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9" r:id="rId6"/>
  </p:sldMasterIdLst>
  <p:notesMasterIdLst>
    <p:notesMasterId r:id="rId32"/>
  </p:notesMasterIdLst>
  <p:sldIdLst>
    <p:sldId id="18006" r:id="rId7"/>
    <p:sldId id="18011" r:id="rId8"/>
    <p:sldId id="18010" r:id="rId9"/>
    <p:sldId id="18017" r:id="rId10"/>
    <p:sldId id="18049" r:id="rId11"/>
    <p:sldId id="18013" r:id="rId12"/>
    <p:sldId id="18041" r:id="rId13"/>
    <p:sldId id="18042" r:id="rId14"/>
    <p:sldId id="18039" r:id="rId15"/>
    <p:sldId id="18040" r:id="rId16"/>
    <p:sldId id="505" r:id="rId17"/>
    <p:sldId id="18047" r:id="rId18"/>
    <p:sldId id="18037" r:id="rId19"/>
    <p:sldId id="18038" r:id="rId20"/>
    <p:sldId id="18051" r:id="rId21"/>
    <p:sldId id="18048" r:id="rId22"/>
    <p:sldId id="18045" r:id="rId23"/>
    <p:sldId id="18043" r:id="rId24"/>
    <p:sldId id="18044" r:id="rId25"/>
    <p:sldId id="18053" r:id="rId26"/>
    <p:sldId id="436" r:id="rId27"/>
    <p:sldId id="438" r:id="rId28"/>
    <p:sldId id="439" r:id="rId29"/>
    <p:sldId id="440" r:id="rId30"/>
    <p:sldId id="4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the strategy" id="{44E46C9E-4885-4DBD-9EC7-87D0C3DD38B6}">
          <p14:sldIdLst>
            <p14:sldId id="18006"/>
            <p14:sldId id="18011"/>
            <p14:sldId id="18010"/>
            <p14:sldId id="18017"/>
            <p14:sldId id="18049"/>
            <p14:sldId id="18013"/>
          </p14:sldIdLst>
        </p14:section>
        <p14:section name="Useful content" id="{7A93290B-1710-42F6-8D69-DB503D383D61}">
          <p14:sldIdLst>
            <p14:sldId id="18041"/>
            <p14:sldId id="18042"/>
            <p14:sldId id="18039"/>
            <p14:sldId id="18040"/>
            <p14:sldId id="505"/>
            <p14:sldId id="18047"/>
          </p14:sldIdLst>
        </p14:section>
        <p14:section name="Get involved" id="{C38383EB-6828-498A-A8D3-D1E4CDA17D2B}">
          <p14:sldIdLst>
            <p14:sldId id="18037"/>
            <p14:sldId id="18038"/>
            <p14:sldId id="18051"/>
            <p14:sldId id="18048"/>
          </p14:sldIdLst>
        </p14:section>
        <p14:section name="Teams backgrounds" id="{BD0D937B-0870-4B43-AF63-63179A6FAD47}">
          <p14:sldIdLst>
            <p14:sldId id="18045"/>
            <p14:sldId id="18043"/>
            <p14:sldId id="18044"/>
            <p14:sldId id="18053"/>
            <p14:sldId id="436"/>
            <p14:sldId id="438"/>
            <p14:sldId id="439"/>
            <p14:sldId id="440"/>
            <p14:sldId id="4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FFA5E-B687-F5AA-3475-17BD409F0A74}" name="Adams, Alison" initials="AA" userId="S::alison.adams@ons.gov.uk::6be8b157-b2a4-419b-89cc-798c4f85f7eb" providerId="AD"/>
  <p188:author id="{1118CA68-D0C0-1672-BB04-CCA492C14853}" name="Pegler, Alice" initials="PA" userId="S::alice.pegler@ons.gov.uk::89506390-fdbd-46b5-a818-3994e174a501" providerId="AD"/>
  <p188:author id="{4AAFC1BC-2F91-B2E4-8FF6-7A5C9ABFC3E1}" name="Robinson, Philippa" initials="RP" userId="S::philippa.robinson@ons.gov.uk::db7bd287-757b-4045-ae90-7c5197203833" providerId="AD"/>
  <p188:author id="{1BC32DE2-FE3A-C70B-CBF2-4067D7ABCFE9}" name="Robinson, Philippa" initials="RP" userId="S::Philippa.Robinson@ons.gov.uk::db7bd287-757b-4045-ae90-7c5197203833" providerId="AD"/>
  <p188:author id="{6B5E85F9-DAFA-B091-73FA-783579CA18E2}" name="Topping, Karen" initials="KT" userId="S::Karen.Topping@ons.gov.uk::916e7c5f-9ab0-4e8f-aa19-0c0d818603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9CDE5"/>
    <a:srgbClr val="DFE7F9"/>
    <a:srgbClr val="EAC5A9"/>
    <a:srgbClr val="A3BCD2"/>
    <a:srgbClr val="01619E"/>
    <a:srgbClr val="0000FF"/>
    <a:srgbClr val="A8A8A8"/>
    <a:srgbClr val="BDBEC2"/>
    <a:srgbClr val="F2F2F2"/>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F45FE-C665-497F-826B-E33FEE0D133B}" v="702" dt="2025-07-23T08:43:25.632"/>
    <p1510:client id="{A75D86E5-7098-4823-9D23-9740F1E99AEE}" v="5" dt="2025-07-23T10:16:45.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122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E9D1C-8A8D-43AE-A160-12355F2A20EC}"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4FF64-8B42-48EC-B50F-0BB5282A68BC}" type="slidenum">
              <a:rPr lang="en-GB" smtClean="0"/>
              <a:t>‹#›</a:t>
            </a:fld>
            <a:endParaRPr lang="en-GB"/>
          </a:p>
        </p:txBody>
      </p:sp>
    </p:spTree>
    <p:extLst>
      <p:ext uri="{BB962C8B-B14F-4D97-AF65-F5344CB8AC3E}">
        <p14:creationId xmlns:p14="http://schemas.microsoft.com/office/powerpoint/2010/main" val="156086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F84FF64-8B42-48EC-B50F-0BB5282A68BC}" type="slidenum">
              <a:rPr lang="en-GB" smtClean="0"/>
              <a:t>1</a:t>
            </a:fld>
            <a:endParaRPr lang="en-GB"/>
          </a:p>
        </p:txBody>
      </p:sp>
    </p:spTree>
    <p:extLst>
      <p:ext uri="{BB962C8B-B14F-4D97-AF65-F5344CB8AC3E}">
        <p14:creationId xmlns:p14="http://schemas.microsoft.com/office/powerpoint/2010/main" val="428916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71F7-B0C4-D076-4A97-586B450CE72A}"/>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417BD3C-F394-C135-19F2-876E1A938CB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8555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3027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5100A-22C8-5F75-DBE4-370184F8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FDA5A-3B61-B8FB-A33A-19089EBE2C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F89873B-1AD2-9B0C-7812-E5DD15E84D5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9477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8646BC97-AFB4-840B-30EE-14EEA0A1721A}"/>
            </a:ext>
          </a:extLst>
        </p:cNvPr>
        <p:cNvGrpSpPr/>
        <p:nvPr/>
      </p:nvGrpSpPr>
      <p:grpSpPr>
        <a:xfrm>
          <a:off x="0" y="0"/>
          <a:ext cx="0" cy="0"/>
          <a:chOff x="0" y="0"/>
          <a:chExt cx="0" cy="0"/>
        </a:xfrm>
      </p:grpSpPr>
      <p:sp>
        <p:nvSpPr>
          <p:cNvPr id="79" name="Google Shape;79;g35f391192_00:notes">
            <a:extLst>
              <a:ext uri="{FF2B5EF4-FFF2-40B4-BE49-F238E27FC236}">
                <a16:creationId xmlns:a16="http://schemas.microsoft.com/office/drawing/2014/main" id="{3BE0D4B3-8B31-A37E-0BE2-B03A5DD157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a:extLst>
              <a:ext uri="{FF2B5EF4-FFF2-40B4-BE49-F238E27FC236}">
                <a16:creationId xmlns:a16="http://schemas.microsoft.com/office/drawing/2014/main" id="{9702F6E0-C9E0-1837-C365-0E10FC5870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87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5B0F-CE42-E453-5DF4-E2ABC5382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F98A4-398C-B22C-14B1-47BDB8F31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4615F-E4C9-029B-CF95-321D4690AF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BC6C17-4441-0FD0-BBC6-5A20A27672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38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noRot="1" noMove="1" noResize="1" noEditPoints="1" noAdjustHandles="1" noChangeArrowheads="1" noChangeShapeType="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rgbClr val="05435F"/>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blue and orange logo&#10;&#10;AI-generated content may be incorrect.">
            <a:extLst>
              <a:ext uri="{FF2B5EF4-FFF2-40B4-BE49-F238E27FC236}">
                <a16:creationId xmlns:a16="http://schemas.microsoft.com/office/drawing/2014/main" id="{1C946CF1-6DD0-C8FF-4247-75183AD262A2}"/>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spTree>
    <p:extLst>
      <p:ext uri="{BB962C8B-B14F-4D97-AF65-F5344CB8AC3E}">
        <p14:creationId xmlns:p14="http://schemas.microsoft.com/office/powerpoint/2010/main" val="69250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03 Simp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noRot="1" noMove="1" noResize="1" noEditPoints="1" noAdjustHandles="1" noChangeArrowheads="1" noChangeShapeType="1"/>
          </p:cNvSpPr>
          <p:nvPr>
            <p:ph type="title"/>
          </p:nvPr>
        </p:nvSpPr>
        <p:spPr>
          <a:xfrm>
            <a:off x="609601" y="376694"/>
            <a:ext cx="10408324" cy="1325033"/>
          </a:xfrm>
        </p:spPr>
        <p:txBody>
          <a:bodyPr/>
          <a:lstStyle>
            <a:lvl1pPr>
              <a:defRPr>
                <a:solidFill>
                  <a:srgbClr val="003D58"/>
                </a:solidFill>
                <a:latin typeface="Arial Rounded MT Bold" panose="020F070403050403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text, clipart&#10;&#10;Description automatically generated">
            <a:extLst>
              <a:ext uri="{FF2B5EF4-FFF2-40B4-BE49-F238E27FC236}">
                <a16:creationId xmlns:a16="http://schemas.microsoft.com/office/drawing/2014/main" id="{55E54A87-4C28-18F0-0647-3F6269183792}"/>
              </a:ext>
            </a:extLst>
          </p:cNvPr>
          <p:cNvPicPr>
            <a:picLocks noChangeAspect="1"/>
          </p:cNvPicPr>
          <p:nvPr userDrawn="1"/>
        </p:nvPicPr>
        <p:blipFill>
          <a:blip r:embed="rId2">
            <a:alphaModFix amt="50000"/>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424133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bg>
      <p:bgPr>
        <a:blipFill dpi="0" rotWithShape="1">
          <a:blip r:embed="rId2">
            <a:alphaModFix amt="10000"/>
            <a:lum/>
          </a:blip>
          <a:srcRect/>
          <a:tile tx="0" ty="0" sx="100000" sy="100000" flip="none" algn="ctr"/>
        </a:blipFill>
        <a:effectLst/>
      </p:bgPr>
    </p:bg>
    <p:spTree>
      <p:nvGrpSpPr>
        <p:cNvPr id="1" name="Shape 44"/>
        <p:cNvGrpSpPr/>
        <p:nvPr/>
      </p:nvGrpSpPr>
      <p:grpSpPr>
        <a:xfrm>
          <a:off x="0" y="0"/>
          <a:ext cx="0" cy="0"/>
          <a:chOff x="0" y="0"/>
          <a:chExt cx="0" cy="0"/>
        </a:xfrm>
      </p:grpSpPr>
      <p:sp>
        <p:nvSpPr>
          <p:cNvPr id="47" name="Google Shape;47;p8"/>
          <p:cNvSpPr txBox="1">
            <a:spLocks noGrp="1" noRot="1" noMove="1" noResize="1" noEditPoints="1" noAdjustHandles="1" noChangeArrowheads="1" noChangeShapeType="1"/>
          </p:cNvSpPr>
          <p:nvPr>
            <p:ph type="title" hasCustomPrompt="1"/>
          </p:nvPr>
        </p:nvSpPr>
        <p:spPr>
          <a:xfrm>
            <a:off x="336001" y="783567"/>
            <a:ext cx="10401156"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rgbClr val="003D58"/>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
        <p:nvSpPr>
          <p:cNvPr id="3" name="Chart Placeholder 2">
            <a:extLst>
              <a:ext uri="{FF2B5EF4-FFF2-40B4-BE49-F238E27FC236}">
                <a16:creationId xmlns:a16="http://schemas.microsoft.com/office/drawing/2014/main" id="{464B3B59-9B51-4BD1-87AF-47918AF1B573}"/>
              </a:ext>
            </a:extLst>
          </p:cNvPr>
          <p:cNvSpPr>
            <a:spLocks noGrp="1"/>
          </p:cNvSpPr>
          <p:nvPr>
            <p:ph type="chart" sz="quarter" idx="13"/>
          </p:nvPr>
        </p:nvSpPr>
        <p:spPr>
          <a:xfrm>
            <a:off x="336000" y="1905001"/>
            <a:ext cx="11520000" cy="4324351"/>
          </a:xfrm>
        </p:spPr>
        <p:txBody>
          <a:bodyPr/>
          <a:lstStyle/>
          <a:p>
            <a:endParaRPr lang="en-GB"/>
          </a:p>
        </p:txBody>
      </p:sp>
    </p:spTree>
    <p:extLst>
      <p:ext uri="{BB962C8B-B14F-4D97-AF65-F5344CB8AC3E}">
        <p14:creationId xmlns:p14="http://schemas.microsoft.com/office/powerpoint/2010/main" val="201125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5 Light grey geo fill">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0"/>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flip="none" rotWithShape="1">
            <a:gsLst>
              <a:gs pos="0">
                <a:schemeClr val="bg1">
                  <a:lumMod val="85000"/>
                </a:schemeClr>
              </a:gs>
              <a:gs pos="98851">
                <a:schemeClr val="bg1"/>
              </a:gs>
              <a:gs pos="50000">
                <a:schemeClr val="bg1">
                  <a:lumMod val="95000"/>
                </a:schemeClr>
              </a:gs>
            </a:gsLst>
            <a:lin ang="16200000" scaled="1"/>
            <a:tileRect/>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609600" y="366185"/>
            <a:ext cx="10194248" cy="1325033"/>
          </a:xfrm>
        </p:spPr>
        <p:txBody>
          <a:bodyPr/>
          <a:lstStyle>
            <a:lvl1pPr>
              <a:defRPr>
                <a:solidFill>
                  <a:srgbClr val="003D58"/>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0" y="1946621"/>
            <a:ext cx="10194248"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a:alphaModFix amt="50000"/>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3029521884"/>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userDrawn="1">
  <p:cSld name="Caption">
    <p:bg>
      <p:bgPr>
        <a:solidFill>
          <a:schemeClr val="lt1"/>
        </a:solidFill>
        <a:effectLst/>
      </p:bgPr>
    </p:bg>
    <p:spTree>
      <p:nvGrpSpPr>
        <p:cNvPr id="1" name="Shape 57"/>
        <p:cNvGrpSpPr/>
        <p:nvPr/>
      </p:nvGrpSpPr>
      <p:grpSpPr>
        <a:xfrm>
          <a:off x="0" y="0"/>
          <a:ext cx="0" cy="0"/>
          <a:chOff x="0" y="0"/>
          <a:chExt cx="0" cy="0"/>
        </a:xfrm>
      </p:grpSpPr>
      <p:pic>
        <p:nvPicPr>
          <p:cNvPr id="3" name="Picture 2" descr="A picture containing indoor, building&#10;&#10;Description automatically generated">
            <a:extLst>
              <a:ext uri="{FF2B5EF4-FFF2-40B4-BE49-F238E27FC236}">
                <a16:creationId xmlns:a16="http://schemas.microsoft.com/office/drawing/2014/main" id="{14A7C3F1-04C7-4B69-B6D2-62B605C3C806}"/>
              </a:ext>
            </a:extLst>
          </p:cNvPr>
          <p:cNvPicPr>
            <a:picLocks noChangeAspect="1"/>
          </p:cNvPicPr>
          <p:nvPr userDrawn="1"/>
        </p:nvPicPr>
        <p:blipFill rotWithShape="1">
          <a:blip r:embed="rId2">
            <a:alphaModFix amt="33000"/>
          </a:blip>
          <a:srcRect r="15054" b="1505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457FED5-91D8-4483-8B05-E41F4B937D3D}"/>
              </a:ext>
            </a:extLst>
          </p:cNvPr>
          <p:cNvSpPr/>
          <p:nvPr userDrawn="1"/>
        </p:nvSpPr>
        <p:spPr>
          <a:xfrm>
            <a:off x="0" y="0"/>
            <a:ext cx="10814093" cy="6787200"/>
          </a:xfrm>
          <a:prstGeom prst="rect">
            <a:avLst/>
          </a:prstGeom>
          <a:gradFill flip="none" rotWithShape="1">
            <a:gsLst>
              <a:gs pos="32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Google Shape;60;p10"/>
          <p:cNvSpPr txBox="1">
            <a:spLocks noGrp="1"/>
          </p:cNvSpPr>
          <p:nvPr>
            <p:ph type="body" idx="1"/>
          </p:nvPr>
        </p:nvSpPr>
        <p:spPr>
          <a:xfrm>
            <a:off x="609600" y="1857374"/>
            <a:ext cx="10972800" cy="4710492"/>
          </a:xfrm>
          <a:prstGeom prst="rect">
            <a:avLst/>
          </a:prstGeom>
        </p:spPr>
        <p:txBody>
          <a:bodyPr spcFirstLastPara="1" wrap="square" lIns="0" tIns="0" rIns="0" bIns="0" anchor="ctr" anchorCtr="0">
            <a:noAutofit/>
          </a:bodyPr>
          <a:lstStyle>
            <a:lvl1pPr marL="609585" lvl="0" indent="-304792" rtl="0">
              <a:spcBef>
                <a:spcPts val="480"/>
              </a:spcBef>
              <a:spcAft>
                <a:spcPts val="0"/>
              </a:spcAft>
              <a:buClr>
                <a:schemeClr val="dk2"/>
              </a:buClr>
              <a:buSzPts val="1800"/>
              <a:buNone/>
              <a:defRPr sz="2400">
                <a:solidFill>
                  <a:schemeClr val="dk2"/>
                </a:solidFill>
                <a:latin typeface="+mj-lt"/>
              </a:defRPr>
            </a:lvl1pPr>
          </a:lstStyle>
          <a:p>
            <a:endParaRPr/>
          </a:p>
        </p:txBody>
      </p:sp>
      <p:sp>
        <p:nvSpPr>
          <p:cNvPr id="5" name="Title 1">
            <a:extLst>
              <a:ext uri="{FF2B5EF4-FFF2-40B4-BE49-F238E27FC236}">
                <a16:creationId xmlns:a16="http://schemas.microsoft.com/office/drawing/2014/main" id="{76FEE318-88AC-40E0-8F17-A15FEBFD37EB}"/>
              </a:ext>
            </a:extLst>
          </p:cNvPr>
          <p:cNvSpPr>
            <a:spLocks noGrp="1" noRot="1" noMove="1" noResize="1" noEditPoints="1" noAdjustHandles="1" noChangeArrowheads="1" noChangeShapeType="1"/>
          </p:cNvSpPr>
          <p:nvPr>
            <p:ph type="title"/>
          </p:nvPr>
        </p:nvSpPr>
        <p:spPr>
          <a:xfrm>
            <a:off x="609599" y="783567"/>
            <a:ext cx="10204495" cy="958400"/>
          </a:xfrm>
          <a:prstGeom prst="rect">
            <a:avLst/>
          </a:prstGeom>
        </p:spPr>
        <p:txBody>
          <a:bodyPr/>
          <a:lstStyle>
            <a:lvl1pPr>
              <a:defRPr sz="4267">
                <a:solidFill>
                  <a:schemeClr val="tx1"/>
                </a:solidFill>
                <a:latin typeface="Arial Rounded MT Bold" panose="020F0704030504030204" pitchFamily="34" charset="0"/>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3925908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a:lum bright="70000" contrast="-70000"/>
          </a:blip>
          <a:srcRect/>
          <a:stretch>
            <a:fillRect t="-39000" b="-3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0"/>
            <a:ext cx="12192000" cy="6787200"/>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gradFill>
            <a:gsLst>
              <a:gs pos="0">
                <a:schemeClr val="bg1">
                  <a:lumMod val="85000"/>
                </a:schemeClr>
              </a:gs>
              <a:gs pos="98851">
                <a:schemeClr val="bg1">
                  <a:alpha val="60000"/>
                </a:schemeClr>
              </a:gs>
              <a:gs pos="50000">
                <a:schemeClr val="bg1"/>
              </a:gs>
            </a:gsLst>
            <a:lin ang="16200000" scaled="1"/>
          </a:gra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599" y="1894733"/>
            <a:ext cx="11059887"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2" name="Title 1">
            <a:extLst>
              <a:ext uri="{FF2B5EF4-FFF2-40B4-BE49-F238E27FC236}">
                <a16:creationId xmlns:a16="http://schemas.microsoft.com/office/drawing/2014/main" id="{C0216BB9-84F6-4EB5-61AC-5DB880601734}"/>
              </a:ext>
            </a:extLst>
          </p:cNvPr>
          <p:cNvSpPr>
            <a:spLocks noGrp="1" noRot="1" noMove="1" noResize="1" noEditPoints="1" noAdjustHandles="1" noChangeArrowheads="1" noChangeShapeType="1"/>
          </p:cNvSpPr>
          <p:nvPr>
            <p:ph type="title"/>
          </p:nvPr>
        </p:nvSpPr>
        <p:spPr/>
        <p:txBody>
          <a:bodyPr/>
          <a:lstStyle>
            <a:lvl1pPr>
              <a:defRPr>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298762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7"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txBox="1">
            <a:spLocks noGrp="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rgbClr val="003D58"/>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7017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7"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tx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txBox="1">
            <a:spLocks noGrp="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bg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93534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a:grayscl/>
          </a:blip>
          <a:srcRect/>
          <a:tile tx="914400" ty="0" sx="75000" sy="75000" flip="none" algn="r"/>
        </a:blipFill>
        <a:effectLst/>
      </p:bgPr>
    </p:bg>
    <p:spTree>
      <p:nvGrpSpPr>
        <p:cNvPr id="1" name="Shape 44"/>
        <p:cNvGrpSpPr/>
        <p:nvPr/>
      </p:nvGrpSpPr>
      <p:grpSpPr>
        <a:xfrm>
          <a:off x="0" y="0"/>
          <a:ext cx="0" cy="0"/>
          <a:chOff x="0" y="0"/>
          <a:chExt cx="0" cy="0"/>
        </a:xfrm>
      </p:grpSpPr>
      <p:sp>
        <p:nvSpPr>
          <p:cNvPr id="45" name="Google Shape;45;p8"/>
          <p:cNvSpPr/>
          <p:nvPr/>
        </p:nvSpPr>
        <p:spPr>
          <a:xfrm>
            <a:off x="0" y="1"/>
            <a:ext cx="12192000" cy="6785113"/>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chemeClr val="tx1"/>
              </a:solidFill>
              <a:latin typeface="Calibri"/>
              <a:ea typeface="Calibri"/>
              <a:cs typeface="Calibri"/>
              <a:sym typeface="Calibri"/>
            </a:endParaRPr>
          </a:p>
        </p:txBody>
      </p:sp>
      <p:sp>
        <p:nvSpPr>
          <p:cNvPr id="47" name="Google Shape;47;p8"/>
          <p:cNvSpPr txBox="1">
            <a:spLocks noGrp="1" noRot="1" noMove="1" noResize="1" noEditPoints="1" noAdjustHandles="1" noChangeArrowheads="1" noChangeShapeType="1"/>
          </p:cNvSpPr>
          <p:nvPr>
            <p:ph type="title" hasCustomPrompt="1"/>
          </p:nvPr>
        </p:nvSpPr>
        <p:spPr>
          <a:xfrm>
            <a:off x="609600" y="783567"/>
            <a:ext cx="7675976"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chemeClr val="tx1"/>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600"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3247588"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5885576"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Tree>
    <p:extLst>
      <p:ext uri="{BB962C8B-B14F-4D97-AF65-F5344CB8AC3E}">
        <p14:creationId xmlns:p14="http://schemas.microsoft.com/office/powerpoint/2010/main" val="1373064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grayscl/>
          </a:blip>
          <a:srcRect/>
          <a:stretch>
            <a:fillRect/>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1" y="1"/>
            <a:ext cx="9438289" cy="6785009"/>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tx1">
              <a:alpha val="86030"/>
            </a:schemeClr>
          </a:soli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609599" y="783567"/>
            <a:ext cx="7903780"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chemeClr val="bg1"/>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600" y="1894733"/>
            <a:ext cx="5854264"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bg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Tree>
    <p:extLst>
      <p:ext uri="{BB962C8B-B14F-4D97-AF65-F5344CB8AC3E}">
        <p14:creationId xmlns:p14="http://schemas.microsoft.com/office/powerpoint/2010/main" val="137816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with log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5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grayscl/>
          </a:blip>
          <a:srcRect/>
          <a:stretch>
            <a:fillRect t="-1000" b="-1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noRot="1" noMove="1" noResize="1" noEditPoints="1" noAdjustHandles="1" noChangeArrowheads="1" noChangeShapeType="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tx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blue and orange logo&#10;&#10;AI-generated content may be incorrect.">
            <a:extLst>
              <a:ext uri="{FF2B5EF4-FFF2-40B4-BE49-F238E27FC236}">
                <a16:creationId xmlns:a16="http://schemas.microsoft.com/office/drawing/2014/main" id="{1C946CF1-6DD0-C8FF-4247-75183AD262A2}"/>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spTree>
    <p:extLst>
      <p:ext uri="{BB962C8B-B14F-4D97-AF65-F5344CB8AC3E}">
        <p14:creationId xmlns:p14="http://schemas.microsoft.com/office/powerpoint/2010/main" val="1251707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77157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981373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954874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920821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872358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334173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77027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46970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787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5188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tx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noRot="1" noMove="1" noResize="1" noEditPoints="1" noAdjustHandles="1" noChangeArrowheads="1" noChangeShapeType="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bg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blue and orange logo&#10;&#10;AI-generated content may be incorrect.">
            <a:extLst>
              <a:ext uri="{FF2B5EF4-FFF2-40B4-BE49-F238E27FC236}">
                <a16:creationId xmlns:a16="http://schemas.microsoft.com/office/drawing/2014/main" id="{C2B28BEA-9B92-65F1-CABD-DAD595741154}"/>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spTree>
    <p:extLst>
      <p:ext uri="{BB962C8B-B14F-4D97-AF65-F5344CB8AC3E}">
        <p14:creationId xmlns:p14="http://schemas.microsoft.com/office/powerpoint/2010/main" val="2216998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13118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0"/>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a:gsLst>
              <a:gs pos="0">
                <a:schemeClr val="bg1"/>
              </a:gs>
              <a:gs pos="100000">
                <a:schemeClr val="bg1">
                  <a:lumMod val="95000"/>
                </a:schemeClr>
              </a:gs>
            </a:gsLst>
            <a:lin ang="5400000" scaled="1"/>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noRot="1" noMove="1" noResize="1" noEditPoints="1" noAdjustHandles="1" noChangeArrowheads="1" noChangeShapeType="1"/>
          </p:cNvSpPr>
          <p:nvPr>
            <p:ph type="title"/>
          </p:nvPr>
        </p:nvSpPr>
        <p:spPr>
          <a:xfrm>
            <a:off x="609600" y="366185"/>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0" y="1946621"/>
            <a:ext cx="11368324"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3" name="Rectangle 2">
            <a:extLst>
              <a:ext uri="{FF2B5EF4-FFF2-40B4-BE49-F238E27FC236}">
                <a16:creationId xmlns:a16="http://schemas.microsoft.com/office/drawing/2014/main" id="{1A8C6D30-4E9B-AE2D-0ECA-124AA76691C8}"/>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3076206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21;p4">
            <a:extLst>
              <a:ext uri="{FF2B5EF4-FFF2-40B4-BE49-F238E27FC236}">
                <a16:creationId xmlns:a16="http://schemas.microsoft.com/office/drawing/2014/main" id="{C36BA31B-76C8-CE40-60A4-E356C885EEF2}"/>
              </a:ext>
            </a:extLst>
          </p:cNvPr>
          <p:cNvSpPr txBox="1">
            <a:spLocks noGrp="1"/>
          </p:cNvSpPr>
          <p:nvPr>
            <p:ph type="body" idx="1"/>
          </p:nvPr>
        </p:nvSpPr>
        <p:spPr>
          <a:xfrm>
            <a:off x="609600" y="1946621"/>
            <a:ext cx="11368324"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sp>
        <p:nvSpPr>
          <p:cNvPr id="4" name="Title 1">
            <a:extLst>
              <a:ext uri="{FF2B5EF4-FFF2-40B4-BE49-F238E27FC236}">
                <a16:creationId xmlns:a16="http://schemas.microsoft.com/office/drawing/2014/main" id="{5C7F5FBC-8E0B-68AE-5794-B5044677C761}"/>
              </a:ext>
            </a:extLst>
          </p:cNvPr>
          <p:cNvSpPr>
            <a:spLocks noGrp="1" noRot="1" noMove="1" noResize="1" noEditPoints="1" noAdjustHandles="1" noChangeArrowheads="1" noChangeShapeType="1"/>
          </p:cNvSpPr>
          <p:nvPr>
            <p:ph type="title"/>
          </p:nvPr>
        </p:nvSpPr>
        <p:spPr>
          <a:xfrm>
            <a:off x="609600" y="366185"/>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71519397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0D85-DE4C-4C25-AACE-777C2D0BD7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647129-9CBF-4192-A2B8-FB7F32BBA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42524-BE57-4CF1-9039-AE20F1D6672F}"/>
              </a:ext>
            </a:extLst>
          </p:cNvPr>
          <p:cNvSpPr>
            <a:spLocks noGrp="1"/>
          </p:cNvSpPr>
          <p:nvPr>
            <p:ph type="dt" sz="half" idx="10"/>
          </p:nvPr>
        </p:nvSpPr>
        <p:spPr/>
        <p:txBody>
          <a:bodyPr/>
          <a:lstStyle/>
          <a:p>
            <a:fld id="{50DFE507-3D91-4C0C-A92E-C0425C678FCE}" type="datetimeFigureOut">
              <a:rPr lang="en-GB" smtClean="0"/>
              <a:t>23/07/2025</a:t>
            </a:fld>
            <a:endParaRPr lang="en-GB"/>
          </a:p>
        </p:txBody>
      </p:sp>
      <p:sp>
        <p:nvSpPr>
          <p:cNvPr id="5" name="Footer Placeholder 4">
            <a:extLst>
              <a:ext uri="{FF2B5EF4-FFF2-40B4-BE49-F238E27FC236}">
                <a16:creationId xmlns:a16="http://schemas.microsoft.com/office/drawing/2014/main" id="{29735A6F-E6A6-4E27-9C84-40C53B8E4C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4C3C79-3CCA-42F1-B396-879E4BD9CEEA}"/>
              </a:ext>
            </a:extLst>
          </p:cNvPr>
          <p:cNvSpPr>
            <a:spLocks noGrp="1"/>
          </p:cNvSpPr>
          <p:nvPr>
            <p:ph type="sldNum" sz="quarter" idx="12"/>
          </p:nvPr>
        </p:nvSpPr>
        <p:spPr/>
        <p:txBody>
          <a:bodyPr/>
          <a:lstStyle/>
          <a:p>
            <a:fld id="{65D4C8CF-256A-450A-880A-EED6EE28F060}" type="slidenum">
              <a:rPr lang="en-GB" smtClean="0"/>
              <a:t>‹#›</a:t>
            </a:fld>
            <a:endParaRPr lang="en-GB"/>
          </a:p>
        </p:txBody>
      </p:sp>
    </p:spTree>
    <p:extLst>
      <p:ext uri="{BB962C8B-B14F-4D97-AF65-F5344CB8AC3E}">
        <p14:creationId xmlns:p14="http://schemas.microsoft.com/office/powerpoint/2010/main" val="136423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bg>
      <p:bgPr>
        <a:blipFill dpi="0" rotWithShape="1">
          <a:blip r:embed="rId2">
            <a:grayscl/>
          </a:blip>
          <a:srcRect/>
          <a:tile tx="914400" ty="0" sx="75000" sy="75000" flip="none" algn="r"/>
        </a:blipFill>
        <a:effectLst/>
      </p:bgPr>
    </p:bg>
    <p:spTree>
      <p:nvGrpSpPr>
        <p:cNvPr id="1" name="Shape 44"/>
        <p:cNvGrpSpPr/>
        <p:nvPr/>
      </p:nvGrpSpPr>
      <p:grpSpPr>
        <a:xfrm>
          <a:off x="0" y="0"/>
          <a:ext cx="0" cy="0"/>
          <a:chOff x="0" y="0"/>
          <a:chExt cx="0" cy="0"/>
        </a:xfrm>
      </p:grpSpPr>
      <p:sp>
        <p:nvSpPr>
          <p:cNvPr id="45" name="Google Shape;45;p8"/>
          <p:cNvSpPr/>
          <p:nvPr/>
        </p:nvSpPr>
        <p:spPr>
          <a:xfrm>
            <a:off x="0" y="1"/>
            <a:ext cx="12192000" cy="6785113"/>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chemeClr val="tx1"/>
              </a:solidFill>
              <a:latin typeface="Calibri"/>
              <a:ea typeface="Calibri"/>
              <a:cs typeface="Calibri"/>
              <a:sym typeface="Calibri"/>
            </a:endParaRPr>
          </a:p>
        </p:txBody>
      </p:sp>
      <p:sp>
        <p:nvSpPr>
          <p:cNvPr id="47" name="Google Shape;47;p8"/>
          <p:cNvSpPr txBox="1">
            <a:spLocks noGrp="1" noRot="1" noMove="1" noResize="1" noEditPoints="1" noAdjustHandles="1" noChangeArrowheads="1" noChangeShapeType="1"/>
          </p:cNvSpPr>
          <p:nvPr>
            <p:ph type="title" hasCustomPrompt="1"/>
          </p:nvPr>
        </p:nvSpPr>
        <p:spPr>
          <a:xfrm>
            <a:off x="609600" y="783567"/>
            <a:ext cx="7675976"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chemeClr val="tx1"/>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600"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3247588"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5885576"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Tree>
    <p:extLst>
      <p:ext uri="{BB962C8B-B14F-4D97-AF65-F5344CB8AC3E}">
        <p14:creationId xmlns:p14="http://schemas.microsoft.com/office/powerpoint/2010/main" val="298065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 Simple slide">
    <p:spTree>
      <p:nvGrpSpPr>
        <p:cNvPr id="1" name=""/>
        <p:cNvGrpSpPr/>
        <p:nvPr/>
      </p:nvGrpSpPr>
      <p:grpSpPr>
        <a:xfrm>
          <a:off x="0" y="0"/>
          <a:ext cx="0" cy="0"/>
          <a:chOff x="0" y="0"/>
          <a:chExt cx="0" cy="0"/>
        </a:xfrm>
      </p:grpSpPr>
      <p:sp>
        <p:nvSpPr>
          <p:cNvPr id="3" name="Google Shape;21;p4">
            <a:extLst>
              <a:ext uri="{FF2B5EF4-FFF2-40B4-BE49-F238E27FC236}">
                <a16:creationId xmlns:a16="http://schemas.microsoft.com/office/drawing/2014/main" id="{C36BA31B-76C8-CE40-60A4-E356C885EEF2}"/>
              </a:ext>
            </a:extLst>
          </p:cNvPr>
          <p:cNvSpPr txBox="1">
            <a:spLocks noGrp="1"/>
          </p:cNvSpPr>
          <p:nvPr>
            <p:ph type="body" idx="1"/>
          </p:nvPr>
        </p:nvSpPr>
        <p:spPr>
          <a:xfrm>
            <a:off x="609601" y="1946621"/>
            <a:ext cx="11368324" cy="3999779"/>
          </a:xfrm>
          <a:prstGeom prst="rect">
            <a:avLst/>
          </a:prstGeom>
        </p:spPr>
        <p:txBody>
          <a:bodyPr spcFirstLastPara="1" wrap="square" lIns="0" tIns="0" rIns="0" bIns="0" anchor="t" anchorCtr="0">
            <a:noAutofit/>
          </a:bodyPr>
          <a:lstStyle>
            <a:lvl1pPr marL="609570" lvl="0" indent="-507974"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rtl="0">
              <a:spcBef>
                <a:spcPts val="0"/>
              </a:spcBef>
              <a:spcAft>
                <a:spcPts val="0"/>
              </a:spcAft>
              <a:buSzPts val="2400"/>
              <a:buChar char="■"/>
              <a:defRPr/>
            </a:lvl9pPr>
          </a:lstStyle>
          <a:p>
            <a:endParaRPr/>
          </a:p>
        </p:txBody>
      </p:sp>
      <p:sp>
        <p:nvSpPr>
          <p:cNvPr id="4" name="Title 1">
            <a:extLst>
              <a:ext uri="{FF2B5EF4-FFF2-40B4-BE49-F238E27FC236}">
                <a16:creationId xmlns:a16="http://schemas.microsoft.com/office/drawing/2014/main" id="{5C7F5FBC-8E0B-68AE-5794-B5044677C761}"/>
              </a:ext>
            </a:extLst>
          </p:cNvPr>
          <p:cNvSpPr>
            <a:spLocks noGrp="1" noRot="1" noMove="1" noResize="1" noEditPoints="1" noAdjustHandles="1" noChangeArrowheads="1" noChangeShapeType="1"/>
          </p:cNvSpPr>
          <p:nvPr>
            <p:ph type="title"/>
          </p:nvPr>
        </p:nvSpPr>
        <p:spPr>
          <a:xfrm>
            <a:off x="609600" y="366186"/>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2465673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 Simple slide light geo fill">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1"/>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a:gsLst>
              <a:gs pos="0">
                <a:schemeClr val="bg1"/>
              </a:gs>
              <a:gs pos="100000">
                <a:schemeClr val="bg1">
                  <a:lumMod val="95000"/>
                </a:schemeClr>
              </a:gs>
            </a:gsLst>
            <a:lin ang="5400000" scaled="1"/>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noRot="1" noMove="1" noResize="1" noEditPoints="1" noAdjustHandles="1" noChangeArrowheads="1" noChangeShapeType="1"/>
          </p:cNvSpPr>
          <p:nvPr>
            <p:ph type="title"/>
          </p:nvPr>
        </p:nvSpPr>
        <p:spPr>
          <a:xfrm>
            <a:off x="609600" y="366186"/>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1" y="1946621"/>
            <a:ext cx="11368324" cy="3999779"/>
          </a:xfrm>
          <a:prstGeom prst="rect">
            <a:avLst/>
          </a:prstGeom>
        </p:spPr>
        <p:txBody>
          <a:bodyPr spcFirstLastPara="1" wrap="square" lIns="0" tIns="0" rIns="0" bIns="0" anchor="t" anchorCtr="0">
            <a:noAutofit/>
          </a:bodyPr>
          <a:lstStyle>
            <a:lvl1pPr marL="609570" lvl="0" indent="-507974"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3" name="Rectangle 2">
            <a:extLst>
              <a:ext uri="{FF2B5EF4-FFF2-40B4-BE49-F238E27FC236}">
                <a16:creationId xmlns:a16="http://schemas.microsoft.com/office/drawing/2014/main" id="{1A8C6D30-4E9B-AE2D-0ECA-124AA76691C8}"/>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2212907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cxnSp>
        <p:nvCxnSpPr>
          <p:cNvPr id="9" name="Google Shape;9;p1"/>
          <p:cNvCxnSpPr>
            <a:cxnSpLocks/>
          </p:cNvCxnSpPr>
          <p:nvPr/>
        </p:nvCxnSpPr>
        <p:spPr>
          <a:xfrm>
            <a:off x="609600" y="3976732"/>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609600" y="366185"/>
            <a:ext cx="10397364" cy="1325033"/>
          </a:xfrm>
          <a:prstGeom prst="rect">
            <a:avLst/>
          </a:prstGeom>
        </p:spPr>
        <p:txBody>
          <a:bodyPr vert="horz" lIns="91440" tIns="45720" rIns="91440" bIns="45720" rtlCol="0" anchor="ctr">
            <a:noAutofit/>
          </a:bodyPr>
          <a:lstStyle/>
          <a:p>
            <a:r>
              <a:rPr lang="en-GB" sz="4400">
                <a:solidFill>
                  <a:srgbClr val="000000"/>
                </a:solidFill>
                <a:latin typeface="Arial Rounded MT Bold"/>
                <a:cs typeface="Arial"/>
              </a:rPr>
              <a:t>Summary</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609599" y="1826684"/>
            <a:ext cx="11356853" cy="4349749"/>
          </a:xfrm>
          <a:prstGeom prst="rect">
            <a:avLst/>
          </a:prstGeom>
          <a:noFill/>
        </p:spPr>
        <p:txBody>
          <a:bodyPr vert="horz" lIns="91440" tIns="45720" rIns="91440" bIns="45720" rtlCol="0">
            <a:normAutofit/>
          </a:bodyPr>
          <a:lstStyle/>
          <a:p>
            <a:pPr lvl="0"/>
            <a:r>
              <a:rPr lang="en-US"/>
              <a:t>Click to edit Master text styles</a:t>
            </a:r>
          </a:p>
          <a:p>
            <a:pPr lvl="0"/>
            <a:r>
              <a:rPr lang="en-US"/>
              <a:t>Second level</a:t>
            </a:r>
          </a:p>
        </p:txBody>
      </p:sp>
      <p:sp>
        <p:nvSpPr>
          <p:cNvPr id="2" name="Rectangle 1">
            <a:extLst>
              <a:ext uri="{FF2B5EF4-FFF2-40B4-BE49-F238E27FC236}">
                <a16:creationId xmlns:a16="http://schemas.microsoft.com/office/drawing/2014/main" id="{62BE6110-771F-93E4-3FB5-0D0B1FFC43A3}"/>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BDA6B83D-0C6C-1EDF-9950-90813677AF1F}"/>
              </a:ext>
            </a:extLst>
          </p:cNvPr>
          <p:cNvPicPr>
            <a:picLocks noChangeAspect="1"/>
          </p:cNvPicPr>
          <p:nvPr userDrawn="1"/>
        </p:nvPicPr>
        <p:blipFill>
          <a:blip r:embed="rId9">
            <a:alphaModFix amt="30000"/>
            <a:extLst>
              <a:ext uri="{28A0092B-C50C-407E-A947-70E740481C1C}">
                <a14:useLocalDpi xmlns:a14="http://schemas.microsoft.com/office/drawing/2010/main" val="0"/>
              </a:ext>
            </a:extLst>
          </a:blip>
          <a:stretch>
            <a:fillRect/>
          </a:stretch>
        </p:blipFill>
        <p:spPr>
          <a:xfrm>
            <a:off x="11006964" y="169756"/>
            <a:ext cx="959489" cy="959489"/>
          </a:xfrm>
          <a:prstGeom prst="rect">
            <a:avLst/>
          </a:prstGeom>
        </p:spPr>
      </p:pic>
    </p:spTree>
    <p:extLst>
      <p:ext uri="{BB962C8B-B14F-4D97-AF65-F5344CB8AC3E}">
        <p14:creationId xmlns:p14="http://schemas.microsoft.com/office/powerpoint/2010/main" val="2067720493"/>
      </p:ext>
    </p:extLst>
  </p:cSld>
  <p:clrMap bg1="lt1" tx1="dk1" bg2="dk2" tx2="lt2" accent1="accent1" accent2="accent2" accent3="accent3" accent4="accent4" accent5="accent5" accent6="accent6" hlink="hlink" folHlink="folHlink"/>
  <p:sldLayoutIdLst>
    <p:sldLayoutId id="2147483661" r:id="rId1"/>
    <p:sldLayoutId id="2147483668" r:id="rId2"/>
    <p:sldLayoutId id="2147483667" r:id="rId3"/>
    <p:sldLayoutId id="2147483665" r:id="rId4"/>
    <p:sldLayoutId id="2147483666" r:id="rId5"/>
    <p:sldLayoutId id="2147483670" r:id="rId6"/>
    <p:sldLayoutId id="2147483671"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267"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rgbClr val="FF6900"/>
        </a:buClr>
        <a:buFont typeface="Wingdings" panose="05000000000000000000" pitchFamily="2" charset="2"/>
        <a:buChar char="§"/>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62BE6110-771F-93E4-3FB5-0D0B1FFC43A3}"/>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Google Shape;9;p1"/>
          <p:cNvCxnSpPr>
            <a:cxnSpLocks/>
          </p:cNvCxnSpPr>
          <p:nvPr/>
        </p:nvCxnSpPr>
        <p:spPr>
          <a:xfrm>
            <a:off x="609600" y="3976732"/>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609601" y="366186"/>
            <a:ext cx="10397364" cy="1325033"/>
          </a:xfrm>
          <a:prstGeom prst="rect">
            <a:avLst/>
          </a:prstGeom>
        </p:spPr>
        <p:txBody>
          <a:bodyPr vert="horz" lIns="91440" tIns="45720" rIns="91440" bIns="45720" rtlCol="0" anchor="ctr">
            <a:noAutofit/>
          </a:bodyPr>
          <a:lstStyle/>
          <a:p>
            <a:r>
              <a:rPr lang="en-GB" sz="4400">
                <a:solidFill>
                  <a:srgbClr val="000000"/>
                </a:solidFill>
                <a:latin typeface="Arial Rounded MT Bold"/>
                <a:cs typeface="Arial"/>
              </a:rPr>
              <a:t>Summary</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609599" y="1826684"/>
            <a:ext cx="11356853" cy="4349749"/>
          </a:xfrm>
          <a:prstGeom prst="rect">
            <a:avLst/>
          </a:prstGeom>
          <a:noFill/>
        </p:spPr>
        <p:txBody>
          <a:bodyPr vert="horz" lIns="91440" tIns="45720" rIns="91440" bIns="45720" rtlCol="0">
            <a:normAutofit/>
          </a:bodyPr>
          <a:lstStyle/>
          <a:p>
            <a:pPr lvl="0"/>
            <a:r>
              <a:rPr lang="en-US"/>
              <a:t>Click to edit Master text styles</a:t>
            </a:r>
          </a:p>
          <a:p>
            <a:pPr lvl="0"/>
            <a:r>
              <a:rPr lang="en-US"/>
              <a:t>Second level</a:t>
            </a:r>
          </a:p>
        </p:txBody>
      </p:sp>
      <p:pic>
        <p:nvPicPr>
          <p:cNvPr id="4" name="Picture 3">
            <a:extLst>
              <a:ext uri="{FF2B5EF4-FFF2-40B4-BE49-F238E27FC236}">
                <a16:creationId xmlns:a16="http://schemas.microsoft.com/office/drawing/2014/main" id="{BDA6B83D-0C6C-1EDF-9950-90813677AF1F}"/>
              </a:ext>
            </a:extLst>
          </p:cNvPr>
          <p:cNvPicPr>
            <a:picLocks noChangeAspect="1"/>
          </p:cNvPicPr>
          <p:nvPr userDrawn="1"/>
        </p:nvPicPr>
        <p:blipFill>
          <a:blip r:embed="rId14">
            <a:alphaModFix amt="30000"/>
            <a:extLst>
              <a:ext uri="{28A0092B-C50C-407E-A947-70E740481C1C}">
                <a14:useLocalDpi xmlns:a14="http://schemas.microsoft.com/office/drawing/2010/main" val="0"/>
              </a:ext>
            </a:extLst>
          </a:blip>
          <a:stretch>
            <a:fillRect/>
          </a:stretch>
        </p:blipFill>
        <p:spPr>
          <a:xfrm>
            <a:off x="11006965" y="169757"/>
            <a:ext cx="959489" cy="959489"/>
          </a:xfrm>
          <a:prstGeom prst="rect">
            <a:avLst/>
          </a:prstGeom>
        </p:spPr>
      </p:pic>
    </p:spTree>
    <p:extLst>
      <p:ext uri="{BB962C8B-B14F-4D97-AF65-F5344CB8AC3E}">
        <p14:creationId xmlns:p14="http://schemas.microsoft.com/office/powerpoint/2010/main" val="210629886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267"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70" marR="0" lvl="0" indent="-507974" algn="l" rtl="0">
        <a:lnSpc>
          <a:spcPct val="100000"/>
        </a:lnSpc>
        <a:spcBef>
          <a:spcPts val="0"/>
        </a:spcBef>
        <a:spcAft>
          <a:spcPts val="0"/>
        </a:spcAft>
        <a:buClr>
          <a:srgbClr val="FF6900"/>
        </a:buClr>
        <a:buFont typeface="Wingdings" panose="05000000000000000000" pitchFamily="2" charset="2"/>
        <a:buChar char="§"/>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23/07/2025</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2888569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analysisfunction.civilservice.gov.uk/a-strategy-for-the-future-of-analysis-in-government-2025-28/" TargetMode="External"/><Relationship Id="rId7" Type="http://schemas.openxmlformats.org/officeDocument/2006/relationships/image" Target="../media/image26.png"/><Relationship Id="rId2" Type="http://schemas.openxmlformats.org/officeDocument/2006/relationships/hyperlink" Target="https://analysisfunction.civilservice.gov.uk/analysis-in-government-strategy-hub/" TargetMode="Externa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hyperlink" Target="https://analysisfunction.civilservice.gov.uk/articles-blogs-case-studies-excellence-in-analysi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hyperlink" Target="mailto:analysis.function@ons.gov.uk?subject=Logo%20query" TargetMode="External"/><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3.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5.svg"/><Relationship Id="rId4" Type="http://schemas.openxmlformats.org/officeDocument/2006/relationships/image" Target="../media/image9.png"/><Relationship Id="rId9" Type="http://schemas.openxmlformats.org/officeDocument/2006/relationships/image" Target="../media/image46.pn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gov.uk/guidance/accessibility-requirements-for-public-sector-websites-and-apps" TargetMode="External"/><Relationship Id="rId5" Type="http://schemas.openxmlformats.org/officeDocument/2006/relationships/hyperlink" Target="https://analysisfunction.civilservice.gov.uk/analysis-in-government-strategy-hub/" TargetMode="Externa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hyperlink" Target="https://analysisfunction.civilservice.gov.uk/analysis-in-government-strategy-hub/" TargetMode="Externa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hyperlink" Target="https://analysisfunction.civilservice.gov.uk/a-strategy-for-the-future-of-analysis-in-government-2025-28/" TargetMode="Externa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hyperlink" Target="mailto:Analysis.Function@ons.gov.uk?subject=Strategy%20CIAB%20query" TargetMode="External"/><Relationship Id="rId10" Type="http://schemas.openxmlformats.org/officeDocument/2006/relationships/image" Target="../media/image17.png"/><Relationship Id="rId4" Type="http://schemas.openxmlformats.org/officeDocument/2006/relationships/hyperlink" Target="https://analysisfunction.civilservice.gov.uk/articles-blogs-case-studies-excellence-in-analysis/" TargetMode="Externa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13" Type="http://schemas.openxmlformats.org/officeDocument/2006/relationships/hyperlink" Target="https://www.gov.uk/government/organisations/government-analysis-function" TargetMode="External"/><Relationship Id="rId18" Type="http://schemas.openxmlformats.org/officeDocument/2006/relationships/image" Target="../media/image61.png"/><Relationship Id="rId26" Type="http://schemas.openxmlformats.org/officeDocument/2006/relationships/image" Target="../media/image65.svg"/><Relationship Id="rId3" Type="http://schemas.openxmlformats.org/officeDocument/2006/relationships/hyperlink" Target="https://public.govdelivery.com/accounts/UKONS/signup/43301" TargetMode="External"/><Relationship Id="rId21" Type="http://schemas.openxmlformats.org/officeDocument/2006/relationships/image" Target="../media/image63.png"/><Relationship Id="rId7" Type="http://schemas.openxmlformats.org/officeDocument/2006/relationships/hyperlink" Target="https://twitter.com/gov_analysis" TargetMode="External"/><Relationship Id="rId12" Type="http://schemas.openxmlformats.org/officeDocument/2006/relationships/hyperlink" Target="mailto:Analysis.Function@ons.gov.uk?subject=Query%20about%20AF%20Champions" TargetMode="External"/><Relationship Id="rId17" Type="http://schemas.openxmlformats.org/officeDocument/2006/relationships/image" Target="../media/image60.png"/><Relationship Id="rId25" Type="http://schemas.openxmlformats.org/officeDocument/2006/relationships/image" Target="../media/image64.png"/><Relationship Id="rId2" Type="http://schemas.openxmlformats.org/officeDocument/2006/relationships/notesSlide" Target="../notesSlides/notesSlide6.xml"/><Relationship Id="rId16" Type="http://schemas.openxmlformats.org/officeDocument/2006/relationships/image" Target="../media/image59.png"/><Relationship Id="rId20" Type="http://schemas.openxmlformats.org/officeDocument/2006/relationships/image" Target="../media/image62.png"/><Relationship Id="rId1" Type="http://schemas.openxmlformats.org/officeDocument/2006/relationships/slideLayout" Target="../slideLayouts/slideLayout20.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hyperlink" Target="https://analysisfunction.civilservice.gov.uk/news/winners-of-the-5th-analysis-in-government-awards/" TargetMode="External"/><Relationship Id="rId24" Type="http://schemas.openxmlformats.org/officeDocument/2006/relationships/image" Target="../media/image23.png"/><Relationship Id="rId5" Type="http://schemas.openxmlformats.org/officeDocument/2006/relationships/hyperlink" Target="https://analysisfunction.civilservice.gov.uk/analysis-in-government-strategy-hub/" TargetMode="External"/><Relationship Id="rId15" Type="http://schemas.openxmlformats.org/officeDocument/2006/relationships/image" Target="../media/image58.png"/><Relationship Id="rId23" Type="http://schemas.openxmlformats.org/officeDocument/2006/relationships/image" Target="../media/image22.png"/><Relationship Id="rId10" Type="http://schemas.openxmlformats.org/officeDocument/2006/relationships/hyperlink" Target="https://www.youtube.com/channel/UCVY5YwwgpprO_2KEYz-cVrw" TargetMode="External"/><Relationship Id="rId19" Type="http://schemas.openxmlformats.org/officeDocument/2006/relationships/hyperlink" Target="mailto:analysis.function@ons.gov.uk?subject=Sign%20me%20up%20to%20the%20AF%20Newsletter" TargetMode="External"/><Relationship Id="rId4" Type="http://schemas.openxmlformats.org/officeDocument/2006/relationships/hyperlink" Target="https://analysisfunction.civilservice.gov.uk/" TargetMode="External"/><Relationship Id="rId9" Type="http://schemas.openxmlformats.org/officeDocument/2006/relationships/hyperlink" Target="https://analysisfunction.civilservice.gov.uk/analysis-in-government-aig-month-hub/aig-month-additional-resources/" TargetMode="External"/><Relationship Id="rId14" Type="http://schemas.openxmlformats.org/officeDocument/2006/relationships/image" Target="../media/image57.png"/><Relationship Id="rId22"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hyperlink" Target="https://analysisfunction.civilservice.gov.uk/articles-blogs-case-studies-excellence-in-analysis/" TargetMode="External"/><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mailto:Analysis.Function@ons.gov.uk?subject=Strategy%20for%20analysis%20in%20government%202025%20to%202028" TargetMode="External"/><Relationship Id="rId7" Type="http://schemas.openxmlformats.org/officeDocument/2006/relationships/image" Target="../media/image16.png"/><Relationship Id="rId2" Type="http://schemas.openxmlformats.org/officeDocument/2006/relationships/hyperlink" Target="https://analysisfunction.civilservice.gov.uk/a-strategy-for-the-future-of-analysis-in-government-2025-28/" TargetMode="Externa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analysisfunction.civilservice.gov.uk/analysis-in-government-strategy-hub/" TargetMode="External"/><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hyperlink" Target="https://analysisfunction.civilservice.gov.uk/a-strategy-for-the-future-of-analysis-in-government-2025-28/" TargetMode="Externa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hyperlink" Target="https://analysisfunction.civilservice.gov.uk/articles-blogs-case-studies-excellence-in-analysis/" TargetMode="Externa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hyperlink" Target="https://twitter.com/gov_analysis" TargetMode="External"/><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5.svg"/><Relationship Id="rId3" Type="http://schemas.openxmlformats.org/officeDocument/2006/relationships/hyperlink" Target="https://analysisfunction.civilservice.gov.uk/analysis-in-government-strategy-hub/" TargetMode="External"/><Relationship Id="rId21" Type="http://schemas.openxmlformats.org/officeDocument/2006/relationships/image" Target="../media/image31.png"/><Relationship Id="rId7" Type="http://schemas.openxmlformats.org/officeDocument/2006/relationships/hyperlink" Target="https://www.linkedin.com/company/77638458" TargetMode="External"/><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1.png"/><Relationship Id="rId29"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hyperlink" Target="https://analysisfunction.civilservice.gov.uk/" TargetMode="External"/><Relationship Id="rId11" Type="http://schemas.openxmlformats.org/officeDocument/2006/relationships/image" Target="../media/image22.png"/><Relationship Id="rId24" Type="http://schemas.openxmlformats.org/officeDocument/2006/relationships/image" Target="../media/image33.svg"/><Relationship Id="rId5" Type="http://schemas.openxmlformats.org/officeDocument/2006/relationships/hyperlink" Target="https://public.govdelivery.com/accounts/UKONS/signup/43301" TargetMode="External"/><Relationship Id="rId15" Type="http://schemas.openxmlformats.org/officeDocument/2006/relationships/image" Target="../media/image26.png"/><Relationship Id="rId23" Type="http://schemas.openxmlformats.org/officeDocument/2006/relationships/image" Target="../media/image32.png"/><Relationship Id="rId28" Type="http://schemas.openxmlformats.org/officeDocument/2006/relationships/image" Target="../media/image37.svg"/><Relationship Id="rId10" Type="http://schemas.openxmlformats.org/officeDocument/2006/relationships/hyperlink" Target="https://www.eventbrite.co.uk/o/government-analysis-function-23454368303" TargetMode="External"/><Relationship Id="rId19" Type="http://schemas.openxmlformats.org/officeDocument/2006/relationships/image" Target="../media/image30.svg"/><Relationship Id="rId4" Type="http://schemas.openxmlformats.org/officeDocument/2006/relationships/hyperlink" Target="mailto:Analysis.Function@ons.gov.uk" TargetMode="External"/><Relationship Id="rId9" Type="http://schemas.openxmlformats.org/officeDocument/2006/relationships/hyperlink" Target="https://www.youtube.com/@GovAnalysisFunction" TargetMode="External"/><Relationship Id="rId14" Type="http://schemas.openxmlformats.org/officeDocument/2006/relationships/image" Target="../media/image25.png"/><Relationship Id="rId22" Type="http://schemas.openxmlformats.org/officeDocument/2006/relationships/image" Target="../media/image4.png"/><Relationship Id="rId27" Type="http://schemas.openxmlformats.org/officeDocument/2006/relationships/image" Target="../media/image36.png"/><Relationship Id="rId30" Type="http://schemas.openxmlformats.org/officeDocument/2006/relationships/image" Target="../media/image39.sv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analysisfunction.civilservice.gov.uk/a-strategy-for-the-future-of-analysis-in-government-2025-28/" TargetMode="External"/><Relationship Id="rId3" Type="http://schemas.openxmlformats.org/officeDocument/2006/relationships/hyperlink" Target="https://analysisfunction.civilservice.gov.uk/articles-blogs-case-studies-excellence-in-analysis/" TargetMode="External"/><Relationship Id="rId7" Type="http://schemas.openxmlformats.org/officeDocument/2006/relationships/hyperlink" Target="mailto:analysis.function@ons.gov.uk?subject=AF%20Strategy:%20Sign%20me%20up%20to%20the%20AF%20Newsletter" TargetMode="Externa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hyperlink" Target="https://bit.ly/GovAFLinkedIn" TargetMode="External"/><Relationship Id="rId5" Type="http://schemas.openxmlformats.org/officeDocument/2006/relationships/hyperlink" Target="https://twitter.com/gov_analysis" TargetMode="External"/><Relationship Id="rId4" Type="http://schemas.openxmlformats.org/officeDocument/2006/relationships/hyperlink" Target="https://analysisfunction.civilservice.gov.uk/" TargetMode="External"/><Relationship Id="rId9" Type="http://schemas.openxmlformats.org/officeDocument/2006/relationships/hyperlink" Target="https://analysisfunction.civilservice.gov.uk/analysis-in-government-strategy-hu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nalysisfunction.civilservice.gov.uk/analysis-in-government-strategy-hub/" TargetMode="External"/><Relationship Id="rId7" Type="http://schemas.openxmlformats.org/officeDocument/2006/relationships/image" Target="../media/image26.png"/><Relationship Id="rId2" Type="http://schemas.openxmlformats.org/officeDocument/2006/relationships/hyperlink" Target="https://analysisfunction.civilservice.gov.uk/a-strategy-for-the-future-of-analysis-in-government-2025-28/" TargetMode="Externa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hyperlink" Target="https://analysisfunction.civilservice.gov.uk/articles-blogs-case-studies-excellence-in-analys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tile tx="0" ty="0" sx="100000" sy="10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E05A-AB6B-F475-00D8-E9B02D89A07A}"/>
              </a:ext>
            </a:extLst>
          </p:cNvPr>
          <p:cNvSpPr>
            <a:spLocks noGrp="1" noRot="1" noMove="1" noResize="1" noEditPoints="1" noAdjustHandles="1" noChangeArrowheads="1" noChangeShapeType="1"/>
          </p:cNvSpPr>
          <p:nvPr>
            <p:ph type="ctrTitle"/>
          </p:nvPr>
        </p:nvSpPr>
        <p:spPr/>
        <p:txBody>
          <a:bodyPr/>
          <a:lstStyle/>
          <a:p>
            <a:r>
              <a:rPr lang="en-GB">
                <a:latin typeface="+mj-lt"/>
                <a:cs typeface="Courier New" panose="02070309020205020404" pitchFamily="49" charset="0"/>
              </a:rPr>
              <a:t>“Campaign in a Box”</a:t>
            </a:r>
            <a:br>
              <a:rPr lang="en-GB">
                <a:latin typeface="+mj-lt"/>
              </a:rPr>
            </a:br>
            <a:r>
              <a:rPr lang="en-GB" sz="1000"/>
              <a:t> </a:t>
            </a:r>
            <a:br>
              <a:rPr lang="en-GB"/>
            </a:br>
            <a:r>
              <a:rPr lang="en-GB" sz="3200"/>
              <a:t>A strategy for analysis in government</a:t>
            </a:r>
            <a:br>
              <a:rPr lang="en-GB" sz="3200"/>
            </a:br>
            <a:r>
              <a:rPr lang="en-GB" sz="1000"/>
              <a:t> </a:t>
            </a:r>
            <a:br>
              <a:rPr lang="en-GB" sz="3200"/>
            </a:br>
            <a:r>
              <a:rPr lang="en-GB">
                <a:latin typeface="+mj-lt"/>
              </a:rPr>
              <a:t>2025 to 2028</a:t>
            </a:r>
            <a:br>
              <a:rPr lang="en-GB">
                <a:latin typeface="+mj-lt"/>
              </a:rPr>
            </a:br>
            <a:br>
              <a:rPr lang="en-GB" sz="1800">
                <a:latin typeface="+mj-lt"/>
              </a:rPr>
            </a:br>
            <a:r>
              <a:rPr lang="en-GB" sz="1800">
                <a:latin typeface="+mj-lt"/>
              </a:rPr>
              <a:t>For leaders in analysis, Analysis Function Champions, professions and communications teams to support the launch of the new strategy</a:t>
            </a:r>
            <a:endParaRPr lang="en-GB" sz="2400">
              <a:latin typeface="+mj-lt"/>
            </a:endParaRPr>
          </a:p>
        </p:txBody>
      </p:sp>
      <p:pic>
        <p:nvPicPr>
          <p:cNvPr id="4" name="Picture 3" descr="A blue and orange logo&#10;&#10;AI-generated content may be incorrect.">
            <a:extLst>
              <a:ext uri="{FF2B5EF4-FFF2-40B4-BE49-F238E27FC236}">
                <a16:creationId xmlns:a16="http://schemas.microsoft.com/office/drawing/2014/main" id="{32F808CC-1883-A3A1-2AB8-E8C6E26DCF3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pic>
        <p:nvPicPr>
          <p:cNvPr id="3" name="Picture 2" descr="Analysis in Government Month 2021 Campaign in a Box">
            <a:extLst>
              <a:ext uri="{FF2B5EF4-FFF2-40B4-BE49-F238E27FC236}">
                <a16:creationId xmlns:a16="http://schemas.microsoft.com/office/drawing/2014/main" id="{C56826D4-1E31-ED2D-1740-21070013FD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0" b="92970" l="2263" r="98667">
                        <a14:foregroundMark x1="8323" y1="35152" x2="10101" y2="36929"/>
                        <a14:foregroundMark x1="7152" y1="55556" x2="12444" y2="55919"/>
                        <a14:foregroundMark x1="36929" y1="27515" x2="27515" y2="38222"/>
                        <a14:foregroundMark x1="27515" y1="38222" x2="32970" y2="49253"/>
                        <a14:foregroundMark x1="32970" y1="49253" x2="33010" y2="48687"/>
                        <a14:foregroundMark x1="62222" y1="31434" x2="69495" y2="42303"/>
                        <a14:foregroundMark x1="69495" y1="42303" x2="64808" y2="54020"/>
                        <a14:foregroundMark x1="64808" y1="54020" x2="69455" y2="51434"/>
                        <a14:foregroundMark x1="94141" y1="50263" x2="88283" y2="53010"/>
                        <a14:foregroundMark x1="55152" y1="92000" x2="61818" y2="92970"/>
                        <a14:foregroundMark x1="27515" y1="30667" x2="37899" y2="39717"/>
                        <a14:foregroundMark x1="37899" y1="39717" x2="34141" y2="23232"/>
                        <a14:foregroundMark x1="34141" y1="23232" x2="36727" y2="26949"/>
                        <a14:foregroundMark x1="72000" y1="44000" x2="57697" y2="45455"/>
                        <a14:foregroundMark x1="57697" y1="45455" x2="70061" y2="44768"/>
                        <a14:foregroundMark x1="70061" y1="44768" x2="32040" y2="39677"/>
                        <a14:foregroundMark x1="7354" y1="36929" x2="2263" y2="34990"/>
                        <a14:foregroundMark x1="94545" y1="48889" x2="98667" y2="47313"/>
                      </a14:backgroundRemoval>
                    </a14:imgEffect>
                  </a14:imgLayer>
                </a14:imgProps>
              </a:ext>
              <a:ext uri="{28A0092B-C50C-407E-A947-70E740481C1C}">
                <a14:useLocalDpi xmlns:a14="http://schemas.microsoft.com/office/drawing/2010/main" val="0"/>
              </a:ext>
            </a:extLst>
          </a:blip>
          <a:stretch>
            <a:fillRect/>
          </a:stretch>
        </p:blipFill>
        <p:spPr>
          <a:xfrm>
            <a:off x="5539409" y="0"/>
            <a:ext cx="2171508" cy="2171508"/>
          </a:xfrm>
          <a:prstGeom prst="rect">
            <a:avLst/>
          </a:prstGeom>
        </p:spPr>
      </p:pic>
    </p:spTree>
    <p:extLst>
      <p:ext uri="{BB962C8B-B14F-4D97-AF65-F5344CB8AC3E}">
        <p14:creationId xmlns:p14="http://schemas.microsoft.com/office/powerpoint/2010/main" val="13327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56C63-4E68-1FBD-A387-B1E449BE64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4E78A6-300F-DE90-7F76-3BA3B00AA8A6}"/>
              </a:ext>
            </a:extLst>
          </p:cNvPr>
          <p:cNvSpPr>
            <a:spLocks noGrp="1"/>
          </p:cNvSpPr>
          <p:nvPr>
            <p:ph type="body" idx="1"/>
          </p:nvPr>
        </p:nvSpPr>
        <p:spPr>
          <a:xfrm>
            <a:off x="609600" y="1691218"/>
            <a:ext cx="11368324" cy="4943985"/>
          </a:xfrm>
        </p:spPr>
        <p:txBody>
          <a:bodyPr anchor="ctr"/>
          <a:lstStyle/>
          <a:p>
            <a:pPr marL="608965" indent="-507365"/>
            <a:r>
              <a:rPr lang="en-GB" sz="1600" dirty="0">
                <a:latin typeface="Arial" panose="020B0604020202020204" pitchFamily="34" charset="0"/>
                <a:ea typeface="+mn-lt"/>
                <a:cs typeface="+mn-lt"/>
              </a:rPr>
              <a:t>There is a new </a:t>
            </a:r>
            <a:r>
              <a:rPr lang="en-GB" sz="1600" dirty="0">
                <a:solidFill>
                  <a:srgbClr val="0000FF"/>
                </a:solidFill>
                <a:ea typeface="+mn-lt"/>
                <a:cs typeface="+mn-lt"/>
                <a:hlinkClick r:id="rId2">
                  <a:extLst>
                    <a:ext uri="{A12FA001-AC4F-418D-AE19-62706E023703}">
                      <ahyp:hlinkClr xmlns:ahyp="http://schemas.microsoft.com/office/drawing/2018/hyperlinkcolor" val="tx"/>
                    </a:ext>
                  </a:extLst>
                </a:hlinkClick>
              </a:rPr>
              <a:t>Analysis in Government Hub</a:t>
            </a:r>
            <a:r>
              <a:rPr lang="en-GB" sz="1600" dirty="0">
                <a:solidFill>
                  <a:srgbClr val="0000FF"/>
                </a:solidFill>
                <a:ea typeface="+mn-lt"/>
                <a:cs typeface="+mn-lt"/>
              </a:rPr>
              <a:t> </a:t>
            </a:r>
            <a:r>
              <a:rPr lang="en-GB" sz="1600" dirty="0">
                <a:ea typeface="+mn-lt"/>
                <a:cs typeface="+mn-lt"/>
              </a:rPr>
              <a:t>which highlights all the excellent resources that will support you as analysts, including the new </a:t>
            </a:r>
            <a:r>
              <a:rPr lang="en-GB" sz="1600" dirty="0">
                <a:solidFill>
                  <a:srgbClr val="0000FF"/>
                </a:solidFill>
                <a:ea typeface="+mn-lt"/>
                <a:cs typeface="+mn-lt"/>
                <a:hlinkClick r:id="rId3">
                  <a:extLst>
                    <a:ext uri="{A12FA001-AC4F-418D-AE19-62706E023703}">
                      <ahyp:hlinkClr xmlns:ahyp="http://schemas.microsoft.com/office/drawing/2018/hyperlinkcolor" val="tx"/>
                    </a:ext>
                  </a:extLst>
                </a:hlinkClick>
              </a:rPr>
              <a:t>strategy for analysis in government (2025-28)</a:t>
            </a:r>
            <a:r>
              <a:rPr lang="en-GB" sz="1600" dirty="0">
                <a:solidFill>
                  <a:srgbClr val="0000FF"/>
                </a:solidFill>
                <a:ea typeface="+mn-lt"/>
                <a:cs typeface="+mn-lt"/>
              </a:rPr>
              <a:t> , </a:t>
            </a:r>
            <a:r>
              <a:rPr lang="en-GB" sz="1600" dirty="0">
                <a:ea typeface="+mn-lt"/>
                <a:cs typeface="+mn-lt"/>
              </a:rPr>
              <a:t>check it out</a:t>
            </a:r>
          </a:p>
          <a:p>
            <a:pPr marL="608965" indent="-507365">
              <a:buFont typeface="Wingdings" panose="05000000000000000000" pitchFamily="2" charset="2"/>
              <a:buChar char="§"/>
            </a:pPr>
            <a:r>
              <a:rPr lang="en-GB" sz="1600" dirty="0">
                <a:ea typeface="+mn-lt"/>
                <a:cs typeface="+mn-lt"/>
                <a:hlinkClick r:id="rId3"/>
              </a:rPr>
              <a:t>A strategy for analysis in government (2025-28)</a:t>
            </a:r>
            <a:r>
              <a:rPr lang="en-GB" sz="1600" dirty="0">
                <a:ea typeface="+mn-lt"/>
                <a:cs typeface="+mn-lt"/>
              </a:rPr>
              <a:t> was shaped by feedback from analysts across government.  It includes a focus on membership, governance and how you can get involved.  If you're part of </a:t>
            </a:r>
            <a:r>
              <a:rPr lang="en-GB" sz="1600" kern="0" dirty="0">
                <a:ea typeface="+mn-lt"/>
                <a:cs typeface="+mn-lt"/>
              </a:rPr>
              <a:t>[</a:t>
            </a:r>
            <a:r>
              <a:rPr lang="en-GB" sz="1600" kern="0" dirty="0">
                <a:highlight>
                  <a:srgbClr val="F2F2F2"/>
                </a:highlight>
                <a:ea typeface="+mn-lt"/>
                <a:cs typeface="+mn-lt"/>
              </a:rPr>
              <a:t>Insert your Department or Profession Name] </a:t>
            </a:r>
            <a:r>
              <a:rPr lang="en-GB" sz="1600" dirty="0">
                <a:ea typeface="+mn-lt"/>
                <a:cs typeface="+mn-lt"/>
              </a:rPr>
              <a:t>, this strategy is for you</a:t>
            </a:r>
            <a:endParaRPr lang="en-US" dirty="0"/>
          </a:p>
          <a:p>
            <a:pPr marL="608965" indent="-507365">
              <a:buFont typeface="Wingdings" panose="05000000000000000000" pitchFamily="2" charset="2"/>
              <a:buChar char="§"/>
            </a:pPr>
            <a:r>
              <a:rPr lang="en-GB" sz="1600" dirty="0">
                <a:ea typeface="+mn-lt"/>
                <a:cs typeface="+mn-lt"/>
              </a:rPr>
              <a:t>The </a:t>
            </a:r>
            <a:r>
              <a:rPr lang="en-GB" sz="1600" dirty="0">
                <a:solidFill>
                  <a:srgbClr val="0000FF"/>
                </a:solidFill>
                <a:ea typeface="+mn-lt"/>
                <a:cs typeface="+mn-lt"/>
                <a:hlinkClick r:id="rId3">
                  <a:extLst>
                    <a:ext uri="{A12FA001-AC4F-418D-AE19-62706E023703}">
                      <ahyp:hlinkClr xmlns:ahyp="http://schemas.microsoft.com/office/drawing/2018/hyperlinkcolor" val="tx"/>
                    </a:ext>
                  </a:extLst>
                </a:hlinkClick>
              </a:rPr>
              <a:t>strategy for analysis in government (2025-28)</a:t>
            </a:r>
            <a:r>
              <a:rPr lang="en-GB" sz="1600" dirty="0">
                <a:solidFill>
                  <a:srgbClr val="0000FF"/>
                </a:solidFill>
                <a:ea typeface="+mn-lt"/>
                <a:cs typeface="+mn-lt"/>
              </a:rPr>
              <a:t> </a:t>
            </a:r>
            <a:r>
              <a:rPr lang="en-GB" sz="1600" dirty="0">
                <a:ea typeface="+mn-lt"/>
                <a:cs typeface="+mn-lt"/>
              </a:rPr>
              <a:t>is now live.  Please share this update with colleagues in </a:t>
            </a:r>
            <a:r>
              <a:rPr lang="en-GB" sz="1600" kern="0" dirty="0">
                <a:ea typeface="+mn-lt"/>
                <a:cs typeface="+mn-lt"/>
              </a:rPr>
              <a:t>[</a:t>
            </a:r>
            <a:r>
              <a:rPr lang="en-GB" sz="1600" kern="0" dirty="0">
                <a:highlight>
                  <a:srgbClr val="F2F2F2"/>
                </a:highlight>
                <a:ea typeface="+mn-lt"/>
                <a:cs typeface="+mn-lt"/>
              </a:rPr>
              <a:t>Insert your Department or Profession Name]</a:t>
            </a:r>
            <a:r>
              <a:rPr lang="en-GB" sz="1600" dirty="0">
                <a:ea typeface="+mn-lt"/>
                <a:cs typeface="+mn-lt"/>
              </a:rPr>
              <a:t> via your intranet, SharePoint, newsletters or other internal channels.  Let’s make sure everyone knows</a:t>
            </a:r>
          </a:p>
          <a:p>
            <a:pPr marL="608965" indent="-507365">
              <a:buFont typeface="Wingdings" panose="05000000000000000000" pitchFamily="2" charset="2"/>
              <a:buChar char="§"/>
            </a:pPr>
            <a:r>
              <a:rPr lang="en-GB" sz="1600" dirty="0">
                <a:ea typeface="+mn-lt"/>
                <a:cs typeface="+mn-lt"/>
              </a:rPr>
              <a:t>Are you </a:t>
            </a:r>
            <a:r>
              <a:rPr lang="en-GB" sz="1600" dirty="0">
                <a:solidFill>
                  <a:srgbClr val="0000FF"/>
                </a:solidFill>
                <a:ea typeface="+mn-lt"/>
                <a:cs typeface="+mn-lt"/>
                <a:hlinkClick r:id="rId4">
                  <a:extLst>
                    <a:ext uri="{A12FA001-AC4F-418D-AE19-62706E023703}">
                      <ahyp:hlinkClr xmlns:ahyp="http://schemas.microsoft.com/office/drawing/2018/hyperlinkcolor" val="tx"/>
                    </a:ext>
                  </a:extLst>
                </a:hlinkClick>
              </a:rPr>
              <a:t>proud to be a government analyst</a:t>
            </a:r>
            <a:r>
              <a:rPr lang="en-GB" sz="1600" dirty="0">
                <a:solidFill>
                  <a:srgbClr val="0000FF"/>
                </a:solidFill>
                <a:ea typeface="+mn-lt"/>
                <a:cs typeface="+mn-lt"/>
              </a:rPr>
              <a:t>?  </a:t>
            </a:r>
            <a:r>
              <a:rPr lang="en-GB" sz="1600" dirty="0">
                <a:ea typeface="+mn-lt"/>
                <a:cs typeface="+mn-lt"/>
              </a:rPr>
              <a:t>The Analysis Function Central Team is collecting case studies that show how analysis is making a difference in </a:t>
            </a:r>
            <a:r>
              <a:rPr lang="en-GB" sz="1600" kern="0" dirty="0">
                <a:ea typeface="+mn-lt"/>
                <a:cs typeface="+mn-lt"/>
              </a:rPr>
              <a:t>[</a:t>
            </a:r>
            <a:r>
              <a:rPr lang="en-GB" sz="1600" kern="0" dirty="0">
                <a:highlight>
                  <a:srgbClr val="F2F2F2"/>
                </a:highlight>
                <a:ea typeface="+mn-lt"/>
                <a:cs typeface="+mn-lt"/>
              </a:rPr>
              <a:t>Insert your Department or Profession Name] </a:t>
            </a:r>
            <a:r>
              <a:rPr lang="en-GB" sz="1600" dirty="0">
                <a:ea typeface="+mn-lt"/>
                <a:cs typeface="+mn-lt"/>
              </a:rPr>
              <a:t>Send us your examples and help showcase your work. Submit via the new </a:t>
            </a:r>
            <a:r>
              <a:rPr lang="en-GB" sz="1600" dirty="0">
                <a:solidFill>
                  <a:srgbClr val="0000FF"/>
                </a:solidFill>
                <a:ea typeface="+mn-lt"/>
                <a:cs typeface="+mn-lt"/>
                <a:hlinkClick r:id="rId2">
                  <a:extLst>
                    <a:ext uri="{A12FA001-AC4F-418D-AE19-62706E023703}">
                      <ahyp:hlinkClr xmlns:ahyp="http://schemas.microsoft.com/office/drawing/2018/hyperlinkcolor" val="tx"/>
                    </a:ext>
                  </a:extLst>
                </a:hlinkClick>
              </a:rPr>
              <a:t>Analysis in Government Hub</a:t>
            </a:r>
            <a:r>
              <a:rPr lang="en-GB" sz="1600" dirty="0">
                <a:solidFill>
                  <a:srgbClr val="0000FF"/>
                </a:solidFill>
                <a:ea typeface="+mn-lt"/>
                <a:cs typeface="+mn-lt"/>
              </a:rPr>
              <a:t> </a:t>
            </a:r>
          </a:p>
          <a:p>
            <a:pPr marL="608965" indent="-507365">
              <a:buFont typeface="Wingdings" panose="05000000000000000000" pitchFamily="2" charset="2"/>
              <a:buChar char="§"/>
            </a:pPr>
            <a:r>
              <a:rPr lang="en-GB" sz="1600" dirty="0">
                <a:ea typeface="+mn-lt"/>
                <a:cs typeface="+mn-lt"/>
              </a:rPr>
              <a:t>Every government analyst has a part to play in achieving excellence in analysis.  How will </a:t>
            </a:r>
            <a:r>
              <a:rPr lang="en-GB" sz="1600" kern="0" dirty="0">
                <a:ea typeface="+mn-lt"/>
                <a:cs typeface="+mn-lt"/>
              </a:rPr>
              <a:t>[</a:t>
            </a:r>
            <a:r>
              <a:rPr lang="en-GB" sz="1600" kern="0" dirty="0">
                <a:highlight>
                  <a:srgbClr val="F2F2F2"/>
                </a:highlight>
                <a:ea typeface="+mn-lt"/>
                <a:cs typeface="+mn-lt"/>
              </a:rPr>
              <a:t>Insert your Department or Profession Name] </a:t>
            </a:r>
            <a:r>
              <a:rPr lang="en-GB" sz="1600" dirty="0">
                <a:ea typeface="+mn-lt"/>
                <a:cs typeface="+mn-lt"/>
              </a:rPr>
              <a:t>use the new strategy to shape your work?  Start the conversation in your team today.  🔗 Learn more: </a:t>
            </a:r>
            <a:r>
              <a:rPr lang="en-GB" sz="1600" dirty="0">
                <a:solidFill>
                  <a:srgbClr val="0000FF"/>
                </a:solidFill>
                <a:ea typeface="+mn-lt"/>
                <a:cs typeface="+mn-lt"/>
                <a:hlinkClick r:id="rId2">
                  <a:extLst>
                    <a:ext uri="{A12FA001-AC4F-418D-AE19-62706E023703}">
                      <ahyp:hlinkClr xmlns:ahyp="http://schemas.microsoft.com/office/drawing/2018/hyperlinkcolor" val="tx"/>
                    </a:ext>
                  </a:extLst>
                </a:hlinkClick>
              </a:rPr>
              <a:t>Analysis in Government Hub</a:t>
            </a:r>
            <a:r>
              <a:rPr lang="en-GB" sz="1600" dirty="0">
                <a:solidFill>
                  <a:srgbClr val="0000FF"/>
                </a:solidFill>
                <a:ea typeface="+mn-lt"/>
                <a:cs typeface="+mn-lt"/>
              </a:rPr>
              <a:t> </a:t>
            </a:r>
          </a:p>
          <a:p>
            <a:pPr marL="608965" indent="-507365">
              <a:buFont typeface="Wingdings" panose="05000000000000000000" pitchFamily="2" charset="2"/>
              <a:buChar char="§"/>
            </a:pPr>
            <a:r>
              <a:rPr lang="en-GB" sz="1600" dirty="0">
                <a:ea typeface="+mn-lt"/>
                <a:cs typeface="+mn-lt"/>
              </a:rPr>
              <a:t>The </a:t>
            </a:r>
            <a:r>
              <a:rPr lang="en-GB" sz="1600" dirty="0">
                <a:solidFill>
                  <a:srgbClr val="0000FF"/>
                </a:solidFill>
                <a:ea typeface="+mn-lt"/>
                <a:cs typeface="+mn-lt"/>
                <a:hlinkClick r:id="rId3">
                  <a:extLst>
                    <a:ext uri="{A12FA001-AC4F-418D-AE19-62706E023703}">
                      <ahyp:hlinkClr xmlns:ahyp="http://schemas.microsoft.com/office/drawing/2018/hyperlinkcolor" val="tx"/>
                    </a:ext>
                  </a:extLst>
                </a:hlinkClick>
              </a:rPr>
              <a:t>strategy for analysis in government (2025-28)</a:t>
            </a:r>
            <a:r>
              <a:rPr lang="en-GB" sz="1600" dirty="0">
                <a:solidFill>
                  <a:srgbClr val="0000FF"/>
                </a:solidFill>
                <a:ea typeface="+mn-lt"/>
                <a:cs typeface="+mn-lt"/>
              </a:rPr>
              <a:t> </a:t>
            </a:r>
            <a:r>
              <a:rPr lang="en-GB" sz="1600" dirty="0">
                <a:ea typeface="+mn-lt"/>
                <a:cs typeface="+mn-lt"/>
              </a:rPr>
              <a:t>has launched.  It’s a bold and collaborative vision for the future of analysis in government.  Let’s celebrate the role of analysts in </a:t>
            </a:r>
            <a:r>
              <a:rPr lang="en-GB" sz="1600" kern="0" dirty="0">
                <a:ea typeface="+mn-lt"/>
                <a:cs typeface="+mn-lt"/>
              </a:rPr>
              <a:t>[</a:t>
            </a:r>
            <a:r>
              <a:rPr lang="en-GB" sz="1600" kern="0" dirty="0">
                <a:highlight>
                  <a:srgbClr val="F2F2F2"/>
                </a:highlight>
                <a:ea typeface="+mn-lt"/>
                <a:cs typeface="+mn-lt"/>
              </a:rPr>
              <a:t>Insert your Department or Profession Name] </a:t>
            </a:r>
            <a:r>
              <a:rPr lang="en-GB" sz="1600" dirty="0">
                <a:ea typeface="+mn-lt"/>
                <a:cs typeface="+mn-lt"/>
              </a:rPr>
              <a:t>and the impact we make every day.  Read it and find out how you can make a difference</a:t>
            </a:r>
          </a:p>
          <a:p>
            <a:pPr marL="101600" indent="0">
              <a:buNone/>
            </a:pPr>
            <a:endParaRPr lang="en-GB" sz="1600" dirty="0">
              <a:latin typeface="Arial" panose="020B0604020202020204" pitchFamily="34" charset="0"/>
            </a:endParaRPr>
          </a:p>
        </p:txBody>
      </p:sp>
      <p:sp>
        <p:nvSpPr>
          <p:cNvPr id="3" name="Title 2">
            <a:extLst>
              <a:ext uri="{FF2B5EF4-FFF2-40B4-BE49-F238E27FC236}">
                <a16:creationId xmlns:a16="http://schemas.microsoft.com/office/drawing/2014/main" id="{8AE79685-98D3-293E-603A-CDD427EFB195}"/>
              </a:ext>
            </a:extLst>
          </p:cNvPr>
          <p:cNvSpPr>
            <a:spLocks noGrp="1"/>
          </p:cNvSpPr>
          <p:nvPr>
            <p:ph type="title"/>
          </p:nvPr>
        </p:nvSpPr>
        <p:spPr/>
        <p:txBody>
          <a:bodyPr/>
          <a:lstStyle/>
          <a:p>
            <a:r>
              <a:rPr lang="en-GB"/>
              <a:t>Template posts 2/2</a:t>
            </a:r>
          </a:p>
        </p:txBody>
      </p:sp>
      <p:grpSp>
        <p:nvGrpSpPr>
          <p:cNvPr id="7" name="Group 6">
            <a:extLst>
              <a:ext uri="{FF2B5EF4-FFF2-40B4-BE49-F238E27FC236}">
                <a16:creationId xmlns:a16="http://schemas.microsoft.com/office/drawing/2014/main" id="{E31511D3-8444-66F7-3985-ACF3E973B178}"/>
              </a:ext>
            </a:extLst>
          </p:cNvPr>
          <p:cNvGrpSpPr>
            <a:grpSpLocks noGrp="1" noUngrp="1" noRot="1" noMove="1" noResize="1"/>
          </p:cNvGrpSpPr>
          <p:nvPr/>
        </p:nvGrpSpPr>
        <p:grpSpPr>
          <a:xfrm>
            <a:off x="7925382" y="222797"/>
            <a:ext cx="2890555" cy="958400"/>
            <a:chOff x="7925382" y="222797"/>
            <a:chExt cx="2890555" cy="958400"/>
          </a:xfrm>
        </p:grpSpPr>
        <p:sp>
          <p:nvSpPr>
            <p:cNvPr id="8" name="Rectangle: Rounded Corners 7">
              <a:extLst>
                <a:ext uri="{FF2B5EF4-FFF2-40B4-BE49-F238E27FC236}">
                  <a16:creationId xmlns:a16="http://schemas.microsoft.com/office/drawing/2014/main" id="{9D1BD86E-443A-2D99-C31A-642C60F87ADD}"/>
                </a:ext>
              </a:extLst>
            </p:cNvPr>
            <p:cNvSpPr>
              <a:spLocks noGrp="1" noRot="1" noMove="1" noResize="1" noEditPoints="1" noAdjustHandles="1" noChangeArrowheads="1" noChangeShapeType="1"/>
            </p:cNvSpPr>
            <p:nvPr/>
          </p:nvSpPr>
          <p:spPr>
            <a:xfrm>
              <a:off x="9798018" y="222797"/>
              <a:ext cx="1017919" cy="9584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 name="Picture 8" descr="A white x on a black background&#10;&#10;AI-generated content may be incorrect.">
              <a:extLst>
                <a:ext uri="{FF2B5EF4-FFF2-40B4-BE49-F238E27FC236}">
                  <a16:creationId xmlns:a16="http://schemas.microsoft.com/office/drawing/2014/main" id="{65FA3EA5-7898-A6C9-2709-555E7A1D3F55}"/>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861700" y="366688"/>
              <a:ext cx="670618" cy="670618"/>
            </a:xfrm>
            <a:prstGeom prst="rect">
              <a:avLst/>
            </a:prstGeom>
          </p:spPr>
        </p:pic>
        <p:pic>
          <p:nvPicPr>
            <p:cNvPr id="10" name="Picture 9" descr="A blue circle with white letters on it&#10;&#10;AI-generated content may be incorrect.">
              <a:extLst>
                <a:ext uri="{FF2B5EF4-FFF2-40B4-BE49-F238E27FC236}">
                  <a16:creationId xmlns:a16="http://schemas.microsoft.com/office/drawing/2014/main" id="{D3BEF3F9-67BC-78E2-566C-4C8FD5AE4BDC}"/>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925382" y="363640"/>
              <a:ext cx="670618" cy="676715"/>
            </a:xfrm>
            <a:prstGeom prst="rect">
              <a:avLst/>
            </a:prstGeom>
          </p:spPr>
        </p:pic>
      </p:grpSp>
    </p:spTree>
    <p:extLst>
      <p:ext uri="{BB962C8B-B14F-4D97-AF65-F5344CB8AC3E}">
        <p14:creationId xmlns:p14="http://schemas.microsoft.com/office/powerpoint/2010/main" val="298526568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28C3-0E08-472E-A445-8FCC01C77619}"/>
              </a:ext>
            </a:extLst>
          </p:cNvPr>
          <p:cNvSpPr>
            <a:spLocks noGrp="1"/>
          </p:cNvSpPr>
          <p:nvPr>
            <p:ph type="title"/>
          </p:nvPr>
        </p:nvSpPr>
        <p:spPr>
          <a:xfrm>
            <a:off x="609600" y="413151"/>
            <a:ext cx="7675977" cy="958400"/>
          </a:xfrm>
        </p:spPr>
        <p:txBody>
          <a:bodyPr/>
          <a:lstStyle/>
          <a:p>
            <a:r>
              <a:rPr lang="en-GB">
                <a:solidFill>
                  <a:schemeClr val="tx1"/>
                </a:solidFill>
                <a:latin typeface="Arial Rounded MT Bold"/>
                <a:cs typeface="Arial"/>
              </a:rPr>
              <a:t>Analysis Function logos</a:t>
            </a:r>
          </a:p>
        </p:txBody>
      </p:sp>
      <p:sp>
        <p:nvSpPr>
          <p:cNvPr id="3" name="Text Placeholder 2">
            <a:extLst>
              <a:ext uri="{FF2B5EF4-FFF2-40B4-BE49-F238E27FC236}">
                <a16:creationId xmlns:a16="http://schemas.microsoft.com/office/drawing/2014/main" id="{933862DB-E1E3-443B-BEE0-843C5D3FDCAC}"/>
              </a:ext>
            </a:extLst>
          </p:cNvPr>
          <p:cNvSpPr>
            <a:spLocks noGrp="1"/>
          </p:cNvSpPr>
          <p:nvPr>
            <p:ph type="body" idx="1"/>
          </p:nvPr>
        </p:nvSpPr>
        <p:spPr>
          <a:xfrm>
            <a:off x="541269" y="1352076"/>
            <a:ext cx="11349391" cy="958400"/>
          </a:xfrm>
        </p:spPr>
        <p:txBody>
          <a:bodyPr/>
          <a:lstStyle/>
          <a:p>
            <a:pPr marL="177796" indent="0">
              <a:buNone/>
            </a:pPr>
            <a:r>
              <a:rPr lang="en-GB" sz="1600">
                <a:latin typeface="Arial" panose="020B0604020202020204" pitchFamily="34" charset="0"/>
              </a:rPr>
              <a:t>Simply Copy + Paste.  Please note - if resizing the logos, please make sure ‘Lock aspect ratio’ is ticked in Format Shape menu to avoid squashing or stretching the logos.  If you require any of these designs in a different format, please contact the team at </a:t>
            </a:r>
            <a:r>
              <a:rPr lang="en-GB" sz="1600">
                <a:solidFill>
                  <a:srgbClr val="3366FF"/>
                </a:solidFill>
                <a:latin typeface="Arial" panose="020B0604020202020204" pitchFamily="34" charset="0"/>
                <a:hlinkClick r:id="rId3">
                  <a:extLst>
                    <a:ext uri="{A12FA001-AC4F-418D-AE19-62706E023703}">
                      <ahyp:hlinkClr xmlns:ahyp="http://schemas.microsoft.com/office/drawing/2018/hyperlinkcolor" val="tx"/>
                    </a:ext>
                  </a:extLst>
                </a:hlinkClick>
              </a:rPr>
              <a:t>Analysis.Function@ons.gov.uk</a:t>
            </a:r>
            <a:r>
              <a:rPr lang="en-GB" sz="1600">
                <a:latin typeface="Arial" panose="020B0604020202020204" pitchFamily="34" charset="0"/>
                <a:hlinkClick r:id="rId3">
                  <a:extLst>
                    <a:ext uri="{A12FA001-AC4F-418D-AE19-62706E023703}">
                      <ahyp:hlinkClr xmlns:ahyp="http://schemas.microsoft.com/office/drawing/2018/hyperlinkcolor" val="tx"/>
                    </a:ext>
                  </a:extLst>
                </a:hlinkClick>
              </a:rPr>
              <a:t> </a:t>
            </a:r>
            <a:endParaRPr lang="en-GB" sz="1600"/>
          </a:p>
        </p:txBody>
      </p:sp>
      <p:pic>
        <p:nvPicPr>
          <p:cNvPr id="15" name="Picture 14" descr="A picture containing text, clipart, vector graphics&#10;&#10;Description automatically generated">
            <a:extLst>
              <a:ext uri="{FF2B5EF4-FFF2-40B4-BE49-F238E27FC236}">
                <a16:creationId xmlns:a16="http://schemas.microsoft.com/office/drawing/2014/main" id="{65B459DF-BF69-2EEA-669E-2A781D22E9C6}"/>
              </a:ext>
            </a:extLst>
          </p:cNvPr>
          <p:cNvPicPr>
            <a:picLocks noChangeAspect="1"/>
          </p:cNvPicPr>
          <p:nvPr/>
        </p:nvPicPr>
        <p:blipFill>
          <a:blip r:embed="rId4"/>
          <a:stretch>
            <a:fillRect/>
          </a:stretch>
        </p:blipFill>
        <p:spPr>
          <a:xfrm>
            <a:off x="10999501" y="153678"/>
            <a:ext cx="959489" cy="958399"/>
          </a:xfrm>
          <a:prstGeom prst="rect">
            <a:avLst/>
          </a:prstGeom>
        </p:spPr>
      </p:pic>
      <p:sp>
        <p:nvSpPr>
          <p:cNvPr id="5" name="Rectangle 4">
            <a:extLst>
              <a:ext uri="{FF2B5EF4-FFF2-40B4-BE49-F238E27FC236}">
                <a16:creationId xmlns:a16="http://schemas.microsoft.com/office/drawing/2014/main" id="{0666DBCC-9444-1FBE-3BCB-48826F400BC6}"/>
              </a:ext>
            </a:extLst>
          </p:cNvPr>
          <p:cNvSpPr>
            <a:spLocks noGrp="1" noRot="1" noMove="1" noResize="1" noEditPoints="1" noAdjustHandles="1" noChangeArrowheads="1" noChangeShapeType="1"/>
          </p:cNvSpPr>
          <p:nvPr/>
        </p:nvSpPr>
        <p:spPr>
          <a:xfrm>
            <a:off x="8026967" y="6082199"/>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AF Champions logo</a:t>
            </a:r>
          </a:p>
        </p:txBody>
      </p:sp>
      <p:sp>
        <p:nvSpPr>
          <p:cNvPr id="44" name="Rectangle 43">
            <a:extLst>
              <a:ext uri="{FF2B5EF4-FFF2-40B4-BE49-F238E27FC236}">
                <a16:creationId xmlns:a16="http://schemas.microsoft.com/office/drawing/2014/main" id="{E362E1DD-CBB5-A969-9993-456C373A0C12}"/>
              </a:ext>
            </a:extLst>
          </p:cNvPr>
          <p:cNvSpPr>
            <a:spLocks noGrp="1" noRot="1" noMove="1" noResize="1" noEditPoints="1" noAdjustHandles="1" noChangeArrowheads="1" noChangeShapeType="1"/>
          </p:cNvSpPr>
          <p:nvPr/>
        </p:nvSpPr>
        <p:spPr>
          <a:xfrm>
            <a:off x="8146967"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7" name="Picture 6">
            <a:extLst>
              <a:ext uri="{FF2B5EF4-FFF2-40B4-BE49-F238E27FC236}">
                <a16:creationId xmlns:a16="http://schemas.microsoft.com/office/drawing/2014/main" id="{698244D2-662A-0FF2-B990-147817795708}"/>
              </a:ext>
            </a:extLst>
          </p:cNvPr>
          <p:cNvPicPr>
            <a:picLocks noChangeAspect="1"/>
          </p:cNvPicPr>
          <p:nvPr/>
        </p:nvPicPr>
        <p:blipFill>
          <a:blip r:embed="rId5"/>
          <a:srcRect/>
          <a:stretch/>
        </p:blipFill>
        <p:spPr>
          <a:xfrm>
            <a:off x="8386676" y="4857481"/>
            <a:ext cx="960581" cy="960000"/>
          </a:xfrm>
          <a:prstGeom prst="rect">
            <a:avLst/>
          </a:prstGeom>
        </p:spPr>
      </p:pic>
      <p:sp>
        <p:nvSpPr>
          <p:cNvPr id="20" name="Rectangle 19">
            <a:extLst>
              <a:ext uri="{FF2B5EF4-FFF2-40B4-BE49-F238E27FC236}">
                <a16:creationId xmlns:a16="http://schemas.microsoft.com/office/drawing/2014/main" id="{31DAEFE6-763C-4BF7-8A9E-CA7DC0312716}"/>
              </a:ext>
            </a:extLst>
          </p:cNvPr>
          <p:cNvSpPr>
            <a:spLocks noGrp="1" noRot="1" noMove="1" noResize="1" noEditPoints="1" noAdjustHandles="1" noChangeArrowheads="1" noChangeShapeType="1"/>
          </p:cNvSpPr>
          <p:nvPr/>
        </p:nvSpPr>
        <p:spPr>
          <a:xfrm>
            <a:off x="4404961"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Diversity and Inclusion</a:t>
            </a:r>
          </a:p>
        </p:txBody>
      </p:sp>
      <p:sp>
        <p:nvSpPr>
          <p:cNvPr id="34" name="Rectangle 33">
            <a:extLst>
              <a:ext uri="{FF2B5EF4-FFF2-40B4-BE49-F238E27FC236}">
                <a16:creationId xmlns:a16="http://schemas.microsoft.com/office/drawing/2014/main" id="{DFC6A0F8-F314-0C18-2741-6DDE6C69A80C}"/>
              </a:ext>
            </a:extLst>
          </p:cNvPr>
          <p:cNvSpPr>
            <a:spLocks noGrp="1" noRot="1" noMove="1" noResize="1" noEditPoints="1" noAdjustHandles="1" noChangeArrowheads="1" noChangeShapeType="1"/>
          </p:cNvSpPr>
          <p:nvPr/>
        </p:nvSpPr>
        <p:spPr>
          <a:xfrm>
            <a:off x="4524961"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29" name="Picture 28" descr="A picture containing text, sign, vector graphics&#10;&#10;Description automatically generated">
            <a:extLst>
              <a:ext uri="{FF2B5EF4-FFF2-40B4-BE49-F238E27FC236}">
                <a16:creationId xmlns:a16="http://schemas.microsoft.com/office/drawing/2014/main" id="{CB0791BE-12F8-4577-B649-5A4838146204}"/>
              </a:ext>
            </a:extLst>
          </p:cNvPr>
          <p:cNvPicPr>
            <a:picLocks noChangeAspect="1"/>
          </p:cNvPicPr>
          <p:nvPr/>
        </p:nvPicPr>
        <p:blipFill>
          <a:blip r:embed="rId6"/>
          <a:stretch>
            <a:fillRect/>
          </a:stretch>
        </p:blipFill>
        <p:spPr>
          <a:xfrm>
            <a:off x="4698408" y="2883596"/>
            <a:ext cx="1200000" cy="613411"/>
          </a:xfrm>
          <a:prstGeom prst="rect">
            <a:avLst/>
          </a:prstGeom>
          <a:solidFill>
            <a:schemeClr val="bg1"/>
          </a:solidFill>
        </p:spPr>
      </p:pic>
      <p:sp>
        <p:nvSpPr>
          <p:cNvPr id="10" name="Rectangle 9">
            <a:extLst>
              <a:ext uri="{FF2B5EF4-FFF2-40B4-BE49-F238E27FC236}">
                <a16:creationId xmlns:a16="http://schemas.microsoft.com/office/drawing/2014/main" id="{FCD8C01B-3EB9-3773-32F3-2862FA6A81B7}"/>
              </a:ext>
            </a:extLst>
          </p:cNvPr>
          <p:cNvSpPr>
            <a:spLocks noGrp="1" noRot="1" noMove="1" noResize="1" noEditPoints="1" noAdjustHandles="1" noChangeArrowheads="1" noChangeShapeType="1"/>
          </p:cNvSpPr>
          <p:nvPr/>
        </p:nvSpPr>
        <p:spPr>
          <a:xfrm>
            <a:off x="6215964"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Online Skills Tool</a:t>
            </a:r>
          </a:p>
        </p:txBody>
      </p:sp>
      <p:sp>
        <p:nvSpPr>
          <p:cNvPr id="35" name="Rectangle 34">
            <a:extLst>
              <a:ext uri="{FF2B5EF4-FFF2-40B4-BE49-F238E27FC236}">
                <a16:creationId xmlns:a16="http://schemas.microsoft.com/office/drawing/2014/main" id="{61E2896D-3651-30FF-EF13-635F3FE4BB9D}"/>
              </a:ext>
            </a:extLst>
          </p:cNvPr>
          <p:cNvSpPr>
            <a:spLocks noGrp="1" noRot="1" noMove="1" noResize="1" noEditPoints="1" noAdjustHandles="1" noChangeArrowheads="1" noChangeShapeType="1"/>
          </p:cNvSpPr>
          <p:nvPr/>
        </p:nvSpPr>
        <p:spPr>
          <a:xfrm>
            <a:off x="6335964"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6" name="Picture 15">
            <a:extLst>
              <a:ext uri="{FF2B5EF4-FFF2-40B4-BE49-F238E27FC236}">
                <a16:creationId xmlns:a16="http://schemas.microsoft.com/office/drawing/2014/main" id="{FE6F0609-8176-1561-B021-24C2D92FAEF3}"/>
              </a:ext>
            </a:extLst>
          </p:cNvPr>
          <p:cNvPicPr>
            <a:picLocks noChangeAspect="1"/>
          </p:cNvPicPr>
          <p:nvPr/>
        </p:nvPicPr>
        <p:blipFill>
          <a:blip r:embed="rId7"/>
          <a:srcRect/>
          <a:stretch/>
        </p:blipFill>
        <p:spPr>
          <a:xfrm>
            <a:off x="6464074" y="2584731"/>
            <a:ext cx="1183783" cy="1200000"/>
          </a:xfrm>
          <a:prstGeom prst="rect">
            <a:avLst/>
          </a:prstGeom>
          <a:solidFill>
            <a:schemeClr val="bg1"/>
          </a:solidFill>
        </p:spPr>
      </p:pic>
      <p:sp>
        <p:nvSpPr>
          <p:cNvPr id="30" name="Rectangle 29">
            <a:extLst>
              <a:ext uri="{FF2B5EF4-FFF2-40B4-BE49-F238E27FC236}">
                <a16:creationId xmlns:a16="http://schemas.microsoft.com/office/drawing/2014/main" id="{CC6C9DCB-9E3B-4C73-84E0-1C93813155FB}"/>
              </a:ext>
            </a:extLst>
          </p:cNvPr>
          <p:cNvSpPr>
            <a:spLocks noGrp="1" noRot="1" noMove="1" noResize="1" noEditPoints="1" noAdjustHandles="1" noChangeArrowheads="1" noChangeShapeType="1"/>
          </p:cNvSpPr>
          <p:nvPr/>
        </p:nvSpPr>
        <p:spPr>
          <a:xfrm>
            <a:off x="2593959"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AiG Month</a:t>
            </a:r>
          </a:p>
        </p:txBody>
      </p:sp>
      <p:sp>
        <p:nvSpPr>
          <p:cNvPr id="33" name="Rectangle 32">
            <a:extLst>
              <a:ext uri="{FF2B5EF4-FFF2-40B4-BE49-F238E27FC236}">
                <a16:creationId xmlns:a16="http://schemas.microsoft.com/office/drawing/2014/main" id="{22ED4315-65D0-1C9D-6D74-2BB55AE3647F}"/>
              </a:ext>
            </a:extLst>
          </p:cNvPr>
          <p:cNvSpPr>
            <a:spLocks noGrp="1" noRot="1" noMove="1" noResize="1" noEditPoints="1" noAdjustHandles="1" noChangeArrowheads="1" noChangeShapeType="1"/>
          </p:cNvSpPr>
          <p:nvPr/>
        </p:nvSpPr>
        <p:spPr>
          <a:xfrm>
            <a:off x="2713959"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1" name="Picture 10">
            <a:extLst>
              <a:ext uri="{FF2B5EF4-FFF2-40B4-BE49-F238E27FC236}">
                <a16:creationId xmlns:a16="http://schemas.microsoft.com/office/drawing/2014/main" id="{E277A00F-630F-61DC-678F-2A1082E1AE18}"/>
              </a:ext>
            </a:extLst>
          </p:cNvPr>
          <p:cNvPicPr>
            <a:picLocks noChangeAspect="1"/>
          </p:cNvPicPr>
          <p:nvPr/>
        </p:nvPicPr>
        <p:blipFill>
          <a:blip r:embed="rId8"/>
          <a:srcRect/>
          <a:stretch/>
        </p:blipFill>
        <p:spPr>
          <a:xfrm>
            <a:off x="2905959" y="2650245"/>
            <a:ext cx="1056000" cy="1085384"/>
          </a:xfrm>
          <a:prstGeom prst="rect">
            <a:avLst/>
          </a:prstGeom>
          <a:solidFill>
            <a:schemeClr val="bg1"/>
          </a:solidFill>
        </p:spPr>
      </p:pic>
      <p:sp>
        <p:nvSpPr>
          <p:cNvPr id="18" name="Rectangle 17">
            <a:extLst>
              <a:ext uri="{FF2B5EF4-FFF2-40B4-BE49-F238E27FC236}">
                <a16:creationId xmlns:a16="http://schemas.microsoft.com/office/drawing/2014/main" id="{8D232270-712D-D642-0313-9337469DC449}"/>
              </a:ext>
            </a:extLst>
          </p:cNvPr>
          <p:cNvSpPr>
            <a:spLocks noGrp="1" noRot="1" noMove="1" noResize="1" noEditPoints="1" noAdjustHandles="1" noChangeArrowheads="1" noChangeShapeType="1"/>
          </p:cNvSpPr>
          <p:nvPr/>
        </p:nvSpPr>
        <p:spPr>
          <a:xfrm>
            <a:off x="8026967"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Continuous Improvement</a:t>
            </a:r>
          </a:p>
        </p:txBody>
      </p:sp>
      <p:sp>
        <p:nvSpPr>
          <p:cNvPr id="36" name="Rectangle 35">
            <a:extLst>
              <a:ext uri="{FF2B5EF4-FFF2-40B4-BE49-F238E27FC236}">
                <a16:creationId xmlns:a16="http://schemas.microsoft.com/office/drawing/2014/main" id="{F5094B44-5C0A-A918-BFF3-BC7173F0CE18}"/>
              </a:ext>
            </a:extLst>
          </p:cNvPr>
          <p:cNvSpPr>
            <a:spLocks noGrp="1" noRot="1" noMove="1" noResize="1" noEditPoints="1" noAdjustHandles="1" noChangeArrowheads="1" noChangeShapeType="1"/>
          </p:cNvSpPr>
          <p:nvPr/>
        </p:nvSpPr>
        <p:spPr>
          <a:xfrm>
            <a:off x="8146967"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2" name="Picture 11" descr="A logo of a camera shutter&#10;&#10;Description automatically generated">
            <a:extLst>
              <a:ext uri="{FF2B5EF4-FFF2-40B4-BE49-F238E27FC236}">
                <a16:creationId xmlns:a16="http://schemas.microsoft.com/office/drawing/2014/main" id="{379DCBEF-1506-47D6-C858-DEB179E279B5}"/>
              </a:ext>
            </a:extLst>
          </p:cNvPr>
          <p:cNvPicPr>
            <a:picLocks noChangeAspect="1"/>
          </p:cNvPicPr>
          <p:nvPr/>
        </p:nvPicPr>
        <p:blipFill>
          <a:blip r:embed="rId9"/>
          <a:stretch>
            <a:fillRect/>
          </a:stretch>
        </p:blipFill>
        <p:spPr>
          <a:xfrm>
            <a:off x="8263437" y="2584731"/>
            <a:ext cx="1207063" cy="1200000"/>
          </a:xfrm>
          <a:prstGeom prst="rect">
            <a:avLst/>
          </a:prstGeom>
          <a:solidFill>
            <a:schemeClr val="bg1"/>
          </a:solidFill>
        </p:spPr>
      </p:pic>
      <p:sp>
        <p:nvSpPr>
          <p:cNvPr id="21" name="Rectangle 20">
            <a:extLst>
              <a:ext uri="{FF2B5EF4-FFF2-40B4-BE49-F238E27FC236}">
                <a16:creationId xmlns:a16="http://schemas.microsoft.com/office/drawing/2014/main" id="{1886EB3B-B3C3-2964-FA6B-8A799C1D184D}"/>
              </a:ext>
            </a:extLst>
          </p:cNvPr>
          <p:cNvSpPr>
            <a:spLocks noGrp="1" noRot="1" noMove="1" noResize="1" noEditPoints="1" noAdjustHandles="1" noChangeArrowheads="1" noChangeShapeType="1"/>
          </p:cNvSpPr>
          <p:nvPr/>
        </p:nvSpPr>
        <p:spPr>
          <a:xfrm>
            <a:off x="9837971" y="6082199"/>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Bright Ideas Scheme</a:t>
            </a:r>
          </a:p>
        </p:txBody>
      </p:sp>
      <p:sp>
        <p:nvSpPr>
          <p:cNvPr id="45" name="Rectangle 44">
            <a:extLst>
              <a:ext uri="{FF2B5EF4-FFF2-40B4-BE49-F238E27FC236}">
                <a16:creationId xmlns:a16="http://schemas.microsoft.com/office/drawing/2014/main" id="{45E49623-08FE-94E9-AFB9-2D6682C40EBF}"/>
              </a:ext>
            </a:extLst>
          </p:cNvPr>
          <p:cNvSpPr>
            <a:spLocks noGrp="1" noRot="1" noMove="1" noResize="1" noEditPoints="1" noAdjustHandles="1" noChangeArrowheads="1" noChangeShapeType="1"/>
          </p:cNvSpPr>
          <p:nvPr/>
        </p:nvSpPr>
        <p:spPr>
          <a:xfrm>
            <a:off x="9957971"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9" name="Picture 18" descr="A black and grey logo&#10;&#10;Description automatically generated">
            <a:extLst>
              <a:ext uri="{FF2B5EF4-FFF2-40B4-BE49-F238E27FC236}">
                <a16:creationId xmlns:a16="http://schemas.microsoft.com/office/drawing/2014/main" id="{7065BF14-0E68-ADFA-C546-B7BC62D73020}"/>
              </a:ext>
            </a:extLst>
          </p:cNvPr>
          <p:cNvPicPr>
            <a:picLocks noChangeAspect="1"/>
          </p:cNvPicPr>
          <p:nvPr/>
        </p:nvPicPr>
        <p:blipFill>
          <a:blip r:embed="rId10"/>
          <a:stretch>
            <a:fillRect/>
          </a:stretch>
        </p:blipFill>
        <p:spPr>
          <a:xfrm>
            <a:off x="10123957" y="4737481"/>
            <a:ext cx="1108031" cy="1200000"/>
          </a:xfrm>
          <a:prstGeom prst="rect">
            <a:avLst/>
          </a:prstGeom>
        </p:spPr>
      </p:pic>
      <p:sp>
        <p:nvSpPr>
          <p:cNvPr id="13" name="Rectangle 12">
            <a:extLst>
              <a:ext uri="{FF2B5EF4-FFF2-40B4-BE49-F238E27FC236}">
                <a16:creationId xmlns:a16="http://schemas.microsoft.com/office/drawing/2014/main" id="{5E574DA1-55CD-4992-AE3B-4DC0324DD622}"/>
              </a:ext>
            </a:extLst>
          </p:cNvPr>
          <p:cNvSpPr>
            <a:spLocks noGrp="1" noRot="1" noMove="1" noResize="1" noEditPoints="1" noAdjustHandles="1" noChangeArrowheads="1" noChangeShapeType="1"/>
          </p:cNvSpPr>
          <p:nvPr/>
        </p:nvSpPr>
        <p:spPr>
          <a:xfrm>
            <a:off x="782956"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GB" sz="1467" kern="0">
                <a:solidFill>
                  <a:prstClr val="black"/>
                </a:solidFill>
                <a:latin typeface="Arial"/>
                <a:sym typeface="Arial"/>
              </a:rPr>
              <a:t>AiG Awards</a:t>
            </a:r>
          </a:p>
        </p:txBody>
      </p:sp>
      <p:sp>
        <p:nvSpPr>
          <p:cNvPr id="32" name="Rectangle 31">
            <a:extLst>
              <a:ext uri="{FF2B5EF4-FFF2-40B4-BE49-F238E27FC236}">
                <a16:creationId xmlns:a16="http://schemas.microsoft.com/office/drawing/2014/main" id="{DEF2151A-ACFB-13E5-ECBD-6FD7151E68F7}"/>
              </a:ext>
            </a:extLst>
          </p:cNvPr>
          <p:cNvSpPr>
            <a:spLocks noGrp="1" noRot="1" noMove="1" noResize="1" noEditPoints="1" noAdjustHandles="1" noChangeArrowheads="1" noChangeShapeType="1"/>
          </p:cNvSpPr>
          <p:nvPr/>
        </p:nvSpPr>
        <p:spPr>
          <a:xfrm>
            <a:off x="902956"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Picture 22" descr="A logo in a circle&#10;&#10;Description automatically generated">
            <a:extLst>
              <a:ext uri="{FF2B5EF4-FFF2-40B4-BE49-F238E27FC236}">
                <a16:creationId xmlns:a16="http://schemas.microsoft.com/office/drawing/2014/main" id="{F7125818-9BC3-6290-03B0-8DB4B4EA3C49}"/>
              </a:ext>
            </a:extLst>
          </p:cNvPr>
          <p:cNvPicPr>
            <a:picLocks noChangeAspect="1"/>
          </p:cNvPicPr>
          <p:nvPr/>
        </p:nvPicPr>
        <p:blipFill>
          <a:blip r:embed="rId11"/>
          <a:stretch>
            <a:fillRect/>
          </a:stretch>
        </p:blipFill>
        <p:spPr>
          <a:xfrm>
            <a:off x="1023973" y="2584731"/>
            <a:ext cx="1197969" cy="1200000"/>
          </a:xfrm>
          <a:prstGeom prst="rect">
            <a:avLst/>
          </a:prstGeom>
          <a:solidFill>
            <a:schemeClr val="bg1"/>
          </a:solidFill>
        </p:spPr>
      </p:pic>
      <p:sp>
        <p:nvSpPr>
          <p:cNvPr id="6" name="Rectangle 5">
            <a:extLst>
              <a:ext uri="{FF2B5EF4-FFF2-40B4-BE49-F238E27FC236}">
                <a16:creationId xmlns:a16="http://schemas.microsoft.com/office/drawing/2014/main" id="{893E2F0B-8F5F-570E-E45A-F3B24CF4F36E}"/>
              </a:ext>
            </a:extLst>
          </p:cNvPr>
          <p:cNvSpPr>
            <a:spLocks noGrp="1" noRot="1" noMove="1" noResize="1" noEditPoints="1" noAdjustHandles="1" noChangeArrowheads="1" noChangeShapeType="1"/>
          </p:cNvSpPr>
          <p:nvPr/>
        </p:nvSpPr>
        <p:spPr>
          <a:xfrm>
            <a:off x="9837971" y="3932024"/>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X AF logo</a:t>
            </a:r>
          </a:p>
        </p:txBody>
      </p:sp>
      <p:sp>
        <p:nvSpPr>
          <p:cNvPr id="37" name="Rectangle 36">
            <a:extLst>
              <a:ext uri="{FF2B5EF4-FFF2-40B4-BE49-F238E27FC236}">
                <a16:creationId xmlns:a16="http://schemas.microsoft.com/office/drawing/2014/main" id="{FB6121B4-C009-2478-68C9-8B9658DDECDB}"/>
              </a:ext>
            </a:extLst>
          </p:cNvPr>
          <p:cNvSpPr>
            <a:spLocks noGrp="1" noRot="1" noMove="1" noResize="1" noEditPoints="1" noAdjustHandles="1" noChangeArrowheads="1" noChangeShapeType="1"/>
          </p:cNvSpPr>
          <p:nvPr/>
        </p:nvSpPr>
        <p:spPr>
          <a:xfrm>
            <a:off x="9957971" y="246473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8" name="Picture 7">
            <a:extLst>
              <a:ext uri="{FF2B5EF4-FFF2-40B4-BE49-F238E27FC236}">
                <a16:creationId xmlns:a16="http://schemas.microsoft.com/office/drawing/2014/main" id="{D47B6B8E-72B8-5C6F-F7D1-5764F544B395}"/>
              </a:ext>
            </a:extLst>
          </p:cNvPr>
          <p:cNvPicPr>
            <a:picLocks noChangeAspect="1"/>
          </p:cNvPicPr>
          <p:nvPr/>
        </p:nvPicPr>
        <p:blipFill>
          <a:blip r:embed="rId12"/>
          <a:srcRect/>
          <a:stretch/>
        </p:blipFill>
        <p:spPr>
          <a:xfrm>
            <a:off x="10085471" y="2591256"/>
            <a:ext cx="1198031" cy="1200000"/>
          </a:xfrm>
          <a:prstGeom prst="rect">
            <a:avLst/>
          </a:prstGeom>
          <a:solidFill>
            <a:schemeClr val="bg1"/>
          </a:solidFill>
        </p:spPr>
      </p:pic>
      <p:sp>
        <p:nvSpPr>
          <p:cNvPr id="9" name="Rectangle 8">
            <a:extLst>
              <a:ext uri="{FF2B5EF4-FFF2-40B4-BE49-F238E27FC236}">
                <a16:creationId xmlns:a16="http://schemas.microsoft.com/office/drawing/2014/main" id="{0AB7CD0B-B97B-1E7C-5461-FAD16F1E6DA2}"/>
              </a:ext>
            </a:extLst>
          </p:cNvPr>
          <p:cNvSpPr>
            <a:spLocks noGrp="1" noRot="1" noMove="1" noResize="1" noEditPoints="1" noAdjustHandles="1" noChangeArrowheads="1" noChangeShapeType="1"/>
          </p:cNvSpPr>
          <p:nvPr/>
        </p:nvSpPr>
        <p:spPr>
          <a:xfrm>
            <a:off x="2593959" y="6082199"/>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Head of Profession (HoP)</a:t>
            </a:r>
          </a:p>
        </p:txBody>
      </p:sp>
      <p:sp>
        <p:nvSpPr>
          <p:cNvPr id="41" name="Rectangle 40">
            <a:extLst>
              <a:ext uri="{FF2B5EF4-FFF2-40B4-BE49-F238E27FC236}">
                <a16:creationId xmlns:a16="http://schemas.microsoft.com/office/drawing/2014/main" id="{547AA876-1BCC-D46C-1E1D-4047B0B04F77}"/>
              </a:ext>
            </a:extLst>
          </p:cNvPr>
          <p:cNvSpPr>
            <a:spLocks noGrp="1" noRot="1" noMove="1" noResize="1" noEditPoints="1" noAdjustHandles="1" noChangeArrowheads="1" noChangeShapeType="1"/>
          </p:cNvSpPr>
          <p:nvPr/>
        </p:nvSpPr>
        <p:spPr>
          <a:xfrm>
            <a:off x="2713959"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4" name="Picture 28">
            <a:extLst>
              <a:ext uri="{FF2B5EF4-FFF2-40B4-BE49-F238E27FC236}">
                <a16:creationId xmlns:a16="http://schemas.microsoft.com/office/drawing/2014/main" id="{193B14D6-6A68-B1CE-BCB8-D798B9166CD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955464" y="4857481"/>
            <a:ext cx="956989" cy="960000"/>
          </a:xfrm>
          <a:prstGeom prst="rect">
            <a:avLst/>
          </a:prstGeom>
        </p:spPr>
      </p:pic>
      <p:sp>
        <p:nvSpPr>
          <p:cNvPr id="42" name="Rectangle 41">
            <a:extLst>
              <a:ext uri="{FF2B5EF4-FFF2-40B4-BE49-F238E27FC236}">
                <a16:creationId xmlns:a16="http://schemas.microsoft.com/office/drawing/2014/main" id="{6A07438E-0820-6AD2-777C-574D7E2EE7EA}"/>
              </a:ext>
            </a:extLst>
          </p:cNvPr>
          <p:cNvSpPr>
            <a:spLocks noGrp="1" noRot="1" noMove="1" noResize="1" noEditPoints="1" noAdjustHandles="1" noChangeArrowheads="1" noChangeShapeType="1"/>
          </p:cNvSpPr>
          <p:nvPr/>
        </p:nvSpPr>
        <p:spPr>
          <a:xfrm>
            <a:off x="4524961"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17" name="Picture 11">
            <a:extLst>
              <a:ext uri="{FF2B5EF4-FFF2-40B4-BE49-F238E27FC236}">
                <a16:creationId xmlns:a16="http://schemas.microsoft.com/office/drawing/2014/main" id="{C8994B1D-F503-638D-E989-E6A4A04140F0}"/>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3452" y="4857481"/>
            <a:ext cx="963019" cy="960000"/>
          </a:xfrm>
          <a:prstGeom prst="rect">
            <a:avLst/>
          </a:prstGeom>
        </p:spPr>
      </p:pic>
      <p:sp>
        <p:nvSpPr>
          <p:cNvPr id="22" name="Rectangle 21">
            <a:extLst>
              <a:ext uri="{FF2B5EF4-FFF2-40B4-BE49-F238E27FC236}">
                <a16:creationId xmlns:a16="http://schemas.microsoft.com/office/drawing/2014/main" id="{36FCFAA2-EF14-5D68-4EE2-F4ACF356C645}"/>
              </a:ext>
            </a:extLst>
          </p:cNvPr>
          <p:cNvSpPr>
            <a:spLocks noGrp="1" noRot="1" noMove="1" noResize="1" noEditPoints="1" noAdjustHandles="1" noChangeArrowheads="1" noChangeShapeType="1"/>
          </p:cNvSpPr>
          <p:nvPr/>
        </p:nvSpPr>
        <p:spPr>
          <a:xfrm>
            <a:off x="4404961" y="6082199"/>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Analysis Function Board</a:t>
            </a:r>
          </a:p>
        </p:txBody>
      </p:sp>
      <p:sp>
        <p:nvSpPr>
          <p:cNvPr id="24" name="Rectangle 23">
            <a:extLst>
              <a:ext uri="{FF2B5EF4-FFF2-40B4-BE49-F238E27FC236}">
                <a16:creationId xmlns:a16="http://schemas.microsoft.com/office/drawing/2014/main" id="{5CD5E114-D872-E7D0-7D7F-033E1B91395F}"/>
              </a:ext>
            </a:extLst>
          </p:cNvPr>
          <p:cNvSpPr>
            <a:spLocks noGrp="1" noRot="1" noMove="1" noResize="1" noEditPoints="1" noAdjustHandles="1" noChangeArrowheads="1" noChangeShapeType="1"/>
          </p:cNvSpPr>
          <p:nvPr/>
        </p:nvSpPr>
        <p:spPr>
          <a:xfrm>
            <a:off x="674032" y="6082199"/>
            <a:ext cx="1897849"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Departmental Directors of Analysis (DDANs)</a:t>
            </a:r>
          </a:p>
        </p:txBody>
      </p:sp>
      <p:sp>
        <p:nvSpPr>
          <p:cNvPr id="40" name="Rectangle 39">
            <a:extLst>
              <a:ext uri="{FF2B5EF4-FFF2-40B4-BE49-F238E27FC236}">
                <a16:creationId xmlns:a16="http://schemas.microsoft.com/office/drawing/2014/main" id="{DAB52207-0A7E-8C01-F9F3-EE13CB7F3AD9}"/>
              </a:ext>
            </a:extLst>
          </p:cNvPr>
          <p:cNvSpPr>
            <a:spLocks noGrp="1" noRot="1" noMove="1" noResize="1" noEditPoints="1" noAdjustHandles="1" noChangeArrowheads="1" noChangeShapeType="1"/>
          </p:cNvSpPr>
          <p:nvPr/>
        </p:nvSpPr>
        <p:spPr>
          <a:xfrm>
            <a:off x="902956"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5" name="Picture 24">
            <a:extLst>
              <a:ext uri="{FF2B5EF4-FFF2-40B4-BE49-F238E27FC236}">
                <a16:creationId xmlns:a16="http://schemas.microsoft.com/office/drawing/2014/main" id="{2F3265B6-B60D-A8EF-25B0-1804F2F341A4}"/>
              </a:ext>
            </a:extLst>
          </p:cNvPr>
          <p:cNvPicPr>
            <a:picLocks noChangeAspect="1"/>
          </p:cNvPicPr>
          <p:nvPr/>
        </p:nvPicPr>
        <p:blipFill>
          <a:blip r:embed="rId17"/>
          <a:srcRect/>
          <a:stretch/>
        </p:blipFill>
        <p:spPr>
          <a:xfrm>
            <a:off x="1023973" y="4962797"/>
            <a:ext cx="1197969" cy="749368"/>
          </a:xfrm>
          <a:prstGeom prst="rect">
            <a:avLst/>
          </a:prstGeom>
        </p:spPr>
      </p:pic>
      <p:sp>
        <p:nvSpPr>
          <p:cNvPr id="26" name="Rectangle 25">
            <a:extLst>
              <a:ext uri="{FF2B5EF4-FFF2-40B4-BE49-F238E27FC236}">
                <a16:creationId xmlns:a16="http://schemas.microsoft.com/office/drawing/2014/main" id="{2F051CB1-A2D6-3D47-136E-BC854BA8590B}"/>
              </a:ext>
            </a:extLst>
          </p:cNvPr>
          <p:cNvSpPr>
            <a:spLocks noGrp="1" noRot="1" noMove="1" noResize="1" noEditPoints="1" noAdjustHandles="1" noChangeArrowheads="1" noChangeShapeType="1"/>
          </p:cNvSpPr>
          <p:nvPr/>
        </p:nvSpPr>
        <p:spPr>
          <a:xfrm>
            <a:off x="6215964" y="6082199"/>
            <a:ext cx="1680000" cy="6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1219170">
              <a:buClr>
                <a:srgbClr val="000000"/>
              </a:buClr>
              <a:defRPr/>
            </a:pPr>
            <a:r>
              <a:rPr lang="en-GB" sz="1467" kern="0">
                <a:solidFill>
                  <a:prstClr val="black"/>
                </a:solidFill>
                <a:latin typeface="Arial"/>
                <a:sym typeface="Arial"/>
              </a:rPr>
              <a:t>AF People Shadow Board</a:t>
            </a:r>
          </a:p>
        </p:txBody>
      </p:sp>
      <p:sp>
        <p:nvSpPr>
          <p:cNvPr id="43" name="Rectangle 42">
            <a:extLst>
              <a:ext uri="{FF2B5EF4-FFF2-40B4-BE49-F238E27FC236}">
                <a16:creationId xmlns:a16="http://schemas.microsoft.com/office/drawing/2014/main" id="{F1C0130A-83CE-7B99-E94F-C3C2B3162B32}"/>
              </a:ext>
            </a:extLst>
          </p:cNvPr>
          <p:cNvSpPr>
            <a:spLocks noGrp="1" noRot="1" noMove="1" noResize="1" noEditPoints="1" noAdjustHandles="1" noChangeArrowheads="1" noChangeShapeType="1"/>
          </p:cNvSpPr>
          <p:nvPr/>
        </p:nvSpPr>
        <p:spPr>
          <a:xfrm>
            <a:off x="6335964" y="4617481"/>
            <a:ext cx="1440000" cy="1440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GB" sz="2400"/>
          </a:p>
        </p:txBody>
      </p:sp>
      <p:pic>
        <p:nvPicPr>
          <p:cNvPr id="27" name="Picture 7">
            <a:extLst>
              <a:ext uri="{FF2B5EF4-FFF2-40B4-BE49-F238E27FC236}">
                <a16:creationId xmlns:a16="http://schemas.microsoft.com/office/drawing/2014/main" id="{F676E659-77F5-0009-8296-02A57FF028E7}"/>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575964" y="4857481"/>
            <a:ext cx="960000" cy="960000"/>
          </a:xfrm>
          <a:prstGeom prst="rect">
            <a:avLst/>
          </a:prstGeom>
        </p:spPr>
      </p:pic>
    </p:spTree>
    <p:extLst>
      <p:ext uri="{BB962C8B-B14F-4D97-AF65-F5344CB8AC3E}">
        <p14:creationId xmlns:p14="http://schemas.microsoft.com/office/powerpoint/2010/main" val="178627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A1C8DFF-1277-8443-10C3-2D35DBB20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D1D1B-770F-3AE5-EC6B-8AF138563587}"/>
              </a:ext>
            </a:extLst>
          </p:cNvPr>
          <p:cNvSpPr>
            <a:spLocks noGrp="1"/>
          </p:cNvSpPr>
          <p:nvPr>
            <p:ph type="title"/>
          </p:nvPr>
        </p:nvSpPr>
        <p:spPr>
          <a:xfrm>
            <a:off x="609600" y="413151"/>
            <a:ext cx="10275065" cy="958400"/>
          </a:xfrm>
        </p:spPr>
        <p:txBody>
          <a:bodyPr/>
          <a:lstStyle/>
          <a:p>
            <a:r>
              <a:rPr lang="en-GB">
                <a:solidFill>
                  <a:schemeClr val="tx1"/>
                </a:solidFill>
                <a:latin typeface="Arial Rounded MT Bold"/>
                <a:cs typeface="Arial"/>
              </a:rPr>
              <a:t>Analysis Function email badge</a:t>
            </a:r>
          </a:p>
        </p:txBody>
      </p:sp>
      <p:pic>
        <p:nvPicPr>
          <p:cNvPr id="15" name="Picture 14" descr="A picture containing text, clipart, vector graphics&#10;&#10;Description automatically generated">
            <a:extLst>
              <a:ext uri="{FF2B5EF4-FFF2-40B4-BE49-F238E27FC236}">
                <a16:creationId xmlns:a16="http://schemas.microsoft.com/office/drawing/2014/main" id="{A48600F1-A152-6E8A-B35C-9B0A976BD5FD}"/>
              </a:ext>
            </a:extLst>
          </p:cNvPr>
          <p:cNvPicPr>
            <a:picLocks noChangeAspect="1"/>
          </p:cNvPicPr>
          <p:nvPr/>
        </p:nvPicPr>
        <p:blipFill>
          <a:blip r:embed="rId3"/>
          <a:stretch>
            <a:fillRect/>
          </a:stretch>
        </p:blipFill>
        <p:spPr>
          <a:xfrm>
            <a:off x="10999501" y="153678"/>
            <a:ext cx="959489" cy="958399"/>
          </a:xfrm>
          <a:prstGeom prst="rect">
            <a:avLst/>
          </a:prstGeom>
        </p:spPr>
      </p:pic>
      <p:pic>
        <p:nvPicPr>
          <p:cNvPr id="31" name="Picture 30">
            <a:extLst>
              <a:ext uri="{FF2B5EF4-FFF2-40B4-BE49-F238E27FC236}">
                <a16:creationId xmlns:a16="http://schemas.microsoft.com/office/drawing/2014/main" id="{999C2838-987E-7711-94C2-BC25DE94F6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stretch>
            <a:fillRect/>
          </a:stretch>
        </p:blipFill>
        <p:spPr>
          <a:xfrm>
            <a:off x="300234" y="1980778"/>
            <a:ext cx="11591532" cy="4877223"/>
          </a:xfrm>
          <a:prstGeom prst="rect">
            <a:avLst/>
          </a:prstGeom>
        </p:spPr>
      </p:pic>
      <p:sp>
        <p:nvSpPr>
          <p:cNvPr id="38" name="Text Placeholder 3">
            <a:extLst>
              <a:ext uri="{FF2B5EF4-FFF2-40B4-BE49-F238E27FC236}">
                <a16:creationId xmlns:a16="http://schemas.microsoft.com/office/drawing/2014/main" id="{15E09BFB-F2DC-E0BC-EDFB-148BB65968F5}"/>
              </a:ext>
            </a:extLst>
          </p:cNvPr>
          <p:cNvSpPr txBox="1">
            <a:spLocks noGrp="1" noRot="1" noMove="1" noResize="1" noEditPoints="1" noAdjustHandles="1" noChangeArrowheads="1" noChangeShapeType="1"/>
          </p:cNvSpPr>
          <p:nvPr/>
        </p:nvSpPr>
        <p:spPr>
          <a:xfrm>
            <a:off x="1066799" y="1911301"/>
            <a:ext cx="9123511" cy="1587780"/>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Font typeface="Wingdings" panose="05000000000000000000" pitchFamily="2" charset="2"/>
              <a:buChar char="§"/>
            </a:pPr>
            <a:r>
              <a:rPr lang="en-GB" sz="1850">
                <a:latin typeface="Arial"/>
                <a:cs typeface="Arial"/>
              </a:rPr>
              <a:t>Add the Analysis Function ‘badge’ to your email signature.  The button contains a hyperlink to the new </a:t>
            </a:r>
            <a:r>
              <a:rPr lang="en-GB" sz="1850">
                <a:latin typeface="Arial"/>
                <a:cs typeface="Arial"/>
                <a:hlinkClick r:id="rId5"/>
              </a:rPr>
              <a:t>Analysis Function Strategy Hub</a:t>
            </a:r>
            <a:r>
              <a:rPr lang="en-GB" sz="1850">
                <a:latin typeface="Arial"/>
                <a:cs typeface="Arial"/>
              </a:rPr>
              <a:t> on the Analysis Function website</a:t>
            </a:r>
          </a:p>
          <a:p>
            <a:pPr>
              <a:buClrTx/>
              <a:buFont typeface="Wingdings" panose="05000000000000000000" pitchFamily="2" charset="2"/>
              <a:buChar char="§"/>
            </a:pPr>
            <a:r>
              <a:rPr lang="en-GB" sz="1850">
                <a:latin typeface="Arial"/>
                <a:cs typeface="Arial"/>
              </a:rPr>
              <a:t>Remember to refer to the latest guidance on </a:t>
            </a:r>
            <a:r>
              <a:rPr lang="en-GB" sz="1850">
                <a:hlinkClick r:id="rId6"/>
              </a:rPr>
              <a:t>Understanding accessibility requirements for public sector bodies - GOV.UK (www.gov.uk)</a:t>
            </a:r>
            <a:endParaRPr lang="en-GB" sz="1850"/>
          </a:p>
        </p:txBody>
      </p:sp>
      <p:sp>
        <p:nvSpPr>
          <p:cNvPr id="39" name="Arrow: Right 38">
            <a:extLst>
              <a:ext uri="{FF2B5EF4-FFF2-40B4-BE49-F238E27FC236}">
                <a16:creationId xmlns:a16="http://schemas.microsoft.com/office/drawing/2014/main" id="{28DE607B-7E1C-1CD6-510F-3DD29BADA328}"/>
              </a:ext>
            </a:extLst>
          </p:cNvPr>
          <p:cNvSpPr>
            <a:spLocks noGrp="1" noRot="1" noMove="1" noResize="1" noEditPoints="1" noAdjustHandles="1" noChangeArrowheads="1" noChangeShapeType="1"/>
          </p:cNvSpPr>
          <p:nvPr/>
        </p:nvSpPr>
        <p:spPr>
          <a:xfrm>
            <a:off x="1066799" y="4159764"/>
            <a:ext cx="4007472"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Arial Rounded MT Bold" panose="020F0704030504030204" pitchFamily="34" charset="0"/>
              </a:rPr>
              <a:t>Select, Copy and Paste</a:t>
            </a:r>
          </a:p>
        </p:txBody>
      </p:sp>
      <p:pic>
        <p:nvPicPr>
          <p:cNvPr id="46" name="Picture 45">
            <a:hlinkClick r:id="rId5"/>
            <a:extLst>
              <a:ext uri="{FF2B5EF4-FFF2-40B4-BE49-F238E27FC236}">
                <a16:creationId xmlns:a16="http://schemas.microsoft.com/office/drawing/2014/main" id="{FA7E3FDD-2D35-E2F4-76FB-F58771255D6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56000" y="4249764"/>
            <a:ext cx="540000" cy="540000"/>
          </a:xfrm>
          <a:prstGeom prst="rect">
            <a:avLst/>
          </a:prstGeom>
        </p:spPr>
      </p:pic>
    </p:spTree>
    <p:extLst>
      <p:ext uri="{BB962C8B-B14F-4D97-AF65-F5344CB8AC3E}">
        <p14:creationId xmlns:p14="http://schemas.microsoft.com/office/powerpoint/2010/main" val="989593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5E2B4474-5325-2FC9-3749-5048A66A2D1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0E817C2-58FF-C0B1-22C4-5BED24AB1676}"/>
              </a:ext>
            </a:extLst>
          </p:cNvPr>
          <p:cNvGrpSpPr>
            <a:grpSpLocks noGrp="1" noUngrp="1" noRot="1" noMove="1" noResize="1"/>
          </p:cNvGrpSpPr>
          <p:nvPr/>
        </p:nvGrpSpPr>
        <p:grpSpPr>
          <a:xfrm>
            <a:off x="705080" y="2698259"/>
            <a:ext cx="5939999" cy="1615998"/>
            <a:chOff x="705080" y="2698259"/>
            <a:chExt cx="5939999" cy="1615998"/>
          </a:xfrm>
        </p:grpSpPr>
        <p:sp>
          <p:nvSpPr>
            <p:cNvPr id="11" name="Title 1">
              <a:extLst>
                <a:ext uri="{FF2B5EF4-FFF2-40B4-BE49-F238E27FC236}">
                  <a16:creationId xmlns:a16="http://schemas.microsoft.com/office/drawing/2014/main" id="{3E5BD062-857F-10BD-BE0F-F929C66BF338}"/>
                </a:ext>
              </a:extLst>
            </p:cNvPr>
            <p:cNvSpPr>
              <a:spLocks noGrp="1" noRot="1" noMove="1" noResize="1" noEditPoints="1" noAdjustHandles="1" noChangeArrowheads="1" noChangeShapeType="1"/>
            </p:cNvSpPr>
            <p:nvPr>
              <p:ph type="ctrTitle"/>
            </p:nvPr>
          </p:nvSpPr>
          <p:spPr>
            <a:xfrm>
              <a:off x="1425079" y="2698259"/>
              <a:ext cx="5220000" cy="1615998"/>
            </a:xfrm>
          </p:spPr>
          <p:txBody>
            <a:bodyPr anchor="t"/>
            <a:lstStyle/>
            <a:p>
              <a:r>
                <a:rPr lang="en-GB" sz="2400">
                  <a:solidFill>
                    <a:schemeClr val="tx1"/>
                  </a:solidFill>
                  <a:cs typeface="Arial"/>
                </a:rPr>
                <a:t>A strategy for analysis in government (2025-28) </a:t>
              </a:r>
              <a:br>
                <a:rPr lang="en-GB" sz="2400">
                  <a:solidFill>
                    <a:schemeClr val="tx1"/>
                  </a:solidFill>
                  <a:cs typeface="Arial"/>
                </a:rPr>
              </a:br>
              <a:br>
                <a:rPr lang="en-GB" sz="2400">
                  <a:solidFill>
                    <a:schemeClr val="tx1"/>
                  </a:solidFill>
                  <a:cs typeface="Arial"/>
                </a:rPr>
              </a:br>
              <a:r>
                <a:rPr lang="en-GB" sz="2000">
                  <a:solidFill>
                    <a:schemeClr val="tx1"/>
                  </a:solidFill>
                  <a:latin typeface="+mj-lt"/>
                </a:rPr>
                <a:t>Get involved</a:t>
              </a:r>
              <a:endParaRPr lang="en-GB" sz="2400">
                <a:solidFill>
                  <a:schemeClr val="tx1"/>
                </a:solidFill>
                <a:latin typeface="Arial" panose="020B0604020202020204" pitchFamily="34" charset="0"/>
              </a:endParaRPr>
            </a:p>
          </p:txBody>
        </p:sp>
        <p:pic>
          <p:nvPicPr>
            <p:cNvPr id="12" name="Picture 11" descr="A black and white logo&#10;&#10;AI-generated content may be incorrect.">
              <a:extLst>
                <a:ext uri="{FF2B5EF4-FFF2-40B4-BE49-F238E27FC236}">
                  <a16:creationId xmlns:a16="http://schemas.microsoft.com/office/drawing/2014/main" id="{4E871542-26F8-1FF5-DFE4-B44C9B906AF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05080" y="2775378"/>
              <a:ext cx="540000" cy="540000"/>
            </a:xfrm>
            <a:prstGeom prst="rect">
              <a:avLst/>
            </a:prstGeom>
          </p:spPr>
        </p:pic>
      </p:grpSp>
    </p:spTree>
    <p:extLst>
      <p:ext uri="{BB962C8B-B14F-4D97-AF65-F5344CB8AC3E}">
        <p14:creationId xmlns:p14="http://schemas.microsoft.com/office/powerpoint/2010/main" val="19778070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66E2-9381-8E96-329C-5F58F987A1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548EBB-EB6B-CD04-88C3-4F70AD8228DE}"/>
              </a:ext>
            </a:extLst>
          </p:cNvPr>
          <p:cNvSpPr>
            <a:spLocks noGrp="1"/>
          </p:cNvSpPr>
          <p:nvPr>
            <p:ph type="body" idx="1"/>
          </p:nvPr>
        </p:nvSpPr>
        <p:spPr>
          <a:xfrm>
            <a:off x="609600" y="1691218"/>
            <a:ext cx="11368324" cy="3491845"/>
          </a:xfrm>
        </p:spPr>
        <p:txBody>
          <a:bodyPr/>
          <a:lstStyle/>
          <a:p>
            <a:pPr marL="443865" indent="-342900">
              <a:buAutoNum type="arabicPeriod"/>
            </a:pPr>
            <a:r>
              <a:rPr lang="en-GB" sz="1800">
                <a:ea typeface="+mn-lt"/>
                <a:cs typeface="+mn-lt"/>
                <a:hlinkClick r:id="rId2"/>
              </a:rPr>
              <a:t>Read the strategy</a:t>
            </a:r>
            <a:r>
              <a:rPr lang="en-GB" sz="1800">
                <a:ea typeface="+mn-lt"/>
                <a:cs typeface="+mn-lt"/>
              </a:rPr>
              <a:t> on the Analysis Function website</a:t>
            </a:r>
          </a:p>
          <a:p>
            <a:pPr marL="443865" indent="-342900">
              <a:buAutoNum type="arabicPeriod"/>
            </a:pPr>
            <a:r>
              <a:rPr lang="en-GB" sz="1800">
                <a:ea typeface="+mn-lt"/>
                <a:cs typeface="+mn-lt"/>
                <a:hlinkClick r:id="rId3"/>
              </a:rPr>
              <a:t>Check out the new AF Strategy Hub</a:t>
            </a:r>
            <a:r>
              <a:rPr lang="en-GB" sz="1800">
                <a:ea typeface="+mn-lt"/>
                <a:cs typeface="+mn-lt"/>
              </a:rPr>
              <a:t>, which has the following content: Boosting your success (support for all analysts), Leadership and analysis (including a new secure area just for Departmental Directors of Analysis (DDANs), User Journeys, Case Studies, and much more</a:t>
            </a:r>
            <a:endParaRPr lang="en-GB" sz="1267">
              <a:ea typeface="+mn-lt"/>
              <a:cs typeface="+mn-lt"/>
            </a:endParaRPr>
          </a:p>
          <a:p>
            <a:pPr marL="443865" indent="-342900">
              <a:buAutoNum type="arabicPeriod"/>
            </a:pPr>
            <a:r>
              <a:rPr lang="en-GB" sz="1800">
                <a:ea typeface="+mn-lt"/>
                <a:cs typeface="+mn-lt"/>
                <a:hlinkClick r:id="rId4"/>
              </a:rPr>
              <a:t>Read examples of excellence in analysis</a:t>
            </a:r>
            <a:r>
              <a:rPr lang="en-GB" sz="1800">
                <a:ea typeface="+mn-lt"/>
                <a:cs typeface="+mn-lt"/>
              </a:rPr>
              <a:t> in our new Analysis Function Case Study database</a:t>
            </a:r>
          </a:p>
          <a:p>
            <a:pPr marL="443865" indent="-342900">
              <a:buAutoNum type="arabicPeriod"/>
            </a:pPr>
            <a:r>
              <a:rPr lang="en-GB" sz="1800">
                <a:ea typeface="+mn-lt"/>
                <a:cs typeface="+mn-lt"/>
              </a:rPr>
              <a:t>Submit your stories of excellence in government analysis as part of our </a:t>
            </a:r>
            <a:r>
              <a:rPr lang="en-GB" sz="1800">
                <a:ea typeface="+mn-lt"/>
                <a:cs typeface="+mn-lt"/>
                <a:hlinkClick r:id="rId4"/>
              </a:rPr>
              <a:t>“Proud to be a government analyst” communications campaign</a:t>
            </a:r>
          </a:p>
          <a:p>
            <a:pPr marL="443865" indent="-342900">
              <a:buFont typeface="Wingdings" panose="05000000000000000000" pitchFamily="2" charset="2"/>
              <a:buAutoNum type="arabicPeriod"/>
            </a:pPr>
            <a:r>
              <a:rPr lang="en-GB" sz="1800">
                <a:ea typeface="+mn-lt"/>
                <a:cs typeface="+mn-lt"/>
              </a:rPr>
              <a:t>Get involved on our various channels and social media accounts (see next slide)</a:t>
            </a:r>
          </a:p>
          <a:p>
            <a:pPr marL="443865" indent="-342900">
              <a:buFont typeface="Wingdings" panose="05000000000000000000" pitchFamily="2" charset="2"/>
              <a:buAutoNum type="arabicPeriod"/>
            </a:pPr>
            <a:r>
              <a:rPr lang="en-GB" sz="1800">
                <a:ea typeface="+mn-lt"/>
                <a:cs typeface="+mn-lt"/>
              </a:rPr>
              <a:t>Use the assets in this Campaign in a Box to promote the strategy in your team, department, or profession</a:t>
            </a:r>
          </a:p>
          <a:p>
            <a:pPr marL="443865" indent="-342900">
              <a:buFont typeface="Wingdings" panose="05000000000000000000" pitchFamily="2" charset="2"/>
              <a:buAutoNum type="arabicPeriod"/>
            </a:pPr>
            <a:r>
              <a:rPr lang="en-GB" sz="1800">
                <a:ea typeface="+mn-lt"/>
                <a:cs typeface="+mn-lt"/>
              </a:rPr>
              <a:t>Give us feedback on any and all of our products! Email us at </a:t>
            </a:r>
            <a:r>
              <a:rPr lang="en-GB" sz="1800">
                <a:ea typeface="+mn-lt"/>
                <a:cs typeface="+mn-lt"/>
                <a:hlinkClick r:id="rId5"/>
              </a:rPr>
              <a:t>Analysis.Function@ons.gov.uk</a:t>
            </a:r>
            <a:r>
              <a:rPr lang="en-GB" sz="1800">
                <a:ea typeface="+mn-lt"/>
                <a:cs typeface="+mn-lt"/>
              </a:rPr>
              <a:t> </a:t>
            </a:r>
            <a:endParaRPr lang="en-GB" sz="1600">
              <a:ea typeface="+mn-lt"/>
              <a:cs typeface="+mn-lt"/>
            </a:endParaRPr>
          </a:p>
          <a:p>
            <a:pPr marL="476250" indent="-342900">
              <a:buSzPct val="110000"/>
            </a:pPr>
            <a:endParaRPr lang="en-GB" sz="1600">
              <a:solidFill>
                <a:srgbClr val="0070C0"/>
              </a:solidFill>
              <a:latin typeface="Arial"/>
            </a:endParaRPr>
          </a:p>
        </p:txBody>
      </p:sp>
      <p:sp>
        <p:nvSpPr>
          <p:cNvPr id="3" name="Title 2">
            <a:extLst>
              <a:ext uri="{FF2B5EF4-FFF2-40B4-BE49-F238E27FC236}">
                <a16:creationId xmlns:a16="http://schemas.microsoft.com/office/drawing/2014/main" id="{18934145-63B1-3F47-47CF-2A0F6638148D}"/>
              </a:ext>
            </a:extLst>
          </p:cNvPr>
          <p:cNvSpPr>
            <a:spLocks noGrp="1"/>
          </p:cNvSpPr>
          <p:nvPr>
            <p:ph type="title"/>
          </p:nvPr>
        </p:nvSpPr>
        <p:spPr/>
        <p:txBody>
          <a:bodyPr/>
          <a:lstStyle/>
          <a:p>
            <a:r>
              <a:rPr lang="en-GB"/>
              <a:t>Next steps</a:t>
            </a:r>
          </a:p>
        </p:txBody>
      </p:sp>
      <p:grpSp>
        <p:nvGrpSpPr>
          <p:cNvPr id="5" name="Group 4"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20F2DD6D-5F68-CC1D-D446-2EBDFA838966}"/>
              </a:ext>
            </a:extLst>
          </p:cNvPr>
          <p:cNvGrpSpPr>
            <a:grpSpLocks noGrp="1" noUngrp="1" noRot="1" noChangeAspect="1" noMove="1" noResize="1"/>
          </p:cNvGrpSpPr>
          <p:nvPr/>
        </p:nvGrpSpPr>
        <p:grpSpPr>
          <a:xfrm>
            <a:off x="-1" y="5729083"/>
            <a:ext cx="12192001" cy="1099678"/>
            <a:chOff x="0" y="5778000"/>
            <a:chExt cx="12192001" cy="1099677"/>
          </a:xfrm>
        </p:grpSpPr>
        <p:grpSp>
          <p:nvGrpSpPr>
            <p:cNvPr id="6" name="Group 5">
              <a:extLst>
                <a:ext uri="{FF2B5EF4-FFF2-40B4-BE49-F238E27FC236}">
                  <a16:creationId xmlns:a16="http://schemas.microsoft.com/office/drawing/2014/main" id="{0D652317-AF1D-734F-0987-C2FF2CE14615}"/>
                </a:ext>
              </a:extLst>
            </p:cNvPr>
            <p:cNvGrpSpPr>
              <a:grpSpLocks noGrp="1" noUngrp="1" noRot="1" noMove="1" noResize="1"/>
            </p:cNvGrpSpPr>
            <p:nvPr/>
          </p:nvGrpSpPr>
          <p:grpSpPr>
            <a:xfrm>
              <a:off x="0" y="5778000"/>
              <a:ext cx="12192001" cy="1099677"/>
              <a:chOff x="0" y="5749933"/>
              <a:chExt cx="12192001" cy="1099677"/>
            </a:xfrm>
          </p:grpSpPr>
          <p:sp>
            <p:nvSpPr>
              <p:cNvPr id="18" name="Rectangle 17">
                <a:extLst>
                  <a:ext uri="{FF2B5EF4-FFF2-40B4-BE49-F238E27FC236}">
                    <a16:creationId xmlns:a16="http://schemas.microsoft.com/office/drawing/2014/main" id="{5470B83D-E1EF-C63C-1C00-16E05EF44DA7}"/>
                  </a:ext>
                </a:extLst>
              </p:cNvPr>
              <p:cNvSpPr>
                <a:spLocks noGrp="1" noRot="1" noMove="1" noResize="1" noEditPoints="1" noAdjustHandles="1" noChangeArrowheads="1" noChangeShapeType="1"/>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sp>
            <p:nvSpPr>
              <p:cNvPr id="19" name="Rectangle 18">
                <a:extLst>
                  <a:ext uri="{FF2B5EF4-FFF2-40B4-BE49-F238E27FC236}">
                    <a16:creationId xmlns:a16="http://schemas.microsoft.com/office/drawing/2014/main" id="{F2EF0B4B-937C-41D0-3728-22F2F4E4F4EC}"/>
                  </a:ext>
                </a:extLst>
              </p:cNvPr>
              <p:cNvSpPr>
                <a:spLocks noGrp="1" noRot="1" noMove="1" noResize="1" noEditPoints="1" noAdjustHandles="1" noChangeArrowheads="1" noChangeShapeType="1"/>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grpSp>
        <p:grpSp>
          <p:nvGrpSpPr>
            <p:cNvPr id="7" name="Group 6">
              <a:extLst>
                <a:ext uri="{FF2B5EF4-FFF2-40B4-BE49-F238E27FC236}">
                  <a16:creationId xmlns:a16="http://schemas.microsoft.com/office/drawing/2014/main" id="{2D45E96D-2696-74A9-1214-6688471F13A7}"/>
                </a:ext>
              </a:extLst>
            </p:cNvPr>
            <p:cNvGrpSpPr>
              <a:grpSpLocks noGrp="1" noUngrp="1" noRot="1" noMove="1" noResize="1"/>
            </p:cNvGrpSpPr>
            <p:nvPr/>
          </p:nvGrpSpPr>
          <p:grpSpPr>
            <a:xfrm>
              <a:off x="381698" y="5920244"/>
              <a:ext cx="11428604" cy="771236"/>
              <a:chOff x="327698" y="5920244"/>
              <a:chExt cx="11428604" cy="771236"/>
            </a:xfrm>
          </p:grpSpPr>
          <p:sp>
            <p:nvSpPr>
              <p:cNvPr id="8" name="TextBox 7">
                <a:extLst>
                  <a:ext uri="{FF2B5EF4-FFF2-40B4-BE49-F238E27FC236}">
                    <a16:creationId xmlns:a16="http://schemas.microsoft.com/office/drawing/2014/main" id="{53FE451C-95BE-4874-4375-ACADAF0C3376}"/>
                  </a:ext>
                </a:extLst>
              </p:cNvPr>
              <p:cNvSpPr txBox="1">
                <a:spLocks noGrp="1" noRot="1" noMove="1" noResize="1" noEditPoints="1" noAdjustHandles="1" noChangeArrowheads="1" noChangeShapeType="1"/>
              </p:cNvSpPr>
              <p:nvPr/>
            </p:nvSpPr>
            <p:spPr>
              <a:xfrm>
                <a:off x="867698" y="5920244"/>
                <a:ext cx="6130363" cy="771236"/>
              </a:xfrm>
              <a:prstGeom prst="rect">
                <a:avLst/>
              </a:prstGeom>
              <a:noFill/>
            </p:spPr>
            <p:txBody>
              <a:bodyPr wrap="square" rtlCol="0">
                <a:spAutoFit/>
              </a:bodyPr>
              <a:lstStyle/>
              <a:p>
                <a:pPr marL="114294" defTabSz="914355">
                  <a:lnSpc>
                    <a:spcPct val="107000"/>
                  </a:lnSpc>
                  <a:buClr>
                    <a:srgbClr val="FF6900"/>
                  </a:buClr>
                  <a:buSzPts val="1800"/>
                  <a:defRPr/>
                </a:pPr>
                <a:r>
                  <a:rPr lang="en-GB" sz="105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9" name="Picture 8" descr="A blue and orange logo&#10;&#10;Description automatically generated">
                <a:extLst>
                  <a:ext uri="{FF2B5EF4-FFF2-40B4-BE49-F238E27FC236}">
                    <a16:creationId xmlns:a16="http://schemas.microsoft.com/office/drawing/2014/main" id="{381A9D72-007F-EABB-9E47-84AFB38ECE7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10" name="Group 9">
                <a:extLst>
                  <a:ext uri="{FF2B5EF4-FFF2-40B4-BE49-F238E27FC236}">
                    <a16:creationId xmlns:a16="http://schemas.microsoft.com/office/drawing/2014/main" id="{BF9DA374-55E2-5CFA-1D3A-C178BEDA6E55}"/>
                  </a:ext>
                </a:extLst>
              </p:cNvPr>
              <p:cNvGrpSpPr>
                <a:grpSpLocks noGrp="1" noUngrp="1" noRot="1" noMove="1" noResize="1"/>
              </p:cNvGrpSpPr>
              <p:nvPr/>
            </p:nvGrpSpPr>
            <p:grpSpPr>
              <a:xfrm>
                <a:off x="7075328" y="6121677"/>
                <a:ext cx="4680974" cy="432000"/>
                <a:chOff x="7075328" y="6136427"/>
                <a:chExt cx="4680974" cy="432000"/>
              </a:xfrm>
            </p:grpSpPr>
            <p:pic>
              <p:nvPicPr>
                <p:cNvPr id="11" name="Picture 10">
                  <a:extLst>
                    <a:ext uri="{FF2B5EF4-FFF2-40B4-BE49-F238E27FC236}">
                      <a16:creationId xmlns:a16="http://schemas.microsoft.com/office/drawing/2014/main" id="{DA89B3FE-88BB-687D-4132-4F639C6AC971}"/>
                    </a:ext>
                  </a:extLst>
                </p:cNvPr>
                <p:cNvPicPr>
                  <a:picLocks noGrp="1" noRot="1" noChangeAspect="1" noMove="1" noResize="1" noEditPoints="1" noAdjustHandles="1" noChangeArrowheads="1" noChangeShapeType="1" noCrop="1"/>
                </p:cNvPicPr>
                <p:nvPr/>
              </p:nvPicPr>
              <p:blipFill>
                <a:blip r:embed="rId7"/>
                <a:stretch>
                  <a:fillRect/>
                </a:stretch>
              </p:blipFill>
              <p:spPr>
                <a:xfrm>
                  <a:off x="7075328" y="6136427"/>
                  <a:ext cx="502771" cy="432000"/>
                </a:xfrm>
                <a:prstGeom prst="rect">
                  <a:avLst/>
                </a:prstGeom>
              </p:spPr>
            </p:pic>
            <p:pic>
              <p:nvPicPr>
                <p:cNvPr id="12" name="Picture 11">
                  <a:extLst>
                    <a:ext uri="{FF2B5EF4-FFF2-40B4-BE49-F238E27FC236}">
                      <a16:creationId xmlns:a16="http://schemas.microsoft.com/office/drawing/2014/main" id="{8BF0E7F7-B5A6-8374-F8AD-60167DCE9706}"/>
                    </a:ext>
                  </a:extLst>
                </p:cNvPr>
                <p:cNvPicPr>
                  <a:picLocks noGrp="1" noRot="1" noChangeAspect="1" noMove="1" noResize="1" noEditPoints="1" noAdjustHandles="1" noChangeArrowheads="1" noChangeShapeType="1" noCrop="1"/>
                </p:cNvPicPr>
                <p:nvPr/>
              </p:nvPicPr>
              <p:blipFill>
                <a:blip r:embed="rId8"/>
                <a:stretch>
                  <a:fillRect/>
                </a:stretch>
              </p:blipFill>
              <p:spPr>
                <a:xfrm>
                  <a:off x="8487320" y="6136427"/>
                  <a:ext cx="529615" cy="432000"/>
                </a:xfrm>
                <a:prstGeom prst="rect">
                  <a:avLst/>
                </a:prstGeom>
              </p:spPr>
            </p:pic>
            <p:pic>
              <p:nvPicPr>
                <p:cNvPr id="13" name="Picture 12">
                  <a:extLst>
                    <a:ext uri="{FF2B5EF4-FFF2-40B4-BE49-F238E27FC236}">
                      <a16:creationId xmlns:a16="http://schemas.microsoft.com/office/drawing/2014/main" id="{48215985-B6D8-718E-92CE-320092ECCF65}"/>
                    </a:ext>
                  </a:extLst>
                </p:cNvPr>
                <p:cNvPicPr>
                  <a:picLocks noGrp="1" noRot="1" noChangeAspect="1" noMove="1" noResize="1" noEditPoints="1" noAdjustHandles="1" noChangeArrowheads="1" noChangeShapeType="1" noCrop="1"/>
                </p:cNvPicPr>
                <p:nvPr/>
              </p:nvPicPr>
              <p:blipFill>
                <a:blip r:embed="rId9"/>
                <a:stretch>
                  <a:fillRect/>
                </a:stretch>
              </p:blipFill>
              <p:spPr>
                <a:xfrm>
                  <a:off x="9112788" y="6136427"/>
                  <a:ext cx="432000" cy="432000"/>
                </a:xfrm>
                <a:prstGeom prst="rect">
                  <a:avLst/>
                </a:prstGeom>
              </p:spPr>
            </p:pic>
            <p:pic>
              <p:nvPicPr>
                <p:cNvPr id="14" name="Picture 13">
                  <a:extLst>
                    <a:ext uri="{FF2B5EF4-FFF2-40B4-BE49-F238E27FC236}">
                      <a16:creationId xmlns:a16="http://schemas.microsoft.com/office/drawing/2014/main" id="{4D242E3E-CD96-9EA8-B926-57FF031B8E04}"/>
                    </a:ext>
                  </a:extLst>
                </p:cNvPr>
                <p:cNvPicPr>
                  <a:picLocks noGrp="1" noRot="1" noChangeAspect="1" noMove="1" noResize="1" noEditPoints="1" noAdjustHandles="1" noChangeArrowheads="1" noChangeShapeType="1" noCrop="1"/>
                </p:cNvPicPr>
                <p:nvPr/>
              </p:nvPicPr>
              <p:blipFill>
                <a:blip r:embed="rId10"/>
                <a:srcRect t="18713" b="21498"/>
                <a:stretch/>
              </p:blipFill>
              <p:spPr>
                <a:xfrm>
                  <a:off x="10505920" y="6136427"/>
                  <a:ext cx="722532" cy="432000"/>
                </a:xfrm>
                <a:prstGeom prst="rect">
                  <a:avLst/>
                </a:prstGeom>
              </p:spPr>
            </p:pic>
            <p:pic>
              <p:nvPicPr>
                <p:cNvPr id="15" name="Picture 14">
                  <a:extLst>
                    <a:ext uri="{FF2B5EF4-FFF2-40B4-BE49-F238E27FC236}">
                      <a16:creationId xmlns:a16="http://schemas.microsoft.com/office/drawing/2014/main" id="{8ABA755D-51EF-2A7D-460D-2121DAB050C9}"/>
                    </a:ext>
                  </a:extLst>
                </p:cNvPr>
                <p:cNvPicPr>
                  <a:picLocks noGrp="1" noRot="1" noChangeAspect="1" noMove="1" noResize="1" noEditPoints="1" noAdjustHandles="1" noChangeArrowheads="1" noChangeShapeType="1" noCrop="1"/>
                </p:cNvPicPr>
                <p:nvPr/>
              </p:nvPicPr>
              <p:blipFill>
                <a:blip r:embed="rId11"/>
                <a:stretch>
                  <a:fillRect/>
                </a:stretch>
              </p:blipFill>
              <p:spPr>
                <a:xfrm>
                  <a:off x="11324302" y="6136427"/>
                  <a:ext cx="432000" cy="432000"/>
                </a:xfrm>
                <a:prstGeom prst="rect">
                  <a:avLst/>
                </a:prstGeom>
              </p:spPr>
            </p:pic>
            <p:pic>
              <p:nvPicPr>
                <p:cNvPr id="16" name="Picture 15">
                  <a:extLst>
                    <a:ext uri="{FF2B5EF4-FFF2-40B4-BE49-F238E27FC236}">
                      <a16:creationId xmlns:a16="http://schemas.microsoft.com/office/drawing/2014/main" id="{B09646FB-D2D9-5783-48D0-E3D88996C7EF}"/>
                    </a:ext>
                  </a:extLst>
                </p:cNvPr>
                <p:cNvPicPr>
                  <a:picLocks noGrp="1" noRot="1" noChangeAspect="1" noMove="1" noResize="1" noEditPoints="1" noAdjustHandles="1" noChangeArrowheads="1" noChangeShapeType="1" noCrop="1"/>
                </p:cNvPicPr>
                <p:nvPr/>
              </p:nvPicPr>
              <p:blipFill>
                <a:blip r:embed="rId12"/>
                <a:srcRect t="26170" b="31721"/>
                <a:stretch/>
              </p:blipFill>
              <p:spPr>
                <a:xfrm>
                  <a:off x="9640641" y="6190427"/>
                  <a:ext cx="769425" cy="324000"/>
                </a:xfrm>
                <a:prstGeom prst="rect">
                  <a:avLst/>
                </a:prstGeom>
              </p:spPr>
            </p:pic>
            <p:pic>
              <p:nvPicPr>
                <p:cNvPr id="17" name="Picture 16">
                  <a:extLst>
                    <a:ext uri="{FF2B5EF4-FFF2-40B4-BE49-F238E27FC236}">
                      <a16:creationId xmlns:a16="http://schemas.microsoft.com/office/drawing/2014/main" id="{4EB86F2C-53DB-94D1-479B-75718CECB147}"/>
                    </a:ext>
                  </a:extLst>
                </p:cNvPr>
                <p:cNvPicPr>
                  <a:picLocks noGrp="1" noRot="1" noChangeAspect="1" noMove="1" noResize="1" noEditPoints="1" noAdjustHandles="1" noChangeArrowheads="1" noChangeShapeType="1" noCrop="1"/>
                </p:cNvPicPr>
                <p:nvPr/>
              </p:nvPicPr>
              <p:blipFill>
                <a:blip r:embed="rId13"/>
                <a:stretch>
                  <a:fillRect/>
                </a:stretch>
              </p:blipFill>
              <p:spPr>
                <a:xfrm>
                  <a:off x="7673951" y="6136427"/>
                  <a:ext cx="717517" cy="432000"/>
                </a:xfrm>
                <a:prstGeom prst="rect">
                  <a:avLst/>
                </a:prstGeom>
              </p:spPr>
            </p:pic>
          </p:grpSp>
        </p:grpSp>
      </p:grpSp>
    </p:spTree>
    <p:extLst>
      <p:ext uri="{BB962C8B-B14F-4D97-AF65-F5344CB8AC3E}">
        <p14:creationId xmlns:p14="http://schemas.microsoft.com/office/powerpoint/2010/main" val="205071330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chemeClr val="bg1"/>
            </a:gs>
            <a:gs pos="575">
              <a:schemeClr val="bg1">
                <a:lumMod val="65000"/>
              </a:schemeClr>
            </a:gs>
            <a:gs pos="66000">
              <a:schemeClr val="bg1">
                <a:lumMod val="95000"/>
              </a:schemeClr>
            </a:gs>
          </a:gsLst>
          <a:lin ang="16200000" scaled="1"/>
        </a:gradFill>
        <a:effectLst/>
      </p:bgPr>
    </p:bg>
    <p:spTree>
      <p:nvGrpSpPr>
        <p:cNvPr id="1" name="">
          <a:extLst>
            <a:ext uri="{FF2B5EF4-FFF2-40B4-BE49-F238E27FC236}">
              <a16:creationId xmlns:a16="http://schemas.microsoft.com/office/drawing/2014/main" id="{38AD1900-7A39-2EB7-7869-0B7B6609265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A613DF2-128E-ADF5-E6C7-B0F379FF8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Content Placeholder 2">
            <a:extLst>
              <a:ext uri="{FF2B5EF4-FFF2-40B4-BE49-F238E27FC236}">
                <a16:creationId xmlns:a16="http://schemas.microsoft.com/office/drawing/2014/main" id="{9F1E567D-1D0F-1E7D-AF84-CFDAA057C6A7}"/>
              </a:ext>
            </a:extLst>
          </p:cNvPr>
          <p:cNvSpPr txBox="1">
            <a:spLocks noGrp="1" noRot="1" noMove="1" noResize="1" noEditPoints="1" noAdjustHandles="1" noChangeArrowheads="1" noChangeShapeType="1"/>
          </p:cNvSpPr>
          <p:nvPr/>
        </p:nvSpPr>
        <p:spPr>
          <a:xfrm>
            <a:off x="1676631" y="605295"/>
            <a:ext cx="9000000" cy="5647410"/>
          </a:xfrm>
          <a:prstGeom prst="round2DiagRect">
            <a:avLst/>
          </a:prstGeom>
          <a:solidFill>
            <a:schemeClr val="bg1">
              <a:alpha val="9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52392" marR="0" lvl="0" indent="0" algn="l" defTabSz="1219140" rtl="0" eaLnBrk="1" fontAlgn="auto" latinLnBrk="0" hangingPunct="1">
              <a:lnSpc>
                <a:spcPct val="120000"/>
              </a:lnSpc>
              <a:spcBef>
                <a:spcPts val="0"/>
              </a:spcBef>
              <a:spcAft>
                <a:spcPts val="0"/>
              </a:spcAft>
              <a:buClr>
                <a:srgbClr val="FF6900"/>
              </a:buClr>
              <a:buSzPts val="1800"/>
              <a:buFont typeface="Arial" panose="020B0604020202020204" pitchFamily="34" charset="0"/>
              <a:buNone/>
              <a:tabLst/>
              <a:defRPr/>
            </a:pPr>
            <a:r>
              <a:rPr kumimoji="0" lang="en-GB" sz="3600" b="0" i="0" u="none" strike="noStrike" kern="0" cap="none" spc="0" normalizeH="0" baseline="0" noProof="0">
                <a:ln>
                  <a:noFill/>
                </a:ln>
                <a:solidFill>
                  <a:prstClr val="black"/>
                </a:solidFill>
                <a:effectLst/>
                <a:uLnTx/>
                <a:uFillTx/>
                <a:latin typeface="Arial Rounded MT Bold" panose="020F0704030504030204" pitchFamily="34" charset="0"/>
                <a:cs typeface="Arial"/>
                <a:sym typeface="Arial"/>
              </a:rPr>
              <a:t>How to get involved</a:t>
            </a: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Subscribe to and share your news in the monthly </a:t>
            </a:r>
            <a:r>
              <a:rPr kumimoji="0" lang="en-GB" b="1" i="0" u="none" strike="noStrike" kern="0" cap="none" spc="0" normalizeH="0" baseline="0" noProof="0">
                <a:ln>
                  <a:noFill/>
                </a:ln>
                <a:solidFill>
                  <a:srgbClr val="454551"/>
                </a:solidFill>
                <a:effectLst/>
                <a:uLnTx/>
                <a:uFillTx/>
                <a:latin typeface="Arial"/>
                <a:cs typeface="Arial"/>
                <a:sym typeface="Arial"/>
                <a:hlinkClick r:id="rId3"/>
              </a:rPr>
              <a:t>AF Newsletter </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Visit the </a:t>
            </a:r>
            <a:r>
              <a:rPr kumimoji="0" lang="en-GB" b="1" i="0" u="none" strike="noStrike" kern="0" cap="none" spc="0" normalizeH="0" baseline="0" noProof="0">
                <a:ln>
                  <a:noFill/>
                </a:ln>
                <a:solidFill>
                  <a:srgbClr val="454551"/>
                </a:solidFill>
                <a:effectLst/>
                <a:uLnTx/>
                <a:uFillTx/>
                <a:latin typeface="Arial"/>
                <a:cs typeface="Arial"/>
                <a:sym typeface="Arial"/>
                <a:hlinkClick r:id="rId4"/>
              </a:rPr>
              <a:t>Analysis Function website</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lang="en-GB" kern="0">
                <a:solidFill>
                  <a:srgbClr val="454551"/>
                </a:solidFill>
                <a:latin typeface="Arial"/>
                <a:cs typeface="Arial"/>
              </a:rPr>
              <a:t>Head directly to our </a:t>
            </a:r>
            <a:r>
              <a:rPr lang="en-GB" b="1" kern="0">
                <a:solidFill>
                  <a:srgbClr val="454551"/>
                </a:solidFill>
                <a:latin typeface="Arial"/>
                <a:cs typeface="Arial"/>
                <a:hlinkClick r:id="rId5"/>
              </a:rPr>
              <a:t>Analysis in Government Strategy Hub</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Connect with us on </a:t>
            </a:r>
            <a:r>
              <a:rPr kumimoji="0" lang="en-GB" b="1" i="0" u="none" strike="noStrike" kern="0" cap="none" spc="0" normalizeH="0" baseline="0" noProof="0">
                <a:ln>
                  <a:noFill/>
                </a:ln>
                <a:solidFill>
                  <a:srgbClr val="454551"/>
                </a:solidFill>
                <a:effectLst/>
                <a:uLnTx/>
                <a:uFillTx/>
                <a:latin typeface="Arial"/>
                <a:cs typeface="Arial"/>
                <a:sym typeface="Arial"/>
                <a:hlinkClick r:id="rId6"/>
              </a:rPr>
              <a:t>LinkedIn</a:t>
            </a:r>
            <a:endParaRPr kumimoji="0" lang="en-GB" b="0"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Follow us on </a:t>
            </a:r>
            <a:r>
              <a:rPr kumimoji="0" lang="en-GB" b="1" i="0" u="none" strike="noStrike" kern="0" cap="none" spc="0" normalizeH="0" baseline="0" noProof="0">
                <a:ln>
                  <a:noFill/>
                </a:ln>
                <a:solidFill>
                  <a:srgbClr val="454551"/>
                </a:solidFill>
                <a:effectLst/>
                <a:uLnTx/>
                <a:uFillTx/>
                <a:latin typeface="Arial"/>
                <a:cs typeface="Arial"/>
                <a:sym typeface="Arial"/>
              </a:rPr>
              <a:t>X </a:t>
            </a:r>
            <a:r>
              <a:rPr kumimoji="0" lang="en-GB" b="1" i="0" u="none" strike="noStrike" kern="0" cap="none" spc="0" normalizeH="0" baseline="0" noProof="0">
                <a:ln>
                  <a:noFill/>
                </a:ln>
                <a:solidFill>
                  <a:srgbClr val="454551"/>
                </a:solidFill>
                <a:effectLst/>
                <a:uLnTx/>
                <a:uFillTx/>
                <a:latin typeface="Arial"/>
                <a:cs typeface="Arial"/>
                <a:sym typeface="Arial"/>
                <a:hlinkClick r:id="rId7"/>
              </a:rPr>
              <a:t>@gov_analysis</a:t>
            </a:r>
            <a:endParaRPr kumimoji="0" lang="en-GB" b="0"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Find out about our latest events on </a:t>
            </a:r>
            <a:r>
              <a:rPr kumimoji="0" lang="en-GB"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8"/>
              </a:rPr>
              <a:t>Eventbrite</a:t>
            </a:r>
            <a:r>
              <a:rPr kumimoji="0" lang="en-GB"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 </a:t>
            </a:r>
            <a:r>
              <a:rPr kumimoji="0" lang="en-GB"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including sessions for </a:t>
            </a:r>
            <a:r>
              <a:rPr kumimoji="0" lang="en-GB"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9"/>
              </a:rPr>
              <a:t>Analysis in Government (AiG) Month </a:t>
            </a:r>
            <a:r>
              <a:rPr kumimoji="0" lang="en-GB"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 the UK’s largest learning and development event for government analysts, held every May</a:t>
            </a: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Subscribe to our </a:t>
            </a:r>
            <a:r>
              <a:rPr kumimoji="0" lang="en-GB" b="1" i="0" u="none" strike="noStrike" kern="0" cap="none" spc="0" normalizeH="0" baseline="0" noProof="0">
                <a:ln>
                  <a:noFill/>
                </a:ln>
                <a:solidFill>
                  <a:srgbClr val="454551"/>
                </a:solidFill>
                <a:effectLst/>
                <a:uLnTx/>
                <a:uFillTx/>
                <a:latin typeface="Arial"/>
                <a:cs typeface="Arial"/>
                <a:sym typeface="Arial"/>
              </a:rPr>
              <a:t>YouTube </a:t>
            </a:r>
            <a:r>
              <a:rPr kumimoji="0" lang="en-GB" b="0" i="0" u="none" strike="noStrike" kern="0" cap="none" spc="0" normalizeH="0" baseline="0" noProof="0">
                <a:ln>
                  <a:noFill/>
                </a:ln>
                <a:solidFill>
                  <a:srgbClr val="454551"/>
                </a:solidFill>
                <a:effectLst/>
                <a:uLnTx/>
                <a:uFillTx/>
                <a:latin typeface="Arial"/>
                <a:cs typeface="Arial"/>
                <a:sym typeface="Arial"/>
              </a:rPr>
              <a:t>channel </a:t>
            </a:r>
            <a:r>
              <a:rPr kumimoji="0" lang="en-GB" b="1" i="0" u="none" strike="noStrike" kern="0" cap="none" spc="0" normalizeH="0" baseline="0" noProof="0">
                <a:ln>
                  <a:noFill/>
                </a:ln>
                <a:solidFill>
                  <a:srgbClr val="454551"/>
                </a:solidFill>
                <a:effectLst/>
                <a:uLnTx/>
                <a:uFillTx/>
                <a:latin typeface="Arial"/>
                <a:cs typeface="Arial"/>
                <a:sym typeface="Arial"/>
                <a:hlinkClick r:id="rId10"/>
              </a:rPr>
              <a:t>YouTube/Government Analysis Function</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Nominate the inspirational individuals and outstanding teams you work with for an</a:t>
            </a:r>
            <a:r>
              <a:rPr kumimoji="0" lang="en-GB" b="1" i="0" u="none" strike="noStrike" kern="0" cap="none" spc="0" normalizeH="0" baseline="0" noProof="0">
                <a:ln>
                  <a:noFill/>
                </a:ln>
                <a:solidFill>
                  <a:srgbClr val="454551"/>
                </a:solidFill>
                <a:effectLst/>
                <a:uLnTx/>
                <a:uFillTx/>
                <a:latin typeface="Arial"/>
                <a:cs typeface="Arial"/>
                <a:sym typeface="Arial"/>
              </a:rPr>
              <a:t> </a:t>
            </a:r>
            <a:r>
              <a:rPr kumimoji="0" lang="en-GB" b="1" i="0" u="none" strike="noStrike" kern="0" cap="none" spc="0" normalizeH="0" baseline="0" noProof="0">
                <a:ln>
                  <a:noFill/>
                </a:ln>
                <a:solidFill>
                  <a:srgbClr val="454551"/>
                </a:solidFill>
                <a:effectLst/>
                <a:uLnTx/>
                <a:uFillTx/>
                <a:latin typeface="Arial"/>
                <a:cs typeface="Arial"/>
                <a:sym typeface="Arial"/>
                <a:hlinkClick r:id="rId11"/>
              </a:rPr>
              <a:t>Analysis in Government (AiG) Award</a:t>
            </a:r>
            <a:endParaRPr kumimoji="0" lang="en-GB" b="1" i="0" u="none" strike="noStrike" kern="0" cap="none" spc="0" normalizeH="0" baseline="0" noProof="0">
              <a:ln>
                <a:noFill/>
              </a:ln>
              <a:solidFill>
                <a:srgbClr val="454551"/>
              </a:solidFill>
              <a:effectLst/>
              <a:uLnTx/>
              <a:uFillTx/>
              <a:latin typeface="Arial"/>
              <a:cs typeface="Arial"/>
              <a:sym typeface="Arial"/>
            </a:endParaRPr>
          </a:p>
          <a:p>
            <a:pPr marL="438136" marR="0" lvl="0" indent="-285744"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b="0" i="0" u="none" strike="noStrike" kern="0" cap="none" spc="0" normalizeH="0" baseline="0" noProof="0">
                <a:ln>
                  <a:noFill/>
                </a:ln>
                <a:solidFill>
                  <a:srgbClr val="454551"/>
                </a:solidFill>
                <a:effectLst/>
                <a:uLnTx/>
                <a:uFillTx/>
                <a:latin typeface="Arial"/>
                <a:cs typeface="Arial"/>
                <a:sym typeface="Arial"/>
              </a:rPr>
              <a:t>Become an </a:t>
            </a:r>
            <a:r>
              <a:rPr kumimoji="0" lang="en-GB" b="1" i="0" u="none" strike="noStrike" kern="0" cap="none" spc="0" normalizeH="0" baseline="0" noProof="0">
                <a:ln>
                  <a:noFill/>
                </a:ln>
                <a:solidFill>
                  <a:srgbClr val="454551"/>
                </a:solidFill>
                <a:effectLst/>
                <a:uLnTx/>
                <a:uFillTx/>
                <a:latin typeface="Arial"/>
                <a:cs typeface="Arial"/>
                <a:sym typeface="Arial"/>
                <a:hlinkClick r:id="rId12"/>
              </a:rPr>
              <a:t>Analysis Function Champion</a:t>
            </a:r>
            <a:endParaRPr kumimoji="0" lang="en-GB" sz="2000" b="0" i="0" u="none" strike="noStrike" kern="0" cap="none" spc="0" normalizeH="0" baseline="0" noProof="0">
              <a:ln>
                <a:noFill/>
              </a:ln>
              <a:solidFill>
                <a:srgbClr val="454551"/>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5EC8856A-0374-2E78-6470-BC2BBC9E80B7}"/>
              </a:ext>
            </a:extLst>
          </p:cNvPr>
          <p:cNvGrpSpPr>
            <a:grpSpLocks noGrp="1" noUngrp="1" noRot="1" noMove="1" noResize="1"/>
          </p:cNvGrpSpPr>
          <p:nvPr/>
        </p:nvGrpSpPr>
        <p:grpSpPr>
          <a:xfrm>
            <a:off x="329330" y="566566"/>
            <a:ext cx="938865" cy="5724867"/>
            <a:chOff x="1228657" y="566568"/>
            <a:chExt cx="938865" cy="5724867"/>
          </a:xfrm>
        </p:grpSpPr>
        <p:pic>
          <p:nvPicPr>
            <p:cNvPr id="14" name="Picture 13">
              <a:hlinkClick r:id="rId13"/>
              <a:extLst>
                <a:ext uri="{FF2B5EF4-FFF2-40B4-BE49-F238E27FC236}">
                  <a16:creationId xmlns:a16="http://schemas.microsoft.com/office/drawing/2014/main" id="{DF39E377-2305-C1EE-30D6-7613340FC0AB}"/>
                </a:ext>
              </a:extLst>
            </p:cNvPr>
            <p:cNvPicPr>
              <a:picLocks noGrp="1" noRot="1" noChangeAspect="1" noMove="1" noResize="1" noEditPoints="1" noAdjustHandles="1" noChangeArrowheads="1" noChangeShapeType="1" noCrop="1"/>
            </p:cNvPicPr>
            <p:nvPr/>
          </p:nvPicPr>
          <p:blipFill>
            <a:blip r:embed="rId14"/>
            <a:srcRect/>
            <a:stretch/>
          </p:blipFill>
          <p:spPr>
            <a:xfrm>
              <a:off x="1249576" y="1557755"/>
              <a:ext cx="897024" cy="900000"/>
            </a:xfrm>
            <a:prstGeom prst="rect">
              <a:avLst/>
            </a:prstGeom>
            <a:effectLst>
              <a:outerShdw blurRad="50800" dist="38100" dir="2700000" algn="tl" rotWithShape="0">
                <a:prstClr val="black">
                  <a:alpha val="40000"/>
                </a:prstClr>
              </a:outerShdw>
            </a:effectLst>
          </p:spPr>
        </p:pic>
        <p:pic>
          <p:nvPicPr>
            <p:cNvPr id="15" name="Picture 14">
              <a:hlinkClick r:id="rId7"/>
              <a:extLst>
                <a:ext uri="{FF2B5EF4-FFF2-40B4-BE49-F238E27FC236}">
                  <a16:creationId xmlns:a16="http://schemas.microsoft.com/office/drawing/2014/main" id="{95566263-1CFE-D79F-01B8-070F78ADFDCF}"/>
                </a:ext>
              </a:extLst>
            </p:cNvPr>
            <p:cNvPicPr>
              <a:picLocks noGrp="1" noRot="1" noChangeAspect="1" noMove="1" noResize="1" noEditPoints="1" noAdjustHandles="1" noChangeArrowheads="1" noChangeShapeType="1" noCrop="1"/>
            </p:cNvPicPr>
            <p:nvPr/>
          </p:nvPicPr>
          <p:blipFill>
            <a:blip r:embed="rId15"/>
            <a:srcRect/>
            <a:stretch/>
          </p:blipFill>
          <p:spPr>
            <a:xfrm>
              <a:off x="1248088" y="2516175"/>
              <a:ext cx="900000" cy="900000"/>
            </a:xfrm>
            <a:prstGeom prst="rect">
              <a:avLst/>
            </a:prstGeom>
          </p:spPr>
        </p:pic>
        <p:pic>
          <p:nvPicPr>
            <p:cNvPr id="16" name="Picture 15">
              <a:hlinkClick r:id="rId6"/>
              <a:extLst>
                <a:ext uri="{FF2B5EF4-FFF2-40B4-BE49-F238E27FC236}">
                  <a16:creationId xmlns:a16="http://schemas.microsoft.com/office/drawing/2014/main" id="{84A501D6-0F8B-08F7-BFD5-FFD6577DA912}"/>
                </a:ext>
              </a:extLst>
            </p:cNvPr>
            <p:cNvPicPr>
              <a:picLocks noGrp="1" noRot="1" noChangeAspect="1" noMove="1" noResize="1" noEditPoints="1" noAdjustHandles="1" noChangeArrowheads="1" noChangeShapeType="1" noCrop="1"/>
            </p:cNvPicPr>
            <p:nvPr/>
          </p:nvPicPr>
          <p:blipFill>
            <a:blip r:embed="rId16"/>
            <a:stretch>
              <a:fillRect/>
            </a:stretch>
          </p:blipFill>
          <p:spPr>
            <a:xfrm>
              <a:off x="1248088" y="3474595"/>
              <a:ext cx="900000" cy="900000"/>
            </a:xfrm>
            <a:prstGeom prst="rect">
              <a:avLst/>
            </a:prstGeom>
          </p:spPr>
        </p:pic>
        <p:pic>
          <p:nvPicPr>
            <p:cNvPr id="20" name="Picture 19">
              <a:hlinkClick r:id="rId10"/>
              <a:extLst>
                <a:ext uri="{FF2B5EF4-FFF2-40B4-BE49-F238E27FC236}">
                  <a16:creationId xmlns:a16="http://schemas.microsoft.com/office/drawing/2014/main" id="{8A94B724-F489-6F55-84D5-43BA9EEFB236}"/>
                </a:ext>
              </a:extLst>
            </p:cNvPr>
            <p:cNvPicPr>
              <a:picLocks noGrp="1" noRot="1" noChangeAspect="1" noMove="1" noResize="1" noEditPoints="1" noAdjustHandles="1" noChangeArrowheads="1" noChangeShapeType="1" noCrop="1"/>
            </p:cNvPicPr>
            <p:nvPr/>
          </p:nvPicPr>
          <p:blipFill>
            <a:blip r:embed="rId17"/>
            <a:stretch>
              <a:fillRect/>
            </a:stretch>
          </p:blipFill>
          <p:spPr>
            <a:xfrm>
              <a:off x="1248088" y="4433015"/>
              <a:ext cx="900000" cy="900000"/>
            </a:xfrm>
            <a:prstGeom prst="rect">
              <a:avLst/>
            </a:prstGeom>
          </p:spPr>
        </p:pic>
        <p:pic>
          <p:nvPicPr>
            <p:cNvPr id="21" name="Picture 20">
              <a:hlinkClick r:id="rId8"/>
              <a:extLst>
                <a:ext uri="{FF2B5EF4-FFF2-40B4-BE49-F238E27FC236}">
                  <a16:creationId xmlns:a16="http://schemas.microsoft.com/office/drawing/2014/main" id="{1F900DE1-83EC-0643-0AC1-E8F835C753FE}"/>
                </a:ext>
              </a:extLst>
            </p:cNvPr>
            <p:cNvPicPr>
              <a:picLocks noGrp="1" noRot="1" noChangeAspect="1" noMove="1" noResize="1" noEditPoints="1" noAdjustHandles="1" noChangeArrowheads="1" noChangeShapeType="1" noCrop="1"/>
            </p:cNvPicPr>
            <p:nvPr/>
          </p:nvPicPr>
          <p:blipFill>
            <a:blip r:embed="rId18">
              <a:extLst>
                <a:ext uri="{28A0092B-C50C-407E-A947-70E740481C1C}">
                  <a14:useLocalDpi xmlns:a14="http://schemas.microsoft.com/office/drawing/2010/main" val="0"/>
                </a:ext>
              </a:extLst>
            </a:blip>
            <a:srcRect/>
            <a:stretch/>
          </p:blipFill>
          <p:spPr>
            <a:xfrm>
              <a:off x="1248088" y="5391435"/>
              <a:ext cx="900000" cy="900000"/>
            </a:xfrm>
            <a:prstGeom prst="rect">
              <a:avLst/>
            </a:prstGeom>
          </p:spPr>
        </p:pic>
        <p:pic>
          <p:nvPicPr>
            <p:cNvPr id="22" name="Picture 21">
              <a:hlinkClick r:id="rId19"/>
              <a:extLst>
                <a:ext uri="{FF2B5EF4-FFF2-40B4-BE49-F238E27FC236}">
                  <a16:creationId xmlns:a16="http://schemas.microsoft.com/office/drawing/2014/main" id="{ADEC1311-AF95-91F6-B87E-459D031D395E}"/>
                </a:ext>
              </a:extLst>
            </p:cNvPr>
            <p:cNvPicPr>
              <a:picLocks noGrp="1" noRot="1" noChangeAspect="1" noMove="1" noResize="1" noEditPoints="1" noAdjustHandles="1" noChangeArrowheads="1" noChangeShapeType="1" noCrop="1"/>
            </p:cNvPicPr>
            <p:nvPr/>
          </p:nvPicPr>
          <p:blipFill>
            <a:blip r:embed="rId20"/>
            <a:stretch>
              <a:fillRect/>
            </a:stretch>
          </p:blipFill>
          <p:spPr>
            <a:xfrm>
              <a:off x="1228657" y="566568"/>
              <a:ext cx="938865" cy="932769"/>
            </a:xfrm>
            <a:prstGeom prst="rect">
              <a:avLst/>
            </a:prstGeom>
          </p:spPr>
        </p:pic>
      </p:grpSp>
      <p:pic>
        <p:nvPicPr>
          <p:cNvPr id="23" name="Picture 22">
            <a:extLst>
              <a:ext uri="{FF2B5EF4-FFF2-40B4-BE49-F238E27FC236}">
                <a16:creationId xmlns:a16="http://schemas.microsoft.com/office/drawing/2014/main" id="{1AE8D331-4A14-21B0-8091-BA7472CF7A38}"/>
              </a:ext>
            </a:extLst>
          </p:cNvPr>
          <p:cNvPicPr>
            <a:picLocks noGrp="1" noRot="1" noChangeAspect="1" noMove="1" noResize="1" noEditPoints="1" noAdjustHandles="1" noChangeArrowheads="1" noChangeShapeType="1" noCrop="1"/>
          </p:cNvPicPr>
          <p:nvPr/>
        </p:nvPicPr>
        <p:blipFill rotWithShape="1">
          <a:blip r:embed="rId21"/>
          <a:srcRect r="1100"/>
          <a:stretch/>
        </p:blipFill>
        <p:spPr>
          <a:xfrm>
            <a:off x="11083157" y="171441"/>
            <a:ext cx="904364" cy="900000"/>
          </a:xfrm>
          <a:prstGeom prst="rect">
            <a:avLst/>
          </a:prstGeom>
        </p:spPr>
      </p:pic>
      <p:grpSp>
        <p:nvGrpSpPr>
          <p:cNvPr id="13" name="Group 12">
            <a:extLst>
              <a:ext uri="{FF2B5EF4-FFF2-40B4-BE49-F238E27FC236}">
                <a16:creationId xmlns:a16="http://schemas.microsoft.com/office/drawing/2014/main" id="{884A8A2E-E1E6-3D7A-44FB-B3E8A5936471}"/>
              </a:ext>
            </a:extLst>
          </p:cNvPr>
          <p:cNvGrpSpPr>
            <a:grpSpLocks noGrp="1" noUngrp="1" noRot="1" noMove="1" noResize="1"/>
          </p:cNvGrpSpPr>
          <p:nvPr/>
        </p:nvGrpSpPr>
        <p:grpSpPr>
          <a:xfrm>
            <a:off x="11085066" y="1949882"/>
            <a:ext cx="900545" cy="4302823"/>
            <a:chOff x="11085066" y="1949882"/>
            <a:chExt cx="900545" cy="4302823"/>
          </a:xfrm>
        </p:grpSpPr>
        <p:pic>
          <p:nvPicPr>
            <p:cNvPr id="4" name="Picture 3" descr="A black and white logo&#10;&#10;AI-generated content may be incorrect.">
              <a:extLst>
                <a:ext uri="{FF2B5EF4-FFF2-40B4-BE49-F238E27FC236}">
                  <a16:creationId xmlns:a16="http://schemas.microsoft.com/office/drawing/2014/main" id="{66A248D5-D894-63B8-471D-BAF82EB98607}"/>
                </a:ext>
              </a:extLst>
            </p:cNvPr>
            <p:cNvPicPr>
              <a:picLocks noGrp="1" noRot="1" noChangeAspect="1" noMove="1" noResize="1" noEditPoints="1" noAdjustHandles="1" noChangeArrowheads="1" noChangeShapeType="1" noCrop="1"/>
            </p:cNvPicPr>
            <p:nvPr/>
          </p:nvPicPr>
          <p:blipFill>
            <a:blip r:embed="rId22">
              <a:extLst>
                <a:ext uri="{28A0092B-C50C-407E-A947-70E740481C1C}">
                  <a14:useLocalDpi xmlns:a14="http://schemas.microsoft.com/office/drawing/2010/main" val="0"/>
                </a:ext>
              </a:extLst>
            </a:blip>
            <a:stretch>
              <a:fillRect/>
            </a:stretch>
          </p:blipFill>
          <p:spPr>
            <a:xfrm>
              <a:off x="11085066" y="5352705"/>
              <a:ext cx="900545" cy="900000"/>
            </a:xfrm>
            <a:prstGeom prst="rect">
              <a:avLst/>
            </a:prstGeom>
          </p:spPr>
        </p:pic>
        <p:pic>
          <p:nvPicPr>
            <p:cNvPr id="6" name="Picture 5" descr="A calendar with a logo&#10;&#10;AI-generated content may be incorrect.">
              <a:extLst>
                <a:ext uri="{FF2B5EF4-FFF2-40B4-BE49-F238E27FC236}">
                  <a16:creationId xmlns:a16="http://schemas.microsoft.com/office/drawing/2014/main" id="{3E108F11-AB9C-B111-ECCF-13EB09D79BA9}"/>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Lst>
            </a:blip>
            <a:stretch>
              <a:fillRect/>
            </a:stretch>
          </p:blipFill>
          <p:spPr>
            <a:xfrm>
              <a:off x="11090423" y="3084156"/>
              <a:ext cx="889831" cy="900000"/>
            </a:xfrm>
            <a:prstGeom prst="rect">
              <a:avLst/>
            </a:prstGeom>
          </p:spPr>
        </p:pic>
        <p:pic>
          <p:nvPicPr>
            <p:cNvPr id="8" name="Picture 7" descr="A logo in a circle&#10;&#10;AI-generated content may be incorrect.">
              <a:extLst>
                <a:ext uri="{FF2B5EF4-FFF2-40B4-BE49-F238E27FC236}">
                  <a16:creationId xmlns:a16="http://schemas.microsoft.com/office/drawing/2014/main" id="{8736E923-97AB-A1B7-6108-2D21DDD091E6}"/>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tretch>
              <a:fillRect/>
            </a:stretch>
          </p:blipFill>
          <p:spPr>
            <a:xfrm>
              <a:off x="11086100" y="4218430"/>
              <a:ext cx="898477" cy="900000"/>
            </a:xfrm>
            <a:prstGeom prst="rect">
              <a:avLst/>
            </a:prstGeom>
          </p:spPr>
        </p:pic>
        <p:pic>
          <p:nvPicPr>
            <p:cNvPr id="12" name="Graphic 11" descr="Chat outline">
              <a:extLst>
                <a:ext uri="{FF2B5EF4-FFF2-40B4-BE49-F238E27FC236}">
                  <a16:creationId xmlns:a16="http://schemas.microsoft.com/office/drawing/2014/main" id="{A88847EE-2B02-48BC-2FF0-896F686E55F3}"/>
                </a:ext>
              </a:extLst>
            </p:cNvPr>
            <p:cNvPicPr>
              <a:picLocks noGrp="1" noRot="1" noChangeAspect="1" noMove="1" noResize="1" noEditPoints="1" noAdjustHandles="1" noChangeArrowheads="1" noChangeShapeType="1" noCrop="1"/>
            </p:cNvPicPr>
            <p:nvPr/>
          </p:nvPicPr>
          <p:blipFill>
            <a:blip r:embed="rId25">
              <a:extLst>
                <a:ext uri="{96DAC541-7B7A-43D3-8B79-37D633B846F1}">
                  <asvg:svgBlip xmlns:asvg="http://schemas.microsoft.com/office/drawing/2016/SVG/main" r:embed="rId26"/>
                </a:ext>
              </a:extLst>
            </a:blip>
            <a:stretch>
              <a:fillRect/>
            </a:stretch>
          </p:blipFill>
          <p:spPr>
            <a:xfrm>
              <a:off x="11085338" y="1949882"/>
              <a:ext cx="900000" cy="900000"/>
            </a:xfrm>
            <a:prstGeom prst="rect">
              <a:avLst/>
            </a:prstGeom>
          </p:spPr>
        </p:pic>
      </p:grpSp>
    </p:spTree>
    <p:extLst>
      <p:ext uri="{BB962C8B-B14F-4D97-AF65-F5344CB8AC3E}">
        <p14:creationId xmlns:p14="http://schemas.microsoft.com/office/powerpoint/2010/main" val="3370641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B9DB-AFE1-F411-2E3E-78C100B5CF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A2BF60-1E9D-9453-916F-A558B3627828}"/>
              </a:ext>
            </a:extLst>
          </p:cNvPr>
          <p:cNvSpPr>
            <a:spLocks noGrp="1" noRot="1" noMove="1" noResize="1" noEditPoints="1" noAdjustHandles="1" noChangeArrowheads="1" noChangeShapeType="1"/>
          </p:cNvSpPr>
          <p:nvPr>
            <p:ph type="body" idx="1"/>
          </p:nvPr>
        </p:nvSpPr>
        <p:spPr>
          <a:xfrm>
            <a:off x="516794" y="1482811"/>
            <a:ext cx="11368324" cy="1325034"/>
          </a:xfrm>
        </p:spPr>
        <p:txBody>
          <a:bodyPr/>
          <a:lstStyle/>
          <a:p>
            <a:pPr marL="0" indent="0">
              <a:buNone/>
            </a:pPr>
            <a:r>
              <a:rPr lang="en-GB" sz="1600" b="1" kern="100">
                <a:latin typeface="Arial" panose="020B0604020202020204" pitchFamily="34" charset="0"/>
                <a:ea typeface="Aptos" panose="020B0004020202020204" pitchFamily="34" charset="0"/>
                <a:cs typeface="Times New Roman" panose="02020603050405020304" pitchFamily="18" charset="0"/>
              </a:rPr>
              <a:t>Use our template wording: “Proud to be a government analyst: submit your case studies of excellence in analysis”</a:t>
            </a:r>
            <a:endParaRPr lang="en-GB" sz="1600" b="1" kern="100">
              <a:effectLst/>
              <a:latin typeface="Arial" panose="020B0604020202020204" pitchFamily="34" charset="0"/>
              <a:ea typeface="Aptos" panose="020B0004020202020204" pitchFamily="34" charset="0"/>
              <a:cs typeface="Times New Roman" panose="02020603050405020304" pitchFamily="18" charset="0"/>
            </a:endParaRPr>
          </a:p>
          <a:p>
            <a:pPr marL="0" indent="0">
              <a:buNone/>
            </a:pPr>
            <a:r>
              <a:rPr lang="en-GB" sz="1600" kern="100">
                <a:ea typeface="Aptos" panose="020B0004020202020204" pitchFamily="34" charset="0"/>
                <a:cs typeface="Times New Roman"/>
              </a:rPr>
              <a:t>The Government Analysis Function is a community of 17,000 government analysts.  We're a diverse group made up of actuaries, data and digital analysts, economists, geographers, operational researchers, social researchers, statisticians, and dual badged, ‘unaffiliated’.  But we are so much more besides, and all proud to be government analysts...</a:t>
            </a:r>
            <a:endParaRPr lang="en-GB" sz="1600" kern="100">
              <a:highlight>
                <a:srgbClr val="00FFFF"/>
              </a:highlight>
              <a:cs typeface="Times New Roman"/>
            </a:endParaRPr>
          </a:p>
        </p:txBody>
      </p:sp>
      <p:sp>
        <p:nvSpPr>
          <p:cNvPr id="3" name="Title 2">
            <a:extLst>
              <a:ext uri="{FF2B5EF4-FFF2-40B4-BE49-F238E27FC236}">
                <a16:creationId xmlns:a16="http://schemas.microsoft.com/office/drawing/2014/main" id="{FF7C0BBA-4DFA-D640-CF8D-818DB00387F1}"/>
              </a:ext>
            </a:extLst>
          </p:cNvPr>
          <p:cNvSpPr>
            <a:spLocks noGrp="1"/>
          </p:cNvSpPr>
          <p:nvPr>
            <p:ph type="title"/>
          </p:nvPr>
        </p:nvSpPr>
        <p:spPr/>
        <p:txBody>
          <a:bodyPr/>
          <a:lstStyle/>
          <a:p>
            <a:r>
              <a:rPr lang="en-GB"/>
              <a:t>Proud to be a government analyst campaign</a:t>
            </a:r>
          </a:p>
        </p:txBody>
      </p:sp>
      <p:grpSp>
        <p:nvGrpSpPr>
          <p:cNvPr id="9" name="Group 8">
            <a:extLst>
              <a:ext uri="{FF2B5EF4-FFF2-40B4-BE49-F238E27FC236}">
                <a16:creationId xmlns:a16="http://schemas.microsoft.com/office/drawing/2014/main" id="{BB80EABF-1243-76D8-8E11-42D3810E9BC3}"/>
              </a:ext>
            </a:extLst>
          </p:cNvPr>
          <p:cNvGrpSpPr>
            <a:grpSpLocks noGrp="1" noUngrp="1" noRot="1" noMove="1" noResize="1"/>
          </p:cNvGrpSpPr>
          <p:nvPr/>
        </p:nvGrpSpPr>
        <p:grpSpPr>
          <a:xfrm>
            <a:off x="411838" y="2875701"/>
            <a:ext cx="11473280" cy="3851430"/>
            <a:chOff x="516794" y="2875701"/>
            <a:chExt cx="11473280" cy="3851430"/>
          </a:xfrm>
        </p:grpSpPr>
        <p:sp>
          <p:nvSpPr>
            <p:cNvPr id="6" name="Text Placeholder 1">
              <a:extLst>
                <a:ext uri="{FF2B5EF4-FFF2-40B4-BE49-F238E27FC236}">
                  <a16:creationId xmlns:a16="http://schemas.microsoft.com/office/drawing/2014/main" id="{CB59BEFF-A585-6A62-20EB-208F234F9453}"/>
                </a:ext>
              </a:extLst>
            </p:cNvPr>
            <p:cNvSpPr txBox="1">
              <a:spLocks noGrp="1" noRot="1" noMove="1" noResize="1" noEditPoints="1" noAdjustHandles="1" noChangeArrowheads="1" noChangeShapeType="1"/>
            </p:cNvSpPr>
            <p:nvPr/>
          </p:nvSpPr>
          <p:spPr>
            <a:xfrm>
              <a:off x="4116794" y="2888148"/>
              <a:ext cx="7873280" cy="3755023"/>
            </a:xfrm>
            <a:prstGeom prst="rect">
              <a:avLst/>
            </a:prstGeom>
            <a:noFill/>
          </p:spPr>
          <p:txBody>
            <a:bodyPr spcFirstLastPara="1" vert="horz" wrap="square" lIns="108000" tIns="0" rIns="10800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285750" indent="-285750"/>
              <a:r>
                <a:rPr lang="en-GB" sz="1600" kern="100">
                  <a:latin typeface="Arial" panose="020B0604020202020204" pitchFamily="34" charset="0"/>
                  <a:ea typeface="Aptos" panose="020B0004020202020204" pitchFamily="34" charset="0"/>
                  <a:cs typeface="Times New Roman" panose="02020603050405020304" pitchFamily="18" charset="0"/>
                </a:rPr>
                <a:t>Our new communications campaign “Proud to be a government analyst” has been launched to support the new Analysis Function strategy</a:t>
              </a:r>
            </a:p>
            <a:p>
              <a:pPr marL="285750" indent="-285750"/>
              <a:r>
                <a:rPr lang="en-GB" sz="1600" kern="0">
                  <a:ea typeface="Aptos" panose="020B0004020202020204" pitchFamily="34" charset="0"/>
                </a:rPr>
                <a:t>To get people inspired about government analysis, we’d like to show some current examples of what good (in fact, </a:t>
              </a:r>
              <a:r>
                <a:rPr lang="en-GB" sz="1600" i="1" kern="0">
                  <a:ea typeface="Aptos" panose="020B0004020202020204" pitchFamily="34" charset="0"/>
                </a:rPr>
                <a:t>excellence</a:t>
              </a:r>
              <a:r>
                <a:rPr lang="en-GB" sz="1600" kern="0">
                  <a:ea typeface="Aptos" panose="020B0004020202020204" pitchFamily="34" charset="0"/>
                </a:rPr>
                <a:t>) in government analysis looks like, and what makes our members “proud to be a government analyst”. </a:t>
              </a:r>
              <a:r>
                <a:rPr lang="en-GB" sz="1600" kern="100">
                  <a:latin typeface="Arial" panose="020B0604020202020204" pitchFamily="34" charset="0"/>
                  <a:ea typeface="Aptos" panose="020B0004020202020204" pitchFamily="34" charset="0"/>
                  <a:cs typeface="Times New Roman" panose="02020603050405020304" pitchFamily="18" charset="0"/>
                </a:rPr>
                <a:t>So, if</a:t>
              </a:r>
              <a:r>
                <a:rPr lang="en-GB" sz="1600" kern="100">
                  <a:latin typeface="Arial" panose="020B0604020202020204" pitchFamily="34" charset="0"/>
                  <a:cs typeface="Times New Roman" panose="02020603050405020304" pitchFamily="18" charset="0"/>
                </a:rPr>
                <a:t> you know of interesting, important, or influential work that’s made you feel proud to be a government analyst, we want to find out more. </a:t>
              </a:r>
            </a:p>
            <a:p>
              <a:pPr marL="285750" indent="-285750"/>
              <a:r>
                <a:rPr lang="en-GB" sz="1600" kern="100">
                  <a:latin typeface="Arial" panose="020B0604020202020204" pitchFamily="34" charset="0"/>
                  <a:cs typeface="Times New Roman" panose="02020603050405020304" pitchFamily="18" charset="0"/>
                </a:rPr>
                <a:t>By submitting a story that has made you proud to be a government analyst, your work could be published online and held up as an example of excellence in analysis for the whole of government</a:t>
              </a:r>
            </a:p>
            <a:p>
              <a:pPr marL="285750" indent="-285750"/>
              <a:r>
                <a:rPr lang="en-GB" sz="1600" kern="100">
                  <a:latin typeface="Arial" panose="020B0604020202020204" pitchFamily="34" charset="0"/>
                  <a:cs typeface="Times New Roman" panose="02020603050405020304" pitchFamily="18" charset="0"/>
                </a:rPr>
                <a:t>Stories could take the form of news articles, blogs, or more detailed case studies</a:t>
              </a:r>
            </a:p>
            <a:p>
              <a:pPr marL="285750" indent="-285750"/>
              <a:r>
                <a:rPr lang="en-GB" sz="1600" kern="100">
                  <a:cs typeface="Times New Roman" panose="02020603050405020304" pitchFamily="18" charset="0"/>
                </a:rPr>
                <a:t>We are also interested in anything that might already be published online that we can share with the Analysis Function community</a:t>
              </a:r>
              <a:endParaRPr lang="en-GB" sz="1600" kern="100">
                <a:highlight>
                  <a:srgbClr val="FFFF00"/>
                </a:highlight>
                <a:cs typeface="Times New Roman" panose="02020603050405020304" pitchFamily="18" charset="0"/>
              </a:endParaRPr>
            </a:p>
          </p:txBody>
        </p:sp>
        <p:grpSp>
          <p:nvGrpSpPr>
            <p:cNvPr id="8" name="Group 7">
              <a:extLst>
                <a:ext uri="{FF2B5EF4-FFF2-40B4-BE49-F238E27FC236}">
                  <a16:creationId xmlns:a16="http://schemas.microsoft.com/office/drawing/2014/main" id="{CE8D064B-F5F2-B885-5B86-38224BCA2D51}"/>
                </a:ext>
              </a:extLst>
            </p:cNvPr>
            <p:cNvGrpSpPr>
              <a:grpSpLocks noGrp="1" noUngrp="1" noRot="1" noMove="1" noResize="1"/>
            </p:cNvGrpSpPr>
            <p:nvPr/>
          </p:nvGrpSpPr>
          <p:grpSpPr>
            <a:xfrm>
              <a:off x="516794" y="2875701"/>
              <a:ext cx="3600000" cy="3851430"/>
              <a:chOff x="516794" y="2949790"/>
              <a:chExt cx="3600000" cy="3851430"/>
            </a:xfrm>
          </p:grpSpPr>
          <p:pic>
            <p:nvPicPr>
              <p:cNvPr id="5" name="Picture 4" descr="A glass sign in a room&#10;&#10;AI-generated content may be incorrect.">
                <a:extLst>
                  <a:ext uri="{FF2B5EF4-FFF2-40B4-BE49-F238E27FC236}">
                    <a16:creationId xmlns:a16="http://schemas.microsoft.com/office/drawing/2014/main" id="{38684CE3-6666-7899-17E2-051B42078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16794" y="2949790"/>
                <a:ext cx="3600000" cy="2399287"/>
              </a:xfrm>
              <a:prstGeom prst="rect">
                <a:avLst/>
              </a:prstGeom>
            </p:spPr>
          </p:pic>
          <p:sp>
            <p:nvSpPr>
              <p:cNvPr id="7" name="TextBox 6">
                <a:extLst>
                  <a:ext uri="{FF2B5EF4-FFF2-40B4-BE49-F238E27FC236}">
                    <a16:creationId xmlns:a16="http://schemas.microsoft.com/office/drawing/2014/main" id="{F3AB1A89-2517-7798-DF32-F230A36207A9}"/>
                  </a:ext>
                </a:extLst>
              </p:cNvPr>
              <p:cNvSpPr txBox="1">
                <a:spLocks noGrp="1" noRot="1" noMove="1" noResize="1" noEditPoints="1" noAdjustHandles="1" noChangeArrowheads="1" noChangeShapeType="1"/>
              </p:cNvSpPr>
              <p:nvPr/>
            </p:nvSpPr>
            <p:spPr>
              <a:xfrm>
                <a:off x="516794" y="5375189"/>
                <a:ext cx="3600000" cy="1426031"/>
              </a:xfrm>
              <a:prstGeom prst="rect">
                <a:avLst/>
              </a:prstGeom>
              <a:noFill/>
            </p:spPr>
            <p:txBody>
              <a:bodyPr wrap="square" lIns="91440" tIns="45720" rIns="91440" bIns="45720" rtlCol="0" anchor="t">
                <a:spAutoFit/>
              </a:bodyPr>
              <a:lstStyle/>
              <a:p>
                <a:pPr marL="285750" indent="-285750" algn="ctr">
                  <a:spcBef>
                    <a:spcPts val="800"/>
                  </a:spcBef>
                  <a:buClr>
                    <a:srgbClr val="FF6900"/>
                  </a:buClr>
                  <a:buSzPct val="100000"/>
                  <a:buFont typeface="Wingdings" panose="05000000000000000000" pitchFamily="2" charset="2"/>
                  <a:buChar char="§"/>
                </a:pPr>
                <a:r>
                  <a:rPr lang="en-GB" sz="1600" kern="100">
                    <a:latin typeface="Arial"/>
                    <a:cs typeface="Times New Roman"/>
                    <a:sym typeface="Arial"/>
                    <a:hlinkClick r:id="rId3"/>
                  </a:rPr>
                  <a:t>Find out more about case studies, and read some examples</a:t>
                </a:r>
                <a:endParaRPr lang="en-GB" sz="1600" kern="100">
                  <a:latin typeface="Arial"/>
                  <a:cs typeface="Times New Roman"/>
                </a:endParaRPr>
              </a:p>
              <a:p>
                <a:pPr marL="285750" indent="-285750" algn="ctr">
                  <a:spcBef>
                    <a:spcPts val="800"/>
                  </a:spcBef>
                  <a:buClr>
                    <a:srgbClr val="FF6900"/>
                  </a:buClr>
                  <a:buSzPct val="100000"/>
                  <a:buFont typeface="Wingdings" panose="05000000000000000000" pitchFamily="2" charset="2"/>
                  <a:buChar char="§"/>
                </a:pPr>
                <a:r>
                  <a:rPr lang="en-GB" sz="1600" kern="100">
                    <a:latin typeface="Arial"/>
                    <a:cs typeface="Times New Roman"/>
                    <a:sym typeface="Arial"/>
                    <a:hlinkClick r:id="rId3"/>
                  </a:rPr>
                  <a:t>Submit your Articles, Blogs, and Case studies today</a:t>
                </a:r>
                <a:endParaRPr lang="en-GB" sz="1600" kern="100">
                  <a:latin typeface="Arial"/>
                  <a:cs typeface="Times New Roman"/>
                </a:endParaRPr>
              </a:p>
              <a:p>
                <a:pPr marL="285750" indent="-285750" algn="ctr">
                  <a:buFont typeface="Wingdings" panose="05000000000000000000" pitchFamily="2" charset="2"/>
                  <a:buChar char="§"/>
                </a:pPr>
                <a:endParaRPr lang="en-GB" sz="1600"/>
              </a:p>
            </p:txBody>
          </p:sp>
        </p:grpSp>
      </p:grpSp>
    </p:spTree>
    <p:extLst>
      <p:ext uri="{BB962C8B-B14F-4D97-AF65-F5344CB8AC3E}">
        <p14:creationId xmlns:p14="http://schemas.microsoft.com/office/powerpoint/2010/main" val="35252165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AE4B0-D23C-213D-F1E9-EA8FA8D9B86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506D40A-4C7F-8E82-383E-709F4FA0D70D}"/>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67272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51B32-5955-FD46-3A71-67D3D4E549F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947874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2CE5-9889-387A-F890-913D5F7D627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FB2005-C45D-B42A-B5F4-8CF7F6984DD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07288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logo&#10;&#10;AI-generated content may be incorrect.">
            <a:extLst>
              <a:ext uri="{FF2B5EF4-FFF2-40B4-BE49-F238E27FC236}">
                <a16:creationId xmlns:a16="http://schemas.microsoft.com/office/drawing/2014/main" id="{85A0D8EA-5CE4-878D-FDC8-11EA10B0B4E3}"/>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grpSp>
        <p:nvGrpSpPr>
          <p:cNvPr id="6" name="Group 5">
            <a:extLst>
              <a:ext uri="{FF2B5EF4-FFF2-40B4-BE49-F238E27FC236}">
                <a16:creationId xmlns:a16="http://schemas.microsoft.com/office/drawing/2014/main" id="{E76F0E3B-E58E-6CD9-BD0D-2DBF04FE3C9A}"/>
              </a:ext>
            </a:extLst>
          </p:cNvPr>
          <p:cNvGrpSpPr>
            <a:grpSpLocks noGrp="1" noUngrp="1" noRot="1" noMove="1" noResize="1"/>
          </p:cNvGrpSpPr>
          <p:nvPr/>
        </p:nvGrpSpPr>
        <p:grpSpPr>
          <a:xfrm>
            <a:off x="705080" y="2698259"/>
            <a:ext cx="5939999" cy="1615998"/>
            <a:chOff x="705080" y="2698259"/>
            <a:chExt cx="5939999" cy="1615998"/>
          </a:xfrm>
        </p:grpSpPr>
        <p:sp>
          <p:nvSpPr>
            <p:cNvPr id="2" name="Title 1">
              <a:extLst>
                <a:ext uri="{FF2B5EF4-FFF2-40B4-BE49-F238E27FC236}">
                  <a16:creationId xmlns:a16="http://schemas.microsoft.com/office/drawing/2014/main" id="{CF37E768-F255-CF44-F0DB-250EC9B12572}"/>
                </a:ext>
              </a:extLst>
            </p:cNvPr>
            <p:cNvSpPr>
              <a:spLocks noGrp="1" noRot="1" noMove="1" noResize="1" noEditPoints="1" noAdjustHandles="1" noChangeArrowheads="1" noChangeShapeType="1"/>
            </p:cNvSpPr>
            <p:nvPr>
              <p:ph type="ctrTitle"/>
            </p:nvPr>
          </p:nvSpPr>
          <p:spPr>
            <a:xfrm>
              <a:off x="1425079" y="2698259"/>
              <a:ext cx="5220000" cy="1615998"/>
            </a:xfrm>
          </p:spPr>
          <p:txBody>
            <a:bodyPr anchor="t"/>
            <a:lstStyle/>
            <a:p>
              <a:r>
                <a:rPr lang="en-GB" sz="2400">
                  <a:solidFill>
                    <a:schemeClr val="tx1"/>
                  </a:solidFill>
                  <a:cs typeface="Arial"/>
                </a:rPr>
                <a:t>A strategy for analysis in government (2025-28) </a:t>
              </a:r>
              <a:br>
                <a:rPr lang="en-GB" sz="2400">
                  <a:solidFill>
                    <a:schemeClr val="tx1"/>
                  </a:solidFill>
                  <a:cs typeface="Arial"/>
                </a:rPr>
              </a:br>
              <a:br>
                <a:rPr lang="en-GB" sz="2000">
                  <a:solidFill>
                    <a:schemeClr val="tx1"/>
                  </a:solidFill>
                  <a:cs typeface="Arial"/>
                </a:rPr>
              </a:br>
              <a:r>
                <a:rPr lang="en-GB" sz="2000">
                  <a:solidFill>
                    <a:schemeClr val="tx1"/>
                  </a:solidFill>
                  <a:latin typeface="Arial" panose="020B0604020202020204" pitchFamily="34" charset="0"/>
                </a:rPr>
                <a:t>Key information</a:t>
              </a:r>
            </a:p>
          </p:txBody>
        </p:sp>
        <p:pic>
          <p:nvPicPr>
            <p:cNvPr id="4" name="Picture 3" descr="A black and white logo&#10;&#10;AI-generated content may be incorrect.">
              <a:extLst>
                <a:ext uri="{FF2B5EF4-FFF2-40B4-BE49-F238E27FC236}">
                  <a16:creationId xmlns:a16="http://schemas.microsoft.com/office/drawing/2014/main" id="{C8195F27-4CC0-44A5-234C-A45BDDB9092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05080" y="2775378"/>
              <a:ext cx="540000" cy="540000"/>
            </a:xfrm>
            <a:prstGeom prst="rect">
              <a:avLst/>
            </a:prstGeom>
          </p:spPr>
        </p:pic>
      </p:grpSp>
    </p:spTree>
    <p:extLst>
      <p:ext uri="{BB962C8B-B14F-4D97-AF65-F5344CB8AC3E}">
        <p14:creationId xmlns:p14="http://schemas.microsoft.com/office/powerpoint/2010/main" val="205025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C1869-6E97-0345-285C-E1D0144FE6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A625A5-56D2-DC8A-E572-A7F08AE11E0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16134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866307-9196-4FF9-BC49-27BCC3ABA9A3}"/>
              </a:ext>
            </a:extLst>
          </p:cNvPr>
          <p:cNvPicPr>
            <a:picLocks noChangeAspect="1"/>
          </p:cNvPicPr>
          <p:nvPr/>
        </p:nvPicPr>
        <p:blipFill>
          <a:blip r:embed="rId2"/>
          <a:stretch>
            <a:fillRect/>
          </a:stretch>
        </p:blipFill>
        <p:spPr>
          <a:xfrm>
            <a:off x="1806" y="0"/>
            <a:ext cx="12188389" cy="6858000"/>
          </a:xfrm>
          <a:prstGeom prst="rect">
            <a:avLst/>
          </a:prstGeom>
        </p:spPr>
      </p:pic>
      <p:pic>
        <p:nvPicPr>
          <p:cNvPr id="3" name="Picture 2" descr="A blue and orange logo&#10;&#10;AI-generated content may be incorrect.">
            <a:extLst>
              <a:ext uri="{FF2B5EF4-FFF2-40B4-BE49-F238E27FC236}">
                <a16:creationId xmlns:a16="http://schemas.microsoft.com/office/drawing/2014/main" id="{87480CD6-B52A-0D4A-3BEE-E0699A53F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857" y="4990640"/>
            <a:ext cx="1512000" cy="1512000"/>
          </a:xfrm>
          <a:prstGeom prst="rect">
            <a:avLst/>
          </a:prstGeom>
        </p:spPr>
      </p:pic>
    </p:spTree>
    <p:extLst>
      <p:ext uri="{BB962C8B-B14F-4D97-AF65-F5344CB8AC3E}">
        <p14:creationId xmlns:p14="http://schemas.microsoft.com/office/powerpoint/2010/main" val="3823425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0F40C-0EEB-4323-813F-AD0A7E396BE1}"/>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291927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694860-3A8B-411D-8381-EC7B33B3CF30}"/>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1756807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4F2C8-A13A-41DA-85A9-71C1211E2F55}"/>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184202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F1E325-79C4-47D0-BBDF-403573C551CC}"/>
              </a:ext>
            </a:extLst>
          </p:cNvPr>
          <p:cNvPicPr>
            <a:picLocks noChangeAspect="1"/>
          </p:cNvPicPr>
          <p:nvPr/>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254677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D44E6-C09C-FC68-22C8-C1C6E468D8DF}"/>
              </a:ext>
            </a:extLst>
          </p:cNvPr>
          <p:cNvSpPr>
            <a:spLocks noGrp="1"/>
          </p:cNvSpPr>
          <p:nvPr>
            <p:ph type="body" idx="1"/>
          </p:nvPr>
        </p:nvSpPr>
        <p:spPr>
          <a:xfrm>
            <a:off x="609600" y="1710261"/>
            <a:ext cx="11368324" cy="3999779"/>
          </a:xfrm>
        </p:spPr>
        <p:txBody>
          <a:bodyPr/>
          <a:lstStyle/>
          <a:p>
            <a:pPr marL="476250" indent="-342900">
              <a:buSzPct val="110000"/>
            </a:pPr>
            <a:r>
              <a:rPr lang="en-GB" sz="2000">
                <a:latin typeface="Arial"/>
                <a:cs typeface="Arial"/>
                <a:hlinkClick r:id="rId2"/>
              </a:rPr>
              <a:t>“A strategy for analysis in government (2025 to 2028)”</a:t>
            </a:r>
            <a:r>
              <a:rPr lang="en-GB" sz="2000">
                <a:latin typeface="Arial"/>
                <a:cs typeface="Arial"/>
              </a:rPr>
              <a:t> sets out the direction for all government analysts over the next three years</a:t>
            </a:r>
            <a:endParaRPr lang="en-GB"/>
          </a:p>
          <a:p>
            <a:pPr marL="476250" indent="-342900">
              <a:buSzPct val="110000"/>
            </a:pPr>
            <a:r>
              <a:rPr lang="en-GB" sz="2000">
                <a:latin typeface="Arial"/>
                <a:cs typeface="Arial"/>
              </a:rPr>
              <a:t>This strategy will be delivered with the help of the entire Analysis Function, and coordinated by the Analysis Function Central Team </a:t>
            </a:r>
          </a:p>
          <a:p>
            <a:pPr marL="476250" indent="-342900">
              <a:buSzPct val="110000"/>
            </a:pPr>
            <a:r>
              <a:rPr lang="en-GB" sz="2000">
                <a:latin typeface="Arial"/>
                <a:cs typeface="Arial"/>
              </a:rPr>
              <a:t>The products within this Campaign in a Box are designed to help you to promote the new strategy within your department and/or profession and encourage engagement.</a:t>
            </a:r>
          </a:p>
          <a:p>
            <a:pPr marL="476250" indent="-342900">
              <a:buSzPct val="110000"/>
            </a:pPr>
            <a:r>
              <a:rPr lang="en-GB" sz="2000">
                <a:latin typeface="Arial"/>
                <a:cs typeface="Arial"/>
              </a:rPr>
              <a:t>The resources are designed to be used in a ‘pick and mix’ style, allowing freedom for you to do what is best for your teams. </a:t>
            </a:r>
            <a:endParaRPr lang="en-GB" sz="2000">
              <a:latin typeface="Arial" panose="020B0604020202020204" pitchFamily="34" charset="0"/>
            </a:endParaRPr>
          </a:p>
          <a:p>
            <a:pPr marL="476250" indent="-342900">
              <a:buSzPct val="110000"/>
              <a:buFont typeface="Wingdings" panose="020B0604020202020204" pitchFamily="34" charset="0"/>
              <a:buChar char="§"/>
            </a:pPr>
            <a:r>
              <a:rPr lang="en-GB" sz="2000">
                <a:latin typeface="Arial"/>
                <a:cs typeface="Arial"/>
              </a:rPr>
              <a:t>We hope that you find these useful.  If you have any queries or feedback, email the team at </a:t>
            </a:r>
            <a:r>
              <a:rPr lang="en-US" sz="2000">
                <a:ea typeface="+mn-lt"/>
                <a:cs typeface="+mn-lt"/>
                <a:hlinkClick r:id="rId3"/>
              </a:rPr>
              <a:t>Analysis.Function@ons.gov.uk</a:t>
            </a:r>
            <a:r>
              <a:rPr lang="en-US" sz="2000">
                <a:ea typeface="+mn-lt"/>
                <a:cs typeface="+mn-lt"/>
              </a:rPr>
              <a:t> </a:t>
            </a:r>
            <a:endParaRPr lang="en-GB" sz="2000">
              <a:solidFill>
                <a:srgbClr val="0070C0"/>
              </a:solidFill>
              <a:latin typeface="Arial" panose="020B0604020202020204" pitchFamily="34" charset="0"/>
            </a:endParaRPr>
          </a:p>
        </p:txBody>
      </p:sp>
      <p:sp>
        <p:nvSpPr>
          <p:cNvPr id="3" name="Title 2">
            <a:extLst>
              <a:ext uri="{FF2B5EF4-FFF2-40B4-BE49-F238E27FC236}">
                <a16:creationId xmlns:a16="http://schemas.microsoft.com/office/drawing/2014/main" id="{BD5D3230-50E4-F2F5-E532-413EE2BE2A74}"/>
              </a:ext>
            </a:extLst>
          </p:cNvPr>
          <p:cNvSpPr>
            <a:spLocks noGrp="1"/>
          </p:cNvSpPr>
          <p:nvPr>
            <p:ph type="title"/>
          </p:nvPr>
        </p:nvSpPr>
        <p:spPr/>
        <p:txBody>
          <a:bodyPr/>
          <a:lstStyle/>
          <a:p>
            <a:r>
              <a:rPr lang="en-GB"/>
              <a:t>About this ‘Campaign in a Box’</a:t>
            </a:r>
          </a:p>
        </p:txBody>
      </p:sp>
      <p:grpSp>
        <p:nvGrpSpPr>
          <p:cNvPr id="5" name="Group 4"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6D7598D4-EFF5-5403-A0D6-668A91D451B3}"/>
              </a:ext>
            </a:extLst>
          </p:cNvPr>
          <p:cNvGrpSpPr>
            <a:grpSpLocks noChangeAspect="1"/>
          </p:cNvGrpSpPr>
          <p:nvPr/>
        </p:nvGrpSpPr>
        <p:grpSpPr>
          <a:xfrm>
            <a:off x="-1" y="5729083"/>
            <a:ext cx="12192001" cy="1099678"/>
            <a:chOff x="0" y="5778000"/>
            <a:chExt cx="12192001" cy="1099677"/>
          </a:xfrm>
        </p:grpSpPr>
        <p:grpSp>
          <p:nvGrpSpPr>
            <p:cNvPr id="6" name="Group 5">
              <a:extLst>
                <a:ext uri="{FF2B5EF4-FFF2-40B4-BE49-F238E27FC236}">
                  <a16:creationId xmlns:a16="http://schemas.microsoft.com/office/drawing/2014/main" id="{575D07A2-36DD-8DC3-1614-C766B8511928}"/>
                </a:ext>
              </a:extLst>
            </p:cNvPr>
            <p:cNvGrpSpPr>
              <a:grpSpLocks/>
            </p:cNvGrpSpPr>
            <p:nvPr/>
          </p:nvGrpSpPr>
          <p:grpSpPr>
            <a:xfrm>
              <a:off x="0" y="5778000"/>
              <a:ext cx="12192001" cy="1099677"/>
              <a:chOff x="0" y="5749933"/>
              <a:chExt cx="12192001" cy="1099677"/>
            </a:xfrm>
          </p:grpSpPr>
          <p:sp>
            <p:nvSpPr>
              <p:cNvPr id="18" name="Rectangle 17">
                <a:extLst>
                  <a:ext uri="{FF2B5EF4-FFF2-40B4-BE49-F238E27FC236}">
                    <a16:creationId xmlns:a16="http://schemas.microsoft.com/office/drawing/2014/main" id="{0A9F68C9-8988-BDED-18DA-F80515A9D5DB}"/>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sp>
            <p:nvSpPr>
              <p:cNvPr id="19" name="Rectangle 18">
                <a:extLst>
                  <a:ext uri="{FF2B5EF4-FFF2-40B4-BE49-F238E27FC236}">
                    <a16:creationId xmlns:a16="http://schemas.microsoft.com/office/drawing/2014/main" id="{AA77910F-5766-E1AF-105C-BCCD51C361FF}"/>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grpSp>
        <p:grpSp>
          <p:nvGrpSpPr>
            <p:cNvPr id="7" name="Group 6">
              <a:extLst>
                <a:ext uri="{FF2B5EF4-FFF2-40B4-BE49-F238E27FC236}">
                  <a16:creationId xmlns:a16="http://schemas.microsoft.com/office/drawing/2014/main" id="{12D26D86-DC14-B833-93FA-276CD98196D6}"/>
                </a:ext>
              </a:extLst>
            </p:cNvPr>
            <p:cNvGrpSpPr>
              <a:grpSpLocks/>
            </p:cNvGrpSpPr>
            <p:nvPr/>
          </p:nvGrpSpPr>
          <p:grpSpPr>
            <a:xfrm>
              <a:off x="381698" y="5920244"/>
              <a:ext cx="11428604" cy="771236"/>
              <a:chOff x="327698" y="5920244"/>
              <a:chExt cx="11428604" cy="771236"/>
            </a:xfrm>
          </p:grpSpPr>
          <p:sp>
            <p:nvSpPr>
              <p:cNvPr id="8" name="TextBox 7">
                <a:extLst>
                  <a:ext uri="{FF2B5EF4-FFF2-40B4-BE49-F238E27FC236}">
                    <a16:creationId xmlns:a16="http://schemas.microsoft.com/office/drawing/2014/main" id="{AB89923E-5C69-FE27-D5E9-B9E7DABEC492}"/>
                  </a:ext>
                </a:extLst>
              </p:cNvPr>
              <p:cNvSpPr txBox="1">
                <a:spLocks/>
              </p:cNvSpPr>
              <p:nvPr/>
            </p:nvSpPr>
            <p:spPr>
              <a:xfrm>
                <a:off x="867698" y="5920244"/>
                <a:ext cx="6130363" cy="771236"/>
              </a:xfrm>
              <a:prstGeom prst="rect">
                <a:avLst/>
              </a:prstGeom>
              <a:noFill/>
            </p:spPr>
            <p:txBody>
              <a:bodyPr wrap="square" rtlCol="0">
                <a:spAutoFit/>
              </a:bodyPr>
              <a:lstStyle/>
              <a:p>
                <a:pPr marL="114294" defTabSz="914355">
                  <a:lnSpc>
                    <a:spcPct val="107000"/>
                  </a:lnSpc>
                  <a:buClr>
                    <a:srgbClr val="FF6900"/>
                  </a:buClr>
                  <a:buSzPts val="1800"/>
                  <a:defRPr/>
                </a:pPr>
                <a:r>
                  <a:rPr lang="en-GB" sz="105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9" name="Picture 8" descr="A blue and orange logo&#10;&#10;Description automatically generated">
                <a:extLst>
                  <a:ext uri="{FF2B5EF4-FFF2-40B4-BE49-F238E27FC236}">
                    <a16:creationId xmlns:a16="http://schemas.microsoft.com/office/drawing/2014/main" id="{9DE1395C-5A89-6B7D-C4F5-97A23CE2E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10" name="Group 9">
                <a:extLst>
                  <a:ext uri="{FF2B5EF4-FFF2-40B4-BE49-F238E27FC236}">
                    <a16:creationId xmlns:a16="http://schemas.microsoft.com/office/drawing/2014/main" id="{D365DFA8-617C-2854-681C-6D0E1FB9DBDA}"/>
                  </a:ext>
                </a:extLst>
              </p:cNvPr>
              <p:cNvGrpSpPr>
                <a:grpSpLocks/>
              </p:cNvGrpSpPr>
              <p:nvPr/>
            </p:nvGrpSpPr>
            <p:grpSpPr>
              <a:xfrm>
                <a:off x="7075328" y="6121677"/>
                <a:ext cx="4680974" cy="432000"/>
                <a:chOff x="7075328" y="6136427"/>
                <a:chExt cx="4680974" cy="432000"/>
              </a:xfrm>
            </p:grpSpPr>
            <p:pic>
              <p:nvPicPr>
                <p:cNvPr id="11" name="Picture 10">
                  <a:extLst>
                    <a:ext uri="{FF2B5EF4-FFF2-40B4-BE49-F238E27FC236}">
                      <a16:creationId xmlns:a16="http://schemas.microsoft.com/office/drawing/2014/main" id="{4CF72051-B067-5387-8AF3-EB025C190A9D}"/>
                    </a:ext>
                  </a:extLst>
                </p:cNvPr>
                <p:cNvPicPr>
                  <a:picLocks noChangeAspect="1"/>
                </p:cNvPicPr>
                <p:nvPr/>
              </p:nvPicPr>
              <p:blipFill>
                <a:blip r:embed="rId5"/>
                <a:stretch>
                  <a:fillRect/>
                </a:stretch>
              </p:blipFill>
              <p:spPr>
                <a:xfrm>
                  <a:off x="7075328" y="6136427"/>
                  <a:ext cx="502771" cy="432000"/>
                </a:xfrm>
                <a:prstGeom prst="rect">
                  <a:avLst/>
                </a:prstGeom>
              </p:spPr>
            </p:pic>
            <p:pic>
              <p:nvPicPr>
                <p:cNvPr id="12" name="Picture 11">
                  <a:extLst>
                    <a:ext uri="{FF2B5EF4-FFF2-40B4-BE49-F238E27FC236}">
                      <a16:creationId xmlns:a16="http://schemas.microsoft.com/office/drawing/2014/main" id="{6E2EB165-7897-5144-88DA-829D1ABC3916}"/>
                    </a:ext>
                  </a:extLst>
                </p:cNvPr>
                <p:cNvPicPr>
                  <a:picLocks noChangeAspect="1"/>
                </p:cNvPicPr>
                <p:nvPr/>
              </p:nvPicPr>
              <p:blipFill>
                <a:blip r:embed="rId6"/>
                <a:stretch>
                  <a:fillRect/>
                </a:stretch>
              </p:blipFill>
              <p:spPr>
                <a:xfrm>
                  <a:off x="8487320" y="6136427"/>
                  <a:ext cx="529615" cy="432000"/>
                </a:xfrm>
                <a:prstGeom prst="rect">
                  <a:avLst/>
                </a:prstGeom>
              </p:spPr>
            </p:pic>
            <p:pic>
              <p:nvPicPr>
                <p:cNvPr id="13" name="Picture 12">
                  <a:extLst>
                    <a:ext uri="{FF2B5EF4-FFF2-40B4-BE49-F238E27FC236}">
                      <a16:creationId xmlns:a16="http://schemas.microsoft.com/office/drawing/2014/main" id="{FD9A3381-5296-4609-3F93-B531154F29D3}"/>
                    </a:ext>
                  </a:extLst>
                </p:cNvPr>
                <p:cNvPicPr>
                  <a:picLocks noChangeAspect="1"/>
                </p:cNvPicPr>
                <p:nvPr/>
              </p:nvPicPr>
              <p:blipFill>
                <a:blip r:embed="rId7"/>
                <a:stretch>
                  <a:fillRect/>
                </a:stretch>
              </p:blipFill>
              <p:spPr>
                <a:xfrm>
                  <a:off x="9112788" y="6136427"/>
                  <a:ext cx="432000" cy="432000"/>
                </a:xfrm>
                <a:prstGeom prst="rect">
                  <a:avLst/>
                </a:prstGeom>
              </p:spPr>
            </p:pic>
            <p:pic>
              <p:nvPicPr>
                <p:cNvPr id="14" name="Picture 13">
                  <a:extLst>
                    <a:ext uri="{FF2B5EF4-FFF2-40B4-BE49-F238E27FC236}">
                      <a16:creationId xmlns:a16="http://schemas.microsoft.com/office/drawing/2014/main" id="{089DF38B-4FEC-093B-C3EB-71C2B27D05B3}"/>
                    </a:ext>
                  </a:extLst>
                </p:cNvPr>
                <p:cNvPicPr>
                  <a:picLocks noChangeAspect="1"/>
                </p:cNvPicPr>
                <p:nvPr/>
              </p:nvPicPr>
              <p:blipFill>
                <a:blip r:embed="rId8"/>
                <a:srcRect t="18713" b="21498"/>
                <a:stretch/>
              </p:blipFill>
              <p:spPr>
                <a:xfrm>
                  <a:off x="10505920" y="6136427"/>
                  <a:ext cx="722532" cy="432000"/>
                </a:xfrm>
                <a:prstGeom prst="rect">
                  <a:avLst/>
                </a:prstGeom>
              </p:spPr>
            </p:pic>
            <p:pic>
              <p:nvPicPr>
                <p:cNvPr id="15" name="Picture 14">
                  <a:extLst>
                    <a:ext uri="{FF2B5EF4-FFF2-40B4-BE49-F238E27FC236}">
                      <a16:creationId xmlns:a16="http://schemas.microsoft.com/office/drawing/2014/main" id="{EB47C7E2-5944-A8C8-8B9C-2644DD6F525A}"/>
                    </a:ext>
                  </a:extLst>
                </p:cNvPr>
                <p:cNvPicPr>
                  <a:picLocks noChangeAspect="1"/>
                </p:cNvPicPr>
                <p:nvPr/>
              </p:nvPicPr>
              <p:blipFill>
                <a:blip r:embed="rId9"/>
                <a:stretch>
                  <a:fillRect/>
                </a:stretch>
              </p:blipFill>
              <p:spPr>
                <a:xfrm>
                  <a:off x="11324302" y="6136427"/>
                  <a:ext cx="432000" cy="432000"/>
                </a:xfrm>
                <a:prstGeom prst="rect">
                  <a:avLst/>
                </a:prstGeom>
              </p:spPr>
            </p:pic>
            <p:pic>
              <p:nvPicPr>
                <p:cNvPr id="16" name="Picture 15">
                  <a:extLst>
                    <a:ext uri="{FF2B5EF4-FFF2-40B4-BE49-F238E27FC236}">
                      <a16:creationId xmlns:a16="http://schemas.microsoft.com/office/drawing/2014/main" id="{6788DCEF-BDF8-DF4A-35E0-E5D81F998069}"/>
                    </a:ext>
                  </a:extLst>
                </p:cNvPr>
                <p:cNvPicPr>
                  <a:picLocks noChangeAspect="1"/>
                </p:cNvPicPr>
                <p:nvPr/>
              </p:nvPicPr>
              <p:blipFill>
                <a:blip r:embed="rId10"/>
                <a:srcRect t="26170" b="31721"/>
                <a:stretch/>
              </p:blipFill>
              <p:spPr>
                <a:xfrm>
                  <a:off x="9640641" y="6190427"/>
                  <a:ext cx="769425" cy="324000"/>
                </a:xfrm>
                <a:prstGeom prst="rect">
                  <a:avLst/>
                </a:prstGeom>
              </p:spPr>
            </p:pic>
            <p:pic>
              <p:nvPicPr>
                <p:cNvPr id="17" name="Picture 16">
                  <a:extLst>
                    <a:ext uri="{FF2B5EF4-FFF2-40B4-BE49-F238E27FC236}">
                      <a16:creationId xmlns:a16="http://schemas.microsoft.com/office/drawing/2014/main" id="{5DA5C5DC-41EF-3398-69B8-03D90AF11DEE}"/>
                    </a:ext>
                  </a:extLst>
                </p:cNvPr>
                <p:cNvPicPr>
                  <a:picLocks noChangeAspect="1"/>
                </p:cNvPicPr>
                <p:nvPr/>
              </p:nvPicPr>
              <p:blipFill>
                <a:blip r:embed="rId11"/>
                <a:stretch>
                  <a:fillRect/>
                </a:stretch>
              </p:blipFill>
              <p:spPr>
                <a:xfrm>
                  <a:off x="7673951" y="6136427"/>
                  <a:ext cx="717517" cy="432000"/>
                </a:xfrm>
                <a:prstGeom prst="rect">
                  <a:avLst/>
                </a:prstGeom>
              </p:spPr>
            </p:pic>
          </p:grpSp>
        </p:grpSp>
      </p:grpSp>
    </p:spTree>
    <p:extLst>
      <p:ext uri="{BB962C8B-B14F-4D97-AF65-F5344CB8AC3E}">
        <p14:creationId xmlns:p14="http://schemas.microsoft.com/office/powerpoint/2010/main" val="43064088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CBD6E-670E-1D45-110C-00C9C37DD6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2AF577-549E-DCE5-F019-18CF26BC1621}"/>
              </a:ext>
            </a:extLst>
          </p:cNvPr>
          <p:cNvSpPr>
            <a:spLocks noGrp="1"/>
          </p:cNvSpPr>
          <p:nvPr>
            <p:ph type="body" idx="1"/>
          </p:nvPr>
        </p:nvSpPr>
        <p:spPr>
          <a:xfrm>
            <a:off x="651697" y="1347542"/>
            <a:ext cx="11368324" cy="4253784"/>
          </a:xfrm>
        </p:spPr>
        <p:txBody>
          <a:bodyPr/>
          <a:lstStyle/>
          <a:p>
            <a:pPr marL="380365" indent="-380365"/>
            <a:r>
              <a:rPr lang="en-GB" sz="1600" kern="100">
                <a:latin typeface="Arial"/>
                <a:ea typeface="Aptos" panose="020B0004020202020204" pitchFamily="34" charset="0"/>
                <a:cs typeface="Times New Roman"/>
              </a:rPr>
              <a:t>In an era defined by rapid change, complexity, and unprecedented access to data, the UK government's ability to make informed effective decisions has never been more critical. High quality analysis is at the heart of this work through supporting sound policy, efficient delivery, and meaningful evaluation. </a:t>
            </a:r>
            <a:endParaRPr lang="en-US">
              <a:latin typeface="Arial"/>
              <a:cs typeface="Times New Roman"/>
            </a:endParaRPr>
          </a:p>
          <a:p>
            <a:pPr marL="380365" indent="-380365"/>
            <a:r>
              <a:rPr lang="en-GB" sz="1600" kern="100">
                <a:effectLst/>
                <a:latin typeface="Arial"/>
                <a:ea typeface="Aptos" panose="020B0004020202020204" pitchFamily="34" charset="0"/>
                <a:cs typeface="Times New Roman"/>
                <a:hlinkClick r:id="rId2"/>
              </a:rPr>
              <a:t>“A strategy for analysis in government (2025 to 2028)”</a:t>
            </a:r>
            <a:r>
              <a:rPr lang="en-GB" sz="1600" kern="100">
                <a:effectLst/>
                <a:latin typeface="Arial"/>
                <a:ea typeface="Aptos" panose="020B0004020202020204" pitchFamily="34" charset="0"/>
                <a:cs typeface="Times New Roman"/>
              </a:rPr>
              <a:t> has just been published and </a:t>
            </a:r>
            <a:r>
              <a:rPr lang="en-GB" sz="1600" kern="100">
                <a:latin typeface="Arial"/>
                <a:ea typeface="Aptos" panose="020B0004020202020204" pitchFamily="34" charset="0"/>
                <a:cs typeface="Times New Roman"/>
              </a:rPr>
              <a:t>sets out our collective vision for how government analysts will rise to today's challenges and prepare for those ahead</a:t>
            </a:r>
          </a:p>
          <a:p>
            <a:pPr marL="380365" indent="-380365"/>
            <a:r>
              <a:rPr lang="en-GB" sz="1600" kern="100">
                <a:latin typeface="Arial"/>
                <a:ea typeface="Aptos" panose="020B0004020202020204" pitchFamily="34" charset="0"/>
                <a:cs typeface="Times New Roman"/>
              </a:rPr>
              <a:t>Every analyst has a role to play in achieving our strategic aims</a:t>
            </a:r>
          </a:p>
          <a:p>
            <a:pPr marL="380365" indent="-380365"/>
            <a:r>
              <a:rPr lang="en-GB" sz="1600" kern="100">
                <a:latin typeface="Arial"/>
                <a:ea typeface="+mn-lt"/>
                <a:cs typeface="Times New Roman"/>
              </a:rPr>
              <a:t>The </a:t>
            </a:r>
            <a:r>
              <a:rPr lang="en-GB" sz="1600" kern="0">
                <a:ea typeface="+mn-lt"/>
                <a:cs typeface="+mn-lt"/>
              </a:rPr>
              <a:t>best place to find out more is the new </a:t>
            </a:r>
            <a:r>
              <a:rPr lang="en-GB" sz="1600" kern="0">
                <a:ea typeface="+mn-lt"/>
                <a:cs typeface="+mn-lt"/>
                <a:hlinkClick r:id="rId3"/>
              </a:rPr>
              <a:t>Analysis in Government Strategy Hub</a:t>
            </a:r>
            <a:r>
              <a:rPr lang="en-GB" sz="1600" kern="0">
                <a:ea typeface="+mn-lt"/>
                <a:cs typeface="+mn-lt"/>
              </a:rPr>
              <a:t>, which is packed with information and resources to help you, and your team better understand how you can get involved and make a difference. </a:t>
            </a:r>
          </a:p>
          <a:p>
            <a:pPr marL="380365" indent="-380365"/>
            <a:r>
              <a:rPr lang="en-GB" sz="1600">
                <a:latin typeface="Arial"/>
                <a:ea typeface="+mn-lt"/>
                <a:cs typeface="+mn-lt"/>
              </a:rPr>
              <a:t>You can also contribute to o</a:t>
            </a:r>
            <a:r>
              <a:rPr lang="en-GB" sz="1600" kern="100">
                <a:latin typeface="Arial"/>
                <a:cs typeface="Times New Roman"/>
              </a:rPr>
              <a:t>ur new communications campaign, </a:t>
            </a:r>
            <a:r>
              <a:rPr lang="en-GB" sz="1600" kern="100">
                <a:latin typeface="Arial"/>
                <a:cs typeface="Times New Roman"/>
                <a:hlinkClick r:id="rId4"/>
              </a:rPr>
              <a:t>“Proud to be a government analyst”</a:t>
            </a:r>
            <a:r>
              <a:rPr lang="en-GB" sz="1600" kern="100">
                <a:latin typeface="Arial"/>
                <a:cs typeface="Times New Roman"/>
              </a:rPr>
              <a:t>, which aims to collect and share stories from across the Analysis Function membership.  You can take part, support your function, and celebrate the excellent work you know about, by submitting articles, blogs, and case studies to the campaign</a:t>
            </a:r>
          </a:p>
          <a:p>
            <a:pPr marL="380365" indent="-380365"/>
            <a:r>
              <a:rPr lang="en-GB" sz="1600" kern="100">
                <a:latin typeface="Arial"/>
                <a:cs typeface="Times New Roman"/>
              </a:rPr>
              <a:t>Find out more, including how to submit a story, on our new </a:t>
            </a:r>
            <a:r>
              <a:rPr lang="en-GB" sz="1600" kern="100">
                <a:latin typeface="Arial"/>
                <a:cs typeface="Times New Roman"/>
                <a:hlinkClick r:id="rId3"/>
              </a:rPr>
              <a:t>AF Strategy Hub</a:t>
            </a:r>
          </a:p>
          <a:p>
            <a:pPr marL="380365" indent="-380365"/>
            <a:r>
              <a:rPr lang="en-GB" sz="1600" kern="100">
                <a:latin typeface="Arial"/>
                <a:cs typeface="Times New Roman"/>
              </a:rPr>
              <a:t>The one pager overleaf can be used as a simple summary for you to share</a:t>
            </a:r>
          </a:p>
        </p:txBody>
      </p:sp>
      <p:sp>
        <p:nvSpPr>
          <p:cNvPr id="3" name="Title 2">
            <a:extLst>
              <a:ext uri="{FF2B5EF4-FFF2-40B4-BE49-F238E27FC236}">
                <a16:creationId xmlns:a16="http://schemas.microsoft.com/office/drawing/2014/main" id="{AE8E644F-FFDA-9948-A62D-F6DEE5C1D71D}"/>
              </a:ext>
            </a:extLst>
          </p:cNvPr>
          <p:cNvSpPr>
            <a:spLocks noGrp="1"/>
          </p:cNvSpPr>
          <p:nvPr>
            <p:ph type="title"/>
          </p:nvPr>
        </p:nvSpPr>
        <p:spPr/>
        <p:txBody>
          <a:bodyPr/>
          <a:lstStyle/>
          <a:p>
            <a:r>
              <a:rPr lang="en-GB"/>
              <a:t>About the new strategy</a:t>
            </a:r>
          </a:p>
        </p:txBody>
      </p:sp>
      <p:grpSp>
        <p:nvGrpSpPr>
          <p:cNvPr id="4" name="Group 3"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3970F0CC-37BC-63B9-B99C-51C38C205AA8}"/>
              </a:ext>
            </a:extLst>
          </p:cNvPr>
          <p:cNvGrpSpPr>
            <a:grpSpLocks noChangeAspect="1"/>
          </p:cNvGrpSpPr>
          <p:nvPr/>
        </p:nvGrpSpPr>
        <p:grpSpPr>
          <a:xfrm>
            <a:off x="-1" y="5729083"/>
            <a:ext cx="12192001" cy="1099678"/>
            <a:chOff x="0" y="5778000"/>
            <a:chExt cx="12192001" cy="1099677"/>
          </a:xfrm>
        </p:grpSpPr>
        <p:grpSp>
          <p:nvGrpSpPr>
            <p:cNvPr id="5" name="Group 4">
              <a:extLst>
                <a:ext uri="{FF2B5EF4-FFF2-40B4-BE49-F238E27FC236}">
                  <a16:creationId xmlns:a16="http://schemas.microsoft.com/office/drawing/2014/main" id="{255A0768-CF39-7374-B6E1-9A76DA4F6996}"/>
                </a:ext>
              </a:extLst>
            </p:cNvPr>
            <p:cNvGrpSpPr>
              <a:grpSpLocks/>
            </p:cNvGrpSpPr>
            <p:nvPr/>
          </p:nvGrpSpPr>
          <p:grpSpPr>
            <a:xfrm>
              <a:off x="0" y="5778000"/>
              <a:ext cx="12192001" cy="1099677"/>
              <a:chOff x="0" y="5749933"/>
              <a:chExt cx="12192001" cy="1099677"/>
            </a:xfrm>
          </p:grpSpPr>
          <p:sp>
            <p:nvSpPr>
              <p:cNvPr id="17" name="Rectangle 16">
                <a:extLst>
                  <a:ext uri="{FF2B5EF4-FFF2-40B4-BE49-F238E27FC236}">
                    <a16:creationId xmlns:a16="http://schemas.microsoft.com/office/drawing/2014/main" id="{A9086CDD-4325-00E2-F2AA-7856B8D66037}"/>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sp>
            <p:nvSpPr>
              <p:cNvPr id="18" name="Rectangle 17">
                <a:extLst>
                  <a:ext uri="{FF2B5EF4-FFF2-40B4-BE49-F238E27FC236}">
                    <a16:creationId xmlns:a16="http://schemas.microsoft.com/office/drawing/2014/main" id="{34FB54D6-236B-ADBB-9CA4-CAF41E3E1E75}"/>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grpSp>
        <p:grpSp>
          <p:nvGrpSpPr>
            <p:cNvPr id="6" name="Group 5">
              <a:extLst>
                <a:ext uri="{FF2B5EF4-FFF2-40B4-BE49-F238E27FC236}">
                  <a16:creationId xmlns:a16="http://schemas.microsoft.com/office/drawing/2014/main" id="{D7855F6D-8316-6899-D027-F63461ECFFE3}"/>
                </a:ext>
              </a:extLst>
            </p:cNvPr>
            <p:cNvGrpSpPr>
              <a:grpSpLocks/>
            </p:cNvGrpSpPr>
            <p:nvPr/>
          </p:nvGrpSpPr>
          <p:grpSpPr>
            <a:xfrm>
              <a:off x="381698" y="5920244"/>
              <a:ext cx="11428604" cy="771236"/>
              <a:chOff x="327698" y="5920244"/>
              <a:chExt cx="11428604" cy="771236"/>
            </a:xfrm>
          </p:grpSpPr>
          <p:sp>
            <p:nvSpPr>
              <p:cNvPr id="7" name="TextBox 6">
                <a:extLst>
                  <a:ext uri="{FF2B5EF4-FFF2-40B4-BE49-F238E27FC236}">
                    <a16:creationId xmlns:a16="http://schemas.microsoft.com/office/drawing/2014/main" id="{12693E63-E361-004C-1588-AF1EA7F5F09C}"/>
                  </a:ext>
                </a:extLst>
              </p:cNvPr>
              <p:cNvSpPr txBox="1">
                <a:spLocks/>
              </p:cNvSpPr>
              <p:nvPr/>
            </p:nvSpPr>
            <p:spPr>
              <a:xfrm>
                <a:off x="867698" y="5920244"/>
                <a:ext cx="6130363" cy="771236"/>
              </a:xfrm>
              <a:prstGeom prst="rect">
                <a:avLst/>
              </a:prstGeom>
              <a:noFill/>
            </p:spPr>
            <p:txBody>
              <a:bodyPr wrap="square" rtlCol="0">
                <a:spAutoFit/>
              </a:bodyPr>
              <a:lstStyle/>
              <a:p>
                <a:pPr marL="114294" defTabSz="914355">
                  <a:lnSpc>
                    <a:spcPct val="107000"/>
                  </a:lnSpc>
                  <a:buClr>
                    <a:srgbClr val="FF6900"/>
                  </a:buClr>
                  <a:buSzPts val="1800"/>
                  <a:defRPr/>
                </a:pPr>
                <a:r>
                  <a:rPr lang="en-GB" sz="105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8" name="Picture 7" descr="A blue and orange logo&#10;&#10;Description automatically generated">
                <a:extLst>
                  <a:ext uri="{FF2B5EF4-FFF2-40B4-BE49-F238E27FC236}">
                    <a16:creationId xmlns:a16="http://schemas.microsoft.com/office/drawing/2014/main" id="{BD666B77-142A-7D59-67DC-7E862E84C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9" name="Group 8">
                <a:extLst>
                  <a:ext uri="{FF2B5EF4-FFF2-40B4-BE49-F238E27FC236}">
                    <a16:creationId xmlns:a16="http://schemas.microsoft.com/office/drawing/2014/main" id="{5C8CAE9A-1307-25D7-BCA8-4C8F5FC3CAFF}"/>
                  </a:ext>
                </a:extLst>
              </p:cNvPr>
              <p:cNvGrpSpPr>
                <a:grpSpLocks/>
              </p:cNvGrpSpPr>
              <p:nvPr/>
            </p:nvGrpSpPr>
            <p:grpSpPr>
              <a:xfrm>
                <a:off x="7075328" y="6121677"/>
                <a:ext cx="4680974" cy="432000"/>
                <a:chOff x="7075328" y="6136427"/>
                <a:chExt cx="4680974" cy="432000"/>
              </a:xfrm>
            </p:grpSpPr>
            <p:pic>
              <p:nvPicPr>
                <p:cNvPr id="10" name="Picture 9">
                  <a:extLst>
                    <a:ext uri="{FF2B5EF4-FFF2-40B4-BE49-F238E27FC236}">
                      <a16:creationId xmlns:a16="http://schemas.microsoft.com/office/drawing/2014/main" id="{087086DA-65A9-925E-736B-DD2B41D9D70D}"/>
                    </a:ext>
                  </a:extLst>
                </p:cNvPr>
                <p:cNvPicPr>
                  <a:picLocks noChangeAspect="1"/>
                </p:cNvPicPr>
                <p:nvPr/>
              </p:nvPicPr>
              <p:blipFill>
                <a:blip r:embed="rId6"/>
                <a:stretch>
                  <a:fillRect/>
                </a:stretch>
              </p:blipFill>
              <p:spPr>
                <a:xfrm>
                  <a:off x="7075328" y="6136427"/>
                  <a:ext cx="502771" cy="432000"/>
                </a:xfrm>
                <a:prstGeom prst="rect">
                  <a:avLst/>
                </a:prstGeom>
              </p:spPr>
            </p:pic>
            <p:pic>
              <p:nvPicPr>
                <p:cNvPr id="11" name="Picture 10">
                  <a:extLst>
                    <a:ext uri="{FF2B5EF4-FFF2-40B4-BE49-F238E27FC236}">
                      <a16:creationId xmlns:a16="http://schemas.microsoft.com/office/drawing/2014/main" id="{ACD1B426-FAD4-EB04-B62E-312FD70C3006}"/>
                    </a:ext>
                  </a:extLst>
                </p:cNvPr>
                <p:cNvPicPr>
                  <a:picLocks noChangeAspect="1"/>
                </p:cNvPicPr>
                <p:nvPr/>
              </p:nvPicPr>
              <p:blipFill>
                <a:blip r:embed="rId7"/>
                <a:stretch>
                  <a:fillRect/>
                </a:stretch>
              </p:blipFill>
              <p:spPr>
                <a:xfrm>
                  <a:off x="8487320" y="6136427"/>
                  <a:ext cx="529615" cy="432000"/>
                </a:xfrm>
                <a:prstGeom prst="rect">
                  <a:avLst/>
                </a:prstGeom>
              </p:spPr>
            </p:pic>
            <p:pic>
              <p:nvPicPr>
                <p:cNvPr id="12" name="Picture 11">
                  <a:extLst>
                    <a:ext uri="{FF2B5EF4-FFF2-40B4-BE49-F238E27FC236}">
                      <a16:creationId xmlns:a16="http://schemas.microsoft.com/office/drawing/2014/main" id="{823798E8-4B48-A5DD-89C0-2D1CF5C5ED52}"/>
                    </a:ext>
                  </a:extLst>
                </p:cNvPr>
                <p:cNvPicPr>
                  <a:picLocks noChangeAspect="1"/>
                </p:cNvPicPr>
                <p:nvPr/>
              </p:nvPicPr>
              <p:blipFill>
                <a:blip r:embed="rId8"/>
                <a:stretch>
                  <a:fillRect/>
                </a:stretch>
              </p:blipFill>
              <p:spPr>
                <a:xfrm>
                  <a:off x="9112788" y="6136427"/>
                  <a:ext cx="432000" cy="432000"/>
                </a:xfrm>
                <a:prstGeom prst="rect">
                  <a:avLst/>
                </a:prstGeom>
              </p:spPr>
            </p:pic>
            <p:pic>
              <p:nvPicPr>
                <p:cNvPr id="13" name="Picture 12">
                  <a:extLst>
                    <a:ext uri="{FF2B5EF4-FFF2-40B4-BE49-F238E27FC236}">
                      <a16:creationId xmlns:a16="http://schemas.microsoft.com/office/drawing/2014/main" id="{CC7F36F7-1EF4-477D-866D-7CA53A3AA8D7}"/>
                    </a:ext>
                  </a:extLst>
                </p:cNvPr>
                <p:cNvPicPr>
                  <a:picLocks noChangeAspect="1"/>
                </p:cNvPicPr>
                <p:nvPr/>
              </p:nvPicPr>
              <p:blipFill>
                <a:blip r:embed="rId9"/>
                <a:srcRect t="18713" b="21498"/>
                <a:stretch/>
              </p:blipFill>
              <p:spPr>
                <a:xfrm>
                  <a:off x="10505920" y="6136427"/>
                  <a:ext cx="722532" cy="432000"/>
                </a:xfrm>
                <a:prstGeom prst="rect">
                  <a:avLst/>
                </a:prstGeom>
              </p:spPr>
            </p:pic>
            <p:pic>
              <p:nvPicPr>
                <p:cNvPr id="14" name="Picture 13">
                  <a:extLst>
                    <a:ext uri="{FF2B5EF4-FFF2-40B4-BE49-F238E27FC236}">
                      <a16:creationId xmlns:a16="http://schemas.microsoft.com/office/drawing/2014/main" id="{D9A6516E-89C5-85FF-9AD8-D748F8AB4B08}"/>
                    </a:ext>
                  </a:extLst>
                </p:cNvPr>
                <p:cNvPicPr>
                  <a:picLocks noChangeAspect="1"/>
                </p:cNvPicPr>
                <p:nvPr/>
              </p:nvPicPr>
              <p:blipFill>
                <a:blip r:embed="rId10"/>
                <a:stretch>
                  <a:fillRect/>
                </a:stretch>
              </p:blipFill>
              <p:spPr>
                <a:xfrm>
                  <a:off x="11324302" y="6136427"/>
                  <a:ext cx="432000" cy="432000"/>
                </a:xfrm>
                <a:prstGeom prst="rect">
                  <a:avLst/>
                </a:prstGeom>
              </p:spPr>
            </p:pic>
            <p:pic>
              <p:nvPicPr>
                <p:cNvPr id="15" name="Picture 14">
                  <a:extLst>
                    <a:ext uri="{FF2B5EF4-FFF2-40B4-BE49-F238E27FC236}">
                      <a16:creationId xmlns:a16="http://schemas.microsoft.com/office/drawing/2014/main" id="{A0411244-281A-4445-E64A-409BCEF0BC96}"/>
                    </a:ext>
                  </a:extLst>
                </p:cNvPr>
                <p:cNvPicPr>
                  <a:picLocks noChangeAspect="1"/>
                </p:cNvPicPr>
                <p:nvPr/>
              </p:nvPicPr>
              <p:blipFill>
                <a:blip r:embed="rId11"/>
                <a:srcRect t="26170" b="31721"/>
                <a:stretch/>
              </p:blipFill>
              <p:spPr>
                <a:xfrm>
                  <a:off x="9640641" y="6190427"/>
                  <a:ext cx="769425" cy="324000"/>
                </a:xfrm>
                <a:prstGeom prst="rect">
                  <a:avLst/>
                </a:prstGeom>
              </p:spPr>
            </p:pic>
            <p:pic>
              <p:nvPicPr>
                <p:cNvPr id="16" name="Picture 15">
                  <a:extLst>
                    <a:ext uri="{FF2B5EF4-FFF2-40B4-BE49-F238E27FC236}">
                      <a16:creationId xmlns:a16="http://schemas.microsoft.com/office/drawing/2014/main" id="{6111E1DD-E8CE-62D7-7982-E24AFCADC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700823" y="6136427"/>
                  <a:ext cx="663773" cy="432000"/>
                </a:xfrm>
                <a:prstGeom prst="rect">
                  <a:avLst/>
                </a:prstGeom>
              </p:spPr>
            </p:pic>
          </p:grpSp>
        </p:grpSp>
      </p:grpSp>
    </p:spTree>
    <p:extLst>
      <p:ext uri="{BB962C8B-B14F-4D97-AF65-F5344CB8AC3E}">
        <p14:creationId xmlns:p14="http://schemas.microsoft.com/office/powerpoint/2010/main" val="332799597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3755424C-BAC3-B887-AEDA-58E239CB30B7}"/>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5601A096-8DE8-1483-681A-FA3B3A79D6C4}"/>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itle 2">
            <a:extLst>
              <a:ext uri="{FF2B5EF4-FFF2-40B4-BE49-F238E27FC236}">
                <a16:creationId xmlns:a16="http://schemas.microsoft.com/office/drawing/2014/main" id="{7A4F9CF9-BF99-D35A-BBAB-B1FCC99B7C06}"/>
              </a:ext>
            </a:extLst>
          </p:cNvPr>
          <p:cNvSpPr>
            <a:spLocks noGrp="1" noRot="1" noMove="1" noResize="1" noEditPoints="1" noAdjustHandles="1" noChangeArrowheads="1" noChangeShapeType="1"/>
          </p:cNvSpPr>
          <p:nvPr>
            <p:ph type="title"/>
          </p:nvPr>
        </p:nvSpPr>
        <p:spPr>
          <a:xfrm>
            <a:off x="330983" y="239649"/>
            <a:ext cx="11527775" cy="900000"/>
          </a:xfrm>
        </p:spPr>
        <p:txBody>
          <a:bodyPr/>
          <a:lstStyle/>
          <a:p>
            <a:r>
              <a:rPr lang="en-GB" sz="3200">
                <a:solidFill>
                  <a:schemeClr val="tx1"/>
                </a:solidFill>
                <a:latin typeface="Arial Rounded MT Bold"/>
                <a:cs typeface="Arial"/>
              </a:rPr>
              <a:t>Government Analysis Function</a:t>
            </a:r>
            <a:br>
              <a:rPr lang="en-GB" sz="3200">
                <a:latin typeface="Arial Rounded MT Bold" panose="020F0704030504030204" pitchFamily="34" charset="0"/>
              </a:rPr>
            </a:br>
            <a:r>
              <a:rPr lang="en-GB" sz="2000" b="1">
                <a:solidFill>
                  <a:schemeClr val="tx1"/>
                </a:solidFill>
                <a:latin typeface="Arial"/>
                <a:cs typeface="Courier New"/>
              </a:rPr>
              <a:t>A strategy for the future of analysis in government (2025-28)</a:t>
            </a:r>
            <a:endParaRPr lang="en-GB" sz="2800" b="1">
              <a:solidFill>
                <a:schemeClr val="tx1"/>
              </a:solidFill>
              <a:latin typeface="Arial"/>
              <a:cs typeface="Courier New"/>
            </a:endParaRPr>
          </a:p>
        </p:txBody>
      </p:sp>
      <p:sp>
        <p:nvSpPr>
          <p:cNvPr id="71" name="Rectangle 23">
            <a:extLst>
              <a:ext uri="{FF2B5EF4-FFF2-40B4-BE49-F238E27FC236}">
                <a16:creationId xmlns:a16="http://schemas.microsoft.com/office/drawing/2014/main" id="{4D625F30-0834-0640-7D33-9BB280F413B1}"/>
              </a:ext>
            </a:extLst>
          </p:cNvPr>
          <p:cNvSpPr>
            <a:spLocks noGrp="1" noRot="1" noMove="1" noResize="1" noEditPoints="1" noAdjustHandles="1" noChangeArrowheads="1" noChangeShapeType="1"/>
          </p:cNvSpPr>
          <p:nvPr/>
        </p:nvSpPr>
        <p:spPr>
          <a:xfrm>
            <a:off x="202010" y="1270420"/>
            <a:ext cx="11787980" cy="72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8" indent="0" fontAlgn="base">
              <a:buNone/>
            </a:pPr>
            <a:r>
              <a:rPr lang="en-GB" b="1">
                <a:solidFill>
                  <a:schemeClr val="tx1"/>
                </a:solidFill>
                <a:effectLst/>
                <a:latin typeface="Arial" panose="020B0604020202020204" pitchFamily="34" charset="0"/>
                <a:ea typeface="Yu Gothic Light" panose="020B0300000000000000" pitchFamily="34" charset="-128"/>
              </a:rPr>
              <a:t>Our vision: </a:t>
            </a:r>
            <a:r>
              <a:rPr lang="en-GB">
                <a:solidFill>
                  <a:schemeClr val="tx1"/>
                </a:solidFill>
                <a:effectLst/>
                <a:latin typeface="Arial" panose="020B0604020202020204" pitchFamily="34" charset="0"/>
                <a:ea typeface="Yu Gothic Light" panose="020B0300000000000000" pitchFamily="34" charset="-128"/>
              </a:rPr>
              <a:t>“The analytical community will provide better outcomes for the public by providing the best and most efficient analysis to inform decision making”</a:t>
            </a:r>
          </a:p>
        </p:txBody>
      </p:sp>
      <p:grpSp>
        <p:nvGrpSpPr>
          <p:cNvPr id="72" name="Group 71">
            <a:extLst>
              <a:ext uri="{FF2B5EF4-FFF2-40B4-BE49-F238E27FC236}">
                <a16:creationId xmlns:a16="http://schemas.microsoft.com/office/drawing/2014/main" id="{3A3D0F4B-B5D3-C9A7-7733-946312252AB7}"/>
              </a:ext>
            </a:extLst>
          </p:cNvPr>
          <p:cNvGrpSpPr>
            <a:grpSpLocks noGrp="1" noUngrp="1" noRot="1" noMove="1" noResize="1"/>
          </p:cNvGrpSpPr>
          <p:nvPr/>
        </p:nvGrpSpPr>
        <p:grpSpPr>
          <a:xfrm>
            <a:off x="202010" y="4568600"/>
            <a:ext cx="11787980" cy="2160000"/>
            <a:chOff x="181991" y="4538060"/>
            <a:chExt cx="11808000" cy="2160000"/>
          </a:xfrm>
        </p:grpSpPr>
        <p:grpSp>
          <p:nvGrpSpPr>
            <p:cNvPr id="73" name="Group 72">
              <a:extLst>
                <a:ext uri="{FF2B5EF4-FFF2-40B4-BE49-F238E27FC236}">
                  <a16:creationId xmlns:a16="http://schemas.microsoft.com/office/drawing/2014/main" id="{218040BF-78D6-6687-8F76-C1605F07D99C}"/>
                </a:ext>
              </a:extLst>
            </p:cNvPr>
            <p:cNvGrpSpPr>
              <a:grpSpLocks noGrp="1" noUngrp="1" noRot="1" noMove="1" noResize="1"/>
            </p:cNvGrpSpPr>
            <p:nvPr/>
          </p:nvGrpSpPr>
          <p:grpSpPr>
            <a:xfrm>
              <a:off x="181991" y="4538060"/>
              <a:ext cx="11808000" cy="2160000"/>
              <a:chOff x="181991" y="4538060"/>
              <a:chExt cx="11808000" cy="2160000"/>
            </a:xfrm>
          </p:grpSpPr>
          <p:sp>
            <p:nvSpPr>
              <p:cNvPr id="84" name="Rectangle 62">
                <a:extLst>
                  <a:ext uri="{FF2B5EF4-FFF2-40B4-BE49-F238E27FC236}">
                    <a16:creationId xmlns:a16="http://schemas.microsoft.com/office/drawing/2014/main" id="{F60CF79C-B2B3-8218-4215-4C8A13CDF9B8}"/>
                  </a:ext>
                </a:extLst>
              </p:cNvPr>
              <p:cNvSpPr>
                <a:spLocks noGrp="1" noRot="1" noMove="1" noResize="1" noEditPoints="1" noAdjustHandles="1" noChangeArrowheads="1" noChangeShapeType="1"/>
              </p:cNvSpPr>
              <p:nvPr/>
            </p:nvSpPr>
            <p:spPr>
              <a:xfrm>
                <a:off x="181991" y="4538060"/>
                <a:ext cx="11808000" cy="216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endParaRPr lang="en-GB">
                  <a:solidFill>
                    <a:prstClr val="white"/>
                  </a:solidFill>
                  <a:latin typeface="Arial Rounded MT Bold" panose="020F0704030504030204" pitchFamily="34" charset="0"/>
                </a:endParaRPr>
              </a:p>
            </p:txBody>
          </p:sp>
          <p:sp>
            <p:nvSpPr>
              <p:cNvPr id="85" name="TextBox 84">
                <a:extLst>
                  <a:ext uri="{FF2B5EF4-FFF2-40B4-BE49-F238E27FC236}">
                    <a16:creationId xmlns:a16="http://schemas.microsoft.com/office/drawing/2014/main" id="{4B29DE82-3AAF-94D5-9A60-7D2F849449AD}"/>
                  </a:ext>
                </a:extLst>
              </p:cNvPr>
              <p:cNvSpPr txBox="1">
                <a:spLocks noGrp="1" noRot="1" noMove="1" noResize="1" noEditPoints="1" noAdjustHandles="1" noChangeArrowheads="1" noChangeShapeType="1"/>
              </p:cNvSpPr>
              <p:nvPr/>
            </p:nvSpPr>
            <p:spPr>
              <a:xfrm>
                <a:off x="319761" y="4679341"/>
                <a:ext cx="7723256" cy="2000548"/>
              </a:xfrm>
              <a:prstGeom prst="rect">
                <a:avLst/>
              </a:prstGeom>
              <a:noFill/>
            </p:spPr>
            <p:txBody>
              <a:bodyPr wrap="square">
                <a:spAutoFit/>
              </a:bodyPr>
              <a:lstStyle/>
              <a:p>
                <a:pPr algn="l">
                  <a:buNone/>
                </a:pPr>
                <a:r>
                  <a:rPr lang="en-GB" b="1" i="0">
                    <a:effectLst/>
                    <a:latin typeface="Arial" panose="020B0604020202020204" pitchFamily="34" charset="0"/>
                  </a:rPr>
                  <a:t>Proud to be a government analyst: </a:t>
                </a:r>
                <a:r>
                  <a:rPr lang="en-GB" sz="1400"/>
                  <a:t>To support the strategy, we have launched a new online hub full of useful resources, including information about our ‘Proud to be a government analyst’ campaign... Why are </a:t>
                </a:r>
                <a:r>
                  <a:rPr lang="en-GB" sz="1400" b="1"/>
                  <a:t>you</a:t>
                </a:r>
                <a:r>
                  <a:rPr lang="en-GB" sz="1400"/>
                  <a:t> proud to be a government analyst? The work we do is interesting, inspirational, and important, and if something has made you proud to be a government analyst, we want to know about it.  </a:t>
                </a:r>
              </a:p>
              <a:p>
                <a:pPr algn="l">
                  <a:buNone/>
                </a:pPr>
                <a:endParaRPr lang="en-GB" sz="600"/>
              </a:p>
              <a:p>
                <a:pPr algn="l">
                  <a:buNone/>
                </a:pPr>
                <a:r>
                  <a:rPr lang="en-GB" sz="1400"/>
                  <a:t>Learn more on the </a:t>
                </a:r>
                <a:r>
                  <a:rPr lang="en-GB" sz="1400">
                    <a:hlinkClick r:id="rId3"/>
                  </a:rPr>
                  <a:t>new Analysis in Government Strategy Hub</a:t>
                </a:r>
                <a:r>
                  <a:rPr lang="en-GB" sz="1400"/>
                  <a:t> and contribute your stories for the chance for your work to be published online, shared across government, and held up as an example of excellence in analysis across government.</a:t>
                </a:r>
              </a:p>
            </p:txBody>
          </p:sp>
        </p:grpSp>
        <p:grpSp>
          <p:nvGrpSpPr>
            <p:cNvPr id="74" name="Group 73">
              <a:extLst>
                <a:ext uri="{FF2B5EF4-FFF2-40B4-BE49-F238E27FC236}">
                  <a16:creationId xmlns:a16="http://schemas.microsoft.com/office/drawing/2014/main" id="{8440054B-D884-5B24-0BB4-06416EAB22CF}"/>
                </a:ext>
              </a:extLst>
            </p:cNvPr>
            <p:cNvGrpSpPr>
              <a:grpSpLocks noGrp="1" noUngrp="1" noRot="1" noMove="1" noResize="1"/>
            </p:cNvGrpSpPr>
            <p:nvPr/>
          </p:nvGrpSpPr>
          <p:grpSpPr>
            <a:xfrm>
              <a:off x="8026262" y="4828339"/>
              <a:ext cx="3828599" cy="1623926"/>
              <a:chOff x="8298527" y="4900635"/>
              <a:chExt cx="3556336" cy="1623926"/>
            </a:xfrm>
          </p:grpSpPr>
          <p:sp>
            <p:nvSpPr>
              <p:cNvPr id="75" name="Rectangle 74">
                <a:extLst>
                  <a:ext uri="{FF2B5EF4-FFF2-40B4-BE49-F238E27FC236}">
                    <a16:creationId xmlns:a16="http://schemas.microsoft.com/office/drawing/2014/main" id="{3C24BBD5-0C1C-C3BE-B125-BB653982469A}"/>
                  </a:ext>
                </a:extLst>
              </p:cNvPr>
              <p:cNvSpPr>
                <a:spLocks noGrp="1" noRot="1" noMove="1" noResize="1" noEditPoints="1" noAdjustHandles="1" noChangeArrowheads="1" noChangeShapeType="1"/>
              </p:cNvSpPr>
              <p:nvPr/>
            </p:nvSpPr>
            <p:spPr>
              <a:xfrm>
                <a:off x="8298527" y="4900635"/>
                <a:ext cx="3556336" cy="1606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52388" defTabSz="1219110">
                  <a:lnSpc>
                    <a:spcPct val="120000"/>
                  </a:lnSpc>
                  <a:buClr>
                    <a:srgbClr val="FF6900"/>
                  </a:buClr>
                  <a:buSzPts val="1800"/>
                  <a:defRPr/>
                </a:pPr>
                <a:r>
                  <a:rPr lang="en-GB" sz="1200" b="1" kern="0">
                    <a:solidFill>
                      <a:srgbClr val="454551"/>
                    </a:solidFill>
                    <a:latin typeface="Arial"/>
                    <a:cs typeface="Arial"/>
                    <a:sym typeface="Arial"/>
                  </a:rPr>
                  <a:t>Email: </a:t>
                </a:r>
                <a:r>
                  <a:rPr lang="en-GB" sz="1200" kern="0">
                    <a:solidFill>
                      <a:srgbClr val="454551"/>
                    </a:solidFill>
                    <a:latin typeface="Arial"/>
                    <a:cs typeface="Arial"/>
                    <a:sym typeface="Arial"/>
                    <a:hlinkClick r:id="rId4"/>
                  </a:rPr>
                  <a:t>Analysis.Function@ons.gov.uk</a:t>
                </a:r>
                <a:endParaRPr lang="en-GB" sz="1200" kern="0">
                  <a:solidFill>
                    <a:srgbClr val="454551"/>
                  </a:solidFill>
                  <a:latin typeface="Arial"/>
                  <a:cs typeface="Arial"/>
                  <a:sym typeface="Arial"/>
                </a:endParaRPr>
              </a:p>
              <a:p>
                <a:pPr marL="152388" defTabSz="1219110">
                  <a:lnSpc>
                    <a:spcPct val="120000"/>
                  </a:lnSpc>
                  <a:buClr>
                    <a:srgbClr val="FF6900"/>
                  </a:buClr>
                  <a:buSzPts val="1800"/>
                  <a:defRPr/>
                </a:pPr>
                <a:r>
                  <a:rPr lang="en-GB" sz="1200" b="1" kern="0">
                    <a:solidFill>
                      <a:srgbClr val="454551"/>
                    </a:solidFill>
                    <a:latin typeface="Arial"/>
                    <a:cs typeface="Arial"/>
                    <a:sym typeface="Arial"/>
                  </a:rPr>
                  <a:t>Newsletter</a:t>
                </a:r>
                <a:r>
                  <a:rPr lang="en-GB" sz="1200" kern="0">
                    <a:solidFill>
                      <a:srgbClr val="454551"/>
                    </a:solidFill>
                    <a:latin typeface="Arial"/>
                    <a:cs typeface="Arial"/>
                    <a:sym typeface="Arial"/>
                  </a:rPr>
                  <a:t>: </a:t>
                </a:r>
                <a:r>
                  <a:rPr lang="en-GB" sz="1200" kern="0">
                    <a:solidFill>
                      <a:srgbClr val="454551"/>
                    </a:solidFill>
                    <a:latin typeface="Arial"/>
                    <a:cs typeface="Arial"/>
                    <a:sym typeface="Arial"/>
                    <a:hlinkClick r:id="rId5"/>
                  </a:rPr>
                  <a:t>Subscribe</a:t>
                </a:r>
                <a:endParaRPr lang="en-GB" sz="1200" kern="0">
                  <a:solidFill>
                    <a:srgbClr val="454551"/>
                  </a:solidFill>
                  <a:latin typeface="Arial"/>
                  <a:cs typeface="Arial"/>
                  <a:sym typeface="Arial"/>
                </a:endParaRPr>
              </a:p>
              <a:p>
                <a:pPr marL="152388" defTabSz="1219110">
                  <a:lnSpc>
                    <a:spcPct val="120000"/>
                  </a:lnSpc>
                  <a:buClr>
                    <a:srgbClr val="FF6900"/>
                  </a:buClr>
                  <a:buSzPts val="1800"/>
                  <a:defRPr/>
                </a:pPr>
                <a:r>
                  <a:rPr lang="en-GB" sz="1200" b="1" kern="0">
                    <a:solidFill>
                      <a:srgbClr val="454551"/>
                    </a:solidFill>
                    <a:latin typeface="Arial"/>
                    <a:cs typeface="Arial"/>
                    <a:sym typeface="Arial"/>
                  </a:rPr>
                  <a:t>Web: </a:t>
                </a:r>
                <a:r>
                  <a:rPr lang="en-GB" sz="1200" kern="0">
                    <a:solidFill>
                      <a:srgbClr val="454551"/>
                    </a:solidFill>
                    <a:latin typeface="Arial"/>
                    <a:cs typeface="Arial"/>
                    <a:sym typeface="Arial"/>
                    <a:hlinkClick r:id="rId6"/>
                  </a:rPr>
                  <a:t>AnalysisFunction.CivilService.gov.uk</a:t>
                </a:r>
                <a:endParaRPr lang="en-GB" sz="1200" kern="0">
                  <a:solidFill>
                    <a:srgbClr val="454551"/>
                  </a:solidFill>
                  <a:latin typeface="Arial" panose="020B0604020202020204" pitchFamily="34" charset="0"/>
                  <a:cs typeface="Arial" panose="020B0604020202020204" pitchFamily="34" charset="0"/>
                  <a:sym typeface="Arial"/>
                </a:endParaRPr>
              </a:p>
              <a:p>
                <a:pPr marL="152388" defTabSz="1219110">
                  <a:lnSpc>
                    <a:spcPct val="120000"/>
                  </a:lnSpc>
                  <a:buClr>
                    <a:srgbClr val="FF6900"/>
                  </a:buClr>
                  <a:buSzPts val="1800"/>
                  <a:defRPr/>
                </a:pPr>
                <a:r>
                  <a:rPr lang="en-GB" sz="1200" b="1" kern="0">
                    <a:solidFill>
                      <a:srgbClr val="454551"/>
                    </a:solidFill>
                    <a:latin typeface="Arial" panose="020B0604020202020204" pitchFamily="34" charset="0"/>
                    <a:cs typeface="Arial" panose="020B0604020202020204" pitchFamily="34" charset="0"/>
                    <a:sym typeface="Arial"/>
                  </a:rPr>
                  <a:t>Find us on:</a:t>
                </a:r>
                <a:r>
                  <a:rPr lang="en-GB" sz="1200" kern="0">
                    <a:solidFill>
                      <a:srgbClr val="454551"/>
                    </a:solidFill>
                    <a:latin typeface="Arial" panose="020B0604020202020204" pitchFamily="34" charset="0"/>
                    <a:cs typeface="Arial" panose="020B0604020202020204" pitchFamily="34" charset="0"/>
                    <a:sym typeface="Arial"/>
                  </a:rPr>
                  <a:t> </a:t>
                </a:r>
                <a:r>
                  <a:rPr lang="en-GB" sz="1200" kern="0">
                    <a:solidFill>
                      <a:srgbClr val="454551"/>
                    </a:solidFill>
                    <a:latin typeface="Arial" panose="020B0604020202020204" pitchFamily="34" charset="0"/>
                    <a:cs typeface="Arial" panose="020B0604020202020204" pitchFamily="34" charset="0"/>
                    <a:sym typeface="Arial"/>
                    <a:hlinkClick r:id="rId7"/>
                  </a:rPr>
                  <a:t>LinkedIn</a:t>
                </a:r>
                <a:r>
                  <a:rPr lang="en-GB" sz="1200" kern="0">
                    <a:solidFill>
                      <a:srgbClr val="454551"/>
                    </a:solidFill>
                    <a:latin typeface="Arial" panose="020B0604020202020204" pitchFamily="34" charset="0"/>
                    <a:cs typeface="Arial" panose="020B0604020202020204" pitchFamily="34" charset="0"/>
                    <a:sym typeface="Arial"/>
                  </a:rPr>
                  <a:t>, </a:t>
                </a:r>
                <a:r>
                  <a:rPr lang="en-GB" sz="1200" kern="0">
                    <a:solidFill>
                      <a:srgbClr val="454551"/>
                    </a:solidFill>
                    <a:latin typeface="Arial" panose="020B0604020202020204" pitchFamily="34" charset="0"/>
                    <a:cs typeface="Arial" panose="020B0604020202020204" pitchFamily="34" charset="0"/>
                    <a:sym typeface="Arial"/>
                    <a:hlinkClick r:id="rId8"/>
                  </a:rPr>
                  <a:t>X</a:t>
                </a:r>
                <a:r>
                  <a:rPr lang="en-GB" sz="1200" kern="0">
                    <a:solidFill>
                      <a:srgbClr val="454551"/>
                    </a:solidFill>
                    <a:latin typeface="Arial" panose="020B0604020202020204" pitchFamily="34" charset="0"/>
                    <a:cs typeface="Arial" panose="020B0604020202020204" pitchFamily="34" charset="0"/>
                    <a:sym typeface="Arial"/>
                  </a:rPr>
                  <a:t>, </a:t>
                </a:r>
                <a:r>
                  <a:rPr lang="en-GB" sz="1200" kern="0">
                    <a:solidFill>
                      <a:srgbClr val="454551"/>
                    </a:solidFill>
                    <a:latin typeface="Arial" panose="020B0604020202020204" pitchFamily="34" charset="0"/>
                    <a:cs typeface="Arial" panose="020B0604020202020204" pitchFamily="34" charset="0"/>
                    <a:sym typeface="Arial"/>
                    <a:hlinkClick r:id="rId9"/>
                  </a:rPr>
                  <a:t>YouTube</a:t>
                </a:r>
                <a:r>
                  <a:rPr lang="en-GB" sz="1200" kern="0">
                    <a:solidFill>
                      <a:srgbClr val="454551"/>
                    </a:solidFill>
                    <a:latin typeface="Arial" panose="020B0604020202020204" pitchFamily="34" charset="0"/>
                    <a:cs typeface="Arial" panose="020B0604020202020204" pitchFamily="34" charset="0"/>
                    <a:sym typeface="Arial"/>
                  </a:rPr>
                  <a:t>, </a:t>
                </a:r>
                <a:r>
                  <a:rPr lang="en-GB" sz="1200" kern="0">
                    <a:solidFill>
                      <a:srgbClr val="454551"/>
                    </a:solidFill>
                    <a:latin typeface="Arial" panose="020B0604020202020204" pitchFamily="34" charset="0"/>
                    <a:cs typeface="Arial" panose="020B0604020202020204" pitchFamily="34" charset="0"/>
                    <a:sym typeface="Arial"/>
                    <a:hlinkClick r:id="rId10"/>
                  </a:rPr>
                  <a:t>Eventbrite</a:t>
                </a:r>
                <a:r>
                  <a:rPr lang="en-GB" sz="1200" kern="0">
                    <a:solidFill>
                      <a:srgbClr val="454551"/>
                    </a:solidFill>
                    <a:latin typeface="Arial" panose="020B0604020202020204" pitchFamily="34" charset="0"/>
                    <a:cs typeface="Arial" panose="020B0604020202020204" pitchFamily="34" charset="0"/>
                    <a:sym typeface="Arial"/>
                  </a:rPr>
                  <a:t>, and coming soon to Basecamp</a:t>
                </a:r>
                <a:endParaRPr lang="en-GB" sz="1200" kern="0">
                  <a:solidFill>
                    <a:srgbClr val="454551"/>
                  </a:solidFill>
                  <a:latin typeface="Arial"/>
                  <a:cs typeface="Arial"/>
                  <a:sym typeface="Arial"/>
                </a:endParaRPr>
              </a:p>
            </p:txBody>
          </p:sp>
          <p:grpSp>
            <p:nvGrpSpPr>
              <p:cNvPr id="76" name="Group 75">
                <a:extLst>
                  <a:ext uri="{FF2B5EF4-FFF2-40B4-BE49-F238E27FC236}">
                    <a16:creationId xmlns:a16="http://schemas.microsoft.com/office/drawing/2014/main" id="{3CBFD237-4BBD-99AB-627F-07ACC685A99D}"/>
                  </a:ext>
                </a:extLst>
              </p:cNvPr>
              <p:cNvGrpSpPr>
                <a:grpSpLocks noGrp="1" noUngrp="1" noRot="1" noMove="1" noResize="1"/>
              </p:cNvGrpSpPr>
              <p:nvPr/>
            </p:nvGrpSpPr>
            <p:grpSpPr>
              <a:xfrm>
                <a:off x="8438134" y="6092561"/>
                <a:ext cx="3277122" cy="432000"/>
                <a:chOff x="8498458" y="6092561"/>
                <a:chExt cx="3277122" cy="432000"/>
              </a:xfrm>
            </p:grpSpPr>
            <p:pic>
              <p:nvPicPr>
                <p:cNvPr id="77" name="Picture 76" descr="A calendar with a logo&#10;&#10;AI-generated content may be incorrect.">
                  <a:extLst>
                    <a:ext uri="{FF2B5EF4-FFF2-40B4-BE49-F238E27FC236}">
                      <a16:creationId xmlns:a16="http://schemas.microsoft.com/office/drawing/2014/main" id="{E9F3D066-90D0-C8F2-4F06-2F0D24A44A1F}"/>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9558339" y="6146561"/>
                  <a:ext cx="320339" cy="324000"/>
                </a:xfrm>
                <a:prstGeom prst="rect">
                  <a:avLst/>
                </a:prstGeom>
              </p:spPr>
            </p:pic>
            <p:pic>
              <p:nvPicPr>
                <p:cNvPr id="78" name="Picture 77" descr="A logo in a circle&#10;&#10;AI-generated content may be incorrect.">
                  <a:extLst>
                    <a:ext uri="{FF2B5EF4-FFF2-40B4-BE49-F238E27FC236}">
                      <a16:creationId xmlns:a16="http://schemas.microsoft.com/office/drawing/2014/main" id="{2199BBFF-689C-61EC-7162-C13BDAED12E5}"/>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8996364" y="6092561"/>
                  <a:ext cx="431270" cy="432000"/>
                </a:xfrm>
                <a:prstGeom prst="rect">
                  <a:avLst/>
                </a:prstGeom>
              </p:spPr>
            </p:pic>
            <p:pic>
              <p:nvPicPr>
                <p:cNvPr id="79" name="Picture 78">
                  <a:extLst>
                    <a:ext uri="{FF2B5EF4-FFF2-40B4-BE49-F238E27FC236}">
                      <a16:creationId xmlns:a16="http://schemas.microsoft.com/office/drawing/2014/main" id="{2828B93B-8D32-56AC-099C-B0E7946A3E39}"/>
                    </a:ext>
                  </a:extLst>
                </p:cNvPr>
                <p:cNvPicPr>
                  <a:picLocks noGrp="1" noRot="1" noChangeAspect="1" noMove="1" noResize="1" noEditPoints="1" noAdjustHandles="1" noChangeArrowheads="1" noChangeShapeType="1" noCrop="1"/>
                </p:cNvPicPr>
                <p:nvPr/>
              </p:nvPicPr>
              <p:blipFill>
                <a:blip r:embed="rId13"/>
                <a:stretch>
                  <a:fillRect/>
                </a:stretch>
              </p:blipFill>
              <p:spPr>
                <a:xfrm>
                  <a:off x="11397034" y="6130422"/>
                  <a:ext cx="378546" cy="356279"/>
                </a:xfrm>
                <a:prstGeom prst="rect">
                  <a:avLst/>
                </a:prstGeom>
              </p:spPr>
            </p:pic>
            <p:pic>
              <p:nvPicPr>
                <p:cNvPr id="80" name="Picture 79" descr="A white letter in a circle&#10;&#10;AI-generated content may be incorrect.">
                  <a:extLst>
                    <a:ext uri="{FF2B5EF4-FFF2-40B4-BE49-F238E27FC236}">
                      <a16:creationId xmlns:a16="http://schemas.microsoft.com/office/drawing/2014/main" id="{5A78631E-AE33-1258-8B43-AF4AB013E392}"/>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10934483" y="6141131"/>
                  <a:ext cx="331844" cy="334861"/>
                </a:xfrm>
                <a:prstGeom prst="rect">
                  <a:avLst/>
                </a:prstGeom>
              </p:spPr>
            </p:pic>
            <p:pic>
              <p:nvPicPr>
                <p:cNvPr id="81" name="Picture 80" descr="A blue circle with white letters on it&#10;&#10;AI-generated content may be incorrect.">
                  <a:extLst>
                    <a:ext uri="{FF2B5EF4-FFF2-40B4-BE49-F238E27FC236}">
                      <a16:creationId xmlns:a16="http://schemas.microsoft.com/office/drawing/2014/main" id="{F509441C-9511-F353-6A77-C00C76961B4F}"/>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10009384" y="6141131"/>
                  <a:ext cx="331844" cy="334861"/>
                </a:xfrm>
                <a:prstGeom prst="rect">
                  <a:avLst/>
                </a:prstGeom>
              </p:spPr>
            </p:pic>
            <p:pic>
              <p:nvPicPr>
                <p:cNvPr id="82" name="Picture 81" descr="A white x on a black background&#10;&#10;AI-generated content may be incorrect.">
                  <a:extLst>
                    <a:ext uri="{FF2B5EF4-FFF2-40B4-BE49-F238E27FC236}">
                      <a16:creationId xmlns:a16="http://schemas.microsoft.com/office/drawing/2014/main" id="{DEB7D38E-5485-E315-662C-A30F70E662FB}"/>
                    </a:ext>
                  </a:extLst>
                </p:cNvPr>
                <p:cNvPicPr>
                  <a:picLocks noGrp="1" noRot="1" noChangeAspect="1" noMove="1" noResize="1" noEditPoints="1" noAdjustHandles="1" noChangeArrowheads="1" noChangeShapeType="1" noCrop="1"/>
                </p:cNvPicPr>
                <p:nvPr/>
              </p:nvPicPr>
              <p:blipFill>
                <a:blip r:embed="rId16">
                  <a:extLst>
                    <a:ext uri="{28A0092B-C50C-407E-A947-70E740481C1C}">
                      <a14:useLocalDpi xmlns:a14="http://schemas.microsoft.com/office/drawing/2010/main" val="0"/>
                    </a:ext>
                  </a:extLst>
                </a:blip>
                <a:stretch>
                  <a:fillRect/>
                </a:stretch>
              </p:blipFill>
              <p:spPr>
                <a:xfrm>
                  <a:off x="10471934" y="6142639"/>
                  <a:ext cx="331844" cy="331844"/>
                </a:xfrm>
                <a:prstGeom prst="rect">
                  <a:avLst/>
                </a:prstGeom>
              </p:spPr>
            </p:pic>
            <p:pic>
              <p:nvPicPr>
                <p:cNvPr id="83" name="Picture 82">
                  <a:extLst>
                    <a:ext uri="{FF2B5EF4-FFF2-40B4-BE49-F238E27FC236}">
                      <a16:creationId xmlns:a16="http://schemas.microsoft.com/office/drawing/2014/main" id="{5E6CB7DC-5715-CDB2-3D02-7A34CA106226}"/>
                    </a:ext>
                  </a:extLst>
                </p:cNvPr>
                <p:cNvPicPr>
                  <a:picLocks noGrp="1" noRot="1" noChangeAspect="1" noMove="1" noResize="1" noEditPoints="1" noAdjustHandles="1" noChangeArrowheads="1" noChangeShapeType="1" noCrop="1"/>
                </p:cNvPicPr>
                <p:nvPr/>
              </p:nvPicPr>
              <p:blipFill>
                <a:blip r:embed="rId17"/>
                <a:stretch>
                  <a:fillRect/>
                </a:stretch>
              </p:blipFill>
              <p:spPr>
                <a:xfrm>
                  <a:off x="8498458" y="6124961"/>
                  <a:ext cx="367200" cy="367200"/>
                </a:xfrm>
                <a:prstGeom prst="rect">
                  <a:avLst/>
                </a:prstGeom>
              </p:spPr>
            </p:pic>
          </p:grpSp>
        </p:grpSp>
      </p:grpSp>
      <p:pic>
        <p:nvPicPr>
          <p:cNvPr id="92" name="Graphic 91" descr="Comment Heart with solid fill">
            <a:extLst>
              <a:ext uri="{FF2B5EF4-FFF2-40B4-BE49-F238E27FC236}">
                <a16:creationId xmlns:a16="http://schemas.microsoft.com/office/drawing/2014/main" id="{E5B6664B-5B46-87C1-0B4E-CFE477BF7C8F}"/>
              </a:ext>
            </a:extLst>
          </p:cNvPr>
          <p:cNvPicPr>
            <a:picLocks noGrp="1" noRot="1" noChangeAspect="1" noMove="1" noResize="1" noEditPoints="1" noAdjustHandles="1" noChangeArrowheads="1" noChangeShapeType="1" noCrop="1"/>
          </p:cNvPicPr>
          <p:nvPr/>
        </p:nvPicPr>
        <p:blipFill>
          <a:blip r:embed="rId18">
            <a:extLst>
              <a:ext uri="{96DAC541-7B7A-43D3-8B79-37D633B846F1}">
                <asvg:svgBlip xmlns:asvg="http://schemas.microsoft.com/office/drawing/2016/SVG/main" r:embed="rId19"/>
              </a:ext>
            </a:extLst>
          </a:blip>
          <a:stretch>
            <a:fillRect/>
          </a:stretch>
        </p:blipFill>
        <p:spPr>
          <a:xfrm flipH="1">
            <a:off x="11340328" y="4691960"/>
            <a:ext cx="468000" cy="468000"/>
          </a:xfrm>
          <a:prstGeom prst="rect">
            <a:avLst/>
          </a:prstGeom>
        </p:spPr>
      </p:pic>
      <p:pic>
        <p:nvPicPr>
          <p:cNvPr id="109" name="Picture 108">
            <a:extLst>
              <a:ext uri="{FF2B5EF4-FFF2-40B4-BE49-F238E27FC236}">
                <a16:creationId xmlns:a16="http://schemas.microsoft.com/office/drawing/2014/main" id="{5FE167F4-BAA5-0AD5-BE59-25BC96410D9D}"/>
              </a:ext>
            </a:extLst>
          </p:cNvPr>
          <p:cNvPicPr>
            <a:picLocks noGrp="1" noRot="1" noMove="1" noResize="1" noEditPoints="1" noAdjustHandles="1" noChangeArrowheads="1" noChangeShapeType="1" noCrop="1"/>
          </p:cNvPicPr>
          <p:nvPr/>
        </p:nvPicPr>
        <p:blipFill>
          <a:blip r:embed="rId20">
            <a:alphaModFix amt="25000"/>
            <a:extLst>
              <a:ext uri="{28A0092B-C50C-407E-A947-70E740481C1C}">
                <a14:useLocalDpi xmlns:a14="http://schemas.microsoft.com/office/drawing/2010/main" val="0"/>
              </a:ext>
            </a:extLst>
          </a:blip>
          <a:srcRect/>
          <a:stretch/>
        </p:blipFill>
        <p:spPr>
          <a:xfrm>
            <a:off x="10923240" y="239649"/>
            <a:ext cx="900000" cy="900000"/>
          </a:xfrm>
          <a:prstGeom prst="rect">
            <a:avLst/>
          </a:prstGeom>
        </p:spPr>
      </p:pic>
      <p:pic>
        <p:nvPicPr>
          <p:cNvPr id="2" name="Picture 1">
            <a:extLst>
              <a:ext uri="{FF2B5EF4-FFF2-40B4-BE49-F238E27FC236}">
                <a16:creationId xmlns:a16="http://schemas.microsoft.com/office/drawing/2014/main" id="{53DA6599-D00E-788F-313B-C434F61A13F8}"/>
              </a:ext>
            </a:extLst>
          </p:cNvPr>
          <p:cNvPicPr>
            <a:picLocks noGrp="1" noRot="1" noChangeAspect="1" noMove="1" noResize="1" noEditPoints="1" noAdjustHandles="1" noChangeArrowheads="1" noChangeShapeType="1" noCrop="1"/>
          </p:cNvPicPr>
          <p:nvPr/>
        </p:nvPicPr>
        <p:blipFill>
          <a:blip r:embed="rId21"/>
          <a:stretch>
            <a:fillRect/>
          </a:stretch>
        </p:blipFill>
        <p:spPr>
          <a:xfrm>
            <a:off x="7648925" y="190420"/>
            <a:ext cx="1077717" cy="1080000"/>
          </a:xfrm>
          <a:prstGeom prst="rect">
            <a:avLst/>
          </a:prstGeom>
        </p:spPr>
      </p:pic>
      <p:pic>
        <p:nvPicPr>
          <p:cNvPr id="19" name="Picture 18" descr="A blue and orange logo&#10;&#10;AI-generated content may be incorrect.">
            <a:extLst>
              <a:ext uri="{FF2B5EF4-FFF2-40B4-BE49-F238E27FC236}">
                <a16:creationId xmlns:a16="http://schemas.microsoft.com/office/drawing/2014/main" id="{71B19CCB-E95F-35AF-2EDC-08C7FBEC6612}"/>
              </a:ext>
            </a:extLst>
          </p:cNvPr>
          <p:cNvPicPr>
            <a:picLocks noGrp="1" noRot="1" noMove="1" noResize="1" noEditPoints="1" noAdjustHandles="1" noChangeArrowheads="1" noChangeShapeType="1" noCrop="1"/>
          </p:cNvPicPr>
          <p:nvPr/>
        </p:nvPicPr>
        <p:blipFill>
          <a:blip r:embed="rId22">
            <a:extLst>
              <a:ext uri="{28A0092B-C50C-407E-A947-70E740481C1C}">
                <a14:useLocalDpi xmlns:a14="http://schemas.microsoft.com/office/drawing/2010/main" val="0"/>
              </a:ext>
            </a:extLst>
          </a:blip>
          <a:stretch>
            <a:fillRect/>
          </a:stretch>
        </p:blipFill>
        <p:spPr>
          <a:xfrm>
            <a:off x="5376000" y="2596578"/>
            <a:ext cx="1440000" cy="1440000"/>
          </a:xfrm>
          <a:prstGeom prst="rect">
            <a:avLst/>
          </a:prstGeom>
          <a:scene3d>
            <a:camera prst="orthographicFront"/>
            <a:lightRig rig="threePt" dir="t"/>
          </a:scene3d>
          <a:sp3d>
            <a:bevelT w="127000" h="127000"/>
          </a:sp3d>
        </p:spPr>
      </p:pic>
      <p:grpSp>
        <p:nvGrpSpPr>
          <p:cNvPr id="87" name="Group 86">
            <a:extLst>
              <a:ext uri="{FF2B5EF4-FFF2-40B4-BE49-F238E27FC236}">
                <a16:creationId xmlns:a16="http://schemas.microsoft.com/office/drawing/2014/main" id="{DA69DF22-C977-CCD2-51E3-0F196DC72937}"/>
              </a:ext>
            </a:extLst>
          </p:cNvPr>
          <p:cNvGrpSpPr>
            <a:grpSpLocks noGrp="1" noUngrp="1" noRot="1" noMove="1" noResize="1"/>
          </p:cNvGrpSpPr>
          <p:nvPr/>
        </p:nvGrpSpPr>
        <p:grpSpPr>
          <a:xfrm>
            <a:off x="6949990" y="2191459"/>
            <a:ext cx="5040000" cy="2250239"/>
            <a:chOff x="6970010" y="2296370"/>
            <a:chExt cx="5040000" cy="2250239"/>
          </a:xfrm>
        </p:grpSpPr>
        <p:sp>
          <p:nvSpPr>
            <p:cNvPr id="88" name="Rectangle: Rounded Corners 87">
              <a:extLst>
                <a:ext uri="{FF2B5EF4-FFF2-40B4-BE49-F238E27FC236}">
                  <a16:creationId xmlns:a16="http://schemas.microsoft.com/office/drawing/2014/main" id="{1B5AE580-D63D-E595-4F4D-BFA9E7BDA430}"/>
                </a:ext>
              </a:extLst>
            </p:cNvPr>
            <p:cNvSpPr>
              <a:spLocks noGrp="1" noRot="1" noMove="1" noResize="1" noEditPoints="1" noAdjustHandles="1" noChangeArrowheads="1" noChangeShapeType="1"/>
            </p:cNvSpPr>
            <p:nvPr/>
          </p:nvSpPr>
          <p:spPr>
            <a:xfrm>
              <a:off x="6970010" y="2296370"/>
              <a:ext cx="246735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GB" b="1">
                  <a:solidFill>
                    <a:schemeClr val="tx1"/>
                  </a:solidFill>
                  <a:latin typeface="Arial"/>
                  <a:cs typeface="Courier New"/>
                </a:rPr>
                <a:t>Priority 1: </a:t>
              </a:r>
              <a:r>
                <a:rPr lang="en-GB" sz="1400">
                  <a:solidFill>
                    <a:schemeClr val="tx1"/>
                  </a:solidFill>
                  <a:latin typeface="Arial"/>
                  <a:cs typeface="Courier New"/>
                </a:rPr>
                <a:t>We will bring multi-disciplinary, impactful analysis to the government’s priorities</a:t>
              </a:r>
            </a:p>
          </p:txBody>
        </p:sp>
        <p:sp>
          <p:nvSpPr>
            <p:cNvPr id="89" name="Rectangle: Rounded Corners 88">
              <a:extLst>
                <a:ext uri="{FF2B5EF4-FFF2-40B4-BE49-F238E27FC236}">
                  <a16:creationId xmlns:a16="http://schemas.microsoft.com/office/drawing/2014/main" id="{81E8E1F8-40AE-D912-52B3-47EC459C8F5C}"/>
                </a:ext>
              </a:extLst>
            </p:cNvPr>
            <p:cNvSpPr>
              <a:spLocks noGrp="1" noRot="1" noMove="1" noResize="1" noEditPoints="1" noAdjustHandles="1" noChangeArrowheads="1" noChangeShapeType="1"/>
            </p:cNvSpPr>
            <p:nvPr/>
          </p:nvSpPr>
          <p:spPr>
            <a:xfrm>
              <a:off x="6970010" y="3466609"/>
              <a:ext cx="246735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GB" b="1">
                  <a:solidFill>
                    <a:schemeClr val="tx1"/>
                  </a:solidFill>
                  <a:latin typeface="Arial"/>
                  <a:cs typeface="Courier New"/>
                </a:rPr>
                <a:t>Priority 3: </a:t>
              </a:r>
              <a:r>
                <a:rPr lang="en-GB" sz="1400">
                  <a:solidFill>
                    <a:schemeClr val="tx1"/>
                  </a:solidFill>
                  <a:latin typeface="Arial"/>
                  <a:cs typeface="Courier New"/>
                </a:rPr>
                <a:t>We will work across boundaries to  harness the power of data</a:t>
              </a:r>
            </a:p>
          </p:txBody>
        </p:sp>
        <p:sp>
          <p:nvSpPr>
            <p:cNvPr id="90" name="Rectangle: Rounded Corners 89">
              <a:extLst>
                <a:ext uri="{FF2B5EF4-FFF2-40B4-BE49-F238E27FC236}">
                  <a16:creationId xmlns:a16="http://schemas.microsoft.com/office/drawing/2014/main" id="{6806260A-AEFB-8CAC-A9AF-D9A804C09FF7}"/>
                </a:ext>
              </a:extLst>
            </p:cNvPr>
            <p:cNvSpPr>
              <a:spLocks noGrp="1" noRot="1" noMove="1" noResize="1" noEditPoints="1" noAdjustHandles="1" noChangeArrowheads="1" noChangeShapeType="1"/>
            </p:cNvSpPr>
            <p:nvPr/>
          </p:nvSpPr>
          <p:spPr>
            <a:xfrm>
              <a:off x="9542660" y="2296370"/>
              <a:ext cx="246735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GB" b="1">
                  <a:solidFill>
                    <a:schemeClr val="tx1"/>
                  </a:solidFill>
                  <a:latin typeface="Arial"/>
                  <a:cs typeface="Courier New"/>
                </a:rPr>
                <a:t>Priority 2: </a:t>
              </a:r>
              <a:r>
                <a:rPr lang="en-GB" sz="1400">
                  <a:solidFill>
                    <a:schemeClr val="tx1"/>
                  </a:solidFill>
                  <a:cs typeface="Arial"/>
                </a:rPr>
                <a:t>We will be innovative, driving efficiency across our function, the civil service and society</a:t>
              </a:r>
              <a:endParaRPr lang="en-GB" sz="1400">
                <a:solidFill>
                  <a:schemeClr val="tx1"/>
                </a:solidFill>
              </a:endParaRPr>
            </a:p>
          </p:txBody>
        </p:sp>
        <p:sp>
          <p:nvSpPr>
            <p:cNvPr id="91" name="Rectangle: Rounded Corners 90">
              <a:extLst>
                <a:ext uri="{FF2B5EF4-FFF2-40B4-BE49-F238E27FC236}">
                  <a16:creationId xmlns:a16="http://schemas.microsoft.com/office/drawing/2014/main" id="{F285EB37-D465-E33B-BBB7-70EDDA8FC06E}"/>
                </a:ext>
              </a:extLst>
            </p:cNvPr>
            <p:cNvSpPr>
              <a:spLocks noGrp="1" noRot="1" noMove="1" noResize="1" noEditPoints="1" noAdjustHandles="1" noChangeArrowheads="1" noChangeShapeType="1"/>
            </p:cNvSpPr>
            <p:nvPr/>
          </p:nvSpPr>
          <p:spPr>
            <a:xfrm>
              <a:off x="9542660" y="3466609"/>
              <a:ext cx="2467350" cy="108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lgn="ctr"/>
              <a:r>
                <a:rPr lang="en-GB" b="1">
                  <a:solidFill>
                    <a:schemeClr val="tx1"/>
                  </a:solidFill>
                  <a:latin typeface="Arial"/>
                  <a:cs typeface="Courier New"/>
                </a:rPr>
                <a:t>Priority 4: </a:t>
              </a:r>
              <a:r>
                <a:rPr lang="en-GB" sz="1400">
                  <a:solidFill>
                    <a:schemeClr val="tx1"/>
                  </a:solidFill>
                  <a:cs typeface="Arial"/>
                </a:rPr>
                <a:t>Our people are central to our future direction</a:t>
              </a:r>
              <a:endParaRPr lang="en-GB" sz="1400">
                <a:solidFill>
                  <a:schemeClr val="tx1"/>
                </a:solidFill>
              </a:endParaRPr>
            </a:p>
          </p:txBody>
        </p:sp>
      </p:grpSp>
      <p:sp>
        <p:nvSpPr>
          <p:cNvPr id="3" name="Rectangle: Rounded Corners 2">
            <a:extLst>
              <a:ext uri="{FF2B5EF4-FFF2-40B4-BE49-F238E27FC236}">
                <a16:creationId xmlns:a16="http://schemas.microsoft.com/office/drawing/2014/main" id="{49A8A478-0322-9E23-22E8-ABEC7902ED51}"/>
              </a:ext>
            </a:extLst>
          </p:cNvPr>
          <p:cNvSpPr>
            <a:spLocks noGrp="1" noRot="1" noMove="1" noResize="1" noEditPoints="1" noAdjustHandles="1" noChangeArrowheads="1" noChangeShapeType="1"/>
          </p:cNvSpPr>
          <p:nvPr/>
        </p:nvSpPr>
        <p:spPr>
          <a:xfrm>
            <a:off x="202010" y="2131114"/>
            <a:ext cx="5040000" cy="23400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r>
              <a:rPr lang="en-GB" b="1">
                <a:solidFill>
                  <a:schemeClr val="tx1"/>
                </a:solidFill>
                <a:effectLst/>
                <a:latin typeface="Arial" panose="020B0604020202020204" pitchFamily="34" charset="0"/>
                <a:ea typeface="Yu Gothic Light" panose="020B0300000000000000" pitchFamily="34" charset="-128"/>
              </a:rPr>
              <a:t>Our objectives:</a:t>
            </a:r>
            <a:endParaRPr lang="en-GB"/>
          </a:p>
        </p:txBody>
      </p:sp>
      <p:sp>
        <p:nvSpPr>
          <p:cNvPr id="5" name="Rectangle 46">
            <a:extLst>
              <a:ext uri="{FF2B5EF4-FFF2-40B4-BE49-F238E27FC236}">
                <a16:creationId xmlns:a16="http://schemas.microsoft.com/office/drawing/2014/main" id="{728E95A7-2ADD-A430-BF33-B6043A535F4C}"/>
              </a:ext>
            </a:extLst>
          </p:cNvPr>
          <p:cNvSpPr>
            <a:spLocks noGrp="1" noRot="1" noMove="1" noResize="1" noEditPoints="1" noAdjustHandles="1" noChangeArrowheads="1" noChangeShapeType="1"/>
          </p:cNvSpPr>
          <p:nvPr/>
        </p:nvSpPr>
        <p:spPr>
          <a:xfrm>
            <a:off x="1068934" y="2843891"/>
            <a:ext cx="1246620" cy="633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a:solidFill>
                  <a:prstClr val="black"/>
                </a:solidFill>
                <a:latin typeface="Arial" panose="020B0604020202020204" pitchFamily="34" charset="0"/>
                <a:cs typeface="Arial" panose="020B0604020202020204" pitchFamily="34" charset="0"/>
                <a:sym typeface="Arial"/>
              </a:rPr>
              <a:t>We provide insight and impact</a:t>
            </a:r>
          </a:p>
        </p:txBody>
      </p:sp>
      <p:pic>
        <p:nvPicPr>
          <p:cNvPr id="6" name="Graphic 5" descr="Target with solid fill">
            <a:extLst>
              <a:ext uri="{FF2B5EF4-FFF2-40B4-BE49-F238E27FC236}">
                <a16:creationId xmlns:a16="http://schemas.microsoft.com/office/drawing/2014/main" id="{7CB53924-9442-B0B4-F188-AC4EE1C0462C}"/>
              </a:ext>
            </a:extLst>
          </p:cNvPr>
          <p:cNvPicPr>
            <a:picLocks noGrp="1" noRot="1" noChangeAspect="1" noMove="1" noResize="1" noEditPoints="1" noAdjustHandles="1" noChangeArrowheads="1" noChangeShapeType="1" noCrop="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26623" y="2741636"/>
            <a:ext cx="842311" cy="842311"/>
          </a:xfrm>
          <a:prstGeom prst="rect">
            <a:avLst/>
          </a:prstGeom>
        </p:spPr>
      </p:pic>
      <p:grpSp>
        <p:nvGrpSpPr>
          <p:cNvPr id="7" name="Group 6">
            <a:extLst>
              <a:ext uri="{FF2B5EF4-FFF2-40B4-BE49-F238E27FC236}">
                <a16:creationId xmlns:a16="http://schemas.microsoft.com/office/drawing/2014/main" id="{8599216C-2878-38C9-4997-3F30D949CACE}"/>
              </a:ext>
            </a:extLst>
          </p:cNvPr>
          <p:cNvGrpSpPr>
            <a:grpSpLocks noGrp="1" noUngrp="1" noRot="1" noMove="1" noResize="1"/>
          </p:cNvGrpSpPr>
          <p:nvPr/>
        </p:nvGrpSpPr>
        <p:grpSpPr>
          <a:xfrm>
            <a:off x="2165267" y="2360989"/>
            <a:ext cx="1978530" cy="842311"/>
            <a:chOff x="2780903" y="2102759"/>
            <a:chExt cx="2114038" cy="900000"/>
          </a:xfrm>
        </p:grpSpPr>
        <p:sp>
          <p:nvSpPr>
            <p:cNvPr id="8" name="Rectangle 48">
              <a:extLst>
                <a:ext uri="{FF2B5EF4-FFF2-40B4-BE49-F238E27FC236}">
                  <a16:creationId xmlns:a16="http://schemas.microsoft.com/office/drawing/2014/main" id="{C2FDF389-2AC5-E748-34DC-53C65A285C95}"/>
                </a:ext>
              </a:extLst>
            </p:cNvPr>
            <p:cNvSpPr>
              <a:spLocks noGrp="1" noRot="1" noMove="1" noResize="1" noEditPoints="1" noAdjustHandles="1" noChangeArrowheads="1" noChangeShapeType="1"/>
            </p:cNvSpPr>
            <p:nvPr/>
          </p:nvSpPr>
          <p:spPr>
            <a:xfrm>
              <a:off x="3562941" y="2214358"/>
              <a:ext cx="1332000" cy="6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GB" sz="1400" kern="0">
                  <a:solidFill>
                    <a:srgbClr val="000000"/>
                  </a:solidFill>
                  <a:latin typeface="Arial"/>
                  <a:cs typeface="Arial"/>
                </a:rPr>
                <a:t>We are innovative</a:t>
              </a:r>
            </a:p>
          </p:txBody>
        </p:sp>
        <p:pic>
          <p:nvPicPr>
            <p:cNvPr id="9" name="Graphic 8" descr="Lightbulb with solid fill">
              <a:extLst>
                <a:ext uri="{FF2B5EF4-FFF2-40B4-BE49-F238E27FC236}">
                  <a16:creationId xmlns:a16="http://schemas.microsoft.com/office/drawing/2014/main" id="{B3B93D73-804C-B848-DC41-EF5BA667289C}"/>
                </a:ext>
              </a:extLst>
            </p:cNvPr>
            <p:cNvPicPr>
              <a:picLocks noGrp="1" noRot="1" noChangeAspect="1" noMove="1" noResize="1" noEditPoints="1" noAdjustHandles="1" noChangeArrowheads="1" noChangeShapeType="1" noCrop="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780903" y="2102759"/>
              <a:ext cx="899999" cy="900000"/>
            </a:xfrm>
            <a:prstGeom prst="rect">
              <a:avLst/>
            </a:prstGeom>
          </p:spPr>
        </p:pic>
      </p:grpSp>
      <p:grpSp>
        <p:nvGrpSpPr>
          <p:cNvPr id="10" name="Group 9">
            <a:extLst>
              <a:ext uri="{FF2B5EF4-FFF2-40B4-BE49-F238E27FC236}">
                <a16:creationId xmlns:a16="http://schemas.microsoft.com/office/drawing/2014/main" id="{8EFAAB4D-5875-ACD1-378F-56E45B6EE0F0}"/>
              </a:ext>
            </a:extLst>
          </p:cNvPr>
          <p:cNvGrpSpPr>
            <a:grpSpLocks noGrp="1" noUngrp="1" noRot="1" noMove="1" noResize="1"/>
          </p:cNvGrpSpPr>
          <p:nvPr/>
        </p:nvGrpSpPr>
        <p:grpSpPr>
          <a:xfrm>
            <a:off x="3047464" y="3091892"/>
            <a:ext cx="2093734" cy="842311"/>
            <a:chOff x="258823" y="3117960"/>
            <a:chExt cx="2237130" cy="900000"/>
          </a:xfrm>
        </p:grpSpPr>
        <p:pic>
          <p:nvPicPr>
            <p:cNvPr id="11" name="Graphic 10" descr="Connections with solid fill">
              <a:extLst>
                <a:ext uri="{FF2B5EF4-FFF2-40B4-BE49-F238E27FC236}">
                  <a16:creationId xmlns:a16="http://schemas.microsoft.com/office/drawing/2014/main" id="{592A5233-044C-A863-2C17-3869989DA91D}"/>
                </a:ext>
              </a:extLst>
            </p:cNvPr>
            <p:cNvPicPr>
              <a:picLocks noGrp="1" noRot="1" noChangeAspect="1" noMove="1" noResize="1" noEditPoints="1" noAdjustHandles="1" noChangeArrowheads="1" noChangeShapeType="1" noCrop="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8823" y="3117960"/>
              <a:ext cx="899999" cy="900000"/>
            </a:xfrm>
            <a:prstGeom prst="rect">
              <a:avLst/>
            </a:prstGeom>
          </p:spPr>
        </p:pic>
        <p:sp>
          <p:nvSpPr>
            <p:cNvPr id="12" name="Rectangle 57">
              <a:extLst>
                <a:ext uri="{FF2B5EF4-FFF2-40B4-BE49-F238E27FC236}">
                  <a16:creationId xmlns:a16="http://schemas.microsoft.com/office/drawing/2014/main" id="{CFD7D76F-97DD-D40A-DEE9-260AF95A49EE}"/>
                </a:ext>
              </a:extLst>
            </p:cNvPr>
            <p:cNvSpPr>
              <a:spLocks noGrp="1" noRot="1" noMove="1" noResize="1" noEditPoints="1" noAdjustHandles="1" noChangeArrowheads="1" noChangeShapeType="1"/>
            </p:cNvSpPr>
            <p:nvPr/>
          </p:nvSpPr>
          <p:spPr>
            <a:xfrm>
              <a:off x="1163953" y="3229560"/>
              <a:ext cx="1332000" cy="6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kern="0">
                  <a:solidFill>
                    <a:prstClr val="black"/>
                  </a:solidFill>
                  <a:latin typeface="Arial" panose="020B0604020202020204" pitchFamily="34" charset="0"/>
                  <a:cs typeface="Arial" panose="020B0604020202020204" pitchFamily="34" charset="0"/>
                  <a:sym typeface="Arial"/>
                </a:rPr>
                <a:t>We are connected + collaborative</a:t>
              </a:r>
              <a:endParaRPr lang="en-GB" sz="1400">
                <a:solidFill>
                  <a:prstClr val="black"/>
                </a:solidFill>
                <a:latin typeface="Arial" panose="020B0604020202020204" pitchFamily="34" charset="0"/>
                <a:cs typeface="Arial" panose="020B0604020202020204" pitchFamily="34" charset="0"/>
                <a:sym typeface="Arial"/>
              </a:endParaRPr>
            </a:p>
          </p:txBody>
        </p:sp>
      </p:grpSp>
      <p:grpSp>
        <p:nvGrpSpPr>
          <p:cNvPr id="13" name="Group 12">
            <a:extLst>
              <a:ext uri="{FF2B5EF4-FFF2-40B4-BE49-F238E27FC236}">
                <a16:creationId xmlns:a16="http://schemas.microsoft.com/office/drawing/2014/main" id="{61B38586-06BE-B36C-593B-0DC062BF74B2}"/>
              </a:ext>
            </a:extLst>
          </p:cNvPr>
          <p:cNvGrpSpPr>
            <a:grpSpLocks noGrp="1" noUngrp="1" noRot="1" noMove="1" noResize="1"/>
          </p:cNvGrpSpPr>
          <p:nvPr/>
        </p:nvGrpSpPr>
        <p:grpSpPr>
          <a:xfrm>
            <a:off x="1339484" y="3585707"/>
            <a:ext cx="2049041" cy="842311"/>
            <a:chOff x="2780905" y="3136498"/>
            <a:chExt cx="2189378" cy="900000"/>
          </a:xfrm>
        </p:grpSpPr>
        <p:pic>
          <p:nvPicPr>
            <p:cNvPr id="14" name="Graphic 13" descr="Business Growth with solid fill">
              <a:extLst>
                <a:ext uri="{FF2B5EF4-FFF2-40B4-BE49-F238E27FC236}">
                  <a16:creationId xmlns:a16="http://schemas.microsoft.com/office/drawing/2014/main" id="{E6D40325-245B-BB6E-5185-A885BD14C81D}"/>
                </a:ext>
              </a:extLst>
            </p:cNvPr>
            <p:cNvPicPr>
              <a:picLocks noGrp="1" noRot="1" noChangeAspect="1" noMove="1" noResize="1" noEditPoints="1" noAdjustHandles="1" noChangeArrowheads="1" noChangeShapeType="1" noCrop="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780905" y="3136498"/>
              <a:ext cx="899999" cy="900000"/>
            </a:xfrm>
            <a:prstGeom prst="rect">
              <a:avLst/>
            </a:prstGeom>
          </p:spPr>
        </p:pic>
        <p:sp>
          <p:nvSpPr>
            <p:cNvPr id="15" name="Rectangle 58">
              <a:extLst>
                <a:ext uri="{FF2B5EF4-FFF2-40B4-BE49-F238E27FC236}">
                  <a16:creationId xmlns:a16="http://schemas.microsoft.com/office/drawing/2014/main" id="{CD624E8A-F836-EE57-2924-76B95E31F4E2}"/>
                </a:ext>
              </a:extLst>
            </p:cNvPr>
            <p:cNvSpPr>
              <a:spLocks noGrp="1" noRot="1" noMove="1" noResize="1" noEditPoints="1" noAdjustHandles="1" noChangeArrowheads="1" noChangeShapeType="1"/>
            </p:cNvSpPr>
            <p:nvPr/>
          </p:nvSpPr>
          <p:spPr>
            <a:xfrm>
              <a:off x="3638283" y="3248098"/>
              <a:ext cx="1332000" cy="67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kern="0">
                  <a:solidFill>
                    <a:prstClr val="black"/>
                  </a:solidFill>
                  <a:latin typeface="Arial" panose="020B0604020202020204" pitchFamily="34" charset="0"/>
                  <a:cs typeface="Arial" panose="020B0604020202020204" pitchFamily="34" charset="0"/>
                  <a:sym typeface="Arial"/>
                </a:rPr>
                <a:t>We are skilled + talented  </a:t>
              </a:r>
              <a:endParaRPr lang="en-GB" sz="1400">
                <a:solidFill>
                  <a:prstClr val="black"/>
                </a:solidFill>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43461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E64AD-3052-DFEE-09E3-8A52DEAB32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0ECBF0-8B00-2CBD-1092-26939E29B6FD}"/>
              </a:ext>
            </a:extLst>
          </p:cNvPr>
          <p:cNvSpPr>
            <a:spLocks noGrp="1"/>
          </p:cNvSpPr>
          <p:nvPr>
            <p:ph type="title"/>
          </p:nvPr>
        </p:nvSpPr>
        <p:spPr>
          <a:xfrm>
            <a:off x="609600" y="366185"/>
            <a:ext cx="10397364" cy="1325033"/>
          </a:xfrm>
        </p:spPr>
        <p:txBody>
          <a:bodyPr anchor="ctr">
            <a:normAutofit/>
          </a:bodyPr>
          <a:lstStyle/>
          <a:p>
            <a:r>
              <a:rPr lang="en-GB" sz="3600">
                <a:solidFill>
                  <a:schemeClr val="tx1"/>
                </a:solidFill>
                <a:latin typeface="Arial Rounded MT Bold" panose="020F0704030504030204" pitchFamily="34" charset="0"/>
              </a:rPr>
              <a:t>Message from Emma Rourke</a:t>
            </a:r>
          </a:p>
        </p:txBody>
      </p:sp>
      <p:sp>
        <p:nvSpPr>
          <p:cNvPr id="2" name="Text Placeholder 1">
            <a:extLst>
              <a:ext uri="{FF2B5EF4-FFF2-40B4-BE49-F238E27FC236}">
                <a16:creationId xmlns:a16="http://schemas.microsoft.com/office/drawing/2014/main" id="{A87AF3AB-35F9-9738-21A5-871358D15C71}"/>
              </a:ext>
            </a:extLst>
          </p:cNvPr>
          <p:cNvSpPr>
            <a:spLocks noGrp="1"/>
          </p:cNvSpPr>
          <p:nvPr>
            <p:ph idx="1"/>
          </p:nvPr>
        </p:nvSpPr>
        <p:spPr>
          <a:xfrm>
            <a:off x="609601" y="1553415"/>
            <a:ext cx="8820000" cy="4938400"/>
          </a:xfrm>
        </p:spPr>
        <p:txBody>
          <a:bodyPr vert="horz" lIns="91440" tIns="45720" rIns="91440" bIns="45720" rtlCol="0" anchor="t">
            <a:noAutofit/>
          </a:bodyPr>
          <a:lstStyle/>
          <a:p>
            <a:pPr marL="88900" indent="12700" algn="l">
              <a:spcBef>
                <a:spcPts val="600"/>
              </a:spcBef>
              <a:spcAft>
                <a:spcPts val="300"/>
              </a:spcAft>
              <a:buNone/>
            </a:pPr>
            <a:r>
              <a:rPr lang="en-GB" sz="1600" b="0" i="0">
                <a:solidFill>
                  <a:srgbClr val="424242"/>
                </a:solidFill>
                <a:effectLst/>
                <a:latin typeface="+mj-lt"/>
              </a:rPr>
              <a:t>“In today’s fast-moving and complex world, the need for high-quality government analysis has never been greater. </a:t>
            </a:r>
          </a:p>
          <a:p>
            <a:pPr marL="88900" indent="12700" algn="l">
              <a:spcBef>
                <a:spcPts val="600"/>
              </a:spcBef>
              <a:spcAft>
                <a:spcPts val="300"/>
              </a:spcAft>
              <a:buNone/>
            </a:pPr>
            <a:r>
              <a:rPr lang="en-GB" sz="1600" b="0" i="0">
                <a:solidFill>
                  <a:srgbClr val="424242"/>
                </a:solidFill>
                <a:effectLst/>
                <a:latin typeface="+mj-lt"/>
              </a:rPr>
              <a:t>This strategy sets out a collective vision for how we, as analysts, will meet the challenges ahead — by delivering impactful, multidisciplinary analysis, embracing innovation and AI, improving how we share and use data, and investing in our people.</a:t>
            </a:r>
          </a:p>
          <a:p>
            <a:pPr marL="88900" indent="12700" algn="l">
              <a:spcBef>
                <a:spcPts val="600"/>
              </a:spcBef>
              <a:spcAft>
                <a:spcPts val="300"/>
              </a:spcAft>
              <a:buNone/>
            </a:pPr>
            <a:r>
              <a:rPr lang="en-GB" sz="1600" b="0" i="0">
                <a:solidFill>
                  <a:srgbClr val="424242"/>
                </a:solidFill>
                <a:effectLst/>
                <a:latin typeface="+mj-lt"/>
              </a:rPr>
              <a:t>I’m incredibly proud of the strength and diversity of our analytical community.  </a:t>
            </a:r>
          </a:p>
          <a:p>
            <a:pPr marL="88900" indent="12700">
              <a:spcBef>
                <a:spcPts val="600"/>
              </a:spcBef>
              <a:spcAft>
                <a:spcPts val="300"/>
              </a:spcAft>
              <a:buNone/>
            </a:pPr>
            <a:r>
              <a:rPr lang="en-GB" sz="1600" b="0" i="0">
                <a:solidFill>
                  <a:srgbClr val="424242"/>
                </a:solidFill>
                <a:effectLst/>
                <a:latin typeface="+mj-lt"/>
                <a:cs typeface="Arial"/>
              </a:rPr>
              <a:t>I’m proud of the actuaries, data scientists, economists, geographers, operational researchers,</a:t>
            </a:r>
            <a:r>
              <a:rPr lang="en-GB" sz="1600">
                <a:solidFill>
                  <a:srgbClr val="424242"/>
                </a:solidFill>
                <a:latin typeface="+mj-lt"/>
                <a:cs typeface="Arial"/>
              </a:rPr>
              <a:t> </a:t>
            </a:r>
            <a:r>
              <a:rPr lang="en-GB" sz="1600" b="0" i="0">
                <a:solidFill>
                  <a:srgbClr val="424242"/>
                </a:solidFill>
                <a:effectLst/>
                <a:latin typeface="+mj-lt"/>
                <a:cs typeface="Arial"/>
              </a:rPr>
              <a:t>social researchers, statisticians, badged, dual-badged, and unaffiliated analysts working in every department across government – and I want to thank you for your hard work.</a:t>
            </a:r>
          </a:p>
          <a:p>
            <a:pPr marL="88900" indent="12700" algn="l">
              <a:spcBef>
                <a:spcPts val="600"/>
              </a:spcBef>
              <a:spcAft>
                <a:spcPts val="300"/>
              </a:spcAft>
              <a:buNone/>
            </a:pPr>
            <a:r>
              <a:rPr lang="en-GB" sz="1600" b="0" i="0">
                <a:solidFill>
                  <a:srgbClr val="424242"/>
                </a:solidFill>
                <a:effectLst/>
                <a:latin typeface="+mj-lt"/>
              </a:rPr>
              <a:t>This strategy is our framework for building capability, raising standards, and ensuring analysis is central to evidence-based decision-making across government. </a:t>
            </a:r>
          </a:p>
          <a:p>
            <a:pPr marL="88900" indent="12700" algn="l">
              <a:spcBef>
                <a:spcPts val="600"/>
              </a:spcBef>
              <a:spcAft>
                <a:spcPts val="300"/>
              </a:spcAft>
              <a:buNone/>
            </a:pPr>
            <a:r>
              <a:rPr lang="en-GB" sz="1600" b="0" i="0">
                <a:solidFill>
                  <a:srgbClr val="424242"/>
                </a:solidFill>
                <a:effectLst/>
                <a:latin typeface="+mj-lt"/>
              </a:rPr>
              <a:t>I encourage everyone who uses, produces or relies on analysis in government to engage with it, champion its goals, and help shape the future of government analysis”.</a:t>
            </a:r>
          </a:p>
          <a:p>
            <a:pPr marL="88900" indent="12700" algn="l">
              <a:spcBef>
                <a:spcPts val="600"/>
              </a:spcBef>
              <a:spcAft>
                <a:spcPts val="300"/>
              </a:spcAft>
              <a:buNone/>
            </a:pPr>
            <a:endParaRPr lang="en-GB" sz="1600">
              <a:solidFill>
                <a:srgbClr val="424242"/>
              </a:solidFill>
              <a:latin typeface="+mj-lt"/>
            </a:endParaRPr>
          </a:p>
          <a:p>
            <a:pPr marL="88900" indent="12700" algn="r">
              <a:spcBef>
                <a:spcPts val="600"/>
              </a:spcBef>
              <a:spcAft>
                <a:spcPts val="300"/>
              </a:spcAft>
              <a:buNone/>
            </a:pPr>
            <a:r>
              <a:rPr lang="en-GB" sz="1600" kern="0"/>
              <a:t>Emma Rourke, Acting National Statistician</a:t>
            </a:r>
          </a:p>
          <a:p>
            <a:pPr marL="88900" indent="12700" algn="l">
              <a:spcBef>
                <a:spcPts val="600"/>
              </a:spcBef>
              <a:spcAft>
                <a:spcPts val="300"/>
              </a:spcAft>
              <a:buNone/>
            </a:pPr>
            <a:endParaRPr lang="en-GB" sz="1600" b="0" i="0">
              <a:solidFill>
                <a:srgbClr val="424242"/>
              </a:solidFill>
              <a:effectLst/>
              <a:latin typeface="+mj-lt"/>
            </a:endParaRPr>
          </a:p>
        </p:txBody>
      </p:sp>
      <p:sp>
        <p:nvSpPr>
          <p:cNvPr id="5" name="Oval 4">
            <a:extLst>
              <a:ext uri="{FF2B5EF4-FFF2-40B4-BE49-F238E27FC236}">
                <a16:creationId xmlns:a16="http://schemas.microsoft.com/office/drawing/2014/main" id="{FA40EAA5-9C99-81BF-E1E6-B713A91572CB}"/>
              </a:ext>
            </a:extLst>
          </p:cNvPr>
          <p:cNvSpPr>
            <a:spLocks noGrp="1" noRot="1" noChangeAspect="1" noMove="1" noResize="1" noEditPoints="1" noAdjustHandles="1" noChangeArrowheads="1" noChangeShapeType="1"/>
          </p:cNvSpPr>
          <p:nvPr/>
        </p:nvSpPr>
        <p:spPr>
          <a:xfrm>
            <a:off x="9429601" y="4022615"/>
            <a:ext cx="2160000" cy="2160000"/>
          </a:xfrm>
          <a:prstGeom prst="ellipse">
            <a:avLst/>
          </a:prstGeom>
          <a:blipFill>
            <a:blip r:embed="rId2"/>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5403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6ACE-E738-7D7D-54D2-D00DE5DE92A6}"/>
            </a:ext>
          </a:extLst>
        </p:cNvPr>
        <p:cNvGrpSpPr/>
        <p:nvPr/>
      </p:nvGrpSpPr>
      <p:grpSpPr>
        <a:xfrm>
          <a:off x="0" y="0"/>
          <a:ext cx="0" cy="0"/>
          <a:chOff x="0" y="0"/>
          <a:chExt cx="0" cy="0"/>
        </a:xfrm>
      </p:grpSpPr>
      <p:pic>
        <p:nvPicPr>
          <p:cNvPr id="3" name="Picture 2" descr="A blue and orange logo&#10;&#10;AI-generated content may be incorrect.">
            <a:extLst>
              <a:ext uri="{FF2B5EF4-FFF2-40B4-BE49-F238E27FC236}">
                <a16:creationId xmlns:a16="http://schemas.microsoft.com/office/drawing/2014/main" id="{1274CB8B-074F-BF7A-2946-728A3C686C03}"/>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grpSp>
        <p:nvGrpSpPr>
          <p:cNvPr id="5" name="Group 4">
            <a:extLst>
              <a:ext uri="{FF2B5EF4-FFF2-40B4-BE49-F238E27FC236}">
                <a16:creationId xmlns:a16="http://schemas.microsoft.com/office/drawing/2014/main" id="{AAD36253-360C-3FC1-DC4F-FFBBEA68914C}"/>
              </a:ext>
            </a:extLst>
          </p:cNvPr>
          <p:cNvGrpSpPr>
            <a:grpSpLocks noGrp="1" noUngrp="1" noRot="1" noMove="1" noResize="1"/>
          </p:cNvGrpSpPr>
          <p:nvPr/>
        </p:nvGrpSpPr>
        <p:grpSpPr>
          <a:xfrm>
            <a:off x="705080" y="2698259"/>
            <a:ext cx="5939999" cy="1615998"/>
            <a:chOff x="705080" y="2698259"/>
            <a:chExt cx="5939999" cy="1615998"/>
          </a:xfrm>
        </p:grpSpPr>
        <p:sp>
          <p:nvSpPr>
            <p:cNvPr id="6" name="Title 1">
              <a:extLst>
                <a:ext uri="{FF2B5EF4-FFF2-40B4-BE49-F238E27FC236}">
                  <a16:creationId xmlns:a16="http://schemas.microsoft.com/office/drawing/2014/main" id="{DF16A622-FFDB-4303-F7E4-A46B34759C6D}"/>
                </a:ext>
              </a:extLst>
            </p:cNvPr>
            <p:cNvSpPr>
              <a:spLocks noGrp="1" noRot="1" noMove="1" noResize="1" noEditPoints="1" noAdjustHandles="1" noChangeArrowheads="1" noChangeShapeType="1"/>
            </p:cNvSpPr>
            <p:nvPr>
              <p:ph type="ctrTitle"/>
            </p:nvPr>
          </p:nvSpPr>
          <p:spPr>
            <a:xfrm>
              <a:off x="1425079" y="2698259"/>
              <a:ext cx="5220000" cy="1615998"/>
            </a:xfrm>
          </p:spPr>
          <p:txBody>
            <a:bodyPr anchor="t"/>
            <a:lstStyle/>
            <a:p>
              <a:r>
                <a:rPr lang="en-GB" sz="2400">
                  <a:solidFill>
                    <a:schemeClr val="tx1"/>
                  </a:solidFill>
                  <a:cs typeface="Arial"/>
                </a:rPr>
                <a:t>A strategy for analysis in government (2025-28) </a:t>
              </a:r>
              <a:br>
                <a:rPr lang="en-GB" sz="2400">
                  <a:solidFill>
                    <a:schemeClr val="tx1"/>
                  </a:solidFill>
                  <a:cs typeface="Arial"/>
                </a:rPr>
              </a:br>
              <a:br>
                <a:rPr lang="en-GB" sz="2400">
                  <a:solidFill>
                    <a:schemeClr val="tx1"/>
                  </a:solidFill>
                  <a:cs typeface="Arial"/>
                </a:rPr>
              </a:br>
              <a:r>
                <a:rPr lang="en-GB" sz="2000">
                  <a:solidFill>
                    <a:schemeClr val="tx1"/>
                  </a:solidFill>
                  <a:latin typeface="+mj-lt"/>
                </a:rPr>
                <a:t>Useful content (template wording, posts, logos, and Teams backgrounds)</a:t>
              </a:r>
              <a:endParaRPr lang="en-GB" sz="2400">
                <a:solidFill>
                  <a:schemeClr val="tx1"/>
                </a:solidFill>
                <a:latin typeface="Arial" panose="020B0604020202020204" pitchFamily="34" charset="0"/>
              </a:endParaRPr>
            </a:p>
          </p:txBody>
        </p:sp>
        <p:pic>
          <p:nvPicPr>
            <p:cNvPr id="7" name="Picture 6" descr="A black and white logo&#10;&#10;AI-generated content may be incorrect.">
              <a:extLst>
                <a:ext uri="{FF2B5EF4-FFF2-40B4-BE49-F238E27FC236}">
                  <a16:creationId xmlns:a16="http://schemas.microsoft.com/office/drawing/2014/main" id="{94F74BBB-933F-62C6-2A5F-14E344C5913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05080" y="2775378"/>
              <a:ext cx="540000" cy="540000"/>
            </a:xfrm>
            <a:prstGeom prst="rect">
              <a:avLst/>
            </a:prstGeom>
          </p:spPr>
        </p:pic>
      </p:grpSp>
    </p:spTree>
    <p:extLst>
      <p:ext uri="{BB962C8B-B14F-4D97-AF65-F5344CB8AC3E}">
        <p14:creationId xmlns:p14="http://schemas.microsoft.com/office/powerpoint/2010/main" val="3457672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6842F-A3DA-DAE3-90DF-0ECE4A0349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E16762-66B3-0C26-3F63-BDEE44425231}"/>
              </a:ext>
            </a:extLst>
          </p:cNvPr>
          <p:cNvSpPr>
            <a:spLocks noGrp="1"/>
          </p:cNvSpPr>
          <p:nvPr>
            <p:ph type="body" idx="1"/>
          </p:nvPr>
        </p:nvSpPr>
        <p:spPr>
          <a:xfrm>
            <a:off x="609600" y="1487278"/>
            <a:ext cx="11340000" cy="5004538"/>
          </a:xfrm>
        </p:spPr>
        <p:txBody>
          <a:bodyPr/>
          <a:lstStyle/>
          <a:p>
            <a:pPr marL="101598" indent="0">
              <a:buNone/>
            </a:pPr>
            <a:r>
              <a:rPr lang="en-GB" sz="1400">
                <a:ea typeface="+mn-lt"/>
                <a:cs typeface="+mn-lt"/>
              </a:rPr>
              <a:t>Use for internal channels such as your departmental intranet or profession website, SharePoint, for internal newsletters or other message boards.  Simply customise by adding in your department or profession name.</a:t>
            </a:r>
          </a:p>
        </p:txBody>
      </p:sp>
      <p:sp>
        <p:nvSpPr>
          <p:cNvPr id="3" name="Title 2">
            <a:extLst>
              <a:ext uri="{FF2B5EF4-FFF2-40B4-BE49-F238E27FC236}">
                <a16:creationId xmlns:a16="http://schemas.microsoft.com/office/drawing/2014/main" id="{1F91E310-D238-1F67-AA4B-A9D15AF65E51}"/>
              </a:ext>
            </a:extLst>
          </p:cNvPr>
          <p:cNvSpPr>
            <a:spLocks noGrp="1"/>
          </p:cNvSpPr>
          <p:nvPr>
            <p:ph type="title"/>
          </p:nvPr>
        </p:nvSpPr>
        <p:spPr/>
        <p:txBody>
          <a:bodyPr/>
          <a:lstStyle/>
          <a:p>
            <a:r>
              <a:rPr lang="en-GB"/>
              <a:t>Example wording for internal channels</a:t>
            </a:r>
          </a:p>
        </p:txBody>
      </p:sp>
      <p:sp>
        <p:nvSpPr>
          <p:cNvPr id="4" name="Rectangle: Rounded Corners 3">
            <a:extLst>
              <a:ext uri="{FF2B5EF4-FFF2-40B4-BE49-F238E27FC236}">
                <a16:creationId xmlns:a16="http://schemas.microsoft.com/office/drawing/2014/main" id="{310ABD63-414F-C41D-F001-C3CB8DEB6685}"/>
              </a:ext>
            </a:extLst>
          </p:cNvPr>
          <p:cNvSpPr>
            <a:spLocks noGrp="1" noRot="1" noChangeAspect="1" noMove="1" noResize="1" noEditPoints="1" noAdjustHandles="1" noChangeArrowheads="1" noChangeShapeType="1"/>
          </p:cNvSpPr>
          <p:nvPr/>
        </p:nvSpPr>
        <p:spPr>
          <a:xfrm>
            <a:off x="9798018" y="222797"/>
            <a:ext cx="1017919" cy="9584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7" name="Group 6">
            <a:extLst>
              <a:ext uri="{FF2B5EF4-FFF2-40B4-BE49-F238E27FC236}">
                <a16:creationId xmlns:a16="http://schemas.microsoft.com/office/drawing/2014/main" id="{7289868C-45C9-C4EC-80B8-6E6CF962F807}"/>
              </a:ext>
            </a:extLst>
          </p:cNvPr>
          <p:cNvGrpSpPr/>
          <p:nvPr/>
        </p:nvGrpSpPr>
        <p:grpSpPr>
          <a:xfrm>
            <a:off x="310789" y="2176815"/>
            <a:ext cx="11570422" cy="4458388"/>
            <a:chOff x="609600" y="2187832"/>
            <a:chExt cx="11570422" cy="4194180"/>
          </a:xfrm>
        </p:grpSpPr>
        <p:sp>
          <p:nvSpPr>
            <p:cNvPr id="5" name="Text Placeholder 1">
              <a:extLst>
                <a:ext uri="{FF2B5EF4-FFF2-40B4-BE49-F238E27FC236}">
                  <a16:creationId xmlns:a16="http://schemas.microsoft.com/office/drawing/2014/main" id="{E427513C-34D6-DBF2-D7CF-647366F6DE25}"/>
                </a:ext>
              </a:extLst>
            </p:cNvPr>
            <p:cNvSpPr txBox="1">
              <a:spLocks/>
            </p:cNvSpPr>
            <p:nvPr/>
          </p:nvSpPr>
          <p:spPr>
            <a:xfrm>
              <a:off x="6420022" y="2187832"/>
              <a:ext cx="5760000" cy="4194180"/>
            </a:xfrm>
            <a:prstGeom prst="rect">
              <a:avLst/>
            </a:prstGeom>
            <a:no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100965" indent="0">
                <a:buFont typeface="Wingdings" panose="05000000000000000000" pitchFamily="2" charset="2"/>
                <a:buNone/>
              </a:pPr>
              <a:r>
                <a:rPr lang="en-GB" sz="1600" b="1" kern="0">
                  <a:ea typeface="+mn-lt"/>
                  <a:cs typeface="+mn-lt"/>
                </a:rPr>
                <a:t>Proud to be a government analyst - send us your stories</a:t>
              </a:r>
              <a:endParaRPr lang="en-US"/>
            </a:p>
            <a:p>
              <a:pPr marL="608965" indent="-507365"/>
              <a:r>
                <a:rPr lang="en-GB" sz="1400" kern="0">
                  <a:solidFill>
                    <a:srgbClr val="333333"/>
                  </a:solidFill>
                  <a:latin typeface="Arial" panose="020B0604020202020204" pitchFamily="34" charset="0"/>
                </a:rPr>
                <a:t>“What has made you proud to be a government analyst?”</a:t>
              </a:r>
            </a:p>
            <a:p>
              <a:pPr marL="608965" indent="-507365"/>
              <a:r>
                <a:rPr lang="en-GB" sz="1400" kern="0">
                  <a:solidFill>
                    <a:srgbClr val="333333"/>
                  </a:solidFill>
                  <a:latin typeface="Arial" panose="020B0604020202020204" pitchFamily="34" charset="0"/>
                </a:rPr>
                <a:t>We have so many reasons to be proud in </a:t>
              </a:r>
              <a:r>
                <a:rPr lang="en-GB" sz="1400" kern="0">
                  <a:ea typeface="+mn-lt"/>
                  <a:cs typeface="+mn-lt"/>
                </a:rPr>
                <a:t>[</a:t>
              </a:r>
              <a:r>
                <a:rPr lang="en-GB" sz="1400" kern="0">
                  <a:highlight>
                    <a:srgbClr val="F2F2F2"/>
                  </a:highlight>
                  <a:ea typeface="+mn-lt"/>
                  <a:cs typeface="+mn-lt"/>
                </a:rPr>
                <a:t>Insert your Department or Profession Name] </a:t>
              </a:r>
            </a:p>
            <a:p>
              <a:pPr marL="608965" indent="-507365"/>
              <a:r>
                <a:rPr lang="en-GB" sz="1400" kern="0">
                  <a:solidFill>
                    <a:srgbClr val="333333"/>
                  </a:solidFill>
                  <a:latin typeface="Arial" panose="020B0604020202020204" pitchFamily="34" charset="0"/>
                </a:rPr>
                <a:t>The AF Central Team is collecting stories of excellence in analysis to be published online.  These </a:t>
              </a:r>
              <a:r>
                <a:rPr lang="en-GB" sz="1400" kern="0">
                  <a:solidFill>
                    <a:srgbClr val="333333"/>
                  </a:solidFill>
                  <a:latin typeface="+mj-lt"/>
                </a:rPr>
                <a:t>stories will support the behaviours and aims of the new strategy and be held up as examples of excellence.  </a:t>
              </a:r>
            </a:p>
            <a:p>
              <a:pPr marL="608965" indent="-507365"/>
              <a:r>
                <a:rPr lang="en-GB" sz="1400" kern="0">
                  <a:solidFill>
                    <a:srgbClr val="333333"/>
                  </a:solidFill>
                  <a:latin typeface="+mj-lt"/>
                </a:rPr>
                <a:t>Stories can be submitted in article, blogs, or case study form, and the team is keen to find out about already published content which can be shared more widely</a:t>
              </a:r>
            </a:p>
            <a:p>
              <a:pPr marL="608965" indent="-507365"/>
              <a:r>
                <a:rPr lang="en-GB" sz="1400" kern="0">
                  <a:solidFill>
                    <a:srgbClr val="333333"/>
                  </a:solidFill>
                  <a:latin typeface="+mj-lt"/>
                  <a:ea typeface="+mn-lt"/>
                  <a:cs typeface="+mn-lt"/>
                </a:rPr>
                <a:t>Find out more, including how to submit your stories, on the new </a:t>
              </a:r>
              <a:r>
                <a:rPr lang="en-GB" sz="1400" kern="0">
                  <a:solidFill>
                    <a:srgbClr val="333333"/>
                  </a:solidFill>
                  <a:latin typeface="+mj-lt"/>
                  <a:ea typeface="+mn-lt"/>
                  <a:cs typeface="+mn-lt"/>
                  <a:hlinkClick r:id="rId3"/>
                </a:rPr>
                <a:t>Proud to be a government analyst campaign page</a:t>
              </a:r>
            </a:p>
            <a:p>
              <a:pPr marL="608965" indent="-507365"/>
              <a:r>
                <a:rPr lang="en-GB" sz="1400" kern="0">
                  <a:latin typeface="+mj-lt"/>
                  <a:ea typeface="+mn-lt"/>
                  <a:cs typeface="+mn-lt"/>
                </a:rPr>
                <a:t>Wider ways to engage: Tell your colleagues and teams today, find out more on </a:t>
              </a:r>
              <a:r>
                <a:rPr lang="en-GB" sz="1400" kern="0">
                  <a:latin typeface="+mj-lt"/>
                  <a:ea typeface="+mn-lt"/>
                  <a:cs typeface="+mn-lt"/>
                  <a:hlinkClick r:id="rId4"/>
                </a:rPr>
                <a:t>the AF website</a:t>
              </a:r>
              <a:r>
                <a:rPr lang="en-GB" sz="1400" kern="0">
                  <a:latin typeface="+mj-lt"/>
                  <a:ea typeface="+mn-lt"/>
                  <a:cs typeface="+mn-lt"/>
                </a:rPr>
                <a:t>, follow the Analysis Function on </a:t>
              </a:r>
              <a:r>
                <a:rPr lang="en-GB" sz="1400" kern="0">
                  <a:latin typeface="+mj-lt"/>
                  <a:cs typeface="Arial"/>
                  <a:hlinkClick r:id="rId5"/>
                </a:rPr>
                <a:t>Twitter</a:t>
              </a:r>
              <a:r>
                <a:rPr lang="en-GB" sz="1400" kern="0">
                  <a:latin typeface="+mj-lt"/>
                  <a:cs typeface="Arial"/>
                </a:rPr>
                <a:t> and </a:t>
              </a:r>
              <a:r>
                <a:rPr lang="en-GB" sz="1400" kern="0">
                  <a:latin typeface="+mj-lt"/>
                  <a:cs typeface="Arial"/>
                  <a:hlinkClick r:id="rId6"/>
                </a:rPr>
                <a:t>LinkedIn</a:t>
              </a:r>
              <a:r>
                <a:rPr lang="en-GB" sz="1400" kern="0">
                  <a:latin typeface="+mj-lt"/>
                  <a:cs typeface="Arial"/>
                </a:rPr>
                <a:t> and </a:t>
              </a:r>
              <a:r>
                <a:rPr lang="en-GB" sz="1400" kern="0">
                  <a:latin typeface="+mj-lt"/>
                  <a:cs typeface="Arial"/>
                  <a:hlinkClick r:id="rId7"/>
                </a:rPr>
                <a:t>sign up for our monthly newsletter</a:t>
              </a:r>
              <a:r>
                <a:rPr lang="en-GB" sz="1400" kern="0">
                  <a:latin typeface="+mj-lt"/>
                  <a:cs typeface="Arial"/>
                </a:rPr>
                <a:t> </a:t>
              </a:r>
              <a:r>
                <a:rPr lang="en-GB" sz="1400" kern="0">
                  <a:latin typeface="+mj-lt"/>
                  <a:ea typeface="+mn-lt"/>
                  <a:cs typeface="+mn-lt"/>
                </a:rPr>
                <a:t>for all the latest AF news.</a:t>
              </a:r>
            </a:p>
            <a:p>
              <a:pPr marL="133350" indent="0">
                <a:buSzPct val="110000"/>
                <a:buNone/>
              </a:pPr>
              <a:endParaRPr lang="en-GB" sz="1400" kern="0">
                <a:solidFill>
                  <a:srgbClr val="0070C0"/>
                </a:solidFill>
                <a:latin typeface="Arial"/>
              </a:endParaRPr>
            </a:p>
          </p:txBody>
        </p:sp>
        <p:sp>
          <p:nvSpPr>
            <p:cNvPr id="6" name="Text Placeholder 1">
              <a:extLst>
                <a:ext uri="{FF2B5EF4-FFF2-40B4-BE49-F238E27FC236}">
                  <a16:creationId xmlns:a16="http://schemas.microsoft.com/office/drawing/2014/main" id="{A181166F-F93F-5A13-4772-80442D71F713}"/>
                </a:ext>
              </a:extLst>
            </p:cNvPr>
            <p:cNvSpPr txBox="1">
              <a:spLocks/>
            </p:cNvSpPr>
            <p:nvPr/>
          </p:nvSpPr>
          <p:spPr>
            <a:xfrm>
              <a:off x="609600" y="2187832"/>
              <a:ext cx="5760000" cy="4194180"/>
            </a:xfrm>
            <a:prstGeom prst="rect">
              <a:avLst/>
            </a:prstGeom>
            <a:no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100965" indent="0">
                <a:buFont typeface="Wingdings" panose="05000000000000000000" pitchFamily="2" charset="2"/>
                <a:buNone/>
              </a:pPr>
              <a:r>
                <a:rPr lang="en-GB" sz="1600" b="1" kern="0">
                  <a:ea typeface="+mn-lt"/>
                  <a:cs typeface="+mn-lt"/>
                </a:rPr>
                <a:t>A strategy for analysis in government (2025-28)</a:t>
              </a:r>
              <a:endParaRPr lang="en-US"/>
            </a:p>
            <a:p>
              <a:pPr marL="608965" indent="-507365"/>
              <a:r>
                <a:rPr lang="en-GB" sz="1400" kern="0">
                  <a:ea typeface="+mn-lt"/>
                  <a:cs typeface="+mn-lt"/>
                </a:rPr>
                <a:t>What will analysis in government be like in the future?  How will AI, big data, and other innovations affect the work of government analysts? What training and skills will we need? How will we work together even better in [</a:t>
              </a:r>
              <a:r>
                <a:rPr lang="en-GB" sz="1400" kern="0">
                  <a:highlight>
                    <a:srgbClr val="F2F2F2"/>
                  </a:highlight>
                  <a:ea typeface="+mn-lt"/>
                  <a:cs typeface="+mn-lt"/>
                </a:rPr>
                <a:t>Insert your Department or Profession Name] </a:t>
              </a:r>
              <a:r>
                <a:rPr lang="en-GB" sz="1400" kern="0">
                  <a:ea typeface="+mn-lt"/>
                  <a:cs typeface="+mn-lt"/>
                </a:rPr>
                <a:t>and with colleagues across government? </a:t>
              </a:r>
            </a:p>
            <a:p>
              <a:pPr marL="608965" indent="-507365"/>
              <a:r>
                <a:rPr lang="en-GB" sz="1400" kern="0">
                  <a:ea typeface="+mn-lt"/>
                  <a:cs typeface="+mn-lt"/>
                  <a:hlinkClick r:id="rId8"/>
                </a:rPr>
                <a:t>A strategy for analysis in government (2025-28)</a:t>
              </a:r>
              <a:r>
                <a:rPr lang="en-GB" sz="1400" kern="0">
                  <a:ea typeface="+mn-lt"/>
                  <a:cs typeface="+mn-lt"/>
                </a:rPr>
                <a:t> has just been published and sets out a shared vision, strategic objectives and key priorities for the next three years.  The strategy was shaped by feedback from members from all different professions and departments across the Analysis Function including analysts from [</a:t>
              </a:r>
              <a:r>
                <a:rPr lang="en-GB" sz="1400" kern="0">
                  <a:highlight>
                    <a:srgbClr val="F2F2F2"/>
                  </a:highlight>
                  <a:ea typeface="+mn-lt"/>
                  <a:cs typeface="+mn-lt"/>
                </a:rPr>
                <a:t>Insert your Department or Profession Name]</a:t>
              </a:r>
              <a:r>
                <a:rPr lang="en-GB" sz="1400" kern="0">
                  <a:ea typeface="+mn-lt"/>
                  <a:cs typeface="+mn-lt"/>
                </a:rPr>
                <a:t>. </a:t>
              </a:r>
            </a:p>
            <a:p>
              <a:pPr marL="608965" indent="-507365"/>
              <a:r>
                <a:rPr lang="en-GB" sz="1400" kern="0">
                  <a:ea typeface="+mn-lt"/>
                  <a:cs typeface="+mn-lt"/>
                </a:rPr>
                <a:t>We all have a role to play in </a:t>
              </a:r>
              <a:r>
                <a:rPr lang="en-GB" sz="1400" kern="0">
                  <a:highlight>
                    <a:srgbClr val="F2F2F2"/>
                  </a:highlight>
                  <a:ea typeface="+mn-lt"/>
                  <a:cs typeface="+mn-lt"/>
                </a:rPr>
                <a:t>Insert your Department or Profession Name].  </a:t>
              </a:r>
              <a:r>
                <a:rPr lang="en-GB" sz="1400" kern="0">
                  <a:ea typeface="+mn-lt"/>
                  <a:cs typeface="+mn-lt"/>
                </a:rPr>
                <a:t>The new </a:t>
              </a:r>
              <a:r>
                <a:rPr lang="en-GB" sz="1400" kern="0">
                  <a:ea typeface="+mn-lt"/>
                  <a:cs typeface="+mn-lt"/>
                  <a:hlinkClick r:id="rId9"/>
                </a:rPr>
                <a:t>Analysis in Government Strategy Hub</a:t>
              </a:r>
              <a:r>
                <a:rPr lang="en-GB" sz="1400" kern="0">
                  <a:ea typeface="+mn-lt"/>
                  <a:cs typeface="+mn-lt"/>
                </a:rPr>
                <a:t> is the best place to find out more and is packed with information and resources to help you and your team better understand how you can get involved and make a difference. </a:t>
              </a:r>
              <a:endParaRPr lang="en-GB" sz="1400" kern="0">
                <a:solidFill>
                  <a:srgbClr val="0070C0"/>
                </a:solidFill>
                <a:latin typeface="Arial" panose="020B0604020202020204" pitchFamily="34" charset="0"/>
              </a:endParaRPr>
            </a:p>
          </p:txBody>
        </p:sp>
      </p:grpSp>
    </p:spTree>
    <p:extLst>
      <p:ext uri="{BB962C8B-B14F-4D97-AF65-F5344CB8AC3E}">
        <p14:creationId xmlns:p14="http://schemas.microsoft.com/office/powerpoint/2010/main" val="2451006189"/>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9454A-488E-AC2A-6E6C-6421B08E61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DE43D7-6161-21F8-90B8-E9C682B69FED}"/>
              </a:ext>
            </a:extLst>
          </p:cNvPr>
          <p:cNvSpPr>
            <a:spLocks noGrp="1"/>
          </p:cNvSpPr>
          <p:nvPr>
            <p:ph type="body" idx="1"/>
          </p:nvPr>
        </p:nvSpPr>
        <p:spPr>
          <a:xfrm>
            <a:off x="609600" y="1674822"/>
            <a:ext cx="11368324" cy="4800597"/>
          </a:xfrm>
        </p:spPr>
        <p:txBody>
          <a:bodyPr/>
          <a:lstStyle/>
          <a:p>
            <a:pPr marL="100965" indent="0">
              <a:buNone/>
            </a:pPr>
            <a:r>
              <a:rPr lang="en-GB" sz="1600" dirty="0">
                <a:ea typeface="+mn-lt"/>
                <a:cs typeface="+mn-lt"/>
              </a:rPr>
              <a:t>Use for internal channels such as your departmental intranet or profession website, SharePoint, for internal newsletters or other message boards.</a:t>
            </a:r>
            <a:endParaRPr lang="en-US" dirty="0"/>
          </a:p>
          <a:p>
            <a:pPr marL="608965" indent="-507365"/>
            <a:r>
              <a:rPr lang="en-GB" sz="1600" dirty="0">
                <a:ea typeface="+mn-lt"/>
                <a:cs typeface="+mn-lt"/>
              </a:rPr>
              <a:t>All colleagues in </a:t>
            </a:r>
            <a:r>
              <a:rPr lang="en-GB" sz="1600" kern="0" dirty="0">
                <a:ea typeface="+mn-lt"/>
                <a:cs typeface="+mn-lt"/>
              </a:rPr>
              <a:t>[</a:t>
            </a:r>
            <a:r>
              <a:rPr lang="en-GB" sz="1600" kern="0" dirty="0">
                <a:highlight>
                  <a:srgbClr val="F2F2F2"/>
                </a:highlight>
                <a:ea typeface="+mn-lt"/>
                <a:cs typeface="+mn-lt"/>
              </a:rPr>
              <a:t>Insert your Department or Profession Name] should </a:t>
            </a:r>
            <a:r>
              <a:rPr lang="en-GB" sz="1600" dirty="0">
                <a:ea typeface="+mn-lt"/>
                <a:cs typeface="+mn-lt"/>
              </a:rPr>
              <a:t>know that a new strategy for analysis in government has just been published.  Every one of us will play a part in achieving the vision – find out what the new strategy means for us</a:t>
            </a:r>
          </a:p>
          <a:p>
            <a:pPr marL="608965" indent="-507365"/>
            <a:r>
              <a:rPr lang="en-GB" sz="1600" dirty="0">
                <a:ea typeface="+mn-lt"/>
                <a:cs typeface="+mn-lt"/>
                <a:hlinkClick r:id="rId2"/>
              </a:rPr>
              <a:t>A strategy for analysis in government (2025-28)</a:t>
            </a:r>
            <a:r>
              <a:rPr lang="en-GB" sz="1600" dirty="0">
                <a:ea typeface="+mn-lt"/>
                <a:cs typeface="+mn-lt"/>
              </a:rPr>
              <a:t> sets out the vision for the Analysis Function, strategic objectives and deliverables for the next three years. Find out more on the new </a:t>
            </a:r>
            <a:r>
              <a:rPr lang="en-GB" sz="1600" dirty="0">
                <a:ea typeface="+mn-lt"/>
                <a:cs typeface="+mn-lt"/>
                <a:hlinkClick r:id="rId3"/>
              </a:rPr>
              <a:t>Analysis in Government Strategy Hub</a:t>
            </a:r>
          </a:p>
          <a:p>
            <a:pPr marL="608965" indent="-507365"/>
            <a:r>
              <a:rPr lang="en-GB" sz="1600" dirty="0">
                <a:solidFill>
                  <a:srgbClr val="333333"/>
                </a:solidFill>
                <a:latin typeface="Arial"/>
                <a:cs typeface="Arial"/>
              </a:rPr>
              <a:t>“What has made you proud to be a government analyst?”  We have so many reasons to be proud in </a:t>
            </a:r>
            <a:r>
              <a:rPr lang="en-GB" sz="1600" dirty="0">
                <a:ea typeface="+mn-lt"/>
                <a:cs typeface="+mn-lt"/>
              </a:rPr>
              <a:t>[</a:t>
            </a:r>
            <a:r>
              <a:rPr lang="en-GB" sz="1600" dirty="0">
                <a:highlight>
                  <a:srgbClr val="F2F2F2"/>
                </a:highlight>
                <a:ea typeface="+mn-lt"/>
                <a:cs typeface="+mn-lt"/>
              </a:rPr>
              <a:t>Insert your Department or Profession Name]   </a:t>
            </a:r>
            <a:r>
              <a:rPr lang="en-GB" sz="1600" dirty="0">
                <a:solidFill>
                  <a:srgbClr val="333333"/>
                </a:solidFill>
                <a:latin typeface="Arial"/>
                <a:cs typeface="Arial"/>
              </a:rPr>
              <a:t>The AF Central Team is collecting stories of excellence in analysis to be published online.  These </a:t>
            </a:r>
            <a:r>
              <a:rPr lang="en-GB" sz="1600" dirty="0">
                <a:solidFill>
                  <a:srgbClr val="333333"/>
                </a:solidFill>
                <a:latin typeface="+mj-lt"/>
                <a:cs typeface="Arial"/>
              </a:rPr>
              <a:t>stories will support the behaviours and aims of the new strategy and be held up as examples of excellence.  </a:t>
            </a:r>
            <a:r>
              <a:rPr lang="en-GB" sz="1600" dirty="0">
                <a:solidFill>
                  <a:srgbClr val="333333"/>
                </a:solidFill>
                <a:latin typeface="+mj-lt"/>
                <a:ea typeface="+mn-lt"/>
                <a:cs typeface="+mn-lt"/>
              </a:rPr>
              <a:t>Find out more, including how to submit your stories, on the new </a:t>
            </a:r>
            <a:r>
              <a:rPr lang="en-GB" sz="1600" dirty="0">
                <a:solidFill>
                  <a:srgbClr val="333333"/>
                </a:solidFill>
                <a:latin typeface="+mj-lt"/>
                <a:ea typeface="+mn-lt"/>
                <a:cs typeface="+mn-lt"/>
                <a:hlinkClick r:id="rId4"/>
              </a:rPr>
              <a:t>Proud to be a government analyst campaign page</a:t>
            </a:r>
          </a:p>
          <a:p>
            <a:pPr marL="608965" indent="-507365">
              <a:buFont typeface="Wingdings" panose="05000000000000000000" pitchFamily="2" charset="2"/>
              <a:buChar char="§"/>
            </a:pPr>
            <a:r>
              <a:rPr lang="en-GB" sz="1600" dirty="0">
                <a:ea typeface="+mn-lt"/>
                <a:cs typeface="+mn-lt"/>
              </a:rPr>
              <a:t>What makes you proud to be a government analyst?  The Analysis Function Central Team is seeking case studies of excellence in analysis from across government departments and all the analysis professions.  If you have done work that is interesting, important, or influential, why not submit a case study</a:t>
            </a:r>
          </a:p>
          <a:p>
            <a:pPr marL="608965" indent="-507365">
              <a:buFont typeface="Wingdings" panose="05000000000000000000" pitchFamily="2" charset="2"/>
              <a:buChar char="§"/>
            </a:pPr>
            <a:r>
              <a:rPr lang="en-GB" sz="1600" dirty="0">
                <a:ea typeface="+mn-lt"/>
                <a:cs typeface="+mn-lt"/>
              </a:rPr>
              <a:t>Every government analyst is expected to know about the new strategy for the future of analysis in government (2025-28).  Tell your colleagues and teams today and find out more on </a:t>
            </a:r>
            <a:r>
              <a:rPr lang="en-GB" sz="1600" dirty="0">
                <a:ea typeface="+mn-lt"/>
                <a:cs typeface="+mn-lt"/>
                <a:hlinkClick r:id="rId3"/>
              </a:rPr>
              <a:t>the new AF Strategy Hub</a:t>
            </a:r>
          </a:p>
          <a:p>
            <a:pPr marL="608965" indent="-507365">
              <a:buFont typeface="Wingdings" panose="05000000000000000000" pitchFamily="2" charset="2"/>
              <a:buChar char="§"/>
            </a:pPr>
            <a:endParaRPr lang="en-GB" sz="1600" dirty="0">
              <a:ea typeface="+mn-lt"/>
              <a:cs typeface="+mn-lt"/>
            </a:endParaRPr>
          </a:p>
        </p:txBody>
      </p:sp>
      <p:sp>
        <p:nvSpPr>
          <p:cNvPr id="3" name="Title 2">
            <a:extLst>
              <a:ext uri="{FF2B5EF4-FFF2-40B4-BE49-F238E27FC236}">
                <a16:creationId xmlns:a16="http://schemas.microsoft.com/office/drawing/2014/main" id="{AE4691A2-3BC2-CB26-2147-F256671C3590}"/>
              </a:ext>
            </a:extLst>
          </p:cNvPr>
          <p:cNvSpPr>
            <a:spLocks noGrp="1"/>
          </p:cNvSpPr>
          <p:nvPr>
            <p:ph type="title"/>
          </p:nvPr>
        </p:nvSpPr>
        <p:spPr/>
        <p:txBody>
          <a:bodyPr/>
          <a:lstStyle/>
          <a:p>
            <a:r>
              <a:rPr lang="en-GB"/>
              <a:t>Template posts 1/2</a:t>
            </a:r>
          </a:p>
        </p:txBody>
      </p:sp>
      <p:grpSp>
        <p:nvGrpSpPr>
          <p:cNvPr id="5" name="Group 4">
            <a:extLst>
              <a:ext uri="{FF2B5EF4-FFF2-40B4-BE49-F238E27FC236}">
                <a16:creationId xmlns:a16="http://schemas.microsoft.com/office/drawing/2014/main" id="{90B6FDFC-53BC-C27C-9F76-B20A10F94B83}"/>
              </a:ext>
            </a:extLst>
          </p:cNvPr>
          <p:cNvGrpSpPr>
            <a:grpSpLocks noGrp="1" noUngrp="1" noRot="1" noMove="1" noResize="1"/>
          </p:cNvGrpSpPr>
          <p:nvPr/>
        </p:nvGrpSpPr>
        <p:grpSpPr>
          <a:xfrm>
            <a:off x="7925382" y="222797"/>
            <a:ext cx="2890555" cy="958400"/>
            <a:chOff x="7925382" y="222797"/>
            <a:chExt cx="2890555" cy="958400"/>
          </a:xfrm>
        </p:grpSpPr>
        <p:sp>
          <p:nvSpPr>
            <p:cNvPr id="4" name="Rectangle: Rounded Corners 3">
              <a:extLst>
                <a:ext uri="{FF2B5EF4-FFF2-40B4-BE49-F238E27FC236}">
                  <a16:creationId xmlns:a16="http://schemas.microsoft.com/office/drawing/2014/main" id="{5138973F-4266-8E23-2A32-441BC0930F84}"/>
                </a:ext>
              </a:extLst>
            </p:cNvPr>
            <p:cNvSpPr>
              <a:spLocks noGrp="1" noRot="1" noChangeAspect="1" noMove="1" noResize="1" noEditPoints="1" noAdjustHandles="1" noChangeArrowheads="1" noChangeShapeType="1"/>
            </p:cNvSpPr>
            <p:nvPr/>
          </p:nvSpPr>
          <p:spPr>
            <a:xfrm>
              <a:off x="9798018" y="222797"/>
              <a:ext cx="1017919" cy="9584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descr="A white x on a black background&#10;&#10;AI-generated content may be incorrect.">
              <a:extLst>
                <a:ext uri="{FF2B5EF4-FFF2-40B4-BE49-F238E27FC236}">
                  <a16:creationId xmlns:a16="http://schemas.microsoft.com/office/drawing/2014/main" id="{556987FD-C6E9-F579-FB95-685A7981CD4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861700" y="366688"/>
              <a:ext cx="670618" cy="670618"/>
            </a:xfrm>
            <a:prstGeom prst="rect">
              <a:avLst/>
            </a:prstGeom>
          </p:spPr>
        </p:pic>
        <p:pic>
          <p:nvPicPr>
            <p:cNvPr id="8" name="Picture 7" descr="A blue circle with white letters on it&#10;&#10;AI-generated content may be incorrect.">
              <a:extLst>
                <a:ext uri="{FF2B5EF4-FFF2-40B4-BE49-F238E27FC236}">
                  <a16:creationId xmlns:a16="http://schemas.microsoft.com/office/drawing/2014/main" id="{2FCCC653-0860-CBD2-C9E6-60D61C5F0A7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7925382" y="363640"/>
              <a:ext cx="670618" cy="676715"/>
            </a:xfrm>
            <a:prstGeom prst="rect">
              <a:avLst/>
            </a:prstGeom>
          </p:spPr>
        </p:pic>
      </p:grpSp>
    </p:spTree>
    <p:extLst>
      <p:ext uri="{BB962C8B-B14F-4D97-AF65-F5344CB8AC3E}">
        <p14:creationId xmlns:p14="http://schemas.microsoft.com/office/powerpoint/2010/main" val="406769513"/>
      </p:ext>
    </p:extLst>
  </p:cSld>
  <p:clrMapOvr>
    <a:masterClrMapping/>
  </p:clrMapOvr>
  <p:transition>
    <p:fade thruBlk="1"/>
  </p:transition>
</p:sld>
</file>

<file path=ppt/theme/theme1.xml><?xml version="1.0" encoding="utf-8"?>
<a:theme xmlns:a="http://schemas.openxmlformats.org/drawingml/2006/main" name="Government Analysis Function templat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1_Government Analysis Function templat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9" ma:contentTypeDescription="Create a new document." ma:contentTypeScope="" ma:versionID="bb28df3c457da0d1902d914095224704">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0e6a8dd2972a684f09dcca0e3ac0cbf9"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75519E-4486-4354-9172-65C7ECA3F9E1}">
  <ds:schemaRef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purl.org/dc/elements/1.1/"/>
    <ds:schemaRef ds:uri="f0847f24-7081-4919-873a-529e18521bf0"/>
    <ds:schemaRef ds:uri="http://purl.org/dc/terms/"/>
    <ds:schemaRef ds:uri="bd7306ed-db20-4f76-96b7-4c3a0b353faa"/>
    <ds:schemaRef ds:uri="http://www.w3.org/XML/1998/namespace"/>
  </ds:schemaRefs>
</ds:datastoreItem>
</file>

<file path=customXml/itemProps2.xml><?xml version="1.0" encoding="utf-8"?>
<ds:datastoreItem xmlns:ds="http://schemas.openxmlformats.org/officeDocument/2006/customXml" ds:itemID="{456FB1A6-E143-4FF7-8AB1-D99C31D5368A}">
  <ds:schemaRefs>
    <ds:schemaRef ds:uri="http://schemas.microsoft.com/sharepoint/v3/contenttype/forms"/>
  </ds:schemaRefs>
</ds:datastoreItem>
</file>

<file path=customXml/itemProps3.xml><?xml version="1.0" encoding="utf-8"?>
<ds:datastoreItem xmlns:ds="http://schemas.openxmlformats.org/officeDocument/2006/customXml" ds:itemID="{3E42BA79-BC98-4376-BD6D-9032EB5E6C5F}">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List>
</file>

<file path=docProps/app.xml><?xml version="1.0" encoding="utf-8"?>
<Properties xmlns="http://schemas.openxmlformats.org/officeDocument/2006/extended-properties" xmlns:vt="http://schemas.openxmlformats.org/officeDocument/2006/docPropsVTypes">
  <TotalTime>0</TotalTime>
  <Words>2816</Words>
  <Application>Microsoft Office PowerPoint</Application>
  <PresentationFormat>Widescreen</PresentationFormat>
  <Paragraphs>123</Paragraphs>
  <Slides>25</Slides>
  <Notes>6</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Government Analysis Function template</vt:lpstr>
      <vt:lpstr>1_Government Analysis Function template</vt:lpstr>
      <vt:lpstr>1_Office Theme</vt:lpstr>
      <vt:lpstr>“Campaign in a Box”   A strategy for analysis in government   2025 to 2028  For leaders in analysis, Analysis Function Champions, professions and communications teams to support the launch of the new strategy</vt:lpstr>
      <vt:lpstr>A strategy for analysis in government (2025-28)   Key information</vt:lpstr>
      <vt:lpstr>About this ‘Campaign in a Box’</vt:lpstr>
      <vt:lpstr>About the new strategy</vt:lpstr>
      <vt:lpstr>Government Analysis Function A strategy for the future of analysis in government (2025-28)</vt:lpstr>
      <vt:lpstr>Message from Emma Rourke</vt:lpstr>
      <vt:lpstr>A strategy for analysis in government (2025-28)   Useful content (template wording, posts, logos, and Teams backgrounds)</vt:lpstr>
      <vt:lpstr>Example wording for internal channels</vt:lpstr>
      <vt:lpstr>Template posts 1/2</vt:lpstr>
      <vt:lpstr>Template posts 2/2</vt:lpstr>
      <vt:lpstr>Analysis Function logos</vt:lpstr>
      <vt:lpstr>Analysis Function email badge</vt:lpstr>
      <vt:lpstr>A strategy for analysis in government (2025-28)   Get involved</vt:lpstr>
      <vt:lpstr>Next steps</vt:lpstr>
      <vt:lpstr>PowerPoint Presentation</vt:lpstr>
      <vt:lpstr>Proud to be a government analyst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Topping, Karen</dc:creator>
  <cp:lastModifiedBy>Robinson, Philippa</cp:lastModifiedBy>
  <cp:revision>2</cp:revision>
  <dcterms:created xsi:type="dcterms:W3CDTF">2025-02-14T11:37:06Z</dcterms:created>
  <dcterms:modified xsi:type="dcterms:W3CDTF">2025-07-23T12:41:56Z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MediaServiceImageTags">
    <vt:lpwstr/>
  </property>
</Properties>
</file>