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5" r:id="rId5"/>
  </p:sldMasterIdLst>
  <p:notesMasterIdLst>
    <p:notesMasterId r:id="rId4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5" r:id="rId44"/>
    <p:sldId id="294"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7" roundtripDataSignature="AMtx7mjr+w2cmysyTzrCCHvT9MfkuyeIP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887754-5AB7-B6F6-B283-4F71D70D0896}" name="PEARCE, Matthew" initials="" userId="S::Matthew.PEARCE@EDUCATION.GOV.UK::782345e5-d1f3-4c56-91bc-68065f635840" providerId="AD"/>
  <p188:author id="{DDBA44A7-53ED-9977-0614-5DC8154F1F7A}" name="GUINNESS, Lizzie" initials="GL" userId="S::lizzie.guinness@education.gov.uk::e236ea8d-98b1-4399-8875-2a93bb59b3e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2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6E1A3-F279-4426-AE39-6E72142D7843}" v="15" dt="2025-06-09T12:28:05.476"/>
  </p1510:revLst>
</p1510:revInfo>
</file>

<file path=ppt/tableStyles.xml><?xml version="1.0" encoding="utf-8"?>
<a:tblStyleLst xmlns:a="http://schemas.openxmlformats.org/drawingml/2006/main" def="{087EC5DB-A717-4C4E-AC3E-3F39456E1AD8}">
  <a:tblStyle styleId="{087EC5DB-A717-4C4E-AC3E-3F39456E1AD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2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4679478df7_0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34679478df7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e74962d897f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3e74962d897f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3e74962d897f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346d2b12c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3346d2b12c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https://www.gov.uk/government/publications/generative-ai-product-safety-expectations/generative-ai-product-safety-expectations</a:t>
            </a:r>
            <a:endParaRPr/>
          </a:p>
        </p:txBody>
      </p:sp>
      <p:sp>
        <p:nvSpPr>
          <p:cNvPr id="182" name="Google Shape;182;g3346d2b12c1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24eb7b756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324eb7b756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324eb7b756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2a45788f0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32a45788f0b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32a45788f0b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346d2b12c1_3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3346d2b12c1_3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679478df7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34679478df7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4679478df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34679478df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4679478df7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34679478df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30c6604f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330c6604f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g330c6604f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4679478df7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outlines where in the resources this presentation is in the sequence and also highlights the contents of the programme. </a:t>
            </a:r>
            <a:endParaRPr/>
          </a:p>
        </p:txBody>
      </p:sp>
      <p:sp>
        <p:nvSpPr>
          <p:cNvPr id="92" name="Google Shape;92;g34679478df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30c6604f3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330c6604f3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330c6604f3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346d2b12c1_3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3346d2b12c1_3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4679478df7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34679478df7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4679478df7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4679478df7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34679478df7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4679478df7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34679478df7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30c6604f3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30c6604f33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330c6604f33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4679478df7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34679478df7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4679478df7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34679478df7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34679478df7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d8a9d9ba97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d8a9d9ba97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d8a9d9ba97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d8a9d9ba97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d8a9d9ba97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2d8a9d9ba97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24eb7b756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324eb7b756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g324eb7b756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d8a9d9ba97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d8a9d9ba97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g2d8a9d9ba97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d8a9d9ba97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2d8a9d9ba97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d8a9d9ba97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8a9d9ba97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d8a9d9ba97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2d8a9d9ba97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d8a9d9ba97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d8a9d9ba97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d8a9d9ba97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d8a9d9ba97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2d8a9d9ba97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2d8a9d9ba97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d8a9d9ba97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d8a9d9ba97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2d8a9d9ba97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d8a9d9ba97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d8a9d9ba97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2d8a9d9ba97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8a9d9ba97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d8a9d9ba97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g2d8a9d9ba97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4679478df7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Summarise the intended learning of this module to ensure participants have met the intended learning.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Offer participants copies of the materials in order to engage with any content should they wish to revisit any sections.</a:t>
            </a:r>
            <a:endParaRPr/>
          </a:p>
        </p:txBody>
      </p:sp>
      <p:sp>
        <p:nvSpPr>
          <p:cNvPr id="393" name="Google Shape;393;g34679478df7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346d2b12c1_3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3346d2b12c1_3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238855a85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3238855a85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g3238855a85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46d2b12c1_3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3346d2b12c1_3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4679478df7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g34679478df7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24eb7b7567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324eb7b7567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g324eb7b7567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24eb7b7567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324eb7b7567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24eb7b7567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46d2b12c1_3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3346d2b12c1_3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4"/>
        <p:cNvGrpSpPr/>
        <p:nvPr/>
      </p:nvGrpSpPr>
      <p:grpSpPr>
        <a:xfrm>
          <a:off x="0" y="0"/>
          <a:ext cx="0" cy="0"/>
          <a:chOff x="0" y="0"/>
          <a:chExt cx="0" cy="0"/>
        </a:xfrm>
      </p:grpSpPr>
      <p:sp>
        <p:nvSpPr>
          <p:cNvPr id="15" name="Google Shape;15;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6" name="Google Shape;16;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62"/>
        <p:cNvGrpSpPr/>
        <p:nvPr/>
      </p:nvGrpSpPr>
      <p:grpSpPr>
        <a:xfrm>
          <a:off x="0" y="0"/>
          <a:ext cx="0" cy="0"/>
          <a:chOff x="0" y="0"/>
          <a:chExt cx="0" cy="0"/>
        </a:xfrm>
      </p:grpSpPr>
      <p:pic>
        <p:nvPicPr>
          <p:cNvPr id="63" name="Google Shape;63;g34679478df7_0_25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4" name="Google Shape;64;g34679478df7_0_254"/>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65"/>
        <p:cNvGrpSpPr/>
        <p:nvPr/>
      </p:nvGrpSpPr>
      <p:grpSpPr>
        <a:xfrm>
          <a:off x="0" y="0"/>
          <a:ext cx="0" cy="0"/>
          <a:chOff x="0" y="0"/>
          <a:chExt cx="0" cy="0"/>
        </a:xfrm>
      </p:grpSpPr>
      <p:pic>
        <p:nvPicPr>
          <p:cNvPr id="66" name="Google Shape;66;g34679478df7_0_25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7" name="Google Shape;67;g34679478df7_0_257"/>
          <p:cNvSpPr txBox="1">
            <a:spLocks noGrp="1"/>
          </p:cNvSpPr>
          <p:nvPr>
            <p:ph type="title"/>
          </p:nvPr>
        </p:nvSpPr>
        <p:spPr>
          <a:xfrm>
            <a:off x="1260000" y="5775074"/>
            <a:ext cx="2973900" cy="9462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g34679478df7_0_260"/>
          <p:cNvSpPr txBox="1">
            <a:spLocks noGrp="1"/>
          </p:cNvSpPr>
          <p:nvPr>
            <p:ph type="body" idx="1"/>
          </p:nvPr>
        </p:nvSpPr>
        <p:spPr>
          <a:xfrm>
            <a:off x="6096000" y="1361856"/>
            <a:ext cx="5508600" cy="466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0" name="Google Shape;70;g34679478df7_0_260"/>
          <p:cNvSpPr txBox="1">
            <a:spLocks noGrp="1"/>
          </p:cNvSpPr>
          <p:nvPr>
            <p:ph type="body" idx="2"/>
          </p:nvPr>
        </p:nvSpPr>
        <p:spPr>
          <a:xfrm>
            <a:off x="647546" y="1361856"/>
            <a:ext cx="5288100" cy="466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1" name="Google Shape;71;g34679478df7_0_260"/>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72" name="Google Shape;72;g34679478df7_0_260"/>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4679478df7_0_26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34679478df7_0_26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75"/>
        <p:cNvGrpSpPr/>
        <p:nvPr/>
      </p:nvGrpSpPr>
      <p:grpSpPr>
        <a:xfrm>
          <a:off x="0" y="0"/>
          <a:ext cx="0" cy="0"/>
          <a:chOff x="0" y="0"/>
          <a:chExt cx="0" cy="0"/>
        </a:xfrm>
      </p:grpSpPr>
      <p:sp>
        <p:nvSpPr>
          <p:cNvPr id="76" name="Google Shape;76;g34679478df7_0_267"/>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7" name="Google Shape;77;g34679478df7_0_267"/>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8" name="Google Shape;78;g34679478df7_0_267"/>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Divider 1">
  <p:cSld name="TITLE_AND_BODY_1">
    <p:spTree>
      <p:nvGrpSpPr>
        <p:cNvPr id="1" name="Shape 79"/>
        <p:cNvGrpSpPr/>
        <p:nvPr/>
      </p:nvGrpSpPr>
      <p:grpSpPr>
        <a:xfrm>
          <a:off x="0" y="0"/>
          <a:ext cx="0" cy="0"/>
          <a:chOff x="0" y="0"/>
          <a:chExt cx="0" cy="0"/>
        </a:xfrm>
      </p:grpSpPr>
      <p:pic>
        <p:nvPicPr>
          <p:cNvPr id="80" name="Google Shape;80;g34679478df7_0_271" descr="Google Shape;32;p1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1" name="Google Shape;81;g34679478df7_0_271"/>
          <p:cNvSpPr txBox="1">
            <a:spLocks noGrp="1"/>
          </p:cNvSpPr>
          <p:nvPr>
            <p:ph type="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rgbClr val="000000"/>
              </a:buClr>
              <a:buSzPts val="3600"/>
              <a:buFont typeface="Arial"/>
              <a:buNone/>
              <a:defRPr sz="3600">
                <a:solidFill>
                  <a:srgbClr val="000000"/>
                </a:solidFill>
              </a:defRPr>
            </a:lvl1pPr>
            <a:lvl2pPr lvl="1" algn="l">
              <a:lnSpc>
                <a:spcPct val="90000"/>
              </a:lnSpc>
              <a:spcBef>
                <a:spcPts val="0"/>
              </a:spcBef>
              <a:spcAft>
                <a:spcPts val="0"/>
              </a:spcAft>
              <a:buClr>
                <a:srgbClr val="003764"/>
              </a:buClr>
              <a:buSzPts val="1800"/>
              <a:buNone/>
              <a:defRPr/>
            </a:lvl2pPr>
            <a:lvl3pPr lvl="2" algn="l">
              <a:lnSpc>
                <a:spcPct val="90000"/>
              </a:lnSpc>
              <a:spcBef>
                <a:spcPts val="0"/>
              </a:spcBef>
              <a:spcAft>
                <a:spcPts val="0"/>
              </a:spcAft>
              <a:buClr>
                <a:srgbClr val="003764"/>
              </a:buClr>
              <a:buSzPts val="1800"/>
              <a:buNone/>
              <a:defRPr/>
            </a:lvl3pPr>
            <a:lvl4pPr lvl="3" algn="l">
              <a:lnSpc>
                <a:spcPct val="90000"/>
              </a:lnSpc>
              <a:spcBef>
                <a:spcPts val="0"/>
              </a:spcBef>
              <a:spcAft>
                <a:spcPts val="0"/>
              </a:spcAft>
              <a:buClr>
                <a:srgbClr val="003764"/>
              </a:buClr>
              <a:buSzPts val="1800"/>
              <a:buNone/>
              <a:defRPr/>
            </a:lvl4pPr>
            <a:lvl5pPr lvl="4" algn="l">
              <a:lnSpc>
                <a:spcPct val="90000"/>
              </a:lnSpc>
              <a:spcBef>
                <a:spcPts val="0"/>
              </a:spcBef>
              <a:spcAft>
                <a:spcPts val="0"/>
              </a:spcAft>
              <a:buClr>
                <a:srgbClr val="003764"/>
              </a:buClr>
              <a:buSzPts val="1800"/>
              <a:buNone/>
              <a:defRPr/>
            </a:lvl5pPr>
            <a:lvl6pPr lvl="5" algn="l">
              <a:lnSpc>
                <a:spcPct val="90000"/>
              </a:lnSpc>
              <a:spcBef>
                <a:spcPts val="0"/>
              </a:spcBef>
              <a:spcAft>
                <a:spcPts val="0"/>
              </a:spcAft>
              <a:buClr>
                <a:srgbClr val="003764"/>
              </a:buClr>
              <a:buSzPts val="1800"/>
              <a:buNone/>
              <a:defRPr/>
            </a:lvl6pPr>
            <a:lvl7pPr lvl="6" algn="l">
              <a:lnSpc>
                <a:spcPct val="90000"/>
              </a:lnSpc>
              <a:spcBef>
                <a:spcPts val="0"/>
              </a:spcBef>
              <a:spcAft>
                <a:spcPts val="0"/>
              </a:spcAft>
              <a:buClr>
                <a:srgbClr val="003764"/>
              </a:buClr>
              <a:buSzPts val="1800"/>
              <a:buNone/>
              <a:defRPr/>
            </a:lvl7pPr>
            <a:lvl8pPr lvl="7" algn="l">
              <a:lnSpc>
                <a:spcPct val="90000"/>
              </a:lnSpc>
              <a:spcBef>
                <a:spcPts val="0"/>
              </a:spcBef>
              <a:spcAft>
                <a:spcPts val="0"/>
              </a:spcAft>
              <a:buClr>
                <a:srgbClr val="003764"/>
              </a:buClr>
              <a:buSzPts val="1800"/>
              <a:buNone/>
              <a:defRPr/>
            </a:lvl8pPr>
            <a:lvl9pPr lvl="8" algn="l">
              <a:lnSpc>
                <a:spcPct val="90000"/>
              </a:lnSpc>
              <a:spcBef>
                <a:spcPts val="0"/>
              </a:spcBef>
              <a:spcAft>
                <a:spcPts val="0"/>
              </a:spcAft>
              <a:buClr>
                <a:srgbClr val="003764"/>
              </a:buClr>
              <a:buSzPts val="1800"/>
              <a:buNone/>
              <a:defRPr/>
            </a:lvl9pPr>
          </a:lstStyle>
          <a:p>
            <a:endParaRPr/>
          </a:p>
        </p:txBody>
      </p:sp>
      <p:sp>
        <p:nvSpPr>
          <p:cNvPr id="82" name="Google Shape;82;g34679478df7_0_271"/>
          <p:cNvSpPr txBox="1">
            <a:spLocks noGrp="1"/>
          </p:cNvSpPr>
          <p:nvPr>
            <p:ph type="sldNum" idx="12"/>
          </p:nvPr>
        </p:nvSpPr>
        <p:spPr>
          <a:xfrm>
            <a:off x="5892800" y="6356350"/>
            <a:ext cx="2844900" cy="246300"/>
          </a:xfrm>
          <a:prstGeom prst="rect">
            <a:avLst/>
          </a:prstGeom>
          <a:noFill/>
          <a:ln>
            <a:noFill/>
          </a:ln>
        </p:spPr>
        <p:txBody>
          <a:bodyPr spcFirstLastPara="1" wrap="square" lIns="45675" tIns="45675" rIns="45675" bIns="45675" anchor="t" anchorCtr="0">
            <a:spAutoFit/>
          </a:bodyPr>
          <a:lstStyle>
            <a:lvl1pPr marL="0" lvl="0" indent="0" algn="r">
              <a:lnSpc>
                <a:spcPct val="100000"/>
              </a:lnSpc>
              <a:spcBef>
                <a:spcPts val="0"/>
              </a:spcBef>
              <a:spcAft>
                <a:spcPts val="0"/>
              </a:spcAft>
              <a:buClr>
                <a:srgbClr val="4D4D4D"/>
              </a:buClr>
              <a:buSzPts val="1000"/>
              <a:buFont typeface="Arial"/>
              <a:buNone/>
              <a:defRPr sz="1000">
                <a:solidFill>
                  <a:srgbClr val="4D4D4D"/>
                </a:solidFill>
              </a:defRPr>
            </a:lvl1pPr>
            <a:lvl2pPr marL="0" lvl="1" indent="0" algn="r">
              <a:lnSpc>
                <a:spcPct val="100000"/>
              </a:lnSpc>
              <a:spcBef>
                <a:spcPts val="0"/>
              </a:spcBef>
              <a:spcAft>
                <a:spcPts val="0"/>
              </a:spcAft>
              <a:buClr>
                <a:srgbClr val="4D4D4D"/>
              </a:buClr>
              <a:buSzPts val="1000"/>
              <a:buFont typeface="Arial"/>
              <a:buNone/>
              <a:defRPr sz="1000">
                <a:solidFill>
                  <a:srgbClr val="4D4D4D"/>
                </a:solidFill>
              </a:defRPr>
            </a:lvl2pPr>
            <a:lvl3pPr marL="0" lvl="2" indent="0" algn="r">
              <a:lnSpc>
                <a:spcPct val="100000"/>
              </a:lnSpc>
              <a:spcBef>
                <a:spcPts val="0"/>
              </a:spcBef>
              <a:spcAft>
                <a:spcPts val="0"/>
              </a:spcAft>
              <a:buClr>
                <a:srgbClr val="4D4D4D"/>
              </a:buClr>
              <a:buSzPts val="1000"/>
              <a:buFont typeface="Arial"/>
              <a:buNone/>
              <a:defRPr sz="1000">
                <a:solidFill>
                  <a:srgbClr val="4D4D4D"/>
                </a:solidFill>
              </a:defRPr>
            </a:lvl3pPr>
            <a:lvl4pPr marL="0" lvl="3" indent="0" algn="r">
              <a:lnSpc>
                <a:spcPct val="100000"/>
              </a:lnSpc>
              <a:spcBef>
                <a:spcPts val="0"/>
              </a:spcBef>
              <a:spcAft>
                <a:spcPts val="0"/>
              </a:spcAft>
              <a:buClr>
                <a:srgbClr val="4D4D4D"/>
              </a:buClr>
              <a:buSzPts val="1000"/>
              <a:buFont typeface="Arial"/>
              <a:buNone/>
              <a:defRPr sz="1000">
                <a:solidFill>
                  <a:srgbClr val="4D4D4D"/>
                </a:solidFill>
              </a:defRPr>
            </a:lvl4pPr>
            <a:lvl5pPr marL="0" lvl="4" indent="0" algn="r">
              <a:lnSpc>
                <a:spcPct val="100000"/>
              </a:lnSpc>
              <a:spcBef>
                <a:spcPts val="0"/>
              </a:spcBef>
              <a:spcAft>
                <a:spcPts val="0"/>
              </a:spcAft>
              <a:buClr>
                <a:srgbClr val="4D4D4D"/>
              </a:buClr>
              <a:buSzPts val="1000"/>
              <a:buFont typeface="Arial"/>
              <a:buNone/>
              <a:defRPr sz="1000">
                <a:solidFill>
                  <a:srgbClr val="4D4D4D"/>
                </a:solidFill>
              </a:defRPr>
            </a:lvl5pPr>
            <a:lvl6pPr marL="0" lvl="5" indent="0" algn="r">
              <a:lnSpc>
                <a:spcPct val="100000"/>
              </a:lnSpc>
              <a:spcBef>
                <a:spcPts val="0"/>
              </a:spcBef>
              <a:spcAft>
                <a:spcPts val="0"/>
              </a:spcAft>
              <a:buClr>
                <a:srgbClr val="4D4D4D"/>
              </a:buClr>
              <a:buSzPts val="1000"/>
              <a:buFont typeface="Arial"/>
              <a:buNone/>
              <a:defRPr sz="1000">
                <a:solidFill>
                  <a:srgbClr val="4D4D4D"/>
                </a:solidFill>
              </a:defRPr>
            </a:lvl6pPr>
            <a:lvl7pPr marL="0" lvl="6" indent="0" algn="r">
              <a:lnSpc>
                <a:spcPct val="100000"/>
              </a:lnSpc>
              <a:spcBef>
                <a:spcPts val="0"/>
              </a:spcBef>
              <a:spcAft>
                <a:spcPts val="0"/>
              </a:spcAft>
              <a:buClr>
                <a:srgbClr val="4D4D4D"/>
              </a:buClr>
              <a:buSzPts val="1000"/>
              <a:buFont typeface="Arial"/>
              <a:buNone/>
              <a:defRPr sz="1000">
                <a:solidFill>
                  <a:srgbClr val="4D4D4D"/>
                </a:solidFill>
              </a:defRPr>
            </a:lvl7pPr>
            <a:lvl8pPr marL="0" lvl="7" indent="0" algn="r">
              <a:lnSpc>
                <a:spcPct val="100000"/>
              </a:lnSpc>
              <a:spcBef>
                <a:spcPts val="0"/>
              </a:spcBef>
              <a:spcAft>
                <a:spcPts val="0"/>
              </a:spcAft>
              <a:buClr>
                <a:srgbClr val="4D4D4D"/>
              </a:buClr>
              <a:buSzPts val="1000"/>
              <a:buFont typeface="Arial"/>
              <a:buNone/>
              <a:defRPr sz="1000">
                <a:solidFill>
                  <a:srgbClr val="4D4D4D"/>
                </a:solidFill>
              </a:defRPr>
            </a:lvl8pPr>
            <a:lvl9pPr marL="0" lvl="8" indent="0" algn="r">
              <a:lnSpc>
                <a:spcPct val="100000"/>
              </a:lnSpc>
              <a:spcBef>
                <a:spcPts val="0"/>
              </a:spcBef>
              <a:spcAft>
                <a:spcPts val="0"/>
              </a:spcAft>
              <a:buClr>
                <a:srgbClr val="4D4D4D"/>
              </a:buClr>
              <a:buSzPts val="1000"/>
              <a:buFont typeface="Arial"/>
              <a:buNone/>
              <a:defRPr sz="1000">
                <a:solidFill>
                  <a:srgbClr val="4D4D4D"/>
                </a:solidFill>
              </a:defRPr>
            </a:lvl9pPr>
          </a:lstStyle>
          <a:p>
            <a:pPr marL="0" lvl="0" indent="0" algn="r" rtl="0">
              <a:spcBef>
                <a:spcPts val="0"/>
              </a:spcBef>
              <a:spcAft>
                <a:spcPts val="0"/>
              </a:spcAft>
              <a:buNone/>
            </a:pPr>
            <a:fld id="{00000000-1234-1234-1234-123412341234}" type="slidenum">
              <a:rPr lang="en-GB"/>
              <a:t>‹#›</a:t>
            </a:fld>
            <a:endParaRPr sz="10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pic>
        <p:nvPicPr>
          <p:cNvPr id="20" name="Google Shape;20;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3" name="Google Shape;23;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4"/>
        <p:cNvGrpSpPr/>
        <p:nvPr/>
      </p:nvGrpSpPr>
      <p:grpSpPr>
        <a:xfrm>
          <a:off x="0" y="0"/>
          <a:ext cx="0" cy="0"/>
          <a:chOff x="0" y="0"/>
          <a:chExt cx="0" cy="0"/>
        </a:xfrm>
      </p:grpSpPr>
      <p:pic>
        <p:nvPicPr>
          <p:cNvPr id="25" name="Google Shape;25;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27"/>
        <p:cNvGrpSpPr/>
        <p:nvPr/>
      </p:nvGrpSpPr>
      <p:grpSpPr>
        <a:xfrm>
          <a:off x="0" y="0"/>
          <a:ext cx="0" cy="0"/>
          <a:chOff x="0" y="0"/>
          <a:chExt cx="0" cy="0"/>
        </a:xfrm>
      </p:grpSpPr>
      <p:pic>
        <p:nvPicPr>
          <p:cNvPr id="28" name="Google Shape;28;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 name="Google Shape;29;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0"/>
        <p:cNvGrpSpPr/>
        <p:nvPr/>
      </p:nvGrpSpPr>
      <p:grpSpPr>
        <a:xfrm>
          <a:off x="0" y="0"/>
          <a:ext cx="0" cy="0"/>
          <a:chOff x="0" y="0"/>
          <a:chExt cx="0" cy="0"/>
        </a:xfrm>
      </p:grpSpPr>
      <p:sp>
        <p:nvSpPr>
          <p:cNvPr id="31" name="Google Shape;31;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2" name="Google Shape;32;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3" name="Google Shape;33;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4" name="Google Shape;34;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37"/>
        <p:cNvGrpSpPr/>
        <p:nvPr/>
      </p:nvGrpSpPr>
      <p:grpSpPr>
        <a:xfrm>
          <a:off x="0" y="0"/>
          <a:ext cx="0" cy="0"/>
          <a:chOff x="0" y="0"/>
          <a:chExt cx="0" cy="0"/>
        </a:xfrm>
      </p:grpSpPr>
      <p:pic>
        <p:nvPicPr>
          <p:cNvPr id="38" name="Google Shape;38;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9" name="Google Shape;39;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0" name="Google Shape;40;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47"/>
        <p:cNvGrpSpPr/>
        <p:nvPr/>
      </p:nvGrpSpPr>
      <p:grpSpPr>
        <a:xfrm>
          <a:off x="0" y="0"/>
          <a:ext cx="0" cy="0"/>
          <a:chOff x="0" y="0"/>
          <a:chExt cx="0" cy="0"/>
        </a:xfrm>
      </p:grpSpPr>
      <p:sp>
        <p:nvSpPr>
          <p:cNvPr id="48" name="Google Shape;48;g34679478df7_0_23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9" name="Google Shape;49;g34679478df7_0_239"/>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34679478df7_0_23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34679478df7_0_23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2"/>
        <p:cNvGrpSpPr/>
        <p:nvPr/>
      </p:nvGrpSpPr>
      <p:grpSpPr>
        <a:xfrm>
          <a:off x="0" y="0"/>
          <a:ext cx="0" cy="0"/>
          <a:chOff x="0" y="0"/>
          <a:chExt cx="0" cy="0"/>
        </a:xfrm>
      </p:grpSpPr>
      <p:pic>
        <p:nvPicPr>
          <p:cNvPr id="53" name="Google Shape;53;g34679478df7_0_24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54" name="Google Shape;54;g34679478df7_0_244"/>
          <p:cNvSpPr txBox="1">
            <a:spLocks noGrp="1"/>
          </p:cNvSpPr>
          <p:nvPr>
            <p:ph type="ctrTitle"/>
          </p:nvPr>
        </p:nvSpPr>
        <p:spPr>
          <a:xfrm>
            <a:off x="676867" y="1754910"/>
            <a:ext cx="7296000" cy="13578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34679478df7_0_244"/>
          <p:cNvSpPr txBox="1">
            <a:spLocks noGrp="1"/>
          </p:cNvSpPr>
          <p:nvPr>
            <p:ph type="body" idx="1"/>
          </p:nvPr>
        </p:nvSpPr>
        <p:spPr>
          <a:xfrm>
            <a:off x="676867" y="6253382"/>
            <a:ext cx="3229800" cy="374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56" name="Google Shape;56;g34679478df7_0_244"/>
          <p:cNvSpPr txBox="1">
            <a:spLocks noGrp="1"/>
          </p:cNvSpPr>
          <p:nvPr>
            <p:ph type="body" idx="2"/>
          </p:nvPr>
        </p:nvSpPr>
        <p:spPr>
          <a:xfrm>
            <a:off x="676867" y="3191521"/>
            <a:ext cx="7296000" cy="8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57"/>
        <p:cNvGrpSpPr/>
        <p:nvPr/>
      </p:nvGrpSpPr>
      <p:grpSpPr>
        <a:xfrm>
          <a:off x="0" y="0"/>
          <a:ext cx="0" cy="0"/>
          <a:chOff x="0" y="0"/>
          <a:chExt cx="0" cy="0"/>
        </a:xfrm>
      </p:grpSpPr>
      <p:pic>
        <p:nvPicPr>
          <p:cNvPr id="58" name="Google Shape;58;g34679478df7_0_249"/>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59" name="Google Shape;59;g34679478df7_0_249"/>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60" name="Google Shape;60;g34679478df7_0_24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g34679478df7_0_249"/>
          <p:cNvSpPr txBox="1">
            <a:spLocks noGrp="1"/>
          </p:cNvSpPr>
          <p:nvPr>
            <p:ph type="title"/>
          </p:nvPr>
        </p:nvSpPr>
        <p:spPr>
          <a:xfrm>
            <a:off x="5283199" y="1145808"/>
            <a:ext cx="6321000" cy="4626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g34679478df7_0_234"/>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g34679478df7_0_234"/>
          <p:cNvSpPr txBox="1">
            <a:spLocks noGrp="1"/>
          </p:cNvSpPr>
          <p:nvPr>
            <p:ph type="body" idx="1"/>
          </p:nvPr>
        </p:nvSpPr>
        <p:spPr>
          <a:xfrm>
            <a:off x="647723" y="1368979"/>
            <a:ext cx="10956600" cy="4671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45" name="Google Shape;45;g34679478df7_0_23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g34679478df7_0_23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sPmfUmmLSB8"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saferinternet.org.uk/blog/children-must-understand-risk-as-uk-schools-say-pupils-abusing-ai-to-make-sexual-imagery-of-other-children" TargetMode="External"/><Relationship Id="rId7" Type="http://schemas.openxmlformats.org/officeDocument/2006/relationships/hyperlink" Target="https://www.gov.uk/government/publications/generative-artificial-intelligence-in-education/generative-artificial-intelligence-ai-in-education"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gov.uk/government/publications/generative-ai-product-safety-expectations/generative-ai-product-safety-expectations#:~:text=separate%20safety%20layer.-,Our%20expectations,should%20consistently%20perform%20as%20intended" TargetMode="External"/><Relationship Id="rId5" Type="http://schemas.openxmlformats.org/officeDocument/2006/relationships/hyperlink" Target="https://assets.publishing.service.gov.uk/media/66d7301b9084b18b95709f75/Keeping_children_safe_in_education_2024.pdf" TargetMode="External"/><Relationship Id="rId4" Type="http://schemas.openxmlformats.org/officeDocument/2006/relationships/hyperlink" Target="https://www.gov.uk/government/publications/online-safety-act-explainer/online-safety-act-explainer"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eachcomputing.org/curriculum/key-stage-4/online-safety" TargetMode="External"/><Relationship Id="rId3" Type="http://schemas.openxmlformats.org/officeDocument/2006/relationships/hyperlink" Target="http://beinternetlegends.withgoogle.com/en_uk/" TargetMode="External"/><Relationship Id="rId7" Type="http://schemas.openxmlformats.org/officeDocument/2006/relationships/hyperlink" Target="http://www.childnet.com/resources/trust-m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projectevolve.co.uk/" TargetMode="External"/><Relationship Id="rId5" Type="http://schemas.openxmlformats.org/officeDocument/2006/relationships/hyperlink" Target="https://www.bbc.co.uk/bitesize/articles/zwcgn9q" TargetMode="External"/><Relationship Id="rId4" Type="http://schemas.openxmlformats.org/officeDocument/2006/relationships/hyperlink" Target="http://www.internetmatters.org/digital-matters/lesson/introduction-to-thinking-critically-online/" TargetMode="External"/><Relationship Id="rId9" Type="http://schemas.openxmlformats.org/officeDocument/2006/relationships/hyperlink" Target="https://www.jisc.ac.uk/blog/ai-five-actions-for-college-leader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HOzUybdwAjk"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Mc-UtVZlQc"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N1DVMmIC85k"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publications/generative-artificial-intelligence-in-education/generative-artificial-intelligence-ai-in-education" TargetMode="External"/><Relationship Id="rId7" Type="http://schemas.openxmlformats.org/officeDocument/2006/relationships/hyperlink" Target="https://www.jcq.org.uk/"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commonsensemedia.org/ai" TargetMode="External"/><Relationship Id="rId5" Type="http://schemas.openxmlformats.org/officeDocument/2006/relationships/hyperlink" Target="https://www.jisc.ac.uk/innovation/artificial-intelligence" TargetMode="External"/><Relationship Id="rId4" Type="http://schemas.openxmlformats.org/officeDocument/2006/relationships/hyperlink" Target="https://www.gov.uk/government/publications/generative-ai-product-safety-expectations/generative-ai-product-safety-expectation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tig72TLOIS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descr="This is a title slide.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88" name="Google Shape;88;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SzPts val="3200"/>
              <a:buNone/>
            </a:pPr>
            <a:endParaRPr/>
          </a:p>
        </p:txBody>
      </p:sp>
      <p:pic>
        <p:nvPicPr>
          <p:cNvPr id="89" name="Google Shape;89;p1" descr="The Chiltern Learning Trust and Chartered College of Teaching logos"/>
          <p:cNvPicPr preferRelativeResize="0"/>
          <p:nvPr/>
        </p:nvPicPr>
        <p:blipFill>
          <a:blip r:embed="rId3">
            <a:alphaModFix/>
          </a:blip>
          <a:stretch>
            <a:fillRect/>
          </a:stretch>
        </p:blipFill>
        <p:spPr>
          <a:xfrm>
            <a:off x="10005202" y="5148800"/>
            <a:ext cx="2101700" cy="158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4" name="Google Shape;164;g34679478df7_0_277" descr="This slide contains links to the second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2: Key risks associated with generative AI, including safeguarding considerations</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165" name="Google Shape;165;g34679478df7_0_277"/>
          <p:cNvSpPr txBox="1"/>
          <p:nvPr/>
        </p:nvSpPr>
        <p:spPr>
          <a:xfrm>
            <a:off x="2721803" y="2025324"/>
            <a:ext cx="7676700" cy="1403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2: Key risks associated with generative AI, including safeguarding considerations</a:t>
            </a:r>
            <a:endParaRPr sz="2400" b="1">
              <a:solidFill>
                <a:srgbClr val="0329E7"/>
              </a:solidFill>
            </a:endParaRPr>
          </a:p>
          <a:p>
            <a:pPr marL="0" lvl="0" indent="0" algn="l" rtl="0">
              <a:lnSpc>
                <a:spcPct val="90000"/>
              </a:lnSpc>
              <a:spcBef>
                <a:spcPts val="0"/>
              </a:spcBef>
              <a:spcAft>
                <a:spcPts val="0"/>
              </a:spcAft>
              <a:buClr>
                <a:schemeClr val="dk1"/>
              </a:buClr>
              <a:buSzPts val="1100"/>
              <a:buFont typeface="Arial"/>
              <a:buNone/>
            </a:pP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166" name="Google Shape;166;g34679478df7_0_27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167" name="Google Shape;167;g34679478df7_0_277"/>
          <p:cNvSpPr txBox="1"/>
          <p:nvPr/>
        </p:nvSpPr>
        <p:spPr>
          <a:xfrm>
            <a:off x="2721803" y="4070950"/>
            <a:ext cx="7676700" cy="130115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2: Key risks associated with generative AI, including safeguarding considerations</a:t>
            </a:r>
            <a:endParaRPr lang="en-GB" sz="2400" b="1">
              <a:solidFill>
                <a:srgbClr val="0329E7"/>
              </a:solidFill>
            </a:endParaRPr>
          </a:p>
        </p:txBody>
      </p:sp>
      <p:pic>
        <p:nvPicPr>
          <p:cNvPr id="168" name="Google Shape;168;g34679478df7_0_27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162" name="Google Shape;162;g34679478df7_0_27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163" name="Google Shape;163;g34679478df7_0_2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e74962d897f9_0" descr="There is a task on this slide to reflect on three key areas."/>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Reflection task 1</a:t>
            </a:r>
            <a:endParaRPr/>
          </a:p>
        </p:txBody>
      </p:sp>
      <p:sp>
        <p:nvSpPr>
          <p:cNvPr id="175" name="Google Shape;175;g3e74962d897f9_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your setting and think about how, in your role, you could strengthen some of the following areas listed in the table below. Write your reflections in the appropriate column. There are some resources on the next slide that may support you with taking forward these actions in your setting.</a:t>
            </a:r>
            <a:endParaRPr/>
          </a:p>
          <a:p>
            <a:pPr marL="0" lvl="0" indent="0" algn="l" rtl="0">
              <a:lnSpc>
                <a:spcPct val="100000"/>
              </a:lnSpc>
              <a:spcBef>
                <a:spcPts val="900"/>
              </a:spcBef>
              <a:spcAft>
                <a:spcPts val="900"/>
              </a:spcAft>
              <a:buSzPts val="1800"/>
              <a:buNone/>
            </a:pPr>
            <a:endParaRPr/>
          </a:p>
        </p:txBody>
      </p:sp>
      <p:graphicFrame>
        <p:nvGraphicFramePr>
          <p:cNvPr id="177" name="Google Shape;177;g3e74962d897f9_0"/>
          <p:cNvGraphicFramePr/>
          <p:nvPr>
            <p:extLst>
              <p:ext uri="{D42A27DB-BD31-4B8C-83A1-F6EECF244321}">
                <p14:modId xmlns:p14="http://schemas.microsoft.com/office/powerpoint/2010/main" val="3011777837"/>
              </p:ext>
            </p:extLst>
          </p:nvPr>
        </p:nvGraphicFramePr>
        <p:xfrm>
          <a:off x="626325" y="3048175"/>
          <a:ext cx="10717650" cy="3078360"/>
        </p:xfrm>
        <a:graphic>
          <a:graphicData uri="http://schemas.openxmlformats.org/drawingml/2006/table">
            <a:tbl>
              <a:tblPr firstRow="1">
                <a:noFill/>
                <a:tableStyleId>{087EC5DB-A717-4C4E-AC3E-3F39456E1AD8}</a:tableStyleId>
              </a:tblPr>
              <a:tblGrid>
                <a:gridCol w="3395900">
                  <a:extLst>
                    <a:ext uri="{9D8B030D-6E8A-4147-A177-3AD203B41FA5}">
                      <a16:colId xmlns:a16="http://schemas.microsoft.com/office/drawing/2014/main" val="20000"/>
                    </a:ext>
                  </a:extLst>
                </a:gridCol>
                <a:gridCol w="73217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Area</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Reflection</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Protecting pupils/students online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Guidance: everyone in your setting has a responsibility for safeguarding and this includes supporting people online.</a:t>
                      </a: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a:t>Reflection: </a:t>
                      </a: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Limit exposure to risk on IT systems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Guidance: you may not have direct responsibility for IT systems within your setting, but observing and modelling responsible behaviours in class can help to minimise risk.</a:t>
                      </a: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Reflection: </a:t>
                      </a:r>
                      <a:endParaRPr sz="1400" u="none" strike="noStrike" cap="none">
                        <a:solidFill>
                          <a:schemeClr val="dk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Improve cyber security</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you may not have direct responsibility for this area, but there are actions around spotting and reporting phishing emails and your use of IT systems that can support cyber security.</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Reflection: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bl>
          </a:graphicData>
        </a:graphic>
      </p:graphicFrame>
      <p:sp>
        <p:nvSpPr>
          <p:cNvPr id="178" name="Google Shape;178;g3e74962d897f9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76" name="Google Shape;176;g3e74962d897f9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346d2b12c1_0_29" descr="This slide summarises some key points from the DfE's product safety requirement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Product safety expectations</a:t>
            </a:r>
            <a:endParaRPr lang="en-GB"/>
          </a:p>
        </p:txBody>
      </p:sp>
      <p:sp>
        <p:nvSpPr>
          <p:cNvPr id="185" name="Google Shape;185;g3346d2b12c1_0_29"/>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The Department for Education has produced product safety expectations guidance for settings and there is a link to the guidance on the next slide. Some key points from the guidance are:</a:t>
            </a:r>
          </a:p>
          <a:p>
            <a:pPr marL="457200" lvl="0" indent="-342900" algn="l" rtl="0">
              <a:lnSpc>
                <a:spcPct val="100000"/>
              </a:lnSpc>
              <a:spcBef>
                <a:spcPts val="900"/>
              </a:spcBef>
              <a:spcAft>
                <a:spcPts val="0"/>
              </a:spcAft>
              <a:buSzPts val="1800"/>
              <a:buChar char="●"/>
            </a:pPr>
            <a:r>
              <a:rPr lang="en-GB"/>
              <a:t>Generative AI products used in education must prevent access to harmful or inappropriate content.</a:t>
            </a:r>
          </a:p>
          <a:p>
            <a:pPr marL="457200" lvl="0" indent="-342900" algn="l" rtl="0">
              <a:lnSpc>
                <a:spcPct val="100000"/>
              </a:lnSpc>
              <a:spcBef>
                <a:spcPts val="0"/>
              </a:spcBef>
              <a:spcAft>
                <a:spcPts val="0"/>
              </a:spcAft>
              <a:buSzPts val="1800"/>
              <a:buChar char="●"/>
            </a:pPr>
            <a:r>
              <a:rPr lang="en-GB"/>
              <a:t>If using AI with students or pupils, settings should maintain effective filtering throughout AI system interactions, adapting to risk levels, user age and special needs.</a:t>
            </a:r>
          </a:p>
          <a:p>
            <a:pPr marL="457200" lvl="0" indent="-342900" algn="l" rtl="0">
              <a:lnSpc>
                <a:spcPct val="100000"/>
              </a:lnSpc>
              <a:spcBef>
                <a:spcPts val="0"/>
              </a:spcBef>
              <a:spcAft>
                <a:spcPts val="0"/>
              </a:spcAft>
              <a:buSzPts val="1800"/>
              <a:buChar char="●"/>
            </a:pPr>
            <a:r>
              <a:rPr lang="en-GB"/>
              <a:t>Systems must log activity, alert supervisors about harmful content and provide real-time notifications when content is blocked.</a:t>
            </a:r>
          </a:p>
          <a:p>
            <a:pPr marL="457200" lvl="0" indent="-342900" algn="l" rtl="0">
              <a:lnSpc>
                <a:spcPct val="100000"/>
              </a:lnSpc>
              <a:spcBef>
                <a:spcPts val="0"/>
              </a:spcBef>
              <a:spcAft>
                <a:spcPts val="0"/>
              </a:spcAft>
              <a:buSzPts val="1800"/>
              <a:buChar char="●"/>
            </a:pPr>
            <a:r>
              <a:rPr lang="en-GB"/>
              <a:t>Data protection must comply with GDPR, ensuring clear privacy notices and lawful data collection, processing and storage.</a:t>
            </a:r>
          </a:p>
          <a:p>
            <a:pPr marL="457200" lvl="0" indent="-342900" algn="l" rtl="0">
              <a:lnSpc>
                <a:spcPct val="100000"/>
              </a:lnSpc>
              <a:spcBef>
                <a:spcPts val="0"/>
              </a:spcBef>
              <a:spcAft>
                <a:spcPts val="0"/>
              </a:spcAft>
              <a:buSzPts val="1800"/>
              <a:buChar char="●"/>
            </a:pPr>
            <a:r>
              <a:rPr lang="en-GB"/>
              <a:t>AI systems must not collect, store, or use intellectual property (such as student-created work) for commercial purposes without explicit consent.</a:t>
            </a:r>
          </a:p>
          <a:p>
            <a:pPr marL="457200" lvl="0" indent="-342900" algn="l" rtl="0">
              <a:lnSpc>
                <a:spcPct val="100000"/>
              </a:lnSpc>
              <a:spcBef>
                <a:spcPts val="0"/>
              </a:spcBef>
              <a:spcAft>
                <a:spcPts val="0"/>
              </a:spcAft>
              <a:buSzPts val="1800"/>
              <a:buChar char="●"/>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Children under 18 require parental or guardian consent</a:t>
            </a:r>
            <a:r>
              <a:rPr lang="en-GB"/>
              <a:t> to have their work shared in AI systems, while teachers’ work is subject to employer policies.</a:t>
            </a:r>
          </a:p>
          <a:p>
            <a:pPr marL="457200" lvl="0" indent="-342900" algn="l" rtl="0">
              <a:lnSpc>
                <a:spcPct val="100000"/>
              </a:lnSpc>
              <a:spcBef>
                <a:spcPts val="0"/>
              </a:spcBef>
              <a:spcAft>
                <a:spcPts val="0"/>
              </a:spcAft>
              <a:buSzPts val="1800"/>
              <a:buChar char="●"/>
            </a:pPr>
            <a:r>
              <a:rPr lang="en-GB"/>
              <a:t>AI products should prioritise child safety and transparency.</a:t>
            </a:r>
          </a:p>
          <a:p>
            <a:pPr marL="457200" lvl="0" indent="-342900" algn="l" rtl="0">
              <a:lnSpc>
                <a:spcPct val="100000"/>
              </a:lnSpc>
              <a:spcBef>
                <a:spcPts val="0"/>
              </a:spcBef>
              <a:spcAft>
                <a:spcPts val="0"/>
              </a:spcAft>
              <a:buSzPts val="1800"/>
              <a:buChar char="●"/>
            </a:pPr>
            <a:r>
              <a:rPr lang="en-GB"/>
              <a:t>Compliance with data protection laws, safeguarding regulations and AI governance standards is essential.</a:t>
            </a:r>
          </a:p>
          <a:p>
            <a:pPr marL="0" lvl="0" indent="0" algn="l" rtl="0">
              <a:lnSpc>
                <a:spcPct val="100000"/>
              </a:lnSpc>
              <a:spcBef>
                <a:spcPts val="900"/>
              </a:spcBef>
              <a:spcAft>
                <a:spcPts val="900"/>
              </a:spcAft>
              <a:buSzPts val="1800"/>
              <a:buNone/>
            </a:pPr>
            <a:endParaRPr lang="en-GB"/>
          </a:p>
        </p:txBody>
      </p:sp>
      <p:sp>
        <p:nvSpPr>
          <p:cNvPr id="187" name="Google Shape;187;g3346d2b12c1_0_2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86" name="Google Shape;186;g3346d2b12c1_0_2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24eb7b7567_0_23" descr="This slide contains links to further reading on safeguarding related to AI.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Further reading related to safeguarding</a:t>
            </a:r>
            <a:endParaRPr/>
          </a:p>
        </p:txBody>
      </p:sp>
      <p:sp>
        <p:nvSpPr>
          <p:cNvPr id="194" name="Google Shape;194;g324eb7b7567_0_2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Here are some key documents linked to AI and safeguarding if you would like to read further on these areas:</a:t>
            </a:r>
            <a:endParaRPr/>
          </a:p>
          <a:p>
            <a:pPr marL="0" lvl="0" indent="0" algn="l" rtl="0">
              <a:lnSpc>
                <a:spcPct val="100000"/>
              </a:lnSpc>
              <a:spcBef>
                <a:spcPts val="900"/>
              </a:spcBef>
              <a:spcAft>
                <a:spcPts val="0"/>
              </a:spcAft>
              <a:buSzPts val="1800"/>
              <a:buNone/>
            </a:pPr>
            <a:endParaRPr/>
          </a:p>
          <a:p>
            <a:pPr marL="457200" lvl="0" indent="-342900" algn="l" rtl="0">
              <a:lnSpc>
                <a:spcPct val="115000"/>
              </a:lnSpc>
              <a:spcBef>
                <a:spcPts val="900"/>
              </a:spcBef>
              <a:spcAft>
                <a:spcPts val="0"/>
              </a:spcAft>
              <a:buSzPts val="1800"/>
              <a:buChar char="●"/>
            </a:pPr>
            <a:r>
              <a:rPr lang="en-GB" u="sng">
                <a:solidFill>
                  <a:schemeClr val="hlink"/>
                </a:solidFill>
                <a:hlinkClick r:id="rId3">
                  <a:extLst>
                    <a:ext uri="{A12FA001-AC4F-418D-AE19-62706E023703}">
                      <ahyp:hlinkClr xmlns:ahyp="http://schemas.microsoft.com/office/drawing/2018/hyperlinkcolor" val="tx"/>
                    </a:ext>
                  </a:extLst>
                </a:hlinkClick>
              </a:rPr>
              <a:t>UK Safer Internet Centre article - ‘Children must understand risk as UK schools say pupils abusing AI to make sexual imagery of other children</a:t>
            </a:r>
            <a:r>
              <a:rPr lang="en-GB"/>
              <a:t>’</a:t>
            </a:r>
            <a:endParaRPr/>
          </a:p>
          <a:p>
            <a:pPr marL="457200" lvl="0" indent="-342900" algn="l" rtl="0">
              <a:lnSpc>
                <a:spcPct val="115000"/>
              </a:lnSpc>
              <a:spcBef>
                <a:spcPts val="900"/>
              </a:spcBef>
              <a:spcAft>
                <a:spcPts val="0"/>
              </a:spcAft>
              <a:buSzPts val="1800"/>
              <a:buChar char="●"/>
            </a:pPr>
            <a:r>
              <a:rPr lang="en-GB" u="sng">
                <a:solidFill>
                  <a:schemeClr val="hlink"/>
                </a:solidFill>
                <a:hlinkClick r:id="rId4">
                  <a:extLst>
                    <a:ext uri="{A12FA001-AC4F-418D-AE19-62706E023703}">
                      <ahyp:hlinkClr xmlns:ahyp="http://schemas.microsoft.com/office/drawing/2018/hyperlinkcolor" val="tx"/>
                    </a:ext>
                  </a:extLst>
                </a:hlinkClick>
              </a:rPr>
              <a:t>Online Safety Act Explainer from the Department for Education</a:t>
            </a:r>
            <a:endParaRPr>
              <a:solidFill>
                <a:schemeClr val="hlink"/>
              </a:solidFill>
            </a:endParaRPr>
          </a:p>
          <a:p>
            <a:pPr marL="457200" lvl="0" indent="-342900" algn="l" rtl="0">
              <a:lnSpc>
                <a:spcPct val="115000"/>
              </a:lnSpc>
              <a:spcBef>
                <a:spcPts val="900"/>
              </a:spcBef>
              <a:spcAft>
                <a:spcPts val="0"/>
              </a:spcAft>
              <a:buSzPts val="1800"/>
              <a:buChar char="●"/>
            </a:pPr>
            <a:r>
              <a:rPr lang="en-GB" u="sng">
                <a:solidFill>
                  <a:schemeClr val="hlink"/>
                </a:solidFill>
                <a:hlinkClick r:id="rId5">
                  <a:extLst>
                    <a:ext uri="{A12FA001-AC4F-418D-AE19-62706E023703}">
                      <ahyp:hlinkClr xmlns:ahyp="http://schemas.microsoft.com/office/drawing/2018/hyperlinkcolor" val="tx"/>
                    </a:ext>
                  </a:extLst>
                </a:hlinkClick>
              </a:rPr>
              <a:t>Keeping Children Safe in Education 2024</a:t>
            </a:r>
            <a:endParaRPr>
              <a:solidFill>
                <a:schemeClr val="hlink"/>
              </a:solidFill>
            </a:endParaRPr>
          </a:p>
          <a:p>
            <a:pPr marL="457200" lvl="0" indent="-342900" algn="l" rtl="0">
              <a:lnSpc>
                <a:spcPct val="115000"/>
              </a:lnSpc>
              <a:spcBef>
                <a:spcPts val="900"/>
              </a:spcBef>
              <a:spcAft>
                <a:spcPts val="0"/>
              </a:spcAft>
              <a:buSzPts val="1800"/>
              <a:buChar char="●"/>
            </a:pPr>
            <a:r>
              <a:rPr lang="en-GB" u="sng">
                <a:solidFill>
                  <a:schemeClr val="hlink"/>
                </a:solidFill>
                <a:hlinkClick r:id="rId6">
                  <a:extLst>
                    <a:ext uri="{A12FA001-AC4F-418D-AE19-62706E023703}">
                      <ahyp:hlinkClr xmlns:ahyp="http://schemas.microsoft.com/office/drawing/2018/hyperlinkcolor" val="tx"/>
                    </a:ext>
                  </a:extLst>
                </a:hlinkClick>
              </a:rPr>
              <a:t>Generative AI: product safety expectations</a:t>
            </a:r>
            <a:endParaRPr>
              <a:solidFill>
                <a:schemeClr val="hlink"/>
              </a:solidFill>
            </a:endParaRPr>
          </a:p>
          <a:p>
            <a:pPr marL="457200" lvl="0" indent="-342900" algn="l" rtl="0">
              <a:lnSpc>
                <a:spcPct val="115000"/>
              </a:lnSpc>
              <a:spcBef>
                <a:spcPts val="900"/>
              </a:spcBef>
              <a:spcAft>
                <a:spcPts val="0"/>
              </a:spcAft>
              <a:buSzPts val="1800"/>
              <a:buChar char="●"/>
            </a:pPr>
            <a:r>
              <a:rPr lang="en-GB" u="sng">
                <a:solidFill>
                  <a:schemeClr val="hlink"/>
                </a:solidFill>
                <a:hlinkClick r:id="rId7">
                  <a:extLst>
                    <a:ext uri="{A12FA001-AC4F-418D-AE19-62706E023703}">
                      <ahyp:hlinkClr xmlns:ahyp="http://schemas.microsoft.com/office/drawing/2018/hyperlinkcolor" val="tx"/>
                    </a:ext>
                  </a:extLst>
                </a:hlinkClick>
              </a:rPr>
              <a:t>Generative artificial intelligence (AI) in education</a:t>
            </a:r>
            <a:endParaRPr>
              <a:solidFill>
                <a:schemeClr val="hlink"/>
              </a:solidFill>
            </a:endParaRPr>
          </a:p>
          <a:p>
            <a:pPr marL="457200" lvl="0" indent="0" algn="l" rtl="0">
              <a:lnSpc>
                <a:spcPct val="115000"/>
              </a:lnSpc>
              <a:spcBef>
                <a:spcPts val="900"/>
              </a:spcBef>
              <a:spcAft>
                <a:spcPts val="0"/>
              </a:spcAft>
              <a:buSzPts val="1800"/>
              <a:buNone/>
            </a:pP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900"/>
              </a:spcAft>
              <a:buSzPts val="1800"/>
              <a:buNone/>
            </a:pPr>
            <a:endParaRPr/>
          </a:p>
        </p:txBody>
      </p:sp>
      <p:sp>
        <p:nvSpPr>
          <p:cNvPr id="196" name="Google Shape;196;g324eb7b7567_0_2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95" name="Google Shape;195;g324eb7b7567_0_2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2a45788f0b_0_8" descr="This slide encourages you to consider how you can consider critical thinking in your ro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Critical thinking reflection</a:t>
            </a:r>
            <a:endParaRPr/>
          </a:p>
        </p:txBody>
      </p:sp>
      <p:sp>
        <p:nvSpPr>
          <p:cNvPr id="203" name="Google Shape;203;g32a45788f0b_0_8"/>
          <p:cNvSpPr txBox="1">
            <a:spLocks noGrp="1"/>
          </p:cNvSpPr>
          <p:nvPr>
            <p:ph type="body" idx="1"/>
          </p:nvPr>
        </p:nvSpPr>
        <p:spPr>
          <a:xfrm>
            <a:off x="626171" y="931531"/>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1500"/>
              <a:t>Task: reflect on how you can encourage critical thinking in your role working with students and pupils. Below are some general resources that may be useful, but you may have specific examples in your role that you could consider or share with a colleague in a discussion. </a:t>
            </a:r>
            <a:endParaRPr sz="1500"/>
          </a:p>
          <a:p>
            <a:pPr marL="0" lvl="0" indent="0" algn="l" rtl="0">
              <a:lnSpc>
                <a:spcPct val="100000"/>
              </a:lnSpc>
              <a:spcBef>
                <a:spcPts val="900"/>
              </a:spcBef>
              <a:spcAft>
                <a:spcPts val="900"/>
              </a:spcAft>
              <a:buSzPts val="1800"/>
              <a:buNone/>
            </a:pPr>
            <a:endParaRPr/>
          </a:p>
        </p:txBody>
      </p:sp>
      <p:graphicFrame>
        <p:nvGraphicFramePr>
          <p:cNvPr id="205" name="Google Shape;205;g32a45788f0b_0_8"/>
          <p:cNvGraphicFramePr/>
          <p:nvPr>
            <p:extLst>
              <p:ext uri="{D42A27DB-BD31-4B8C-83A1-F6EECF244321}">
                <p14:modId xmlns:p14="http://schemas.microsoft.com/office/powerpoint/2010/main" val="475940162"/>
              </p:ext>
            </p:extLst>
          </p:nvPr>
        </p:nvGraphicFramePr>
        <p:xfrm>
          <a:off x="656438" y="1645100"/>
          <a:ext cx="10879125" cy="4483770"/>
        </p:xfrm>
        <a:graphic>
          <a:graphicData uri="http://schemas.openxmlformats.org/drawingml/2006/table">
            <a:tbl>
              <a:tblPr firstRow="1">
                <a:noFill/>
                <a:tableStyleId>{087EC5DB-A717-4C4E-AC3E-3F39456E1AD8}</a:tableStyleId>
              </a:tblPr>
              <a:tblGrid>
                <a:gridCol w="3626375">
                  <a:extLst>
                    <a:ext uri="{9D8B030D-6E8A-4147-A177-3AD203B41FA5}">
                      <a16:colId xmlns:a16="http://schemas.microsoft.com/office/drawing/2014/main" val="20000"/>
                    </a:ext>
                  </a:extLst>
                </a:gridCol>
                <a:gridCol w="5291050">
                  <a:extLst>
                    <a:ext uri="{9D8B030D-6E8A-4147-A177-3AD203B41FA5}">
                      <a16:colId xmlns:a16="http://schemas.microsoft.com/office/drawing/2014/main" val="20001"/>
                    </a:ext>
                  </a:extLst>
                </a:gridCol>
                <a:gridCol w="19617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Resource</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Link</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Age range</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‘Be Internet Legends’ from Google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3"/>
                        </a:rPr>
                        <a:t>beinternetlegends.withgoogle.com/en_uk/</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2</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‘An introduction to critical thinking online’ from Internet Matters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4"/>
                        </a:rPr>
                        <a:t>www.internetmatters.org/digital-matters/lesson/introduction-to-thinking-critically-online/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2</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 brief history of fake news’ from the BBC</a:t>
                      </a: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5"/>
                        </a:rPr>
                        <a:t>www.bbc.co.uk/bitesize/articles/zwcgn9q</a:t>
                      </a:r>
                      <a:r>
                        <a:rPr lang="en-GB" sz="1400" u="none" strike="noStrike" cap="none"/>
                        <a:t>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2-3</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‘Project Evolve’ from the South West Grid for Learning</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6"/>
                        </a:rPr>
                        <a:t>projectevolve.co.uk/</a:t>
                      </a:r>
                      <a:r>
                        <a:rPr lang="en-GB" sz="1400" u="none" strike="noStrike" cap="none"/>
                        <a:t>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Stages 1-4</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‘Trust Me’ resource from </a:t>
                      </a:r>
                      <a:r>
                        <a:rPr lang="en-GB" sz="1400" u="none" strike="noStrike" cap="none">
                          <a:solidFill>
                            <a:schemeClr val="dk1"/>
                          </a:solidFill>
                        </a:rPr>
                        <a:t>Childnet </a:t>
                      </a:r>
                      <a:endParaRPr lang="en-GB"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7"/>
                        </a:rPr>
                        <a:t>www.childnet.com/resources/trust-me/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Stages 2-3</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Online Safety Unit for KS4 from the National Centre for Computing Education</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8"/>
                        </a:rPr>
                        <a:t>https://teachcomputing.org/curriculum/key-stage-4/online-safety</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4</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‘Five actions for college leaders’ article from Jisc</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9"/>
                        </a:rPr>
                        <a:t>www.jisc.ac.uk/blog/ai-five-actions-for-college-leaders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College/FE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7"/>
                  </a:ext>
                </a:extLst>
              </a:tr>
            </a:tbl>
          </a:graphicData>
        </a:graphic>
      </p:graphicFrame>
      <p:sp>
        <p:nvSpPr>
          <p:cNvPr id="206" name="Google Shape;206;g32a45788f0b_0_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04" name="Google Shape;204;g32a45788f0b_0_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346d2b12c1_3_132" descr="This slide indicates that we're moving to the next section in the workbook.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Evaluating generative AI outputs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8" name="Google Shape;218;g34679478df7_0_290" descr="This slide contains links to the third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3: Evaluating generative AI outputs</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219" name="Google Shape;219;g34679478df7_0_290"/>
          <p:cNvSpPr txBox="1"/>
          <p:nvPr/>
        </p:nvSpPr>
        <p:spPr>
          <a:xfrm>
            <a:off x="2721803" y="224860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24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3: Evaluating generative AI outputs</a:t>
            </a:r>
            <a:endParaRPr sz="2400" b="1">
              <a:solidFill>
                <a:srgbClr val="0329E7"/>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220" name="Google Shape;220;g34679478df7_0_29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21" name="Google Shape;221;g34679478df7_0_290"/>
          <p:cNvSpPr txBox="1"/>
          <p:nvPr/>
        </p:nvSpPr>
        <p:spPr>
          <a:xfrm>
            <a:off x="2721803" y="4358050"/>
            <a:ext cx="7676700" cy="677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24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3: Evaluating generative AI outputs</a:t>
            </a:r>
            <a:endParaRPr lang="en-GB" sz="2400" b="1">
              <a:solidFill>
                <a:srgbClr val="0329E7"/>
              </a:solidFill>
            </a:endParaRPr>
          </a:p>
        </p:txBody>
      </p:sp>
      <p:pic>
        <p:nvPicPr>
          <p:cNvPr id="222" name="Google Shape;222;g34679478df7_0_29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16" name="Google Shape;216;g34679478df7_0_29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17" name="Google Shape;217;g34679478df7_0_29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4679478df7_0_106" descr="This slide indicates that we're moving to the next section in the workbook.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Data protection and intellectual property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4" name="Google Shape;234;g34679478df7_0_301" descr="This slide contains links to the fourth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4: Data protection and intellectual property</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235" name="Google Shape;235;g34679478df7_0_301"/>
          <p:cNvSpPr txBox="1"/>
          <p:nvPr/>
        </p:nvSpPr>
        <p:spPr>
          <a:xfrm>
            <a:off x="2721803" y="224860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4: Data protection and intellectual property</a:t>
            </a:r>
            <a:endParaRPr sz="2400" b="1">
              <a:solidFill>
                <a:srgbClr val="0329E7"/>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236" name="Google Shape;236;g34679478df7_0_30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37" name="Google Shape;237;g34679478df7_0_301"/>
          <p:cNvSpPr txBox="1"/>
          <p:nvPr/>
        </p:nvSpPr>
        <p:spPr>
          <a:xfrm>
            <a:off x="2721803" y="435805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4: Data protection and intellectual property</a:t>
            </a:r>
            <a:endParaRPr lang="en-GB" sz="2400" b="1">
              <a:solidFill>
                <a:srgbClr val="0329E7"/>
              </a:solidFill>
            </a:endParaRPr>
          </a:p>
        </p:txBody>
      </p:sp>
      <p:pic>
        <p:nvPicPr>
          <p:cNvPr id="238" name="Google Shape;238;g34679478df7_0_30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32" name="Google Shape;232;g34679478df7_0_30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33" name="Google Shape;233;g34679478df7_0_30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30c6604f33_0_0" descr="This slide contains a reflection task following watching the video.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Reflection task 2</a:t>
            </a:r>
            <a:endParaRPr lang="en-GB"/>
          </a:p>
        </p:txBody>
      </p:sp>
      <p:sp>
        <p:nvSpPr>
          <p:cNvPr id="245" name="Google Shape;245;g330c6604f33_0_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an AI tool that you use or are considering introducing and reflect on the questions on the next slide.</a:t>
            </a:r>
            <a:r>
              <a:rPr lang="en-GB" b="1"/>
              <a:t> Please remember that you should only use AI tools approved for specific uses by your setting.</a:t>
            </a:r>
            <a:r>
              <a:rPr lang="en-GB"/>
              <a:t> </a:t>
            </a:r>
            <a:endParaRPr/>
          </a:p>
          <a:p>
            <a:pPr marL="0" lvl="0" indent="0" algn="l" rtl="0">
              <a:lnSpc>
                <a:spcPct val="115000"/>
              </a:lnSpc>
              <a:spcBef>
                <a:spcPts val="900"/>
              </a:spcBef>
              <a:spcAft>
                <a:spcPts val="0"/>
              </a:spcAft>
              <a:buSzPts val="1800"/>
              <a:buNone/>
            </a:pPr>
            <a:r>
              <a:rPr lang="en-GB"/>
              <a:t>Remember, particularly when considering student use, it’s important to discuss this with your leadership team and follow their guidance – transparency around safe use is very important. </a:t>
            </a:r>
            <a:endParaRPr/>
          </a:p>
          <a:p>
            <a:pPr marL="0" lvl="0" indent="0" algn="l" rtl="0">
              <a:lnSpc>
                <a:spcPct val="100000"/>
              </a:lnSpc>
              <a:spcBef>
                <a:spcPts val="900"/>
              </a:spcBef>
              <a:spcAft>
                <a:spcPts val="900"/>
              </a:spcAft>
              <a:buSzPts val="1800"/>
              <a:buNone/>
            </a:pPr>
            <a:endParaRPr/>
          </a:p>
        </p:txBody>
      </p:sp>
      <p:sp>
        <p:nvSpPr>
          <p:cNvPr id="247" name="Google Shape;247;g330c6604f33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46" name="Google Shape;246;g330c6604f33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6" name="Google Shape;96;g34679478df7_0_1" descr="This is a slide showing the structure of modules within the teacher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Safe and Effective Use of AI in Education</a:t>
            </a:r>
            <a:endParaRPr dirty="0"/>
          </a:p>
        </p:txBody>
      </p:sp>
      <p:sp>
        <p:nvSpPr>
          <p:cNvPr id="98" name="Google Shape;98;g34679478df7_0_1"/>
          <p:cNvSpPr txBox="1">
            <a:spLocks noGrp="1"/>
          </p:cNvSpPr>
          <p:nvPr>
            <p:ph type="body" idx="1"/>
          </p:nvPr>
        </p:nvSpPr>
        <p:spPr>
          <a:xfrm>
            <a:off x="623984" y="1361850"/>
            <a:ext cx="8378306" cy="46935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SzPts val="1100"/>
              <a:buNone/>
            </a:pPr>
            <a:r>
              <a:rPr lang="en-GB" sz="2000"/>
              <a:t>Module 1: Understanding AI in education</a:t>
            </a:r>
            <a:endParaRPr sz="2000"/>
          </a:p>
          <a:p>
            <a:pPr marL="0" lvl="0" indent="0" algn="l" rtl="0">
              <a:spcBef>
                <a:spcPts val="900"/>
              </a:spcBef>
              <a:spcAft>
                <a:spcPts val="0"/>
              </a:spcAft>
              <a:buSzPts val="1100"/>
              <a:buNone/>
            </a:pPr>
            <a:r>
              <a:rPr lang="en-GB" sz="2000"/>
              <a:t>Module 2: Interacting with generative AI in education</a:t>
            </a:r>
            <a:endParaRPr sz="2000"/>
          </a:p>
          <a:p>
            <a:pPr marL="0" lvl="0" indent="0" algn="l" rtl="0">
              <a:spcBef>
                <a:spcPts val="900"/>
              </a:spcBef>
              <a:spcAft>
                <a:spcPts val="0"/>
              </a:spcAft>
              <a:buSzPts val="1100"/>
              <a:buNone/>
            </a:pPr>
            <a:r>
              <a:rPr lang="en-GB" sz="2000" b="1"/>
              <a:t>Module 3: Developing the safe use of generative AI in education</a:t>
            </a:r>
            <a:endParaRPr sz="2000" b="1"/>
          </a:p>
          <a:p>
            <a:pPr marL="0" lvl="0" indent="0" algn="l" rtl="0">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3" name="Google Shape;118;g3238855a85d_0_1">
            <a:extLst>
              <a:ext uri="{FF2B5EF4-FFF2-40B4-BE49-F238E27FC236}">
                <a16:creationId xmlns:a16="http://schemas.microsoft.com/office/drawing/2014/main" id="{32A91D9F-8996-0D0E-5641-157AF75D9ECF}"/>
              </a:ext>
            </a:extLst>
          </p:cNvPr>
          <p:cNvSpPr txBox="1">
            <a:spLocks noGrp="1"/>
          </p:cNvSpPr>
          <p:nvPr>
            <p:ph type="ftr" idx="11"/>
          </p:nvPr>
        </p:nvSpPr>
        <p:spPr>
          <a:xfrm>
            <a:off x="624157" y="6200237"/>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99" name="Google Shape;99;g34679478df7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 name="Title 1" descr="This is reflection task 3. ">
            <a:extLst>
              <a:ext uri="{FF2B5EF4-FFF2-40B4-BE49-F238E27FC236}">
                <a16:creationId xmlns:a16="http://schemas.microsoft.com/office/drawing/2014/main" id="{F691FA3A-236D-5C36-A811-3B308A28EBBA}"/>
              </a:ext>
            </a:extLst>
          </p:cNvPr>
          <p:cNvSpPr>
            <a:spLocks noGrp="1"/>
          </p:cNvSpPr>
          <p:nvPr>
            <p:ph type="title"/>
          </p:nvPr>
        </p:nvSpPr>
        <p:spPr>
          <a:xfrm>
            <a:off x="253400" y="-596064"/>
            <a:ext cx="10956620" cy="512514"/>
          </a:xfrm>
        </p:spPr>
        <p:txBody>
          <a:bodyPr spcFirstLastPara="1" wrap="square" lIns="0" tIns="0" rIns="0" bIns="0" anchor="b" anchorCtr="0">
            <a:noAutofit/>
          </a:bodyPr>
          <a:lstStyle/>
          <a:p>
            <a:r>
              <a:rPr lang="en-US"/>
              <a:t>Reflection task 3.</a:t>
            </a:r>
          </a:p>
        </p:txBody>
      </p:sp>
      <p:graphicFrame>
        <p:nvGraphicFramePr>
          <p:cNvPr id="254" name="Google Shape;254;g330c6604f33_0_7" descr="This slide contains a table to support completion of the reflection task - you should consider the questions and then use the leading questions in the reflection column to reflect. "/>
          <p:cNvGraphicFramePr/>
          <p:nvPr>
            <p:extLst>
              <p:ext uri="{D42A27DB-BD31-4B8C-83A1-F6EECF244321}">
                <p14:modId xmlns:p14="http://schemas.microsoft.com/office/powerpoint/2010/main" val="2293074421"/>
              </p:ext>
            </p:extLst>
          </p:nvPr>
        </p:nvGraphicFramePr>
        <p:xfrm>
          <a:off x="253400" y="281550"/>
          <a:ext cx="11685200" cy="6187230"/>
        </p:xfrm>
        <a:graphic>
          <a:graphicData uri="http://schemas.openxmlformats.org/drawingml/2006/table">
            <a:tbl>
              <a:tblPr firstRow="1">
                <a:noFill/>
                <a:tableStyleId>{087EC5DB-A717-4C4E-AC3E-3F39456E1AD8}</a:tableStyleId>
              </a:tblPr>
              <a:tblGrid>
                <a:gridCol w="3702475">
                  <a:extLst>
                    <a:ext uri="{9D8B030D-6E8A-4147-A177-3AD203B41FA5}">
                      <a16:colId xmlns:a16="http://schemas.microsoft.com/office/drawing/2014/main" val="20000"/>
                    </a:ext>
                  </a:extLst>
                </a:gridCol>
                <a:gridCol w="798272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Area</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Reflection</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If you are using with students - i</a:t>
                      </a:r>
                      <a:r>
                        <a:rPr lang="en-GB" sz="1400" u="none" strike="noStrike" cap="none"/>
                        <a:t>s the AI tool appropriate for the age group </a:t>
                      </a:r>
                      <a:r>
                        <a:rPr lang="en-GB"/>
                        <a:t>you are</a:t>
                      </a:r>
                      <a:r>
                        <a:rPr lang="en-GB" sz="1400" u="none" strike="noStrike" cap="none"/>
                        <a:t> teaching?</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comply with the age restrictions set by the AI provider?</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Are there built-in safeguards, such as content filtering and monitoring, to prevent exposure to harmful or inappropriate material? Does it meet DfE safety expectations? </a:t>
                      </a:r>
                      <a:r>
                        <a:rPr lang="en-GB"/>
                        <a:t>Is it approved?</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the AI tool comply with data protection and privacy laws?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What data does the AI tool collect, store and process?</a:t>
                      </a:r>
                      <a:endParaRPr/>
                    </a:p>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Does it require students and pupils to input personal data, and if so, how is this protected?</a:t>
                      </a:r>
                      <a:endParaRPr/>
                    </a:p>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Does the tool allow users to opt out of data being used for training AI models? Ha</a:t>
                      </a:r>
                      <a:r>
                        <a:rPr lang="en-GB">
                          <a:solidFill>
                            <a:schemeClr val="dk1"/>
                          </a:solidFill>
                        </a:rPr>
                        <a:t>ve you conducted a Data Protection Impact Assessment with your Data Protection Officer?</a:t>
                      </a: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are the intellectual property implications of using this AI tool?</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respect copyright laws, particularly for student and teacher-generated work?</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Could using the tool lead to secondary copyright infringement (for example, generating content based on unlicensed materials)?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How does the AI tool ensure accuracy and reliability?</a:t>
                      </a:r>
                      <a:endParaRPr sz="1400" b="0" i="0" u="none" strike="noStrike" cap="none">
                        <a:solidFill>
                          <a:srgbClr val="000000"/>
                        </a:solidFill>
                        <a:latin typeface="Arial"/>
                        <a:ea typeface="Arial"/>
                        <a:cs typeface="Arial"/>
                        <a:sym typeface="Aria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Does it provide citations or references for generated content?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How does it mitigate the risk of generating false, biased, or misleading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What processes are in place to verify AI-generated outputs before using them in the classroom?</a:t>
                      </a:r>
                      <a:endParaRPr sz="1400" b="0" i="0" u="none" strike="noStrike" cap="none">
                        <a:solidFill>
                          <a:srgbClr val="000000"/>
                        </a:solidFill>
                        <a:latin typeface="Arial"/>
                        <a:ea typeface="Arial"/>
                        <a:cs typeface="Arial"/>
                        <a:sym typeface="Aria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are the potential safeguarding risks?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Could the tool expose students and pupils to inappropriate content, misinformation, or interactions with unknown entities?</a:t>
                      </a:r>
                      <a:endParaRPr lang="en-GB"/>
                    </a:p>
                    <a:p>
                      <a:pPr marL="0" marR="0" lvl="0" indent="0" algn="l" rtl="0">
                        <a:lnSpc>
                          <a:spcPct val="100000"/>
                        </a:lnSpc>
                        <a:spcBef>
                          <a:spcPts val="0"/>
                        </a:spcBef>
                        <a:spcAft>
                          <a:spcPts val="0"/>
                        </a:spcAft>
                        <a:buClr>
                          <a:srgbClr val="000000"/>
                        </a:buClr>
                        <a:buSzPts val="1400"/>
                        <a:buFont typeface="Arial"/>
                        <a:buNone/>
                      </a:pPr>
                      <a:r>
                        <a:rPr lang="en-GB" sz="1400" u="none" strike="noStrike" cap="none"/>
                        <a:t>How does it prevent misuse, such as students and pupils generating fake communications or misinformation?</a:t>
                      </a:r>
                      <a:endParaRPr lang="en-GB"/>
                    </a:p>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comply with school / college and government safeguarding policies?</a:t>
                      </a:r>
                      <a:endParaRPr lang="en-GB"/>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does the tool impact learning and teacher-pupil interaction?</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enhance learning or replace essential skills and critical thinking?</a:t>
                      </a:r>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a:t>How does it support, rather than undermine, the teacher-learner relationship?</a:t>
                      </a:r>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a:t>Are there clear guidelines for when and how students and pupils should use it to maintain academic integrity?</a:t>
                      </a: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6"/>
                  </a:ext>
                </a:extLst>
              </a:tr>
            </a:tbl>
          </a:graphicData>
        </a:graphic>
      </p:graphicFrame>
      <p:sp>
        <p:nvSpPr>
          <p:cNvPr id="3" name="Google Shape;247;g330c6604f33_0_0">
            <a:extLst>
              <a:ext uri="{FF2B5EF4-FFF2-40B4-BE49-F238E27FC236}">
                <a16:creationId xmlns:a16="http://schemas.microsoft.com/office/drawing/2014/main" id="{090BDC65-064D-796F-F92B-826929703C86}"/>
              </a:ext>
            </a:extLst>
          </p:cNvPr>
          <p:cNvSpPr txBox="1">
            <a:spLocks noGrp="1"/>
          </p:cNvSpPr>
          <p:nvPr>
            <p:ph type="ftr" idx="11"/>
          </p:nvPr>
        </p:nvSpPr>
        <p:spPr>
          <a:xfrm>
            <a:off x="253400" y="6503973"/>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53" name="Google Shape;253;g330c6604f33_0_7"/>
          <p:cNvSpPr txBox="1">
            <a:spLocks noGrp="1"/>
          </p:cNvSpPr>
          <p:nvPr>
            <p:ph type="sldNum" idx="12"/>
          </p:nvPr>
        </p:nvSpPr>
        <p:spPr>
          <a:xfrm>
            <a:off x="10832354" y="6468780"/>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346d2b12c1_3_143" descr="This is a slide indicating that we're moving on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Academic integrity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6" name="Google Shape;266;g34679478df7_0_318" descr="This slide contains links to the fifth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5: Academic integrity</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267" name="Google Shape;267;g34679478df7_0_318"/>
          <p:cNvSpPr txBox="1"/>
          <p:nvPr/>
        </p:nvSpPr>
        <p:spPr>
          <a:xfrm>
            <a:off x="2721803" y="224860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5: Academic integrity</a:t>
            </a:r>
            <a:endParaRPr sz="2400" b="1">
              <a:solidFill>
                <a:srgbClr val="0329E7"/>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268" name="Google Shape;268;g34679478df7_0_3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69" name="Google Shape;269;g34679478df7_0_318"/>
          <p:cNvSpPr txBox="1"/>
          <p:nvPr/>
        </p:nvSpPr>
        <p:spPr>
          <a:xfrm>
            <a:off x="2721803" y="435805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5: Academic integrity</a:t>
            </a:r>
            <a:endParaRPr lang="en-GB" sz="2400" b="1">
              <a:solidFill>
                <a:srgbClr val="0329E7"/>
              </a:solidFill>
            </a:endParaRPr>
          </a:p>
        </p:txBody>
      </p:sp>
      <p:pic>
        <p:nvPicPr>
          <p:cNvPr id="270" name="Google Shape;270;g34679478df7_0_31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64" name="Google Shape;264;g34679478df7_0_31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65" name="Google Shape;265;g34679478df7_0_31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4679478df7_0_330" descr="This is a reflection task so that you can reflect on academic integrity in relation to your ro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Reflection task 3</a:t>
            </a:r>
            <a:endParaRPr lang="en-GB"/>
          </a:p>
        </p:txBody>
      </p:sp>
      <p:sp>
        <p:nvSpPr>
          <p:cNvPr id="277" name="Google Shape;277;g34679478df7_0_33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the following questions to reflect on AI and academic integrity, you may wish to note your answers. These will be contextual based upon your setting, and it’s always important to keep conversations open and follow any guidance from your setting. </a:t>
            </a:r>
            <a:endParaRPr/>
          </a:p>
        </p:txBody>
      </p:sp>
      <p:graphicFrame>
        <p:nvGraphicFramePr>
          <p:cNvPr id="279" name="Google Shape;279;g34679478df7_0_330"/>
          <p:cNvGraphicFramePr/>
          <p:nvPr>
            <p:extLst>
              <p:ext uri="{D42A27DB-BD31-4B8C-83A1-F6EECF244321}">
                <p14:modId xmlns:p14="http://schemas.microsoft.com/office/powerpoint/2010/main" val="1668649155"/>
              </p:ext>
            </p:extLst>
          </p:nvPr>
        </p:nvGraphicFramePr>
        <p:xfrm>
          <a:off x="716500" y="2740063"/>
          <a:ext cx="10887749" cy="3046435"/>
        </p:xfrm>
        <a:graphic>
          <a:graphicData uri="http://schemas.openxmlformats.org/drawingml/2006/table">
            <a:tbl>
              <a:tblPr firstRow="1">
                <a:noFill/>
                <a:tableStyleId>{087EC5DB-A717-4C4E-AC3E-3F39456E1AD8}</a:tableStyleId>
              </a:tblPr>
              <a:tblGrid>
                <a:gridCol w="5389756">
                  <a:extLst>
                    <a:ext uri="{9D8B030D-6E8A-4147-A177-3AD203B41FA5}">
                      <a16:colId xmlns:a16="http://schemas.microsoft.com/office/drawing/2014/main" val="20000"/>
                    </a:ext>
                  </a:extLst>
                </a:gridCol>
                <a:gridCol w="5497993">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Area</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Reflection</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What steps could you take to promote a culture of academic integrity, particularly in unsupervised work such as homework?</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Given the limitations and risks of AI detection tools, how can you use professional judgement effectively when addressing potential AI misuse?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1217725">
                <a:tc>
                  <a:txBody>
                    <a:bodyPr/>
                    <a:lstStyle/>
                    <a:p>
                      <a:pPr marL="0" marR="0" lvl="0" indent="0" algn="l" rtl="0">
                        <a:lnSpc>
                          <a:spcPct val="100000"/>
                        </a:lnSpc>
                        <a:spcBef>
                          <a:spcPts val="0"/>
                        </a:spcBef>
                        <a:spcAft>
                          <a:spcPts val="0"/>
                        </a:spcAft>
                        <a:buClr>
                          <a:srgbClr val="000000"/>
                        </a:buClr>
                        <a:buSzPts val="1400"/>
                        <a:buFont typeface="Arial"/>
                        <a:buNone/>
                      </a:pPr>
                      <a:r>
                        <a:rPr lang="en-GB"/>
                        <a:t>In what ways can assessment tasks be designed to encourage genuine learning and reduce the temptation or effectiveness of using AI-generated content?</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bl>
          </a:graphicData>
        </a:graphic>
      </p:graphicFrame>
      <p:sp>
        <p:nvSpPr>
          <p:cNvPr id="3" name="Google Shape;264;g34679478df7_0_318">
            <a:extLst>
              <a:ext uri="{FF2B5EF4-FFF2-40B4-BE49-F238E27FC236}">
                <a16:creationId xmlns:a16="http://schemas.microsoft.com/office/drawing/2014/main" id="{9560DF11-7CDB-20B7-1669-BED64BF0A1B6}"/>
              </a:ext>
            </a:extLst>
          </p:cNvPr>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78" name="Google Shape;278;g34679478df7_0_33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4679478df7_0_314" descr="This slide indicate a move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Staying up to date with best practices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30c6604f33_0_13" descr="This slide has a link to some key resources that can help you to stay up-to-dat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Checking best </a:t>
            </a: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practices</a:t>
            </a:r>
            <a:endParaRPr lang="en-GB"/>
          </a:p>
        </p:txBody>
      </p:sp>
      <p:sp>
        <p:nvSpPr>
          <p:cNvPr id="291" name="Google Shape;291;g330c6604f33_0_13"/>
          <p:cNvSpPr txBox="1">
            <a:spLocks noGrp="1"/>
          </p:cNvSpPr>
          <p:nvPr>
            <p:ph type="body" idx="1"/>
          </p:nvPr>
        </p:nvSpPr>
        <p:spPr>
          <a:xfrm>
            <a:off x="626171" y="931531"/>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Task: use the resources below to stay up to date with best practice in using AI in education, as mentioned in the video</a:t>
            </a:r>
            <a:endParaRPr/>
          </a:p>
          <a:p>
            <a:pPr marL="0" lvl="0" indent="0" algn="l" rtl="0">
              <a:lnSpc>
                <a:spcPct val="100000"/>
              </a:lnSpc>
              <a:spcBef>
                <a:spcPts val="900"/>
              </a:spcBef>
              <a:spcAft>
                <a:spcPts val="900"/>
              </a:spcAft>
              <a:buSzPts val="1800"/>
              <a:buNone/>
            </a:pPr>
            <a:endParaRPr/>
          </a:p>
        </p:txBody>
      </p:sp>
      <p:graphicFrame>
        <p:nvGraphicFramePr>
          <p:cNvPr id="293" name="Google Shape;293;g330c6604f33_0_13"/>
          <p:cNvGraphicFramePr/>
          <p:nvPr>
            <p:extLst>
              <p:ext uri="{D42A27DB-BD31-4B8C-83A1-F6EECF244321}">
                <p14:modId xmlns:p14="http://schemas.microsoft.com/office/powerpoint/2010/main" val="2516545779"/>
              </p:ext>
            </p:extLst>
          </p:nvPr>
        </p:nvGraphicFramePr>
        <p:xfrm>
          <a:off x="625015" y="1503698"/>
          <a:ext cx="10639997" cy="3980820"/>
        </p:xfrm>
        <a:graphic>
          <a:graphicData uri="http://schemas.openxmlformats.org/drawingml/2006/table">
            <a:tbl>
              <a:tblPr firstRow="1">
                <a:noFill/>
                <a:tableStyleId>{087EC5DB-A717-4C4E-AC3E-3F39456E1AD8}</a:tableStyleId>
              </a:tblPr>
              <a:tblGrid>
                <a:gridCol w="3698487">
                  <a:extLst>
                    <a:ext uri="{9D8B030D-6E8A-4147-A177-3AD203B41FA5}">
                      <a16:colId xmlns:a16="http://schemas.microsoft.com/office/drawing/2014/main" val="20000"/>
                    </a:ext>
                  </a:extLst>
                </a:gridCol>
                <a:gridCol w="694151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Resource</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Link</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Generative AI in Education (DfE)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3"/>
                        </a:rPr>
                        <a:t>www.gov.uk/government/publications/generative-artificial-intelligence-in-education/generative-artificial-intelligence-ai-in-education</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Product safety expectations (DfE)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4"/>
                        </a:rPr>
                        <a:t>www.gov.uk/government/publications/generative-ai-product-safety-expectations/generative-ai-product-safety-expectations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6517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Jisc AI</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5"/>
                        </a:rPr>
                        <a:t>www.jisc.ac.uk/innovation/artificial-intelligence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Common Sense Media AI</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6"/>
                        </a:rPr>
                        <a:t>www.commonsensemedia.org/ai</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lgn="ctr">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5"/>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The Joint Council for Qualifications (JCQ)</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7"/>
                        </a:rPr>
                        <a:t>www.jcq.org.uk</a:t>
                      </a:r>
                      <a:r>
                        <a:rPr lang="en-GB" sz="1400" u="none" strike="noStrike" cap="none"/>
                        <a:t>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40000"/>
                        <a:lumOff val="60000"/>
                      </a:schemeClr>
                    </a:solidFill>
                  </a:tcPr>
                </a:tc>
                <a:extLst>
                  <a:ext uri="{0D108BD9-81ED-4DB2-BD59-A6C34878D82A}">
                    <a16:rowId xmlns:a16="http://schemas.microsoft.com/office/drawing/2014/main" val="10006"/>
                  </a:ext>
                </a:extLst>
              </a:tr>
            </a:tbl>
          </a:graphicData>
        </a:graphic>
      </p:graphicFrame>
      <p:sp>
        <p:nvSpPr>
          <p:cNvPr id="294" name="Google Shape;294;g330c6604f33_0_13"/>
          <p:cNvSpPr txBox="1">
            <a:spLocks noGrp="1"/>
          </p:cNvSpPr>
          <p:nvPr>
            <p:ph type="ftr" idx="11"/>
          </p:nvPr>
        </p:nvSpPr>
        <p:spPr>
          <a:xfrm>
            <a:off x="624157" y="6204950"/>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92" name="Google Shape;292;g330c6604f33_0_1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4679478df7_0_47" descr="This slide indicates we're moving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Knowledge check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34679478df7_0_51" descr="Children in class">
            <a:extLst>
              <a:ext uri="{C183D7F6-B498-43B3-948B-1728B52AA6E4}">
                <adec:decorative xmlns:adec="http://schemas.microsoft.com/office/drawing/2017/decorative" val="1"/>
              </a:ext>
            </a:extLst>
          </p:cNvPr>
          <p:cNvPicPr preferRelativeResize="0"/>
          <p:nvPr/>
        </p:nvPicPr>
        <p:blipFill>
          <a:blip r:embed="rId3"/>
          <a:srcRect l="334" r="334"/>
          <a:stretch/>
        </p:blipFill>
        <p:spPr>
          <a:xfrm>
            <a:off x="4737101" y="1854201"/>
            <a:ext cx="7454899" cy="5003800"/>
          </a:xfrm>
          <a:prstGeom prst="rect">
            <a:avLst/>
          </a:prstGeom>
          <a:noFill/>
          <a:ln>
            <a:noFill/>
          </a:ln>
        </p:spPr>
      </p:pic>
      <p:pic>
        <p:nvPicPr>
          <p:cNvPr id="306" name="Google Shape;306;g34679478df7_0_5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216510" cy="6854574"/>
          </a:xfrm>
          <a:prstGeom prst="rect">
            <a:avLst/>
          </a:prstGeom>
          <a:noFill/>
          <a:ln>
            <a:noFill/>
          </a:ln>
        </p:spPr>
      </p:pic>
      <p:sp>
        <p:nvSpPr>
          <p:cNvPr id="307" name="Google Shape;307;g34679478df7_0_51" descr="This is an introduction slide to the knowledge chec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Knowledge check</a:t>
            </a:r>
            <a:endParaRPr/>
          </a:p>
        </p:txBody>
      </p:sp>
      <p:sp>
        <p:nvSpPr>
          <p:cNvPr id="308" name="Google Shape;308;g34679478df7_0_5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900"/>
              </a:spcAft>
              <a:buSzPts val="1800"/>
              <a:buNone/>
            </a:pPr>
            <a:r>
              <a:rPr lang="en-GB" sz="2800"/>
              <a:t>The questions on the following slides will help to highlight some of the key messages from this module. You will see the multiple-choice question, decide on your answer and then you can progress to the next slide to see the correct answer. </a:t>
            </a:r>
            <a:endParaRPr/>
          </a:p>
        </p:txBody>
      </p:sp>
      <p:sp>
        <p:nvSpPr>
          <p:cNvPr id="310" name="Google Shape;310;g34679478df7_0_51"/>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09" name="Google Shape;309;g34679478df7_0_5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d8a9d9ba97_0_138" descr="Knowledge check, question 1,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1, question</a:t>
            </a:r>
            <a:endParaRPr/>
          </a:p>
        </p:txBody>
      </p:sp>
      <p:sp>
        <p:nvSpPr>
          <p:cNvPr id="317" name="Google Shape;317;g2d8a9d9ba97_0_138"/>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900"/>
              </a:spcBef>
              <a:spcAft>
                <a:spcPts val="0"/>
              </a:spcAft>
              <a:buSzPts val="1800"/>
              <a:buNone/>
            </a:pPr>
            <a:r>
              <a:rPr lang="en-GB" sz="2800"/>
              <a:t>According to the sources, what is a significant risk associated with using AI image generation tools?</a:t>
            </a:r>
            <a:endParaRPr sz="2800"/>
          </a:p>
          <a:p>
            <a:pPr marL="0" lvl="0" indent="0" algn="l" rtl="0">
              <a:lnSpc>
                <a:spcPct val="100000"/>
              </a:lnSpc>
              <a:spcBef>
                <a:spcPts val="900"/>
              </a:spcBef>
              <a:spcAft>
                <a:spcPts val="0"/>
              </a:spcAft>
              <a:buSzPts val="1800"/>
              <a:buNone/>
            </a:pPr>
            <a:r>
              <a:rPr lang="en-GB" sz="2800"/>
              <a:t>a) They can only produce low-quality images</a:t>
            </a:r>
            <a:endParaRPr sz="2800"/>
          </a:p>
          <a:p>
            <a:pPr marL="0" lvl="0" indent="0" algn="l" rtl="0">
              <a:lnSpc>
                <a:spcPct val="100000"/>
              </a:lnSpc>
              <a:spcBef>
                <a:spcPts val="900"/>
              </a:spcBef>
              <a:spcAft>
                <a:spcPts val="0"/>
              </a:spcAft>
              <a:buSzPts val="1800"/>
              <a:buNone/>
            </a:pPr>
            <a:r>
              <a:rPr lang="en-GB" sz="2800"/>
              <a:t>b) They can be used to create misleading or harmful content, including deep fakes</a:t>
            </a:r>
            <a:endParaRPr sz="2800"/>
          </a:p>
          <a:p>
            <a:pPr marL="0" lvl="0" indent="0" algn="l" rtl="0">
              <a:lnSpc>
                <a:spcPct val="100000"/>
              </a:lnSpc>
              <a:spcBef>
                <a:spcPts val="900"/>
              </a:spcBef>
              <a:spcAft>
                <a:spcPts val="0"/>
              </a:spcAft>
              <a:buClr>
                <a:schemeClr val="dk1"/>
              </a:buClr>
              <a:buSzPts val="1100"/>
              <a:buFont typeface="Arial"/>
              <a:buNone/>
            </a:pPr>
            <a:r>
              <a:rPr lang="en-GB" sz="2800"/>
              <a:t>c) They are not primarily used for educational purposes</a:t>
            </a:r>
            <a:endParaRPr sz="2800"/>
          </a:p>
          <a:p>
            <a:pPr marL="0" lvl="0" indent="0" algn="l" rtl="0">
              <a:lnSpc>
                <a:spcPct val="100000"/>
              </a:lnSpc>
              <a:spcBef>
                <a:spcPts val="900"/>
              </a:spcBef>
              <a:spcAft>
                <a:spcPts val="0"/>
              </a:spcAft>
              <a:buClr>
                <a:schemeClr val="dk1"/>
              </a:buClr>
              <a:buSzPts val="1100"/>
              <a:buFont typeface="Arial"/>
              <a:buNone/>
            </a:pPr>
            <a:r>
              <a:rPr lang="en-GB" sz="2800"/>
              <a:t>d) They can only produce cartoon images</a:t>
            </a:r>
            <a:endParaRPr sz="2800"/>
          </a:p>
          <a:p>
            <a:pPr marL="0" lvl="0" indent="0" algn="l" rtl="0">
              <a:lnSpc>
                <a:spcPct val="100000"/>
              </a:lnSpc>
              <a:spcBef>
                <a:spcPts val="900"/>
              </a:spcBef>
              <a:spcAft>
                <a:spcPts val="900"/>
              </a:spcAft>
              <a:buSzPts val="1800"/>
              <a:buNone/>
            </a:pPr>
            <a:endParaRPr/>
          </a:p>
        </p:txBody>
      </p:sp>
      <p:sp>
        <p:nvSpPr>
          <p:cNvPr id="3" name="Google Shape;310;g34679478df7_0_51">
            <a:extLst>
              <a:ext uri="{FF2B5EF4-FFF2-40B4-BE49-F238E27FC236}">
                <a16:creationId xmlns:a16="http://schemas.microsoft.com/office/drawing/2014/main" id="{5F2D3C13-48F5-CF58-A465-ECED4FDEBD49}"/>
              </a:ext>
            </a:extLst>
          </p:cNvPr>
          <p:cNvSpPr txBox="1">
            <a:spLocks noGrp="1"/>
          </p:cNvSpPr>
          <p:nvPr>
            <p:ph type="ftr" idx="11"/>
          </p:nvPr>
        </p:nvSpPr>
        <p:spPr>
          <a:xfrm>
            <a:off x="647724" y="6205819"/>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18" name="Google Shape;318;g2d8a9d9ba97_0_13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d8a9d9ba97_0_62" descr="Knowledge check, question 1,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1, answer</a:t>
            </a:r>
            <a:endParaRPr/>
          </a:p>
        </p:txBody>
      </p:sp>
      <p:sp>
        <p:nvSpPr>
          <p:cNvPr id="325" name="Google Shape;325;g2d8a9d9ba97_0_62" descr="The correct answer is b. "/>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900"/>
              </a:spcBef>
              <a:spcAft>
                <a:spcPts val="0"/>
              </a:spcAft>
              <a:buSzPts val="1800"/>
              <a:buNone/>
            </a:pPr>
            <a:r>
              <a:rPr lang="en-GB" sz="2800"/>
              <a:t>According to the sources, what is a significant risk associated with using AI image generation tools?</a:t>
            </a:r>
            <a:endParaRPr sz="2800"/>
          </a:p>
          <a:p>
            <a:pPr marL="0" lvl="0" indent="0" algn="l" rtl="0">
              <a:lnSpc>
                <a:spcPct val="100000"/>
              </a:lnSpc>
              <a:spcBef>
                <a:spcPts val="900"/>
              </a:spcBef>
              <a:spcAft>
                <a:spcPts val="0"/>
              </a:spcAft>
              <a:buSzPts val="1800"/>
              <a:buNone/>
            </a:pPr>
            <a:r>
              <a:rPr lang="en-GB" sz="2800"/>
              <a:t>a) They can only produce low-quality images</a:t>
            </a:r>
            <a:endParaRPr sz="2800"/>
          </a:p>
          <a:p>
            <a:pPr marL="0" lvl="0" indent="0" algn="l" rtl="0">
              <a:lnSpc>
                <a:spcPct val="100000"/>
              </a:lnSpc>
              <a:spcBef>
                <a:spcPts val="900"/>
              </a:spcBef>
              <a:spcAft>
                <a:spcPts val="0"/>
              </a:spcAft>
              <a:buSzPts val="1800"/>
              <a:buNone/>
            </a:pPr>
            <a:r>
              <a:rPr lang="en-GB" sz="2800">
                <a:solidFill>
                  <a:schemeClr val="accent4"/>
                </a:solidFill>
              </a:rPr>
              <a:t>b) They can be used to create misleading or harmful content, including deep fakes (correct)</a:t>
            </a:r>
            <a:endParaRPr sz="2800">
              <a:solidFill>
                <a:schemeClr val="accent4"/>
              </a:solidFill>
            </a:endParaRPr>
          </a:p>
          <a:p>
            <a:pPr marL="0" lvl="0" indent="0" algn="l" rtl="0">
              <a:lnSpc>
                <a:spcPct val="100000"/>
              </a:lnSpc>
              <a:spcBef>
                <a:spcPts val="900"/>
              </a:spcBef>
              <a:spcAft>
                <a:spcPts val="0"/>
              </a:spcAft>
              <a:buSzPts val="1800"/>
              <a:buNone/>
            </a:pPr>
            <a:r>
              <a:rPr lang="en-GB" sz="2800"/>
              <a:t>c) They are not primarily used for educational purposes</a:t>
            </a:r>
            <a:endParaRPr sz="2800"/>
          </a:p>
          <a:p>
            <a:pPr marL="0" lvl="0" indent="0" algn="l" rtl="0">
              <a:lnSpc>
                <a:spcPct val="100000"/>
              </a:lnSpc>
              <a:spcBef>
                <a:spcPts val="900"/>
              </a:spcBef>
              <a:spcAft>
                <a:spcPts val="0"/>
              </a:spcAft>
              <a:buSzPts val="1800"/>
              <a:buNone/>
            </a:pPr>
            <a:r>
              <a:rPr lang="en-GB" sz="2800"/>
              <a:t>d) They can only produce cartoon images</a:t>
            </a:r>
            <a:endParaRPr sz="2800"/>
          </a:p>
          <a:p>
            <a:pPr marL="0" lvl="0" indent="0" algn="l" rtl="0">
              <a:lnSpc>
                <a:spcPct val="100000"/>
              </a:lnSpc>
              <a:spcBef>
                <a:spcPts val="900"/>
              </a:spcBef>
              <a:spcAft>
                <a:spcPts val="900"/>
              </a:spcAft>
              <a:buSzPts val="1800"/>
              <a:buNone/>
            </a:pPr>
            <a:endParaRPr/>
          </a:p>
        </p:txBody>
      </p:sp>
      <p:sp>
        <p:nvSpPr>
          <p:cNvPr id="3" name="Google Shape;310;g34679478df7_0_51">
            <a:extLst>
              <a:ext uri="{FF2B5EF4-FFF2-40B4-BE49-F238E27FC236}">
                <a16:creationId xmlns:a16="http://schemas.microsoft.com/office/drawing/2014/main" id="{8F5EFD1E-E79B-BEC0-F6FD-2B0F5FEF62AD}"/>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26" name="Google Shape;326;g2d8a9d9ba97_0_6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324eb7b7567_1_0" descr="This slide contains information about the workboo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106" name="Google Shape;106;g324eb7b7567_1_0"/>
          <p:cNvSpPr txBox="1">
            <a:spLocks noGrp="1"/>
          </p:cNvSpPr>
          <p:nvPr>
            <p:ph type="body" idx="1"/>
          </p:nvPr>
        </p:nvSpPr>
        <p:spPr>
          <a:xfrm>
            <a:off x="626171" y="13020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Welcome to this workbook, which is part of The Safe and Effective Use of AI in Education online resources.</a:t>
            </a:r>
            <a:endParaRPr/>
          </a:p>
          <a:p>
            <a:pPr marL="0" lvl="0" indent="0" algn="l" rtl="0">
              <a:lnSpc>
                <a:spcPct val="100000"/>
              </a:lnSpc>
              <a:spcBef>
                <a:spcPts val="900"/>
              </a:spcBef>
              <a:spcAft>
                <a:spcPts val="0"/>
              </a:spcAft>
              <a:buSzPts val="1800"/>
              <a:buNone/>
            </a:pPr>
            <a:r>
              <a:rPr lang="en-GB"/>
              <a:t>This workbook has been produced in PowerPoint format. To work through the activities you should move through the slides in order. Occasionally you will be asked to skip to certain slides based on your role or experience, this will help to personalise the resources</a:t>
            </a:r>
            <a:r>
              <a:rPr lang="en-GB">
                <a:solidFill>
                  <a:srgbClr val="FF0000"/>
                </a:solidFill>
              </a:rPr>
              <a:t> </a:t>
            </a:r>
            <a:r>
              <a:rPr lang="en-GB"/>
              <a:t>for you. </a:t>
            </a:r>
            <a:endParaRPr/>
          </a:p>
          <a:p>
            <a:pPr marL="0" lvl="0" indent="0" algn="l" rtl="0">
              <a:lnSpc>
                <a:spcPct val="100000"/>
              </a:lnSpc>
              <a:spcBef>
                <a:spcPts val="900"/>
              </a:spcBef>
              <a:spcAft>
                <a:spcPts val="0"/>
              </a:spcAft>
              <a:buSzPts val="1800"/>
              <a:buNone/>
            </a:pPr>
            <a:r>
              <a:rPr lang="en-GB"/>
              <a:t>On the following slides you can expect to find:</a:t>
            </a:r>
            <a:endParaRPr/>
          </a:p>
          <a:p>
            <a:pPr marL="457200" lvl="0" indent="-342900" algn="l" rtl="0">
              <a:lnSpc>
                <a:spcPct val="100000"/>
              </a:lnSpc>
              <a:spcBef>
                <a:spcPts val="900"/>
              </a:spcBef>
              <a:spcAft>
                <a:spcPts val="0"/>
              </a:spcAft>
              <a:buSzPts val="1800"/>
              <a:buChar char="●"/>
            </a:pPr>
            <a:r>
              <a:rPr lang="en-GB"/>
              <a:t>Video presentations containing the key information.</a:t>
            </a:r>
            <a:endParaRPr/>
          </a:p>
          <a:p>
            <a:pPr marL="457200" lvl="0" indent="-342900" algn="l" rtl="0">
              <a:lnSpc>
                <a:spcPct val="100000"/>
              </a:lnSpc>
              <a:spcBef>
                <a:spcPts val="0"/>
              </a:spcBef>
              <a:spcAft>
                <a:spcPts val="0"/>
              </a:spcAft>
              <a:buSzPts val="1800"/>
              <a:buChar char="●"/>
            </a:pPr>
            <a:r>
              <a:rPr lang="en-GB"/>
              <a:t>Slides consolidating the information presented in the videos</a:t>
            </a:r>
            <a:endParaRPr/>
          </a:p>
          <a:p>
            <a:pPr marL="457200" lvl="0" indent="-342900" algn="l" rtl="0">
              <a:lnSpc>
                <a:spcPct val="100000"/>
              </a:lnSpc>
              <a:spcBef>
                <a:spcPts val="0"/>
              </a:spcBef>
              <a:spcAft>
                <a:spcPts val="0"/>
              </a:spcAft>
              <a:buSzPts val="1800"/>
              <a:buChar char="●"/>
            </a:pPr>
            <a:r>
              <a:rPr lang="en-GB"/>
              <a:t>Links to video case studies and articles from practitioners</a:t>
            </a:r>
            <a:endParaRPr/>
          </a:p>
          <a:p>
            <a:pPr marL="457200" lvl="0" indent="-342900" algn="l" rtl="0">
              <a:lnSpc>
                <a:spcPct val="100000"/>
              </a:lnSpc>
              <a:spcBef>
                <a:spcPts val="0"/>
              </a:spcBef>
              <a:spcAft>
                <a:spcPts val="0"/>
              </a:spcAft>
              <a:buSzPts val="1800"/>
              <a:buChar char="●"/>
            </a:pPr>
            <a:r>
              <a:rPr lang="en-GB"/>
              <a:t>Activities to consolidate knowledge, such as multiple-choice questions</a:t>
            </a:r>
            <a:endParaRPr/>
          </a:p>
          <a:p>
            <a:pPr marL="457200" lvl="0" indent="-342900" algn="l" rtl="0">
              <a:lnSpc>
                <a:spcPct val="100000"/>
              </a:lnSpc>
              <a:spcBef>
                <a:spcPts val="0"/>
              </a:spcBef>
              <a:spcAft>
                <a:spcPts val="0"/>
              </a:spcAft>
              <a:buSzPts val="1800"/>
              <a:buChar char="●"/>
            </a:pPr>
            <a:r>
              <a:rPr lang="en-GB"/>
              <a:t>Templates to enable you to reflect and plan how you will put this knowledge into practice in your setting</a:t>
            </a:r>
          </a:p>
          <a:p>
            <a:pPr marL="114300" lvl="0" indent="0" algn="l" rtl="0">
              <a:lnSpc>
                <a:spcPct val="100000"/>
              </a:lnSpc>
              <a:spcBef>
                <a:spcPts val="0"/>
              </a:spcBef>
              <a:spcAft>
                <a:spcPts val="0"/>
              </a:spcAft>
              <a:buSzPts val="1800"/>
            </a:pPr>
            <a:endParaRPr lang="en-GB" sz="1600" i="1"/>
          </a:p>
          <a:p>
            <a:pPr marL="114300" indent="0"/>
            <a:r>
              <a:rPr lang="en-GB" sz="1600" i="1"/>
              <a:t>Any examples of AI use and specific tools referenced within these resources are for context only and do not imply endorsement or recommendation of any particular tool or approach from the Department for Education.</a:t>
            </a:r>
          </a:p>
          <a:p>
            <a:pPr marL="114300" lvl="0" indent="0" algn="l" rtl="0">
              <a:lnSpc>
                <a:spcPct val="100000"/>
              </a:lnSpc>
              <a:spcBef>
                <a:spcPts val="0"/>
              </a:spcBef>
              <a:spcAft>
                <a:spcPts val="0"/>
              </a:spcAft>
              <a:buSzPts val="1800"/>
            </a:pPr>
            <a:endParaRPr lang="en-GB" sz="1600" i="1"/>
          </a:p>
          <a:p>
            <a:pPr marL="0" indent="0">
              <a:spcBef>
                <a:spcPts val="900"/>
              </a:spcBef>
            </a:pPr>
            <a:endParaRPr lang="en-GB"/>
          </a:p>
        </p:txBody>
      </p:sp>
      <p:sp>
        <p:nvSpPr>
          <p:cNvPr id="3" name="Google Shape;118;g3238855a85d_0_1">
            <a:extLst>
              <a:ext uri="{FF2B5EF4-FFF2-40B4-BE49-F238E27FC236}">
                <a16:creationId xmlns:a16="http://schemas.microsoft.com/office/drawing/2014/main" id="{BB626115-662B-2DD9-ADFE-28588EA59BBE}"/>
              </a:ext>
            </a:extLst>
          </p:cNvPr>
          <p:cNvSpPr txBox="1">
            <a:spLocks noGrp="1"/>
          </p:cNvSpPr>
          <p:nvPr>
            <p:ph type="ftr" idx="11"/>
          </p:nvPr>
        </p:nvSpPr>
        <p:spPr>
          <a:xfrm>
            <a:off x="629139" y="6199950"/>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07" name="Google Shape;107;g324eb7b7567_1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d8a9d9ba97_0_69" descr="Knowledge check, question 2,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2, question</a:t>
            </a:r>
            <a:endParaRPr/>
          </a:p>
        </p:txBody>
      </p:sp>
      <p:sp>
        <p:nvSpPr>
          <p:cNvPr id="333" name="Google Shape;333;g2d8a9d9ba97_0_69"/>
          <p:cNvSpPr txBox="1">
            <a:spLocks noGrp="1"/>
          </p:cNvSpPr>
          <p:nvPr>
            <p:ph type="body" idx="1"/>
          </p:nvPr>
        </p:nvSpPr>
        <p:spPr>
          <a:xfrm>
            <a:off x="534080" y="1013448"/>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800"/>
              <a:t>Question 2:</a:t>
            </a:r>
            <a:endParaRPr sz="2800"/>
          </a:p>
          <a:p>
            <a:pPr marL="0" lvl="0" indent="0" algn="l" rtl="0">
              <a:lnSpc>
                <a:spcPct val="100000"/>
              </a:lnSpc>
              <a:spcBef>
                <a:spcPts val="900"/>
              </a:spcBef>
              <a:spcAft>
                <a:spcPts val="0"/>
              </a:spcAft>
              <a:buClr>
                <a:schemeClr val="dk1"/>
              </a:buClr>
              <a:buSzPts val="1100"/>
              <a:buFont typeface="Arial"/>
              <a:buNone/>
            </a:pPr>
            <a:r>
              <a:rPr lang="en-GB" sz="2800"/>
              <a:t>What does the UK GDPR state about children's personal data in relation to AI?</a:t>
            </a:r>
            <a:endParaRPr sz="2800"/>
          </a:p>
          <a:p>
            <a:pPr marL="0" lvl="0" indent="0" algn="l" rtl="0">
              <a:lnSpc>
                <a:spcPct val="100000"/>
              </a:lnSpc>
              <a:spcBef>
                <a:spcPts val="900"/>
              </a:spcBef>
              <a:spcAft>
                <a:spcPts val="0"/>
              </a:spcAft>
              <a:buSzPts val="1800"/>
              <a:buNone/>
            </a:pPr>
            <a:r>
              <a:rPr lang="en-GB" sz="2800"/>
              <a:t>a) Children's data is not subject to the same protection as adults' data</a:t>
            </a:r>
            <a:endParaRPr sz="2800"/>
          </a:p>
          <a:p>
            <a:pPr marL="0" lvl="0" indent="0" algn="l" rtl="0">
              <a:lnSpc>
                <a:spcPct val="100000"/>
              </a:lnSpc>
              <a:spcBef>
                <a:spcPts val="900"/>
              </a:spcBef>
              <a:spcAft>
                <a:spcPts val="0"/>
              </a:spcAft>
              <a:buSzPts val="1800"/>
              <a:buNone/>
            </a:pPr>
            <a:r>
              <a:rPr lang="en-GB" sz="2800"/>
              <a:t>b) Children do not have the right to be forgotten</a:t>
            </a:r>
            <a:endParaRPr sz="2800"/>
          </a:p>
          <a:p>
            <a:pPr marL="0" lvl="0" indent="0" algn="l" rtl="0">
              <a:lnSpc>
                <a:spcPct val="100000"/>
              </a:lnSpc>
              <a:spcBef>
                <a:spcPts val="900"/>
              </a:spcBef>
              <a:spcAft>
                <a:spcPts val="0"/>
              </a:spcAft>
              <a:buSzPts val="1800"/>
              <a:buNone/>
            </a:pPr>
            <a:r>
              <a:rPr lang="en-GB" sz="2800"/>
              <a:t>c) Children have the right to have their personal data erased, especially if they were not fully aware of the risks involved when they gave consent</a:t>
            </a:r>
            <a:endParaRPr sz="2800"/>
          </a:p>
          <a:p>
            <a:pPr marL="0" lvl="0" indent="0" algn="l" rtl="0">
              <a:lnSpc>
                <a:spcPct val="100000"/>
              </a:lnSpc>
              <a:spcBef>
                <a:spcPts val="900"/>
              </a:spcBef>
              <a:spcAft>
                <a:spcPts val="0"/>
              </a:spcAft>
              <a:buClr>
                <a:schemeClr val="dk1"/>
              </a:buClr>
              <a:buSzPts val="1100"/>
              <a:buFont typeface="Arial"/>
              <a:buNone/>
            </a:pPr>
            <a:r>
              <a:rPr lang="en-GB" sz="2800"/>
              <a:t>d) Children's data can be used for training AI models without their consent</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10BFDBB3-C225-0B4C-09A7-70C377E60528}"/>
              </a:ext>
            </a:extLst>
          </p:cNvPr>
          <p:cNvSpPr txBox="1">
            <a:spLocks noGrp="1"/>
          </p:cNvSpPr>
          <p:nvPr>
            <p:ph type="ftr" idx="11"/>
          </p:nvPr>
        </p:nvSpPr>
        <p:spPr>
          <a:xfrm>
            <a:off x="626334" y="663976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34" name="Google Shape;334;g2d8a9d9ba97_0_69"/>
          <p:cNvSpPr txBox="1">
            <a:spLocks noGrp="1"/>
          </p:cNvSpPr>
          <p:nvPr>
            <p:ph type="sldNum" idx="12"/>
          </p:nvPr>
        </p:nvSpPr>
        <p:spPr>
          <a:xfrm>
            <a:off x="10853846" y="6639765"/>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d8a9d9ba97_0_77" descr="Knowledge check, question 2,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2, answer</a:t>
            </a:r>
            <a:endParaRPr/>
          </a:p>
        </p:txBody>
      </p:sp>
      <p:sp>
        <p:nvSpPr>
          <p:cNvPr id="341" name="Google Shape;341;g2d8a9d9ba97_0_77" descr="The correct answer is c. "/>
          <p:cNvSpPr txBox="1">
            <a:spLocks noGrp="1"/>
          </p:cNvSpPr>
          <p:nvPr>
            <p:ph type="body" idx="1"/>
          </p:nvPr>
        </p:nvSpPr>
        <p:spPr>
          <a:xfrm>
            <a:off x="647724" y="879942"/>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2:</a:t>
            </a:r>
            <a:endParaRPr sz="2800"/>
          </a:p>
          <a:p>
            <a:pPr marL="0" lvl="0" indent="0" algn="l" rtl="0">
              <a:lnSpc>
                <a:spcPct val="100000"/>
              </a:lnSpc>
              <a:spcBef>
                <a:spcPts val="900"/>
              </a:spcBef>
              <a:spcAft>
                <a:spcPts val="0"/>
              </a:spcAft>
              <a:buSzPts val="1800"/>
              <a:buNone/>
            </a:pPr>
            <a:r>
              <a:rPr lang="en-GB" sz="2800"/>
              <a:t>What does the UK GDPR state about children's personal data in relation to AI?</a:t>
            </a:r>
            <a:endParaRPr sz="2800"/>
          </a:p>
          <a:p>
            <a:pPr marL="0" lvl="0" indent="0" algn="l" rtl="0">
              <a:lnSpc>
                <a:spcPct val="100000"/>
              </a:lnSpc>
              <a:spcBef>
                <a:spcPts val="900"/>
              </a:spcBef>
              <a:spcAft>
                <a:spcPts val="0"/>
              </a:spcAft>
              <a:buSzPts val="1800"/>
              <a:buNone/>
            </a:pPr>
            <a:r>
              <a:rPr lang="en-GB" sz="2800"/>
              <a:t>a) Children's data is not subject to the same protection as adults' data</a:t>
            </a:r>
            <a:endParaRPr sz="2800"/>
          </a:p>
          <a:p>
            <a:pPr marL="0" lvl="0" indent="0" algn="l" rtl="0">
              <a:lnSpc>
                <a:spcPct val="100000"/>
              </a:lnSpc>
              <a:spcBef>
                <a:spcPts val="900"/>
              </a:spcBef>
              <a:spcAft>
                <a:spcPts val="0"/>
              </a:spcAft>
              <a:buSzPts val="1800"/>
              <a:buNone/>
            </a:pPr>
            <a:r>
              <a:rPr lang="en-GB" sz="2800"/>
              <a:t>b) Children do not have the right to be forgotten</a:t>
            </a:r>
            <a:endParaRPr sz="2800"/>
          </a:p>
          <a:p>
            <a:pPr marL="0" lvl="0" indent="0" algn="l" rtl="0">
              <a:lnSpc>
                <a:spcPct val="100000"/>
              </a:lnSpc>
              <a:spcBef>
                <a:spcPts val="900"/>
              </a:spcBef>
              <a:spcAft>
                <a:spcPts val="0"/>
              </a:spcAft>
              <a:buSzPts val="1800"/>
              <a:buNone/>
            </a:pPr>
            <a:r>
              <a:rPr lang="en-GB" sz="2800">
                <a:solidFill>
                  <a:schemeClr val="accent4"/>
                </a:solidFill>
              </a:rPr>
              <a:t>c) Children have the right to have their personal data erased, especially if they were not fully aware of the risks involved when they gave consent (correct)</a:t>
            </a:r>
            <a:endParaRPr sz="2800">
              <a:solidFill>
                <a:schemeClr val="accent4"/>
              </a:solidFill>
            </a:endParaRPr>
          </a:p>
          <a:p>
            <a:pPr marL="0" lvl="0" indent="0" algn="l" rtl="0">
              <a:lnSpc>
                <a:spcPct val="100000"/>
              </a:lnSpc>
              <a:spcBef>
                <a:spcPts val="900"/>
              </a:spcBef>
              <a:spcAft>
                <a:spcPts val="0"/>
              </a:spcAft>
              <a:buSzPts val="1800"/>
              <a:buNone/>
            </a:pPr>
            <a:r>
              <a:rPr lang="en-GB" sz="2800"/>
              <a:t>d) Children's data can be used for training AI models without their consent</a:t>
            </a:r>
            <a:endParaRPr sz="2800"/>
          </a:p>
        </p:txBody>
      </p:sp>
      <p:sp>
        <p:nvSpPr>
          <p:cNvPr id="3" name="Google Shape;310;g34679478df7_0_51">
            <a:extLst>
              <a:ext uri="{FF2B5EF4-FFF2-40B4-BE49-F238E27FC236}">
                <a16:creationId xmlns:a16="http://schemas.microsoft.com/office/drawing/2014/main" id="{41AEAC4D-AAF3-7FF4-1E64-DA100E78BC0B}"/>
              </a:ext>
            </a:extLst>
          </p:cNvPr>
          <p:cNvSpPr txBox="1">
            <a:spLocks noGrp="1"/>
          </p:cNvSpPr>
          <p:nvPr>
            <p:ph type="ftr" idx="11"/>
          </p:nvPr>
        </p:nvSpPr>
        <p:spPr>
          <a:xfrm>
            <a:off x="587758" y="638435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42" name="Google Shape;342;g2d8a9d9ba97_0_77"/>
          <p:cNvSpPr txBox="1">
            <a:spLocks noGrp="1"/>
          </p:cNvSpPr>
          <p:nvPr>
            <p:ph type="sldNum" idx="12"/>
          </p:nvPr>
        </p:nvSpPr>
        <p:spPr>
          <a:xfrm>
            <a:off x="10853642" y="638435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d8a9d9ba97_0_84"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3, question</a:t>
            </a:r>
            <a:endParaRPr/>
          </a:p>
        </p:txBody>
      </p:sp>
      <p:sp>
        <p:nvSpPr>
          <p:cNvPr id="349" name="Google Shape;349;g2d8a9d9ba97_0_84"/>
          <p:cNvSpPr txBox="1">
            <a:spLocks noGrp="1"/>
          </p:cNvSpPr>
          <p:nvPr>
            <p:ph type="body" idx="1"/>
          </p:nvPr>
        </p:nvSpPr>
        <p:spPr>
          <a:xfrm>
            <a:off x="617550" y="1013448"/>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800"/>
              <a:t>Question 3:</a:t>
            </a:r>
            <a:endParaRPr sz="2800"/>
          </a:p>
          <a:p>
            <a:pPr marL="0" lvl="0" indent="0" algn="l" rtl="0">
              <a:lnSpc>
                <a:spcPct val="100000"/>
              </a:lnSpc>
              <a:spcBef>
                <a:spcPts val="900"/>
              </a:spcBef>
              <a:spcAft>
                <a:spcPts val="0"/>
              </a:spcAft>
              <a:buClr>
                <a:schemeClr val="dk1"/>
              </a:buClr>
              <a:buSzPts val="1100"/>
              <a:buFont typeface="Arial"/>
              <a:buNone/>
            </a:pPr>
            <a:r>
              <a:rPr lang="en-GB" sz="2800"/>
              <a:t>According to the sources, what is a key step educators should take to mitigate risks associated with AI?</a:t>
            </a:r>
            <a:endParaRPr sz="2800"/>
          </a:p>
          <a:p>
            <a:pPr marL="0" lvl="0" indent="0" algn="l" rtl="0">
              <a:lnSpc>
                <a:spcPct val="100000"/>
              </a:lnSpc>
              <a:spcBef>
                <a:spcPts val="900"/>
              </a:spcBef>
              <a:spcAft>
                <a:spcPts val="0"/>
              </a:spcAft>
              <a:buSzPts val="1800"/>
              <a:buNone/>
            </a:pPr>
            <a:r>
              <a:rPr lang="en-GB" sz="2800"/>
              <a:t>a) Use any tool you find online</a:t>
            </a:r>
            <a:endParaRPr sz="2800"/>
          </a:p>
          <a:p>
            <a:pPr marL="0" lvl="0" indent="0" algn="l" rtl="0">
              <a:lnSpc>
                <a:spcPct val="100000"/>
              </a:lnSpc>
              <a:spcBef>
                <a:spcPts val="900"/>
              </a:spcBef>
              <a:spcAft>
                <a:spcPts val="0"/>
              </a:spcAft>
              <a:buSzPts val="1800"/>
              <a:buNone/>
            </a:pPr>
            <a:r>
              <a:rPr lang="en-GB" sz="2800"/>
              <a:t>b) Only use AI tools provided by the school or institution that have appropriate safeguards in place</a:t>
            </a:r>
            <a:endParaRPr sz="2800"/>
          </a:p>
          <a:p>
            <a:pPr marL="0" lvl="0" indent="0" algn="l" rtl="0">
              <a:lnSpc>
                <a:spcPct val="100000"/>
              </a:lnSpc>
              <a:spcBef>
                <a:spcPts val="900"/>
              </a:spcBef>
              <a:spcAft>
                <a:spcPts val="0"/>
              </a:spcAft>
              <a:buSzPts val="1800"/>
              <a:buNone/>
            </a:pPr>
            <a:r>
              <a:rPr lang="en-GB" sz="2800"/>
              <a:t>c) Encourage students to share personal information in AI systems to improve results</a:t>
            </a:r>
            <a:endParaRPr sz="2800"/>
          </a:p>
          <a:p>
            <a:pPr marL="0" lvl="0" indent="0" algn="l" rtl="0">
              <a:lnSpc>
                <a:spcPct val="100000"/>
              </a:lnSpc>
              <a:spcBef>
                <a:spcPts val="900"/>
              </a:spcBef>
              <a:spcAft>
                <a:spcPts val="0"/>
              </a:spcAft>
              <a:buClr>
                <a:schemeClr val="dk1"/>
              </a:buClr>
              <a:buSzPts val="1100"/>
              <a:buFont typeface="Arial"/>
              <a:buNone/>
            </a:pPr>
            <a:r>
              <a:rPr lang="en-GB" sz="2800"/>
              <a:t>d) Ignore the risks and focus only on the benefits of AI</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01F5217C-BA50-2F9A-9B69-01F93F53580D}"/>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50" name="Google Shape;350;g2d8a9d9ba97_0_8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d8a9d9ba97_0_92"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3, answer</a:t>
            </a:r>
            <a:endParaRPr/>
          </a:p>
        </p:txBody>
      </p:sp>
      <p:sp>
        <p:nvSpPr>
          <p:cNvPr id="357" name="Google Shape;357;g2d8a9d9ba97_0_92" descr="The correct answer is b."/>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3:</a:t>
            </a:r>
            <a:endParaRPr sz="2800"/>
          </a:p>
          <a:p>
            <a:pPr marL="0" lvl="0" indent="0" algn="l" rtl="0">
              <a:lnSpc>
                <a:spcPct val="100000"/>
              </a:lnSpc>
              <a:spcBef>
                <a:spcPts val="900"/>
              </a:spcBef>
              <a:spcAft>
                <a:spcPts val="0"/>
              </a:spcAft>
              <a:buSzPts val="1800"/>
              <a:buNone/>
            </a:pPr>
            <a:r>
              <a:rPr lang="en-GB" sz="2800"/>
              <a:t>According to the sources, what is a key step educators should take to mitigate risks associated with AI?</a:t>
            </a:r>
            <a:endParaRPr sz="2800"/>
          </a:p>
          <a:p>
            <a:pPr marL="0" lvl="0" indent="0" algn="l" rtl="0">
              <a:lnSpc>
                <a:spcPct val="100000"/>
              </a:lnSpc>
              <a:spcBef>
                <a:spcPts val="900"/>
              </a:spcBef>
              <a:spcAft>
                <a:spcPts val="0"/>
              </a:spcAft>
              <a:buSzPts val="1800"/>
              <a:buNone/>
            </a:pPr>
            <a:r>
              <a:rPr lang="en-GB" sz="2800"/>
              <a:t>a) Use any tool you find online</a:t>
            </a:r>
            <a:endParaRPr sz="2800"/>
          </a:p>
          <a:p>
            <a:pPr marL="0" lvl="0" indent="0" algn="l" rtl="0">
              <a:lnSpc>
                <a:spcPct val="100000"/>
              </a:lnSpc>
              <a:spcBef>
                <a:spcPts val="900"/>
              </a:spcBef>
              <a:spcAft>
                <a:spcPts val="0"/>
              </a:spcAft>
              <a:buSzPts val="1800"/>
              <a:buNone/>
            </a:pPr>
            <a:r>
              <a:rPr lang="en-GB" sz="2800">
                <a:solidFill>
                  <a:schemeClr val="accent4"/>
                </a:solidFill>
              </a:rPr>
              <a:t>b) Only use AI tools provided by the school or institution that have appropriate safeguards in place (correct)</a:t>
            </a:r>
            <a:endParaRPr sz="2800">
              <a:solidFill>
                <a:schemeClr val="accent4"/>
              </a:solidFill>
            </a:endParaRPr>
          </a:p>
          <a:p>
            <a:pPr marL="0" lvl="0" indent="0" algn="l" rtl="0">
              <a:lnSpc>
                <a:spcPct val="100000"/>
              </a:lnSpc>
              <a:spcBef>
                <a:spcPts val="900"/>
              </a:spcBef>
              <a:spcAft>
                <a:spcPts val="0"/>
              </a:spcAft>
              <a:buSzPts val="1800"/>
              <a:buNone/>
            </a:pPr>
            <a:r>
              <a:rPr lang="en-GB" sz="2800"/>
              <a:t>c) Encourage students to share personal information in AI systems to improve results</a:t>
            </a:r>
            <a:endParaRPr sz="2800"/>
          </a:p>
          <a:p>
            <a:pPr marL="0" lvl="0" indent="0" algn="l" rtl="0">
              <a:lnSpc>
                <a:spcPct val="100000"/>
              </a:lnSpc>
              <a:spcBef>
                <a:spcPts val="900"/>
              </a:spcBef>
              <a:spcAft>
                <a:spcPts val="0"/>
              </a:spcAft>
              <a:buSzPts val="1800"/>
              <a:buNone/>
            </a:pPr>
            <a:r>
              <a:rPr lang="en-GB" sz="2800"/>
              <a:t>d) Ignore the risks and focus only on the benefits of AI</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66EDD394-0FA4-690A-2E23-5BE25211031E}"/>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58" name="Google Shape;358;g2d8a9d9ba97_0_9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d8a9d9ba97_0_99" descr="Knowledge check, question 4,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4, question</a:t>
            </a:r>
            <a:endParaRPr/>
          </a:p>
        </p:txBody>
      </p:sp>
      <p:sp>
        <p:nvSpPr>
          <p:cNvPr id="365" name="Google Shape;365;g2d8a9d9ba97_0_9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800"/>
              <a:t>Question 4:</a:t>
            </a:r>
            <a:endParaRPr sz="2800"/>
          </a:p>
          <a:p>
            <a:pPr marL="0" lvl="0" indent="0" algn="l" rtl="0">
              <a:lnSpc>
                <a:spcPct val="100000"/>
              </a:lnSpc>
              <a:spcBef>
                <a:spcPts val="900"/>
              </a:spcBef>
              <a:spcAft>
                <a:spcPts val="0"/>
              </a:spcAft>
              <a:buClr>
                <a:schemeClr val="dk1"/>
              </a:buClr>
              <a:buSzPts val="1100"/>
              <a:buFont typeface="Arial"/>
              <a:buNone/>
            </a:pPr>
            <a:r>
              <a:rPr lang="en-GB" sz="2800"/>
              <a:t>What is meant by 'critical thinking' in the context of using generative AI?</a:t>
            </a:r>
            <a:endParaRPr sz="2800"/>
          </a:p>
          <a:p>
            <a:pPr marL="0" lvl="0" indent="0" algn="l" rtl="0">
              <a:lnSpc>
                <a:spcPct val="100000"/>
              </a:lnSpc>
              <a:spcBef>
                <a:spcPts val="900"/>
              </a:spcBef>
              <a:spcAft>
                <a:spcPts val="0"/>
              </a:spcAft>
              <a:buSzPts val="1800"/>
              <a:buNone/>
            </a:pPr>
            <a:r>
              <a:rPr lang="en-GB" sz="2800"/>
              <a:t>a) Accepting all AI outputs without question</a:t>
            </a:r>
            <a:endParaRPr sz="2800"/>
          </a:p>
          <a:p>
            <a:pPr marL="0" lvl="0" indent="0" algn="l" rtl="0">
              <a:lnSpc>
                <a:spcPct val="100000"/>
              </a:lnSpc>
              <a:spcBef>
                <a:spcPts val="900"/>
              </a:spcBef>
              <a:spcAft>
                <a:spcPts val="0"/>
              </a:spcAft>
              <a:buSzPts val="1800"/>
              <a:buNone/>
            </a:pPr>
            <a:r>
              <a:rPr lang="en-GB" sz="2800"/>
              <a:t>b) Ignoring the potential for bias and inaccuracies</a:t>
            </a:r>
            <a:endParaRPr sz="2800"/>
          </a:p>
          <a:p>
            <a:pPr marL="0" lvl="0" indent="0" algn="l" rtl="0">
              <a:lnSpc>
                <a:spcPct val="100000"/>
              </a:lnSpc>
              <a:spcBef>
                <a:spcPts val="900"/>
              </a:spcBef>
              <a:spcAft>
                <a:spcPts val="0"/>
              </a:spcAft>
              <a:buSzPts val="1800"/>
              <a:buNone/>
            </a:pPr>
            <a:r>
              <a:rPr lang="en-GB" sz="2800"/>
              <a:t>c) Questioning, analysing and evaluating AI outputs to ensure they are appropriate, accurate and free of bias</a:t>
            </a:r>
            <a:endParaRPr sz="2800"/>
          </a:p>
          <a:p>
            <a:pPr marL="0" lvl="0" indent="0" algn="l" rtl="0">
              <a:lnSpc>
                <a:spcPct val="100000"/>
              </a:lnSpc>
              <a:spcBef>
                <a:spcPts val="900"/>
              </a:spcBef>
              <a:spcAft>
                <a:spcPts val="0"/>
              </a:spcAft>
              <a:buClr>
                <a:schemeClr val="dk1"/>
              </a:buClr>
              <a:buSzPts val="1100"/>
              <a:buFont typeface="Arial"/>
              <a:buNone/>
            </a:pPr>
            <a:r>
              <a:rPr lang="en-GB" sz="2800"/>
              <a:t>d) Only using AI for simple tasks to avoid problems</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3BD4BC09-A4ED-7743-0F50-010C73266B74}"/>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66" name="Google Shape;366;g2d8a9d9ba97_0_9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d8a9d9ba97_0_107" descr="Knowledge check, question 4,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4, answer</a:t>
            </a:r>
            <a:endParaRPr/>
          </a:p>
        </p:txBody>
      </p:sp>
      <p:sp>
        <p:nvSpPr>
          <p:cNvPr id="373" name="Google Shape;373;g2d8a9d9ba97_0_10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4:</a:t>
            </a:r>
            <a:endParaRPr sz="2800"/>
          </a:p>
          <a:p>
            <a:pPr marL="0" lvl="0" indent="0" algn="l" rtl="0">
              <a:lnSpc>
                <a:spcPct val="100000"/>
              </a:lnSpc>
              <a:spcBef>
                <a:spcPts val="900"/>
              </a:spcBef>
              <a:spcAft>
                <a:spcPts val="0"/>
              </a:spcAft>
              <a:buSzPts val="1800"/>
              <a:buNone/>
            </a:pPr>
            <a:r>
              <a:rPr lang="en-GB" sz="2800"/>
              <a:t>What is meant by 'critical thinking' in the context of using generative AI?</a:t>
            </a:r>
            <a:endParaRPr sz="2800"/>
          </a:p>
          <a:p>
            <a:pPr marL="0" lvl="0" indent="0" algn="l" rtl="0">
              <a:lnSpc>
                <a:spcPct val="100000"/>
              </a:lnSpc>
              <a:spcBef>
                <a:spcPts val="900"/>
              </a:spcBef>
              <a:spcAft>
                <a:spcPts val="0"/>
              </a:spcAft>
              <a:buSzPts val="1800"/>
              <a:buNone/>
            </a:pPr>
            <a:r>
              <a:rPr lang="en-GB" sz="2800"/>
              <a:t>a) Accepting all AI outputs without question</a:t>
            </a:r>
            <a:endParaRPr sz="2800"/>
          </a:p>
          <a:p>
            <a:pPr marL="0" lvl="0" indent="0" algn="l" rtl="0">
              <a:lnSpc>
                <a:spcPct val="100000"/>
              </a:lnSpc>
              <a:spcBef>
                <a:spcPts val="900"/>
              </a:spcBef>
              <a:spcAft>
                <a:spcPts val="0"/>
              </a:spcAft>
              <a:buSzPts val="1800"/>
              <a:buNone/>
            </a:pPr>
            <a:r>
              <a:rPr lang="en-GB" sz="2800"/>
              <a:t>b) Ignoring the potential for bias and inaccuracies</a:t>
            </a:r>
            <a:endParaRPr sz="2800"/>
          </a:p>
          <a:p>
            <a:pPr marL="0" lvl="0" indent="0" algn="l" rtl="0">
              <a:lnSpc>
                <a:spcPct val="100000"/>
              </a:lnSpc>
              <a:spcBef>
                <a:spcPts val="900"/>
              </a:spcBef>
              <a:spcAft>
                <a:spcPts val="0"/>
              </a:spcAft>
              <a:buSzPts val="1800"/>
              <a:buNone/>
            </a:pPr>
            <a:r>
              <a:rPr lang="en-GB" sz="2800">
                <a:solidFill>
                  <a:schemeClr val="accent4"/>
                </a:solidFill>
              </a:rPr>
              <a:t>c) Questioning, analysing and evaluating AI outputs to ensure they are appropriate, accurate and free of bias (correct)</a:t>
            </a:r>
            <a:endParaRPr sz="2800">
              <a:solidFill>
                <a:schemeClr val="accent4"/>
              </a:solidFill>
            </a:endParaRPr>
          </a:p>
          <a:p>
            <a:pPr marL="0" lvl="0" indent="0" algn="l" rtl="0">
              <a:lnSpc>
                <a:spcPct val="100000"/>
              </a:lnSpc>
              <a:spcBef>
                <a:spcPts val="900"/>
              </a:spcBef>
              <a:spcAft>
                <a:spcPts val="0"/>
              </a:spcAft>
              <a:buSzPts val="1800"/>
              <a:buNone/>
            </a:pPr>
            <a:r>
              <a:rPr lang="en-GB" sz="2800"/>
              <a:t>d) Only using AI for simple tasks to avoid problems</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3266691F-8E52-1D4D-FE25-05ED3E57F7E8}"/>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74" name="Google Shape;374;g2d8a9d9ba97_0_10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d8a9d9ba97_0_123" descr="Knowledge check, question 5,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5, question</a:t>
            </a:r>
            <a:endParaRPr/>
          </a:p>
        </p:txBody>
      </p:sp>
      <p:sp>
        <p:nvSpPr>
          <p:cNvPr id="381" name="Google Shape;381;g2d8a9d9ba97_0_12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5:</a:t>
            </a:r>
            <a:endParaRPr sz="2800"/>
          </a:p>
          <a:p>
            <a:pPr marL="0" lvl="0" indent="0" algn="l" rtl="0">
              <a:lnSpc>
                <a:spcPct val="100000"/>
              </a:lnSpc>
              <a:spcBef>
                <a:spcPts val="900"/>
              </a:spcBef>
              <a:spcAft>
                <a:spcPts val="0"/>
              </a:spcAft>
              <a:buClr>
                <a:schemeClr val="dk1"/>
              </a:buClr>
              <a:buSzPts val="1100"/>
              <a:buFont typeface="Arial"/>
              <a:buNone/>
            </a:pPr>
            <a:r>
              <a:rPr lang="en-GB" sz="2800"/>
              <a:t>Why is it essential for educators to stay informed about the latest developments and best practices in the use of AI in education?</a:t>
            </a:r>
            <a:endParaRPr sz="2800"/>
          </a:p>
          <a:p>
            <a:pPr marL="0" lvl="0" indent="0" algn="l" rtl="0">
              <a:lnSpc>
                <a:spcPct val="100000"/>
              </a:lnSpc>
              <a:spcBef>
                <a:spcPts val="900"/>
              </a:spcBef>
              <a:spcAft>
                <a:spcPts val="0"/>
              </a:spcAft>
              <a:buSzPts val="1800"/>
              <a:buNone/>
            </a:pPr>
            <a:r>
              <a:rPr lang="en-GB" sz="2800"/>
              <a:t>a) To ensure that educators are changing their use of AI to keep up with students and pupils</a:t>
            </a:r>
            <a:endParaRPr/>
          </a:p>
          <a:p>
            <a:pPr marL="0" lvl="0" indent="0" algn="l" rtl="0">
              <a:lnSpc>
                <a:spcPct val="100000"/>
              </a:lnSpc>
              <a:spcBef>
                <a:spcPts val="900"/>
              </a:spcBef>
              <a:spcAft>
                <a:spcPts val="0"/>
              </a:spcAft>
              <a:buSzPts val="1800"/>
              <a:buNone/>
            </a:pPr>
            <a:r>
              <a:rPr lang="en-GB" sz="2800"/>
              <a:t>b) To be more skilled at using AI tools than students and pupils</a:t>
            </a:r>
            <a:endParaRPr sz="2800"/>
          </a:p>
          <a:p>
            <a:pPr marL="0" lvl="0" indent="0" algn="l" rtl="0">
              <a:lnSpc>
                <a:spcPct val="100000"/>
              </a:lnSpc>
              <a:spcBef>
                <a:spcPts val="900"/>
              </a:spcBef>
              <a:spcAft>
                <a:spcPts val="0"/>
              </a:spcAft>
              <a:buClr>
                <a:schemeClr val="dk1"/>
              </a:buClr>
              <a:buSzPts val="1100"/>
              <a:buFont typeface="Arial"/>
              <a:buNone/>
            </a:pPr>
            <a:r>
              <a:rPr lang="en-GB" sz="2800"/>
              <a:t>c) Because generative AI is a rapidly evolving field and educators need to be aware of new risks, best practices, and guidance to ensure safe and effective use of AI in education</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0739F631-E987-B05E-023D-7193784C944B}"/>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82" name="Google Shape;382;g2d8a9d9ba97_0_12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d8a9d9ba97_0_131" descr="Knowledge check, question 5,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5, answer</a:t>
            </a:r>
            <a:endParaRPr/>
          </a:p>
        </p:txBody>
      </p:sp>
      <p:sp>
        <p:nvSpPr>
          <p:cNvPr id="389" name="Google Shape;389;g2d8a9d9ba97_0_131" descr="The answer is c. "/>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5:</a:t>
            </a:r>
            <a:endParaRPr sz="2800"/>
          </a:p>
          <a:p>
            <a:pPr marL="0" lvl="0" indent="0" algn="l" rtl="0">
              <a:lnSpc>
                <a:spcPct val="100000"/>
              </a:lnSpc>
              <a:spcBef>
                <a:spcPts val="900"/>
              </a:spcBef>
              <a:spcAft>
                <a:spcPts val="0"/>
              </a:spcAft>
              <a:buSzPts val="1800"/>
              <a:buNone/>
            </a:pPr>
            <a:r>
              <a:rPr lang="en-GB" sz="2800"/>
              <a:t>Why is it essential for educators to stay informed about the latest developments and best practices in the use of AI in education?</a:t>
            </a:r>
            <a:endParaRPr sz="2800"/>
          </a:p>
          <a:p>
            <a:pPr marL="0" lvl="0" indent="0" algn="l" rtl="0">
              <a:lnSpc>
                <a:spcPct val="100000"/>
              </a:lnSpc>
              <a:spcBef>
                <a:spcPts val="900"/>
              </a:spcBef>
              <a:spcAft>
                <a:spcPts val="0"/>
              </a:spcAft>
              <a:buClr>
                <a:schemeClr val="dk1"/>
              </a:buClr>
              <a:buSzPts val="1100"/>
              <a:buFont typeface="Arial"/>
              <a:buNone/>
            </a:pPr>
            <a:r>
              <a:rPr lang="en-GB" sz="2800"/>
              <a:t>a) To ensure that educators are changing their use of AI to keep up with students and pupils</a:t>
            </a:r>
            <a:endParaRPr/>
          </a:p>
          <a:p>
            <a:pPr marL="0" lvl="0" indent="0" algn="l" rtl="0">
              <a:lnSpc>
                <a:spcPct val="100000"/>
              </a:lnSpc>
              <a:spcBef>
                <a:spcPts val="900"/>
              </a:spcBef>
              <a:spcAft>
                <a:spcPts val="0"/>
              </a:spcAft>
              <a:buSzPts val="1800"/>
              <a:buNone/>
            </a:pPr>
            <a:r>
              <a:rPr lang="en-GB" sz="2800"/>
              <a:t>b) To be more skilled at using AI tools than students and pupils</a:t>
            </a:r>
            <a:endParaRPr sz="2800"/>
          </a:p>
          <a:p>
            <a:pPr marL="0" lvl="0" indent="0" algn="l" rtl="0">
              <a:lnSpc>
                <a:spcPct val="100000"/>
              </a:lnSpc>
              <a:spcBef>
                <a:spcPts val="900"/>
              </a:spcBef>
              <a:spcAft>
                <a:spcPts val="0"/>
              </a:spcAft>
              <a:buSzPts val="1800"/>
              <a:buNone/>
            </a:pPr>
            <a:r>
              <a:rPr lang="en-GB" sz="2800">
                <a:solidFill>
                  <a:schemeClr val="accent4"/>
                </a:solidFill>
              </a:rPr>
              <a:t>c) Because generative AI is a rapidly evolving field and educators need to be aware of new risks, best practices, and guidance to ensure safe and effective use of AI in education (correct)</a:t>
            </a:r>
            <a:endParaRPr sz="2800">
              <a:solidFill>
                <a:schemeClr val="accent4"/>
              </a:solidFill>
            </a:endParaRPr>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19257B31-0C6A-4397-BB43-BF0BBFA2A52A}"/>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90" name="Google Shape;390;g2d8a9d9ba97_0_13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pic>
        <p:nvPicPr>
          <p:cNvPr id="395" name="Google Shape;395;g34679478df7_0_225" descr="Group of standing people looking at whiteboard on classroom wall, man wearing glasses holding whiteboard marker and writing">
            <a:extLst>
              <a:ext uri="{C183D7F6-B498-43B3-948B-1728B52AA6E4}">
                <adec:decorative xmlns:adec="http://schemas.microsoft.com/office/drawing/2017/decorative" val="1"/>
              </a:ext>
            </a:extLst>
          </p:cNvPr>
          <p:cNvPicPr preferRelativeResize="0"/>
          <p:nvPr/>
        </p:nvPicPr>
        <p:blipFill>
          <a:blip r:embed="rId3"/>
          <a:srcRect l="18777" r="18777"/>
          <a:stretch/>
        </p:blipFill>
        <p:spPr>
          <a:xfrm>
            <a:off x="7081813" y="0"/>
            <a:ext cx="5110188" cy="5461001"/>
          </a:xfrm>
          <a:prstGeom prst="rect">
            <a:avLst/>
          </a:prstGeom>
          <a:noFill/>
          <a:ln>
            <a:noFill/>
          </a:ln>
        </p:spPr>
      </p:pic>
      <p:pic>
        <p:nvPicPr>
          <p:cNvPr id="396" name="Google Shape;396;g34679478df7_0_22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397" name="Google Shape;397;g34679478df7_0_225" descr="This slide contains the objectives for the module so you can check if you've achieved them.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a:t>Objectives review</a:t>
            </a:r>
            <a:endParaRPr/>
          </a:p>
        </p:txBody>
      </p:sp>
      <p:sp>
        <p:nvSpPr>
          <p:cNvPr id="398" name="Google Shape;398;g34679478df7_0_225"/>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800"/>
              <a:buFont typeface="Arial"/>
              <a:buNone/>
            </a:pPr>
            <a:r>
              <a:rPr lang="en-GB"/>
              <a:t>Take a moment to reflect on the objectives for this module and check if you have achieved them. You should now:</a:t>
            </a:r>
            <a:endParaRPr/>
          </a:p>
          <a:p>
            <a:pPr marL="0" lvl="0" indent="0" algn="l" rtl="0">
              <a:lnSpc>
                <a:spcPct val="100000"/>
              </a:lnSpc>
              <a:spcBef>
                <a:spcPts val="900"/>
              </a:spcBef>
              <a:spcAft>
                <a:spcPts val="0"/>
              </a:spcAft>
              <a:buClr>
                <a:schemeClr val="dk1"/>
              </a:buClr>
              <a:buSzPts val="1800"/>
              <a:buFont typeface="Arial"/>
              <a:buNone/>
            </a:pPr>
            <a:endParaRPr/>
          </a:p>
          <a:p>
            <a:pPr marL="457200" lvl="0" indent="-342900" algn="l" rtl="0">
              <a:lnSpc>
                <a:spcPct val="115000"/>
              </a:lnSpc>
              <a:spcBef>
                <a:spcPts val="0"/>
              </a:spcBef>
              <a:spcAft>
                <a:spcPts val="0"/>
              </a:spcAft>
              <a:buSzPts val="1800"/>
              <a:buChar char="●"/>
            </a:pPr>
            <a:r>
              <a:rPr lang="en-GB"/>
              <a:t>Understand the key risks relating to safeguarding, ethics, data and intellectual property. </a:t>
            </a:r>
            <a:endParaRPr/>
          </a:p>
          <a:p>
            <a:pPr marL="457200" lvl="0" indent="-342900" algn="l" rtl="0">
              <a:lnSpc>
                <a:spcPct val="115000"/>
              </a:lnSpc>
              <a:spcBef>
                <a:spcPts val="0"/>
              </a:spcBef>
              <a:spcAft>
                <a:spcPts val="0"/>
              </a:spcAft>
              <a:buSzPts val="1800"/>
              <a:buChar char="●"/>
            </a:pPr>
            <a:r>
              <a:rPr lang="en-GB"/>
              <a:t>Know how you can best mitigate these risks in your role.</a:t>
            </a:r>
            <a:endParaRPr/>
          </a:p>
          <a:p>
            <a:pPr marL="457200" lvl="0" indent="-342900" algn="l" rtl="0">
              <a:lnSpc>
                <a:spcPct val="115000"/>
              </a:lnSpc>
              <a:spcBef>
                <a:spcPts val="0"/>
              </a:spcBef>
              <a:spcAft>
                <a:spcPts val="0"/>
              </a:spcAft>
              <a:buSzPts val="1800"/>
              <a:buChar char="●"/>
            </a:pPr>
            <a:r>
              <a:rPr lang="en-GB"/>
              <a:t>Know what you must do to use generative AI safely. </a:t>
            </a:r>
            <a:endParaRPr/>
          </a:p>
          <a:p>
            <a:pPr marL="0" lvl="0" indent="0" algn="l" rtl="0">
              <a:lnSpc>
                <a:spcPct val="115000"/>
              </a:lnSpc>
              <a:spcBef>
                <a:spcPts val="0"/>
              </a:spcBef>
              <a:spcAft>
                <a:spcPts val="0"/>
              </a:spcAft>
              <a:buNone/>
            </a:pPr>
            <a:endParaRPr/>
          </a:p>
        </p:txBody>
      </p:sp>
      <p:sp>
        <p:nvSpPr>
          <p:cNvPr id="399" name="Google Shape;399;g34679478df7_0_22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SzPts val="1400"/>
              <a:buNone/>
            </a:pPr>
            <a:endParaRPr/>
          </a:p>
        </p:txBody>
      </p:sp>
      <p:sp>
        <p:nvSpPr>
          <p:cNvPr id="400" name="Google Shape;400;g34679478df7_0_22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B9F9E-C4E7-25DF-8916-9D07C8451277}"/>
              </a:ext>
            </a:extLst>
          </p:cNvPr>
          <p:cNvSpPr>
            <a:spLocks noGrp="1"/>
          </p:cNvSpPr>
          <p:nvPr>
            <p:ph type="title"/>
          </p:nvPr>
        </p:nvSpPr>
        <p:spPr/>
        <p:txBody>
          <a:bodyPr/>
          <a:lstStyle/>
          <a:p>
            <a:r>
              <a:rPr lang="en-GB"/>
              <a:t>Acknowledgements</a:t>
            </a:r>
          </a:p>
        </p:txBody>
      </p:sp>
      <p:sp>
        <p:nvSpPr>
          <p:cNvPr id="2" name="Text Placeholder 1">
            <a:extLst>
              <a:ext uri="{FF2B5EF4-FFF2-40B4-BE49-F238E27FC236}">
                <a16:creationId xmlns:a16="http://schemas.microsoft.com/office/drawing/2014/main" id="{8DEFF7EE-D57E-DAEF-5E8D-4CFF135FBBA7}"/>
              </a:ext>
            </a:extLst>
          </p:cNvPr>
          <p:cNvSpPr>
            <a:spLocks noGrp="1"/>
          </p:cNvSpPr>
          <p:nvPr>
            <p:ph type="body" idx="1"/>
          </p:nvPr>
        </p:nvSpPr>
        <p:spPr>
          <a:xfrm>
            <a:off x="647546" y="1013448"/>
            <a:ext cx="10956900" cy="5343504"/>
          </a:xfrm>
        </p:spPr>
        <p:txBody>
          <a:bodyPr/>
          <a:lstStyle/>
          <a:p>
            <a:r>
              <a:rPr lang="en-GB" b="1"/>
              <a:t>Content developed by:</a:t>
            </a:r>
          </a:p>
          <a:p>
            <a:pPr marL="514350" indent="-285750">
              <a:buFont typeface="Arial" panose="020B0604020202020204" pitchFamily="34" charset="0"/>
              <a:buChar char="•"/>
            </a:pPr>
            <a:r>
              <a:rPr lang="en-GB"/>
              <a:t>Christian Turton, EdTech Lead, Chiltern Learning Trust</a:t>
            </a:r>
          </a:p>
          <a:p>
            <a:pPr marL="514350" indent="-285750">
              <a:buFont typeface="Arial" panose="020B0604020202020204" pitchFamily="34" charset="0"/>
              <a:buChar char="•"/>
            </a:pPr>
            <a:r>
              <a:rPr lang="en-GB"/>
              <a:t>Michelle Pauli, Author, Connected Learning Newsletter</a:t>
            </a:r>
          </a:p>
          <a:p>
            <a:pPr marL="514350" indent="-285750">
              <a:buFont typeface="Arial" panose="020B0604020202020204" pitchFamily="34" charset="0"/>
              <a:buChar char="•"/>
            </a:pPr>
            <a:r>
              <a:rPr lang="en-GB"/>
              <a:t>Trudi Barrow, AI in education expert and design educator</a:t>
            </a:r>
          </a:p>
          <a:p>
            <a:pPr marL="514350" indent="-285750">
              <a:buFont typeface="Arial" panose="020B0604020202020204" pitchFamily="34" charset="0"/>
              <a:buChar char="•"/>
            </a:pPr>
            <a:r>
              <a:rPr lang="en-GB"/>
              <a:t>James Searle, Teaching School Hub Director, Chiltern Learning Trust</a:t>
            </a:r>
          </a:p>
          <a:p>
            <a:endParaRPr lang="en-GB"/>
          </a:p>
          <a:p>
            <a:r>
              <a:rPr lang="en-GB" b="1"/>
              <a:t>Contributions from:</a:t>
            </a:r>
          </a:p>
          <a:p>
            <a:pPr marL="514350" indent="-285750">
              <a:buFont typeface="Arial" panose="020B0604020202020204" pitchFamily="34" charset="0"/>
              <a:buChar char="•"/>
            </a:pPr>
            <a:r>
              <a:rPr lang="en-GB"/>
              <a:t>Lauren Thorpe, Chief Transformation Officer, United Learning</a:t>
            </a:r>
          </a:p>
          <a:p>
            <a:pPr marL="514350" indent="-285750">
              <a:buFont typeface="Arial" panose="020B0604020202020204" pitchFamily="34" charset="0"/>
              <a:buChar char="•"/>
            </a:pPr>
            <a:r>
              <a:rPr lang="en-GB"/>
              <a:t>Scott Hayden, Head of Teaching, Learning and Digital, Basingstoke College of Technology</a:t>
            </a:r>
          </a:p>
          <a:p>
            <a:pPr marL="514350" indent="-285750">
              <a:buFont typeface="Arial" panose="020B0604020202020204" pitchFamily="34" charset="0"/>
              <a:buChar char="•"/>
            </a:pPr>
            <a:r>
              <a:rPr lang="en-GB"/>
              <a:t>Merve Lapus, Vice President, Education Outreach and Engagement, Common Sense Media</a:t>
            </a:r>
          </a:p>
          <a:p>
            <a:pPr marL="514350" indent="-285750">
              <a:buFont typeface="Arial" panose="020B0604020202020204" pitchFamily="34" charset="0"/>
              <a:buChar char="•"/>
            </a:pPr>
            <a:r>
              <a:rPr lang="en-GB"/>
              <a:t>Bukky Yusuf, Deputy Headteacher and Science Lead, Edith Kay School</a:t>
            </a:r>
          </a:p>
          <a:p>
            <a:pPr marL="514350" indent="-285750">
              <a:buFont typeface="Arial" panose="020B0604020202020204" pitchFamily="34" charset="0"/>
              <a:buChar char="•"/>
            </a:pPr>
            <a:r>
              <a:rPr lang="en-GB"/>
              <a:t>Dr Neelam Palmer, Director of Digital Learning and Education, AISL Harrow Schools in Asia</a:t>
            </a:r>
          </a:p>
          <a:p>
            <a:pPr marL="514350" indent="-285750">
              <a:buFont typeface="Arial" panose="020B0604020202020204" pitchFamily="34" charset="0"/>
              <a:buChar char="•"/>
            </a:pPr>
            <a:r>
              <a:rPr lang="en-GB"/>
              <a:t>Peter Reeves, Head of Digital Education Training and IT, Cavendish Education Group</a:t>
            </a:r>
          </a:p>
          <a:p>
            <a:pPr marL="514350" indent="-285750">
              <a:buFont typeface="Arial" panose="020B0604020202020204" pitchFamily="34" charset="0"/>
              <a:buChar char="•"/>
            </a:pPr>
            <a:r>
              <a:rPr lang="en-GB"/>
              <a:t>Sue Attewell, Head of AI, JISC (Advisory board member and reviewer)</a:t>
            </a:r>
          </a:p>
          <a:p>
            <a:pPr marL="514350" indent="-285750">
              <a:buFont typeface="Arial" panose="020B0604020202020204" pitchFamily="34" charset="0"/>
              <a:buChar char="•"/>
            </a:pPr>
            <a:r>
              <a:rPr lang="en-GB"/>
              <a:t>Rapid evidence review by The Chartered College of Teaching</a:t>
            </a:r>
          </a:p>
          <a:p>
            <a:pPr marL="514350" indent="-285750">
              <a:buFont typeface="Arial" panose="020B0604020202020204" pitchFamily="34" charset="0"/>
              <a:buChar char="•"/>
            </a:pPr>
            <a:r>
              <a:rPr lang="en-GB"/>
              <a:t>With thanks to members of the advisory board, test schools and respondents to the survey. </a:t>
            </a:r>
          </a:p>
          <a:p>
            <a:pPr marL="514350" indent="-285750">
              <a:buFont typeface="Arial" panose="020B0604020202020204" pitchFamily="34" charset="0"/>
              <a:buChar char="•"/>
            </a:pPr>
            <a:r>
              <a:rPr lang="en-GB"/>
              <a:t>The Chartered College of Teaching have created case studies (excerpts of which appear in these materials) and a special edition of Impact to accompany these materials. </a:t>
            </a:r>
          </a:p>
          <a:p>
            <a:endParaRPr lang="en-GB"/>
          </a:p>
        </p:txBody>
      </p:sp>
      <p:sp>
        <p:nvSpPr>
          <p:cNvPr id="5" name="Google Shape;399;g34679478df7_0_225">
            <a:extLst>
              <a:ext uri="{FF2B5EF4-FFF2-40B4-BE49-F238E27FC236}">
                <a16:creationId xmlns:a16="http://schemas.microsoft.com/office/drawing/2014/main" id="{DF6EA4C3-D473-9DC9-382E-986612E1EEDE}"/>
              </a:ext>
            </a:extLst>
          </p:cNvPr>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SzPts val="1400"/>
              <a:buNone/>
            </a:pPr>
            <a:endParaRPr/>
          </a:p>
        </p:txBody>
      </p:sp>
      <p:sp>
        <p:nvSpPr>
          <p:cNvPr id="4" name="Slide Number Placeholder 3">
            <a:extLst>
              <a:ext uri="{FF2B5EF4-FFF2-40B4-BE49-F238E27FC236}">
                <a16:creationId xmlns:a16="http://schemas.microsoft.com/office/drawing/2014/main" id="{BF898F79-0C3E-D0D6-53AE-AD58BA07F7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39</a:t>
            </a:fld>
            <a:endParaRPr lang="en-GB"/>
          </a:p>
        </p:txBody>
      </p:sp>
    </p:spTree>
    <p:extLst>
      <p:ext uri="{BB962C8B-B14F-4D97-AF65-F5344CB8AC3E}">
        <p14:creationId xmlns:p14="http://schemas.microsoft.com/office/powerpoint/2010/main" val="578612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3238855a85d_0_1" descr="Students in class">
            <a:extLst>
              <a:ext uri="{C183D7F6-B498-43B3-948B-1728B52AA6E4}">
                <adec:decorative xmlns:adec="http://schemas.microsoft.com/office/drawing/2017/decorative" val="1"/>
              </a:ext>
            </a:extLst>
          </p:cNvPr>
          <p:cNvPicPr preferRelativeResize="0"/>
          <p:nvPr/>
        </p:nvPicPr>
        <p:blipFill>
          <a:blip r:embed="rId3"/>
          <a:srcRect l="14244" r="14244"/>
          <a:stretch/>
        </p:blipFill>
        <p:spPr>
          <a:xfrm>
            <a:off x="4825640" y="0"/>
            <a:ext cx="7366358" cy="6867280"/>
          </a:xfrm>
          <a:prstGeom prst="rect">
            <a:avLst/>
          </a:prstGeom>
          <a:noFill/>
          <a:ln>
            <a:noFill/>
          </a:ln>
        </p:spPr>
      </p:pic>
      <p:pic>
        <p:nvPicPr>
          <p:cNvPr id="114" name="Google Shape;114;g3238855a85d_0_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48" y="-10128"/>
            <a:ext cx="7696582" cy="6877406"/>
          </a:xfrm>
          <a:prstGeom prst="rect">
            <a:avLst/>
          </a:prstGeom>
          <a:noFill/>
          <a:ln>
            <a:noFill/>
          </a:ln>
        </p:spPr>
      </p:pic>
      <p:sp>
        <p:nvSpPr>
          <p:cNvPr id="115" name="Google Shape;115;g3238855a85d_0_1" descr="This slide states the objectives for the modu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module</a:t>
            </a:r>
            <a:endParaRPr/>
          </a:p>
          <a:p>
            <a:pPr marL="0" lvl="0" indent="0" algn="l" rtl="0">
              <a:lnSpc>
                <a:spcPct val="90000"/>
              </a:lnSpc>
              <a:spcBef>
                <a:spcPts val="0"/>
              </a:spcBef>
              <a:spcAft>
                <a:spcPts val="0"/>
              </a:spcAft>
              <a:buSzPts val="1800"/>
              <a:buNone/>
            </a:pPr>
            <a:endParaRPr/>
          </a:p>
        </p:txBody>
      </p:sp>
      <p:sp>
        <p:nvSpPr>
          <p:cNvPr id="116" name="Google Shape;116;g3238855a85d_0_1"/>
          <p:cNvSpPr txBox="1">
            <a:spLocks noGrp="1"/>
          </p:cNvSpPr>
          <p:nvPr>
            <p:ph type="body" idx="1"/>
          </p:nvPr>
        </p:nvSpPr>
        <p:spPr>
          <a:xfrm>
            <a:off x="647550" y="980850"/>
            <a:ext cx="41781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By the end of the module you will be able to:</a:t>
            </a:r>
            <a:endParaRPr/>
          </a:p>
          <a:p>
            <a:pPr marL="457200" lvl="0" indent="-342900" algn="l" rtl="0">
              <a:lnSpc>
                <a:spcPct val="100000"/>
              </a:lnSpc>
              <a:spcBef>
                <a:spcPts val="0"/>
              </a:spcBef>
              <a:spcAft>
                <a:spcPts val="0"/>
              </a:spcAft>
              <a:buClr>
                <a:schemeClr val="dk1"/>
              </a:buClr>
              <a:buSzPts val="1800"/>
              <a:buChar char="●"/>
            </a:pPr>
            <a:r>
              <a:rPr lang="en-GB"/>
              <a:t>Understand the key risks relating to safeguarding, ethics, data and intellectual property. </a:t>
            </a:r>
            <a:endParaRPr/>
          </a:p>
          <a:p>
            <a:pPr marL="45720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Clr>
                <a:schemeClr val="dk1"/>
              </a:buClr>
              <a:buSzPts val="1800"/>
              <a:buChar char="●"/>
            </a:pPr>
            <a:r>
              <a:rPr lang="en-GB"/>
              <a:t>Know how you can best mitigate these risks in your role.</a:t>
            </a:r>
            <a:endParaRPr/>
          </a:p>
          <a:p>
            <a:pPr marL="45720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Clr>
                <a:schemeClr val="dk1"/>
              </a:buClr>
              <a:buSzPts val="1800"/>
              <a:buChar char="●"/>
            </a:pPr>
            <a:r>
              <a:rPr lang="en-GB"/>
              <a:t>Know what you must do to use generative AI safely. </a:t>
            </a:r>
            <a:endParaRPr/>
          </a:p>
          <a:p>
            <a:pPr marL="457200" lvl="0" indent="0" algn="l" rtl="0">
              <a:lnSpc>
                <a:spcPct val="100000"/>
              </a:lnSpc>
              <a:spcBef>
                <a:spcPts val="0"/>
              </a:spcBef>
              <a:spcAft>
                <a:spcPts val="0"/>
              </a:spcAft>
              <a:buSzPts val="1800"/>
              <a:buNone/>
            </a:pPr>
            <a:endParaRPr/>
          </a:p>
          <a:p>
            <a:pPr marL="0" lvl="0" indent="0" algn="l" rtl="0">
              <a:lnSpc>
                <a:spcPct val="100000"/>
              </a:lnSpc>
              <a:spcBef>
                <a:spcPts val="0"/>
              </a:spcBef>
              <a:spcAft>
                <a:spcPts val="900"/>
              </a:spcAft>
              <a:buSzPts val="1800"/>
              <a:buNone/>
            </a:pPr>
            <a:r>
              <a:rPr lang="en-GB"/>
              <a:t>There will be a chance to check your knowledge in multiple-choice questions. </a:t>
            </a:r>
            <a:endParaRPr/>
          </a:p>
        </p:txBody>
      </p:sp>
      <p:sp>
        <p:nvSpPr>
          <p:cNvPr id="118" name="Google Shape;118;g3238855a85d_0_1"/>
          <p:cNvSpPr txBox="1">
            <a:spLocks noGrp="1"/>
          </p:cNvSpPr>
          <p:nvPr>
            <p:ph type="ftr" idx="11"/>
          </p:nvPr>
        </p:nvSpPr>
        <p:spPr>
          <a:xfrm>
            <a:off x="647724" y="6506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17" name="Google Shape;117;g3238855a85d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346d2b12c1_3_54"/>
          <p:cNvSpPr txBox="1">
            <a:spLocks noGrp="1"/>
          </p:cNvSpPr>
          <p:nvPr>
            <p:ph type="title"/>
          </p:nvPr>
        </p:nvSpPr>
        <p:spPr>
          <a:xfrm>
            <a:off x="1260000" y="5775074"/>
            <a:ext cx="2973900" cy="94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GB">
                <a:solidFill>
                  <a:srgbClr val="000000"/>
                </a:solidFill>
              </a:rPr>
              <a:t>Department for Education</a:t>
            </a:r>
            <a:br>
              <a:rPr lang="en-GB">
                <a:solidFill>
                  <a:srgbClr val="000000"/>
                </a:solidFill>
              </a:rPr>
            </a:br>
            <a:br>
              <a:rPr lang="en-GB">
                <a:solidFill>
                  <a:srgbClr val="000000"/>
                </a:solidFill>
              </a:rPr>
            </a:br>
            <a:br>
              <a:rPr lang="en-GB">
                <a:solidFill>
                  <a:srgbClr val="000000"/>
                </a:solidFill>
              </a:rPr>
            </a:br>
            <a:r>
              <a:rPr lang="en-GB" b="0">
                <a:solidFill>
                  <a:srgbClr val="000000"/>
                </a:solidFill>
              </a:rPr>
              <a:t>© Crown copyright 2025</a:t>
            </a:r>
            <a:br>
              <a:rPr lang="en-GB">
                <a:solidFill>
                  <a:srgbClr val="000000"/>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346d2b12c1_3_91" descr="This is a title slide indicating we are moving into the  module introdu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Module introduction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g34679478df7_0_120" descr="This slide contains links to the first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1: Module introduction</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131" name="Google Shape;131;g34679478df7_0_120"/>
          <p:cNvSpPr txBox="1"/>
          <p:nvPr/>
        </p:nvSpPr>
        <p:spPr>
          <a:xfrm>
            <a:off x="2721803" y="2248600"/>
            <a:ext cx="7676700" cy="7049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1: Module introduction</a:t>
            </a:r>
            <a:endParaRPr sz="2400" b="1" i="0" u="none" strike="noStrike" cap="none">
              <a:solidFill>
                <a:srgbClr val="0329E7"/>
              </a:solidFill>
              <a:latin typeface="Arial"/>
              <a:ea typeface="Arial"/>
              <a:cs typeface="Arial"/>
              <a:sym typeface="Arial"/>
            </a:endParaRPr>
          </a:p>
        </p:txBody>
      </p:sp>
      <p:pic>
        <p:nvPicPr>
          <p:cNvPr id="132" name="Google Shape;132;g34679478df7_0_12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133" name="Google Shape;133;g34679478df7_0_120"/>
          <p:cNvSpPr txBox="1"/>
          <p:nvPr/>
        </p:nvSpPr>
        <p:spPr>
          <a:xfrm>
            <a:off x="2721803" y="4358050"/>
            <a:ext cx="7676700" cy="7049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1: Module introduction</a:t>
            </a:r>
            <a:endParaRPr lang="en-GB" sz="2400" b="1" i="0" u="none" strike="noStrike" cap="none">
              <a:solidFill>
                <a:srgbClr val="0329E7"/>
              </a:solidFill>
              <a:latin typeface="Arial"/>
              <a:ea typeface="Arial"/>
              <a:cs typeface="Arial"/>
              <a:sym typeface="Arial"/>
            </a:endParaRPr>
          </a:p>
        </p:txBody>
      </p:sp>
      <p:pic>
        <p:nvPicPr>
          <p:cNvPr id="134" name="Google Shape;134;g34679478df7_0_12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128" name="Google Shape;128;g34679478df7_0_12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29" name="Google Shape;129;g34679478df7_0_12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24eb7b7567_0_59" descr="This slide contains an activity to remember 5 key risks and note them down.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Task: can you remember five key risks as identified in the video on the previous slide? Write down as many risks as you can remember</a:t>
            </a:r>
            <a:endParaRPr/>
          </a:p>
        </p:txBody>
      </p:sp>
      <p:sp>
        <p:nvSpPr>
          <p:cNvPr id="141" name="Google Shape;141;g324eb7b7567_0_5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Risk 1:</a:t>
            </a:r>
            <a:endParaRPr b="1"/>
          </a:p>
          <a:p>
            <a:pPr marL="0" lvl="0" indent="0" algn="l" rtl="0">
              <a:lnSpc>
                <a:spcPct val="150000"/>
              </a:lnSpc>
              <a:spcBef>
                <a:spcPts val="900"/>
              </a:spcBef>
              <a:spcAft>
                <a:spcPts val="0"/>
              </a:spcAft>
              <a:buSzPts val="1800"/>
              <a:buNone/>
            </a:pPr>
            <a:r>
              <a:rPr lang="en-GB" b="1"/>
              <a:t>Risk 2:</a:t>
            </a:r>
            <a:endParaRPr b="1"/>
          </a:p>
          <a:p>
            <a:pPr marL="0" lvl="0" indent="0" algn="l" rtl="0">
              <a:lnSpc>
                <a:spcPct val="150000"/>
              </a:lnSpc>
              <a:spcBef>
                <a:spcPts val="900"/>
              </a:spcBef>
              <a:spcAft>
                <a:spcPts val="0"/>
              </a:spcAft>
              <a:buSzPts val="1800"/>
              <a:buNone/>
            </a:pPr>
            <a:r>
              <a:rPr lang="en-GB" b="1"/>
              <a:t>Risk 3:</a:t>
            </a:r>
            <a:endParaRPr b="1"/>
          </a:p>
          <a:p>
            <a:pPr marL="0" lvl="0" indent="0" algn="l" rtl="0">
              <a:lnSpc>
                <a:spcPct val="150000"/>
              </a:lnSpc>
              <a:spcBef>
                <a:spcPts val="900"/>
              </a:spcBef>
              <a:spcAft>
                <a:spcPts val="0"/>
              </a:spcAft>
              <a:buSzPts val="1800"/>
              <a:buNone/>
            </a:pPr>
            <a:r>
              <a:rPr lang="en-GB" b="1"/>
              <a:t>Risk 4: </a:t>
            </a:r>
            <a:endParaRPr b="1"/>
          </a:p>
          <a:p>
            <a:pPr marL="0" lvl="0" indent="0" algn="l" rtl="0">
              <a:lnSpc>
                <a:spcPct val="150000"/>
              </a:lnSpc>
              <a:spcBef>
                <a:spcPts val="900"/>
              </a:spcBef>
              <a:spcAft>
                <a:spcPts val="0"/>
              </a:spcAft>
              <a:buSzPts val="1800"/>
              <a:buNone/>
            </a:pPr>
            <a:r>
              <a:rPr lang="en-GB" b="1"/>
              <a:t>Risk 5:</a:t>
            </a:r>
            <a:endParaRPr b="1"/>
          </a:p>
          <a:p>
            <a:pPr marL="0" lvl="0" indent="0" algn="l" rtl="0">
              <a:lnSpc>
                <a:spcPct val="150000"/>
              </a:lnSpc>
              <a:spcBef>
                <a:spcPts val="900"/>
              </a:spcBef>
              <a:spcAft>
                <a:spcPts val="900"/>
              </a:spcAft>
              <a:buSzPts val="1800"/>
              <a:buNone/>
            </a:pPr>
            <a:r>
              <a:rPr lang="en-GB"/>
              <a:t>Move to the next slide to see how well you remembered these risks!</a:t>
            </a:r>
            <a:endParaRPr/>
          </a:p>
        </p:txBody>
      </p:sp>
      <p:sp>
        <p:nvSpPr>
          <p:cNvPr id="143" name="Google Shape;143;g324eb7b7567_0_5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42" name="Google Shape;142;g324eb7b7567_0_5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24eb7b7567_0_66" descr="This slide shows the answers to the 5 key risks that you can compare to the answers you cam up with.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Task answer: the key risks as identified in the video on the previous slide</a:t>
            </a:r>
            <a:endParaRPr/>
          </a:p>
        </p:txBody>
      </p:sp>
      <p:sp>
        <p:nvSpPr>
          <p:cNvPr id="150" name="Google Shape;150;g324eb7b7567_0_66"/>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Risk 1: </a:t>
            </a:r>
            <a:r>
              <a:rPr lang="en-GB"/>
              <a:t>pupil/student exposure to inappropriate or harmful content</a:t>
            </a:r>
            <a:endParaRPr/>
          </a:p>
          <a:p>
            <a:pPr marL="0" lvl="0" indent="0" algn="l" rtl="0">
              <a:lnSpc>
                <a:spcPct val="150000"/>
              </a:lnSpc>
              <a:spcBef>
                <a:spcPts val="900"/>
              </a:spcBef>
              <a:spcAft>
                <a:spcPts val="0"/>
              </a:spcAft>
              <a:buSzPts val="1800"/>
              <a:buNone/>
            </a:pPr>
            <a:r>
              <a:rPr lang="en-GB" b="1"/>
              <a:t>Risk 2: </a:t>
            </a:r>
            <a:r>
              <a:rPr lang="en-GB"/>
              <a:t>pupil/student exposure to inaccurate, misleading or biased content</a:t>
            </a:r>
            <a:endParaRPr/>
          </a:p>
          <a:p>
            <a:pPr marL="0" lvl="0" indent="0" algn="l" rtl="0">
              <a:lnSpc>
                <a:spcPct val="150000"/>
              </a:lnSpc>
              <a:spcBef>
                <a:spcPts val="900"/>
              </a:spcBef>
              <a:spcAft>
                <a:spcPts val="0"/>
              </a:spcAft>
              <a:buSzPts val="1800"/>
              <a:buNone/>
            </a:pPr>
            <a:r>
              <a:rPr lang="en-GB" b="1"/>
              <a:t>Risk 3: </a:t>
            </a:r>
            <a:r>
              <a:rPr lang="en-GB"/>
              <a:t>data protection breaches</a:t>
            </a:r>
            <a:endParaRPr/>
          </a:p>
          <a:p>
            <a:pPr marL="0" lvl="0" indent="0" algn="l" rtl="0">
              <a:lnSpc>
                <a:spcPct val="150000"/>
              </a:lnSpc>
              <a:spcBef>
                <a:spcPts val="900"/>
              </a:spcBef>
              <a:spcAft>
                <a:spcPts val="0"/>
              </a:spcAft>
              <a:buSzPts val="1800"/>
              <a:buNone/>
            </a:pPr>
            <a:r>
              <a:rPr lang="en-GB" b="1"/>
              <a:t>Risk 4: </a:t>
            </a:r>
            <a:r>
              <a:rPr lang="en-GB"/>
              <a:t>intellectual property infringements</a:t>
            </a:r>
            <a:endParaRPr/>
          </a:p>
          <a:p>
            <a:pPr marL="0" lvl="0" indent="0" algn="l" rtl="0">
              <a:lnSpc>
                <a:spcPct val="150000"/>
              </a:lnSpc>
              <a:spcBef>
                <a:spcPts val="900"/>
              </a:spcBef>
              <a:spcAft>
                <a:spcPts val="0"/>
              </a:spcAft>
              <a:buSzPts val="1800"/>
              <a:buNone/>
            </a:pPr>
            <a:r>
              <a:rPr lang="en-GB" b="1"/>
              <a:t>Risk 5: </a:t>
            </a:r>
            <a:r>
              <a:rPr lang="en-GB"/>
              <a:t>academic integrity challenges</a:t>
            </a:r>
            <a:endParaRPr/>
          </a:p>
          <a:p>
            <a:pPr marL="0" lvl="0" indent="0" algn="l" rtl="0">
              <a:lnSpc>
                <a:spcPct val="115000"/>
              </a:lnSpc>
              <a:spcBef>
                <a:spcPts val="900"/>
              </a:spcBef>
              <a:spcAft>
                <a:spcPts val="0"/>
              </a:spcAft>
              <a:buClr>
                <a:schemeClr val="dk1"/>
              </a:buClr>
              <a:buSzPts val="1100"/>
              <a:buFont typeface="Arial"/>
              <a:buNone/>
            </a:pPr>
            <a:r>
              <a:rPr lang="en-GB"/>
              <a:t>You may have identified other risks, and that doesn’t mean they aren’t important. You may want to note these additional risks. </a:t>
            </a: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900"/>
              </a:spcAft>
              <a:buSzPts val="1800"/>
              <a:buNone/>
            </a:pPr>
            <a:endParaRPr/>
          </a:p>
        </p:txBody>
      </p:sp>
      <p:sp>
        <p:nvSpPr>
          <p:cNvPr id="152" name="Google Shape;152;g324eb7b7567_0_66"/>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51" name="Google Shape;151;g324eb7b7567_0_6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3346d2b12c1_3_128" descr="This is a slide indicating that we're moving in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Key risks associated with generative AI, including safeguarding considerations</a:t>
            </a:r>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19" ma:contentTypeDescription="Create a new document." ma:contentTypeScope="" ma:versionID="a67c6ae8f8ae0c24338bdee7a15766fb">
  <xsd:schema xmlns:xsd="http://www.w3.org/2001/XMLSchema" xmlns:xs="http://www.w3.org/2001/XMLSchema" xmlns:p="http://schemas.microsoft.com/office/2006/metadata/properties" xmlns:ns2="ea61627a-9abc-490c-89e6-3cece687feab" xmlns:ns3="e24597fa-558f-46b5-9c06-08733d0bc5f6" xmlns:ns4="8c566321-f672-4e06-a901-b5e72b4c4357" targetNamespace="http://schemas.microsoft.com/office/2006/metadata/properties" ma:root="true" ma:fieldsID="296c0c53460125cbc4f65f67b5d1ee3a" ns2:_="" ns3:_="" ns4:_="">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0A19AE-13B3-4F3F-B9AE-28254C81A461}">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F27B571-4238-4D20-ADF2-3B90D3C98C2E}">
  <ds:schemaRefs>
    <ds:schemaRef ds:uri="http://purl.org/dc/elements/1.1/"/>
    <ds:schemaRef ds:uri="http://www.w3.org/XML/1998/namespace"/>
    <ds:schemaRef ds:uri="http://schemas.microsoft.com/office/2006/documentManagement/types"/>
    <ds:schemaRef ds:uri="http://purl.org/dc/dcmitype/"/>
    <ds:schemaRef ds:uri="http://schemas.microsoft.com/office/2006/metadata/properties"/>
    <ds:schemaRef ds:uri="e24597fa-558f-46b5-9c06-08733d0bc5f6"/>
    <ds:schemaRef ds:uri="http://purl.org/dc/terms/"/>
    <ds:schemaRef ds:uri="http://schemas.microsoft.com/office/infopath/2007/PartnerControls"/>
    <ds:schemaRef ds:uri="http://schemas.openxmlformats.org/package/2006/metadata/core-properties"/>
    <ds:schemaRef ds:uri="8c566321-f672-4e06-a901-b5e72b4c4357"/>
    <ds:schemaRef ds:uri="ea61627a-9abc-490c-89e6-3cece687feab"/>
  </ds:schemaRefs>
</ds:datastoreItem>
</file>

<file path=customXml/itemProps3.xml><?xml version="1.0" encoding="utf-8"?>
<ds:datastoreItem xmlns:ds="http://schemas.openxmlformats.org/officeDocument/2006/customXml" ds:itemID="{44E25A78-22F4-4597-83A9-50947DE66D83}">
  <ds:schemaRefs>
    <ds:schemaRef ds:uri="http://schemas.microsoft.com/sharepoint/v3/contenttype/forms"/>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1</TotalTime>
  <Words>3725</Words>
  <Application>Microsoft Office PowerPoint</Application>
  <PresentationFormat>Widescreen</PresentationFormat>
  <Paragraphs>380</Paragraphs>
  <Slides>40</Slides>
  <Notes>39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Corbel</vt:lpstr>
      <vt:lpstr>Basis</vt:lpstr>
      <vt:lpstr>Basis</vt:lpstr>
      <vt:lpstr>The Safe and Effective Use of AI in Education</vt:lpstr>
      <vt:lpstr>Safe and Effective Use of AI in Education</vt:lpstr>
      <vt:lpstr>About this workbook</vt:lpstr>
      <vt:lpstr>Objectives for the module </vt:lpstr>
      <vt:lpstr>Module introduction</vt:lpstr>
      <vt:lpstr>Module 3 Video 1: Module introduction  </vt:lpstr>
      <vt:lpstr>Task: can you remember five key risks as identified in the video on the previous slide? Write down as many risks as you can remember</vt:lpstr>
      <vt:lpstr>Task answer: the key risks as identified in the video on the previous slide</vt:lpstr>
      <vt:lpstr>Key risks associated with generative AI, including safeguarding considerations</vt:lpstr>
      <vt:lpstr>Module 3 Video 2: Key risks associated with generative AI, including safeguarding considerations  </vt:lpstr>
      <vt:lpstr>Reflection task 1</vt:lpstr>
      <vt:lpstr>Product safety expectations</vt:lpstr>
      <vt:lpstr>Further reading related to safeguarding</vt:lpstr>
      <vt:lpstr>Critical thinking reflection</vt:lpstr>
      <vt:lpstr>Evaluating generative AI outputs</vt:lpstr>
      <vt:lpstr>Module 3 Video 3: Evaluating generative AI outputs  </vt:lpstr>
      <vt:lpstr>Data protection and intellectual property</vt:lpstr>
      <vt:lpstr>Module 3 Video 4: Data protection and intellectual property  </vt:lpstr>
      <vt:lpstr>Reflection task 2</vt:lpstr>
      <vt:lpstr>Reflection task 3.</vt:lpstr>
      <vt:lpstr>Academic integrity</vt:lpstr>
      <vt:lpstr>Module 3 Video 5: Academic integrity  </vt:lpstr>
      <vt:lpstr>Reflection task 3</vt:lpstr>
      <vt:lpstr>Staying up to date with best practices</vt:lpstr>
      <vt:lpstr>Checking best practices</vt:lpstr>
      <vt:lpstr>Knowledge check</vt:lpstr>
      <vt:lpstr>Knowledge check</vt:lpstr>
      <vt:lpstr>Knowledge check, question 1, question</vt:lpstr>
      <vt:lpstr>Knowledge check, question 1, answer</vt:lpstr>
      <vt:lpstr>Knowledge check, question 2, question</vt:lpstr>
      <vt:lpstr>Knowledge check, question 2, answer</vt:lpstr>
      <vt:lpstr>Knowledge check, question 3, question</vt:lpstr>
      <vt:lpstr>Knowledge check, question 3, answer</vt:lpstr>
      <vt:lpstr>Knowledge check, question 4, question</vt:lpstr>
      <vt:lpstr>Knowledge check, question 4, answer</vt:lpstr>
      <vt:lpstr>Knowledge check, question 5, question</vt:lpstr>
      <vt:lpstr>Knowledge check, question 5, answer</vt:lpstr>
      <vt:lpstr>Objectives review</vt:lpstr>
      <vt:lpstr>Acknowledgements</vt:lpstr>
      <vt:lpstr>Department for Education   © Crown copyright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BROOKS, David</dc:creator>
  <cp:lastModifiedBy>BALLANTINE, Jane</cp:lastModifiedBy>
  <cp:revision>2</cp:revision>
  <dcterms:created xsi:type="dcterms:W3CDTF">2024-10-18T09:45:20Z</dcterms:created>
  <dcterms:modified xsi:type="dcterms:W3CDTF">2025-06-09T12:50:46Z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ies>
</file>