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56" r:id="rId5"/>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1" r:id="rId40"/>
    <p:sldId id="290"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3" roundtripDataSignature="AMtx7mjJL1x3TwDucme0X1uDaxCudMdJS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887754-5AB7-B6F6-B283-4F71D70D0896}" name="PEARCE, Matthew" initials="MP" userId="S::Matthew.PEARCE@EDUCATION.GOV.UK::782345e5-d1f3-4c56-91bc-68065f635840" providerId="AD"/>
  <p188:author id="{DDBA44A7-53ED-9977-0614-5DC8154F1F7A}" name="GUINNESS, Lizzie" initials="GL" userId="S::lizzie.guinness@education.gov.uk::e236ea8d-98b1-4399-8875-2a93bb59b3ef" providerId="AD"/>
  <p188:author id="{98B34CD4-2EA6-1B38-6BFA-BF34FC0103A1}" name="JONES, Freya" initials="" userId="S::Freya.JONES@EDUCATION.GOV.UK::79b2e16b-e8ca-48c0-ba4d-ff48262398a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2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621AA3-532D-4B53-8F55-054512B2F7BC}" v="18" dt="2025-06-09T12:25:31.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4401" autoAdjust="0"/>
  </p:normalViewPr>
  <p:slideViewPr>
    <p:cSldViewPr snapToGrid="0">
      <p:cViewPr varScale="1">
        <p:scale>
          <a:sx n="77" d="100"/>
          <a:sy n="77" d="100"/>
        </p:scale>
        <p:origin x="1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customschemas.google.com/relationships/presentationmetadata" Target="metadata"/><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24599d2338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175" name="Google Shape;175;g324599d2338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44d46a5f0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3344d46a5f0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2ae9e6d6f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32ae9e6d6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4673ce44b2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9" name="Google Shape;219;g34673ce44b2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a51017ce7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2a51017ce7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4673ce44b2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dirty="0"/>
          </a:p>
        </p:txBody>
      </p:sp>
      <p:sp>
        <p:nvSpPr>
          <p:cNvPr id="244" name="Google Shape;244;g34673ce44b2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a51017ce7d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2a51017ce7d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4673ce44b2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9" name="Google Shape;269;g34673ce44b2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51017ce7d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280" name="Google Shape;280;g2a51017ce7d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4673ce44b2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g34673ce44b2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4c327d595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outlines where in the resources this presentation is in the sequence and also highlights the contents of the programme. </a:t>
            </a:r>
            <a:endParaRPr/>
          </a:p>
        </p:txBody>
      </p:sp>
      <p:sp>
        <p:nvSpPr>
          <p:cNvPr id="96" name="Google Shape;96;g34c327d595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2c68872896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299" name="Google Shape;299;g32c68872896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4673ce44b2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34673ce44b2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4673ce44b2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34673ce44b2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3" name="Google Shape;313;g34673ce44b2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d91a9bdb37_2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d91a9bdb37_2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2d91a9bdb37_2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4673ce44b2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34673ce44b2_0_3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g34673ce44b2_0_3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d91a9bdb37_2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d91a9bdb37_2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2d91a9bdb37_2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d91a9bdb37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d91a9bdb37_2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d91a9bdb37_2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d91a9bdb37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d91a9bdb37_2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2d91a9bdb37_2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d91a9bdb37_2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d91a9bdb37_2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d91a9bdb37_2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d91a9bdb37_2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d91a9bdb37_2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2d91a9bdb37_2_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4673ce44b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34673ce44b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g34673ce44b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4673ce44b2_0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34673ce44b2_0_3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34673ce44b2_0_3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91a9bdb37_2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d91a9bdb37_2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g2d91a9bdb37_2_1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4673ce44b2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34673ce44b2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34673ce44b2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2385d3b56c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Summarise the intended learning of this module to ensure participants have met the intended learning.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Offer participants copies of the materials in order to engage with any content should they wish to revisit any sections.</a:t>
            </a:r>
            <a:endParaRPr/>
          </a:p>
        </p:txBody>
      </p:sp>
      <p:sp>
        <p:nvSpPr>
          <p:cNvPr id="403" name="Google Shape;403;g32385d3b56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2385d3b56c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g32385d3b56c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35</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3456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introduction to the module with objective for participants</a:t>
            </a:r>
            <a:r>
              <a:rPr lang="en-GB" dirty="0"/>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These objectives will be explored through video content with participants having the opportunity to consolidate knowledge through a range of activities supported by a series of multiple choice questions to check their understanding as we work through this module.</a:t>
            </a:r>
            <a:endParaRPr/>
          </a:p>
        </p:txBody>
      </p:sp>
      <p:sp>
        <p:nvSpPr>
          <p:cNvPr id="114" name="Google Shape;1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Roy P and others. 2024. 'ChatGPT in Lesson Preparation: A Teacher Choices Trial. Evaluation report'. Education Endowment Foundation. https://d2tic4wvo1iusb.cloudfront.net/production/documents/projects/chatgpt_in_lesson_planning_-_evaluation_report.pdf (viewed on 12 February 2025)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Take time to engage with this quote and emphasise that, within education, AI has significant potential to enhance the practice of teachers as well as other stakeholders in a setting. However, consideration must be given to its safe use alongside the effective use. AI will not replace teachers but </a:t>
            </a:r>
            <a:r>
              <a:rPr lang="en-GB" dirty="0"/>
              <a:t>can </a:t>
            </a:r>
            <a:r>
              <a:rPr lang="en-GB" sz="1200" b="0" i="0" u="none" strike="noStrike" cap="none" dirty="0">
                <a:solidFill>
                  <a:schemeClr val="dk1"/>
                </a:solidFill>
                <a:effectLst/>
                <a:latin typeface="Arial"/>
                <a:ea typeface="Arial"/>
                <a:cs typeface="Arial"/>
                <a:sym typeface="Arial"/>
              </a:rPr>
              <a:t>unlock more meaningful time with pupils / students by giving teachers high-quality and safe tools to deliver world-class education</a:t>
            </a:r>
            <a:r>
              <a:rPr lang="en-GB"/>
              <a:t>.</a:t>
            </a:r>
            <a:endParaRPr/>
          </a:p>
        </p:txBody>
      </p:sp>
      <p:sp>
        <p:nvSpPr>
          <p:cNvPr id="125" name="Google Shape;1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4673ce44b2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1" name="Google Shape;131;g34673ce44b2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24599d2338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324599d2338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24599d2338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4" name="Google Shape;154;g324599d233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4673ce44b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4" name="Google Shape;164;g34673ce44b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4"/>
        <p:cNvGrpSpPr/>
        <p:nvPr/>
      </p:nvGrpSpPr>
      <p:grpSpPr>
        <a:xfrm>
          <a:off x="0" y="0"/>
          <a:ext cx="0" cy="0"/>
          <a:chOff x="0" y="0"/>
          <a:chExt cx="0" cy="0"/>
        </a:xfrm>
      </p:grpSpPr>
      <p:sp>
        <p:nvSpPr>
          <p:cNvPr id="15" name="Google Shape;15;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6" name="Google Shape;16;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61"/>
        <p:cNvGrpSpPr/>
        <p:nvPr/>
      </p:nvGrpSpPr>
      <p:grpSpPr>
        <a:xfrm>
          <a:off x="0" y="0"/>
          <a:ext cx="0" cy="0"/>
          <a:chOff x="0" y="0"/>
          <a:chExt cx="0" cy="0"/>
        </a:xfrm>
      </p:grpSpPr>
      <p:pic>
        <p:nvPicPr>
          <p:cNvPr id="62" name="Google Shape;62;g34673ce44b2_0_282"/>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63" name="Google Shape;63;g34673ce44b2_0_282"/>
          <p:cNvSpPr txBox="1"/>
          <p:nvPr/>
        </p:nvSpPr>
        <p:spPr>
          <a:xfrm>
            <a:off x="453442" y="6348400"/>
            <a:ext cx="10154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64" name="Google Shape;64;g34673ce44b2_0_28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5" name="Google Shape;65;g34673ce44b2_0_282"/>
          <p:cNvSpPr txBox="1">
            <a:spLocks noGrp="1"/>
          </p:cNvSpPr>
          <p:nvPr>
            <p:ph type="title"/>
          </p:nvPr>
        </p:nvSpPr>
        <p:spPr>
          <a:xfrm>
            <a:off x="5283199" y="1145808"/>
            <a:ext cx="6321000" cy="4626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66"/>
        <p:cNvGrpSpPr/>
        <p:nvPr/>
      </p:nvGrpSpPr>
      <p:grpSpPr>
        <a:xfrm>
          <a:off x="0" y="0"/>
          <a:ext cx="0" cy="0"/>
          <a:chOff x="0" y="0"/>
          <a:chExt cx="0" cy="0"/>
        </a:xfrm>
      </p:grpSpPr>
      <p:pic>
        <p:nvPicPr>
          <p:cNvPr id="67" name="Google Shape;67;g34673ce44b2_0_28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68" name="Google Shape;68;g34673ce44b2_0_287"/>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69"/>
        <p:cNvGrpSpPr/>
        <p:nvPr/>
      </p:nvGrpSpPr>
      <p:grpSpPr>
        <a:xfrm>
          <a:off x="0" y="0"/>
          <a:ext cx="0" cy="0"/>
          <a:chOff x="0" y="0"/>
          <a:chExt cx="0" cy="0"/>
        </a:xfrm>
      </p:grpSpPr>
      <p:pic>
        <p:nvPicPr>
          <p:cNvPr id="70" name="Google Shape;70;g34673ce44b2_0_290"/>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71" name="Google Shape;71;g34673ce44b2_0_290"/>
          <p:cNvSpPr txBox="1">
            <a:spLocks noGrp="1"/>
          </p:cNvSpPr>
          <p:nvPr>
            <p:ph type="title"/>
          </p:nvPr>
        </p:nvSpPr>
        <p:spPr>
          <a:xfrm>
            <a:off x="1260000" y="5775074"/>
            <a:ext cx="2973900" cy="9462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2"/>
        <p:cNvGrpSpPr/>
        <p:nvPr/>
      </p:nvGrpSpPr>
      <p:grpSpPr>
        <a:xfrm>
          <a:off x="0" y="0"/>
          <a:ext cx="0" cy="0"/>
          <a:chOff x="0" y="0"/>
          <a:chExt cx="0" cy="0"/>
        </a:xfrm>
      </p:grpSpPr>
      <p:sp>
        <p:nvSpPr>
          <p:cNvPr id="73" name="Google Shape;73;g34673ce44b2_0_293"/>
          <p:cNvSpPr txBox="1">
            <a:spLocks noGrp="1"/>
          </p:cNvSpPr>
          <p:nvPr>
            <p:ph type="body" idx="1"/>
          </p:nvPr>
        </p:nvSpPr>
        <p:spPr>
          <a:xfrm>
            <a:off x="6096000" y="1361856"/>
            <a:ext cx="5508600" cy="466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74" name="Google Shape;74;g34673ce44b2_0_293"/>
          <p:cNvSpPr txBox="1">
            <a:spLocks noGrp="1"/>
          </p:cNvSpPr>
          <p:nvPr>
            <p:ph type="body" idx="2"/>
          </p:nvPr>
        </p:nvSpPr>
        <p:spPr>
          <a:xfrm>
            <a:off x="647546" y="1361856"/>
            <a:ext cx="5288100" cy="466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75" name="Google Shape;75;g34673ce44b2_0_293"/>
          <p:cNvSpPr txBox="1"/>
          <p:nvPr/>
        </p:nvSpPr>
        <p:spPr>
          <a:xfrm>
            <a:off x="453442" y="6348400"/>
            <a:ext cx="10154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76" name="Google Shape;76;g34673ce44b2_0_293"/>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34673ce44b2_0_29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34673ce44b2_0_29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79"/>
        <p:cNvGrpSpPr/>
        <p:nvPr/>
      </p:nvGrpSpPr>
      <p:grpSpPr>
        <a:xfrm>
          <a:off x="0" y="0"/>
          <a:ext cx="0" cy="0"/>
          <a:chOff x="0" y="0"/>
          <a:chExt cx="0" cy="0"/>
        </a:xfrm>
      </p:grpSpPr>
      <p:sp>
        <p:nvSpPr>
          <p:cNvPr id="80" name="Google Shape;80;g34673ce44b2_0_300"/>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1" name="Google Shape;81;g34673ce44b2_0_300"/>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82" name="Google Shape;82;g34673ce44b2_0_300"/>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Divider 1">
  <p:cSld name="TITLE_AND_BODY_1">
    <p:spTree>
      <p:nvGrpSpPr>
        <p:cNvPr id="1" name="Shape 83"/>
        <p:cNvGrpSpPr/>
        <p:nvPr/>
      </p:nvGrpSpPr>
      <p:grpSpPr>
        <a:xfrm>
          <a:off x="0" y="0"/>
          <a:ext cx="0" cy="0"/>
          <a:chOff x="0" y="0"/>
          <a:chExt cx="0" cy="0"/>
        </a:xfrm>
      </p:grpSpPr>
      <p:pic>
        <p:nvPicPr>
          <p:cNvPr id="84" name="Google Shape;84;g34673ce44b2_0_304" descr="Google Shape;32;p18"/>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5" name="Google Shape;85;g34673ce44b2_0_304"/>
          <p:cNvSpPr txBox="1">
            <a:spLocks noGrp="1"/>
          </p:cNvSpPr>
          <p:nvPr>
            <p:ph type="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rgbClr val="000000"/>
              </a:buClr>
              <a:buSzPts val="3600"/>
              <a:buFont typeface="Arial"/>
              <a:buNone/>
              <a:defRPr sz="3600">
                <a:solidFill>
                  <a:srgbClr val="000000"/>
                </a:solidFill>
              </a:defRPr>
            </a:lvl1pPr>
            <a:lvl2pPr lvl="1" algn="l">
              <a:lnSpc>
                <a:spcPct val="90000"/>
              </a:lnSpc>
              <a:spcBef>
                <a:spcPts val="0"/>
              </a:spcBef>
              <a:spcAft>
                <a:spcPts val="0"/>
              </a:spcAft>
              <a:buClr>
                <a:srgbClr val="003764"/>
              </a:buClr>
              <a:buSzPts val="1800"/>
              <a:buNone/>
              <a:defRPr/>
            </a:lvl2pPr>
            <a:lvl3pPr lvl="2" algn="l">
              <a:lnSpc>
                <a:spcPct val="90000"/>
              </a:lnSpc>
              <a:spcBef>
                <a:spcPts val="0"/>
              </a:spcBef>
              <a:spcAft>
                <a:spcPts val="0"/>
              </a:spcAft>
              <a:buClr>
                <a:srgbClr val="003764"/>
              </a:buClr>
              <a:buSzPts val="1800"/>
              <a:buNone/>
              <a:defRPr/>
            </a:lvl3pPr>
            <a:lvl4pPr lvl="3" algn="l">
              <a:lnSpc>
                <a:spcPct val="90000"/>
              </a:lnSpc>
              <a:spcBef>
                <a:spcPts val="0"/>
              </a:spcBef>
              <a:spcAft>
                <a:spcPts val="0"/>
              </a:spcAft>
              <a:buClr>
                <a:srgbClr val="003764"/>
              </a:buClr>
              <a:buSzPts val="1800"/>
              <a:buNone/>
              <a:defRPr/>
            </a:lvl4pPr>
            <a:lvl5pPr lvl="4" algn="l">
              <a:lnSpc>
                <a:spcPct val="90000"/>
              </a:lnSpc>
              <a:spcBef>
                <a:spcPts val="0"/>
              </a:spcBef>
              <a:spcAft>
                <a:spcPts val="0"/>
              </a:spcAft>
              <a:buClr>
                <a:srgbClr val="003764"/>
              </a:buClr>
              <a:buSzPts val="1800"/>
              <a:buNone/>
              <a:defRPr/>
            </a:lvl5pPr>
            <a:lvl6pPr lvl="5" algn="l">
              <a:lnSpc>
                <a:spcPct val="90000"/>
              </a:lnSpc>
              <a:spcBef>
                <a:spcPts val="0"/>
              </a:spcBef>
              <a:spcAft>
                <a:spcPts val="0"/>
              </a:spcAft>
              <a:buClr>
                <a:srgbClr val="003764"/>
              </a:buClr>
              <a:buSzPts val="1800"/>
              <a:buNone/>
              <a:defRPr/>
            </a:lvl6pPr>
            <a:lvl7pPr lvl="6" algn="l">
              <a:lnSpc>
                <a:spcPct val="90000"/>
              </a:lnSpc>
              <a:spcBef>
                <a:spcPts val="0"/>
              </a:spcBef>
              <a:spcAft>
                <a:spcPts val="0"/>
              </a:spcAft>
              <a:buClr>
                <a:srgbClr val="003764"/>
              </a:buClr>
              <a:buSzPts val="1800"/>
              <a:buNone/>
              <a:defRPr/>
            </a:lvl7pPr>
            <a:lvl8pPr lvl="7" algn="l">
              <a:lnSpc>
                <a:spcPct val="90000"/>
              </a:lnSpc>
              <a:spcBef>
                <a:spcPts val="0"/>
              </a:spcBef>
              <a:spcAft>
                <a:spcPts val="0"/>
              </a:spcAft>
              <a:buClr>
                <a:srgbClr val="003764"/>
              </a:buClr>
              <a:buSzPts val="1800"/>
              <a:buNone/>
              <a:defRPr/>
            </a:lvl8pPr>
            <a:lvl9pPr lvl="8" algn="l">
              <a:lnSpc>
                <a:spcPct val="90000"/>
              </a:lnSpc>
              <a:spcBef>
                <a:spcPts val="0"/>
              </a:spcBef>
              <a:spcAft>
                <a:spcPts val="0"/>
              </a:spcAft>
              <a:buClr>
                <a:srgbClr val="003764"/>
              </a:buClr>
              <a:buSzPts val="1800"/>
              <a:buNone/>
              <a:defRPr/>
            </a:lvl9pPr>
          </a:lstStyle>
          <a:p>
            <a:endParaRPr/>
          </a:p>
        </p:txBody>
      </p:sp>
      <p:sp>
        <p:nvSpPr>
          <p:cNvPr id="86" name="Google Shape;86;g34673ce44b2_0_304"/>
          <p:cNvSpPr txBox="1">
            <a:spLocks noGrp="1"/>
          </p:cNvSpPr>
          <p:nvPr>
            <p:ph type="sldNum" idx="12"/>
          </p:nvPr>
        </p:nvSpPr>
        <p:spPr>
          <a:xfrm>
            <a:off x="5892800" y="6356350"/>
            <a:ext cx="2844900" cy="246300"/>
          </a:xfrm>
          <a:prstGeom prst="rect">
            <a:avLst/>
          </a:prstGeom>
          <a:noFill/>
          <a:ln>
            <a:noFill/>
          </a:ln>
        </p:spPr>
        <p:txBody>
          <a:bodyPr spcFirstLastPara="1" wrap="square" lIns="45675" tIns="45675" rIns="45675" bIns="45675" anchor="t" anchorCtr="0">
            <a:spAutoFit/>
          </a:bodyPr>
          <a:lstStyle>
            <a:lvl1pPr marL="0" lvl="0" indent="0" algn="r">
              <a:lnSpc>
                <a:spcPct val="100000"/>
              </a:lnSpc>
              <a:spcBef>
                <a:spcPts val="0"/>
              </a:spcBef>
              <a:spcAft>
                <a:spcPts val="0"/>
              </a:spcAft>
              <a:buClr>
                <a:srgbClr val="4D4D4D"/>
              </a:buClr>
              <a:buSzPts val="1000"/>
              <a:buFont typeface="Arial"/>
              <a:buNone/>
              <a:defRPr sz="1000">
                <a:solidFill>
                  <a:srgbClr val="4D4D4D"/>
                </a:solidFill>
              </a:defRPr>
            </a:lvl1pPr>
            <a:lvl2pPr marL="0" lvl="1" indent="0" algn="r">
              <a:lnSpc>
                <a:spcPct val="100000"/>
              </a:lnSpc>
              <a:spcBef>
                <a:spcPts val="0"/>
              </a:spcBef>
              <a:spcAft>
                <a:spcPts val="0"/>
              </a:spcAft>
              <a:buClr>
                <a:srgbClr val="4D4D4D"/>
              </a:buClr>
              <a:buSzPts val="1000"/>
              <a:buFont typeface="Arial"/>
              <a:buNone/>
              <a:defRPr sz="1000">
                <a:solidFill>
                  <a:srgbClr val="4D4D4D"/>
                </a:solidFill>
              </a:defRPr>
            </a:lvl2pPr>
            <a:lvl3pPr marL="0" lvl="2" indent="0" algn="r">
              <a:lnSpc>
                <a:spcPct val="100000"/>
              </a:lnSpc>
              <a:spcBef>
                <a:spcPts val="0"/>
              </a:spcBef>
              <a:spcAft>
                <a:spcPts val="0"/>
              </a:spcAft>
              <a:buClr>
                <a:srgbClr val="4D4D4D"/>
              </a:buClr>
              <a:buSzPts val="1000"/>
              <a:buFont typeface="Arial"/>
              <a:buNone/>
              <a:defRPr sz="1000">
                <a:solidFill>
                  <a:srgbClr val="4D4D4D"/>
                </a:solidFill>
              </a:defRPr>
            </a:lvl3pPr>
            <a:lvl4pPr marL="0" lvl="3" indent="0" algn="r">
              <a:lnSpc>
                <a:spcPct val="100000"/>
              </a:lnSpc>
              <a:spcBef>
                <a:spcPts val="0"/>
              </a:spcBef>
              <a:spcAft>
                <a:spcPts val="0"/>
              </a:spcAft>
              <a:buClr>
                <a:srgbClr val="4D4D4D"/>
              </a:buClr>
              <a:buSzPts val="1000"/>
              <a:buFont typeface="Arial"/>
              <a:buNone/>
              <a:defRPr sz="1000">
                <a:solidFill>
                  <a:srgbClr val="4D4D4D"/>
                </a:solidFill>
              </a:defRPr>
            </a:lvl4pPr>
            <a:lvl5pPr marL="0" lvl="4" indent="0" algn="r">
              <a:lnSpc>
                <a:spcPct val="100000"/>
              </a:lnSpc>
              <a:spcBef>
                <a:spcPts val="0"/>
              </a:spcBef>
              <a:spcAft>
                <a:spcPts val="0"/>
              </a:spcAft>
              <a:buClr>
                <a:srgbClr val="4D4D4D"/>
              </a:buClr>
              <a:buSzPts val="1000"/>
              <a:buFont typeface="Arial"/>
              <a:buNone/>
              <a:defRPr sz="1000">
                <a:solidFill>
                  <a:srgbClr val="4D4D4D"/>
                </a:solidFill>
              </a:defRPr>
            </a:lvl5pPr>
            <a:lvl6pPr marL="0" lvl="5" indent="0" algn="r">
              <a:lnSpc>
                <a:spcPct val="100000"/>
              </a:lnSpc>
              <a:spcBef>
                <a:spcPts val="0"/>
              </a:spcBef>
              <a:spcAft>
                <a:spcPts val="0"/>
              </a:spcAft>
              <a:buClr>
                <a:srgbClr val="4D4D4D"/>
              </a:buClr>
              <a:buSzPts val="1000"/>
              <a:buFont typeface="Arial"/>
              <a:buNone/>
              <a:defRPr sz="1000">
                <a:solidFill>
                  <a:srgbClr val="4D4D4D"/>
                </a:solidFill>
              </a:defRPr>
            </a:lvl6pPr>
            <a:lvl7pPr marL="0" lvl="6" indent="0" algn="r">
              <a:lnSpc>
                <a:spcPct val="100000"/>
              </a:lnSpc>
              <a:spcBef>
                <a:spcPts val="0"/>
              </a:spcBef>
              <a:spcAft>
                <a:spcPts val="0"/>
              </a:spcAft>
              <a:buClr>
                <a:srgbClr val="4D4D4D"/>
              </a:buClr>
              <a:buSzPts val="1000"/>
              <a:buFont typeface="Arial"/>
              <a:buNone/>
              <a:defRPr sz="1000">
                <a:solidFill>
                  <a:srgbClr val="4D4D4D"/>
                </a:solidFill>
              </a:defRPr>
            </a:lvl7pPr>
            <a:lvl8pPr marL="0" lvl="7" indent="0" algn="r">
              <a:lnSpc>
                <a:spcPct val="100000"/>
              </a:lnSpc>
              <a:spcBef>
                <a:spcPts val="0"/>
              </a:spcBef>
              <a:spcAft>
                <a:spcPts val="0"/>
              </a:spcAft>
              <a:buClr>
                <a:srgbClr val="4D4D4D"/>
              </a:buClr>
              <a:buSzPts val="1000"/>
              <a:buFont typeface="Arial"/>
              <a:buNone/>
              <a:defRPr sz="1000">
                <a:solidFill>
                  <a:srgbClr val="4D4D4D"/>
                </a:solidFill>
              </a:defRPr>
            </a:lvl8pPr>
            <a:lvl9pPr marL="0" lvl="8" indent="0" algn="r">
              <a:lnSpc>
                <a:spcPct val="100000"/>
              </a:lnSpc>
              <a:spcBef>
                <a:spcPts val="0"/>
              </a:spcBef>
              <a:spcAft>
                <a:spcPts val="0"/>
              </a:spcAft>
              <a:buClr>
                <a:srgbClr val="4D4D4D"/>
              </a:buClr>
              <a:buSzPts val="1000"/>
              <a:buFont typeface="Arial"/>
              <a:buNone/>
              <a:defRPr sz="1000">
                <a:solidFill>
                  <a:srgbClr val="4D4D4D"/>
                </a:solidFill>
              </a:defRPr>
            </a:lvl9pPr>
          </a:lstStyle>
          <a:p>
            <a:pPr marL="0" lvl="0" indent="0" algn="r" rtl="0">
              <a:spcBef>
                <a:spcPts val="0"/>
              </a:spcBef>
              <a:spcAft>
                <a:spcPts val="0"/>
              </a:spcAft>
              <a:buNone/>
            </a:pPr>
            <a:fld id="{00000000-1234-1234-1234-123412341234}" type="slidenum">
              <a:rPr lang="en-GB"/>
              <a:t>‹#›</a:t>
            </a:fld>
            <a:endParaRPr sz="10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pic>
        <p:nvPicPr>
          <p:cNvPr id="20" name="Google Shape;20;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3" name="Google Shape;23;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24"/>
        <p:cNvGrpSpPr/>
        <p:nvPr/>
      </p:nvGrpSpPr>
      <p:grpSpPr>
        <a:xfrm>
          <a:off x="0" y="0"/>
          <a:ext cx="0" cy="0"/>
          <a:chOff x="0" y="0"/>
          <a:chExt cx="0" cy="0"/>
        </a:xfrm>
      </p:grpSpPr>
      <p:pic>
        <p:nvPicPr>
          <p:cNvPr id="25" name="Google Shape;25;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7" name="Google Shape;27;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9"/>
        <p:cNvGrpSpPr/>
        <p:nvPr/>
      </p:nvGrpSpPr>
      <p:grpSpPr>
        <a:xfrm>
          <a:off x="0" y="0"/>
          <a:ext cx="0" cy="0"/>
          <a:chOff x="0" y="0"/>
          <a:chExt cx="0" cy="0"/>
        </a:xfrm>
      </p:grpSpPr>
      <p:pic>
        <p:nvPicPr>
          <p:cNvPr id="30" name="Google Shape;30;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1" name="Google Shape;31;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 name="Google Shape;34;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
        <p:cNvGrpSpPr/>
        <p:nvPr/>
      </p:nvGrpSpPr>
      <p:grpSpPr>
        <a:xfrm>
          <a:off x="0" y="0"/>
          <a:ext cx="0" cy="0"/>
          <a:chOff x="0" y="0"/>
          <a:chExt cx="0" cy="0"/>
        </a:xfrm>
      </p:grpSpPr>
      <p:sp>
        <p:nvSpPr>
          <p:cNvPr id="36" name="Google Shape;36;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7" name="Google Shape;37;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8" name="Google Shape;38;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9" name="Google Shape;39;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42"/>
        <p:cNvGrpSpPr/>
        <p:nvPr/>
      </p:nvGrpSpPr>
      <p:grpSpPr>
        <a:xfrm>
          <a:off x="0" y="0"/>
          <a:ext cx="0" cy="0"/>
          <a:chOff x="0" y="0"/>
          <a:chExt cx="0" cy="0"/>
        </a:xfrm>
      </p:grpSpPr>
      <p:sp>
        <p:nvSpPr>
          <p:cNvPr id="43" name="Google Shape;43;g32385d3b56c_0_210"/>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 name="Google Shape;44;g32385d3b56c_0_210"/>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5" name="Google Shape;45;g32385d3b56c_0_210"/>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51"/>
        <p:cNvGrpSpPr/>
        <p:nvPr/>
      </p:nvGrpSpPr>
      <p:grpSpPr>
        <a:xfrm>
          <a:off x="0" y="0"/>
          <a:ext cx="0" cy="0"/>
          <a:chOff x="0" y="0"/>
          <a:chExt cx="0" cy="0"/>
        </a:xfrm>
      </p:grpSpPr>
      <p:sp>
        <p:nvSpPr>
          <p:cNvPr id="52" name="Google Shape;52;g34673ce44b2_0_272"/>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53" name="Google Shape;53;g34673ce44b2_0_272"/>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g34673ce44b2_0_27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g34673ce44b2_0_27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6"/>
        <p:cNvGrpSpPr/>
        <p:nvPr/>
      </p:nvGrpSpPr>
      <p:grpSpPr>
        <a:xfrm>
          <a:off x="0" y="0"/>
          <a:ext cx="0" cy="0"/>
          <a:chOff x="0" y="0"/>
          <a:chExt cx="0" cy="0"/>
        </a:xfrm>
      </p:grpSpPr>
      <p:pic>
        <p:nvPicPr>
          <p:cNvPr id="57" name="Google Shape;57;g34673ce44b2_0_27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58" name="Google Shape;58;g34673ce44b2_0_277"/>
          <p:cNvSpPr txBox="1">
            <a:spLocks noGrp="1"/>
          </p:cNvSpPr>
          <p:nvPr>
            <p:ph type="ctrTitle"/>
          </p:nvPr>
        </p:nvSpPr>
        <p:spPr>
          <a:xfrm>
            <a:off x="676867" y="1754910"/>
            <a:ext cx="7296000" cy="13578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34673ce44b2_0_277"/>
          <p:cNvSpPr txBox="1">
            <a:spLocks noGrp="1"/>
          </p:cNvSpPr>
          <p:nvPr>
            <p:ph type="body" idx="1"/>
          </p:nvPr>
        </p:nvSpPr>
        <p:spPr>
          <a:xfrm>
            <a:off x="676867" y="6253382"/>
            <a:ext cx="3229800" cy="374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60" name="Google Shape;60;g34673ce44b2_0_277"/>
          <p:cNvSpPr txBox="1">
            <a:spLocks noGrp="1"/>
          </p:cNvSpPr>
          <p:nvPr>
            <p:ph type="body" idx="2"/>
          </p:nvPr>
        </p:nvSpPr>
        <p:spPr>
          <a:xfrm>
            <a:off x="676867" y="3191521"/>
            <a:ext cx="7296000" cy="85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g34673ce44b2_0_267"/>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g34673ce44b2_0_267"/>
          <p:cNvSpPr txBox="1">
            <a:spLocks noGrp="1"/>
          </p:cNvSpPr>
          <p:nvPr>
            <p:ph type="body" idx="1"/>
          </p:nvPr>
        </p:nvSpPr>
        <p:spPr>
          <a:xfrm>
            <a:off x="647723" y="1368979"/>
            <a:ext cx="10956600" cy="4671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49" name="Google Shape;49;g34673ce44b2_0_267"/>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0" name="Google Shape;50;g34673ce44b2_0_26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Sq905SfEWwQ"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HghGSUsnzMQ"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REHe2JS9p5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yiGW-_njgs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eFXBKuO_lxw"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gh8wL4Oc-4I"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descr="This is a title slide of the workbook.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a:p>
        </p:txBody>
      </p:sp>
      <p:sp>
        <p:nvSpPr>
          <p:cNvPr id="92" name="Google Shape;92;p1"/>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GB"/>
              <a:t>Module 2: Interacting with Generative AI in education</a:t>
            </a:r>
            <a:endParaRPr/>
          </a:p>
        </p:txBody>
      </p:sp>
      <p:pic>
        <p:nvPicPr>
          <p:cNvPr id="93" name="Google Shape;93;p1" descr="Chiltern Learning Trust and the Chartered College of Teaching logos"/>
          <p:cNvPicPr preferRelativeResize="0"/>
          <p:nvPr/>
        </p:nvPicPr>
        <p:blipFill>
          <a:blip r:embed="rId3">
            <a:alphaModFix/>
          </a:blip>
          <a:stretch>
            <a:fillRect/>
          </a:stretch>
        </p:blipFill>
        <p:spPr>
          <a:xfrm>
            <a:off x="10005202" y="5148800"/>
            <a:ext cx="2101700" cy="158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24599d2338_0_44" descr="This slide provides a summary of the key points in video 2. "/>
          <p:cNvSpPr txBox="1">
            <a:spLocks noGrp="1"/>
          </p:cNvSpPr>
          <p:nvPr>
            <p:ph type="title"/>
          </p:nvPr>
        </p:nvSpPr>
        <p:spPr>
          <a:xfrm>
            <a:off x="626330" y="501050"/>
            <a:ext cx="5126770" cy="7181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 black box system - input, summary of video 2</a:t>
            </a:r>
            <a:endParaRPr/>
          </a:p>
        </p:txBody>
      </p:sp>
      <p:sp>
        <p:nvSpPr>
          <p:cNvPr id="178" name="Google Shape;178;g324599d2338_0_44">
            <a:extLst>
              <a:ext uri="{C183D7F6-B498-43B3-948B-1728B52AA6E4}">
                <adec:decorative xmlns:adec="http://schemas.microsoft.com/office/drawing/2017/decorative" val="1"/>
              </a:ext>
            </a:extLst>
          </p:cNvPr>
          <p:cNvSpPr txBox="1"/>
          <p:nvPr/>
        </p:nvSpPr>
        <p:spPr>
          <a:xfrm>
            <a:off x="7143932" y="527059"/>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179" name="Google Shape;179;g324599d2338_0_44" descr="A green box signifying that the input is what we're focusing on."/>
          <p:cNvSpPr/>
          <p:nvPr/>
        </p:nvSpPr>
        <p:spPr>
          <a:xfrm>
            <a:off x="7369350" y="481725"/>
            <a:ext cx="1112400" cy="1080900"/>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324599d2338_0_44" descr="Arrow signifying a move to the next step of the process."/>
          <p:cNvSpPr/>
          <p:nvPr/>
        </p:nvSpPr>
        <p:spPr>
          <a:xfrm>
            <a:off x="8369254" y="88790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80" name="Google Shape;180;g324599d2338_0_44" descr="A black 3D box with AI system written on it. "/>
          <p:cNvSpPr/>
          <p:nvPr/>
        </p:nvSpPr>
        <p:spPr>
          <a:xfrm>
            <a:off x="8891028" y="246223"/>
            <a:ext cx="1213626" cy="1231763"/>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183" name="Google Shape;183;g324599d2338_0_44" descr="Arrow signifying a move to the next step of the process."/>
          <p:cNvSpPr/>
          <p:nvPr/>
        </p:nvSpPr>
        <p:spPr>
          <a:xfrm>
            <a:off x="10302137" y="88790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81" name="Google Shape;181;g324599d2338_0_44"/>
          <p:cNvSpPr txBox="1"/>
          <p:nvPr/>
        </p:nvSpPr>
        <p:spPr>
          <a:xfrm>
            <a:off x="10392435" y="638755"/>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(Text, image,      video, audio or code)</a:t>
            </a:r>
            <a:endParaRPr sz="1100" b="0" i="0" u="none" strike="noStrike" cap="none">
              <a:solidFill>
                <a:schemeClr val="dk1"/>
              </a:solidFill>
              <a:latin typeface="Arial"/>
              <a:ea typeface="Arial"/>
              <a:cs typeface="Arial"/>
              <a:sym typeface="Arial"/>
            </a:endParaRPr>
          </a:p>
        </p:txBody>
      </p:sp>
      <p:sp>
        <p:nvSpPr>
          <p:cNvPr id="184" name="Google Shape;184;g324599d2338_0_44"/>
          <p:cNvSpPr txBox="1">
            <a:spLocks noGrp="1"/>
          </p:cNvSpPr>
          <p:nvPr>
            <p:ph type="body" idx="1"/>
          </p:nvPr>
        </p:nvSpPr>
        <p:spPr>
          <a:xfrm>
            <a:off x="647550" y="1787625"/>
            <a:ext cx="10775700" cy="42675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1200"/>
              </a:spcBef>
              <a:spcAft>
                <a:spcPts val="0"/>
              </a:spcAft>
              <a:buSzPts val="1800"/>
              <a:buChar char="●"/>
            </a:pPr>
            <a:r>
              <a:rPr lang="en-GB"/>
              <a:t>A prompt is a question or set of instructions given to the AI system.</a:t>
            </a:r>
            <a:endParaRPr/>
          </a:p>
          <a:p>
            <a:pPr marL="457200" lvl="0" indent="-342900" algn="l" rtl="0">
              <a:lnSpc>
                <a:spcPct val="100000"/>
              </a:lnSpc>
              <a:spcBef>
                <a:spcPts val="1000"/>
              </a:spcBef>
              <a:spcAft>
                <a:spcPts val="0"/>
              </a:spcAft>
              <a:buSzPts val="1800"/>
              <a:buChar char="●"/>
            </a:pPr>
            <a:r>
              <a:rPr lang="en-GB"/>
              <a:t>The AI system predicts the best response to the prompt based on its prior learning.</a:t>
            </a:r>
            <a:endParaRPr/>
          </a:p>
          <a:p>
            <a:pPr marL="457200" lvl="0" indent="-342900" algn="l" rtl="0">
              <a:lnSpc>
                <a:spcPct val="100000"/>
              </a:lnSpc>
              <a:spcBef>
                <a:spcPts val="1000"/>
              </a:spcBef>
              <a:spcAft>
                <a:spcPts val="0"/>
              </a:spcAft>
              <a:buSzPts val="1800"/>
              <a:buChar char="●"/>
            </a:pPr>
            <a:r>
              <a:rPr lang="en-GB"/>
              <a:t>A detailed prompt is likely to produce a more accurate output.</a:t>
            </a:r>
            <a:endParaRPr/>
          </a:p>
          <a:p>
            <a:pPr marL="914400" lvl="1" indent="-342900" algn="l" rtl="0">
              <a:lnSpc>
                <a:spcPct val="100000"/>
              </a:lnSpc>
              <a:spcBef>
                <a:spcPts val="1000"/>
              </a:spcBef>
              <a:spcAft>
                <a:spcPts val="0"/>
              </a:spcAft>
              <a:buClr>
                <a:schemeClr val="dk1"/>
              </a:buClr>
              <a:buSzPts val="1800"/>
              <a:buChar char="○"/>
            </a:pPr>
            <a:r>
              <a:rPr lang="en-GB" b="0"/>
              <a:t>For example, a prompt such as "create a set of multiple-choice questions for light" may not be detailed enough to get a fit-for-purpose result. However, a more detailed prompt, such as "Create a 10-question multiple-choice quiz. Include answers at the bottom. This is based on the national curriculum for England, year 3 science. The topic is light" is more likely to produce a more accurate output.</a:t>
            </a:r>
            <a:endParaRPr b="0"/>
          </a:p>
          <a:p>
            <a:pPr marL="457200" lvl="0" indent="-342900" algn="l" rtl="0">
              <a:lnSpc>
                <a:spcPct val="100000"/>
              </a:lnSpc>
              <a:spcBef>
                <a:spcPts val="1000"/>
              </a:spcBef>
              <a:spcAft>
                <a:spcPts val="0"/>
              </a:spcAft>
              <a:buSzPts val="1800"/>
              <a:buChar char="●"/>
            </a:pPr>
            <a:r>
              <a:rPr lang="en-GB"/>
              <a:t>The output of generative AI can be in the form of text, images, video, audio or code, although not all systems can output in all formats.</a:t>
            </a:r>
            <a:endParaRPr/>
          </a:p>
          <a:p>
            <a:pPr marL="457200" lvl="0" indent="-342900" algn="l" rtl="0">
              <a:lnSpc>
                <a:spcPct val="100000"/>
              </a:lnSpc>
              <a:spcBef>
                <a:spcPts val="1000"/>
              </a:spcBef>
              <a:spcAft>
                <a:spcPts val="0"/>
              </a:spcAft>
              <a:buSzPts val="1800"/>
              <a:buChar char="●"/>
            </a:pPr>
            <a:r>
              <a:rPr lang="en-GB"/>
              <a:t>Generative AI systems learn from the prompts entered to improve future responses.</a:t>
            </a:r>
            <a:endParaRPr/>
          </a:p>
          <a:p>
            <a:pPr marL="0" lvl="0" indent="0" algn="l" rtl="0">
              <a:lnSpc>
                <a:spcPct val="100000"/>
              </a:lnSpc>
              <a:spcBef>
                <a:spcPts val="1200"/>
              </a:spcBef>
              <a:spcAft>
                <a:spcPts val="1000"/>
              </a:spcAft>
              <a:buSzPts val="1800"/>
              <a:buNone/>
            </a:pPr>
            <a:endParaRPr/>
          </a:p>
        </p:txBody>
      </p:sp>
      <p:sp>
        <p:nvSpPr>
          <p:cNvPr id="185" name="Google Shape;185;g324599d2338_0_4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86" name="Google Shape;186;g324599d2338_0_4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3344d46a5f0_0_46" descr="This slide encourages you to consider 6 questions with regards to prompting. "/>
          <p:cNvSpPr txBox="1">
            <a:spLocks noGrp="1"/>
          </p:cNvSpPr>
          <p:nvPr>
            <p:ph type="title"/>
          </p:nvPr>
        </p:nvSpPr>
        <p:spPr>
          <a:xfrm>
            <a:off x="646386" y="501048"/>
            <a:ext cx="5452154" cy="52242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Planning to prompt generative AI</a:t>
            </a:r>
            <a:endParaRPr/>
          </a:p>
        </p:txBody>
      </p:sp>
      <p:grpSp>
        <p:nvGrpSpPr>
          <p:cNvPr id="2" name="Group 1" descr="A process diagram showing Input (Prompt), a black box with &quot;AI system&quot; written on it, then the Output which could be text, image, audio or code. ">
            <a:extLst>
              <a:ext uri="{FF2B5EF4-FFF2-40B4-BE49-F238E27FC236}">
                <a16:creationId xmlns:a16="http://schemas.microsoft.com/office/drawing/2014/main" id="{36B1B380-8C15-EBEA-6370-0BE76A2A3D3E}"/>
              </a:ext>
            </a:extLst>
          </p:cNvPr>
          <p:cNvGrpSpPr/>
          <p:nvPr/>
        </p:nvGrpSpPr>
        <p:grpSpPr>
          <a:xfrm>
            <a:off x="7041957" y="296073"/>
            <a:ext cx="4798130" cy="1408300"/>
            <a:chOff x="7041957" y="296073"/>
            <a:chExt cx="4798130" cy="1408300"/>
          </a:xfrm>
        </p:grpSpPr>
        <p:sp>
          <p:nvSpPr>
            <p:cNvPr id="192" name="Google Shape;192;g3344d46a5f0_0_46">
              <a:extLst>
                <a:ext uri="{C183D7F6-B498-43B3-948B-1728B52AA6E4}">
                  <adec:decorative xmlns:adec="http://schemas.microsoft.com/office/drawing/2017/decorative" val="1"/>
                </a:ext>
              </a:extLst>
            </p:cNvPr>
            <p:cNvSpPr/>
            <p:nvPr/>
          </p:nvSpPr>
          <p:spPr>
            <a:xfrm>
              <a:off x="7289600" y="501050"/>
              <a:ext cx="1112400" cy="1080900"/>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3344d46a5f0_0_46">
              <a:extLst>
                <a:ext uri="{C183D7F6-B498-43B3-948B-1728B52AA6E4}">
                  <adec:decorative xmlns:adec="http://schemas.microsoft.com/office/drawing/2017/decorative" val="1"/>
                </a:ext>
              </a:extLst>
            </p:cNvPr>
            <p:cNvSpPr/>
            <p:nvPr/>
          </p:nvSpPr>
          <p:spPr>
            <a:xfrm>
              <a:off x="8267279" y="93775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97" name="Google Shape;197;g3344d46a5f0_0_46">
              <a:extLst>
                <a:ext uri="{C183D7F6-B498-43B3-948B-1728B52AA6E4}">
                  <adec:decorative xmlns:adec="http://schemas.microsoft.com/office/drawing/2017/decorative" val="1"/>
                </a:ext>
              </a:extLst>
            </p:cNvPr>
            <p:cNvSpPr txBox="1"/>
            <p:nvPr/>
          </p:nvSpPr>
          <p:spPr>
            <a:xfrm>
              <a:off x="7041957" y="576909"/>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198" name="Google Shape;198;g3344d46a5f0_0_46">
              <a:extLst>
                <a:ext uri="{C183D7F6-B498-43B3-948B-1728B52AA6E4}">
                  <adec:decorative xmlns:adec="http://schemas.microsoft.com/office/drawing/2017/decorative" val="1"/>
                </a:ext>
              </a:extLst>
            </p:cNvPr>
            <p:cNvSpPr/>
            <p:nvPr/>
          </p:nvSpPr>
          <p:spPr>
            <a:xfrm>
              <a:off x="8789053" y="296073"/>
              <a:ext cx="1213626" cy="1231763"/>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199" name="Google Shape;199;g3344d46a5f0_0_46">
              <a:extLst>
                <a:ext uri="{C183D7F6-B498-43B3-948B-1728B52AA6E4}">
                  <adec:decorative xmlns:adec="http://schemas.microsoft.com/office/drawing/2017/decorative" val="1"/>
                </a:ext>
              </a:extLst>
            </p:cNvPr>
            <p:cNvSpPr txBox="1"/>
            <p:nvPr/>
          </p:nvSpPr>
          <p:spPr>
            <a:xfrm>
              <a:off x="10290460" y="688605"/>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(Text, image,      video, audio or code)</a:t>
              </a:r>
              <a:endParaRPr sz="1100" b="0" i="0" u="none" strike="noStrike" cap="none">
                <a:solidFill>
                  <a:schemeClr val="dk1"/>
                </a:solidFill>
                <a:latin typeface="Arial"/>
                <a:ea typeface="Arial"/>
                <a:cs typeface="Arial"/>
                <a:sym typeface="Arial"/>
              </a:endParaRPr>
            </a:p>
          </p:txBody>
        </p:sp>
        <p:sp>
          <p:nvSpPr>
            <p:cNvPr id="200" name="Google Shape;200;g3344d46a5f0_0_46">
              <a:extLst>
                <a:ext uri="{C183D7F6-B498-43B3-948B-1728B52AA6E4}">
                  <adec:decorative xmlns:adec="http://schemas.microsoft.com/office/drawing/2017/decorative" val="1"/>
                </a:ext>
              </a:extLst>
            </p:cNvPr>
            <p:cNvSpPr/>
            <p:nvPr/>
          </p:nvSpPr>
          <p:spPr>
            <a:xfrm>
              <a:off x="10200162" y="93775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grpSp>
      <p:sp>
        <p:nvSpPr>
          <p:cNvPr id="201" name="Google Shape;201;g3344d46a5f0_0_46" descr="This activity shows 6 questions to use when planning for a prompt, then in the example there are numbers in brackets after sections to signify which question they are answering. For example question 1 is &quot;What is our desired output?&quot; and &quot;multiple choice quiz&quot; is linked to question 1, signified by the number 1 in square brackets afterwards. "/>
          <p:cNvSpPr txBox="1">
            <a:spLocks noGrp="1"/>
          </p:cNvSpPr>
          <p:nvPr>
            <p:ph type="body" idx="1"/>
          </p:nvPr>
        </p:nvSpPr>
        <p:spPr>
          <a:xfrm>
            <a:off x="626175" y="1581950"/>
            <a:ext cx="10956900" cy="4233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SzPts val="1800"/>
              <a:buNone/>
            </a:pPr>
            <a:r>
              <a:rPr lang="en-GB"/>
              <a:t>Let’s try to create a prompt that could be used to create multiple-choice quiz.</a:t>
            </a:r>
          </a:p>
          <a:p>
            <a:pPr marL="0" lvl="0" indent="0" algn="l" rtl="0">
              <a:lnSpc>
                <a:spcPct val="100000"/>
              </a:lnSpc>
              <a:spcBef>
                <a:spcPts val="1200"/>
              </a:spcBef>
              <a:spcAft>
                <a:spcPts val="0"/>
              </a:spcAft>
              <a:buSzPts val="1800"/>
              <a:buNone/>
            </a:pPr>
            <a:r>
              <a:rPr lang="en-GB"/>
              <a:t>You may want to consider the following questions when planning the prompt. The associated colours are in the example prompt so that you can see an exemplar of how this has been put into practice. </a:t>
            </a:r>
          </a:p>
          <a:p>
            <a:pPr marL="457200" lvl="0" indent="-342900" algn="l" rtl="0">
              <a:lnSpc>
                <a:spcPct val="100000"/>
              </a:lnSpc>
              <a:spcBef>
                <a:spcPts val="1200"/>
              </a:spcBef>
              <a:spcAft>
                <a:spcPts val="0"/>
              </a:spcAft>
              <a:buClr>
                <a:srgbClr val="DF7CB0"/>
              </a:buClr>
              <a:buSzPts val="1800"/>
              <a:buAutoNum type="arabicPeriod"/>
            </a:pPr>
            <a:r>
              <a:rPr lang="en-GB">
                <a:solidFill>
                  <a:srgbClr val="DF7CB0"/>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What is our desired output?</a:t>
            </a:r>
            <a:endParaRPr lang="en-GB">
              <a:solidFill>
                <a:srgbClr val="DF7CB0"/>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endParaRPr>
          </a:p>
          <a:p>
            <a:pPr marL="457200" lvl="0" indent="-342900" algn="l" rtl="0">
              <a:lnSpc>
                <a:spcPct val="100000"/>
              </a:lnSpc>
              <a:spcBef>
                <a:spcPts val="0"/>
              </a:spcBef>
              <a:spcAft>
                <a:spcPts val="0"/>
              </a:spcAft>
              <a:buClr>
                <a:srgbClr val="EB5C5D"/>
              </a:buClr>
              <a:buSzPts val="1800"/>
              <a:buAutoNum type="arabicPeriod"/>
            </a:pPr>
            <a:r>
              <a:rPr lang="en-GB">
                <a:solidFill>
                  <a:srgbClr val="EB5C5D"/>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What role should the AI take on?</a:t>
            </a:r>
            <a:endParaRPr lang="en-GB">
              <a:solidFill>
                <a:srgbClr val="EB5C5D"/>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endParaRPr>
          </a:p>
          <a:p>
            <a:pPr marL="457200" lvl="0" indent="-342900" algn="l" rtl="0">
              <a:lnSpc>
                <a:spcPct val="100000"/>
              </a:lnSpc>
              <a:spcBef>
                <a:spcPts val="0"/>
              </a:spcBef>
              <a:spcAft>
                <a:spcPts val="0"/>
              </a:spcAft>
              <a:buClr>
                <a:srgbClr val="1D70B8"/>
              </a:buClr>
              <a:buSzPts val="1800"/>
              <a:buAutoNum type="arabicPeriod"/>
            </a:pPr>
            <a:r>
              <a:rPr lang="en-GB">
                <a:solidFill>
                  <a:srgbClr val="1D70B8"/>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How many questions do we want?</a:t>
            </a:r>
            <a:endParaRPr lang="en-GB">
              <a:solidFill>
                <a:srgbClr val="1D70B8"/>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endParaRPr>
          </a:p>
          <a:p>
            <a:pPr marL="457200" lvl="0" indent="-342900" algn="l" rtl="0">
              <a:lnSpc>
                <a:spcPct val="100000"/>
              </a:lnSpc>
              <a:spcBef>
                <a:spcPts val="0"/>
              </a:spcBef>
              <a:spcAft>
                <a:spcPts val="0"/>
              </a:spcAft>
              <a:buClr>
                <a:srgbClr val="926FAD"/>
              </a:buClr>
              <a:buSzPts val="1800"/>
              <a:buAutoNum type="arabicPeriod"/>
            </a:pPr>
            <a:r>
              <a:rPr lang="en-GB">
                <a:solidFill>
                  <a:srgbClr val="926FAD"/>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7"/>
                  </a:ext>
                </a:extLst>
              </a:rPr>
              <a:t>How many options for the answer should we have?</a:t>
            </a:r>
            <a:endParaRPr lang="en-GB">
              <a:solidFill>
                <a:srgbClr val="926FAD"/>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8"/>
                </a:ext>
              </a:extLst>
            </a:endParaRPr>
          </a:p>
          <a:p>
            <a:pPr marL="457200" lvl="0" indent="-342900" algn="l" rtl="0">
              <a:lnSpc>
                <a:spcPct val="100000"/>
              </a:lnSpc>
              <a:spcBef>
                <a:spcPts val="0"/>
              </a:spcBef>
              <a:spcAft>
                <a:spcPts val="0"/>
              </a:spcAft>
              <a:buClr>
                <a:srgbClr val="A3D55F"/>
              </a:buClr>
              <a:buSzPts val="1800"/>
              <a:buAutoNum type="arabicPeriod"/>
            </a:pPr>
            <a:r>
              <a:rPr lang="en-GB">
                <a:solidFill>
                  <a:srgbClr val="A3D55F"/>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9"/>
                  </a:ext>
                </a:extLst>
              </a:rPr>
              <a:t>What is the topic? Is there a curriculum to draw questions from?</a:t>
            </a:r>
            <a:endParaRPr lang="en-GB">
              <a:solidFill>
                <a:srgbClr val="A3D55F"/>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
                </a:ext>
              </a:extLst>
            </a:endParaRPr>
          </a:p>
          <a:p>
            <a:pPr marL="457200" lvl="0" indent="-342900" algn="l" rtl="0">
              <a:lnSpc>
                <a:spcPct val="100000"/>
              </a:lnSpc>
              <a:spcBef>
                <a:spcPts val="0"/>
              </a:spcBef>
              <a:spcAft>
                <a:spcPts val="0"/>
              </a:spcAft>
              <a:buClr>
                <a:srgbClr val="2BBAD9"/>
              </a:buClr>
              <a:buSzPts val="1800"/>
              <a:buAutoNum type="arabicPeriod"/>
            </a:pPr>
            <a:r>
              <a:rPr lang="en-GB">
                <a:solidFill>
                  <a:srgbClr val="2BBAD9"/>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
                  </a:ext>
                </a:extLst>
              </a:rPr>
              <a:t>What age/ability/qualification level is the audience?</a:t>
            </a:r>
            <a:endParaRPr lang="en-GB"/>
          </a:p>
          <a:p>
            <a:pPr marL="0" lvl="0" indent="0" algn="l" rtl="0">
              <a:lnSpc>
                <a:spcPct val="100000"/>
              </a:lnSpc>
              <a:spcBef>
                <a:spcPts val="1200"/>
              </a:spcBef>
              <a:spcAft>
                <a:spcPts val="0"/>
              </a:spcAft>
              <a:buSzPts val="1800"/>
              <a:buNone/>
            </a:pPr>
            <a:r>
              <a:rPr lang="en-GB"/>
              <a:t>Example:</a:t>
            </a:r>
          </a:p>
          <a:p>
            <a:pPr marL="0" lvl="0" indent="0" algn="l" rtl="0">
              <a:lnSpc>
                <a:spcPct val="100000"/>
              </a:lnSpc>
              <a:spcBef>
                <a:spcPts val="1200"/>
              </a:spcBef>
              <a:spcAft>
                <a:spcPts val="0"/>
              </a:spcAft>
              <a:buSzPts val="1800"/>
              <a:buNone/>
            </a:pPr>
            <a:r>
              <a:rPr lang="en-GB" i="1"/>
              <a:t>“You are a </a:t>
            </a:r>
            <a:r>
              <a:rPr lang="en-GB" i="1">
                <a:solidFill>
                  <a:srgbClr val="EB5C5D"/>
                </a:solidFill>
              </a:rPr>
              <a:t>teacher</a:t>
            </a:r>
            <a:r>
              <a:rPr lang="en-GB" i="1" baseline="30000"/>
              <a:t>[2]</a:t>
            </a:r>
            <a:r>
              <a:rPr lang="en-GB" i="1">
                <a:solidFill>
                  <a:srgbClr val="FF0000"/>
                </a:solidFill>
              </a:rPr>
              <a:t> </a:t>
            </a:r>
            <a:r>
              <a:rPr lang="en-GB" i="1"/>
              <a:t>of a </a:t>
            </a:r>
            <a:r>
              <a:rPr lang="en-GB" i="1">
                <a:solidFill>
                  <a:srgbClr val="2BBAD9"/>
                </a:solidFill>
              </a:rPr>
              <a:t>year 3 class</a:t>
            </a:r>
            <a:r>
              <a:rPr lang="en-GB" i="1" baseline="30000"/>
              <a:t>[6]</a:t>
            </a:r>
            <a:r>
              <a:rPr lang="en-GB" i="1"/>
              <a:t> teaching </a:t>
            </a:r>
            <a:r>
              <a:rPr lang="en-GB" i="1">
                <a:solidFill>
                  <a:srgbClr val="B5DD7F"/>
                </a:solidFill>
              </a:rPr>
              <a:t>the topic of light from the key stage 2 national curriculum in England</a:t>
            </a:r>
            <a:r>
              <a:rPr lang="en-GB" i="1" baseline="30000"/>
              <a:t>[5]</a:t>
            </a:r>
            <a:r>
              <a:rPr lang="en-GB" i="1"/>
              <a:t>. Create me a </a:t>
            </a:r>
            <a:r>
              <a:rPr lang="en-GB" i="1">
                <a:solidFill>
                  <a:srgbClr val="1D70B8"/>
                </a:solidFill>
              </a:rPr>
              <a:t>10 question</a:t>
            </a:r>
            <a:r>
              <a:rPr lang="en-GB" i="1" baseline="30000"/>
              <a:t>[3]</a:t>
            </a:r>
            <a:r>
              <a:rPr lang="en-GB" i="1"/>
              <a:t> </a:t>
            </a:r>
            <a:r>
              <a:rPr lang="en-GB" i="1">
                <a:solidFill>
                  <a:srgbClr val="DF7CB0"/>
                </a:solidFill>
              </a:rPr>
              <a:t>multiple choice quiz</a:t>
            </a:r>
            <a:r>
              <a:rPr lang="en-GB" i="1" baseline="30000"/>
              <a:t>[1]</a:t>
            </a:r>
            <a:r>
              <a:rPr lang="en-GB" i="1"/>
              <a:t> with </a:t>
            </a:r>
            <a:r>
              <a:rPr lang="en-GB" i="1">
                <a:solidFill>
                  <a:srgbClr val="926FAD"/>
                </a:solidFill>
              </a:rPr>
              <a:t>3 options for each question</a:t>
            </a:r>
            <a:r>
              <a:rPr lang="en-GB" i="1"/>
              <a:t>.</a:t>
            </a:r>
            <a:r>
              <a:rPr lang="en-GB" i="1" baseline="30000"/>
              <a:t>[4]</a:t>
            </a:r>
            <a:r>
              <a:rPr lang="en-GB" i="1"/>
              <a:t> Include the answers at the bottom of the quiz. </a:t>
            </a:r>
            <a:r>
              <a:rPr lang="en-GB" i="1">
                <a:solidFill>
                  <a:srgbClr val="2BBAD9"/>
                </a:solidFill>
              </a:rPr>
              <a:t>Make sure the questions can be read by a pupil with a reading age of 5.</a:t>
            </a:r>
            <a:r>
              <a:rPr lang="en-GB" i="1" baseline="30000"/>
              <a:t>[6]</a:t>
            </a:r>
            <a:r>
              <a:rPr lang="en-GB" i="1"/>
              <a:t>”</a:t>
            </a:r>
            <a:endParaRPr lang="en-GB"/>
          </a:p>
          <a:p>
            <a:pPr marL="0" lvl="0" indent="0" algn="l" rtl="0">
              <a:lnSpc>
                <a:spcPct val="100000"/>
              </a:lnSpc>
              <a:spcBef>
                <a:spcPts val="1200"/>
              </a:spcBef>
              <a:spcAft>
                <a:spcPts val="1000"/>
              </a:spcAft>
              <a:buSzPts val="1800"/>
              <a:buNone/>
            </a:pPr>
            <a:endParaRPr lang="en-GB"/>
          </a:p>
        </p:txBody>
      </p:sp>
      <p:sp>
        <p:nvSpPr>
          <p:cNvPr id="193" name="Google Shape;193;g3344d46a5f0_0_46"/>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94" name="Google Shape;194;g3344d46a5f0_0_46"/>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32ae9e6d6f1_0_0" descr="This slide gives some tips on key aspects of prompting generative AI. "/>
          <p:cNvSpPr txBox="1">
            <a:spLocks noGrp="1"/>
          </p:cNvSpPr>
          <p:nvPr>
            <p:ph type="title"/>
          </p:nvPr>
        </p:nvSpPr>
        <p:spPr>
          <a:xfrm>
            <a:off x="626329" y="501050"/>
            <a:ext cx="5898295" cy="512400"/>
          </a:xfrm>
          <a:prstGeom prst="rect">
            <a:avLst/>
          </a:prstGeom>
          <a:noFill/>
          <a:ln>
            <a:noFill/>
          </a:ln>
        </p:spPr>
        <p:txBody>
          <a:bodyPr spcFirstLastPara="1" wrap="square" lIns="0" tIns="0" rIns="0" bIns="0" anchor="t" anchorCtr="0">
            <a:noAutofit/>
          </a:bodyPr>
          <a:lstStyle/>
          <a:p>
            <a:pPr>
              <a:buSzPts val="2400"/>
            </a:pPr>
            <a:r>
              <a:rPr lang="en-GB" dirty="0"/>
              <a:t>Trying out prompting of generative AI</a:t>
            </a:r>
            <a:endParaRPr dirty="0"/>
          </a:p>
        </p:txBody>
      </p:sp>
      <p:grpSp>
        <p:nvGrpSpPr>
          <p:cNvPr id="2" name="Group 1" descr="Diagram of the process of AI including input, a black box, and output. ">
            <a:extLst>
              <a:ext uri="{FF2B5EF4-FFF2-40B4-BE49-F238E27FC236}">
                <a16:creationId xmlns:a16="http://schemas.microsoft.com/office/drawing/2014/main" id="{7AC704EB-B53F-C9BA-78DB-8A8D793C332F}"/>
              </a:ext>
            </a:extLst>
          </p:cNvPr>
          <p:cNvGrpSpPr/>
          <p:nvPr/>
        </p:nvGrpSpPr>
        <p:grpSpPr>
          <a:xfrm>
            <a:off x="7143932" y="246223"/>
            <a:ext cx="4798130" cy="1408300"/>
            <a:chOff x="7143932" y="246223"/>
            <a:chExt cx="4798130" cy="1408300"/>
          </a:xfrm>
        </p:grpSpPr>
        <p:grpSp>
          <p:nvGrpSpPr>
            <p:cNvPr id="211" name="Google Shape;211;g32ae9e6d6f1_0_0" descr="Diagram of the process of AI including input, a black box, and output. "/>
            <p:cNvGrpSpPr/>
            <p:nvPr/>
          </p:nvGrpSpPr>
          <p:grpSpPr>
            <a:xfrm>
              <a:off x="7143932" y="246223"/>
              <a:ext cx="4798130" cy="1408300"/>
              <a:chOff x="1561725" y="1960725"/>
              <a:chExt cx="8379550" cy="2513475"/>
            </a:xfrm>
          </p:grpSpPr>
          <p:sp>
            <p:nvSpPr>
              <p:cNvPr id="212" name="Google Shape;212;g32ae9e6d6f1_0_0">
                <a:extLst>
                  <a:ext uri="{C183D7F6-B498-43B3-948B-1728B52AA6E4}">
                    <adec:decorative xmlns:adec="http://schemas.microsoft.com/office/drawing/2017/decorative" val="1"/>
                  </a:ext>
                </a:extLst>
              </p:cNvPr>
              <p:cNvSpPr/>
              <p:nvPr/>
            </p:nvSpPr>
            <p:spPr>
              <a:xfrm>
                <a:off x="4612888" y="1960725"/>
                <a:ext cx="2119500" cy="2198400"/>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213" name="Google Shape;213;g32ae9e6d6f1_0_0">
                <a:extLst>
                  <a:ext uri="{C183D7F6-B498-43B3-948B-1728B52AA6E4}">
                    <adec:decorative xmlns:adec="http://schemas.microsoft.com/office/drawing/2017/decorative" val="1"/>
                  </a:ext>
                </a:extLst>
              </p:cNvPr>
              <p:cNvSpPr txBox="1"/>
              <p:nvPr/>
            </p:nvSpPr>
            <p:spPr>
              <a:xfrm>
                <a:off x="1561725" y="2461950"/>
                <a:ext cx="2706300" cy="181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214" name="Google Shape;214;g32ae9e6d6f1_0_0">
                <a:extLst>
                  <a:ext uri="{C183D7F6-B498-43B3-948B-1728B52AA6E4}">
                    <adec:decorative xmlns:adec="http://schemas.microsoft.com/office/drawing/2017/decorative" val="1"/>
                  </a:ext>
                </a:extLst>
              </p:cNvPr>
              <p:cNvSpPr txBox="1"/>
              <p:nvPr/>
            </p:nvSpPr>
            <p:spPr>
              <a:xfrm>
                <a:off x="7234975" y="2661300"/>
                <a:ext cx="2706300" cy="181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(Text, image,      video, audio or code)</a:t>
                </a:r>
                <a:endParaRPr sz="1100" b="0" i="0" u="none" strike="noStrike" cap="none">
                  <a:solidFill>
                    <a:schemeClr val="dk1"/>
                  </a:solidFill>
                  <a:latin typeface="Arial"/>
                  <a:ea typeface="Arial"/>
                  <a:cs typeface="Arial"/>
                  <a:sym typeface="Arial"/>
                </a:endParaRPr>
              </a:p>
            </p:txBody>
          </p:sp>
          <p:sp>
            <p:nvSpPr>
              <p:cNvPr id="215" name="Google Shape;215;g32ae9e6d6f1_0_0">
                <a:extLst>
                  <a:ext uri="{C183D7F6-B498-43B3-948B-1728B52AA6E4}">
                    <adec:decorative xmlns:adec="http://schemas.microsoft.com/office/drawing/2017/decorative" val="1"/>
                  </a:ext>
                </a:extLst>
              </p:cNvPr>
              <p:cNvSpPr/>
              <p:nvPr/>
            </p:nvSpPr>
            <p:spPr>
              <a:xfrm>
                <a:off x="3701652" y="3105975"/>
                <a:ext cx="5664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16" name="Google Shape;216;g32ae9e6d6f1_0_0">
                <a:extLst>
                  <a:ext uri="{C183D7F6-B498-43B3-948B-1728B52AA6E4}">
                    <adec:decorative xmlns:adec="http://schemas.microsoft.com/office/drawing/2017/decorative" val="1"/>
                  </a:ext>
                </a:extLst>
              </p:cNvPr>
              <p:cNvSpPr/>
              <p:nvPr/>
            </p:nvSpPr>
            <p:spPr>
              <a:xfrm>
                <a:off x="7077277" y="3105975"/>
                <a:ext cx="5664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grpSp>
        <p:sp>
          <p:nvSpPr>
            <p:cNvPr id="210" name="Google Shape;210;g32ae9e6d6f1_0_0">
              <a:extLst>
                <a:ext uri="{C183D7F6-B498-43B3-948B-1728B52AA6E4}">
                  <adec:decorative xmlns:adec="http://schemas.microsoft.com/office/drawing/2017/decorative" val="1"/>
                </a:ext>
              </a:extLst>
            </p:cNvPr>
            <p:cNvSpPr/>
            <p:nvPr/>
          </p:nvSpPr>
          <p:spPr>
            <a:xfrm>
              <a:off x="7369350" y="481725"/>
              <a:ext cx="1112400" cy="1080900"/>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9" name="Google Shape;209;g32ae9e6d6f1_0_0"/>
          <p:cNvSpPr txBox="1">
            <a:spLocks noGrp="1"/>
          </p:cNvSpPr>
          <p:nvPr>
            <p:ph type="body" idx="1"/>
          </p:nvPr>
        </p:nvSpPr>
        <p:spPr>
          <a:xfrm>
            <a:off x="647550" y="1704038"/>
            <a:ext cx="10956900" cy="4351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b="1"/>
              <a:t>Specificity </a:t>
            </a:r>
            <a:r>
              <a:rPr lang="en-GB"/>
              <a:t>– be clear about what you want from the AI system. Vague prompts lead to vague answers. Instead of "Tell me about AI," try "Explain how generative AI can help teachers reduce workload, with examples."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b="1"/>
              <a:t>Context and constraints </a:t>
            </a:r>
            <a:r>
              <a:rPr lang="en-GB"/>
              <a:t>– provide relevant background information and set boundaries. For example, "Summarise the risks of AI in education in under 100 words, using plain language."</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b="1"/>
              <a:t>Desired format</a:t>
            </a:r>
            <a:r>
              <a:rPr lang="en-GB"/>
              <a:t> – if you need a list, a paragraph, or a structured response, state it. For example, "List three advantages of AI in teaching, with a brief explanation for each."</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b="1"/>
              <a:t>Tone and style</a:t>
            </a:r>
            <a:r>
              <a:rPr lang="en-GB"/>
              <a:t> – specify the tone if needed. For example, "Explain AI bias in a way that a non-technical teacher would understand, using an informal and engaging tone."</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b="1"/>
              <a:t>Iteration and refinement</a:t>
            </a:r>
            <a:r>
              <a:rPr lang="en-GB"/>
              <a:t> – if the first response isn’t quite right, refine your prompt. For instance, if an answer is too broad, you can adjust by adding "Focus on UK schools and recent policy discussions."</a:t>
            </a:r>
            <a:endParaRPr/>
          </a:p>
        </p:txBody>
      </p:sp>
      <p:sp>
        <p:nvSpPr>
          <p:cNvPr id="207" name="Google Shape;207;g32ae9e6d6f1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08" name="Google Shape;208;g32ae9e6d6f1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3" name="Google Shape;223;g34673ce44b2_0_115" descr="This slide contains links to the third video and transcript for this module.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2 Video 3: Recap: How AI processes a prompt</a:t>
            </a:r>
          </a:p>
        </p:txBody>
      </p:sp>
      <p:sp>
        <p:nvSpPr>
          <p:cNvPr id="224" name="Google Shape;224;g34673ce44b2_0_115"/>
          <p:cNvSpPr txBox="1"/>
          <p:nvPr/>
        </p:nvSpPr>
        <p:spPr>
          <a:xfrm>
            <a:off x="2721803" y="2248600"/>
            <a:ext cx="7676700" cy="9966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dirty="0">
                <a:solidFill>
                  <a:srgbClr val="003764"/>
                </a:solidFill>
              </a:rPr>
              <a:t>Click here to watch:</a:t>
            </a:r>
            <a:endParaRPr sz="2400" b="1" dirty="0">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dirty="0">
                <a:solidFill>
                  <a:srgbClr val="0329E7"/>
                </a:solidFill>
                <a:hlinkClick r:id="rId3">
                  <a:extLst>
                    <a:ext uri="{A12FA001-AC4F-418D-AE19-62706E023703}">
                      <ahyp:hlinkClr xmlns:ahyp="http://schemas.microsoft.com/office/drawing/2018/hyperlinkcolor" val="tx"/>
                    </a:ext>
                  </a:extLst>
                </a:hlinkClick>
              </a:rPr>
              <a:t>Module 2 Video 3: Recap: How AI processes a prompt</a:t>
            </a:r>
            <a:endParaRPr sz="2400" b="1" dirty="0">
              <a:solidFill>
                <a:srgbClr val="0329E7"/>
              </a:solidFill>
            </a:endParaRPr>
          </a:p>
        </p:txBody>
      </p:sp>
      <p:pic>
        <p:nvPicPr>
          <p:cNvPr id="225" name="Google Shape;225;g34673ce44b2_0_11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26" name="Google Shape;226;g34673ce44b2_0_115"/>
          <p:cNvSpPr txBox="1"/>
          <p:nvPr/>
        </p:nvSpPr>
        <p:spPr>
          <a:xfrm>
            <a:off x="2721803" y="4134750"/>
            <a:ext cx="7676700" cy="107045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2 Video 3: Recap: How AI processes a prompt</a:t>
            </a:r>
            <a:endParaRPr lang="en-GB" sz="2400" b="1">
              <a:solidFill>
                <a:srgbClr val="0329E7"/>
              </a:solidFill>
            </a:endParaRPr>
          </a:p>
        </p:txBody>
      </p:sp>
      <p:pic>
        <p:nvPicPr>
          <p:cNvPr id="227" name="Google Shape;227;g34673ce44b2_0_11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21" name="Google Shape;221;g34673ce44b2_0_11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22" name="Google Shape;222;g34673ce44b2_0_11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6" name="Google Shape;236;g2a51017ce7d_0_21" descr="This slide contains information about the &quot;process&quot; stage of a black box system. "/>
          <p:cNvSpPr txBox="1">
            <a:spLocks noGrp="1"/>
          </p:cNvSpPr>
          <p:nvPr>
            <p:ph type="title"/>
          </p:nvPr>
        </p:nvSpPr>
        <p:spPr>
          <a:xfrm>
            <a:off x="626330" y="501050"/>
            <a:ext cx="51849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A black box system - process</a:t>
            </a:r>
            <a:endParaRPr dirty="0"/>
          </a:p>
        </p:txBody>
      </p:sp>
      <p:grpSp>
        <p:nvGrpSpPr>
          <p:cNvPr id="3" name="Group 2" descr="Diagram of the process of AI including input, a black box, and output. ">
            <a:extLst>
              <a:ext uri="{FF2B5EF4-FFF2-40B4-BE49-F238E27FC236}">
                <a16:creationId xmlns:a16="http://schemas.microsoft.com/office/drawing/2014/main" id="{2CE3ADBC-20C7-F7C8-1B58-29B0D2AA3318}"/>
              </a:ext>
            </a:extLst>
          </p:cNvPr>
          <p:cNvGrpSpPr/>
          <p:nvPr/>
        </p:nvGrpSpPr>
        <p:grpSpPr>
          <a:xfrm>
            <a:off x="7084107" y="83000"/>
            <a:ext cx="4807953" cy="1545300"/>
            <a:chOff x="7084107" y="83000"/>
            <a:chExt cx="4807953" cy="1545300"/>
          </a:xfrm>
        </p:grpSpPr>
        <p:sp>
          <p:nvSpPr>
            <p:cNvPr id="240" name="Google Shape;240;g2a51017ce7d_0_21">
              <a:extLst>
                <a:ext uri="{C183D7F6-B498-43B3-948B-1728B52AA6E4}">
                  <adec:decorative xmlns:adec="http://schemas.microsoft.com/office/drawing/2017/decorative" val="1"/>
                </a:ext>
              </a:extLst>
            </p:cNvPr>
            <p:cNvSpPr/>
            <p:nvPr/>
          </p:nvSpPr>
          <p:spPr>
            <a:xfrm>
              <a:off x="8309429" y="861531"/>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grpSp>
          <p:nvGrpSpPr>
            <p:cNvPr id="2" name="Group 1" descr="Diagram of the process of AI including input, a black box, and output. ">
              <a:extLst>
                <a:ext uri="{FF2B5EF4-FFF2-40B4-BE49-F238E27FC236}">
                  <a16:creationId xmlns:a16="http://schemas.microsoft.com/office/drawing/2014/main" id="{8DADFF98-06E2-DDB8-695C-E5F1101A3662}"/>
                </a:ext>
              </a:extLst>
            </p:cNvPr>
            <p:cNvGrpSpPr/>
            <p:nvPr/>
          </p:nvGrpSpPr>
          <p:grpSpPr>
            <a:xfrm>
              <a:off x="7084107" y="83000"/>
              <a:ext cx="4807953" cy="1545300"/>
              <a:chOff x="7084107" y="83000"/>
              <a:chExt cx="4807953" cy="1545300"/>
            </a:xfrm>
          </p:grpSpPr>
          <p:sp>
            <p:nvSpPr>
              <p:cNvPr id="232" name="Google Shape;232;g2a51017ce7d_0_21" descr="A green box signifying that we're focusing on the AI system unseen process or ‘the black box’. ">
                <a:extLst>
                  <a:ext uri="{C183D7F6-B498-43B3-948B-1728B52AA6E4}">
                    <adec:decorative xmlns:adec="http://schemas.microsoft.com/office/drawing/2017/decorative" val="0"/>
                  </a:ext>
                </a:extLst>
              </p:cNvPr>
              <p:cNvSpPr/>
              <p:nvPr/>
            </p:nvSpPr>
            <p:spPr>
              <a:xfrm>
                <a:off x="8702950" y="83000"/>
                <a:ext cx="1464300" cy="1545300"/>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2a51017ce7d_0_21"/>
              <p:cNvSpPr txBox="1"/>
              <p:nvPr/>
            </p:nvSpPr>
            <p:spPr>
              <a:xfrm>
                <a:off x="7084107" y="500684"/>
                <a:ext cx="1549627" cy="1015768"/>
              </a:xfrm>
              <a:prstGeom prst="rect">
                <a:avLst/>
              </a:prstGeom>
              <a:noFill/>
              <a:ln>
                <a:noFill/>
              </a:ln>
            </p:spPr>
            <p:txBody>
              <a:bodyPr spcFirstLastPara="1" wrap="square" lIns="91425" tIns="91425" rIns="91425" bIns="91425" anchor="ctr" anchorCtr="0">
                <a:noAutofit/>
              </a:bodyPr>
              <a:lstStyle/>
              <a:p>
                <a:pPr algn="ctr">
                  <a:buSzPts val="1400"/>
                </a:pPr>
                <a:r>
                  <a:rPr lang="en-GB" b="1" dirty="0">
                    <a:solidFill>
                      <a:schemeClr val="dk1"/>
                    </a:solidFill>
                  </a:rPr>
                  <a:t>Input</a:t>
                </a:r>
                <a:endParaRPr sz="14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dk1"/>
                    </a:solidFill>
                    <a:latin typeface="Arial"/>
                    <a:ea typeface="Arial"/>
                    <a:cs typeface="Arial"/>
                    <a:sym typeface="Arial"/>
                  </a:rPr>
                  <a:t>(Prompt)</a:t>
                </a:r>
                <a:endParaRPr sz="1100" b="0" i="0" u="none" strike="noStrike" cap="none" dirty="0">
                  <a:solidFill>
                    <a:schemeClr val="dk1"/>
                  </a:solidFill>
                  <a:latin typeface="Arial"/>
                  <a:ea typeface="Arial"/>
                  <a:cs typeface="Arial"/>
                  <a:sym typeface="Arial"/>
                </a:endParaRPr>
              </a:p>
            </p:txBody>
          </p:sp>
          <p:sp>
            <p:nvSpPr>
              <p:cNvPr id="234" name="Google Shape;234;g2a51017ce7d_0_21" descr="A black 3D box with AI system written on it. "/>
              <p:cNvSpPr/>
              <p:nvPr/>
            </p:nvSpPr>
            <p:spPr>
              <a:xfrm>
                <a:off x="8831202" y="219848"/>
                <a:ext cx="1213626" cy="1231764"/>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235" name="Google Shape;235;g2a51017ce7d_0_21"/>
              <p:cNvSpPr txBox="1"/>
              <p:nvPr/>
            </p:nvSpPr>
            <p:spPr>
              <a:xfrm>
                <a:off x="10342560" y="612355"/>
                <a:ext cx="1549500" cy="101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(Text, image,      video, audio or code)</a:t>
                </a:r>
                <a:endParaRPr sz="1100" b="0" i="0" u="none" strike="noStrike" cap="none">
                  <a:solidFill>
                    <a:schemeClr val="dk1"/>
                  </a:solidFill>
                  <a:latin typeface="Arial"/>
                  <a:ea typeface="Arial"/>
                  <a:cs typeface="Arial"/>
                  <a:sym typeface="Arial"/>
                </a:endParaRPr>
              </a:p>
            </p:txBody>
          </p:sp>
          <p:sp>
            <p:nvSpPr>
              <p:cNvPr id="241" name="Google Shape;241;g2a51017ce7d_0_21">
                <a:extLst>
                  <a:ext uri="{C183D7F6-B498-43B3-948B-1728B52AA6E4}">
                    <adec:decorative xmlns:adec="http://schemas.microsoft.com/office/drawing/2017/decorative" val="1"/>
                  </a:ext>
                </a:extLst>
              </p:cNvPr>
              <p:cNvSpPr/>
              <p:nvPr/>
            </p:nvSpPr>
            <p:spPr>
              <a:xfrm>
                <a:off x="10242312" y="861531"/>
                <a:ext cx="324300" cy="164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grpSp>
      </p:grpSp>
      <p:sp>
        <p:nvSpPr>
          <p:cNvPr id="239" name="Google Shape;239;g2a51017ce7d_0_21"/>
          <p:cNvSpPr txBox="1">
            <a:spLocks noGrp="1"/>
          </p:cNvSpPr>
          <p:nvPr>
            <p:ph type="body" idx="1"/>
          </p:nvPr>
        </p:nvSpPr>
        <p:spPr>
          <a:xfrm>
            <a:off x="647550" y="1774613"/>
            <a:ext cx="10956900" cy="42807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900"/>
              </a:spcBef>
              <a:spcAft>
                <a:spcPts val="0"/>
              </a:spcAft>
              <a:buSzPts val="1800"/>
              <a:buChar char="●"/>
            </a:pPr>
            <a:r>
              <a:rPr lang="en-GB" dirty="0"/>
              <a:t>Machine learning is the part of AI system that allows the computer to learn from data in order to make predictions.</a:t>
            </a:r>
            <a:endParaRPr dirty="0"/>
          </a:p>
          <a:p>
            <a:pPr marL="457200" lvl="0" indent="0" algn="l" rtl="0">
              <a:lnSpc>
                <a:spcPct val="100000"/>
              </a:lnSpc>
              <a:spcBef>
                <a:spcPts val="900"/>
              </a:spcBef>
              <a:spcAft>
                <a:spcPts val="0"/>
              </a:spcAft>
              <a:buClr>
                <a:schemeClr val="dk1"/>
              </a:buClr>
              <a:buSzPts val="1100"/>
              <a:buFont typeface="Arial"/>
              <a:buNone/>
            </a:pPr>
            <a:endParaRPr dirty="0"/>
          </a:p>
          <a:p>
            <a:pPr marL="457200" lvl="0" indent="-342900" algn="l" rtl="0">
              <a:lnSpc>
                <a:spcPct val="100000"/>
              </a:lnSpc>
              <a:spcBef>
                <a:spcPts val="900"/>
              </a:spcBef>
              <a:spcAft>
                <a:spcPts val="0"/>
              </a:spcAft>
              <a:buSzPts val="1800"/>
              <a:buChar char="●"/>
            </a:pPr>
            <a:r>
              <a:rPr lang="en-GB" dirty="0"/>
              <a:t>Deep learning is a type of machine learning which recognises patterns.</a:t>
            </a:r>
            <a:endParaRPr dirty="0"/>
          </a:p>
          <a:p>
            <a:pPr marL="457200" lvl="0" indent="0" algn="l" rtl="0">
              <a:lnSpc>
                <a:spcPct val="100000"/>
              </a:lnSpc>
              <a:spcBef>
                <a:spcPts val="900"/>
              </a:spcBef>
              <a:spcAft>
                <a:spcPts val="0"/>
              </a:spcAft>
              <a:buClr>
                <a:schemeClr val="dk1"/>
              </a:buClr>
              <a:buSzPts val="1100"/>
              <a:buFont typeface="Arial"/>
              <a:buNone/>
            </a:pPr>
            <a:endParaRPr dirty="0"/>
          </a:p>
          <a:p>
            <a:pPr marL="457200" lvl="0" indent="-342900" algn="l" rtl="0">
              <a:lnSpc>
                <a:spcPct val="100000"/>
              </a:lnSpc>
              <a:spcBef>
                <a:spcPts val="900"/>
              </a:spcBef>
              <a:spcAft>
                <a:spcPts val="0"/>
              </a:spcAft>
              <a:buSzPts val="1800"/>
              <a:buChar char="●"/>
            </a:pPr>
            <a:r>
              <a:rPr lang="en-GB" dirty="0"/>
              <a:t>Large language models – LLMs – can interact with text in a human-like manner, making sense of patterns in text.</a:t>
            </a:r>
            <a:endParaRPr dirty="0"/>
          </a:p>
          <a:p>
            <a:pPr marL="457200" lvl="0" indent="0" algn="l" rtl="0">
              <a:lnSpc>
                <a:spcPct val="100000"/>
              </a:lnSpc>
              <a:spcBef>
                <a:spcPts val="900"/>
              </a:spcBef>
              <a:spcAft>
                <a:spcPts val="0"/>
              </a:spcAft>
              <a:buClr>
                <a:schemeClr val="dk1"/>
              </a:buClr>
              <a:buSzPts val="1100"/>
              <a:buFont typeface="Arial"/>
              <a:buNone/>
            </a:pPr>
            <a:endParaRPr dirty="0"/>
          </a:p>
          <a:p>
            <a:pPr marL="457200" lvl="0" indent="-342900" algn="l" rtl="0">
              <a:lnSpc>
                <a:spcPct val="100000"/>
              </a:lnSpc>
              <a:spcBef>
                <a:spcPts val="900"/>
              </a:spcBef>
              <a:spcAft>
                <a:spcPts val="0"/>
              </a:spcAft>
              <a:buSzPts val="1800"/>
              <a:buChar char="●"/>
            </a:pPr>
            <a:r>
              <a:rPr lang="en-GB" dirty="0"/>
              <a:t>To recap, the LLM breaks down your prompt into a series of keywords and analyses this for patterns. The AI system has previously done lots of machine and deep learning on varied datasets. A response is produced based on predictions made from prior learning. At this point, the AI system will give this to you as an output.</a:t>
            </a:r>
            <a:endParaRPr dirty="0"/>
          </a:p>
          <a:p>
            <a:pPr marL="457200" lvl="0" indent="0" algn="l" rtl="0">
              <a:lnSpc>
                <a:spcPct val="100000"/>
              </a:lnSpc>
              <a:spcBef>
                <a:spcPts val="900"/>
              </a:spcBef>
              <a:spcAft>
                <a:spcPts val="0"/>
              </a:spcAft>
              <a:buClr>
                <a:schemeClr val="dk1"/>
              </a:buClr>
              <a:buSzPts val="1100"/>
              <a:buFont typeface="Arial"/>
              <a:buNone/>
            </a:pPr>
            <a:endParaRPr dirty="0"/>
          </a:p>
          <a:p>
            <a:pPr marL="0" lvl="0" indent="0" algn="l" rtl="0">
              <a:lnSpc>
                <a:spcPct val="100000"/>
              </a:lnSpc>
              <a:spcBef>
                <a:spcPts val="1200"/>
              </a:spcBef>
              <a:spcAft>
                <a:spcPts val="0"/>
              </a:spcAft>
              <a:buSzPts val="1800"/>
              <a:buNone/>
            </a:pPr>
            <a:endParaRPr b="1" dirty="0"/>
          </a:p>
        </p:txBody>
      </p:sp>
      <p:sp>
        <p:nvSpPr>
          <p:cNvPr id="237" name="Google Shape;237;g2a51017ce7d_0_2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38" name="Google Shape;238;g2a51017ce7d_0_2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8" name="Google Shape;248;g34673ce44b2_0_128" descr="This slide contains links to the fourth video and transcript for this module.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2 Video 4: Generative AI outputs</a:t>
            </a:r>
          </a:p>
        </p:txBody>
      </p:sp>
      <p:sp>
        <p:nvSpPr>
          <p:cNvPr id="249" name="Google Shape;249;g34673ce44b2_0_128"/>
          <p:cNvSpPr txBox="1"/>
          <p:nvPr/>
        </p:nvSpPr>
        <p:spPr>
          <a:xfrm>
            <a:off x="2721803" y="2248600"/>
            <a:ext cx="7676700" cy="78227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dirty="0">
                <a:solidFill>
                  <a:srgbClr val="003764"/>
                </a:solidFill>
              </a:rPr>
              <a:t>Click here to watch:</a:t>
            </a:r>
            <a:endParaRPr sz="2400" b="1" dirty="0">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dirty="0">
                <a:solidFill>
                  <a:srgbClr val="0329E7"/>
                </a:solidFill>
                <a:hlinkClick r:id="rId3">
                  <a:extLst>
                    <a:ext uri="{A12FA001-AC4F-418D-AE19-62706E023703}">
                      <ahyp:hlinkClr xmlns:ahyp="http://schemas.microsoft.com/office/drawing/2018/hyperlinkcolor" val="tx"/>
                    </a:ext>
                  </a:extLst>
                </a:hlinkClick>
              </a:rPr>
              <a:t>Module 2 Video 4: Generative AI outputs</a:t>
            </a:r>
            <a:endParaRPr sz="2400" b="1" dirty="0">
              <a:solidFill>
                <a:srgbClr val="0329E7"/>
              </a:solidFill>
            </a:endParaRPr>
          </a:p>
        </p:txBody>
      </p:sp>
      <p:pic>
        <p:nvPicPr>
          <p:cNvPr id="250" name="Google Shape;250;g34673ce44b2_0_12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51" name="Google Shape;251;g34673ce44b2_0_128"/>
          <p:cNvSpPr txBox="1"/>
          <p:nvPr/>
        </p:nvSpPr>
        <p:spPr>
          <a:xfrm>
            <a:off x="2721803" y="4134750"/>
            <a:ext cx="7676700" cy="78227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it-IT" sz="2400" b="1">
                <a:solidFill>
                  <a:srgbClr val="0329E7"/>
                </a:solidFill>
                <a:hlinkClick r:id="rId5">
                  <a:extLst>
                    <a:ext uri="{A12FA001-AC4F-418D-AE19-62706E023703}">
                      <ahyp:hlinkClr xmlns:ahyp="http://schemas.microsoft.com/office/drawing/2018/hyperlinkcolor" val="tx"/>
                    </a:ext>
                  </a:extLst>
                </a:hlinkClick>
              </a:rPr>
              <a:t>Module 2 Video 4: Generative AI outputs</a:t>
            </a:r>
            <a:endParaRPr lang="it-IT" sz="2400" b="1">
              <a:solidFill>
                <a:srgbClr val="0329E7"/>
              </a:solidFill>
            </a:endParaRPr>
          </a:p>
        </p:txBody>
      </p:sp>
      <p:pic>
        <p:nvPicPr>
          <p:cNvPr id="252" name="Google Shape;252;g34673ce44b2_0_12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46" name="Google Shape;246;g34673ce44b2_0_12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47" name="Google Shape;247;g34673ce44b2_0_12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a51017ce7d_0_74" descr="This slide contains information on the &quot;output&quot; stage in a black box / AI system.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A black box system - output</a:t>
            </a:r>
            <a:endParaRPr dirty="0"/>
          </a:p>
        </p:txBody>
      </p:sp>
      <p:grpSp>
        <p:nvGrpSpPr>
          <p:cNvPr id="3" name="Group 2" descr="Diagram of the process of AI including input, a black box, and output. ">
            <a:extLst>
              <a:ext uri="{FF2B5EF4-FFF2-40B4-BE49-F238E27FC236}">
                <a16:creationId xmlns:a16="http://schemas.microsoft.com/office/drawing/2014/main" id="{47D7EA46-2EE2-A0AC-C031-874D5573B19D}"/>
              </a:ext>
            </a:extLst>
          </p:cNvPr>
          <p:cNvGrpSpPr/>
          <p:nvPr/>
        </p:nvGrpSpPr>
        <p:grpSpPr>
          <a:xfrm>
            <a:off x="7431052" y="246223"/>
            <a:ext cx="4510873" cy="1501765"/>
            <a:chOff x="7431052" y="246223"/>
            <a:chExt cx="4510873" cy="1501765"/>
          </a:xfrm>
        </p:grpSpPr>
        <p:sp>
          <p:nvSpPr>
            <p:cNvPr id="261" name="Google Shape;261;g2a51017ce7d_0_74">
              <a:extLst>
                <a:ext uri="{C183D7F6-B498-43B3-948B-1728B52AA6E4}">
                  <adec:decorative xmlns:adec="http://schemas.microsoft.com/office/drawing/2017/decorative" val="0"/>
                </a:ext>
              </a:extLst>
            </p:cNvPr>
            <p:cNvSpPr txBox="1"/>
            <p:nvPr/>
          </p:nvSpPr>
          <p:spPr>
            <a:xfrm>
              <a:off x="10383834" y="516224"/>
              <a:ext cx="1549627" cy="123176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(Text, image,      video, audio or code)</a:t>
              </a:r>
              <a:endParaRPr sz="1100" b="0" i="0" u="none" strike="noStrike" cap="none">
                <a:solidFill>
                  <a:schemeClr val="dk1"/>
                </a:solidFill>
                <a:latin typeface="Arial"/>
                <a:ea typeface="Arial"/>
                <a:cs typeface="Arial"/>
                <a:sym typeface="Arial"/>
              </a:endParaRPr>
            </a:p>
          </p:txBody>
        </p:sp>
        <p:grpSp>
          <p:nvGrpSpPr>
            <p:cNvPr id="2" name="Group 1" descr="Diagram of the process of AI including input, a black box, and output. ">
              <a:extLst>
                <a:ext uri="{FF2B5EF4-FFF2-40B4-BE49-F238E27FC236}">
                  <a16:creationId xmlns:a16="http://schemas.microsoft.com/office/drawing/2014/main" id="{EF8ED240-E9BA-D8E3-6514-C374D9C75ABA}"/>
                </a:ext>
              </a:extLst>
            </p:cNvPr>
            <p:cNvGrpSpPr/>
            <p:nvPr/>
          </p:nvGrpSpPr>
          <p:grpSpPr>
            <a:xfrm>
              <a:off x="7431052" y="246223"/>
              <a:ext cx="4510873" cy="1371577"/>
              <a:chOff x="7431052" y="246223"/>
              <a:chExt cx="4510873" cy="1371577"/>
            </a:xfrm>
          </p:grpSpPr>
          <p:sp>
            <p:nvSpPr>
              <p:cNvPr id="258" name="Google Shape;258;g2a51017ce7d_0_74">
                <a:extLst>
                  <a:ext uri="{C183D7F6-B498-43B3-948B-1728B52AA6E4}">
                    <adec:decorative xmlns:adec="http://schemas.microsoft.com/office/drawing/2017/decorative" val="1"/>
                  </a:ext>
                </a:extLst>
              </p:cNvPr>
              <p:cNvSpPr txBox="1"/>
              <p:nvPr/>
            </p:nvSpPr>
            <p:spPr>
              <a:xfrm>
                <a:off x="7431052" y="536750"/>
                <a:ext cx="1112400" cy="101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259" name="Google Shape;259;g2a51017ce7d_0_74">
                <a:extLst>
                  <a:ext uri="{C183D7F6-B498-43B3-948B-1728B52AA6E4}">
                    <adec:decorative xmlns:adec="http://schemas.microsoft.com/office/drawing/2017/decorative" val="1"/>
                  </a:ext>
                </a:extLst>
              </p:cNvPr>
              <p:cNvSpPr/>
              <p:nvPr/>
            </p:nvSpPr>
            <p:spPr>
              <a:xfrm>
                <a:off x="8891027" y="246223"/>
                <a:ext cx="1213626" cy="1231764"/>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260" name="Google Shape;260;g2a51017ce7d_0_74" descr="A green box signifying we’re focusing on the Output of the AI system on this slide."/>
              <p:cNvSpPr/>
              <p:nvPr/>
            </p:nvSpPr>
            <p:spPr>
              <a:xfrm>
                <a:off x="10392425" y="386036"/>
                <a:ext cx="1549500" cy="1231764"/>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a51017ce7d_0_74"/>
              <p:cNvSpPr/>
              <p:nvPr/>
            </p:nvSpPr>
            <p:spPr>
              <a:xfrm>
                <a:off x="8369254" y="887906"/>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66" name="Google Shape;266;g2a51017ce7d_0_74"/>
              <p:cNvSpPr/>
              <p:nvPr/>
            </p:nvSpPr>
            <p:spPr>
              <a:xfrm>
                <a:off x="10302137" y="887906"/>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grpSp>
      </p:grpSp>
      <p:sp>
        <p:nvSpPr>
          <p:cNvPr id="264" name="Google Shape;264;g2a51017ce7d_0_74"/>
          <p:cNvSpPr txBox="1">
            <a:spLocks noGrp="1"/>
          </p:cNvSpPr>
          <p:nvPr>
            <p:ph type="body" idx="1"/>
          </p:nvPr>
        </p:nvSpPr>
        <p:spPr>
          <a:xfrm>
            <a:off x="647550" y="1764125"/>
            <a:ext cx="10956900" cy="42912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900"/>
              </a:spcBef>
              <a:spcAft>
                <a:spcPts val="0"/>
              </a:spcAft>
              <a:buSzPts val="1800"/>
              <a:buChar char="●"/>
            </a:pPr>
            <a:r>
              <a:rPr lang="en-GB"/>
              <a:t>AI systems generate outputs based on user prompts.</a:t>
            </a:r>
            <a:endParaRPr/>
          </a:p>
          <a:p>
            <a:pPr marL="457200" lvl="0" indent="-342900" algn="l" rtl="0">
              <a:lnSpc>
                <a:spcPct val="100000"/>
              </a:lnSpc>
              <a:spcBef>
                <a:spcPts val="1000"/>
              </a:spcBef>
              <a:spcAft>
                <a:spcPts val="0"/>
              </a:spcAft>
              <a:buSzPts val="1800"/>
              <a:buChar char="●"/>
            </a:pPr>
            <a:r>
              <a:rPr lang="en-GB"/>
              <a:t>These outputs can be in many forms, including text, images, audio, video and code.</a:t>
            </a:r>
            <a:endParaRPr/>
          </a:p>
          <a:p>
            <a:pPr marL="457200" lvl="0" indent="-342900" algn="l" rtl="0">
              <a:lnSpc>
                <a:spcPct val="100000"/>
              </a:lnSpc>
              <a:spcBef>
                <a:spcPts val="1000"/>
              </a:spcBef>
              <a:spcAft>
                <a:spcPts val="0"/>
              </a:spcAft>
              <a:buSzPts val="1800"/>
              <a:buChar char="●"/>
            </a:pPr>
            <a:r>
              <a:rPr lang="en-GB"/>
              <a:t>The nature of the output depends on the user's specific prompt and the AI's prior learning.</a:t>
            </a:r>
            <a:endParaRPr/>
          </a:p>
          <a:p>
            <a:pPr marL="457200" lvl="0" indent="-342900" algn="l" rtl="0">
              <a:lnSpc>
                <a:spcPct val="100000"/>
              </a:lnSpc>
              <a:spcBef>
                <a:spcPts val="1000"/>
              </a:spcBef>
              <a:spcAft>
                <a:spcPts val="0"/>
              </a:spcAft>
              <a:buSzPts val="1800"/>
              <a:buChar char="●"/>
            </a:pPr>
            <a:r>
              <a:rPr lang="en-GB"/>
              <a:t>AI-generated outputs can be fine-tuned by providing feedback to the AI system through further prompting.</a:t>
            </a:r>
            <a:endParaRPr/>
          </a:p>
          <a:p>
            <a:pPr marL="457200" lvl="0" indent="-342900" algn="l" rtl="0">
              <a:lnSpc>
                <a:spcPct val="100000"/>
              </a:lnSpc>
              <a:spcBef>
                <a:spcPts val="1000"/>
              </a:spcBef>
              <a:spcAft>
                <a:spcPts val="0"/>
              </a:spcAft>
              <a:buSzPts val="1800"/>
              <a:buChar char="●"/>
            </a:pPr>
            <a:r>
              <a:rPr lang="en-GB"/>
              <a:t>Fine-tuning prompts can also request changes to the length, tone and complexity of the outputs.</a:t>
            </a:r>
            <a:endParaRPr/>
          </a:p>
          <a:p>
            <a:pPr marL="457200" lvl="0" indent="-342900" algn="l" rtl="0">
              <a:lnSpc>
                <a:spcPct val="100000"/>
              </a:lnSpc>
              <a:spcBef>
                <a:spcPts val="1000"/>
              </a:spcBef>
              <a:spcAft>
                <a:spcPts val="0"/>
              </a:spcAft>
              <a:buClr>
                <a:schemeClr val="dk1"/>
              </a:buClr>
              <a:buSzPts val="1800"/>
              <a:buChar char="●"/>
            </a:pPr>
            <a:r>
              <a:rPr lang="en-GB"/>
              <a:t>It is essential to critically evaluate all AI-generated outputs to ensure they are suitable for the intended purpose. This is similar to reviewing any resource before use and includes being aware of the limitations of generative AI.</a:t>
            </a:r>
            <a:endParaRPr/>
          </a:p>
          <a:p>
            <a:pPr marL="0" lvl="0" indent="0" algn="l" rtl="0">
              <a:lnSpc>
                <a:spcPct val="100000"/>
              </a:lnSpc>
              <a:spcBef>
                <a:spcPts val="1200"/>
              </a:spcBef>
              <a:spcAft>
                <a:spcPts val="0"/>
              </a:spcAft>
              <a:buSzPts val="1800"/>
              <a:buNone/>
            </a:pPr>
            <a:endParaRPr b="1"/>
          </a:p>
        </p:txBody>
      </p:sp>
      <p:sp>
        <p:nvSpPr>
          <p:cNvPr id="262" name="Google Shape;262;g2a51017ce7d_0_7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63" name="Google Shape;263;g2a51017ce7d_0_7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3" name="Google Shape;273;g34673ce44b2_0_141" descr="This slide contains links to the fifth video and transcript for this module.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2 Video 5: Limitations of generative AI systems</a:t>
            </a:r>
          </a:p>
        </p:txBody>
      </p:sp>
      <p:sp>
        <p:nvSpPr>
          <p:cNvPr id="274" name="Google Shape;274;g34673ce44b2_0_141"/>
          <p:cNvSpPr txBox="1"/>
          <p:nvPr/>
        </p:nvSpPr>
        <p:spPr>
          <a:xfrm>
            <a:off x="2721803" y="2248600"/>
            <a:ext cx="7676700" cy="9966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dirty="0">
                <a:solidFill>
                  <a:srgbClr val="003764"/>
                </a:solidFill>
              </a:rPr>
              <a:t>Click here to watch:</a:t>
            </a:r>
            <a:endParaRPr sz="2400" b="1" dirty="0">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dirty="0">
                <a:solidFill>
                  <a:srgbClr val="0329E7"/>
                </a:solidFill>
                <a:hlinkClick r:id="rId3">
                  <a:extLst>
                    <a:ext uri="{A12FA001-AC4F-418D-AE19-62706E023703}">
                      <ahyp:hlinkClr xmlns:ahyp="http://schemas.microsoft.com/office/drawing/2018/hyperlinkcolor" val="tx"/>
                    </a:ext>
                  </a:extLst>
                </a:hlinkClick>
              </a:rPr>
              <a:t>Module 2 Video 5: Limitations of generative AI systems</a:t>
            </a:r>
            <a:endParaRPr sz="2400" b="1" dirty="0">
              <a:solidFill>
                <a:srgbClr val="0329E7"/>
              </a:solidFill>
            </a:endParaRPr>
          </a:p>
        </p:txBody>
      </p:sp>
      <p:pic>
        <p:nvPicPr>
          <p:cNvPr id="275" name="Google Shape;275;g34673ce44b2_0_1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76" name="Google Shape;276;g34673ce44b2_0_141"/>
          <p:cNvSpPr txBox="1"/>
          <p:nvPr/>
        </p:nvSpPr>
        <p:spPr>
          <a:xfrm>
            <a:off x="2721803" y="4134750"/>
            <a:ext cx="7676700" cy="9966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2 Video 5: Limitations of generative AI systems</a:t>
            </a:r>
            <a:endParaRPr lang="en-GB" sz="2400" b="1">
              <a:solidFill>
                <a:srgbClr val="0329E7"/>
              </a:solidFill>
            </a:endParaRPr>
          </a:p>
        </p:txBody>
      </p:sp>
      <p:pic>
        <p:nvPicPr>
          <p:cNvPr id="277" name="Google Shape;277;g34673ce44b2_0_14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71" name="Google Shape;271;g34673ce44b2_0_14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72" name="Google Shape;272;g34673ce44b2_0_14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Google Shape;282;g2a51017ce7d_0_116" descr="This slide contains a summary of some of the key information so far.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Summary of video 5</a:t>
            </a:r>
            <a:endParaRPr dirty="0"/>
          </a:p>
        </p:txBody>
      </p:sp>
      <p:sp>
        <p:nvSpPr>
          <p:cNvPr id="283" name="Google Shape;283;g2a51017ce7d_0_116"/>
          <p:cNvSpPr txBox="1">
            <a:spLocks noGrp="1"/>
          </p:cNvSpPr>
          <p:nvPr>
            <p:ph type="body" idx="1"/>
          </p:nvPr>
        </p:nvSpPr>
        <p:spPr>
          <a:xfrm>
            <a:off x="626325" y="1013450"/>
            <a:ext cx="10775700" cy="5041800"/>
          </a:xfrm>
          <a:prstGeom prst="rect">
            <a:avLst/>
          </a:prstGeom>
          <a:noFill/>
          <a:ln>
            <a:noFill/>
          </a:ln>
        </p:spPr>
        <p:txBody>
          <a:bodyPr spcFirstLastPara="1" wrap="square" lIns="0" tIns="0" rIns="0" bIns="0" anchor="t" anchorCtr="0">
            <a:noAutofit/>
          </a:bodyPr>
          <a:lstStyle/>
          <a:p>
            <a:pPr indent="-330200">
              <a:lnSpc>
                <a:spcPct val="115000"/>
              </a:lnSpc>
              <a:buSzPts val="1600"/>
              <a:buChar char="●"/>
            </a:pPr>
            <a:r>
              <a:rPr lang="en-GB" sz="1600" b="1" dirty="0"/>
              <a:t>AI systems can generate incorrect or misleading information</a:t>
            </a:r>
            <a:r>
              <a:rPr lang="en-GB" sz="1600" dirty="0"/>
              <a:t>, known as "hallucinations". These can be nonsensical or more subtle, such as fabricated facts or non existent links.</a:t>
            </a:r>
            <a:endParaRPr sz="1600" dirty="0"/>
          </a:p>
          <a:p>
            <a:pPr marL="457200" lvl="0" indent="-330200" algn="l" rtl="0">
              <a:lnSpc>
                <a:spcPct val="115000"/>
              </a:lnSpc>
              <a:spcBef>
                <a:spcPts val="1000"/>
              </a:spcBef>
              <a:spcAft>
                <a:spcPts val="0"/>
              </a:spcAft>
              <a:buSzPts val="1600"/>
              <a:buChar char="●"/>
            </a:pPr>
            <a:r>
              <a:rPr lang="en-GB" sz="1600" b="1" dirty="0"/>
              <a:t>Hallucinations occur because AI models make predictions based on patterns in their training data</a:t>
            </a:r>
            <a:r>
              <a:rPr lang="en-GB" sz="1600" dirty="0"/>
              <a:t>. If the training data is incomplete, biased, or flawed, the AI system may learn incorrect patterns.</a:t>
            </a:r>
            <a:endParaRPr sz="1600" dirty="0"/>
          </a:p>
          <a:p>
            <a:pPr marL="457200" lvl="0" indent="-330200" algn="l" rtl="0">
              <a:lnSpc>
                <a:spcPct val="115000"/>
              </a:lnSpc>
              <a:spcBef>
                <a:spcPts val="1000"/>
              </a:spcBef>
              <a:spcAft>
                <a:spcPts val="0"/>
              </a:spcAft>
              <a:buSzPts val="1600"/>
              <a:buChar char="●"/>
            </a:pPr>
            <a:r>
              <a:rPr lang="en-GB" sz="1600" b="1" dirty="0"/>
              <a:t>AI models lack real-world understanding</a:t>
            </a:r>
            <a:r>
              <a:rPr lang="en-GB" sz="1600" dirty="0"/>
              <a:t> and may fill in the gaps incorrectly, leading to errors.</a:t>
            </a:r>
            <a:endParaRPr sz="1600" dirty="0"/>
          </a:p>
          <a:p>
            <a:pPr marL="457200" lvl="0" indent="-330200" algn="l" rtl="0">
              <a:lnSpc>
                <a:spcPct val="115000"/>
              </a:lnSpc>
              <a:spcBef>
                <a:spcPts val="1000"/>
              </a:spcBef>
              <a:spcAft>
                <a:spcPts val="0"/>
              </a:spcAft>
              <a:buSzPts val="1600"/>
              <a:buChar char="●"/>
            </a:pPr>
            <a:r>
              <a:rPr lang="en-GB" sz="1600" b="1" dirty="0"/>
              <a:t>It is essential to check AI outputs and cross-reference information</a:t>
            </a:r>
            <a:r>
              <a:rPr lang="en-GB" sz="1600" dirty="0"/>
              <a:t>. Users are responsible for both the input and output of AI tools.</a:t>
            </a:r>
            <a:endParaRPr sz="1600" dirty="0"/>
          </a:p>
          <a:p>
            <a:pPr marL="457200" lvl="0" indent="-330200" algn="l" rtl="0">
              <a:lnSpc>
                <a:spcPct val="115000"/>
              </a:lnSpc>
              <a:spcBef>
                <a:spcPts val="1000"/>
              </a:spcBef>
              <a:spcAft>
                <a:spcPts val="0"/>
              </a:spcAft>
              <a:buSzPts val="1600"/>
              <a:buChar char="●"/>
            </a:pPr>
            <a:r>
              <a:rPr lang="en-GB" sz="1600" b="1" dirty="0"/>
              <a:t>An AI system can reflect biases</a:t>
            </a:r>
            <a:r>
              <a:rPr lang="en-GB" sz="1600" dirty="0"/>
              <a:t> present in its training data or algorithms, such as racial or gender bias. This can result from flawed training data or developer choices.</a:t>
            </a:r>
            <a:endParaRPr sz="1600" dirty="0"/>
          </a:p>
          <a:p>
            <a:pPr marL="457200" lvl="0" indent="-330200" algn="l" rtl="0">
              <a:lnSpc>
                <a:spcPct val="115000"/>
              </a:lnSpc>
              <a:spcBef>
                <a:spcPts val="1000"/>
              </a:spcBef>
              <a:spcAft>
                <a:spcPts val="0"/>
              </a:spcAft>
              <a:buSzPts val="1600"/>
              <a:buChar char="●"/>
            </a:pPr>
            <a:r>
              <a:rPr lang="en-GB" sz="1600" b="1" dirty="0"/>
              <a:t>AI can sound convincing, even when incorrect</a:t>
            </a:r>
            <a:r>
              <a:rPr lang="en-GB" sz="1600" dirty="0"/>
              <a:t>. It is essential to remember AI is a machine, despite any human-like qualities.</a:t>
            </a:r>
            <a:endParaRPr sz="1600" dirty="0"/>
          </a:p>
          <a:p>
            <a:pPr marL="457200" lvl="0" indent="-330200" algn="l" rtl="0">
              <a:lnSpc>
                <a:spcPct val="115000"/>
              </a:lnSpc>
              <a:spcBef>
                <a:spcPts val="1000"/>
              </a:spcBef>
              <a:spcAft>
                <a:spcPts val="0"/>
              </a:spcAft>
              <a:buSzPts val="1600"/>
              <a:buChar char="●"/>
            </a:pPr>
            <a:r>
              <a:rPr lang="en-GB" sz="1600" b="1" dirty="0"/>
              <a:t>Human oversight is crucial when using AI</a:t>
            </a:r>
            <a:r>
              <a:rPr lang="en-GB" sz="1600" dirty="0"/>
              <a:t>, particularly for educators. Users are accountable and responsible for their use of AI.</a:t>
            </a:r>
            <a:endParaRPr sz="1600" dirty="0"/>
          </a:p>
          <a:p>
            <a:pPr marL="457200" lvl="0" indent="-330200" algn="l" rtl="0">
              <a:lnSpc>
                <a:spcPct val="115000"/>
              </a:lnSpc>
              <a:spcBef>
                <a:spcPts val="1000"/>
              </a:spcBef>
              <a:spcAft>
                <a:spcPts val="1000"/>
              </a:spcAft>
              <a:buSzPts val="1600"/>
              <a:buChar char="●"/>
            </a:pPr>
            <a:r>
              <a:rPr lang="en-GB" sz="1600" b="1" dirty="0"/>
              <a:t>Critical thinking is essential</a:t>
            </a:r>
            <a:r>
              <a:rPr lang="en-GB" sz="1600" dirty="0"/>
              <a:t> when using AI and evaluating its outputs.</a:t>
            </a:r>
            <a:endParaRPr i="1" dirty="0"/>
          </a:p>
        </p:txBody>
      </p:sp>
      <p:sp>
        <p:nvSpPr>
          <p:cNvPr id="284" name="Google Shape;284;g2a51017ce7d_0_116"/>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85" name="Google Shape;285;g2a51017ce7d_0_116"/>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2" name="Google Shape;292;g34673ce44b2_0_154" descr="This slide contains links to the sixth video and transcript for this module.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2 Video 6: AI and sustainability</a:t>
            </a:r>
          </a:p>
        </p:txBody>
      </p:sp>
      <p:sp>
        <p:nvSpPr>
          <p:cNvPr id="293" name="Google Shape;293;g34673ce44b2_0_154"/>
          <p:cNvSpPr txBox="1"/>
          <p:nvPr/>
        </p:nvSpPr>
        <p:spPr>
          <a:xfrm>
            <a:off x="2721803" y="2248599"/>
            <a:ext cx="7676700" cy="8028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dirty="0">
                <a:solidFill>
                  <a:srgbClr val="003764"/>
                </a:solidFill>
              </a:rPr>
              <a:t>Click here to watch:</a:t>
            </a:r>
            <a:endParaRPr sz="2400" b="1" dirty="0">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dirty="0">
                <a:solidFill>
                  <a:srgbClr val="0329E7"/>
                </a:solidFill>
                <a:hlinkClick r:id="rId3">
                  <a:extLst>
                    <a:ext uri="{A12FA001-AC4F-418D-AE19-62706E023703}">
                      <ahyp:hlinkClr xmlns:ahyp="http://schemas.microsoft.com/office/drawing/2018/hyperlinkcolor" val="tx"/>
                    </a:ext>
                  </a:extLst>
                </a:hlinkClick>
              </a:rPr>
              <a:t>Module 2 Video 6: AI and sustainability</a:t>
            </a:r>
            <a:endParaRPr sz="2400" b="1" dirty="0">
              <a:solidFill>
                <a:srgbClr val="0329E7"/>
              </a:solidFill>
            </a:endParaRPr>
          </a:p>
        </p:txBody>
      </p:sp>
      <p:pic>
        <p:nvPicPr>
          <p:cNvPr id="294" name="Google Shape;294;g34673ce44b2_0_15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95" name="Google Shape;295;g34673ce44b2_0_154"/>
          <p:cNvSpPr txBox="1"/>
          <p:nvPr/>
        </p:nvSpPr>
        <p:spPr>
          <a:xfrm>
            <a:off x="2721803" y="4134750"/>
            <a:ext cx="7676700" cy="72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2 Video 6: AI and sustainability</a:t>
            </a:r>
            <a:endParaRPr lang="en-GB" sz="2400" b="1">
              <a:solidFill>
                <a:srgbClr val="0329E7"/>
              </a:solidFill>
            </a:endParaRPr>
          </a:p>
        </p:txBody>
      </p:sp>
      <p:pic>
        <p:nvPicPr>
          <p:cNvPr id="296" name="Google Shape;296;g34673ce44b2_0_15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90" name="Google Shape;290;g34673ce44b2_0_15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91" name="Google Shape;291;g34673ce44b2_0_15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pic>
        <p:nvPicPr>
          <p:cNvPr id="98" name="Google Shape;98;g34c327d5954_0_0" descr="Children in class">
            <a:extLst>
              <a:ext uri="{C183D7F6-B498-43B3-948B-1728B52AA6E4}">
                <adec:decorative xmlns:adec="http://schemas.microsoft.com/office/drawing/2017/decorative" val="1"/>
              </a:ext>
            </a:extLst>
          </p:cNvPr>
          <p:cNvPicPr preferRelativeResize="0"/>
          <p:nvPr/>
        </p:nvPicPr>
        <p:blipFill>
          <a:blip r:embed="rId3"/>
          <a:srcRect l="18805" r="18805"/>
          <a:stretch/>
        </p:blipFill>
        <p:spPr>
          <a:xfrm>
            <a:off x="7081813" y="0"/>
            <a:ext cx="5110188" cy="5461001"/>
          </a:xfrm>
          <a:prstGeom prst="rect">
            <a:avLst/>
          </a:prstGeom>
          <a:noFill/>
          <a:ln>
            <a:noFill/>
          </a:ln>
        </p:spPr>
      </p:pic>
      <p:pic>
        <p:nvPicPr>
          <p:cNvPr id="99" name="Google Shape;99;g34c327d5954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100" name="Google Shape;100;g34c327d5954_0_0" descr="This slide is an overview of the teacher toolkit modules.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Safe and Effective Use of AI in Education</a:t>
            </a:r>
            <a:endParaRPr dirty="0"/>
          </a:p>
        </p:txBody>
      </p:sp>
      <p:sp>
        <p:nvSpPr>
          <p:cNvPr id="102" name="Google Shape;102;g34c327d5954_0_0"/>
          <p:cNvSpPr txBox="1">
            <a:spLocks noGrp="1"/>
          </p:cNvSpPr>
          <p:nvPr>
            <p:ph type="body" idx="1"/>
          </p:nvPr>
        </p:nvSpPr>
        <p:spPr>
          <a:xfrm>
            <a:off x="647550" y="1361850"/>
            <a:ext cx="7883400" cy="4693500"/>
          </a:xfrm>
          <a:prstGeom prst="rect">
            <a:avLst/>
          </a:prstGeom>
          <a:noFill/>
          <a:ln>
            <a:noFill/>
          </a:ln>
        </p:spPr>
        <p:txBody>
          <a:bodyPr spcFirstLastPara="1" wrap="square" lIns="0" tIns="0" rIns="0" bIns="0" anchor="t" anchorCtr="0">
            <a:noAutofit/>
          </a:bodyPr>
          <a:lstStyle/>
          <a:p>
            <a:pPr marL="0" lvl="0" indent="0" algn="l" rtl="0">
              <a:spcBef>
                <a:spcPts val="900"/>
              </a:spcBef>
              <a:spcAft>
                <a:spcPts val="0"/>
              </a:spcAft>
              <a:buSzPts val="1100"/>
              <a:buNone/>
            </a:pPr>
            <a:r>
              <a:rPr lang="en-GB" sz="2000" dirty="0"/>
              <a:t>Module 1: Understanding AI in education</a:t>
            </a:r>
            <a:endParaRPr sz="2000" dirty="0"/>
          </a:p>
          <a:p>
            <a:pPr marL="0" lvl="0" indent="0" algn="l" rtl="0">
              <a:spcBef>
                <a:spcPts val="900"/>
              </a:spcBef>
              <a:spcAft>
                <a:spcPts val="0"/>
              </a:spcAft>
              <a:buSzPts val="1100"/>
              <a:buNone/>
            </a:pPr>
            <a:r>
              <a:rPr lang="en-GB" sz="2000" b="1" dirty="0"/>
              <a:t>Module 2: Interacting with generative AI in education</a:t>
            </a:r>
            <a:endParaRPr sz="2000" b="1" dirty="0"/>
          </a:p>
          <a:p>
            <a:pPr marL="0" lvl="0" indent="0" algn="l" rtl="0">
              <a:spcBef>
                <a:spcPts val="900"/>
              </a:spcBef>
              <a:spcAft>
                <a:spcPts val="0"/>
              </a:spcAft>
              <a:buSzPts val="1100"/>
              <a:buNone/>
            </a:pPr>
            <a:r>
              <a:rPr lang="en-GB" sz="2000" dirty="0"/>
              <a:t>Module 3: Developing the safe use of generative AI in education</a:t>
            </a:r>
            <a:endParaRPr sz="2000" dirty="0"/>
          </a:p>
          <a:p>
            <a:pPr marL="0" lvl="0" indent="0" algn="l" rtl="0">
              <a:spcBef>
                <a:spcPts val="900"/>
              </a:spcBef>
              <a:spcAft>
                <a:spcPts val="0"/>
              </a:spcAft>
              <a:buSzPts val="1100"/>
              <a:buNone/>
            </a:pPr>
            <a:r>
              <a:rPr lang="en-GB" sz="2000" dirty="0"/>
              <a:t>Module 4: Use cases of generative AI in education</a:t>
            </a:r>
            <a:endParaRPr sz="2000" dirty="0"/>
          </a:p>
          <a:p>
            <a:pPr marL="0" lvl="0" indent="0" algn="l" rtl="0">
              <a:lnSpc>
                <a:spcPct val="100000"/>
              </a:lnSpc>
              <a:spcBef>
                <a:spcPts val="900"/>
              </a:spcBef>
              <a:spcAft>
                <a:spcPts val="0"/>
              </a:spcAft>
              <a:buSzPts val="1800"/>
              <a:buNone/>
            </a:pPr>
            <a:endParaRPr sz="2000" dirty="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dirty="0"/>
          </a:p>
        </p:txBody>
      </p:sp>
      <p:sp>
        <p:nvSpPr>
          <p:cNvPr id="101" name="Google Shape;101;g34c327d5954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103" name="Google Shape;103;g34c327d5954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g32c68872896_0_11" descr="This slide covers a summary of some of the key points from the previous video.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Summary of video 6</a:t>
            </a:r>
            <a:endParaRPr dirty="0"/>
          </a:p>
        </p:txBody>
      </p:sp>
      <p:sp>
        <p:nvSpPr>
          <p:cNvPr id="302" name="Google Shape;302;g32c68872896_0_11"/>
          <p:cNvSpPr txBox="1">
            <a:spLocks noGrp="1"/>
          </p:cNvSpPr>
          <p:nvPr>
            <p:ph type="body" idx="1"/>
          </p:nvPr>
        </p:nvSpPr>
        <p:spPr>
          <a:xfrm>
            <a:off x="647550" y="1013450"/>
            <a:ext cx="10765800" cy="5041800"/>
          </a:xfrm>
          <a:prstGeom prst="rect">
            <a:avLst/>
          </a:prstGeom>
          <a:noFill/>
          <a:ln>
            <a:noFill/>
          </a:ln>
        </p:spPr>
        <p:txBody>
          <a:bodyPr spcFirstLastPara="1" wrap="square" lIns="0" tIns="0" rIns="0" bIns="0" anchor="t" anchorCtr="0">
            <a:noAutofit/>
          </a:bodyPr>
          <a:lstStyle/>
          <a:p>
            <a:pPr marL="457200" lvl="0" indent="-330200" algn="l" rtl="0">
              <a:lnSpc>
                <a:spcPct val="115000"/>
              </a:lnSpc>
              <a:spcBef>
                <a:spcPts val="0"/>
              </a:spcBef>
              <a:spcAft>
                <a:spcPts val="0"/>
              </a:spcAft>
              <a:buSzPts val="1600"/>
              <a:buChar char="●"/>
            </a:pPr>
            <a:r>
              <a:rPr lang="en-GB" b="1"/>
              <a:t>High energy demands</a:t>
            </a:r>
            <a:r>
              <a:rPr lang="en-GB"/>
              <a:t> - the physical hardware used by AI systems is resource intensive, both in maintaining and training these systems.</a:t>
            </a:r>
            <a:endParaRPr/>
          </a:p>
          <a:p>
            <a:pPr marL="457200" lvl="0" indent="-342900" algn="l" rtl="0">
              <a:lnSpc>
                <a:spcPct val="115000"/>
              </a:lnSpc>
              <a:spcBef>
                <a:spcPts val="1000"/>
              </a:spcBef>
              <a:spcAft>
                <a:spcPts val="0"/>
              </a:spcAft>
              <a:buSzPts val="1800"/>
              <a:buChar char="●"/>
            </a:pPr>
            <a:r>
              <a:rPr lang="en-GB" b="1"/>
              <a:t>Inefficient energy use</a:t>
            </a:r>
            <a:r>
              <a:rPr lang="en-GB"/>
              <a:t> - AI systems can consume as much as 10 times more energy than a traditional search engine.</a:t>
            </a:r>
            <a:endParaRPr/>
          </a:p>
          <a:p>
            <a:pPr marL="457200" lvl="0" indent="-342900" algn="l" rtl="0">
              <a:lnSpc>
                <a:spcPct val="115000"/>
              </a:lnSpc>
              <a:spcBef>
                <a:spcPts val="1000"/>
              </a:spcBef>
              <a:spcAft>
                <a:spcPts val="0"/>
              </a:spcAft>
              <a:buSzPts val="1800"/>
              <a:buChar char="●"/>
            </a:pPr>
            <a:r>
              <a:rPr lang="en-GB" b="1"/>
              <a:t>Mindful usage</a:t>
            </a:r>
            <a:r>
              <a:rPr lang="en-GB"/>
              <a:t> - consider whether or not the use of generative AI is always appropriate or required for a given task.</a:t>
            </a:r>
            <a:endParaRPr/>
          </a:p>
          <a:p>
            <a:pPr marL="457200" lvl="0" indent="-342900" algn="l" rtl="0">
              <a:lnSpc>
                <a:spcPct val="115000"/>
              </a:lnSpc>
              <a:spcBef>
                <a:spcPts val="1000"/>
              </a:spcBef>
              <a:spcAft>
                <a:spcPts val="1000"/>
              </a:spcAft>
              <a:buSzPts val="1800"/>
              <a:buChar char="●"/>
            </a:pPr>
            <a:r>
              <a:rPr lang="en-GB" b="1"/>
              <a:t>Potential benefits </a:t>
            </a:r>
            <a:r>
              <a:rPr lang="en-GB"/>
              <a:t>- large tech companies often invest in renewable energies and technologies to advance their energy practices in order to offset some of the negative impacts.</a:t>
            </a:r>
            <a:endParaRPr/>
          </a:p>
        </p:txBody>
      </p:sp>
      <p:sp>
        <p:nvSpPr>
          <p:cNvPr id="303" name="Google Shape;303;g32c68872896_0_1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04" name="Google Shape;304;g32c68872896_0_1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34673ce44b2_0_263" descr="This slide signifies that we're moving into the knowledge check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dirty="0"/>
              <a:t>Knowledge check</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g34673ce44b2_0_167" descr="Teacher assisting student">
            <a:extLst>
              <a:ext uri="{C183D7F6-B498-43B3-948B-1728B52AA6E4}">
                <adec:decorative xmlns:adec="http://schemas.microsoft.com/office/drawing/2017/decorative" val="1"/>
              </a:ext>
            </a:extLst>
          </p:cNvPr>
          <p:cNvPicPr preferRelativeResize="0"/>
          <p:nvPr/>
        </p:nvPicPr>
        <p:blipFill>
          <a:blip r:embed="rId3"/>
          <a:srcRect l="338" r="338"/>
          <a:stretch/>
        </p:blipFill>
        <p:spPr>
          <a:xfrm>
            <a:off x="4737101" y="1854201"/>
            <a:ext cx="7454899" cy="5003800"/>
          </a:xfrm>
          <a:prstGeom prst="rect">
            <a:avLst/>
          </a:prstGeom>
          <a:noFill/>
          <a:ln>
            <a:noFill/>
          </a:ln>
        </p:spPr>
      </p:pic>
      <p:pic>
        <p:nvPicPr>
          <p:cNvPr id="316" name="Google Shape;316;g34673ce44b2_0_16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216510" cy="6854574"/>
          </a:xfrm>
          <a:prstGeom prst="rect">
            <a:avLst/>
          </a:prstGeom>
          <a:noFill/>
          <a:ln>
            <a:noFill/>
          </a:ln>
        </p:spPr>
      </p:pic>
      <p:sp>
        <p:nvSpPr>
          <p:cNvPr id="317" name="Google Shape;317;g34673ce44b2_0_167" descr="This is an introductory slide to the knowledge chec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dirty="0"/>
              <a:t>Knowledge check</a:t>
            </a:r>
            <a:endParaRPr dirty="0"/>
          </a:p>
        </p:txBody>
      </p:sp>
      <p:sp>
        <p:nvSpPr>
          <p:cNvPr id="318" name="Google Shape;318;g34673ce44b2_0_167"/>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900"/>
              </a:spcAft>
              <a:buSzPts val="1800"/>
              <a:buNone/>
            </a:pPr>
            <a:r>
              <a:rPr lang="en-GB" sz="2800" dirty="0"/>
              <a:t>The questions on the following slides will help to highlight some of the key messages from this module. You will see the multiple-choice question, decide on your answer and then you can progress to the next slide to see the correct answer. </a:t>
            </a:r>
            <a:endParaRPr dirty="0"/>
          </a:p>
        </p:txBody>
      </p:sp>
      <p:sp>
        <p:nvSpPr>
          <p:cNvPr id="320" name="Google Shape;320;g34673ce44b2_0_167"/>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19" name="Google Shape;319;g34673ce44b2_0_16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d91a9bdb37_2_95" descr="Knowledge check, question 1,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1, question</a:t>
            </a:r>
            <a:endParaRPr dirty="0"/>
          </a:p>
        </p:txBody>
      </p:sp>
      <p:sp>
        <p:nvSpPr>
          <p:cNvPr id="327" name="Google Shape;327;g2d91a9bdb37_2_95"/>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1:</a:t>
            </a:r>
            <a:endParaRPr sz="2800"/>
          </a:p>
          <a:p>
            <a:pPr marL="0" lvl="0" indent="0" algn="l" rtl="0">
              <a:lnSpc>
                <a:spcPct val="100000"/>
              </a:lnSpc>
              <a:spcBef>
                <a:spcPts val="0"/>
              </a:spcBef>
              <a:spcAft>
                <a:spcPts val="0"/>
              </a:spcAft>
              <a:buSzPts val="1800"/>
              <a:buNone/>
            </a:pPr>
            <a:r>
              <a:rPr lang="en-GB" sz="2800"/>
              <a:t>What is a significant limitation of AI systems that can lead to incorrect information?</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a:t>a) It requires you to give it a prompt or instruction</a:t>
            </a:r>
            <a:endParaRPr sz="2800"/>
          </a:p>
          <a:p>
            <a:pPr marL="0" lvl="0" indent="0" algn="l" rtl="0">
              <a:lnSpc>
                <a:spcPct val="100000"/>
              </a:lnSpc>
              <a:spcBef>
                <a:spcPts val="0"/>
              </a:spcBef>
              <a:spcAft>
                <a:spcPts val="0"/>
              </a:spcAft>
              <a:buSzPts val="1800"/>
              <a:buNone/>
            </a:pPr>
            <a:r>
              <a:rPr lang="en-GB" sz="2800"/>
              <a:t>b) Hallucinations </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CEC2C50C-D260-AFD4-B45C-F130C08B8A65}"/>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28" name="Google Shape;328;g2d91a9bdb37_2_9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34673ce44b2_0_308" descr="Knowledge check, question 2,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2, question</a:t>
            </a:r>
            <a:endParaRPr dirty="0"/>
          </a:p>
        </p:txBody>
      </p:sp>
      <p:sp>
        <p:nvSpPr>
          <p:cNvPr id="335" name="Google Shape;335;g34673ce44b2_0_308" descr="b is the correct answer."/>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1:</a:t>
            </a:r>
            <a:endParaRPr sz="2800"/>
          </a:p>
          <a:p>
            <a:pPr marL="0" lvl="0" indent="0" algn="l" rtl="0">
              <a:lnSpc>
                <a:spcPct val="100000"/>
              </a:lnSpc>
              <a:spcBef>
                <a:spcPts val="0"/>
              </a:spcBef>
              <a:spcAft>
                <a:spcPts val="0"/>
              </a:spcAft>
              <a:buSzPts val="1800"/>
              <a:buNone/>
            </a:pPr>
            <a:r>
              <a:rPr lang="en-GB" sz="2800"/>
              <a:t>What is a significant limitation of AI systems that can lead to incorrect information?</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a:t>a) It requires you to give it a prompt or instruction</a:t>
            </a:r>
            <a:endParaRPr sz="2800"/>
          </a:p>
          <a:p>
            <a:pPr marL="0" lvl="0" indent="0" algn="l" rtl="0">
              <a:lnSpc>
                <a:spcPct val="100000"/>
              </a:lnSpc>
              <a:spcBef>
                <a:spcPts val="0"/>
              </a:spcBef>
              <a:spcAft>
                <a:spcPts val="0"/>
              </a:spcAft>
              <a:buSzPts val="1800"/>
              <a:buNone/>
            </a:pPr>
            <a:r>
              <a:rPr lang="en-GB" sz="2800">
                <a:solidFill>
                  <a:schemeClr val="accent4"/>
                </a:solidFill>
              </a:rPr>
              <a:t>b) Hallucinations (correct)</a:t>
            </a:r>
            <a:endParaRPr sz="2800">
              <a:solidFill>
                <a:schemeClr val="accent4"/>
              </a:solidFill>
            </a:endParaRPr>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A3488B02-3699-79B3-55F4-90C5FB9571A0}"/>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36" name="Google Shape;336;g34673ce44b2_0_30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d91a9bdb37_2_153" descr="Knowledge check, question 2,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2, question</a:t>
            </a:r>
            <a:endParaRPr dirty="0"/>
          </a:p>
        </p:txBody>
      </p:sp>
      <p:sp>
        <p:nvSpPr>
          <p:cNvPr id="343" name="Google Shape;343;g2d91a9bdb37_2_15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2:</a:t>
            </a:r>
            <a:endParaRPr sz="2800"/>
          </a:p>
          <a:p>
            <a:pPr marL="0" lvl="0" indent="0" algn="l" rtl="0">
              <a:lnSpc>
                <a:spcPct val="100000"/>
              </a:lnSpc>
              <a:spcBef>
                <a:spcPts val="0"/>
              </a:spcBef>
              <a:spcAft>
                <a:spcPts val="0"/>
              </a:spcAft>
              <a:buSzPts val="1800"/>
              <a:buNone/>
            </a:pPr>
            <a:r>
              <a:rPr lang="en-GB" sz="2800"/>
              <a:t>What might cause an AI system to produce misleading or incorrect information?</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a:t>a) Excessive data processing </a:t>
            </a:r>
            <a:endParaRPr sz="2800"/>
          </a:p>
          <a:p>
            <a:pPr marL="0" lvl="0" indent="0" algn="l" rtl="0">
              <a:lnSpc>
                <a:spcPct val="100000"/>
              </a:lnSpc>
              <a:spcBef>
                <a:spcPts val="0"/>
              </a:spcBef>
              <a:spcAft>
                <a:spcPts val="0"/>
              </a:spcAft>
              <a:buSzPts val="1800"/>
              <a:buNone/>
            </a:pPr>
            <a:r>
              <a:rPr lang="en-GB" sz="2800"/>
              <a:t>b) Flawed training data </a:t>
            </a:r>
            <a:endParaRPr sz="2800"/>
          </a:p>
          <a:p>
            <a:pPr marL="0" lvl="0" indent="0" algn="l" rtl="0">
              <a:lnSpc>
                <a:spcPct val="100000"/>
              </a:lnSpc>
              <a:spcBef>
                <a:spcPts val="0"/>
              </a:spcBef>
              <a:spcAft>
                <a:spcPts val="0"/>
              </a:spcAft>
              <a:buSzPts val="1800"/>
              <a:buNone/>
            </a:pPr>
            <a:r>
              <a:rPr lang="en-GB" sz="2800"/>
              <a:t>c) Over-reliance on algorithms</a:t>
            </a: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0B4807D6-B62D-3119-B68F-DC33F4448B4B}"/>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44" name="Google Shape;344;g2d91a9bdb37_2_15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d91a9bdb37_2_160" descr="Knowledge check, question 2,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2, answer</a:t>
            </a:r>
            <a:endParaRPr dirty="0"/>
          </a:p>
        </p:txBody>
      </p:sp>
      <p:sp>
        <p:nvSpPr>
          <p:cNvPr id="351" name="Google Shape;351;g2d91a9bdb37_2_160" descr="b is the correct answer"/>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dirty="0"/>
              <a:t>Question 2:</a:t>
            </a:r>
            <a:endParaRPr sz="2800" dirty="0"/>
          </a:p>
          <a:p>
            <a:pPr marL="0" lvl="0" indent="0" algn="l" rtl="0">
              <a:lnSpc>
                <a:spcPct val="100000"/>
              </a:lnSpc>
              <a:spcBef>
                <a:spcPts val="0"/>
              </a:spcBef>
              <a:spcAft>
                <a:spcPts val="0"/>
              </a:spcAft>
              <a:buSzPts val="1800"/>
              <a:buNone/>
            </a:pPr>
            <a:r>
              <a:rPr lang="en-GB" sz="2800" dirty="0"/>
              <a:t>What might cause an AI system to produce misleading or incorrect information?</a:t>
            </a:r>
            <a:endParaRPr sz="2800" dirty="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dirty="0"/>
              <a:t>a) Excessive data processing </a:t>
            </a:r>
            <a:endParaRPr sz="2800" dirty="0"/>
          </a:p>
          <a:p>
            <a:pPr marL="0" lvl="0" indent="0" algn="l" rtl="0">
              <a:lnSpc>
                <a:spcPct val="100000"/>
              </a:lnSpc>
              <a:spcBef>
                <a:spcPts val="0"/>
              </a:spcBef>
              <a:spcAft>
                <a:spcPts val="0"/>
              </a:spcAft>
              <a:buSzPts val="1800"/>
              <a:buNone/>
            </a:pPr>
            <a:r>
              <a:rPr lang="en-GB" sz="2800" dirty="0">
                <a:solidFill>
                  <a:schemeClr val="accent4"/>
                </a:solidFill>
              </a:rPr>
              <a:t>b) Flawed training data (correct)</a:t>
            </a:r>
            <a:endParaRPr sz="2800" dirty="0">
              <a:solidFill>
                <a:schemeClr val="accent4"/>
              </a:solidFill>
            </a:endParaRPr>
          </a:p>
          <a:p>
            <a:pPr marL="0" lvl="0" indent="0" algn="l" rtl="0">
              <a:lnSpc>
                <a:spcPct val="100000"/>
              </a:lnSpc>
              <a:spcBef>
                <a:spcPts val="0"/>
              </a:spcBef>
              <a:spcAft>
                <a:spcPts val="0"/>
              </a:spcAft>
              <a:buSzPts val="1800"/>
              <a:buNone/>
            </a:pPr>
            <a:r>
              <a:rPr lang="en-GB" sz="2800" dirty="0"/>
              <a:t>c) Over-reliance on algorithms</a:t>
            </a:r>
            <a:endParaRPr sz="2800" dirty="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BE02B5DB-2947-E599-2946-775367EC2135}"/>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52" name="Google Shape;352;g2d91a9bdb37_2_16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d91a9bdb37_2_167" descr="Knowledge check, question 3,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3, question</a:t>
            </a:r>
            <a:endParaRPr dirty="0"/>
          </a:p>
        </p:txBody>
      </p:sp>
      <p:sp>
        <p:nvSpPr>
          <p:cNvPr id="359" name="Google Shape;359;g2d91a9bdb37_2_167"/>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3:</a:t>
            </a:r>
            <a:endParaRPr sz="2800"/>
          </a:p>
          <a:p>
            <a:pPr marL="0" lvl="0" indent="0" algn="l" rtl="0">
              <a:lnSpc>
                <a:spcPct val="100000"/>
              </a:lnSpc>
              <a:spcBef>
                <a:spcPts val="0"/>
              </a:spcBef>
              <a:spcAft>
                <a:spcPts val="0"/>
              </a:spcAft>
              <a:buSzPts val="1800"/>
              <a:buNone/>
            </a:pPr>
            <a:r>
              <a:rPr lang="en-GB" sz="2800"/>
              <a:t>Why do AI systems sometimes make mistakes and fill in gaps incorrectly?</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a:t>a) Excessive computational power </a:t>
            </a:r>
            <a:endParaRPr sz="2800"/>
          </a:p>
          <a:p>
            <a:pPr marL="0" lvl="0" indent="0" algn="l" rtl="0">
              <a:lnSpc>
                <a:spcPct val="100000"/>
              </a:lnSpc>
              <a:spcBef>
                <a:spcPts val="0"/>
              </a:spcBef>
              <a:spcAft>
                <a:spcPts val="0"/>
              </a:spcAft>
              <a:buSzPts val="1800"/>
              <a:buNone/>
            </a:pPr>
            <a:r>
              <a:rPr lang="en-GB" sz="2800"/>
              <a:t>b) Lack of real-world understanding </a:t>
            </a: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5239D748-4610-291E-A4F2-FEAFB178567A}"/>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60" name="Google Shape;360;g2d91a9bdb37_2_16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d91a9bdb37_2_174" descr="Knowledge check, question 3,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3, answer</a:t>
            </a:r>
            <a:endParaRPr dirty="0"/>
          </a:p>
        </p:txBody>
      </p:sp>
      <p:sp>
        <p:nvSpPr>
          <p:cNvPr id="367" name="Google Shape;367;g2d91a9bdb37_2_174" descr="b is the correct answer."/>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dirty="0"/>
              <a:t>Question 3:</a:t>
            </a:r>
            <a:endParaRPr sz="2800" dirty="0"/>
          </a:p>
          <a:p>
            <a:pPr marL="0" lvl="0" indent="0" algn="l" rtl="0">
              <a:lnSpc>
                <a:spcPct val="100000"/>
              </a:lnSpc>
              <a:spcBef>
                <a:spcPts val="0"/>
              </a:spcBef>
              <a:spcAft>
                <a:spcPts val="0"/>
              </a:spcAft>
              <a:buSzPts val="1800"/>
              <a:buNone/>
            </a:pPr>
            <a:r>
              <a:rPr lang="en-GB" sz="2800" dirty="0"/>
              <a:t>Why do AI systems sometimes make mistakes and fill in gaps incorrectly?</a:t>
            </a:r>
            <a:endParaRPr sz="2800" dirty="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dirty="0"/>
              <a:t>a) Excessive computational power </a:t>
            </a:r>
            <a:endParaRPr sz="2800" dirty="0"/>
          </a:p>
          <a:p>
            <a:pPr marL="0" lvl="0" indent="0" algn="l" rtl="0">
              <a:lnSpc>
                <a:spcPct val="100000"/>
              </a:lnSpc>
              <a:spcBef>
                <a:spcPts val="0"/>
              </a:spcBef>
              <a:spcAft>
                <a:spcPts val="0"/>
              </a:spcAft>
              <a:buSzPts val="1800"/>
              <a:buNone/>
            </a:pPr>
            <a:r>
              <a:rPr lang="en-GB" sz="2800" dirty="0">
                <a:solidFill>
                  <a:schemeClr val="accent4"/>
                </a:solidFill>
              </a:rPr>
              <a:t>b) Lack of real-world understanding (correct)</a:t>
            </a:r>
            <a:endParaRPr sz="2800" dirty="0">
              <a:solidFill>
                <a:schemeClr val="accent4"/>
              </a:solidFill>
            </a:endParaRPr>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3B65AB36-5ECD-8FC5-E7E2-A82DC08D152B}"/>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68" name="Google Shape;368;g2d91a9bdb37_2_17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d91a9bdb37_2_181" descr="Knowledge check, question 4,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4, question</a:t>
            </a:r>
            <a:endParaRPr dirty="0"/>
          </a:p>
        </p:txBody>
      </p:sp>
      <p:sp>
        <p:nvSpPr>
          <p:cNvPr id="375" name="Google Shape;375;g2d91a9bdb37_2_18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4:</a:t>
            </a:r>
            <a:endParaRPr sz="2800"/>
          </a:p>
          <a:p>
            <a:pPr marL="0" lvl="0" indent="0" algn="l" rtl="0">
              <a:lnSpc>
                <a:spcPct val="100000"/>
              </a:lnSpc>
              <a:spcBef>
                <a:spcPts val="0"/>
              </a:spcBef>
              <a:spcAft>
                <a:spcPts val="0"/>
              </a:spcAft>
              <a:buSzPts val="1800"/>
              <a:buNone/>
            </a:pPr>
            <a:r>
              <a:rPr lang="en-GB" sz="2800"/>
              <a:t>What is a significant concern about generative AI in the area of sustainability?</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a:t>a) It requires very little energy </a:t>
            </a:r>
            <a:endParaRPr sz="2800"/>
          </a:p>
          <a:p>
            <a:pPr marL="0" lvl="0" indent="0" algn="l" rtl="0">
              <a:lnSpc>
                <a:spcPct val="100000"/>
              </a:lnSpc>
              <a:spcBef>
                <a:spcPts val="0"/>
              </a:spcBef>
              <a:spcAft>
                <a:spcPts val="0"/>
              </a:spcAft>
              <a:buSzPts val="1800"/>
              <a:buNone/>
            </a:pPr>
            <a:r>
              <a:rPr lang="en-GB" sz="2800"/>
              <a:t>b) It helps reduce the need for data centres </a:t>
            </a:r>
            <a:endParaRPr sz="2800"/>
          </a:p>
          <a:p>
            <a:pPr marL="0" lvl="0" indent="0" algn="l" rtl="0">
              <a:lnSpc>
                <a:spcPct val="100000"/>
              </a:lnSpc>
              <a:spcBef>
                <a:spcPts val="0"/>
              </a:spcBef>
              <a:spcAft>
                <a:spcPts val="0"/>
              </a:spcAft>
              <a:buSzPts val="1800"/>
              <a:buNone/>
            </a:pPr>
            <a:r>
              <a:rPr lang="en-GB" sz="2800"/>
              <a:t>c) It requires large amounts of energy to power data centres</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BC229741-2075-08DC-9117-B902DFD1505B}"/>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76" name="Google Shape;376;g2d91a9bdb37_2_18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4673ce44b2_0_0" descr="This slide gives information about the teacher too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110" name="Google Shape;110;g34673ce44b2_0_0"/>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dirty="0"/>
              <a:t>Welcome to the workbook. This workbook is part of The Safe and Effective Use of AI in Education online resources.</a:t>
            </a:r>
            <a:endParaRPr dirty="0"/>
          </a:p>
          <a:p>
            <a:pPr marL="0" lvl="0" indent="0" algn="l" rtl="0">
              <a:lnSpc>
                <a:spcPct val="100000"/>
              </a:lnSpc>
              <a:spcBef>
                <a:spcPts val="900"/>
              </a:spcBef>
              <a:spcAft>
                <a:spcPts val="0"/>
              </a:spcAft>
              <a:buSzPts val="1800"/>
              <a:buNone/>
            </a:pPr>
            <a:r>
              <a:rPr lang="en-GB" dirty="0"/>
              <a:t>This workbook has been produced in PowerPoint format. To work through the activities you should move through the slides in order.</a:t>
            </a:r>
            <a:endParaRPr dirty="0"/>
          </a:p>
          <a:p>
            <a:pPr marL="0" lvl="0" indent="0" algn="l" rtl="0">
              <a:lnSpc>
                <a:spcPct val="100000"/>
              </a:lnSpc>
              <a:spcBef>
                <a:spcPts val="900"/>
              </a:spcBef>
              <a:spcAft>
                <a:spcPts val="0"/>
              </a:spcAft>
              <a:buSzPts val="1800"/>
              <a:buNone/>
            </a:pPr>
            <a:r>
              <a:rPr lang="en-GB" dirty="0"/>
              <a:t>On the following slides you can expect to find:</a:t>
            </a:r>
            <a:endParaRPr dirty="0"/>
          </a:p>
          <a:p>
            <a:pPr marL="457200" lvl="0" indent="-342900" algn="l" rtl="0">
              <a:lnSpc>
                <a:spcPct val="100000"/>
              </a:lnSpc>
              <a:spcBef>
                <a:spcPts val="900"/>
              </a:spcBef>
              <a:spcAft>
                <a:spcPts val="0"/>
              </a:spcAft>
              <a:buClr>
                <a:schemeClr val="dk1"/>
              </a:buClr>
              <a:buSzPts val="1800"/>
              <a:buChar char="●"/>
            </a:pPr>
            <a:r>
              <a:rPr lang="en-GB" dirty="0"/>
              <a:t>Video presentations containing key information with accompanying transcripts</a:t>
            </a:r>
            <a:endParaRPr dirty="0"/>
          </a:p>
          <a:p>
            <a:pPr marL="457200" lvl="0" indent="-342900" algn="l" rtl="0">
              <a:lnSpc>
                <a:spcPct val="100000"/>
              </a:lnSpc>
              <a:spcBef>
                <a:spcPts val="0"/>
              </a:spcBef>
              <a:spcAft>
                <a:spcPts val="0"/>
              </a:spcAft>
              <a:buClr>
                <a:schemeClr val="dk1"/>
              </a:buClr>
              <a:buSzPts val="1800"/>
              <a:buChar char="●"/>
            </a:pPr>
            <a:r>
              <a:rPr lang="en-GB" dirty="0"/>
              <a:t>Slides consolidating summaries of the information presented in the videos</a:t>
            </a:r>
            <a:endParaRPr dirty="0"/>
          </a:p>
          <a:p>
            <a:pPr marL="457200" lvl="0" indent="-342900" algn="l" rtl="0">
              <a:lnSpc>
                <a:spcPct val="100000"/>
              </a:lnSpc>
              <a:spcBef>
                <a:spcPts val="0"/>
              </a:spcBef>
              <a:spcAft>
                <a:spcPts val="0"/>
              </a:spcAft>
              <a:buClr>
                <a:schemeClr val="dk1"/>
              </a:buClr>
              <a:buSzPts val="1800"/>
              <a:buChar char="●"/>
            </a:pPr>
            <a:r>
              <a:rPr lang="en-GB" dirty="0"/>
              <a:t>Activities to consolidate knowledge, such as multiple-choice questions</a:t>
            </a:r>
            <a:endParaRPr dirty="0"/>
          </a:p>
          <a:p>
            <a:pPr marL="457200" lvl="0" indent="-342900" algn="l" rtl="0">
              <a:lnSpc>
                <a:spcPct val="100000"/>
              </a:lnSpc>
              <a:spcBef>
                <a:spcPts val="0"/>
              </a:spcBef>
              <a:spcAft>
                <a:spcPts val="0"/>
              </a:spcAft>
              <a:buClr>
                <a:schemeClr val="dk1"/>
              </a:buClr>
              <a:buSzPts val="1800"/>
              <a:buChar char="●"/>
            </a:pPr>
            <a:r>
              <a:rPr lang="en-GB" dirty="0"/>
              <a:t>Templates to enable you to reflect and plan to put this knowledge into practice in your setting</a:t>
            </a:r>
          </a:p>
          <a:p>
            <a:pPr marL="457200" lvl="0" indent="-342900" algn="l" rtl="0">
              <a:lnSpc>
                <a:spcPct val="100000"/>
              </a:lnSpc>
              <a:spcBef>
                <a:spcPts val="0"/>
              </a:spcBef>
              <a:spcAft>
                <a:spcPts val="0"/>
              </a:spcAft>
              <a:buClr>
                <a:schemeClr val="dk1"/>
              </a:buClr>
              <a:buSzPts val="1800"/>
              <a:buChar char="●"/>
            </a:pPr>
            <a:endParaRPr lang="en-GB" dirty="0"/>
          </a:p>
          <a:p>
            <a:pPr marL="457200" lvl="0" indent="-342900" algn="l" rtl="0">
              <a:lnSpc>
                <a:spcPct val="100000"/>
              </a:lnSpc>
              <a:spcBef>
                <a:spcPts val="0"/>
              </a:spcBef>
              <a:spcAft>
                <a:spcPts val="0"/>
              </a:spcAft>
              <a:buClr>
                <a:schemeClr val="dk1"/>
              </a:buClr>
              <a:buSzPts val="1800"/>
              <a:buChar char="●"/>
            </a:pPr>
            <a:endParaRPr lang="en-GB" dirty="0"/>
          </a:p>
          <a:p>
            <a:pPr marL="114300" indent="0">
              <a:buClr>
                <a:schemeClr val="dk1"/>
              </a:buClr>
            </a:pPr>
            <a:endParaRPr lang="en-GB" sz="1600" i="1" dirty="0"/>
          </a:p>
          <a:p>
            <a:pPr marL="114300" indent="0">
              <a:buClr>
                <a:schemeClr val="dk1"/>
              </a:buClr>
            </a:pPr>
            <a:endParaRPr lang="en-GB" sz="1600" i="1" dirty="0"/>
          </a:p>
          <a:p>
            <a:pPr marL="114300" indent="0">
              <a:buClr>
                <a:schemeClr val="dk1"/>
              </a:buClr>
            </a:pPr>
            <a:endParaRPr lang="en-GB" sz="1600" i="1" dirty="0"/>
          </a:p>
          <a:p>
            <a:pPr marL="114300" indent="0">
              <a:buClr>
                <a:schemeClr val="dk1"/>
              </a:buClr>
            </a:pPr>
            <a:r>
              <a:rPr lang="en-GB" sz="1600" i="1" dirty="0"/>
              <a:t>Any examples of AI use and specific tools referenced within these resources are for context only and do not imply endorsement or recommendation of any particular tool or approach from the Department for Education.</a:t>
            </a:r>
          </a:p>
          <a:p>
            <a:pPr marL="114300" lvl="0" indent="0" algn="l" rtl="0">
              <a:lnSpc>
                <a:spcPct val="100000"/>
              </a:lnSpc>
              <a:spcBef>
                <a:spcPts val="0"/>
              </a:spcBef>
              <a:spcAft>
                <a:spcPts val="0"/>
              </a:spcAft>
              <a:buClr>
                <a:schemeClr val="dk1"/>
              </a:buClr>
              <a:buSzPts val="1800"/>
            </a:pPr>
            <a:endParaRPr dirty="0"/>
          </a:p>
        </p:txBody>
      </p:sp>
      <p:sp>
        <p:nvSpPr>
          <p:cNvPr id="3" name="Google Shape;101;g34c327d5954_0_0">
            <a:extLst>
              <a:ext uri="{FF2B5EF4-FFF2-40B4-BE49-F238E27FC236}">
                <a16:creationId xmlns:a16="http://schemas.microsoft.com/office/drawing/2014/main" id="{C6ACAFD0-C41E-67DD-CF0E-681207E04444}"/>
              </a:ext>
            </a:extLst>
          </p:cNvPr>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11" name="Google Shape;111;g34673ce44b2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34673ce44b2_0_315" descr="Knowledge check, question 4,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4, answer</a:t>
            </a:r>
            <a:endParaRPr dirty="0"/>
          </a:p>
        </p:txBody>
      </p:sp>
      <p:sp>
        <p:nvSpPr>
          <p:cNvPr id="383" name="Google Shape;383;g34673ce44b2_0_315" descr="c is the correct answer."/>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4:</a:t>
            </a:r>
            <a:endParaRPr sz="2800"/>
          </a:p>
          <a:p>
            <a:pPr marL="0" lvl="0" indent="0" algn="l" rtl="0">
              <a:lnSpc>
                <a:spcPct val="100000"/>
              </a:lnSpc>
              <a:spcBef>
                <a:spcPts val="0"/>
              </a:spcBef>
              <a:spcAft>
                <a:spcPts val="0"/>
              </a:spcAft>
              <a:buSzPts val="1800"/>
              <a:buNone/>
            </a:pPr>
            <a:r>
              <a:rPr lang="en-GB" sz="2800"/>
              <a:t>What is a significant concern about generative AI in the area of sustainability?</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a:t>a) It requires very little energy </a:t>
            </a:r>
            <a:endParaRPr sz="2800"/>
          </a:p>
          <a:p>
            <a:pPr marL="0" lvl="0" indent="0" algn="l" rtl="0">
              <a:lnSpc>
                <a:spcPct val="100000"/>
              </a:lnSpc>
              <a:spcBef>
                <a:spcPts val="0"/>
              </a:spcBef>
              <a:spcAft>
                <a:spcPts val="0"/>
              </a:spcAft>
              <a:buSzPts val="1800"/>
              <a:buNone/>
            </a:pPr>
            <a:r>
              <a:rPr lang="en-GB" sz="2800"/>
              <a:t>b) It helps reduce the need for data centres </a:t>
            </a:r>
            <a:endParaRPr sz="2800"/>
          </a:p>
          <a:p>
            <a:pPr marL="0" lvl="0" indent="0" algn="l" rtl="0">
              <a:lnSpc>
                <a:spcPct val="100000"/>
              </a:lnSpc>
              <a:spcBef>
                <a:spcPts val="0"/>
              </a:spcBef>
              <a:spcAft>
                <a:spcPts val="0"/>
              </a:spcAft>
              <a:buSzPts val="1800"/>
              <a:buNone/>
            </a:pPr>
            <a:r>
              <a:rPr lang="en-GB" sz="2800">
                <a:solidFill>
                  <a:schemeClr val="accent4"/>
                </a:solidFill>
              </a:rPr>
              <a:t>c) It requires large amounts of energy to power data centres (correct)</a:t>
            </a:r>
            <a:endParaRPr sz="2800">
              <a:solidFill>
                <a:schemeClr val="accent4"/>
              </a:solidFill>
            </a:endParaRPr>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6A76D365-7F57-6DC4-9FE3-4AA1F56CFB99}"/>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84" name="Google Shape;384;g34673ce44b2_0_31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d91a9bdb37_2_195" descr="Knowledge check, question 5,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5, question</a:t>
            </a:r>
            <a:endParaRPr dirty="0"/>
          </a:p>
        </p:txBody>
      </p:sp>
      <p:sp>
        <p:nvSpPr>
          <p:cNvPr id="391" name="Google Shape;391;g2d91a9bdb37_2_195"/>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5:</a:t>
            </a:r>
            <a:endParaRPr sz="2800"/>
          </a:p>
          <a:p>
            <a:pPr marL="0" lvl="0" indent="0" algn="l" rtl="0">
              <a:lnSpc>
                <a:spcPct val="100000"/>
              </a:lnSpc>
              <a:spcBef>
                <a:spcPts val="0"/>
              </a:spcBef>
              <a:spcAft>
                <a:spcPts val="0"/>
              </a:spcAft>
              <a:buSzPts val="1800"/>
              <a:buNone/>
            </a:pPr>
            <a:r>
              <a:rPr lang="en-GB" sz="2800"/>
              <a:t>What can educators do to address the sustainability implications of AI use?</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a:t>a) Increase the complexity of AI tasks </a:t>
            </a:r>
            <a:endParaRPr sz="2800"/>
          </a:p>
          <a:p>
            <a:pPr marL="0" lvl="0" indent="0" algn="l" rtl="0">
              <a:lnSpc>
                <a:spcPct val="100000"/>
              </a:lnSpc>
              <a:spcBef>
                <a:spcPts val="0"/>
              </a:spcBef>
              <a:spcAft>
                <a:spcPts val="0"/>
              </a:spcAft>
              <a:buSzPts val="1800"/>
              <a:buNone/>
            </a:pPr>
            <a:r>
              <a:rPr lang="en-GB" sz="2800"/>
              <a:t>b) Evaluate whether AI is the most appropriate tool for each task </a:t>
            </a:r>
            <a:endParaRPr sz="2800"/>
          </a:p>
          <a:p>
            <a:pPr marL="0" lvl="0" indent="0" algn="l" rtl="0">
              <a:lnSpc>
                <a:spcPct val="100000"/>
              </a:lnSpc>
              <a:spcBef>
                <a:spcPts val="0"/>
              </a:spcBef>
              <a:spcAft>
                <a:spcPts val="0"/>
              </a:spcAft>
              <a:buSzPts val="1800"/>
              <a:buNone/>
            </a:pPr>
            <a:r>
              <a:rPr lang="en-GB" sz="2800"/>
              <a:t>c) Promote larger AI models</a:t>
            </a:r>
            <a:endParaRPr sz="280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46D913C5-C34C-55B1-DA2D-BB84C67CC15C}"/>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392" name="Google Shape;392;g2d91a9bdb37_2_19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34673ce44b2_0_329" descr="Knowledge check, question 5,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5, answer</a:t>
            </a:r>
            <a:endParaRPr dirty="0"/>
          </a:p>
        </p:txBody>
      </p:sp>
      <p:sp>
        <p:nvSpPr>
          <p:cNvPr id="399" name="Google Shape;399;g34673ce44b2_0_329" descr="b is the correct answer"/>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dirty="0"/>
              <a:t>Question 5:</a:t>
            </a:r>
            <a:endParaRPr sz="2800" dirty="0"/>
          </a:p>
          <a:p>
            <a:pPr marL="0" lvl="0" indent="0" algn="l" rtl="0">
              <a:lnSpc>
                <a:spcPct val="100000"/>
              </a:lnSpc>
              <a:spcBef>
                <a:spcPts val="0"/>
              </a:spcBef>
              <a:spcAft>
                <a:spcPts val="0"/>
              </a:spcAft>
              <a:buSzPts val="1800"/>
              <a:buNone/>
            </a:pPr>
            <a:r>
              <a:rPr lang="en-GB" sz="2800" dirty="0"/>
              <a:t>What can educators do to address the sustainability implications of AI use?</a:t>
            </a:r>
            <a:endParaRPr sz="2800" dirty="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r>
              <a:rPr lang="en-GB" sz="2800" dirty="0"/>
              <a:t>a) Increase the complexity of AI tasks </a:t>
            </a:r>
            <a:endParaRPr sz="2800" dirty="0"/>
          </a:p>
          <a:p>
            <a:pPr marL="0" lvl="0" indent="0" algn="l" rtl="0">
              <a:lnSpc>
                <a:spcPct val="100000"/>
              </a:lnSpc>
              <a:spcBef>
                <a:spcPts val="0"/>
              </a:spcBef>
              <a:spcAft>
                <a:spcPts val="0"/>
              </a:spcAft>
              <a:buSzPts val="1800"/>
              <a:buNone/>
            </a:pPr>
            <a:r>
              <a:rPr lang="en-GB" sz="2800" dirty="0">
                <a:solidFill>
                  <a:schemeClr val="accent4"/>
                </a:solidFill>
              </a:rPr>
              <a:t>b) Evaluate whether AI is the most appropriate tool for each task (correct)</a:t>
            </a:r>
            <a:endParaRPr sz="2800" dirty="0">
              <a:solidFill>
                <a:schemeClr val="accent4"/>
              </a:solidFill>
            </a:endParaRPr>
          </a:p>
          <a:p>
            <a:pPr marL="0" lvl="0" indent="0" algn="l" rtl="0">
              <a:lnSpc>
                <a:spcPct val="100000"/>
              </a:lnSpc>
              <a:spcBef>
                <a:spcPts val="0"/>
              </a:spcBef>
              <a:spcAft>
                <a:spcPts val="0"/>
              </a:spcAft>
              <a:buSzPts val="1800"/>
              <a:buNone/>
            </a:pPr>
            <a:r>
              <a:rPr lang="en-GB" sz="2800" dirty="0"/>
              <a:t>c) Promote larger AI models</a:t>
            </a:r>
            <a:endParaRPr sz="2800" dirty="0"/>
          </a:p>
          <a:p>
            <a:pPr marL="0" lvl="0" indent="0" algn="l" rtl="0">
              <a:lnSpc>
                <a:spcPct val="100000"/>
              </a:lnSpc>
              <a:spcBef>
                <a:spcPts val="0"/>
              </a:spcBef>
              <a:spcAft>
                <a:spcPts val="0"/>
              </a:spcAft>
              <a:buSzPts val="1800"/>
              <a:buNone/>
            </a:pPr>
            <a:endParaRPr sz="2800"/>
          </a:p>
          <a:p>
            <a:pPr marL="0" lvl="0" indent="0" algn="l" rtl="0">
              <a:lnSpc>
                <a:spcPct val="100000"/>
              </a:lnSpc>
              <a:spcBef>
                <a:spcPts val="0"/>
              </a:spcBef>
              <a:spcAft>
                <a:spcPts val="0"/>
              </a:spcAft>
              <a:buSzPts val="1800"/>
              <a:buNone/>
            </a:pPr>
            <a:endParaRPr/>
          </a:p>
        </p:txBody>
      </p:sp>
      <p:sp>
        <p:nvSpPr>
          <p:cNvPr id="2" name="Google Shape;320;g34673ce44b2_0_167">
            <a:extLst>
              <a:ext uri="{FF2B5EF4-FFF2-40B4-BE49-F238E27FC236}">
                <a16:creationId xmlns:a16="http://schemas.microsoft.com/office/drawing/2014/main" id="{73BBEA3C-665F-8DCE-3F93-7A4E4C900965}"/>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400" name="Google Shape;400;g34673ce44b2_0_32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pic>
        <p:nvPicPr>
          <p:cNvPr id="406" name="Google Shape;406;g32385d3b56c_0_8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97" y="0"/>
            <a:ext cx="12198096" cy="6858000"/>
          </a:xfrm>
          <a:prstGeom prst="rect">
            <a:avLst/>
          </a:prstGeom>
          <a:noFill/>
          <a:ln>
            <a:noFill/>
          </a:ln>
        </p:spPr>
      </p:pic>
      <p:sp>
        <p:nvSpPr>
          <p:cNvPr id="407" name="Google Shape;407;g32385d3b56c_0_82" descr="This slide is a review of the objectives for this modu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dirty="0"/>
              <a:t>Objectives review </a:t>
            </a:r>
            <a:endParaRPr dirty="0"/>
          </a:p>
        </p:txBody>
      </p:sp>
      <p:sp>
        <p:nvSpPr>
          <p:cNvPr id="408" name="Google Shape;408;g32385d3b56c_0_82"/>
          <p:cNvSpPr txBox="1">
            <a:spLocks noGrp="1"/>
          </p:cNvSpPr>
          <p:nvPr>
            <p:ph type="body" idx="1"/>
          </p:nvPr>
        </p:nvSpPr>
        <p:spPr>
          <a:xfrm>
            <a:off x="647547" y="1361856"/>
            <a:ext cx="10939484"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800"/>
              <a:buFont typeface="Arial"/>
              <a:buNone/>
            </a:pPr>
            <a:r>
              <a:rPr lang="en-GB"/>
              <a:t>Take a moment to reflect on the objectives for this module and check if you have achieved them. You should have learnt:</a:t>
            </a:r>
            <a:endParaRPr/>
          </a:p>
          <a:p>
            <a:pPr marL="0" lvl="0" indent="0" algn="l" rtl="0">
              <a:lnSpc>
                <a:spcPct val="100000"/>
              </a:lnSpc>
              <a:spcBef>
                <a:spcPts val="900"/>
              </a:spcBef>
              <a:spcAft>
                <a:spcPts val="0"/>
              </a:spcAft>
              <a:buClr>
                <a:schemeClr val="dk1"/>
              </a:buClr>
              <a:buSzPts val="1800"/>
              <a:buFont typeface="Arial"/>
              <a:buNone/>
            </a:pPr>
            <a:endParaRPr/>
          </a:p>
          <a:p>
            <a:pPr marL="457200" lvl="0" indent="-342900" algn="l" rtl="0">
              <a:spcBef>
                <a:spcPts val="1000"/>
              </a:spcBef>
              <a:spcAft>
                <a:spcPts val="0"/>
              </a:spcAft>
              <a:buSzPts val="1800"/>
              <a:buChar char="●"/>
            </a:pPr>
            <a:r>
              <a:rPr lang="en-GB"/>
              <a:t>How to use a generative AI tool</a:t>
            </a:r>
            <a:endParaRPr/>
          </a:p>
          <a:p>
            <a:pPr marL="457200" lvl="0" indent="-342900" algn="l" rtl="0">
              <a:spcBef>
                <a:spcPts val="1000"/>
              </a:spcBef>
              <a:spcAft>
                <a:spcPts val="0"/>
              </a:spcAft>
              <a:buSzPts val="1800"/>
              <a:buChar char="●"/>
            </a:pPr>
            <a:r>
              <a:rPr lang="en-GB"/>
              <a:t>The importance of, and reasons for, checking the output of AI tools</a:t>
            </a:r>
            <a:endParaRPr/>
          </a:p>
          <a:p>
            <a:pPr marL="457200" lvl="0" indent="-342900" algn="l" rtl="0">
              <a:spcBef>
                <a:spcPts val="1000"/>
              </a:spcBef>
              <a:spcAft>
                <a:spcPts val="1000"/>
              </a:spcAft>
              <a:buSzPts val="1800"/>
              <a:buChar char="●"/>
            </a:pPr>
            <a:r>
              <a:rPr lang="en-GB"/>
              <a:t>Some of the issues associated with generative AI tools</a:t>
            </a:r>
            <a:endParaRPr/>
          </a:p>
        </p:txBody>
      </p:sp>
      <p:sp>
        <p:nvSpPr>
          <p:cNvPr id="409" name="Google Shape;409;g32385d3b56c_0_8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410" name="Google Shape;410;g32385d3b56c_0_8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2385d3b56c_0_52" descr="This slide is summary of some key terminology from the modu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Glossary of terms</a:t>
            </a:r>
            <a:endParaRPr/>
          </a:p>
        </p:txBody>
      </p:sp>
      <p:sp>
        <p:nvSpPr>
          <p:cNvPr id="416" name="Google Shape;416;g32385d3b56c_0_52"/>
          <p:cNvSpPr txBox="1">
            <a:spLocks noGrp="1"/>
          </p:cNvSpPr>
          <p:nvPr>
            <p:ph type="body" idx="1"/>
          </p:nvPr>
        </p:nvSpPr>
        <p:spPr>
          <a:xfrm>
            <a:off x="626334" y="1013448"/>
            <a:ext cx="10956900" cy="4693500"/>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0000"/>
              </a:lnSpc>
              <a:spcBef>
                <a:spcPts val="900"/>
              </a:spcBef>
              <a:spcAft>
                <a:spcPts val="0"/>
              </a:spcAft>
              <a:buClr>
                <a:schemeClr val="dk1"/>
              </a:buClr>
              <a:buSzPct val="100000"/>
              <a:buFont typeface="Arial"/>
              <a:buNone/>
            </a:pPr>
            <a:r>
              <a:rPr lang="en-GB" b="1" dirty="0"/>
              <a:t>Prompt </a:t>
            </a:r>
            <a:r>
              <a:rPr lang="en-GB" dirty="0"/>
              <a:t>- the input or instruction you give to AI</a:t>
            </a:r>
            <a:endParaRPr dirty="0"/>
          </a:p>
          <a:p>
            <a:pPr marL="0" lvl="0" indent="0" algn="l" rtl="0">
              <a:lnSpc>
                <a:spcPct val="100000"/>
              </a:lnSpc>
              <a:spcBef>
                <a:spcPts val="900"/>
              </a:spcBef>
              <a:spcAft>
                <a:spcPts val="0"/>
              </a:spcAft>
              <a:buClr>
                <a:schemeClr val="dk1"/>
              </a:buClr>
              <a:buSzPct val="100000"/>
              <a:buFont typeface="Arial"/>
              <a:buNone/>
            </a:pPr>
            <a:endParaRPr b="1" dirty="0"/>
          </a:p>
          <a:p>
            <a:pPr marL="0" lvl="0" indent="0" algn="l" rtl="0">
              <a:lnSpc>
                <a:spcPct val="100000"/>
              </a:lnSpc>
              <a:spcBef>
                <a:spcPts val="900"/>
              </a:spcBef>
              <a:spcAft>
                <a:spcPts val="0"/>
              </a:spcAft>
              <a:buClr>
                <a:schemeClr val="dk1"/>
              </a:buClr>
              <a:buSzPct val="100000"/>
              <a:buFont typeface="Arial"/>
              <a:buNone/>
            </a:pPr>
            <a:r>
              <a:rPr lang="en-GB" b="1" dirty="0"/>
              <a:t>Artificial intelligence (AI)</a:t>
            </a:r>
            <a:r>
              <a:rPr lang="en-GB" dirty="0"/>
              <a:t> - computer programs that are designed to complete tasks like a human such as problem solving, learning and understanding language</a:t>
            </a:r>
            <a:endParaRPr dirty="0"/>
          </a:p>
          <a:p>
            <a:pPr marL="0" lvl="0" indent="0" algn="l" rtl="0">
              <a:lnSpc>
                <a:spcPct val="100000"/>
              </a:lnSpc>
              <a:spcBef>
                <a:spcPts val="900"/>
              </a:spcBef>
              <a:spcAft>
                <a:spcPts val="0"/>
              </a:spcAft>
              <a:buClr>
                <a:schemeClr val="dk1"/>
              </a:buClr>
              <a:buSzPct val="100000"/>
              <a:buFont typeface="Arial"/>
              <a:buNone/>
            </a:pPr>
            <a:endParaRPr dirty="0"/>
          </a:p>
          <a:p>
            <a:pPr marL="0" lvl="0" indent="0" algn="l" rtl="0">
              <a:lnSpc>
                <a:spcPct val="100000"/>
              </a:lnSpc>
              <a:spcBef>
                <a:spcPts val="900"/>
              </a:spcBef>
              <a:spcAft>
                <a:spcPts val="0"/>
              </a:spcAft>
              <a:buClr>
                <a:schemeClr val="dk1"/>
              </a:buClr>
              <a:buSzPct val="100000"/>
              <a:buFont typeface="Arial"/>
              <a:buNone/>
            </a:pPr>
            <a:r>
              <a:rPr lang="en-GB" b="1" dirty="0"/>
              <a:t>Generative AI</a:t>
            </a:r>
            <a:r>
              <a:rPr lang="en-GB" dirty="0"/>
              <a:t> - a type of AI that can create new content such as images, text, video, audio and code based on its prior learning</a:t>
            </a:r>
            <a:endParaRPr dirty="0"/>
          </a:p>
          <a:p>
            <a:pPr marL="0" lvl="0" indent="0" algn="l" rtl="0">
              <a:lnSpc>
                <a:spcPct val="100000"/>
              </a:lnSpc>
              <a:spcBef>
                <a:spcPts val="900"/>
              </a:spcBef>
              <a:spcAft>
                <a:spcPts val="0"/>
              </a:spcAft>
              <a:buClr>
                <a:schemeClr val="dk1"/>
              </a:buClr>
              <a:buSzPct val="100000"/>
              <a:buFont typeface="Arial"/>
              <a:buNone/>
            </a:pPr>
            <a:endParaRPr dirty="0"/>
          </a:p>
          <a:p>
            <a:pPr marL="0" lvl="0" indent="0" algn="l" rtl="0">
              <a:lnSpc>
                <a:spcPct val="100000"/>
              </a:lnSpc>
              <a:spcBef>
                <a:spcPts val="900"/>
              </a:spcBef>
              <a:spcAft>
                <a:spcPts val="0"/>
              </a:spcAft>
              <a:buClr>
                <a:schemeClr val="dk1"/>
              </a:buClr>
              <a:buSzPct val="100000"/>
              <a:buFont typeface="Arial"/>
              <a:buNone/>
            </a:pPr>
            <a:r>
              <a:rPr lang="en-GB" b="1" dirty="0"/>
              <a:t>Machine learning</a:t>
            </a:r>
            <a:r>
              <a:rPr lang="en-GB" dirty="0"/>
              <a:t> - the way we teach programs to learn based on rules and prior knowledge</a:t>
            </a:r>
            <a:endParaRPr dirty="0"/>
          </a:p>
          <a:p>
            <a:pPr marL="0" lvl="0" indent="0" algn="l" rtl="0">
              <a:lnSpc>
                <a:spcPct val="100000"/>
              </a:lnSpc>
              <a:spcBef>
                <a:spcPts val="900"/>
              </a:spcBef>
              <a:spcAft>
                <a:spcPts val="0"/>
              </a:spcAft>
              <a:buClr>
                <a:schemeClr val="dk1"/>
              </a:buClr>
              <a:buSzPct val="100000"/>
              <a:buFont typeface="Arial"/>
              <a:buNone/>
            </a:pPr>
            <a:endParaRPr dirty="0"/>
          </a:p>
          <a:p>
            <a:pPr marL="0" lvl="0" indent="0" algn="l" rtl="0">
              <a:lnSpc>
                <a:spcPct val="100000"/>
              </a:lnSpc>
              <a:spcBef>
                <a:spcPts val="900"/>
              </a:spcBef>
              <a:spcAft>
                <a:spcPts val="0"/>
              </a:spcAft>
              <a:buClr>
                <a:schemeClr val="dk1"/>
              </a:buClr>
              <a:buSzPct val="100000"/>
              <a:buFont typeface="Arial"/>
              <a:buNone/>
            </a:pPr>
            <a:r>
              <a:rPr lang="en-GB" b="1" dirty="0"/>
              <a:t>Deep learning</a:t>
            </a:r>
            <a:r>
              <a:rPr lang="en-GB" dirty="0"/>
              <a:t> - a more sophisticated type of machine learning that is layered in complexity and can self-learn the rules</a:t>
            </a:r>
            <a:endParaRPr dirty="0"/>
          </a:p>
          <a:p>
            <a:pPr marL="0" lvl="0" indent="0" algn="l" rtl="0">
              <a:lnSpc>
                <a:spcPct val="100000"/>
              </a:lnSpc>
              <a:spcBef>
                <a:spcPts val="900"/>
              </a:spcBef>
              <a:spcAft>
                <a:spcPts val="0"/>
              </a:spcAft>
              <a:buClr>
                <a:schemeClr val="dk1"/>
              </a:buClr>
              <a:buSzPct val="100000"/>
              <a:buFont typeface="Arial"/>
              <a:buNone/>
            </a:pPr>
            <a:endParaRPr dirty="0"/>
          </a:p>
          <a:p>
            <a:pPr marL="0" lvl="0" indent="0" algn="l" rtl="0">
              <a:lnSpc>
                <a:spcPct val="100000"/>
              </a:lnSpc>
              <a:spcBef>
                <a:spcPts val="900"/>
              </a:spcBef>
              <a:spcAft>
                <a:spcPts val="0"/>
              </a:spcAft>
              <a:buClr>
                <a:schemeClr val="dk1"/>
              </a:buClr>
              <a:buSzPct val="100000"/>
              <a:buFont typeface="Arial"/>
              <a:buNone/>
            </a:pPr>
            <a:r>
              <a:rPr lang="en-GB" b="1" dirty="0"/>
              <a:t>Large language model (LLM)</a:t>
            </a:r>
            <a:r>
              <a:rPr lang="en-GB" dirty="0"/>
              <a:t> - an AI program that specialises in understanding and working with the human language</a:t>
            </a:r>
            <a:endParaRPr dirty="0"/>
          </a:p>
          <a:p>
            <a:pPr marL="0" lvl="0" indent="0" algn="l" rtl="0">
              <a:lnSpc>
                <a:spcPct val="100000"/>
              </a:lnSpc>
              <a:spcBef>
                <a:spcPts val="900"/>
              </a:spcBef>
              <a:spcAft>
                <a:spcPts val="0"/>
              </a:spcAft>
              <a:buSzPct val="100000"/>
              <a:buNone/>
            </a:pPr>
            <a:endParaRPr b="1" dirty="0"/>
          </a:p>
          <a:p>
            <a:pPr marL="0" lvl="0" indent="0" algn="l" rtl="0">
              <a:lnSpc>
                <a:spcPct val="100000"/>
              </a:lnSpc>
              <a:spcBef>
                <a:spcPts val="900"/>
              </a:spcBef>
              <a:spcAft>
                <a:spcPts val="0"/>
              </a:spcAft>
              <a:buSzPct val="100000"/>
              <a:buNone/>
            </a:pPr>
            <a:endParaRPr dirty="0"/>
          </a:p>
        </p:txBody>
      </p:sp>
      <p:sp>
        <p:nvSpPr>
          <p:cNvPr id="417" name="Google Shape;417;g32385d3b56c_0_5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418" name="Google Shape;418;g32385d3b56c_0_5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F7080-E8D8-3336-C9CA-B1EEFDB83DD1}"/>
              </a:ext>
            </a:extLst>
          </p:cNvPr>
          <p:cNvSpPr>
            <a:spLocks noGrp="1"/>
          </p:cNvSpPr>
          <p:nvPr>
            <p:ph type="title"/>
          </p:nvPr>
        </p:nvSpPr>
        <p:spPr/>
        <p:txBody>
          <a:bodyPr/>
          <a:lstStyle/>
          <a:p>
            <a:r>
              <a:rPr lang="en-GB" dirty="0"/>
              <a:t>Acknowledgements</a:t>
            </a:r>
          </a:p>
        </p:txBody>
      </p:sp>
      <p:sp>
        <p:nvSpPr>
          <p:cNvPr id="2" name="Text Placeholder 1">
            <a:extLst>
              <a:ext uri="{FF2B5EF4-FFF2-40B4-BE49-F238E27FC236}">
                <a16:creationId xmlns:a16="http://schemas.microsoft.com/office/drawing/2014/main" id="{8C58EB8E-1DB6-29BA-6D67-C5A868CF3715}"/>
              </a:ext>
            </a:extLst>
          </p:cNvPr>
          <p:cNvSpPr>
            <a:spLocks noGrp="1"/>
          </p:cNvSpPr>
          <p:nvPr>
            <p:ph type="body" idx="1"/>
          </p:nvPr>
        </p:nvSpPr>
        <p:spPr>
          <a:xfrm>
            <a:off x="387644" y="1013562"/>
            <a:ext cx="10956797" cy="4974936"/>
          </a:xfrm>
        </p:spPr>
        <p:txBody>
          <a:bodyPr/>
          <a:lstStyle/>
          <a:p>
            <a:r>
              <a:rPr lang="en-GB" sz="1600" b="1" dirty="0"/>
              <a:t>Content developed by:</a:t>
            </a:r>
          </a:p>
          <a:p>
            <a:pPr marL="514350" indent="-285750">
              <a:buFont typeface="Arial" panose="020B0604020202020204" pitchFamily="34" charset="0"/>
              <a:buChar char="•"/>
            </a:pPr>
            <a:r>
              <a:rPr lang="en-GB" sz="1600" dirty="0"/>
              <a:t>James Searle, Teaching School Hub Director, Chiltern Learning Trust</a:t>
            </a:r>
          </a:p>
          <a:p>
            <a:pPr marL="514350" indent="-285750">
              <a:buFont typeface="Arial" panose="020B0604020202020204" pitchFamily="34" charset="0"/>
              <a:buChar char="•"/>
            </a:pPr>
            <a:r>
              <a:rPr lang="en-GB" sz="1600" dirty="0"/>
              <a:t>Michelle Pauli, Author, Connected Learning Newsletter</a:t>
            </a:r>
          </a:p>
          <a:p>
            <a:pPr marL="514350" indent="-285750">
              <a:buFont typeface="Arial" panose="020B0604020202020204" pitchFamily="34" charset="0"/>
              <a:buChar char="•"/>
            </a:pPr>
            <a:r>
              <a:rPr lang="en-GB" sz="1600" dirty="0"/>
              <a:t>Christian Turton, EdTech Lead, Chiltern Learning Trust</a:t>
            </a:r>
          </a:p>
          <a:p>
            <a:pPr marL="514350" indent="-285750">
              <a:buFont typeface="Arial" panose="020B0604020202020204" pitchFamily="34" charset="0"/>
              <a:buChar char="•"/>
            </a:pPr>
            <a:r>
              <a:rPr lang="en-GB" sz="1600" dirty="0"/>
              <a:t>Trudi Barrow, AI in education expert and design educator</a:t>
            </a:r>
          </a:p>
          <a:p>
            <a:endParaRPr lang="en-GB" sz="1600" dirty="0"/>
          </a:p>
          <a:p>
            <a:r>
              <a:rPr lang="en-GB" sz="1600" b="1" dirty="0"/>
              <a:t>Contributions from:</a:t>
            </a:r>
          </a:p>
          <a:p>
            <a:pPr marL="514350" indent="-285750">
              <a:buFont typeface="Arial" panose="020B0604020202020204" pitchFamily="34" charset="0"/>
              <a:buChar char="•"/>
            </a:pPr>
            <a:r>
              <a:rPr lang="en-GB" sz="1600" dirty="0"/>
              <a:t>Matthew Wemyss, AI in Education author, Assistant School Director, Cambridge School of Bucharest</a:t>
            </a:r>
          </a:p>
          <a:p>
            <a:pPr marL="514350" indent="-285750">
              <a:buFont typeface="Arial" panose="020B0604020202020204" pitchFamily="34" charset="0"/>
              <a:buChar char="•"/>
            </a:pPr>
            <a:r>
              <a:rPr lang="en-GB" sz="1600" dirty="0"/>
              <a:t>Merve Lapus, Vice President, Education Outreach and Engagement, Common Sense Media</a:t>
            </a:r>
          </a:p>
          <a:p>
            <a:pPr marL="514350" indent="-285750">
              <a:buFont typeface="Arial" panose="020B0604020202020204" pitchFamily="34" charset="0"/>
              <a:buChar char="•"/>
            </a:pPr>
            <a:r>
              <a:rPr lang="en-GB" sz="1600" dirty="0"/>
              <a:t>Jane Waite, Senior Research Scientist, University of Cambridge and Raspberry Pi Foundation</a:t>
            </a:r>
          </a:p>
          <a:p>
            <a:pPr marL="514350" indent="-285750">
              <a:buFont typeface="Arial" panose="020B0604020202020204" pitchFamily="34" charset="0"/>
              <a:buChar char="•"/>
            </a:pPr>
            <a:r>
              <a:rPr lang="en-GB" sz="1600" dirty="0"/>
              <a:t>Rapid evidence review by The Chartered College of Teaching</a:t>
            </a:r>
          </a:p>
          <a:p>
            <a:pPr marL="514350" indent="-285750">
              <a:buFont typeface="Arial" panose="020B0604020202020204" pitchFamily="34" charset="0"/>
              <a:buChar char="•"/>
            </a:pPr>
            <a:r>
              <a:rPr lang="en-GB" sz="1600" dirty="0"/>
              <a:t>With thanks to members of the advisory board, test schools and respondents to the survey. </a:t>
            </a:r>
          </a:p>
          <a:p>
            <a:pPr marL="514350" indent="-285750">
              <a:buFont typeface="Arial" panose="020B0604020202020204" pitchFamily="34" charset="0"/>
              <a:buChar char="•"/>
            </a:pPr>
            <a:r>
              <a:rPr lang="en-GB" sz="1600" dirty="0"/>
              <a:t>The Chartered College of Teaching have created case studies (excerpts of which appear in these materials) and a special edition of Impact to accompany these materials. </a:t>
            </a:r>
          </a:p>
          <a:p>
            <a:endParaRPr lang="en-GB" dirty="0"/>
          </a:p>
        </p:txBody>
      </p:sp>
      <p:sp>
        <p:nvSpPr>
          <p:cNvPr id="5" name="Google Shape;417;g32385d3b56c_0_52">
            <a:extLst>
              <a:ext uri="{FF2B5EF4-FFF2-40B4-BE49-F238E27FC236}">
                <a16:creationId xmlns:a16="http://schemas.microsoft.com/office/drawing/2014/main" id="{5BF16A1E-E97A-8928-C272-19BFAE548627}"/>
              </a:ext>
            </a:extLst>
          </p:cNvPr>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4" name="Slide Number Placeholder 3">
            <a:extLst>
              <a:ext uri="{FF2B5EF4-FFF2-40B4-BE49-F238E27FC236}">
                <a16:creationId xmlns:a16="http://schemas.microsoft.com/office/drawing/2014/main" id="{AC5203C5-C3DE-34CD-BFE5-F75C6C6EA1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35</a:t>
            </a:fld>
            <a:endParaRPr lang="en-GB"/>
          </a:p>
        </p:txBody>
      </p:sp>
    </p:spTree>
    <p:extLst>
      <p:ext uri="{BB962C8B-B14F-4D97-AF65-F5344CB8AC3E}">
        <p14:creationId xmlns:p14="http://schemas.microsoft.com/office/powerpoint/2010/main" val="847859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100"/>
              <a:buFont typeface="Arial"/>
              <a:buNone/>
            </a:pPr>
            <a:r>
              <a:rPr lang="en-GB">
                <a:solidFill>
                  <a:srgbClr val="000000"/>
                </a:solidFill>
              </a:rPr>
              <a:t>Department for Education</a:t>
            </a:r>
            <a:br>
              <a:rPr lang="en-GB">
                <a:solidFill>
                  <a:srgbClr val="000000"/>
                </a:solidFill>
              </a:rPr>
            </a:br>
            <a:br>
              <a:rPr lang="en-GB">
                <a:solidFill>
                  <a:srgbClr val="000000"/>
                </a:solidFill>
              </a:rPr>
            </a:br>
            <a:br>
              <a:rPr lang="en-GB">
                <a:solidFill>
                  <a:srgbClr val="000000"/>
                </a:solidFill>
              </a:rPr>
            </a:br>
            <a:r>
              <a:rPr lang="en-GB" b="0">
                <a:solidFill>
                  <a:srgbClr val="000000"/>
                </a:solidFill>
              </a:rPr>
              <a:t>© Crown copyright 2025</a:t>
            </a:r>
            <a:br>
              <a:rPr lang="en-GB">
                <a:solidFill>
                  <a:srgbClr val="000000"/>
                </a:solidFill>
              </a:rPr>
            </a:b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9" descr="Students in class">
            <a:extLst>
              <a:ext uri="{C183D7F6-B498-43B3-948B-1728B52AA6E4}">
                <adec:decorative xmlns:adec="http://schemas.microsoft.com/office/drawing/2017/decorative" val="1"/>
              </a:ext>
            </a:extLst>
          </p:cNvPr>
          <p:cNvPicPr preferRelativeResize="0"/>
          <p:nvPr/>
        </p:nvPicPr>
        <p:blipFill>
          <a:blip r:embed="rId3"/>
          <a:srcRect l="14248" r="14248"/>
          <a:stretch/>
        </p:blipFill>
        <p:spPr>
          <a:xfrm>
            <a:off x="4825640" y="0"/>
            <a:ext cx="7366358" cy="6867280"/>
          </a:xfrm>
          <a:prstGeom prst="rect">
            <a:avLst/>
          </a:prstGeom>
          <a:noFill/>
          <a:ln>
            <a:noFill/>
          </a:ln>
        </p:spPr>
      </p:pic>
      <p:pic>
        <p:nvPicPr>
          <p:cNvPr id="117" name="Google Shape;117;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48" y="-10128"/>
            <a:ext cx="7696582" cy="6877406"/>
          </a:xfrm>
          <a:prstGeom prst="rect">
            <a:avLst/>
          </a:prstGeom>
          <a:noFill/>
          <a:ln>
            <a:noFill/>
          </a:ln>
        </p:spPr>
      </p:pic>
      <p:sp>
        <p:nvSpPr>
          <p:cNvPr id="118" name="Google Shape;118;p9" descr="This slides states the objectives for the module.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module</a:t>
            </a:r>
            <a:endParaRPr/>
          </a:p>
        </p:txBody>
      </p:sp>
      <p:sp>
        <p:nvSpPr>
          <p:cNvPr id="119" name="Google Shape;119;p9"/>
          <p:cNvSpPr txBox="1">
            <a:spLocks noGrp="1"/>
          </p:cNvSpPr>
          <p:nvPr>
            <p:ph type="body" idx="1"/>
          </p:nvPr>
        </p:nvSpPr>
        <p:spPr>
          <a:xfrm>
            <a:off x="534275" y="1361850"/>
            <a:ext cx="40113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By the end of this module you will understand:</a:t>
            </a:r>
            <a:endParaRPr/>
          </a:p>
          <a:p>
            <a:pPr marL="457200" lvl="0" indent="-342900" algn="l" rtl="0">
              <a:lnSpc>
                <a:spcPct val="100000"/>
              </a:lnSpc>
              <a:spcBef>
                <a:spcPts val="1000"/>
              </a:spcBef>
              <a:spcAft>
                <a:spcPts val="0"/>
              </a:spcAft>
              <a:buSzPts val="1800"/>
              <a:buChar char="●"/>
            </a:pPr>
            <a:r>
              <a:rPr lang="en-GB"/>
              <a:t>How to use a generative AI tool</a:t>
            </a:r>
            <a:endParaRPr/>
          </a:p>
          <a:p>
            <a:pPr marL="457200" lvl="0" indent="-342900" algn="l" rtl="0">
              <a:lnSpc>
                <a:spcPct val="100000"/>
              </a:lnSpc>
              <a:spcBef>
                <a:spcPts val="1000"/>
              </a:spcBef>
              <a:spcAft>
                <a:spcPts val="0"/>
              </a:spcAft>
              <a:buSzPts val="1800"/>
              <a:buChar char="●"/>
            </a:pPr>
            <a:r>
              <a:rPr lang="en-GB"/>
              <a:t>The importance of, and reasons for, checking the output of AI tools</a:t>
            </a:r>
            <a:endParaRPr/>
          </a:p>
          <a:p>
            <a:pPr marL="457200" lvl="0" indent="-342900" algn="l" rtl="0">
              <a:lnSpc>
                <a:spcPct val="100000"/>
              </a:lnSpc>
              <a:spcBef>
                <a:spcPts val="1000"/>
              </a:spcBef>
              <a:spcAft>
                <a:spcPts val="0"/>
              </a:spcAft>
              <a:buSzPts val="1800"/>
              <a:buChar char="●"/>
            </a:pPr>
            <a:r>
              <a:rPr lang="en-GB"/>
              <a:t>Some of the issues associated with generative AI tools</a:t>
            </a:r>
            <a:endParaRPr/>
          </a:p>
          <a:p>
            <a:pPr marL="0" lvl="0" indent="0" algn="l" rtl="0">
              <a:lnSpc>
                <a:spcPct val="100000"/>
              </a:lnSpc>
              <a:spcBef>
                <a:spcPts val="900"/>
              </a:spcBef>
              <a:spcAft>
                <a:spcPts val="0"/>
              </a:spcAft>
              <a:buSzPts val="1800"/>
              <a:buNone/>
            </a:pPr>
            <a:r>
              <a:rPr lang="en-GB"/>
              <a:t>There will be an opportunity to check your knowledge and understanding as part of this module.</a:t>
            </a:r>
            <a:endParaRPr/>
          </a:p>
        </p:txBody>
      </p:sp>
      <p:sp>
        <p:nvSpPr>
          <p:cNvPr id="120" name="Google Shape;120;p9"/>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21" name="Google Shape;121;p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2" descr="This slide is a quote slide, setting the scene for the module. "/>
          <p:cNvSpPr txBox="1">
            <a:spLocks noGrp="1"/>
          </p:cNvSpPr>
          <p:nvPr>
            <p:ph type="title"/>
          </p:nvPr>
        </p:nvSpPr>
        <p:spPr>
          <a:xfrm>
            <a:off x="4964075" y="713050"/>
            <a:ext cx="6818400" cy="5048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en-GB" sz="3000" b="0"/>
              <a:t>“The lesson and resource planning time for ChatGPT teachers was 56.2 minutes per week compared to 81.5 minutes in the comparison (non-GenAI) group, a saving on average of 25.3 minutes per week for participating ChatGPT teachers. This represents a reduction of 31% for ChatGPT teachers compared to the comparison group teachers.”</a:t>
            </a:r>
            <a:endParaRPr sz="3000" b="0"/>
          </a:p>
          <a:p>
            <a:pPr marL="0" lvl="0" indent="0" algn="l" rtl="0">
              <a:lnSpc>
                <a:spcPct val="90000"/>
              </a:lnSpc>
              <a:spcBef>
                <a:spcPts val="0"/>
              </a:spcBef>
              <a:spcAft>
                <a:spcPts val="0"/>
              </a:spcAft>
              <a:buClr>
                <a:schemeClr val="dk1"/>
              </a:buClr>
              <a:buSzPts val="2800"/>
              <a:buFont typeface="Arial"/>
              <a:buNone/>
            </a:pPr>
            <a:endParaRPr/>
          </a:p>
          <a:p>
            <a:pPr marL="457200" lvl="0" indent="-406400" algn="l" rtl="0">
              <a:lnSpc>
                <a:spcPct val="90000"/>
              </a:lnSpc>
              <a:spcBef>
                <a:spcPts val="0"/>
              </a:spcBef>
              <a:spcAft>
                <a:spcPts val="0"/>
              </a:spcAft>
              <a:buSzPts val="2800"/>
              <a:buChar char="-"/>
            </a:pPr>
            <a:r>
              <a:rPr lang="en-GB" b="0" i="1"/>
              <a:t>Education Endowment Foundation, 2024</a:t>
            </a:r>
            <a:endParaRPr b="0" i="1"/>
          </a:p>
        </p:txBody>
      </p:sp>
      <p:sp>
        <p:nvSpPr>
          <p:cNvPr id="128" name="Google Shape;128;p1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g34673ce44b2_0_48" descr="This slide contains links to the first video and transcript for this module.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2 Video 1: How Generative AI works, an introduction</a:t>
            </a:r>
          </a:p>
        </p:txBody>
      </p:sp>
      <p:sp>
        <p:nvSpPr>
          <p:cNvPr id="136" name="Google Shape;136;g34673ce44b2_0_48"/>
          <p:cNvSpPr txBox="1"/>
          <p:nvPr/>
        </p:nvSpPr>
        <p:spPr>
          <a:xfrm>
            <a:off x="2721803" y="2248600"/>
            <a:ext cx="7676700" cy="9966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dirty="0">
                <a:solidFill>
                  <a:srgbClr val="003764"/>
                </a:solidFill>
              </a:rPr>
              <a:t>Click here to watch:</a:t>
            </a:r>
            <a:endParaRPr sz="2400" b="1" dirty="0">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dirty="0">
                <a:solidFill>
                  <a:srgbClr val="0329E7"/>
                </a:solidFill>
                <a:hlinkClick r:id="rId3">
                  <a:extLst>
                    <a:ext uri="{A12FA001-AC4F-418D-AE19-62706E023703}">
                      <ahyp:hlinkClr xmlns:ahyp="http://schemas.microsoft.com/office/drawing/2018/hyperlinkcolor" val="tx"/>
                    </a:ext>
                  </a:extLst>
                </a:hlinkClick>
              </a:rPr>
              <a:t>Module 2 Video 1: How Generative AI works, an introduction</a:t>
            </a:r>
            <a:endParaRPr sz="2400" b="1" i="0" u="none" strike="noStrike" cap="none" dirty="0">
              <a:solidFill>
                <a:srgbClr val="0329E7"/>
              </a:solidFill>
              <a:latin typeface="Arial"/>
              <a:ea typeface="Arial"/>
              <a:cs typeface="Arial"/>
              <a:sym typeface="Arial"/>
            </a:endParaRPr>
          </a:p>
        </p:txBody>
      </p:sp>
      <p:pic>
        <p:nvPicPr>
          <p:cNvPr id="137" name="Google Shape;137;g34673ce44b2_0_4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138" name="Google Shape;138;g34673ce44b2_0_48"/>
          <p:cNvSpPr txBox="1"/>
          <p:nvPr/>
        </p:nvSpPr>
        <p:spPr>
          <a:xfrm>
            <a:off x="2721803" y="4134750"/>
            <a:ext cx="7676700" cy="107045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2 Video 1: How Generative AI works, an introduction</a:t>
            </a:r>
            <a:endParaRPr lang="en-GB" sz="2400" b="1" i="0" u="none" strike="noStrike" cap="none">
              <a:solidFill>
                <a:srgbClr val="0329E7"/>
              </a:solidFill>
              <a:latin typeface="Arial"/>
              <a:ea typeface="Arial"/>
              <a:cs typeface="Arial"/>
              <a:sym typeface="Arial"/>
            </a:endParaRPr>
          </a:p>
        </p:txBody>
      </p:sp>
      <p:pic>
        <p:nvPicPr>
          <p:cNvPr id="139" name="Google Shape;139;g34673ce44b2_0_4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133" name="Google Shape;133;g34673ce44b2_0_4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34" name="Google Shape;134;g34673ce44b2_0_4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24599d2338_0_19" descr="This slide presents a diagram of how an AI system (or black box system) woirks.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In the video, the concept of a black box system was introduced. It is represented in the diagram below. </a:t>
            </a:r>
            <a:endParaRPr/>
          </a:p>
        </p:txBody>
      </p:sp>
      <p:sp>
        <p:nvSpPr>
          <p:cNvPr id="147" name="Google Shape;147;g324599d2338_0_19"/>
          <p:cNvSpPr txBox="1"/>
          <p:nvPr/>
        </p:nvSpPr>
        <p:spPr>
          <a:xfrm>
            <a:off x="1561725" y="2461950"/>
            <a:ext cx="2706300" cy="181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Input</a:t>
            </a:r>
            <a:endParaRPr sz="2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rial"/>
                <a:ea typeface="Arial"/>
                <a:cs typeface="Arial"/>
                <a:sym typeface="Arial"/>
              </a:rPr>
              <a:t>(Prompt)</a:t>
            </a:r>
            <a:endParaRPr sz="1800" b="0" i="0" u="none" strike="noStrike" cap="none">
              <a:solidFill>
                <a:schemeClr val="dk1"/>
              </a:solidFill>
              <a:latin typeface="Arial"/>
              <a:ea typeface="Arial"/>
              <a:cs typeface="Arial"/>
              <a:sym typeface="Arial"/>
            </a:endParaRPr>
          </a:p>
        </p:txBody>
      </p:sp>
      <p:sp>
        <p:nvSpPr>
          <p:cNvPr id="150" name="Google Shape;150;g324599d2338_0_19" descr="Arrrow signifying a move to the next step of the process."/>
          <p:cNvSpPr/>
          <p:nvPr/>
        </p:nvSpPr>
        <p:spPr>
          <a:xfrm>
            <a:off x="3701652" y="3105975"/>
            <a:ext cx="5664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324599d2338_0_19" descr="A black 3D box with AI System written on it"/>
          <p:cNvSpPr/>
          <p:nvPr/>
        </p:nvSpPr>
        <p:spPr>
          <a:xfrm>
            <a:off x="4612888" y="1960725"/>
            <a:ext cx="2119500" cy="2198400"/>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Arial"/>
                <a:ea typeface="Arial"/>
                <a:cs typeface="Arial"/>
                <a:sym typeface="Arial"/>
              </a:rPr>
              <a:t>AI </a:t>
            </a:r>
            <a:endParaRPr sz="23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system</a:t>
            </a:r>
            <a:endParaRPr sz="1700" b="0" i="0" u="none" strike="noStrike" cap="none">
              <a:solidFill>
                <a:schemeClr val="lt1"/>
              </a:solidFill>
              <a:latin typeface="Arial"/>
              <a:ea typeface="Arial"/>
              <a:cs typeface="Arial"/>
              <a:sym typeface="Arial"/>
            </a:endParaRPr>
          </a:p>
        </p:txBody>
      </p:sp>
      <p:sp>
        <p:nvSpPr>
          <p:cNvPr id="151" name="Google Shape;151;g324599d2338_0_19" descr="Arrrow signifying a move to the next step of the process."/>
          <p:cNvSpPr/>
          <p:nvPr/>
        </p:nvSpPr>
        <p:spPr>
          <a:xfrm>
            <a:off x="7077277" y="3105975"/>
            <a:ext cx="5664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324599d2338_0_19"/>
          <p:cNvSpPr txBox="1"/>
          <p:nvPr/>
        </p:nvSpPr>
        <p:spPr>
          <a:xfrm>
            <a:off x="7234975" y="2661300"/>
            <a:ext cx="2706300" cy="181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Output</a:t>
            </a:r>
            <a:endParaRPr sz="2000" b="1" i="0" u="none" strike="noStrike" cap="none">
              <a:solidFill>
                <a:schemeClr val="dk1"/>
              </a:solidFill>
              <a:latin typeface="Arial"/>
              <a:ea typeface="Arial"/>
              <a:cs typeface="Arial"/>
              <a:sym typeface="Arial"/>
            </a:endParaRPr>
          </a:p>
          <a:p>
            <a:pPr marL="0" marR="0" lvl="0" indent="0" algn="ctr" rtl="0">
              <a:lnSpc>
                <a:spcPct val="100000"/>
              </a:lnSpc>
              <a:spcBef>
                <a:spcPts val="90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(Text, image, video, audio or code)</a:t>
            </a:r>
            <a:endParaRPr sz="1800" b="0" i="0" u="none" strike="noStrike" cap="none">
              <a:solidFill>
                <a:schemeClr val="dk1"/>
              </a:solidFill>
              <a:latin typeface="Arial"/>
              <a:ea typeface="Arial"/>
              <a:cs typeface="Arial"/>
              <a:sym typeface="Arial"/>
            </a:endParaRPr>
          </a:p>
        </p:txBody>
      </p:sp>
      <p:sp>
        <p:nvSpPr>
          <p:cNvPr id="145" name="Google Shape;145;g324599d2338_0_1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46" name="Google Shape;146;g324599d2338_0_1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pic>
        <p:nvPicPr>
          <p:cNvPr id="156" name="Google Shape;156;g324599d2338_0_3" descr="Woman smiling and reading">
            <a:extLst>
              <a:ext uri="{C183D7F6-B498-43B3-948B-1728B52AA6E4}">
                <adec:decorative xmlns:adec="http://schemas.microsoft.com/office/drawing/2017/decorative" val="1"/>
              </a:ext>
            </a:extLst>
          </p:cNvPr>
          <p:cNvPicPr preferRelativeResize="0"/>
          <p:nvPr/>
        </p:nvPicPr>
        <p:blipFill>
          <a:blip r:embed="rId3"/>
          <a:srcRect l="18793" r="18793"/>
          <a:stretch/>
        </p:blipFill>
        <p:spPr>
          <a:xfrm>
            <a:off x="7081813" y="0"/>
            <a:ext cx="5110188" cy="5461001"/>
          </a:xfrm>
          <a:prstGeom prst="rect">
            <a:avLst/>
          </a:prstGeom>
          <a:noFill/>
          <a:ln>
            <a:noFill/>
          </a:ln>
        </p:spPr>
      </p:pic>
      <p:pic>
        <p:nvPicPr>
          <p:cNvPr id="157" name="Google Shape;157;g324599d2338_0_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586" y="-110613"/>
            <a:ext cx="12198096" cy="6858000"/>
          </a:xfrm>
          <a:prstGeom prst="rect">
            <a:avLst/>
          </a:prstGeom>
          <a:noFill/>
          <a:ln>
            <a:noFill/>
          </a:ln>
        </p:spPr>
      </p:pic>
      <p:sp>
        <p:nvSpPr>
          <p:cNvPr id="158" name="Google Shape;158;g324599d2338_0_3" descr="This slide provides as summary of the three stages indicated in the module videos. "/>
          <p:cNvSpPr txBox="1">
            <a:spLocks noGrp="1"/>
          </p:cNvSpPr>
          <p:nvPr>
            <p:ph type="title"/>
          </p:nvPr>
        </p:nvSpPr>
        <p:spPr>
          <a:xfrm>
            <a:off x="626334" y="530232"/>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Summary</a:t>
            </a:r>
            <a:endParaRPr/>
          </a:p>
        </p:txBody>
      </p:sp>
      <p:sp>
        <p:nvSpPr>
          <p:cNvPr id="159" name="Google Shape;159;g324599d2338_0_3"/>
          <p:cNvSpPr txBox="1">
            <a:spLocks noGrp="1"/>
          </p:cNvSpPr>
          <p:nvPr>
            <p:ph type="body" idx="1"/>
          </p:nvPr>
        </p:nvSpPr>
        <p:spPr>
          <a:xfrm>
            <a:off x="647724" y="1082250"/>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dirty="0"/>
              <a:t>The three stages of using an AI system:</a:t>
            </a:r>
            <a:endParaRPr dirty="0"/>
          </a:p>
          <a:p>
            <a:pPr marL="457200" lvl="0" indent="-342900" algn="l" rtl="0">
              <a:lnSpc>
                <a:spcPct val="100000"/>
              </a:lnSpc>
              <a:spcBef>
                <a:spcPts val="900"/>
              </a:spcBef>
              <a:spcAft>
                <a:spcPts val="0"/>
              </a:spcAft>
              <a:buSzPts val="1800"/>
              <a:buChar char="●"/>
            </a:pPr>
            <a:r>
              <a:rPr lang="en-GB" b="1" dirty="0"/>
              <a:t>Prompt</a:t>
            </a:r>
            <a:r>
              <a:rPr lang="en-GB" dirty="0"/>
              <a:t>: the user provides a clear and detailed instruction or question. The quality of the input is essential to the quality of the response.</a:t>
            </a:r>
            <a:endParaRPr dirty="0"/>
          </a:p>
          <a:p>
            <a:pPr marL="457200" lvl="0" indent="0" algn="l" rtl="0">
              <a:lnSpc>
                <a:spcPct val="100000"/>
              </a:lnSpc>
              <a:spcBef>
                <a:spcPts val="900"/>
              </a:spcBef>
              <a:spcAft>
                <a:spcPts val="0"/>
              </a:spcAft>
              <a:buSzPts val="1800"/>
              <a:buNone/>
            </a:pPr>
            <a:endParaRPr dirty="0"/>
          </a:p>
          <a:p>
            <a:pPr marL="457200" lvl="0" indent="-342900" algn="l" rtl="0">
              <a:lnSpc>
                <a:spcPct val="100000"/>
              </a:lnSpc>
              <a:spcBef>
                <a:spcPts val="900"/>
              </a:spcBef>
              <a:spcAft>
                <a:spcPts val="0"/>
              </a:spcAft>
              <a:buSzPts val="1800"/>
              <a:buChar char="●"/>
            </a:pPr>
            <a:r>
              <a:rPr lang="en-GB" b="1" dirty="0"/>
              <a:t>Processing</a:t>
            </a:r>
            <a:r>
              <a:rPr lang="en-GB" dirty="0"/>
              <a:t>: the AI tool analyses the prompt and uses its training to generate a response.</a:t>
            </a:r>
            <a:endParaRPr dirty="0"/>
          </a:p>
          <a:p>
            <a:pPr marL="457200" lvl="0" indent="0" algn="l" rtl="0">
              <a:lnSpc>
                <a:spcPct val="100000"/>
              </a:lnSpc>
              <a:spcBef>
                <a:spcPts val="900"/>
              </a:spcBef>
              <a:spcAft>
                <a:spcPts val="0"/>
              </a:spcAft>
              <a:buSzPts val="1800"/>
              <a:buNone/>
            </a:pPr>
            <a:endParaRPr dirty="0"/>
          </a:p>
          <a:p>
            <a:pPr marL="457200" lvl="0" indent="-342900" algn="l" rtl="0">
              <a:lnSpc>
                <a:spcPct val="100000"/>
              </a:lnSpc>
              <a:spcBef>
                <a:spcPts val="900"/>
              </a:spcBef>
              <a:spcAft>
                <a:spcPts val="0"/>
              </a:spcAft>
              <a:buSzPts val="1800"/>
              <a:buChar char="●"/>
            </a:pPr>
            <a:r>
              <a:rPr lang="en-GB" b="1" dirty="0"/>
              <a:t>Output</a:t>
            </a:r>
            <a:r>
              <a:rPr lang="en-GB" dirty="0"/>
              <a:t>: the AI provides an output, such as an explanation, example or completed task. The user can evaluate and refine the prompt, creating a feedback loop.</a:t>
            </a:r>
            <a:endParaRPr dirty="0"/>
          </a:p>
          <a:p>
            <a:pPr marL="457200" lvl="0" indent="0" algn="l" rtl="0">
              <a:lnSpc>
                <a:spcPct val="100000"/>
              </a:lnSpc>
              <a:spcBef>
                <a:spcPts val="900"/>
              </a:spcBef>
              <a:spcAft>
                <a:spcPts val="0"/>
              </a:spcAft>
              <a:buSzPts val="1800"/>
              <a:buNone/>
            </a:pPr>
            <a:endParaRPr dirty="0"/>
          </a:p>
          <a:p>
            <a:pPr marL="0" lvl="0" indent="0" algn="l" rtl="0">
              <a:lnSpc>
                <a:spcPct val="100000"/>
              </a:lnSpc>
              <a:spcBef>
                <a:spcPts val="900"/>
              </a:spcBef>
              <a:spcAft>
                <a:spcPts val="0"/>
              </a:spcAft>
              <a:buSzPts val="1800"/>
              <a:buNone/>
            </a:pPr>
            <a:r>
              <a:rPr lang="en-GB" b="1" dirty="0"/>
              <a:t>Importance of evaluation</a:t>
            </a:r>
            <a:r>
              <a:rPr lang="en-GB" dirty="0"/>
              <a:t>: it's essential to check the output from the AI for accuracy and bias and to adapt it for your intended use.</a:t>
            </a:r>
            <a:endParaRPr dirty="0"/>
          </a:p>
        </p:txBody>
      </p:sp>
      <p:sp>
        <p:nvSpPr>
          <p:cNvPr id="160" name="Google Shape;160;g324599d2338_0_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61" name="Google Shape;161;g324599d2338_0_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8" name="Google Shape;168;g34673ce44b2_0_102" descr="This slide contains links to the second video and transcript for this module.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2 Video 2: How to create an effective prompt</a:t>
            </a:r>
          </a:p>
        </p:txBody>
      </p:sp>
      <p:sp>
        <p:nvSpPr>
          <p:cNvPr id="169" name="Google Shape;169;g34673ce44b2_0_102"/>
          <p:cNvSpPr txBox="1"/>
          <p:nvPr/>
        </p:nvSpPr>
        <p:spPr>
          <a:xfrm>
            <a:off x="2721803" y="2248600"/>
            <a:ext cx="7676700" cy="75145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dirty="0">
                <a:solidFill>
                  <a:srgbClr val="003764"/>
                </a:solidFill>
              </a:rPr>
              <a:t>Click here to watch:</a:t>
            </a:r>
            <a:endParaRPr sz="2400" b="1" dirty="0">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dirty="0">
                <a:solidFill>
                  <a:srgbClr val="0329E7"/>
                </a:solidFill>
                <a:hlinkClick r:id="rId3">
                  <a:extLst>
                    <a:ext uri="{A12FA001-AC4F-418D-AE19-62706E023703}">
                      <ahyp:hlinkClr xmlns:ahyp="http://schemas.microsoft.com/office/drawing/2018/hyperlinkcolor" val="tx"/>
                    </a:ext>
                  </a:extLst>
                </a:hlinkClick>
              </a:rPr>
              <a:t>Module 2 Video 2: How to create an effective prompt</a:t>
            </a:r>
            <a:endParaRPr sz="2400" b="1" dirty="0">
              <a:solidFill>
                <a:srgbClr val="0329E7"/>
              </a:solidFill>
            </a:endParaRPr>
          </a:p>
        </p:txBody>
      </p:sp>
      <p:pic>
        <p:nvPicPr>
          <p:cNvPr id="170" name="Google Shape;170;g34673ce44b2_0_10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171" name="Google Shape;171;g34673ce44b2_0_102"/>
          <p:cNvSpPr txBox="1"/>
          <p:nvPr/>
        </p:nvSpPr>
        <p:spPr>
          <a:xfrm>
            <a:off x="2721803" y="4134749"/>
            <a:ext cx="7676700" cy="75145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2 Video 2: How to create an effective prompt</a:t>
            </a:r>
            <a:endParaRPr lang="en-GB" sz="2400" b="1">
              <a:solidFill>
                <a:srgbClr val="0329E7"/>
              </a:solidFill>
            </a:endParaRPr>
          </a:p>
        </p:txBody>
      </p:sp>
      <p:pic>
        <p:nvPicPr>
          <p:cNvPr id="172" name="Google Shape;172;g34673ce44b2_0_10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166" name="Google Shape;166;g34673ce44b2_0_10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67" name="Google Shape;167;g34673ce44b2_0_10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19" ma:contentTypeDescription="Create a new document." ma:contentTypeScope="" ma:versionID="a67c6ae8f8ae0c24338bdee7a15766fb">
  <xsd:schema xmlns:xsd="http://www.w3.org/2001/XMLSchema" xmlns:xs="http://www.w3.org/2001/XMLSchema" xmlns:p="http://schemas.microsoft.com/office/2006/metadata/properties" xmlns:ns2="ea61627a-9abc-490c-89e6-3cece687feab" xmlns:ns3="e24597fa-558f-46b5-9c06-08733d0bc5f6" xmlns:ns4="8c566321-f672-4e06-a901-b5e72b4c4357" targetNamespace="http://schemas.microsoft.com/office/2006/metadata/properties" ma:root="true" ma:fieldsID="296c0c53460125cbc4f65f67b5d1ee3a" ns2:_="" ns3:_="" ns4:_="">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BF57FE-81CF-4A06-9EF1-5B174B0A74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61627a-9abc-490c-89e6-3cece687feab"/>
    <ds:schemaRef ds:uri="e24597fa-558f-46b5-9c06-08733d0bc5f6"/>
    <ds:schemaRef ds:uri="8c566321-f672-4e06-a901-b5e72b4c43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F7858F-98E6-418F-8094-4183B559FC70}">
  <ds:schemaRefs>
    <ds:schemaRef ds:uri="http://schemas.microsoft.com/sharepoint/v3/contenttype/forms"/>
  </ds:schemaRefs>
</ds:datastoreItem>
</file>

<file path=customXml/itemProps3.xml><?xml version="1.0" encoding="utf-8"?>
<ds:datastoreItem xmlns:ds="http://schemas.openxmlformats.org/officeDocument/2006/customXml" ds:itemID="{83DC6368-1E3B-4A10-AFC3-00F78FC4B07E}">
  <ds:schemaRefs>
    <ds:schemaRef ds:uri="e24597fa-558f-46b5-9c06-08733d0bc5f6"/>
    <ds:schemaRef ds:uri="http://schemas.microsoft.com/office/2006/documentManagement/types"/>
    <ds:schemaRef ds:uri="http://purl.org/dc/dcmitype/"/>
    <ds:schemaRef ds:uri="http://schemas.microsoft.com/office/2006/metadata/properties"/>
    <ds:schemaRef ds:uri="http://purl.org/dc/terms/"/>
    <ds:schemaRef ds:uri="http://schemas.openxmlformats.org/package/2006/metadata/core-properties"/>
    <ds:schemaRef ds:uri="http://www.w3.org/XML/1998/namespace"/>
    <ds:schemaRef ds:uri="8c566321-f672-4e06-a901-b5e72b4c4357"/>
    <ds:schemaRef ds:uri="http://schemas.microsoft.com/office/infopath/2007/PartnerControls"/>
    <ds:schemaRef ds:uri="ea61627a-9abc-490c-89e6-3cece687feab"/>
    <ds:schemaRef ds:uri="http://purl.org/dc/elements/1.1/"/>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otalTime>45</TotalTime>
  <Words>3366</Words>
  <Application>Microsoft Office PowerPoint</Application>
  <PresentationFormat>Widescreen</PresentationFormat>
  <Paragraphs>356</Paragraphs>
  <Slides>36</Slides>
  <Notes>36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Arial</vt:lpstr>
      <vt:lpstr>Calibri</vt:lpstr>
      <vt:lpstr>Corbel</vt:lpstr>
      <vt:lpstr>Basis</vt:lpstr>
      <vt:lpstr>Basis</vt:lpstr>
      <vt:lpstr>The Safe and Effective Use of AI in Education</vt:lpstr>
      <vt:lpstr>Safe and Effective Use of AI in Education</vt:lpstr>
      <vt:lpstr>About this workbook</vt:lpstr>
      <vt:lpstr>Objectives for the module</vt:lpstr>
      <vt:lpstr>“The lesson and resource planning time for ChatGPT teachers was 56.2 minutes per week compared to 81.5 minutes in the comparison (non-GenAI) group, a saving on average of 25.3 minutes per week for participating ChatGPT teachers. This represents a reduction of 31% for ChatGPT teachers compared to the comparison group teachers.”  Education Endowment Foundation, 2024</vt:lpstr>
      <vt:lpstr>Module 2 Video 1: How Generative AI works, an introduction</vt:lpstr>
      <vt:lpstr>In the video, the concept of a black box system was introduced. It is represented in the diagram below. </vt:lpstr>
      <vt:lpstr>Summary</vt:lpstr>
      <vt:lpstr>Module 2 Video 2: How to create an effective prompt</vt:lpstr>
      <vt:lpstr>A black box system - input, summary of video 2</vt:lpstr>
      <vt:lpstr>Planning to prompt generative AI</vt:lpstr>
      <vt:lpstr>Trying out prompting of generative AI</vt:lpstr>
      <vt:lpstr>Module 2 Video 3: Recap: How AI processes a prompt</vt:lpstr>
      <vt:lpstr>A black box system - process</vt:lpstr>
      <vt:lpstr>Module 2 Video 4: Generative AI outputs</vt:lpstr>
      <vt:lpstr>A black box system - output</vt:lpstr>
      <vt:lpstr>Module 2 Video 5: Limitations of generative AI systems</vt:lpstr>
      <vt:lpstr>Summary of video 5</vt:lpstr>
      <vt:lpstr>Module 2 Video 6: AI and sustainability</vt:lpstr>
      <vt:lpstr>Summary of video 6</vt:lpstr>
      <vt:lpstr>Knowledge check</vt:lpstr>
      <vt:lpstr>Knowledge check</vt:lpstr>
      <vt:lpstr>Knowledge check, question 1, question</vt:lpstr>
      <vt:lpstr>Knowledge check, question 2, question</vt:lpstr>
      <vt:lpstr>Knowledge check, question 2, question</vt:lpstr>
      <vt:lpstr>Knowledge check, question 2, answer</vt:lpstr>
      <vt:lpstr>Knowledge check, question 3, question</vt:lpstr>
      <vt:lpstr>Knowledge check, question 3, answer</vt:lpstr>
      <vt:lpstr>Knowledge check, question 4, question</vt:lpstr>
      <vt:lpstr>Knowledge check, question 4, answer</vt:lpstr>
      <vt:lpstr>Knowledge check, question 5, question</vt:lpstr>
      <vt:lpstr>Knowledge check, question 5, answer</vt:lpstr>
      <vt:lpstr>Objectives review </vt:lpstr>
      <vt:lpstr>Glossary of terms</vt:lpstr>
      <vt:lpstr>Acknowledgements</vt:lpstr>
      <vt:lpstr>Department for Education   © Crown copyright 2025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BROOKS, David</dc:creator>
  <cp:lastModifiedBy>BALLANTINE, Jane</cp:lastModifiedBy>
  <cp:revision>214</cp:revision>
  <dcterms:created xsi:type="dcterms:W3CDTF">2024-10-18T09:45:20Z</dcterms:created>
  <dcterms:modified xsi:type="dcterms:W3CDTF">2025-06-09T12:48:10Z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ies>
</file>