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7" r:id="rId5"/>
  </p:sldMasterIdLst>
  <p:notesMasterIdLst>
    <p:notesMasterId r:id="rId38"/>
  </p:notesMasterIdLst>
  <p:sldIdLst>
    <p:sldId id="256" r:id="rId6"/>
    <p:sldId id="257" r:id="rId7"/>
    <p:sldId id="258" r:id="rId8"/>
    <p:sldId id="259" r:id="rId9"/>
    <p:sldId id="260" r:id="rId10"/>
    <p:sldId id="261" r:id="rId11"/>
    <p:sldId id="262" r:id="rId12"/>
    <p:sldId id="295"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4" r:id="rId36"/>
    <p:sldId id="293"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7" roundtripDataSignature="AMtx7miSYVcdim4ovmoVFofp67uqwa1To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9E7"/>
    <a:srgbClr val="E8F3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BD81A-A913-463A-B484-315F7288D140}" v="2" dt="2025-06-09T12:22:45.568"/>
    <p1510:client id="{BA7A0B69-91D8-4824-85AE-A0B7DBF3D5C7}" v="3" dt="2025-06-09T11:57:32.504"/>
    <p1510:client id="{CD6C3A3C-938D-4184-988E-7668DD035B9F}" v="1" dt="2025-06-09T12:43:45.166"/>
  </p1510:revLst>
</p1510:revInfo>
</file>

<file path=ppt/tableStyles.xml><?xml version="1.0" encoding="utf-8"?>
<a:tblStyleLst xmlns:a="http://schemas.openxmlformats.org/drawingml/2006/main" def="{D3F48096-47FE-49D4-AEAF-3669FAAE9818}">
  <a:tblStyle styleId="{D3F48096-47FE-49D4-AEAF-3669FAAE981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137" autoAdjust="0"/>
  </p:normalViewPr>
  <p:slideViewPr>
    <p:cSldViewPr snapToGrid="0">
      <p:cViewPr varScale="1">
        <p:scale>
          <a:sx n="83" d="100"/>
          <a:sy n="83" d="100"/>
        </p:scale>
        <p:origin x="1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466b53d731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466b53d731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g3466b53d731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66b53d73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466b53d73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466b53d73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66b53d731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466b53d731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3466b53d731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66b53d731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466b53d731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3466b53d731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2385d3b56c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32385d3b56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66b53d731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Key content:</a:t>
            </a:r>
            <a:endParaRPr/>
          </a:p>
          <a:p>
            <a:pPr marL="457200" lvl="0" indent="-317500" algn="l" rtl="0">
              <a:lnSpc>
                <a:spcPct val="100000"/>
              </a:lnSpc>
              <a:spcBef>
                <a:spcPts val="0"/>
              </a:spcBef>
              <a:spcAft>
                <a:spcPts val="0"/>
              </a:spcAft>
              <a:buSzPts val="1400"/>
              <a:buChar char="●"/>
            </a:pPr>
            <a:r>
              <a:rPr lang="en-GB"/>
              <a:t>Reference to current research surrounding the use of AI in education</a:t>
            </a:r>
            <a:endParaRPr/>
          </a:p>
          <a:p>
            <a:pPr marL="457200" lvl="0" indent="-317500" algn="l" rtl="0">
              <a:lnSpc>
                <a:spcPct val="100000"/>
              </a:lnSpc>
              <a:spcBef>
                <a:spcPts val="0"/>
              </a:spcBef>
              <a:spcAft>
                <a:spcPts val="0"/>
              </a:spcAft>
              <a:buSzPts val="1400"/>
              <a:buChar char="●"/>
            </a:pPr>
            <a:r>
              <a:rPr lang="en-GB"/>
              <a:t>A brief introduction of what AI is and how it works</a:t>
            </a:r>
            <a:endParaRPr/>
          </a:p>
          <a:p>
            <a:pPr marL="457200" lvl="0" indent="-317500" algn="l" rtl="0">
              <a:lnSpc>
                <a:spcPct val="100000"/>
              </a:lnSpc>
              <a:spcBef>
                <a:spcPts val="0"/>
              </a:spcBef>
              <a:spcAft>
                <a:spcPts val="0"/>
              </a:spcAft>
              <a:buSzPts val="1400"/>
              <a:buChar char="●"/>
            </a:pPr>
            <a:r>
              <a:rPr lang="en-GB"/>
              <a:t>An emphasis on the importance that users recognise it is their responsibility for the inputs and outputs of AI</a:t>
            </a:r>
            <a:endParaRPr lang="en-GB" dirty="0"/>
          </a:p>
        </p:txBody>
      </p:sp>
      <p:sp>
        <p:nvSpPr>
          <p:cNvPr id="253" name="Google Shape;253;g3466b53d731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2385d3b56c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 summary of the video for reflection</a:t>
            </a:r>
            <a:r>
              <a:rPr lang="en-GB" dirty="0"/>
              <a: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Key questions that you may wish to discuss:</a:t>
            </a:r>
            <a:endParaRPr/>
          </a:p>
          <a:p>
            <a:pPr marL="457200" lvl="0" indent="-317500" algn="l" rtl="0">
              <a:lnSpc>
                <a:spcPct val="100000"/>
              </a:lnSpc>
              <a:spcBef>
                <a:spcPts val="0"/>
              </a:spcBef>
              <a:spcAft>
                <a:spcPts val="0"/>
              </a:spcAft>
              <a:buClr>
                <a:schemeClr val="dk1"/>
              </a:buClr>
              <a:buSzPts val="1400"/>
              <a:buChar char="●"/>
            </a:pPr>
            <a:r>
              <a:rPr lang="en-GB"/>
              <a:t>What examples of AI can you think of that you might already use?</a:t>
            </a:r>
            <a:endParaRPr/>
          </a:p>
          <a:p>
            <a:pPr marL="457200" lvl="0" indent="-317500" algn="l" rtl="0">
              <a:lnSpc>
                <a:spcPct val="100000"/>
              </a:lnSpc>
              <a:spcBef>
                <a:spcPts val="0"/>
              </a:spcBef>
              <a:spcAft>
                <a:spcPts val="0"/>
              </a:spcAft>
              <a:buClr>
                <a:schemeClr val="dk1"/>
              </a:buClr>
              <a:buSzPts val="1400"/>
              <a:buChar char="●"/>
            </a:pPr>
            <a:r>
              <a:rPr lang="en-GB"/>
              <a:t>What sort of outputs can we create using Generative AI?</a:t>
            </a:r>
            <a:endParaRPr/>
          </a:p>
          <a:p>
            <a:pPr marL="457200" lvl="0" indent="-317500" algn="l" rtl="0">
              <a:lnSpc>
                <a:spcPct val="100000"/>
              </a:lnSpc>
              <a:spcBef>
                <a:spcPts val="0"/>
              </a:spcBef>
              <a:spcAft>
                <a:spcPts val="0"/>
              </a:spcAft>
              <a:buClr>
                <a:schemeClr val="dk1"/>
              </a:buClr>
              <a:buSzPts val="1400"/>
              <a:buChar char="●"/>
            </a:pPr>
            <a:r>
              <a:rPr lang="en-GB"/>
              <a:t>What fine-tuning can you do to the outputs from AI?</a:t>
            </a:r>
            <a:endParaRPr/>
          </a:p>
        </p:txBody>
      </p:sp>
      <p:sp>
        <p:nvSpPr>
          <p:cNvPr id="264" name="Google Shape;264;g32385d3b56c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23c3f1d76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Choose the activity dependant on your delivery and audience</a:t>
            </a:r>
            <a:r>
              <a:rPr lang="en-GB" dirty="0"/>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If delivering remotely consider using break out rooms to encourage participants to complete the verbal activity giving reasonable time for this conversation (5 minutes).</a:t>
            </a:r>
            <a:endParaRPr/>
          </a:p>
        </p:txBody>
      </p:sp>
      <p:sp>
        <p:nvSpPr>
          <p:cNvPr id="274" name="Google Shape;274;g323c3f1d76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2385d3b56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32385d3b56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23c3f1d76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323c3f1d762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23c3f1d76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This outlines where in the resources this presentation is in the sequence and also highlights the contents of the programme. </a:t>
            </a:r>
            <a:endParaRPr dirty="0"/>
          </a:p>
        </p:txBody>
      </p:sp>
      <p:sp>
        <p:nvSpPr>
          <p:cNvPr id="96" name="Google Shape;96;g323c3f1d76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2cda81e421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32cda81e421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346f0c447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346f0c447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3346f0c447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cda81e421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32cda81e421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32cda81e421_0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466b53d731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466b53d731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3466b53d731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cda81e421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32cda81e421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32cda81e421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466b53d73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466b53d731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3466b53d731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466b53d731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466b53d731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3466b53d731_0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2cda81e421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2cda81e421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32cda81e421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cda81e421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2cda81e421_0_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g32cda81e421_0_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466b53d731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466b53d731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3466b53d731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af3a2c49c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2af3a2c49c4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2af3a2c49c4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385d3b56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Summarise the intended learning of this module to ensure participants have met the intended learning.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Offer participants copies of the materials in order to engage with any content should they wish to revisit any sections.</a:t>
            </a:r>
            <a:endParaRPr dirty="0"/>
          </a:p>
        </p:txBody>
      </p:sp>
      <p:sp>
        <p:nvSpPr>
          <p:cNvPr id="381" name="Google Shape;381;g32385d3b56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a:t>
            </a:r>
            <a:r>
              <a:rPr lang="en-GB" dirty="0"/>
              <a:t>objectives </a:t>
            </a:r>
            <a:r>
              <a:rPr lang="en-GB"/>
              <a:t>for participants</a:t>
            </a:r>
            <a:r>
              <a:rPr lang="en-GB" dirty="0"/>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 choice questions to check their understanding as we work through this module.</a:t>
            </a:r>
            <a:endParaRPr/>
          </a:p>
        </p:txBody>
      </p:sp>
      <p:sp>
        <p:nvSpPr>
          <p:cNvPr id="114" name="Google Shape;1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UNESCO. 2024. ‘AI competency framework for teachers’. https://doi.org/10.54675/ZJTE2084 (viewed on 12 February 2025)</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Take time to engage with this quote and emphasise that within education, AI has significant potential to enhance the practice of teachers as well as other stakeholders in a setting. However, consideration must be given to its safe use alongside the effective use. AI will not replace teachers but </a:t>
            </a:r>
            <a:r>
              <a:rPr lang="en-GB"/>
              <a:t>can </a:t>
            </a:r>
            <a:r>
              <a:rPr lang="en-GB" sz="1200" b="0" i="0" u="none" strike="noStrike" cap="none">
                <a:solidFill>
                  <a:schemeClr val="dk1"/>
                </a:solidFill>
                <a:effectLst/>
                <a:latin typeface="Arial"/>
                <a:ea typeface="Arial"/>
                <a:cs typeface="Arial"/>
                <a:sym typeface="Arial"/>
              </a:rPr>
              <a:t>unlock more meaningful time with pupils / students by giving teachers high-quality and safe tools to deliver world-class education</a:t>
            </a:r>
            <a:r>
              <a:rPr lang="en-GB" dirty="0"/>
              <a:t>.</a:t>
            </a:r>
            <a:endParaRPr dirty="0"/>
          </a:p>
        </p:txBody>
      </p:sp>
      <p:sp>
        <p:nvSpPr>
          <p:cNvPr id="125" name="Google Shape;1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1" name="Google Shape;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 summary of the video for reflection</a:t>
            </a:r>
            <a:r>
              <a:rPr lang="en-GB" dirty="0"/>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questions that you may wish to discuss:</a:t>
            </a:r>
            <a:endParaRPr/>
          </a:p>
          <a:p>
            <a:pPr marL="457200" lvl="0" indent="-317500" algn="l" rtl="0">
              <a:lnSpc>
                <a:spcPct val="100000"/>
              </a:lnSpc>
              <a:spcBef>
                <a:spcPts val="0"/>
              </a:spcBef>
              <a:spcAft>
                <a:spcPts val="0"/>
              </a:spcAft>
              <a:buSzPts val="1400"/>
              <a:buChar char="●"/>
            </a:pPr>
            <a:r>
              <a:rPr lang="en-GB"/>
              <a:t>How do we ensure as educators we keep up to speed with the children who may already be using AI?</a:t>
            </a:r>
            <a:endParaRPr/>
          </a:p>
          <a:p>
            <a:pPr marL="457200" lvl="0" indent="-317500" algn="l" rtl="0">
              <a:lnSpc>
                <a:spcPct val="100000"/>
              </a:lnSpc>
              <a:spcBef>
                <a:spcPts val="0"/>
              </a:spcBef>
              <a:spcAft>
                <a:spcPts val="0"/>
              </a:spcAft>
              <a:buSzPts val="1400"/>
              <a:buChar char="●"/>
            </a:pPr>
            <a:r>
              <a:rPr lang="en-GB"/>
              <a:t>What is our understanding of responsibilities with the use of AI?</a:t>
            </a:r>
            <a:endParaRPr/>
          </a:p>
          <a:p>
            <a:pPr marL="457200" lvl="0" indent="-317500" algn="l" rtl="0">
              <a:lnSpc>
                <a:spcPct val="100000"/>
              </a:lnSpc>
              <a:spcBef>
                <a:spcPts val="0"/>
              </a:spcBef>
              <a:spcAft>
                <a:spcPts val="0"/>
              </a:spcAft>
              <a:buSzPts val="1400"/>
              <a:buChar char="●"/>
            </a:pPr>
            <a:r>
              <a:rPr lang="en-GB"/>
              <a:t>What are some of the potential benefits of using AI?</a:t>
            </a:r>
            <a:endParaRPr lang="en-GB" dirty="0"/>
          </a:p>
        </p:txBody>
      </p:sp>
      <p:sp>
        <p:nvSpPr>
          <p:cNvPr id="142" name="Google Shape;1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151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2385d3b56c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u="sng"/>
              <a:t>Activity</a:t>
            </a:r>
            <a:endParaRPr u="sng"/>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may be completed individually, in pairs or groups depending on the context of the audience</a:t>
            </a:r>
            <a:r>
              <a:rPr lang="en-GB" dirty="0"/>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Key question: am I ready for AI?</a:t>
            </a:r>
            <a:endParaRPr b="1"/>
          </a:p>
          <a:p>
            <a:pPr marL="0" lvl="0" indent="0" algn="l" rtl="0">
              <a:lnSpc>
                <a:spcPct val="100000"/>
              </a:lnSpc>
              <a:spcBef>
                <a:spcPts val="0"/>
              </a:spcBef>
              <a:spcAft>
                <a:spcPts val="0"/>
              </a:spcAft>
              <a:buSzPts val="1400"/>
              <a:buNone/>
            </a:pPr>
            <a:r>
              <a:rPr lang="en-GB"/>
              <a:t>Participants will consider where their current understanding of AI and generative AI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Reflecting on content presented within the video as to whether or not they feel confident that they are consider the multitude of key points that surround the safe and effective use of AI.</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a:t>This task allows for a range of responses to enable users that are relative novice to those more experienced in order to draw out a point for reflections.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Key points that could be presented to participants for reflection could be:</a:t>
            </a:r>
            <a:endParaRPr/>
          </a:p>
          <a:p>
            <a:pPr marL="457200" lvl="0" indent="-317500" algn="l" rtl="0">
              <a:lnSpc>
                <a:spcPct val="100000"/>
              </a:lnSpc>
              <a:spcBef>
                <a:spcPts val="0"/>
              </a:spcBef>
              <a:spcAft>
                <a:spcPts val="0"/>
              </a:spcAft>
              <a:buSzPts val="1400"/>
              <a:buChar char="●"/>
            </a:pPr>
            <a:r>
              <a:rPr lang="en-GB"/>
              <a:t>Age restrictions and limitations on pupil use</a:t>
            </a:r>
            <a:endParaRPr/>
          </a:p>
          <a:p>
            <a:pPr marL="457200" lvl="0" indent="-317500" algn="l" rtl="0">
              <a:lnSpc>
                <a:spcPct val="100000"/>
              </a:lnSpc>
              <a:spcBef>
                <a:spcPts val="0"/>
              </a:spcBef>
              <a:spcAft>
                <a:spcPts val="0"/>
              </a:spcAft>
              <a:buSzPts val="1400"/>
              <a:buChar char="●"/>
            </a:pPr>
            <a:r>
              <a:rPr lang="en-GB"/>
              <a:t>Safeguarding measures for both staff and student use</a:t>
            </a:r>
            <a:endParaRPr/>
          </a:p>
          <a:p>
            <a:pPr marL="457200" lvl="0" indent="-317500" algn="l" rtl="0">
              <a:lnSpc>
                <a:spcPct val="100000"/>
              </a:lnSpc>
              <a:spcBef>
                <a:spcPts val="0"/>
              </a:spcBef>
              <a:spcAft>
                <a:spcPts val="0"/>
              </a:spcAft>
              <a:buSzPts val="1400"/>
              <a:buChar char="●"/>
            </a:pPr>
            <a:r>
              <a:rPr lang="en-GB"/>
              <a:t>Specialist knowledge and skills required to effectively use AI tools</a:t>
            </a:r>
            <a:endParaRPr/>
          </a:p>
          <a:p>
            <a:pPr marL="457200" lvl="0" indent="-317500" algn="l" rtl="0">
              <a:lnSpc>
                <a:spcPct val="100000"/>
              </a:lnSpc>
              <a:spcBef>
                <a:spcPts val="0"/>
              </a:spcBef>
              <a:spcAft>
                <a:spcPts val="0"/>
              </a:spcAft>
              <a:buSzPts val="1400"/>
              <a:buChar char="●"/>
            </a:pPr>
            <a:r>
              <a:rPr lang="en-GB"/>
              <a:t>Legislation</a:t>
            </a:r>
            <a:endParaRPr/>
          </a:p>
          <a:p>
            <a:pPr marL="457200" lvl="0" indent="-317500" algn="l" rtl="0">
              <a:lnSpc>
                <a:spcPct val="100000"/>
              </a:lnSpc>
              <a:spcBef>
                <a:spcPts val="0"/>
              </a:spcBef>
              <a:spcAft>
                <a:spcPts val="0"/>
              </a:spcAft>
              <a:buSzPts val="1400"/>
              <a:buChar char="●"/>
            </a:pPr>
            <a:r>
              <a:rPr lang="en-GB"/>
              <a:t>Guidance form the educational setting</a:t>
            </a:r>
            <a:endParaRPr/>
          </a:p>
          <a:p>
            <a:pPr marL="457200" lvl="0" indent="-317500" algn="l" rtl="0">
              <a:lnSpc>
                <a:spcPct val="100000"/>
              </a:lnSpc>
              <a:spcBef>
                <a:spcPts val="0"/>
              </a:spcBef>
              <a:spcAft>
                <a:spcPts val="0"/>
              </a:spcAft>
              <a:buSzPts val="1400"/>
              <a:buChar char="●"/>
            </a:pPr>
            <a:r>
              <a:rPr lang="en-GB"/>
              <a:t>An understanding of how to critically assess the output from an AI tool</a:t>
            </a:r>
            <a:endParaRPr lang="en-GB" dirty="0"/>
          </a:p>
        </p:txBody>
      </p:sp>
      <p:sp>
        <p:nvSpPr>
          <p:cNvPr id="200" name="Google Shape;200;g32385d3b56c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4"/>
        <p:cNvGrpSpPr/>
        <p:nvPr/>
      </p:nvGrpSpPr>
      <p:grpSpPr>
        <a:xfrm>
          <a:off x="0" y="0"/>
          <a:ext cx="0" cy="0"/>
          <a:chOff x="0" y="0"/>
          <a:chExt cx="0" cy="0"/>
        </a:xfrm>
      </p:grpSpPr>
      <p:sp>
        <p:nvSpPr>
          <p:cNvPr id="15" name="Google Shape;15;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6" name="Google Shape;16;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70"/>
        <p:cNvGrpSpPr/>
        <p:nvPr/>
      </p:nvGrpSpPr>
      <p:grpSpPr>
        <a:xfrm>
          <a:off x="0" y="0"/>
          <a:ext cx="0" cy="0"/>
          <a:chOff x="0" y="0"/>
          <a:chExt cx="0" cy="0"/>
        </a:xfrm>
      </p:grpSpPr>
      <p:pic>
        <p:nvPicPr>
          <p:cNvPr id="71" name="Google Shape;71;g3466b53d731_0_12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2" name="Google Shape;72;g3466b53d731_0_124"/>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73"/>
        <p:cNvGrpSpPr/>
        <p:nvPr/>
      </p:nvGrpSpPr>
      <p:grpSpPr>
        <a:xfrm>
          <a:off x="0" y="0"/>
          <a:ext cx="0" cy="0"/>
          <a:chOff x="0" y="0"/>
          <a:chExt cx="0" cy="0"/>
        </a:xfrm>
      </p:grpSpPr>
      <p:pic>
        <p:nvPicPr>
          <p:cNvPr id="74" name="Google Shape;74;g3466b53d731_0_12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75" name="Google Shape;75;g3466b53d731_0_127"/>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6"/>
        <p:cNvGrpSpPr/>
        <p:nvPr/>
      </p:nvGrpSpPr>
      <p:grpSpPr>
        <a:xfrm>
          <a:off x="0" y="0"/>
          <a:ext cx="0" cy="0"/>
          <a:chOff x="0" y="0"/>
          <a:chExt cx="0" cy="0"/>
        </a:xfrm>
      </p:grpSpPr>
      <p:sp>
        <p:nvSpPr>
          <p:cNvPr id="77" name="Google Shape;77;g3466b53d731_0_130"/>
          <p:cNvSpPr txBox="1">
            <a:spLocks noGrp="1"/>
          </p:cNvSpPr>
          <p:nvPr>
            <p:ph type="body" idx="1"/>
          </p:nvPr>
        </p:nvSpPr>
        <p:spPr>
          <a:xfrm>
            <a:off x="6096000" y="1361856"/>
            <a:ext cx="5508600" cy="466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8" name="Google Shape;78;g3466b53d731_0_130"/>
          <p:cNvSpPr txBox="1">
            <a:spLocks noGrp="1"/>
          </p:cNvSpPr>
          <p:nvPr>
            <p:ph type="body" idx="2"/>
          </p:nvPr>
        </p:nvSpPr>
        <p:spPr>
          <a:xfrm>
            <a:off x="647546" y="1361856"/>
            <a:ext cx="5288100" cy="46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9" name="Google Shape;79;g3466b53d731_0_130"/>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80" name="Google Shape;80;g3466b53d731_0_130"/>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466b53d731_0_13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466b53d731_0_13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83"/>
        <p:cNvGrpSpPr/>
        <p:nvPr/>
      </p:nvGrpSpPr>
      <p:grpSpPr>
        <a:xfrm>
          <a:off x="0" y="0"/>
          <a:ext cx="0" cy="0"/>
          <a:chOff x="0" y="0"/>
          <a:chExt cx="0" cy="0"/>
        </a:xfrm>
      </p:grpSpPr>
      <p:sp>
        <p:nvSpPr>
          <p:cNvPr id="84" name="Google Shape;84;g3466b53d731_0_137"/>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5" name="Google Shape;85;g3466b53d731_0_137"/>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6" name="Google Shape;86;g3466b53d731_0_137"/>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3" name="Google Shape;23;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9"/>
        <p:cNvGrpSpPr/>
        <p:nvPr/>
      </p:nvGrpSpPr>
      <p:grpSpPr>
        <a:xfrm>
          <a:off x="0" y="0"/>
          <a:ext cx="0" cy="0"/>
          <a:chOff x="0" y="0"/>
          <a:chExt cx="0" cy="0"/>
        </a:xfrm>
      </p:grpSpPr>
      <p:pic>
        <p:nvPicPr>
          <p:cNvPr id="30" name="Google Shape;30;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1" name="Google Shape;31;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 name="Google Shape;34;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42"/>
        <p:cNvGrpSpPr/>
        <p:nvPr/>
      </p:nvGrpSpPr>
      <p:grpSpPr>
        <a:xfrm>
          <a:off x="0" y="0"/>
          <a:ext cx="0" cy="0"/>
          <a:chOff x="0" y="0"/>
          <a:chExt cx="0" cy="0"/>
        </a:xfrm>
      </p:grpSpPr>
      <p:sp>
        <p:nvSpPr>
          <p:cNvPr id="43" name="Google Shape;43;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 name="Google Shape;44;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5" name="Google Shape;45;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55"/>
        <p:cNvGrpSpPr/>
        <p:nvPr/>
      </p:nvGrpSpPr>
      <p:grpSpPr>
        <a:xfrm>
          <a:off x="0" y="0"/>
          <a:ext cx="0" cy="0"/>
          <a:chOff x="0" y="0"/>
          <a:chExt cx="0" cy="0"/>
        </a:xfrm>
      </p:grpSpPr>
      <p:sp>
        <p:nvSpPr>
          <p:cNvPr id="56" name="Google Shape;56;g3466b53d731_0_10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57" name="Google Shape;57;g3466b53d731_0_109"/>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466b53d731_0_10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466b53d731_0_10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
        <p:cNvGrpSpPr/>
        <p:nvPr/>
      </p:nvGrpSpPr>
      <p:grpSpPr>
        <a:xfrm>
          <a:off x="0" y="0"/>
          <a:ext cx="0" cy="0"/>
          <a:chOff x="0" y="0"/>
          <a:chExt cx="0" cy="0"/>
        </a:xfrm>
      </p:grpSpPr>
      <p:pic>
        <p:nvPicPr>
          <p:cNvPr id="61" name="Google Shape;61;g3466b53d731_0_11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2" name="Google Shape;62;g3466b53d731_0_114"/>
          <p:cNvSpPr txBox="1">
            <a:spLocks noGrp="1"/>
          </p:cNvSpPr>
          <p:nvPr>
            <p:ph type="ctrTitle"/>
          </p:nvPr>
        </p:nvSpPr>
        <p:spPr>
          <a:xfrm>
            <a:off x="676867" y="1754910"/>
            <a:ext cx="7296000" cy="13578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3466b53d731_0_114"/>
          <p:cNvSpPr txBox="1">
            <a:spLocks noGrp="1"/>
          </p:cNvSpPr>
          <p:nvPr>
            <p:ph type="body" idx="1"/>
          </p:nvPr>
        </p:nvSpPr>
        <p:spPr>
          <a:xfrm>
            <a:off x="676867" y="6253382"/>
            <a:ext cx="3229800" cy="374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64" name="Google Shape;64;g3466b53d731_0_114"/>
          <p:cNvSpPr txBox="1">
            <a:spLocks noGrp="1"/>
          </p:cNvSpPr>
          <p:nvPr>
            <p:ph type="body" idx="2"/>
          </p:nvPr>
        </p:nvSpPr>
        <p:spPr>
          <a:xfrm>
            <a:off x="676867" y="3191521"/>
            <a:ext cx="7296000" cy="8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65"/>
        <p:cNvGrpSpPr/>
        <p:nvPr/>
      </p:nvGrpSpPr>
      <p:grpSpPr>
        <a:xfrm>
          <a:off x="0" y="0"/>
          <a:ext cx="0" cy="0"/>
          <a:chOff x="0" y="0"/>
          <a:chExt cx="0" cy="0"/>
        </a:xfrm>
      </p:grpSpPr>
      <p:pic>
        <p:nvPicPr>
          <p:cNvPr id="66" name="Google Shape;66;g3466b53d731_0_119"/>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7" name="Google Shape;67;g3466b53d731_0_119"/>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68" name="Google Shape;68;g3466b53d731_0_11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9" name="Google Shape;69;g3466b53d731_0_119"/>
          <p:cNvSpPr txBox="1">
            <a:spLocks noGrp="1"/>
          </p:cNvSpPr>
          <p:nvPr>
            <p:ph type="title"/>
          </p:nvPr>
        </p:nvSpPr>
        <p:spPr>
          <a:xfrm>
            <a:off x="5283199" y="1145808"/>
            <a:ext cx="6321000" cy="4626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g3466b53d731_0_104"/>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g3466b53d731_0_104"/>
          <p:cNvSpPr txBox="1">
            <a:spLocks noGrp="1"/>
          </p:cNvSpPr>
          <p:nvPr>
            <p:ph type="body" idx="1"/>
          </p:nvPr>
        </p:nvSpPr>
        <p:spPr>
          <a:xfrm>
            <a:off x="647723" y="1368979"/>
            <a:ext cx="10956600" cy="4671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53" name="Google Shape;53;g3466b53d731_0_10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4" name="Google Shape;54;g3466b53d731_0_10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2GMwJCv4ZR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hyperlink" Target="https://www.gov.uk/government/publications/understanding-ai-in-education-module-1" TargetMode="Externa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k2qw-pB6qX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hyperlink" Target="https://www.gov.uk/government/publications/understanding-ai-in-education-module-1"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descr="This is a title slide.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dirty="0"/>
              <a:t>The Safe and Effective Use of AI in Education</a:t>
            </a:r>
            <a:endParaRPr dirty="0"/>
          </a:p>
        </p:txBody>
      </p:sp>
      <p:sp>
        <p:nvSpPr>
          <p:cNvPr id="92" name="Google Shape;92;p1"/>
          <p:cNvSpPr txBox="1">
            <a:spLocks noGrp="1"/>
          </p:cNvSpPr>
          <p:nvPr>
            <p:ph type="body" idx="2"/>
          </p:nvPr>
        </p:nvSpPr>
        <p:spPr>
          <a:xfrm>
            <a:off x="676877" y="3191525"/>
            <a:ext cx="9222000" cy="85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a:t>Module 1: Understanding AI in education</a:t>
            </a:r>
            <a:endParaRPr/>
          </a:p>
        </p:txBody>
      </p:sp>
      <p:pic>
        <p:nvPicPr>
          <p:cNvPr id="93" name="Google Shape;93;p1" descr="A logo for the chartered college of teaching and Chiltern Learning Trsust. "/>
          <p:cNvPicPr preferRelativeResize="0"/>
          <p:nvPr/>
        </p:nvPicPr>
        <p:blipFill>
          <a:blip r:embed="rId3">
            <a:alphaModFix/>
          </a:blip>
          <a:stretch>
            <a:fill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466b53d731_0_97" descr="This slide helps you to plan for engagement with Module 1,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365125"/>
            <a:ext cx="10515600" cy="1325700"/>
          </a:xfrm>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GB"/>
              <a:t>Planning for engagement with Module 1: Understanding AI in education</a:t>
            </a:r>
            <a:endParaRPr/>
          </a:p>
        </p:txBody>
      </p:sp>
      <p:graphicFrame>
        <p:nvGraphicFramePr>
          <p:cNvPr id="221" name="Google Shape;221;g3466b53d731_0_97"/>
          <p:cNvGraphicFramePr/>
          <p:nvPr>
            <p:extLst>
              <p:ext uri="{D42A27DB-BD31-4B8C-83A1-F6EECF244321}">
                <p14:modId xmlns:p14="http://schemas.microsoft.com/office/powerpoint/2010/main" val="1783977878"/>
              </p:ext>
            </p:extLst>
          </p:nvPr>
        </p:nvGraphicFramePr>
        <p:xfrm>
          <a:off x="656438" y="1446725"/>
          <a:ext cx="10697350" cy="1651388"/>
        </p:xfrm>
        <a:graphic>
          <a:graphicData uri="http://schemas.openxmlformats.org/drawingml/2006/table">
            <a:tbl>
              <a:tblPr firstRow="1">
                <a:noFill/>
                <a:tableStyleId>{D3F48096-47FE-49D4-AEAF-3669FAAE9818}</a:tableStyleId>
              </a:tblPr>
              <a:tblGrid>
                <a:gridCol w="1924300">
                  <a:extLst>
                    <a:ext uri="{9D8B030D-6E8A-4147-A177-3AD203B41FA5}">
                      <a16:colId xmlns:a16="http://schemas.microsoft.com/office/drawing/2014/main" val="20000"/>
                    </a:ext>
                  </a:extLst>
                </a:gridCol>
                <a:gridCol w="3894975">
                  <a:extLst>
                    <a:ext uri="{9D8B030D-6E8A-4147-A177-3AD203B41FA5}">
                      <a16:colId xmlns:a16="http://schemas.microsoft.com/office/drawing/2014/main" val="20001"/>
                    </a:ext>
                  </a:extLst>
                </a:gridCol>
                <a:gridCol w="4878075">
                  <a:extLst>
                    <a:ext uri="{9D8B030D-6E8A-4147-A177-3AD203B41FA5}">
                      <a16:colId xmlns:a16="http://schemas.microsoft.com/office/drawing/2014/main" val="20002"/>
                    </a:ext>
                  </a:extLst>
                </a:gridCol>
              </a:tblGrid>
              <a:tr h="398318">
                <a:tc>
                  <a:txBody>
                    <a:bodyPr/>
                    <a:lstStyle/>
                    <a:p>
                      <a:pPr marL="0" marR="0" lvl="0" indent="0" algn="l" rtl="0">
                        <a:lnSpc>
                          <a:spcPct val="100000"/>
                        </a:lnSpc>
                        <a:spcBef>
                          <a:spcPts val="0"/>
                        </a:spcBef>
                        <a:spcAft>
                          <a:spcPts val="0"/>
                        </a:spcAft>
                        <a:buClr>
                          <a:srgbClr val="000000"/>
                        </a:buClr>
                        <a:buSzPts val="1400"/>
                        <a:buFont typeface="Arial"/>
                        <a:buNone/>
                      </a:pPr>
                      <a:r>
                        <a:rPr lang="en-GB" b="1"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r>
                        <a:rPr lang="en-GB" dirty="0"/>
                        <a:t>1</a:t>
                      </a:r>
                      <a:endParaRPr dirty="0"/>
                    </a:p>
                    <a:p>
                      <a:pPr marL="0" marR="0" lvl="0" indent="0" algn="l" rtl="0">
                        <a:lnSpc>
                          <a:spcPct val="100000"/>
                        </a:lnSpc>
                        <a:spcBef>
                          <a:spcPts val="0"/>
                        </a:spcBef>
                        <a:spcAft>
                          <a:spcPts val="0"/>
                        </a:spcAft>
                        <a:buNone/>
                      </a:pPr>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None/>
                      </a:pPr>
                      <a:r>
                        <a:rPr lang="en-GB" dirty="0"/>
                        <a:t>An Introduction to AI in Education</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r>
                        <a:rPr lang="en-GB" dirty="0"/>
                        <a:t>Everyone should watch this introduction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None/>
                      </a:pPr>
                      <a:r>
                        <a:rPr lang="en-GB" dirty="0"/>
                        <a:t>Focus on generative AI</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100"/>
                        <a:buFont typeface="Arial"/>
                        <a:buNone/>
                      </a:pPr>
                      <a:r>
                        <a:rPr lang="en-GB" dirty="0">
                          <a:solidFill>
                            <a:schemeClr val="dk1"/>
                          </a:solidFill>
                        </a:rPr>
                        <a:t>Everyone should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bl>
          </a:graphicData>
        </a:graphic>
      </p:graphicFrame>
      <p:sp>
        <p:nvSpPr>
          <p:cNvPr id="9" name="Google Shape;212;g32385d3b56c_0_228">
            <a:extLst>
              <a:ext uri="{FF2B5EF4-FFF2-40B4-BE49-F238E27FC236}">
                <a16:creationId xmlns:a16="http://schemas.microsoft.com/office/drawing/2014/main" id="{E42ABE9F-7890-C854-8009-1142CC143720}"/>
              </a:ext>
            </a:extLst>
          </p:cNvPr>
          <p:cNvSpPr txBox="1">
            <a:spLocks/>
          </p:cNvSpPr>
          <p:nvPr/>
        </p:nvSpPr>
        <p:spPr>
          <a:xfrm>
            <a:off x="655580" y="630628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GB" sz="1050" dirty="0"/>
              <a:t>Module 1: Understanding AI in education</a:t>
            </a:r>
          </a:p>
        </p:txBody>
      </p:sp>
      <p:sp>
        <p:nvSpPr>
          <p:cNvPr id="220" name="Google Shape;220;g3466b53d731_0_97"/>
          <p:cNvSpPr txBox="1">
            <a:spLocks noGrp="1"/>
          </p:cNvSpPr>
          <p:nvPr>
            <p:ph type="sldNum" idx="12"/>
          </p:nvPr>
        </p:nvSpPr>
        <p:spPr>
          <a:xfrm>
            <a:off x="11087320" y="6271891"/>
            <a:ext cx="577458" cy="253875"/>
          </a:xfrm>
          <a:prstGeom prst="rect">
            <a:avLst/>
          </a:prstGeom>
        </p:spPr>
        <p:txBody>
          <a:bodyPr spcFirstLastPara="1" wrap="square" lIns="45700" tIns="45700" rIns="45700" bIns="45700" anchor="ctr" anchorCtr="0">
            <a:spAutoFit/>
          </a:bodyPr>
          <a:lstStyle/>
          <a:p>
            <a:pPr marL="0" lvl="0" indent="0" algn="r" rtl="0">
              <a:spcBef>
                <a:spcPts val="0"/>
              </a:spcBef>
              <a:spcAft>
                <a:spcPts val="0"/>
              </a:spcAft>
              <a:buClr>
                <a:srgbClr val="888888"/>
              </a:buClr>
              <a:buSzPts val="1200"/>
              <a:buFont typeface="Calibri"/>
              <a:buNone/>
            </a:pPr>
            <a:fld id="{00000000-1234-1234-1234-123412341234}" type="slidenum">
              <a:rPr lang="en-GB" sz="1050"/>
              <a:t>10</a:t>
            </a:fld>
            <a:endParaRPr sz="1050" dirty="0">
              <a:solidFill>
                <a:srgbClr val="4D4D4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466b53d731_0_141" descr="This slide helps you to plan for engagement with Module 2,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365125"/>
            <a:ext cx="10515600" cy="1325700"/>
          </a:xfrm>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GB" dirty="0"/>
              <a:t>Planning for engagement with Module 2: Interacting with generative AI in education</a:t>
            </a:r>
            <a:endParaRPr dirty="0"/>
          </a:p>
        </p:txBody>
      </p:sp>
      <p:graphicFrame>
        <p:nvGraphicFramePr>
          <p:cNvPr id="229" name="Google Shape;229;g3466b53d731_0_141" descr="This slide helps you to plan for engagement with Module 2, the Video column tells you the video number, the 'brief description' column gives you a brief description of and the 'Guidance on relevance&quot; column helps you to plan understand if you need to watch that particular video. The &quot;Planning, am I going to watch this video?&quot; column is where you can note if you are going to watch the video. "/>
          <p:cNvGraphicFramePr/>
          <p:nvPr>
            <p:extLst>
              <p:ext uri="{D42A27DB-BD31-4B8C-83A1-F6EECF244321}">
                <p14:modId xmlns:p14="http://schemas.microsoft.com/office/powerpoint/2010/main" val="3222650479"/>
              </p:ext>
            </p:extLst>
          </p:nvPr>
        </p:nvGraphicFramePr>
        <p:xfrm>
          <a:off x="656438" y="1446725"/>
          <a:ext cx="10879150" cy="4087560"/>
        </p:xfrm>
        <a:graphic>
          <a:graphicData uri="http://schemas.openxmlformats.org/drawingml/2006/table">
            <a:tbl>
              <a:tblPr firstRow="1">
                <a:noFill/>
                <a:tableStyleId>{D3F48096-47FE-49D4-AEAF-3669FAAE9818}</a:tableStyleId>
              </a:tblPr>
              <a:tblGrid>
                <a:gridCol w="903700">
                  <a:extLst>
                    <a:ext uri="{9D8B030D-6E8A-4147-A177-3AD203B41FA5}">
                      <a16:colId xmlns:a16="http://schemas.microsoft.com/office/drawing/2014/main" val="20000"/>
                    </a:ext>
                  </a:extLst>
                </a:gridCol>
                <a:gridCol w="2657025">
                  <a:extLst>
                    <a:ext uri="{9D8B030D-6E8A-4147-A177-3AD203B41FA5}">
                      <a16:colId xmlns:a16="http://schemas.microsoft.com/office/drawing/2014/main" val="20001"/>
                    </a:ext>
                  </a:extLst>
                </a:gridCol>
                <a:gridCol w="4778625">
                  <a:extLst>
                    <a:ext uri="{9D8B030D-6E8A-4147-A177-3AD203B41FA5}">
                      <a16:colId xmlns:a16="http://schemas.microsoft.com/office/drawing/2014/main" val="20002"/>
                    </a:ext>
                  </a:extLst>
                </a:gridCol>
                <a:gridCol w="25398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b="1"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Planning, am I going to watch this video?</a:t>
                      </a:r>
                      <a:endParaRPr b="1"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r>
                        <a:rPr lang="en-GB" dirty="0"/>
                        <a:t>1</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Clr>
                          <a:schemeClr val="dk1"/>
                        </a:buClr>
                        <a:buSzPts val="1100"/>
                        <a:buFont typeface="Arial"/>
                        <a:buNone/>
                      </a:pPr>
                      <a:r>
                        <a:rPr lang="en-GB" dirty="0"/>
                        <a:t>How generative AI works, an introduction</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r>
                        <a:rPr lang="en-GB" dirty="0"/>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How to create an effective prompt</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If you are already confident at creating prompts for generative AI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3</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Recap: how AI processes a prompt</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Clr>
                          <a:schemeClr val="dk1"/>
                        </a:buClr>
                        <a:buSzPts val="1100"/>
                        <a:buFont typeface="Arial"/>
                        <a:buNone/>
                      </a:pPr>
                      <a:r>
                        <a:rPr lang="en-GB" dirty="0">
                          <a:solidFill>
                            <a:schemeClr val="dk1"/>
                          </a:solidFill>
                        </a:rPr>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4</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Generative AI outputs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100"/>
                        <a:buFont typeface="Arial"/>
                        <a:buNone/>
                      </a:pPr>
                      <a:r>
                        <a:rPr lang="en-GB" dirty="0">
                          <a:solidFill>
                            <a:schemeClr val="dk1"/>
                          </a:solidFill>
                        </a:rPr>
                        <a:t>If you are already confident in the fundamentals of how generative AI works you may not need to watch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5</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Limitations of generative AI systems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We recommend everyone watches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6</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AI and sustainability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400"/>
                        <a:buFont typeface="Arial"/>
                        <a:buNone/>
                      </a:pPr>
                      <a:r>
                        <a:rPr lang="en-GB" dirty="0">
                          <a:solidFill>
                            <a:schemeClr val="dk1"/>
                          </a:solidFill>
                        </a:rPr>
                        <a:t>We recommend everyone watches this video.</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bl>
          </a:graphicData>
        </a:graphic>
      </p:graphicFrame>
      <p:sp>
        <p:nvSpPr>
          <p:cNvPr id="3" name="Google Shape;212;g32385d3b56c_0_228">
            <a:extLst>
              <a:ext uri="{FF2B5EF4-FFF2-40B4-BE49-F238E27FC236}">
                <a16:creationId xmlns:a16="http://schemas.microsoft.com/office/drawing/2014/main" id="{66B371CE-CB62-E8D5-DB4E-8757B007A14C}"/>
              </a:ext>
            </a:extLst>
          </p:cNvPr>
          <p:cNvSpPr txBox="1">
            <a:spLocks/>
          </p:cNvSpPr>
          <p:nvPr/>
        </p:nvSpPr>
        <p:spPr>
          <a:xfrm>
            <a:off x="655580" y="630628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GB" sz="1050" dirty="0"/>
              <a:t>Module 1: Understanding AI in education</a:t>
            </a:r>
          </a:p>
        </p:txBody>
      </p:sp>
      <p:sp>
        <p:nvSpPr>
          <p:cNvPr id="228" name="Google Shape;228;g3466b53d731_0_141"/>
          <p:cNvSpPr txBox="1">
            <a:spLocks noGrp="1"/>
          </p:cNvSpPr>
          <p:nvPr>
            <p:ph type="sldNum" idx="12"/>
          </p:nvPr>
        </p:nvSpPr>
        <p:spPr>
          <a:xfrm>
            <a:off x="11095176" y="6416137"/>
            <a:ext cx="440412" cy="253875"/>
          </a:xfrm>
          <a:prstGeom prst="rect">
            <a:avLst/>
          </a:prstGeom>
        </p:spPr>
        <p:txBody>
          <a:bodyPr spcFirstLastPara="1" wrap="square" lIns="45700" tIns="45700" rIns="45700" bIns="45700" anchor="ctr" anchorCtr="0">
            <a:spAutoFit/>
          </a:bodyPr>
          <a:lstStyle/>
          <a:p>
            <a:pPr marL="0" lvl="0" indent="0" algn="r" rtl="0">
              <a:spcBef>
                <a:spcPts val="0"/>
              </a:spcBef>
              <a:spcAft>
                <a:spcPts val="0"/>
              </a:spcAft>
              <a:buClr>
                <a:srgbClr val="888888"/>
              </a:buClr>
              <a:buSzPts val="1200"/>
              <a:buFont typeface="Calibri"/>
              <a:buNone/>
            </a:pPr>
            <a:fld id="{00000000-1234-1234-1234-123412341234}" type="slidenum">
              <a:rPr lang="en-GB" sz="1050"/>
              <a:t>11</a:t>
            </a:fld>
            <a:endParaRPr sz="1050" dirty="0">
              <a:solidFill>
                <a:srgbClr val="4D4D4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466b53d731_0_148" descr="This slide helps you to plan for engagement with Module 1, the Video column tells you the video number, the 'brief description' column gives you a brief description of and the 'Guidance on relevance&quot; column helps you to plan understand if you need to watch that particular video. "/>
          <p:cNvSpPr txBox="1">
            <a:spLocks noGrp="1"/>
          </p:cNvSpPr>
          <p:nvPr>
            <p:ph type="title"/>
          </p:nvPr>
        </p:nvSpPr>
        <p:spPr>
          <a:xfrm>
            <a:off x="838200" y="365125"/>
            <a:ext cx="10515600" cy="1325700"/>
          </a:xfrm>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GB" dirty="0"/>
              <a:t>Planning for engagement with Module 3: Developing the safe use of generative AI in education</a:t>
            </a:r>
            <a:endParaRPr dirty="0"/>
          </a:p>
        </p:txBody>
      </p:sp>
      <p:graphicFrame>
        <p:nvGraphicFramePr>
          <p:cNvPr id="237" name="Google Shape;237;g3466b53d731_0_148"/>
          <p:cNvGraphicFramePr/>
          <p:nvPr>
            <p:extLst>
              <p:ext uri="{D42A27DB-BD31-4B8C-83A1-F6EECF244321}">
                <p14:modId xmlns:p14="http://schemas.microsoft.com/office/powerpoint/2010/main" val="2614827260"/>
              </p:ext>
            </p:extLst>
          </p:nvPr>
        </p:nvGraphicFramePr>
        <p:xfrm>
          <a:off x="656438" y="1446725"/>
          <a:ext cx="10879125" cy="3477990"/>
        </p:xfrm>
        <a:graphic>
          <a:graphicData uri="http://schemas.openxmlformats.org/drawingml/2006/table">
            <a:tbl>
              <a:tblPr firstRow="1">
                <a:noFill/>
                <a:tableStyleId>{D3F48096-47FE-49D4-AEAF-3669FAAE9818}</a:tableStyleId>
              </a:tblPr>
              <a:tblGrid>
                <a:gridCol w="1506575">
                  <a:extLst>
                    <a:ext uri="{9D8B030D-6E8A-4147-A177-3AD203B41FA5}">
                      <a16:colId xmlns:a16="http://schemas.microsoft.com/office/drawing/2014/main" val="20000"/>
                    </a:ext>
                  </a:extLst>
                </a:gridCol>
                <a:gridCol w="3627575">
                  <a:extLst>
                    <a:ext uri="{9D8B030D-6E8A-4147-A177-3AD203B41FA5}">
                      <a16:colId xmlns:a16="http://schemas.microsoft.com/office/drawing/2014/main" val="20001"/>
                    </a:ext>
                  </a:extLst>
                </a:gridCol>
                <a:gridCol w="574497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b="1"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GB" dirty="0"/>
                        <a:t>1</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Clr>
                          <a:schemeClr val="dk1"/>
                        </a:buClr>
                        <a:buSzPts val="1100"/>
                        <a:buFont typeface="Arial"/>
                        <a:buNone/>
                      </a:pPr>
                      <a:r>
                        <a:rPr lang="en-GB" dirty="0"/>
                        <a:t>Module introduction</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r>
                        <a:rPr lang="en-GB" dirty="0"/>
                        <a:t>This is an overview of the module.</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Key risks associated with generative AI, including safeguarding considerations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This is a key module to ensure that you are using AI safely.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3</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Evaluating generative AI outputs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This is important in understanding effective approaches to using generative AI.</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4</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Data protection and intellectual property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This is a key module to ensure that you are using AI within the law.</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5</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Academic integrity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Although more relevance will be found here for those teaching KS3 and above, academic integrity is something that can be embedded at all stages and ages. </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bl>
          </a:graphicData>
        </a:graphic>
      </p:graphicFrame>
      <p:sp>
        <p:nvSpPr>
          <p:cNvPr id="3" name="Google Shape;212;g32385d3b56c_0_228">
            <a:extLst>
              <a:ext uri="{FF2B5EF4-FFF2-40B4-BE49-F238E27FC236}">
                <a16:creationId xmlns:a16="http://schemas.microsoft.com/office/drawing/2014/main" id="{5A8AA37A-9EEE-A312-F5AA-E910C2C278D0}"/>
              </a:ext>
            </a:extLst>
          </p:cNvPr>
          <p:cNvSpPr txBox="1">
            <a:spLocks/>
          </p:cNvSpPr>
          <p:nvPr/>
        </p:nvSpPr>
        <p:spPr>
          <a:xfrm>
            <a:off x="655580" y="6306288"/>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GB" sz="1050" dirty="0"/>
              <a:t>Module 1: Understanding AI in education</a:t>
            </a:r>
          </a:p>
        </p:txBody>
      </p:sp>
      <p:sp>
        <p:nvSpPr>
          <p:cNvPr id="236" name="Google Shape;236;g3466b53d731_0_148"/>
          <p:cNvSpPr txBox="1">
            <a:spLocks noGrp="1"/>
          </p:cNvSpPr>
          <p:nvPr>
            <p:ph type="sldNum" idx="12"/>
          </p:nvPr>
        </p:nvSpPr>
        <p:spPr>
          <a:xfrm>
            <a:off x="11095175" y="6315338"/>
            <a:ext cx="440387" cy="276959"/>
          </a:xfrm>
          <a:prstGeom prst="rect">
            <a:avLst/>
          </a:prstGeom>
        </p:spPr>
        <p:txBody>
          <a:bodyPr spcFirstLastPara="1" wrap="square" lIns="45700" tIns="45700" rIns="45700" bIns="45700" anchor="ctr" anchorCtr="0">
            <a:spAutoFit/>
          </a:bodyPr>
          <a:lstStyle/>
          <a:p>
            <a:pPr marL="0" lvl="0" indent="0" algn="r" rtl="0">
              <a:spcBef>
                <a:spcPts val="0"/>
              </a:spcBef>
              <a:spcAft>
                <a:spcPts val="0"/>
              </a:spcAft>
              <a:buClr>
                <a:srgbClr val="888888"/>
              </a:buClr>
              <a:buSzPts val="1200"/>
              <a:buFont typeface="Calibri"/>
              <a:buNone/>
            </a:pPr>
            <a:fld id="{00000000-1234-1234-1234-123412341234}" type="slidenum">
              <a:rPr lang="en-GB"/>
              <a:t>12</a:t>
            </a:fld>
            <a:endParaRPr sz="1050" dirty="0">
              <a:solidFill>
                <a:srgbClr val="4D4D4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466b53d731_0_155" descr="This slide helps you to plan for engagement with Module 4, the Video column tells you the video number, the 'brief description' column gives you a brief description of and the 'Guidance on relevance&quot; column helps you to plan understand if you need to watch that particular video. The &quot;Planning, am I going to watch this video?&quot; column is where you can note if you are going to watch the video. "/>
          <p:cNvSpPr txBox="1">
            <a:spLocks noGrp="1"/>
          </p:cNvSpPr>
          <p:nvPr>
            <p:ph type="title"/>
          </p:nvPr>
        </p:nvSpPr>
        <p:spPr>
          <a:xfrm>
            <a:off x="838200" y="365125"/>
            <a:ext cx="10515600" cy="1325700"/>
          </a:xfrm>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GB" dirty="0"/>
              <a:t>Planning for engagement with Module 4: Use cases of generative AI in education</a:t>
            </a:r>
            <a:endParaRPr dirty="0"/>
          </a:p>
        </p:txBody>
      </p:sp>
      <p:graphicFrame>
        <p:nvGraphicFramePr>
          <p:cNvPr id="245" name="Google Shape;245;g3466b53d731_0_155"/>
          <p:cNvGraphicFramePr/>
          <p:nvPr>
            <p:extLst>
              <p:ext uri="{D42A27DB-BD31-4B8C-83A1-F6EECF244321}">
                <p14:modId xmlns:p14="http://schemas.microsoft.com/office/powerpoint/2010/main" val="807758242"/>
              </p:ext>
            </p:extLst>
          </p:nvPr>
        </p:nvGraphicFramePr>
        <p:xfrm>
          <a:off x="656438" y="1446725"/>
          <a:ext cx="10879150" cy="3081780"/>
        </p:xfrm>
        <a:graphic>
          <a:graphicData uri="http://schemas.openxmlformats.org/drawingml/2006/table">
            <a:tbl>
              <a:tblPr firstRow="1">
                <a:noFill/>
                <a:tableStyleId>{D3F48096-47FE-49D4-AEAF-3669FAAE9818}</a:tableStyleId>
              </a:tblPr>
              <a:tblGrid>
                <a:gridCol w="1901750">
                  <a:extLst>
                    <a:ext uri="{9D8B030D-6E8A-4147-A177-3AD203B41FA5}">
                      <a16:colId xmlns:a16="http://schemas.microsoft.com/office/drawing/2014/main" val="20000"/>
                    </a:ext>
                  </a:extLst>
                </a:gridCol>
                <a:gridCol w="3209950">
                  <a:extLst>
                    <a:ext uri="{9D8B030D-6E8A-4147-A177-3AD203B41FA5}">
                      <a16:colId xmlns:a16="http://schemas.microsoft.com/office/drawing/2014/main" val="20001"/>
                    </a:ext>
                  </a:extLst>
                </a:gridCol>
                <a:gridCol w="3241125">
                  <a:extLst>
                    <a:ext uri="{9D8B030D-6E8A-4147-A177-3AD203B41FA5}">
                      <a16:colId xmlns:a16="http://schemas.microsoft.com/office/drawing/2014/main" val="20002"/>
                    </a:ext>
                  </a:extLst>
                </a:gridCol>
                <a:gridCol w="2526325">
                  <a:extLst>
                    <a:ext uri="{9D8B030D-6E8A-4147-A177-3AD203B41FA5}">
                      <a16:colId xmlns:a16="http://schemas.microsoft.com/office/drawing/2014/main" val="20003"/>
                    </a:ext>
                  </a:extLst>
                </a:gridCol>
              </a:tblGrid>
              <a:tr h="420725">
                <a:tc>
                  <a:txBody>
                    <a:bodyPr/>
                    <a:lstStyle/>
                    <a:p>
                      <a:pPr marL="0" marR="0" lvl="0" indent="0" algn="l" rtl="0">
                        <a:lnSpc>
                          <a:spcPct val="100000"/>
                        </a:lnSpc>
                        <a:spcBef>
                          <a:spcPts val="0"/>
                        </a:spcBef>
                        <a:spcAft>
                          <a:spcPts val="0"/>
                        </a:spcAft>
                        <a:buClr>
                          <a:srgbClr val="000000"/>
                        </a:buClr>
                        <a:buSzPts val="1400"/>
                        <a:buFont typeface="Arial"/>
                        <a:buNone/>
                      </a:pPr>
                      <a:r>
                        <a:rPr lang="en-GB" b="1" dirty="0"/>
                        <a:t>Video</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b="1" dirty="0"/>
                        <a:t>Brief Description</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100"/>
                        <a:buFont typeface="Arial"/>
                        <a:buNone/>
                      </a:pPr>
                      <a:r>
                        <a:rPr lang="en-GB" b="1" dirty="0">
                          <a:solidFill>
                            <a:schemeClr val="dk1"/>
                          </a:solidFill>
                        </a:rPr>
                        <a:t>Guidance on relevance</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100"/>
                        <a:buFont typeface="Arial"/>
                        <a:buNone/>
                      </a:pPr>
                      <a:r>
                        <a:rPr lang="en-GB" b="1" dirty="0">
                          <a:solidFill>
                            <a:schemeClr val="dk1"/>
                          </a:solidFill>
                        </a:rPr>
                        <a:t>Planning, am I going to watch this video?</a:t>
                      </a:r>
                      <a:endParaRPr b="1"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GB" dirty="0"/>
                        <a:t>1</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Clr>
                          <a:schemeClr val="dk1"/>
                        </a:buClr>
                        <a:buSzPts val="1100"/>
                        <a:buFont typeface="Arial"/>
                        <a:buNone/>
                      </a:pPr>
                      <a:r>
                        <a:rPr lang="en-GB" dirty="0"/>
                        <a:t>Introduction to use cases of AI in education.</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r>
                        <a:rPr lang="en-GB" dirty="0"/>
                        <a:t>This has relevance for all teachers and support staff.</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dirty="0"/>
                        <a:t>2</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dirty="0"/>
                        <a:t>Generative AI in teaching and learning.</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dirty="0"/>
                        <a:t>This has relevance for all teachers and support staff.</a:t>
                      </a:r>
                      <a:endParaRPr lang="en-GB"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3</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lvl="0" indent="0" algn="l" rtl="0">
                        <a:spcBef>
                          <a:spcPts val="0"/>
                        </a:spcBef>
                        <a:spcAft>
                          <a:spcPts val="0"/>
                        </a:spcAft>
                        <a:buClr>
                          <a:schemeClr val="dk1"/>
                        </a:buClr>
                        <a:buSzPts val="1400"/>
                        <a:buFont typeface="Arial"/>
                        <a:buNone/>
                      </a:pPr>
                      <a:r>
                        <a:rPr lang="en-GB" dirty="0">
                          <a:solidFill>
                            <a:schemeClr val="dk1"/>
                          </a:solidFill>
                        </a:rPr>
                        <a:t>Generative AI for personalising learning. </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r>
                        <a:rPr lang="en-GB" dirty="0"/>
                        <a:t>This has relevance for all teachers and support staff.</a:t>
                      </a:r>
                      <a:endParaRPr lang="en-GB"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dirty="0"/>
                        <a:t>4</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lvl="0" indent="0" algn="l" rtl="0">
                        <a:spcBef>
                          <a:spcPts val="0"/>
                        </a:spcBef>
                        <a:spcAft>
                          <a:spcPts val="0"/>
                        </a:spcAft>
                        <a:buClr>
                          <a:schemeClr val="dk1"/>
                        </a:buClr>
                        <a:buSzPts val="1400"/>
                        <a:buFont typeface="Arial"/>
                        <a:buNone/>
                      </a:pPr>
                      <a:r>
                        <a:rPr lang="en-GB" dirty="0">
                          <a:solidFill>
                            <a:schemeClr val="dk1"/>
                          </a:solidFill>
                        </a:rPr>
                        <a:t>Generative AI to support workload and administrative tasks.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r>
                        <a:rPr lang="en-GB" dirty="0"/>
                        <a:t>This has relevance for all teachers and support staff.</a:t>
                      </a:r>
                      <a:endParaRPr lang="en-GB"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 name="Google Shape;212;g32385d3b56c_0_228">
            <a:extLst>
              <a:ext uri="{FF2B5EF4-FFF2-40B4-BE49-F238E27FC236}">
                <a16:creationId xmlns:a16="http://schemas.microsoft.com/office/drawing/2014/main" id="{C6B4B33A-40D7-1373-B5BD-6F2BA6343400}"/>
              </a:ext>
            </a:extLst>
          </p:cNvPr>
          <p:cNvSpPr txBox="1">
            <a:spLocks/>
          </p:cNvSpPr>
          <p:nvPr/>
        </p:nvSpPr>
        <p:spPr>
          <a:xfrm>
            <a:off x="656412" y="6310325"/>
            <a:ext cx="10154100" cy="365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GB" sz="1050" dirty="0"/>
              <a:t>Module 1: Understanding AI in education</a:t>
            </a:r>
          </a:p>
        </p:txBody>
      </p:sp>
      <p:sp>
        <p:nvSpPr>
          <p:cNvPr id="244" name="Google Shape;244;g3466b53d731_0_155"/>
          <p:cNvSpPr txBox="1">
            <a:spLocks noGrp="1"/>
          </p:cNvSpPr>
          <p:nvPr>
            <p:ph type="sldNum" idx="12"/>
          </p:nvPr>
        </p:nvSpPr>
        <p:spPr>
          <a:xfrm>
            <a:off x="11095176" y="6416137"/>
            <a:ext cx="440412" cy="253875"/>
          </a:xfrm>
          <a:prstGeom prst="rect">
            <a:avLst/>
          </a:prstGeom>
        </p:spPr>
        <p:txBody>
          <a:bodyPr spcFirstLastPara="1" wrap="square" lIns="45700" tIns="45700" rIns="45700" bIns="45700" anchor="ctr" anchorCtr="0">
            <a:spAutoFit/>
          </a:bodyPr>
          <a:lstStyle/>
          <a:p>
            <a:pPr marL="0" lvl="0" indent="0" algn="r" rtl="0">
              <a:spcBef>
                <a:spcPts val="0"/>
              </a:spcBef>
              <a:spcAft>
                <a:spcPts val="0"/>
              </a:spcAft>
              <a:buClr>
                <a:srgbClr val="888888"/>
              </a:buClr>
              <a:buSzPts val="1200"/>
              <a:buFont typeface="Calibri"/>
              <a:buNone/>
            </a:pPr>
            <a:fld id="{00000000-1234-1234-1234-123412341234}" type="slidenum">
              <a:rPr lang="en-GB" sz="1050"/>
              <a:t>13</a:t>
            </a:fld>
            <a:endParaRPr sz="1050" dirty="0">
              <a:solidFill>
                <a:srgbClr val="4D4D4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2385d3b56c_0_32" descr="This is a title slide.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dirty="0"/>
              <a:t>Generative AI</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7" name="Google Shape;257;g3466b53d731_0_174" descr="This slide contains links to the videos and transcripts for the second video of the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Module 1 Video 2: Focus on generative AI</a:t>
            </a:r>
          </a:p>
        </p:txBody>
      </p:sp>
      <p:sp>
        <p:nvSpPr>
          <p:cNvPr id="258" name="Google Shape;258;g3466b53d731_0_174"/>
          <p:cNvSpPr txBox="1"/>
          <p:nvPr/>
        </p:nvSpPr>
        <p:spPr>
          <a:xfrm>
            <a:off x="2721803" y="2248600"/>
            <a:ext cx="7676700" cy="71378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dirty="0">
                <a:solidFill>
                  <a:srgbClr val="0329E7"/>
                </a:solidFill>
                <a:hlinkClick r:id="rId3">
                  <a:extLst>
                    <a:ext uri="{A12FA001-AC4F-418D-AE19-62706E023703}">
                      <ahyp:hlinkClr xmlns:ahyp="http://schemas.microsoft.com/office/drawing/2018/hyperlinkcolor" val="tx"/>
                    </a:ext>
                  </a:extLst>
                </a:hlinkClick>
              </a:rPr>
              <a:t>Module 1 Video 2: Focus on generative AI</a:t>
            </a:r>
            <a:endParaRPr sz="2400" b="1" i="0" u="none" strike="noStrike" cap="none" dirty="0">
              <a:solidFill>
                <a:srgbClr val="0329E7"/>
              </a:solidFill>
              <a:latin typeface="Arial"/>
              <a:ea typeface="Arial"/>
              <a:cs typeface="Arial"/>
              <a:sym typeface="Arial"/>
            </a:endParaRPr>
          </a:p>
        </p:txBody>
      </p:sp>
      <p:pic>
        <p:nvPicPr>
          <p:cNvPr id="259" name="Google Shape;259;g3466b53d731_0_17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60" name="Google Shape;260;g3466b53d731_0_174"/>
          <p:cNvSpPr txBox="1"/>
          <p:nvPr/>
        </p:nvSpPr>
        <p:spPr>
          <a:xfrm>
            <a:off x="2721803" y="4358049"/>
            <a:ext cx="7676700" cy="7137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it-IT" sz="2400" b="1">
                <a:solidFill>
                  <a:srgbClr val="0329E7"/>
                </a:solidFill>
                <a:hlinkClick r:id="rId5">
                  <a:extLst>
                    <a:ext uri="{A12FA001-AC4F-418D-AE19-62706E023703}">
                      <ahyp:hlinkClr xmlns:ahyp="http://schemas.microsoft.com/office/drawing/2018/hyperlinkcolor" val="tx"/>
                    </a:ext>
                  </a:extLst>
                </a:hlinkClick>
              </a:rPr>
              <a:t>Module 1 Video 2: Focus on generative AI</a:t>
            </a:r>
            <a:endParaRPr lang="it-IT" sz="2400" b="1" i="0" u="none" strike="noStrike" cap="none">
              <a:solidFill>
                <a:srgbClr val="0329E7"/>
              </a:solidFill>
              <a:latin typeface="Arial"/>
              <a:ea typeface="Arial"/>
              <a:cs typeface="Arial"/>
              <a:sym typeface="Arial"/>
            </a:endParaRPr>
          </a:p>
        </p:txBody>
      </p:sp>
      <p:pic>
        <p:nvPicPr>
          <p:cNvPr id="261" name="Google Shape;261;g3466b53d731_0_17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55" name="Google Shape;255;g3466b53d731_0_17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56" name="Google Shape;256;g3466b53d731_0_17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pic>
        <p:nvPicPr>
          <p:cNvPr id="266" name="Google Shape;266;g32385d3b56c_0_43" descr="Teacher and students in classroom">
            <a:extLst>
              <a:ext uri="{C183D7F6-B498-43B3-948B-1728B52AA6E4}">
                <adec:decorative xmlns:adec="http://schemas.microsoft.com/office/drawing/2017/decorative" val="1"/>
              </a:ext>
            </a:extLst>
          </p:cNvPr>
          <p:cNvPicPr preferRelativeResize="0"/>
          <p:nvPr/>
        </p:nvPicPr>
        <p:blipFill>
          <a:blip r:embed="rId3"/>
          <a:srcRect l="18808" r="18808"/>
          <a:stretch/>
        </p:blipFill>
        <p:spPr>
          <a:xfrm>
            <a:off x="7081813" y="0"/>
            <a:ext cx="5110188" cy="5461001"/>
          </a:xfrm>
          <a:prstGeom prst="rect">
            <a:avLst/>
          </a:prstGeom>
          <a:noFill/>
          <a:ln>
            <a:noFill/>
          </a:ln>
        </p:spPr>
      </p:pic>
      <p:pic>
        <p:nvPicPr>
          <p:cNvPr id="267" name="Google Shape;267;g32385d3b56c_0_4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268" name="Google Shape;268;g32385d3b56c_0_43" descr="This slide contains a summary of the content in video 2.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Summary</a:t>
            </a:r>
            <a:endParaRPr dirty="0"/>
          </a:p>
        </p:txBody>
      </p:sp>
      <p:sp>
        <p:nvSpPr>
          <p:cNvPr id="269" name="Google Shape;269;g32385d3b56c_0_43"/>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Aft>
                <a:spcPts val="0"/>
              </a:spcAft>
              <a:buSzPts val="1800"/>
              <a:buNone/>
            </a:pPr>
            <a:r>
              <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AI has various applications, including uses for educators such as generating lesson resources, supporting lesson planning and adapting text. AI is also used in everyday tools such as email spam filters and predictive text.</a:t>
            </a: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0" lvl="0" indent="0" algn="l" rtl="0">
              <a:lnSpc>
                <a:spcPct val="100000"/>
              </a:lnSpc>
              <a:spcAft>
                <a:spcPts val="0"/>
              </a:spcAft>
              <a:buSzPts val="1800"/>
              <a:buNone/>
            </a:pP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0" lvl="0" indent="0" algn="l" rtl="0">
              <a:lnSpc>
                <a:spcPct val="100000"/>
              </a:lnSpc>
              <a:spcAft>
                <a:spcPts val="0"/>
              </a:spcAft>
              <a:buSzPts val="1800"/>
              <a:buNone/>
            </a:pPr>
            <a:r>
              <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Generative AI creates new content such as text, images, audio, video and code. It uses deep learning, a subset of machine learning. Machine learning involves training computer programs to make predictions based on data. Deep learning uses neural networks to efficiently learn from uncategorised data, which is used by large language models (LLMs) such as ChatGPT.</a:t>
            </a: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0" lvl="0" indent="0" algn="l" rtl="0">
              <a:lnSpc>
                <a:spcPct val="100000"/>
              </a:lnSpc>
              <a:spcAft>
                <a:spcPts val="0"/>
              </a:spcAft>
              <a:buSzPts val="1800"/>
              <a:buNone/>
            </a:pP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0" lvl="0" indent="0" algn="l" rtl="0">
              <a:lnSpc>
                <a:spcPct val="100000"/>
              </a:lnSpc>
              <a:spcAft>
                <a:spcPts val="0"/>
              </a:spcAft>
              <a:buSzPts val="1800"/>
              <a:buNone/>
            </a:pPr>
            <a:r>
              <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LLMs are trained on vast amounts of information, including text, images and videos. </a:t>
            </a: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lnSpc>
                <a:spcPct val="100000"/>
              </a:lnSpc>
              <a:spcAft>
                <a:spcPts val="0"/>
              </a:spcAft>
              <a:buSzPts val="1800"/>
              <a:buNone/>
            </a:pPr>
            <a:endPar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0" lvl="0" indent="0" algn="l" rtl="0">
              <a:lnSpc>
                <a:spcPct val="100000"/>
              </a:lnSpc>
              <a:spcAft>
                <a:spcPts val="0"/>
              </a:spcAft>
              <a:buSzPts val="1800"/>
              <a:buNone/>
            </a:pPr>
            <a:r>
              <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You input a prompt, and the LLM analyses it for context, predicts a response, and provides an output. You can then refine the output with more prompts</a:t>
            </a:r>
            <a:r>
              <a:rPr lang="en-GB" sz="1600" dirty="0"/>
              <a:t>.</a:t>
            </a:r>
            <a:endParaRPr lang="en-GB" dirty="0"/>
          </a:p>
        </p:txBody>
      </p:sp>
      <p:sp>
        <p:nvSpPr>
          <p:cNvPr id="270" name="Google Shape;270;g32385d3b56c_0_4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71" name="Google Shape;271;g32385d3b56c_0_4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g323c3f1d762_0_14" descr="People learning in classroom">
            <a:extLst>
              <a:ext uri="{C183D7F6-B498-43B3-948B-1728B52AA6E4}">
                <adec:decorative xmlns:adec="http://schemas.microsoft.com/office/drawing/2017/decorative" val="1"/>
              </a:ext>
            </a:extLst>
          </p:cNvPr>
          <p:cNvPicPr preferRelativeResize="0"/>
          <p:nvPr/>
        </p:nvPicPr>
        <p:blipFill>
          <a:blip r:embed="rId3"/>
          <a:srcRect l="338" r="338"/>
          <a:stretch/>
        </p:blipFill>
        <p:spPr>
          <a:xfrm>
            <a:off x="4737101" y="1854201"/>
            <a:ext cx="7454899" cy="5003800"/>
          </a:xfrm>
          <a:prstGeom prst="rect">
            <a:avLst/>
          </a:prstGeom>
          <a:noFill/>
          <a:ln>
            <a:noFill/>
          </a:ln>
        </p:spPr>
      </p:pic>
      <p:pic>
        <p:nvPicPr>
          <p:cNvPr id="277" name="Google Shape;277;g323c3f1d762_0_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4574"/>
          </a:xfrm>
          <a:prstGeom prst="rect">
            <a:avLst/>
          </a:prstGeom>
          <a:noFill/>
          <a:ln>
            <a:noFill/>
          </a:ln>
        </p:spPr>
      </p:pic>
      <p:sp>
        <p:nvSpPr>
          <p:cNvPr id="278" name="Google Shape;278;g323c3f1d762_0_14" descr="This slide contains a reflection activity.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dirty="0"/>
              <a:t>Reflection activity 1</a:t>
            </a:r>
            <a:endParaRPr dirty="0"/>
          </a:p>
        </p:txBody>
      </p:sp>
      <p:sp>
        <p:nvSpPr>
          <p:cNvPr id="279" name="Google Shape;279;g323c3f1d762_0_14"/>
          <p:cNvSpPr txBox="1">
            <a:spLocks noGrp="1"/>
          </p:cNvSpPr>
          <p:nvPr>
            <p:ph type="body" idx="1"/>
          </p:nvPr>
        </p:nvSpPr>
        <p:spPr>
          <a:xfrm>
            <a:off x="647550" y="1361850"/>
            <a:ext cx="71376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b="1" dirty="0"/>
              <a:t>Verbal summary (if working with others): </a:t>
            </a:r>
            <a:r>
              <a:rPr lang="en-GB" dirty="0"/>
              <a:t>working in pairs, summarise the video to a partner.</a:t>
            </a:r>
            <a:endParaRPr dirty="0"/>
          </a:p>
          <a:p>
            <a:pPr marL="0" lvl="0" indent="0" algn="l" rtl="0">
              <a:lnSpc>
                <a:spcPct val="100000"/>
              </a:lnSpc>
              <a:spcBef>
                <a:spcPts val="1200"/>
              </a:spcBef>
              <a:spcAft>
                <a:spcPts val="0"/>
              </a:spcAft>
              <a:buSzPts val="1800"/>
              <a:buNone/>
            </a:pPr>
            <a:endParaRPr b="1" dirty="0"/>
          </a:p>
          <a:p>
            <a:pPr marL="0" lvl="0" indent="0" algn="l" rtl="0">
              <a:lnSpc>
                <a:spcPct val="100000"/>
              </a:lnSpc>
              <a:spcBef>
                <a:spcPts val="1200"/>
              </a:spcBef>
              <a:spcAft>
                <a:spcPts val="0"/>
              </a:spcAft>
              <a:buSzPts val="1800"/>
              <a:buNone/>
            </a:pPr>
            <a:r>
              <a:rPr lang="en-GB" b="1" dirty="0"/>
              <a:t>Summary writing (if working by yourself):</a:t>
            </a:r>
            <a:r>
              <a:rPr lang="en-GB" dirty="0"/>
              <a:t> write a short summary (100-150 words) explaining how generative AI works, from prompt to response.</a:t>
            </a:r>
            <a:endParaRPr dirty="0"/>
          </a:p>
        </p:txBody>
      </p:sp>
      <p:sp>
        <p:nvSpPr>
          <p:cNvPr id="280" name="Google Shape;280;g323c3f1d762_0_1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81" name="Google Shape;281;g323c3f1d762_0_1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2385d3b56c_0_52" descr="This slide contains a glossary of key terms from video 2."/>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Glossary of terms</a:t>
            </a:r>
            <a:endParaRPr/>
          </a:p>
        </p:txBody>
      </p:sp>
      <p:sp>
        <p:nvSpPr>
          <p:cNvPr id="287" name="Google Shape;287;g32385d3b56c_0_52"/>
          <p:cNvSpPr txBox="1">
            <a:spLocks noGrp="1"/>
          </p:cNvSpPr>
          <p:nvPr>
            <p:ph type="body" idx="1"/>
          </p:nvPr>
        </p:nvSpPr>
        <p:spPr>
          <a:xfrm>
            <a:off x="626175" y="1013450"/>
            <a:ext cx="10956900" cy="5067000"/>
          </a:xfrm>
          <a:prstGeom prst="rect">
            <a:avLst/>
          </a:prstGeom>
          <a:noFill/>
          <a:ln>
            <a:noFill/>
          </a:ln>
        </p:spPr>
        <p:txBody>
          <a:bodyPr spcFirstLastPara="1" wrap="square" lIns="0" tIns="0" rIns="0" bIns="0" anchor="t" anchorCtr="0">
            <a:normAutofit lnSpcReduction="10000"/>
          </a:bodyPr>
          <a:lstStyle/>
          <a:p>
            <a:pPr marL="0" lvl="0" indent="0" algn="l" rtl="0">
              <a:lnSpc>
                <a:spcPct val="100000"/>
              </a:lnSpc>
              <a:spcBef>
                <a:spcPts val="600"/>
              </a:spcBef>
              <a:spcAft>
                <a:spcPts val="0"/>
              </a:spcAft>
              <a:buSzPts val="1800"/>
              <a:buNone/>
            </a:pPr>
            <a:r>
              <a:rPr lang="en-GB" sz="1908" b="1"/>
              <a:t>Prompt </a:t>
            </a:r>
            <a:r>
              <a:rPr lang="en-GB" sz="1908"/>
              <a:t>- the input or instruction you give to an AI system</a:t>
            </a:r>
            <a:r>
              <a:rPr lang="en-GB" sz="1908" dirty="0"/>
              <a:t>.</a:t>
            </a:r>
            <a:endParaRPr sz="1908"/>
          </a:p>
          <a:p>
            <a:pPr marL="0" lvl="0" indent="0" algn="l" rtl="0">
              <a:lnSpc>
                <a:spcPct val="100000"/>
              </a:lnSpc>
              <a:spcBef>
                <a:spcPts val="600"/>
              </a:spcBef>
              <a:spcAft>
                <a:spcPts val="0"/>
              </a:spcAft>
              <a:buSzPts val="1800"/>
              <a:buNone/>
            </a:pPr>
            <a:endParaRPr sz="1908" b="1"/>
          </a:p>
          <a:p>
            <a:pPr marL="0" lvl="0" indent="0" algn="l" rtl="0">
              <a:lnSpc>
                <a:spcPct val="100000"/>
              </a:lnSpc>
              <a:spcBef>
                <a:spcPts val="600"/>
              </a:spcBef>
              <a:spcAft>
                <a:spcPts val="0"/>
              </a:spcAft>
              <a:buSzPts val="1800"/>
              <a:buNone/>
            </a:pPr>
            <a:r>
              <a:rPr lang="en-GB" sz="1908" b="1"/>
              <a:t>Artificial intelligence (AI)</a:t>
            </a:r>
            <a:r>
              <a:rPr lang="en-GB" sz="1908"/>
              <a:t> - computer programs that are designed to complete tasks like a human such as problem solving, learning and understanding language</a:t>
            </a:r>
            <a:r>
              <a:rPr lang="en-GB" sz="1908" dirty="0"/>
              <a:t>.</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Generative AI</a:t>
            </a:r>
            <a:r>
              <a:rPr lang="en-GB" sz="1908"/>
              <a:t> - a type of AI that can create new content such as images, text, video, audio and code based on its prior learning</a:t>
            </a:r>
            <a:r>
              <a:rPr lang="en-GB" sz="1908" dirty="0"/>
              <a:t>.</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Machine learning</a:t>
            </a:r>
            <a:r>
              <a:rPr lang="en-GB" sz="1908"/>
              <a:t> - the way we teach programs to learn based on rules and prior knowledge</a:t>
            </a:r>
            <a:r>
              <a:rPr lang="en-GB" sz="1908" dirty="0"/>
              <a:t>.</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Deep learning</a:t>
            </a:r>
            <a:r>
              <a:rPr lang="en-GB" sz="1908"/>
              <a:t> - a more sophisticated type of machine learning that is layered in complexity and can self-learn the rules</a:t>
            </a:r>
            <a:r>
              <a:rPr lang="en-GB" sz="1908" dirty="0"/>
              <a:t>.</a:t>
            </a:r>
            <a:endParaRPr sz="1908"/>
          </a:p>
          <a:p>
            <a:pPr marL="0" lvl="0" indent="0" algn="l" rtl="0">
              <a:lnSpc>
                <a:spcPct val="100000"/>
              </a:lnSpc>
              <a:spcBef>
                <a:spcPts val="600"/>
              </a:spcBef>
              <a:spcAft>
                <a:spcPts val="0"/>
              </a:spcAft>
              <a:buSzPts val="1800"/>
              <a:buNone/>
            </a:pPr>
            <a:endParaRPr sz="1908"/>
          </a:p>
          <a:p>
            <a:pPr marL="0" lvl="0" indent="0" algn="l" rtl="0">
              <a:lnSpc>
                <a:spcPct val="100000"/>
              </a:lnSpc>
              <a:spcBef>
                <a:spcPts val="600"/>
              </a:spcBef>
              <a:spcAft>
                <a:spcPts val="0"/>
              </a:spcAft>
              <a:buSzPts val="1800"/>
              <a:buNone/>
            </a:pPr>
            <a:r>
              <a:rPr lang="en-GB" sz="1908" b="1"/>
              <a:t>Large language model (LLM)</a:t>
            </a:r>
            <a:r>
              <a:rPr lang="en-GB" sz="1908"/>
              <a:t> - an AI program that specialises in understanding and working with the human language</a:t>
            </a:r>
            <a:r>
              <a:rPr lang="en-GB" sz="1908" dirty="0"/>
              <a:t>.</a:t>
            </a:r>
            <a:endParaRPr sz="1908"/>
          </a:p>
          <a:p>
            <a:pPr marL="0" lvl="0" indent="0" algn="l" rtl="0">
              <a:lnSpc>
                <a:spcPct val="100000"/>
              </a:lnSpc>
              <a:spcBef>
                <a:spcPts val="600"/>
              </a:spcBef>
              <a:spcAft>
                <a:spcPts val="0"/>
              </a:spcAft>
              <a:buSzPts val="1800"/>
              <a:buNone/>
            </a:pPr>
            <a:endParaRPr/>
          </a:p>
        </p:txBody>
      </p:sp>
      <p:sp>
        <p:nvSpPr>
          <p:cNvPr id="288" name="Google Shape;288;g32385d3b56c_0_5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89" name="Google Shape;289;g32385d3b56c_0_5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pic>
        <p:nvPicPr>
          <p:cNvPr id="294" name="Google Shape;294;g323c3f1d762_0_35" descr="Student raising hand in classroom">
            <a:extLst>
              <a:ext uri="{C183D7F6-B498-43B3-948B-1728B52AA6E4}">
                <adec:decorative xmlns:adec="http://schemas.microsoft.com/office/drawing/2017/decorative" val="1"/>
              </a:ext>
            </a:extLst>
          </p:cNvPr>
          <p:cNvPicPr preferRelativeResize="0"/>
          <p:nvPr/>
        </p:nvPicPr>
        <p:blipFill>
          <a:blip r:embed="rId3"/>
          <a:srcRect l="18808" r="18808"/>
          <a:stretch/>
        </p:blipFill>
        <p:spPr>
          <a:xfrm>
            <a:off x="7081813" y="0"/>
            <a:ext cx="5110188" cy="5461001"/>
          </a:xfrm>
          <a:prstGeom prst="rect">
            <a:avLst/>
          </a:prstGeom>
          <a:noFill/>
          <a:ln>
            <a:noFill/>
          </a:ln>
        </p:spPr>
      </p:pic>
      <p:pic>
        <p:nvPicPr>
          <p:cNvPr id="295" name="Google Shape;295;g323c3f1d762_0_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578" y="0"/>
            <a:ext cx="12198096" cy="6858000"/>
          </a:xfrm>
          <a:prstGeom prst="rect">
            <a:avLst/>
          </a:prstGeom>
          <a:noFill/>
          <a:ln>
            <a:noFill/>
          </a:ln>
        </p:spPr>
      </p:pic>
      <p:sp>
        <p:nvSpPr>
          <p:cNvPr id="296" name="Google Shape;296;g323c3f1d762_0_35" descr="This slide contains a reflection activity.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dirty="0"/>
              <a:t>Reflection activity 2</a:t>
            </a:r>
            <a:endParaRPr dirty="0"/>
          </a:p>
        </p:txBody>
      </p:sp>
      <p:sp>
        <p:nvSpPr>
          <p:cNvPr id="297" name="Google Shape;297;g323c3f1d762_0_35"/>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dirty="0"/>
              <a:t>Do I understand how AI works?</a:t>
            </a:r>
          </a:p>
          <a:p>
            <a:pPr marL="0" lvl="0" indent="0" algn="l" rtl="0">
              <a:lnSpc>
                <a:spcPct val="100000"/>
              </a:lnSpc>
              <a:spcBef>
                <a:spcPts val="1200"/>
              </a:spcBef>
              <a:spcAft>
                <a:spcPts val="0"/>
              </a:spcAft>
              <a:buSzPts val="1800"/>
              <a:buNone/>
            </a:pPr>
            <a:endParaRPr lang="en-GB" dirty="0"/>
          </a:p>
          <a:p>
            <a:pPr marL="0" lvl="0" indent="0" algn="l" rtl="0">
              <a:lnSpc>
                <a:spcPct val="100000"/>
              </a:lnSpc>
              <a:spcBef>
                <a:spcPts val="1200"/>
              </a:spcBef>
              <a:spcAft>
                <a:spcPts val="0"/>
              </a:spcAft>
              <a:buSzPts val="1800"/>
              <a:buNone/>
            </a:pPr>
            <a:r>
              <a:rPr lang="en-GB" dirty="0"/>
              <a:t>Do I understand that AI is not human although it may appear human-</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like, and that it doesn’t </a:t>
            </a:r>
            <a:r>
              <a:rPr lang="en-GB" dirty="0"/>
              <a:t>have thoughts, feelings or emotions?</a:t>
            </a:r>
          </a:p>
          <a:p>
            <a:pPr marL="0" lvl="0" indent="0" algn="l" rtl="0">
              <a:lnSpc>
                <a:spcPct val="100000"/>
              </a:lnSpc>
              <a:spcBef>
                <a:spcPts val="1200"/>
              </a:spcBef>
              <a:spcAft>
                <a:spcPts val="0"/>
              </a:spcAft>
              <a:buSzPts val="1800"/>
              <a:buNone/>
            </a:pPr>
            <a:endParaRPr lang="en-GB" dirty="0"/>
          </a:p>
          <a:p>
            <a:pPr marL="0" lvl="0" indent="0" algn="l" rtl="0">
              <a:lnSpc>
                <a:spcPct val="100000"/>
              </a:lnSpc>
              <a:spcBef>
                <a:spcPts val="1200"/>
              </a:spcBef>
              <a:spcAft>
                <a:spcPts val="0"/>
              </a:spcAft>
              <a:buSzPts val="1800"/>
              <a:buNone/>
            </a:pPr>
            <a:r>
              <a:rPr lang="en-GB" dirty="0"/>
              <a:t>Do I understand that AI programs are designed and developed by people and will sometimes be persuasive or influence the user?</a:t>
            </a:r>
          </a:p>
          <a:p>
            <a:pPr marL="0" lvl="0" indent="0" algn="l" rtl="0">
              <a:lnSpc>
                <a:spcPct val="100000"/>
              </a:lnSpc>
              <a:spcBef>
                <a:spcPts val="900"/>
              </a:spcBef>
              <a:spcAft>
                <a:spcPts val="0"/>
              </a:spcAft>
              <a:buSzPts val="1800"/>
              <a:buNone/>
            </a:pPr>
            <a:endParaRPr lang="en-GB" dirty="0"/>
          </a:p>
        </p:txBody>
      </p:sp>
      <p:sp>
        <p:nvSpPr>
          <p:cNvPr id="298" name="Google Shape;298;g323c3f1d762_0_3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99" name="Google Shape;299;g323c3f1d762_0_3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98" name="Google Shape;98;g323c3f1d762_0_44" descr="Children in classroom">
            <a:extLst>
              <a:ext uri="{C183D7F6-B498-43B3-948B-1728B52AA6E4}">
                <adec:decorative xmlns:adec="http://schemas.microsoft.com/office/drawing/2017/decorative" val="1"/>
              </a:ext>
            </a:extLst>
          </p:cNvPr>
          <p:cNvPicPr preferRelativeResize="0"/>
          <p:nvPr/>
        </p:nvPicPr>
        <p:blipFill>
          <a:blip r:embed="rId3"/>
          <a:srcRect l="18808" r="18808"/>
          <a:stretch/>
        </p:blipFill>
        <p:spPr>
          <a:xfrm>
            <a:off x="7081813" y="0"/>
            <a:ext cx="5110188" cy="5461001"/>
          </a:xfrm>
          <a:prstGeom prst="rect">
            <a:avLst/>
          </a:prstGeom>
          <a:noFill/>
          <a:ln>
            <a:noFill/>
          </a:ln>
        </p:spPr>
      </p:pic>
      <p:pic>
        <p:nvPicPr>
          <p:cNvPr id="99" name="Google Shape;99;g323c3f1d762_0_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100" name="Google Shape;100;g323c3f1d762_0_44" descr="The safe and effective use of AI in education - this is an overview of the teacher tookit unit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Safe </a:t>
            </a:r>
            <a:r>
              <a:rPr lang="en-GB" dirty="0"/>
              <a:t>and Effective Use of AI in Education</a:t>
            </a:r>
            <a:endParaRPr dirty="0"/>
          </a:p>
        </p:txBody>
      </p:sp>
      <p:sp>
        <p:nvSpPr>
          <p:cNvPr id="102" name="Google Shape;102;g323c3f1d762_0_44"/>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Clr>
                <a:schemeClr val="dk1"/>
              </a:buClr>
              <a:buSzPts val="1100"/>
              <a:buFont typeface="Arial"/>
              <a:buNone/>
            </a:pPr>
            <a:r>
              <a:rPr lang="en-GB" sz="2000" b="1"/>
              <a:t>Module 1: Understanding AI in education</a:t>
            </a:r>
            <a:endParaRPr sz="2000" b="1"/>
          </a:p>
          <a:p>
            <a:pPr marL="0" lvl="0" indent="0" algn="l" rtl="0">
              <a:spcBef>
                <a:spcPts val="900"/>
              </a:spcBef>
              <a:spcAft>
                <a:spcPts val="0"/>
              </a:spcAft>
              <a:buClr>
                <a:schemeClr val="dk1"/>
              </a:buClr>
              <a:buSzPts val="1100"/>
              <a:buFont typeface="Arial"/>
              <a:buNone/>
            </a:pPr>
            <a:r>
              <a:rPr lang="en-GB" sz="2000"/>
              <a:t>Module 2: Interacting with generative AI in education</a:t>
            </a:r>
            <a:endParaRPr sz="2000"/>
          </a:p>
          <a:p>
            <a:pPr marL="0" lvl="0" indent="0" algn="l" rtl="0">
              <a:spcBef>
                <a:spcPts val="900"/>
              </a:spcBef>
              <a:spcAft>
                <a:spcPts val="0"/>
              </a:spcAft>
              <a:buClr>
                <a:schemeClr val="dk1"/>
              </a:buClr>
              <a:buSzPts val="1100"/>
              <a:buFont typeface="Arial"/>
              <a:buNone/>
            </a:pPr>
            <a:r>
              <a:rPr lang="en-GB" sz="2000"/>
              <a:t>Module 3: Developing the safe use of generative AI in education</a:t>
            </a:r>
            <a:endParaRPr sz="2000"/>
          </a:p>
          <a:p>
            <a:pPr marL="0" lvl="0" indent="0" algn="l" rtl="0">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101" name="Google Shape;101;g323c3f1d762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03" name="Google Shape;103;g323c3f1d762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2cda81e421_0_185" descr="This is a title slide signifying the next section is a knowledge check (series of questions).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dirty="0"/>
              <a:t>Knowledge check</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3346f0c4477_0_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216510" cy="6854574"/>
          </a:xfrm>
          <a:prstGeom prst="rect">
            <a:avLst/>
          </a:prstGeom>
          <a:noFill/>
          <a:ln>
            <a:noFill/>
          </a:ln>
        </p:spPr>
      </p:pic>
      <p:sp>
        <p:nvSpPr>
          <p:cNvPr id="311" name="Google Shape;311;g3346f0c4477_0_5" descr="This slide is an introduction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dirty="0"/>
              <a:t>Knowledge check</a:t>
            </a:r>
            <a:endParaRPr dirty="0"/>
          </a:p>
        </p:txBody>
      </p:sp>
      <p:sp>
        <p:nvSpPr>
          <p:cNvPr id="312" name="Google Shape;312;g3346f0c4477_0_5"/>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800"/>
              <a:t>The questions on the following slides will help to highlight some of the key messages from this module. You will see the multiple-choice question, decide on your answer and then you can progress to the next slide to see the correct answer. </a:t>
            </a:r>
            <a:endParaRPr/>
          </a:p>
        </p:txBody>
      </p:sp>
      <p:sp>
        <p:nvSpPr>
          <p:cNvPr id="314" name="Google Shape;314;g3346f0c4477_0_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13" name="Google Shape;313;g3346f0c4477_0_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2cda81e421_0_189"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1, question</a:t>
            </a:r>
            <a:endParaRPr dirty="0"/>
          </a:p>
        </p:txBody>
      </p:sp>
      <p:sp>
        <p:nvSpPr>
          <p:cNvPr id="321" name="Google Shape;321;g32cda81e421_0_18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Which of the following best describes generative AI?</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a:t>a) AI that recognises your face to unlock your phone</a:t>
            </a:r>
            <a:endParaRPr sz="2800"/>
          </a:p>
          <a:p>
            <a:pPr marL="0" lvl="0" indent="0" algn="l" rtl="0">
              <a:lnSpc>
                <a:spcPct val="100000"/>
              </a:lnSpc>
              <a:spcBef>
                <a:spcPts val="900"/>
              </a:spcBef>
              <a:spcAft>
                <a:spcPts val="0"/>
              </a:spcAft>
              <a:buSzPts val="1800"/>
              <a:buNone/>
            </a:pPr>
            <a:r>
              <a:rPr lang="en-GB" sz="2800"/>
              <a:t>b) AI that creates new content such as text, images, or audio based on a user prompt</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0B70CAB5-9688-E96B-87DF-B55A5EF2AE20}"/>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22" name="Google Shape;322;g32cda81e421_0_18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466b53d731_0_185" descr="Knowledge check, question 1, answer​&#10;&#10;​"/>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1, answer</a:t>
            </a:r>
            <a:endParaRPr lang="en-GB" b="0" dirty="0">
              <a:solidFill>
                <a:srgbClr val="000000"/>
              </a:solidFill>
            </a:endParaRPr>
          </a:p>
          <a:p>
            <a:pPr marL="0" lvl="0" indent="0" algn="l">
              <a:lnSpc>
                <a:spcPct val="90000"/>
              </a:lnSpc>
              <a:spcBef>
                <a:spcPts val="0"/>
              </a:spcBef>
              <a:spcAft>
                <a:spcPts val="0"/>
              </a:spcAft>
              <a:buSzPts val="1800"/>
              <a:buNone/>
            </a:pPr>
            <a:endParaRPr lang="en-GB" dirty="0"/>
          </a:p>
        </p:txBody>
      </p:sp>
      <p:sp>
        <p:nvSpPr>
          <p:cNvPr id="329" name="Google Shape;329;g3466b53d731_0_185" descr="The correct answer is b.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Which of the following best describes generative AI?</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a:t>a) AI that recognises your face to unlock your phone</a:t>
            </a:r>
            <a:endParaRPr sz="2800"/>
          </a:p>
          <a:p>
            <a:pPr marL="0" lvl="0" indent="0" algn="l" rtl="0">
              <a:lnSpc>
                <a:spcPct val="100000"/>
              </a:lnSpc>
              <a:spcBef>
                <a:spcPts val="900"/>
              </a:spcBef>
              <a:spcAft>
                <a:spcPts val="0"/>
              </a:spcAft>
              <a:buSzPts val="1800"/>
              <a:buNone/>
            </a:pPr>
            <a:r>
              <a:rPr lang="en-GB" sz="2800">
                <a:solidFill>
                  <a:schemeClr val="accent4"/>
                </a:solidFill>
              </a:rPr>
              <a:t>b) AI that creates new content such as text, images, or audio based on a user prompt (correct)</a:t>
            </a:r>
            <a:endParaRPr sz="2800">
              <a:solidFill>
                <a:schemeClr val="accent4"/>
              </a:solidFill>
            </a:endParaRPr>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84385FBC-DA5D-DCD0-85CB-C4C88D139DC8}"/>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30" name="Google Shape;330;g3466b53d731_0_18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2cda81e421_0_203"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question</a:t>
            </a:r>
            <a:endParaRPr dirty="0"/>
          </a:p>
        </p:txBody>
      </p:sp>
      <p:sp>
        <p:nvSpPr>
          <p:cNvPr id="337" name="Google Shape;337;g32cda81e421_0_20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2:</a:t>
            </a:r>
            <a:endParaRPr sz="2800"/>
          </a:p>
          <a:p>
            <a:pPr marL="0" lvl="0" indent="0" algn="l" rtl="0">
              <a:lnSpc>
                <a:spcPct val="100000"/>
              </a:lnSpc>
              <a:spcBef>
                <a:spcPts val="900"/>
              </a:spcBef>
              <a:spcAft>
                <a:spcPts val="0"/>
              </a:spcAft>
              <a:buSzPts val="1800"/>
              <a:buNone/>
            </a:pPr>
            <a:r>
              <a:rPr lang="en-GB" sz="2800"/>
              <a:t>What is a 'prompt' in the context of generative AI?</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a:t>a) An instruction given by the user to generate content</a:t>
            </a:r>
            <a:endParaRPr sz="2800"/>
          </a:p>
          <a:p>
            <a:pPr marL="0" lvl="0" indent="0" algn="l" rtl="0">
              <a:lnSpc>
                <a:spcPct val="100000"/>
              </a:lnSpc>
              <a:spcBef>
                <a:spcPts val="900"/>
              </a:spcBef>
              <a:spcAft>
                <a:spcPts val="0"/>
              </a:spcAft>
              <a:buSzPts val="1800"/>
              <a:buNone/>
            </a:pPr>
            <a:r>
              <a:rPr lang="en-GB" sz="2800"/>
              <a:t>b) A form of AI that creates personalised learning</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B52882D1-4D08-982B-BC1D-4009B8DBF732}"/>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38" name="Google Shape;338;g32cda81e421_0_20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466b53d731_0_192"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answer</a:t>
            </a:r>
            <a:endParaRPr dirty="0"/>
          </a:p>
        </p:txBody>
      </p:sp>
      <p:sp>
        <p:nvSpPr>
          <p:cNvPr id="345" name="Google Shape;345;g3466b53d731_0_192" descr="The correct answer is A"/>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2:</a:t>
            </a:r>
            <a:endParaRPr sz="2800"/>
          </a:p>
          <a:p>
            <a:pPr marL="0" lvl="0" indent="0" algn="l" rtl="0">
              <a:lnSpc>
                <a:spcPct val="100000"/>
              </a:lnSpc>
              <a:spcBef>
                <a:spcPts val="900"/>
              </a:spcBef>
              <a:spcAft>
                <a:spcPts val="0"/>
              </a:spcAft>
              <a:buSzPts val="1800"/>
              <a:buNone/>
            </a:pPr>
            <a:r>
              <a:rPr lang="en-GB" sz="2800"/>
              <a:t>What is a 'prompt' in the context of generative AI?</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a:solidFill>
                  <a:schemeClr val="accent4"/>
                </a:solidFill>
              </a:rPr>
              <a:t>a) An instruction given by the user to generate content (correct)</a:t>
            </a:r>
            <a:endParaRPr sz="2800">
              <a:solidFill>
                <a:schemeClr val="accent4"/>
              </a:solidFill>
            </a:endParaRPr>
          </a:p>
          <a:p>
            <a:pPr marL="0" lvl="0" indent="0" algn="l" rtl="0">
              <a:lnSpc>
                <a:spcPct val="100000"/>
              </a:lnSpc>
              <a:spcBef>
                <a:spcPts val="900"/>
              </a:spcBef>
              <a:spcAft>
                <a:spcPts val="0"/>
              </a:spcAft>
              <a:buSzPts val="1800"/>
              <a:buNone/>
            </a:pPr>
            <a:r>
              <a:rPr lang="en-GB" sz="2800"/>
              <a:t>b) A form of AI that creates personalised learning</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C8D234EE-E4DE-5C7E-103B-E7150952A24E}"/>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46" name="Google Shape;346;g3466b53d731_0_19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3466b53d731_0_213"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 question</a:t>
            </a:r>
            <a:endParaRPr dirty="0"/>
          </a:p>
        </p:txBody>
      </p:sp>
      <p:sp>
        <p:nvSpPr>
          <p:cNvPr id="353" name="Google Shape;353;g3466b53d731_0_21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3:</a:t>
            </a:r>
            <a:endParaRPr sz="2800" dirty="0"/>
          </a:p>
          <a:p>
            <a:pPr marL="0" lvl="0" indent="0" algn="l" rtl="0">
              <a:lnSpc>
                <a:spcPct val="100000"/>
              </a:lnSpc>
              <a:spcBef>
                <a:spcPts val="900"/>
              </a:spcBef>
              <a:spcAft>
                <a:spcPts val="0"/>
              </a:spcAft>
              <a:buSzPts val="1800"/>
              <a:buNone/>
            </a:pPr>
            <a:r>
              <a:rPr lang="en-GB" sz="2800" dirty="0"/>
              <a:t>What is a key responsibility of an educator when using generative AI?</a:t>
            </a:r>
            <a:endParaRPr sz="2800" dirty="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dirty="0"/>
              <a:t>a) To program my AI tool to work well</a:t>
            </a:r>
            <a:endParaRPr sz="2800" dirty="0"/>
          </a:p>
          <a:p>
            <a:pPr marL="0" lvl="0" indent="0" algn="l" rtl="0">
              <a:lnSpc>
                <a:spcPct val="100000"/>
              </a:lnSpc>
              <a:spcBef>
                <a:spcPts val="900"/>
              </a:spcBef>
              <a:spcAft>
                <a:spcPts val="0"/>
              </a:spcAft>
              <a:buSzPts val="1800"/>
              <a:buNone/>
            </a:pPr>
            <a:r>
              <a:rPr lang="en-GB" sz="2800" dirty="0"/>
              <a:t>b) To critically evaluate the outputs of generative AI for accuracy, bias and appropriateness, and ensure human oversight and accountability </a:t>
            </a:r>
            <a:endParaRPr sz="2800" dirty="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938B3B0F-B3B9-238D-8E44-FE31C14FA148}"/>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54" name="Google Shape;354;g3466b53d731_0_21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2cda81e421_0_217" descr="Knowledge check, question 3,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 answer</a:t>
            </a:r>
            <a:endParaRPr dirty="0"/>
          </a:p>
        </p:txBody>
      </p:sp>
      <p:sp>
        <p:nvSpPr>
          <p:cNvPr id="361" name="Google Shape;361;g32cda81e421_0_217" descr="The correct answer is b"/>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3:</a:t>
            </a:r>
            <a:endParaRPr sz="2800"/>
          </a:p>
          <a:p>
            <a:pPr marL="0" lvl="0" indent="0" algn="l" rtl="0">
              <a:lnSpc>
                <a:spcPct val="100000"/>
              </a:lnSpc>
              <a:spcBef>
                <a:spcPts val="900"/>
              </a:spcBef>
              <a:spcAft>
                <a:spcPts val="0"/>
              </a:spcAft>
              <a:buSzPts val="1800"/>
              <a:buNone/>
            </a:pPr>
            <a:r>
              <a:rPr lang="en-GB" sz="2800" dirty="0"/>
              <a:t>What is a key responsibility of an educator when using generative AI?</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dirty="0"/>
              <a:t>a) To program my AI tool to work well</a:t>
            </a:r>
            <a:endParaRPr sz="2800"/>
          </a:p>
          <a:p>
            <a:pPr marL="0" lvl="0" indent="0" algn="l" rtl="0">
              <a:lnSpc>
                <a:spcPct val="100000"/>
              </a:lnSpc>
              <a:spcBef>
                <a:spcPts val="900"/>
              </a:spcBef>
              <a:spcAft>
                <a:spcPts val="0"/>
              </a:spcAft>
              <a:buSzPts val="1800"/>
              <a:buNone/>
            </a:pPr>
            <a:r>
              <a:rPr lang="en-GB" sz="2800" dirty="0">
                <a:solidFill>
                  <a:schemeClr val="accent4"/>
                </a:solidFill>
              </a:rPr>
              <a:t>b) To critically evaluate the outputs of generative AI for accuracy, bias and appropriateness, and ensure human oversight and accountability (correct)</a:t>
            </a:r>
            <a:endParaRPr sz="2800" dirty="0">
              <a:solidFill>
                <a:schemeClr val="accent4"/>
              </a:solidFill>
            </a:endParaRPr>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7813C90D-7D82-BBE4-AD40-441A2ACE2069}"/>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62" name="Google Shape;362;g32cda81e421_0_21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32cda81e421_0_231"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 question</a:t>
            </a:r>
            <a:endParaRPr dirty="0"/>
          </a:p>
        </p:txBody>
      </p:sp>
      <p:sp>
        <p:nvSpPr>
          <p:cNvPr id="369" name="Google Shape;369;g32cda81e421_0_23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4:</a:t>
            </a:r>
            <a:endParaRPr sz="2800"/>
          </a:p>
          <a:p>
            <a:pPr marL="0" lvl="0" indent="0" algn="l" rtl="0">
              <a:lnSpc>
                <a:spcPct val="100000"/>
              </a:lnSpc>
              <a:spcBef>
                <a:spcPts val="900"/>
              </a:spcBef>
              <a:spcAft>
                <a:spcPts val="0"/>
              </a:spcAft>
              <a:buSzPts val="1800"/>
              <a:buNone/>
            </a:pPr>
            <a:r>
              <a:rPr lang="en-GB" sz="2800"/>
              <a:t>What is ‘deep learning’?</a:t>
            </a:r>
            <a:endParaRPr sz="280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a:t>a) A subset of machine learning that uses neural networks to efficiently learn from large, uncategorised data </a:t>
            </a:r>
            <a:endParaRPr sz="2800"/>
          </a:p>
          <a:p>
            <a:pPr marL="0" lvl="0" indent="0" algn="l" rtl="0">
              <a:lnSpc>
                <a:spcPct val="100000"/>
              </a:lnSpc>
              <a:spcBef>
                <a:spcPts val="900"/>
              </a:spcBef>
              <a:spcAft>
                <a:spcPts val="0"/>
              </a:spcAft>
              <a:buSzPts val="1800"/>
              <a:buNone/>
            </a:pPr>
            <a:r>
              <a:rPr lang="en-GB" sz="2800"/>
              <a:t>b) A process where AI learns in real-time based on user prompts </a:t>
            </a:r>
            <a:endParaRPr sz="280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D2C157E9-FB71-0E56-7596-81F96AA6EE73}"/>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70" name="Google Shape;370;g32cda81e421_0_23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3466b53d731_0_220"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 answer</a:t>
            </a:r>
            <a:endParaRPr dirty="0"/>
          </a:p>
        </p:txBody>
      </p:sp>
      <p:sp>
        <p:nvSpPr>
          <p:cNvPr id="377" name="Google Shape;377;g3466b53d731_0_220" descr="The correct answer is a.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dirty="0"/>
              <a:t>Question 4:</a:t>
            </a:r>
            <a:endParaRPr sz="2800" dirty="0"/>
          </a:p>
          <a:p>
            <a:pPr marL="0" lvl="0" indent="0" algn="l" rtl="0">
              <a:lnSpc>
                <a:spcPct val="100000"/>
              </a:lnSpc>
              <a:spcBef>
                <a:spcPts val="900"/>
              </a:spcBef>
              <a:spcAft>
                <a:spcPts val="0"/>
              </a:spcAft>
              <a:buSzPts val="1800"/>
              <a:buNone/>
            </a:pPr>
            <a:r>
              <a:rPr lang="en-GB" sz="2800" dirty="0"/>
              <a:t>What is ‘deep learning’?</a:t>
            </a:r>
            <a:endParaRPr sz="2800" dirty="0"/>
          </a:p>
          <a:p>
            <a:pPr marL="0" lvl="0" indent="0" algn="l" rtl="0">
              <a:lnSpc>
                <a:spcPct val="100000"/>
              </a:lnSpc>
              <a:spcBef>
                <a:spcPts val="900"/>
              </a:spcBef>
              <a:spcAft>
                <a:spcPts val="0"/>
              </a:spcAft>
              <a:buSzPts val="1800"/>
              <a:buNone/>
            </a:pPr>
            <a:endParaRPr sz="2800"/>
          </a:p>
          <a:p>
            <a:pPr marL="0" lvl="0" indent="0" algn="l" rtl="0">
              <a:lnSpc>
                <a:spcPct val="100000"/>
              </a:lnSpc>
              <a:spcBef>
                <a:spcPts val="900"/>
              </a:spcBef>
              <a:spcAft>
                <a:spcPts val="0"/>
              </a:spcAft>
              <a:buSzPts val="1800"/>
              <a:buNone/>
            </a:pPr>
            <a:r>
              <a:rPr lang="en-GB" sz="2800" dirty="0">
                <a:solidFill>
                  <a:schemeClr val="accent4"/>
                </a:solidFill>
              </a:rPr>
              <a:t>a) A subset of machine learning that uses neural networks to efficiently learn from large, uncategorised data (correct)</a:t>
            </a:r>
            <a:endParaRPr sz="2800" dirty="0">
              <a:solidFill>
                <a:schemeClr val="accent4"/>
              </a:solidFill>
            </a:endParaRPr>
          </a:p>
          <a:p>
            <a:pPr marL="0" lvl="0" indent="0" algn="l" rtl="0">
              <a:lnSpc>
                <a:spcPct val="100000"/>
              </a:lnSpc>
              <a:spcBef>
                <a:spcPts val="900"/>
              </a:spcBef>
              <a:spcAft>
                <a:spcPts val="0"/>
              </a:spcAft>
              <a:buSzPts val="1800"/>
              <a:buNone/>
            </a:pPr>
            <a:r>
              <a:rPr lang="en-GB" sz="2800" dirty="0"/>
              <a:t>b) A process where AI learns in real-time based on user prompts </a:t>
            </a:r>
            <a:endParaRPr sz="2800" dirty="0"/>
          </a:p>
          <a:p>
            <a:pPr marL="0" lvl="0" indent="0" algn="l" rtl="0">
              <a:lnSpc>
                <a:spcPct val="100000"/>
              </a:lnSpc>
              <a:spcBef>
                <a:spcPts val="900"/>
              </a:spcBef>
              <a:spcAft>
                <a:spcPts val="900"/>
              </a:spcAft>
              <a:buSzPts val="1800"/>
              <a:buNone/>
            </a:pPr>
            <a:endParaRPr/>
          </a:p>
        </p:txBody>
      </p:sp>
      <p:sp>
        <p:nvSpPr>
          <p:cNvPr id="3" name="Google Shape;314;g3346f0c4477_0_5">
            <a:extLst>
              <a:ext uri="{FF2B5EF4-FFF2-40B4-BE49-F238E27FC236}">
                <a16:creationId xmlns:a16="http://schemas.microsoft.com/office/drawing/2014/main" id="{8004C5D7-A0DF-31B1-7248-8215B3952B66}"/>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1: Understanding AI in education</a:t>
            </a:r>
            <a:endParaRPr dirty="0"/>
          </a:p>
        </p:txBody>
      </p:sp>
      <p:sp>
        <p:nvSpPr>
          <p:cNvPr id="378" name="Google Shape;378;g3466b53d731_0_22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af3a2c49c4_2_0" descr="This slide introduces the powerpoint workboo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dirty="0"/>
              <a:t>About this workbook</a:t>
            </a:r>
            <a:endParaRPr dirty="0"/>
          </a:p>
        </p:txBody>
      </p:sp>
      <p:sp>
        <p:nvSpPr>
          <p:cNvPr id="110" name="Google Shape;110;g2af3a2c49c4_2_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dirty="0"/>
              <a:t>Welcome to the workbook. This workbook is part of The Safe and Effective Use of AI in Education online resources.</a:t>
            </a:r>
            <a:endParaRPr dirty="0"/>
          </a:p>
          <a:p>
            <a:pPr marL="0" lvl="0" indent="0" algn="l" rtl="0">
              <a:lnSpc>
                <a:spcPct val="100000"/>
              </a:lnSpc>
              <a:spcBef>
                <a:spcPts val="900"/>
              </a:spcBef>
              <a:spcAft>
                <a:spcPts val="0"/>
              </a:spcAft>
              <a:buSzPts val="1800"/>
              <a:buNone/>
            </a:pPr>
            <a:r>
              <a:rPr lang="en-GB" dirty="0"/>
              <a:t>This workbook has been produced in PowerPoint format. To work through the activities you should move through the slides in order.</a:t>
            </a:r>
            <a:endParaRPr dirty="0"/>
          </a:p>
          <a:p>
            <a:pPr marL="0" lvl="0" indent="0" algn="l" rtl="0">
              <a:lnSpc>
                <a:spcPct val="100000"/>
              </a:lnSpc>
              <a:spcBef>
                <a:spcPts val="900"/>
              </a:spcBef>
              <a:spcAft>
                <a:spcPts val="0"/>
              </a:spcAft>
              <a:buSzPts val="1800"/>
              <a:buNone/>
            </a:pPr>
            <a:r>
              <a:rPr lang="en-GB" dirty="0"/>
              <a:t>On the following slides you can expect to find:</a:t>
            </a:r>
            <a:endParaRPr dirty="0"/>
          </a:p>
          <a:p>
            <a:pPr marL="457200" lvl="0" indent="-342900" algn="l" rtl="0">
              <a:lnSpc>
                <a:spcPct val="100000"/>
              </a:lnSpc>
              <a:spcBef>
                <a:spcPts val="900"/>
              </a:spcBef>
              <a:spcAft>
                <a:spcPts val="0"/>
              </a:spcAft>
              <a:buClr>
                <a:schemeClr val="dk1"/>
              </a:buClr>
              <a:buSzPts val="1800"/>
              <a:buChar char="●"/>
            </a:pPr>
            <a:r>
              <a:rPr lang="en-GB" dirty="0"/>
              <a:t>Video presentations containing key information with accompanying transcripts</a:t>
            </a:r>
            <a:endParaRPr dirty="0"/>
          </a:p>
          <a:p>
            <a:pPr marL="457200" lvl="0" indent="-342900" algn="l" rtl="0">
              <a:lnSpc>
                <a:spcPct val="100000"/>
              </a:lnSpc>
              <a:spcBef>
                <a:spcPts val="0"/>
              </a:spcBef>
              <a:spcAft>
                <a:spcPts val="0"/>
              </a:spcAft>
              <a:buClr>
                <a:schemeClr val="dk1"/>
              </a:buClr>
              <a:buSzPts val="1800"/>
              <a:buChar char="●"/>
            </a:pPr>
            <a:r>
              <a:rPr lang="en-GB" dirty="0"/>
              <a:t>Slides consolidating summaries of the information presented in the videos</a:t>
            </a:r>
            <a:endParaRPr dirty="0"/>
          </a:p>
          <a:p>
            <a:pPr marL="457200" lvl="0" indent="-342900" algn="l" rtl="0">
              <a:lnSpc>
                <a:spcPct val="100000"/>
              </a:lnSpc>
              <a:spcBef>
                <a:spcPts val="0"/>
              </a:spcBef>
              <a:spcAft>
                <a:spcPts val="0"/>
              </a:spcAft>
              <a:buClr>
                <a:schemeClr val="dk1"/>
              </a:buClr>
              <a:buSzPts val="1800"/>
              <a:buChar char="●"/>
            </a:pPr>
            <a:r>
              <a:rPr lang="en-GB" dirty="0"/>
              <a:t>Activities to consolidate knowledge, such as multiple-choice questions</a:t>
            </a:r>
            <a:endParaRPr dirty="0"/>
          </a:p>
          <a:p>
            <a:pPr marL="457200" lvl="0" indent="-342900" algn="l" rtl="0">
              <a:lnSpc>
                <a:spcPct val="100000"/>
              </a:lnSpc>
              <a:spcBef>
                <a:spcPts val="0"/>
              </a:spcBef>
              <a:spcAft>
                <a:spcPts val="0"/>
              </a:spcAft>
              <a:buClr>
                <a:schemeClr val="dk1"/>
              </a:buClr>
              <a:buSzPts val="1800"/>
              <a:buChar char="●"/>
            </a:pPr>
            <a:r>
              <a:rPr lang="en-GB" dirty="0"/>
              <a:t>Templates to enable you to reflect and plan to put this knowledge into practice in your setting</a:t>
            </a:r>
          </a:p>
          <a:p>
            <a:pPr marL="457200" lvl="0" indent="-342900" algn="l" rtl="0">
              <a:lnSpc>
                <a:spcPct val="100000"/>
              </a:lnSpc>
              <a:spcBef>
                <a:spcPts val="0"/>
              </a:spcBef>
              <a:spcAft>
                <a:spcPts val="0"/>
              </a:spcAft>
              <a:buClr>
                <a:schemeClr val="dk1"/>
              </a:buClr>
              <a:buSzPts val="1800"/>
              <a:buChar char="●"/>
            </a:pPr>
            <a:endParaRPr lang="en-GB" i="1" dirty="0"/>
          </a:p>
          <a:p>
            <a:pPr marL="114300" lvl="0" indent="0" algn="l" rtl="0">
              <a:lnSpc>
                <a:spcPct val="100000"/>
              </a:lnSpc>
              <a:spcBef>
                <a:spcPts val="0"/>
              </a:spcBef>
              <a:spcAft>
                <a:spcPts val="0"/>
              </a:spcAft>
              <a:buClr>
                <a:schemeClr val="dk1"/>
              </a:buClr>
              <a:buSzPts val="1800"/>
            </a:pPr>
            <a:r>
              <a:rPr lang="en-GB" i="1" dirty="0"/>
              <a:t> </a:t>
            </a:r>
            <a:endParaRPr lang="en-GB" dirty="0"/>
          </a:p>
          <a:p>
            <a:pPr marL="114300" indent="0"/>
            <a:endParaRPr lang="en-GB" sz="1600" i="1" dirty="0"/>
          </a:p>
          <a:p>
            <a:pPr marL="114300" indent="0"/>
            <a:endParaRPr lang="en-GB" sz="1600" i="1" dirty="0"/>
          </a:p>
          <a:p>
            <a:pPr marL="114300" indent="0"/>
            <a:endParaRPr lang="en-GB" sz="1600" i="1" dirty="0"/>
          </a:p>
          <a:p>
            <a:pPr marL="114300" indent="0"/>
            <a:r>
              <a:rPr lang="en-GB" sz="1600" i="1" dirty="0"/>
              <a:t>Any examples of AI use and specific tools referenced within these resources are for context only and do not imply endorsement or recommendation of any particular tool or approach from the Department for Education.</a:t>
            </a:r>
          </a:p>
          <a:p>
            <a:pPr marL="0" indent="0">
              <a:spcBef>
                <a:spcPts val="900"/>
              </a:spcBef>
            </a:pPr>
            <a:endParaRPr lang="en-GB" dirty="0"/>
          </a:p>
        </p:txBody>
      </p:sp>
      <p:sp>
        <p:nvSpPr>
          <p:cNvPr id="3" name="Google Shape;101;g323c3f1d762_0_44">
            <a:extLst>
              <a:ext uri="{FF2B5EF4-FFF2-40B4-BE49-F238E27FC236}">
                <a16:creationId xmlns:a16="http://schemas.microsoft.com/office/drawing/2014/main" id="{45AC083A-09D0-8FA3-704A-3AE3C0075497}"/>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11" name="Google Shape;111;g2af3a2c49c4_2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pic>
        <p:nvPicPr>
          <p:cNvPr id="383" name="Google Shape;383;g32385d3b56c_0_82" descr="Teenagers using laptop in library">
            <a:extLst>
              <a:ext uri="{C183D7F6-B498-43B3-948B-1728B52AA6E4}">
                <adec:decorative xmlns:adec="http://schemas.microsoft.com/office/drawing/2017/decorative" val="1"/>
              </a:ext>
            </a:extLst>
          </p:cNvPr>
          <p:cNvPicPr preferRelativeResize="0"/>
          <p:nvPr/>
        </p:nvPicPr>
        <p:blipFill>
          <a:blip r:embed="rId3"/>
          <a:srcRect l="18808" r="18808"/>
          <a:stretch/>
        </p:blipFill>
        <p:spPr>
          <a:xfrm>
            <a:off x="7081813" y="0"/>
            <a:ext cx="5110188" cy="5461001"/>
          </a:xfrm>
          <a:prstGeom prst="rect">
            <a:avLst/>
          </a:prstGeom>
          <a:noFill/>
          <a:ln>
            <a:noFill/>
          </a:ln>
        </p:spPr>
      </p:pic>
      <p:pic>
        <p:nvPicPr>
          <p:cNvPr id="384" name="Google Shape;384;g32385d3b56c_0_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385" name="Google Shape;385;g32385d3b56c_0_82" descr="This slide lets you review the objectives for the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dirty="0"/>
              <a:t>Objectives review</a:t>
            </a:r>
            <a:endParaRPr dirty="0"/>
          </a:p>
        </p:txBody>
      </p:sp>
      <p:sp>
        <p:nvSpPr>
          <p:cNvPr id="386" name="Google Shape;386;g32385d3b56c_0_82"/>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have learnt:</a:t>
            </a:r>
            <a:endParaRPr/>
          </a:p>
          <a:p>
            <a:pPr marL="457200" lvl="0" indent="-342900" algn="l" rtl="0">
              <a:lnSpc>
                <a:spcPct val="150000"/>
              </a:lnSpc>
              <a:spcBef>
                <a:spcPts val="900"/>
              </a:spcBef>
              <a:spcAft>
                <a:spcPts val="0"/>
              </a:spcAft>
              <a:buSzPts val="1800"/>
              <a:buChar char="●"/>
            </a:pPr>
            <a:r>
              <a:rPr lang="en-GB"/>
              <a:t>What AI and generative AI is</a:t>
            </a:r>
            <a:endParaRPr/>
          </a:p>
          <a:p>
            <a:pPr marL="457200" lvl="0" indent="-342900" algn="l" rtl="0">
              <a:lnSpc>
                <a:spcPct val="150000"/>
              </a:lnSpc>
              <a:spcBef>
                <a:spcPts val="0"/>
              </a:spcBef>
              <a:spcAft>
                <a:spcPts val="0"/>
              </a:spcAft>
              <a:buSzPts val="1800"/>
              <a:buChar char="●"/>
            </a:pPr>
            <a:r>
              <a:rPr lang="en-GB"/>
              <a:t>How generative AI is trained</a:t>
            </a:r>
            <a:endParaRPr/>
          </a:p>
          <a:p>
            <a:pPr marL="457200" lvl="0" indent="-342900" algn="l" rtl="0">
              <a:lnSpc>
                <a:spcPct val="150000"/>
              </a:lnSpc>
              <a:spcBef>
                <a:spcPts val="0"/>
              </a:spcBef>
              <a:spcAft>
                <a:spcPts val="0"/>
              </a:spcAft>
              <a:buSzPts val="1800"/>
              <a:buChar char="●"/>
            </a:pPr>
            <a:r>
              <a:rPr lang="en-GB"/>
              <a:t>How generative AI works</a:t>
            </a:r>
            <a:endParaRPr/>
          </a:p>
          <a:p>
            <a:pPr marL="457200" lvl="0" indent="-342900" algn="l" rtl="0">
              <a:lnSpc>
                <a:spcPct val="150000"/>
              </a:lnSpc>
              <a:spcBef>
                <a:spcPts val="0"/>
              </a:spcBef>
              <a:spcAft>
                <a:spcPts val="0"/>
              </a:spcAft>
              <a:buSzPts val="1800"/>
              <a:buChar char="●"/>
            </a:pPr>
            <a:r>
              <a:rPr lang="en-GB"/>
              <a:t>Some of the capabilities of generative AI</a:t>
            </a:r>
            <a:endParaRPr/>
          </a:p>
          <a:p>
            <a:pPr marL="457200" lvl="0" indent="-342900" algn="l" rtl="0">
              <a:lnSpc>
                <a:spcPct val="150000"/>
              </a:lnSpc>
              <a:spcBef>
                <a:spcPts val="0"/>
              </a:spcBef>
              <a:spcAft>
                <a:spcPts val="0"/>
              </a:spcAft>
              <a:buSzPts val="1800"/>
              <a:buChar char="●"/>
            </a:pPr>
            <a:r>
              <a:rPr lang="en-GB"/>
              <a:t>Some of the key terms that surround AI</a:t>
            </a:r>
            <a:endParaRPr/>
          </a:p>
          <a:p>
            <a:pPr marL="457200" lvl="0" indent="-342900" algn="l" rtl="0">
              <a:lnSpc>
                <a:spcPct val="150000"/>
              </a:lnSpc>
              <a:spcBef>
                <a:spcPts val="0"/>
              </a:spcBef>
              <a:spcAft>
                <a:spcPts val="0"/>
              </a:spcAft>
              <a:buSzPts val="1800"/>
              <a:buChar char="●"/>
            </a:pPr>
            <a:r>
              <a:rPr lang="en-GB"/>
              <a:t>That AI won’t replace the teacher in the classroom</a:t>
            </a:r>
            <a:endParaRPr/>
          </a:p>
          <a:p>
            <a:pPr marL="457200" lvl="0" indent="-342900" algn="l" rtl="0">
              <a:lnSpc>
                <a:spcPct val="115000"/>
              </a:lnSpc>
              <a:spcBef>
                <a:spcPts val="0"/>
              </a:spcBef>
              <a:spcAft>
                <a:spcPts val="0"/>
              </a:spcAft>
              <a:buSzPts val="1800"/>
              <a:buChar char="●"/>
            </a:pPr>
            <a:r>
              <a:rPr lang="en-GB"/>
              <a:t>That there are risks and rewards with using AI which are explored in more detail in future modules</a:t>
            </a:r>
            <a:endParaRPr/>
          </a:p>
        </p:txBody>
      </p:sp>
      <p:sp>
        <p:nvSpPr>
          <p:cNvPr id="387" name="Google Shape;387;g32385d3b56c_0_8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388" name="Google Shape;388;g32385d3b56c_0_8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F71A7-1922-B650-061F-A7375BF7B143}"/>
              </a:ext>
            </a:extLst>
          </p:cNvPr>
          <p:cNvSpPr>
            <a:spLocks noGrp="1"/>
          </p:cNvSpPr>
          <p:nvPr>
            <p:ph type="title"/>
          </p:nvPr>
        </p:nvSpPr>
        <p:spPr/>
        <p:txBody>
          <a:bodyPr/>
          <a:lstStyle/>
          <a:p>
            <a:r>
              <a:rPr lang="en-GB" dirty="0"/>
              <a:t>Acknowledgements</a:t>
            </a:r>
          </a:p>
        </p:txBody>
      </p:sp>
      <p:sp>
        <p:nvSpPr>
          <p:cNvPr id="2" name="Text Placeholder 1">
            <a:extLst>
              <a:ext uri="{FF2B5EF4-FFF2-40B4-BE49-F238E27FC236}">
                <a16:creationId xmlns:a16="http://schemas.microsoft.com/office/drawing/2014/main" id="{C5B4429B-B143-E4A9-0743-2F2FFF6DD342}"/>
              </a:ext>
            </a:extLst>
          </p:cNvPr>
          <p:cNvSpPr>
            <a:spLocks noGrp="1"/>
          </p:cNvSpPr>
          <p:nvPr>
            <p:ph type="body" idx="1"/>
          </p:nvPr>
        </p:nvSpPr>
        <p:spPr>
          <a:xfrm>
            <a:off x="484632" y="1013562"/>
            <a:ext cx="11475720" cy="5140815"/>
          </a:xfrm>
        </p:spPr>
        <p:txBody>
          <a:bodyPr/>
          <a:lstStyle/>
          <a:p>
            <a:pPr>
              <a:buNone/>
            </a:pPr>
            <a:r>
              <a:rPr lang="en-GB" sz="1600" b="1" dirty="0">
                <a:effectLst/>
                <a:latin typeface="+mj-lt"/>
                <a:ea typeface="Aptos" panose="020B0004020202020204" pitchFamily="34" charset="0"/>
                <a:cs typeface="Aptos" panose="020B0004020202020204" pitchFamily="34" charset="0"/>
              </a:rPr>
              <a:t>Content developed by:</a:t>
            </a:r>
          </a:p>
          <a:p>
            <a:pPr>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Christian Turton, EdTech Lead, Chiltern Learning Trust</a:t>
            </a:r>
          </a:p>
          <a:p>
            <a:pPr>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James Searle, Teaching School Hub Director, Chiltern Learning Trust</a:t>
            </a:r>
          </a:p>
          <a:p>
            <a:pPr>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Trudi Barrow, AI in education expert and design educator</a:t>
            </a:r>
          </a:p>
          <a:p>
            <a:pPr>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Michelle Pauli, Author, Connected Learning Newsletter</a:t>
            </a:r>
          </a:p>
          <a:p>
            <a:pPr>
              <a:buNone/>
            </a:pPr>
            <a:r>
              <a:rPr lang="en-GB" sz="1400" dirty="0">
                <a:effectLst/>
                <a:latin typeface="+mj-lt"/>
                <a:ea typeface="Aptos" panose="020B0004020202020204" pitchFamily="34" charset="0"/>
                <a:cs typeface="Aptos" panose="020B0004020202020204" pitchFamily="34" charset="0"/>
              </a:rPr>
              <a:t> </a:t>
            </a:r>
          </a:p>
          <a:p>
            <a:pPr>
              <a:buNone/>
            </a:pPr>
            <a:r>
              <a:rPr lang="en-GB" sz="1600" b="1" dirty="0">
                <a:effectLst/>
                <a:latin typeface="+mj-lt"/>
                <a:ea typeface="Aptos" panose="020B0004020202020204" pitchFamily="34" charset="0"/>
                <a:cs typeface="Aptos" panose="020B0004020202020204" pitchFamily="34" charset="0"/>
              </a:rPr>
              <a:t>Contributions from:</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Sufian Sadiq, Director of Teaching School, Chiltern Learning Trust</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Bukky Yusuf, Deputy Headteacher and Science Lead, Edith Kay School</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Aaron Patching, Strategic Digital Leader and AI Network Lead, River Learning Trust</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Chris Loveday, Vice Principal, Barton Peveril Sixth Form</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Miles Berry, Professor of Computing Education, University of Roehampton</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Rapid evidence review by The Chartered College of Teaching</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Darrell-Jane Muir, Digital Learning Manager, NCG (Advisory Board Member)</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Andy Samways, Director of Unity Teaching School Hub and Research School (Advisory Board Member)</a:t>
            </a:r>
          </a:p>
          <a:p>
            <a:pPr marL="400050" indent="-171450">
              <a:buFont typeface="Arial" panose="020B0604020202020204" pitchFamily="34" charset="0"/>
              <a:buChar char="•"/>
            </a:pPr>
            <a:r>
              <a:rPr lang="en-GB" sz="1400" dirty="0">
                <a:solidFill>
                  <a:srgbClr val="000000"/>
                </a:solidFill>
                <a:effectLst/>
                <a:latin typeface="+mj-lt"/>
                <a:ea typeface="Aptos" panose="020B0004020202020204" pitchFamily="34" charset="0"/>
                <a:cs typeface="Aptos" panose="020B0004020202020204" pitchFamily="34" charset="0"/>
              </a:rPr>
              <a:t>Caroline Wright, Director General, British Educational Suppliers Association  </a:t>
            </a:r>
            <a:endParaRPr lang="en-GB" sz="1400" dirty="0">
              <a:latin typeface="+mj-lt"/>
              <a:ea typeface="Aptos" panose="020B0004020202020204" pitchFamily="34" charset="0"/>
              <a:cs typeface="Aptos" panose="020B0004020202020204" pitchFamily="34" charset="0"/>
            </a:endParaRPr>
          </a:p>
          <a:p>
            <a:pPr marL="400050" indent="-171450">
              <a:buFont typeface="Arial" panose="020B0604020202020204" pitchFamily="34" charset="0"/>
              <a:buChar char="•"/>
            </a:pPr>
            <a:r>
              <a:rPr lang="en-GB" sz="1400" dirty="0">
                <a:solidFill>
                  <a:srgbClr val="000000"/>
                </a:solidFill>
                <a:effectLst/>
                <a:latin typeface="+mj-lt"/>
                <a:ea typeface="Aptos" panose="020B0004020202020204" pitchFamily="34" charset="0"/>
                <a:cs typeface="Aptos" panose="020B0004020202020204" pitchFamily="34" charset="0"/>
              </a:rPr>
              <a:t>Mark Monahan, Vice Principal (Digital and Communications) </a:t>
            </a:r>
            <a:endParaRPr lang="en-GB" sz="1400" dirty="0">
              <a:solidFill>
                <a:srgbClr val="000000"/>
              </a:solidFill>
              <a:latin typeface="+mj-lt"/>
              <a:ea typeface="Aptos" panose="020B0004020202020204" pitchFamily="34" charset="0"/>
              <a:cs typeface="Aptos" panose="020B0004020202020204" pitchFamily="34" charset="0"/>
            </a:endParaRP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Caroline Wright, Director General, British Educational Suppliers Association (Advisory Board Member)</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Mark Monahan, Vice Principal (Digital and Communications) BHASVIC College Brighton (Advisory Board Member)</a:t>
            </a:r>
          </a:p>
          <a:p>
            <a:pPr marL="400050" indent="-171450">
              <a:buFont typeface="Arial" panose="020B0604020202020204" pitchFamily="34" charset="0"/>
              <a:buChar char="•"/>
            </a:pPr>
            <a:r>
              <a:rPr lang="en-GB" sz="1400" dirty="0">
                <a:effectLst/>
                <a:latin typeface="+mj-lt"/>
                <a:ea typeface="Aptos" panose="020B0004020202020204" pitchFamily="34" charset="0"/>
                <a:cs typeface="Aptos" panose="020B0004020202020204" pitchFamily="34" charset="0"/>
              </a:rPr>
              <a:t>With thanks to members of the advisory board, test schools and respondents to the survey. </a:t>
            </a:r>
          </a:p>
          <a:p>
            <a:pPr marL="400050" indent="-171450">
              <a:buFont typeface="Arial" panose="020B0604020202020204" pitchFamily="34" charset="0"/>
              <a:buChar char="•"/>
            </a:pPr>
            <a:r>
              <a:rPr lang="en-GB" sz="1400" dirty="0">
                <a:latin typeface="+mj-lt"/>
                <a:ea typeface="Aptos" panose="020B0004020202020204" pitchFamily="34" charset="0"/>
                <a:cs typeface="Aptos" panose="020B0004020202020204" pitchFamily="34" charset="0"/>
              </a:rPr>
              <a:t>The Chartered College of Teaching have created case studies (excerpts of which appear in these materials and a special edition of Impact to accompany these materials.</a:t>
            </a:r>
            <a:endParaRPr lang="en-GB" sz="1400" dirty="0">
              <a:effectLst/>
              <a:latin typeface="+mj-lt"/>
              <a:ea typeface="Aptos" panose="020B0004020202020204" pitchFamily="34" charset="0"/>
              <a:cs typeface="Aptos" panose="020B0004020202020204" pitchFamily="34" charset="0"/>
            </a:endParaRPr>
          </a:p>
          <a:p>
            <a:endParaRPr lang="en-GB" dirty="0"/>
          </a:p>
        </p:txBody>
      </p:sp>
      <p:sp>
        <p:nvSpPr>
          <p:cNvPr id="5" name="Google Shape;314;g3346f0c4477_0_5">
            <a:extLst>
              <a:ext uri="{FF2B5EF4-FFF2-40B4-BE49-F238E27FC236}">
                <a16:creationId xmlns:a16="http://schemas.microsoft.com/office/drawing/2014/main" id="{8B465DBF-0F68-49B0-683D-38DC2A836FDC}"/>
              </a:ext>
            </a:extLst>
          </p:cNvPr>
          <p:cNvSpPr txBox="1">
            <a:spLocks noGrp="1"/>
          </p:cNvSpPr>
          <p:nvPr>
            <p:ph type="ftr" idx="11"/>
          </p:nvPr>
        </p:nvSpPr>
        <p:spPr>
          <a:xfrm>
            <a:off x="699542" y="6249264"/>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1: Understanding AI in education</a:t>
            </a:r>
            <a:endParaRPr dirty="0"/>
          </a:p>
        </p:txBody>
      </p:sp>
      <p:sp>
        <p:nvSpPr>
          <p:cNvPr id="4" name="Slide Number Placeholder 3">
            <a:extLst>
              <a:ext uri="{FF2B5EF4-FFF2-40B4-BE49-F238E27FC236}">
                <a16:creationId xmlns:a16="http://schemas.microsoft.com/office/drawing/2014/main" id="{5B961BC0-3B32-0CD7-305D-EFB6FE0059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Tree>
    <p:extLst>
      <p:ext uri="{BB962C8B-B14F-4D97-AF65-F5344CB8AC3E}">
        <p14:creationId xmlns:p14="http://schemas.microsoft.com/office/powerpoint/2010/main" val="3249662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solidFill>
                  <a:srgbClr val="000000"/>
                </a:solidFill>
              </a:rPr>
            </a:br>
            <a:br>
              <a:rPr lang="en-GB">
                <a:solidFill>
                  <a:srgbClr val="000000"/>
                </a:solidFill>
              </a:rPr>
            </a:br>
            <a:br>
              <a:rPr lang="en-GB">
                <a:solidFill>
                  <a:srgbClr val="000000"/>
                </a:solidFill>
              </a:rPr>
            </a:br>
            <a:r>
              <a:rPr lang="en-GB" b="0">
                <a:solidFill>
                  <a:srgbClr val="000000"/>
                </a:solidFill>
              </a:rPr>
              <a:t>© Crown copyright 2025</a:t>
            </a:r>
            <a:br>
              <a:rPr lang="en-GB">
                <a:solidFill>
                  <a:srgbClr val="000000"/>
                </a:solidFill>
              </a:rPr>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9" descr="This slide contains the objective for this Module (Module 1)."/>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p:txBody>
      </p:sp>
      <p:sp>
        <p:nvSpPr>
          <p:cNvPr id="121" name="Google Shape;121;p9"/>
          <p:cNvSpPr txBox="1">
            <a:spLocks noGrp="1"/>
          </p:cNvSpPr>
          <p:nvPr>
            <p:ph type="body" idx="1"/>
          </p:nvPr>
        </p:nvSpPr>
        <p:spPr>
          <a:xfrm>
            <a:off x="534275" y="1361850"/>
            <a:ext cx="11269815"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dirty="0"/>
              <a:t>By the end of this module you will understand:</a:t>
            </a:r>
            <a:endParaRPr dirty="0"/>
          </a:p>
          <a:p>
            <a:pPr marL="457200" lvl="0" indent="-342900" algn="l" rtl="0">
              <a:lnSpc>
                <a:spcPct val="150000"/>
              </a:lnSpc>
              <a:spcBef>
                <a:spcPts val="900"/>
              </a:spcBef>
              <a:spcAft>
                <a:spcPts val="0"/>
              </a:spcAft>
              <a:buSzPts val="1800"/>
              <a:buFont typeface="Corbel,Sans-Serif"/>
              <a:buChar char="●"/>
            </a:pPr>
            <a:r>
              <a:rPr lang="en-GB" dirty="0"/>
              <a:t>What AI and generative AI is</a:t>
            </a:r>
            <a:endParaRPr lang="en-US" dirty="0"/>
          </a:p>
          <a:p>
            <a:pPr indent="-342900">
              <a:lnSpc>
                <a:spcPct val="150000"/>
              </a:lnSpc>
              <a:buFont typeface="Corbel,Sans-Serif"/>
              <a:buChar char="●"/>
            </a:pPr>
            <a:r>
              <a:rPr lang="en-GB" dirty="0"/>
              <a:t>How generative AI is trained</a:t>
            </a:r>
            <a:endParaRPr lang="en-US" dirty="0"/>
          </a:p>
          <a:p>
            <a:pPr marL="457200" lvl="0" indent="-342900" algn="l">
              <a:lnSpc>
                <a:spcPct val="150000"/>
              </a:lnSpc>
              <a:spcBef>
                <a:spcPts val="0"/>
              </a:spcBef>
              <a:spcAft>
                <a:spcPts val="0"/>
              </a:spcAft>
              <a:buSzPts val="1800"/>
              <a:buFont typeface="Corbel,Sans-Serif"/>
              <a:buChar char="●"/>
            </a:pPr>
            <a:r>
              <a:rPr lang="en-GB" dirty="0"/>
              <a:t>How generative AI works</a:t>
            </a:r>
            <a:endParaRPr lang="en-US" dirty="0"/>
          </a:p>
          <a:p>
            <a:pPr indent="-342900">
              <a:lnSpc>
                <a:spcPct val="150000"/>
              </a:lnSpc>
              <a:buFont typeface="Corbel,Sans-Serif"/>
              <a:buChar char="●"/>
            </a:pPr>
            <a:r>
              <a:rPr lang="en-GB" dirty="0"/>
              <a:t>Some of the capabilities of generative AI</a:t>
            </a:r>
            <a:endParaRPr lang="en-US" dirty="0"/>
          </a:p>
          <a:p>
            <a:pPr indent="-342900">
              <a:lnSpc>
                <a:spcPct val="150000"/>
              </a:lnSpc>
              <a:buFont typeface="Corbel,Sans-Serif"/>
              <a:buChar char="●"/>
            </a:pPr>
            <a:r>
              <a:rPr lang="en-GB" dirty="0"/>
              <a:t>Some of the key terms that surround AI</a:t>
            </a:r>
            <a:endParaRPr lang="en-US" dirty="0"/>
          </a:p>
          <a:p>
            <a:pPr indent="-342900">
              <a:lnSpc>
                <a:spcPct val="150000"/>
              </a:lnSpc>
              <a:buFont typeface="Corbel,Sans-Serif"/>
              <a:buChar char="●"/>
            </a:pPr>
            <a:r>
              <a:rPr lang="en-GB" dirty="0"/>
              <a:t>That AI won’t replace the teacher in the classroom</a:t>
            </a:r>
            <a:endParaRPr lang="en-US" dirty="0"/>
          </a:p>
          <a:p>
            <a:pPr indent="-342900">
              <a:lnSpc>
                <a:spcPct val="150000"/>
              </a:lnSpc>
              <a:buFont typeface="Corbel,Sans-Serif"/>
              <a:buChar char="●"/>
            </a:pPr>
            <a:r>
              <a:rPr lang="en-GB" dirty="0"/>
              <a:t>That there are risks and rewards with using AI which are explored in more detail in future modules</a:t>
            </a:r>
            <a:endParaRPr dirty="0"/>
          </a:p>
          <a:p>
            <a:pPr marL="0" lvl="0" indent="0" algn="l" rtl="0">
              <a:lnSpc>
                <a:spcPct val="100000"/>
              </a:lnSpc>
              <a:spcBef>
                <a:spcPts val="900"/>
              </a:spcBef>
              <a:spcAft>
                <a:spcPts val="0"/>
              </a:spcAft>
              <a:buSzPts val="1800"/>
              <a:buNone/>
            </a:pPr>
            <a:endParaRPr dirty="0"/>
          </a:p>
          <a:p>
            <a:pPr marL="0" lvl="0" indent="0" algn="l" rtl="0">
              <a:lnSpc>
                <a:spcPct val="100000"/>
              </a:lnSpc>
              <a:spcBef>
                <a:spcPts val="900"/>
              </a:spcBef>
              <a:spcAft>
                <a:spcPts val="0"/>
              </a:spcAft>
              <a:buSzPts val="1800"/>
              <a:buNone/>
            </a:pPr>
            <a:r>
              <a:rPr lang="en-GB" dirty="0"/>
              <a:t>There will be an opportunity to check your knowledge and understanding as part of this module.</a:t>
            </a:r>
            <a:endParaRPr dirty="0"/>
          </a:p>
        </p:txBody>
      </p:sp>
      <p:sp>
        <p:nvSpPr>
          <p:cNvPr id="119" name="Google Shape;119;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20" name="Google Shape;120;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2" descr="This slide is a quote slide to set context. "/>
          <p:cNvSpPr txBox="1">
            <a:spLocks noGrp="1"/>
          </p:cNvSpPr>
          <p:nvPr>
            <p:ph type="title"/>
          </p:nvPr>
        </p:nvSpPr>
        <p:spPr>
          <a:xfrm>
            <a:off x="5283200" y="1145800"/>
            <a:ext cx="6321000" cy="462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sz="2400" b="0"/>
              <a:t>“Teachers are the primary users of</a:t>
            </a:r>
            <a:endParaRPr sz="2400" b="0"/>
          </a:p>
          <a:p>
            <a:pPr marL="0" lvl="0" indent="0" algn="l" rtl="0">
              <a:lnSpc>
                <a:spcPct val="90000"/>
              </a:lnSpc>
              <a:spcBef>
                <a:spcPts val="0"/>
              </a:spcBef>
              <a:spcAft>
                <a:spcPts val="0"/>
              </a:spcAft>
              <a:buClr>
                <a:schemeClr val="dk1"/>
              </a:buClr>
              <a:buSzPts val="2800"/>
              <a:buFont typeface="Arial"/>
              <a:buNone/>
            </a:pPr>
            <a:r>
              <a:rPr lang="en-GB" sz="2400" b="0"/>
              <a:t>AI in education, and they are expected to</a:t>
            </a:r>
            <a:endParaRPr sz="2400" b="0"/>
          </a:p>
          <a:p>
            <a:pPr marL="0" lvl="0" indent="0" algn="l" rtl="0">
              <a:lnSpc>
                <a:spcPct val="90000"/>
              </a:lnSpc>
              <a:spcBef>
                <a:spcPts val="0"/>
              </a:spcBef>
              <a:spcAft>
                <a:spcPts val="0"/>
              </a:spcAft>
              <a:buClr>
                <a:schemeClr val="dk1"/>
              </a:buClr>
              <a:buSzPts val="2800"/>
              <a:buFont typeface="Arial"/>
              <a:buNone/>
            </a:pPr>
            <a:r>
              <a:rPr lang="en-GB" sz="2400" b="0"/>
              <a:t>be the designers and facilitators of students’</a:t>
            </a:r>
            <a:endParaRPr sz="2400" b="0"/>
          </a:p>
          <a:p>
            <a:pPr marL="0" lvl="0" indent="0" algn="l" rtl="0">
              <a:lnSpc>
                <a:spcPct val="90000"/>
              </a:lnSpc>
              <a:spcBef>
                <a:spcPts val="0"/>
              </a:spcBef>
              <a:spcAft>
                <a:spcPts val="0"/>
              </a:spcAft>
              <a:buClr>
                <a:schemeClr val="dk1"/>
              </a:buClr>
              <a:buSzPts val="2800"/>
              <a:buFont typeface="Arial"/>
              <a:buNone/>
            </a:pPr>
            <a:r>
              <a:rPr lang="en-GB" sz="2400" b="0"/>
              <a:t>learning with AI, the guardians of safe and</a:t>
            </a:r>
            <a:endParaRPr sz="2400" b="0"/>
          </a:p>
          <a:p>
            <a:pPr marL="0" lvl="0" indent="0" algn="l" rtl="0">
              <a:lnSpc>
                <a:spcPct val="90000"/>
              </a:lnSpc>
              <a:spcBef>
                <a:spcPts val="0"/>
              </a:spcBef>
              <a:spcAft>
                <a:spcPts val="0"/>
              </a:spcAft>
              <a:buClr>
                <a:schemeClr val="dk1"/>
              </a:buClr>
              <a:buSzPts val="2800"/>
              <a:buFont typeface="Arial"/>
              <a:buNone/>
            </a:pPr>
            <a:r>
              <a:rPr lang="en-GB" sz="2400" b="0"/>
              <a:t>ethical practice across AI-rich educational</a:t>
            </a:r>
            <a:endParaRPr sz="2400" b="0"/>
          </a:p>
          <a:p>
            <a:pPr marL="0" lvl="0" indent="0" algn="l" rtl="0">
              <a:lnSpc>
                <a:spcPct val="90000"/>
              </a:lnSpc>
              <a:spcBef>
                <a:spcPts val="0"/>
              </a:spcBef>
              <a:spcAft>
                <a:spcPts val="0"/>
              </a:spcAft>
              <a:buClr>
                <a:schemeClr val="dk1"/>
              </a:buClr>
              <a:buSzPts val="2800"/>
              <a:buFont typeface="Arial"/>
              <a:buNone/>
            </a:pPr>
            <a:r>
              <a:rPr lang="en-GB" sz="2400" b="0"/>
              <a:t>environments, and to act as role models</a:t>
            </a:r>
            <a:endParaRPr sz="2400" b="0"/>
          </a:p>
          <a:p>
            <a:pPr marL="0" lvl="0" indent="0" algn="l" rtl="0">
              <a:lnSpc>
                <a:spcPct val="90000"/>
              </a:lnSpc>
              <a:spcBef>
                <a:spcPts val="0"/>
              </a:spcBef>
              <a:spcAft>
                <a:spcPts val="0"/>
              </a:spcAft>
              <a:buClr>
                <a:schemeClr val="dk1"/>
              </a:buClr>
              <a:buSzPts val="2800"/>
              <a:buFont typeface="Arial"/>
              <a:buNone/>
            </a:pPr>
            <a:r>
              <a:rPr lang="en-GB" sz="2400" b="0"/>
              <a:t>for lifelong learning about AI. To assume</a:t>
            </a:r>
            <a:endParaRPr sz="2400" b="0"/>
          </a:p>
          <a:p>
            <a:pPr marL="0" lvl="0" indent="0" algn="l" rtl="0">
              <a:lnSpc>
                <a:spcPct val="90000"/>
              </a:lnSpc>
              <a:spcBef>
                <a:spcPts val="0"/>
              </a:spcBef>
              <a:spcAft>
                <a:spcPts val="0"/>
              </a:spcAft>
              <a:buClr>
                <a:schemeClr val="dk1"/>
              </a:buClr>
              <a:buSzPts val="2800"/>
              <a:buFont typeface="Arial"/>
              <a:buNone/>
            </a:pPr>
            <a:r>
              <a:rPr lang="en-GB" sz="2400" b="0"/>
              <a:t>these responsibilities, teachers need to be</a:t>
            </a:r>
            <a:endParaRPr sz="2400" b="0"/>
          </a:p>
          <a:p>
            <a:pPr marL="0" lvl="0" indent="0" algn="l" rtl="0">
              <a:lnSpc>
                <a:spcPct val="90000"/>
              </a:lnSpc>
              <a:spcBef>
                <a:spcPts val="0"/>
              </a:spcBef>
              <a:spcAft>
                <a:spcPts val="0"/>
              </a:spcAft>
              <a:buClr>
                <a:schemeClr val="dk1"/>
              </a:buClr>
              <a:buSzPts val="2800"/>
              <a:buFont typeface="Arial"/>
              <a:buNone/>
            </a:pPr>
            <a:r>
              <a:rPr lang="en-GB" sz="2400" b="0"/>
              <a:t>supported to develop their capabilities to</a:t>
            </a:r>
            <a:endParaRPr sz="2400" b="0"/>
          </a:p>
          <a:p>
            <a:pPr marL="0" lvl="0" indent="0" algn="l" rtl="0">
              <a:lnSpc>
                <a:spcPct val="90000"/>
              </a:lnSpc>
              <a:spcBef>
                <a:spcPts val="0"/>
              </a:spcBef>
              <a:spcAft>
                <a:spcPts val="0"/>
              </a:spcAft>
              <a:buClr>
                <a:schemeClr val="dk1"/>
              </a:buClr>
              <a:buSzPts val="2800"/>
              <a:buFont typeface="Arial"/>
              <a:buNone/>
            </a:pPr>
            <a:r>
              <a:rPr lang="en-GB" sz="2400" b="0"/>
              <a:t>leverage the potential benefits of AI while</a:t>
            </a:r>
            <a:endParaRPr sz="2400" b="0"/>
          </a:p>
          <a:p>
            <a:pPr marL="0" lvl="0" indent="0" algn="l" rtl="0">
              <a:lnSpc>
                <a:spcPct val="90000"/>
              </a:lnSpc>
              <a:spcBef>
                <a:spcPts val="0"/>
              </a:spcBef>
              <a:spcAft>
                <a:spcPts val="0"/>
              </a:spcAft>
              <a:buClr>
                <a:schemeClr val="dk1"/>
              </a:buClr>
              <a:buSzPts val="2800"/>
              <a:buFont typeface="Arial"/>
              <a:buNone/>
            </a:pPr>
            <a:r>
              <a:rPr lang="en-GB" sz="2400" b="0"/>
              <a:t>mitigating its risks in education settings and</a:t>
            </a:r>
            <a:endParaRPr sz="2400" b="0"/>
          </a:p>
          <a:p>
            <a:pPr marL="0" lvl="0" indent="0" algn="l" rtl="0">
              <a:lnSpc>
                <a:spcPct val="90000"/>
              </a:lnSpc>
              <a:spcBef>
                <a:spcPts val="0"/>
              </a:spcBef>
              <a:spcAft>
                <a:spcPts val="0"/>
              </a:spcAft>
              <a:buClr>
                <a:schemeClr val="dk1"/>
              </a:buClr>
              <a:buSzPts val="2800"/>
              <a:buFont typeface="Arial"/>
              <a:buNone/>
            </a:pPr>
            <a:r>
              <a:rPr lang="en-GB" sz="2400" b="0"/>
              <a:t>wider society.” </a:t>
            </a:r>
            <a:br>
              <a:rPr lang="en-GB" sz="2200"/>
            </a:br>
            <a:endParaRPr sz="2200"/>
          </a:p>
          <a:p>
            <a:pPr marL="457200" lvl="0" indent="-368300" algn="l" rtl="0">
              <a:lnSpc>
                <a:spcPct val="90000"/>
              </a:lnSpc>
              <a:spcBef>
                <a:spcPts val="0"/>
              </a:spcBef>
              <a:spcAft>
                <a:spcPts val="0"/>
              </a:spcAft>
              <a:buSzPts val="2200"/>
              <a:buChar char="-"/>
            </a:pPr>
            <a:r>
              <a:rPr lang="en-GB" sz="2200" b="0" i="1"/>
              <a:t>AI Competency Framework for Teachers, UNESCO, 2024</a:t>
            </a:r>
            <a:endParaRPr sz="2200" b="0" i="1"/>
          </a:p>
        </p:txBody>
      </p:sp>
      <p:sp>
        <p:nvSpPr>
          <p:cNvPr id="128" name="Google Shape;128;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8" descr="This slide contains links to the videos and transcripts for the first video of the module.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1 Video 1: An introduction to AI in education</a:t>
            </a:r>
          </a:p>
        </p:txBody>
      </p:sp>
      <p:sp>
        <p:nvSpPr>
          <p:cNvPr id="136" name="Google Shape;136;p8">
            <a:hlinkClick r:id="rId3"/>
          </p:cNvPr>
          <p:cNvSpPr txBox="1"/>
          <p:nvPr/>
        </p:nvSpPr>
        <p:spPr>
          <a:xfrm>
            <a:off x="2721803" y="224860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dirty="0">
                <a:solidFill>
                  <a:srgbClr val="003764"/>
                </a:solidFill>
              </a:rPr>
              <a:t>Click here to watch:</a:t>
            </a:r>
            <a:endParaRPr sz="2400" b="1" dirty="0">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u="sng" dirty="0">
                <a:solidFill>
                  <a:srgbClr val="0329E7"/>
                </a:solidFill>
              </a:rPr>
              <a:t>Module 1 Video 1: An introduction to AI in education</a:t>
            </a:r>
            <a:endParaRPr sz="2400" b="1" i="0" u="sng" strike="noStrike" cap="none" dirty="0">
              <a:solidFill>
                <a:srgbClr val="0329E7"/>
              </a:solidFill>
              <a:latin typeface="Arial"/>
              <a:ea typeface="Arial"/>
              <a:cs typeface="Arial"/>
              <a:sym typeface="Arial"/>
            </a:endParaRPr>
          </a:p>
        </p:txBody>
      </p:sp>
      <p:pic>
        <p:nvPicPr>
          <p:cNvPr id="137" name="Google Shape;137;p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38" name="Google Shape;138;p8"/>
          <p:cNvSpPr txBox="1"/>
          <p:nvPr/>
        </p:nvSpPr>
        <p:spPr>
          <a:xfrm>
            <a:off x="2721803" y="435805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1 Video 1: An introduction to AI in education</a:t>
            </a:r>
            <a:endParaRPr lang="en-GB" sz="2400" b="1" i="0" u="none" strike="noStrike" cap="none">
              <a:solidFill>
                <a:srgbClr val="0329E7"/>
              </a:solidFill>
              <a:latin typeface="Arial"/>
              <a:ea typeface="Arial"/>
              <a:cs typeface="Arial"/>
              <a:sym typeface="Arial"/>
            </a:endParaRPr>
          </a:p>
        </p:txBody>
      </p:sp>
      <p:pic>
        <p:nvPicPr>
          <p:cNvPr id="139" name="Google Shape;139;p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33" name="Google Shape;133;p8"/>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34" name="Google Shape;134;p8"/>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pic>
        <p:nvPicPr>
          <p:cNvPr id="144" name="Google Shape;144;p10" descr="Group of standing people looking at whiteboard on classroom wall, man wearing glasses holding whiteboard marker and writing">
            <a:extLst>
              <a:ext uri="{C183D7F6-B498-43B3-948B-1728B52AA6E4}">
                <adec:decorative xmlns:adec="http://schemas.microsoft.com/office/drawing/2017/decorative" val="1"/>
              </a:ext>
            </a:extLst>
          </p:cNvPr>
          <p:cNvPicPr preferRelativeResize="0"/>
          <p:nvPr/>
        </p:nvPicPr>
        <p:blipFill>
          <a:blip r:embed="rId3"/>
          <a:srcRect l="18777" r="18777"/>
          <a:stretch/>
        </p:blipFill>
        <p:spPr>
          <a:xfrm>
            <a:off x="7081813" y="0"/>
            <a:ext cx="5110187" cy="5461000"/>
          </a:xfrm>
          <a:prstGeom prst="rect">
            <a:avLst/>
          </a:prstGeom>
          <a:noFill/>
          <a:ln>
            <a:noFill/>
          </a:ln>
        </p:spPr>
      </p:pic>
      <p:pic>
        <p:nvPicPr>
          <p:cNvPr id="145" name="Google Shape;145;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146" name="Google Shape;146;p10" descr="This slide summarises some of the key messages in video 1. "/>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Brief summary of video 1</a:t>
            </a:r>
            <a:endParaRPr/>
          </a:p>
        </p:txBody>
      </p:sp>
      <p:sp>
        <p:nvSpPr>
          <p:cNvPr id="147" name="Google Shape;147;p10"/>
          <p:cNvSpPr txBox="1">
            <a:spLocks noGrp="1"/>
          </p:cNvSpPr>
          <p:nvPr>
            <p:ph type="body" idx="1"/>
          </p:nvPr>
        </p:nvSpPr>
        <p:spPr>
          <a:xfrm>
            <a:off x="647722" y="1260931"/>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Aft>
                <a:spcPts val="0"/>
              </a:spcAft>
              <a:buSzPts val="1800"/>
              <a:buNone/>
            </a:pPr>
            <a:r>
              <a:rPr lang="en-GB" sz="1600" dirty="0"/>
              <a:t>Generative AI is a mainstream type of artificial intelligence that generates content based on a user's instruction, or prompt. Generative AI systems can seem accessible because they use natural conversational language, so interacting with a generative AI system feels like talking to another human.</a:t>
            </a:r>
          </a:p>
          <a:p>
            <a:pPr marL="0" lvl="0" indent="0" algn="l" rtl="0">
              <a:lnSpc>
                <a:spcPct val="100000"/>
              </a:lnSpc>
              <a:spcAft>
                <a:spcPts val="0"/>
              </a:spcAft>
              <a:buSzPts val="1800"/>
              <a:buNone/>
            </a:pPr>
            <a:endParaRPr lang="en-GB" sz="1600" dirty="0"/>
          </a:p>
          <a:p>
            <a:pPr marL="0" lvl="0" indent="0" algn="l" rtl="0">
              <a:lnSpc>
                <a:spcPct val="100000"/>
              </a:lnSpc>
              <a:spcAft>
                <a:spcPts val="0"/>
              </a:spcAft>
              <a:buSzPts val="1800"/>
              <a:buNone/>
            </a:pPr>
            <a:r>
              <a:rPr lang="en-GB" sz="1600" dirty="0"/>
              <a:t>However, it is important to remember that </a:t>
            </a:r>
            <a:r>
              <a:rPr lang="en-GB" sz="1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generative AI is a computer program</a:t>
            </a:r>
            <a:r>
              <a:rPr lang="en-GB" sz="1600" dirty="0"/>
              <a:t> and you, as the user, are responsible for the input and output.</a:t>
            </a:r>
          </a:p>
          <a:p>
            <a:pPr marL="0" lvl="0" indent="0" algn="l" rtl="0">
              <a:lnSpc>
                <a:spcPct val="100000"/>
              </a:lnSpc>
              <a:spcAft>
                <a:spcPts val="0"/>
              </a:spcAft>
              <a:buSzPts val="1800"/>
              <a:buNone/>
            </a:pPr>
            <a:endParaRPr lang="en-GB" sz="1600" dirty="0"/>
          </a:p>
          <a:p>
            <a:pPr marL="0" lvl="0" indent="0" algn="l" rtl="0">
              <a:lnSpc>
                <a:spcPct val="100000"/>
              </a:lnSpc>
              <a:spcAft>
                <a:spcPts val="0"/>
              </a:spcAft>
              <a:buSzPts val="1800"/>
              <a:buNone/>
            </a:pPr>
            <a:r>
              <a:rPr lang="en-GB" sz="1600" dirty="0"/>
              <a:t>Users must critically evaluate outputs to ensure accuracy, appropriateness and lack of bias.</a:t>
            </a:r>
          </a:p>
          <a:p>
            <a:pPr marL="0" lvl="0" indent="0" algn="l" rtl="0">
              <a:lnSpc>
                <a:spcPct val="100000"/>
              </a:lnSpc>
              <a:spcAft>
                <a:spcPts val="0"/>
              </a:spcAft>
              <a:buSzPts val="1800"/>
              <a:buNone/>
            </a:pPr>
            <a:endParaRPr lang="en-GB" sz="1600" dirty="0"/>
          </a:p>
          <a:p>
            <a:pPr marL="0" lvl="0" indent="0" algn="l" rtl="0">
              <a:lnSpc>
                <a:spcPct val="100000"/>
              </a:lnSpc>
              <a:spcAft>
                <a:spcPts val="0"/>
              </a:spcAft>
              <a:buSzPts val="1800"/>
              <a:buNone/>
            </a:pPr>
            <a:r>
              <a:rPr lang="en-GB" sz="1600" dirty="0"/>
              <a:t>Users should have good data practices, avoid actions which would infringe intellectual property law, follow their setting's AI policies, report issues and stay up-to-date on best practice. This is particularly important, and you will learn about this in more detail in Module 3.</a:t>
            </a:r>
            <a:endParaRPr lang="en-GB" dirty="0"/>
          </a:p>
        </p:txBody>
      </p:sp>
      <p:sp>
        <p:nvSpPr>
          <p:cNvPr id="148" name="Google Shape;148;p10"/>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149" name="Google Shape;149;p10"/>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B43D9-A739-54D5-3BF2-EF5554CD6DE6}"/>
              </a:ext>
            </a:extLst>
          </p:cNvPr>
          <p:cNvSpPr>
            <a:spLocks noGrp="1"/>
          </p:cNvSpPr>
          <p:nvPr>
            <p:ph type="title"/>
          </p:nvPr>
        </p:nvSpPr>
        <p:spPr>
          <a:xfrm>
            <a:off x="449943" y="203506"/>
            <a:ext cx="10956620" cy="512514"/>
          </a:xfrm>
        </p:spPr>
        <p:txBody>
          <a:bodyPr/>
          <a:lstStyle/>
          <a:p>
            <a:r>
              <a:rPr lang="en-GB" dirty="0"/>
              <a:t>AI definitions</a:t>
            </a:r>
          </a:p>
        </p:txBody>
      </p:sp>
      <p:graphicFrame>
        <p:nvGraphicFramePr>
          <p:cNvPr id="5" name="Table 4">
            <a:extLst>
              <a:ext uri="{FF2B5EF4-FFF2-40B4-BE49-F238E27FC236}">
                <a16:creationId xmlns:a16="http://schemas.microsoft.com/office/drawing/2014/main" id="{6B542CF8-A444-1C5B-4AE4-E9FDF3635109}"/>
              </a:ext>
            </a:extLst>
          </p:cNvPr>
          <p:cNvGraphicFramePr>
            <a:graphicFrameLocks noGrp="1"/>
          </p:cNvGraphicFramePr>
          <p:nvPr>
            <p:extLst>
              <p:ext uri="{D42A27DB-BD31-4B8C-83A1-F6EECF244321}">
                <p14:modId xmlns:p14="http://schemas.microsoft.com/office/powerpoint/2010/main" val="1159449395"/>
              </p:ext>
            </p:extLst>
          </p:nvPr>
        </p:nvGraphicFramePr>
        <p:xfrm>
          <a:off x="399143" y="664187"/>
          <a:ext cx="11342914" cy="5589455"/>
        </p:xfrm>
        <a:graphic>
          <a:graphicData uri="http://schemas.openxmlformats.org/drawingml/2006/table">
            <a:tbl>
              <a:tblPr firstRow="1" bandRow="1">
                <a:tableStyleId>{F5AB1C69-6EDB-4FF4-983F-18BD219EF322}</a:tableStyleId>
              </a:tblPr>
              <a:tblGrid>
                <a:gridCol w="3679405">
                  <a:extLst>
                    <a:ext uri="{9D8B030D-6E8A-4147-A177-3AD203B41FA5}">
                      <a16:colId xmlns:a16="http://schemas.microsoft.com/office/drawing/2014/main" val="3829581733"/>
                    </a:ext>
                  </a:extLst>
                </a:gridCol>
                <a:gridCol w="7663509">
                  <a:extLst>
                    <a:ext uri="{9D8B030D-6E8A-4147-A177-3AD203B41FA5}">
                      <a16:colId xmlns:a16="http://schemas.microsoft.com/office/drawing/2014/main" val="58929762"/>
                    </a:ext>
                  </a:extLst>
                </a:gridCol>
              </a:tblGrid>
              <a:tr h="468815">
                <a:tc>
                  <a:txBody>
                    <a:bodyPr/>
                    <a:lstStyle/>
                    <a:p>
                      <a:r>
                        <a:rPr lang="en-GB" sz="1200" b="1" dirty="0">
                          <a:solidFill>
                            <a:sysClr val="windowText" lastClr="000000"/>
                          </a:solidFill>
                        </a:rPr>
                        <a:t>Prompt</a:t>
                      </a:r>
                    </a:p>
                  </a:txBody>
                  <a:tcPr>
                    <a:solidFill>
                      <a:srgbClr val="E8F3F8"/>
                    </a:solidFill>
                  </a:tcPr>
                </a:tc>
                <a:tc>
                  <a:txBody>
                    <a:bodyPr/>
                    <a:lstStyle/>
                    <a:p>
                      <a:r>
                        <a:rPr lang="en-GB" sz="1200" b="0" dirty="0">
                          <a:solidFill>
                            <a:sysClr val="windowText" lastClr="000000"/>
                          </a:solidFill>
                        </a:rPr>
                        <a:t>A prompt is the instruction we give generative AI. This is often written text in a conversational style, but a prompt can also contain images or files. </a:t>
                      </a:r>
                    </a:p>
                  </a:txBody>
                  <a:tcPr>
                    <a:solidFill>
                      <a:srgbClr val="E8F3F8"/>
                    </a:solidFill>
                  </a:tcPr>
                </a:tc>
                <a:extLst>
                  <a:ext uri="{0D108BD9-81ED-4DB2-BD59-A6C34878D82A}">
                    <a16:rowId xmlns:a16="http://schemas.microsoft.com/office/drawing/2014/main" val="2341251481"/>
                  </a:ext>
                </a:extLst>
              </a:tr>
              <a:tr h="535416">
                <a:tc>
                  <a:txBody>
                    <a:bodyPr/>
                    <a:lstStyle/>
                    <a:p>
                      <a:r>
                        <a:rPr lang="en-GB" sz="1200" b="1" dirty="0"/>
                        <a:t>Narrow AI</a:t>
                      </a:r>
                    </a:p>
                  </a:txBody>
                  <a:tcPr/>
                </a:tc>
                <a:tc>
                  <a:txBody>
                    <a:bodyPr/>
                    <a:lstStyle/>
                    <a:p>
                      <a:r>
                        <a:rPr lang="en-GB" sz="1200" dirty="0"/>
                        <a:t>This type of AI is designed for specific tasks and can’t be easily adapted to do other things. It works using carefully selected data to complete a particular job. Examples include facial recognition (used to unlock phones) and the AI in spellcheckers or adaptive learning tools.</a:t>
                      </a:r>
                    </a:p>
                  </a:txBody>
                  <a:tcPr/>
                </a:tc>
                <a:extLst>
                  <a:ext uri="{0D108BD9-81ED-4DB2-BD59-A6C34878D82A}">
                    <a16:rowId xmlns:a16="http://schemas.microsoft.com/office/drawing/2014/main" val="1223256551"/>
                  </a:ext>
                </a:extLst>
              </a:tr>
              <a:tr h="535416">
                <a:tc>
                  <a:txBody>
                    <a:bodyPr/>
                    <a:lstStyle/>
                    <a:p>
                      <a:r>
                        <a:rPr lang="en-GB" sz="1200" b="1" dirty="0"/>
                        <a:t>General purpose AI (GPAI)</a:t>
                      </a:r>
                    </a:p>
                  </a:txBody>
                  <a:tcPr/>
                </a:tc>
                <a:tc>
                  <a:txBody>
                    <a:bodyPr/>
                    <a:lstStyle/>
                    <a:p>
                      <a:r>
                        <a:rPr lang="en-GB" sz="1200" dirty="0"/>
                        <a:t>GPAI can perform many different tasks rather than being limited to one job. It is trained on large amounts of data and can be adapted for different uses. General-purpose AI (GPAI) is still being developed, but in future it could be one tool that helps with all daily tasks, like planning lessons, booking meetings, writing reports, and offering advice, without needing to switch between different apps.</a:t>
                      </a:r>
                    </a:p>
                  </a:txBody>
                  <a:tcPr/>
                </a:tc>
                <a:extLst>
                  <a:ext uri="{0D108BD9-81ED-4DB2-BD59-A6C34878D82A}">
                    <a16:rowId xmlns:a16="http://schemas.microsoft.com/office/drawing/2014/main" val="3461986574"/>
                  </a:ext>
                </a:extLst>
              </a:tr>
              <a:tr h="535416">
                <a:tc>
                  <a:txBody>
                    <a:bodyPr/>
                    <a:lstStyle/>
                    <a:p>
                      <a:r>
                        <a:rPr lang="en-GB" sz="1200" b="1" dirty="0"/>
                        <a:t>Generative AI (Gen AI)</a:t>
                      </a:r>
                    </a:p>
                  </a:txBody>
                  <a:tcPr/>
                </a:tc>
                <a:tc>
                  <a:txBody>
                    <a:bodyPr/>
                    <a:lstStyle/>
                    <a:p>
                      <a:r>
                        <a:rPr lang="en-GB" sz="1200" dirty="0"/>
                        <a:t>This is AI that creates new content, such as text, images, videos, or music, based on a user’s input. Generative AI creates new content, such as writing lesson plans, making images, or generating quizzes, based on prompts you give it. Gemini, Co-pilot and ChatGPT are examples of Generative AI chatbots.</a:t>
                      </a:r>
                    </a:p>
                  </a:txBody>
                  <a:tcPr/>
                </a:tc>
                <a:extLst>
                  <a:ext uri="{0D108BD9-81ED-4DB2-BD59-A6C34878D82A}">
                    <a16:rowId xmlns:a16="http://schemas.microsoft.com/office/drawing/2014/main" val="2719290078"/>
                  </a:ext>
                </a:extLst>
              </a:tr>
              <a:tr h="535416">
                <a:tc>
                  <a:txBody>
                    <a:bodyPr/>
                    <a:lstStyle/>
                    <a:p>
                      <a:r>
                        <a:rPr lang="en-GB" sz="1200" b="1" dirty="0"/>
                        <a:t>Large language models</a:t>
                      </a:r>
                    </a:p>
                  </a:txBody>
                  <a:tcPr/>
                </a:tc>
                <a:tc>
                  <a:txBody>
                    <a:bodyPr/>
                    <a:lstStyle/>
                    <a:p>
                      <a:r>
                        <a:rPr lang="en-GB" sz="1200" dirty="0"/>
                        <a:t>Large language models (LLMs) are a type of general-purpose AI designed to understand and generate human-like text. These models are trained on vast amounts of text and can answer questions, summarise information, and even translate languages. Large language models (LLMs) are powerful AI systems trained on huge amounts of text so they can understand and generate human-like language. They are the basis for tools like Co-pilot, Gemini and ChatGPT.</a:t>
                      </a:r>
                    </a:p>
                  </a:txBody>
                  <a:tcPr/>
                </a:tc>
                <a:extLst>
                  <a:ext uri="{0D108BD9-81ED-4DB2-BD59-A6C34878D82A}">
                    <a16:rowId xmlns:a16="http://schemas.microsoft.com/office/drawing/2014/main" val="4052600097"/>
                  </a:ext>
                </a:extLst>
              </a:tr>
              <a:tr h="535416">
                <a:tc>
                  <a:txBody>
                    <a:bodyPr/>
                    <a:lstStyle/>
                    <a:p>
                      <a:r>
                        <a:rPr lang="en-GB" sz="1200" b="1" dirty="0"/>
                        <a:t>Machine learning</a:t>
                      </a:r>
                    </a:p>
                  </a:txBody>
                  <a:tcPr/>
                </a:tc>
                <a:tc>
                  <a:txBody>
                    <a:bodyPr/>
                    <a:lstStyle/>
                    <a:p>
                      <a:r>
                        <a:rPr lang="en-GB" sz="1200" dirty="0"/>
                        <a:t>This is a key subset of AI where computers learn from data instead of being directly programmed for each task. For example, machine learning (ML) is used in tools like email filters that learn to spot spam by looking at patterns in messages over time.</a:t>
                      </a:r>
                    </a:p>
                  </a:txBody>
                  <a:tcPr/>
                </a:tc>
                <a:extLst>
                  <a:ext uri="{0D108BD9-81ED-4DB2-BD59-A6C34878D82A}">
                    <a16:rowId xmlns:a16="http://schemas.microsoft.com/office/drawing/2014/main" val="3594405727"/>
                  </a:ext>
                </a:extLst>
              </a:tr>
              <a:tr h="5354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t>AI system learning</a:t>
                      </a:r>
                    </a:p>
                    <a:p>
                      <a:endParaRPr lang="en-GB" sz="1200" b="1" dirty="0"/>
                    </a:p>
                  </a:txBody>
                  <a:tcPr/>
                </a:tc>
                <a:tc>
                  <a:txBody>
                    <a:bodyPr/>
                    <a:lstStyle/>
                    <a:p>
                      <a:r>
                        <a:rPr lang="en-GB" sz="1200" b="1" dirty="0"/>
                        <a:t>Supervised learning</a:t>
                      </a:r>
                    </a:p>
                    <a:p>
                      <a:r>
                        <a:rPr lang="en-GB" sz="1200" dirty="0"/>
                        <a:t>Where the AI system learns from examples with clear labels (such as teaching an AI system to recognise apples by showing it labelled images of apples and other fruits).</a:t>
                      </a:r>
                    </a:p>
                    <a:p>
                      <a:endParaRPr lang="en-GB" sz="1200" dirty="0"/>
                    </a:p>
                    <a:p>
                      <a:r>
                        <a:rPr lang="en-GB" sz="1200" b="1" dirty="0"/>
                        <a:t>Unsupervised learning</a:t>
                      </a:r>
                    </a:p>
                    <a:p>
                      <a:r>
                        <a:rPr lang="en-GB" sz="1200" dirty="0"/>
                        <a:t>Where the AI system finds patterns in data without being given labels, such as identifying emails as spam based on recognising suspicious patterns, without being explicitly shown labelled data.</a:t>
                      </a:r>
                    </a:p>
                  </a:txBody>
                  <a:tcPr/>
                </a:tc>
                <a:extLst>
                  <a:ext uri="{0D108BD9-81ED-4DB2-BD59-A6C34878D82A}">
                    <a16:rowId xmlns:a16="http://schemas.microsoft.com/office/drawing/2014/main" val="851002640"/>
                  </a:ext>
                </a:extLst>
              </a:tr>
            </a:tbl>
          </a:graphicData>
        </a:graphic>
      </p:graphicFrame>
      <p:sp>
        <p:nvSpPr>
          <p:cNvPr id="10" name="Google Shape;148;p10">
            <a:extLst>
              <a:ext uri="{FF2B5EF4-FFF2-40B4-BE49-F238E27FC236}">
                <a16:creationId xmlns:a16="http://schemas.microsoft.com/office/drawing/2014/main" id="{5848B8D3-2E34-2487-19B4-884884F313B6}"/>
              </a:ext>
            </a:extLst>
          </p:cNvPr>
          <p:cNvSpPr txBox="1">
            <a:spLocks noGrp="1"/>
          </p:cNvSpPr>
          <p:nvPr>
            <p:ph type="ftr" idx="11"/>
          </p:nvPr>
        </p:nvSpPr>
        <p:spPr>
          <a:xfrm>
            <a:off x="536295" y="6349197"/>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1: Understanding AI in education</a:t>
            </a:r>
            <a:endParaRPr dirty="0"/>
          </a:p>
        </p:txBody>
      </p:sp>
      <p:sp>
        <p:nvSpPr>
          <p:cNvPr id="4" name="Slide Number Placeholder 3">
            <a:extLst>
              <a:ext uri="{FF2B5EF4-FFF2-40B4-BE49-F238E27FC236}">
                <a16:creationId xmlns:a16="http://schemas.microsoft.com/office/drawing/2014/main" id="{C1819D0B-BB62-EBC6-AF50-F481541A88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spTree>
    <p:extLst>
      <p:ext uri="{BB962C8B-B14F-4D97-AF65-F5344CB8AC3E}">
        <p14:creationId xmlns:p14="http://schemas.microsoft.com/office/powerpoint/2010/main" val="429268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2385d3b56c_0_228" descr="This slide contains an activity to consider three questions. "/>
          <p:cNvSpPr txBox="1">
            <a:spLocks noGrp="1"/>
          </p:cNvSpPr>
          <p:nvPr>
            <p:ph type="title"/>
          </p:nvPr>
        </p:nvSpPr>
        <p:spPr>
          <a:xfrm>
            <a:off x="504834" y="5109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Key question: what is my knowledge of AI?</a:t>
            </a: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lvl="0" indent="0" algn="l" rtl="0">
              <a:lnSpc>
                <a:spcPct val="90000"/>
              </a:lnSpc>
              <a:spcBef>
                <a:spcPts val="0"/>
              </a:spcBef>
              <a:spcAft>
                <a:spcPts val="0"/>
              </a:spcAft>
              <a:buClr>
                <a:schemeClr val="dk1"/>
              </a:buClr>
              <a:buSzPts val="1100"/>
              <a:buFont typeface="Arial"/>
              <a:buNone/>
            </a:pPr>
            <a:endPar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lvl="0" indent="0" algn="l" rtl="0">
              <a:lnSpc>
                <a:spcPct val="90000"/>
              </a:lnSpc>
              <a:spcBef>
                <a:spcPts val="0"/>
              </a:spcBef>
              <a:spcAft>
                <a:spcPts val="0"/>
              </a:spcAft>
              <a:buClr>
                <a:srgbClr val="003764"/>
              </a:buClr>
              <a:buSzPts val="2400"/>
              <a:buFont typeface="Arial"/>
              <a:buNone/>
            </a:pPr>
            <a:endParaRPr lang="en-GB" dirty="0"/>
          </a:p>
        </p:txBody>
      </p:sp>
      <p:sp>
        <p:nvSpPr>
          <p:cNvPr id="203" name="Google Shape;203;g32385d3b56c_0_228"/>
          <p:cNvSpPr txBox="1">
            <a:spLocks noGrp="1"/>
          </p:cNvSpPr>
          <p:nvPr>
            <p:ph type="body" idx="1"/>
          </p:nvPr>
        </p:nvSpPr>
        <p:spPr>
          <a:xfrm>
            <a:off x="504675" y="1082255"/>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Consider the three questions below. You may want to discuss them with a colleague or note your ideas in the space below the questions. </a:t>
            </a:r>
            <a:endParaRPr i="1"/>
          </a:p>
        </p:txBody>
      </p:sp>
      <p:sp>
        <p:nvSpPr>
          <p:cNvPr id="204" name="Google Shape;204;g32385d3b56c_0_228"/>
          <p:cNvSpPr txBox="1"/>
          <p:nvPr/>
        </p:nvSpPr>
        <p:spPr>
          <a:xfrm>
            <a:off x="5048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is my current understanding of generative AI?</a:t>
            </a:r>
            <a:endParaRPr sz="1400" b="0" i="0" u="none" strike="noStrike" cap="none">
              <a:solidFill>
                <a:srgbClr val="000000"/>
              </a:solidFill>
              <a:latin typeface="Arial"/>
              <a:ea typeface="Arial"/>
              <a:cs typeface="Arial"/>
              <a:sym typeface="Arial"/>
            </a:endParaRPr>
          </a:p>
        </p:txBody>
      </p:sp>
      <p:sp>
        <p:nvSpPr>
          <p:cNvPr id="205" name="Google Shape;205;g32385d3b56c_0_228" descr="A box asking &quot;What is my current understanding of AI?&quot;"/>
          <p:cNvSpPr/>
          <p:nvPr/>
        </p:nvSpPr>
        <p:spPr>
          <a:xfrm>
            <a:off x="451150"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32385d3b56c_0_228" descr="An arrow indicating that you move to the next box. "/>
          <p:cNvSpPr/>
          <p:nvPr/>
        </p:nvSpPr>
        <p:spPr>
          <a:xfrm>
            <a:off x="396082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2385d3b56c_0_228"/>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further questions do I have as an educator?</a:t>
            </a:r>
            <a:endParaRPr sz="1400" b="0" i="0" u="none" strike="noStrike" cap="none">
              <a:solidFill>
                <a:srgbClr val="000000"/>
              </a:solidFill>
              <a:latin typeface="Arial"/>
              <a:ea typeface="Arial"/>
              <a:cs typeface="Arial"/>
              <a:sym typeface="Arial"/>
            </a:endParaRPr>
          </a:p>
        </p:txBody>
      </p:sp>
      <p:sp>
        <p:nvSpPr>
          <p:cNvPr id="208" name="Google Shape;208;g32385d3b56c_0_228" descr="A box asking the question &quot;What further questions do I have as an educator?&quot;"/>
          <p:cNvSpPr/>
          <p:nvPr/>
        </p:nvSpPr>
        <p:spPr>
          <a:xfrm>
            <a:off x="4404196"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32385d3b56c_0_228" descr="An arrow indicating that you move to the next box. "/>
          <p:cNvSpPr/>
          <p:nvPr/>
        </p:nvSpPr>
        <p:spPr>
          <a:xfrm>
            <a:off x="7913871" y="35765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32385d3b56c_0_228"/>
          <p:cNvSpPr txBox="1"/>
          <p:nvPr/>
        </p:nvSpPr>
        <p:spPr>
          <a:xfrm>
            <a:off x="8357300" y="2143125"/>
            <a:ext cx="3390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chemeClr val="dk1"/>
                </a:solidFill>
                <a:latin typeface="Arial"/>
                <a:ea typeface="Arial"/>
                <a:cs typeface="Arial"/>
                <a:sym typeface="Arial"/>
              </a:rPr>
              <a:t>What actions can I take to get there? Note that you should find many of these answers throughout the resources.</a:t>
            </a:r>
            <a:endParaRPr sz="1400" b="0" i="0" u="none" strike="noStrike" cap="none">
              <a:solidFill>
                <a:schemeClr val="dk1"/>
              </a:solidFill>
              <a:latin typeface="Arial"/>
              <a:ea typeface="Arial"/>
              <a:cs typeface="Arial"/>
              <a:sym typeface="Arial"/>
            </a:endParaRPr>
          </a:p>
        </p:txBody>
      </p:sp>
      <p:sp>
        <p:nvSpPr>
          <p:cNvPr id="211" name="Google Shape;211;g32385d3b56c_0_228"/>
          <p:cNvSpPr/>
          <p:nvPr/>
        </p:nvSpPr>
        <p:spPr>
          <a:xfrm>
            <a:off x="8357241" y="2071947"/>
            <a:ext cx="3453900" cy="391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dirty="0"/>
              <a:t>[You should consider the content of the resources on the following slides and decide which sections of the teacher toolkit you should engage </a:t>
            </a:r>
            <a:r>
              <a:rPr lang="en-GB"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with: Module 2 Video 5-6 and the whole of Module 3.</a:t>
            </a:r>
            <a:r>
              <a:rPr lang="en-GB" dirty="0"/>
              <a:t>]</a:t>
            </a:r>
            <a:endParaRPr lang="en-GB" sz="1400" b="0" i="0" u="none" strike="noStrike" cap="none" dirty="0">
              <a:solidFill>
                <a:srgbClr val="000000"/>
              </a:solidFill>
              <a:latin typeface="Arial"/>
              <a:ea typeface="Arial"/>
              <a:cs typeface="Arial"/>
              <a:sym typeface="Arial"/>
            </a:endParaRPr>
          </a:p>
        </p:txBody>
      </p:sp>
      <p:sp>
        <p:nvSpPr>
          <p:cNvPr id="212" name="Google Shape;212;g32385d3b56c_0_228"/>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1: Understanding AI in education</a:t>
            </a:r>
            <a:endParaRPr/>
          </a:p>
        </p:txBody>
      </p:sp>
      <p:sp>
        <p:nvSpPr>
          <p:cNvPr id="213" name="Google Shape;213;g32385d3b56c_0_228"/>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551E24-3F72-4099-921F-314BD06631E6}">
  <ds:schemaRefs>
    <ds:schemaRef ds:uri="http://schemas.microsoft.com/office/2006/metadata/properties"/>
    <ds:schemaRef ds:uri="http://purl.org/dc/terms/"/>
    <ds:schemaRef ds:uri="ea61627a-9abc-490c-89e6-3cece687feab"/>
    <ds:schemaRef ds:uri="http://schemas.microsoft.com/office/2006/documentManagement/types"/>
    <ds:schemaRef ds:uri="http://purl.org/dc/elements/1.1/"/>
    <ds:schemaRef ds:uri="http://schemas.microsoft.com/office/infopath/2007/PartnerControls"/>
    <ds:schemaRef ds:uri="8c566321-f672-4e06-a901-b5e72b4c4357"/>
    <ds:schemaRef ds:uri="http://purl.org/dc/dcmitype/"/>
    <ds:schemaRef ds:uri="http://schemas.openxmlformats.org/package/2006/metadata/core-properties"/>
    <ds:schemaRef ds:uri="e24597fa-558f-46b5-9c06-08733d0bc5f6"/>
    <ds:schemaRef ds:uri="http://www.w3.org/XML/1998/namespace"/>
  </ds:schemaRefs>
</ds:datastoreItem>
</file>

<file path=customXml/itemProps2.xml><?xml version="1.0" encoding="utf-8"?>
<ds:datastoreItem xmlns:ds="http://schemas.openxmlformats.org/officeDocument/2006/customXml" ds:itemID="{097A051C-971C-498D-B6AE-67CC089FB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61627a-9abc-490c-89e6-3cece687feab"/>
    <ds:schemaRef ds:uri="e24597fa-558f-46b5-9c06-08733d0bc5f6"/>
    <ds:schemaRef ds:uri="8c566321-f672-4e06-a901-b5e72b4c43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ACAD6C-A37E-408B-B2C7-F84D91E82EBB}">
  <ds:schemaRefs>
    <ds:schemaRef ds:uri="http://schemas.microsoft.com/sharepoint/v3/contenttype/forms"/>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80</TotalTime>
  <Words>3603</Words>
  <Application>Microsoft Office PowerPoint</Application>
  <PresentationFormat>Widescreen</PresentationFormat>
  <Paragraphs>393</Paragraphs>
  <Slides>32</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Corbel</vt:lpstr>
      <vt:lpstr>Corbel,Sans-Serif</vt:lpstr>
      <vt:lpstr>Helvetica Neue</vt:lpstr>
      <vt:lpstr>Basis</vt:lpstr>
      <vt:lpstr>Basis</vt:lpstr>
      <vt:lpstr>The Safe and Effective Use of AI in Education</vt:lpstr>
      <vt:lpstr>Safe and Effective Use of AI in Education</vt:lpstr>
      <vt:lpstr>About this workbook</vt:lpstr>
      <vt:lpstr>Objectives for the module</vt:lpstr>
      <vt:lpstr>“Teachers are the primary users of AI in education, and they are expected to be the designers and facilitators of students’ learning with AI, the guardians of safe and ethical practice across AI-rich educational environments, and to act as role models for lifelong learning about AI. To assume these responsibilities, teachers need to be supported to develop their capabilities to leverage the potential benefits of AI while mitigating its risks in education settings and wider society.”   AI Competency Framework for Teachers, UNESCO, 2024</vt:lpstr>
      <vt:lpstr>Module 1 Video 1: An introduction to AI in education</vt:lpstr>
      <vt:lpstr>Brief summary of video 1</vt:lpstr>
      <vt:lpstr>AI definitions</vt:lpstr>
      <vt:lpstr>Key question: what is my knowledge of AI?  </vt:lpstr>
      <vt:lpstr>Planning for engagement with Module 1: Understanding AI in education</vt:lpstr>
      <vt:lpstr>Planning for engagement with Module 2: Interacting with generative AI in education</vt:lpstr>
      <vt:lpstr>Planning for engagement with Module 3: Developing the safe use of generative AI in education</vt:lpstr>
      <vt:lpstr>Planning for engagement with Module 4: Use cases of generative AI in education</vt:lpstr>
      <vt:lpstr>Generative AI</vt:lpstr>
      <vt:lpstr>Module 1 Video 2: Focus on generative AI</vt:lpstr>
      <vt:lpstr>Summary</vt:lpstr>
      <vt:lpstr>Reflection activity 1</vt:lpstr>
      <vt:lpstr>Glossary of terms</vt:lpstr>
      <vt:lpstr>Reflection activity 2</vt:lpstr>
      <vt:lpstr>Knowledge check</vt:lpstr>
      <vt:lpstr>Knowledge check</vt:lpstr>
      <vt:lpstr>Knowledge check, question 1, question</vt:lpstr>
      <vt:lpstr>Knowledge check, question 1, answer </vt:lpstr>
      <vt:lpstr>Knowledge check, question 2, question</vt:lpstr>
      <vt:lpstr>Knowledge check, question 2, answer</vt:lpstr>
      <vt:lpstr>Knowledge check, question 3, question</vt:lpstr>
      <vt:lpstr>Knowledge check, question 3, answer</vt:lpstr>
      <vt:lpstr>Knowledge check, question 4, question</vt:lpstr>
      <vt:lpstr>Knowledge check, question 4, answer</vt:lpstr>
      <vt:lpstr>Objectives review</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BROOKS, David</dc:creator>
  <cp:lastModifiedBy>BALLANTINE, Jane</cp:lastModifiedBy>
  <cp:revision>243</cp:revision>
  <dcterms:created xsi:type="dcterms:W3CDTF">2024-10-18T09:45:20Z</dcterms:created>
  <dcterms:modified xsi:type="dcterms:W3CDTF">2025-06-09T12:43:46Z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