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Lst>
  <p:notesMasterIdLst>
    <p:notesMasterId r:id="rId4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5" r:id="rId43"/>
    <p:sldId id="294" r:id="rId4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46" roundtripDataSignature="AMtx7mjlp0RsqBYR26iJL26hp3mzT4To4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21951B-F378-4B99-58B4-674A7E619D9F}" name="MOULDS, Katherine" initials="KM" userId="S::Katherine.MOULDS@EDUCATION.GOV.UK::15f43d12-7298-474e-bdf8-04a219253416" providerId="AD"/>
  <p188:author id="{FD887754-5AB7-B6F6-B283-4F71D70D0896}" name="PEARCE, Matthew" initials="" userId="S::Matthew.PEARCE@EDUCATION.GOV.UK::782345e5-d1f3-4c56-91bc-68065f635840" providerId="AD"/>
  <p188:author id="{DDBA44A7-53ED-9977-0614-5DC8154F1F7A}" name="GUINNESS, Lizzie" initials="GL" userId="S::lizzie.guinness@education.gov.uk::e236ea8d-98b1-4399-8875-2a93bb59b3e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329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32A400-38FA-47A6-AC46-61242DA2B7BF}" v="7" dt="2025-06-09T12:09:52.802"/>
  </p1510:revLst>
</p1510:revInfo>
</file>

<file path=ppt/tableStyles.xml><?xml version="1.0" encoding="utf-8"?>
<a:tblStyleLst xmlns:a="http://schemas.openxmlformats.org/drawingml/2006/main" def="{07EFE354-9483-46D0-9F42-F42E78F542CB}">
  <a:tblStyle styleId="{07EFE354-9483-46D0-9F42-F42E78F542CB}"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72" y="6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customschemas.google.com/relationships/presentationmetadata" Target="metadata"/><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LLANTINE, Jane" userId="5b46389b-2a0b-4ec8-8c12-db4162673594" providerId="ADAL" clId="{5F1FB916-4DC7-45FF-A2C0-BB08EB5DB0EB}"/>
    <pc:docChg chg="modSld">
      <pc:chgData name="BALLANTINE, Jane" userId="5b46389b-2a0b-4ec8-8c12-db4162673594" providerId="ADAL" clId="{5F1FB916-4DC7-45FF-A2C0-BB08EB5DB0EB}" dt="2025-06-09T12:54:01.136" v="2" actId="13244"/>
      <pc:docMkLst>
        <pc:docMk/>
      </pc:docMkLst>
      <pc:sldChg chg="modSp mod">
        <pc:chgData name="BALLANTINE, Jane" userId="5b46389b-2a0b-4ec8-8c12-db4162673594" providerId="ADAL" clId="{5F1FB916-4DC7-45FF-A2C0-BB08EB5DB0EB}" dt="2025-06-09T12:54:01.136" v="2" actId="13244"/>
        <pc:sldMkLst>
          <pc:docMk/>
          <pc:sldMk cId="0" sldId="266"/>
        </pc:sldMkLst>
        <pc:spChg chg="ord">
          <ac:chgData name="BALLANTINE, Jane" userId="5b46389b-2a0b-4ec8-8c12-db4162673594" providerId="ADAL" clId="{5F1FB916-4DC7-45FF-A2C0-BB08EB5DB0EB}" dt="2025-06-09T12:54:01.136" v="2" actId="13244"/>
          <ac:spMkLst>
            <pc:docMk/>
            <pc:sldMk cId="0" sldId="266"/>
            <ac:spMk id="143" creationId="{00000000-0000-0000-0000-000000000000}"/>
          </ac:spMkLst>
        </pc:spChg>
        <pc:spChg chg="mod">
          <ac:chgData name="BALLANTINE, Jane" userId="5b46389b-2a0b-4ec8-8c12-db4162673594" providerId="ADAL" clId="{5F1FB916-4DC7-45FF-A2C0-BB08EB5DB0EB}" dt="2025-06-09T12:53:32.205" v="1" actId="1035"/>
          <ac:spMkLst>
            <pc:docMk/>
            <pc:sldMk cId="0" sldId="266"/>
            <ac:spMk id="14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gov.uk/government/publications/generative-ai-product-safety-expectations"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gov.uk/government/publications/keeping-children-safe-in-education--2"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teachcomputing.or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ducationendowmentfoundation.org.uk/projects-and-evaluation/projects/choices-in-edtech-using-generative-ai-chatgpt-for-ks3-science-lesson-preparation-2024-teacher-choices-tria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gov.uk/guidance/meeting-digital-and-technology-standards-in-schools-and-colleges"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www.gov.uk/government/publications/keeping-children-safe-in-education--2" TargetMode="External"/><Relationship Id="rId4" Type="http://schemas.openxmlformats.org/officeDocument/2006/relationships/hyperlink" Target="https://www.gov.uk/guidance/plan-technology-for-your-school"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gov.uk/government/publications/generative-ai-product-safety-expectations"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gov.uk/guidance/plan-technology-for-your-school"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educationendowmentfoundation.org.uk/education-evidence/guidance-reports/digita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 name="Google Shape;4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48414d0546_2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348414d0546_2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g348414d0546_2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48414d0546_0_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40" name="Google Shape;140;g348414d0546_0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48414d0546_0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g348414d0546_0_1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2" name="Google Shape;152;g348414d0546_0_1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48414d0546_0_2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g348414d0546_0_2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 name="Google Shape;160;g348414d0546_0_2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48414d0546_0_1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DfE Product Safety Expectations: </a:t>
            </a:r>
            <a:r>
              <a:rPr lang="en-GB" u="sng">
                <a:solidFill>
                  <a:schemeClr val="hlink"/>
                </a:solidFill>
                <a:hlinkClick r:id="rId3"/>
              </a:rPr>
              <a:t>https://www.gov.uk/government/publications/generative-ai-product-safety-expectations</a:t>
            </a:r>
            <a:endParaRPr/>
          </a:p>
          <a:p>
            <a:pPr marL="0" lvl="0" indent="0" algn="l" rtl="0">
              <a:lnSpc>
                <a:spcPct val="100000"/>
              </a:lnSpc>
              <a:spcBef>
                <a:spcPts val="0"/>
              </a:spcBef>
              <a:spcAft>
                <a:spcPts val="0"/>
              </a:spcAft>
              <a:buSzPts val="1400"/>
              <a:buNone/>
            </a:pPr>
            <a:r>
              <a:rPr lang="en-GB"/>
              <a:t>Keeping Children Safe in Education: </a:t>
            </a:r>
            <a:r>
              <a:rPr lang="en-GB" u="sng">
                <a:solidFill>
                  <a:schemeClr val="hlink"/>
                </a:solidFill>
                <a:hlinkClick r:id="rId4"/>
              </a:rPr>
              <a:t>https://www.gov.uk/government/publications/keeping-children-safe-in-education--2</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This may be completed individually, in pairs or groups depending on the context of the audience.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b="1"/>
              <a:t>Key question: am I ready for AI?</a:t>
            </a:r>
            <a:endParaRPr b="1"/>
          </a:p>
          <a:p>
            <a:pPr marL="0" lvl="0" indent="0" algn="l" rtl="0">
              <a:lnSpc>
                <a:spcPct val="100000"/>
              </a:lnSpc>
              <a:spcBef>
                <a:spcPts val="0"/>
              </a:spcBef>
              <a:spcAft>
                <a:spcPts val="0"/>
              </a:spcAft>
              <a:buSzPts val="1400"/>
              <a:buNone/>
            </a:pPr>
            <a:r>
              <a:rPr lang="en-GB"/>
              <a:t>Participants will consider where their current understanding of AI and generative AI is.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Reflecting on content presented within the video as to whether or not they feel confident that they are consider the multitude of key points that surround the safe and effective use of AI.</a:t>
            </a:r>
          </a:p>
          <a:p>
            <a:pPr marL="0" lvl="0" indent="0" algn="l" rtl="0">
              <a:lnSpc>
                <a:spcPct val="100000"/>
              </a:lnSpc>
              <a:spcBef>
                <a:spcPts val="0"/>
              </a:spcBef>
              <a:spcAft>
                <a:spcPts val="0"/>
              </a:spcAft>
              <a:buSzPts val="1400"/>
              <a:buNone/>
            </a:pPr>
            <a:endParaRPr lang="en-GB"/>
          </a:p>
          <a:p>
            <a:pPr marL="0" lvl="0" indent="0" algn="l" rtl="0">
              <a:lnSpc>
                <a:spcPct val="100000"/>
              </a:lnSpc>
              <a:spcBef>
                <a:spcPts val="0"/>
              </a:spcBef>
              <a:spcAft>
                <a:spcPts val="0"/>
              </a:spcAft>
              <a:buSzPts val="1400"/>
              <a:buNone/>
            </a:pPr>
            <a:r>
              <a:rPr lang="en-GB"/>
              <a:t>This task allows for a range of responses to enable users that are relative novice to those more experienced in order to draw out a point for reflections.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Key points that could be presented to participants for reflection could be:</a:t>
            </a:r>
            <a:endParaRPr/>
          </a:p>
          <a:p>
            <a:pPr marL="457200" lvl="0" indent="-317500" algn="l" rtl="0">
              <a:lnSpc>
                <a:spcPct val="100000"/>
              </a:lnSpc>
              <a:spcBef>
                <a:spcPts val="0"/>
              </a:spcBef>
              <a:spcAft>
                <a:spcPts val="0"/>
              </a:spcAft>
              <a:buSzPts val="1400"/>
              <a:buChar char="●"/>
            </a:pPr>
            <a:r>
              <a:rPr lang="en-GB"/>
              <a:t>Age restrictions and limitations on pupil use</a:t>
            </a:r>
            <a:endParaRPr/>
          </a:p>
          <a:p>
            <a:pPr marL="457200" lvl="0" indent="-317500" algn="l" rtl="0">
              <a:lnSpc>
                <a:spcPct val="100000"/>
              </a:lnSpc>
              <a:spcBef>
                <a:spcPts val="0"/>
              </a:spcBef>
              <a:spcAft>
                <a:spcPts val="0"/>
              </a:spcAft>
              <a:buSzPts val="1400"/>
              <a:buChar char="●"/>
            </a:pPr>
            <a:r>
              <a:rPr lang="en-GB"/>
              <a:t>Safeguarding measures for both staff and student use</a:t>
            </a:r>
            <a:endParaRPr/>
          </a:p>
          <a:p>
            <a:pPr marL="457200" lvl="0" indent="-317500" algn="l" rtl="0">
              <a:lnSpc>
                <a:spcPct val="100000"/>
              </a:lnSpc>
              <a:spcBef>
                <a:spcPts val="0"/>
              </a:spcBef>
              <a:spcAft>
                <a:spcPts val="0"/>
              </a:spcAft>
              <a:buSzPts val="1400"/>
              <a:buChar char="●"/>
            </a:pPr>
            <a:r>
              <a:rPr lang="en-GB"/>
              <a:t>Specialist knowledge and skills required to effectively use AI tools</a:t>
            </a:r>
            <a:endParaRPr/>
          </a:p>
          <a:p>
            <a:pPr marL="457200" lvl="0" indent="-317500" algn="l" rtl="0">
              <a:lnSpc>
                <a:spcPct val="100000"/>
              </a:lnSpc>
              <a:spcBef>
                <a:spcPts val="0"/>
              </a:spcBef>
              <a:spcAft>
                <a:spcPts val="0"/>
              </a:spcAft>
              <a:buSzPts val="1400"/>
              <a:buChar char="●"/>
            </a:pPr>
            <a:r>
              <a:rPr lang="en-GB"/>
              <a:t>Legislation</a:t>
            </a:r>
            <a:endParaRPr/>
          </a:p>
          <a:p>
            <a:pPr marL="457200" lvl="0" indent="-317500" algn="l" rtl="0">
              <a:lnSpc>
                <a:spcPct val="100000"/>
              </a:lnSpc>
              <a:spcBef>
                <a:spcPts val="0"/>
              </a:spcBef>
              <a:spcAft>
                <a:spcPts val="0"/>
              </a:spcAft>
              <a:buSzPts val="1400"/>
              <a:buChar char="●"/>
            </a:pPr>
            <a:r>
              <a:rPr lang="en-GB"/>
              <a:t>Guidance form the educational setting</a:t>
            </a:r>
            <a:endParaRPr/>
          </a:p>
          <a:p>
            <a:pPr marL="457200" lvl="0" indent="-317500" algn="l" rtl="0">
              <a:lnSpc>
                <a:spcPct val="100000"/>
              </a:lnSpc>
              <a:spcBef>
                <a:spcPts val="0"/>
              </a:spcBef>
              <a:spcAft>
                <a:spcPts val="0"/>
              </a:spcAft>
              <a:buSzPts val="1400"/>
              <a:buChar char="●"/>
            </a:pPr>
            <a:r>
              <a:rPr lang="en-GB"/>
              <a:t>An understanding of how to critically assess the output from an AI tool</a:t>
            </a:r>
          </a:p>
        </p:txBody>
      </p:sp>
      <p:sp>
        <p:nvSpPr>
          <p:cNvPr id="167" name="Google Shape;167;g348414d0546_0_1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48414d0546_0_1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National Centre for Computing Education: </a:t>
            </a:r>
            <a:r>
              <a:rPr lang="en-GB">
                <a:solidFill>
                  <a:schemeClr val="hlink"/>
                </a:solidFill>
                <a:uFill>
                  <a:noFill/>
                </a:uFill>
                <a:hlinkClick r:id="rId3"/>
              </a:rPr>
              <a:t>https://teachcomputing.org/</a:t>
            </a:r>
            <a:endParaRPr/>
          </a:p>
          <a:p>
            <a:pPr marL="0" lvl="0" indent="0" algn="l" rtl="0">
              <a:lnSpc>
                <a:spcPct val="100000"/>
              </a:lnSpc>
              <a:spcBef>
                <a:spcPts val="0"/>
              </a:spcBef>
              <a:spcAft>
                <a:spcPts val="0"/>
              </a:spcAft>
              <a:buSzPts val="1400"/>
              <a:buNone/>
            </a:pPr>
            <a:r>
              <a:rPr lang="en-GB"/>
              <a:t>Experience AI resources: https://experience-ai.org/en/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This may be completed individually, in pairs or groups depending on the context of the audience.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b="1"/>
              <a:t>Key question: am I ready for AI?</a:t>
            </a:r>
            <a:endParaRPr b="1"/>
          </a:p>
          <a:p>
            <a:pPr marL="0" lvl="0" indent="0" algn="l" rtl="0">
              <a:lnSpc>
                <a:spcPct val="100000"/>
              </a:lnSpc>
              <a:spcBef>
                <a:spcPts val="0"/>
              </a:spcBef>
              <a:spcAft>
                <a:spcPts val="0"/>
              </a:spcAft>
              <a:buSzPts val="1400"/>
              <a:buNone/>
            </a:pPr>
            <a:r>
              <a:rPr lang="en-GB"/>
              <a:t>Participants will consider where their current understanding of AI and generative AI is.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Reflecting on content presented within the video as to whether or not they feel confident that they are consider the multitude of key points that surround the safe and effective use of AI.</a:t>
            </a:r>
          </a:p>
          <a:p>
            <a:pPr marL="0" lvl="0" indent="0" algn="l" rtl="0">
              <a:lnSpc>
                <a:spcPct val="100000"/>
              </a:lnSpc>
              <a:spcBef>
                <a:spcPts val="0"/>
              </a:spcBef>
              <a:spcAft>
                <a:spcPts val="0"/>
              </a:spcAft>
              <a:buSzPts val="1400"/>
              <a:buNone/>
            </a:pPr>
            <a:endParaRPr lang="en-GB"/>
          </a:p>
          <a:p>
            <a:pPr marL="0" lvl="0" indent="0" algn="l" rtl="0">
              <a:lnSpc>
                <a:spcPct val="100000"/>
              </a:lnSpc>
              <a:spcBef>
                <a:spcPts val="0"/>
              </a:spcBef>
              <a:spcAft>
                <a:spcPts val="0"/>
              </a:spcAft>
              <a:buSzPts val="1400"/>
              <a:buNone/>
            </a:pPr>
            <a:r>
              <a:rPr lang="en-GB"/>
              <a:t>This task allows for a range of responses to enable users that are relative novice to those more experienced in order to draw out a point for reflections.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Key points that could be presented to participants for reflection could be:</a:t>
            </a:r>
            <a:endParaRPr/>
          </a:p>
          <a:p>
            <a:pPr marL="457200" lvl="0" indent="-317500" algn="l" rtl="0">
              <a:lnSpc>
                <a:spcPct val="100000"/>
              </a:lnSpc>
              <a:spcBef>
                <a:spcPts val="0"/>
              </a:spcBef>
              <a:spcAft>
                <a:spcPts val="0"/>
              </a:spcAft>
              <a:buSzPts val="1400"/>
              <a:buChar char="●"/>
            </a:pPr>
            <a:r>
              <a:rPr lang="en-GB"/>
              <a:t>Age restrictions and limitations on pupil use</a:t>
            </a:r>
            <a:endParaRPr/>
          </a:p>
          <a:p>
            <a:pPr marL="457200" lvl="0" indent="-317500" algn="l" rtl="0">
              <a:lnSpc>
                <a:spcPct val="100000"/>
              </a:lnSpc>
              <a:spcBef>
                <a:spcPts val="0"/>
              </a:spcBef>
              <a:spcAft>
                <a:spcPts val="0"/>
              </a:spcAft>
              <a:buSzPts val="1400"/>
              <a:buChar char="●"/>
            </a:pPr>
            <a:r>
              <a:rPr lang="en-GB"/>
              <a:t>Safeguarding measures for both staff and student use</a:t>
            </a:r>
            <a:endParaRPr/>
          </a:p>
          <a:p>
            <a:pPr marL="457200" lvl="0" indent="-317500" algn="l" rtl="0">
              <a:lnSpc>
                <a:spcPct val="100000"/>
              </a:lnSpc>
              <a:spcBef>
                <a:spcPts val="0"/>
              </a:spcBef>
              <a:spcAft>
                <a:spcPts val="0"/>
              </a:spcAft>
              <a:buSzPts val="1400"/>
              <a:buChar char="●"/>
            </a:pPr>
            <a:r>
              <a:rPr lang="en-GB"/>
              <a:t>Specialist knowledge and skills required to effectively use AI tools</a:t>
            </a:r>
            <a:endParaRPr/>
          </a:p>
          <a:p>
            <a:pPr marL="457200" lvl="0" indent="-317500" algn="l" rtl="0">
              <a:lnSpc>
                <a:spcPct val="100000"/>
              </a:lnSpc>
              <a:spcBef>
                <a:spcPts val="0"/>
              </a:spcBef>
              <a:spcAft>
                <a:spcPts val="0"/>
              </a:spcAft>
              <a:buSzPts val="1400"/>
              <a:buChar char="●"/>
            </a:pPr>
            <a:r>
              <a:rPr lang="en-GB"/>
              <a:t>Legislation</a:t>
            </a:r>
            <a:endParaRPr/>
          </a:p>
          <a:p>
            <a:pPr marL="457200" lvl="0" indent="-317500" algn="l" rtl="0">
              <a:lnSpc>
                <a:spcPct val="100000"/>
              </a:lnSpc>
              <a:spcBef>
                <a:spcPts val="0"/>
              </a:spcBef>
              <a:spcAft>
                <a:spcPts val="0"/>
              </a:spcAft>
              <a:buSzPts val="1400"/>
              <a:buChar char="●"/>
            </a:pPr>
            <a:r>
              <a:rPr lang="en-GB"/>
              <a:t>Guidance form the educational setting</a:t>
            </a:r>
            <a:endParaRPr/>
          </a:p>
          <a:p>
            <a:pPr marL="457200" lvl="0" indent="-317500" algn="l" rtl="0">
              <a:lnSpc>
                <a:spcPct val="100000"/>
              </a:lnSpc>
              <a:spcBef>
                <a:spcPts val="0"/>
              </a:spcBef>
              <a:spcAft>
                <a:spcPts val="0"/>
              </a:spcAft>
              <a:buSzPts val="1400"/>
              <a:buChar char="●"/>
            </a:pPr>
            <a:r>
              <a:rPr lang="en-GB"/>
              <a:t>An understanding of how to critically assess the output from an AI tool</a:t>
            </a:r>
          </a:p>
        </p:txBody>
      </p:sp>
      <p:sp>
        <p:nvSpPr>
          <p:cNvPr id="183" name="Google Shape;183;g348414d0546_0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48414d0546_0_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g348414d0546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348414d0546_0_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g348414d0546_0_1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g348414d0546_0_1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48414d0546_0_1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g348414d0546_0_1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0" name="Google Shape;220;g348414d0546_0_1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48414d0546_0_2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348414d0546_0_2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EEF Teacher Choices Trial - ChatGPT in Lesson Preparation: </a:t>
            </a:r>
            <a:r>
              <a:rPr lang="en-GB" u="sng">
                <a:solidFill>
                  <a:schemeClr val="hlink"/>
                </a:solidFill>
                <a:hlinkClick r:id="rId3"/>
              </a:rPr>
              <a:t>https://educationendowmentfoundation.org.uk/projects-and-evaluation/projects/choices-in-edtech-using-generative-ai-chatgpt-for-ks3-science-lesson-preparation-2024-teacher-choices-trial</a:t>
            </a:r>
            <a:r>
              <a:rPr lang="en-GB"/>
              <a:t> </a:t>
            </a:r>
            <a:endParaRPr/>
          </a:p>
        </p:txBody>
      </p:sp>
      <p:sp>
        <p:nvSpPr>
          <p:cNvPr id="229" name="Google Shape;229;g348414d0546_0_2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323c3f1d762_0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This slide outlines where in the materials this presentation is in the sequence and also highlights the contents of the programme. </a:t>
            </a:r>
            <a:endParaRPr/>
          </a:p>
        </p:txBody>
      </p:sp>
      <p:sp>
        <p:nvSpPr>
          <p:cNvPr id="55" name="Google Shape;55;g323c3f1d762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48414d0546_0_2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348414d0546_0_2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g348414d0546_0_2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48414d0546_0_2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g348414d0546_0_2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 name="Google Shape;261;g348414d0546_0_2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48414d0546_0_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g348414d0546_0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352cdf2ae33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This outlines where in the resources this presentation is in the sequence and also highlights the contents of the programme.</a:t>
            </a:r>
            <a:endParaRPr/>
          </a:p>
        </p:txBody>
      </p:sp>
      <p:sp>
        <p:nvSpPr>
          <p:cNvPr id="287" name="Google Shape;287;g352cdf2ae33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48414d0546_0_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g348414d0546_0_1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8" name="Google Shape;298;g348414d0546_0_1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48414d0546_0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g348414d0546_0_1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6" name="Google Shape;306;g348414d0546_0_1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48414d0546_0_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g348414d0546_0_1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GB" sz="1400">
                <a:solidFill>
                  <a:srgbClr val="183860"/>
                </a:solidFill>
                <a:uFill>
                  <a:noFill/>
                </a:uFill>
                <a:hlinkClick r:id="rId3">
                  <a:extLst>
                    <a:ext uri="{A12FA001-AC4F-418D-AE19-62706E023703}">
                      <ahyp:hlinkClr xmlns:ahyp="http://schemas.microsoft.com/office/drawing/2018/hyperlinkcolor" val="tx"/>
                    </a:ext>
                  </a:extLst>
                </a:hlinkClick>
              </a:rPr>
              <a:t>DfE “Digital and Technology standards</a:t>
            </a:r>
            <a:r>
              <a:rPr lang="en-GB"/>
              <a:t>: </a:t>
            </a:r>
            <a:r>
              <a:rPr lang="en-GB" u="sng">
                <a:solidFill>
                  <a:schemeClr val="hlink"/>
                </a:solidFill>
                <a:hlinkClick r:id="rId3"/>
              </a:rPr>
              <a:t>https://www.gov.uk/guidance/meeting-digital-and-technology-standards-in-schools-and-colleges</a:t>
            </a:r>
            <a:endParaRPr/>
          </a:p>
          <a:p>
            <a:pPr marL="0" lvl="0" indent="0" algn="l" rtl="0">
              <a:spcBef>
                <a:spcPts val="0"/>
              </a:spcBef>
              <a:spcAft>
                <a:spcPts val="0"/>
              </a:spcAft>
              <a:buSzPts val="1400"/>
              <a:buNone/>
            </a:pPr>
            <a:r>
              <a:rPr lang="en-GB" sz="1400">
                <a:solidFill>
                  <a:srgbClr val="183860"/>
                </a:solidFill>
                <a:uFill>
                  <a:noFill/>
                </a:uFill>
                <a:hlinkClick r:id="rId4">
                  <a:extLst>
                    <a:ext uri="{A12FA001-AC4F-418D-AE19-62706E023703}">
                      <ahyp:hlinkClr xmlns:ahyp="http://schemas.microsoft.com/office/drawing/2018/hyperlinkcolor" val="tx"/>
                    </a:ext>
                  </a:extLst>
                </a:hlinkClick>
              </a:rPr>
              <a:t>DfE “Plan technology for your school”</a:t>
            </a:r>
            <a:r>
              <a:rPr lang="en-GB"/>
              <a:t> service: </a:t>
            </a:r>
            <a:r>
              <a:rPr lang="en-GB" u="sng">
                <a:solidFill>
                  <a:schemeClr val="hlink"/>
                </a:solidFill>
                <a:hlinkClick r:id="rId4"/>
              </a:rPr>
              <a:t>https://www.gov.uk/guidance/plan-technology-for-your-school</a:t>
            </a:r>
            <a:endParaRPr/>
          </a:p>
          <a:p>
            <a:pPr marL="0" lvl="0" indent="0" algn="l" rtl="0">
              <a:spcBef>
                <a:spcPts val="0"/>
              </a:spcBef>
              <a:spcAft>
                <a:spcPts val="0"/>
              </a:spcAft>
              <a:buClr>
                <a:schemeClr val="dk1"/>
              </a:buClr>
              <a:buSzPts val="1400"/>
              <a:buFont typeface="Arial"/>
              <a:buNone/>
            </a:pPr>
            <a:r>
              <a:rPr lang="en-GB"/>
              <a:t>Keeping Children Safe in Education: </a:t>
            </a:r>
            <a:r>
              <a:rPr lang="en-GB" u="sng">
                <a:solidFill>
                  <a:schemeClr val="accent1"/>
                </a:solidFill>
                <a:hlinkClick r:id="rId5">
                  <a:extLst>
                    <a:ext uri="{A12FA001-AC4F-418D-AE19-62706E023703}">
                      <ahyp:hlinkClr xmlns:ahyp="http://schemas.microsoft.com/office/drawing/2018/hyperlinkcolor" val="tx"/>
                    </a:ext>
                  </a:extLst>
                </a:hlinkClick>
              </a:rPr>
              <a:t>https://www.gov.uk/government/publications/keeping-children-safe-in-education--2</a:t>
            </a:r>
            <a:endParaRPr/>
          </a:p>
        </p:txBody>
      </p:sp>
      <p:sp>
        <p:nvSpPr>
          <p:cNvPr id="314" name="Google Shape;314;g348414d0546_0_1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348414d0546_0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g348414d0546_0_1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DfE Generative AI: product safety expectations: </a:t>
            </a:r>
            <a:r>
              <a:rPr lang="en-GB" u="sng">
                <a:solidFill>
                  <a:schemeClr val="hlink"/>
                </a:solidFill>
                <a:hlinkClick r:id="rId3"/>
              </a:rPr>
              <a:t>https://www.gov.uk/government/publications/generative-ai-product-safety-expectations</a:t>
            </a:r>
            <a:endParaRPr/>
          </a:p>
          <a:p>
            <a:pPr marL="0" lvl="0" indent="0" algn="l" rtl="0">
              <a:spcBef>
                <a:spcPts val="0"/>
              </a:spcBef>
              <a:spcAft>
                <a:spcPts val="0"/>
              </a:spcAft>
              <a:buClr>
                <a:schemeClr val="dk1"/>
              </a:buClr>
              <a:buSzPts val="1400"/>
              <a:buFont typeface="Arial"/>
              <a:buNone/>
            </a:pPr>
            <a:r>
              <a:rPr lang="en-GB" sz="1400">
                <a:solidFill>
                  <a:srgbClr val="183860"/>
                </a:solidFill>
                <a:uFill>
                  <a:noFill/>
                </a:uFill>
                <a:hlinkClick r:id="rId4">
                  <a:extLst>
                    <a:ext uri="{A12FA001-AC4F-418D-AE19-62706E023703}">
                      <ahyp:hlinkClr xmlns:ahyp="http://schemas.microsoft.com/office/drawing/2018/hyperlinkcolor" val="tx"/>
                    </a:ext>
                  </a:extLst>
                </a:hlinkClick>
              </a:rPr>
              <a:t>DfE “Plan technology for your school”</a:t>
            </a:r>
            <a:r>
              <a:rPr lang="en-GB"/>
              <a:t> service: </a:t>
            </a:r>
            <a:r>
              <a:rPr lang="en-GB" u="sng">
                <a:solidFill>
                  <a:schemeClr val="accent1"/>
                </a:solidFill>
                <a:hlinkClick r:id="rId4">
                  <a:extLst>
                    <a:ext uri="{A12FA001-AC4F-418D-AE19-62706E023703}">
                      <ahyp:hlinkClr xmlns:ahyp="http://schemas.microsoft.com/office/drawing/2018/hyperlinkcolor" val="tx"/>
                    </a:ext>
                  </a:extLst>
                </a:hlinkClick>
              </a:rPr>
              <a:t>https://www.gov.uk/guidance/plan-technology-for-your-school</a:t>
            </a:r>
            <a:endParaRPr/>
          </a:p>
        </p:txBody>
      </p:sp>
      <p:sp>
        <p:nvSpPr>
          <p:cNvPr id="322" name="Google Shape;322;g348414d0546_0_1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348414d0546_0_2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EEF Digital Technologies Guidance: </a:t>
            </a:r>
            <a:r>
              <a:rPr lang="en-GB" u="sng">
                <a:solidFill>
                  <a:schemeClr val="hlink"/>
                </a:solidFill>
                <a:hlinkClick r:id="rId3"/>
              </a:rPr>
              <a:t>https://educationendowmentfoundation.org.uk/education-evidence/guidance-reports/digital</a:t>
            </a:r>
            <a:r>
              <a:rPr lang="en-GB" u="sng"/>
              <a:t> </a:t>
            </a:r>
            <a:endParaRPr u="sng"/>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This may be completed individually, in pairs or groups depending on the context of the audience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b="1"/>
              <a:t>Key question: am I ready for AI?</a:t>
            </a:r>
            <a:endParaRPr b="1"/>
          </a:p>
          <a:p>
            <a:pPr marL="0" lvl="0" indent="0" algn="l" rtl="0">
              <a:lnSpc>
                <a:spcPct val="100000"/>
              </a:lnSpc>
              <a:spcBef>
                <a:spcPts val="0"/>
              </a:spcBef>
              <a:spcAft>
                <a:spcPts val="0"/>
              </a:spcAft>
              <a:buSzPts val="1400"/>
              <a:buNone/>
            </a:pPr>
            <a:r>
              <a:rPr lang="en-GB"/>
              <a:t>Participants will consider where their current understanding of AI and generative AI is.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Reflecting on content presented within the video as to whether or not they feel confident that they are consider the multitude of key points that surround the safe and effective use of AI.</a:t>
            </a:r>
          </a:p>
          <a:p>
            <a:pPr marL="0" lvl="0" indent="0" algn="l" rtl="0">
              <a:lnSpc>
                <a:spcPct val="100000"/>
              </a:lnSpc>
              <a:spcBef>
                <a:spcPts val="0"/>
              </a:spcBef>
              <a:spcAft>
                <a:spcPts val="0"/>
              </a:spcAft>
              <a:buSzPts val="1400"/>
              <a:buNone/>
            </a:pPr>
            <a:endParaRPr lang="en-GB"/>
          </a:p>
          <a:p>
            <a:pPr marL="0" lvl="0" indent="0" algn="l" rtl="0">
              <a:lnSpc>
                <a:spcPct val="100000"/>
              </a:lnSpc>
              <a:spcBef>
                <a:spcPts val="0"/>
              </a:spcBef>
              <a:spcAft>
                <a:spcPts val="0"/>
              </a:spcAft>
              <a:buSzPts val="1400"/>
              <a:buNone/>
            </a:pPr>
            <a:r>
              <a:rPr lang="en-GB"/>
              <a:t>This task allows for a range of responses to enable users that are relative novice to those more experienced in order to draw out a point for reflections.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Key points that could be presented to participants for reflection could be:</a:t>
            </a:r>
            <a:endParaRPr/>
          </a:p>
          <a:p>
            <a:pPr marL="457200" lvl="0" indent="-317500" algn="l" rtl="0">
              <a:lnSpc>
                <a:spcPct val="100000"/>
              </a:lnSpc>
              <a:spcBef>
                <a:spcPts val="0"/>
              </a:spcBef>
              <a:spcAft>
                <a:spcPts val="0"/>
              </a:spcAft>
              <a:buSzPts val="1400"/>
              <a:buChar char="●"/>
            </a:pPr>
            <a:r>
              <a:rPr lang="en-GB"/>
              <a:t>Age restrictions and limitations on pupil use</a:t>
            </a:r>
            <a:endParaRPr/>
          </a:p>
          <a:p>
            <a:pPr marL="457200" lvl="0" indent="-317500" algn="l" rtl="0">
              <a:lnSpc>
                <a:spcPct val="100000"/>
              </a:lnSpc>
              <a:spcBef>
                <a:spcPts val="0"/>
              </a:spcBef>
              <a:spcAft>
                <a:spcPts val="0"/>
              </a:spcAft>
              <a:buSzPts val="1400"/>
              <a:buChar char="●"/>
            </a:pPr>
            <a:r>
              <a:rPr lang="en-GB"/>
              <a:t>Safeguarding measures for both staff and student use</a:t>
            </a:r>
            <a:endParaRPr/>
          </a:p>
          <a:p>
            <a:pPr marL="457200" lvl="0" indent="-317500" algn="l" rtl="0">
              <a:lnSpc>
                <a:spcPct val="100000"/>
              </a:lnSpc>
              <a:spcBef>
                <a:spcPts val="0"/>
              </a:spcBef>
              <a:spcAft>
                <a:spcPts val="0"/>
              </a:spcAft>
              <a:buSzPts val="1400"/>
              <a:buChar char="●"/>
            </a:pPr>
            <a:r>
              <a:rPr lang="en-GB"/>
              <a:t>Specialist knowledge and skills required to effectively use AI tools</a:t>
            </a:r>
            <a:endParaRPr/>
          </a:p>
          <a:p>
            <a:pPr marL="457200" lvl="0" indent="-317500" algn="l" rtl="0">
              <a:lnSpc>
                <a:spcPct val="100000"/>
              </a:lnSpc>
              <a:spcBef>
                <a:spcPts val="0"/>
              </a:spcBef>
              <a:spcAft>
                <a:spcPts val="0"/>
              </a:spcAft>
              <a:buSzPts val="1400"/>
              <a:buChar char="●"/>
            </a:pPr>
            <a:r>
              <a:rPr lang="en-GB"/>
              <a:t>Legislation</a:t>
            </a:r>
            <a:endParaRPr/>
          </a:p>
          <a:p>
            <a:pPr marL="457200" lvl="0" indent="-317500" algn="l" rtl="0">
              <a:lnSpc>
                <a:spcPct val="100000"/>
              </a:lnSpc>
              <a:spcBef>
                <a:spcPts val="0"/>
              </a:spcBef>
              <a:spcAft>
                <a:spcPts val="0"/>
              </a:spcAft>
              <a:buSzPts val="1400"/>
              <a:buChar char="●"/>
            </a:pPr>
            <a:r>
              <a:rPr lang="en-GB"/>
              <a:t>Guidance form the educational setting</a:t>
            </a:r>
            <a:endParaRPr/>
          </a:p>
          <a:p>
            <a:pPr marL="457200" lvl="0" indent="-317500" algn="l" rtl="0">
              <a:lnSpc>
                <a:spcPct val="100000"/>
              </a:lnSpc>
              <a:spcBef>
                <a:spcPts val="0"/>
              </a:spcBef>
              <a:spcAft>
                <a:spcPts val="0"/>
              </a:spcAft>
              <a:buSzPts val="1400"/>
              <a:buChar char="●"/>
            </a:pPr>
            <a:r>
              <a:rPr lang="en-GB"/>
              <a:t>An understanding of how to critically assess the output from an AI tool</a:t>
            </a:r>
          </a:p>
        </p:txBody>
      </p:sp>
      <p:sp>
        <p:nvSpPr>
          <p:cNvPr id="329" name="Google Shape;329;g348414d0546_0_2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348414d0546_0_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5" name="Google Shape;345;g348414d0546_0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329f0d8fe95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 name="Google Shape;65;g329f0d8fe95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 name="Google Shape;66;g329f0d8fe95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348414d0546_0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g348414d0546_0_1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7" name="Google Shape;357;g348414d0546_0_1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348414d0546_0_1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4" name="Google Shape;364;g348414d0546_0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48414d0546_2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g348414d0546_2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6" name="Google Shape;376;g348414d0546_2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52cdf2ae33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g352cdf2ae33_0_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4" name="Google Shape;384;g352cdf2ae33_0_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43f17a6e7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g343f17a6e7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3" name="Google Shape;393;g343f17a6e74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41825f19fd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g341825f19fd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3" name="Google Shape;403;g341825f19fd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352cdf2ae33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g352cdf2ae33_0_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2" name="Google Shape;412;g352cdf2ae33_0_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52cdf2ae33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352cdf2ae33_0_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1" name="Google Shape;421;g352cdf2ae33_0_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352cdf2ae33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g352cdf2ae33_0_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0" name="Google Shape;430;g352cdf2ae33_0_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352cdf2ae33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352cdf2ae33_0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g352cdf2ae33_0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40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The introduction to the module with objectives for participants.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These objectives will be explored through video content with participants having the opportunity to consolidate knowledge through a range of activities supported by a series of multiple-choice questions to check their understanding as they work through this module.</a:t>
            </a:r>
            <a:endParaRPr/>
          </a:p>
        </p:txBody>
      </p:sp>
      <p:sp>
        <p:nvSpPr>
          <p:cNvPr id="74" name="Google Shape;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411edbd9e8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g3411edbd9e8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 name="Google Shape;85;g3411edbd9e8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 name="Google Shape;9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48414d0546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00" name="Google Shape;100;g348414d0546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48414d0546_0_2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g348414d0546_0_2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 name="Google Shape;112;g348414d0546_0_2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48414d0546_0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20" name="Google Shape;120;g348414d0546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
        <p:cNvGrpSpPr/>
        <p:nvPr/>
      </p:nvGrpSpPr>
      <p:grpSpPr>
        <a:xfrm>
          <a:off x="0" y="0"/>
          <a:ext cx="0" cy="0"/>
          <a:chOff x="0" y="0"/>
          <a:chExt cx="0" cy="0"/>
        </a:xfrm>
      </p:grpSpPr>
      <p:pic>
        <p:nvPicPr>
          <p:cNvPr id="15" name="Google Shape;15;p1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 name="Google Shape;16;p15"/>
          <p:cNvSpPr txBox="1">
            <a:spLocks noGrp="1"/>
          </p:cNvSpPr>
          <p:nvPr>
            <p:ph type="ctrTitle"/>
          </p:nvPr>
        </p:nvSpPr>
        <p:spPr>
          <a:xfrm>
            <a:off x="676867" y="1754910"/>
            <a:ext cx="7296081" cy="1357746"/>
          </a:xfrm>
          <a:prstGeom prst="rect">
            <a:avLst/>
          </a:prstGeom>
          <a:noFill/>
          <a:ln>
            <a:noFill/>
          </a:ln>
        </p:spPr>
        <p:txBody>
          <a:bodyPr spcFirstLastPara="1" wrap="square" lIns="0" tIns="0" rIns="0" bIns="0" anchor="b" anchorCtr="0">
            <a:noAutofit/>
          </a:bodyPr>
          <a:lstStyle>
            <a:lvl1pPr lvl="0" algn="l">
              <a:lnSpc>
                <a:spcPct val="85000"/>
              </a:lnSpc>
              <a:spcBef>
                <a:spcPts val="0"/>
              </a:spcBef>
              <a:spcAft>
                <a:spcPts val="0"/>
              </a:spcAft>
              <a:buClr>
                <a:schemeClr val="dk1"/>
              </a:buClr>
              <a:buSzPts val="4000"/>
              <a:buFont typeface="Arial"/>
              <a:buNone/>
              <a:defRPr sz="4000" b="1"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676867" y="6253382"/>
            <a:ext cx="3229663" cy="3746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200"/>
              <a:buNone/>
              <a:defRPr sz="1200">
                <a:solidFill>
                  <a:schemeClr val="dk1"/>
                </a:solidFill>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228600" algn="l">
              <a:lnSpc>
                <a:spcPct val="100000"/>
              </a:lnSpc>
              <a:spcBef>
                <a:spcPts val="900"/>
              </a:spcBef>
              <a:spcAft>
                <a:spcPts val="0"/>
              </a:spcAft>
              <a:buSzPts val="1800"/>
              <a:buNone/>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18" name="Google Shape;18;p15"/>
          <p:cNvSpPr txBox="1">
            <a:spLocks noGrp="1"/>
          </p:cNvSpPr>
          <p:nvPr>
            <p:ph type="body" idx="2"/>
          </p:nvPr>
        </p:nvSpPr>
        <p:spPr>
          <a:xfrm>
            <a:off x="676867" y="3191521"/>
            <a:ext cx="7296081" cy="8572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3200"/>
              <a:buNone/>
              <a:defRPr sz="3200" b="0">
                <a:solidFill>
                  <a:schemeClr val="dk1"/>
                </a:solidFill>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slide ">
  <p:cSld name="Title and Content slide ">
    <p:spTree>
      <p:nvGrpSpPr>
        <p:cNvPr id="1" name="Shape 19"/>
        <p:cNvGrpSpPr/>
        <p:nvPr/>
      </p:nvGrpSpPr>
      <p:grpSpPr>
        <a:xfrm>
          <a:off x="0" y="0"/>
          <a:ext cx="0" cy="0"/>
          <a:chOff x="0" y="0"/>
          <a:chExt cx="0" cy="0"/>
        </a:xfrm>
      </p:grpSpPr>
      <p:sp>
        <p:nvSpPr>
          <p:cNvPr id="20" name="Google Shape;20;p17"/>
          <p:cNvSpPr txBox="1">
            <a:spLocks noGrp="1"/>
          </p:cNvSpPr>
          <p:nvPr>
            <p:ph type="body" idx="1"/>
          </p:nvPr>
        </p:nvSpPr>
        <p:spPr>
          <a:xfrm>
            <a:off x="647546" y="1361856"/>
            <a:ext cx="10956797" cy="469335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21" name="Google Shape;21;p17"/>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37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7"/>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7"/>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age">
  <p:cSld name="Quote page">
    <p:spTree>
      <p:nvGrpSpPr>
        <p:cNvPr id="1" name="Shape 24"/>
        <p:cNvGrpSpPr/>
        <p:nvPr/>
      </p:nvGrpSpPr>
      <p:grpSpPr>
        <a:xfrm>
          <a:off x="0" y="0"/>
          <a:ext cx="0" cy="0"/>
          <a:chOff x="0" y="0"/>
          <a:chExt cx="0" cy="0"/>
        </a:xfrm>
      </p:grpSpPr>
      <p:pic>
        <p:nvPicPr>
          <p:cNvPr id="25" name="Google Shape;25;p1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6" name="Google Shape;26;p19"/>
          <p:cNvSpPr txBox="1"/>
          <p:nvPr/>
        </p:nvSpPr>
        <p:spPr>
          <a:xfrm>
            <a:off x="453442" y="6348400"/>
            <a:ext cx="10154233"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27" name="Google Shape;27;p19"/>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8" name="Google Shape;28;p19"/>
          <p:cNvSpPr txBox="1">
            <a:spLocks noGrp="1"/>
          </p:cNvSpPr>
          <p:nvPr>
            <p:ph type="title"/>
          </p:nvPr>
        </p:nvSpPr>
        <p:spPr>
          <a:xfrm>
            <a:off x="5283199" y="1145808"/>
            <a:ext cx="6321143" cy="462634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tx">
  <p:cSld name="TITLE_AND_BODY">
    <p:spTree>
      <p:nvGrpSpPr>
        <p:cNvPr id="1" name="Shape 29"/>
        <p:cNvGrpSpPr/>
        <p:nvPr/>
      </p:nvGrpSpPr>
      <p:grpSpPr>
        <a:xfrm>
          <a:off x="0" y="0"/>
          <a:ext cx="0" cy="0"/>
          <a:chOff x="0" y="0"/>
          <a:chExt cx="0" cy="0"/>
        </a:xfrm>
      </p:grpSpPr>
      <p:sp>
        <p:nvSpPr>
          <p:cNvPr id="30" name="Google Shape;30;g32385d3b56c_0_210"/>
          <p:cNvSpPr txBox="1">
            <a:spLocks noGrp="1"/>
          </p:cNvSpPr>
          <p:nvPr>
            <p:ph type="title"/>
          </p:nvPr>
        </p:nvSpPr>
        <p:spPr>
          <a:xfrm>
            <a:off x="838200" y="365125"/>
            <a:ext cx="10515600" cy="1325700"/>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1" name="Google Shape;31;g32385d3b56c_0_210"/>
          <p:cNvSpPr txBox="1">
            <a:spLocks noGrp="1"/>
          </p:cNvSpPr>
          <p:nvPr>
            <p:ph type="body" idx="1"/>
          </p:nvPr>
        </p:nvSpPr>
        <p:spPr>
          <a:xfrm>
            <a:off x="838200" y="1825625"/>
            <a:ext cx="10515600" cy="4351200"/>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000000"/>
              </a:buClr>
              <a:buSzPts val="1800"/>
              <a:buNone/>
              <a:defRPr/>
            </a:lvl1pPr>
            <a:lvl2pPr marL="914400" lvl="1" indent="-228600" algn="l">
              <a:lnSpc>
                <a:spcPct val="90000"/>
              </a:lnSpc>
              <a:spcBef>
                <a:spcPts val="1000"/>
              </a:spcBef>
              <a:spcAft>
                <a:spcPts val="0"/>
              </a:spcAft>
              <a:buClr>
                <a:srgbClr val="000000"/>
              </a:buClr>
              <a:buSzPts val="1800"/>
              <a:buNone/>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32" name="Google Shape;32;g32385d3b56c_0_210"/>
          <p:cNvSpPr txBox="1">
            <a:spLocks noGrp="1"/>
          </p:cNvSpPr>
          <p:nvPr>
            <p:ph type="sldNum" idx="12"/>
          </p:nvPr>
        </p:nvSpPr>
        <p:spPr>
          <a:xfrm>
            <a:off x="11095176" y="6414760"/>
            <a:ext cx="258600" cy="276900"/>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050">
              <a:solidFill>
                <a:srgbClr val="4D4D4D"/>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33"/>
        <p:cNvGrpSpPr/>
        <p:nvPr/>
      </p:nvGrpSpPr>
      <p:grpSpPr>
        <a:xfrm>
          <a:off x="0" y="0"/>
          <a:ext cx="0" cy="0"/>
          <a:chOff x="0" y="0"/>
          <a:chExt cx="0" cy="0"/>
        </a:xfrm>
      </p:grpSpPr>
      <p:pic>
        <p:nvPicPr>
          <p:cNvPr id="34" name="Google Shape;34;p1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5" name="Google Shape;35;p18"/>
          <p:cNvSpPr txBox="1">
            <a:spLocks noGrp="1"/>
          </p:cNvSpPr>
          <p:nvPr>
            <p:ph type="ctrTitle"/>
          </p:nvPr>
        </p:nvSpPr>
        <p:spPr>
          <a:xfrm>
            <a:off x="1838586" y="2836677"/>
            <a:ext cx="7492777" cy="1630088"/>
          </a:xfrm>
          <a:prstGeom prst="rect">
            <a:avLst/>
          </a:prstGeom>
          <a:noFill/>
          <a:ln>
            <a:noFill/>
          </a:ln>
        </p:spPr>
        <p:txBody>
          <a:bodyPr spcFirstLastPara="1" wrap="square" lIns="0" tIns="0" rIns="0" bIns="0" anchor="t" anchorCtr="0">
            <a:normAutofit/>
          </a:bodyPr>
          <a:lstStyle>
            <a:lvl1pPr lvl="0" algn="l">
              <a:lnSpc>
                <a:spcPct val="85000"/>
              </a:lnSpc>
              <a:spcBef>
                <a:spcPts val="0"/>
              </a:spcBef>
              <a:spcAft>
                <a:spcPts val="0"/>
              </a:spcAft>
              <a:buClr>
                <a:schemeClr val="dk1"/>
              </a:buClr>
              <a:buSzPts val="3600"/>
              <a:buFont typeface="Arial"/>
              <a:buNone/>
              <a:defRPr sz="3600" b="1"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Rear Cover slide ">
  <p:cSld name="Rear Cover slide ">
    <p:spTree>
      <p:nvGrpSpPr>
        <p:cNvPr id="1" name="Shape 36"/>
        <p:cNvGrpSpPr/>
        <p:nvPr/>
      </p:nvGrpSpPr>
      <p:grpSpPr>
        <a:xfrm>
          <a:off x="0" y="0"/>
          <a:ext cx="0" cy="0"/>
          <a:chOff x="0" y="0"/>
          <a:chExt cx="0" cy="0"/>
        </a:xfrm>
      </p:grpSpPr>
      <p:pic>
        <p:nvPicPr>
          <p:cNvPr id="37" name="Google Shape;37;p2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8" name="Google Shape;38;p20"/>
          <p:cNvSpPr txBox="1">
            <a:spLocks noGrp="1"/>
          </p:cNvSpPr>
          <p:nvPr>
            <p:ph type="title"/>
          </p:nvPr>
        </p:nvSpPr>
        <p:spPr>
          <a:xfrm>
            <a:off x="1260000" y="5775074"/>
            <a:ext cx="2973917" cy="946149"/>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1100"/>
              <a:buFont typeface="Arial"/>
              <a:buNone/>
              <a:defRPr sz="11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9"/>
        <p:cNvGrpSpPr/>
        <p:nvPr/>
      </p:nvGrpSpPr>
      <p:grpSpPr>
        <a:xfrm>
          <a:off x="0" y="0"/>
          <a:ext cx="0" cy="0"/>
          <a:chOff x="0" y="0"/>
          <a:chExt cx="0" cy="0"/>
        </a:xfrm>
      </p:grpSpPr>
      <p:sp>
        <p:nvSpPr>
          <p:cNvPr id="40" name="Google Shape;40;p16"/>
          <p:cNvSpPr txBox="1">
            <a:spLocks noGrp="1"/>
          </p:cNvSpPr>
          <p:nvPr>
            <p:ph type="body" idx="1"/>
          </p:nvPr>
        </p:nvSpPr>
        <p:spPr>
          <a:xfrm>
            <a:off x="6096000" y="1361856"/>
            <a:ext cx="5508625" cy="46611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41" name="Google Shape;41;p16"/>
          <p:cNvSpPr txBox="1">
            <a:spLocks noGrp="1"/>
          </p:cNvSpPr>
          <p:nvPr>
            <p:ph type="body" idx="2"/>
          </p:nvPr>
        </p:nvSpPr>
        <p:spPr>
          <a:xfrm>
            <a:off x="647546" y="1361856"/>
            <a:ext cx="5288033" cy="466057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42" name="Google Shape;42;p16"/>
          <p:cNvSpPr txBox="1"/>
          <p:nvPr/>
        </p:nvSpPr>
        <p:spPr>
          <a:xfrm>
            <a:off x="453442" y="6348400"/>
            <a:ext cx="10154233"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43" name="Google Shape;43;p16"/>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37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6"/>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6"/>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3764"/>
              </a:buClr>
              <a:buSzPts val="2400"/>
              <a:buFont typeface="Arial"/>
              <a:buNone/>
              <a:defRPr sz="2400" b="1" i="0" u="none" strike="noStrike" cap="none">
                <a:solidFill>
                  <a:srgbClr val="00376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647723" y="1368979"/>
            <a:ext cx="10956620" cy="4670874"/>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A548B"/>
              </a:buClr>
              <a:buSzPts val="1800"/>
              <a:buFont typeface="Corbel"/>
              <a:buNone/>
              <a:defRPr sz="1800" b="0" i="0" u="none" strike="noStrike" cap="none">
                <a:solidFill>
                  <a:schemeClr val="dk1"/>
                </a:solidFill>
                <a:latin typeface="Arial"/>
                <a:ea typeface="Arial"/>
                <a:cs typeface="Arial"/>
                <a:sym typeface="Arial"/>
              </a:defRPr>
            </a:lvl1pPr>
            <a:lvl2pPr marL="914400" marR="0" lvl="1" indent="-228600" algn="l" rtl="0">
              <a:lnSpc>
                <a:spcPct val="100000"/>
              </a:lnSpc>
              <a:spcBef>
                <a:spcPts val="900"/>
              </a:spcBef>
              <a:spcAft>
                <a:spcPts val="0"/>
              </a:spcAft>
              <a:buClr>
                <a:srgbClr val="0A548B"/>
              </a:buClr>
              <a:buSzPts val="1800"/>
              <a:buFont typeface="Corbel"/>
              <a:buNone/>
              <a:defRPr sz="1800" b="1" i="0" u="none" strike="noStrike" cap="none">
                <a:solidFill>
                  <a:schemeClr val="dk1"/>
                </a:solidFill>
                <a:latin typeface="Arial"/>
                <a:ea typeface="Arial"/>
                <a:cs typeface="Arial"/>
                <a:sym typeface="Arial"/>
              </a:defRPr>
            </a:lvl2pPr>
            <a:lvl3pPr marL="1371600" marR="0" lvl="2" indent="-342900" algn="l" rtl="0">
              <a:lnSpc>
                <a:spcPct val="100000"/>
              </a:lnSpc>
              <a:spcBef>
                <a:spcPts val="900"/>
              </a:spcBef>
              <a:spcAft>
                <a:spcPts val="0"/>
              </a:spcAft>
              <a:buClr>
                <a:schemeClr val="dk2"/>
              </a:buClr>
              <a:buSzPts val="1800"/>
              <a:buFont typeface="Corbel"/>
              <a:buChar char="•"/>
              <a:defRPr sz="1800" b="0" i="0" u="none" strike="noStrike" cap="none">
                <a:solidFill>
                  <a:schemeClr val="dk1"/>
                </a:solidFill>
                <a:latin typeface="Arial"/>
                <a:ea typeface="Arial"/>
                <a:cs typeface="Arial"/>
                <a:sym typeface="Arial"/>
              </a:defRPr>
            </a:lvl3pPr>
            <a:lvl4pPr marL="1828800" marR="0" lvl="3" indent="-342900" algn="l" rtl="0">
              <a:lnSpc>
                <a:spcPct val="100000"/>
              </a:lnSpc>
              <a:spcBef>
                <a:spcPts val="900"/>
              </a:spcBef>
              <a:spcAft>
                <a:spcPts val="0"/>
              </a:spcAft>
              <a:buClr>
                <a:schemeClr val="dk1"/>
              </a:buClr>
              <a:buSzPts val="1800"/>
              <a:buFont typeface="Corbe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900"/>
              </a:spcBef>
              <a:spcAft>
                <a:spcPts val="0"/>
              </a:spcAft>
              <a:buClr>
                <a:schemeClr val="dk1"/>
              </a:buClr>
              <a:buSzPts val="1800"/>
              <a:buFont typeface="Corbel"/>
              <a:buChar char="•"/>
              <a:defRPr sz="1800" b="0" i="0" u="none" strike="noStrike" cap="none">
                <a:solidFill>
                  <a:schemeClr val="dk1"/>
                </a:solidFill>
                <a:latin typeface="Arial"/>
                <a:ea typeface="Arial"/>
                <a:cs typeface="Arial"/>
                <a:sym typeface="Arial"/>
              </a:defRPr>
            </a:lvl5pPr>
            <a:lvl6pPr marL="2743200" marR="0" lvl="5" indent="-289560" algn="l" rtl="0">
              <a:lnSpc>
                <a:spcPct val="90000"/>
              </a:lnSpc>
              <a:spcBef>
                <a:spcPts val="900"/>
              </a:spcBef>
              <a:spcAft>
                <a:spcPts val="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6pPr>
            <a:lvl7pPr marL="3200400" marR="0" lvl="6" indent="-289560" algn="l" rtl="0">
              <a:lnSpc>
                <a:spcPct val="90000"/>
              </a:lnSpc>
              <a:spcBef>
                <a:spcPts val="300"/>
              </a:spcBef>
              <a:spcAft>
                <a:spcPts val="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7pPr>
            <a:lvl8pPr marL="3657600" marR="0" lvl="7" indent="-289559" algn="l" rtl="0">
              <a:lnSpc>
                <a:spcPct val="90000"/>
              </a:lnSpc>
              <a:spcBef>
                <a:spcPts val="300"/>
              </a:spcBef>
              <a:spcAft>
                <a:spcPts val="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8pPr>
            <a:lvl9pPr marL="4114800" marR="0" lvl="8" indent="-289559" algn="l" rtl="0">
              <a:lnSpc>
                <a:spcPct val="90000"/>
              </a:lnSpc>
              <a:spcBef>
                <a:spcPts val="300"/>
              </a:spcBef>
              <a:spcAft>
                <a:spcPts val="30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9pPr>
          </a:lstStyle>
          <a:p>
            <a:endParaRPr/>
          </a:p>
        </p:txBody>
      </p:sp>
      <p:sp>
        <p:nvSpPr>
          <p:cNvPr id="12" name="Google Shape;12;p14"/>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rgbClr val="4D4D4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14"/>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youtu.be/7N_EKTC74Po"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hyperlink" Target="https://www.gov.uk/government/publications/using-ai-in-education-support-for-school-and-college-leaders" TargetMode="Externa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Hs6gmNoMhqM"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nationalcentreforai.jiscinvolve.org/wp/2024/01/18/generative-ai-student-guidance-for-fe/"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www.gov.uk/government/publications/generative-ai-product-safety-expectation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gov.uk/government/publications/keeping-children-safe-in-education--2"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teachcomputing.or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experience-ai.org/en/"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youtu.be/nblh6fwHvv0"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hyperlink" Target="https://www.gov.uk/government/publications/using-ai-in-education-support-for-school-and-college-leaders" TargetMode="External"/><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hyperlink" Target="https://www.gov.uk/government/publications/generative-ai-product-safety-expectations/generative-ai-product-safety-expectations"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educationendowmentfoundation.org.uk/projects-and-evaluation/projects/choices-in-edtech-using-generative-ai-chatgpt-for-ks3-science-lesson-preparation-2024-teacher-choices-trial"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youtu.be/TJAFeGgjU5E"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hyperlink" Target="https://www.gov.uk/government/publications/using-ai-in-education-support-for-school-and-college-leaders" TargetMode="External"/><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gov.uk/guidance/meeting-digital-and-technology-standards-in-schools-and-colleges"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hyperlink" Target="https://www.gov.uk/government/publications/keeping-children-safe-in-education--2" TargetMode="External"/><Relationship Id="rId4" Type="http://schemas.openxmlformats.org/officeDocument/2006/relationships/hyperlink" Target="https://www.gov.uk/guidance/plan-technology-for-your-school"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gov.uk/government/publications/generative-ai-product-safety-expectations"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hyperlink" Target="https://www.gov.uk/guidance/plan-technology-for-your-school" TargetMode="External"/><Relationship Id="rId4" Type="http://schemas.openxmlformats.org/officeDocument/2006/relationships/hyperlink" Target="https://www.gov.uk/guidance/meeting-digital-and-technology-standards-in-schools-and-colleges"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educationendowmentfoundation.org.uk/education-evidence/guidance-reports/digital"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youtu.be/uJ3YbZhYwz8"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hyperlink" Target="https://www.gov.uk/government/publications/using-ai-in-education-support-for-school-and-college-leaders" TargetMode="Externa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gov.uk/government/publications/teaching-online-safety-in-schools/teaching-online-safety-in-schools"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youtu.be/CasbOkTTcLk"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hyperlink" Target="https://www.gov.uk/government/publications/using-ai-in-education-support-for-school-and-college-leaders" TargetMode="External"/><Relationship Id="rId4" Type="http://schemas.openxmlformats.org/officeDocument/2006/relationships/image" Target="../media/image10.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youtu.be/LYThB6tvTr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hyperlink" Target="https://www.gov.uk/government/publications/using-ai-in-education-support-for-school-and-college-leaders" TargetMode="Externa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youtu.be/szgDIEgzBY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hyperlink" Target="https://www.gov.uk/government/publications/using-ai-in-education-support-for-school-and-college-leaders" TargetMode="Externa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 descr="This slide is the title slide for the unit. "/>
          <p:cNvSpPr txBox="1">
            <a:spLocks noGrp="1"/>
          </p:cNvSpPr>
          <p:nvPr>
            <p:ph type="ctrTitle"/>
          </p:nvPr>
        </p:nvSpPr>
        <p:spPr>
          <a:xfrm>
            <a:off x="676867" y="1754910"/>
            <a:ext cx="7296081" cy="1357746"/>
          </a:xfrm>
          <a:prstGeom prst="rect">
            <a:avLst/>
          </a:prstGeom>
          <a:noFill/>
          <a:ln>
            <a:noFill/>
          </a:ln>
        </p:spPr>
        <p:txBody>
          <a:bodyPr spcFirstLastPara="1" wrap="square" lIns="0" tIns="0" rIns="0" bIns="0" anchor="b" anchorCtr="0">
            <a:noAutofit/>
          </a:bodyPr>
          <a:lstStyle/>
          <a:p>
            <a:pPr marL="0" lvl="0" indent="0" algn="l" rtl="0">
              <a:lnSpc>
                <a:spcPct val="85000"/>
              </a:lnSpc>
              <a:spcBef>
                <a:spcPts val="0"/>
              </a:spcBef>
              <a:spcAft>
                <a:spcPts val="0"/>
              </a:spcAft>
              <a:buClr>
                <a:schemeClr val="dk1"/>
              </a:buClr>
              <a:buSzPts val="4000"/>
              <a:buFont typeface="Arial"/>
              <a:buNone/>
            </a:pPr>
            <a:r>
              <a:rPr lang="en-GB"/>
              <a:t>The Safe and Effective Use of AI in Education</a:t>
            </a:r>
            <a:endParaRPr/>
          </a:p>
        </p:txBody>
      </p:sp>
      <p:sp>
        <p:nvSpPr>
          <p:cNvPr id="51" name="Google Shape;51;p1"/>
          <p:cNvSpPr txBox="1">
            <a:spLocks noGrp="1"/>
          </p:cNvSpPr>
          <p:nvPr>
            <p:ph type="body" idx="2"/>
          </p:nvPr>
        </p:nvSpPr>
        <p:spPr>
          <a:xfrm>
            <a:off x="676867" y="3191521"/>
            <a:ext cx="7296081" cy="85725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200"/>
              <a:buNone/>
            </a:pPr>
            <a:r>
              <a:rPr lang="en-GB"/>
              <a:t>Leadership Toolkit</a:t>
            </a:r>
            <a:endParaRPr/>
          </a:p>
        </p:txBody>
      </p:sp>
      <p:pic>
        <p:nvPicPr>
          <p:cNvPr id="52" name="Google Shape;52;p1" descr="Chiltern Learning Trust and the Chartered College of Teaching logos"/>
          <p:cNvPicPr preferRelativeResize="0"/>
          <p:nvPr/>
        </p:nvPicPr>
        <p:blipFill rotWithShape="1">
          <a:blip r:embed="rId3">
            <a:alphaModFix/>
          </a:blip>
          <a:srcRect/>
          <a:stretch/>
        </p:blipFill>
        <p:spPr>
          <a:xfrm>
            <a:off x="10199520" y="5270275"/>
            <a:ext cx="1796079" cy="13577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348414d0546_2_2" descr="This is a slide that indicated the slides that contain the audit sections, you will need to navigate to the relevant slides to complete the first question on each audit slide before returning to continue.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t>Audit and planning questions</a:t>
            </a:r>
            <a:endParaRPr/>
          </a:p>
        </p:txBody>
      </p:sp>
      <p:sp>
        <p:nvSpPr>
          <p:cNvPr id="135" name="Google Shape;135;g348414d0546_2_2"/>
          <p:cNvSpPr txBox="1">
            <a:spLocks noGrp="1"/>
          </p:cNvSpPr>
          <p:nvPr>
            <p:ph type="body" idx="1"/>
          </p:nvPr>
        </p:nvSpPr>
        <p:spPr>
          <a:xfrm>
            <a:off x="617550" y="1082250"/>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Between the videos you will find </a:t>
            </a:r>
            <a:r>
              <a:rPr lang="en-G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10 audit pages containing questions</a:t>
            </a:r>
            <a:r>
              <a:rPr lang="en-G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 </a:t>
            </a:r>
            <a:endParaRPr lang="en-G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endParaRPr>
          </a:p>
          <a:p>
            <a:pPr marL="0" lvl="0" indent="0" algn="l" rtl="0">
              <a:lnSpc>
                <a:spcPct val="100000"/>
              </a:lnSpc>
              <a:spcBef>
                <a:spcPts val="0"/>
              </a:spcBef>
              <a:spcAft>
                <a:spcPts val="0"/>
              </a:spcAft>
              <a:buSzPts val="1800"/>
              <a:buNone/>
            </a:pPr>
            <a:endParaRPr lang="en-G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endParaRPr>
          </a:p>
          <a:p>
            <a:pPr marL="0" lvl="0" indent="0" algn="l" rtl="0">
              <a:lnSpc>
                <a:spcPct val="100000"/>
              </a:lnSpc>
              <a:spcBef>
                <a:spcPts val="0"/>
              </a:spcBef>
              <a:spcAft>
                <a:spcPts val="0"/>
              </a:spcAft>
              <a:buSzPts val="1800"/>
              <a:buNone/>
            </a:pPr>
            <a:r>
              <a:rPr lang="en-G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At this point we recommend you go through and answer the questions related to where you are now and then add actions after watching each video. An audit can help you to reflect on your current position and </a:t>
            </a:r>
            <a:r>
              <a:rPr lang="en-G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then create a plan based on what you've learnt in the toolkit</a:t>
            </a:r>
            <a:r>
              <a:rPr lang="en-G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 </a:t>
            </a:r>
            <a:r>
              <a:rPr lang="en-GB"/>
              <a:t>You will find the audit questions on the following slides:</a:t>
            </a:r>
          </a:p>
          <a:p>
            <a:pPr marL="0" lvl="0" indent="0" algn="l" rtl="0">
              <a:lnSpc>
                <a:spcPct val="100000"/>
              </a:lnSpc>
              <a:spcBef>
                <a:spcPts val="0"/>
              </a:spcBef>
              <a:spcAft>
                <a:spcPts val="0"/>
              </a:spcAft>
              <a:buSzPts val="1800"/>
              <a:buNone/>
            </a:pPr>
            <a:endParaRPr lang="en-GB"/>
          </a:p>
          <a:p>
            <a:pPr marL="0" lvl="0" indent="0" algn="l" rtl="0">
              <a:lnSpc>
                <a:spcPct val="100000"/>
              </a:lnSpc>
              <a:spcBef>
                <a:spcPts val="0"/>
              </a:spcBef>
              <a:spcAft>
                <a:spcPts val="0"/>
              </a:spcAft>
              <a:buSzPts val="1800"/>
              <a:buNone/>
            </a:pPr>
            <a:r>
              <a:rPr lang="en-GB"/>
              <a:t>Slide 12 - Audit page 1 - Safety</a:t>
            </a:r>
          </a:p>
          <a:p>
            <a:pPr marL="0" lvl="0" indent="0" algn="l" rtl="0">
              <a:lnSpc>
                <a:spcPct val="100000"/>
              </a:lnSpc>
              <a:spcBef>
                <a:spcPts val="0"/>
              </a:spcBef>
              <a:spcAft>
                <a:spcPts val="0"/>
              </a:spcAft>
              <a:buSzPts val="1800"/>
              <a:buNone/>
            </a:pPr>
            <a:r>
              <a:rPr lang="en-GB"/>
              <a:t>Slide 13 - Audit page 2 - Safety, safeguarding and risk assessments</a:t>
            </a:r>
          </a:p>
          <a:p>
            <a:pPr marL="0" lvl="0" indent="0" algn="l" rtl="0">
              <a:lnSpc>
                <a:spcPct val="100000"/>
              </a:lnSpc>
              <a:spcBef>
                <a:spcPts val="0"/>
              </a:spcBef>
              <a:spcAft>
                <a:spcPts val="0"/>
              </a:spcAft>
              <a:buSzPts val="1800"/>
              <a:buNone/>
            </a:pPr>
            <a:r>
              <a:rPr lang="en-GB"/>
              <a:t>Slide 17 - Audit page 3 - Opportunities and personalised learning with AI</a:t>
            </a:r>
          </a:p>
          <a:p>
            <a:pPr marL="0" lvl="0" indent="0" algn="l" rtl="0">
              <a:lnSpc>
                <a:spcPct val="100000"/>
              </a:lnSpc>
              <a:spcBef>
                <a:spcPts val="0"/>
              </a:spcBef>
              <a:spcAft>
                <a:spcPts val="0"/>
              </a:spcAft>
              <a:buSzPts val="1800"/>
              <a:buNone/>
            </a:pPr>
            <a:r>
              <a:rPr lang="en-GB"/>
              <a:t>Slide 18 - Audit page 4 - Pastoral support</a:t>
            </a:r>
          </a:p>
          <a:p>
            <a:pPr marL="0" lvl="0" indent="0" algn="l" rtl="0">
              <a:lnSpc>
                <a:spcPct val="100000"/>
              </a:lnSpc>
              <a:spcBef>
                <a:spcPts val="0"/>
              </a:spcBef>
              <a:spcAft>
                <a:spcPts val="0"/>
              </a:spcAft>
              <a:buSzPts val="1800"/>
              <a:buNone/>
            </a:pPr>
            <a:r>
              <a:rPr lang="en-GB"/>
              <a:t>Slide 24 - Audit page 5 - Making use of the teacher toolkit</a:t>
            </a:r>
          </a:p>
          <a:p>
            <a:pPr marL="0" lvl="0" indent="0" algn="l" rtl="0">
              <a:lnSpc>
                <a:spcPct val="100000"/>
              </a:lnSpc>
              <a:spcBef>
                <a:spcPts val="0"/>
              </a:spcBef>
              <a:spcAft>
                <a:spcPts val="0"/>
              </a:spcAft>
              <a:buSzPts val="1800"/>
              <a:buNone/>
            </a:pPr>
            <a:r>
              <a:rPr lang="en-GB"/>
              <a:t>Slide 25 - Audit page 6 - Embedding AI in your digital strategy</a:t>
            </a:r>
          </a:p>
          <a:p>
            <a:pPr marL="0" lvl="0" indent="0" algn="l" rtl="0">
              <a:lnSpc>
                <a:spcPct val="100000"/>
              </a:lnSpc>
              <a:spcBef>
                <a:spcPts val="0"/>
              </a:spcBef>
              <a:spcAft>
                <a:spcPts val="0"/>
              </a:spcAft>
              <a:buSzPts val="1800"/>
              <a:buNone/>
            </a:pPr>
            <a:r>
              <a:rPr lang="en-GB"/>
              <a:t>Slide 26 - Audit page 7 - Embedding AI in your digital strategy</a:t>
            </a:r>
          </a:p>
          <a:p>
            <a:pPr marL="0" lvl="0" indent="0" algn="l" rtl="0">
              <a:lnSpc>
                <a:spcPct val="100000"/>
              </a:lnSpc>
              <a:spcBef>
                <a:spcPts val="0"/>
              </a:spcBef>
              <a:spcAft>
                <a:spcPts val="0"/>
              </a:spcAft>
              <a:buSzPts val="1800"/>
              <a:buNone/>
            </a:pPr>
            <a:r>
              <a:rPr lang="en-GB"/>
              <a:t>Slide 27 - Audit page 8 - CPD and governance</a:t>
            </a:r>
          </a:p>
          <a:p>
            <a:pPr marL="0" lvl="0" indent="0" algn="l" rtl="0">
              <a:lnSpc>
                <a:spcPct val="100000"/>
              </a:lnSpc>
              <a:spcBef>
                <a:spcPts val="0"/>
              </a:spcBef>
              <a:spcAft>
                <a:spcPts val="0"/>
              </a:spcAft>
              <a:buSzPts val="1800"/>
              <a:buNone/>
            </a:pPr>
            <a:r>
              <a:rPr lang="en-GB"/>
              <a:t>Slide 30 - Audit page 9 - Department for Education Guidance</a:t>
            </a:r>
          </a:p>
          <a:p>
            <a:pPr marL="0" lvl="0" indent="0" algn="l" rtl="0">
              <a:lnSpc>
                <a:spcPct val="100000"/>
              </a:lnSpc>
              <a:spcBef>
                <a:spcPts val="0"/>
              </a:spcBef>
              <a:spcAft>
                <a:spcPts val="0"/>
              </a:spcAft>
              <a:buSzPts val="1800"/>
              <a:buNone/>
            </a:pPr>
            <a:r>
              <a:rPr lang="en-GB"/>
              <a:t>Slide 32 - Audit page 10 - Final reflection questions</a:t>
            </a:r>
          </a:p>
          <a:p>
            <a:pPr marL="0" lvl="0" indent="0" algn="l" rtl="0">
              <a:lnSpc>
                <a:spcPct val="100000"/>
              </a:lnSpc>
              <a:spcBef>
                <a:spcPts val="0"/>
              </a:spcBef>
              <a:spcAft>
                <a:spcPts val="0"/>
              </a:spcAft>
              <a:buSzPts val="1800"/>
              <a:buNone/>
            </a:pPr>
            <a:endParaRPr lang="en-GB"/>
          </a:p>
          <a:p>
            <a:pPr marL="0" lvl="0" indent="0" algn="l" rtl="0">
              <a:spcBef>
                <a:spcPts val="0"/>
              </a:spcBef>
              <a:spcAft>
                <a:spcPts val="0"/>
              </a:spcAft>
              <a:buClr>
                <a:schemeClr val="dk1"/>
              </a:buClr>
              <a:buSzPts val="1100"/>
              <a:buFont typeface="Arial"/>
              <a:buNone/>
            </a:pPr>
            <a:endParaRPr lang="en-GB"/>
          </a:p>
          <a:p>
            <a:pPr marL="0" lvl="0" indent="0" algn="l" rtl="0">
              <a:lnSpc>
                <a:spcPct val="100000"/>
              </a:lnSpc>
              <a:spcBef>
                <a:spcPts val="0"/>
              </a:spcBef>
              <a:spcAft>
                <a:spcPts val="0"/>
              </a:spcAft>
              <a:buSzPts val="1800"/>
              <a:buNone/>
            </a:pPr>
            <a:endParaRPr lang="en-GB"/>
          </a:p>
        </p:txBody>
      </p:sp>
      <p:sp>
        <p:nvSpPr>
          <p:cNvPr id="137" name="Google Shape;137;g348414d0546_2_2"/>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36" name="Google Shape;136;g348414d0546_2_2"/>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4" name="Google Shape;144;g348414d0546_0_60" descr="This is a slide containing links to the 3.1 video and related transcript to watch. "/>
          <p:cNvSpPr txBox="1">
            <a:spLocks noGrp="1"/>
          </p:cNvSpPr>
          <p:nvPr>
            <p:ph type="title" idx="4294967295"/>
          </p:nvPr>
        </p:nvSpPr>
        <p:spPr>
          <a:xfrm>
            <a:off x="647642" y="444289"/>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Leadership toolkit video 3.1: Safety</a:t>
            </a:r>
          </a:p>
        </p:txBody>
      </p:sp>
      <p:sp>
        <p:nvSpPr>
          <p:cNvPr id="2" name="TextBox 1">
            <a:extLst>
              <a:ext uri="{FF2B5EF4-FFF2-40B4-BE49-F238E27FC236}">
                <a16:creationId xmlns:a16="http://schemas.microsoft.com/office/drawing/2014/main" id="{0D94CABF-79CD-B0C2-2D50-7D730F797B12}"/>
              </a:ext>
            </a:extLst>
          </p:cNvPr>
          <p:cNvSpPr txBox="1"/>
          <p:nvPr/>
        </p:nvSpPr>
        <p:spPr>
          <a:xfrm>
            <a:off x="7437886" y="1773190"/>
            <a:ext cx="4146429" cy="3693319"/>
          </a:xfrm>
          <a:prstGeom prst="rect">
            <a:avLst/>
          </a:prstGeom>
          <a:solidFill>
            <a:schemeClr val="accent3">
              <a:lumMod val="20000"/>
              <a:lumOff val="80000"/>
            </a:schemeClr>
          </a:solidFill>
        </p:spPr>
        <p:txBody>
          <a:bodyPr wrap="square" rtlCol="0">
            <a:spAutoFit/>
          </a:bodyPr>
          <a:lstStyle/>
          <a:p>
            <a:r>
              <a:rPr lang="en-GB" sz="1800"/>
              <a:t>This video contains seven subsections – the start time for each section can be found below:</a:t>
            </a:r>
            <a:br>
              <a:rPr lang="en-GB" sz="1800"/>
            </a:br>
            <a:endParaRPr lang="en-GB" sz="1800"/>
          </a:p>
          <a:p>
            <a:r>
              <a:rPr lang="en-GB" sz="1800"/>
              <a:t>00:00 - 3.1.0 Introduction</a:t>
            </a:r>
          </a:p>
          <a:p>
            <a:r>
              <a:rPr lang="en-GB" sz="1800"/>
              <a:t>01:29 - 3.1.1 Limitations of AI systems</a:t>
            </a:r>
          </a:p>
          <a:p>
            <a:r>
              <a:rPr lang="en-GB" sz="1800"/>
              <a:t>02:35 - 3.1.2 Data and Intellectual property considerations</a:t>
            </a:r>
          </a:p>
          <a:p>
            <a:r>
              <a:rPr lang="en-GB" sz="1800"/>
              <a:t>08:15 - 3.1.3 Safeguarding</a:t>
            </a:r>
          </a:p>
          <a:p>
            <a:r>
              <a:rPr lang="en-GB" sz="1800"/>
              <a:t>16:30 - 3.1.4 Selecting tools safely</a:t>
            </a:r>
          </a:p>
          <a:p>
            <a:r>
              <a:rPr lang="en-GB" sz="1800"/>
              <a:t>20:04 - 3.1.5 Enterprise tools</a:t>
            </a:r>
          </a:p>
          <a:p>
            <a:r>
              <a:rPr lang="en-GB" sz="1800"/>
              <a:t>22:45 - 3.1.6 Curriculum and skills to support safe use</a:t>
            </a:r>
          </a:p>
        </p:txBody>
      </p:sp>
      <p:sp>
        <p:nvSpPr>
          <p:cNvPr id="145" name="Google Shape;145;g348414d0546_0_60"/>
          <p:cNvSpPr txBox="1"/>
          <p:nvPr/>
        </p:nvSpPr>
        <p:spPr>
          <a:xfrm>
            <a:off x="2786272" y="2167803"/>
            <a:ext cx="4545706" cy="107034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a:solidFill>
                  <a:srgbClr val="003764"/>
                </a:solidFill>
                <a:latin typeface="Arial"/>
                <a:ea typeface="Arial"/>
                <a:cs typeface="Arial"/>
                <a:sym typeface="Arial"/>
              </a:rPr>
              <a:t>Click here to watch:</a:t>
            </a: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a:solidFill>
                  <a:srgbClr val="0329E7"/>
                </a:solidFill>
                <a:latin typeface="Arial"/>
                <a:ea typeface="Arial"/>
                <a:cs typeface="Arial"/>
                <a:sym typeface="Arial"/>
                <a:hlinkClick r:id="rId3">
                  <a:extLst>
                    <a:ext uri="{A12FA001-AC4F-418D-AE19-62706E023703}">
                      <ahyp:hlinkClr xmlns:ahyp="http://schemas.microsoft.com/office/drawing/2018/hyperlinkcolor" val="tx"/>
                    </a:ext>
                  </a:extLst>
                </a:hlinkClick>
              </a:rPr>
              <a:t>Leadership toolkit video 3.1: Safety</a:t>
            </a:r>
            <a:endParaRPr sz="2400" b="1" i="0" u="none" strike="noStrike" cap="none">
              <a:solidFill>
                <a:srgbClr val="0329E7"/>
              </a:solidFill>
              <a:latin typeface="Arial"/>
              <a:ea typeface="Arial"/>
              <a:cs typeface="Arial"/>
              <a:sym typeface="Arial"/>
            </a:endParaRPr>
          </a:p>
        </p:txBody>
      </p:sp>
      <p:pic>
        <p:nvPicPr>
          <p:cNvPr id="146" name="Google Shape;146;g348414d0546_0_6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25934" y="1142999"/>
            <a:ext cx="2476851" cy="2476851"/>
          </a:xfrm>
          <a:prstGeom prst="rect">
            <a:avLst/>
          </a:prstGeom>
          <a:noFill/>
          <a:ln>
            <a:noFill/>
          </a:ln>
        </p:spPr>
      </p:pic>
      <p:sp>
        <p:nvSpPr>
          <p:cNvPr id="147" name="Google Shape;147;g348414d0546_0_60"/>
          <p:cNvSpPr txBox="1"/>
          <p:nvPr/>
        </p:nvSpPr>
        <p:spPr>
          <a:xfrm>
            <a:off x="2786272" y="4056450"/>
            <a:ext cx="4545706" cy="1580951"/>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a:solidFill>
                  <a:srgbClr val="003764"/>
                </a:solidFill>
                <a:latin typeface="Arial"/>
                <a:ea typeface="Arial"/>
                <a:cs typeface="Arial"/>
                <a:sym typeface="Arial"/>
              </a:rPr>
              <a:t>Click here to read the transcript of:</a:t>
            </a: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dirty="0">
                <a:solidFill>
                  <a:srgbClr val="0329E7"/>
                </a:solidFill>
                <a:latin typeface="Arial"/>
                <a:ea typeface="Arial"/>
                <a:cs typeface="Arial"/>
                <a:sym typeface="Arial"/>
                <a:hlinkClick r:id="rId5">
                  <a:extLst>
                    <a:ext uri="{A12FA001-AC4F-418D-AE19-62706E023703}">
                      <ahyp:hlinkClr xmlns:ahyp="http://schemas.microsoft.com/office/drawing/2018/hyperlinkcolor" val="tx"/>
                    </a:ext>
                  </a:extLst>
                </a:hlinkClick>
              </a:rPr>
              <a:t>Leadership toolkit video 3.1: Safety</a:t>
            </a:r>
            <a:endParaRPr lang="en-GB" sz="2400" b="1" i="0" u="none" strike="noStrike" cap="none" dirty="0">
              <a:solidFill>
                <a:srgbClr val="0329E7"/>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p:txBody>
      </p:sp>
      <p:pic>
        <p:nvPicPr>
          <p:cNvPr id="148" name="Google Shape;148;g348414d0546_0_60">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607685" y="3313398"/>
            <a:ext cx="1913349" cy="1913349"/>
          </a:xfrm>
          <a:prstGeom prst="rect">
            <a:avLst/>
          </a:prstGeom>
          <a:noFill/>
          <a:ln>
            <a:noFill/>
          </a:ln>
        </p:spPr>
      </p:pic>
      <p:sp>
        <p:nvSpPr>
          <p:cNvPr id="142" name="Google Shape;142;g348414d0546_0_60"/>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p:txBody>
      </p:sp>
      <p:sp>
        <p:nvSpPr>
          <p:cNvPr id="143" name="Google Shape;143;g348414d0546_0_6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g348414d0546_0_120" descr="This is first audit page. "/>
          <p:cNvSpPr txBox="1">
            <a:spLocks noGrp="1"/>
          </p:cNvSpPr>
          <p:nvPr>
            <p:ph type="title" idx="4294967295"/>
          </p:nvPr>
        </p:nvSpPr>
        <p:spPr>
          <a:xfrm>
            <a:off x="510543" y="397088"/>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Audit page 1 - Safety</a:t>
            </a:r>
          </a:p>
        </p:txBody>
      </p:sp>
      <p:graphicFrame>
        <p:nvGraphicFramePr>
          <p:cNvPr id="156" name="Google Shape;156;g348414d0546_0_120" descr="A table to complete."/>
          <p:cNvGraphicFramePr/>
          <p:nvPr>
            <p:extLst>
              <p:ext uri="{D42A27DB-BD31-4B8C-83A1-F6EECF244321}">
                <p14:modId xmlns:p14="http://schemas.microsoft.com/office/powerpoint/2010/main" val="753894115"/>
              </p:ext>
            </p:extLst>
          </p:nvPr>
        </p:nvGraphicFramePr>
        <p:xfrm>
          <a:off x="510543" y="1215381"/>
          <a:ext cx="11170914" cy="4571880"/>
        </p:xfrm>
        <a:graphic>
          <a:graphicData uri="http://schemas.openxmlformats.org/drawingml/2006/table">
            <a:tbl>
              <a:tblPr firstRow="1">
                <a:noFill/>
                <a:tableStyleId>{07EFE354-9483-46D0-9F42-F42E78F542CB}</a:tableStyleId>
              </a:tblPr>
              <a:tblGrid>
                <a:gridCol w="3679664">
                  <a:extLst>
                    <a:ext uri="{9D8B030D-6E8A-4147-A177-3AD203B41FA5}">
                      <a16:colId xmlns:a16="http://schemas.microsoft.com/office/drawing/2014/main" val="20000"/>
                    </a:ext>
                  </a:extLst>
                </a:gridCol>
                <a:gridCol w="4112598">
                  <a:extLst>
                    <a:ext uri="{9D8B030D-6E8A-4147-A177-3AD203B41FA5}">
                      <a16:colId xmlns:a16="http://schemas.microsoft.com/office/drawing/2014/main" val="20001"/>
                    </a:ext>
                  </a:extLst>
                </a:gridCol>
                <a:gridCol w="3378652">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Aspect</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Where are you now?</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What actions to do you need to take?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Do you and your staff have an understanding of the difference between data protection and intellectual property</a:t>
                      </a:r>
                      <a:r>
                        <a:rPr lang="en-GB"/>
                        <a:t> and is this made clear in your school / college guidance for staff and students/pupils</a:t>
                      </a:r>
                      <a:r>
                        <a:rPr lang="en-GB" sz="1400" u="none" strike="noStrike" cap="none"/>
                        <a:t>? </a:t>
                      </a:r>
                    </a:p>
                    <a:p>
                      <a:pPr marL="0" marR="0" lvl="0" indent="0" algn="l" rtl="0">
                        <a:lnSpc>
                          <a:spcPct val="100000"/>
                        </a:lnSpc>
                        <a:spcBef>
                          <a:spcPts val="0"/>
                        </a:spcBef>
                        <a:spcAft>
                          <a:spcPts val="0"/>
                        </a:spcAft>
                        <a:buClr>
                          <a:srgbClr val="000000"/>
                        </a:buClr>
                        <a:buSzPts val="1400"/>
                        <a:buFont typeface="Arial"/>
                        <a:buNone/>
                      </a:pPr>
                      <a:endParaRPr lang="en-GB"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solidFill>
                            <a:schemeClr val="dk1"/>
                          </a:solidFill>
                        </a:rPr>
                        <a:t>[Under UK GDPR, data protection requires consent or another lawful basis to process personal information, while intellectual property law requires permission from the rights holder, such as a pupil/student in the case of academic work or the publisher of a resource, before using original work such as student creations or copyrighted learning resources.]</a:t>
                      </a:r>
                      <a:endParaRPr lang="en-GB"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a:t>[A useful video can be found here as mentioned in the video: </a:t>
                      </a:r>
                      <a:r>
                        <a:rPr lang="en-GB" u="sng">
                          <a:solidFill>
                            <a:schemeClr val="hlink"/>
                          </a:solidFill>
                          <a:hlinkClick r:id="rId3"/>
                        </a:rPr>
                        <a:t>Protecting children’s privacy when using Artificial Intelligence.</a:t>
                      </a:r>
                      <a:r>
                        <a:rPr lang="en-GB"/>
                        <a:t>]</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1"/>
                  </a:ext>
                </a:extLst>
              </a:tr>
              <a:tr h="6435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Does your organisation have the correct permission in place for the way that you’re using pupil / student data under UK GDPR?</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[Your Data Protection Officer should be able to help you with this. Consider changes </a:t>
                      </a:r>
                      <a:r>
                        <a:rPr lang="en-GB"/>
                        <a:t>brought</a:t>
                      </a:r>
                      <a:r>
                        <a:rPr lang="en-GB" sz="1400" u="none" strike="noStrike" cap="none"/>
                        <a:t> about b</a:t>
                      </a:r>
                      <a:r>
                        <a:rPr lang="en-GB"/>
                        <a:t>y generative AI use</a:t>
                      </a:r>
                      <a:r>
                        <a:rPr lang="en-GB" sz="1400" u="none" strike="noStrike" cap="none"/>
                        <a:t>]</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Do you have the necessary permissions regarding intellectual property in place if you are using student / pupil work in AI systems?</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[In all cases it is important that the use of any intellectual property is consented to by the copyright owner, and in the case of students under 18, parental or guardian permission would need to be sought on behalf of the pupil or student.]</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3"/>
                  </a:ext>
                </a:extLst>
              </a:tr>
            </a:tbl>
          </a:graphicData>
        </a:graphic>
      </p:graphicFrame>
      <p:sp>
        <p:nvSpPr>
          <p:cNvPr id="3" name="Google Shape;142;g348414d0546_0_60">
            <a:extLst>
              <a:ext uri="{FF2B5EF4-FFF2-40B4-BE49-F238E27FC236}">
                <a16:creationId xmlns:a16="http://schemas.microsoft.com/office/drawing/2014/main" id="{D606F0C2-67B1-3736-EDCF-1D929545150A}"/>
              </a:ext>
            </a:extLst>
          </p:cNvPr>
          <p:cNvSpPr txBox="1">
            <a:spLocks/>
          </p:cNvSpPr>
          <p:nvPr/>
        </p:nvSpPr>
        <p:spPr>
          <a:xfrm>
            <a:off x="647724" y="6310906"/>
            <a:ext cx="10154100" cy="365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100"/>
            </a:pPr>
            <a:r>
              <a:rPr lang="en-GB" sz="1050"/>
              <a:t>The Safe and Effective Use of AI in Education: Leadership Toolkit</a:t>
            </a:r>
          </a:p>
        </p:txBody>
      </p:sp>
      <p:sp>
        <p:nvSpPr>
          <p:cNvPr id="155" name="Google Shape;155;g348414d0546_0_120"/>
          <p:cNvSpPr txBox="1">
            <a:spLocks noGrp="1"/>
          </p:cNvSpPr>
          <p:nvPr>
            <p:ph type="sldNum" idx="12"/>
          </p:nvPr>
        </p:nvSpPr>
        <p:spPr>
          <a:xfrm>
            <a:off x="11095176" y="6399047"/>
            <a:ext cx="449100" cy="27695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GB"/>
              <a:t>12</a:t>
            </a:fld>
            <a:endParaRPr sz="1050">
              <a:solidFill>
                <a:srgbClr val="4D4D4D"/>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g348414d0546_0_210" descr="Page 2 of the audit. "/>
          <p:cNvSpPr txBox="1">
            <a:spLocks noGrp="1"/>
          </p:cNvSpPr>
          <p:nvPr>
            <p:ph type="title" idx="4294967295"/>
          </p:nvPr>
        </p:nvSpPr>
        <p:spPr>
          <a:xfrm>
            <a:off x="607674" y="353381"/>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Audit page 2 - Safety, safeguarding and risk assessments</a:t>
            </a:r>
          </a:p>
        </p:txBody>
      </p:sp>
      <p:graphicFrame>
        <p:nvGraphicFramePr>
          <p:cNvPr id="164" name="Google Shape;164;g348414d0546_0_210" descr="A table to complete."/>
          <p:cNvGraphicFramePr/>
          <p:nvPr>
            <p:extLst>
              <p:ext uri="{D42A27DB-BD31-4B8C-83A1-F6EECF244321}">
                <p14:modId xmlns:p14="http://schemas.microsoft.com/office/powerpoint/2010/main" val="601387001"/>
              </p:ext>
            </p:extLst>
          </p:nvPr>
        </p:nvGraphicFramePr>
        <p:xfrm>
          <a:off x="646412" y="865781"/>
          <a:ext cx="10879125" cy="5394810"/>
        </p:xfrm>
        <a:graphic>
          <a:graphicData uri="http://schemas.openxmlformats.org/drawingml/2006/table">
            <a:tbl>
              <a:tblPr firstRow="1">
                <a:noFill/>
                <a:tableStyleId>{07EFE354-9483-46D0-9F42-F42E78F542CB}</a:tableStyleId>
              </a:tblPr>
              <a:tblGrid>
                <a:gridCol w="4355075">
                  <a:extLst>
                    <a:ext uri="{9D8B030D-6E8A-4147-A177-3AD203B41FA5}">
                      <a16:colId xmlns:a16="http://schemas.microsoft.com/office/drawing/2014/main" val="20000"/>
                    </a:ext>
                  </a:extLst>
                </a:gridCol>
                <a:gridCol w="3233650">
                  <a:extLst>
                    <a:ext uri="{9D8B030D-6E8A-4147-A177-3AD203B41FA5}">
                      <a16:colId xmlns:a16="http://schemas.microsoft.com/office/drawing/2014/main" val="20001"/>
                    </a:ext>
                  </a:extLst>
                </a:gridCol>
                <a:gridCol w="3290400">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Aspect</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Where are you now?</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What actions to do you need to take?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0"/>
                  </a:ext>
                </a:extLst>
              </a:tr>
              <a:tr h="0">
                <a:tc>
                  <a:txBody>
                    <a:bodyPr/>
                    <a:lstStyle/>
                    <a:p>
                      <a:pPr marL="0" marR="0" lvl="0" indent="0" algn="l" rtl="0">
                        <a:lnSpc>
                          <a:spcPct val="100000"/>
                        </a:lnSpc>
                        <a:spcBef>
                          <a:spcPts val="0"/>
                        </a:spcBef>
                        <a:spcAft>
                          <a:spcPts val="0"/>
                        </a:spcAft>
                        <a:buClr>
                          <a:schemeClr val="dk1"/>
                        </a:buClr>
                        <a:buSzPts val="1100"/>
                        <a:buFont typeface="Arial"/>
                        <a:buNone/>
                      </a:pPr>
                      <a:r>
                        <a:rPr lang="en-GB" sz="1400" u="none" strike="noStrike" cap="none"/>
                        <a:t>What steps are</a:t>
                      </a:r>
                      <a:r>
                        <a:rPr lang="en-GB"/>
                        <a:t> </a:t>
                      </a:r>
                      <a:r>
                        <a:rPr lang="en-GB" sz="1400" u="none" strike="noStrike" cap="none"/>
                        <a:t>you taking to ensure that AI tools used in</a:t>
                      </a:r>
                      <a:r>
                        <a:rPr lang="en-GB"/>
                        <a:t> y</a:t>
                      </a:r>
                      <a:r>
                        <a:rPr lang="en-GB" sz="1400" u="none" strike="noStrike" cap="none"/>
                        <a:t>our school or college comply with data protection laws, including UK GDPR, the Data Protection Act and respecting Intellectual property while maintaining transparency?</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1"/>
                  </a:ext>
                </a:extLst>
              </a:tr>
              <a:tr h="6435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What processes do</a:t>
                      </a:r>
                      <a:r>
                        <a:rPr lang="en-GB"/>
                        <a:t> you </a:t>
                      </a:r>
                      <a:r>
                        <a:rPr lang="en-GB" sz="1400" u="none" strike="noStrike" cap="none"/>
                        <a:t>have in place to handle AI-related safeguarding incidents, and are staff confident in their ability to respond effectively? Do they know they must follow Keeping Children Safe in Education and the school or </a:t>
                      </a:r>
                      <a:r>
                        <a:rPr lang="en-GB"/>
                        <a:t>college</a:t>
                      </a:r>
                      <a:r>
                        <a:rPr lang="en-GB" sz="1400" u="none" strike="noStrike" cap="none"/>
                        <a:t> safeguarding procedures?</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[It is recommended that leaders engage with </a:t>
                      </a:r>
                      <a:r>
                        <a:rPr lang="en-GB" sz="1400" u="none" strike="noStrike" cap="non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Module 3</a:t>
                      </a:r>
                      <a:r>
                        <a:rPr lang="en-GB" sz="1400" u="none" strike="noStrike" cap="none"/>
                        <a:t> of the teacher toolkit to understand the risks in more detail.]</a:t>
                      </a:r>
                      <a:endParaRPr lang="en-GB"/>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a:t>[Link as mentioned in the video: </a:t>
                      </a:r>
                      <a:r>
                        <a:rPr lang="en-GB" u="sng">
                          <a:solidFill>
                            <a:schemeClr val="hlink"/>
                          </a:solidFill>
                          <a:hlinkClick r:id="rId3"/>
                        </a:rPr>
                        <a:t>JISC Guidance on learner use.</a:t>
                      </a:r>
                      <a:r>
                        <a:rPr lang="en-GB"/>
                        <a:t>]</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How are</a:t>
                      </a:r>
                      <a:r>
                        <a:rPr lang="en-GB"/>
                        <a:t> you </a:t>
                      </a:r>
                      <a:r>
                        <a:rPr lang="en-GB" sz="1400" u="none" strike="noStrike" cap="none"/>
                        <a:t>engaging parents and carers in discussions about AI risks and online safety to ensure a whole-school / college approach?</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Have</a:t>
                      </a:r>
                      <a:r>
                        <a:rPr lang="en-GB"/>
                        <a:t> you </a:t>
                      </a:r>
                      <a:r>
                        <a:rPr lang="en-GB" sz="1400" u="none" strike="noStrike" cap="none"/>
                        <a:t>conducted a risk assessment on AI products being used in</a:t>
                      </a:r>
                      <a:r>
                        <a:rPr lang="en-GB"/>
                        <a:t> y</a:t>
                      </a:r>
                      <a:r>
                        <a:rPr lang="en-GB" sz="1400" u="none" strike="noStrike" cap="none"/>
                        <a:t>our scho</a:t>
                      </a:r>
                      <a:r>
                        <a:rPr lang="en-GB"/>
                        <a:t>ol(s)/college</a:t>
                      </a:r>
                      <a:r>
                        <a:rPr lang="en-GB" sz="1400" u="none" strike="noStrike" cap="none"/>
                        <a:t>?</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[This is a key priority if not already in place, ensuring that any approved tools meet product safety requirements and have guardrails in place.]</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4"/>
                  </a:ext>
                </a:extLst>
              </a:tr>
            </a:tbl>
          </a:graphicData>
        </a:graphic>
      </p:graphicFrame>
      <p:sp>
        <p:nvSpPr>
          <p:cNvPr id="3" name="Google Shape;142;g348414d0546_0_60">
            <a:extLst>
              <a:ext uri="{FF2B5EF4-FFF2-40B4-BE49-F238E27FC236}">
                <a16:creationId xmlns:a16="http://schemas.microsoft.com/office/drawing/2014/main" id="{06B1A200-52C1-DE56-7D91-0187D747078F}"/>
              </a:ext>
            </a:extLst>
          </p:cNvPr>
          <p:cNvSpPr txBox="1">
            <a:spLocks/>
          </p:cNvSpPr>
          <p:nvPr/>
        </p:nvSpPr>
        <p:spPr>
          <a:xfrm>
            <a:off x="646412" y="6332958"/>
            <a:ext cx="10154100" cy="365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100"/>
            </a:pPr>
            <a:r>
              <a:rPr lang="en-GB" sz="1050"/>
              <a:t>The Safe and Effective Use of AI in Education: Leadership Toolkit</a:t>
            </a:r>
          </a:p>
        </p:txBody>
      </p:sp>
      <p:sp>
        <p:nvSpPr>
          <p:cNvPr id="163" name="Google Shape;163;g348414d0546_0_210"/>
          <p:cNvSpPr txBox="1">
            <a:spLocks noGrp="1"/>
          </p:cNvSpPr>
          <p:nvPr>
            <p:ph type="sldNum" idx="12"/>
          </p:nvPr>
        </p:nvSpPr>
        <p:spPr>
          <a:xfrm>
            <a:off x="11095175" y="6421099"/>
            <a:ext cx="430361" cy="27695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SzPts val="1200"/>
              <a:buNone/>
            </a:pPr>
            <a:fld id="{00000000-1234-1234-1234-123412341234}" type="slidenum">
              <a:rPr lang="en-GB"/>
              <a:t>13</a:t>
            </a:fld>
            <a:endParaRPr sz="1050">
              <a:solidFill>
                <a:srgbClr val="4D4D4D"/>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g348414d0546_0_195" descr="This slide contains a template that could be used to assess AI tools for your setting. "/>
          <p:cNvSpPr txBox="1">
            <a:spLocks noGrp="1"/>
          </p:cNvSpPr>
          <p:nvPr>
            <p:ph type="title"/>
          </p:nvPr>
        </p:nvSpPr>
        <p:spPr>
          <a:xfrm>
            <a:off x="504834" y="51099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Assessing suitable AI tools for your setting</a:t>
            </a:r>
            <a:endParaRPr lang="en-G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endParaRPr>
          </a:p>
          <a:p>
            <a:pPr marL="0" lvl="0" indent="0" algn="l" rtl="0">
              <a:lnSpc>
                <a:spcPct val="90000"/>
              </a:lnSpc>
              <a:spcBef>
                <a:spcPts val="0"/>
              </a:spcBef>
              <a:spcAft>
                <a:spcPts val="0"/>
              </a:spcAft>
              <a:buClr>
                <a:schemeClr val="dk1"/>
              </a:buClr>
              <a:buSzPts val="1100"/>
              <a:buFont typeface="Arial"/>
              <a:buNone/>
            </a:pPr>
            <a:endParaRPr lang="en-G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endParaRPr>
          </a:p>
          <a:p>
            <a:pPr marL="0" lvl="0" indent="0" algn="l" rtl="0">
              <a:lnSpc>
                <a:spcPct val="90000"/>
              </a:lnSpc>
              <a:spcBef>
                <a:spcPts val="0"/>
              </a:spcBef>
              <a:spcAft>
                <a:spcPts val="0"/>
              </a:spcAft>
              <a:buClr>
                <a:srgbClr val="003764"/>
              </a:buClr>
              <a:buSzPts val="2400"/>
              <a:buFont typeface="Arial"/>
              <a:buNone/>
            </a:pPr>
            <a:endParaRPr lang="en-GB"/>
          </a:p>
        </p:txBody>
      </p:sp>
      <p:sp>
        <p:nvSpPr>
          <p:cNvPr id="170" name="Google Shape;170;g348414d0546_0_195"/>
          <p:cNvSpPr txBox="1">
            <a:spLocks noGrp="1"/>
          </p:cNvSpPr>
          <p:nvPr>
            <p:ph type="body" idx="1"/>
          </p:nvPr>
        </p:nvSpPr>
        <p:spPr>
          <a:xfrm>
            <a:off x="504675" y="1082255"/>
            <a:ext cx="10956900" cy="642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900"/>
              </a:spcBef>
              <a:spcAft>
                <a:spcPts val="0"/>
              </a:spcAft>
              <a:buSzPts val="1800"/>
              <a:buNone/>
            </a:pPr>
            <a:r>
              <a:rPr lang="en-GB"/>
              <a:t>You may wish to use the template below to support you to assess AI tools for your setting.</a:t>
            </a:r>
            <a:endParaRPr i="1"/>
          </a:p>
        </p:txBody>
      </p:sp>
      <p:sp>
        <p:nvSpPr>
          <p:cNvPr id="171" name="Google Shape;171;g348414d0546_0_195"/>
          <p:cNvSpPr txBox="1"/>
          <p:nvPr/>
        </p:nvSpPr>
        <p:spPr>
          <a:xfrm>
            <a:off x="504825" y="2143125"/>
            <a:ext cx="3390900" cy="5232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1" i="0" u="none" strike="noStrike" cap="none">
                <a:solidFill>
                  <a:srgbClr val="000000"/>
                </a:solidFill>
                <a:latin typeface="Arial"/>
                <a:ea typeface="Arial"/>
                <a:cs typeface="Arial"/>
                <a:sym typeface="Arial"/>
              </a:rPr>
              <a:t>Define the problem before selecting AI tools</a:t>
            </a:r>
            <a:endParaRPr sz="1400" b="1" i="0" u="none" strike="noStrike" cap="none">
              <a:solidFill>
                <a:srgbClr val="000000"/>
              </a:solidFill>
              <a:latin typeface="Arial"/>
              <a:ea typeface="Arial"/>
              <a:cs typeface="Arial"/>
              <a:sym typeface="Arial"/>
            </a:endParaRPr>
          </a:p>
        </p:txBody>
      </p:sp>
      <p:sp>
        <p:nvSpPr>
          <p:cNvPr id="172" name="Google Shape;172;g348414d0546_0_195"/>
          <p:cNvSpPr/>
          <p:nvPr/>
        </p:nvSpPr>
        <p:spPr>
          <a:xfrm>
            <a:off x="451150" y="2071947"/>
            <a:ext cx="3453900" cy="391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marR="0" lvl="0" indent="-304800" algn="l" rtl="0">
              <a:lnSpc>
                <a:spcPct val="100000"/>
              </a:lnSpc>
              <a:spcBef>
                <a:spcPts val="0"/>
              </a:spcBef>
              <a:spcAft>
                <a:spcPts val="0"/>
              </a:spcAft>
              <a:buClr>
                <a:srgbClr val="000000"/>
              </a:buClr>
              <a:buSzPts val="1200"/>
              <a:buFont typeface="Arial"/>
              <a:buChar char="●"/>
            </a:pPr>
            <a:r>
              <a:rPr lang="en-GB" sz="1200" b="0" i="0" u="none" strike="noStrike" cap="none">
                <a:solidFill>
                  <a:srgbClr val="000000"/>
                </a:solidFill>
                <a:latin typeface="Arial"/>
                <a:ea typeface="Arial"/>
                <a:cs typeface="Arial"/>
                <a:sym typeface="Arial"/>
              </a:rPr>
              <a:t>Clearly identify the issue you are trying to address.</a:t>
            </a:r>
            <a:endParaRPr sz="1200" b="0" i="0" u="none" strike="noStrike" cap="none">
              <a:solidFill>
                <a:srgbClr val="000000"/>
              </a:solidFill>
              <a:latin typeface="Arial"/>
              <a:ea typeface="Arial"/>
              <a:cs typeface="Arial"/>
              <a:sym typeface="Arial"/>
            </a:endParaRPr>
          </a:p>
          <a:p>
            <a:pPr marL="457200" marR="0" lvl="0" indent="-304800" algn="l" rtl="0">
              <a:lnSpc>
                <a:spcPct val="100000"/>
              </a:lnSpc>
              <a:spcBef>
                <a:spcPts val="0"/>
              </a:spcBef>
              <a:spcAft>
                <a:spcPts val="0"/>
              </a:spcAft>
              <a:buClr>
                <a:srgbClr val="000000"/>
              </a:buClr>
              <a:buSzPts val="1200"/>
              <a:buFont typeface="Arial"/>
              <a:buChar char="●"/>
            </a:pPr>
            <a:r>
              <a:rPr lang="en-GB" sz="1200" b="0" i="0" u="none" strike="noStrike" cap="none">
                <a:solidFill>
                  <a:srgbClr val="000000"/>
                </a:solidFill>
                <a:latin typeface="Arial"/>
                <a:ea typeface="Arial"/>
                <a:cs typeface="Arial"/>
                <a:sym typeface="Arial"/>
              </a:rPr>
              <a:t>Consider whether a general large language model (LLM) you already use can perform the same task with an effective prompt.</a:t>
            </a:r>
            <a:endParaRPr sz="1200" b="0" i="0" u="none" strike="noStrike" cap="none">
              <a:solidFill>
                <a:srgbClr val="000000"/>
              </a:solidFill>
              <a:latin typeface="Arial"/>
              <a:ea typeface="Arial"/>
              <a:cs typeface="Arial"/>
              <a:sym typeface="Arial"/>
            </a:endParaRPr>
          </a:p>
          <a:p>
            <a:pPr marL="457200" marR="0" lvl="0" indent="-304800" algn="l" rtl="0">
              <a:lnSpc>
                <a:spcPct val="100000"/>
              </a:lnSpc>
              <a:spcBef>
                <a:spcPts val="0"/>
              </a:spcBef>
              <a:spcAft>
                <a:spcPts val="0"/>
              </a:spcAft>
              <a:buClr>
                <a:srgbClr val="000000"/>
              </a:buClr>
              <a:buSzPts val="1200"/>
              <a:buFont typeface="Arial"/>
              <a:buChar char="●"/>
            </a:pPr>
            <a:r>
              <a:rPr lang="en-GB" sz="1200" b="0" i="0" u="none" strike="noStrike" cap="none">
                <a:solidFill>
                  <a:srgbClr val="000000"/>
                </a:solidFill>
                <a:latin typeface="Arial"/>
                <a:ea typeface="Arial"/>
                <a:cs typeface="Arial"/>
                <a:sym typeface="Arial"/>
              </a:rPr>
              <a:t>Ensure the tool provides tangible benefits, </a:t>
            </a:r>
            <a:r>
              <a:rPr lang="en-GB" sz="1200"/>
              <a:t>such as improved efficiency or workload reduction.</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sp>
        <p:nvSpPr>
          <p:cNvPr id="173" name="Google Shape;173;g348414d0546_0_195"/>
          <p:cNvSpPr txBox="1"/>
          <p:nvPr/>
        </p:nvSpPr>
        <p:spPr>
          <a:xfrm>
            <a:off x="4467225" y="2143125"/>
            <a:ext cx="3390900" cy="3078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1" i="0" u="none" strike="noStrike" cap="none">
                <a:solidFill>
                  <a:srgbClr val="000000"/>
                </a:solidFill>
                <a:latin typeface="Arial"/>
                <a:ea typeface="Arial"/>
                <a:cs typeface="Arial"/>
                <a:sym typeface="Arial"/>
              </a:rPr>
              <a:t>Ensure compliance</a:t>
            </a:r>
            <a:endParaRPr sz="1400" b="1" i="0" u="none" strike="noStrike" cap="none">
              <a:solidFill>
                <a:srgbClr val="000000"/>
              </a:solidFill>
              <a:latin typeface="Arial"/>
              <a:ea typeface="Arial"/>
              <a:cs typeface="Arial"/>
              <a:sym typeface="Arial"/>
            </a:endParaRPr>
          </a:p>
        </p:txBody>
      </p:sp>
      <p:sp>
        <p:nvSpPr>
          <p:cNvPr id="174" name="Google Shape;174;g348414d0546_0_195"/>
          <p:cNvSpPr/>
          <p:nvPr/>
        </p:nvSpPr>
        <p:spPr>
          <a:xfrm>
            <a:off x="4404196" y="2071947"/>
            <a:ext cx="3453900" cy="391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Among other things, you will want to consider the following:</a:t>
            </a:r>
            <a:endParaRPr sz="1200" b="0" i="0" u="none" strike="noStrike" cap="none">
              <a:solidFill>
                <a:srgbClr val="000000"/>
              </a:solidFill>
              <a:latin typeface="Arial"/>
              <a:ea typeface="Arial"/>
              <a:cs typeface="Arial"/>
              <a:sym typeface="Arial"/>
            </a:endParaRPr>
          </a:p>
          <a:p>
            <a:pPr marL="457200" marR="0" lvl="0" indent="-304800" algn="l" rtl="0">
              <a:lnSpc>
                <a:spcPct val="100000"/>
              </a:lnSpc>
              <a:spcBef>
                <a:spcPts val="0"/>
              </a:spcBef>
              <a:spcAft>
                <a:spcPts val="0"/>
              </a:spcAft>
              <a:buClr>
                <a:srgbClr val="000000"/>
              </a:buClr>
              <a:buSzPts val="1200"/>
              <a:buFont typeface="Arial"/>
              <a:buChar char="●"/>
            </a:pPr>
            <a:r>
              <a:rPr lang="en-GB" sz="1200" b="0" i="0" u="none" strike="noStrike" cap="none">
                <a:solidFill>
                  <a:srgbClr val="000000"/>
                </a:solidFill>
                <a:latin typeface="Arial"/>
                <a:ea typeface="Arial"/>
                <a:cs typeface="Arial"/>
                <a:sym typeface="Arial"/>
              </a:rPr>
              <a:t>Evaluate against the </a:t>
            </a:r>
            <a:r>
              <a:rPr lang="en-GB" sz="1200" b="0" i="0" u="sng" strike="noStrike" cap="none">
                <a:solidFill>
                  <a:schemeClr val="hlink"/>
                </a:solidFill>
                <a:latin typeface="Arial"/>
                <a:ea typeface="Arial"/>
                <a:cs typeface="Arial"/>
                <a:sym typeface="Arial"/>
                <a:hlinkClick r:id="rId3"/>
              </a:rPr>
              <a:t>DfE’s product safety expectations</a:t>
            </a:r>
            <a:r>
              <a:rPr lang="en-GB" sz="1200" b="0" i="0" u="none" strike="noStrike" cap="none">
                <a:solidFill>
                  <a:srgbClr val="000000"/>
                </a:solidFill>
                <a:latin typeface="Arial"/>
                <a:ea typeface="Arial"/>
                <a:cs typeface="Arial"/>
                <a:sym typeface="Arial"/>
              </a:rPr>
              <a:t> and consider how it can be implemented in line with </a:t>
            </a:r>
            <a:r>
              <a:rPr lang="en-GB" sz="1200" b="0" i="0" u="sng" strike="noStrike" cap="none">
                <a:solidFill>
                  <a:schemeClr val="hlink"/>
                </a:solidFill>
                <a:latin typeface="Arial"/>
                <a:ea typeface="Arial"/>
                <a:cs typeface="Arial"/>
                <a:sym typeface="Arial"/>
                <a:hlinkClick r:id="rId4"/>
              </a:rPr>
              <a:t>Keeping Children Safe in Education,</a:t>
            </a:r>
            <a:r>
              <a:rPr lang="en-GB" sz="1200" b="0" i="0" u="none" strike="noStrike" cap="none">
                <a:solidFill>
                  <a:srgbClr val="000000"/>
                </a:solidFill>
                <a:latin typeface="Arial"/>
                <a:ea typeface="Arial"/>
                <a:cs typeface="Arial"/>
                <a:sym typeface="Arial"/>
              </a:rPr>
              <a:t> especially regarding filtering and monitoring.</a:t>
            </a:r>
            <a:endParaRPr sz="1200" b="0" i="0" u="none" strike="noStrike" cap="none">
              <a:solidFill>
                <a:srgbClr val="000000"/>
              </a:solidFill>
              <a:latin typeface="Arial"/>
              <a:ea typeface="Arial"/>
              <a:cs typeface="Arial"/>
              <a:sym typeface="Arial"/>
            </a:endParaRPr>
          </a:p>
          <a:p>
            <a:pPr marL="457200" marR="0" lvl="0" indent="-304800" algn="l" rtl="0">
              <a:lnSpc>
                <a:spcPct val="100000"/>
              </a:lnSpc>
              <a:spcBef>
                <a:spcPts val="0"/>
              </a:spcBef>
              <a:spcAft>
                <a:spcPts val="0"/>
              </a:spcAft>
              <a:buClr>
                <a:srgbClr val="000000"/>
              </a:buClr>
              <a:buSzPts val="1200"/>
              <a:buFont typeface="Arial"/>
              <a:buChar char="●"/>
            </a:pPr>
            <a:r>
              <a:rPr lang="en-GB" sz="1200" b="0" i="0" u="none" strike="noStrike" cap="none">
                <a:solidFill>
                  <a:srgbClr val="000000"/>
                </a:solidFill>
                <a:latin typeface="Arial"/>
                <a:ea typeface="Arial"/>
                <a:cs typeface="Arial"/>
                <a:sym typeface="Arial"/>
              </a:rPr>
              <a:t>Have you checked for compliance with age restrictions?</a:t>
            </a:r>
            <a:endParaRPr sz="1200" b="0" i="0" u="none" strike="noStrike" cap="none">
              <a:solidFill>
                <a:srgbClr val="000000"/>
              </a:solidFill>
              <a:latin typeface="Arial"/>
              <a:ea typeface="Arial"/>
              <a:cs typeface="Arial"/>
              <a:sym typeface="Arial"/>
            </a:endParaRPr>
          </a:p>
          <a:p>
            <a:pPr marL="457200" marR="0" lvl="0" indent="-304800" algn="l" rtl="0">
              <a:lnSpc>
                <a:spcPct val="100000"/>
              </a:lnSpc>
              <a:spcBef>
                <a:spcPts val="0"/>
              </a:spcBef>
              <a:spcAft>
                <a:spcPts val="0"/>
              </a:spcAft>
              <a:buClr>
                <a:srgbClr val="000000"/>
              </a:buClr>
              <a:buSzPts val="1200"/>
              <a:buFont typeface="Arial"/>
              <a:buChar char="●"/>
            </a:pPr>
            <a:r>
              <a:rPr lang="en-GB" sz="1200" b="0" i="0" u="none" strike="noStrike" cap="none">
                <a:solidFill>
                  <a:srgbClr val="000000"/>
                </a:solidFill>
                <a:latin typeface="Arial"/>
                <a:ea typeface="Arial"/>
                <a:cs typeface="Arial"/>
                <a:sym typeface="Arial"/>
              </a:rPr>
              <a:t>Have you completed a Data Protection Impact Assessment?</a:t>
            </a:r>
            <a:endParaRPr sz="1200" b="0" i="0" u="none" strike="noStrike" cap="none">
              <a:solidFill>
                <a:srgbClr val="000000"/>
              </a:solidFill>
              <a:latin typeface="Arial"/>
              <a:ea typeface="Arial"/>
              <a:cs typeface="Arial"/>
              <a:sym typeface="Arial"/>
            </a:endParaRPr>
          </a:p>
        </p:txBody>
      </p:sp>
      <p:sp>
        <p:nvSpPr>
          <p:cNvPr id="175" name="Google Shape;175;g348414d0546_0_195"/>
          <p:cNvSpPr txBox="1"/>
          <p:nvPr/>
        </p:nvSpPr>
        <p:spPr>
          <a:xfrm>
            <a:off x="8357300" y="2143125"/>
            <a:ext cx="3390900" cy="3078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1" i="0" u="none" strike="noStrike" cap="none">
                <a:solidFill>
                  <a:srgbClr val="000000"/>
                </a:solidFill>
                <a:latin typeface="Arial"/>
                <a:ea typeface="Arial"/>
                <a:cs typeface="Arial"/>
                <a:sym typeface="Arial"/>
              </a:rPr>
              <a:t>Evaluate effectiveness and evidence</a:t>
            </a:r>
            <a:endParaRPr sz="1400" b="1" i="0" u="none" strike="noStrike" cap="none">
              <a:solidFill>
                <a:srgbClr val="000000"/>
              </a:solidFill>
              <a:latin typeface="Arial"/>
              <a:ea typeface="Arial"/>
              <a:cs typeface="Arial"/>
              <a:sym typeface="Arial"/>
            </a:endParaRPr>
          </a:p>
        </p:txBody>
      </p:sp>
      <p:sp>
        <p:nvSpPr>
          <p:cNvPr id="176" name="Google Shape;176;g348414d0546_0_195"/>
          <p:cNvSpPr/>
          <p:nvPr/>
        </p:nvSpPr>
        <p:spPr>
          <a:xfrm>
            <a:off x="8357241" y="2071947"/>
            <a:ext cx="3453900" cy="391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marR="0" lvl="0" indent="-304800" algn="l" rtl="0">
              <a:lnSpc>
                <a:spcPct val="100000"/>
              </a:lnSpc>
              <a:spcBef>
                <a:spcPts val="0"/>
              </a:spcBef>
              <a:spcAft>
                <a:spcPts val="0"/>
              </a:spcAft>
              <a:buClr>
                <a:srgbClr val="000000"/>
              </a:buClr>
              <a:buSzPts val="1200"/>
              <a:buFont typeface="Arial"/>
              <a:buChar char="●"/>
            </a:pPr>
            <a:r>
              <a:rPr lang="en-GB" sz="1200" b="0" i="0" u="none" strike="noStrike" cap="none">
                <a:solidFill>
                  <a:srgbClr val="000000"/>
                </a:solidFill>
                <a:latin typeface="Arial"/>
                <a:ea typeface="Arial"/>
                <a:cs typeface="Arial"/>
                <a:sym typeface="Arial"/>
              </a:rPr>
              <a:t>Check for evidence that the tool has been effective in other educational settings.</a:t>
            </a:r>
            <a:endParaRPr sz="1200" b="0" i="0" u="none" strike="noStrike" cap="none">
              <a:solidFill>
                <a:srgbClr val="000000"/>
              </a:solidFill>
              <a:latin typeface="Arial"/>
              <a:ea typeface="Arial"/>
              <a:cs typeface="Arial"/>
              <a:sym typeface="Arial"/>
            </a:endParaRPr>
          </a:p>
          <a:p>
            <a:pPr marL="457200" marR="0" lvl="0" indent="-304800" algn="l" rtl="0">
              <a:lnSpc>
                <a:spcPct val="100000"/>
              </a:lnSpc>
              <a:spcBef>
                <a:spcPts val="0"/>
              </a:spcBef>
              <a:spcAft>
                <a:spcPts val="0"/>
              </a:spcAft>
              <a:buClr>
                <a:srgbClr val="000000"/>
              </a:buClr>
              <a:buSzPts val="1200"/>
              <a:buFont typeface="Arial"/>
              <a:buChar char="●"/>
            </a:pPr>
            <a:r>
              <a:rPr lang="en-GB" sz="1200" b="0" i="0" u="none" strike="noStrike" cap="none">
                <a:solidFill>
                  <a:srgbClr val="000000"/>
                </a:solidFill>
                <a:latin typeface="Arial"/>
                <a:ea typeface="Arial"/>
                <a:cs typeface="Arial"/>
                <a:sym typeface="Arial"/>
              </a:rPr>
              <a:t>Consider research that supports the tool’s effectiveness.</a:t>
            </a:r>
            <a:endParaRPr sz="1200" b="0" i="0" u="none" strike="noStrike" cap="none">
              <a:solidFill>
                <a:srgbClr val="000000"/>
              </a:solidFill>
              <a:latin typeface="Arial"/>
              <a:ea typeface="Arial"/>
              <a:cs typeface="Arial"/>
              <a:sym typeface="Arial"/>
            </a:endParaRPr>
          </a:p>
          <a:p>
            <a:pPr marL="457200" marR="0" lvl="0" indent="-304800" algn="l" rtl="0">
              <a:lnSpc>
                <a:spcPct val="100000"/>
              </a:lnSpc>
              <a:spcBef>
                <a:spcPts val="0"/>
              </a:spcBef>
              <a:spcAft>
                <a:spcPts val="0"/>
              </a:spcAft>
              <a:buClr>
                <a:srgbClr val="000000"/>
              </a:buClr>
              <a:buSzPts val="1200"/>
              <a:buFont typeface="Arial"/>
              <a:buChar char="●"/>
            </a:pPr>
            <a:r>
              <a:rPr lang="en-GB" sz="1200" b="0" i="0" u="none" strike="noStrike" cap="none">
                <a:solidFill>
                  <a:srgbClr val="000000"/>
                </a:solidFill>
                <a:latin typeface="Arial"/>
                <a:ea typeface="Arial"/>
                <a:cs typeface="Arial"/>
                <a:sym typeface="Arial"/>
              </a:rPr>
              <a:t>Consider your context - does your school or college have the capacity to adopt this tool effectively? What CPD will need to be in place to adopt, embed and sustain the use of this tool?</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179" name="Google Shape;179;g348414d0546_0_195">
            <a:extLst>
              <a:ext uri="{C183D7F6-B498-43B3-948B-1728B52AA6E4}">
                <adec:decorative xmlns:adec="http://schemas.microsoft.com/office/drawing/2017/decorative" val="1"/>
              </a:ext>
            </a:extLst>
          </p:cNvPr>
          <p:cNvSpPr/>
          <p:nvPr/>
        </p:nvSpPr>
        <p:spPr>
          <a:xfrm>
            <a:off x="3960821" y="3576563"/>
            <a:ext cx="387600" cy="293400"/>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g348414d0546_0_195">
            <a:extLst>
              <a:ext uri="{C183D7F6-B498-43B3-948B-1728B52AA6E4}">
                <adec:decorative xmlns:adec="http://schemas.microsoft.com/office/drawing/2017/decorative" val="1"/>
              </a:ext>
            </a:extLst>
          </p:cNvPr>
          <p:cNvSpPr/>
          <p:nvPr/>
        </p:nvSpPr>
        <p:spPr>
          <a:xfrm>
            <a:off x="7913871" y="3576563"/>
            <a:ext cx="387600" cy="293400"/>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g348414d0546_0_195"/>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78" name="Google Shape;178;g348414d0546_0_195"/>
          <p:cNvSpPr txBox="1">
            <a:spLocks noGrp="1"/>
          </p:cNvSpPr>
          <p:nvPr>
            <p:ph type="sldNum" idx="12"/>
          </p:nvPr>
        </p:nvSpPr>
        <p:spPr>
          <a:xfrm>
            <a:off x="10853642" y="61256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g348414d0546_0_180" descr="This slide can help you to plan and consider curriculum implications using a template. "/>
          <p:cNvSpPr txBox="1">
            <a:spLocks noGrp="1"/>
          </p:cNvSpPr>
          <p:nvPr>
            <p:ph type="title"/>
          </p:nvPr>
        </p:nvSpPr>
        <p:spPr>
          <a:xfrm>
            <a:off x="504834" y="51099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Curriculum implications</a:t>
            </a:r>
            <a:endParaRPr lang="en-G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endParaRPr>
          </a:p>
          <a:p>
            <a:pPr marL="0" lvl="0" indent="0" algn="l" rtl="0">
              <a:lnSpc>
                <a:spcPct val="90000"/>
              </a:lnSpc>
              <a:spcBef>
                <a:spcPts val="0"/>
              </a:spcBef>
              <a:spcAft>
                <a:spcPts val="0"/>
              </a:spcAft>
              <a:buClr>
                <a:schemeClr val="dk1"/>
              </a:buClr>
              <a:buSzPts val="1100"/>
              <a:buFont typeface="Arial"/>
              <a:buNone/>
            </a:pPr>
            <a:endParaRPr lang="en-G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endParaRPr>
          </a:p>
          <a:p>
            <a:pPr marL="0" lvl="0" indent="0" algn="l" rtl="0">
              <a:lnSpc>
                <a:spcPct val="90000"/>
              </a:lnSpc>
              <a:spcBef>
                <a:spcPts val="0"/>
              </a:spcBef>
              <a:spcAft>
                <a:spcPts val="0"/>
              </a:spcAft>
              <a:buClr>
                <a:srgbClr val="003764"/>
              </a:buClr>
              <a:buSzPts val="2400"/>
              <a:buFont typeface="Arial"/>
              <a:buNone/>
            </a:pPr>
            <a:endParaRPr lang="en-GB"/>
          </a:p>
        </p:txBody>
      </p:sp>
      <p:sp>
        <p:nvSpPr>
          <p:cNvPr id="186" name="Google Shape;186;g348414d0546_0_180"/>
          <p:cNvSpPr txBox="1">
            <a:spLocks noGrp="1"/>
          </p:cNvSpPr>
          <p:nvPr>
            <p:ph type="body" idx="1"/>
          </p:nvPr>
        </p:nvSpPr>
        <p:spPr>
          <a:xfrm>
            <a:off x="504675" y="1082255"/>
            <a:ext cx="10956900" cy="642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900"/>
              </a:spcBef>
              <a:spcAft>
                <a:spcPts val="0"/>
              </a:spcAft>
              <a:buSzPts val="1800"/>
              <a:buNone/>
            </a:pPr>
            <a:r>
              <a:rPr lang="en-GB"/>
              <a:t>You may wish to use the template below to support thinking about curriculum implications</a:t>
            </a:r>
            <a:endParaRPr i="1"/>
          </a:p>
        </p:txBody>
      </p:sp>
      <p:sp>
        <p:nvSpPr>
          <p:cNvPr id="187" name="Google Shape;187;g348414d0546_0_180"/>
          <p:cNvSpPr txBox="1"/>
          <p:nvPr/>
        </p:nvSpPr>
        <p:spPr>
          <a:xfrm>
            <a:off x="504825" y="2143125"/>
            <a:ext cx="3390900" cy="7389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1" i="0" u="none" strike="noStrike" cap="none">
                <a:solidFill>
                  <a:srgbClr val="000000"/>
                </a:solidFill>
                <a:latin typeface="Arial"/>
                <a:ea typeface="Arial"/>
                <a:cs typeface="Arial"/>
                <a:sym typeface="Arial"/>
              </a:rPr>
              <a:t>Where are the opportunities for integrating learning about AI into the curriculum or adapting current units?</a:t>
            </a:r>
            <a:endParaRPr sz="1400" b="1" i="0" u="none" strike="noStrike" cap="none">
              <a:solidFill>
                <a:srgbClr val="000000"/>
              </a:solidFill>
              <a:latin typeface="Arial"/>
              <a:ea typeface="Arial"/>
              <a:cs typeface="Arial"/>
              <a:sym typeface="Arial"/>
            </a:endParaRPr>
          </a:p>
        </p:txBody>
      </p:sp>
      <p:sp>
        <p:nvSpPr>
          <p:cNvPr id="195" name="Google Shape;195;g348414d0546_0_180" descr="An arrow connecting box one to box two "/>
          <p:cNvSpPr/>
          <p:nvPr/>
        </p:nvSpPr>
        <p:spPr>
          <a:xfrm>
            <a:off x="3960821" y="3576563"/>
            <a:ext cx="387600" cy="293400"/>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g348414d0546_0_180">
            <a:extLst>
              <a:ext uri="{C183D7F6-B498-43B3-948B-1728B52AA6E4}">
                <adec:decorative xmlns:adec="http://schemas.microsoft.com/office/drawing/2017/decorative" val="1"/>
              </a:ext>
            </a:extLst>
          </p:cNvPr>
          <p:cNvSpPr/>
          <p:nvPr/>
        </p:nvSpPr>
        <p:spPr>
          <a:xfrm>
            <a:off x="451150" y="2071947"/>
            <a:ext cx="3453900" cy="391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sp>
        <p:nvSpPr>
          <p:cNvPr id="189" name="Google Shape;189;g348414d0546_0_180"/>
          <p:cNvSpPr txBox="1"/>
          <p:nvPr/>
        </p:nvSpPr>
        <p:spPr>
          <a:xfrm>
            <a:off x="4467225" y="2143125"/>
            <a:ext cx="3390900" cy="3078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1" i="0" u="none" strike="noStrike" cap="none">
                <a:solidFill>
                  <a:srgbClr val="000000"/>
                </a:solidFill>
                <a:latin typeface="Arial"/>
                <a:ea typeface="Arial"/>
                <a:cs typeface="Arial"/>
                <a:sym typeface="Arial"/>
              </a:rPr>
              <a:t>What resources are available</a:t>
            </a:r>
            <a:endParaRPr sz="1400" b="1" i="0" u="none" strike="noStrike" cap="none">
              <a:solidFill>
                <a:srgbClr val="000000"/>
              </a:solidFill>
              <a:latin typeface="Arial"/>
              <a:ea typeface="Arial"/>
              <a:cs typeface="Arial"/>
              <a:sym typeface="Arial"/>
            </a:endParaRPr>
          </a:p>
        </p:txBody>
      </p:sp>
      <p:sp>
        <p:nvSpPr>
          <p:cNvPr id="190" name="Google Shape;190;g348414d0546_0_180"/>
          <p:cNvSpPr/>
          <p:nvPr/>
        </p:nvSpPr>
        <p:spPr>
          <a:xfrm>
            <a:off x="4404196" y="2071947"/>
            <a:ext cx="3453900" cy="391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Guidance: </a:t>
            </a:r>
            <a:r>
              <a:rPr lang="en-GB" sz="1200" b="0" i="0" u="sng" strike="noStrike" cap="none">
                <a:solidFill>
                  <a:schemeClr val="hlink"/>
                </a:solidFill>
                <a:latin typeface="Arial"/>
                <a:ea typeface="Arial"/>
                <a:cs typeface="Arial"/>
                <a:sym typeface="Arial"/>
                <a:hlinkClick r:id="rId3"/>
              </a:rPr>
              <a:t>The National Centre for Computing Education</a:t>
            </a:r>
            <a:r>
              <a:rPr lang="en-GB" sz="1200" b="0" i="0" u="none" strike="noStrike" cap="none">
                <a:solidFill>
                  <a:srgbClr val="000000"/>
                </a:solidFill>
                <a:latin typeface="Arial"/>
                <a:ea typeface="Arial"/>
                <a:cs typeface="Arial"/>
                <a:sym typeface="Arial"/>
              </a:rPr>
              <a:t> has produced curriculum resources and CPD relevant to this. The Raspberry Pi Foundation has developed </a:t>
            </a:r>
            <a:r>
              <a:rPr lang="en-GB" sz="1200" b="0" i="0" u="sng" strike="noStrike" cap="none">
                <a:solidFill>
                  <a:schemeClr val="hlink"/>
                </a:solidFill>
                <a:latin typeface="Arial"/>
                <a:ea typeface="Arial"/>
                <a:cs typeface="Arial"/>
                <a:sym typeface="Arial"/>
                <a:hlinkClick r:id="rId4"/>
              </a:rPr>
              <a:t>‘Experience AI’ </a:t>
            </a:r>
            <a:r>
              <a:rPr lang="en-GB" sz="1200" b="0" i="0" u="none" strike="noStrike" cap="none">
                <a:solidFill>
                  <a:srgbClr val="000000"/>
                </a:solidFill>
                <a:latin typeface="Arial"/>
                <a:ea typeface="Arial"/>
                <a:cs typeface="Arial"/>
                <a:sym typeface="Arial"/>
              </a:rPr>
              <a:t>resources to help teach about AI. You may wish to explore these or other resources suitable for your context.</a:t>
            </a:r>
            <a:endParaRPr sz="1200" b="0" i="0" u="none" strike="noStrike" cap="none">
              <a:solidFill>
                <a:srgbClr val="000000"/>
              </a:solidFill>
              <a:latin typeface="Arial"/>
              <a:ea typeface="Arial"/>
              <a:cs typeface="Arial"/>
              <a:sym typeface="Arial"/>
            </a:endParaRPr>
          </a:p>
        </p:txBody>
      </p:sp>
      <p:sp>
        <p:nvSpPr>
          <p:cNvPr id="196" name="Google Shape;196;g348414d0546_0_180" descr="An arrown connecting box two to box three "/>
          <p:cNvSpPr/>
          <p:nvPr/>
        </p:nvSpPr>
        <p:spPr>
          <a:xfrm>
            <a:off x="7913871" y="3576563"/>
            <a:ext cx="387600" cy="293400"/>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g348414d0546_0_180"/>
          <p:cNvSpPr txBox="1"/>
          <p:nvPr/>
        </p:nvSpPr>
        <p:spPr>
          <a:xfrm>
            <a:off x="8357300" y="2143125"/>
            <a:ext cx="3390900" cy="3078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1" i="0" u="none" strike="noStrike" cap="none">
                <a:solidFill>
                  <a:srgbClr val="000000"/>
                </a:solidFill>
                <a:latin typeface="Arial"/>
                <a:ea typeface="Arial"/>
                <a:cs typeface="Arial"/>
                <a:sym typeface="Arial"/>
              </a:rPr>
              <a:t>Implement</a:t>
            </a:r>
            <a:endParaRPr sz="1400" b="1" i="0" u="none" strike="noStrike" cap="none">
              <a:solidFill>
                <a:srgbClr val="000000"/>
              </a:solidFill>
              <a:latin typeface="Arial"/>
              <a:ea typeface="Arial"/>
              <a:cs typeface="Arial"/>
              <a:sym typeface="Arial"/>
            </a:endParaRPr>
          </a:p>
        </p:txBody>
      </p:sp>
      <p:sp>
        <p:nvSpPr>
          <p:cNvPr id="192" name="Google Shape;192;g348414d0546_0_180"/>
          <p:cNvSpPr/>
          <p:nvPr/>
        </p:nvSpPr>
        <p:spPr>
          <a:xfrm>
            <a:off x="8357241" y="2071947"/>
            <a:ext cx="3453900" cy="391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marR="0" lvl="0" indent="-304800" algn="l" rtl="0">
              <a:lnSpc>
                <a:spcPct val="100000"/>
              </a:lnSpc>
              <a:spcBef>
                <a:spcPts val="0"/>
              </a:spcBef>
              <a:spcAft>
                <a:spcPts val="0"/>
              </a:spcAft>
              <a:buClr>
                <a:srgbClr val="000000"/>
              </a:buClr>
              <a:buSzPts val="1200"/>
              <a:buFont typeface="Arial"/>
              <a:buChar char="●"/>
            </a:pPr>
            <a:r>
              <a:rPr lang="en-GB" sz="1200" b="0" i="0" u="none" strike="noStrike" cap="none">
                <a:solidFill>
                  <a:srgbClr val="000000"/>
                </a:solidFill>
                <a:latin typeface="Arial"/>
                <a:ea typeface="Arial"/>
                <a:cs typeface="Arial"/>
                <a:sym typeface="Arial"/>
              </a:rPr>
              <a:t>Consider what will need to be in place to implement the chosen resources. Will staff need particular support?</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193" name="Google Shape;193;g348414d0546_0_180"/>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94" name="Google Shape;194;g348414d0546_0_180"/>
          <p:cNvSpPr txBox="1">
            <a:spLocks noGrp="1"/>
          </p:cNvSpPr>
          <p:nvPr>
            <p:ph type="sldNum" idx="12"/>
          </p:nvPr>
        </p:nvSpPr>
        <p:spPr>
          <a:xfrm>
            <a:off x="10853642" y="61256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3" name="Google Shape;203;g348414d0546_0_70" descr=" This is a slide containing links to the 3.2 video and related transcript."/>
          <p:cNvSpPr txBox="1">
            <a:spLocks noGrp="1"/>
          </p:cNvSpPr>
          <p:nvPr>
            <p:ph type="title" idx="4294967295"/>
          </p:nvPr>
        </p:nvSpPr>
        <p:spPr>
          <a:xfrm>
            <a:off x="526704" y="380597"/>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Leadership toolkit video 3.2: Opportunities</a:t>
            </a:r>
          </a:p>
        </p:txBody>
      </p:sp>
      <p:sp>
        <p:nvSpPr>
          <p:cNvPr id="204" name="Google Shape;204;g348414d0546_0_70"/>
          <p:cNvSpPr txBox="1"/>
          <p:nvPr/>
        </p:nvSpPr>
        <p:spPr>
          <a:xfrm>
            <a:off x="2721803" y="2248600"/>
            <a:ext cx="7676700" cy="640904"/>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a:solidFill>
                  <a:srgbClr val="003764"/>
                </a:solidFill>
                <a:latin typeface="Arial"/>
                <a:ea typeface="Arial"/>
                <a:cs typeface="Arial"/>
                <a:sym typeface="Arial"/>
              </a:rPr>
              <a:t>Click here to watch:</a:t>
            </a: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a:solidFill>
                  <a:srgbClr val="0329E7"/>
                </a:solidFill>
                <a:latin typeface="Arial"/>
                <a:ea typeface="Arial"/>
                <a:cs typeface="Arial"/>
                <a:sym typeface="Arial"/>
                <a:hlinkClick r:id="rId3">
                  <a:extLst>
                    <a:ext uri="{A12FA001-AC4F-418D-AE19-62706E023703}">
                      <ahyp:hlinkClr xmlns:ahyp="http://schemas.microsoft.com/office/drawing/2018/hyperlinkcolor" val="tx"/>
                    </a:ext>
                  </a:extLst>
                </a:hlinkClick>
              </a:rPr>
              <a:t>Leadership toolkit video 3.2: Opportunities</a:t>
            </a:r>
            <a:endParaRPr sz="2400" b="1" i="0" u="none" strike="noStrike" cap="none">
              <a:solidFill>
                <a:srgbClr val="0329E7"/>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p:txBody>
      </p:sp>
      <p:pic>
        <p:nvPicPr>
          <p:cNvPr id="205" name="Google Shape;205;g348414d0546_0_7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44950" y="1414126"/>
            <a:ext cx="2476851" cy="2476851"/>
          </a:xfrm>
          <a:prstGeom prst="rect">
            <a:avLst/>
          </a:prstGeom>
          <a:noFill/>
          <a:ln>
            <a:noFill/>
          </a:ln>
        </p:spPr>
      </p:pic>
      <p:sp>
        <p:nvSpPr>
          <p:cNvPr id="206" name="Google Shape;206;g348414d0546_0_70"/>
          <p:cNvSpPr txBox="1"/>
          <p:nvPr/>
        </p:nvSpPr>
        <p:spPr>
          <a:xfrm>
            <a:off x="2721803" y="413475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a:solidFill>
                  <a:srgbClr val="003764"/>
                </a:solidFill>
                <a:latin typeface="Arial"/>
                <a:ea typeface="Arial"/>
                <a:cs typeface="Arial"/>
                <a:sym typeface="Arial"/>
              </a:rPr>
              <a:t>Click here to read the transcript of:</a:t>
            </a: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dirty="0">
                <a:solidFill>
                  <a:srgbClr val="0329E7"/>
                </a:solidFill>
                <a:latin typeface="Arial"/>
                <a:ea typeface="Arial"/>
                <a:cs typeface="Arial"/>
                <a:sym typeface="Arial"/>
                <a:hlinkClick r:id="rId5">
                  <a:extLst>
                    <a:ext uri="{A12FA001-AC4F-418D-AE19-62706E023703}">
                      <ahyp:hlinkClr xmlns:ahyp="http://schemas.microsoft.com/office/drawing/2018/hyperlinkcolor" val="tx"/>
                    </a:ext>
                  </a:extLst>
                </a:hlinkClick>
              </a:rPr>
              <a:t>Leadership toolkit video 3.2: Opportunities</a:t>
            </a:r>
            <a:endParaRPr lang="en-GB" sz="2400" b="1" i="0" u="none" strike="noStrike" cap="none" dirty="0">
              <a:solidFill>
                <a:srgbClr val="0329E7"/>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p:txBody>
      </p:sp>
      <p:pic>
        <p:nvPicPr>
          <p:cNvPr id="207" name="Google Shape;207;g348414d0546_0_70">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526704" y="3657578"/>
            <a:ext cx="1913349" cy="1913349"/>
          </a:xfrm>
          <a:prstGeom prst="rect">
            <a:avLst/>
          </a:prstGeom>
          <a:noFill/>
          <a:ln>
            <a:noFill/>
          </a:ln>
        </p:spPr>
      </p:pic>
      <p:sp>
        <p:nvSpPr>
          <p:cNvPr id="201" name="Google Shape;201;g348414d0546_0_70"/>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p:txBody>
      </p:sp>
      <p:sp>
        <p:nvSpPr>
          <p:cNvPr id="202" name="Google Shape;202;g348414d0546_0_7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4" name="Google Shape;214;g348414d0546_0_157" descr="This is page three of the audit. "/>
          <p:cNvSpPr txBox="1">
            <a:spLocks noGrp="1"/>
          </p:cNvSpPr>
          <p:nvPr>
            <p:ph type="title" idx="4294967295"/>
          </p:nvPr>
        </p:nvSpPr>
        <p:spPr>
          <a:xfrm>
            <a:off x="587676" y="412448"/>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Audit page 3 - Opportunities and personalised learning with AI</a:t>
            </a:r>
          </a:p>
        </p:txBody>
      </p:sp>
      <p:graphicFrame>
        <p:nvGraphicFramePr>
          <p:cNvPr id="215" name="Google Shape;215;g348414d0546_0_157"/>
          <p:cNvGraphicFramePr/>
          <p:nvPr>
            <p:extLst>
              <p:ext uri="{D42A27DB-BD31-4B8C-83A1-F6EECF244321}">
                <p14:modId xmlns:p14="http://schemas.microsoft.com/office/powerpoint/2010/main" val="518619603"/>
              </p:ext>
            </p:extLst>
          </p:nvPr>
        </p:nvGraphicFramePr>
        <p:xfrm>
          <a:off x="587676" y="1143113"/>
          <a:ext cx="11080450" cy="4571880"/>
        </p:xfrm>
        <a:graphic>
          <a:graphicData uri="http://schemas.openxmlformats.org/drawingml/2006/table">
            <a:tbl>
              <a:tblPr firstRow="1">
                <a:noFill/>
                <a:tableStyleId>{07EFE354-9483-46D0-9F42-F42E78F542CB}</a:tableStyleId>
              </a:tblPr>
              <a:tblGrid>
                <a:gridCol w="3649866">
                  <a:extLst>
                    <a:ext uri="{9D8B030D-6E8A-4147-A177-3AD203B41FA5}">
                      <a16:colId xmlns:a16="http://schemas.microsoft.com/office/drawing/2014/main" val="20000"/>
                    </a:ext>
                  </a:extLst>
                </a:gridCol>
                <a:gridCol w="4079293">
                  <a:extLst>
                    <a:ext uri="{9D8B030D-6E8A-4147-A177-3AD203B41FA5}">
                      <a16:colId xmlns:a16="http://schemas.microsoft.com/office/drawing/2014/main" val="20001"/>
                    </a:ext>
                  </a:extLst>
                </a:gridCol>
                <a:gridCol w="3351291">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Aspect</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Where are you now?</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What actions to do you need to take?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0"/>
                  </a:ext>
                </a:extLst>
              </a:tr>
              <a:tr h="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How can AI be used to provide personalised support for SEND and EAL learners in</a:t>
                      </a:r>
                      <a:r>
                        <a:rPr lang="en-GB"/>
                        <a:t> y</a:t>
                      </a:r>
                      <a:r>
                        <a:rPr lang="en-GB" sz="1400" u="none" strike="noStrike" cap="none"/>
                        <a:t>our context?</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400" u="none" strike="noStrike" cap="none"/>
                        <a:t>[Have you considered how AI can adapt resources rapidly or provide accessible tools for particular needs safely? Remember to always keep a human in the loop]</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1"/>
                  </a:ext>
                </a:extLst>
              </a:tr>
              <a:tr h="6435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What are the key differences between AI-driven tools and non-AI digital tools for supporting students with SEND, and how can educators ensure the right tool is chosen for supporting in individual contexts?</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400" u="none" strike="noStrike" cap="none"/>
                        <a:t>[Some of the best accessible tools may not always use AI, for example a simple tool that removes distractions from a web page can be very effective or one that reads words on the screen. Some tools however make use or AI, such as a voice recording tool that transcribes and then re-writes and organises ideas that can be valuable for some learners.]</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chemeClr val="dk1"/>
                        </a:buClr>
                        <a:buSzPts val="1100"/>
                        <a:buFont typeface="Arial"/>
                        <a:buNone/>
                      </a:pPr>
                      <a:r>
                        <a:rPr lang="en-GB" sz="1400" u="none" strike="noStrike" cap="none">
                          <a:solidFill>
                            <a:schemeClr val="dk1"/>
                          </a:solidFill>
                        </a:rPr>
                        <a:t>How can teachers, lecturers and support staff integrate AI tools into their practice while ensuring compliance with data protection guidelines and ethical considerations?</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400" u="none" strike="noStrike" cap="none"/>
                        <a:t>[It is important to follow the guidance in the teacher toolkit and the </a:t>
                      </a:r>
                      <a:r>
                        <a:rPr lang="en-GB" sz="1400" u="sng" strike="noStrike" cap="none">
                          <a:solidFill>
                            <a:schemeClr val="hlink"/>
                          </a:solidFill>
                          <a:hlinkClick r:id="rId3"/>
                        </a:rPr>
                        <a:t>DfE’s product safety expectations</a:t>
                      </a:r>
                      <a:r>
                        <a:rPr lang="en-GB" sz="1400" u="none" strike="noStrike" cap="none"/>
                        <a:t> around data protection and intellectual property.]</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3"/>
                  </a:ext>
                </a:extLst>
              </a:tr>
            </a:tbl>
          </a:graphicData>
        </a:graphic>
      </p:graphicFrame>
      <p:sp>
        <p:nvSpPr>
          <p:cNvPr id="216" name="Google Shape;216;g348414d0546_0_157"/>
          <p:cNvSpPr txBox="1">
            <a:spLocks noGrp="1"/>
          </p:cNvSpPr>
          <p:nvPr>
            <p:ph type="ftr" idx="4294967295"/>
          </p:nvPr>
        </p:nvSpPr>
        <p:spPr>
          <a:xfrm>
            <a:off x="647724" y="6324113"/>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13" name="Google Shape;213;g348414d0546_0_157"/>
          <p:cNvSpPr txBox="1">
            <a:spLocks noGrp="1"/>
          </p:cNvSpPr>
          <p:nvPr>
            <p:ph type="sldNum" idx="12"/>
          </p:nvPr>
        </p:nvSpPr>
        <p:spPr>
          <a:xfrm>
            <a:off x="11095176" y="6352355"/>
            <a:ext cx="449100" cy="27695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SzPts val="1200"/>
              <a:buNone/>
            </a:pPr>
            <a:fld id="{00000000-1234-1234-1234-123412341234}" type="slidenum">
              <a:rPr lang="en-GB"/>
              <a:t>17</a:t>
            </a:fld>
            <a:endParaRPr sz="1050">
              <a:solidFill>
                <a:srgbClr val="4D4D4D"/>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3" name="Google Shape;223;g348414d0546_0_165" descr="This is page 4 of the audit. "/>
          <p:cNvSpPr txBox="1">
            <a:spLocks noGrp="1"/>
          </p:cNvSpPr>
          <p:nvPr>
            <p:ph type="title" idx="4294967295"/>
          </p:nvPr>
        </p:nvSpPr>
        <p:spPr>
          <a:xfrm>
            <a:off x="656438" y="485850"/>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Audit page 4 - Pastoral support</a:t>
            </a:r>
          </a:p>
        </p:txBody>
      </p:sp>
      <p:graphicFrame>
        <p:nvGraphicFramePr>
          <p:cNvPr id="224" name="Google Shape;224;g348414d0546_0_165"/>
          <p:cNvGraphicFramePr/>
          <p:nvPr>
            <p:extLst>
              <p:ext uri="{D42A27DB-BD31-4B8C-83A1-F6EECF244321}">
                <p14:modId xmlns:p14="http://schemas.microsoft.com/office/powerpoint/2010/main" val="1257538816"/>
              </p:ext>
            </p:extLst>
          </p:nvPr>
        </p:nvGraphicFramePr>
        <p:xfrm>
          <a:off x="656438" y="1530063"/>
          <a:ext cx="10879125" cy="3352740"/>
        </p:xfrm>
        <a:graphic>
          <a:graphicData uri="http://schemas.openxmlformats.org/drawingml/2006/table">
            <a:tbl>
              <a:tblPr firstRow="1">
                <a:noFill/>
                <a:tableStyleId>{07EFE354-9483-46D0-9F42-F42E78F542CB}</a:tableStyleId>
              </a:tblPr>
              <a:tblGrid>
                <a:gridCol w="3583550">
                  <a:extLst>
                    <a:ext uri="{9D8B030D-6E8A-4147-A177-3AD203B41FA5}">
                      <a16:colId xmlns:a16="http://schemas.microsoft.com/office/drawing/2014/main" val="20000"/>
                    </a:ext>
                  </a:extLst>
                </a:gridCol>
                <a:gridCol w="4005175">
                  <a:extLst>
                    <a:ext uri="{9D8B030D-6E8A-4147-A177-3AD203B41FA5}">
                      <a16:colId xmlns:a16="http://schemas.microsoft.com/office/drawing/2014/main" val="20001"/>
                    </a:ext>
                  </a:extLst>
                </a:gridCol>
                <a:gridCol w="3290400">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Aspect</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Where are you now?</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What actions to do you need to take?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Clr>
                          <a:schemeClr val="dk1"/>
                        </a:buClr>
                        <a:buSzPts val="1100"/>
                        <a:buFont typeface="Arial"/>
                        <a:buNone/>
                      </a:pPr>
                      <a:r>
                        <a:rPr lang="en-GB">
                          <a:solidFill>
                            <a:schemeClr val="dk1"/>
                          </a:solidFill>
                        </a:rPr>
                        <a:t>What opportunities do AI tools offer for improving the way we make pastoral decisions at a strategic level?</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GB" sz="1400" u="none" strike="noStrike" cap="none"/>
                        <a:t>[How might AI help us to better understand trends in student behaviour, attendance, or wellbeing across our setting?</a:t>
                      </a:r>
                    </a:p>
                    <a:p>
                      <a:pPr marL="0" marR="0" lvl="0" indent="0" algn="l" rtl="0">
                        <a:lnSpc>
                          <a:spcPct val="100000"/>
                        </a:lnSpc>
                        <a:spcBef>
                          <a:spcPts val="0"/>
                        </a:spcBef>
                        <a:spcAft>
                          <a:spcPts val="0"/>
                        </a:spcAft>
                        <a:buClr>
                          <a:srgbClr val="000000"/>
                        </a:buClr>
                        <a:buSzPts val="1400"/>
                        <a:buFont typeface="Arial"/>
                        <a:buNone/>
                      </a:pPr>
                      <a:endParaRPr lang="en-GB" sz="1400" u="none" strike="noStrike" cap="none"/>
                    </a:p>
                    <a:p>
                      <a:pPr marL="0" marR="0" lvl="0" indent="0" algn="l" rtl="0">
                        <a:lnSpc>
                          <a:spcPct val="100000"/>
                        </a:lnSpc>
                        <a:spcBef>
                          <a:spcPts val="0"/>
                        </a:spcBef>
                        <a:spcAft>
                          <a:spcPts val="0"/>
                        </a:spcAft>
                        <a:buClr>
                          <a:schemeClr val="dk1"/>
                        </a:buClr>
                        <a:buSzPts val="1100"/>
                        <a:buFont typeface="Arial"/>
                        <a:buNone/>
                      </a:pPr>
                      <a:r>
                        <a:rPr lang="en-GB" sz="1400" u="none" strike="noStrike" cap="none"/>
                        <a:t>Are we fully aware of the risks involved when using apps or online tools that claim to support student mental health?</a:t>
                      </a:r>
                    </a:p>
                    <a:p>
                      <a:pPr marL="0" marR="0" lvl="0" indent="0" algn="l" rtl="0">
                        <a:lnSpc>
                          <a:spcPct val="100000"/>
                        </a:lnSpc>
                        <a:spcBef>
                          <a:spcPts val="0"/>
                        </a:spcBef>
                        <a:spcAft>
                          <a:spcPts val="0"/>
                        </a:spcAft>
                        <a:buClr>
                          <a:schemeClr val="dk1"/>
                        </a:buClr>
                        <a:buSzPts val="1100"/>
                        <a:buFont typeface="Arial"/>
                        <a:buNone/>
                      </a:pPr>
                      <a:endParaRPr lang="en-GB" sz="1400" u="none" strike="noStrike" cap="none"/>
                    </a:p>
                    <a:p>
                      <a:pPr marL="0" marR="0" lvl="0" indent="0" algn="l" rtl="0">
                        <a:lnSpc>
                          <a:spcPct val="100000"/>
                        </a:lnSpc>
                        <a:spcBef>
                          <a:spcPts val="0"/>
                        </a:spcBef>
                        <a:spcAft>
                          <a:spcPts val="0"/>
                        </a:spcAft>
                        <a:buClr>
                          <a:schemeClr val="dk1"/>
                        </a:buClr>
                        <a:buSzPts val="1100"/>
                        <a:buFont typeface="Arial"/>
                        <a:buNone/>
                      </a:pPr>
                      <a:r>
                        <a:rPr lang="en-GB" sz="1400" u="none" strike="noStrike" cap="none"/>
                        <a:t>Have we checked whether any mental health-focused AI tools we’re considering are regulated by the Medicines and Healthcare products Regulatory Authority (MHRA)?]</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1"/>
                  </a:ext>
                </a:extLst>
              </a:tr>
            </a:tbl>
          </a:graphicData>
        </a:graphic>
      </p:graphicFrame>
      <p:sp>
        <p:nvSpPr>
          <p:cNvPr id="225" name="Google Shape;225;g348414d0546_0_165"/>
          <p:cNvSpPr txBox="1">
            <a:spLocks noGrp="1"/>
          </p:cNvSpPr>
          <p:nvPr>
            <p:ph type="ftr" idx="4294967295"/>
          </p:nvPr>
        </p:nvSpPr>
        <p:spPr>
          <a:xfrm>
            <a:off x="656438" y="637068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22" name="Google Shape;222;g348414d0546_0_165"/>
          <p:cNvSpPr txBox="1">
            <a:spLocks noGrp="1"/>
          </p:cNvSpPr>
          <p:nvPr>
            <p:ph type="sldNum" idx="12"/>
          </p:nvPr>
        </p:nvSpPr>
        <p:spPr>
          <a:xfrm>
            <a:off x="11095175" y="6458829"/>
            <a:ext cx="440387" cy="27695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SzPts val="1200"/>
              <a:buNone/>
            </a:pPr>
            <a:fld id="{00000000-1234-1234-1234-123412341234}" type="slidenum">
              <a:rPr lang="en-GB"/>
              <a:t>18</a:t>
            </a:fld>
            <a:endParaRPr sz="1050">
              <a:solidFill>
                <a:srgbClr val="4D4D4D"/>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348414d0546_0_217" descr="This slide encourages you to consider three key questions with regards to reducing workload with staff. "/>
          <p:cNvSpPr txBox="1">
            <a:spLocks noGrp="1"/>
          </p:cNvSpPr>
          <p:nvPr>
            <p:ph type="title"/>
          </p:nvPr>
        </p:nvSpPr>
        <p:spPr>
          <a:xfrm>
            <a:off x="507332" y="254836"/>
            <a:ext cx="10515600" cy="714095"/>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1800"/>
              <a:buNone/>
            </a:pPr>
            <a:r>
              <a:rPr lang="en-GB"/>
              <a:t>Reducing workload with AI - teaching staff</a:t>
            </a:r>
            <a:endParaRPr/>
          </a:p>
        </p:txBody>
      </p:sp>
      <p:sp>
        <p:nvSpPr>
          <p:cNvPr id="4" name="Google Shape;186;g348414d0546_0_180">
            <a:extLst>
              <a:ext uri="{FF2B5EF4-FFF2-40B4-BE49-F238E27FC236}">
                <a16:creationId xmlns:a16="http://schemas.microsoft.com/office/drawing/2014/main" id="{D92DCF66-9E48-6528-6818-FD7B8FDFF49A}"/>
              </a:ext>
            </a:extLst>
          </p:cNvPr>
          <p:cNvSpPr txBox="1">
            <a:spLocks noGrp="1"/>
          </p:cNvSpPr>
          <p:nvPr>
            <p:ph type="body" idx="1"/>
          </p:nvPr>
        </p:nvSpPr>
        <p:spPr>
          <a:xfrm>
            <a:off x="504675" y="1082255"/>
            <a:ext cx="10956900" cy="642300"/>
          </a:xfrm>
          <a:prstGeom prst="rect">
            <a:avLst/>
          </a:prstGeom>
          <a:noFill/>
          <a:ln>
            <a:noFill/>
          </a:ln>
        </p:spPr>
        <p:txBody>
          <a:bodyPr spcFirstLastPara="1" wrap="square" lIns="0" tIns="0" rIns="0" bIns="0" anchor="t" anchorCtr="0">
            <a:noAutofit/>
          </a:bodyPr>
          <a:lstStyle/>
          <a:p>
            <a:pPr marL="0" indent="0">
              <a:lnSpc>
                <a:spcPct val="100000"/>
              </a:lnSpc>
              <a:spcBef>
                <a:spcPts val="900"/>
              </a:spcBef>
            </a:pPr>
            <a:r>
              <a:rPr lang="en-GB"/>
              <a:t>You may wish to use the template below to support thinking about reducing workload for teaching staff. </a:t>
            </a:r>
            <a:endParaRPr i="1"/>
          </a:p>
        </p:txBody>
      </p:sp>
      <p:sp>
        <p:nvSpPr>
          <p:cNvPr id="232" name="Google Shape;232;g348414d0546_0_217"/>
          <p:cNvSpPr txBox="1"/>
          <p:nvPr/>
        </p:nvSpPr>
        <p:spPr>
          <a:xfrm>
            <a:off x="504825" y="2143125"/>
            <a:ext cx="3390900" cy="7389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0" i="0" u="none" strike="noStrike" cap="none">
                <a:solidFill>
                  <a:srgbClr val="000000"/>
                </a:solidFill>
                <a:latin typeface="Arial"/>
                <a:ea typeface="Arial"/>
                <a:cs typeface="Arial"/>
                <a:sym typeface="Arial"/>
              </a:rPr>
              <a:t>What opportunities are there to reduce teacher workload with AI safely and securely?</a:t>
            </a:r>
            <a:endParaRPr sz="1400" b="0" i="0" u="none" strike="noStrike" cap="none">
              <a:solidFill>
                <a:srgbClr val="000000"/>
              </a:solidFill>
              <a:latin typeface="Arial"/>
              <a:ea typeface="Arial"/>
              <a:cs typeface="Arial"/>
              <a:sym typeface="Arial"/>
            </a:endParaRPr>
          </a:p>
        </p:txBody>
      </p:sp>
      <p:sp>
        <p:nvSpPr>
          <p:cNvPr id="233" name="Google Shape;233;g348414d0546_0_217"/>
          <p:cNvSpPr/>
          <p:nvPr/>
        </p:nvSpPr>
        <p:spPr>
          <a:xfrm>
            <a:off x="451150" y="2071947"/>
            <a:ext cx="3453900" cy="391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GB" sz="1200" b="0" i="0" u="none" strike="noStrike" cap="none">
                <a:solidFill>
                  <a:srgbClr val="000000"/>
                </a:solidFill>
                <a:latin typeface="Arial"/>
                <a:ea typeface="Arial"/>
                <a:cs typeface="Arial"/>
                <a:sym typeface="Arial"/>
              </a:rPr>
              <a:t>[Guidance: think about which AI tools including those that use a large language model you may be able to provide safely to staff as part of your education suite of digital tools to enable this. Remember: you should use a tool that won’t learn on the data entered and that meets product safety expectations, and the organisation should have control over the tool - this often referred to as an ‘enterprise’ tool. Think about what would need to be in place to develop this further? Key guidance on reducing workload is in the EEF report: </a:t>
            </a:r>
            <a:r>
              <a:rPr lang="en-GB" sz="1200" b="0" i="0" u="sng" strike="noStrike" cap="none">
                <a:solidFill>
                  <a:schemeClr val="hlink"/>
                </a:solidFill>
                <a:latin typeface="Arial"/>
                <a:ea typeface="Arial"/>
                <a:cs typeface="Arial"/>
                <a:sym typeface="Arial"/>
                <a:hlinkClick r:id="rId3"/>
              </a:rPr>
              <a:t>“ChatGPT in lesson preparation – Teacher Choices trial” </a:t>
            </a:r>
            <a:r>
              <a:rPr lang="en-GB" sz="1200" b="0" i="0" u="none" strike="noStrike" cap="none">
                <a:solidFill>
                  <a:srgbClr val="000000"/>
                </a:solidFill>
                <a:latin typeface="Arial"/>
                <a:ea typeface="Arial"/>
                <a:cs typeface="Arial"/>
                <a:sym typeface="Arial"/>
              </a:rPr>
              <a:t>- it should be noted that the guidance can also be applied to other uses of technology]</a:t>
            </a:r>
            <a:endParaRPr sz="1200" b="0" i="0" u="none" strike="noStrike" cap="none">
              <a:solidFill>
                <a:srgbClr val="000000"/>
              </a:solidFill>
              <a:latin typeface="Arial"/>
              <a:ea typeface="Arial"/>
              <a:cs typeface="Arial"/>
              <a:sym typeface="Arial"/>
            </a:endParaRPr>
          </a:p>
        </p:txBody>
      </p:sp>
      <p:sp>
        <p:nvSpPr>
          <p:cNvPr id="234" name="Google Shape;234;g348414d0546_0_217"/>
          <p:cNvSpPr txBox="1"/>
          <p:nvPr/>
        </p:nvSpPr>
        <p:spPr>
          <a:xfrm>
            <a:off x="4467225" y="2143125"/>
            <a:ext cx="3390900" cy="5232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0" i="0" u="none" strike="noStrike" cap="none">
                <a:solidFill>
                  <a:srgbClr val="000000"/>
                </a:solidFill>
                <a:latin typeface="Arial"/>
                <a:ea typeface="Arial"/>
                <a:cs typeface="Arial"/>
                <a:sym typeface="Arial"/>
              </a:rPr>
              <a:t>Where are the opportunities for development?</a:t>
            </a:r>
            <a:endParaRPr sz="1400" b="0" i="0" u="none" strike="noStrike" cap="none">
              <a:solidFill>
                <a:srgbClr val="000000"/>
              </a:solidFill>
              <a:latin typeface="Arial"/>
              <a:ea typeface="Arial"/>
              <a:cs typeface="Arial"/>
              <a:sym typeface="Arial"/>
            </a:endParaRPr>
          </a:p>
        </p:txBody>
      </p:sp>
      <p:sp>
        <p:nvSpPr>
          <p:cNvPr id="235" name="Google Shape;235;g348414d0546_0_217">
            <a:extLst>
              <a:ext uri="{C183D7F6-B498-43B3-948B-1728B52AA6E4}">
                <adec:decorative xmlns:adec="http://schemas.microsoft.com/office/drawing/2017/decorative" val="1"/>
              </a:ext>
            </a:extLst>
          </p:cNvPr>
          <p:cNvSpPr/>
          <p:nvPr/>
        </p:nvSpPr>
        <p:spPr>
          <a:xfrm>
            <a:off x="4404196" y="2071947"/>
            <a:ext cx="3453900" cy="391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sp>
        <p:nvSpPr>
          <p:cNvPr id="236" name="Google Shape;236;g348414d0546_0_217"/>
          <p:cNvSpPr txBox="1"/>
          <p:nvPr/>
        </p:nvSpPr>
        <p:spPr>
          <a:xfrm>
            <a:off x="8357300" y="2143125"/>
            <a:ext cx="3390900" cy="3078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0" i="0" u="none" strike="noStrike" cap="none">
                <a:solidFill>
                  <a:srgbClr val="000000"/>
                </a:solidFill>
                <a:latin typeface="Arial"/>
                <a:ea typeface="Arial"/>
                <a:cs typeface="Arial"/>
                <a:sym typeface="Arial"/>
              </a:rPr>
              <a:t>What actions can I take to get there?</a:t>
            </a:r>
            <a:endParaRPr sz="1400" b="0" i="0" u="none" strike="noStrike" cap="none">
              <a:solidFill>
                <a:srgbClr val="000000"/>
              </a:solidFill>
              <a:latin typeface="Arial"/>
              <a:ea typeface="Arial"/>
              <a:cs typeface="Arial"/>
              <a:sym typeface="Arial"/>
            </a:endParaRPr>
          </a:p>
        </p:txBody>
      </p:sp>
      <p:sp>
        <p:nvSpPr>
          <p:cNvPr id="237" name="Google Shape;237;g348414d0546_0_217">
            <a:extLst>
              <a:ext uri="{C183D7F6-B498-43B3-948B-1728B52AA6E4}">
                <adec:decorative xmlns:adec="http://schemas.microsoft.com/office/drawing/2017/decorative" val="1"/>
              </a:ext>
            </a:extLst>
          </p:cNvPr>
          <p:cNvSpPr/>
          <p:nvPr/>
        </p:nvSpPr>
        <p:spPr>
          <a:xfrm>
            <a:off x="8357241" y="2071947"/>
            <a:ext cx="3453900" cy="391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sp>
        <p:nvSpPr>
          <p:cNvPr id="240" name="Google Shape;240;g348414d0546_0_217">
            <a:extLst>
              <a:ext uri="{C183D7F6-B498-43B3-948B-1728B52AA6E4}">
                <adec:decorative xmlns:adec="http://schemas.microsoft.com/office/drawing/2017/decorative" val="1"/>
              </a:ext>
            </a:extLst>
          </p:cNvPr>
          <p:cNvSpPr/>
          <p:nvPr/>
        </p:nvSpPr>
        <p:spPr>
          <a:xfrm>
            <a:off x="3960821" y="3576563"/>
            <a:ext cx="387600" cy="293400"/>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g348414d0546_0_217">
            <a:extLst>
              <a:ext uri="{C183D7F6-B498-43B3-948B-1728B52AA6E4}">
                <adec:decorative xmlns:adec="http://schemas.microsoft.com/office/drawing/2017/decorative" val="1"/>
              </a:ext>
            </a:extLst>
          </p:cNvPr>
          <p:cNvSpPr/>
          <p:nvPr/>
        </p:nvSpPr>
        <p:spPr>
          <a:xfrm>
            <a:off x="7913871" y="3576563"/>
            <a:ext cx="387600" cy="293400"/>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g348414d0546_0_217"/>
          <p:cNvSpPr txBox="1">
            <a:spLocks noGrp="1"/>
          </p:cNvSpPr>
          <p:nvPr>
            <p:ph type="ftr" idx="4294967295"/>
          </p:nvPr>
        </p:nvSpPr>
        <p:spPr>
          <a:xfrm>
            <a:off x="504675" y="6401317"/>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39" name="Google Shape;239;g348414d0546_0_217"/>
          <p:cNvSpPr txBox="1">
            <a:spLocks noGrp="1"/>
          </p:cNvSpPr>
          <p:nvPr>
            <p:ph type="sldNum" idx="12"/>
          </p:nvPr>
        </p:nvSpPr>
        <p:spPr>
          <a:xfrm>
            <a:off x="11095176" y="6507130"/>
            <a:ext cx="653024" cy="27695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SzPts val="1200"/>
              <a:buNone/>
            </a:pPr>
            <a:fld id="{00000000-1234-1234-1234-123412341234}" type="slidenum">
              <a:rPr lang="en-GB"/>
              <a:t>19</a:t>
            </a:fld>
            <a:endParaRPr sz="1050">
              <a:solidFill>
                <a:srgbClr val="4D4D4D"/>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
        <p:cNvGrpSpPr/>
        <p:nvPr/>
      </p:nvGrpSpPr>
      <p:grpSpPr>
        <a:xfrm>
          <a:off x="0" y="0"/>
          <a:ext cx="0" cy="0"/>
          <a:chOff x="0" y="0"/>
          <a:chExt cx="0" cy="0"/>
        </a:xfrm>
      </p:grpSpPr>
      <p:pic>
        <p:nvPicPr>
          <p:cNvPr id="57" name="Google Shape;57;g323c3f1d762_0_44" descr="Students in class">
            <a:extLst>
              <a:ext uri="{C183D7F6-B498-43B3-948B-1728B52AA6E4}">
                <adec:decorative xmlns:adec="http://schemas.microsoft.com/office/drawing/2017/decorative" val="1"/>
              </a:ext>
            </a:extLst>
          </p:cNvPr>
          <p:cNvPicPr preferRelativeResize="0"/>
          <p:nvPr/>
        </p:nvPicPr>
        <p:blipFill>
          <a:blip r:embed="rId3"/>
          <a:srcRect l="18811" r="18811"/>
          <a:stretch/>
        </p:blipFill>
        <p:spPr>
          <a:xfrm>
            <a:off x="7081813" y="0"/>
            <a:ext cx="5110188" cy="5461001"/>
          </a:xfrm>
          <a:prstGeom prst="rect">
            <a:avLst/>
          </a:prstGeom>
          <a:noFill/>
          <a:ln>
            <a:noFill/>
          </a:ln>
        </p:spPr>
      </p:pic>
      <p:pic>
        <p:nvPicPr>
          <p:cNvPr id="58" name="Google Shape;58;g323c3f1d762_0_4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097" y="0"/>
            <a:ext cx="12198096" cy="6858000"/>
          </a:xfrm>
          <a:prstGeom prst="rect">
            <a:avLst/>
          </a:prstGeom>
          <a:noFill/>
          <a:ln>
            <a:noFill/>
          </a:ln>
        </p:spPr>
      </p:pic>
      <p:sp>
        <p:nvSpPr>
          <p:cNvPr id="59" name="Google Shape;59;g323c3f1d762_0_44" descr="The slide is an overview of the teacher toolkit and the leadership toolkit with the leadership toolkit highlighted indicating that this is the leadership toolkit.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Safe and Effective Use of AI in Education</a:t>
            </a:r>
            <a:endParaRPr/>
          </a:p>
        </p:txBody>
      </p:sp>
      <p:sp>
        <p:nvSpPr>
          <p:cNvPr id="60" name="Google Shape;60;g323c3f1d762_0_44"/>
          <p:cNvSpPr txBox="1">
            <a:spLocks noGrp="1"/>
          </p:cNvSpPr>
          <p:nvPr>
            <p:ph type="body" idx="1"/>
          </p:nvPr>
        </p:nvSpPr>
        <p:spPr>
          <a:xfrm>
            <a:off x="647550" y="1361850"/>
            <a:ext cx="78834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900"/>
              </a:spcBef>
              <a:spcAft>
                <a:spcPts val="0"/>
              </a:spcAft>
              <a:buSzPts val="1800"/>
              <a:buNone/>
            </a:pPr>
            <a:r>
              <a:rPr lang="en-GB" sz="2000"/>
              <a:t>Module 1: What is generative AI and how does it work?</a:t>
            </a:r>
            <a:endParaRPr sz="2000"/>
          </a:p>
          <a:p>
            <a:pPr marL="0" lvl="0" indent="0" algn="l" rtl="0">
              <a:lnSpc>
                <a:spcPct val="100000"/>
              </a:lnSpc>
              <a:spcBef>
                <a:spcPts val="900"/>
              </a:spcBef>
              <a:spcAft>
                <a:spcPts val="0"/>
              </a:spcAft>
              <a:buSzPts val="1800"/>
              <a:buNone/>
            </a:pPr>
            <a:r>
              <a:rPr lang="en-GB" sz="2000"/>
              <a:t>Module 2: Using and evaluating generative AI</a:t>
            </a:r>
            <a:endParaRPr sz="2000"/>
          </a:p>
          <a:p>
            <a:pPr marL="0" lvl="0" indent="0" algn="l" rtl="0">
              <a:lnSpc>
                <a:spcPct val="100000"/>
              </a:lnSpc>
              <a:spcBef>
                <a:spcPts val="900"/>
              </a:spcBef>
              <a:spcAft>
                <a:spcPts val="0"/>
              </a:spcAft>
              <a:buSzPts val="1800"/>
              <a:buNone/>
            </a:pPr>
            <a:r>
              <a:rPr lang="en-GB" sz="2000"/>
              <a:t>Module 3: Developing the safe use of AI in education</a:t>
            </a:r>
            <a:endParaRPr sz="2000"/>
          </a:p>
          <a:p>
            <a:pPr marL="0" lvl="0" indent="0" algn="l" rtl="0">
              <a:lnSpc>
                <a:spcPct val="100000"/>
              </a:lnSpc>
              <a:spcBef>
                <a:spcPts val="900"/>
              </a:spcBef>
              <a:spcAft>
                <a:spcPts val="0"/>
              </a:spcAft>
              <a:buSzPts val="1800"/>
              <a:buNone/>
            </a:pPr>
            <a:r>
              <a:rPr lang="en-GB" sz="2000"/>
              <a:t>Module 4: Potential use cases of generative AI in education</a:t>
            </a:r>
            <a:endParaRPr sz="2000"/>
          </a:p>
          <a:p>
            <a:pPr marL="0" lvl="0" indent="0" algn="l" rtl="0">
              <a:lnSpc>
                <a:spcPct val="100000"/>
              </a:lnSpc>
              <a:spcBef>
                <a:spcPts val="900"/>
              </a:spcBef>
              <a:spcAft>
                <a:spcPts val="0"/>
              </a:spcAft>
              <a:buSzPts val="1800"/>
              <a:buNone/>
            </a:pPr>
            <a:endParaRPr sz="2000"/>
          </a:p>
          <a:p>
            <a:pPr marL="0" lvl="0" indent="0" algn="l" rtl="0">
              <a:lnSpc>
                <a:spcPct val="100000"/>
              </a:lnSpc>
              <a:spcBef>
                <a:spcPts val="900"/>
              </a:spcBef>
              <a:spcAft>
                <a:spcPts val="0"/>
              </a:spcAft>
              <a:buSzPts val="1800"/>
              <a:buNone/>
            </a:pPr>
            <a:endParaRPr sz="2000"/>
          </a:p>
          <a:p>
            <a:pPr marL="0" lvl="0" indent="0" algn="l" rtl="0">
              <a:lnSpc>
                <a:spcPct val="100000"/>
              </a:lnSpc>
              <a:spcBef>
                <a:spcPts val="900"/>
              </a:spcBef>
              <a:spcAft>
                <a:spcPts val="0"/>
              </a:spcAft>
              <a:buSzPts val="1100"/>
              <a:buNone/>
            </a:pPr>
            <a:r>
              <a:rPr lang="en-GB" sz="2000" b="1"/>
              <a:t>The Safe and Effective Use of AI in Education: Leadership Toolkit</a:t>
            </a:r>
            <a:endParaRPr sz="2000" b="1"/>
          </a:p>
        </p:txBody>
      </p:sp>
      <p:sp>
        <p:nvSpPr>
          <p:cNvPr id="61" name="Google Shape;61;g323c3f1d762_0_44"/>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The Safe and Effective Use of AI in Education: Leadership Toolkit</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62" name="Google Shape;62;g323c3f1d762_0_44"/>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348414d0546_0_232" descr="This slide encourages you to consider 3 key questions with regards to reducing workload with AI for leadership. "/>
          <p:cNvSpPr txBox="1">
            <a:spLocks noGrp="1"/>
          </p:cNvSpPr>
          <p:nvPr>
            <p:ph type="title"/>
          </p:nvPr>
        </p:nvSpPr>
        <p:spPr>
          <a:xfrm>
            <a:off x="504675" y="200824"/>
            <a:ext cx="10515600" cy="714095"/>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1800"/>
              <a:buNone/>
            </a:pPr>
            <a:r>
              <a:rPr lang="en-GB"/>
              <a:t>Reducing workload with AI - leadership</a:t>
            </a:r>
            <a:endParaRPr/>
          </a:p>
        </p:txBody>
      </p:sp>
      <p:sp>
        <p:nvSpPr>
          <p:cNvPr id="3" name="Google Shape;186;g348414d0546_0_180">
            <a:extLst>
              <a:ext uri="{FF2B5EF4-FFF2-40B4-BE49-F238E27FC236}">
                <a16:creationId xmlns:a16="http://schemas.microsoft.com/office/drawing/2014/main" id="{184941AB-ECAB-4909-D74F-C478CFE8BC6B}"/>
              </a:ext>
            </a:extLst>
          </p:cNvPr>
          <p:cNvSpPr txBox="1">
            <a:spLocks noGrp="1"/>
          </p:cNvSpPr>
          <p:nvPr>
            <p:ph type="body" idx="1"/>
          </p:nvPr>
        </p:nvSpPr>
        <p:spPr>
          <a:xfrm>
            <a:off x="504675" y="1082255"/>
            <a:ext cx="10956900" cy="642300"/>
          </a:xfrm>
          <a:prstGeom prst="rect">
            <a:avLst/>
          </a:prstGeom>
          <a:noFill/>
          <a:ln>
            <a:noFill/>
          </a:ln>
        </p:spPr>
        <p:txBody>
          <a:bodyPr spcFirstLastPara="1" wrap="square" lIns="0" tIns="0" rIns="0" bIns="0" anchor="t" anchorCtr="0">
            <a:noAutofit/>
          </a:bodyPr>
          <a:lstStyle/>
          <a:p>
            <a:pPr marL="0" indent="0">
              <a:lnSpc>
                <a:spcPct val="100000"/>
              </a:lnSpc>
              <a:spcBef>
                <a:spcPts val="900"/>
              </a:spcBef>
            </a:pPr>
            <a:r>
              <a:rPr lang="en-GB"/>
              <a:t>You may wish to use the template below to support thinking about reducing workload for leadership. </a:t>
            </a:r>
            <a:endParaRPr i="1"/>
          </a:p>
        </p:txBody>
      </p:sp>
      <p:sp>
        <p:nvSpPr>
          <p:cNvPr id="248" name="Google Shape;248;g348414d0546_0_232"/>
          <p:cNvSpPr txBox="1"/>
          <p:nvPr/>
        </p:nvSpPr>
        <p:spPr>
          <a:xfrm>
            <a:off x="504825" y="2143125"/>
            <a:ext cx="3390900" cy="7389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0" i="0" u="none" strike="noStrike" cap="none">
                <a:solidFill>
                  <a:srgbClr val="000000"/>
                </a:solidFill>
                <a:latin typeface="Arial"/>
                <a:ea typeface="Arial"/>
                <a:cs typeface="Arial"/>
                <a:sym typeface="Arial"/>
              </a:rPr>
              <a:t>What opportunities are there to reduce leadership workload with AI safely and securely?</a:t>
            </a:r>
            <a:endParaRPr sz="1400" b="0" i="0" u="none" strike="noStrike" cap="none">
              <a:solidFill>
                <a:srgbClr val="000000"/>
              </a:solidFill>
              <a:latin typeface="Arial"/>
              <a:ea typeface="Arial"/>
              <a:cs typeface="Arial"/>
              <a:sym typeface="Arial"/>
            </a:endParaRPr>
          </a:p>
        </p:txBody>
      </p:sp>
      <p:sp>
        <p:nvSpPr>
          <p:cNvPr id="249" name="Google Shape;249;g348414d0546_0_232"/>
          <p:cNvSpPr/>
          <p:nvPr/>
        </p:nvSpPr>
        <p:spPr>
          <a:xfrm>
            <a:off x="451150" y="2071947"/>
            <a:ext cx="3453900" cy="391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GB" sz="1200" b="0" i="0" u="none" strike="noStrike" cap="none">
                <a:solidFill>
                  <a:srgbClr val="000000"/>
                </a:solidFill>
                <a:latin typeface="Arial"/>
                <a:ea typeface="Arial"/>
                <a:cs typeface="Arial"/>
                <a:sym typeface="Arial"/>
              </a:rPr>
              <a:t>[Guidance: think about which AI tools including those that use a large language model you may be able to provide safely to staff as part of your education suite of digital tools to enable this. Remember: you should use a tool that won’t learn on the data entered and that meets product safety expectations, and the organisation should have control over the tool - this often referred to as an ‘enterprise’ tool.]</a:t>
            </a:r>
            <a:endParaRPr sz="1200" b="0" i="0" u="none" strike="noStrike" cap="none">
              <a:solidFill>
                <a:srgbClr val="000000"/>
              </a:solidFill>
              <a:latin typeface="Arial"/>
              <a:ea typeface="Arial"/>
              <a:cs typeface="Arial"/>
              <a:sym typeface="Arial"/>
            </a:endParaRPr>
          </a:p>
        </p:txBody>
      </p:sp>
      <p:sp>
        <p:nvSpPr>
          <p:cNvPr id="250" name="Google Shape;250;g348414d0546_0_232"/>
          <p:cNvSpPr txBox="1"/>
          <p:nvPr/>
        </p:nvSpPr>
        <p:spPr>
          <a:xfrm>
            <a:off x="4467225" y="2143125"/>
            <a:ext cx="3390900" cy="5232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0" i="0" u="none" strike="noStrike" cap="none">
                <a:solidFill>
                  <a:srgbClr val="000000"/>
                </a:solidFill>
                <a:latin typeface="Arial"/>
                <a:ea typeface="Arial"/>
                <a:cs typeface="Arial"/>
                <a:sym typeface="Arial"/>
              </a:rPr>
              <a:t>Where are the opportunities for development?</a:t>
            </a:r>
            <a:endParaRPr sz="1400" b="0" i="0" u="none" strike="noStrike" cap="none">
              <a:solidFill>
                <a:srgbClr val="000000"/>
              </a:solidFill>
              <a:latin typeface="Arial"/>
              <a:ea typeface="Arial"/>
              <a:cs typeface="Arial"/>
              <a:sym typeface="Arial"/>
            </a:endParaRPr>
          </a:p>
        </p:txBody>
      </p:sp>
      <p:sp>
        <p:nvSpPr>
          <p:cNvPr id="251" name="Google Shape;251;g348414d0546_0_232">
            <a:extLst>
              <a:ext uri="{C183D7F6-B498-43B3-948B-1728B52AA6E4}">
                <adec:decorative xmlns:adec="http://schemas.microsoft.com/office/drawing/2017/decorative" val="1"/>
              </a:ext>
            </a:extLst>
          </p:cNvPr>
          <p:cNvSpPr/>
          <p:nvPr/>
        </p:nvSpPr>
        <p:spPr>
          <a:xfrm>
            <a:off x="4404196" y="2071947"/>
            <a:ext cx="3453900" cy="391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sp>
        <p:nvSpPr>
          <p:cNvPr id="252" name="Google Shape;252;g348414d0546_0_232"/>
          <p:cNvSpPr txBox="1"/>
          <p:nvPr/>
        </p:nvSpPr>
        <p:spPr>
          <a:xfrm>
            <a:off x="8357300" y="2143125"/>
            <a:ext cx="3390900" cy="3078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0" i="0" u="none" strike="noStrike" cap="none">
                <a:solidFill>
                  <a:srgbClr val="000000"/>
                </a:solidFill>
                <a:latin typeface="Arial"/>
                <a:ea typeface="Arial"/>
                <a:cs typeface="Arial"/>
                <a:sym typeface="Arial"/>
              </a:rPr>
              <a:t>What actions can I take to get there?</a:t>
            </a:r>
            <a:endParaRPr sz="1400" b="0" i="0" u="none" strike="noStrike" cap="none">
              <a:solidFill>
                <a:srgbClr val="000000"/>
              </a:solidFill>
              <a:latin typeface="Arial"/>
              <a:ea typeface="Arial"/>
              <a:cs typeface="Arial"/>
              <a:sym typeface="Arial"/>
            </a:endParaRPr>
          </a:p>
        </p:txBody>
      </p:sp>
      <p:sp>
        <p:nvSpPr>
          <p:cNvPr id="253" name="Google Shape;253;g348414d0546_0_232">
            <a:extLst>
              <a:ext uri="{C183D7F6-B498-43B3-948B-1728B52AA6E4}">
                <adec:decorative xmlns:adec="http://schemas.microsoft.com/office/drawing/2017/decorative" val="1"/>
              </a:ext>
            </a:extLst>
          </p:cNvPr>
          <p:cNvSpPr/>
          <p:nvPr/>
        </p:nvSpPr>
        <p:spPr>
          <a:xfrm>
            <a:off x="8357241" y="2071947"/>
            <a:ext cx="3453900" cy="391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sp>
        <p:nvSpPr>
          <p:cNvPr id="256" name="Google Shape;256;g348414d0546_0_232">
            <a:extLst>
              <a:ext uri="{C183D7F6-B498-43B3-948B-1728B52AA6E4}">
                <adec:decorative xmlns:adec="http://schemas.microsoft.com/office/drawing/2017/decorative" val="1"/>
              </a:ext>
            </a:extLst>
          </p:cNvPr>
          <p:cNvSpPr/>
          <p:nvPr/>
        </p:nvSpPr>
        <p:spPr>
          <a:xfrm>
            <a:off x="3960821" y="3576563"/>
            <a:ext cx="387600" cy="293400"/>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g348414d0546_0_232">
            <a:extLst>
              <a:ext uri="{C183D7F6-B498-43B3-948B-1728B52AA6E4}">
                <adec:decorative xmlns:adec="http://schemas.microsoft.com/office/drawing/2017/decorative" val="1"/>
              </a:ext>
            </a:extLst>
          </p:cNvPr>
          <p:cNvSpPr/>
          <p:nvPr/>
        </p:nvSpPr>
        <p:spPr>
          <a:xfrm>
            <a:off x="7913871" y="3576563"/>
            <a:ext cx="387600" cy="293400"/>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g348414d0546_0_232"/>
          <p:cNvSpPr txBox="1">
            <a:spLocks noGrp="1"/>
          </p:cNvSpPr>
          <p:nvPr>
            <p:ph type="ftr" idx="4294967295"/>
          </p:nvPr>
        </p:nvSpPr>
        <p:spPr>
          <a:xfrm>
            <a:off x="504675" y="6418989"/>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55" name="Google Shape;255;g348414d0546_0_232"/>
          <p:cNvSpPr txBox="1">
            <a:spLocks noGrp="1"/>
          </p:cNvSpPr>
          <p:nvPr>
            <p:ph type="sldNum" idx="12"/>
          </p:nvPr>
        </p:nvSpPr>
        <p:spPr>
          <a:xfrm>
            <a:off x="11095176" y="6507130"/>
            <a:ext cx="653024" cy="27695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SzPts val="1200"/>
              <a:buNone/>
            </a:pPr>
            <a:fld id="{00000000-1234-1234-1234-123412341234}" type="slidenum">
              <a:rPr lang="en-GB"/>
              <a:t>20</a:t>
            </a:fld>
            <a:endParaRPr sz="1050">
              <a:solidFill>
                <a:srgbClr val="4D4D4D"/>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348414d0546_0_247" descr="This slide encourages you to consider 3 key questions with regards to reducing workload with AI for support staff. "/>
          <p:cNvSpPr txBox="1">
            <a:spLocks noGrp="1"/>
          </p:cNvSpPr>
          <p:nvPr>
            <p:ph type="title"/>
          </p:nvPr>
        </p:nvSpPr>
        <p:spPr>
          <a:xfrm>
            <a:off x="447174" y="335046"/>
            <a:ext cx="10515600" cy="473464"/>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1800"/>
              <a:buNone/>
            </a:pPr>
            <a:r>
              <a:rPr lang="en-GB"/>
              <a:t>Reducing workload with AI - support staff</a:t>
            </a:r>
            <a:endParaRPr/>
          </a:p>
        </p:txBody>
      </p:sp>
      <p:sp>
        <p:nvSpPr>
          <p:cNvPr id="3" name="Google Shape;186;g348414d0546_0_180">
            <a:extLst>
              <a:ext uri="{FF2B5EF4-FFF2-40B4-BE49-F238E27FC236}">
                <a16:creationId xmlns:a16="http://schemas.microsoft.com/office/drawing/2014/main" id="{817E201B-596A-F118-02AF-34D9C2CCC5C9}"/>
              </a:ext>
            </a:extLst>
          </p:cNvPr>
          <p:cNvSpPr txBox="1">
            <a:spLocks noGrp="1"/>
          </p:cNvSpPr>
          <p:nvPr>
            <p:ph type="body" idx="1"/>
          </p:nvPr>
        </p:nvSpPr>
        <p:spPr>
          <a:xfrm>
            <a:off x="504675" y="1082255"/>
            <a:ext cx="10956900" cy="642300"/>
          </a:xfrm>
          <a:prstGeom prst="rect">
            <a:avLst/>
          </a:prstGeom>
          <a:noFill/>
          <a:ln>
            <a:noFill/>
          </a:ln>
        </p:spPr>
        <p:txBody>
          <a:bodyPr spcFirstLastPara="1" wrap="square" lIns="0" tIns="0" rIns="0" bIns="0" anchor="t" anchorCtr="0">
            <a:noAutofit/>
          </a:bodyPr>
          <a:lstStyle/>
          <a:p>
            <a:pPr marL="0" indent="0">
              <a:lnSpc>
                <a:spcPct val="100000"/>
              </a:lnSpc>
              <a:spcBef>
                <a:spcPts val="900"/>
              </a:spcBef>
            </a:pPr>
            <a:r>
              <a:rPr lang="en-GB"/>
              <a:t>You may wish to use the template below to support thinking about reducing workload for support staff. </a:t>
            </a:r>
            <a:endParaRPr i="1"/>
          </a:p>
        </p:txBody>
      </p:sp>
      <p:sp>
        <p:nvSpPr>
          <p:cNvPr id="264" name="Google Shape;264;g348414d0546_0_247"/>
          <p:cNvSpPr txBox="1"/>
          <p:nvPr/>
        </p:nvSpPr>
        <p:spPr>
          <a:xfrm>
            <a:off x="504825" y="2143125"/>
            <a:ext cx="3390900" cy="7389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0" i="0" u="none" strike="noStrike" cap="none">
                <a:solidFill>
                  <a:srgbClr val="000000"/>
                </a:solidFill>
                <a:latin typeface="Arial"/>
                <a:ea typeface="Arial"/>
                <a:cs typeface="Arial"/>
                <a:sym typeface="Arial"/>
              </a:rPr>
              <a:t>What opportunities are there to reduce teacher workload with AI safely and securely?</a:t>
            </a:r>
            <a:endParaRPr sz="1400" b="0" i="0" u="none" strike="noStrike" cap="none">
              <a:solidFill>
                <a:srgbClr val="000000"/>
              </a:solidFill>
              <a:latin typeface="Arial"/>
              <a:ea typeface="Arial"/>
              <a:cs typeface="Arial"/>
              <a:sym typeface="Arial"/>
            </a:endParaRPr>
          </a:p>
        </p:txBody>
      </p:sp>
      <p:sp>
        <p:nvSpPr>
          <p:cNvPr id="265" name="Google Shape;265;g348414d0546_0_247"/>
          <p:cNvSpPr/>
          <p:nvPr/>
        </p:nvSpPr>
        <p:spPr>
          <a:xfrm>
            <a:off x="451150" y="2071947"/>
            <a:ext cx="3453900" cy="391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400"/>
              <a:buFont typeface="Arial"/>
              <a:buNone/>
            </a:pPr>
            <a:r>
              <a:rPr lang="en-GB" sz="1200" b="0" i="0" u="none" strike="noStrike" cap="none">
                <a:solidFill>
                  <a:schemeClr val="dk1"/>
                </a:solidFill>
                <a:latin typeface="Arial"/>
                <a:ea typeface="Arial"/>
                <a:cs typeface="Arial"/>
                <a:sym typeface="Arial"/>
              </a:rPr>
              <a:t>[Guidance: think about which AI tools including those that use a large language model you may be able to provide safely to staff as part of your education suite of digital tools to enable this. Remember: you should use a tool that won’t learn on the data entered and that meets product safety expectations, and the organisation should have control over the tool - this often referred to as an ‘enterprise’ tool.]</a:t>
            </a:r>
            <a:endParaRPr sz="1200" b="0" i="0" u="none" strike="noStrike" cap="none">
              <a:solidFill>
                <a:srgbClr val="000000"/>
              </a:solidFill>
              <a:latin typeface="Arial"/>
              <a:ea typeface="Arial"/>
              <a:cs typeface="Arial"/>
              <a:sym typeface="Arial"/>
            </a:endParaRPr>
          </a:p>
        </p:txBody>
      </p:sp>
      <p:sp>
        <p:nvSpPr>
          <p:cNvPr id="266" name="Google Shape;266;g348414d0546_0_247"/>
          <p:cNvSpPr txBox="1"/>
          <p:nvPr/>
        </p:nvSpPr>
        <p:spPr>
          <a:xfrm>
            <a:off x="4467225" y="2143125"/>
            <a:ext cx="3390900" cy="5232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0" i="0" u="none" strike="noStrike" cap="none">
                <a:solidFill>
                  <a:srgbClr val="000000"/>
                </a:solidFill>
                <a:latin typeface="Arial"/>
                <a:ea typeface="Arial"/>
                <a:cs typeface="Arial"/>
                <a:sym typeface="Arial"/>
              </a:rPr>
              <a:t>Where are the opportunities for development?</a:t>
            </a:r>
            <a:endParaRPr sz="1400" b="0" i="0" u="none" strike="noStrike" cap="none">
              <a:solidFill>
                <a:srgbClr val="000000"/>
              </a:solidFill>
              <a:latin typeface="Arial"/>
              <a:ea typeface="Arial"/>
              <a:cs typeface="Arial"/>
              <a:sym typeface="Arial"/>
            </a:endParaRPr>
          </a:p>
        </p:txBody>
      </p:sp>
      <p:sp>
        <p:nvSpPr>
          <p:cNvPr id="267" name="Google Shape;267;g348414d0546_0_247">
            <a:extLst>
              <a:ext uri="{C183D7F6-B498-43B3-948B-1728B52AA6E4}">
                <adec:decorative xmlns:adec="http://schemas.microsoft.com/office/drawing/2017/decorative" val="1"/>
              </a:ext>
            </a:extLst>
          </p:cNvPr>
          <p:cNvSpPr/>
          <p:nvPr/>
        </p:nvSpPr>
        <p:spPr>
          <a:xfrm>
            <a:off x="4404196" y="2071947"/>
            <a:ext cx="3453900" cy="391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sp>
        <p:nvSpPr>
          <p:cNvPr id="268" name="Google Shape;268;g348414d0546_0_247"/>
          <p:cNvSpPr txBox="1"/>
          <p:nvPr/>
        </p:nvSpPr>
        <p:spPr>
          <a:xfrm>
            <a:off x="8357300" y="2143125"/>
            <a:ext cx="3390900" cy="3078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0" i="0" u="none" strike="noStrike" cap="none">
                <a:solidFill>
                  <a:srgbClr val="000000"/>
                </a:solidFill>
                <a:latin typeface="Arial"/>
                <a:ea typeface="Arial"/>
                <a:cs typeface="Arial"/>
                <a:sym typeface="Arial"/>
              </a:rPr>
              <a:t>What actions can I take to get there?</a:t>
            </a:r>
            <a:endParaRPr sz="1400" b="0" i="0" u="none" strike="noStrike" cap="none">
              <a:solidFill>
                <a:srgbClr val="000000"/>
              </a:solidFill>
              <a:latin typeface="Arial"/>
              <a:ea typeface="Arial"/>
              <a:cs typeface="Arial"/>
              <a:sym typeface="Arial"/>
            </a:endParaRPr>
          </a:p>
        </p:txBody>
      </p:sp>
      <p:sp>
        <p:nvSpPr>
          <p:cNvPr id="269" name="Google Shape;269;g348414d0546_0_247">
            <a:extLst>
              <a:ext uri="{C183D7F6-B498-43B3-948B-1728B52AA6E4}">
                <adec:decorative xmlns:adec="http://schemas.microsoft.com/office/drawing/2017/decorative" val="1"/>
              </a:ext>
            </a:extLst>
          </p:cNvPr>
          <p:cNvSpPr/>
          <p:nvPr/>
        </p:nvSpPr>
        <p:spPr>
          <a:xfrm>
            <a:off x="8357241" y="2071947"/>
            <a:ext cx="3453900" cy="391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sp>
        <p:nvSpPr>
          <p:cNvPr id="272" name="Google Shape;272;g348414d0546_0_247">
            <a:extLst>
              <a:ext uri="{C183D7F6-B498-43B3-948B-1728B52AA6E4}">
                <adec:decorative xmlns:adec="http://schemas.microsoft.com/office/drawing/2017/decorative" val="1"/>
              </a:ext>
            </a:extLst>
          </p:cNvPr>
          <p:cNvSpPr/>
          <p:nvPr/>
        </p:nvSpPr>
        <p:spPr>
          <a:xfrm>
            <a:off x="3960821" y="3576563"/>
            <a:ext cx="387600" cy="293400"/>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g348414d0546_0_247">
            <a:extLst>
              <a:ext uri="{C183D7F6-B498-43B3-948B-1728B52AA6E4}">
                <adec:decorative xmlns:adec="http://schemas.microsoft.com/office/drawing/2017/decorative" val="1"/>
              </a:ext>
            </a:extLst>
          </p:cNvPr>
          <p:cNvSpPr/>
          <p:nvPr/>
        </p:nvSpPr>
        <p:spPr>
          <a:xfrm>
            <a:off x="7913871" y="3576563"/>
            <a:ext cx="387600" cy="293400"/>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g348414d0546_0_247"/>
          <p:cNvSpPr txBox="1">
            <a:spLocks noGrp="1"/>
          </p:cNvSpPr>
          <p:nvPr>
            <p:ph type="ftr" idx="4294967295"/>
          </p:nvPr>
        </p:nvSpPr>
        <p:spPr>
          <a:xfrm>
            <a:off x="504675" y="6330139"/>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71" name="Google Shape;271;g348414d0546_0_247"/>
          <p:cNvSpPr txBox="1">
            <a:spLocks noGrp="1"/>
          </p:cNvSpPr>
          <p:nvPr>
            <p:ph type="sldNum" idx="12"/>
          </p:nvPr>
        </p:nvSpPr>
        <p:spPr>
          <a:xfrm>
            <a:off x="11095176" y="6344846"/>
            <a:ext cx="449100" cy="27695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SzPts val="1200"/>
              <a:buNone/>
            </a:pPr>
            <a:fld id="{00000000-1234-1234-1234-123412341234}" type="slidenum">
              <a:rPr lang="en-GB"/>
              <a:t>21</a:t>
            </a:fld>
            <a:endParaRPr sz="1050">
              <a:solidFill>
                <a:srgbClr val="4D4D4D"/>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80" name="Google Shape;280;g348414d0546_0_80" descr=" This is a slide containing links to the 3.3 video and related transcript."/>
          <p:cNvSpPr txBox="1">
            <a:spLocks noGrp="1"/>
          </p:cNvSpPr>
          <p:nvPr>
            <p:ph type="title" idx="4294967295"/>
          </p:nvPr>
        </p:nvSpPr>
        <p:spPr>
          <a:xfrm>
            <a:off x="617700" y="458397"/>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Leadership toolkit video 3.3: Embedding AI in your digital strategy</a:t>
            </a:r>
          </a:p>
        </p:txBody>
      </p:sp>
      <p:sp>
        <p:nvSpPr>
          <p:cNvPr id="281" name="Google Shape;281;g348414d0546_0_80"/>
          <p:cNvSpPr txBox="1"/>
          <p:nvPr/>
        </p:nvSpPr>
        <p:spPr>
          <a:xfrm>
            <a:off x="2721803" y="2506609"/>
            <a:ext cx="7676700" cy="78987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a:solidFill>
                  <a:srgbClr val="003764"/>
                </a:solidFill>
                <a:latin typeface="Arial"/>
                <a:ea typeface="Arial"/>
                <a:cs typeface="Arial"/>
                <a:sym typeface="Arial"/>
              </a:rPr>
              <a:t>Click here to watch: </a:t>
            </a:r>
            <a:r>
              <a:rPr lang="en-GB" sz="2400" b="1" i="0" u="none" strike="noStrike" cap="none">
                <a:solidFill>
                  <a:srgbClr val="0329E7"/>
                </a:solidFill>
                <a:latin typeface="Arial"/>
                <a:ea typeface="Arial"/>
                <a:cs typeface="Arial"/>
                <a:sym typeface="Arial"/>
                <a:hlinkClick r:id="rId3">
                  <a:extLst>
                    <a:ext uri="{A12FA001-AC4F-418D-AE19-62706E023703}">
                      <ahyp:hlinkClr xmlns:ahyp="http://schemas.microsoft.com/office/drawing/2018/hyperlinkcolor" val="tx"/>
                    </a:ext>
                  </a:extLst>
                </a:hlinkClick>
              </a:rPr>
              <a:t>Leadership toolkit video 3.3: Embedding AI in your digital strategy</a:t>
            </a:r>
            <a:endParaRPr lang="en-GB" sz="2400" b="1" i="0" u="none" strike="noStrike" cap="none">
              <a:solidFill>
                <a:srgbClr val="0329E7"/>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p:txBody>
      </p:sp>
      <p:pic>
        <p:nvPicPr>
          <p:cNvPr id="282" name="Google Shape;282;g348414d0546_0_8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44950" y="1414126"/>
            <a:ext cx="2476851" cy="2476851"/>
          </a:xfrm>
          <a:prstGeom prst="rect">
            <a:avLst/>
          </a:prstGeom>
          <a:noFill/>
          <a:ln>
            <a:noFill/>
          </a:ln>
        </p:spPr>
      </p:pic>
      <p:sp>
        <p:nvSpPr>
          <p:cNvPr id="283" name="Google Shape;283;g348414d0546_0_80"/>
          <p:cNvSpPr txBox="1"/>
          <p:nvPr/>
        </p:nvSpPr>
        <p:spPr>
          <a:xfrm>
            <a:off x="2721803" y="4134750"/>
            <a:ext cx="7676700" cy="1180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a:solidFill>
                  <a:srgbClr val="003764"/>
                </a:solidFill>
                <a:latin typeface="Arial"/>
                <a:ea typeface="Arial"/>
                <a:cs typeface="Arial"/>
                <a:sym typeface="Arial"/>
              </a:rPr>
              <a:t>Click here to read the transcript of: </a:t>
            </a:r>
            <a:r>
              <a:rPr lang="en-GB" sz="2400" b="1" i="0" u="none" strike="noStrike" cap="none" dirty="0">
                <a:solidFill>
                  <a:srgbClr val="0329E7"/>
                </a:solidFill>
                <a:latin typeface="Arial"/>
                <a:ea typeface="Arial"/>
                <a:cs typeface="Arial"/>
                <a:sym typeface="Arial"/>
                <a:hlinkClick r:id="rId5">
                  <a:extLst>
                    <a:ext uri="{A12FA001-AC4F-418D-AE19-62706E023703}">
                      <ahyp:hlinkClr xmlns:ahyp="http://schemas.microsoft.com/office/drawing/2018/hyperlinkcolor" val="tx"/>
                    </a:ext>
                  </a:extLst>
                </a:hlinkClick>
              </a:rPr>
              <a:t>Leadership toolkit video 3.3: Embedding AI in your digital strategy</a:t>
            </a:r>
            <a:endParaRPr lang="en-GB" sz="2400" b="1" i="0" u="none" strike="noStrike" cap="none" dirty="0">
              <a:solidFill>
                <a:srgbClr val="0329E7"/>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4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p:txBody>
      </p:sp>
      <p:pic>
        <p:nvPicPr>
          <p:cNvPr id="284" name="Google Shape;284;g348414d0546_0_80">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526704" y="3657578"/>
            <a:ext cx="1913349" cy="1913349"/>
          </a:xfrm>
          <a:prstGeom prst="rect">
            <a:avLst/>
          </a:prstGeom>
          <a:noFill/>
          <a:ln>
            <a:noFill/>
          </a:ln>
        </p:spPr>
      </p:pic>
      <p:sp>
        <p:nvSpPr>
          <p:cNvPr id="278" name="Google Shape;278;g348414d0546_0_80"/>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p:txBody>
      </p:sp>
      <p:sp>
        <p:nvSpPr>
          <p:cNvPr id="279" name="Google Shape;279;g348414d0546_0_8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8"/>
        <p:cNvGrpSpPr/>
        <p:nvPr/>
      </p:nvGrpSpPr>
      <p:grpSpPr>
        <a:xfrm>
          <a:off x="0" y="0"/>
          <a:ext cx="0" cy="0"/>
          <a:chOff x="0" y="0"/>
          <a:chExt cx="0" cy="0"/>
        </a:xfrm>
      </p:grpSpPr>
      <p:pic>
        <p:nvPicPr>
          <p:cNvPr id="289" name="Google Shape;289;g352cdf2ae33_0_14" descr="Teacher pointing at pupils">
            <a:extLst>
              <a:ext uri="{C183D7F6-B498-43B3-948B-1728B52AA6E4}">
                <adec:decorative xmlns:adec="http://schemas.microsoft.com/office/drawing/2017/decorative" val="1"/>
              </a:ext>
            </a:extLst>
          </p:cNvPr>
          <p:cNvPicPr preferRelativeResize="0"/>
          <p:nvPr/>
        </p:nvPicPr>
        <p:blipFill>
          <a:blip r:embed="rId3"/>
          <a:srcRect l="18805" r="18805"/>
          <a:stretch/>
        </p:blipFill>
        <p:spPr>
          <a:xfrm>
            <a:off x="7081813" y="0"/>
            <a:ext cx="5110188" cy="5461001"/>
          </a:xfrm>
          <a:prstGeom prst="rect">
            <a:avLst/>
          </a:prstGeom>
          <a:noFill/>
          <a:ln>
            <a:noFill/>
          </a:ln>
        </p:spPr>
      </p:pic>
      <p:pic>
        <p:nvPicPr>
          <p:cNvPr id="290" name="Google Shape;290;g352cdf2ae33_0_1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097" y="0"/>
            <a:ext cx="12198096" cy="6858000"/>
          </a:xfrm>
          <a:prstGeom prst="rect">
            <a:avLst/>
          </a:prstGeom>
          <a:noFill/>
          <a:ln>
            <a:noFill/>
          </a:ln>
        </p:spPr>
      </p:pic>
      <p:sp>
        <p:nvSpPr>
          <p:cNvPr id="291" name="Google Shape;291;g352cdf2ae33_0_14" descr="This slide gives an overview of the teacher toolkit.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Teacher toolkit</a:t>
            </a:r>
            <a:endParaRPr/>
          </a:p>
        </p:txBody>
      </p:sp>
      <p:sp>
        <p:nvSpPr>
          <p:cNvPr id="292" name="Google Shape;292;g352cdf2ae33_0_14"/>
          <p:cNvSpPr txBox="1">
            <a:spLocks noGrp="1"/>
          </p:cNvSpPr>
          <p:nvPr>
            <p:ph type="body" idx="1"/>
          </p:nvPr>
        </p:nvSpPr>
        <p:spPr>
          <a:xfrm>
            <a:off x="626334" y="1082250"/>
            <a:ext cx="7370100" cy="4693500"/>
          </a:xfrm>
          <a:prstGeom prst="rect">
            <a:avLst/>
          </a:prstGeom>
          <a:noFill/>
          <a:ln>
            <a:noFill/>
          </a:ln>
        </p:spPr>
        <p:txBody>
          <a:bodyPr spcFirstLastPara="1" wrap="square" lIns="0" tIns="0" rIns="0" bIns="0" anchor="t" anchorCtr="0">
            <a:noAutofit/>
          </a:bodyPr>
          <a:lstStyle/>
          <a:p>
            <a:pPr marL="0" lvl="0" indent="0" algn="l" rtl="0">
              <a:spcBef>
                <a:spcPts val="900"/>
              </a:spcBef>
              <a:spcAft>
                <a:spcPts val="0"/>
              </a:spcAft>
              <a:buClr>
                <a:schemeClr val="dk1"/>
              </a:buClr>
              <a:buSzPts val="1100"/>
              <a:buFont typeface="Arial"/>
              <a:buNone/>
            </a:pPr>
            <a:r>
              <a:rPr lang="en-GB" sz="2000"/>
              <a:t>The teacher toolkit contains 4 modules and in the module 1 workbook (PowerPoint presentation) there is an outline that lets teachers and support staff personalise the sections that they will complete. This could be used more widely to differentiate the CPD.  </a:t>
            </a:r>
            <a:endParaRPr sz="2000"/>
          </a:p>
          <a:p>
            <a:pPr marL="0" lvl="0" indent="0" algn="l" rtl="0">
              <a:spcBef>
                <a:spcPts val="900"/>
              </a:spcBef>
              <a:spcAft>
                <a:spcPts val="0"/>
              </a:spcAft>
              <a:buClr>
                <a:schemeClr val="dk1"/>
              </a:buClr>
              <a:buSzPts val="1100"/>
              <a:buFont typeface="Arial"/>
              <a:buNone/>
            </a:pPr>
            <a:endParaRPr sz="2000"/>
          </a:p>
          <a:p>
            <a:pPr marL="0" lvl="0" indent="0" algn="l" rtl="0">
              <a:spcBef>
                <a:spcPts val="900"/>
              </a:spcBef>
              <a:spcAft>
                <a:spcPts val="0"/>
              </a:spcAft>
              <a:buClr>
                <a:schemeClr val="dk1"/>
              </a:buClr>
              <a:buSzPts val="1100"/>
              <a:buFont typeface="Arial"/>
              <a:buNone/>
            </a:pPr>
            <a:r>
              <a:rPr lang="en-GB" sz="2000"/>
              <a:t>Module 1: Understanding AI in education</a:t>
            </a:r>
            <a:endParaRPr sz="2000"/>
          </a:p>
          <a:p>
            <a:pPr marL="0" lvl="0" indent="0" algn="l" rtl="0">
              <a:spcBef>
                <a:spcPts val="900"/>
              </a:spcBef>
              <a:spcAft>
                <a:spcPts val="0"/>
              </a:spcAft>
              <a:buClr>
                <a:schemeClr val="dk1"/>
              </a:buClr>
              <a:buSzPts val="1100"/>
              <a:buFont typeface="Arial"/>
              <a:buNone/>
            </a:pPr>
            <a:r>
              <a:rPr lang="en-GB" sz="2000"/>
              <a:t>Module 2: Interacting with generative AI in education</a:t>
            </a:r>
            <a:endParaRPr sz="2000"/>
          </a:p>
          <a:p>
            <a:pPr marL="0" lvl="0" indent="0" algn="l" rtl="0">
              <a:spcBef>
                <a:spcPts val="900"/>
              </a:spcBef>
              <a:spcAft>
                <a:spcPts val="0"/>
              </a:spcAft>
              <a:buClr>
                <a:schemeClr val="dk1"/>
              </a:buClr>
              <a:buSzPts val="1100"/>
              <a:buFont typeface="Arial"/>
              <a:buNone/>
            </a:pPr>
            <a:r>
              <a:rPr lang="en-GB" sz="2000"/>
              <a:t>Module 3: Developing the safe use of generative AI in education</a:t>
            </a:r>
            <a:endParaRPr sz="2000"/>
          </a:p>
          <a:p>
            <a:pPr marL="0" lvl="0" indent="0" algn="l" rtl="0">
              <a:spcBef>
                <a:spcPts val="900"/>
              </a:spcBef>
              <a:spcAft>
                <a:spcPts val="0"/>
              </a:spcAft>
              <a:buSzPts val="1100"/>
              <a:buNone/>
            </a:pPr>
            <a:r>
              <a:rPr lang="en-GB" sz="2000"/>
              <a:t>Module 4: Use cases of generative AI in education</a:t>
            </a:r>
            <a:endParaRPr sz="2000"/>
          </a:p>
          <a:p>
            <a:pPr marL="0" lvl="0" indent="0" algn="l" rtl="0">
              <a:lnSpc>
                <a:spcPct val="100000"/>
              </a:lnSpc>
              <a:spcBef>
                <a:spcPts val="900"/>
              </a:spcBef>
              <a:spcAft>
                <a:spcPts val="0"/>
              </a:spcAft>
              <a:buSzPts val="1800"/>
              <a:buNone/>
            </a:pPr>
            <a:endParaRPr sz="2000"/>
          </a:p>
          <a:p>
            <a:pPr marL="0" lvl="0" indent="0" algn="l" rtl="0">
              <a:lnSpc>
                <a:spcPct val="100000"/>
              </a:lnSpc>
              <a:spcBef>
                <a:spcPts val="900"/>
              </a:spcBef>
              <a:spcAft>
                <a:spcPts val="0"/>
              </a:spcAft>
              <a:buSzPts val="1100"/>
              <a:buNone/>
            </a:pPr>
            <a:r>
              <a:rPr lang="en-GB" sz="2000"/>
              <a:t>The Safe and Effective Use of AI in Education: Leadership Toolkit</a:t>
            </a:r>
            <a:endParaRPr sz="2000"/>
          </a:p>
        </p:txBody>
      </p:sp>
      <p:sp>
        <p:nvSpPr>
          <p:cNvPr id="293" name="Google Shape;293;g352cdf2ae33_0_14"/>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GB"/>
              <a:t>Module 4: Use cases of generative AI in education</a:t>
            </a:r>
            <a:endParaRPr/>
          </a:p>
          <a:p>
            <a:pPr marL="0" lvl="0" indent="0" algn="l" rtl="0">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294" name="Google Shape;294;g352cdf2ae33_0_14"/>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050"/>
              <a:buFont typeface="Arial"/>
              <a:buNone/>
            </a:pPr>
            <a:fld id="{00000000-1234-1234-1234-123412341234}" type="slidenum">
              <a:rPr lang="en-GB"/>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348414d0546_0_173" descr="Audit page 5."/>
          <p:cNvSpPr txBox="1">
            <a:spLocks noGrp="1"/>
          </p:cNvSpPr>
          <p:nvPr>
            <p:ph type="title" idx="4294967295"/>
          </p:nvPr>
        </p:nvSpPr>
        <p:spPr>
          <a:xfrm>
            <a:off x="607662" y="421973"/>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Audit page 5 - Making use of the teacher toolkit</a:t>
            </a:r>
          </a:p>
        </p:txBody>
      </p:sp>
      <p:graphicFrame>
        <p:nvGraphicFramePr>
          <p:cNvPr id="302" name="Google Shape;302;g348414d0546_0_173"/>
          <p:cNvGraphicFramePr/>
          <p:nvPr>
            <p:extLst>
              <p:ext uri="{D42A27DB-BD31-4B8C-83A1-F6EECF244321}">
                <p14:modId xmlns:p14="http://schemas.microsoft.com/office/powerpoint/2010/main" val="713587547"/>
              </p:ext>
            </p:extLst>
          </p:nvPr>
        </p:nvGraphicFramePr>
        <p:xfrm>
          <a:off x="646387" y="1303408"/>
          <a:ext cx="10879150" cy="2499300"/>
        </p:xfrm>
        <a:graphic>
          <a:graphicData uri="http://schemas.openxmlformats.org/drawingml/2006/table">
            <a:tbl>
              <a:tblPr firstRow="1">
                <a:noFill/>
                <a:tableStyleId>{07EFE354-9483-46D0-9F42-F42E78F542CB}</a:tableStyleId>
              </a:tblPr>
              <a:tblGrid>
                <a:gridCol w="2751400">
                  <a:extLst>
                    <a:ext uri="{9D8B030D-6E8A-4147-A177-3AD203B41FA5}">
                      <a16:colId xmlns:a16="http://schemas.microsoft.com/office/drawing/2014/main" val="20000"/>
                    </a:ext>
                  </a:extLst>
                </a:gridCol>
                <a:gridCol w="3075100">
                  <a:extLst>
                    <a:ext uri="{9D8B030D-6E8A-4147-A177-3AD203B41FA5}">
                      <a16:colId xmlns:a16="http://schemas.microsoft.com/office/drawing/2014/main" val="20001"/>
                    </a:ext>
                  </a:extLst>
                </a:gridCol>
                <a:gridCol w="2526325">
                  <a:extLst>
                    <a:ext uri="{9D8B030D-6E8A-4147-A177-3AD203B41FA5}">
                      <a16:colId xmlns:a16="http://schemas.microsoft.com/office/drawing/2014/main" val="20002"/>
                    </a:ext>
                  </a:extLst>
                </a:gridCol>
                <a:gridCol w="2526325">
                  <a:extLst>
                    <a:ext uri="{9D8B030D-6E8A-4147-A177-3AD203B41FA5}">
                      <a16:colId xmlns:a16="http://schemas.microsoft.com/office/drawing/2014/main" val="20003"/>
                    </a:ext>
                  </a:extLst>
                </a:gridCol>
              </a:tblGrid>
              <a:tr h="363779">
                <a:tc>
                  <a:txBody>
                    <a:bodyPr/>
                    <a:lstStyle/>
                    <a:p>
                      <a:pPr marL="0" marR="0" lvl="0" indent="0" algn="l" rtl="0">
                        <a:lnSpc>
                          <a:spcPct val="100000"/>
                        </a:lnSpc>
                        <a:spcBef>
                          <a:spcPts val="0"/>
                        </a:spcBef>
                        <a:spcAft>
                          <a:spcPts val="0"/>
                        </a:spcAft>
                        <a:buNone/>
                      </a:pPr>
                      <a:r>
                        <a:rPr lang="en-GB" b="1">
                          <a:solidFill>
                            <a:schemeClr val="dk1"/>
                          </a:solidFill>
                        </a:rPr>
                        <a:t>CPD</a:t>
                      </a:r>
                      <a:endParaRPr lang="en-GB" sz="1400" b="1" u="none" strike="noStrike" cap="none">
                        <a:solidFill>
                          <a:schemeClr val="dk1"/>
                        </a:solidFill>
                      </a:endParaRP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None/>
                      </a:pPr>
                      <a:r>
                        <a:rPr lang="en-GB" b="1">
                          <a:solidFill>
                            <a:schemeClr val="dk1"/>
                          </a:solidFill>
                        </a:rPr>
                        <a:t>Assessing staff skills</a:t>
                      </a:r>
                      <a:endParaRPr lang="en-GB" sz="1400" b="1" u="none" strike="noStrike" cap="none">
                        <a:solidFill>
                          <a:schemeClr val="dk1"/>
                        </a:solidFill>
                      </a:endParaRP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None/>
                      </a:pPr>
                      <a:r>
                        <a:rPr lang="en-GB" b="1">
                          <a:solidFill>
                            <a:schemeClr val="dk1"/>
                          </a:solidFill>
                        </a:rPr>
                        <a:t>Priorities for CPD</a:t>
                      </a:r>
                      <a:endParaRPr lang="en-GB" sz="1400" b="1" u="none" strike="noStrike" cap="none">
                        <a:solidFill>
                          <a:schemeClr val="dk1"/>
                        </a:solidFill>
                      </a:endParaRP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None/>
                      </a:pPr>
                      <a:r>
                        <a:rPr lang="en-GB" b="1">
                          <a:solidFill>
                            <a:schemeClr val="dk1"/>
                          </a:solidFill>
                        </a:rPr>
                        <a:t>Additional opportunities</a:t>
                      </a:r>
                      <a:endParaRPr lang="en-GB" sz="1400" b="1" u="none" strike="noStrike" cap="none">
                        <a:solidFill>
                          <a:schemeClr val="dk1"/>
                        </a:solidFill>
                      </a:endParaRP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0"/>
                  </a:ext>
                </a:extLst>
              </a:tr>
              <a:tr h="1930827">
                <a:tc>
                  <a:txBody>
                    <a:bodyPr/>
                    <a:lstStyle/>
                    <a:p>
                      <a:pPr marL="0" marR="0" lvl="0" indent="0" algn="l" rtl="0">
                        <a:lnSpc>
                          <a:spcPct val="100000"/>
                        </a:lnSpc>
                        <a:spcBef>
                          <a:spcPts val="0"/>
                        </a:spcBef>
                        <a:spcAft>
                          <a:spcPts val="0"/>
                        </a:spcAft>
                        <a:buClr>
                          <a:schemeClr val="dk1"/>
                        </a:buClr>
                        <a:buSzPts val="1400"/>
                        <a:buFont typeface="Arial"/>
                        <a:buNone/>
                      </a:pPr>
                      <a:r>
                        <a:rPr lang="en-GB" sz="1400" u="none" strike="noStrike" cap="none">
                          <a:solidFill>
                            <a:schemeClr val="dk1"/>
                          </a:solidFill>
                        </a:rPr>
                        <a:t>How will you integrate the teacher toolkit into your CPD programme?</a:t>
                      </a:r>
                      <a:endParaRPr lang="en-GB"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chemeClr val="accent4">
                        <a:lumMod val="40000"/>
                        <a:lumOff val="60000"/>
                      </a:schemeClr>
                    </a:solidFill>
                  </a:tcPr>
                </a:tc>
                <a:tc>
                  <a:txBody>
                    <a:bodyPr/>
                    <a:lstStyle/>
                    <a:p>
                      <a:pPr marL="0" marR="0" lvl="0" indent="0" algn="l" rtl="0">
                        <a:lnSpc>
                          <a:spcPct val="100000"/>
                        </a:lnSpc>
                        <a:spcBef>
                          <a:spcPts val="0"/>
                        </a:spcBef>
                        <a:spcAft>
                          <a:spcPts val="0"/>
                        </a:spcAft>
                        <a:buClr>
                          <a:schemeClr val="dk1"/>
                        </a:buClr>
                        <a:buSzPts val="1400"/>
                        <a:buFont typeface="Arial"/>
                        <a:buNone/>
                      </a:pPr>
                      <a:r>
                        <a:rPr lang="en-GB" sz="1400" u="none" strike="noStrike" cap="none">
                          <a:solidFill>
                            <a:schemeClr val="dk1"/>
                          </a:solidFill>
                        </a:rPr>
                        <a:t>What do staff already know? Have you assessed this? </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chemeClr val="accent4">
                        <a:lumMod val="40000"/>
                        <a:lumOff val="60000"/>
                      </a:schemeClr>
                    </a:solidFill>
                  </a:tcPr>
                </a:tc>
                <a:tc>
                  <a:txBody>
                    <a:bodyPr/>
                    <a:lstStyle/>
                    <a:p>
                      <a:pPr marL="0" marR="0" lvl="0" indent="0" algn="l" rtl="0">
                        <a:lnSpc>
                          <a:spcPct val="100000"/>
                        </a:lnSpc>
                        <a:spcBef>
                          <a:spcPts val="0"/>
                        </a:spcBef>
                        <a:spcAft>
                          <a:spcPts val="0"/>
                        </a:spcAft>
                        <a:buClr>
                          <a:schemeClr val="dk1"/>
                        </a:buClr>
                        <a:buSzPts val="1400"/>
                        <a:buFont typeface="Arial"/>
                        <a:buNone/>
                      </a:pPr>
                      <a:r>
                        <a:rPr lang="en-GB" sz="1400" u="none" strike="noStrike" cap="none">
                          <a:solidFill>
                            <a:schemeClr val="dk1"/>
                          </a:solidFill>
                        </a:rPr>
                        <a:t>Consider how you will integrate the four modules into your CPD sessions and embed and sustain the messages. Based on your knowledge of staff skills and issues are there any sections of videos that are more urgent than others?</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chemeClr val="accent4">
                        <a:lumMod val="40000"/>
                        <a:lumOff val="60000"/>
                      </a:schemeClr>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solidFill>
                            <a:schemeClr val="dk1"/>
                          </a:solidFill>
                        </a:rPr>
                        <a:t>How can you extend your knowledge and experience through other available CPD programmes? Who will attend this and how will it influence your strategy?</a:t>
                      </a:r>
                      <a:endParaRPr sz="1400" u="none" strike="noStrike" cap="none">
                        <a:solidFill>
                          <a:schemeClr val="dk1"/>
                        </a:solidFill>
                      </a:endParaRP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chemeClr val="accent4">
                        <a:lumMod val="40000"/>
                        <a:lumOff val="60000"/>
                      </a:schemeClr>
                    </a:solidFill>
                  </a:tcPr>
                </a:tc>
                <a:extLst>
                  <a:ext uri="{0D108BD9-81ED-4DB2-BD59-A6C34878D82A}">
                    <a16:rowId xmlns:a16="http://schemas.microsoft.com/office/drawing/2014/main" val="10001"/>
                  </a:ext>
                </a:extLst>
              </a:tr>
            </a:tbl>
          </a:graphicData>
        </a:graphic>
      </p:graphicFrame>
      <p:sp>
        <p:nvSpPr>
          <p:cNvPr id="3" name="Google Shape;293;g352cdf2ae33_0_14">
            <a:extLst>
              <a:ext uri="{FF2B5EF4-FFF2-40B4-BE49-F238E27FC236}">
                <a16:creationId xmlns:a16="http://schemas.microsoft.com/office/drawing/2014/main" id="{E7D4DA3C-9258-70C1-BDBD-9842B839A572}"/>
              </a:ext>
            </a:extLst>
          </p:cNvPr>
          <p:cNvSpPr txBox="1">
            <a:spLocks/>
          </p:cNvSpPr>
          <p:nvPr/>
        </p:nvSpPr>
        <p:spPr>
          <a:xfrm>
            <a:off x="646387" y="6395649"/>
            <a:ext cx="10154100" cy="365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n-GB"/>
              <a:t>Module 4: Use cases of generative AI in education</a:t>
            </a:r>
          </a:p>
          <a:p>
            <a:pPr>
              <a:buClr>
                <a:schemeClr val="dk1"/>
              </a:buClr>
              <a:buSzPts val="1100"/>
            </a:pPr>
            <a:endParaRPr lang="en-GB"/>
          </a:p>
          <a:p>
            <a:pPr>
              <a:buSzPts val="1400"/>
            </a:pPr>
            <a:endParaRPr lang="en-GB"/>
          </a:p>
        </p:txBody>
      </p:sp>
      <p:sp>
        <p:nvSpPr>
          <p:cNvPr id="301" name="Google Shape;301;g348414d0546_0_173"/>
          <p:cNvSpPr txBox="1">
            <a:spLocks noGrp="1"/>
          </p:cNvSpPr>
          <p:nvPr>
            <p:ph type="sldNum" idx="12"/>
          </p:nvPr>
        </p:nvSpPr>
        <p:spPr>
          <a:xfrm>
            <a:off x="11095176" y="6411403"/>
            <a:ext cx="449100" cy="27695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SzPts val="1200"/>
              <a:buNone/>
            </a:pPr>
            <a:fld id="{00000000-1234-1234-1234-123412341234}" type="slidenum">
              <a:rPr lang="en-GB"/>
              <a:t>24</a:t>
            </a:fld>
            <a:endParaRPr sz="1050">
              <a:solidFill>
                <a:srgbClr val="4D4D4D"/>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9" name="Google Shape;309;g348414d0546_0_144" descr="Audit page 6"/>
          <p:cNvSpPr txBox="1">
            <a:spLocks noGrp="1"/>
          </p:cNvSpPr>
          <p:nvPr>
            <p:ph type="title" idx="4294967295"/>
          </p:nvPr>
        </p:nvSpPr>
        <p:spPr>
          <a:xfrm>
            <a:off x="656438" y="365860"/>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Audit page 6 - Embedding AI in your digital strategy</a:t>
            </a:r>
          </a:p>
        </p:txBody>
      </p:sp>
      <p:graphicFrame>
        <p:nvGraphicFramePr>
          <p:cNvPr id="310" name="Google Shape;310;g348414d0546_0_144"/>
          <p:cNvGraphicFramePr/>
          <p:nvPr>
            <p:extLst>
              <p:ext uri="{D42A27DB-BD31-4B8C-83A1-F6EECF244321}">
                <p14:modId xmlns:p14="http://schemas.microsoft.com/office/powerpoint/2010/main" val="3033328918"/>
              </p:ext>
            </p:extLst>
          </p:nvPr>
        </p:nvGraphicFramePr>
        <p:xfrm>
          <a:off x="656438" y="1189168"/>
          <a:ext cx="10879125" cy="4541370"/>
        </p:xfrm>
        <a:graphic>
          <a:graphicData uri="http://schemas.openxmlformats.org/drawingml/2006/table">
            <a:tbl>
              <a:tblPr firstRow="1">
                <a:noFill/>
                <a:tableStyleId>{07EFE354-9483-46D0-9F42-F42E78F542CB}</a:tableStyleId>
              </a:tblPr>
              <a:tblGrid>
                <a:gridCol w="3583550">
                  <a:extLst>
                    <a:ext uri="{9D8B030D-6E8A-4147-A177-3AD203B41FA5}">
                      <a16:colId xmlns:a16="http://schemas.microsoft.com/office/drawing/2014/main" val="20000"/>
                    </a:ext>
                  </a:extLst>
                </a:gridCol>
                <a:gridCol w="4005175">
                  <a:extLst>
                    <a:ext uri="{9D8B030D-6E8A-4147-A177-3AD203B41FA5}">
                      <a16:colId xmlns:a16="http://schemas.microsoft.com/office/drawing/2014/main" val="20001"/>
                    </a:ext>
                  </a:extLst>
                </a:gridCol>
                <a:gridCol w="3290400">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Aspect</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Where are you now?</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What actions to do you need to take?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0"/>
                  </a:ext>
                </a:extLst>
              </a:tr>
              <a:tr h="252975">
                <a:tc>
                  <a:txBody>
                    <a:bodyPr/>
                    <a:lstStyle/>
                    <a:p>
                      <a:pPr marL="0" marR="0" lvl="0" indent="0" algn="l" rtl="0">
                        <a:lnSpc>
                          <a:spcPct val="100000"/>
                        </a:lnSpc>
                        <a:spcBef>
                          <a:spcPts val="0"/>
                        </a:spcBef>
                        <a:spcAft>
                          <a:spcPts val="0"/>
                        </a:spcAft>
                        <a:buClr>
                          <a:srgbClr val="000000"/>
                        </a:buClr>
                        <a:buSzPts val="1400"/>
                        <a:buFont typeface="Arial"/>
                        <a:buNone/>
                      </a:pPr>
                      <a:r>
                        <a:rPr lang="en-GB"/>
                        <a:t>How will you effectively choose AI tools?</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[Having considered which tools align with pedagogical and wider school or college priorities, have you evaluated them for safety? Consider how they deal with the prompts or information entered into them.]</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1"/>
                  </a:ext>
                </a:extLst>
              </a:tr>
              <a:tr h="643500">
                <a:tc>
                  <a:txBody>
                    <a:bodyPr/>
                    <a:lstStyle/>
                    <a:p>
                      <a:pPr marL="0" marR="0" lvl="0" indent="0" algn="l" rtl="0">
                        <a:lnSpc>
                          <a:spcPct val="100000"/>
                        </a:lnSpc>
                        <a:spcBef>
                          <a:spcPts val="0"/>
                        </a:spcBef>
                        <a:spcAft>
                          <a:spcPts val="0"/>
                        </a:spcAft>
                        <a:buClr>
                          <a:srgbClr val="000000"/>
                        </a:buClr>
                        <a:buSzPts val="1400"/>
                        <a:buFont typeface="Arial"/>
                        <a:buNone/>
                      </a:pPr>
                      <a:r>
                        <a:rPr lang="en-GB"/>
                        <a:t>How will your staff use</a:t>
                      </a:r>
                      <a:r>
                        <a:rPr lang="en-GB" sz="1400" u="none" strike="noStrike" cap="none"/>
                        <a:t> AI and other digital tools in teaching and learning</a:t>
                      </a:r>
                      <a:r>
                        <a:rPr lang="en-GB"/>
                        <a:t>?</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[What is the link to improving learning outcomes for pupils/students? How effective are they at doing this? Is there any evidence or can you see examples from a similar school or college that are using it successfully?]</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a:t>How could an EdTech framework support your thinking about AI use?</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[Is there an </a:t>
                      </a:r>
                      <a:r>
                        <a:rPr lang="en-GB"/>
                        <a:t>EdT</a:t>
                      </a:r>
                      <a:r>
                        <a:rPr lang="en-GB" sz="1400" u="none" strike="noStrike" cap="none"/>
                        <a:t>ech framework that could help frame thinking for staff around the use of </a:t>
                      </a:r>
                      <a:r>
                        <a:rPr lang="en-GB"/>
                        <a:t>E</a:t>
                      </a:r>
                      <a:r>
                        <a:rPr lang="en-GB" sz="1400" u="none" strike="noStrike" cap="none"/>
                        <a:t>d</a:t>
                      </a:r>
                      <a:r>
                        <a:rPr lang="en-GB"/>
                        <a:t>T</a:t>
                      </a:r>
                      <a:r>
                        <a:rPr lang="en-GB" sz="1400" u="none" strike="noStrike" cap="none"/>
                        <a:t>ech or AI tools?]</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a:t>How could AI support</a:t>
                      </a:r>
                      <a:r>
                        <a:rPr lang="en-GB" sz="1400" u="none" strike="noStrike" cap="none"/>
                        <a:t> business, operations and support staff in your setting?</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[Consider how AI can support the work of the wider teams within your school or college.]</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4"/>
                  </a:ext>
                </a:extLst>
              </a:tr>
            </a:tbl>
          </a:graphicData>
        </a:graphic>
      </p:graphicFrame>
      <p:sp>
        <p:nvSpPr>
          <p:cNvPr id="3" name="Google Shape;293;g352cdf2ae33_0_14">
            <a:extLst>
              <a:ext uri="{FF2B5EF4-FFF2-40B4-BE49-F238E27FC236}">
                <a16:creationId xmlns:a16="http://schemas.microsoft.com/office/drawing/2014/main" id="{4C1BB6F1-C10D-36D9-7B5A-ACBF208CBE17}"/>
              </a:ext>
            </a:extLst>
          </p:cNvPr>
          <p:cNvSpPr txBox="1">
            <a:spLocks/>
          </p:cNvSpPr>
          <p:nvPr/>
        </p:nvSpPr>
        <p:spPr>
          <a:xfrm>
            <a:off x="656438" y="6352355"/>
            <a:ext cx="10154100" cy="365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n-GB"/>
              <a:t>Module 4: Use cases of generative AI in education</a:t>
            </a:r>
          </a:p>
          <a:p>
            <a:pPr>
              <a:buClr>
                <a:schemeClr val="dk1"/>
              </a:buClr>
              <a:buSzPts val="1100"/>
            </a:pPr>
            <a:endParaRPr lang="en-GB"/>
          </a:p>
          <a:p>
            <a:pPr>
              <a:buSzPts val="1400"/>
            </a:pPr>
            <a:endParaRPr lang="en-GB"/>
          </a:p>
        </p:txBody>
      </p:sp>
      <p:sp>
        <p:nvSpPr>
          <p:cNvPr id="308" name="Google Shape;308;g348414d0546_0_144"/>
          <p:cNvSpPr txBox="1">
            <a:spLocks noGrp="1"/>
          </p:cNvSpPr>
          <p:nvPr>
            <p:ph type="sldNum" idx="12"/>
          </p:nvPr>
        </p:nvSpPr>
        <p:spPr>
          <a:xfrm>
            <a:off x="11095175" y="6352355"/>
            <a:ext cx="440387" cy="27695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GB"/>
              <a:t>25</a:t>
            </a:fld>
            <a:endParaRPr sz="1050">
              <a:solidFill>
                <a:srgbClr val="4D4D4D"/>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7" name="Google Shape;317;g348414d0546_0_126" descr="Audit page 7. "/>
          <p:cNvSpPr txBox="1">
            <a:spLocks noGrp="1"/>
          </p:cNvSpPr>
          <p:nvPr>
            <p:ph type="title" idx="4294967295"/>
          </p:nvPr>
        </p:nvSpPr>
        <p:spPr>
          <a:xfrm>
            <a:off x="656438" y="431498"/>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Audit page 7 - Embedding AI in your digital strategy</a:t>
            </a:r>
          </a:p>
        </p:txBody>
      </p:sp>
      <p:graphicFrame>
        <p:nvGraphicFramePr>
          <p:cNvPr id="318" name="Google Shape;318;g348414d0546_0_126"/>
          <p:cNvGraphicFramePr/>
          <p:nvPr>
            <p:extLst>
              <p:ext uri="{D42A27DB-BD31-4B8C-83A1-F6EECF244321}">
                <p14:modId xmlns:p14="http://schemas.microsoft.com/office/powerpoint/2010/main" val="3256974172"/>
              </p:ext>
            </p:extLst>
          </p:nvPr>
        </p:nvGraphicFramePr>
        <p:xfrm>
          <a:off x="656438" y="1446725"/>
          <a:ext cx="10879125" cy="2255430"/>
        </p:xfrm>
        <a:graphic>
          <a:graphicData uri="http://schemas.openxmlformats.org/drawingml/2006/table">
            <a:tbl>
              <a:tblPr firstRow="1">
                <a:noFill/>
                <a:tableStyleId>{07EFE354-9483-46D0-9F42-F42E78F542CB}</a:tableStyleId>
              </a:tblPr>
              <a:tblGrid>
                <a:gridCol w="3583550">
                  <a:extLst>
                    <a:ext uri="{9D8B030D-6E8A-4147-A177-3AD203B41FA5}">
                      <a16:colId xmlns:a16="http://schemas.microsoft.com/office/drawing/2014/main" val="20000"/>
                    </a:ext>
                  </a:extLst>
                </a:gridCol>
                <a:gridCol w="4005175">
                  <a:extLst>
                    <a:ext uri="{9D8B030D-6E8A-4147-A177-3AD203B41FA5}">
                      <a16:colId xmlns:a16="http://schemas.microsoft.com/office/drawing/2014/main" val="20001"/>
                    </a:ext>
                  </a:extLst>
                </a:gridCol>
                <a:gridCol w="3290400">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Aspect</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Where are you now?</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What actions to do you need to take?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Do you have a plan for infrastructure and cyber security that is reviewed annually?</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chemeClr val="accent4">
                        <a:lumMod val="40000"/>
                        <a:lumOff val="60000"/>
                      </a:schemeClr>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[Use the </a:t>
                      </a:r>
                      <a:r>
                        <a:rPr lang="en-GB" sz="1400" u="sng" strike="noStrike" cap="none">
                          <a:solidFill>
                            <a:schemeClr val="hlink"/>
                          </a:solidFill>
                          <a:hlinkClick r:id="rId3"/>
                        </a:rPr>
                        <a:t>DfE “Digital and Technology standards</a:t>
                      </a:r>
                      <a:r>
                        <a:rPr lang="en-GB" sz="1400" u="none" strike="noStrike" cap="none"/>
                        <a:t> to support this, consider using the </a:t>
                      </a:r>
                      <a:r>
                        <a:rPr lang="en-GB" sz="1400" u="sng" strike="noStrike" cap="none">
                          <a:solidFill>
                            <a:schemeClr val="hlink"/>
                          </a:solidFill>
                          <a:hlinkClick r:id="rId4"/>
                        </a:rPr>
                        <a:t>DfE “Plan technology for your school” </a:t>
                      </a:r>
                      <a:r>
                        <a:rPr lang="en-GB" sz="1400" u="none" strike="noStrike" cap="none"/>
                        <a:t>service.] </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chemeClr val="accent4">
                        <a:lumMod val="40000"/>
                        <a:lumOff val="60000"/>
                      </a:schemeClr>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chemeClr val="accent4">
                        <a:lumMod val="40000"/>
                        <a:lumOff val="60000"/>
                      </a:schemeClr>
                    </a:solidFill>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Are you meeting the filtering and monitoring standards, and compliant with Keeping Children Safe in Education?</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a:t>
                      </a:r>
                      <a:r>
                        <a:rPr lang="en-GB" sz="1400" u="sng" strike="noStrike" cap="none">
                          <a:solidFill>
                            <a:schemeClr val="hlink"/>
                          </a:solidFill>
                          <a:hlinkClick r:id="rId5"/>
                        </a:rPr>
                        <a:t>Keeping Children Safe in Education</a:t>
                      </a:r>
                      <a:r>
                        <a:rPr lang="en-GB" sz="1400" u="none" strike="noStrike" cap="none"/>
                        <a:t> paragraphs 140-151 are particularly relevant here.]</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2"/>
                  </a:ext>
                </a:extLst>
              </a:tr>
            </a:tbl>
          </a:graphicData>
        </a:graphic>
      </p:graphicFrame>
      <p:sp>
        <p:nvSpPr>
          <p:cNvPr id="3" name="Google Shape;293;g352cdf2ae33_0_14">
            <a:extLst>
              <a:ext uri="{FF2B5EF4-FFF2-40B4-BE49-F238E27FC236}">
                <a16:creationId xmlns:a16="http://schemas.microsoft.com/office/drawing/2014/main" id="{618122EC-B800-906E-602E-FE3CC48C1024}"/>
              </a:ext>
            </a:extLst>
          </p:cNvPr>
          <p:cNvSpPr txBox="1">
            <a:spLocks/>
          </p:cNvSpPr>
          <p:nvPr/>
        </p:nvSpPr>
        <p:spPr>
          <a:xfrm>
            <a:off x="647724" y="6201808"/>
            <a:ext cx="10154100" cy="365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n-GB"/>
              <a:t>Module 4: Use cases of generative AI in education</a:t>
            </a:r>
          </a:p>
          <a:p>
            <a:pPr>
              <a:buClr>
                <a:schemeClr val="dk1"/>
              </a:buClr>
              <a:buSzPts val="1100"/>
            </a:pPr>
            <a:endParaRPr lang="en-GB"/>
          </a:p>
          <a:p>
            <a:pPr>
              <a:buSzPts val="1400"/>
            </a:pPr>
            <a:endParaRPr lang="en-GB"/>
          </a:p>
        </p:txBody>
      </p:sp>
      <p:sp>
        <p:nvSpPr>
          <p:cNvPr id="316" name="Google Shape;316;g348414d0546_0_126"/>
          <p:cNvSpPr txBox="1">
            <a:spLocks noGrp="1"/>
          </p:cNvSpPr>
          <p:nvPr>
            <p:ph type="sldNum" idx="12"/>
          </p:nvPr>
        </p:nvSpPr>
        <p:spPr>
          <a:xfrm>
            <a:off x="11030810" y="6297547"/>
            <a:ext cx="569602" cy="27695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GB"/>
              <a:t>26</a:t>
            </a:fld>
            <a:endParaRPr sz="1050">
              <a:solidFill>
                <a:srgbClr val="4D4D4D"/>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5" name="Google Shape;325;g348414d0546_0_114" descr="Audit page 8"/>
          <p:cNvSpPr txBox="1">
            <a:spLocks noGrp="1"/>
          </p:cNvSpPr>
          <p:nvPr>
            <p:ph type="title" idx="4294967295"/>
          </p:nvPr>
        </p:nvSpPr>
        <p:spPr>
          <a:xfrm>
            <a:off x="474651" y="396814"/>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Audit page 8 - CPD and governance</a:t>
            </a:r>
          </a:p>
        </p:txBody>
      </p:sp>
      <p:graphicFrame>
        <p:nvGraphicFramePr>
          <p:cNvPr id="326" name="Google Shape;326;g348414d0546_0_114"/>
          <p:cNvGraphicFramePr/>
          <p:nvPr>
            <p:extLst>
              <p:ext uri="{D42A27DB-BD31-4B8C-83A1-F6EECF244321}">
                <p14:modId xmlns:p14="http://schemas.microsoft.com/office/powerpoint/2010/main" val="2284187232"/>
              </p:ext>
            </p:extLst>
          </p:nvPr>
        </p:nvGraphicFramePr>
        <p:xfrm>
          <a:off x="474651" y="1019950"/>
          <a:ext cx="10879125" cy="4968090"/>
        </p:xfrm>
        <a:graphic>
          <a:graphicData uri="http://schemas.openxmlformats.org/drawingml/2006/table">
            <a:tbl>
              <a:tblPr firstRow="1">
                <a:noFill/>
                <a:tableStyleId>{07EFE354-9483-46D0-9F42-F42E78F542CB}</a:tableStyleId>
              </a:tblPr>
              <a:tblGrid>
                <a:gridCol w="3583550">
                  <a:extLst>
                    <a:ext uri="{9D8B030D-6E8A-4147-A177-3AD203B41FA5}">
                      <a16:colId xmlns:a16="http://schemas.microsoft.com/office/drawing/2014/main" val="20000"/>
                    </a:ext>
                  </a:extLst>
                </a:gridCol>
                <a:gridCol w="4005175">
                  <a:extLst>
                    <a:ext uri="{9D8B030D-6E8A-4147-A177-3AD203B41FA5}">
                      <a16:colId xmlns:a16="http://schemas.microsoft.com/office/drawing/2014/main" val="20001"/>
                    </a:ext>
                  </a:extLst>
                </a:gridCol>
                <a:gridCol w="3290400">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Aspect</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Where are you now?</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What actions to do you need to take?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a:t>How will you develop and deliver </a:t>
                      </a:r>
                      <a:r>
                        <a:rPr lang="en-GB" sz="1400" u="none" strike="noStrike" cap="none"/>
                        <a:t>CPD programmes looking at the safe and effective use</a:t>
                      </a:r>
                      <a:r>
                        <a:rPr lang="en-GB"/>
                        <a:t>?</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GB" sz="1400" u="none" strike="noStrike" cap="none">
                          <a:solidFill>
                            <a:schemeClr val="dk1"/>
                          </a:solidFill>
                        </a:rPr>
                        <a:t>[Are all staff aware of the risks? Are all staff aware of good practices and which tools can and can’t be used? The teacher toolkit can help you with this training.]</a:t>
                      </a:r>
                      <a:endParaRPr lang="en-GB"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1"/>
                  </a:ext>
                </a:extLst>
              </a:tr>
              <a:tr h="643500">
                <a:tc>
                  <a:txBody>
                    <a:bodyPr/>
                    <a:lstStyle/>
                    <a:p>
                      <a:pPr marL="0" marR="0" lvl="0" indent="0" algn="l" rtl="0">
                        <a:lnSpc>
                          <a:spcPct val="100000"/>
                        </a:lnSpc>
                        <a:spcBef>
                          <a:spcPts val="0"/>
                        </a:spcBef>
                        <a:spcAft>
                          <a:spcPts val="0"/>
                        </a:spcAft>
                        <a:buClr>
                          <a:srgbClr val="000000"/>
                        </a:buClr>
                        <a:buSzPts val="1400"/>
                        <a:buFont typeface="Arial"/>
                        <a:buNone/>
                      </a:pPr>
                      <a:r>
                        <a:rPr lang="en-GB"/>
                        <a:t>How are you a</a:t>
                      </a:r>
                      <a:r>
                        <a:rPr lang="en-GB" sz="1400" u="none" strike="noStrike" cap="none"/>
                        <a:t>ssessing the safety of AI products</a:t>
                      </a:r>
                      <a:r>
                        <a:rPr lang="en-GB"/>
                        <a:t>? </a:t>
                      </a:r>
                      <a:r>
                        <a:rPr lang="en-GB" sz="1400" u="none" strike="noStrike" cap="none"/>
                        <a:t>(key document: </a:t>
                      </a:r>
                      <a:r>
                        <a:rPr lang="en-GB" sz="1400" u="sng" strike="noStrike" cap="none">
                          <a:solidFill>
                            <a:schemeClr val="hlink"/>
                          </a:solidFill>
                          <a:hlinkClick r:id="rId3"/>
                        </a:rPr>
                        <a:t>Generative AI: product safety expectations from the DfE</a:t>
                      </a:r>
                      <a:r>
                        <a:rPr lang="en-GB" sz="1400" u="none" strike="noStrike" cap="none"/>
                        <a:t>)</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[You may not be using AI tools yet, but if you are it’s important to review if the tools used are enterprise / meet product safety expectations and evaluate safety of all tools, creating a list of approved tools. Consider blocking other freely available / consumer tools on your network.]</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a:t>Is there a clear structure of r</a:t>
                      </a:r>
                      <a:r>
                        <a:rPr lang="en-GB" sz="1400" u="none" strike="noStrike" cap="none"/>
                        <a:t>oles, responsibilities and governance of </a:t>
                      </a:r>
                      <a:r>
                        <a:rPr lang="en-GB"/>
                        <a:t>E</a:t>
                      </a:r>
                      <a:r>
                        <a:rPr lang="en-GB" sz="1400" u="none" strike="noStrike" cap="none"/>
                        <a:t>d</a:t>
                      </a:r>
                      <a:r>
                        <a:rPr lang="en-GB"/>
                        <a:t>T</a:t>
                      </a:r>
                      <a:r>
                        <a:rPr lang="en-GB" sz="1400" u="none" strike="noStrike" cap="none"/>
                        <a:t>ech and AI</a:t>
                      </a:r>
                      <a:r>
                        <a:rPr lang="en-GB"/>
                        <a:t>?</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[C</a:t>
                      </a:r>
                      <a:r>
                        <a:rPr lang="en-GB" sz="1400" u="sng" strike="noStrike" cap="none">
                          <a:solidFill>
                            <a:schemeClr val="hlink"/>
                          </a:solidFill>
                          <a:hlinkClick r:id="rId4"/>
                        </a:rPr>
                        <a:t>onsult the DfE digital and technology standards.</a:t>
                      </a:r>
                      <a:r>
                        <a:rPr lang="en-GB" sz="1400" u="none" strike="noStrike" cap="none"/>
                        <a:t>]</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a:t>What is your current progress</a:t>
                      </a:r>
                      <a:r>
                        <a:rPr lang="en-GB" sz="1400" u="none" strike="noStrike" cap="none"/>
                        <a:t> against the digital and technology standards (</a:t>
                      </a:r>
                      <a:r>
                        <a:rPr lang="en-GB"/>
                        <a:t>k</a:t>
                      </a:r>
                      <a:r>
                        <a:rPr lang="en-GB" sz="1400" u="none" strike="noStrike" cap="none"/>
                        <a:t>ey tool: </a:t>
                      </a:r>
                      <a:r>
                        <a:rPr lang="en-GB" u="sng">
                          <a:solidFill>
                            <a:schemeClr val="accent1"/>
                          </a:solidFill>
                          <a:hlinkClick r:id="rId5">
                            <a:extLst>
                              <a:ext uri="{A12FA001-AC4F-418D-AE19-62706E023703}">
                                <ahyp:hlinkClr xmlns:ahyp="http://schemas.microsoft.com/office/drawing/2018/hyperlinkcolor" val="tx"/>
                              </a:ext>
                            </a:extLst>
                          </a:hlinkClick>
                        </a:rPr>
                        <a:t>DfE “Plan technology for your school” </a:t>
                      </a:r>
                      <a:r>
                        <a:rPr lang="en-GB">
                          <a:solidFill>
                            <a:schemeClr val="dk1"/>
                          </a:solidFill>
                        </a:rPr>
                        <a:t>service.</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[You may need to speak to your IT lead or team to establish this or ask them to complete a report for you.]</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4"/>
                  </a:ext>
                </a:extLst>
              </a:tr>
            </a:tbl>
          </a:graphicData>
        </a:graphic>
      </p:graphicFrame>
      <p:sp>
        <p:nvSpPr>
          <p:cNvPr id="3" name="Google Shape;293;g352cdf2ae33_0_14">
            <a:extLst>
              <a:ext uri="{FF2B5EF4-FFF2-40B4-BE49-F238E27FC236}">
                <a16:creationId xmlns:a16="http://schemas.microsoft.com/office/drawing/2014/main" id="{DB18EE44-5102-E9FF-BA4C-7E12B3F45CF8}"/>
              </a:ext>
            </a:extLst>
          </p:cNvPr>
          <p:cNvSpPr txBox="1">
            <a:spLocks/>
          </p:cNvSpPr>
          <p:nvPr/>
        </p:nvSpPr>
        <p:spPr>
          <a:xfrm>
            <a:off x="474651" y="6354976"/>
            <a:ext cx="10154100" cy="365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n-GB"/>
              <a:t>Module 4: Use cases of generative AI in education</a:t>
            </a:r>
          </a:p>
          <a:p>
            <a:pPr>
              <a:buClr>
                <a:schemeClr val="dk1"/>
              </a:buClr>
              <a:buSzPts val="1100"/>
            </a:pPr>
            <a:endParaRPr lang="en-GB"/>
          </a:p>
          <a:p>
            <a:pPr>
              <a:buSzPts val="1400"/>
            </a:pPr>
            <a:endParaRPr lang="en-GB"/>
          </a:p>
        </p:txBody>
      </p:sp>
      <p:sp>
        <p:nvSpPr>
          <p:cNvPr id="324" name="Google Shape;324;g348414d0546_0_114"/>
          <p:cNvSpPr txBox="1">
            <a:spLocks noGrp="1"/>
          </p:cNvSpPr>
          <p:nvPr>
            <p:ph type="sldNum" idx="12"/>
          </p:nvPr>
        </p:nvSpPr>
        <p:spPr>
          <a:xfrm>
            <a:off x="11095176" y="6399047"/>
            <a:ext cx="449100" cy="27695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GB"/>
              <a:t>27</a:t>
            </a:fld>
            <a:endParaRPr sz="1050">
              <a:solidFill>
                <a:srgbClr val="4D4D4D"/>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348414d0546_0_262" descr="This slide encourages you to reflect on the research behind effective edtech and AI and how they can enhance learning. "/>
          <p:cNvSpPr txBox="1">
            <a:spLocks noGrp="1"/>
          </p:cNvSpPr>
          <p:nvPr>
            <p:ph type="title"/>
          </p:nvPr>
        </p:nvSpPr>
        <p:spPr>
          <a:xfrm>
            <a:off x="504834" y="51099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100"/>
              <a:buFont typeface="Arial"/>
              <a:buNone/>
            </a:pPr>
            <a:r>
              <a:rPr lang="en-G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Key question: where can EdTech and AI be used to enhance learning?</a:t>
            </a:r>
            <a:endParaRPr lang="en-G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endParaRPr>
          </a:p>
          <a:p>
            <a:pPr marL="0" lvl="0" indent="0" algn="l" rtl="0">
              <a:lnSpc>
                <a:spcPct val="90000"/>
              </a:lnSpc>
              <a:spcBef>
                <a:spcPts val="0"/>
              </a:spcBef>
              <a:spcAft>
                <a:spcPts val="0"/>
              </a:spcAft>
              <a:buClr>
                <a:schemeClr val="dk1"/>
              </a:buClr>
              <a:buSzPts val="1100"/>
              <a:buFont typeface="Arial"/>
              <a:buNone/>
            </a:pPr>
            <a:endParaRPr lang="en-G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endParaRPr>
          </a:p>
          <a:p>
            <a:pPr marL="0" lvl="0" indent="0" algn="l" rtl="0">
              <a:lnSpc>
                <a:spcPct val="90000"/>
              </a:lnSpc>
              <a:spcBef>
                <a:spcPts val="0"/>
              </a:spcBef>
              <a:spcAft>
                <a:spcPts val="0"/>
              </a:spcAft>
              <a:buClr>
                <a:srgbClr val="003764"/>
              </a:buClr>
              <a:buSzPts val="2400"/>
              <a:buFont typeface="Arial"/>
              <a:buNone/>
            </a:pPr>
            <a:endParaRPr lang="en-GB"/>
          </a:p>
        </p:txBody>
      </p:sp>
      <p:sp>
        <p:nvSpPr>
          <p:cNvPr id="332" name="Google Shape;332;g348414d0546_0_262"/>
          <p:cNvSpPr txBox="1">
            <a:spLocks noGrp="1"/>
          </p:cNvSpPr>
          <p:nvPr>
            <p:ph type="body" idx="1"/>
          </p:nvPr>
        </p:nvSpPr>
        <p:spPr>
          <a:xfrm>
            <a:off x="504675" y="1082255"/>
            <a:ext cx="10956900" cy="642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900"/>
              </a:spcBef>
              <a:spcAft>
                <a:spcPts val="0"/>
              </a:spcAft>
              <a:buSzPts val="1800"/>
              <a:buNone/>
            </a:pPr>
            <a:r>
              <a:rPr lang="en-GB" sz="1600"/>
              <a:t>In addition to the DfE guidance, the Education Endowment Foundation has produced the report: </a:t>
            </a:r>
            <a:r>
              <a:rPr lang="en-GB" sz="1600" u="sng">
                <a:solidFill>
                  <a:schemeClr val="hlink"/>
                </a:solidFill>
                <a:hlinkClick r:id="rId3"/>
              </a:rPr>
              <a:t>“Using digital technology to improve learning”.</a:t>
            </a:r>
            <a:r>
              <a:rPr lang="en-GB" sz="1600"/>
              <a:t> You may wish to explore this with your teaching and learning lead alongside Module 4 of the teacher toolkit.</a:t>
            </a:r>
            <a:endParaRPr sz="1600" i="1"/>
          </a:p>
        </p:txBody>
      </p:sp>
      <p:sp>
        <p:nvSpPr>
          <p:cNvPr id="333" name="Google Shape;333;g348414d0546_0_262"/>
          <p:cNvSpPr txBox="1"/>
          <p:nvPr/>
        </p:nvSpPr>
        <p:spPr>
          <a:xfrm>
            <a:off x="504825" y="2143125"/>
            <a:ext cx="3390900" cy="5232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0" i="0" u="none" strike="noStrike" cap="none">
                <a:solidFill>
                  <a:srgbClr val="000000"/>
                </a:solidFill>
                <a:latin typeface="Arial"/>
                <a:ea typeface="Arial"/>
                <a:cs typeface="Arial"/>
                <a:sym typeface="Arial"/>
              </a:rPr>
              <a:t>What is your current use of </a:t>
            </a:r>
            <a:r>
              <a:rPr lang="en-GB"/>
              <a:t>EdTech</a:t>
            </a:r>
            <a:r>
              <a:rPr lang="en-GB" sz="1400" b="0" i="0" u="none" strike="noStrike" cap="none">
                <a:solidFill>
                  <a:srgbClr val="000000"/>
                </a:solidFill>
                <a:latin typeface="Arial"/>
                <a:ea typeface="Arial"/>
                <a:cs typeface="Arial"/>
                <a:sym typeface="Arial"/>
              </a:rPr>
              <a:t> and AI?</a:t>
            </a:r>
            <a:endParaRPr sz="1400" b="0" i="0" u="none" strike="noStrike" cap="none">
              <a:solidFill>
                <a:srgbClr val="000000"/>
              </a:solidFill>
              <a:latin typeface="Arial"/>
              <a:ea typeface="Arial"/>
              <a:cs typeface="Arial"/>
              <a:sym typeface="Arial"/>
            </a:endParaRPr>
          </a:p>
        </p:txBody>
      </p:sp>
      <p:sp>
        <p:nvSpPr>
          <p:cNvPr id="334" name="Google Shape;334;g348414d0546_0_262">
            <a:extLst>
              <a:ext uri="{C183D7F6-B498-43B3-948B-1728B52AA6E4}">
                <adec:decorative xmlns:adec="http://schemas.microsoft.com/office/drawing/2017/decorative" val="1"/>
              </a:ext>
            </a:extLst>
          </p:cNvPr>
          <p:cNvSpPr/>
          <p:nvPr/>
        </p:nvSpPr>
        <p:spPr>
          <a:xfrm>
            <a:off x="451150" y="2071947"/>
            <a:ext cx="3453900" cy="391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g348414d0546_0_262"/>
          <p:cNvSpPr txBox="1"/>
          <p:nvPr/>
        </p:nvSpPr>
        <p:spPr>
          <a:xfrm>
            <a:off x="4467225" y="2143125"/>
            <a:ext cx="3390900" cy="5232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0" i="0" u="none" strike="noStrike" cap="none">
                <a:solidFill>
                  <a:srgbClr val="000000"/>
                </a:solidFill>
                <a:latin typeface="Arial"/>
                <a:ea typeface="Arial"/>
                <a:cs typeface="Arial"/>
                <a:sym typeface="Arial"/>
              </a:rPr>
              <a:t>Where are the opportunities for development?</a:t>
            </a:r>
            <a:endParaRPr sz="1400" b="0" i="0" u="none" strike="noStrike" cap="none">
              <a:solidFill>
                <a:srgbClr val="000000"/>
              </a:solidFill>
              <a:latin typeface="Arial"/>
              <a:ea typeface="Arial"/>
              <a:cs typeface="Arial"/>
              <a:sym typeface="Arial"/>
            </a:endParaRPr>
          </a:p>
        </p:txBody>
      </p:sp>
      <p:sp>
        <p:nvSpPr>
          <p:cNvPr id="336" name="Google Shape;336;g348414d0546_0_262"/>
          <p:cNvSpPr/>
          <p:nvPr/>
        </p:nvSpPr>
        <p:spPr>
          <a:xfrm>
            <a:off x="4404196" y="2071947"/>
            <a:ext cx="3453900" cy="391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200" b="0" i="0" u="none" strike="noStrike" cap="none">
                <a:solidFill>
                  <a:srgbClr val="000000"/>
                </a:solidFill>
                <a:latin typeface="Arial"/>
                <a:ea typeface="Arial"/>
                <a:cs typeface="Arial"/>
                <a:sym typeface="Arial"/>
              </a:rPr>
              <a:t>[Guidance: you may wish to consider this against the four strands of the EEF guidance, which include considering how technology will improve learning before introducing it, improving the quality of explanations and modelling, improving the impact of pupil practice and supporting assessment and feedback. It should be noted that this guidance is for digital technologies in education; uses of AI are more emergent and assessing safety and effectiveness is paramount when integrating it into your digital strategy.]</a:t>
            </a:r>
            <a:endParaRPr sz="1200" b="0" i="0" u="none" strike="noStrike" cap="none">
              <a:solidFill>
                <a:srgbClr val="000000"/>
              </a:solidFill>
              <a:latin typeface="Arial"/>
              <a:ea typeface="Arial"/>
              <a:cs typeface="Arial"/>
              <a:sym typeface="Arial"/>
            </a:endParaRPr>
          </a:p>
        </p:txBody>
      </p:sp>
      <p:sp>
        <p:nvSpPr>
          <p:cNvPr id="337" name="Google Shape;337;g348414d0546_0_262"/>
          <p:cNvSpPr txBox="1"/>
          <p:nvPr/>
        </p:nvSpPr>
        <p:spPr>
          <a:xfrm>
            <a:off x="8357300" y="2143125"/>
            <a:ext cx="3390900" cy="3078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0" i="0" u="none" strike="noStrike" cap="none">
                <a:solidFill>
                  <a:srgbClr val="000000"/>
                </a:solidFill>
                <a:latin typeface="Arial"/>
                <a:ea typeface="Arial"/>
                <a:cs typeface="Arial"/>
                <a:sym typeface="Arial"/>
              </a:rPr>
              <a:t>What actions can I take to get there?</a:t>
            </a:r>
            <a:endParaRPr sz="1400" b="0" i="0" u="none" strike="noStrike" cap="none">
              <a:solidFill>
                <a:srgbClr val="000000"/>
              </a:solidFill>
              <a:latin typeface="Arial"/>
              <a:ea typeface="Arial"/>
              <a:cs typeface="Arial"/>
              <a:sym typeface="Arial"/>
            </a:endParaRPr>
          </a:p>
        </p:txBody>
      </p:sp>
      <p:sp>
        <p:nvSpPr>
          <p:cNvPr id="338" name="Google Shape;338;g348414d0546_0_262"/>
          <p:cNvSpPr/>
          <p:nvPr/>
        </p:nvSpPr>
        <p:spPr>
          <a:xfrm>
            <a:off x="8357241" y="2071947"/>
            <a:ext cx="3453900" cy="391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200" b="0" i="0" u="none" strike="noStrike" cap="none">
                <a:solidFill>
                  <a:srgbClr val="000000"/>
                </a:solidFill>
                <a:latin typeface="Arial"/>
                <a:ea typeface="Arial"/>
                <a:cs typeface="Arial"/>
                <a:sym typeface="Arial"/>
              </a:rPr>
              <a:t>[Guidance: can an </a:t>
            </a:r>
            <a:r>
              <a:rPr lang="en-GB" sz="1200"/>
              <a:t>EdTech</a:t>
            </a:r>
            <a:r>
              <a:rPr lang="en-GB" sz="1200" b="0" i="0" u="none" strike="noStrike" cap="none">
                <a:solidFill>
                  <a:srgbClr val="000000"/>
                </a:solidFill>
                <a:latin typeface="Arial"/>
                <a:ea typeface="Arial"/>
                <a:cs typeface="Arial"/>
                <a:sym typeface="Arial"/>
              </a:rPr>
              <a:t> framework support me in evaluating the use of edtech and AI, might these frameworks be used to introduce and frame use of edtech and AI with staff? Always consider your context. ]</a:t>
            </a:r>
            <a:endParaRPr sz="1200" b="0" i="0" u="none" strike="noStrike" cap="none">
              <a:solidFill>
                <a:srgbClr val="000000"/>
              </a:solidFill>
              <a:latin typeface="Arial"/>
              <a:ea typeface="Arial"/>
              <a:cs typeface="Arial"/>
              <a:sym typeface="Arial"/>
            </a:endParaRPr>
          </a:p>
        </p:txBody>
      </p:sp>
      <p:sp>
        <p:nvSpPr>
          <p:cNvPr id="341" name="Google Shape;341;g348414d0546_0_262">
            <a:extLst>
              <a:ext uri="{C183D7F6-B498-43B3-948B-1728B52AA6E4}">
                <adec:decorative xmlns:adec="http://schemas.microsoft.com/office/drawing/2017/decorative" val="1"/>
              </a:ext>
            </a:extLst>
          </p:cNvPr>
          <p:cNvSpPr/>
          <p:nvPr/>
        </p:nvSpPr>
        <p:spPr>
          <a:xfrm>
            <a:off x="3960821" y="3576563"/>
            <a:ext cx="387600" cy="293400"/>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g348414d0546_0_262">
            <a:extLst>
              <a:ext uri="{C183D7F6-B498-43B3-948B-1728B52AA6E4}">
                <adec:decorative xmlns:adec="http://schemas.microsoft.com/office/drawing/2017/decorative" val="1"/>
              </a:ext>
            </a:extLst>
          </p:cNvPr>
          <p:cNvSpPr/>
          <p:nvPr/>
        </p:nvSpPr>
        <p:spPr>
          <a:xfrm>
            <a:off x="7913871" y="3576563"/>
            <a:ext cx="387600" cy="293400"/>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g348414d0546_0_262"/>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40" name="Google Shape;340;g348414d0546_0_262"/>
          <p:cNvSpPr txBox="1">
            <a:spLocks noGrp="1"/>
          </p:cNvSpPr>
          <p:nvPr>
            <p:ph type="sldNum" idx="12"/>
          </p:nvPr>
        </p:nvSpPr>
        <p:spPr>
          <a:xfrm>
            <a:off x="10853642" y="61256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9" name="Google Shape;349;g348414d0546_0_91" descr=" This is a slide containing links to the 3.4 video and related transcript."/>
          <p:cNvSpPr txBox="1">
            <a:spLocks noGrp="1"/>
          </p:cNvSpPr>
          <p:nvPr>
            <p:ph type="title" idx="4294967295"/>
          </p:nvPr>
        </p:nvSpPr>
        <p:spPr>
          <a:xfrm>
            <a:off x="526704" y="380597"/>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Leadership toolkit video 3.4: Department for Education guidance</a:t>
            </a:r>
          </a:p>
        </p:txBody>
      </p:sp>
      <p:sp>
        <p:nvSpPr>
          <p:cNvPr id="350" name="Google Shape;350;g348414d0546_0_91"/>
          <p:cNvSpPr txBox="1"/>
          <p:nvPr/>
        </p:nvSpPr>
        <p:spPr>
          <a:xfrm>
            <a:off x="2721803" y="2248600"/>
            <a:ext cx="7676700" cy="110724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a:solidFill>
                  <a:srgbClr val="003764"/>
                </a:solidFill>
                <a:latin typeface="Arial"/>
                <a:ea typeface="Arial"/>
                <a:cs typeface="Arial"/>
                <a:sym typeface="Arial"/>
              </a:rPr>
              <a:t>Click here to watch:</a:t>
            </a: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a:solidFill>
                  <a:srgbClr val="0329E7"/>
                </a:solidFill>
                <a:latin typeface="Arial"/>
                <a:ea typeface="Arial"/>
                <a:cs typeface="Arial"/>
                <a:sym typeface="Arial"/>
                <a:hlinkClick r:id="rId3">
                  <a:extLst>
                    <a:ext uri="{A12FA001-AC4F-418D-AE19-62706E023703}">
                      <ahyp:hlinkClr xmlns:ahyp="http://schemas.microsoft.com/office/drawing/2018/hyperlinkcolor" val="tx"/>
                    </a:ext>
                  </a:extLst>
                </a:hlinkClick>
              </a:rPr>
              <a:t>Leadership toolkit video 3.4: Department for Education guidance</a:t>
            </a:r>
            <a:endParaRPr sz="2400" b="1" i="0" u="none" strike="noStrike" cap="none">
              <a:solidFill>
                <a:srgbClr val="0329E7"/>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p:txBody>
      </p:sp>
      <p:pic>
        <p:nvPicPr>
          <p:cNvPr id="351" name="Google Shape;351;g348414d0546_0_9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44950" y="1414126"/>
            <a:ext cx="2476851" cy="2476851"/>
          </a:xfrm>
          <a:prstGeom prst="rect">
            <a:avLst/>
          </a:prstGeom>
          <a:noFill/>
          <a:ln>
            <a:noFill/>
          </a:ln>
        </p:spPr>
      </p:pic>
      <p:sp>
        <p:nvSpPr>
          <p:cNvPr id="352" name="Google Shape;352;g348414d0546_0_91"/>
          <p:cNvSpPr txBox="1"/>
          <p:nvPr/>
        </p:nvSpPr>
        <p:spPr>
          <a:xfrm>
            <a:off x="2721803" y="413475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a:solidFill>
                  <a:srgbClr val="003764"/>
                </a:solidFill>
                <a:latin typeface="Arial"/>
                <a:ea typeface="Arial"/>
                <a:cs typeface="Arial"/>
                <a:sym typeface="Arial"/>
              </a:rPr>
              <a:t>Click here to read the transcript of:</a:t>
            </a: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dirty="0">
                <a:solidFill>
                  <a:srgbClr val="0329E7"/>
                </a:solidFill>
                <a:latin typeface="Arial"/>
                <a:ea typeface="Arial"/>
                <a:cs typeface="Arial"/>
                <a:sym typeface="Arial"/>
                <a:hlinkClick r:id="rId5">
                  <a:extLst>
                    <a:ext uri="{A12FA001-AC4F-418D-AE19-62706E023703}">
                      <ahyp:hlinkClr xmlns:ahyp="http://schemas.microsoft.com/office/drawing/2018/hyperlinkcolor" val="tx"/>
                    </a:ext>
                  </a:extLst>
                </a:hlinkClick>
              </a:rPr>
              <a:t>Leadership toolkit video 3.4: Department for Education guidance</a:t>
            </a:r>
            <a:endParaRPr lang="en-GB" sz="2400" b="1" i="0" u="none" strike="noStrike" cap="none" dirty="0">
              <a:solidFill>
                <a:srgbClr val="0329E7"/>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4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p:txBody>
      </p:sp>
      <p:pic>
        <p:nvPicPr>
          <p:cNvPr id="353" name="Google Shape;353;g348414d0546_0_91">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526704" y="3657578"/>
            <a:ext cx="1913349" cy="1913349"/>
          </a:xfrm>
          <a:prstGeom prst="rect">
            <a:avLst/>
          </a:prstGeom>
          <a:noFill/>
          <a:ln>
            <a:noFill/>
          </a:ln>
        </p:spPr>
      </p:pic>
      <p:sp>
        <p:nvSpPr>
          <p:cNvPr id="347" name="Google Shape;347;g348414d0546_0_91"/>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p:txBody>
      </p:sp>
      <p:sp>
        <p:nvSpPr>
          <p:cNvPr id="348" name="Google Shape;348;g348414d0546_0_91"/>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329f0d8fe95_0_1" descr="The slide introduces the workbook format.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t>About this workbook</a:t>
            </a:r>
            <a:endParaRPr/>
          </a:p>
        </p:txBody>
      </p:sp>
      <p:sp>
        <p:nvSpPr>
          <p:cNvPr id="69" name="Google Shape;69;g329f0d8fe95_0_1"/>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a:t>Welcome to the workbook. This workbook is part of ‘The Safe and Effective Use of AI in Education’ online resources. </a:t>
            </a:r>
          </a:p>
          <a:p>
            <a:pPr marL="0" lvl="0" indent="0" algn="l" rtl="0">
              <a:lnSpc>
                <a:spcPct val="100000"/>
              </a:lnSpc>
              <a:spcBef>
                <a:spcPts val="0"/>
              </a:spcBef>
              <a:spcAft>
                <a:spcPts val="0"/>
              </a:spcAft>
              <a:buSzPts val="1800"/>
              <a:buNone/>
            </a:pPr>
            <a:endParaRPr lang="en-GB"/>
          </a:p>
          <a:p>
            <a:pPr marL="0" lvl="0" indent="0" algn="l" rtl="0">
              <a:lnSpc>
                <a:spcPct val="100000"/>
              </a:lnSpc>
              <a:spcBef>
                <a:spcPts val="0"/>
              </a:spcBef>
              <a:spcAft>
                <a:spcPts val="0"/>
              </a:spcAft>
              <a:buSzPts val="1800"/>
              <a:buNone/>
            </a:pPr>
            <a:r>
              <a:rPr lang="en-GB"/>
              <a:t>This workbook has been produced in PowerPoint format. Work through the slides in sequence to complete the activities.</a:t>
            </a:r>
          </a:p>
          <a:p>
            <a:pPr marL="0" lvl="0" indent="0" algn="l" rtl="0">
              <a:lnSpc>
                <a:spcPct val="100000"/>
              </a:lnSpc>
              <a:spcBef>
                <a:spcPts val="0"/>
              </a:spcBef>
              <a:spcAft>
                <a:spcPts val="0"/>
              </a:spcAft>
              <a:buSzPts val="1800"/>
              <a:buNone/>
            </a:pPr>
            <a:endParaRPr lang="en-GB"/>
          </a:p>
          <a:p>
            <a:pPr marL="0" lvl="0" indent="0" algn="l" rtl="0">
              <a:lnSpc>
                <a:spcPct val="100000"/>
              </a:lnSpc>
              <a:spcBef>
                <a:spcPts val="0"/>
              </a:spcBef>
              <a:spcAft>
                <a:spcPts val="0"/>
              </a:spcAft>
              <a:buSzPts val="1800"/>
              <a:buNone/>
            </a:pPr>
            <a:r>
              <a:rPr lang="en-GB"/>
              <a:t>The leadership toolkit could be completed individually by someone with suitable responsibilities. However, working through it with a </a:t>
            </a:r>
            <a:r>
              <a:rPr lang="en-G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team of leaders, governors and IT staff with relevant responsibilities</a:t>
            </a:r>
            <a:r>
              <a:rPr lang="en-GB"/>
              <a:t> from your school, college or trust, will give you a chance to discuss and plan together. We recommend that each section could be approached in a series of meetings perhaps as part of an AI working group.</a:t>
            </a:r>
          </a:p>
          <a:p>
            <a:pPr marL="0" lvl="0" indent="0" algn="l" rtl="0">
              <a:lnSpc>
                <a:spcPct val="100000"/>
              </a:lnSpc>
              <a:spcBef>
                <a:spcPts val="0"/>
              </a:spcBef>
              <a:spcAft>
                <a:spcPts val="0"/>
              </a:spcAft>
              <a:buSzPts val="1800"/>
              <a:buNone/>
            </a:pPr>
            <a:br>
              <a:rPr lang="en-GB"/>
            </a:br>
            <a:br>
              <a:rPr lang="en-GB"/>
            </a:br>
            <a:br>
              <a:rPr lang="en-GB"/>
            </a:br>
            <a:br>
              <a:rPr lang="en-GB"/>
            </a:br>
            <a:endParaRPr lang="en-GB"/>
          </a:p>
          <a:p>
            <a:pPr marL="0" indent="0"/>
            <a:r>
              <a:rPr lang="en-GB" sz="1600" i="1"/>
              <a:t>Any examples of AI use and specific tools referenced within these resources are for context only and do not imply endorsement or recommendation of any particular tool or approach from the Department for Education.</a:t>
            </a:r>
          </a:p>
          <a:p>
            <a:pPr marL="0" lvl="0" indent="0" algn="l" rtl="0">
              <a:lnSpc>
                <a:spcPct val="100000"/>
              </a:lnSpc>
              <a:spcBef>
                <a:spcPts val="0"/>
              </a:spcBef>
              <a:spcAft>
                <a:spcPts val="0"/>
              </a:spcAft>
              <a:buSzPts val="1800"/>
              <a:buNone/>
            </a:pPr>
            <a:r>
              <a:rPr lang="en-GB" sz="1600"/>
              <a:t> </a:t>
            </a:r>
          </a:p>
          <a:p>
            <a:pPr marL="0" lvl="0" indent="0" algn="l" rtl="0">
              <a:lnSpc>
                <a:spcPct val="100000"/>
              </a:lnSpc>
              <a:spcBef>
                <a:spcPts val="0"/>
              </a:spcBef>
              <a:spcAft>
                <a:spcPts val="0"/>
              </a:spcAft>
              <a:buSzPts val="1800"/>
              <a:buNone/>
            </a:pPr>
            <a:endParaRPr lang="en-GB"/>
          </a:p>
          <a:p>
            <a:pPr marL="0" lvl="0" indent="0" algn="l" rtl="0">
              <a:lnSpc>
                <a:spcPct val="100000"/>
              </a:lnSpc>
              <a:spcBef>
                <a:spcPts val="0"/>
              </a:spcBef>
              <a:spcAft>
                <a:spcPts val="0"/>
              </a:spcAft>
              <a:buSzPts val="1800"/>
              <a:buNone/>
            </a:pPr>
            <a:endParaRPr lang="en-GB"/>
          </a:p>
        </p:txBody>
      </p:sp>
      <p:sp>
        <p:nvSpPr>
          <p:cNvPr id="71" name="Google Shape;71;g329f0d8fe95_0_1"/>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70" name="Google Shape;70;g329f0d8fe95_0_1"/>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g348414d0546_0_132" descr="Audit page 9. "/>
          <p:cNvSpPr txBox="1">
            <a:spLocks noGrp="1"/>
          </p:cNvSpPr>
          <p:nvPr>
            <p:ph type="title" idx="4294967295"/>
          </p:nvPr>
        </p:nvSpPr>
        <p:spPr>
          <a:xfrm>
            <a:off x="656438" y="401271"/>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Audit page 9 - Department for Education Guidance</a:t>
            </a:r>
          </a:p>
        </p:txBody>
      </p:sp>
      <p:graphicFrame>
        <p:nvGraphicFramePr>
          <p:cNvPr id="361" name="Google Shape;361;g348414d0546_0_132"/>
          <p:cNvGraphicFramePr/>
          <p:nvPr>
            <p:extLst>
              <p:ext uri="{D42A27DB-BD31-4B8C-83A1-F6EECF244321}">
                <p14:modId xmlns:p14="http://schemas.microsoft.com/office/powerpoint/2010/main" val="2671835887"/>
              </p:ext>
            </p:extLst>
          </p:nvPr>
        </p:nvGraphicFramePr>
        <p:xfrm>
          <a:off x="656438" y="1159089"/>
          <a:ext cx="10879125" cy="4785240"/>
        </p:xfrm>
        <a:graphic>
          <a:graphicData uri="http://schemas.openxmlformats.org/drawingml/2006/table">
            <a:tbl>
              <a:tblPr firstRow="1">
                <a:noFill/>
                <a:tableStyleId>{07EFE354-9483-46D0-9F42-F42E78F542CB}</a:tableStyleId>
              </a:tblPr>
              <a:tblGrid>
                <a:gridCol w="3583550">
                  <a:extLst>
                    <a:ext uri="{9D8B030D-6E8A-4147-A177-3AD203B41FA5}">
                      <a16:colId xmlns:a16="http://schemas.microsoft.com/office/drawing/2014/main" val="20000"/>
                    </a:ext>
                  </a:extLst>
                </a:gridCol>
                <a:gridCol w="4005175">
                  <a:extLst>
                    <a:ext uri="{9D8B030D-6E8A-4147-A177-3AD203B41FA5}">
                      <a16:colId xmlns:a16="http://schemas.microsoft.com/office/drawing/2014/main" val="20001"/>
                    </a:ext>
                  </a:extLst>
                </a:gridCol>
                <a:gridCol w="3290400">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Aspect</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Where are you now?</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What actions to do you need to take?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a:t>Do your policies and strategies align with the DfE guidance?</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[You will most likely wish to integrate AI into existing policies such as your safeguarding and data protection policies, and you may wish to create an AI policy. It’s also important to consider how these policies are communicated with staff.]</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1"/>
                  </a:ext>
                </a:extLst>
              </a:tr>
              <a:tr h="643500">
                <a:tc>
                  <a:txBody>
                    <a:bodyPr/>
                    <a:lstStyle/>
                    <a:p>
                      <a:pPr marL="0" marR="0" lvl="0" indent="0" algn="l" rtl="0">
                        <a:lnSpc>
                          <a:spcPct val="100000"/>
                        </a:lnSpc>
                        <a:spcBef>
                          <a:spcPts val="0"/>
                        </a:spcBef>
                        <a:spcAft>
                          <a:spcPts val="0"/>
                        </a:spcAft>
                        <a:buClr>
                          <a:srgbClr val="000000"/>
                        </a:buClr>
                        <a:buSzPts val="1400"/>
                        <a:buFont typeface="Arial"/>
                        <a:buNone/>
                      </a:pPr>
                      <a:r>
                        <a:rPr lang="en-GB"/>
                        <a:t>Does your online safety teaching follow best practice?</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[The DfE guidance </a:t>
                      </a:r>
                      <a:r>
                        <a:rPr lang="en-GB" sz="1400" u="sng" strike="noStrike" cap="none">
                          <a:solidFill>
                            <a:schemeClr val="hlink"/>
                          </a:solidFill>
                          <a:hlinkClick r:id="rId3"/>
                        </a:rPr>
                        <a:t>“Teaching online safety in schools” </a:t>
                      </a:r>
                      <a:r>
                        <a:rPr lang="en-GB" sz="1400" u="none" strike="noStrike" cap="none"/>
                        <a:t>is relevant here. You may also wish to speak to relevant subject leads to see how the curriculum could be developed to cover AI, including considering resources from the National Centre for Computing Education.]</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a:t>What use cases have you identified for your AI in your setting?</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[You could use the relevant use cases in the teacher toolkit Module 4. You should consider </a:t>
                      </a:r>
                      <a:r>
                        <a:rPr lang="en-GB"/>
                        <a:t>EdTech</a:t>
                      </a:r>
                      <a:r>
                        <a:rPr lang="en-GB" sz="1400" u="none" strike="noStrike" cap="none"/>
                        <a:t> and AI tools in relation to the school or college’s development planning and wider pedagogical developments.]</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3"/>
                  </a:ext>
                </a:extLst>
              </a:tr>
            </a:tbl>
          </a:graphicData>
        </a:graphic>
      </p:graphicFrame>
      <p:sp>
        <p:nvSpPr>
          <p:cNvPr id="3" name="Google Shape;407;g341825f19fd_0_18">
            <a:extLst>
              <a:ext uri="{FF2B5EF4-FFF2-40B4-BE49-F238E27FC236}">
                <a16:creationId xmlns:a16="http://schemas.microsoft.com/office/drawing/2014/main" id="{A0A16467-58B3-C250-A4A8-F50C69CE8310}"/>
              </a:ext>
            </a:extLst>
          </p:cNvPr>
          <p:cNvSpPr txBox="1">
            <a:spLocks/>
          </p:cNvSpPr>
          <p:nvPr/>
        </p:nvSpPr>
        <p:spPr>
          <a:xfrm>
            <a:off x="656438" y="6349108"/>
            <a:ext cx="10154100" cy="365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050" b="0" i="0" u="none" strike="noStrike" cap="none">
                <a:solidFill>
                  <a:srgbClr val="4D4D4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pPr>
              <a:buSzPts val="1100"/>
            </a:pPr>
            <a:r>
              <a:rPr lang="en-GB"/>
              <a:t>The Safe and Effective Use of AI in Education: Leadership Toolkit</a:t>
            </a:r>
          </a:p>
          <a:p>
            <a:pPr>
              <a:buSzPts val="1100"/>
            </a:pPr>
            <a:endParaRPr lang="en-GB"/>
          </a:p>
          <a:p>
            <a:pPr>
              <a:buSzPts val="1100"/>
            </a:pPr>
            <a:endParaRPr lang="en-GB"/>
          </a:p>
          <a:p>
            <a:endParaRPr lang="en-GB"/>
          </a:p>
          <a:p>
            <a:endParaRPr lang="en-GB"/>
          </a:p>
        </p:txBody>
      </p:sp>
      <p:sp>
        <p:nvSpPr>
          <p:cNvPr id="360" name="Google Shape;360;g348414d0546_0_132"/>
          <p:cNvSpPr txBox="1">
            <a:spLocks noGrp="1"/>
          </p:cNvSpPr>
          <p:nvPr>
            <p:ph type="sldNum" idx="12"/>
          </p:nvPr>
        </p:nvSpPr>
        <p:spPr>
          <a:xfrm>
            <a:off x="11095176" y="6352355"/>
            <a:ext cx="449100" cy="27695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GB"/>
              <a:t>30</a:t>
            </a:fld>
            <a:endParaRPr sz="1050">
              <a:solidFill>
                <a:srgbClr val="4D4D4D"/>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8" name="Google Shape;368;g348414d0546_0_103" descr=" This is a slide containing links to the fourth video and related transcript."/>
          <p:cNvSpPr txBox="1">
            <a:spLocks noGrp="1"/>
          </p:cNvSpPr>
          <p:nvPr>
            <p:ph type="title" idx="4294967295"/>
          </p:nvPr>
        </p:nvSpPr>
        <p:spPr>
          <a:xfrm>
            <a:off x="647724" y="380597"/>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Leadership toolkit video 4: Planning for implementation</a:t>
            </a:r>
          </a:p>
        </p:txBody>
      </p:sp>
      <p:sp>
        <p:nvSpPr>
          <p:cNvPr id="369" name="Google Shape;369;g348414d0546_0_103"/>
          <p:cNvSpPr txBox="1"/>
          <p:nvPr/>
        </p:nvSpPr>
        <p:spPr>
          <a:xfrm>
            <a:off x="2721803" y="2248600"/>
            <a:ext cx="7676700" cy="1180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a:solidFill>
                  <a:srgbClr val="003764"/>
                </a:solidFill>
                <a:latin typeface="Arial"/>
                <a:ea typeface="Arial"/>
                <a:cs typeface="Arial"/>
                <a:sym typeface="Arial"/>
              </a:rPr>
              <a:t>Click here to watch:</a:t>
            </a: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a:solidFill>
                  <a:srgbClr val="0329E7"/>
                </a:solidFill>
                <a:latin typeface="Arial"/>
                <a:ea typeface="Arial"/>
                <a:cs typeface="Arial"/>
                <a:sym typeface="Arial"/>
                <a:hlinkClick r:id="rId3">
                  <a:extLst>
                    <a:ext uri="{A12FA001-AC4F-418D-AE19-62706E023703}">
                      <ahyp:hlinkClr xmlns:ahyp="http://schemas.microsoft.com/office/drawing/2018/hyperlinkcolor" val="tx"/>
                    </a:ext>
                  </a:extLst>
                </a:hlinkClick>
              </a:rPr>
              <a:t>Leadership toolkit video 4: Planning for implementation</a:t>
            </a:r>
            <a:endParaRPr sz="2400" b="1" i="0" u="none" strike="noStrike" cap="none">
              <a:solidFill>
                <a:srgbClr val="0329E7"/>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p:txBody>
      </p:sp>
      <p:pic>
        <p:nvPicPr>
          <p:cNvPr id="370" name="Google Shape;370;g348414d0546_0_10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44950" y="1414126"/>
            <a:ext cx="2476851" cy="2476851"/>
          </a:xfrm>
          <a:prstGeom prst="rect">
            <a:avLst/>
          </a:prstGeom>
          <a:noFill/>
          <a:ln>
            <a:noFill/>
          </a:ln>
        </p:spPr>
      </p:pic>
      <p:sp>
        <p:nvSpPr>
          <p:cNvPr id="371" name="Google Shape;371;g348414d0546_0_103"/>
          <p:cNvSpPr txBox="1"/>
          <p:nvPr/>
        </p:nvSpPr>
        <p:spPr>
          <a:xfrm>
            <a:off x="2721803" y="413475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a:solidFill>
                  <a:srgbClr val="003764"/>
                </a:solidFill>
                <a:latin typeface="Arial"/>
                <a:ea typeface="Arial"/>
                <a:cs typeface="Arial"/>
                <a:sym typeface="Arial"/>
              </a:rPr>
              <a:t>Click here to read the transcript of:</a:t>
            </a: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dirty="0">
                <a:solidFill>
                  <a:srgbClr val="0329E7"/>
                </a:solidFill>
                <a:latin typeface="Arial"/>
                <a:ea typeface="Arial"/>
                <a:cs typeface="Arial"/>
                <a:sym typeface="Arial"/>
                <a:hlinkClick r:id="rId5">
                  <a:extLst>
                    <a:ext uri="{A12FA001-AC4F-418D-AE19-62706E023703}">
                      <ahyp:hlinkClr xmlns:ahyp="http://schemas.microsoft.com/office/drawing/2018/hyperlinkcolor" val="tx"/>
                    </a:ext>
                  </a:extLst>
                </a:hlinkClick>
              </a:rPr>
              <a:t>Leadership toolkit video 4: Planning for implementation</a:t>
            </a:r>
            <a:endParaRPr lang="en-GB" sz="2400" b="1" i="0" u="none" strike="noStrike" cap="none" dirty="0">
              <a:solidFill>
                <a:srgbClr val="0329E7"/>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p:txBody>
      </p:sp>
      <p:pic>
        <p:nvPicPr>
          <p:cNvPr id="372" name="Google Shape;372;g348414d0546_0_103">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526704" y="3657578"/>
            <a:ext cx="1913349" cy="1913349"/>
          </a:xfrm>
          <a:prstGeom prst="rect">
            <a:avLst/>
          </a:prstGeom>
          <a:noFill/>
          <a:ln>
            <a:noFill/>
          </a:ln>
        </p:spPr>
      </p:pic>
      <p:sp>
        <p:nvSpPr>
          <p:cNvPr id="366" name="Google Shape;366;g348414d0546_0_103"/>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p:txBody>
      </p:sp>
      <p:sp>
        <p:nvSpPr>
          <p:cNvPr id="367" name="Google Shape;367;g348414d0546_0_103"/>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9" name="Google Shape;379;g348414d0546_2_10" descr="Audit page 10. "/>
          <p:cNvSpPr txBox="1">
            <a:spLocks noGrp="1"/>
          </p:cNvSpPr>
          <p:nvPr>
            <p:ph type="title" idx="4294967295"/>
          </p:nvPr>
        </p:nvSpPr>
        <p:spPr>
          <a:xfrm>
            <a:off x="617700" y="317988"/>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Audit page 10 - Final reflection questions</a:t>
            </a:r>
          </a:p>
        </p:txBody>
      </p:sp>
      <p:graphicFrame>
        <p:nvGraphicFramePr>
          <p:cNvPr id="380" name="Google Shape;380;g348414d0546_2_10"/>
          <p:cNvGraphicFramePr/>
          <p:nvPr>
            <p:extLst>
              <p:ext uri="{D42A27DB-BD31-4B8C-83A1-F6EECF244321}">
                <p14:modId xmlns:p14="http://schemas.microsoft.com/office/powerpoint/2010/main" val="2479941929"/>
              </p:ext>
            </p:extLst>
          </p:nvPr>
        </p:nvGraphicFramePr>
        <p:xfrm>
          <a:off x="646400" y="936135"/>
          <a:ext cx="10879125" cy="4754730"/>
        </p:xfrm>
        <a:graphic>
          <a:graphicData uri="http://schemas.openxmlformats.org/drawingml/2006/table">
            <a:tbl>
              <a:tblPr firstRow="1">
                <a:noFill/>
                <a:tableStyleId>{07EFE354-9483-46D0-9F42-F42E78F542CB}</a:tableStyleId>
              </a:tblPr>
              <a:tblGrid>
                <a:gridCol w="2040500">
                  <a:extLst>
                    <a:ext uri="{9D8B030D-6E8A-4147-A177-3AD203B41FA5}">
                      <a16:colId xmlns:a16="http://schemas.microsoft.com/office/drawing/2014/main" val="20000"/>
                    </a:ext>
                  </a:extLst>
                </a:gridCol>
                <a:gridCol w="5548225">
                  <a:extLst>
                    <a:ext uri="{9D8B030D-6E8A-4147-A177-3AD203B41FA5}">
                      <a16:colId xmlns:a16="http://schemas.microsoft.com/office/drawing/2014/main" val="20001"/>
                    </a:ext>
                  </a:extLst>
                </a:gridCol>
                <a:gridCol w="3290400">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Key question</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Where are you now?</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Further notes and next steps</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0"/>
                  </a:ext>
                </a:extLst>
              </a:tr>
              <a:tr h="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What is</a:t>
                      </a:r>
                      <a:r>
                        <a:rPr lang="en-GB"/>
                        <a:t> y</a:t>
                      </a:r>
                      <a:r>
                        <a:rPr lang="en-GB" sz="1400" u="none" strike="noStrike" cap="none"/>
                        <a:t>our school/college's stance on AI?</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Does your approach acknowledge AI's potential to enhance teaching and learning, personalised learning and administrative processes? Does it encourage responsible AI use while recognising the need for accountability?</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[You may particularly want to consider your school or college’s approach to academic integrity.]</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1"/>
                  </a:ext>
                </a:extLst>
              </a:tr>
              <a:tr h="6435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Are</a:t>
                      </a:r>
                      <a:r>
                        <a:rPr lang="en-GB"/>
                        <a:t> y</a:t>
                      </a:r>
                      <a:r>
                        <a:rPr lang="en-GB" sz="1400" u="none" strike="noStrike" cap="none"/>
                        <a:t>our existing online safety and safeguarding policies up to date?</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GB" sz="1400" u="none" strike="noStrike" cap="none"/>
                        <a:t>You may want to consider interweaving AI into existing safeguarding policies and procedures or create a standalone AI policy. Review and update these to address AI-related terminology and potential harms, such as deep fakes and student-generated images, and establish clear reporting mechanisms for any safeguarding or wellbeing concerns linked to AI.</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What training and support will staff receive?</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Does your school have sufficient training to make sure staff are equipped with the knowledge and skills to confidently integrate AI into their professional practice?</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What is the context of your setting in terms of digital equity and literacy?</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Does everyone have access to the same hardware or tool? Can all users access them in the same way with the same degree of competence?</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4"/>
                  </a:ext>
                </a:extLst>
              </a:tr>
            </a:tbl>
          </a:graphicData>
        </a:graphic>
      </p:graphicFrame>
      <p:sp>
        <p:nvSpPr>
          <p:cNvPr id="3" name="Google Shape;407;g341825f19fd_0_18">
            <a:extLst>
              <a:ext uri="{FF2B5EF4-FFF2-40B4-BE49-F238E27FC236}">
                <a16:creationId xmlns:a16="http://schemas.microsoft.com/office/drawing/2014/main" id="{303B357B-08F9-9248-B93F-DD6AE61431A0}"/>
              </a:ext>
            </a:extLst>
          </p:cNvPr>
          <p:cNvSpPr txBox="1">
            <a:spLocks/>
          </p:cNvSpPr>
          <p:nvPr/>
        </p:nvSpPr>
        <p:spPr>
          <a:xfrm>
            <a:off x="646400" y="6414760"/>
            <a:ext cx="10154100" cy="365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050" b="0" i="0" u="none" strike="noStrike" cap="none">
                <a:solidFill>
                  <a:srgbClr val="4D4D4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pPr>
              <a:buSzPts val="1100"/>
            </a:pPr>
            <a:r>
              <a:rPr lang="en-GB"/>
              <a:t>The Safe and Effective Use of AI in Education: Leadership Toolkit</a:t>
            </a:r>
          </a:p>
          <a:p>
            <a:pPr>
              <a:buSzPts val="1100"/>
            </a:pPr>
            <a:endParaRPr lang="en-GB"/>
          </a:p>
          <a:p>
            <a:pPr>
              <a:buSzPts val="1100"/>
            </a:pPr>
            <a:endParaRPr lang="en-GB"/>
          </a:p>
          <a:p>
            <a:endParaRPr lang="en-GB"/>
          </a:p>
          <a:p>
            <a:endParaRPr lang="en-GB"/>
          </a:p>
        </p:txBody>
      </p:sp>
      <p:sp>
        <p:nvSpPr>
          <p:cNvPr id="378" name="Google Shape;378;g348414d0546_2_10"/>
          <p:cNvSpPr txBox="1">
            <a:spLocks noGrp="1"/>
          </p:cNvSpPr>
          <p:nvPr>
            <p:ph type="sldNum" idx="12"/>
          </p:nvPr>
        </p:nvSpPr>
        <p:spPr>
          <a:xfrm>
            <a:off x="11095175" y="6411403"/>
            <a:ext cx="430349" cy="27695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SzPts val="1200"/>
              <a:buNone/>
            </a:pPr>
            <a:fld id="{00000000-1234-1234-1234-123412341234}" type="slidenum">
              <a:rPr lang="en-GB"/>
              <a:t>32</a:t>
            </a:fld>
            <a:endParaRPr sz="1050">
              <a:solidFill>
                <a:srgbClr val="4D4D4D"/>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g352cdf2ae33_0_93" descr="This slide encourages to reconsider your vision for edtech following the completion of the audit and reflection tools.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t>Has your vision for EdTech and AI changed?</a:t>
            </a:r>
            <a:endParaRPr/>
          </a:p>
        </p:txBody>
      </p:sp>
      <p:sp>
        <p:nvSpPr>
          <p:cNvPr id="387" name="Google Shape;387;g352cdf2ae33_0_93"/>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a:t>A vision statement can be very powerful and it can be useful to consult a wide range of stakeholders in forming your vision statement. We recommend you consider honing your vision statement once you have completed the toolkit, setting out your goals for AI use and identifying the AI tools your setting will approve so that you can be clear on the benefits you expect to achieve and how you can do this safely. </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GB"/>
              <a:t>If you recorded your vision statement at the start of this toolkit, you may want to consider if this has changed having completed the course. </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GB"/>
              <a:t>Below you can record your updated vision statement for AI if you wish:</a:t>
            </a:r>
            <a:endParaRPr/>
          </a:p>
        </p:txBody>
      </p:sp>
      <p:sp>
        <p:nvSpPr>
          <p:cNvPr id="389" name="Google Shape;389;g352cdf2ae33_0_93"/>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88" name="Google Shape;388;g352cdf2ae33_0_93"/>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g343f17a6e74_0_0" descr="This slide references the EEF's implementation guidance."/>
          <p:cNvSpPr txBox="1">
            <a:spLocks noGrp="1"/>
          </p:cNvSpPr>
          <p:nvPr>
            <p:ph type="title"/>
          </p:nvPr>
        </p:nvSpPr>
        <p:spPr>
          <a:xfrm>
            <a:off x="579576" y="172794"/>
            <a:ext cx="10515600" cy="694159"/>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1800"/>
              <a:buNone/>
            </a:pPr>
            <a:r>
              <a:rPr lang="en-GB"/>
              <a:t>Planning for implementation</a:t>
            </a:r>
            <a:endParaRPr/>
          </a:p>
        </p:txBody>
      </p:sp>
      <p:sp>
        <p:nvSpPr>
          <p:cNvPr id="398" name="Google Shape;398;g343f17a6e74_0_0"/>
          <p:cNvSpPr txBox="1">
            <a:spLocks noGrp="1"/>
          </p:cNvSpPr>
          <p:nvPr>
            <p:ph type="body" idx="4294967295"/>
          </p:nvPr>
        </p:nvSpPr>
        <p:spPr>
          <a:xfrm>
            <a:off x="647546" y="1361856"/>
            <a:ext cx="5288100" cy="4660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The EEF’s implementation guidance and resources help educators choose and embed evidence-informed approaches that align with their improvement goals.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GB"/>
              <a:t>Based on the latest evidence, the guidance focuses on three key elements:</a:t>
            </a:r>
            <a:endParaRPr/>
          </a:p>
          <a:p>
            <a:pPr marL="0" lvl="0" indent="0" algn="l" rtl="0">
              <a:lnSpc>
                <a:spcPct val="100000"/>
              </a:lnSpc>
              <a:spcBef>
                <a:spcPts val="0"/>
              </a:spcBef>
              <a:spcAft>
                <a:spcPts val="0"/>
              </a:spcAft>
              <a:buClr>
                <a:schemeClr val="dk1"/>
              </a:buClr>
              <a:buSzPts val="1100"/>
              <a:buFont typeface="Arial"/>
              <a:buNone/>
            </a:pPr>
            <a:endParaRPr/>
          </a:p>
          <a:p>
            <a:pPr marL="457200" lvl="0" indent="-342900" algn="l" rtl="0">
              <a:lnSpc>
                <a:spcPct val="100000"/>
              </a:lnSpc>
              <a:spcBef>
                <a:spcPts val="0"/>
              </a:spcBef>
              <a:spcAft>
                <a:spcPts val="0"/>
              </a:spcAft>
              <a:buSzPts val="1800"/>
              <a:buChar char="●"/>
            </a:pPr>
            <a:r>
              <a:rPr lang="en-GB"/>
              <a:t>The behaviours that drive effective implementation</a:t>
            </a:r>
            <a:endParaRPr/>
          </a:p>
          <a:p>
            <a:pPr marL="457200" lvl="0" indent="-342900" algn="l" rtl="0">
              <a:lnSpc>
                <a:spcPct val="100000"/>
              </a:lnSpc>
              <a:spcBef>
                <a:spcPts val="0"/>
              </a:spcBef>
              <a:spcAft>
                <a:spcPts val="0"/>
              </a:spcAft>
              <a:buSzPts val="1800"/>
              <a:buChar char="●"/>
            </a:pPr>
            <a:r>
              <a:rPr lang="en-GB"/>
              <a:t>The contextual factors that support it</a:t>
            </a:r>
            <a:endParaRPr/>
          </a:p>
          <a:p>
            <a:pPr marL="457200" lvl="0" indent="-342900" algn="l" rtl="0">
              <a:lnSpc>
                <a:spcPct val="100000"/>
              </a:lnSpc>
              <a:spcBef>
                <a:spcPts val="0"/>
              </a:spcBef>
              <a:spcAft>
                <a:spcPts val="0"/>
              </a:spcAft>
              <a:buSzPts val="1800"/>
              <a:buChar char="●"/>
            </a:pPr>
            <a:r>
              <a:rPr lang="en-GB"/>
              <a:t>A structured but flexible process to carry it out</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GB"/>
              <a:t>Read the guidance before using the following templates to support your implementation planning.</a:t>
            </a:r>
            <a:endParaRPr/>
          </a:p>
        </p:txBody>
      </p:sp>
      <p:pic>
        <p:nvPicPr>
          <p:cNvPr id="399" name="Google Shape;399;g343f17a6e74_0_0" descr="An image of the guidance report - A School's Guide to Implementation" title="Screenshot 2025-03-27 at 09.03.15.png"/>
          <p:cNvPicPr preferRelativeResize="0"/>
          <p:nvPr/>
        </p:nvPicPr>
        <p:blipFill rotWithShape="1">
          <a:blip r:embed="rId3">
            <a:alphaModFix/>
          </a:blip>
          <a:srcRect/>
          <a:stretch/>
        </p:blipFill>
        <p:spPr>
          <a:xfrm>
            <a:off x="6619676" y="1196952"/>
            <a:ext cx="3491875" cy="4990300"/>
          </a:xfrm>
          <a:prstGeom prst="rect">
            <a:avLst/>
          </a:prstGeom>
          <a:noFill/>
          <a:ln>
            <a:noFill/>
          </a:ln>
        </p:spPr>
      </p:pic>
      <p:sp>
        <p:nvSpPr>
          <p:cNvPr id="397" name="Google Shape;397;g343f17a6e74_0_0"/>
          <p:cNvSpPr txBox="1">
            <a:spLocks noGrp="1"/>
          </p:cNvSpPr>
          <p:nvPr>
            <p:ph type="ftr" idx="4294967295"/>
          </p:nvPr>
        </p:nvSpPr>
        <p:spPr>
          <a:xfrm>
            <a:off x="647546" y="6352355"/>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96" name="Google Shape;396;g343f17a6e74_0_0"/>
          <p:cNvSpPr txBox="1">
            <a:spLocks noGrp="1"/>
          </p:cNvSpPr>
          <p:nvPr>
            <p:ph type="sldNum" idx="12"/>
          </p:nvPr>
        </p:nvSpPr>
        <p:spPr>
          <a:xfrm>
            <a:off x="11095176" y="6352355"/>
            <a:ext cx="449100" cy="27695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SzPts val="1200"/>
              <a:buNone/>
            </a:pPr>
            <a:fld id="{00000000-1234-1234-1234-123412341234}" type="slidenum">
              <a:rPr lang="en-GB"/>
              <a:t>34</a:t>
            </a:fld>
            <a:endParaRPr sz="1050">
              <a:solidFill>
                <a:srgbClr val="4D4D4D"/>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341825f19fd_0_18" descr="This slide encourages you to consider what the implementation stage may look like in planning for your digital strategy, related to EEF guidance on implementation. "/>
          <p:cNvSpPr txBox="1">
            <a:spLocks noGrp="1"/>
          </p:cNvSpPr>
          <p:nvPr>
            <p:ph type="title"/>
          </p:nvPr>
        </p:nvSpPr>
        <p:spPr>
          <a:xfrm>
            <a:off x="737175" y="307975"/>
            <a:ext cx="10515600" cy="692150"/>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1800"/>
              <a:buNone/>
            </a:pPr>
            <a:r>
              <a:rPr lang="en-GB"/>
              <a:t>Implementation - explore stage</a:t>
            </a:r>
            <a:endParaRPr/>
          </a:p>
        </p:txBody>
      </p:sp>
      <p:graphicFrame>
        <p:nvGraphicFramePr>
          <p:cNvPr id="408" name="Google Shape;408;g341825f19fd_0_18"/>
          <p:cNvGraphicFramePr/>
          <p:nvPr>
            <p:extLst>
              <p:ext uri="{D42A27DB-BD31-4B8C-83A1-F6EECF244321}">
                <p14:modId xmlns:p14="http://schemas.microsoft.com/office/powerpoint/2010/main" val="1681989246"/>
              </p:ext>
            </p:extLst>
          </p:nvPr>
        </p:nvGraphicFramePr>
        <p:xfrm>
          <a:off x="737175" y="1376525"/>
          <a:ext cx="10717650" cy="2285940"/>
        </p:xfrm>
        <a:graphic>
          <a:graphicData uri="http://schemas.openxmlformats.org/drawingml/2006/table">
            <a:tbl>
              <a:tblPr firstRow="1">
                <a:noFill/>
                <a:tableStyleId>{07EFE354-9483-46D0-9F42-F42E78F542CB}</a:tableStyleId>
              </a:tblPr>
              <a:tblGrid>
                <a:gridCol w="1477800">
                  <a:extLst>
                    <a:ext uri="{9D8B030D-6E8A-4147-A177-3AD203B41FA5}">
                      <a16:colId xmlns:a16="http://schemas.microsoft.com/office/drawing/2014/main" val="20000"/>
                    </a:ext>
                  </a:extLst>
                </a:gridCol>
                <a:gridCol w="9239850">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Stage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BDE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Planning notes on how this might look, remember to keep your plans flexible and adaptable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BDEDF"/>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None/>
                      </a:pPr>
                      <a:r>
                        <a:rPr lang="en-GB"/>
                        <a:t>1. </a:t>
                      </a:r>
                      <a:r>
                        <a:rPr lang="en-GB" sz="1400" u="none" strike="noStrike" cap="none"/>
                        <a:t>Explore</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7BEBE"/>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Assess needs and setting</a:t>
                      </a:r>
                    </a:p>
                    <a:p>
                      <a:pPr marL="0" marR="0" lvl="0" indent="0" algn="l" rtl="0">
                        <a:lnSpc>
                          <a:spcPct val="100000"/>
                        </a:lnSpc>
                        <a:spcBef>
                          <a:spcPts val="0"/>
                        </a:spcBef>
                        <a:spcAft>
                          <a:spcPts val="0"/>
                        </a:spcAft>
                        <a:buClr>
                          <a:srgbClr val="000000"/>
                        </a:buClr>
                        <a:buSzPts val="1400"/>
                        <a:buFont typeface="Arial"/>
                        <a:buNone/>
                      </a:pPr>
                      <a:r>
                        <a:rPr lang="en-GB" sz="1400" b="1" u="none" strike="noStrike" cap="none"/>
                        <a:t>Assess the approach</a:t>
                      </a:r>
                    </a:p>
                    <a:p>
                      <a:pPr marL="0" marR="0" lvl="0" indent="0" algn="l" rtl="0">
                        <a:lnSpc>
                          <a:spcPct val="100000"/>
                        </a:lnSpc>
                        <a:spcBef>
                          <a:spcPts val="0"/>
                        </a:spcBef>
                        <a:spcAft>
                          <a:spcPts val="0"/>
                        </a:spcAft>
                        <a:buClr>
                          <a:srgbClr val="000000"/>
                        </a:buClr>
                        <a:buSzPts val="1400"/>
                        <a:buFont typeface="Arial"/>
                        <a:buNone/>
                      </a:pPr>
                      <a:r>
                        <a:rPr lang="en-GB"/>
                        <a:t>Guidance on what this stage may look like: Begin by identifying the specific needs within your setting that AI might help address, such as reducing teacher workload or supporting data analysis, drawing on data such as staff and student perspectives. Critically assess current practices, including digital infrastructure and staff confidence, and explore how AI tools might feasibly enhance or transform these areas. Engage with DfE guidance and consider both the opportunities and limitations of AI before selecting any tools. Early involvement of stakeholders such as teachers, technical leads and  data protection officers is key to building shared understanding and ownership.</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7BEBE"/>
                    </a:solidFill>
                  </a:tcPr>
                </a:tc>
                <a:extLst>
                  <a:ext uri="{0D108BD9-81ED-4DB2-BD59-A6C34878D82A}">
                    <a16:rowId xmlns:a16="http://schemas.microsoft.com/office/drawing/2014/main" val="10001"/>
                  </a:ext>
                </a:extLst>
              </a:tr>
            </a:tbl>
          </a:graphicData>
        </a:graphic>
      </p:graphicFrame>
      <p:sp>
        <p:nvSpPr>
          <p:cNvPr id="407" name="Google Shape;407;g341825f19fd_0_18"/>
          <p:cNvSpPr txBox="1">
            <a:spLocks noGrp="1"/>
          </p:cNvSpPr>
          <p:nvPr>
            <p:ph type="ftr" idx="4294967295"/>
          </p:nvPr>
        </p:nvSpPr>
        <p:spPr>
          <a:xfrm>
            <a:off x="647724" y="6414760"/>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06" name="Google Shape;406;g341825f19fd_0_18"/>
          <p:cNvSpPr txBox="1">
            <a:spLocks noGrp="1"/>
          </p:cNvSpPr>
          <p:nvPr>
            <p:ph type="sldNum" idx="12"/>
          </p:nvPr>
        </p:nvSpPr>
        <p:spPr>
          <a:xfrm>
            <a:off x="11095176" y="6392868"/>
            <a:ext cx="449100" cy="27695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GB"/>
              <a:t>35</a:t>
            </a:fld>
            <a:endParaRPr sz="1050">
              <a:solidFill>
                <a:srgbClr val="4D4D4D"/>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g352cdf2ae33_0_77" descr="This slide encourages you to consider what the implementation stage may look like in planning for your digital strategy, related to EEF guidance on implementation. "/>
          <p:cNvSpPr txBox="1">
            <a:spLocks noGrp="1"/>
          </p:cNvSpPr>
          <p:nvPr>
            <p:ph type="title"/>
          </p:nvPr>
        </p:nvSpPr>
        <p:spPr>
          <a:xfrm>
            <a:off x="838200" y="365125"/>
            <a:ext cx="10515600" cy="596900"/>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1800"/>
              <a:buNone/>
            </a:pPr>
            <a:r>
              <a:rPr lang="en-GB"/>
              <a:t>Implementation - prepare stage</a:t>
            </a:r>
            <a:endParaRPr/>
          </a:p>
        </p:txBody>
      </p:sp>
      <p:graphicFrame>
        <p:nvGraphicFramePr>
          <p:cNvPr id="417" name="Google Shape;417;g352cdf2ae33_0_77"/>
          <p:cNvGraphicFramePr/>
          <p:nvPr>
            <p:extLst>
              <p:ext uri="{D42A27DB-BD31-4B8C-83A1-F6EECF244321}">
                <p14:modId xmlns:p14="http://schemas.microsoft.com/office/powerpoint/2010/main" val="2285989831"/>
              </p:ext>
            </p:extLst>
          </p:nvPr>
        </p:nvGraphicFramePr>
        <p:xfrm>
          <a:off x="737175" y="1376525"/>
          <a:ext cx="10717650" cy="2499300"/>
        </p:xfrm>
        <a:graphic>
          <a:graphicData uri="http://schemas.openxmlformats.org/drawingml/2006/table">
            <a:tbl>
              <a:tblPr firstRow="1">
                <a:noFill/>
                <a:tableStyleId>{07EFE354-9483-46D0-9F42-F42E78F542CB}</a:tableStyleId>
              </a:tblPr>
              <a:tblGrid>
                <a:gridCol w="1477800">
                  <a:extLst>
                    <a:ext uri="{9D8B030D-6E8A-4147-A177-3AD203B41FA5}">
                      <a16:colId xmlns:a16="http://schemas.microsoft.com/office/drawing/2014/main" val="20000"/>
                    </a:ext>
                  </a:extLst>
                </a:gridCol>
                <a:gridCol w="9239850">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Stage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BDE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Planning notes on how this might look, remember to keep your plans flexible and adaptable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BDEDF"/>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a:t>2. </a:t>
                      </a:r>
                      <a:r>
                        <a:rPr lang="en-GB" sz="1400" u="none" strike="noStrike" cap="none"/>
                        <a:t>Prepare</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BDEDF"/>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400" b="1" u="none" strike="noStrike" cap="none"/>
                        <a:t>Plan and design</a:t>
                      </a:r>
                    </a:p>
                    <a:p>
                      <a:pPr marL="0" marR="0" lvl="0" indent="0" algn="l" rtl="0">
                        <a:lnSpc>
                          <a:spcPct val="100000"/>
                        </a:lnSpc>
                        <a:spcBef>
                          <a:spcPts val="0"/>
                        </a:spcBef>
                        <a:spcAft>
                          <a:spcPts val="0"/>
                        </a:spcAft>
                        <a:buClr>
                          <a:srgbClr val="000000"/>
                        </a:buClr>
                        <a:buSzPts val="1100"/>
                        <a:buFont typeface="Arial"/>
                        <a:buNone/>
                      </a:pPr>
                      <a:r>
                        <a:rPr lang="en-GB" sz="1400" b="1" u="none" strike="noStrike" cap="none"/>
                        <a:t>Practically prepare</a:t>
                      </a:r>
                    </a:p>
                    <a:p>
                      <a:pPr marL="0" marR="0" lvl="0" indent="0" algn="l" rtl="0">
                        <a:lnSpc>
                          <a:spcPct val="100000"/>
                        </a:lnSpc>
                        <a:spcBef>
                          <a:spcPts val="0"/>
                        </a:spcBef>
                        <a:spcAft>
                          <a:spcPts val="0"/>
                        </a:spcAft>
                        <a:buClr>
                          <a:srgbClr val="000000"/>
                        </a:buClr>
                        <a:buSzPts val="1100"/>
                        <a:buFont typeface="Arial"/>
                        <a:buNone/>
                      </a:pPr>
                      <a:r>
                        <a:rPr lang="en-GB">
                          <a:solidFill>
                            <a:schemeClr val="dk1"/>
                          </a:solidFill>
                        </a:rPr>
                        <a:t>Guidance on what this stage may look like: </a:t>
                      </a:r>
                      <a:r>
                        <a:rPr lang="en-GB"/>
                        <a:t>Once a direction is agreed, co-develop a clear implementation plan that outlines what AI tools will be used, how they align with your digital strategy, and how safety, safeguarding, and data protection will be assured. Ensure your plan includes the key components of safe AI use, and communicate the rationale, expectations, and boundaries of AI use with all staff. Work collaboratively across roles to identify training needs, adjust relevant policies, and plan professional development so everyone understands both the benefits and the risks by making use of the teacher toolkit. Clarify approved tools and reinforce the importance of using only those that meet your compliance standards.</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BDEDF"/>
                    </a:solidFill>
                  </a:tcPr>
                </a:tc>
                <a:extLst>
                  <a:ext uri="{0D108BD9-81ED-4DB2-BD59-A6C34878D82A}">
                    <a16:rowId xmlns:a16="http://schemas.microsoft.com/office/drawing/2014/main" val="10001"/>
                  </a:ext>
                </a:extLst>
              </a:tr>
            </a:tbl>
          </a:graphicData>
        </a:graphic>
      </p:graphicFrame>
      <p:sp>
        <p:nvSpPr>
          <p:cNvPr id="416" name="Google Shape;416;g352cdf2ae33_0_77"/>
          <p:cNvSpPr txBox="1">
            <a:spLocks noGrp="1"/>
          </p:cNvSpPr>
          <p:nvPr>
            <p:ph type="ftr" idx="4294967295"/>
          </p:nvPr>
        </p:nvSpPr>
        <p:spPr>
          <a:xfrm>
            <a:off x="737175" y="6310325"/>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15" name="Google Shape;415;g352cdf2ae33_0_77"/>
          <p:cNvSpPr txBox="1">
            <a:spLocks noGrp="1"/>
          </p:cNvSpPr>
          <p:nvPr>
            <p:ph type="sldNum" idx="12"/>
          </p:nvPr>
        </p:nvSpPr>
        <p:spPr>
          <a:xfrm>
            <a:off x="11095175" y="6352355"/>
            <a:ext cx="544889" cy="27695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GB"/>
              <a:t>36</a:t>
            </a:fld>
            <a:endParaRPr sz="1050">
              <a:solidFill>
                <a:srgbClr val="4D4D4D"/>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352cdf2ae33_0_67" descr="This slide encourages you to consider what the implementation stage may look like in planning for your digital strategy, related to EEF guidance on implementation. "/>
          <p:cNvSpPr txBox="1">
            <a:spLocks noGrp="1"/>
          </p:cNvSpPr>
          <p:nvPr>
            <p:ph type="title"/>
          </p:nvPr>
        </p:nvSpPr>
        <p:spPr>
          <a:xfrm>
            <a:off x="838200" y="365125"/>
            <a:ext cx="10515600" cy="596900"/>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1800"/>
              <a:buNone/>
            </a:pPr>
            <a:r>
              <a:rPr lang="en-GB"/>
              <a:t>Implementation - deliver stage</a:t>
            </a:r>
            <a:endParaRPr/>
          </a:p>
        </p:txBody>
      </p:sp>
      <p:graphicFrame>
        <p:nvGraphicFramePr>
          <p:cNvPr id="426" name="Google Shape;426;g352cdf2ae33_0_67"/>
          <p:cNvGraphicFramePr/>
          <p:nvPr>
            <p:extLst>
              <p:ext uri="{D42A27DB-BD31-4B8C-83A1-F6EECF244321}">
                <p14:modId xmlns:p14="http://schemas.microsoft.com/office/powerpoint/2010/main" val="3715198610"/>
              </p:ext>
            </p:extLst>
          </p:nvPr>
        </p:nvGraphicFramePr>
        <p:xfrm>
          <a:off x="737175" y="1376525"/>
          <a:ext cx="10717650" cy="2285940"/>
        </p:xfrm>
        <a:graphic>
          <a:graphicData uri="http://schemas.openxmlformats.org/drawingml/2006/table">
            <a:tbl>
              <a:tblPr firstRow="1">
                <a:noFill/>
                <a:tableStyleId>{07EFE354-9483-46D0-9F42-F42E78F542CB}</a:tableStyleId>
              </a:tblPr>
              <a:tblGrid>
                <a:gridCol w="1477800">
                  <a:extLst>
                    <a:ext uri="{9D8B030D-6E8A-4147-A177-3AD203B41FA5}">
                      <a16:colId xmlns:a16="http://schemas.microsoft.com/office/drawing/2014/main" val="20000"/>
                    </a:ext>
                  </a:extLst>
                </a:gridCol>
                <a:gridCol w="9239850">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Stage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BDE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Planning notes on how this might look, remember to keep your plans flexible and adaptable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BDEDF"/>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a:t>3. </a:t>
                      </a:r>
                      <a:r>
                        <a:rPr lang="en-GB" sz="1400" u="none" strike="noStrike" cap="none"/>
                        <a:t>Deliver</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7BEBE"/>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Support and encourage</a:t>
                      </a:r>
                      <a:endParaRPr sz="1400" b="1" u="none" strike="noStrike" cap="none"/>
                    </a:p>
                    <a:p>
                      <a:pPr marL="0" marR="0" lvl="0" indent="0" algn="l" rtl="0">
                        <a:lnSpc>
                          <a:spcPct val="100000"/>
                        </a:lnSpc>
                        <a:spcBef>
                          <a:spcPts val="0"/>
                        </a:spcBef>
                        <a:spcAft>
                          <a:spcPts val="0"/>
                        </a:spcAft>
                        <a:buClr>
                          <a:srgbClr val="000000"/>
                        </a:buClr>
                        <a:buSzPts val="1400"/>
                        <a:buFont typeface="Arial"/>
                        <a:buNone/>
                      </a:pPr>
                      <a:r>
                        <a:rPr lang="en-GB" sz="1400" b="1" u="none" strike="noStrike" cap="none"/>
                        <a:t>Monitor and improve</a:t>
                      </a:r>
                      <a:endParaRPr sz="1400" b="1" u="none" strike="noStrike" cap="none"/>
                    </a:p>
                    <a:p>
                      <a:pPr marL="0" marR="0" lvl="0" indent="0" algn="l" rtl="0">
                        <a:lnSpc>
                          <a:spcPct val="100000"/>
                        </a:lnSpc>
                        <a:spcBef>
                          <a:spcPts val="0"/>
                        </a:spcBef>
                        <a:spcAft>
                          <a:spcPts val="0"/>
                        </a:spcAft>
                        <a:buClr>
                          <a:srgbClr val="000000"/>
                        </a:buClr>
                        <a:buSzPts val="1400"/>
                        <a:buFont typeface="Arial"/>
                        <a:buNone/>
                      </a:pPr>
                      <a:r>
                        <a:rPr lang="en-GB">
                          <a:solidFill>
                            <a:schemeClr val="dk1"/>
                          </a:solidFill>
                        </a:rPr>
                        <a:t>Guidance on what this stage may look like: </a:t>
                      </a:r>
                      <a:r>
                        <a:rPr lang="en-GB"/>
                        <a:t>Launch your AI initiative with structured support providing training and guidance on how to use the tools safely and effectively. Monitor initial implementation closely, including how tools are being used in practice, and encourage reflective feedback to identify emerging challenges or misunderstandings. Use monitoring and data, such as filtering reports or feedback logs, to ensure tools are having the desired impact without compromising safety. Make it clear that implementation of AI use is iterative, learning from mistakes and making adjustments is part of the process.</a:t>
                      </a:r>
                      <a:endParaRP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7BEBE"/>
                    </a:solidFill>
                  </a:tcPr>
                </a:tc>
                <a:extLst>
                  <a:ext uri="{0D108BD9-81ED-4DB2-BD59-A6C34878D82A}">
                    <a16:rowId xmlns:a16="http://schemas.microsoft.com/office/drawing/2014/main" val="10001"/>
                  </a:ext>
                </a:extLst>
              </a:tr>
            </a:tbl>
          </a:graphicData>
        </a:graphic>
      </p:graphicFrame>
      <p:sp>
        <p:nvSpPr>
          <p:cNvPr id="425" name="Google Shape;425;g352cdf2ae33_0_67"/>
          <p:cNvSpPr txBox="1">
            <a:spLocks noGrp="1"/>
          </p:cNvSpPr>
          <p:nvPr>
            <p:ph type="ftr" idx="4294967295"/>
          </p:nvPr>
        </p:nvSpPr>
        <p:spPr>
          <a:xfrm>
            <a:off x="613650" y="6310325"/>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24" name="Google Shape;424;g352cdf2ae33_0_67"/>
          <p:cNvSpPr txBox="1">
            <a:spLocks noGrp="1"/>
          </p:cNvSpPr>
          <p:nvPr>
            <p:ph type="sldNum" idx="12"/>
          </p:nvPr>
        </p:nvSpPr>
        <p:spPr>
          <a:xfrm>
            <a:off x="11129250" y="6289949"/>
            <a:ext cx="449100" cy="27695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GB"/>
              <a:t>37</a:t>
            </a:fld>
            <a:endParaRPr sz="1050">
              <a:solidFill>
                <a:srgbClr val="4D4D4D"/>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g352cdf2ae33_0_85" descr="This slide encourages you to consider what the implementation stage may look like in planning for your digital strategy, related to EEF guidance on implementation. "/>
          <p:cNvSpPr txBox="1">
            <a:spLocks noGrp="1"/>
          </p:cNvSpPr>
          <p:nvPr>
            <p:ph type="title"/>
          </p:nvPr>
        </p:nvSpPr>
        <p:spPr>
          <a:xfrm>
            <a:off x="838200" y="365125"/>
            <a:ext cx="10515600" cy="606425"/>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1800"/>
              <a:buNone/>
            </a:pPr>
            <a:r>
              <a:rPr lang="en-GB"/>
              <a:t>Implementation - sustain stage</a:t>
            </a:r>
            <a:endParaRPr/>
          </a:p>
        </p:txBody>
      </p:sp>
      <p:graphicFrame>
        <p:nvGraphicFramePr>
          <p:cNvPr id="435" name="Google Shape;435;g352cdf2ae33_0_85"/>
          <p:cNvGraphicFramePr/>
          <p:nvPr>
            <p:extLst>
              <p:ext uri="{D42A27DB-BD31-4B8C-83A1-F6EECF244321}">
                <p14:modId xmlns:p14="http://schemas.microsoft.com/office/powerpoint/2010/main" val="1064914147"/>
              </p:ext>
            </p:extLst>
          </p:nvPr>
        </p:nvGraphicFramePr>
        <p:xfrm>
          <a:off x="737175" y="1376525"/>
          <a:ext cx="10717650" cy="2285940"/>
        </p:xfrm>
        <a:graphic>
          <a:graphicData uri="http://schemas.openxmlformats.org/drawingml/2006/table">
            <a:tbl>
              <a:tblPr firstRow="1">
                <a:noFill/>
                <a:tableStyleId>{07EFE354-9483-46D0-9F42-F42E78F542CB}</a:tableStyleId>
              </a:tblPr>
              <a:tblGrid>
                <a:gridCol w="1477800">
                  <a:extLst>
                    <a:ext uri="{9D8B030D-6E8A-4147-A177-3AD203B41FA5}">
                      <a16:colId xmlns:a16="http://schemas.microsoft.com/office/drawing/2014/main" val="20000"/>
                    </a:ext>
                  </a:extLst>
                </a:gridCol>
                <a:gridCol w="9239850">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Stage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BDE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Planning notes on how this might look, remember to keep your plans flexible and adaptable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BDEDF"/>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a:t>4. </a:t>
                      </a:r>
                      <a:r>
                        <a:rPr lang="en-GB" sz="1400" u="none" strike="noStrike" cap="none"/>
                        <a:t>Sustain</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BDE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Maintain the effort</a:t>
                      </a:r>
                    </a:p>
                    <a:p>
                      <a:pPr marL="0" marR="0" lvl="0" indent="0" algn="l" rtl="0">
                        <a:lnSpc>
                          <a:spcPct val="100000"/>
                        </a:lnSpc>
                        <a:spcBef>
                          <a:spcPts val="0"/>
                        </a:spcBef>
                        <a:spcAft>
                          <a:spcPts val="0"/>
                        </a:spcAft>
                        <a:buClr>
                          <a:srgbClr val="000000"/>
                        </a:buClr>
                        <a:buSzPts val="1400"/>
                        <a:buFont typeface="Arial"/>
                        <a:buNone/>
                      </a:pPr>
                      <a:r>
                        <a:rPr lang="en-GB" sz="1400" b="1" u="none" strike="noStrike" cap="none"/>
                        <a:t>Review and act</a:t>
                      </a:r>
                    </a:p>
                    <a:p>
                      <a:pPr marL="0" marR="0" lvl="0" indent="0" algn="l" rtl="0">
                        <a:lnSpc>
                          <a:spcPct val="100000"/>
                        </a:lnSpc>
                        <a:spcBef>
                          <a:spcPts val="0"/>
                        </a:spcBef>
                        <a:spcAft>
                          <a:spcPts val="0"/>
                        </a:spcAft>
                        <a:buClr>
                          <a:srgbClr val="000000"/>
                        </a:buClr>
                        <a:buSzPts val="1400"/>
                        <a:buFont typeface="Arial"/>
                        <a:buNone/>
                      </a:pPr>
                      <a:r>
                        <a:rPr lang="en-GB">
                          <a:solidFill>
                            <a:schemeClr val="dk1"/>
                          </a:solidFill>
                        </a:rPr>
                        <a:t>Guidance on what this stage may look like: </a:t>
                      </a:r>
                      <a:r>
                        <a:rPr lang="en-GB"/>
                        <a:t>Embed AI into your ongoing digital strategy by integrating its use into professional development, curriculum planning, and regular safeguarding reviews. Regularly revisit policies, audit use, and update your list of approved tools to keep pace with technological developments and safety expectations. Maintain open communication with staff, students, and parents to keep the whole school / college community informed and confident. Celebrate successes, share good practice, and continuously reflect on impact to ensure your use of AI remains safe, ethical, and aligned with educational priorities.</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BDEDF"/>
                    </a:solidFill>
                  </a:tcPr>
                </a:tc>
                <a:extLst>
                  <a:ext uri="{0D108BD9-81ED-4DB2-BD59-A6C34878D82A}">
                    <a16:rowId xmlns:a16="http://schemas.microsoft.com/office/drawing/2014/main" val="10001"/>
                  </a:ext>
                </a:extLst>
              </a:tr>
            </a:tbl>
          </a:graphicData>
        </a:graphic>
      </p:graphicFrame>
      <p:sp>
        <p:nvSpPr>
          <p:cNvPr id="434" name="Google Shape;434;g352cdf2ae33_0_85"/>
          <p:cNvSpPr txBox="1">
            <a:spLocks noGrp="1"/>
          </p:cNvSpPr>
          <p:nvPr>
            <p:ph type="ftr" idx="4294967295"/>
          </p:nvPr>
        </p:nvSpPr>
        <p:spPr>
          <a:xfrm>
            <a:off x="647724" y="6310325"/>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33" name="Google Shape;433;g352cdf2ae33_0_85"/>
          <p:cNvSpPr txBox="1">
            <a:spLocks noGrp="1"/>
          </p:cNvSpPr>
          <p:nvPr>
            <p:ph type="sldNum" idx="12"/>
          </p:nvPr>
        </p:nvSpPr>
        <p:spPr>
          <a:xfrm>
            <a:off x="11095176" y="6352355"/>
            <a:ext cx="449100" cy="27695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GB"/>
              <a:t>38</a:t>
            </a:fld>
            <a:endParaRPr sz="1050">
              <a:solidFill>
                <a:srgbClr val="4D4D4D"/>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F107C-6F6B-3DA2-B8BD-3444EE526A30}"/>
              </a:ext>
            </a:extLst>
          </p:cNvPr>
          <p:cNvSpPr>
            <a:spLocks noGrp="1"/>
          </p:cNvSpPr>
          <p:nvPr>
            <p:ph type="title"/>
          </p:nvPr>
        </p:nvSpPr>
        <p:spPr>
          <a:xfrm>
            <a:off x="579576" y="0"/>
            <a:ext cx="10515600" cy="851027"/>
          </a:xfrm>
        </p:spPr>
        <p:txBody>
          <a:bodyPr/>
          <a:lstStyle/>
          <a:p>
            <a:r>
              <a:rPr lang="en-GB"/>
              <a:t>Acknowledgements</a:t>
            </a:r>
          </a:p>
        </p:txBody>
      </p:sp>
      <p:sp>
        <p:nvSpPr>
          <p:cNvPr id="3" name="Text Placeholder 2">
            <a:extLst>
              <a:ext uri="{FF2B5EF4-FFF2-40B4-BE49-F238E27FC236}">
                <a16:creationId xmlns:a16="http://schemas.microsoft.com/office/drawing/2014/main" id="{064D009C-E1F4-8AF0-C808-96D1EC0B65C9}"/>
              </a:ext>
            </a:extLst>
          </p:cNvPr>
          <p:cNvSpPr>
            <a:spLocks noGrp="1"/>
          </p:cNvSpPr>
          <p:nvPr>
            <p:ph type="body" idx="1"/>
          </p:nvPr>
        </p:nvSpPr>
        <p:spPr>
          <a:xfrm>
            <a:off x="283464" y="768096"/>
            <a:ext cx="11813286" cy="5458968"/>
          </a:xfrm>
        </p:spPr>
        <p:txBody>
          <a:bodyPr>
            <a:normAutofit fontScale="47500" lnSpcReduction="20000"/>
          </a:bodyPr>
          <a:lstStyle/>
          <a:p>
            <a:pPr marL="182563" indent="-182563"/>
            <a:r>
              <a:rPr lang="en-GB" sz="2900" b="1"/>
              <a:t>Content developed by:</a:t>
            </a:r>
          </a:p>
          <a:p>
            <a:pPr marL="182563" indent="-182563">
              <a:buFont typeface="Arial" panose="020B0604020202020204" pitchFamily="34" charset="0"/>
              <a:buChar char="•"/>
            </a:pPr>
            <a:r>
              <a:rPr lang="en-GB" sz="2500"/>
              <a:t>Christian Turton, EdTech Lead, Chiltern Learning Trust</a:t>
            </a:r>
          </a:p>
          <a:p>
            <a:pPr marL="182563" indent="-182563">
              <a:buFont typeface="Arial" panose="020B0604020202020204" pitchFamily="34" charset="0"/>
              <a:buChar char="•"/>
            </a:pPr>
            <a:r>
              <a:rPr lang="en-GB" sz="2500"/>
              <a:t>Michelle Pauli, Author, Connected Learning Newsletter</a:t>
            </a:r>
          </a:p>
          <a:p>
            <a:pPr marL="182563" indent="-182563">
              <a:buFont typeface="Arial" panose="020B0604020202020204" pitchFamily="34" charset="0"/>
              <a:buChar char="•"/>
            </a:pPr>
            <a:r>
              <a:rPr lang="en-GB" sz="2500"/>
              <a:t>Chris Loveday, Vice Principal, Barton Peveril Sixth Form College</a:t>
            </a:r>
          </a:p>
          <a:p>
            <a:pPr marL="182563" indent="-182563"/>
            <a:endParaRPr lang="en-GB" sz="1900"/>
          </a:p>
          <a:p>
            <a:pPr marL="182563" indent="-182563"/>
            <a:r>
              <a:rPr lang="en-GB" sz="2900" b="1"/>
              <a:t>Contributions from:</a:t>
            </a:r>
          </a:p>
          <a:p>
            <a:pPr marL="182563" indent="-182563">
              <a:buFont typeface="Arial" panose="020B0604020202020204" pitchFamily="34" charset="0"/>
              <a:buChar char="•"/>
            </a:pPr>
            <a:r>
              <a:rPr lang="en-GB" sz="2500"/>
              <a:t>Rose Luckin, Emeritus Professor of Learner Centred Design, UCL London</a:t>
            </a:r>
          </a:p>
          <a:p>
            <a:pPr marL="182563" indent="-182563">
              <a:buFont typeface="Arial" panose="020B0604020202020204" pitchFamily="34" charset="0"/>
              <a:buChar char="•"/>
            </a:pPr>
            <a:r>
              <a:rPr lang="en-GB" sz="2500"/>
              <a:t>Cheryl Shirley, Director of Digital Learning, Leo Academy Trust</a:t>
            </a:r>
          </a:p>
          <a:p>
            <a:pPr marL="182563" indent="-182563">
              <a:buFont typeface="Arial" panose="020B0604020202020204" pitchFamily="34" charset="0"/>
              <a:buChar char="•"/>
            </a:pPr>
            <a:r>
              <a:rPr lang="en-GB" sz="2500"/>
              <a:t>Matthew Clemence, Cloud Champion, Leo Academy Trust</a:t>
            </a:r>
          </a:p>
          <a:p>
            <a:pPr marL="182563" indent="-182563">
              <a:buFont typeface="Arial" panose="020B0604020202020204" pitchFamily="34" charset="0"/>
              <a:buChar char="•"/>
            </a:pPr>
            <a:r>
              <a:rPr lang="en-GB" sz="2500"/>
              <a:t>Chris Goodhall, Head of Digital Education, Bourne Education Trust</a:t>
            </a:r>
          </a:p>
          <a:p>
            <a:pPr marL="182563" indent="-182563">
              <a:buFont typeface="Arial" panose="020B0604020202020204" pitchFamily="34" charset="0"/>
              <a:buChar char="•"/>
            </a:pPr>
            <a:r>
              <a:rPr lang="en-GB" sz="2500"/>
              <a:t>Laura Knight, Digital Educator and AI Expert</a:t>
            </a:r>
          </a:p>
          <a:p>
            <a:pPr marL="182563" indent="-182563">
              <a:buFont typeface="Arial" panose="020B0604020202020204" pitchFamily="34" charset="0"/>
              <a:buChar char="•"/>
            </a:pPr>
            <a:r>
              <a:rPr lang="en-GB" sz="2500"/>
              <a:t>Merve Lapus, Vice President, Common Sense Media</a:t>
            </a:r>
          </a:p>
          <a:p>
            <a:pPr marL="182563" indent="-182563">
              <a:buFont typeface="Arial" panose="020B0604020202020204" pitchFamily="34" charset="0"/>
              <a:buChar char="•"/>
            </a:pPr>
            <a:r>
              <a:rPr lang="en-GB" sz="2500"/>
              <a:t>Bukky Yusuf, Deputy Headteacher and Science Lead, Edith Kay School</a:t>
            </a:r>
          </a:p>
          <a:p>
            <a:pPr marL="182563" indent="-182563">
              <a:buFont typeface="Arial" panose="020B0604020202020204" pitchFamily="34" charset="0"/>
              <a:buChar char="•"/>
            </a:pPr>
            <a:r>
              <a:rPr lang="en-GB" sz="2500"/>
              <a:t>Al Kingsley MBE, Multi-academy trust chair, speaker and writer</a:t>
            </a:r>
          </a:p>
          <a:p>
            <a:pPr marL="182563" indent="-182563">
              <a:buFont typeface="Arial" panose="020B0604020202020204" pitchFamily="34" charset="0"/>
              <a:buChar char="•"/>
            </a:pPr>
            <a:r>
              <a:rPr lang="en-GB" sz="2500"/>
              <a:t>Chris Loveday, Vice Principal, Barton Peveril Sixth Form College</a:t>
            </a:r>
          </a:p>
          <a:p>
            <a:pPr marL="182563" indent="-182563">
              <a:buFont typeface="Arial" panose="020B0604020202020204" pitchFamily="34" charset="0"/>
              <a:buChar char="•"/>
            </a:pPr>
            <a:r>
              <a:rPr lang="en-GB" sz="2500"/>
              <a:t>Ann Palmer FCCT, CEO - Fig Tree International (Advisory Board Member and Reviewer)</a:t>
            </a:r>
          </a:p>
          <a:p>
            <a:pPr marL="182563" indent="-182563">
              <a:buFont typeface="Arial" panose="020B0604020202020204" pitchFamily="34" charset="0"/>
              <a:buChar char="•"/>
            </a:pPr>
            <a:r>
              <a:rPr lang="en-GB" sz="2500"/>
              <a:t>Pip Sanderson, Director of Teacher Development, The National Institute of Teaching  (Advisory Board Member and Reviewer)</a:t>
            </a:r>
          </a:p>
          <a:p>
            <a:pPr marL="182563" indent="-182563">
              <a:buFont typeface="Arial" panose="020B0604020202020204" pitchFamily="34" charset="0"/>
              <a:buChar char="•"/>
            </a:pPr>
            <a:r>
              <a:rPr lang="en-GB" sz="2500"/>
              <a:t>Rapid evidence review by The Chartered College of Teaching</a:t>
            </a:r>
          </a:p>
          <a:p>
            <a:pPr marL="182563" indent="-182563">
              <a:buFont typeface="Arial" panose="020B0604020202020204" pitchFamily="34" charset="0"/>
              <a:buChar char="•"/>
            </a:pPr>
            <a:r>
              <a:rPr lang="en-GB" sz="2500"/>
              <a:t>With thanks to members of the advisory board, test schools and respondents to the survey. </a:t>
            </a:r>
          </a:p>
          <a:p>
            <a:pPr marL="182563" indent="-182563">
              <a:buFont typeface="Arial" panose="020B0604020202020204" pitchFamily="34" charset="0"/>
              <a:buChar char="•"/>
            </a:pPr>
            <a:r>
              <a:rPr lang="en-GB" sz="2500"/>
              <a:t>The Chartered College of Teaching have created case studies (excerpts of which appear in these materials) and a special edition of ‘Impact’ to accompany these materials. </a:t>
            </a:r>
          </a:p>
          <a:p>
            <a:endParaRPr lang="en-GB"/>
          </a:p>
        </p:txBody>
      </p:sp>
      <p:sp>
        <p:nvSpPr>
          <p:cNvPr id="4" name="Slide Number Placeholder 3">
            <a:extLst>
              <a:ext uri="{FF2B5EF4-FFF2-40B4-BE49-F238E27FC236}">
                <a16:creationId xmlns:a16="http://schemas.microsoft.com/office/drawing/2014/main" id="{6635F166-7DF2-D0DD-8EA7-A1693A10A377}"/>
              </a:ext>
            </a:extLst>
          </p:cNvPr>
          <p:cNvSpPr>
            <a:spLocks noGrp="1"/>
          </p:cNvSpPr>
          <p:nvPr>
            <p:ph type="sldNum" idx="12"/>
          </p:nvPr>
        </p:nvSpPr>
        <p:spPr>
          <a:xfrm>
            <a:off x="11095176" y="6414760"/>
            <a:ext cx="371400" cy="276900"/>
          </a:xfrm>
        </p:spPr>
        <p:txBody>
          <a:bodyPr/>
          <a:lstStyle/>
          <a:p>
            <a:pPr marL="0" lvl="0" indent="0" algn="r" rtl="0">
              <a:spcBef>
                <a:spcPts val="0"/>
              </a:spcBef>
              <a:spcAft>
                <a:spcPts val="0"/>
              </a:spcAft>
              <a:buNone/>
            </a:pPr>
            <a:fld id="{00000000-1234-1234-1234-123412341234}" type="slidenum">
              <a:rPr lang="en-GB" smtClean="0"/>
              <a:t>39</a:t>
            </a:fld>
            <a:endParaRPr lang="en-GB" sz="1050">
              <a:solidFill>
                <a:srgbClr val="4D4D4D"/>
              </a:solidFill>
            </a:endParaRPr>
          </a:p>
        </p:txBody>
      </p:sp>
      <p:sp>
        <p:nvSpPr>
          <p:cNvPr id="5" name="TextBox 4">
            <a:extLst>
              <a:ext uri="{FF2B5EF4-FFF2-40B4-BE49-F238E27FC236}">
                <a16:creationId xmlns:a16="http://schemas.microsoft.com/office/drawing/2014/main" id="{7937137B-F0F6-0B2F-30FD-BD3B2094491F}"/>
              </a:ext>
            </a:extLst>
          </p:cNvPr>
          <p:cNvSpPr txBox="1"/>
          <p:nvPr/>
        </p:nvSpPr>
        <p:spPr>
          <a:xfrm>
            <a:off x="420624" y="6345936"/>
            <a:ext cx="9793224" cy="469359"/>
          </a:xfrm>
          <a:prstGeom prst="rect">
            <a:avLst/>
          </a:prstGeom>
          <a:noFill/>
        </p:spPr>
        <p:txBody>
          <a:bodyPr wrap="square" rtlCol="0">
            <a:spAutoFit/>
          </a:bodyPr>
          <a:lstStyle/>
          <a:p>
            <a:r>
              <a:rPr lang="en-GB" sz="1050"/>
              <a:t>The Safe and Effective Use of AI in Education: Leadership Toolkit</a:t>
            </a:r>
          </a:p>
          <a:p>
            <a:endParaRPr lang="en-GB"/>
          </a:p>
        </p:txBody>
      </p:sp>
    </p:spTree>
    <p:extLst>
      <p:ext uri="{BB962C8B-B14F-4D97-AF65-F5344CB8AC3E}">
        <p14:creationId xmlns:p14="http://schemas.microsoft.com/office/powerpoint/2010/main" val="565552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9" descr="Group of standing people looking at whiteboard on classroom wall, man wearing glasses holding whiteboard marker and writing">
            <a:extLst>
              <a:ext uri="{C183D7F6-B498-43B3-948B-1728B52AA6E4}">
                <adec:decorative xmlns:adec="http://schemas.microsoft.com/office/drawing/2017/decorative" val="1"/>
              </a:ext>
            </a:extLst>
          </p:cNvPr>
          <p:cNvPicPr preferRelativeResize="0"/>
          <p:nvPr/>
        </p:nvPicPr>
        <p:blipFill>
          <a:blip r:embed="rId3"/>
          <a:srcRect l="14209" r="14209"/>
          <a:stretch/>
        </p:blipFill>
        <p:spPr>
          <a:xfrm>
            <a:off x="4816894" y="0"/>
            <a:ext cx="7366358" cy="6867280"/>
          </a:xfrm>
          <a:prstGeom prst="rect">
            <a:avLst/>
          </a:prstGeom>
          <a:noFill/>
          <a:ln>
            <a:noFill/>
          </a:ln>
        </p:spPr>
      </p:pic>
      <p:pic>
        <p:nvPicPr>
          <p:cNvPr id="77" name="Google Shape;77;p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748" y="-10128"/>
            <a:ext cx="7696582" cy="6877406"/>
          </a:xfrm>
          <a:prstGeom prst="rect">
            <a:avLst/>
          </a:prstGeom>
          <a:noFill/>
          <a:ln>
            <a:noFill/>
          </a:ln>
        </p:spPr>
      </p:pic>
      <p:sp>
        <p:nvSpPr>
          <p:cNvPr id="78" name="Google Shape;78;p9" descr="This slide indicates the objectives for the toolkit. "/>
          <p:cNvSpPr txBox="1">
            <a:spLocks noGrp="1"/>
          </p:cNvSpPr>
          <p:nvPr>
            <p:ph type="title"/>
          </p:nvPr>
        </p:nvSpPr>
        <p:spPr>
          <a:xfrm>
            <a:off x="534275" y="519850"/>
            <a:ext cx="10956620" cy="51251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Objectives for the toolkit</a:t>
            </a:r>
            <a:endParaRPr/>
          </a:p>
        </p:txBody>
      </p:sp>
      <p:sp>
        <p:nvSpPr>
          <p:cNvPr id="79" name="Google Shape;79;p9"/>
          <p:cNvSpPr txBox="1">
            <a:spLocks noGrp="1"/>
          </p:cNvSpPr>
          <p:nvPr>
            <p:ph type="body" idx="1"/>
          </p:nvPr>
        </p:nvSpPr>
        <p:spPr>
          <a:xfrm>
            <a:off x="534275" y="1361850"/>
            <a:ext cx="40113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900"/>
              </a:spcBef>
              <a:spcAft>
                <a:spcPts val="0"/>
              </a:spcAft>
              <a:buSzPts val="1800"/>
              <a:buNone/>
            </a:pPr>
            <a:r>
              <a:rPr lang="en-GB"/>
              <a:t>This toolkit is designed to support you as a leader to implement AI safely and securely. The questions you complete can contribute to an audit and support strategic planning. The audit questions you complete could form part of a presentation back to colleagues. This can help you to plan strategically to introduce AI safely and effectively. </a:t>
            </a:r>
            <a:endParaRPr/>
          </a:p>
        </p:txBody>
      </p:sp>
      <p:sp>
        <p:nvSpPr>
          <p:cNvPr id="80" name="Google Shape;80;p9"/>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The Safe and Effective Use of AI in Education: Leadership Toolkit</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81" name="Google Shape;81;p9"/>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g352cdf2ae33_0_101"/>
          <p:cNvSpPr txBox="1">
            <a:spLocks noGrp="1"/>
          </p:cNvSpPr>
          <p:nvPr>
            <p:ph type="title" idx="4294967295"/>
          </p:nvPr>
        </p:nvSpPr>
        <p:spPr>
          <a:xfrm>
            <a:off x="1260000" y="5775074"/>
            <a:ext cx="2973900" cy="9462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GB" sz="1100" b="1" i="0" u="none" strike="noStrike" kern="0" cap="none" spc="0" normalizeH="0" baseline="0" noProof="0">
                <a:ln>
                  <a:noFill/>
                </a:ln>
                <a:solidFill>
                  <a:srgbClr val="000000"/>
                </a:solidFill>
                <a:effectLst/>
                <a:uLnTx/>
                <a:uFillTx/>
                <a:latin typeface="Arial"/>
                <a:ea typeface="Arial"/>
                <a:cs typeface="Arial"/>
                <a:sym typeface="Arial"/>
              </a:rPr>
              <a:t>Department for Education</a:t>
            </a:r>
            <a:br>
              <a:rPr kumimoji="0" lang="en-GB" sz="1100" b="1" i="0" u="none" strike="noStrike" kern="0" cap="none" spc="0" normalizeH="0" baseline="0" noProof="0">
                <a:ln>
                  <a:noFill/>
                </a:ln>
                <a:solidFill>
                  <a:srgbClr val="000000"/>
                </a:solidFill>
                <a:effectLst/>
                <a:uLnTx/>
                <a:uFillTx/>
                <a:latin typeface="Arial"/>
                <a:ea typeface="Arial"/>
                <a:cs typeface="Arial"/>
                <a:sym typeface="Arial"/>
              </a:rPr>
            </a:br>
            <a:br>
              <a:rPr kumimoji="0" lang="en-GB" sz="1100" b="1" i="0" u="none" strike="noStrike" kern="0" cap="none" spc="0" normalizeH="0" baseline="0" noProof="0">
                <a:ln>
                  <a:noFill/>
                </a:ln>
                <a:solidFill>
                  <a:srgbClr val="000000"/>
                </a:solidFill>
                <a:effectLst/>
                <a:uLnTx/>
                <a:uFillTx/>
                <a:latin typeface="Arial"/>
                <a:ea typeface="Arial"/>
                <a:cs typeface="Arial"/>
                <a:sym typeface="Arial"/>
              </a:rPr>
            </a:br>
            <a:br>
              <a:rPr kumimoji="0" lang="en-GB" sz="1100" b="1" i="0" u="none" strike="noStrike" kern="0" cap="none" spc="0" normalizeH="0" baseline="0" noProof="0">
                <a:ln>
                  <a:noFill/>
                </a:ln>
                <a:solidFill>
                  <a:srgbClr val="000000"/>
                </a:solidFill>
                <a:effectLst/>
                <a:uLnTx/>
                <a:uFillTx/>
                <a:latin typeface="Arial"/>
                <a:ea typeface="Arial"/>
                <a:cs typeface="Arial"/>
                <a:sym typeface="Arial"/>
              </a:rPr>
            </a:br>
            <a:r>
              <a:rPr kumimoji="0" lang="en-GB" sz="1100" b="0" i="0" u="none" strike="noStrike" kern="0" cap="none" spc="0" normalizeH="0" baseline="0" noProof="0">
                <a:ln>
                  <a:noFill/>
                </a:ln>
                <a:solidFill>
                  <a:srgbClr val="000000"/>
                </a:solidFill>
                <a:effectLst/>
                <a:uLnTx/>
                <a:uFillTx/>
                <a:latin typeface="Arial"/>
                <a:ea typeface="Arial"/>
                <a:cs typeface="Arial"/>
                <a:sym typeface="Arial"/>
              </a:rPr>
              <a:t>© Crown copyright 2025</a:t>
            </a:r>
            <a:br>
              <a:rPr kumimoji="0" lang="en-GB" sz="1100" b="1" i="0" u="none" strike="noStrike" kern="0" cap="none" spc="0" normalizeH="0" baseline="0" noProof="0">
                <a:ln>
                  <a:noFill/>
                </a:ln>
                <a:solidFill>
                  <a:srgbClr val="000000"/>
                </a:solidFill>
                <a:effectLst/>
                <a:uLnTx/>
                <a:uFillTx/>
                <a:latin typeface="Arial"/>
                <a:ea typeface="Arial"/>
                <a:cs typeface="Arial"/>
                <a:sym typeface="Arial"/>
              </a:rPr>
            </a:br>
            <a:endParaRPr kumimoji="0" lang="en-GB" sz="1100" b="1"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8" name="Google Shape;88;g3411edbd9e8_1_0" descr="This is an overview slide indicating the sections within the leadership toolkit.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t>Leadership toolkit sections</a:t>
            </a:r>
            <a:endParaRPr/>
          </a:p>
        </p:txBody>
      </p:sp>
      <p:sp>
        <p:nvSpPr>
          <p:cNvPr id="87" name="Google Shape;87;g3411edbd9e8_1_0"/>
          <p:cNvSpPr txBox="1">
            <a:spLocks noGrp="1"/>
          </p:cNvSpPr>
          <p:nvPr>
            <p:ph type="body" idx="1"/>
          </p:nvPr>
        </p:nvSpPr>
        <p:spPr>
          <a:xfrm>
            <a:off x="647546" y="1361856"/>
            <a:ext cx="5966614"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a:t>The leadership toolkit contains the following sections:</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None/>
            </a:pPr>
            <a:r>
              <a:rPr lang="en-GB"/>
              <a:t>1. Introduction</a:t>
            </a:r>
            <a:br>
              <a:rPr lang="en-GB"/>
            </a:br>
            <a:endParaRPr/>
          </a:p>
          <a:p>
            <a:pPr marL="0" lvl="0" indent="0" algn="l" rtl="0">
              <a:lnSpc>
                <a:spcPct val="100000"/>
              </a:lnSpc>
              <a:spcBef>
                <a:spcPts val="0"/>
              </a:spcBef>
              <a:spcAft>
                <a:spcPts val="0"/>
              </a:spcAft>
              <a:buNone/>
            </a:pPr>
            <a:r>
              <a:rPr lang="en-GB"/>
              <a:t>2. Audit</a:t>
            </a:r>
            <a:br>
              <a:rPr lang="en-GB"/>
            </a:br>
            <a:endParaRPr/>
          </a:p>
          <a:p>
            <a:pPr marL="0" lvl="0" indent="0" algn="l" rtl="0">
              <a:lnSpc>
                <a:spcPct val="100000"/>
              </a:lnSpc>
              <a:spcBef>
                <a:spcPts val="0"/>
              </a:spcBef>
              <a:spcAft>
                <a:spcPts val="0"/>
              </a:spcAft>
              <a:buNone/>
            </a:pPr>
            <a:r>
              <a:rPr lang="en-GB"/>
              <a:t>3. What to consider when planning for the safe use of AI</a:t>
            </a:r>
            <a:endParaRPr/>
          </a:p>
          <a:p>
            <a:pPr marL="457200" lvl="0" indent="0" algn="l" rtl="0">
              <a:lnSpc>
                <a:spcPct val="100000"/>
              </a:lnSpc>
              <a:spcBef>
                <a:spcPts val="0"/>
              </a:spcBef>
              <a:spcAft>
                <a:spcPts val="0"/>
              </a:spcAft>
              <a:buSzPts val="1800"/>
              <a:buNone/>
            </a:pPr>
            <a:r>
              <a:rPr lang="en-GB"/>
              <a:t>3.1 </a:t>
            </a:r>
            <a:r>
              <a:rPr lang="en-GB" b="0"/>
              <a:t>Safety</a:t>
            </a:r>
            <a:endParaRPr b="0"/>
          </a:p>
          <a:p>
            <a:pPr marL="457200" lvl="0" indent="0" algn="l" rtl="0">
              <a:lnSpc>
                <a:spcPct val="100000"/>
              </a:lnSpc>
              <a:spcBef>
                <a:spcPts val="0"/>
              </a:spcBef>
              <a:spcAft>
                <a:spcPts val="0"/>
              </a:spcAft>
              <a:buSzPts val="1800"/>
              <a:buNone/>
            </a:pPr>
            <a:r>
              <a:rPr lang="en-GB"/>
              <a:t>3.2 </a:t>
            </a:r>
            <a:r>
              <a:rPr lang="en-GB" b="0"/>
              <a:t>Opportunities</a:t>
            </a:r>
            <a:endParaRPr b="0"/>
          </a:p>
          <a:p>
            <a:pPr marL="457200" lvl="0" indent="0" algn="l" rtl="0">
              <a:lnSpc>
                <a:spcPct val="100000"/>
              </a:lnSpc>
              <a:spcBef>
                <a:spcPts val="0"/>
              </a:spcBef>
              <a:spcAft>
                <a:spcPts val="0"/>
              </a:spcAft>
              <a:buSzPts val="1800"/>
              <a:buNone/>
            </a:pPr>
            <a:r>
              <a:rPr lang="en-GB"/>
              <a:t>3.3 </a:t>
            </a:r>
            <a:r>
              <a:rPr lang="en-GB" b="0"/>
              <a:t>Embedding AI in your digital strategy</a:t>
            </a:r>
            <a:endParaRPr b="0"/>
          </a:p>
          <a:p>
            <a:pPr marL="457200" lvl="0" indent="0" algn="l" rtl="0">
              <a:lnSpc>
                <a:spcPct val="100000"/>
              </a:lnSpc>
              <a:spcBef>
                <a:spcPts val="0"/>
              </a:spcBef>
              <a:spcAft>
                <a:spcPts val="0"/>
              </a:spcAft>
              <a:buSzPts val="1800"/>
              <a:buNone/>
            </a:pPr>
            <a:r>
              <a:rPr lang="en-GB"/>
              <a:t>3.4 </a:t>
            </a:r>
            <a:r>
              <a:rPr lang="en-GB" b="0"/>
              <a:t>Department for Education guidance</a:t>
            </a:r>
            <a:br>
              <a:rPr lang="en-GB" b="0"/>
            </a:br>
            <a:endParaRPr b="0"/>
          </a:p>
          <a:p>
            <a:pPr marL="0" lvl="0" indent="0" algn="l" rtl="0">
              <a:lnSpc>
                <a:spcPct val="100000"/>
              </a:lnSpc>
              <a:spcBef>
                <a:spcPts val="0"/>
              </a:spcBef>
              <a:spcAft>
                <a:spcPts val="0"/>
              </a:spcAft>
              <a:buSzPts val="1800"/>
              <a:buNone/>
            </a:pPr>
            <a:r>
              <a:rPr lang="en-GB"/>
              <a:t>4. Planning for implementation</a:t>
            </a:r>
            <a:endParaRPr/>
          </a:p>
        </p:txBody>
      </p:sp>
      <p:sp>
        <p:nvSpPr>
          <p:cNvPr id="90" name="Google Shape;90;g3411edbd9e8_1_0"/>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89" name="Google Shape;89;g3411edbd9e8_1_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2" descr="This is a quote slide. "/>
          <p:cNvSpPr txBox="1">
            <a:spLocks noGrp="1"/>
          </p:cNvSpPr>
          <p:nvPr>
            <p:ph type="title"/>
          </p:nvPr>
        </p:nvSpPr>
        <p:spPr>
          <a:xfrm>
            <a:off x="4964075" y="713050"/>
            <a:ext cx="6818400" cy="5048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800"/>
              <a:buFont typeface="Arial"/>
              <a:buNone/>
            </a:pPr>
            <a:r>
              <a:rPr lang="en-GB" b="0"/>
              <a:t>“</a:t>
            </a:r>
            <a:r>
              <a:rPr lang="en-GB"/>
              <a:t>Learn fast but act more slowly. </a:t>
            </a:r>
            <a:r>
              <a:rPr lang="en-GB" b="0"/>
              <a:t>Do not feel pressured to buy into an AI. Do not feel pressured to select an AI tool until you are ready. It's really important that you learn enough about artificial intelligence first so that you can decide what purpose you want the AI to serve you and then design the way that you interact with AI strategically</a:t>
            </a:r>
            <a:r>
              <a:rPr lang="en-GB" sz="2000" b="0"/>
              <a:t>.”</a:t>
            </a:r>
            <a:endParaRPr lang="en-GB" sz="2400"/>
          </a:p>
          <a:p>
            <a:pPr marL="0" lvl="0" indent="0" algn="l" rtl="0">
              <a:lnSpc>
                <a:spcPct val="90000"/>
              </a:lnSpc>
              <a:spcBef>
                <a:spcPts val="0"/>
              </a:spcBef>
              <a:spcAft>
                <a:spcPts val="0"/>
              </a:spcAft>
              <a:buClr>
                <a:schemeClr val="dk1"/>
              </a:buClr>
              <a:buSzPts val="2800"/>
              <a:buFont typeface="Arial"/>
              <a:buNone/>
            </a:pPr>
            <a:endParaRPr lang="en-GB" sz="2400"/>
          </a:p>
          <a:p>
            <a:pPr marL="457200" lvl="0" indent="-406400" algn="l" rtl="0">
              <a:lnSpc>
                <a:spcPct val="90000"/>
              </a:lnSpc>
              <a:spcBef>
                <a:spcPts val="0"/>
              </a:spcBef>
              <a:spcAft>
                <a:spcPts val="0"/>
              </a:spcAft>
              <a:buSzPts val="2800"/>
              <a:buChar char="-"/>
            </a:pPr>
            <a:r>
              <a:rPr lang="en-GB" sz="2400" b="0" i="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Rose </a:t>
            </a:r>
            <a:r>
              <a:rPr lang="en-GB" sz="2400" b="0" i="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Luckin</a:t>
            </a:r>
            <a:r>
              <a:rPr lang="en-GB" sz="2400" b="0" i="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 Founder and CEO, Professor Emerita, University College London, 2025</a:t>
            </a:r>
            <a:endParaRPr lang="en-GB" sz="2400" b="0" i="1"/>
          </a:p>
        </p:txBody>
      </p:sp>
      <p:sp>
        <p:nvSpPr>
          <p:cNvPr id="97" name="Google Shape;97;p12"/>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4" name="Google Shape;104;g348414d0546_0_3" descr="This is a slide containing links to the first video and related transcript."/>
          <p:cNvSpPr txBox="1">
            <a:spLocks noGrp="1"/>
          </p:cNvSpPr>
          <p:nvPr>
            <p:ph type="title" idx="4294967295"/>
          </p:nvPr>
        </p:nvSpPr>
        <p:spPr>
          <a:xfrm>
            <a:off x="526704" y="437742"/>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Leadership toolkit video 1: Introduction</a:t>
            </a:r>
          </a:p>
        </p:txBody>
      </p:sp>
      <p:sp>
        <p:nvSpPr>
          <p:cNvPr id="105" name="Google Shape;105;g348414d0546_0_3"/>
          <p:cNvSpPr txBox="1"/>
          <p:nvPr/>
        </p:nvSpPr>
        <p:spPr>
          <a:xfrm>
            <a:off x="2721803" y="2248600"/>
            <a:ext cx="7676700" cy="67748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a:solidFill>
                  <a:srgbClr val="003764"/>
                </a:solidFill>
                <a:latin typeface="Arial"/>
                <a:ea typeface="Arial"/>
                <a:cs typeface="Arial"/>
                <a:sym typeface="Arial"/>
              </a:rPr>
              <a:t>Click here to watch:</a:t>
            </a: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a:solidFill>
                  <a:srgbClr val="0329E7"/>
                </a:solidFill>
                <a:latin typeface="Arial"/>
                <a:ea typeface="Arial"/>
                <a:cs typeface="Arial"/>
                <a:sym typeface="Arial"/>
                <a:hlinkClick r:id="rId3">
                  <a:extLst>
                    <a:ext uri="{A12FA001-AC4F-418D-AE19-62706E023703}">
                      <ahyp:hlinkClr xmlns:ahyp="http://schemas.microsoft.com/office/drawing/2018/hyperlinkcolor" val="tx"/>
                    </a:ext>
                  </a:extLst>
                </a:hlinkClick>
              </a:rPr>
              <a:t>Leadership toolkit video 1: Introduction</a:t>
            </a:r>
            <a:endParaRPr sz="2400" b="1" i="0" u="none" strike="noStrike" cap="none">
              <a:solidFill>
                <a:srgbClr val="0329E7"/>
              </a:solidFill>
              <a:latin typeface="Arial"/>
              <a:ea typeface="Arial"/>
              <a:cs typeface="Arial"/>
              <a:sym typeface="Arial"/>
            </a:endParaRPr>
          </a:p>
        </p:txBody>
      </p:sp>
      <p:pic>
        <p:nvPicPr>
          <p:cNvPr id="106" name="Google Shape;106;g348414d0546_0_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44950" y="1414126"/>
            <a:ext cx="2476851" cy="2476851"/>
          </a:xfrm>
          <a:prstGeom prst="rect">
            <a:avLst/>
          </a:prstGeom>
          <a:noFill/>
          <a:ln>
            <a:noFill/>
          </a:ln>
        </p:spPr>
      </p:pic>
      <p:sp>
        <p:nvSpPr>
          <p:cNvPr id="107" name="Google Shape;107;g348414d0546_0_3"/>
          <p:cNvSpPr txBox="1"/>
          <p:nvPr/>
        </p:nvSpPr>
        <p:spPr>
          <a:xfrm>
            <a:off x="2721803" y="4134750"/>
            <a:ext cx="7676700" cy="86905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a:solidFill>
                  <a:srgbClr val="003764"/>
                </a:solidFill>
                <a:latin typeface="Arial"/>
                <a:ea typeface="Arial"/>
                <a:cs typeface="Arial"/>
                <a:sym typeface="Arial"/>
              </a:rPr>
              <a:t>Click here to read the transcript of:</a:t>
            </a: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dirty="0">
                <a:solidFill>
                  <a:srgbClr val="0329E7"/>
                </a:solidFill>
                <a:latin typeface="Arial"/>
                <a:ea typeface="Arial"/>
                <a:cs typeface="Arial"/>
                <a:sym typeface="Arial"/>
                <a:hlinkClick r:id="rId5">
                  <a:extLst>
                    <a:ext uri="{A12FA001-AC4F-418D-AE19-62706E023703}">
                      <ahyp:hlinkClr xmlns:ahyp="http://schemas.microsoft.com/office/drawing/2018/hyperlinkcolor" val="tx"/>
                    </a:ext>
                  </a:extLst>
                </a:hlinkClick>
              </a:rPr>
              <a:t>Leadership toolkit video 1: Introduction</a:t>
            </a:r>
            <a:endParaRPr lang="en-GB" sz="2400" b="1" i="0" u="none" strike="noStrike" cap="none" dirty="0">
              <a:solidFill>
                <a:srgbClr val="0329E7"/>
              </a:solidFill>
              <a:latin typeface="Arial"/>
              <a:ea typeface="Arial"/>
              <a:cs typeface="Arial"/>
              <a:sym typeface="Arial"/>
            </a:endParaRPr>
          </a:p>
        </p:txBody>
      </p:sp>
      <p:pic>
        <p:nvPicPr>
          <p:cNvPr id="108" name="Google Shape;108;g348414d0546_0_3">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526704" y="3657578"/>
            <a:ext cx="1913349" cy="1913349"/>
          </a:xfrm>
          <a:prstGeom prst="rect">
            <a:avLst/>
          </a:prstGeom>
          <a:noFill/>
          <a:ln>
            <a:noFill/>
          </a:ln>
        </p:spPr>
      </p:pic>
      <p:sp>
        <p:nvSpPr>
          <p:cNvPr id="102" name="Google Shape;102;g348414d0546_0_3"/>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The Safe and Effective Use of AI in Education: Leadership Toolkit</a:t>
            </a:r>
            <a:endParaRPr/>
          </a:p>
        </p:txBody>
      </p:sp>
      <p:sp>
        <p:nvSpPr>
          <p:cNvPr id="103" name="Google Shape;103;g348414d0546_0_3"/>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g348414d0546_0_277" descr="This slide introduces the ides of a vision for EdTech and AI.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t>What is your vision for EdTech and AI?</a:t>
            </a:r>
            <a:endParaRPr/>
          </a:p>
        </p:txBody>
      </p:sp>
      <p:sp>
        <p:nvSpPr>
          <p:cNvPr id="115" name="Google Shape;115;g348414d0546_0_277"/>
          <p:cNvSpPr txBox="1">
            <a:spLocks noGrp="1"/>
          </p:cNvSpPr>
          <p:nvPr>
            <p:ph type="body" idx="1"/>
          </p:nvPr>
        </p:nvSpPr>
        <p:spPr>
          <a:xfrm>
            <a:off x="626334" y="2123163"/>
            <a:ext cx="10956900" cy="254741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a:t>A vision statement can be very powerful, and it can be useful to consult a wide range of stakeholders in forming your vision statement. We recommend you consider honing your vision statement once you have completed the toolkit, setting out your goals for AI use and identifying the AI tools your setting will approve so that you can be clear on the benefits you expect to achieve and how you can do this safely. </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GB"/>
              <a:t>You may wish to return to this vision having completed the leadership toolkit and consulted with the wider community to hone your vision.</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GB"/>
              <a:t>You can record your current AI vision statement below, if you have one:</a:t>
            </a:r>
            <a:endParaRPr/>
          </a:p>
        </p:txBody>
      </p:sp>
      <p:sp>
        <p:nvSpPr>
          <p:cNvPr id="117" name="Google Shape;117;g348414d0546_0_277"/>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16" name="Google Shape;116;g348414d0546_0_277"/>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4" name="Google Shape;124;g348414d0546_0_50" descr="This is a slide containing links to the second video and related transcript."/>
          <p:cNvSpPr txBox="1">
            <a:spLocks noGrp="1"/>
          </p:cNvSpPr>
          <p:nvPr>
            <p:ph type="title" idx="4294967295"/>
          </p:nvPr>
        </p:nvSpPr>
        <p:spPr>
          <a:xfrm>
            <a:off x="647724" y="471051"/>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Leadership toolkit video 2: Audit</a:t>
            </a:r>
          </a:p>
        </p:txBody>
      </p:sp>
      <p:sp>
        <p:nvSpPr>
          <p:cNvPr id="125" name="Google Shape;125;g348414d0546_0_50"/>
          <p:cNvSpPr txBox="1"/>
          <p:nvPr/>
        </p:nvSpPr>
        <p:spPr>
          <a:xfrm>
            <a:off x="2721803" y="2248600"/>
            <a:ext cx="7676700" cy="65004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a:solidFill>
                  <a:srgbClr val="003764"/>
                </a:solidFill>
                <a:latin typeface="Arial"/>
                <a:ea typeface="Arial"/>
                <a:cs typeface="Arial"/>
                <a:sym typeface="Arial"/>
              </a:rPr>
              <a:t>Click here to watch:</a:t>
            </a: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a:solidFill>
                  <a:srgbClr val="0329E7"/>
                </a:solidFill>
                <a:latin typeface="Arial"/>
                <a:ea typeface="Arial"/>
                <a:cs typeface="Arial"/>
                <a:sym typeface="Arial"/>
                <a:hlinkClick r:id="rId3">
                  <a:extLst>
                    <a:ext uri="{A12FA001-AC4F-418D-AE19-62706E023703}">
                      <ahyp:hlinkClr xmlns:ahyp="http://schemas.microsoft.com/office/drawing/2018/hyperlinkcolor" val="tx"/>
                    </a:ext>
                  </a:extLst>
                </a:hlinkClick>
              </a:rPr>
              <a:t>Leadership toolkit video 2: Audit</a:t>
            </a:r>
            <a:endParaRPr sz="2400" b="1" i="0" u="none" strike="noStrike" cap="none">
              <a:solidFill>
                <a:srgbClr val="0329E7"/>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p:txBody>
      </p:sp>
      <p:pic>
        <p:nvPicPr>
          <p:cNvPr id="126" name="Google Shape;126;g348414d0546_0_5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44950" y="1414126"/>
            <a:ext cx="2476851" cy="2476851"/>
          </a:xfrm>
          <a:prstGeom prst="rect">
            <a:avLst/>
          </a:prstGeom>
          <a:noFill/>
          <a:ln>
            <a:noFill/>
          </a:ln>
        </p:spPr>
      </p:pic>
      <p:sp>
        <p:nvSpPr>
          <p:cNvPr id="127" name="Google Shape;127;g348414d0546_0_50"/>
          <p:cNvSpPr txBox="1"/>
          <p:nvPr/>
        </p:nvSpPr>
        <p:spPr>
          <a:xfrm>
            <a:off x="2721803" y="413475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a:solidFill>
                  <a:srgbClr val="003764"/>
                </a:solidFill>
                <a:latin typeface="Arial"/>
                <a:ea typeface="Arial"/>
                <a:cs typeface="Arial"/>
                <a:sym typeface="Arial"/>
              </a:rPr>
              <a:t>Click here to read the transcript of:</a:t>
            </a: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dirty="0">
                <a:solidFill>
                  <a:srgbClr val="0329E7"/>
                </a:solidFill>
                <a:latin typeface="Arial"/>
                <a:ea typeface="Arial"/>
                <a:cs typeface="Arial"/>
                <a:sym typeface="Arial"/>
                <a:hlinkClick r:id="rId5">
                  <a:extLst>
                    <a:ext uri="{A12FA001-AC4F-418D-AE19-62706E023703}">
                      <ahyp:hlinkClr xmlns:ahyp="http://schemas.microsoft.com/office/drawing/2018/hyperlinkcolor" val="tx"/>
                    </a:ext>
                  </a:extLst>
                </a:hlinkClick>
              </a:rPr>
              <a:t>Leadership toolkit video 2: Audit</a:t>
            </a:r>
            <a:endParaRPr lang="en-GB" sz="2400" b="1" i="0" u="none" strike="noStrike" cap="none" dirty="0">
              <a:solidFill>
                <a:srgbClr val="0329E7"/>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p:txBody>
      </p:sp>
      <p:pic>
        <p:nvPicPr>
          <p:cNvPr id="128" name="Google Shape;128;g348414d0546_0_50">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526704" y="3657578"/>
            <a:ext cx="1913349" cy="1913349"/>
          </a:xfrm>
          <a:prstGeom prst="rect">
            <a:avLst/>
          </a:prstGeom>
          <a:noFill/>
          <a:ln>
            <a:noFill/>
          </a:ln>
        </p:spPr>
      </p:pic>
      <p:sp>
        <p:nvSpPr>
          <p:cNvPr id="122" name="Google Shape;122;g348414d0546_0_50"/>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p:txBody>
      </p:sp>
      <p:sp>
        <p:nvSpPr>
          <p:cNvPr id="123" name="Google Shape;123;g348414d0546_0_5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9</a:t>
            </a:fld>
            <a:endParaRPr/>
          </a:p>
        </p:txBody>
      </p:sp>
    </p:spTree>
  </p:cSld>
  <p:clrMapOvr>
    <a:masterClrMapping/>
  </p:clrMapOvr>
</p:sld>
</file>

<file path=ppt/theme/theme1.xml><?xml version="1.0" encoding="utf-8"?>
<a:theme xmlns:a="http://schemas.openxmlformats.org/drawingml/2006/main" name="Basis">
  <a:themeElements>
    <a:clrScheme name="DfE 2207">
      <a:dk1>
        <a:srgbClr val="000000"/>
      </a:dk1>
      <a:lt1>
        <a:srgbClr val="FFFFFF"/>
      </a:lt1>
      <a:dk2>
        <a:srgbClr val="000000"/>
      </a:dk2>
      <a:lt2>
        <a:srgbClr val="FFFFFF"/>
      </a:lt2>
      <a:accent1>
        <a:srgbClr val="183860"/>
      </a:accent1>
      <a:accent2>
        <a:srgbClr val="EB5C5D"/>
      </a:accent2>
      <a:accent3>
        <a:srgbClr val="2BBAD9"/>
      </a:accent3>
      <a:accent4>
        <a:srgbClr val="A3D55F"/>
      </a:accent4>
      <a:accent5>
        <a:srgbClr val="DF7CB0"/>
      </a:accent5>
      <a:accent6>
        <a:srgbClr val="774B99"/>
      </a:accent6>
      <a:hlink>
        <a:srgbClr val="183860"/>
      </a:hlink>
      <a:folHlink>
        <a:srgbClr val="2BBAD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DFE 7269">
      <a:dk1>
        <a:srgbClr val="000000"/>
      </a:dk1>
      <a:lt1>
        <a:srgbClr val="FFFFFF"/>
      </a:lt1>
      <a:dk2>
        <a:srgbClr val="000000"/>
      </a:dk2>
      <a:lt2>
        <a:srgbClr val="FFFFFF"/>
      </a:lt2>
      <a:accent1>
        <a:srgbClr val="003764"/>
      </a:accent1>
      <a:accent2>
        <a:srgbClr val="8DCF6A"/>
      </a:accent2>
      <a:accent3>
        <a:srgbClr val="05C2DF"/>
      </a:accent3>
      <a:accent4>
        <a:srgbClr val="8347AD"/>
      </a:accent4>
      <a:accent5>
        <a:srgbClr val="F478C4"/>
      </a:accent5>
      <a:accent6>
        <a:srgbClr val="FF5A5A"/>
      </a:accent6>
      <a:hlink>
        <a:srgbClr val="003764"/>
      </a:hlink>
      <a:folHlink>
        <a:srgbClr val="00BCD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BBA37D3D3E694E97D4668572039AFD" ma:contentTypeVersion="19" ma:contentTypeDescription="Create a new document." ma:contentTypeScope="" ma:versionID="a67c6ae8f8ae0c24338bdee7a15766fb">
  <xsd:schema xmlns:xsd="http://www.w3.org/2001/XMLSchema" xmlns:xs="http://www.w3.org/2001/XMLSchema" xmlns:p="http://schemas.microsoft.com/office/2006/metadata/properties" xmlns:ns2="ea61627a-9abc-490c-89e6-3cece687feab" xmlns:ns3="e24597fa-558f-46b5-9c06-08733d0bc5f6" xmlns:ns4="8c566321-f672-4e06-a901-b5e72b4c4357" targetNamespace="http://schemas.microsoft.com/office/2006/metadata/properties" ma:root="true" ma:fieldsID="296c0c53460125cbc4f65f67b5d1ee3a" ns2:_="" ns3:_="" ns4:_="">
    <xsd:import namespace="ea61627a-9abc-490c-89e6-3cece687feab"/>
    <xsd:import namespace="e24597fa-558f-46b5-9c06-08733d0bc5f6"/>
    <xsd:import namespace="8c566321-f672-4e06-a901-b5e72b4c435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4: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61627a-9abc-490c-89e6-3cece687fe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07c698-60f5-424f-b9af-f4c59398b51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4597fa-558f-46b5-9c06-08733d0bc5f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c566321-f672-4e06-a901-b5e72b4c4357"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7333f0c2-706f-4ff2-b2ee-81f8aabcca7f}" ma:internalName="TaxCatchAll" ma:showField="CatchAllData" ma:web="e24597fa-558f-46b5-9c06-08733d0bc5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c566321-f672-4e06-a901-b5e72b4c4357" xsi:nil="true"/>
    <lcf76f155ced4ddcb4097134ff3c332f xmlns="ea61627a-9abc-490c-89e6-3cece687fea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3D1571-8F98-44C7-AB80-1EDEDAA34DFD}">
  <ds:schemaRefs>
    <ds:schemaRef ds:uri="8c566321-f672-4e06-a901-b5e72b4c4357"/>
    <ds:schemaRef ds:uri="e24597fa-558f-46b5-9c06-08733d0bc5f6"/>
    <ds:schemaRef ds:uri="ea61627a-9abc-490c-89e6-3cece687fe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DD2845E-0DBE-4EFB-ACEC-0567171E48BB}">
  <ds:schemaRefs>
    <ds:schemaRef ds:uri="http://schemas.microsoft.com/office/2006/metadata/properties"/>
    <ds:schemaRef ds:uri="http://schemas.microsoft.com/office/2006/documentManagement/types"/>
    <ds:schemaRef ds:uri="http://schemas.openxmlformats.org/package/2006/metadata/core-properties"/>
    <ds:schemaRef ds:uri="8c566321-f672-4e06-a901-b5e72b4c4357"/>
    <ds:schemaRef ds:uri="ea61627a-9abc-490c-89e6-3cece687feab"/>
    <ds:schemaRef ds:uri="http://purl.org/dc/elements/1.1/"/>
    <ds:schemaRef ds:uri="http://purl.org/dc/dcmitype/"/>
    <ds:schemaRef ds:uri="http://schemas.microsoft.com/office/infopath/2007/PartnerControls"/>
    <ds:schemaRef ds:uri="e24597fa-558f-46b5-9c06-08733d0bc5f6"/>
    <ds:schemaRef ds:uri="http://www.w3.org/XML/1998/namespace"/>
    <ds:schemaRef ds:uri="http://purl.org/dc/terms/"/>
  </ds:schemaRefs>
</ds:datastoreItem>
</file>

<file path=customXml/itemProps3.xml><?xml version="1.0" encoding="utf-8"?>
<ds:datastoreItem xmlns:ds="http://schemas.openxmlformats.org/officeDocument/2006/customXml" ds:itemID="{C1779DA8-D497-4597-9A1E-97B104CFB2BB}">
  <ds:schemaRefs>
    <ds:schemaRef ds:uri="http://schemas.microsoft.com/sharepoint/v3/contenttype/forms"/>
  </ds:schemaRefs>
</ds:datastoreItem>
</file>

<file path=docMetadata/LabelInfo.xml><?xml version="1.0" encoding="utf-8"?>
<clbl:labelList xmlns:clbl="http://schemas.microsoft.com/office/2020/mipLabelMetadata">
  <clbl:label id="{fad277c9-c60a-4da1-b5f3-b3b8b34a82f9}" enabled="0" method="" siteId="{fad277c9-c60a-4da1-b5f3-b3b8b34a82f9}" removed="1"/>
</clbl:labelList>
</file>

<file path=docProps/app.xml><?xml version="1.0" encoding="utf-8"?>
<Properties xmlns="http://schemas.openxmlformats.org/officeDocument/2006/extended-properties" xmlns:vt="http://schemas.openxmlformats.org/officeDocument/2006/docPropsVTypes">
  <TotalTime>1</TotalTime>
  <Words>6243</Words>
  <Application>Microsoft Office PowerPoint</Application>
  <PresentationFormat>Widescreen</PresentationFormat>
  <Paragraphs>561</Paragraphs>
  <Slides>40</Slides>
  <Notes>39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Corbel</vt:lpstr>
      <vt:lpstr>Helvetica Neue</vt:lpstr>
      <vt:lpstr>Basis</vt:lpstr>
      <vt:lpstr>The Safe and Effective Use of AI in Education</vt:lpstr>
      <vt:lpstr>Safe and Effective Use of AI in Education</vt:lpstr>
      <vt:lpstr>About this workbook</vt:lpstr>
      <vt:lpstr>Objectives for the toolkit</vt:lpstr>
      <vt:lpstr>Leadership toolkit sections</vt:lpstr>
      <vt:lpstr>“Learn fast but act more slowly. Do not feel pressured to buy into an AI. Do not feel pressured to select an AI tool until you are ready. It's really important that you learn enough about artificial intelligence first so that you can decide what purpose you want the AI to serve you and then design the way that you interact with AI strategically.”  Rose Luckin, Founder and CEO, Professor Emerita, University College London, 2025</vt:lpstr>
      <vt:lpstr>Leadership toolkit video 1: Introduction</vt:lpstr>
      <vt:lpstr>What is your vision for EdTech and AI?</vt:lpstr>
      <vt:lpstr>Leadership toolkit video 2: Audit</vt:lpstr>
      <vt:lpstr>Audit and planning questions</vt:lpstr>
      <vt:lpstr>Leadership toolkit video 3.1: Safety</vt:lpstr>
      <vt:lpstr>Audit page 1 - Safety</vt:lpstr>
      <vt:lpstr>Audit page 2 - Safety, safeguarding and risk assessments</vt:lpstr>
      <vt:lpstr>Assessing suitable AI tools for your setting  </vt:lpstr>
      <vt:lpstr>Curriculum implications  </vt:lpstr>
      <vt:lpstr>Leadership toolkit video 3.2: Opportunities</vt:lpstr>
      <vt:lpstr>Audit page 3 - Opportunities and personalised learning with AI</vt:lpstr>
      <vt:lpstr>Audit page 4 - Pastoral support</vt:lpstr>
      <vt:lpstr>Reducing workload with AI - teaching staff</vt:lpstr>
      <vt:lpstr>Reducing workload with AI - leadership</vt:lpstr>
      <vt:lpstr>Reducing workload with AI - support staff</vt:lpstr>
      <vt:lpstr>Leadership toolkit video 3.3: Embedding AI in your digital strategy</vt:lpstr>
      <vt:lpstr>Teacher toolkit</vt:lpstr>
      <vt:lpstr>Audit page 5 - Making use of the teacher toolkit</vt:lpstr>
      <vt:lpstr>Audit page 6 - Embedding AI in your digital strategy</vt:lpstr>
      <vt:lpstr>Audit page 7 - Embedding AI in your digital strategy</vt:lpstr>
      <vt:lpstr>Audit page 8 - CPD and governance</vt:lpstr>
      <vt:lpstr>Key question: where can EdTech and AI be used to enhance learning?  </vt:lpstr>
      <vt:lpstr>Leadership toolkit video 3.4: Department for Education guidance</vt:lpstr>
      <vt:lpstr>Audit page 9 - Department for Education Guidance</vt:lpstr>
      <vt:lpstr>Leadership toolkit video 4: Planning for implementation</vt:lpstr>
      <vt:lpstr>Audit page 10 - Final reflection questions</vt:lpstr>
      <vt:lpstr>Has your vision for EdTech and AI changed?</vt:lpstr>
      <vt:lpstr>Planning for implementation</vt:lpstr>
      <vt:lpstr>Implementation - explore stage</vt:lpstr>
      <vt:lpstr>Implementation - prepare stage</vt:lpstr>
      <vt:lpstr>Implementation - deliver stage</vt:lpstr>
      <vt:lpstr>Implementation - sustain stage</vt:lpstr>
      <vt:lpstr>Acknowledgements</vt:lpstr>
      <vt:lpstr>Department for Education   © Crown copyright 2025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BROOKS, David</dc:creator>
  <cp:lastModifiedBy>BALLANTINE, Jane</cp:lastModifiedBy>
  <cp:revision>1</cp:revision>
  <dcterms:created xsi:type="dcterms:W3CDTF">2024-10-18T09:45:20Z</dcterms:created>
  <dcterms:modified xsi:type="dcterms:W3CDTF">2025-06-09T12:54:10Z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0x010100A6BBA37D3D3E694E97D4668572039AFD</vt:lpwstr>
  </property>
  <property fmtid="{D5CDD505-2E9C-101B-9397-08002B2CF9AE}" pid="3" name="Site">
    <vt:lpwstr>22;#Communic​ati​ons|60b3cc5e-d979-4a7a-b73d-c058e341a548</vt:lpwstr>
  </property>
  <property fmtid="{D5CDD505-2E9C-101B-9397-08002B2CF9AE}" pid="4" name="MediaServiceImageTags">
    <vt:lpwstr/>
  </property>
</Properties>
</file>