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12"/>
  </p:notesMasterIdLst>
  <p:handoutMasterIdLst>
    <p:handoutMasterId r:id="rId13"/>
  </p:handoutMasterIdLst>
  <p:sldIdLst>
    <p:sldId id="277" r:id="rId5"/>
    <p:sldId id="479" r:id="rId6"/>
    <p:sldId id="482" r:id="rId7"/>
    <p:sldId id="485" r:id="rId8"/>
    <p:sldId id="460" r:id="rId9"/>
    <p:sldId id="484" r:id="rId10"/>
    <p:sldId id="464" r:id="rId11"/>
  </p:sldIdLst>
  <p:sldSz cx="9906000" cy="6858000" type="A4"/>
  <p:notesSz cx="68834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64DA0C-F282-F7A7-2F3F-81C5E1083599}" name="Sunderland, Michael - HMT" initials="SH" userId="S::michael.sunderland@hmtreasury.gov.uk::925031c4-5df1-424a-9814-7e9f818560f0" providerId="AD"/>
  <p188:author id="{6A0B170D-DF78-5C8C-4CFB-E3C1757CACD6}" name="Sharma, Shikha - HMT" initials="SSH" userId="S::Shikha.Sharma@hmtreasury.gov.uk::2be97fe8-289c-4e14-81eb-677ee8c8037a" providerId="AD"/>
  <p188:author id="{14FA7684-B58F-2062-5B2B-32981320E093}" name="Rowe, Matthew - HMT" initials="RH" userId="S::matthew.rowe@hmtreasury.gov.uk::1d65933f-5c0f-47c4-b62d-3a00ca1ca59a" providerId="AD"/>
  <p188:author id="{34B113DE-E4ED-547A-24C5-9C6F89DF915A}" name="Sharma, Shikha - HMT" initials="SH" userId="S::shikha.sharma@hmtreasury.gov.uk::2be97fe8-289c-4e14-81eb-677ee8c8037a" providerId="AD"/>
  <p188:author id="{83523FE2-19A0-BB89-4DA5-CCBFF8991E69}" name="Roper, Scott - HMT" initials="RSH" userId="S::Scott.Roper@hmtreasury.gov.uk::1ad2ca89-1942-4665-a783-bf1cc78788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derland, Michael - HMT" initials="SM-H" lastIdx="1" clrIdx="0">
    <p:extLst>
      <p:ext uri="{19B8F6BF-5375-455C-9EA6-DF929625EA0E}">
        <p15:presenceInfo xmlns:p15="http://schemas.microsoft.com/office/powerpoint/2012/main" userId="S::Michael.Sunderland@hmtreasury.gov.uk::925031c4-5df1-424a-9814-7e9f818560f0" providerId="AD"/>
      </p:ext>
    </p:extLst>
  </p:cmAuthor>
  <p:cmAuthor id="2" name="Roberts, Louise - HMT" initials="RH" lastIdx="1" clrIdx="1">
    <p:extLst>
      <p:ext uri="{19B8F6BF-5375-455C-9EA6-DF929625EA0E}">
        <p15:presenceInfo xmlns:p15="http://schemas.microsoft.com/office/powerpoint/2012/main" userId="S::louise.roberts@hmtreasury.gov.uk::ae55c637-5670-4191-810f-9205b63433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41200"/>
    <a:srgbClr val="000000"/>
    <a:srgbClr val="FFFFFF"/>
    <a:srgbClr val="FFFF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B3D65-289E-4844-A402-CD217F50FFFE}" v="14" dt="2025-02-20T11:55:45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8712E14-8C8D-48BA-984D-13DE8B2EF9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0FF677F-1551-48F0-83D0-EEA45A7948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950FFF6-65C8-4106-A2C4-BC462350390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 b="1" dirty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09F92CB-919A-4028-A743-6851775569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7A43F62-D77D-4832-B248-E416F41EF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90030D-11BE-452F-88D6-094805AD7B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4AFEE56-847B-4C01-A8A8-0430290858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0C54B4C-0911-482C-BC13-8E327902494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8825" y="742950"/>
            <a:ext cx="5364163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7319F8A-1C95-44BA-978F-12065A2B43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409D4BF-8926-4892-B91D-9C6C84AA6B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 dirty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07BF623C-D769-4554-8520-33D47B0BA7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D58649F-01DD-4D96-B4A2-7E66DE9910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F76688F-7986-4109-A19D-43D42F8187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84EA222B-ADD0-4454-821A-ED1774AB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51987FEF-4C01-4C88-98A2-943A057D8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0C4CD56C-AB5A-41B0-B6DA-4EE8AD47EE19}" type="slidenum">
              <a:rPr lang="en-GB" altLang="en-US" sz="1200" smtClean="0">
                <a:solidFill>
                  <a:schemeClr val="tx1"/>
                </a:solidFill>
              </a:rPr>
              <a:pPr/>
              <a:t>1</a:t>
            </a:fld>
            <a:endParaRPr lang="en-GB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1FA9-852A-468D-8AD7-483AC93DA8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9F492EC-9BEE-4F15-BA1E-85B7B4805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This presentation will cover…</a:t>
            </a:r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18AC0AAC-8317-40C6-88AD-F84377E71D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10700"/>
            <a:ext cx="6883400" cy="495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Calibri" panose="020F0502020204030204" pitchFamily="34" charset="0"/>
              </a:rPr>
              <a:t>UNCLASSIFIED</a:t>
            </a:r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F2A1218C-50EB-431A-B769-3BD91C6F62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DA9EC725-8CA9-4ED9-9CF4-AF9A7039AA72}" type="slidenum">
              <a:rPr lang="en-GB" altLang="en-US" sz="1200" smtClean="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37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1FA9-852A-468D-8AD7-483AC93DA8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9F492EC-9BEE-4F15-BA1E-85B7B4805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This presentation will cover…</a:t>
            </a:r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18AC0AAC-8317-40C6-88AD-F84377E71D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10700"/>
            <a:ext cx="6883400" cy="495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Calibri" panose="020F0502020204030204" pitchFamily="34" charset="0"/>
              </a:rPr>
              <a:t>UNCLASSIFIED</a:t>
            </a:r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F2A1218C-50EB-431A-B769-3BD91C6F62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DA9EC725-8CA9-4ED9-9CF4-AF9A7039AA72}" type="slidenum">
              <a:rPr lang="en-GB" altLang="en-US" sz="1200" smtClean="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49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1FA9-852A-468D-8AD7-483AC93DA8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9F492EC-9BEE-4F15-BA1E-85B7B4805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This presentation will cover…</a:t>
            </a:r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18AC0AAC-8317-40C6-88AD-F84377E71D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10700"/>
            <a:ext cx="6883400" cy="495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Calibri" panose="020F0502020204030204" pitchFamily="34" charset="0"/>
              </a:rPr>
              <a:t>UNCLASSIFIED</a:t>
            </a:r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F2A1218C-50EB-431A-B769-3BD91C6F62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DA9EC725-8CA9-4ED9-9CF4-AF9A7039AA72}" type="slidenum">
              <a:rPr lang="en-GB" altLang="en-US" sz="1200" smtClean="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73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M Treasury">
            <a:extLst>
              <a:ext uri="{FF2B5EF4-FFF2-40B4-BE49-F238E27FC236}">
                <a16:creationId xmlns:a16="http://schemas.microsoft.com/office/drawing/2014/main" id="{07D87FEE-B517-4625-BCC6-69B05CE86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549275"/>
            <a:ext cx="147478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577850" y="1969096"/>
            <a:ext cx="5959326" cy="707886"/>
          </a:xfr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400000" algn="ctr" rotWithShape="0">
              <a:schemeClr val="tx2"/>
            </a:outerShdw>
          </a:effectLst>
        </p:spPr>
        <p:txBody>
          <a:bodyPr lIns="90000" rIns="360000">
            <a:spAutoFit/>
          </a:bodyPr>
          <a:lstStyle>
            <a:lvl1pPr marL="0" indent="0" algn="l" rtl="0" eaLnBrk="0" fontAlgn="base" hangingPunct="0">
              <a:lnSpc>
                <a:spcPts val="2400"/>
              </a:lnSpc>
              <a:spcBef>
                <a:spcPct val="50000"/>
              </a:spcBef>
              <a:spcAft>
                <a:spcPct val="0"/>
              </a:spcAft>
              <a:buSzPct val="85000"/>
              <a:buFont typeface="Arial" charset="0"/>
              <a:defRPr lang="en-US" sz="2800" b="1" u="none">
                <a:solidFill>
                  <a:srgbClr val="C412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82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60400" y="3068960"/>
            <a:ext cx="5876776" cy="396875"/>
          </a:xfrm>
        </p:spPr>
        <p:txBody>
          <a:bodyPr>
            <a:spAutoFit/>
          </a:bodyPr>
          <a:lstStyle>
            <a:lvl1pPr marL="0" indent="0" algn="l">
              <a:defRPr sz="2400">
                <a:solidFill>
                  <a:srgbClr val="C4120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2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79D89D4-34E1-409B-BB9E-927784B038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BC96-DFCA-4221-B635-49BDFAEDE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5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>
            <a:extLst>
              <a:ext uri="{FF2B5EF4-FFF2-40B4-BE49-F238E27FC236}">
                <a16:creationId xmlns:a16="http://schemas.microsoft.com/office/drawing/2014/main" id="{016CF7DA-EDE1-4BC3-8633-D1D29805BD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2850" y="6400800"/>
            <a:ext cx="660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400">
                <a:solidFill>
                  <a:srgbClr val="C41200"/>
                </a:solidFill>
                <a:latin typeface="Arial" charset="0"/>
              </a:defRPr>
            </a:lvl1pPr>
          </a:lstStyle>
          <a:p>
            <a:pPr>
              <a:defRPr/>
            </a:pPr>
            <a:fld id="{BB4E5924-0282-449D-BDC7-66FDD99EB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11" descr="Large confetti">
            <a:extLst>
              <a:ext uri="{FF2B5EF4-FFF2-40B4-BE49-F238E27FC236}">
                <a16:creationId xmlns:a16="http://schemas.microsoft.com/office/drawing/2014/main" id="{212A4FCC-0BC8-4D6C-B22C-168316B63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260350"/>
            <a:ext cx="8750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2">
            <a:extLst>
              <a:ext uri="{FF2B5EF4-FFF2-40B4-BE49-F238E27FC236}">
                <a16:creationId xmlns:a16="http://schemas.microsoft.com/office/drawing/2014/main" id="{5A5C704E-C62F-4FD8-B805-F696C6684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268413"/>
            <a:ext cx="87503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0AA5739F-C146-4F20-AC2B-02F9210C2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52513"/>
            <a:ext cx="9906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" name="Line 8">
            <a:extLst>
              <a:ext uri="{FF2B5EF4-FFF2-40B4-BE49-F238E27FC236}">
                <a16:creationId xmlns:a16="http://schemas.microsoft.com/office/drawing/2014/main" id="{9C93EAAC-A349-437F-A2B1-28357CA7C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308725"/>
            <a:ext cx="9906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31" name="Picture 10" descr="Treasury_1805_DIGI_AW.png">
            <a:extLst>
              <a:ext uri="{FF2B5EF4-FFF2-40B4-BE49-F238E27FC236}">
                <a16:creationId xmlns:a16="http://schemas.microsoft.com/office/drawing/2014/main" id="{A8050B2E-526E-426A-A2FF-D0B10107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6381750"/>
            <a:ext cx="1701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itchFamily="34" charset="0"/>
        </a:defRPr>
      </a:lvl9pPr>
    </p:titleStyle>
    <p:bodyStyle>
      <a:lvl1pPr marL="514350" indent="-51435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SzPct val="85000"/>
        <a:buFont typeface="Arial" panose="020B0604020202020204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085850" indent="-3810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cs typeface="Arial" charset="0"/>
        </a:defRPr>
      </a:lvl2pPr>
      <a:lvl3pPr marL="1638300" indent="-4572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3pPr>
      <a:lvl4pPr marL="22098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4pPr>
      <a:lvl5pPr marL="27813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5pPr>
      <a:lvl6pPr marL="32385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6pPr>
      <a:lvl7pPr marL="36957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7pPr>
      <a:lvl8pPr marL="41529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8pPr>
      <a:lvl9pPr marL="4610100" indent="-381000" algn="l" rtl="0" eaLnBrk="1" fontAlgn="base" hangingPunct="1">
        <a:lnSpc>
          <a:spcPts val="24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descr="Large confetti">
            <a:extLst>
              <a:ext uri="{FF2B5EF4-FFF2-40B4-BE49-F238E27FC236}">
                <a16:creationId xmlns:a16="http://schemas.microsoft.com/office/drawing/2014/main" id="{538D958B-CBEA-4662-B862-530941E65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850" y="2258718"/>
            <a:ext cx="7989101" cy="417807"/>
          </a:xfrm>
          <a:ln/>
        </p:spPr>
        <p:txBody>
          <a:bodyPr/>
          <a:lstStyle/>
          <a:p>
            <a:pPr>
              <a:defRPr/>
            </a:pPr>
            <a:r>
              <a:rPr lang="en-GB" dirty="0"/>
              <a:t>Whole of Government Accounts 23-24</a:t>
            </a:r>
          </a:p>
        </p:txBody>
      </p:sp>
      <p:sp>
        <p:nvSpPr>
          <p:cNvPr id="5123" name="Subtitle 5">
            <a:extLst>
              <a:ext uri="{FF2B5EF4-FFF2-40B4-BE49-F238E27FC236}">
                <a16:creationId xmlns:a16="http://schemas.microsoft.com/office/drawing/2014/main" id="{3B5D1926-57AD-490D-9653-8220E2492DCE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660400" y="3068638"/>
            <a:ext cx="6059996" cy="892552"/>
          </a:xfrm>
        </p:spPr>
        <p:txBody>
          <a:bodyPr/>
          <a:lstStyle/>
          <a:p>
            <a:r>
              <a:rPr lang="en-US" altLang="en-US" dirty="0"/>
              <a:t>24/02/2025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 descr="Large confetti">
            <a:extLst>
              <a:ext uri="{FF2B5EF4-FFF2-40B4-BE49-F238E27FC236}">
                <a16:creationId xmlns:a16="http://schemas.microsoft.com/office/drawing/2014/main" id="{54D194C2-84CC-4489-AB1C-19869939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Structure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4F84EB95-0E67-4B66-A70A-3098F653C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cs typeface="Arial"/>
              </a:rPr>
              <a:t>WGA 2022-23 Publication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cs typeface="Arial"/>
              </a:rPr>
              <a:t>WGA 2023-24 progress 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cs typeface="Arial"/>
              </a:rPr>
              <a:t>WGA 2024-25 / Future Years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cs typeface="Arial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cs typeface="Arial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en-US" dirty="0">
              <a:cs typeface="Arial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8E105E7-038B-4CA0-BE75-56C4432009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E992EF4B-7E94-4F0A-96C5-641F31107ABC}" type="slidenum">
              <a:rPr lang="en-US" altLang="en-US" sz="1400" smtClean="0">
                <a:solidFill>
                  <a:srgbClr val="C41200"/>
                </a:solidFill>
              </a:rPr>
              <a:pPr/>
              <a:t>2</a:t>
            </a:fld>
            <a:endParaRPr lang="en-US" altLang="en-US" sz="1400" dirty="0">
              <a:solidFill>
                <a:srgbClr val="C41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8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 descr="Large confetti">
            <a:extLst>
              <a:ext uri="{FF2B5EF4-FFF2-40B4-BE49-F238E27FC236}">
                <a16:creationId xmlns:a16="http://schemas.microsoft.com/office/drawing/2014/main" id="{54D194C2-84CC-4489-AB1C-19869939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rial"/>
              </a:rPr>
              <a:t>WGA 2022-23 Publication</a:t>
            </a:r>
            <a:endParaRPr lang="en-US" altLang="en-US" dirty="0"/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8E105E7-038B-4CA0-BE75-56C4432009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E992EF4B-7E94-4F0A-96C5-641F31107ABC}" type="slidenum">
              <a:rPr lang="en-US" altLang="en-US" sz="1400" smtClean="0">
                <a:solidFill>
                  <a:srgbClr val="C41200"/>
                </a:solidFill>
              </a:rPr>
              <a:pPr/>
              <a:t>3</a:t>
            </a:fld>
            <a:endParaRPr lang="en-US" altLang="en-US" sz="1400">
              <a:solidFill>
                <a:srgbClr val="C412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DCE6F1-A011-CF71-35CB-39869B8027F1}"/>
              </a:ext>
            </a:extLst>
          </p:cNvPr>
          <p:cNvSpPr txBox="1"/>
          <p:nvPr/>
        </p:nvSpPr>
        <p:spPr>
          <a:xfrm>
            <a:off x="315654" y="1597729"/>
            <a:ext cx="5330544" cy="53553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Published in November 2024 – as per our recovery plan</a:t>
            </a:r>
            <a:br>
              <a:rPr lang="en-GB" sz="2000" dirty="0"/>
            </a:b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Disclaimed opinion – </a:t>
            </a:r>
            <a:br>
              <a:rPr lang="en-GB" sz="2000" dirty="0"/>
            </a:br>
            <a:r>
              <a:rPr lang="en-GB" sz="1800" i="1" dirty="0"/>
              <a:t>due to missing data not submitted by bodies within the boundary and data submitted which has not been audited, primarily driven by the English local government accounting and audit sector</a:t>
            </a:r>
            <a:br>
              <a:rPr lang="en-GB" sz="2000" dirty="0"/>
            </a:b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New additions to the 22-23 WGA include: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‘Year at a Glance’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Economic and fiscal context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Accounting spotlights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F14E86-A3EF-7304-A9CA-CEC8FC356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965" y="2041574"/>
            <a:ext cx="4230666" cy="260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1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 descr="Large confetti">
            <a:extLst>
              <a:ext uri="{FF2B5EF4-FFF2-40B4-BE49-F238E27FC236}">
                <a16:creationId xmlns:a16="http://schemas.microsoft.com/office/drawing/2014/main" id="{54D194C2-84CC-4489-AB1C-19869939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rial"/>
              </a:rPr>
              <a:t>WGA 2023-24 Progress Update</a:t>
            </a:r>
            <a:endParaRPr lang="en-US" altLang="en-US" dirty="0"/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8E105E7-038B-4CA0-BE75-56C4432009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E992EF4B-7E94-4F0A-96C5-641F31107ABC}" type="slidenum">
              <a:rPr lang="en-US" altLang="en-US" sz="1400" smtClean="0">
                <a:solidFill>
                  <a:srgbClr val="C41200"/>
                </a:solidFill>
              </a:rPr>
              <a:pPr/>
              <a:t>4</a:t>
            </a:fld>
            <a:endParaRPr lang="en-US" altLang="en-US" sz="1400">
              <a:solidFill>
                <a:srgbClr val="C412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077995-9847-9F14-374B-A83D523ED5AB}"/>
              </a:ext>
            </a:extLst>
          </p:cNvPr>
          <p:cNvSpPr txBox="1"/>
          <p:nvPr/>
        </p:nvSpPr>
        <p:spPr>
          <a:xfrm>
            <a:off x="487796" y="1501191"/>
            <a:ext cx="8840354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Started production of 2023-24 WGA – currently in the Eliminations phase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Aiming for July publication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Recovery plan remains in place to return to 15-month WGA preparation by 2024-25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br>
              <a:rPr lang="en-GB" sz="2000" dirty="0"/>
            </a:b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3487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14DC05-8527-4AC7-A520-3401D8A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rial"/>
              </a:rPr>
              <a:t>WGA 2024-25 / Future Years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29C11-E534-4D58-8DC9-968591C51D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3CC11-E2B9-4E29-A473-18EE7DDC49F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EC246E-91C4-7D8C-997B-1CB6ECE51E33}"/>
              </a:ext>
            </a:extLst>
          </p:cNvPr>
          <p:cNvSpPr txBox="1"/>
          <p:nvPr/>
        </p:nvSpPr>
        <p:spPr>
          <a:xfrm>
            <a:off x="577850" y="1174690"/>
            <a:ext cx="77611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000" b="1" dirty="0"/>
              <a:t>WGA 2024-25 –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DCT submissions open – 1 April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Cycle 1 deadline – 15 August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Cycle 2 deadline – 12 September 2025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b="1" dirty="0"/>
              <a:t>Future Versions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On track to return to regular publishing schedule in 2024/25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DCT submissions open – June each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Cycle 1 deadline – August each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Cycle 2 deadline – September/October each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Disclaimed opinion likely until 25/26 – reliant on backstop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8829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9BC3FB-946C-0CFA-14E4-76F5F6ADA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50" y="1117493"/>
            <a:ext cx="8750300" cy="4897437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/>
              <a:t>Webinars</a:t>
            </a:r>
            <a:endParaRPr lang="en-GB" sz="2000" dirty="0"/>
          </a:p>
          <a:p>
            <a:pPr marL="1409700" lvl="2" indent="-285750">
              <a:buFont typeface="Courier New" panose="02070309020205020404" pitchFamily="49" charset="0"/>
              <a:buChar char="o"/>
            </a:pPr>
            <a:r>
              <a:rPr lang="en-GB" sz="1400" b="1" i="1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15 April 2025</a:t>
            </a:r>
            <a:r>
              <a:rPr lang="en-GB" sz="1400" b="0" i="1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 – For New DCT Users Only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 </a:t>
            </a:r>
          </a:p>
          <a:p>
            <a:pPr marL="1409700" lvl="2" indent="-285750">
              <a:buFont typeface="Courier New" panose="02070309020205020404" pitchFamily="49" charset="0"/>
              <a:buChar char="o"/>
            </a:pPr>
            <a:r>
              <a:rPr lang="en-GB" sz="1400" b="1" i="1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30 April 2025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 </a:t>
            </a:r>
          </a:p>
          <a:p>
            <a:pPr marL="1409700" lvl="2" indent="-285750">
              <a:buFont typeface="Courier New" panose="02070309020205020404" pitchFamily="49" charset="0"/>
              <a:buChar char="o"/>
            </a:pPr>
            <a:r>
              <a:rPr lang="en-GB" sz="1400" b="1" i="1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13 May 2025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 </a:t>
            </a:r>
          </a:p>
          <a:p>
            <a:pPr marL="1409700" lvl="2" indent="-285750">
              <a:buFont typeface="Courier New" panose="02070309020205020404" pitchFamily="49" charset="0"/>
              <a:buChar char="o"/>
            </a:pPr>
            <a:r>
              <a:rPr lang="en-GB" sz="1400" b="0" i="1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Further details will be emailed out in due course.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Humnst777 BT" panose="020B0603030504020204" pitchFamily="34" charset="0"/>
              </a:rPr>
              <a:t> </a:t>
            </a:r>
          </a:p>
          <a:p>
            <a:pPr marL="1123950" lvl="2" indent="0">
              <a:buNone/>
            </a:pPr>
            <a:endParaRPr lang="en-GB" sz="1600" b="0" i="0" dirty="0">
              <a:solidFill>
                <a:srgbClr val="000000"/>
              </a:solidFill>
              <a:effectLst/>
              <a:latin typeface="Humnst777 BT" panose="020B06030305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Account manager engagement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GFF Conference presentations/workshops</a:t>
            </a:r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Continuous engagement with NAO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Implementation of PAC recommendations where possible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457200" lvl="1" indent="0"/>
            <a:endParaRPr lang="en-GB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9852CE-9125-36B2-F5AA-F667CF44B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DFA41-01D6-C705-01B1-227278C7F1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3EBC96-DFCA-4221-B635-49BDFAEDEDA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1BF742-C7DF-49F6-B8EB-AE151544D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sz="3200" b="1" dirty="0"/>
          </a:p>
          <a:p>
            <a:pPr algn="ctr"/>
            <a:endParaRPr lang="en-GB" sz="3200" b="1" dirty="0"/>
          </a:p>
          <a:p>
            <a:pPr algn="ctr"/>
            <a:endParaRPr lang="en-GB" sz="3200" b="1" dirty="0"/>
          </a:p>
          <a:p>
            <a:pPr algn="ctr"/>
            <a:r>
              <a:rPr lang="en-GB" sz="3200" b="1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7C4E4-59B4-4703-B424-4429AF57C0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3EBC96-DFCA-4221-B635-49BDFAEDEDA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12901"/>
      </p:ext>
    </p:extLst>
  </p:cSld>
  <p:clrMapOvr>
    <a:masterClrMapping/>
  </p:clrMapOvr>
</p:sld>
</file>

<file path=ppt/theme/theme1.xml><?xml version="1.0" encoding="utf-8"?>
<a:theme xmlns:a="http://schemas.openxmlformats.org/drawingml/2006/main" name="HMT powerpoint presentation">
  <a:themeElements>
    <a:clrScheme name="">
      <a:dk1>
        <a:srgbClr val="000000"/>
      </a:dk1>
      <a:lt1>
        <a:srgbClr val="FFFFFF"/>
      </a:lt1>
      <a:dk2>
        <a:srgbClr val="C41200"/>
      </a:dk2>
      <a:lt2>
        <a:srgbClr val="333333"/>
      </a:lt2>
      <a:accent1>
        <a:srgbClr val="C41200"/>
      </a:accent1>
      <a:accent2>
        <a:srgbClr val="262D4C"/>
      </a:accent2>
      <a:accent3>
        <a:srgbClr val="FFFFFF"/>
      </a:accent3>
      <a:accent4>
        <a:srgbClr val="000000"/>
      </a:accent4>
      <a:accent5>
        <a:srgbClr val="DEAAAA"/>
      </a:accent5>
      <a:accent6>
        <a:srgbClr val="212844"/>
      </a:accent6>
      <a:hlink>
        <a:srgbClr val="598BBD"/>
      </a:hlink>
      <a:folHlink>
        <a:srgbClr val="DDDDDD"/>
      </a:folHlink>
    </a:clrScheme>
    <a:fontScheme name="HMT powerpoint presentatio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5000"/>
          <a:buFont typeface="Arial" charset="0"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5000"/>
          <a:buFont typeface="Arial" charset="0"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MT powerpoint presentation 1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T powerpoint presentation 2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T powerpoint presentation 3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MT powerpoint presentation 4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MT PowerPoint_template.pptx" id="{6F6FE005-9F67-4189-AA6A-085054FAE28B}" vid="{C5B8A9C6-460C-47FE-B88B-21D80F0434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_EmailBCC xmlns="http://schemas.microsoft.com/sharepoint/v3" xsi:nil="true"/>
    <dlc_EmailReceivedUTC xmlns="http://schemas.microsoft.com/sharepoint/v3" xsi:nil="true"/>
    <dlc_EmailSentUTC xmlns="http://schemas.microsoft.com/sharepoint/v3" xsi:nil="true"/>
    <dlc_EmailSubject xmlns="http://schemas.microsoft.com/sharepoint/v3" xsi:nil="true"/>
    <dlc_EmailTo xmlns="http://schemas.microsoft.com/sharepoint/v3" xsi:nil="true"/>
    <dlc_EmailFrom xmlns="http://schemas.microsoft.com/sharepoint/v3" xsi:nil="true"/>
    <dlc_EmailCC xmlns="http://schemas.microsoft.com/sharepoint/v3" xsi:nil="true"/>
    <dlc_EmailMailbox xmlns="http://schemas.microsoft.com/sharepoint/v3">
      <UserInfo>
        <DisplayName/>
        <AccountId xsi:nil="true"/>
        <AccountType/>
      </UserInfo>
    </dlc_EmailMailbox>
    <b9c42a306c8b47fcbaf8a41a71352f3a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0c3401bb-744b-4660-997f-fc50d910db48</TermId>
        </TermInfo>
      </Terms>
    </b9c42a306c8b47fcbaf8a41a71352f3a>
    <HMT_DocumentType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Other</TermName>
          <TermId xmlns="http://schemas.microsoft.com/office/infopath/2007/PartnerControls">c235b5c2-f697-427b-a70a-43d69599f998</TermId>
        </TermInfo>
      </Terms>
    </HMT_DocumentTypeHTField0>
    <TaxCatchAll xmlns="8485635d-cf54-460b-8438-0e2015e08040">
      <Value>5</Value>
      <Value>4</Value>
      <Value>3</Value>
      <Value>2</Value>
      <Value>1</Value>
    </TaxCatchAll>
    <HMT_Team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Government Financial Reporting</TermName>
          <TermId xmlns="http://schemas.microsoft.com/office/infopath/2007/PartnerControls">cf43247f-7ea9-43c0-b0b7-d8dd571f7bec</TermId>
        </TermInfo>
      </Terms>
    </HMT_TeamHTField0>
    <HMT_Group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Spending</TermName>
          <TermId xmlns="http://schemas.microsoft.com/office/infopath/2007/PartnerControls">0f654411-7d5f-45ce-a09d-a0ea67f4b905</TermId>
        </TermInfo>
      </Terms>
    </HMT_GroupHTField0>
    <HMT_CategoryHTField0 xmlns="8485635d-cf54-460b-8438-0e2015e08040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Policy Document Types</TermName>
          <TermId xmlns="http://schemas.microsoft.com/office/infopath/2007/PartnerControls">bd4325a7-7f6a-48f9-b0dc-cc3aef626e65</TermId>
        </TermInfo>
      </Terms>
    </HMT_CategoryHTField0>
    <_dlc_DocId xmlns="8485635d-cf54-460b-8438-0e2015e08040">HMTPUBSPND-7-28178</_dlc_DocId>
    <_dlc_DocIdUrl xmlns="8485635d-cf54-460b-8438-0e2015e08040">
      <Url>http://sphmt/sites/ps/IS/_layouts/15/DocIdRedir.aspx?ID=HMTPUBSPND-7-28178</Url>
      <Description>HMTPUBSPND-7-28178</Description>
    </_dlc_DocIdUrl>
    <HMT_ClosedbyOrig xmlns="8485635d-cf54-460b-8438-0e2015e08040">
      <UserInfo>
        <DisplayName/>
        <AccountId xsi:nil="true"/>
        <AccountType/>
      </UserInfo>
    </HMT_ClosedbyOrig>
    <HMT_ClosedOn xmlns="8485635d-cf54-460b-8438-0e2015e08040" xsi:nil="true"/>
    <HMT_LegacyModifiedBy xmlns="8485635d-cf54-460b-8438-0e2015e08040" xsi:nil="true"/>
    <HMT_Topic xmlns="8485635d-cf54-460b-8438-0e2015e08040">WGA Archive 2023-24</HMT_Topic>
    <HMT_ArchivedOn xmlns="8485635d-cf54-460b-8438-0e2015e08040" xsi:nil="true"/>
    <HMT_LegacyCreatedBy xmlns="8485635d-cf54-460b-8438-0e2015e08040" xsi:nil="true"/>
    <HMT_Record xmlns="8485635d-cf54-460b-8438-0e2015e08040">true</HMT_Record>
    <HMT_LegacyItemID xmlns="8485635d-cf54-460b-8438-0e2015e08040" xsi:nil="true"/>
    <HMT_ClosedBy xmlns="8485635d-cf54-460b-8438-0e2015e08040">
      <UserInfo>
        <DisplayName/>
        <AccountId xsi:nil="true"/>
        <AccountType/>
      </UserInfo>
    </HMT_ClosedBy>
    <HMT_SubTopic xmlns="8485635d-cf54-460b-8438-0e2015e08040">Stakeholders and corres</HMT_SubTopic>
    <HMT_Theme xmlns="8485635d-cf54-460b-8438-0e2015e08040">WGA</HMT_Theme>
    <HMT_DeletedOn xmlns="8485635d-cf54-460b-8438-0e2015e08040" xsi:nil="true"/>
    <HMT_LegacyOrigSource xmlns="8485635d-cf54-460b-8438-0e2015e08040" xsi:nil="true"/>
    <HMT_ClosedArchive xmlns="8485635d-cf54-460b-8438-0e2015e08040">false</HMT_ClosedArchive>
    <HMT_ClosedOnOrig xmlns="8485635d-cf54-460b-8438-0e2015e08040" xsi:nil="true"/>
    <HMT_ArchivedBy xmlns="8485635d-cf54-460b-8438-0e2015e08040">
      <UserInfo>
        <DisplayName/>
        <AccountId xsi:nil="true"/>
        <AccountType/>
      </UserInfo>
    </HMT_ArchivedBy>
    <HMT_LegacyRecord xmlns="8485635d-cf54-460b-8438-0e2015e08040">false</HMT_LegacyRecord>
    <HMT_Audit xmlns="8485635d-cf54-460b-8438-0e2015e08040" xsi:nil="true"/>
    <HMT_LegacyExtRef xmlns="8485635d-cf54-460b-8438-0e2015e08040" xsi:nil="true"/>
    <HMT_LegacySensitive xmlns="8485635d-cf54-460b-8438-0e2015e08040">false</HMT_LegacySensitive>
    <HMT_SubTeamHTField0 xmlns="8485635d-cf54-460b-8438-0e2015e08040">
      <Terms xmlns="http://schemas.microsoft.com/office/infopath/2007/PartnerControls"/>
    </HMT_SubTeamHTField0>
    <lcf76f155ced4ddcb4097134ff3c332f xmlns="4a7b115b-08ae-45b2-9b64-9f539511930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HMT Document" ma:contentTypeID="0x010100672A3FCA98991645BE083C320B7539B70073E2331C55A74AA0969608FB8C0629F600B889A51C29B3B641A5653CA2A093D4CD" ma:contentTypeVersion="2638" ma:contentTypeDescription="Create an InfoStore Document" ma:contentTypeScope="" ma:versionID="7fc4cd871ca41e888303951f77ed08a4">
  <xsd:schema xmlns:xsd="http://www.w3.org/2001/XMLSchema" xmlns:xs="http://www.w3.org/2001/XMLSchema" xmlns:p="http://schemas.microsoft.com/office/2006/metadata/properties" xmlns:ns1="8485635d-cf54-460b-8438-0e2015e08040" xmlns:ns2="http://schemas.microsoft.com/sharepoint/v3" xmlns:ns3="4a7b115b-08ae-45b2-9b64-9f539511930d" targetNamespace="http://schemas.microsoft.com/office/2006/metadata/properties" ma:root="true" ma:fieldsID="9cff548b6e1a5c860654d75dea052a8d" ns1:_="" ns2:_="" ns3:_="">
    <xsd:import namespace="8485635d-cf54-460b-8438-0e2015e08040"/>
    <xsd:import namespace="http://schemas.microsoft.com/sharepoint/v3"/>
    <xsd:import namespace="4a7b115b-08ae-45b2-9b64-9f539511930d"/>
    <xsd:element name="properties">
      <xsd:complexType>
        <xsd:sequence>
          <xsd:element name="documentManagement">
            <xsd:complexType>
              <xsd:all>
                <xsd:element ref="ns1:HMT_DocumentTypeHTField0" minOccurs="0"/>
                <xsd:element ref="ns1:HMT_Record" minOccurs="0"/>
                <xsd:element ref="ns1:HMT_GroupHTField0" minOccurs="0"/>
                <xsd:element ref="ns1:HMT_TeamHTField0" minOccurs="0"/>
                <xsd:element ref="ns1:HMT_SubTeamHTField0" minOccurs="0"/>
                <xsd:element ref="ns1:HMT_Theme" minOccurs="0"/>
                <xsd:element ref="ns1:HMT_Topic" minOccurs="0"/>
                <xsd:element ref="ns1:HMT_SubTopic" minOccurs="0"/>
                <xsd:element ref="ns1:HMT_CategoryHTField0" minOccurs="0"/>
                <xsd:element ref="ns1:HMT_ClosedOn" minOccurs="0"/>
                <xsd:element ref="ns1:HMT_DeletedOn" minOccurs="0"/>
                <xsd:element ref="ns1:HMT_ArchivedOn" minOccurs="0"/>
                <xsd:element ref="ns1:HMT_LegacyItemID" minOccurs="0"/>
                <xsd:element ref="ns1:HMT_LegacyCreatedBy" minOccurs="0"/>
                <xsd:element ref="ns1:HMT_LegacyModifiedBy" minOccurs="0"/>
                <xsd:element ref="ns1:HMT_LegacyOrigSource" minOccurs="0"/>
                <xsd:element ref="ns1:HMT_LegacyExtRef" minOccurs="0"/>
                <xsd:element ref="ns1:HMT_LegacySensitive" minOccurs="0"/>
                <xsd:element ref="ns1:HMT_LegacyRecord" minOccurs="0"/>
                <xsd:element ref="ns1:HMT_Audit" minOccurs="0"/>
                <xsd:element ref="ns1:HMT_ClosedBy" minOccurs="0"/>
                <xsd:element ref="ns1:HMT_ArchivedBy" minOccurs="0"/>
                <xsd:element ref="ns1:HMT_ClosedArchive" minOccurs="0"/>
                <xsd:element ref="ns1:HMT_ClosedOnOrig" minOccurs="0"/>
                <xsd:element ref="ns1:HMT_ClosedbyOrig" minOccurs="0"/>
                <xsd:element ref="ns1:_dlc_DocId" minOccurs="0"/>
                <xsd:element ref="ns1:_dlc_DocIdUrl" minOccurs="0"/>
                <xsd:element ref="ns1:_dlc_DocIdPersistId" minOccurs="0"/>
                <xsd:element ref="ns1:TaxCatchAll" minOccurs="0"/>
                <xsd:element ref="ns1:TaxCatchAllLabel" minOccurs="0"/>
                <xsd:element ref="ns2:dlc_EmailSubject" minOccurs="0"/>
                <xsd:element ref="ns2:dlc_EmailMailbox" minOccurs="0"/>
                <xsd:element ref="ns2:dlc_EmailTo" minOccurs="0"/>
                <xsd:element ref="ns2:dlc_EmailFrom" minOccurs="0"/>
                <xsd:element ref="ns2:dlc_EmailBCC" minOccurs="0"/>
                <xsd:element ref="ns2:dlc_EmailCC" minOccurs="0"/>
                <xsd:element ref="ns1:b9c42a306c8b47fcbaf8a41a71352f3a" minOccurs="0"/>
                <xsd:element ref="ns2:dlc_EmailSentUTC" minOccurs="0"/>
                <xsd:element ref="ns2:dlc_EmailReceivedUTC" minOccurs="0"/>
                <xsd:element ref="ns1:SharedWithUsers" minOccurs="0"/>
                <xsd:element ref="ns1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5635d-cf54-460b-8438-0e2015e08040" elementFormDefault="qualified">
    <xsd:import namespace="http://schemas.microsoft.com/office/2006/documentManagement/types"/>
    <xsd:import namespace="http://schemas.microsoft.com/office/infopath/2007/PartnerControls"/>
    <xsd:element name="HMT_DocumentTypeHTField0" ma:index="1" nillable="true" ma:taxonomy="true" ma:internalName="HMT_DocumentTypeHTField0" ma:taxonomyFieldName="HMT_DocumentType" ma:displayName="Document Type" ma:indexed="true" ma:default="1;#Other|c235b5c2-f697-427b-a70a-43d69599f998" ma:fieldId="{64e205a0-0872-4e26-9aef-64ca7bdb5848}" ma:sspId="9002b6cd-6bc3-456d-8dd0-19fe32dddaf9" ma:termSetId="b6f1e53f-947f-4b4b-98bb-41ceeb10f910" ma:anchorId="bd4325a7-7f6a-48f9-b0dc-cc3aef626e65" ma:open="false" ma:isKeyword="false">
      <xsd:complexType>
        <xsd:sequence>
          <xsd:element ref="pc:Terms" minOccurs="0" maxOccurs="1"/>
        </xsd:sequence>
      </xsd:complexType>
    </xsd:element>
    <xsd:element name="HMT_Record" ma:index="2" nillable="true" ma:displayName="Record" ma:description="Is this document a record?" ma:hidden="true" ma:internalName="HMT_Record" ma:readOnly="true">
      <xsd:simpleType>
        <xsd:restriction base="dms:Boolean"/>
      </xsd:simpleType>
    </xsd:element>
    <xsd:element name="HMT_GroupHTField0" ma:index="4" nillable="true" ma:taxonomy="true" ma:internalName="HMT_GroupHTField0" ma:taxonomyFieldName="HMT_Group" ma:displayName="Organisation unit" ma:indexed="true" ma:readOnly="true" ma:default="" ma:fieldId="{0727aac2-e220-4289-aa2b-5b6dcdadae03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TeamHTField0" ma:index="6" nillable="true" ma:taxonomy="true" ma:internalName="HMT_TeamHTField0" ma:taxonomyFieldName="HMT_Team" ma:displayName="Team" ma:indexed="true" ma:readOnly="true" ma:default="" ma:fieldId="{2eefa5c6-211a-4a5e-9a50-7e1c1c1599ef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SubTeamHTField0" ma:index="8" nillable="true" ma:taxonomy="true" ma:internalName="HMT_SubTeamHTField0" ma:taxonomyFieldName="HMT_SubTeam" ma:displayName="Sub Team" ma:indexed="true" ma:readOnly="true" ma:default="" ma:fieldId="{1b8bc039-1a2e-4089-a24d-47de9e4a6672}" ma:sspId="9002b6cd-6bc3-456d-8dd0-19fe32dddaf9" ma:termSetId="bfb00256-4f71-4b34-808b-e2a5e274e1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Theme" ma:index="9" nillable="true" ma:displayName="Library" ma:description="Document library theme" ma:hidden="true" ma:internalName="HMT_Theme" ma:readOnly="true">
      <xsd:simpleType>
        <xsd:restriction base="dms:Text"/>
      </xsd:simpleType>
    </xsd:element>
    <xsd:element name="HMT_Topic" ma:index="10" nillable="true" ma:displayName="Topic" ma:description="Topic" ma:hidden="true" ma:internalName="HMT_Topic" ma:readOnly="true">
      <xsd:simpleType>
        <xsd:restriction base="dms:Text"/>
      </xsd:simpleType>
    </xsd:element>
    <xsd:element name="HMT_SubTopic" ma:index="11" nillable="true" ma:displayName="Sub Topic" ma:description="Sub topic" ma:hidden="true" ma:internalName="HMT_SubTopic" ma:readOnly="true">
      <xsd:simpleType>
        <xsd:restriction base="dms:Text"/>
      </xsd:simpleType>
    </xsd:element>
    <xsd:element name="HMT_CategoryHTField0" ma:index="13" nillable="true" ma:taxonomy="true" ma:internalName="HMT_CategoryHTField0" ma:taxonomyFieldName="HMT_Category" ma:displayName="Category" ma:indexed="true" ma:readOnly="true" ma:default="" ma:fieldId="{03bf77b0-a02d-47ea-8bec-4fb357d1f3ee}" ma:sspId="9002b6cd-6bc3-456d-8dd0-19fe32dddaf9" ma:termSetId="b6f1e53f-947f-4b4b-98bb-41ceeb10f9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MT_ClosedOn" ma:index="15" nillable="true" ma:displayName="Closed On" ma:description="The date this item was closed on" ma:format="DateTime" ma:hidden="true" ma:internalName="HMT_ClosedOn" ma:readOnly="true">
      <xsd:simpleType>
        <xsd:restriction base="dms:DateTime"/>
      </xsd:simpleType>
    </xsd:element>
    <xsd:element name="HMT_DeletedOn" ma:index="16" nillable="true" ma:displayName="Deleted On" ma:description="The date this item was deleted on" ma:format="DateTime" ma:hidden="true" ma:internalName="HMT_DeletedOn" ma:readOnly="true">
      <xsd:simpleType>
        <xsd:restriction base="dms:DateTime"/>
      </xsd:simpleType>
    </xsd:element>
    <xsd:element name="HMT_ArchivedOn" ma:index="17" nillable="true" ma:displayName="Archived On" ma:description="The date this item was archived on" ma:format="DateTime" ma:hidden="true" ma:internalName="HMT_ArchivedOn" ma:readOnly="true">
      <xsd:simpleType>
        <xsd:restriction base="dms:DateTime"/>
      </xsd:simpleType>
    </xsd:element>
    <xsd:element name="HMT_LegacyItemID" ma:index="18" nillable="true" ma:displayName="Legacy Item ID" ma:hidden="true" ma:internalName="HMT_LegacyItemID" ma:readOnly="true">
      <xsd:simpleType>
        <xsd:restriction base="dms:Text"/>
      </xsd:simpleType>
    </xsd:element>
    <xsd:element name="HMT_LegacyCreatedBy" ma:index="19" nillable="true" ma:displayName="Legacy Created By" ma:hidden="true" ma:internalName="HMT_LegacyCreatedBy" ma:readOnly="true">
      <xsd:simpleType>
        <xsd:restriction base="dms:Text"/>
      </xsd:simpleType>
    </xsd:element>
    <xsd:element name="HMT_LegacyModifiedBy" ma:index="20" nillable="true" ma:displayName="Legacy Modified By" ma:hidden="true" ma:internalName="HMT_LegacyModifiedBy" ma:readOnly="true">
      <xsd:simpleType>
        <xsd:restriction base="dms:Text"/>
      </xsd:simpleType>
    </xsd:element>
    <xsd:element name="HMT_LegacyOrigSource" ma:index="21" nillable="true" ma:displayName="Original Source" ma:hidden="true" ma:internalName="HMT_LegacyOrigSource" ma:readOnly="true">
      <xsd:simpleType>
        <xsd:restriction base="dms:Text"/>
      </xsd:simpleType>
    </xsd:element>
    <xsd:element name="HMT_LegacyExtRef" ma:index="22" nillable="true" ma:displayName="External Reference" ma:hidden="true" ma:internalName="HMT_LegacyExtRef" ma:readOnly="true">
      <xsd:simpleType>
        <xsd:restriction base="dms:Text"/>
      </xsd:simpleType>
    </xsd:element>
    <xsd:element name="HMT_LegacySensitive" ma:index="23" nillable="true" ma:displayName="Sensitive Item" ma:default="0" ma:hidden="true" ma:internalName="HMT_LegacySensitive" ma:readOnly="true">
      <xsd:simpleType>
        <xsd:restriction base="dms:Boolean"/>
      </xsd:simpleType>
    </xsd:element>
    <xsd:element name="HMT_LegacyRecord" ma:index="24" nillable="true" ma:displayName="Legacy Record" ma:default="0" ma:hidden="true" ma:internalName="HMT_LegacyRecord" ma:readOnly="true">
      <xsd:simpleType>
        <xsd:restriction base="dms:Boolean"/>
      </xsd:simpleType>
    </xsd:element>
    <xsd:element name="HMT_Audit" ma:index="25" nillable="true" ma:displayName="Audit Log" ma:description="Audit Log" ma:internalName="HMT_Audit" ma:readOnly="true">
      <xsd:simpleType>
        <xsd:restriction base="dms:Note">
          <xsd:maxLength value="255"/>
        </xsd:restriction>
      </xsd:simpleType>
    </xsd:element>
    <xsd:element name="HMT_ClosedBy" ma:index="26" nillable="true" ma:displayName="Closed By" ma:description="Who closed this item" ma:hidden="true" ma:list="UserInfo" ma:internalName="HMT_Clos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MT_ArchivedBy" ma:index="27" nillable="true" ma:displayName="Archived By" ma:description="Who archived this item" ma:hidden="true" ma:list="UserInfo" ma:internalName="HMT_Archiv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MT_ClosedArchive" ma:index="28" nillable="true" ma:displayName="Closed Archive" ma:default="0" ma:description="Item sent to closed archive" ma:hidden="true" ma:internalName="HMT_ClosedArchive" ma:readOnly="true">
      <xsd:simpleType>
        <xsd:restriction base="dms:Boolean"/>
      </xsd:simpleType>
    </xsd:element>
    <xsd:element name="HMT_ClosedOnOrig" ma:index="29" nillable="true" ma:displayName="Original Closed On" ma:description="The date this item was originally closed on" ma:format="DateTime" ma:hidden="true" ma:internalName="HMT_ClosedOnOrig" ma:readOnly="true">
      <xsd:simpleType>
        <xsd:restriction base="dms:DateTime"/>
      </xsd:simpleType>
    </xsd:element>
    <xsd:element name="HMT_ClosedbyOrig" ma:index="30" nillable="true" ma:displayName="Original Closed By" ma:description="Who originally closed this item" ma:hidden="true" ma:list="UserInfo" ma:internalName="HMT_ClosedbyOrig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32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36" nillable="true" ma:displayName="Taxonomy Catch All Column" ma:hidden="true" ma:list="{c6b8adde-5f31-4510-aaa6-4c0fabf83970}" ma:internalName="TaxCatchAll" ma:showField="CatchAllData" ma:web="8485635d-cf54-460b-8438-0e2015e08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c6b8adde-5f31-4510-aaa6-4c0fabf83970}" ma:internalName="TaxCatchAllLabel" ma:readOnly="true" ma:showField="CatchAllDataLabel" ma:web="8485635d-cf54-460b-8438-0e2015e080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9c42a306c8b47fcbaf8a41a71352f3a" ma:index="51" nillable="true" ma:taxonomy="true" ma:internalName="b9c42a306c8b47fcbaf8a41a71352f3a" ma:taxonomyFieldName="HMT_Classification" ma:displayName="Classification" ma:indexed="true" ma:readOnly="true" ma:default="" ma:fieldId="{b9c42a30-6c8b-47fc-baf8-a41a71352f3a}" ma:sspId="9002b6cd-6bc3-456d-8dd0-19fe32dddaf9" ma:termSetId="7a69d7dc-39ad-4ce6-95e5-a2714f1574d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lc_EmailSubject" ma:index="44" nillable="true" ma:displayName="Subject" ma:internalName="dlc_EmailSubject">
      <xsd:simpleType>
        <xsd:restriction base="dms:Text">
          <xsd:maxLength value="255"/>
        </xsd:restriction>
      </xsd:simpleType>
    </xsd:element>
    <xsd:element name="dlc_EmailMailbox" ma:index="46" nillable="true" ma:displayName="Submitter" ma:description="" ma:internalName="dlc_EmailMailbo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lc_EmailTo" ma:index="47" nillable="true" ma:displayName="To" ma:internalName="dlc_EmailTo">
      <xsd:simpleType>
        <xsd:restriction base="dms:Text">
          <xsd:maxLength value="255"/>
        </xsd:restriction>
      </xsd:simpleType>
    </xsd:element>
    <xsd:element name="dlc_EmailFrom" ma:index="48" nillable="true" ma:displayName="From" ma:internalName="dlc_EmailFrom">
      <xsd:simpleType>
        <xsd:restriction base="dms:Text">
          <xsd:maxLength value="255"/>
        </xsd:restriction>
      </xsd:simpleType>
    </xsd:element>
    <xsd:element name="dlc_EmailBCC" ma:index="49" nillable="true" ma:displayName="BCC" ma:internalName="dlc_EmailBCC">
      <xsd:simpleType>
        <xsd:restriction base="dms:Note">
          <xsd:maxLength value="1024"/>
        </xsd:restriction>
      </xsd:simpleType>
    </xsd:element>
    <xsd:element name="dlc_EmailCC" ma:index="50" nillable="true" ma:displayName="CC" ma:internalName="dlc_EmailCC">
      <xsd:simpleType>
        <xsd:restriction base="dms:Note">
          <xsd:maxLength value="1024"/>
        </xsd:restriction>
      </xsd:simpleType>
    </xsd:element>
    <xsd:element name="dlc_EmailSentUTC" ma:index="52" nillable="true" ma:displayName="Date Sent" ma:internalName="dlc_EmailSentUTC">
      <xsd:simpleType>
        <xsd:restriction base="dms:DateTime"/>
      </xsd:simpleType>
    </xsd:element>
    <xsd:element name="dlc_EmailReceivedUTC" ma:index="53" nillable="true" ma:displayName="Date Received" ma:internalName="dlc_EmailReceivedUTC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b115b-08ae-45b2-9b64-9f539511930d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5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5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59" nillable="true" ma:displayName="Tags" ma:internalName="MediaServiceAutoTags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6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6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6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66" nillable="true" ma:taxonomy="true" ma:internalName="lcf76f155ced4ddcb4097134ff3c332f" ma:taxonomyFieldName="MediaServiceImageTags" ma:displayName="Image Tags" ma:readOnly="false" ma:fieldId="{5cf76f15-5ced-4ddc-b409-7134ff3c332f}" ma:taxonomyMulti="true" ma:sspId="9002b6cd-6bc3-456d-8dd0-19fe32ddda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6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E4418B-762F-471C-BA26-F1BF64AF17E1}">
  <ds:schemaRefs>
    <ds:schemaRef ds:uri="http://schemas.microsoft.com/office/2006/metadata/properties"/>
    <ds:schemaRef ds:uri="8485635d-cf54-460b-8438-0e2015e08040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aca26d8-bb17-4b01-a6d3-62ca56987c3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05B602-1ACB-46C2-AFA0-D536253438CD}"/>
</file>

<file path=customXml/itemProps3.xml><?xml version="1.0" encoding="utf-8"?>
<ds:datastoreItem xmlns:ds="http://schemas.openxmlformats.org/officeDocument/2006/customXml" ds:itemID="{18EE859F-C43A-4A56-9005-4F4E5235EE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HMT PowerPoint_template</Template>
  <TotalTime>2166</TotalTime>
  <Words>272</Words>
  <Application>Microsoft Office PowerPoint</Application>
  <PresentationFormat>A4 Paper (210x297 mm)</PresentationFormat>
  <Paragraphs>79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Courier New</vt:lpstr>
      <vt:lpstr>Humnst777 BT</vt:lpstr>
      <vt:lpstr>HMT powerpoint presentation</vt:lpstr>
      <vt:lpstr>Whole of Government Accounts 23-24</vt:lpstr>
      <vt:lpstr>Structure</vt:lpstr>
      <vt:lpstr>WGA 2022-23 Publication</vt:lpstr>
      <vt:lpstr>WGA 2023-24 Progress Update</vt:lpstr>
      <vt:lpstr>WGA 2024-25 / Future Years</vt:lpstr>
      <vt:lpstr>Future Actions</vt:lpstr>
      <vt:lpstr>PowerPoint Presentation</vt:lpstr>
    </vt:vector>
  </TitlesOfParts>
  <Company>HMT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UPAG 11 (01) - WGA update.pptx</dc:title>
  <dc:creator>Boateng, Adeola - HMT</dc:creator>
  <cp:lastModifiedBy>Carter, Harry - HMT</cp:lastModifiedBy>
  <cp:revision>11</cp:revision>
  <cp:lastPrinted>2008-10-03T08:28:06Z</cp:lastPrinted>
  <dcterms:created xsi:type="dcterms:W3CDTF">2019-05-29T09:36:44Z</dcterms:created>
  <dcterms:modified xsi:type="dcterms:W3CDTF">2025-02-25T13:43:02Z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jDocumentSecurityLabel">
    <vt:lpwstr>UNCLASSIFIED</vt:lpwstr>
  </property>
  <property fmtid="{D5CDD505-2E9C-101B-9397-08002B2CF9AE}" pid="3" name="Document Security Label">
    <vt:lpwstr>UNCLASSIFIED</vt:lpwstr>
  </property>
  <property fmtid="{D5CDD505-2E9C-101B-9397-08002B2CF9AE}" pid="4" name="bjDocumentSecurityXML">
    <vt:lpwstr>&lt;label version="1.0"&gt;&lt;element uid="id_newpolicy" value=""/&gt;&lt;element uid="id_unclassified" value=""/&gt;&lt;/label&gt;</vt:lpwstr>
  </property>
  <property fmtid="{D5CDD505-2E9C-101B-9397-08002B2CF9AE}" pid="5" name="bjDocumentSecurityPolicyProp">
    <vt:lpwstr>UK</vt:lpwstr>
  </property>
  <property fmtid="{D5CDD505-2E9C-101B-9397-08002B2CF9AE}" pid="6" name="bjDocumentSecurityPolicyPropID">
    <vt:lpwstr>id_newpolicy</vt:lpwstr>
  </property>
  <property fmtid="{D5CDD505-2E9C-101B-9397-08002B2CF9AE}" pid="7" name="bjDocumentSecurityProp1">
    <vt:lpwstr>UNCLASSIFIED</vt:lpwstr>
  </property>
  <property fmtid="{D5CDD505-2E9C-101B-9397-08002B2CF9AE}" pid="8" name="bjSecLabelProp1ID">
    <vt:lpwstr>id_unclassified</vt:lpwstr>
  </property>
  <property fmtid="{D5CDD505-2E9C-101B-9397-08002B2CF9AE}" pid="9" name="bjDocumentSecurityProp2">
    <vt:lpwstr/>
  </property>
  <property fmtid="{D5CDD505-2E9C-101B-9397-08002B2CF9AE}" pid="10" name="bjSecLabelProp2ID">
    <vt:lpwstr/>
  </property>
  <property fmtid="{D5CDD505-2E9C-101B-9397-08002B2CF9AE}" pid="11" name="bjDocumentSecurityProp3">
    <vt:lpwstr/>
  </property>
  <property fmtid="{D5CDD505-2E9C-101B-9397-08002B2CF9AE}" pid="12" name="bjSecLabelProp3ID">
    <vt:lpwstr/>
  </property>
  <property fmtid="{D5CDD505-2E9C-101B-9397-08002B2CF9AE}" pid="13" name="eGMS.protectiveMarking">
    <vt:lpwstr/>
  </property>
  <property fmtid="{D5CDD505-2E9C-101B-9397-08002B2CF9AE}" pid="14" name="docIndexRef">
    <vt:lpwstr>f54deaf5-db4f-48a4-8276-691755257cef</vt:lpwstr>
  </property>
  <property fmtid="{D5CDD505-2E9C-101B-9397-08002B2CF9AE}" pid="15" name="ContentTypeId">
    <vt:lpwstr>0x010100672A3FCA98991645BE083C320B7539B70073E2331C55A74AA0969608FB8C0629F600B889A51C29B3B641A5653CA2A093D4CD</vt:lpwstr>
  </property>
  <property fmtid="{D5CDD505-2E9C-101B-9397-08002B2CF9AE}" pid="16" name="_dlc_policyId">
    <vt:lpwstr/>
  </property>
  <property fmtid="{D5CDD505-2E9C-101B-9397-08002B2CF9AE}" pid="17" name="ItemRetentionFormula">
    <vt:lpwstr/>
  </property>
  <property fmtid="{D5CDD505-2E9C-101B-9397-08002B2CF9AE}" pid="18" name="_dlc_DocIdItemGuid">
    <vt:lpwstr>8ca56362-4d3f-45aa-a246-5454070de4b5</vt:lpwstr>
  </property>
  <property fmtid="{D5CDD505-2E9C-101B-9397-08002B2CF9AE}" pid="19" name="HMT_Group">
    <vt:lpwstr>2;#Public Spending|0f654411-7d5f-45ce-a09d-a0ea67f4b905</vt:lpwstr>
  </property>
  <property fmtid="{D5CDD505-2E9C-101B-9397-08002B2CF9AE}" pid="20" name="HMT_Topic">
    <vt:lpwstr>746;#WGA|1a9b5597-df17-4cf6-86f4-b9788cea33aa</vt:lpwstr>
  </property>
  <property fmtid="{D5CDD505-2E9C-101B-9397-08002B2CF9AE}" pid="21" name="HMT_Category">
    <vt:lpwstr>4;#Policy Document Types|bd4325a7-7f6a-48f9-b0dc-cc3aef626e65</vt:lpwstr>
  </property>
  <property fmtid="{D5CDD505-2E9C-101B-9397-08002B2CF9AE}" pid="22" name="HMT_Classification">
    <vt:lpwstr>5;#Official|0c3401bb-744b-4660-997f-fc50d910db48</vt:lpwstr>
  </property>
  <property fmtid="{D5CDD505-2E9C-101B-9397-08002B2CF9AE}" pid="23" name="HMT_Theme">
    <vt:lpwstr>698;#WGA|d672298c-4ea3-4461-b027-ed86eac70929</vt:lpwstr>
  </property>
  <property fmtid="{D5CDD505-2E9C-101B-9397-08002B2CF9AE}" pid="24" name="HMT_SubTopic">
    <vt:lpwstr>5345;#_WGA 2018-19|682af23b-9aae-4281-9aa2-41da3f13c7f8</vt:lpwstr>
  </property>
  <property fmtid="{D5CDD505-2E9C-101B-9397-08002B2CF9AE}" pid="25" name="HMT_DocumentType">
    <vt:lpwstr>1;#Other|c235b5c2-f697-427b-a70a-43d69599f998</vt:lpwstr>
  </property>
  <property fmtid="{D5CDD505-2E9C-101B-9397-08002B2CF9AE}" pid="26" name="HMT_Team">
    <vt:lpwstr>3;#Government Financial Reporting|cf43247f-7ea9-43c0-b0b7-d8dd571f7bec</vt:lpwstr>
  </property>
  <property fmtid="{D5CDD505-2E9C-101B-9397-08002B2CF9AE}" pid="27" name="g727aac2e2204289aa2b5b6dcdadae03">
    <vt:lpwstr>Public Spending|0f654411-7d5f-45ce-a09d-a0ea67f4b905</vt:lpwstr>
  </property>
  <property fmtid="{D5CDD505-2E9C-101B-9397-08002B2CF9AE}" pid="28" name="Order">
    <vt:r8>2817800</vt:r8>
  </property>
  <property fmtid="{D5CDD505-2E9C-101B-9397-08002B2CF9AE}" pid="29" name="b4fdd2ce4232490396aa344e31f74d8e">
    <vt:lpwstr/>
  </property>
  <property fmtid="{D5CDD505-2E9C-101B-9397-08002B2CF9AE}" pid="30" name="m4e205a008724e269aef64ca7bdb5848">
    <vt:lpwstr>Other|c235b5c2-f697-427b-a70a-43d69599f998</vt:lpwstr>
  </property>
  <property fmtid="{D5CDD505-2E9C-101B-9397-08002B2CF9AE}" pid="31" name="d3acaa1fb1fd45d69e6498ce1656c037">
    <vt:lpwstr/>
  </property>
  <property fmtid="{D5CDD505-2E9C-101B-9397-08002B2CF9AE}" pid="32" name="g3bf77b0a02d47ea8bec4fb357d1f3ee">
    <vt:lpwstr>Policy Document Types|bd4325a7-7f6a-48f9-b0dc-cc3aef626e65</vt:lpwstr>
  </property>
  <property fmtid="{D5CDD505-2E9C-101B-9397-08002B2CF9AE}" pid="33" name="_dlc_Exempt">
    <vt:bool>false</vt:bool>
  </property>
  <property fmtid="{D5CDD505-2E9C-101B-9397-08002B2CF9AE}" pid="34" name="HMT_FolderOrderText">
    <vt:lpwstr/>
  </property>
  <property fmtid="{D5CDD505-2E9C-101B-9397-08002B2CF9AE}" pid="35" name="HMT_SubTeam">
    <vt:lpwstr/>
  </property>
  <property fmtid="{D5CDD505-2E9C-101B-9397-08002B2CF9AE}" pid="36" name="jc76c0d69b0a44309f7bb16407c92353">
    <vt:lpwstr/>
  </property>
  <property fmtid="{D5CDD505-2E9C-101B-9397-08002B2CF9AE}" pid="37" name="ieefa5c6211a4a5e9a507e1c1c1599ef">
    <vt:lpwstr>Government Financial Reporting|cf43247f-7ea9-43c0-b0b7-d8dd571f7bec</vt:lpwstr>
  </property>
  <property fmtid="{D5CDD505-2E9C-101B-9397-08002B2CF9AE}" pid="38" name="HMT_Pending">
    <vt:bool>false</vt:bool>
  </property>
  <property fmtid="{D5CDD505-2E9C-101B-9397-08002B2CF9AE}" pid="39" name="IconOverlay">
    <vt:lpwstr/>
  </property>
  <property fmtid="{D5CDD505-2E9C-101B-9397-08002B2CF9AE}" pid="40" name="b9c42a306c8b47fcbaf8a41a71352f3a0">
    <vt:lpwstr>Official|0c3401bb-744b-4660-997f-fc50d910db48</vt:lpwstr>
  </property>
  <property fmtid="{D5CDD505-2E9C-101B-9397-08002B2CF9AE}" pid="41" name="URL">
    <vt:lpwstr/>
  </property>
  <property fmtid="{D5CDD505-2E9C-101B-9397-08002B2CF9AE}" pid="42" name="HMT_Comments">
    <vt:lpwstr/>
  </property>
  <property fmtid="{D5CDD505-2E9C-101B-9397-08002B2CF9AE}" pid="43" name="HMT_ArchiveReqBy">
    <vt:lpwstr/>
  </property>
  <property fmtid="{D5CDD505-2E9C-101B-9397-08002B2CF9AE}" pid="44" name="HMT_Note">
    <vt:lpwstr/>
  </property>
  <property fmtid="{D5CDD505-2E9C-101B-9397-08002B2CF9AE}" pid="45" name="hb8bc0391a2e4089a24d47de9e4a6672">
    <vt:lpwstr/>
  </property>
  <property fmtid="{D5CDD505-2E9C-101B-9397-08002B2CF9AE}" pid="46" name="HMT_Review">
    <vt:bool>false</vt:bool>
  </property>
  <property fmtid="{D5CDD505-2E9C-101B-9397-08002B2CF9AE}" pid="47" name="MediaServiceImageTags">
    <vt:lpwstr/>
  </property>
</Properties>
</file>