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5" d="100"/>
          <a:sy n="125" d="100"/>
        </p:scale>
        <p:origin x="30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25B5B-CB47-2218-674E-5BC1224240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9A706A7-623F-3D18-89BD-4B545A03A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7AE3745-EA2E-89F1-3764-4E3BF04B852F}"/>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5" name="Footer Placeholder 4">
            <a:extLst>
              <a:ext uri="{FF2B5EF4-FFF2-40B4-BE49-F238E27FC236}">
                <a16:creationId xmlns:a16="http://schemas.microsoft.com/office/drawing/2014/main" id="{810126B0-29E7-63A6-671C-69944CDAA3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79F87A-FB2C-2EE1-1F66-21064C0962D2}"/>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64751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0F32A-68E7-197D-1C1D-882A42103D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9E8391-4DDB-7246-0906-E8F43C1D5B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54F7E2-57E7-75F6-940C-275478EE5716}"/>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5" name="Footer Placeholder 4">
            <a:extLst>
              <a:ext uri="{FF2B5EF4-FFF2-40B4-BE49-F238E27FC236}">
                <a16:creationId xmlns:a16="http://schemas.microsoft.com/office/drawing/2014/main" id="{9DD2C7C5-78B1-BB19-7C2B-9E9912F5C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BCD3C3-7F1C-F2A6-1E56-25D298299415}"/>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4111550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9BDB1D-FED8-AF51-ACA4-EDD39A065B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DE5533-CB69-5507-7066-79E3F8A047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68FD78-1CD5-4AFB-77A1-05A7588580DB}"/>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5" name="Footer Placeholder 4">
            <a:extLst>
              <a:ext uri="{FF2B5EF4-FFF2-40B4-BE49-F238E27FC236}">
                <a16:creationId xmlns:a16="http://schemas.microsoft.com/office/drawing/2014/main" id="{8E2ED142-A54C-C23C-7D4B-78936262F0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8F3A89-32DC-7210-5640-1E1C03663BAE}"/>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625599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14018-5122-FD96-C2FF-84538CE434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F93190-CFCA-65C7-79FB-8AE3DF5467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BA4057-9615-2FEF-6E74-F95E16052945}"/>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5" name="Footer Placeholder 4">
            <a:extLst>
              <a:ext uri="{FF2B5EF4-FFF2-40B4-BE49-F238E27FC236}">
                <a16:creationId xmlns:a16="http://schemas.microsoft.com/office/drawing/2014/main" id="{B086DE3B-03BC-DDE0-B7C1-2736839B49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583096-92BA-8563-0DBF-3DDB89205DD8}"/>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145089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76421-BD9F-DDDD-7484-4A94FFEC1F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D2AA8A3-24A9-3EDC-1F59-BAEC931BE6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E43EDB-7A07-9536-0958-CCFB77083D1D}"/>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5" name="Footer Placeholder 4">
            <a:extLst>
              <a:ext uri="{FF2B5EF4-FFF2-40B4-BE49-F238E27FC236}">
                <a16:creationId xmlns:a16="http://schemas.microsoft.com/office/drawing/2014/main" id="{DC8E1975-AD3A-3930-DA4A-80200FF066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D2FE08-8F8F-AD9C-6A97-DA0932D1A43B}"/>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114594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61A9F-0E0C-5A89-7E64-30F7770E8C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F81D5E-81DB-E087-C940-493A38F44B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F5ECE4-F218-4D4F-8722-076A8E9F38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C64B95-FBBD-7237-A71C-8FECF480C36C}"/>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6" name="Footer Placeholder 5">
            <a:extLst>
              <a:ext uri="{FF2B5EF4-FFF2-40B4-BE49-F238E27FC236}">
                <a16:creationId xmlns:a16="http://schemas.microsoft.com/office/drawing/2014/main" id="{7CA778B8-B69F-15B1-93DC-15F7A46740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DAEDD6-7A97-2C79-FB9B-A17A07543BE4}"/>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4148201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2F1B2-7C4A-F9C4-3A6B-06A49E17CDE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BA3802-87E5-DFCB-2ED4-EB17176C63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2DBE03-50ED-3987-86FE-7804E3C544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3C69695-510F-233F-8F80-A18167A4C5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343B50-9083-7F5F-B2A7-B6DA2A32D7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AAD98C-6C45-6767-114E-DF3786213AF2}"/>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8" name="Footer Placeholder 7">
            <a:extLst>
              <a:ext uri="{FF2B5EF4-FFF2-40B4-BE49-F238E27FC236}">
                <a16:creationId xmlns:a16="http://schemas.microsoft.com/office/drawing/2014/main" id="{53921D9B-2A67-D582-A16C-2F14E36A829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AD9415C-E695-1902-747F-A7839A89D868}"/>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192017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427D-6900-E814-A45D-4A9FB5876DD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90E7E5-0579-97B8-FECE-9341BEBE467B}"/>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4" name="Footer Placeholder 3">
            <a:extLst>
              <a:ext uri="{FF2B5EF4-FFF2-40B4-BE49-F238E27FC236}">
                <a16:creationId xmlns:a16="http://schemas.microsoft.com/office/drawing/2014/main" id="{196F2797-E27A-4026-739B-3FC19448543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6AB02E-E2CF-A603-28AA-566EA3977AA9}"/>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161762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3AB9E8-67F7-7ECD-80EF-04C1DFB4E2A2}"/>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3" name="Footer Placeholder 2">
            <a:extLst>
              <a:ext uri="{FF2B5EF4-FFF2-40B4-BE49-F238E27FC236}">
                <a16:creationId xmlns:a16="http://schemas.microsoft.com/office/drawing/2014/main" id="{F28B0342-648B-8662-5A26-919CFCEE8EF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27B449-3CFD-BCAC-6635-B53036ED6561}"/>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107441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36E5-CE11-3D1E-0846-B236773B10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ECFC67-36CC-3DE4-6E16-4E502BA563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F633791-0887-41D3-3D4A-170DA25C73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5AFCDF-AD67-E5DE-57CB-5307B8FC2847}"/>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6" name="Footer Placeholder 5">
            <a:extLst>
              <a:ext uri="{FF2B5EF4-FFF2-40B4-BE49-F238E27FC236}">
                <a16:creationId xmlns:a16="http://schemas.microsoft.com/office/drawing/2014/main" id="{2E3DC53F-5BA4-F917-9599-CE97A0F857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FDFE0E-1C11-15C9-4995-17619892C3FF}"/>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49681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3F609-DD9B-AD82-8B63-26D35EA28F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DB936A5-4371-43DA-95B6-BBE29F56E4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0F5F68-D098-4E23-2A05-66D2FFFD6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D1BDC4-7324-F729-0F34-79A7A99CB53F}"/>
              </a:ext>
            </a:extLst>
          </p:cNvPr>
          <p:cNvSpPr>
            <a:spLocks noGrp="1"/>
          </p:cNvSpPr>
          <p:nvPr>
            <p:ph type="dt" sz="half" idx="10"/>
          </p:nvPr>
        </p:nvSpPr>
        <p:spPr/>
        <p:txBody>
          <a:bodyPr/>
          <a:lstStyle/>
          <a:p>
            <a:fld id="{A4DD73F4-5553-45E5-A89A-524C78BD69EB}" type="datetimeFigureOut">
              <a:rPr lang="en-GB" smtClean="0"/>
              <a:t>23/09/2024</a:t>
            </a:fld>
            <a:endParaRPr lang="en-GB"/>
          </a:p>
        </p:txBody>
      </p:sp>
      <p:sp>
        <p:nvSpPr>
          <p:cNvPr id="6" name="Footer Placeholder 5">
            <a:extLst>
              <a:ext uri="{FF2B5EF4-FFF2-40B4-BE49-F238E27FC236}">
                <a16:creationId xmlns:a16="http://schemas.microsoft.com/office/drawing/2014/main" id="{D1DE90D7-6D48-5F7A-C8C4-DDC0D4B8CA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7173C65-2F21-CFA4-0E26-3F046DA78298}"/>
              </a:ext>
            </a:extLst>
          </p:cNvPr>
          <p:cNvSpPr>
            <a:spLocks noGrp="1"/>
          </p:cNvSpPr>
          <p:nvPr>
            <p:ph type="sldNum" sz="quarter" idx="12"/>
          </p:nvPr>
        </p:nvSpPr>
        <p:spPr/>
        <p:txBody>
          <a:bodyPr/>
          <a:lstStyle/>
          <a:p>
            <a:fld id="{9D307B6F-2873-4CA1-9733-DCE107C3476C}" type="slidenum">
              <a:rPr lang="en-GB" smtClean="0"/>
              <a:t>‹#›</a:t>
            </a:fld>
            <a:endParaRPr lang="en-GB"/>
          </a:p>
        </p:txBody>
      </p:sp>
    </p:spTree>
    <p:extLst>
      <p:ext uri="{BB962C8B-B14F-4D97-AF65-F5344CB8AC3E}">
        <p14:creationId xmlns:p14="http://schemas.microsoft.com/office/powerpoint/2010/main" val="3393115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0E674-977E-E415-7005-0508C0F44D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30E671-27BC-F77B-F6D3-DB5BC49AB9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9343F2-94B4-36DA-0464-DD0CB49D94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D73F4-5553-45E5-A89A-524C78BD69EB}" type="datetimeFigureOut">
              <a:rPr lang="en-GB" smtClean="0"/>
              <a:t>23/09/2024</a:t>
            </a:fld>
            <a:endParaRPr lang="en-GB"/>
          </a:p>
        </p:txBody>
      </p:sp>
      <p:sp>
        <p:nvSpPr>
          <p:cNvPr id="5" name="Footer Placeholder 4">
            <a:extLst>
              <a:ext uri="{FF2B5EF4-FFF2-40B4-BE49-F238E27FC236}">
                <a16:creationId xmlns:a16="http://schemas.microsoft.com/office/drawing/2014/main" id="{4F773086-07F2-9979-B908-55832C44E9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5E6BAD-C7B4-B0F8-CB97-64BFE90D49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07B6F-2873-4CA1-9733-DCE107C3476C}" type="slidenum">
              <a:rPr lang="en-GB" smtClean="0"/>
              <a:t>‹#›</a:t>
            </a:fld>
            <a:endParaRPr lang="en-GB"/>
          </a:p>
        </p:txBody>
      </p:sp>
    </p:spTree>
    <p:extLst>
      <p:ext uri="{BB962C8B-B14F-4D97-AF65-F5344CB8AC3E}">
        <p14:creationId xmlns:p14="http://schemas.microsoft.com/office/powerpoint/2010/main" val="2604604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1655FD89-B4C2-83C2-AC5D-A732959EB250}"/>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IFRS 18 &amp; 19 – HMT update</a:t>
            </a:r>
          </a:p>
        </p:txBody>
      </p:sp>
      <p:sp>
        <p:nvSpPr>
          <p:cNvPr id="3" name="Subtitle 2">
            <a:extLst>
              <a:ext uri="{FF2B5EF4-FFF2-40B4-BE49-F238E27FC236}">
                <a16:creationId xmlns:a16="http://schemas.microsoft.com/office/drawing/2014/main" id="{A0C7D57E-5E21-49A8-1802-247AFF59EEFF}"/>
              </a:ext>
            </a:extLst>
          </p:cNvPr>
          <p:cNvSpPr>
            <a:spLocks noGrp="1"/>
          </p:cNvSpPr>
          <p:nvPr>
            <p:ph type="subTitle" idx="1"/>
          </p:nvPr>
        </p:nvSpPr>
        <p:spPr>
          <a:xfrm>
            <a:off x="1350682" y="4870824"/>
            <a:ext cx="10005951" cy="1458258"/>
          </a:xfrm>
        </p:spPr>
        <p:txBody>
          <a:bodyPr anchor="ctr">
            <a:normAutofit/>
          </a:bodyPr>
          <a:lstStyle/>
          <a:p>
            <a:pPr algn="l"/>
            <a:r>
              <a:rPr lang="en-GB" dirty="0"/>
              <a:t>To be presented at UPAG and RAWG meetings, Autumn 2024</a:t>
            </a:r>
          </a:p>
          <a:p>
            <a:pPr algn="l"/>
            <a:endParaRPr lang="en-GB" dirty="0"/>
          </a:p>
        </p:txBody>
      </p:sp>
    </p:spTree>
    <p:extLst>
      <p:ext uri="{BB962C8B-B14F-4D97-AF65-F5344CB8AC3E}">
        <p14:creationId xmlns:p14="http://schemas.microsoft.com/office/powerpoint/2010/main" val="93121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B7A306-2D0F-D515-FE69-13B79463E340}"/>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IFRS 18 - Overview</a:t>
            </a:r>
          </a:p>
        </p:txBody>
      </p:sp>
      <p:sp>
        <p:nvSpPr>
          <p:cNvPr id="3" name="Content Placeholder 2">
            <a:extLst>
              <a:ext uri="{FF2B5EF4-FFF2-40B4-BE49-F238E27FC236}">
                <a16:creationId xmlns:a16="http://schemas.microsoft.com/office/drawing/2014/main" id="{E17FF66F-B7E3-623F-FCA3-DE8F1F8E57DC}"/>
              </a:ext>
            </a:extLst>
          </p:cNvPr>
          <p:cNvSpPr>
            <a:spLocks noGrp="1"/>
          </p:cNvSpPr>
          <p:nvPr>
            <p:ph idx="1"/>
          </p:nvPr>
        </p:nvSpPr>
        <p:spPr>
          <a:xfrm>
            <a:off x="1371599" y="1786855"/>
            <a:ext cx="9724031" cy="4214700"/>
          </a:xfrm>
        </p:spPr>
        <p:txBody>
          <a:bodyPr anchor="ctr">
            <a:normAutofit/>
          </a:bodyPr>
          <a:lstStyle/>
          <a:p>
            <a:r>
              <a:rPr lang="en-GB" sz="1800" kern="100" dirty="0">
                <a:latin typeface="Calibri" panose="020F0502020204030204" pitchFamily="34" charset="0"/>
                <a:cs typeface="Arial" panose="020B0604020202020204" pitchFamily="34" charset="0"/>
              </a:rPr>
              <a:t>The International Accounting Standards Board (IASB) has issued IFRS 18 Presentation and Disclosure in Financial Statements, this is expected to be effective for accounting periods beginning on or after 1 January 2027 in the Private Sector.</a:t>
            </a:r>
          </a:p>
          <a:p>
            <a:r>
              <a:rPr lang="en-GB" sz="1800" kern="100" dirty="0">
                <a:latin typeface="Calibri" panose="020F0502020204030204" pitchFamily="34" charset="0"/>
                <a:cs typeface="Arial" panose="020B0604020202020204" pitchFamily="34" charset="0"/>
              </a:rPr>
              <a:t>IFRS 18 specifies the format of the P&amp;L to ensure more consistency between bodies. Income and expenses are to be categorised into the following five categories: operating, investing, financing, tax and discontinued operations. IFRS 18 requires entities to present various specified totals and sub-totals following this categorisation. These required totals and subtotals are as follows: operating profit or loss, profit or loss before financing and income tax and profit or loss for the year. </a:t>
            </a:r>
          </a:p>
          <a:p>
            <a:r>
              <a:rPr lang="en-GB" sz="1800" kern="100" dirty="0">
                <a:effectLst/>
                <a:latin typeface="Calibri" panose="020F0502020204030204" pitchFamily="34" charset="0"/>
                <a:ea typeface="Calibri" panose="020F0502020204030204" pitchFamily="34" charset="0"/>
                <a:cs typeface="Arial" panose="020B0604020202020204" pitchFamily="34" charset="0"/>
              </a:rPr>
              <a:t>IFRS 18 also requires that certain Management Performance Measures (MPM’s) should be disclosed in the financial statements, these are figures meeting the following criteria: not required by IFRS, included in public communications, and communicate management's view of financial performance.</a:t>
            </a:r>
          </a:p>
          <a:p>
            <a:endParaRPr lang="en-GB" sz="2000" kern="100" dirty="0">
              <a:effectLst/>
              <a:latin typeface="Calibri" panose="020F0502020204030204" pitchFamily="34" charset="0"/>
              <a:ea typeface="Calibri" panose="020F0502020204030204" pitchFamily="34" charset="0"/>
              <a:cs typeface="Arial" panose="020B0604020202020204" pitchFamily="34" charset="0"/>
            </a:endParaRPr>
          </a:p>
          <a:p>
            <a:endParaRPr lang="en-GB" sz="2000" dirty="0"/>
          </a:p>
        </p:txBody>
      </p:sp>
    </p:spTree>
    <p:extLst>
      <p:ext uri="{BB962C8B-B14F-4D97-AF65-F5344CB8AC3E}">
        <p14:creationId xmlns:p14="http://schemas.microsoft.com/office/powerpoint/2010/main" val="387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B7A306-2D0F-D515-FE69-13B79463E340}"/>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IFRS 19 - Overview</a:t>
            </a:r>
          </a:p>
        </p:txBody>
      </p:sp>
      <p:sp>
        <p:nvSpPr>
          <p:cNvPr id="3" name="Content Placeholder 2">
            <a:extLst>
              <a:ext uri="{FF2B5EF4-FFF2-40B4-BE49-F238E27FC236}">
                <a16:creationId xmlns:a16="http://schemas.microsoft.com/office/drawing/2014/main" id="{E17FF66F-B7E3-623F-FCA3-DE8F1F8E57DC}"/>
              </a:ext>
            </a:extLst>
          </p:cNvPr>
          <p:cNvSpPr>
            <a:spLocks noGrp="1"/>
          </p:cNvSpPr>
          <p:nvPr>
            <p:ph idx="1"/>
          </p:nvPr>
        </p:nvSpPr>
        <p:spPr>
          <a:xfrm>
            <a:off x="1371599" y="2318197"/>
            <a:ext cx="9724031" cy="3683358"/>
          </a:xfrm>
        </p:spPr>
        <p:txBody>
          <a:bodyPr anchor="ctr">
            <a:normAutofit/>
          </a:bodyPr>
          <a:lstStyle/>
          <a:p>
            <a:r>
              <a:rPr lang="en-GB" sz="1800" kern="100" dirty="0">
                <a:latin typeface="Calibri" panose="020F0502020204030204" pitchFamily="34" charset="0"/>
                <a:cs typeface="Arial" panose="020B0604020202020204" pitchFamily="34" charset="0"/>
              </a:rPr>
              <a:t>The International Accounting Standards Board (IASB) has issued IFRS 19 Subsidiaries without Public Accountability Disclosures, this is expected to be effective for accounting periods beginning on or after 1 January 2027 in the Private Sector.</a:t>
            </a:r>
          </a:p>
          <a:p>
            <a:r>
              <a:rPr lang="en-GB" sz="1800" dirty="0">
                <a:effectLst/>
                <a:latin typeface="Calibri" panose="020F0502020204030204" pitchFamily="34" charset="0"/>
                <a:ea typeface="Calibri" panose="020F0502020204030204" pitchFamily="34" charset="0"/>
              </a:rPr>
              <a:t>IFRS 19 allows entities to apply reduced disclosure requirements as set out in the standard, rather than applying the disclosure requirements in other accounting standards. </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r>
              <a:rPr lang="en-GB" sz="1800" kern="100" dirty="0">
                <a:effectLst/>
                <a:latin typeface="Calibri" panose="020F0502020204030204" pitchFamily="34" charset="0"/>
                <a:ea typeface="Calibri" panose="020F0502020204030204" pitchFamily="34" charset="0"/>
                <a:cs typeface="Calibri" panose="020F0502020204030204" pitchFamily="34" charset="0"/>
              </a:rPr>
              <a:t>An entity may elect to apply IFRS 19 if the following criteria are met: it is a subsidiary, it does not have public accountability and it has an ultimate or intermediate parent that produces consolidated financial statements available for public use that complies with IFRS accounting standards.</a:t>
            </a:r>
          </a:p>
          <a:p>
            <a:r>
              <a:rPr lang="en-GB" sz="1800" kern="100" dirty="0">
                <a:latin typeface="Calibri" panose="020F0502020204030204" pitchFamily="34" charset="0"/>
                <a:cs typeface="Calibri" panose="020F0502020204030204" pitchFamily="34" charset="0"/>
              </a:rPr>
              <a:t>IFRS 19 is not yet endorsed in the UK. The UK Endorsement Board (UKEB) is undertaking research and preparatory work ahead of the endorsement project to adopt IFRS 19 for use in the UK. The UKEB plans to start the formal endorsement project in early 2025</a:t>
            </a:r>
          </a:p>
          <a:p>
            <a:endParaRPr lang="en-GB" sz="1800" kern="100" dirty="0">
              <a:latin typeface="Calibri" panose="020F0502020204030204" pitchFamily="34" charset="0"/>
              <a:cs typeface="Arial" panose="020B0604020202020204" pitchFamily="34" charset="0"/>
            </a:endParaRPr>
          </a:p>
          <a:p>
            <a:endParaRPr lang="en-GB" sz="2000" dirty="0"/>
          </a:p>
        </p:txBody>
      </p:sp>
    </p:spTree>
    <p:extLst>
      <p:ext uri="{BB962C8B-B14F-4D97-AF65-F5344CB8AC3E}">
        <p14:creationId xmlns:p14="http://schemas.microsoft.com/office/powerpoint/2010/main" val="2715639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B7A306-2D0F-D515-FE69-13B79463E340}"/>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HMT update – Autumn 2024</a:t>
            </a:r>
          </a:p>
        </p:txBody>
      </p:sp>
      <p:sp>
        <p:nvSpPr>
          <p:cNvPr id="3" name="Content Placeholder 2">
            <a:extLst>
              <a:ext uri="{FF2B5EF4-FFF2-40B4-BE49-F238E27FC236}">
                <a16:creationId xmlns:a16="http://schemas.microsoft.com/office/drawing/2014/main" id="{E17FF66F-B7E3-623F-FCA3-DE8F1F8E57DC}"/>
              </a:ext>
            </a:extLst>
          </p:cNvPr>
          <p:cNvSpPr>
            <a:spLocks noGrp="1"/>
          </p:cNvSpPr>
          <p:nvPr>
            <p:ph idx="1"/>
          </p:nvPr>
        </p:nvSpPr>
        <p:spPr>
          <a:xfrm>
            <a:off x="1371599" y="2318197"/>
            <a:ext cx="9724031" cy="3683358"/>
          </a:xfrm>
        </p:spPr>
        <p:txBody>
          <a:bodyPr anchor="ctr">
            <a:normAutofit/>
          </a:bodyPr>
          <a:lstStyle/>
          <a:p>
            <a:r>
              <a:rPr lang="en-GB" sz="1800" dirty="0">
                <a:effectLst/>
                <a:latin typeface="Calibri" panose="020F0502020204030204" pitchFamily="34" charset="0"/>
                <a:ea typeface="Calibri" panose="020F0502020204030204" pitchFamily="34" charset="0"/>
              </a:rPr>
              <a:t>We intend to bring a paper to the next Financial Reporting Advisory Board (FRAB) meeting in November, setting out an overview of the standards and our planned timeline for implementation of IFRS 18.</a:t>
            </a:r>
          </a:p>
          <a:p>
            <a:r>
              <a:rPr lang="en-GB" sz="1800" dirty="0">
                <a:latin typeface="Calibri" panose="020F0502020204030204" pitchFamily="34" charset="0"/>
                <a:ea typeface="Calibri" panose="020F0502020204030204" pitchFamily="34" charset="0"/>
              </a:rPr>
              <a:t>Given IFRS 19 is not yet endorsed in the UK, the timeline for implementation of IFRS 19 is uncertain and will be presented to</a:t>
            </a:r>
            <a:r>
              <a:rPr lang="en-GB" sz="1800" dirty="0">
                <a:effectLst/>
                <a:latin typeface="Calibri" panose="020F0502020204030204" pitchFamily="34" charset="0"/>
                <a:ea typeface="Calibri" panose="020F0502020204030204" pitchFamily="34" charset="0"/>
              </a:rPr>
              <a:t> FRAB at a later date.</a:t>
            </a:r>
          </a:p>
          <a:p>
            <a:r>
              <a:rPr lang="en-GB" sz="1800" dirty="0">
                <a:latin typeface="Calibri" panose="020F0502020204030204" pitchFamily="34" charset="0"/>
              </a:rPr>
              <a:t>Our intention is to start a consultation using existing forums (including engagement with UPAG and RAWG) to gather views on the potential impacts of IFRS 18 in the Public Sector.</a:t>
            </a:r>
          </a:p>
          <a:p>
            <a:r>
              <a:rPr lang="en-GB" sz="1800" dirty="0">
                <a:latin typeface="Calibri" panose="020F0502020204030204" pitchFamily="34" charset="0"/>
              </a:rPr>
              <a:t>As we start to think about developing recommendations around IFRS 18, we would welcome initial thoughts from RAWG and UPAG. </a:t>
            </a:r>
          </a:p>
          <a:p>
            <a:r>
              <a:rPr lang="en-GB" sz="1800" dirty="0">
                <a:effectLst/>
                <a:latin typeface="Calibri" panose="020F0502020204030204" pitchFamily="34" charset="0"/>
                <a:ea typeface="Calibri" panose="020F0502020204030204" pitchFamily="34" charset="0"/>
              </a:rPr>
              <a:t>Anyone interested in getting involved is welcome to contact me directly at Sean.McCluskey@hmtreasury.gov.uk.</a:t>
            </a:r>
            <a:endParaRPr lang="en-GB" sz="2000" dirty="0"/>
          </a:p>
        </p:txBody>
      </p:sp>
    </p:spTree>
    <p:extLst>
      <p:ext uri="{BB962C8B-B14F-4D97-AF65-F5344CB8AC3E}">
        <p14:creationId xmlns:p14="http://schemas.microsoft.com/office/powerpoint/2010/main" val="1443698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lc_EmailBCC xmlns="http://schemas.microsoft.com/sharepoint/v3" xsi:nil="true"/>
    <lcf76f155ced4ddcb4097134ff3c332f xmlns="4a7b115b-08ae-45b2-9b64-9f539511930d">
      <Terms xmlns="http://schemas.microsoft.com/office/infopath/2007/PartnerControls"/>
    </lcf76f155ced4ddcb4097134ff3c332f>
    <TaxCatchAll xmlns="8485635d-cf54-460b-8438-0e2015e08040">
      <Value>1</Value>
    </TaxCatchAll>
    <dlc_EmailReceivedUTC xmlns="http://schemas.microsoft.com/sharepoint/v3" xsi:nil="true"/>
    <HMT_ClosedbyOrig xmlns="8485635d-cf54-460b-8438-0e2015e08040">
      <UserInfo>
        <DisplayName/>
        <AccountId xsi:nil="true"/>
        <AccountType/>
      </UserInfo>
    </HMT_ClosedbyOrig>
    <dlc_EmailSentUTC xmlns="http://schemas.microsoft.com/sharepoint/v3" xsi:nil="true"/>
    <dlc_EmailSubject xmlns="http://schemas.microsoft.com/sharepoint/v3" xsi:nil="true"/>
    <HMT_DocumentTypeHTField0 xmlns="8485635d-cf54-460b-8438-0e2015e08040">
      <Terms xmlns="http://schemas.microsoft.com/office/infopath/2007/PartnerControls">
        <TermInfo xmlns="http://schemas.microsoft.com/office/infopath/2007/PartnerControls">
          <TermName xmlns="http://schemas.microsoft.com/office/infopath/2007/PartnerControls">Other</TermName>
          <TermId xmlns="http://schemas.microsoft.com/office/infopath/2007/PartnerControls">c235b5c2-f697-427b-a70a-43d69599f998</TermId>
        </TermInfo>
      </Terms>
    </HMT_DocumentTypeHTField0>
    <dlc_EmailTo xmlns="http://schemas.microsoft.com/sharepoint/v3" xsi:nil="true"/>
    <dlc_EmailFrom xmlns="http://schemas.microsoft.com/sharepoint/v3" xsi:nil="true"/>
    <dlc_EmailCC xmlns="http://schemas.microsoft.com/sharepoint/v3" xsi:nil="true"/>
    <dlc_EmailMailbox xmlns="http://schemas.microsoft.com/sharepoint/v3">
      <UserInfo>
        <DisplayName/>
        <AccountId xsi:nil="true"/>
        <AccountType/>
      </UserInfo>
    </dlc_EmailMailbox>
    <HMT_SubTeamHTField0 xmlns="8485635d-cf54-460b-8438-0e2015e08040">
      <Terms xmlns="http://schemas.microsoft.com/office/infopath/2007/PartnerControls"/>
    </HMT_SubTeamHTField0>
    <HMT_LegacySensitive xmlns="8485635d-cf54-460b-8438-0e2015e08040">false</HMT_LegacySensitive>
    <HMT_TeamHTField0 xmlns="8485635d-cf54-460b-8438-0e2015e08040">
      <Terms xmlns="http://schemas.microsoft.com/office/infopath/2007/PartnerControls"/>
    </HMT_TeamHTField0>
    <HMT_CategoryHTField0 xmlns="8485635d-cf54-460b-8438-0e2015e08040">
      <Terms xmlns="http://schemas.microsoft.com/office/infopath/2007/PartnerControls"/>
    </HMT_CategoryHTField0>
    <HMT_ClosedArchive xmlns="8485635d-cf54-460b-8438-0e2015e08040">false</HMT_ClosedArchive>
    <b9c42a306c8b47fcbaf8a41a71352f3a xmlns="8485635d-cf54-460b-8438-0e2015e08040">
      <Terms xmlns="http://schemas.microsoft.com/office/infopath/2007/PartnerControls"/>
    </b9c42a306c8b47fcbaf8a41a71352f3a>
    <HMT_GroupHTField0 xmlns="8485635d-cf54-460b-8438-0e2015e08040">
      <Terms xmlns="http://schemas.microsoft.com/office/infopath/2007/PartnerControls"/>
    </HMT_GroupHTField0>
    <HMT_LegacyRecord xmlns="8485635d-cf54-460b-8438-0e2015e08040">false</HMT_LegacyRecord>
    <_dlc_DocId xmlns="8485635d-cf54-460b-8438-0e2015e08040">HMTPUBSPND-842550745-15110</_dlc_DocId>
    <_dlc_DocIdUrl xmlns="8485635d-cf54-460b-8438-0e2015e08040">
      <Url>https://tris42.sharepoint.com/sites/hmt_is_pubspnd/_layouts/15/DocIdRedir.aspx?ID=HMTPUBSPND-842550745-15110</Url>
      <Description>HMTPUBSPND-842550745-15110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HMT Document" ma:contentTypeID="0x010100672A3FCA98991645BE083C320B7539B70073E2331C55A74AA0969608FB8C0629F600B889A51C29B3B641A5653CA2A093D4CD" ma:contentTypeVersion="2638" ma:contentTypeDescription="Create an InfoStore Document" ma:contentTypeScope="" ma:versionID="7fc4cd871ca41e888303951f77ed08a4">
  <xsd:schema xmlns:xsd="http://www.w3.org/2001/XMLSchema" xmlns:xs="http://www.w3.org/2001/XMLSchema" xmlns:p="http://schemas.microsoft.com/office/2006/metadata/properties" xmlns:ns1="8485635d-cf54-460b-8438-0e2015e08040" xmlns:ns2="http://schemas.microsoft.com/sharepoint/v3" xmlns:ns3="4a7b115b-08ae-45b2-9b64-9f539511930d" targetNamespace="http://schemas.microsoft.com/office/2006/metadata/properties" ma:root="true" ma:fieldsID="9cff548b6e1a5c860654d75dea052a8d" ns1:_="" ns2:_="" ns3:_="">
    <xsd:import namespace="8485635d-cf54-460b-8438-0e2015e08040"/>
    <xsd:import namespace="http://schemas.microsoft.com/sharepoint/v3"/>
    <xsd:import namespace="4a7b115b-08ae-45b2-9b64-9f539511930d"/>
    <xsd:element name="properties">
      <xsd:complexType>
        <xsd:sequence>
          <xsd:element name="documentManagement">
            <xsd:complexType>
              <xsd:all>
                <xsd:element ref="ns1:HMT_DocumentTypeHTField0" minOccurs="0"/>
                <xsd:element ref="ns1:HMT_Record" minOccurs="0"/>
                <xsd:element ref="ns1:HMT_GroupHTField0" minOccurs="0"/>
                <xsd:element ref="ns1:HMT_TeamHTField0" minOccurs="0"/>
                <xsd:element ref="ns1:HMT_SubTeamHTField0" minOccurs="0"/>
                <xsd:element ref="ns1:HMT_Theme" minOccurs="0"/>
                <xsd:element ref="ns1:HMT_Topic" minOccurs="0"/>
                <xsd:element ref="ns1:HMT_SubTopic" minOccurs="0"/>
                <xsd:element ref="ns1:HMT_CategoryHTField0" minOccurs="0"/>
                <xsd:element ref="ns1:HMT_ClosedOn" minOccurs="0"/>
                <xsd:element ref="ns1:HMT_DeletedOn" minOccurs="0"/>
                <xsd:element ref="ns1:HMT_ArchivedOn" minOccurs="0"/>
                <xsd:element ref="ns1:HMT_LegacyItemID" minOccurs="0"/>
                <xsd:element ref="ns1:HMT_LegacyCreatedBy" minOccurs="0"/>
                <xsd:element ref="ns1:HMT_LegacyModifiedBy" minOccurs="0"/>
                <xsd:element ref="ns1:HMT_LegacyOrigSource" minOccurs="0"/>
                <xsd:element ref="ns1:HMT_LegacyExtRef" minOccurs="0"/>
                <xsd:element ref="ns1:HMT_LegacySensitive" minOccurs="0"/>
                <xsd:element ref="ns1:HMT_LegacyRecord" minOccurs="0"/>
                <xsd:element ref="ns1:HMT_Audit" minOccurs="0"/>
                <xsd:element ref="ns1:HMT_ClosedBy" minOccurs="0"/>
                <xsd:element ref="ns1:HMT_ArchivedBy" minOccurs="0"/>
                <xsd:element ref="ns1:HMT_ClosedArchive" minOccurs="0"/>
                <xsd:element ref="ns1:HMT_ClosedOnOrig" minOccurs="0"/>
                <xsd:element ref="ns1:HMT_ClosedbyOrig" minOccurs="0"/>
                <xsd:element ref="ns1:_dlc_DocId" minOccurs="0"/>
                <xsd:element ref="ns1:_dlc_DocIdUrl" minOccurs="0"/>
                <xsd:element ref="ns1:_dlc_DocIdPersistId" minOccurs="0"/>
                <xsd:element ref="ns1:TaxCatchAll" minOccurs="0"/>
                <xsd:element ref="ns1:TaxCatchAllLabel" minOccurs="0"/>
                <xsd:element ref="ns2:dlc_EmailSubject" minOccurs="0"/>
                <xsd:element ref="ns2:dlc_EmailMailbox" minOccurs="0"/>
                <xsd:element ref="ns2:dlc_EmailTo" minOccurs="0"/>
                <xsd:element ref="ns2:dlc_EmailFrom" minOccurs="0"/>
                <xsd:element ref="ns2:dlc_EmailBCC" minOccurs="0"/>
                <xsd:element ref="ns2:dlc_EmailCC" minOccurs="0"/>
                <xsd:element ref="ns1:b9c42a306c8b47fcbaf8a41a71352f3a" minOccurs="0"/>
                <xsd:element ref="ns2:dlc_EmailSentUTC" minOccurs="0"/>
                <xsd:element ref="ns2:dlc_EmailReceivedUTC" minOccurs="0"/>
                <xsd:element ref="ns1:SharedWithUsers" minOccurs="0"/>
                <xsd:element ref="ns1:SharedWithDetails"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ObjectDetectorVersions" minOccurs="0"/>
                <xsd:element ref="ns3:MediaServiceGenerationTime" minOccurs="0"/>
                <xsd:element ref="ns3:MediaServiceEventHashCode" minOccurs="0"/>
                <xsd:element ref="ns3:MediaServiceSearchProperties" minOccurs="0"/>
                <xsd:element ref="ns3:lcf76f155ced4ddcb4097134ff3c332f"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85635d-cf54-460b-8438-0e2015e08040" elementFormDefault="qualified">
    <xsd:import namespace="http://schemas.microsoft.com/office/2006/documentManagement/types"/>
    <xsd:import namespace="http://schemas.microsoft.com/office/infopath/2007/PartnerControls"/>
    <xsd:element name="HMT_DocumentTypeHTField0" ma:index="1" nillable="true" ma:taxonomy="true" ma:internalName="HMT_DocumentTypeHTField0" ma:taxonomyFieldName="HMT_DocumentType" ma:displayName="Document Type" ma:indexed="true" ma:default="1;#Other|c235b5c2-f697-427b-a70a-43d69599f998" ma:fieldId="{64e205a0-0872-4e26-9aef-64ca7bdb5848}" ma:sspId="9002b6cd-6bc3-456d-8dd0-19fe32dddaf9" ma:termSetId="b6f1e53f-947f-4b4b-98bb-41ceeb10f910" ma:anchorId="bd4325a7-7f6a-48f9-b0dc-cc3aef626e65" ma:open="false" ma:isKeyword="false">
      <xsd:complexType>
        <xsd:sequence>
          <xsd:element ref="pc:Terms" minOccurs="0" maxOccurs="1"/>
        </xsd:sequence>
      </xsd:complexType>
    </xsd:element>
    <xsd:element name="HMT_Record" ma:index="2" nillable="true" ma:displayName="Record" ma:description="Is this document a record?" ma:hidden="true" ma:internalName="HMT_Record" ma:readOnly="true">
      <xsd:simpleType>
        <xsd:restriction base="dms:Boolean"/>
      </xsd:simpleType>
    </xsd:element>
    <xsd:element name="HMT_GroupHTField0" ma:index="4" nillable="true" ma:taxonomy="true" ma:internalName="HMT_GroupHTField0" ma:taxonomyFieldName="HMT_Group" ma:displayName="Organisation unit" ma:indexed="true" ma:readOnly="true" ma:default="" ma:fieldId="{0727aac2-e220-4289-aa2b-5b6dcdadae03}" ma:sspId="9002b6cd-6bc3-456d-8dd0-19fe32dddaf9" ma:termSetId="bfb00256-4f71-4b34-808b-e2a5e274e13b" ma:anchorId="00000000-0000-0000-0000-000000000000" ma:open="false" ma:isKeyword="false">
      <xsd:complexType>
        <xsd:sequence>
          <xsd:element ref="pc:Terms" minOccurs="0" maxOccurs="1"/>
        </xsd:sequence>
      </xsd:complexType>
    </xsd:element>
    <xsd:element name="HMT_TeamHTField0" ma:index="6" nillable="true" ma:taxonomy="true" ma:internalName="HMT_TeamHTField0" ma:taxonomyFieldName="HMT_Team" ma:displayName="Team" ma:indexed="true" ma:readOnly="true" ma:default="" ma:fieldId="{2eefa5c6-211a-4a5e-9a50-7e1c1c1599ef}" ma:sspId="9002b6cd-6bc3-456d-8dd0-19fe32dddaf9" ma:termSetId="bfb00256-4f71-4b34-808b-e2a5e274e13b" ma:anchorId="00000000-0000-0000-0000-000000000000" ma:open="false" ma:isKeyword="false">
      <xsd:complexType>
        <xsd:sequence>
          <xsd:element ref="pc:Terms" minOccurs="0" maxOccurs="1"/>
        </xsd:sequence>
      </xsd:complexType>
    </xsd:element>
    <xsd:element name="HMT_SubTeamHTField0" ma:index="8" nillable="true" ma:taxonomy="true" ma:internalName="HMT_SubTeamHTField0" ma:taxonomyFieldName="HMT_SubTeam" ma:displayName="Sub Team" ma:indexed="true" ma:readOnly="true" ma:default="" ma:fieldId="{1b8bc039-1a2e-4089-a24d-47de9e4a6672}" ma:sspId="9002b6cd-6bc3-456d-8dd0-19fe32dddaf9" ma:termSetId="bfb00256-4f71-4b34-808b-e2a5e274e13b" ma:anchorId="00000000-0000-0000-0000-000000000000" ma:open="false" ma:isKeyword="false">
      <xsd:complexType>
        <xsd:sequence>
          <xsd:element ref="pc:Terms" minOccurs="0" maxOccurs="1"/>
        </xsd:sequence>
      </xsd:complexType>
    </xsd:element>
    <xsd:element name="HMT_Theme" ma:index="9" nillable="true" ma:displayName="Library" ma:description="Document library theme" ma:hidden="true" ma:internalName="HMT_Theme" ma:readOnly="true">
      <xsd:simpleType>
        <xsd:restriction base="dms:Text"/>
      </xsd:simpleType>
    </xsd:element>
    <xsd:element name="HMT_Topic" ma:index="10" nillable="true" ma:displayName="Topic" ma:description="Topic" ma:hidden="true" ma:internalName="HMT_Topic" ma:readOnly="true">
      <xsd:simpleType>
        <xsd:restriction base="dms:Text"/>
      </xsd:simpleType>
    </xsd:element>
    <xsd:element name="HMT_SubTopic" ma:index="11" nillable="true" ma:displayName="Sub Topic" ma:description="Sub topic" ma:hidden="true" ma:internalName="HMT_SubTopic" ma:readOnly="true">
      <xsd:simpleType>
        <xsd:restriction base="dms:Text"/>
      </xsd:simpleType>
    </xsd:element>
    <xsd:element name="HMT_CategoryHTField0" ma:index="13" nillable="true" ma:taxonomy="true" ma:internalName="HMT_CategoryHTField0" ma:taxonomyFieldName="HMT_Category" ma:displayName="Category" ma:indexed="true" ma:readOnly="true" ma:default="" ma:fieldId="{03bf77b0-a02d-47ea-8bec-4fb357d1f3ee}" ma:sspId="9002b6cd-6bc3-456d-8dd0-19fe32dddaf9" ma:termSetId="b6f1e53f-947f-4b4b-98bb-41ceeb10f910" ma:anchorId="00000000-0000-0000-0000-000000000000" ma:open="false" ma:isKeyword="false">
      <xsd:complexType>
        <xsd:sequence>
          <xsd:element ref="pc:Terms" minOccurs="0" maxOccurs="1"/>
        </xsd:sequence>
      </xsd:complexType>
    </xsd:element>
    <xsd:element name="HMT_ClosedOn" ma:index="15" nillable="true" ma:displayName="Closed On" ma:description="The date this item was closed on" ma:format="DateTime" ma:hidden="true" ma:internalName="HMT_ClosedOn" ma:readOnly="true">
      <xsd:simpleType>
        <xsd:restriction base="dms:DateTime"/>
      </xsd:simpleType>
    </xsd:element>
    <xsd:element name="HMT_DeletedOn" ma:index="16" nillable="true" ma:displayName="Deleted On" ma:description="The date this item was deleted on" ma:format="DateTime" ma:hidden="true" ma:internalName="HMT_DeletedOn" ma:readOnly="true">
      <xsd:simpleType>
        <xsd:restriction base="dms:DateTime"/>
      </xsd:simpleType>
    </xsd:element>
    <xsd:element name="HMT_ArchivedOn" ma:index="17" nillable="true" ma:displayName="Archived On" ma:description="The date this item was archived on" ma:format="DateTime" ma:hidden="true" ma:internalName="HMT_ArchivedOn" ma:readOnly="true">
      <xsd:simpleType>
        <xsd:restriction base="dms:DateTime"/>
      </xsd:simpleType>
    </xsd:element>
    <xsd:element name="HMT_LegacyItemID" ma:index="18" nillable="true" ma:displayName="Legacy Item ID" ma:hidden="true" ma:internalName="HMT_LegacyItemID" ma:readOnly="true">
      <xsd:simpleType>
        <xsd:restriction base="dms:Text"/>
      </xsd:simpleType>
    </xsd:element>
    <xsd:element name="HMT_LegacyCreatedBy" ma:index="19" nillable="true" ma:displayName="Legacy Created By" ma:hidden="true" ma:internalName="HMT_LegacyCreatedBy" ma:readOnly="true">
      <xsd:simpleType>
        <xsd:restriction base="dms:Text"/>
      </xsd:simpleType>
    </xsd:element>
    <xsd:element name="HMT_LegacyModifiedBy" ma:index="20" nillable="true" ma:displayName="Legacy Modified By" ma:hidden="true" ma:internalName="HMT_LegacyModifiedBy" ma:readOnly="true">
      <xsd:simpleType>
        <xsd:restriction base="dms:Text"/>
      </xsd:simpleType>
    </xsd:element>
    <xsd:element name="HMT_LegacyOrigSource" ma:index="21" nillable="true" ma:displayName="Original Source" ma:hidden="true" ma:internalName="HMT_LegacyOrigSource" ma:readOnly="true">
      <xsd:simpleType>
        <xsd:restriction base="dms:Text"/>
      </xsd:simpleType>
    </xsd:element>
    <xsd:element name="HMT_LegacyExtRef" ma:index="22" nillable="true" ma:displayName="External Reference" ma:hidden="true" ma:internalName="HMT_LegacyExtRef" ma:readOnly="true">
      <xsd:simpleType>
        <xsd:restriction base="dms:Text"/>
      </xsd:simpleType>
    </xsd:element>
    <xsd:element name="HMT_LegacySensitive" ma:index="23" nillable="true" ma:displayName="Sensitive Item" ma:default="0" ma:hidden="true" ma:internalName="HMT_LegacySensitive" ma:readOnly="true">
      <xsd:simpleType>
        <xsd:restriction base="dms:Boolean"/>
      </xsd:simpleType>
    </xsd:element>
    <xsd:element name="HMT_LegacyRecord" ma:index="24" nillable="true" ma:displayName="Legacy Record" ma:default="0" ma:hidden="true" ma:internalName="HMT_LegacyRecord" ma:readOnly="true">
      <xsd:simpleType>
        <xsd:restriction base="dms:Boolean"/>
      </xsd:simpleType>
    </xsd:element>
    <xsd:element name="HMT_Audit" ma:index="25" nillable="true" ma:displayName="Audit Log" ma:description="Audit Log" ma:internalName="HMT_Audit" ma:readOnly="true">
      <xsd:simpleType>
        <xsd:restriction base="dms:Note">
          <xsd:maxLength value="255"/>
        </xsd:restriction>
      </xsd:simpleType>
    </xsd:element>
    <xsd:element name="HMT_ClosedBy" ma:index="26" nillable="true" ma:displayName="Closed By" ma:description="Who closed this item" ma:hidden="true" ma:list="UserInfo" ma:internalName="HMT_Closed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MT_ArchivedBy" ma:index="27" nillable="true" ma:displayName="Archived By" ma:description="Who archived this item" ma:hidden="true" ma:list="UserInfo" ma:internalName="HMT_Archived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MT_ClosedArchive" ma:index="28" nillable="true" ma:displayName="Closed Archive" ma:default="0" ma:description="Item sent to closed archive" ma:hidden="true" ma:internalName="HMT_ClosedArchive" ma:readOnly="true">
      <xsd:simpleType>
        <xsd:restriction base="dms:Boolean"/>
      </xsd:simpleType>
    </xsd:element>
    <xsd:element name="HMT_ClosedOnOrig" ma:index="29" nillable="true" ma:displayName="Original Closed On" ma:description="The date this item was originally closed on" ma:format="DateTime" ma:hidden="true" ma:internalName="HMT_ClosedOnOrig" ma:readOnly="true">
      <xsd:simpleType>
        <xsd:restriction base="dms:DateTime"/>
      </xsd:simpleType>
    </xsd:element>
    <xsd:element name="HMT_ClosedbyOrig" ma:index="30" nillable="true" ma:displayName="Original Closed By" ma:description="Who originally closed this item" ma:hidden="true" ma:list="UserInfo" ma:internalName="HMT_ClosedbyOrig">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32" nillable="true" ma:displayName="Document ID Value" ma:description="The value of the document ID assigned to this item." ma:indexed="true" ma:internalName="_dlc_DocId" ma:readOnly="true">
      <xsd:simpleType>
        <xsd:restriction base="dms:Text"/>
      </xsd:simpleType>
    </xsd:element>
    <xsd:element name="_dlc_DocIdUrl" ma:index="3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4" nillable="true" ma:displayName="Persist ID" ma:description="Keep ID on add." ma:hidden="true" ma:internalName="_dlc_DocIdPersistId" ma:readOnly="true">
      <xsd:simpleType>
        <xsd:restriction base="dms:Boolean"/>
      </xsd:simpleType>
    </xsd:element>
    <xsd:element name="TaxCatchAll" ma:index="36" nillable="true" ma:displayName="Taxonomy Catch All Column" ma:hidden="true" ma:list="{c6b8adde-5f31-4510-aaa6-4c0fabf83970}" ma:internalName="TaxCatchAll" ma:showField="CatchAllData" ma:web="8485635d-cf54-460b-8438-0e2015e08040">
      <xsd:complexType>
        <xsd:complexContent>
          <xsd:extension base="dms:MultiChoiceLookup">
            <xsd:sequence>
              <xsd:element name="Value" type="dms:Lookup" maxOccurs="unbounded" minOccurs="0" nillable="true"/>
            </xsd:sequence>
          </xsd:extension>
        </xsd:complexContent>
      </xsd:complexType>
    </xsd:element>
    <xsd:element name="TaxCatchAllLabel" ma:index="37" nillable="true" ma:displayName="Taxonomy Catch All Column1" ma:hidden="true" ma:list="{c6b8adde-5f31-4510-aaa6-4c0fabf83970}" ma:internalName="TaxCatchAllLabel" ma:readOnly="true" ma:showField="CatchAllDataLabel" ma:web="8485635d-cf54-460b-8438-0e2015e08040">
      <xsd:complexType>
        <xsd:complexContent>
          <xsd:extension base="dms:MultiChoiceLookup">
            <xsd:sequence>
              <xsd:element name="Value" type="dms:Lookup" maxOccurs="unbounded" minOccurs="0" nillable="true"/>
            </xsd:sequence>
          </xsd:extension>
        </xsd:complexContent>
      </xsd:complexType>
    </xsd:element>
    <xsd:element name="b9c42a306c8b47fcbaf8a41a71352f3a" ma:index="51" nillable="true" ma:taxonomy="true" ma:internalName="b9c42a306c8b47fcbaf8a41a71352f3a" ma:taxonomyFieldName="HMT_Classification" ma:displayName="Classification" ma:indexed="true" ma:readOnly="true" ma:default="" ma:fieldId="{b9c42a30-6c8b-47fc-baf8-a41a71352f3a}" ma:sspId="9002b6cd-6bc3-456d-8dd0-19fe32dddaf9" ma:termSetId="7a69d7dc-39ad-4ce6-95e5-a2714f1574de" ma:anchorId="00000000-0000-0000-0000-000000000000" ma:open="false" ma:isKeyword="false">
      <xsd:complexType>
        <xsd:sequence>
          <xsd:element ref="pc:Terms" minOccurs="0" maxOccurs="1"/>
        </xsd:sequence>
      </xsd:complexType>
    </xsd:element>
    <xsd:element name="SharedWithUsers" ma:index="5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5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lc_EmailSubject" ma:index="44" nillable="true" ma:displayName="Subject" ma:internalName="dlc_EmailSubject">
      <xsd:simpleType>
        <xsd:restriction base="dms:Text">
          <xsd:maxLength value="255"/>
        </xsd:restriction>
      </xsd:simpleType>
    </xsd:element>
    <xsd:element name="dlc_EmailMailbox" ma:index="46" nillable="true" ma:displayName="Submitter" ma:description="" ma:internalName="dlc_EmailMailbox">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lc_EmailTo" ma:index="47" nillable="true" ma:displayName="To" ma:internalName="dlc_EmailTo">
      <xsd:simpleType>
        <xsd:restriction base="dms:Text">
          <xsd:maxLength value="255"/>
        </xsd:restriction>
      </xsd:simpleType>
    </xsd:element>
    <xsd:element name="dlc_EmailFrom" ma:index="48" nillable="true" ma:displayName="From" ma:internalName="dlc_EmailFrom">
      <xsd:simpleType>
        <xsd:restriction base="dms:Text">
          <xsd:maxLength value="255"/>
        </xsd:restriction>
      </xsd:simpleType>
    </xsd:element>
    <xsd:element name="dlc_EmailBCC" ma:index="49" nillable="true" ma:displayName="BCC" ma:internalName="dlc_EmailBCC">
      <xsd:simpleType>
        <xsd:restriction base="dms:Note">
          <xsd:maxLength value="1024"/>
        </xsd:restriction>
      </xsd:simpleType>
    </xsd:element>
    <xsd:element name="dlc_EmailCC" ma:index="50" nillable="true" ma:displayName="CC" ma:internalName="dlc_EmailCC">
      <xsd:simpleType>
        <xsd:restriction base="dms:Note">
          <xsd:maxLength value="1024"/>
        </xsd:restriction>
      </xsd:simpleType>
    </xsd:element>
    <xsd:element name="dlc_EmailSentUTC" ma:index="52" nillable="true" ma:displayName="Date Sent" ma:internalName="dlc_EmailSentUTC">
      <xsd:simpleType>
        <xsd:restriction base="dms:DateTime"/>
      </xsd:simpleType>
    </xsd:element>
    <xsd:element name="dlc_EmailReceivedUTC" ma:index="53" nillable="true" ma:displayName="Date Received" ma:internalName="dlc_EmailReceivedUTC">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b115b-08ae-45b2-9b64-9f539511930d" elementFormDefault="qualified">
    <xsd:import namespace="http://schemas.microsoft.com/office/2006/documentManagement/types"/>
    <xsd:import namespace="http://schemas.microsoft.com/office/infopath/2007/PartnerControls"/>
    <xsd:element name="MediaServiceAutoKeyPoints" ma:index="56" nillable="true" ma:displayName="MediaServiceAutoKeyPoints" ma:hidden="true" ma:internalName="MediaServiceAutoKeyPoints" ma:readOnly="true">
      <xsd:simpleType>
        <xsd:restriction base="dms:Note"/>
      </xsd:simpleType>
    </xsd:element>
    <xsd:element name="MediaServiceKeyPoints" ma:index="57" nillable="true" ma:displayName="KeyPoints" ma:internalName="MediaServiceKeyPoints" ma:readOnly="true">
      <xsd:simpleType>
        <xsd:restriction base="dms:Note">
          <xsd:maxLength value="255"/>
        </xsd:restriction>
      </xsd:simpleType>
    </xsd:element>
    <xsd:element name="MediaServiceDateTaken" ma:index="58" nillable="true" ma:displayName="MediaServiceDateTaken" ma:hidden="true" ma:internalName="MediaServiceDateTaken" ma:readOnly="true">
      <xsd:simpleType>
        <xsd:restriction base="dms:Text"/>
      </xsd:simpleType>
    </xsd:element>
    <xsd:element name="MediaServiceAutoTags" ma:index="59" nillable="true" ma:displayName="Tags" ma:internalName="MediaServiceAutoTags" ma:readOnly="true">
      <xsd:simpleType>
        <xsd:restriction base="dms:Text"/>
      </xsd:simpleType>
    </xsd:element>
    <xsd:element name="MediaLengthInSeconds" ma:index="60" nillable="true" ma:displayName="MediaLengthInSeconds" ma:hidden="true" ma:internalName="MediaLengthInSeconds" ma:readOnly="true">
      <xsd:simpleType>
        <xsd:restriction base="dms:Unknown"/>
      </xsd:simpleType>
    </xsd:element>
    <xsd:element name="MediaServiceObjectDetectorVersions" ma:index="61" nillable="true" ma:displayName="MediaServiceObjectDetectorVersions" ma:hidden="true" ma:indexed="true" ma:internalName="MediaServiceObjectDetectorVersions" ma:readOnly="true">
      <xsd:simpleType>
        <xsd:restriction base="dms:Text"/>
      </xsd:simpleType>
    </xsd:element>
    <xsd:element name="MediaServiceGenerationTime" ma:index="62" nillable="true" ma:displayName="MediaServiceGenerationTime" ma:hidden="true" ma:internalName="MediaServiceGenerationTime" ma:readOnly="true">
      <xsd:simpleType>
        <xsd:restriction base="dms:Text"/>
      </xsd:simpleType>
    </xsd:element>
    <xsd:element name="MediaServiceEventHashCode" ma:index="63" nillable="true" ma:displayName="MediaServiceEventHashCode" ma:hidden="true" ma:internalName="MediaServiceEventHashCode" ma:readOnly="true">
      <xsd:simpleType>
        <xsd:restriction base="dms:Text"/>
      </xsd:simpleType>
    </xsd:element>
    <xsd:element name="MediaServiceSearchProperties" ma:index="64" nillable="true" ma:displayName="MediaServiceSearchProperties" ma:hidden="true" ma:internalName="MediaServiceSearchProperties" ma:readOnly="true">
      <xsd:simpleType>
        <xsd:restriction base="dms:Note"/>
      </xsd:simpleType>
    </xsd:element>
    <xsd:element name="lcf76f155ced4ddcb4097134ff3c332f" ma:index="66" nillable="true" ma:taxonomy="true" ma:internalName="lcf76f155ced4ddcb4097134ff3c332f" ma:taxonomyFieldName="MediaServiceImageTags" ma:displayName="Image Tags" ma:readOnly="false" ma:fieldId="{5cf76f15-5ced-4ddc-b409-7134ff3c332f}" ma:taxonomyMulti="true" ma:sspId="9002b6cd-6bc3-456d-8dd0-19fe32dddaf9" ma:termSetId="09814cd3-568e-fe90-9814-8d621ff8fb84" ma:anchorId="fba54fb3-c3e1-fe81-a776-ca4b69148c4d" ma:open="true" ma:isKeyword="false">
      <xsd:complexType>
        <xsd:sequence>
          <xsd:element ref="pc:Terms" minOccurs="0" maxOccurs="1"/>
        </xsd:sequence>
      </xsd:complexType>
    </xsd:element>
    <xsd:element name="MediaServiceOCR" ma:index="6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9007FB-4769-4601-8D4A-C24B95E85739}">
  <ds:schemaRefs>
    <ds:schemaRef ds:uri="http://schemas.microsoft.com/sharepoint/v3"/>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purl.org/dc/dcmitype/"/>
    <ds:schemaRef ds:uri="4a7b115b-08ae-45b2-9b64-9f539511930d"/>
    <ds:schemaRef ds:uri="http://purl.org/dc/elements/1.1/"/>
    <ds:schemaRef ds:uri="8485635d-cf54-460b-8438-0e2015e08040"/>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0C4DF8C-B4E2-40C2-B99F-4CF24CA6F3C1}"/>
</file>

<file path=customXml/itemProps3.xml><?xml version="1.0" encoding="utf-8"?>
<ds:datastoreItem xmlns:ds="http://schemas.openxmlformats.org/officeDocument/2006/customXml" ds:itemID="{B8F0C3BB-ED40-4F41-9296-8364C43501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TotalTime>
  <Words>514</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IFRS 18 &amp; 19 – HMT update</vt:lpstr>
      <vt:lpstr>IFRS 18 - Overview</vt:lpstr>
      <vt:lpstr>IFRS 19 - Overview</vt:lpstr>
      <vt:lpstr>HMT update – Autumn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UPAG 10 (01) IFRS 18 &amp; 19.pptx</dc:title>
  <dc:creator>McCluskey, Sean - HMT</dc:creator>
  <cp:lastModifiedBy>McCluskey, Sean - HMT</cp:lastModifiedBy>
  <cp:revision>2</cp:revision>
  <dcterms:created xsi:type="dcterms:W3CDTF">2024-09-19T09:26:50Z</dcterms:created>
  <dcterms:modified xsi:type="dcterms:W3CDTF">2024-09-23T07:50:02Z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0x010100672A3FCA98991645BE083C320B7539B70073E2331C55A74AA0969608FB8C0629F600B889A51C29B3B641A5653CA2A093D4CD</vt:lpwstr>
  </property>
  <property fmtid="{D5CDD505-2E9C-101B-9397-08002B2CF9AE}" pid="3" name="HMT_Group">
    <vt:lpwstr/>
  </property>
  <property fmtid="{D5CDD505-2E9C-101B-9397-08002B2CF9AE}" pid="4" name="MediaServiceImageTags">
    <vt:lpwstr/>
  </property>
  <property fmtid="{D5CDD505-2E9C-101B-9397-08002B2CF9AE}" pid="5" name="HMT_SubTeam">
    <vt:lpwstr/>
  </property>
  <property fmtid="{D5CDD505-2E9C-101B-9397-08002B2CF9AE}" pid="6" name="HMT_DocumentType">
    <vt:lpwstr>1;#Other|c235b5c2-f697-427b-a70a-43d69599f998</vt:lpwstr>
  </property>
  <property fmtid="{D5CDD505-2E9C-101B-9397-08002B2CF9AE}" pid="7" name="HMT_Team">
    <vt:lpwstr/>
  </property>
  <property fmtid="{D5CDD505-2E9C-101B-9397-08002B2CF9AE}" pid="8" name="HMT_Category">
    <vt:lpwstr/>
  </property>
  <property fmtid="{D5CDD505-2E9C-101B-9397-08002B2CF9AE}" pid="9" name="HMT_Classification">
    <vt:lpwstr/>
  </property>
  <property fmtid="{D5CDD505-2E9C-101B-9397-08002B2CF9AE}" pid="10" name="_dlc_DocIdItemGuid">
    <vt:lpwstr>a12aabf1-9b30-418e-bb03-d39decd90575</vt:lpwstr>
  </property>
</Properties>
</file>