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 id="2147483850" r:id="rId5"/>
  </p:sldMasterIdLst>
  <p:notesMasterIdLst>
    <p:notesMasterId r:id="rId21"/>
  </p:notesMasterIdLst>
  <p:sldIdLst>
    <p:sldId id="337" r:id="rId6"/>
    <p:sldId id="346" r:id="rId7"/>
    <p:sldId id="336" r:id="rId8"/>
    <p:sldId id="338" r:id="rId9"/>
    <p:sldId id="339" r:id="rId10"/>
    <p:sldId id="340" r:id="rId11"/>
    <p:sldId id="341" r:id="rId12"/>
    <p:sldId id="345" r:id="rId13"/>
    <p:sldId id="342" r:id="rId14"/>
    <p:sldId id="335" r:id="rId15"/>
    <p:sldId id="327" r:id="rId16"/>
    <p:sldId id="329" r:id="rId17"/>
    <p:sldId id="328" r:id="rId18"/>
    <p:sldId id="332" r:id="rId19"/>
    <p:sldId id="347" r:id="rId20"/>
  </p:sldIdLst>
  <p:sldSz cx="12192000" cy="6858000"/>
  <p:notesSz cx="7104063" cy="10234613"/>
  <p:custDataLst>
    <p:tags r:id="rId2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57E1F0A-2871-BE20-CA07-83A72886BF19}" name="Watton, Hazel" initials="WH" userId="S::hazel.watton@cipfa.org::93ae285d-75c0-48d3-a77b-4fac183cede3" providerId="AD"/>
  <p188:author id="{D3D01838-1E5E-B775-0D71-F5DFC38F5CFC}" name="Matthews, Ben" initials="BM" userId="S::Benjamin.Matthews@cipfa.org::b4b24e98-ee47-4367-a048-15caae626130" providerId="AD"/>
  <p188:author id="{42215074-2E60-1B0F-CCE5-6120F8F3B4B4}" name="Cain, Steven" initials="CS" userId="S::steven.cain@cipfa.org::3d795580-fbb3-421a-9838-b048e4545eb1" providerId="AD"/>
  <p188:author id="{FEEA5F95-48C4-AA3D-307D-7A5BA9734E72}" name="Helen Bryden" initials="HB" userId="Helen Bryden" providerId="None"/>
  <p188:author id="{09E48CFE-5775-5BD7-938F-422D469AEFE1}" name="Watton, Hazel" initials="HW" userId="S::Hazel.Watton@cipfa.org::93ae285d-75c0-48d3-a77b-4fac183cede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8A433E-4B84-4F12-B7F6-7633532DC416}" v="12" dt="2024-10-02T13:37:29.454"/>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ford-Tilley, David" userId="f8936e87-26e4-4264-ba23-69769ca233b4" providerId="ADAL" clId="{308A433E-4B84-4F12-B7F6-7633532DC416}"/>
    <pc:docChg chg="undo custSel addSld delSld modSld sldOrd addMainMaster">
      <pc:chgData name="Lyford-Tilley, David" userId="f8936e87-26e4-4264-ba23-69769ca233b4" providerId="ADAL" clId="{308A433E-4B84-4F12-B7F6-7633532DC416}" dt="2024-10-02T13:37:47.400" v="354" actId="20577"/>
      <pc:docMkLst>
        <pc:docMk/>
      </pc:docMkLst>
      <pc:sldChg chg="modSp del mod">
        <pc:chgData name="Lyford-Tilley, David" userId="f8936e87-26e4-4264-ba23-69769ca233b4" providerId="ADAL" clId="{308A433E-4B84-4F12-B7F6-7633532DC416}" dt="2024-10-02T08:52:44.231" v="129" actId="47"/>
        <pc:sldMkLst>
          <pc:docMk/>
          <pc:sldMk cId="3268019654" sldId="257"/>
        </pc:sldMkLst>
        <pc:spChg chg="mod">
          <ac:chgData name="Lyford-Tilley, David" userId="f8936e87-26e4-4264-ba23-69769ca233b4" providerId="ADAL" clId="{308A433E-4B84-4F12-B7F6-7633532DC416}" dt="2024-10-02T08:52:14.938" v="38" actId="20577"/>
          <ac:spMkLst>
            <pc:docMk/>
            <pc:sldMk cId="3268019654" sldId="257"/>
            <ac:spMk id="8" creationId="{080730F3-8D3E-4894-9F94-00AEAB97D592}"/>
          </ac:spMkLst>
        </pc:spChg>
      </pc:sldChg>
      <pc:sldChg chg="add del">
        <pc:chgData name="Lyford-Tilley, David" userId="f8936e87-26e4-4264-ba23-69769ca233b4" providerId="ADAL" clId="{308A433E-4B84-4F12-B7F6-7633532DC416}" dt="2024-10-02T09:12:39.417" v="131"/>
        <pc:sldMkLst>
          <pc:docMk/>
          <pc:sldMk cId="895057796" sldId="259"/>
        </pc:sldMkLst>
      </pc:sldChg>
      <pc:sldChg chg="add del">
        <pc:chgData name="Lyford-Tilley, David" userId="f8936e87-26e4-4264-ba23-69769ca233b4" providerId="ADAL" clId="{308A433E-4B84-4F12-B7F6-7633532DC416}" dt="2024-10-02T09:12:39.417" v="131"/>
        <pc:sldMkLst>
          <pc:docMk/>
          <pc:sldMk cId="1962361949" sldId="261"/>
        </pc:sldMkLst>
      </pc:sldChg>
      <pc:sldChg chg="add del">
        <pc:chgData name="Lyford-Tilley, David" userId="f8936e87-26e4-4264-ba23-69769ca233b4" providerId="ADAL" clId="{308A433E-4B84-4F12-B7F6-7633532DC416}" dt="2024-10-02T09:12:39.417" v="131"/>
        <pc:sldMkLst>
          <pc:docMk/>
          <pc:sldMk cId="2243407004" sldId="263"/>
        </pc:sldMkLst>
      </pc:sldChg>
      <pc:sldChg chg="add del">
        <pc:chgData name="Lyford-Tilley, David" userId="f8936e87-26e4-4264-ba23-69769ca233b4" providerId="ADAL" clId="{308A433E-4B84-4F12-B7F6-7633532DC416}" dt="2024-10-02T09:12:39.417" v="131"/>
        <pc:sldMkLst>
          <pc:docMk/>
          <pc:sldMk cId="2447123959" sldId="267"/>
        </pc:sldMkLst>
      </pc:sldChg>
      <pc:sldChg chg="modSp del mod">
        <pc:chgData name="Lyford-Tilley, David" userId="f8936e87-26e4-4264-ba23-69769ca233b4" providerId="ADAL" clId="{308A433E-4B84-4F12-B7F6-7633532DC416}" dt="2024-10-02T13:27:23.400" v="256" actId="47"/>
        <pc:sldMkLst>
          <pc:docMk/>
          <pc:sldMk cId="1834472361" sldId="286"/>
        </pc:sldMkLst>
        <pc:spChg chg="mod">
          <ac:chgData name="Lyford-Tilley, David" userId="f8936e87-26e4-4264-ba23-69769ca233b4" providerId="ADAL" clId="{308A433E-4B84-4F12-B7F6-7633532DC416}" dt="2024-10-02T13:27:21.104" v="255" actId="6549"/>
          <ac:spMkLst>
            <pc:docMk/>
            <pc:sldMk cId="1834472361" sldId="286"/>
            <ac:spMk id="8" creationId="{080730F3-8D3E-4894-9F94-00AEAB97D592}"/>
          </ac:spMkLst>
        </pc:spChg>
      </pc:sldChg>
      <pc:sldChg chg="del">
        <pc:chgData name="Lyford-Tilley, David" userId="f8936e87-26e4-4264-ba23-69769ca233b4" providerId="ADAL" clId="{308A433E-4B84-4F12-B7F6-7633532DC416}" dt="2024-10-02T08:50:49.051" v="1" actId="47"/>
        <pc:sldMkLst>
          <pc:docMk/>
          <pc:sldMk cId="2721126985" sldId="306"/>
        </pc:sldMkLst>
      </pc:sldChg>
      <pc:sldChg chg="addSp modSp mod">
        <pc:chgData name="Lyford-Tilley, David" userId="f8936e87-26e4-4264-ba23-69769ca233b4" providerId="ADAL" clId="{308A433E-4B84-4F12-B7F6-7633532DC416}" dt="2024-10-02T13:28:01.927" v="282" actId="20577"/>
        <pc:sldMkLst>
          <pc:docMk/>
          <pc:sldMk cId="756303382" sldId="328"/>
        </pc:sldMkLst>
        <pc:spChg chg="add mod">
          <ac:chgData name="Lyford-Tilley, David" userId="f8936e87-26e4-4264-ba23-69769ca233b4" providerId="ADAL" clId="{308A433E-4B84-4F12-B7F6-7633532DC416}" dt="2024-10-02T13:28:01.927" v="282" actId="20577"/>
          <ac:spMkLst>
            <pc:docMk/>
            <pc:sldMk cId="756303382" sldId="328"/>
            <ac:spMk id="2" creationId="{96DEC3A8-8874-C8EC-1AB0-DECE1AD88510}"/>
          </ac:spMkLst>
        </pc:spChg>
        <pc:spChg chg="mod">
          <ac:chgData name="Lyford-Tilley, David" userId="f8936e87-26e4-4264-ba23-69769ca233b4" providerId="ADAL" clId="{308A433E-4B84-4F12-B7F6-7633532DC416}" dt="2024-10-02T13:27:49.682" v="258" actId="1076"/>
          <ac:spMkLst>
            <pc:docMk/>
            <pc:sldMk cId="756303382" sldId="328"/>
            <ac:spMk id="3" creationId="{088F56D9-73BA-9E91-EE87-D5C068C37551}"/>
          </ac:spMkLst>
        </pc:spChg>
      </pc:sldChg>
      <pc:sldChg chg="del">
        <pc:chgData name="Lyford-Tilley, David" userId="f8936e87-26e4-4264-ba23-69769ca233b4" providerId="ADAL" clId="{308A433E-4B84-4F12-B7F6-7633532DC416}" dt="2024-10-02T13:26:11.027" v="226" actId="47"/>
        <pc:sldMkLst>
          <pc:docMk/>
          <pc:sldMk cId="3536653251" sldId="330"/>
        </pc:sldMkLst>
      </pc:sldChg>
      <pc:sldChg chg="modSp mod">
        <pc:chgData name="Lyford-Tilley, David" userId="f8936e87-26e4-4264-ba23-69769ca233b4" providerId="ADAL" clId="{308A433E-4B84-4F12-B7F6-7633532DC416}" dt="2024-10-02T13:28:27.490" v="332" actId="20577"/>
        <pc:sldMkLst>
          <pc:docMk/>
          <pc:sldMk cId="3589955062" sldId="332"/>
        </pc:sldMkLst>
        <pc:spChg chg="mod">
          <ac:chgData name="Lyford-Tilley, David" userId="f8936e87-26e4-4264-ba23-69769ca233b4" providerId="ADAL" clId="{308A433E-4B84-4F12-B7F6-7633532DC416}" dt="2024-10-02T13:28:22.962" v="323" actId="20577"/>
          <ac:spMkLst>
            <pc:docMk/>
            <pc:sldMk cId="3589955062" sldId="332"/>
            <ac:spMk id="2" creationId="{17B7FB06-6540-34CF-3193-80646306D4A8}"/>
          </ac:spMkLst>
        </pc:spChg>
        <pc:spChg chg="mod">
          <ac:chgData name="Lyford-Tilley, David" userId="f8936e87-26e4-4264-ba23-69769ca233b4" providerId="ADAL" clId="{308A433E-4B84-4F12-B7F6-7633532DC416}" dt="2024-10-02T13:28:27.490" v="332" actId="20577"/>
          <ac:spMkLst>
            <pc:docMk/>
            <pc:sldMk cId="3589955062" sldId="332"/>
            <ac:spMk id="19" creationId="{1C5FF4C8-8639-B92B-412B-322360661AE5}"/>
          </ac:spMkLst>
        </pc:spChg>
      </pc:sldChg>
      <pc:sldChg chg="del">
        <pc:chgData name="Lyford-Tilley, David" userId="f8936e87-26e4-4264-ba23-69769ca233b4" providerId="ADAL" clId="{308A433E-4B84-4F12-B7F6-7633532DC416}" dt="2024-10-02T13:26:13.378" v="227" actId="47"/>
        <pc:sldMkLst>
          <pc:docMk/>
          <pc:sldMk cId="2611692731" sldId="334"/>
        </pc:sldMkLst>
      </pc:sldChg>
      <pc:sldChg chg="modSp add mod ord">
        <pc:chgData name="Lyford-Tilley, David" userId="f8936e87-26e4-4264-ba23-69769ca233b4" providerId="ADAL" clId="{308A433E-4B84-4F12-B7F6-7633532DC416}" dt="2024-10-02T09:14:17.321" v="173" actId="20577"/>
        <pc:sldMkLst>
          <pc:docMk/>
          <pc:sldMk cId="2409008523" sldId="336"/>
        </pc:sldMkLst>
        <pc:spChg chg="mod">
          <ac:chgData name="Lyford-Tilley, David" userId="f8936e87-26e4-4264-ba23-69769ca233b4" providerId="ADAL" clId="{308A433E-4B84-4F12-B7F6-7633532DC416}" dt="2024-10-02T09:14:17.321" v="173" actId="20577"/>
          <ac:spMkLst>
            <pc:docMk/>
            <pc:sldMk cId="2409008523" sldId="336"/>
            <ac:spMk id="8" creationId="{080730F3-8D3E-4894-9F94-00AEAB97D592}"/>
          </ac:spMkLst>
        </pc:spChg>
      </pc:sldChg>
      <pc:sldChg chg="modSp new mod ord">
        <pc:chgData name="Lyford-Tilley, David" userId="f8936e87-26e4-4264-ba23-69769ca233b4" providerId="ADAL" clId="{308A433E-4B84-4F12-B7F6-7633532DC416}" dt="2024-10-02T08:52:41.768" v="128" actId="20577"/>
        <pc:sldMkLst>
          <pc:docMk/>
          <pc:sldMk cId="1536013194" sldId="337"/>
        </pc:sldMkLst>
        <pc:spChg chg="mod">
          <ac:chgData name="Lyford-Tilley, David" userId="f8936e87-26e4-4264-ba23-69769ca233b4" providerId="ADAL" clId="{308A433E-4B84-4F12-B7F6-7633532DC416}" dt="2024-10-02T08:52:41.768" v="128" actId="20577"/>
          <ac:spMkLst>
            <pc:docMk/>
            <pc:sldMk cId="1536013194" sldId="337"/>
            <ac:spMk id="2" creationId="{367B5DBB-69C6-96AD-EDB2-FB1C81C85628}"/>
          </ac:spMkLst>
        </pc:spChg>
        <pc:spChg chg="mod">
          <ac:chgData name="Lyford-Tilley, David" userId="f8936e87-26e4-4264-ba23-69769ca233b4" providerId="ADAL" clId="{308A433E-4B84-4F12-B7F6-7633532DC416}" dt="2024-10-02T08:52:35.608" v="100" actId="20577"/>
          <ac:spMkLst>
            <pc:docMk/>
            <pc:sldMk cId="1536013194" sldId="337"/>
            <ac:spMk id="3" creationId="{4ABD35B6-2508-E899-4C50-540ED491CAF9}"/>
          </ac:spMkLst>
        </pc:spChg>
      </pc:sldChg>
      <pc:sldChg chg="add">
        <pc:chgData name="Lyford-Tilley, David" userId="f8936e87-26e4-4264-ba23-69769ca233b4" providerId="ADAL" clId="{308A433E-4B84-4F12-B7F6-7633532DC416}" dt="2024-10-02T09:12:53.962" v="133"/>
        <pc:sldMkLst>
          <pc:docMk/>
          <pc:sldMk cId="895057796" sldId="338"/>
        </pc:sldMkLst>
      </pc:sldChg>
      <pc:sldChg chg="add modAnim">
        <pc:chgData name="Lyford-Tilley, David" userId="f8936e87-26e4-4264-ba23-69769ca233b4" providerId="ADAL" clId="{308A433E-4B84-4F12-B7F6-7633532DC416}" dt="2024-10-02T09:16:08.679" v="221"/>
        <pc:sldMkLst>
          <pc:docMk/>
          <pc:sldMk cId="1962361949" sldId="339"/>
        </pc:sldMkLst>
      </pc:sldChg>
      <pc:sldChg chg="add">
        <pc:chgData name="Lyford-Tilley, David" userId="f8936e87-26e4-4264-ba23-69769ca233b4" providerId="ADAL" clId="{308A433E-4B84-4F12-B7F6-7633532DC416}" dt="2024-10-02T09:12:57.587" v="137"/>
        <pc:sldMkLst>
          <pc:docMk/>
          <pc:sldMk cId="2243407004" sldId="340"/>
        </pc:sldMkLst>
      </pc:sldChg>
      <pc:sldChg chg="add">
        <pc:chgData name="Lyford-Tilley, David" userId="f8936e87-26e4-4264-ba23-69769ca233b4" providerId="ADAL" clId="{308A433E-4B84-4F12-B7F6-7633532DC416}" dt="2024-10-02T09:12:59.178" v="139"/>
        <pc:sldMkLst>
          <pc:docMk/>
          <pc:sldMk cId="2447123959" sldId="341"/>
        </pc:sldMkLst>
      </pc:sldChg>
      <pc:sldChg chg="add">
        <pc:chgData name="Lyford-Tilley, David" userId="f8936e87-26e4-4264-ba23-69769ca233b4" providerId="ADAL" clId="{308A433E-4B84-4F12-B7F6-7633532DC416}" dt="2024-10-02T09:13:52.606" v="140"/>
        <pc:sldMkLst>
          <pc:docMk/>
          <pc:sldMk cId="3337334742" sldId="342"/>
        </pc:sldMkLst>
      </pc:sldChg>
      <pc:sldChg chg="new del">
        <pc:chgData name="Lyford-Tilley, David" userId="f8936e87-26e4-4264-ba23-69769ca233b4" providerId="ADAL" clId="{308A433E-4B84-4F12-B7F6-7633532DC416}" dt="2024-10-02T09:14:03.175" v="144" actId="47"/>
        <pc:sldMkLst>
          <pc:docMk/>
          <pc:sldMk cId="2399647544" sldId="343"/>
        </pc:sldMkLst>
      </pc:sldChg>
      <pc:sldChg chg="add del">
        <pc:chgData name="Lyford-Tilley, David" userId="f8936e87-26e4-4264-ba23-69769ca233b4" providerId="ADAL" clId="{308A433E-4B84-4F12-B7F6-7633532DC416}" dt="2024-10-02T09:14:43.119" v="178" actId="47"/>
        <pc:sldMkLst>
          <pc:docMk/>
          <pc:sldMk cId="3087353930" sldId="343"/>
        </pc:sldMkLst>
      </pc:sldChg>
      <pc:sldChg chg="delSp modSp add del mod ord">
        <pc:chgData name="Lyford-Tilley, David" userId="f8936e87-26e4-4264-ba23-69769ca233b4" providerId="ADAL" clId="{308A433E-4B84-4F12-B7F6-7633532DC416}" dt="2024-10-02T09:15:55.565" v="219" actId="47"/>
        <pc:sldMkLst>
          <pc:docMk/>
          <pc:sldMk cId="872254142" sldId="344"/>
        </pc:sldMkLst>
        <pc:spChg chg="mod">
          <ac:chgData name="Lyford-Tilley, David" userId="f8936e87-26e4-4264-ba23-69769ca233b4" providerId="ADAL" clId="{308A433E-4B84-4F12-B7F6-7633532DC416}" dt="2024-10-02T09:14:50.622" v="215" actId="20577"/>
          <ac:spMkLst>
            <pc:docMk/>
            <pc:sldMk cId="872254142" sldId="344"/>
            <ac:spMk id="2" creationId="{EFDA15C5-1734-1F44-8F52-B2B84EA08C5E}"/>
          </ac:spMkLst>
        </pc:spChg>
        <pc:spChg chg="del">
          <ac:chgData name="Lyford-Tilley, David" userId="f8936e87-26e4-4264-ba23-69769ca233b4" providerId="ADAL" clId="{308A433E-4B84-4F12-B7F6-7633532DC416}" dt="2024-10-02T09:14:54.838" v="216" actId="478"/>
          <ac:spMkLst>
            <pc:docMk/>
            <pc:sldMk cId="872254142" sldId="344"/>
            <ac:spMk id="5" creationId="{4630D1DD-AA04-BF24-8B5A-2C3054A4F568}"/>
          </ac:spMkLst>
        </pc:spChg>
      </pc:sldChg>
      <pc:sldChg chg="add modAnim">
        <pc:chgData name="Lyford-Tilley, David" userId="f8936e87-26e4-4264-ba23-69769ca233b4" providerId="ADAL" clId="{308A433E-4B84-4F12-B7F6-7633532DC416}" dt="2024-10-02T09:16:02.455" v="220"/>
        <pc:sldMkLst>
          <pc:docMk/>
          <pc:sldMk cId="3439896263" sldId="345"/>
        </pc:sldMkLst>
      </pc:sldChg>
      <pc:sldChg chg="add">
        <pc:chgData name="Lyford-Tilley, David" userId="f8936e87-26e4-4264-ba23-69769ca233b4" providerId="ADAL" clId="{308A433E-4B84-4F12-B7F6-7633532DC416}" dt="2024-10-02T09:18:34.173" v="223"/>
        <pc:sldMkLst>
          <pc:docMk/>
          <pc:sldMk cId="2835875116" sldId="346"/>
        </pc:sldMkLst>
      </pc:sldChg>
      <pc:sldChg chg="add del">
        <pc:chgData name="Lyford-Tilley, David" userId="f8936e87-26e4-4264-ba23-69769ca233b4" providerId="ADAL" clId="{308A433E-4B84-4F12-B7F6-7633532DC416}" dt="2024-10-02T09:18:56.381" v="225" actId="47"/>
        <pc:sldMkLst>
          <pc:docMk/>
          <pc:sldMk cId="144256695" sldId="347"/>
        </pc:sldMkLst>
      </pc:sldChg>
      <pc:sldChg chg="modSp add del mod ord">
        <pc:chgData name="Lyford-Tilley, David" userId="f8936e87-26e4-4264-ba23-69769ca233b4" providerId="ADAL" clId="{308A433E-4B84-4F12-B7F6-7633532DC416}" dt="2024-10-02T13:27:18.271" v="254" actId="47"/>
        <pc:sldMkLst>
          <pc:docMk/>
          <pc:sldMk cId="163914158" sldId="347"/>
        </pc:sldMkLst>
        <pc:spChg chg="mod">
          <ac:chgData name="Lyford-Tilley, David" userId="f8936e87-26e4-4264-ba23-69769ca233b4" providerId="ADAL" clId="{308A433E-4B84-4F12-B7F6-7633532DC416}" dt="2024-10-02T13:27:12.585" v="253"/>
          <ac:spMkLst>
            <pc:docMk/>
            <pc:sldMk cId="163914158" sldId="347"/>
            <ac:spMk id="8" creationId="{080730F3-8D3E-4894-9F94-00AEAB97D592}"/>
          </ac:spMkLst>
        </pc:spChg>
      </pc:sldChg>
      <pc:sldChg chg="modSp add mod">
        <pc:chgData name="Lyford-Tilley, David" userId="f8936e87-26e4-4264-ba23-69769ca233b4" providerId="ADAL" clId="{308A433E-4B84-4F12-B7F6-7633532DC416}" dt="2024-10-02T13:37:47.400" v="354" actId="20577"/>
        <pc:sldMkLst>
          <pc:docMk/>
          <pc:sldMk cId="3204411519" sldId="347"/>
        </pc:sldMkLst>
        <pc:spChg chg="mod">
          <ac:chgData name="Lyford-Tilley, David" userId="f8936e87-26e4-4264-ba23-69769ca233b4" providerId="ADAL" clId="{308A433E-4B84-4F12-B7F6-7633532DC416}" dt="2024-10-02T13:37:47.400" v="354" actId="20577"/>
          <ac:spMkLst>
            <pc:docMk/>
            <pc:sldMk cId="3204411519" sldId="347"/>
            <ac:spMk id="8" creationId="{080730F3-8D3E-4894-9F94-00AEAB97D592}"/>
          </ac:spMkLst>
        </pc:spChg>
      </pc:sldChg>
      <pc:sldMasterChg chg="add addSldLayout">
        <pc:chgData name="Lyford-Tilley, David" userId="f8936e87-26e4-4264-ba23-69769ca233b4" providerId="ADAL" clId="{308A433E-4B84-4F12-B7F6-7633532DC416}" dt="2024-10-02T09:18:34.173" v="222" actId="27028"/>
        <pc:sldMasterMkLst>
          <pc:docMk/>
          <pc:sldMasterMk cId="0" sldId="2147483850"/>
        </pc:sldMasterMkLst>
        <pc:sldLayoutChg chg="add">
          <pc:chgData name="Lyford-Tilley, David" userId="f8936e87-26e4-4264-ba23-69769ca233b4" providerId="ADAL" clId="{308A433E-4B84-4F12-B7F6-7633532DC416}" dt="2024-10-02T09:15:51.330" v="217" actId="27028"/>
          <pc:sldLayoutMkLst>
            <pc:docMk/>
            <pc:sldMasterMk cId="0" sldId="2147483850"/>
            <pc:sldLayoutMk cId="0" sldId="2147483851"/>
          </pc:sldLayoutMkLst>
        </pc:sldLayoutChg>
        <pc:sldLayoutChg chg="add">
          <pc:chgData name="Lyford-Tilley, David" userId="f8936e87-26e4-4264-ba23-69769ca233b4" providerId="ADAL" clId="{308A433E-4B84-4F12-B7F6-7633532DC416}" dt="2024-10-02T09:18:34.173" v="222" actId="27028"/>
          <pc:sldLayoutMkLst>
            <pc:docMk/>
            <pc:sldMasterMk cId="0" sldId="2147483850"/>
            <pc:sldLayoutMk cId="0" sldId="2147483852"/>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t>Authority accounts with outstanding audit opinions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pre 2018/19</c:v>
                </c:pt>
              </c:strCache>
            </c:strRef>
          </c:tx>
          <c:spPr>
            <a:solidFill>
              <a:schemeClr val="accent1"/>
            </a:solidFill>
            <a:ln>
              <a:noFill/>
            </a:ln>
            <a:effectLst/>
          </c:spPr>
          <c:invertIfNegative val="0"/>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Sheet1!$B$2:$B$16</c:f>
              <c:numCache>
                <c:formatCode>General</c:formatCode>
                <c:ptCount val="15"/>
                <c:pt idx="0">
                  <c:v>6</c:v>
                </c:pt>
                <c:pt idx="1">
                  <c:v>6</c:v>
                </c:pt>
                <c:pt idx="2">
                  <c:v>6</c:v>
                </c:pt>
                <c:pt idx="3">
                  <c:v>6</c:v>
                </c:pt>
                <c:pt idx="4">
                  <c:v>6</c:v>
                </c:pt>
                <c:pt idx="5">
                  <c:v>6</c:v>
                </c:pt>
                <c:pt idx="6">
                  <c:v>6</c:v>
                </c:pt>
                <c:pt idx="7">
                  <c:v>6</c:v>
                </c:pt>
                <c:pt idx="8">
                  <c:v>4</c:v>
                </c:pt>
                <c:pt idx="9">
                  <c:v>3</c:v>
                </c:pt>
                <c:pt idx="10">
                  <c:v>3</c:v>
                </c:pt>
                <c:pt idx="11">
                  <c:v>3</c:v>
                </c:pt>
                <c:pt idx="12">
                  <c:v>3</c:v>
                </c:pt>
                <c:pt idx="13">
                  <c:v>3</c:v>
                </c:pt>
              </c:numCache>
            </c:numRef>
          </c:val>
          <c:extLst>
            <c:ext xmlns:c16="http://schemas.microsoft.com/office/drawing/2014/chart" uri="{C3380CC4-5D6E-409C-BE32-E72D297353CC}">
              <c16:uniqueId val="{00000000-E812-4CA3-BE99-049DC8BE3C77}"/>
            </c:ext>
          </c:extLst>
        </c:ser>
        <c:ser>
          <c:idx val="1"/>
          <c:order val="1"/>
          <c:tx>
            <c:strRef>
              <c:f>Sheet1!$C$1</c:f>
              <c:strCache>
                <c:ptCount val="1"/>
                <c:pt idx="0">
                  <c:v>2018/19</c:v>
                </c:pt>
              </c:strCache>
            </c:strRef>
          </c:tx>
          <c:spPr>
            <a:solidFill>
              <a:schemeClr val="accent2"/>
            </a:solidFill>
            <a:ln>
              <a:noFill/>
            </a:ln>
            <a:effectLst/>
          </c:spPr>
          <c:invertIfNegative val="0"/>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Sheet1!$C$2:$C$16</c:f>
              <c:numCache>
                <c:formatCode>General</c:formatCode>
                <c:ptCount val="15"/>
                <c:pt idx="0">
                  <c:v>19</c:v>
                </c:pt>
                <c:pt idx="1">
                  <c:v>16</c:v>
                </c:pt>
                <c:pt idx="2">
                  <c:v>15</c:v>
                </c:pt>
                <c:pt idx="3">
                  <c:v>15</c:v>
                </c:pt>
                <c:pt idx="4">
                  <c:v>13</c:v>
                </c:pt>
                <c:pt idx="5">
                  <c:v>13</c:v>
                </c:pt>
                <c:pt idx="6">
                  <c:v>11</c:v>
                </c:pt>
                <c:pt idx="7">
                  <c:v>10</c:v>
                </c:pt>
                <c:pt idx="8">
                  <c:v>10</c:v>
                </c:pt>
                <c:pt idx="9">
                  <c:v>10</c:v>
                </c:pt>
                <c:pt idx="10">
                  <c:v>10</c:v>
                </c:pt>
                <c:pt idx="11">
                  <c:v>9</c:v>
                </c:pt>
                <c:pt idx="12">
                  <c:v>9</c:v>
                </c:pt>
                <c:pt idx="13">
                  <c:v>7</c:v>
                </c:pt>
              </c:numCache>
            </c:numRef>
          </c:val>
          <c:extLst>
            <c:ext xmlns:c16="http://schemas.microsoft.com/office/drawing/2014/chart" uri="{C3380CC4-5D6E-409C-BE32-E72D297353CC}">
              <c16:uniqueId val="{00000001-E812-4CA3-BE99-049DC8BE3C77}"/>
            </c:ext>
          </c:extLst>
        </c:ser>
        <c:ser>
          <c:idx val="2"/>
          <c:order val="2"/>
          <c:tx>
            <c:strRef>
              <c:f>Sheet1!$D$1</c:f>
              <c:strCache>
                <c:ptCount val="1"/>
                <c:pt idx="0">
                  <c:v>2019/20</c:v>
                </c:pt>
              </c:strCache>
            </c:strRef>
          </c:tx>
          <c:spPr>
            <a:solidFill>
              <a:schemeClr val="accent3"/>
            </a:solidFill>
            <a:ln>
              <a:noFill/>
            </a:ln>
            <a:effectLst/>
          </c:spPr>
          <c:invertIfNegative val="0"/>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Sheet1!$D$2:$D$16</c:f>
              <c:numCache>
                <c:formatCode>General</c:formatCode>
                <c:ptCount val="15"/>
                <c:pt idx="0">
                  <c:v>116</c:v>
                </c:pt>
                <c:pt idx="1">
                  <c:v>91</c:v>
                </c:pt>
                <c:pt idx="2">
                  <c:v>70</c:v>
                </c:pt>
                <c:pt idx="3">
                  <c:v>57</c:v>
                </c:pt>
                <c:pt idx="4">
                  <c:v>51</c:v>
                </c:pt>
                <c:pt idx="5">
                  <c:v>51</c:v>
                </c:pt>
                <c:pt idx="6">
                  <c:v>45</c:v>
                </c:pt>
                <c:pt idx="7">
                  <c:v>44</c:v>
                </c:pt>
                <c:pt idx="8">
                  <c:v>39</c:v>
                </c:pt>
                <c:pt idx="9">
                  <c:v>36</c:v>
                </c:pt>
                <c:pt idx="10">
                  <c:v>34</c:v>
                </c:pt>
                <c:pt idx="11">
                  <c:v>31</c:v>
                </c:pt>
                <c:pt idx="12">
                  <c:v>25</c:v>
                </c:pt>
                <c:pt idx="13">
                  <c:v>25</c:v>
                </c:pt>
              </c:numCache>
            </c:numRef>
          </c:val>
          <c:extLst>
            <c:ext xmlns:c16="http://schemas.microsoft.com/office/drawing/2014/chart" uri="{C3380CC4-5D6E-409C-BE32-E72D297353CC}">
              <c16:uniqueId val="{00000002-E812-4CA3-BE99-049DC8BE3C77}"/>
            </c:ext>
          </c:extLst>
        </c:ser>
        <c:ser>
          <c:idx val="3"/>
          <c:order val="3"/>
          <c:tx>
            <c:strRef>
              <c:f>Sheet1!$E$1</c:f>
              <c:strCache>
                <c:ptCount val="1"/>
                <c:pt idx="0">
                  <c:v>2020/21</c:v>
                </c:pt>
              </c:strCache>
            </c:strRef>
          </c:tx>
          <c:spPr>
            <a:solidFill>
              <a:schemeClr val="accent4"/>
            </a:solidFill>
            <a:ln>
              <a:noFill/>
            </a:ln>
            <a:effectLst/>
          </c:spPr>
          <c:invertIfNegative val="0"/>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Sheet1!$E$2:$E$16</c:f>
              <c:numCache>
                <c:formatCode>General</c:formatCode>
                <c:ptCount val="15"/>
                <c:pt idx="2">
                  <c:v>433</c:v>
                </c:pt>
                <c:pt idx="3">
                  <c:v>284</c:v>
                </c:pt>
                <c:pt idx="4">
                  <c:v>228</c:v>
                </c:pt>
                <c:pt idx="5">
                  <c:v>198</c:v>
                </c:pt>
                <c:pt idx="6">
                  <c:v>165</c:v>
                </c:pt>
                <c:pt idx="7">
                  <c:v>161</c:v>
                </c:pt>
                <c:pt idx="8">
                  <c:v>145</c:v>
                </c:pt>
                <c:pt idx="9">
                  <c:v>125</c:v>
                </c:pt>
                <c:pt idx="10">
                  <c:v>106</c:v>
                </c:pt>
                <c:pt idx="11">
                  <c:v>83</c:v>
                </c:pt>
                <c:pt idx="12">
                  <c:v>73</c:v>
                </c:pt>
                <c:pt idx="13">
                  <c:v>65</c:v>
                </c:pt>
              </c:numCache>
            </c:numRef>
          </c:val>
          <c:extLst>
            <c:ext xmlns:c16="http://schemas.microsoft.com/office/drawing/2014/chart" uri="{C3380CC4-5D6E-409C-BE32-E72D297353CC}">
              <c16:uniqueId val="{00000003-E812-4CA3-BE99-049DC8BE3C77}"/>
            </c:ext>
          </c:extLst>
        </c:ser>
        <c:ser>
          <c:idx val="4"/>
          <c:order val="4"/>
          <c:tx>
            <c:strRef>
              <c:f>Sheet1!$F$1</c:f>
              <c:strCache>
                <c:ptCount val="1"/>
                <c:pt idx="0">
                  <c:v>2021/22</c:v>
                </c:pt>
              </c:strCache>
            </c:strRef>
          </c:tx>
          <c:spPr>
            <a:solidFill>
              <a:schemeClr val="accent5"/>
            </a:solidFill>
            <a:ln>
              <a:noFill/>
            </a:ln>
            <a:effectLst/>
          </c:spPr>
          <c:invertIfNegative val="0"/>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Sheet1!$F$2:$F$16</c:f>
              <c:numCache>
                <c:formatCode>General</c:formatCode>
                <c:ptCount val="15"/>
                <c:pt idx="7">
                  <c:v>398</c:v>
                </c:pt>
                <c:pt idx="8">
                  <c:v>347</c:v>
                </c:pt>
                <c:pt idx="9">
                  <c:v>342</c:v>
                </c:pt>
                <c:pt idx="10">
                  <c:v>303</c:v>
                </c:pt>
                <c:pt idx="11">
                  <c:v>223</c:v>
                </c:pt>
                <c:pt idx="12">
                  <c:v>184</c:v>
                </c:pt>
                <c:pt idx="13">
                  <c:v>160</c:v>
                </c:pt>
              </c:numCache>
            </c:numRef>
          </c:val>
          <c:extLst>
            <c:ext xmlns:c16="http://schemas.microsoft.com/office/drawing/2014/chart" uri="{C3380CC4-5D6E-409C-BE32-E72D297353CC}">
              <c16:uniqueId val="{00000004-E812-4CA3-BE99-049DC8BE3C77}"/>
            </c:ext>
          </c:extLst>
        </c:ser>
        <c:ser>
          <c:idx val="5"/>
          <c:order val="5"/>
          <c:tx>
            <c:strRef>
              <c:f>Sheet1!$G$1</c:f>
              <c:strCache>
                <c:ptCount val="1"/>
                <c:pt idx="0">
                  <c:v>2022/23</c:v>
                </c:pt>
              </c:strCache>
            </c:strRef>
          </c:tx>
          <c:spPr>
            <a:solidFill>
              <a:schemeClr val="accent6"/>
            </a:solidFill>
            <a:ln>
              <a:noFill/>
            </a:ln>
            <a:effectLst/>
          </c:spPr>
          <c:invertIfNegative val="0"/>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Sheet1!$G$2:$G$16</c:f>
              <c:numCache>
                <c:formatCode>General</c:formatCode>
                <c:ptCount val="15"/>
                <c:pt idx="10">
                  <c:v>462</c:v>
                </c:pt>
                <c:pt idx="11">
                  <c:v>422</c:v>
                </c:pt>
                <c:pt idx="12">
                  <c:v>348</c:v>
                </c:pt>
                <c:pt idx="13">
                  <c:v>299</c:v>
                </c:pt>
              </c:numCache>
            </c:numRef>
          </c:val>
          <c:extLst>
            <c:ext xmlns:c16="http://schemas.microsoft.com/office/drawing/2014/chart" uri="{C3380CC4-5D6E-409C-BE32-E72D297353CC}">
              <c16:uniqueId val="{00000005-E812-4CA3-BE99-049DC8BE3C77}"/>
            </c:ext>
          </c:extLst>
        </c:ser>
        <c:ser>
          <c:idx val="6"/>
          <c:order val="6"/>
          <c:tx>
            <c:strRef>
              <c:f>Sheet1!$H$1</c:f>
              <c:strCache>
                <c:ptCount val="1"/>
                <c:pt idx="0">
                  <c:v>2023/24</c:v>
                </c:pt>
              </c:strCache>
            </c:strRef>
          </c:tx>
          <c:spPr>
            <a:solidFill>
              <a:schemeClr val="accent1">
                <a:lumMod val="60000"/>
              </a:schemeClr>
            </a:solidFill>
            <a:ln>
              <a:noFill/>
            </a:ln>
            <a:effectLst/>
          </c:spPr>
          <c:invertIfNegative val="0"/>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Sheet1!$H$2:$H$16</c:f>
              <c:numCache>
                <c:formatCode>General</c:formatCode>
                <c:ptCount val="15"/>
              </c:numCache>
            </c:numRef>
          </c:val>
          <c:extLst>
            <c:ext xmlns:c16="http://schemas.microsoft.com/office/drawing/2014/chart" uri="{C3380CC4-5D6E-409C-BE32-E72D297353CC}">
              <c16:uniqueId val="{0000000B-E812-4CA3-BE99-049DC8BE3C77}"/>
            </c:ext>
          </c:extLst>
        </c:ser>
        <c:dLbls>
          <c:showLegendKey val="0"/>
          <c:showVal val="0"/>
          <c:showCatName val="0"/>
          <c:showSerName val="0"/>
          <c:showPercent val="0"/>
          <c:showBubbleSize val="0"/>
        </c:dLbls>
        <c:gapWidth val="150"/>
        <c:overlap val="100"/>
        <c:axId val="1986341312"/>
        <c:axId val="1085823279"/>
      </c:barChart>
      <c:lineChart>
        <c:grouping val="standard"/>
        <c:varyColors val="0"/>
        <c:ser>
          <c:idx val="7"/>
          <c:order val="7"/>
          <c:tx>
            <c:strRef>
              <c:f>Sheet1!$I$1</c:f>
              <c:strCache>
                <c:ptCount val="1"/>
                <c:pt idx="0">
                  <c:v>Total</c:v>
                </c:pt>
              </c:strCache>
            </c:strRef>
          </c:tx>
          <c:spPr>
            <a:ln w="28575" cap="rnd">
              <a:solidFill>
                <a:schemeClr val="accent2">
                  <a:lumMod val="60000"/>
                </a:schemeClr>
              </a:solidFill>
              <a:round/>
            </a:ln>
            <a:effectLst/>
          </c:spPr>
          <c:marker>
            <c:symbol val="none"/>
          </c:marker>
          <c:trendline>
            <c:spPr>
              <a:ln w="19050" cap="rnd">
                <a:solidFill>
                  <a:schemeClr val="accent2">
                    <a:lumMod val="60000"/>
                  </a:schemeClr>
                </a:solidFill>
                <a:prstDash val="sysDot"/>
              </a:ln>
              <a:effectLst/>
            </c:spPr>
            <c:trendlineType val="linear"/>
            <c:dispRSqr val="0"/>
            <c:dispEq val="0"/>
          </c:trendline>
          <c:cat>
            <c:numRef>
              <c:f>Sheet1!$A$2:$A$16</c:f>
              <c:numCache>
                <c:formatCode>m/d/yyyy</c:formatCode>
                <c:ptCount val="15"/>
                <c:pt idx="0">
                  <c:v>44286</c:v>
                </c:pt>
                <c:pt idx="1">
                  <c:v>44377</c:v>
                </c:pt>
                <c:pt idx="2">
                  <c:v>44469</c:v>
                </c:pt>
                <c:pt idx="3">
                  <c:v>44561</c:v>
                </c:pt>
                <c:pt idx="4">
                  <c:v>44651</c:v>
                </c:pt>
                <c:pt idx="5">
                  <c:v>44742</c:v>
                </c:pt>
                <c:pt idx="6">
                  <c:v>44834</c:v>
                </c:pt>
                <c:pt idx="7">
                  <c:v>44926</c:v>
                </c:pt>
                <c:pt idx="8">
                  <c:v>45016</c:v>
                </c:pt>
                <c:pt idx="9">
                  <c:v>45107</c:v>
                </c:pt>
                <c:pt idx="10">
                  <c:v>45172</c:v>
                </c:pt>
                <c:pt idx="11">
                  <c:v>45291</c:v>
                </c:pt>
                <c:pt idx="12">
                  <c:v>45382</c:v>
                </c:pt>
                <c:pt idx="13">
                  <c:v>45473</c:v>
                </c:pt>
                <c:pt idx="14">
                  <c:v>45565</c:v>
                </c:pt>
              </c:numCache>
            </c:numRef>
          </c:cat>
          <c:val>
            <c:numRef>
              <c:f>Sheet1!$I$2:$I$16</c:f>
              <c:numCache>
                <c:formatCode>General</c:formatCode>
                <c:ptCount val="15"/>
                <c:pt idx="0">
                  <c:v>141</c:v>
                </c:pt>
                <c:pt idx="1">
                  <c:v>113</c:v>
                </c:pt>
                <c:pt idx="2">
                  <c:v>524</c:v>
                </c:pt>
                <c:pt idx="3">
                  <c:v>362</c:v>
                </c:pt>
                <c:pt idx="4">
                  <c:v>298</c:v>
                </c:pt>
                <c:pt idx="5">
                  <c:v>268</c:v>
                </c:pt>
                <c:pt idx="6">
                  <c:v>227</c:v>
                </c:pt>
                <c:pt idx="7">
                  <c:v>619</c:v>
                </c:pt>
                <c:pt idx="8">
                  <c:v>545</c:v>
                </c:pt>
                <c:pt idx="9">
                  <c:v>516</c:v>
                </c:pt>
                <c:pt idx="10">
                  <c:v>918</c:v>
                </c:pt>
                <c:pt idx="11">
                  <c:v>771</c:v>
                </c:pt>
                <c:pt idx="12">
                  <c:v>642</c:v>
                </c:pt>
                <c:pt idx="13">
                  <c:v>559</c:v>
                </c:pt>
              </c:numCache>
            </c:numRef>
          </c:val>
          <c:smooth val="0"/>
          <c:extLst>
            <c:ext xmlns:c16="http://schemas.microsoft.com/office/drawing/2014/chart" uri="{C3380CC4-5D6E-409C-BE32-E72D297353CC}">
              <c16:uniqueId val="{0000000C-E812-4CA3-BE99-049DC8BE3C77}"/>
            </c:ext>
          </c:extLst>
        </c:ser>
        <c:dLbls>
          <c:showLegendKey val="0"/>
          <c:showVal val="0"/>
          <c:showCatName val="0"/>
          <c:showSerName val="0"/>
          <c:showPercent val="0"/>
          <c:showBubbleSize val="0"/>
        </c:dLbls>
        <c:marker val="1"/>
        <c:smooth val="0"/>
        <c:axId val="1986341312"/>
        <c:axId val="1085823279"/>
      </c:lineChart>
      <c:dateAx>
        <c:axId val="1986341312"/>
        <c:scaling>
          <c:orientation val="minMax"/>
          <c:max val="45536"/>
          <c:min val="44256"/>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85823279"/>
        <c:crosses val="autoZero"/>
        <c:auto val="0"/>
        <c:lblOffset val="100"/>
        <c:baseTimeUnit val="months"/>
        <c:majorUnit val="3"/>
        <c:minorUnit val="3"/>
      </c:dateAx>
      <c:valAx>
        <c:axId val="1085823279"/>
        <c:scaling>
          <c:orientation val="minMax"/>
          <c:max val="1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86341312"/>
        <c:crosses val="autoZero"/>
        <c:crossBetween val="between"/>
      </c:valAx>
      <c:spPr>
        <a:noFill/>
        <a:ln>
          <a:noFill/>
        </a:ln>
        <a:effectLst/>
      </c:spPr>
    </c:plotArea>
    <c:legend>
      <c:legendPos val="b"/>
      <c:legendEntry>
        <c:idx val="8"/>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485ED44C-DE34-4BD8-975E-37E50BF3F4BA}" type="datetimeFigureOut">
              <a:rPr lang="en-GB" smtClean="0"/>
              <a:t>02/10/2024</a:t>
            </a:fld>
            <a:endParaRPr lang="en-GB"/>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a:p>
        </p:txBody>
      </p:sp>
      <p:sp>
        <p:nvSpPr>
          <p:cNvPr id="5" name="Notes Placehold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9CEFBB53-BC34-43C7-B84B-18DCD91C7BE6}" type="slidenum">
              <a:rPr lang="en-GB" smtClean="0"/>
              <a:t>‹#›</a:t>
            </a:fld>
            <a:endParaRPr lang="en-GB"/>
          </a:p>
        </p:txBody>
      </p:sp>
    </p:spTree>
    <p:extLst>
      <p:ext uri="{BB962C8B-B14F-4D97-AF65-F5344CB8AC3E}">
        <p14:creationId xmlns:p14="http://schemas.microsoft.com/office/powerpoint/2010/main" val="978573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a:solidFill>
                  <a:srgbClr val="0B0C11"/>
                </a:solidFill>
                <a:effectLst/>
                <a:latin typeface="Inter"/>
              </a:rPr>
              <a:t>Since 2017-18 there has been a significant decline in the number of English local government body accounts including an audit opinion published by the deadlines set by government. The numbers of outstanding audit opinions peaked at 918 at the 30 September 2023.</a:t>
            </a:r>
          </a:p>
          <a:p>
            <a:r>
              <a:rPr lang="en-GB"/>
              <a:t>The implications of the late delivery of audit opinions for local authorities are significant. Local authorities need accurate and reliable financial information to plan and manage their services and finances effectively. The audit process provides a key element of assurance for financial planning and budgeting. Delays to the audit opinion, and the issue of recommendations to audited bodies, can mean that actions to improve financial efficiency and resilience are also delayed, and risks those actions being less effective. The late delivery of local audit opinions has delayed the audits for some government departments, impacting on the assurance Parliament receives over how taxpayers’ money is used. The annual report and accounts of some major departments, for example the Ministry of Justice, have been delayed by the late delivery of local assurance, including on local government pensions. The 2019-20 Whole of Government Accounts will be delayed (as were the previous year’s Whole of Government Accounts). Other assurance processes within departments have also been affected by the late delivery of audit opinions. For audit firms delivering the audits of local bodies, delays in completing these audits affect the planning and progress of their annual work programmes.</a:t>
            </a:r>
          </a:p>
        </p:txBody>
      </p:sp>
      <p:sp>
        <p:nvSpPr>
          <p:cNvPr id="4" name="Slide Number Placeholder 3"/>
          <p:cNvSpPr>
            <a:spLocks noGrp="1"/>
          </p:cNvSpPr>
          <p:nvPr>
            <p:ph type="sldNum" sz="quarter" idx="5"/>
          </p:nvPr>
        </p:nvSpPr>
        <p:spPr/>
        <p:txBody>
          <a:bodyPr/>
          <a:lstStyle/>
          <a:p>
            <a:fld id="{9CEFBB53-BC34-43C7-B84B-18DCD91C7BE6}" type="slidenum">
              <a:rPr lang="en-GB" smtClean="0"/>
              <a:t>4</a:t>
            </a:fld>
            <a:endParaRPr lang="en-GB"/>
          </a:p>
        </p:txBody>
      </p:sp>
    </p:spTree>
    <p:extLst>
      <p:ext uri="{BB962C8B-B14F-4D97-AF65-F5344CB8AC3E}">
        <p14:creationId xmlns:p14="http://schemas.microsoft.com/office/powerpoint/2010/main" val="2220237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COVID-19 pandemic has exacerbated problems which already existed within the local audit landscape. NAO’s previous reports and consultation with the sector identified several long-standing problems within local audit. There is insufficient staff with the relevant qualifications, skills and experience in both local finance teams and firms serving the local audit sector, and a net loss of qualified staff from both. The requirements of International Financial Reporting Standards, along with the increased expectations from the Financial Reporting Council (FRC) following the high-profile corporate failures such as Carillion, have combined to produce a significant increase in audit work, such as on asset and pensions valuations, which local authorities found less useful. The relative lack of attractiveness of the audit of local public bodies, compared with alternative audit opportunities available to staff, has contributed to a high staff turnover level. Competing workload pressures, both within the finance function and elsewhere in local authorities, diverted staff resources from completing working papers and preparing accounts within the time available for submission to the external auditors which made the preparation of accounts increasingly challenging.</a:t>
            </a:r>
          </a:p>
        </p:txBody>
      </p:sp>
      <p:sp>
        <p:nvSpPr>
          <p:cNvPr id="4" name="Slide Number Placeholder 3"/>
          <p:cNvSpPr>
            <a:spLocks noGrp="1"/>
          </p:cNvSpPr>
          <p:nvPr>
            <p:ph type="sldNum" sz="quarter" idx="5"/>
          </p:nvPr>
        </p:nvSpPr>
        <p:spPr/>
        <p:txBody>
          <a:bodyPr/>
          <a:lstStyle/>
          <a:p>
            <a:fld id="{9CEFBB53-BC34-43C7-B84B-18DCD91C7BE6}" type="slidenum">
              <a:rPr lang="en-GB" smtClean="0"/>
              <a:t>5</a:t>
            </a:fld>
            <a:endParaRPr lang="en-GB"/>
          </a:p>
        </p:txBody>
      </p:sp>
    </p:spTree>
    <p:extLst>
      <p:ext uri="{BB962C8B-B14F-4D97-AF65-F5344CB8AC3E}">
        <p14:creationId xmlns:p14="http://schemas.microsoft.com/office/powerpoint/2010/main" val="987869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Jim McMahon, the new Minister of State for Local Government and English Devolution, made a statement to parliament on 30 July 2024. This statement outline the </a:t>
            </a:r>
            <a:r>
              <a:rPr lang="en-GB" b="0" i="0">
                <a:solidFill>
                  <a:srgbClr val="4D4D4D"/>
                </a:solidFill>
                <a:effectLst/>
                <a:latin typeface="National"/>
              </a:rPr>
              <a:t>intention to lay secondary legislation to amend the Accounts and Audit Regulations (2015) to set a series of backstop dates and to lay a new Code of Audit Practice. These were laid in parliament, with the backstop dates coming into force on 30 September. The legislation has also amended the date by which Category 1 bodies should publish ‘draft’ (unaudited) accounts. For financial years 2024/25 to 2027/28, the date has been extended by a month to 30 June.</a:t>
            </a:r>
            <a:endParaRPr lang="en-GB"/>
          </a:p>
        </p:txBody>
      </p:sp>
      <p:sp>
        <p:nvSpPr>
          <p:cNvPr id="4" name="Slide Number Placeholder 3"/>
          <p:cNvSpPr>
            <a:spLocks noGrp="1"/>
          </p:cNvSpPr>
          <p:nvPr>
            <p:ph type="sldNum" sz="quarter" idx="5"/>
          </p:nvPr>
        </p:nvSpPr>
        <p:spPr/>
        <p:txBody>
          <a:bodyPr/>
          <a:lstStyle/>
          <a:p>
            <a:fld id="{9CEFBB53-BC34-43C7-B84B-18DCD91C7BE6}" type="slidenum">
              <a:rPr lang="en-GB" smtClean="0"/>
              <a:t>6</a:t>
            </a:fld>
            <a:endParaRPr lang="en-GB"/>
          </a:p>
        </p:txBody>
      </p:sp>
    </p:spTree>
    <p:extLst>
      <p:ext uri="{BB962C8B-B14F-4D97-AF65-F5344CB8AC3E}">
        <p14:creationId xmlns:p14="http://schemas.microsoft.com/office/powerpoint/2010/main" val="2079318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0" i="0">
                <a:solidFill>
                  <a:srgbClr val="4D4D4D"/>
                </a:solidFill>
                <a:effectLst/>
                <a:latin typeface="National"/>
              </a:rPr>
              <a:t>The first backstop date would clear the backlog of unaudited accounts up to and including 2022/23, but given the size of the audit backlog, it is unlikely that all outstanding audits will be completed in full ahead of this date. This means authorities would be looking at receiving modified audit opinions. Assurance over balances and in year movements would be rebuilt over several audit cycles as can be seen in this illustrative example.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a:solidFill>
                <a:srgbClr val="4D4D4D"/>
              </a:solidFill>
              <a:effectLst/>
              <a:latin typeface="Nation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solidFill>
                  <a:srgbClr val="4D4D4D"/>
                </a:solidFill>
                <a:effectLst/>
                <a:latin typeface="National"/>
              </a:rPr>
              <a:t>This example assumes that the 21/22 accounts received an unmodified opinion, but that by the backstop date of 13 December 2024 the auditors were unable to gain enough evidence to form an opinion and had to issue a disclaimer opinion on the 22/23 accounts.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a:solidFill>
                <a:srgbClr val="4D4D4D"/>
              </a:solidFill>
              <a:effectLst/>
              <a:latin typeface="Nation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solidFill>
                  <a:srgbClr val="4D4D4D"/>
                </a:solidFill>
                <a:effectLst/>
                <a:latin typeface="National"/>
              </a:rPr>
              <a:t>Although the auditor has begun limited work to rebuild assurance ahead of the 23/24 backstop date, they have not obtained sufficient evidence to have reasonable assurance over closing balances. As the 22/23 accounts were disclaimed the auditor does not have assurance over the opening balances or prior year comparatives, meaning there is no assurance over the in year movements. The auditor judges the lack of evidence means they cannot conclude that the accounts are free from material misstatement and again, they disclaim their audit opinion.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a:solidFill>
                <a:srgbClr val="4D4D4D"/>
              </a:solidFill>
              <a:effectLst/>
              <a:latin typeface="Nation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solidFill>
                  <a:srgbClr val="4D4D4D"/>
                </a:solidFill>
                <a:effectLst/>
                <a:latin typeface="National"/>
              </a:rPr>
              <a:t>However, by 24/25 the auditor has obtained sufficient evidence to have assurance over closing balances. Once again as the 23/24 accounts were disclaimed the auditor does not have assurance over the opening balances or prior year comparatives, meaning there is no assurance over the in year movements. This means that the auditor will disclaim their audit opinion one more time.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solidFill>
                  <a:srgbClr val="4D4D4D"/>
                </a:solidFill>
                <a:effectLst/>
                <a:latin typeface="Nationa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solidFill>
                  <a:srgbClr val="4D4D4D"/>
                </a:solidFill>
                <a:effectLst/>
                <a:latin typeface="National"/>
              </a:rPr>
              <a:t>By 25/26 things are looking better. The auditor has assurance over the opening and closing balances plus in-year movements but as the 24/25 accounts were disclaimed the auditor does not have assurance over the prior year comparatives. The auditor judges that this means there could be material but not pervasive misstatement and will need to qualify their opinion for 2025/26 by limiting its scope to not provide assurance over the comparative figures.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a:solidFill>
                <a:srgbClr val="4D4D4D"/>
              </a:solidFill>
              <a:effectLst/>
              <a:latin typeface="Nation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a:solidFill>
                  <a:srgbClr val="4D4D4D"/>
                </a:solidFill>
                <a:effectLst/>
                <a:latin typeface="National"/>
              </a:rPr>
              <a:t>Finally, when we get to 26/27 the auditor has rebuilt assurance over opening balances, closing balances, in-year movements and prior year comparatives. The auditor can therefore issue an unmodified opinion. </a:t>
            </a:r>
          </a:p>
        </p:txBody>
      </p:sp>
      <p:sp>
        <p:nvSpPr>
          <p:cNvPr id="4" name="Slide Number Placeholder 3"/>
          <p:cNvSpPr>
            <a:spLocks noGrp="1"/>
          </p:cNvSpPr>
          <p:nvPr>
            <p:ph type="sldNum" sz="quarter" idx="5"/>
          </p:nvPr>
        </p:nvSpPr>
        <p:spPr/>
        <p:txBody>
          <a:bodyPr/>
          <a:lstStyle/>
          <a:p>
            <a:fld id="{9CEFBB53-BC34-43C7-B84B-18DCD91C7BE6}" type="slidenum">
              <a:rPr lang="en-GB" smtClean="0"/>
              <a:t>7</a:t>
            </a:fld>
            <a:endParaRPr lang="en-GB"/>
          </a:p>
        </p:txBody>
      </p:sp>
    </p:spTree>
    <p:extLst>
      <p:ext uri="{BB962C8B-B14F-4D97-AF65-F5344CB8AC3E}">
        <p14:creationId xmlns:p14="http://schemas.microsoft.com/office/powerpoint/2010/main" val="4053074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CEFBB53-BC34-43C7-B84B-18DCD91C7BE6}" type="slidenum">
              <a:rPr lang="en-GB" smtClean="0"/>
              <a:t>14</a:t>
            </a:fld>
            <a:endParaRPr lang="en-GB"/>
          </a:p>
        </p:txBody>
      </p:sp>
    </p:spTree>
    <p:extLst>
      <p:ext uri="{BB962C8B-B14F-4D97-AF65-F5344CB8AC3E}">
        <p14:creationId xmlns:p14="http://schemas.microsoft.com/office/powerpoint/2010/main" val="2384739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189F6EE-53B6-42EC-967C-4C5AC84FBCC0}"/>
              </a:ext>
            </a:extLst>
          </p:cNvPr>
          <p:cNvSpPr/>
          <p:nvPr userDrawn="1"/>
        </p:nvSpPr>
        <p:spPr>
          <a:xfrm>
            <a:off x="0" y="0"/>
            <a:ext cx="12192000" cy="6857940"/>
          </a:xfrm>
          <a:prstGeom prst="rect">
            <a:avLst/>
          </a:prstGeom>
          <a:solidFill>
            <a:srgbClr val="5A4B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aseline="0"/>
          </a:p>
        </p:txBody>
      </p:sp>
      <p:sp>
        <p:nvSpPr>
          <p:cNvPr id="13" name="object 7">
            <a:extLst>
              <a:ext uri="{FF2B5EF4-FFF2-40B4-BE49-F238E27FC236}">
                <a16:creationId xmlns:a16="http://schemas.microsoft.com/office/drawing/2014/main" id="{00F3B09C-9886-4D53-A132-150AC7EED976}"/>
              </a:ext>
            </a:extLst>
          </p:cNvPr>
          <p:cNvSpPr/>
          <p:nvPr userDrawn="1"/>
        </p:nvSpPr>
        <p:spPr>
          <a:xfrm>
            <a:off x="2213921" y="1737166"/>
            <a:ext cx="7119781" cy="5120544"/>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rgbClr val="312C62"/>
          </a:solidFill>
        </p:spPr>
        <p:txBody>
          <a:bodyPr wrap="square" lIns="0" tIns="0" rIns="0" bIns="0" rtlCol="0"/>
          <a:lstStyle/>
          <a:p>
            <a:endParaRPr baseline="0">
              <a:solidFill>
                <a:srgbClr val="002060"/>
              </a:solidFill>
            </a:endParaRPr>
          </a:p>
        </p:txBody>
      </p:sp>
      <p:sp>
        <p:nvSpPr>
          <p:cNvPr id="14" name="object 11">
            <a:extLst>
              <a:ext uri="{FF2B5EF4-FFF2-40B4-BE49-F238E27FC236}">
                <a16:creationId xmlns:a16="http://schemas.microsoft.com/office/drawing/2014/main" id="{C5EF8DD7-1931-4376-B653-6CB6B76BAD2E}"/>
              </a:ext>
            </a:extLst>
          </p:cNvPr>
          <p:cNvSpPr/>
          <p:nvPr userDrawn="1"/>
        </p:nvSpPr>
        <p:spPr>
          <a:xfrm>
            <a:off x="654674" y="634954"/>
            <a:ext cx="1328461" cy="504045"/>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baseline="0"/>
          </a:p>
        </p:txBody>
      </p:sp>
      <p:sp>
        <p:nvSpPr>
          <p:cNvPr id="2" name="Title 1"/>
          <p:cNvSpPr>
            <a:spLocks noGrp="1"/>
          </p:cNvSpPr>
          <p:nvPr userDrawn="1">
            <p:ph type="ctrTitle"/>
          </p:nvPr>
        </p:nvSpPr>
        <p:spPr>
          <a:xfrm>
            <a:off x="658970" y="1299214"/>
            <a:ext cx="10874218" cy="2955918"/>
          </a:xfrm>
        </p:spPr>
        <p:txBody>
          <a:bodyPr lIns="0" tIns="0" rIns="0" bIns="0"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userDrawn="1">
            <p:ph type="subTitle" idx="1"/>
          </p:nvPr>
        </p:nvSpPr>
        <p:spPr>
          <a:xfrm>
            <a:off x="635424" y="4670246"/>
            <a:ext cx="7779791" cy="914400"/>
          </a:xfrm>
        </p:spPr>
        <p:txBody>
          <a:bodyPr lIns="0" tIns="0" rIns="0" bIns="0" anchor="t">
            <a:normAutofit/>
          </a:bodyPr>
          <a:lstStyle>
            <a:lvl1pPr marL="0" indent="0" algn="l">
              <a:buNone/>
              <a:defRPr sz="2200" cap="none" spc="0" baseline="0">
                <a:solidFill>
                  <a:schemeClr val="bg1"/>
                </a:solidFill>
                <a:latin typeface="+mj-lt"/>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userDrawn="1">
            <p:ph type="dt" sz="half" idx="10"/>
          </p:nvPr>
        </p:nvSpPr>
        <p:spPr>
          <a:xfrm>
            <a:off x="658813" y="6356350"/>
            <a:ext cx="2743200" cy="365125"/>
          </a:xfrm>
        </p:spPr>
        <p:txBody>
          <a:bodyPr/>
          <a:lstStyle/>
          <a:p>
            <a:fld id="{1621D089-71FB-46F7-AF90-6B3420FA20E1}" type="datetime1">
              <a:rPr lang="en-US" smtClean="0"/>
              <a:t>10/2/2024</a:t>
            </a:fld>
            <a:endParaRPr lang="en-US"/>
          </a:p>
        </p:txBody>
      </p:sp>
      <p:sp>
        <p:nvSpPr>
          <p:cNvPr id="5" name="Footer Placeholder 4"/>
          <p:cNvSpPr>
            <a:spLocks noGrp="1"/>
          </p:cNvSpPr>
          <p:nvPr userDrawn="1">
            <p:ph type="ftr" sz="quarter" idx="11"/>
          </p:nvPr>
        </p:nvSpPr>
        <p:spPr/>
        <p:txBody>
          <a:bodyPr/>
          <a:lstStyle>
            <a:lvl1pPr>
              <a:defRPr>
                <a:solidFill>
                  <a:schemeClr val="bg1"/>
                </a:solidFill>
              </a:defRPr>
            </a:lvl1pPr>
          </a:lstStyle>
          <a:p>
            <a:r>
              <a:rPr lang="en-GB"/>
              <a:t>Copyright © CIPFA 2020 protected under UK and international law</a:t>
            </a:r>
            <a:endParaRPr lang="en-US"/>
          </a:p>
        </p:txBody>
      </p:sp>
      <p:sp>
        <p:nvSpPr>
          <p:cNvPr id="17" name="object 12">
            <a:extLst>
              <a:ext uri="{FF2B5EF4-FFF2-40B4-BE49-F238E27FC236}">
                <a16:creationId xmlns:a16="http://schemas.microsoft.com/office/drawing/2014/main" id="{D2865E8E-653A-41DC-B818-BEFAC5539999}"/>
              </a:ext>
            </a:extLst>
          </p:cNvPr>
          <p:cNvSpPr txBox="1"/>
          <p:nvPr userDrawn="1"/>
        </p:nvSpPr>
        <p:spPr>
          <a:xfrm>
            <a:off x="635424" y="5881535"/>
            <a:ext cx="2125838" cy="343991"/>
          </a:xfrm>
          <a:prstGeom prst="rect">
            <a:avLst/>
          </a:prstGeom>
        </p:spPr>
        <p:txBody>
          <a:bodyPr vert="horz" wrap="square" lIns="0" tIns="7797" rIns="0" bIns="0" rtlCol="0">
            <a:spAutoFit/>
          </a:bodyPr>
          <a:lstStyle/>
          <a:p>
            <a:pPr marL="5776" marR="2310">
              <a:spcBef>
                <a:spcPts val="61"/>
              </a:spcBef>
            </a:pPr>
            <a:r>
              <a:rPr sz="1100" b="1" spc="-2">
                <a:solidFill>
                  <a:srgbClr val="FFFFFF"/>
                </a:solidFill>
                <a:latin typeface="Arial"/>
                <a:cs typeface="Arial"/>
              </a:rPr>
              <a:t>The </a:t>
            </a:r>
            <a:r>
              <a:rPr sz="1100" b="1" spc="-5">
                <a:solidFill>
                  <a:srgbClr val="FFFFFF"/>
                </a:solidFill>
                <a:latin typeface="Arial"/>
                <a:cs typeface="Arial"/>
              </a:rPr>
              <a:t>Chartered </a:t>
            </a:r>
            <a:r>
              <a:rPr sz="1100" b="1" spc="-7">
                <a:solidFill>
                  <a:srgbClr val="FFFFFF"/>
                </a:solidFill>
                <a:latin typeface="Arial"/>
                <a:cs typeface="Arial"/>
              </a:rPr>
              <a:t>Institute </a:t>
            </a:r>
            <a:r>
              <a:rPr sz="1100" b="1" spc="-2">
                <a:solidFill>
                  <a:srgbClr val="FFFFFF"/>
                </a:solidFill>
                <a:latin typeface="Arial"/>
                <a:cs typeface="Arial"/>
              </a:rPr>
              <a:t>of  </a:t>
            </a:r>
            <a:r>
              <a:rPr sz="1100" b="1" spc="-9">
                <a:solidFill>
                  <a:srgbClr val="FFFFFF"/>
                </a:solidFill>
                <a:latin typeface="Arial"/>
                <a:cs typeface="Arial"/>
              </a:rPr>
              <a:t>Public Finance </a:t>
            </a:r>
            <a:r>
              <a:rPr sz="1100" b="1" spc="9">
                <a:solidFill>
                  <a:srgbClr val="FFFFFF"/>
                </a:solidFill>
                <a:latin typeface="Arial"/>
                <a:cs typeface="Arial"/>
              </a:rPr>
              <a:t>&amp;</a:t>
            </a:r>
            <a:r>
              <a:rPr sz="1100" b="1" spc="-66">
                <a:solidFill>
                  <a:srgbClr val="FFFFFF"/>
                </a:solidFill>
                <a:latin typeface="Arial"/>
                <a:cs typeface="Arial"/>
              </a:rPr>
              <a:t> </a:t>
            </a:r>
            <a:r>
              <a:rPr sz="1100" b="1" spc="-7">
                <a:solidFill>
                  <a:srgbClr val="FFFFFF"/>
                </a:solidFill>
                <a:latin typeface="Arial"/>
                <a:cs typeface="Arial"/>
              </a:rPr>
              <a:t>Accountancy</a:t>
            </a:r>
            <a:endParaRPr sz="1100">
              <a:latin typeface="Arial"/>
              <a:cs typeface="Arial"/>
            </a:endParaRPr>
          </a:p>
        </p:txBody>
      </p:sp>
      <p:sp>
        <p:nvSpPr>
          <p:cNvPr id="6" name="Slide Number Placeholder 5"/>
          <p:cNvSpPr>
            <a:spLocks noGrp="1"/>
          </p:cNvSpPr>
          <p:nvPr userDrawn="1">
            <p:ph type="sldNum" sz="quarter" idx="12"/>
          </p:nvPr>
        </p:nvSpPr>
        <p:spPr>
          <a:xfrm>
            <a:off x="10518631" y="6356350"/>
            <a:ext cx="1530927" cy="365125"/>
          </a:xfrm>
        </p:spPr>
        <p:txBody>
          <a:body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658814" y="2589193"/>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4338" y="2589194"/>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13AC7C0A-4C12-4144-BBB4-D49442C3E497}" type="datetime1">
              <a:rPr lang="en-US" smtClean="0"/>
              <a:t>10/2/2024</a:t>
            </a:fld>
            <a:endParaRPr lang="en-US"/>
          </a:p>
        </p:txBody>
      </p:sp>
      <p:sp>
        <p:nvSpPr>
          <p:cNvPr id="9" name="Footer Placeholder 8"/>
          <p:cNvSpPr>
            <a:spLocks noGrp="1"/>
          </p:cNvSpPr>
          <p:nvPr>
            <p:ph type="ftr" sz="quarter" idx="11"/>
          </p:nvPr>
        </p:nvSpPr>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685800" indent="-182880">
              <a:buClr>
                <a:schemeClr val="tx2"/>
              </a:buClr>
              <a:buFont typeface="Arial" panose="020B0604020202020204" pitchFamily="34" charset="0"/>
              <a:buChar char="•"/>
              <a:defRPr>
                <a:solidFill>
                  <a:schemeClr val="tx2"/>
                </a:solidFill>
              </a:defRPr>
            </a:lvl2pPr>
            <a:lvl3pPr marL="1143000" indent="-182880">
              <a:buClr>
                <a:schemeClr val="tx2"/>
              </a:buClr>
              <a:buFont typeface="Arial" panose="020B0604020202020204" pitchFamily="34" charset="0"/>
              <a:buChar char="•"/>
              <a:defRPr>
                <a:solidFill>
                  <a:schemeClr val="tx2"/>
                </a:solidFill>
              </a:defRPr>
            </a:lvl3pPr>
            <a:lvl4pPr marL="1600200" indent="-182880">
              <a:buClr>
                <a:schemeClr val="tx2"/>
              </a:buClr>
              <a:buFont typeface="Arial" panose="020B0604020202020204" pitchFamily="34" charset="0"/>
              <a:buChar char="•"/>
              <a:defRPr>
                <a:solidFill>
                  <a:schemeClr val="tx2"/>
                </a:solidFill>
              </a:defRPr>
            </a:lvl4pPr>
            <a:lvl5pPr marL="2057400" indent="-182880">
              <a:buClr>
                <a:schemeClr val="tx2"/>
              </a:buClr>
              <a:buFont typeface="Arial" panose="020B0604020202020204" pitchFamily="34" charset="0"/>
              <a:buChar cha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1503B1-F469-4BBC-B819-07F080819AF4}" type="datetime1">
              <a:rPr lang="en-US" smtClean="0"/>
              <a:t>10/2/2024</a:t>
            </a:fld>
            <a:endParaRPr lang="en-US"/>
          </a:p>
        </p:txBody>
      </p:sp>
      <p:sp>
        <p:nvSpPr>
          <p:cNvPr id="5" name="Footer Placeholder 4"/>
          <p:cNvSpPr>
            <a:spLocks noGrp="1"/>
          </p:cNvSpPr>
          <p:nvPr>
            <p:ph type="ftr" sz="quarter" idx="11"/>
          </p:nvPr>
        </p:nvSpPr>
        <p:spPr/>
        <p:txBody>
          <a:bodyPr/>
          <a:lstStyle/>
          <a:p>
            <a:r>
              <a:rPr lang="en-GB" sz="1100">
                <a:solidFill>
                  <a:srgbClr val="333333"/>
                </a:solidFill>
                <a:latin typeface="Verdana"/>
              </a:rPr>
              <a:t>Copyright © CIPFA 2020 protected under UK and international law</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685800" indent="-182880">
              <a:buClr>
                <a:schemeClr val="tx2"/>
              </a:buClr>
              <a:buFont typeface="Arial" panose="020B0604020202020204" pitchFamily="34" charset="0"/>
              <a:buChar char="•"/>
              <a:defRPr>
                <a:solidFill>
                  <a:schemeClr val="tx2"/>
                </a:solidFill>
              </a:defRPr>
            </a:lvl2pPr>
            <a:lvl3pPr marL="1143000" indent="-182880">
              <a:buClr>
                <a:schemeClr val="tx2"/>
              </a:buClr>
              <a:buFont typeface="Arial" panose="020B0604020202020204" pitchFamily="34" charset="0"/>
              <a:buChar char="•"/>
              <a:defRPr>
                <a:solidFill>
                  <a:schemeClr val="tx2"/>
                </a:solidFill>
              </a:defRPr>
            </a:lvl3pPr>
            <a:lvl4pPr marL="1600200" indent="-182880">
              <a:buClr>
                <a:schemeClr val="tx2"/>
              </a:buClr>
              <a:buFont typeface="Arial" panose="020B0604020202020204" pitchFamily="34" charset="0"/>
              <a:buChar char="•"/>
              <a:defRPr>
                <a:solidFill>
                  <a:schemeClr val="tx2"/>
                </a:solidFill>
              </a:defRPr>
            </a:lvl4pPr>
            <a:lvl5pPr marL="2057400" indent="-182880">
              <a:buClr>
                <a:schemeClr val="tx2"/>
              </a:buClr>
              <a:buFont typeface="Arial" panose="020B0604020202020204" pitchFamily="34" charset="0"/>
              <a:buChar cha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1503B1-F469-4BBC-B819-07F080819AF4}" type="datetime1">
              <a:rPr lang="en-US" smtClean="0"/>
              <a:t>10/2/2024</a:t>
            </a:fld>
            <a:endParaRPr lang="en-US"/>
          </a:p>
        </p:txBody>
      </p:sp>
      <p:sp>
        <p:nvSpPr>
          <p:cNvPr id="5" name="Footer Placeholder 4"/>
          <p:cNvSpPr>
            <a:spLocks noGrp="1"/>
          </p:cNvSpPr>
          <p:nvPr>
            <p:ph type="ftr" sz="quarter" idx="11"/>
          </p:nvPr>
        </p:nvSpPr>
        <p:spPr/>
        <p:txBody>
          <a:bodyPr/>
          <a:lstStyle/>
          <a:p>
            <a:r>
              <a:rPr lang="en-GB" sz="1100">
                <a:solidFill>
                  <a:srgbClr val="333333"/>
                </a:solidFill>
                <a:latin typeface="Verdana"/>
              </a:rPr>
              <a:t>Copyright © CIPFA 2020 protected under UK and international law</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8813" y="1271016"/>
            <a:ext cx="10874375" cy="3282696"/>
          </a:xfrm>
        </p:spPr>
        <p:txBody>
          <a:bodyPr lIns="0" tIns="0" rIns="0" bIns="0" anchor="b">
            <a:normAutofit/>
          </a:bodyPr>
          <a:lstStyle>
            <a:lvl1pPr>
              <a:defRPr sz="5900" b="0" spc="-100"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658813" y="4672584"/>
            <a:ext cx="7315200" cy="914400"/>
          </a:xfrm>
        </p:spPr>
        <p:txBody>
          <a:bodyPr lIns="0" tIns="0" rIns="0" bIns="0"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D9AE57-0A2A-41AC-A880-B02A33AC1F48}" type="datetime1">
              <a:rPr lang="en-US" smtClean="0"/>
              <a:t>10/2/2024</a:t>
            </a:fld>
            <a:endParaRPr lang="en-US"/>
          </a:p>
        </p:txBody>
      </p:sp>
      <p:sp>
        <p:nvSpPr>
          <p:cNvPr id="5" name="Footer Placeholder 4"/>
          <p:cNvSpPr>
            <a:spLocks noGrp="1"/>
          </p:cNvSpPr>
          <p:nvPr>
            <p:ph type="ftr" sz="quarter" idx="11"/>
          </p:nvPr>
        </p:nvSpPr>
        <p:spPr/>
        <p:txBody>
          <a:bodyPr/>
          <a:lstStyle/>
          <a:p>
            <a:r>
              <a:rPr lang="en-GB"/>
              <a:t>Copyright © CIPFA 2020 protected under UK and international law</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658814" y="2589193"/>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4338" y="2589194"/>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13AC7C0A-4C12-4144-BBB4-D49442C3E497}" type="datetime1">
              <a:rPr lang="en-US" smtClean="0"/>
              <a:t>10/2/2024</a:t>
            </a:fld>
            <a:endParaRPr lang="en-US"/>
          </a:p>
        </p:txBody>
      </p:sp>
      <p:sp>
        <p:nvSpPr>
          <p:cNvPr id="9" name="Footer Placeholder 8"/>
          <p:cNvSpPr>
            <a:spLocks noGrp="1"/>
          </p:cNvSpPr>
          <p:nvPr>
            <p:ph type="ftr" sz="quarter" idx="11"/>
          </p:nvPr>
        </p:nvSpPr>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658812" y="2838816"/>
            <a:ext cx="527035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58812" y="3715350"/>
            <a:ext cx="5270350" cy="2238945"/>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62838" y="2833365"/>
            <a:ext cx="527035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2838" y="3715352"/>
            <a:ext cx="5270350" cy="2238944"/>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BB5312E5-63CA-4A2B-9028-210D481F6A3E}" type="datetime1">
              <a:rPr lang="en-US" smtClean="0"/>
              <a:t>10/2/2024</a:t>
            </a:fld>
            <a:endParaRPr lang="en-US"/>
          </a:p>
        </p:txBody>
      </p:sp>
      <p:sp>
        <p:nvSpPr>
          <p:cNvPr id="11" name="Footer Placeholder 10"/>
          <p:cNvSpPr>
            <a:spLocks noGrp="1"/>
          </p:cNvSpPr>
          <p:nvPr>
            <p:ph type="ftr" sz="quarter" idx="11"/>
          </p:nvPr>
        </p:nvSpPr>
        <p:spPr/>
        <p:txBody>
          <a:bodyPr/>
          <a:lstStyle/>
          <a:p>
            <a:r>
              <a:rPr lang="en-GB"/>
              <a:t>Copyright © CIPFA 2020 protected under UK and international law</a:t>
            </a:r>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4982893F-D681-4668-A87D-41EEA0B77E6C}" type="datetime1">
              <a:rPr lang="en-US" smtClean="0"/>
              <a:t>10/2/2024</a:t>
            </a:fld>
            <a:endParaRPr lang="en-US"/>
          </a:p>
        </p:txBody>
      </p:sp>
      <p:sp>
        <p:nvSpPr>
          <p:cNvPr id="7" name="Footer Placeholder 6"/>
          <p:cNvSpPr>
            <a:spLocks noGrp="1"/>
          </p:cNvSpPr>
          <p:nvPr>
            <p:ph type="ftr" sz="quarter" idx="11"/>
          </p:nvPr>
        </p:nvSpPr>
        <p:spPr/>
        <p:txBody>
          <a:bodyPr/>
          <a:lstStyle/>
          <a:p>
            <a:r>
              <a:rPr lang="en-GB"/>
              <a:t>Copyright © CIPFA 2020 protected under UK and international law</a:t>
            </a:r>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B4E5243-0271-4783-8715-BA48267FE432}" type="datetime1">
              <a:rPr lang="en-US" smtClean="0"/>
              <a:t>10/2/2024</a:t>
            </a:fld>
            <a:endParaRPr lang="en-US"/>
          </a:p>
        </p:txBody>
      </p:sp>
      <p:sp>
        <p:nvSpPr>
          <p:cNvPr id="6" name="Footer Placeholder 5"/>
          <p:cNvSpPr>
            <a:spLocks noGrp="1"/>
          </p:cNvSpPr>
          <p:nvPr>
            <p:ph type="ftr" sz="quarter" idx="11"/>
          </p:nvPr>
        </p:nvSpPr>
        <p:spPr/>
        <p:txBody>
          <a:bodyPr/>
          <a:lstStyle/>
          <a:p>
            <a:r>
              <a:rPr lang="en-GB"/>
              <a:t>Copyright © CIPFA 2020 protected under UK and international law</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232034"/>
            <a:ext cx="2743200" cy="1232033"/>
          </a:xfrm>
        </p:spPr>
        <p:txBody>
          <a:bodyPr anchor="b">
            <a:normAutofit/>
          </a:bodyPr>
          <a:lstStyle>
            <a:lvl1pPr>
              <a:defRPr sz="28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24EB86CA-431E-42E4-AEF0-249ADBA5861E}" type="datetime1">
              <a:rPr lang="en-US" smtClean="0"/>
              <a:t>10/2/2024</a:t>
            </a:fld>
            <a:endParaRPr lang="en-US"/>
          </a:p>
        </p:txBody>
      </p:sp>
      <p:sp>
        <p:nvSpPr>
          <p:cNvPr id="9" name="Footer Placeholder 8"/>
          <p:cNvSpPr>
            <a:spLocks noGrp="1"/>
          </p:cNvSpPr>
          <p:nvPr>
            <p:ph type="ftr" sz="quarter" idx="11"/>
          </p:nvPr>
        </p:nvSpPr>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143000"/>
            <a:ext cx="2743200" cy="1398069"/>
          </a:xfrm>
        </p:spPr>
        <p:txBody>
          <a:bodyPr anchor="b">
            <a:normAutofit/>
          </a:bodyPr>
          <a:lstStyle>
            <a:lvl1pPr>
              <a:defRPr sz="2800" b="0"/>
            </a:lvl1pPr>
          </a:lstStyle>
          <a:p>
            <a:r>
              <a:rPr lang="en-US"/>
              <a:t>Click to edit Master title style</a:t>
            </a:r>
          </a:p>
        </p:txBody>
      </p:sp>
      <p:sp>
        <p:nvSpPr>
          <p:cNvPr id="3" name="Picture Placeholder 2"/>
          <p:cNvSpPr>
            <a:spLocks noGrp="1" noChangeAspect="1"/>
          </p:cNvSpPr>
          <p:nvPr>
            <p:ph type="pic" idx="1"/>
          </p:nvPr>
        </p:nvSpPr>
        <p:spPr>
          <a:xfrm>
            <a:off x="3493451" y="1142999"/>
            <a:ext cx="8039737" cy="4955371"/>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Date Placeholder 7"/>
          <p:cNvSpPr>
            <a:spLocks noGrp="1"/>
          </p:cNvSpPr>
          <p:nvPr>
            <p:ph type="dt" sz="half" idx="10"/>
          </p:nvPr>
        </p:nvSpPr>
        <p:spPr/>
        <p:txBody>
          <a:bodyPr/>
          <a:lstStyle/>
          <a:p>
            <a:fld id="{136786F5-67D3-478D-8E7C-103BEDFC7D79}" type="datetime1">
              <a:rPr lang="en-US" smtClean="0"/>
              <a:t>10/2/2024</a:t>
            </a:fld>
            <a:endParaRPr lang="en-US"/>
          </a:p>
        </p:txBody>
      </p:sp>
      <p:sp>
        <p:nvSpPr>
          <p:cNvPr id="9" name="Footer Placeholder 8"/>
          <p:cNvSpPr>
            <a:spLocks noGrp="1"/>
          </p:cNvSpPr>
          <p:nvPr>
            <p:ph type="ftr" sz="quarter" idx="11"/>
          </p:nvPr>
        </p:nvSpPr>
        <p:spPr>
          <a:xfrm>
            <a:off x="3499101" y="6356350"/>
            <a:ext cx="5911517" cy="365125"/>
          </a:xfrm>
        </p:spPr>
        <p:txBody>
          <a:bodyPr/>
          <a:lstStyle/>
          <a:p>
            <a:r>
              <a:rPr lang="en-GB"/>
              <a:t>Copyright © CIPFA 2020 protected under UK and international law</a:t>
            </a:r>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sv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3852" y="233437"/>
            <a:ext cx="1117600" cy="510477"/>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1654785" y="911940"/>
            <a:ext cx="5471689" cy="5946060"/>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819"/>
          </a:p>
        </p:txBody>
      </p:sp>
      <p:sp>
        <p:nvSpPr>
          <p:cNvPr id="7" name="Rectangle 6"/>
          <p:cNvSpPr/>
          <p:nvPr userDrawn="1"/>
        </p:nvSpPr>
        <p:spPr>
          <a:xfrm>
            <a:off x="1" y="758952"/>
            <a:ext cx="3443590" cy="5330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658812" y="1446336"/>
            <a:ext cx="10874375" cy="1018927"/>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userDrawn="1">
            <p:ph type="body" idx="1"/>
          </p:nvPr>
        </p:nvSpPr>
        <p:spPr>
          <a:xfrm>
            <a:off x="658812" y="2633288"/>
            <a:ext cx="10874374" cy="3586861"/>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userDrawn="1">
            <p:ph type="dt" sz="half" idx="2"/>
          </p:nvPr>
        </p:nvSpPr>
        <p:spPr>
          <a:xfrm>
            <a:off x="658813"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81B3B3F-ACA6-490F-9A76-B24BBE730DBA}" type="datetime1">
              <a:rPr lang="en-US" smtClean="0"/>
              <a:t>10/2/2024</a:t>
            </a:fld>
            <a:endParaRPr lang="en-US"/>
          </a:p>
        </p:txBody>
      </p:sp>
      <p:sp>
        <p:nvSpPr>
          <p:cNvPr id="5" name="Footer Placeholder 4"/>
          <p:cNvSpPr>
            <a:spLocks noGrp="1"/>
          </p:cNvSpPr>
          <p:nvPr userDrawn="1">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GB"/>
              <a:t>Copyright © CIPFA 2020 protected under UK and international law</a:t>
            </a:r>
            <a:endParaRPr lang="en-US"/>
          </a:p>
        </p:txBody>
      </p:sp>
      <p:sp>
        <p:nvSpPr>
          <p:cNvPr id="6" name="Slide Number Placeholder 5"/>
          <p:cNvSpPr>
            <a:spLocks noGrp="1"/>
          </p:cNvSpPr>
          <p:nvPr userDrawn="1">
            <p:ph type="sldNum" sz="quarter" idx="4"/>
          </p:nvPr>
        </p:nvSpPr>
        <p:spPr>
          <a:xfrm>
            <a:off x="1045125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Lst>
  <p:hf hdr="0" ftr="0" dt="0"/>
  <p:txStyles>
    <p:titleStyle>
      <a:lvl1pPr algn="l" defTabSz="914400" rtl="0" eaLnBrk="1" latinLnBrk="0" hangingPunct="1">
        <a:lnSpc>
          <a:spcPct val="90000"/>
        </a:lnSpc>
        <a:spcBef>
          <a:spcPct val="0"/>
        </a:spcBef>
        <a:buNone/>
        <a:defRPr sz="3600" kern="1200" spc="-60" baseline="0">
          <a:solidFill>
            <a:schemeClr val="accent1"/>
          </a:solidFill>
          <a:latin typeface="+mj-lt"/>
          <a:ea typeface="+mj-ea"/>
          <a:cs typeface="+mj-cs"/>
        </a:defRPr>
      </a:lvl1pPr>
    </p:titleStyle>
    <p:bodyStyle>
      <a:lvl1pPr marL="182880" indent="-182880" algn="l" defTabSz="914400" rtl="0" eaLnBrk="1" latinLnBrk="0" hangingPunct="1">
        <a:lnSpc>
          <a:spcPct val="114000"/>
        </a:lnSpc>
        <a:spcBef>
          <a:spcPts val="0"/>
        </a:spcBef>
        <a:buClr>
          <a:schemeClr val="tx2"/>
        </a:buClr>
        <a:buFont typeface="Wingdings 2" pitchFamily="18" charset="2"/>
        <a:buChar char=""/>
        <a:defRPr sz="2200" kern="1200">
          <a:solidFill>
            <a:schemeClr val="tx2"/>
          </a:solidFill>
          <a:latin typeface="+mn-lt"/>
          <a:ea typeface="+mn-ea"/>
          <a:cs typeface="+mn-cs"/>
        </a:defRPr>
      </a:lvl1pPr>
      <a:lvl2pPr marL="685800" indent="-182880" algn="l" defTabSz="914400" rtl="0" eaLnBrk="1" latinLnBrk="0" hangingPunct="1">
        <a:lnSpc>
          <a:spcPct val="114000"/>
        </a:lnSpc>
        <a:spcBef>
          <a:spcPts val="250"/>
        </a:spcBef>
        <a:spcAft>
          <a:spcPts val="250"/>
        </a:spcAft>
        <a:buClr>
          <a:schemeClr val="tx2"/>
        </a:buClr>
        <a:buFont typeface="Wingdings 2" pitchFamily="18" charset="2"/>
        <a:buChar char=""/>
        <a:defRPr sz="2200" kern="1200">
          <a:solidFill>
            <a:schemeClr val="tx2"/>
          </a:solidFill>
          <a:latin typeface="+mn-lt"/>
          <a:ea typeface="+mn-ea"/>
          <a:cs typeface="+mn-cs"/>
        </a:defRPr>
      </a:lvl2pPr>
      <a:lvl3pPr marL="11430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3pPr>
      <a:lvl4pPr marL="16002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4pPr>
      <a:lvl5pPr marL="20574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userDrawn="1">
          <p15:clr>
            <a:srgbClr val="F26B43"/>
          </p15:clr>
        </p15:guide>
        <p15:guide id="2" pos="72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3852" y="233437"/>
            <a:ext cx="1117600" cy="510477"/>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1654785" y="911940"/>
            <a:ext cx="5471689" cy="5946060"/>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819"/>
          </a:p>
        </p:txBody>
      </p:sp>
      <p:sp>
        <p:nvSpPr>
          <p:cNvPr id="7" name="Rectangle 6"/>
          <p:cNvSpPr/>
          <p:nvPr userDrawn="1"/>
        </p:nvSpPr>
        <p:spPr>
          <a:xfrm>
            <a:off x="1" y="758952"/>
            <a:ext cx="3443590" cy="5330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658812" y="1446336"/>
            <a:ext cx="10874375" cy="1018927"/>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userDrawn="1">
            <p:ph type="body" idx="1"/>
          </p:nvPr>
        </p:nvSpPr>
        <p:spPr>
          <a:xfrm>
            <a:off x="658812" y="2633288"/>
            <a:ext cx="10874374" cy="3586861"/>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userDrawn="1">
            <p:ph type="dt" sz="half" idx="2"/>
          </p:nvPr>
        </p:nvSpPr>
        <p:spPr>
          <a:xfrm>
            <a:off x="658813"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81B3B3F-ACA6-490F-9A76-B24BBE730DBA}" type="datetime1">
              <a:rPr lang="en-US" smtClean="0"/>
              <a:t>10/2/2024</a:t>
            </a:fld>
            <a:endParaRPr lang="en-US"/>
          </a:p>
        </p:txBody>
      </p:sp>
      <p:sp>
        <p:nvSpPr>
          <p:cNvPr id="5" name="Footer Placeholder 4"/>
          <p:cNvSpPr>
            <a:spLocks noGrp="1"/>
          </p:cNvSpPr>
          <p:nvPr userDrawn="1">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GB"/>
              <a:t>Copyright © CIPFA 2020 protected under UK and international law</a:t>
            </a:r>
            <a:endParaRPr lang="en-US"/>
          </a:p>
        </p:txBody>
      </p:sp>
      <p:sp>
        <p:nvSpPr>
          <p:cNvPr id="6" name="Slide Number Placeholder 5"/>
          <p:cNvSpPr>
            <a:spLocks noGrp="1"/>
          </p:cNvSpPr>
          <p:nvPr userDrawn="1">
            <p:ph type="sldNum" sz="quarter" idx="4"/>
          </p:nvPr>
        </p:nvSpPr>
        <p:spPr>
          <a:xfrm>
            <a:off x="1045125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52" r:id="rId1"/>
    <p:sldLayoutId id="2147483851" r:id="rId2"/>
  </p:sldLayoutIdLst>
  <p:hf hdr="0" ftr="0" dt="0"/>
  <p:txStyles>
    <p:titleStyle>
      <a:lvl1pPr algn="l" defTabSz="914400" rtl="0" eaLnBrk="1" latinLnBrk="0" hangingPunct="1">
        <a:lnSpc>
          <a:spcPct val="90000"/>
        </a:lnSpc>
        <a:spcBef>
          <a:spcPct val="0"/>
        </a:spcBef>
        <a:buNone/>
        <a:defRPr sz="3600" kern="1200" spc="-60" baseline="0">
          <a:solidFill>
            <a:schemeClr val="accent1"/>
          </a:solidFill>
          <a:latin typeface="+mj-lt"/>
          <a:ea typeface="+mj-ea"/>
          <a:cs typeface="+mj-cs"/>
        </a:defRPr>
      </a:lvl1pPr>
    </p:titleStyle>
    <p:bodyStyle>
      <a:lvl1pPr marL="182880" indent="-182880" algn="l" defTabSz="914400" rtl="0" eaLnBrk="1" latinLnBrk="0" hangingPunct="1">
        <a:lnSpc>
          <a:spcPct val="114000"/>
        </a:lnSpc>
        <a:spcBef>
          <a:spcPts val="0"/>
        </a:spcBef>
        <a:buClr>
          <a:schemeClr val="tx2"/>
        </a:buClr>
        <a:buFont typeface="Wingdings 2" pitchFamily="18" charset="2"/>
        <a:buChar char=""/>
        <a:defRPr sz="2200" kern="1200">
          <a:solidFill>
            <a:schemeClr val="tx2"/>
          </a:solidFill>
          <a:latin typeface="+mn-lt"/>
          <a:ea typeface="+mn-ea"/>
          <a:cs typeface="+mn-cs"/>
        </a:defRPr>
      </a:lvl1pPr>
      <a:lvl2pPr marL="685800" indent="-182880" algn="l" defTabSz="914400" rtl="0" eaLnBrk="1" latinLnBrk="0" hangingPunct="1">
        <a:lnSpc>
          <a:spcPct val="114000"/>
        </a:lnSpc>
        <a:spcBef>
          <a:spcPts val="250"/>
        </a:spcBef>
        <a:spcAft>
          <a:spcPts val="250"/>
        </a:spcAft>
        <a:buClr>
          <a:schemeClr val="tx2"/>
        </a:buClr>
        <a:buFont typeface="Wingdings 2" pitchFamily="18" charset="2"/>
        <a:buChar char=""/>
        <a:defRPr sz="2200" kern="1200">
          <a:solidFill>
            <a:schemeClr val="tx2"/>
          </a:solidFill>
          <a:latin typeface="+mn-lt"/>
          <a:ea typeface="+mn-ea"/>
          <a:cs typeface="+mn-cs"/>
        </a:defRPr>
      </a:lvl2pPr>
      <a:lvl3pPr marL="11430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3pPr>
      <a:lvl4pPr marL="16002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4pPr>
      <a:lvl5pPr marL="20574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userDrawn="1">
          <p15:clr>
            <a:srgbClr val="F26B43"/>
          </p15:clr>
        </p15:guide>
        <p15:guide id="2" pos="72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psaa.co.uk/managing-audit-quality/quarterly-report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ao.org.uk/wp-content/uploads/2021/03/Timeliness-of-local-auditor-reporting-on-local-government-in-England-2020-.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legislation.gov.uk/uksi/2024/907/mad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dia.frc.org.uk/documents/Local_Audit_Backlog_Rebuilding_Assurance.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B5DBB-69C6-96AD-EDB2-FB1C81C85628}"/>
              </a:ext>
            </a:extLst>
          </p:cNvPr>
          <p:cNvSpPr>
            <a:spLocks noGrp="1"/>
          </p:cNvSpPr>
          <p:nvPr>
            <p:ph type="ctrTitle"/>
          </p:nvPr>
        </p:nvSpPr>
        <p:spPr/>
        <p:txBody>
          <a:bodyPr/>
          <a:lstStyle/>
          <a:p>
            <a:r>
              <a:rPr lang="en-GB" dirty="0"/>
              <a:t>Local authority update</a:t>
            </a:r>
          </a:p>
        </p:txBody>
      </p:sp>
      <p:sp>
        <p:nvSpPr>
          <p:cNvPr id="3" name="Subtitle 2">
            <a:extLst>
              <a:ext uri="{FF2B5EF4-FFF2-40B4-BE49-F238E27FC236}">
                <a16:creationId xmlns:a16="http://schemas.microsoft.com/office/drawing/2014/main" id="{4ABD35B6-2508-E899-4C50-540ED491CAF9}"/>
              </a:ext>
            </a:extLst>
          </p:cNvPr>
          <p:cNvSpPr>
            <a:spLocks noGrp="1"/>
          </p:cNvSpPr>
          <p:nvPr>
            <p:ph type="subTitle" idx="1"/>
          </p:nvPr>
        </p:nvSpPr>
        <p:spPr/>
        <p:txBody>
          <a:bodyPr/>
          <a:lstStyle/>
          <a:p>
            <a:r>
              <a:rPr lang="en-GB" dirty="0"/>
              <a:t>David Lyford-Tilley</a:t>
            </a:r>
            <a:br>
              <a:rPr lang="en-GB" dirty="0"/>
            </a:br>
            <a:r>
              <a:rPr lang="en-GB" dirty="0"/>
              <a:t>Head of Technical &amp; Standards</a:t>
            </a:r>
          </a:p>
        </p:txBody>
      </p:sp>
      <p:sp>
        <p:nvSpPr>
          <p:cNvPr id="4" name="Slide Number Placeholder 3">
            <a:extLst>
              <a:ext uri="{FF2B5EF4-FFF2-40B4-BE49-F238E27FC236}">
                <a16:creationId xmlns:a16="http://schemas.microsoft.com/office/drawing/2014/main" id="{533AB903-1BCD-CC87-6090-A9583FC7AEAD}"/>
              </a:ext>
            </a:extLst>
          </p:cNvPr>
          <p:cNvSpPr>
            <a:spLocks noGrp="1"/>
          </p:cNvSpPr>
          <p:nvPr>
            <p:ph type="sldNum" sz="quarter" idx="12"/>
          </p:nvPr>
        </p:nvSpPr>
        <p:spPr/>
        <p:txBody>
          <a:bodyPr/>
          <a:lstStyle/>
          <a:p>
            <a:fld id="{4FAB73BC-B049-4115-A692-8D63A059BFB8}" type="slidenum">
              <a:rPr lang="en-US" smtClean="0"/>
              <a:pPr/>
              <a:t>1</a:t>
            </a:fld>
            <a:endParaRPr lang="en-US"/>
          </a:p>
        </p:txBody>
      </p:sp>
    </p:spTree>
    <p:extLst>
      <p:ext uri="{BB962C8B-B14F-4D97-AF65-F5344CB8AC3E}">
        <p14:creationId xmlns:p14="http://schemas.microsoft.com/office/powerpoint/2010/main" val="1536013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58D98FD-8324-7D3D-41ED-BBA5EF854D29}"/>
              </a:ext>
            </a:extLst>
          </p:cNvPr>
          <p:cNvSpPr>
            <a:spLocks noGrp="1"/>
          </p:cNvSpPr>
          <p:nvPr>
            <p:ph type="sldNum" sz="quarter" idx="12"/>
          </p:nvPr>
        </p:nvSpPr>
        <p:spPr/>
        <p:txBody>
          <a:bodyPr/>
          <a:lstStyle/>
          <a:p>
            <a:fld id="{4FAB73BC-B049-4115-A692-8D63A059BFB8}" type="slidenum">
              <a:rPr lang="en-US" smtClean="0"/>
              <a:pPr/>
              <a:t>10</a:t>
            </a:fld>
            <a:endParaRPr lang="en-US"/>
          </a:p>
        </p:txBody>
      </p:sp>
      <p:sp>
        <p:nvSpPr>
          <p:cNvPr id="7" name="Content Placeholder 2">
            <a:extLst>
              <a:ext uri="{FF2B5EF4-FFF2-40B4-BE49-F238E27FC236}">
                <a16:creationId xmlns:a16="http://schemas.microsoft.com/office/drawing/2014/main" id="{30142A62-76A0-A9DC-4A61-F98BEF8F7C4E}"/>
              </a:ext>
            </a:extLst>
          </p:cNvPr>
          <p:cNvSpPr txBox="1">
            <a:spLocks/>
          </p:cNvSpPr>
          <p:nvPr/>
        </p:nvSpPr>
        <p:spPr>
          <a:xfrm>
            <a:off x="878186" y="2585261"/>
            <a:ext cx="10435627" cy="1687478"/>
          </a:xfrm>
          <a:prstGeom prst="rect">
            <a:avLst/>
          </a:prstGeom>
        </p:spPr>
        <p:txBody>
          <a:bodyPr vert="horz" lIns="0" tIns="0" rIns="0" bIns="0" rtlCol="0" anchor="t" anchorCtr="0">
            <a:noAutofit/>
          </a:bodyPr>
          <a:lstStyle>
            <a:lvl1pPr marL="0" indent="0" algn="l" defTabSz="914400" rtl="0" eaLnBrk="1" latinLnBrk="0" hangingPunct="1">
              <a:lnSpc>
                <a:spcPct val="114000"/>
              </a:lnSpc>
              <a:spcBef>
                <a:spcPts val="0"/>
              </a:spcBef>
              <a:buClr>
                <a:schemeClr val="tx2"/>
              </a:buClr>
              <a:buFont typeface="Arial" panose="020B0604020202020204" pitchFamily="34" charset="0"/>
              <a:buNone/>
              <a:defRPr sz="2200" kern="1200">
                <a:solidFill>
                  <a:schemeClr val="tx2"/>
                </a:solidFill>
                <a:latin typeface="+mn-lt"/>
                <a:ea typeface="+mn-ea"/>
                <a:cs typeface="+mn-cs"/>
              </a:defRPr>
            </a:lvl1pPr>
            <a:lvl2pPr marL="6858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200" kern="1200">
                <a:solidFill>
                  <a:schemeClr val="tx2"/>
                </a:solidFill>
                <a:latin typeface="+mn-lt"/>
                <a:ea typeface="+mn-ea"/>
                <a:cs typeface="+mn-cs"/>
              </a:defRPr>
            </a:lvl2pPr>
            <a:lvl3pPr marL="11430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000" kern="1200">
                <a:solidFill>
                  <a:schemeClr val="tx2"/>
                </a:solidFill>
                <a:latin typeface="+mn-lt"/>
                <a:ea typeface="+mn-ea"/>
                <a:cs typeface="+mn-cs"/>
              </a:defRPr>
            </a:lvl3pPr>
            <a:lvl4pPr marL="16002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000" kern="1200">
                <a:solidFill>
                  <a:schemeClr val="tx2"/>
                </a:solidFill>
                <a:latin typeface="+mn-lt"/>
                <a:ea typeface="+mn-ea"/>
                <a:cs typeface="+mn-cs"/>
              </a:defRPr>
            </a:lvl4pPr>
            <a:lvl5pPr marL="20574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ctr">
              <a:lnSpc>
                <a:spcPct val="90000"/>
              </a:lnSpc>
              <a:spcBef>
                <a:spcPct val="0"/>
              </a:spcBef>
            </a:pPr>
            <a:r>
              <a:rPr lang="en-GB" sz="3600" u="sng" spc="-60">
                <a:solidFill>
                  <a:schemeClr val="accent1"/>
                </a:solidFill>
                <a:latin typeface="+mj-lt"/>
                <a:ea typeface="+mj-ea"/>
                <a:cs typeface="+mj-cs"/>
              </a:rPr>
              <a:t>BRG Vision</a:t>
            </a:r>
            <a:r>
              <a:rPr lang="en-GB" sz="3600" spc="-60">
                <a:solidFill>
                  <a:schemeClr val="accent1"/>
                </a:solidFill>
                <a:latin typeface="+mj-lt"/>
                <a:ea typeface="+mj-ea"/>
                <a:cs typeface="+mj-cs"/>
              </a:rPr>
              <a:t>: </a:t>
            </a:r>
          </a:p>
          <a:p>
            <a:pPr algn="ctr">
              <a:lnSpc>
                <a:spcPct val="90000"/>
              </a:lnSpc>
              <a:spcBef>
                <a:spcPct val="0"/>
              </a:spcBef>
            </a:pPr>
            <a:r>
              <a:rPr lang="en-GB" sz="3600" spc="-60">
                <a:solidFill>
                  <a:schemeClr val="accent1"/>
                </a:solidFill>
                <a:latin typeface="+mj-lt"/>
                <a:ea typeface="+mj-ea"/>
                <a:cs typeface="+mj-cs"/>
              </a:rPr>
              <a:t>Local authority accounts which provide users with the information they need in a timely manner.</a:t>
            </a:r>
          </a:p>
        </p:txBody>
      </p:sp>
    </p:spTree>
    <p:extLst>
      <p:ext uri="{BB962C8B-B14F-4D97-AF65-F5344CB8AC3E}">
        <p14:creationId xmlns:p14="http://schemas.microsoft.com/office/powerpoint/2010/main" val="4118569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767712-D5BE-441F-5D17-2E6273B315BD}"/>
              </a:ext>
            </a:extLst>
          </p:cNvPr>
          <p:cNvSpPr>
            <a:spLocks noGrp="1"/>
          </p:cNvSpPr>
          <p:nvPr>
            <p:ph idx="1"/>
          </p:nvPr>
        </p:nvSpPr>
        <p:spPr>
          <a:xfrm>
            <a:off x="878186" y="2585261"/>
            <a:ext cx="10435627" cy="1687478"/>
          </a:xfrm>
        </p:spPr>
        <p:txBody>
          <a:bodyPr>
            <a:noAutofit/>
          </a:bodyPr>
          <a:lstStyle/>
          <a:p>
            <a:pPr algn="ctr">
              <a:lnSpc>
                <a:spcPct val="90000"/>
              </a:lnSpc>
              <a:spcBef>
                <a:spcPct val="0"/>
              </a:spcBef>
            </a:pPr>
            <a:r>
              <a:rPr lang="en-GB" sz="3600" u="sng" spc="-60">
                <a:solidFill>
                  <a:schemeClr val="accent1"/>
                </a:solidFill>
                <a:latin typeface="+mj-lt"/>
                <a:ea typeface="+mj-ea"/>
                <a:cs typeface="+mj-cs"/>
              </a:rPr>
              <a:t>BRG Mission</a:t>
            </a:r>
            <a:r>
              <a:rPr lang="en-GB" sz="3600" spc="-60">
                <a:solidFill>
                  <a:schemeClr val="accent1"/>
                </a:solidFill>
                <a:latin typeface="+mj-lt"/>
                <a:ea typeface="+mj-ea"/>
                <a:cs typeface="+mj-cs"/>
              </a:rPr>
              <a:t>: </a:t>
            </a:r>
          </a:p>
          <a:p>
            <a:pPr algn="ctr">
              <a:lnSpc>
                <a:spcPct val="90000"/>
              </a:lnSpc>
              <a:spcBef>
                <a:spcPct val="0"/>
              </a:spcBef>
            </a:pPr>
            <a:r>
              <a:rPr lang="en-GB" sz="3600" spc="-60">
                <a:solidFill>
                  <a:schemeClr val="accent1"/>
                </a:solidFill>
                <a:latin typeface="+mj-lt"/>
                <a:ea typeface="+mj-ea"/>
                <a:cs typeface="+mj-cs"/>
              </a:rPr>
              <a:t>Recommend practical measures that improve the value of local authority accounts to users.</a:t>
            </a:r>
          </a:p>
        </p:txBody>
      </p:sp>
      <p:sp>
        <p:nvSpPr>
          <p:cNvPr id="4" name="Slide Number Placeholder 3">
            <a:extLst>
              <a:ext uri="{FF2B5EF4-FFF2-40B4-BE49-F238E27FC236}">
                <a16:creationId xmlns:a16="http://schemas.microsoft.com/office/drawing/2014/main" id="{858D98FD-8324-7D3D-41ED-BBA5EF854D29}"/>
              </a:ext>
            </a:extLst>
          </p:cNvPr>
          <p:cNvSpPr>
            <a:spLocks noGrp="1"/>
          </p:cNvSpPr>
          <p:nvPr>
            <p:ph type="sldNum" sz="quarter" idx="12"/>
          </p:nvPr>
        </p:nvSpPr>
        <p:spPr/>
        <p:txBody>
          <a:bodyPr/>
          <a:lstStyle/>
          <a:p>
            <a:fld id="{4FAB73BC-B049-4115-A692-8D63A059BFB8}" type="slidenum">
              <a:rPr lang="en-US" smtClean="0"/>
              <a:pPr/>
              <a:t>11</a:t>
            </a:fld>
            <a:endParaRPr lang="en-US"/>
          </a:p>
        </p:txBody>
      </p:sp>
    </p:spTree>
    <p:extLst>
      <p:ext uri="{BB962C8B-B14F-4D97-AF65-F5344CB8AC3E}">
        <p14:creationId xmlns:p14="http://schemas.microsoft.com/office/powerpoint/2010/main" val="410397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DDA9C-A913-E6C6-ABA7-4A4AFCF6A225}"/>
              </a:ext>
            </a:extLst>
          </p:cNvPr>
          <p:cNvSpPr>
            <a:spLocks noGrp="1"/>
          </p:cNvSpPr>
          <p:nvPr>
            <p:ph type="title"/>
          </p:nvPr>
        </p:nvSpPr>
        <p:spPr>
          <a:xfrm>
            <a:off x="658812" y="1256213"/>
            <a:ext cx="10874375" cy="1018927"/>
          </a:xfrm>
        </p:spPr>
        <p:txBody>
          <a:bodyPr/>
          <a:lstStyle/>
          <a:p>
            <a:r>
              <a:rPr lang="en-GB" dirty="0"/>
              <a:t>Membership and Stakeholders</a:t>
            </a:r>
          </a:p>
        </p:txBody>
      </p:sp>
      <p:sp>
        <p:nvSpPr>
          <p:cNvPr id="3" name="Content Placeholder 2">
            <a:extLst>
              <a:ext uri="{FF2B5EF4-FFF2-40B4-BE49-F238E27FC236}">
                <a16:creationId xmlns:a16="http://schemas.microsoft.com/office/drawing/2014/main" id="{42767712-D5BE-441F-5D17-2E6273B315BD}"/>
              </a:ext>
            </a:extLst>
          </p:cNvPr>
          <p:cNvSpPr>
            <a:spLocks noGrp="1"/>
          </p:cNvSpPr>
          <p:nvPr>
            <p:ph idx="1"/>
          </p:nvPr>
        </p:nvSpPr>
        <p:spPr>
          <a:xfrm>
            <a:off x="658812" y="2275140"/>
            <a:ext cx="10874374" cy="3586861"/>
          </a:xfrm>
        </p:spPr>
        <p:txBody>
          <a:bodyPr>
            <a:normAutofit/>
          </a:bodyPr>
          <a:lstStyle/>
          <a:p>
            <a:r>
              <a:rPr lang="en-GB" sz="1800" b="1"/>
              <a:t>Core members</a:t>
            </a:r>
            <a:r>
              <a:rPr lang="en-GB" sz="1800"/>
              <a:t>: responsible for key decisions/recommendations and direction of the Group</a:t>
            </a:r>
          </a:p>
          <a:p>
            <a:endParaRPr lang="en-GB" sz="1800"/>
          </a:p>
          <a:p>
            <a:r>
              <a:rPr lang="en-GB" sz="1800" b="1"/>
              <a:t>Co-opted members</a:t>
            </a:r>
            <a:r>
              <a:rPr lang="en-GB" sz="1800"/>
              <a:t>: participation in one or more specific projects following guidance from Core Members</a:t>
            </a:r>
          </a:p>
          <a:p>
            <a:endParaRPr lang="en-GB" sz="1800" b="1"/>
          </a:p>
          <a:p>
            <a:r>
              <a:rPr lang="en-GB" sz="1800" b="1"/>
              <a:t>CIPFA Secretariat</a:t>
            </a:r>
            <a:r>
              <a:rPr lang="en-GB" sz="1800"/>
              <a:t>: co-ordinate work, information and communications relating to the Group</a:t>
            </a:r>
          </a:p>
          <a:p>
            <a:endParaRPr lang="en-GB" sz="1800"/>
          </a:p>
          <a:p>
            <a:r>
              <a:rPr lang="en-GB" sz="1800" b="1"/>
              <a:t>External stakeholders </a:t>
            </a:r>
            <a:r>
              <a:rPr lang="en-GB" sz="1800"/>
              <a:t>(e.g. FRC, MHCLG): Secretariat will provide a regular update on BRG work</a:t>
            </a:r>
          </a:p>
          <a:p>
            <a:endParaRPr lang="en-GB" sz="1800"/>
          </a:p>
          <a:p>
            <a:r>
              <a:rPr lang="en-GB" sz="1800" b="1"/>
              <a:t>Feedback groups: </a:t>
            </a:r>
            <a:r>
              <a:rPr lang="en-GB" sz="1800"/>
              <a:t>ad-hoc groups arranged to progress project work</a:t>
            </a:r>
          </a:p>
        </p:txBody>
      </p:sp>
      <p:sp>
        <p:nvSpPr>
          <p:cNvPr id="4" name="Slide Number Placeholder 3">
            <a:extLst>
              <a:ext uri="{FF2B5EF4-FFF2-40B4-BE49-F238E27FC236}">
                <a16:creationId xmlns:a16="http://schemas.microsoft.com/office/drawing/2014/main" id="{858D98FD-8324-7D3D-41ED-BBA5EF854D29}"/>
              </a:ext>
            </a:extLst>
          </p:cNvPr>
          <p:cNvSpPr>
            <a:spLocks noGrp="1"/>
          </p:cNvSpPr>
          <p:nvPr>
            <p:ph type="sldNum" sz="quarter" idx="12"/>
          </p:nvPr>
        </p:nvSpPr>
        <p:spPr/>
        <p:txBody>
          <a:bodyPr/>
          <a:lstStyle/>
          <a:p>
            <a:fld id="{4FAB73BC-B049-4115-A692-8D63A059BFB8}" type="slidenum">
              <a:rPr lang="en-US" smtClean="0"/>
              <a:pPr/>
              <a:t>12</a:t>
            </a:fld>
            <a:endParaRPr lang="en-US"/>
          </a:p>
        </p:txBody>
      </p:sp>
    </p:spTree>
    <p:extLst>
      <p:ext uri="{BB962C8B-B14F-4D97-AF65-F5344CB8AC3E}">
        <p14:creationId xmlns:p14="http://schemas.microsoft.com/office/powerpoint/2010/main" val="1139224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8F56D9-73BA-9E91-EE87-D5C068C37551}"/>
              </a:ext>
            </a:extLst>
          </p:cNvPr>
          <p:cNvSpPr>
            <a:spLocks noGrp="1"/>
          </p:cNvSpPr>
          <p:nvPr>
            <p:ph idx="1"/>
          </p:nvPr>
        </p:nvSpPr>
        <p:spPr>
          <a:xfrm>
            <a:off x="740293" y="2014926"/>
            <a:ext cx="10874374" cy="3586861"/>
          </a:xfrm>
        </p:spPr>
        <p:txBody>
          <a:bodyPr/>
          <a:lstStyle/>
          <a:p>
            <a:r>
              <a:rPr lang="en-GB" dirty="0"/>
              <a:t>To fulfil the overall mission of BRG there are many different aspects of local authority accounts which need to be investigated and potential improvements recommended.</a:t>
            </a:r>
          </a:p>
          <a:p>
            <a:endParaRPr lang="en-GB" dirty="0"/>
          </a:p>
          <a:p>
            <a:r>
              <a:rPr lang="en-GB" dirty="0"/>
              <a:t>Every project would have a key structure to ensure the following remain in focus:</a:t>
            </a:r>
          </a:p>
          <a:p>
            <a:pPr marL="457200" indent="-457200">
              <a:buAutoNum type="arabicPeriod"/>
            </a:pPr>
            <a:r>
              <a:rPr lang="en-GB" dirty="0"/>
              <a:t>Users of the accounts (to be defined by BRG)</a:t>
            </a:r>
          </a:p>
          <a:p>
            <a:pPr marL="457200" indent="-457200">
              <a:buAutoNum type="arabicPeriod"/>
            </a:pPr>
            <a:r>
              <a:rPr lang="en-GB" dirty="0"/>
              <a:t>BRG’s mission &amp; vision</a:t>
            </a:r>
          </a:p>
          <a:p>
            <a:pPr marL="457200" indent="-457200">
              <a:buAutoNum type="arabicPeriod"/>
            </a:pPr>
            <a:r>
              <a:rPr lang="en-GB" dirty="0"/>
              <a:t>BRG’s key principles (to be defined by BRG)</a:t>
            </a:r>
          </a:p>
          <a:p>
            <a:pPr marL="457200" indent="-457200">
              <a:buAutoNum type="arabicPeriod"/>
            </a:pPr>
            <a:r>
              <a:rPr lang="en-GB" dirty="0"/>
              <a:t>Conceptual framework</a:t>
            </a:r>
          </a:p>
          <a:p>
            <a:pPr marL="457200" indent="-457200">
              <a:buAutoNum type="arabicPeriod"/>
            </a:pPr>
            <a:r>
              <a:rPr lang="en-GB" dirty="0"/>
              <a:t>Impact of any recommendations on key stakeholders</a:t>
            </a:r>
          </a:p>
        </p:txBody>
      </p:sp>
      <p:sp>
        <p:nvSpPr>
          <p:cNvPr id="4" name="Slide Number Placeholder 3">
            <a:extLst>
              <a:ext uri="{FF2B5EF4-FFF2-40B4-BE49-F238E27FC236}">
                <a16:creationId xmlns:a16="http://schemas.microsoft.com/office/drawing/2014/main" id="{D5FD1F60-37AA-D316-3BE1-473085BD810D}"/>
              </a:ext>
            </a:extLst>
          </p:cNvPr>
          <p:cNvSpPr>
            <a:spLocks noGrp="1"/>
          </p:cNvSpPr>
          <p:nvPr>
            <p:ph type="sldNum" sz="quarter" idx="12"/>
          </p:nvPr>
        </p:nvSpPr>
        <p:spPr/>
        <p:txBody>
          <a:bodyPr/>
          <a:lstStyle/>
          <a:p>
            <a:fld id="{4FAB73BC-B049-4115-A692-8D63A059BFB8}" type="slidenum">
              <a:rPr lang="en-US" smtClean="0"/>
              <a:pPr/>
              <a:t>13</a:t>
            </a:fld>
            <a:endParaRPr lang="en-US"/>
          </a:p>
        </p:txBody>
      </p:sp>
      <p:sp>
        <p:nvSpPr>
          <p:cNvPr id="2" name="Title 1">
            <a:extLst>
              <a:ext uri="{FF2B5EF4-FFF2-40B4-BE49-F238E27FC236}">
                <a16:creationId xmlns:a16="http://schemas.microsoft.com/office/drawing/2014/main" id="{96DEC3A8-8874-C8EC-1AB0-DECE1AD88510}"/>
              </a:ext>
            </a:extLst>
          </p:cNvPr>
          <p:cNvSpPr>
            <a:spLocks noGrp="1"/>
          </p:cNvSpPr>
          <p:nvPr>
            <p:ph type="title"/>
          </p:nvPr>
        </p:nvSpPr>
        <p:spPr>
          <a:xfrm>
            <a:off x="658812" y="1256213"/>
            <a:ext cx="10874375" cy="1018927"/>
          </a:xfrm>
        </p:spPr>
        <p:txBody>
          <a:bodyPr/>
          <a:lstStyle/>
          <a:p>
            <a:r>
              <a:rPr lang="en-GB" dirty="0"/>
              <a:t>Project priorities</a:t>
            </a:r>
          </a:p>
        </p:txBody>
      </p:sp>
    </p:spTree>
    <p:extLst>
      <p:ext uri="{BB962C8B-B14F-4D97-AF65-F5344CB8AC3E}">
        <p14:creationId xmlns:p14="http://schemas.microsoft.com/office/powerpoint/2010/main" val="756303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FB06-6540-34CF-3193-80646306D4A8}"/>
              </a:ext>
            </a:extLst>
          </p:cNvPr>
          <p:cNvSpPr>
            <a:spLocks noGrp="1"/>
          </p:cNvSpPr>
          <p:nvPr>
            <p:ph type="title"/>
          </p:nvPr>
        </p:nvSpPr>
        <p:spPr>
          <a:xfrm>
            <a:off x="523937" y="934425"/>
            <a:ext cx="10874375" cy="1018927"/>
          </a:xfrm>
        </p:spPr>
        <p:txBody>
          <a:bodyPr/>
          <a:lstStyle/>
          <a:p>
            <a:r>
              <a:rPr lang="en-GB" dirty="0"/>
              <a:t>Potential projects being considered by BRG</a:t>
            </a:r>
          </a:p>
        </p:txBody>
      </p:sp>
      <p:sp>
        <p:nvSpPr>
          <p:cNvPr id="4" name="Slide Number Placeholder 3">
            <a:extLst>
              <a:ext uri="{FF2B5EF4-FFF2-40B4-BE49-F238E27FC236}">
                <a16:creationId xmlns:a16="http://schemas.microsoft.com/office/drawing/2014/main" id="{EFBE2180-09B5-46B0-4DC9-B8CA680FEB5F}"/>
              </a:ext>
            </a:extLst>
          </p:cNvPr>
          <p:cNvSpPr>
            <a:spLocks noGrp="1"/>
          </p:cNvSpPr>
          <p:nvPr>
            <p:ph type="sldNum" sz="quarter" idx="12"/>
          </p:nvPr>
        </p:nvSpPr>
        <p:spPr/>
        <p:txBody>
          <a:bodyPr/>
          <a:lstStyle/>
          <a:p>
            <a:fld id="{4FAB73BC-B049-4115-A692-8D63A059BFB8}" type="slidenum">
              <a:rPr lang="en-US" smtClean="0"/>
              <a:pPr/>
              <a:t>14</a:t>
            </a:fld>
            <a:endParaRPr lang="en-US"/>
          </a:p>
        </p:txBody>
      </p:sp>
      <p:sp>
        <p:nvSpPr>
          <p:cNvPr id="5" name="Rectangle: Rounded Corners 4">
            <a:extLst>
              <a:ext uri="{FF2B5EF4-FFF2-40B4-BE49-F238E27FC236}">
                <a16:creationId xmlns:a16="http://schemas.microsoft.com/office/drawing/2014/main" id="{41CF08D9-FF4C-03DE-6AAE-86AE0F6AB8D6}"/>
              </a:ext>
            </a:extLst>
          </p:cNvPr>
          <p:cNvSpPr/>
          <p:nvPr/>
        </p:nvSpPr>
        <p:spPr>
          <a:xfrm>
            <a:off x="470780" y="5522614"/>
            <a:ext cx="2679826" cy="102304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a:solidFill>
                  <a:schemeClr val="accent5">
                    <a:lumMod val="50000"/>
                  </a:schemeClr>
                </a:solidFill>
              </a:rPr>
              <a:t>Produce a guide to LA accounts for users</a:t>
            </a:r>
            <a:endParaRPr lang="en-US"/>
          </a:p>
        </p:txBody>
      </p:sp>
      <p:sp>
        <p:nvSpPr>
          <p:cNvPr id="6" name="Rectangle: Rounded Corners 5">
            <a:extLst>
              <a:ext uri="{FF2B5EF4-FFF2-40B4-BE49-F238E27FC236}">
                <a16:creationId xmlns:a16="http://schemas.microsoft.com/office/drawing/2014/main" id="{565C1CD2-D4AC-2C81-C63B-A83172DF0DD3}"/>
              </a:ext>
            </a:extLst>
          </p:cNvPr>
          <p:cNvSpPr/>
          <p:nvPr/>
        </p:nvSpPr>
        <p:spPr>
          <a:xfrm>
            <a:off x="3289425" y="5522614"/>
            <a:ext cx="2679826" cy="1016297"/>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Infrastructure Assets</a:t>
            </a:r>
          </a:p>
        </p:txBody>
      </p:sp>
      <p:sp>
        <p:nvSpPr>
          <p:cNvPr id="7" name="Rectangle: Rounded Corners 6">
            <a:extLst>
              <a:ext uri="{FF2B5EF4-FFF2-40B4-BE49-F238E27FC236}">
                <a16:creationId xmlns:a16="http://schemas.microsoft.com/office/drawing/2014/main" id="{4498D6B9-F935-2B5A-277B-446FFC0EEE9D}"/>
              </a:ext>
            </a:extLst>
          </p:cNvPr>
          <p:cNvSpPr/>
          <p:nvPr/>
        </p:nvSpPr>
        <p:spPr>
          <a:xfrm>
            <a:off x="6104655" y="3137574"/>
            <a:ext cx="2679826" cy="102304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Sustainability</a:t>
            </a:r>
          </a:p>
        </p:txBody>
      </p:sp>
      <p:sp>
        <p:nvSpPr>
          <p:cNvPr id="8" name="Rectangle: Rounded Corners 7">
            <a:extLst>
              <a:ext uri="{FF2B5EF4-FFF2-40B4-BE49-F238E27FC236}">
                <a16:creationId xmlns:a16="http://schemas.microsoft.com/office/drawing/2014/main" id="{4889D3FC-627C-96EA-809A-BD79C6F6816D}"/>
              </a:ext>
            </a:extLst>
          </p:cNvPr>
          <p:cNvSpPr/>
          <p:nvPr/>
        </p:nvSpPr>
        <p:spPr>
          <a:xfrm>
            <a:off x="6104655" y="5551622"/>
            <a:ext cx="2679826" cy="102304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Model / Example Accounts</a:t>
            </a:r>
          </a:p>
        </p:txBody>
      </p:sp>
      <p:sp>
        <p:nvSpPr>
          <p:cNvPr id="9" name="Rectangle: Rounded Corners 8">
            <a:extLst>
              <a:ext uri="{FF2B5EF4-FFF2-40B4-BE49-F238E27FC236}">
                <a16:creationId xmlns:a16="http://schemas.microsoft.com/office/drawing/2014/main" id="{6EA5B68E-5DA3-D202-C66B-5369BC55A688}"/>
              </a:ext>
            </a:extLst>
          </p:cNvPr>
          <p:cNvSpPr/>
          <p:nvPr/>
        </p:nvSpPr>
        <p:spPr>
          <a:xfrm>
            <a:off x="470780" y="4334391"/>
            <a:ext cx="2679826" cy="102304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Group Accounts</a:t>
            </a:r>
          </a:p>
        </p:txBody>
      </p:sp>
      <p:sp>
        <p:nvSpPr>
          <p:cNvPr id="10" name="Rectangle: Rounded Corners 9">
            <a:extLst>
              <a:ext uri="{FF2B5EF4-FFF2-40B4-BE49-F238E27FC236}">
                <a16:creationId xmlns:a16="http://schemas.microsoft.com/office/drawing/2014/main" id="{21FA1169-F1DD-ECBA-0209-9AD34C20661D}"/>
              </a:ext>
            </a:extLst>
          </p:cNvPr>
          <p:cNvSpPr/>
          <p:nvPr/>
        </p:nvSpPr>
        <p:spPr>
          <a:xfrm>
            <a:off x="3289425" y="4334391"/>
            <a:ext cx="2679826" cy="1043455"/>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Move to IPSAS</a:t>
            </a:r>
          </a:p>
        </p:txBody>
      </p:sp>
      <p:sp>
        <p:nvSpPr>
          <p:cNvPr id="11" name="Rectangle: Rounded Corners 10">
            <a:extLst>
              <a:ext uri="{FF2B5EF4-FFF2-40B4-BE49-F238E27FC236}">
                <a16:creationId xmlns:a16="http://schemas.microsoft.com/office/drawing/2014/main" id="{DCCD775A-DEEF-59F2-080B-07222A2DE087}"/>
              </a:ext>
            </a:extLst>
          </p:cNvPr>
          <p:cNvSpPr/>
          <p:nvPr/>
        </p:nvSpPr>
        <p:spPr>
          <a:xfrm>
            <a:off x="6095999" y="4334391"/>
            <a:ext cx="2679826" cy="1043455"/>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Outturn Reports</a:t>
            </a:r>
          </a:p>
        </p:txBody>
      </p:sp>
      <p:sp>
        <p:nvSpPr>
          <p:cNvPr id="12" name="Rectangle: Rounded Corners 11">
            <a:extLst>
              <a:ext uri="{FF2B5EF4-FFF2-40B4-BE49-F238E27FC236}">
                <a16:creationId xmlns:a16="http://schemas.microsoft.com/office/drawing/2014/main" id="{DAD819F8-AC96-1854-6CE8-37BE63A0890B}"/>
              </a:ext>
            </a:extLst>
          </p:cNvPr>
          <p:cNvSpPr/>
          <p:nvPr/>
        </p:nvSpPr>
        <p:spPr>
          <a:xfrm>
            <a:off x="8926715" y="4334391"/>
            <a:ext cx="2679826" cy="1054433"/>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Financial Instruments</a:t>
            </a:r>
          </a:p>
        </p:txBody>
      </p:sp>
      <p:sp>
        <p:nvSpPr>
          <p:cNvPr id="13" name="Rectangle: Rounded Corners 12">
            <a:extLst>
              <a:ext uri="{FF2B5EF4-FFF2-40B4-BE49-F238E27FC236}">
                <a16:creationId xmlns:a16="http://schemas.microsoft.com/office/drawing/2014/main" id="{960B2E26-CCDC-8CBB-00F8-775384DF46D3}"/>
              </a:ext>
            </a:extLst>
          </p:cNvPr>
          <p:cNvSpPr/>
          <p:nvPr/>
        </p:nvSpPr>
        <p:spPr>
          <a:xfrm>
            <a:off x="469194" y="3146168"/>
            <a:ext cx="2679826" cy="102304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Summary Accounts</a:t>
            </a:r>
          </a:p>
        </p:txBody>
      </p:sp>
      <p:sp>
        <p:nvSpPr>
          <p:cNvPr id="14" name="Rectangle: Rounded Corners 13">
            <a:extLst>
              <a:ext uri="{FF2B5EF4-FFF2-40B4-BE49-F238E27FC236}">
                <a16:creationId xmlns:a16="http://schemas.microsoft.com/office/drawing/2014/main" id="{B04E8C3D-0BB5-E9F8-DAD4-3D9FBE5728B7}"/>
              </a:ext>
            </a:extLst>
          </p:cNvPr>
          <p:cNvSpPr/>
          <p:nvPr/>
        </p:nvSpPr>
        <p:spPr>
          <a:xfrm>
            <a:off x="3282596" y="3141404"/>
            <a:ext cx="2679826" cy="102304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Publication Date(s) inc. draft accounts</a:t>
            </a:r>
          </a:p>
        </p:txBody>
      </p:sp>
      <p:sp>
        <p:nvSpPr>
          <p:cNvPr id="15" name="Rectangle: Rounded Corners 14">
            <a:extLst>
              <a:ext uri="{FF2B5EF4-FFF2-40B4-BE49-F238E27FC236}">
                <a16:creationId xmlns:a16="http://schemas.microsoft.com/office/drawing/2014/main" id="{E1F680A5-80FA-3541-C1ED-9C59F9EA1D78}"/>
              </a:ext>
            </a:extLst>
          </p:cNvPr>
          <p:cNvSpPr/>
          <p:nvPr/>
        </p:nvSpPr>
        <p:spPr>
          <a:xfrm>
            <a:off x="6093404" y="1965153"/>
            <a:ext cx="2679826" cy="1052657"/>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Statutory Overrides</a:t>
            </a:r>
          </a:p>
        </p:txBody>
      </p:sp>
      <p:sp>
        <p:nvSpPr>
          <p:cNvPr id="16" name="Rectangle: Rounded Corners 15">
            <a:extLst>
              <a:ext uri="{FF2B5EF4-FFF2-40B4-BE49-F238E27FC236}">
                <a16:creationId xmlns:a16="http://schemas.microsoft.com/office/drawing/2014/main" id="{899B2ED5-AC9D-2ED9-3E9D-266AF007E1ED}"/>
              </a:ext>
            </a:extLst>
          </p:cNvPr>
          <p:cNvSpPr/>
          <p:nvPr/>
        </p:nvSpPr>
        <p:spPr>
          <a:xfrm>
            <a:off x="8926715" y="3125707"/>
            <a:ext cx="2679826" cy="1054433"/>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Narrative &amp; Performance Reporting</a:t>
            </a:r>
          </a:p>
        </p:txBody>
      </p:sp>
      <p:sp>
        <p:nvSpPr>
          <p:cNvPr id="17" name="Rectangle: Rounded Corners 16">
            <a:extLst>
              <a:ext uri="{FF2B5EF4-FFF2-40B4-BE49-F238E27FC236}">
                <a16:creationId xmlns:a16="http://schemas.microsoft.com/office/drawing/2014/main" id="{6FEC0BD9-251C-4367-0072-A9DEB44ABE85}"/>
              </a:ext>
            </a:extLst>
          </p:cNvPr>
          <p:cNvSpPr/>
          <p:nvPr/>
        </p:nvSpPr>
        <p:spPr>
          <a:xfrm>
            <a:off x="469194" y="1954174"/>
            <a:ext cx="2679826" cy="102304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Pensions</a:t>
            </a:r>
          </a:p>
        </p:txBody>
      </p:sp>
      <p:sp>
        <p:nvSpPr>
          <p:cNvPr id="18" name="Rectangle: Rounded Corners 17">
            <a:extLst>
              <a:ext uri="{FF2B5EF4-FFF2-40B4-BE49-F238E27FC236}">
                <a16:creationId xmlns:a16="http://schemas.microsoft.com/office/drawing/2014/main" id="{12665C3F-2BE8-BA6E-68E2-63D0857F0BD5}"/>
              </a:ext>
            </a:extLst>
          </p:cNvPr>
          <p:cNvSpPr/>
          <p:nvPr/>
        </p:nvSpPr>
        <p:spPr>
          <a:xfrm>
            <a:off x="3281299" y="1954174"/>
            <a:ext cx="2679826" cy="1046813"/>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Aligning returns &amp; accounts e.g. RO, WGA</a:t>
            </a:r>
          </a:p>
        </p:txBody>
      </p:sp>
      <p:sp>
        <p:nvSpPr>
          <p:cNvPr id="19" name="Rectangle: Rounded Corners 18">
            <a:extLst>
              <a:ext uri="{FF2B5EF4-FFF2-40B4-BE49-F238E27FC236}">
                <a16:creationId xmlns:a16="http://schemas.microsoft.com/office/drawing/2014/main" id="{1C5FF4C8-8639-B92B-412B-322360661AE5}"/>
              </a:ext>
            </a:extLst>
          </p:cNvPr>
          <p:cNvSpPr/>
          <p:nvPr/>
        </p:nvSpPr>
        <p:spPr>
          <a:xfrm>
            <a:off x="8926715" y="5536319"/>
            <a:ext cx="2679826" cy="1053646"/>
          </a:xfrm>
          <a:prstGeom prst="roundRect">
            <a:avLst/>
          </a:prstGeom>
          <a:solidFill>
            <a:schemeClr val="accent5">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accent5">
                    <a:lumMod val="50000"/>
                  </a:schemeClr>
                </a:solidFill>
              </a:rPr>
              <a:t>And more!</a:t>
            </a:r>
          </a:p>
        </p:txBody>
      </p:sp>
      <p:sp>
        <p:nvSpPr>
          <p:cNvPr id="20" name="Rectangle: Rounded Corners 19">
            <a:extLst>
              <a:ext uri="{FF2B5EF4-FFF2-40B4-BE49-F238E27FC236}">
                <a16:creationId xmlns:a16="http://schemas.microsoft.com/office/drawing/2014/main" id="{7769589C-EFD5-5466-8A39-0E484540CE8B}"/>
              </a:ext>
            </a:extLst>
          </p:cNvPr>
          <p:cNvSpPr/>
          <p:nvPr/>
        </p:nvSpPr>
        <p:spPr>
          <a:xfrm>
            <a:off x="8905509" y="1954174"/>
            <a:ext cx="2679826" cy="1038552"/>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accent5">
                    <a:lumMod val="50000"/>
                  </a:schemeClr>
                </a:solidFill>
              </a:rPr>
              <a:t>Asset Valuation</a:t>
            </a:r>
          </a:p>
        </p:txBody>
      </p:sp>
    </p:spTree>
    <p:extLst>
      <p:ext uri="{BB962C8B-B14F-4D97-AF65-F5344CB8AC3E}">
        <p14:creationId xmlns:p14="http://schemas.microsoft.com/office/powerpoint/2010/main" val="3589955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0730F3-8D3E-4894-9F94-00AEAB97D592}"/>
              </a:ext>
            </a:extLst>
          </p:cNvPr>
          <p:cNvSpPr>
            <a:spLocks noGrp="1"/>
          </p:cNvSpPr>
          <p:nvPr>
            <p:ph type="ctrTitle"/>
          </p:nvPr>
        </p:nvSpPr>
        <p:spPr>
          <a:xfrm>
            <a:off x="577410" y="2407124"/>
            <a:ext cx="10874218" cy="1733605"/>
          </a:xfrm>
        </p:spPr>
        <p:txBody>
          <a:bodyPr>
            <a:normAutofit fontScale="90000"/>
          </a:bodyPr>
          <a:lstStyle/>
          <a:p>
            <a:br>
              <a:rPr lang="en-GB" dirty="0"/>
            </a:br>
            <a:br>
              <a:rPr lang="en-GB" dirty="0"/>
            </a:br>
            <a:br>
              <a:rPr lang="en-GB" dirty="0"/>
            </a:br>
            <a:r>
              <a:rPr lang="en-GB" dirty="0"/>
              <a:t>Questions?</a:t>
            </a:r>
            <a:br>
              <a:rPr lang="en-GB" dirty="0"/>
            </a:br>
            <a:br>
              <a:rPr lang="en-GB" dirty="0"/>
            </a:br>
            <a:r>
              <a:rPr lang="en-GB" dirty="0"/>
              <a:t>	</a:t>
            </a:r>
          </a:p>
        </p:txBody>
      </p:sp>
      <p:sp>
        <p:nvSpPr>
          <p:cNvPr id="5" name="Slide Number Placeholder 4">
            <a:extLst>
              <a:ext uri="{FF2B5EF4-FFF2-40B4-BE49-F238E27FC236}">
                <a16:creationId xmlns:a16="http://schemas.microsoft.com/office/drawing/2014/main" id="{C7B70A13-A8D3-4ABD-AFC4-4B54F019D633}"/>
              </a:ext>
            </a:extLst>
          </p:cNvPr>
          <p:cNvSpPr>
            <a:spLocks noGrp="1"/>
          </p:cNvSpPr>
          <p:nvPr>
            <p:ph type="sldNum" sz="quarter" idx="12"/>
          </p:nvPr>
        </p:nvSpPr>
        <p:spPr/>
        <p:txBody>
          <a:bodyPr/>
          <a:lstStyle/>
          <a:p>
            <a:fld id="{4FAB73BC-B049-4115-A692-8D63A059BFB8}" type="slidenum">
              <a:rPr lang="en-US" smtClean="0"/>
              <a:pPr/>
              <a:t>15</a:t>
            </a:fld>
            <a:endParaRPr lang="en-US"/>
          </a:p>
        </p:txBody>
      </p:sp>
    </p:spTree>
    <p:extLst>
      <p:ext uri="{BB962C8B-B14F-4D97-AF65-F5344CB8AC3E}">
        <p14:creationId xmlns:p14="http://schemas.microsoft.com/office/powerpoint/2010/main" val="320441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a:xfrm>
            <a:off x="658812" y="1446336"/>
            <a:ext cx="10874375" cy="1018927"/>
          </a:xfrm>
        </p:spPr>
        <p:txBody>
          <a:bodyPr vert="horz" lIns="0" tIns="0" rIns="0" bIns="0" rtlCol="0" anchor="t" anchorCtr="0">
            <a:normAutofit/>
          </a:bodyPr>
          <a:lstStyle/>
          <a:p>
            <a:r>
              <a:rPr lang="en-US" kern="1200" spc="-60" baseline="0" dirty="0">
                <a:latin typeface="+mj-lt"/>
                <a:ea typeface="+mj-ea"/>
                <a:cs typeface="+mj-cs"/>
              </a:rPr>
              <a:t>David Lyford-Tilley</a:t>
            </a:r>
          </a:p>
        </p:txBody>
      </p:sp>
      <p:pic>
        <p:nvPicPr>
          <p:cNvPr id="6" name="Content Placeholder 5" descr="A person in a suit and glasses&#10;&#10;Description automatically generated">
            <a:extLst>
              <a:ext uri="{FF2B5EF4-FFF2-40B4-BE49-F238E27FC236}">
                <a16:creationId xmlns:a16="http://schemas.microsoft.com/office/drawing/2014/main" id="{87BD7195-664F-AC53-6622-37D1A336D815}"/>
              </a:ext>
            </a:extLst>
          </p:cNvPr>
          <p:cNvPicPr>
            <a:picLocks noGrp="1" noChangeAspect="1"/>
          </p:cNvPicPr>
          <p:nvPr>
            <p:ph sz="half" idx="1"/>
          </p:nvPr>
        </p:nvPicPr>
        <p:blipFill rotWithShape="1">
          <a:blip r:embed="rId2"/>
          <a:srcRect t="7665" r="-1" b="24164"/>
          <a:stretch/>
        </p:blipFill>
        <p:spPr>
          <a:xfrm>
            <a:off x="658814" y="2589193"/>
            <a:ext cx="5308850" cy="3619101"/>
          </a:xfrm>
          <a:noFill/>
        </p:spPr>
      </p:pic>
      <p:sp>
        <p:nvSpPr>
          <p:cNvPr id="7" name="Content Placeholder 2">
            <a:extLst>
              <a:ext uri="{FF2B5EF4-FFF2-40B4-BE49-F238E27FC236}">
                <a16:creationId xmlns:a16="http://schemas.microsoft.com/office/drawing/2014/main" id="{053E300C-852B-493A-FB1A-3C54156290BA}"/>
              </a:ext>
            </a:extLst>
          </p:cNvPr>
          <p:cNvSpPr txBox="1">
            <a:spLocks/>
          </p:cNvSpPr>
          <p:nvPr/>
        </p:nvSpPr>
        <p:spPr>
          <a:xfrm>
            <a:off x="6224338" y="2589194"/>
            <a:ext cx="5308850" cy="3619101"/>
          </a:xfrm>
          <a:prstGeom prst="rect">
            <a:avLst/>
          </a:prstGeom>
        </p:spPr>
        <p:txBody>
          <a:bodyPr vert="horz" lIns="0" tIns="0" rIns="0" bIns="0" rtlCol="0" anchor="t" anchorCtr="0">
            <a:normAutofit/>
          </a:bodyPr>
          <a:lstStyle>
            <a:lvl1pPr marL="0" indent="0" algn="l" defTabSz="914400" rtl="0" eaLnBrk="1" latinLnBrk="0" hangingPunct="1">
              <a:lnSpc>
                <a:spcPct val="114000"/>
              </a:lnSpc>
              <a:spcBef>
                <a:spcPts val="0"/>
              </a:spcBef>
              <a:buClr>
                <a:schemeClr val="tx2"/>
              </a:buClr>
              <a:buFont typeface="Arial" panose="020B0604020202020204" pitchFamily="34" charset="0"/>
              <a:buNone/>
              <a:defRPr sz="2200" kern="1200">
                <a:solidFill>
                  <a:schemeClr val="tx2"/>
                </a:solidFill>
                <a:latin typeface="+mn-lt"/>
                <a:ea typeface="+mn-ea"/>
                <a:cs typeface="+mn-cs"/>
              </a:defRPr>
            </a:lvl1pPr>
            <a:lvl2pPr marL="6858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200" kern="1200">
                <a:solidFill>
                  <a:schemeClr val="tx2"/>
                </a:solidFill>
                <a:latin typeface="+mn-lt"/>
                <a:ea typeface="+mn-ea"/>
                <a:cs typeface="+mn-cs"/>
              </a:defRPr>
            </a:lvl2pPr>
            <a:lvl3pPr marL="11430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000" kern="1200">
                <a:solidFill>
                  <a:schemeClr val="tx2"/>
                </a:solidFill>
                <a:latin typeface="+mn-lt"/>
                <a:ea typeface="+mn-ea"/>
                <a:cs typeface="+mn-cs"/>
              </a:defRPr>
            </a:lvl3pPr>
            <a:lvl4pPr marL="16002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000" kern="1200">
                <a:solidFill>
                  <a:schemeClr val="tx2"/>
                </a:solidFill>
                <a:latin typeface="+mn-lt"/>
                <a:ea typeface="+mn-ea"/>
                <a:cs typeface="+mn-cs"/>
              </a:defRPr>
            </a:lvl4pPr>
            <a:lvl5pPr marL="2057400" indent="-182880" algn="l" defTabSz="914400" rtl="0" eaLnBrk="1" latinLnBrk="0" hangingPunct="1">
              <a:lnSpc>
                <a:spcPct val="114000"/>
              </a:lnSpc>
              <a:spcBef>
                <a:spcPts val="250"/>
              </a:spcBef>
              <a:spcAft>
                <a:spcPts val="250"/>
              </a:spcAft>
              <a:buClr>
                <a:schemeClr val="tx2"/>
              </a:buClr>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spcAft>
                <a:spcPts val="600"/>
              </a:spcAft>
            </a:pPr>
            <a:r>
              <a:rPr lang="en-US" dirty="0"/>
              <a:t>Head of Standards &amp; Technical, CIPFA</a:t>
            </a:r>
          </a:p>
          <a:p>
            <a:pPr marL="182880" indent="-182880">
              <a:spcAft>
                <a:spcPts val="600"/>
              </a:spcAft>
              <a:buFont typeface="Wingdings 2" pitchFamily="18" charset="2"/>
              <a:buChar char=""/>
            </a:pPr>
            <a:endParaRPr lang="en-US" dirty="0"/>
          </a:p>
          <a:p>
            <a:pPr>
              <a:spcAft>
                <a:spcPts val="600"/>
              </a:spcAft>
            </a:pPr>
            <a:r>
              <a:rPr lang="en-US" dirty="0"/>
              <a:t>Team covers:</a:t>
            </a:r>
          </a:p>
          <a:p>
            <a:pPr marL="182880" indent="-182880">
              <a:spcAft>
                <a:spcPts val="600"/>
              </a:spcAft>
              <a:buFont typeface="Wingdings 2" pitchFamily="18" charset="2"/>
              <a:buChar char=""/>
            </a:pPr>
            <a:r>
              <a:rPr lang="en-US" dirty="0"/>
              <a:t>Standard-setting for the UK local government sector</a:t>
            </a:r>
          </a:p>
          <a:p>
            <a:pPr marL="182880" indent="-182880">
              <a:spcAft>
                <a:spcPts val="600"/>
              </a:spcAft>
              <a:buFont typeface="Wingdings 2" pitchFamily="18" charset="2"/>
              <a:buChar char=""/>
            </a:pPr>
            <a:r>
              <a:rPr lang="en-US" dirty="0"/>
              <a:t>Support for subscribers through our Networks</a:t>
            </a:r>
          </a:p>
        </p:txBody>
      </p:sp>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a:xfrm>
            <a:off x="10451255" y="6356350"/>
            <a:ext cx="1530927" cy="365125"/>
          </a:xfrm>
        </p:spPr>
        <p:txBody>
          <a:bodyPr vert="horz" lIns="91440" tIns="45720" rIns="91440" bIns="45720" rtlCol="0" anchor="ctr">
            <a:normAutofit/>
          </a:bodyPr>
          <a:lstStyle/>
          <a:p>
            <a:pPr>
              <a:spcAft>
                <a:spcPts val="600"/>
              </a:spcAft>
            </a:pPr>
            <a:fld id="{4FAB73BC-B049-4115-A692-8D63A059BFB8}" type="slidenum">
              <a:rPr lang="en-US" smtClean="0"/>
              <a:pPr>
                <a:spcAft>
                  <a:spcPts val="600"/>
                </a:spcAft>
              </a:pPr>
              <a:t>2</a:t>
            </a:fld>
            <a:endParaRPr lang="en-US"/>
          </a:p>
        </p:txBody>
      </p:sp>
    </p:spTree>
    <p:extLst>
      <p:ext uri="{BB962C8B-B14F-4D97-AF65-F5344CB8AC3E}">
        <p14:creationId xmlns:p14="http://schemas.microsoft.com/office/powerpoint/2010/main" val="283587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0730F3-8D3E-4894-9F94-00AEAB97D592}"/>
              </a:ext>
            </a:extLst>
          </p:cNvPr>
          <p:cNvSpPr>
            <a:spLocks noGrp="1"/>
          </p:cNvSpPr>
          <p:nvPr>
            <p:ph type="ctrTitle"/>
          </p:nvPr>
        </p:nvSpPr>
        <p:spPr>
          <a:xfrm>
            <a:off x="577410" y="2407124"/>
            <a:ext cx="10874218" cy="1733605"/>
          </a:xfrm>
        </p:spPr>
        <p:txBody>
          <a:bodyPr>
            <a:normAutofit fontScale="90000"/>
          </a:bodyPr>
          <a:lstStyle/>
          <a:p>
            <a:br>
              <a:rPr lang="en-GB" dirty="0"/>
            </a:br>
            <a:br>
              <a:rPr lang="en-GB" dirty="0"/>
            </a:br>
            <a:br>
              <a:rPr lang="en-GB" dirty="0"/>
            </a:br>
            <a:r>
              <a:rPr lang="en-GB" dirty="0"/>
              <a:t>Local audit backlog</a:t>
            </a:r>
            <a:br>
              <a:rPr lang="en-GB" dirty="0"/>
            </a:br>
            <a:br>
              <a:rPr lang="en-GB" dirty="0"/>
            </a:br>
            <a:r>
              <a:rPr lang="en-GB" dirty="0"/>
              <a:t>	</a:t>
            </a:r>
          </a:p>
        </p:txBody>
      </p:sp>
      <p:sp>
        <p:nvSpPr>
          <p:cNvPr id="5" name="Slide Number Placeholder 4">
            <a:extLst>
              <a:ext uri="{FF2B5EF4-FFF2-40B4-BE49-F238E27FC236}">
                <a16:creationId xmlns:a16="http://schemas.microsoft.com/office/drawing/2014/main" id="{C7B70A13-A8D3-4ABD-AFC4-4B54F019D633}"/>
              </a:ext>
            </a:extLst>
          </p:cNvPr>
          <p:cNvSpPr>
            <a:spLocks noGrp="1"/>
          </p:cNvSpPr>
          <p:nvPr>
            <p:ph type="sldNum" sz="quarter" idx="12"/>
          </p:nvPr>
        </p:nvSpPr>
        <p:spPr/>
        <p:txBody>
          <a:bodyPr/>
          <a:lstStyle/>
          <a:p>
            <a:fld id="{4FAB73BC-B049-4115-A692-8D63A059BFB8}" type="slidenum">
              <a:rPr lang="en-US" smtClean="0"/>
              <a:pPr/>
              <a:t>3</a:t>
            </a:fld>
            <a:endParaRPr lang="en-US"/>
          </a:p>
        </p:txBody>
      </p:sp>
    </p:spTree>
    <p:extLst>
      <p:ext uri="{BB962C8B-B14F-4D97-AF65-F5344CB8AC3E}">
        <p14:creationId xmlns:p14="http://schemas.microsoft.com/office/powerpoint/2010/main" val="240900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a:xfrm>
            <a:off x="658812" y="912080"/>
            <a:ext cx="10874375" cy="1018927"/>
          </a:xfrm>
        </p:spPr>
        <p:txBody>
          <a:bodyPr/>
          <a:lstStyle/>
          <a:p>
            <a:r>
              <a:rPr lang="en-US"/>
              <a:t>What is the problem?</a:t>
            </a:r>
          </a:p>
        </p:txBody>
      </p:sp>
      <p:graphicFrame>
        <p:nvGraphicFramePr>
          <p:cNvPr id="7" name="Content Placeholder 6">
            <a:extLst>
              <a:ext uri="{FF2B5EF4-FFF2-40B4-BE49-F238E27FC236}">
                <a16:creationId xmlns:a16="http://schemas.microsoft.com/office/drawing/2014/main" id="{DFF007F3-17FA-2A99-FBF3-93CE30EC5E27}"/>
              </a:ext>
            </a:extLst>
          </p:cNvPr>
          <p:cNvGraphicFramePr>
            <a:graphicFrameLocks noGrp="1"/>
          </p:cNvGraphicFramePr>
          <p:nvPr>
            <p:ph idx="1"/>
          </p:nvPr>
        </p:nvGraphicFramePr>
        <p:xfrm>
          <a:off x="658811" y="1766796"/>
          <a:ext cx="10874375" cy="4178589"/>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p:txBody>
          <a:bodyPr/>
          <a:lstStyle/>
          <a:p>
            <a:fld id="{4FAB73BC-B049-4115-A692-8D63A059BFB8}" type="slidenum">
              <a:rPr lang="en-US" smtClean="0"/>
              <a:pPr/>
              <a:t>4</a:t>
            </a:fld>
            <a:endParaRPr lang="en-US"/>
          </a:p>
        </p:txBody>
      </p:sp>
      <p:sp>
        <p:nvSpPr>
          <p:cNvPr id="8" name="TextBox 7">
            <a:extLst>
              <a:ext uri="{FF2B5EF4-FFF2-40B4-BE49-F238E27FC236}">
                <a16:creationId xmlns:a16="http://schemas.microsoft.com/office/drawing/2014/main" id="{1DE7CDCC-6E63-D2D8-4905-9C54299D71EF}"/>
              </a:ext>
            </a:extLst>
          </p:cNvPr>
          <p:cNvSpPr txBox="1"/>
          <p:nvPr/>
        </p:nvSpPr>
        <p:spPr>
          <a:xfrm>
            <a:off x="658811" y="6017796"/>
            <a:ext cx="5251438" cy="338554"/>
          </a:xfrm>
          <a:prstGeom prst="rect">
            <a:avLst/>
          </a:prstGeom>
          <a:noFill/>
        </p:spPr>
        <p:txBody>
          <a:bodyPr wrap="none" rtlCol="0">
            <a:spAutoFit/>
          </a:bodyPr>
          <a:lstStyle/>
          <a:p>
            <a:r>
              <a:rPr lang="en-GB" sz="1600"/>
              <a:t>Taken from: </a:t>
            </a:r>
            <a:r>
              <a:rPr lang="en-GB" sz="1600">
                <a:hlinkClick r:id="rId4"/>
              </a:rPr>
              <a:t>Quarterly quality monitoring reports - PSAA</a:t>
            </a:r>
            <a:endParaRPr lang="en-GB" sz="1600"/>
          </a:p>
        </p:txBody>
      </p:sp>
    </p:spTree>
    <p:extLst>
      <p:ext uri="{BB962C8B-B14F-4D97-AF65-F5344CB8AC3E}">
        <p14:creationId xmlns:p14="http://schemas.microsoft.com/office/powerpoint/2010/main" val="895057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a:xfrm>
            <a:off x="658811" y="953176"/>
            <a:ext cx="10874375" cy="1018927"/>
          </a:xfrm>
        </p:spPr>
        <p:txBody>
          <a:bodyPr/>
          <a:lstStyle/>
          <a:p>
            <a:r>
              <a:rPr lang="en-US"/>
              <a:t>How has this happened?</a:t>
            </a:r>
          </a:p>
        </p:txBody>
      </p:sp>
      <p:sp>
        <p:nvSpPr>
          <p:cNvPr id="3" name="Content Placeholder 2">
            <a:extLst>
              <a:ext uri="{FF2B5EF4-FFF2-40B4-BE49-F238E27FC236}">
                <a16:creationId xmlns:a16="http://schemas.microsoft.com/office/drawing/2014/main" id="{20DDEEE2-886A-0048-AFFD-C54755F6E03C}"/>
              </a:ext>
            </a:extLst>
          </p:cNvPr>
          <p:cNvSpPr>
            <a:spLocks noGrp="1"/>
          </p:cNvSpPr>
          <p:nvPr>
            <p:ph idx="1"/>
          </p:nvPr>
        </p:nvSpPr>
        <p:spPr>
          <a:xfrm>
            <a:off x="658811" y="1972103"/>
            <a:ext cx="10874374" cy="3761756"/>
          </a:xfrm>
        </p:spPr>
        <p:txBody>
          <a:bodyPr>
            <a:normAutofit/>
          </a:bodyPr>
          <a:lstStyle/>
          <a:p>
            <a:pPr marL="342900" indent="-342900">
              <a:buFont typeface="Arial" panose="020B0604020202020204" pitchFamily="34" charset="0"/>
              <a:buChar char="•"/>
            </a:pPr>
            <a:r>
              <a:rPr lang="en-GB" dirty="0"/>
              <a:t>Insufficient staff with the relevant qualifications, skills and experience in both finance and audit teams</a:t>
            </a:r>
          </a:p>
          <a:p>
            <a:pPr marL="342900" indent="-342900">
              <a:lnSpc>
                <a:spcPct val="113999"/>
              </a:lnSpc>
              <a:buChar char="•"/>
            </a:pPr>
            <a:endParaRPr lang="en-GB" sz="800" dirty="0">
              <a:cs typeface="Arial"/>
            </a:endParaRPr>
          </a:p>
          <a:p>
            <a:pPr marL="342900" indent="-342900">
              <a:buFont typeface="Arial" panose="020B0604020202020204" pitchFamily="34" charset="0"/>
              <a:buChar char="•"/>
            </a:pPr>
            <a:r>
              <a:rPr lang="en-GB" dirty="0"/>
              <a:t>Increased work due to International Financial Reporting Standards (IFRSs) requirements</a:t>
            </a:r>
            <a:endParaRPr lang="en-GB" dirty="0">
              <a:cs typeface="Arial"/>
            </a:endParaRPr>
          </a:p>
          <a:p>
            <a:pPr marL="342900" indent="-342900">
              <a:lnSpc>
                <a:spcPct val="113999"/>
              </a:lnSpc>
              <a:buChar char="•"/>
            </a:pPr>
            <a:endParaRPr lang="en-GB" sz="800" dirty="0">
              <a:cs typeface="Arial"/>
            </a:endParaRPr>
          </a:p>
          <a:p>
            <a:pPr marL="342900" indent="-342900">
              <a:buFont typeface="Arial" panose="020B0604020202020204" pitchFamily="34" charset="0"/>
              <a:buChar char="•"/>
            </a:pPr>
            <a:r>
              <a:rPr lang="en-GB" dirty="0"/>
              <a:t>Increased audit work to address Financial Reporting Council (FRC) concerns after high profile corporate failures</a:t>
            </a:r>
            <a:endParaRPr lang="en-GB" dirty="0">
              <a:cs typeface="Arial"/>
            </a:endParaRPr>
          </a:p>
          <a:p>
            <a:pPr marL="342900" indent="-342900">
              <a:lnSpc>
                <a:spcPct val="113999"/>
              </a:lnSpc>
              <a:buChar char="•"/>
            </a:pPr>
            <a:endParaRPr lang="en-GB" sz="800" dirty="0">
              <a:cs typeface="Arial"/>
            </a:endParaRPr>
          </a:p>
          <a:p>
            <a:pPr marL="342900" indent="-342900">
              <a:buFont typeface="Arial" panose="020B0604020202020204" pitchFamily="34" charset="0"/>
              <a:buChar char="•"/>
            </a:pPr>
            <a:r>
              <a:rPr lang="en-GB" dirty="0"/>
              <a:t>Lack of attractiveness of local public bodies audit</a:t>
            </a:r>
            <a:endParaRPr lang="en-GB" dirty="0">
              <a:cs typeface="Arial"/>
            </a:endParaRPr>
          </a:p>
          <a:p>
            <a:pPr>
              <a:lnSpc>
                <a:spcPct val="113999"/>
              </a:lnSpc>
            </a:pPr>
            <a:endParaRPr lang="en-GB" sz="800" dirty="0">
              <a:cs typeface="Arial"/>
            </a:endParaRPr>
          </a:p>
          <a:p>
            <a:pPr marL="342900" indent="-342900">
              <a:buFont typeface="Arial" panose="020B0604020202020204" pitchFamily="34" charset="0"/>
              <a:buChar char="•"/>
            </a:pPr>
            <a:r>
              <a:rPr lang="en-GB" dirty="0"/>
              <a:t>Competing workload pressures</a:t>
            </a:r>
            <a:endParaRPr lang="en-GB" dirty="0">
              <a:cs typeface="Arial"/>
            </a:endParaRPr>
          </a:p>
        </p:txBody>
      </p:sp>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p:txBody>
          <a:bodyPr/>
          <a:lstStyle/>
          <a:p>
            <a:fld id="{4FAB73BC-B049-4115-A692-8D63A059BFB8}" type="slidenum">
              <a:rPr lang="en-US" smtClean="0"/>
              <a:pPr/>
              <a:t>5</a:t>
            </a:fld>
            <a:endParaRPr lang="en-US"/>
          </a:p>
        </p:txBody>
      </p:sp>
      <p:sp>
        <p:nvSpPr>
          <p:cNvPr id="5" name="TextBox 4">
            <a:extLst>
              <a:ext uri="{FF2B5EF4-FFF2-40B4-BE49-F238E27FC236}">
                <a16:creationId xmlns:a16="http://schemas.microsoft.com/office/drawing/2014/main" id="{4630D1DD-AA04-BF24-8B5A-2C3054A4F568}"/>
              </a:ext>
            </a:extLst>
          </p:cNvPr>
          <p:cNvSpPr txBox="1"/>
          <p:nvPr/>
        </p:nvSpPr>
        <p:spPr>
          <a:xfrm>
            <a:off x="658811" y="6017796"/>
            <a:ext cx="9263626" cy="338554"/>
          </a:xfrm>
          <a:prstGeom prst="rect">
            <a:avLst/>
          </a:prstGeom>
          <a:noFill/>
        </p:spPr>
        <p:txBody>
          <a:bodyPr wrap="none" rtlCol="0">
            <a:spAutoFit/>
          </a:bodyPr>
          <a:lstStyle/>
          <a:p>
            <a:r>
              <a:rPr lang="en-GB" sz="1600"/>
              <a:t>Taken from: </a:t>
            </a:r>
            <a:r>
              <a:rPr lang="en-GB" sz="1600">
                <a:hlinkClick r:id="rId3"/>
              </a:rPr>
              <a:t>Timeliness of local auditor reporting on local government in England, 2020 (nao.org.uk)</a:t>
            </a:r>
            <a:endParaRPr lang="en-US" sz="1600"/>
          </a:p>
        </p:txBody>
      </p:sp>
    </p:spTree>
    <p:extLst>
      <p:ext uri="{BB962C8B-B14F-4D97-AF65-F5344CB8AC3E}">
        <p14:creationId xmlns:p14="http://schemas.microsoft.com/office/powerpoint/2010/main" val="196236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a:xfrm>
            <a:off x="658812" y="953177"/>
            <a:ext cx="10874375" cy="1018927"/>
          </a:xfrm>
        </p:spPr>
        <p:txBody>
          <a:bodyPr/>
          <a:lstStyle/>
          <a:p>
            <a:r>
              <a:rPr lang="en-US"/>
              <a:t>What is the solution?</a:t>
            </a:r>
          </a:p>
        </p:txBody>
      </p:sp>
      <p:sp>
        <p:nvSpPr>
          <p:cNvPr id="3" name="Content Placeholder 2">
            <a:extLst>
              <a:ext uri="{FF2B5EF4-FFF2-40B4-BE49-F238E27FC236}">
                <a16:creationId xmlns:a16="http://schemas.microsoft.com/office/drawing/2014/main" id="{20DDEEE2-886A-0048-AFFD-C54755F6E03C}"/>
              </a:ext>
            </a:extLst>
          </p:cNvPr>
          <p:cNvSpPr>
            <a:spLocks noGrp="1"/>
          </p:cNvSpPr>
          <p:nvPr>
            <p:ph idx="1"/>
          </p:nvPr>
        </p:nvSpPr>
        <p:spPr>
          <a:xfrm>
            <a:off x="658812" y="1972104"/>
            <a:ext cx="10874374" cy="881761"/>
          </a:xfrm>
        </p:spPr>
        <p:txBody>
          <a:bodyPr>
            <a:normAutofit/>
          </a:bodyPr>
          <a:lstStyle/>
          <a:p>
            <a:r>
              <a:rPr lang="en-US" dirty="0">
                <a:cs typeface="Arial"/>
              </a:rPr>
              <a:t>Backstop dates have been laid in parliament, alongside the necessary amendments to the NAO Code of Practice.</a:t>
            </a:r>
          </a:p>
          <a:p>
            <a:pPr>
              <a:lnSpc>
                <a:spcPct val="113999"/>
              </a:lnSpc>
            </a:pPr>
            <a:endParaRPr lang="en-US" dirty="0">
              <a:cs typeface="Arial"/>
            </a:endParaRPr>
          </a:p>
          <a:p>
            <a:pPr>
              <a:lnSpc>
                <a:spcPct val="113999"/>
              </a:lnSpc>
            </a:pPr>
            <a:endParaRPr lang="en-US" dirty="0">
              <a:cs typeface="Arial"/>
            </a:endParaRPr>
          </a:p>
          <a:p>
            <a:pPr>
              <a:lnSpc>
                <a:spcPct val="113999"/>
              </a:lnSpc>
            </a:pPr>
            <a:endParaRPr lang="en-US" dirty="0">
              <a:cs typeface="Arial"/>
            </a:endParaRPr>
          </a:p>
          <a:p>
            <a:pPr>
              <a:lnSpc>
                <a:spcPct val="113999"/>
              </a:lnSpc>
            </a:pPr>
            <a:endParaRPr lang="en-US" dirty="0">
              <a:cs typeface="Arial"/>
            </a:endParaRPr>
          </a:p>
          <a:p>
            <a:pPr>
              <a:lnSpc>
                <a:spcPct val="113999"/>
              </a:lnSpc>
            </a:pPr>
            <a:endParaRPr lang="en-US" dirty="0">
              <a:cs typeface="Arial"/>
            </a:endParaRPr>
          </a:p>
          <a:p>
            <a:pPr>
              <a:lnSpc>
                <a:spcPct val="113999"/>
              </a:lnSpc>
            </a:pPr>
            <a:endParaRPr lang="en-US" dirty="0">
              <a:cs typeface="Arial"/>
            </a:endParaRPr>
          </a:p>
          <a:p>
            <a:pPr>
              <a:lnSpc>
                <a:spcPct val="113999"/>
              </a:lnSpc>
            </a:pPr>
            <a:endParaRPr lang="en-US" dirty="0">
              <a:cs typeface="Arial"/>
            </a:endParaRPr>
          </a:p>
          <a:p>
            <a:pPr>
              <a:lnSpc>
                <a:spcPct val="113999"/>
              </a:lnSpc>
            </a:pPr>
            <a:endParaRPr lang="en-US" dirty="0">
              <a:cs typeface="Arial"/>
            </a:endParaRPr>
          </a:p>
          <a:p>
            <a:pPr>
              <a:lnSpc>
                <a:spcPct val="113999"/>
              </a:lnSpc>
            </a:pPr>
            <a:endParaRPr lang="en-US" sz="1600" dirty="0">
              <a:cs typeface="Arial"/>
            </a:endParaRPr>
          </a:p>
          <a:p>
            <a:endParaRPr lang="en-US" dirty="0">
              <a:cs typeface="Arial"/>
            </a:endParaRPr>
          </a:p>
          <a:p>
            <a:endParaRPr lang="en-US" sz="1000">
              <a:cs typeface="Arial"/>
            </a:endParaRPr>
          </a:p>
          <a:p>
            <a:pPr>
              <a:lnSpc>
                <a:spcPct val="113999"/>
              </a:lnSpc>
            </a:pPr>
            <a:endParaRPr lang="en-US" sz="1000" dirty="0">
              <a:cs typeface="Arial"/>
            </a:endParaRPr>
          </a:p>
        </p:txBody>
      </p:sp>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p:txBody>
          <a:bodyPr/>
          <a:lstStyle/>
          <a:p>
            <a:fld id="{4FAB73BC-B049-4115-A692-8D63A059BFB8}" type="slidenum">
              <a:rPr lang="en-US" smtClean="0"/>
              <a:pPr/>
              <a:t>6</a:t>
            </a:fld>
            <a:endParaRPr lang="en-US"/>
          </a:p>
        </p:txBody>
      </p:sp>
      <p:graphicFrame>
        <p:nvGraphicFramePr>
          <p:cNvPr id="5" name="Table 4">
            <a:extLst>
              <a:ext uri="{FF2B5EF4-FFF2-40B4-BE49-F238E27FC236}">
                <a16:creationId xmlns:a16="http://schemas.microsoft.com/office/drawing/2014/main" id="{ADB534BF-887F-3298-8098-688D92366BE9}"/>
              </a:ext>
            </a:extLst>
          </p:cNvPr>
          <p:cNvGraphicFramePr>
            <a:graphicFrameLocks noGrp="1"/>
          </p:cNvGraphicFramePr>
          <p:nvPr/>
        </p:nvGraphicFramePr>
        <p:xfrm>
          <a:off x="2031999" y="2866287"/>
          <a:ext cx="8128000" cy="2595880"/>
        </p:xfrm>
        <a:graphic>
          <a:graphicData uri="http://schemas.openxmlformats.org/drawingml/2006/table">
            <a:tbl>
              <a:tblPr firstRow="1" bandRow="1">
                <a:tableStyleId>{69012ECD-51FC-41F1-AA8D-1B2483CD663E}</a:tableStyleId>
              </a:tblPr>
              <a:tblGrid>
                <a:gridCol w="4064000">
                  <a:extLst>
                    <a:ext uri="{9D8B030D-6E8A-4147-A177-3AD203B41FA5}">
                      <a16:colId xmlns:a16="http://schemas.microsoft.com/office/drawing/2014/main" val="1215340255"/>
                    </a:ext>
                  </a:extLst>
                </a:gridCol>
                <a:gridCol w="4064000">
                  <a:extLst>
                    <a:ext uri="{9D8B030D-6E8A-4147-A177-3AD203B41FA5}">
                      <a16:colId xmlns:a16="http://schemas.microsoft.com/office/drawing/2014/main" val="3839032901"/>
                    </a:ext>
                  </a:extLst>
                </a:gridCol>
              </a:tblGrid>
              <a:tr h="370840">
                <a:tc>
                  <a:txBody>
                    <a:bodyPr/>
                    <a:lstStyle/>
                    <a:p>
                      <a:r>
                        <a:rPr lang="en-GB" dirty="0"/>
                        <a:t>Accounts</a:t>
                      </a:r>
                    </a:p>
                  </a:txBody>
                  <a:tcPr/>
                </a:tc>
                <a:tc>
                  <a:txBody>
                    <a:bodyPr/>
                    <a:lstStyle/>
                    <a:p>
                      <a:r>
                        <a:rPr lang="en-GB" dirty="0"/>
                        <a:t>Backstop Date</a:t>
                      </a:r>
                    </a:p>
                  </a:txBody>
                  <a:tcPr/>
                </a:tc>
                <a:extLst>
                  <a:ext uri="{0D108BD9-81ED-4DB2-BD59-A6C34878D82A}">
                    <a16:rowId xmlns:a16="http://schemas.microsoft.com/office/drawing/2014/main" val="77579"/>
                  </a:ext>
                </a:extLst>
              </a:tr>
              <a:tr h="370840">
                <a:tc>
                  <a:txBody>
                    <a:bodyPr/>
                    <a:lstStyle/>
                    <a:p>
                      <a:pPr rtl="0" fontAlgn="ctr">
                        <a:spcBef>
                          <a:spcPts val="0"/>
                        </a:spcBef>
                        <a:spcAft>
                          <a:spcPts val="0"/>
                        </a:spcAft>
                        <a:buFont typeface="Arial" panose="020B0604020202020204" pitchFamily="34" charset="0"/>
                        <a:buNone/>
                      </a:pPr>
                      <a:r>
                        <a:rPr lang="en-GB" dirty="0">
                          <a:cs typeface="Arial"/>
                        </a:rPr>
                        <a:t>2015/16 to 2022/23 accounts</a:t>
                      </a:r>
                    </a:p>
                  </a:txBody>
                  <a:tcPr/>
                </a:tc>
                <a:tc>
                  <a:txBody>
                    <a:bodyPr/>
                    <a:lstStyle/>
                    <a:p>
                      <a:r>
                        <a:rPr lang="en-GB" dirty="0">
                          <a:cs typeface="Arial"/>
                        </a:rPr>
                        <a:t>13 December 2024</a:t>
                      </a:r>
                      <a:endParaRPr lang="en-GB" dirty="0"/>
                    </a:p>
                  </a:txBody>
                  <a:tcPr/>
                </a:tc>
                <a:extLst>
                  <a:ext uri="{0D108BD9-81ED-4DB2-BD59-A6C34878D82A}">
                    <a16:rowId xmlns:a16="http://schemas.microsoft.com/office/drawing/2014/main" val="2082234965"/>
                  </a:ext>
                </a:extLst>
              </a:tr>
              <a:tr h="370840">
                <a:tc>
                  <a:txBody>
                    <a:bodyPr/>
                    <a:lstStyle/>
                    <a:p>
                      <a:pPr rtl="0" fontAlgn="ctr">
                        <a:spcBef>
                          <a:spcPts val="0"/>
                        </a:spcBef>
                        <a:spcAft>
                          <a:spcPts val="0"/>
                        </a:spcAft>
                        <a:buFont typeface="Arial" panose="020B0604020202020204" pitchFamily="34" charset="0"/>
                        <a:buNone/>
                      </a:pPr>
                      <a:r>
                        <a:rPr lang="en-GB" dirty="0">
                          <a:cs typeface="Arial"/>
                        </a:rPr>
                        <a:t>2023/24 accounts</a:t>
                      </a:r>
                    </a:p>
                  </a:txBody>
                  <a:tcPr/>
                </a:tc>
                <a:tc>
                  <a:txBody>
                    <a:bodyPr/>
                    <a:lstStyle/>
                    <a:p>
                      <a:r>
                        <a:rPr lang="en-GB" dirty="0">
                          <a:cs typeface="Arial"/>
                        </a:rPr>
                        <a:t>28 February 2025</a:t>
                      </a:r>
                      <a:endParaRPr lang="en-GB" dirty="0"/>
                    </a:p>
                  </a:txBody>
                  <a:tcPr/>
                </a:tc>
                <a:extLst>
                  <a:ext uri="{0D108BD9-81ED-4DB2-BD59-A6C34878D82A}">
                    <a16:rowId xmlns:a16="http://schemas.microsoft.com/office/drawing/2014/main" val="2200699597"/>
                  </a:ext>
                </a:extLst>
              </a:tr>
              <a:tr h="370840">
                <a:tc>
                  <a:txBody>
                    <a:bodyPr/>
                    <a:lstStyle/>
                    <a:p>
                      <a:pPr rtl="0" fontAlgn="ctr">
                        <a:spcBef>
                          <a:spcPts val="0"/>
                        </a:spcBef>
                        <a:spcAft>
                          <a:spcPts val="0"/>
                        </a:spcAft>
                        <a:buFont typeface="Arial" panose="020B0604020202020204" pitchFamily="34" charset="0"/>
                        <a:buNone/>
                      </a:pPr>
                      <a:r>
                        <a:rPr lang="en-GB" dirty="0">
                          <a:cs typeface="Arial"/>
                        </a:rPr>
                        <a:t>2024/25 accounts*</a:t>
                      </a:r>
                    </a:p>
                  </a:txBody>
                  <a:tcPr/>
                </a:tc>
                <a:tc>
                  <a:txBody>
                    <a:bodyPr/>
                    <a:lstStyle/>
                    <a:p>
                      <a:r>
                        <a:rPr lang="en-GB" dirty="0">
                          <a:cs typeface="Arial"/>
                        </a:rPr>
                        <a:t>27 February 2026</a:t>
                      </a:r>
                      <a:endParaRPr lang="en-GB" dirty="0"/>
                    </a:p>
                  </a:txBody>
                  <a:tcPr/>
                </a:tc>
                <a:extLst>
                  <a:ext uri="{0D108BD9-81ED-4DB2-BD59-A6C34878D82A}">
                    <a16:rowId xmlns:a16="http://schemas.microsoft.com/office/drawing/2014/main" val="1161068125"/>
                  </a:ext>
                </a:extLst>
              </a:tr>
              <a:tr h="370840">
                <a:tc>
                  <a:txBody>
                    <a:bodyPr/>
                    <a:lstStyle/>
                    <a:p>
                      <a:pPr rtl="0" fontAlgn="ctr">
                        <a:spcBef>
                          <a:spcPts val="0"/>
                        </a:spcBef>
                        <a:spcAft>
                          <a:spcPts val="0"/>
                        </a:spcAft>
                        <a:buFont typeface="Arial" panose="020B0604020202020204" pitchFamily="34" charset="0"/>
                        <a:buNone/>
                      </a:pPr>
                      <a:r>
                        <a:rPr lang="en-GB" dirty="0">
                          <a:cs typeface="Arial"/>
                        </a:rPr>
                        <a:t>2025/26 accounts*</a:t>
                      </a:r>
                    </a:p>
                  </a:txBody>
                  <a:tcPr/>
                </a:tc>
                <a:tc>
                  <a:txBody>
                    <a:bodyPr/>
                    <a:lstStyle/>
                    <a:p>
                      <a:r>
                        <a:rPr lang="en-GB" dirty="0">
                          <a:cs typeface="Arial"/>
                        </a:rPr>
                        <a:t>31 January 2027</a:t>
                      </a:r>
                      <a:endParaRPr lang="en-GB" dirty="0"/>
                    </a:p>
                  </a:txBody>
                  <a:tcPr/>
                </a:tc>
                <a:extLst>
                  <a:ext uri="{0D108BD9-81ED-4DB2-BD59-A6C34878D82A}">
                    <a16:rowId xmlns:a16="http://schemas.microsoft.com/office/drawing/2014/main" val="1433032274"/>
                  </a:ext>
                </a:extLst>
              </a:tr>
              <a:tr h="370840">
                <a:tc>
                  <a:txBody>
                    <a:bodyPr/>
                    <a:lstStyle/>
                    <a:p>
                      <a:pPr rtl="0" fontAlgn="ctr">
                        <a:spcBef>
                          <a:spcPts val="0"/>
                        </a:spcBef>
                        <a:spcAft>
                          <a:spcPts val="0"/>
                        </a:spcAft>
                        <a:buFont typeface="Arial" panose="020B0604020202020204" pitchFamily="34" charset="0"/>
                        <a:buNone/>
                      </a:pPr>
                      <a:r>
                        <a:rPr lang="en-GB" dirty="0">
                          <a:cs typeface="Arial"/>
                        </a:rPr>
                        <a:t>2026/27 accounts*</a:t>
                      </a:r>
                    </a:p>
                  </a:txBody>
                  <a:tcPr/>
                </a:tc>
                <a:tc>
                  <a:txBody>
                    <a:bodyPr/>
                    <a:lstStyle/>
                    <a:p>
                      <a:r>
                        <a:rPr lang="en-GB" dirty="0">
                          <a:cs typeface="Arial"/>
                        </a:rPr>
                        <a:t>30 November 2027</a:t>
                      </a:r>
                      <a:endParaRPr lang="en-GB" dirty="0"/>
                    </a:p>
                  </a:txBody>
                  <a:tcPr/>
                </a:tc>
                <a:extLst>
                  <a:ext uri="{0D108BD9-81ED-4DB2-BD59-A6C34878D82A}">
                    <a16:rowId xmlns:a16="http://schemas.microsoft.com/office/drawing/2014/main" val="3602228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cs typeface="Arial"/>
                        </a:rPr>
                        <a:t>2027/28 accounts*</a:t>
                      </a:r>
                    </a:p>
                  </a:txBody>
                  <a:tcPr/>
                </a:tc>
                <a:tc>
                  <a:txBody>
                    <a:bodyPr/>
                    <a:lstStyle/>
                    <a:p>
                      <a:r>
                        <a:rPr lang="en-GB" dirty="0">
                          <a:cs typeface="Arial"/>
                        </a:rPr>
                        <a:t>30 November 2028</a:t>
                      </a:r>
                      <a:endParaRPr lang="en-GB" dirty="0"/>
                    </a:p>
                  </a:txBody>
                  <a:tcPr/>
                </a:tc>
                <a:extLst>
                  <a:ext uri="{0D108BD9-81ED-4DB2-BD59-A6C34878D82A}">
                    <a16:rowId xmlns:a16="http://schemas.microsoft.com/office/drawing/2014/main" val="4008935024"/>
                  </a:ext>
                </a:extLst>
              </a:tr>
            </a:tbl>
          </a:graphicData>
        </a:graphic>
      </p:graphicFrame>
      <p:sp>
        <p:nvSpPr>
          <p:cNvPr id="10" name="TextBox 9">
            <a:extLst>
              <a:ext uri="{FF2B5EF4-FFF2-40B4-BE49-F238E27FC236}">
                <a16:creationId xmlns:a16="http://schemas.microsoft.com/office/drawing/2014/main" id="{A44A3E5F-8229-4C3A-7D64-5F17ED112CF4}"/>
              </a:ext>
            </a:extLst>
          </p:cNvPr>
          <p:cNvSpPr txBox="1"/>
          <p:nvPr/>
        </p:nvSpPr>
        <p:spPr>
          <a:xfrm>
            <a:off x="658811" y="6017796"/>
            <a:ext cx="8170506" cy="338554"/>
          </a:xfrm>
          <a:prstGeom prst="rect">
            <a:avLst/>
          </a:prstGeom>
          <a:noFill/>
        </p:spPr>
        <p:txBody>
          <a:bodyPr wrap="none" rtlCol="0">
            <a:spAutoFit/>
          </a:bodyPr>
          <a:lstStyle/>
          <a:p>
            <a:r>
              <a:rPr lang="en-GB" sz="1600"/>
              <a:t>Taken from: </a:t>
            </a:r>
            <a:r>
              <a:rPr lang="en-GB" sz="1600">
                <a:hlinkClick r:id="rId3"/>
              </a:rPr>
              <a:t>The Accounts and Audit (Amendment) Regulations 2024 (legislation.gov.uk)</a:t>
            </a:r>
            <a:endParaRPr lang="en-US" sz="1600"/>
          </a:p>
        </p:txBody>
      </p:sp>
      <p:sp>
        <p:nvSpPr>
          <p:cNvPr id="7" name="TextBox 6">
            <a:extLst>
              <a:ext uri="{FF2B5EF4-FFF2-40B4-BE49-F238E27FC236}">
                <a16:creationId xmlns:a16="http://schemas.microsoft.com/office/drawing/2014/main" id="{989052D1-8382-B25B-677A-44F6610C2410}"/>
              </a:ext>
            </a:extLst>
          </p:cNvPr>
          <p:cNvSpPr txBox="1"/>
          <p:nvPr/>
        </p:nvSpPr>
        <p:spPr>
          <a:xfrm>
            <a:off x="914400" y="5461000"/>
            <a:ext cx="774700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rgbClr val="312C62"/>
                </a:solidFill>
                <a:cs typeface="Arial"/>
              </a:rPr>
              <a:t>*Publication date for draft (unaudited) accounts is extended to 30 June</a:t>
            </a:r>
            <a:endParaRPr lang="en-US" dirty="0">
              <a:solidFill>
                <a:srgbClr val="312C62"/>
              </a:solidFill>
            </a:endParaRPr>
          </a:p>
        </p:txBody>
      </p:sp>
    </p:spTree>
    <p:extLst>
      <p:ext uri="{BB962C8B-B14F-4D97-AF65-F5344CB8AC3E}">
        <p14:creationId xmlns:p14="http://schemas.microsoft.com/office/powerpoint/2010/main" val="2243407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a:xfrm>
            <a:off x="658812" y="953177"/>
            <a:ext cx="10874375" cy="1018927"/>
          </a:xfrm>
        </p:spPr>
        <p:txBody>
          <a:bodyPr/>
          <a:lstStyle/>
          <a:p>
            <a:r>
              <a:rPr lang="en-US" dirty="0"/>
              <a:t>What might recovery look like?</a:t>
            </a:r>
          </a:p>
        </p:txBody>
      </p:sp>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p:txBody>
          <a:bodyPr/>
          <a:lstStyle/>
          <a:p>
            <a:fld id="{4FAB73BC-B049-4115-A692-8D63A059BFB8}" type="slidenum">
              <a:rPr lang="en-US" smtClean="0"/>
              <a:pPr/>
              <a:t>7</a:t>
            </a:fld>
            <a:endParaRPr lang="en-US"/>
          </a:p>
        </p:txBody>
      </p:sp>
      <p:graphicFrame>
        <p:nvGraphicFramePr>
          <p:cNvPr id="6" name="Content Placeholder 5">
            <a:extLst>
              <a:ext uri="{FF2B5EF4-FFF2-40B4-BE49-F238E27FC236}">
                <a16:creationId xmlns:a16="http://schemas.microsoft.com/office/drawing/2014/main" id="{591935D7-991A-0F05-A082-5C2CD879190A}"/>
              </a:ext>
            </a:extLst>
          </p:cNvPr>
          <p:cNvGraphicFramePr>
            <a:graphicFrameLocks noGrp="1"/>
          </p:cNvGraphicFramePr>
          <p:nvPr>
            <p:ph idx="1"/>
          </p:nvPr>
        </p:nvGraphicFramePr>
        <p:xfrm>
          <a:off x="660400" y="1803400"/>
          <a:ext cx="10874376" cy="3949280"/>
        </p:xfrm>
        <a:graphic>
          <a:graphicData uri="http://schemas.openxmlformats.org/drawingml/2006/table">
            <a:tbl>
              <a:tblPr firstRow="1" bandRow="1">
                <a:tableStyleId>{69012ECD-51FC-41F1-AA8D-1B2483CD663E}</a:tableStyleId>
              </a:tblPr>
              <a:tblGrid>
                <a:gridCol w="1539859">
                  <a:extLst>
                    <a:ext uri="{9D8B030D-6E8A-4147-A177-3AD203B41FA5}">
                      <a16:colId xmlns:a16="http://schemas.microsoft.com/office/drawing/2014/main" val="2450972959"/>
                    </a:ext>
                  </a:extLst>
                </a:gridCol>
                <a:gridCol w="1962365">
                  <a:extLst>
                    <a:ext uri="{9D8B030D-6E8A-4147-A177-3AD203B41FA5}">
                      <a16:colId xmlns:a16="http://schemas.microsoft.com/office/drawing/2014/main" val="2767369532"/>
                    </a:ext>
                  </a:extLst>
                </a:gridCol>
                <a:gridCol w="1843038">
                  <a:extLst>
                    <a:ext uri="{9D8B030D-6E8A-4147-A177-3AD203B41FA5}">
                      <a16:colId xmlns:a16="http://schemas.microsoft.com/office/drawing/2014/main" val="3998864747"/>
                    </a:ext>
                  </a:extLst>
                </a:gridCol>
                <a:gridCol w="1843038">
                  <a:extLst>
                    <a:ext uri="{9D8B030D-6E8A-4147-A177-3AD203B41FA5}">
                      <a16:colId xmlns:a16="http://schemas.microsoft.com/office/drawing/2014/main" val="3976013305"/>
                    </a:ext>
                  </a:extLst>
                </a:gridCol>
                <a:gridCol w="1843038">
                  <a:extLst>
                    <a:ext uri="{9D8B030D-6E8A-4147-A177-3AD203B41FA5}">
                      <a16:colId xmlns:a16="http://schemas.microsoft.com/office/drawing/2014/main" val="140465181"/>
                    </a:ext>
                  </a:extLst>
                </a:gridCol>
                <a:gridCol w="1843038">
                  <a:extLst>
                    <a:ext uri="{9D8B030D-6E8A-4147-A177-3AD203B41FA5}">
                      <a16:colId xmlns:a16="http://schemas.microsoft.com/office/drawing/2014/main" val="259157599"/>
                    </a:ext>
                  </a:extLst>
                </a:gridCol>
              </a:tblGrid>
              <a:tr h="719160">
                <a:tc>
                  <a:txBody>
                    <a:bodyPr/>
                    <a:lstStyle/>
                    <a:p>
                      <a:pPr algn="ctr"/>
                      <a:r>
                        <a:rPr lang="en-GB" dirty="0"/>
                        <a:t>Audit Year</a:t>
                      </a:r>
                    </a:p>
                  </a:txBody>
                  <a:tcPr/>
                </a:tc>
                <a:tc>
                  <a:txBody>
                    <a:bodyPr/>
                    <a:lstStyle/>
                    <a:p>
                      <a:pPr algn="ctr"/>
                      <a:r>
                        <a:rPr lang="en-GB" dirty="0"/>
                        <a:t>Audit Opinion</a:t>
                      </a:r>
                    </a:p>
                  </a:txBody>
                  <a:tcPr/>
                </a:tc>
                <a:tc>
                  <a:txBody>
                    <a:bodyPr/>
                    <a:lstStyle/>
                    <a:p>
                      <a:pPr algn="ctr"/>
                      <a:r>
                        <a:rPr lang="en-GB" dirty="0"/>
                        <a:t>Prior Year Comparatives</a:t>
                      </a:r>
                    </a:p>
                  </a:txBody>
                  <a:tcPr/>
                </a:tc>
                <a:tc>
                  <a:txBody>
                    <a:bodyPr/>
                    <a:lstStyle/>
                    <a:p>
                      <a:pPr algn="ctr"/>
                      <a:r>
                        <a:rPr lang="en-GB" dirty="0"/>
                        <a:t>Opening Balances</a:t>
                      </a:r>
                    </a:p>
                  </a:txBody>
                  <a:tcPr/>
                </a:tc>
                <a:tc>
                  <a:txBody>
                    <a:bodyPr/>
                    <a:lstStyle/>
                    <a:p>
                      <a:pPr algn="ctr"/>
                      <a:r>
                        <a:rPr lang="en-GB" dirty="0"/>
                        <a:t>In Year Movements</a:t>
                      </a:r>
                    </a:p>
                  </a:txBody>
                  <a:tcPr/>
                </a:tc>
                <a:tc>
                  <a:txBody>
                    <a:bodyPr/>
                    <a:lstStyle/>
                    <a:p>
                      <a:pPr algn="ctr"/>
                      <a:r>
                        <a:rPr lang="en-GB" dirty="0"/>
                        <a:t>Closing Balances</a:t>
                      </a:r>
                    </a:p>
                  </a:txBody>
                  <a:tcPr/>
                </a:tc>
                <a:extLst>
                  <a:ext uri="{0D108BD9-81ED-4DB2-BD59-A6C34878D82A}">
                    <a16:rowId xmlns:a16="http://schemas.microsoft.com/office/drawing/2014/main" val="1097010385"/>
                  </a:ext>
                </a:extLst>
              </a:tr>
              <a:tr h="646024">
                <a:tc>
                  <a:txBody>
                    <a:bodyPr/>
                    <a:lstStyle/>
                    <a:p>
                      <a:pPr algn="ctr"/>
                      <a:r>
                        <a:rPr lang="en-GB" dirty="0"/>
                        <a:t>2022/23</a:t>
                      </a:r>
                    </a:p>
                  </a:txBody>
                  <a:tcPr anchor="ctr"/>
                </a:tc>
                <a:tc>
                  <a:txBody>
                    <a:bodyPr/>
                    <a:lstStyle/>
                    <a:p>
                      <a:pPr algn="ctr"/>
                      <a:r>
                        <a:rPr lang="en-GB" dirty="0"/>
                        <a:t>Disclaimer</a:t>
                      </a:r>
                    </a:p>
                  </a:txBody>
                  <a:tcPr anchor="ctr"/>
                </a:tc>
                <a:tc>
                  <a:txBody>
                    <a:bodyPr/>
                    <a:lstStyle/>
                    <a:p>
                      <a:pPr algn="ctr"/>
                      <a:r>
                        <a:rPr lang="en-GB" sz="2400" dirty="0">
                          <a:solidFill>
                            <a:srgbClr val="00B050"/>
                          </a:solidFill>
                          <a:latin typeface="Marlett"/>
                          <a:sym typeface="Marlett"/>
                        </a:rPr>
                        <a:t>a</a:t>
                      </a:r>
                    </a:p>
                  </a:txBody>
                  <a:tcPr anchor="ctr"/>
                </a:tc>
                <a:tc>
                  <a:txBody>
                    <a:bodyPr/>
                    <a:lstStyle/>
                    <a:p>
                      <a:pPr algn="ctr"/>
                      <a:r>
                        <a:rPr lang="en-GB" sz="2400" dirty="0">
                          <a:solidFill>
                            <a:srgbClr val="00B050"/>
                          </a:solidFill>
                          <a:latin typeface="Marlett"/>
                          <a:sym typeface="Marlett"/>
                        </a:rPr>
                        <a:t>a</a:t>
                      </a:r>
                    </a:p>
                  </a:txBody>
                  <a:tcPr anchor="ctr"/>
                </a:tc>
                <a:tc>
                  <a:txBody>
                    <a:bodyPr/>
                    <a:lstStyle/>
                    <a:p>
                      <a:pPr algn="ctr"/>
                      <a:r>
                        <a:rPr lang="en-GB" sz="1600" dirty="0">
                          <a:solidFill>
                            <a:srgbClr val="FF0000"/>
                          </a:solidFill>
                          <a:latin typeface="Marlett"/>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extLst>
                  <a:ext uri="{0D108BD9-81ED-4DB2-BD59-A6C34878D82A}">
                    <a16:rowId xmlns:a16="http://schemas.microsoft.com/office/drawing/2014/main" val="2232560487"/>
                  </a:ext>
                </a:extLst>
              </a:tr>
              <a:tr h="646024">
                <a:tc>
                  <a:txBody>
                    <a:bodyPr/>
                    <a:lstStyle/>
                    <a:p>
                      <a:pPr algn="ctr"/>
                      <a:r>
                        <a:rPr lang="en-GB" dirty="0"/>
                        <a:t>2023/24</a:t>
                      </a:r>
                    </a:p>
                  </a:txBody>
                  <a:tcPr anchor="ctr"/>
                </a:tc>
                <a:tc>
                  <a:txBody>
                    <a:bodyPr/>
                    <a:lstStyle/>
                    <a:p>
                      <a:pPr algn="ctr"/>
                      <a:r>
                        <a:rPr lang="en-GB" dirty="0"/>
                        <a:t>Disclaimer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extLst>
                  <a:ext uri="{0D108BD9-81ED-4DB2-BD59-A6C34878D82A}">
                    <a16:rowId xmlns:a16="http://schemas.microsoft.com/office/drawing/2014/main" val="2401567561"/>
                  </a:ext>
                </a:extLst>
              </a:tr>
              <a:tr h="646024">
                <a:tc>
                  <a:txBody>
                    <a:bodyPr/>
                    <a:lstStyle/>
                    <a:p>
                      <a:pPr algn="ctr"/>
                      <a:r>
                        <a:rPr lang="en-GB" dirty="0"/>
                        <a:t>2024/25</a:t>
                      </a:r>
                    </a:p>
                  </a:txBody>
                  <a:tcPr anchor="ctr"/>
                </a:tc>
                <a:tc>
                  <a:txBody>
                    <a:bodyPr/>
                    <a:lstStyle/>
                    <a:p>
                      <a:pPr algn="ctr"/>
                      <a:r>
                        <a:rPr lang="en-GB" dirty="0"/>
                        <a:t>Disclaimer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extLst>
                  <a:ext uri="{0D108BD9-81ED-4DB2-BD59-A6C34878D82A}">
                    <a16:rowId xmlns:a16="http://schemas.microsoft.com/office/drawing/2014/main" val="2505545519"/>
                  </a:ext>
                </a:extLst>
              </a:tr>
              <a:tr h="646024">
                <a:tc>
                  <a:txBody>
                    <a:bodyPr/>
                    <a:lstStyle/>
                    <a:p>
                      <a:pPr algn="ctr"/>
                      <a:r>
                        <a:rPr lang="en-GB" dirty="0"/>
                        <a:t>2025/26</a:t>
                      </a:r>
                    </a:p>
                  </a:txBody>
                  <a:tcPr anchor="ctr"/>
                </a:tc>
                <a:tc>
                  <a:txBody>
                    <a:bodyPr/>
                    <a:lstStyle/>
                    <a:p>
                      <a:pPr algn="ctr"/>
                      <a:r>
                        <a:rPr lang="en-GB" dirty="0"/>
                        <a:t>Qualified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srgbClr val="FF0000"/>
                          </a:solidFill>
                          <a:effectLst/>
                          <a:uLnTx/>
                          <a:uFillTx/>
                          <a:latin typeface="Marlett"/>
                          <a:ea typeface="+mn-ea"/>
                          <a:cs typeface="+mn-cs"/>
                          <a:sym typeface="Marlett"/>
                        </a:rPr>
                        <a:t>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extLst>
                  <a:ext uri="{0D108BD9-81ED-4DB2-BD59-A6C34878D82A}">
                    <a16:rowId xmlns:a16="http://schemas.microsoft.com/office/drawing/2014/main" val="2772269887"/>
                  </a:ext>
                </a:extLst>
              </a:tr>
              <a:tr h="646024">
                <a:tc>
                  <a:txBody>
                    <a:bodyPr/>
                    <a:lstStyle/>
                    <a:p>
                      <a:pPr algn="ctr"/>
                      <a:r>
                        <a:rPr lang="en-GB" dirty="0"/>
                        <a:t>2026/27</a:t>
                      </a:r>
                    </a:p>
                  </a:txBody>
                  <a:tcPr anchor="ctr"/>
                </a:tc>
                <a:tc>
                  <a:txBody>
                    <a:bodyPr/>
                    <a:lstStyle/>
                    <a:p>
                      <a:pPr algn="ctr"/>
                      <a:r>
                        <a:rPr lang="en-GB" dirty="0"/>
                        <a:t>Unmodified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srgbClr val="00B050"/>
                          </a:solidFill>
                          <a:effectLst/>
                          <a:uLnTx/>
                          <a:uFillTx/>
                          <a:latin typeface="Marlett"/>
                          <a:ea typeface="+mn-ea"/>
                          <a:cs typeface="+mn-cs"/>
                          <a:sym typeface="Marlett"/>
                        </a:rPr>
                        <a:t>a</a:t>
                      </a:r>
                    </a:p>
                  </a:txBody>
                  <a:tcPr anchor="ctr"/>
                </a:tc>
                <a:extLst>
                  <a:ext uri="{0D108BD9-81ED-4DB2-BD59-A6C34878D82A}">
                    <a16:rowId xmlns:a16="http://schemas.microsoft.com/office/drawing/2014/main" val="801651575"/>
                  </a:ext>
                </a:extLst>
              </a:tr>
            </a:tbl>
          </a:graphicData>
        </a:graphic>
      </p:graphicFrame>
      <p:sp>
        <p:nvSpPr>
          <p:cNvPr id="11" name="TextBox 10">
            <a:extLst>
              <a:ext uri="{FF2B5EF4-FFF2-40B4-BE49-F238E27FC236}">
                <a16:creationId xmlns:a16="http://schemas.microsoft.com/office/drawing/2014/main" id="{0ACA2E15-1DF6-0325-02E3-D0C1B5CC40FF}"/>
              </a:ext>
            </a:extLst>
          </p:cNvPr>
          <p:cNvSpPr txBox="1"/>
          <p:nvPr/>
        </p:nvSpPr>
        <p:spPr>
          <a:xfrm>
            <a:off x="658811" y="6017796"/>
            <a:ext cx="6868996" cy="369332"/>
          </a:xfrm>
          <a:prstGeom prst="rect">
            <a:avLst/>
          </a:prstGeom>
          <a:noFill/>
        </p:spPr>
        <p:txBody>
          <a:bodyPr wrap="none" rtlCol="0">
            <a:spAutoFit/>
          </a:bodyPr>
          <a:lstStyle/>
          <a:p>
            <a:r>
              <a:rPr lang="en-GB" sz="1600"/>
              <a:t>Taken from:</a:t>
            </a:r>
            <a:r>
              <a:rPr lang="en-GB" sz="1800">
                <a:effectLst/>
                <a:latin typeface="Arial" panose="020B0604020202020204" pitchFamily="34" charset="0"/>
                <a:ea typeface="Batang" panose="02030600000101010101" pitchFamily="18" charset="-127"/>
                <a:cs typeface="Times New Roman" panose="02020603050405020304" pitchFamily="18" charset="0"/>
              </a:rPr>
              <a:t> </a:t>
            </a:r>
            <a:r>
              <a:rPr lang="en-GB" sz="1800" u="sng">
                <a:solidFill>
                  <a:srgbClr val="0000FF"/>
                </a:solidFill>
                <a:effectLst/>
                <a:latin typeface="Arial" panose="020B0604020202020204" pitchFamily="34" charset="0"/>
                <a:ea typeface="Batang" panose="02030600000101010101" pitchFamily="18" charset="-127"/>
                <a:cs typeface="Times New Roman" panose="02020603050405020304" pitchFamily="18" charset="0"/>
                <a:hlinkClick r:id="rId3"/>
              </a:rPr>
              <a:t>Local Audit Backlog Rebuilding Assurance (frc.org.uk)</a:t>
            </a:r>
            <a:endParaRPr lang="en-US" sz="1600"/>
          </a:p>
        </p:txBody>
      </p:sp>
    </p:spTree>
    <p:extLst>
      <p:ext uri="{BB962C8B-B14F-4D97-AF65-F5344CB8AC3E}">
        <p14:creationId xmlns:p14="http://schemas.microsoft.com/office/powerpoint/2010/main" val="244712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A15C5-1734-1F44-8F52-B2B84EA08C5E}"/>
              </a:ext>
            </a:extLst>
          </p:cNvPr>
          <p:cNvSpPr>
            <a:spLocks noGrp="1"/>
          </p:cNvSpPr>
          <p:nvPr>
            <p:ph type="title"/>
          </p:nvPr>
        </p:nvSpPr>
        <p:spPr/>
        <p:txBody>
          <a:bodyPr/>
          <a:lstStyle/>
          <a:p>
            <a:r>
              <a:rPr lang="en-US"/>
              <a:t>How we’re supporting local audit reform</a:t>
            </a:r>
          </a:p>
        </p:txBody>
      </p:sp>
      <p:sp>
        <p:nvSpPr>
          <p:cNvPr id="3" name="Content Placeholder 2">
            <a:extLst>
              <a:ext uri="{FF2B5EF4-FFF2-40B4-BE49-F238E27FC236}">
                <a16:creationId xmlns:a16="http://schemas.microsoft.com/office/drawing/2014/main" id="{20DDEEE2-886A-0048-AFFD-C54755F6E03C}"/>
              </a:ext>
            </a:extLst>
          </p:cNvPr>
          <p:cNvSpPr>
            <a:spLocks noGrp="1"/>
          </p:cNvSpPr>
          <p:nvPr>
            <p:ph idx="1"/>
          </p:nvPr>
        </p:nvSpPr>
        <p:spPr/>
        <p:txBody>
          <a:bodyPr>
            <a:normAutofit/>
          </a:bodyPr>
          <a:lstStyle/>
          <a:p>
            <a:pPr marL="342900" indent="-342900">
              <a:buFont typeface="Arial" panose="020B0604020202020204" pitchFamily="34" charset="0"/>
              <a:buChar char="•"/>
            </a:pPr>
            <a:r>
              <a:rPr lang="en-US" dirty="0"/>
              <a:t>CIPFA Bulletin for preparers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Better Governance Forum guidance for audit committees</a:t>
            </a:r>
            <a:endParaRPr lang="en-US" dirty="0">
              <a:cs typeface="Arial"/>
            </a:endParaRP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Events alongside LGA, FRC, and other systems partners</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Local authority accounting conference on 16 October</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Revamped and expanded Better Reporting Group</a:t>
            </a:r>
          </a:p>
        </p:txBody>
      </p:sp>
      <p:sp>
        <p:nvSpPr>
          <p:cNvPr id="4" name="Slide Number Placeholder 3">
            <a:extLst>
              <a:ext uri="{FF2B5EF4-FFF2-40B4-BE49-F238E27FC236}">
                <a16:creationId xmlns:a16="http://schemas.microsoft.com/office/drawing/2014/main" id="{B00D2119-B6C3-664C-B796-A40A83EE7309}"/>
              </a:ext>
            </a:extLst>
          </p:cNvPr>
          <p:cNvSpPr>
            <a:spLocks noGrp="1"/>
          </p:cNvSpPr>
          <p:nvPr>
            <p:ph type="sldNum" sz="quarter" idx="12"/>
          </p:nvPr>
        </p:nvSpPr>
        <p:spPr/>
        <p:txBody>
          <a:bodyPr/>
          <a:lstStyle/>
          <a:p>
            <a:fld id="{4FAB73BC-B049-4115-A692-8D63A059BFB8}" type="slidenum">
              <a:rPr lang="en-US" smtClean="0"/>
              <a:pPr/>
              <a:t>8</a:t>
            </a:fld>
            <a:endParaRPr lang="en-US"/>
          </a:p>
        </p:txBody>
      </p:sp>
    </p:spTree>
    <p:extLst>
      <p:ext uri="{BB962C8B-B14F-4D97-AF65-F5344CB8AC3E}">
        <p14:creationId xmlns:p14="http://schemas.microsoft.com/office/powerpoint/2010/main" val="343989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0730F3-8D3E-4894-9F94-00AEAB97D592}"/>
              </a:ext>
            </a:extLst>
          </p:cNvPr>
          <p:cNvSpPr>
            <a:spLocks noGrp="1"/>
          </p:cNvSpPr>
          <p:nvPr>
            <p:ph type="ctrTitle"/>
          </p:nvPr>
        </p:nvSpPr>
        <p:spPr>
          <a:xfrm>
            <a:off x="577410" y="2407124"/>
            <a:ext cx="10874218" cy="1733605"/>
          </a:xfrm>
        </p:spPr>
        <p:txBody>
          <a:bodyPr>
            <a:normAutofit fontScale="90000"/>
          </a:bodyPr>
          <a:lstStyle/>
          <a:p>
            <a:br>
              <a:rPr lang="en-GB" dirty="0"/>
            </a:br>
            <a:br>
              <a:rPr lang="en-GB" dirty="0"/>
            </a:br>
            <a:br>
              <a:rPr lang="en-GB" dirty="0"/>
            </a:br>
            <a:r>
              <a:rPr lang="en-GB" dirty="0"/>
              <a:t>Better Reporting Group </a:t>
            </a:r>
            <a:br>
              <a:rPr lang="en-GB" dirty="0"/>
            </a:br>
            <a:br>
              <a:rPr lang="en-GB" dirty="0"/>
            </a:br>
            <a:r>
              <a:rPr lang="en-GB" dirty="0"/>
              <a:t>	</a:t>
            </a:r>
          </a:p>
        </p:txBody>
      </p:sp>
      <p:sp>
        <p:nvSpPr>
          <p:cNvPr id="5" name="Slide Number Placeholder 4">
            <a:extLst>
              <a:ext uri="{FF2B5EF4-FFF2-40B4-BE49-F238E27FC236}">
                <a16:creationId xmlns:a16="http://schemas.microsoft.com/office/drawing/2014/main" id="{C7B70A13-A8D3-4ABD-AFC4-4B54F019D633}"/>
              </a:ext>
            </a:extLst>
          </p:cNvPr>
          <p:cNvSpPr>
            <a:spLocks noGrp="1"/>
          </p:cNvSpPr>
          <p:nvPr>
            <p:ph type="sldNum" sz="quarter" idx="12"/>
          </p:nvPr>
        </p:nvSpPr>
        <p:spPr/>
        <p:txBody>
          <a:bodyPr/>
          <a:lstStyle/>
          <a:p>
            <a:fld id="{4FAB73BC-B049-4115-A692-8D63A059BFB8}" type="slidenum">
              <a:rPr lang="en-US" smtClean="0"/>
              <a:pPr/>
              <a:t>9</a:t>
            </a:fld>
            <a:endParaRPr lang="en-US"/>
          </a:p>
        </p:txBody>
      </p:sp>
    </p:spTree>
    <p:extLst>
      <p:ext uri="{BB962C8B-B14F-4D97-AF65-F5344CB8AC3E}">
        <p14:creationId xmlns:p14="http://schemas.microsoft.com/office/powerpoint/2010/main" val="3337334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O_EVENT_SECTION_UUID" val="7bfda092-277a-4373-8b09-63a12fad95ce"/>
  <p:tag name="SLIDO_PRESENTATION_ID" val="00000000-0000-0000-0000-000000000000"/>
  <p:tag name="SLIDO_EVENT_UUID" val="351d57e3-ead4-4d14-a4c6-ef2db254c211"/>
  <p:tag name="SLIDO_APP_VERSION" val="1.11.0.5407"/>
</p:tagLst>
</file>

<file path=ppt/theme/theme1.xml><?xml version="1.0" encoding="utf-8"?>
<a:theme xmlns:a="http://schemas.openxmlformats.org/drawingml/2006/main" name="Frame">
  <a:themeElements>
    <a:clrScheme name="CIPFA colours">
      <a:dk1>
        <a:sysClr val="windowText" lastClr="000000"/>
      </a:dk1>
      <a:lt1>
        <a:sysClr val="window" lastClr="FFFFFF"/>
      </a:lt1>
      <a:dk2>
        <a:srgbClr val="312C62"/>
      </a:dk2>
      <a:lt2>
        <a:srgbClr val="C7C4C3"/>
      </a:lt2>
      <a:accent1>
        <a:srgbClr val="5A4B9A"/>
      </a:accent1>
      <a:accent2>
        <a:srgbClr val="EA5042"/>
      </a:accent2>
      <a:accent3>
        <a:srgbClr val="958B87"/>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Frame">
  <a:themeElements>
    <a:clrScheme name="CIPFA colours">
      <a:dk1>
        <a:sysClr val="windowText" lastClr="000000"/>
      </a:dk1>
      <a:lt1>
        <a:sysClr val="window" lastClr="FFFFFF"/>
      </a:lt1>
      <a:dk2>
        <a:srgbClr val="312C62"/>
      </a:dk2>
      <a:lt2>
        <a:srgbClr val="C7C4C3"/>
      </a:lt2>
      <a:accent1>
        <a:srgbClr val="5A4B9A"/>
      </a:accent1>
      <a:accent2>
        <a:srgbClr val="EA5042"/>
      </a:accent2>
      <a:accent3>
        <a:srgbClr val="958B87"/>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CIPFA PowerPoint template  -  Read-Only" id="{8E898C7E-ABDD-48A3-B0A3-7F1291BCE6B0}" vid="{F227A4C5-A139-4913-9F3E-950102B895A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HMT Document" ma:contentTypeID="0x010100672A3FCA98991645BE083C320B7539B70073E2331C55A74AA0969608FB8C0629F600B889A51C29B3B641A5653CA2A093D4CD" ma:contentTypeVersion="2638" ma:contentTypeDescription="Create an InfoStore Document" ma:contentTypeScope="" ma:versionID="7fc4cd871ca41e888303951f77ed08a4">
  <xsd:schema xmlns:xsd="http://www.w3.org/2001/XMLSchema" xmlns:xs="http://www.w3.org/2001/XMLSchema" xmlns:p="http://schemas.microsoft.com/office/2006/metadata/properties" xmlns:ns1="8485635d-cf54-460b-8438-0e2015e08040" xmlns:ns2="http://schemas.microsoft.com/sharepoint/v3" xmlns:ns3="4a7b115b-08ae-45b2-9b64-9f539511930d" targetNamespace="http://schemas.microsoft.com/office/2006/metadata/properties" ma:root="true" ma:fieldsID="9cff548b6e1a5c860654d75dea052a8d" ns1:_="" ns2:_="" ns3:_="">
    <xsd:import namespace="8485635d-cf54-460b-8438-0e2015e08040"/>
    <xsd:import namespace="http://schemas.microsoft.com/sharepoint/v3"/>
    <xsd:import namespace="4a7b115b-08ae-45b2-9b64-9f539511930d"/>
    <xsd:element name="properties">
      <xsd:complexType>
        <xsd:sequence>
          <xsd:element name="documentManagement">
            <xsd:complexType>
              <xsd:all>
                <xsd:element ref="ns1:HMT_DocumentTypeHTField0" minOccurs="0"/>
                <xsd:element ref="ns1:HMT_Record" minOccurs="0"/>
                <xsd:element ref="ns1:HMT_GroupHTField0" minOccurs="0"/>
                <xsd:element ref="ns1:HMT_TeamHTField0" minOccurs="0"/>
                <xsd:element ref="ns1:HMT_SubTeamHTField0" minOccurs="0"/>
                <xsd:element ref="ns1:HMT_Theme" minOccurs="0"/>
                <xsd:element ref="ns1:HMT_Topic" minOccurs="0"/>
                <xsd:element ref="ns1:HMT_SubTopic" minOccurs="0"/>
                <xsd:element ref="ns1:HMT_CategoryHTField0" minOccurs="0"/>
                <xsd:element ref="ns1:HMT_ClosedOn" minOccurs="0"/>
                <xsd:element ref="ns1:HMT_DeletedOn" minOccurs="0"/>
                <xsd:element ref="ns1:HMT_ArchivedOn" minOccurs="0"/>
                <xsd:element ref="ns1:HMT_LegacyItemID" minOccurs="0"/>
                <xsd:element ref="ns1:HMT_LegacyCreatedBy" minOccurs="0"/>
                <xsd:element ref="ns1:HMT_LegacyModifiedBy" minOccurs="0"/>
                <xsd:element ref="ns1:HMT_LegacyOrigSource" minOccurs="0"/>
                <xsd:element ref="ns1:HMT_LegacyExtRef" minOccurs="0"/>
                <xsd:element ref="ns1:HMT_LegacySensitive" minOccurs="0"/>
                <xsd:element ref="ns1:HMT_LegacyRecord" minOccurs="0"/>
                <xsd:element ref="ns1:HMT_Audit" minOccurs="0"/>
                <xsd:element ref="ns1:HMT_ClosedBy" minOccurs="0"/>
                <xsd:element ref="ns1:HMT_ArchivedBy" minOccurs="0"/>
                <xsd:element ref="ns1:HMT_ClosedArchive" minOccurs="0"/>
                <xsd:element ref="ns1:HMT_ClosedOnOrig" minOccurs="0"/>
                <xsd:element ref="ns1:HMT_ClosedbyOrig" minOccurs="0"/>
                <xsd:element ref="ns1:_dlc_DocId" minOccurs="0"/>
                <xsd:element ref="ns1:_dlc_DocIdUrl" minOccurs="0"/>
                <xsd:element ref="ns1:_dlc_DocIdPersistId" minOccurs="0"/>
                <xsd:element ref="ns1:TaxCatchAll" minOccurs="0"/>
                <xsd:element ref="ns1:TaxCatchAllLabel" minOccurs="0"/>
                <xsd:element ref="ns2:dlc_EmailSubject" minOccurs="0"/>
                <xsd:element ref="ns2:dlc_EmailMailbox" minOccurs="0"/>
                <xsd:element ref="ns2:dlc_EmailTo" minOccurs="0"/>
                <xsd:element ref="ns2:dlc_EmailFrom" minOccurs="0"/>
                <xsd:element ref="ns2:dlc_EmailBCC" minOccurs="0"/>
                <xsd:element ref="ns2:dlc_EmailCC" minOccurs="0"/>
                <xsd:element ref="ns1:b9c42a306c8b47fcbaf8a41a71352f3a" minOccurs="0"/>
                <xsd:element ref="ns2:dlc_EmailSentUTC" minOccurs="0"/>
                <xsd:element ref="ns2:dlc_EmailReceivedUTC" minOccurs="0"/>
                <xsd:element ref="ns1:SharedWithUsers" minOccurs="0"/>
                <xsd:element ref="ns1:SharedWithDetails" minOccurs="0"/>
                <xsd:element ref="ns3:MediaServiceAutoKeyPoints" minOccurs="0"/>
                <xsd:element ref="ns3:MediaServiceKeyPoints" minOccurs="0"/>
                <xsd:element ref="ns3:MediaServiceDateTaken" minOccurs="0"/>
                <xsd:element ref="ns3:MediaServiceAutoTags" minOccurs="0"/>
                <xsd:element ref="ns3:MediaLengthInSeconds" minOccurs="0"/>
                <xsd:element ref="ns3:MediaServiceObjectDetectorVersions" minOccurs="0"/>
                <xsd:element ref="ns3:MediaServiceGenerationTime" minOccurs="0"/>
                <xsd:element ref="ns3:MediaServiceEventHashCode" minOccurs="0"/>
                <xsd:element ref="ns3:MediaServiceSearchProperties" minOccurs="0"/>
                <xsd:element ref="ns3:lcf76f155ced4ddcb4097134ff3c332f"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85635d-cf54-460b-8438-0e2015e08040" elementFormDefault="qualified">
    <xsd:import namespace="http://schemas.microsoft.com/office/2006/documentManagement/types"/>
    <xsd:import namespace="http://schemas.microsoft.com/office/infopath/2007/PartnerControls"/>
    <xsd:element name="HMT_DocumentTypeHTField0" ma:index="1" nillable="true" ma:taxonomy="true" ma:internalName="HMT_DocumentTypeHTField0" ma:taxonomyFieldName="HMT_DocumentType" ma:displayName="Document Type" ma:indexed="true" ma:default="1;#Other|c235b5c2-f697-427b-a70a-43d69599f998" ma:fieldId="{64e205a0-0872-4e26-9aef-64ca7bdb5848}" ma:sspId="9002b6cd-6bc3-456d-8dd0-19fe32dddaf9" ma:termSetId="b6f1e53f-947f-4b4b-98bb-41ceeb10f910" ma:anchorId="bd4325a7-7f6a-48f9-b0dc-cc3aef626e65" ma:open="false" ma:isKeyword="false">
      <xsd:complexType>
        <xsd:sequence>
          <xsd:element ref="pc:Terms" minOccurs="0" maxOccurs="1"/>
        </xsd:sequence>
      </xsd:complexType>
    </xsd:element>
    <xsd:element name="HMT_Record" ma:index="2" nillable="true" ma:displayName="Record" ma:description="Is this document a record?" ma:hidden="true" ma:internalName="HMT_Record" ma:readOnly="true">
      <xsd:simpleType>
        <xsd:restriction base="dms:Boolean"/>
      </xsd:simpleType>
    </xsd:element>
    <xsd:element name="HMT_GroupHTField0" ma:index="4" nillable="true" ma:taxonomy="true" ma:internalName="HMT_GroupHTField0" ma:taxonomyFieldName="HMT_Group" ma:displayName="Organisation unit" ma:indexed="true" ma:readOnly="true" ma:default="" ma:fieldId="{0727aac2-e220-4289-aa2b-5b6dcdadae03}" ma:sspId="9002b6cd-6bc3-456d-8dd0-19fe32dddaf9" ma:termSetId="bfb00256-4f71-4b34-808b-e2a5e274e13b" ma:anchorId="00000000-0000-0000-0000-000000000000" ma:open="false" ma:isKeyword="false">
      <xsd:complexType>
        <xsd:sequence>
          <xsd:element ref="pc:Terms" minOccurs="0" maxOccurs="1"/>
        </xsd:sequence>
      </xsd:complexType>
    </xsd:element>
    <xsd:element name="HMT_TeamHTField0" ma:index="6" nillable="true" ma:taxonomy="true" ma:internalName="HMT_TeamHTField0" ma:taxonomyFieldName="HMT_Team" ma:displayName="Team" ma:indexed="true" ma:readOnly="true" ma:default="" ma:fieldId="{2eefa5c6-211a-4a5e-9a50-7e1c1c1599ef}" ma:sspId="9002b6cd-6bc3-456d-8dd0-19fe32dddaf9" ma:termSetId="bfb00256-4f71-4b34-808b-e2a5e274e13b" ma:anchorId="00000000-0000-0000-0000-000000000000" ma:open="false" ma:isKeyword="false">
      <xsd:complexType>
        <xsd:sequence>
          <xsd:element ref="pc:Terms" minOccurs="0" maxOccurs="1"/>
        </xsd:sequence>
      </xsd:complexType>
    </xsd:element>
    <xsd:element name="HMT_SubTeamHTField0" ma:index="8" nillable="true" ma:taxonomy="true" ma:internalName="HMT_SubTeamHTField0" ma:taxonomyFieldName="HMT_SubTeam" ma:displayName="Sub Team" ma:indexed="true" ma:readOnly="true" ma:default="" ma:fieldId="{1b8bc039-1a2e-4089-a24d-47de9e4a6672}" ma:sspId="9002b6cd-6bc3-456d-8dd0-19fe32dddaf9" ma:termSetId="bfb00256-4f71-4b34-808b-e2a5e274e13b" ma:anchorId="00000000-0000-0000-0000-000000000000" ma:open="false" ma:isKeyword="false">
      <xsd:complexType>
        <xsd:sequence>
          <xsd:element ref="pc:Terms" minOccurs="0" maxOccurs="1"/>
        </xsd:sequence>
      </xsd:complexType>
    </xsd:element>
    <xsd:element name="HMT_Theme" ma:index="9" nillable="true" ma:displayName="Library" ma:description="Document library theme" ma:hidden="true" ma:internalName="HMT_Theme" ma:readOnly="true">
      <xsd:simpleType>
        <xsd:restriction base="dms:Text"/>
      </xsd:simpleType>
    </xsd:element>
    <xsd:element name="HMT_Topic" ma:index="10" nillable="true" ma:displayName="Topic" ma:description="Topic" ma:hidden="true" ma:internalName="HMT_Topic" ma:readOnly="true">
      <xsd:simpleType>
        <xsd:restriction base="dms:Text"/>
      </xsd:simpleType>
    </xsd:element>
    <xsd:element name="HMT_SubTopic" ma:index="11" nillable="true" ma:displayName="Sub Topic" ma:description="Sub topic" ma:hidden="true" ma:internalName="HMT_SubTopic" ma:readOnly="true">
      <xsd:simpleType>
        <xsd:restriction base="dms:Text"/>
      </xsd:simpleType>
    </xsd:element>
    <xsd:element name="HMT_CategoryHTField0" ma:index="13" nillable="true" ma:taxonomy="true" ma:internalName="HMT_CategoryHTField0" ma:taxonomyFieldName="HMT_Category" ma:displayName="Category" ma:indexed="true" ma:readOnly="true" ma:default="" ma:fieldId="{03bf77b0-a02d-47ea-8bec-4fb357d1f3ee}" ma:sspId="9002b6cd-6bc3-456d-8dd0-19fe32dddaf9" ma:termSetId="b6f1e53f-947f-4b4b-98bb-41ceeb10f910" ma:anchorId="00000000-0000-0000-0000-000000000000" ma:open="false" ma:isKeyword="false">
      <xsd:complexType>
        <xsd:sequence>
          <xsd:element ref="pc:Terms" minOccurs="0" maxOccurs="1"/>
        </xsd:sequence>
      </xsd:complexType>
    </xsd:element>
    <xsd:element name="HMT_ClosedOn" ma:index="15" nillable="true" ma:displayName="Closed On" ma:description="The date this item was closed on" ma:format="DateTime" ma:hidden="true" ma:internalName="HMT_ClosedOn" ma:readOnly="true">
      <xsd:simpleType>
        <xsd:restriction base="dms:DateTime"/>
      </xsd:simpleType>
    </xsd:element>
    <xsd:element name="HMT_DeletedOn" ma:index="16" nillable="true" ma:displayName="Deleted On" ma:description="The date this item was deleted on" ma:format="DateTime" ma:hidden="true" ma:internalName="HMT_DeletedOn" ma:readOnly="true">
      <xsd:simpleType>
        <xsd:restriction base="dms:DateTime"/>
      </xsd:simpleType>
    </xsd:element>
    <xsd:element name="HMT_ArchivedOn" ma:index="17" nillable="true" ma:displayName="Archived On" ma:description="The date this item was archived on" ma:format="DateTime" ma:hidden="true" ma:internalName="HMT_ArchivedOn" ma:readOnly="true">
      <xsd:simpleType>
        <xsd:restriction base="dms:DateTime"/>
      </xsd:simpleType>
    </xsd:element>
    <xsd:element name="HMT_LegacyItemID" ma:index="18" nillable="true" ma:displayName="Legacy Item ID" ma:hidden="true" ma:internalName="HMT_LegacyItemID" ma:readOnly="true">
      <xsd:simpleType>
        <xsd:restriction base="dms:Text"/>
      </xsd:simpleType>
    </xsd:element>
    <xsd:element name="HMT_LegacyCreatedBy" ma:index="19" nillable="true" ma:displayName="Legacy Created By" ma:hidden="true" ma:internalName="HMT_LegacyCreatedBy" ma:readOnly="true">
      <xsd:simpleType>
        <xsd:restriction base="dms:Text"/>
      </xsd:simpleType>
    </xsd:element>
    <xsd:element name="HMT_LegacyModifiedBy" ma:index="20" nillable="true" ma:displayName="Legacy Modified By" ma:hidden="true" ma:internalName="HMT_LegacyModifiedBy" ma:readOnly="true">
      <xsd:simpleType>
        <xsd:restriction base="dms:Text"/>
      </xsd:simpleType>
    </xsd:element>
    <xsd:element name="HMT_LegacyOrigSource" ma:index="21" nillable="true" ma:displayName="Original Source" ma:hidden="true" ma:internalName="HMT_LegacyOrigSource" ma:readOnly="true">
      <xsd:simpleType>
        <xsd:restriction base="dms:Text"/>
      </xsd:simpleType>
    </xsd:element>
    <xsd:element name="HMT_LegacyExtRef" ma:index="22" nillable="true" ma:displayName="External Reference" ma:hidden="true" ma:internalName="HMT_LegacyExtRef" ma:readOnly="true">
      <xsd:simpleType>
        <xsd:restriction base="dms:Text"/>
      </xsd:simpleType>
    </xsd:element>
    <xsd:element name="HMT_LegacySensitive" ma:index="23" nillable="true" ma:displayName="Sensitive Item" ma:default="0" ma:hidden="true" ma:internalName="HMT_LegacySensitive" ma:readOnly="true">
      <xsd:simpleType>
        <xsd:restriction base="dms:Boolean"/>
      </xsd:simpleType>
    </xsd:element>
    <xsd:element name="HMT_LegacyRecord" ma:index="24" nillable="true" ma:displayName="Legacy Record" ma:default="0" ma:hidden="true" ma:internalName="HMT_LegacyRecord" ma:readOnly="true">
      <xsd:simpleType>
        <xsd:restriction base="dms:Boolean"/>
      </xsd:simpleType>
    </xsd:element>
    <xsd:element name="HMT_Audit" ma:index="25" nillable="true" ma:displayName="Audit Log" ma:description="Audit Log" ma:internalName="HMT_Audit" ma:readOnly="true">
      <xsd:simpleType>
        <xsd:restriction base="dms:Note">
          <xsd:maxLength value="255"/>
        </xsd:restriction>
      </xsd:simpleType>
    </xsd:element>
    <xsd:element name="HMT_ClosedBy" ma:index="26" nillable="true" ma:displayName="Closed By" ma:description="Who closed this item" ma:hidden="true" ma:list="UserInfo" ma:internalName="HMT_Closed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MT_ArchivedBy" ma:index="27" nillable="true" ma:displayName="Archived By" ma:description="Who archived this item" ma:hidden="true" ma:list="UserInfo" ma:internalName="HMT_ArchivedBy"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MT_ClosedArchive" ma:index="28" nillable="true" ma:displayName="Closed Archive" ma:default="0" ma:description="Item sent to closed archive" ma:hidden="true" ma:internalName="HMT_ClosedArchive" ma:readOnly="true">
      <xsd:simpleType>
        <xsd:restriction base="dms:Boolean"/>
      </xsd:simpleType>
    </xsd:element>
    <xsd:element name="HMT_ClosedOnOrig" ma:index="29" nillable="true" ma:displayName="Original Closed On" ma:description="The date this item was originally closed on" ma:format="DateTime" ma:hidden="true" ma:internalName="HMT_ClosedOnOrig" ma:readOnly="true">
      <xsd:simpleType>
        <xsd:restriction base="dms:DateTime"/>
      </xsd:simpleType>
    </xsd:element>
    <xsd:element name="HMT_ClosedbyOrig" ma:index="30" nillable="true" ma:displayName="Original Closed By" ma:description="Who originally closed this item" ma:hidden="true" ma:list="UserInfo" ma:internalName="HMT_ClosedbyOrig">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dlc_DocId" ma:index="32" nillable="true" ma:displayName="Document ID Value" ma:description="The value of the document ID assigned to this item." ma:indexed="true" ma:internalName="_dlc_DocId" ma:readOnly="true">
      <xsd:simpleType>
        <xsd:restriction base="dms:Text"/>
      </xsd:simpleType>
    </xsd:element>
    <xsd:element name="_dlc_DocIdUrl" ma:index="3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4" nillable="true" ma:displayName="Persist ID" ma:description="Keep ID on add." ma:hidden="true" ma:internalName="_dlc_DocIdPersistId" ma:readOnly="true">
      <xsd:simpleType>
        <xsd:restriction base="dms:Boolean"/>
      </xsd:simpleType>
    </xsd:element>
    <xsd:element name="TaxCatchAll" ma:index="36" nillable="true" ma:displayName="Taxonomy Catch All Column" ma:hidden="true" ma:list="{c6b8adde-5f31-4510-aaa6-4c0fabf83970}" ma:internalName="TaxCatchAll" ma:showField="CatchAllData" ma:web="8485635d-cf54-460b-8438-0e2015e08040">
      <xsd:complexType>
        <xsd:complexContent>
          <xsd:extension base="dms:MultiChoiceLookup">
            <xsd:sequence>
              <xsd:element name="Value" type="dms:Lookup" maxOccurs="unbounded" minOccurs="0" nillable="true"/>
            </xsd:sequence>
          </xsd:extension>
        </xsd:complexContent>
      </xsd:complexType>
    </xsd:element>
    <xsd:element name="TaxCatchAllLabel" ma:index="37" nillable="true" ma:displayName="Taxonomy Catch All Column1" ma:hidden="true" ma:list="{c6b8adde-5f31-4510-aaa6-4c0fabf83970}" ma:internalName="TaxCatchAllLabel" ma:readOnly="true" ma:showField="CatchAllDataLabel" ma:web="8485635d-cf54-460b-8438-0e2015e08040">
      <xsd:complexType>
        <xsd:complexContent>
          <xsd:extension base="dms:MultiChoiceLookup">
            <xsd:sequence>
              <xsd:element name="Value" type="dms:Lookup" maxOccurs="unbounded" minOccurs="0" nillable="true"/>
            </xsd:sequence>
          </xsd:extension>
        </xsd:complexContent>
      </xsd:complexType>
    </xsd:element>
    <xsd:element name="b9c42a306c8b47fcbaf8a41a71352f3a" ma:index="51" nillable="true" ma:taxonomy="true" ma:internalName="b9c42a306c8b47fcbaf8a41a71352f3a" ma:taxonomyFieldName="HMT_Classification" ma:displayName="Classification" ma:indexed="true" ma:readOnly="true" ma:default="" ma:fieldId="{b9c42a30-6c8b-47fc-baf8-a41a71352f3a}" ma:sspId="9002b6cd-6bc3-456d-8dd0-19fe32dddaf9" ma:termSetId="7a69d7dc-39ad-4ce6-95e5-a2714f1574de" ma:anchorId="00000000-0000-0000-0000-000000000000" ma:open="false" ma:isKeyword="false">
      <xsd:complexType>
        <xsd:sequence>
          <xsd:element ref="pc:Terms" minOccurs="0" maxOccurs="1"/>
        </xsd:sequence>
      </xsd:complexType>
    </xsd:element>
    <xsd:element name="SharedWithUsers" ma:index="5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5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lc_EmailSubject" ma:index="44" nillable="true" ma:displayName="Subject" ma:internalName="dlc_EmailSubject">
      <xsd:simpleType>
        <xsd:restriction base="dms:Text">
          <xsd:maxLength value="255"/>
        </xsd:restriction>
      </xsd:simpleType>
    </xsd:element>
    <xsd:element name="dlc_EmailMailbox" ma:index="46" nillable="true" ma:displayName="Submitter" ma:description="" ma:internalName="dlc_EmailMailbox">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lc_EmailTo" ma:index="47" nillable="true" ma:displayName="To" ma:internalName="dlc_EmailTo">
      <xsd:simpleType>
        <xsd:restriction base="dms:Text">
          <xsd:maxLength value="255"/>
        </xsd:restriction>
      </xsd:simpleType>
    </xsd:element>
    <xsd:element name="dlc_EmailFrom" ma:index="48" nillable="true" ma:displayName="From" ma:internalName="dlc_EmailFrom">
      <xsd:simpleType>
        <xsd:restriction base="dms:Text">
          <xsd:maxLength value="255"/>
        </xsd:restriction>
      </xsd:simpleType>
    </xsd:element>
    <xsd:element name="dlc_EmailBCC" ma:index="49" nillable="true" ma:displayName="BCC" ma:internalName="dlc_EmailBCC">
      <xsd:simpleType>
        <xsd:restriction base="dms:Note">
          <xsd:maxLength value="1024"/>
        </xsd:restriction>
      </xsd:simpleType>
    </xsd:element>
    <xsd:element name="dlc_EmailCC" ma:index="50" nillable="true" ma:displayName="CC" ma:internalName="dlc_EmailCC">
      <xsd:simpleType>
        <xsd:restriction base="dms:Note">
          <xsd:maxLength value="1024"/>
        </xsd:restriction>
      </xsd:simpleType>
    </xsd:element>
    <xsd:element name="dlc_EmailSentUTC" ma:index="52" nillable="true" ma:displayName="Date Sent" ma:internalName="dlc_EmailSentUTC">
      <xsd:simpleType>
        <xsd:restriction base="dms:DateTime"/>
      </xsd:simpleType>
    </xsd:element>
    <xsd:element name="dlc_EmailReceivedUTC" ma:index="53" nillable="true" ma:displayName="Date Received" ma:internalName="dlc_EmailReceivedUTC">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a7b115b-08ae-45b2-9b64-9f539511930d" elementFormDefault="qualified">
    <xsd:import namespace="http://schemas.microsoft.com/office/2006/documentManagement/types"/>
    <xsd:import namespace="http://schemas.microsoft.com/office/infopath/2007/PartnerControls"/>
    <xsd:element name="MediaServiceAutoKeyPoints" ma:index="56" nillable="true" ma:displayName="MediaServiceAutoKeyPoints" ma:hidden="true" ma:internalName="MediaServiceAutoKeyPoints" ma:readOnly="true">
      <xsd:simpleType>
        <xsd:restriction base="dms:Note"/>
      </xsd:simpleType>
    </xsd:element>
    <xsd:element name="MediaServiceKeyPoints" ma:index="57" nillable="true" ma:displayName="KeyPoints" ma:internalName="MediaServiceKeyPoints" ma:readOnly="true">
      <xsd:simpleType>
        <xsd:restriction base="dms:Note">
          <xsd:maxLength value="255"/>
        </xsd:restriction>
      </xsd:simpleType>
    </xsd:element>
    <xsd:element name="MediaServiceDateTaken" ma:index="58" nillable="true" ma:displayName="MediaServiceDateTaken" ma:hidden="true" ma:internalName="MediaServiceDateTaken" ma:readOnly="true">
      <xsd:simpleType>
        <xsd:restriction base="dms:Text"/>
      </xsd:simpleType>
    </xsd:element>
    <xsd:element name="MediaServiceAutoTags" ma:index="59" nillable="true" ma:displayName="Tags" ma:internalName="MediaServiceAutoTags" ma:readOnly="true">
      <xsd:simpleType>
        <xsd:restriction base="dms:Text"/>
      </xsd:simpleType>
    </xsd:element>
    <xsd:element name="MediaLengthInSeconds" ma:index="60" nillable="true" ma:displayName="MediaLengthInSeconds" ma:hidden="true" ma:internalName="MediaLengthInSeconds" ma:readOnly="true">
      <xsd:simpleType>
        <xsd:restriction base="dms:Unknown"/>
      </xsd:simpleType>
    </xsd:element>
    <xsd:element name="MediaServiceObjectDetectorVersions" ma:index="61" nillable="true" ma:displayName="MediaServiceObjectDetectorVersions" ma:hidden="true" ma:indexed="true" ma:internalName="MediaServiceObjectDetectorVersions" ma:readOnly="true">
      <xsd:simpleType>
        <xsd:restriction base="dms:Text"/>
      </xsd:simpleType>
    </xsd:element>
    <xsd:element name="MediaServiceGenerationTime" ma:index="62" nillable="true" ma:displayName="MediaServiceGenerationTime" ma:hidden="true" ma:internalName="MediaServiceGenerationTime" ma:readOnly="true">
      <xsd:simpleType>
        <xsd:restriction base="dms:Text"/>
      </xsd:simpleType>
    </xsd:element>
    <xsd:element name="MediaServiceEventHashCode" ma:index="63" nillable="true" ma:displayName="MediaServiceEventHashCode" ma:hidden="true" ma:internalName="MediaServiceEventHashCode" ma:readOnly="true">
      <xsd:simpleType>
        <xsd:restriction base="dms:Text"/>
      </xsd:simpleType>
    </xsd:element>
    <xsd:element name="MediaServiceSearchProperties" ma:index="64" nillable="true" ma:displayName="MediaServiceSearchProperties" ma:hidden="true" ma:internalName="MediaServiceSearchProperties" ma:readOnly="true">
      <xsd:simpleType>
        <xsd:restriction base="dms:Note"/>
      </xsd:simpleType>
    </xsd:element>
    <xsd:element name="lcf76f155ced4ddcb4097134ff3c332f" ma:index="66" nillable="true" ma:taxonomy="true" ma:internalName="lcf76f155ced4ddcb4097134ff3c332f" ma:taxonomyFieldName="MediaServiceImageTags" ma:displayName="Image Tags" ma:readOnly="false" ma:fieldId="{5cf76f15-5ced-4ddc-b409-7134ff3c332f}" ma:taxonomyMulti="true" ma:sspId="9002b6cd-6bc3-456d-8dd0-19fe32dddaf9" ma:termSetId="09814cd3-568e-fe90-9814-8d621ff8fb84" ma:anchorId="fba54fb3-c3e1-fe81-a776-ca4b69148c4d" ma:open="true" ma:isKeyword="false">
      <xsd:complexType>
        <xsd:sequence>
          <xsd:element ref="pc:Terms" minOccurs="0" maxOccurs="1"/>
        </xsd:sequence>
      </xsd:complexType>
    </xsd:element>
    <xsd:element name="MediaServiceOCR" ma:index="6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8"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485635d-cf54-460b-8438-0e2015e08040">
      <Value>1</Value>
    </TaxCatchAll>
    <lcf76f155ced4ddcb4097134ff3c332f xmlns="4a7b115b-08ae-45b2-9b64-9f539511930d">
      <Terms xmlns="http://schemas.microsoft.com/office/infopath/2007/PartnerControls"/>
    </lcf76f155ced4ddcb4097134ff3c332f>
    <dlc_EmailBCC xmlns="http://schemas.microsoft.com/sharepoint/v3" xsi:nil="true"/>
    <dlc_EmailReceivedUTC xmlns="http://schemas.microsoft.com/sharepoint/v3" xsi:nil="true"/>
    <HMT_ClosedbyOrig xmlns="8485635d-cf54-460b-8438-0e2015e08040">
      <UserInfo>
        <DisplayName/>
        <AccountId xsi:nil="true"/>
        <AccountType/>
      </UserInfo>
    </HMT_ClosedbyOrig>
    <dlc_EmailSentUTC xmlns="http://schemas.microsoft.com/sharepoint/v3" xsi:nil="true"/>
    <dlc_EmailSubject xmlns="http://schemas.microsoft.com/sharepoint/v3" xsi:nil="true"/>
    <HMT_DocumentTypeHTField0 xmlns="8485635d-cf54-460b-8438-0e2015e08040">
      <Terms xmlns="http://schemas.microsoft.com/office/infopath/2007/PartnerControls">
        <TermInfo xmlns="http://schemas.microsoft.com/office/infopath/2007/PartnerControls">
          <TermName xmlns="http://schemas.microsoft.com/office/infopath/2007/PartnerControls">Other</TermName>
          <TermId xmlns="http://schemas.microsoft.com/office/infopath/2007/PartnerControls">c235b5c2-f697-427b-a70a-43d69599f998</TermId>
        </TermInfo>
      </Terms>
    </HMT_DocumentTypeHTField0>
    <dlc_EmailTo xmlns="http://schemas.microsoft.com/sharepoint/v3" xsi:nil="true"/>
    <dlc_EmailFrom xmlns="http://schemas.microsoft.com/sharepoint/v3" xsi:nil="true"/>
    <dlc_EmailCC xmlns="http://schemas.microsoft.com/sharepoint/v3" xsi:nil="true"/>
    <dlc_EmailMailbox xmlns="http://schemas.microsoft.com/sharepoint/v3">
      <UserInfo>
        <DisplayName/>
        <AccountId xsi:nil="true"/>
        <AccountType/>
      </UserInfo>
    </dlc_EmailMailbox>
    <HMT_SubTeamHTField0 xmlns="8485635d-cf54-460b-8438-0e2015e08040">
      <Terms xmlns="http://schemas.microsoft.com/office/infopath/2007/PartnerControls"/>
    </HMT_SubTeamHTField0>
    <HMT_LegacySensitive xmlns="8485635d-cf54-460b-8438-0e2015e08040">false</HMT_LegacySensitive>
    <HMT_TeamHTField0 xmlns="8485635d-cf54-460b-8438-0e2015e08040">
      <Terms xmlns="http://schemas.microsoft.com/office/infopath/2007/PartnerControls"/>
    </HMT_TeamHTField0>
    <HMT_CategoryHTField0 xmlns="8485635d-cf54-460b-8438-0e2015e08040">
      <Terms xmlns="http://schemas.microsoft.com/office/infopath/2007/PartnerControls"/>
    </HMT_CategoryHTField0>
    <HMT_ClosedArchive xmlns="8485635d-cf54-460b-8438-0e2015e08040">false</HMT_ClosedArchive>
    <b9c42a306c8b47fcbaf8a41a71352f3a xmlns="8485635d-cf54-460b-8438-0e2015e08040">
      <Terms xmlns="http://schemas.microsoft.com/office/infopath/2007/PartnerControls"/>
    </b9c42a306c8b47fcbaf8a41a71352f3a>
    <HMT_GroupHTField0 xmlns="8485635d-cf54-460b-8438-0e2015e08040">
      <Terms xmlns="http://schemas.microsoft.com/office/infopath/2007/PartnerControls"/>
    </HMT_GroupHTField0>
    <HMT_LegacyRecord xmlns="8485635d-cf54-460b-8438-0e2015e08040">false</HMT_LegacyRecord>
    <_dlc_DocId xmlns="8485635d-cf54-460b-8438-0e2015e08040">HMTPUBSPND-842550745-15170</_dlc_DocId>
    <_dlc_DocIdUrl xmlns="8485635d-cf54-460b-8438-0e2015e08040">
      <Url>https://tris42.sharepoint.com/sites/hmt_is_pubspnd/_layouts/15/DocIdRedir.aspx?ID=HMTPUBSPND-842550745-15170</Url>
      <Description>HMTPUBSPND-842550745-15170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DFE5AD-0368-46F7-8EAC-1F362CADE05C}"/>
</file>

<file path=customXml/itemProps2.xml><?xml version="1.0" encoding="utf-8"?>
<ds:datastoreItem xmlns:ds="http://schemas.openxmlformats.org/officeDocument/2006/customXml" ds:itemID="{94D4F6D6-83C9-4512-82CE-9C3F2D19760B}">
  <ds:schemaRefs>
    <ds:schemaRef ds:uri="http://purl.org/dc/dcmitype/"/>
    <ds:schemaRef ds:uri="http://www.w3.org/XML/1998/namespace"/>
    <ds:schemaRef ds:uri="http://schemas.openxmlformats.org/package/2006/metadata/core-properties"/>
    <ds:schemaRef ds:uri="http://purl.org/dc/elements/1.1/"/>
    <ds:schemaRef ds:uri="http://schemas.microsoft.com/office/infopath/2007/PartnerControls"/>
    <ds:schemaRef ds:uri="http://schemas.microsoft.com/office/2006/documentManagement/types"/>
    <ds:schemaRef ds:uri="dd62298e-0c22-4931-9153-0ab01d8c072e"/>
    <ds:schemaRef ds:uri="b59a1ffe-7259-42ae-92bb-2504e4636d3c"/>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56609DAA-2440-4AA7-9108-3F0A27651536}">
  <ds:schemaRefs>
    <ds:schemaRef ds:uri="http://schemas.microsoft.com/sharepoint/v3/contenttype/forms"/>
  </ds:schemaRefs>
</ds:datastoreItem>
</file>

<file path=docMetadata/LabelInfo.xml><?xml version="1.0" encoding="utf-8"?>
<clbl:labelList xmlns:clbl="http://schemas.microsoft.com/office/2020/mipLabelMetadata">
  <clbl:label id="{4fc102d4-62a0-4987-a133-c79583185202}" enabled="0" method="" siteId="{4fc102d4-62a0-4987-a133-c79583185202}" removed="1"/>
</clbl:labelList>
</file>

<file path=docProps/app.xml><?xml version="1.0" encoding="utf-8"?>
<Properties xmlns="http://schemas.openxmlformats.org/officeDocument/2006/extended-properties" xmlns:vt="http://schemas.openxmlformats.org/officeDocument/2006/docPropsVTypes">
  <Template/>
  <TotalTime>287</TotalTime>
  <Words>1601</Words>
  <Application>Microsoft Office PowerPoint</Application>
  <PresentationFormat>Widescreen</PresentationFormat>
  <Paragraphs>176</Paragraphs>
  <Slides>15</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15</vt:i4>
      </vt:variant>
    </vt:vector>
  </HeadingPairs>
  <TitlesOfParts>
    <vt:vector size="25" baseType="lpstr">
      <vt:lpstr>Arial</vt:lpstr>
      <vt:lpstr>Calibri</vt:lpstr>
      <vt:lpstr>Georgia</vt:lpstr>
      <vt:lpstr>Inter</vt:lpstr>
      <vt:lpstr>Marlett</vt:lpstr>
      <vt:lpstr>National</vt:lpstr>
      <vt:lpstr>Verdana</vt:lpstr>
      <vt:lpstr>Wingdings 2</vt:lpstr>
      <vt:lpstr>Frame</vt:lpstr>
      <vt:lpstr>Frame</vt:lpstr>
      <vt:lpstr>Local authority update</vt:lpstr>
      <vt:lpstr>David Lyford-Tilley</vt:lpstr>
      <vt:lpstr>   Local audit backlog   </vt:lpstr>
      <vt:lpstr>What is the problem?</vt:lpstr>
      <vt:lpstr>How has this happened?</vt:lpstr>
      <vt:lpstr>What is the solution?</vt:lpstr>
      <vt:lpstr>What might recovery look like?</vt:lpstr>
      <vt:lpstr>How we’re supporting local audit reform</vt:lpstr>
      <vt:lpstr>   Better Reporting Group    </vt:lpstr>
      <vt:lpstr>PowerPoint Presentation</vt:lpstr>
      <vt:lpstr>PowerPoint Presentation</vt:lpstr>
      <vt:lpstr>Membership and Stakeholders</vt:lpstr>
      <vt:lpstr>Project priorities</vt:lpstr>
      <vt:lpstr>Potential projects being considered by BRG</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UPAG 10 (04) 2024-10-10 Local authority update.pptx</dc:title>
  <dc:creator>Ayers, Andrew</dc:creator>
  <cp:lastModifiedBy>David Lyford-Tilley</cp:lastModifiedBy>
  <cp:revision>1</cp:revision>
  <dcterms:created xsi:type="dcterms:W3CDTF">2020-11-23T16:35:28Z</dcterms:created>
  <dcterms:modified xsi:type="dcterms:W3CDTF">2024-10-02T13:37:51Z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0x010100672A3FCA98991645BE083C320B7539B70073E2331C55A74AA0969608FB8C0629F600B889A51C29B3B641A5653CA2A093D4CD</vt:lpwstr>
  </property>
  <property fmtid="{D5CDD505-2E9C-101B-9397-08002B2CF9AE}" pid="3" name="MediaServiceImageTags">
    <vt:lpwstr/>
  </property>
  <property fmtid="{D5CDD505-2E9C-101B-9397-08002B2CF9AE}" pid="4" name="SlidoAppVersion">
    <vt:lpwstr>1.11.0.5407</vt:lpwstr>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hpl">
    <vt:lpwstr>, </vt:lpwstr>
  </property>
  <property fmtid="{D5CDD505-2E9C-101B-9397-08002B2CF9AE}" pid="11" name="xd_Signature">
    <vt:bool>false</vt:bool>
  </property>
  <property fmtid="{D5CDD505-2E9C-101B-9397-08002B2CF9AE}" pid="12" name="HMT_Group">
    <vt:lpwstr/>
  </property>
  <property fmtid="{D5CDD505-2E9C-101B-9397-08002B2CF9AE}" pid="13" name="HMT_SubTeam">
    <vt:lpwstr/>
  </property>
  <property fmtid="{D5CDD505-2E9C-101B-9397-08002B2CF9AE}" pid="14" name="HMT_DocumentType">
    <vt:lpwstr>1;#Other|c235b5c2-f697-427b-a70a-43d69599f998</vt:lpwstr>
  </property>
  <property fmtid="{D5CDD505-2E9C-101B-9397-08002B2CF9AE}" pid="15" name="HMT_Team">
    <vt:lpwstr/>
  </property>
  <property fmtid="{D5CDD505-2E9C-101B-9397-08002B2CF9AE}" pid="16" name="HMT_Category">
    <vt:lpwstr/>
  </property>
  <property fmtid="{D5CDD505-2E9C-101B-9397-08002B2CF9AE}" pid="17" name="HMT_Classification">
    <vt:lpwstr/>
  </property>
  <property fmtid="{D5CDD505-2E9C-101B-9397-08002B2CF9AE}" pid="18" name="_dlc_DocIdItemGuid">
    <vt:lpwstr>fc684363-bc7b-42e4-b003-5e82056f796b</vt:lpwstr>
  </property>
</Properties>
</file>