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6"/>
  </p:notesMasterIdLst>
  <p:sldIdLst>
    <p:sldId id="256" r:id="rId5"/>
    <p:sldId id="257" r:id="rId6"/>
    <p:sldId id="258" r:id="rId7"/>
    <p:sldId id="259" r:id="rId8"/>
    <p:sldId id="260" r:id="rId9"/>
    <p:sldId id="261" r:id="rId10"/>
    <p:sldId id="354" r:id="rId11"/>
    <p:sldId id="263" r:id="rId12"/>
    <p:sldId id="264" r:id="rId13"/>
    <p:sldId id="266" r:id="rId14"/>
    <p:sldId id="268" r:id="rId15"/>
    <p:sldId id="269" r:id="rId16"/>
    <p:sldId id="270" r:id="rId17"/>
    <p:sldId id="271" r:id="rId18"/>
    <p:sldId id="345" r:id="rId19"/>
    <p:sldId id="287" r:id="rId20"/>
    <p:sldId id="289" r:id="rId21"/>
    <p:sldId id="290" r:id="rId22"/>
    <p:sldId id="291" r:id="rId23"/>
    <p:sldId id="288" r:id="rId24"/>
    <p:sldId id="292"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 id="{FE6D1A7F-0303-C64B-9EB5-CE5181A7E83E}">
          <p14:sldIdLst>
            <p14:sldId id="256"/>
            <p14:sldId id="257"/>
            <p14:sldId id="258"/>
          </p14:sldIdLst>
        </p14:section>
        <p14:section name="Developing great line managers" id="{9FBC12BD-0D61-A548-A96B-C88336FD8ABB}">
          <p14:sldIdLst>
            <p14:sldId id="259"/>
            <p14:sldId id="260"/>
            <p14:sldId id="261"/>
          </p14:sldIdLst>
        </p14:section>
        <p14:section name="Civil Service Code" id="{D4C8025A-9A49-F04F-9880-B02401718803}">
          <p14:sldIdLst>
            <p14:sldId id="354"/>
          </p14:sldIdLst>
        </p14:section>
        <p14:section name="Overview of the Standards" id="{C6CC2F0D-B662-5E4D-96FB-1806F65CF6F1}">
          <p14:sldIdLst>
            <p14:sldId id="263"/>
            <p14:sldId id="264"/>
          </p14:sldIdLst>
        </p14:section>
        <p14:section name="Overview of the stages" id="{6790A25D-A942-1A48-B569-BD8FA1BF671E}">
          <p14:sldIdLst/>
        </p14:section>
        <p14:section name="The Line Management Standards: Core stage" id="{9C5EBC18-470E-E14F-90C2-19F905F09CA4}">
          <p14:sldIdLst>
            <p14:sldId id="266"/>
            <p14:sldId id="268"/>
            <p14:sldId id="269"/>
            <p14:sldId id="270"/>
            <p14:sldId id="271"/>
            <p14:sldId id="345"/>
          </p14:sldIdLst>
        </p14:section>
        <p14:section name="Managing other line managers" id="{AF0AFA38-AB06-8545-B244-A662D4DAF917}">
          <p14:sldIdLst>
            <p14:sldId id="287"/>
          </p14:sldIdLst>
        </p14:section>
        <p14:section name="Glossary" id="{8D11DD0B-3891-7A4C-B21C-81C341BC665D}">
          <p14:sldIdLst>
            <p14:sldId id="289"/>
            <p14:sldId id="290"/>
            <p14:sldId id="291"/>
          </p14:sldIdLst>
        </p14:section>
        <p14:section name="What’s next?" id="{6F9A38D2-C25E-2B4A-BA4F-21DA79891257}">
          <p14:sldIdLst>
            <p14:sldId id="288"/>
          </p14:sldIdLst>
        </p14:section>
        <p14:section name="End credits" id="{A2184B6F-A825-1045-AE57-76243D66C8EE}">
          <p14:sldIdLst>
            <p14:sldId id="292"/>
          </p14:sldIdLst>
        </p14:section>
      </p14:sectionLst>
    </p:ext>
    <p:ext uri="{EFAFB233-063F-42B5-8137-9DF3F51BA10A}">
      <p15:sldGuideLst xmlns:p15="http://schemas.microsoft.com/office/powerpoint/2012/main">
        <p15:guide id="1" pos="3069" userDrawn="1">
          <p15:clr>
            <a:srgbClr val="A4A3A4"/>
          </p15:clr>
        </p15:guide>
        <p15:guide id="2" pos="370" userDrawn="1">
          <p15:clr>
            <a:srgbClr val="A4A3A4"/>
          </p15:clr>
        </p15:guide>
        <p15:guide id="3" pos="7582" userDrawn="1">
          <p15:clr>
            <a:srgbClr val="A4A3A4"/>
          </p15:clr>
        </p15:guide>
        <p15:guide id="4" orient="horz" pos="1502" userDrawn="1">
          <p15:clr>
            <a:srgbClr val="A4A3A4"/>
          </p15:clr>
        </p15:guide>
        <p15:guide id="5" orient="horz" pos="663" userDrawn="1">
          <p15:clr>
            <a:srgbClr val="A4A3A4"/>
          </p15:clr>
        </p15:guide>
        <p15:guide id="6" orient="horz" pos="1003" userDrawn="1">
          <p15:clr>
            <a:srgbClr val="A4A3A4"/>
          </p15:clr>
        </p15:guide>
        <p15:guide id="7" orient="horz" pos="4224" userDrawn="1">
          <p15:clr>
            <a:srgbClr val="A4A3A4"/>
          </p15:clr>
        </p15:guide>
        <p15:guide id="8" orient="horz" pos="216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5" roundtripDataSignature="AMtx7mg6Uviq13WMTbw1iIuYzy6CmbagO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53B447-B6E5-61B3-0DE0-B043D6DB076B}" name="Legge, Claire (Associate)" initials="LC(" userId="S::Claire.Legge@kpmg.co.uk::18116ff1-ce9c-45b2-a388-b52af720a09a" providerId="AD"/>
  <p188:author id="{43ED4887-1C6C-D048-783F-9C7A7F5BCF41}" name="Matthew Meynell" initials="MM" userId="Matthew Meynell" providerId="None"/>
  <p188:author id="{299B7EA6-0053-0098-B1CE-44A7451CA015}" name="Reka Bartha" initials="RB" userId="S-1-5-21-1141400437-1419162236-2865881067-70826" providerId="AD"/>
  <p188:author id="{9732DFB5-4E64-EC38-B1A5-888C7CF3EF30}" name="Hensel, Franziska" initials="FH" userId="S::Franzi.Hensel@KPMG.co.uk::b226ac2e-1adc-4206-ae64-5b00437f8127" providerId="AD"/>
  <p188:author id="{A9FD1CBC-CD21-368D-EE8D-5249F36BC33B}" name="Hensel, Franziska" initials="HF" userId="S::franzi.hensel@kpmg.co.uk::b226ac2e-1adc-4206-ae64-5b00437f8127" providerId="AD"/>
  <p188:author id="{A9EE18EB-3674-DC78-51DF-7CCEFB5A3946}" name="Gonera, Cynthia" initials="GC" userId="S::Cynthia.Gonera@kpmg.co.uk::1a0f517c-2278-4282-ae50-25882832c5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A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4" autoAdjust="0"/>
    <p:restoredTop sz="94693"/>
  </p:normalViewPr>
  <p:slideViewPr>
    <p:cSldViewPr snapToGrid="0">
      <p:cViewPr varScale="1">
        <p:scale>
          <a:sx n="116" d="100"/>
          <a:sy n="116" d="100"/>
        </p:scale>
        <p:origin x="208" y="472"/>
      </p:cViewPr>
      <p:guideLst>
        <p:guide pos="3069"/>
        <p:guide pos="370"/>
        <p:guide pos="7582"/>
        <p:guide orient="horz" pos="1502"/>
        <p:guide orient="horz" pos="663"/>
        <p:guide orient="horz" pos="1003"/>
        <p:guide orient="horz" pos="4224"/>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5" name="Google Shape;7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4" name="Google Shape;75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4" name="Google Shape;75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3809302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1" name="Google Shape;105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2" name="Google Shape;105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3" name="Google Shape;108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4" name="Google Shape;108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1" name="Google Shape;112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2" name="Google Shape;112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0" name="Google Shape;107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1" name="Google Shape;107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0" name="Google Shape;114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2445190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47"/>
        <p:cNvGrpSpPr/>
        <p:nvPr/>
      </p:nvGrpSpPr>
      <p:grpSpPr>
        <a:xfrm>
          <a:off x="0" y="0"/>
          <a:ext cx="0" cy="0"/>
          <a:chOff x="0" y="0"/>
          <a:chExt cx="0" cy="0"/>
        </a:xfrm>
      </p:grpSpPr>
      <p:sp>
        <p:nvSpPr>
          <p:cNvPr id="49" name="Google Shape;49;p48"/>
          <p:cNvSpPr/>
          <p:nvPr/>
        </p:nvSpPr>
        <p:spPr>
          <a:xfrm>
            <a:off x="-2306" y="6364481"/>
            <a:ext cx="12204000" cy="108000"/>
          </a:xfrm>
          <a:prstGeom prst="rect">
            <a:avLst/>
          </a:prstGeom>
          <a:gradFill>
            <a:gsLst>
              <a:gs pos="0">
                <a:srgbClr val="EEC8EA"/>
              </a:gs>
              <a:gs pos="30000">
                <a:schemeClr val="accent1"/>
              </a:gs>
              <a:gs pos="70000">
                <a:schemeClr val="accent1"/>
              </a:gs>
              <a:gs pos="100000">
                <a:srgbClr val="EEC8EA"/>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0"/>
        <p:cNvGrpSpPr/>
        <p:nvPr/>
      </p:nvGrpSpPr>
      <p:grpSpPr>
        <a:xfrm>
          <a:off x="0" y="0"/>
          <a:ext cx="0" cy="0"/>
          <a:chOff x="0" y="0"/>
          <a:chExt cx="0" cy="0"/>
        </a:xfrm>
      </p:grpSpPr>
      <p:sp>
        <p:nvSpPr>
          <p:cNvPr id="51" name="Google Shape;51;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3" name="Google Shape;5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6"/>
        <p:cNvGrpSpPr/>
        <p:nvPr/>
      </p:nvGrpSpPr>
      <p:grpSpPr>
        <a:xfrm>
          <a:off x="0" y="0"/>
          <a:ext cx="0" cy="0"/>
          <a:chOff x="0" y="0"/>
          <a:chExt cx="0" cy="0"/>
        </a:xfrm>
      </p:grpSpPr>
      <p:sp>
        <p:nvSpPr>
          <p:cNvPr id="57" name="Google Shape;57;p50"/>
          <p:cNvSpPr txBox="1">
            <a:spLocks noGrp="1"/>
          </p:cNvSpPr>
          <p:nvPr>
            <p:ph type="title"/>
          </p:nvPr>
        </p:nvSpPr>
        <p:spPr>
          <a:xfrm>
            <a:off x="947738" y="333375"/>
            <a:ext cx="10296525" cy="9742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50"/>
          <p:cNvSpPr txBox="1">
            <a:spLocks noGrp="1"/>
          </p:cNvSpPr>
          <p:nvPr>
            <p:ph type="body" idx="1"/>
          </p:nvPr>
        </p:nvSpPr>
        <p:spPr>
          <a:xfrm>
            <a:off x="947738" y="1408177"/>
            <a:ext cx="10296525" cy="44338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2"/>
        <p:cNvGrpSpPr/>
        <p:nvPr/>
      </p:nvGrpSpPr>
      <p:grpSpPr>
        <a:xfrm>
          <a:off x="0" y="0"/>
          <a:ext cx="0" cy="0"/>
          <a:chOff x="0" y="0"/>
          <a:chExt cx="0" cy="0"/>
        </a:xfrm>
      </p:grpSpPr>
      <p:sp>
        <p:nvSpPr>
          <p:cNvPr id="63" name="Google Shape;63;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5" name="Google Shape;6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8"/>
        <p:cNvGrpSpPr/>
        <p:nvPr/>
      </p:nvGrpSpPr>
      <p:grpSpPr>
        <a:xfrm>
          <a:off x="0" y="0"/>
          <a:ext cx="0" cy="0"/>
          <a:chOff x="0" y="0"/>
          <a:chExt cx="0" cy="0"/>
        </a:xfrm>
      </p:grpSpPr>
      <p:sp>
        <p:nvSpPr>
          <p:cNvPr id="69" name="Google Shape;69;p52"/>
          <p:cNvSpPr txBox="1">
            <a:spLocks noGrp="1"/>
          </p:cNvSpPr>
          <p:nvPr>
            <p:ph type="title"/>
          </p:nvPr>
        </p:nvSpPr>
        <p:spPr>
          <a:xfrm>
            <a:off x="947738" y="333375"/>
            <a:ext cx="10296525" cy="9742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5"/>
        <p:cNvGrpSpPr/>
        <p:nvPr/>
      </p:nvGrpSpPr>
      <p:grpSpPr>
        <a:xfrm>
          <a:off x="0" y="0"/>
          <a:ext cx="0" cy="0"/>
          <a:chOff x="0" y="0"/>
          <a:chExt cx="0" cy="0"/>
        </a:xfrm>
      </p:grpSpPr>
      <p:sp>
        <p:nvSpPr>
          <p:cNvPr id="76" name="Google Shape;76;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5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5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5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4"/>
        <p:cNvGrpSpPr/>
        <p:nvPr/>
      </p:nvGrpSpPr>
      <p:grpSpPr>
        <a:xfrm>
          <a:off x="0" y="0"/>
          <a:ext cx="0" cy="0"/>
          <a:chOff x="0" y="0"/>
          <a:chExt cx="0" cy="0"/>
        </a:xfrm>
      </p:grpSpPr>
      <p:sp>
        <p:nvSpPr>
          <p:cNvPr id="85" name="Google Shape;85;p54"/>
          <p:cNvSpPr txBox="1">
            <a:spLocks noGrp="1"/>
          </p:cNvSpPr>
          <p:nvPr>
            <p:ph type="title"/>
          </p:nvPr>
        </p:nvSpPr>
        <p:spPr>
          <a:xfrm>
            <a:off x="947738" y="333375"/>
            <a:ext cx="10296525" cy="9742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9"/>
        <p:cNvGrpSpPr/>
        <p:nvPr/>
      </p:nvGrpSpPr>
      <p:grpSpPr>
        <a:xfrm>
          <a:off x="0" y="0"/>
          <a:ext cx="0" cy="0"/>
          <a:chOff x="0" y="0"/>
          <a:chExt cx="0" cy="0"/>
        </a:xfrm>
      </p:grpSpPr>
      <p:sp>
        <p:nvSpPr>
          <p:cNvPr id="90" name="Google Shape;90;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5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2" name="Google Shape;92;p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 name="Google Shape;93;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96"/>
        <p:cNvGrpSpPr/>
        <p:nvPr/>
      </p:nvGrpSpPr>
      <p:grpSpPr>
        <a:xfrm>
          <a:off x="0" y="0"/>
          <a:ext cx="0" cy="0"/>
          <a:chOff x="0" y="0"/>
          <a:chExt cx="0" cy="0"/>
        </a:xfrm>
      </p:grpSpPr>
      <p:sp>
        <p:nvSpPr>
          <p:cNvPr id="97" name="Google Shape;97;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56"/>
          <p:cNvSpPr>
            <a:spLocks noGrp="1"/>
          </p:cNvSpPr>
          <p:nvPr>
            <p:ph type="pic" idx="2"/>
          </p:nvPr>
        </p:nvSpPr>
        <p:spPr>
          <a:xfrm>
            <a:off x="5183188" y="987425"/>
            <a:ext cx="6172200" cy="4873625"/>
          </a:xfrm>
          <a:prstGeom prst="rect">
            <a:avLst/>
          </a:prstGeom>
          <a:noFill/>
          <a:ln>
            <a:noFill/>
          </a:ln>
        </p:spPr>
      </p:sp>
      <p:sp>
        <p:nvSpPr>
          <p:cNvPr id="99" name="Google Shape;99;p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0" name="Google Shape;10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3"/>
        <p:cNvGrpSpPr/>
        <p:nvPr/>
      </p:nvGrpSpPr>
      <p:grpSpPr>
        <a:xfrm>
          <a:off x="0" y="0"/>
          <a:ext cx="0" cy="0"/>
          <a:chOff x="0" y="0"/>
          <a:chExt cx="0" cy="0"/>
        </a:xfrm>
      </p:grpSpPr>
      <p:sp>
        <p:nvSpPr>
          <p:cNvPr id="104" name="Google Shape;104;p57"/>
          <p:cNvSpPr txBox="1">
            <a:spLocks noGrp="1"/>
          </p:cNvSpPr>
          <p:nvPr>
            <p:ph type="title"/>
          </p:nvPr>
        </p:nvSpPr>
        <p:spPr>
          <a:xfrm>
            <a:off x="947738" y="333375"/>
            <a:ext cx="10296525" cy="9742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57"/>
          <p:cNvSpPr txBox="1">
            <a:spLocks noGrp="1"/>
          </p:cNvSpPr>
          <p:nvPr>
            <p:ph type="body" idx="1"/>
          </p:nvPr>
        </p:nvSpPr>
        <p:spPr>
          <a:xfrm rot="5400000">
            <a:off x="3879089" y="-1523173"/>
            <a:ext cx="4433824" cy="10296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Patterened BG_3">
  <p:cSld name="1_Patterened BG_3">
    <p:spTree>
      <p:nvGrpSpPr>
        <p:cNvPr id="1" name="Shape 19"/>
        <p:cNvGrpSpPr/>
        <p:nvPr/>
      </p:nvGrpSpPr>
      <p:grpSpPr>
        <a:xfrm>
          <a:off x="0" y="0"/>
          <a:ext cx="0" cy="0"/>
          <a:chOff x="0" y="0"/>
          <a:chExt cx="0" cy="0"/>
        </a:xfrm>
      </p:grpSpPr>
      <p:pic>
        <p:nvPicPr>
          <p:cNvPr id="3" name="Google Shape;20;p40">
            <a:extLst>
              <a:ext uri="{FF2B5EF4-FFF2-40B4-BE49-F238E27FC236}">
                <a16:creationId xmlns:a16="http://schemas.microsoft.com/office/drawing/2014/main" id="{62A1E27B-D6EB-BB74-5220-F7712533E50F}"/>
              </a:ext>
            </a:extLst>
          </p:cNvPr>
          <p:cNvPicPr preferRelativeResize="0"/>
          <p:nvPr userDrawn="1"/>
        </p:nvPicPr>
        <p:blipFill rotWithShape="1">
          <a:blip r:embed="rId2">
            <a:alphaModFix amt="76000"/>
          </a:blip>
          <a:srcRect/>
          <a:stretch/>
        </p:blipFill>
        <p:spPr>
          <a:xfrm>
            <a:off x="8648408" y="5297631"/>
            <a:ext cx="3538489" cy="156036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dditional items and button">
  <p:cSld name="Additional items and button">
    <p:spTree>
      <p:nvGrpSpPr>
        <p:cNvPr id="1" name="Shape 109"/>
        <p:cNvGrpSpPr/>
        <p:nvPr/>
      </p:nvGrpSpPr>
      <p:grpSpPr>
        <a:xfrm>
          <a:off x="0" y="0"/>
          <a:ext cx="0" cy="0"/>
          <a:chOff x="0" y="0"/>
          <a:chExt cx="0" cy="0"/>
        </a:xfrm>
      </p:grpSpPr>
      <p:sp>
        <p:nvSpPr>
          <p:cNvPr id="110" name="Google Shape;11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13" name="Google Shape;113;p58"/>
          <p:cNvSpPr/>
          <p:nvPr/>
        </p:nvSpPr>
        <p:spPr>
          <a:xfrm>
            <a:off x="8113797" y="136525"/>
            <a:ext cx="1800000" cy="501111"/>
          </a:xfrm>
          <a:prstGeom prst="roundRect">
            <a:avLst>
              <a:gd name="adj" fmla="val 27998"/>
            </a:avLst>
          </a:prstGeom>
          <a:solidFill>
            <a:schemeClr val="accent2"/>
          </a:solidFill>
          <a:ln w="127000" cap="flat" cmpd="sng">
            <a:solidFill>
              <a:srgbClr val="FFD2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dk1"/>
                </a:solidFill>
                <a:latin typeface="Arial"/>
                <a:ea typeface="Arial"/>
                <a:cs typeface="Arial"/>
                <a:sym typeface="Arial"/>
              </a:rPr>
              <a:t>Back to menu</a:t>
            </a:r>
            <a:endParaRPr/>
          </a:p>
        </p:txBody>
      </p:sp>
      <p:sp>
        <p:nvSpPr>
          <p:cNvPr id="114" name="Google Shape;114;p58" descr="Select / tap this to return to the menu."/>
          <p:cNvSpPr/>
          <p:nvPr/>
        </p:nvSpPr>
        <p:spPr>
          <a:xfrm>
            <a:off x="7953279" y="65167"/>
            <a:ext cx="2095990" cy="673311"/>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grpSp>
        <p:nvGrpSpPr>
          <p:cNvPr id="115" name="Google Shape;115;p58" descr="Select / tap this to go to the previous slide."/>
          <p:cNvGrpSpPr/>
          <p:nvPr/>
        </p:nvGrpSpPr>
        <p:grpSpPr>
          <a:xfrm>
            <a:off x="7248131" y="55302"/>
            <a:ext cx="638797" cy="638797"/>
            <a:chOff x="10601534" y="5955775"/>
            <a:chExt cx="638797" cy="638797"/>
          </a:xfrm>
        </p:grpSpPr>
        <p:sp>
          <p:nvSpPr>
            <p:cNvPr id="116" name="Google Shape;116;p58"/>
            <p:cNvSpPr/>
            <p:nvPr/>
          </p:nvSpPr>
          <p:spPr>
            <a:xfrm>
              <a:off x="10601534" y="5955775"/>
              <a:ext cx="638797" cy="638797"/>
            </a:xfrm>
            <a:custGeom>
              <a:avLst/>
              <a:gdLst/>
              <a:ahLst/>
              <a:cxnLst/>
              <a:rect l="l" t="t" r="r" b="b"/>
              <a:pathLst>
                <a:path w="638797" h="638797" extrusionOk="0">
                  <a:moveTo>
                    <a:pt x="178625" y="0"/>
                  </a:moveTo>
                  <a:lnTo>
                    <a:pt x="460172" y="0"/>
                  </a:lnTo>
                  <a:cubicBezTo>
                    <a:pt x="558747" y="0"/>
                    <a:pt x="638797" y="80050"/>
                    <a:pt x="638797" y="178625"/>
                  </a:cubicBezTo>
                  <a:lnTo>
                    <a:pt x="638797" y="460172"/>
                  </a:lnTo>
                  <a:cubicBezTo>
                    <a:pt x="638797" y="558747"/>
                    <a:pt x="558747" y="638797"/>
                    <a:pt x="460172" y="638797"/>
                  </a:cubicBezTo>
                  <a:lnTo>
                    <a:pt x="178625" y="638797"/>
                  </a:lnTo>
                  <a:cubicBezTo>
                    <a:pt x="80050" y="638797"/>
                    <a:pt x="0" y="558747"/>
                    <a:pt x="0" y="460172"/>
                  </a:cubicBezTo>
                  <a:lnTo>
                    <a:pt x="0" y="178625"/>
                  </a:lnTo>
                  <a:cubicBezTo>
                    <a:pt x="0" y="80050"/>
                    <a:pt x="80050" y="0"/>
                    <a:pt x="178625"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 name="Google Shape;117;p58"/>
            <p:cNvSpPr/>
            <p:nvPr/>
          </p:nvSpPr>
          <p:spPr>
            <a:xfrm>
              <a:off x="10606565" y="5960806"/>
              <a:ext cx="628733" cy="628733"/>
            </a:xfrm>
            <a:custGeom>
              <a:avLst/>
              <a:gdLst/>
              <a:ahLst/>
              <a:cxnLst/>
              <a:rect l="l" t="t" r="r" b="b"/>
              <a:pathLst>
                <a:path w="628733" h="628733" extrusionOk="0">
                  <a:moveTo>
                    <a:pt x="173594" y="0"/>
                  </a:moveTo>
                  <a:lnTo>
                    <a:pt x="455140" y="0"/>
                  </a:lnTo>
                  <a:cubicBezTo>
                    <a:pt x="550971" y="0"/>
                    <a:pt x="628734" y="77763"/>
                    <a:pt x="628734" y="173594"/>
                  </a:cubicBezTo>
                  <a:lnTo>
                    <a:pt x="628734" y="455140"/>
                  </a:lnTo>
                  <a:cubicBezTo>
                    <a:pt x="628734" y="550971"/>
                    <a:pt x="550971" y="628734"/>
                    <a:pt x="455140" y="628734"/>
                  </a:cubicBezTo>
                  <a:lnTo>
                    <a:pt x="173594" y="628734"/>
                  </a:lnTo>
                  <a:cubicBezTo>
                    <a:pt x="77763" y="628734"/>
                    <a:pt x="0" y="550971"/>
                    <a:pt x="0" y="455140"/>
                  </a:cubicBezTo>
                  <a:lnTo>
                    <a:pt x="0" y="173594"/>
                  </a:lnTo>
                  <a:cubicBezTo>
                    <a:pt x="0" y="77763"/>
                    <a:pt x="77763" y="0"/>
                    <a:pt x="173594"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 name="Google Shape;118;p58"/>
            <p:cNvSpPr/>
            <p:nvPr/>
          </p:nvSpPr>
          <p:spPr>
            <a:xfrm>
              <a:off x="10611597" y="5966067"/>
              <a:ext cx="618670" cy="618670"/>
            </a:xfrm>
            <a:custGeom>
              <a:avLst/>
              <a:gdLst/>
              <a:ahLst/>
              <a:cxnLst/>
              <a:rect l="l" t="t" r="r" b="b"/>
              <a:pathLst>
                <a:path w="618670" h="618670" extrusionOk="0">
                  <a:moveTo>
                    <a:pt x="168562" y="0"/>
                  </a:moveTo>
                  <a:lnTo>
                    <a:pt x="450108" y="0"/>
                  </a:lnTo>
                  <a:cubicBezTo>
                    <a:pt x="543195" y="0"/>
                    <a:pt x="618670" y="75475"/>
                    <a:pt x="618670" y="168562"/>
                  </a:cubicBezTo>
                  <a:lnTo>
                    <a:pt x="618670" y="450108"/>
                  </a:lnTo>
                  <a:cubicBezTo>
                    <a:pt x="618670" y="543195"/>
                    <a:pt x="543195" y="618670"/>
                    <a:pt x="450108" y="618670"/>
                  </a:cubicBezTo>
                  <a:lnTo>
                    <a:pt x="168562" y="618670"/>
                  </a:lnTo>
                  <a:cubicBezTo>
                    <a:pt x="75476" y="618670"/>
                    <a:pt x="0" y="543195"/>
                    <a:pt x="0" y="450108"/>
                  </a:cubicBezTo>
                  <a:lnTo>
                    <a:pt x="0" y="168333"/>
                  </a:lnTo>
                  <a:cubicBezTo>
                    <a:pt x="229" y="75247"/>
                    <a:pt x="75476" y="0"/>
                    <a:pt x="168562"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 name="Google Shape;119;p58"/>
            <p:cNvSpPr/>
            <p:nvPr/>
          </p:nvSpPr>
          <p:spPr>
            <a:xfrm>
              <a:off x="10616857" y="5971098"/>
              <a:ext cx="608149" cy="608149"/>
            </a:xfrm>
            <a:custGeom>
              <a:avLst/>
              <a:gdLst/>
              <a:ahLst/>
              <a:cxnLst/>
              <a:rect l="l" t="t" r="r" b="b"/>
              <a:pathLst>
                <a:path w="608149" h="608149" extrusionOk="0">
                  <a:moveTo>
                    <a:pt x="163302" y="0"/>
                  </a:moveTo>
                  <a:lnTo>
                    <a:pt x="444848" y="0"/>
                  </a:lnTo>
                  <a:cubicBezTo>
                    <a:pt x="534961" y="0"/>
                    <a:pt x="608150" y="73188"/>
                    <a:pt x="608150" y="163302"/>
                  </a:cubicBezTo>
                  <a:lnTo>
                    <a:pt x="608150" y="444848"/>
                  </a:lnTo>
                  <a:cubicBezTo>
                    <a:pt x="608150" y="534961"/>
                    <a:pt x="534961" y="608150"/>
                    <a:pt x="444848" y="608150"/>
                  </a:cubicBezTo>
                  <a:lnTo>
                    <a:pt x="163302" y="608150"/>
                  </a:lnTo>
                  <a:cubicBezTo>
                    <a:pt x="73188" y="608150"/>
                    <a:pt x="0" y="534961"/>
                    <a:pt x="0" y="444848"/>
                  </a:cubicBezTo>
                  <a:lnTo>
                    <a:pt x="0" y="163302"/>
                  </a:lnTo>
                  <a:cubicBezTo>
                    <a:pt x="0" y="73188"/>
                    <a:pt x="73188" y="0"/>
                    <a:pt x="163302"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 name="Google Shape;120;p58"/>
            <p:cNvSpPr/>
            <p:nvPr/>
          </p:nvSpPr>
          <p:spPr>
            <a:xfrm>
              <a:off x="10621889" y="5976130"/>
              <a:ext cx="598086" cy="598086"/>
            </a:xfrm>
            <a:custGeom>
              <a:avLst/>
              <a:gdLst/>
              <a:ahLst/>
              <a:cxnLst/>
              <a:rect l="l" t="t" r="r" b="b"/>
              <a:pathLst>
                <a:path w="598086" h="598086" extrusionOk="0">
                  <a:moveTo>
                    <a:pt x="158270" y="0"/>
                  </a:moveTo>
                  <a:lnTo>
                    <a:pt x="439816" y="0"/>
                  </a:lnTo>
                  <a:cubicBezTo>
                    <a:pt x="527185" y="0"/>
                    <a:pt x="598086" y="70901"/>
                    <a:pt x="598086" y="158270"/>
                  </a:cubicBezTo>
                  <a:lnTo>
                    <a:pt x="598086" y="439816"/>
                  </a:lnTo>
                  <a:cubicBezTo>
                    <a:pt x="598086" y="527185"/>
                    <a:pt x="527185" y="598086"/>
                    <a:pt x="439816" y="598086"/>
                  </a:cubicBezTo>
                  <a:lnTo>
                    <a:pt x="158270" y="598086"/>
                  </a:lnTo>
                  <a:cubicBezTo>
                    <a:pt x="70901" y="598086"/>
                    <a:pt x="0" y="527185"/>
                    <a:pt x="0" y="439816"/>
                  </a:cubicBezTo>
                  <a:lnTo>
                    <a:pt x="0" y="158270"/>
                  </a:lnTo>
                  <a:cubicBezTo>
                    <a:pt x="0" y="70901"/>
                    <a:pt x="70901" y="0"/>
                    <a:pt x="158270"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 name="Google Shape;121;p58"/>
            <p:cNvSpPr/>
            <p:nvPr/>
          </p:nvSpPr>
          <p:spPr>
            <a:xfrm>
              <a:off x="10626921" y="5981390"/>
              <a:ext cx="588022" cy="588022"/>
            </a:xfrm>
            <a:custGeom>
              <a:avLst/>
              <a:gdLst/>
              <a:ahLst/>
              <a:cxnLst/>
              <a:rect l="l" t="t" r="r" b="b"/>
              <a:pathLst>
                <a:path w="588022" h="588022" extrusionOk="0">
                  <a:moveTo>
                    <a:pt x="153238" y="0"/>
                  </a:moveTo>
                  <a:lnTo>
                    <a:pt x="434785" y="0"/>
                  </a:lnTo>
                  <a:cubicBezTo>
                    <a:pt x="519409" y="0"/>
                    <a:pt x="588023" y="68614"/>
                    <a:pt x="588023" y="153238"/>
                  </a:cubicBezTo>
                  <a:lnTo>
                    <a:pt x="588023" y="434785"/>
                  </a:lnTo>
                  <a:cubicBezTo>
                    <a:pt x="588023" y="519409"/>
                    <a:pt x="519409" y="588023"/>
                    <a:pt x="434785" y="588023"/>
                  </a:cubicBezTo>
                  <a:lnTo>
                    <a:pt x="153238" y="588023"/>
                  </a:lnTo>
                  <a:cubicBezTo>
                    <a:pt x="68614" y="588023"/>
                    <a:pt x="0" y="519409"/>
                    <a:pt x="0" y="434785"/>
                  </a:cubicBezTo>
                  <a:lnTo>
                    <a:pt x="0" y="153009"/>
                  </a:lnTo>
                  <a:cubicBezTo>
                    <a:pt x="229" y="68385"/>
                    <a:pt x="68614" y="0"/>
                    <a:pt x="153238"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2" name="Google Shape;122;p58"/>
            <p:cNvSpPr/>
            <p:nvPr/>
          </p:nvSpPr>
          <p:spPr>
            <a:xfrm>
              <a:off x="10632181" y="5986422"/>
              <a:ext cx="577501" cy="577501"/>
            </a:xfrm>
            <a:custGeom>
              <a:avLst/>
              <a:gdLst/>
              <a:ahLst/>
              <a:cxnLst/>
              <a:rect l="l" t="t" r="r" b="b"/>
              <a:pathLst>
                <a:path w="577501" h="577501" extrusionOk="0">
                  <a:moveTo>
                    <a:pt x="147978" y="0"/>
                  </a:moveTo>
                  <a:lnTo>
                    <a:pt x="429524" y="0"/>
                  </a:lnTo>
                  <a:cubicBezTo>
                    <a:pt x="511175" y="0"/>
                    <a:pt x="577502" y="66327"/>
                    <a:pt x="577502" y="147978"/>
                  </a:cubicBezTo>
                  <a:lnTo>
                    <a:pt x="577502" y="429524"/>
                  </a:lnTo>
                  <a:cubicBezTo>
                    <a:pt x="577502" y="511175"/>
                    <a:pt x="511175" y="577502"/>
                    <a:pt x="429524" y="577502"/>
                  </a:cubicBezTo>
                  <a:lnTo>
                    <a:pt x="147978" y="577502"/>
                  </a:lnTo>
                  <a:cubicBezTo>
                    <a:pt x="66327" y="577502"/>
                    <a:pt x="0" y="511175"/>
                    <a:pt x="0" y="429524"/>
                  </a:cubicBezTo>
                  <a:lnTo>
                    <a:pt x="0" y="147978"/>
                  </a:lnTo>
                  <a:cubicBezTo>
                    <a:pt x="0" y="66327"/>
                    <a:pt x="66327" y="0"/>
                    <a:pt x="147978"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 name="Google Shape;123;p58"/>
            <p:cNvSpPr/>
            <p:nvPr/>
          </p:nvSpPr>
          <p:spPr>
            <a:xfrm>
              <a:off x="10637213" y="5991454"/>
              <a:ext cx="567438" cy="567438"/>
            </a:xfrm>
            <a:custGeom>
              <a:avLst/>
              <a:gdLst/>
              <a:ahLst/>
              <a:cxnLst/>
              <a:rect l="l" t="t" r="r" b="b"/>
              <a:pathLst>
                <a:path w="567438" h="567438" extrusionOk="0">
                  <a:moveTo>
                    <a:pt x="142946" y="0"/>
                  </a:moveTo>
                  <a:lnTo>
                    <a:pt x="424492" y="0"/>
                  </a:lnTo>
                  <a:cubicBezTo>
                    <a:pt x="503399" y="0"/>
                    <a:pt x="567439" y="64040"/>
                    <a:pt x="567439" y="142946"/>
                  </a:cubicBezTo>
                  <a:lnTo>
                    <a:pt x="567439" y="424492"/>
                  </a:lnTo>
                  <a:cubicBezTo>
                    <a:pt x="567439" y="503399"/>
                    <a:pt x="503399" y="567439"/>
                    <a:pt x="424492" y="567439"/>
                  </a:cubicBezTo>
                  <a:lnTo>
                    <a:pt x="142946" y="567439"/>
                  </a:lnTo>
                  <a:cubicBezTo>
                    <a:pt x="64040" y="567439"/>
                    <a:pt x="0" y="503399"/>
                    <a:pt x="0" y="424492"/>
                  </a:cubicBezTo>
                  <a:lnTo>
                    <a:pt x="0" y="142946"/>
                  </a:lnTo>
                  <a:cubicBezTo>
                    <a:pt x="0" y="64040"/>
                    <a:pt x="64040" y="0"/>
                    <a:pt x="142946"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 name="Google Shape;124;p58"/>
            <p:cNvSpPr/>
            <p:nvPr/>
          </p:nvSpPr>
          <p:spPr>
            <a:xfrm>
              <a:off x="10642245" y="5996714"/>
              <a:ext cx="557375" cy="557375"/>
            </a:xfrm>
            <a:custGeom>
              <a:avLst/>
              <a:gdLst/>
              <a:ahLst/>
              <a:cxnLst/>
              <a:rect l="l" t="t" r="r" b="b"/>
              <a:pathLst>
                <a:path w="557375" h="557375" extrusionOk="0">
                  <a:moveTo>
                    <a:pt x="137914" y="0"/>
                  </a:moveTo>
                  <a:lnTo>
                    <a:pt x="419461" y="0"/>
                  </a:lnTo>
                  <a:cubicBezTo>
                    <a:pt x="495622" y="0"/>
                    <a:pt x="557375" y="61753"/>
                    <a:pt x="557375" y="137914"/>
                  </a:cubicBezTo>
                  <a:lnTo>
                    <a:pt x="557375" y="419461"/>
                  </a:lnTo>
                  <a:cubicBezTo>
                    <a:pt x="557375" y="495622"/>
                    <a:pt x="495622" y="557375"/>
                    <a:pt x="419461" y="557375"/>
                  </a:cubicBezTo>
                  <a:lnTo>
                    <a:pt x="137914" y="557375"/>
                  </a:lnTo>
                  <a:cubicBezTo>
                    <a:pt x="61753" y="557375"/>
                    <a:pt x="0" y="495622"/>
                    <a:pt x="0" y="419461"/>
                  </a:cubicBezTo>
                  <a:lnTo>
                    <a:pt x="0" y="137686"/>
                  </a:lnTo>
                  <a:cubicBezTo>
                    <a:pt x="229" y="61524"/>
                    <a:pt x="61753" y="0"/>
                    <a:pt x="137914"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 name="Google Shape;125;p58"/>
            <p:cNvSpPr/>
            <p:nvPr/>
          </p:nvSpPr>
          <p:spPr>
            <a:xfrm>
              <a:off x="10647505" y="6001746"/>
              <a:ext cx="546854" cy="546854"/>
            </a:xfrm>
            <a:custGeom>
              <a:avLst/>
              <a:gdLst/>
              <a:ahLst/>
              <a:cxnLst/>
              <a:rect l="l" t="t" r="r" b="b"/>
              <a:pathLst>
                <a:path w="546854" h="546854" extrusionOk="0">
                  <a:moveTo>
                    <a:pt x="132654" y="0"/>
                  </a:moveTo>
                  <a:lnTo>
                    <a:pt x="414200" y="0"/>
                  </a:lnTo>
                  <a:cubicBezTo>
                    <a:pt x="487617" y="0"/>
                    <a:pt x="546854" y="59466"/>
                    <a:pt x="546854" y="132654"/>
                  </a:cubicBezTo>
                  <a:lnTo>
                    <a:pt x="546854" y="414200"/>
                  </a:lnTo>
                  <a:cubicBezTo>
                    <a:pt x="546854" y="487617"/>
                    <a:pt x="487389" y="546854"/>
                    <a:pt x="414200" y="546854"/>
                  </a:cubicBezTo>
                  <a:lnTo>
                    <a:pt x="132654" y="546854"/>
                  </a:lnTo>
                  <a:cubicBezTo>
                    <a:pt x="59237" y="546854"/>
                    <a:pt x="0" y="487389"/>
                    <a:pt x="0" y="414200"/>
                  </a:cubicBezTo>
                  <a:lnTo>
                    <a:pt x="0" y="132654"/>
                  </a:lnTo>
                  <a:cubicBezTo>
                    <a:pt x="0" y="59466"/>
                    <a:pt x="59466" y="0"/>
                    <a:pt x="132654"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 name="Google Shape;126;p58"/>
            <p:cNvSpPr/>
            <p:nvPr/>
          </p:nvSpPr>
          <p:spPr>
            <a:xfrm>
              <a:off x="10652537" y="6006778"/>
              <a:ext cx="536790" cy="536790"/>
            </a:xfrm>
            <a:custGeom>
              <a:avLst/>
              <a:gdLst/>
              <a:ahLst/>
              <a:cxnLst/>
              <a:rect l="l" t="t" r="r" b="b"/>
              <a:pathLst>
                <a:path w="536790" h="536790" extrusionOk="0">
                  <a:moveTo>
                    <a:pt x="127622" y="0"/>
                  </a:moveTo>
                  <a:lnTo>
                    <a:pt x="409169" y="0"/>
                  </a:lnTo>
                  <a:cubicBezTo>
                    <a:pt x="479612" y="0"/>
                    <a:pt x="536791" y="57178"/>
                    <a:pt x="536791" y="127622"/>
                  </a:cubicBezTo>
                  <a:lnTo>
                    <a:pt x="536791" y="409169"/>
                  </a:lnTo>
                  <a:cubicBezTo>
                    <a:pt x="536791" y="479612"/>
                    <a:pt x="479612" y="536791"/>
                    <a:pt x="409169" y="536791"/>
                  </a:cubicBezTo>
                  <a:lnTo>
                    <a:pt x="127622" y="536791"/>
                  </a:lnTo>
                  <a:cubicBezTo>
                    <a:pt x="57178" y="536791"/>
                    <a:pt x="0" y="479612"/>
                    <a:pt x="0" y="409169"/>
                  </a:cubicBezTo>
                  <a:lnTo>
                    <a:pt x="0" y="127622"/>
                  </a:lnTo>
                  <a:cubicBezTo>
                    <a:pt x="0" y="57178"/>
                    <a:pt x="57178" y="0"/>
                    <a:pt x="127622"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 name="Google Shape;127;p58"/>
            <p:cNvSpPr/>
            <p:nvPr/>
          </p:nvSpPr>
          <p:spPr>
            <a:xfrm>
              <a:off x="10657568" y="6011809"/>
              <a:ext cx="526727" cy="526727"/>
            </a:xfrm>
            <a:custGeom>
              <a:avLst/>
              <a:gdLst/>
              <a:ahLst/>
              <a:cxnLst/>
              <a:rect l="l" t="t" r="r" b="b"/>
              <a:pathLst>
                <a:path w="526727" h="526727" extrusionOk="0">
                  <a:moveTo>
                    <a:pt x="122591" y="0"/>
                  </a:moveTo>
                  <a:lnTo>
                    <a:pt x="404137" y="0"/>
                  </a:lnTo>
                  <a:cubicBezTo>
                    <a:pt x="471836" y="0"/>
                    <a:pt x="526728" y="54891"/>
                    <a:pt x="526728" y="122591"/>
                  </a:cubicBezTo>
                  <a:lnTo>
                    <a:pt x="526728" y="404137"/>
                  </a:lnTo>
                  <a:cubicBezTo>
                    <a:pt x="526728" y="471836"/>
                    <a:pt x="471836" y="526728"/>
                    <a:pt x="404137" y="526728"/>
                  </a:cubicBezTo>
                  <a:lnTo>
                    <a:pt x="122591" y="526728"/>
                  </a:lnTo>
                  <a:cubicBezTo>
                    <a:pt x="54891" y="526728"/>
                    <a:pt x="0" y="471836"/>
                    <a:pt x="0" y="404137"/>
                  </a:cubicBezTo>
                  <a:lnTo>
                    <a:pt x="0" y="122591"/>
                  </a:lnTo>
                  <a:cubicBezTo>
                    <a:pt x="0" y="54891"/>
                    <a:pt x="54891" y="0"/>
                    <a:pt x="122591"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 name="Google Shape;128;p58"/>
            <p:cNvSpPr/>
            <p:nvPr/>
          </p:nvSpPr>
          <p:spPr>
            <a:xfrm>
              <a:off x="10662829" y="6017070"/>
              <a:ext cx="516206" cy="516206"/>
            </a:xfrm>
            <a:custGeom>
              <a:avLst/>
              <a:gdLst/>
              <a:ahLst/>
              <a:cxnLst/>
              <a:rect l="l" t="t" r="r" b="b"/>
              <a:pathLst>
                <a:path w="516206" h="516206" extrusionOk="0">
                  <a:moveTo>
                    <a:pt x="117330" y="0"/>
                  </a:moveTo>
                  <a:lnTo>
                    <a:pt x="398877" y="0"/>
                  </a:lnTo>
                  <a:cubicBezTo>
                    <a:pt x="463831" y="0"/>
                    <a:pt x="516207" y="52604"/>
                    <a:pt x="516207" y="117330"/>
                  </a:cubicBezTo>
                  <a:lnTo>
                    <a:pt x="516207" y="398877"/>
                  </a:lnTo>
                  <a:cubicBezTo>
                    <a:pt x="516207" y="463831"/>
                    <a:pt x="463603" y="516207"/>
                    <a:pt x="398877" y="516207"/>
                  </a:cubicBezTo>
                  <a:lnTo>
                    <a:pt x="117330" y="516207"/>
                  </a:lnTo>
                  <a:cubicBezTo>
                    <a:pt x="52375" y="516207"/>
                    <a:pt x="0" y="463603"/>
                    <a:pt x="0" y="398877"/>
                  </a:cubicBezTo>
                  <a:lnTo>
                    <a:pt x="0" y="117330"/>
                  </a:lnTo>
                  <a:cubicBezTo>
                    <a:pt x="0" y="52604"/>
                    <a:pt x="52604" y="0"/>
                    <a:pt x="117330"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 name="Google Shape;129;p58"/>
            <p:cNvSpPr/>
            <p:nvPr/>
          </p:nvSpPr>
          <p:spPr>
            <a:xfrm>
              <a:off x="10667860" y="6022101"/>
              <a:ext cx="506143" cy="506143"/>
            </a:xfrm>
            <a:custGeom>
              <a:avLst/>
              <a:gdLst/>
              <a:ahLst/>
              <a:cxnLst/>
              <a:rect l="l" t="t" r="r" b="b"/>
              <a:pathLst>
                <a:path w="506143" h="506143" extrusionOk="0">
                  <a:moveTo>
                    <a:pt x="112298" y="0"/>
                  </a:moveTo>
                  <a:lnTo>
                    <a:pt x="393845" y="0"/>
                  </a:lnTo>
                  <a:cubicBezTo>
                    <a:pt x="455826" y="0"/>
                    <a:pt x="506143" y="50317"/>
                    <a:pt x="506143" y="112298"/>
                  </a:cubicBezTo>
                  <a:lnTo>
                    <a:pt x="506143" y="393845"/>
                  </a:lnTo>
                  <a:cubicBezTo>
                    <a:pt x="506143" y="455826"/>
                    <a:pt x="455826" y="506143"/>
                    <a:pt x="393845" y="506143"/>
                  </a:cubicBezTo>
                  <a:lnTo>
                    <a:pt x="112298" y="506143"/>
                  </a:lnTo>
                  <a:cubicBezTo>
                    <a:pt x="50317" y="506143"/>
                    <a:pt x="0" y="455826"/>
                    <a:pt x="0" y="393845"/>
                  </a:cubicBezTo>
                  <a:lnTo>
                    <a:pt x="0" y="112298"/>
                  </a:lnTo>
                  <a:cubicBezTo>
                    <a:pt x="0" y="50317"/>
                    <a:pt x="50317" y="0"/>
                    <a:pt x="112298"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 name="Google Shape;130;p58"/>
            <p:cNvSpPr/>
            <p:nvPr/>
          </p:nvSpPr>
          <p:spPr>
            <a:xfrm>
              <a:off x="10672892" y="6027133"/>
              <a:ext cx="496079" cy="496079"/>
            </a:xfrm>
            <a:custGeom>
              <a:avLst/>
              <a:gdLst/>
              <a:ahLst/>
              <a:cxnLst/>
              <a:rect l="l" t="t" r="r" b="b"/>
              <a:pathLst>
                <a:path w="496079" h="496079" extrusionOk="0">
                  <a:moveTo>
                    <a:pt x="107267" y="0"/>
                  </a:moveTo>
                  <a:lnTo>
                    <a:pt x="388813" y="0"/>
                  </a:lnTo>
                  <a:cubicBezTo>
                    <a:pt x="448050" y="0"/>
                    <a:pt x="496080" y="48030"/>
                    <a:pt x="496080" y="107267"/>
                  </a:cubicBezTo>
                  <a:lnTo>
                    <a:pt x="496080" y="388813"/>
                  </a:lnTo>
                  <a:cubicBezTo>
                    <a:pt x="496080" y="448050"/>
                    <a:pt x="448050" y="496080"/>
                    <a:pt x="388813" y="496080"/>
                  </a:cubicBezTo>
                  <a:lnTo>
                    <a:pt x="107267" y="496080"/>
                  </a:lnTo>
                  <a:cubicBezTo>
                    <a:pt x="48030" y="496080"/>
                    <a:pt x="0" y="448050"/>
                    <a:pt x="0" y="388813"/>
                  </a:cubicBezTo>
                  <a:lnTo>
                    <a:pt x="0" y="107267"/>
                  </a:lnTo>
                  <a:cubicBezTo>
                    <a:pt x="0" y="48030"/>
                    <a:pt x="48030" y="0"/>
                    <a:pt x="107267"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 name="Google Shape;131;p58"/>
            <p:cNvSpPr/>
            <p:nvPr/>
          </p:nvSpPr>
          <p:spPr>
            <a:xfrm>
              <a:off x="10678153" y="6032394"/>
              <a:ext cx="485559" cy="485559"/>
            </a:xfrm>
            <a:custGeom>
              <a:avLst/>
              <a:gdLst/>
              <a:ahLst/>
              <a:cxnLst/>
              <a:rect l="l" t="t" r="r" b="b"/>
              <a:pathLst>
                <a:path w="485559" h="485559" extrusionOk="0">
                  <a:moveTo>
                    <a:pt x="102006" y="0"/>
                  </a:moveTo>
                  <a:lnTo>
                    <a:pt x="383553" y="0"/>
                  </a:lnTo>
                  <a:cubicBezTo>
                    <a:pt x="440045" y="0"/>
                    <a:pt x="485559" y="45743"/>
                    <a:pt x="485559" y="102006"/>
                  </a:cubicBezTo>
                  <a:lnTo>
                    <a:pt x="485559" y="383553"/>
                  </a:lnTo>
                  <a:cubicBezTo>
                    <a:pt x="485559" y="440045"/>
                    <a:pt x="439816" y="485559"/>
                    <a:pt x="383553" y="485559"/>
                  </a:cubicBezTo>
                  <a:lnTo>
                    <a:pt x="102006" y="485559"/>
                  </a:lnTo>
                  <a:cubicBezTo>
                    <a:pt x="45514" y="485559"/>
                    <a:pt x="0" y="439816"/>
                    <a:pt x="0" y="383553"/>
                  </a:cubicBezTo>
                  <a:lnTo>
                    <a:pt x="0" y="102006"/>
                  </a:lnTo>
                  <a:cubicBezTo>
                    <a:pt x="0" y="45743"/>
                    <a:pt x="45743" y="0"/>
                    <a:pt x="102006"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 name="Google Shape;132;p58"/>
            <p:cNvSpPr/>
            <p:nvPr/>
          </p:nvSpPr>
          <p:spPr>
            <a:xfrm>
              <a:off x="10683184" y="6037425"/>
              <a:ext cx="475495" cy="475495"/>
            </a:xfrm>
            <a:custGeom>
              <a:avLst/>
              <a:gdLst/>
              <a:ahLst/>
              <a:cxnLst/>
              <a:rect l="l" t="t" r="r" b="b"/>
              <a:pathLst>
                <a:path w="475495" h="475495" extrusionOk="0">
                  <a:moveTo>
                    <a:pt x="96975" y="0"/>
                  </a:moveTo>
                  <a:lnTo>
                    <a:pt x="378521" y="0"/>
                  </a:lnTo>
                  <a:cubicBezTo>
                    <a:pt x="432040" y="0"/>
                    <a:pt x="475496" y="43456"/>
                    <a:pt x="475496" y="96975"/>
                  </a:cubicBezTo>
                  <a:lnTo>
                    <a:pt x="475496" y="378521"/>
                  </a:lnTo>
                  <a:cubicBezTo>
                    <a:pt x="475496" y="432040"/>
                    <a:pt x="432040" y="475496"/>
                    <a:pt x="378521" y="475496"/>
                  </a:cubicBezTo>
                  <a:lnTo>
                    <a:pt x="96975" y="475496"/>
                  </a:lnTo>
                  <a:cubicBezTo>
                    <a:pt x="43456" y="475496"/>
                    <a:pt x="0" y="432040"/>
                    <a:pt x="0" y="378521"/>
                  </a:cubicBezTo>
                  <a:lnTo>
                    <a:pt x="0" y="96975"/>
                  </a:lnTo>
                  <a:cubicBezTo>
                    <a:pt x="0" y="43456"/>
                    <a:pt x="43456" y="0"/>
                    <a:pt x="96975"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 name="Google Shape;133;p58"/>
            <p:cNvSpPr/>
            <p:nvPr/>
          </p:nvSpPr>
          <p:spPr>
            <a:xfrm>
              <a:off x="10688216" y="6042686"/>
              <a:ext cx="465432" cy="465432"/>
            </a:xfrm>
            <a:custGeom>
              <a:avLst/>
              <a:gdLst/>
              <a:ahLst/>
              <a:cxnLst/>
              <a:rect l="l" t="t" r="r" b="b"/>
              <a:pathLst>
                <a:path w="465432" h="465432" extrusionOk="0">
                  <a:moveTo>
                    <a:pt x="91943" y="0"/>
                  </a:moveTo>
                  <a:lnTo>
                    <a:pt x="373489" y="0"/>
                  </a:lnTo>
                  <a:cubicBezTo>
                    <a:pt x="424264" y="0"/>
                    <a:pt x="465432" y="41168"/>
                    <a:pt x="465432" y="91943"/>
                  </a:cubicBezTo>
                  <a:lnTo>
                    <a:pt x="465432" y="373489"/>
                  </a:lnTo>
                  <a:cubicBezTo>
                    <a:pt x="465432" y="424264"/>
                    <a:pt x="424264" y="465432"/>
                    <a:pt x="373489" y="465432"/>
                  </a:cubicBezTo>
                  <a:lnTo>
                    <a:pt x="91943" y="465432"/>
                  </a:lnTo>
                  <a:cubicBezTo>
                    <a:pt x="41168" y="465432"/>
                    <a:pt x="0" y="424264"/>
                    <a:pt x="0" y="373489"/>
                  </a:cubicBezTo>
                  <a:lnTo>
                    <a:pt x="0" y="91714"/>
                  </a:lnTo>
                  <a:cubicBezTo>
                    <a:pt x="229" y="40940"/>
                    <a:pt x="41168" y="0"/>
                    <a:pt x="91943"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Google Shape;134;p58"/>
            <p:cNvSpPr/>
            <p:nvPr/>
          </p:nvSpPr>
          <p:spPr>
            <a:xfrm>
              <a:off x="10693248" y="6047717"/>
              <a:ext cx="455140" cy="455140"/>
            </a:xfrm>
            <a:custGeom>
              <a:avLst/>
              <a:gdLst/>
              <a:ahLst/>
              <a:cxnLst/>
              <a:rect l="l" t="t" r="r" b="b"/>
              <a:pathLst>
                <a:path w="455140" h="455140" extrusionOk="0">
                  <a:moveTo>
                    <a:pt x="86911" y="0"/>
                  </a:moveTo>
                  <a:lnTo>
                    <a:pt x="368458" y="0"/>
                  </a:lnTo>
                  <a:cubicBezTo>
                    <a:pt x="416488" y="0"/>
                    <a:pt x="455140" y="38881"/>
                    <a:pt x="455140" y="86911"/>
                  </a:cubicBezTo>
                  <a:lnTo>
                    <a:pt x="455140" y="368458"/>
                  </a:lnTo>
                  <a:cubicBezTo>
                    <a:pt x="455140" y="416488"/>
                    <a:pt x="416259" y="455140"/>
                    <a:pt x="368458" y="455140"/>
                  </a:cubicBezTo>
                  <a:lnTo>
                    <a:pt x="86911" y="455140"/>
                  </a:lnTo>
                  <a:cubicBezTo>
                    <a:pt x="38881" y="455140"/>
                    <a:pt x="0" y="416259"/>
                    <a:pt x="0" y="368458"/>
                  </a:cubicBezTo>
                  <a:lnTo>
                    <a:pt x="0" y="86682"/>
                  </a:lnTo>
                  <a:cubicBezTo>
                    <a:pt x="229" y="38881"/>
                    <a:pt x="39110" y="0"/>
                    <a:pt x="86911"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 name="Google Shape;135;p58"/>
            <p:cNvSpPr/>
            <p:nvPr/>
          </p:nvSpPr>
          <p:spPr>
            <a:xfrm>
              <a:off x="10698508" y="6052749"/>
              <a:ext cx="444847" cy="444847"/>
            </a:xfrm>
            <a:custGeom>
              <a:avLst/>
              <a:gdLst/>
              <a:ahLst/>
              <a:cxnLst/>
              <a:rect l="l" t="t" r="r" b="b"/>
              <a:pathLst>
                <a:path w="444847" h="444847" extrusionOk="0">
                  <a:moveTo>
                    <a:pt x="81651" y="0"/>
                  </a:moveTo>
                  <a:lnTo>
                    <a:pt x="363197" y="0"/>
                  </a:lnTo>
                  <a:cubicBezTo>
                    <a:pt x="408254" y="0"/>
                    <a:pt x="444848" y="36594"/>
                    <a:pt x="444848" y="81651"/>
                  </a:cubicBezTo>
                  <a:lnTo>
                    <a:pt x="444848" y="363197"/>
                  </a:lnTo>
                  <a:cubicBezTo>
                    <a:pt x="444848" y="408254"/>
                    <a:pt x="408254" y="444848"/>
                    <a:pt x="363197" y="444848"/>
                  </a:cubicBezTo>
                  <a:lnTo>
                    <a:pt x="81651" y="444848"/>
                  </a:lnTo>
                  <a:cubicBezTo>
                    <a:pt x="36594" y="444848"/>
                    <a:pt x="0" y="408254"/>
                    <a:pt x="0" y="363197"/>
                  </a:cubicBezTo>
                  <a:lnTo>
                    <a:pt x="0" y="81651"/>
                  </a:lnTo>
                  <a:cubicBezTo>
                    <a:pt x="0" y="36594"/>
                    <a:pt x="36594" y="0"/>
                    <a:pt x="81651"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 name="Google Shape;136;p58"/>
            <p:cNvSpPr/>
            <p:nvPr/>
          </p:nvSpPr>
          <p:spPr>
            <a:xfrm>
              <a:off x="10703540" y="6057781"/>
              <a:ext cx="434784" cy="434784"/>
            </a:xfrm>
            <a:custGeom>
              <a:avLst/>
              <a:gdLst/>
              <a:ahLst/>
              <a:cxnLst/>
              <a:rect l="l" t="t" r="r" b="b"/>
              <a:pathLst>
                <a:path w="434784" h="434784" extrusionOk="0">
                  <a:moveTo>
                    <a:pt x="76619" y="0"/>
                  </a:moveTo>
                  <a:lnTo>
                    <a:pt x="358166" y="0"/>
                  </a:lnTo>
                  <a:cubicBezTo>
                    <a:pt x="400478" y="0"/>
                    <a:pt x="434785" y="34307"/>
                    <a:pt x="434785" y="76619"/>
                  </a:cubicBezTo>
                  <a:lnTo>
                    <a:pt x="434785" y="358166"/>
                  </a:lnTo>
                  <a:cubicBezTo>
                    <a:pt x="434785" y="400478"/>
                    <a:pt x="400478" y="434785"/>
                    <a:pt x="358166" y="434785"/>
                  </a:cubicBezTo>
                  <a:lnTo>
                    <a:pt x="76619" y="434785"/>
                  </a:lnTo>
                  <a:cubicBezTo>
                    <a:pt x="34307" y="434785"/>
                    <a:pt x="0" y="400478"/>
                    <a:pt x="0" y="358166"/>
                  </a:cubicBezTo>
                  <a:lnTo>
                    <a:pt x="0" y="76619"/>
                  </a:lnTo>
                  <a:cubicBezTo>
                    <a:pt x="0" y="34307"/>
                    <a:pt x="34307" y="0"/>
                    <a:pt x="76619" y="0"/>
                  </a:cubicBezTo>
                  <a:close/>
                </a:path>
              </a:pathLst>
            </a:custGeom>
            <a:gradFill>
              <a:gsLst>
                <a:gs pos="0">
                  <a:srgbClr val="FFD25A"/>
                </a:gs>
                <a:gs pos="32000">
                  <a:srgbClr val="FFD25A"/>
                </a:gs>
                <a:gs pos="73000">
                  <a:srgbClr val="B18100"/>
                </a:gs>
                <a:gs pos="100000">
                  <a:srgbClr val="B18100"/>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 name="Google Shape;137;p58"/>
            <p:cNvSpPr/>
            <p:nvPr/>
          </p:nvSpPr>
          <p:spPr>
            <a:xfrm>
              <a:off x="10708800" y="6063041"/>
              <a:ext cx="424263" cy="424263"/>
            </a:xfrm>
            <a:custGeom>
              <a:avLst/>
              <a:gdLst/>
              <a:ahLst/>
              <a:cxnLst/>
              <a:rect l="l" t="t" r="r" b="b"/>
              <a:pathLst>
                <a:path w="424263" h="424263" extrusionOk="0">
                  <a:moveTo>
                    <a:pt x="71359" y="0"/>
                  </a:moveTo>
                  <a:lnTo>
                    <a:pt x="352905" y="0"/>
                  </a:lnTo>
                  <a:cubicBezTo>
                    <a:pt x="392473" y="0"/>
                    <a:pt x="424264" y="32020"/>
                    <a:pt x="424264" y="71359"/>
                  </a:cubicBezTo>
                  <a:lnTo>
                    <a:pt x="424264" y="352905"/>
                  </a:lnTo>
                  <a:cubicBezTo>
                    <a:pt x="424264" y="392473"/>
                    <a:pt x="392244" y="424264"/>
                    <a:pt x="352905" y="424264"/>
                  </a:cubicBezTo>
                  <a:lnTo>
                    <a:pt x="71359" y="424264"/>
                  </a:lnTo>
                  <a:cubicBezTo>
                    <a:pt x="31791" y="424264"/>
                    <a:pt x="0" y="392244"/>
                    <a:pt x="0" y="352905"/>
                  </a:cubicBezTo>
                  <a:lnTo>
                    <a:pt x="0" y="71359"/>
                  </a:lnTo>
                  <a:cubicBezTo>
                    <a:pt x="0" y="32020"/>
                    <a:pt x="32020" y="0"/>
                    <a:pt x="71359" y="0"/>
                  </a:cubicBezTo>
                  <a:close/>
                </a:path>
              </a:pathLst>
            </a:custGeom>
            <a:gradFill>
              <a:gsLst>
                <a:gs pos="0">
                  <a:srgbClr val="FFD25A"/>
                </a:gs>
                <a:gs pos="32000">
                  <a:srgbClr val="FFD25A"/>
                </a:gs>
                <a:gs pos="73000">
                  <a:srgbClr val="B18100"/>
                </a:gs>
                <a:gs pos="100000">
                  <a:srgbClr val="B1810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 name="Google Shape;138;p58">
              <a:hlinkClick r:id="" action="ppaction://hlinkshowjump?jump=previousslide"/>
            </p:cNvPr>
            <p:cNvSpPr/>
            <p:nvPr/>
          </p:nvSpPr>
          <p:spPr>
            <a:xfrm>
              <a:off x="10708800" y="6063041"/>
              <a:ext cx="424263" cy="424263"/>
            </a:xfrm>
            <a:custGeom>
              <a:avLst/>
              <a:gdLst/>
              <a:ahLst/>
              <a:cxnLst/>
              <a:rect l="l" t="t" r="r" b="b"/>
              <a:pathLst>
                <a:path w="424263" h="424263" extrusionOk="0">
                  <a:moveTo>
                    <a:pt x="71359" y="0"/>
                  </a:moveTo>
                  <a:lnTo>
                    <a:pt x="352905" y="0"/>
                  </a:lnTo>
                  <a:cubicBezTo>
                    <a:pt x="392473" y="0"/>
                    <a:pt x="424264" y="32020"/>
                    <a:pt x="424264" y="71359"/>
                  </a:cubicBezTo>
                  <a:lnTo>
                    <a:pt x="424264" y="352905"/>
                  </a:lnTo>
                  <a:cubicBezTo>
                    <a:pt x="424264" y="392473"/>
                    <a:pt x="392244" y="424264"/>
                    <a:pt x="352905" y="424264"/>
                  </a:cubicBezTo>
                  <a:lnTo>
                    <a:pt x="71359" y="424264"/>
                  </a:lnTo>
                  <a:cubicBezTo>
                    <a:pt x="31791" y="424264"/>
                    <a:pt x="0" y="392244"/>
                    <a:pt x="0" y="352905"/>
                  </a:cubicBezTo>
                  <a:lnTo>
                    <a:pt x="0" y="71359"/>
                  </a:lnTo>
                  <a:cubicBezTo>
                    <a:pt x="0" y="32020"/>
                    <a:pt x="32020" y="0"/>
                    <a:pt x="7135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9" name="Google Shape;139;p58" descr="Next button"/>
            <p:cNvGrpSpPr/>
            <p:nvPr/>
          </p:nvGrpSpPr>
          <p:grpSpPr>
            <a:xfrm>
              <a:off x="10896198" y="6211269"/>
              <a:ext cx="75366" cy="130896"/>
              <a:chOff x="10351609" y="6282048"/>
              <a:chExt cx="75366" cy="130896"/>
            </a:xfrm>
          </p:grpSpPr>
          <p:sp>
            <p:nvSpPr>
              <p:cNvPr id="140" name="Google Shape;140;p58"/>
              <p:cNvSpPr/>
              <p:nvPr/>
            </p:nvSpPr>
            <p:spPr>
              <a:xfrm rot="2700000" flipH="1">
                <a:off x="10343289" y="6368253"/>
                <a:ext cx="92170" cy="14180"/>
              </a:xfrm>
              <a:custGeom>
                <a:avLst/>
                <a:gdLst/>
                <a:ahLst/>
                <a:cxnLst/>
                <a:rect l="l" t="t" r="r" b="b"/>
                <a:pathLst>
                  <a:path w="92170" h="14180" extrusionOk="0">
                    <a:moveTo>
                      <a:pt x="0" y="0"/>
                    </a:moveTo>
                    <a:lnTo>
                      <a:pt x="92171" y="0"/>
                    </a:lnTo>
                    <a:lnTo>
                      <a:pt x="92171" y="14180"/>
                    </a:lnTo>
                    <a:lnTo>
                      <a:pt x="0" y="141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1" name="Google Shape;141;p58"/>
              <p:cNvSpPr/>
              <p:nvPr/>
            </p:nvSpPr>
            <p:spPr>
              <a:xfrm rot="2700000" flipH="1">
                <a:off x="10382119" y="6273563"/>
                <a:ext cx="14180" cy="92170"/>
              </a:xfrm>
              <a:custGeom>
                <a:avLst/>
                <a:gdLst/>
                <a:ahLst/>
                <a:cxnLst/>
                <a:rect l="l" t="t" r="r" b="b"/>
                <a:pathLst>
                  <a:path w="14180" h="92170" extrusionOk="0">
                    <a:moveTo>
                      <a:pt x="0" y="0"/>
                    </a:moveTo>
                    <a:lnTo>
                      <a:pt x="14180" y="0"/>
                    </a:lnTo>
                    <a:lnTo>
                      <a:pt x="14180" y="92171"/>
                    </a:lnTo>
                    <a:lnTo>
                      <a:pt x="0" y="9217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par>
                                <p:cTn id="8" presetID="10" presetClass="entr" presetSubtype="0" fill="hold"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fade">
                                      <p:cBhvr>
                                        <p:cTn id="1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MC_Main Menu">
  <p:cSld name="LMC_Main Menu">
    <p:spTree>
      <p:nvGrpSpPr>
        <p:cNvPr id="1" name="Shape 21"/>
        <p:cNvGrpSpPr/>
        <p:nvPr/>
      </p:nvGrpSpPr>
      <p:grpSpPr>
        <a:xfrm>
          <a:off x="0" y="0"/>
          <a:ext cx="0" cy="0"/>
          <a:chOff x="0" y="0"/>
          <a:chExt cx="0" cy="0"/>
        </a:xfrm>
      </p:grpSpPr>
      <p:pic>
        <p:nvPicPr>
          <p:cNvPr id="22" name="Google Shape;22;p41"/>
          <p:cNvPicPr preferRelativeResize="0"/>
          <p:nvPr/>
        </p:nvPicPr>
        <p:blipFill rotWithShape="1">
          <a:blip r:embed="rId2">
            <a:alphaModFix amt="76000"/>
          </a:blip>
          <a:srcRect/>
          <a:stretch/>
        </p:blipFill>
        <p:spPr>
          <a:xfrm rot="10800000">
            <a:off x="0" y="0"/>
            <a:ext cx="6209146" cy="610900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tterned BG">
  <p:cSld name="Patterned BG">
    <p:spTree>
      <p:nvGrpSpPr>
        <p:cNvPr id="1" name="Shape 23"/>
        <p:cNvGrpSpPr/>
        <p:nvPr/>
      </p:nvGrpSpPr>
      <p:grpSpPr>
        <a:xfrm>
          <a:off x="0" y="0"/>
          <a:ext cx="0" cy="0"/>
          <a:chOff x="0" y="0"/>
          <a:chExt cx="0" cy="0"/>
        </a:xfrm>
      </p:grpSpPr>
      <p:sp>
        <p:nvSpPr>
          <p:cNvPr id="6" name="Rectangle 5">
            <a:extLst>
              <a:ext uri="{FF2B5EF4-FFF2-40B4-BE49-F238E27FC236}">
                <a16:creationId xmlns:a16="http://schemas.microsoft.com/office/drawing/2014/main" id="{588FB580-8001-86BE-6660-BF629C5525B3}"/>
              </a:ext>
            </a:extLst>
          </p:cNvPr>
          <p:cNvSpPr/>
          <p:nvPr userDrawn="1"/>
        </p:nvSpPr>
        <p:spPr>
          <a:xfrm>
            <a:off x="0" y="-1"/>
            <a:ext cx="4167809" cy="68322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oogle Shape;24;p42" descr="A black background with purple cubes&#10;&#10;Description automatically generated"/>
          <p:cNvPicPr preferRelativeResize="0"/>
          <p:nvPr/>
        </p:nvPicPr>
        <p:blipFill rotWithShape="1">
          <a:blip r:embed="rId2">
            <a:alphaModFix/>
          </a:blip>
          <a:srcRect/>
          <a:stretch/>
        </p:blipFill>
        <p:spPr>
          <a:xfrm rot="10800000" flipH="1">
            <a:off x="3341342" y="1879505"/>
            <a:ext cx="8850658" cy="4978495"/>
          </a:xfrm>
          <a:prstGeom prst="rect">
            <a:avLst/>
          </a:prstGeom>
          <a:noFill/>
          <a:ln>
            <a:noFill/>
          </a:ln>
        </p:spPr>
      </p:pic>
      <p:sp>
        <p:nvSpPr>
          <p:cNvPr id="25" name="Google Shape;25;p42"/>
          <p:cNvSpPr/>
          <p:nvPr/>
        </p:nvSpPr>
        <p:spPr>
          <a:xfrm>
            <a:off x="4269492" y="0"/>
            <a:ext cx="7922508" cy="4627002"/>
          </a:xfrm>
          <a:prstGeom prst="rect">
            <a:avLst/>
          </a:prstGeom>
          <a:gradFill>
            <a:gsLst>
              <a:gs pos="0">
                <a:schemeClr val="lt1"/>
              </a:gs>
              <a:gs pos="50000">
                <a:schemeClr val="lt1"/>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 name="Google Shape;26;p42"/>
          <p:cNvSpPr/>
          <p:nvPr/>
        </p:nvSpPr>
        <p:spPr>
          <a:xfrm rot="-5400000">
            <a:off x="2669293" y="672049"/>
            <a:ext cx="6858000" cy="5513901"/>
          </a:xfrm>
          <a:prstGeom prst="rect">
            <a:avLst/>
          </a:prstGeom>
          <a:gradFill>
            <a:gsLst>
              <a:gs pos="0">
                <a:schemeClr val="lt1"/>
              </a:gs>
              <a:gs pos="50000">
                <a:schemeClr val="lt1"/>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 name="Google Shape;27;p42"/>
          <p:cNvSpPr/>
          <p:nvPr/>
        </p:nvSpPr>
        <p:spPr>
          <a:xfrm>
            <a:off x="4537624" y="1711922"/>
            <a:ext cx="7654376" cy="5146078"/>
          </a:xfrm>
          <a:prstGeom prst="rect">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Watermark" hidden="1">
            <a:extLst>
              <a:ext uri="{FF2B5EF4-FFF2-40B4-BE49-F238E27FC236}">
                <a16:creationId xmlns:a16="http://schemas.microsoft.com/office/drawing/2014/main" id="{134A3C7F-64B8-1F29-03F7-EFAE9F46FE29}"/>
              </a:ext>
            </a:extLst>
          </p:cNvPr>
          <p:cNvSpPr txBox="1"/>
          <p:nvPr userDrawn="1"/>
        </p:nvSpPr>
        <p:spPr>
          <a:xfrm rot="20873498">
            <a:off x="1003540" y="2543287"/>
            <a:ext cx="10346130" cy="2522871"/>
          </a:xfrm>
          <a:prstGeom prst="rect">
            <a:avLst/>
          </a:prstGeom>
          <a:noFill/>
        </p:spPr>
        <p:txBody>
          <a:bodyPr wrap="square" rtlCol="0">
            <a:noAutofit/>
          </a:bodyPr>
          <a:lstStyle/>
          <a:p>
            <a:pPr algn="ctr"/>
            <a:r>
              <a:rPr lang="en-GB" sz="8000" b="1">
                <a:solidFill>
                  <a:schemeClr val="tx1">
                    <a:alpha val="7867"/>
                  </a:schemeClr>
                </a:solidFill>
              </a:rPr>
              <a:t>EMBARGOED UNTIL 20 June 2024</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tterened BG_4">
  <p:cSld name="1_Patterened BG_4">
    <p:spTree>
      <p:nvGrpSpPr>
        <p:cNvPr id="1" name="Shape 28"/>
        <p:cNvGrpSpPr/>
        <p:nvPr/>
      </p:nvGrpSpPr>
      <p:grpSpPr>
        <a:xfrm>
          <a:off x="0" y="0"/>
          <a:ext cx="0" cy="0"/>
          <a:chOff x="0" y="0"/>
          <a:chExt cx="0" cy="0"/>
        </a:xfrm>
      </p:grpSpPr>
      <p:pic>
        <p:nvPicPr>
          <p:cNvPr id="29" name="Google Shape;29;p43"/>
          <p:cNvPicPr preferRelativeResize="0"/>
          <p:nvPr/>
        </p:nvPicPr>
        <p:blipFill rotWithShape="1">
          <a:blip r:embed="rId2">
            <a:alphaModFix amt="76000"/>
          </a:blip>
          <a:srcRect/>
          <a:stretch/>
        </p:blipFill>
        <p:spPr>
          <a:xfrm>
            <a:off x="5982854" y="748996"/>
            <a:ext cx="6209146" cy="610900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tterened BG_6">
  <p:cSld name="Patterened BG_6">
    <p:spTree>
      <p:nvGrpSpPr>
        <p:cNvPr id="1" name="Shape 30"/>
        <p:cNvGrpSpPr/>
        <p:nvPr/>
      </p:nvGrpSpPr>
      <p:grpSpPr>
        <a:xfrm>
          <a:off x="0" y="0"/>
          <a:ext cx="0" cy="0"/>
          <a:chOff x="0" y="0"/>
          <a:chExt cx="0" cy="0"/>
        </a:xfrm>
      </p:grpSpPr>
      <p:pic>
        <p:nvPicPr>
          <p:cNvPr id="31" name="Google Shape;31;p44"/>
          <p:cNvPicPr preferRelativeResize="0"/>
          <p:nvPr/>
        </p:nvPicPr>
        <p:blipFill rotWithShape="1">
          <a:blip r:embed="rId2">
            <a:alphaModFix amt="76000"/>
          </a:blip>
          <a:srcRect/>
          <a:stretch/>
        </p:blipFill>
        <p:spPr>
          <a:xfrm>
            <a:off x="5982854" y="748996"/>
            <a:ext cx="6209146" cy="6109004"/>
          </a:xfrm>
          <a:prstGeom prst="rect">
            <a:avLst/>
          </a:prstGeom>
          <a:noFill/>
          <a:ln>
            <a:noFill/>
          </a:ln>
        </p:spPr>
      </p:pic>
      <p:grpSp>
        <p:nvGrpSpPr>
          <p:cNvPr id="32" name="Google Shape;32;p44"/>
          <p:cNvGrpSpPr/>
          <p:nvPr/>
        </p:nvGrpSpPr>
        <p:grpSpPr>
          <a:xfrm>
            <a:off x="0" y="0"/>
            <a:ext cx="12192000" cy="843243"/>
            <a:chOff x="0" y="0"/>
            <a:chExt cx="12192000" cy="843243"/>
          </a:xfrm>
        </p:grpSpPr>
        <p:sp>
          <p:nvSpPr>
            <p:cNvPr id="33" name="Google Shape;33;p44"/>
            <p:cNvSpPr/>
            <p:nvPr/>
          </p:nvSpPr>
          <p:spPr>
            <a:xfrm>
              <a:off x="0" y="0"/>
              <a:ext cx="12192000" cy="82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 name="Google Shape;34;p44"/>
            <p:cNvPicPr preferRelativeResize="0"/>
            <p:nvPr/>
          </p:nvPicPr>
          <p:blipFill rotWithShape="1">
            <a:blip r:embed="rId3">
              <a:alphaModFix/>
            </a:blip>
            <a:srcRect/>
            <a:stretch/>
          </p:blipFill>
          <p:spPr>
            <a:xfrm>
              <a:off x="4911560" y="0"/>
              <a:ext cx="7274772" cy="843243"/>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tterened BG_7">
  <p:cSld name="1_Patterened BG_7">
    <p:spTree>
      <p:nvGrpSpPr>
        <p:cNvPr id="1" name="Shape 35"/>
        <p:cNvGrpSpPr/>
        <p:nvPr/>
      </p:nvGrpSpPr>
      <p:grpSpPr>
        <a:xfrm>
          <a:off x="0" y="0"/>
          <a:ext cx="0" cy="0"/>
          <a:chOff x="0" y="0"/>
          <a:chExt cx="0" cy="0"/>
        </a:xfrm>
      </p:grpSpPr>
      <p:grpSp>
        <p:nvGrpSpPr>
          <p:cNvPr id="36" name="Google Shape;36;p45"/>
          <p:cNvGrpSpPr/>
          <p:nvPr/>
        </p:nvGrpSpPr>
        <p:grpSpPr>
          <a:xfrm>
            <a:off x="0" y="0"/>
            <a:ext cx="12192000" cy="843243"/>
            <a:chOff x="0" y="0"/>
            <a:chExt cx="12192000" cy="843243"/>
          </a:xfrm>
        </p:grpSpPr>
        <p:sp>
          <p:nvSpPr>
            <p:cNvPr id="37" name="Google Shape;37;p45"/>
            <p:cNvSpPr/>
            <p:nvPr/>
          </p:nvSpPr>
          <p:spPr>
            <a:xfrm>
              <a:off x="0" y="0"/>
              <a:ext cx="12192000" cy="82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8" name="Google Shape;38;p45"/>
            <p:cNvPicPr preferRelativeResize="0"/>
            <p:nvPr/>
          </p:nvPicPr>
          <p:blipFill rotWithShape="1">
            <a:blip r:embed="rId2">
              <a:alphaModFix/>
            </a:blip>
            <a:srcRect/>
            <a:stretch/>
          </p:blipFill>
          <p:spPr>
            <a:xfrm>
              <a:off x="4911560" y="0"/>
              <a:ext cx="7274772" cy="843243"/>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Patterened BG_5">
  <p:cSld name="1_Patterened BG_5">
    <p:spTree>
      <p:nvGrpSpPr>
        <p:cNvPr id="1" name="Shape 39"/>
        <p:cNvGrpSpPr/>
        <p:nvPr/>
      </p:nvGrpSpPr>
      <p:grpSpPr>
        <a:xfrm>
          <a:off x="0" y="0"/>
          <a:ext cx="0" cy="0"/>
          <a:chOff x="0" y="0"/>
          <a:chExt cx="0" cy="0"/>
        </a:xfrm>
      </p:grpSpPr>
      <p:pic>
        <p:nvPicPr>
          <p:cNvPr id="40" name="Google Shape;40;p46"/>
          <p:cNvPicPr preferRelativeResize="0"/>
          <p:nvPr/>
        </p:nvPicPr>
        <p:blipFill rotWithShape="1">
          <a:blip r:embed="rId2">
            <a:alphaModFix amt="76000"/>
          </a:blip>
          <a:srcRect/>
          <a:stretch/>
        </p:blipFill>
        <p:spPr>
          <a:xfrm flipH="1">
            <a:off x="0" y="4544192"/>
            <a:ext cx="5247083" cy="231380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tterned BG 2">
  <p:cSld name="Patterned BG 2">
    <p:spTree>
      <p:nvGrpSpPr>
        <p:cNvPr id="1" name="Shape 41"/>
        <p:cNvGrpSpPr/>
        <p:nvPr/>
      </p:nvGrpSpPr>
      <p:grpSpPr>
        <a:xfrm>
          <a:off x="0" y="0"/>
          <a:ext cx="0" cy="0"/>
          <a:chOff x="0" y="0"/>
          <a:chExt cx="0" cy="0"/>
        </a:xfrm>
      </p:grpSpPr>
      <p:sp>
        <p:nvSpPr>
          <p:cNvPr id="6" name="Rectangle 5">
            <a:extLst>
              <a:ext uri="{FF2B5EF4-FFF2-40B4-BE49-F238E27FC236}">
                <a16:creationId xmlns:a16="http://schemas.microsoft.com/office/drawing/2014/main" id="{97D14F54-E9CC-730F-FE33-1C33A5E7194A}"/>
              </a:ext>
            </a:extLst>
          </p:cNvPr>
          <p:cNvSpPr/>
          <p:nvPr userDrawn="1"/>
        </p:nvSpPr>
        <p:spPr>
          <a:xfrm>
            <a:off x="9384207" y="0"/>
            <a:ext cx="2807793"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oogle Shape;42;p47"/>
          <p:cNvGrpSpPr/>
          <p:nvPr/>
        </p:nvGrpSpPr>
        <p:grpSpPr>
          <a:xfrm flipH="1">
            <a:off x="0" y="0"/>
            <a:ext cx="9464040" cy="6858000"/>
            <a:chOff x="2727960" y="0"/>
            <a:chExt cx="9464040" cy="6858000"/>
          </a:xfrm>
        </p:grpSpPr>
        <p:pic>
          <p:nvPicPr>
            <p:cNvPr id="43" name="Google Shape;43;p47" descr="A black background with purple cubes&#10;&#10;Description automatically generated"/>
            <p:cNvPicPr preferRelativeResize="0"/>
            <p:nvPr/>
          </p:nvPicPr>
          <p:blipFill rotWithShape="1">
            <a:blip r:embed="rId2">
              <a:alphaModFix/>
            </a:blip>
            <a:srcRect/>
            <a:stretch/>
          </p:blipFill>
          <p:spPr>
            <a:xfrm rot="10800000" flipH="1">
              <a:off x="3341342" y="1879505"/>
              <a:ext cx="8850658" cy="4978495"/>
            </a:xfrm>
            <a:prstGeom prst="rect">
              <a:avLst/>
            </a:prstGeom>
            <a:noFill/>
            <a:ln>
              <a:noFill/>
            </a:ln>
          </p:spPr>
        </p:pic>
        <p:sp>
          <p:nvSpPr>
            <p:cNvPr id="44" name="Google Shape;44;p47"/>
            <p:cNvSpPr/>
            <p:nvPr/>
          </p:nvSpPr>
          <p:spPr>
            <a:xfrm>
              <a:off x="4269492" y="0"/>
              <a:ext cx="7922508" cy="4627002"/>
            </a:xfrm>
            <a:prstGeom prst="rect">
              <a:avLst/>
            </a:prstGeom>
            <a:gradFill>
              <a:gsLst>
                <a:gs pos="0">
                  <a:schemeClr val="lt1"/>
                </a:gs>
                <a:gs pos="50000">
                  <a:schemeClr val="lt1"/>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 name="Google Shape;45;p47"/>
            <p:cNvSpPr/>
            <p:nvPr/>
          </p:nvSpPr>
          <p:spPr>
            <a:xfrm rot="16200000">
              <a:off x="2362601" y="365359"/>
              <a:ext cx="6858000" cy="6127282"/>
            </a:xfrm>
            <a:prstGeom prst="rect">
              <a:avLst/>
            </a:prstGeom>
            <a:gradFill>
              <a:gsLst>
                <a:gs pos="0">
                  <a:schemeClr val="lt1"/>
                </a:gs>
                <a:gs pos="50000">
                  <a:schemeClr val="lt1"/>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Google Shape;46;p47"/>
            <p:cNvSpPr/>
            <p:nvPr/>
          </p:nvSpPr>
          <p:spPr>
            <a:xfrm>
              <a:off x="4537624" y="1711922"/>
              <a:ext cx="7654376" cy="5146078"/>
            </a:xfrm>
            <a:prstGeom prst="rect">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5" name="Watermark" hidden="1">
            <a:extLst>
              <a:ext uri="{FF2B5EF4-FFF2-40B4-BE49-F238E27FC236}">
                <a16:creationId xmlns:a16="http://schemas.microsoft.com/office/drawing/2014/main" id="{FD0E385D-5191-676D-0588-C37F7FCC48A5}"/>
              </a:ext>
            </a:extLst>
          </p:cNvPr>
          <p:cNvSpPr txBox="1"/>
          <p:nvPr userDrawn="1"/>
        </p:nvSpPr>
        <p:spPr>
          <a:xfrm rot="20873498">
            <a:off x="1003540" y="2543287"/>
            <a:ext cx="10346130" cy="2522871"/>
          </a:xfrm>
          <a:prstGeom prst="rect">
            <a:avLst/>
          </a:prstGeom>
          <a:noFill/>
        </p:spPr>
        <p:txBody>
          <a:bodyPr wrap="square" rtlCol="0">
            <a:noAutofit/>
          </a:bodyPr>
          <a:lstStyle/>
          <a:p>
            <a:pPr algn="ctr"/>
            <a:r>
              <a:rPr lang="en-GB" sz="8000" b="1">
                <a:solidFill>
                  <a:schemeClr val="tx1">
                    <a:alpha val="7867"/>
                  </a:schemeClr>
                </a:solidFill>
              </a:rPr>
              <a:t>EMBARGOED UNTIL 20 June 2024</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947738" y="333375"/>
            <a:ext cx="10296525" cy="9742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947738" y="1408177"/>
            <a:ext cx="10296525" cy="443382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 name="Watermark" hidden="1">
            <a:extLst>
              <a:ext uri="{FF2B5EF4-FFF2-40B4-BE49-F238E27FC236}">
                <a16:creationId xmlns:a16="http://schemas.microsoft.com/office/drawing/2014/main" id="{4EF29C61-46EE-F418-D600-778C82D5B0EA}"/>
              </a:ext>
            </a:extLst>
          </p:cNvPr>
          <p:cNvSpPr txBox="1"/>
          <p:nvPr userDrawn="1"/>
        </p:nvSpPr>
        <p:spPr>
          <a:xfrm rot="20873498">
            <a:off x="1003540" y="2543287"/>
            <a:ext cx="10346130" cy="2522871"/>
          </a:xfrm>
          <a:prstGeom prst="rect">
            <a:avLst/>
          </a:prstGeom>
          <a:noFill/>
        </p:spPr>
        <p:txBody>
          <a:bodyPr wrap="square" rtlCol="0">
            <a:noAutofit/>
          </a:bodyPr>
          <a:lstStyle/>
          <a:p>
            <a:pPr algn="ctr"/>
            <a:r>
              <a:rPr lang="en-GB" sz="8000" b="1">
                <a:solidFill>
                  <a:schemeClr val="tx1">
                    <a:alpha val="7867"/>
                  </a:schemeClr>
                </a:solidFill>
              </a:rPr>
              <a:t>EMBARGOED UNTIL 20 June 2024</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597">
          <p15:clr>
            <a:srgbClr val="F26B43"/>
          </p15:clr>
        </p15:guide>
        <p15:guide id="3" pos="7083">
          <p15:clr>
            <a:srgbClr val="F26B43"/>
          </p15:clr>
        </p15:guide>
        <p15:guide id="4" orient="horz" pos="2160">
          <p15:clr>
            <a:srgbClr val="F26B43"/>
          </p15:clr>
        </p15:guide>
        <p15:guide id="5" orient="horz" pos="4110">
          <p15:clr>
            <a:srgbClr val="F26B43"/>
          </p15:clr>
        </p15:guide>
        <p15:guide id="6" orient="horz" pos="210">
          <p15:clr>
            <a:srgbClr val="F26B43"/>
          </p15:clr>
        </p15:guide>
        <p15:guide id="7" orient="horz" pos="36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slide" Target="slide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www.gov.uk/government/publications/the-7-principles-of-public-life/the-7-principles-of-public-life--2" TargetMode="External"/><Relationship Id="rId5" Type="http://schemas.openxmlformats.org/officeDocument/2006/relationships/hyperlink" Target="https://www.gov.uk/government/publications/civil-servants-terms-and-conditions" TargetMode="External"/><Relationship Id="rId4" Type="http://schemas.openxmlformats.org/officeDocument/2006/relationships/hyperlink" Target="https://www.gov.uk/government/publications/civil-service-code/the-civil-service-cod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mailto:psi@nationalarchives.gsi.gov.uk" TargetMode="External"/><Relationship Id="rId11" Type="http://schemas.openxmlformats.org/officeDocument/2006/relationships/image" Target="../media/image12.png"/><Relationship Id="rId5" Type="http://schemas.openxmlformats.org/officeDocument/2006/relationships/hyperlink" Target="http://www.nationalarchives.gov.uk/doc/open-government-licence/" TargetMode="External"/><Relationship Id="rId10" Type="http://schemas.openxmlformats.org/officeDocument/2006/relationships/image" Target="../media/image11.png"/><Relationship Id="rId4" Type="http://schemas.openxmlformats.org/officeDocument/2006/relationships/image" Target="../media/image28.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3.jpeg"/><Relationship Id="rId7"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1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gov.uk/government/publications/the-7-principles-of-public-life" TargetMode="External"/><Relationship Id="rId5" Type="http://schemas.openxmlformats.org/officeDocument/2006/relationships/hyperlink" Target="https://www.gov.uk/government/publications/civil-servants-terms-and-conditions" TargetMode="External"/><Relationship Id="rId4" Type="http://schemas.openxmlformats.org/officeDocument/2006/relationships/hyperlink" Target="https://www.gov.uk/government/publications/civil-service-code/the-civil-service-code"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6"/>
        <p:cNvGrpSpPr/>
        <p:nvPr/>
      </p:nvGrpSpPr>
      <p:grpSpPr>
        <a:xfrm>
          <a:off x="0" y="0"/>
          <a:ext cx="0" cy="0"/>
          <a:chOff x="0" y="0"/>
          <a:chExt cx="0" cy="0"/>
        </a:xfrm>
      </p:grpSpPr>
      <p:sp>
        <p:nvSpPr>
          <p:cNvPr id="147" name="Title"/>
          <p:cNvSpPr txBox="1">
            <a:spLocks noGrp="1"/>
          </p:cNvSpPr>
          <p:nvPr>
            <p:ph type="title" idx="4294967295"/>
          </p:nvPr>
        </p:nvSpPr>
        <p:spPr>
          <a:xfrm>
            <a:off x="963588" y="1207426"/>
            <a:ext cx="7124823" cy="217657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4800"/>
              <a:buFont typeface="Arial"/>
              <a:buNone/>
            </a:pPr>
            <a:r>
              <a:rPr lang="en-GB" sz="4800" b="1">
                <a:solidFill>
                  <a:schemeClr val="lt1"/>
                </a:solidFill>
              </a:rPr>
              <a:t>The Civil Service</a:t>
            </a:r>
            <a:br>
              <a:rPr lang="en-GB" sz="4800" b="1">
                <a:solidFill>
                  <a:schemeClr val="lt1"/>
                </a:solidFill>
              </a:rPr>
            </a:br>
            <a:r>
              <a:rPr lang="en-GB" sz="4800" b="1">
                <a:solidFill>
                  <a:schemeClr val="lt1"/>
                </a:solidFill>
              </a:rPr>
              <a:t>Line Management Standards</a:t>
            </a:r>
            <a:endParaRPr/>
          </a:p>
        </p:txBody>
      </p:sp>
      <p:grpSp>
        <p:nvGrpSpPr>
          <p:cNvPr id="2" name="LMC cubes" descr="&quot;&quot;">
            <a:extLst>
              <a:ext uri="{FF2B5EF4-FFF2-40B4-BE49-F238E27FC236}">
                <a16:creationId xmlns:a16="http://schemas.microsoft.com/office/drawing/2014/main" id="{4C91A981-E783-FAAA-2490-C6B806126909}"/>
              </a:ext>
              <a:ext uri="{C183D7F6-B498-43B3-948B-1728B52AA6E4}">
                <adec:decorative xmlns:adec="http://schemas.microsoft.com/office/drawing/2017/decorative" val="1"/>
              </a:ext>
            </a:extLst>
          </p:cNvPr>
          <p:cNvGrpSpPr/>
          <p:nvPr/>
        </p:nvGrpSpPr>
        <p:grpSpPr>
          <a:xfrm>
            <a:off x="6452006" y="1202717"/>
            <a:ext cx="5592546" cy="4479055"/>
            <a:chOff x="6452006" y="1202717"/>
            <a:chExt cx="5592546" cy="4479055"/>
          </a:xfrm>
        </p:grpSpPr>
        <p:grpSp>
          <p:nvGrpSpPr>
            <p:cNvPr id="148" name="Google Shape;148;p1"/>
            <p:cNvGrpSpPr/>
            <p:nvPr/>
          </p:nvGrpSpPr>
          <p:grpSpPr>
            <a:xfrm>
              <a:off x="8772397" y="1202717"/>
              <a:ext cx="2103680" cy="2442499"/>
              <a:chOff x="6450848" y="919277"/>
              <a:chExt cx="979301" cy="1137027"/>
            </a:xfrm>
          </p:grpSpPr>
          <p:sp>
            <p:nvSpPr>
              <p:cNvPr id="149" name="Google Shape;149;p1"/>
              <p:cNvSpPr/>
              <p:nvPr/>
            </p:nvSpPr>
            <p:spPr>
              <a:xfrm>
                <a:off x="6452941" y="927628"/>
                <a:ext cx="973024" cy="1128676"/>
              </a:xfrm>
              <a:custGeom>
                <a:avLst/>
                <a:gdLst/>
                <a:ahLst/>
                <a:cxnLst/>
                <a:rect l="l" t="t" r="r" b="b"/>
                <a:pathLst>
                  <a:path w="973024" h="1128676" extrusionOk="0">
                    <a:moveTo>
                      <a:pt x="487140" y="0"/>
                    </a:moveTo>
                    <a:lnTo>
                      <a:pt x="2093" y="274757"/>
                    </a:lnTo>
                    <a:lnTo>
                      <a:pt x="0" y="845568"/>
                    </a:lnTo>
                    <a:lnTo>
                      <a:pt x="487140" y="1128677"/>
                    </a:lnTo>
                    <a:lnTo>
                      <a:pt x="970932" y="845568"/>
                    </a:lnTo>
                    <a:lnTo>
                      <a:pt x="973024" y="27475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0" name="Google Shape;150;p1"/>
              <p:cNvSpPr/>
              <p:nvPr/>
            </p:nvSpPr>
            <p:spPr>
              <a:xfrm>
                <a:off x="6940081" y="1202385"/>
                <a:ext cx="485884" cy="853919"/>
              </a:xfrm>
              <a:custGeom>
                <a:avLst/>
                <a:gdLst/>
                <a:ahLst/>
                <a:cxnLst/>
                <a:rect l="l" t="t" r="r" b="b"/>
                <a:pathLst>
                  <a:path w="485884" h="853919" extrusionOk="0">
                    <a:moveTo>
                      <a:pt x="485884" y="0"/>
                    </a:moveTo>
                    <a:lnTo>
                      <a:pt x="483792" y="570811"/>
                    </a:lnTo>
                    <a:lnTo>
                      <a:pt x="0" y="853919"/>
                    </a:lnTo>
                    <a:lnTo>
                      <a:pt x="2093" y="278933"/>
                    </a:lnTo>
                  </a:path>
                </a:pathLst>
              </a:custGeom>
              <a:no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1" name="Google Shape;151;p1"/>
              <p:cNvSpPr/>
              <p:nvPr/>
            </p:nvSpPr>
            <p:spPr>
              <a:xfrm>
                <a:off x="6452941" y="1202385"/>
                <a:ext cx="487139" cy="853919"/>
              </a:xfrm>
              <a:custGeom>
                <a:avLst/>
                <a:gdLst/>
                <a:ahLst/>
                <a:cxnLst/>
                <a:rect l="l" t="t" r="r" b="b"/>
                <a:pathLst>
                  <a:path w="487139" h="853919" extrusionOk="0">
                    <a:moveTo>
                      <a:pt x="487140" y="853919"/>
                    </a:moveTo>
                    <a:lnTo>
                      <a:pt x="0" y="570811"/>
                    </a:lnTo>
                    <a:lnTo>
                      <a:pt x="2093" y="0"/>
                    </a:lnTo>
                  </a:path>
                </a:pathLst>
              </a:custGeom>
              <a:noFill/>
              <a:ln w="12700"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2" name="Google Shape;152;p1"/>
              <p:cNvSpPr/>
              <p:nvPr/>
            </p:nvSpPr>
            <p:spPr>
              <a:xfrm>
                <a:off x="6450848" y="919277"/>
                <a:ext cx="979301" cy="566217"/>
              </a:xfrm>
              <a:custGeom>
                <a:avLst/>
                <a:gdLst/>
                <a:ahLst/>
                <a:cxnLst/>
                <a:rect l="l" t="t" r="r" b="b"/>
                <a:pathLst>
                  <a:path w="979301" h="566217" extrusionOk="0">
                    <a:moveTo>
                      <a:pt x="487977" y="9604"/>
                    </a:moveTo>
                    <a:lnTo>
                      <a:pt x="962562" y="283109"/>
                    </a:lnTo>
                    <a:lnTo>
                      <a:pt x="491325" y="556613"/>
                    </a:lnTo>
                    <a:lnTo>
                      <a:pt x="16740" y="283109"/>
                    </a:lnTo>
                    <a:lnTo>
                      <a:pt x="487977" y="9604"/>
                    </a:lnTo>
                    <a:moveTo>
                      <a:pt x="487977" y="0"/>
                    </a:moveTo>
                    <a:lnTo>
                      <a:pt x="0" y="283109"/>
                    </a:lnTo>
                    <a:lnTo>
                      <a:pt x="491325" y="566217"/>
                    </a:lnTo>
                    <a:lnTo>
                      <a:pt x="979302" y="283109"/>
                    </a:lnTo>
                    <a:lnTo>
                      <a:pt x="487977" y="0"/>
                    </a:lnTo>
                    <a:lnTo>
                      <a:pt x="487977" y="0"/>
                    </a:lnTo>
                    <a:close/>
                  </a:path>
                </a:pathLst>
              </a:custGeom>
              <a:solidFill>
                <a:schemeClr val="accent6"/>
              </a:solid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3" name="Google Shape;153;p1"/>
              <p:cNvSpPr/>
              <p:nvPr/>
            </p:nvSpPr>
            <p:spPr>
              <a:xfrm>
                <a:off x="6764308" y="1057490"/>
                <a:ext cx="348196" cy="282273"/>
              </a:xfrm>
              <a:custGeom>
                <a:avLst/>
                <a:gdLst/>
                <a:ahLst/>
                <a:cxnLst/>
                <a:rect l="l" t="t" r="r" b="b"/>
                <a:pathLst>
                  <a:path w="348196" h="282273" extrusionOk="0">
                    <a:moveTo>
                      <a:pt x="348196" y="36328"/>
                    </a:moveTo>
                    <a:lnTo>
                      <a:pt x="115507" y="171201"/>
                    </a:lnTo>
                    <a:lnTo>
                      <a:pt x="255707" y="251791"/>
                    </a:lnTo>
                    <a:lnTo>
                      <a:pt x="202975" y="282274"/>
                    </a:lnTo>
                    <a:lnTo>
                      <a:pt x="0" y="165356"/>
                    </a:lnTo>
                    <a:lnTo>
                      <a:pt x="285002" y="0"/>
                    </a:lnTo>
                    <a:close/>
                  </a:path>
                </a:pathLst>
              </a:custGeom>
              <a:noFill/>
              <a:ln w="12700"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54" name="Google Shape;154;p1"/>
            <p:cNvGrpSpPr/>
            <p:nvPr/>
          </p:nvGrpSpPr>
          <p:grpSpPr>
            <a:xfrm>
              <a:off x="9940872" y="1890624"/>
              <a:ext cx="2103680" cy="2442496"/>
              <a:chOff x="6600073" y="1750320"/>
              <a:chExt cx="979301" cy="1137026"/>
            </a:xfrm>
          </p:grpSpPr>
          <p:sp>
            <p:nvSpPr>
              <p:cNvPr id="155" name="Google Shape;155;p1"/>
              <p:cNvSpPr/>
              <p:nvPr/>
            </p:nvSpPr>
            <p:spPr>
              <a:xfrm>
                <a:off x="6602166" y="1758671"/>
                <a:ext cx="973024" cy="1128675"/>
              </a:xfrm>
              <a:custGeom>
                <a:avLst/>
                <a:gdLst/>
                <a:ahLst/>
                <a:cxnLst/>
                <a:rect l="l" t="t" r="r" b="b"/>
                <a:pathLst>
                  <a:path w="973024" h="1128675" extrusionOk="0">
                    <a:moveTo>
                      <a:pt x="487140" y="0"/>
                    </a:moveTo>
                    <a:lnTo>
                      <a:pt x="2093" y="274757"/>
                    </a:lnTo>
                    <a:lnTo>
                      <a:pt x="0" y="845567"/>
                    </a:lnTo>
                    <a:lnTo>
                      <a:pt x="487140" y="1128676"/>
                    </a:lnTo>
                    <a:lnTo>
                      <a:pt x="970932" y="845567"/>
                    </a:lnTo>
                    <a:lnTo>
                      <a:pt x="973024" y="27475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6" name="Google Shape;156;p1"/>
              <p:cNvSpPr/>
              <p:nvPr/>
            </p:nvSpPr>
            <p:spPr>
              <a:xfrm>
                <a:off x="7089306" y="2033428"/>
                <a:ext cx="485884" cy="853918"/>
              </a:xfrm>
              <a:custGeom>
                <a:avLst/>
                <a:gdLst/>
                <a:ahLst/>
                <a:cxnLst/>
                <a:rect l="l" t="t" r="r" b="b"/>
                <a:pathLst>
                  <a:path w="485884" h="853918" extrusionOk="0">
                    <a:moveTo>
                      <a:pt x="485884" y="0"/>
                    </a:moveTo>
                    <a:lnTo>
                      <a:pt x="483792" y="570810"/>
                    </a:lnTo>
                    <a:lnTo>
                      <a:pt x="0" y="853919"/>
                    </a:lnTo>
                    <a:lnTo>
                      <a:pt x="2093" y="278933"/>
                    </a:lnTo>
                  </a:path>
                </a:pathLst>
              </a:custGeom>
              <a:noFill/>
              <a:ln w="12700" cap="flat" cmpd="sng">
                <a:solidFill>
                  <a:srgbClr val="CD5CB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7" name="Google Shape;157;p1"/>
              <p:cNvSpPr/>
              <p:nvPr/>
            </p:nvSpPr>
            <p:spPr>
              <a:xfrm>
                <a:off x="6602166" y="2033428"/>
                <a:ext cx="487139" cy="853918"/>
              </a:xfrm>
              <a:custGeom>
                <a:avLst/>
                <a:gdLst/>
                <a:ahLst/>
                <a:cxnLst/>
                <a:rect l="l" t="t" r="r" b="b"/>
                <a:pathLst>
                  <a:path w="487139" h="853918" extrusionOk="0">
                    <a:moveTo>
                      <a:pt x="487140" y="853919"/>
                    </a:moveTo>
                    <a:lnTo>
                      <a:pt x="0" y="570810"/>
                    </a:lnTo>
                    <a:lnTo>
                      <a:pt x="2093" y="0"/>
                    </a:lnTo>
                  </a:path>
                </a:pathLst>
              </a:custGeom>
              <a:noFill/>
              <a:ln w="12700" cap="flat" cmpd="sng">
                <a:solidFill>
                  <a:srgbClr val="CD5CB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8" name="Google Shape;158;p1"/>
              <p:cNvSpPr/>
              <p:nvPr/>
            </p:nvSpPr>
            <p:spPr>
              <a:xfrm>
                <a:off x="6600073" y="1750320"/>
                <a:ext cx="979301" cy="566216"/>
              </a:xfrm>
              <a:custGeom>
                <a:avLst/>
                <a:gdLst/>
                <a:ahLst/>
                <a:cxnLst/>
                <a:rect l="l" t="t" r="r" b="b"/>
                <a:pathLst>
                  <a:path w="979301" h="566216" extrusionOk="0">
                    <a:moveTo>
                      <a:pt x="487977" y="9604"/>
                    </a:moveTo>
                    <a:lnTo>
                      <a:pt x="962562" y="283108"/>
                    </a:lnTo>
                    <a:lnTo>
                      <a:pt x="491325" y="556613"/>
                    </a:lnTo>
                    <a:lnTo>
                      <a:pt x="16740" y="283108"/>
                    </a:lnTo>
                    <a:lnTo>
                      <a:pt x="487977" y="9604"/>
                    </a:lnTo>
                    <a:moveTo>
                      <a:pt x="487977" y="0"/>
                    </a:moveTo>
                    <a:lnTo>
                      <a:pt x="0" y="283108"/>
                    </a:lnTo>
                    <a:lnTo>
                      <a:pt x="491325" y="566217"/>
                    </a:lnTo>
                    <a:lnTo>
                      <a:pt x="979302" y="283108"/>
                    </a:lnTo>
                    <a:lnTo>
                      <a:pt x="487977" y="0"/>
                    </a:lnTo>
                    <a:lnTo>
                      <a:pt x="487977" y="0"/>
                    </a:lnTo>
                    <a:close/>
                  </a:path>
                </a:pathLst>
              </a:custGeom>
              <a:solidFill>
                <a:srgbClr val="CD5CBF"/>
              </a:solidFill>
              <a:ln w="9525" cap="flat" cmpd="sng">
                <a:solidFill>
                  <a:srgbClr val="CD5CB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59" name="Google Shape;159;p1"/>
            <p:cNvGrpSpPr/>
            <p:nvPr/>
          </p:nvGrpSpPr>
          <p:grpSpPr>
            <a:xfrm>
              <a:off x="7621173" y="1907818"/>
              <a:ext cx="2103680" cy="2442497"/>
              <a:chOff x="4819558" y="1833677"/>
              <a:chExt cx="979301" cy="1137026"/>
            </a:xfrm>
          </p:grpSpPr>
          <p:sp>
            <p:nvSpPr>
              <p:cNvPr id="160" name="Google Shape;160;p1"/>
              <p:cNvSpPr/>
              <p:nvPr/>
            </p:nvSpPr>
            <p:spPr>
              <a:xfrm>
                <a:off x="4821651" y="1842028"/>
                <a:ext cx="973024" cy="1128675"/>
              </a:xfrm>
              <a:custGeom>
                <a:avLst/>
                <a:gdLst/>
                <a:ahLst/>
                <a:cxnLst/>
                <a:rect l="l" t="t" r="r" b="b"/>
                <a:pathLst>
                  <a:path w="973024" h="1128675" extrusionOk="0">
                    <a:moveTo>
                      <a:pt x="487140" y="0"/>
                    </a:moveTo>
                    <a:lnTo>
                      <a:pt x="2093" y="274757"/>
                    </a:lnTo>
                    <a:lnTo>
                      <a:pt x="0" y="845567"/>
                    </a:lnTo>
                    <a:lnTo>
                      <a:pt x="487140" y="1128676"/>
                    </a:lnTo>
                    <a:lnTo>
                      <a:pt x="970932" y="845567"/>
                    </a:lnTo>
                    <a:lnTo>
                      <a:pt x="973024" y="27475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1" name="Google Shape;161;p1"/>
              <p:cNvSpPr/>
              <p:nvPr/>
            </p:nvSpPr>
            <p:spPr>
              <a:xfrm>
                <a:off x="5308791" y="2116785"/>
                <a:ext cx="485884" cy="853918"/>
              </a:xfrm>
              <a:custGeom>
                <a:avLst/>
                <a:gdLst/>
                <a:ahLst/>
                <a:cxnLst/>
                <a:rect l="l" t="t" r="r" b="b"/>
                <a:pathLst>
                  <a:path w="485884" h="853918" extrusionOk="0">
                    <a:moveTo>
                      <a:pt x="485884" y="0"/>
                    </a:moveTo>
                    <a:lnTo>
                      <a:pt x="483792" y="570810"/>
                    </a:lnTo>
                    <a:lnTo>
                      <a:pt x="0" y="853919"/>
                    </a:lnTo>
                    <a:lnTo>
                      <a:pt x="2093" y="278933"/>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2" name="Google Shape;162;p1"/>
              <p:cNvSpPr/>
              <p:nvPr/>
            </p:nvSpPr>
            <p:spPr>
              <a:xfrm>
                <a:off x="4821651" y="2116785"/>
                <a:ext cx="487139" cy="853918"/>
              </a:xfrm>
              <a:custGeom>
                <a:avLst/>
                <a:gdLst/>
                <a:ahLst/>
                <a:cxnLst/>
                <a:rect l="l" t="t" r="r" b="b"/>
                <a:pathLst>
                  <a:path w="487139" h="853918" extrusionOk="0">
                    <a:moveTo>
                      <a:pt x="487140" y="853919"/>
                    </a:moveTo>
                    <a:lnTo>
                      <a:pt x="0" y="570810"/>
                    </a:lnTo>
                    <a:lnTo>
                      <a:pt x="2093" y="0"/>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3" name="Google Shape;163;p1"/>
              <p:cNvSpPr/>
              <p:nvPr/>
            </p:nvSpPr>
            <p:spPr>
              <a:xfrm>
                <a:off x="4819558" y="1833677"/>
                <a:ext cx="979301" cy="566216"/>
              </a:xfrm>
              <a:custGeom>
                <a:avLst/>
                <a:gdLst/>
                <a:ahLst/>
                <a:cxnLst/>
                <a:rect l="l" t="t" r="r" b="b"/>
                <a:pathLst>
                  <a:path w="979301" h="566216" extrusionOk="0">
                    <a:moveTo>
                      <a:pt x="487977" y="9604"/>
                    </a:moveTo>
                    <a:lnTo>
                      <a:pt x="962562" y="283108"/>
                    </a:lnTo>
                    <a:lnTo>
                      <a:pt x="491325" y="556613"/>
                    </a:lnTo>
                    <a:lnTo>
                      <a:pt x="16740" y="283108"/>
                    </a:lnTo>
                    <a:lnTo>
                      <a:pt x="487977" y="9604"/>
                    </a:lnTo>
                    <a:moveTo>
                      <a:pt x="487977" y="0"/>
                    </a:moveTo>
                    <a:lnTo>
                      <a:pt x="0" y="283108"/>
                    </a:lnTo>
                    <a:lnTo>
                      <a:pt x="491325" y="566217"/>
                    </a:lnTo>
                    <a:lnTo>
                      <a:pt x="979302" y="283108"/>
                    </a:lnTo>
                    <a:lnTo>
                      <a:pt x="487977" y="0"/>
                    </a:lnTo>
                    <a:lnTo>
                      <a:pt x="487977" y="0"/>
                    </a:lnTo>
                    <a:close/>
                  </a:path>
                </a:pathLst>
              </a:custGeom>
              <a:solidFill>
                <a:schemeClr val="dk2"/>
              </a:solidFill>
              <a:ln w="9525"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4" name="Google Shape;164;p1"/>
              <p:cNvSpPr/>
              <p:nvPr/>
            </p:nvSpPr>
            <p:spPr>
              <a:xfrm>
                <a:off x="5011652" y="1948924"/>
                <a:ext cx="594277" cy="343237"/>
              </a:xfrm>
              <a:custGeom>
                <a:avLst/>
                <a:gdLst/>
                <a:ahLst/>
                <a:cxnLst/>
                <a:rect l="l" t="t" r="r" b="b"/>
                <a:pathLst>
                  <a:path w="594277" h="343237" extrusionOk="0">
                    <a:moveTo>
                      <a:pt x="594277" y="177882"/>
                    </a:moveTo>
                    <a:lnTo>
                      <a:pt x="309275" y="343238"/>
                    </a:lnTo>
                    <a:lnTo>
                      <a:pt x="249848" y="309415"/>
                    </a:lnTo>
                    <a:lnTo>
                      <a:pt x="451985" y="192079"/>
                    </a:lnTo>
                    <a:lnTo>
                      <a:pt x="178702" y="268494"/>
                    </a:lnTo>
                    <a:lnTo>
                      <a:pt x="130155" y="240517"/>
                    </a:lnTo>
                    <a:lnTo>
                      <a:pt x="259892" y="83930"/>
                    </a:lnTo>
                    <a:lnTo>
                      <a:pt x="59009" y="199178"/>
                    </a:lnTo>
                    <a:lnTo>
                      <a:pt x="0" y="165355"/>
                    </a:lnTo>
                    <a:lnTo>
                      <a:pt x="285002" y="0"/>
                    </a:lnTo>
                    <a:lnTo>
                      <a:pt x="374144" y="51360"/>
                    </a:lnTo>
                    <a:lnTo>
                      <a:pt x="244825" y="203354"/>
                    </a:lnTo>
                    <a:lnTo>
                      <a:pt x="505554" y="126939"/>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65" name="Google Shape;165;p1"/>
            <p:cNvGrpSpPr/>
            <p:nvPr/>
          </p:nvGrpSpPr>
          <p:grpSpPr>
            <a:xfrm>
              <a:off x="8777789" y="2592209"/>
              <a:ext cx="2103680" cy="2442497"/>
              <a:chOff x="6600073" y="1750320"/>
              <a:chExt cx="979301" cy="1137026"/>
            </a:xfrm>
          </p:grpSpPr>
          <p:sp>
            <p:nvSpPr>
              <p:cNvPr id="166" name="Google Shape;166;p1"/>
              <p:cNvSpPr/>
              <p:nvPr/>
            </p:nvSpPr>
            <p:spPr>
              <a:xfrm>
                <a:off x="6602166" y="1758671"/>
                <a:ext cx="973024" cy="1128675"/>
              </a:xfrm>
              <a:custGeom>
                <a:avLst/>
                <a:gdLst/>
                <a:ahLst/>
                <a:cxnLst/>
                <a:rect l="l" t="t" r="r" b="b"/>
                <a:pathLst>
                  <a:path w="973024" h="1128675" extrusionOk="0">
                    <a:moveTo>
                      <a:pt x="487140" y="0"/>
                    </a:moveTo>
                    <a:lnTo>
                      <a:pt x="2093" y="274757"/>
                    </a:lnTo>
                    <a:lnTo>
                      <a:pt x="0" y="845567"/>
                    </a:lnTo>
                    <a:lnTo>
                      <a:pt x="487140" y="1128676"/>
                    </a:lnTo>
                    <a:lnTo>
                      <a:pt x="970932" y="845567"/>
                    </a:lnTo>
                    <a:lnTo>
                      <a:pt x="973024" y="27475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7" name="Google Shape;167;p1"/>
              <p:cNvSpPr/>
              <p:nvPr/>
            </p:nvSpPr>
            <p:spPr>
              <a:xfrm>
                <a:off x="7089306" y="2033428"/>
                <a:ext cx="485884" cy="853918"/>
              </a:xfrm>
              <a:custGeom>
                <a:avLst/>
                <a:gdLst/>
                <a:ahLst/>
                <a:cxnLst/>
                <a:rect l="l" t="t" r="r" b="b"/>
                <a:pathLst>
                  <a:path w="485884" h="853918" extrusionOk="0">
                    <a:moveTo>
                      <a:pt x="485884" y="0"/>
                    </a:moveTo>
                    <a:lnTo>
                      <a:pt x="483792" y="570810"/>
                    </a:lnTo>
                    <a:lnTo>
                      <a:pt x="0" y="853919"/>
                    </a:lnTo>
                    <a:lnTo>
                      <a:pt x="2093" y="278933"/>
                    </a:lnTo>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8" name="Google Shape;168;p1"/>
              <p:cNvSpPr/>
              <p:nvPr/>
            </p:nvSpPr>
            <p:spPr>
              <a:xfrm>
                <a:off x="6602166" y="2033428"/>
                <a:ext cx="487139" cy="853918"/>
              </a:xfrm>
              <a:custGeom>
                <a:avLst/>
                <a:gdLst/>
                <a:ahLst/>
                <a:cxnLst/>
                <a:rect l="l" t="t" r="r" b="b"/>
                <a:pathLst>
                  <a:path w="487139" h="853918" extrusionOk="0">
                    <a:moveTo>
                      <a:pt x="487140" y="853919"/>
                    </a:moveTo>
                    <a:lnTo>
                      <a:pt x="0" y="570810"/>
                    </a:lnTo>
                    <a:lnTo>
                      <a:pt x="2093" y="0"/>
                    </a:lnTo>
                  </a:path>
                </a:pathLst>
              </a:custGeom>
              <a:noFill/>
              <a:ln w="1270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9" name="Google Shape;169;p1"/>
              <p:cNvSpPr/>
              <p:nvPr/>
            </p:nvSpPr>
            <p:spPr>
              <a:xfrm>
                <a:off x="6600073" y="1750320"/>
                <a:ext cx="979301" cy="566216"/>
              </a:xfrm>
              <a:custGeom>
                <a:avLst/>
                <a:gdLst/>
                <a:ahLst/>
                <a:cxnLst/>
                <a:rect l="l" t="t" r="r" b="b"/>
                <a:pathLst>
                  <a:path w="979301" h="566216" extrusionOk="0">
                    <a:moveTo>
                      <a:pt x="487977" y="9604"/>
                    </a:moveTo>
                    <a:lnTo>
                      <a:pt x="962562" y="283108"/>
                    </a:lnTo>
                    <a:lnTo>
                      <a:pt x="491325" y="556613"/>
                    </a:lnTo>
                    <a:lnTo>
                      <a:pt x="16740" y="283108"/>
                    </a:lnTo>
                    <a:lnTo>
                      <a:pt x="487977" y="9604"/>
                    </a:lnTo>
                    <a:moveTo>
                      <a:pt x="487977" y="0"/>
                    </a:moveTo>
                    <a:lnTo>
                      <a:pt x="0" y="283108"/>
                    </a:lnTo>
                    <a:lnTo>
                      <a:pt x="491325" y="566217"/>
                    </a:lnTo>
                    <a:lnTo>
                      <a:pt x="979302" y="283108"/>
                    </a:lnTo>
                    <a:lnTo>
                      <a:pt x="487977" y="0"/>
                    </a:lnTo>
                    <a:lnTo>
                      <a:pt x="487977" y="0"/>
                    </a:lnTo>
                    <a:close/>
                  </a:path>
                </a:pathLst>
              </a:custGeom>
              <a:solidFill>
                <a:schemeClr val="accent2"/>
              </a:solidFill>
              <a:ln w="9525"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0" name="Google Shape;170;p1"/>
              <p:cNvSpPr/>
              <p:nvPr/>
            </p:nvSpPr>
            <p:spPr>
              <a:xfrm>
                <a:off x="6885277" y="1915081"/>
                <a:ext cx="415678" cy="240038"/>
              </a:xfrm>
              <a:custGeom>
                <a:avLst/>
                <a:gdLst/>
                <a:ahLst/>
                <a:cxnLst/>
                <a:rect l="l" t="t" r="r" b="b"/>
                <a:pathLst>
                  <a:path w="415678" h="240038" extrusionOk="0">
                    <a:moveTo>
                      <a:pt x="358457" y="34834"/>
                    </a:moveTo>
                    <a:cubicBezTo>
                      <a:pt x="374360" y="44021"/>
                      <a:pt x="386915" y="54042"/>
                      <a:pt x="396541" y="64481"/>
                    </a:cubicBezTo>
                    <a:cubicBezTo>
                      <a:pt x="406167" y="75338"/>
                      <a:pt x="412026" y="86195"/>
                      <a:pt x="414537" y="97887"/>
                    </a:cubicBezTo>
                    <a:cubicBezTo>
                      <a:pt x="417048" y="109161"/>
                      <a:pt x="415374" y="120853"/>
                      <a:pt x="409933" y="132544"/>
                    </a:cubicBezTo>
                    <a:cubicBezTo>
                      <a:pt x="404493" y="144236"/>
                      <a:pt x="394448" y="155093"/>
                      <a:pt x="379801" y="165950"/>
                    </a:cubicBezTo>
                    <a:lnTo>
                      <a:pt x="318699" y="130874"/>
                    </a:lnTo>
                    <a:cubicBezTo>
                      <a:pt x="324977" y="126281"/>
                      <a:pt x="329162" y="120853"/>
                      <a:pt x="331254" y="115424"/>
                    </a:cubicBezTo>
                    <a:cubicBezTo>
                      <a:pt x="333347" y="109996"/>
                      <a:pt x="334184" y="104150"/>
                      <a:pt x="332928" y="98304"/>
                    </a:cubicBezTo>
                    <a:cubicBezTo>
                      <a:pt x="331673" y="92458"/>
                      <a:pt x="329162" y="86612"/>
                      <a:pt x="324558" y="81184"/>
                    </a:cubicBezTo>
                    <a:cubicBezTo>
                      <a:pt x="319955" y="75756"/>
                      <a:pt x="313677" y="70745"/>
                      <a:pt x="306144" y="66152"/>
                    </a:cubicBezTo>
                    <a:cubicBezTo>
                      <a:pt x="291915" y="57800"/>
                      <a:pt x="277267" y="52790"/>
                      <a:pt x="261782" y="49867"/>
                    </a:cubicBezTo>
                    <a:cubicBezTo>
                      <a:pt x="246298" y="47361"/>
                      <a:pt x="231232" y="46944"/>
                      <a:pt x="215747" y="48614"/>
                    </a:cubicBezTo>
                    <a:cubicBezTo>
                      <a:pt x="200262" y="50284"/>
                      <a:pt x="185614" y="54042"/>
                      <a:pt x="170967" y="59053"/>
                    </a:cubicBezTo>
                    <a:cubicBezTo>
                      <a:pt x="156319" y="64064"/>
                      <a:pt x="142927" y="70327"/>
                      <a:pt x="130372" y="77844"/>
                    </a:cubicBezTo>
                    <a:cubicBezTo>
                      <a:pt x="118235" y="84942"/>
                      <a:pt x="108191" y="92458"/>
                      <a:pt x="99821" y="100392"/>
                    </a:cubicBezTo>
                    <a:cubicBezTo>
                      <a:pt x="91451" y="108743"/>
                      <a:pt x="85592" y="117095"/>
                      <a:pt x="82662" y="125863"/>
                    </a:cubicBezTo>
                    <a:cubicBezTo>
                      <a:pt x="79733" y="134632"/>
                      <a:pt x="80570" y="143401"/>
                      <a:pt x="85173" y="152170"/>
                    </a:cubicBezTo>
                    <a:cubicBezTo>
                      <a:pt x="89777" y="160939"/>
                      <a:pt x="98984" y="169708"/>
                      <a:pt x="113213" y="177641"/>
                    </a:cubicBezTo>
                    <a:cubicBezTo>
                      <a:pt x="132464" y="188916"/>
                      <a:pt x="153390" y="193926"/>
                      <a:pt x="175989" y="193509"/>
                    </a:cubicBezTo>
                    <a:cubicBezTo>
                      <a:pt x="198588" y="193091"/>
                      <a:pt x="220769" y="187663"/>
                      <a:pt x="242113" y="178059"/>
                    </a:cubicBezTo>
                    <a:lnTo>
                      <a:pt x="303214" y="213134"/>
                    </a:lnTo>
                    <a:cubicBezTo>
                      <a:pt x="283963" y="222738"/>
                      <a:pt x="263456" y="229419"/>
                      <a:pt x="242531" y="234012"/>
                    </a:cubicBezTo>
                    <a:cubicBezTo>
                      <a:pt x="221606" y="238606"/>
                      <a:pt x="200262" y="240694"/>
                      <a:pt x="179337" y="239858"/>
                    </a:cubicBezTo>
                    <a:cubicBezTo>
                      <a:pt x="158412" y="239441"/>
                      <a:pt x="137486" y="236518"/>
                      <a:pt x="117398" y="231090"/>
                    </a:cubicBezTo>
                    <a:cubicBezTo>
                      <a:pt x="97310" y="225661"/>
                      <a:pt x="78477" y="217727"/>
                      <a:pt x="60900" y="207706"/>
                    </a:cubicBezTo>
                    <a:cubicBezTo>
                      <a:pt x="39138" y="195179"/>
                      <a:pt x="22816" y="181399"/>
                      <a:pt x="13190" y="166785"/>
                    </a:cubicBezTo>
                    <a:cubicBezTo>
                      <a:pt x="3146" y="152170"/>
                      <a:pt x="-1039" y="137555"/>
                      <a:pt x="217" y="122940"/>
                    </a:cubicBezTo>
                    <a:cubicBezTo>
                      <a:pt x="1472" y="108326"/>
                      <a:pt x="7750" y="93711"/>
                      <a:pt x="19468" y="79931"/>
                    </a:cubicBezTo>
                    <a:cubicBezTo>
                      <a:pt x="31186" y="65734"/>
                      <a:pt x="47089" y="52790"/>
                      <a:pt x="68015" y="40680"/>
                    </a:cubicBezTo>
                    <a:cubicBezTo>
                      <a:pt x="89358" y="28153"/>
                      <a:pt x="112376" y="18549"/>
                      <a:pt x="137068" y="11868"/>
                    </a:cubicBezTo>
                    <a:cubicBezTo>
                      <a:pt x="161760" y="5187"/>
                      <a:pt x="186870" y="1012"/>
                      <a:pt x="212399" y="177"/>
                    </a:cubicBezTo>
                    <a:cubicBezTo>
                      <a:pt x="237928" y="-659"/>
                      <a:pt x="263456" y="1429"/>
                      <a:pt x="288567" y="7275"/>
                    </a:cubicBezTo>
                    <a:cubicBezTo>
                      <a:pt x="312840" y="12704"/>
                      <a:pt x="336276" y="21890"/>
                      <a:pt x="358457" y="34834"/>
                    </a:cubicBezTo>
                    <a:close/>
                  </a:path>
                </a:pathLst>
              </a:custGeom>
              <a:noFill/>
              <a:ln w="1270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71" name="Google Shape;171;p1"/>
            <p:cNvGrpSpPr/>
            <p:nvPr/>
          </p:nvGrpSpPr>
          <p:grpSpPr>
            <a:xfrm>
              <a:off x="6452006" y="2566915"/>
              <a:ext cx="2103680" cy="2442496"/>
              <a:chOff x="6600073" y="1750320"/>
              <a:chExt cx="979301" cy="1137026"/>
            </a:xfrm>
          </p:grpSpPr>
          <p:sp>
            <p:nvSpPr>
              <p:cNvPr id="172" name="Google Shape;172;p1"/>
              <p:cNvSpPr/>
              <p:nvPr/>
            </p:nvSpPr>
            <p:spPr>
              <a:xfrm>
                <a:off x="6602166" y="1758671"/>
                <a:ext cx="973024" cy="1128675"/>
              </a:xfrm>
              <a:custGeom>
                <a:avLst/>
                <a:gdLst/>
                <a:ahLst/>
                <a:cxnLst/>
                <a:rect l="l" t="t" r="r" b="b"/>
                <a:pathLst>
                  <a:path w="973024" h="1128675" extrusionOk="0">
                    <a:moveTo>
                      <a:pt x="487140" y="0"/>
                    </a:moveTo>
                    <a:lnTo>
                      <a:pt x="2093" y="274757"/>
                    </a:lnTo>
                    <a:lnTo>
                      <a:pt x="0" y="845567"/>
                    </a:lnTo>
                    <a:lnTo>
                      <a:pt x="487140" y="1128676"/>
                    </a:lnTo>
                    <a:lnTo>
                      <a:pt x="970932" y="845567"/>
                    </a:lnTo>
                    <a:lnTo>
                      <a:pt x="973024" y="27475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 name="Google Shape;173;p1"/>
              <p:cNvSpPr/>
              <p:nvPr/>
            </p:nvSpPr>
            <p:spPr>
              <a:xfrm>
                <a:off x="7089306" y="2033428"/>
                <a:ext cx="485884" cy="853918"/>
              </a:xfrm>
              <a:custGeom>
                <a:avLst/>
                <a:gdLst/>
                <a:ahLst/>
                <a:cxnLst/>
                <a:rect l="l" t="t" r="r" b="b"/>
                <a:pathLst>
                  <a:path w="485884" h="853918" extrusionOk="0">
                    <a:moveTo>
                      <a:pt x="485884" y="0"/>
                    </a:moveTo>
                    <a:lnTo>
                      <a:pt x="483792" y="570810"/>
                    </a:lnTo>
                    <a:lnTo>
                      <a:pt x="0" y="853919"/>
                    </a:lnTo>
                    <a:lnTo>
                      <a:pt x="2093" y="278933"/>
                    </a:lnTo>
                  </a:path>
                </a:pathLst>
              </a:custGeom>
              <a:noFill/>
              <a:ln w="12700" cap="flat" cmpd="sng">
                <a:solidFill>
                  <a:srgbClr val="CD5CB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 name="Google Shape;174;p1"/>
              <p:cNvSpPr/>
              <p:nvPr/>
            </p:nvSpPr>
            <p:spPr>
              <a:xfrm>
                <a:off x="6602166" y="2033428"/>
                <a:ext cx="487139" cy="853918"/>
              </a:xfrm>
              <a:custGeom>
                <a:avLst/>
                <a:gdLst/>
                <a:ahLst/>
                <a:cxnLst/>
                <a:rect l="l" t="t" r="r" b="b"/>
                <a:pathLst>
                  <a:path w="487139" h="853918" extrusionOk="0">
                    <a:moveTo>
                      <a:pt x="487140" y="853919"/>
                    </a:moveTo>
                    <a:lnTo>
                      <a:pt x="0" y="570810"/>
                    </a:lnTo>
                    <a:lnTo>
                      <a:pt x="2093" y="0"/>
                    </a:lnTo>
                  </a:path>
                </a:pathLst>
              </a:custGeom>
              <a:noFill/>
              <a:ln w="12700" cap="flat" cmpd="sng">
                <a:solidFill>
                  <a:srgbClr val="CD5CB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 name="Google Shape;175;p1"/>
              <p:cNvSpPr/>
              <p:nvPr/>
            </p:nvSpPr>
            <p:spPr>
              <a:xfrm>
                <a:off x="6600073" y="1750320"/>
                <a:ext cx="979301" cy="566216"/>
              </a:xfrm>
              <a:custGeom>
                <a:avLst/>
                <a:gdLst/>
                <a:ahLst/>
                <a:cxnLst/>
                <a:rect l="l" t="t" r="r" b="b"/>
                <a:pathLst>
                  <a:path w="979301" h="566216" extrusionOk="0">
                    <a:moveTo>
                      <a:pt x="487977" y="9604"/>
                    </a:moveTo>
                    <a:lnTo>
                      <a:pt x="962562" y="283108"/>
                    </a:lnTo>
                    <a:lnTo>
                      <a:pt x="491325" y="556613"/>
                    </a:lnTo>
                    <a:lnTo>
                      <a:pt x="16740" y="283108"/>
                    </a:lnTo>
                    <a:lnTo>
                      <a:pt x="487977" y="9604"/>
                    </a:lnTo>
                    <a:moveTo>
                      <a:pt x="487977" y="0"/>
                    </a:moveTo>
                    <a:lnTo>
                      <a:pt x="0" y="283108"/>
                    </a:lnTo>
                    <a:lnTo>
                      <a:pt x="491325" y="566217"/>
                    </a:lnTo>
                    <a:lnTo>
                      <a:pt x="979302" y="283108"/>
                    </a:lnTo>
                    <a:lnTo>
                      <a:pt x="487977" y="0"/>
                    </a:lnTo>
                    <a:lnTo>
                      <a:pt x="487977" y="0"/>
                    </a:lnTo>
                    <a:close/>
                  </a:path>
                </a:pathLst>
              </a:custGeom>
              <a:solidFill>
                <a:srgbClr val="CD5CBF"/>
              </a:solidFill>
              <a:ln w="9525" cap="flat" cmpd="sng">
                <a:solidFill>
                  <a:srgbClr val="CD5CB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76" name="Google Shape;176;p1"/>
            <p:cNvGrpSpPr/>
            <p:nvPr/>
          </p:nvGrpSpPr>
          <p:grpSpPr>
            <a:xfrm>
              <a:off x="7626060" y="3239276"/>
              <a:ext cx="2103680" cy="2442496"/>
              <a:chOff x="6600073" y="1750320"/>
              <a:chExt cx="979301" cy="1137026"/>
            </a:xfrm>
          </p:grpSpPr>
          <p:sp>
            <p:nvSpPr>
              <p:cNvPr id="177" name="Google Shape;177;p1"/>
              <p:cNvSpPr/>
              <p:nvPr/>
            </p:nvSpPr>
            <p:spPr>
              <a:xfrm>
                <a:off x="6602166" y="1758671"/>
                <a:ext cx="973024" cy="1128675"/>
              </a:xfrm>
              <a:custGeom>
                <a:avLst/>
                <a:gdLst/>
                <a:ahLst/>
                <a:cxnLst/>
                <a:rect l="l" t="t" r="r" b="b"/>
                <a:pathLst>
                  <a:path w="973024" h="1128675" extrusionOk="0">
                    <a:moveTo>
                      <a:pt x="487140" y="0"/>
                    </a:moveTo>
                    <a:lnTo>
                      <a:pt x="2093" y="274757"/>
                    </a:lnTo>
                    <a:lnTo>
                      <a:pt x="0" y="845567"/>
                    </a:lnTo>
                    <a:lnTo>
                      <a:pt x="487140" y="1128676"/>
                    </a:lnTo>
                    <a:lnTo>
                      <a:pt x="970932" y="845567"/>
                    </a:lnTo>
                    <a:lnTo>
                      <a:pt x="973024" y="27475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 name="Google Shape;178;p1"/>
              <p:cNvSpPr/>
              <p:nvPr/>
            </p:nvSpPr>
            <p:spPr>
              <a:xfrm>
                <a:off x="7089306" y="2033428"/>
                <a:ext cx="485884" cy="853918"/>
              </a:xfrm>
              <a:custGeom>
                <a:avLst/>
                <a:gdLst/>
                <a:ahLst/>
                <a:cxnLst/>
                <a:rect l="l" t="t" r="r" b="b"/>
                <a:pathLst>
                  <a:path w="485884" h="853918" extrusionOk="0">
                    <a:moveTo>
                      <a:pt x="485884" y="0"/>
                    </a:moveTo>
                    <a:lnTo>
                      <a:pt x="483792" y="570810"/>
                    </a:lnTo>
                    <a:lnTo>
                      <a:pt x="0" y="853919"/>
                    </a:lnTo>
                    <a:lnTo>
                      <a:pt x="2093" y="278933"/>
                    </a:lnTo>
                  </a:path>
                </a:pathLst>
              </a:custGeom>
              <a:noFill/>
              <a:ln w="12700" cap="flat" cmpd="sng">
                <a:solidFill>
                  <a:srgbClr val="CD5CB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9" name="Google Shape;179;p1"/>
              <p:cNvSpPr/>
              <p:nvPr/>
            </p:nvSpPr>
            <p:spPr>
              <a:xfrm>
                <a:off x="6602166" y="2033428"/>
                <a:ext cx="487139" cy="853918"/>
              </a:xfrm>
              <a:custGeom>
                <a:avLst/>
                <a:gdLst/>
                <a:ahLst/>
                <a:cxnLst/>
                <a:rect l="l" t="t" r="r" b="b"/>
                <a:pathLst>
                  <a:path w="487139" h="853918" extrusionOk="0">
                    <a:moveTo>
                      <a:pt x="487140" y="853919"/>
                    </a:moveTo>
                    <a:lnTo>
                      <a:pt x="0" y="570810"/>
                    </a:lnTo>
                    <a:lnTo>
                      <a:pt x="2093" y="0"/>
                    </a:lnTo>
                  </a:path>
                </a:pathLst>
              </a:custGeom>
              <a:noFill/>
              <a:ln w="12700" cap="flat" cmpd="sng">
                <a:solidFill>
                  <a:srgbClr val="CD5CB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1"/>
              <p:cNvSpPr/>
              <p:nvPr/>
            </p:nvSpPr>
            <p:spPr>
              <a:xfrm>
                <a:off x="6600073" y="1750320"/>
                <a:ext cx="979301" cy="566216"/>
              </a:xfrm>
              <a:custGeom>
                <a:avLst/>
                <a:gdLst/>
                <a:ahLst/>
                <a:cxnLst/>
                <a:rect l="l" t="t" r="r" b="b"/>
                <a:pathLst>
                  <a:path w="979301" h="566216" extrusionOk="0">
                    <a:moveTo>
                      <a:pt x="487977" y="9604"/>
                    </a:moveTo>
                    <a:lnTo>
                      <a:pt x="962562" y="283108"/>
                    </a:lnTo>
                    <a:lnTo>
                      <a:pt x="491325" y="556613"/>
                    </a:lnTo>
                    <a:lnTo>
                      <a:pt x="16740" y="283108"/>
                    </a:lnTo>
                    <a:lnTo>
                      <a:pt x="487977" y="9604"/>
                    </a:lnTo>
                    <a:moveTo>
                      <a:pt x="487977" y="0"/>
                    </a:moveTo>
                    <a:lnTo>
                      <a:pt x="0" y="283108"/>
                    </a:lnTo>
                    <a:lnTo>
                      <a:pt x="491325" y="566217"/>
                    </a:lnTo>
                    <a:lnTo>
                      <a:pt x="979302" y="283108"/>
                    </a:lnTo>
                    <a:lnTo>
                      <a:pt x="487977" y="0"/>
                    </a:lnTo>
                    <a:lnTo>
                      <a:pt x="487977" y="0"/>
                    </a:lnTo>
                    <a:close/>
                  </a:path>
                </a:pathLst>
              </a:custGeom>
              <a:solidFill>
                <a:srgbClr val="CD5CBF"/>
              </a:solidFill>
              <a:ln w="9525" cap="flat" cmpd="sng">
                <a:solidFill>
                  <a:srgbClr val="CD5CB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3" name="Text Placeholder 5">
            <a:extLst>
              <a:ext uri="{FF2B5EF4-FFF2-40B4-BE49-F238E27FC236}">
                <a16:creationId xmlns:a16="http://schemas.microsoft.com/office/drawing/2014/main" id="{CCB254E0-1EA0-9688-3355-0063D6F8D405}"/>
              </a:ext>
            </a:extLst>
          </p:cNvPr>
          <p:cNvSpPr txBox="1">
            <a:spLocks/>
          </p:cNvSpPr>
          <p:nvPr/>
        </p:nvSpPr>
        <p:spPr>
          <a:xfrm>
            <a:off x="963589" y="5250730"/>
            <a:ext cx="5404160" cy="591270"/>
          </a:xfrm>
          <a:prstGeom prst="rect">
            <a:avLst/>
          </a:prstGeom>
        </p:spPr>
        <p:txBody>
          <a:bodyPr lIns="0" tIns="0" rIns="0" b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bg1"/>
                </a:solidFill>
              </a:rPr>
              <a:t>Core stage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3" name="title"/>
          <p:cNvSpPr txBox="1">
            <a:spLocks noGrp="1"/>
          </p:cNvSpPr>
          <p:nvPr>
            <p:ph type="title" idx="4294967295"/>
          </p:nvPr>
        </p:nvSpPr>
        <p:spPr>
          <a:xfrm>
            <a:off x="6095999" y="2219430"/>
            <a:ext cx="4558749" cy="241914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4800"/>
              <a:buFont typeface="Arial"/>
              <a:buNone/>
              <a:tabLst/>
              <a:defRPr/>
            </a:pPr>
            <a:r>
              <a:rPr kumimoji="0" lang="en-GB" sz="4800" b="1" i="0" u="none" strike="noStrike" kern="0" cap="none" spc="0" normalizeH="0" baseline="0" noProof="0">
                <a:ln>
                  <a:noFill/>
                </a:ln>
                <a:solidFill>
                  <a:schemeClr val="dk1"/>
                </a:solidFill>
                <a:effectLst/>
                <a:uLnTx/>
                <a:uFillTx/>
                <a:latin typeface="Arial"/>
                <a:ea typeface="Arial"/>
                <a:cs typeface="Arial"/>
                <a:sym typeface="Arial"/>
              </a:rPr>
              <a:t>The Line Management Standards: Core stage</a:t>
            </a:r>
            <a:br>
              <a:rPr kumimoji="0" lang="en-GB" sz="4800" b="1" i="0" u="none" strike="noStrike" kern="0" cap="none" spc="0" normalizeH="0" baseline="0" noProof="0">
                <a:ln>
                  <a:noFill/>
                </a:ln>
                <a:solidFill>
                  <a:schemeClr val="dk1"/>
                </a:solidFill>
                <a:effectLst/>
                <a:uLnTx/>
                <a:uFillTx/>
                <a:latin typeface="Arial"/>
                <a:ea typeface="Arial"/>
                <a:cs typeface="Arial"/>
                <a:sym typeface="Arial"/>
              </a:rPr>
            </a:b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 name="Group 7" descr="&quot;&quot;">
            <a:extLst>
              <a:ext uri="{FF2B5EF4-FFF2-40B4-BE49-F238E27FC236}">
                <a16:creationId xmlns:a16="http://schemas.microsoft.com/office/drawing/2014/main" id="{6C6D3A8D-F5B7-C340-18E3-F45237664966}"/>
              </a:ext>
              <a:ext uri="{C183D7F6-B498-43B3-948B-1728B52AA6E4}">
                <adec:decorative xmlns:adec="http://schemas.microsoft.com/office/drawing/2017/decorative" val="1"/>
              </a:ext>
            </a:extLst>
          </p:cNvPr>
          <p:cNvGrpSpPr/>
          <p:nvPr/>
        </p:nvGrpSpPr>
        <p:grpSpPr>
          <a:xfrm>
            <a:off x="-1" y="0"/>
            <a:ext cx="4733899" cy="6858000"/>
            <a:chOff x="-1" y="0"/>
            <a:chExt cx="4733899" cy="6858000"/>
          </a:xfrm>
        </p:grpSpPr>
        <p:pic>
          <p:nvPicPr>
            <p:cNvPr id="674" name="BG image"/>
            <p:cNvPicPr preferRelativeResize="0"/>
            <p:nvPr/>
          </p:nvPicPr>
          <p:blipFill rotWithShape="1">
            <a:blip r:embed="rId3">
              <a:alphaModFix/>
            </a:blip>
            <a:srcRect/>
            <a:stretch/>
          </p:blipFill>
          <p:spPr>
            <a:xfrm>
              <a:off x="-1" y="0"/>
              <a:ext cx="2836800" cy="6858000"/>
            </a:xfrm>
            <a:prstGeom prst="rect">
              <a:avLst/>
            </a:prstGeom>
            <a:noFill/>
            <a:ln>
              <a:noFill/>
            </a:ln>
          </p:spPr>
        </p:pic>
        <p:sp>
          <p:nvSpPr>
            <p:cNvPr id="675" name="Hexagon shape"/>
            <p:cNvSpPr/>
            <p:nvPr/>
          </p:nvSpPr>
          <p:spPr>
            <a:xfrm>
              <a:off x="965621" y="1227746"/>
              <a:ext cx="3768277" cy="4426470"/>
            </a:xfrm>
            <a:custGeom>
              <a:avLst/>
              <a:gdLst/>
              <a:ahLst/>
              <a:cxnLst/>
              <a:rect l="l" t="t" r="r" b="b"/>
              <a:pathLst>
                <a:path w="2335578" h="2743526" extrusionOk="0">
                  <a:moveTo>
                    <a:pt x="1163935" y="2743527"/>
                  </a:moveTo>
                  <a:lnTo>
                    <a:pt x="0" y="2062145"/>
                  </a:lnTo>
                  <a:lnTo>
                    <a:pt x="0" y="683953"/>
                  </a:lnTo>
                  <a:lnTo>
                    <a:pt x="1163935" y="0"/>
                  </a:lnTo>
                  <a:lnTo>
                    <a:pt x="2335579" y="683953"/>
                  </a:lnTo>
                  <a:lnTo>
                    <a:pt x="2335579" y="20621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676" name="Hexagon image"/>
            <p:cNvPicPr preferRelativeResize="0"/>
            <p:nvPr/>
          </p:nvPicPr>
          <p:blipFill rotWithShape="1">
            <a:blip r:embed="rId4">
              <a:alphaModFix/>
            </a:blip>
            <a:srcRect/>
            <a:stretch/>
          </p:blipFill>
          <p:spPr>
            <a:xfrm>
              <a:off x="1199418" y="1513148"/>
              <a:ext cx="3295617" cy="3866857"/>
            </a:xfrm>
            <a:custGeom>
              <a:avLst/>
              <a:gdLst/>
              <a:ahLst/>
              <a:cxnLst/>
              <a:rect l="l" t="t" r="r" b="b"/>
              <a:pathLst>
                <a:path w="2580877" h="3031670" extrusionOk="0">
                  <a:moveTo>
                    <a:pt x="1286179" y="0"/>
                  </a:moveTo>
                  <a:lnTo>
                    <a:pt x="2580877" y="755787"/>
                  </a:lnTo>
                  <a:lnTo>
                    <a:pt x="2580877" y="2278726"/>
                  </a:lnTo>
                  <a:lnTo>
                    <a:pt x="1286181" y="3031670"/>
                  </a:lnTo>
                  <a:lnTo>
                    <a:pt x="1286178" y="3031670"/>
                  </a:lnTo>
                  <a:lnTo>
                    <a:pt x="0" y="2278726"/>
                  </a:lnTo>
                  <a:lnTo>
                    <a:pt x="0" y="755787"/>
                  </a:lnTo>
                  <a:close/>
                </a:path>
              </a:pathLst>
            </a:custGeom>
            <a:noFill/>
            <a:ln>
              <a:noFill/>
            </a:ln>
          </p:spPr>
        </p:pic>
      </p:grpSp>
      <p:sp>
        <p:nvSpPr>
          <p:cNvPr id="6" name="Home button">
            <a:extLst>
              <a:ext uri="{FF2B5EF4-FFF2-40B4-BE49-F238E27FC236}">
                <a16:creationId xmlns:a16="http://schemas.microsoft.com/office/drawing/2014/main" id="{CDEEE36C-F18F-53DA-1E91-C31E7C391D71}"/>
              </a:ex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7" name="Home hotspot" descr="Select / tap this to go back to the menu.">
            <a:hlinkClick r:id="rId5" action="ppaction://hlinksldjump"/>
            <a:extLst>
              <a:ext uri="{FF2B5EF4-FFF2-40B4-BE49-F238E27FC236}">
                <a16:creationId xmlns:a16="http://schemas.microsoft.com/office/drawing/2014/main" id="{8D33AEC5-3A92-D2D0-D8AF-9A608C479EC1}"/>
              </a:ext>
            </a:extLst>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Title"/>
          <p:cNvSpPr txBox="1">
            <a:spLocks noGrp="1"/>
          </p:cNvSpPr>
          <p:nvPr>
            <p:ph type="title" idx="4294967295"/>
          </p:nvPr>
        </p:nvSpPr>
        <p:spPr>
          <a:xfrm>
            <a:off x="947739" y="198000"/>
            <a:ext cx="10296524" cy="439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3800"/>
              <a:buFont typeface="Arial"/>
              <a:buNone/>
            </a:pPr>
            <a:r>
              <a:rPr lang="en-GB" sz="3800" b="1" i="0" u="none" strike="noStrike" cap="none" dirty="0">
                <a:solidFill>
                  <a:schemeClr val="lt1"/>
                </a:solidFill>
                <a:latin typeface="Arial"/>
                <a:ea typeface="Arial"/>
                <a:cs typeface="Arial"/>
                <a:sym typeface="Arial"/>
              </a:rPr>
              <a:t>People-Focus</a:t>
            </a:r>
            <a:endParaRPr dirty="0"/>
          </a:p>
        </p:txBody>
      </p:sp>
      <p:sp>
        <p:nvSpPr>
          <p:cNvPr id="708" name="Statement"/>
          <p:cNvSpPr/>
          <p:nvPr/>
        </p:nvSpPr>
        <p:spPr>
          <a:xfrm>
            <a:off x="947739" y="961657"/>
            <a:ext cx="10296524" cy="594000"/>
          </a:xfrm>
          <a:prstGeom prst="rect">
            <a:avLst/>
          </a:prstGeom>
          <a:solidFill>
            <a:schemeClr val="accent1"/>
          </a:solidFill>
          <a:ln>
            <a:noFill/>
          </a:ln>
        </p:spPr>
        <p:txBody>
          <a:bodyPr spcFirstLastPara="1" wrap="square" lIns="91425" tIns="45700" rIns="91425" bIns="45700" anchor="ctr" anchorCtr="0">
            <a:noAutofit/>
          </a:bodyPr>
          <a:lstStyle/>
          <a:p>
            <a:pPr algn="ctr"/>
            <a:r>
              <a:rPr lang="en-GB" sz="1600" b="1" i="0" u="none" strike="noStrike" cap="none">
                <a:solidFill>
                  <a:schemeClr val="bg1"/>
                </a:solidFill>
                <a:latin typeface="Arial"/>
                <a:ea typeface="Arial"/>
                <a:cs typeface="Arial"/>
                <a:sym typeface="Arial"/>
              </a:rPr>
              <a:t>Manage with confidence and empathy so everyone feels respected, valued, included and motivated at work</a:t>
            </a:r>
            <a:r>
              <a:rPr lang="en-GB" sz="1600" b="1">
                <a:solidFill>
                  <a:schemeClr val="bg1"/>
                </a:solidFill>
                <a:latin typeface="Arial"/>
                <a:ea typeface="Arial"/>
                <a:cs typeface="Arial"/>
                <a:sym typeface="Arial"/>
              </a:rPr>
              <a:t> to deliver high quality services and outcomes</a:t>
            </a:r>
            <a:r>
              <a:rPr lang="en-GB" sz="1600" b="1" i="0" u="none" strike="noStrike" cap="none">
                <a:solidFill>
                  <a:schemeClr val="bg1"/>
                </a:solidFill>
                <a:latin typeface="Arial"/>
                <a:ea typeface="Arial"/>
                <a:cs typeface="Arial"/>
                <a:sym typeface="Arial"/>
              </a:rPr>
              <a:t>.</a:t>
            </a:r>
            <a:r>
              <a:rPr lang="en-GB" sz="1600" b="1">
                <a:solidFill>
                  <a:schemeClr val="bg1"/>
                </a:solidFill>
                <a:latin typeface="Arial"/>
                <a:ea typeface="Arial"/>
                <a:cs typeface="Arial"/>
                <a:sym typeface="Arial"/>
              </a:rPr>
              <a:t> </a:t>
            </a:r>
            <a:endParaRPr>
              <a:solidFill>
                <a:schemeClr val="bg1"/>
              </a:solidFill>
            </a:endParaRPr>
          </a:p>
        </p:txBody>
      </p:sp>
      <p:sp>
        <p:nvSpPr>
          <p:cNvPr id="709" name="Action statement 1"/>
          <p:cNvSpPr/>
          <p:nvPr/>
        </p:nvSpPr>
        <p:spPr>
          <a:xfrm>
            <a:off x="952509" y="1700783"/>
            <a:ext cx="2815555" cy="779715"/>
          </a:xfrm>
          <a:prstGeom prst="rect">
            <a:avLst/>
          </a:prstGeom>
          <a:solidFill>
            <a:schemeClr val="accent1">
              <a:alpha val="49803"/>
            </a:schemeClr>
          </a:solidFill>
          <a:ln>
            <a:noFill/>
          </a:ln>
        </p:spPr>
        <p:txBody>
          <a:bodyPr spcFirstLastPara="1" wrap="square" lIns="72000" tIns="72000" rIns="72000" bIns="36000" anchor="ctr" anchorCtr="0">
            <a:noAutofit/>
          </a:bodyPr>
          <a:lstStyle/>
          <a:p>
            <a:pPr marL="342900" marR="0" lvl="0" indent="-342900" algn="l" rtl="0">
              <a:spcBef>
                <a:spcPts val="0"/>
              </a:spcBef>
              <a:spcAft>
                <a:spcPts val="0"/>
              </a:spcAft>
              <a:buClr>
                <a:srgbClr val="000000"/>
              </a:buClr>
              <a:buSzPts val="1400"/>
              <a:buFont typeface="Arial"/>
              <a:buAutoNum type="arabicPeriod"/>
            </a:pPr>
            <a:r>
              <a:rPr lang="en-GB" sz="1400" b="1">
                <a:solidFill>
                  <a:srgbClr val="000000"/>
                </a:solidFill>
                <a:latin typeface="Arial"/>
                <a:ea typeface="Arial"/>
                <a:cs typeface="Arial"/>
                <a:sym typeface="Arial"/>
              </a:rPr>
              <a:t>Building an effective and inclusive team culture</a:t>
            </a:r>
            <a:endParaRPr/>
          </a:p>
        </p:txBody>
      </p:sp>
      <p:sp>
        <p:nvSpPr>
          <p:cNvPr id="710" name="Actions 1"/>
          <p:cNvSpPr/>
          <p:nvPr/>
        </p:nvSpPr>
        <p:spPr>
          <a:xfrm>
            <a:off x="3915351" y="1700783"/>
            <a:ext cx="7318974" cy="779715"/>
          </a:xfrm>
          <a:prstGeom prst="rect">
            <a:avLst/>
          </a:prstGeom>
          <a:solidFill>
            <a:srgbClr val="F2F2F2"/>
          </a:solidFill>
          <a:ln>
            <a:noFill/>
          </a:ln>
        </p:spPr>
        <p:txBody>
          <a:bodyPr spcFirstLastPara="1" wrap="square" lIns="72000" tIns="72000" rIns="72000" bIns="36000" anchor="t"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I embrace diversity of thinking and enable open and respectful discussions to create an inclusive environment where everyone acts in line with the Civil Service Code and </a:t>
            </a:r>
            <a:r>
              <a:rPr lang="en-GB">
                <a:solidFill>
                  <a:schemeClr val="dk1"/>
                </a:solidFill>
              </a:rPr>
              <a:t>v</a:t>
            </a:r>
            <a:r>
              <a:rPr lang="en-GB" sz="1400">
                <a:solidFill>
                  <a:schemeClr val="dk1"/>
                </a:solidFill>
                <a:latin typeface="Arial"/>
                <a:ea typeface="Arial"/>
                <a:cs typeface="Arial"/>
                <a:sym typeface="Arial"/>
              </a:rPr>
              <a:t>alues, and can thrive, speak up, challenge safely and achieve collective success.</a:t>
            </a:r>
            <a:endParaRPr/>
          </a:p>
        </p:txBody>
      </p:sp>
      <p:sp>
        <p:nvSpPr>
          <p:cNvPr id="711" name="Action statement 2"/>
          <p:cNvSpPr/>
          <p:nvPr/>
        </p:nvSpPr>
        <p:spPr>
          <a:xfrm>
            <a:off x="952508" y="2653815"/>
            <a:ext cx="2815557" cy="781200"/>
          </a:xfrm>
          <a:prstGeom prst="rect">
            <a:avLst/>
          </a:prstGeom>
          <a:solidFill>
            <a:schemeClr val="accent1">
              <a:alpha val="49803"/>
            </a:schemeClr>
          </a:solidFill>
          <a:ln>
            <a:noFill/>
          </a:ln>
        </p:spPr>
        <p:txBody>
          <a:bodyPr spcFirstLastPara="1" wrap="square" lIns="72000" tIns="72000" rIns="72000" bIns="36000" anchor="ctr" anchorCtr="0">
            <a:noAutofit/>
          </a:bodyPr>
          <a:lstStyle/>
          <a:p>
            <a:pPr marL="342900" marR="0" lvl="0" indent="-342900" algn="l" rtl="0">
              <a:spcBef>
                <a:spcPts val="0"/>
              </a:spcBef>
              <a:spcAft>
                <a:spcPts val="0"/>
              </a:spcAft>
              <a:buClr>
                <a:srgbClr val="000000"/>
              </a:buClr>
              <a:buSzPts val="1400"/>
              <a:buFont typeface="Arial"/>
              <a:buAutoNum type="arabicPeriod" startAt="2"/>
            </a:pPr>
            <a:r>
              <a:rPr lang="en-GB" sz="1400" b="1" i="0" u="none" strike="noStrike" cap="none">
                <a:solidFill>
                  <a:srgbClr val="000000"/>
                </a:solidFill>
                <a:latin typeface="Arial"/>
                <a:ea typeface="Arial"/>
                <a:cs typeface="Arial"/>
                <a:sym typeface="Arial"/>
              </a:rPr>
              <a:t>Managing people to perform </a:t>
            </a:r>
            <a:endParaRPr sz="1400" b="0" i="0" u="none" strike="noStrike" cap="none">
              <a:solidFill>
                <a:schemeClr val="dk1"/>
              </a:solidFill>
              <a:latin typeface="Arial"/>
              <a:ea typeface="Arial"/>
              <a:cs typeface="Arial"/>
              <a:sym typeface="Arial"/>
            </a:endParaRPr>
          </a:p>
        </p:txBody>
      </p:sp>
      <p:sp>
        <p:nvSpPr>
          <p:cNvPr id="712" name="Actions 2"/>
          <p:cNvSpPr/>
          <p:nvPr/>
        </p:nvSpPr>
        <p:spPr>
          <a:xfrm>
            <a:off x="3915351" y="2654558"/>
            <a:ext cx="7328912" cy="779715"/>
          </a:xfrm>
          <a:prstGeom prst="rect">
            <a:avLst/>
          </a:prstGeom>
          <a:solidFill>
            <a:srgbClr val="F2F2F2"/>
          </a:solidFill>
          <a:ln>
            <a:noFill/>
          </a:ln>
        </p:spPr>
        <p:txBody>
          <a:bodyPr spcFirstLastPara="1" wrap="square" lIns="72000" tIns="72000" rIns="72000" bIns="36000" anchor="ctr" anchorCtr="0">
            <a:noAutofit/>
          </a:bodyPr>
          <a:lstStyle/>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I set clear expectations for my team(s), using feedback and coaching techniques as part of regular performance conversations, providing honest feedback, recognising good performance and promptly addressing both poor performance and </a:t>
            </a:r>
            <a:r>
              <a:rPr lang="en-GB" sz="1400">
                <a:solidFill>
                  <a:schemeClr val="dk1"/>
                </a:solidFill>
                <a:latin typeface="Arial"/>
                <a:ea typeface="Arial"/>
                <a:cs typeface="Arial"/>
                <a:sym typeface="Arial"/>
              </a:rPr>
              <a:t>poor </a:t>
            </a:r>
            <a:r>
              <a:rPr lang="en-GB" sz="1400" b="0" i="0" u="none" strike="noStrike" cap="none">
                <a:solidFill>
                  <a:schemeClr val="dk1"/>
                </a:solidFill>
                <a:latin typeface="Arial"/>
                <a:ea typeface="Arial"/>
                <a:cs typeface="Arial"/>
                <a:sym typeface="Arial"/>
              </a:rPr>
              <a:t>behaviours.</a:t>
            </a:r>
            <a:endParaRPr/>
          </a:p>
        </p:txBody>
      </p:sp>
      <p:sp>
        <p:nvSpPr>
          <p:cNvPr id="713" name="Action statement 3"/>
          <p:cNvSpPr/>
          <p:nvPr/>
        </p:nvSpPr>
        <p:spPr>
          <a:xfrm>
            <a:off x="952508" y="3597851"/>
            <a:ext cx="2815557" cy="779715"/>
          </a:xfrm>
          <a:prstGeom prst="rect">
            <a:avLst/>
          </a:prstGeom>
          <a:solidFill>
            <a:schemeClr val="accent1">
              <a:alpha val="49803"/>
            </a:schemeClr>
          </a:solidFill>
          <a:ln>
            <a:noFill/>
          </a:ln>
        </p:spPr>
        <p:txBody>
          <a:bodyPr spcFirstLastPara="1" wrap="square" lIns="72000" tIns="72000" rIns="72000" bIns="36000" anchor="ctr" anchorCtr="0">
            <a:noAutofit/>
          </a:bodyPr>
          <a:lstStyle/>
          <a:p>
            <a:pPr marL="342900" marR="48895" lvl="0" indent="-342900" algn="l" rtl="0">
              <a:spcBef>
                <a:spcPts val="0"/>
              </a:spcBef>
              <a:spcAft>
                <a:spcPts val="0"/>
              </a:spcAft>
              <a:buClr>
                <a:srgbClr val="000000"/>
              </a:buClr>
              <a:buSzPts val="1400"/>
              <a:buFont typeface="Arial"/>
              <a:buAutoNum type="arabicPeriod" startAt="3"/>
            </a:pPr>
            <a:r>
              <a:rPr lang="en-GB" sz="1400" b="1">
                <a:solidFill>
                  <a:srgbClr val="000000"/>
                </a:solidFill>
                <a:latin typeface="Arial"/>
                <a:ea typeface="Arial"/>
                <a:cs typeface="Arial"/>
                <a:sym typeface="Arial"/>
              </a:rPr>
              <a:t>Managing challenging and sensitive communications</a:t>
            </a:r>
            <a:endParaRPr/>
          </a:p>
        </p:txBody>
      </p:sp>
      <p:sp>
        <p:nvSpPr>
          <p:cNvPr id="714" name="Actions 3"/>
          <p:cNvSpPr/>
          <p:nvPr/>
        </p:nvSpPr>
        <p:spPr>
          <a:xfrm>
            <a:off x="3913914" y="3597852"/>
            <a:ext cx="7335736" cy="779715"/>
          </a:xfrm>
          <a:prstGeom prst="rect">
            <a:avLst/>
          </a:prstGeom>
          <a:solidFill>
            <a:srgbClr val="F2F2F2"/>
          </a:solidFill>
          <a:ln>
            <a:noFill/>
          </a:ln>
        </p:spPr>
        <p:txBody>
          <a:bodyPr spcFirstLastPara="1" wrap="square" lIns="72000" tIns="72000" rIns="72000" bIns="36000" anchor="t"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I recognise situations that are likely to lead to conflict or tension within my team(s), confidently approaching these to identify early resolutions, promptly managing performance-related matters with sensitivity, honesty and compassion.</a:t>
            </a:r>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15" name="Action statement 4"/>
          <p:cNvSpPr/>
          <p:nvPr/>
        </p:nvSpPr>
        <p:spPr>
          <a:xfrm>
            <a:off x="947739" y="4518209"/>
            <a:ext cx="2820327" cy="922939"/>
          </a:xfrm>
          <a:prstGeom prst="rect">
            <a:avLst/>
          </a:prstGeom>
          <a:solidFill>
            <a:schemeClr val="accent1">
              <a:alpha val="49803"/>
            </a:schemeClr>
          </a:solidFill>
          <a:ln>
            <a:noFill/>
          </a:ln>
        </p:spPr>
        <p:txBody>
          <a:bodyPr spcFirstLastPara="1" wrap="square" lIns="72000" tIns="72000" rIns="72000" bIns="36000" anchor="ctr" anchorCtr="0">
            <a:noAutofit/>
          </a:bodyPr>
          <a:lstStyle/>
          <a:p>
            <a:pPr marL="342900" marR="48895" lvl="0" indent="-342900" algn="l" rtl="0">
              <a:spcBef>
                <a:spcPts val="0"/>
              </a:spcBef>
              <a:spcAft>
                <a:spcPts val="0"/>
              </a:spcAft>
              <a:buClr>
                <a:srgbClr val="000000"/>
              </a:buClr>
              <a:buSzPts val="1400"/>
              <a:buFont typeface="Arial"/>
              <a:buAutoNum type="arabicPeriod" startAt="4"/>
            </a:pPr>
            <a:r>
              <a:rPr lang="en-GB" sz="1400" b="1">
                <a:solidFill>
                  <a:srgbClr val="000000"/>
                </a:solidFill>
                <a:latin typeface="Arial"/>
                <a:ea typeface="Arial"/>
                <a:cs typeface="Arial"/>
                <a:sym typeface="Arial"/>
              </a:rPr>
              <a:t>Prioritising personal and professional development</a:t>
            </a:r>
            <a:endParaRPr sz="1400" b="1">
              <a:solidFill>
                <a:srgbClr val="000000"/>
              </a:solidFill>
              <a:latin typeface="Arial"/>
              <a:ea typeface="Arial"/>
              <a:cs typeface="Arial"/>
              <a:sym typeface="Arial"/>
            </a:endParaRPr>
          </a:p>
        </p:txBody>
      </p:sp>
      <p:sp>
        <p:nvSpPr>
          <p:cNvPr id="716" name="Actions 4"/>
          <p:cNvSpPr/>
          <p:nvPr/>
        </p:nvSpPr>
        <p:spPr>
          <a:xfrm>
            <a:off x="3928791" y="4518210"/>
            <a:ext cx="7328912" cy="922940"/>
          </a:xfrm>
          <a:prstGeom prst="rect">
            <a:avLst/>
          </a:prstGeom>
          <a:solidFill>
            <a:srgbClr val="F2F2F2"/>
          </a:solidFill>
          <a:ln>
            <a:noFill/>
          </a:ln>
        </p:spPr>
        <p:txBody>
          <a:bodyPr spcFirstLastPara="1" wrap="square" lIns="72000" tIns="72000" rIns="72000" bIns="36000" anchor="t"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I ensure regular development discussions happen within my team(s), empowering everyone to own their personal development plan and access formal and informal learning opportunities to progress their careers and improve individual performance and effectiveness.</a:t>
            </a:r>
            <a:endParaRPr/>
          </a:p>
        </p:txBody>
      </p:sp>
      <p:sp>
        <p:nvSpPr>
          <p:cNvPr id="717" name="Action statement 5"/>
          <p:cNvSpPr/>
          <p:nvPr/>
        </p:nvSpPr>
        <p:spPr>
          <a:xfrm>
            <a:off x="952508" y="5551792"/>
            <a:ext cx="2815556" cy="769401"/>
          </a:xfrm>
          <a:prstGeom prst="rect">
            <a:avLst/>
          </a:prstGeom>
          <a:solidFill>
            <a:schemeClr val="accent1">
              <a:alpha val="49803"/>
            </a:schemeClr>
          </a:solidFill>
          <a:ln>
            <a:noFill/>
          </a:ln>
        </p:spPr>
        <p:txBody>
          <a:bodyPr spcFirstLastPara="1" wrap="square" lIns="72000" tIns="72000" rIns="72000" bIns="36000" anchor="ctr" anchorCtr="0">
            <a:noAutofit/>
          </a:bodyPr>
          <a:lstStyle/>
          <a:p>
            <a:pPr marL="342900" marR="48895" lvl="0" indent="-342900" algn="l" rtl="0">
              <a:spcBef>
                <a:spcPts val="0"/>
              </a:spcBef>
              <a:spcAft>
                <a:spcPts val="0"/>
              </a:spcAft>
              <a:buClr>
                <a:srgbClr val="000000"/>
              </a:buClr>
              <a:buSzPts val="1400"/>
              <a:buFont typeface="Arial"/>
              <a:buAutoNum type="arabicPeriod" startAt="5"/>
            </a:pPr>
            <a:r>
              <a:rPr lang="en-GB" sz="1400" b="1">
                <a:solidFill>
                  <a:srgbClr val="000000"/>
                </a:solidFill>
                <a:latin typeface="Arial"/>
                <a:ea typeface="Arial"/>
                <a:cs typeface="Arial"/>
                <a:sym typeface="Arial"/>
              </a:rPr>
              <a:t>Supporting the wellbeing of my team(s)</a:t>
            </a:r>
            <a:endParaRPr sz="1400">
              <a:solidFill>
                <a:srgbClr val="000000"/>
              </a:solidFill>
              <a:latin typeface="Arial"/>
              <a:ea typeface="Arial"/>
              <a:cs typeface="Arial"/>
              <a:sym typeface="Arial"/>
            </a:endParaRPr>
          </a:p>
        </p:txBody>
      </p:sp>
      <p:sp>
        <p:nvSpPr>
          <p:cNvPr id="718" name="Actions 5"/>
          <p:cNvSpPr/>
          <p:nvPr/>
        </p:nvSpPr>
        <p:spPr>
          <a:xfrm>
            <a:off x="3928791" y="5553092"/>
            <a:ext cx="7315472" cy="766800"/>
          </a:xfrm>
          <a:prstGeom prst="rect">
            <a:avLst/>
          </a:prstGeom>
          <a:solidFill>
            <a:srgbClr val="F2F2F2"/>
          </a:solidFill>
          <a:ln>
            <a:noFill/>
          </a:ln>
        </p:spPr>
        <p:txBody>
          <a:bodyPr spcFirstLastPara="1" wrap="square" lIns="72000" tIns="72000" rIns="72000" bIns="36000" anchor="ctr" anchorCtr="0">
            <a:noAutofit/>
          </a:bodyPr>
          <a:lstStyle/>
          <a:p>
            <a:pPr marR="31115"/>
            <a:r>
              <a:rPr lang="en-GB" sz="1400">
                <a:solidFill>
                  <a:schemeClr val="dk1"/>
                </a:solidFill>
                <a:latin typeface="Arial"/>
                <a:ea typeface="Arial"/>
                <a:cs typeface="Arial"/>
                <a:sym typeface="Arial"/>
              </a:rPr>
              <a:t>I actively support and monitor the wellbeing of my team(s), creating a safe space to understand, discuss and assess individual concerns, needs and any required adjustments to empower </a:t>
            </a:r>
            <a:r>
              <a:rPr lang="en-GB">
                <a:solidFill>
                  <a:schemeClr val="tx1"/>
                </a:solidFill>
                <a:effectLst/>
                <a:latin typeface="Helvetica" pitchFamily="2" charset="0"/>
              </a:rPr>
              <a:t>and bring out the best in our people.</a:t>
            </a:r>
          </a:p>
        </p:txBody>
      </p:sp>
      <p:sp>
        <p:nvSpPr>
          <p:cNvPr id="6" name="Home button">
            <a:extLst>
              <a:ext uri="{FF2B5EF4-FFF2-40B4-BE49-F238E27FC236}">
                <a16:creationId xmlns:a16="http://schemas.microsoft.com/office/drawing/2014/main" id="{8EFBD823-C63C-166B-EDFA-D0B5047CED66}"/>
              </a:ex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7" name="Home hotspot" descr="Select / tap this to go back to the menu.">
            <a:hlinkClick r:id="rId3" action="ppaction://hlinksldjump"/>
            <a:extLst>
              <a:ext uri="{FF2B5EF4-FFF2-40B4-BE49-F238E27FC236}">
                <a16:creationId xmlns:a16="http://schemas.microsoft.com/office/drawing/2014/main" id="{3CF52287-09B3-EF2C-4AC6-A1950628D178}"/>
              </a:ext>
            </a:extLst>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title"/>
          <p:cNvSpPr txBox="1">
            <a:spLocks noGrp="1"/>
          </p:cNvSpPr>
          <p:nvPr>
            <p:ph type="title" idx="4294967295"/>
          </p:nvPr>
        </p:nvSpPr>
        <p:spPr>
          <a:xfrm>
            <a:off x="947739" y="198000"/>
            <a:ext cx="10296524" cy="439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3800"/>
              <a:buFont typeface="Arial"/>
              <a:buNone/>
            </a:pPr>
            <a:r>
              <a:rPr lang="en-GB" sz="3800" b="1" i="0" u="none" strike="noStrike" cap="none" dirty="0">
                <a:solidFill>
                  <a:schemeClr val="lt1"/>
                </a:solidFill>
                <a:latin typeface="Arial"/>
                <a:ea typeface="Arial"/>
                <a:cs typeface="Arial"/>
                <a:sym typeface="Arial"/>
              </a:rPr>
              <a:t>Decision-Focus</a:t>
            </a:r>
            <a:endParaRPr dirty="0"/>
          </a:p>
        </p:txBody>
      </p:sp>
      <p:sp>
        <p:nvSpPr>
          <p:cNvPr id="727" name="Statement"/>
          <p:cNvSpPr/>
          <p:nvPr/>
        </p:nvSpPr>
        <p:spPr>
          <a:xfrm>
            <a:off x="947739" y="961658"/>
            <a:ext cx="10296524" cy="594000"/>
          </a:xfrm>
          <a:prstGeom prst="rect">
            <a:avLst/>
          </a:prstGeom>
          <a:solidFill>
            <a:schemeClr val="dk2"/>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GB" sz="1600" b="1" i="0" u="none" strike="noStrike" cap="none">
                <a:solidFill>
                  <a:schemeClr val="bg1"/>
                </a:solidFill>
                <a:latin typeface="Arial"/>
                <a:ea typeface="Arial"/>
                <a:cs typeface="Arial"/>
                <a:sym typeface="Arial"/>
              </a:rPr>
              <a:t>Make ethical, inclusive and evidence-based decisions to deliver improved business outcomes.</a:t>
            </a:r>
            <a:endParaRPr>
              <a:solidFill>
                <a:schemeClr val="bg1"/>
              </a:solidFill>
            </a:endParaRPr>
          </a:p>
        </p:txBody>
      </p:sp>
      <p:sp>
        <p:nvSpPr>
          <p:cNvPr id="728" name="Action statement 1"/>
          <p:cNvSpPr/>
          <p:nvPr/>
        </p:nvSpPr>
        <p:spPr>
          <a:xfrm>
            <a:off x="952509" y="1718494"/>
            <a:ext cx="2815555" cy="993010"/>
          </a:xfrm>
          <a:prstGeom prst="rect">
            <a:avLst/>
          </a:prstGeom>
          <a:solidFill>
            <a:schemeClr val="dk2">
              <a:alpha val="49803"/>
            </a:schemeClr>
          </a:solidFill>
          <a:ln>
            <a:noFill/>
          </a:ln>
        </p:spPr>
        <p:txBody>
          <a:bodyPr spcFirstLastPara="1" wrap="square" lIns="72000" tIns="72000" rIns="72000" bIns="36000" anchor="ctr" anchorCtr="0">
            <a:noAutofit/>
          </a:bodyPr>
          <a:lstStyle/>
          <a:p>
            <a:pPr marL="342900" marR="0" lvl="0" indent="-342900" algn="l" rtl="0">
              <a:spcBef>
                <a:spcPts val="0"/>
              </a:spcBef>
              <a:spcAft>
                <a:spcPts val="0"/>
              </a:spcAft>
              <a:buClr>
                <a:schemeClr val="dk1"/>
              </a:buClr>
              <a:buSzPts val="1400"/>
              <a:buFont typeface="Arial"/>
              <a:buAutoNum type="arabicPeriod"/>
            </a:pPr>
            <a:r>
              <a:rPr lang="en-GB" sz="1400" b="1" i="0" u="none" strike="noStrike" cap="none">
                <a:solidFill>
                  <a:schemeClr val="dk1"/>
                </a:solidFill>
                <a:latin typeface="Arial"/>
                <a:ea typeface="Arial"/>
                <a:cs typeface="Arial"/>
                <a:sym typeface="Arial"/>
              </a:rPr>
              <a:t>Making ethical and evidence-based decisions</a:t>
            </a:r>
            <a:endParaRPr/>
          </a:p>
        </p:txBody>
      </p:sp>
      <p:sp>
        <p:nvSpPr>
          <p:cNvPr id="729" name="Actions 1"/>
          <p:cNvSpPr/>
          <p:nvPr/>
        </p:nvSpPr>
        <p:spPr>
          <a:xfrm>
            <a:off x="3915351" y="1718494"/>
            <a:ext cx="7328912" cy="993010"/>
          </a:xfrm>
          <a:prstGeom prst="rect">
            <a:avLst/>
          </a:prstGeom>
          <a:solidFill>
            <a:srgbClr val="F2F2F2"/>
          </a:solidFill>
          <a:ln>
            <a:noFill/>
          </a:ln>
        </p:spPr>
        <p:txBody>
          <a:bodyPr spcFirstLastPara="1" wrap="square" lIns="72000" tIns="72000" rIns="72000" bIns="36000" anchor="t" anchorCtr="0">
            <a:noAutofit/>
          </a:bodyPr>
          <a:lstStyle/>
          <a:p>
            <a:pPr marL="0" marR="31115" lvl="0" indent="0" algn="l" rtl="0">
              <a:spcBef>
                <a:spcPts val="0"/>
              </a:spcBef>
              <a:spcAft>
                <a:spcPts val="0"/>
              </a:spcAft>
              <a:buNone/>
            </a:pPr>
            <a:r>
              <a:rPr lang="en-GB" sz="1400" b="0" i="0" u="none" strike="noStrike" cap="none">
                <a:solidFill>
                  <a:schemeClr val="dk1"/>
                </a:solidFill>
                <a:latin typeface="Arial"/>
                <a:ea typeface="Arial"/>
                <a:cs typeface="Arial"/>
                <a:sym typeface="Arial"/>
              </a:rPr>
              <a:t>I enable effective decisions to be made within my team(s) in line with the Civil Service Code</a:t>
            </a:r>
            <a:r>
              <a:rPr lang="en-GB" sz="1400">
                <a:solidFill>
                  <a:schemeClr val="dk1"/>
                </a:solidFill>
                <a:latin typeface="Arial"/>
                <a:ea typeface="Arial"/>
                <a:cs typeface="Arial"/>
                <a:sym typeface="Arial"/>
              </a:rPr>
              <a:t> </a:t>
            </a:r>
            <a:r>
              <a:rPr lang="en-GB" sz="1400" b="0" i="0" u="none" strike="noStrike" cap="none">
                <a:solidFill>
                  <a:schemeClr val="dk1"/>
                </a:solidFill>
                <a:latin typeface="Arial"/>
                <a:ea typeface="Arial"/>
                <a:cs typeface="Arial"/>
                <a:sym typeface="Arial"/>
              </a:rPr>
              <a:t>and organisational values, ensuring relevant and reliable evidence has been analysed to deliver high performance and outcomes for the government and issues are escalated as required.</a:t>
            </a:r>
            <a:endParaRPr/>
          </a:p>
        </p:txBody>
      </p:sp>
      <p:sp>
        <p:nvSpPr>
          <p:cNvPr id="730" name="Action statement 2"/>
          <p:cNvSpPr/>
          <p:nvPr/>
        </p:nvSpPr>
        <p:spPr>
          <a:xfrm>
            <a:off x="953945" y="2874340"/>
            <a:ext cx="2815557" cy="781200"/>
          </a:xfrm>
          <a:prstGeom prst="rect">
            <a:avLst/>
          </a:prstGeom>
          <a:solidFill>
            <a:schemeClr val="dk2">
              <a:alpha val="49803"/>
            </a:schemeClr>
          </a:solidFill>
          <a:ln>
            <a:noFill/>
          </a:ln>
        </p:spPr>
        <p:txBody>
          <a:bodyPr spcFirstLastPara="1" wrap="square" lIns="72000" tIns="72000" rIns="72000" bIns="36000" anchor="ctr" anchorCtr="0">
            <a:noAutofit/>
          </a:bodyPr>
          <a:lstStyle/>
          <a:p>
            <a:pPr marL="342900" marR="0" lvl="0" indent="-342900" algn="l" rtl="0">
              <a:spcBef>
                <a:spcPts val="0"/>
              </a:spcBef>
              <a:spcAft>
                <a:spcPts val="0"/>
              </a:spcAft>
              <a:buClr>
                <a:schemeClr val="dk1"/>
              </a:buClr>
              <a:buSzPts val="1400"/>
              <a:buFont typeface="Arial"/>
              <a:buAutoNum type="arabicPeriod" startAt="2"/>
            </a:pPr>
            <a:r>
              <a:rPr lang="en-GB" sz="1400" b="1" i="0" u="none" strike="noStrike" cap="none">
                <a:solidFill>
                  <a:schemeClr val="dk1"/>
                </a:solidFill>
                <a:latin typeface="Arial"/>
                <a:ea typeface="Arial"/>
                <a:cs typeface="Arial"/>
                <a:sym typeface="Arial"/>
              </a:rPr>
              <a:t>Making inclusive decisions</a:t>
            </a:r>
            <a:endParaRPr sz="1400">
              <a:solidFill>
                <a:srgbClr val="000000"/>
              </a:solidFill>
              <a:latin typeface="Arial"/>
              <a:ea typeface="Arial"/>
              <a:cs typeface="Arial"/>
              <a:sym typeface="Arial"/>
            </a:endParaRPr>
          </a:p>
        </p:txBody>
      </p:sp>
      <p:sp>
        <p:nvSpPr>
          <p:cNvPr id="731" name="Actions 2"/>
          <p:cNvSpPr/>
          <p:nvPr/>
        </p:nvSpPr>
        <p:spPr>
          <a:xfrm>
            <a:off x="3916788" y="2875083"/>
            <a:ext cx="7328912" cy="779715"/>
          </a:xfrm>
          <a:prstGeom prst="rect">
            <a:avLst/>
          </a:prstGeom>
          <a:solidFill>
            <a:srgbClr val="F2F2F2"/>
          </a:solidFill>
          <a:ln>
            <a:noFill/>
          </a:ln>
        </p:spPr>
        <p:txBody>
          <a:bodyPr spcFirstLastPara="1" wrap="square" lIns="72000" tIns="72000" rIns="72000" bIns="36000" anchor="ctr" anchorCtr="0">
            <a:noAutofit/>
          </a:bodyPr>
          <a:lstStyle/>
          <a:p>
            <a:pPr marL="0" marR="31115" lvl="0" indent="0" algn="l" rtl="0">
              <a:spcBef>
                <a:spcPts val="0"/>
              </a:spcBef>
              <a:spcAft>
                <a:spcPts val="0"/>
              </a:spcAft>
              <a:buNone/>
            </a:pPr>
            <a:r>
              <a:rPr lang="en-GB" sz="1400">
                <a:solidFill>
                  <a:srgbClr val="000000"/>
                </a:solidFill>
                <a:latin typeface="Arial"/>
                <a:ea typeface="Arial"/>
                <a:cs typeface="Arial"/>
                <a:sym typeface="Arial"/>
              </a:rPr>
              <a:t>I empower my team(s) to seek different perspectives, enabling them to make fair and inclusive decisions to deliver high quality business outcomes.</a:t>
            </a:r>
            <a:endParaRPr sz="1400">
              <a:solidFill>
                <a:srgbClr val="000000"/>
              </a:solidFill>
              <a:latin typeface="Arial"/>
              <a:ea typeface="Arial"/>
              <a:cs typeface="Arial"/>
              <a:sym typeface="Arial"/>
            </a:endParaRPr>
          </a:p>
        </p:txBody>
      </p:sp>
      <p:sp>
        <p:nvSpPr>
          <p:cNvPr id="732" name="Action statement 3"/>
          <p:cNvSpPr/>
          <p:nvPr/>
        </p:nvSpPr>
        <p:spPr>
          <a:xfrm>
            <a:off x="953945" y="3818376"/>
            <a:ext cx="2815557" cy="779715"/>
          </a:xfrm>
          <a:prstGeom prst="rect">
            <a:avLst/>
          </a:prstGeom>
          <a:solidFill>
            <a:schemeClr val="dk2">
              <a:alpha val="49803"/>
            </a:schemeClr>
          </a:solidFill>
          <a:ln>
            <a:noFill/>
          </a:ln>
        </p:spPr>
        <p:txBody>
          <a:bodyPr spcFirstLastPara="1" wrap="square" lIns="72000" tIns="72000" rIns="72000" bIns="36000" anchor="ctr" anchorCtr="0">
            <a:noAutofit/>
          </a:bodyPr>
          <a:lstStyle/>
          <a:p>
            <a:pPr marL="342900" marR="0" lvl="0" indent="-342900" algn="l" rtl="0">
              <a:spcBef>
                <a:spcPts val="0"/>
              </a:spcBef>
              <a:spcAft>
                <a:spcPts val="0"/>
              </a:spcAft>
              <a:buClr>
                <a:schemeClr val="dk1"/>
              </a:buClr>
              <a:buSzPts val="1400"/>
              <a:buFont typeface="Arial"/>
              <a:buAutoNum type="arabicPeriod" startAt="3"/>
            </a:pPr>
            <a:r>
              <a:rPr lang="en-GB" sz="1400" b="1" i="0" u="none" strike="noStrike" cap="none">
                <a:solidFill>
                  <a:schemeClr val="dk1"/>
                </a:solidFill>
                <a:latin typeface="Arial"/>
                <a:ea typeface="Arial"/>
                <a:cs typeface="Arial"/>
                <a:sym typeface="Arial"/>
              </a:rPr>
              <a:t>Evaluating the effectiveness of decisions</a:t>
            </a:r>
            <a:endParaRPr sz="1400">
              <a:solidFill>
                <a:srgbClr val="000000"/>
              </a:solidFill>
              <a:latin typeface="Arial"/>
              <a:ea typeface="Arial"/>
              <a:cs typeface="Arial"/>
              <a:sym typeface="Arial"/>
            </a:endParaRPr>
          </a:p>
        </p:txBody>
      </p:sp>
      <p:sp>
        <p:nvSpPr>
          <p:cNvPr id="733" name="Actions 3"/>
          <p:cNvSpPr/>
          <p:nvPr/>
        </p:nvSpPr>
        <p:spPr>
          <a:xfrm>
            <a:off x="3915351" y="3818377"/>
            <a:ext cx="7335736" cy="779715"/>
          </a:xfrm>
          <a:prstGeom prst="rect">
            <a:avLst/>
          </a:prstGeom>
          <a:solidFill>
            <a:srgbClr val="F2F2F2"/>
          </a:solidFill>
          <a:ln>
            <a:noFill/>
          </a:ln>
        </p:spPr>
        <p:txBody>
          <a:bodyPr spcFirstLastPara="1" wrap="square" lIns="72000" tIns="72000" rIns="72000" bIns="36000" anchor="ctr" anchorCtr="0">
            <a:noAutofit/>
          </a:bodyPr>
          <a:lstStyle/>
          <a:p>
            <a:pPr marL="0" marR="31115" lvl="0" indent="0" algn="l" rtl="0">
              <a:lnSpc>
                <a:spcPct val="100000"/>
              </a:lnSpc>
              <a:spcBef>
                <a:spcPts val="0"/>
              </a:spcBef>
              <a:spcAft>
                <a:spcPts val="0"/>
              </a:spcAft>
              <a:buNone/>
            </a:pPr>
            <a:r>
              <a:rPr lang="en-GB" sz="1400">
                <a:solidFill>
                  <a:schemeClr val="dk1"/>
                </a:solidFill>
                <a:latin typeface="Arial"/>
                <a:ea typeface="Arial"/>
                <a:cs typeface="Arial"/>
                <a:sym typeface="Arial"/>
              </a:rPr>
              <a:t>I assess the effectiveness and impact of decisions made and communicated within my team(s), learning from our successes as well as when things haven't gone to plan.</a:t>
            </a:r>
            <a:endParaRPr/>
          </a:p>
        </p:txBody>
      </p:sp>
      <p:sp>
        <p:nvSpPr>
          <p:cNvPr id="6" name="Home button">
            <a:extLst>
              <a:ext uri="{FF2B5EF4-FFF2-40B4-BE49-F238E27FC236}">
                <a16:creationId xmlns:a16="http://schemas.microsoft.com/office/drawing/2014/main" id="{9F708CA9-51C8-5A64-E832-D77E2BA25839}"/>
              </a:ex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7" name="Home hotspot" descr="Select / tap this to go back to the menu.">
            <a:hlinkClick r:id="rId3" action="ppaction://hlinksldjump"/>
            <a:extLst>
              <a:ext uri="{FF2B5EF4-FFF2-40B4-BE49-F238E27FC236}">
                <a16:creationId xmlns:a16="http://schemas.microsoft.com/office/drawing/2014/main" id="{E463A406-F2C3-4631-2580-51844D1815E1}"/>
              </a:ext>
            </a:extLst>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Title"/>
          <p:cNvSpPr txBox="1">
            <a:spLocks noGrp="1"/>
          </p:cNvSpPr>
          <p:nvPr>
            <p:ph type="title" idx="4294967295"/>
          </p:nvPr>
        </p:nvSpPr>
        <p:spPr>
          <a:xfrm>
            <a:off x="947739" y="198000"/>
            <a:ext cx="10296524" cy="439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3800"/>
              <a:buFont typeface="Arial"/>
              <a:buNone/>
            </a:pPr>
            <a:r>
              <a:rPr lang="en-GB" sz="3800" b="1" i="0" u="none" strike="noStrike" cap="none" dirty="0">
                <a:solidFill>
                  <a:schemeClr val="lt1"/>
                </a:solidFill>
                <a:latin typeface="Arial"/>
                <a:ea typeface="Arial"/>
                <a:cs typeface="Arial"/>
                <a:sym typeface="Arial"/>
              </a:rPr>
              <a:t>Change-Focus</a:t>
            </a:r>
            <a:endParaRPr dirty="0"/>
          </a:p>
        </p:txBody>
      </p:sp>
      <p:sp>
        <p:nvSpPr>
          <p:cNvPr id="742" name="Statement"/>
          <p:cNvSpPr/>
          <p:nvPr/>
        </p:nvSpPr>
        <p:spPr>
          <a:xfrm>
            <a:off x="947739" y="961658"/>
            <a:ext cx="10296524" cy="594000"/>
          </a:xfrm>
          <a:prstGeom prst="rect">
            <a:avLst/>
          </a:prstGeom>
          <a:solidFill>
            <a:schemeClr val="lt2"/>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Guide your team(s) through change and develop a culture of creativity and innovation.</a:t>
            </a:r>
            <a:endParaRPr/>
          </a:p>
        </p:txBody>
      </p:sp>
      <p:sp>
        <p:nvSpPr>
          <p:cNvPr id="743" name="Action statement 1"/>
          <p:cNvSpPr/>
          <p:nvPr/>
        </p:nvSpPr>
        <p:spPr>
          <a:xfrm>
            <a:off x="952509" y="1710485"/>
            <a:ext cx="2815555" cy="779715"/>
          </a:xfrm>
          <a:prstGeom prst="rect">
            <a:avLst/>
          </a:prstGeom>
          <a:solidFill>
            <a:schemeClr val="lt2">
              <a:alpha val="49803"/>
            </a:schemeClr>
          </a:solidFill>
          <a:ln>
            <a:noFill/>
          </a:ln>
        </p:spPr>
        <p:txBody>
          <a:bodyPr spcFirstLastPara="1" wrap="square" lIns="72000" tIns="72000" rIns="72000" bIns="36000" anchor="ctr" anchorCtr="0">
            <a:noAutofit/>
          </a:bodyPr>
          <a:lstStyle/>
          <a:p>
            <a:pPr marL="342900" marR="0" lvl="0" indent="-342900" algn="l" rtl="0">
              <a:spcBef>
                <a:spcPts val="0"/>
              </a:spcBef>
              <a:spcAft>
                <a:spcPts val="0"/>
              </a:spcAft>
              <a:buClr>
                <a:schemeClr val="dk1"/>
              </a:buClr>
              <a:buSzPts val="1400"/>
              <a:buFont typeface="Arial"/>
              <a:buAutoNum type="arabicPeriod"/>
            </a:pPr>
            <a:r>
              <a:rPr lang="en-GB" sz="1400" b="1" i="0" u="none" strike="noStrike" cap="none">
                <a:solidFill>
                  <a:schemeClr val="dk1"/>
                </a:solidFill>
                <a:latin typeface="Arial"/>
                <a:ea typeface="Arial"/>
                <a:cs typeface="Arial"/>
                <a:sym typeface="Arial"/>
              </a:rPr>
              <a:t>Being creative and innovative</a:t>
            </a:r>
            <a:endParaRPr sz="1400" b="1">
              <a:solidFill>
                <a:srgbClr val="000000"/>
              </a:solidFill>
              <a:latin typeface="Arial"/>
              <a:ea typeface="Arial"/>
              <a:cs typeface="Arial"/>
              <a:sym typeface="Arial"/>
            </a:endParaRPr>
          </a:p>
        </p:txBody>
      </p:sp>
      <p:sp>
        <p:nvSpPr>
          <p:cNvPr id="744" name="Actions 1"/>
          <p:cNvSpPr/>
          <p:nvPr/>
        </p:nvSpPr>
        <p:spPr>
          <a:xfrm>
            <a:off x="3915351" y="1710485"/>
            <a:ext cx="7334298" cy="779715"/>
          </a:xfrm>
          <a:prstGeom prst="rect">
            <a:avLst/>
          </a:prstGeom>
          <a:solidFill>
            <a:srgbClr val="F2F2F2"/>
          </a:solidFill>
          <a:ln>
            <a:noFill/>
          </a:ln>
        </p:spPr>
        <p:txBody>
          <a:bodyPr spcFirstLastPara="1" wrap="square" lIns="72000" tIns="72000" rIns="72000" bIns="36000" anchor="ctr" anchorCtr="0">
            <a:noAutofit/>
          </a:bodyPr>
          <a:lstStyle/>
          <a:p>
            <a:pPr marL="0" marR="0" lvl="0" indent="0" algn="l" rtl="0">
              <a:spcBef>
                <a:spcPts val="0"/>
              </a:spcBef>
              <a:spcAft>
                <a:spcPts val="0"/>
              </a:spcAft>
              <a:buNone/>
            </a:pPr>
            <a:r>
              <a:rPr lang="en-GB" sz="1400">
                <a:solidFill>
                  <a:srgbClr val="000000"/>
                </a:solidFill>
                <a:latin typeface="Arial"/>
                <a:ea typeface="Arial"/>
                <a:cs typeface="Arial"/>
                <a:sym typeface="Arial"/>
              </a:rPr>
              <a:t>I empower my team(s) to identify, develop, test and challenge innovative ideas to drive continuous improvement, high performance, productivity and value for money outcomes, celebrating creativity and learning from failures.</a:t>
            </a:r>
            <a:endParaRPr/>
          </a:p>
        </p:txBody>
      </p:sp>
      <p:sp>
        <p:nvSpPr>
          <p:cNvPr id="745" name="Action statement 2"/>
          <p:cNvSpPr/>
          <p:nvPr/>
        </p:nvSpPr>
        <p:spPr>
          <a:xfrm>
            <a:off x="952508" y="2663517"/>
            <a:ext cx="2815557" cy="781200"/>
          </a:xfrm>
          <a:prstGeom prst="rect">
            <a:avLst/>
          </a:prstGeom>
          <a:solidFill>
            <a:schemeClr val="lt2">
              <a:alpha val="49803"/>
            </a:schemeClr>
          </a:solidFill>
          <a:ln>
            <a:noFill/>
          </a:ln>
        </p:spPr>
        <p:txBody>
          <a:bodyPr spcFirstLastPara="1" wrap="square" lIns="72000" tIns="72000" rIns="72000" bIns="36000" anchor="ctr" anchorCtr="0">
            <a:noAutofit/>
          </a:bodyPr>
          <a:lstStyle/>
          <a:p>
            <a:pPr marL="342900" marR="0" lvl="0" indent="-342900" algn="l" rtl="0">
              <a:spcBef>
                <a:spcPts val="0"/>
              </a:spcBef>
              <a:spcAft>
                <a:spcPts val="0"/>
              </a:spcAft>
              <a:buClr>
                <a:schemeClr val="dk1"/>
              </a:buClr>
              <a:buSzPts val="1400"/>
              <a:buFont typeface="Arial"/>
              <a:buAutoNum type="arabicPeriod" startAt="2"/>
            </a:pPr>
            <a:r>
              <a:rPr lang="en-GB" sz="1400" b="1" i="0" u="none" strike="noStrike" cap="none">
                <a:solidFill>
                  <a:schemeClr val="dk1"/>
                </a:solidFill>
                <a:latin typeface="Arial"/>
                <a:ea typeface="Arial"/>
                <a:cs typeface="Arial"/>
                <a:sym typeface="Arial"/>
              </a:rPr>
              <a:t>Managing and supporting change</a:t>
            </a:r>
            <a:endParaRPr sz="1400">
              <a:solidFill>
                <a:srgbClr val="000000"/>
              </a:solidFill>
              <a:latin typeface="Arial"/>
              <a:ea typeface="Arial"/>
              <a:cs typeface="Arial"/>
              <a:sym typeface="Arial"/>
            </a:endParaRPr>
          </a:p>
        </p:txBody>
      </p:sp>
      <p:sp>
        <p:nvSpPr>
          <p:cNvPr id="746" name="Actions 2"/>
          <p:cNvSpPr/>
          <p:nvPr/>
        </p:nvSpPr>
        <p:spPr>
          <a:xfrm>
            <a:off x="3915350" y="2664260"/>
            <a:ext cx="7334299" cy="779715"/>
          </a:xfrm>
          <a:prstGeom prst="rect">
            <a:avLst/>
          </a:prstGeom>
          <a:solidFill>
            <a:srgbClr val="F2F2F2"/>
          </a:solidFill>
          <a:ln>
            <a:noFill/>
          </a:ln>
        </p:spPr>
        <p:txBody>
          <a:bodyPr spcFirstLastPara="1" wrap="square" lIns="72000" tIns="72000" rIns="72000" bIns="36000" anchor="ctr"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I guide my team(s) through both planned and unexpected change, creating a safe space where concerns can be heard, and using empathy and effective communication skills to inspire trust and build a high performance culture and deliver results.</a:t>
            </a:r>
            <a:endParaRPr/>
          </a:p>
        </p:txBody>
      </p:sp>
      <p:sp>
        <p:nvSpPr>
          <p:cNvPr id="747" name="Action statement 3"/>
          <p:cNvSpPr/>
          <p:nvPr/>
        </p:nvSpPr>
        <p:spPr>
          <a:xfrm>
            <a:off x="952508" y="3607553"/>
            <a:ext cx="2815557" cy="779715"/>
          </a:xfrm>
          <a:prstGeom prst="rect">
            <a:avLst/>
          </a:prstGeom>
          <a:solidFill>
            <a:schemeClr val="lt2">
              <a:alpha val="49803"/>
            </a:schemeClr>
          </a:solidFill>
          <a:ln>
            <a:noFill/>
          </a:ln>
        </p:spPr>
        <p:txBody>
          <a:bodyPr spcFirstLastPara="1" wrap="square" lIns="72000" tIns="72000" rIns="72000" bIns="36000" anchor="ctr" anchorCtr="0">
            <a:noAutofit/>
          </a:bodyPr>
          <a:lstStyle/>
          <a:p>
            <a:pPr marL="342900" marR="0" lvl="0" indent="-342900" algn="l" rtl="0">
              <a:spcBef>
                <a:spcPts val="0"/>
              </a:spcBef>
              <a:spcAft>
                <a:spcPts val="0"/>
              </a:spcAft>
              <a:buClr>
                <a:schemeClr val="dk1"/>
              </a:buClr>
              <a:buSzPts val="1400"/>
              <a:buFont typeface="Arial"/>
              <a:buAutoNum type="arabicPeriod" startAt="3"/>
            </a:pPr>
            <a:r>
              <a:rPr lang="en-GB" sz="1400" b="1" i="0" u="none" strike="noStrike" cap="none">
                <a:solidFill>
                  <a:schemeClr val="dk1"/>
                </a:solidFill>
                <a:latin typeface="Arial"/>
                <a:ea typeface="Arial"/>
                <a:cs typeface="Arial"/>
                <a:sym typeface="Arial"/>
              </a:rPr>
              <a:t>Reviewing the effectiveness of change</a:t>
            </a:r>
            <a:endParaRPr sz="1400">
              <a:solidFill>
                <a:srgbClr val="000000"/>
              </a:solidFill>
              <a:latin typeface="Arial"/>
              <a:ea typeface="Arial"/>
              <a:cs typeface="Arial"/>
              <a:sym typeface="Arial"/>
            </a:endParaRPr>
          </a:p>
        </p:txBody>
      </p:sp>
      <p:sp>
        <p:nvSpPr>
          <p:cNvPr id="748" name="Actions 3"/>
          <p:cNvSpPr/>
          <p:nvPr/>
        </p:nvSpPr>
        <p:spPr>
          <a:xfrm>
            <a:off x="3913913" y="3607554"/>
            <a:ext cx="7330349" cy="779715"/>
          </a:xfrm>
          <a:prstGeom prst="rect">
            <a:avLst/>
          </a:prstGeom>
          <a:solidFill>
            <a:srgbClr val="F2F2F2"/>
          </a:solidFill>
          <a:ln>
            <a:noFill/>
          </a:ln>
        </p:spPr>
        <p:txBody>
          <a:bodyPr spcFirstLastPara="1" wrap="square" lIns="72000" tIns="72000" rIns="72000" bIns="36000" anchor="ctr" anchorCtr="0">
            <a:noAutofit/>
          </a:bodyPr>
          <a:lstStyle/>
          <a:p>
            <a:pPr marL="0" marR="31115" lvl="0" indent="0" algn="l" rtl="0">
              <a:spcBef>
                <a:spcPts val="0"/>
              </a:spcBef>
              <a:spcAft>
                <a:spcPts val="0"/>
              </a:spcAft>
              <a:buNone/>
            </a:pPr>
            <a:r>
              <a:rPr lang="en-GB" sz="1400">
                <a:solidFill>
                  <a:srgbClr val="000000"/>
                </a:solidFill>
                <a:latin typeface="Arial"/>
                <a:ea typeface="Arial"/>
                <a:cs typeface="Arial"/>
                <a:sym typeface="Arial"/>
              </a:rPr>
              <a:t>I assess the effectiveness of change within my team(s) against agreed objectives, ensuring people</a:t>
            </a:r>
            <a:r>
              <a:rPr lang="en-GB"/>
              <a:t> </a:t>
            </a:r>
            <a:r>
              <a:rPr lang="en-GB" sz="1400">
                <a:solidFill>
                  <a:srgbClr val="000000"/>
                </a:solidFill>
                <a:latin typeface="Arial"/>
                <a:ea typeface="Arial"/>
                <a:cs typeface="Arial"/>
                <a:sym typeface="Arial"/>
              </a:rPr>
              <a:t>and the environmental impact have been considered to ensure change is delivered effectively.</a:t>
            </a:r>
            <a:endParaRPr/>
          </a:p>
        </p:txBody>
      </p:sp>
      <p:sp>
        <p:nvSpPr>
          <p:cNvPr id="6" name="Home button">
            <a:extLst>
              <a:ext uri="{FF2B5EF4-FFF2-40B4-BE49-F238E27FC236}">
                <a16:creationId xmlns:a16="http://schemas.microsoft.com/office/drawing/2014/main" id="{C517414D-2A8F-827F-4E1E-72F9C7ACED3F}"/>
              </a:ex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7" name="Home hotspot" descr="Select / tap this to go back to the menu.">
            <a:hlinkClick r:id="rId3" action="ppaction://hlinksldjump"/>
            <a:extLst>
              <a:ext uri="{FF2B5EF4-FFF2-40B4-BE49-F238E27FC236}">
                <a16:creationId xmlns:a16="http://schemas.microsoft.com/office/drawing/2014/main" id="{483E019C-7848-52C7-D2E6-CEA7A79D878F}"/>
              </a:ext>
            </a:extLst>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Title"/>
          <p:cNvSpPr txBox="1">
            <a:spLocks noGrp="1"/>
          </p:cNvSpPr>
          <p:nvPr>
            <p:ph type="title" idx="4294967295"/>
          </p:nvPr>
        </p:nvSpPr>
        <p:spPr>
          <a:xfrm>
            <a:off x="947739" y="199458"/>
            <a:ext cx="10296524" cy="439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3800"/>
              <a:buFont typeface="Arial"/>
              <a:buNone/>
            </a:pPr>
            <a:r>
              <a:rPr lang="en-GB" sz="3800" b="1" i="0" u="none" strike="noStrike" cap="none" dirty="0">
                <a:solidFill>
                  <a:schemeClr val="lt1"/>
                </a:solidFill>
                <a:latin typeface="Arial"/>
                <a:ea typeface="Arial"/>
                <a:cs typeface="Arial"/>
                <a:sym typeface="Arial"/>
              </a:rPr>
              <a:t>Delivery-Focus</a:t>
            </a:r>
            <a:endParaRPr dirty="0"/>
          </a:p>
        </p:txBody>
      </p:sp>
      <p:sp>
        <p:nvSpPr>
          <p:cNvPr id="757" name="Statement"/>
          <p:cNvSpPr/>
          <p:nvPr/>
        </p:nvSpPr>
        <p:spPr>
          <a:xfrm>
            <a:off x="947739" y="957569"/>
            <a:ext cx="10296524" cy="598314"/>
          </a:xfrm>
          <a:prstGeom prst="rect">
            <a:avLst/>
          </a:prstGeom>
          <a:solidFill>
            <a:schemeClr val="accent3"/>
          </a:solidFill>
          <a:ln>
            <a:noFill/>
          </a:ln>
        </p:spPr>
        <p:txBody>
          <a:bodyPr spcFirstLastPara="1" wrap="square" lIns="720000" tIns="45700" rIns="720000" bIns="45700" anchor="ctr" anchorCtr="0">
            <a:noAutofit/>
          </a:bodyPr>
          <a:lstStyle/>
          <a:p>
            <a:pPr marL="0" marR="0" lvl="0" indent="0" algn="ctr" rtl="0">
              <a:spcBef>
                <a:spcPts val="0"/>
              </a:spcBef>
              <a:spcAft>
                <a:spcPts val="0"/>
              </a:spcAft>
              <a:buNone/>
            </a:pPr>
            <a:r>
              <a:rPr lang="en-GB" sz="1600" b="1" i="0" u="none" strike="noStrike" cap="none">
                <a:solidFill>
                  <a:schemeClr val="bg1"/>
                </a:solidFill>
                <a:latin typeface="Arial"/>
                <a:ea typeface="Arial"/>
                <a:cs typeface="Arial"/>
                <a:sym typeface="Arial"/>
              </a:rPr>
              <a:t>Create a sense of purpose, recognise successes, tackle poor performance and effectively manage resources to deliver results, and drive productivity and business outcomes.</a:t>
            </a:r>
            <a:endParaRPr>
              <a:solidFill>
                <a:schemeClr val="bg1"/>
              </a:solidFill>
            </a:endParaRPr>
          </a:p>
        </p:txBody>
      </p:sp>
      <p:sp>
        <p:nvSpPr>
          <p:cNvPr id="758" name="Action statement 1"/>
          <p:cNvSpPr/>
          <p:nvPr/>
        </p:nvSpPr>
        <p:spPr>
          <a:xfrm>
            <a:off x="952509" y="1710484"/>
            <a:ext cx="2815555" cy="779715"/>
          </a:xfrm>
          <a:prstGeom prst="rect">
            <a:avLst/>
          </a:prstGeom>
          <a:solidFill>
            <a:schemeClr val="accent3">
              <a:alpha val="49803"/>
            </a:schemeClr>
          </a:solidFill>
          <a:ln>
            <a:noFill/>
          </a:ln>
        </p:spPr>
        <p:txBody>
          <a:bodyPr spcFirstLastPara="1" wrap="square" lIns="72000" tIns="72000" rIns="72000" bIns="36000" anchor="ctr" anchorCtr="0">
            <a:noAutofit/>
          </a:bodyPr>
          <a:lstStyle/>
          <a:p>
            <a:pPr marL="342900" marR="0" lvl="0" indent="-342900" algn="l" rtl="0">
              <a:spcBef>
                <a:spcPts val="0"/>
              </a:spcBef>
              <a:spcAft>
                <a:spcPts val="0"/>
              </a:spcAft>
              <a:buClr>
                <a:schemeClr val="dk1"/>
              </a:buClr>
              <a:buSzPts val="1400"/>
              <a:buFont typeface="Arial"/>
              <a:buAutoNum type="arabicPeriod"/>
            </a:pPr>
            <a:r>
              <a:rPr lang="en-GB" sz="1400" b="1" i="0" u="none" strike="noStrike" cap="none">
                <a:solidFill>
                  <a:schemeClr val="dk1"/>
                </a:solidFill>
                <a:latin typeface="Arial"/>
                <a:ea typeface="Arial"/>
                <a:cs typeface="Arial"/>
                <a:sym typeface="Arial"/>
              </a:rPr>
              <a:t>Creating a sense of purpose</a:t>
            </a:r>
            <a:endParaRPr/>
          </a:p>
        </p:txBody>
      </p:sp>
      <p:sp>
        <p:nvSpPr>
          <p:cNvPr id="759" name="Actions 1"/>
          <p:cNvSpPr/>
          <p:nvPr/>
        </p:nvSpPr>
        <p:spPr>
          <a:xfrm>
            <a:off x="3915351" y="1710484"/>
            <a:ext cx="7328912" cy="779715"/>
          </a:xfrm>
          <a:prstGeom prst="rect">
            <a:avLst/>
          </a:prstGeom>
          <a:solidFill>
            <a:srgbClr val="F2F2F2"/>
          </a:solidFill>
          <a:ln>
            <a:noFill/>
          </a:ln>
        </p:spPr>
        <p:txBody>
          <a:bodyPr spcFirstLastPara="1" wrap="square" lIns="72000" tIns="72000" rIns="72000" bIns="36000" anchor="ctr" anchorCtr="0">
            <a:noAutofit/>
          </a:bodyPr>
          <a:lstStyle/>
          <a:p>
            <a:pPr marL="0" marR="31115" lvl="0" indent="0" algn="l"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I communicate a clear sense of purpose for my team(s) in line with organisational objectives and ministerial priorities, setting high standards to ensure ambitious and achievable goals are set and monitored for everyone.</a:t>
            </a:r>
            <a:endParaRPr/>
          </a:p>
        </p:txBody>
      </p:sp>
      <p:sp>
        <p:nvSpPr>
          <p:cNvPr id="760" name="Action statement 2"/>
          <p:cNvSpPr/>
          <p:nvPr/>
        </p:nvSpPr>
        <p:spPr>
          <a:xfrm>
            <a:off x="952508" y="2663516"/>
            <a:ext cx="2815557" cy="781200"/>
          </a:xfrm>
          <a:prstGeom prst="rect">
            <a:avLst/>
          </a:prstGeom>
          <a:solidFill>
            <a:schemeClr val="accent3">
              <a:alpha val="49803"/>
            </a:schemeClr>
          </a:solidFill>
          <a:ln>
            <a:noFill/>
          </a:ln>
        </p:spPr>
        <p:txBody>
          <a:bodyPr spcFirstLastPara="1" wrap="square" lIns="72000" tIns="72000" rIns="72000" bIns="36000" anchor="ctr" anchorCtr="0">
            <a:noAutofit/>
          </a:bodyPr>
          <a:lstStyle/>
          <a:p>
            <a:pPr marL="342900" marR="0" lvl="0" indent="-342900" algn="l" rtl="0">
              <a:spcBef>
                <a:spcPts val="0"/>
              </a:spcBef>
              <a:spcAft>
                <a:spcPts val="0"/>
              </a:spcAft>
              <a:buClr>
                <a:schemeClr val="dk1"/>
              </a:buClr>
              <a:buSzPts val="1400"/>
              <a:buFont typeface="Arial"/>
              <a:buAutoNum type="arabicPeriod" startAt="2"/>
            </a:pPr>
            <a:r>
              <a:rPr lang="en-GB" sz="1400" b="1" i="0" u="none" strike="noStrike" cap="none">
                <a:solidFill>
                  <a:schemeClr val="dk1"/>
                </a:solidFill>
                <a:latin typeface="Arial"/>
                <a:ea typeface="Arial"/>
                <a:cs typeface="Arial"/>
                <a:sym typeface="Arial"/>
              </a:rPr>
              <a:t>Managing performance and delivery</a:t>
            </a:r>
            <a:endParaRPr sz="1400">
              <a:solidFill>
                <a:srgbClr val="000000"/>
              </a:solidFill>
              <a:latin typeface="Arial"/>
              <a:ea typeface="Arial"/>
              <a:cs typeface="Arial"/>
              <a:sym typeface="Arial"/>
            </a:endParaRPr>
          </a:p>
        </p:txBody>
      </p:sp>
      <p:sp>
        <p:nvSpPr>
          <p:cNvPr id="761" name="Actions 2"/>
          <p:cNvSpPr/>
          <p:nvPr/>
        </p:nvSpPr>
        <p:spPr>
          <a:xfrm>
            <a:off x="3915351" y="2664259"/>
            <a:ext cx="7328912" cy="779715"/>
          </a:xfrm>
          <a:prstGeom prst="rect">
            <a:avLst/>
          </a:prstGeom>
          <a:solidFill>
            <a:srgbClr val="F2F2F2"/>
          </a:solidFill>
          <a:ln>
            <a:noFill/>
          </a:ln>
        </p:spPr>
        <p:txBody>
          <a:bodyPr spcFirstLastPara="1" wrap="square" lIns="72000" tIns="72000" rIns="72000" bIns="36000" anchor="ctr" anchorCtr="0">
            <a:noAutofit/>
          </a:bodyPr>
          <a:lstStyle/>
          <a:p>
            <a:pPr marL="0" marR="31115" lvl="0" indent="0" algn="l" rtl="0">
              <a:spcBef>
                <a:spcPts val="0"/>
              </a:spcBef>
              <a:spcAft>
                <a:spcPts val="0"/>
              </a:spcAft>
              <a:buNone/>
            </a:pPr>
            <a:r>
              <a:rPr lang="en-GB" sz="1400">
                <a:solidFill>
                  <a:schemeClr val="dk1"/>
                </a:solidFill>
                <a:latin typeface="Arial"/>
                <a:ea typeface="Arial"/>
                <a:cs typeface="Arial"/>
                <a:sym typeface="Arial"/>
              </a:rPr>
              <a:t>I monitor, measure and manage the performance of my team(s) against agreed objectives and metrics, taking action to mitigate risk and confidently address poor performance in an efficient and timely manner.</a:t>
            </a:r>
            <a:endParaRPr sz="1400">
              <a:solidFill>
                <a:srgbClr val="000000"/>
              </a:solidFill>
              <a:latin typeface="Arial"/>
              <a:ea typeface="Arial"/>
              <a:cs typeface="Arial"/>
              <a:sym typeface="Arial"/>
            </a:endParaRPr>
          </a:p>
        </p:txBody>
      </p:sp>
      <p:sp>
        <p:nvSpPr>
          <p:cNvPr id="762" name="Action statement 3"/>
          <p:cNvSpPr/>
          <p:nvPr/>
        </p:nvSpPr>
        <p:spPr>
          <a:xfrm>
            <a:off x="952508" y="3607552"/>
            <a:ext cx="2815557" cy="779715"/>
          </a:xfrm>
          <a:prstGeom prst="rect">
            <a:avLst/>
          </a:prstGeom>
          <a:solidFill>
            <a:schemeClr val="accent3">
              <a:alpha val="49803"/>
            </a:schemeClr>
          </a:solidFill>
          <a:ln>
            <a:noFill/>
          </a:ln>
        </p:spPr>
        <p:txBody>
          <a:bodyPr spcFirstLastPara="1" wrap="square" lIns="72000" tIns="72000" rIns="72000" bIns="36000" anchor="ctr" anchorCtr="0">
            <a:noAutofit/>
          </a:bodyPr>
          <a:lstStyle/>
          <a:p>
            <a:pPr marL="342900" marR="0" lvl="0" indent="-342900" algn="l" rtl="0">
              <a:spcBef>
                <a:spcPts val="0"/>
              </a:spcBef>
              <a:spcAft>
                <a:spcPts val="0"/>
              </a:spcAft>
              <a:buClr>
                <a:schemeClr val="dk1"/>
              </a:buClr>
              <a:buSzPts val="1400"/>
              <a:buFont typeface="Arial"/>
              <a:buAutoNum type="arabicPeriod" startAt="3"/>
            </a:pPr>
            <a:r>
              <a:rPr lang="en-GB" sz="1400" b="1">
                <a:solidFill>
                  <a:schemeClr val="dk1"/>
                </a:solidFill>
                <a:latin typeface="Arial"/>
                <a:ea typeface="Arial"/>
                <a:cs typeface="Arial"/>
                <a:sym typeface="Arial"/>
              </a:rPr>
              <a:t>Improving productivity to deliver results</a:t>
            </a:r>
            <a:endParaRPr sz="1400" b="1">
              <a:solidFill>
                <a:schemeClr val="dk1"/>
              </a:solidFill>
              <a:latin typeface="Arial"/>
              <a:ea typeface="Arial"/>
              <a:cs typeface="Arial"/>
              <a:sym typeface="Arial"/>
            </a:endParaRPr>
          </a:p>
        </p:txBody>
      </p:sp>
      <p:sp>
        <p:nvSpPr>
          <p:cNvPr id="763" name="Actions 3"/>
          <p:cNvSpPr/>
          <p:nvPr/>
        </p:nvSpPr>
        <p:spPr>
          <a:xfrm>
            <a:off x="3913913" y="3607553"/>
            <a:ext cx="7330349" cy="779715"/>
          </a:xfrm>
          <a:prstGeom prst="rect">
            <a:avLst/>
          </a:prstGeom>
          <a:solidFill>
            <a:srgbClr val="F2F2F2"/>
          </a:solidFill>
          <a:ln>
            <a:noFill/>
          </a:ln>
        </p:spPr>
        <p:txBody>
          <a:bodyPr spcFirstLastPara="1" wrap="square" lIns="72000" tIns="72000" rIns="72000" bIns="36000" anchor="t" anchorCtr="0">
            <a:noAutofit/>
          </a:bodyPr>
          <a:lstStyle/>
          <a:p>
            <a:pPr marL="0" marR="31115" lvl="0" indent="0" algn="l" rtl="0">
              <a:spcBef>
                <a:spcPts val="0"/>
              </a:spcBef>
              <a:spcAft>
                <a:spcPts val="0"/>
              </a:spcAft>
              <a:buNone/>
            </a:pPr>
            <a:r>
              <a:rPr lang="en-GB" sz="1400" b="0" i="0" u="none" strike="noStrike" cap="none">
                <a:solidFill>
                  <a:srgbClr val="000000"/>
                </a:solidFill>
                <a:latin typeface="Arial"/>
                <a:ea typeface="Arial"/>
                <a:cs typeface="Arial"/>
                <a:sym typeface="Arial"/>
              </a:rPr>
              <a:t>I empower my team(s) to shape how they do their work, motivating them to implement more</a:t>
            </a:r>
            <a:r>
              <a:rPr lang="en-GB" sz="1400">
                <a:solidFill>
                  <a:srgbClr val="000000"/>
                </a:solidFill>
                <a:latin typeface="Arial"/>
                <a:ea typeface="Arial"/>
                <a:cs typeface="Arial"/>
                <a:sym typeface="Arial"/>
              </a:rPr>
              <a:t> effective</a:t>
            </a:r>
            <a:r>
              <a:rPr lang="en-GB" sz="1400" b="0" i="0" u="none" strike="noStrike" cap="none">
                <a:solidFill>
                  <a:srgbClr val="000000"/>
                </a:solidFill>
                <a:latin typeface="Arial"/>
                <a:ea typeface="Arial"/>
                <a:cs typeface="Arial"/>
                <a:sym typeface="Arial"/>
              </a:rPr>
              <a:t> </a:t>
            </a:r>
            <a:r>
              <a:rPr lang="en-GB" sz="1400">
                <a:solidFill>
                  <a:srgbClr val="000000"/>
                </a:solidFill>
                <a:latin typeface="Arial"/>
                <a:ea typeface="Arial"/>
                <a:cs typeface="Arial"/>
                <a:sym typeface="Arial"/>
              </a:rPr>
              <a:t>and </a:t>
            </a:r>
            <a:r>
              <a:rPr lang="en-GB" sz="1400" b="0" i="0" u="none" strike="noStrike" cap="none">
                <a:solidFill>
                  <a:srgbClr val="000000"/>
                </a:solidFill>
                <a:latin typeface="Arial"/>
                <a:ea typeface="Arial"/>
                <a:cs typeface="Arial"/>
                <a:sym typeface="Arial"/>
              </a:rPr>
              <a:t>efficient ways of working to drive productivity, quality outcomes and deliver </a:t>
            </a:r>
            <a:r>
              <a:rPr lang="en-GB" sz="1400">
                <a:solidFill>
                  <a:srgbClr val="000000"/>
                </a:solidFill>
                <a:latin typeface="Arial"/>
                <a:ea typeface="Arial"/>
                <a:cs typeface="Arial"/>
                <a:sym typeface="Arial"/>
              </a:rPr>
              <a:t>value for money results</a:t>
            </a:r>
            <a:r>
              <a:rPr lang="en-GB" sz="1400" b="0" i="0" u="none" strike="noStrike" cap="none">
                <a:solidFill>
                  <a:srgbClr val="000000"/>
                </a:solidFill>
                <a:latin typeface="Arial"/>
                <a:ea typeface="Arial"/>
                <a:cs typeface="Arial"/>
                <a:sym typeface="Arial"/>
              </a:rPr>
              <a:t>.</a:t>
            </a:r>
            <a:endParaRPr/>
          </a:p>
        </p:txBody>
      </p:sp>
      <p:sp>
        <p:nvSpPr>
          <p:cNvPr id="764" name="Action statement 4"/>
          <p:cNvSpPr/>
          <p:nvPr/>
        </p:nvSpPr>
        <p:spPr>
          <a:xfrm>
            <a:off x="952510" y="4527911"/>
            <a:ext cx="2815556" cy="779714"/>
          </a:xfrm>
          <a:prstGeom prst="rect">
            <a:avLst/>
          </a:prstGeom>
          <a:solidFill>
            <a:schemeClr val="accent3">
              <a:alpha val="49803"/>
            </a:schemeClr>
          </a:solidFill>
          <a:ln>
            <a:noFill/>
          </a:ln>
        </p:spPr>
        <p:txBody>
          <a:bodyPr spcFirstLastPara="1" wrap="square" lIns="72000" tIns="72000" rIns="72000" bIns="36000" anchor="ctr" anchorCtr="0">
            <a:noAutofit/>
          </a:bodyPr>
          <a:lstStyle/>
          <a:p>
            <a:pPr marL="0" marR="0" lvl="0" indent="0" algn="l" rtl="0">
              <a:spcBef>
                <a:spcPts val="0"/>
              </a:spcBef>
              <a:spcAft>
                <a:spcPts val="0"/>
              </a:spcAft>
              <a:buNone/>
            </a:pPr>
            <a:endParaRPr sz="1400" b="1" i="0" u="none" strike="noStrike" cap="none">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400"/>
              <a:buFont typeface="Arial"/>
              <a:buAutoNum type="arabicPeriod" startAt="4"/>
            </a:pPr>
            <a:r>
              <a:rPr lang="en-GB" sz="1400" b="1" i="0" u="none" strike="noStrike" cap="none">
                <a:solidFill>
                  <a:schemeClr val="dk1"/>
                </a:solidFill>
                <a:latin typeface="Arial"/>
                <a:ea typeface="Arial"/>
                <a:cs typeface="Arial"/>
                <a:sym typeface="Arial"/>
              </a:rPr>
              <a:t>Managing resources effectively</a:t>
            </a:r>
            <a:endParaRPr/>
          </a:p>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65" name="Actions 4"/>
          <p:cNvSpPr/>
          <p:nvPr/>
        </p:nvSpPr>
        <p:spPr>
          <a:xfrm>
            <a:off x="3928791" y="4527911"/>
            <a:ext cx="7328912" cy="779714"/>
          </a:xfrm>
          <a:prstGeom prst="rect">
            <a:avLst/>
          </a:prstGeom>
          <a:solidFill>
            <a:srgbClr val="F2F2F2"/>
          </a:solidFill>
          <a:ln>
            <a:noFill/>
          </a:ln>
        </p:spPr>
        <p:txBody>
          <a:bodyPr spcFirstLastPara="1" wrap="square" lIns="72000" tIns="72000" rIns="72000" bIns="36000" anchor="ctr" anchorCtr="0">
            <a:noAutofit/>
          </a:bodyPr>
          <a:lstStyle/>
          <a:p>
            <a:pPr marL="0" marR="31115" lvl="0" indent="0" algn="l" rtl="0">
              <a:spcBef>
                <a:spcPts val="0"/>
              </a:spcBef>
              <a:spcAft>
                <a:spcPts val="0"/>
              </a:spcAft>
              <a:buNone/>
            </a:pPr>
            <a:r>
              <a:rPr lang="en-GB" sz="1400">
                <a:solidFill>
                  <a:srgbClr val="000000"/>
                </a:solidFill>
                <a:latin typeface="Arial"/>
                <a:ea typeface="Arial"/>
                <a:cs typeface="Arial"/>
                <a:sym typeface="Arial"/>
              </a:rPr>
              <a:t>I take responsibility for planning, organising and allocating resources in line with organisational policies and processes, to meet changing business and environmental needs and deliver high quality, value for money outcomes.</a:t>
            </a:r>
            <a:endParaRPr/>
          </a:p>
        </p:txBody>
      </p:sp>
      <p:sp>
        <p:nvSpPr>
          <p:cNvPr id="766" name="Action statement 5"/>
          <p:cNvSpPr/>
          <p:nvPr/>
        </p:nvSpPr>
        <p:spPr>
          <a:xfrm>
            <a:off x="952510" y="5487732"/>
            <a:ext cx="2815556" cy="769401"/>
          </a:xfrm>
          <a:prstGeom prst="rect">
            <a:avLst/>
          </a:prstGeom>
          <a:solidFill>
            <a:schemeClr val="accent3">
              <a:alpha val="49803"/>
            </a:schemeClr>
          </a:solidFill>
          <a:ln>
            <a:noFill/>
          </a:ln>
        </p:spPr>
        <p:txBody>
          <a:bodyPr spcFirstLastPara="1" wrap="square" lIns="72000" tIns="72000" rIns="72000" bIns="36000" anchor="ctr" anchorCtr="0">
            <a:noAutofit/>
          </a:bodyPr>
          <a:lstStyle/>
          <a:p>
            <a:pPr marL="342900" marR="48895" lvl="0" indent="-342900" algn="l" rtl="0">
              <a:spcBef>
                <a:spcPts val="0"/>
              </a:spcBef>
              <a:spcAft>
                <a:spcPts val="0"/>
              </a:spcAft>
              <a:buClr>
                <a:schemeClr val="dk1"/>
              </a:buClr>
              <a:buSzPts val="1400"/>
              <a:buFont typeface="Arial"/>
              <a:buAutoNum type="arabicPeriod" startAt="5"/>
            </a:pPr>
            <a:r>
              <a:rPr lang="en-GB" sz="1400" b="1" i="0" u="none" strike="noStrike" cap="none">
                <a:solidFill>
                  <a:schemeClr val="dk1"/>
                </a:solidFill>
                <a:latin typeface="Arial"/>
                <a:ea typeface="Arial"/>
                <a:cs typeface="Arial"/>
                <a:sym typeface="Arial"/>
              </a:rPr>
              <a:t>Recognising and celebrating success</a:t>
            </a:r>
            <a:endParaRPr sz="1400" b="0" i="0" u="none" strike="noStrike" cap="none">
              <a:solidFill>
                <a:schemeClr val="dk1"/>
              </a:solidFill>
              <a:latin typeface="Arial"/>
              <a:ea typeface="Arial"/>
              <a:cs typeface="Arial"/>
              <a:sym typeface="Arial"/>
            </a:endParaRPr>
          </a:p>
        </p:txBody>
      </p:sp>
      <p:sp>
        <p:nvSpPr>
          <p:cNvPr id="767" name="Actions 5"/>
          <p:cNvSpPr/>
          <p:nvPr/>
        </p:nvSpPr>
        <p:spPr>
          <a:xfrm>
            <a:off x="3928791" y="5487732"/>
            <a:ext cx="7328912" cy="766800"/>
          </a:xfrm>
          <a:prstGeom prst="rect">
            <a:avLst/>
          </a:prstGeom>
          <a:solidFill>
            <a:srgbClr val="F2F2F2"/>
          </a:solidFill>
          <a:ln>
            <a:noFill/>
          </a:ln>
        </p:spPr>
        <p:txBody>
          <a:bodyPr spcFirstLastPara="1" wrap="square" lIns="72000" tIns="72000" rIns="72000" bIns="36000" anchor="ctr" anchorCtr="0">
            <a:noAutofit/>
          </a:bodyPr>
          <a:lstStyle/>
          <a:p>
            <a:pPr marL="0" marR="31115" lvl="0" indent="0" algn="l" rtl="0">
              <a:spcBef>
                <a:spcPts val="0"/>
              </a:spcBef>
              <a:spcAft>
                <a:spcPts val="0"/>
              </a:spcAft>
              <a:buNone/>
            </a:pPr>
            <a:r>
              <a:rPr lang="en-GB" sz="1400">
                <a:solidFill>
                  <a:srgbClr val="000000"/>
                </a:solidFill>
                <a:latin typeface="Arial"/>
                <a:ea typeface="Arial"/>
                <a:cs typeface="Arial"/>
                <a:sym typeface="Arial"/>
              </a:rPr>
              <a:t>I ensure successes and achievements within my team(s) are recognised and celebrated, creating a positive working environment that motivates individuals to achieve results that effectively deliver for the government.</a:t>
            </a:r>
            <a:endParaRPr/>
          </a:p>
        </p:txBody>
      </p:sp>
      <p:sp>
        <p:nvSpPr>
          <p:cNvPr id="6" name="Home button">
            <a:extLst>
              <a:ext uri="{FF2B5EF4-FFF2-40B4-BE49-F238E27FC236}">
                <a16:creationId xmlns:a16="http://schemas.microsoft.com/office/drawing/2014/main" id="{EED7740F-56F5-4DC7-05A6-07A3383A463B}"/>
              </a:ex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7" name="Home hotspot" descr="Select / tap this to go back to the menu.">
            <a:hlinkClick r:id="rId3" action="ppaction://hlinksldjump"/>
            <a:extLst>
              <a:ext uri="{FF2B5EF4-FFF2-40B4-BE49-F238E27FC236}">
                <a16:creationId xmlns:a16="http://schemas.microsoft.com/office/drawing/2014/main" id="{D8B5B105-9850-8D13-CBB7-A21B514097AA}"/>
              </a:ext>
            </a:extLst>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8" name="Hidden title">
            <a:extLst>
              <a:ext uri="{FF2B5EF4-FFF2-40B4-BE49-F238E27FC236}">
                <a16:creationId xmlns:a16="http://schemas.microsoft.com/office/drawing/2014/main" id="{C3B4DB0E-BBEE-FCD7-95A3-E7B1A812B8A3}"/>
              </a:ext>
            </a:extLst>
          </p:cNvPr>
          <p:cNvSpPr txBox="1">
            <a:spLocks noGrp="1"/>
          </p:cNvSpPr>
          <p:nvPr>
            <p:ph type="title" idx="4294967295"/>
          </p:nvPr>
        </p:nvSpPr>
        <p:spPr>
          <a:xfrm>
            <a:off x="587375" y="-358751"/>
            <a:ext cx="11449050"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Stage 1: </a:t>
            </a:r>
            <a:r>
              <a:rPr lang="en-GB" sz="1400"/>
              <a:t>Self-effectiveness</a:t>
            </a: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56" name="Title"/>
          <p:cNvSpPr txBox="1">
            <a:spLocks/>
          </p:cNvSpPr>
          <p:nvPr/>
        </p:nvSpPr>
        <p:spPr>
          <a:xfrm>
            <a:off x="947739" y="199458"/>
            <a:ext cx="10296524" cy="4392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800"/>
              <a:buFont typeface="Arial"/>
              <a:buNone/>
              <a:tabLst/>
              <a:defRPr/>
            </a:pPr>
            <a:r>
              <a:rPr kumimoji="0" lang="en-GB" sz="3800" b="1" i="0" u="none" strike="noStrike" kern="0" cap="none" spc="0" normalizeH="0" baseline="0" noProof="0">
                <a:ln>
                  <a:noFill/>
                </a:ln>
                <a:solidFill>
                  <a:schemeClr val="lt1"/>
                </a:solidFill>
                <a:effectLst/>
                <a:uLnTx/>
                <a:uFillTx/>
                <a:latin typeface="Arial"/>
                <a:ea typeface="Arial"/>
                <a:cs typeface="Arial"/>
                <a:sym typeface="Arial"/>
              </a:rPr>
              <a:t>Self-effectiveness</a:t>
            </a:r>
            <a:endParaRPr kumimoji="0" lang="en-GB" sz="4400" b="0" i="0" u="none" strike="noStrike" kern="0" cap="none" spc="0" normalizeH="0" baseline="0" noProof="0">
              <a:ln>
                <a:noFill/>
              </a:ln>
              <a:solidFill>
                <a:schemeClr val="dk1"/>
              </a:solidFill>
              <a:effectLst/>
              <a:uLnTx/>
              <a:uFillTx/>
              <a:latin typeface="Arial"/>
              <a:ea typeface="Arial"/>
              <a:cs typeface="Arial"/>
              <a:sym typeface="Arial"/>
            </a:endParaRPr>
          </a:p>
        </p:txBody>
      </p:sp>
      <p:sp>
        <p:nvSpPr>
          <p:cNvPr id="757" name="Statement"/>
          <p:cNvSpPr/>
          <p:nvPr/>
        </p:nvSpPr>
        <p:spPr>
          <a:xfrm>
            <a:off x="947739" y="956622"/>
            <a:ext cx="10296524" cy="598314"/>
          </a:xfrm>
          <a:prstGeom prst="rect">
            <a:avLst/>
          </a:prstGeom>
          <a:solidFill>
            <a:schemeClr val="accent4"/>
          </a:solidFill>
          <a:ln>
            <a:noFill/>
          </a:ln>
        </p:spPr>
        <p:txBody>
          <a:bodyPr spcFirstLastPara="1" wrap="square" lIns="720000" tIns="45700" rIns="720000" bIns="45700" anchor="ctr" anchorCtr="0">
            <a:noAutofit/>
          </a:bodyPr>
          <a:lstStyle/>
          <a:p>
            <a:pPr marL="0" marR="0" lvl="0" indent="0" algn="ctr" rtl="0">
              <a:spcBef>
                <a:spcPts val="0"/>
              </a:spcBef>
              <a:spcAft>
                <a:spcPts val="0"/>
              </a:spcAft>
              <a:buNone/>
            </a:pPr>
            <a:r>
              <a:rPr lang="en-GB" sz="1600" b="1">
                <a:solidFill>
                  <a:schemeClr val="bg1"/>
                </a:solidFill>
                <a:latin typeface="Arial"/>
                <a:ea typeface="Arial"/>
                <a:cs typeface="Arial"/>
                <a:sym typeface="Arial"/>
              </a:rPr>
              <a:t>Focus on your personal effectiveness and impact to ensure you deliver on your goals. </a:t>
            </a:r>
            <a:endParaRPr lang="en-GB" sz="1600">
              <a:solidFill>
                <a:schemeClr val="bg1"/>
              </a:solidFill>
            </a:endParaRPr>
          </a:p>
        </p:txBody>
      </p:sp>
      <p:sp>
        <p:nvSpPr>
          <p:cNvPr id="758" name="Action statement 1"/>
          <p:cNvSpPr/>
          <p:nvPr/>
        </p:nvSpPr>
        <p:spPr>
          <a:xfrm>
            <a:off x="952510" y="1709537"/>
            <a:ext cx="1591907" cy="1523029"/>
          </a:xfrm>
          <a:prstGeom prst="rect">
            <a:avLst/>
          </a:prstGeom>
          <a:solidFill>
            <a:schemeClr val="accent4">
              <a:alpha val="49803"/>
            </a:schemeClr>
          </a:solidFill>
          <a:ln>
            <a:noFill/>
          </a:ln>
        </p:spPr>
        <p:txBody>
          <a:bodyPr spcFirstLastPara="1" wrap="square" lIns="72000" tIns="72000" rIns="72000" bIns="36000" anchor="ctr" anchorCtr="0">
            <a:noAutofit/>
          </a:bodyPr>
          <a:lstStyle/>
          <a:p>
            <a:pPr marL="342900" indent="-342900">
              <a:buClr>
                <a:schemeClr val="dk1"/>
              </a:buClr>
              <a:buSzPts val="1400"/>
              <a:buFont typeface="Arial"/>
              <a:buAutoNum type="arabicPeriod"/>
            </a:pPr>
            <a:r>
              <a:rPr lang="en-GB" sz="1400" b="1">
                <a:solidFill>
                  <a:schemeClr val="dk1"/>
                </a:solidFill>
                <a:latin typeface="Arial"/>
                <a:ea typeface="Arial"/>
                <a:cs typeface="Arial"/>
                <a:sym typeface="Arial"/>
              </a:rPr>
              <a:t>Managing myself</a:t>
            </a:r>
            <a:endParaRPr lang="en-GB" sz="1400">
              <a:solidFill>
                <a:schemeClr val="dk1"/>
              </a:solidFill>
              <a:latin typeface="Arial"/>
              <a:ea typeface="Arial"/>
              <a:cs typeface="Arial"/>
              <a:sym typeface="Arial"/>
            </a:endParaRPr>
          </a:p>
        </p:txBody>
      </p:sp>
      <p:sp>
        <p:nvSpPr>
          <p:cNvPr id="759" name="Actions 1"/>
          <p:cNvSpPr/>
          <p:nvPr/>
        </p:nvSpPr>
        <p:spPr>
          <a:xfrm>
            <a:off x="2706623" y="1709538"/>
            <a:ext cx="8532868" cy="1523028"/>
          </a:xfrm>
          <a:prstGeom prst="rect">
            <a:avLst/>
          </a:prstGeom>
          <a:solidFill>
            <a:srgbClr val="F2F2F2"/>
          </a:solidFill>
          <a:ln>
            <a:noFill/>
          </a:ln>
        </p:spPr>
        <p:txBody>
          <a:bodyPr spcFirstLastPara="1" wrap="square" lIns="72000" tIns="72000" rIns="72000" bIns="36000" anchor="ctr" anchorCtr="0">
            <a:noAutofit/>
          </a:bodyPr>
          <a:lstStyle/>
          <a:p>
            <a:pPr marL="285750" marR="0" lvl="0" indent="-285750" algn="l" defTabSz="914400" rtl="0" eaLnBrk="1" fontAlgn="auto" latinLnBrk="0" hangingPunct="1">
              <a:lnSpc>
                <a:spcPct val="100000"/>
              </a:lnSpc>
              <a:spcAft>
                <a:spcPts val="200"/>
              </a:spcAft>
              <a:buClr>
                <a:srgbClr val="000000"/>
              </a:buClr>
              <a:buSzPts val="1400"/>
              <a:buFont typeface="Arial"/>
              <a:buChar char="•"/>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I role model the Civil Service Code and organisational values, promoting a culture of inclusivity, respect and authenticity, and one that considers the needs of the individual, society and the environment.</a:t>
            </a:r>
            <a:endParaRPr kumimoji="0" lang="en-GB"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Aft>
                <a:spcPts val="200"/>
              </a:spcAft>
              <a:buClr>
                <a:srgbClr val="000000"/>
              </a:buClr>
              <a:buSzPts val="1400"/>
              <a:buFont typeface="Arial"/>
              <a:buChar char="•"/>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I continuously develop self-awareness of my motivations, strengths and areas for improvement, ensuring I consider how my communications, actions, biases and reactions impact myself and others.</a:t>
            </a:r>
          </a:p>
          <a:p>
            <a:pPr marL="285750" marR="0" lvl="0" indent="-285750" algn="l" defTabSz="914400" rtl="0" eaLnBrk="1" fontAlgn="auto" latinLnBrk="0" hangingPunct="1">
              <a:lnSpc>
                <a:spcPct val="100000"/>
              </a:lnSpc>
              <a:spcAft>
                <a:spcPts val="200"/>
              </a:spcAft>
              <a:buClr>
                <a:srgbClr val="000000"/>
              </a:buClr>
              <a:buSzPts val="1400"/>
              <a:buFont typeface="Arial"/>
              <a:buChar char="•"/>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I take responsibility for managing my performance and the performance of my team(s), delivering high quality, value for money outcomes in a timely and productive manner. </a:t>
            </a:r>
          </a:p>
        </p:txBody>
      </p:sp>
      <p:sp>
        <p:nvSpPr>
          <p:cNvPr id="760" name="Action statement 2"/>
          <p:cNvSpPr/>
          <p:nvPr/>
        </p:nvSpPr>
        <p:spPr>
          <a:xfrm>
            <a:off x="947736" y="3347337"/>
            <a:ext cx="1591908" cy="1417955"/>
          </a:xfrm>
          <a:prstGeom prst="rect">
            <a:avLst/>
          </a:prstGeom>
          <a:solidFill>
            <a:schemeClr val="accent4">
              <a:alpha val="49803"/>
            </a:schemeClr>
          </a:solidFill>
          <a:ln>
            <a:noFill/>
          </a:ln>
        </p:spPr>
        <p:txBody>
          <a:bodyPr spcFirstLastPara="1" wrap="square" lIns="72000" tIns="72000" rIns="72000" bIns="36000" anchor="ctr" anchorCtr="0">
            <a:noAutofit/>
          </a:bodyPr>
          <a:lstStyle/>
          <a:p>
            <a:pPr marL="342900" indent="-342900">
              <a:buClr>
                <a:schemeClr val="dk1"/>
              </a:buClr>
              <a:buSzPts val="1400"/>
              <a:buFont typeface="Arial"/>
              <a:buAutoNum type="arabicPeriod" startAt="2"/>
            </a:pPr>
            <a:r>
              <a:rPr lang="en-GB" sz="1400" b="1">
                <a:solidFill>
                  <a:schemeClr val="dk1"/>
                </a:solidFill>
                <a:latin typeface="Arial"/>
                <a:ea typeface="Arial"/>
                <a:cs typeface="Arial"/>
                <a:sym typeface="Arial"/>
              </a:rPr>
              <a:t>Looking after myself</a:t>
            </a:r>
            <a:endParaRPr lang="en-GB" sz="1400">
              <a:solidFill>
                <a:schemeClr val="dk1"/>
              </a:solidFill>
              <a:latin typeface="Arial"/>
              <a:ea typeface="Arial"/>
              <a:cs typeface="Arial"/>
              <a:sym typeface="Arial"/>
            </a:endParaRPr>
          </a:p>
        </p:txBody>
      </p:sp>
      <p:sp>
        <p:nvSpPr>
          <p:cNvPr id="761" name="Actions 2"/>
          <p:cNvSpPr/>
          <p:nvPr/>
        </p:nvSpPr>
        <p:spPr>
          <a:xfrm>
            <a:off x="2701616" y="3348080"/>
            <a:ext cx="8537874" cy="1417955"/>
          </a:xfrm>
          <a:prstGeom prst="rect">
            <a:avLst/>
          </a:prstGeom>
          <a:solidFill>
            <a:srgbClr val="F2F2F2"/>
          </a:solidFill>
          <a:ln>
            <a:noFill/>
          </a:ln>
        </p:spPr>
        <p:txBody>
          <a:bodyPr spcFirstLastPara="1" wrap="square" lIns="72000" tIns="72000" rIns="72000" bIns="36000" anchor="ctr" anchorCtr="0">
            <a:noAutofit/>
          </a:bodyPr>
          <a:lstStyle/>
          <a:p>
            <a:pPr marL="285750" marR="0" lvl="0" indent="-285750" algn="l" defTabSz="914400" rtl="0" eaLnBrk="1" fontAlgn="auto" latinLnBrk="0" hangingPunct="1">
              <a:lnSpc>
                <a:spcPct val="100000"/>
              </a:lnSpc>
              <a:spcAft>
                <a:spcPts val="200"/>
              </a:spcAft>
              <a:buClr>
                <a:srgbClr val="000000"/>
              </a:buClr>
              <a:buSzPts val="1400"/>
              <a:buFont typeface="Arial"/>
              <a:buChar char="•"/>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I take ownership of prioritising and managing my wellbeing so that I can deliver high quality outcomes for citizens.</a:t>
            </a:r>
            <a:endParaRPr kumimoji="0" lang="en-GB"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Aft>
                <a:spcPts val="200"/>
              </a:spcAft>
              <a:buClr>
                <a:srgbClr val="000000"/>
              </a:buClr>
              <a:buSzPts val="1400"/>
              <a:buFont typeface="Arial"/>
              <a:buChar char="•"/>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I raise any concerns about the impact my work environment has on my wellbeing, accessing the support and resources available to me. </a:t>
            </a:r>
          </a:p>
          <a:p>
            <a:pPr marL="285750" marR="0" lvl="0" indent="-285750" algn="l" defTabSz="914400" rtl="0" eaLnBrk="1" fontAlgn="auto" latinLnBrk="0" hangingPunct="1">
              <a:lnSpc>
                <a:spcPct val="100000"/>
              </a:lnSpc>
              <a:spcAft>
                <a:spcPts val="200"/>
              </a:spcAft>
              <a:buClr>
                <a:srgbClr val="000000"/>
              </a:buClr>
              <a:buSzPts val="1400"/>
              <a:buFont typeface="Arial"/>
              <a:buChar char="•"/>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I role model looking after my wellbeing and have regular check-ins and conversations with my</a:t>
            </a:r>
            <a:r>
              <a:rPr kumimoji="0" lang="en-GB" sz="1400" b="0" i="0" u="none" strike="noStrike" kern="0" cap="none" spc="4800" normalizeH="0" noProof="0">
                <a:ln>
                  <a:noFill/>
                </a:ln>
                <a:solidFill>
                  <a:srgbClr val="000000"/>
                </a:solidFill>
                <a:effectLst/>
                <a:uLnTx/>
                <a:uFillTx/>
                <a:latin typeface="Arial"/>
                <a:ea typeface="Arial"/>
                <a:cs typeface="Arial"/>
                <a:sym typeface="Arial"/>
              </a:rPr>
              <a:t> </a:t>
            </a: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line manager.</a:t>
            </a:r>
          </a:p>
        </p:txBody>
      </p:sp>
      <p:sp>
        <p:nvSpPr>
          <p:cNvPr id="762" name="Action statement 3"/>
          <p:cNvSpPr/>
          <p:nvPr/>
        </p:nvSpPr>
        <p:spPr>
          <a:xfrm>
            <a:off x="947740" y="4895445"/>
            <a:ext cx="1591908" cy="1663415"/>
          </a:xfrm>
          <a:prstGeom prst="rect">
            <a:avLst/>
          </a:prstGeom>
          <a:solidFill>
            <a:schemeClr val="accent4">
              <a:alpha val="49803"/>
            </a:schemeClr>
          </a:solidFill>
          <a:ln>
            <a:noFill/>
          </a:ln>
        </p:spPr>
        <p:txBody>
          <a:bodyPr spcFirstLastPara="1" wrap="square" lIns="72000" tIns="72000" rIns="72000" bIns="36000" anchor="ctr" anchorCtr="0">
            <a:noAutofit/>
          </a:bodyPr>
          <a:lstStyle/>
          <a:p>
            <a:pPr marL="342900" indent="-342900">
              <a:buClr>
                <a:schemeClr val="dk1"/>
              </a:buClr>
              <a:buSzPts val="1400"/>
              <a:buFont typeface="Arial"/>
              <a:buAutoNum type="arabicPeriod" startAt="3"/>
            </a:pPr>
            <a:r>
              <a:rPr lang="en-GB" sz="1400" b="1" i="0" u="none" strike="noStrike">
                <a:solidFill>
                  <a:schemeClr val="dk1"/>
                </a:solidFill>
                <a:latin typeface="Arial"/>
                <a:ea typeface="Arial"/>
                <a:cs typeface="Arial"/>
                <a:sym typeface="Arial"/>
              </a:rPr>
              <a:t>Developing myself</a:t>
            </a:r>
            <a:endParaRPr lang="en-GB" sz="1400">
              <a:solidFill>
                <a:schemeClr val="dk1"/>
              </a:solidFill>
              <a:latin typeface="Arial"/>
              <a:ea typeface="Arial"/>
              <a:cs typeface="Arial"/>
              <a:sym typeface="Arial"/>
            </a:endParaRPr>
          </a:p>
        </p:txBody>
      </p:sp>
      <p:sp>
        <p:nvSpPr>
          <p:cNvPr id="763" name="Actions 3"/>
          <p:cNvSpPr/>
          <p:nvPr/>
        </p:nvSpPr>
        <p:spPr>
          <a:xfrm>
            <a:off x="2711396" y="4895446"/>
            <a:ext cx="8532868" cy="1663414"/>
          </a:xfrm>
          <a:prstGeom prst="rect">
            <a:avLst/>
          </a:prstGeom>
          <a:solidFill>
            <a:srgbClr val="F2F2F2"/>
          </a:solidFill>
          <a:ln>
            <a:noFill/>
          </a:ln>
        </p:spPr>
        <p:txBody>
          <a:bodyPr spcFirstLastPara="1" wrap="square" lIns="72000" tIns="72000" rIns="72000" bIns="36000" anchor="t" anchorCtr="0">
            <a:noAutofit/>
          </a:bodyPr>
          <a:lstStyle/>
          <a:p>
            <a:pPr marL="285750" marR="0" lvl="0" indent="-285750" algn="l" rtl="0">
              <a:spcAft>
                <a:spcPts val="200"/>
              </a:spcAft>
              <a:buClr>
                <a:schemeClr val="dk1"/>
              </a:buClr>
              <a:buSzPts val="1400"/>
              <a:buFont typeface="Arial"/>
              <a:buChar char="•"/>
            </a:pPr>
            <a:r>
              <a:rPr lang="en-GB" sz="1400">
                <a:solidFill>
                  <a:schemeClr val="dk1"/>
                </a:solidFill>
                <a:latin typeface="Arial"/>
                <a:ea typeface="Arial"/>
                <a:cs typeface="Arial"/>
                <a:sym typeface="Arial"/>
              </a:rPr>
              <a:t>I regularly seek honest feedback and reflect on my impact on others, taking action to inform my ongoing development, improve my performance and deliver quality services to the public and the government. </a:t>
            </a:r>
            <a:endParaRPr lang="en-GB"/>
          </a:p>
          <a:p>
            <a:pPr marL="285750" marR="0" lvl="0" indent="-285750" algn="l" rtl="0">
              <a:spcAft>
                <a:spcPts val="200"/>
              </a:spcAft>
              <a:buClr>
                <a:schemeClr val="dk1"/>
              </a:buClr>
              <a:buSzPts val="1400"/>
              <a:buFont typeface="Arial"/>
              <a:buChar char="•"/>
            </a:pPr>
            <a:r>
              <a:rPr lang="en-GB" sz="1400">
                <a:solidFill>
                  <a:schemeClr val="dk1"/>
                </a:solidFill>
                <a:latin typeface="Arial"/>
                <a:ea typeface="Arial"/>
                <a:cs typeface="Arial"/>
                <a:sym typeface="Arial"/>
              </a:rPr>
              <a:t>I learn from others and engage in peer development opportunities available to me, such as coaching and mentoring.</a:t>
            </a:r>
          </a:p>
          <a:p>
            <a:pPr marL="285750" marR="0" lvl="0" indent="-285750" algn="l" rtl="0">
              <a:spcAft>
                <a:spcPts val="200"/>
              </a:spcAft>
              <a:buClr>
                <a:schemeClr val="dk1"/>
              </a:buClr>
              <a:buSzPts val="1400"/>
              <a:buFont typeface="Arial"/>
              <a:buChar char="•"/>
            </a:pPr>
            <a:r>
              <a:rPr lang="en-GB" sz="1400">
                <a:solidFill>
                  <a:schemeClr val="dk1"/>
                </a:solidFill>
                <a:latin typeface="Arial"/>
                <a:ea typeface="Arial"/>
                <a:cs typeface="Arial"/>
                <a:sym typeface="Arial"/>
              </a:rPr>
              <a:t>I commit to continuous learning and make time to focus on self-improvement so I can demonstrate the skills and behaviours required to be successful in my role.</a:t>
            </a:r>
          </a:p>
        </p:txBody>
      </p:sp>
      <p:sp>
        <p:nvSpPr>
          <p:cNvPr id="6" name="Home button">
            <a:extLst>
              <a:ext uri="{FF2B5EF4-FFF2-40B4-BE49-F238E27FC236}">
                <a16:creationId xmlns:a16="http://schemas.microsoft.com/office/drawing/2014/main" id="{15CFA126-2D9A-7D4C-762B-EE66BC8A9924}"/>
              </a:ex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7" name="Home hotspot" descr="Select / tap this to go back to the menu.">
            <a:hlinkClick r:id="rId3" action="ppaction://hlinksldjump"/>
            <a:extLst>
              <a:ext uri="{FF2B5EF4-FFF2-40B4-BE49-F238E27FC236}">
                <a16:creationId xmlns:a16="http://schemas.microsoft.com/office/drawing/2014/main" id="{95254D4C-6E92-8AF9-3C2B-B7F094E883B5}"/>
              </a:ext>
            </a:extLst>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extLst>
      <p:ext uri="{BB962C8B-B14F-4D97-AF65-F5344CB8AC3E}">
        <p14:creationId xmlns:p14="http://schemas.microsoft.com/office/powerpoint/2010/main" val="1056820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grpSp>
        <p:nvGrpSpPr>
          <p:cNvPr id="1056" name="BG" descr="&quot;&quot;">
            <a:extLst>
              <a:ext uri="{C183D7F6-B498-43B3-948B-1728B52AA6E4}">
                <adec:decorative xmlns:adec="http://schemas.microsoft.com/office/drawing/2017/decorative" val="1"/>
              </a:ext>
            </a:extLst>
          </p:cNvPr>
          <p:cNvGrpSpPr/>
          <p:nvPr/>
        </p:nvGrpSpPr>
        <p:grpSpPr>
          <a:xfrm>
            <a:off x="0" y="0"/>
            <a:ext cx="2932769" cy="5169474"/>
            <a:chOff x="0" y="0"/>
            <a:chExt cx="2932769" cy="5169474"/>
          </a:xfrm>
        </p:grpSpPr>
        <p:cxnSp>
          <p:nvCxnSpPr>
            <p:cNvPr id="1057" name="Google Shape;1057;p32"/>
            <p:cNvCxnSpPr>
              <a:endCxn id="1058" idx="3"/>
            </p:cNvCxnSpPr>
            <p:nvPr/>
          </p:nvCxnSpPr>
          <p:spPr>
            <a:xfrm>
              <a:off x="1460414" y="3235746"/>
              <a:ext cx="0" cy="1524300"/>
            </a:xfrm>
            <a:prstGeom prst="straightConnector1">
              <a:avLst/>
            </a:prstGeom>
            <a:noFill/>
            <a:ln w="19050" cap="flat" cmpd="sng">
              <a:solidFill>
                <a:schemeClr val="accent1"/>
              </a:solidFill>
              <a:prstDash val="solid"/>
              <a:miter lim="800000"/>
              <a:headEnd type="none" w="sm" len="sm"/>
              <a:tailEnd type="none" w="sm" len="sm"/>
            </a:ln>
          </p:spPr>
        </p:cxnSp>
        <p:pic>
          <p:nvPicPr>
            <p:cNvPr id="1059" name="Google Shape;1059;p32"/>
            <p:cNvPicPr preferRelativeResize="0"/>
            <p:nvPr/>
          </p:nvPicPr>
          <p:blipFill rotWithShape="1">
            <a:blip r:embed="rId3">
              <a:alphaModFix/>
            </a:blip>
            <a:srcRect/>
            <a:stretch/>
          </p:blipFill>
          <p:spPr>
            <a:xfrm>
              <a:off x="0" y="0"/>
              <a:ext cx="2932769" cy="3370219"/>
            </a:xfrm>
            <a:custGeom>
              <a:avLst/>
              <a:gdLst/>
              <a:ahLst/>
              <a:cxnLst/>
              <a:rect l="l" t="t" r="r" b="b"/>
              <a:pathLst>
                <a:path w="2369490" h="2783360" extrusionOk="0">
                  <a:moveTo>
                    <a:pt x="1182173" y="476474"/>
                  </a:moveTo>
                  <a:lnTo>
                    <a:pt x="405626" y="932790"/>
                  </a:lnTo>
                  <a:lnTo>
                    <a:pt x="405626" y="1852284"/>
                  </a:lnTo>
                  <a:lnTo>
                    <a:pt x="1182173" y="2306885"/>
                  </a:lnTo>
                  <a:lnTo>
                    <a:pt x="1963864" y="1852284"/>
                  </a:lnTo>
                  <a:lnTo>
                    <a:pt x="1963864" y="932790"/>
                  </a:lnTo>
                  <a:close/>
                  <a:moveTo>
                    <a:pt x="1180833" y="0"/>
                  </a:moveTo>
                  <a:lnTo>
                    <a:pt x="1180836" y="0"/>
                  </a:lnTo>
                  <a:lnTo>
                    <a:pt x="2369490" y="693883"/>
                  </a:lnTo>
                  <a:lnTo>
                    <a:pt x="2369490" y="2092085"/>
                  </a:lnTo>
                  <a:lnTo>
                    <a:pt x="1180834" y="2783360"/>
                  </a:lnTo>
                  <a:lnTo>
                    <a:pt x="0" y="2092085"/>
                  </a:lnTo>
                  <a:lnTo>
                    <a:pt x="0" y="693883"/>
                  </a:lnTo>
                  <a:close/>
                </a:path>
              </a:pathLst>
            </a:custGeom>
            <a:noFill/>
            <a:ln>
              <a:noFill/>
            </a:ln>
          </p:spPr>
        </p:pic>
        <p:sp>
          <p:nvSpPr>
            <p:cNvPr id="1060" name="Google Shape;1060;p32"/>
            <p:cNvSpPr/>
            <p:nvPr/>
          </p:nvSpPr>
          <p:spPr>
            <a:xfrm>
              <a:off x="804539" y="944109"/>
              <a:ext cx="1323691" cy="1538741"/>
            </a:xfrm>
            <a:custGeom>
              <a:avLst/>
              <a:gdLst/>
              <a:ahLst/>
              <a:cxnLst/>
              <a:rect l="l" t="t" r="r" b="b"/>
              <a:pathLst>
                <a:path w="2335578" h="2743526" extrusionOk="0">
                  <a:moveTo>
                    <a:pt x="1163935" y="2743527"/>
                  </a:moveTo>
                  <a:lnTo>
                    <a:pt x="0" y="2062145"/>
                  </a:lnTo>
                  <a:lnTo>
                    <a:pt x="0" y="683953"/>
                  </a:lnTo>
                  <a:lnTo>
                    <a:pt x="1163935" y="0"/>
                  </a:lnTo>
                  <a:lnTo>
                    <a:pt x="2335579" y="683953"/>
                  </a:lnTo>
                  <a:lnTo>
                    <a:pt x="2335579" y="2062145"/>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061" name="Google Shape;1061;p32" descr="Users with solid fill"/>
            <p:cNvPicPr preferRelativeResize="0"/>
            <p:nvPr/>
          </p:nvPicPr>
          <p:blipFill rotWithShape="1">
            <a:blip r:embed="rId4">
              <a:alphaModFix/>
            </a:blip>
            <a:srcRect/>
            <a:stretch/>
          </p:blipFill>
          <p:spPr>
            <a:xfrm>
              <a:off x="928762" y="1198965"/>
              <a:ext cx="1063303" cy="1062231"/>
            </a:xfrm>
            <a:prstGeom prst="rect">
              <a:avLst/>
            </a:prstGeom>
            <a:noFill/>
            <a:ln>
              <a:noFill/>
            </a:ln>
          </p:spPr>
        </p:pic>
        <p:grpSp>
          <p:nvGrpSpPr>
            <p:cNvPr id="1062" name="Google Shape;1062;p32"/>
            <p:cNvGrpSpPr/>
            <p:nvPr/>
          </p:nvGrpSpPr>
          <p:grpSpPr>
            <a:xfrm>
              <a:off x="1284397" y="4760085"/>
              <a:ext cx="352483" cy="409389"/>
              <a:chOff x="5232225" y="2160085"/>
              <a:chExt cx="969024" cy="1126602"/>
            </a:xfrm>
          </p:grpSpPr>
          <p:sp>
            <p:nvSpPr>
              <p:cNvPr id="1058" name="Google Shape;1058;p32"/>
              <p:cNvSpPr/>
              <p:nvPr/>
            </p:nvSpPr>
            <p:spPr>
              <a:xfrm>
                <a:off x="5234291" y="2160085"/>
                <a:ext cx="966957" cy="560818"/>
              </a:xfrm>
              <a:custGeom>
                <a:avLst/>
                <a:gdLst/>
                <a:ahLst/>
                <a:cxnLst/>
                <a:rect l="l" t="t" r="r" b="b"/>
                <a:pathLst>
                  <a:path w="966957" h="560818" extrusionOk="0">
                    <a:moveTo>
                      <a:pt x="966958" y="280202"/>
                    </a:moveTo>
                    <a:lnTo>
                      <a:pt x="485132" y="560818"/>
                    </a:lnTo>
                    <a:lnTo>
                      <a:pt x="0" y="280202"/>
                    </a:lnTo>
                    <a:lnTo>
                      <a:pt x="481826" y="0"/>
                    </a:lnTo>
                    <a:close/>
                  </a:path>
                </a:pathLst>
              </a:custGeom>
              <a:solidFill>
                <a:schemeClr val="lt1"/>
              </a:solid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3" name="Google Shape;1063;p32"/>
              <p:cNvSpPr/>
              <p:nvPr/>
            </p:nvSpPr>
            <p:spPr>
              <a:xfrm>
                <a:off x="5717357" y="2440287"/>
                <a:ext cx="483892" cy="846400"/>
              </a:xfrm>
              <a:custGeom>
                <a:avLst/>
                <a:gdLst/>
                <a:ahLst/>
                <a:cxnLst/>
                <a:rect l="l" t="t" r="r" b="b"/>
                <a:pathLst>
                  <a:path w="483892" h="846400" extrusionOk="0">
                    <a:moveTo>
                      <a:pt x="483892" y="0"/>
                    </a:moveTo>
                    <a:lnTo>
                      <a:pt x="482239" y="565785"/>
                    </a:lnTo>
                    <a:lnTo>
                      <a:pt x="0" y="846401"/>
                    </a:lnTo>
                    <a:lnTo>
                      <a:pt x="2066" y="280616"/>
                    </a:lnTo>
                    <a:close/>
                  </a:path>
                </a:pathLst>
              </a:custGeom>
              <a:solidFill>
                <a:schemeClr val="lt1"/>
              </a:solid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4" name="Google Shape;1064;p32"/>
              <p:cNvSpPr/>
              <p:nvPr/>
            </p:nvSpPr>
            <p:spPr>
              <a:xfrm>
                <a:off x="5232225" y="2440287"/>
                <a:ext cx="487197" cy="846400"/>
              </a:xfrm>
              <a:custGeom>
                <a:avLst/>
                <a:gdLst/>
                <a:ahLst/>
                <a:cxnLst/>
                <a:rect l="l" t="t" r="r" b="b"/>
                <a:pathLst>
                  <a:path w="487197" h="846400" extrusionOk="0">
                    <a:moveTo>
                      <a:pt x="487198" y="280616"/>
                    </a:moveTo>
                    <a:lnTo>
                      <a:pt x="485132" y="846401"/>
                    </a:lnTo>
                    <a:lnTo>
                      <a:pt x="0" y="565785"/>
                    </a:lnTo>
                    <a:lnTo>
                      <a:pt x="2066" y="0"/>
                    </a:lnTo>
                    <a:close/>
                  </a:path>
                </a:pathLst>
              </a:custGeom>
              <a:solidFill>
                <a:schemeClr val="lt1"/>
              </a:solid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054" name="Title"/>
          <p:cNvSpPr txBox="1">
            <a:spLocks noGrp="1"/>
          </p:cNvSpPr>
          <p:nvPr>
            <p:ph type="title" idx="4294967295"/>
          </p:nvPr>
        </p:nvSpPr>
        <p:spPr>
          <a:xfrm>
            <a:off x="3971924" y="406528"/>
            <a:ext cx="7537323" cy="6107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800"/>
              <a:buFont typeface="Arial"/>
              <a:buNone/>
            </a:pPr>
            <a:r>
              <a:rPr lang="en-GB" sz="3800" b="1" i="0" u="none" strike="noStrike" cap="none">
                <a:solidFill>
                  <a:schemeClr val="dk1"/>
                </a:solidFill>
                <a:latin typeface="Arial"/>
                <a:ea typeface="Arial"/>
                <a:cs typeface="Arial"/>
                <a:sym typeface="Arial"/>
              </a:rPr>
              <a:t>Managing other line managers</a:t>
            </a:r>
            <a:endParaRPr/>
          </a:p>
        </p:txBody>
      </p:sp>
      <p:cxnSp>
        <p:nvCxnSpPr>
          <p:cNvPr id="1065" name="Line" descr="&quot;&quot;">
            <a:extLst>
              <a:ext uri="{C183D7F6-B498-43B3-948B-1728B52AA6E4}">
                <adec:decorative xmlns:adec="http://schemas.microsoft.com/office/drawing/2017/decorative" val="1"/>
              </a:ext>
            </a:extLst>
          </p:cNvPr>
          <p:cNvCxnSpPr/>
          <p:nvPr/>
        </p:nvCxnSpPr>
        <p:spPr>
          <a:xfrm>
            <a:off x="3971925" y="1241913"/>
            <a:ext cx="8220075" cy="0"/>
          </a:xfrm>
          <a:prstGeom prst="straightConnector1">
            <a:avLst/>
          </a:prstGeom>
          <a:noFill/>
          <a:ln w="38100" cap="flat" cmpd="sng">
            <a:solidFill>
              <a:schemeClr val="accent1"/>
            </a:solidFill>
            <a:prstDash val="solid"/>
            <a:miter lim="800000"/>
            <a:headEnd type="none" w="sm" len="sm"/>
            <a:tailEnd type="none" w="sm" len="sm"/>
          </a:ln>
        </p:spPr>
      </p:cxnSp>
      <p:sp>
        <p:nvSpPr>
          <p:cNvPr id="1055" name="Body text"/>
          <p:cNvSpPr txBox="1"/>
          <p:nvPr/>
        </p:nvSpPr>
        <p:spPr>
          <a:xfrm>
            <a:off x="3971926" y="1560577"/>
            <a:ext cx="7128000" cy="3918217"/>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GB" sz="1400">
                <a:solidFill>
                  <a:schemeClr val="dk1"/>
                </a:solidFill>
                <a:latin typeface="Arial"/>
                <a:ea typeface="Arial"/>
                <a:cs typeface="Arial"/>
                <a:sym typeface="Arial"/>
              </a:rPr>
              <a:t>Managers of other line managers are responsible for upholding the Standards as part of their role. You can do this by role modelling and communicating what is expected of your line managers and helping them to understand what the Standards mean for them. Consider doing the following to support your line managers:</a:t>
            </a:r>
            <a:endParaRPr/>
          </a:p>
          <a:p>
            <a:pPr marL="342900" marR="0" lvl="0" indent="-342900" algn="l" rtl="0">
              <a:lnSpc>
                <a:spcPct val="110000"/>
              </a:lnSpc>
              <a:spcBef>
                <a:spcPts val="400"/>
              </a:spcBef>
              <a:spcAft>
                <a:spcPts val="0"/>
              </a:spcAft>
              <a:buClr>
                <a:schemeClr val="dk1"/>
              </a:buClr>
              <a:buSzPts val="1400"/>
              <a:buFont typeface="Arial"/>
              <a:buChar char="•"/>
            </a:pPr>
            <a:r>
              <a:rPr lang="en-GB" sz="1400">
                <a:solidFill>
                  <a:schemeClr val="dk1"/>
                </a:solidFill>
                <a:latin typeface="Arial"/>
                <a:ea typeface="Arial"/>
                <a:cs typeface="Arial"/>
                <a:sym typeface="Arial"/>
              </a:rPr>
              <a:t>Explain how the Standards link to their specific roles, responsibilities and organisational goals.</a:t>
            </a:r>
            <a:endParaRPr/>
          </a:p>
          <a:p>
            <a:pPr marL="342900" marR="0" lvl="0" indent="-342900" algn="l" rtl="0">
              <a:lnSpc>
                <a:spcPct val="110000"/>
              </a:lnSpc>
              <a:spcBef>
                <a:spcPts val="400"/>
              </a:spcBef>
              <a:spcAft>
                <a:spcPts val="0"/>
              </a:spcAft>
              <a:buClr>
                <a:schemeClr val="dk1"/>
              </a:buClr>
              <a:buSzPts val="1400"/>
              <a:buFont typeface="Arial"/>
              <a:buChar char="•"/>
            </a:pPr>
            <a:r>
              <a:rPr lang="en-GB" sz="1400">
                <a:solidFill>
                  <a:schemeClr val="dk1"/>
                </a:solidFill>
                <a:latin typeface="Arial"/>
                <a:ea typeface="Arial"/>
                <a:cs typeface="Arial"/>
                <a:sym typeface="Arial"/>
              </a:rPr>
              <a:t>Encourage self-reflection and assessment of their performance against the Standards to help identify their strengths and areas for development.</a:t>
            </a:r>
            <a:endParaRPr/>
          </a:p>
          <a:p>
            <a:pPr marL="342900" marR="0" lvl="0" indent="-342900" algn="l" rtl="0">
              <a:lnSpc>
                <a:spcPct val="110000"/>
              </a:lnSpc>
              <a:spcBef>
                <a:spcPts val="400"/>
              </a:spcBef>
              <a:spcAft>
                <a:spcPts val="0"/>
              </a:spcAft>
              <a:buClr>
                <a:schemeClr val="dk1"/>
              </a:buClr>
              <a:buSzPts val="1400"/>
              <a:buFont typeface="Arial"/>
              <a:buChar char="•"/>
            </a:pPr>
            <a:r>
              <a:rPr lang="en-GB" sz="1400">
                <a:solidFill>
                  <a:schemeClr val="dk1"/>
                </a:solidFill>
                <a:latin typeface="Arial"/>
                <a:ea typeface="Arial"/>
                <a:cs typeface="Arial"/>
                <a:sym typeface="Arial"/>
              </a:rPr>
              <a:t>Facilitate goal setting to set out SMART (specific, measurable, achievable, relevant and time-bound) goals and a development plan.</a:t>
            </a:r>
            <a:endParaRPr/>
          </a:p>
          <a:p>
            <a:pPr marL="342900" marR="0" lvl="0" indent="-342900" algn="l" rtl="0">
              <a:lnSpc>
                <a:spcPct val="110000"/>
              </a:lnSpc>
              <a:spcBef>
                <a:spcPts val="400"/>
              </a:spcBef>
              <a:spcAft>
                <a:spcPts val="0"/>
              </a:spcAft>
              <a:buClr>
                <a:schemeClr val="dk1"/>
              </a:buClr>
              <a:buSzPts val="1400"/>
              <a:buFont typeface="Arial"/>
              <a:buChar char="•"/>
            </a:pPr>
            <a:r>
              <a:rPr lang="en-GB" sz="1400">
                <a:solidFill>
                  <a:schemeClr val="dk1"/>
                </a:solidFill>
                <a:latin typeface="Arial"/>
                <a:ea typeface="Arial"/>
                <a:cs typeface="Arial"/>
                <a:sym typeface="Arial"/>
              </a:rPr>
              <a:t>Allow your team members protected time and space to reflect on and develop their skills as line managers.</a:t>
            </a:r>
            <a:endParaRPr/>
          </a:p>
          <a:p>
            <a:pPr marL="342900" marR="0" lvl="0" indent="-342900" algn="l" rtl="0">
              <a:lnSpc>
                <a:spcPct val="110000"/>
              </a:lnSpc>
              <a:spcBef>
                <a:spcPts val="400"/>
              </a:spcBef>
              <a:spcAft>
                <a:spcPts val="0"/>
              </a:spcAft>
              <a:buClr>
                <a:schemeClr val="dk1"/>
              </a:buClr>
              <a:buSzPts val="1400"/>
              <a:buFont typeface="Arial"/>
              <a:buChar char="•"/>
            </a:pPr>
            <a:r>
              <a:rPr lang="en-GB" sz="1400">
                <a:solidFill>
                  <a:schemeClr val="dk1"/>
                </a:solidFill>
                <a:latin typeface="Arial"/>
                <a:ea typeface="Arial"/>
                <a:cs typeface="Arial"/>
                <a:sym typeface="Arial"/>
              </a:rPr>
              <a:t>Provide honest feedback on their development plans and self-assessments.</a:t>
            </a:r>
            <a:endParaRPr/>
          </a:p>
          <a:p>
            <a:pPr marL="342900" marR="0" lvl="0" indent="-342900" algn="l" rtl="0">
              <a:lnSpc>
                <a:spcPct val="110000"/>
              </a:lnSpc>
              <a:spcBef>
                <a:spcPts val="400"/>
              </a:spcBef>
              <a:spcAft>
                <a:spcPts val="0"/>
              </a:spcAft>
              <a:buClr>
                <a:schemeClr val="dk1"/>
              </a:buClr>
              <a:buSzPts val="1400"/>
              <a:buFont typeface="Arial"/>
              <a:buChar char="•"/>
            </a:pPr>
            <a:r>
              <a:rPr lang="en-GB" sz="1400">
                <a:solidFill>
                  <a:schemeClr val="dk1"/>
                </a:solidFill>
                <a:latin typeface="Arial"/>
                <a:ea typeface="Arial"/>
                <a:cs typeface="Arial"/>
                <a:sym typeface="Arial"/>
              </a:rPr>
              <a:t>Monitor progress to celebrate achievements and discuss any challenges.</a:t>
            </a:r>
          </a:p>
        </p:txBody>
      </p:sp>
      <p:sp>
        <p:nvSpPr>
          <p:cNvPr id="6" name="Home button">
            <a:extLst>
              <a:ext uri="{FF2B5EF4-FFF2-40B4-BE49-F238E27FC236}">
                <a16:creationId xmlns:a16="http://schemas.microsoft.com/office/drawing/2014/main" id="{F5DD8732-DDF9-DE0E-D393-20E3522F926B}"/>
              </a:ex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7" name="Home hotspot" descr="Select / tap this to go back to the menu.">
            <a:hlinkClick r:id="rId5" action="ppaction://hlinksldjump"/>
            <a:extLst>
              <a:ext uri="{FF2B5EF4-FFF2-40B4-BE49-F238E27FC236}">
                <a16:creationId xmlns:a16="http://schemas.microsoft.com/office/drawing/2014/main" id="{7096E34C-96AB-5CB9-613F-94401CC79F0C}"/>
              </a:ext>
            </a:extLst>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grpSp>
        <p:nvGrpSpPr>
          <p:cNvPr id="1088" name="BG" descr="&quot;&quot;">
            <a:extLst>
              <a:ext uri="{C183D7F6-B498-43B3-948B-1728B52AA6E4}">
                <adec:decorative xmlns:adec="http://schemas.microsoft.com/office/drawing/2017/decorative" val="1"/>
              </a:ext>
            </a:extLst>
          </p:cNvPr>
          <p:cNvGrpSpPr/>
          <p:nvPr/>
        </p:nvGrpSpPr>
        <p:grpSpPr>
          <a:xfrm>
            <a:off x="-48768" y="-1027175"/>
            <a:ext cx="3508310" cy="6349545"/>
            <a:chOff x="0" y="-1027175"/>
            <a:chExt cx="3508310" cy="6349545"/>
          </a:xfrm>
        </p:grpSpPr>
        <p:grpSp>
          <p:nvGrpSpPr>
            <p:cNvPr id="1089" name="Google Shape;1089;p34"/>
            <p:cNvGrpSpPr/>
            <p:nvPr/>
          </p:nvGrpSpPr>
          <p:grpSpPr>
            <a:xfrm>
              <a:off x="0" y="-1027175"/>
              <a:ext cx="3508310" cy="6349545"/>
              <a:chOff x="0" y="-1027175"/>
              <a:chExt cx="3508310" cy="6349545"/>
            </a:xfrm>
          </p:grpSpPr>
          <p:sp>
            <p:nvSpPr>
              <p:cNvPr id="1090" name="Google Shape;1090;p34"/>
              <p:cNvSpPr/>
              <p:nvPr/>
            </p:nvSpPr>
            <p:spPr>
              <a:xfrm>
                <a:off x="0" y="-1027175"/>
                <a:ext cx="3508310" cy="4121095"/>
              </a:xfrm>
              <a:custGeom>
                <a:avLst/>
                <a:gdLst/>
                <a:ahLst/>
                <a:cxnLst/>
                <a:rect l="l" t="t" r="r" b="b"/>
                <a:pathLst>
                  <a:path w="2335578" h="2743526" extrusionOk="0">
                    <a:moveTo>
                      <a:pt x="1163935" y="2743527"/>
                    </a:moveTo>
                    <a:lnTo>
                      <a:pt x="0" y="2062145"/>
                    </a:lnTo>
                    <a:lnTo>
                      <a:pt x="0" y="683953"/>
                    </a:lnTo>
                    <a:lnTo>
                      <a:pt x="1163935" y="0"/>
                    </a:lnTo>
                    <a:lnTo>
                      <a:pt x="2335579" y="683953"/>
                    </a:lnTo>
                    <a:lnTo>
                      <a:pt x="2335579" y="20621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091" name="Google Shape;1091;p34"/>
              <p:cNvCxnSpPr/>
              <p:nvPr/>
            </p:nvCxnSpPr>
            <p:spPr>
              <a:xfrm>
                <a:off x="1753302" y="3082219"/>
                <a:ext cx="0" cy="1836866"/>
              </a:xfrm>
              <a:prstGeom prst="straightConnector1">
                <a:avLst/>
              </a:prstGeom>
              <a:noFill/>
              <a:ln w="19050" cap="flat" cmpd="sng">
                <a:solidFill>
                  <a:schemeClr val="accent2"/>
                </a:solidFill>
                <a:prstDash val="solid"/>
                <a:miter lim="800000"/>
                <a:headEnd type="none" w="sm" len="sm"/>
                <a:tailEnd type="none" w="sm" len="sm"/>
              </a:ln>
            </p:spPr>
          </p:cxnSp>
          <p:grpSp>
            <p:nvGrpSpPr>
              <p:cNvPr id="1092" name="Google Shape;1092;p34"/>
              <p:cNvGrpSpPr/>
              <p:nvPr/>
            </p:nvGrpSpPr>
            <p:grpSpPr>
              <a:xfrm>
                <a:off x="1568584" y="4888505"/>
                <a:ext cx="373180" cy="433865"/>
                <a:chOff x="5232225" y="2160085"/>
                <a:chExt cx="969024" cy="1126602"/>
              </a:xfrm>
            </p:grpSpPr>
            <p:sp>
              <p:nvSpPr>
                <p:cNvPr id="1093" name="Google Shape;1093;p34"/>
                <p:cNvSpPr/>
                <p:nvPr/>
              </p:nvSpPr>
              <p:spPr>
                <a:xfrm>
                  <a:off x="5234291" y="2160085"/>
                  <a:ext cx="966957" cy="560818"/>
                </a:xfrm>
                <a:custGeom>
                  <a:avLst/>
                  <a:gdLst/>
                  <a:ahLst/>
                  <a:cxnLst/>
                  <a:rect l="l" t="t" r="r" b="b"/>
                  <a:pathLst>
                    <a:path w="966957" h="560818" extrusionOk="0">
                      <a:moveTo>
                        <a:pt x="966958" y="280202"/>
                      </a:moveTo>
                      <a:lnTo>
                        <a:pt x="485132" y="560818"/>
                      </a:lnTo>
                      <a:lnTo>
                        <a:pt x="0" y="280202"/>
                      </a:lnTo>
                      <a:lnTo>
                        <a:pt x="481826" y="0"/>
                      </a:lnTo>
                      <a:close/>
                    </a:path>
                  </a:pathLst>
                </a:custGeom>
                <a:solidFill>
                  <a:schemeClr val="lt1"/>
                </a:solidFill>
                <a:ln w="1905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4" name="Google Shape;1094;p34"/>
                <p:cNvSpPr/>
                <p:nvPr/>
              </p:nvSpPr>
              <p:spPr>
                <a:xfrm>
                  <a:off x="5717357" y="2440287"/>
                  <a:ext cx="483892" cy="846400"/>
                </a:xfrm>
                <a:custGeom>
                  <a:avLst/>
                  <a:gdLst/>
                  <a:ahLst/>
                  <a:cxnLst/>
                  <a:rect l="l" t="t" r="r" b="b"/>
                  <a:pathLst>
                    <a:path w="483892" h="846400" extrusionOk="0">
                      <a:moveTo>
                        <a:pt x="483892" y="0"/>
                      </a:moveTo>
                      <a:lnTo>
                        <a:pt x="482239" y="565785"/>
                      </a:lnTo>
                      <a:lnTo>
                        <a:pt x="0" y="846401"/>
                      </a:lnTo>
                      <a:lnTo>
                        <a:pt x="2066" y="280616"/>
                      </a:lnTo>
                      <a:close/>
                    </a:path>
                  </a:pathLst>
                </a:custGeom>
                <a:solidFill>
                  <a:schemeClr val="lt1"/>
                </a:solidFill>
                <a:ln w="1905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5" name="Google Shape;1095;p34"/>
                <p:cNvSpPr/>
                <p:nvPr/>
              </p:nvSpPr>
              <p:spPr>
                <a:xfrm>
                  <a:off x="5232225" y="2440287"/>
                  <a:ext cx="487197" cy="846400"/>
                </a:xfrm>
                <a:custGeom>
                  <a:avLst/>
                  <a:gdLst/>
                  <a:ahLst/>
                  <a:cxnLst/>
                  <a:rect l="l" t="t" r="r" b="b"/>
                  <a:pathLst>
                    <a:path w="487197" h="846400" extrusionOk="0">
                      <a:moveTo>
                        <a:pt x="487198" y="280616"/>
                      </a:moveTo>
                      <a:lnTo>
                        <a:pt x="485132" y="846401"/>
                      </a:lnTo>
                      <a:lnTo>
                        <a:pt x="0" y="565785"/>
                      </a:lnTo>
                      <a:lnTo>
                        <a:pt x="2066" y="0"/>
                      </a:lnTo>
                      <a:close/>
                    </a:path>
                  </a:pathLst>
                </a:custGeom>
                <a:solidFill>
                  <a:schemeClr val="lt1"/>
                </a:solidFill>
                <a:ln w="1905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1096" name="Google Shape;1096;p34" descr="A group of people sitting in a room&#10;&#10;Description automatically generated"/>
            <p:cNvPicPr preferRelativeResize="0"/>
            <p:nvPr/>
          </p:nvPicPr>
          <p:blipFill rotWithShape="1">
            <a:blip r:embed="rId3">
              <a:alphaModFix/>
            </a:blip>
            <a:srcRect/>
            <a:stretch/>
          </p:blipFill>
          <p:spPr>
            <a:xfrm>
              <a:off x="165787" y="-831428"/>
              <a:ext cx="3175029" cy="3729600"/>
            </a:xfrm>
            <a:custGeom>
              <a:avLst/>
              <a:gdLst/>
              <a:ahLst/>
              <a:cxnLst/>
              <a:rect l="l" t="t" r="r" b="b"/>
              <a:pathLst>
                <a:path w="3839860" h="4510554" extrusionOk="0">
                  <a:moveTo>
                    <a:pt x="1913593" y="0"/>
                  </a:moveTo>
                  <a:lnTo>
                    <a:pt x="3839860" y="1124468"/>
                  </a:lnTo>
                  <a:lnTo>
                    <a:pt x="3839860" y="3390315"/>
                  </a:lnTo>
                  <a:lnTo>
                    <a:pt x="1913596" y="4510554"/>
                  </a:lnTo>
                  <a:lnTo>
                    <a:pt x="1913591" y="4510554"/>
                  </a:lnTo>
                  <a:lnTo>
                    <a:pt x="0" y="3390315"/>
                  </a:lnTo>
                  <a:lnTo>
                    <a:pt x="0" y="1124468"/>
                  </a:lnTo>
                  <a:close/>
                </a:path>
              </a:pathLst>
            </a:custGeom>
            <a:noFill/>
            <a:ln>
              <a:noFill/>
            </a:ln>
          </p:spPr>
        </p:pic>
      </p:grpSp>
      <p:sp>
        <p:nvSpPr>
          <p:cNvPr id="2" name="Title 1">
            <a:extLst>
              <a:ext uri="{FF2B5EF4-FFF2-40B4-BE49-F238E27FC236}">
                <a16:creationId xmlns:a16="http://schemas.microsoft.com/office/drawing/2014/main" id="{E2EE01A8-B3C7-5C29-4528-19815E578E69}"/>
              </a:ext>
            </a:extLst>
          </p:cNvPr>
          <p:cNvSpPr txBox="1">
            <a:spLocks noGrp="1"/>
          </p:cNvSpPr>
          <p:nvPr>
            <p:ph type="title" idx="4294967295"/>
          </p:nvPr>
        </p:nvSpPr>
        <p:spPr>
          <a:xfrm>
            <a:off x="3827463" y="-371598"/>
            <a:ext cx="5628443"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chemeClr val="bg1"/>
                </a:solidFill>
                <a:effectLst/>
                <a:uLnTx/>
                <a:uFillTx/>
                <a:latin typeface="Arial"/>
                <a:ea typeface="Arial"/>
                <a:cs typeface="Arial"/>
                <a:sym typeface="Arial"/>
              </a:rPr>
              <a:t>Glossary 01</a:t>
            </a:r>
          </a:p>
        </p:txBody>
      </p:sp>
      <p:sp>
        <p:nvSpPr>
          <p:cNvPr id="1086" name="Title"/>
          <p:cNvSpPr txBox="1">
            <a:spLocks/>
          </p:cNvSpPr>
          <p:nvPr/>
        </p:nvSpPr>
        <p:spPr>
          <a:xfrm>
            <a:off x="3827463" y="218508"/>
            <a:ext cx="7416800" cy="4392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a:pPr>
            <a:r>
              <a:rPr kumimoji="0" lang="en-GB" sz="3800" b="1" i="0" u="none" strike="noStrike" kern="0" cap="none" spc="0" normalizeH="0" baseline="0" noProof="0">
                <a:ln>
                  <a:noFill/>
                </a:ln>
                <a:solidFill>
                  <a:schemeClr val="dk1"/>
                </a:solidFill>
                <a:effectLst/>
                <a:uLnTx/>
                <a:uFillTx/>
                <a:latin typeface="Arial"/>
                <a:ea typeface="Arial"/>
                <a:cs typeface="Arial"/>
                <a:sym typeface="Arial"/>
              </a:rPr>
              <a:t>Glossary</a:t>
            </a:r>
            <a:endParaRPr kumimoji="0" lang="en-GB" sz="4400" b="0" i="0" u="none" strike="noStrike" kern="0" cap="none" spc="0" normalizeH="0" baseline="0" noProof="0">
              <a:ln>
                <a:noFill/>
              </a:ln>
              <a:solidFill>
                <a:schemeClr val="dk1"/>
              </a:solidFill>
              <a:effectLst/>
              <a:uLnTx/>
              <a:uFillTx/>
              <a:latin typeface="Arial"/>
              <a:ea typeface="Arial"/>
              <a:cs typeface="Arial"/>
              <a:sym typeface="Arial"/>
            </a:endParaRPr>
          </a:p>
        </p:txBody>
      </p:sp>
      <p:cxnSp>
        <p:nvCxnSpPr>
          <p:cNvPr id="1087" name="Line" descr="&quot;&quot;">
            <a:extLst>
              <a:ext uri="{C183D7F6-B498-43B3-948B-1728B52AA6E4}">
                <adec:decorative xmlns:adec="http://schemas.microsoft.com/office/drawing/2017/decorative" val="1"/>
              </a:ext>
            </a:extLst>
          </p:cNvPr>
          <p:cNvCxnSpPr/>
          <p:nvPr/>
        </p:nvCxnSpPr>
        <p:spPr>
          <a:xfrm>
            <a:off x="3827463" y="914589"/>
            <a:ext cx="8364537" cy="0"/>
          </a:xfrm>
          <a:prstGeom prst="straightConnector1">
            <a:avLst/>
          </a:prstGeom>
          <a:noFill/>
          <a:ln w="38100" cap="flat" cmpd="sng">
            <a:solidFill>
              <a:schemeClr val="accent2"/>
            </a:solidFill>
            <a:prstDash val="solid"/>
            <a:miter lim="800000"/>
            <a:headEnd type="none" w="sm" len="sm"/>
            <a:tailEnd type="none" w="sm" len="sm"/>
          </a:ln>
        </p:spPr>
      </p:cxnSp>
      <p:sp>
        <p:nvSpPr>
          <p:cNvPr id="1097" name="Body text"/>
          <p:cNvSpPr txBox="1"/>
          <p:nvPr/>
        </p:nvSpPr>
        <p:spPr>
          <a:xfrm>
            <a:off x="3827464" y="1171470"/>
            <a:ext cx="7412036" cy="4720079"/>
          </a:xfrm>
          <a:prstGeom prst="rect">
            <a:avLst/>
          </a:prstGeom>
          <a:noFill/>
          <a:ln>
            <a:noFill/>
          </a:ln>
        </p:spPr>
        <p:txBody>
          <a:bodyPr spcFirstLastPara="1" wrap="square" lIns="0" tIns="0" rIns="0" bIns="0" anchor="t" anchorCtr="0">
            <a:noAutofit/>
          </a:bodyPr>
          <a:lstStyle/>
          <a:p>
            <a:pPr marL="0" marR="0" lvl="0" indent="0" algn="l" rtl="0">
              <a:spcAft>
                <a:spcPts val="2400"/>
              </a:spcAft>
              <a:buNone/>
            </a:pPr>
            <a:r>
              <a:rPr lang="en-GB" sz="1400" b="1">
                <a:solidFill>
                  <a:schemeClr val="dk1"/>
                </a:solidFill>
                <a:latin typeface="Arial"/>
                <a:ea typeface="Arial"/>
                <a:cs typeface="Arial"/>
                <a:sym typeface="Arial"/>
              </a:rPr>
              <a:t>Authenticity</a:t>
            </a:r>
            <a:r>
              <a:rPr lang="en-GB" sz="1400">
                <a:solidFill>
                  <a:schemeClr val="dk1"/>
                </a:solidFill>
                <a:latin typeface="Arial"/>
                <a:ea typeface="Arial"/>
                <a:cs typeface="Arial"/>
                <a:sym typeface="Arial"/>
              </a:rPr>
              <a:t> – being self-aware and true to yourself and your values in all situations, even when under pressure. </a:t>
            </a:r>
            <a:endParaRPr sz="1400">
              <a:solidFill>
                <a:schemeClr val="dk1"/>
              </a:solidFill>
              <a:latin typeface="Arial"/>
              <a:ea typeface="Arial"/>
              <a:cs typeface="Arial"/>
              <a:sym typeface="Arial"/>
            </a:endParaRPr>
          </a:p>
          <a:p>
            <a:pPr marL="0" marR="0" lvl="0" indent="0" algn="l" rtl="0">
              <a:spcAft>
                <a:spcPts val="2400"/>
              </a:spcAft>
              <a:buNone/>
            </a:pPr>
            <a:r>
              <a:rPr lang="en-GB" sz="1400" b="1">
                <a:solidFill>
                  <a:schemeClr val="dk1"/>
                </a:solidFill>
                <a:latin typeface="Arial"/>
                <a:ea typeface="Arial"/>
                <a:cs typeface="Arial"/>
                <a:sym typeface="Arial"/>
              </a:rPr>
              <a:t>Authentic leadership</a:t>
            </a:r>
            <a:r>
              <a:rPr lang="en-GB" sz="1400">
                <a:solidFill>
                  <a:schemeClr val="dk1"/>
                </a:solidFill>
                <a:latin typeface="Arial"/>
                <a:ea typeface="Arial"/>
                <a:cs typeface="Arial"/>
                <a:sym typeface="Arial"/>
              </a:rPr>
              <a:t> – authentic leaders are true to themselves, their values and their beliefs, and they lead by example, inspiring trust and credibility among their followers.</a:t>
            </a:r>
            <a:endParaRPr sz="1400">
              <a:solidFill>
                <a:schemeClr val="dk1"/>
              </a:solidFill>
              <a:latin typeface="Arial"/>
              <a:ea typeface="Arial"/>
              <a:cs typeface="Arial"/>
              <a:sym typeface="Arial"/>
            </a:endParaRPr>
          </a:p>
          <a:p>
            <a:pPr marL="0" marR="0" lvl="0" indent="0" algn="l" rtl="0">
              <a:spcAft>
                <a:spcPts val="2400"/>
              </a:spcAft>
              <a:buNone/>
            </a:pPr>
            <a:r>
              <a:rPr lang="en-GB" sz="1400" b="1">
                <a:solidFill>
                  <a:schemeClr val="dk1"/>
                </a:solidFill>
                <a:latin typeface="Arial"/>
                <a:ea typeface="Arial"/>
                <a:cs typeface="Arial"/>
                <a:sym typeface="Arial"/>
              </a:rPr>
              <a:t>Biases</a:t>
            </a:r>
            <a:r>
              <a:rPr lang="en-GB" sz="1400">
                <a:solidFill>
                  <a:schemeClr val="dk1"/>
                </a:solidFill>
                <a:latin typeface="Arial"/>
                <a:ea typeface="Arial"/>
                <a:cs typeface="Arial"/>
                <a:sym typeface="Arial"/>
              </a:rPr>
              <a:t> – a tendency, feeling or opinion that arises from pre-existing ideas or beliefs. </a:t>
            </a:r>
            <a:endParaRPr sz="1400">
              <a:solidFill>
                <a:schemeClr val="dk1"/>
              </a:solidFill>
              <a:latin typeface="Arial"/>
              <a:ea typeface="Arial"/>
              <a:cs typeface="Arial"/>
              <a:sym typeface="Arial"/>
            </a:endParaRPr>
          </a:p>
          <a:p>
            <a:pPr marL="0" marR="0" lvl="0" indent="0" algn="l" rtl="0">
              <a:spcAft>
                <a:spcPts val="2400"/>
              </a:spcAft>
              <a:buNone/>
            </a:pPr>
            <a:r>
              <a:rPr lang="en-GB" sz="1400" b="1">
                <a:solidFill>
                  <a:schemeClr val="dk1"/>
                </a:solidFill>
                <a:latin typeface="Arial"/>
                <a:ea typeface="Arial"/>
                <a:cs typeface="Arial"/>
                <a:sym typeface="Arial"/>
              </a:rPr>
              <a:t>Challenge constructively</a:t>
            </a:r>
            <a:r>
              <a:rPr lang="en-GB" sz="1400">
                <a:solidFill>
                  <a:schemeClr val="dk1"/>
                </a:solidFill>
                <a:latin typeface="Arial"/>
                <a:ea typeface="Arial"/>
                <a:cs typeface="Arial"/>
                <a:sym typeface="Arial"/>
              </a:rPr>
              <a:t> – involves providing feedback or expressing disagreement in a respectful and productive manner. It focuses on addressing the issue at hand rather than the person’s character and aims to find solutions or improvements. </a:t>
            </a:r>
            <a:endParaRPr sz="1400">
              <a:solidFill>
                <a:schemeClr val="dk1"/>
              </a:solidFill>
              <a:latin typeface="Arial"/>
              <a:ea typeface="Arial"/>
              <a:cs typeface="Arial"/>
              <a:sym typeface="Arial"/>
            </a:endParaRPr>
          </a:p>
          <a:p>
            <a:pPr marL="0" marR="0" lvl="0" indent="0" algn="l" rtl="0">
              <a:spcAft>
                <a:spcPts val="2400"/>
              </a:spcAft>
              <a:buNone/>
            </a:pPr>
            <a:r>
              <a:rPr lang="en-GB" sz="1400" b="1">
                <a:solidFill>
                  <a:schemeClr val="dk1"/>
                </a:solidFill>
                <a:latin typeface="Arial"/>
                <a:ea typeface="Arial"/>
                <a:cs typeface="Arial"/>
                <a:sym typeface="Arial"/>
              </a:rPr>
              <a:t>Compassion</a:t>
            </a:r>
            <a:r>
              <a:rPr lang="en-GB" sz="1400">
                <a:solidFill>
                  <a:schemeClr val="dk1"/>
                </a:solidFill>
                <a:latin typeface="Arial"/>
                <a:ea typeface="Arial"/>
                <a:cs typeface="Arial"/>
                <a:sym typeface="Arial"/>
              </a:rPr>
              <a:t> – the ability to understand and share the feelings of another person. It involves recognising and identifying with the challenges or distress of others and being motivated to help them solve these issues.</a:t>
            </a:r>
            <a:endParaRPr sz="1400">
              <a:solidFill>
                <a:schemeClr val="dk1"/>
              </a:solidFill>
              <a:latin typeface="Arial"/>
              <a:ea typeface="Arial"/>
              <a:cs typeface="Arial"/>
              <a:sym typeface="Arial"/>
            </a:endParaRPr>
          </a:p>
          <a:p>
            <a:pPr marL="0" marR="0" lvl="0" indent="0" algn="l" rtl="0">
              <a:spcAft>
                <a:spcPts val="2400"/>
              </a:spcAft>
              <a:buNone/>
            </a:pPr>
            <a:r>
              <a:rPr lang="en-GB" sz="1400" b="1">
                <a:solidFill>
                  <a:schemeClr val="dk1"/>
                </a:solidFill>
                <a:latin typeface="Arial"/>
                <a:ea typeface="Arial"/>
                <a:cs typeface="Arial"/>
                <a:sym typeface="Arial"/>
              </a:rPr>
              <a:t>Considered</a:t>
            </a:r>
            <a:r>
              <a:rPr lang="en-GB" sz="1400">
                <a:solidFill>
                  <a:schemeClr val="dk1"/>
                </a:solidFill>
                <a:latin typeface="Arial"/>
                <a:ea typeface="Arial"/>
                <a:cs typeface="Arial"/>
                <a:sym typeface="Arial"/>
              </a:rPr>
              <a:t> – to think about something carefully and thoroughly before making a decision or taking action. It involves giving thoughtful attention to all relevant factors, weighing up the pros and cons, and evaluating the potential consequences of different choices.</a:t>
            </a:r>
            <a:endParaRPr/>
          </a:p>
        </p:txBody>
      </p:sp>
      <p:sp>
        <p:nvSpPr>
          <p:cNvPr id="6" name="Home button">
            <a:extLst>
              <a:ext uri="{FF2B5EF4-FFF2-40B4-BE49-F238E27FC236}">
                <a16:creationId xmlns:a16="http://schemas.microsoft.com/office/drawing/2014/main" id="{63EB7733-711E-7ECA-9B75-17CE3C6AC7A9}"/>
              </a:ex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7" name="Home hotspot" descr="Select / tap this to go back to the menu.">
            <a:hlinkClick r:id="rId4" action="ppaction://hlinksldjump"/>
            <a:extLst>
              <a:ext uri="{FF2B5EF4-FFF2-40B4-BE49-F238E27FC236}">
                <a16:creationId xmlns:a16="http://schemas.microsoft.com/office/drawing/2014/main" id="{F8024E09-59A1-F2C9-D94F-99C5DBE42BF0}"/>
              </a:ext>
            </a:extLst>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grpSp>
        <p:nvGrpSpPr>
          <p:cNvPr id="1107" name="BG" descr="&quot;&quot;">
            <a:extLst>
              <a:ext uri="{C183D7F6-B498-43B3-948B-1728B52AA6E4}">
                <adec:decorative xmlns:adec="http://schemas.microsoft.com/office/drawing/2017/decorative" val="1"/>
              </a:ext>
            </a:extLst>
          </p:cNvPr>
          <p:cNvGrpSpPr/>
          <p:nvPr/>
        </p:nvGrpSpPr>
        <p:grpSpPr>
          <a:xfrm>
            <a:off x="-48768" y="-1027175"/>
            <a:ext cx="3508310" cy="6349545"/>
            <a:chOff x="0" y="-1027175"/>
            <a:chExt cx="3508310" cy="6349545"/>
          </a:xfrm>
        </p:grpSpPr>
        <p:grpSp>
          <p:nvGrpSpPr>
            <p:cNvPr id="1108" name="Google Shape;1108;p35"/>
            <p:cNvGrpSpPr/>
            <p:nvPr/>
          </p:nvGrpSpPr>
          <p:grpSpPr>
            <a:xfrm>
              <a:off x="0" y="-1027175"/>
              <a:ext cx="3508310" cy="6349545"/>
              <a:chOff x="0" y="-1027175"/>
              <a:chExt cx="3508310" cy="6349545"/>
            </a:xfrm>
          </p:grpSpPr>
          <p:sp>
            <p:nvSpPr>
              <p:cNvPr id="1109" name="Google Shape;1109;p35"/>
              <p:cNvSpPr/>
              <p:nvPr/>
            </p:nvSpPr>
            <p:spPr>
              <a:xfrm>
                <a:off x="0" y="-1027175"/>
                <a:ext cx="3508310" cy="4121095"/>
              </a:xfrm>
              <a:custGeom>
                <a:avLst/>
                <a:gdLst/>
                <a:ahLst/>
                <a:cxnLst/>
                <a:rect l="l" t="t" r="r" b="b"/>
                <a:pathLst>
                  <a:path w="2335578" h="2743526" extrusionOk="0">
                    <a:moveTo>
                      <a:pt x="1163935" y="2743527"/>
                    </a:moveTo>
                    <a:lnTo>
                      <a:pt x="0" y="2062145"/>
                    </a:lnTo>
                    <a:lnTo>
                      <a:pt x="0" y="683953"/>
                    </a:lnTo>
                    <a:lnTo>
                      <a:pt x="1163935" y="0"/>
                    </a:lnTo>
                    <a:lnTo>
                      <a:pt x="2335579" y="683953"/>
                    </a:lnTo>
                    <a:lnTo>
                      <a:pt x="2335579" y="20621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110" name="Google Shape;1110;p35"/>
              <p:cNvCxnSpPr/>
              <p:nvPr/>
            </p:nvCxnSpPr>
            <p:spPr>
              <a:xfrm>
                <a:off x="1753302" y="3082219"/>
                <a:ext cx="0" cy="1836866"/>
              </a:xfrm>
              <a:prstGeom prst="straightConnector1">
                <a:avLst/>
              </a:prstGeom>
              <a:noFill/>
              <a:ln w="19050" cap="flat" cmpd="sng">
                <a:solidFill>
                  <a:schemeClr val="accent2"/>
                </a:solidFill>
                <a:prstDash val="solid"/>
                <a:miter lim="800000"/>
                <a:headEnd type="none" w="sm" len="sm"/>
                <a:tailEnd type="none" w="sm" len="sm"/>
              </a:ln>
            </p:spPr>
          </p:cxnSp>
          <p:grpSp>
            <p:nvGrpSpPr>
              <p:cNvPr id="1111" name="Google Shape;1111;p35"/>
              <p:cNvGrpSpPr/>
              <p:nvPr/>
            </p:nvGrpSpPr>
            <p:grpSpPr>
              <a:xfrm>
                <a:off x="1568584" y="4888505"/>
                <a:ext cx="373180" cy="433865"/>
                <a:chOff x="5232225" y="2160085"/>
                <a:chExt cx="969024" cy="1126602"/>
              </a:xfrm>
            </p:grpSpPr>
            <p:sp>
              <p:nvSpPr>
                <p:cNvPr id="1112" name="Google Shape;1112;p35"/>
                <p:cNvSpPr/>
                <p:nvPr/>
              </p:nvSpPr>
              <p:spPr>
                <a:xfrm>
                  <a:off x="5234291" y="2160085"/>
                  <a:ext cx="966957" cy="560818"/>
                </a:xfrm>
                <a:custGeom>
                  <a:avLst/>
                  <a:gdLst/>
                  <a:ahLst/>
                  <a:cxnLst/>
                  <a:rect l="l" t="t" r="r" b="b"/>
                  <a:pathLst>
                    <a:path w="966957" h="560818" extrusionOk="0">
                      <a:moveTo>
                        <a:pt x="966958" y="280202"/>
                      </a:moveTo>
                      <a:lnTo>
                        <a:pt x="485132" y="560818"/>
                      </a:lnTo>
                      <a:lnTo>
                        <a:pt x="0" y="280202"/>
                      </a:lnTo>
                      <a:lnTo>
                        <a:pt x="481826" y="0"/>
                      </a:lnTo>
                      <a:close/>
                    </a:path>
                  </a:pathLst>
                </a:custGeom>
                <a:solidFill>
                  <a:schemeClr val="lt1"/>
                </a:solidFill>
                <a:ln w="1905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3" name="Google Shape;1113;p35"/>
                <p:cNvSpPr/>
                <p:nvPr/>
              </p:nvSpPr>
              <p:spPr>
                <a:xfrm>
                  <a:off x="5717357" y="2440287"/>
                  <a:ext cx="483892" cy="846400"/>
                </a:xfrm>
                <a:custGeom>
                  <a:avLst/>
                  <a:gdLst/>
                  <a:ahLst/>
                  <a:cxnLst/>
                  <a:rect l="l" t="t" r="r" b="b"/>
                  <a:pathLst>
                    <a:path w="483892" h="846400" extrusionOk="0">
                      <a:moveTo>
                        <a:pt x="483892" y="0"/>
                      </a:moveTo>
                      <a:lnTo>
                        <a:pt x="482239" y="565785"/>
                      </a:lnTo>
                      <a:lnTo>
                        <a:pt x="0" y="846401"/>
                      </a:lnTo>
                      <a:lnTo>
                        <a:pt x="2066" y="280616"/>
                      </a:lnTo>
                      <a:close/>
                    </a:path>
                  </a:pathLst>
                </a:custGeom>
                <a:solidFill>
                  <a:schemeClr val="lt1"/>
                </a:solidFill>
                <a:ln w="1905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4" name="Google Shape;1114;p35"/>
                <p:cNvSpPr/>
                <p:nvPr/>
              </p:nvSpPr>
              <p:spPr>
                <a:xfrm>
                  <a:off x="5232225" y="2440287"/>
                  <a:ext cx="487197" cy="846400"/>
                </a:xfrm>
                <a:custGeom>
                  <a:avLst/>
                  <a:gdLst/>
                  <a:ahLst/>
                  <a:cxnLst/>
                  <a:rect l="l" t="t" r="r" b="b"/>
                  <a:pathLst>
                    <a:path w="487197" h="846400" extrusionOk="0">
                      <a:moveTo>
                        <a:pt x="487198" y="280616"/>
                      </a:moveTo>
                      <a:lnTo>
                        <a:pt x="485132" y="846401"/>
                      </a:lnTo>
                      <a:lnTo>
                        <a:pt x="0" y="565785"/>
                      </a:lnTo>
                      <a:lnTo>
                        <a:pt x="2066" y="0"/>
                      </a:lnTo>
                      <a:close/>
                    </a:path>
                  </a:pathLst>
                </a:custGeom>
                <a:solidFill>
                  <a:schemeClr val="lt1"/>
                </a:solidFill>
                <a:ln w="1905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1115" name="Google Shape;1115;p35" descr="A group of people sitting in a room&#10;&#10;Description automatically generated"/>
            <p:cNvPicPr preferRelativeResize="0"/>
            <p:nvPr/>
          </p:nvPicPr>
          <p:blipFill rotWithShape="1">
            <a:blip r:embed="rId3">
              <a:alphaModFix/>
            </a:blip>
            <a:srcRect/>
            <a:stretch/>
          </p:blipFill>
          <p:spPr>
            <a:xfrm>
              <a:off x="165787" y="-831428"/>
              <a:ext cx="3175029" cy="3729600"/>
            </a:xfrm>
            <a:custGeom>
              <a:avLst/>
              <a:gdLst/>
              <a:ahLst/>
              <a:cxnLst/>
              <a:rect l="l" t="t" r="r" b="b"/>
              <a:pathLst>
                <a:path w="3839860" h="4510554" extrusionOk="0">
                  <a:moveTo>
                    <a:pt x="1913593" y="0"/>
                  </a:moveTo>
                  <a:lnTo>
                    <a:pt x="3839860" y="1124468"/>
                  </a:lnTo>
                  <a:lnTo>
                    <a:pt x="3839860" y="3390315"/>
                  </a:lnTo>
                  <a:lnTo>
                    <a:pt x="1913596" y="4510554"/>
                  </a:lnTo>
                  <a:lnTo>
                    <a:pt x="1913591" y="4510554"/>
                  </a:lnTo>
                  <a:lnTo>
                    <a:pt x="0" y="3390315"/>
                  </a:lnTo>
                  <a:lnTo>
                    <a:pt x="0" y="1124468"/>
                  </a:lnTo>
                  <a:close/>
                </a:path>
              </a:pathLst>
            </a:custGeom>
            <a:noFill/>
            <a:ln>
              <a:noFill/>
            </a:ln>
          </p:spPr>
        </p:pic>
      </p:grpSp>
      <p:sp>
        <p:nvSpPr>
          <p:cNvPr id="2" name="Title 1">
            <a:extLst>
              <a:ext uri="{FF2B5EF4-FFF2-40B4-BE49-F238E27FC236}">
                <a16:creationId xmlns:a16="http://schemas.microsoft.com/office/drawing/2014/main" id="{B82A77FE-760A-CE20-5FC5-3738437EF73D}"/>
              </a:ext>
            </a:extLst>
          </p:cNvPr>
          <p:cNvSpPr txBox="1">
            <a:spLocks noGrp="1"/>
          </p:cNvSpPr>
          <p:nvPr>
            <p:ph type="title" idx="4294967295"/>
          </p:nvPr>
        </p:nvSpPr>
        <p:spPr>
          <a:xfrm>
            <a:off x="3827463" y="-371598"/>
            <a:ext cx="5628443"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chemeClr val="bg1"/>
                </a:solidFill>
                <a:effectLst/>
                <a:uLnTx/>
                <a:uFillTx/>
                <a:latin typeface="Arial"/>
                <a:ea typeface="Arial"/>
                <a:cs typeface="Arial"/>
                <a:sym typeface="Arial"/>
              </a:rPr>
              <a:t>Glossary 02</a:t>
            </a:r>
          </a:p>
        </p:txBody>
      </p:sp>
      <p:sp>
        <p:nvSpPr>
          <p:cNvPr id="1105" name="Title"/>
          <p:cNvSpPr txBox="1">
            <a:spLocks/>
          </p:cNvSpPr>
          <p:nvPr/>
        </p:nvSpPr>
        <p:spPr>
          <a:xfrm>
            <a:off x="3827463" y="218508"/>
            <a:ext cx="7416800" cy="4392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a:pPr>
            <a:r>
              <a:rPr kumimoji="0" lang="en-GB" sz="3800" b="1" i="0" u="none" strike="noStrike" kern="0" cap="none" spc="0" normalizeH="0" baseline="0" noProof="0">
                <a:ln>
                  <a:noFill/>
                </a:ln>
                <a:solidFill>
                  <a:schemeClr val="dk1"/>
                </a:solidFill>
                <a:effectLst/>
                <a:uLnTx/>
                <a:uFillTx/>
                <a:latin typeface="Arial"/>
                <a:ea typeface="Arial"/>
                <a:cs typeface="Arial"/>
                <a:sym typeface="Arial"/>
              </a:rPr>
              <a:t>Glossary</a:t>
            </a:r>
            <a:endParaRPr kumimoji="0" lang="en-GB" sz="4400" b="0" i="0" u="none" strike="noStrike" kern="0" cap="none" spc="0" normalizeH="0" baseline="0" noProof="0">
              <a:ln>
                <a:noFill/>
              </a:ln>
              <a:solidFill>
                <a:schemeClr val="dk1"/>
              </a:solidFill>
              <a:effectLst/>
              <a:uLnTx/>
              <a:uFillTx/>
              <a:latin typeface="Arial"/>
              <a:ea typeface="Arial"/>
              <a:cs typeface="Arial"/>
              <a:sym typeface="Arial"/>
            </a:endParaRPr>
          </a:p>
        </p:txBody>
      </p:sp>
      <p:cxnSp>
        <p:nvCxnSpPr>
          <p:cNvPr id="1106" name="Line" descr="&quot;&quot;">
            <a:extLst>
              <a:ext uri="{C183D7F6-B498-43B3-948B-1728B52AA6E4}">
                <adec:decorative xmlns:adec="http://schemas.microsoft.com/office/drawing/2017/decorative" val="1"/>
              </a:ext>
            </a:extLst>
          </p:cNvPr>
          <p:cNvCxnSpPr/>
          <p:nvPr/>
        </p:nvCxnSpPr>
        <p:spPr>
          <a:xfrm>
            <a:off x="3827463" y="914589"/>
            <a:ext cx="8364537" cy="0"/>
          </a:xfrm>
          <a:prstGeom prst="straightConnector1">
            <a:avLst/>
          </a:prstGeom>
          <a:noFill/>
          <a:ln w="38100" cap="flat" cmpd="sng">
            <a:solidFill>
              <a:schemeClr val="accent2"/>
            </a:solidFill>
            <a:prstDash val="solid"/>
            <a:miter lim="800000"/>
            <a:headEnd type="none" w="sm" len="sm"/>
            <a:tailEnd type="none" w="sm" len="sm"/>
          </a:ln>
        </p:spPr>
      </p:cxnSp>
      <p:sp>
        <p:nvSpPr>
          <p:cNvPr id="1116" name="Body text"/>
          <p:cNvSpPr txBox="1"/>
          <p:nvPr/>
        </p:nvSpPr>
        <p:spPr>
          <a:xfrm>
            <a:off x="3827464" y="1170645"/>
            <a:ext cx="7308847" cy="4860368"/>
          </a:xfrm>
          <a:prstGeom prst="rect">
            <a:avLst/>
          </a:prstGeom>
          <a:noFill/>
          <a:ln>
            <a:noFill/>
          </a:ln>
        </p:spPr>
        <p:txBody>
          <a:bodyPr spcFirstLastPara="1" wrap="square" lIns="0" tIns="0" rIns="0" bIns="0" anchor="t" anchorCtr="0">
            <a:noAutofit/>
          </a:bodyPr>
          <a:lstStyle/>
          <a:p>
            <a:pPr marL="0" marR="0" lvl="0" indent="0" algn="l" rtl="0">
              <a:spcAft>
                <a:spcPts val="2400"/>
              </a:spcAft>
              <a:buNone/>
            </a:pPr>
            <a:r>
              <a:rPr lang="en-GB" sz="1400" b="1">
                <a:solidFill>
                  <a:schemeClr val="dk1"/>
                </a:solidFill>
                <a:latin typeface="Arial" panose="020B0604020202020204" pitchFamily="34" charset="0"/>
                <a:ea typeface="Arial"/>
                <a:cs typeface="Arial" panose="020B0604020202020204" pitchFamily="34" charset="0"/>
                <a:sym typeface="Arial"/>
              </a:rPr>
              <a:t>Diversity of thinking</a:t>
            </a:r>
            <a:r>
              <a:rPr lang="en-GB" sz="1400">
                <a:solidFill>
                  <a:schemeClr val="dk1"/>
                </a:solidFill>
                <a:latin typeface="Arial" panose="020B0604020202020204" pitchFamily="34" charset="0"/>
                <a:ea typeface="Arial"/>
                <a:cs typeface="Arial" panose="020B0604020202020204" pitchFamily="34" charset="0"/>
                <a:sym typeface="Arial"/>
              </a:rPr>
              <a:t> – the inclusion of a wide range of perspectives, ideas and approaches in decision-making and problem-solving.</a:t>
            </a:r>
          </a:p>
          <a:p>
            <a:pPr marL="0" marR="0" lvl="0" indent="0" algn="l" rtl="0">
              <a:spcAft>
                <a:spcPts val="2400"/>
              </a:spcAft>
              <a:buNone/>
            </a:pPr>
            <a:r>
              <a:rPr lang="en-GB" sz="1400" b="1">
                <a:solidFill>
                  <a:schemeClr val="dk1"/>
                </a:solidFill>
                <a:latin typeface="Arial" panose="020B0604020202020204" pitchFamily="34" charset="0"/>
                <a:ea typeface="Arial"/>
                <a:cs typeface="Arial" panose="020B0604020202020204" pitchFamily="34" charset="0"/>
                <a:sym typeface="Arial"/>
              </a:rPr>
              <a:t>Empathy</a:t>
            </a:r>
            <a:r>
              <a:rPr lang="en-GB" sz="1400">
                <a:solidFill>
                  <a:schemeClr val="dk1"/>
                </a:solidFill>
                <a:latin typeface="Arial" panose="020B0604020202020204" pitchFamily="34" charset="0"/>
                <a:ea typeface="Arial"/>
                <a:cs typeface="Arial" panose="020B0604020202020204" pitchFamily="34" charset="0"/>
                <a:sym typeface="Arial"/>
              </a:rPr>
              <a:t> – the ability to understand and share the feelings of another person. It involves putting oneself in someone else's shoes and experiencing their emotions as if they were one's own. </a:t>
            </a:r>
          </a:p>
          <a:p>
            <a:pPr marL="0" marR="0" lvl="0" indent="0" algn="l" rtl="0">
              <a:spcAft>
                <a:spcPts val="2400"/>
              </a:spcAft>
              <a:buNone/>
            </a:pPr>
            <a:r>
              <a:rPr lang="en-GB" sz="1400" b="1">
                <a:solidFill>
                  <a:schemeClr val="dk1"/>
                </a:solidFill>
                <a:latin typeface="Arial"/>
                <a:ea typeface="Arial"/>
                <a:cs typeface="Arial"/>
                <a:sym typeface="Arial"/>
              </a:rPr>
              <a:t>Ethical </a:t>
            </a:r>
            <a:r>
              <a:rPr lang="en-GB" sz="1400">
                <a:solidFill>
                  <a:schemeClr val="dk1"/>
                </a:solidFill>
                <a:latin typeface="Arial"/>
                <a:ea typeface="Arial"/>
                <a:cs typeface="Arial"/>
                <a:sym typeface="Arial"/>
              </a:rPr>
              <a:t>– the principles and standards that govern moral behaviour and decision-making in the Civil Service, acting in line with the </a:t>
            </a:r>
            <a:r>
              <a:rPr lang="en-GB" u="sng">
                <a:solidFill>
                  <a:schemeClr val="accent1"/>
                </a:solidFill>
                <a:hlinkClick r:id="rId4">
                  <a:extLst>
                    <a:ext uri="{A12FA001-AC4F-418D-AE19-62706E023703}">
                      <ahyp:hlinkClr xmlns:ahyp="http://schemas.microsoft.com/office/drawing/2018/hyperlinkcolor" val="tx"/>
                    </a:ext>
                  </a:extLst>
                </a:hlinkClick>
              </a:rPr>
              <a:t>Civil Service Code</a:t>
            </a:r>
            <a:r>
              <a:rPr lang="en-GB" sz="1400">
                <a:solidFill>
                  <a:schemeClr val="dk1"/>
                </a:solidFill>
                <a:latin typeface="Arial"/>
                <a:ea typeface="Arial"/>
                <a:cs typeface="Arial"/>
                <a:sym typeface="Arial"/>
              </a:rPr>
              <a:t> and organisational values, the</a:t>
            </a:r>
            <a:r>
              <a:rPr lang="en-GB" sz="1400" spc="2400">
                <a:solidFill>
                  <a:schemeClr val="dk1"/>
                </a:solidFill>
                <a:latin typeface="Arial"/>
                <a:ea typeface="Arial"/>
                <a:cs typeface="Arial"/>
                <a:sym typeface="Arial"/>
              </a:rPr>
              <a:t> </a:t>
            </a:r>
            <a:r>
              <a:rPr lang="en-GB" sz="1400" u="sng">
                <a:solidFill>
                  <a:schemeClr val="accent1"/>
                </a:solidFill>
                <a:latin typeface="Arial"/>
                <a:ea typeface="Arial"/>
                <a:cs typeface="Arial"/>
                <a:sym typeface="Arial"/>
                <a:hlinkClick r:id="rId5">
                  <a:extLst>
                    <a:ext uri="{A12FA001-AC4F-418D-AE19-62706E023703}">
                      <ahyp:hlinkClr xmlns:ahyp="http://schemas.microsoft.com/office/drawing/2018/hyperlinkcolor" val="tx"/>
                    </a:ext>
                  </a:extLst>
                </a:hlinkClick>
              </a:rPr>
              <a:t>Civil Service Management </a:t>
            </a:r>
            <a:r>
              <a:rPr lang="en-GB" u="sng">
                <a:solidFill>
                  <a:schemeClr val="accent1"/>
                </a:solidFill>
                <a:hlinkClick r:id="rId5">
                  <a:extLst>
                    <a:ext uri="{A12FA001-AC4F-418D-AE19-62706E023703}">
                      <ahyp:hlinkClr xmlns:ahyp="http://schemas.microsoft.com/office/drawing/2018/hyperlinkcolor" val="tx"/>
                    </a:ext>
                  </a:extLst>
                </a:hlinkClick>
              </a:rPr>
              <a:t>C</a:t>
            </a:r>
            <a:r>
              <a:rPr lang="en-GB" sz="1400" u="sng">
                <a:solidFill>
                  <a:schemeClr val="accent1"/>
                </a:solidFill>
                <a:latin typeface="Arial"/>
                <a:ea typeface="Arial"/>
                <a:cs typeface="Arial"/>
                <a:sym typeface="Arial"/>
                <a:hlinkClick r:id="rId5">
                  <a:extLst>
                    <a:ext uri="{A12FA001-AC4F-418D-AE19-62706E023703}">
                      <ahyp:hlinkClr xmlns:ahyp="http://schemas.microsoft.com/office/drawing/2018/hyperlinkcolor" val="tx"/>
                    </a:ext>
                  </a:extLst>
                </a:hlinkClick>
              </a:rPr>
              <a:t>ode</a:t>
            </a:r>
            <a:r>
              <a:rPr lang="en-GB" sz="1400">
                <a:solidFill>
                  <a:schemeClr val="accent1"/>
                </a:solidFill>
                <a:latin typeface="Arial"/>
                <a:ea typeface="Arial"/>
                <a:cs typeface="Arial"/>
                <a:sym typeface="Arial"/>
              </a:rPr>
              <a:t> </a:t>
            </a:r>
            <a:r>
              <a:rPr lang="en-GB" sz="1400">
                <a:solidFill>
                  <a:schemeClr val="dk1"/>
                </a:solidFill>
                <a:latin typeface="Arial"/>
                <a:ea typeface="Arial"/>
                <a:cs typeface="Arial"/>
                <a:sym typeface="Arial"/>
              </a:rPr>
              <a:t>and </a:t>
            </a:r>
            <a:r>
              <a:rPr lang="en-GB" sz="1400" u="sng">
                <a:solidFill>
                  <a:schemeClr val="accent1"/>
                </a:solidFill>
                <a:latin typeface="Arial"/>
                <a:ea typeface="Arial"/>
                <a:cs typeface="Arial"/>
                <a:sym typeface="Arial"/>
                <a:hlinkClick r:id="rId6">
                  <a:extLst>
                    <a:ext uri="{A12FA001-AC4F-418D-AE19-62706E023703}">
                      <ahyp:hlinkClr xmlns:ahyp="http://schemas.microsoft.com/office/drawing/2018/hyperlinkcolor" val="tx"/>
                    </a:ext>
                  </a:extLst>
                </a:hlinkClick>
              </a:rPr>
              <a:t>The Seven Principles of Public Life</a:t>
            </a:r>
            <a:r>
              <a:rPr lang="en-GB" sz="1400">
                <a:solidFill>
                  <a:schemeClr val="dk1"/>
                </a:solidFill>
                <a:latin typeface="Arial"/>
                <a:ea typeface="Arial"/>
                <a:cs typeface="Arial"/>
                <a:sym typeface="Arial"/>
              </a:rPr>
              <a:t>. Ethical behaviour is doing the right thing, even when it's difficult. It's about honesty, trustworthiness, fairness and prioritising the public's interests over personal interests.</a:t>
            </a:r>
            <a:endParaRPr lang="en-GB"/>
          </a:p>
          <a:p>
            <a:pPr>
              <a:spcAft>
                <a:spcPts val="2400"/>
              </a:spcAft>
            </a:pPr>
            <a:r>
              <a:rPr lang="en-GB" sz="1400" b="1">
                <a:solidFill>
                  <a:schemeClr val="dk1"/>
                </a:solidFill>
                <a:latin typeface="Arial" panose="020B0604020202020204" pitchFamily="34" charset="0"/>
                <a:ea typeface="Arial"/>
                <a:cs typeface="Arial" panose="020B0604020202020204" pitchFamily="34" charset="0"/>
                <a:sym typeface="Arial"/>
              </a:rPr>
              <a:t>Ethical leadership </a:t>
            </a:r>
            <a:r>
              <a:rPr lang="en-GB" sz="1400">
                <a:solidFill>
                  <a:schemeClr val="dk1"/>
                </a:solidFill>
                <a:latin typeface="Arial" panose="020B0604020202020204" pitchFamily="34" charset="0"/>
                <a:ea typeface="Arial"/>
                <a:cs typeface="Arial" panose="020B0604020202020204" pitchFamily="34" charset="0"/>
                <a:sym typeface="Arial"/>
              </a:rPr>
              <a:t>– leading in line with the Civil Service Code</a:t>
            </a:r>
            <a:r>
              <a:rPr lang="en-GB" sz="1400">
                <a:solidFill>
                  <a:schemeClr val="accent1"/>
                </a:solidFill>
                <a:latin typeface="Arial" panose="020B0604020202020204" pitchFamily="34" charset="0"/>
                <a:ea typeface="Arial"/>
                <a:cs typeface="Arial" panose="020B0604020202020204" pitchFamily="34" charset="0"/>
                <a:sym typeface="Arial"/>
              </a:rPr>
              <a:t> </a:t>
            </a:r>
            <a:r>
              <a:rPr lang="en-GB" sz="1400">
                <a:solidFill>
                  <a:schemeClr val="dk1"/>
                </a:solidFill>
                <a:latin typeface="Arial" panose="020B0604020202020204" pitchFamily="34" charset="0"/>
                <a:ea typeface="Arial"/>
                <a:cs typeface="Arial" panose="020B0604020202020204" pitchFamily="34" charset="0"/>
                <a:sym typeface="Arial"/>
              </a:rPr>
              <a:t>and th</a:t>
            </a:r>
            <a:r>
              <a:rPr lang="en-GB" sz="1400">
                <a:solidFill>
                  <a:schemeClr val="tx1"/>
                </a:solidFill>
                <a:latin typeface="Arial" panose="020B0604020202020204" pitchFamily="34" charset="0"/>
                <a:ea typeface="Arial"/>
                <a:cs typeface="Arial" panose="020B0604020202020204" pitchFamily="34" charset="0"/>
                <a:sym typeface="Arial"/>
              </a:rPr>
              <a:t>e </a:t>
            </a:r>
            <a:r>
              <a:rPr lang="en-GB" sz="1400">
                <a:solidFill>
                  <a:schemeClr val="tx1"/>
                </a:solidFill>
                <a:latin typeface="Arial" panose="020B0604020202020204" pitchFamily="34" charset="0"/>
                <a:cs typeface="Arial" panose="020B0604020202020204" pitchFamily="34" charset="0"/>
                <a:sym typeface="Arial"/>
              </a:rPr>
              <a:t>Civil Service Management </a:t>
            </a:r>
            <a:r>
              <a:rPr lang="en-GB" sz="1400">
                <a:solidFill>
                  <a:schemeClr val="tx1"/>
                </a:solidFill>
                <a:latin typeface="Arial" panose="020B0604020202020204" pitchFamily="34" charset="0"/>
                <a:cs typeface="Arial" panose="020B0604020202020204" pitchFamily="34" charset="0"/>
              </a:rPr>
              <a:t>C</a:t>
            </a:r>
            <a:r>
              <a:rPr lang="en-GB" sz="1400">
                <a:solidFill>
                  <a:schemeClr val="tx1"/>
                </a:solidFill>
                <a:latin typeface="Arial" panose="020B0604020202020204" pitchFamily="34" charset="0"/>
                <a:cs typeface="Arial" panose="020B0604020202020204" pitchFamily="34" charset="0"/>
                <a:sym typeface="Arial"/>
              </a:rPr>
              <a:t>ode</a:t>
            </a:r>
            <a:r>
              <a:rPr lang="en-GB" sz="1400">
                <a:solidFill>
                  <a:schemeClr val="tx1"/>
                </a:solidFill>
                <a:latin typeface="Arial" panose="020B0604020202020204" pitchFamily="34" charset="0"/>
                <a:ea typeface="Arial"/>
                <a:cs typeface="Arial" panose="020B0604020202020204" pitchFamily="34" charset="0"/>
                <a:sym typeface="Arial"/>
              </a:rPr>
              <a:t>,</a:t>
            </a:r>
            <a:r>
              <a:rPr lang="en-GB" sz="1400">
                <a:solidFill>
                  <a:schemeClr val="tx1"/>
                </a:solidFill>
                <a:latin typeface="Arial" panose="020B0604020202020204" pitchFamily="34" charset="0"/>
                <a:cs typeface="Arial" panose="020B0604020202020204" pitchFamily="34" charset="0"/>
              </a:rPr>
              <a:t> </a:t>
            </a:r>
            <a:r>
              <a:rPr lang="en-GB" sz="1400">
                <a:solidFill>
                  <a:schemeClr val="tx1"/>
                </a:solidFill>
                <a:latin typeface="Arial" panose="020B0604020202020204" pitchFamily="34" charset="0"/>
                <a:ea typeface="Arial"/>
                <a:cs typeface="Arial" panose="020B0604020202020204" pitchFamily="34" charset="0"/>
                <a:sym typeface="Arial"/>
              </a:rPr>
              <a:t>The Seven Principles of Public Life and organisational values.</a:t>
            </a:r>
            <a:endParaRPr lang="en-GB" sz="1400">
              <a:solidFill>
                <a:schemeClr val="tx1"/>
              </a:solidFill>
              <a:latin typeface="Arial" panose="020B0604020202020204" pitchFamily="34" charset="0"/>
              <a:cs typeface="Arial" panose="020B0604020202020204" pitchFamily="34" charset="0"/>
            </a:endParaRPr>
          </a:p>
          <a:p>
            <a:pPr marL="0" marR="0" lvl="0" indent="0" algn="l" rtl="0">
              <a:spcAft>
                <a:spcPts val="2400"/>
              </a:spcAft>
              <a:buNone/>
            </a:pPr>
            <a:r>
              <a:rPr lang="en-GB" sz="1400" b="1">
                <a:solidFill>
                  <a:schemeClr val="dk1"/>
                </a:solidFill>
                <a:latin typeface="Arial" panose="020B0604020202020204" pitchFamily="34" charset="0"/>
                <a:ea typeface="Arial"/>
                <a:cs typeface="Arial" panose="020B0604020202020204" pitchFamily="34" charset="0"/>
                <a:sym typeface="Arial"/>
              </a:rPr>
              <a:t>Fair</a:t>
            </a:r>
            <a:r>
              <a:rPr lang="en-GB" sz="1400">
                <a:solidFill>
                  <a:schemeClr val="dk1"/>
                </a:solidFill>
                <a:latin typeface="Arial" panose="020B0604020202020204" pitchFamily="34" charset="0"/>
                <a:ea typeface="Arial"/>
                <a:cs typeface="Arial" panose="020B0604020202020204" pitchFamily="34" charset="0"/>
                <a:sym typeface="Arial"/>
              </a:rPr>
              <a:t> – being impartial and unbiased in one's actions, decisions and treatment of others. It involves treating all individuals with respect and without favouritism or discrimination and promoting equality of opportunity between people. </a:t>
            </a:r>
          </a:p>
        </p:txBody>
      </p:sp>
      <p:sp>
        <p:nvSpPr>
          <p:cNvPr id="6" name="Home button">
            <a:extLst>
              <a:ext uri="{FF2B5EF4-FFF2-40B4-BE49-F238E27FC236}">
                <a16:creationId xmlns:a16="http://schemas.microsoft.com/office/drawing/2014/main" id="{6EA8CE3C-626D-CFC0-A654-A96A62325A16}"/>
              </a:ex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7" name="Home hotspot" descr="Select / tap this to go back to the menu.">
            <a:hlinkClick r:id="rId7" action="ppaction://hlinksldjump"/>
            <a:extLst>
              <a:ext uri="{FF2B5EF4-FFF2-40B4-BE49-F238E27FC236}">
                <a16:creationId xmlns:a16="http://schemas.microsoft.com/office/drawing/2014/main" id="{34B0F38B-9EEC-9469-82DF-33DD9F4A7E35}"/>
              </a:ext>
            </a:extLst>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grpSp>
        <p:nvGrpSpPr>
          <p:cNvPr id="1126" name="BG" descr="&quot;&quot;">
            <a:extLst>
              <a:ext uri="{C183D7F6-B498-43B3-948B-1728B52AA6E4}">
                <adec:decorative xmlns:adec="http://schemas.microsoft.com/office/drawing/2017/decorative" val="1"/>
              </a:ext>
            </a:extLst>
          </p:cNvPr>
          <p:cNvGrpSpPr/>
          <p:nvPr/>
        </p:nvGrpSpPr>
        <p:grpSpPr>
          <a:xfrm>
            <a:off x="-48768" y="-1027175"/>
            <a:ext cx="3508310" cy="6349545"/>
            <a:chOff x="0" y="-1027175"/>
            <a:chExt cx="3508310" cy="6349545"/>
          </a:xfrm>
        </p:grpSpPr>
        <p:grpSp>
          <p:nvGrpSpPr>
            <p:cNvPr id="1127" name="Google Shape;1127;p36"/>
            <p:cNvGrpSpPr/>
            <p:nvPr/>
          </p:nvGrpSpPr>
          <p:grpSpPr>
            <a:xfrm>
              <a:off x="0" y="-1027175"/>
              <a:ext cx="3508310" cy="6349545"/>
              <a:chOff x="0" y="-1027175"/>
              <a:chExt cx="3508310" cy="6349545"/>
            </a:xfrm>
          </p:grpSpPr>
          <p:sp>
            <p:nvSpPr>
              <p:cNvPr id="1128" name="Google Shape;1128;p36"/>
              <p:cNvSpPr/>
              <p:nvPr/>
            </p:nvSpPr>
            <p:spPr>
              <a:xfrm>
                <a:off x="0" y="-1027175"/>
                <a:ext cx="3508310" cy="4121095"/>
              </a:xfrm>
              <a:custGeom>
                <a:avLst/>
                <a:gdLst/>
                <a:ahLst/>
                <a:cxnLst/>
                <a:rect l="l" t="t" r="r" b="b"/>
                <a:pathLst>
                  <a:path w="2335578" h="2743526" extrusionOk="0">
                    <a:moveTo>
                      <a:pt x="1163935" y="2743527"/>
                    </a:moveTo>
                    <a:lnTo>
                      <a:pt x="0" y="2062145"/>
                    </a:lnTo>
                    <a:lnTo>
                      <a:pt x="0" y="683953"/>
                    </a:lnTo>
                    <a:lnTo>
                      <a:pt x="1163935" y="0"/>
                    </a:lnTo>
                    <a:lnTo>
                      <a:pt x="2335579" y="683953"/>
                    </a:lnTo>
                    <a:lnTo>
                      <a:pt x="2335579" y="20621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129" name="Google Shape;1129;p36"/>
              <p:cNvCxnSpPr/>
              <p:nvPr/>
            </p:nvCxnSpPr>
            <p:spPr>
              <a:xfrm>
                <a:off x="1753302" y="3082219"/>
                <a:ext cx="0" cy="1836866"/>
              </a:xfrm>
              <a:prstGeom prst="straightConnector1">
                <a:avLst/>
              </a:prstGeom>
              <a:noFill/>
              <a:ln w="19050" cap="flat" cmpd="sng">
                <a:solidFill>
                  <a:schemeClr val="accent2"/>
                </a:solidFill>
                <a:prstDash val="solid"/>
                <a:miter lim="800000"/>
                <a:headEnd type="none" w="sm" len="sm"/>
                <a:tailEnd type="none" w="sm" len="sm"/>
              </a:ln>
            </p:spPr>
          </p:cxnSp>
          <p:grpSp>
            <p:nvGrpSpPr>
              <p:cNvPr id="1130" name="Google Shape;1130;p36"/>
              <p:cNvGrpSpPr/>
              <p:nvPr/>
            </p:nvGrpSpPr>
            <p:grpSpPr>
              <a:xfrm>
                <a:off x="1568584" y="4888505"/>
                <a:ext cx="373180" cy="433865"/>
                <a:chOff x="5232225" y="2160085"/>
                <a:chExt cx="969024" cy="1126602"/>
              </a:xfrm>
            </p:grpSpPr>
            <p:sp>
              <p:nvSpPr>
                <p:cNvPr id="1131" name="Google Shape;1131;p36"/>
                <p:cNvSpPr/>
                <p:nvPr/>
              </p:nvSpPr>
              <p:spPr>
                <a:xfrm>
                  <a:off x="5234291" y="2160085"/>
                  <a:ext cx="966957" cy="560818"/>
                </a:xfrm>
                <a:custGeom>
                  <a:avLst/>
                  <a:gdLst/>
                  <a:ahLst/>
                  <a:cxnLst/>
                  <a:rect l="l" t="t" r="r" b="b"/>
                  <a:pathLst>
                    <a:path w="966957" h="560818" extrusionOk="0">
                      <a:moveTo>
                        <a:pt x="966958" y="280202"/>
                      </a:moveTo>
                      <a:lnTo>
                        <a:pt x="485132" y="560818"/>
                      </a:lnTo>
                      <a:lnTo>
                        <a:pt x="0" y="280202"/>
                      </a:lnTo>
                      <a:lnTo>
                        <a:pt x="481826" y="0"/>
                      </a:lnTo>
                      <a:close/>
                    </a:path>
                  </a:pathLst>
                </a:custGeom>
                <a:solidFill>
                  <a:schemeClr val="lt1"/>
                </a:solidFill>
                <a:ln w="1905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2" name="Google Shape;1132;p36"/>
                <p:cNvSpPr/>
                <p:nvPr/>
              </p:nvSpPr>
              <p:spPr>
                <a:xfrm>
                  <a:off x="5717357" y="2440287"/>
                  <a:ext cx="483892" cy="846400"/>
                </a:xfrm>
                <a:custGeom>
                  <a:avLst/>
                  <a:gdLst/>
                  <a:ahLst/>
                  <a:cxnLst/>
                  <a:rect l="l" t="t" r="r" b="b"/>
                  <a:pathLst>
                    <a:path w="483892" h="846400" extrusionOk="0">
                      <a:moveTo>
                        <a:pt x="483892" y="0"/>
                      </a:moveTo>
                      <a:lnTo>
                        <a:pt x="482239" y="565785"/>
                      </a:lnTo>
                      <a:lnTo>
                        <a:pt x="0" y="846401"/>
                      </a:lnTo>
                      <a:lnTo>
                        <a:pt x="2066" y="280616"/>
                      </a:lnTo>
                      <a:close/>
                    </a:path>
                  </a:pathLst>
                </a:custGeom>
                <a:solidFill>
                  <a:schemeClr val="lt1"/>
                </a:solidFill>
                <a:ln w="1905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3" name="Google Shape;1133;p36"/>
                <p:cNvSpPr/>
                <p:nvPr/>
              </p:nvSpPr>
              <p:spPr>
                <a:xfrm>
                  <a:off x="5232225" y="2440287"/>
                  <a:ext cx="487197" cy="846400"/>
                </a:xfrm>
                <a:custGeom>
                  <a:avLst/>
                  <a:gdLst/>
                  <a:ahLst/>
                  <a:cxnLst/>
                  <a:rect l="l" t="t" r="r" b="b"/>
                  <a:pathLst>
                    <a:path w="487197" h="846400" extrusionOk="0">
                      <a:moveTo>
                        <a:pt x="487198" y="280616"/>
                      </a:moveTo>
                      <a:lnTo>
                        <a:pt x="485132" y="846401"/>
                      </a:lnTo>
                      <a:lnTo>
                        <a:pt x="0" y="565785"/>
                      </a:lnTo>
                      <a:lnTo>
                        <a:pt x="2066" y="0"/>
                      </a:lnTo>
                      <a:close/>
                    </a:path>
                  </a:pathLst>
                </a:custGeom>
                <a:solidFill>
                  <a:schemeClr val="lt1"/>
                </a:solidFill>
                <a:ln w="1905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1134" name="Google Shape;1134;p36" descr="A group of people sitting in a room&#10;&#10;Description automatically generated"/>
            <p:cNvPicPr preferRelativeResize="0"/>
            <p:nvPr/>
          </p:nvPicPr>
          <p:blipFill rotWithShape="1">
            <a:blip r:embed="rId3">
              <a:alphaModFix/>
            </a:blip>
            <a:srcRect/>
            <a:stretch/>
          </p:blipFill>
          <p:spPr>
            <a:xfrm>
              <a:off x="165787" y="-831428"/>
              <a:ext cx="3175029" cy="3729600"/>
            </a:xfrm>
            <a:custGeom>
              <a:avLst/>
              <a:gdLst/>
              <a:ahLst/>
              <a:cxnLst/>
              <a:rect l="l" t="t" r="r" b="b"/>
              <a:pathLst>
                <a:path w="3839860" h="4510554" extrusionOk="0">
                  <a:moveTo>
                    <a:pt x="1913593" y="0"/>
                  </a:moveTo>
                  <a:lnTo>
                    <a:pt x="3839860" y="1124468"/>
                  </a:lnTo>
                  <a:lnTo>
                    <a:pt x="3839860" y="3390315"/>
                  </a:lnTo>
                  <a:lnTo>
                    <a:pt x="1913596" y="4510554"/>
                  </a:lnTo>
                  <a:lnTo>
                    <a:pt x="1913591" y="4510554"/>
                  </a:lnTo>
                  <a:lnTo>
                    <a:pt x="0" y="3390315"/>
                  </a:lnTo>
                  <a:lnTo>
                    <a:pt x="0" y="1124468"/>
                  </a:lnTo>
                  <a:close/>
                </a:path>
              </a:pathLst>
            </a:custGeom>
            <a:noFill/>
            <a:ln>
              <a:noFill/>
            </a:ln>
          </p:spPr>
        </p:pic>
      </p:grpSp>
      <p:sp>
        <p:nvSpPr>
          <p:cNvPr id="2" name="Title 1">
            <a:extLst>
              <a:ext uri="{FF2B5EF4-FFF2-40B4-BE49-F238E27FC236}">
                <a16:creationId xmlns:a16="http://schemas.microsoft.com/office/drawing/2014/main" id="{46951E3A-AB25-00DF-A0F1-BA85DFF5B0E4}"/>
              </a:ext>
            </a:extLst>
          </p:cNvPr>
          <p:cNvSpPr txBox="1">
            <a:spLocks noGrp="1"/>
          </p:cNvSpPr>
          <p:nvPr>
            <p:ph type="title" idx="4294967295"/>
          </p:nvPr>
        </p:nvSpPr>
        <p:spPr>
          <a:xfrm>
            <a:off x="3827463" y="-371598"/>
            <a:ext cx="5628443"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chemeClr val="bg1"/>
                </a:solidFill>
                <a:effectLst/>
                <a:uLnTx/>
                <a:uFillTx/>
                <a:latin typeface="Arial"/>
                <a:ea typeface="Arial"/>
                <a:cs typeface="Arial"/>
                <a:sym typeface="Arial"/>
              </a:rPr>
              <a:t>Glossary 03</a:t>
            </a:r>
          </a:p>
        </p:txBody>
      </p:sp>
      <p:sp>
        <p:nvSpPr>
          <p:cNvPr id="1124" name="Title"/>
          <p:cNvSpPr txBox="1">
            <a:spLocks/>
          </p:cNvSpPr>
          <p:nvPr/>
        </p:nvSpPr>
        <p:spPr>
          <a:xfrm>
            <a:off x="3827463" y="218508"/>
            <a:ext cx="7416800" cy="4392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a:pPr>
            <a:r>
              <a:rPr kumimoji="0" lang="en-GB" sz="3800" b="1" i="0" u="none" strike="noStrike" kern="0" cap="none" spc="0" normalizeH="0" baseline="0" noProof="0">
                <a:ln>
                  <a:noFill/>
                </a:ln>
                <a:solidFill>
                  <a:schemeClr val="dk1"/>
                </a:solidFill>
                <a:effectLst/>
                <a:uLnTx/>
                <a:uFillTx/>
                <a:latin typeface="Arial"/>
                <a:ea typeface="Arial"/>
                <a:cs typeface="Arial"/>
                <a:sym typeface="Arial"/>
              </a:rPr>
              <a:t>Glossary</a:t>
            </a:r>
            <a:endParaRPr kumimoji="0" lang="en-GB" sz="4400" b="0" i="0" u="none" strike="noStrike" kern="0" cap="none" spc="0" normalizeH="0" baseline="0" noProof="0">
              <a:ln>
                <a:noFill/>
              </a:ln>
              <a:solidFill>
                <a:schemeClr val="dk1"/>
              </a:solidFill>
              <a:effectLst/>
              <a:uLnTx/>
              <a:uFillTx/>
              <a:latin typeface="Arial"/>
              <a:ea typeface="Arial"/>
              <a:cs typeface="Arial"/>
              <a:sym typeface="Arial"/>
            </a:endParaRPr>
          </a:p>
        </p:txBody>
      </p:sp>
      <p:cxnSp>
        <p:nvCxnSpPr>
          <p:cNvPr id="1125" name="Line" descr="&quot;&quot;">
            <a:extLst>
              <a:ext uri="{C183D7F6-B498-43B3-948B-1728B52AA6E4}">
                <adec:decorative xmlns:adec="http://schemas.microsoft.com/office/drawing/2017/decorative" val="1"/>
              </a:ext>
            </a:extLst>
          </p:cNvPr>
          <p:cNvCxnSpPr/>
          <p:nvPr/>
        </p:nvCxnSpPr>
        <p:spPr>
          <a:xfrm>
            <a:off x="3827463" y="914589"/>
            <a:ext cx="8364537" cy="0"/>
          </a:xfrm>
          <a:prstGeom prst="straightConnector1">
            <a:avLst/>
          </a:prstGeom>
          <a:noFill/>
          <a:ln w="38100" cap="flat" cmpd="sng">
            <a:solidFill>
              <a:schemeClr val="accent2"/>
            </a:solidFill>
            <a:prstDash val="solid"/>
            <a:miter lim="800000"/>
            <a:headEnd type="none" w="sm" len="sm"/>
            <a:tailEnd type="none" w="sm" len="sm"/>
          </a:ln>
        </p:spPr>
      </p:cxnSp>
      <p:sp>
        <p:nvSpPr>
          <p:cNvPr id="1135" name="Body text"/>
          <p:cNvSpPr txBox="1"/>
          <p:nvPr/>
        </p:nvSpPr>
        <p:spPr>
          <a:xfrm>
            <a:off x="3827464" y="1170645"/>
            <a:ext cx="7560000" cy="4860368"/>
          </a:xfrm>
          <a:prstGeom prst="rect">
            <a:avLst/>
          </a:prstGeom>
          <a:noFill/>
          <a:ln>
            <a:noFill/>
          </a:ln>
        </p:spPr>
        <p:txBody>
          <a:bodyPr spcFirstLastPara="1" wrap="square" lIns="0" tIns="0" rIns="0" bIns="0" anchor="t" anchorCtr="0">
            <a:noAutofit/>
          </a:bodyPr>
          <a:lstStyle/>
          <a:p>
            <a:pPr marL="0" marR="0" lvl="0" indent="0" algn="l" rtl="0">
              <a:spcAft>
                <a:spcPts val="2400"/>
              </a:spcAft>
              <a:buNone/>
            </a:pPr>
            <a:r>
              <a:rPr lang="en-GB" sz="1400" b="1">
                <a:solidFill>
                  <a:schemeClr val="dk1"/>
                </a:solidFill>
                <a:latin typeface="Arial"/>
                <a:ea typeface="Arial"/>
                <a:cs typeface="Arial"/>
                <a:sym typeface="Arial"/>
              </a:rPr>
              <a:t>Inclusivity</a:t>
            </a:r>
            <a:r>
              <a:rPr lang="en-GB" sz="1400">
                <a:solidFill>
                  <a:schemeClr val="dk1"/>
                </a:solidFill>
                <a:latin typeface="Arial"/>
                <a:ea typeface="Arial"/>
                <a:cs typeface="Arial"/>
                <a:sym typeface="Arial"/>
              </a:rPr>
              <a:t> – a culture and environment where everyone feels valued, respected and able to fully participate and contribute, regardless of their background, identity or circumstances.</a:t>
            </a:r>
            <a:endParaRPr/>
          </a:p>
          <a:p>
            <a:pPr marL="0" marR="0" lvl="0" indent="0" algn="l" rtl="0">
              <a:spcAft>
                <a:spcPts val="2400"/>
              </a:spcAft>
              <a:buNone/>
            </a:pPr>
            <a:r>
              <a:rPr lang="en-GB" sz="1400" b="1">
                <a:solidFill>
                  <a:schemeClr val="dk1"/>
                </a:solidFill>
                <a:latin typeface="Arial"/>
                <a:ea typeface="Arial"/>
                <a:cs typeface="Arial"/>
                <a:sym typeface="Arial"/>
              </a:rPr>
              <a:t>Open discussions</a:t>
            </a:r>
            <a:r>
              <a:rPr lang="en-GB" sz="1400">
                <a:solidFill>
                  <a:schemeClr val="dk1"/>
                </a:solidFill>
                <a:latin typeface="Arial"/>
                <a:ea typeface="Arial"/>
                <a:cs typeface="Arial"/>
                <a:sym typeface="Arial"/>
              </a:rPr>
              <a:t> – conversations where participants are encouraged to express their thoughts, ideas and opinions freely and respectfully. </a:t>
            </a:r>
            <a:endParaRPr sz="1400">
              <a:solidFill>
                <a:schemeClr val="dk1"/>
              </a:solidFill>
              <a:latin typeface="Arial"/>
              <a:ea typeface="Arial"/>
              <a:cs typeface="Arial"/>
              <a:sym typeface="Arial"/>
            </a:endParaRPr>
          </a:p>
          <a:p>
            <a:pPr marL="0" marR="0" lvl="0" indent="0" algn="l" rtl="0">
              <a:spcAft>
                <a:spcPts val="2400"/>
              </a:spcAft>
              <a:buNone/>
            </a:pPr>
            <a:r>
              <a:rPr lang="en-GB" sz="1400" b="1">
                <a:solidFill>
                  <a:schemeClr val="dk1"/>
                </a:solidFill>
                <a:latin typeface="Arial"/>
                <a:ea typeface="Arial"/>
                <a:cs typeface="Arial"/>
                <a:sym typeface="Arial"/>
              </a:rPr>
              <a:t>Role model </a:t>
            </a:r>
            <a:r>
              <a:rPr lang="en-GB" sz="1400">
                <a:solidFill>
                  <a:schemeClr val="dk1"/>
                </a:solidFill>
                <a:latin typeface="Arial"/>
                <a:ea typeface="Arial"/>
                <a:cs typeface="Arial"/>
                <a:sym typeface="Arial"/>
              </a:rPr>
              <a:t>– to set an example by embodying values and behaviours that others can look up to or should follow. </a:t>
            </a:r>
            <a:endParaRPr sz="1400">
              <a:solidFill>
                <a:schemeClr val="dk1"/>
              </a:solidFill>
              <a:latin typeface="Arial"/>
              <a:ea typeface="Arial"/>
              <a:cs typeface="Arial"/>
              <a:sym typeface="Arial"/>
            </a:endParaRPr>
          </a:p>
          <a:p>
            <a:pPr marL="0" marR="0" lvl="0" indent="0" algn="l" rtl="0">
              <a:spcAft>
                <a:spcPts val="2400"/>
              </a:spcAft>
              <a:buNone/>
            </a:pPr>
            <a:r>
              <a:rPr lang="en-GB" sz="1400" b="1">
                <a:solidFill>
                  <a:schemeClr val="dk1"/>
                </a:solidFill>
                <a:latin typeface="Arial"/>
                <a:ea typeface="Arial"/>
                <a:cs typeface="Arial"/>
                <a:sym typeface="Arial"/>
              </a:rPr>
              <a:t>Safe space</a:t>
            </a:r>
            <a:r>
              <a:rPr lang="en-GB" sz="1400">
                <a:solidFill>
                  <a:schemeClr val="dk1"/>
                </a:solidFill>
                <a:latin typeface="Arial"/>
                <a:ea typeface="Arial"/>
                <a:cs typeface="Arial"/>
                <a:sym typeface="Arial"/>
              </a:rPr>
              <a:t> – an environment where individuals feel comfortable, respected and supported in expressing themselves, sharing their thoughts and feelings, and taking risks without fear of judgment, criticism or discrimination. </a:t>
            </a:r>
            <a:endParaRPr sz="1400">
              <a:solidFill>
                <a:schemeClr val="dk1"/>
              </a:solidFill>
              <a:latin typeface="Arial"/>
              <a:ea typeface="Arial"/>
              <a:cs typeface="Arial"/>
              <a:sym typeface="Arial"/>
            </a:endParaRPr>
          </a:p>
          <a:p>
            <a:pPr marL="0" marR="0" lvl="0" indent="0" algn="l" rtl="0">
              <a:spcAft>
                <a:spcPts val="2400"/>
              </a:spcAft>
              <a:buNone/>
            </a:pPr>
            <a:r>
              <a:rPr lang="en-GB" sz="1400" b="1">
                <a:solidFill>
                  <a:schemeClr val="dk1"/>
                </a:solidFill>
                <a:latin typeface="Arial"/>
                <a:ea typeface="Arial"/>
                <a:cs typeface="Arial"/>
                <a:sym typeface="Arial"/>
              </a:rPr>
              <a:t>Wellbeing</a:t>
            </a:r>
            <a:r>
              <a:rPr lang="en-GB" sz="1400">
                <a:solidFill>
                  <a:schemeClr val="dk1"/>
                </a:solidFill>
                <a:latin typeface="Arial"/>
                <a:ea typeface="Arial"/>
                <a:cs typeface="Arial"/>
                <a:sym typeface="Arial"/>
              </a:rPr>
              <a:t> – the state of having good mental, emotional and physical health and feeling contentment and satisfaction with one’s life.</a:t>
            </a:r>
            <a:endParaRPr/>
          </a:p>
          <a:p>
            <a:pPr marL="0" marR="0" lvl="0" indent="0" algn="l" rtl="0">
              <a:spcAft>
                <a:spcPts val="2400"/>
              </a:spcAft>
              <a:buNone/>
            </a:pPr>
            <a:endParaRPr sz="1400">
              <a:solidFill>
                <a:schemeClr val="dk1"/>
              </a:solidFill>
              <a:latin typeface="Arial"/>
              <a:ea typeface="Arial"/>
              <a:cs typeface="Arial"/>
              <a:sym typeface="Arial"/>
            </a:endParaRPr>
          </a:p>
        </p:txBody>
      </p:sp>
      <p:sp>
        <p:nvSpPr>
          <p:cNvPr id="6" name="Home button">
            <a:extLst>
              <a:ext uri="{FF2B5EF4-FFF2-40B4-BE49-F238E27FC236}">
                <a16:creationId xmlns:a16="http://schemas.microsoft.com/office/drawing/2014/main" id="{84F248BB-DECE-E4A6-8A76-58F51B6B42A2}"/>
              </a:ex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7" name="Home hotspot" descr="Select / tap this to go back to the menu.">
            <a:hlinkClick r:id="rId4" action="ppaction://hlinksldjump"/>
            <a:extLst>
              <a:ext uri="{FF2B5EF4-FFF2-40B4-BE49-F238E27FC236}">
                <a16:creationId xmlns:a16="http://schemas.microsoft.com/office/drawing/2014/main" id="{17E05EF9-2736-CDC5-6762-E33EB4E38794}"/>
              </a:ext>
            </a:extLst>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Title"/>
          <p:cNvSpPr txBox="1">
            <a:spLocks noGrp="1"/>
          </p:cNvSpPr>
          <p:nvPr>
            <p:ph type="title" idx="4294967295"/>
          </p:nvPr>
        </p:nvSpPr>
        <p:spPr>
          <a:xfrm>
            <a:off x="3546909" y="1483411"/>
            <a:ext cx="7239917" cy="177136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4800"/>
              <a:buFont typeface="Arial"/>
              <a:buNone/>
            </a:pPr>
            <a:r>
              <a:rPr lang="en-GB" sz="4800" b="1"/>
              <a:t>Welcome to the Line Management Standards</a:t>
            </a:r>
            <a:endParaRPr/>
          </a:p>
        </p:txBody>
      </p:sp>
      <p:grpSp>
        <p:nvGrpSpPr>
          <p:cNvPr id="3" name="BG" descr="&quot;&quot;">
            <a:extLst>
              <a:ext uri="{FF2B5EF4-FFF2-40B4-BE49-F238E27FC236}">
                <a16:creationId xmlns:a16="http://schemas.microsoft.com/office/drawing/2014/main" id="{24323A3B-D0F7-44FA-33CC-14F0D048D89B}"/>
              </a:ext>
              <a:ext uri="{C183D7F6-B498-43B3-948B-1728B52AA6E4}">
                <adec:decorative xmlns:adec="http://schemas.microsoft.com/office/drawing/2017/decorative" val="1"/>
              </a:ext>
            </a:extLst>
          </p:cNvPr>
          <p:cNvGrpSpPr/>
          <p:nvPr/>
        </p:nvGrpSpPr>
        <p:grpSpPr>
          <a:xfrm>
            <a:off x="0" y="0"/>
            <a:ext cx="3921375" cy="6858000"/>
            <a:chOff x="0" y="0"/>
            <a:chExt cx="3921375" cy="6858000"/>
          </a:xfrm>
        </p:grpSpPr>
        <p:pic>
          <p:nvPicPr>
            <p:cNvPr id="194" name="BG image"/>
            <p:cNvPicPr preferRelativeResize="0"/>
            <p:nvPr/>
          </p:nvPicPr>
          <p:blipFill rotWithShape="1">
            <a:blip r:embed="rId3">
              <a:alphaModFix/>
            </a:blip>
            <a:srcRect/>
            <a:stretch/>
          </p:blipFill>
          <p:spPr>
            <a:xfrm>
              <a:off x="0" y="0"/>
              <a:ext cx="2972863" cy="6858000"/>
            </a:xfrm>
            <a:prstGeom prst="rect">
              <a:avLst/>
            </a:prstGeom>
            <a:noFill/>
            <a:ln>
              <a:noFill/>
            </a:ln>
          </p:spPr>
        </p:pic>
        <p:grpSp>
          <p:nvGrpSpPr>
            <p:cNvPr id="195" name="BG shape"/>
            <p:cNvGrpSpPr/>
            <p:nvPr/>
          </p:nvGrpSpPr>
          <p:grpSpPr>
            <a:xfrm>
              <a:off x="2027037" y="3924759"/>
              <a:ext cx="1894338" cy="2225216"/>
              <a:chOff x="2027037" y="3924759"/>
              <a:chExt cx="1894338" cy="2225216"/>
            </a:xfrm>
          </p:grpSpPr>
          <p:sp>
            <p:nvSpPr>
              <p:cNvPr id="196" name="Google Shape;196;p2"/>
              <p:cNvSpPr/>
              <p:nvPr/>
            </p:nvSpPr>
            <p:spPr>
              <a:xfrm>
                <a:off x="2027037" y="3924759"/>
                <a:ext cx="1894338" cy="2225216"/>
              </a:xfrm>
              <a:custGeom>
                <a:avLst/>
                <a:gdLst/>
                <a:ahLst/>
                <a:cxnLst/>
                <a:rect l="l" t="t" r="r" b="b"/>
                <a:pathLst>
                  <a:path w="2335578" h="2743526" extrusionOk="0">
                    <a:moveTo>
                      <a:pt x="1163935" y="2743527"/>
                    </a:moveTo>
                    <a:lnTo>
                      <a:pt x="0" y="2062145"/>
                    </a:lnTo>
                    <a:lnTo>
                      <a:pt x="0" y="683953"/>
                    </a:lnTo>
                    <a:lnTo>
                      <a:pt x="1163935" y="0"/>
                    </a:lnTo>
                    <a:lnTo>
                      <a:pt x="2335579" y="683953"/>
                    </a:lnTo>
                    <a:lnTo>
                      <a:pt x="2335579" y="206214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 name="Google Shape;197;p2"/>
              <p:cNvSpPr/>
              <p:nvPr/>
            </p:nvSpPr>
            <p:spPr>
              <a:xfrm>
                <a:off x="2153490" y="4073299"/>
                <a:ext cx="1641432" cy="1928136"/>
              </a:xfrm>
              <a:custGeom>
                <a:avLst/>
                <a:gdLst/>
                <a:ahLst/>
                <a:cxnLst/>
                <a:rect l="l" t="t" r="r" b="b"/>
                <a:pathLst>
                  <a:path w="2335578" h="2743526" extrusionOk="0">
                    <a:moveTo>
                      <a:pt x="1163935" y="2743527"/>
                    </a:moveTo>
                    <a:lnTo>
                      <a:pt x="0" y="2062145"/>
                    </a:lnTo>
                    <a:lnTo>
                      <a:pt x="0" y="683953"/>
                    </a:lnTo>
                    <a:lnTo>
                      <a:pt x="1163935" y="0"/>
                    </a:lnTo>
                    <a:lnTo>
                      <a:pt x="2335579" y="683953"/>
                    </a:lnTo>
                    <a:lnTo>
                      <a:pt x="2335579" y="2062145"/>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98" name="Icon"/>
            <p:cNvPicPr preferRelativeResize="0"/>
            <p:nvPr/>
          </p:nvPicPr>
          <p:blipFill rotWithShape="1">
            <a:blip r:embed="rId4">
              <a:alphaModFix/>
            </a:blip>
            <a:srcRect/>
            <a:stretch/>
          </p:blipFill>
          <p:spPr>
            <a:xfrm>
              <a:off x="2346325" y="4423178"/>
              <a:ext cx="1231900" cy="1231900"/>
            </a:xfrm>
            <a:prstGeom prst="rect">
              <a:avLst/>
            </a:prstGeom>
            <a:noFill/>
            <a:ln>
              <a:noFill/>
            </a:ln>
          </p:spPr>
        </p:pic>
      </p:grpSp>
      <p:pic>
        <p:nvPicPr>
          <p:cNvPr id="5" name="CS logo" descr="A Civil Service logo">
            <a:extLst>
              <a:ext uri="{FF2B5EF4-FFF2-40B4-BE49-F238E27FC236}">
                <a16:creationId xmlns:a16="http://schemas.microsoft.com/office/drawing/2014/main" id="{609286F0-4DEB-9076-DB9E-E34C4659CB6C}"/>
              </a:ext>
            </a:extLst>
          </p:cNvPr>
          <p:cNvPicPr>
            <a:picLocks noChangeAspect="1"/>
          </p:cNvPicPr>
          <p:nvPr/>
        </p:nvPicPr>
        <p:blipFill>
          <a:blip r:embed="rId5">
            <a:extLst>
              <a:ext uri="{28A0092B-C50C-407E-A947-70E740481C1C}">
                <a14:useLocalDpi xmlns:a14="http://schemas.microsoft.com/office/drawing/2010/main" val="0"/>
              </a:ext>
            </a:extLst>
          </a:blip>
          <a:srcRect l="16151" t="23208" r="17997" b="26625"/>
          <a:stretch/>
        </p:blipFill>
        <p:spPr>
          <a:xfrm>
            <a:off x="9654484" y="451543"/>
            <a:ext cx="1592449" cy="790336"/>
          </a:xfrm>
          <a:prstGeom prst="rect">
            <a:avLst/>
          </a:prstGeom>
        </p:spPr>
      </p:pic>
      <p:pic>
        <p:nvPicPr>
          <p:cNvPr id="11" name="LMC logo" descr="A Line Management Capability logo">
            <a:extLst>
              <a:ext uri="{FF2B5EF4-FFF2-40B4-BE49-F238E27FC236}">
                <a16:creationId xmlns:a16="http://schemas.microsoft.com/office/drawing/2014/main" id="{211F906F-5078-7E7C-DBE0-0C83A2729588}"/>
              </a:ext>
            </a:extLst>
          </p:cNvPr>
          <p:cNvPicPr>
            <a:picLocks noChangeAspect="1"/>
          </p:cNvPicPr>
          <p:nvPr/>
        </p:nvPicPr>
        <p:blipFill>
          <a:blip r:embed="rId6"/>
          <a:stretch>
            <a:fillRect/>
          </a:stretch>
        </p:blipFill>
        <p:spPr>
          <a:xfrm>
            <a:off x="3478403" y="6107255"/>
            <a:ext cx="1582398" cy="475980"/>
          </a:xfrm>
          <a:prstGeom prst="rect">
            <a:avLst/>
          </a:prstGeom>
        </p:spPr>
      </p:pic>
      <p:pic>
        <p:nvPicPr>
          <p:cNvPr id="6" name="GPG logo" descr="A Government People Group logo">
            <a:extLst>
              <a:ext uri="{FF2B5EF4-FFF2-40B4-BE49-F238E27FC236}">
                <a16:creationId xmlns:a16="http://schemas.microsoft.com/office/drawing/2014/main" id="{8DE105D0-4D1F-5631-F012-5E44A4E847D0}"/>
              </a:ext>
            </a:extLst>
          </p:cNvPr>
          <p:cNvPicPr preferRelativeResize="0"/>
          <p:nvPr/>
        </p:nvPicPr>
        <p:blipFill>
          <a:blip r:embed="rId7">
            <a:extLst>
              <a:ext uri="{96DAC541-7B7A-43D3-8B79-37D633B846F1}">
                <asvg:svgBlip xmlns:asvg="http://schemas.microsoft.com/office/drawing/2016/SVG/main" r:embed="rId8"/>
              </a:ext>
            </a:extLst>
          </a:blip>
          <a:srcRect/>
          <a:stretch/>
        </p:blipFill>
        <p:spPr>
          <a:xfrm>
            <a:off x="5370317" y="6069780"/>
            <a:ext cx="858301" cy="513455"/>
          </a:xfrm>
          <a:prstGeom prst="rect">
            <a:avLst/>
          </a:prstGeom>
          <a:noFill/>
          <a:ln>
            <a:noFill/>
          </a:ln>
        </p:spPr>
      </p:pic>
      <p:pic>
        <p:nvPicPr>
          <p:cNvPr id="4" name="CIPD logo" descr="A Chartered Institute of Personnel and Development logo">
            <a:extLst>
              <a:ext uri="{FF2B5EF4-FFF2-40B4-BE49-F238E27FC236}">
                <a16:creationId xmlns:a16="http://schemas.microsoft.com/office/drawing/2014/main" id="{B31F98AB-E9B1-F35B-7DFF-F86D9F2DC404}"/>
              </a:ext>
            </a:extLst>
          </p:cNvPr>
          <p:cNvPicPr>
            <a:picLocks noChangeAspect="1"/>
          </p:cNvPicPr>
          <p:nvPr/>
        </p:nvPicPr>
        <p:blipFill>
          <a:blip r:embed="rId9"/>
          <a:stretch>
            <a:fillRect/>
          </a:stretch>
        </p:blipFill>
        <p:spPr>
          <a:xfrm>
            <a:off x="6538134" y="6254598"/>
            <a:ext cx="972218" cy="328637"/>
          </a:xfrm>
          <a:prstGeom prst="rect">
            <a:avLst/>
          </a:prstGeom>
        </p:spPr>
      </p:pic>
      <p:pic>
        <p:nvPicPr>
          <p:cNvPr id="7" name="CMI logo" descr="A Chartered Management Institute logo">
            <a:extLst>
              <a:ext uri="{FF2B5EF4-FFF2-40B4-BE49-F238E27FC236}">
                <a16:creationId xmlns:a16="http://schemas.microsoft.com/office/drawing/2014/main" id="{84B2FDCC-F832-7146-DDB1-B0037A5872F4}"/>
              </a:ext>
            </a:extLst>
          </p:cNvPr>
          <p:cNvPicPr>
            <a:picLocks noChangeAspect="1"/>
          </p:cNvPicPr>
          <p:nvPr/>
        </p:nvPicPr>
        <p:blipFill>
          <a:blip r:embed="rId10"/>
          <a:stretch>
            <a:fillRect/>
          </a:stretch>
        </p:blipFill>
        <p:spPr>
          <a:xfrm>
            <a:off x="7819869" y="6111084"/>
            <a:ext cx="691823" cy="4721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grpSp>
        <p:nvGrpSpPr>
          <p:cNvPr id="8" name="Group 7" descr="&quot;&quot;">
            <a:extLst>
              <a:ext uri="{FF2B5EF4-FFF2-40B4-BE49-F238E27FC236}">
                <a16:creationId xmlns:a16="http://schemas.microsoft.com/office/drawing/2014/main" id="{68E799A7-41E6-1B4F-8783-CCC846C22762}"/>
              </a:ext>
              <a:ext uri="{C183D7F6-B498-43B3-948B-1728B52AA6E4}">
                <adec:decorative xmlns:adec="http://schemas.microsoft.com/office/drawing/2017/decorative" val="1"/>
              </a:ext>
            </a:extLst>
          </p:cNvPr>
          <p:cNvGrpSpPr/>
          <p:nvPr/>
        </p:nvGrpSpPr>
        <p:grpSpPr>
          <a:xfrm>
            <a:off x="0" y="0"/>
            <a:ext cx="4733898" cy="6858000"/>
            <a:chOff x="0" y="0"/>
            <a:chExt cx="4733898" cy="6858000"/>
          </a:xfrm>
        </p:grpSpPr>
        <p:pic>
          <p:nvPicPr>
            <p:cNvPr id="1076" name="BG image"/>
            <p:cNvPicPr preferRelativeResize="0"/>
            <p:nvPr/>
          </p:nvPicPr>
          <p:blipFill rotWithShape="1">
            <a:blip r:embed="rId3">
              <a:alphaModFix/>
            </a:blip>
            <a:srcRect/>
            <a:stretch/>
          </p:blipFill>
          <p:spPr>
            <a:xfrm>
              <a:off x="0" y="0"/>
              <a:ext cx="2836800" cy="6858000"/>
            </a:xfrm>
            <a:prstGeom prst="rect">
              <a:avLst/>
            </a:prstGeom>
            <a:noFill/>
            <a:ln>
              <a:noFill/>
            </a:ln>
          </p:spPr>
        </p:pic>
        <p:sp>
          <p:nvSpPr>
            <p:cNvPr id="1077" name="Shape"/>
            <p:cNvSpPr/>
            <p:nvPr/>
          </p:nvSpPr>
          <p:spPr>
            <a:xfrm>
              <a:off x="965621" y="1227746"/>
              <a:ext cx="3768277" cy="4426470"/>
            </a:xfrm>
            <a:custGeom>
              <a:avLst/>
              <a:gdLst/>
              <a:ahLst/>
              <a:cxnLst/>
              <a:rect l="l" t="t" r="r" b="b"/>
              <a:pathLst>
                <a:path w="2335578" h="2743526" extrusionOk="0">
                  <a:moveTo>
                    <a:pt x="1163935" y="2743527"/>
                  </a:moveTo>
                  <a:lnTo>
                    <a:pt x="0" y="2062145"/>
                  </a:lnTo>
                  <a:lnTo>
                    <a:pt x="0" y="683953"/>
                  </a:lnTo>
                  <a:lnTo>
                    <a:pt x="1163935" y="0"/>
                  </a:lnTo>
                  <a:lnTo>
                    <a:pt x="2335579" y="683953"/>
                  </a:lnTo>
                  <a:lnTo>
                    <a:pt x="2335579" y="20621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078" name="Image"/>
            <p:cNvPicPr preferRelativeResize="0"/>
            <p:nvPr/>
          </p:nvPicPr>
          <p:blipFill rotWithShape="1">
            <a:blip r:embed="rId4">
              <a:alphaModFix/>
            </a:blip>
            <a:srcRect/>
            <a:stretch/>
          </p:blipFill>
          <p:spPr>
            <a:xfrm>
              <a:off x="1205173" y="1509143"/>
              <a:ext cx="3289171" cy="3863680"/>
            </a:xfrm>
            <a:custGeom>
              <a:avLst/>
              <a:gdLst/>
              <a:ahLst/>
              <a:cxnLst/>
              <a:rect l="l" t="t" r="r" b="b"/>
              <a:pathLst>
                <a:path w="3289171" h="3863680" extrusionOk="0">
                  <a:moveTo>
                    <a:pt x="1639157" y="0"/>
                  </a:moveTo>
                  <a:lnTo>
                    <a:pt x="3289171" y="963204"/>
                  </a:lnTo>
                  <a:lnTo>
                    <a:pt x="3289171" y="2904097"/>
                  </a:lnTo>
                  <a:lnTo>
                    <a:pt x="1639157" y="3863680"/>
                  </a:lnTo>
                  <a:lnTo>
                    <a:pt x="0" y="2904097"/>
                  </a:lnTo>
                  <a:lnTo>
                    <a:pt x="0" y="963204"/>
                  </a:lnTo>
                  <a:close/>
                </a:path>
              </a:pathLst>
            </a:custGeom>
            <a:noFill/>
            <a:ln>
              <a:noFill/>
            </a:ln>
          </p:spPr>
        </p:pic>
      </p:grpSp>
      <p:sp>
        <p:nvSpPr>
          <p:cNvPr id="1073" name="Title"/>
          <p:cNvSpPr txBox="1">
            <a:spLocks noGrp="1"/>
          </p:cNvSpPr>
          <p:nvPr>
            <p:ph type="title" idx="4294967295"/>
          </p:nvPr>
        </p:nvSpPr>
        <p:spPr>
          <a:xfrm>
            <a:off x="5372100" y="474915"/>
            <a:ext cx="5881706" cy="65196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800"/>
              <a:buFont typeface="Arial"/>
              <a:buNone/>
            </a:pPr>
            <a:r>
              <a:rPr lang="en-GB" sz="3800" b="1" i="0" u="none" strike="noStrike" cap="none">
                <a:solidFill>
                  <a:schemeClr val="dk1"/>
                </a:solidFill>
                <a:latin typeface="Arial"/>
                <a:ea typeface="Arial"/>
                <a:cs typeface="Arial"/>
                <a:sym typeface="Arial"/>
              </a:rPr>
              <a:t>What’s next?</a:t>
            </a:r>
            <a:endParaRPr/>
          </a:p>
        </p:txBody>
      </p:sp>
      <p:cxnSp>
        <p:nvCxnSpPr>
          <p:cNvPr id="1074" name="Line" descr="&quot;&quot;">
            <a:extLst>
              <a:ext uri="{C183D7F6-B498-43B3-948B-1728B52AA6E4}">
                <adec:decorative xmlns:adec="http://schemas.microsoft.com/office/drawing/2017/decorative" val="1"/>
              </a:ext>
            </a:extLst>
          </p:cNvPr>
          <p:cNvCxnSpPr/>
          <p:nvPr/>
        </p:nvCxnSpPr>
        <p:spPr>
          <a:xfrm rot="10800000" flipH="1">
            <a:off x="5372100" y="1268413"/>
            <a:ext cx="5863198" cy="0"/>
          </a:xfrm>
          <a:prstGeom prst="straightConnector1">
            <a:avLst/>
          </a:prstGeom>
          <a:noFill/>
          <a:ln w="38100" cap="flat" cmpd="sng">
            <a:solidFill>
              <a:schemeClr val="accent1"/>
            </a:solidFill>
            <a:prstDash val="solid"/>
            <a:miter lim="800000"/>
            <a:headEnd type="none" w="sm" len="sm"/>
            <a:tailEnd type="none" w="sm" len="sm"/>
          </a:ln>
        </p:spPr>
      </p:cxnSp>
      <p:sp>
        <p:nvSpPr>
          <p:cNvPr id="1075" name="Body text" descr="Remember note"/>
          <p:cNvSpPr txBox="1"/>
          <p:nvPr/>
        </p:nvSpPr>
        <p:spPr>
          <a:xfrm>
            <a:off x="5372100" y="1381158"/>
            <a:ext cx="6004820" cy="4459694"/>
          </a:xfrm>
          <a:prstGeom prst="rect">
            <a:avLst/>
          </a:prstGeom>
          <a:noFill/>
          <a:ln>
            <a:noFill/>
          </a:ln>
        </p:spPr>
        <p:txBody>
          <a:bodyPr spcFirstLastPara="1" wrap="square" lIns="0" tIns="180000" rIns="0" bIns="0" anchor="t" anchorCtr="0">
            <a:noAutofit/>
          </a:bodyPr>
          <a:lstStyle/>
          <a:p>
            <a:pPr marL="0" marR="0" lvl="0" indent="0" algn="l" rtl="0">
              <a:spcBef>
                <a:spcPts val="0"/>
              </a:spcBef>
              <a:spcAft>
                <a:spcPts val="0"/>
              </a:spcAft>
              <a:buNone/>
            </a:pPr>
            <a:r>
              <a:rPr lang="en-GB" sz="1400">
                <a:solidFill>
                  <a:srgbClr val="0B0C0C"/>
                </a:solidFill>
                <a:latin typeface="Arial"/>
                <a:ea typeface="Arial"/>
                <a:cs typeface="Arial"/>
                <a:sym typeface="Arial"/>
              </a:rPr>
              <a:t>No</a:t>
            </a:r>
            <a:r>
              <a:rPr lang="en-GB" sz="1400">
                <a:solidFill>
                  <a:schemeClr val="dk1"/>
                </a:solidFill>
                <a:latin typeface="Arial"/>
                <a:ea typeface="Arial"/>
                <a:cs typeface="Arial"/>
                <a:sym typeface="Arial"/>
              </a:rPr>
              <a:t>w you have familiarised yourself with the Line Management Standards, it’s time to start </a:t>
            </a:r>
            <a:r>
              <a:rPr lang="en-GB" sz="1400">
                <a:solidFill>
                  <a:schemeClr val="dk1"/>
                </a:solidFill>
                <a:latin typeface="Helvetica Neue"/>
                <a:ea typeface="Helvetica Neue"/>
                <a:cs typeface="Helvetica Neue"/>
                <a:sym typeface="Helvetica Neue"/>
              </a:rPr>
              <a:t>implementing these in you</a:t>
            </a:r>
            <a:r>
              <a:rPr lang="en-GB" sz="1400">
                <a:solidFill>
                  <a:srgbClr val="3F3F3F"/>
                </a:solidFill>
                <a:latin typeface="Helvetica Neue"/>
                <a:ea typeface="Helvetica Neue"/>
                <a:cs typeface="Helvetica Neue"/>
                <a:sym typeface="Helvetica Neue"/>
              </a:rPr>
              <a:t>r </a:t>
            </a:r>
            <a:r>
              <a:rPr lang="en-GB" sz="1400">
                <a:solidFill>
                  <a:srgbClr val="0B0C0C"/>
                </a:solidFill>
                <a:latin typeface="Arial"/>
                <a:ea typeface="Arial"/>
                <a:cs typeface="Arial"/>
                <a:sym typeface="Arial"/>
              </a:rPr>
              <a:t>da</a:t>
            </a:r>
            <a:r>
              <a:rPr lang="en-GB" sz="1400">
                <a:solidFill>
                  <a:schemeClr val="dk1"/>
                </a:solidFill>
                <a:latin typeface="Arial"/>
                <a:ea typeface="Arial"/>
                <a:cs typeface="Arial"/>
                <a:sym typeface="Arial"/>
              </a:rPr>
              <a:t>y-to-day role. </a:t>
            </a:r>
            <a:br>
              <a:rPr lang="en-GB" sz="1400">
                <a:solidFill>
                  <a:schemeClr val="dk1"/>
                </a:solidFill>
                <a:latin typeface="Arial"/>
                <a:ea typeface="Arial"/>
                <a:cs typeface="Arial"/>
                <a:sym typeface="Arial"/>
              </a:rPr>
            </a:br>
            <a:br>
              <a:rPr lang="en-GB" sz="1400">
                <a:solidFill>
                  <a:schemeClr val="dk1"/>
                </a:solidFill>
                <a:latin typeface="Arial"/>
                <a:ea typeface="Arial"/>
                <a:cs typeface="Arial"/>
                <a:sym typeface="Arial"/>
              </a:rPr>
            </a:br>
            <a:r>
              <a:rPr lang="en-GB" sz="1400">
                <a:solidFill>
                  <a:srgbClr val="0B0C0C"/>
                </a:solidFill>
                <a:latin typeface="Arial"/>
                <a:ea typeface="Arial"/>
                <a:cs typeface="Arial"/>
                <a:sym typeface="Arial"/>
              </a:rPr>
              <a:t>Here’s how you can get started:</a:t>
            </a:r>
            <a:endParaRPr/>
          </a:p>
          <a:p>
            <a:pPr marL="285750" marR="0" lvl="0" indent="-285750" algn="l" rtl="0">
              <a:spcBef>
                <a:spcPts val="600"/>
              </a:spcBef>
              <a:spcAft>
                <a:spcPts val="0"/>
              </a:spcAft>
              <a:buClr>
                <a:srgbClr val="0B0C0C"/>
              </a:buClr>
              <a:buSzPts val="1400"/>
              <a:buFont typeface="Arial"/>
              <a:buChar char="•"/>
            </a:pPr>
            <a:r>
              <a:rPr lang="en-GB" sz="1400">
                <a:solidFill>
                  <a:srgbClr val="0B0C0C"/>
                </a:solidFill>
                <a:latin typeface="Arial"/>
                <a:ea typeface="Arial"/>
                <a:cs typeface="Arial"/>
                <a:sym typeface="Arial"/>
              </a:rPr>
              <a:t>Regularly reflect on your </a:t>
            </a:r>
            <a:r>
              <a:rPr lang="en-GB" sz="1400">
                <a:solidFill>
                  <a:schemeClr val="dk1"/>
                </a:solidFill>
                <a:latin typeface="Arial"/>
                <a:ea typeface="Arial"/>
                <a:cs typeface="Arial"/>
                <a:sym typeface="Arial"/>
              </a:rPr>
              <a:t>line </a:t>
            </a:r>
            <a:r>
              <a:rPr lang="en-GB" sz="1400">
                <a:solidFill>
                  <a:srgbClr val="0B0C0C"/>
                </a:solidFill>
                <a:latin typeface="Arial"/>
                <a:ea typeface="Arial"/>
                <a:cs typeface="Arial"/>
                <a:sym typeface="Arial"/>
              </a:rPr>
              <a:t>management approach. Get feedback on the different skills required to identify your strengths and areas of growth.</a:t>
            </a:r>
            <a:endParaRPr sz="1400">
              <a:solidFill>
                <a:srgbClr val="0B0C0C"/>
              </a:solidFill>
              <a:latin typeface="Arial"/>
              <a:ea typeface="Arial"/>
              <a:cs typeface="Arial"/>
              <a:sym typeface="Arial"/>
            </a:endParaRPr>
          </a:p>
          <a:p>
            <a:pPr marL="285750" marR="0" lvl="0" indent="-285750" algn="l" rtl="0">
              <a:spcBef>
                <a:spcPts val="600"/>
              </a:spcBef>
              <a:spcAft>
                <a:spcPts val="0"/>
              </a:spcAft>
              <a:buClr>
                <a:srgbClr val="0B0C0C"/>
              </a:buClr>
              <a:buSzPts val="1400"/>
              <a:buFont typeface="Arial"/>
              <a:buChar char="•"/>
            </a:pPr>
            <a:r>
              <a:rPr lang="en-GB" sz="1400">
                <a:solidFill>
                  <a:srgbClr val="0B0C0C"/>
                </a:solidFill>
                <a:latin typeface="Arial"/>
                <a:ea typeface="Arial"/>
                <a:cs typeface="Arial"/>
                <a:sym typeface="Arial"/>
              </a:rPr>
              <a:t>Based on your reflections and feedback, choose the areas that you would initially like to focus on for building your line management skills.</a:t>
            </a:r>
            <a:endParaRPr sz="1400">
              <a:solidFill>
                <a:srgbClr val="0B0C0C"/>
              </a:solidFill>
              <a:latin typeface="Arial"/>
              <a:ea typeface="Arial"/>
              <a:cs typeface="Arial"/>
              <a:sym typeface="Arial"/>
            </a:endParaRPr>
          </a:p>
          <a:p>
            <a:pPr marL="285750" marR="0" lvl="0" indent="-285750" algn="l" rtl="0">
              <a:spcBef>
                <a:spcPts val="600"/>
              </a:spcBef>
              <a:spcAft>
                <a:spcPts val="0"/>
              </a:spcAft>
              <a:buClr>
                <a:srgbClr val="0B0C0C"/>
              </a:buClr>
              <a:buSzPts val="1400"/>
              <a:buFont typeface="Arial"/>
              <a:buChar char="•"/>
            </a:pPr>
            <a:r>
              <a:rPr lang="en-GB" sz="1400">
                <a:solidFill>
                  <a:srgbClr val="0B0C0C"/>
                </a:solidFill>
                <a:latin typeface="Arial"/>
                <a:ea typeface="Arial"/>
                <a:cs typeface="Arial"/>
                <a:sym typeface="Arial"/>
              </a:rPr>
              <a:t>Use the Line Management Standards development toolkit as it will assist you in understanding how to demonstrate the outlined skills in the Standards and provide suggestions to inform your development plan.</a:t>
            </a:r>
            <a:endParaRPr sz="1400">
              <a:solidFill>
                <a:srgbClr val="0B0C0C"/>
              </a:solidFill>
              <a:latin typeface="Arial"/>
              <a:ea typeface="Arial"/>
              <a:cs typeface="Arial"/>
              <a:sym typeface="Arial"/>
            </a:endParaRPr>
          </a:p>
          <a:p>
            <a:pPr marL="285750" marR="0" lvl="0" indent="-285750" algn="l" rtl="0">
              <a:spcBef>
                <a:spcPts val="600"/>
              </a:spcBef>
              <a:spcAft>
                <a:spcPts val="0"/>
              </a:spcAft>
              <a:buClr>
                <a:srgbClr val="0B0C0C"/>
              </a:buClr>
              <a:buSzPts val="1400"/>
              <a:buFont typeface="Arial"/>
              <a:buChar char="•"/>
            </a:pPr>
            <a:r>
              <a:rPr lang="en-GB" sz="1400">
                <a:solidFill>
                  <a:srgbClr val="0B0C0C"/>
                </a:solidFill>
                <a:latin typeface="Arial"/>
                <a:ea typeface="Arial"/>
                <a:cs typeface="Arial"/>
                <a:sym typeface="Arial"/>
              </a:rPr>
              <a:t>Discuss your development plan, including the skills you’ll be focusing on with your line manager. Track your progress and measure results. </a:t>
            </a:r>
            <a:endParaRPr sz="1400">
              <a:solidFill>
                <a:srgbClr val="0B0C0C"/>
              </a:solidFill>
              <a:latin typeface="Arial"/>
              <a:ea typeface="Arial"/>
              <a:cs typeface="Arial"/>
              <a:sym typeface="Arial"/>
            </a:endParaRPr>
          </a:p>
        </p:txBody>
      </p:sp>
      <p:sp>
        <p:nvSpPr>
          <p:cNvPr id="6" name="Home button">
            <a:extLst>
              <a:ext uri="{FF2B5EF4-FFF2-40B4-BE49-F238E27FC236}">
                <a16:creationId xmlns:a16="http://schemas.microsoft.com/office/drawing/2014/main" id="{E17B0617-B41D-4880-2028-5806CABBC92A}"/>
              </a:ex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7" name="Home hotspot" descr="Select / tap this to go back to the menu.">
            <a:hlinkClick r:id="rId5" action="ppaction://hlinksldjump"/>
            <a:extLst>
              <a:ext uri="{FF2B5EF4-FFF2-40B4-BE49-F238E27FC236}">
                <a16:creationId xmlns:a16="http://schemas.microsoft.com/office/drawing/2014/main" id="{1B11BBB3-DC97-E094-A411-F5D8F6111A75}"/>
              </a:ext>
            </a:extLst>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Hidden title"/>
          <p:cNvSpPr txBox="1">
            <a:spLocks noGrp="1"/>
          </p:cNvSpPr>
          <p:nvPr>
            <p:ph type="title" idx="4294967295"/>
          </p:nvPr>
        </p:nvSpPr>
        <p:spPr>
          <a:xfrm>
            <a:off x="587374" y="-365759"/>
            <a:ext cx="9617075" cy="338138"/>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400"/>
              <a:buFont typeface="Arial"/>
              <a:buNone/>
            </a:pPr>
            <a:r>
              <a:rPr lang="en-GB" sz="2400"/>
              <a:t>End credits</a:t>
            </a:r>
            <a:endParaRPr/>
          </a:p>
        </p:txBody>
      </p:sp>
      <p:pic>
        <p:nvPicPr>
          <p:cNvPr id="19" name="CS logo" descr="A Civil Service logo">
            <a:extLst>
              <a:ext uri="{FF2B5EF4-FFF2-40B4-BE49-F238E27FC236}">
                <a16:creationId xmlns:a16="http://schemas.microsoft.com/office/drawing/2014/main" id="{27761C90-B913-0883-A4BC-B2E54189D9C1}"/>
              </a:ext>
            </a:extLst>
          </p:cNvPr>
          <p:cNvPicPr>
            <a:picLocks noChangeAspect="1"/>
          </p:cNvPicPr>
          <p:nvPr/>
        </p:nvPicPr>
        <p:blipFill>
          <a:blip r:embed="rId3">
            <a:extLst>
              <a:ext uri="{28A0092B-C50C-407E-A947-70E740481C1C}">
                <a14:useLocalDpi xmlns:a14="http://schemas.microsoft.com/office/drawing/2010/main" val="0"/>
              </a:ext>
            </a:extLst>
          </a:blip>
          <a:srcRect l="16151" t="23208" r="17997" b="26625"/>
          <a:stretch/>
        </p:blipFill>
        <p:spPr>
          <a:xfrm>
            <a:off x="906776" y="423684"/>
            <a:ext cx="1592449" cy="790336"/>
          </a:xfrm>
          <a:prstGeom prst="rect">
            <a:avLst/>
          </a:prstGeom>
        </p:spPr>
      </p:pic>
      <p:pic>
        <p:nvPicPr>
          <p:cNvPr id="1143" name="OGL logo" descr="OGL logo"/>
          <p:cNvPicPr preferRelativeResize="0"/>
          <p:nvPr/>
        </p:nvPicPr>
        <p:blipFill rotWithShape="1">
          <a:blip r:embed="rId4">
            <a:alphaModFix/>
          </a:blip>
          <a:srcRect/>
          <a:stretch/>
        </p:blipFill>
        <p:spPr>
          <a:xfrm>
            <a:off x="947738" y="2085011"/>
            <a:ext cx="960166" cy="440596"/>
          </a:xfrm>
          <a:prstGeom prst="rect">
            <a:avLst/>
          </a:prstGeom>
          <a:noFill/>
          <a:ln>
            <a:noFill/>
          </a:ln>
        </p:spPr>
      </p:pic>
      <p:sp>
        <p:nvSpPr>
          <p:cNvPr id="1144" name="Disclaimer and copyright"/>
          <p:cNvSpPr txBox="1"/>
          <p:nvPr/>
        </p:nvSpPr>
        <p:spPr>
          <a:xfrm>
            <a:off x="957577" y="2741507"/>
            <a:ext cx="9950829" cy="12748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dirty="0">
                <a:solidFill>
                  <a:schemeClr val="dk1"/>
                </a:solidFill>
                <a:latin typeface="Arial"/>
                <a:ea typeface="Arial"/>
                <a:cs typeface="Arial"/>
                <a:sym typeface="Arial"/>
              </a:rPr>
              <a:t>© Crown copyright 2025</a:t>
            </a:r>
            <a:br>
              <a:rPr lang="en-GB" dirty="0">
                <a:solidFill>
                  <a:schemeClr val="dk1"/>
                </a:solidFill>
                <a:latin typeface="Arial"/>
                <a:ea typeface="Arial"/>
                <a:cs typeface="Arial"/>
                <a:sym typeface="Arial"/>
              </a:rPr>
            </a:br>
            <a:endParaRPr dirty="0">
              <a:solidFill>
                <a:schemeClr val="dk1"/>
              </a:solidFill>
              <a:latin typeface="Arial"/>
              <a:ea typeface="Arial"/>
              <a:cs typeface="Arial"/>
              <a:sym typeface="Arial"/>
            </a:endParaRPr>
          </a:p>
          <a:p>
            <a:pPr marL="0" marR="0" lvl="0" indent="0" algn="l" rtl="0">
              <a:spcBef>
                <a:spcPts val="0"/>
              </a:spcBef>
              <a:spcAft>
                <a:spcPts val="0"/>
              </a:spcAft>
              <a:buNone/>
            </a:pPr>
            <a:r>
              <a:rPr lang="en-GB" dirty="0">
                <a:solidFill>
                  <a:schemeClr val="dk1"/>
                </a:solidFill>
                <a:latin typeface="Arial"/>
                <a:ea typeface="Arial"/>
                <a:cs typeface="Arial"/>
                <a:sym typeface="Arial"/>
              </a:rPr>
              <a:t>You may re-use this information (excluding logos) free of charge in any format or </a:t>
            </a:r>
            <a:br>
              <a:rPr lang="en-GB" dirty="0">
                <a:solidFill>
                  <a:schemeClr val="dk1"/>
                </a:solidFill>
                <a:latin typeface="Arial"/>
                <a:ea typeface="Arial"/>
                <a:cs typeface="Arial"/>
                <a:sym typeface="Arial"/>
              </a:rPr>
            </a:br>
            <a:r>
              <a:rPr lang="en-GB" dirty="0">
                <a:solidFill>
                  <a:schemeClr val="dk1"/>
                </a:solidFill>
                <a:latin typeface="Arial"/>
                <a:ea typeface="Arial"/>
                <a:cs typeface="Arial"/>
                <a:sym typeface="Arial"/>
              </a:rPr>
              <a:t>medium, under the terms of the Open Government Licence. To view this licence, visit </a:t>
            </a:r>
            <a:br>
              <a:rPr lang="en-GB" dirty="0">
                <a:solidFill>
                  <a:schemeClr val="dk1"/>
                </a:solidFill>
                <a:latin typeface="Arial"/>
                <a:ea typeface="Arial"/>
                <a:cs typeface="Arial"/>
                <a:sym typeface="Arial"/>
              </a:rPr>
            </a:br>
            <a:r>
              <a:rPr lang="en-GB" u="sng" dirty="0">
                <a:solidFill>
                  <a:schemeClr val="accent1"/>
                </a:solidFill>
                <a:latin typeface="Arial"/>
                <a:ea typeface="Arial"/>
                <a:cs typeface="Arial"/>
                <a:sym typeface="Arial"/>
                <a:hlinkClick r:id="rId5">
                  <a:extLst>
                    <a:ext uri="{A12FA001-AC4F-418D-AE19-62706E023703}">
                      <ahyp:hlinkClr xmlns:ahyp="http://schemas.microsoft.com/office/drawing/2018/hyperlinkcolor" val="tx"/>
                    </a:ext>
                  </a:extLst>
                </a:hlinkClick>
              </a:rPr>
              <a:t>http://www.nationalarchives.gov.uk/doc/open-government-licence/</a:t>
            </a:r>
            <a:r>
              <a:rPr lang="en-GB" dirty="0">
                <a:solidFill>
                  <a:schemeClr val="accent1"/>
                </a:solidFill>
                <a:latin typeface="Arial"/>
                <a:ea typeface="Arial"/>
                <a:cs typeface="Arial"/>
                <a:sym typeface="Arial"/>
              </a:rPr>
              <a:t> </a:t>
            </a:r>
            <a:r>
              <a:rPr lang="en-GB" dirty="0">
                <a:solidFill>
                  <a:schemeClr val="dk1"/>
                </a:solidFill>
                <a:latin typeface="Arial"/>
                <a:ea typeface="Arial"/>
                <a:cs typeface="Arial"/>
                <a:sym typeface="Arial"/>
              </a:rPr>
              <a:t>or </a:t>
            </a:r>
            <a:br>
              <a:rPr lang="en-GB" dirty="0">
                <a:solidFill>
                  <a:schemeClr val="dk1"/>
                </a:solidFill>
                <a:latin typeface="Arial"/>
                <a:ea typeface="Arial"/>
                <a:cs typeface="Arial"/>
                <a:sym typeface="Arial"/>
              </a:rPr>
            </a:br>
            <a:r>
              <a:rPr lang="en-GB" dirty="0">
                <a:solidFill>
                  <a:schemeClr val="dk1"/>
                </a:solidFill>
                <a:latin typeface="Arial"/>
                <a:ea typeface="Arial"/>
                <a:cs typeface="Arial"/>
                <a:sym typeface="Arial"/>
              </a:rPr>
              <a:t>email: </a:t>
            </a:r>
            <a:r>
              <a:rPr lang="en-GB" u="sng" dirty="0">
                <a:solidFill>
                  <a:schemeClr val="accent1"/>
                </a:solidFill>
                <a:latin typeface="Arial"/>
                <a:ea typeface="Arial"/>
                <a:cs typeface="Arial"/>
                <a:sym typeface="Arial"/>
                <a:hlinkClick r:id="rId6">
                  <a:extLst>
                    <a:ext uri="{A12FA001-AC4F-418D-AE19-62706E023703}">
                      <ahyp:hlinkClr xmlns:ahyp="http://schemas.microsoft.com/office/drawing/2018/hyperlinkcolor" val="tx"/>
                    </a:ext>
                  </a:extLst>
                </a:hlinkClick>
              </a:rPr>
              <a:t>psi@nationalarchives.gsi.gov.uk</a:t>
            </a:r>
            <a:endParaRPr dirty="0">
              <a:solidFill>
                <a:schemeClr val="accent1"/>
              </a:solidFill>
              <a:latin typeface="Arial"/>
              <a:ea typeface="Arial"/>
              <a:cs typeface="Arial"/>
              <a:sym typeface="Arial"/>
            </a:endParaRPr>
          </a:p>
        </p:txBody>
      </p:sp>
      <p:sp>
        <p:nvSpPr>
          <p:cNvPr id="1145" name="Additional disclaimer"/>
          <p:cNvSpPr txBox="1"/>
          <p:nvPr/>
        </p:nvSpPr>
        <p:spPr>
          <a:xfrm>
            <a:off x="957577" y="4157069"/>
            <a:ext cx="6049892" cy="50116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a:solidFill>
                  <a:schemeClr val="dk1"/>
                </a:solidFill>
                <a:latin typeface="Arial"/>
                <a:ea typeface="Arial"/>
                <a:cs typeface="Arial"/>
                <a:sym typeface="Arial"/>
              </a:rPr>
              <a:t>Where we have identified any third party copyright material you will need to obtain permission from the copyright holders concerned.</a:t>
            </a:r>
            <a:endParaRPr sz="1100"/>
          </a:p>
        </p:txBody>
      </p:sp>
      <p:sp>
        <p:nvSpPr>
          <p:cNvPr id="2" name="Sub-title">
            <a:extLst>
              <a:ext uri="{FF2B5EF4-FFF2-40B4-BE49-F238E27FC236}">
                <a16:creationId xmlns:a16="http://schemas.microsoft.com/office/drawing/2014/main" id="{94DE9782-E01E-E032-84CF-1C4AEA51BD9C}"/>
              </a:ext>
            </a:extLst>
          </p:cNvPr>
          <p:cNvSpPr txBox="1"/>
          <p:nvPr/>
        </p:nvSpPr>
        <p:spPr>
          <a:xfrm>
            <a:off x="950889" y="4748563"/>
            <a:ext cx="1462111" cy="2154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400" b="1" u="none" dirty="0">
                <a:solidFill>
                  <a:schemeClr val="tx1"/>
                </a:solidFill>
                <a:latin typeface="Arial"/>
                <a:ea typeface="Arial"/>
                <a:cs typeface="Arial"/>
                <a:sym typeface="Arial"/>
              </a:rPr>
              <a:t>April 2025 V1.2</a:t>
            </a:r>
            <a:endParaRPr lang="en-GB" dirty="0">
              <a:solidFill>
                <a:schemeClr val="tx1"/>
              </a:solidFill>
            </a:endParaRPr>
          </a:p>
        </p:txBody>
      </p:sp>
      <p:pic>
        <p:nvPicPr>
          <p:cNvPr id="20" name="LMC logo" descr="A Line Management Capability logo">
            <a:extLst>
              <a:ext uri="{FF2B5EF4-FFF2-40B4-BE49-F238E27FC236}">
                <a16:creationId xmlns:a16="http://schemas.microsoft.com/office/drawing/2014/main" id="{451C9AB7-9EB8-CEF8-ECAD-2D3741ABCB0C}"/>
              </a:ext>
            </a:extLst>
          </p:cNvPr>
          <p:cNvPicPr>
            <a:picLocks noChangeAspect="1"/>
          </p:cNvPicPr>
          <p:nvPr/>
        </p:nvPicPr>
        <p:blipFill>
          <a:blip r:embed="rId7"/>
          <a:stretch>
            <a:fillRect/>
          </a:stretch>
        </p:blipFill>
        <p:spPr>
          <a:xfrm>
            <a:off x="915986" y="5736851"/>
            <a:ext cx="1603339" cy="482279"/>
          </a:xfrm>
          <a:prstGeom prst="rect">
            <a:avLst/>
          </a:prstGeom>
        </p:spPr>
      </p:pic>
      <p:pic>
        <p:nvPicPr>
          <p:cNvPr id="16" name="GPG logo" descr="A Government People Group logo">
            <a:extLst>
              <a:ext uri="{FF2B5EF4-FFF2-40B4-BE49-F238E27FC236}">
                <a16:creationId xmlns:a16="http://schemas.microsoft.com/office/drawing/2014/main" id="{FE621898-B980-2ED7-0F4C-668184802DD7}"/>
              </a:ext>
              <a:ext uri="{C183D7F6-B498-43B3-948B-1728B52AA6E4}">
                <adec:decorative xmlns:adec="http://schemas.microsoft.com/office/drawing/2017/decorative" val="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867158" y="5630614"/>
            <a:ext cx="983775" cy="588516"/>
          </a:xfrm>
          <a:prstGeom prst="rect">
            <a:avLst/>
          </a:prstGeom>
        </p:spPr>
      </p:pic>
      <p:pic>
        <p:nvPicPr>
          <p:cNvPr id="7" name="CIPD logo" descr="A Chartered Institute of Personnel and Development logo">
            <a:extLst>
              <a:ext uri="{FF2B5EF4-FFF2-40B4-BE49-F238E27FC236}">
                <a16:creationId xmlns:a16="http://schemas.microsoft.com/office/drawing/2014/main" id="{A308040D-D875-BD6B-3A67-313B5E5CF0B7}"/>
              </a:ext>
            </a:extLst>
          </p:cNvPr>
          <p:cNvPicPr>
            <a:picLocks noChangeAspect="1"/>
          </p:cNvPicPr>
          <p:nvPr/>
        </p:nvPicPr>
        <p:blipFill>
          <a:blip r:embed="rId10"/>
          <a:stretch>
            <a:fillRect/>
          </a:stretch>
        </p:blipFill>
        <p:spPr>
          <a:xfrm>
            <a:off x="4198766" y="5890493"/>
            <a:ext cx="972218" cy="328637"/>
          </a:xfrm>
          <a:prstGeom prst="rect">
            <a:avLst/>
          </a:prstGeom>
        </p:spPr>
      </p:pic>
      <p:pic>
        <p:nvPicPr>
          <p:cNvPr id="14" name="CMI logo" descr="A Chartered Management Institute logo">
            <a:extLst>
              <a:ext uri="{FF2B5EF4-FFF2-40B4-BE49-F238E27FC236}">
                <a16:creationId xmlns:a16="http://schemas.microsoft.com/office/drawing/2014/main" id="{4F3C8DDA-EE50-F7FC-3449-15631CC796E6}"/>
              </a:ext>
            </a:extLst>
          </p:cNvPr>
          <p:cNvPicPr>
            <a:picLocks noChangeAspect="1"/>
          </p:cNvPicPr>
          <p:nvPr/>
        </p:nvPicPr>
        <p:blipFill>
          <a:blip r:embed="rId11"/>
          <a:stretch>
            <a:fillRect/>
          </a:stretch>
        </p:blipFill>
        <p:spPr>
          <a:xfrm>
            <a:off x="5518816" y="5746979"/>
            <a:ext cx="691823" cy="4721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Title"/>
          <p:cNvSpPr txBox="1">
            <a:spLocks noGrp="1"/>
          </p:cNvSpPr>
          <p:nvPr>
            <p:ph type="title" idx="4294967295"/>
          </p:nvPr>
        </p:nvSpPr>
        <p:spPr>
          <a:xfrm>
            <a:off x="947738" y="5335577"/>
            <a:ext cx="4995679" cy="482493"/>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3800"/>
              <a:buFont typeface="Arial"/>
              <a:buNone/>
            </a:pPr>
            <a:r>
              <a:rPr lang="en-GB" sz="3800" b="1" i="0" u="none" strike="noStrike" cap="none">
                <a:solidFill>
                  <a:schemeClr val="dk1"/>
                </a:solidFill>
                <a:latin typeface="Arial"/>
                <a:ea typeface="Arial"/>
                <a:cs typeface="Arial"/>
                <a:sym typeface="Arial"/>
              </a:rPr>
              <a:t>Contents</a:t>
            </a:r>
            <a:endParaRPr/>
          </a:p>
        </p:txBody>
      </p:sp>
      <p:grpSp>
        <p:nvGrpSpPr>
          <p:cNvPr id="467" name="iText" descr="To use the buttons in this document, press 'Ctrl and Click'. To return to the main page Click the Home button."/>
          <p:cNvGrpSpPr/>
          <p:nvPr/>
        </p:nvGrpSpPr>
        <p:grpSpPr>
          <a:xfrm>
            <a:off x="969797" y="6070134"/>
            <a:ext cx="4893719" cy="446559"/>
            <a:chOff x="957117" y="5969109"/>
            <a:chExt cx="4629732" cy="446559"/>
          </a:xfrm>
        </p:grpSpPr>
        <p:sp>
          <p:nvSpPr>
            <p:cNvPr id="468" name="Google Shape;468;p3"/>
            <p:cNvSpPr/>
            <p:nvPr/>
          </p:nvSpPr>
          <p:spPr>
            <a:xfrm>
              <a:off x="1155713" y="5969109"/>
              <a:ext cx="4428131" cy="446398"/>
            </a:xfrm>
            <a:prstGeom prst="roundRect">
              <a:avLst>
                <a:gd name="adj" fmla="val 0"/>
              </a:avLst>
            </a:prstGeom>
            <a:solidFill>
              <a:schemeClr val="lt1">
                <a:alpha val="49803"/>
              </a:schemeClr>
            </a:solidFill>
            <a:ln w="15875" cap="flat" cmpd="sng">
              <a:solidFill>
                <a:schemeClr val="accent1"/>
              </a:solidFill>
              <a:prstDash val="solid"/>
              <a:miter lim="800000"/>
              <a:headEnd type="none" w="sm" len="sm"/>
              <a:tailEnd type="none" w="sm" len="sm"/>
            </a:ln>
          </p:spPr>
          <p:txBody>
            <a:bodyPr spcFirstLastPara="1" wrap="square" lIns="54600" tIns="54600" rIns="54600" bIns="54600" anchor="ctr"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sp>
          <p:nvSpPr>
            <p:cNvPr id="469" name="Google Shape;469;p3"/>
            <p:cNvSpPr txBox="1"/>
            <p:nvPr/>
          </p:nvSpPr>
          <p:spPr>
            <a:xfrm>
              <a:off x="1503901" y="5974651"/>
              <a:ext cx="4082948" cy="422543"/>
            </a:xfrm>
            <a:prstGeom prst="rect">
              <a:avLst/>
            </a:prstGeom>
            <a:noFill/>
            <a:ln>
              <a:noFill/>
            </a:ln>
          </p:spPr>
          <p:txBody>
            <a:bodyPr spcFirstLastPara="1" wrap="square" lIns="0" tIns="0" rIns="0" bIns="0" anchor="ctr" anchorCtr="0">
              <a:noAutofit/>
            </a:bodyPr>
            <a:lstStyle/>
            <a:p>
              <a:pPr>
                <a:buClr>
                  <a:schemeClr val="dk1"/>
                </a:buClr>
                <a:buSzPts val="1200"/>
              </a:pPr>
              <a:r>
                <a:rPr lang="en-GB" sz="1200" b="1">
                  <a:solidFill>
                    <a:schemeClr val="dk1"/>
                  </a:solidFill>
                </a:rPr>
                <a:t>To use the buttons in this document, press 'Ctrl and Click'. To return to the main page click the Home button.</a:t>
              </a:r>
            </a:p>
          </p:txBody>
        </p:sp>
        <p:grpSp>
          <p:nvGrpSpPr>
            <p:cNvPr id="470" name="Google Shape;470;p3"/>
            <p:cNvGrpSpPr/>
            <p:nvPr/>
          </p:nvGrpSpPr>
          <p:grpSpPr>
            <a:xfrm>
              <a:off x="957117" y="5969109"/>
              <a:ext cx="386506" cy="446559"/>
              <a:chOff x="5232226" y="2160085"/>
              <a:chExt cx="975450" cy="1127004"/>
            </a:xfrm>
          </p:grpSpPr>
          <p:sp>
            <p:nvSpPr>
              <p:cNvPr id="471" name="Google Shape;471;p3"/>
              <p:cNvSpPr/>
              <p:nvPr/>
            </p:nvSpPr>
            <p:spPr>
              <a:xfrm>
                <a:off x="5234291" y="2160085"/>
                <a:ext cx="966957" cy="560818"/>
              </a:xfrm>
              <a:custGeom>
                <a:avLst/>
                <a:gdLst/>
                <a:ahLst/>
                <a:cxnLst/>
                <a:rect l="l" t="t" r="r" b="b"/>
                <a:pathLst>
                  <a:path w="966957" h="560818" extrusionOk="0">
                    <a:moveTo>
                      <a:pt x="966958" y="280202"/>
                    </a:moveTo>
                    <a:lnTo>
                      <a:pt x="485132" y="560818"/>
                    </a:lnTo>
                    <a:lnTo>
                      <a:pt x="0" y="280202"/>
                    </a:lnTo>
                    <a:lnTo>
                      <a:pt x="481826" y="0"/>
                    </a:lnTo>
                    <a:close/>
                  </a:path>
                </a:pathLst>
              </a:custGeom>
              <a:solidFill>
                <a:schemeClr val="lt1"/>
              </a:solidFill>
              <a:ln w="15875" cap="sq"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2" name="Google Shape;472;p3"/>
              <p:cNvSpPr/>
              <p:nvPr/>
            </p:nvSpPr>
            <p:spPr>
              <a:xfrm>
                <a:off x="5723784" y="2440688"/>
                <a:ext cx="483892" cy="846401"/>
              </a:xfrm>
              <a:custGeom>
                <a:avLst/>
                <a:gdLst/>
                <a:ahLst/>
                <a:cxnLst/>
                <a:rect l="l" t="t" r="r" b="b"/>
                <a:pathLst>
                  <a:path w="483892" h="846400" extrusionOk="0">
                    <a:moveTo>
                      <a:pt x="483892" y="0"/>
                    </a:moveTo>
                    <a:lnTo>
                      <a:pt x="482239" y="565785"/>
                    </a:lnTo>
                    <a:lnTo>
                      <a:pt x="0" y="846401"/>
                    </a:lnTo>
                    <a:lnTo>
                      <a:pt x="2066" y="280616"/>
                    </a:lnTo>
                    <a:close/>
                  </a:path>
                </a:pathLst>
              </a:custGeom>
              <a:solidFill>
                <a:schemeClr val="lt1"/>
              </a:solidFill>
              <a:ln w="15875" cap="sq"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3" name="Google Shape;473;p3"/>
              <p:cNvSpPr/>
              <p:nvPr/>
            </p:nvSpPr>
            <p:spPr>
              <a:xfrm>
                <a:off x="5232226" y="2440287"/>
                <a:ext cx="487198" cy="846401"/>
              </a:xfrm>
              <a:custGeom>
                <a:avLst/>
                <a:gdLst/>
                <a:ahLst/>
                <a:cxnLst/>
                <a:rect l="l" t="t" r="r" b="b"/>
                <a:pathLst>
                  <a:path w="487197" h="846400" extrusionOk="0">
                    <a:moveTo>
                      <a:pt x="487198" y="280616"/>
                    </a:moveTo>
                    <a:lnTo>
                      <a:pt x="485132" y="846401"/>
                    </a:lnTo>
                    <a:lnTo>
                      <a:pt x="0" y="565785"/>
                    </a:lnTo>
                    <a:lnTo>
                      <a:pt x="2066" y="0"/>
                    </a:lnTo>
                    <a:close/>
                  </a:path>
                </a:pathLst>
              </a:custGeom>
              <a:solidFill>
                <a:schemeClr val="lt1"/>
              </a:solidFill>
              <a:ln w="158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225" name="BG image" descr="&quot;&quot;">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99368" y="621624"/>
            <a:ext cx="3783241" cy="4439002"/>
          </a:xfrm>
          <a:custGeom>
            <a:avLst/>
            <a:gdLst/>
            <a:ahLst/>
            <a:cxnLst/>
            <a:rect l="l" t="t" r="r" b="b"/>
            <a:pathLst>
              <a:path w="2580877" h="3031670" extrusionOk="0">
                <a:moveTo>
                  <a:pt x="1286179" y="0"/>
                </a:moveTo>
                <a:lnTo>
                  <a:pt x="2580877" y="755787"/>
                </a:lnTo>
                <a:lnTo>
                  <a:pt x="2580877" y="2278726"/>
                </a:lnTo>
                <a:lnTo>
                  <a:pt x="1286181" y="3031670"/>
                </a:lnTo>
                <a:lnTo>
                  <a:pt x="1286178" y="3031670"/>
                </a:lnTo>
                <a:lnTo>
                  <a:pt x="0" y="2278726"/>
                </a:lnTo>
                <a:lnTo>
                  <a:pt x="0" y="755787"/>
                </a:lnTo>
                <a:close/>
              </a:path>
            </a:pathLst>
          </a:custGeom>
          <a:noFill/>
          <a:ln w="76200" cap="flat" cmpd="sng">
            <a:solidFill>
              <a:schemeClr val="accent2"/>
            </a:solidFill>
            <a:prstDash val="solid"/>
            <a:round/>
            <a:headEnd type="none" w="sm" len="sm"/>
            <a:tailEnd type="none" w="sm" len="sm"/>
          </a:ln>
        </p:spPr>
      </p:pic>
      <p:sp>
        <p:nvSpPr>
          <p:cNvPr id="223" name="Menu BG shape"/>
          <p:cNvSpPr/>
          <p:nvPr/>
        </p:nvSpPr>
        <p:spPr>
          <a:xfrm>
            <a:off x="6096000" y="333376"/>
            <a:ext cx="7222041" cy="6524624"/>
          </a:xfrm>
          <a:prstGeom prst="snip2SameRect">
            <a:avLst>
              <a:gd name="adj1" fmla="val 9064"/>
              <a:gd name="adj2" fmla="val 8692"/>
            </a:avLst>
          </a:prstGeom>
          <a:solidFill>
            <a:srgbClr val="F9F9F9"/>
          </a:solidFill>
          <a:ln>
            <a:noFill/>
          </a:ln>
          <a:effectLst>
            <a:outerShdw blurRad="88900" dist="50800" dir="13500000" algn="tl" rotWithShape="0">
              <a:srgbClr val="000000">
                <a:alpha val="24705"/>
              </a:srgbClr>
            </a:outerShdw>
          </a:effectLst>
        </p:spPr>
        <p:txBody>
          <a:bodyPr spcFirstLastPara="1" wrap="square" lIns="54600" tIns="54600" rIns="54600" bIns="54600" anchor="ctr" anchorCtr="0">
            <a:noAutofit/>
          </a:bodyPr>
          <a:lstStyle/>
          <a:p>
            <a:pPr marL="0" marR="0" lvl="0" indent="0" algn="l" rtl="0">
              <a:spcBef>
                <a:spcPts val="0"/>
              </a:spcBef>
              <a:spcAft>
                <a:spcPts val="0"/>
              </a:spcAft>
              <a:buNone/>
            </a:pPr>
            <a:endParaRPr sz="1500" dirty="0">
              <a:solidFill>
                <a:schemeClr val="lt1"/>
              </a:solidFill>
              <a:latin typeface="Arial"/>
              <a:ea typeface="Arial"/>
              <a:cs typeface="Arial"/>
              <a:sym typeface="Arial"/>
            </a:endParaRPr>
          </a:p>
        </p:txBody>
      </p:sp>
      <p:cxnSp>
        <p:nvCxnSpPr>
          <p:cNvPr id="226" name="Google Shape;226;p3"/>
          <p:cNvCxnSpPr/>
          <p:nvPr/>
        </p:nvCxnSpPr>
        <p:spPr>
          <a:xfrm rot="10800000">
            <a:off x="6683620" y="1864436"/>
            <a:ext cx="4560641" cy="0"/>
          </a:xfrm>
          <a:prstGeom prst="straightConnector1">
            <a:avLst/>
          </a:prstGeom>
          <a:noFill/>
          <a:ln w="19050" cap="flat" cmpd="sng">
            <a:solidFill>
              <a:schemeClr val="accent2"/>
            </a:solidFill>
            <a:prstDash val="solid"/>
            <a:miter lim="800000"/>
            <a:headEnd type="none" w="sm" len="sm"/>
            <a:tailEnd type="none" w="sm" len="sm"/>
          </a:ln>
        </p:spPr>
      </p:cxnSp>
      <p:cxnSp>
        <p:nvCxnSpPr>
          <p:cNvPr id="464" name="Google Shape;464;p3"/>
          <p:cNvCxnSpPr/>
          <p:nvPr/>
        </p:nvCxnSpPr>
        <p:spPr>
          <a:xfrm rot="10800000">
            <a:off x="6672263" y="2572719"/>
            <a:ext cx="4560641" cy="0"/>
          </a:xfrm>
          <a:prstGeom prst="straightConnector1">
            <a:avLst/>
          </a:prstGeom>
          <a:noFill/>
          <a:ln w="19050" cap="flat" cmpd="sng">
            <a:solidFill>
              <a:schemeClr val="accent2"/>
            </a:solidFill>
            <a:prstDash val="solid"/>
            <a:miter lim="800000"/>
            <a:headEnd type="none" w="sm" len="sm"/>
            <a:tailEnd type="none" w="sm" len="sm"/>
          </a:ln>
        </p:spPr>
      </p:cxnSp>
      <p:cxnSp>
        <p:nvCxnSpPr>
          <p:cNvPr id="466" name="Google Shape;466;p3"/>
          <p:cNvCxnSpPr/>
          <p:nvPr/>
        </p:nvCxnSpPr>
        <p:spPr>
          <a:xfrm rot="10800000">
            <a:off x="6683622" y="3304735"/>
            <a:ext cx="4560641" cy="0"/>
          </a:xfrm>
          <a:prstGeom prst="straightConnector1">
            <a:avLst/>
          </a:prstGeom>
          <a:noFill/>
          <a:ln w="19050" cap="flat" cmpd="sng">
            <a:solidFill>
              <a:schemeClr val="accent2"/>
            </a:solidFill>
            <a:prstDash val="solid"/>
            <a:miter lim="800000"/>
            <a:headEnd type="none" w="sm" len="sm"/>
            <a:tailEnd type="none" w="sm" len="sm"/>
          </a:ln>
        </p:spPr>
      </p:cxnSp>
      <p:cxnSp>
        <p:nvCxnSpPr>
          <p:cNvPr id="483" name="Google Shape;483;p3"/>
          <p:cNvCxnSpPr/>
          <p:nvPr/>
        </p:nvCxnSpPr>
        <p:spPr>
          <a:xfrm rot="10800000">
            <a:off x="6683622" y="4013018"/>
            <a:ext cx="4560641" cy="0"/>
          </a:xfrm>
          <a:prstGeom prst="straightConnector1">
            <a:avLst/>
          </a:prstGeom>
          <a:noFill/>
          <a:ln w="19050" cap="flat" cmpd="sng">
            <a:solidFill>
              <a:schemeClr val="accent2"/>
            </a:solidFill>
            <a:prstDash val="solid"/>
            <a:miter lim="800000"/>
            <a:headEnd type="none" w="sm" len="sm"/>
            <a:tailEnd type="none" w="sm" len="sm"/>
          </a:ln>
        </p:spPr>
      </p:cxnSp>
      <p:sp>
        <p:nvSpPr>
          <p:cNvPr id="231" name="Developing great line managers"/>
          <p:cNvSpPr txBox="1"/>
          <p:nvPr/>
        </p:nvSpPr>
        <p:spPr>
          <a:xfrm>
            <a:off x="6659563" y="1371795"/>
            <a:ext cx="3932000" cy="276999"/>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Developing great line managers</a:t>
            </a:r>
            <a:endParaRPr/>
          </a:p>
        </p:txBody>
      </p:sp>
      <p:grpSp>
        <p:nvGrpSpPr>
          <p:cNvPr id="232" name="Next button 1" descr="Go to section 1, Developing great line managers."/>
          <p:cNvGrpSpPr/>
          <p:nvPr/>
        </p:nvGrpSpPr>
        <p:grpSpPr>
          <a:xfrm>
            <a:off x="10705596" y="1250462"/>
            <a:ext cx="536682" cy="536682"/>
            <a:chOff x="10056945" y="6026554"/>
            <a:chExt cx="638797" cy="638797"/>
          </a:xfrm>
        </p:grpSpPr>
        <p:grpSp>
          <p:nvGrpSpPr>
            <p:cNvPr id="233" name="Google Shape;233;p3" descr="Next button"/>
            <p:cNvGrpSpPr/>
            <p:nvPr/>
          </p:nvGrpSpPr>
          <p:grpSpPr>
            <a:xfrm>
              <a:off x="10056945" y="6026554"/>
              <a:ext cx="638797" cy="638797"/>
              <a:chOff x="10056945" y="6026554"/>
              <a:chExt cx="638797" cy="638797"/>
            </a:xfrm>
          </p:grpSpPr>
          <p:grpSp>
            <p:nvGrpSpPr>
              <p:cNvPr id="234" name="Google Shape;234;p3" descr="Next button"/>
              <p:cNvGrpSpPr/>
              <p:nvPr/>
            </p:nvGrpSpPr>
            <p:grpSpPr>
              <a:xfrm>
                <a:off x="10056945" y="6026554"/>
                <a:ext cx="638797" cy="638797"/>
                <a:chOff x="10056945" y="6026554"/>
                <a:chExt cx="638797" cy="638797"/>
              </a:xfrm>
            </p:grpSpPr>
            <p:sp>
              <p:nvSpPr>
                <p:cNvPr id="235" name="Google Shape;235;p3"/>
                <p:cNvSpPr/>
                <p:nvPr/>
              </p:nvSpPr>
              <p:spPr>
                <a:xfrm>
                  <a:off x="10056945" y="6026554"/>
                  <a:ext cx="638797" cy="638797"/>
                </a:xfrm>
                <a:custGeom>
                  <a:avLst/>
                  <a:gdLst/>
                  <a:ahLst/>
                  <a:cxnLst/>
                  <a:rect l="l" t="t" r="r" b="b"/>
                  <a:pathLst>
                    <a:path w="638797" h="638797" extrusionOk="0">
                      <a:moveTo>
                        <a:pt x="178625" y="0"/>
                      </a:moveTo>
                      <a:lnTo>
                        <a:pt x="460172" y="0"/>
                      </a:lnTo>
                      <a:cubicBezTo>
                        <a:pt x="558747" y="0"/>
                        <a:pt x="638797" y="80050"/>
                        <a:pt x="638797" y="178625"/>
                      </a:cubicBezTo>
                      <a:lnTo>
                        <a:pt x="638797" y="460172"/>
                      </a:lnTo>
                      <a:cubicBezTo>
                        <a:pt x="638797" y="558747"/>
                        <a:pt x="558747" y="638797"/>
                        <a:pt x="460172" y="638797"/>
                      </a:cubicBezTo>
                      <a:lnTo>
                        <a:pt x="178625" y="638797"/>
                      </a:lnTo>
                      <a:cubicBezTo>
                        <a:pt x="80050" y="638797"/>
                        <a:pt x="0" y="558747"/>
                        <a:pt x="0" y="460172"/>
                      </a:cubicBezTo>
                      <a:lnTo>
                        <a:pt x="0" y="178625"/>
                      </a:lnTo>
                      <a:cubicBezTo>
                        <a:pt x="0" y="80050"/>
                        <a:pt x="80050" y="0"/>
                        <a:pt x="178625"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 name="Google Shape;236;p3"/>
                <p:cNvSpPr/>
                <p:nvPr/>
              </p:nvSpPr>
              <p:spPr>
                <a:xfrm>
                  <a:off x="10061976" y="6031585"/>
                  <a:ext cx="628733" cy="628733"/>
                </a:xfrm>
                <a:custGeom>
                  <a:avLst/>
                  <a:gdLst/>
                  <a:ahLst/>
                  <a:cxnLst/>
                  <a:rect l="l" t="t" r="r" b="b"/>
                  <a:pathLst>
                    <a:path w="628733" h="628733" extrusionOk="0">
                      <a:moveTo>
                        <a:pt x="173594" y="0"/>
                      </a:moveTo>
                      <a:lnTo>
                        <a:pt x="455140" y="0"/>
                      </a:lnTo>
                      <a:cubicBezTo>
                        <a:pt x="550971" y="0"/>
                        <a:pt x="628734" y="77763"/>
                        <a:pt x="628734" y="173594"/>
                      </a:cubicBezTo>
                      <a:lnTo>
                        <a:pt x="628734" y="455140"/>
                      </a:lnTo>
                      <a:cubicBezTo>
                        <a:pt x="628734" y="550971"/>
                        <a:pt x="550971" y="628734"/>
                        <a:pt x="455140" y="628734"/>
                      </a:cubicBezTo>
                      <a:lnTo>
                        <a:pt x="173594" y="628734"/>
                      </a:lnTo>
                      <a:cubicBezTo>
                        <a:pt x="77763" y="628734"/>
                        <a:pt x="0" y="550971"/>
                        <a:pt x="0" y="455140"/>
                      </a:cubicBezTo>
                      <a:lnTo>
                        <a:pt x="0" y="173594"/>
                      </a:lnTo>
                      <a:cubicBezTo>
                        <a:pt x="0" y="77763"/>
                        <a:pt x="77763" y="0"/>
                        <a:pt x="173594"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 name="Google Shape;237;p3"/>
                <p:cNvSpPr/>
                <p:nvPr/>
              </p:nvSpPr>
              <p:spPr>
                <a:xfrm>
                  <a:off x="10067008" y="6036846"/>
                  <a:ext cx="618670" cy="618670"/>
                </a:xfrm>
                <a:custGeom>
                  <a:avLst/>
                  <a:gdLst/>
                  <a:ahLst/>
                  <a:cxnLst/>
                  <a:rect l="l" t="t" r="r" b="b"/>
                  <a:pathLst>
                    <a:path w="618670" h="618670" extrusionOk="0">
                      <a:moveTo>
                        <a:pt x="168562" y="0"/>
                      </a:moveTo>
                      <a:lnTo>
                        <a:pt x="450108" y="0"/>
                      </a:lnTo>
                      <a:cubicBezTo>
                        <a:pt x="543195" y="0"/>
                        <a:pt x="618670" y="75475"/>
                        <a:pt x="618670" y="168562"/>
                      </a:cubicBezTo>
                      <a:lnTo>
                        <a:pt x="618670" y="450108"/>
                      </a:lnTo>
                      <a:cubicBezTo>
                        <a:pt x="618670" y="543195"/>
                        <a:pt x="543195" y="618670"/>
                        <a:pt x="450108" y="618670"/>
                      </a:cubicBezTo>
                      <a:lnTo>
                        <a:pt x="168562" y="618670"/>
                      </a:lnTo>
                      <a:cubicBezTo>
                        <a:pt x="75476" y="618670"/>
                        <a:pt x="0" y="543195"/>
                        <a:pt x="0" y="450108"/>
                      </a:cubicBezTo>
                      <a:lnTo>
                        <a:pt x="0" y="168333"/>
                      </a:lnTo>
                      <a:cubicBezTo>
                        <a:pt x="229" y="75247"/>
                        <a:pt x="75476" y="0"/>
                        <a:pt x="168562"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 name="Google Shape;238;p3"/>
                <p:cNvSpPr/>
                <p:nvPr/>
              </p:nvSpPr>
              <p:spPr>
                <a:xfrm>
                  <a:off x="10072268" y="6041877"/>
                  <a:ext cx="608149" cy="608149"/>
                </a:xfrm>
                <a:custGeom>
                  <a:avLst/>
                  <a:gdLst/>
                  <a:ahLst/>
                  <a:cxnLst/>
                  <a:rect l="l" t="t" r="r" b="b"/>
                  <a:pathLst>
                    <a:path w="608149" h="608149" extrusionOk="0">
                      <a:moveTo>
                        <a:pt x="163302" y="0"/>
                      </a:moveTo>
                      <a:lnTo>
                        <a:pt x="444848" y="0"/>
                      </a:lnTo>
                      <a:cubicBezTo>
                        <a:pt x="534961" y="0"/>
                        <a:pt x="608150" y="73188"/>
                        <a:pt x="608150" y="163302"/>
                      </a:cubicBezTo>
                      <a:lnTo>
                        <a:pt x="608150" y="444848"/>
                      </a:lnTo>
                      <a:cubicBezTo>
                        <a:pt x="608150" y="534961"/>
                        <a:pt x="534961" y="608150"/>
                        <a:pt x="444848" y="608150"/>
                      </a:cubicBezTo>
                      <a:lnTo>
                        <a:pt x="163302" y="608150"/>
                      </a:lnTo>
                      <a:cubicBezTo>
                        <a:pt x="73188" y="608150"/>
                        <a:pt x="0" y="534961"/>
                        <a:pt x="0" y="444848"/>
                      </a:cubicBezTo>
                      <a:lnTo>
                        <a:pt x="0" y="163302"/>
                      </a:lnTo>
                      <a:cubicBezTo>
                        <a:pt x="0" y="73188"/>
                        <a:pt x="73188" y="0"/>
                        <a:pt x="163302"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 name="Google Shape;239;p3"/>
                <p:cNvSpPr/>
                <p:nvPr/>
              </p:nvSpPr>
              <p:spPr>
                <a:xfrm>
                  <a:off x="10077300" y="6046909"/>
                  <a:ext cx="598086" cy="598086"/>
                </a:xfrm>
                <a:custGeom>
                  <a:avLst/>
                  <a:gdLst/>
                  <a:ahLst/>
                  <a:cxnLst/>
                  <a:rect l="l" t="t" r="r" b="b"/>
                  <a:pathLst>
                    <a:path w="598086" h="598086" extrusionOk="0">
                      <a:moveTo>
                        <a:pt x="158270" y="0"/>
                      </a:moveTo>
                      <a:lnTo>
                        <a:pt x="439816" y="0"/>
                      </a:lnTo>
                      <a:cubicBezTo>
                        <a:pt x="527185" y="0"/>
                        <a:pt x="598086" y="70901"/>
                        <a:pt x="598086" y="158270"/>
                      </a:cubicBezTo>
                      <a:lnTo>
                        <a:pt x="598086" y="439816"/>
                      </a:lnTo>
                      <a:cubicBezTo>
                        <a:pt x="598086" y="527185"/>
                        <a:pt x="527185" y="598086"/>
                        <a:pt x="439816" y="598086"/>
                      </a:cubicBezTo>
                      <a:lnTo>
                        <a:pt x="158270" y="598086"/>
                      </a:lnTo>
                      <a:cubicBezTo>
                        <a:pt x="70901" y="598086"/>
                        <a:pt x="0" y="527185"/>
                        <a:pt x="0" y="439816"/>
                      </a:cubicBezTo>
                      <a:lnTo>
                        <a:pt x="0" y="158270"/>
                      </a:lnTo>
                      <a:cubicBezTo>
                        <a:pt x="0" y="70901"/>
                        <a:pt x="70901" y="0"/>
                        <a:pt x="158270"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 name="Google Shape;240;p3"/>
                <p:cNvSpPr/>
                <p:nvPr/>
              </p:nvSpPr>
              <p:spPr>
                <a:xfrm>
                  <a:off x="10082332" y="6052169"/>
                  <a:ext cx="588022" cy="588022"/>
                </a:xfrm>
                <a:custGeom>
                  <a:avLst/>
                  <a:gdLst/>
                  <a:ahLst/>
                  <a:cxnLst/>
                  <a:rect l="l" t="t" r="r" b="b"/>
                  <a:pathLst>
                    <a:path w="588022" h="588022" extrusionOk="0">
                      <a:moveTo>
                        <a:pt x="153238" y="0"/>
                      </a:moveTo>
                      <a:lnTo>
                        <a:pt x="434785" y="0"/>
                      </a:lnTo>
                      <a:cubicBezTo>
                        <a:pt x="519409" y="0"/>
                        <a:pt x="588023" y="68614"/>
                        <a:pt x="588023" y="153238"/>
                      </a:cubicBezTo>
                      <a:lnTo>
                        <a:pt x="588023" y="434785"/>
                      </a:lnTo>
                      <a:cubicBezTo>
                        <a:pt x="588023" y="519409"/>
                        <a:pt x="519409" y="588023"/>
                        <a:pt x="434785" y="588023"/>
                      </a:cubicBezTo>
                      <a:lnTo>
                        <a:pt x="153238" y="588023"/>
                      </a:lnTo>
                      <a:cubicBezTo>
                        <a:pt x="68614" y="588023"/>
                        <a:pt x="0" y="519409"/>
                        <a:pt x="0" y="434785"/>
                      </a:cubicBezTo>
                      <a:lnTo>
                        <a:pt x="0" y="153009"/>
                      </a:lnTo>
                      <a:cubicBezTo>
                        <a:pt x="229" y="68385"/>
                        <a:pt x="68614" y="0"/>
                        <a:pt x="153238"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 name="Google Shape;241;p3"/>
                <p:cNvSpPr/>
                <p:nvPr/>
              </p:nvSpPr>
              <p:spPr>
                <a:xfrm>
                  <a:off x="10087592" y="6057201"/>
                  <a:ext cx="577501" cy="577501"/>
                </a:xfrm>
                <a:custGeom>
                  <a:avLst/>
                  <a:gdLst/>
                  <a:ahLst/>
                  <a:cxnLst/>
                  <a:rect l="l" t="t" r="r" b="b"/>
                  <a:pathLst>
                    <a:path w="577501" h="577501" extrusionOk="0">
                      <a:moveTo>
                        <a:pt x="147978" y="0"/>
                      </a:moveTo>
                      <a:lnTo>
                        <a:pt x="429524" y="0"/>
                      </a:lnTo>
                      <a:cubicBezTo>
                        <a:pt x="511175" y="0"/>
                        <a:pt x="577502" y="66327"/>
                        <a:pt x="577502" y="147978"/>
                      </a:cubicBezTo>
                      <a:lnTo>
                        <a:pt x="577502" y="429524"/>
                      </a:lnTo>
                      <a:cubicBezTo>
                        <a:pt x="577502" y="511175"/>
                        <a:pt x="511175" y="577502"/>
                        <a:pt x="429524" y="577502"/>
                      </a:cubicBezTo>
                      <a:lnTo>
                        <a:pt x="147978" y="577502"/>
                      </a:lnTo>
                      <a:cubicBezTo>
                        <a:pt x="66327" y="577502"/>
                        <a:pt x="0" y="511175"/>
                        <a:pt x="0" y="429524"/>
                      </a:cubicBezTo>
                      <a:lnTo>
                        <a:pt x="0" y="147978"/>
                      </a:lnTo>
                      <a:cubicBezTo>
                        <a:pt x="0" y="66327"/>
                        <a:pt x="66327" y="0"/>
                        <a:pt x="147978"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 name="Google Shape;242;p3"/>
                <p:cNvSpPr/>
                <p:nvPr/>
              </p:nvSpPr>
              <p:spPr>
                <a:xfrm>
                  <a:off x="10092624" y="6062233"/>
                  <a:ext cx="567438" cy="567438"/>
                </a:xfrm>
                <a:custGeom>
                  <a:avLst/>
                  <a:gdLst/>
                  <a:ahLst/>
                  <a:cxnLst/>
                  <a:rect l="l" t="t" r="r" b="b"/>
                  <a:pathLst>
                    <a:path w="567438" h="567438" extrusionOk="0">
                      <a:moveTo>
                        <a:pt x="142946" y="0"/>
                      </a:moveTo>
                      <a:lnTo>
                        <a:pt x="424492" y="0"/>
                      </a:lnTo>
                      <a:cubicBezTo>
                        <a:pt x="503399" y="0"/>
                        <a:pt x="567439" y="64040"/>
                        <a:pt x="567439" y="142946"/>
                      </a:cubicBezTo>
                      <a:lnTo>
                        <a:pt x="567439" y="424492"/>
                      </a:lnTo>
                      <a:cubicBezTo>
                        <a:pt x="567439" y="503399"/>
                        <a:pt x="503399" y="567439"/>
                        <a:pt x="424492" y="567439"/>
                      </a:cubicBezTo>
                      <a:lnTo>
                        <a:pt x="142946" y="567439"/>
                      </a:lnTo>
                      <a:cubicBezTo>
                        <a:pt x="64040" y="567439"/>
                        <a:pt x="0" y="503399"/>
                        <a:pt x="0" y="424492"/>
                      </a:cubicBezTo>
                      <a:lnTo>
                        <a:pt x="0" y="142946"/>
                      </a:lnTo>
                      <a:cubicBezTo>
                        <a:pt x="0" y="64040"/>
                        <a:pt x="64040" y="0"/>
                        <a:pt x="142946"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 name="Google Shape;243;p3"/>
                <p:cNvSpPr/>
                <p:nvPr/>
              </p:nvSpPr>
              <p:spPr>
                <a:xfrm>
                  <a:off x="10097656" y="6067493"/>
                  <a:ext cx="557375" cy="557375"/>
                </a:xfrm>
                <a:custGeom>
                  <a:avLst/>
                  <a:gdLst/>
                  <a:ahLst/>
                  <a:cxnLst/>
                  <a:rect l="l" t="t" r="r" b="b"/>
                  <a:pathLst>
                    <a:path w="557375" h="557375" extrusionOk="0">
                      <a:moveTo>
                        <a:pt x="137914" y="0"/>
                      </a:moveTo>
                      <a:lnTo>
                        <a:pt x="419461" y="0"/>
                      </a:lnTo>
                      <a:cubicBezTo>
                        <a:pt x="495622" y="0"/>
                        <a:pt x="557375" y="61753"/>
                        <a:pt x="557375" y="137914"/>
                      </a:cubicBezTo>
                      <a:lnTo>
                        <a:pt x="557375" y="419461"/>
                      </a:lnTo>
                      <a:cubicBezTo>
                        <a:pt x="557375" y="495622"/>
                        <a:pt x="495622" y="557375"/>
                        <a:pt x="419461" y="557375"/>
                      </a:cubicBezTo>
                      <a:lnTo>
                        <a:pt x="137914" y="557375"/>
                      </a:lnTo>
                      <a:cubicBezTo>
                        <a:pt x="61753" y="557375"/>
                        <a:pt x="0" y="495622"/>
                        <a:pt x="0" y="419461"/>
                      </a:cubicBezTo>
                      <a:lnTo>
                        <a:pt x="0" y="137686"/>
                      </a:lnTo>
                      <a:cubicBezTo>
                        <a:pt x="229" y="61524"/>
                        <a:pt x="61753" y="0"/>
                        <a:pt x="137914"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 name="Google Shape;244;p3"/>
                <p:cNvSpPr/>
                <p:nvPr/>
              </p:nvSpPr>
              <p:spPr>
                <a:xfrm>
                  <a:off x="10102916" y="6072525"/>
                  <a:ext cx="546854" cy="546854"/>
                </a:xfrm>
                <a:custGeom>
                  <a:avLst/>
                  <a:gdLst/>
                  <a:ahLst/>
                  <a:cxnLst/>
                  <a:rect l="l" t="t" r="r" b="b"/>
                  <a:pathLst>
                    <a:path w="546854" h="546854" extrusionOk="0">
                      <a:moveTo>
                        <a:pt x="132654" y="0"/>
                      </a:moveTo>
                      <a:lnTo>
                        <a:pt x="414200" y="0"/>
                      </a:lnTo>
                      <a:cubicBezTo>
                        <a:pt x="487617" y="0"/>
                        <a:pt x="546854" y="59466"/>
                        <a:pt x="546854" y="132654"/>
                      </a:cubicBezTo>
                      <a:lnTo>
                        <a:pt x="546854" y="414200"/>
                      </a:lnTo>
                      <a:cubicBezTo>
                        <a:pt x="546854" y="487617"/>
                        <a:pt x="487389" y="546854"/>
                        <a:pt x="414200" y="546854"/>
                      </a:cubicBezTo>
                      <a:lnTo>
                        <a:pt x="132654" y="546854"/>
                      </a:lnTo>
                      <a:cubicBezTo>
                        <a:pt x="59237" y="546854"/>
                        <a:pt x="0" y="487389"/>
                        <a:pt x="0" y="414200"/>
                      </a:cubicBezTo>
                      <a:lnTo>
                        <a:pt x="0" y="132654"/>
                      </a:lnTo>
                      <a:cubicBezTo>
                        <a:pt x="0" y="59466"/>
                        <a:pt x="59466" y="0"/>
                        <a:pt x="132654"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 name="Google Shape;245;p3"/>
                <p:cNvSpPr/>
                <p:nvPr/>
              </p:nvSpPr>
              <p:spPr>
                <a:xfrm>
                  <a:off x="10107948" y="6077557"/>
                  <a:ext cx="536790" cy="536790"/>
                </a:xfrm>
                <a:custGeom>
                  <a:avLst/>
                  <a:gdLst/>
                  <a:ahLst/>
                  <a:cxnLst/>
                  <a:rect l="l" t="t" r="r" b="b"/>
                  <a:pathLst>
                    <a:path w="536790" h="536790" extrusionOk="0">
                      <a:moveTo>
                        <a:pt x="127622" y="0"/>
                      </a:moveTo>
                      <a:lnTo>
                        <a:pt x="409169" y="0"/>
                      </a:lnTo>
                      <a:cubicBezTo>
                        <a:pt x="479612" y="0"/>
                        <a:pt x="536791" y="57178"/>
                        <a:pt x="536791" y="127622"/>
                      </a:cubicBezTo>
                      <a:lnTo>
                        <a:pt x="536791" y="409169"/>
                      </a:lnTo>
                      <a:cubicBezTo>
                        <a:pt x="536791" y="479612"/>
                        <a:pt x="479612" y="536791"/>
                        <a:pt x="409169" y="536791"/>
                      </a:cubicBezTo>
                      <a:lnTo>
                        <a:pt x="127622" y="536791"/>
                      </a:lnTo>
                      <a:cubicBezTo>
                        <a:pt x="57178" y="536791"/>
                        <a:pt x="0" y="479612"/>
                        <a:pt x="0" y="409169"/>
                      </a:cubicBezTo>
                      <a:lnTo>
                        <a:pt x="0" y="127622"/>
                      </a:lnTo>
                      <a:cubicBezTo>
                        <a:pt x="0" y="57178"/>
                        <a:pt x="57178" y="0"/>
                        <a:pt x="127622"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 name="Google Shape;246;p3"/>
                <p:cNvSpPr/>
                <p:nvPr/>
              </p:nvSpPr>
              <p:spPr>
                <a:xfrm>
                  <a:off x="10112979" y="6082588"/>
                  <a:ext cx="526727" cy="526727"/>
                </a:xfrm>
                <a:custGeom>
                  <a:avLst/>
                  <a:gdLst/>
                  <a:ahLst/>
                  <a:cxnLst/>
                  <a:rect l="l" t="t" r="r" b="b"/>
                  <a:pathLst>
                    <a:path w="526727" h="526727" extrusionOk="0">
                      <a:moveTo>
                        <a:pt x="122591" y="0"/>
                      </a:moveTo>
                      <a:lnTo>
                        <a:pt x="404137" y="0"/>
                      </a:lnTo>
                      <a:cubicBezTo>
                        <a:pt x="471836" y="0"/>
                        <a:pt x="526728" y="54891"/>
                        <a:pt x="526728" y="122591"/>
                      </a:cubicBezTo>
                      <a:lnTo>
                        <a:pt x="526728" y="404137"/>
                      </a:lnTo>
                      <a:cubicBezTo>
                        <a:pt x="526728" y="471836"/>
                        <a:pt x="471836" y="526728"/>
                        <a:pt x="404137" y="526728"/>
                      </a:cubicBezTo>
                      <a:lnTo>
                        <a:pt x="122591" y="526728"/>
                      </a:lnTo>
                      <a:cubicBezTo>
                        <a:pt x="54891" y="526728"/>
                        <a:pt x="0" y="471836"/>
                        <a:pt x="0" y="404137"/>
                      </a:cubicBezTo>
                      <a:lnTo>
                        <a:pt x="0" y="122591"/>
                      </a:lnTo>
                      <a:cubicBezTo>
                        <a:pt x="0" y="54891"/>
                        <a:pt x="54891" y="0"/>
                        <a:pt x="122591"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 name="Google Shape;247;p3"/>
                <p:cNvSpPr/>
                <p:nvPr/>
              </p:nvSpPr>
              <p:spPr>
                <a:xfrm>
                  <a:off x="10118240" y="6087849"/>
                  <a:ext cx="516206" cy="516206"/>
                </a:xfrm>
                <a:custGeom>
                  <a:avLst/>
                  <a:gdLst/>
                  <a:ahLst/>
                  <a:cxnLst/>
                  <a:rect l="l" t="t" r="r" b="b"/>
                  <a:pathLst>
                    <a:path w="516206" h="516206" extrusionOk="0">
                      <a:moveTo>
                        <a:pt x="117330" y="0"/>
                      </a:moveTo>
                      <a:lnTo>
                        <a:pt x="398877" y="0"/>
                      </a:lnTo>
                      <a:cubicBezTo>
                        <a:pt x="463831" y="0"/>
                        <a:pt x="516207" y="52604"/>
                        <a:pt x="516207" y="117330"/>
                      </a:cubicBezTo>
                      <a:lnTo>
                        <a:pt x="516207" y="398877"/>
                      </a:lnTo>
                      <a:cubicBezTo>
                        <a:pt x="516207" y="463831"/>
                        <a:pt x="463603" y="516207"/>
                        <a:pt x="398877" y="516207"/>
                      </a:cubicBezTo>
                      <a:lnTo>
                        <a:pt x="117330" y="516207"/>
                      </a:lnTo>
                      <a:cubicBezTo>
                        <a:pt x="52375" y="516207"/>
                        <a:pt x="0" y="463603"/>
                        <a:pt x="0" y="398877"/>
                      </a:cubicBezTo>
                      <a:lnTo>
                        <a:pt x="0" y="117330"/>
                      </a:lnTo>
                      <a:cubicBezTo>
                        <a:pt x="0" y="52604"/>
                        <a:pt x="52604" y="0"/>
                        <a:pt x="117330"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 name="Google Shape;248;p3"/>
                <p:cNvSpPr/>
                <p:nvPr/>
              </p:nvSpPr>
              <p:spPr>
                <a:xfrm>
                  <a:off x="10123271" y="6092880"/>
                  <a:ext cx="506143" cy="506143"/>
                </a:xfrm>
                <a:custGeom>
                  <a:avLst/>
                  <a:gdLst/>
                  <a:ahLst/>
                  <a:cxnLst/>
                  <a:rect l="l" t="t" r="r" b="b"/>
                  <a:pathLst>
                    <a:path w="506143" h="506143" extrusionOk="0">
                      <a:moveTo>
                        <a:pt x="112298" y="0"/>
                      </a:moveTo>
                      <a:lnTo>
                        <a:pt x="393845" y="0"/>
                      </a:lnTo>
                      <a:cubicBezTo>
                        <a:pt x="455826" y="0"/>
                        <a:pt x="506143" y="50317"/>
                        <a:pt x="506143" y="112298"/>
                      </a:cubicBezTo>
                      <a:lnTo>
                        <a:pt x="506143" y="393845"/>
                      </a:lnTo>
                      <a:cubicBezTo>
                        <a:pt x="506143" y="455826"/>
                        <a:pt x="455826" y="506143"/>
                        <a:pt x="393845" y="506143"/>
                      </a:cubicBezTo>
                      <a:lnTo>
                        <a:pt x="112298" y="506143"/>
                      </a:lnTo>
                      <a:cubicBezTo>
                        <a:pt x="50317" y="506143"/>
                        <a:pt x="0" y="455826"/>
                        <a:pt x="0" y="393845"/>
                      </a:cubicBezTo>
                      <a:lnTo>
                        <a:pt x="0" y="112298"/>
                      </a:lnTo>
                      <a:cubicBezTo>
                        <a:pt x="0" y="50317"/>
                        <a:pt x="50317" y="0"/>
                        <a:pt x="112298"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 name="Google Shape;249;p3"/>
                <p:cNvSpPr/>
                <p:nvPr/>
              </p:nvSpPr>
              <p:spPr>
                <a:xfrm>
                  <a:off x="10128303" y="6097912"/>
                  <a:ext cx="496079" cy="496079"/>
                </a:xfrm>
                <a:custGeom>
                  <a:avLst/>
                  <a:gdLst/>
                  <a:ahLst/>
                  <a:cxnLst/>
                  <a:rect l="l" t="t" r="r" b="b"/>
                  <a:pathLst>
                    <a:path w="496079" h="496079" extrusionOk="0">
                      <a:moveTo>
                        <a:pt x="107267" y="0"/>
                      </a:moveTo>
                      <a:lnTo>
                        <a:pt x="388813" y="0"/>
                      </a:lnTo>
                      <a:cubicBezTo>
                        <a:pt x="448050" y="0"/>
                        <a:pt x="496080" y="48030"/>
                        <a:pt x="496080" y="107267"/>
                      </a:cubicBezTo>
                      <a:lnTo>
                        <a:pt x="496080" y="388813"/>
                      </a:lnTo>
                      <a:cubicBezTo>
                        <a:pt x="496080" y="448050"/>
                        <a:pt x="448050" y="496080"/>
                        <a:pt x="388813" y="496080"/>
                      </a:cubicBezTo>
                      <a:lnTo>
                        <a:pt x="107267" y="496080"/>
                      </a:lnTo>
                      <a:cubicBezTo>
                        <a:pt x="48030" y="496080"/>
                        <a:pt x="0" y="448050"/>
                        <a:pt x="0" y="388813"/>
                      </a:cubicBezTo>
                      <a:lnTo>
                        <a:pt x="0" y="107267"/>
                      </a:lnTo>
                      <a:cubicBezTo>
                        <a:pt x="0" y="48030"/>
                        <a:pt x="48030" y="0"/>
                        <a:pt x="107267"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 name="Google Shape;250;p3"/>
                <p:cNvSpPr/>
                <p:nvPr/>
              </p:nvSpPr>
              <p:spPr>
                <a:xfrm>
                  <a:off x="10133564" y="6103173"/>
                  <a:ext cx="485559" cy="485559"/>
                </a:xfrm>
                <a:custGeom>
                  <a:avLst/>
                  <a:gdLst/>
                  <a:ahLst/>
                  <a:cxnLst/>
                  <a:rect l="l" t="t" r="r" b="b"/>
                  <a:pathLst>
                    <a:path w="485559" h="485559" extrusionOk="0">
                      <a:moveTo>
                        <a:pt x="102006" y="0"/>
                      </a:moveTo>
                      <a:lnTo>
                        <a:pt x="383553" y="0"/>
                      </a:lnTo>
                      <a:cubicBezTo>
                        <a:pt x="440045" y="0"/>
                        <a:pt x="485559" y="45743"/>
                        <a:pt x="485559" y="102006"/>
                      </a:cubicBezTo>
                      <a:lnTo>
                        <a:pt x="485559" y="383553"/>
                      </a:lnTo>
                      <a:cubicBezTo>
                        <a:pt x="485559" y="440045"/>
                        <a:pt x="439816" y="485559"/>
                        <a:pt x="383553" y="485559"/>
                      </a:cubicBezTo>
                      <a:lnTo>
                        <a:pt x="102006" y="485559"/>
                      </a:lnTo>
                      <a:cubicBezTo>
                        <a:pt x="45514" y="485559"/>
                        <a:pt x="0" y="439816"/>
                        <a:pt x="0" y="383553"/>
                      </a:cubicBezTo>
                      <a:lnTo>
                        <a:pt x="0" y="102006"/>
                      </a:lnTo>
                      <a:cubicBezTo>
                        <a:pt x="0" y="45743"/>
                        <a:pt x="45743" y="0"/>
                        <a:pt x="102006"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 name="Google Shape;251;p3"/>
                <p:cNvSpPr/>
                <p:nvPr/>
              </p:nvSpPr>
              <p:spPr>
                <a:xfrm>
                  <a:off x="10138595" y="6108204"/>
                  <a:ext cx="475495" cy="475495"/>
                </a:xfrm>
                <a:custGeom>
                  <a:avLst/>
                  <a:gdLst/>
                  <a:ahLst/>
                  <a:cxnLst/>
                  <a:rect l="l" t="t" r="r" b="b"/>
                  <a:pathLst>
                    <a:path w="475495" h="475495" extrusionOk="0">
                      <a:moveTo>
                        <a:pt x="96975" y="0"/>
                      </a:moveTo>
                      <a:lnTo>
                        <a:pt x="378521" y="0"/>
                      </a:lnTo>
                      <a:cubicBezTo>
                        <a:pt x="432040" y="0"/>
                        <a:pt x="475496" y="43456"/>
                        <a:pt x="475496" y="96975"/>
                      </a:cubicBezTo>
                      <a:lnTo>
                        <a:pt x="475496" y="378521"/>
                      </a:lnTo>
                      <a:cubicBezTo>
                        <a:pt x="475496" y="432040"/>
                        <a:pt x="432040" y="475496"/>
                        <a:pt x="378521" y="475496"/>
                      </a:cubicBezTo>
                      <a:lnTo>
                        <a:pt x="96975" y="475496"/>
                      </a:lnTo>
                      <a:cubicBezTo>
                        <a:pt x="43456" y="475496"/>
                        <a:pt x="0" y="432040"/>
                        <a:pt x="0" y="378521"/>
                      </a:cubicBezTo>
                      <a:lnTo>
                        <a:pt x="0" y="96975"/>
                      </a:lnTo>
                      <a:cubicBezTo>
                        <a:pt x="0" y="43456"/>
                        <a:pt x="43456" y="0"/>
                        <a:pt x="96975"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 name="Google Shape;252;p3"/>
                <p:cNvSpPr/>
                <p:nvPr/>
              </p:nvSpPr>
              <p:spPr>
                <a:xfrm>
                  <a:off x="10143627" y="6113465"/>
                  <a:ext cx="465432" cy="465432"/>
                </a:xfrm>
                <a:custGeom>
                  <a:avLst/>
                  <a:gdLst/>
                  <a:ahLst/>
                  <a:cxnLst/>
                  <a:rect l="l" t="t" r="r" b="b"/>
                  <a:pathLst>
                    <a:path w="465432" h="465432" extrusionOk="0">
                      <a:moveTo>
                        <a:pt x="91943" y="0"/>
                      </a:moveTo>
                      <a:lnTo>
                        <a:pt x="373489" y="0"/>
                      </a:lnTo>
                      <a:cubicBezTo>
                        <a:pt x="424264" y="0"/>
                        <a:pt x="465432" y="41168"/>
                        <a:pt x="465432" y="91943"/>
                      </a:cubicBezTo>
                      <a:lnTo>
                        <a:pt x="465432" y="373489"/>
                      </a:lnTo>
                      <a:cubicBezTo>
                        <a:pt x="465432" y="424264"/>
                        <a:pt x="424264" y="465432"/>
                        <a:pt x="373489" y="465432"/>
                      </a:cubicBezTo>
                      <a:lnTo>
                        <a:pt x="91943" y="465432"/>
                      </a:lnTo>
                      <a:cubicBezTo>
                        <a:pt x="41168" y="465432"/>
                        <a:pt x="0" y="424264"/>
                        <a:pt x="0" y="373489"/>
                      </a:cubicBezTo>
                      <a:lnTo>
                        <a:pt x="0" y="91714"/>
                      </a:lnTo>
                      <a:cubicBezTo>
                        <a:pt x="229" y="40940"/>
                        <a:pt x="41168" y="0"/>
                        <a:pt x="91943"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 name="Google Shape;253;p3"/>
                <p:cNvSpPr/>
                <p:nvPr/>
              </p:nvSpPr>
              <p:spPr>
                <a:xfrm>
                  <a:off x="10148659" y="6118496"/>
                  <a:ext cx="455140" cy="455140"/>
                </a:xfrm>
                <a:custGeom>
                  <a:avLst/>
                  <a:gdLst/>
                  <a:ahLst/>
                  <a:cxnLst/>
                  <a:rect l="l" t="t" r="r" b="b"/>
                  <a:pathLst>
                    <a:path w="455140" h="455140" extrusionOk="0">
                      <a:moveTo>
                        <a:pt x="86911" y="0"/>
                      </a:moveTo>
                      <a:lnTo>
                        <a:pt x="368458" y="0"/>
                      </a:lnTo>
                      <a:cubicBezTo>
                        <a:pt x="416488" y="0"/>
                        <a:pt x="455140" y="38881"/>
                        <a:pt x="455140" y="86911"/>
                      </a:cubicBezTo>
                      <a:lnTo>
                        <a:pt x="455140" y="368458"/>
                      </a:lnTo>
                      <a:cubicBezTo>
                        <a:pt x="455140" y="416488"/>
                        <a:pt x="416259" y="455140"/>
                        <a:pt x="368458" y="455140"/>
                      </a:cubicBezTo>
                      <a:lnTo>
                        <a:pt x="86911" y="455140"/>
                      </a:lnTo>
                      <a:cubicBezTo>
                        <a:pt x="38881" y="455140"/>
                        <a:pt x="0" y="416259"/>
                        <a:pt x="0" y="368458"/>
                      </a:cubicBezTo>
                      <a:lnTo>
                        <a:pt x="0" y="86682"/>
                      </a:lnTo>
                      <a:cubicBezTo>
                        <a:pt x="229" y="38881"/>
                        <a:pt x="39110" y="0"/>
                        <a:pt x="86911"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 name="Google Shape;254;p3"/>
                <p:cNvSpPr/>
                <p:nvPr/>
              </p:nvSpPr>
              <p:spPr>
                <a:xfrm>
                  <a:off x="10153919" y="6123528"/>
                  <a:ext cx="444847" cy="444847"/>
                </a:xfrm>
                <a:custGeom>
                  <a:avLst/>
                  <a:gdLst/>
                  <a:ahLst/>
                  <a:cxnLst/>
                  <a:rect l="l" t="t" r="r" b="b"/>
                  <a:pathLst>
                    <a:path w="444847" h="444847" extrusionOk="0">
                      <a:moveTo>
                        <a:pt x="81651" y="0"/>
                      </a:moveTo>
                      <a:lnTo>
                        <a:pt x="363197" y="0"/>
                      </a:lnTo>
                      <a:cubicBezTo>
                        <a:pt x="408254" y="0"/>
                        <a:pt x="444848" y="36594"/>
                        <a:pt x="444848" y="81651"/>
                      </a:cubicBezTo>
                      <a:lnTo>
                        <a:pt x="444848" y="363197"/>
                      </a:lnTo>
                      <a:cubicBezTo>
                        <a:pt x="444848" y="408254"/>
                        <a:pt x="408254" y="444848"/>
                        <a:pt x="363197" y="444848"/>
                      </a:cubicBezTo>
                      <a:lnTo>
                        <a:pt x="81651" y="444848"/>
                      </a:lnTo>
                      <a:cubicBezTo>
                        <a:pt x="36594" y="444848"/>
                        <a:pt x="0" y="408254"/>
                        <a:pt x="0" y="363197"/>
                      </a:cubicBezTo>
                      <a:lnTo>
                        <a:pt x="0" y="81651"/>
                      </a:lnTo>
                      <a:cubicBezTo>
                        <a:pt x="0" y="36594"/>
                        <a:pt x="36594" y="0"/>
                        <a:pt x="81651"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 name="Google Shape;255;p3"/>
                <p:cNvSpPr/>
                <p:nvPr/>
              </p:nvSpPr>
              <p:spPr>
                <a:xfrm>
                  <a:off x="10158951" y="6128560"/>
                  <a:ext cx="434784" cy="434784"/>
                </a:xfrm>
                <a:custGeom>
                  <a:avLst/>
                  <a:gdLst/>
                  <a:ahLst/>
                  <a:cxnLst/>
                  <a:rect l="l" t="t" r="r" b="b"/>
                  <a:pathLst>
                    <a:path w="434784" h="434784" extrusionOk="0">
                      <a:moveTo>
                        <a:pt x="76619" y="0"/>
                      </a:moveTo>
                      <a:lnTo>
                        <a:pt x="358166" y="0"/>
                      </a:lnTo>
                      <a:cubicBezTo>
                        <a:pt x="400478" y="0"/>
                        <a:pt x="434785" y="34307"/>
                        <a:pt x="434785" y="76619"/>
                      </a:cubicBezTo>
                      <a:lnTo>
                        <a:pt x="434785" y="358166"/>
                      </a:lnTo>
                      <a:cubicBezTo>
                        <a:pt x="434785" y="400478"/>
                        <a:pt x="400478" y="434785"/>
                        <a:pt x="358166" y="434785"/>
                      </a:cubicBezTo>
                      <a:lnTo>
                        <a:pt x="76619" y="434785"/>
                      </a:lnTo>
                      <a:cubicBezTo>
                        <a:pt x="34307" y="434785"/>
                        <a:pt x="0" y="400478"/>
                        <a:pt x="0" y="358166"/>
                      </a:cubicBezTo>
                      <a:lnTo>
                        <a:pt x="0" y="76619"/>
                      </a:lnTo>
                      <a:cubicBezTo>
                        <a:pt x="0" y="34307"/>
                        <a:pt x="34307" y="0"/>
                        <a:pt x="76619"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 name="Google Shape;256;p3"/>
                <p:cNvSpPr/>
                <p:nvPr/>
              </p:nvSpPr>
              <p:spPr>
                <a:xfrm>
                  <a:off x="10164211" y="6133820"/>
                  <a:ext cx="424263" cy="424263"/>
                </a:xfrm>
                <a:custGeom>
                  <a:avLst/>
                  <a:gdLst/>
                  <a:ahLst/>
                  <a:cxnLst/>
                  <a:rect l="l" t="t" r="r" b="b"/>
                  <a:pathLst>
                    <a:path w="424263" h="424263" extrusionOk="0">
                      <a:moveTo>
                        <a:pt x="71359" y="0"/>
                      </a:moveTo>
                      <a:lnTo>
                        <a:pt x="352905" y="0"/>
                      </a:lnTo>
                      <a:cubicBezTo>
                        <a:pt x="392473" y="0"/>
                        <a:pt x="424264" y="32020"/>
                        <a:pt x="424264" y="71359"/>
                      </a:cubicBezTo>
                      <a:lnTo>
                        <a:pt x="424264" y="352905"/>
                      </a:lnTo>
                      <a:cubicBezTo>
                        <a:pt x="424264" y="392473"/>
                        <a:pt x="392244" y="424264"/>
                        <a:pt x="352905" y="424264"/>
                      </a:cubicBezTo>
                      <a:lnTo>
                        <a:pt x="71359" y="424264"/>
                      </a:lnTo>
                      <a:cubicBezTo>
                        <a:pt x="31791" y="424264"/>
                        <a:pt x="0" y="392244"/>
                        <a:pt x="0" y="352905"/>
                      </a:cubicBezTo>
                      <a:lnTo>
                        <a:pt x="0" y="71359"/>
                      </a:lnTo>
                      <a:cubicBezTo>
                        <a:pt x="0" y="32020"/>
                        <a:pt x="32020" y="0"/>
                        <a:pt x="71359" y="0"/>
                      </a:cubicBezTo>
                      <a:close/>
                    </a:path>
                  </a:pathLst>
                </a:custGeom>
                <a:gradFill>
                  <a:gsLst>
                    <a:gs pos="0">
                      <a:srgbClr val="7CCD29"/>
                    </a:gs>
                    <a:gs pos="32000">
                      <a:srgbClr val="7CCD29"/>
                    </a:gs>
                    <a:gs pos="73000">
                      <a:srgbClr val="53A300"/>
                    </a:gs>
                    <a:gs pos="100000">
                      <a:srgbClr val="53A30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57" name="Google Shape;257;p3">
                <a:hlinkClick r:id="rId4" action="ppaction://hlinksldjump" highlightClick="1"/>
              </p:cNvPr>
              <p:cNvSpPr/>
              <p:nvPr/>
            </p:nvSpPr>
            <p:spPr>
              <a:xfrm>
                <a:off x="10164211" y="6133820"/>
                <a:ext cx="424263" cy="424263"/>
              </a:xfrm>
              <a:custGeom>
                <a:avLst/>
                <a:gdLst/>
                <a:ahLst/>
                <a:cxnLst/>
                <a:rect l="l" t="t" r="r" b="b"/>
                <a:pathLst>
                  <a:path w="424263" h="424263" extrusionOk="0">
                    <a:moveTo>
                      <a:pt x="71359" y="0"/>
                    </a:moveTo>
                    <a:lnTo>
                      <a:pt x="352905" y="0"/>
                    </a:lnTo>
                    <a:cubicBezTo>
                      <a:pt x="392473" y="0"/>
                      <a:pt x="424264" y="32020"/>
                      <a:pt x="424264" y="71359"/>
                    </a:cubicBezTo>
                    <a:lnTo>
                      <a:pt x="424264" y="352905"/>
                    </a:lnTo>
                    <a:cubicBezTo>
                      <a:pt x="424264" y="392473"/>
                      <a:pt x="392244" y="424264"/>
                      <a:pt x="352905" y="424264"/>
                    </a:cubicBezTo>
                    <a:lnTo>
                      <a:pt x="71359" y="424264"/>
                    </a:lnTo>
                    <a:cubicBezTo>
                      <a:pt x="31791" y="424264"/>
                      <a:pt x="0" y="392244"/>
                      <a:pt x="0" y="352905"/>
                    </a:cubicBezTo>
                    <a:lnTo>
                      <a:pt x="0" y="71359"/>
                    </a:lnTo>
                    <a:cubicBezTo>
                      <a:pt x="0" y="32020"/>
                      <a:pt x="32020" y="0"/>
                      <a:pt x="7135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58" name="Google Shape;258;p3" descr="Next button"/>
            <p:cNvGrpSpPr/>
            <p:nvPr/>
          </p:nvGrpSpPr>
          <p:grpSpPr>
            <a:xfrm>
              <a:off x="10351609" y="6282048"/>
              <a:ext cx="75366" cy="130896"/>
              <a:chOff x="10351609" y="6282048"/>
              <a:chExt cx="75366" cy="130896"/>
            </a:xfrm>
          </p:grpSpPr>
          <p:sp>
            <p:nvSpPr>
              <p:cNvPr id="259" name="Google Shape;259;p3"/>
              <p:cNvSpPr/>
              <p:nvPr/>
            </p:nvSpPr>
            <p:spPr>
              <a:xfrm rot="-2700000">
                <a:off x="10343289" y="6368253"/>
                <a:ext cx="92170" cy="14180"/>
              </a:xfrm>
              <a:custGeom>
                <a:avLst/>
                <a:gdLst/>
                <a:ahLst/>
                <a:cxnLst/>
                <a:rect l="l" t="t" r="r" b="b"/>
                <a:pathLst>
                  <a:path w="92170" h="14180" extrusionOk="0">
                    <a:moveTo>
                      <a:pt x="0" y="0"/>
                    </a:moveTo>
                    <a:lnTo>
                      <a:pt x="92171" y="0"/>
                    </a:lnTo>
                    <a:lnTo>
                      <a:pt x="92171" y="14180"/>
                    </a:lnTo>
                    <a:lnTo>
                      <a:pt x="0" y="141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 name="Google Shape;260;p3"/>
              <p:cNvSpPr/>
              <p:nvPr/>
            </p:nvSpPr>
            <p:spPr>
              <a:xfrm rot="-2700000">
                <a:off x="10382119" y="6273563"/>
                <a:ext cx="14180" cy="92170"/>
              </a:xfrm>
              <a:custGeom>
                <a:avLst/>
                <a:gdLst/>
                <a:ahLst/>
                <a:cxnLst/>
                <a:rect l="l" t="t" r="r" b="b"/>
                <a:pathLst>
                  <a:path w="14180" h="92170" extrusionOk="0">
                    <a:moveTo>
                      <a:pt x="0" y="0"/>
                    </a:moveTo>
                    <a:lnTo>
                      <a:pt x="14180" y="0"/>
                    </a:lnTo>
                    <a:lnTo>
                      <a:pt x="14180" y="92171"/>
                    </a:lnTo>
                    <a:lnTo>
                      <a:pt x="0" y="9217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230" name="The Civil Service Code"/>
          <p:cNvSpPr txBox="1"/>
          <p:nvPr/>
        </p:nvSpPr>
        <p:spPr>
          <a:xfrm>
            <a:off x="6659563" y="2080078"/>
            <a:ext cx="3632517" cy="276999"/>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The </a:t>
            </a:r>
            <a:r>
              <a:rPr lang="en-GB" sz="1800">
                <a:solidFill>
                  <a:srgbClr val="000000"/>
                </a:solidFill>
                <a:latin typeface="Arial"/>
                <a:ea typeface="Arial"/>
                <a:cs typeface="Arial"/>
                <a:sym typeface="Arial"/>
              </a:rPr>
              <a:t>Civil Service Code</a:t>
            </a:r>
            <a:endParaRPr sz="1800">
              <a:solidFill>
                <a:schemeClr val="dk1"/>
              </a:solidFill>
              <a:latin typeface="Arial"/>
              <a:ea typeface="Arial"/>
              <a:cs typeface="Arial"/>
              <a:sym typeface="Arial"/>
            </a:endParaRPr>
          </a:p>
        </p:txBody>
      </p:sp>
      <p:grpSp>
        <p:nvGrpSpPr>
          <p:cNvPr id="261" name="Next button 2" descr="Go to section 2, the Civil Service Code."/>
          <p:cNvGrpSpPr/>
          <p:nvPr/>
        </p:nvGrpSpPr>
        <p:grpSpPr>
          <a:xfrm>
            <a:off x="10705596" y="1950002"/>
            <a:ext cx="536682" cy="536682"/>
            <a:chOff x="10056945" y="6026554"/>
            <a:chExt cx="638797" cy="638797"/>
          </a:xfrm>
        </p:grpSpPr>
        <p:grpSp>
          <p:nvGrpSpPr>
            <p:cNvPr id="262" name="Google Shape;262;p3" descr="Next button"/>
            <p:cNvGrpSpPr/>
            <p:nvPr/>
          </p:nvGrpSpPr>
          <p:grpSpPr>
            <a:xfrm>
              <a:off x="10056945" y="6026554"/>
              <a:ext cx="638797" cy="638797"/>
              <a:chOff x="10056945" y="6026554"/>
              <a:chExt cx="638797" cy="638797"/>
            </a:xfrm>
          </p:grpSpPr>
          <p:grpSp>
            <p:nvGrpSpPr>
              <p:cNvPr id="263" name="Google Shape;263;p3" descr="Next button"/>
              <p:cNvGrpSpPr/>
              <p:nvPr/>
            </p:nvGrpSpPr>
            <p:grpSpPr>
              <a:xfrm>
                <a:off x="10056945" y="6026554"/>
                <a:ext cx="638797" cy="638797"/>
                <a:chOff x="10056945" y="6026554"/>
                <a:chExt cx="638797" cy="638797"/>
              </a:xfrm>
            </p:grpSpPr>
            <p:sp>
              <p:nvSpPr>
                <p:cNvPr id="264" name="Google Shape;264;p3"/>
                <p:cNvSpPr/>
                <p:nvPr/>
              </p:nvSpPr>
              <p:spPr>
                <a:xfrm>
                  <a:off x="10056945" y="6026554"/>
                  <a:ext cx="638797" cy="638797"/>
                </a:xfrm>
                <a:custGeom>
                  <a:avLst/>
                  <a:gdLst/>
                  <a:ahLst/>
                  <a:cxnLst/>
                  <a:rect l="l" t="t" r="r" b="b"/>
                  <a:pathLst>
                    <a:path w="638797" h="638797" extrusionOk="0">
                      <a:moveTo>
                        <a:pt x="178625" y="0"/>
                      </a:moveTo>
                      <a:lnTo>
                        <a:pt x="460172" y="0"/>
                      </a:lnTo>
                      <a:cubicBezTo>
                        <a:pt x="558747" y="0"/>
                        <a:pt x="638797" y="80050"/>
                        <a:pt x="638797" y="178625"/>
                      </a:cubicBezTo>
                      <a:lnTo>
                        <a:pt x="638797" y="460172"/>
                      </a:lnTo>
                      <a:cubicBezTo>
                        <a:pt x="638797" y="558747"/>
                        <a:pt x="558747" y="638797"/>
                        <a:pt x="460172" y="638797"/>
                      </a:cubicBezTo>
                      <a:lnTo>
                        <a:pt x="178625" y="638797"/>
                      </a:lnTo>
                      <a:cubicBezTo>
                        <a:pt x="80050" y="638797"/>
                        <a:pt x="0" y="558747"/>
                        <a:pt x="0" y="460172"/>
                      </a:cubicBezTo>
                      <a:lnTo>
                        <a:pt x="0" y="178625"/>
                      </a:lnTo>
                      <a:cubicBezTo>
                        <a:pt x="0" y="80050"/>
                        <a:pt x="80050" y="0"/>
                        <a:pt x="178625"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 name="Google Shape;265;p3"/>
                <p:cNvSpPr/>
                <p:nvPr/>
              </p:nvSpPr>
              <p:spPr>
                <a:xfrm>
                  <a:off x="10061976" y="6031585"/>
                  <a:ext cx="628733" cy="628733"/>
                </a:xfrm>
                <a:custGeom>
                  <a:avLst/>
                  <a:gdLst/>
                  <a:ahLst/>
                  <a:cxnLst/>
                  <a:rect l="l" t="t" r="r" b="b"/>
                  <a:pathLst>
                    <a:path w="628733" h="628733" extrusionOk="0">
                      <a:moveTo>
                        <a:pt x="173594" y="0"/>
                      </a:moveTo>
                      <a:lnTo>
                        <a:pt x="455140" y="0"/>
                      </a:lnTo>
                      <a:cubicBezTo>
                        <a:pt x="550971" y="0"/>
                        <a:pt x="628734" y="77763"/>
                        <a:pt x="628734" y="173594"/>
                      </a:cubicBezTo>
                      <a:lnTo>
                        <a:pt x="628734" y="455140"/>
                      </a:lnTo>
                      <a:cubicBezTo>
                        <a:pt x="628734" y="550971"/>
                        <a:pt x="550971" y="628734"/>
                        <a:pt x="455140" y="628734"/>
                      </a:cubicBezTo>
                      <a:lnTo>
                        <a:pt x="173594" y="628734"/>
                      </a:lnTo>
                      <a:cubicBezTo>
                        <a:pt x="77763" y="628734"/>
                        <a:pt x="0" y="550971"/>
                        <a:pt x="0" y="455140"/>
                      </a:cubicBezTo>
                      <a:lnTo>
                        <a:pt x="0" y="173594"/>
                      </a:lnTo>
                      <a:cubicBezTo>
                        <a:pt x="0" y="77763"/>
                        <a:pt x="77763" y="0"/>
                        <a:pt x="173594"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 name="Google Shape;266;p3"/>
                <p:cNvSpPr/>
                <p:nvPr/>
              </p:nvSpPr>
              <p:spPr>
                <a:xfrm>
                  <a:off x="10067008" y="6036846"/>
                  <a:ext cx="618670" cy="618670"/>
                </a:xfrm>
                <a:custGeom>
                  <a:avLst/>
                  <a:gdLst/>
                  <a:ahLst/>
                  <a:cxnLst/>
                  <a:rect l="l" t="t" r="r" b="b"/>
                  <a:pathLst>
                    <a:path w="618670" h="618670" extrusionOk="0">
                      <a:moveTo>
                        <a:pt x="168562" y="0"/>
                      </a:moveTo>
                      <a:lnTo>
                        <a:pt x="450108" y="0"/>
                      </a:lnTo>
                      <a:cubicBezTo>
                        <a:pt x="543195" y="0"/>
                        <a:pt x="618670" y="75475"/>
                        <a:pt x="618670" y="168562"/>
                      </a:cubicBezTo>
                      <a:lnTo>
                        <a:pt x="618670" y="450108"/>
                      </a:lnTo>
                      <a:cubicBezTo>
                        <a:pt x="618670" y="543195"/>
                        <a:pt x="543195" y="618670"/>
                        <a:pt x="450108" y="618670"/>
                      </a:cubicBezTo>
                      <a:lnTo>
                        <a:pt x="168562" y="618670"/>
                      </a:lnTo>
                      <a:cubicBezTo>
                        <a:pt x="75476" y="618670"/>
                        <a:pt x="0" y="543195"/>
                        <a:pt x="0" y="450108"/>
                      </a:cubicBezTo>
                      <a:lnTo>
                        <a:pt x="0" y="168333"/>
                      </a:lnTo>
                      <a:cubicBezTo>
                        <a:pt x="229" y="75247"/>
                        <a:pt x="75476" y="0"/>
                        <a:pt x="168562"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 name="Google Shape;267;p3"/>
                <p:cNvSpPr/>
                <p:nvPr/>
              </p:nvSpPr>
              <p:spPr>
                <a:xfrm>
                  <a:off x="10072268" y="6041877"/>
                  <a:ext cx="608149" cy="608149"/>
                </a:xfrm>
                <a:custGeom>
                  <a:avLst/>
                  <a:gdLst/>
                  <a:ahLst/>
                  <a:cxnLst/>
                  <a:rect l="l" t="t" r="r" b="b"/>
                  <a:pathLst>
                    <a:path w="608149" h="608149" extrusionOk="0">
                      <a:moveTo>
                        <a:pt x="163302" y="0"/>
                      </a:moveTo>
                      <a:lnTo>
                        <a:pt x="444848" y="0"/>
                      </a:lnTo>
                      <a:cubicBezTo>
                        <a:pt x="534961" y="0"/>
                        <a:pt x="608150" y="73188"/>
                        <a:pt x="608150" y="163302"/>
                      </a:cubicBezTo>
                      <a:lnTo>
                        <a:pt x="608150" y="444848"/>
                      </a:lnTo>
                      <a:cubicBezTo>
                        <a:pt x="608150" y="534961"/>
                        <a:pt x="534961" y="608150"/>
                        <a:pt x="444848" y="608150"/>
                      </a:cubicBezTo>
                      <a:lnTo>
                        <a:pt x="163302" y="608150"/>
                      </a:lnTo>
                      <a:cubicBezTo>
                        <a:pt x="73188" y="608150"/>
                        <a:pt x="0" y="534961"/>
                        <a:pt x="0" y="444848"/>
                      </a:cubicBezTo>
                      <a:lnTo>
                        <a:pt x="0" y="163302"/>
                      </a:lnTo>
                      <a:cubicBezTo>
                        <a:pt x="0" y="73188"/>
                        <a:pt x="73188" y="0"/>
                        <a:pt x="163302"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 name="Google Shape;268;p3"/>
                <p:cNvSpPr/>
                <p:nvPr/>
              </p:nvSpPr>
              <p:spPr>
                <a:xfrm>
                  <a:off x="10077300" y="6046909"/>
                  <a:ext cx="598086" cy="598086"/>
                </a:xfrm>
                <a:custGeom>
                  <a:avLst/>
                  <a:gdLst/>
                  <a:ahLst/>
                  <a:cxnLst/>
                  <a:rect l="l" t="t" r="r" b="b"/>
                  <a:pathLst>
                    <a:path w="598086" h="598086" extrusionOk="0">
                      <a:moveTo>
                        <a:pt x="158270" y="0"/>
                      </a:moveTo>
                      <a:lnTo>
                        <a:pt x="439816" y="0"/>
                      </a:lnTo>
                      <a:cubicBezTo>
                        <a:pt x="527185" y="0"/>
                        <a:pt x="598086" y="70901"/>
                        <a:pt x="598086" y="158270"/>
                      </a:cubicBezTo>
                      <a:lnTo>
                        <a:pt x="598086" y="439816"/>
                      </a:lnTo>
                      <a:cubicBezTo>
                        <a:pt x="598086" y="527185"/>
                        <a:pt x="527185" y="598086"/>
                        <a:pt x="439816" y="598086"/>
                      </a:cubicBezTo>
                      <a:lnTo>
                        <a:pt x="158270" y="598086"/>
                      </a:lnTo>
                      <a:cubicBezTo>
                        <a:pt x="70901" y="598086"/>
                        <a:pt x="0" y="527185"/>
                        <a:pt x="0" y="439816"/>
                      </a:cubicBezTo>
                      <a:lnTo>
                        <a:pt x="0" y="158270"/>
                      </a:lnTo>
                      <a:cubicBezTo>
                        <a:pt x="0" y="70901"/>
                        <a:pt x="70901" y="0"/>
                        <a:pt x="158270"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 name="Google Shape;269;p3"/>
                <p:cNvSpPr/>
                <p:nvPr/>
              </p:nvSpPr>
              <p:spPr>
                <a:xfrm>
                  <a:off x="10082332" y="6052169"/>
                  <a:ext cx="588022" cy="588022"/>
                </a:xfrm>
                <a:custGeom>
                  <a:avLst/>
                  <a:gdLst/>
                  <a:ahLst/>
                  <a:cxnLst/>
                  <a:rect l="l" t="t" r="r" b="b"/>
                  <a:pathLst>
                    <a:path w="588022" h="588022" extrusionOk="0">
                      <a:moveTo>
                        <a:pt x="153238" y="0"/>
                      </a:moveTo>
                      <a:lnTo>
                        <a:pt x="434785" y="0"/>
                      </a:lnTo>
                      <a:cubicBezTo>
                        <a:pt x="519409" y="0"/>
                        <a:pt x="588023" y="68614"/>
                        <a:pt x="588023" y="153238"/>
                      </a:cubicBezTo>
                      <a:lnTo>
                        <a:pt x="588023" y="434785"/>
                      </a:lnTo>
                      <a:cubicBezTo>
                        <a:pt x="588023" y="519409"/>
                        <a:pt x="519409" y="588023"/>
                        <a:pt x="434785" y="588023"/>
                      </a:cubicBezTo>
                      <a:lnTo>
                        <a:pt x="153238" y="588023"/>
                      </a:lnTo>
                      <a:cubicBezTo>
                        <a:pt x="68614" y="588023"/>
                        <a:pt x="0" y="519409"/>
                        <a:pt x="0" y="434785"/>
                      </a:cubicBezTo>
                      <a:lnTo>
                        <a:pt x="0" y="153009"/>
                      </a:lnTo>
                      <a:cubicBezTo>
                        <a:pt x="229" y="68385"/>
                        <a:pt x="68614" y="0"/>
                        <a:pt x="153238"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 name="Google Shape;270;p3"/>
                <p:cNvSpPr/>
                <p:nvPr/>
              </p:nvSpPr>
              <p:spPr>
                <a:xfrm>
                  <a:off x="10087592" y="6057201"/>
                  <a:ext cx="577501" cy="577501"/>
                </a:xfrm>
                <a:custGeom>
                  <a:avLst/>
                  <a:gdLst/>
                  <a:ahLst/>
                  <a:cxnLst/>
                  <a:rect l="l" t="t" r="r" b="b"/>
                  <a:pathLst>
                    <a:path w="577501" h="577501" extrusionOk="0">
                      <a:moveTo>
                        <a:pt x="147978" y="0"/>
                      </a:moveTo>
                      <a:lnTo>
                        <a:pt x="429524" y="0"/>
                      </a:lnTo>
                      <a:cubicBezTo>
                        <a:pt x="511175" y="0"/>
                        <a:pt x="577502" y="66327"/>
                        <a:pt x="577502" y="147978"/>
                      </a:cubicBezTo>
                      <a:lnTo>
                        <a:pt x="577502" y="429524"/>
                      </a:lnTo>
                      <a:cubicBezTo>
                        <a:pt x="577502" y="511175"/>
                        <a:pt x="511175" y="577502"/>
                        <a:pt x="429524" y="577502"/>
                      </a:cubicBezTo>
                      <a:lnTo>
                        <a:pt x="147978" y="577502"/>
                      </a:lnTo>
                      <a:cubicBezTo>
                        <a:pt x="66327" y="577502"/>
                        <a:pt x="0" y="511175"/>
                        <a:pt x="0" y="429524"/>
                      </a:cubicBezTo>
                      <a:lnTo>
                        <a:pt x="0" y="147978"/>
                      </a:lnTo>
                      <a:cubicBezTo>
                        <a:pt x="0" y="66327"/>
                        <a:pt x="66327" y="0"/>
                        <a:pt x="147978"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 name="Google Shape;271;p3"/>
                <p:cNvSpPr/>
                <p:nvPr/>
              </p:nvSpPr>
              <p:spPr>
                <a:xfrm>
                  <a:off x="10092624" y="6062233"/>
                  <a:ext cx="567438" cy="567438"/>
                </a:xfrm>
                <a:custGeom>
                  <a:avLst/>
                  <a:gdLst/>
                  <a:ahLst/>
                  <a:cxnLst/>
                  <a:rect l="l" t="t" r="r" b="b"/>
                  <a:pathLst>
                    <a:path w="567438" h="567438" extrusionOk="0">
                      <a:moveTo>
                        <a:pt x="142946" y="0"/>
                      </a:moveTo>
                      <a:lnTo>
                        <a:pt x="424492" y="0"/>
                      </a:lnTo>
                      <a:cubicBezTo>
                        <a:pt x="503399" y="0"/>
                        <a:pt x="567439" y="64040"/>
                        <a:pt x="567439" y="142946"/>
                      </a:cubicBezTo>
                      <a:lnTo>
                        <a:pt x="567439" y="424492"/>
                      </a:lnTo>
                      <a:cubicBezTo>
                        <a:pt x="567439" y="503399"/>
                        <a:pt x="503399" y="567439"/>
                        <a:pt x="424492" y="567439"/>
                      </a:cubicBezTo>
                      <a:lnTo>
                        <a:pt x="142946" y="567439"/>
                      </a:lnTo>
                      <a:cubicBezTo>
                        <a:pt x="64040" y="567439"/>
                        <a:pt x="0" y="503399"/>
                        <a:pt x="0" y="424492"/>
                      </a:cubicBezTo>
                      <a:lnTo>
                        <a:pt x="0" y="142946"/>
                      </a:lnTo>
                      <a:cubicBezTo>
                        <a:pt x="0" y="64040"/>
                        <a:pt x="64040" y="0"/>
                        <a:pt x="142946"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 name="Google Shape;272;p3"/>
                <p:cNvSpPr/>
                <p:nvPr/>
              </p:nvSpPr>
              <p:spPr>
                <a:xfrm>
                  <a:off x="10097656" y="6067493"/>
                  <a:ext cx="557375" cy="557375"/>
                </a:xfrm>
                <a:custGeom>
                  <a:avLst/>
                  <a:gdLst/>
                  <a:ahLst/>
                  <a:cxnLst/>
                  <a:rect l="l" t="t" r="r" b="b"/>
                  <a:pathLst>
                    <a:path w="557375" h="557375" extrusionOk="0">
                      <a:moveTo>
                        <a:pt x="137914" y="0"/>
                      </a:moveTo>
                      <a:lnTo>
                        <a:pt x="419461" y="0"/>
                      </a:lnTo>
                      <a:cubicBezTo>
                        <a:pt x="495622" y="0"/>
                        <a:pt x="557375" y="61753"/>
                        <a:pt x="557375" y="137914"/>
                      </a:cubicBezTo>
                      <a:lnTo>
                        <a:pt x="557375" y="419461"/>
                      </a:lnTo>
                      <a:cubicBezTo>
                        <a:pt x="557375" y="495622"/>
                        <a:pt x="495622" y="557375"/>
                        <a:pt x="419461" y="557375"/>
                      </a:cubicBezTo>
                      <a:lnTo>
                        <a:pt x="137914" y="557375"/>
                      </a:lnTo>
                      <a:cubicBezTo>
                        <a:pt x="61753" y="557375"/>
                        <a:pt x="0" y="495622"/>
                        <a:pt x="0" y="419461"/>
                      </a:cubicBezTo>
                      <a:lnTo>
                        <a:pt x="0" y="137686"/>
                      </a:lnTo>
                      <a:cubicBezTo>
                        <a:pt x="229" y="61524"/>
                        <a:pt x="61753" y="0"/>
                        <a:pt x="137914"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 name="Google Shape;273;p3"/>
                <p:cNvSpPr/>
                <p:nvPr/>
              </p:nvSpPr>
              <p:spPr>
                <a:xfrm>
                  <a:off x="10102916" y="6072525"/>
                  <a:ext cx="546854" cy="546854"/>
                </a:xfrm>
                <a:custGeom>
                  <a:avLst/>
                  <a:gdLst/>
                  <a:ahLst/>
                  <a:cxnLst/>
                  <a:rect l="l" t="t" r="r" b="b"/>
                  <a:pathLst>
                    <a:path w="546854" h="546854" extrusionOk="0">
                      <a:moveTo>
                        <a:pt x="132654" y="0"/>
                      </a:moveTo>
                      <a:lnTo>
                        <a:pt x="414200" y="0"/>
                      </a:lnTo>
                      <a:cubicBezTo>
                        <a:pt x="487617" y="0"/>
                        <a:pt x="546854" y="59466"/>
                        <a:pt x="546854" y="132654"/>
                      </a:cubicBezTo>
                      <a:lnTo>
                        <a:pt x="546854" y="414200"/>
                      </a:lnTo>
                      <a:cubicBezTo>
                        <a:pt x="546854" y="487617"/>
                        <a:pt x="487389" y="546854"/>
                        <a:pt x="414200" y="546854"/>
                      </a:cubicBezTo>
                      <a:lnTo>
                        <a:pt x="132654" y="546854"/>
                      </a:lnTo>
                      <a:cubicBezTo>
                        <a:pt x="59237" y="546854"/>
                        <a:pt x="0" y="487389"/>
                        <a:pt x="0" y="414200"/>
                      </a:cubicBezTo>
                      <a:lnTo>
                        <a:pt x="0" y="132654"/>
                      </a:lnTo>
                      <a:cubicBezTo>
                        <a:pt x="0" y="59466"/>
                        <a:pt x="59466" y="0"/>
                        <a:pt x="132654"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 name="Google Shape;274;p3"/>
                <p:cNvSpPr/>
                <p:nvPr/>
              </p:nvSpPr>
              <p:spPr>
                <a:xfrm>
                  <a:off x="10107948" y="6077557"/>
                  <a:ext cx="536790" cy="536790"/>
                </a:xfrm>
                <a:custGeom>
                  <a:avLst/>
                  <a:gdLst/>
                  <a:ahLst/>
                  <a:cxnLst/>
                  <a:rect l="l" t="t" r="r" b="b"/>
                  <a:pathLst>
                    <a:path w="536790" h="536790" extrusionOk="0">
                      <a:moveTo>
                        <a:pt x="127622" y="0"/>
                      </a:moveTo>
                      <a:lnTo>
                        <a:pt x="409169" y="0"/>
                      </a:lnTo>
                      <a:cubicBezTo>
                        <a:pt x="479612" y="0"/>
                        <a:pt x="536791" y="57178"/>
                        <a:pt x="536791" y="127622"/>
                      </a:cubicBezTo>
                      <a:lnTo>
                        <a:pt x="536791" y="409169"/>
                      </a:lnTo>
                      <a:cubicBezTo>
                        <a:pt x="536791" y="479612"/>
                        <a:pt x="479612" y="536791"/>
                        <a:pt x="409169" y="536791"/>
                      </a:cubicBezTo>
                      <a:lnTo>
                        <a:pt x="127622" y="536791"/>
                      </a:lnTo>
                      <a:cubicBezTo>
                        <a:pt x="57178" y="536791"/>
                        <a:pt x="0" y="479612"/>
                        <a:pt x="0" y="409169"/>
                      </a:cubicBezTo>
                      <a:lnTo>
                        <a:pt x="0" y="127622"/>
                      </a:lnTo>
                      <a:cubicBezTo>
                        <a:pt x="0" y="57178"/>
                        <a:pt x="57178" y="0"/>
                        <a:pt x="127622"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 name="Google Shape;275;p3"/>
                <p:cNvSpPr/>
                <p:nvPr/>
              </p:nvSpPr>
              <p:spPr>
                <a:xfrm>
                  <a:off x="10112979" y="6082588"/>
                  <a:ext cx="526727" cy="526727"/>
                </a:xfrm>
                <a:custGeom>
                  <a:avLst/>
                  <a:gdLst/>
                  <a:ahLst/>
                  <a:cxnLst/>
                  <a:rect l="l" t="t" r="r" b="b"/>
                  <a:pathLst>
                    <a:path w="526727" h="526727" extrusionOk="0">
                      <a:moveTo>
                        <a:pt x="122591" y="0"/>
                      </a:moveTo>
                      <a:lnTo>
                        <a:pt x="404137" y="0"/>
                      </a:lnTo>
                      <a:cubicBezTo>
                        <a:pt x="471836" y="0"/>
                        <a:pt x="526728" y="54891"/>
                        <a:pt x="526728" y="122591"/>
                      </a:cubicBezTo>
                      <a:lnTo>
                        <a:pt x="526728" y="404137"/>
                      </a:lnTo>
                      <a:cubicBezTo>
                        <a:pt x="526728" y="471836"/>
                        <a:pt x="471836" y="526728"/>
                        <a:pt x="404137" y="526728"/>
                      </a:cubicBezTo>
                      <a:lnTo>
                        <a:pt x="122591" y="526728"/>
                      </a:lnTo>
                      <a:cubicBezTo>
                        <a:pt x="54891" y="526728"/>
                        <a:pt x="0" y="471836"/>
                        <a:pt x="0" y="404137"/>
                      </a:cubicBezTo>
                      <a:lnTo>
                        <a:pt x="0" y="122591"/>
                      </a:lnTo>
                      <a:cubicBezTo>
                        <a:pt x="0" y="54891"/>
                        <a:pt x="54891" y="0"/>
                        <a:pt x="122591"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 name="Google Shape;276;p3"/>
                <p:cNvSpPr/>
                <p:nvPr/>
              </p:nvSpPr>
              <p:spPr>
                <a:xfrm>
                  <a:off x="10118240" y="6087849"/>
                  <a:ext cx="516206" cy="516206"/>
                </a:xfrm>
                <a:custGeom>
                  <a:avLst/>
                  <a:gdLst/>
                  <a:ahLst/>
                  <a:cxnLst/>
                  <a:rect l="l" t="t" r="r" b="b"/>
                  <a:pathLst>
                    <a:path w="516206" h="516206" extrusionOk="0">
                      <a:moveTo>
                        <a:pt x="117330" y="0"/>
                      </a:moveTo>
                      <a:lnTo>
                        <a:pt x="398877" y="0"/>
                      </a:lnTo>
                      <a:cubicBezTo>
                        <a:pt x="463831" y="0"/>
                        <a:pt x="516207" y="52604"/>
                        <a:pt x="516207" y="117330"/>
                      </a:cubicBezTo>
                      <a:lnTo>
                        <a:pt x="516207" y="398877"/>
                      </a:lnTo>
                      <a:cubicBezTo>
                        <a:pt x="516207" y="463831"/>
                        <a:pt x="463603" y="516207"/>
                        <a:pt x="398877" y="516207"/>
                      </a:cubicBezTo>
                      <a:lnTo>
                        <a:pt x="117330" y="516207"/>
                      </a:lnTo>
                      <a:cubicBezTo>
                        <a:pt x="52375" y="516207"/>
                        <a:pt x="0" y="463603"/>
                        <a:pt x="0" y="398877"/>
                      </a:cubicBezTo>
                      <a:lnTo>
                        <a:pt x="0" y="117330"/>
                      </a:lnTo>
                      <a:cubicBezTo>
                        <a:pt x="0" y="52604"/>
                        <a:pt x="52604" y="0"/>
                        <a:pt x="117330"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 name="Google Shape;277;p3"/>
                <p:cNvSpPr/>
                <p:nvPr/>
              </p:nvSpPr>
              <p:spPr>
                <a:xfrm>
                  <a:off x="10123271" y="6092880"/>
                  <a:ext cx="506143" cy="506143"/>
                </a:xfrm>
                <a:custGeom>
                  <a:avLst/>
                  <a:gdLst/>
                  <a:ahLst/>
                  <a:cxnLst/>
                  <a:rect l="l" t="t" r="r" b="b"/>
                  <a:pathLst>
                    <a:path w="506143" h="506143" extrusionOk="0">
                      <a:moveTo>
                        <a:pt x="112298" y="0"/>
                      </a:moveTo>
                      <a:lnTo>
                        <a:pt x="393845" y="0"/>
                      </a:lnTo>
                      <a:cubicBezTo>
                        <a:pt x="455826" y="0"/>
                        <a:pt x="506143" y="50317"/>
                        <a:pt x="506143" y="112298"/>
                      </a:cubicBezTo>
                      <a:lnTo>
                        <a:pt x="506143" y="393845"/>
                      </a:lnTo>
                      <a:cubicBezTo>
                        <a:pt x="506143" y="455826"/>
                        <a:pt x="455826" y="506143"/>
                        <a:pt x="393845" y="506143"/>
                      </a:cubicBezTo>
                      <a:lnTo>
                        <a:pt x="112298" y="506143"/>
                      </a:lnTo>
                      <a:cubicBezTo>
                        <a:pt x="50317" y="506143"/>
                        <a:pt x="0" y="455826"/>
                        <a:pt x="0" y="393845"/>
                      </a:cubicBezTo>
                      <a:lnTo>
                        <a:pt x="0" y="112298"/>
                      </a:lnTo>
                      <a:cubicBezTo>
                        <a:pt x="0" y="50317"/>
                        <a:pt x="50317" y="0"/>
                        <a:pt x="112298"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 name="Google Shape;278;p3"/>
                <p:cNvSpPr/>
                <p:nvPr/>
              </p:nvSpPr>
              <p:spPr>
                <a:xfrm>
                  <a:off x="10128303" y="6097912"/>
                  <a:ext cx="496079" cy="496079"/>
                </a:xfrm>
                <a:custGeom>
                  <a:avLst/>
                  <a:gdLst/>
                  <a:ahLst/>
                  <a:cxnLst/>
                  <a:rect l="l" t="t" r="r" b="b"/>
                  <a:pathLst>
                    <a:path w="496079" h="496079" extrusionOk="0">
                      <a:moveTo>
                        <a:pt x="107267" y="0"/>
                      </a:moveTo>
                      <a:lnTo>
                        <a:pt x="388813" y="0"/>
                      </a:lnTo>
                      <a:cubicBezTo>
                        <a:pt x="448050" y="0"/>
                        <a:pt x="496080" y="48030"/>
                        <a:pt x="496080" y="107267"/>
                      </a:cubicBezTo>
                      <a:lnTo>
                        <a:pt x="496080" y="388813"/>
                      </a:lnTo>
                      <a:cubicBezTo>
                        <a:pt x="496080" y="448050"/>
                        <a:pt x="448050" y="496080"/>
                        <a:pt x="388813" y="496080"/>
                      </a:cubicBezTo>
                      <a:lnTo>
                        <a:pt x="107267" y="496080"/>
                      </a:lnTo>
                      <a:cubicBezTo>
                        <a:pt x="48030" y="496080"/>
                        <a:pt x="0" y="448050"/>
                        <a:pt x="0" y="388813"/>
                      </a:cubicBezTo>
                      <a:lnTo>
                        <a:pt x="0" y="107267"/>
                      </a:lnTo>
                      <a:cubicBezTo>
                        <a:pt x="0" y="48030"/>
                        <a:pt x="48030" y="0"/>
                        <a:pt x="107267"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9" name="Google Shape;279;p3"/>
                <p:cNvSpPr/>
                <p:nvPr/>
              </p:nvSpPr>
              <p:spPr>
                <a:xfrm>
                  <a:off x="10133564" y="6103173"/>
                  <a:ext cx="485559" cy="485559"/>
                </a:xfrm>
                <a:custGeom>
                  <a:avLst/>
                  <a:gdLst/>
                  <a:ahLst/>
                  <a:cxnLst/>
                  <a:rect l="l" t="t" r="r" b="b"/>
                  <a:pathLst>
                    <a:path w="485559" h="485559" extrusionOk="0">
                      <a:moveTo>
                        <a:pt x="102006" y="0"/>
                      </a:moveTo>
                      <a:lnTo>
                        <a:pt x="383553" y="0"/>
                      </a:lnTo>
                      <a:cubicBezTo>
                        <a:pt x="440045" y="0"/>
                        <a:pt x="485559" y="45743"/>
                        <a:pt x="485559" y="102006"/>
                      </a:cubicBezTo>
                      <a:lnTo>
                        <a:pt x="485559" y="383553"/>
                      </a:lnTo>
                      <a:cubicBezTo>
                        <a:pt x="485559" y="440045"/>
                        <a:pt x="439816" y="485559"/>
                        <a:pt x="383553" y="485559"/>
                      </a:cubicBezTo>
                      <a:lnTo>
                        <a:pt x="102006" y="485559"/>
                      </a:lnTo>
                      <a:cubicBezTo>
                        <a:pt x="45514" y="485559"/>
                        <a:pt x="0" y="439816"/>
                        <a:pt x="0" y="383553"/>
                      </a:cubicBezTo>
                      <a:lnTo>
                        <a:pt x="0" y="102006"/>
                      </a:lnTo>
                      <a:cubicBezTo>
                        <a:pt x="0" y="45743"/>
                        <a:pt x="45743" y="0"/>
                        <a:pt x="102006"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0" name="Google Shape;280;p3"/>
                <p:cNvSpPr/>
                <p:nvPr/>
              </p:nvSpPr>
              <p:spPr>
                <a:xfrm>
                  <a:off x="10138595" y="6108204"/>
                  <a:ext cx="475495" cy="475495"/>
                </a:xfrm>
                <a:custGeom>
                  <a:avLst/>
                  <a:gdLst/>
                  <a:ahLst/>
                  <a:cxnLst/>
                  <a:rect l="l" t="t" r="r" b="b"/>
                  <a:pathLst>
                    <a:path w="475495" h="475495" extrusionOk="0">
                      <a:moveTo>
                        <a:pt x="96975" y="0"/>
                      </a:moveTo>
                      <a:lnTo>
                        <a:pt x="378521" y="0"/>
                      </a:lnTo>
                      <a:cubicBezTo>
                        <a:pt x="432040" y="0"/>
                        <a:pt x="475496" y="43456"/>
                        <a:pt x="475496" y="96975"/>
                      </a:cubicBezTo>
                      <a:lnTo>
                        <a:pt x="475496" y="378521"/>
                      </a:lnTo>
                      <a:cubicBezTo>
                        <a:pt x="475496" y="432040"/>
                        <a:pt x="432040" y="475496"/>
                        <a:pt x="378521" y="475496"/>
                      </a:cubicBezTo>
                      <a:lnTo>
                        <a:pt x="96975" y="475496"/>
                      </a:lnTo>
                      <a:cubicBezTo>
                        <a:pt x="43456" y="475496"/>
                        <a:pt x="0" y="432040"/>
                        <a:pt x="0" y="378521"/>
                      </a:cubicBezTo>
                      <a:lnTo>
                        <a:pt x="0" y="96975"/>
                      </a:lnTo>
                      <a:cubicBezTo>
                        <a:pt x="0" y="43456"/>
                        <a:pt x="43456" y="0"/>
                        <a:pt x="96975"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 name="Google Shape;281;p3"/>
                <p:cNvSpPr/>
                <p:nvPr/>
              </p:nvSpPr>
              <p:spPr>
                <a:xfrm>
                  <a:off x="10143627" y="6113465"/>
                  <a:ext cx="465432" cy="465432"/>
                </a:xfrm>
                <a:custGeom>
                  <a:avLst/>
                  <a:gdLst/>
                  <a:ahLst/>
                  <a:cxnLst/>
                  <a:rect l="l" t="t" r="r" b="b"/>
                  <a:pathLst>
                    <a:path w="465432" h="465432" extrusionOk="0">
                      <a:moveTo>
                        <a:pt x="91943" y="0"/>
                      </a:moveTo>
                      <a:lnTo>
                        <a:pt x="373489" y="0"/>
                      </a:lnTo>
                      <a:cubicBezTo>
                        <a:pt x="424264" y="0"/>
                        <a:pt x="465432" y="41168"/>
                        <a:pt x="465432" y="91943"/>
                      </a:cubicBezTo>
                      <a:lnTo>
                        <a:pt x="465432" y="373489"/>
                      </a:lnTo>
                      <a:cubicBezTo>
                        <a:pt x="465432" y="424264"/>
                        <a:pt x="424264" y="465432"/>
                        <a:pt x="373489" y="465432"/>
                      </a:cubicBezTo>
                      <a:lnTo>
                        <a:pt x="91943" y="465432"/>
                      </a:lnTo>
                      <a:cubicBezTo>
                        <a:pt x="41168" y="465432"/>
                        <a:pt x="0" y="424264"/>
                        <a:pt x="0" y="373489"/>
                      </a:cubicBezTo>
                      <a:lnTo>
                        <a:pt x="0" y="91714"/>
                      </a:lnTo>
                      <a:cubicBezTo>
                        <a:pt x="229" y="40940"/>
                        <a:pt x="41168" y="0"/>
                        <a:pt x="91943"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 name="Google Shape;282;p3"/>
                <p:cNvSpPr/>
                <p:nvPr/>
              </p:nvSpPr>
              <p:spPr>
                <a:xfrm>
                  <a:off x="10148659" y="6118496"/>
                  <a:ext cx="455140" cy="455140"/>
                </a:xfrm>
                <a:custGeom>
                  <a:avLst/>
                  <a:gdLst/>
                  <a:ahLst/>
                  <a:cxnLst/>
                  <a:rect l="l" t="t" r="r" b="b"/>
                  <a:pathLst>
                    <a:path w="455140" h="455140" extrusionOk="0">
                      <a:moveTo>
                        <a:pt x="86911" y="0"/>
                      </a:moveTo>
                      <a:lnTo>
                        <a:pt x="368458" y="0"/>
                      </a:lnTo>
                      <a:cubicBezTo>
                        <a:pt x="416488" y="0"/>
                        <a:pt x="455140" y="38881"/>
                        <a:pt x="455140" y="86911"/>
                      </a:cubicBezTo>
                      <a:lnTo>
                        <a:pt x="455140" y="368458"/>
                      </a:lnTo>
                      <a:cubicBezTo>
                        <a:pt x="455140" y="416488"/>
                        <a:pt x="416259" y="455140"/>
                        <a:pt x="368458" y="455140"/>
                      </a:cubicBezTo>
                      <a:lnTo>
                        <a:pt x="86911" y="455140"/>
                      </a:lnTo>
                      <a:cubicBezTo>
                        <a:pt x="38881" y="455140"/>
                        <a:pt x="0" y="416259"/>
                        <a:pt x="0" y="368458"/>
                      </a:cubicBezTo>
                      <a:lnTo>
                        <a:pt x="0" y="86682"/>
                      </a:lnTo>
                      <a:cubicBezTo>
                        <a:pt x="229" y="38881"/>
                        <a:pt x="39110" y="0"/>
                        <a:pt x="86911"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 name="Google Shape;283;p3"/>
                <p:cNvSpPr/>
                <p:nvPr/>
              </p:nvSpPr>
              <p:spPr>
                <a:xfrm>
                  <a:off x="10153919" y="6123528"/>
                  <a:ext cx="444847" cy="444847"/>
                </a:xfrm>
                <a:custGeom>
                  <a:avLst/>
                  <a:gdLst/>
                  <a:ahLst/>
                  <a:cxnLst/>
                  <a:rect l="l" t="t" r="r" b="b"/>
                  <a:pathLst>
                    <a:path w="444847" h="444847" extrusionOk="0">
                      <a:moveTo>
                        <a:pt x="81651" y="0"/>
                      </a:moveTo>
                      <a:lnTo>
                        <a:pt x="363197" y="0"/>
                      </a:lnTo>
                      <a:cubicBezTo>
                        <a:pt x="408254" y="0"/>
                        <a:pt x="444848" y="36594"/>
                        <a:pt x="444848" y="81651"/>
                      </a:cubicBezTo>
                      <a:lnTo>
                        <a:pt x="444848" y="363197"/>
                      </a:lnTo>
                      <a:cubicBezTo>
                        <a:pt x="444848" y="408254"/>
                        <a:pt x="408254" y="444848"/>
                        <a:pt x="363197" y="444848"/>
                      </a:cubicBezTo>
                      <a:lnTo>
                        <a:pt x="81651" y="444848"/>
                      </a:lnTo>
                      <a:cubicBezTo>
                        <a:pt x="36594" y="444848"/>
                        <a:pt x="0" y="408254"/>
                        <a:pt x="0" y="363197"/>
                      </a:cubicBezTo>
                      <a:lnTo>
                        <a:pt x="0" y="81651"/>
                      </a:lnTo>
                      <a:cubicBezTo>
                        <a:pt x="0" y="36594"/>
                        <a:pt x="36594" y="0"/>
                        <a:pt x="81651"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4" name="Google Shape;284;p3"/>
                <p:cNvSpPr/>
                <p:nvPr/>
              </p:nvSpPr>
              <p:spPr>
                <a:xfrm>
                  <a:off x="10158951" y="6128560"/>
                  <a:ext cx="434784" cy="434784"/>
                </a:xfrm>
                <a:custGeom>
                  <a:avLst/>
                  <a:gdLst/>
                  <a:ahLst/>
                  <a:cxnLst/>
                  <a:rect l="l" t="t" r="r" b="b"/>
                  <a:pathLst>
                    <a:path w="434784" h="434784" extrusionOk="0">
                      <a:moveTo>
                        <a:pt x="76619" y="0"/>
                      </a:moveTo>
                      <a:lnTo>
                        <a:pt x="358166" y="0"/>
                      </a:lnTo>
                      <a:cubicBezTo>
                        <a:pt x="400478" y="0"/>
                        <a:pt x="434785" y="34307"/>
                        <a:pt x="434785" y="76619"/>
                      </a:cubicBezTo>
                      <a:lnTo>
                        <a:pt x="434785" y="358166"/>
                      </a:lnTo>
                      <a:cubicBezTo>
                        <a:pt x="434785" y="400478"/>
                        <a:pt x="400478" y="434785"/>
                        <a:pt x="358166" y="434785"/>
                      </a:cubicBezTo>
                      <a:lnTo>
                        <a:pt x="76619" y="434785"/>
                      </a:lnTo>
                      <a:cubicBezTo>
                        <a:pt x="34307" y="434785"/>
                        <a:pt x="0" y="400478"/>
                        <a:pt x="0" y="358166"/>
                      </a:cubicBezTo>
                      <a:lnTo>
                        <a:pt x="0" y="76619"/>
                      </a:lnTo>
                      <a:cubicBezTo>
                        <a:pt x="0" y="34307"/>
                        <a:pt x="34307" y="0"/>
                        <a:pt x="76619"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 name="Google Shape;285;p3"/>
                <p:cNvSpPr/>
                <p:nvPr/>
              </p:nvSpPr>
              <p:spPr>
                <a:xfrm>
                  <a:off x="10164211" y="6133820"/>
                  <a:ext cx="424263" cy="424263"/>
                </a:xfrm>
                <a:custGeom>
                  <a:avLst/>
                  <a:gdLst/>
                  <a:ahLst/>
                  <a:cxnLst/>
                  <a:rect l="l" t="t" r="r" b="b"/>
                  <a:pathLst>
                    <a:path w="424263" h="424263" extrusionOk="0">
                      <a:moveTo>
                        <a:pt x="71359" y="0"/>
                      </a:moveTo>
                      <a:lnTo>
                        <a:pt x="352905" y="0"/>
                      </a:lnTo>
                      <a:cubicBezTo>
                        <a:pt x="392473" y="0"/>
                        <a:pt x="424264" y="32020"/>
                        <a:pt x="424264" y="71359"/>
                      </a:cubicBezTo>
                      <a:lnTo>
                        <a:pt x="424264" y="352905"/>
                      </a:lnTo>
                      <a:cubicBezTo>
                        <a:pt x="424264" y="392473"/>
                        <a:pt x="392244" y="424264"/>
                        <a:pt x="352905" y="424264"/>
                      </a:cubicBezTo>
                      <a:lnTo>
                        <a:pt x="71359" y="424264"/>
                      </a:lnTo>
                      <a:cubicBezTo>
                        <a:pt x="31791" y="424264"/>
                        <a:pt x="0" y="392244"/>
                        <a:pt x="0" y="352905"/>
                      </a:cubicBezTo>
                      <a:lnTo>
                        <a:pt x="0" y="71359"/>
                      </a:lnTo>
                      <a:cubicBezTo>
                        <a:pt x="0" y="32020"/>
                        <a:pt x="32020" y="0"/>
                        <a:pt x="71359" y="0"/>
                      </a:cubicBezTo>
                      <a:close/>
                    </a:path>
                  </a:pathLst>
                </a:custGeom>
                <a:gradFill>
                  <a:gsLst>
                    <a:gs pos="0">
                      <a:srgbClr val="7CCD29"/>
                    </a:gs>
                    <a:gs pos="32000">
                      <a:srgbClr val="7CCD29"/>
                    </a:gs>
                    <a:gs pos="73000">
                      <a:srgbClr val="53A300"/>
                    </a:gs>
                    <a:gs pos="100000">
                      <a:srgbClr val="53A30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86" name="Google Shape;286;p3">
                <a:hlinkClick r:id="rId5" action="ppaction://hlinksldjump" highlightClick="1"/>
              </p:cNvPr>
              <p:cNvSpPr/>
              <p:nvPr/>
            </p:nvSpPr>
            <p:spPr>
              <a:xfrm>
                <a:off x="10164211" y="6133820"/>
                <a:ext cx="424263" cy="424263"/>
              </a:xfrm>
              <a:custGeom>
                <a:avLst/>
                <a:gdLst/>
                <a:ahLst/>
                <a:cxnLst/>
                <a:rect l="l" t="t" r="r" b="b"/>
                <a:pathLst>
                  <a:path w="424263" h="424263" extrusionOk="0">
                    <a:moveTo>
                      <a:pt x="71359" y="0"/>
                    </a:moveTo>
                    <a:lnTo>
                      <a:pt x="352905" y="0"/>
                    </a:lnTo>
                    <a:cubicBezTo>
                      <a:pt x="392473" y="0"/>
                      <a:pt x="424264" y="32020"/>
                      <a:pt x="424264" y="71359"/>
                    </a:cubicBezTo>
                    <a:lnTo>
                      <a:pt x="424264" y="352905"/>
                    </a:lnTo>
                    <a:cubicBezTo>
                      <a:pt x="424264" y="392473"/>
                      <a:pt x="392244" y="424264"/>
                      <a:pt x="352905" y="424264"/>
                    </a:cubicBezTo>
                    <a:lnTo>
                      <a:pt x="71359" y="424264"/>
                    </a:lnTo>
                    <a:cubicBezTo>
                      <a:pt x="31791" y="424264"/>
                      <a:pt x="0" y="392244"/>
                      <a:pt x="0" y="352905"/>
                    </a:cubicBezTo>
                    <a:lnTo>
                      <a:pt x="0" y="71359"/>
                    </a:lnTo>
                    <a:cubicBezTo>
                      <a:pt x="0" y="32020"/>
                      <a:pt x="32020" y="0"/>
                      <a:pt x="7135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87" name="Google Shape;287;p3" descr="Next button"/>
            <p:cNvGrpSpPr/>
            <p:nvPr/>
          </p:nvGrpSpPr>
          <p:grpSpPr>
            <a:xfrm>
              <a:off x="10351609" y="6282048"/>
              <a:ext cx="75366" cy="130896"/>
              <a:chOff x="10351609" y="6282048"/>
              <a:chExt cx="75366" cy="130896"/>
            </a:xfrm>
          </p:grpSpPr>
          <p:sp>
            <p:nvSpPr>
              <p:cNvPr id="288" name="Google Shape;288;p3"/>
              <p:cNvSpPr/>
              <p:nvPr/>
            </p:nvSpPr>
            <p:spPr>
              <a:xfrm rot="-2700000">
                <a:off x="10343289" y="6368253"/>
                <a:ext cx="92170" cy="14180"/>
              </a:xfrm>
              <a:custGeom>
                <a:avLst/>
                <a:gdLst/>
                <a:ahLst/>
                <a:cxnLst/>
                <a:rect l="l" t="t" r="r" b="b"/>
                <a:pathLst>
                  <a:path w="92170" h="14180" extrusionOk="0">
                    <a:moveTo>
                      <a:pt x="0" y="0"/>
                    </a:moveTo>
                    <a:lnTo>
                      <a:pt x="92171" y="0"/>
                    </a:lnTo>
                    <a:lnTo>
                      <a:pt x="92171" y="14180"/>
                    </a:lnTo>
                    <a:lnTo>
                      <a:pt x="0" y="141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 name="Google Shape;289;p3"/>
              <p:cNvSpPr/>
              <p:nvPr/>
            </p:nvSpPr>
            <p:spPr>
              <a:xfrm rot="-2700000">
                <a:off x="10382119" y="6273563"/>
                <a:ext cx="14180" cy="92170"/>
              </a:xfrm>
              <a:custGeom>
                <a:avLst/>
                <a:gdLst/>
                <a:ahLst/>
                <a:cxnLst/>
                <a:rect l="l" t="t" r="r" b="b"/>
                <a:pathLst>
                  <a:path w="14180" h="92170" extrusionOk="0">
                    <a:moveTo>
                      <a:pt x="0" y="0"/>
                    </a:moveTo>
                    <a:lnTo>
                      <a:pt x="14180" y="0"/>
                    </a:lnTo>
                    <a:lnTo>
                      <a:pt x="14180" y="92171"/>
                    </a:lnTo>
                    <a:lnTo>
                      <a:pt x="0" y="9217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229" name="Overview of the Standards"/>
          <p:cNvSpPr txBox="1"/>
          <p:nvPr/>
        </p:nvSpPr>
        <p:spPr>
          <a:xfrm>
            <a:off x="6672263" y="2788361"/>
            <a:ext cx="3170237" cy="276999"/>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Overview of the Standards</a:t>
            </a:r>
            <a:endParaRPr lang="en-GB"/>
          </a:p>
        </p:txBody>
      </p:sp>
      <p:grpSp>
        <p:nvGrpSpPr>
          <p:cNvPr id="290" name="Next button 3" descr="Go to section 3, Overview of the Standards."/>
          <p:cNvGrpSpPr/>
          <p:nvPr/>
        </p:nvGrpSpPr>
        <p:grpSpPr>
          <a:xfrm>
            <a:off x="10705596" y="2664901"/>
            <a:ext cx="536682" cy="536682"/>
            <a:chOff x="10056945" y="6026554"/>
            <a:chExt cx="638797" cy="638797"/>
          </a:xfrm>
        </p:grpSpPr>
        <p:grpSp>
          <p:nvGrpSpPr>
            <p:cNvPr id="291" name="Google Shape;291;p3" descr="Next button"/>
            <p:cNvGrpSpPr/>
            <p:nvPr/>
          </p:nvGrpSpPr>
          <p:grpSpPr>
            <a:xfrm>
              <a:off x="10056945" y="6026554"/>
              <a:ext cx="638797" cy="638797"/>
              <a:chOff x="10056945" y="6026554"/>
              <a:chExt cx="638797" cy="638797"/>
            </a:xfrm>
          </p:grpSpPr>
          <p:grpSp>
            <p:nvGrpSpPr>
              <p:cNvPr id="292" name="Google Shape;292;p3" descr="Next button"/>
              <p:cNvGrpSpPr/>
              <p:nvPr/>
            </p:nvGrpSpPr>
            <p:grpSpPr>
              <a:xfrm>
                <a:off x="10056945" y="6026554"/>
                <a:ext cx="638797" cy="638797"/>
                <a:chOff x="10056945" y="6026554"/>
                <a:chExt cx="638797" cy="638797"/>
              </a:xfrm>
            </p:grpSpPr>
            <p:sp>
              <p:nvSpPr>
                <p:cNvPr id="293" name="Google Shape;293;p3"/>
                <p:cNvSpPr/>
                <p:nvPr/>
              </p:nvSpPr>
              <p:spPr>
                <a:xfrm>
                  <a:off x="10056945" y="6026554"/>
                  <a:ext cx="638797" cy="638797"/>
                </a:xfrm>
                <a:custGeom>
                  <a:avLst/>
                  <a:gdLst/>
                  <a:ahLst/>
                  <a:cxnLst/>
                  <a:rect l="l" t="t" r="r" b="b"/>
                  <a:pathLst>
                    <a:path w="638797" h="638797" extrusionOk="0">
                      <a:moveTo>
                        <a:pt x="178625" y="0"/>
                      </a:moveTo>
                      <a:lnTo>
                        <a:pt x="460172" y="0"/>
                      </a:lnTo>
                      <a:cubicBezTo>
                        <a:pt x="558747" y="0"/>
                        <a:pt x="638797" y="80050"/>
                        <a:pt x="638797" y="178625"/>
                      </a:cubicBezTo>
                      <a:lnTo>
                        <a:pt x="638797" y="460172"/>
                      </a:lnTo>
                      <a:cubicBezTo>
                        <a:pt x="638797" y="558747"/>
                        <a:pt x="558747" y="638797"/>
                        <a:pt x="460172" y="638797"/>
                      </a:cubicBezTo>
                      <a:lnTo>
                        <a:pt x="178625" y="638797"/>
                      </a:lnTo>
                      <a:cubicBezTo>
                        <a:pt x="80050" y="638797"/>
                        <a:pt x="0" y="558747"/>
                        <a:pt x="0" y="460172"/>
                      </a:cubicBezTo>
                      <a:lnTo>
                        <a:pt x="0" y="178625"/>
                      </a:lnTo>
                      <a:cubicBezTo>
                        <a:pt x="0" y="80050"/>
                        <a:pt x="80050" y="0"/>
                        <a:pt x="178625"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 name="Google Shape;294;p3"/>
                <p:cNvSpPr/>
                <p:nvPr/>
              </p:nvSpPr>
              <p:spPr>
                <a:xfrm>
                  <a:off x="10061976" y="6031585"/>
                  <a:ext cx="628733" cy="628733"/>
                </a:xfrm>
                <a:custGeom>
                  <a:avLst/>
                  <a:gdLst/>
                  <a:ahLst/>
                  <a:cxnLst/>
                  <a:rect l="l" t="t" r="r" b="b"/>
                  <a:pathLst>
                    <a:path w="628733" h="628733" extrusionOk="0">
                      <a:moveTo>
                        <a:pt x="173594" y="0"/>
                      </a:moveTo>
                      <a:lnTo>
                        <a:pt x="455140" y="0"/>
                      </a:lnTo>
                      <a:cubicBezTo>
                        <a:pt x="550971" y="0"/>
                        <a:pt x="628734" y="77763"/>
                        <a:pt x="628734" y="173594"/>
                      </a:cubicBezTo>
                      <a:lnTo>
                        <a:pt x="628734" y="455140"/>
                      </a:lnTo>
                      <a:cubicBezTo>
                        <a:pt x="628734" y="550971"/>
                        <a:pt x="550971" y="628734"/>
                        <a:pt x="455140" y="628734"/>
                      </a:cubicBezTo>
                      <a:lnTo>
                        <a:pt x="173594" y="628734"/>
                      </a:lnTo>
                      <a:cubicBezTo>
                        <a:pt x="77763" y="628734"/>
                        <a:pt x="0" y="550971"/>
                        <a:pt x="0" y="455140"/>
                      </a:cubicBezTo>
                      <a:lnTo>
                        <a:pt x="0" y="173594"/>
                      </a:lnTo>
                      <a:cubicBezTo>
                        <a:pt x="0" y="77763"/>
                        <a:pt x="77763" y="0"/>
                        <a:pt x="173594"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 name="Google Shape;295;p3"/>
                <p:cNvSpPr/>
                <p:nvPr/>
              </p:nvSpPr>
              <p:spPr>
                <a:xfrm>
                  <a:off x="10067008" y="6036846"/>
                  <a:ext cx="618670" cy="618670"/>
                </a:xfrm>
                <a:custGeom>
                  <a:avLst/>
                  <a:gdLst/>
                  <a:ahLst/>
                  <a:cxnLst/>
                  <a:rect l="l" t="t" r="r" b="b"/>
                  <a:pathLst>
                    <a:path w="618670" h="618670" extrusionOk="0">
                      <a:moveTo>
                        <a:pt x="168562" y="0"/>
                      </a:moveTo>
                      <a:lnTo>
                        <a:pt x="450108" y="0"/>
                      </a:lnTo>
                      <a:cubicBezTo>
                        <a:pt x="543195" y="0"/>
                        <a:pt x="618670" y="75475"/>
                        <a:pt x="618670" y="168562"/>
                      </a:cubicBezTo>
                      <a:lnTo>
                        <a:pt x="618670" y="450108"/>
                      </a:lnTo>
                      <a:cubicBezTo>
                        <a:pt x="618670" y="543195"/>
                        <a:pt x="543195" y="618670"/>
                        <a:pt x="450108" y="618670"/>
                      </a:cubicBezTo>
                      <a:lnTo>
                        <a:pt x="168562" y="618670"/>
                      </a:lnTo>
                      <a:cubicBezTo>
                        <a:pt x="75476" y="618670"/>
                        <a:pt x="0" y="543195"/>
                        <a:pt x="0" y="450108"/>
                      </a:cubicBezTo>
                      <a:lnTo>
                        <a:pt x="0" y="168333"/>
                      </a:lnTo>
                      <a:cubicBezTo>
                        <a:pt x="229" y="75247"/>
                        <a:pt x="75476" y="0"/>
                        <a:pt x="168562"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 name="Google Shape;296;p3"/>
                <p:cNvSpPr/>
                <p:nvPr/>
              </p:nvSpPr>
              <p:spPr>
                <a:xfrm>
                  <a:off x="10072268" y="6041877"/>
                  <a:ext cx="608149" cy="608149"/>
                </a:xfrm>
                <a:custGeom>
                  <a:avLst/>
                  <a:gdLst/>
                  <a:ahLst/>
                  <a:cxnLst/>
                  <a:rect l="l" t="t" r="r" b="b"/>
                  <a:pathLst>
                    <a:path w="608149" h="608149" extrusionOk="0">
                      <a:moveTo>
                        <a:pt x="163302" y="0"/>
                      </a:moveTo>
                      <a:lnTo>
                        <a:pt x="444848" y="0"/>
                      </a:lnTo>
                      <a:cubicBezTo>
                        <a:pt x="534961" y="0"/>
                        <a:pt x="608150" y="73188"/>
                        <a:pt x="608150" y="163302"/>
                      </a:cubicBezTo>
                      <a:lnTo>
                        <a:pt x="608150" y="444848"/>
                      </a:lnTo>
                      <a:cubicBezTo>
                        <a:pt x="608150" y="534961"/>
                        <a:pt x="534961" y="608150"/>
                        <a:pt x="444848" y="608150"/>
                      </a:cubicBezTo>
                      <a:lnTo>
                        <a:pt x="163302" y="608150"/>
                      </a:lnTo>
                      <a:cubicBezTo>
                        <a:pt x="73188" y="608150"/>
                        <a:pt x="0" y="534961"/>
                        <a:pt x="0" y="444848"/>
                      </a:cubicBezTo>
                      <a:lnTo>
                        <a:pt x="0" y="163302"/>
                      </a:lnTo>
                      <a:cubicBezTo>
                        <a:pt x="0" y="73188"/>
                        <a:pt x="73188" y="0"/>
                        <a:pt x="163302"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7" name="Google Shape;297;p3"/>
                <p:cNvSpPr/>
                <p:nvPr/>
              </p:nvSpPr>
              <p:spPr>
                <a:xfrm>
                  <a:off x="10077300" y="6046909"/>
                  <a:ext cx="598086" cy="598086"/>
                </a:xfrm>
                <a:custGeom>
                  <a:avLst/>
                  <a:gdLst/>
                  <a:ahLst/>
                  <a:cxnLst/>
                  <a:rect l="l" t="t" r="r" b="b"/>
                  <a:pathLst>
                    <a:path w="598086" h="598086" extrusionOk="0">
                      <a:moveTo>
                        <a:pt x="158270" y="0"/>
                      </a:moveTo>
                      <a:lnTo>
                        <a:pt x="439816" y="0"/>
                      </a:lnTo>
                      <a:cubicBezTo>
                        <a:pt x="527185" y="0"/>
                        <a:pt x="598086" y="70901"/>
                        <a:pt x="598086" y="158270"/>
                      </a:cubicBezTo>
                      <a:lnTo>
                        <a:pt x="598086" y="439816"/>
                      </a:lnTo>
                      <a:cubicBezTo>
                        <a:pt x="598086" y="527185"/>
                        <a:pt x="527185" y="598086"/>
                        <a:pt x="439816" y="598086"/>
                      </a:cubicBezTo>
                      <a:lnTo>
                        <a:pt x="158270" y="598086"/>
                      </a:lnTo>
                      <a:cubicBezTo>
                        <a:pt x="70901" y="598086"/>
                        <a:pt x="0" y="527185"/>
                        <a:pt x="0" y="439816"/>
                      </a:cubicBezTo>
                      <a:lnTo>
                        <a:pt x="0" y="158270"/>
                      </a:lnTo>
                      <a:cubicBezTo>
                        <a:pt x="0" y="70901"/>
                        <a:pt x="70901" y="0"/>
                        <a:pt x="158270"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8" name="Google Shape;298;p3"/>
                <p:cNvSpPr/>
                <p:nvPr/>
              </p:nvSpPr>
              <p:spPr>
                <a:xfrm>
                  <a:off x="10082332" y="6052169"/>
                  <a:ext cx="588022" cy="588022"/>
                </a:xfrm>
                <a:custGeom>
                  <a:avLst/>
                  <a:gdLst/>
                  <a:ahLst/>
                  <a:cxnLst/>
                  <a:rect l="l" t="t" r="r" b="b"/>
                  <a:pathLst>
                    <a:path w="588022" h="588022" extrusionOk="0">
                      <a:moveTo>
                        <a:pt x="153238" y="0"/>
                      </a:moveTo>
                      <a:lnTo>
                        <a:pt x="434785" y="0"/>
                      </a:lnTo>
                      <a:cubicBezTo>
                        <a:pt x="519409" y="0"/>
                        <a:pt x="588023" y="68614"/>
                        <a:pt x="588023" y="153238"/>
                      </a:cubicBezTo>
                      <a:lnTo>
                        <a:pt x="588023" y="434785"/>
                      </a:lnTo>
                      <a:cubicBezTo>
                        <a:pt x="588023" y="519409"/>
                        <a:pt x="519409" y="588023"/>
                        <a:pt x="434785" y="588023"/>
                      </a:cubicBezTo>
                      <a:lnTo>
                        <a:pt x="153238" y="588023"/>
                      </a:lnTo>
                      <a:cubicBezTo>
                        <a:pt x="68614" y="588023"/>
                        <a:pt x="0" y="519409"/>
                        <a:pt x="0" y="434785"/>
                      </a:cubicBezTo>
                      <a:lnTo>
                        <a:pt x="0" y="153009"/>
                      </a:lnTo>
                      <a:cubicBezTo>
                        <a:pt x="229" y="68385"/>
                        <a:pt x="68614" y="0"/>
                        <a:pt x="153238"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 name="Google Shape;299;p3"/>
                <p:cNvSpPr/>
                <p:nvPr/>
              </p:nvSpPr>
              <p:spPr>
                <a:xfrm>
                  <a:off x="10087592" y="6057201"/>
                  <a:ext cx="577501" cy="577501"/>
                </a:xfrm>
                <a:custGeom>
                  <a:avLst/>
                  <a:gdLst/>
                  <a:ahLst/>
                  <a:cxnLst/>
                  <a:rect l="l" t="t" r="r" b="b"/>
                  <a:pathLst>
                    <a:path w="577501" h="577501" extrusionOk="0">
                      <a:moveTo>
                        <a:pt x="147978" y="0"/>
                      </a:moveTo>
                      <a:lnTo>
                        <a:pt x="429524" y="0"/>
                      </a:lnTo>
                      <a:cubicBezTo>
                        <a:pt x="511175" y="0"/>
                        <a:pt x="577502" y="66327"/>
                        <a:pt x="577502" y="147978"/>
                      </a:cubicBezTo>
                      <a:lnTo>
                        <a:pt x="577502" y="429524"/>
                      </a:lnTo>
                      <a:cubicBezTo>
                        <a:pt x="577502" y="511175"/>
                        <a:pt x="511175" y="577502"/>
                        <a:pt x="429524" y="577502"/>
                      </a:cubicBezTo>
                      <a:lnTo>
                        <a:pt x="147978" y="577502"/>
                      </a:lnTo>
                      <a:cubicBezTo>
                        <a:pt x="66327" y="577502"/>
                        <a:pt x="0" y="511175"/>
                        <a:pt x="0" y="429524"/>
                      </a:cubicBezTo>
                      <a:lnTo>
                        <a:pt x="0" y="147978"/>
                      </a:lnTo>
                      <a:cubicBezTo>
                        <a:pt x="0" y="66327"/>
                        <a:pt x="66327" y="0"/>
                        <a:pt x="147978"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0" name="Google Shape;300;p3"/>
                <p:cNvSpPr/>
                <p:nvPr/>
              </p:nvSpPr>
              <p:spPr>
                <a:xfrm>
                  <a:off x="10092624" y="6062233"/>
                  <a:ext cx="567438" cy="567438"/>
                </a:xfrm>
                <a:custGeom>
                  <a:avLst/>
                  <a:gdLst/>
                  <a:ahLst/>
                  <a:cxnLst/>
                  <a:rect l="l" t="t" r="r" b="b"/>
                  <a:pathLst>
                    <a:path w="567438" h="567438" extrusionOk="0">
                      <a:moveTo>
                        <a:pt x="142946" y="0"/>
                      </a:moveTo>
                      <a:lnTo>
                        <a:pt x="424492" y="0"/>
                      </a:lnTo>
                      <a:cubicBezTo>
                        <a:pt x="503399" y="0"/>
                        <a:pt x="567439" y="64040"/>
                        <a:pt x="567439" y="142946"/>
                      </a:cubicBezTo>
                      <a:lnTo>
                        <a:pt x="567439" y="424492"/>
                      </a:lnTo>
                      <a:cubicBezTo>
                        <a:pt x="567439" y="503399"/>
                        <a:pt x="503399" y="567439"/>
                        <a:pt x="424492" y="567439"/>
                      </a:cubicBezTo>
                      <a:lnTo>
                        <a:pt x="142946" y="567439"/>
                      </a:lnTo>
                      <a:cubicBezTo>
                        <a:pt x="64040" y="567439"/>
                        <a:pt x="0" y="503399"/>
                        <a:pt x="0" y="424492"/>
                      </a:cubicBezTo>
                      <a:lnTo>
                        <a:pt x="0" y="142946"/>
                      </a:lnTo>
                      <a:cubicBezTo>
                        <a:pt x="0" y="64040"/>
                        <a:pt x="64040" y="0"/>
                        <a:pt x="142946"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1" name="Google Shape;301;p3"/>
                <p:cNvSpPr/>
                <p:nvPr/>
              </p:nvSpPr>
              <p:spPr>
                <a:xfrm>
                  <a:off x="10097656" y="6067493"/>
                  <a:ext cx="557375" cy="557375"/>
                </a:xfrm>
                <a:custGeom>
                  <a:avLst/>
                  <a:gdLst/>
                  <a:ahLst/>
                  <a:cxnLst/>
                  <a:rect l="l" t="t" r="r" b="b"/>
                  <a:pathLst>
                    <a:path w="557375" h="557375" extrusionOk="0">
                      <a:moveTo>
                        <a:pt x="137914" y="0"/>
                      </a:moveTo>
                      <a:lnTo>
                        <a:pt x="419461" y="0"/>
                      </a:lnTo>
                      <a:cubicBezTo>
                        <a:pt x="495622" y="0"/>
                        <a:pt x="557375" y="61753"/>
                        <a:pt x="557375" y="137914"/>
                      </a:cubicBezTo>
                      <a:lnTo>
                        <a:pt x="557375" y="419461"/>
                      </a:lnTo>
                      <a:cubicBezTo>
                        <a:pt x="557375" y="495622"/>
                        <a:pt x="495622" y="557375"/>
                        <a:pt x="419461" y="557375"/>
                      </a:cubicBezTo>
                      <a:lnTo>
                        <a:pt x="137914" y="557375"/>
                      </a:lnTo>
                      <a:cubicBezTo>
                        <a:pt x="61753" y="557375"/>
                        <a:pt x="0" y="495622"/>
                        <a:pt x="0" y="419461"/>
                      </a:cubicBezTo>
                      <a:lnTo>
                        <a:pt x="0" y="137686"/>
                      </a:lnTo>
                      <a:cubicBezTo>
                        <a:pt x="229" y="61524"/>
                        <a:pt x="61753" y="0"/>
                        <a:pt x="137914"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2" name="Google Shape;302;p3"/>
                <p:cNvSpPr/>
                <p:nvPr/>
              </p:nvSpPr>
              <p:spPr>
                <a:xfrm>
                  <a:off x="10102916" y="6072525"/>
                  <a:ext cx="546854" cy="546854"/>
                </a:xfrm>
                <a:custGeom>
                  <a:avLst/>
                  <a:gdLst/>
                  <a:ahLst/>
                  <a:cxnLst/>
                  <a:rect l="l" t="t" r="r" b="b"/>
                  <a:pathLst>
                    <a:path w="546854" h="546854" extrusionOk="0">
                      <a:moveTo>
                        <a:pt x="132654" y="0"/>
                      </a:moveTo>
                      <a:lnTo>
                        <a:pt x="414200" y="0"/>
                      </a:lnTo>
                      <a:cubicBezTo>
                        <a:pt x="487617" y="0"/>
                        <a:pt x="546854" y="59466"/>
                        <a:pt x="546854" y="132654"/>
                      </a:cubicBezTo>
                      <a:lnTo>
                        <a:pt x="546854" y="414200"/>
                      </a:lnTo>
                      <a:cubicBezTo>
                        <a:pt x="546854" y="487617"/>
                        <a:pt x="487389" y="546854"/>
                        <a:pt x="414200" y="546854"/>
                      </a:cubicBezTo>
                      <a:lnTo>
                        <a:pt x="132654" y="546854"/>
                      </a:lnTo>
                      <a:cubicBezTo>
                        <a:pt x="59237" y="546854"/>
                        <a:pt x="0" y="487389"/>
                        <a:pt x="0" y="414200"/>
                      </a:cubicBezTo>
                      <a:lnTo>
                        <a:pt x="0" y="132654"/>
                      </a:lnTo>
                      <a:cubicBezTo>
                        <a:pt x="0" y="59466"/>
                        <a:pt x="59466" y="0"/>
                        <a:pt x="132654"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3" name="Google Shape;303;p3"/>
                <p:cNvSpPr/>
                <p:nvPr/>
              </p:nvSpPr>
              <p:spPr>
                <a:xfrm>
                  <a:off x="10107948" y="6077557"/>
                  <a:ext cx="536790" cy="536790"/>
                </a:xfrm>
                <a:custGeom>
                  <a:avLst/>
                  <a:gdLst/>
                  <a:ahLst/>
                  <a:cxnLst/>
                  <a:rect l="l" t="t" r="r" b="b"/>
                  <a:pathLst>
                    <a:path w="536790" h="536790" extrusionOk="0">
                      <a:moveTo>
                        <a:pt x="127622" y="0"/>
                      </a:moveTo>
                      <a:lnTo>
                        <a:pt x="409169" y="0"/>
                      </a:lnTo>
                      <a:cubicBezTo>
                        <a:pt x="479612" y="0"/>
                        <a:pt x="536791" y="57178"/>
                        <a:pt x="536791" y="127622"/>
                      </a:cubicBezTo>
                      <a:lnTo>
                        <a:pt x="536791" y="409169"/>
                      </a:lnTo>
                      <a:cubicBezTo>
                        <a:pt x="536791" y="479612"/>
                        <a:pt x="479612" y="536791"/>
                        <a:pt x="409169" y="536791"/>
                      </a:cubicBezTo>
                      <a:lnTo>
                        <a:pt x="127622" y="536791"/>
                      </a:lnTo>
                      <a:cubicBezTo>
                        <a:pt x="57178" y="536791"/>
                        <a:pt x="0" y="479612"/>
                        <a:pt x="0" y="409169"/>
                      </a:cubicBezTo>
                      <a:lnTo>
                        <a:pt x="0" y="127622"/>
                      </a:lnTo>
                      <a:cubicBezTo>
                        <a:pt x="0" y="57178"/>
                        <a:pt x="57178" y="0"/>
                        <a:pt x="127622"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4" name="Google Shape;304;p3"/>
                <p:cNvSpPr/>
                <p:nvPr/>
              </p:nvSpPr>
              <p:spPr>
                <a:xfrm>
                  <a:off x="10112979" y="6082588"/>
                  <a:ext cx="526727" cy="526727"/>
                </a:xfrm>
                <a:custGeom>
                  <a:avLst/>
                  <a:gdLst/>
                  <a:ahLst/>
                  <a:cxnLst/>
                  <a:rect l="l" t="t" r="r" b="b"/>
                  <a:pathLst>
                    <a:path w="526727" h="526727" extrusionOk="0">
                      <a:moveTo>
                        <a:pt x="122591" y="0"/>
                      </a:moveTo>
                      <a:lnTo>
                        <a:pt x="404137" y="0"/>
                      </a:lnTo>
                      <a:cubicBezTo>
                        <a:pt x="471836" y="0"/>
                        <a:pt x="526728" y="54891"/>
                        <a:pt x="526728" y="122591"/>
                      </a:cubicBezTo>
                      <a:lnTo>
                        <a:pt x="526728" y="404137"/>
                      </a:lnTo>
                      <a:cubicBezTo>
                        <a:pt x="526728" y="471836"/>
                        <a:pt x="471836" y="526728"/>
                        <a:pt x="404137" y="526728"/>
                      </a:cubicBezTo>
                      <a:lnTo>
                        <a:pt x="122591" y="526728"/>
                      </a:lnTo>
                      <a:cubicBezTo>
                        <a:pt x="54891" y="526728"/>
                        <a:pt x="0" y="471836"/>
                        <a:pt x="0" y="404137"/>
                      </a:cubicBezTo>
                      <a:lnTo>
                        <a:pt x="0" y="122591"/>
                      </a:lnTo>
                      <a:cubicBezTo>
                        <a:pt x="0" y="54891"/>
                        <a:pt x="54891" y="0"/>
                        <a:pt x="122591"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5" name="Google Shape;305;p3"/>
                <p:cNvSpPr/>
                <p:nvPr/>
              </p:nvSpPr>
              <p:spPr>
                <a:xfrm>
                  <a:off x="10118240" y="6087849"/>
                  <a:ext cx="516206" cy="516206"/>
                </a:xfrm>
                <a:custGeom>
                  <a:avLst/>
                  <a:gdLst/>
                  <a:ahLst/>
                  <a:cxnLst/>
                  <a:rect l="l" t="t" r="r" b="b"/>
                  <a:pathLst>
                    <a:path w="516206" h="516206" extrusionOk="0">
                      <a:moveTo>
                        <a:pt x="117330" y="0"/>
                      </a:moveTo>
                      <a:lnTo>
                        <a:pt x="398877" y="0"/>
                      </a:lnTo>
                      <a:cubicBezTo>
                        <a:pt x="463831" y="0"/>
                        <a:pt x="516207" y="52604"/>
                        <a:pt x="516207" y="117330"/>
                      </a:cubicBezTo>
                      <a:lnTo>
                        <a:pt x="516207" y="398877"/>
                      </a:lnTo>
                      <a:cubicBezTo>
                        <a:pt x="516207" y="463831"/>
                        <a:pt x="463603" y="516207"/>
                        <a:pt x="398877" y="516207"/>
                      </a:cubicBezTo>
                      <a:lnTo>
                        <a:pt x="117330" y="516207"/>
                      </a:lnTo>
                      <a:cubicBezTo>
                        <a:pt x="52375" y="516207"/>
                        <a:pt x="0" y="463603"/>
                        <a:pt x="0" y="398877"/>
                      </a:cubicBezTo>
                      <a:lnTo>
                        <a:pt x="0" y="117330"/>
                      </a:lnTo>
                      <a:cubicBezTo>
                        <a:pt x="0" y="52604"/>
                        <a:pt x="52604" y="0"/>
                        <a:pt x="117330"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6" name="Google Shape;306;p3"/>
                <p:cNvSpPr/>
                <p:nvPr/>
              </p:nvSpPr>
              <p:spPr>
                <a:xfrm>
                  <a:off x="10123271" y="6092880"/>
                  <a:ext cx="506143" cy="506143"/>
                </a:xfrm>
                <a:custGeom>
                  <a:avLst/>
                  <a:gdLst/>
                  <a:ahLst/>
                  <a:cxnLst/>
                  <a:rect l="l" t="t" r="r" b="b"/>
                  <a:pathLst>
                    <a:path w="506143" h="506143" extrusionOk="0">
                      <a:moveTo>
                        <a:pt x="112298" y="0"/>
                      </a:moveTo>
                      <a:lnTo>
                        <a:pt x="393845" y="0"/>
                      </a:lnTo>
                      <a:cubicBezTo>
                        <a:pt x="455826" y="0"/>
                        <a:pt x="506143" y="50317"/>
                        <a:pt x="506143" y="112298"/>
                      </a:cubicBezTo>
                      <a:lnTo>
                        <a:pt x="506143" y="393845"/>
                      </a:lnTo>
                      <a:cubicBezTo>
                        <a:pt x="506143" y="455826"/>
                        <a:pt x="455826" y="506143"/>
                        <a:pt x="393845" y="506143"/>
                      </a:cubicBezTo>
                      <a:lnTo>
                        <a:pt x="112298" y="506143"/>
                      </a:lnTo>
                      <a:cubicBezTo>
                        <a:pt x="50317" y="506143"/>
                        <a:pt x="0" y="455826"/>
                        <a:pt x="0" y="393845"/>
                      </a:cubicBezTo>
                      <a:lnTo>
                        <a:pt x="0" y="112298"/>
                      </a:lnTo>
                      <a:cubicBezTo>
                        <a:pt x="0" y="50317"/>
                        <a:pt x="50317" y="0"/>
                        <a:pt x="112298"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7" name="Google Shape;307;p3"/>
                <p:cNvSpPr/>
                <p:nvPr/>
              </p:nvSpPr>
              <p:spPr>
                <a:xfrm>
                  <a:off x="10128303" y="6097912"/>
                  <a:ext cx="496079" cy="496079"/>
                </a:xfrm>
                <a:custGeom>
                  <a:avLst/>
                  <a:gdLst/>
                  <a:ahLst/>
                  <a:cxnLst/>
                  <a:rect l="l" t="t" r="r" b="b"/>
                  <a:pathLst>
                    <a:path w="496079" h="496079" extrusionOk="0">
                      <a:moveTo>
                        <a:pt x="107267" y="0"/>
                      </a:moveTo>
                      <a:lnTo>
                        <a:pt x="388813" y="0"/>
                      </a:lnTo>
                      <a:cubicBezTo>
                        <a:pt x="448050" y="0"/>
                        <a:pt x="496080" y="48030"/>
                        <a:pt x="496080" y="107267"/>
                      </a:cubicBezTo>
                      <a:lnTo>
                        <a:pt x="496080" y="388813"/>
                      </a:lnTo>
                      <a:cubicBezTo>
                        <a:pt x="496080" y="448050"/>
                        <a:pt x="448050" y="496080"/>
                        <a:pt x="388813" y="496080"/>
                      </a:cubicBezTo>
                      <a:lnTo>
                        <a:pt x="107267" y="496080"/>
                      </a:lnTo>
                      <a:cubicBezTo>
                        <a:pt x="48030" y="496080"/>
                        <a:pt x="0" y="448050"/>
                        <a:pt x="0" y="388813"/>
                      </a:cubicBezTo>
                      <a:lnTo>
                        <a:pt x="0" y="107267"/>
                      </a:lnTo>
                      <a:cubicBezTo>
                        <a:pt x="0" y="48030"/>
                        <a:pt x="48030" y="0"/>
                        <a:pt x="107267"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8" name="Google Shape;308;p3"/>
                <p:cNvSpPr/>
                <p:nvPr/>
              </p:nvSpPr>
              <p:spPr>
                <a:xfrm>
                  <a:off x="10133564" y="6103173"/>
                  <a:ext cx="485559" cy="485559"/>
                </a:xfrm>
                <a:custGeom>
                  <a:avLst/>
                  <a:gdLst/>
                  <a:ahLst/>
                  <a:cxnLst/>
                  <a:rect l="l" t="t" r="r" b="b"/>
                  <a:pathLst>
                    <a:path w="485559" h="485559" extrusionOk="0">
                      <a:moveTo>
                        <a:pt x="102006" y="0"/>
                      </a:moveTo>
                      <a:lnTo>
                        <a:pt x="383553" y="0"/>
                      </a:lnTo>
                      <a:cubicBezTo>
                        <a:pt x="440045" y="0"/>
                        <a:pt x="485559" y="45743"/>
                        <a:pt x="485559" y="102006"/>
                      </a:cubicBezTo>
                      <a:lnTo>
                        <a:pt x="485559" y="383553"/>
                      </a:lnTo>
                      <a:cubicBezTo>
                        <a:pt x="485559" y="440045"/>
                        <a:pt x="439816" y="485559"/>
                        <a:pt x="383553" y="485559"/>
                      </a:cubicBezTo>
                      <a:lnTo>
                        <a:pt x="102006" y="485559"/>
                      </a:lnTo>
                      <a:cubicBezTo>
                        <a:pt x="45514" y="485559"/>
                        <a:pt x="0" y="439816"/>
                        <a:pt x="0" y="383553"/>
                      </a:cubicBezTo>
                      <a:lnTo>
                        <a:pt x="0" y="102006"/>
                      </a:lnTo>
                      <a:cubicBezTo>
                        <a:pt x="0" y="45743"/>
                        <a:pt x="45743" y="0"/>
                        <a:pt x="102006"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9" name="Google Shape;309;p3"/>
                <p:cNvSpPr/>
                <p:nvPr/>
              </p:nvSpPr>
              <p:spPr>
                <a:xfrm>
                  <a:off x="10138595" y="6108204"/>
                  <a:ext cx="475495" cy="475495"/>
                </a:xfrm>
                <a:custGeom>
                  <a:avLst/>
                  <a:gdLst/>
                  <a:ahLst/>
                  <a:cxnLst/>
                  <a:rect l="l" t="t" r="r" b="b"/>
                  <a:pathLst>
                    <a:path w="475495" h="475495" extrusionOk="0">
                      <a:moveTo>
                        <a:pt x="96975" y="0"/>
                      </a:moveTo>
                      <a:lnTo>
                        <a:pt x="378521" y="0"/>
                      </a:lnTo>
                      <a:cubicBezTo>
                        <a:pt x="432040" y="0"/>
                        <a:pt x="475496" y="43456"/>
                        <a:pt x="475496" y="96975"/>
                      </a:cubicBezTo>
                      <a:lnTo>
                        <a:pt x="475496" y="378521"/>
                      </a:lnTo>
                      <a:cubicBezTo>
                        <a:pt x="475496" y="432040"/>
                        <a:pt x="432040" y="475496"/>
                        <a:pt x="378521" y="475496"/>
                      </a:cubicBezTo>
                      <a:lnTo>
                        <a:pt x="96975" y="475496"/>
                      </a:lnTo>
                      <a:cubicBezTo>
                        <a:pt x="43456" y="475496"/>
                        <a:pt x="0" y="432040"/>
                        <a:pt x="0" y="378521"/>
                      </a:cubicBezTo>
                      <a:lnTo>
                        <a:pt x="0" y="96975"/>
                      </a:lnTo>
                      <a:cubicBezTo>
                        <a:pt x="0" y="43456"/>
                        <a:pt x="43456" y="0"/>
                        <a:pt x="96975"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 name="Google Shape;310;p3"/>
                <p:cNvSpPr/>
                <p:nvPr/>
              </p:nvSpPr>
              <p:spPr>
                <a:xfrm>
                  <a:off x="10143627" y="6113465"/>
                  <a:ext cx="465432" cy="465432"/>
                </a:xfrm>
                <a:custGeom>
                  <a:avLst/>
                  <a:gdLst/>
                  <a:ahLst/>
                  <a:cxnLst/>
                  <a:rect l="l" t="t" r="r" b="b"/>
                  <a:pathLst>
                    <a:path w="465432" h="465432" extrusionOk="0">
                      <a:moveTo>
                        <a:pt x="91943" y="0"/>
                      </a:moveTo>
                      <a:lnTo>
                        <a:pt x="373489" y="0"/>
                      </a:lnTo>
                      <a:cubicBezTo>
                        <a:pt x="424264" y="0"/>
                        <a:pt x="465432" y="41168"/>
                        <a:pt x="465432" y="91943"/>
                      </a:cubicBezTo>
                      <a:lnTo>
                        <a:pt x="465432" y="373489"/>
                      </a:lnTo>
                      <a:cubicBezTo>
                        <a:pt x="465432" y="424264"/>
                        <a:pt x="424264" y="465432"/>
                        <a:pt x="373489" y="465432"/>
                      </a:cubicBezTo>
                      <a:lnTo>
                        <a:pt x="91943" y="465432"/>
                      </a:lnTo>
                      <a:cubicBezTo>
                        <a:pt x="41168" y="465432"/>
                        <a:pt x="0" y="424264"/>
                        <a:pt x="0" y="373489"/>
                      </a:cubicBezTo>
                      <a:lnTo>
                        <a:pt x="0" y="91714"/>
                      </a:lnTo>
                      <a:cubicBezTo>
                        <a:pt x="229" y="40940"/>
                        <a:pt x="41168" y="0"/>
                        <a:pt x="91943"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1" name="Google Shape;311;p3"/>
                <p:cNvSpPr/>
                <p:nvPr/>
              </p:nvSpPr>
              <p:spPr>
                <a:xfrm>
                  <a:off x="10148659" y="6118496"/>
                  <a:ext cx="455140" cy="455140"/>
                </a:xfrm>
                <a:custGeom>
                  <a:avLst/>
                  <a:gdLst/>
                  <a:ahLst/>
                  <a:cxnLst/>
                  <a:rect l="l" t="t" r="r" b="b"/>
                  <a:pathLst>
                    <a:path w="455140" h="455140" extrusionOk="0">
                      <a:moveTo>
                        <a:pt x="86911" y="0"/>
                      </a:moveTo>
                      <a:lnTo>
                        <a:pt x="368458" y="0"/>
                      </a:lnTo>
                      <a:cubicBezTo>
                        <a:pt x="416488" y="0"/>
                        <a:pt x="455140" y="38881"/>
                        <a:pt x="455140" y="86911"/>
                      </a:cubicBezTo>
                      <a:lnTo>
                        <a:pt x="455140" y="368458"/>
                      </a:lnTo>
                      <a:cubicBezTo>
                        <a:pt x="455140" y="416488"/>
                        <a:pt x="416259" y="455140"/>
                        <a:pt x="368458" y="455140"/>
                      </a:cubicBezTo>
                      <a:lnTo>
                        <a:pt x="86911" y="455140"/>
                      </a:lnTo>
                      <a:cubicBezTo>
                        <a:pt x="38881" y="455140"/>
                        <a:pt x="0" y="416259"/>
                        <a:pt x="0" y="368458"/>
                      </a:cubicBezTo>
                      <a:lnTo>
                        <a:pt x="0" y="86682"/>
                      </a:lnTo>
                      <a:cubicBezTo>
                        <a:pt x="229" y="38881"/>
                        <a:pt x="39110" y="0"/>
                        <a:pt x="86911"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2" name="Google Shape;312;p3"/>
                <p:cNvSpPr/>
                <p:nvPr/>
              </p:nvSpPr>
              <p:spPr>
                <a:xfrm>
                  <a:off x="10153919" y="6123528"/>
                  <a:ext cx="444847" cy="444847"/>
                </a:xfrm>
                <a:custGeom>
                  <a:avLst/>
                  <a:gdLst/>
                  <a:ahLst/>
                  <a:cxnLst/>
                  <a:rect l="l" t="t" r="r" b="b"/>
                  <a:pathLst>
                    <a:path w="444847" h="444847" extrusionOk="0">
                      <a:moveTo>
                        <a:pt x="81651" y="0"/>
                      </a:moveTo>
                      <a:lnTo>
                        <a:pt x="363197" y="0"/>
                      </a:lnTo>
                      <a:cubicBezTo>
                        <a:pt x="408254" y="0"/>
                        <a:pt x="444848" y="36594"/>
                        <a:pt x="444848" y="81651"/>
                      </a:cubicBezTo>
                      <a:lnTo>
                        <a:pt x="444848" y="363197"/>
                      </a:lnTo>
                      <a:cubicBezTo>
                        <a:pt x="444848" y="408254"/>
                        <a:pt x="408254" y="444848"/>
                        <a:pt x="363197" y="444848"/>
                      </a:cubicBezTo>
                      <a:lnTo>
                        <a:pt x="81651" y="444848"/>
                      </a:lnTo>
                      <a:cubicBezTo>
                        <a:pt x="36594" y="444848"/>
                        <a:pt x="0" y="408254"/>
                        <a:pt x="0" y="363197"/>
                      </a:cubicBezTo>
                      <a:lnTo>
                        <a:pt x="0" y="81651"/>
                      </a:lnTo>
                      <a:cubicBezTo>
                        <a:pt x="0" y="36594"/>
                        <a:pt x="36594" y="0"/>
                        <a:pt x="81651"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3" name="Google Shape;313;p3"/>
                <p:cNvSpPr/>
                <p:nvPr/>
              </p:nvSpPr>
              <p:spPr>
                <a:xfrm>
                  <a:off x="10158951" y="6128560"/>
                  <a:ext cx="434784" cy="434784"/>
                </a:xfrm>
                <a:custGeom>
                  <a:avLst/>
                  <a:gdLst/>
                  <a:ahLst/>
                  <a:cxnLst/>
                  <a:rect l="l" t="t" r="r" b="b"/>
                  <a:pathLst>
                    <a:path w="434784" h="434784" extrusionOk="0">
                      <a:moveTo>
                        <a:pt x="76619" y="0"/>
                      </a:moveTo>
                      <a:lnTo>
                        <a:pt x="358166" y="0"/>
                      </a:lnTo>
                      <a:cubicBezTo>
                        <a:pt x="400478" y="0"/>
                        <a:pt x="434785" y="34307"/>
                        <a:pt x="434785" y="76619"/>
                      </a:cubicBezTo>
                      <a:lnTo>
                        <a:pt x="434785" y="358166"/>
                      </a:lnTo>
                      <a:cubicBezTo>
                        <a:pt x="434785" y="400478"/>
                        <a:pt x="400478" y="434785"/>
                        <a:pt x="358166" y="434785"/>
                      </a:cubicBezTo>
                      <a:lnTo>
                        <a:pt x="76619" y="434785"/>
                      </a:lnTo>
                      <a:cubicBezTo>
                        <a:pt x="34307" y="434785"/>
                        <a:pt x="0" y="400478"/>
                        <a:pt x="0" y="358166"/>
                      </a:cubicBezTo>
                      <a:lnTo>
                        <a:pt x="0" y="76619"/>
                      </a:lnTo>
                      <a:cubicBezTo>
                        <a:pt x="0" y="34307"/>
                        <a:pt x="34307" y="0"/>
                        <a:pt x="76619"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4" name="Google Shape;314;p3"/>
                <p:cNvSpPr/>
                <p:nvPr/>
              </p:nvSpPr>
              <p:spPr>
                <a:xfrm>
                  <a:off x="10164211" y="6133820"/>
                  <a:ext cx="424263" cy="424263"/>
                </a:xfrm>
                <a:custGeom>
                  <a:avLst/>
                  <a:gdLst/>
                  <a:ahLst/>
                  <a:cxnLst/>
                  <a:rect l="l" t="t" r="r" b="b"/>
                  <a:pathLst>
                    <a:path w="424263" h="424263" extrusionOk="0">
                      <a:moveTo>
                        <a:pt x="71359" y="0"/>
                      </a:moveTo>
                      <a:lnTo>
                        <a:pt x="352905" y="0"/>
                      </a:lnTo>
                      <a:cubicBezTo>
                        <a:pt x="392473" y="0"/>
                        <a:pt x="424264" y="32020"/>
                        <a:pt x="424264" y="71359"/>
                      </a:cubicBezTo>
                      <a:lnTo>
                        <a:pt x="424264" y="352905"/>
                      </a:lnTo>
                      <a:cubicBezTo>
                        <a:pt x="424264" y="392473"/>
                        <a:pt x="392244" y="424264"/>
                        <a:pt x="352905" y="424264"/>
                      </a:cubicBezTo>
                      <a:lnTo>
                        <a:pt x="71359" y="424264"/>
                      </a:lnTo>
                      <a:cubicBezTo>
                        <a:pt x="31791" y="424264"/>
                        <a:pt x="0" y="392244"/>
                        <a:pt x="0" y="352905"/>
                      </a:cubicBezTo>
                      <a:lnTo>
                        <a:pt x="0" y="71359"/>
                      </a:lnTo>
                      <a:cubicBezTo>
                        <a:pt x="0" y="32020"/>
                        <a:pt x="32020" y="0"/>
                        <a:pt x="71359" y="0"/>
                      </a:cubicBezTo>
                      <a:close/>
                    </a:path>
                  </a:pathLst>
                </a:custGeom>
                <a:gradFill>
                  <a:gsLst>
                    <a:gs pos="0">
                      <a:srgbClr val="7CCD29"/>
                    </a:gs>
                    <a:gs pos="32000">
                      <a:srgbClr val="7CCD29"/>
                    </a:gs>
                    <a:gs pos="73000">
                      <a:srgbClr val="53A300"/>
                    </a:gs>
                    <a:gs pos="100000">
                      <a:srgbClr val="53A30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15" name="Google Shape;315;p3">
                <a:hlinkClick r:id="rId6" action="ppaction://hlinksldjump" highlightClick="1"/>
              </p:cNvPr>
              <p:cNvSpPr/>
              <p:nvPr/>
            </p:nvSpPr>
            <p:spPr>
              <a:xfrm>
                <a:off x="10164211" y="6133820"/>
                <a:ext cx="424263" cy="424263"/>
              </a:xfrm>
              <a:custGeom>
                <a:avLst/>
                <a:gdLst/>
                <a:ahLst/>
                <a:cxnLst/>
                <a:rect l="l" t="t" r="r" b="b"/>
                <a:pathLst>
                  <a:path w="424263" h="424263" extrusionOk="0">
                    <a:moveTo>
                      <a:pt x="71359" y="0"/>
                    </a:moveTo>
                    <a:lnTo>
                      <a:pt x="352905" y="0"/>
                    </a:lnTo>
                    <a:cubicBezTo>
                      <a:pt x="392473" y="0"/>
                      <a:pt x="424264" y="32020"/>
                      <a:pt x="424264" y="71359"/>
                    </a:cubicBezTo>
                    <a:lnTo>
                      <a:pt x="424264" y="352905"/>
                    </a:lnTo>
                    <a:cubicBezTo>
                      <a:pt x="424264" y="392473"/>
                      <a:pt x="392244" y="424264"/>
                      <a:pt x="352905" y="424264"/>
                    </a:cubicBezTo>
                    <a:lnTo>
                      <a:pt x="71359" y="424264"/>
                    </a:lnTo>
                    <a:cubicBezTo>
                      <a:pt x="31791" y="424264"/>
                      <a:pt x="0" y="392244"/>
                      <a:pt x="0" y="352905"/>
                    </a:cubicBezTo>
                    <a:lnTo>
                      <a:pt x="0" y="71359"/>
                    </a:lnTo>
                    <a:cubicBezTo>
                      <a:pt x="0" y="32020"/>
                      <a:pt x="32020" y="0"/>
                      <a:pt x="7135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16" name="Google Shape;316;p3" descr="Next button"/>
            <p:cNvGrpSpPr/>
            <p:nvPr/>
          </p:nvGrpSpPr>
          <p:grpSpPr>
            <a:xfrm>
              <a:off x="10351609" y="6282048"/>
              <a:ext cx="75366" cy="130896"/>
              <a:chOff x="10351609" y="6282048"/>
              <a:chExt cx="75366" cy="130896"/>
            </a:xfrm>
          </p:grpSpPr>
          <p:sp>
            <p:nvSpPr>
              <p:cNvPr id="317" name="Google Shape;317;p3"/>
              <p:cNvSpPr/>
              <p:nvPr/>
            </p:nvSpPr>
            <p:spPr>
              <a:xfrm rot="-2700000">
                <a:off x="10343289" y="6368253"/>
                <a:ext cx="92170" cy="14180"/>
              </a:xfrm>
              <a:custGeom>
                <a:avLst/>
                <a:gdLst/>
                <a:ahLst/>
                <a:cxnLst/>
                <a:rect l="l" t="t" r="r" b="b"/>
                <a:pathLst>
                  <a:path w="92170" h="14180" extrusionOk="0">
                    <a:moveTo>
                      <a:pt x="0" y="0"/>
                    </a:moveTo>
                    <a:lnTo>
                      <a:pt x="92171" y="0"/>
                    </a:lnTo>
                    <a:lnTo>
                      <a:pt x="92171" y="14180"/>
                    </a:lnTo>
                    <a:lnTo>
                      <a:pt x="0" y="141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 name="Google Shape;318;p3"/>
              <p:cNvSpPr/>
              <p:nvPr/>
            </p:nvSpPr>
            <p:spPr>
              <a:xfrm rot="-2700000">
                <a:off x="10382119" y="6273563"/>
                <a:ext cx="14180" cy="92170"/>
              </a:xfrm>
              <a:custGeom>
                <a:avLst/>
                <a:gdLst/>
                <a:ahLst/>
                <a:cxnLst/>
                <a:rect l="l" t="t" r="r" b="b"/>
                <a:pathLst>
                  <a:path w="14180" h="92170" extrusionOk="0">
                    <a:moveTo>
                      <a:pt x="0" y="0"/>
                    </a:moveTo>
                    <a:lnTo>
                      <a:pt x="14180" y="0"/>
                    </a:lnTo>
                    <a:lnTo>
                      <a:pt x="14180" y="92171"/>
                    </a:lnTo>
                    <a:lnTo>
                      <a:pt x="0" y="9217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227" name="Stage 1: Core"/>
          <p:cNvSpPr txBox="1"/>
          <p:nvPr/>
        </p:nvSpPr>
        <p:spPr>
          <a:xfrm>
            <a:off x="6672262" y="3381878"/>
            <a:ext cx="3698558" cy="55399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The Line Management Standards: Core stage</a:t>
            </a:r>
            <a:endParaRPr lang="en-GB" sz="1800"/>
          </a:p>
        </p:txBody>
      </p:sp>
      <p:grpSp>
        <p:nvGrpSpPr>
          <p:cNvPr id="348" name="Next button 5" descr="Go to section 5, The Line Management Standards: Core stage."/>
          <p:cNvGrpSpPr/>
          <p:nvPr/>
        </p:nvGrpSpPr>
        <p:grpSpPr>
          <a:xfrm>
            <a:off x="10705596" y="3396026"/>
            <a:ext cx="536682" cy="536682"/>
            <a:chOff x="10056945" y="6026554"/>
            <a:chExt cx="638797" cy="638797"/>
          </a:xfrm>
        </p:grpSpPr>
        <p:grpSp>
          <p:nvGrpSpPr>
            <p:cNvPr id="349" name="Google Shape;349;p3" descr="Next button"/>
            <p:cNvGrpSpPr/>
            <p:nvPr/>
          </p:nvGrpSpPr>
          <p:grpSpPr>
            <a:xfrm>
              <a:off x="10056945" y="6026554"/>
              <a:ext cx="638797" cy="638797"/>
              <a:chOff x="10056945" y="6026554"/>
              <a:chExt cx="638797" cy="638797"/>
            </a:xfrm>
          </p:grpSpPr>
          <p:grpSp>
            <p:nvGrpSpPr>
              <p:cNvPr id="350" name="Google Shape;350;p3" descr="Next button"/>
              <p:cNvGrpSpPr/>
              <p:nvPr/>
            </p:nvGrpSpPr>
            <p:grpSpPr>
              <a:xfrm>
                <a:off x="10056945" y="6026554"/>
                <a:ext cx="638797" cy="638797"/>
                <a:chOff x="10056945" y="6026554"/>
                <a:chExt cx="638797" cy="638797"/>
              </a:xfrm>
            </p:grpSpPr>
            <p:sp>
              <p:nvSpPr>
                <p:cNvPr id="351" name="Google Shape;351;p3"/>
                <p:cNvSpPr/>
                <p:nvPr/>
              </p:nvSpPr>
              <p:spPr>
                <a:xfrm>
                  <a:off x="10056945" y="6026554"/>
                  <a:ext cx="638797" cy="638797"/>
                </a:xfrm>
                <a:custGeom>
                  <a:avLst/>
                  <a:gdLst/>
                  <a:ahLst/>
                  <a:cxnLst/>
                  <a:rect l="l" t="t" r="r" b="b"/>
                  <a:pathLst>
                    <a:path w="638797" h="638797" extrusionOk="0">
                      <a:moveTo>
                        <a:pt x="178625" y="0"/>
                      </a:moveTo>
                      <a:lnTo>
                        <a:pt x="460172" y="0"/>
                      </a:lnTo>
                      <a:cubicBezTo>
                        <a:pt x="558747" y="0"/>
                        <a:pt x="638797" y="80050"/>
                        <a:pt x="638797" y="178625"/>
                      </a:cubicBezTo>
                      <a:lnTo>
                        <a:pt x="638797" y="460172"/>
                      </a:lnTo>
                      <a:cubicBezTo>
                        <a:pt x="638797" y="558747"/>
                        <a:pt x="558747" y="638797"/>
                        <a:pt x="460172" y="638797"/>
                      </a:cubicBezTo>
                      <a:lnTo>
                        <a:pt x="178625" y="638797"/>
                      </a:lnTo>
                      <a:cubicBezTo>
                        <a:pt x="80050" y="638797"/>
                        <a:pt x="0" y="558747"/>
                        <a:pt x="0" y="460172"/>
                      </a:cubicBezTo>
                      <a:lnTo>
                        <a:pt x="0" y="178625"/>
                      </a:lnTo>
                      <a:cubicBezTo>
                        <a:pt x="0" y="80050"/>
                        <a:pt x="80050" y="0"/>
                        <a:pt x="178625"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 name="Google Shape;352;p3"/>
                <p:cNvSpPr/>
                <p:nvPr/>
              </p:nvSpPr>
              <p:spPr>
                <a:xfrm>
                  <a:off x="10061976" y="6031585"/>
                  <a:ext cx="628733" cy="628733"/>
                </a:xfrm>
                <a:custGeom>
                  <a:avLst/>
                  <a:gdLst/>
                  <a:ahLst/>
                  <a:cxnLst/>
                  <a:rect l="l" t="t" r="r" b="b"/>
                  <a:pathLst>
                    <a:path w="628733" h="628733" extrusionOk="0">
                      <a:moveTo>
                        <a:pt x="173594" y="0"/>
                      </a:moveTo>
                      <a:lnTo>
                        <a:pt x="455140" y="0"/>
                      </a:lnTo>
                      <a:cubicBezTo>
                        <a:pt x="550971" y="0"/>
                        <a:pt x="628734" y="77763"/>
                        <a:pt x="628734" y="173594"/>
                      </a:cubicBezTo>
                      <a:lnTo>
                        <a:pt x="628734" y="455140"/>
                      </a:lnTo>
                      <a:cubicBezTo>
                        <a:pt x="628734" y="550971"/>
                        <a:pt x="550971" y="628734"/>
                        <a:pt x="455140" y="628734"/>
                      </a:cubicBezTo>
                      <a:lnTo>
                        <a:pt x="173594" y="628734"/>
                      </a:lnTo>
                      <a:cubicBezTo>
                        <a:pt x="77763" y="628734"/>
                        <a:pt x="0" y="550971"/>
                        <a:pt x="0" y="455140"/>
                      </a:cubicBezTo>
                      <a:lnTo>
                        <a:pt x="0" y="173594"/>
                      </a:lnTo>
                      <a:cubicBezTo>
                        <a:pt x="0" y="77763"/>
                        <a:pt x="77763" y="0"/>
                        <a:pt x="173594"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 name="Google Shape;353;p3"/>
                <p:cNvSpPr/>
                <p:nvPr/>
              </p:nvSpPr>
              <p:spPr>
                <a:xfrm>
                  <a:off x="10067008" y="6036846"/>
                  <a:ext cx="618670" cy="618670"/>
                </a:xfrm>
                <a:custGeom>
                  <a:avLst/>
                  <a:gdLst/>
                  <a:ahLst/>
                  <a:cxnLst/>
                  <a:rect l="l" t="t" r="r" b="b"/>
                  <a:pathLst>
                    <a:path w="618670" h="618670" extrusionOk="0">
                      <a:moveTo>
                        <a:pt x="168562" y="0"/>
                      </a:moveTo>
                      <a:lnTo>
                        <a:pt x="450108" y="0"/>
                      </a:lnTo>
                      <a:cubicBezTo>
                        <a:pt x="543195" y="0"/>
                        <a:pt x="618670" y="75475"/>
                        <a:pt x="618670" y="168562"/>
                      </a:cubicBezTo>
                      <a:lnTo>
                        <a:pt x="618670" y="450108"/>
                      </a:lnTo>
                      <a:cubicBezTo>
                        <a:pt x="618670" y="543195"/>
                        <a:pt x="543195" y="618670"/>
                        <a:pt x="450108" y="618670"/>
                      </a:cubicBezTo>
                      <a:lnTo>
                        <a:pt x="168562" y="618670"/>
                      </a:lnTo>
                      <a:cubicBezTo>
                        <a:pt x="75476" y="618670"/>
                        <a:pt x="0" y="543195"/>
                        <a:pt x="0" y="450108"/>
                      </a:cubicBezTo>
                      <a:lnTo>
                        <a:pt x="0" y="168333"/>
                      </a:lnTo>
                      <a:cubicBezTo>
                        <a:pt x="229" y="75247"/>
                        <a:pt x="75476" y="0"/>
                        <a:pt x="168562"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 name="Google Shape;354;p3"/>
                <p:cNvSpPr/>
                <p:nvPr/>
              </p:nvSpPr>
              <p:spPr>
                <a:xfrm>
                  <a:off x="10072268" y="6041877"/>
                  <a:ext cx="608149" cy="608149"/>
                </a:xfrm>
                <a:custGeom>
                  <a:avLst/>
                  <a:gdLst/>
                  <a:ahLst/>
                  <a:cxnLst/>
                  <a:rect l="l" t="t" r="r" b="b"/>
                  <a:pathLst>
                    <a:path w="608149" h="608149" extrusionOk="0">
                      <a:moveTo>
                        <a:pt x="163302" y="0"/>
                      </a:moveTo>
                      <a:lnTo>
                        <a:pt x="444848" y="0"/>
                      </a:lnTo>
                      <a:cubicBezTo>
                        <a:pt x="534961" y="0"/>
                        <a:pt x="608150" y="73188"/>
                        <a:pt x="608150" y="163302"/>
                      </a:cubicBezTo>
                      <a:lnTo>
                        <a:pt x="608150" y="444848"/>
                      </a:lnTo>
                      <a:cubicBezTo>
                        <a:pt x="608150" y="534961"/>
                        <a:pt x="534961" y="608150"/>
                        <a:pt x="444848" y="608150"/>
                      </a:cubicBezTo>
                      <a:lnTo>
                        <a:pt x="163302" y="608150"/>
                      </a:lnTo>
                      <a:cubicBezTo>
                        <a:pt x="73188" y="608150"/>
                        <a:pt x="0" y="534961"/>
                        <a:pt x="0" y="444848"/>
                      </a:cubicBezTo>
                      <a:lnTo>
                        <a:pt x="0" y="163302"/>
                      </a:lnTo>
                      <a:cubicBezTo>
                        <a:pt x="0" y="73188"/>
                        <a:pt x="73188" y="0"/>
                        <a:pt x="163302"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 name="Google Shape;355;p3"/>
                <p:cNvSpPr/>
                <p:nvPr/>
              </p:nvSpPr>
              <p:spPr>
                <a:xfrm>
                  <a:off x="10077300" y="6046909"/>
                  <a:ext cx="598086" cy="598086"/>
                </a:xfrm>
                <a:custGeom>
                  <a:avLst/>
                  <a:gdLst/>
                  <a:ahLst/>
                  <a:cxnLst/>
                  <a:rect l="l" t="t" r="r" b="b"/>
                  <a:pathLst>
                    <a:path w="598086" h="598086" extrusionOk="0">
                      <a:moveTo>
                        <a:pt x="158270" y="0"/>
                      </a:moveTo>
                      <a:lnTo>
                        <a:pt x="439816" y="0"/>
                      </a:lnTo>
                      <a:cubicBezTo>
                        <a:pt x="527185" y="0"/>
                        <a:pt x="598086" y="70901"/>
                        <a:pt x="598086" y="158270"/>
                      </a:cubicBezTo>
                      <a:lnTo>
                        <a:pt x="598086" y="439816"/>
                      </a:lnTo>
                      <a:cubicBezTo>
                        <a:pt x="598086" y="527185"/>
                        <a:pt x="527185" y="598086"/>
                        <a:pt x="439816" y="598086"/>
                      </a:cubicBezTo>
                      <a:lnTo>
                        <a:pt x="158270" y="598086"/>
                      </a:lnTo>
                      <a:cubicBezTo>
                        <a:pt x="70901" y="598086"/>
                        <a:pt x="0" y="527185"/>
                        <a:pt x="0" y="439816"/>
                      </a:cubicBezTo>
                      <a:lnTo>
                        <a:pt x="0" y="158270"/>
                      </a:lnTo>
                      <a:cubicBezTo>
                        <a:pt x="0" y="70901"/>
                        <a:pt x="70901" y="0"/>
                        <a:pt x="158270"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 name="Google Shape;356;p3"/>
                <p:cNvSpPr/>
                <p:nvPr/>
              </p:nvSpPr>
              <p:spPr>
                <a:xfrm>
                  <a:off x="10082332" y="6052169"/>
                  <a:ext cx="588022" cy="588022"/>
                </a:xfrm>
                <a:custGeom>
                  <a:avLst/>
                  <a:gdLst/>
                  <a:ahLst/>
                  <a:cxnLst/>
                  <a:rect l="l" t="t" r="r" b="b"/>
                  <a:pathLst>
                    <a:path w="588022" h="588022" extrusionOk="0">
                      <a:moveTo>
                        <a:pt x="153238" y="0"/>
                      </a:moveTo>
                      <a:lnTo>
                        <a:pt x="434785" y="0"/>
                      </a:lnTo>
                      <a:cubicBezTo>
                        <a:pt x="519409" y="0"/>
                        <a:pt x="588023" y="68614"/>
                        <a:pt x="588023" y="153238"/>
                      </a:cubicBezTo>
                      <a:lnTo>
                        <a:pt x="588023" y="434785"/>
                      </a:lnTo>
                      <a:cubicBezTo>
                        <a:pt x="588023" y="519409"/>
                        <a:pt x="519409" y="588023"/>
                        <a:pt x="434785" y="588023"/>
                      </a:cubicBezTo>
                      <a:lnTo>
                        <a:pt x="153238" y="588023"/>
                      </a:lnTo>
                      <a:cubicBezTo>
                        <a:pt x="68614" y="588023"/>
                        <a:pt x="0" y="519409"/>
                        <a:pt x="0" y="434785"/>
                      </a:cubicBezTo>
                      <a:lnTo>
                        <a:pt x="0" y="153009"/>
                      </a:lnTo>
                      <a:cubicBezTo>
                        <a:pt x="229" y="68385"/>
                        <a:pt x="68614" y="0"/>
                        <a:pt x="153238"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 name="Google Shape;357;p3"/>
                <p:cNvSpPr/>
                <p:nvPr/>
              </p:nvSpPr>
              <p:spPr>
                <a:xfrm>
                  <a:off x="10087592" y="6057201"/>
                  <a:ext cx="577501" cy="577501"/>
                </a:xfrm>
                <a:custGeom>
                  <a:avLst/>
                  <a:gdLst/>
                  <a:ahLst/>
                  <a:cxnLst/>
                  <a:rect l="l" t="t" r="r" b="b"/>
                  <a:pathLst>
                    <a:path w="577501" h="577501" extrusionOk="0">
                      <a:moveTo>
                        <a:pt x="147978" y="0"/>
                      </a:moveTo>
                      <a:lnTo>
                        <a:pt x="429524" y="0"/>
                      </a:lnTo>
                      <a:cubicBezTo>
                        <a:pt x="511175" y="0"/>
                        <a:pt x="577502" y="66327"/>
                        <a:pt x="577502" y="147978"/>
                      </a:cubicBezTo>
                      <a:lnTo>
                        <a:pt x="577502" y="429524"/>
                      </a:lnTo>
                      <a:cubicBezTo>
                        <a:pt x="577502" y="511175"/>
                        <a:pt x="511175" y="577502"/>
                        <a:pt x="429524" y="577502"/>
                      </a:cubicBezTo>
                      <a:lnTo>
                        <a:pt x="147978" y="577502"/>
                      </a:lnTo>
                      <a:cubicBezTo>
                        <a:pt x="66327" y="577502"/>
                        <a:pt x="0" y="511175"/>
                        <a:pt x="0" y="429524"/>
                      </a:cubicBezTo>
                      <a:lnTo>
                        <a:pt x="0" y="147978"/>
                      </a:lnTo>
                      <a:cubicBezTo>
                        <a:pt x="0" y="66327"/>
                        <a:pt x="66327" y="0"/>
                        <a:pt x="147978"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 name="Google Shape;358;p3"/>
                <p:cNvSpPr/>
                <p:nvPr/>
              </p:nvSpPr>
              <p:spPr>
                <a:xfrm>
                  <a:off x="10092624" y="6062233"/>
                  <a:ext cx="567438" cy="567438"/>
                </a:xfrm>
                <a:custGeom>
                  <a:avLst/>
                  <a:gdLst/>
                  <a:ahLst/>
                  <a:cxnLst/>
                  <a:rect l="l" t="t" r="r" b="b"/>
                  <a:pathLst>
                    <a:path w="567438" h="567438" extrusionOk="0">
                      <a:moveTo>
                        <a:pt x="142946" y="0"/>
                      </a:moveTo>
                      <a:lnTo>
                        <a:pt x="424492" y="0"/>
                      </a:lnTo>
                      <a:cubicBezTo>
                        <a:pt x="503399" y="0"/>
                        <a:pt x="567439" y="64040"/>
                        <a:pt x="567439" y="142946"/>
                      </a:cubicBezTo>
                      <a:lnTo>
                        <a:pt x="567439" y="424492"/>
                      </a:lnTo>
                      <a:cubicBezTo>
                        <a:pt x="567439" y="503399"/>
                        <a:pt x="503399" y="567439"/>
                        <a:pt x="424492" y="567439"/>
                      </a:cubicBezTo>
                      <a:lnTo>
                        <a:pt x="142946" y="567439"/>
                      </a:lnTo>
                      <a:cubicBezTo>
                        <a:pt x="64040" y="567439"/>
                        <a:pt x="0" y="503399"/>
                        <a:pt x="0" y="424492"/>
                      </a:cubicBezTo>
                      <a:lnTo>
                        <a:pt x="0" y="142946"/>
                      </a:lnTo>
                      <a:cubicBezTo>
                        <a:pt x="0" y="64040"/>
                        <a:pt x="64040" y="0"/>
                        <a:pt x="142946"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 name="Google Shape;359;p3"/>
                <p:cNvSpPr/>
                <p:nvPr/>
              </p:nvSpPr>
              <p:spPr>
                <a:xfrm>
                  <a:off x="10097656" y="6067493"/>
                  <a:ext cx="557375" cy="557375"/>
                </a:xfrm>
                <a:custGeom>
                  <a:avLst/>
                  <a:gdLst/>
                  <a:ahLst/>
                  <a:cxnLst/>
                  <a:rect l="l" t="t" r="r" b="b"/>
                  <a:pathLst>
                    <a:path w="557375" h="557375" extrusionOk="0">
                      <a:moveTo>
                        <a:pt x="137914" y="0"/>
                      </a:moveTo>
                      <a:lnTo>
                        <a:pt x="419461" y="0"/>
                      </a:lnTo>
                      <a:cubicBezTo>
                        <a:pt x="495622" y="0"/>
                        <a:pt x="557375" y="61753"/>
                        <a:pt x="557375" y="137914"/>
                      </a:cubicBezTo>
                      <a:lnTo>
                        <a:pt x="557375" y="419461"/>
                      </a:lnTo>
                      <a:cubicBezTo>
                        <a:pt x="557375" y="495622"/>
                        <a:pt x="495622" y="557375"/>
                        <a:pt x="419461" y="557375"/>
                      </a:cubicBezTo>
                      <a:lnTo>
                        <a:pt x="137914" y="557375"/>
                      </a:lnTo>
                      <a:cubicBezTo>
                        <a:pt x="61753" y="557375"/>
                        <a:pt x="0" y="495622"/>
                        <a:pt x="0" y="419461"/>
                      </a:cubicBezTo>
                      <a:lnTo>
                        <a:pt x="0" y="137686"/>
                      </a:lnTo>
                      <a:cubicBezTo>
                        <a:pt x="229" y="61524"/>
                        <a:pt x="61753" y="0"/>
                        <a:pt x="137914"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0" name="Google Shape;360;p3"/>
                <p:cNvSpPr/>
                <p:nvPr/>
              </p:nvSpPr>
              <p:spPr>
                <a:xfrm>
                  <a:off x="10102916" y="6072525"/>
                  <a:ext cx="546854" cy="546854"/>
                </a:xfrm>
                <a:custGeom>
                  <a:avLst/>
                  <a:gdLst/>
                  <a:ahLst/>
                  <a:cxnLst/>
                  <a:rect l="l" t="t" r="r" b="b"/>
                  <a:pathLst>
                    <a:path w="546854" h="546854" extrusionOk="0">
                      <a:moveTo>
                        <a:pt x="132654" y="0"/>
                      </a:moveTo>
                      <a:lnTo>
                        <a:pt x="414200" y="0"/>
                      </a:lnTo>
                      <a:cubicBezTo>
                        <a:pt x="487617" y="0"/>
                        <a:pt x="546854" y="59466"/>
                        <a:pt x="546854" y="132654"/>
                      </a:cubicBezTo>
                      <a:lnTo>
                        <a:pt x="546854" y="414200"/>
                      </a:lnTo>
                      <a:cubicBezTo>
                        <a:pt x="546854" y="487617"/>
                        <a:pt x="487389" y="546854"/>
                        <a:pt x="414200" y="546854"/>
                      </a:cubicBezTo>
                      <a:lnTo>
                        <a:pt x="132654" y="546854"/>
                      </a:lnTo>
                      <a:cubicBezTo>
                        <a:pt x="59237" y="546854"/>
                        <a:pt x="0" y="487389"/>
                        <a:pt x="0" y="414200"/>
                      </a:cubicBezTo>
                      <a:lnTo>
                        <a:pt x="0" y="132654"/>
                      </a:lnTo>
                      <a:cubicBezTo>
                        <a:pt x="0" y="59466"/>
                        <a:pt x="59466" y="0"/>
                        <a:pt x="132654"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 name="Google Shape;361;p3"/>
                <p:cNvSpPr/>
                <p:nvPr/>
              </p:nvSpPr>
              <p:spPr>
                <a:xfrm>
                  <a:off x="10107948" y="6077557"/>
                  <a:ext cx="536790" cy="536790"/>
                </a:xfrm>
                <a:custGeom>
                  <a:avLst/>
                  <a:gdLst/>
                  <a:ahLst/>
                  <a:cxnLst/>
                  <a:rect l="l" t="t" r="r" b="b"/>
                  <a:pathLst>
                    <a:path w="536790" h="536790" extrusionOk="0">
                      <a:moveTo>
                        <a:pt x="127622" y="0"/>
                      </a:moveTo>
                      <a:lnTo>
                        <a:pt x="409169" y="0"/>
                      </a:lnTo>
                      <a:cubicBezTo>
                        <a:pt x="479612" y="0"/>
                        <a:pt x="536791" y="57178"/>
                        <a:pt x="536791" y="127622"/>
                      </a:cubicBezTo>
                      <a:lnTo>
                        <a:pt x="536791" y="409169"/>
                      </a:lnTo>
                      <a:cubicBezTo>
                        <a:pt x="536791" y="479612"/>
                        <a:pt x="479612" y="536791"/>
                        <a:pt x="409169" y="536791"/>
                      </a:cubicBezTo>
                      <a:lnTo>
                        <a:pt x="127622" y="536791"/>
                      </a:lnTo>
                      <a:cubicBezTo>
                        <a:pt x="57178" y="536791"/>
                        <a:pt x="0" y="479612"/>
                        <a:pt x="0" y="409169"/>
                      </a:cubicBezTo>
                      <a:lnTo>
                        <a:pt x="0" y="127622"/>
                      </a:lnTo>
                      <a:cubicBezTo>
                        <a:pt x="0" y="57178"/>
                        <a:pt x="57178" y="0"/>
                        <a:pt x="127622"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2" name="Google Shape;362;p3"/>
                <p:cNvSpPr/>
                <p:nvPr/>
              </p:nvSpPr>
              <p:spPr>
                <a:xfrm>
                  <a:off x="10112979" y="6082588"/>
                  <a:ext cx="526727" cy="526727"/>
                </a:xfrm>
                <a:custGeom>
                  <a:avLst/>
                  <a:gdLst/>
                  <a:ahLst/>
                  <a:cxnLst/>
                  <a:rect l="l" t="t" r="r" b="b"/>
                  <a:pathLst>
                    <a:path w="526727" h="526727" extrusionOk="0">
                      <a:moveTo>
                        <a:pt x="122591" y="0"/>
                      </a:moveTo>
                      <a:lnTo>
                        <a:pt x="404137" y="0"/>
                      </a:lnTo>
                      <a:cubicBezTo>
                        <a:pt x="471836" y="0"/>
                        <a:pt x="526728" y="54891"/>
                        <a:pt x="526728" y="122591"/>
                      </a:cubicBezTo>
                      <a:lnTo>
                        <a:pt x="526728" y="404137"/>
                      </a:lnTo>
                      <a:cubicBezTo>
                        <a:pt x="526728" y="471836"/>
                        <a:pt x="471836" y="526728"/>
                        <a:pt x="404137" y="526728"/>
                      </a:cubicBezTo>
                      <a:lnTo>
                        <a:pt x="122591" y="526728"/>
                      </a:lnTo>
                      <a:cubicBezTo>
                        <a:pt x="54891" y="526728"/>
                        <a:pt x="0" y="471836"/>
                        <a:pt x="0" y="404137"/>
                      </a:cubicBezTo>
                      <a:lnTo>
                        <a:pt x="0" y="122591"/>
                      </a:lnTo>
                      <a:cubicBezTo>
                        <a:pt x="0" y="54891"/>
                        <a:pt x="54891" y="0"/>
                        <a:pt x="122591"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3" name="Google Shape;363;p3"/>
                <p:cNvSpPr/>
                <p:nvPr/>
              </p:nvSpPr>
              <p:spPr>
                <a:xfrm>
                  <a:off x="10118240" y="6087849"/>
                  <a:ext cx="516206" cy="516206"/>
                </a:xfrm>
                <a:custGeom>
                  <a:avLst/>
                  <a:gdLst/>
                  <a:ahLst/>
                  <a:cxnLst/>
                  <a:rect l="l" t="t" r="r" b="b"/>
                  <a:pathLst>
                    <a:path w="516206" h="516206" extrusionOk="0">
                      <a:moveTo>
                        <a:pt x="117330" y="0"/>
                      </a:moveTo>
                      <a:lnTo>
                        <a:pt x="398877" y="0"/>
                      </a:lnTo>
                      <a:cubicBezTo>
                        <a:pt x="463831" y="0"/>
                        <a:pt x="516207" y="52604"/>
                        <a:pt x="516207" y="117330"/>
                      </a:cubicBezTo>
                      <a:lnTo>
                        <a:pt x="516207" y="398877"/>
                      </a:lnTo>
                      <a:cubicBezTo>
                        <a:pt x="516207" y="463831"/>
                        <a:pt x="463603" y="516207"/>
                        <a:pt x="398877" y="516207"/>
                      </a:cubicBezTo>
                      <a:lnTo>
                        <a:pt x="117330" y="516207"/>
                      </a:lnTo>
                      <a:cubicBezTo>
                        <a:pt x="52375" y="516207"/>
                        <a:pt x="0" y="463603"/>
                        <a:pt x="0" y="398877"/>
                      </a:cubicBezTo>
                      <a:lnTo>
                        <a:pt x="0" y="117330"/>
                      </a:lnTo>
                      <a:cubicBezTo>
                        <a:pt x="0" y="52604"/>
                        <a:pt x="52604" y="0"/>
                        <a:pt x="117330"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 name="Google Shape;364;p3"/>
                <p:cNvSpPr/>
                <p:nvPr/>
              </p:nvSpPr>
              <p:spPr>
                <a:xfrm>
                  <a:off x="10123271" y="6092880"/>
                  <a:ext cx="506143" cy="506143"/>
                </a:xfrm>
                <a:custGeom>
                  <a:avLst/>
                  <a:gdLst/>
                  <a:ahLst/>
                  <a:cxnLst/>
                  <a:rect l="l" t="t" r="r" b="b"/>
                  <a:pathLst>
                    <a:path w="506143" h="506143" extrusionOk="0">
                      <a:moveTo>
                        <a:pt x="112298" y="0"/>
                      </a:moveTo>
                      <a:lnTo>
                        <a:pt x="393845" y="0"/>
                      </a:lnTo>
                      <a:cubicBezTo>
                        <a:pt x="455826" y="0"/>
                        <a:pt x="506143" y="50317"/>
                        <a:pt x="506143" y="112298"/>
                      </a:cubicBezTo>
                      <a:lnTo>
                        <a:pt x="506143" y="393845"/>
                      </a:lnTo>
                      <a:cubicBezTo>
                        <a:pt x="506143" y="455826"/>
                        <a:pt x="455826" y="506143"/>
                        <a:pt x="393845" y="506143"/>
                      </a:cubicBezTo>
                      <a:lnTo>
                        <a:pt x="112298" y="506143"/>
                      </a:lnTo>
                      <a:cubicBezTo>
                        <a:pt x="50317" y="506143"/>
                        <a:pt x="0" y="455826"/>
                        <a:pt x="0" y="393845"/>
                      </a:cubicBezTo>
                      <a:lnTo>
                        <a:pt x="0" y="112298"/>
                      </a:lnTo>
                      <a:cubicBezTo>
                        <a:pt x="0" y="50317"/>
                        <a:pt x="50317" y="0"/>
                        <a:pt x="112298"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5" name="Google Shape;365;p3"/>
                <p:cNvSpPr/>
                <p:nvPr/>
              </p:nvSpPr>
              <p:spPr>
                <a:xfrm>
                  <a:off x="10128303" y="6097912"/>
                  <a:ext cx="496079" cy="496079"/>
                </a:xfrm>
                <a:custGeom>
                  <a:avLst/>
                  <a:gdLst/>
                  <a:ahLst/>
                  <a:cxnLst/>
                  <a:rect l="l" t="t" r="r" b="b"/>
                  <a:pathLst>
                    <a:path w="496079" h="496079" extrusionOk="0">
                      <a:moveTo>
                        <a:pt x="107267" y="0"/>
                      </a:moveTo>
                      <a:lnTo>
                        <a:pt x="388813" y="0"/>
                      </a:lnTo>
                      <a:cubicBezTo>
                        <a:pt x="448050" y="0"/>
                        <a:pt x="496080" y="48030"/>
                        <a:pt x="496080" y="107267"/>
                      </a:cubicBezTo>
                      <a:lnTo>
                        <a:pt x="496080" y="388813"/>
                      </a:lnTo>
                      <a:cubicBezTo>
                        <a:pt x="496080" y="448050"/>
                        <a:pt x="448050" y="496080"/>
                        <a:pt x="388813" y="496080"/>
                      </a:cubicBezTo>
                      <a:lnTo>
                        <a:pt x="107267" y="496080"/>
                      </a:lnTo>
                      <a:cubicBezTo>
                        <a:pt x="48030" y="496080"/>
                        <a:pt x="0" y="448050"/>
                        <a:pt x="0" y="388813"/>
                      </a:cubicBezTo>
                      <a:lnTo>
                        <a:pt x="0" y="107267"/>
                      </a:lnTo>
                      <a:cubicBezTo>
                        <a:pt x="0" y="48030"/>
                        <a:pt x="48030" y="0"/>
                        <a:pt x="107267"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 name="Google Shape;366;p3"/>
                <p:cNvSpPr/>
                <p:nvPr/>
              </p:nvSpPr>
              <p:spPr>
                <a:xfrm>
                  <a:off x="10133564" y="6103173"/>
                  <a:ext cx="485559" cy="485559"/>
                </a:xfrm>
                <a:custGeom>
                  <a:avLst/>
                  <a:gdLst/>
                  <a:ahLst/>
                  <a:cxnLst/>
                  <a:rect l="l" t="t" r="r" b="b"/>
                  <a:pathLst>
                    <a:path w="485559" h="485559" extrusionOk="0">
                      <a:moveTo>
                        <a:pt x="102006" y="0"/>
                      </a:moveTo>
                      <a:lnTo>
                        <a:pt x="383553" y="0"/>
                      </a:lnTo>
                      <a:cubicBezTo>
                        <a:pt x="440045" y="0"/>
                        <a:pt x="485559" y="45743"/>
                        <a:pt x="485559" y="102006"/>
                      </a:cubicBezTo>
                      <a:lnTo>
                        <a:pt x="485559" y="383553"/>
                      </a:lnTo>
                      <a:cubicBezTo>
                        <a:pt x="485559" y="440045"/>
                        <a:pt x="439816" y="485559"/>
                        <a:pt x="383553" y="485559"/>
                      </a:cubicBezTo>
                      <a:lnTo>
                        <a:pt x="102006" y="485559"/>
                      </a:lnTo>
                      <a:cubicBezTo>
                        <a:pt x="45514" y="485559"/>
                        <a:pt x="0" y="439816"/>
                        <a:pt x="0" y="383553"/>
                      </a:cubicBezTo>
                      <a:lnTo>
                        <a:pt x="0" y="102006"/>
                      </a:lnTo>
                      <a:cubicBezTo>
                        <a:pt x="0" y="45743"/>
                        <a:pt x="45743" y="0"/>
                        <a:pt x="102006"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 name="Google Shape;367;p3"/>
                <p:cNvSpPr/>
                <p:nvPr/>
              </p:nvSpPr>
              <p:spPr>
                <a:xfrm>
                  <a:off x="10138595" y="6108204"/>
                  <a:ext cx="475495" cy="475495"/>
                </a:xfrm>
                <a:custGeom>
                  <a:avLst/>
                  <a:gdLst/>
                  <a:ahLst/>
                  <a:cxnLst/>
                  <a:rect l="l" t="t" r="r" b="b"/>
                  <a:pathLst>
                    <a:path w="475495" h="475495" extrusionOk="0">
                      <a:moveTo>
                        <a:pt x="96975" y="0"/>
                      </a:moveTo>
                      <a:lnTo>
                        <a:pt x="378521" y="0"/>
                      </a:lnTo>
                      <a:cubicBezTo>
                        <a:pt x="432040" y="0"/>
                        <a:pt x="475496" y="43456"/>
                        <a:pt x="475496" y="96975"/>
                      </a:cubicBezTo>
                      <a:lnTo>
                        <a:pt x="475496" y="378521"/>
                      </a:lnTo>
                      <a:cubicBezTo>
                        <a:pt x="475496" y="432040"/>
                        <a:pt x="432040" y="475496"/>
                        <a:pt x="378521" y="475496"/>
                      </a:cubicBezTo>
                      <a:lnTo>
                        <a:pt x="96975" y="475496"/>
                      </a:lnTo>
                      <a:cubicBezTo>
                        <a:pt x="43456" y="475496"/>
                        <a:pt x="0" y="432040"/>
                        <a:pt x="0" y="378521"/>
                      </a:cubicBezTo>
                      <a:lnTo>
                        <a:pt x="0" y="96975"/>
                      </a:lnTo>
                      <a:cubicBezTo>
                        <a:pt x="0" y="43456"/>
                        <a:pt x="43456" y="0"/>
                        <a:pt x="96975"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 name="Google Shape;368;p3"/>
                <p:cNvSpPr/>
                <p:nvPr/>
              </p:nvSpPr>
              <p:spPr>
                <a:xfrm>
                  <a:off x="10143627" y="6113465"/>
                  <a:ext cx="465432" cy="465432"/>
                </a:xfrm>
                <a:custGeom>
                  <a:avLst/>
                  <a:gdLst/>
                  <a:ahLst/>
                  <a:cxnLst/>
                  <a:rect l="l" t="t" r="r" b="b"/>
                  <a:pathLst>
                    <a:path w="465432" h="465432" extrusionOk="0">
                      <a:moveTo>
                        <a:pt x="91943" y="0"/>
                      </a:moveTo>
                      <a:lnTo>
                        <a:pt x="373489" y="0"/>
                      </a:lnTo>
                      <a:cubicBezTo>
                        <a:pt x="424264" y="0"/>
                        <a:pt x="465432" y="41168"/>
                        <a:pt x="465432" y="91943"/>
                      </a:cubicBezTo>
                      <a:lnTo>
                        <a:pt x="465432" y="373489"/>
                      </a:lnTo>
                      <a:cubicBezTo>
                        <a:pt x="465432" y="424264"/>
                        <a:pt x="424264" y="465432"/>
                        <a:pt x="373489" y="465432"/>
                      </a:cubicBezTo>
                      <a:lnTo>
                        <a:pt x="91943" y="465432"/>
                      </a:lnTo>
                      <a:cubicBezTo>
                        <a:pt x="41168" y="465432"/>
                        <a:pt x="0" y="424264"/>
                        <a:pt x="0" y="373489"/>
                      </a:cubicBezTo>
                      <a:lnTo>
                        <a:pt x="0" y="91714"/>
                      </a:lnTo>
                      <a:cubicBezTo>
                        <a:pt x="229" y="40940"/>
                        <a:pt x="41168" y="0"/>
                        <a:pt x="91943"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 name="Google Shape;369;p3"/>
                <p:cNvSpPr/>
                <p:nvPr/>
              </p:nvSpPr>
              <p:spPr>
                <a:xfrm>
                  <a:off x="10148659" y="6118496"/>
                  <a:ext cx="455140" cy="455140"/>
                </a:xfrm>
                <a:custGeom>
                  <a:avLst/>
                  <a:gdLst/>
                  <a:ahLst/>
                  <a:cxnLst/>
                  <a:rect l="l" t="t" r="r" b="b"/>
                  <a:pathLst>
                    <a:path w="455140" h="455140" extrusionOk="0">
                      <a:moveTo>
                        <a:pt x="86911" y="0"/>
                      </a:moveTo>
                      <a:lnTo>
                        <a:pt x="368458" y="0"/>
                      </a:lnTo>
                      <a:cubicBezTo>
                        <a:pt x="416488" y="0"/>
                        <a:pt x="455140" y="38881"/>
                        <a:pt x="455140" y="86911"/>
                      </a:cubicBezTo>
                      <a:lnTo>
                        <a:pt x="455140" y="368458"/>
                      </a:lnTo>
                      <a:cubicBezTo>
                        <a:pt x="455140" y="416488"/>
                        <a:pt x="416259" y="455140"/>
                        <a:pt x="368458" y="455140"/>
                      </a:cubicBezTo>
                      <a:lnTo>
                        <a:pt x="86911" y="455140"/>
                      </a:lnTo>
                      <a:cubicBezTo>
                        <a:pt x="38881" y="455140"/>
                        <a:pt x="0" y="416259"/>
                        <a:pt x="0" y="368458"/>
                      </a:cubicBezTo>
                      <a:lnTo>
                        <a:pt x="0" y="86682"/>
                      </a:lnTo>
                      <a:cubicBezTo>
                        <a:pt x="229" y="38881"/>
                        <a:pt x="39110" y="0"/>
                        <a:pt x="86911"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 name="Google Shape;370;p3"/>
                <p:cNvSpPr/>
                <p:nvPr/>
              </p:nvSpPr>
              <p:spPr>
                <a:xfrm>
                  <a:off x="10153919" y="6123528"/>
                  <a:ext cx="444847" cy="444847"/>
                </a:xfrm>
                <a:custGeom>
                  <a:avLst/>
                  <a:gdLst/>
                  <a:ahLst/>
                  <a:cxnLst/>
                  <a:rect l="l" t="t" r="r" b="b"/>
                  <a:pathLst>
                    <a:path w="444847" h="444847" extrusionOk="0">
                      <a:moveTo>
                        <a:pt x="81651" y="0"/>
                      </a:moveTo>
                      <a:lnTo>
                        <a:pt x="363197" y="0"/>
                      </a:lnTo>
                      <a:cubicBezTo>
                        <a:pt x="408254" y="0"/>
                        <a:pt x="444848" y="36594"/>
                        <a:pt x="444848" y="81651"/>
                      </a:cubicBezTo>
                      <a:lnTo>
                        <a:pt x="444848" y="363197"/>
                      </a:lnTo>
                      <a:cubicBezTo>
                        <a:pt x="444848" y="408254"/>
                        <a:pt x="408254" y="444848"/>
                        <a:pt x="363197" y="444848"/>
                      </a:cubicBezTo>
                      <a:lnTo>
                        <a:pt x="81651" y="444848"/>
                      </a:lnTo>
                      <a:cubicBezTo>
                        <a:pt x="36594" y="444848"/>
                        <a:pt x="0" y="408254"/>
                        <a:pt x="0" y="363197"/>
                      </a:cubicBezTo>
                      <a:lnTo>
                        <a:pt x="0" y="81651"/>
                      </a:lnTo>
                      <a:cubicBezTo>
                        <a:pt x="0" y="36594"/>
                        <a:pt x="36594" y="0"/>
                        <a:pt x="81651"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 name="Google Shape;371;p3"/>
                <p:cNvSpPr/>
                <p:nvPr/>
              </p:nvSpPr>
              <p:spPr>
                <a:xfrm>
                  <a:off x="10158951" y="6128560"/>
                  <a:ext cx="434784" cy="434784"/>
                </a:xfrm>
                <a:custGeom>
                  <a:avLst/>
                  <a:gdLst/>
                  <a:ahLst/>
                  <a:cxnLst/>
                  <a:rect l="l" t="t" r="r" b="b"/>
                  <a:pathLst>
                    <a:path w="434784" h="434784" extrusionOk="0">
                      <a:moveTo>
                        <a:pt x="76619" y="0"/>
                      </a:moveTo>
                      <a:lnTo>
                        <a:pt x="358166" y="0"/>
                      </a:lnTo>
                      <a:cubicBezTo>
                        <a:pt x="400478" y="0"/>
                        <a:pt x="434785" y="34307"/>
                        <a:pt x="434785" y="76619"/>
                      </a:cubicBezTo>
                      <a:lnTo>
                        <a:pt x="434785" y="358166"/>
                      </a:lnTo>
                      <a:cubicBezTo>
                        <a:pt x="434785" y="400478"/>
                        <a:pt x="400478" y="434785"/>
                        <a:pt x="358166" y="434785"/>
                      </a:cubicBezTo>
                      <a:lnTo>
                        <a:pt x="76619" y="434785"/>
                      </a:lnTo>
                      <a:cubicBezTo>
                        <a:pt x="34307" y="434785"/>
                        <a:pt x="0" y="400478"/>
                        <a:pt x="0" y="358166"/>
                      </a:cubicBezTo>
                      <a:lnTo>
                        <a:pt x="0" y="76619"/>
                      </a:lnTo>
                      <a:cubicBezTo>
                        <a:pt x="0" y="34307"/>
                        <a:pt x="34307" y="0"/>
                        <a:pt x="76619"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 name="Google Shape;372;p3"/>
                <p:cNvSpPr/>
                <p:nvPr/>
              </p:nvSpPr>
              <p:spPr>
                <a:xfrm>
                  <a:off x="10164211" y="6133820"/>
                  <a:ext cx="424263" cy="424263"/>
                </a:xfrm>
                <a:custGeom>
                  <a:avLst/>
                  <a:gdLst/>
                  <a:ahLst/>
                  <a:cxnLst/>
                  <a:rect l="l" t="t" r="r" b="b"/>
                  <a:pathLst>
                    <a:path w="424263" h="424263" extrusionOk="0">
                      <a:moveTo>
                        <a:pt x="71359" y="0"/>
                      </a:moveTo>
                      <a:lnTo>
                        <a:pt x="352905" y="0"/>
                      </a:lnTo>
                      <a:cubicBezTo>
                        <a:pt x="392473" y="0"/>
                        <a:pt x="424264" y="32020"/>
                        <a:pt x="424264" y="71359"/>
                      </a:cubicBezTo>
                      <a:lnTo>
                        <a:pt x="424264" y="352905"/>
                      </a:lnTo>
                      <a:cubicBezTo>
                        <a:pt x="424264" y="392473"/>
                        <a:pt x="392244" y="424264"/>
                        <a:pt x="352905" y="424264"/>
                      </a:cubicBezTo>
                      <a:lnTo>
                        <a:pt x="71359" y="424264"/>
                      </a:lnTo>
                      <a:cubicBezTo>
                        <a:pt x="31791" y="424264"/>
                        <a:pt x="0" y="392244"/>
                        <a:pt x="0" y="352905"/>
                      </a:cubicBezTo>
                      <a:lnTo>
                        <a:pt x="0" y="71359"/>
                      </a:lnTo>
                      <a:cubicBezTo>
                        <a:pt x="0" y="32020"/>
                        <a:pt x="32020" y="0"/>
                        <a:pt x="71359" y="0"/>
                      </a:cubicBezTo>
                      <a:close/>
                    </a:path>
                  </a:pathLst>
                </a:custGeom>
                <a:gradFill>
                  <a:gsLst>
                    <a:gs pos="0">
                      <a:srgbClr val="7CCD29"/>
                    </a:gs>
                    <a:gs pos="32000">
                      <a:srgbClr val="7CCD29"/>
                    </a:gs>
                    <a:gs pos="73000">
                      <a:srgbClr val="53A300"/>
                    </a:gs>
                    <a:gs pos="100000">
                      <a:srgbClr val="53A30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73" name="Google Shape;373;p3">
                <a:hlinkClick r:id="rId7" action="ppaction://hlinksldjump" highlightClick="1"/>
              </p:cNvPr>
              <p:cNvSpPr/>
              <p:nvPr/>
            </p:nvSpPr>
            <p:spPr>
              <a:xfrm>
                <a:off x="10164211" y="6133820"/>
                <a:ext cx="424263" cy="424263"/>
              </a:xfrm>
              <a:custGeom>
                <a:avLst/>
                <a:gdLst/>
                <a:ahLst/>
                <a:cxnLst/>
                <a:rect l="l" t="t" r="r" b="b"/>
                <a:pathLst>
                  <a:path w="424263" h="424263" extrusionOk="0">
                    <a:moveTo>
                      <a:pt x="71359" y="0"/>
                    </a:moveTo>
                    <a:lnTo>
                      <a:pt x="352905" y="0"/>
                    </a:lnTo>
                    <a:cubicBezTo>
                      <a:pt x="392473" y="0"/>
                      <a:pt x="424264" y="32020"/>
                      <a:pt x="424264" y="71359"/>
                    </a:cubicBezTo>
                    <a:lnTo>
                      <a:pt x="424264" y="352905"/>
                    </a:lnTo>
                    <a:cubicBezTo>
                      <a:pt x="424264" y="392473"/>
                      <a:pt x="392244" y="424264"/>
                      <a:pt x="352905" y="424264"/>
                    </a:cubicBezTo>
                    <a:lnTo>
                      <a:pt x="71359" y="424264"/>
                    </a:lnTo>
                    <a:cubicBezTo>
                      <a:pt x="31791" y="424264"/>
                      <a:pt x="0" y="392244"/>
                      <a:pt x="0" y="352905"/>
                    </a:cubicBezTo>
                    <a:lnTo>
                      <a:pt x="0" y="71359"/>
                    </a:lnTo>
                    <a:cubicBezTo>
                      <a:pt x="0" y="32020"/>
                      <a:pt x="32020" y="0"/>
                      <a:pt x="7135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74" name="Google Shape;374;p3" descr="Next button"/>
            <p:cNvGrpSpPr/>
            <p:nvPr/>
          </p:nvGrpSpPr>
          <p:grpSpPr>
            <a:xfrm>
              <a:off x="10351609" y="6282048"/>
              <a:ext cx="75366" cy="130896"/>
              <a:chOff x="10351609" y="6282048"/>
              <a:chExt cx="75366" cy="130896"/>
            </a:xfrm>
          </p:grpSpPr>
          <p:sp>
            <p:nvSpPr>
              <p:cNvPr id="375" name="Google Shape;375;p3"/>
              <p:cNvSpPr/>
              <p:nvPr/>
            </p:nvSpPr>
            <p:spPr>
              <a:xfrm rot="-2700000">
                <a:off x="10343289" y="6368253"/>
                <a:ext cx="92170" cy="14180"/>
              </a:xfrm>
              <a:custGeom>
                <a:avLst/>
                <a:gdLst/>
                <a:ahLst/>
                <a:cxnLst/>
                <a:rect l="l" t="t" r="r" b="b"/>
                <a:pathLst>
                  <a:path w="92170" h="14180" extrusionOk="0">
                    <a:moveTo>
                      <a:pt x="0" y="0"/>
                    </a:moveTo>
                    <a:lnTo>
                      <a:pt x="92171" y="0"/>
                    </a:lnTo>
                    <a:lnTo>
                      <a:pt x="92171" y="14180"/>
                    </a:lnTo>
                    <a:lnTo>
                      <a:pt x="0" y="141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 name="Google Shape;376;p3"/>
              <p:cNvSpPr/>
              <p:nvPr/>
            </p:nvSpPr>
            <p:spPr>
              <a:xfrm rot="-2700000">
                <a:off x="10382119" y="6273563"/>
                <a:ext cx="14180" cy="92170"/>
              </a:xfrm>
              <a:custGeom>
                <a:avLst/>
                <a:gdLst/>
                <a:ahLst/>
                <a:cxnLst/>
                <a:rect l="l" t="t" r="r" b="b"/>
                <a:pathLst>
                  <a:path w="14180" h="92170" extrusionOk="0">
                    <a:moveTo>
                      <a:pt x="0" y="0"/>
                    </a:moveTo>
                    <a:lnTo>
                      <a:pt x="14180" y="0"/>
                    </a:lnTo>
                    <a:lnTo>
                      <a:pt x="14180" y="92171"/>
                    </a:lnTo>
                    <a:lnTo>
                      <a:pt x="0" y="9217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480" name="Managing other line managers"/>
          <p:cNvSpPr txBox="1"/>
          <p:nvPr/>
        </p:nvSpPr>
        <p:spPr>
          <a:xfrm>
            <a:off x="6659563" y="4200241"/>
            <a:ext cx="3444233" cy="276999"/>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Managing other line managers</a:t>
            </a:r>
            <a:endParaRPr/>
          </a:p>
        </p:txBody>
      </p:sp>
      <p:grpSp>
        <p:nvGrpSpPr>
          <p:cNvPr id="435" name="Next button 8" descr="Go to section 8, Managing other line managers."/>
          <p:cNvGrpSpPr/>
          <p:nvPr/>
        </p:nvGrpSpPr>
        <p:grpSpPr>
          <a:xfrm>
            <a:off x="10705596" y="4090549"/>
            <a:ext cx="536682" cy="536682"/>
            <a:chOff x="10056945" y="6026554"/>
            <a:chExt cx="638797" cy="638797"/>
          </a:xfrm>
        </p:grpSpPr>
        <p:grpSp>
          <p:nvGrpSpPr>
            <p:cNvPr id="436" name="Google Shape;436;p3" descr="Next button"/>
            <p:cNvGrpSpPr/>
            <p:nvPr/>
          </p:nvGrpSpPr>
          <p:grpSpPr>
            <a:xfrm>
              <a:off x="10056945" y="6026554"/>
              <a:ext cx="638797" cy="638797"/>
              <a:chOff x="10056945" y="6026554"/>
              <a:chExt cx="638797" cy="638797"/>
            </a:xfrm>
          </p:grpSpPr>
          <p:grpSp>
            <p:nvGrpSpPr>
              <p:cNvPr id="437" name="Google Shape;437;p3" descr="Next button"/>
              <p:cNvGrpSpPr/>
              <p:nvPr/>
            </p:nvGrpSpPr>
            <p:grpSpPr>
              <a:xfrm>
                <a:off x="10056945" y="6026554"/>
                <a:ext cx="638797" cy="638797"/>
                <a:chOff x="10056945" y="6026554"/>
                <a:chExt cx="638797" cy="638797"/>
              </a:xfrm>
            </p:grpSpPr>
            <p:sp>
              <p:nvSpPr>
                <p:cNvPr id="438" name="Google Shape;438;p3"/>
                <p:cNvSpPr/>
                <p:nvPr/>
              </p:nvSpPr>
              <p:spPr>
                <a:xfrm>
                  <a:off x="10056945" y="6026554"/>
                  <a:ext cx="638797" cy="638797"/>
                </a:xfrm>
                <a:custGeom>
                  <a:avLst/>
                  <a:gdLst/>
                  <a:ahLst/>
                  <a:cxnLst/>
                  <a:rect l="l" t="t" r="r" b="b"/>
                  <a:pathLst>
                    <a:path w="638797" h="638797" extrusionOk="0">
                      <a:moveTo>
                        <a:pt x="178625" y="0"/>
                      </a:moveTo>
                      <a:lnTo>
                        <a:pt x="460172" y="0"/>
                      </a:lnTo>
                      <a:cubicBezTo>
                        <a:pt x="558747" y="0"/>
                        <a:pt x="638797" y="80050"/>
                        <a:pt x="638797" y="178625"/>
                      </a:cubicBezTo>
                      <a:lnTo>
                        <a:pt x="638797" y="460172"/>
                      </a:lnTo>
                      <a:cubicBezTo>
                        <a:pt x="638797" y="558747"/>
                        <a:pt x="558747" y="638797"/>
                        <a:pt x="460172" y="638797"/>
                      </a:cubicBezTo>
                      <a:lnTo>
                        <a:pt x="178625" y="638797"/>
                      </a:lnTo>
                      <a:cubicBezTo>
                        <a:pt x="80050" y="638797"/>
                        <a:pt x="0" y="558747"/>
                        <a:pt x="0" y="460172"/>
                      </a:cubicBezTo>
                      <a:lnTo>
                        <a:pt x="0" y="178625"/>
                      </a:lnTo>
                      <a:cubicBezTo>
                        <a:pt x="0" y="80050"/>
                        <a:pt x="80050" y="0"/>
                        <a:pt x="178625"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9" name="Google Shape;439;p3"/>
                <p:cNvSpPr/>
                <p:nvPr/>
              </p:nvSpPr>
              <p:spPr>
                <a:xfrm>
                  <a:off x="10061976" y="6031585"/>
                  <a:ext cx="628733" cy="628733"/>
                </a:xfrm>
                <a:custGeom>
                  <a:avLst/>
                  <a:gdLst/>
                  <a:ahLst/>
                  <a:cxnLst/>
                  <a:rect l="l" t="t" r="r" b="b"/>
                  <a:pathLst>
                    <a:path w="628733" h="628733" extrusionOk="0">
                      <a:moveTo>
                        <a:pt x="173594" y="0"/>
                      </a:moveTo>
                      <a:lnTo>
                        <a:pt x="455140" y="0"/>
                      </a:lnTo>
                      <a:cubicBezTo>
                        <a:pt x="550971" y="0"/>
                        <a:pt x="628734" y="77763"/>
                        <a:pt x="628734" y="173594"/>
                      </a:cubicBezTo>
                      <a:lnTo>
                        <a:pt x="628734" y="455140"/>
                      </a:lnTo>
                      <a:cubicBezTo>
                        <a:pt x="628734" y="550971"/>
                        <a:pt x="550971" y="628734"/>
                        <a:pt x="455140" y="628734"/>
                      </a:cubicBezTo>
                      <a:lnTo>
                        <a:pt x="173594" y="628734"/>
                      </a:lnTo>
                      <a:cubicBezTo>
                        <a:pt x="77763" y="628734"/>
                        <a:pt x="0" y="550971"/>
                        <a:pt x="0" y="455140"/>
                      </a:cubicBezTo>
                      <a:lnTo>
                        <a:pt x="0" y="173594"/>
                      </a:lnTo>
                      <a:cubicBezTo>
                        <a:pt x="0" y="77763"/>
                        <a:pt x="77763" y="0"/>
                        <a:pt x="173594"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0" name="Google Shape;440;p3"/>
                <p:cNvSpPr/>
                <p:nvPr/>
              </p:nvSpPr>
              <p:spPr>
                <a:xfrm>
                  <a:off x="10067008" y="6036846"/>
                  <a:ext cx="618670" cy="618670"/>
                </a:xfrm>
                <a:custGeom>
                  <a:avLst/>
                  <a:gdLst/>
                  <a:ahLst/>
                  <a:cxnLst/>
                  <a:rect l="l" t="t" r="r" b="b"/>
                  <a:pathLst>
                    <a:path w="618670" h="618670" extrusionOk="0">
                      <a:moveTo>
                        <a:pt x="168562" y="0"/>
                      </a:moveTo>
                      <a:lnTo>
                        <a:pt x="450108" y="0"/>
                      </a:lnTo>
                      <a:cubicBezTo>
                        <a:pt x="543195" y="0"/>
                        <a:pt x="618670" y="75475"/>
                        <a:pt x="618670" y="168562"/>
                      </a:cubicBezTo>
                      <a:lnTo>
                        <a:pt x="618670" y="450108"/>
                      </a:lnTo>
                      <a:cubicBezTo>
                        <a:pt x="618670" y="543195"/>
                        <a:pt x="543195" y="618670"/>
                        <a:pt x="450108" y="618670"/>
                      </a:cubicBezTo>
                      <a:lnTo>
                        <a:pt x="168562" y="618670"/>
                      </a:lnTo>
                      <a:cubicBezTo>
                        <a:pt x="75476" y="618670"/>
                        <a:pt x="0" y="543195"/>
                        <a:pt x="0" y="450108"/>
                      </a:cubicBezTo>
                      <a:lnTo>
                        <a:pt x="0" y="168333"/>
                      </a:lnTo>
                      <a:cubicBezTo>
                        <a:pt x="229" y="75247"/>
                        <a:pt x="75476" y="0"/>
                        <a:pt x="168562"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1" name="Google Shape;441;p3"/>
                <p:cNvSpPr/>
                <p:nvPr/>
              </p:nvSpPr>
              <p:spPr>
                <a:xfrm>
                  <a:off x="10072268" y="6041877"/>
                  <a:ext cx="608149" cy="608149"/>
                </a:xfrm>
                <a:custGeom>
                  <a:avLst/>
                  <a:gdLst/>
                  <a:ahLst/>
                  <a:cxnLst/>
                  <a:rect l="l" t="t" r="r" b="b"/>
                  <a:pathLst>
                    <a:path w="608149" h="608149" extrusionOk="0">
                      <a:moveTo>
                        <a:pt x="163302" y="0"/>
                      </a:moveTo>
                      <a:lnTo>
                        <a:pt x="444848" y="0"/>
                      </a:lnTo>
                      <a:cubicBezTo>
                        <a:pt x="534961" y="0"/>
                        <a:pt x="608150" y="73188"/>
                        <a:pt x="608150" y="163302"/>
                      </a:cubicBezTo>
                      <a:lnTo>
                        <a:pt x="608150" y="444848"/>
                      </a:lnTo>
                      <a:cubicBezTo>
                        <a:pt x="608150" y="534961"/>
                        <a:pt x="534961" y="608150"/>
                        <a:pt x="444848" y="608150"/>
                      </a:cubicBezTo>
                      <a:lnTo>
                        <a:pt x="163302" y="608150"/>
                      </a:lnTo>
                      <a:cubicBezTo>
                        <a:pt x="73188" y="608150"/>
                        <a:pt x="0" y="534961"/>
                        <a:pt x="0" y="444848"/>
                      </a:cubicBezTo>
                      <a:lnTo>
                        <a:pt x="0" y="163302"/>
                      </a:lnTo>
                      <a:cubicBezTo>
                        <a:pt x="0" y="73188"/>
                        <a:pt x="73188" y="0"/>
                        <a:pt x="163302"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2" name="Google Shape;442;p3"/>
                <p:cNvSpPr/>
                <p:nvPr/>
              </p:nvSpPr>
              <p:spPr>
                <a:xfrm>
                  <a:off x="10077300" y="6046909"/>
                  <a:ext cx="598086" cy="598086"/>
                </a:xfrm>
                <a:custGeom>
                  <a:avLst/>
                  <a:gdLst/>
                  <a:ahLst/>
                  <a:cxnLst/>
                  <a:rect l="l" t="t" r="r" b="b"/>
                  <a:pathLst>
                    <a:path w="598086" h="598086" extrusionOk="0">
                      <a:moveTo>
                        <a:pt x="158270" y="0"/>
                      </a:moveTo>
                      <a:lnTo>
                        <a:pt x="439816" y="0"/>
                      </a:lnTo>
                      <a:cubicBezTo>
                        <a:pt x="527185" y="0"/>
                        <a:pt x="598086" y="70901"/>
                        <a:pt x="598086" y="158270"/>
                      </a:cubicBezTo>
                      <a:lnTo>
                        <a:pt x="598086" y="439816"/>
                      </a:lnTo>
                      <a:cubicBezTo>
                        <a:pt x="598086" y="527185"/>
                        <a:pt x="527185" y="598086"/>
                        <a:pt x="439816" y="598086"/>
                      </a:cubicBezTo>
                      <a:lnTo>
                        <a:pt x="158270" y="598086"/>
                      </a:lnTo>
                      <a:cubicBezTo>
                        <a:pt x="70901" y="598086"/>
                        <a:pt x="0" y="527185"/>
                        <a:pt x="0" y="439816"/>
                      </a:cubicBezTo>
                      <a:lnTo>
                        <a:pt x="0" y="158270"/>
                      </a:lnTo>
                      <a:cubicBezTo>
                        <a:pt x="0" y="70901"/>
                        <a:pt x="70901" y="0"/>
                        <a:pt x="158270"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3" name="Google Shape;443;p3"/>
                <p:cNvSpPr/>
                <p:nvPr/>
              </p:nvSpPr>
              <p:spPr>
                <a:xfrm>
                  <a:off x="10082332" y="6052169"/>
                  <a:ext cx="588022" cy="588022"/>
                </a:xfrm>
                <a:custGeom>
                  <a:avLst/>
                  <a:gdLst/>
                  <a:ahLst/>
                  <a:cxnLst/>
                  <a:rect l="l" t="t" r="r" b="b"/>
                  <a:pathLst>
                    <a:path w="588022" h="588022" extrusionOk="0">
                      <a:moveTo>
                        <a:pt x="153238" y="0"/>
                      </a:moveTo>
                      <a:lnTo>
                        <a:pt x="434785" y="0"/>
                      </a:lnTo>
                      <a:cubicBezTo>
                        <a:pt x="519409" y="0"/>
                        <a:pt x="588023" y="68614"/>
                        <a:pt x="588023" y="153238"/>
                      </a:cubicBezTo>
                      <a:lnTo>
                        <a:pt x="588023" y="434785"/>
                      </a:lnTo>
                      <a:cubicBezTo>
                        <a:pt x="588023" y="519409"/>
                        <a:pt x="519409" y="588023"/>
                        <a:pt x="434785" y="588023"/>
                      </a:cubicBezTo>
                      <a:lnTo>
                        <a:pt x="153238" y="588023"/>
                      </a:lnTo>
                      <a:cubicBezTo>
                        <a:pt x="68614" y="588023"/>
                        <a:pt x="0" y="519409"/>
                        <a:pt x="0" y="434785"/>
                      </a:cubicBezTo>
                      <a:lnTo>
                        <a:pt x="0" y="153009"/>
                      </a:lnTo>
                      <a:cubicBezTo>
                        <a:pt x="229" y="68385"/>
                        <a:pt x="68614" y="0"/>
                        <a:pt x="153238"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4" name="Google Shape;444;p3"/>
                <p:cNvSpPr/>
                <p:nvPr/>
              </p:nvSpPr>
              <p:spPr>
                <a:xfrm>
                  <a:off x="10087592" y="6057201"/>
                  <a:ext cx="577501" cy="577501"/>
                </a:xfrm>
                <a:custGeom>
                  <a:avLst/>
                  <a:gdLst/>
                  <a:ahLst/>
                  <a:cxnLst/>
                  <a:rect l="l" t="t" r="r" b="b"/>
                  <a:pathLst>
                    <a:path w="577501" h="577501" extrusionOk="0">
                      <a:moveTo>
                        <a:pt x="147978" y="0"/>
                      </a:moveTo>
                      <a:lnTo>
                        <a:pt x="429524" y="0"/>
                      </a:lnTo>
                      <a:cubicBezTo>
                        <a:pt x="511175" y="0"/>
                        <a:pt x="577502" y="66327"/>
                        <a:pt x="577502" y="147978"/>
                      </a:cubicBezTo>
                      <a:lnTo>
                        <a:pt x="577502" y="429524"/>
                      </a:lnTo>
                      <a:cubicBezTo>
                        <a:pt x="577502" y="511175"/>
                        <a:pt x="511175" y="577502"/>
                        <a:pt x="429524" y="577502"/>
                      </a:cubicBezTo>
                      <a:lnTo>
                        <a:pt x="147978" y="577502"/>
                      </a:lnTo>
                      <a:cubicBezTo>
                        <a:pt x="66327" y="577502"/>
                        <a:pt x="0" y="511175"/>
                        <a:pt x="0" y="429524"/>
                      </a:cubicBezTo>
                      <a:lnTo>
                        <a:pt x="0" y="147978"/>
                      </a:lnTo>
                      <a:cubicBezTo>
                        <a:pt x="0" y="66327"/>
                        <a:pt x="66327" y="0"/>
                        <a:pt x="147978"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5" name="Google Shape;445;p3"/>
                <p:cNvSpPr/>
                <p:nvPr/>
              </p:nvSpPr>
              <p:spPr>
                <a:xfrm>
                  <a:off x="10092624" y="6062233"/>
                  <a:ext cx="567438" cy="567438"/>
                </a:xfrm>
                <a:custGeom>
                  <a:avLst/>
                  <a:gdLst/>
                  <a:ahLst/>
                  <a:cxnLst/>
                  <a:rect l="l" t="t" r="r" b="b"/>
                  <a:pathLst>
                    <a:path w="567438" h="567438" extrusionOk="0">
                      <a:moveTo>
                        <a:pt x="142946" y="0"/>
                      </a:moveTo>
                      <a:lnTo>
                        <a:pt x="424492" y="0"/>
                      </a:lnTo>
                      <a:cubicBezTo>
                        <a:pt x="503399" y="0"/>
                        <a:pt x="567439" y="64040"/>
                        <a:pt x="567439" y="142946"/>
                      </a:cubicBezTo>
                      <a:lnTo>
                        <a:pt x="567439" y="424492"/>
                      </a:lnTo>
                      <a:cubicBezTo>
                        <a:pt x="567439" y="503399"/>
                        <a:pt x="503399" y="567439"/>
                        <a:pt x="424492" y="567439"/>
                      </a:cubicBezTo>
                      <a:lnTo>
                        <a:pt x="142946" y="567439"/>
                      </a:lnTo>
                      <a:cubicBezTo>
                        <a:pt x="64040" y="567439"/>
                        <a:pt x="0" y="503399"/>
                        <a:pt x="0" y="424492"/>
                      </a:cubicBezTo>
                      <a:lnTo>
                        <a:pt x="0" y="142946"/>
                      </a:lnTo>
                      <a:cubicBezTo>
                        <a:pt x="0" y="64040"/>
                        <a:pt x="64040" y="0"/>
                        <a:pt x="142946"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6" name="Google Shape;446;p3"/>
                <p:cNvSpPr/>
                <p:nvPr/>
              </p:nvSpPr>
              <p:spPr>
                <a:xfrm>
                  <a:off x="10097656" y="6067493"/>
                  <a:ext cx="557375" cy="557375"/>
                </a:xfrm>
                <a:custGeom>
                  <a:avLst/>
                  <a:gdLst/>
                  <a:ahLst/>
                  <a:cxnLst/>
                  <a:rect l="l" t="t" r="r" b="b"/>
                  <a:pathLst>
                    <a:path w="557375" h="557375" extrusionOk="0">
                      <a:moveTo>
                        <a:pt x="137914" y="0"/>
                      </a:moveTo>
                      <a:lnTo>
                        <a:pt x="419461" y="0"/>
                      </a:lnTo>
                      <a:cubicBezTo>
                        <a:pt x="495622" y="0"/>
                        <a:pt x="557375" y="61753"/>
                        <a:pt x="557375" y="137914"/>
                      </a:cubicBezTo>
                      <a:lnTo>
                        <a:pt x="557375" y="419461"/>
                      </a:lnTo>
                      <a:cubicBezTo>
                        <a:pt x="557375" y="495622"/>
                        <a:pt x="495622" y="557375"/>
                        <a:pt x="419461" y="557375"/>
                      </a:cubicBezTo>
                      <a:lnTo>
                        <a:pt x="137914" y="557375"/>
                      </a:lnTo>
                      <a:cubicBezTo>
                        <a:pt x="61753" y="557375"/>
                        <a:pt x="0" y="495622"/>
                        <a:pt x="0" y="419461"/>
                      </a:cubicBezTo>
                      <a:lnTo>
                        <a:pt x="0" y="137686"/>
                      </a:lnTo>
                      <a:cubicBezTo>
                        <a:pt x="229" y="61524"/>
                        <a:pt x="61753" y="0"/>
                        <a:pt x="137914"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7" name="Google Shape;447;p3"/>
                <p:cNvSpPr/>
                <p:nvPr/>
              </p:nvSpPr>
              <p:spPr>
                <a:xfrm>
                  <a:off x="10102916" y="6072525"/>
                  <a:ext cx="546854" cy="546854"/>
                </a:xfrm>
                <a:custGeom>
                  <a:avLst/>
                  <a:gdLst/>
                  <a:ahLst/>
                  <a:cxnLst/>
                  <a:rect l="l" t="t" r="r" b="b"/>
                  <a:pathLst>
                    <a:path w="546854" h="546854" extrusionOk="0">
                      <a:moveTo>
                        <a:pt x="132654" y="0"/>
                      </a:moveTo>
                      <a:lnTo>
                        <a:pt x="414200" y="0"/>
                      </a:lnTo>
                      <a:cubicBezTo>
                        <a:pt x="487617" y="0"/>
                        <a:pt x="546854" y="59466"/>
                        <a:pt x="546854" y="132654"/>
                      </a:cubicBezTo>
                      <a:lnTo>
                        <a:pt x="546854" y="414200"/>
                      </a:lnTo>
                      <a:cubicBezTo>
                        <a:pt x="546854" y="487617"/>
                        <a:pt x="487389" y="546854"/>
                        <a:pt x="414200" y="546854"/>
                      </a:cubicBezTo>
                      <a:lnTo>
                        <a:pt x="132654" y="546854"/>
                      </a:lnTo>
                      <a:cubicBezTo>
                        <a:pt x="59237" y="546854"/>
                        <a:pt x="0" y="487389"/>
                        <a:pt x="0" y="414200"/>
                      </a:cubicBezTo>
                      <a:lnTo>
                        <a:pt x="0" y="132654"/>
                      </a:lnTo>
                      <a:cubicBezTo>
                        <a:pt x="0" y="59466"/>
                        <a:pt x="59466" y="0"/>
                        <a:pt x="132654"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8" name="Google Shape;448;p3"/>
                <p:cNvSpPr/>
                <p:nvPr/>
              </p:nvSpPr>
              <p:spPr>
                <a:xfrm>
                  <a:off x="10107948" y="6077557"/>
                  <a:ext cx="536790" cy="536790"/>
                </a:xfrm>
                <a:custGeom>
                  <a:avLst/>
                  <a:gdLst/>
                  <a:ahLst/>
                  <a:cxnLst/>
                  <a:rect l="l" t="t" r="r" b="b"/>
                  <a:pathLst>
                    <a:path w="536790" h="536790" extrusionOk="0">
                      <a:moveTo>
                        <a:pt x="127622" y="0"/>
                      </a:moveTo>
                      <a:lnTo>
                        <a:pt x="409169" y="0"/>
                      </a:lnTo>
                      <a:cubicBezTo>
                        <a:pt x="479612" y="0"/>
                        <a:pt x="536791" y="57178"/>
                        <a:pt x="536791" y="127622"/>
                      </a:cubicBezTo>
                      <a:lnTo>
                        <a:pt x="536791" y="409169"/>
                      </a:lnTo>
                      <a:cubicBezTo>
                        <a:pt x="536791" y="479612"/>
                        <a:pt x="479612" y="536791"/>
                        <a:pt x="409169" y="536791"/>
                      </a:cubicBezTo>
                      <a:lnTo>
                        <a:pt x="127622" y="536791"/>
                      </a:lnTo>
                      <a:cubicBezTo>
                        <a:pt x="57178" y="536791"/>
                        <a:pt x="0" y="479612"/>
                        <a:pt x="0" y="409169"/>
                      </a:cubicBezTo>
                      <a:lnTo>
                        <a:pt x="0" y="127622"/>
                      </a:lnTo>
                      <a:cubicBezTo>
                        <a:pt x="0" y="57178"/>
                        <a:pt x="57178" y="0"/>
                        <a:pt x="127622"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9" name="Google Shape;449;p3"/>
                <p:cNvSpPr/>
                <p:nvPr/>
              </p:nvSpPr>
              <p:spPr>
                <a:xfrm>
                  <a:off x="10112979" y="6082588"/>
                  <a:ext cx="526727" cy="526727"/>
                </a:xfrm>
                <a:custGeom>
                  <a:avLst/>
                  <a:gdLst/>
                  <a:ahLst/>
                  <a:cxnLst/>
                  <a:rect l="l" t="t" r="r" b="b"/>
                  <a:pathLst>
                    <a:path w="526727" h="526727" extrusionOk="0">
                      <a:moveTo>
                        <a:pt x="122591" y="0"/>
                      </a:moveTo>
                      <a:lnTo>
                        <a:pt x="404137" y="0"/>
                      </a:lnTo>
                      <a:cubicBezTo>
                        <a:pt x="471836" y="0"/>
                        <a:pt x="526728" y="54891"/>
                        <a:pt x="526728" y="122591"/>
                      </a:cubicBezTo>
                      <a:lnTo>
                        <a:pt x="526728" y="404137"/>
                      </a:lnTo>
                      <a:cubicBezTo>
                        <a:pt x="526728" y="471836"/>
                        <a:pt x="471836" y="526728"/>
                        <a:pt x="404137" y="526728"/>
                      </a:cubicBezTo>
                      <a:lnTo>
                        <a:pt x="122591" y="526728"/>
                      </a:lnTo>
                      <a:cubicBezTo>
                        <a:pt x="54891" y="526728"/>
                        <a:pt x="0" y="471836"/>
                        <a:pt x="0" y="404137"/>
                      </a:cubicBezTo>
                      <a:lnTo>
                        <a:pt x="0" y="122591"/>
                      </a:lnTo>
                      <a:cubicBezTo>
                        <a:pt x="0" y="54891"/>
                        <a:pt x="54891" y="0"/>
                        <a:pt x="122591"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0" name="Google Shape;450;p3"/>
                <p:cNvSpPr/>
                <p:nvPr/>
              </p:nvSpPr>
              <p:spPr>
                <a:xfrm>
                  <a:off x="10118240" y="6087849"/>
                  <a:ext cx="516206" cy="516206"/>
                </a:xfrm>
                <a:custGeom>
                  <a:avLst/>
                  <a:gdLst/>
                  <a:ahLst/>
                  <a:cxnLst/>
                  <a:rect l="l" t="t" r="r" b="b"/>
                  <a:pathLst>
                    <a:path w="516206" h="516206" extrusionOk="0">
                      <a:moveTo>
                        <a:pt x="117330" y="0"/>
                      </a:moveTo>
                      <a:lnTo>
                        <a:pt x="398877" y="0"/>
                      </a:lnTo>
                      <a:cubicBezTo>
                        <a:pt x="463831" y="0"/>
                        <a:pt x="516207" y="52604"/>
                        <a:pt x="516207" y="117330"/>
                      </a:cubicBezTo>
                      <a:lnTo>
                        <a:pt x="516207" y="398877"/>
                      </a:lnTo>
                      <a:cubicBezTo>
                        <a:pt x="516207" y="463831"/>
                        <a:pt x="463603" y="516207"/>
                        <a:pt x="398877" y="516207"/>
                      </a:cubicBezTo>
                      <a:lnTo>
                        <a:pt x="117330" y="516207"/>
                      </a:lnTo>
                      <a:cubicBezTo>
                        <a:pt x="52375" y="516207"/>
                        <a:pt x="0" y="463603"/>
                        <a:pt x="0" y="398877"/>
                      </a:cubicBezTo>
                      <a:lnTo>
                        <a:pt x="0" y="117330"/>
                      </a:lnTo>
                      <a:cubicBezTo>
                        <a:pt x="0" y="52604"/>
                        <a:pt x="52604" y="0"/>
                        <a:pt x="117330"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1" name="Google Shape;451;p3"/>
                <p:cNvSpPr/>
                <p:nvPr/>
              </p:nvSpPr>
              <p:spPr>
                <a:xfrm>
                  <a:off x="10123271" y="6092880"/>
                  <a:ext cx="506143" cy="506143"/>
                </a:xfrm>
                <a:custGeom>
                  <a:avLst/>
                  <a:gdLst/>
                  <a:ahLst/>
                  <a:cxnLst/>
                  <a:rect l="l" t="t" r="r" b="b"/>
                  <a:pathLst>
                    <a:path w="506143" h="506143" extrusionOk="0">
                      <a:moveTo>
                        <a:pt x="112298" y="0"/>
                      </a:moveTo>
                      <a:lnTo>
                        <a:pt x="393845" y="0"/>
                      </a:lnTo>
                      <a:cubicBezTo>
                        <a:pt x="455826" y="0"/>
                        <a:pt x="506143" y="50317"/>
                        <a:pt x="506143" y="112298"/>
                      </a:cubicBezTo>
                      <a:lnTo>
                        <a:pt x="506143" y="393845"/>
                      </a:lnTo>
                      <a:cubicBezTo>
                        <a:pt x="506143" y="455826"/>
                        <a:pt x="455826" y="506143"/>
                        <a:pt x="393845" y="506143"/>
                      </a:cubicBezTo>
                      <a:lnTo>
                        <a:pt x="112298" y="506143"/>
                      </a:lnTo>
                      <a:cubicBezTo>
                        <a:pt x="50317" y="506143"/>
                        <a:pt x="0" y="455826"/>
                        <a:pt x="0" y="393845"/>
                      </a:cubicBezTo>
                      <a:lnTo>
                        <a:pt x="0" y="112298"/>
                      </a:lnTo>
                      <a:cubicBezTo>
                        <a:pt x="0" y="50317"/>
                        <a:pt x="50317" y="0"/>
                        <a:pt x="112298"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2" name="Google Shape;452;p3"/>
                <p:cNvSpPr/>
                <p:nvPr/>
              </p:nvSpPr>
              <p:spPr>
                <a:xfrm>
                  <a:off x="10128303" y="6097912"/>
                  <a:ext cx="496079" cy="496079"/>
                </a:xfrm>
                <a:custGeom>
                  <a:avLst/>
                  <a:gdLst/>
                  <a:ahLst/>
                  <a:cxnLst/>
                  <a:rect l="l" t="t" r="r" b="b"/>
                  <a:pathLst>
                    <a:path w="496079" h="496079" extrusionOk="0">
                      <a:moveTo>
                        <a:pt x="107267" y="0"/>
                      </a:moveTo>
                      <a:lnTo>
                        <a:pt x="388813" y="0"/>
                      </a:lnTo>
                      <a:cubicBezTo>
                        <a:pt x="448050" y="0"/>
                        <a:pt x="496080" y="48030"/>
                        <a:pt x="496080" y="107267"/>
                      </a:cubicBezTo>
                      <a:lnTo>
                        <a:pt x="496080" y="388813"/>
                      </a:lnTo>
                      <a:cubicBezTo>
                        <a:pt x="496080" y="448050"/>
                        <a:pt x="448050" y="496080"/>
                        <a:pt x="388813" y="496080"/>
                      </a:cubicBezTo>
                      <a:lnTo>
                        <a:pt x="107267" y="496080"/>
                      </a:lnTo>
                      <a:cubicBezTo>
                        <a:pt x="48030" y="496080"/>
                        <a:pt x="0" y="448050"/>
                        <a:pt x="0" y="388813"/>
                      </a:cubicBezTo>
                      <a:lnTo>
                        <a:pt x="0" y="107267"/>
                      </a:lnTo>
                      <a:cubicBezTo>
                        <a:pt x="0" y="48030"/>
                        <a:pt x="48030" y="0"/>
                        <a:pt x="107267"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3" name="Google Shape;453;p3"/>
                <p:cNvSpPr/>
                <p:nvPr/>
              </p:nvSpPr>
              <p:spPr>
                <a:xfrm>
                  <a:off x="10133564" y="6103173"/>
                  <a:ext cx="485559" cy="485559"/>
                </a:xfrm>
                <a:custGeom>
                  <a:avLst/>
                  <a:gdLst/>
                  <a:ahLst/>
                  <a:cxnLst/>
                  <a:rect l="l" t="t" r="r" b="b"/>
                  <a:pathLst>
                    <a:path w="485559" h="485559" extrusionOk="0">
                      <a:moveTo>
                        <a:pt x="102006" y="0"/>
                      </a:moveTo>
                      <a:lnTo>
                        <a:pt x="383553" y="0"/>
                      </a:lnTo>
                      <a:cubicBezTo>
                        <a:pt x="440045" y="0"/>
                        <a:pt x="485559" y="45743"/>
                        <a:pt x="485559" y="102006"/>
                      </a:cubicBezTo>
                      <a:lnTo>
                        <a:pt x="485559" y="383553"/>
                      </a:lnTo>
                      <a:cubicBezTo>
                        <a:pt x="485559" y="440045"/>
                        <a:pt x="439816" y="485559"/>
                        <a:pt x="383553" y="485559"/>
                      </a:cubicBezTo>
                      <a:lnTo>
                        <a:pt x="102006" y="485559"/>
                      </a:lnTo>
                      <a:cubicBezTo>
                        <a:pt x="45514" y="485559"/>
                        <a:pt x="0" y="439816"/>
                        <a:pt x="0" y="383553"/>
                      </a:cubicBezTo>
                      <a:lnTo>
                        <a:pt x="0" y="102006"/>
                      </a:lnTo>
                      <a:cubicBezTo>
                        <a:pt x="0" y="45743"/>
                        <a:pt x="45743" y="0"/>
                        <a:pt x="102006"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4" name="Google Shape;454;p3"/>
                <p:cNvSpPr/>
                <p:nvPr/>
              </p:nvSpPr>
              <p:spPr>
                <a:xfrm>
                  <a:off x="10138595" y="6108204"/>
                  <a:ext cx="475495" cy="475495"/>
                </a:xfrm>
                <a:custGeom>
                  <a:avLst/>
                  <a:gdLst/>
                  <a:ahLst/>
                  <a:cxnLst/>
                  <a:rect l="l" t="t" r="r" b="b"/>
                  <a:pathLst>
                    <a:path w="475495" h="475495" extrusionOk="0">
                      <a:moveTo>
                        <a:pt x="96975" y="0"/>
                      </a:moveTo>
                      <a:lnTo>
                        <a:pt x="378521" y="0"/>
                      </a:lnTo>
                      <a:cubicBezTo>
                        <a:pt x="432040" y="0"/>
                        <a:pt x="475496" y="43456"/>
                        <a:pt x="475496" y="96975"/>
                      </a:cubicBezTo>
                      <a:lnTo>
                        <a:pt x="475496" y="378521"/>
                      </a:lnTo>
                      <a:cubicBezTo>
                        <a:pt x="475496" y="432040"/>
                        <a:pt x="432040" y="475496"/>
                        <a:pt x="378521" y="475496"/>
                      </a:cubicBezTo>
                      <a:lnTo>
                        <a:pt x="96975" y="475496"/>
                      </a:lnTo>
                      <a:cubicBezTo>
                        <a:pt x="43456" y="475496"/>
                        <a:pt x="0" y="432040"/>
                        <a:pt x="0" y="378521"/>
                      </a:cubicBezTo>
                      <a:lnTo>
                        <a:pt x="0" y="96975"/>
                      </a:lnTo>
                      <a:cubicBezTo>
                        <a:pt x="0" y="43456"/>
                        <a:pt x="43456" y="0"/>
                        <a:pt x="96975"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5" name="Google Shape;455;p3"/>
                <p:cNvSpPr/>
                <p:nvPr/>
              </p:nvSpPr>
              <p:spPr>
                <a:xfrm>
                  <a:off x="10143627" y="6113465"/>
                  <a:ext cx="465432" cy="465432"/>
                </a:xfrm>
                <a:custGeom>
                  <a:avLst/>
                  <a:gdLst/>
                  <a:ahLst/>
                  <a:cxnLst/>
                  <a:rect l="l" t="t" r="r" b="b"/>
                  <a:pathLst>
                    <a:path w="465432" h="465432" extrusionOk="0">
                      <a:moveTo>
                        <a:pt x="91943" y="0"/>
                      </a:moveTo>
                      <a:lnTo>
                        <a:pt x="373489" y="0"/>
                      </a:lnTo>
                      <a:cubicBezTo>
                        <a:pt x="424264" y="0"/>
                        <a:pt x="465432" y="41168"/>
                        <a:pt x="465432" y="91943"/>
                      </a:cubicBezTo>
                      <a:lnTo>
                        <a:pt x="465432" y="373489"/>
                      </a:lnTo>
                      <a:cubicBezTo>
                        <a:pt x="465432" y="424264"/>
                        <a:pt x="424264" y="465432"/>
                        <a:pt x="373489" y="465432"/>
                      </a:cubicBezTo>
                      <a:lnTo>
                        <a:pt x="91943" y="465432"/>
                      </a:lnTo>
                      <a:cubicBezTo>
                        <a:pt x="41168" y="465432"/>
                        <a:pt x="0" y="424264"/>
                        <a:pt x="0" y="373489"/>
                      </a:cubicBezTo>
                      <a:lnTo>
                        <a:pt x="0" y="91714"/>
                      </a:lnTo>
                      <a:cubicBezTo>
                        <a:pt x="229" y="40940"/>
                        <a:pt x="41168" y="0"/>
                        <a:pt x="91943"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6" name="Google Shape;456;p3"/>
                <p:cNvSpPr/>
                <p:nvPr/>
              </p:nvSpPr>
              <p:spPr>
                <a:xfrm>
                  <a:off x="10148659" y="6118496"/>
                  <a:ext cx="455140" cy="455140"/>
                </a:xfrm>
                <a:custGeom>
                  <a:avLst/>
                  <a:gdLst/>
                  <a:ahLst/>
                  <a:cxnLst/>
                  <a:rect l="l" t="t" r="r" b="b"/>
                  <a:pathLst>
                    <a:path w="455140" h="455140" extrusionOk="0">
                      <a:moveTo>
                        <a:pt x="86911" y="0"/>
                      </a:moveTo>
                      <a:lnTo>
                        <a:pt x="368458" y="0"/>
                      </a:lnTo>
                      <a:cubicBezTo>
                        <a:pt x="416488" y="0"/>
                        <a:pt x="455140" y="38881"/>
                        <a:pt x="455140" y="86911"/>
                      </a:cubicBezTo>
                      <a:lnTo>
                        <a:pt x="455140" y="368458"/>
                      </a:lnTo>
                      <a:cubicBezTo>
                        <a:pt x="455140" y="416488"/>
                        <a:pt x="416259" y="455140"/>
                        <a:pt x="368458" y="455140"/>
                      </a:cubicBezTo>
                      <a:lnTo>
                        <a:pt x="86911" y="455140"/>
                      </a:lnTo>
                      <a:cubicBezTo>
                        <a:pt x="38881" y="455140"/>
                        <a:pt x="0" y="416259"/>
                        <a:pt x="0" y="368458"/>
                      </a:cubicBezTo>
                      <a:lnTo>
                        <a:pt x="0" y="86682"/>
                      </a:lnTo>
                      <a:cubicBezTo>
                        <a:pt x="229" y="38881"/>
                        <a:pt x="39110" y="0"/>
                        <a:pt x="86911"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7" name="Google Shape;457;p3"/>
                <p:cNvSpPr/>
                <p:nvPr/>
              </p:nvSpPr>
              <p:spPr>
                <a:xfrm>
                  <a:off x="10153919" y="6123528"/>
                  <a:ext cx="444847" cy="444847"/>
                </a:xfrm>
                <a:custGeom>
                  <a:avLst/>
                  <a:gdLst/>
                  <a:ahLst/>
                  <a:cxnLst/>
                  <a:rect l="l" t="t" r="r" b="b"/>
                  <a:pathLst>
                    <a:path w="444847" h="444847" extrusionOk="0">
                      <a:moveTo>
                        <a:pt x="81651" y="0"/>
                      </a:moveTo>
                      <a:lnTo>
                        <a:pt x="363197" y="0"/>
                      </a:lnTo>
                      <a:cubicBezTo>
                        <a:pt x="408254" y="0"/>
                        <a:pt x="444848" y="36594"/>
                        <a:pt x="444848" y="81651"/>
                      </a:cubicBezTo>
                      <a:lnTo>
                        <a:pt x="444848" y="363197"/>
                      </a:lnTo>
                      <a:cubicBezTo>
                        <a:pt x="444848" y="408254"/>
                        <a:pt x="408254" y="444848"/>
                        <a:pt x="363197" y="444848"/>
                      </a:cubicBezTo>
                      <a:lnTo>
                        <a:pt x="81651" y="444848"/>
                      </a:lnTo>
                      <a:cubicBezTo>
                        <a:pt x="36594" y="444848"/>
                        <a:pt x="0" y="408254"/>
                        <a:pt x="0" y="363197"/>
                      </a:cubicBezTo>
                      <a:lnTo>
                        <a:pt x="0" y="81651"/>
                      </a:lnTo>
                      <a:cubicBezTo>
                        <a:pt x="0" y="36594"/>
                        <a:pt x="36594" y="0"/>
                        <a:pt x="81651"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8" name="Google Shape;458;p3"/>
                <p:cNvSpPr/>
                <p:nvPr/>
              </p:nvSpPr>
              <p:spPr>
                <a:xfrm>
                  <a:off x="10158951" y="6128560"/>
                  <a:ext cx="434784" cy="434784"/>
                </a:xfrm>
                <a:custGeom>
                  <a:avLst/>
                  <a:gdLst/>
                  <a:ahLst/>
                  <a:cxnLst/>
                  <a:rect l="l" t="t" r="r" b="b"/>
                  <a:pathLst>
                    <a:path w="434784" h="434784" extrusionOk="0">
                      <a:moveTo>
                        <a:pt x="76619" y="0"/>
                      </a:moveTo>
                      <a:lnTo>
                        <a:pt x="358166" y="0"/>
                      </a:lnTo>
                      <a:cubicBezTo>
                        <a:pt x="400478" y="0"/>
                        <a:pt x="434785" y="34307"/>
                        <a:pt x="434785" y="76619"/>
                      </a:cubicBezTo>
                      <a:lnTo>
                        <a:pt x="434785" y="358166"/>
                      </a:lnTo>
                      <a:cubicBezTo>
                        <a:pt x="434785" y="400478"/>
                        <a:pt x="400478" y="434785"/>
                        <a:pt x="358166" y="434785"/>
                      </a:cubicBezTo>
                      <a:lnTo>
                        <a:pt x="76619" y="434785"/>
                      </a:lnTo>
                      <a:cubicBezTo>
                        <a:pt x="34307" y="434785"/>
                        <a:pt x="0" y="400478"/>
                        <a:pt x="0" y="358166"/>
                      </a:cubicBezTo>
                      <a:lnTo>
                        <a:pt x="0" y="76619"/>
                      </a:lnTo>
                      <a:cubicBezTo>
                        <a:pt x="0" y="34307"/>
                        <a:pt x="34307" y="0"/>
                        <a:pt x="76619" y="0"/>
                      </a:cubicBezTo>
                      <a:close/>
                    </a:path>
                  </a:pathLst>
                </a:custGeom>
                <a:gradFill>
                  <a:gsLst>
                    <a:gs pos="0">
                      <a:srgbClr val="CD5CBF"/>
                    </a:gs>
                    <a:gs pos="32000">
                      <a:srgbClr val="CD5CBF"/>
                    </a:gs>
                    <a:gs pos="73000">
                      <a:srgbClr val="5A1B53"/>
                    </a:gs>
                    <a:gs pos="100000">
                      <a:srgbClr val="5A1B53"/>
                    </a:gs>
                  </a:gsLst>
                  <a:lin ang="270000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9" name="Google Shape;459;p3"/>
                <p:cNvSpPr/>
                <p:nvPr/>
              </p:nvSpPr>
              <p:spPr>
                <a:xfrm>
                  <a:off x="10164211" y="6133820"/>
                  <a:ext cx="424263" cy="424263"/>
                </a:xfrm>
                <a:custGeom>
                  <a:avLst/>
                  <a:gdLst/>
                  <a:ahLst/>
                  <a:cxnLst/>
                  <a:rect l="l" t="t" r="r" b="b"/>
                  <a:pathLst>
                    <a:path w="424263" h="424263" extrusionOk="0">
                      <a:moveTo>
                        <a:pt x="71359" y="0"/>
                      </a:moveTo>
                      <a:lnTo>
                        <a:pt x="352905" y="0"/>
                      </a:lnTo>
                      <a:cubicBezTo>
                        <a:pt x="392473" y="0"/>
                        <a:pt x="424264" y="32020"/>
                        <a:pt x="424264" y="71359"/>
                      </a:cubicBezTo>
                      <a:lnTo>
                        <a:pt x="424264" y="352905"/>
                      </a:lnTo>
                      <a:cubicBezTo>
                        <a:pt x="424264" y="392473"/>
                        <a:pt x="392244" y="424264"/>
                        <a:pt x="352905" y="424264"/>
                      </a:cubicBezTo>
                      <a:lnTo>
                        <a:pt x="71359" y="424264"/>
                      </a:lnTo>
                      <a:cubicBezTo>
                        <a:pt x="31791" y="424264"/>
                        <a:pt x="0" y="392244"/>
                        <a:pt x="0" y="352905"/>
                      </a:cubicBezTo>
                      <a:lnTo>
                        <a:pt x="0" y="71359"/>
                      </a:lnTo>
                      <a:cubicBezTo>
                        <a:pt x="0" y="32020"/>
                        <a:pt x="32020" y="0"/>
                        <a:pt x="71359" y="0"/>
                      </a:cubicBezTo>
                      <a:close/>
                    </a:path>
                  </a:pathLst>
                </a:custGeom>
                <a:gradFill>
                  <a:gsLst>
                    <a:gs pos="0">
                      <a:srgbClr val="7CCD29"/>
                    </a:gs>
                    <a:gs pos="32000">
                      <a:srgbClr val="7CCD29"/>
                    </a:gs>
                    <a:gs pos="73000">
                      <a:srgbClr val="53A300"/>
                    </a:gs>
                    <a:gs pos="100000">
                      <a:srgbClr val="53A300"/>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60" name="Google Shape;460;p3">
                <a:hlinkClick r:id="rId8" action="ppaction://hlinksldjump" highlightClick="1"/>
              </p:cNvPr>
              <p:cNvSpPr/>
              <p:nvPr/>
            </p:nvSpPr>
            <p:spPr>
              <a:xfrm>
                <a:off x="10164211" y="6133820"/>
                <a:ext cx="424263" cy="424263"/>
              </a:xfrm>
              <a:custGeom>
                <a:avLst/>
                <a:gdLst/>
                <a:ahLst/>
                <a:cxnLst/>
                <a:rect l="l" t="t" r="r" b="b"/>
                <a:pathLst>
                  <a:path w="424263" h="424263" extrusionOk="0">
                    <a:moveTo>
                      <a:pt x="71359" y="0"/>
                    </a:moveTo>
                    <a:lnTo>
                      <a:pt x="352905" y="0"/>
                    </a:lnTo>
                    <a:cubicBezTo>
                      <a:pt x="392473" y="0"/>
                      <a:pt x="424264" y="32020"/>
                      <a:pt x="424264" y="71359"/>
                    </a:cubicBezTo>
                    <a:lnTo>
                      <a:pt x="424264" y="352905"/>
                    </a:lnTo>
                    <a:cubicBezTo>
                      <a:pt x="424264" y="392473"/>
                      <a:pt x="392244" y="424264"/>
                      <a:pt x="352905" y="424264"/>
                    </a:cubicBezTo>
                    <a:lnTo>
                      <a:pt x="71359" y="424264"/>
                    </a:lnTo>
                    <a:cubicBezTo>
                      <a:pt x="31791" y="424264"/>
                      <a:pt x="0" y="392244"/>
                      <a:pt x="0" y="352905"/>
                    </a:cubicBezTo>
                    <a:lnTo>
                      <a:pt x="0" y="71359"/>
                    </a:lnTo>
                    <a:cubicBezTo>
                      <a:pt x="0" y="32020"/>
                      <a:pt x="32020" y="0"/>
                      <a:pt x="7135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461" name="Google Shape;461;p3" descr="Next button"/>
            <p:cNvGrpSpPr/>
            <p:nvPr/>
          </p:nvGrpSpPr>
          <p:grpSpPr>
            <a:xfrm>
              <a:off x="10351609" y="6282048"/>
              <a:ext cx="75366" cy="130896"/>
              <a:chOff x="10351609" y="6282048"/>
              <a:chExt cx="75366" cy="130896"/>
            </a:xfrm>
          </p:grpSpPr>
          <p:sp>
            <p:nvSpPr>
              <p:cNvPr id="462" name="Google Shape;462;p3"/>
              <p:cNvSpPr/>
              <p:nvPr/>
            </p:nvSpPr>
            <p:spPr>
              <a:xfrm rot="-2700000">
                <a:off x="10343289" y="6368253"/>
                <a:ext cx="92170" cy="14180"/>
              </a:xfrm>
              <a:custGeom>
                <a:avLst/>
                <a:gdLst/>
                <a:ahLst/>
                <a:cxnLst/>
                <a:rect l="l" t="t" r="r" b="b"/>
                <a:pathLst>
                  <a:path w="92170" h="14180" extrusionOk="0">
                    <a:moveTo>
                      <a:pt x="0" y="0"/>
                    </a:moveTo>
                    <a:lnTo>
                      <a:pt x="92171" y="0"/>
                    </a:lnTo>
                    <a:lnTo>
                      <a:pt x="92171" y="14180"/>
                    </a:lnTo>
                    <a:lnTo>
                      <a:pt x="0" y="141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3" name="Google Shape;463;p3"/>
              <p:cNvSpPr/>
              <p:nvPr/>
            </p:nvSpPr>
            <p:spPr>
              <a:xfrm rot="-2700000">
                <a:off x="10382119" y="6273563"/>
                <a:ext cx="14180" cy="92170"/>
              </a:xfrm>
              <a:custGeom>
                <a:avLst/>
                <a:gdLst/>
                <a:ahLst/>
                <a:cxnLst/>
                <a:rect l="l" t="t" r="r" b="b"/>
                <a:pathLst>
                  <a:path w="14180" h="92170" extrusionOk="0">
                    <a:moveTo>
                      <a:pt x="0" y="0"/>
                    </a:moveTo>
                    <a:lnTo>
                      <a:pt x="14180" y="0"/>
                    </a:lnTo>
                    <a:lnTo>
                      <a:pt x="14180" y="92171"/>
                    </a:lnTo>
                    <a:lnTo>
                      <a:pt x="0" y="9217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4" name="Glossary button">
            <a:extLst>
              <a:ext uri="{FF2B5EF4-FFF2-40B4-BE49-F238E27FC236}">
                <a16:creationId xmlns:a16="http://schemas.microsoft.com/office/drawing/2014/main" id="{36F6917A-E729-11A2-53F1-3AEA85286A44}"/>
              </a:ext>
            </a:extLst>
          </p:cNvPr>
          <p:cNvSpPr/>
          <p:nvPr/>
        </p:nvSpPr>
        <p:spPr>
          <a:xfrm>
            <a:off x="6736961" y="6093437"/>
            <a:ext cx="1260000" cy="378000"/>
          </a:xfrm>
          <a:prstGeom prst="roundRect">
            <a:avLst>
              <a:gd name="adj" fmla="val 27998"/>
            </a:avLst>
          </a:prstGeom>
          <a:solidFill>
            <a:schemeClr val="accent1"/>
          </a:solidFill>
          <a:ln w="127000"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chemeClr val="lt1"/>
                </a:solidFill>
                <a:latin typeface="Arial"/>
                <a:ea typeface="Arial"/>
                <a:cs typeface="Arial"/>
                <a:sym typeface="Arial"/>
              </a:rPr>
              <a:t>Glossary</a:t>
            </a:r>
            <a:endParaRPr sz="1100"/>
          </a:p>
        </p:txBody>
      </p:sp>
      <p:sp>
        <p:nvSpPr>
          <p:cNvPr id="5" name="Glossary hotspot" descr="Select / tap this to go to the Glossary.">
            <a:hlinkClick r:id="rId9" action="ppaction://hlinksldjump"/>
            <a:extLst>
              <a:ext uri="{FF2B5EF4-FFF2-40B4-BE49-F238E27FC236}">
                <a16:creationId xmlns:a16="http://schemas.microsoft.com/office/drawing/2014/main" id="{A499F0AB-ECB3-55AE-D65C-D720F9ED5284}"/>
              </a:ext>
            </a:extLst>
          </p:cNvPr>
          <p:cNvSpPr/>
          <p:nvPr/>
        </p:nvSpPr>
        <p:spPr>
          <a:xfrm>
            <a:off x="6654133" y="6007338"/>
            <a:ext cx="1456817" cy="514338"/>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sp>
        <p:nvSpPr>
          <p:cNvPr id="6" name="What's next button">
            <a:extLst>
              <a:ext uri="{FF2B5EF4-FFF2-40B4-BE49-F238E27FC236}">
                <a16:creationId xmlns:a16="http://schemas.microsoft.com/office/drawing/2014/main" id="{E65FE7CF-A68F-5EE1-19EA-91F584DF1499}"/>
              </a:ext>
            </a:extLst>
          </p:cNvPr>
          <p:cNvSpPr/>
          <p:nvPr/>
        </p:nvSpPr>
        <p:spPr>
          <a:xfrm>
            <a:off x="9925528" y="6093086"/>
            <a:ext cx="1260000" cy="378000"/>
          </a:xfrm>
          <a:prstGeom prst="roundRect">
            <a:avLst>
              <a:gd name="adj" fmla="val 27998"/>
            </a:avLst>
          </a:prstGeom>
          <a:solidFill>
            <a:schemeClr val="accent1"/>
          </a:solidFill>
          <a:ln w="127000" cap="flat" cmpd="sng">
            <a:gradFill>
              <a:gsLst>
                <a:gs pos="17000">
                  <a:schemeClr val="accent1">
                    <a:lumMod val="60000"/>
                    <a:lumOff val="40000"/>
                  </a:schemeClr>
                </a:gs>
                <a:gs pos="92000">
                  <a:schemeClr val="accent1"/>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chemeClr val="lt1"/>
                </a:solidFill>
                <a:latin typeface="Arial"/>
                <a:ea typeface="Arial"/>
                <a:cs typeface="Arial"/>
                <a:sym typeface="Arial"/>
              </a:rPr>
              <a:t>What’s next?</a:t>
            </a:r>
            <a:endParaRPr sz="1100"/>
          </a:p>
        </p:txBody>
      </p:sp>
      <p:sp>
        <p:nvSpPr>
          <p:cNvPr id="7" name="What's next hotspot" descr="Select / tap this to go to the What's next? section.">
            <a:hlinkClick r:id="rId10" action="ppaction://hlinksldjump"/>
            <a:extLst>
              <a:ext uri="{FF2B5EF4-FFF2-40B4-BE49-F238E27FC236}">
                <a16:creationId xmlns:a16="http://schemas.microsoft.com/office/drawing/2014/main" id="{55B2A94F-1F1B-507B-CD79-E718C8AB9CF9}"/>
              </a:ext>
            </a:extLst>
          </p:cNvPr>
          <p:cNvSpPr/>
          <p:nvPr/>
        </p:nvSpPr>
        <p:spPr>
          <a:xfrm>
            <a:off x="9840162" y="6006987"/>
            <a:ext cx="1456817" cy="515890"/>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1" name="Title"/>
          <p:cNvSpPr txBox="1">
            <a:spLocks noGrp="1"/>
          </p:cNvSpPr>
          <p:nvPr>
            <p:ph type="title" idx="4294967295"/>
          </p:nvPr>
        </p:nvSpPr>
        <p:spPr>
          <a:xfrm>
            <a:off x="5136022" y="861106"/>
            <a:ext cx="4802737" cy="13797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800"/>
              <a:buFont typeface="Arial"/>
              <a:buNone/>
            </a:pPr>
            <a:r>
              <a:rPr lang="en-GB" sz="3800" b="1" i="0" u="none" strike="noStrike" cap="none">
                <a:solidFill>
                  <a:schemeClr val="dk1"/>
                </a:solidFill>
                <a:latin typeface="Arial"/>
                <a:ea typeface="Arial"/>
                <a:cs typeface="Arial"/>
                <a:sym typeface="Arial"/>
              </a:rPr>
              <a:t>Developing great line managers</a:t>
            </a:r>
            <a:endParaRPr/>
          </a:p>
        </p:txBody>
      </p:sp>
      <p:grpSp>
        <p:nvGrpSpPr>
          <p:cNvPr id="2" name="Group 1" descr="&quot;&quot;">
            <a:extLst>
              <a:ext uri="{FF2B5EF4-FFF2-40B4-BE49-F238E27FC236}">
                <a16:creationId xmlns:a16="http://schemas.microsoft.com/office/drawing/2014/main" id="{214819B6-DA5A-71A2-1B35-59F6052B57CC}"/>
              </a:ext>
              <a:ext uri="{C183D7F6-B498-43B3-948B-1728B52AA6E4}">
                <adec:decorative xmlns:adec="http://schemas.microsoft.com/office/drawing/2017/decorative" val="1"/>
              </a:ext>
            </a:extLst>
          </p:cNvPr>
          <p:cNvGrpSpPr/>
          <p:nvPr/>
        </p:nvGrpSpPr>
        <p:grpSpPr>
          <a:xfrm>
            <a:off x="0" y="0"/>
            <a:ext cx="12192000" cy="6858000"/>
            <a:chOff x="0" y="0"/>
            <a:chExt cx="12192000" cy="6858000"/>
          </a:xfrm>
        </p:grpSpPr>
        <p:pic>
          <p:nvPicPr>
            <p:cNvPr id="489" name="BG image"/>
            <p:cNvPicPr preferRelativeResize="0"/>
            <p:nvPr/>
          </p:nvPicPr>
          <p:blipFill rotWithShape="1">
            <a:blip r:embed="rId3">
              <a:alphaModFix/>
            </a:blip>
            <a:srcRect/>
            <a:stretch/>
          </p:blipFill>
          <p:spPr>
            <a:xfrm>
              <a:off x="0" y="0"/>
              <a:ext cx="2836800" cy="6858000"/>
            </a:xfrm>
            <a:prstGeom prst="rect">
              <a:avLst/>
            </a:prstGeom>
            <a:noFill/>
            <a:ln>
              <a:noFill/>
            </a:ln>
          </p:spPr>
        </p:pic>
        <p:sp>
          <p:nvSpPr>
            <p:cNvPr id="490" name="Hexagon shape"/>
            <p:cNvSpPr/>
            <p:nvPr/>
          </p:nvSpPr>
          <p:spPr>
            <a:xfrm>
              <a:off x="965621" y="1227746"/>
              <a:ext cx="3768277" cy="4426470"/>
            </a:xfrm>
            <a:custGeom>
              <a:avLst/>
              <a:gdLst/>
              <a:ahLst/>
              <a:cxnLst/>
              <a:rect l="l" t="t" r="r" b="b"/>
              <a:pathLst>
                <a:path w="2335578" h="2743526" extrusionOk="0">
                  <a:moveTo>
                    <a:pt x="1163935" y="2743527"/>
                  </a:moveTo>
                  <a:lnTo>
                    <a:pt x="0" y="2062145"/>
                  </a:lnTo>
                  <a:lnTo>
                    <a:pt x="0" y="683953"/>
                  </a:lnTo>
                  <a:lnTo>
                    <a:pt x="1163935" y="0"/>
                  </a:lnTo>
                  <a:lnTo>
                    <a:pt x="2335579" y="683953"/>
                  </a:lnTo>
                  <a:lnTo>
                    <a:pt x="2335579" y="2062145"/>
                  </a:lnTo>
                  <a:close/>
                </a:path>
              </a:pathLst>
            </a:custGeom>
            <a:solidFill>
              <a:srgbClr val="ECA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493" name="Image"/>
            <p:cNvPicPr preferRelativeResize="0"/>
            <p:nvPr/>
          </p:nvPicPr>
          <p:blipFill rotWithShape="1">
            <a:blip r:embed="rId4">
              <a:alphaModFix/>
            </a:blip>
            <a:srcRect/>
            <a:stretch/>
          </p:blipFill>
          <p:spPr>
            <a:xfrm>
              <a:off x="1240792" y="1550981"/>
              <a:ext cx="3217934" cy="3780000"/>
            </a:xfrm>
            <a:custGeom>
              <a:avLst/>
              <a:gdLst/>
              <a:ahLst/>
              <a:cxnLst/>
              <a:rect l="l" t="t" r="r" b="b"/>
              <a:pathLst>
                <a:path w="2580877" h="3031670" extrusionOk="0">
                  <a:moveTo>
                    <a:pt x="1286179" y="0"/>
                  </a:moveTo>
                  <a:lnTo>
                    <a:pt x="2580877" y="755787"/>
                  </a:lnTo>
                  <a:lnTo>
                    <a:pt x="2580877" y="2278726"/>
                  </a:lnTo>
                  <a:lnTo>
                    <a:pt x="1286181" y="3031670"/>
                  </a:lnTo>
                  <a:lnTo>
                    <a:pt x="1286178" y="3031670"/>
                  </a:lnTo>
                  <a:lnTo>
                    <a:pt x="0" y="2278726"/>
                  </a:lnTo>
                  <a:lnTo>
                    <a:pt x="0" y="755787"/>
                  </a:lnTo>
                  <a:close/>
                </a:path>
              </a:pathLst>
            </a:custGeom>
            <a:noFill/>
            <a:ln>
              <a:noFill/>
            </a:ln>
          </p:spPr>
        </p:pic>
        <p:cxnSp>
          <p:nvCxnSpPr>
            <p:cNvPr id="494" name="Line"/>
            <p:cNvCxnSpPr>
              <a:cxnSpLocks/>
            </p:cNvCxnSpPr>
            <p:nvPr/>
          </p:nvCxnSpPr>
          <p:spPr>
            <a:xfrm>
              <a:off x="5136022" y="2150303"/>
              <a:ext cx="7055978" cy="0"/>
            </a:xfrm>
            <a:prstGeom prst="straightConnector1">
              <a:avLst/>
            </a:prstGeom>
            <a:noFill/>
            <a:ln w="38100" cap="flat" cmpd="sng">
              <a:solidFill>
                <a:schemeClr val="accent2"/>
              </a:solidFill>
              <a:prstDash val="solid"/>
              <a:miter lim="800000"/>
              <a:headEnd type="none" w="sm" len="sm"/>
              <a:tailEnd type="none" w="sm" len="sm"/>
            </a:ln>
          </p:spPr>
        </p:cxnSp>
      </p:grpSp>
      <p:sp>
        <p:nvSpPr>
          <p:cNvPr id="492" name="Body text" descr="Remember note"/>
          <p:cNvSpPr txBox="1"/>
          <p:nvPr/>
        </p:nvSpPr>
        <p:spPr>
          <a:xfrm>
            <a:off x="5136022" y="2313849"/>
            <a:ext cx="6865891" cy="3780688"/>
          </a:xfrm>
          <a:prstGeom prst="rect">
            <a:avLst/>
          </a:prstGeom>
          <a:solidFill>
            <a:schemeClr val="lt1">
              <a:alpha val="60000"/>
            </a:schemeClr>
          </a:solidFill>
          <a:ln>
            <a:noFill/>
          </a:ln>
        </p:spPr>
        <p:txBody>
          <a:bodyPr spcFirstLastPara="1" wrap="square" lIns="0" tIns="0" rIns="0" bIns="0" anchor="t" anchorCtr="0">
            <a:noAutofit/>
          </a:bodyPr>
          <a:lstStyle/>
          <a:p>
            <a:pPr marL="0" marR="0" lvl="0" indent="0" algn="l" rtl="0">
              <a:lnSpc>
                <a:spcPct val="110000"/>
              </a:lnSpc>
              <a:spcBef>
                <a:spcPts val="0"/>
              </a:spcBef>
              <a:spcAft>
                <a:spcPts val="600"/>
              </a:spcAft>
              <a:buNone/>
            </a:pPr>
            <a:r>
              <a:rPr lang="en-GB" sz="1400" b="1">
                <a:solidFill>
                  <a:srgbClr val="222222"/>
                </a:solidFill>
                <a:latin typeface="Arial"/>
                <a:ea typeface="Arial"/>
                <a:cs typeface="Arial"/>
                <a:sym typeface="Arial"/>
              </a:rPr>
              <a:t>The Civil Service needs great </a:t>
            </a:r>
            <a:r>
              <a:rPr lang="en-GB" sz="1400" b="1" i="0">
                <a:solidFill>
                  <a:srgbClr val="000000"/>
                </a:solidFill>
                <a:latin typeface="Arial"/>
                <a:ea typeface="Arial"/>
                <a:cs typeface="Arial"/>
                <a:sym typeface="Arial"/>
              </a:rPr>
              <a:t>line managers who bring out the very best in our people, set high standards and ensure we deliver for the government</a:t>
            </a:r>
            <a:r>
              <a:rPr lang="en-GB" sz="1400" b="1">
                <a:solidFill>
                  <a:srgbClr val="000000"/>
                </a:solidFill>
                <a:latin typeface="Arial"/>
                <a:ea typeface="Arial"/>
                <a:cs typeface="Arial"/>
                <a:sym typeface="Arial"/>
              </a:rPr>
              <a:t> of the day.</a:t>
            </a:r>
            <a:endParaRPr lang="en-GB" sz="1400" b="1" i="0">
              <a:solidFill>
                <a:srgbClr val="000000"/>
              </a:solidFill>
              <a:latin typeface="Arial"/>
              <a:ea typeface="Arial"/>
              <a:cs typeface="Arial"/>
              <a:sym typeface="Arial"/>
            </a:endParaRPr>
          </a:p>
          <a:p>
            <a:pPr marL="0" marR="0" lvl="0" indent="0" algn="l" rtl="0">
              <a:lnSpc>
                <a:spcPct val="110000"/>
              </a:lnSpc>
              <a:spcAft>
                <a:spcPts val="600"/>
              </a:spcAft>
              <a:buNone/>
            </a:pPr>
            <a:r>
              <a:rPr lang="en-GB" sz="1400">
                <a:solidFill>
                  <a:srgbClr val="000000"/>
                </a:solidFill>
                <a:latin typeface="Arial"/>
                <a:ea typeface="Arial"/>
                <a:cs typeface="Arial"/>
                <a:sym typeface="Arial"/>
              </a:rPr>
              <a:t>Great line managers bring out the best in individuals and teams, helping to ensure we deliver exceptional quality outcomes with professionalism and pride, for the ministers and citizens we serve. With our people at the heart of everything we do, line managers are central to creating the best conditions for the success of the Civil Service.</a:t>
            </a:r>
          </a:p>
          <a:p>
            <a:pPr marL="0" marR="0" lvl="0" indent="0" algn="l" rtl="0">
              <a:lnSpc>
                <a:spcPct val="110000"/>
              </a:lnSpc>
              <a:spcAft>
                <a:spcPts val="600"/>
              </a:spcAft>
              <a:buNone/>
            </a:pPr>
            <a:r>
              <a:rPr lang="en-GB" sz="1400">
                <a:solidFill>
                  <a:srgbClr val="000000"/>
                </a:solidFill>
                <a:latin typeface="Arial"/>
                <a:ea typeface="Arial"/>
                <a:cs typeface="Arial"/>
                <a:sym typeface="Arial"/>
              </a:rPr>
              <a:t>The Line Management Standards have been developed to support and empower you with the essential skills required for effective line management within the Civil Service. Their purpose is to enhance personal, team and organisational engagement, and unlock high performance and productivity to achieve quality outcomes for the government of the day and the public we serve.</a:t>
            </a:r>
            <a:endParaRPr lang="en-GB"/>
          </a:p>
          <a:p>
            <a:pPr marL="0" marR="0" lvl="0" indent="0" algn="l" rtl="0">
              <a:lnSpc>
                <a:spcPct val="110000"/>
              </a:lnSpc>
              <a:spcAft>
                <a:spcPts val="600"/>
              </a:spcAft>
              <a:buNone/>
            </a:pPr>
            <a:r>
              <a:rPr lang="en-GB" sz="1400">
                <a:solidFill>
                  <a:srgbClr val="000000"/>
                </a:solidFill>
                <a:latin typeface="Arial"/>
                <a:ea typeface="Arial"/>
                <a:cs typeface="Arial"/>
                <a:sym typeface="Arial"/>
              </a:rPr>
              <a:t>Confident line managers, committed to their responsibilities, can use these Standards to effectively navigate the challenges of their roles, improve team performance, address poor performance promptly, and contribute to a modern and high performing</a:t>
            </a:r>
            <a:r>
              <a:rPr lang="en-GB" sz="1400" spc="4800">
                <a:solidFill>
                  <a:srgbClr val="000000"/>
                </a:solidFill>
                <a:latin typeface="Arial"/>
                <a:ea typeface="Arial"/>
                <a:cs typeface="Arial"/>
                <a:sym typeface="Arial"/>
              </a:rPr>
              <a:t> </a:t>
            </a:r>
            <a:r>
              <a:rPr lang="en-GB" sz="1400">
                <a:solidFill>
                  <a:srgbClr val="000000"/>
                </a:solidFill>
                <a:latin typeface="Arial"/>
                <a:ea typeface="Arial"/>
                <a:cs typeface="Arial"/>
                <a:sym typeface="Arial"/>
              </a:rPr>
              <a:t>Civil Service. </a:t>
            </a:r>
            <a:endParaRPr lang="en-GB"/>
          </a:p>
        </p:txBody>
      </p:sp>
      <p:sp>
        <p:nvSpPr>
          <p:cNvPr id="495" name="Home button">
            <a:extLs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496" name="Home hotspot" descr="Select / tap this to go back to the menu.">
            <a:hlinkClick r:id="rId5" action="ppaction://hlinksldjump"/>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Hidden title"/>
          <p:cNvSpPr txBox="1">
            <a:spLocks noGrp="1"/>
          </p:cNvSpPr>
          <p:nvPr>
            <p:ph type="title" idx="4294967295"/>
          </p:nvPr>
        </p:nvSpPr>
        <p:spPr>
          <a:xfrm>
            <a:off x="985641" y="-757659"/>
            <a:ext cx="7762875" cy="69151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1"/>
              </a:buClr>
              <a:buSzPts val="1600"/>
              <a:buFont typeface="Arial"/>
              <a:buNone/>
            </a:pPr>
            <a:r>
              <a:rPr lang="en-GB" sz="1600" b="1">
                <a:solidFill>
                  <a:schemeClr val="lt1"/>
                </a:solidFill>
              </a:rPr>
              <a:t>Developing great line managers 01</a:t>
            </a:r>
            <a:endParaRPr/>
          </a:p>
        </p:txBody>
      </p:sp>
      <p:grpSp>
        <p:nvGrpSpPr>
          <p:cNvPr id="10" name="Group 9" descr="&quot;&quot;">
            <a:extLst>
              <a:ext uri="{FF2B5EF4-FFF2-40B4-BE49-F238E27FC236}">
                <a16:creationId xmlns:a16="http://schemas.microsoft.com/office/drawing/2014/main" id="{51D38E7B-1BA5-0BDB-022F-932EF59E9F8A}"/>
              </a:ext>
              <a:ext uri="{C183D7F6-B498-43B3-948B-1728B52AA6E4}">
                <adec:decorative xmlns:adec="http://schemas.microsoft.com/office/drawing/2017/decorative" val="1"/>
              </a:ext>
            </a:extLst>
          </p:cNvPr>
          <p:cNvGrpSpPr/>
          <p:nvPr/>
        </p:nvGrpSpPr>
        <p:grpSpPr>
          <a:xfrm>
            <a:off x="947740" y="851388"/>
            <a:ext cx="11244260" cy="2065899"/>
            <a:chOff x="947740" y="851388"/>
            <a:chExt cx="11244260" cy="2065899"/>
          </a:xfrm>
        </p:grpSpPr>
        <p:grpSp>
          <p:nvGrpSpPr>
            <p:cNvPr id="6" name="Section 1 BG">
              <a:extLst>
                <a:ext uri="{FF2B5EF4-FFF2-40B4-BE49-F238E27FC236}">
                  <a16:creationId xmlns:a16="http://schemas.microsoft.com/office/drawing/2014/main" id="{2D25CA0C-C777-644F-EC95-E245D84A2348}"/>
                </a:ext>
              </a:extLst>
            </p:cNvPr>
            <p:cNvGrpSpPr/>
            <p:nvPr/>
          </p:nvGrpSpPr>
          <p:grpSpPr>
            <a:xfrm>
              <a:off x="947740" y="1099410"/>
              <a:ext cx="5158847" cy="1817877"/>
              <a:chOff x="947740" y="1099410"/>
              <a:chExt cx="5158847" cy="1817877"/>
            </a:xfrm>
          </p:grpSpPr>
          <p:sp>
            <p:nvSpPr>
              <p:cNvPr id="504" name="Google Shape;504;p5"/>
              <p:cNvSpPr/>
              <p:nvPr/>
            </p:nvSpPr>
            <p:spPr>
              <a:xfrm rot="-5400000">
                <a:off x="2672312" y="-456160"/>
                <a:ext cx="1648875" cy="5098020"/>
              </a:xfrm>
              <a:prstGeom prst="roundRect">
                <a:avLst>
                  <a:gd name="adj" fmla="val 0"/>
                </a:avLst>
              </a:prstGeom>
              <a:solidFill>
                <a:schemeClr val="accent1"/>
              </a:solidFill>
              <a:ln>
                <a:noFill/>
              </a:ln>
              <a:effectLst>
                <a:reflection stA="25655" endPos="10384" sy="-100000" algn="bl" rotWithShape="0"/>
              </a:effectLst>
            </p:spPr>
            <p:txBody>
              <a:bodyPr spcFirstLastPara="1" wrap="square" lIns="54600" tIns="54600" rIns="54600" bIns="54600" anchor="ctr"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pic>
            <p:nvPicPr>
              <p:cNvPr id="510" name="Google Shape;510;p5"/>
              <p:cNvPicPr preferRelativeResize="0"/>
              <p:nvPr/>
            </p:nvPicPr>
            <p:blipFill rotWithShape="1">
              <a:blip r:embed="rId3">
                <a:alphaModFix/>
              </a:blip>
              <a:srcRect/>
              <a:stretch/>
            </p:blipFill>
            <p:spPr>
              <a:xfrm>
                <a:off x="4468148" y="1099410"/>
                <a:ext cx="1638439" cy="1808590"/>
              </a:xfrm>
              <a:prstGeom prst="rect">
                <a:avLst/>
              </a:prstGeom>
              <a:noFill/>
              <a:ln>
                <a:noFill/>
              </a:ln>
            </p:spPr>
          </p:pic>
        </p:grpSp>
        <p:grpSp>
          <p:nvGrpSpPr>
            <p:cNvPr id="7" name="Section 2 BG">
              <a:extLst>
                <a:ext uri="{FF2B5EF4-FFF2-40B4-BE49-F238E27FC236}">
                  <a16:creationId xmlns:a16="http://schemas.microsoft.com/office/drawing/2014/main" id="{F2D46E09-4BCE-4243-A259-910FB747B633}"/>
                </a:ext>
              </a:extLst>
            </p:cNvPr>
            <p:cNvGrpSpPr/>
            <p:nvPr/>
          </p:nvGrpSpPr>
          <p:grpSpPr>
            <a:xfrm>
              <a:off x="6146241" y="1156993"/>
              <a:ext cx="5243301" cy="1760294"/>
              <a:chOff x="6146241" y="1156993"/>
              <a:chExt cx="5243301" cy="1760294"/>
            </a:xfrm>
          </p:grpSpPr>
          <p:sp>
            <p:nvSpPr>
              <p:cNvPr id="505" name="Google Shape;505;p5"/>
              <p:cNvSpPr/>
              <p:nvPr/>
            </p:nvSpPr>
            <p:spPr>
              <a:xfrm rot="-5400000">
                <a:off x="7876033" y="-450943"/>
                <a:ext cx="1638438" cy="5098021"/>
              </a:xfrm>
              <a:prstGeom prst="roundRect">
                <a:avLst>
                  <a:gd name="adj" fmla="val 0"/>
                </a:avLst>
              </a:prstGeom>
              <a:solidFill>
                <a:schemeClr val="accent1"/>
              </a:solidFill>
              <a:ln>
                <a:noFill/>
              </a:ln>
              <a:effectLst>
                <a:reflection stA="25655" endPos="10384" sy="-100000" algn="bl" rotWithShape="0"/>
              </a:effectLst>
            </p:spPr>
            <p:txBody>
              <a:bodyPr spcFirstLastPara="1" wrap="square" lIns="54600" tIns="54600" rIns="54600" bIns="54600" anchor="ctr"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pic>
            <p:nvPicPr>
              <p:cNvPr id="514" name="Google Shape;514;p5"/>
              <p:cNvPicPr preferRelativeResize="0"/>
              <p:nvPr/>
            </p:nvPicPr>
            <p:blipFill>
              <a:blip r:embed="rId4"/>
              <a:srcRect t="611" b="611"/>
              <a:stretch/>
            </p:blipFill>
            <p:spPr>
              <a:xfrm>
                <a:off x="9717694" y="1156993"/>
                <a:ext cx="1671848" cy="1651434"/>
              </a:xfrm>
              <a:prstGeom prst="ellipse">
                <a:avLst/>
              </a:prstGeom>
              <a:noFill/>
              <a:ln>
                <a:noFill/>
              </a:ln>
            </p:spPr>
          </p:pic>
        </p:grpSp>
        <p:cxnSp>
          <p:nvCxnSpPr>
            <p:cNvPr id="511" name="Line"/>
            <p:cNvCxnSpPr/>
            <p:nvPr/>
          </p:nvCxnSpPr>
          <p:spPr>
            <a:xfrm>
              <a:off x="3971925" y="851388"/>
              <a:ext cx="8220075" cy="0"/>
            </a:xfrm>
            <a:prstGeom prst="straightConnector1">
              <a:avLst/>
            </a:prstGeom>
            <a:noFill/>
            <a:ln w="38100" cap="flat" cmpd="sng">
              <a:solidFill>
                <a:schemeClr val="accent1"/>
              </a:solidFill>
              <a:prstDash val="solid"/>
              <a:miter lim="800000"/>
              <a:headEnd type="none" w="sm" len="sm"/>
              <a:tailEnd type="none" w="sm" len="sm"/>
            </a:ln>
          </p:spPr>
        </p:cxnSp>
      </p:grpSp>
      <p:sp>
        <p:nvSpPr>
          <p:cNvPr id="503" name="Title"/>
          <p:cNvSpPr txBox="1"/>
          <p:nvPr/>
        </p:nvSpPr>
        <p:spPr>
          <a:xfrm>
            <a:off x="3952875" y="169951"/>
            <a:ext cx="7762875" cy="69151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800"/>
              <a:buFont typeface="Arial"/>
              <a:buNone/>
            </a:pPr>
            <a:r>
              <a:rPr lang="en-GB" sz="3800" b="1">
                <a:solidFill>
                  <a:schemeClr val="dk1"/>
                </a:solidFill>
                <a:latin typeface="Arial"/>
                <a:ea typeface="Arial"/>
                <a:cs typeface="Arial"/>
                <a:sym typeface="Arial"/>
              </a:rPr>
              <a:t>Developing great line managers</a:t>
            </a:r>
            <a:endParaRPr/>
          </a:p>
        </p:txBody>
      </p:sp>
      <p:sp>
        <p:nvSpPr>
          <p:cNvPr id="506" name="Why do we need Line Management Standards?"/>
          <p:cNvSpPr txBox="1"/>
          <p:nvPr/>
        </p:nvSpPr>
        <p:spPr>
          <a:xfrm>
            <a:off x="1136620" y="1369336"/>
            <a:ext cx="3921518" cy="138144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3200"/>
              <a:buFont typeface="Arial"/>
              <a:buNone/>
            </a:pPr>
            <a:r>
              <a:rPr lang="en-GB" sz="3200" b="1">
                <a:solidFill>
                  <a:schemeClr val="lt1"/>
                </a:solidFill>
                <a:latin typeface="Arial"/>
                <a:ea typeface="Arial"/>
                <a:cs typeface="Arial"/>
                <a:sym typeface="Arial"/>
              </a:rPr>
              <a:t>Why do we need Line Management Standards?</a:t>
            </a:r>
            <a:endParaRPr/>
          </a:p>
        </p:txBody>
      </p:sp>
      <p:sp>
        <p:nvSpPr>
          <p:cNvPr id="507" name="Body text 1"/>
          <p:cNvSpPr/>
          <p:nvPr/>
        </p:nvSpPr>
        <p:spPr>
          <a:xfrm>
            <a:off x="947738" y="2907999"/>
            <a:ext cx="5098019" cy="3210789"/>
          </a:xfrm>
          <a:prstGeom prst="roundRect">
            <a:avLst>
              <a:gd name="adj" fmla="val 0"/>
            </a:avLst>
          </a:prstGeom>
          <a:solidFill>
            <a:srgbClr val="F2F2F2"/>
          </a:solidFill>
          <a:ln>
            <a:noFill/>
          </a:ln>
        </p:spPr>
        <p:txBody>
          <a:bodyPr spcFirstLastPara="1" wrap="square" lIns="180000" tIns="108000" rIns="180000" bIns="0" anchor="t" anchorCtr="0">
            <a:noAutofit/>
          </a:bodyPr>
          <a:lstStyle/>
          <a:p>
            <a:pPr marL="0" marR="0" lvl="0" indent="0" algn="l" rtl="0">
              <a:lnSpc>
                <a:spcPct val="110000"/>
              </a:lnSpc>
              <a:spcAft>
                <a:spcPts val="600"/>
              </a:spcAft>
              <a:buNone/>
            </a:pPr>
            <a:r>
              <a:rPr lang="en-GB" sz="1400">
                <a:solidFill>
                  <a:srgbClr val="000000"/>
                </a:solidFill>
                <a:latin typeface="Arial"/>
                <a:ea typeface="Arial"/>
                <a:cs typeface="Arial"/>
                <a:sym typeface="Arial"/>
              </a:rPr>
              <a:t>Effective line managers bring out the best in individuals and teams, ensuring we get the best quality outcomes as we serve the government of the day and the public. </a:t>
            </a:r>
          </a:p>
          <a:p>
            <a:pPr marL="0" marR="0" lvl="0" indent="0" algn="l" rtl="0">
              <a:lnSpc>
                <a:spcPct val="110000"/>
              </a:lnSpc>
              <a:spcAft>
                <a:spcPts val="600"/>
              </a:spcAft>
              <a:buNone/>
            </a:pPr>
            <a:r>
              <a:rPr lang="en-GB" sz="1400">
                <a:solidFill>
                  <a:srgbClr val="000000"/>
                </a:solidFill>
                <a:latin typeface="Arial"/>
                <a:ea typeface="Arial"/>
                <a:cs typeface="Arial"/>
                <a:sym typeface="Arial"/>
              </a:rPr>
              <a:t>We have some brilliant line managers across the Civil Service and the Standards seek to create consistency in expectations and good management practices. </a:t>
            </a:r>
          </a:p>
          <a:p>
            <a:pPr marL="0" marR="0" lvl="0" indent="0" algn="l" rtl="0">
              <a:lnSpc>
                <a:spcPct val="110000"/>
              </a:lnSpc>
              <a:spcAft>
                <a:spcPts val="600"/>
              </a:spcAft>
              <a:buNone/>
            </a:pPr>
            <a:r>
              <a:rPr lang="en-GB" sz="1400">
                <a:solidFill>
                  <a:srgbClr val="000000"/>
                </a:solidFill>
                <a:latin typeface="Arial"/>
                <a:ea typeface="Arial"/>
                <a:cs typeface="Arial"/>
                <a:sym typeface="Arial"/>
              </a:rPr>
              <a:t>Strengthening line management will pay real dividends in employee engagement, wellbeing, performance and productivity. Good line management leads to the best results for everyone – individuals, teams, organisations, ministers and the public. </a:t>
            </a:r>
          </a:p>
        </p:txBody>
      </p:sp>
      <p:sp>
        <p:nvSpPr>
          <p:cNvPr id="508" name="What are the Standards?"/>
          <p:cNvSpPr txBox="1"/>
          <p:nvPr/>
        </p:nvSpPr>
        <p:spPr>
          <a:xfrm>
            <a:off x="6335121" y="1628057"/>
            <a:ext cx="2889902" cy="864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3200"/>
              <a:buFont typeface="Arial"/>
              <a:buNone/>
            </a:pPr>
            <a:r>
              <a:rPr lang="en-GB" sz="3200" b="1">
                <a:solidFill>
                  <a:schemeClr val="lt1"/>
                </a:solidFill>
                <a:latin typeface="Arial"/>
                <a:ea typeface="Arial"/>
                <a:cs typeface="Arial"/>
                <a:sym typeface="Arial"/>
              </a:rPr>
              <a:t>What are the Standards?</a:t>
            </a:r>
            <a:endParaRPr/>
          </a:p>
        </p:txBody>
      </p:sp>
      <p:sp>
        <p:nvSpPr>
          <p:cNvPr id="509" name="Body text 2"/>
          <p:cNvSpPr/>
          <p:nvPr/>
        </p:nvSpPr>
        <p:spPr>
          <a:xfrm>
            <a:off x="6146238" y="2907999"/>
            <a:ext cx="5098023" cy="3210789"/>
          </a:xfrm>
          <a:prstGeom prst="roundRect">
            <a:avLst>
              <a:gd name="adj" fmla="val 0"/>
            </a:avLst>
          </a:prstGeom>
          <a:solidFill>
            <a:srgbClr val="F2F2F2"/>
          </a:solidFill>
          <a:ln>
            <a:noFill/>
          </a:ln>
        </p:spPr>
        <p:txBody>
          <a:bodyPr spcFirstLastPara="1" wrap="square" lIns="180000" tIns="108000" rIns="180000" bIns="0" anchor="t" anchorCtr="0">
            <a:noAutofit/>
          </a:bodyPr>
          <a:lstStyle/>
          <a:p>
            <a:pPr marL="0" marR="0" lvl="0" indent="0" algn="l" rtl="0">
              <a:lnSpc>
                <a:spcPct val="110000"/>
              </a:lnSpc>
              <a:spcAft>
                <a:spcPts val="600"/>
              </a:spcAft>
              <a:buNone/>
            </a:pPr>
            <a:r>
              <a:rPr lang="en-GB" sz="1400">
                <a:solidFill>
                  <a:schemeClr val="dk1"/>
                </a:solidFill>
                <a:latin typeface="Arial"/>
                <a:ea typeface="Arial"/>
                <a:cs typeface="Arial"/>
                <a:sym typeface="Arial"/>
              </a:rPr>
              <a:t>The Standards serve as a comprehensive resource for your self-reflection and professional growth as a line manager.</a:t>
            </a:r>
          </a:p>
          <a:p>
            <a:pPr marL="0" marR="0" lvl="0" indent="0" algn="l" rtl="0">
              <a:lnSpc>
                <a:spcPct val="110000"/>
              </a:lnSpc>
              <a:spcAft>
                <a:spcPts val="600"/>
              </a:spcAft>
              <a:buNone/>
            </a:pPr>
            <a:r>
              <a:rPr lang="en-GB" sz="1400">
                <a:solidFill>
                  <a:schemeClr val="dk1"/>
                </a:solidFill>
                <a:latin typeface="Arial"/>
                <a:ea typeface="Arial"/>
                <a:cs typeface="Arial"/>
                <a:sym typeface="Arial"/>
              </a:rPr>
              <a:t>They outline the expectations of you, ensuring greater consistency in your management practices and will help you build confidence to navigate the complexities and challenges you encounter daily.</a:t>
            </a:r>
          </a:p>
          <a:p>
            <a:pPr marL="0" marR="0" lvl="0" indent="0" algn="l" rtl="0">
              <a:lnSpc>
                <a:spcPct val="110000"/>
              </a:lnSpc>
              <a:spcAft>
                <a:spcPts val="600"/>
              </a:spcAft>
              <a:buNone/>
            </a:pPr>
            <a:r>
              <a:rPr lang="en-GB" sz="1400">
                <a:solidFill>
                  <a:schemeClr val="dk1"/>
                </a:solidFill>
                <a:latin typeface="Arial"/>
                <a:ea typeface="Arial"/>
                <a:cs typeface="Arial"/>
                <a:sym typeface="Arial"/>
              </a:rPr>
              <a:t>Developed in collaboration with industry experts, the Standards are grounded in cross-sector, academic and Civil Service line management best practices. They are centred around the Civil Service Code, which sets out the Civil Service’s role to deliver for the government of the day and our values of integrity, honesty, impartiality and objectivity.</a:t>
            </a:r>
          </a:p>
        </p:txBody>
      </p:sp>
      <p:sp>
        <p:nvSpPr>
          <p:cNvPr id="8" name="Home button">
            <a:extLst>
              <a:ext uri="{FF2B5EF4-FFF2-40B4-BE49-F238E27FC236}">
                <a16:creationId xmlns:a16="http://schemas.microsoft.com/office/drawing/2014/main" id="{A9F1D2AD-C5D3-FF1A-78DA-634330B0CAB8}"/>
              </a:ex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9" name="Home hotspot" descr="Select / tap this to go back to the menu.">
            <a:hlinkClick r:id="rId5" action="ppaction://hlinksldjump"/>
            <a:extLst>
              <a:ext uri="{FF2B5EF4-FFF2-40B4-BE49-F238E27FC236}">
                <a16:creationId xmlns:a16="http://schemas.microsoft.com/office/drawing/2014/main" id="{ED79BD28-D5A6-67E2-8BA3-C3C3C787DD25}"/>
              </a:ext>
            </a:extLst>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Hidden title"/>
          <p:cNvSpPr txBox="1">
            <a:spLocks noGrp="1"/>
          </p:cNvSpPr>
          <p:nvPr>
            <p:ph type="title" idx="4294967295"/>
          </p:nvPr>
        </p:nvSpPr>
        <p:spPr>
          <a:xfrm>
            <a:off x="985641" y="-759711"/>
            <a:ext cx="7762875" cy="691517"/>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lt1"/>
              </a:buClr>
              <a:buSzPts val="1600"/>
              <a:buFont typeface="Arial"/>
              <a:buNone/>
              <a:tabLst/>
              <a:defRPr/>
            </a:pPr>
            <a:r>
              <a:rPr kumimoji="0" lang="en-GB" sz="1600" b="1" i="0" u="none" strike="noStrike" kern="0" cap="none" spc="0" normalizeH="0" baseline="0" noProof="0">
                <a:ln>
                  <a:noFill/>
                </a:ln>
                <a:solidFill>
                  <a:schemeClr val="lt1"/>
                </a:solidFill>
                <a:effectLst/>
                <a:uLnTx/>
                <a:uFillTx/>
                <a:latin typeface="Arial"/>
                <a:ea typeface="Arial"/>
                <a:cs typeface="Arial"/>
                <a:sym typeface="Arial"/>
              </a:rPr>
              <a:t>Developing great line managers 02</a:t>
            </a: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1" name="Title">
            <a:extLst>
              <a:ext uri="{C183D7F6-B498-43B3-948B-1728B52AA6E4}">
                <adec:decorative xmlns:adec="http://schemas.microsoft.com/office/drawing/2017/decorative" val="1"/>
              </a:ext>
            </a:extLst>
          </p:cNvPr>
          <p:cNvSpPr txBox="1"/>
          <p:nvPr/>
        </p:nvSpPr>
        <p:spPr>
          <a:xfrm>
            <a:off x="3952875" y="169951"/>
            <a:ext cx="7762875" cy="69151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800"/>
              <a:buFont typeface="Arial"/>
              <a:buNone/>
            </a:pPr>
            <a:r>
              <a:rPr lang="en-GB" sz="3800" b="1">
                <a:solidFill>
                  <a:schemeClr val="dk1"/>
                </a:solidFill>
                <a:latin typeface="Arial"/>
                <a:ea typeface="Arial"/>
                <a:cs typeface="Arial"/>
                <a:sym typeface="Arial"/>
              </a:rPr>
              <a:t>Developing great line managers</a:t>
            </a:r>
            <a:endParaRPr/>
          </a:p>
        </p:txBody>
      </p:sp>
      <p:cxnSp>
        <p:nvCxnSpPr>
          <p:cNvPr id="539" name="Line" descr="&quot;&quot;">
            <a:extLst>
              <a:ext uri="{C183D7F6-B498-43B3-948B-1728B52AA6E4}">
                <adec:decorative xmlns:adec="http://schemas.microsoft.com/office/drawing/2017/decorative" val="1"/>
              </a:ext>
            </a:extLst>
          </p:cNvPr>
          <p:cNvCxnSpPr/>
          <p:nvPr/>
        </p:nvCxnSpPr>
        <p:spPr>
          <a:xfrm>
            <a:off x="3971925" y="851388"/>
            <a:ext cx="8220075" cy="0"/>
          </a:xfrm>
          <a:prstGeom prst="straightConnector1">
            <a:avLst/>
          </a:prstGeom>
          <a:noFill/>
          <a:ln w="38100" cap="flat" cmpd="sng">
            <a:solidFill>
              <a:schemeClr val="accent1"/>
            </a:solidFill>
            <a:prstDash val="solid"/>
            <a:miter lim="800000"/>
            <a:headEnd type="none" w="sm" len="sm"/>
            <a:tailEnd type="none" w="sm" len="sm"/>
          </a:ln>
        </p:spPr>
      </p:cxnSp>
      <p:grpSp>
        <p:nvGrpSpPr>
          <p:cNvPr id="6" name="BG" descr="&quot;&quot;">
            <a:extLst>
              <a:ext uri="{FF2B5EF4-FFF2-40B4-BE49-F238E27FC236}">
                <a16:creationId xmlns:a16="http://schemas.microsoft.com/office/drawing/2014/main" id="{674FA7B9-E602-0288-5053-3E27F7168D4E}"/>
              </a:ext>
              <a:ext uri="{C183D7F6-B498-43B3-948B-1728B52AA6E4}">
                <adec:decorative xmlns:adec="http://schemas.microsoft.com/office/drawing/2017/decorative" val="1"/>
              </a:ext>
            </a:extLst>
          </p:cNvPr>
          <p:cNvGrpSpPr/>
          <p:nvPr/>
        </p:nvGrpSpPr>
        <p:grpSpPr>
          <a:xfrm>
            <a:off x="952731" y="1268413"/>
            <a:ext cx="3461881" cy="4440296"/>
            <a:chOff x="952731" y="1268413"/>
            <a:chExt cx="3461881" cy="4440296"/>
          </a:xfrm>
        </p:grpSpPr>
        <p:sp>
          <p:nvSpPr>
            <p:cNvPr id="522" name="Google Shape;522;p6"/>
            <p:cNvSpPr/>
            <p:nvPr/>
          </p:nvSpPr>
          <p:spPr>
            <a:xfrm rot="-5400000">
              <a:off x="334527" y="1886617"/>
              <a:ext cx="4434991" cy="3198584"/>
            </a:xfrm>
            <a:prstGeom prst="roundRect">
              <a:avLst>
                <a:gd name="adj" fmla="val 0"/>
              </a:avLst>
            </a:prstGeom>
            <a:solidFill>
              <a:srgbClr val="78246F"/>
            </a:solidFill>
            <a:ln>
              <a:noFill/>
            </a:ln>
            <a:effectLst>
              <a:reflection stA="26000" endPos="10000" sy="-100000" algn="bl" rotWithShape="0"/>
            </a:effectLst>
          </p:spPr>
          <p:txBody>
            <a:bodyPr spcFirstLastPara="1" wrap="square" lIns="54600" tIns="54600" rIns="54600" bIns="54600" anchor="ctr"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pic>
          <p:nvPicPr>
            <p:cNvPr id="524" name="Google Shape;524;p6"/>
            <p:cNvPicPr preferRelativeResize="0"/>
            <p:nvPr/>
          </p:nvPicPr>
          <p:blipFill rotWithShape="1">
            <a:blip r:embed="rId3">
              <a:alphaModFix/>
            </a:blip>
            <a:srcRect/>
            <a:stretch/>
          </p:blipFill>
          <p:spPr>
            <a:xfrm>
              <a:off x="956701" y="3319406"/>
              <a:ext cx="3182811" cy="2389303"/>
            </a:xfrm>
            <a:prstGeom prst="rect">
              <a:avLst/>
            </a:prstGeom>
            <a:noFill/>
            <a:ln>
              <a:noFill/>
            </a:ln>
          </p:spPr>
        </p:pic>
        <p:pic>
          <p:nvPicPr>
            <p:cNvPr id="538" name="Google Shape;538;p6"/>
            <p:cNvPicPr preferRelativeResize="0"/>
            <p:nvPr/>
          </p:nvPicPr>
          <p:blipFill rotWithShape="1">
            <a:blip r:embed="rId4">
              <a:alphaModFix/>
            </a:blip>
            <a:srcRect/>
            <a:stretch/>
          </p:blipFill>
          <p:spPr>
            <a:xfrm>
              <a:off x="2409714" y="2751082"/>
              <a:ext cx="2004898" cy="2952323"/>
            </a:xfrm>
            <a:prstGeom prst="rect">
              <a:avLst/>
            </a:prstGeom>
            <a:noFill/>
            <a:ln>
              <a:noFill/>
            </a:ln>
          </p:spPr>
        </p:pic>
      </p:grpSp>
      <p:sp>
        <p:nvSpPr>
          <p:cNvPr id="523" name="Sub title"/>
          <p:cNvSpPr txBox="1">
            <a:spLocks/>
          </p:cNvSpPr>
          <p:nvPr/>
        </p:nvSpPr>
        <p:spPr>
          <a:xfrm>
            <a:off x="1127125" y="1497706"/>
            <a:ext cx="2496714" cy="105615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lt1"/>
              </a:buClr>
              <a:buSzPts val="3200"/>
              <a:buFont typeface="Arial"/>
              <a:buNone/>
              <a:tabLst/>
              <a:defRPr/>
            </a:pPr>
            <a:r>
              <a:rPr kumimoji="0" lang="en-GB" sz="3200" b="1" i="0" u="none" strike="noStrike" kern="0" cap="none" spc="0" normalizeH="0" baseline="0" noProof="0">
                <a:ln>
                  <a:noFill/>
                </a:ln>
                <a:solidFill>
                  <a:schemeClr val="lt1"/>
                </a:solidFill>
                <a:effectLst/>
                <a:uLnTx/>
                <a:uFillTx/>
                <a:latin typeface="Arial"/>
                <a:ea typeface="Arial"/>
                <a:cs typeface="Arial"/>
                <a:sym typeface="Arial"/>
              </a:rPr>
              <a:t>How do I use them?</a:t>
            </a:r>
            <a:endParaRPr kumimoji="0" lang="en-GB" sz="4400" b="0" i="0" u="none" strike="noStrike" kern="0" cap="none" spc="0" normalizeH="0" baseline="0" noProof="0">
              <a:ln>
                <a:noFill/>
              </a:ln>
              <a:solidFill>
                <a:schemeClr val="dk1"/>
              </a:solidFill>
              <a:effectLst/>
              <a:uLnTx/>
              <a:uFillTx/>
              <a:latin typeface="Arial"/>
              <a:ea typeface="Arial"/>
              <a:cs typeface="Arial"/>
              <a:sym typeface="Arial"/>
            </a:endParaRPr>
          </a:p>
        </p:txBody>
      </p:sp>
      <p:sp>
        <p:nvSpPr>
          <p:cNvPr id="525" name="Body text"/>
          <p:cNvSpPr/>
          <p:nvPr/>
        </p:nvSpPr>
        <p:spPr>
          <a:xfrm>
            <a:off x="4453725" y="1268413"/>
            <a:ext cx="7119150" cy="4434992"/>
          </a:xfrm>
          <a:prstGeom prst="roundRect">
            <a:avLst>
              <a:gd name="adj" fmla="val 0"/>
            </a:avLst>
          </a:prstGeom>
          <a:solidFill>
            <a:srgbClr val="F2F2F2"/>
          </a:solidFill>
          <a:ln>
            <a:noFill/>
          </a:ln>
        </p:spPr>
        <p:txBody>
          <a:bodyPr spcFirstLastPara="1" wrap="square" lIns="144000" tIns="251975" rIns="360000" bIns="45700" anchor="t" anchorCtr="0">
            <a:noAutofit/>
          </a:bodyPr>
          <a:lstStyle/>
          <a:p>
            <a:pPr marL="0" marR="0" lvl="0" indent="0" algn="l" rtl="0">
              <a:lnSpc>
                <a:spcPct val="110000"/>
              </a:lnSpc>
              <a:spcBef>
                <a:spcPts val="0"/>
              </a:spcBef>
              <a:spcAft>
                <a:spcPts val="0"/>
              </a:spcAft>
              <a:buNone/>
            </a:pPr>
            <a:r>
              <a:rPr lang="en-GB" sz="1400">
                <a:solidFill>
                  <a:srgbClr val="000000"/>
                </a:solidFill>
                <a:latin typeface="Arial"/>
                <a:ea typeface="Arial"/>
                <a:cs typeface="Arial"/>
                <a:sym typeface="Arial"/>
              </a:rPr>
              <a:t>The Standards will actively inform your personal and professional development as a line manager by identifying your strengths and areas for growth and development. You can use the Standards to:</a:t>
            </a:r>
            <a:endParaRPr/>
          </a:p>
        </p:txBody>
      </p:sp>
      <p:grpSp>
        <p:nvGrpSpPr>
          <p:cNvPr id="526" name="1" descr="1"/>
          <p:cNvGrpSpPr/>
          <p:nvPr/>
        </p:nvGrpSpPr>
        <p:grpSpPr>
          <a:xfrm>
            <a:off x="4586326" y="2530158"/>
            <a:ext cx="560587" cy="635471"/>
            <a:chOff x="4862551" y="2655747"/>
            <a:chExt cx="560587" cy="635471"/>
          </a:xfrm>
        </p:grpSpPr>
        <p:sp>
          <p:nvSpPr>
            <p:cNvPr id="527" name="Google Shape;527;p6"/>
            <p:cNvSpPr/>
            <p:nvPr/>
          </p:nvSpPr>
          <p:spPr>
            <a:xfrm>
              <a:off x="4868449" y="2655747"/>
              <a:ext cx="554688" cy="635471"/>
            </a:xfrm>
            <a:custGeom>
              <a:avLst/>
              <a:gdLst/>
              <a:ahLst/>
              <a:cxnLst/>
              <a:rect l="l" t="t" r="r" b="b"/>
              <a:pathLst>
                <a:path w="2335578" h="2743526" extrusionOk="0">
                  <a:moveTo>
                    <a:pt x="1163935" y="2743527"/>
                  </a:moveTo>
                  <a:lnTo>
                    <a:pt x="0" y="2062145"/>
                  </a:lnTo>
                  <a:lnTo>
                    <a:pt x="0" y="683953"/>
                  </a:lnTo>
                  <a:lnTo>
                    <a:pt x="1163935" y="0"/>
                  </a:lnTo>
                  <a:lnTo>
                    <a:pt x="2335579" y="683953"/>
                  </a:lnTo>
                  <a:lnTo>
                    <a:pt x="2335579" y="206214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Arial"/>
                <a:ea typeface="Arial"/>
                <a:cs typeface="Arial"/>
                <a:sym typeface="Arial"/>
              </a:endParaRPr>
            </a:p>
          </p:txBody>
        </p:sp>
        <p:sp>
          <p:nvSpPr>
            <p:cNvPr id="528" name="Google Shape;528;p6"/>
            <p:cNvSpPr txBox="1"/>
            <p:nvPr/>
          </p:nvSpPr>
          <p:spPr>
            <a:xfrm>
              <a:off x="4862551" y="2655747"/>
              <a:ext cx="560587" cy="63547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600" b="1">
                  <a:solidFill>
                    <a:schemeClr val="dk1"/>
                  </a:solidFill>
                  <a:latin typeface="Arial"/>
                  <a:ea typeface="Arial"/>
                  <a:cs typeface="Arial"/>
                  <a:sym typeface="Arial"/>
                </a:rPr>
                <a:t>1</a:t>
              </a:r>
              <a:endParaRPr/>
            </a:p>
          </p:txBody>
        </p:sp>
      </p:grpSp>
      <p:sp>
        <p:nvSpPr>
          <p:cNvPr id="529" name="Body text 1"/>
          <p:cNvSpPr txBox="1"/>
          <p:nvPr/>
        </p:nvSpPr>
        <p:spPr>
          <a:xfrm>
            <a:off x="5369365" y="2613893"/>
            <a:ext cx="5760000" cy="468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Reflect on your personal and line management practices.</a:t>
            </a:r>
            <a:endParaRPr/>
          </a:p>
        </p:txBody>
      </p:sp>
      <p:grpSp>
        <p:nvGrpSpPr>
          <p:cNvPr id="530" name="2" descr="2"/>
          <p:cNvGrpSpPr/>
          <p:nvPr/>
        </p:nvGrpSpPr>
        <p:grpSpPr>
          <a:xfrm>
            <a:off x="4586326" y="3268036"/>
            <a:ext cx="560587" cy="635471"/>
            <a:chOff x="4862551" y="3393625"/>
            <a:chExt cx="560587" cy="635471"/>
          </a:xfrm>
        </p:grpSpPr>
        <p:sp>
          <p:nvSpPr>
            <p:cNvPr id="531" name="Google Shape;531;p6"/>
            <p:cNvSpPr/>
            <p:nvPr/>
          </p:nvSpPr>
          <p:spPr>
            <a:xfrm>
              <a:off x="4865235" y="3393625"/>
              <a:ext cx="554688" cy="635471"/>
            </a:xfrm>
            <a:custGeom>
              <a:avLst/>
              <a:gdLst/>
              <a:ahLst/>
              <a:cxnLst/>
              <a:rect l="l" t="t" r="r" b="b"/>
              <a:pathLst>
                <a:path w="2335578" h="2743526" extrusionOk="0">
                  <a:moveTo>
                    <a:pt x="1163935" y="2743527"/>
                  </a:moveTo>
                  <a:lnTo>
                    <a:pt x="0" y="2062145"/>
                  </a:lnTo>
                  <a:lnTo>
                    <a:pt x="0" y="683953"/>
                  </a:lnTo>
                  <a:lnTo>
                    <a:pt x="1163935" y="0"/>
                  </a:lnTo>
                  <a:lnTo>
                    <a:pt x="2335579" y="683953"/>
                  </a:lnTo>
                  <a:lnTo>
                    <a:pt x="2335579" y="206214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Arial"/>
                <a:ea typeface="Arial"/>
                <a:cs typeface="Arial"/>
                <a:sym typeface="Arial"/>
              </a:endParaRPr>
            </a:p>
          </p:txBody>
        </p:sp>
        <p:sp>
          <p:nvSpPr>
            <p:cNvPr id="532" name="Google Shape;532;p6"/>
            <p:cNvSpPr txBox="1"/>
            <p:nvPr/>
          </p:nvSpPr>
          <p:spPr>
            <a:xfrm>
              <a:off x="4862551" y="3393625"/>
              <a:ext cx="560587" cy="63547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600" b="1">
                  <a:solidFill>
                    <a:schemeClr val="dk1"/>
                  </a:solidFill>
                  <a:latin typeface="Arial"/>
                  <a:ea typeface="Arial"/>
                  <a:cs typeface="Arial"/>
                  <a:sym typeface="Arial"/>
                </a:rPr>
                <a:t>2</a:t>
              </a:r>
              <a:endParaRPr/>
            </a:p>
          </p:txBody>
        </p:sp>
      </p:grpSp>
      <p:sp>
        <p:nvSpPr>
          <p:cNvPr id="533" name="Body text 2"/>
          <p:cNvSpPr txBox="1"/>
          <p:nvPr/>
        </p:nvSpPr>
        <p:spPr>
          <a:xfrm>
            <a:off x="5369364" y="3351771"/>
            <a:ext cx="5760000" cy="468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400" i="0">
                <a:solidFill>
                  <a:srgbClr val="000000"/>
                </a:solidFill>
                <a:latin typeface="Arial"/>
                <a:ea typeface="Arial"/>
                <a:cs typeface="Arial"/>
                <a:sym typeface="Arial"/>
              </a:rPr>
              <a:t>Gather feedback from your direct reports, peers and managers.</a:t>
            </a:r>
            <a:endParaRPr/>
          </a:p>
        </p:txBody>
      </p:sp>
      <p:grpSp>
        <p:nvGrpSpPr>
          <p:cNvPr id="534" name="3" descr="3"/>
          <p:cNvGrpSpPr/>
          <p:nvPr/>
        </p:nvGrpSpPr>
        <p:grpSpPr>
          <a:xfrm>
            <a:off x="4586326" y="4010509"/>
            <a:ext cx="560587" cy="637522"/>
            <a:chOff x="4862551" y="4136098"/>
            <a:chExt cx="560587" cy="637522"/>
          </a:xfrm>
        </p:grpSpPr>
        <p:sp>
          <p:nvSpPr>
            <p:cNvPr id="535" name="Google Shape;535;p6"/>
            <p:cNvSpPr/>
            <p:nvPr/>
          </p:nvSpPr>
          <p:spPr>
            <a:xfrm>
              <a:off x="4868449" y="4138149"/>
              <a:ext cx="554688" cy="635471"/>
            </a:xfrm>
            <a:custGeom>
              <a:avLst/>
              <a:gdLst/>
              <a:ahLst/>
              <a:cxnLst/>
              <a:rect l="l" t="t" r="r" b="b"/>
              <a:pathLst>
                <a:path w="2335578" h="2743526" extrusionOk="0">
                  <a:moveTo>
                    <a:pt x="1163935" y="2743527"/>
                  </a:moveTo>
                  <a:lnTo>
                    <a:pt x="0" y="2062145"/>
                  </a:lnTo>
                  <a:lnTo>
                    <a:pt x="0" y="683953"/>
                  </a:lnTo>
                  <a:lnTo>
                    <a:pt x="1163935" y="0"/>
                  </a:lnTo>
                  <a:lnTo>
                    <a:pt x="2335579" y="683953"/>
                  </a:lnTo>
                  <a:lnTo>
                    <a:pt x="2335579" y="20621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latin typeface="Arial"/>
                <a:ea typeface="Arial"/>
                <a:cs typeface="Arial"/>
                <a:sym typeface="Arial"/>
              </a:endParaRPr>
            </a:p>
          </p:txBody>
        </p:sp>
        <p:sp>
          <p:nvSpPr>
            <p:cNvPr id="536" name="Google Shape;536;p6"/>
            <p:cNvSpPr txBox="1"/>
            <p:nvPr/>
          </p:nvSpPr>
          <p:spPr>
            <a:xfrm>
              <a:off x="4862551" y="4136098"/>
              <a:ext cx="560587" cy="63547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600" b="1">
                  <a:solidFill>
                    <a:schemeClr val="dk1"/>
                  </a:solidFill>
                  <a:latin typeface="Arial"/>
                  <a:ea typeface="Arial"/>
                  <a:cs typeface="Arial"/>
                  <a:sym typeface="Arial"/>
                </a:rPr>
                <a:t>3</a:t>
              </a:r>
              <a:endParaRPr/>
            </a:p>
          </p:txBody>
        </p:sp>
      </p:grpSp>
      <p:sp>
        <p:nvSpPr>
          <p:cNvPr id="537" name="Body text 3"/>
          <p:cNvSpPr txBox="1"/>
          <p:nvPr/>
        </p:nvSpPr>
        <p:spPr>
          <a:xfrm>
            <a:off x="5369363" y="4095270"/>
            <a:ext cx="5760000" cy="468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400" i="0">
                <a:solidFill>
                  <a:srgbClr val="000000"/>
                </a:solidFill>
                <a:latin typeface="Arial"/>
                <a:ea typeface="Arial"/>
                <a:cs typeface="Arial"/>
                <a:sym typeface="Arial"/>
              </a:rPr>
              <a:t>Inform your personal development conversations and development plan. </a:t>
            </a:r>
            <a:endParaRPr/>
          </a:p>
        </p:txBody>
      </p:sp>
      <p:grpSp>
        <p:nvGrpSpPr>
          <p:cNvPr id="542" name="4" descr="4"/>
          <p:cNvGrpSpPr/>
          <p:nvPr/>
        </p:nvGrpSpPr>
        <p:grpSpPr>
          <a:xfrm>
            <a:off x="4586326" y="4839750"/>
            <a:ext cx="560587" cy="635471"/>
            <a:chOff x="4868449" y="4879379"/>
            <a:chExt cx="560587" cy="635471"/>
          </a:xfrm>
        </p:grpSpPr>
        <p:sp>
          <p:nvSpPr>
            <p:cNvPr id="543" name="Google Shape;543;p6"/>
            <p:cNvSpPr/>
            <p:nvPr/>
          </p:nvSpPr>
          <p:spPr>
            <a:xfrm>
              <a:off x="4871757" y="4879379"/>
              <a:ext cx="554688" cy="635471"/>
            </a:xfrm>
            <a:custGeom>
              <a:avLst/>
              <a:gdLst/>
              <a:ahLst/>
              <a:cxnLst/>
              <a:rect l="l" t="t" r="r" b="b"/>
              <a:pathLst>
                <a:path w="2335578" h="2743526" extrusionOk="0">
                  <a:moveTo>
                    <a:pt x="1163935" y="2743527"/>
                  </a:moveTo>
                  <a:lnTo>
                    <a:pt x="0" y="2062145"/>
                  </a:lnTo>
                  <a:lnTo>
                    <a:pt x="0" y="683953"/>
                  </a:lnTo>
                  <a:lnTo>
                    <a:pt x="1163935" y="0"/>
                  </a:lnTo>
                  <a:lnTo>
                    <a:pt x="2335579" y="683953"/>
                  </a:lnTo>
                  <a:lnTo>
                    <a:pt x="2335579" y="206214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1">
                <a:solidFill>
                  <a:schemeClr val="dk1"/>
                </a:solidFill>
                <a:highlight>
                  <a:srgbClr val="00FFFF"/>
                </a:highlight>
                <a:latin typeface="Arial"/>
                <a:ea typeface="Arial"/>
                <a:cs typeface="Arial"/>
                <a:sym typeface="Arial"/>
              </a:endParaRPr>
            </a:p>
          </p:txBody>
        </p:sp>
        <p:sp>
          <p:nvSpPr>
            <p:cNvPr id="544" name="Google Shape;544;p6"/>
            <p:cNvSpPr txBox="1"/>
            <p:nvPr/>
          </p:nvSpPr>
          <p:spPr>
            <a:xfrm>
              <a:off x="4868449" y="4879379"/>
              <a:ext cx="560587" cy="63547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600" b="1">
                  <a:solidFill>
                    <a:schemeClr val="dk1"/>
                  </a:solidFill>
                  <a:latin typeface="Arial"/>
                  <a:ea typeface="Arial"/>
                  <a:cs typeface="Arial"/>
                  <a:sym typeface="Arial"/>
                </a:rPr>
                <a:t>4</a:t>
              </a:r>
              <a:endParaRPr/>
            </a:p>
          </p:txBody>
        </p:sp>
      </p:grpSp>
      <p:sp>
        <p:nvSpPr>
          <p:cNvPr id="545" name="Body text 4"/>
          <p:cNvSpPr txBox="1"/>
          <p:nvPr/>
        </p:nvSpPr>
        <p:spPr>
          <a:xfrm>
            <a:off x="5333594" y="4918935"/>
            <a:ext cx="6050008" cy="468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400">
                <a:solidFill>
                  <a:srgbClr val="000000"/>
                </a:solidFill>
                <a:latin typeface="Arial"/>
                <a:ea typeface="Arial"/>
                <a:cs typeface="Arial"/>
                <a:sym typeface="Arial"/>
              </a:rPr>
              <a:t>Help you set </a:t>
            </a:r>
            <a:r>
              <a:rPr lang="en-GB" sz="1400" i="0">
                <a:solidFill>
                  <a:srgbClr val="000000"/>
                </a:solidFill>
                <a:latin typeface="Arial"/>
                <a:ea typeface="Arial"/>
                <a:cs typeface="Arial"/>
                <a:sym typeface="Arial"/>
              </a:rPr>
              <a:t>high expectations to get the best out of your people and tackle poor performance quickly.</a:t>
            </a:r>
            <a:endParaRPr sz="1400">
              <a:solidFill>
                <a:schemeClr val="dk1"/>
              </a:solidFill>
              <a:latin typeface="Arial"/>
              <a:ea typeface="Arial"/>
              <a:cs typeface="Arial"/>
              <a:sym typeface="Arial"/>
            </a:endParaRPr>
          </a:p>
        </p:txBody>
      </p:sp>
      <p:sp>
        <p:nvSpPr>
          <p:cNvPr id="7" name="Home button">
            <a:extLst>
              <a:ext uri="{FF2B5EF4-FFF2-40B4-BE49-F238E27FC236}">
                <a16:creationId xmlns:a16="http://schemas.microsoft.com/office/drawing/2014/main" id="{D3A04086-2BC7-D17A-114B-63776C532979}"/>
              </a:ex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8" name="Home hotspot" descr="Select / tap this to go back to the menu.">
            <a:hlinkClick r:id="rId5" action="ppaction://hlinksldjump"/>
            <a:extLst>
              <a:ext uri="{FF2B5EF4-FFF2-40B4-BE49-F238E27FC236}">
                <a16:creationId xmlns:a16="http://schemas.microsoft.com/office/drawing/2014/main" id="{104CDF94-E969-30F3-D7F5-E4A97E5E8628}"/>
              </a:ext>
            </a:extLst>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2" name="Hidden title"/>
          <p:cNvSpPr txBox="1">
            <a:spLocks noGrp="1"/>
          </p:cNvSpPr>
          <p:nvPr>
            <p:ph type="title" idx="4294967295"/>
          </p:nvPr>
        </p:nvSpPr>
        <p:spPr>
          <a:xfrm>
            <a:off x="0" y="-371861"/>
            <a:ext cx="10296524" cy="28522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b="1" i="0" u="none" strike="noStrike" cap="none">
                <a:solidFill>
                  <a:schemeClr val="dk1"/>
                </a:solidFill>
                <a:latin typeface="Arial"/>
                <a:ea typeface="Arial"/>
                <a:cs typeface="Arial"/>
                <a:sym typeface="Arial"/>
              </a:rPr>
              <a:t>Civil Service Code</a:t>
            </a:r>
            <a:endParaRPr sz="2400" b="1" i="0" u="none" strike="noStrike" cap="none">
              <a:solidFill>
                <a:schemeClr val="dk1"/>
              </a:solidFill>
              <a:latin typeface="Arial"/>
              <a:ea typeface="Arial"/>
              <a:cs typeface="Arial"/>
              <a:sym typeface="Arial"/>
            </a:endParaRPr>
          </a:p>
        </p:txBody>
      </p:sp>
      <p:grpSp>
        <p:nvGrpSpPr>
          <p:cNvPr id="4" name="BG" descr="&quot;&quot;">
            <a:extLst>
              <a:ext uri="{FF2B5EF4-FFF2-40B4-BE49-F238E27FC236}">
                <a16:creationId xmlns:a16="http://schemas.microsoft.com/office/drawing/2014/main" id="{719081D0-F1F9-5F99-0D79-FF0A5B3BE7AD}"/>
              </a:ext>
              <a:ext uri="{C183D7F6-B498-43B3-948B-1728B52AA6E4}">
                <adec:decorative xmlns:adec="http://schemas.microsoft.com/office/drawing/2017/decorative" val="1"/>
              </a:ext>
            </a:extLst>
          </p:cNvPr>
          <p:cNvGrpSpPr/>
          <p:nvPr/>
        </p:nvGrpSpPr>
        <p:grpSpPr>
          <a:xfrm>
            <a:off x="-1014602" y="208062"/>
            <a:ext cx="5243393" cy="6424864"/>
            <a:chOff x="-1014602" y="208062"/>
            <a:chExt cx="5243393" cy="6424864"/>
          </a:xfrm>
        </p:grpSpPr>
        <p:pic>
          <p:nvPicPr>
            <p:cNvPr id="551" name="BG"/>
            <p:cNvPicPr preferRelativeResize="0"/>
            <p:nvPr/>
          </p:nvPicPr>
          <p:blipFill rotWithShape="1">
            <a:blip r:embed="rId3">
              <a:alphaModFix/>
            </a:blip>
            <a:srcRect/>
            <a:stretch/>
          </p:blipFill>
          <p:spPr>
            <a:xfrm>
              <a:off x="953546" y="2174139"/>
              <a:ext cx="2472180" cy="2469608"/>
            </a:xfrm>
            <a:custGeom>
              <a:avLst/>
              <a:gdLst/>
              <a:ahLst/>
              <a:cxnLst/>
              <a:rect l="l" t="t" r="r" b="b"/>
              <a:pathLst>
                <a:path w="2517520" h="2514901" extrusionOk="0">
                  <a:moveTo>
                    <a:pt x="1258760" y="491546"/>
                  </a:moveTo>
                  <a:cubicBezTo>
                    <a:pt x="835039" y="491546"/>
                    <a:pt x="491546" y="835430"/>
                    <a:pt x="491546" y="1259633"/>
                  </a:cubicBezTo>
                  <a:cubicBezTo>
                    <a:pt x="491546" y="1683836"/>
                    <a:pt x="835039" y="2027720"/>
                    <a:pt x="1258760" y="2027720"/>
                  </a:cubicBezTo>
                  <a:cubicBezTo>
                    <a:pt x="1682481" y="2027720"/>
                    <a:pt x="2025974" y="1683836"/>
                    <a:pt x="2025974" y="1259633"/>
                  </a:cubicBezTo>
                  <a:cubicBezTo>
                    <a:pt x="2025974" y="835430"/>
                    <a:pt x="1682481" y="491546"/>
                    <a:pt x="1258760" y="491546"/>
                  </a:cubicBezTo>
                  <a:close/>
                  <a:moveTo>
                    <a:pt x="1258760" y="0"/>
                  </a:moveTo>
                  <a:cubicBezTo>
                    <a:pt x="1953954" y="0"/>
                    <a:pt x="2517520" y="563957"/>
                    <a:pt x="2517520" y="1259633"/>
                  </a:cubicBezTo>
                  <a:cubicBezTo>
                    <a:pt x="2517520" y="1911829"/>
                    <a:pt x="2022199" y="2448257"/>
                    <a:pt x="1387461" y="2512763"/>
                  </a:cubicBezTo>
                  <a:lnTo>
                    <a:pt x="1345144" y="2514901"/>
                  </a:lnTo>
                  <a:lnTo>
                    <a:pt x="1172377" y="2514901"/>
                  </a:lnTo>
                  <a:lnTo>
                    <a:pt x="1130059" y="2512763"/>
                  </a:lnTo>
                  <a:cubicBezTo>
                    <a:pt x="495322" y="2448257"/>
                    <a:pt x="0" y="1911829"/>
                    <a:pt x="0" y="1259633"/>
                  </a:cubicBezTo>
                  <a:cubicBezTo>
                    <a:pt x="0" y="563957"/>
                    <a:pt x="563566" y="0"/>
                    <a:pt x="1258760" y="0"/>
                  </a:cubicBezTo>
                  <a:close/>
                </a:path>
              </a:pathLst>
            </a:custGeom>
            <a:noFill/>
            <a:ln>
              <a:noFill/>
            </a:ln>
          </p:spPr>
        </p:pic>
        <p:sp>
          <p:nvSpPr>
            <p:cNvPr id="554" name="Google Shape;554;p7"/>
            <p:cNvSpPr/>
            <p:nvPr/>
          </p:nvSpPr>
          <p:spPr>
            <a:xfrm>
              <a:off x="305762" y="1528088"/>
              <a:ext cx="3765860" cy="3766391"/>
            </a:xfrm>
            <a:custGeom>
              <a:avLst/>
              <a:gdLst/>
              <a:ahLst/>
              <a:cxnLst/>
              <a:rect l="l" t="t" r="r" b="b"/>
              <a:pathLst>
                <a:path w="1985691" h="1985971" extrusionOk="0">
                  <a:moveTo>
                    <a:pt x="992846" y="0"/>
                  </a:moveTo>
                  <a:cubicBezTo>
                    <a:pt x="1541228" y="0"/>
                    <a:pt x="1985691" y="444463"/>
                    <a:pt x="1985691" y="992845"/>
                  </a:cubicBezTo>
                  <a:lnTo>
                    <a:pt x="1784313" y="992845"/>
                  </a:lnTo>
                  <a:cubicBezTo>
                    <a:pt x="1708621" y="992845"/>
                    <a:pt x="1644585" y="938639"/>
                    <a:pt x="1629699" y="864492"/>
                  </a:cubicBezTo>
                  <a:cubicBezTo>
                    <a:pt x="1570156" y="567200"/>
                    <a:pt x="1307691" y="343353"/>
                    <a:pt x="992846" y="343353"/>
                  </a:cubicBezTo>
                  <a:cubicBezTo>
                    <a:pt x="634185" y="343353"/>
                    <a:pt x="343494" y="634185"/>
                    <a:pt x="343494" y="992986"/>
                  </a:cubicBezTo>
                  <a:cubicBezTo>
                    <a:pt x="343494" y="1351786"/>
                    <a:pt x="634326" y="1642619"/>
                    <a:pt x="992846" y="1642619"/>
                  </a:cubicBezTo>
                  <a:lnTo>
                    <a:pt x="992846" y="1642619"/>
                  </a:lnTo>
                  <a:lnTo>
                    <a:pt x="992846" y="1985972"/>
                  </a:lnTo>
                  <a:lnTo>
                    <a:pt x="992846" y="1985972"/>
                  </a:lnTo>
                  <a:cubicBezTo>
                    <a:pt x="444463" y="1985972"/>
                    <a:pt x="0" y="1541508"/>
                    <a:pt x="0" y="993126"/>
                  </a:cubicBezTo>
                  <a:cubicBezTo>
                    <a:pt x="140" y="444744"/>
                    <a:pt x="444744" y="281"/>
                    <a:pt x="992846" y="281"/>
                  </a:cubicBezTo>
                  <a:lnTo>
                    <a:pt x="992846" y="281"/>
                  </a:lnTo>
                  <a:close/>
                </a:path>
              </a:pathLst>
            </a:custGeom>
            <a:solidFill>
              <a:srgbClr val="595959">
                <a:alpha val="8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7"/>
            <p:cNvSpPr/>
            <p:nvPr/>
          </p:nvSpPr>
          <p:spPr>
            <a:xfrm>
              <a:off x="-342925" y="877027"/>
              <a:ext cx="4571716" cy="5081777"/>
            </a:xfrm>
            <a:custGeom>
              <a:avLst/>
              <a:gdLst/>
              <a:ahLst/>
              <a:cxnLst/>
              <a:rect l="l" t="t" r="r" b="b"/>
              <a:pathLst>
                <a:path w="2410609" h="2679558" extrusionOk="0">
                  <a:moveTo>
                    <a:pt x="1340271" y="0"/>
                  </a:moveTo>
                  <a:cubicBezTo>
                    <a:pt x="1754682" y="0"/>
                    <a:pt x="2125139" y="187896"/>
                    <a:pt x="2371033" y="483222"/>
                  </a:cubicBezTo>
                  <a:cubicBezTo>
                    <a:pt x="2438580" y="564251"/>
                    <a:pt x="2416954" y="686847"/>
                    <a:pt x="2326797" y="741615"/>
                  </a:cubicBezTo>
                  <a:lnTo>
                    <a:pt x="2326657" y="741615"/>
                  </a:lnTo>
                  <a:cubicBezTo>
                    <a:pt x="2252790" y="786693"/>
                    <a:pt x="2157719" y="769841"/>
                    <a:pt x="2102249" y="703558"/>
                  </a:cubicBezTo>
                  <a:cubicBezTo>
                    <a:pt x="1920110" y="485890"/>
                    <a:pt x="1646410" y="347426"/>
                    <a:pt x="1340552" y="347426"/>
                  </a:cubicBezTo>
                  <a:cubicBezTo>
                    <a:pt x="792310" y="347426"/>
                    <a:pt x="347707" y="791749"/>
                    <a:pt x="347707" y="1339709"/>
                  </a:cubicBezTo>
                  <a:cubicBezTo>
                    <a:pt x="347707" y="1887670"/>
                    <a:pt x="792170" y="2331993"/>
                    <a:pt x="1340552" y="2331993"/>
                  </a:cubicBezTo>
                  <a:lnTo>
                    <a:pt x="1340552" y="2679559"/>
                  </a:lnTo>
                  <a:cubicBezTo>
                    <a:pt x="600201" y="2679559"/>
                    <a:pt x="0" y="2079779"/>
                    <a:pt x="0" y="1339709"/>
                  </a:cubicBezTo>
                  <a:cubicBezTo>
                    <a:pt x="0" y="599639"/>
                    <a:pt x="599920" y="0"/>
                    <a:pt x="1340271" y="0"/>
                  </a:cubicBezTo>
                  <a:lnTo>
                    <a:pt x="1340271" y="0"/>
                  </a:lnTo>
                  <a:close/>
                </a:path>
              </a:pathLst>
            </a:custGeom>
            <a:solidFill>
              <a:srgbClr val="595959">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7"/>
            <p:cNvSpPr/>
            <p:nvPr/>
          </p:nvSpPr>
          <p:spPr>
            <a:xfrm>
              <a:off x="-1014602" y="208062"/>
              <a:ext cx="4494701" cy="6424864"/>
            </a:xfrm>
            <a:custGeom>
              <a:avLst/>
              <a:gdLst/>
              <a:ahLst/>
              <a:cxnLst/>
              <a:rect l="l" t="t" r="r" b="b"/>
              <a:pathLst>
                <a:path w="2370000" h="3387751" extrusionOk="0">
                  <a:moveTo>
                    <a:pt x="1695140" y="0"/>
                  </a:moveTo>
                  <a:cubicBezTo>
                    <a:pt x="1891041" y="0"/>
                    <a:pt x="2079218" y="33282"/>
                    <a:pt x="2254195" y="94510"/>
                  </a:cubicBezTo>
                  <a:cubicBezTo>
                    <a:pt x="2351934" y="128635"/>
                    <a:pt x="2397715" y="240979"/>
                    <a:pt x="2352496" y="334225"/>
                  </a:cubicBezTo>
                  <a:lnTo>
                    <a:pt x="2348986" y="341528"/>
                  </a:lnTo>
                  <a:cubicBezTo>
                    <a:pt x="2310788" y="420309"/>
                    <a:pt x="2219649" y="459209"/>
                    <a:pt x="2136935" y="430420"/>
                  </a:cubicBezTo>
                  <a:cubicBezTo>
                    <a:pt x="1998611" y="382112"/>
                    <a:pt x="1849894" y="355711"/>
                    <a:pt x="1695140" y="355711"/>
                  </a:cubicBezTo>
                  <a:cubicBezTo>
                    <a:pt x="955631" y="355711"/>
                    <a:pt x="355852" y="954929"/>
                    <a:pt x="355852" y="1694016"/>
                  </a:cubicBezTo>
                  <a:cubicBezTo>
                    <a:pt x="355852" y="2433103"/>
                    <a:pt x="955491" y="3032321"/>
                    <a:pt x="1695140" y="3032321"/>
                  </a:cubicBezTo>
                  <a:lnTo>
                    <a:pt x="1695140" y="3387752"/>
                  </a:lnTo>
                  <a:cubicBezTo>
                    <a:pt x="759028" y="3387752"/>
                    <a:pt x="0" y="2629426"/>
                    <a:pt x="0" y="1693876"/>
                  </a:cubicBezTo>
                  <a:cubicBezTo>
                    <a:pt x="0" y="758326"/>
                    <a:pt x="758888" y="0"/>
                    <a:pt x="1695140" y="0"/>
                  </a:cubicBezTo>
                  <a:lnTo>
                    <a:pt x="1695140" y="0"/>
                  </a:lnTo>
                  <a:close/>
                </a:path>
              </a:pathLst>
            </a:custGeom>
            <a:solidFill>
              <a:srgbClr val="595959">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3" name="Title" descr="A grey circle with the text Civil Service Values sits in the middle of the wheel"/>
          <p:cNvSpPr/>
          <p:nvPr/>
        </p:nvSpPr>
        <p:spPr>
          <a:xfrm>
            <a:off x="1499642" y="2713260"/>
            <a:ext cx="1427009" cy="1431474"/>
          </a:xfrm>
          <a:prstGeom prst="ellipse">
            <a:avLst/>
          </a:prstGeom>
          <a:solidFill>
            <a:srgbClr val="595959"/>
          </a:solidFill>
          <a:ln w="152400"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2000" b="1">
                <a:solidFill>
                  <a:schemeClr val="lt1"/>
                </a:solidFill>
                <a:latin typeface="Arial"/>
                <a:ea typeface="Arial"/>
                <a:cs typeface="Arial"/>
                <a:sym typeface="Arial"/>
              </a:rPr>
              <a:t>Civil</a:t>
            </a:r>
            <a:br>
              <a:rPr lang="en-GB" sz="2000" b="1">
                <a:solidFill>
                  <a:schemeClr val="lt1"/>
                </a:solidFill>
                <a:latin typeface="Arial"/>
                <a:ea typeface="Arial"/>
                <a:cs typeface="Arial"/>
                <a:sym typeface="Arial"/>
              </a:rPr>
            </a:br>
            <a:r>
              <a:rPr lang="en-GB" sz="2000" b="1">
                <a:solidFill>
                  <a:schemeClr val="lt1"/>
                </a:solidFill>
                <a:latin typeface="Arial"/>
                <a:ea typeface="Arial"/>
                <a:cs typeface="Arial"/>
                <a:sym typeface="Arial"/>
              </a:rPr>
              <a:t>Service</a:t>
            </a:r>
            <a:br>
              <a:rPr lang="en-GB" sz="2000" b="1">
                <a:solidFill>
                  <a:schemeClr val="lt1"/>
                </a:solidFill>
                <a:latin typeface="Arial"/>
                <a:ea typeface="Arial"/>
                <a:cs typeface="Arial"/>
                <a:sym typeface="Arial"/>
              </a:rPr>
            </a:br>
            <a:r>
              <a:rPr lang="en-GB" sz="2000" b="1">
                <a:solidFill>
                  <a:schemeClr val="lt1"/>
                </a:solidFill>
                <a:latin typeface="Arial"/>
                <a:ea typeface="Arial"/>
                <a:cs typeface="Arial"/>
                <a:sym typeface="Arial"/>
              </a:rPr>
              <a:t>Code</a:t>
            </a:r>
            <a:endParaRPr/>
          </a:p>
        </p:txBody>
      </p:sp>
      <p:sp>
        <p:nvSpPr>
          <p:cNvPr id="564" name="Body text 1"/>
          <p:cNvSpPr txBox="1"/>
          <p:nvPr/>
        </p:nvSpPr>
        <p:spPr>
          <a:xfrm>
            <a:off x="4378441" y="333375"/>
            <a:ext cx="7373677" cy="1223963"/>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400"/>
              </a:spcAft>
              <a:buNone/>
            </a:pPr>
            <a:r>
              <a:rPr lang="en-GB" sz="1400">
                <a:solidFill>
                  <a:srgbClr val="0B0C0C"/>
                </a:solidFill>
                <a:latin typeface="Arial"/>
                <a:ea typeface="Arial"/>
                <a:cs typeface="Arial"/>
                <a:sym typeface="Arial"/>
              </a:rPr>
              <a:t>The </a:t>
            </a:r>
            <a:r>
              <a:rPr lang="en-GB" u="sng">
                <a:solidFill>
                  <a:schemeClr val="accent1"/>
                </a:solidFill>
                <a:hlinkClick r:id="rId4">
                  <a:extLst>
                    <a:ext uri="{A12FA001-AC4F-418D-AE19-62706E023703}">
                      <ahyp:hlinkClr xmlns:ahyp="http://schemas.microsoft.com/office/drawing/2018/hyperlinkcolor" val="tx"/>
                    </a:ext>
                  </a:extLst>
                </a:hlinkClick>
              </a:rPr>
              <a:t>Civil Service Code</a:t>
            </a:r>
            <a:r>
              <a:rPr lang="en-GB" sz="1400">
                <a:solidFill>
                  <a:srgbClr val="0B0C0C"/>
                </a:solidFill>
                <a:latin typeface="Arial"/>
                <a:ea typeface="Arial"/>
                <a:cs typeface="Arial"/>
                <a:sym typeface="Arial"/>
              </a:rPr>
              <a:t> is at the centre of everything we do as Civil Servants, including line management practices. Therefore, our Code sits at the core of this framework.</a:t>
            </a:r>
            <a:r>
              <a:rPr lang="en-GB" sz="1400">
                <a:solidFill>
                  <a:schemeClr val="dk1"/>
                </a:solidFill>
                <a:latin typeface="Arial"/>
                <a:ea typeface="Arial"/>
                <a:cs typeface="Arial"/>
                <a:sym typeface="Arial"/>
              </a:rPr>
              <a:t>​</a:t>
            </a:r>
            <a:endParaRPr sz="1400">
              <a:solidFill>
                <a:srgbClr val="000000"/>
              </a:solidFill>
              <a:latin typeface="Arial"/>
              <a:ea typeface="Arial"/>
              <a:cs typeface="Arial"/>
              <a:sym typeface="Arial"/>
            </a:endParaRPr>
          </a:p>
          <a:p>
            <a:pPr marL="0" marR="0" lvl="0" indent="0" algn="l" rtl="0">
              <a:lnSpc>
                <a:spcPct val="110000"/>
              </a:lnSpc>
              <a:spcBef>
                <a:spcPts val="0"/>
              </a:spcBef>
              <a:spcAft>
                <a:spcPts val="400"/>
              </a:spcAft>
              <a:buNone/>
            </a:pPr>
            <a:r>
              <a:rPr lang="en-GB" sz="1400">
                <a:solidFill>
                  <a:srgbClr val="0B0C0C"/>
                </a:solidFill>
                <a:latin typeface="Arial"/>
                <a:ea typeface="Arial"/>
                <a:cs typeface="Arial"/>
                <a:sym typeface="Arial"/>
              </a:rPr>
              <a:t>The </a:t>
            </a:r>
            <a:r>
              <a:rPr lang="en-GB" sz="1400" u="sng">
                <a:solidFill>
                  <a:schemeClr val="accent1"/>
                </a:solidFill>
                <a:latin typeface="Arial"/>
                <a:ea typeface="Arial"/>
                <a:cs typeface="Arial"/>
                <a:sym typeface="Arial"/>
                <a:hlinkClick r:id="rId4">
                  <a:extLst>
                    <a:ext uri="{A12FA001-AC4F-418D-AE19-62706E023703}">
                      <ahyp:hlinkClr xmlns:ahyp="http://schemas.microsoft.com/office/drawing/2018/hyperlinkcolor" val="tx"/>
                    </a:ext>
                  </a:extLst>
                </a:hlinkClick>
              </a:rPr>
              <a:t>Civil Service Code and values</a:t>
            </a:r>
            <a:r>
              <a:rPr lang="en-GB" sz="1400">
                <a:solidFill>
                  <a:schemeClr val="accent1"/>
                </a:solidFill>
                <a:latin typeface="Arial"/>
                <a:ea typeface="Arial"/>
                <a:cs typeface="Arial"/>
                <a:sym typeface="Arial"/>
              </a:rPr>
              <a:t> </a:t>
            </a:r>
            <a:r>
              <a:rPr lang="en-GB" sz="1400">
                <a:solidFill>
                  <a:schemeClr val="dk1"/>
                </a:solidFill>
                <a:latin typeface="Arial"/>
                <a:ea typeface="Arial"/>
                <a:cs typeface="Arial"/>
                <a:sym typeface="Arial"/>
              </a:rPr>
              <a:t>should run through all aspects of your line management </a:t>
            </a:r>
            <a:r>
              <a:rPr lang="en-GB" sz="1400">
                <a:solidFill>
                  <a:srgbClr val="0B0C0C"/>
                </a:solidFill>
                <a:latin typeface="Arial"/>
                <a:ea typeface="Arial"/>
                <a:cs typeface="Arial"/>
                <a:sym typeface="Arial"/>
              </a:rPr>
              <a:t>practices, helping you to drive high performance and deliver quality outcomes, so keep these at the forefront of your mind.</a:t>
            </a:r>
            <a:endParaRPr/>
          </a:p>
        </p:txBody>
      </p:sp>
      <p:sp>
        <p:nvSpPr>
          <p:cNvPr id="557" name="Sub title"/>
          <p:cNvSpPr txBox="1"/>
          <p:nvPr/>
        </p:nvSpPr>
        <p:spPr>
          <a:xfrm>
            <a:off x="4378441" y="1808851"/>
            <a:ext cx="1424252" cy="3460630"/>
          </a:xfrm>
          <a:prstGeom prst="rect">
            <a:avLst/>
          </a:prstGeom>
          <a:solidFill>
            <a:schemeClr val="tx1">
              <a:lumMod val="65000"/>
              <a:lumOff val="35000"/>
              <a:alpha val="5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600" b="1">
                <a:solidFill>
                  <a:schemeClr val="dk1"/>
                </a:solidFill>
                <a:latin typeface="Arial"/>
                <a:ea typeface="Arial"/>
                <a:cs typeface="Arial"/>
                <a:sym typeface="Arial"/>
              </a:rPr>
              <a:t>Our Code </a:t>
            </a:r>
            <a:endParaRPr sz="1600">
              <a:solidFill>
                <a:schemeClr val="dk1"/>
              </a:solidFill>
              <a:latin typeface="Arial"/>
              <a:ea typeface="Arial"/>
              <a:cs typeface="Arial"/>
              <a:sym typeface="Arial"/>
            </a:endParaRPr>
          </a:p>
          <a:p>
            <a:pPr marL="0" marR="0" lvl="0" indent="0" algn="ctr" rtl="0">
              <a:spcBef>
                <a:spcPts val="0"/>
              </a:spcBef>
              <a:spcAft>
                <a:spcPts val="0"/>
              </a:spcAft>
              <a:buNone/>
            </a:pPr>
            <a:r>
              <a:rPr lang="en-GB" sz="1600" b="1">
                <a:solidFill>
                  <a:schemeClr val="dk1"/>
                </a:solidFill>
                <a:latin typeface="Arial"/>
                <a:ea typeface="Arial"/>
                <a:cs typeface="Arial"/>
                <a:sym typeface="Arial"/>
              </a:rPr>
              <a:t>states that:</a:t>
            </a:r>
            <a:endParaRPr sz="1600">
              <a:solidFill>
                <a:schemeClr val="dk1"/>
              </a:solidFill>
              <a:latin typeface="Arial"/>
              <a:ea typeface="Arial"/>
              <a:cs typeface="Arial"/>
              <a:sym typeface="Arial"/>
            </a:endParaRPr>
          </a:p>
        </p:txBody>
      </p:sp>
      <p:sp>
        <p:nvSpPr>
          <p:cNvPr id="558" name="Body text 2"/>
          <p:cNvSpPr txBox="1"/>
          <p:nvPr/>
        </p:nvSpPr>
        <p:spPr>
          <a:xfrm>
            <a:off x="5922237" y="1808850"/>
            <a:ext cx="5829882" cy="3460631"/>
          </a:xfrm>
          <a:prstGeom prst="rect">
            <a:avLst/>
          </a:prstGeom>
          <a:solidFill>
            <a:srgbClr val="F2F2F2"/>
          </a:solidFill>
          <a:ln>
            <a:noFill/>
          </a:ln>
        </p:spPr>
        <p:txBody>
          <a:bodyPr spcFirstLastPara="1" wrap="square" lIns="72000" tIns="72000" rIns="144000" bIns="72000" anchor="t" anchorCtr="0">
            <a:noAutofit/>
          </a:bodyPr>
          <a:lstStyle/>
          <a:p>
            <a:pPr marL="0" marR="0" lvl="0" indent="0" algn="l" rtl="0">
              <a:spcBef>
                <a:spcPts val="0"/>
              </a:spcBef>
              <a:spcAft>
                <a:spcPts val="0"/>
              </a:spcAft>
              <a:buNone/>
            </a:pPr>
            <a:r>
              <a:rPr lang="en-GB" sz="1400">
                <a:solidFill>
                  <a:srgbClr val="0B0C0C"/>
                </a:solidFill>
                <a:latin typeface="Arial"/>
                <a:ea typeface="Arial"/>
                <a:cs typeface="Arial"/>
                <a:sym typeface="Arial"/>
              </a:rPr>
              <a:t>Civil servants support the government of the day in developing and implementing its policies, and in delivering public services. Civil servants are accountable to ministers, who in turn are accountable</a:t>
            </a:r>
            <a:r>
              <a:rPr lang="en-GB" sz="1400" spc="2400">
                <a:solidFill>
                  <a:srgbClr val="0B0C0C"/>
                </a:solidFill>
                <a:latin typeface="Arial"/>
                <a:ea typeface="Arial"/>
                <a:cs typeface="Arial"/>
                <a:sym typeface="Arial"/>
              </a:rPr>
              <a:t> </a:t>
            </a:r>
            <a:r>
              <a:rPr lang="en-GB" sz="1400">
                <a:solidFill>
                  <a:srgbClr val="0B0C0C"/>
                </a:solidFill>
                <a:latin typeface="Arial"/>
                <a:ea typeface="Arial"/>
                <a:cs typeface="Arial"/>
                <a:sym typeface="Arial"/>
              </a:rPr>
              <a:t>to Parliament.</a:t>
            </a:r>
            <a:endParaRPr lang="en-GB">
              <a:solidFill>
                <a:srgbClr val="0B0C0C"/>
              </a:solidFill>
            </a:endParaRPr>
          </a:p>
          <a:p>
            <a:pPr marL="0" marR="0" lvl="0" indent="0" algn="l" rtl="0">
              <a:spcBef>
                <a:spcPts val="0"/>
              </a:spcBef>
              <a:spcAft>
                <a:spcPts val="0"/>
              </a:spcAft>
              <a:buNone/>
            </a:pPr>
            <a:endParaRPr lang="en-GB">
              <a:solidFill>
                <a:srgbClr val="0B0C0C"/>
              </a:solidFill>
            </a:endParaRPr>
          </a:p>
          <a:p>
            <a:pPr marL="0" marR="0" lvl="0" indent="0" algn="l" rtl="0">
              <a:spcBef>
                <a:spcPts val="0"/>
              </a:spcBef>
              <a:spcAft>
                <a:spcPts val="0"/>
              </a:spcAft>
              <a:buNone/>
            </a:pPr>
            <a:r>
              <a:rPr lang="en-GB">
                <a:solidFill>
                  <a:srgbClr val="0B0C0C"/>
                </a:solidFill>
              </a:rPr>
              <a:t>Our values are:</a:t>
            </a:r>
            <a:endParaRPr lang="en-GB" sz="1400">
              <a:solidFill>
                <a:schemeClr val="dk1"/>
              </a:solidFill>
              <a:latin typeface="Arial"/>
              <a:ea typeface="Arial"/>
              <a:cs typeface="Arial"/>
              <a:sym typeface="Arial"/>
            </a:endParaRPr>
          </a:p>
          <a:p>
            <a:pPr marL="285750" marR="0" lvl="0" indent="-285750" algn="l" rtl="0">
              <a:spcBef>
                <a:spcPts val="600"/>
              </a:spcBef>
              <a:spcAft>
                <a:spcPts val="0"/>
              </a:spcAft>
              <a:buClr>
                <a:schemeClr val="dk1"/>
              </a:buClr>
              <a:buSzPts val="1400"/>
              <a:buFont typeface="Arial"/>
              <a:buChar char="•"/>
            </a:pPr>
            <a:r>
              <a:rPr lang="en-GB" sz="1400">
                <a:solidFill>
                  <a:schemeClr val="dk1"/>
                </a:solidFill>
                <a:latin typeface="Arial"/>
                <a:ea typeface="Arial"/>
                <a:cs typeface="Arial"/>
                <a:sym typeface="Arial"/>
              </a:rPr>
              <a:t>integrity: putting the obligations of public service above your own personal interests</a:t>
            </a:r>
            <a:endParaRPr lang="en-GB"/>
          </a:p>
          <a:p>
            <a:pPr marL="285750" marR="0" lvl="0" indent="-285750" algn="l" rtl="0">
              <a:spcBef>
                <a:spcPts val="600"/>
              </a:spcBef>
              <a:spcAft>
                <a:spcPts val="0"/>
              </a:spcAft>
              <a:buClr>
                <a:schemeClr val="dk1"/>
              </a:buClr>
              <a:buSzPts val="1400"/>
              <a:buFont typeface="Arial"/>
              <a:buChar char="•"/>
            </a:pPr>
            <a:r>
              <a:rPr lang="en-GB" sz="1400">
                <a:solidFill>
                  <a:schemeClr val="dk1"/>
                </a:solidFill>
                <a:latin typeface="Arial"/>
                <a:ea typeface="Arial"/>
                <a:cs typeface="Arial"/>
                <a:sym typeface="Arial"/>
              </a:rPr>
              <a:t>honesty: being truthful and open</a:t>
            </a:r>
            <a:endParaRPr lang="en-GB"/>
          </a:p>
          <a:p>
            <a:pPr marL="285750" marR="0" lvl="0" indent="-285750" algn="l" rtl="0">
              <a:spcBef>
                <a:spcPts val="600"/>
              </a:spcBef>
              <a:spcAft>
                <a:spcPts val="0"/>
              </a:spcAft>
              <a:buClr>
                <a:schemeClr val="dk1"/>
              </a:buClr>
              <a:buSzPts val="1400"/>
              <a:buFont typeface="Arial"/>
              <a:buChar char="•"/>
            </a:pPr>
            <a:r>
              <a:rPr lang="en-GB" sz="1400">
                <a:solidFill>
                  <a:schemeClr val="dk1"/>
                </a:solidFill>
                <a:latin typeface="Arial"/>
                <a:ea typeface="Arial"/>
                <a:cs typeface="Arial"/>
                <a:sym typeface="Arial"/>
              </a:rPr>
              <a:t>objectivity: basing your advice and decisions on rigorous analysis of the evidence</a:t>
            </a:r>
            <a:endParaRPr lang="en-GB"/>
          </a:p>
          <a:p>
            <a:pPr marL="285750" marR="0" lvl="0" indent="-285750" algn="l" rtl="0">
              <a:spcBef>
                <a:spcPts val="600"/>
              </a:spcBef>
              <a:spcAft>
                <a:spcPts val="0"/>
              </a:spcAft>
              <a:buClr>
                <a:schemeClr val="dk1"/>
              </a:buClr>
              <a:buSzPts val="1400"/>
              <a:buFont typeface="Arial"/>
              <a:buChar char="•"/>
            </a:pPr>
            <a:r>
              <a:rPr lang="en-GB" sz="1400">
                <a:solidFill>
                  <a:schemeClr val="dk1"/>
                </a:solidFill>
                <a:latin typeface="Arial"/>
                <a:ea typeface="Arial"/>
                <a:cs typeface="Arial"/>
                <a:sym typeface="Arial"/>
              </a:rPr>
              <a:t>impartiality: acting solely according to the merits of the case and serving, equally well, governments of different political persuasions.</a:t>
            </a:r>
            <a:endParaRPr lang="en-GB"/>
          </a:p>
        </p:txBody>
      </p:sp>
      <p:sp>
        <p:nvSpPr>
          <p:cNvPr id="561" name="Body text 3"/>
          <p:cNvSpPr txBox="1"/>
          <p:nvPr/>
        </p:nvSpPr>
        <p:spPr>
          <a:xfrm>
            <a:off x="4378441" y="5559299"/>
            <a:ext cx="7373677" cy="53714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400">
                <a:solidFill>
                  <a:srgbClr val="0B0C0C"/>
                </a:solidFill>
                <a:latin typeface="Arial"/>
                <a:ea typeface="Arial"/>
                <a:cs typeface="Arial"/>
                <a:sym typeface="Arial"/>
              </a:rPr>
              <a:t>In addition to </a:t>
            </a:r>
            <a:r>
              <a:rPr lang="en-GB" sz="1400">
                <a:solidFill>
                  <a:schemeClr val="tx1"/>
                </a:solidFill>
                <a:latin typeface="Arial"/>
                <a:ea typeface="Arial"/>
                <a:cs typeface="Arial"/>
                <a:sym typeface="Arial"/>
              </a:rPr>
              <a:t>role modelling the Civil Service </a:t>
            </a:r>
            <a:r>
              <a:rPr lang="en-GB">
                <a:solidFill>
                  <a:schemeClr val="tx1"/>
                </a:solidFill>
              </a:rPr>
              <a:t>C</a:t>
            </a:r>
            <a:r>
              <a:rPr lang="en-GB" sz="1400">
                <a:solidFill>
                  <a:schemeClr val="tx1"/>
                </a:solidFill>
                <a:latin typeface="Arial"/>
                <a:ea typeface="Arial"/>
                <a:cs typeface="Arial"/>
                <a:sym typeface="Arial"/>
              </a:rPr>
              <a:t>ode, you are also </a:t>
            </a:r>
            <a:r>
              <a:rPr lang="en-GB" sz="1400">
                <a:solidFill>
                  <a:schemeClr val="dk1"/>
                </a:solidFill>
                <a:latin typeface="Arial"/>
                <a:ea typeface="Arial"/>
                <a:cs typeface="Arial"/>
                <a:sym typeface="Arial"/>
              </a:rPr>
              <a:t>required to act and manage in line with the </a:t>
            </a:r>
            <a:r>
              <a:rPr lang="en-GB" sz="1400" u="sng">
                <a:solidFill>
                  <a:schemeClr val="accent1"/>
                </a:solidFill>
                <a:latin typeface="Arial"/>
                <a:ea typeface="Arial"/>
                <a:cs typeface="Arial"/>
                <a:sym typeface="Arial"/>
                <a:hlinkClick r:id="rId5">
                  <a:extLst>
                    <a:ext uri="{A12FA001-AC4F-418D-AE19-62706E023703}">
                      <ahyp:hlinkClr xmlns:ahyp="http://schemas.microsoft.com/office/drawing/2018/hyperlinkcolor" val="tx"/>
                    </a:ext>
                  </a:extLst>
                </a:hlinkClick>
              </a:rPr>
              <a:t>Civil Service Management Code</a:t>
            </a:r>
            <a:r>
              <a:rPr lang="en-GB" sz="1400">
                <a:solidFill>
                  <a:schemeClr val="accent1"/>
                </a:solidFill>
                <a:latin typeface="Arial"/>
                <a:ea typeface="Arial"/>
                <a:cs typeface="Arial"/>
                <a:sym typeface="Arial"/>
              </a:rPr>
              <a:t> </a:t>
            </a:r>
            <a:r>
              <a:rPr lang="en-GB" sz="1400">
                <a:solidFill>
                  <a:schemeClr val="dk1"/>
                </a:solidFill>
                <a:latin typeface="Arial"/>
                <a:ea typeface="Arial"/>
                <a:cs typeface="Arial"/>
                <a:sym typeface="Arial"/>
              </a:rPr>
              <a:t>and </a:t>
            </a:r>
            <a:r>
              <a:rPr lang="en-GB" sz="1400" u="sng">
                <a:solidFill>
                  <a:schemeClr val="accent1"/>
                </a:solidFill>
                <a:latin typeface="Arial"/>
                <a:ea typeface="Arial"/>
                <a:cs typeface="Arial"/>
                <a:sym typeface="Arial"/>
                <a:hlinkClick r:id="rId6">
                  <a:extLst>
                    <a:ext uri="{A12FA001-AC4F-418D-AE19-62706E023703}">
                      <ahyp:hlinkClr xmlns:ahyp="http://schemas.microsoft.com/office/drawing/2018/hyperlinkcolor" val="tx"/>
                    </a:ext>
                  </a:extLst>
                </a:hlinkClick>
              </a:rPr>
              <a:t>The Seven Principles of Public Life</a:t>
            </a:r>
            <a:r>
              <a:rPr lang="en-GB" sz="1400">
                <a:solidFill>
                  <a:schemeClr val="dk1"/>
                </a:solidFill>
                <a:latin typeface="Arial"/>
                <a:ea typeface="Arial"/>
                <a:cs typeface="Arial"/>
                <a:sym typeface="Arial"/>
              </a:rPr>
              <a:t>.</a:t>
            </a:r>
            <a:endParaRPr lang="en-GB" sz="1800">
              <a:solidFill>
                <a:schemeClr val="dk1"/>
              </a:solidFill>
              <a:latin typeface="Arial"/>
              <a:ea typeface="Arial"/>
              <a:cs typeface="Arial"/>
              <a:sym typeface="Arial"/>
            </a:endParaRPr>
          </a:p>
        </p:txBody>
      </p:sp>
      <p:sp>
        <p:nvSpPr>
          <p:cNvPr id="2" name="Home button">
            <a:extLst>
              <a:ext uri="{FF2B5EF4-FFF2-40B4-BE49-F238E27FC236}">
                <a16:creationId xmlns:a16="http://schemas.microsoft.com/office/drawing/2014/main" id="{CDD511BF-D6D2-3595-4B30-67A27602E1DB}"/>
              </a:ex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3" name="Home hotspot" descr="Select / tap this to go back to the menu.">
            <a:hlinkClick r:id="rId7" action="ppaction://hlinksldjump"/>
            <a:extLst>
              <a:ext uri="{FF2B5EF4-FFF2-40B4-BE49-F238E27FC236}">
                <a16:creationId xmlns:a16="http://schemas.microsoft.com/office/drawing/2014/main" id="{E2FB0A08-FF4F-6E3D-40C9-B02CF1872AC9}"/>
              </a:ext>
            </a:extLst>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extLst>
      <p:ext uri="{BB962C8B-B14F-4D97-AF65-F5344CB8AC3E}">
        <p14:creationId xmlns:p14="http://schemas.microsoft.com/office/powerpoint/2010/main" val="177827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5" name="Title">
            <a:extLst>
              <a:ext uri="{C183D7F6-B498-43B3-948B-1728B52AA6E4}">
                <adec:decorative xmlns:adec="http://schemas.microsoft.com/office/drawing/2017/decorative" val="0"/>
              </a:ext>
            </a:extLst>
          </p:cNvPr>
          <p:cNvSpPr txBox="1">
            <a:spLocks noGrp="1"/>
          </p:cNvSpPr>
          <p:nvPr>
            <p:ph type="title" idx="4294967295"/>
          </p:nvPr>
        </p:nvSpPr>
        <p:spPr>
          <a:xfrm>
            <a:off x="947739" y="198000"/>
            <a:ext cx="10296524" cy="4392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800"/>
              <a:buFont typeface="Arial"/>
              <a:buNone/>
              <a:tabLst/>
              <a:defRPr/>
            </a:pPr>
            <a:r>
              <a:rPr kumimoji="0" lang="en-GB" sz="3800" b="1" i="0" u="none" strike="noStrike" kern="0" cap="none" spc="0" normalizeH="0" baseline="0" noProof="0">
                <a:ln>
                  <a:noFill/>
                </a:ln>
                <a:solidFill>
                  <a:schemeClr val="lt1"/>
                </a:solidFill>
                <a:effectLst/>
                <a:uLnTx/>
                <a:uFillTx/>
                <a:latin typeface="Arial"/>
                <a:ea typeface="Arial"/>
                <a:cs typeface="Arial"/>
                <a:sym typeface="Arial"/>
              </a:rPr>
              <a:t>Overview of the Standards</a:t>
            </a: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0" name="Body text" descr="Remember note"/>
          <p:cNvSpPr txBox="1"/>
          <p:nvPr/>
        </p:nvSpPr>
        <p:spPr>
          <a:xfrm>
            <a:off x="602457" y="827185"/>
            <a:ext cx="11007250" cy="51639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1200" b="0" i="0" u="none" strike="noStrike">
                <a:solidFill>
                  <a:schemeClr val="dk1"/>
                </a:solidFill>
                <a:latin typeface="Arial"/>
                <a:ea typeface="Arial"/>
                <a:cs typeface="Arial"/>
                <a:sym typeface="Arial"/>
              </a:rPr>
              <a:t>In this section, you will explore the five themes that outline the skills you require to bring out the best in individuals and teams. These skills will contribute to the success of the Civil Service</a:t>
            </a:r>
            <a:r>
              <a:rPr lang="en-GB" sz="1200">
                <a:solidFill>
                  <a:schemeClr val="dk1"/>
                </a:solidFill>
                <a:latin typeface="Arial"/>
                <a:ea typeface="Arial"/>
                <a:cs typeface="Arial"/>
                <a:sym typeface="Arial"/>
              </a:rPr>
              <a:t> by enabling the provision of high quality services and business outcomes for the government of the day and the public.</a:t>
            </a:r>
            <a:endParaRPr sz="1200" b="0" i="0" u="none" strike="noStrike">
              <a:solidFill>
                <a:schemeClr val="dk1"/>
              </a:solidFill>
              <a:latin typeface="Arial"/>
              <a:ea typeface="Arial"/>
              <a:cs typeface="Arial"/>
              <a:sym typeface="Arial"/>
            </a:endParaRPr>
          </a:p>
        </p:txBody>
      </p:sp>
      <p:grpSp>
        <p:nvGrpSpPr>
          <p:cNvPr id="16" name="Standards wheel NEW" descr="The standards wheel. The outer ring is made up of people, decision, change, delivery and self effectiveness. The centre is civil service code.">
            <a:extLst>
              <a:ext uri="{FF2B5EF4-FFF2-40B4-BE49-F238E27FC236}">
                <a16:creationId xmlns:a16="http://schemas.microsoft.com/office/drawing/2014/main" id="{1DC35DBD-18E4-6C84-FE3F-0DE442CE4EF5}"/>
              </a:ext>
            </a:extLst>
          </p:cNvPr>
          <p:cNvGrpSpPr/>
          <p:nvPr/>
        </p:nvGrpSpPr>
        <p:grpSpPr>
          <a:xfrm>
            <a:off x="4371335" y="1567409"/>
            <a:ext cx="3438000" cy="3438000"/>
            <a:chOff x="4424527" y="1760263"/>
            <a:chExt cx="3651513" cy="3651513"/>
          </a:xfrm>
        </p:grpSpPr>
        <p:sp>
          <p:nvSpPr>
            <p:cNvPr id="17" name="Oval 16">
              <a:extLst>
                <a:ext uri="{FF2B5EF4-FFF2-40B4-BE49-F238E27FC236}">
                  <a16:creationId xmlns:a16="http://schemas.microsoft.com/office/drawing/2014/main" id="{9BB2EBD4-BF6E-3298-B3EF-F14E165DCEDA}"/>
                </a:ext>
              </a:extLst>
            </p:cNvPr>
            <p:cNvSpPr>
              <a:spLocks noChangeAspect="1"/>
            </p:cNvSpPr>
            <p:nvPr/>
          </p:nvSpPr>
          <p:spPr>
            <a:xfrm>
              <a:off x="4424527" y="1760263"/>
              <a:ext cx="3651513" cy="3651513"/>
            </a:xfrm>
            <a:prstGeom prst="ellipse">
              <a:avLst/>
            </a:prstGeom>
            <a:solidFill>
              <a:schemeClr val="bg1"/>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Standards wheel" descr="The standards wheel. The outer ring is made up of people, decision, change, delivery and self effectiveness. The centre is civil service code.">
              <a:extLst>
                <a:ext uri="{FF2B5EF4-FFF2-40B4-BE49-F238E27FC236}">
                  <a16:creationId xmlns:a16="http://schemas.microsoft.com/office/drawing/2014/main" id="{0C3E71FA-9F6A-DC66-266C-1ADAA3CFD3FB}"/>
                </a:ext>
              </a:extLst>
            </p:cNvPr>
            <p:cNvGrpSpPr/>
            <p:nvPr/>
          </p:nvGrpSpPr>
          <p:grpSpPr>
            <a:xfrm>
              <a:off x="4447917" y="1778924"/>
              <a:ext cx="3600445" cy="3598868"/>
              <a:chOff x="4294200" y="1630354"/>
              <a:chExt cx="3600445" cy="3598868"/>
            </a:xfrm>
          </p:grpSpPr>
          <p:sp>
            <p:nvSpPr>
              <p:cNvPr id="27" name="Freeform 26">
                <a:extLst>
                  <a:ext uri="{FF2B5EF4-FFF2-40B4-BE49-F238E27FC236}">
                    <a16:creationId xmlns:a16="http://schemas.microsoft.com/office/drawing/2014/main" id="{C1AC73AE-C103-411D-FEDA-23617E66CEDC}"/>
                  </a:ext>
                </a:extLst>
              </p:cNvPr>
              <p:cNvSpPr/>
              <p:nvPr/>
            </p:nvSpPr>
            <p:spPr>
              <a:xfrm>
                <a:off x="5195494" y="2526917"/>
                <a:ext cx="1802588" cy="1801800"/>
              </a:xfrm>
              <a:custGeom>
                <a:avLst/>
                <a:gdLst>
                  <a:gd name="connsiteX0" fmla="*/ 1801012 w 1802588"/>
                  <a:gd name="connsiteY0" fmla="*/ 901294 h 1801800"/>
                  <a:gd name="connsiteX1" fmla="*/ 1628322 w 1802588"/>
                  <a:gd name="connsiteY1" fmla="*/ 1431189 h 1801800"/>
                  <a:gd name="connsiteX2" fmla="*/ 1628322 w 1802588"/>
                  <a:gd name="connsiteY2" fmla="*/ 1431189 h 1801800"/>
                  <a:gd name="connsiteX3" fmla="*/ 1617283 w 1802588"/>
                  <a:gd name="connsiteY3" fmla="*/ 1446171 h 1801800"/>
                  <a:gd name="connsiteX4" fmla="*/ 900506 w 1802588"/>
                  <a:gd name="connsiteY4" fmla="*/ 1801800 h 1801800"/>
                  <a:gd name="connsiteX5" fmla="*/ 623730 w 1802588"/>
                  <a:gd name="connsiteY5" fmla="*/ 1758431 h 1801800"/>
                  <a:gd name="connsiteX6" fmla="*/ 602440 w 1802588"/>
                  <a:gd name="connsiteY6" fmla="*/ 1751334 h 1801800"/>
                  <a:gd name="connsiteX7" fmla="*/ 0 w 1802588"/>
                  <a:gd name="connsiteY7" fmla="*/ 911545 h 1801800"/>
                  <a:gd name="connsiteX8" fmla="*/ 0 w 1802588"/>
                  <a:gd name="connsiteY8" fmla="*/ 911545 h 1801800"/>
                  <a:gd name="connsiteX9" fmla="*/ 0 w 1802588"/>
                  <a:gd name="connsiteY9" fmla="*/ 901294 h 1801800"/>
                  <a:gd name="connsiteX10" fmla="*/ 0 w 1802588"/>
                  <a:gd name="connsiteY10" fmla="*/ 872907 h 1801800"/>
                  <a:gd name="connsiteX11" fmla="*/ 619788 w 1802588"/>
                  <a:gd name="connsiteY11" fmla="*/ 44946 h 1801800"/>
                  <a:gd name="connsiteX12" fmla="*/ 641078 w 1802588"/>
                  <a:gd name="connsiteY12" fmla="*/ 37850 h 1801800"/>
                  <a:gd name="connsiteX13" fmla="*/ 901294 w 1802588"/>
                  <a:gd name="connsiteY13" fmla="*/ 0 h 1801800"/>
                  <a:gd name="connsiteX14" fmla="*/ 1627534 w 1802588"/>
                  <a:gd name="connsiteY14" fmla="*/ 369034 h 1801800"/>
                  <a:gd name="connsiteX15" fmla="*/ 1627534 w 1802588"/>
                  <a:gd name="connsiteY15" fmla="*/ 369034 h 1801800"/>
                  <a:gd name="connsiteX16" fmla="*/ 1641728 w 1802588"/>
                  <a:gd name="connsiteY16" fmla="*/ 388747 h 1801800"/>
                  <a:gd name="connsiteX17" fmla="*/ 1802589 w 1802588"/>
                  <a:gd name="connsiteY17" fmla="*/ 901294 h 1801800"/>
                  <a:gd name="connsiteX18" fmla="*/ 1802589 w 1802588"/>
                  <a:gd name="connsiteY18" fmla="*/ 901294 h 180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2588" h="1801800">
                    <a:moveTo>
                      <a:pt x="1801012" y="901294"/>
                    </a:moveTo>
                    <a:cubicBezTo>
                      <a:pt x="1801012" y="1099216"/>
                      <a:pt x="1737140" y="1282156"/>
                      <a:pt x="1628322" y="1431189"/>
                    </a:cubicBezTo>
                    <a:lnTo>
                      <a:pt x="1628322" y="1431189"/>
                    </a:lnTo>
                    <a:cubicBezTo>
                      <a:pt x="1624380" y="1436709"/>
                      <a:pt x="1621226" y="1441440"/>
                      <a:pt x="1617283" y="1446171"/>
                    </a:cubicBezTo>
                    <a:cubicBezTo>
                      <a:pt x="1452480" y="1662230"/>
                      <a:pt x="1192263" y="1801800"/>
                      <a:pt x="900506" y="1801800"/>
                    </a:cubicBezTo>
                    <a:cubicBezTo>
                      <a:pt x="804305" y="1801800"/>
                      <a:pt x="711258" y="1786818"/>
                      <a:pt x="623730" y="1758431"/>
                    </a:cubicBezTo>
                    <a:cubicBezTo>
                      <a:pt x="616634" y="1756065"/>
                      <a:pt x="609537" y="1753700"/>
                      <a:pt x="602440" y="1751334"/>
                    </a:cubicBezTo>
                    <a:cubicBezTo>
                      <a:pt x="254696" y="1629111"/>
                      <a:pt x="3943" y="1299504"/>
                      <a:pt x="0" y="911545"/>
                    </a:cubicBezTo>
                    <a:lnTo>
                      <a:pt x="0" y="911545"/>
                    </a:lnTo>
                    <a:lnTo>
                      <a:pt x="0" y="901294"/>
                    </a:lnTo>
                    <a:cubicBezTo>
                      <a:pt x="0" y="891832"/>
                      <a:pt x="0" y="882369"/>
                      <a:pt x="0" y="872907"/>
                    </a:cubicBezTo>
                    <a:cubicBezTo>
                      <a:pt x="11828" y="486525"/>
                      <a:pt x="268102" y="160861"/>
                      <a:pt x="619788" y="44946"/>
                    </a:cubicBezTo>
                    <a:cubicBezTo>
                      <a:pt x="626884" y="42581"/>
                      <a:pt x="633981" y="40215"/>
                      <a:pt x="641078" y="37850"/>
                    </a:cubicBezTo>
                    <a:cubicBezTo>
                      <a:pt x="723086" y="12617"/>
                      <a:pt x="810613" y="0"/>
                      <a:pt x="901294" y="0"/>
                    </a:cubicBezTo>
                    <a:cubicBezTo>
                      <a:pt x="1199360" y="0"/>
                      <a:pt x="1463519" y="145090"/>
                      <a:pt x="1627534" y="369034"/>
                    </a:cubicBezTo>
                    <a:lnTo>
                      <a:pt x="1627534" y="369034"/>
                    </a:lnTo>
                    <a:cubicBezTo>
                      <a:pt x="1632265" y="375342"/>
                      <a:pt x="1636996" y="381650"/>
                      <a:pt x="1641728" y="388747"/>
                    </a:cubicBezTo>
                    <a:cubicBezTo>
                      <a:pt x="1742660" y="534626"/>
                      <a:pt x="1802589" y="711258"/>
                      <a:pt x="1802589" y="901294"/>
                    </a:cubicBezTo>
                    <a:lnTo>
                      <a:pt x="1802589" y="901294"/>
                    </a:lnTo>
                    <a:close/>
                  </a:path>
                </a:pathLst>
              </a:custGeom>
              <a:solidFill>
                <a:srgbClr val="595959"/>
              </a:solidFill>
              <a:ln w="0"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AC17A338-7307-DC24-24CF-9996D84D0E63}"/>
                  </a:ext>
                </a:extLst>
              </p:cNvPr>
              <p:cNvSpPr/>
              <p:nvPr/>
            </p:nvSpPr>
            <p:spPr>
              <a:xfrm>
                <a:off x="4294200" y="2884123"/>
                <a:ext cx="1230901" cy="2053342"/>
              </a:xfrm>
              <a:custGeom>
                <a:avLst/>
                <a:gdLst>
                  <a:gd name="connsiteX0" fmla="*/ 1040865 w 1230901"/>
                  <a:gd name="connsiteY0" fmla="*/ 1105525 h 2053342"/>
                  <a:gd name="connsiteX1" fmla="*/ 861079 w 1230901"/>
                  <a:gd name="connsiteY1" fmla="*/ 563013 h 2053342"/>
                  <a:gd name="connsiteX2" fmla="*/ 861079 w 1230901"/>
                  <a:gd name="connsiteY2" fmla="*/ 563013 h 2053342"/>
                  <a:gd name="connsiteX3" fmla="*/ 861079 w 1230901"/>
                  <a:gd name="connsiteY3" fmla="*/ 551974 h 2053342"/>
                  <a:gd name="connsiteX4" fmla="*/ 861079 w 1230901"/>
                  <a:gd name="connsiteY4" fmla="*/ 522798 h 2053342"/>
                  <a:gd name="connsiteX5" fmla="*/ 889466 w 1230901"/>
                  <a:gd name="connsiteY5" fmla="*/ 321722 h 2053342"/>
                  <a:gd name="connsiteX6" fmla="*/ 550397 w 1230901"/>
                  <a:gd name="connsiteY6" fmla="*/ 0 h 2053342"/>
                  <a:gd name="connsiteX7" fmla="*/ 59929 w 1230901"/>
                  <a:gd name="connsiteY7" fmla="*/ 90681 h 2053342"/>
                  <a:gd name="connsiteX8" fmla="*/ 0 w 1230901"/>
                  <a:gd name="connsiteY8" fmla="*/ 553551 h 2053342"/>
                  <a:gd name="connsiteX9" fmla="*/ 801150 w 1230901"/>
                  <a:gd name="connsiteY9" fmla="*/ 2050977 h 2053342"/>
                  <a:gd name="connsiteX10" fmla="*/ 804305 w 1230901"/>
                  <a:gd name="connsiteY10" fmla="*/ 2053342 h 2053342"/>
                  <a:gd name="connsiteX11" fmla="*/ 841366 w 1230901"/>
                  <a:gd name="connsiteY11" fmla="*/ 1517139 h 2053342"/>
                  <a:gd name="connsiteX12" fmla="*/ 1230902 w 1230901"/>
                  <a:gd name="connsiteY12" fmla="*/ 1297138 h 2053342"/>
                  <a:gd name="connsiteX13" fmla="*/ 1041653 w 1230901"/>
                  <a:gd name="connsiteY13" fmla="*/ 1105525 h 205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0901" h="2053342">
                    <a:moveTo>
                      <a:pt x="1040865" y="1105525"/>
                    </a:moveTo>
                    <a:cubicBezTo>
                      <a:pt x="924950" y="947029"/>
                      <a:pt x="862656" y="759358"/>
                      <a:pt x="861079" y="563013"/>
                    </a:cubicBezTo>
                    <a:lnTo>
                      <a:pt x="861079" y="563013"/>
                    </a:lnTo>
                    <a:cubicBezTo>
                      <a:pt x="861079" y="563013"/>
                      <a:pt x="861079" y="551974"/>
                      <a:pt x="861079" y="551974"/>
                    </a:cubicBezTo>
                    <a:cubicBezTo>
                      <a:pt x="861079" y="542511"/>
                      <a:pt x="861079" y="532260"/>
                      <a:pt x="861079" y="522798"/>
                    </a:cubicBezTo>
                    <a:cubicBezTo>
                      <a:pt x="863445" y="454196"/>
                      <a:pt x="872907" y="386382"/>
                      <a:pt x="889466" y="321722"/>
                    </a:cubicBezTo>
                    <a:lnTo>
                      <a:pt x="550397" y="0"/>
                    </a:lnTo>
                    <a:lnTo>
                      <a:pt x="59929" y="90681"/>
                    </a:lnTo>
                    <a:cubicBezTo>
                      <a:pt x="20502" y="238137"/>
                      <a:pt x="0" y="393479"/>
                      <a:pt x="0" y="553551"/>
                    </a:cubicBezTo>
                    <a:cubicBezTo>
                      <a:pt x="0" y="1178070"/>
                      <a:pt x="317779" y="1727678"/>
                      <a:pt x="801150" y="2050977"/>
                    </a:cubicBezTo>
                    <a:cubicBezTo>
                      <a:pt x="801939" y="2050977"/>
                      <a:pt x="803516" y="2052554"/>
                      <a:pt x="804305" y="2053342"/>
                    </a:cubicBezTo>
                    <a:lnTo>
                      <a:pt x="841366" y="1517139"/>
                    </a:lnTo>
                    <a:lnTo>
                      <a:pt x="1230902" y="1297138"/>
                    </a:lnTo>
                    <a:cubicBezTo>
                      <a:pt x="1156779" y="1241152"/>
                      <a:pt x="1096851" y="1182012"/>
                      <a:pt x="1041653" y="1105525"/>
                    </a:cubicBezTo>
                    <a:close/>
                  </a:path>
                </a:pathLst>
              </a:custGeom>
              <a:solidFill>
                <a:schemeClr val="accent4"/>
              </a:solidFill>
              <a:ln w="0"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22F0896F-AFCF-A8B4-1E25-ECDD2D204A44}"/>
                  </a:ext>
                </a:extLst>
              </p:cNvPr>
              <p:cNvSpPr/>
              <p:nvPr/>
            </p:nvSpPr>
            <p:spPr>
              <a:xfrm>
                <a:off x="5130045" y="4195455"/>
                <a:ext cx="2088037" cy="1033767"/>
              </a:xfrm>
              <a:custGeom>
                <a:avLst/>
                <a:gdLst>
                  <a:gd name="connsiteX0" fmla="*/ 1622803 w 2088037"/>
                  <a:gd name="connsiteY0" fmla="*/ 443156 h 1033767"/>
                  <a:gd name="connsiteX1" fmla="*/ 1509254 w 2088037"/>
                  <a:gd name="connsiteY1" fmla="*/ 0 h 1033767"/>
                  <a:gd name="connsiteX2" fmla="*/ 1389397 w 2088037"/>
                  <a:gd name="connsiteY2" fmla="*/ 72545 h 1033767"/>
                  <a:gd name="connsiteX3" fmla="*/ 965165 w 2088037"/>
                  <a:gd name="connsiteY3" fmla="*/ 173477 h 1033767"/>
                  <a:gd name="connsiteX4" fmla="*/ 676562 w 2088037"/>
                  <a:gd name="connsiteY4" fmla="*/ 127742 h 1033767"/>
                  <a:gd name="connsiteX5" fmla="*/ 653695 w 2088037"/>
                  <a:gd name="connsiteY5" fmla="*/ 119857 h 1033767"/>
                  <a:gd name="connsiteX6" fmla="*/ 428174 w 2088037"/>
                  <a:gd name="connsiteY6" fmla="*/ 3943 h 1033767"/>
                  <a:gd name="connsiteX7" fmla="*/ 33907 w 2088037"/>
                  <a:gd name="connsiteY7" fmla="*/ 227098 h 1033767"/>
                  <a:gd name="connsiteX8" fmla="*/ 0 w 2088037"/>
                  <a:gd name="connsiteY8" fmla="*/ 753838 h 1033767"/>
                  <a:gd name="connsiteX9" fmla="*/ 7097 w 2088037"/>
                  <a:gd name="connsiteY9" fmla="*/ 758570 h 1033767"/>
                  <a:gd name="connsiteX10" fmla="*/ 963588 w 2088037"/>
                  <a:gd name="connsiteY10" fmla="*/ 1033768 h 1033767"/>
                  <a:gd name="connsiteX11" fmla="*/ 2068324 w 2088037"/>
                  <a:gd name="connsiteY11" fmla="*/ 655272 h 1033767"/>
                  <a:gd name="connsiteX12" fmla="*/ 2088038 w 2088037"/>
                  <a:gd name="connsiteY12" fmla="*/ 640289 h 1033767"/>
                  <a:gd name="connsiteX13" fmla="*/ 1622803 w 2088037"/>
                  <a:gd name="connsiteY13" fmla="*/ 443156 h 103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8037" h="1033767">
                    <a:moveTo>
                      <a:pt x="1622803" y="443156"/>
                    </a:moveTo>
                    <a:lnTo>
                      <a:pt x="1509254" y="0"/>
                    </a:lnTo>
                    <a:cubicBezTo>
                      <a:pt x="1471404" y="26810"/>
                      <a:pt x="1431189" y="51255"/>
                      <a:pt x="1389397" y="72545"/>
                    </a:cubicBezTo>
                    <a:cubicBezTo>
                      <a:pt x="1256923" y="139570"/>
                      <a:pt x="1114199" y="173477"/>
                      <a:pt x="965165" y="173477"/>
                    </a:cubicBezTo>
                    <a:cubicBezTo>
                      <a:pt x="866599" y="173477"/>
                      <a:pt x="769609" y="158495"/>
                      <a:pt x="676562" y="127742"/>
                    </a:cubicBezTo>
                    <a:cubicBezTo>
                      <a:pt x="669465" y="125377"/>
                      <a:pt x="662369" y="123011"/>
                      <a:pt x="653695" y="119857"/>
                    </a:cubicBezTo>
                    <a:cubicBezTo>
                      <a:pt x="573264" y="91470"/>
                      <a:pt x="497565" y="52832"/>
                      <a:pt x="428174" y="3943"/>
                    </a:cubicBezTo>
                    <a:lnTo>
                      <a:pt x="33907" y="227098"/>
                    </a:lnTo>
                    <a:lnTo>
                      <a:pt x="0" y="753838"/>
                    </a:lnTo>
                    <a:cubicBezTo>
                      <a:pt x="2366" y="755415"/>
                      <a:pt x="4731" y="756993"/>
                      <a:pt x="7097" y="758570"/>
                    </a:cubicBezTo>
                    <a:cubicBezTo>
                      <a:pt x="283872" y="932836"/>
                      <a:pt x="611902" y="1033768"/>
                      <a:pt x="963588" y="1033768"/>
                    </a:cubicBezTo>
                    <a:cubicBezTo>
                      <a:pt x="1315275" y="1033768"/>
                      <a:pt x="1763162" y="892620"/>
                      <a:pt x="2068324" y="655272"/>
                    </a:cubicBezTo>
                    <a:cubicBezTo>
                      <a:pt x="2074633" y="650541"/>
                      <a:pt x="2080941" y="645021"/>
                      <a:pt x="2088038" y="640289"/>
                    </a:cubicBezTo>
                    <a:lnTo>
                      <a:pt x="1622803" y="443156"/>
                    </a:lnTo>
                    <a:close/>
                  </a:path>
                </a:pathLst>
              </a:custGeom>
              <a:solidFill>
                <a:schemeClr val="accent3"/>
              </a:solidFill>
              <a:ln w="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A288BF6B-5ED6-A5D4-73B3-B88ABBB168A2}"/>
                  </a:ext>
                </a:extLst>
              </p:cNvPr>
              <p:cNvSpPr/>
              <p:nvPr/>
            </p:nvSpPr>
            <p:spPr>
              <a:xfrm>
                <a:off x="6665321" y="2792653"/>
                <a:ext cx="1229324" cy="2018647"/>
              </a:xfrm>
              <a:custGeom>
                <a:avLst/>
                <a:gdLst>
                  <a:gd name="connsiteX0" fmla="*/ 1112621 w 1229324"/>
                  <a:gd name="connsiteY0" fmla="*/ 0 h 2018646"/>
                  <a:gd name="connsiteX1" fmla="*/ 779071 w 1229324"/>
                  <a:gd name="connsiteY1" fmla="*/ 369822 h 2018646"/>
                  <a:gd name="connsiteX2" fmla="*/ 319356 w 1229324"/>
                  <a:gd name="connsiteY2" fmla="*/ 327242 h 2018646"/>
                  <a:gd name="connsiteX3" fmla="*/ 371399 w 1229324"/>
                  <a:gd name="connsiteY3" fmla="*/ 635558 h 2018646"/>
                  <a:gd name="connsiteX4" fmla="*/ 366668 w 1229324"/>
                  <a:gd name="connsiteY4" fmla="*/ 726240 h 2018646"/>
                  <a:gd name="connsiteX5" fmla="*/ 190825 w 1229324"/>
                  <a:gd name="connsiteY5" fmla="*/ 1188321 h 2018646"/>
                  <a:gd name="connsiteX6" fmla="*/ 178997 w 1229324"/>
                  <a:gd name="connsiteY6" fmla="*/ 1204091 h 2018646"/>
                  <a:gd name="connsiteX7" fmla="*/ 0 w 1229324"/>
                  <a:gd name="connsiteY7" fmla="*/ 1383089 h 2018646"/>
                  <a:gd name="connsiteX8" fmla="*/ 119857 w 1229324"/>
                  <a:gd name="connsiteY8" fmla="*/ 1821513 h 2018646"/>
                  <a:gd name="connsiteX9" fmla="*/ 583515 w 1229324"/>
                  <a:gd name="connsiteY9" fmla="*/ 2018647 h 2018646"/>
                  <a:gd name="connsiteX10" fmla="*/ 1229324 w 1229324"/>
                  <a:gd name="connsiteY10" fmla="*/ 637135 h 2018646"/>
                  <a:gd name="connsiteX11" fmla="*/ 1113410 w 1229324"/>
                  <a:gd name="connsiteY11" fmla="*/ 0 h 2018646"/>
                  <a:gd name="connsiteX0" fmla="*/ 1112621 w 1229324"/>
                  <a:gd name="connsiteY0" fmla="*/ 0 h 2018647"/>
                  <a:gd name="connsiteX1" fmla="*/ 779071 w 1229324"/>
                  <a:gd name="connsiteY1" fmla="*/ 369822 h 2018647"/>
                  <a:gd name="connsiteX2" fmla="*/ 319356 w 1229324"/>
                  <a:gd name="connsiteY2" fmla="*/ 327242 h 2018647"/>
                  <a:gd name="connsiteX3" fmla="*/ 371399 w 1229324"/>
                  <a:gd name="connsiteY3" fmla="*/ 635558 h 2018647"/>
                  <a:gd name="connsiteX4" fmla="*/ 366668 w 1229324"/>
                  <a:gd name="connsiteY4" fmla="*/ 726240 h 2018647"/>
                  <a:gd name="connsiteX5" fmla="*/ 190825 w 1229324"/>
                  <a:gd name="connsiteY5" fmla="*/ 1188321 h 2018647"/>
                  <a:gd name="connsiteX6" fmla="*/ 178997 w 1229324"/>
                  <a:gd name="connsiteY6" fmla="*/ 1204091 h 2018647"/>
                  <a:gd name="connsiteX7" fmla="*/ 0 w 1229324"/>
                  <a:gd name="connsiteY7" fmla="*/ 1383089 h 2018647"/>
                  <a:gd name="connsiteX8" fmla="*/ 119857 w 1229324"/>
                  <a:gd name="connsiteY8" fmla="*/ 1821513 h 2018647"/>
                  <a:gd name="connsiteX9" fmla="*/ 583515 w 1229324"/>
                  <a:gd name="connsiteY9" fmla="*/ 2018647 h 2018647"/>
                  <a:gd name="connsiteX10" fmla="*/ 1229324 w 1229324"/>
                  <a:gd name="connsiteY10" fmla="*/ 637135 h 2018647"/>
                  <a:gd name="connsiteX11" fmla="*/ 1113410 w 1229324"/>
                  <a:gd name="connsiteY11" fmla="*/ 0 h 2018647"/>
                  <a:gd name="connsiteX12" fmla="*/ 1112621 w 1229324"/>
                  <a:gd name="connsiteY12" fmla="*/ 0 h 2018647"/>
                  <a:gd name="connsiteX0" fmla="*/ 1112621 w 1229324"/>
                  <a:gd name="connsiteY0" fmla="*/ 0 h 2018647"/>
                  <a:gd name="connsiteX1" fmla="*/ 779071 w 1229324"/>
                  <a:gd name="connsiteY1" fmla="*/ 369822 h 2018647"/>
                  <a:gd name="connsiteX2" fmla="*/ 319356 w 1229324"/>
                  <a:gd name="connsiteY2" fmla="*/ 327242 h 2018647"/>
                  <a:gd name="connsiteX3" fmla="*/ 371399 w 1229324"/>
                  <a:gd name="connsiteY3" fmla="*/ 635558 h 2018647"/>
                  <a:gd name="connsiteX4" fmla="*/ 366668 w 1229324"/>
                  <a:gd name="connsiteY4" fmla="*/ 726240 h 2018647"/>
                  <a:gd name="connsiteX5" fmla="*/ 190825 w 1229324"/>
                  <a:gd name="connsiteY5" fmla="*/ 1188321 h 2018647"/>
                  <a:gd name="connsiteX6" fmla="*/ 178997 w 1229324"/>
                  <a:gd name="connsiteY6" fmla="*/ 1204091 h 2018647"/>
                  <a:gd name="connsiteX7" fmla="*/ 0 w 1229324"/>
                  <a:gd name="connsiteY7" fmla="*/ 1383089 h 2018647"/>
                  <a:gd name="connsiteX8" fmla="*/ 119857 w 1229324"/>
                  <a:gd name="connsiteY8" fmla="*/ 1821513 h 2018647"/>
                  <a:gd name="connsiteX9" fmla="*/ 583515 w 1229324"/>
                  <a:gd name="connsiteY9" fmla="*/ 2018647 h 2018647"/>
                  <a:gd name="connsiteX10" fmla="*/ 1229324 w 1229324"/>
                  <a:gd name="connsiteY10" fmla="*/ 637135 h 2018647"/>
                  <a:gd name="connsiteX11" fmla="*/ 1113410 w 1229324"/>
                  <a:gd name="connsiteY11" fmla="*/ 0 h 2018647"/>
                  <a:gd name="connsiteX12" fmla="*/ 1112621 w 1229324"/>
                  <a:gd name="connsiteY12" fmla="*/ 0 h 20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9324" h="2018647">
                    <a:moveTo>
                      <a:pt x="1112621" y="0"/>
                    </a:moveTo>
                    <a:cubicBezTo>
                      <a:pt x="1036363" y="91524"/>
                      <a:pt x="890254" y="246548"/>
                      <a:pt x="779071" y="369822"/>
                    </a:cubicBezTo>
                    <a:lnTo>
                      <a:pt x="319356" y="327242"/>
                    </a:lnTo>
                    <a:cubicBezTo>
                      <a:pt x="353263" y="425808"/>
                      <a:pt x="371399" y="529895"/>
                      <a:pt x="371399" y="635558"/>
                    </a:cubicBezTo>
                    <a:lnTo>
                      <a:pt x="366668" y="726240"/>
                    </a:lnTo>
                    <a:cubicBezTo>
                      <a:pt x="350898" y="893409"/>
                      <a:pt x="290969" y="1051116"/>
                      <a:pt x="190825" y="1188321"/>
                    </a:cubicBezTo>
                    <a:cubicBezTo>
                      <a:pt x="186094" y="1194629"/>
                      <a:pt x="182151" y="1200149"/>
                      <a:pt x="178997" y="1204091"/>
                    </a:cubicBezTo>
                    <a:cubicBezTo>
                      <a:pt x="127742" y="1271117"/>
                      <a:pt x="67025" y="1331834"/>
                      <a:pt x="0" y="1383089"/>
                    </a:cubicBezTo>
                    <a:lnTo>
                      <a:pt x="119857" y="1821513"/>
                    </a:lnTo>
                    <a:lnTo>
                      <a:pt x="583515" y="2018647"/>
                    </a:lnTo>
                    <a:cubicBezTo>
                      <a:pt x="978570" y="1688251"/>
                      <a:pt x="1229324" y="1192263"/>
                      <a:pt x="1229324" y="637135"/>
                    </a:cubicBezTo>
                    <a:cubicBezTo>
                      <a:pt x="1222974" y="358232"/>
                      <a:pt x="1188321" y="197922"/>
                      <a:pt x="1113410" y="0"/>
                    </a:cubicBezTo>
                    <a:lnTo>
                      <a:pt x="1112621" y="0"/>
                    </a:lnTo>
                    <a:close/>
                  </a:path>
                </a:pathLst>
              </a:custGeom>
              <a:solidFill>
                <a:schemeClr val="tx2"/>
              </a:solidFill>
              <a:ln w="0"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E64B2074-2A92-2054-6605-355C48195B1A}"/>
                  </a:ext>
                </a:extLst>
              </p:cNvPr>
              <p:cNvSpPr/>
              <p:nvPr/>
            </p:nvSpPr>
            <p:spPr>
              <a:xfrm>
                <a:off x="4364379" y="1633508"/>
                <a:ext cx="1885384" cy="1525813"/>
              </a:xfrm>
              <a:custGeom>
                <a:avLst/>
                <a:gdLst>
                  <a:gd name="connsiteX0" fmla="*/ 1437497 w 1885384"/>
                  <a:gd name="connsiteY0" fmla="*/ 901294 h 1525813"/>
                  <a:gd name="connsiteX1" fmla="*/ 1459576 w 1885384"/>
                  <a:gd name="connsiteY1" fmla="*/ 894197 h 1525813"/>
                  <a:gd name="connsiteX2" fmla="*/ 1673269 w 1885384"/>
                  <a:gd name="connsiteY2" fmla="*/ 856348 h 1525813"/>
                  <a:gd name="connsiteX3" fmla="*/ 1885385 w 1885384"/>
                  <a:gd name="connsiteY3" fmla="*/ 435271 h 1525813"/>
                  <a:gd name="connsiteX4" fmla="*/ 1623591 w 1885384"/>
                  <a:gd name="connsiteY4" fmla="*/ 1577 h 1525813"/>
                  <a:gd name="connsiteX5" fmla="*/ 1616495 w 1885384"/>
                  <a:gd name="connsiteY5" fmla="*/ 0 h 1525813"/>
                  <a:gd name="connsiteX6" fmla="*/ 1577 w 1885384"/>
                  <a:gd name="connsiteY6" fmla="*/ 1293196 h 1525813"/>
                  <a:gd name="connsiteX7" fmla="*/ 0 w 1885384"/>
                  <a:gd name="connsiteY7" fmla="*/ 1297138 h 1525813"/>
                  <a:gd name="connsiteX8" fmla="*/ 492045 w 1885384"/>
                  <a:gd name="connsiteY8" fmla="*/ 1205668 h 1525813"/>
                  <a:gd name="connsiteX9" fmla="*/ 830326 w 1885384"/>
                  <a:gd name="connsiteY9" fmla="*/ 1525813 h 1525813"/>
                  <a:gd name="connsiteX10" fmla="*/ 1437497 w 1885384"/>
                  <a:gd name="connsiteY10" fmla="*/ 901294 h 15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5384" h="1525813">
                    <a:moveTo>
                      <a:pt x="1437497" y="901294"/>
                    </a:moveTo>
                    <a:cubicBezTo>
                      <a:pt x="1446171" y="898140"/>
                      <a:pt x="1453268" y="896563"/>
                      <a:pt x="1459576" y="894197"/>
                    </a:cubicBezTo>
                    <a:cubicBezTo>
                      <a:pt x="1528967" y="872907"/>
                      <a:pt x="1600724" y="860291"/>
                      <a:pt x="1673269" y="856348"/>
                    </a:cubicBezTo>
                    <a:lnTo>
                      <a:pt x="1885385" y="435271"/>
                    </a:lnTo>
                    <a:lnTo>
                      <a:pt x="1623591" y="1577"/>
                    </a:lnTo>
                    <a:cubicBezTo>
                      <a:pt x="1618860" y="1577"/>
                      <a:pt x="1621226" y="0"/>
                      <a:pt x="1616495" y="0"/>
                    </a:cubicBezTo>
                    <a:cubicBezTo>
                      <a:pt x="846885" y="48101"/>
                      <a:pt x="208962" y="578784"/>
                      <a:pt x="1577" y="1293196"/>
                    </a:cubicBezTo>
                    <a:lnTo>
                      <a:pt x="0" y="1297138"/>
                    </a:lnTo>
                    <a:lnTo>
                      <a:pt x="492045" y="1205668"/>
                    </a:lnTo>
                    <a:lnTo>
                      <a:pt x="830326" y="1525813"/>
                    </a:lnTo>
                    <a:cubicBezTo>
                      <a:pt x="917065" y="1236421"/>
                      <a:pt x="1141797" y="998284"/>
                      <a:pt x="1437497" y="901294"/>
                    </a:cubicBezTo>
                    <a:close/>
                  </a:path>
                </a:pathLst>
              </a:custGeom>
              <a:solidFill>
                <a:schemeClr val="accent1"/>
              </a:solidFill>
              <a:ln w="0"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16A980D3-08AA-2370-CA01-B92D393BC23B}"/>
                  </a:ext>
                </a:extLst>
              </p:cNvPr>
              <p:cNvSpPr/>
              <p:nvPr/>
            </p:nvSpPr>
            <p:spPr>
              <a:xfrm>
                <a:off x="5897224" y="1630354"/>
                <a:ext cx="1868101" cy="1501368"/>
              </a:xfrm>
              <a:custGeom>
                <a:avLst/>
                <a:gdLst>
                  <a:gd name="connsiteX0" fmla="*/ 1290106 w 1868101"/>
                  <a:gd name="connsiteY0" fmla="*/ 369822 h 1501368"/>
                  <a:gd name="connsiteX1" fmla="*/ 196410 w 1868101"/>
                  <a:gd name="connsiteY1" fmla="*/ 0 h 1501368"/>
                  <a:gd name="connsiteX2" fmla="*/ 129384 w 1868101"/>
                  <a:gd name="connsiteY2" fmla="*/ 1577 h 1501368"/>
                  <a:gd name="connsiteX3" fmla="*/ 391177 w 1868101"/>
                  <a:gd name="connsiteY3" fmla="*/ 438425 h 1501368"/>
                  <a:gd name="connsiteX4" fmla="*/ 179062 w 1868101"/>
                  <a:gd name="connsiteY4" fmla="*/ 857925 h 1501368"/>
                  <a:gd name="connsiteX5" fmla="*/ 197987 w 1868101"/>
                  <a:gd name="connsiteY5" fmla="*/ 857925 h 1501368"/>
                  <a:gd name="connsiteX6" fmla="*/ 197987 w 1868101"/>
                  <a:gd name="connsiteY6" fmla="*/ 857925 h 1501368"/>
                  <a:gd name="connsiteX7" fmla="*/ 629315 w 1868101"/>
                  <a:gd name="connsiteY7" fmla="*/ 962800 h 1501368"/>
                  <a:gd name="connsiteX8" fmla="*/ 955768 w 1868101"/>
                  <a:gd name="connsiteY8" fmla="*/ 1242730 h 1501368"/>
                  <a:gd name="connsiteX9" fmla="*/ 969961 w 1868101"/>
                  <a:gd name="connsiteY9" fmla="*/ 1263231 h 1501368"/>
                  <a:gd name="connsiteX10" fmla="*/ 1074836 w 1868101"/>
                  <a:gd name="connsiteY10" fmla="*/ 1461153 h 1501368"/>
                  <a:gd name="connsiteX11" fmla="*/ 1529820 w 1868101"/>
                  <a:gd name="connsiteY11" fmla="*/ 1501369 h 1501368"/>
                  <a:gd name="connsiteX12" fmla="*/ 1868102 w 1868101"/>
                  <a:gd name="connsiteY12" fmla="*/ 1133123 h 1501368"/>
                  <a:gd name="connsiteX13" fmla="*/ 1289318 w 1868101"/>
                  <a:gd name="connsiteY13" fmla="*/ 369822 h 15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8101" h="1501368">
                    <a:moveTo>
                      <a:pt x="1290106" y="369822"/>
                    </a:moveTo>
                    <a:cubicBezTo>
                      <a:pt x="987309" y="137993"/>
                      <a:pt x="608024" y="0"/>
                      <a:pt x="196410" y="0"/>
                    </a:cubicBezTo>
                    <a:cubicBezTo>
                      <a:pt x="-215205" y="0"/>
                      <a:pt x="151463" y="0"/>
                      <a:pt x="129384" y="1577"/>
                    </a:cubicBezTo>
                    <a:lnTo>
                      <a:pt x="391177" y="438425"/>
                    </a:lnTo>
                    <a:lnTo>
                      <a:pt x="179062" y="857925"/>
                    </a:lnTo>
                    <a:cubicBezTo>
                      <a:pt x="185370" y="857925"/>
                      <a:pt x="191678" y="857925"/>
                      <a:pt x="197987" y="857925"/>
                    </a:cubicBezTo>
                    <a:lnTo>
                      <a:pt x="197987" y="857925"/>
                    </a:lnTo>
                    <a:cubicBezTo>
                      <a:pt x="347808" y="857925"/>
                      <a:pt x="496841" y="894198"/>
                      <a:pt x="629315" y="962800"/>
                    </a:cubicBezTo>
                    <a:cubicBezTo>
                      <a:pt x="757057" y="1029037"/>
                      <a:pt x="870606" y="1126026"/>
                      <a:pt x="955768" y="1242730"/>
                    </a:cubicBezTo>
                    <a:cubicBezTo>
                      <a:pt x="961288" y="1250615"/>
                      <a:pt x="966019" y="1256923"/>
                      <a:pt x="969961" y="1263231"/>
                    </a:cubicBezTo>
                    <a:cubicBezTo>
                      <a:pt x="1013331" y="1325526"/>
                      <a:pt x="1048026" y="1391762"/>
                      <a:pt x="1074836" y="1461153"/>
                    </a:cubicBezTo>
                    <a:lnTo>
                      <a:pt x="1529820" y="1501369"/>
                    </a:lnTo>
                    <a:lnTo>
                      <a:pt x="1868102" y="1133123"/>
                    </a:lnTo>
                    <a:cubicBezTo>
                      <a:pt x="1746667" y="828749"/>
                      <a:pt x="1544803" y="566167"/>
                      <a:pt x="1289318" y="369822"/>
                    </a:cubicBezTo>
                    <a:close/>
                  </a:path>
                </a:pathLst>
              </a:custGeom>
              <a:solidFill>
                <a:schemeClr val="bg2"/>
              </a:solidFill>
              <a:ln w="0" cap="flat">
                <a:noFill/>
                <a:prstDash val="solid"/>
                <a:miter/>
              </a:ln>
            </p:spPr>
            <p:txBody>
              <a:bodyPr rtlCol="0" anchor="ctr"/>
              <a:lstStyle/>
              <a:p>
                <a:endParaRPr lang="en-GB"/>
              </a:p>
            </p:txBody>
          </p:sp>
        </p:grpSp>
        <p:sp>
          <p:nvSpPr>
            <p:cNvPr id="19" name="Civil Service Values section" descr="A grey circle with the text Civil Service Code sits in the middle of the wheel">
              <a:extLst>
                <a:ext uri="{FF2B5EF4-FFF2-40B4-BE49-F238E27FC236}">
                  <a16:creationId xmlns:a16="http://schemas.microsoft.com/office/drawing/2014/main" id="{10699C39-B92D-7D7F-D15D-81768A6E5C30}"/>
                </a:ext>
                <a:ext uri="{C183D7F6-B498-43B3-948B-1728B52AA6E4}">
                  <adec:decorative xmlns:adec="http://schemas.microsoft.com/office/drawing/2017/decorative" val="0"/>
                </a:ext>
              </a:extLst>
            </p:cNvPr>
            <p:cNvSpPr>
              <a:spLocks/>
            </p:cNvSpPr>
            <p:nvPr/>
          </p:nvSpPr>
          <p:spPr>
            <a:xfrm>
              <a:off x="5531160" y="2841487"/>
              <a:ext cx="1416996" cy="14214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000" b="1">
                  <a:solidFill>
                    <a:schemeClr val="bg1"/>
                  </a:solidFill>
                </a:rPr>
                <a:t>Civil</a:t>
              </a:r>
              <a:br>
                <a:rPr lang="en-US" sz="2000" b="1">
                  <a:solidFill>
                    <a:schemeClr val="bg1"/>
                  </a:solidFill>
                </a:rPr>
              </a:br>
              <a:r>
                <a:rPr lang="en-US" sz="2000" b="1">
                  <a:solidFill>
                    <a:schemeClr val="bg1"/>
                  </a:solidFill>
                </a:rPr>
                <a:t>Service</a:t>
              </a:r>
              <a:br>
                <a:rPr lang="en-US" sz="2000" b="1">
                  <a:solidFill>
                    <a:schemeClr val="bg1"/>
                  </a:solidFill>
                </a:rPr>
              </a:br>
              <a:r>
                <a:rPr lang="en-US" sz="2000" b="1">
                  <a:solidFill>
                    <a:schemeClr val="bg1"/>
                  </a:solidFill>
                  <a:cs typeface="Arial"/>
                </a:rPr>
                <a:t>Code</a:t>
              </a:r>
            </a:p>
          </p:txBody>
        </p:sp>
        <p:sp>
          <p:nvSpPr>
            <p:cNvPr id="22" name="Delivery" descr="An arrow with the text decision">
              <a:extLst>
                <a:ext uri="{FF2B5EF4-FFF2-40B4-BE49-F238E27FC236}">
                  <a16:creationId xmlns:a16="http://schemas.microsoft.com/office/drawing/2014/main" id="{EAFC10D1-E85F-F068-9994-8F45AE01FB31}"/>
                </a:ext>
              </a:extLst>
            </p:cNvPr>
            <p:cNvSpPr txBox="1"/>
            <p:nvPr/>
          </p:nvSpPr>
          <p:spPr>
            <a:xfrm>
              <a:off x="5654886" y="4457105"/>
              <a:ext cx="1192121" cy="481656"/>
            </a:xfrm>
            <a:prstGeom prst="rect">
              <a:avLst/>
            </a:prstGeom>
            <a:noFill/>
          </p:spPr>
          <p:txBody>
            <a:bodyPr wrap="none">
              <a:prstTxWarp prst="textArchDown">
                <a:avLst/>
              </a:prstTxWarp>
              <a:spAutoFit/>
            </a:bodyPr>
            <a:lstStyle/>
            <a:p>
              <a:pPr algn="ctr"/>
              <a:r>
                <a:rPr lang="en-US" sz="2000" b="1">
                  <a:solidFill>
                    <a:schemeClr val="bg1"/>
                  </a:solidFill>
                  <a:latin typeface="+mn-lt"/>
                </a:rPr>
                <a:t>Delivery</a:t>
              </a:r>
            </a:p>
          </p:txBody>
        </p:sp>
        <p:sp>
          <p:nvSpPr>
            <p:cNvPr id="23" name="Change" descr="An arrow with the text 'change'">
              <a:extLst>
                <a:ext uri="{FF2B5EF4-FFF2-40B4-BE49-F238E27FC236}">
                  <a16:creationId xmlns:a16="http://schemas.microsoft.com/office/drawing/2014/main" id="{9984E2DD-41D4-CC83-758A-0A8CB8A27BAD}"/>
                </a:ext>
              </a:extLst>
            </p:cNvPr>
            <p:cNvSpPr txBox="1"/>
            <p:nvPr/>
          </p:nvSpPr>
          <p:spPr>
            <a:xfrm rot="17401154">
              <a:off x="6659176" y="3635285"/>
              <a:ext cx="1192121" cy="589467"/>
            </a:xfrm>
            <a:prstGeom prst="rect">
              <a:avLst/>
            </a:prstGeom>
            <a:noFill/>
          </p:spPr>
          <p:txBody>
            <a:bodyPr wrap="none">
              <a:prstTxWarp prst="textArchDown">
                <a:avLst/>
              </a:prstTxWarp>
              <a:spAutoFit/>
            </a:bodyPr>
            <a:lstStyle/>
            <a:p>
              <a:pPr algn="ctr"/>
              <a:r>
                <a:rPr lang="en-US" sz="2000" b="1">
                  <a:solidFill>
                    <a:schemeClr val="bg1"/>
                  </a:solidFill>
                  <a:latin typeface="+mn-lt"/>
                </a:rPr>
                <a:t>Change</a:t>
              </a:r>
            </a:p>
          </p:txBody>
        </p:sp>
        <p:sp>
          <p:nvSpPr>
            <p:cNvPr id="24" name="People" descr="An arrow with the text 'change'">
              <a:extLst>
                <a:ext uri="{FF2B5EF4-FFF2-40B4-BE49-F238E27FC236}">
                  <a16:creationId xmlns:a16="http://schemas.microsoft.com/office/drawing/2014/main" id="{77E1611B-9E98-8A95-B7C3-F299582DFE0D}"/>
                </a:ext>
              </a:extLst>
            </p:cNvPr>
            <p:cNvSpPr txBox="1"/>
            <p:nvPr/>
          </p:nvSpPr>
          <p:spPr>
            <a:xfrm rot="19412672">
              <a:off x="5153588" y="2379273"/>
              <a:ext cx="1192121" cy="671506"/>
            </a:xfrm>
            <a:prstGeom prst="rect">
              <a:avLst/>
            </a:prstGeom>
            <a:noFill/>
          </p:spPr>
          <p:txBody>
            <a:bodyPr wrap="none">
              <a:prstTxWarp prst="textArchUp">
                <a:avLst>
                  <a:gd name="adj" fmla="val 12843542"/>
                </a:avLst>
              </a:prstTxWarp>
              <a:spAutoFit/>
            </a:bodyPr>
            <a:lstStyle/>
            <a:p>
              <a:pPr algn="ctr"/>
              <a:r>
                <a:rPr lang="en-US" sz="2000" b="1">
                  <a:solidFill>
                    <a:schemeClr val="bg1"/>
                  </a:solidFill>
                  <a:latin typeface="+mn-lt"/>
                </a:rPr>
                <a:t>People</a:t>
              </a:r>
            </a:p>
          </p:txBody>
        </p:sp>
        <p:sp>
          <p:nvSpPr>
            <p:cNvPr id="25" name="Decision">
              <a:extLst>
                <a:ext uri="{FF2B5EF4-FFF2-40B4-BE49-F238E27FC236}">
                  <a16:creationId xmlns:a16="http://schemas.microsoft.com/office/drawing/2014/main" id="{AAF12CAA-114F-0D0C-617D-84AC3366D936}"/>
                </a:ext>
              </a:extLst>
            </p:cNvPr>
            <p:cNvSpPr txBox="1"/>
            <p:nvPr/>
          </p:nvSpPr>
          <p:spPr>
            <a:xfrm rot="8218555">
              <a:off x="6570126" y="2179974"/>
              <a:ext cx="736164" cy="1409115"/>
            </a:xfrm>
            <a:prstGeom prst="rect">
              <a:avLst/>
            </a:prstGeom>
            <a:noFill/>
          </p:spPr>
          <p:txBody>
            <a:bodyPr wrap="square" rtlCol="0">
              <a:prstTxWarp prst="textCircle">
                <a:avLst>
                  <a:gd name="adj" fmla="val 6997712"/>
                </a:avLst>
              </a:prstTxWarp>
              <a:noAutofit/>
            </a:bodyPr>
            <a:lstStyle/>
            <a:p>
              <a:r>
                <a:rPr lang="en-GB" sz="2000" b="1">
                  <a:solidFill>
                    <a:schemeClr val="bg1"/>
                  </a:solidFill>
                </a:rPr>
                <a:t>Decision</a:t>
              </a:r>
            </a:p>
          </p:txBody>
        </p:sp>
        <p:sp>
          <p:nvSpPr>
            <p:cNvPr id="26" name="Self effectiveness" descr="An arrow with the text decision">
              <a:extLst>
                <a:ext uri="{FF2B5EF4-FFF2-40B4-BE49-F238E27FC236}">
                  <a16:creationId xmlns:a16="http://schemas.microsoft.com/office/drawing/2014/main" id="{67BF49D9-A619-FC28-8F77-F3EA8F07DD45}"/>
                </a:ext>
              </a:extLst>
            </p:cNvPr>
            <p:cNvSpPr txBox="1"/>
            <p:nvPr/>
          </p:nvSpPr>
          <p:spPr>
            <a:xfrm rot="4265959">
              <a:off x="4561935" y="3560594"/>
              <a:ext cx="1463410" cy="481656"/>
            </a:xfrm>
            <a:prstGeom prst="rect">
              <a:avLst/>
            </a:prstGeom>
            <a:noFill/>
          </p:spPr>
          <p:txBody>
            <a:bodyPr wrap="none">
              <a:prstTxWarp prst="textArchDown">
                <a:avLst/>
              </a:prstTxWarp>
              <a:spAutoFit/>
            </a:bodyPr>
            <a:lstStyle/>
            <a:p>
              <a:pPr algn="ctr"/>
              <a:r>
                <a:rPr lang="en-US" sz="2000" b="1">
                  <a:solidFill>
                    <a:schemeClr val="bg1"/>
                  </a:solidFill>
                  <a:latin typeface="+mn-lt"/>
                </a:rPr>
                <a:t>Self</a:t>
              </a:r>
            </a:p>
            <a:p>
              <a:pPr algn="ctr"/>
              <a:r>
                <a:rPr lang="en-US" sz="2000" b="1">
                  <a:solidFill>
                    <a:schemeClr val="bg1"/>
                  </a:solidFill>
                </a:rPr>
                <a:t>effectiveness</a:t>
              </a:r>
              <a:endParaRPr lang="en-US" sz="2000" b="1">
                <a:solidFill>
                  <a:schemeClr val="bg1"/>
                </a:solidFill>
                <a:latin typeface="+mn-lt"/>
              </a:endParaRPr>
            </a:p>
          </p:txBody>
        </p:sp>
      </p:grpSp>
      <p:sp>
        <p:nvSpPr>
          <p:cNvPr id="578" name="People statement"/>
          <p:cNvSpPr/>
          <p:nvPr/>
        </p:nvSpPr>
        <p:spPr>
          <a:xfrm>
            <a:off x="589419" y="1596454"/>
            <a:ext cx="3665102" cy="779204"/>
          </a:xfrm>
          <a:prstGeom prst="rect">
            <a:avLst/>
          </a:prstGeom>
          <a:solidFill>
            <a:schemeClr val="accent1"/>
          </a:solidFill>
          <a:ln>
            <a:noFill/>
          </a:ln>
        </p:spPr>
        <p:txBody>
          <a:bodyPr spcFirstLastPara="1" wrap="square" lIns="108000" tIns="0" rIns="90000" bIns="0" anchor="ctr" anchorCtr="0">
            <a:noAutofit/>
          </a:bodyPr>
          <a:lstStyle/>
          <a:p>
            <a:pPr marL="0" marR="0" lvl="0" indent="0" algn="l" rtl="0">
              <a:spcBef>
                <a:spcPts val="0"/>
              </a:spcBef>
              <a:spcAft>
                <a:spcPts val="0"/>
              </a:spcAft>
              <a:buNone/>
            </a:pPr>
            <a:r>
              <a:rPr lang="en-GB" sz="1200" b="1">
                <a:solidFill>
                  <a:schemeClr val="bg1"/>
                </a:solidFill>
                <a:latin typeface="Arial"/>
                <a:ea typeface="Arial"/>
                <a:cs typeface="Arial"/>
                <a:sym typeface="Arial"/>
              </a:rPr>
              <a:t>Manage with </a:t>
            </a:r>
            <a:r>
              <a:rPr lang="en-GB" sz="1200" b="1" i="0" u="none" strike="noStrike" cap="none">
                <a:solidFill>
                  <a:schemeClr val="bg1"/>
                </a:solidFill>
                <a:latin typeface="Arial"/>
                <a:ea typeface="Arial"/>
                <a:cs typeface="Arial"/>
                <a:sym typeface="Arial"/>
              </a:rPr>
              <a:t>confidence and empathy </a:t>
            </a:r>
            <a:r>
              <a:rPr lang="en-GB" sz="1200" b="1">
                <a:solidFill>
                  <a:schemeClr val="bg1"/>
                </a:solidFill>
                <a:latin typeface="Arial"/>
                <a:ea typeface="Arial"/>
                <a:cs typeface="Arial"/>
                <a:sym typeface="Arial"/>
              </a:rPr>
              <a:t>so everyone feels respected, valued, included and motivated at work to deliver high quality services and outcomes. </a:t>
            </a:r>
            <a:endParaRPr lang="en-GB" sz="1200">
              <a:solidFill>
                <a:schemeClr val="bg1"/>
              </a:solidFill>
              <a:latin typeface="Arial"/>
              <a:ea typeface="Arial"/>
              <a:cs typeface="Arial"/>
              <a:sym typeface="Arial"/>
            </a:endParaRPr>
          </a:p>
        </p:txBody>
      </p:sp>
      <p:sp>
        <p:nvSpPr>
          <p:cNvPr id="590" name="People body text"/>
          <p:cNvSpPr txBox="1"/>
          <p:nvPr/>
        </p:nvSpPr>
        <p:spPr>
          <a:xfrm>
            <a:off x="587375" y="2375658"/>
            <a:ext cx="3665102" cy="1566422"/>
          </a:xfrm>
          <a:prstGeom prst="rect">
            <a:avLst/>
          </a:prstGeom>
          <a:solidFill>
            <a:srgbClr val="F2F2F2"/>
          </a:solid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Building an effective and inclusive team culture</a:t>
            </a:r>
            <a:endParaRPr/>
          </a:p>
          <a:p>
            <a:pPr marL="285750" marR="0" lvl="0" indent="-285750" algn="l" rtl="0">
              <a:spcBef>
                <a:spcPts val="30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Managing people to perform</a:t>
            </a:r>
            <a:endParaRPr/>
          </a:p>
          <a:p>
            <a:pPr marL="285750" marR="0" lvl="0" indent="-285750" algn="l" rtl="0">
              <a:spcBef>
                <a:spcPts val="30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Managing challenging and sensitive communications</a:t>
            </a:r>
            <a:endParaRPr/>
          </a:p>
          <a:p>
            <a:pPr marL="285750" marR="0" lvl="0" indent="-285750" algn="l" rtl="0">
              <a:spcBef>
                <a:spcPts val="30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Prioritising personal and professional development</a:t>
            </a:r>
            <a:endParaRPr/>
          </a:p>
          <a:p>
            <a:pPr marL="285750" marR="0" lvl="0" indent="-285750" algn="l" rtl="0">
              <a:spcBef>
                <a:spcPts val="30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Supporting the wellbeing of my team(s</a:t>
            </a:r>
            <a:r>
              <a:rPr lang="en-GB" sz="1200">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p:txBody>
      </p:sp>
      <p:sp>
        <p:nvSpPr>
          <p:cNvPr id="594" name="Self effectiveness statement"/>
          <p:cNvSpPr txBox="1"/>
          <p:nvPr/>
        </p:nvSpPr>
        <p:spPr>
          <a:xfrm>
            <a:off x="587375" y="4025571"/>
            <a:ext cx="3665102" cy="518400"/>
          </a:xfrm>
          <a:prstGeom prst="rect">
            <a:avLst/>
          </a:prstGeom>
          <a:solidFill>
            <a:schemeClr val="accent4"/>
          </a:solidFill>
          <a:ln>
            <a:noFill/>
          </a:ln>
        </p:spPr>
        <p:txBody>
          <a:bodyPr spcFirstLastPara="1" wrap="square" lIns="108000" tIns="0" rIns="91425" bIns="0" anchor="ctr" anchorCtr="0">
            <a:noAutofit/>
          </a:bodyPr>
          <a:lstStyle/>
          <a:p>
            <a:pPr marL="0" marR="0" lvl="0" indent="0" algn="l" rtl="0">
              <a:spcBef>
                <a:spcPts val="0"/>
              </a:spcBef>
              <a:spcAft>
                <a:spcPts val="0"/>
              </a:spcAft>
              <a:buNone/>
            </a:pPr>
            <a:r>
              <a:rPr lang="en-GB" sz="1200" b="1">
                <a:solidFill>
                  <a:schemeClr val="bg1"/>
                </a:solidFill>
                <a:latin typeface="Arial"/>
                <a:ea typeface="Arial"/>
                <a:cs typeface="Arial"/>
                <a:sym typeface="Arial"/>
              </a:rPr>
              <a:t>Focus on your personal effectiveness and impact to ensure you deliver on your goals. </a:t>
            </a:r>
          </a:p>
        </p:txBody>
      </p:sp>
      <p:sp>
        <p:nvSpPr>
          <p:cNvPr id="595" name="Self effectiveness body text"/>
          <p:cNvSpPr txBox="1"/>
          <p:nvPr/>
        </p:nvSpPr>
        <p:spPr>
          <a:xfrm>
            <a:off x="582294" y="4543972"/>
            <a:ext cx="3665102" cy="713534"/>
          </a:xfrm>
          <a:prstGeom prst="rect">
            <a:avLst/>
          </a:prstGeom>
          <a:solidFill>
            <a:srgbClr val="F2F2F2"/>
          </a:solidFill>
          <a:ln>
            <a:noFill/>
          </a:ln>
        </p:spPr>
        <p:txBody>
          <a:bodyPr spcFirstLastPara="1" wrap="square" lIns="91425" tIns="45700" rIns="0" bIns="45700" anchor="ctr" anchorCtr="0">
            <a:noAutofit/>
          </a:bodyPr>
          <a:lstStyle/>
          <a:p>
            <a:pPr marL="285750" marR="0" lvl="0" indent="-28575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Managing myself</a:t>
            </a:r>
            <a:endParaRPr sz="1200" b="0" i="0" u="none" strike="noStrike" cap="none">
              <a:solidFill>
                <a:schemeClr val="dk1"/>
              </a:solidFill>
              <a:latin typeface="Arial"/>
              <a:ea typeface="Arial"/>
              <a:cs typeface="Arial"/>
              <a:sym typeface="Arial"/>
            </a:endParaRPr>
          </a:p>
          <a:p>
            <a:pPr marL="285750" marR="0" lvl="0" indent="-285750" algn="l" rtl="0">
              <a:spcBef>
                <a:spcPts val="30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Looking after myself</a:t>
            </a:r>
            <a:endParaRPr/>
          </a:p>
          <a:p>
            <a:pPr marL="285750" marR="0" lvl="0" indent="-285750" algn="l" rtl="0">
              <a:spcBef>
                <a:spcPts val="30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Developing myself</a:t>
            </a:r>
            <a:endParaRPr sz="1200" b="0" i="0" u="none" strike="noStrike" cap="none">
              <a:solidFill>
                <a:schemeClr val="dk1"/>
              </a:solidFill>
              <a:latin typeface="Arial"/>
              <a:ea typeface="Arial"/>
              <a:cs typeface="Arial"/>
              <a:sym typeface="Arial"/>
            </a:endParaRPr>
          </a:p>
        </p:txBody>
      </p:sp>
      <p:sp>
        <p:nvSpPr>
          <p:cNvPr id="579" name="Decision statement"/>
          <p:cNvSpPr/>
          <p:nvPr/>
        </p:nvSpPr>
        <p:spPr>
          <a:xfrm>
            <a:off x="7953132" y="1592468"/>
            <a:ext cx="3656576" cy="777600"/>
          </a:xfrm>
          <a:prstGeom prst="rect">
            <a:avLst/>
          </a:prstGeom>
          <a:solidFill>
            <a:schemeClr val="bg2"/>
          </a:solidFill>
          <a:ln w="28575">
            <a:noFill/>
          </a:ln>
        </p:spPr>
        <p:txBody>
          <a:bodyPr spcFirstLastPara="1" wrap="square" lIns="108000" tIns="45700" rIns="91425" bIns="45700" anchor="ctr" anchorCtr="0">
            <a:noAutofit/>
          </a:bodyPr>
          <a:lstStyle/>
          <a:p>
            <a:pPr marL="0" marR="0" lvl="0" indent="0" algn="l" rtl="0">
              <a:spcBef>
                <a:spcPts val="0"/>
              </a:spcBef>
              <a:spcAft>
                <a:spcPts val="0"/>
              </a:spcAft>
              <a:buNone/>
            </a:pPr>
            <a:r>
              <a:rPr lang="en-GB" sz="1200" b="1">
                <a:solidFill>
                  <a:schemeClr val="bg1"/>
                </a:solidFill>
                <a:latin typeface="Arial"/>
                <a:ea typeface="Arial"/>
                <a:cs typeface="Arial"/>
                <a:sym typeface="Arial"/>
              </a:rPr>
              <a:t>Make ethical, inclusive and evidence-based decisions to deliver improved business outcomes.</a:t>
            </a:r>
          </a:p>
        </p:txBody>
      </p:sp>
      <p:sp>
        <p:nvSpPr>
          <p:cNvPr id="591" name="Decision body text"/>
          <p:cNvSpPr txBox="1"/>
          <p:nvPr/>
        </p:nvSpPr>
        <p:spPr>
          <a:xfrm>
            <a:off x="7954468" y="2359766"/>
            <a:ext cx="3655239" cy="990086"/>
          </a:xfrm>
          <a:prstGeom prst="rect">
            <a:avLst/>
          </a:prstGeom>
          <a:solidFill>
            <a:srgbClr val="F2F2F2"/>
          </a:solid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Making ethical and evidence-based decisions</a:t>
            </a:r>
            <a:endParaRPr/>
          </a:p>
          <a:p>
            <a:pPr marL="285750" marR="0" lvl="0" indent="-285750" algn="l" rtl="0">
              <a:spcBef>
                <a:spcPts val="30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Making inclusive decisions</a:t>
            </a:r>
            <a:endParaRPr/>
          </a:p>
          <a:p>
            <a:pPr marL="285750" marR="0" lvl="0" indent="-285750" algn="l" rtl="0">
              <a:spcBef>
                <a:spcPts val="30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Evaluating the effectiveness of decisions</a:t>
            </a:r>
            <a:endParaRPr/>
          </a:p>
        </p:txBody>
      </p:sp>
      <p:sp>
        <p:nvSpPr>
          <p:cNvPr id="577" name="Change statement"/>
          <p:cNvSpPr/>
          <p:nvPr/>
        </p:nvSpPr>
        <p:spPr>
          <a:xfrm>
            <a:off x="7953131" y="3429000"/>
            <a:ext cx="3651493" cy="516471"/>
          </a:xfrm>
          <a:prstGeom prst="rect">
            <a:avLst/>
          </a:prstGeom>
          <a:solidFill>
            <a:schemeClr val="tx2"/>
          </a:solidFill>
          <a:ln>
            <a:noFill/>
          </a:ln>
        </p:spPr>
        <p:txBody>
          <a:bodyPr spcFirstLastPara="1" wrap="square" lIns="108000" tIns="45700" rIns="36000" bIns="45700" anchor="ctr" anchorCtr="0">
            <a:noAutofit/>
          </a:bodyPr>
          <a:lstStyle/>
          <a:p>
            <a:pPr marL="0" marR="0" lvl="0" indent="0" algn="l" rtl="0">
              <a:spcBef>
                <a:spcPts val="0"/>
              </a:spcBef>
              <a:spcAft>
                <a:spcPts val="0"/>
              </a:spcAft>
              <a:buNone/>
            </a:pPr>
            <a:r>
              <a:rPr lang="en-GB" sz="1200" b="1">
                <a:solidFill>
                  <a:schemeClr val="bg1"/>
                </a:solidFill>
                <a:latin typeface="Arial"/>
                <a:ea typeface="Arial"/>
                <a:cs typeface="Arial"/>
                <a:sym typeface="Arial"/>
              </a:rPr>
              <a:t>Guide your team(s) through change and develop a culture of creativity and innovation.</a:t>
            </a:r>
          </a:p>
        </p:txBody>
      </p:sp>
      <p:sp>
        <p:nvSpPr>
          <p:cNvPr id="592" name="Change body text"/>
          <p:cNvSpPr txBox="1"/>
          <p:nvPr/>
        </p:nvSpPr>
        <p:spPr>
          <a:xfrm>
            <a:off x="7953131" y="3945471"/>
            <a:ext cx="3651494" cy="854523"/>
          </a:xfrm>
          <a:prstGeom prst="rect">
            <a:avLst/>
          </a:prstGeom>
          <a:solidFill>
            <a:srgbClr val="F2F2F2"/>
          </a:solid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Being creative and innovative</a:t>
            </a:r>
            <a:endParaRPr/>
          </a:p>
          <a:p>
            <a:pPr marL="285750" marR="0" lvl="0" indent="-285750" algn="l" rtl="0">
              <a:spcBef>
                <a:spcPts val="30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Managing and supporting change</a:t>
            </a:r>
            <a:endParaRPr/>
          </a:p>
          <a:p>
            <a:pPr marL="285750" marR="0" lvl="0" indent="-285750" algn="l" rtl="0">
              <a:spcBef>
                <a:spcPts val="30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Reviewing the effectiveness of change </a:t>
            </a:r>
            <a:endParaRPr/>
          </a:p>
        </p:txBody>
      </p:sp>
      <p:sp>
        <p:nvSpPr>
          <p:cNvPr id="576" name="Delivery statement"/>
          <p:cNvSpPr/>
          <p:nvPr/>
        </p:nvSpPr>
        <p:spPr>
          <a:xfrm>
            <a:off x="4404807" y="5093737"/>
            <a:ext cx="2267455" cy="1440067"/>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l" rtl="0">
              <a:spcBef>
                <a:spcPts val="0"/>
              </a:spcBef>
              <a:spcAft>
                <a:spcPts val="0"/>
              </a:spcAft>
              <a:buNone/>
            </a:pPr>
            <a:r>
              <a:rPr lang="en-GB" sz="1200" b="1">
                <a:solidFill>
                  <a:schemeClr val="bg1"/>
                </a:solidFill>
                <a:latin typeface="Arial"/>
                <a:ea typeface="Arial"/>
                <a:cs typeface="Arial"/>
                <a:sym typeface="Arial"/>
              </a:rPr>
              <a:t>Create a sense of purpose, recognise successes</a:t>
            </a:r>
            <a:r>
              <a:rPr lang="en-GB" sz="1200" b="1" i="0" u="none" strike="noStrike" cap="none">
                <a:solidFill>
                  <a:schemeClr val="bg1"/>
                </a:solidFill>
                <a:latin typeface="Arial"/>
                <a:ea typeface="Arial"/>
                <a:cs typeface="Arial"/>
                <a:sym typeface="Arial"/>
              </a:rPr>
              <a:t>, tackle poor performance</a:t>
            </a:r>
            <a:r>
              <a:rPr lang="en-GB" sz="1200" b="1">
                <a:solidFill>
                  <a:schemeClr val="bg1"/>
                </a:solidFill>
                <a:latin typeface="Arial"/>
                <a:ea typeface="Arial"/>
                <a:cs typeface="Arial"/>
                <a:sym typeface="Arial"/>
              </a:rPr>
              <a:t> and effectively manage resources to deliver results, and drive productivity and business outcomes.</a:t>
            </a:r>
          </a:p>
        </p:txBody>
      </p:sp>
      <p:sp>
        <p:nvSpPr>
          <p:cNvPr id="593" name="Delivery body text"/>
          <p:cNvSpPr txBox="1"/>
          <p:nvPr/>
        </p:nvSpPr>
        <p:spPr>
          <a:xfrm>
            <a:off x="6686239" y="5093737"/>
            <a:ext cx="3144446" cy="1430888"/>
          </a:xfrm>
          <a:prstGeom prst="rect">
            <a:avLst/>
          </a:prstGeom>
          <a:solidFill>
            <a:srgbClr val="F2F2F2"/>
          </a:solidFill>
          <a:ln>
            <a:noFill/>
          </a:ln>
        </p:spPr>
        <p:txBody>
          <a:bodyPr spcFirstLastPara="1" wrap="square" lIns="91425" tIns="45700" rIns="36000" bIns="45700" anchor="ctr" anchorCtr="0">
            <a:noAutofit/>
          </a:bodyPr>
          <a:lstStyle/>
          <a:p>
            <a:pPr marL="285750" marR="0" lvl="0" indent="-285750" algn="l" rtl="0">
              <a:spcBef>
                <a:spcPts val="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Creating a sense of purpose</a:t>
            </a:r>
            <a:endParaRPr/>
          </a:p>
          <a:p>
            <a:pPr marL="285750" marR="0" lvl="0" indent="-285750" algn="l" rtl="0">
              <a:spcBef>
                <a:spcPts val="30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Managing performance and delivery</a:t>
            </a:r>
            <a:endParaRPr/>
          </a:p>
          <a:p>
            <a:pPr marL="285750" marR="0" lvl="0" indent="-285750" algn="l" rtl="0">
              <a:spcBef>
                <a:spcPts val="30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Improving productivity to </a:t>
            </a:r>
            <a:r>
              <a:rPr lang="en-GB" sz="1200">
                <a:solidFill>
                  <a:schemeClr val="dk1"/>
                </a:solidFill>
              </a:rPr>
              <a:t>deliver</a:t>
            </a:r>
            <a:r>
              <a:rPr lang="en-GB" sz="1200" b="0" i="0" u="none" strike="noStrike" cap="none">
                <a:solidFill>
                  <a:schemeClr val="dk1"/>
                </a:solidFill>
                <a:latin typeface="Arial"/>
                <a:ea typeface="Arial"/>
                <a:cs typeface="Arial"/>
                <a:sym typeface="Arial"/>
              </a:rPr>
              <a:t> results</a:t>
            </a:r>
            <a:endParaRPr sz="1200" b="0" i="0" u="none" strike="noStrike" cap="none">
              <a:solidFill>
                <a:schemeClr val="dk1"/>
              </a:solidFill>
              <a:latin typeface="Arial"/>
              <a:ea typeface="Arial"/>
              <a:cs typeface="Arial"/>
              <a:sym typeface="Arial"/>
            </a:endParaRPr>
          </a:p>
          <a:p>
            <a:pPr marL="285750" marR="0" lvl="0" indent="-285750" algn="l" rtl="0">
              <a:spcBef>
                <a:spcPts val="30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Managing resources effectively</a:t>
            </a:r>
            <a:endParaRPr sz="1200" b="0" i="0" u="none" strike="noStrike" cap="none">
              <a:solidFill>
                <a:schemeClr val="dk1"/>
              </a:solidFill>
              <a:latin typeface="Arial"/>
              <a:ea typeface="Arial"/>
              <a:cs typeface="Arial"/>
              <a:sym typeface="Arial"/>
            </a:endParaRPr>
          </a:p>
          <a:p>
            <a:pPr marL="285750" marR="0" lvl="0" indent="-285750" algn="l" rtl="0">
              <a:spcBef>
                <a:spcPts val="30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Recognising and celebrating success</a:t>
            </a:r>
            <a:endParaRPr sz="1200" b="0" i="0" u="none" strike="noStrike" cap="none">
              <a:solidFill>
                <a:schemeClr val="dk1"/>
              </a:solidFill>
              <a:latin typeface="Arial"/>
              <a:ea typeface="Arial"/>
              <a:cs typeface="Arial"/>
              <a:sym typeface="Arial"/>
            </a:endParaRPr>
          </a:p>
        </p:txBody>
      </p:sp>
      <p:sp>
        <p:nvSpPr>
          <p:cNvPr id="20" name="Home button">
            <a:extLst>
              <a:ext uri="{FF2B5EF4-FFF2-40B4-BE49-F238E27FC236}">
                <a16:creationId xmlns:a16="http://schemas.microsoft.com/office/drawing/2014/main" id="{69C0F01C-CD61-62A2-8B8E-4E25478108EB}"/>
              </a:ex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21" name="Home hotspot" descr="Select / tap this to go back to the menu.">
            <a:hlinkClick r:id="rId3" action="ppaction://hlinksldjump"/>
            <a:extLst>
              <a:ext uri="{FF2B5EF4-FFF2-40B4-BE49-F238E27FC236}">
                <a16:creationId xmlns:a16="http://schemas.microsoft.com/office/drawing/2014/main" id="{14C4C5B8-142F-153A-E271-1E83FD48B759}"/>
              </a:ext>
            </a:extLst>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Hidden title"/>
          <p:cNvSpPr txBox="1">
            <a:spLocks noGrp="1"/>
          </p:cNvSpPr>
          <p:nvPr>
            <p:ph type="title" idx="4294967295"/>
          </p:nvPr>
        </p:nvSpPr>
        <p:spPr>
          <a:xfrm>
            <a:off x="947739" y="-483932"/>
            <a:ext cx="10296524" cy="4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600"/>
              <a:buFont typeface="Arial"/>
              <a:buNone/>
            </a:pPr>
            <a:r>
              <a:rPr lang="en-GB" sz="1600" b="1" i="0" u="none" strike="noStrike" cap="none">
                <a:solidFill>
                  <a:schemeClr val="lt1"/>
                </a:solidFill>
                <a:latin typeface="Arial"/>
                <a:ea typeface="Arial"/>
                <a:cs typeface="Arial"/>
                <a:sym typeface="Arial"/>
              </a:rPr>
              <a:t>Overview of the Standards 02</a:t>
            </a:r>
            <a:endParaRPr/>
          </a:p>
        </p:txBody>
      </p:sp>
      <p:sp>
        <p:nvSpPr>
          <p:cNvPr id="604" name="Title">
            <a:extLst>
              <a:ext uri="{C183D7F6-B498-43B3-948B-1728B52AA6E4}">
                <adec:decorative xmlns:adec="http://schemas.microsoft.com/office/drawing/2017/decorative" val="1"/>
              </a:ext>
            </a:extLst>
          </p:cNvPr>
          <p:cNvSpPr txBox="1"/>
          <p:nvPr/>
        </p:nvSpPr>
        <p:spPr>
          <a:xfrm>
            <a:off x="947739" y="198000"/>
            <a:ext cx="10296524" cy="439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3800"/>
              <a:buFont typeface="Arial"/>
              <a:buNone/>
            </a:pPr>
            <a:r>
              <a:rPr lang="en-GB" sz="3800" b="1">
                <a:solidFill>
                  <a:schemeClr val="lt1"/>
                </a:solidFill>
                <a:latin typeface="Arial"/>
                <a:ea typeface="Arial"/>
                <a:cs typeface="Arial"/>
                <a:sym typeface="Arial"/>
              </a:rPr>
              <a:t>Overview of the Standards</a:t>
            </a:r>
            <a:endParaRPr/>
          </a:p>
        </p:txBody>
      </p:sp>
      <p:sp>
        <p:nvSpPr>
          <p:cNvPr id="605" name="Body text 1" descr="Remember note"/>
          <p:cNvSpPr txBox="1"/>
          <p:nvPr/>
        </p:nvSpPr>
        <p:spPr>
          <a:xfrm>
            <a:off x="960439" y="901817"/>
            <a:ext cx="10296524" cy="439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1400" b="0" i="0" u="none" strike="noStrike">
                <a:solidFill>
                  <a:srgbClr val="000000"/>
                </a:solidFill>
                <a:latin typeface="Arial"/>
                <a:ea typeface="Arial"/>
                <a:cs typeface="Arial"/>
                <a:sym typeface="Arial"/>
              </a:rPr>
              <a:t>In this slide, you will see an example of how the Standards look and what each part means.</a:t>
            </a:r>
            <a:endParaRPr/>
          </a:p>
        </p:txBody>
      </p:sp>
      <p:grpSp>
        <p:nvGrpSpPr>
          <p:cNvPr id="3" name="Standards wheel NEW" descr="The standards wheel. The outer ring is made up of people, decision, change, delivery and self effectiveness. The centre is civil service code.">
            <a:extLst>
              <a:ext uri="{FF2B5EF4-FFF2-40B4-BE49-F238E27FC236}">
                <a16:creationId xmlns:a16="http://schemas.microsoft.com/office/drawing/2014/main" id="{6EEA0CD1-073A-DBB0-311E-0A46A31A5995}"/>
              </a:ext>
            </a:extLst>
          </p:cNvPr>
          <p:cNvGrpSpPr/>
          <p:nvPr/>
        </p:nvGrpSpPr>
        <p:grpSpPr>
          <a:xfrm>
            <a:off x="957120" y="2115203"/>
            <a:ext cx="3353257" cy="3351788"/>
            <a:chOff x="957120" y="1636228"/>
            <a:chExt cx="3353257" cy="3351788"/>
          </a:xfrm>
        </p:grpSpPr>
        <p:grpSp>
          <p:nvGrpSpPr>
            <p:cNvPr id="4" name="Standards wheel NEW">
              <a:extLst>
                <a:ext uri="{FF2B5EF4-FFF2-40B4-BE49-F238E27FC236}">
                  <a16:creationId xmlns:a16="http://schemas.microsoft.com/office/drawing/2014/main" id="{51D23596-7025-6B74-BF78-F30815A93621}"/>
                </a:ext>
              </a:extLst>
            </p:cNvPr>
            <p:cNvGrpSpPr/>
            <p:nvPr/>
          </p:nvGrpSpPr>
          <p:grpSpPr>
            <a:xfrm>
              <a:off x="957120" y="1636228"/>
              <a:ext cx="3353257" cy="3351788"/>
              <a:chOff x="4294200" y="1630354"/>
              <a:chExt cx="3600445" cy="3598868"/>
            </a:xfrm>
          </p:grpSpPr>
          <p:sp>
            <p:nvSpPr>
              <p:cNvPr id="14" name="Freeform 13">
                <a:extLst>
                  <a:ext uri="{FF2B5EF4-FFF2-40B4-BE49-F238E27FC236}">
                    <a16:creationId xmlns:a16="http://schemas.microsoft.com/office/drawing/2014/main" id="{C43AE022-2157-D217-5FC8-4E0BD61FE918}"/>
                  </a:ext>
                </a:extLst>
              </p:cNvPr>
              <p:cNvSpPr/>
              <p:nvPr/>
            </p:nvSpPr>
            <p:spPr>
              <a:xfrm>
                <a:off x="5195494" y="2526917"/>
                <a:ext cx="1802588" cy="1801800"/>
              </a:xfrm>
              <a:custGeom>
                <a:avLst/>
                <a:gdLst>
                  <a:gd name="connsiteX0" fmla="*/ 1801012 w 1802588"/>
                  <a:gd name="connsiteY0" fmla="*/ 901294 h 1801800"/>
                  <a:gd name="connsiteX1" fmla="*/ 1628322 w 1802588"/>
                  <a:gd name="connsiteY1" fmla="*/ 1431189 h 1801800"/>
                  <a:gd name="connsiteX2" fmla="*/ 1628322 w 1802588"/>
                  <a:gd name="connsiteY2" fmla="*/ 1431189 h 1801800"/>
                  <a:gd name="connsiteX3" fmla="*/ 1617283 w 1802588"/>
                  <a:gd name="connsiteY3" fmla="*/ 1446171 h 1801800"/>
                  <a:gd name="connsiteX4" fmla="*/ 900506 w 1802588"/>
                  <a:gd name="connsiteY4" fmla="*/ 1801800 h 1801800"/>
                  <a:gd name="connsiteX5" fmla="*/ 623730 w 1802588"/>
                  <a:gd name="connsiteY5" fmla="*/ 1758431 h 1801800"/>
                  <a:gd name="connsiteX6" fmla="*/ 602440 w 1802588"/>
                  <a:gd name="connsiteY6" fmla="*/ 1751334 h 1801800"/>
                  <a:gd name="connsiteX7" fmla="*/ 0 w 1802588"/>
                  <a:gd name="connsiteY7" fmla="*/ 911545 h 1801800"/>
                  <a:gd name="connsiteX8" fmla="*/ 0 w 1802588"/>
                  <a:gd name="connsiteY8" fmla="*/ 911545 h 1801800"/>
                  <a:gd name="connsiteX9" fmla="*/ 0 w 1802588"/>
                  <a:gd name="connsiteY9" fmla="*/ 901294 h 1801800"/>
                  <a:gd name="connsiteX10" fmla="*/ 0 w 1802588"/>
                  <a:gd name="connsiteY10" fmla="*/ 872907 h 1801800"/>
                  <a:gd name="connsiteX11" fmla="*/ 619788 w 1802588"/>
                  <a:gd name="connsiteY11" fmla="*/ 44946 h 1801800"/>
                  <a:gd name="connsiteX12" fmla="*/ 641078 w 1802588"/>
                  <a:gd name="connsiteY12" fmla="*/ 37850 h 1801800"/>
                  <a:gd name="connsiteX13" fmla="*/ 901294 w 1802588"/>
                  <a:gd name="connsiteY13" fmla="*/ 0 h 1801800"/>
                  <a:gd name="connsiteX14" fmla="*/ 1627534 w 1802588"/>
                  <a:gd name="connsiteY14" fmla="*/ 369034 h 1801800"/>
                  <a:gd name="connsiteX15" fmla="*/ 1627534 w 1802588"/>
                  <a:gd name="connsiteY15" fmla="*/ 369034 h 1801800"/>
                  <a:gd name="connsiteX16" fmla="*/ 1641728 w 1802588"/>
                  <a:gd name="connsiteY16" fmla="*/ 388747 h 1801800"/>
                  <a:gd name="connsiteX17" fmla="*/ 1802589 w 1802588"/>
                  <a:gd name="connsiteY17" fmla="*/ 901294 h 1801800"/>
                  <a:gd name="connsiteX18" fmla="*/ 1802589 w 1802588"/>
                  <a:gd name="connsiteY18" fmla="*/ 901294 h 180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2588" h="1801800">
                    <a:moveTo>
                      <a:pt x="1801012" y="901294"/>
                    </a:moveTo>
                    <a:cubicBezTo>
                      <a:pt x="1801012" y="1099216"/>
                      <a:pt x="1737140" y="1282156"/>
                      <a:pt x="1628322" y="1431189"/>
                    </a:cubicBezTo>
                    <a:lnTo>
                      <a:pt x="1628322" y="1431189"/>
                    </a:lnTo>
                    <a:cubicBezTo>
                      <a:pt x="1624380" y="1436709"/>
                      <a:pt x="1621226" y="1441440"/>
                      <a:pt x="1617283" y="1446171"/>
                    </a:cubicBezTo>
                    <a:cubicBezTo>
                      <a:pt x="1452480" y="1662230"/>
                      <a:pt x="1192263" y="1801800"/>
                      <a:pt x="900506" y="1801800"/>
                    </a:cubicBezTo>
                    <a:cubicBezTo>
                      <a:pt x="804305" y="1801800"/>
                      <a:pt x="711258" y="1786818"/>
                      <a:pt x="623730" y="1758431"/>
                    </a:cubicBezTo>
                    <a:cubicBezTo>
                      <a:pt x="616634" y="1756065"/>
                      <a:pt x="609537" y="1753700"/>
                      <a:pt x="602440" y="1751334"/>
                    </a:cubicBezTo>
                    <a:cubicBezTo>
                      <a:pt x="254696" y="1629111"/>
                      <a:pt x="3943" y="1299504"/>
                      <a:pt x="0" y="911545"/>
                    </a:cubicBezTo>
                    <a:lnTo>
                      <a:pt x="0" y="911545"/>
                    </a:lnTo>
                    <a:lnTo>
                      <a:pt x="0" y="901294"/>
                    </a:lnTo>
                    <a:cubicBezTo>
                      <a:pt x="0" y="891832"/>
                      <a:pt x="0" y="882369"/>
                      <a:pt x="0" y="872907"/>
                    </a:cubicBezTo>
                    <a:cubicBezTo>
                      <a:pt x="11828" y="486525"/>
                      <a:pt x="268102" y="160861"/>
                      <a:pt x="619788" y="44946"/>
                    </a:cubicBezTo>
                    <a:cubicBezTo>
                      <a:pt x="626884" y="42581"/>
                      <a:pt x="633981" y="40215"/>
                      <a:pt x="641078" y="37850"/>
                    </a:cubicBezTo>
                    <a:cubicBezTo>
                      <a:pt x="723086" y="12617"/>
                      <a:pt x="810613" y="0"/>
                      <a:pt x="901294" y="0"/>
                    </a:cubicBezTo>
                    <a:cubicBezTo>
                      <a:pt x="1199360" y="0"/>
                      <a:pt x="1463519" y="145090"/>
                      <a:pt x="1627534" y="369034"/>
                    </a:cubicBezTo>
                    <a:lnTo>
                      <a:pt x="1627534" y="369034"/>
                    </a:lnTo>
                    <a:cubicBezTo>
                      <a:pt x="1632265" y="375342"/>
                      <a:pt x="1636996" y="381650"/>
                      <a:pt x="1641728" y="388747"/>
                    </a:cubicBezTo>
                    <a:cubicBezTo>
                      <a:pt x="1742660" y="534626"/>
                      <a:pt x="1802589" y="711258"/>
                      <a:pt x="1802589" y="901294"/>
                    </a:cubicBezTo>
                    <a:lnTo>
                      <a:pt x="1802589" y="901294"/>
                    </a:lnTo>
                    <a:close/>
                  </a:path>
                </a:pathLst>
              </a:custGeom>
              <a:solidFill>
                <a:srgbClr val="595959"/>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64FA4E8D-3429-9512-932E-350380D55C77}"/>
                  </a:ext>
                </a:extLst>
              </p:cNvPr>
              <p:cNvSpPr/>
              <p:nvPr/>
            </p:nvSpPr>
            <p:spPr>
              <a:xfrm>
                <a:off x="4294200" y="2884123"/>
                <a:ext cx="1230901" cy="2053342"/>
              </a:xfrm>
              <a:custGeom>
                <a:avLst/>
                <a:gdLst>
                  <a:gd name="connsiteX0" fmla="*/ 1040865 w 1230901"/>
                  <a:gd name="connsiteY0" fmla="*/ 1105525 h 2053342"/>
                  <a:gd name="connsiteX1" fmla="*/ 861079 w 1230901"/>
                  <a:gd name="connsiteY1" fmla="*/ 563013 h 2053342"/>
                  <a:gd name="connsiteX2" fmla="*/ 861079 w 1230901"/>
                  <a:gd name="connsiteY2" fmla="*/ 563013 h 2053342"/>
                  <a:gd name="connsiteX3" fmla="*/ 861079 w 1230901"/>
                  <a:gd name="connsiteY3" fmla="*/ 551974 h 2053342"/>
                  <a:gd name="connsiteX4" fmla="*/ 861079 w 1230901"/>
                  <a:gd name="connsiteY4" fmla="*/ 522798 h 2053342"/>
                  <a:gd name="connsiteX5" fmla="*/ 889466 w 1230901"/>
                  <a:gd name="connsiteY5" fmla="*/ 321722 h 2053342"/>
                  <a:gd name="connsiteX6" fmla="*/ 550397 w 1230901"/>
                  <a:gd name="connsiteY6" fmla="*/ 0 h 2053342"/>
                  <a:gd name="connsiteX7" fmla="*/ 59929 w 1230901"/>
                  <a:gd name="connsiteY7" fmla="*/ 90681 h 2053342"/>
                  <a:gd name="connsiteX8" fmla="*/ 0 w 1230901"/>
                  <a:gd name="connsiteY8" fmla="*/ 553551 h 2053342"/>
                  <a:gd name="connsiteX9" fmla="*/ 801150 w 1230901"/>
                  <a:gd name="connsiteY9" fmla="*/ 2050977 h 2053342"/>
                  <a:gd name="connsiteX10" fmla="*/ 804305 w 1230901"/>
                  <a:gd name="connsiteY10" fmla="*/ 2053342 h 2053342"/>
                  <a:gd name="connsiteX11" fmla="*/ 841366 w 1230901"/>
                  <a:gd name="connsiteY11" fmla="*/ 1517139 h 2053342"/>
                  <a:gd name="connsiteX12" fmla="*/ 1230902 w 1230901"/>
                  <a:gd name="connsiteY12" fmla="*/ 1297138 h 2053342"/>
                  <a:gd name="connsiteX13" fmla="*/ 1041653 w 1230901"/>
                  <a:gd name="connsiteY13" fmla="*/ 1105525 h 205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0901" h="2053342">
                    <a:moveTo>
                      <a:pt x="1040865" y="1105525"/>
                    </a:moveTo>
                    <a:cubicBezTo>
                      <a:pt x="924950" y="947029"/>
                      <a:pt x="862656" y="759358"/>
                      <a:pt x="861079" y="563013"/>
                    </a:cubicBezTo>
                    <a:lnTo>
                      <a:pt x="861079" y="563013"/>
                    </a:lnTo>
                    <a:cubicBezTo>
                      <a:pt x="861079" y="563013"/>
                      <a:pt x="861079" y="551974"/>
                      <a:pt x="861079" y="551974"/>
                    </a:cubicBezTo>
                    <a:cubicBezTo>
                      <a:pt x="861079" y="542511"/>
                      <a:pt x="861079" y="532260"/>
                      <a:pt x="861079" y="522798"/>
                    </a:cubicBezTo>
                    <a:cubicBezTo>
                      <a:pt x="863445" y="454196"/>
                      <a:pt x="872907" y="386382"/>
                      <a:pt x="889466" y="321722"/>
                    </a:cubicBezTo>
                    <a:lnTo>
                      <a:pt x="550397" y="0"/>
                    </a:lnTo>
                    <a:lnTo>
                      <a:pt x="59929" y="90681"/>
                    </a:lnTo>
                    <a:cubicBezTo>
                      <a:pt x="20502" y="238137"/>
                      <a:pt x="0" y="393479"/>
                      <a:pt x="0" y="553551"/>
                    </a:cubicBezTo>
                    <a:cubicBezTo>
                      <a:pt x="0" y="1178070"/>
                      <a:pt x="317779" y="1727678"/>
                      <a:pt x="801150" y="2050977"/>
                    </a:cubicBezTo>
                    <a:cubicBezTo>
                      <a:pt x="801939" y="2050977"/>
                      <a:pt x="803516" y="2052554"/>
                      <a:pt x="804305" y="2053342"/>
                    </a:cubicBezTo>
                    <a:lnTo>
                      <a:pt x="841366" y="1517139"/>
                    </a:lnTo>
                    <a:lnTo>
                      <a:pt x="1230902" y="1297138"/>
                    </a:lnTo>
                    <a:cubicBezTo>
                      <a:pt x="1156779" y="1241152"/>
                      <a:pt x="1096851" y="1182012"/>
                      <a:pt x="1041653" y="1105525"/>
                    </a:cubicBezTo>
                    <a:close/>
                  </a:path>
                </a:pathLst>
              </a:custGeom>
              <a:solidFill>
                <a:schemeClr val="accent4"/>
              </a:solidFill>
              <a:ln w="0"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CBD1C00C-EE08-5D84-6948-118D56DE66DA}"/>
                  </a:ext>
                </a:extLst>
              </p:cNvPr>
              <p:cNvSpPr/>
              <p:nvPr/>
            </p:nvSpPr>
            <p:spPr>
              <a:xfrm>
                <a:off x="5130045" y="4195455"/>
                <a:ext cx="2088037" cy="1033767"/>
              </a:xfrm>
              <a:custGeom>
                <a:avLst/>
                <a:gdLst>
                  <a:gd name="connsiteX0" fmla="*/ 1622803 w 2088037"/>
                  <a:gd name="connsiteY0" fmla="*/ 443156 h 1033767"/>
                  <a:gd name="connsiteX1" fmla="*/ 1509254 w 2088037"/>
                  <a:gd name="connsiteY1" fmla="*/ 0 h 1033767"/>
                  <a:gd name="connsiteX2" fmla="*/ 1389397 w 2088037"/>
                  <a:gd name="connsiteY2" fmla="*/ 72545 h 1033767"/>
                  <a:gd name="connsiteX3" fmla="*/ 965165 w 2088037"/>
                  <a:gd name="connsiteY3" fmla="*/ 173477 h 1033767"/>
                  <a:gd name="connsiteX4" fmla="*/ 676562 w 2088037"/>
                  <a:gd name="connsiteY4" fmla="*/ 127742 h 1033767"/>
                  <a:gd name="connsiteX5" fmla="*/ 653695 w 2088037"/>
                  <a:gd name="connsiteY5" fmla="*/ 119857 h 1033767"/>
                  <a:gd name="connsiteX6" fmla="*/ 428174 w 2088037"/>
                  <a:gd name="connsiteY6" fmla="*/ 3943 h 1033767"/>
                  <a:gd name="connsiteX7" fmla="*/ 33907 w 2088037"/>
                  <a:gd name="connsiteY7" fmla="*/ 227098 h 1033767"/>
                  <a:gd name="connsiteX8" fmla="*/ 0 w 2088037"/>
                  <a:gd name="connsiteY8" fmla="*/ 753838 h 1033767"/>
                  <a:gd name="connsiteX9" fmla="*/ 7097 w 2088037"/>
                  <a:gd name="connsiteY9" fmla="*/ 758570 h 1033767"/>
                  <a:gd name="connsiteX10" fmla="*/ 963588 w 2088037"/>
                  <a:gd name="connsiteY10" fmla="*/ 1033768 h 1033767"/>
                  <a:gd name="connsiteX11" fmla="*/ 2068324 w 2088037"/>
                  <a:gd name="connsiteY11" fmla="*/ 655272 h 1033767"/>
                  <a:gd name="connsiteX12" fmla="*/ 2088038 w 2088037"/>
                  <a:gd name="connsiteY12" fmla="*/ 640289 h 1033767"/>
                  <a:gd name="connsiteX13" fmla="*/ 1622803 w 2088037"/>
                  <a:gd name="connsiteY13" fmla="*/ 443156 h 103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8037" h="1033767">
                    <a:moveTo>
                      <a:pt x="1622803" y="443156"/>
                    </a:moveTo>
                    <a:lnTo>
                      <a:pt x="1509254" y="0"/>
                    </a:lnTo>
                    <a:cubicBezTo>
                      <a:pt x="1471404" y="26810"/>
                      <a:pt x="1431189" y="51255"/>
                      <a:pt x="1389397" y="72545"/>
                    </a:cubicBezTo>
                    <a:cubicBezTo>
                      <a:pt x="1256923" y="139570"/>
                      <a:pt x="1114199" y="173477"/>
                      <a:pt x="965165" y="173477"/>
                    </a:cubicBezTo>
                    <a:cubicBezTo>
                      <a:pt x="866599" y="173477"/>
                      <a:pt x="769609" y="158495"/>
                      <a:pt x="676562" y="127742"/>
                    </a:cubicBezTo>
                    <a:cubicBezTo>
                      <a:pt x="669465" y="125377"/>
                      <a:pt x="662369" y="123011"/>
                      <a:pt x="653695" y="119857"/>
                    </a:cubicBezTo>
                    <a:cubicBezTo>
                      <a:pt x="573264" y="91470"/>
                      <a:pt x="497565" y="52832"/>
                      <a:pt x="428174" y="3943"/>
                    </a:cubicBezTo>
                    <a:lnTo>
                      <a:pt x="33907" y="227098"/>
                    </a:lnTo>
                    <a:lnTo>
                      <a:pt x="0" y="753838"/>
                    </a:lnTo>
                    <a:cubicBezTo>
                      <a:pt x="2366" y="755415"/>
                      <a:pt x="4731" y="756993"/>
                      <a:pt x="7097" y="758570"/>
                    </a:cubicBezTo>
                    <a:cubicBezTo>
                      <a:pt x="283872" y="932836"/>
                      <a:pt x="611902" y="1033768"/>
                      <a:pt x="963588" y="1033768"/>
                    </a:cubicBezTo>
                    <a:cubicBezTo>
                      <a:pt x="1315275" y="1033768"/>
                      <a:pt x="1763162" y="892620"/>
                      <a:pt x="2068324" y="655272"/>
                    </a:cubicBezTo>
                    <a:cubicBezTo>
                      <a:pt x="2074633" y="650541"/>
                      <a:pt x="2080941" y="645021"/>
                      <a:pt x="2088038" y="640289"/>
                    </a:cubicBezTo>
                    <a:lnTo>
                      <a:pt x="1622803" y="443156"/>
                    </a:lnTo>
                    <a:close/>
                  </a:path>
                </a:pathLst>
              </a:custGeom>
              <a:solidFill>
                <a:schemeClr val="accent3"/>
              </a:solidFill>
              <a:ln w="0"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3BCABBDF-8B88-1830-8E93-F762D1F79B46}"/>
                  </a:ext>
                </a:extLst>
              </p:cNvPr>
              <p:cNvSpPr/>
              <p:nvPr/>
            </p:nvSpPr>
            <p:spPr>
              <a:xfrm>
                <a:off x="6665321" y="2792653"/>
                <a:ext cx="1229324" cy="2018647"/>
              </a:xfrm>
              <a:custGeom>
                <a:avLst/>
                <a:gdLst>
                  <a:gd name="connsiteX0" fmla="*/ 1112621 w 1229324"/>
                  <a:gd name="connsiteY0" fmla="*/ 0 h 2018646"/>
                  <a:gd name="connsiteX1" fmla="*/ 779071 w 1229324"/>
                  <a:gd name="connsiteY1" fmla="*/ 369822 h 2018646"/>
                  <a:gd name="connsiteX2" fmla="*/ 319356 w 1229324"/>
                  <a:gd name="connsiteY2" fmla="*/ 327242 h 2018646"/>
                  <a:gd name="connsiteX3" fmla="*/ 371399 w 1229324"/>
                  <a:gd name="connsiteY3" fmla="*/ 635558 h 2018646"/>
                  <a:gd name="connsiteX4" fmla="*/ 366668 w 1229324"/>
                  <a:gd name="connsiteY4" fmla="*/ 726240 h 2018646"/>
                  <a:gd name="connsiteX5" fmla="*/ 190825 w 1229324"/>
                  <a:gd name="connsiteY5" fmla="*/ 1188321 h 2018646"/>
                  <a:gd name="connsiteX6" fmla="*/ 178997 w 1229324"/>
                  <a:gd name="connsiteY6" fmla="*/ 1204091 h 2018646"/>
                  <a:gd name="connsiteX7" fmla="*/ 0 w 1229324"/>
                  <a:gd name="connsiteY7" fmla="*/ 1383089 h 2018646"/>
                  <a:gd name="connsiteX8" fmla="*/ 119857 w 1229324"/>
                  <a:gd name="connsiteY8" fmla="*/ 1821513 h 2018646"/>
                  <a:gd name="connsiteX9" fmla="*/ 583515 w 1229324"/>
                  <a:gd name="connsiteY9" fmla="*/ 2018647 h 2018646"/>
                  <a:gd name="connsiteX10" fmla="*/ 1229324 w 1229324"/>
                  <a:gd name="connsiteY10" fmla="*/ 637135 h 2018646"/>
                  <a:gd name="connsiteX11" fmla="*/ 1113410 w 1229324"/>
                  <a:gd name="connsiteY11" fmla="*/ 0 h 2018646"/>
                  <a:gd name="connsiteX0" fmla="*/ 1112621 w 1229324"/>
                  <a:gd name="connsiteY0" fmla="*/ 0 h 2018647"/>
                  <a:gd name="connsiteX1" fmla="*/ 779071 w 1229324"/>
                  <a:gd name="connsiteY1" fmla="*/ 369822 h 2018647"/>
                  <a:gd name="connsiteX2" fmla="*/ 319356 w 1229324"/>
                  <a:gd name="connsiteY2" fmla="*/ 327242 h 2018647"/>
                  <a:gd name="connsiteX3" fmla="*/ 371399 w 1229324"/>
                  <a:gd name="connsiteY3" fmla="*/ 635558 h 2018647"/>
                  <a:gd name="connsiteX4" fmla="*/ 366668 w 1229324"/>
                  <a:gd name="connsiteY4" fmla="*/ 726240 h 2018647"/>
                  <a:gd name="connsiteX5" fmla="*/ 190825 w 1229324"/>
                  <a:gd name="connsiteY5" fmla="*/ 1188321 h 2018647"/>
                  <a:gd name="connsiteX6" fmla="*/ 178997 w 1229324"/>
                  <a:gd name="connsiteY6" fmla="*/ 1204091 h 2018647"/>
                  <a:gd name="connsiteX7" fmla="*/ 0 w 1229324"/>
                  <a:gd name="connsiteY7" fmla="*/ 1383089 h 2018647"/>
                  <a:gd name="connsiteX8" fmla="*/ 119857 w 1229324"/>
                  <a:gd name="connsiteY8" fmla="*/ 1821513 h 2018647"/>
                  <a:gd name="connsiteX9" fmla="*/ 583515 w 1229324"/>
                  <a:gd name="connsiteY9" fmla="*/ 2018647 h 2018647"/>
                  <a:gd name="connsiteX10" fmla="*/ 1229324 w 1229324"/>
                  <a:gd name="connsiteY10" fmla="*/ 637135 h 2018647"/>
                  <a:gd name="connsiteX11" fmla="*/ 1113410 w 1229324"/>
                  <a:gd name="connsiteY11" fmla="*/ 0 h 2018647"/>
                  <a:gd name="connsiteX12" fmla="*/ 1112621 w 1229324"/>
                  <a:gd name="connsiteY12" fmla="*/ 0 h 2018647"/>
                  <a:gd name="connsiteX0" fmla="*/ 1112621 w 1229324"/>
                  <a:gd name="connsiteY0" fmla="*/ 0 h 2018647"/>
                  <a:gd name="connsiteX1" fmla="*/ 779071 w 1229324"/>
                  <a:gd name="connsiteY1" fmla="*/ 369822 h 2018647"/>
                  <a:gd name="connsiteX2" fmla="*/ 319356 w 1229324"/>
                  <a:gd name="connsiteY2" fmla="*/ 327242 h 2018647"/>
                  <a:gd name="connsiteX3" fmla="*/ 371399 w 1229324"/>
                  <a:gd name="connsiteY3" fmla="*/ 635558 h 2018647"/>
                  <a:gd name="connsiteX4" fmla="*/ 366668 w 1229324"/>
                  <a:gd name="connsiteY4" fmla="*/ 726240 h 2018647"/>
                  <a:gd name="connsiteX5" fmla="*/ 190825 w 1229324"/>
                  <a:gd name="connsiteY5" fmla="*/ 1188321 h 2018647"/>
                  <a:gd name="connsiteX6" fmla="*/ 178997 w 1229324"/>
                  <a:gd name="connsiteY6" fmla="*/ 1204091 h 2018647"/>
                  <a:gd name="connsiteX7" fmla="*/ 0 w 1229324"/>
                  <a:gd name="connsiteY7" fmla="*/ 1383089 h 2018647"/>
                  <a:gd name="connsiteX8" fmla="*/ 119857 w 1229324"/>
                  <a:gd name="connsiteY8" fmla="*/ 1821513 h 2018647"/>
                  <a:gd name="connsiteX9" fmla="*/ 583515 w 1229324"/>
                  <a:gd name="connsiteY9" fmla="*/ 2018647 h 2018647"/>
                  <a:gd name="connsiteX10" fmla="*/ 1229324 w 1229324"/>
                  <a:gd name="connsiteY10" fmla="*/ 637135 h 2018647"/>
                  <a:gd name="connsiteX11" fmla="*/ 1113410 w 1229324"/>
                  <a:gd name="connsiteY11" fmla="*/ 0 h 2018647"/>
                  <a:gd name="connsiteX12" fmla="*/ 1112621 w 1229324"/>
                  <a:gd name="connsiteY12" fmla="*/ 0 h 20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9324" h="2018647">
                    <a:moveTo>
                      <a:pt x="1112621" y="0"/>
                    </a:moveTo>
                    <a:cubicBezTo>
                      <a:pt x="1036363" y="91524"/>
                      <a:pt x="890254" y="246548"/>
                      <a:pt x="779071" y="369822"/>
                    </a:cubicBezTo>
                    <a:lnTo>
                      <a:pt x="319356" y="327242"/>
                    </a:lnTo>
                    <a:cubicBezTo>
                      <a:pt x="353263" y="425808"/>
                      <a:pt x="371399" y="529895"/>
                      <a:pt x="371399" y="635558"/>
                    </a:cubicBezTo>
                    <a:lnTo>
                      <a:pt x="366668" y="726240"/>
                    </a:lnTo>
                    <a:cubicBezTo>
                      <a:pt x="350898" y="893409"/>
                      <a:pt x="290969" y="1051116"/>
                      <a:pt x="190825" y="1188321"/>
                    </a:cubicBezTo>
                    <a:cubicBezTo>
                      <a:pt x="186094" y="1194629"/>
                      <a:pt x="182151" y="1200149"/>
                      <a:pt x="178997" y="1204091"/>
                    </a:cubicBezTo>
                    <a:cubicBezTo>
                      <a:pt x="127742" y="1271117"/>
                      <a:pt x="67025" y="1331834"/>
                      <a:pt x="0" y="1383089"/>
                    </a:cubicBezTo>
                    <a:lnTo>
                      <a:pt x="119857" y="1821513"/>
                    </a:lnTo>
                    <a:lnTo>
                      <a:pt x="583515" y="2018647"/>
                    </a:lnTo>
                    <a:cubicBezTo>
                      <a:pt x="978570" y="1688251"/>
                      <a:pt x="1229324" y="1192263"/>
                      <a:pt x="1229324" y="637135"/>
                    </a:cubicBezTo>
                    <a:cubicBezTo>
                      <a:pt x="1222974" y="358232"/>
                      <a:pt x="1188321" y="197922"/>
                      <a:pt x="1113410" y="0"/>
                    </a:cubicBezTo>
                    <a:lnTo>
                      <a:pt x="1112621" y="0"/>
                    </a:lnTo>
                    <a:close/>
                  </a:path>
                </a:pathLst>
              </a:custGeom>
              <a:solidFill>
                <a:schemeClr val="tx2"/>
              </a:solidFill>
              <a:ln w="0"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B4FB6890-FAD7-DDC2-A938-FD1EEE954146}"/>
                  </a:ext>
                </a:extLst>
              </p:cNvPr>
              <p:cNvSpPr/>
              <p:nvPr/>
            </p:nvSpPr>
            <p:spPr>
              <a:xfrm>
                <a:off x="4364379" y="1633508"/>
                <a:ext cx="1885384" cy="1525813"/>
              </a:xfrm>
              <a:custGeom>
                <a:avLst/>
                <a:gdLst>
                  <a:gd name="connsiteX0" fmla="*/ 1437497 w 1885384"/>
                  <a:gd name="connsiteY0" fmla="*/ 901294 h 1525813"/>
                  <a:gd name="connsiteX1" fmla="*/ 1459576 w 1885384"/>
                  <a:gd name="connsiteY1" fmla="*/ 894197 h 1525813"/>
                  <a:gd name="connsiteX2" fmla="*/ 1673269 w 1885384"/>
                  <a:gd name="connsiteY2" fmla="*/ 856348 h 1525813"/>
                  <a:gd name="connsiteX3" fmla="*/ 1885385 w 1885384"/>
                  <a:gd name="connsiteY3" fmla="*/ 435271 h 1525813"/>
                  <a:gd name="connsiteX4" fmla="*/ 1623591 w 1885384"/>
                  <a:gd name="connsiteY4" fmla="*/ 1577 h 1525813"/>
                  <a:gd name="connsiteX5" fmla="*/ 1616495 w 1885384"/>
                  <a:gd name="connsiteY5" fmla="*/ 0 h 1525813"/>
                  <a:gd name="connsiteX6" fmla="*/ 1577 w 1885384"/>
                  <a:gd name="connsiteY6" fmla="*/ 1293196 h 1525813"/>
                  <a:gd name="connsiteX7" fmla="*/ 0 w 1885384"/>
                  <a:gd name="connsiteY7" fmla="*/ 1297138 h 1525813"/>
                  <a:gd name="connsiteX8" fmla="*/ 492045 w 1885384"/>
                  <a:gd name="connsiteY8" fmla="*/ 1205668 h 1525813"/>
                  <a:gd name="connsiteX9" fmla="*/ 830326 w 1885384"/>
                  <a:gd name="connsiteY9" fmla="*/ 1525813 h 1525813"/>
                  <a:gd name="connsiteX10" fmla="*/ 1437497 w 1885384"/>
                  <a:gd name="connsiteY10" fmla="*/ 901294 h 15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5384" h="1525813">
                    <a:moveTo>
                      <a:pt x="1437497" y="901294"/>
                    </a:moveTo>
                    <a:cubicBezTo>
                      <a:pt x="1446171" y="898140"/>
                      <a:pt x="1453268" y="896563"/>
                      <a:pt x="1459576" y="894197"/>
                    </a:cubicBezTo>
                    <a:cubicBezTo>
                      <a:pt x="1528967" y="872907"/>
                      <a:pt x="1600724" y="860291"/>
                      <a:pt x="1673269" y="856348"/>
                    </a:cubicBezTo>
                    <a:lnTo>
                      <a:pt x="1885385" y="435271"/>
                    </a:lnTo>
                    <a:lnTo>
                      <a:pt x="1623591" y="1577"/>
                    </a:lnTo>
                    <a:cubicBezTo>
                      <a:pt x="1618860" y="1577"/>
                      <a:pt x="1621226" y="0"/>
                      <a:pt x="1616495" y="0"/>
                    </a:cubicBezTo>
                    <a:cubicBezTo>
                      <a:pt x="846885" y="48101"/>
                      <a:pt x="208962" y="578784"/>
                      <a:pt x="1577" y="1293196"/>
                    </a:cubicBezTo>
                    <a:lnTo>
                      <a:pt x="0" y="1297138"/>
                    </a:lnTo>
                    <a:lnTo>
                      <a:pt x="492045" y="1205668"/>
                    </a:lnTo>
                    <a:lnTo>
                      <a:pt x="830326" y="1525813"/>
                    </a:lnTo>
                    <a:cubicBezTo>
                      <a:pt x="917065" y="1236421"/>
                      <a:pt x="1141797" y="998284"/>
                      <a:pt x="1437497" y="901294"/>
                    </a:cubicBezTo>
                    <a:close/>
                  </a:path>
                </a:pathLst>
              </a:custGeom>
              <a:solidFill>
                <a:schemeClr val="accent1"/>
              </a:solidFill>
              <a:ln w="0"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1228FDFC-893A-5170-3B61-3F2122E9E5CE}"/>
                  </a:ext>
                </a:extLst>
              </p:cNvPr>
              <p:cNvSpPr/>
              <p:nvPr/>
            </p:nvSpPr>
            <p:spPr>
              <a:xfrm>
                <a:off x="5897224" y="1630354"/>
                <a:ext cx="1868101" cy="1501368"/>
              </a:xfrm>
              <a:custGeom>
                <a:avLst/>
                <a:gdLst>
                  <a:gd name="connsiteX0" fmla="*/ 1290106 w 1868101"/>
                  <a:gd name="connsiteY0" fmla="*/ 369822 h 1501368"/>
                  <a:gd name="connsiteX1" fmla="*/ 196410 w 1868101"/>
                  <a:gd name="connsiteY1" fmla="*/ 0 h 1501368"/>
                  <a:gd name="connsiteX2" fmla="*/ 129384 w 1868101"/>
                  <a:gd name="connsiteY2" fmla="*/ 1577 h 1501368"/>
                  <a:gd name="connsiteX3" fmla="*/ 391177 w 1868101"/>
                  <a:gd name="connsiteY3" fmla="*/ 438425 h 1501368"/>
                  <a:gd name="connsiteX4" fmla="*/ 179062 w 1868101"/>
                  <a:gd name="connsiteY4" fmla="*/ 857925 h 1501368"/>
                  <a:gd name="connsiteX5" fmla="*/ 197987 w 1868101"/>
                  <a:gd name="connsiteY5" fmla="*/ 857925 h 1501368"/>
                  <a:gd name="connsiteX6" fmla="*/ 197987 w 1868101"/>
                  <a:gd name="connsiteY6" fmla="*/ 857925 h 1501368"/>
                  <a:gd name="connsiteX7" fmla="*/ 629315 w 1868101"/>
                  <a:gd name="connsiteY7" fmla="*/ 962800 h 1501368"/>
                  <a:gd name="connsiteX8" fmla="*/ 955768 w 1868101"/>
                  <a:gd name="connsiteY8" fmla="*/ 1242730 h 1501368"/>
                  <a:gd name="connsiteX9" fmla="*/ 969961 w 1868101"/>
                  <a:gd name="connsiteY9" fmla="*/ 1263231 h 1501368"/>
                  <a:gd name="connsiteX10" fmla="*/ 1074836 w 1868101"/>
                  <a:gd name="connsiteY10" fmla="*/ 1461153 h 1501368"/>
                  <a:gd name="connsiteX11" fmla="*/ 1529820 w 1868101"/>
                  <a:gd name="connsiteY11" fmla="*/ 1501369 h 1501368"/>
                  <a:gd name="connsiteX12" fmla="*/ 1868102 w 1868101"/>
                  <a:gd name="connsiteY12" fmla="*/ 1133123 h 1501368"/>
                  <a:gd name="connsiteX13" fmla="*/ 1289318 w 1868101"/>
                  <a:gd name="connsiteY13" fmla="*/ 369822 h 15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8101" h="1501368">
                    <a:moveTo>
                      <a:pt x="1290106" y="369822"/>
                    </a:moveTo>
                    <a:cubicBezTo>
                      <a:pt x="987309" y="137993"/>
                      <a:pt x="608024" y="0"/>
                      <a:pt x="196410" y="0"/>
                    </a:cubicBezTo>
                    <a:cubicBezTo>
                      <a:pt x="-215205" y="0"/>
                      <a:pt x="151463" y="0"/>
                      <a:pt x="129384" y="1577"/>
                    </a:cubicBezTo>
                    <a:lnTo>
                      <a:pt x="391177" y="438425"/>
                    </a:lnTo>
                    <a:lnTo>
                      <a:pt x="179062" y="857925"/>
                    </a:lnTo>
                    <a:cubicBezTo>
                      <a:pt x="185370" y="857925"/>
                      <a:pt x="191678" y="857925"/>
                      <a:pt x="197987" y="857925"/>
                    </a:cubicBezTo>
                    <a:lnTo>
                      <a:pt x="197987" y="857925"/>
                    </a:lnTo>
                    <a:cubicBezTo>
                      <a:pt x="347808" y="857925"/>
                      <a:pt x="496841" y="894198"/>
                      <a:pt x="629315" y="962800"/>
                    </a:cubicBezTo>
                    <a:cubicBezTo>
                      <a:pt x="757057" y="1029037"/>
                      <a:pt x="870606" y="1126026"/>
                      <a:pt x="955768" y="1242730"/>
                    </a:cubicBezTo>
                    <a:cubicBezTo>
                      <a:pt x="961288" y="1250615"/>
                      <a:pt x="966019" y="1256923"/>
                      <a:pt x="969961" y="1263231"/>
                    </a:cubicBezTo>
                    <a:cubicBezTo>
                      <a:pt x="1013331" y="1325526"/>
                      <a:pt x="1048026" y="1391762"/>
                      <a:pt x="1074836" y="1461153"/>
                    </a:cubicBezTo>
                    <a:lnTo>
                      <a:pt x="1529820" y="1501369"/>
                    </a:lnTo>
                    <a:lnTo>
                      <a:pt x="1868102" y="1133123"/>
                    </a:lnTo>
                    <a:cubicBezTo>
                      <a:pt x="1746667" y="828749"/>
                      <a:pt x="1544803" y="566167"/>
                      <a:pt x="1289318" y="369822"/>
                    </a:cubicBezTo>
                    <a:close/>
                  </a:path>
                </a:pathLst>
              </a:custGeom>
              <a:solidFill>
                <a:schemeClr val="bg2"/>
              </a:solidFill>
              <a:ln w="0" cap="flat">
                <a:noFill/>
                <a:prstDash val="solid"/>
                <a:miter/>
              </a:ln>
            </p:spPr>
            <p:txBody>
              <a:bodyPr rtlCol="0" anchor="ctr"/>
              <a:lstStyle/>
              <a:p>
                <a:endParaRPr lang="en-GB"/>
              </a:p>
            </p:txBody>
          </p:sp>
        </p:grpSp>
        <p:sp>
          <p:nvSpPr>
            <p:cNvPr id="5" name="Civil Service Values section" descr="A grey circle with the text Civil Service Values sits in the middle of the wheel">
              <a:extLst>
                <a:ext uri="{FF2B5EF4-FFF2-40B4-BE49-F238E27FC236}">
                  <a16:creationId xmlns:a16="http://schemas.microsoft.com/office/drawing/2014/main" id="{452A5A16-5AD0-D758-AB8F-F6BF2900F486}"/>
                </a:ext>
                <a:ext uri="{C183D7F6-B498-43B3-948B-1728B52AA6E4}">
                  <adec:decorative xmlns:adec="http://schemas.microsoft.com/office/drawing/2017/decorative" val="0"/>
                </a:ext>
              </a:extLst>
            </p:cNvPr>
            <p:cNvSpPr>
              <a:spLocks/>
            </p:cNvSpPr>
            <p:nvPr/>
          </p:nvSpPr>
          <p:spPr>
            <a:xfrm>
              <a:off x="1979531" y="2663910"/>
              <a:ext cx="1331741" cy="133590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000" b="1">
                  <a:solidFill>
                    <a:schemeClr val="bg1"/>
                  </a:solidFill>
                </a:rPr>
                <a:t>Civil</a:t>
              </a:r>
              <a:br>
                <a:rPr lang="en-US" sz="2000" b="1">
                  <a:solidFill>
                    <a:schemeClr val="bg1"/>
                  </a:solidFill>
                </a:rPr>
              </a:br>
              <a:r>
                <a:rPr lang="en-US" sz="2000" b="1">
                  <a:solidFill>
                    <a:schemeClr val="bg1"/>
                  </a:solidFill>
                </a:rPr>
                <a:t>Service</a:t>
              </a:r>
              <a:br>
                <a:rPr lang="en-US" sz="2000" b="1">
                  <a:solidFill>
                    <a:schemeClr val="bg1"/>
                  </a:solidFill>
                </a:rPr>
              </a:br>
              <a:r>
                <a:rPr lang="en-US" sz="2000" b="1">
                  <a:solidFill>
                    <a:schemeClr val="bg1"/>
                  </a:solidFill>
                  <a:cs typeface="Arial"/>
                </a:rPr>
                <a:t>Code</a:t>
              </a:r>
            </a:p>
          </p:txBody>
        </p:sp>
        <p:sp>
          <p:nvSpPr>
            <p:cNvPr id="8" name="Delivery" descr="An arrow with the text decision">
              <a:extLst>
                <a:ext uri="{FF2B5EF4-FFF2-40B4-BE49-F238E27FC236}">
                  <a16:creationId xmlns:a16="http://schemas.microsoft.com/office/drawing/2014/main" id="{77B8352B-2088-F4AB-04FE-B95FDED191A2}"/>
                </a:ext>
              </a:extLst>
            </p:cNvPr>
            <p:cNvSpPr txBox="1"/>
            <p:nvPr/>
          </p:nvSpPr>
          <p:spPr>
            <a:xfrm>
              <a:off x="2095813" y="4144959"/>
              <a:ext cx="1120396" cy="452677"/>
            </a:xfrm>
            <a:prstGeom prst="rect">
              <a:avLst/>
            </a:prstGeom>
            <a:noFill/>
          </p:spPr>
          <p:txBody>
            <a:bodyPr wrap="none">
              <a:prstTxWarp prst="textArchDown">
                <a:avLst/>
              </a:prstTxWarp>
              <a:spAutoFit/>
            </a:bodyPr>
            <a:lstStyle/>
            <a:p>
              <a:pPr algn="ctr"/>
              <a:r>
                <a:rPr lang="en-US" sz="2000" b="1">
                  <a:solidFill>
                    <a:schemeClr val="bg1"/>
                  </a:solidFill>
                  <a:latin typeface="+mn-lt"/>
                </a:rPr>
                <a:t>Delivery</a:t>
              </a:r>
            </a:p>
          </p:txBody>
        </p:sp>
        <p:sp>
          <p:nvSpPr>
            <p:cNvPr id="9" name="Change" descr="An arrow with the text 'change'">
              <a:extLst>
                <a:ext uri="{FF2B5EF4-FFF2-40B4-BE49-F238E27FC236}">
                  <a16:creationId xmlns:a16="http://schemas.microsoft.com/office/drawing/2014/main" id="{BD240921-BB12-525D-BFC5-29B0C68588BA}"/>
                </a:ext>
              </a:extLst>
            </p:cNvPr>
            <p:cNvSpPr txBox="1"/>
            <p:nvPr/>
          </p:nvSpPr>
          <p:spPr>
            <a:xfrm rot="17401154">
              <a:off x="3039679" y="3409948"/>
              <a:ext cx="1120396" cy="554001"/>
            </a:xfrm>
            <a:prstGeom prst="rect">
              <a:avLst/>
            </a:prstGeom>
            <a:noFill/>
          </p:spPr>
          <p:txBody>
            <a:bodyPr wrap="none">
              <a:prstTxWarp prst="textArchDown">
                <a:avLst/>
              </a:prstTxWarp>
              <a:spAutoFit/>
            </a:bodyPr>
            <a:lstStyle/>
            <a:p>
              <a:pPr algn="ctr"/>
              <a:r>
                <a:rPr lang="en-US" sz="2000" b="1">
                  <a:solidFill>
                    <a:schemeClr val="bg1"/>
                  </a:solidFill>
                  <a:latin typeface="+mn-lt"/>
                </a:rPr>
                <a:t>Change</a:t>
              </a:r>
            </a:p>
          </p:txBody>
        </p:sp>
        <p:sp>
          <p:nvSpPr>
            <p:cNvPr id="11" name="People" descr="An arrow with the text 'change'">
              <a:extLst>
                <a:ext uri="{FF2B5EF4-FFF2-40B4-BE49-F238E27FC236}">
                  <a16:creationId xmlns:a16="http://schemas.microsoft.com/office/drawing/2014/main" id="{0B038497-4E9A-6D62-B63E-1FD4F30A7FAE}"/>
                </a:ext>
              </a:extLst>
            </p:cNvPr>
            <p:cNvSpPr txBox="1"/>
            <p:nvPr/>
          </p:nvSpPr>
          <p:spPr>
            <a:xfrm rot="19412672">
              <a:off x="1594786" y="2207088"/>
              <a:ext cx="1120396" cy="631104"/>
            </a:xfrm>
            <a:prstGeom prst="rect">
              <a:avLst/>
            </a:prstGeom>
            <a:noFill/>
          </p:spPr>
          <p:txBody>
            <a:bodyPr wrap="none">
              <a:prstTxWarp prst="textArchUp">
                <a:avLst>
                  <a:gd name="adj" fmla="val 12843542"/>
                </a:avLst>
              </a:prstTxWarp>
              <a:spAutoFit/>
            </a:bodyPr>
            <a:lstStyle/>
            <a:p>
              <a:pPr algn="ctr"/>
              <a:r>
                <a:rPr lang="en-US" sz="2000" b="1">
                  <a:solidFill>
                    <a:schemeClr val="bg1"/>
                  </a:solidFill>
                  <a:latin typeface="+mn-lt"/>
                </a:rPr>
                <a:t>People</a:t>
              </a:r>
            </a:p>
          </p:txBody>
        </p:sp>
        <p:sp>
          <p:nvSpPr>
            <p:cNvPr id="12" name="Decision">
              <a:extLst>
                <a:ext uri="{FF2B5EF4-FFF2-40B4-BE49-F238E27FC236}">
                  <a16:creationId xmlns:a16="http://schemas.microsoft.com/office/drawing/2014/main" id="{B95A3965-334F-FE50-CBF5-6096BB4AF7AB}"/>
                </a:ext>
              </a:extLst>
            </p:cNvPr>
            <p:cNvSpPr txBox="1"/>
            <p:nvPr/>
          </p:nvSpPr>
          <p:spPr>
            <a:xfrm rot="8128534">
              <a:off x="2955987" y="2042198"/>
              <a:ext cx="691872" cy="1324334"/>
            </a:xfrm>
            <a:prstGeom prst="rect">
              <a:avLst/>
            </a:prstGeom>
            <a:noFill/>
          </p:spPr>
          <p:txBody>
            <a:bodyPr wrap="square" rtlCol="0">
              <a:prstTxWarp prst="textCircle">
                <a:avLst>
                  <a:gd name="adj" fmla="val 6997712"/>
                </a:avLst>
              </a:prstTxWarp>
              <a:noAutofit/>
            </a:bodyPr>
            <a:lstStyle/>
            <a:p>
              <a:r>
                <a:rPr lang="en-GB" sz="2000" b="1">
                  <a:solidFill>
                    <a:schemeClr val="bg1"/>
                  </a:solidFill>
                </a:rPr>
                <a:t>Decision</a:t>
              </a:r>
            </a:p>
          </p:txBody>
        </p:sp>
        <p:sp>
          <p:nvSpPr>
            <p:cNvPr id="13" name="Self effectiveness" descr="An arrow with the text decision">
              <a:extLst>
                <a:ext uri="{FF2B5EF4-FFF2-40B4-BE49-F238E27FC236}">
                  <a16:creationId xmlns:a16="http://schemas.microsoft.com/office/drawing/2014/main" id="{C9864442-970C-4169-D957-215027B45631}"/>
                </a:ext>
              </a:extLst>
            </p:cNvPr>
            <p:cNvSpPr txBox="1"/>
            <p:nvPr/>
          </p:nvSpPr>
          <p:spPr>
            <a:xfrm rot="4531272">
              <a:off x="1068621" y="3339751"/>
              <a:ext cx="1375362" cy="452677"/>
            </a:xfrm>
            <a:prstGeom prst="rect">
              <a:avLst/>
            </a:prstGeom>
            <a:noFill/>
          </p:spPr>
          <p:txBody>
            <a:bodyPr wrap="none">
              <a:prstTxWarp prst="textArchDown">
                <a:avLst/>
              </a:prstTxWarp>
              <a:spAutoFit/>
            </a:bodyPr>
            <a:lstStyle/>
            <a:p>
              <a:pPr algn="ctr"/>
              <a:r>
                <a:rPr lang="en-US" sz="2000" b="1">
                  <a:solidFill>
                    <a:schemeClr val="bg1"/>
                  </a:solidFill>
                  <a:latin typeface="+mn-lt"/>
                </a:rPr>
                <a:t>Self</a:t>
              </a:r>
            </a:p>
            <a:p>
              <a:pPr algn="ctr"/>
              <a:r>
                <a:rPr lang="en-US" sz="2000" b="1">
                  <a:solidFill>
                    <a:schemeClr val="bg1"/>
                  </a:solidFill>
                </a:rPr>
                <a:t>effectiveness</a:t>
              </a:r>
              <a:endParaRPr lang="en-US" sz="2000" b="1">
                <a:solidFill>
                  <a:schemeClr val="bg1"/>
                </a:solidFill>
                <a:latin typeface="+mn-lt"/>
              </a:endParaRPr>
            </a:p>
          </p:txBody>
        </p:sp>
      </p:grpSp>
      <p:sp>
        <p:nvSpPr>
          <p:cNvPr id="35" name="Outline" descr="Outline of delivery section of the standards wheel.">
            <a:extLst>
              <a:ext uri="{FF2B5EF4-FFF2-40B4-BE49-F238E27FC236}">
                <a16:creationId xmlns:a16="http://schemas.microsoft.com/office/drawing/2014/main" id="{694ADC70-5DB4-E993-8C27-8FF44D2ED328}"/>
              </a:ext>
            </a:extLst>
          </p:cNvPr>
          <p:cNvSpPr/>
          <p:nvPr/>
        </p:nvSpPr>
        <p:spPr>
          <a:xfrm rot="13867366">
            <a:off x="1824120" y="4191255"/>
            <a:ext cx="1537472" cy="1636188"/>
          </a:xfrm>
          <a:custGeom>
            <a:avLst/>
            <a:gdLst>
              <a:gd name="connsiteX0" fmla="*/ 1219329 w 1572443"/>
              <a:gd name="connsiteY0" fmla="*/ 0 h 1692502"/>
              <a:gd name="connsiteX1" fmla="*/ 1207358 w 1572443"/>
              <a:gd name="connsiteY1" fmla="*/ 3175 h 1692502"/>
              <a:gd name="connsiteX2" fmla="*/ 0 w 1572443"/>
              <a:gd name="connsiteY2" fmla="*/ 1692502 h 1692502"/>
              <a:gd name="connsiteX3" fmla="*/ 390870 w 1572443"/>
              <a:gd name="connsiteY3" fmla="*/ 1493397 h 1692502"/>
              <a:gd name="connsiteX4" fmla="*/ 941956 w 1572443"/>
              <a:gd name="connsiteY4" fmla="*/ 1671470 h 1692502"/>
              <a:gd name="connsiteX5" fmla="*/ 977283 w 1572443"/>
              <a:gd name="connsiteY5" fmla="*/ 1071482 h 1692502"/>
              <a:gd name="connsiteX6" fmla="*/ 1456676 w 1572443"/>
              <a:gd name="connsiteY6" fmla="*/ 729723 h 1692502"/>
              <a:gd name="connsiteX7" fmla="*/ 1464301 w 1572443"/>
              <a:gd name="connsiteY7" fmla="*/ 734104 h 1692502"/>
              <a:gd name="connsiteX8" fmla="*/ 1572443 w 1572443"/>
              <a:gd name="connsiteY8" fmla="*/ 336785 h 1692502"/>
              <a:gd name="connsiteX9" fmla="*/ 1219329 w 1572443"/>
              <a:gd name="connsiteY9" fmla="*/ 0 h 1692502"/>
              <a:gd name="connsiteX0" fmla="*/ 1219329 w 1572443"/>
              <a:gd name="connsiteY0" fmla="*/ 0 h 1692502"/>
              <a:gd name="connsiteX1" fmla="*/ 1207358 w 1572443"/>
              <a:gd name="connsiteY1" fmla="*/ 3175 h 1692502"/>
              <a:gd name="connsiteX2" fmla="*/ 0 w 1572443"/>
              <a:gd name="connsiteY2" fmla="*/ 1692502 h 1692502"/>
              <a:gd name="connsiteX3" fmla="*/ 488559 w 1572443"/>
              <a:gd name="connsiteY3" fmla="*/ 1421429 h 1692502"/>
              <a:gd name="connsiteX4" fmla="*/ 941956 w 1572443"/>
              <a:gd name="connsiteY4" fmla="*/ 1671470 h 1692502"/>
              <a:gd name="connsiteX5" fmla="*/ 977283 w 1572443"/>
              <a:gd name="connsiteY5" fmla="*/ 1071482 h 1692502"/>
              <a:gd name="connsiteX6" fmla="*/ 1456676 w 1572443"/>
              <a:gd name="connsiteY6" fmla="*/ 729723 h 1692502"/>
              <a:gd name="connsiteX7" fmla="*/ 1464301 w 1572443"/>
              <a:gd name="connsiteY7" fmla="*/ 734104 h 1692502"/>
              <a:gd name="connsiteX8" fmla="*/ 1572443 w 1572443"/>
              <a:gd name="connsiteY8" fmla="*/ 336785 h 1692502"/>
              <a:gd name="connsiteX9" fmla="*/ 1219329 w 1572443"/>
              <a:gd name="connsiteY9" fmla="*/ 0 h 1692502"/>
              <a:gd name="connsiteX0" fmla="*/ 1219329 w 1572443"/>
              <a:gd name="connsiteY0" fmla="*/ 0 h 1692502"/>
              <a:gd name="connsiteX1" fmla="*/ 1207358 w 1572443"/>
              <a:gd name="connsiteY1" fmla="*/ 3175 h 1692502"/>
              <a:gd name="connsiteX2" fmla="*/ 0 w 1572443"/>
              <a:gd name="connsiteY2" fmla="*/ 1692502 h 1692502"/>
              <a:gd name="connsiteX3" fmla="*/ 488559 w 1572443"/>
              <a:gd name="connsiteY3" fmla="*/ 1421429 h 1692502"/>
              <a:gd name="connsiteX4" fmla="*/ 941956 w 1572443"/>
              <a:gd name="connsiteY4" fmla="*/ 1671470 h 1692502"/>
              <a:gd name="connsiteX5" fmla="*/ 1111437 w 1572443"/>
              <a:gd name="connsiteY5" fmla="*/ 1175677 h 1692502"/>
              <a:gd name="connsiteX6" fmla="*/ 1456676 w 1572443"/>
              <a:gd name="connsiteY6" fmla="*/ 729723 h 1692502"/>
              <a:gd name="connsiteX7" fmla="*/ 1464301 w 1572443"/>
              <a:gd name="connsiteY7" fmla="*/ 734104 h 1692502"/>
              <a:gd name="connsiteX8" fmla="*/ 1572443 w 1572443"/>
              <a:gd name="connsiteY8" fmla="*/ 336785 h 1692502"/>
              <a:gd name="connsiteX9" fmla="*/ 1219329 w 1572443"/>
              <a:gd name="connsiteY9" fmla="*/ 0 h 1692502"/>
              <a:gd name="connsiteX0" fmla="*/ 1219329 w 1572443"/>
              <a:gd name="connsiteY0" fmla="*/ 0 h 1692502"/>
              <a:gd name="connsiteX1" fmla="*/ 1207358 w 1572443"/>
              <a:gd name="connsiteY1" fmla="*/ 3175 h 1692502"/>
              <a:gd name="connsiteX2" fmla="*/ 0 w 1572443"/>
              <a:gd name="connsiteY2" fmla="*/ 1692502 h 1692502"/>
              <a:gd name="connsiteX3" fmla="*/ 488559 w 1572443"/>
              <a:gd name="connsiteY3" fmla="*/ 1421429 h 1692502"/>
              <a:gd name="connsiteX4" fmla="*/ 941956 w 1572443"/>
              <a:gd name="connsiteY4" fmla="*/ 1671470 h 1692502"/>
              <a:gd name="connsiteX5" fmla="*/ 1111437 w 1572443"/>
              <a:gd name="connsiteY5" fmla="*/ 1175677 h 1692502"/>
              <a:gd name="connsiteX6" fmla="*/ 1456676 w 1572443"/>
              <a:gd name="connsiteY6" fmla="*/ 729723 h 1692502"/>
              <a:gd name="connsiteX7" fmla="*/ 1445177 w 1572443"/>
              <a:gd name="connsiteY7" fmla="*/ 944778 h 1692502"/>
              <a:gd name="connsiteX8" fmla="*/ 1572443 w 1572443"/>
              <a:gd name="connsiteY8" fmla="*/ 336785 h 1692502"/>
              <a:gd name="connsiteX9" fmla="*/ 1219329 w 1572443"/>
              <a:gd name="connsiteY9" fmla="*/ 0 h 1692502"/>
              <a:gd name="connsiteX0" fmla="*/ 1219329 w 1572443"/>
              <a:gd name="connsiteY0" fmla="*/ 0 h 1692502"/>
              <a:gd name="connsiteX1" fmla="*/ 1207358 w 1572443"/>
              <a:gd name="connsiteY1" fmla="*/ 3175 h 1692502"/>
              <a:gd name="connsiteX2" fmla="*/ 0 w 1572443"/>
              <a:gd name="connsiteY2" fmla="*/ 1692502 h 1692502"/>
              <a:gd name="connsiteX3" fmla="*/ 488559 w 1572443"/>
              <a:gd name="connsiteY3" fmla="*/ 1421429 h 1692502"/>
              <a:gd name="connsiteX4" fmla="*/ 941956 w 1572443"/>
              <a:gd name="connsiteY4" fmla="*/ 1671470 h 1692502"/>
              <a:gd name="connsiteX5" fmla="*/ 1111437 w 1572443"/>
              <a:gd name="connsiteY5" fmla="*/ 1175677 h 1692502"/>
              <a:gd name="connsiteX6" fmla="*/ 1440421 w 1572443"/>
              <a:gd name="connsiteY6" fmla="*/ 946676 h 1692502"/>
              <a:gd name="connsiteX7" fmla="*/ 1445177 w 1572443"/>
              <a:gd name="connsiteY7" fmla="*/ 944778 h 1692502"/>
              <a:gd name="connsiteX8" fmla="*/ 1572443 w 1572443"/>
              <a:gd name="connsiteY8" fmla="*/ 336785 h 1692502"/>
              <a:gd name="connsiteX9" fmla="*/ 1219329 w 1572443"/>
              <a:gd name="connsiteY9" fmla="*/ 0 h 1692502"/>
              <a:gd name="connsiteX0" fmla="*/ 1219329 w 1572443"/>
              <a:gd name="connsiteY0" fmla="*/ 0 h 1692502"/>
              <a:gd name="connsiteX1" fmla="*/ 1207358 w 1572443"/>
              <a:gd name="connsiteY1" fmla="*/ 3175 h 1692502"/>
              <a:gd name="connsiteX2" fmla="*/ 0 w 1572443"/>
              <a:gd name="connsiteY2" fmla="*/ 1692502 h 1692502"/>
              <a:gd name="connsiteX3" fmla="*/ 488559 w 1572443"/>
              <a:gd name="connsiteY3" fmla="*/ 1421429 h 1692502"/>
              <a:gd name="connsiteX4" fmla="*/ 941956 w 1572443"/>
              <a:gd name="connsiteY4" fmla="*/ 1671470 h 1692502"/>
              <a:gd name="connsiteX5" fmla="*/ 1111437 w 1572443"/>
              <a:gd name="connsiteY5" fmla="*/ 1175677 h 1692502"/>
              <a:gd name="connsiteX6" fmla="*/ 1440421 w 1572443"/>
              <a:gd name="connsiteY6" fmla="*/ 946676 h 1692502"/>
              <a:gd name="connsiteX7" fmla="*/ 1445177 w 1572443"/>
              <a:gd name="connsiteY7" fmla="*/ 944778 h 1692502"/>
              <a:gd name="connsiteX8" fmla="*/ 1572443 w 1572443"/>
              <a:gd name="connsiteY8" fmla="*/ 336785 h 1692502"/>
              <a:gd name="connsiteX9" fmla="*/ 1219329 w 1572443"/>
              <a:gd name="connsiteY9" fmla="*/ 0 h 1692502"/>
              <a:gd name="connsiteX0" fmla="*/ 1219329 w 1563459"/>
              <a:gd name="connsiteY0" fmla="*/ 0 h 1692502"/>
              <a:gd name="connsiteX1" fmla="*/ 1207358 w 1563459"/>
              <a:gd name="connsiteY1" fmla="*/ 3175 h 1692502"/>
              <a:gd name="connsiteX2" fmla="*/ 0 w 1563459"/>
              <a:gd name="connsiteY2" fmla="*/ 1692502 h 1692502"/>
              <a:gd name="connsiteX3" fmla="*/ 488559 w 1563459"/>
              <a:gd name="connsiteY3" fmla="*/ 1421429 h 1692502"/>
              <a:gd name="connsiteX4" fmla="*/ 941956 w 1563459"/>
              <a:gd name="connsiteY4" fmla="*/ 1671470 h 1692502"/>
              <a:gd name="connsiteX5" fmla="*/ 1111437 w 1563459"/>
              <a:gd name="connsiteY5" fmla="*/ 1175677 h 1692502"/>
              <a:gd name="connsiteX6" fmla="*/ 1440421 w 1563459"/>
              <a:gd name="connsiteY6" fmla="*/ 946676 h 1692502"/>
              <a:gd name="connsiteX7" fmla="*/ 1445177 w 1563459"/>
              <a:gd name="connsiteY7" fmla="*/ 944778 h 1692502"/>
              <a:gd name="connsiteX8" fmla="*/ 1563459 w 1563459"/>
              <a:gd name="connsiteY8" fmla="*/ 416805 h 1692502"/>
              <a:gd name="connsiteX9" fmla="*/ 1219329 w 1563459"/>
              <a:gd name="connsiteY9" fmla="*/ 0 h 1692502"/>
              <a:gd name="connsiteX0" fmla="*/ 1156061 w 1563459"/>
              <a:gd name="connsiteY0" fmla="*/ 139484 h 1807632"/>
              <a:gd name="connsiteX1" fmla="*/ 1207358 w 1563459"/>
              <a:gd name="connsiteY1" fmla="*/ 118305 h 1807632"/>
              <a:gd name="connsiteX2" fmla="*/ 0 w 1563459"/>
              <a:gd name="connsiteY2" fmla="*/ 1807632 h 1807632"/>
              <a:gd name="connsiteX3" fmla="*/ 488559 w 1563459"/>
              <a:gd name="connsiteY3" fmla="*/ 1536559 h 1807632"/>
              <a:gd name="connsiteX4" fmla="*/ 941956 w 1563459"/>
              <a:gd name="connsiteY4" fmla="*/ 1786600 h 1807632"/>
              <a:gd name="connsiteX5" fmla="*/ 1111437 w 1563459"/>
              <a:gd name="connsiteY5" fmla="*/ 1290807 h 1807632"/>
              <a:gd name="connsiteX6" fmla="*/ 1440421 w 1563459"/>
              <a:gd name="connsiteY6" fmla="*/ 1061806 h 1807632"/>
              <a:gd name="connsiteX7" fmla="*/ 1445177 w 1563459"/>
              <a:gd name="connsiteY7" fmla="*/ 1059908 h 1807632"/>
              <a:gd name="connsiteX8" fmla="*/ 1563459 w 1563459"/>
              <a:gd name="connsiteY8" fmla="*/ 531935 h 1807632"/>
              <a:gd name="connsiteX9" fmla="*/ 1156061 w 1563459"/>
              <a:gd name="connsiteY9" fmla="*/ 139484 h 1807632"/>
              <a:gd name="connsiteX0" fmla="*/ 1156061 w 1563459"/>
              <a:gd name="connsiteY0" fmla="*/ 119792 h 1787940"/>
              <a:gd name="connsiteX1" fmla="*/ 1146495 w 1563459"/>
              <a:gd name="connsiteY1" fmla="*/ 124907 h 1787940"/>
              <a:gd name="connsiteX2" fmla="*/ 0 w 1563459"/>
              <a:gd name="connsiteY2" fmla="*/ 1787940 h 1787940"/>
              <a:gd name="connsiteX3" fmla="*/ 488559 w 1563459"/>
              <a:gd name="connsiteY3" fmla="*/ 1516867 h 1787940"/>
              <a:gd name="connsiteX4" fmla="*/ 941956 w 1563459"/>
              <a:gd name="connsiteY4" fmla="*/ 1766908 h 1787940"/>
              <a:gd name="connsiteX5" fmla="*/ 1111437 w 1563459"/>
              <a:gd name="connsiteY5" fmla="*/ 1271115 h 1787940"/>
              <a:gd name="connsiteX6" fmla="*/ 1440421 w 1563459"/>
              <a:gd name="connsiteY6" fmla="*/ 1042114 h 1787940"/>
              <a:gd name="connsiteX7" fmla="*/ 1445177 w 1563459"/>
              <a:gd name="connsiteY7" fmla="*/ 1040216 h 1787940"/>
              <a:gd name="connsiteX8" fmla="*/ 1563459 w 1563459"/>
              <a:gd name="connsiteY8" fmla="*/ 512243 h 1787940"/>
              <a:gd name="connsiteX9" fmla="*/ 1156061 w 1563459"/>
              <a:gd name="connsiteY9" fmla="*/ 119792 h 1787940"/>
              <a:gd name="connsiteX0" fmla="*/ 1156061 w 1563459"/>
              <a:gd name="connsiteY0" fmla="*/ 0 h 1668148"/>
              <a:gd name="connsiteX1" fmla="*/ 1146495 w 1563459"/>
              <a:gd name="connsiteY1" fmla="*/ 5115 h 1668148"/>
              <a:gd name="connsiteX2" fmla="*/ 0 w 1563459"/>
              <a:gd name="connsiteY2" fmla="*/ 1668148 h 1668148"/>
              <a:gd name="connsiteX3" fmla="*/ 488559 w 1563459"/>
              <a:gd name="connsiteY3" fmla="*/ 1397075 h 1668148"/>
              <a:gd name="connsiteX4" fmla="*/ 941956 w 1563459"/>
              <a:gd name="connsiteY4" fmla="*/ 1647116 h 1668148"/>
              <a:gd name="connsiteX5" fmla="*/ 1111437 w 1563459"/>
              <a:gd name="connsiteY5" fmla="*/ 1151323 h 1668148"/>
              <a:gd name="connsiteX6" fmla="*/ 1440421 w 1563459"/>
              <a:gd name="connsiteY6" fmla="*/ 922322 h 1668148"/>
              <a:gd name="connsiteX7" fmla="*/ 1445177 w 1563459"/>
              <a:gd name="connsiteY7" fmla="*/ 920424 h 1668148"/>
              <a:gd name="connsiteX8" fmla="*/ 1563459 w 1563459"/>
              <a:gd name="connsiteY8" fmla="*/ 392451 h 1668148"/>
              <a:gd name="connsiteX9" fmla="*/ 1156061 w 1563459"/>
              <a:gd name="connsiteY9" fmla="*/ 0 h 1668148"/>
              <a:gd name="connsiteX0" fmla="*/ 1156061 w 1563459"/>
              <a:gd name="connsiteY0" fmla="*/ 0 h 1668148"/>
              <a:gd name="connsiteX1" fmla="*/ 1146495 w 1563459"/>
              <a:gd name="connsiteY1" fmla="*/ 5115 h 1668148"/>
              <a:gd name="connsiteX2" fmla="*/ 0 w 1563459"/>
              <a:gd name="connsiteY2" fmla="*/ 1668148 h 1668148"/>
              <a:gd name="connsiteX3" fmla="*/ 488559 w 1563459"/>
              <a:gd name="connsiteY3" fmla="*/ 1397075 h 1668148"/>
              <a:gd name="connsiteX4" fmla="*/ 941956 w 1563459"/>
              <a:gd name="connsiteY4" fmla="*/ 1647116 h 1668148"/>
              <a:gd name="connsiteX5" fmla="*/ 1111437 w 1563459"/>
              <a:gd name="connsiteY5" fmla="*/ 1151323 h 1668148"/>
              <a:gd name="connsiteX6" fmla="*/ 1440421 w 1563459"/>
              <a:gd name="connsiteY6" fmla="*/ 922322 h 1668148"/>
              <a:gd name="connsiteX7" fmla="*/ 1445177 w 1563459"/>
              <a:gd name="connsiteY7" fmla="*/ 920424 h 1668148"/>
              <a:gd name="connsiteX8" fmla="*/ 1563459 w 1563459"/>
              <a:gd name="connsiteY8" fmla="*/ 392451 h 1668148"/>
              <a:gd name="connsiteX9" fmla="*/ 1156061 w 1563459"/>
              <a:gd name="connsiteY9" fmla="*/ 0 h 1668148"/>
              <a:gd name="connsiteX0" fmla="*/ 1156061 w 1563459"/>
              <a:gd name="connsiteY0" fmla="*/ 0 h 1668148"/>
              <a:gd name="connsiteX1" fmla="*/ 1146495 w 1563459"/>
              <a:gd name="connsiteY1" fmla="*/ 5115 h 1668148"/>
              <a:gd name="connsiteX2" fmla="*/ 0 w 1563459"/>
              <a:gd name="connsiteY2" fmla="*/ 1668148 h 1668148"/>
              <a:gd name="connsiteX3" fmla="*/ 488559 w 1563459"/>
              <a:gd name="connsiteY3" fmla="*/ 1397075 h 1668148"/>
              <a:gd name="connsiteX4" fmla="*/ 941956 w 1563459"/>
              <a:gd name="connsiteY4" fmla="*/ 1647116 h 1668148"/>
              <a:gd name="connsiteX5" fmla="*/ 1111437 w 1563459"/>
              <a:gd name="connsiteY5" fmla="*/ 1151323 h 1668148"/>
              <a:gd name="connsiteX6" fmla="*/ 1440421 w 1563459"/>
              <a:gd name="connsiteY6" fmla="*/ 922322 h 1668148"/>
              <a:gd name="connsiteX7" fmla="*/ 1445177 w 1563459"/>
              <a:gd name="connsiteY7" fmla="*/ 920424 h 1668148"/>
              <a:gd name="connsiteX8" fmla="*/ 1563459 w 1563459"/>
              <a:gd name="connsiteY8" fmla="*/ 392451 h 1668148"/>
              <a:gd name="connsiteX9" fmla="*/ 1156061 w 1563459"/>
              <a:gd name="connsiteY9" fmla="*/ 0 h 1668148"/>
              <a:gd name="connsiteX0" fmla="*/ 1156061 w 1545625"/>
              <a:gd name="connsiteY0" fmla="*/ 0 h 1668148"/>
              <a:gd name="connsiteX1" fmla="*/ 1146495 w 1545625"/>
              <a:gd name="connsiteY1" fmla="*/ 5115 h 1668148"/>
              <a:gd name="connsiteX2" fmla="*/ 0 w 1545625"/>
              <a:gd name="connsiteY2" fmla="*/ 1668148 h 1668148"/>
              <a:gd name="connsiteX3" fmla="*/ 488559 w 1545625"/>
              <a:gd name="connsiteY3" fmla="*/ 1397075 h 1668148"/>
              <a:gd name="connsiteX4" fmla="*/ 941956 w 1545625"/>
              <a:gd name="connsiteY4" fmla="*/ 1647116 h 1668148"/>
              <a:gd name="connsiteX5" fmla="*/ 1111437 w 1545625"/>
              <a:gd name="connsiteY5" fmla="*/ 1151323 h 1668148"/>
              <a:gd name="connsiteX6" fmla="*/ 1440421 w 1545625"/>
              <a:gd name="connsiteY6" fmla="*/ 922322 h 1668148"/>
              <a:gd name="connsiteX7" fmla="*/ 1445177 w 1545625"/>
              <a:gd name="connsiteY7" fmla="*/ 920424 h 1668148"/>
              <a:gd name="connsiteX8" fmla="*/ 1545625 w 1545625"/>
              <a:gd name="connsiteY8" fmla="*/ 389973 h 1668148"/>
              <a:gd name="connsiteX9" fmla="*/ 1156061 w 1545625"/>
              <a:gd name="connsiteY9" fmla="*/ 0 h 1668148"/>
              <a:gd name="connsiteX0" fmla="*/ 1156061 w 1545625"/>
              <a:gd name="connsiteY0" fmla="*/ 0 h 1668148"/>
              <a:gd name="connsiteX1" fmla="*/ 1146495 w 1545625"/>
              <a:gd name="connsiteY1" fmla="*/ 5115 h 1668148"/>
              <a:gd name="connsiteX2" fmla="*/ 0 w 1545625"/>
              <a:gd name="connsiteY2" fmla="*/ 1668148 h 1668148"/>
              <a:gd name="connsiteX3" fmla="*/ 488559 w 1545625"/>
              <a:gd name="connsiteY3" fmla="*/ 1397075 h 1668148"/>
              <a:gd name="connsiteX4" fmla="*/ 941956 w 1545625"/>
              <a:gd name="connsiteY4" fmla="*/ 1647116 h 1668148"/>
              <a:gd name="connsiteX5" fmla="*/ 1111437 w 1545625"/>
              <a:gd name="connsiteY5" fmla="*/ 1151323 h 1668148"/>
              <a:gd name="connsiteX6" fmla="*/ 1440421 w 1545625"/>
              <a:gd name="connsiteY6" fmla="*/ 922322 h 1668148"/>
              <a:gd name="connsiteX7" fmla="*/ 1440911 w 1545625"/>
              <a:gd name="connsiteY7" fmla="*/ 901117 h 1668148"/>
              <a:gd name="connsiteX8" fmla="*/ 1545625 w 1545625"/>
              <a:gd name="connsiteY8" fmla="*/ 389973 h 1668148"/>
              <a:gd name="connsiteX9" fmla="*/ 1156061 w 1545625"/>
              <a:gd name="connsiteY9" fmla="*/ 0 h 1668148"/>
              <a:gd name="connsiteX0" fmla="*/ 1156061 w 1545625"/>
              <a:gd name="connsiteY0" fmla="*/ 0 h 1668148"/>
              <a:gd name="connsiteX1" fmla="*/ 1146495 w 1545625"/>
              <a:gd name="connsiteY1" fmla="*/ 5115 h 1668148"/>
              <a:gd name="connsiteX2" fmla="*/ 0 w 1545625"/>
              <a:gd name="connsiteY2" fmla="*/ 1668148 h 1668148"/>
              <a:gd name="connsiteX3" fmla="*/ 488559 w 1545625"/>
              <a:gd name="connsiteY3" fmla="*/ 1397075 h 1668148"/>
              <a:gd name="connsiteX4" fmla="*/ 941956 w 1545625"/>
              <a:gd name="connsiteY4" fmla="*/ 1647116 h 1668148"/>
              <a:gd name="connsiteX5" fmla="*/ 1111437 w 1545625"/>
              <a:gd name="connsiteY5" fmla="*/ 1151323 h 1668148"/>
              <a:gd name="connsiteX6" fmla="*/ 1444838 w 1545625"/>
              <a:gd name="connsiteY6" fmla="*/ 902084 h 1668148"/>
              <a:gd name="connsiteX7" fmla="*/ 1440911 w 1545625"/>
              <a:gd name="connsiteY7" fmla="*/ 901117 h 1668148"/>
              <a:gd name="connsiteX8" fmla="*/ 1545625 w 1545625"/>
              <a:gd name="connsiteY8" fmla="*/ 389973 h 1668148"/>
              <a:gd name="connsiteX9" fmla="*/ 1156061 w 1545625"/>
              <a:gd name="connsiteY9" fmla="*/ 0 h 1668148"/>
              <a:gd name="connsiteX0" fmla="*/ 1156061 w 1545625"/>
              <a:gd name="connsiteY0" fmla="*/ 0 h 1668148"/>
              <a:gd name="connsiteX1" fmla="*/ 1146495 w 1545625"/>
              <a:gd name="connsiteY1" fmla="*/ 5115 h 1668148"/>
              <a:gd name="connsiteX2" fmla="*/ 0 w 1545625"/>
              <a:gd name="connsiteY2" fmla="*/ 1668148 h 1668148"/>
              <a:gd name="connsiteX3" fmla="*/ 488559 w 1545625"/>
              <a:gd name="connsiteY3" fmla="*/ 1397075 h 1668148"/>
              <a:gd name="connsiteX4" fmla="*/ 941956 w 1545625"/>
              <a:gd name="connsiteY4" fmla="*/ 1647116 h 1668148"/>
              <a:gd name="connsiteX5" fmla="*/ 1104226 w 1545625"/>
              <a:gd name="connsiteY5" fmla="*/ 1145509 h 1668148"/>
              <a:gd name="connsiteX6" fmla="*/ 1444838 w 1545625"/>
              <a:gd name="connsiteY6" fmla="*/ 902084 h 1668148"/>
              <a:gd name="connsiteX7" fmla="*/ 1440911 w 1545625"/>
              <a:gd name="connsiteY7" fmla="*/ 901117 h 1668148"/>
              <a:gd name="connsiteX8" fmla="*/ 1545625 w 1545625"/>
              <a:gd name="connsiteY8" fmla="*/ 389973 h 1668148"/>
              <a:gd name="connsiteX9" fmla="*/ 1156061 w 1545625"/>
              <a:gd name="connsiteY9" fmla="*/ 0 h 1668148"/>
              <a:gd name="connsiteX0" fmla="*/ 1156061 w 1545625"/>
              <a:gd name="connsiteY0" fmla="*/ 0 h 1668148"/>
              <a:gd name="connsiteX1" fmla="*/ 1146495 w 1545625"/>
              <a:gd name="connsiteY1" fmla="*/ 5115 h 1668148"/>
              <a:gd name="connsiteX2" fmla="*/ 0 w 1545625"/>
              <a:gd name="connsiteY2" fmla="*/ 1668148 h 1668148"/>
              <a:gd name="connsiteX3" fmla="*/ 488559 w 1545625"/>
              <a:gd name="connsiteY3" fmla="*/ 1397075 h 1668148"/>
              <a:gd name="connsiteX4" fmla="*/ 941956 w 1545625"/>
              <a:gd name="connsiteY4" fmla="*/ 1647116 h 1668148"/>
              <a:gd name="connsiteX5" fmla="*/ 1104226 w 1545625"/>
              <a:gd name="connsiteY5" fmla="*/ 1145509 h 1668148"/>
              <a:gd name="connsiteX6" fmla="*/ 1444838 w 1545625"/>
              <a:gd name="connsiteY6" fmla="*/ 902084 h 1668148"/>
              <a:gd name="connsiteX7" fmla="*/ 1440911 w 1545625"/>
              <a:gd name="connsiteY7" fmla="*/ 901117 h 1668148"/>
              <a:gd name="connsiteX8" fmla="*/ 1545625 w 1545625"/>
              <a:gd name="connsiteY8" fmla="*/ 389973 h 1668148"/>
              <a:gd name="connsiteX9" fmla="*/ 1156061 w 1545625"/>
              <a:gd name="connsiteY9" fmla="*/ 0 h 1668148"/>
              <a:gd name="connsiteX0" fmla="*/ 1156061 w 1545625"/>
              <a:gd name="connsiteY0" fmla="*/ 0 h 1668148"/>
              <a:gd name="connsiteX1" fmla="*/ 1146495 w 1545625"/>
              <a:gd name="connsiteY1" fmla="*/ 5115 h 1668148"/>
              <a:gd name="connsiteX2" fmla="*/ 0 w 1545625"/>
              <a:gd name="connsiteY2" fmla="*/ 1668148 h 1668148"/>
              <a:gd name="connsiteX3" fmla="*/ 488559 w 1545625"/>
              <a:gd name="connsiteY3" fmla="*/ 1397075 h 1668148"/>
              <a:gd name="connsiteX4" fmla="*/ 945832 w 1545625"/>
              <a:gd name="connsiteY4" fmla="*/ 1642308 h 1668148"/>
              <a:gd name="connsiteX5" fmla="*/ 1104226 w 1545625"/>
              <a:gd name="connsiteY5" fmla="*/ 1145509 h 1668148"/>
              <a:gd name="connsiteX6" fmla="*/ 1444838 w 1545625"/>
              <a:gd name="connsiteY6" fmla="*/ 902084 h 1668148"/>
              <a:gd name="connsiteX7" fmla="*/ 1440911 w 1545625"/>
              <a:gd name="connsiteY7" fmla="*/ 901117 h 1668148"/>
              <a:gd name="connsiteX8" fmla="*/ 1545625 w 1545625"/>
              <a:gd name="connsiteY8" fmla="*/ 389973 h 1668148"/>
              <a:gd name="connsiteX9" fmla="*/ 1156061 w 1545625"/>
              <a:gd name="connsiteY9" fmla="*/ 0 h 1668148"/>
              <a:gd name="connsiteX0" fmla="*/ 1156061 w 1545625"/>
              <a:gd name="connsiteY0" fmla="*/ 0 h 1668148"/>
              <a:gd name="connsiteX1" fmla="*/ 1146495 w 1545625"/>
              <a:gd name="connsiteY1" fmla="*/ 5115 h 1668148"/>
              <a:gd name="connsiteX2" fmla="*/ 0 w 1545625"/>
              <a:gd name="connsiteY2" fmla="*/ 1668148 h 1668148"/>
              <a:gd name="connsiteX3" fmla="*/ 487162 w 1545625"/>
              <a:gd name="connsiteY3" fmla="*/ 1384049 h 1668148"/>
              <a:gd name="connsiteX4" fmla="*/ 945832 w 1545625"/>
              <a:gd name="connsiteY4" fmla="*/ 1642308 h 1668148"/>
              <a:gd name="connsiteX5" fmla="*/ 1104226 w 1545625"/>
              <a:gd name="connsiteY5" fmla="*/ 1145509 h 1668148"/>
              <a:gd name="connsiteX6" fmla="*/ 1444838 w 1545625"/>
              <a:gd name="connsiteY6" fmla="*/ 902084 h 1668148"/>
              <a:gd name="connsiteX7" fmla="*/ 1440911 w 1545625"/>
              <a:gd name="connsiteY7" fmla="*/ 901117 h 1668148"/>
              <a:gd name="connsiteX8" fmla="*/ 1545625 w 1545625"/>
              <a:gd name="connsiteY8" fmla="*/ 389973 h 1668148"/>
              <a:gd name="connsiteX9" fmla="*/ 1156061 w 1545625"/>
              <a:gd name="connsiteY9" fmla="*/ 0 h 1668148"/>
              <a:gd name="connsiteX0" fmla="*/ 1139083 w 1528647"/>
              <a:gd name="connsiteY0" fmla="*/ 117867 h 1760175"/>
              <a:gd name="connsiteX1" fmla="*/ 1129517 w 1528647"/>
              <a:gd name="connsiteY1" fmla="*/ 122982 h 1760175"/>
              <a:gd name="connsiteX2" fmla="*/ 0 w 1528647"/>
              <a:gd name="connsiteY2" fmla="*/ 1760037 h 1760175"/>
              <a:gd name="connsiteX3" fmla="*/ 470184 w 1528647"/>
              <a:gd name="connsiteY3" fmla="*/ 1501916 h 1760175"/>
              <a:gd name="connsiteX4" fmla="*/ 928854 w 1528647"/>
              <a:gd name="connsiteY4" fmla="*/ 1760175 h 1760175"/>
              <a:gd name="connsiteX5" fmla="*/ 1087248 w 1528647"/>
              <a:gd name="connsiteY5" fmla="*/ 1263376 h 1760175"/>
              <a:gd name="connsiteX6" fmla="*/ 1427860 w 1528647"/>
              <a:gd name="connsiteY6" fmla="*/ 1019951 h 1760175"/>
              <a:gd name="connsiteX7" fmla="*/ 1423933 w 1528647"/>
              <a:gd name="connsiteY7" fmla="*/ 1018984 h 1760175"/>
              <a:gd name="connsiteX8" fmla="*/ 1528647 w 1528647"/>
              <a:gd name="connsiteY8" fmla="*/ 507840 h 1760175"/>
              <a:gd name="connsiteX9" fmla="*/ 1139083 w 1528647"/>
              <a:gd name="connsiteY9" fmla="*/ 117867 h 1760175"/>
              <a:gd name="connsiteX0" fmla="*/ 1295848 w 1528647"/>
              <a:gd name="connsiteY0" fmla="*/ 40912 h 1818621"/>
              <a:gd name="connsiteX1" fmla="*/ 1129517 w 1528647"/>
              <a:gd name="connsiteY1" fmla="*/ 181428 h 1818621"/>
              <a:gd name="connsiteX2" fmla="*/ 0 w 1528647"/>
              <a:gd name="connsiteY2" fmla="*/ 1818483 h 1818621"/>
              <a:gd name="connsiteX3" fmla="*/ 470184 w 1528647"/>
              <a:gd name="connsiteY3" fmla="*/ 1560362 h 1818621"/>
              <a:gd name="connsiteX4" fmla="*/ 928854 w 1528647"/>
              <a:gd name="connsiteY4" fmla="*/ 1818621 h 1818621"/>
              <a:gd name="connsiteX5" fmla="*/ 1087248 w 1528647"/>
              <a:gd name="connsiteY5" fmla="*/ 1321822 h 1818621"/>
              <a:gd name="connsiteX6" fmla="*/ 1427860 w 1528647"/>
              <a:gd name="connsiteY6" fmla="*/ 1078397 h 1818621"/>
              <a:gd name="connsiteX7" fmla="*/ 1423933 w 1528647"/>
              <a:gd name="connsiteY7" fmla="*/ 1077430 h 1818621"/>
              <a:gd name="connsiteX8" fmla="*/ 1528647 w 1528647"/>
              <a:gd name="connsiteY8" fmla="*/ 566286 h 1818621"/>
              <a:gd name="connsiteX9" fmla="*/ 1295848 w 1528647"/>
              <a:gd name="connsiteY9" fmla="*/ 40912 h 1818621"/>
              <a:gd name="connsiteX0" fmla="*/ 1295848 w 1528647"/>
              <a:gd name="connsiteY0" fmla="*/ 43553 h 1821262"/>
              <a:gd name="connsiteX1" fmla="*/ 1074077 w 1528647"/>
              <a:gd name="connsiteY1" fmla="*/ 179036 h 1821262"/>
              <a:gd name="connsiteX2" fmla="*/ 0 w 1528647"/>
              <a:gd name="connsiteY2" fmla="*/ 1821124 h 1821262"/>
              <a:gd name="connsiteX3" fmla="*/ 470184 w 1528647"/>
              <a:gd name="connsiteY3" fmla="*/ 1563003 h 1821262"/>
              <a:gd name="connsiteX4" fmla="*/ 928854 w 1528647"/>
              <a:gd name="connsiteY4" fmla="*/ 1821262 h 1821262"/>
              <a:gd name="connsiteX5" fmla="*/ 1087248 w 1528647"/>
              <a:gd name="connsiteY5" fmla="*/ 1324463 h 1821262"/>
              <a:gd name="connsiteX6" fmla="*/ 1427860 w 1528647"/>
              <a:gd name="connsiteY6" fmla="*/ 1081038 h 1821262"/>
              <a:gd name="connsiteX7" fmla="*/ 1423933 w 1528647"/>
              <a:gd name="connsiteY7" fmla="*/ 1080071 h 1821262"/>
              <a:gd name="connsiteX8" fmla="*/ 1528647 w 1528647"/>
              <a:gd name="connsiteY8" fmla="*/ 568927 h 1821262"/>
              <a:gd name="connsiteX9" fmla="*/ 1295848 w 1528647"/>
              <a:gd name="connsiteY9" fmla="*/ 43553 h 1821262"/>
              <a:gd name="connsiteX0" fmla="*/ 1295848 w 1528647"/>
              <a:gd name="connsiteY0" fmla="*/ 0 h 1777709"/>
              <a:gd name="connsiteX1" fmla="*/ 1074077 w 1528647"/>
              <a:gd name="connsiteY1" fmla="*/ 135483 h 1777709"/>
              <a:gd name="connsiteX2" fmla="*/ 0 w 1528647"/>
              <a:gd name="connsiteY2" fmla="*/ 1777571 h 1777709"/>
              <a:gd name="connsiteX3" fmla="*/ 470184 w 1528647"/>
              <a:gd name="connsiteY3" fmla="*/ 1519450 h 1777709"/>
              <a:gd name="connsiteX4" fmla="*/ 928854 w 1528647"/>
              <a:gd name="connsiteY4" fmla="*/ 1777709 h 1777709"/>
              <a:gd name="connsiteX5" fmla="*/ 1087248 w 1528647"/>
              <a:gd name="connsiteY5" fmla="*/ 1280910 h 1777709"/>
              <a:gd name="connsiteX6" fmla="*/ 1427860 w 1528647"/>
              <a:gd name="connsiteY6" fmla="*/ 1037485 h 1777709"/>
              <a:gd name="connsiteX7" fmla="*/ 1423933 w 1528647"/>
              <a:gd name="connsiteY7" fmla="*/ 1036518 h 1777709"/>
              <a:gd name="connsiteX8" fmla="*/ 1528647 w 1528647"/>
              <a:gd name="connsiteY8" fmla="*/ 525374 h 1777709"/>
              <a:gd name="connsiteX9" fmla="*/ 1295848 w 1528647"/>
              <a:gd name="connsiteY9" fmla="*/ 0 h 1777709"/>
              <a:gd name="connsiteX0" fmla="*/ 1295848 w 1528647"/>
              <a:gd name="connsiteY0" fmla="*/ 0 h 1777709"/>
              <a:gd name="connsiteX1" fmla="*/ 1074077 w 1528647"/>
              <a:gd name="connsiteY1" fmla="*/ 135483 h 1777709"/>
              <a:gd name="connsiteX2" fmla="*/ 0 w 1528647"/>
              <a:gd name="connsiteY2" fmla="*/ 1777571 h 1777709"/>
              <a:gd name="connsiteX3" fmla="*/ 470184 w 1528647"/>
              <a:gd name="connsiteY3" fmla="*/ 1519450 h 1777709"/>
              <a:gd name="connsiteX4" fmla="*/ 928854 w 1528647"/>
              <a:gd name="connsiteY4" fmla="*/ 1777709 h 1777709"/>
              <a:gd name="connsiteX5" fmla="*/ 1087248 w 1528647"/>
              <a:gd name="connsiteY5" fmla="*/ 1280910 h 1777709"/>
              <a:gd name="connsiteX6" fmla="*/ 1427860 w 1528647"/>
              <a:gd name="connsiteY6" fmla="*/ 1037485 h 1777709"/>
              <a:gd name="connsiteX7" fmla="*/ 1423933 w 1528647"/>
              <a:gd name="connsiteY7" fmla="*/ 1036518 h 1777709"/>
              <a:gd name="connsiteX8" fmla="*/ 1528647 w 1528647"/>
              <a:gd name="connsiteY8" fmla="*/ 525374 h 1777709"/>
              <a:gd name="connsiteX9" fmla="*/ 1295848 w 1528647"/>
              <a:gd name="connsiteY9" fmla="*/ 0 h 1777709"/>
              <a:gd name="connsiteX0" fmla="*/ 1146221 w 1528647"/>
              <a:gd name="connsiteY0" fmla="*/ 138979 h 1755701"/>
              <a:gd name="connsiteX1" fmla="*/ 1074077 w 1528647"/>
              <a:gd name="connsiteY1" fmla="*/ 113475 h 1755701"/>
              <a:gd name="connsiteX2" fmla="*/ 0 w 1528647"/>
              <a:gd name="connsiteY2" fmla="*/ 1755563 h 1755701"/>
              <a:gd name="connsiteX3" fmla="*/ 470184 w 1528647"/>
              <a:gd name="connsiteY3" fmla="*/ 1497442 h 1755701"/>
              <a:gd name="connsiteX4" fmla="*/ 928854 w 1528647"/>
              <a:gd name="connsiteY4" fmla="*/ 1755701 h 1755701"/>
              <a:gd name="connsiteX5" fmla="*/ 1087248 w 1528647"/>
              <a:gd name="connsiteY5" fmla="*/ 1258902 h 1755701"/>
              <a:gd name="connsiteX6" fmla="*/ 1427860 w 1528647"/>
              <a:gd name="connsiteY6" fmla="*/ 1015477 h 1755701"/>
              <a:gd name="connsiteX7" fmla="*/ 1423933 w 1528647"/>
              <a:gd name="connsiteY7" fmla="*/ 1014510 h 1755701"/>
              <a:gd name="connsiteX8" fmla="*/ 1528647 w 1528647"/>
              <a:gd name="connsiteY8" fmla="*/ 503366 h 1755701"/>
              <a:gd name="connsiteX9" fmla="*/ 1146221 w 1528647"/>
              <a:gd name="connsiteY9" fmla="*/ 138979 h 1755701"/>
              <a:gd name="connsiteX0" fmla="*/ 1146221 w 1528647"/>
              <a:gd name="connsiteY0" fmla="*/ 116658 h 1733380"/>
              <a:gd name="connsiteX1" fmla="*/ 1145337 w 1528647"/>
              <a:gd name="connsiteY1" fmla="*/ 120842 h 1733380"/>
              <a:gd name="connsiteX2" fmla="*/ 0 w 1528647"/>
              <a:gd name="connsiteY2" fmla="*/ 1733242 h 1733380"/>
              <a:gd name="connsiteX3" fmla="*/ 470184 w 1528647"/>
              <a:gd name="connsiteY3" fmla="*/ 1475121 h 1733380"/>
              <a:gd name="connsiteX4" fmla="*/ 928854 w 1528647"/>
              <a:gd name="connsiteY4" fmla="*/ 1733380 h 1733380"/>
              <a:gd name="connsiteX5" fmla="*/ 1087248 w 1528647"/>
              <a:gd name="connsiteY5" fmla="*/ 1236581 h 1733380"/>
              <a:gd name="connsiteX6" fmla="*/ 1427860 w 1528647"/>
              <a:gd name="connsiteY6" fmla="*/ 993156 h 1733380"/>
              <a:gd name="connsiteX7" fmla="*/ 1423933 w 1528647"/>
              <a:gd name="connsiteY7" fmla="*/ 992189 h 1733380"/>
              <a:gd name="connsiteX8" fmla="*/ 1528647 w 1528647"/>
              <a:gd name="connsiteY8" fmla="*/ 481045 h 1733380"/>
              <a:gd name="connsiteX9" fmla="*/ 1146221 w 1528647"/>
              <a:gd name="connsiteY9" fmla="*/ 116658 h 1733380"/>
              <a:gd name="connsiteX0" fmla="*/ 1146221 w 1528647"/>
              <a:gd name="connsiteY0" fmla="*/ 3376 h 1620098"/>
              <a:gd name="connsiteX1" fmla="*/ 1145337 w 1528647"/>
              <a:gd name="connsiteY1" fmla="*/ 7560 h 1620098"/>
              <a:gd name="connsiteX2" fmla="*/ 0 w 1528647"/>
              <a:gd name="connsiteY2" fmla="*/ 1619960 h 1620098"/>
              <a:gd name="connsiteX3" fmla="*/ 470184 w 1528647"/>
              <a:gd name="connsiteY3" fmla="*/ 1361839 h 1620098"/>
              <a:gd name="connsiteX4" fmla="*/ 928854 w 1528647"/>
              <a:gd name="connsiteY4" fmla="*/ 1620098 h 1620098"/>
              <a:gd name="connsiteX5" fmla="*/ 1087248 w 1528647"/>
              <a:gd name="connsiteY5" fmla="*/ 1123299 h 1620098"/>
              <a:gd name="connsiteX6" fmla="*/ 1427860 w 1528647"/>
              <a:gd name="connsiteY6" fmla="*/ 879874 h 1620098"/>
              <a:gd name="connsiteX7" fmla="*/ 1423933 w 1528647"/>
              <a:gd name="connsiteY7" fmla="*/ 878907 h 1620098"/>
              <a:gd name="connsiteX8" fmla="*/ 1528647 w 1528647"/>
              <a:gd name="connsiteY8" fmla="*/ 367763 h 1620098"/>
              <a:gd name="connsiteX9" fmla="*/ 1146221 w 1528647"/>
              <a:gd name="connsiteY9" fmla="*/ 3376 h 1620098"/>
              <a:gd name="connsiteX0" fmla="*/ 1146221 w 1528647"/>
              <a:gd name="connsiteY0" fmla="*/ 0 h 1616722"/>
              <a:gd name="connsiteX1" fmla="*/ 1145337 w 1528647"/>
              <a:gd name="connsiteY1" fmla="*/ 4184 h 1616722"/>
              <a:gd name="connsiteX2" fmla="*/ 0 w 1528647"/>
              <a:gd name="connsiteY2" fmla="*/ 1616584 h 1616722"/>
              <a:gd name="connsiteX3" fmla="*/ 470184 w 1528647"/>
              <a:gd name="connsiteY3" fmla="*/ 1358463 h 1616722"/>
              <a:gd name="connsiteX4" fmla="*/ 928854 w 1528647"/>
              <a:gd name="connsiteY4" fmla="*/ 1616722 h 1616722"/>
              <a:gd name="connsiteX5" fmla="*/ 1087248 w 1528647"/>
              <a:gd name="connsiteY5" fmla="*/ 1119923 h 1616722"/>
              <a:gd name="connsiteX6" fmla="*/ 1427860 w 1528647"/>
              <a:gd name="connsiteY6" fmla="*/ 876498 h 1616722"/>
              <a:gd name="connsiteX7" fmla="*/ 1423933 w 1528647"/>
              <a:gd name="connsiteY7" fmla="*/ 875531 h 1616722"/>
              <a:gd name="connsiteX8" fmla="*/ 1528647 w 1528647"/>
              <a:gd name="connsiteY8" fmla="*/ 364387 h 1616722"/>
              <a:gd name="connsiteX9" fmla="*/ 1146221 w 1528647"/>
              <a:gd name="connsiteY9" fmla="*/ 0 h 1616722"/>
              <a:gd name="connsiteX0" fmla="*/ 1094581 w 1477007"/>
              <a:gd name="connsiteY0" fmla="*/ 115921 h 1732643"/>
              <a:gd name="connsiteX1" fmla="*/ 1093697 w 1477007"/>
              <a:gd name="connsiteY1" fmla="*/ 120105 h 1732643"/>
              <a:gd name="connsiteX2" fmla="*/ 0 w 1477007"/>
              <a:gd name="connsiteY2" fmla="*/ 1722574 h 1732643"/>
              <a:gd name="connsiteX3" fmla="*/ 418544 w 1477007"/>
              <a:gd name="connsiteY3" fmla="*/ 1474384 h 1732643"/>
              <a:gd name="connsiteX4" fmla="*/ 877214 w 1477007"/>
              <a:gd name="connsiteY4" fmla="*/ 1732643 h 1732643"/>
              <a:gd name="connsiteX5" fmla="*/ 1035608 w 1477007"/>
              <a:gd name="connsiteY5" fmla="*/ 1235844 h 1732643"/>
              <a:gd name="connsiteX6" fmla="*/ 1376220 w 1477007"/>
              <a:gd name="connsiteY6" fmla="*/ 992419 h 1732643"/>
              <a:gd name="connsiteX7" fmla="*/ 1372293 w 1477007"/>
              <a:gd name="connsiteY7" fmla="*/ 991452 h 1732643"/>
              <a:gd name="connsiteX8" fmla="*/ 1477007 w 1477007"/>
              <a:gd name="connsiteY8" fmla="*/ 480308 h 1732643"/>
              <a:gd name="connsiteX9" fmla="*/ 1094581 w 1477007"/>
              <a:gd name="connsiteY9" fmla="*/ 115921 h 1732643"/>
              <a:gd name="connsiteX0" fmla="*/ 1094581 w 1477007"/>
              <a:gd name="connsiteY0" fmla="*/ 115921 h 1732643"/>
              <a:gd name="connsiteX1" fmla="*/ 1093697 w 1477007"/>
              <a:gd name="connsiteY1" fmla="*/ 120105 h 1732643"/>
              <a:gd name="connsiteX2" fmla="*/ 0 w 1477007"/>
              <a:gd name="connsiteY2" fmla="*/ 1722574 h 1732643"/>
              <a:gd name="connsiteX3" fmla="*/ 427153 w 1477007"/>
              <a:gd name="connsiteY3" fmla="*/ 1493225 h 1732643"/>
              <a:gd name="connsiteX4" fmla="*/ 877214 w 1477007"/>
              <a:gd name="connsiteY4" fmla="*/ 1732643 h 1732643"/>
              <a:gd name="connsiteX5" fmla="*/ 1035608 w 1477007"/>
              <a:gd name="connsiteY5" fmla="*/ 1235844 h 1732643"/>
              <a:gd name="connsiteX6" fmla="*/ 1376220 w 1477007"/>
              <a:gd name="connsiteY6" fmla="*/ 992419 h 1732643"/>
              <a:gd name="connsiteX7" fmla="*/ 1372293 w 1477007"/>
              <a:gd name="connsiteY7" fmla="*/ 991452 h 1732643"/>
              <a:gd name="connsiteX8" fmla="*/ 1477007 w 1477007"/>
              <a:gd name="connsiteY8" fmla="*/ 480308 h 1732643"/>
              <a:gd name="connsiteX9" fmla="*/ 1094581 w 1477007"/>
              <a:gd name="connsiteY9" fmla="*/ 115921 h 1732643"/>
              <a:gd name="connsiteX0" fmla="*/ 1094581 w 1477007"/>
              <a:gd name="connsiteY0" fmla="*/ 115921 h 1722574"/>
              <a:gd name="connsiteX1" fmla="*/ 1093697 w 1477007"/>
              <a:gd name="connsiteY1" fmla="*/ 120105 h 1722574"/>
              <a:gd name="connsiteX2" fmla="*/ 0 w 1477007"/>
              <a:gd name="connsiteY2" fmla="*/ 1722574 h 1722574"/>
              <a:gd name="connsiteX3" fmla="*/ 427153 w 1477007"/>
              <a:gd name="connsiteY3" fmla="*/ 1493225 h 1722574"/>
              <a:gd name="connsiteX4" fmla="*/ 810836 w 1477007"/>
              <a:gd name="connsiteY4" fmla="*/ 1687059 h 1722574"/>
              <a:gd name="connsiteX5" fmla="*/ 1035608 w 1477007"/>
              <a:gd name="connsiteY5" fmla="*/ 1235844 h 1722574"/>
              <a:gd name="connsiteX6" fmla="*/ 1376220 w 1477007"/>
              <a:gd name="connsiteY6" fmla="*/ 992419 h 1722574"/>
              <a:gd name="connsiteX7" fmla="*/ 1372293 w 1477007"/>
              <a:gd name="connsiteY7" fmla="*/ 991452 h 1722574"/>
              <a:gd name="connsiteX8" fmla="*/ 1477007 w 1477007"/>
              <a:gd name="connsiteY8" fmla="*/ 480308 h 1722574"/>
              <a:gd name="connsiteX9" fmla="*/ 1094581 w 1477007"/>
              <a:gd name="connsiteY9" fmla="*/ 115921 h 1722574"/>
              <a:gd name="connsiteX0" fmla="*/ 1094581 w 1477007"/>
              <a:gd name="connsiteY0" fmla="*/ 115921 h 1722574"/>
              <a:gd name="connsiteX1" fmla="*/ 1093697 w 1477007"/>
              <a:gd name="connsiteY1" fmla="*/ 120105 h 1722574"/>
              <a:gd name="connsiteX2" fmla="*/ 0 w 1477007"/>
              <a:gd name="connsiteY2" fmla="*/ 1722574 h 1722574"/>
              <a:gd name="connsiteX3" fmla="*/ 427153 w 1477007"/>
              <a:gd name="connsiteY3" fmla="*/ 1493225 h 1722574"/>
              <a:gd name="connsiteX4" fmla="*/ 810836 w 1477007"/>
              <a:gd name="connsiteY4" fmla="*/ 1687059 h 1722574"/>
              <a:gd name="connsiteX5" fmla="*/ 1005979 w 1477007"/>
              <a:gd name="connsiteY5" fmla="*/ 1164358 h 1722574"/>
              <a:gd name="connsiteX6" fmla="*/ 1376220 w 1477007"/>
              <a:gd name="connsiteY6" fmla="*/ 992419 h 1722574"/>
              <a:gd name="connsiteX7" fmla="*/ 1372293 w 1477007"/>
              <a:gd name="connsiteY7" fmla="*/ 991452 h 1722574"/>
              <a:gd name="connsiteX8" fmla="*/ 1477007 w 1477007"/>
              <a:gd name="connsiteY8" fmla="*/ 480308 h 1722574"/>
              <a:gd name="connsiteX9" fmla="*/ 1094581 w 1477007"/>
              <a:gd name="connsiteY9" fmla="*/ 115921 h 1722574"/>
              <a:gd name="connsiteX0" fmla="*/ 1094581 w 1477007"/>
              <a:gd name="connsiteY0" fmla="*/ 115921 h 1722574"/>
              <a:gd name="connsiteX1" fmla="*/ 1093697 w 1477007"/>
              <a:gd name="connsiteY1" fmla="*/ 120105 h 1722574"/>
              <a:gd name="connsiteX2" fmla="*/ 0 w 1477007"/>
              <a:gd name="connsiteY2" fmla="*/ 1722574 h 1722574"/>
              <a:gd name="connsiteX3" fmla="*/ 427153 w 1477007"/>
              <a:gd name="connsiteY3" fmla="*/ 1493225 h 1722574"/>
              <a:gd name="connsiteX4" fmla="*/ 810836 w 1477007"/>
              <a:gd name="connsiteY4" fmla="*/ 1687059 h 1722574"/>
              <a:gd name="connsiteX5" fmla="*/ 1005979 w 1477007"/>
              <a:gd name="connsiteY5" fmla="*/ 1164358 h 1722574"/>
              <a:gd name="connsiteX6" fmla="*/ 1376220 w 1477007"/>
              <a:gd name="connsiteY6" fmla="*/ 992419 h 1722574"/>
              <a:gd name="connsiteX7" fmla="*/ 1401124 w 1477007"/>
              <a:gd name="connsiteY7" fmla="*/ 891734 h 1722574"/>
              <a:gd name="connsiteX8" fmla="*/ 1477007 w 1477007"/>
              <a:gd name="connsiteY8" fmla="*/ 480308 h 1722574"/>
              <a:gd name="connsiteX9" fmla="*/ 1094581 w 1477007"/>
              <a:gd name="connsiteY9" fmla="*/ 115921 h 1722574"/>
              <a:gd name="connsiteX0" fmla="*/ 1094581 w 1477007"/>
              <a:gd name="connsiteY0" fmla="*/ 115921 h 1722574"/>
              <a:gd name="connsiteX1" fmla="*/ 1093697 w 1477007"/>
              <a:gd name="connsiteY1" fmla="*/ 120105 h 1722574"/>
              <a:gd name="connsiteX2" fmla="*/ 0 w 1477007"/>
              <a:gd name="connsiteY2" fmla="*/ 1722574 h 1722574"/>
              <a:gd name="connsiteX3" fmla="*/ 427153 w 1477007"/>
              <a:gd name="connsiteY3" fmla="*/ 1493225 h 1722574"/>
              <a:gd name="connsiteX4" fmla="*/ 810836 w 1477007"/>
              <a:gd name="connsiteY4" fmla="*/ 1687059 h 1722574"/>
              <a:gd name="connsiteX5" fmla="*/ 1005979 w 1477007"/>
              <a:gd name="connsiteY5" fmla="*/ 1164358 h 1722574"/>
              <a:gd name="connsiteX6" fmla="*/ 1397299 w 1477007"/>
              <a:gd name="connsiteY6" fmla="*/ 902318 h 1722574"/>
              <a:gd name="connsiteX7" fmla="*/ 1401124 w 1477007"/>
              <a:gd name="connsiteY7" fmla="*/ 891734 h 1722574"/>
              <a:gd name="connsiteX8" fmla="*/ 1477007 w 1477007"/>
              <a:gd name="connsiteY8" fmla="*/ 480308 h 1722574"/>
              <a:gd name="connsiteX9" fmla="*/ 1094581 w 1477007"/>
              <a:gd name="connsiteY9" fmla="*/ 115921 h 1722574"/>
              <a:gd name="connsiteX0" fmla="*/ 1094581 w 1495307"/>
              <a:gd name="connsiteY0" fmla="*/ 115921 h 1722574"/>
              <a:gd name="connsiteX1" fmla="*/ 1093697 w 1495307"/>
              <a:gd name="connsiteY1" fmla="*/ 120105 h 1722574"/>
              <a:gd name="connsiteX2" fmla="*/ 0 w 1495307"/>
              <a:gd name="connsiteY2" fmla="*/ 1722574 h 1722574"/>
              <a:gd name="connsiteX3" fmla="*/ 427153 w 1495307"/>
              <a:gd name="connsiteY3" fmla="*/ 1493225 h 1722574"/>
              <a:gd name="connsiteX4" fmla="*/ 810836 w 1495307"/>
              <a:gd name="connsiteY4" fmla="*/ 1687059 h 1722574"/>
              <a:gd name="connsiteX5" fmla="*/ 1005979 w 1495307"/>
              <a:gd name="connsiteY5" fmla="*/ 1164358 h 1722574"/>
              <a:gd name="connsiteX6" fmla="*/ 1397299 w 1495307"/>
              <a:gd name="connsiteY6" fmla="*/ 902318 h 1722574"/>
              <a:gd name="connsiteX7" fmla="*/ 1401124 w 1495307"/>
              <a:gd name="connsiteY7" fmla="*/ 891734 h 1722574"/>
              <a:gd name="connsiteX8" fmla="*/ 1495307 w 1495307"/>
              <a:gd name="connsiteY8" fmla="*/ 487130 h 1722574"/>
              <a:gd name="connsiteX9" fmla="*/ 1094581 w 1495307"/>
              <a:gd name="connsiteY9" fmla="*/ 115921 h 1722574"/>
              <a:gd name="connsiteX0" fmla="*/ 1094581 w 1495307"/>
              <a:gd name="connsiteY0" fmla="*/ 115921 h 1722574"/>
              <a:gd name="connsiteX1" fmla="*/ 1093697 w 1495307"/>
              <a:gd name="connsiteY1" fmla="*/ 120105 h 1722574"/>
              <a:gd name="connsiteX2" fmla="*/ 0 w 1495307"/>
              <a:gd name="connsiteY2" fmla="*/ 1722574 h 1722574"/>
              <a:gd name="connsiteX3" fmla="*/ 427153 w 1495307"/>
              <a:gd name="connsiteY3" fmla="*/ 1493225 h 1722574"/>
              <a:gd name="connsiteX4" fmla="*/ 810836 w 1495307"/>
              <a:gd name="connsiteY4" fmla="*/ 1687059 h 1722574"/>
              <a:gd name="connsiteX5" fmla="*/ 1005979 w 1495307"/>
              <a:gd name="connsiteY5" fmla="*/ 1164358 h 1722574"/>
              <a:gd name="connsiteX6" fmla="*/ 1397299 w 1495307"/>
              <a:gd name="connsiteY6" fmla="*/ 902318 h 1722574"/>
              <a:gd name="connsiteX7" fmla="*/ 1411206 w 1495307"/>
              <a:gd name="connsiteY7" fmla="*/ 903830 h 1722574"/>
              <a:gd name="connsiteX8" fmla="*/ 1495307 w 1495307"/>
              <a:gd name="connsiteY8" fmla="*/ 487130 h 1722574"/>
              <a:gd name="connsiteX9" fmla="*/ 1094581 w 1495307"/>
              <a:gd name="connsiteY9" fmla="*/ 115921 h 1722574"/>
              <a:gd name="connsiteX0" fmla="*/ 1094581 w 1495307"/>
              <a:gd name="connsiteY0" fmla="*/ 115921 h 1722574"/>
              <a:gd name="connsiteX1" fmla="*/ 1093697 w 1495307"/>
              <a:gd name="connsiteY1" fmla="*/ 120105 h 1722574"/>
              <a:gd name="connsiteX2" fmla="*/ 0 w 1495307"/>
              <a:gd name="connsiteY2" fmla="*/ 1722574 h 1722574"/>
              <a:gd name="connsiteX3" fmla="*/ 427153 w 1495307"/>
              <a:gd name="connsiteY3" fmla="*/ 1493225 h 1722574"/>
              <a:gd name="connsiteX4" fmla="*/ 810836 w 1495307"/>
              <a:gd name="connsiteY4" fmla="*/ 1687059 h 1722574"/>
              <a:gd name="connsiteX5" fmla="*/ 1005979 w 1495307"/>
              <a:gd name="connsiteY5" fmla="*/ 1164358 h 1722574"/>
              <a:gd name="connsiteX6" fmla="*/ 1397299 w 1495307"/>
              <a:gd name="connsiteY6" fmla="*/ 902318 h 1722574"/>
              <a:gd name="connsiteX7" fmla="*/ 1451442 w 1495307"/>
              <a:gd name="connsiteY7" fmla="*/ 849006 h 1722574"/>
              <a:gd name="connsiteX8" fmla="*/ 1495307 w 1495307"/>
              <a:gd name="connsiteY8" fmla="*/ 487130 h 1722574"/>
              <a:gd name="connsiteX9" fmla="*/ 1094581 w 1495307"/>
              <a:gd name="connsiteY9" fmla="*/ 115921 h 1722574"/>
              <a:gd name="connsiteX0" fmla="*/ 1094581 w 1495307"/>
              <a:gd name="connsiteY0" fmla="*/ 115921 h 1722574"/>
              <a:gd name="connsiteX1" fmla="*/ 1093697 w 1495307"/>
              <a:gd name="connsiteY1" fmla="*/ 120105 h 1722574"/>
              <a:gd name="connsiteX2" fmla="*/ 0 w 1495307"/>
              <a:gd name="connsiteY2" fmla="*/ 1722574 h 1722574"/>
              <a:gd name="connsiteX3" fmla="*/ 427153 w 1495307"/>
              <a:gd name="connsiteY3" fmla="*/ 1493225 h 1722574"/>
              <a:gd name="connsiteX4" fmla="*/ 810836 w 1495307"/>
              <a:gd name="connsiteY4" fmla="*/ 1687059 h 1722574"/>
              <a:gd name="connsiteX5" fmla="*/ 1005979 w 1495307"/>
              <a:gd name="connsiteY5" fmla="*/ 1164358 h 1722574"/>
              <a:gd name="connsiteX6" fmla="*/ 1412264 w 1495307"/>
              <a:gd name="connsiteY6" fmla="*/ 898516 h 1722574"/>
              <a:gd name="connsiteX7" fmla="*/ 1451442 w 1495307"/>
              <a:gd name="connsiteY7" fmla="*/ 849006 h 1722574"/>
              <a:gd name="connsiteX8" fmla="*/ 1495307 w 1495307"/>
              <a:gd name="connsiteY8" fmla="*/ 487130 h 1722574"/>
              <a:gd name="connsiteX9" fmla="*/ 1094581 w 1495307"/>
              <a:gd name="connsiteY9" fmla="*/ 115921 h 1722574"/>
              <a:gd name="connsiteX0" fmla="*/ 1094581 w 1495307"/>
              <a:gd name="connsiteY0" fmla="*/ 115921 h 1722574"/>
              <a:gd name="connsiteX1" fmla="*/ 1093697 w 1495307"/>
              <a:gd name="connsiteY1" fmla="*/ 120105 h 1722574"/>
              <a:gd name="connsiteX2" fmla="*/ 0 w 1495307"/>
              <a:gd name="connsiteY2" fmla="*/ 1722574 h 1722574"/>
              <a:gd name="connsiteX3" fmla="*/ 427153 w 1495307"/>
              <a:gd name="connsiteY3" fmla="*/ 1493225 h 1722574"/>
              <a:gd name="connsiteX4" fmla="*/ 810836 w 1495307"/>
              <a:gd name="connsiteY4" fmla="*/ 1687059 h 1722574"/>
              <a:gd name="connsiteX5" fmla="*/ 1005979 w 1495307"/>
              <a:gd name="connsiteY5" fmla="*/ 1164358 h 1722574"/>
              <a:gd name="connsiteX6" fmla="*/ 1412264 w 1495307"/>
              <a:gd name="connsiteY6" fmla="*/ 898516 h 1722574"/>
              <a:gd name="connsiteX7" fmla="*/ 1414617 w 1495307"/>
              <a:gd name="connsiteY7" fmla="*/ 894682 h 1722574"/>
              <a:gd name="connsiteX8" fmla="*/ 1495307 w 1495307"/>
              <a:gd name="connsiteY8" fmla="*/ 487130 h 1722574"/>
              <a:gd name="connsiteX9" fmla="*/ 1094581 w 1495307"/>
              <a:gd name="connsiteY9" fmla="*/ 115921 h 1722574"/>
              <a:gd name="connsiteX0" fmla="*/ 1119085 w 1495307"/>
              <a:gd name="connsiteY0" fmla="*/ 131935 h 1714863"/>
              <a:gd name="connsiteX1" fmla="*/ 1093697 w 1495307"/>
              <a:gd name="connsiteY1" fmla="*/ 112394 h 1714863"/>
              <a:gd name="connsiteX2" fmla="*/ 0 w 1495307"/>
              <a:gd name="connsiteY2" fmla="*/ 1714863 h 1714863"/>
              <a:gd name="connsiteX3" fmla="*/ 427153 w 1495307"/>
              <a:gd name="connsiteY3" fmla="*/ 1485514 h 1714863"/>
              <a:gd name="connsiteX4" fmla="*/ 810836 w 1495307"/>
              <a:gd name="connsiteY4" fmla="*/ 1679348 h 1714863"/>
              <a:gd name="connsiteX5" fmla="*/ 1005979 w 1495307"/>
              <a:gd name="connsiteY5" fmla="*/ 1156647 h 1714863"/>
              <a:gd name="connsiteX6" fmla="*/ 1412264 w 1495307"/>
              <a:gd name="connsiteY6" fmla="*/ 890805 h 1714863"/>
              <a:gd name="connsiteX7" fmla="*/ 1414617 w 1495307"/>
              <a:gd name="connsiteY7" fmla="*/ 886971 h 1714863"/>
              <a:gd name="connsiteX8" fmla="*/ 1495307 w 1495307"/>
              <a:gd name="connsiteY8" fmla="*/ 479419 h 1714863"/>
              <a:gd name="connsiteX9" fmla="*/ 1119085 w 1495307"/>
              <a:gd name="connsiteY9" fmla="*/ 131935 h 1714863"/>
              <a:gd name="connsiteX0" fmla="*/ 1119085 w 1495307"/>
              <a:gd name="connsiteY0" fmla="*/ 21888 h 1604816"/>
              <a:gd name="connsiteX1" fmla="*/ 1093697 w 1495307"/>
              <a:gd name="connsiteY1" fmla="*/ 2347 h 1604816"/>
              <a:gd name="connsiteX2" fmla="*/ 0 w 1495307"/>
              <a:gd name="connsiteY2" fmla="*/ 1604816 h 1604816"/>
              <a:gd name="connsiteX3" fmla="*/ 427153 w 1495307"/>
              <a:gd name="connsiteY3" fmla="*/ 1375467 h 1604816"/>
              <a:gd name="connsiteX4" fmla="*/ 810836 w 1495307"/>
              <a:gd name="connsiteY4" fmla="*/ 1569301 h 1604816"/>
              <a:gd name="connsiteX5" fmla="*/ 1005979 w 1495307"/>
              <a:gd name="connsiteY5" fmla="*/ 1046600 h 1604816"/>
              <a:gd name="connsiteX6" fmla="*/ 1412264 w 1495307"/>
              <a:gd name="connsiteY6" fmla="*/ 780758 h 1604816"/>
              <a:gd name="connsiteX7" fmla="*/ 1414617 w 1495307"/>
              <a:gd name="connsiteY7" fmla="*/ 776924 h 1604816"/>
              <a:gd name="connsiteX8" fmla="*/ 1495307 w 1495307"/>
              <a:gd name="connsiteY8" fmla="*/ 369372 h 1604816"/>
              <a:gd name="connsiteX9" fmla="*/ 1119085 w 1495307"/>
              <a:gd name="connsiteY9" fmla="*/ 21888 h 1604816"/>
              <a:gd name="connsiteX0" fmla="*/ 1119085 w 1495307"/>
              <a:gd name="connsiteY0" fmla="*/ 21888 h 1604816"/>
              <a:gd name="connsiteX1" fmla="*/ 1093697 w 1495307"/>
              <a:gd name="connsiteY1" fmla="*/ 2347 h 1604816"/>
              <a:gd name="connsiteX2" fmla="*/ 0 w 1495307"/>
              <a:gd name="connsiteY2" fmla="*/ 1604816 h 1604816"/>
              <a:gd name="connsiteX3" fmla="*/ 427153 w 1495307"/>
              <a:gd name="connsiteY3" fmla="*/ 1375467 h 1604816"/>
              <a:gd name="connsiteX4" fmla="*/ 810836 w 1495307"/>
              <a:gd name="connsiteY4" fmla="*/ 1569301 h 1604816"/>
              <a:gd name="connsiteX5" fmla="*/ 1005979 w 1495307"/>
              <a:gd name="connsiteY5" fmla="*/ 1046600 h 1604816"/>
              <a:gd name="connsiteX6" fmla="*/ 1412264 w 1495307"/>
              <a:gd name="connsiteY6" fmla="*/ 780758 h 1604816"/>
              <a:gd name="connsiteX7" fmla="*/ 1414617 w 1495307"/>
              <a:gd name="connsiteY7" fmla="*/ 776924 h 1604816"/>
              <a:gd name="connsiteX8" fmla="*/ 1495307 w 1495307"/>
              <a:gd name="connsiteY8" fmla="*/ 369372 h 1604816"/>
              <a:gd name="connsiteX9" fmla="*/ 1119085 w 1495307"/>
              <a:gd name="connsiteY9" fmla="*/ 21888 h 1604816"/>
              <a:gd name="connsiteX0" fmla="*/ 1119085 w 1495307"/>
              <a:gd name="connsiteY0" fmla="*/ 8389 h 1591317"/>
              <a:gd name="connsiteX1" fmla="*/ 1117270 w 1495307"/>
              <a:gd name="connsiteY1" fmla="*/ 3887 h 1591317"/>
              <a:gd name="connsiteX2" fmla="*/ 0 w 1495307"/>
              <a:gd name="connsiteY2" fmla="*/ 1591317 h 1591317"/>
              <a:gd name="connsiteX3" fmla="*/ 427153 w 1495307"/>
              <a:gd name="connsiteY3" fmla="*/ 1361968 h 1591317"/>
              <a:gd name="connsiteX4" fmla="*/ 810836 w 1495307"/>
              <a:gd name="connsiteY4" fmla="*/ 1555802 h 1591317"/>
              <a:gd name="connsiteX5" fmla="*/ 1005979 w 1495307"/>
              <a:gd name="connsiteY5" fmla="*/ 1033101 h 1591317"/>
              <a:gd name="connsiteX6" fmla="*/ 1412264 w 1495307"/>
              <a:gd name="connsiteY6" fmla="*/ 767259 h 1591317"/>
              <a:gd name="connsiteX7" fmla="*/ 1414617 w 1495307"/>
              <a:gd name="connsiteY7" fmla="*/ 763425 h 1591317"/>
              <a:gd name="connsiteX8" fmla="*/ 1495307 w 1495307"/>
              <a:gd name="connsiteY8" fmla="*/ 355873 h 1591317"/>
              <a:gd name="connsiteX9" fmla="*/ 1119085 w 1495307"/>
              <a:gd name="connsiteY9" fmla="*/ 8389 h 1591317"/>
              <a:gd name="connsiteX0" fmla="*/ 1119085 w 1495307"/>
              <a:gd name="connsiteY0" fmla="*/ 8389 h 1591317"/>
              <a:gd name="connsiteX1" fmla="*/ 1117270 w 1495307"/>
              <a:gd name="connsiteY1" fmla="*/ 3887 h 1591317"/>
              <a:gd name="connsiteX2" fmla="*/ 0 w 1495307"/>
              <a:gd name="connsiteY2" fmla="*/ 1591317 h 1591317"/>
              <a:gd name="connsiteX3" fmla="*/ 427153 w 1495307"/>
              <a:gd name="connsiteY3" fmla="*/ 1361968 h 1591317"/>
              <a:gd name="connsiteX4" fmla="*/ 810836 w 1495307"/>
              <a:gd name="connsiteY4" fmla="*/ 1555802 h 1591317"/>
              <a:gd name="connsiteX5" fmla="*/ 1005979 w 1495307"/>
              <a:gd name="connsiteY5" fmla="*/ 1033101 h 1591317"/>
              <a:gd name="connsiteX6" fmla="*/ 1412264 w 1495307"/>
              <a:gd name="connsiteY6" fmla="*/ 767259 h 1591317"/>
              <a:gd name="connsiteX7" fmla="*/ 1414617 w 1495307"/>
              <a:gd name="connsiteY7" fmla="*/ 763425 h 1591317"/>
              <a:gd name="connsiteX8" fmla="*/ 1495307 w 1495307"/>
              <a:gd name="connsiteY8" fmla="*/ 355873 h 1591317"/>
              <a:gd name="connsiteX9" fmla="*/ 1119085 w 1495307"/>
              <a:gd name="connsiteY9" fmla="*/ 8389 h 1591317"/>
              <a:gd name="connsiteX0" fmla="*/ 1119085 w 1495307"/>
              <a:gd name="connsiteY0" fmla="*/ 8389 h 1591317"/>
              <a:gd name="connsiteX1" fmla="*/ 1117270 w 1495307"/>
              <a:gd name="connsiteY1" fmla="*/ 3887 h 1591317"/>
              <a:gd name="connsiteX2" fmla="*/ 0 w 1495307"/>
              <a:gd name="connsiteY2" fmla="*/ 1591317 h 1591317"/>
              <a:gd name="connsiteX3" fmla="*/ 427153 w 1495307"/>
              <a:gd name="connsiteY3" fmla="*/ 1361968 h 1591317"/>
              <a:gd name="connsiteX4" fmla="*/ 810836 w 1495307"/>
              <a:gd name="connsiteY4" fmla="*/ 1555802 h 1591317"/>
              <a:gd name="connsiteX5" fmla="*/ 1005979 w 1495307"/>
              <a:gd name="connsiteY5" fmla="*/ 1033101 h 1591317"/>
              <a:gd name="connsiteX6" fmla="*/ 1412264 w 1495307"/>
              <a:gd name="connsiteY6" fmla="*/ 767259 h 1591317"/>
              <a:gd name="connsiteX7" fmla="*/ 1414617 w 1495307"/>
              <a:gd name="connsiteY7" fmla="*/ 763425 h 1591317"/>
              <a:gd name="connsiteX8" fmla="*/ 1495307 w 1495307"/>
              <a:gd name="connsiteY8" fmla="*/ 355873 h 1591317"/>
              <a:gd name="connsiteX9" fmla="*/ 1119085 w 1495307"/>
              <a:gd name="connsiteY9" fmla="*/ 8389 h 1591317"/>
              <a:gd name="connsiteX0" fmla="*/ 1119085 w 1495307"/>
              <a:gd name="connsiteY0" fmla="*/ 8389 h 1591317"/>
              <a:gd name="connsiteX1" fmla="*/ 1117270 w 1495307"/>
              <a:gd name="connsiteY1" fmla="*/ 3887 h 1591317"/>
              <a:gd name="connsiteX2" fmla="*/ 0 w 1495307"/>
              <a:gd name="connsiteY2" fmla="*/ 1591317 h 1591317"/>
              <a:gd name="connsiteX3" fmla="*/ 427153 w 1495307"/>
              <a:gd name="connsiteY3" fmla="*/ 1361968 h 1591317"/>
              <a:gd name="connsiteX4" fmla="*/ 810836 w 1495307"/>
              <a:gd name="connsiteY4" fmla="*/ 1555802 h 1591317"/>
              <a:gd name="connsiteX5" fmla="*/ 1005979 w 1495307"/>
              <a:gd name="connsiteY5" fmla="*/ 1033101 h 1591317"/>
              <a:gd name="connsiteX6" fmla="*/ 1412264 w 1495307"/>
              <a:gd name="connsiteY6" fmla="*/ 767259 h 1591317"/>
              <a:gd name="connsiteX7" fmla="*/ 1414617 w 1495307"/>
              <a:gd name="connsiteY7" fmla="*/ 763425 h 1591317"/>
              <a:gd name="connsiteX8" fmla="*/ 1495307 w 1495307"/>
              <a:gd name="connsiteY8" fmla="*/ 355873 h 1591317"/>
              <a:gd name="connsiteX9" fmla="*/ 1119085 w 1495307"/>
              <a:gd name="connsiteY9" fmla="*/ 8389 h 1591317"/>
              <a:gd name="connsiteX0" fmla="*/ 1119085 w 1495307"/>
              <a:gd name="connsiteY0" fmla="*/ 8389 h 1591317"/>
              <a:gd name="connsiteX1" fmla="*/ 1117270 w 1495307"/>
              <a:gd name="connsiteY1" fmla="*/ 3887 h 1591317"/>
              <a:gd name="connsiteX2" fmla="*/ 0 w 1495307"/>
              <a:gd name="connsiteY2" fmla="*/ 1591317 h 1591317"/>
              <a:gd name="connsiteX3" fmla="*/ 427153 w 1495307"/>
              <a:gd name="connsiteY3" fmla="*/ 1361968 h 1591317"/>
              <a:gd name="connsiteX4" fmla="*/ 810836 w 1495307"/>
              <a:gd name="connsiteY4" fmla="*/ 1555802 h 1591317"/>
              <a:gd name="connsiteX5" fmla="*/ 1005979 w 1495307"/>
              <a:gd name="connsiteY5" fmla="*/ 1033101 h 1591317"/>
              <a:gd name="connsiteX6" fmla="*/ 1412264 w 1495307"/>
              <a:gd name="connsiteY6" fmla="*/ 767259 h 1591317"/>
              <a:gd name="connsiteX7" fmla="*/ 1414617 w 1495307"/>
              <a:gd name="connsiteY7" fmla="*/ 763425 h 1591317"/>
              <a:gd name="connsiteX8" fmla="*/ 1495307 w 1495307"/>
              <a:gd name="connsiteY8" fmla="*/ 355873 h 1591317"/>
              <a:gd name="connsiteX9" fmla="*/ 1119085 w 1495307"/>
              <a:gd name="connsiteY9" fmla="*/ 8389 h 159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307" h="1591317" extrusionOk="0">
                <a:moveTo>
                  <a:pt x="1119085" y="8389"/>
                </a:moveTo>
                <a:cubicBezTo>
                  <a:pt x="1119073" y="8389"/>
                  <a:pt x="1115708" y="-6980"/>
                  <a:pt x="1117270" y="3887"/>
                </a:cubicBezTo>
                <a:cubicBezTo>
                  <a:pt x="735572" y="106375"/>
                  <a:pt x="0" y="605131"/>
                  <a:pt x="0" y="1591317"/>
                </a:cubicBezTo>
                <a:lnTo>
                  <a:pt x="427153" y="1361968"/>
                </a:lnTo>
                <a:lnTo>
                  <a:pt x="810836" y="1555802"/>
                </a:lnTo>
                <a:cubicBezTo>
                  <a:pt x="823906" y="1237588"/>
                  <a:pt x="905741" y="1164525"/>
                  <a:pt x="1005979" y="1033101"/>
                </a:cubicBezTo>
                <a:cubicBezTo>
                  <a:pt x="1106217" y="901677"/>
                  <a:pt x="1182999" y="879225"/>
                  <a:pt x="1412264" y="767259"/>
                </a:cubicBezTo>
                <a:cubicBezTo>
                  <a:pt x="1412427" y="760191"/>
                  <a:pt x="1414454" y="770493"/>
                  <a:pt x="1414617" y="763425"/>
                </a:cubicBezTo>
                <a:lnTo>
                  <a:pt x="1495307" y="355873"/>
                </a:lnTo>
                <a:cubicBezTo>
                  <a:pt x="1402332" y="257296"/>
                  <a:pt x="1212060" y="106966"/>
                  <a:pt x="1119085" y="8389"/>
                </a:cubicBezTo>
                <a:close/>
              </a:path>
            </a:pathLst>
          </a:custGeom>
          <a:noFill/>
          <a:ln w="28575" cap="flat"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grpSp>
        <p:nvGrpSpPr>
          <p:cNvPr id="617" name="Arrow 1" descr="Arrow pointing to delivery."/>
          <p:cNvGrpSpPr/>
          <p:nvPr/>
        </p:nvGrpSpPr>
        <p:grpSpPr>
          <a:xfrm>
            <a:off x="2708318" y="2037141"/>
            <a:ext cx="2409258" cy="3729600"/>
            <a:chOff x="2708318" y="2037141"/>
            <a:chExt cx="2409258" cy="4639408"/>
          </a:xfrm>
        </p:grpSpPr>
        <p:sp>
          <p:nvSpPr>
            <p:cNvPr id="618" name="Google Shape;618;p9"/>
            <p:cNvSpPr/>
            <p:nvPr/>
          </p:nvSpPr>
          <p:spPr>
            <a:xfrm>
              <a:off x="2745962" y="2037141"/>
              <a:ext cx="2371614" cy="4639408"/>
            </a:xfrm>
            <a:custGeom>
              <a:avLst/>
              <a:gdLst/>
              <a:ahLst/>
              <a:cxnLst/>
              <a:rect l="l" t="t" r="r" b="b"/>
              <a:pathLst>
                <a:path w="2371614" h="4639408" extrusionOk="0">
                  <a:moveTo>
                    <a:pt x="2371614" y="1778"/>
                  </a:moveTo>
                  <a:cubicBezTo>
                    <a:pt x="2371614" y="1778"/>
                    <a:pt x="2153903" y="-33952"/>
                    <a:pt x="2020264" y="214906"/>
                  </a:cubicBezTo>
                  <a:cubicBezTo>
                    <a:pt x="1816355" y="594149"/>
                    <a:pt x="2048498" y="2023361"/>
                    <a:pt x="2020264" y="2835129"/>
                  </a:cubicBezTo>
                  <a:cubicBezTo>
                    <a:pt x="1992031" y="3646896"/>
                    <a:pt x="1596762" y="4436724"/>
                    <a:pt x="1097970" y="4552691"/>
                  </a:cubicBezTo>
                  <a:cubicBezTo>
                    <a:pt x="633685" y="4709403"/>
                    <a:pt x="0" y="4646718"/>
                    <a:pt x="0" y="4421053"/>
                  </a:cubicBezTo>
                </a:path>
              </a:pathLst>
            </a:custGeom>
            <a:noFill/>
            <a:ln w="1905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9" name="Google Shape;619;p9"/>
            <p:cNvSpPr/>
            <p:nvPr/>
          </p:nvSpPr>
          <p:spPr>
            <a:xfrm>
              <a:off x="2708318" y="6402766"/>
              <a:ext cx="73407" cy="75221"/>
            </a:xfrm>
            <a:custGeom>
              <a:avLst/>
              <a:gdLst/>
              <a:ahLst/>
              <a:cxnLst/>
              <a:rect l="l" t="t" r="r" b="b"/>
              <a:pathLst>
                <a:path w="73407" h="75221" extrusionOk="0">
                  <a:moveTo>
                    <a:pt x="37017" y="0"/>
                  </a:moveTo>
                  <a:lnTo>
                    <a:pt x="0" y="75222"/>
                  </a:lnTo>
                  <a:lnTo>
                    <a:pt x="73407" y="75222"/>
                  </a:lnTo>
                  <a:lnTo>
                    <a:pt x="3701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620" name="Step 1"/>
          <p:cNvSpPr txBox="1"/>
          <p:nvPr/>
        </p:nvSpPr>
        <p:spPr>
          <a:xfrm>
            <a:off x="5198381" y="1788486"/>
            <a:ext cx="6337300" cy="509430"/>
          </a:xfrm>
          <a:prstGeom prst="rect">
            <a:avLst/>
          </a:prstGeom>
          <a:noFill/>
          <a:ln>
            <a:noFill/>
          </a:ln>
        </p:spPr>
        <p:txBody>
          <a:bodyPr spcFirstLastPara="1" wrap="square" lIns="0" tIns="45700" rIns="91425" bIns="45700" anchor="t" anchorCtr="0">
            <a:noAutofit/>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en-GB" sz="1400" b="0" i="0" u="none" strike="noStrike" cap="none">
                <a:solidFill>
                  <a:srgbClr val="000000"/>
                </a:solidFill>
                <a:latin typeface="Arial"/>
                <a:ea typeface="Arial"/>
                <a:cs typeface="Arial"/>
                <a:sym typeface="Arial"/>
              </a:rPr>
              <a:t>The themes line managers are required to focus on and role model.</a:t>
            </a:r>
            <a:endParaRPr/>
          </a:p>
        </p:txBody>
      </p:sp>
      <p:sp>
        <p:nvSpPr>
          <p:cNvPr id="621" name="Step 2"/>
          <p:cNvSpPr txBox="1"/>
          <p:nvPr/>
        </p:nvSpPr>
        <p:spPr>
          <a:xfrm>
            <a:off x="5204260" y="2423384"/>
            <a:ext cx="3667468" cy="307777"/>
          </a:xfrm>
          <a:prstGeom prst="rect">
            <a:avLst/>
          </a:prstGeom>
          <a:noFill/>
          <a:ln>
            <a:noFill/>
          </a:ln>
        </p:spPr>
        <p:txBody>
          <a:bodyPr spcFirstLastPara="1" wrap="square" lIns="0" tIns="45700" rIns="91425" bIns="45700" anchor="t" anchorCtr="0">
            <a:spAutoFit/>
          </a:bodyPr>
          <a:lstStyle/>
          <a:p>
            <a:pPr marL="342900" marR="0" lvl="0" indent="-342900" algn="l" rtl="0">
              <a:lnSpc>
                <a:spcPct val="100000"/>
              </a:lnSpc>
              <a:spcBef>
                <a:spcPts val="0"/>
              </a:spcBef>
              <a:spcAft>
                <a:spcPts val="0"/>
              </a:spcAft>
              <a:buClr>
                <a:srgbClr val="000000"/>
              </a:buClr>
              <a:buSzPts val="1400"/>
              <a:buFont typeface="Arial"/>
              <a:buAutoNum type="arabicPeriod" startAt="2"/>
            </a:pPr>
            <a:r>
              <a:rPr lang="en-GB" sz="1400" b="0" i="0" u="none" strike="noStrike" cap="none">
                <a:solidFill>
                  <a:srgbClr val="000000"/>
                </a:solidFill>
                <a:latin typeface="Arial"/>
                <a:ea typeface="Arial"/>
                <a:cs typeface="Arial"/>
                <a:sym typeface="Arial"/>
              </a:rPr>
              <a:t>An example description of a theme. </a:t>
            </a:r>
            <a:endParaRPr/>
          </a:p>
        </p:txBody>
      </p:sp>
      <p:cxnSp>
        <p:nvCxnSpPr>
          <p:cNvPr id="2" name="Arrow 2" descr="Arrow pointing to the action statement.">
            <a:extLst>
              <a:ext uri="{FF2B5EF4-FFF2-40B4-BE49-F238E27FC236}">
                <a16:creationId xmlns:a16="http://schemas.microsoft.com/office/drawing/2014/main" id="{016747BA-9FC1-FA3F-EA99-EC39809191A4}"/>
              </a:ext>
              <a:ext uri="{C183D7F6-B498-43B3-948B-1728B52AA6E4}">
                <adec:decorative xmlns:adec="http://schemas.microsoft.com/office/drawing/2017/decorative" val="0"/>
              </a:ext>
            </a:extLst>
          </p:cNvPr>
          <p:cNvCxnSpPr>
            <a:cxnSpLocks/>
          </p:cNvCxnSpPr>
          <p:nvPr/>
        </p:nvCxnSpPr>
        <p:spPr>
          <a:xfrm>
            <a:off x="7000211" y="2762238"/>
            <a:ext cx="0" cy="489638"/>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23" name="Delivery statement" descr="Manage with empathy so everyone feels respected, valued, included and motivated at work. &#10;"/>
          <p:cNvSpPr/>
          <p:nvPr/>
        </p:nvSpPr>
        <p:spPr>
          <a:xfrm>
            <a:off x="5198381" y="3342575"/>
            <a:ext cx="6403703" cy="708719"/>
          </a:xfrm>
          <a:prstGeom prst="rect">
            <a:avLst/>
          </a:prstGeom>
          <a:solidFill>
            <a:schemeClr val="accent3"/>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GB" sz="1400" i="0" u="none" strike="noStrike" cap="none">
                <a:solidFill>
                  <a:schemeClr val="bg1"/>
                </a:solidFill>
                <a:latin typeface="Arial"/>
                <a:ea typeface="Arial"/>
                <a:cs typeface="Arial"/>
                <a:sym typeface="Arial"/>
              </a:rPr>
              <a:t>Create a sense of purpose, recognise successes, tackle poor performance and effectively manage resources to deliver results, and drive productivity and business outcomes.</a:t>
            </a:r>
          </a:p>
        </p:txBody>
      </p:sp>
      <p:sp>
        <p:nvSpPr>
          <p:cNvPr id="624" name="Delivery action"/>
          <p:cNvSpPr/>
          <p:nvPr/>
        </p:nvSpPr>
        <p:spPr>
          <a:xfrm>
            <a:off x="5198382" y="4127553"/>
            <a:ext cx="2204612" cy="950697"/>
          </a:xfrm>
          <a:prstGeom prst="rect">
            <a:avLst/>
          </a:prstGeom>
          <a:solidFill>
            <a:srgbClr val="FAD9C6"/>
          </a:solidFill>
          <a:ln>
            <a:noFill/>
          </a:ln>
        </p:spPr>
        <p:txBody>
          <a:bodyPr spcFirstLastPara="1" wrap="square" lIns="36000" tIns="72000" rIns="36000" bIns="72000" anchor="ctr" anchorCtr="0">
            <a:noAutofit/>
          </a:bodyPr>
          <a:lstStyle/>
          <a:p>
            <a:pPr marL="0" marR="0" lvl="0" indent="0" algn="l" rtl="0">
              <a:spcBef>
                <a:spcPts val="0"/>
              </a:spcBef>
              <a:spcAft>
                <a:spcPts val="0"/>
              </a:spcAft>
              <a:buNone/>
            </a:pPr>
            <a:r>
              <a:rPr lang="en-GB" sz="1400" b="1" i="0" u="none" strike="noStrike" cap="none">
                <a:solidFill>
                  <a:schemeClr val="dk1"/>
                </a:solidFill>
                <a:latin typeface="Arial"/>
                <a:ea typeface="Arial"/>
                <a:cs typeface="Arial"/>
                <a:sym typeface="Arial"/>
              </a:rPr>
              <a:t>Managing resources effectively</a:t>
            </a:r>
            <a:endParaRPr sz="1400">
              <a:solidFill>
                <a:srgbClr val="000000"/>
              </a:solidFill>
              <a:latin typeface="Arial"/>
              <a:ea typeface="Arial"/>
              <a:cs typeface="Arial"/>
              <a:sym typeface="Arial"/>
            </a:endParaRPr>
          </a:p>
        </p:txBody>
      </p:sp>
      <p:sp>
        <p:nvSpPr>
          <p:cNvPr id="625" name="Delivery action result"/>
          <p:cNvSpPr/>
          <p:nvPr/>
        </p:nvSpPr>
        <p:spPr>
          <a:xfrm>
            <a:off x="7495052" y="4127553"/>
            <a:ext cx="4107030" cy="950698"/>
          </a:xfrm>
          <a:prstGeom prst="rect">
            <a:avLst/>
          </a:prstGeom>
          <a:solidFill>
            <a:srgbClr val="F2F2F2"/>
          </a:solidFill>
          <a:ln>
            <a:noFill/>
          </a:ln>
        </p:spPr>
        <p:txBody>
          <a:bodyPr spcFirstLastPara="1" wrap="square" lIns="72000" tIns="72000" rIns="36000" bIns="36000" anchor="t" anchorCtr="0">
            <a:noAutofit/>
          </a:bodyPr>
          <a:lstStyle/>
          <a:p>
            <a:pPr marL="0" marR="31115" lvl="0" indent="0" algn="l" rtl="0">
              <a:spcBef>
                <a:spcPts val="0"/>
              </a:spcBef>
              <a:spcAft>
                <a:spcPts val="0"/>
              </a:spcAft>
              <a:buNone/>
            </a:pPr>
            <a:r>
              <a:rPr lang="en-GB" sz="1200">
                <a:solidFill>
                  <a:srgbClr val="000000"/>
                </a:solidFill>
                <a:latin typeface="Arial"/>
                <a:ea typeface="Arial"/>
                <a:cs typeface="Arial"/>
                <a:sym typeface="Arial"/>
              </a:rPr>
              <a:t>I take responsibility for planning, organising and allocating resources, in line with organisational policies and processes, to meet changing business and environmental needs and deliver high quality, value for money outcomes.</a:t>
            </a:r>
            <a:endParaRPr lang="en-GB" sz="1200"/>
          </a:p>
        </p:txBody>
      </p:sp>
      <p:cxnSp>
        <p:nvCxnSpPr>
          <p:cNvPr id="627" name="Arrow 3" descr="Arrow pointing to the action statement."/>
          <p:cNvCxnSpPr>
            <a:cxnSpLocks/>
          </p:cNvCxnSpPr>
          <p:nvPr/>
        </p:nvCxnSpPr>
        <p:spPr>
          <a:xfrm flipV="1">
            <a:off x="6309408" y="5133798"/>
            <a:ext cx="1" cy="395728"/>
          </a:xfrm>
          <a:prstGeom prst="straightConnector1">
            <a:avLst/>
          </a:prstGeom>
          <a:noFill/>
          <a:ln w="19050" cap="flat" cmpd="sng">
            <a:solidFill>
              <a:schemeClr val="accent2"/>
            </a:solidFill>
            <a:prstDash val="solid"/>
            <a:miter lim="800000"/>
            <a:headEnd type="none" w="sm" len="sm"/>
            <a:tailEnd type="triangle" w="med" len="med"/>
          </a:ln>
        </p:spPr>
      </p:cxnSp>
      <p:sp>
        <p:nvSpPr>
          <p:cNvPr id="626" name="Step 3"/>
          <p:cNvSpPr txBox="1"/>
          <p:nvPr/>
        </p:nvSpPr>
        <p:spPr>
          <a:xfrm>
            <a:off x="5210788" y="5532252"/>
            <a:ext cx="2197241" cy="738664"/>
          </a:xfrm>
          <a:prstGeom prst="rect">
            <a:avLst/>
          </a:prstGeom>
          <a:noFill/>
          <a:ln>
            <a:noFill/>
          </a:ln>
        </p:spPr>
        <p:txBody>
          <a:bodyPr spcFirstLastPara="1" wrap="square" lIns="36000" tIns="45700" rIns="91425" bIns="45700" anchor="t" anchorCtr="0">
            <a:spAutoFit/>
          </a:bodyPr>
          <a:lstStyle/>
          <a:p>
            <a:pPr marL="342900" marR="0" lvl="0" indent="-342900" algn="l" rtl="0">
              <a:spcBef>
                <a:spcPts val="0"/>
              </a:spcBef>
              <a:spcAft>
                <a:spcPts val="0"/>
              </a:spcAft>
              <a:buClr>
                <a:srgbClr val="000000"/>
              </a:buClr>
              <a:buSzPts val="1400"/>
              <a:buFont typeface="Arial"/>
              <a:buAutoNum type="arabicPeriod" startAt="3"/>
            </a:pPr>
            <a:r>
              <a:rPr lang="en-GB" sz="1400" b="0" i="0" u="none" strike="noStrike" cap="none">
                <a:solidFill>
                  <a:srgbClr val="000000"/>
                </a:solidFill>
                <a:latin typeface="Arial"/>
                <a:ea typeface="Arial"/>
                <a:cs typeface="Arial"/>
                <a:sym typeface="Arial"/>
              </a:rPr>
              <a:t>An example </a:t>
            </a:r>
            <a:r>
              <a:rPr lang="en-GB" sz="1400">
                <a:solidFill>
                  <a:srgbClr val="000000"/>
                </a:solidFill>
                <a:latin typeface="Arial"/>
                <a:ea typeface="Arial"/>
                <a:cs typeface="Arial"/>
                <a:sym typeface="Arial"/>
              </a:rPr>
              <a:t>skill each line manager is required to practise.</a:t>
            </a:r>
            <a:r>
              <a:rPr lang="en-GB" sz="1400" b="0" i="0" u="none" strike="noStrike" cap="none">
                <a:solidFill>
                  <a:srgbClr val="000000"/>
                </a:solidFill>
                <a:latin typeface="Arial"/>
                <a:ea typeface="Arial"/>
                <a:cs typeface="Arial"/>
                <a:sym typeface="Arial"/>
              </a:rPr>
              <a:t> </a:t>
            </a:r>
            <a:endParaRPr/>
          </a:p>
        </p:txBody>
      </p:sp>
      <p:cxnSp>
        <p:nvCxnSpPr>
          <p:cNvPr id="10" name="Arrow 4" descr="Arrow pointing to the action statement.">
            <a:extLst>
              <a:ext uri="{FF2B5EF4-FFF2-40B4-BE49-F238E27FC236}">
                <a16:creationId xmlns:a16="http://schemas.microsoft.com/office/drawing/2014/main" id="{A748E6B4-77CB-EE51-62A2-3EE23B3CAED4}"/>
              </a:ext>
            </a:extLst>
          </p:cNvPr>
          <p:cNvCxnSpPr>
            <a:cxnSpLocks/>
          </p:cNvCxnSpPr>
          <p:nvPr/>
        </p:nvCxnSpPr>
        <p:spPr>
          <a:xfrm flipV="1">
            <a:off x="8898986" y="5121625"/>
            <a:ext cx="1" cy="395728"/>
          </a:xfrm>
          <a:prstGeom prst="straightConnector1">
            <a:avLst/>
          </a:prstGeom>
          <a:noFill/>
          <a:ln w="19050" cap="flat" cmpd="sng">
            <a:solidFill>
              <a:schemeClr val="accent2"/>
            </a:solidFill>
            <a:prstDash val="solid"/>
            <a:miter lim="800000"/>
            <a:headEnd type="none" w="sm" len="sm"/>
            <a:tailEnd type="triangle" w="med" len="med"/>
          </a:ln>
        </p:spPr>
      </p:cxnSp>
      <p:sp>
        <p:nvSpPr>
          <p:cNvPr id="628" name="Step 4"/>
          <p:cNvSpPr txBox="1"/>
          <p:nvPr/>
        </p:nvSpPr>
        <p:spPr>
          <a:xfrm>
            <a:off x="7500088" y="5531319"/>
            <a:ext cx="2797797" cy="738664"/>
          </a:xfrm>
          <a:prstGeom prst="rect">
            <a:avLst/>
          </a:prstGeom>
          <a:noFill/>
          <a:ln>
            <a:noFill/>
          </a:ln>
        </p:spPr>
        <p:txBody>
          <a:bodyPr spcFirstLastPara="1" wrap="square" lIns="0" tIns="45700" rIns="91425" bIns="45700" anchor="t" anchorCtr="0">
            <a:spAutoFit/>
          </a:bodyPr>
          <a:lstStyle/>
          <a:p>
            <a:pPr marL="342900" marR="0" lvl="0" indent="-342900" algn="l" rtl="0">
              <a:spcBef>
                <a:spcPts val="0"/>
              </a:spcBef>
              <a:spcAft>
                <a:spcPts val="0"/>
              </a:spcAft>
              <a:buClr>
                <a:srgbClr val="000000"/>
              </a:buClr>
              <a:buSzPts val="1400"/>
              <a:buFont typeface="Arial"/>
              <a:buAutoNum type="arabicPeriod" startAt="4"/>
            </a:pPr>
            <a:r>
              <a:rPr lang="en-GB" sz="1400" b="0" i="0" u="none" strike="noStrike" cap="none">
                <a:solidFill>
                  <a:srgbClr val="000000"/>
                </a:solidFill>
                <a:latin typeface="Arial"/>
                <a:ea typeface="Arial"/>
                <a:cs typeface="Arial"/>
                <a:sym typeface="Arial"/>
              </a:rPr>
              <a:t>An example </a:t>
            </a:r>
            <a:r>
              <a:rPr lang="en-GB" sz="1400">
                <a:solidFill>
                  <a:srgbClr val="000000"/>
                </a:solidFill>
                <a:latin typeface="Arial"/>
                <a:ea typeface="Arial"/>
                <a:cs typeface="Arial"/>
                <a:sym typeface="Arial"/>
              </a:rPr>
              <a:t>summary of what you need to demonstrate in your management practice.</a:t>
            </a:r>
            <a:endParaRPr sz="1400" b="0" i="0" u="none" strike="noStrike" cap="none">
              <a:solidFill>
                <a:srgbClr val="000000"/>
              </a:solidFill>
              <a:latin typeface="Arial"/>
              <a:ea typeface="Arial"/>
              <a:cs typeface="Arial"/>
              <a:sym typeface="Arial"/>
            </a:endParaRPr>
          </a:p>
        </p:txBody>
      </p:sp>
      <p:sp>
        <p:nvSpPr>
          <p:cNvPr id="6" name="Home button">
            <a:extLst>
              <a:ext uri="{FF2B5EF4-FFF2-40B4-BE49-F238E27FC236}">
                <a16:creationId xmlns:a16="http://schemas.microsoft.com/office/drawing/2014/main" id="{BC91D670-2CF7-EAC5-023C-85759D55323F}"/>
              </a:ext>
              <a:ext uri="{C183D7F6-B498-43B3-948B-1728B52AA6E4}">
                <adec:decorative xmlns:adec="http://schemas.microsoft.com/office/drawing/2017/decorative" val="1"/>
              </a:ext>
            </a:extLst>
          </p:cNvPr>
          <p:cNvSpPr/>
          <p:nvPr/>
        </p:nvSpPr>
        <p:spPr>
          <a:xfrm>
            <a:off x="11428896" y="6279719"/>
            <a:ext cx="573017" cy="391386"/>
          </a:xfrm>
          <a:prstGeom prst="roundRect">
            <a:avLst>
              <a:gd name="adj" fmla="val 27998"/>
            </a:avLst>
          </a:prstGeom>
          <a:solidFill>
            <a:schemeClr val="accent1"/>
          </a:solidFill>
          <a:ln w="66675" cap="flat" cmpd="sng">
            <a:gradFill>
              <a:gsLst>
                <a:gs pos="92000">
                  <a:schemeClr val="accent1"/>
                </a:gs>
                <a:gs pos="17000">
                  <a:schemeClr val="accent1">
                    <a:lumMod val="60000"/>
                    <a:lumOff val="40000"/>
                  </a:schemeClr>
                </a:gs>
              </a:gsLst>
              <a:lin ang="3600000" scaled="0"/>
            </a:gra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Home</a:t>
            </a:r>
            <a:endParaRPr/>
          </a:p>
        </p:txBody>
      </p:sp>
      <p:sp>
        <p:nvSpPr>
          <p:cNvPr id="7" name="Home hotspot" descr="Select / tap this to go back to the menu.">
            <a:hlinkClick r:id="rId3" action="ppaction://hlinksldjump"/>
            <a:extLst>
              <a:ext uri="{FF2B5EF4-FFF2-40B4-BE49-F238E27FC236}">
                <a16:creationId xmlns:a16="http://schemas.microsoft.com/office/drawing/2014/main" id="{5049B871-E4F4-4896-715D-2AAB78089EA1}"/>
              </a:ext>
            </a:extLst>
          </p:cNvPr>
          <p:cNvSpPr/>
          <p:nvPr/>
        </p:nvSpPr>
        <p:spPr>
          <a:xfrm>
            <a:off x="11376920" y="6220793"/>
            <a:ext cx="676969" cy="509239"/>
          </a:xfrm>
          <a:prstGeom prst="rect">
            <a:avLst/>
          </a:prstGeom>
          <a:solidFill>
            <a:schemeClr val="accent1">
              <a:alpha val="0"/>
            </a:schemeClr>
          </a:solidFill>
          <a:ln>
            <a:noFill/>
          </a:ln>
        </p:spPr>
        <p:txBody>
          <a:bodyPr spcFirstLastPara="1" wrap="square" lIns="54600" tIns="54600" rIns="54600" bIns="54600" anchor="ctr" anchorCtr="0">
            <a:noAutofit/>
          </a:bodyPr>
          <a:lstStyle/>
          <a:p>
            <a:pPr marL="0" marR="0" lvl="0" indent="0" algn="l" rtl="0">
              <a:spcBef>
                <a:spcPts val="0"/>
              </a:spcBef>
              <a:spcAft>
                <a:spcPts val="0"/>
              </a:spcAft>
              <a:buNone/>
            </a:pPr>
            <a:endParaRPr sz="105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rgbClr val="000000"/>
      </a:dk1>
      <a:lt1>
        <a:srgbClr val="FFFFFF"/>
      </a:lt1>
      <a:dk2>
        <a:srgbClr val="D3317D"/>
      </a:dk2>
      <a:lt2>
        <a:srgbClr val="22376D"/>
      </a:lt2>
      <a:accent1>
        <a:srgbClr val="78256F"/>
      </a:accent1>
      <a:accent2>
        <a:srgbClr val="ECAC00"/>
      </a:accent2>
      <a:accent3>
        <a:srgbClr val="BF5412"/>
      </a:accent3>
      <a:accent4>
        <a:srgbClr val="09713C"/>
      </a:accent4>
      <a:accent5>
        <a:srgbClr val="1D70B8"/>
      </a:accent5>
      <a:accent6>
        <a:srgbClr val="28A197"/>
      </a:accent6>
      <a:hlink>
        <a:srgbClr val="000000"/>
      </a:hlink>
      <a:folHlink>
        <a:srgbClr val="2237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48CAF247ACFF42A80A53217EAD3F7D" ma:contentTypeVersion="16" ma:contentTypeDescription="Create a new document." ma:contentTypeScope="" ma:versionID="ae0ae22b3b6f056a52fbf4e773251967">
  <xsd:schema xmlns:xsd="http://www.w3.org/2001/XMLSchema" xmlns:xs="http://www.w3.org/2001/XMLSchema" xmlns:p="http://schemas.microsoft.com/office/2006/metadata/properties" xmlns:ns2="dc578484-6368-4c49-8c9b-06f659175f2b" xmlns:ns3="6e522a11-feed-49a0-bdd4-25afa35e0ea5" targetNamespace="http://schemas.microsoft.com/office/2006/metadata/properties" ma:root="true" ma:fieldsID="baca3cda41e63b3fa9dd42e9a5409c56" ns2:_="" ns3:_="">
    <xsd:import namespace="dc578484-6368-4c49-8c9b-06f659175f2b"/>
    <xsd:import namespace="6e522a11-feed-49a0-bdd4-25afa35e0e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78484-6368-4c49-8c9b-06f659175f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883d318-f35c-4577-94aa-4c8e836d27a7"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522a11-feed-49a0-bdd4-25afa35e0e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4efb3aa-e13a-400c-afb5-30872bbb3614}" ma:internalName="TaxCatchAll" ma:showField="CatchAllData" ma:web="6e522a11-feed-49a0-bdd4-25afa35e0e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578484-6368-4c49-8c9b-06f659175f2b">
      <Terms xmlns="http://schemas.microsoft.com/office/infopath/2007/PartnerControls"/>
    </lcf76f155ced4ddcb4097134ff3c332f>
    <TaxCatchAll xmlns="6e522a11-feed-49a0-bdd4-25afa35e0e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D36BF0-0D04-45BA-A6EB-124AEC0692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578484-6368-4c49-8c9b-06f659175f2b"/>
    <ds:schemaRef ds:uri="6e522a11-feed-49a0-bdd4-25afa35e0e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4681F2-71BF-4A6F-B715-AFC33C3809CA}">
  <ds:schemaRefs>
    <ds:schemaRef ds:uri="http://schemas.microsoft.com/office/2006/metadata/properties"/>
    <ds:schemaRef ds:uri="http://purl.org/dc/dcmitype/"/>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documentManagement/types"/>
    <ds:schemaRef ds:uri="6e522a11-feed-49a0-bdd4-25afa35e0ea5"/>
    <ds:schemaRef ds:uri="dc578484-6368-4c49-8c9b-06f659175f2b"/>
    <ds:schemaRef ds:uri="http://purl.org/dc/terms/"/>
  </ds:schemaRefs>
</ds:datastoreItem>
</file>

<file path=customXml/itemProps3.xml><?xml version="1.0" encoding="utf-8"?>
<ds:datastoreItem xmlns:ds="http://schemas.openxmlformats.org/officeDocument/2006/customXml" ds:itemID="{3091AB16-FCD1-4D5B-BC33-E3DC976D2E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TotalTime>
  <Words>3183</Words>
  <Application>Microsoft Macintosh PowerPoint</Application>
  <PresentationFormat>Widescreen</PresentationFormat>
  <Paragraphs>238</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Helvetica</vt:lpstr>
      <vt:lpstr>Helvetica Neue</vt:lpstr>
      <vt:lpstr>Office Theme</vt:lpstr>
      <vt:lpstr>The Civil Service Line Management Standards</vt:lpstr>
      <vt:lpstr>Welcome to the Line Management Standards</vt:lpstr>
      <vt:lpstr>Contents</vt:lpstr>
      <vt:lpstr>Developing great line managers</vt:lpstr>
      <vt:lpstr>Developing great line managers 01</vt:lpstr>
      <vt:lpstr>Developing great line managers 02</vt:lpstr>
      <vt:lpstr>Civil Service Code</vt:lpstr>
      <vt:lpstr>Overview of the Standards</vt:lpstr>
      <vt:lpstr>Overview of the Standards 02</vt:lpstr>
      <vt:lpstr>The Line Management Standards: Core stage </vt:lpstr>
      <vt:lpstr>People-Focus</vt:lpstr>
      <vt:lpstr>Decision-Focus</vt:lpstr>
      <vt:lpstr>Change-Focus</vt:lpstr>
      <vt:lpstr>Delivery-Focus</vt:lpstr>
      <vt:lpstr>Stage 1: Self-effectiveness</vt:lpstr>
      <vt:lpstr>Managing other line managers</vt:lpstr>
      <vt:lpstr>Glossary 01</vt:lpstr>
      <vt:lpstr>Glossary 02</vt:lpstr>
      <vt:lpstr>Glossary 03</vt:lpstr>
      <vt:lpstr>What’s next?</vt:lpstr>
      <vt:lpstr>End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Service Line Management Standards</dc:title>
  <dc:creator>Hensel, Franziska</dc:creator>
  <cp:lastModifiedBy>Emma Jones2</cp:lastModifiedBy>
  <cp:revision>8</cp:revision>
  <dcterms:created xsi:type="dcterms:W3CDTF">2024-03-07T17:16:54Z</dcterms:created>
  <dcterms:modified xsi:type="dcterms:W3CDTF">2025-06-02T09:18:31Z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0x010100CA48CAF247ACFF42A80A53217EAD3F7D</vt:lpwstr>
  </property>
</Properties>
</file>