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 id="2147483687" r:id="rId2"/>
    <p:sldMasterId id="2147483690" r:id="rId3"/>
    <p:sldMasterId id="2147483693" r:id="rId4"/>
    <p:sldMasterId id="2147483699" r:id="rId5"/>
    <p:sldMasterId id="2147483696" r:id="rId6"/>
    <p:sldMasterId id="2147483702" r:id="rId7"/>
    <p:sldMasterId id="2147483706" r:id="rId8"/>
    <p:sldMasterId id="2147483709" r:id="rId9"/>
  </p:sldMasterIdLst>
  <p:notesMasterIdLst>
    <p:notesMasterId r:id="rId27"/>
  </p:notesMasterIdLst>
  <p:handoutMasterIdLst>
    <p:handoutMasterId r:id="rId28"/>
  </p:handoutMasterIdLst>
  <p:sldIdLst>
    <p:sldId id="442" r:id="rId10"/>
    <p:sldId id="670" r:id="rId11"/>
    <p:sldId id="678" r:id="rId12"/>
    <p:sldId id="707" r:id="rId13"/>
    <p:sldId id="676" r:id="rId14"/>
    <p:sldId id="2141411647" r:id="rId15"/>
    <p:sldId id="2141411641" r:id="rId16"/>
    <p:sldId id="2141411642" r:id="rId17"/>
    <p:sldId id="2141411643" r:id="rId18"/>
    <p:sldId id="2141411648" r:id="rId19"/>
    <p:sldId id="2141411649" r:id="rId20"/>
    <p:sldId id="2141411650" r:id="rId21"/>
    <p:sldId id="2141411651" r:id="rId22"/>
    <p:sldId id="2141411652" r:id="rId23"/>
    <p:sldId id="673" r:id="rId24"/>
    <p:sldId id="703" r:id="rId25"/>
    <p:sldId id="701"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39FE61-8EBC-9505-BF0A-CF5CCFD3D29A}" name="Erin Byrne" initials="EB" userId="S::byrnee@slc.co.uk::fc79af40-f2db-4bf5-a752-fbf3be2bc8be" providerId="AD"/>
  <p188:author id="{E4645F64-9C73-A256-25BD-F7551A1299E8}" name="Adam Treslove" initials="AT" userId="S::tresload@slc.co.uk::b352ac77-1989-4b80-94e3-32f4d68f34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m Hoban" initials="TH" lastIdx="5" clrIdx="0">
    <p:extLst>
      <p:ext uri="{19B8F6BF-5375-455C-9EA6-DF929625EA0E}">
        <p15:presenceInfo xmlns:p15="http://schemas.microsoft.com/office/powerpoint/2012/main" userId="S-1-5-21-3992121350-2840906017-2217532693-119391" providerId="AD"/>
      </p:ext>
    </p:extLst>
  </p:cmAuthor>
  <p:cmAuthor id="2" name="LECKIE, Douglas" initials="LD" lastIdx="4" clrIdx="1">
    <p:extLst>
      <p:ext uri="{19B8F6BF-5375-455C-9EA6-DF929625EA0E}">
        <p15:presenceInfo xmlns:p15="http://schemas.microsoft.com/office/powerpoint/2012/main" userId="S-1-5-21-1993962763-1659004503-1801674531-177391" providerId="AD"/>
      </p:ext>
    </p:extLst>
  </p:cmAuthor>
  <p:cmAuthor id="3" name="Anthony Hill" initials="AH" lastIdx="23" clrIdx="2">
    <p:extLst>
      <p:ext uri="{19B8F6BF-5375-455C-9EA6-DF929625EA0E}">
        <p15:presenceInfo xmlns:p15="http://schemas.microsoft.com/office/powerpoint/2012/main" userId="S::HILLAN@slc.co.uk::41a02a92-9f0a-4c6d-927a-9951c8d801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CC99"/>
    <a:srgbClr val="C14E79"/>
    <a:srgbClr val="E9C1D0"/>
    <a:srgbClr val="F3DCE4"/>
    <a:srgbClr val="C1E0EE"/>
    <a:srgbClr val="4EA7CF"/>
    <a:srgbClr val="DCEDF5"/>
    <a:srgbClr val="CCE7E5"/>
    <a:srgbClr val="E5F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994" y="3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015"/>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955" y="0"/>
            <a:ext cx="2946135" cy="496015"/>
          </a:xfrm>
          <a:prstGeom prst="rect">
            <a:avLst/>
          </a:prstGeom>
        </p:spPr>
        <p:txBody>
          <a:bodyPr vert="horz" lIns="91294" tIns="45647" rIns="91294" bIns="45647" rtlCol="0"/>
          <a:lstStyle>
            <a:lvl1pPr algn="r">
              <a:defRPr sz="1200"/>
            </a:lvl1pPr>
          </a:lstStyle>
          <a:p>
            <a:fld id="{778B7176-1BAD-417C-AF09-B073D6FEAF38}" type="datetimeFigureOut">
              <a:rPr lang="en-GB" smtClean="0"/>
              <a:t>29/05/2025</a:t>
            </a:fld>
            <a:endParaRPr lang="en-GB"/>
          </a:p>
        </p:txBody>
      </p:sp>
      <p:sp>
        <p:nvSpPr>
          <p:cNvPr id="4" name="Footer Placeholder 3"/>
          <p:cNvSpPr>
            <a:spLocks noGrp="1"/>
          </p:cNvSpPr>
          <p:nvPr>
            <p:ph type="ftr" sz="quarter" idx="2"/>
          </p:nvPr>
        </p:nvSpPr>
        <p:spPr>
          <a:xfrm>
            <a:off x="0" y="9429039"/>
            <a:ext cx="2946135" cy="496015"/>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955" y="9429039"/>
            <a:ext cx="2946135" cy="496015"/>
          </a:xfrm>
          <a:prstGeom prst="rect">
            <a:avLst/>
          </a:prstGeom>
        </p:spPr>
        <p:txBody>
          <a:bodyPr vert="horz" lIns="91294" tIns="45647" rIns="91294" bIns="45647" rtlCol="0" anchor="b"/>
          <a:lstStyle>
            <a:lvl1pPr algn="r">
              <a:defRPr sz="1200"/>
            </a:lvl1pPr>
          </a:lstStyle>
          <a:p>
            <a:fld id="{BCB6DC7E-D2D7-4630-BDB1-71F7A52A6844}"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294" tIns="45647" rIns="91294" bIns="45647" numCol="1" rtlCol="0"/>
          <a:lstStyle>
            <a:lvl1pPr algn="l">
              <a:defRPr sz="1200"/>
            </a:lvl1pPr>
          </a:lstStyle>
          <a:p>
            <a:endParaRPr lang="en-GB" altLang="en-GB"/>
          </a:p>
        </p:txBody>
      </p:sp>
      <p:sp>
        <p:nvSpPr>
          <p:cNvPr id="3" name="Date Placeholder 2"/>
          <p:cNvSpPr>
            <a:spLocks noGrp="1"/>
          </p:cNvSpPr>
          <p:nvPr>
            <p:ph type="dt" idx="1"/>
          </p:nvPr>
        </p:nvSpPr>
        <p:spPr>
          <a:xfrm>
            <a:off x="3850443" y="0"/>
            <a:ext cx="2945659" cy="498056"/>
          </a:xfrm>
          <a:prstGeom prst="rect">
            <a:avLst/>
          </a:prstGeom>
        </p:spPr>
        <p:txBody>
          <a:bodyPr vert="horz" lIns="91294" tIns="45647" rIns="91294" bIns="45647" numCol="1" rtlCol="0"/>
          <a:lstStyle>
            <a:lvl1pPr algn="r">
              <a:defRPr sz="1200"/>
            </a:lvl1pPr>
          </a:lstStyle>
          <a:p>
            <a:fld id="{CA117779-7379-4120-B2FD-1299BEC86D78}" type="datetimeFigureOut">
              <a:rPr lang="en-GB" altLang="en-GB" smtClean="0"/>
              <a:pPr/>
              <a:t>29/05/2025</a:t>
            </a:fld>
            <a:endParaRPr lang="en-GB" alt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numCol="1" rtlCol="0" anchor="ctr"/>
          <a:lstStyle/>
          <a:p>
            <a:endParaRPr lang="en-GB" alt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294" tIns="45647" rIns="91294" bIns="45647" numCol="1" rtlCol="0" anchor="b"/>
          <a:lstStyle>
            <a:lvl1pPr algn="l">
              <a:defRPr sz="1200"/>
            </a:lvl1pPr>
          </a:lstStyle>
          <a:p>
            <a:endParaRPr lang="en-GB" alt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294" tIns="45647" rIns="91294" bIns="45647" numCol="1" rtlCol="0" anchor="b"/>
          <a:lstStyle>
            <a:lvl1pPr algn="r">
              <a:defRPr sz="1200"/>
            </a:lvl1pPr>
          </a:lstStyle>
          <a:p>
            <a:fld id="{9EC75A06-73E5-48C7-837A-8B7B9F641D29}" type="slidenum">
              <a:rPr lang="en-GB" altLang="en-GB" smtClean="0"/>
              <a:pPr/>
              <a:t>‹#›</a:t>
            </a:fld>
            <a:endParaRPr lang="en-GB" altLang="en-GB"/>
          </a:p>
        </p:txBody>
      </p:sp>
    </p:spTree>
    <p:extLst>
      <p:ext uri="{BB962C8B-B14F-4D97-AF65-F5344CB8AC3E}">
        <p14:creationId xmlns:p14="http://schemas.microsoft.com/office/powerpoint/2010/main" val="28288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a:t>
            </a:fld>
            <a:endParaRPr lang="en-GB" altLang="en-GB"/>
          </a:p>
        </p:txBody>
      </p:sp>
    </p:spTree>
    <p:extLst>
      <p:ext uri="{BB962C8B-B14F-4D97-AF65-F5344CB8AC3E}">
        <p14:creationId xmlns:p14="http://schemas.microsoft.com/office/powerpoint/2010/main" val="2505854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3676E-AD01-BD98-2CE4-AEEBE408D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14CF5-63F3-69D7-D9C2-F7603A1E5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7F25C7-34F9-9540-8955-85757CEF342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ADCF116-F8E5-68B6-3BA4-08E11908C5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9516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774F1-131F-B66D-E780-1B4AA677D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492B5-1CAE-1D54-5A33-0DB898022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C11C2-39C4-4F88-56BC-DD7FF7C9B19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131B90B-8D82-174E-BDD7-8F66635090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813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D19B6-09CD-1FDF-5AC9-C6F92FD9D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064A3-BC4C-263F-1539-6B05C2E12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9723F-094C-B0BA-3625-606F6A6BC50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BC73731-A613-15EE-D66B-7FF17A8C4E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021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BB098-AFBD-87A1-081F-76B229EAC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B621A-5BE5-3061-B69B-9E20F18FE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A06B5-330D-62A8-E305-81C4E9DBDA1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558C52-2007-BB02-6361-A44202980D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3045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marL="171450" lvl="0" indent="-171450">
              <a:spcBef>
                <a:spcPts val="0"/>
              </a:spcBef>
              <a:buFontTx/>
              <a:buChar char="-"/>
            </a:pPr>
            <a:endParaRPr/>
          </a:p>
        </p:txBody>
      </p:sp>
    </p:spTree>
    <p:extLst>
      <p:ext uri="{BB962C8B-B14F-4D97-AF65-F5344CB8AC3E}">
        <p14:creationId xmlns:p14="http://schemas.microsoft.com/office/powerpoint/2010/main" val="23931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017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103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414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A38DD-CE85-854E-7AE9-A9D39B6C9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1D0EC-A299-487A-94C7-382CB14A4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E59E9-D328-7948-CE72-168B402F83B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FD336CE-683D-2E39-B232-242D549F2F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46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C002-3438-8576-C2DE-AE73E932D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802DC-3226-9331-C91E-4F1E33590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7FC12-2B2E-E9D8-BD85-B272BD7C64C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ED1BFFE-D6F8-515E-7325-CBCDC61DD7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013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47B0D-3EEE-455D-CD71-45FAFD090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7A72C-4398-CDB8-1593-62BB4015D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3F92C-9707-B907-7A58-57385B3E957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C9C9638-2945-60F1-59A8-457B715576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504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BA0F4-0300-9458-2F01-C715002C1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7A0A1-FEF1-E944-5CC8-ADE67C5FE3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E28D3-E6FB-6CFD-D388-8268914047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69C241-2BE6-4A18-4942-2012712975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55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BCD5C-5C9A-E75F-998A-4C6A9FC24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7BEB3-614B-E34D-E48A-F9ACE2D1B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E1990-17C9-5022-80F8-0176E005C29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16E901-EC20-7432-5DB4-FC99E5CA88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041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liv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red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dblu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96605"/>
            <a:ext cx="12192000" cy="6858000"/>
          </a:xfrm>
          <a:prstGeom prst="rect">
            <a:avLst/>
          </a:prstGeom>
        </p:spPr>
      </p:pic>
      <p:sp>
        <p:nvSpPr>
          <p:cNvPr id="4" name="Text Placeholder 3">
            <a:extLst>
              <a:ext uri="{FF2B5EF4-FFF2-40B4-BE49-F238E27FC236}">
                <a16:creationId xmlns:a16="http://schemas.microsoft.com/office/drawing/2014/main" id="{83C6BB71-4AD4-4DC2-82F6-D4D85AF905BD}"/>
              </a:ext>
            </a:extLst>
          </p:cNvPr>
          <p:cNvSpPr>
            <a:spLocks noGrp="1"/>
          </p:cNvSpPr>
          <p:nvPr>
            <p:ph type="body" sz="quarter" idx="10"/>
          </p:nvPr>
        </p:nvSpPr>
        <p:spPr>
          <a:xfrm>
            <a:off x="231371" y="1039017"/>
            <a:ext cx="11509716" cy="5694291"/>
          </a:xfrm>
          <a:prstGeom prst="rect">
            <a:avLst/>
          </a:prstGeom>
        </p:spPr>
        <p:txBody>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5B0976A9-47F1-FD25-653D-8E978A625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53B3F3-5CBC-21F0-B0F0-FAAC0FC5B83A}"/>
              </a:ext>
            </a:extLst>
          </p:cNvPr>
          <p:cNvSpPr>
            <a:spLocks noGrp="1"/>
          </p:cNvSpPr>
          <p:nvPr>
            <p:ph type="sldNum" sz="quarter" idx="12"/>
          </p:nvPr>
        </p:nvSpPr>
        <p:spPr>
          <a:xfrm>
            <a:off x="9448813" y="6356351"/>
            <a:ext cx="2743200" cy="366183"/>
          </a:xfrm>
        </p:spPr>
        <p:txBody>
          <a:bodyPr/>
          <a:lstStyle/>
          <a:p>
            <a:fld id="{44ED69DB-9D9C-4168-829B-4F21756EEAA0}" type="slidenum">
              <a:rPr lang="en-GB" smtClean="0"/>
              <a:t>‹#›</a:t>
            </a:fld>
            <a:endParaRPr lang="en-GB"/>
          </a:p>
        </p:txBody>
      </p:sp>
      <p:sp>
        <p:nvSpPr>
          <p:cNvPr id="2" name="Title 3">
            <a:extLst>
              <a:ext uri="{FF2B5EF4-FFF2-40B4-BE49-F238E27FC236}">
                <a16:creationId xmlns:a16="http://schemas.microsoft.com/office/drawing/2014/main" id="{112B7507-EA4F-8443-C1FC-1F3A7E8F9A60}"/>
              </a:ext>
            </a:extLst>
          </p:cNvPr>
          <p:cNvSpPr>
            <a:spLocks noGrp="1"/>
          </p:cNvSpPr>
          <p:nvPr>
            <p:ph type="title" idx="4294967295"/>
          </p:nvPr>
        </p:nvSpPr>
        <p:spPr>
          <a:xfrm>
            <a:off x="71717" y="1"/>
            <a:ext cx="10429795" cy="590204"/>
          </a:xfrm>
          <a:prstGeom prst="rect">
            <a:avLst/>
          </a:prstGeom>
        </p:spPr>
        <p:txBody>
          <a:bodyPr>
            <a:noAutofit/>
          </a:bodyPr>
          <a:lstStyle>
            <a:lvl1pPr>
              <a:defRPr sz="3733">
                <a:latin typeface="Calibri" panose="020F0502020204030204" pitchFamily="34" charset="0"/>
                <a:cs typeface="Calibri" panose="020F0502020204030204" pitchFamily="34" charset="0"/>
              </a:defRPr>
            </a:lvl1pPr>
          </a:lstStyle>
          <a:p>
            <a:endParaRPr lang="en-GB" sz="3067">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79333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FDA182-B933-0C99-19D5-67D5E42DFD6F}"/>
              </a:ext>
            </a:extLst>
          </p:cNvPr>
          <p:cNvSpPr>
            <a:spLocks noGrp="1"/>
          </p:cNvSpPr>
          <p:nvPr>
            <p:ph type="ftr" sz="quarter" idx="10"/>
          </p:nvPr>
        </p:nvSpPr>
        <p:spPr/>
        <p:txBody>
          <a:bodyPr/>
          <a:lstStyle/>
          <a:p>
            <a:endParaRPr lang="en-GB"/>
          </a:p>
        </p:txBody>
      </p:sp>
      <p:sp>
        <p:nvSpPr>
          <p:cNvPr id="3" name="Slide Number Placeholder 2">
            <a:extLst>
              <a:ext uri="{FF2B5EF4-FFF2-40B4-BE49-F238E27FC236}">
                <a16:creationId xmlns:a16="http://schemas.microsoft.com/office/drawing/2014/main" id="{F4EFBE02-3A7A-F835-9B7C-B3EF4B40661B}"/>
              </a:ext>
            </a:extLst>
          </p:cNvPr>
          <p:cNvSpPr>
            <a:spLocks noGrp="1"/>
          </p:cNvSpPr>
          <p:nvPr>
            <p:ph type="sldNum" sz="quarter" idx="11"/>
          </p:nvPr>
        </p:nvSpPr>
        <p:spPr/>
        <p:txBody>
          <a:bodyPr/>
          <a:lstStyle/>
          <a:p>
            <a:fld id="{44ED69DB-9D9C-4168-829B-4F21756EEAA0}" type="slidenum">
              <a:rPr lang="en-GB" smtClean="0"/>
              <a:t>‹#›</a:t>
            </a:fld>
            <a:endParaRPr lang="en-GB"/>
          </a:p>
        </p:txBody>
      </p:sp>
    </p:spTree>
    <p:extLst>
      <p:ext uri="{BB962C8B-B14F-4D97-AF65-F5344CB8AC3E}">
        <p14:creationId xmlns:p14="http://schemas.microsoft.com/office/powerpoint/2010/main" val="1884330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641214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388870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hite">
    <p:bg>
      <p:bgPr>
        <a:blipFill dpi="0" rotWithShape="1">
          <a:blip r:embed="rId2">
            <a:lum/>
          </a:blip>
          <a:srcRect/>
          <a:stretch>
            <a:fillRect l="-12000" r="-12000"/>
          </a:stretch>
        </a:blipFill>
        <a:effectLst/>
      </p:bgPr>
    </p:bg>
    <p:spTree>
      <p:nvGrpSpPr>
        <p:cNvPr id="1" name="Shape 33"/>
        <p:cNvGrpSpPr/>
        <p:nvPr/>
      </p:nvGrpSpPr>
      <p:grpSpPr>
        <a:xfrm>
          <a:off x="0" y="0"/>
          <a:ext cx="0" cy="0"/>
          <a:chOff x="0" y="0"/>
          <a:chExt cx="0" cy="0"/>
        </a:xfrm>
      </p:grpSpPr>
      <p:sp>
        <p:nvSpPr>
          <p:cNvPr id="35" name="Shape 35"/>
          <p:cNvSpPr txBox="1">
            <a:spLocks noGrp="1"/>
          </p:cNvSpPr>
          <p:nvPr>
            <p:ph type="ctrTitle"/>
          </p:nvPr>
        </p:nvSpPr>
        <p:spPr>
          <a:xfrm>
            <a:off x="410952" y="2995881"/>
            <a:ext cx="5685200" cy="1182000"/>
          </a:xfrm>
          <a:prstGeom prst="rect">
            <a:avLst/>
          </a:prstGeom>
          <a:noFill/>
          <a:ln>
            <a:noFill/>
          </a:ln>
        </p:spPr>
        <p:txBody>
          <a:bodyPr lIns="91425" tIns="91425" rIns="91425" bIns="91425" numCol="1" anchor="t" anchorCtr="0"/>
          <a:lstStyle>
            <a:lvl1pPr marL="0" marR="0" lvl="0" indent="0" algn="l" rtl="0">
              <a:lnSpc>
                <a:spcPct val="90000"/>
              </a:lnSpc>
              <a:spcBef>
                <a:spcPts val="800"/>
              </a:spcBef>
              <a:buClr>
                <a:srgbClr val="D9D9D9"/>
              </a:buClr>
              <a:buFont typeface="Calibri"/>
              <a:buNone/>
              <a:defRPr sz="4267" i="0" u="none" strike="noStrike" cap="none">
                <a:solidFill>
                  <a:srgbClr val="D9D9D9"/>
                </a:solidFill>
                <a:latin typeface="Calibri"/>
                <a:ea typeface="Calibri"/>
                <a:cs typeface="Calibri"/>
                <a:sym typeface="Calibri"/>
              </a:defRPr>
            </a:lvl1pPr>
            <a:lvl2pPr lvl="1" indent="0">
              <a:spcBef>
                <a:spcPts val="0"/>
              </a:spcBef>
              <a:buClr>
                <a:srgbClr val="D9D9D9"/>
              </a:buClr>
              <a:buFont typeface="Calibri"/>
              <a:buNone/>
              <a:defRPr sz="2400">
                <a:solidFill>
                  <a:srgbClr val="D9D9D9"/>
                </a:solidFill>
                <a:latin typeface="Calibri"/>
                <a:ea typeface="Calibri"/>
                <a:cs typeface="Calibri"/>
                <a:sym typeface="Calibri"/>
              </a:defRPr>
            </a:lvl2pPr>
            <a:lvl3pPr lvl="2" indent="0">
              <a:spcBef>
                <a:spcPts val="0"/>
              </a:spcBef>
              <a:buClr>
                <a:srgbClr val="D9D9D9"/>
              </a:buClr>
              <a:buFont typeface="Calibri"/>
              <a:buNone/>
              <a:defRPr sz="2400">
                <a:solidFill>
                  <a:srgbClr val="D9D9D9"/>
                </a:solidFill>
                <a:latin typeface="Calibri"/>
                <a:ea typeface="Calibri"/>
                <a:cs typeface="Calibri"/>
                <a:sym typeface="Calibri"/>
              </a:defRPr>
            </a:lvl3pPr>
            <a:lvl4pPr lvl="3" indent="0">
              <a:spcBef>
                <a:spcPts val="0"/>
              </a:spcBef>
              <a:buClr>
                <a:srgbClr val="D9D9D9"/>
              </a:buClr>
              <a:buFont typeface="Calibri"/>
              <a:buNone/>
              <a:defRPr sz="2400">
                <a:solidFill>
                  <a:srgbClr val="D9D9D9"/>
                </a:solidFill>
                <a:latin typeface="Calibri"/>
                <a:ea typeface="Calibri"/>
                <a:cs typeface="Calibri"/>
                <a:sym typeface="Calibri"/>
              </a:defRPr>
            </a:lvl4pPr>
            <a:lvl5pPr lvl="4" indent="0">
              <a:spcBef>
                <a:spcPts val="0"/>
              </a:spcBef>
              <a:buClr>
                <a:srgbClr val="D9D9D9"/>
              </a:buClr>
              <a:buFont typeface="Calibri"/>
              <a:buNone/>
              <a:defRPr sz="2400">
                <a:solidFill>
                  <a:srgbClr val="D9D9D9"/>
                </a:solidFill>
                <a:latin typeface="Calibri"/>
                <a:ea typeface="Calibri"/>
                <a:cs typeface="Calibri"/>
                <a:sym typeface="Calibri"/>
              </a:defRPr>
            </a:lvl5pPr>
            <a:lvl6pPr lvl="5" indent="0">
              <a:spcBef>
                <a:spcPts val="0"/>
              </a:spcBef>
              <a:buClr>
                <a:srgbClr val="D9D9D9"/>
              </a:buClr>
              <a:buFont typeface="Calibri"/>
              <a:buNone/>
              <a:defRPr sz="2400">
                <a:solidFill>
                  <a:srgbClr val="D9D9D9"/>
                </a:solidFill>
                <a:latin typeface="Calibri"/>
                <a:ea typeface="Calibri"/>
                <a:cs typeface="Calibri"/>
                <a:sym typeface="Calibri"/>
              </a:defRPr>
            </a:lvl6pPr>
            <a:lvl7pPr lvl="6" indent="0">
              <a:spcBef>
                <a:spcPts val="0"/>
              </a:spcBef>
              <a:buClr>
                <a:srgbClr val="D9D9D9"/>
              </a:buClr>
              <a:buFont typeface="Calibri"/>
              <a:buNone/>
              <a:defRPr sz="2400">
                <a:solidFill>
                  <a:srgbClr val="D9D9D9"/>
                </a:solidFill>
                <a:latin typeface="Calibri"/>
                <a:ea typeface="Calibri"/>
                <a:cs typeface="Calibri"/>
                <a:sym typeface="Calibri"/>
              </a:defRPr>
            </a:lvl7pPr>
            <a:lvl8pPr lvl="7" indent="0">
              <a:spcBef>
                <a:spcPts val="0"/>
              </a:spcBef>
              <a:buClr>
                <a:srgbClr val="D9D9D9"/>
              </a:buClr>
              <a:buFont typeface="Calibri"/>
              <a:buNone/>
              <a:defRPr sz="2400">
                <a:solidFill>
                  <a:srgbClr val="D9D9D9"/>
                </a:solidFill>
                <a:latin typeface="Calibri"/>
                <a:ea typeface="Calibri"/>
                <a:cs typeface="Calibri"/>
                <a:sym typeface="Calibri"/>
              </a:defRPr>
            </a:lvl8pPr>
            <a:lvl9pPr lvl="8" indent="0">
              <a:spcBef>
                <a:spcPts val="0"/>
              </a:spcBef>
              <a:buClr>
                <a:srgbClr val="D9D9D9"/>
              </a:buClr>
              <a:buFont typeface="Calibri"/>
              <a:buNone/>
              <a:defRPr sz="2400">
                <a:solidFill>
                  <a:srgbClr val="D9D9D9"/>
                </a:solidFill>
                <a:latin typeface="Calibri"/>
                <a:ea typeface="Calibri"/>
                <a:cs typeface="Calibri"/>
                <a:sym typeface="Calibri"/>
              </a:defRPr>
            </a:lvl9pPr>
          </a:lstStyle>
          <a:p>
            <a:endParaRPr/>
          </a:p>
        </p:txBody>
      </p:sp>
      <p:sp>
        <p:nvSpPr>
          <p:cNvPr id="36" name="Shape 36"/>
          <p:cNvSpPr txBox="1">
            <a:spLocks noGrp="1"/>
          </p:cNvSpPr>
          <p:nvPr>
            <p:ph type="subTitle" idx="1"/>
          </p:nvPr>
        </p:nvSpPr>
        <p:spPr>
          <a:xfrm>
            <a:off x="410952" y="1791375"/>
            <a:ext cx="5676400" cy="1182000"/>
          </a:xfrm>
          <a:prstGeom prst="rect">
            <a:avLst/>
          </a:prstGeom>
          <a:noFill/>
          <a:ln>
            <a:noFill/>
          </a:ln>
        </p:spPr>
        <p:txBody>
          <a:bodyPr lIns="91425" tIns="91425" rIns="91425" bIns="91425" numCol="1" anchor="b" anchorCtr="0"/>
          <a:lstStyle>
            <a:lvl1pPr marL="0" marR="0" lvl="0" indent="0" algn="l" rtl="0">
              <a:lnSpc>
                <a:spcPct val="90000"/>
              </a:lnSpc>
              <a:spcBef>
                <a:spcPts val="800"/>
              </a:spcBef>
              <a:buClr>
                <a:srgbClr val="FFFFFF"/>
              </a:buClr>
              <a:buSzPct val="100000"/>
              <a:buFont typeface="Calibri"/>
              <a:buNone/>
              <a:defRPr sz="4800" i="0" u="none" strike="noStrike" cap="none">
                <a:solidFill>
                  <a:srgbClr val="FFFFFF"/>
                </a:solidFill>
                <a:latin typeface="Calibri"/>
                <a:ea typeface="Calibri"/>
                <a:cs typeface="Calibri"/>
                <a:sym typeface="Calibri"/>
              </a:defRPr>
            </a:lvl1pPr>
            <a:lvl2pPr marL="609585" marR="0" lvl="1" indent="0" algn="ctr" rtl="0">
              <a:spcBef>
                <a:spcPts val="267"/>
              </a:spcBef>
              <a:buClr>
                <a:srgbClr val="FFFFFF"/>
              </a:buClr>
              <a:buSzPct val="100000"/>
              <a:buFont typeface="Calibri"/>
              <a:buNone/>
              <a:defRPr sz="4800" i="0" u="none" strike="noStrike" cap="none">
                <a:solidFill>
                  <a:srgbClr val="FFFFFF"/>
                </a:solidFill>
                <a:latin typeface="Calibri"/>
                <a:ea typeface="Calibri"/>
                <a:cs typeface="Calibri"/>
                <a:sym typeface="Calibri"/>
              </a:defRPr>
            </a:lvl2pPr>
            <a:lvl3pPr marL="1219170" marR="0" lvl="2" indent="0" algn="ctr" rtl="0">
              <a:spcBef>
                <a:spcPts val="240"/>
              </a:spcBef>
              <a:buClr>
                <a:srgbClr val="FFFFFF"/>
              </a:buClr>
              <a:buSzPct val="100000"/>
              <a:buFont typeface="Calibri"/>
              <a:buNone/>
              <a:defRPr sz="4800" i="0" u="none" strike="noStrike" cap="none">
                <a:solidFill>
                  <a:srgbClr val="FFFFFF"/>
                </a:solidFill>
                <a:latin typeface="Calibri"/>
                <a:ea typeface="Calibri"/>
                <a:cs typeface="Calibri"/>
                <a:sym typeface="Calibri"/>
              </a:defRPr>
            </a:lvl3pPr>
            <a:lvl4pPr marL="1828754" marR="0" lvl="3" indent="0" algn="ctr" rtl="0">
              <a:spcBef>
                <a:spcPts val="213"/>
              </a:spcBef>
              <a:buClr>
                <a:srgbClr val="FFFFFF"/>
              </a:buClr>
              <a:buSzPct val="100000"/>
              <a:buFont typeface="Calibri"/>
              <a:buNone/>
              <a:defRPr sz="4800" i="0" u="none" strike="noStrike" cap="none">
                <a:solidFill>
                  <a:srgbClr val="FFFFFF"/>
                </a:solidFill>
                <a:latin typeface="Calibri"/>
                <a:ea typeface="Calibri"/>
                <a:cs typeface="Calibri"/>
                <a:sym typeface="Calibri"/>
              </a:defRPr>
            </a:lvl4pPr>
            <a:lvl5pPr marL="2438339" marR="0" lvl="4" indent="0" algn="ctr" rtl="0">
              <a:spcBef>
                <a:spcPts val="187"/>
              </a:spcBef>
              <a:buClr>
                <a:srgbClr val="FFFFFF"/>
              </a:buClr>
              <a:buSzPct val="100000"/>
              <a:buFont typeface="Calibri"/>
              <a:buNone/>
              <a:defRPr sz="4800" i="0" u="none" strike="noStrike" cap="none">
                <a:solidFill>
                  <a:srgbClr val="FFFFFF"/>
                </a:solidFill>
                <a:latin typeface="Calibri"/>
                <a:ea typeface="Calibri"/>
                <a:cs typeface="Calibri"/>
                <a:sym typeface="Calibri"/>
              </a:defRPr>
            </a:lvl5pPr>
            <a:lvl6pPr marL="3047924" marR="0" lvl="5"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6pPr>
            <a:lvl7pPr marL="3657509" marR="0" lvl="6"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7pPr>
            <a:lvl8pPr marL="4267093" marR="0" lvl="7"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8pPr>
            <a:lvl9pPr marL="4876678" marR="0" lvl="8"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565427" y="7034692"/>
            <a:ext cx="2844800" cy="365200"/>
          </a:xfrm>
          <a:prstGeom prst="rect">
            <a:avLst/>
          </a:prstGeom>
          <a:noFill/>
          <a:ln>
            <a:noFill/>
          </a:ln>
        </p:spPr>
        <p:txBody>
          <a:bodyPr lIns="91425" tIns="91425" rIns="91425" bIns="91425" numCol="1" anchor="ctr" anchorCtr="0"/>
          <a:lstStyle>
            <a:lvl1pPr marL="0" marR="0" lvl="0" indent="0" algn="l" rtl="0">
              <a:spcBef>
                <a:spcPts val="0"/>
              </a:spcBef>
              <a:buNone/>
              <a:defRPr sz="1600">
                <a:solidFill>
                  <a:srgbClr val="888888"/>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402225" y="7700240"/>
            <a:ext cx="3860800" cy="123200"/>
          </a:xfrm>
          <a:prstGeom prst="rect">
            <a:avLst/>
          </a:prstGeom>
          <a:noFill/>
          <a:ln>
            <a:noFill/>
          </a:ln>
        </p:spPr>
        <p:txBody>
          <a:bodyPr lIns="91425" tIns="91425" rIns="91425" bIns="91425" numCol="1" anchor="ctr" anchorCtr="0"/>
          <a:lstStyle>
            <a:lvl1pPr marL="0" marR="0" lvl="0" indent="0" algn="l" rtl="0">
              <a:spcBef>
                <a:spcPts val="0"/>
              </a:spcBef>
              <a:buNone/>
              <a:defRPr sz="800">
                <a:solidFill>
                  <a:schemeClr val="lt2"/>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7C7C7B"/>
              </a:solidFill>
            </a:endParaRPr>
          </a:p>
        </p:txBody>
      </p:sp>
      <p:sp>
        <p:nvSpPr>
          <p:cNvPr id="39" name="Shape 39"/>
          <p:cNvSpPr txBox="1">
            <a:spLocks noGrp="1"/>
          </p:cNvSpPr>
          <p:nvPr>
            <p:ph type="sldNum" idx="12"/>
          </p:nvPr>
        </p:nvSpPr>
        <p:spPr>
          <a:xfrm>
            <a:off x="8907052" y="7332628"/>
            <a:ext cx="2844800" cy="164000"/>
          </a:xfrm>
          <a:prstGeom prst="rect">
            <a:avLst/>
          </a:prstGeom>
          <a:noFill/>
          <a:ln>
            <a:noFill/>
          </a:ln>
        </p:spPr>
        <p:txBody>
          <a:bodyPr lIns="0" tIns="0" rIns="0" bIns="0" numCol="1" anchor="ctr" anchorCtr="0">
            <a:noAutofit/>
          </a:bodyPr>
          <a:lstStyle/>
          <a:p>
            <a:pPr algn="r">
              <a:buSzPct val="25000"/>
            </a:pPr>
            <a:fld id="{00000000-1234-1234-1234-123412341234}" type="slidenum">
              <a:rPr lang="en" altLang="en" sz="1067">
                <a:solidFill>
                  <a:srgbClr val="000000"/>
                </a:solidFill>
              </a:rPr>
              <a:pPr algn="r">
                <a:buSzPct val="25000"/>
              </a:pPr>
              <a:t>‹#›</a:t>
            </a:fld>
            <a:endParaRPr lang="en" altLang="en" sz="1067">
              <a:solidFill>
                <a:srgbClr val="000000"/>
              </a:solidFill>
            </a:endParaRPr>
          </a:p>
        </p:txBody>
      </p:sp>
    </p:spTree>
    <p:extLst>
      <p:ext uri="{BB962C8B-B14F-4D97-AF65-F5344CB8AC3E}">
        <p14:creationId xmlns:p14="http://schemas.microsoft.com/office/powerpoint/2010/main" val="10790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rang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blu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purpl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4.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5"/>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1AF8A9A-94B0-4D76-B298-66C16AA4E568}"/>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620E3B52-3E45-4FFC-999D-7F5804726DCB}"/>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70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36F5B90-780B-4DB1-99A4-F6780CDDF3F7}"/>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6D4481B5-11C8-4649-8DF6-C6F19AC1A9DF}"/>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177D045-851B-4C91-9C07-9FCD8071B6C7}"/>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6289C6EE-409A-4623-9298-64F468BF636A}"/>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277685C-6E28-4F8C-A9BA-211195A1E02A}"/>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7055D28F-34BA-40BB-9A46-E2A304A6A69E}"/>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CC484B5-F12C-44DF-A921-E39F0E787828}"/>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2D3DDC20-8445-4645-8A90-D34C783E9451}"/>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47F4C30-C020-4974-8CBD-E6B81533C275}"/>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8D19AF4C-AAAD-4895-AB67-928C6A778008}"/>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C1A4AAE-A5BB-41D7-AE90-935C8028C5FD}"/>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FB92D94F-1858-44F2-B404-0139E5EC8374}"/>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4"/>
          <a:stretch>
            <a:fillRect/>
          </a:stretch>
        </p:blipFill>
        <p:spPr>
          <a:xfrm>
            <a:off x="0" y="0"/>
            <a:ext cx="12192000" cy="6858000"/>
          </a:xfrm>
          <a:prstGeom prst="rect">
            <a:avLst/>
          </a:prstGeom>
        </p:spPr>
      </p:pic>
      <p:pic>
        <p:nvPicPr>
          <p:cNvPr id="4" name="Picture 3" descr="PP Backgrounds smaller green 1.jpg">
            <a:extLst>
              <a:ext uri="{FF2B5EF4-FFF2-40B4-BE49-F238E27FC236}">
                <a16:creationId xmlns:a16="http://schemas.microsoft.com/office/drawing/2014/main" id="{9744C59D-E467-454F-942B-AA6BF0126FF0}"/>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2720650-9C62-4E97-B23D-593627C2A02C}"/>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8" name="TextBox 7">
            <a:extLst>
              <a:ext uri="{FF2B5EF4-FFF2-40B4-BE49-F238E27FC236}">
                <a16:creationId xmlns:a16="http://schemas.microsoft.com/office/drawing/2014/main" id="{BBE50215-7BA6-48CE-8B35-903722F3CA79}"/>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2" name="Title Placeholder 1">
            <a:extLst>
              <a:ext uri="{FF2B5EF4-FFF2-40B4-BE49-F238E27FC236}">
                <a16:creationId xmlns:a16="http://schemas.microsoft.com/office/drawing/2014/main" id="{393CE15D-0C40-1122-C1C3-DB5C91E9BEFA}"/>
              </a:ext>
            </a:extLst>
          </p:cNvPr>
          <p:cNvSpPr>
            <a:spLocks noGrp="1"/>
          </p:cNvSpPr>
          <p:nvPr>
            <p:ph type="title"/>
          </p:nvPr>
        </p:nvSpPr>
        <p:spPr>
          <a:xfrm>
            <a:off x="838200" y="1728260"/>
            <a:ext cx="10515600" cy="132503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0F81341-09AD-C80A-CE9B-47717249D6C9}"/>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5" name="Slide Number Placeholder 4">
            <a:extLst>
              <a:ext uri="{FF2B5EF4-FFF2-40B4-BE49-F238E27FC236}">
                <a16:creationId xmlns:a16="http://schemas.microsoft.com/office/drawing/2014/main" id="{FFDDC756-E6A6-133B-0D1F-3BAC5AFFE83C}"/>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4ED69DB-9D9C-4168-829B-4F21756EEAA0}" type="slidenum">
              <a:rPr lang="en-GB" smtClean="0"/>
              <a:t>‹#›</a:t>
            </a:fld>
            <a:endParaRPr lang="en-GB"/>
          </a:p>
        </p:txBody>
      </p:sp>
    </p:spTree>
    <p:extLst>
      <p:ext uri="{BB962C8B-B14F-4D97-AF65-F5344CB8AC3E}">
        <p14:creationId xmlns:p14="http://schemas.microsoft.com/office/powerpoint/2010/main" val="855963209"/>
      </p:ext>
    </p:extLst>
  </p:cSld>
  <p:clrMap bg1="lt1" tx1="dk1" bg2="lt2" tx2="dk2" accent1="accent1" accent2="accent2" accent3="accent3" accent4="accent4" accent5="accent5" accent6="accent6" hlink="hlink" folHlink="folHlink"/>
  <p:sldLayoutIdLst>
    <p:sldLayoutId id="2147483707" r:id="rId1"/>
    <p:sldLayoutId id="2147483708" r:id="rId2"/>
  </p:sldLayoutIdLst>
  <p:hf hdr="0" ftr="0" dt="0"/>
  <p:txStyles>
    <p:titleStyle>
      <a:lvl1pPr algn="l" defTabSz="914377" rtl="0" eaLnBrk="1" latinLnBrk="0" hangingPunct="1">
        <a:spcBef>
          <a:spcPct val="0"/>
        </a:spcBef>
        <a:buNone/>
        <a:defRPr sz="44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4"/>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03465E8-A6A8-444B-9E18-979E93AA6023}"/>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13A3E5CC-277B-4FE8-8FC4-A54528A6525D}"/>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799568082"/>
      </p:ext>
    </p:extLst>
  </p:cSld>
  <p:clrMap bg1="lt1" tx1="dk1" bg2="lt2" tx2="dk2" accent1="accent1" accent2="accent2" accent3="accent3" accent4="accent4" accent5="accent5" accent6="accent6" hlink="hlink" folHlink="folHlink"/>
  <p:sldLayoutIdLst>
    <p:sldLayoutId id="2147483710" r:id="rId1"/>
    <p:sldLayoutId id="2147483711"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a:extLst>
              <a:ext uri="{FF2B5EF4-FFF2-40B4-BE49-F238E27FC236}">
                <a16:creationId xmlns:a16="http://schemas.microsoft.com/office/drawing/2014/main" id="{38B55ABC-399E-48F8-97DE-D3F1B42C5E3F}"/>
              </a:ext>
            </a:extLst>
          </p:cNvPr>
          <p:cNvSpPr txBox="1">
            <a:spLocks noGrp="1"/>
          </p:cNvSpPr>
          <p:nvPr>
            <p:ph type="title" idx="4294967295"/>
          </p:nvPr>
        </p:nvSpPr>
        <p:spPr>
          <a:xfrm>
            <a:off x="403160" y="1997431"/>
            <a:ext cx="11385680" cy="2863137"/>
          </a:xfrm>
          <a:prstGeom prst="rect">
            <a:avLst/>
          </a:prstGeom>
          <a:noFill/>
          <a:ln>
            <a:noFill/>
            <a:prstDash/>
          </a:ln>
          <a:effectLst/>
        </p:spPr>
        <p:txBody>
          <a:bodyPr rot="0" spcFirstLastPara="0" vertOverflow="overflow" horzOverflow="overflow" vert="horz" wrap="square" lIns="121900" tIns="121900" rIns="121900" bIns="121900" numCol="1" spcCol="0" rtlCol="0" fromWordArt="0" anchor="b"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altLang="en" sz="4400" b="0" i="0" u="none" strike="noStrike" kern="1200" cap="none" spc="0" normalizeH="0" baseline="0" noProof="0" dirty="0">
              <a:ln>
                <a:noFill/>
              </a:ln>
              <a:solidFill>
                <a:schemeClr val="tx1"/>
              </a:solidFill>
              <a:effectLst/>
              <a:uLnTx/>
              <a:uFillTx/>
              <a:latin typeface="Helvetica" panose="020B0604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altLang="en" sz="4400" b="0" i="0" u="none" strike="noStrike" kern="1200" cap="none" spc="0" normalizeH="0" baseline="0" noProof="0" dirty="0">
              <a:ln>
                <a:noFill/>
              </a:ln>
              <a:solidFill>
                <a:schemeClr val="tx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altLang="en" sz="4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DSA Performance Pack: </a:t>
            </a:r>
            <a:r>
              <a:rPr lang="en-GB" altLang="en" sz="4000" b="1" dirty="0">
                <a:solidFill>
                  <a:schemeClr val="bg1"/>
                </a:solidFill>
                <a:latin typeface="Arial" panose="020B0604020202020204" pitchFamily="34" charset="0"/>
                <a:cs typeface="Arial" panose="020B0604020202020204" pitchFamily="34" charset="0"/>
              </a:rPr>
              <a:t> March </a:t>
            </a:r>
            <a:r>
              <a:rPr kumimoji="0" lang="en-GB" altLang="en" sz="4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2025</a:t>
            </a:r>
            <a:endParaRPr kumimoji="0" lang="en-GB" altLang="en" sz="2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02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D7DF7-B7B6-F7AC-74EB-8841C68F0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98D7F9-5AF4-D696-EF66-BB96A3D941E0}"/>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a:ea typeface="Calibri"/>
                <a:cs typeface="Arial"/>
              </a:rPr>
              <a:t>KPI Reporting Capita </a:t>
            </a:r>
            <a:r>
              <a:rPr lang="en-GB" sz="2600" b="1" dirty="0">
                <a:solidFill>
                  <a:schemeClr val="bg1"/>
                </a:solidFill>
                <a:latin typeface="Arial"/>
                <a:ea typeface="Calibri"/>
                <a:cs typeface="Arial"/>
              </a:rPr>
              <a:t>– </a:t>
            </a:r>
            <a:r>
              <a:rPr kumimoji="0" lang="en-GB" sz="2600" b="1" i="0" u="none" strike="noStrike" kern="1200" cap="none" spc="0" normalizeH="0" baseline="0" noProof="0" dirty="0">
                <a:ln>
                  <a:noFill/>
                </a:ln>
                <a:solidFill>
                  <a:schemeClr val="bg1"/>
                </a:solidFill>
                <a:effectLst/>
                <a:uLnTx/>
                <a:uFillTx/>
                <a:latin typeface="Arial"/>
                <a:ea typeface="Calibri"/>
                <a:cs typeface="Arial"/>
              </a:rPr>
              <a:t>March 2025 (</a:t>
            </a:r>
            <a:r>
              <a:rPr lang="en-GB" sz="2600" b="1" dirty="0">
                <a:solidFill>
                  <a:schemeClr val="bg1"/>
                </a:solidFill>
                <a:latin typeface="Arial"/>
                <a:ea typeface="Calibri"/>
                <a:cs typeface="Arial"/>
              </a:rPr>
              <a:t>4</a:t>
            </a:r>
            <a:r>
              <a:rPr kumimoji="0" lang="en-GB" sz="2600" b="1" i="0" u="none" strike="noStrike" kern="1200" cap="none" spc="0" normalizeH="0" baseline="0" noProof="0" dirty="0">
                <a:ln>
                  <a:noFill/>
                </a:ln>
                <a:solidFill>
                  <a:schemeClr val="bg1"/>
                </a:solidFill>
                <a:effectLst/>
                <a:uLnTx/>
                <a:uFillTx/>
                <a:latin typeface="Arial"/>
                <a:ea typeface="Calibri"/>
                <a:cs typeface="Arial"/>
              </a:rPr>
              <a:t>)</a:t>
            </a:r>
            <a:endParaRPr kumimoji="0" lang="en-GB" sz="2600" b="1" i="0" u="none" strike="noStrike" kern="1200" cap="none" spc="0" normalizeH="0" baseline="0" noProof="0" dirty="0">
              <a:ln>
                <a:noFill/>
              </a:ln>
              <a:solidFill>
                <a:schemeClr val="bg1"/>
              </a:solidFill>
              <a:effectLst/>
              <a:uLnTx/>
              <a:uFillTx/>
              <a:latin typeface="Arial"/>
              <a:ea typeface="+mn-ea"/>
              <a:cs typeface="Arial"/>
            </a:endParaRPr>
          </a:p>
        </p:txBody>
      </p:sp>
      <p:sp>
        <p:nvSpPr>
          <p:cNvPr id="7" name="TextBox 6">
            <a:extLst>
              <a:ext uri="{FF2B5EF4-FFF2-40B4-BE49-F238E27FC236}">
                <a16:creationId xmlns:a16="http://schemas.microsoft.com/office/drawing/2014/main" id="{22E833BF-E18E-5657-B20A-5A500FCBDB3A}"/>
              </a:ext>
            </a:extLst>
          </p:cNvPr>
          <p:cNvSpPr txBox="1"/>
          <p:nvPr/>
        </p:nvSpPr>
        <p:spPr>
          <a:xfrm>
            <a:off x="8523178" y="921866"/>
            <a:ext cx="3414631" cy="2785378"/>
          </a:xfrm>
          <a:prstGeom prst="rect">
            <a:avLst/>
          </a:prstGeom>
          <a:noFill/>
          <a:ln>
            <a:solidFill>
              <a:schemeClr val="tx1"/>
            </a:solidFill>
          </a:ln>
        </p:spPr>
        <p:txBody>
          <a:bodyPr wrap="square" lIns="91440" tIns="45720" rIns="91440" bIns="45720" rtlCol="0" anchor="t">
            <a:spAutoFit/>
          </a:bodyPr>
          <a:lstStyle/>
          <a:p>
            <a:pPr fontAlgn="base">
              <a:lnSpc>
                <a:spcPts val="1376"/>
              </a:lnSpc>
            </a:pPr>
            <a:r>
              <a:rPr lang="en-GB" sz="1200" dirty="0">
                <a:latin typeface="Arial"/>
                <a:cs typeface="Arial"/>
              </a:rPr>
              <a:t>These KPIs are related to Customer Satisfaction that has already been covered on slide 5. </a:t>
            </a:r>
          </a:p>
          <a:p>
            <a:pPr>
              <a:lnSpc>
                <a:spcPts val="1376"/>
              </a:lnSpc>
            </a:pPr>
            <a:endParaRPr lang="en-GB" sz="1200" b="1" dirty="0">
              <a:latin typeface="Arial"/>
              <a:cs typeface="Arial"/>
            </a:endParaRPr>
          </a:p>
          <a:p>
            <a:pPr>
              <a:lnSpc>
                <a:spcPts val="1376"/>
              </a:lnSpc>
            </a:pPr>
            <a:r>
              <a:rPr lang="en-GB" sz="1200" dirty="0">
                <a:latin typeface="Arial"/>
                <a:cs typeface="Arial"/>
              </a:rPr>
              <a:t>Both suppliers are performing above the 70% target across the three KPIs.</a:t>
            </a:r>
          </a:p>
          <a:p>
            <a:pPr marL="285750" indent="-285750" fontAlgn="base">
              <a:lnSpc>
                <a:spcPts val="1376"/>
              </a:lnSpc>
              <a:buFont typeface="Arial" panose="020B0604020202020204" pitchFamily="34" charset="0"/>
              <a:buChar char="•"/>
            </a:pPr>
            <a:endParaRPr lang="en-GB" sz="1200" dirty="0">
              <a:latin typeface="Arial" panose="020B0604020202020204" pitchFamily="34" charset="0"/>
              <a:ea typeface="Aptos" panose="020B00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endParaRPr lang="en-GB" sz="1200" dirty="0">
              <a:latin typeface="Arial" panose="020B0604020202020204" pitchFamily="34" charset="0"/>
              <a:ea typeface="Aptos" panose="020B0004020202020204" pitchFamily="34" charset="0"/>
              <a:cs typeface="Arial" panose="020B0604020202020204" pitchFamily="34" charset="0"/>
            </a:endParaRPr>
          </a:p>
          <a:p>
            <a:pPr fontAlgn="base">
              <a:lnSpc>
                <a:spcPts val="1376"/>
              </a:lnSpc>
            </a:pPr>
            <a:r>
              <a:rPr lang="en-GB" sz="1200" b="1" kern="100" dirty="0">
                <a:solidFill>
                  <a:srgbClr val="000000"/>
                </a:solidFill>
                <a:effectLst/>
                <a:latin typeface="Arial"/>
                <a:ea typeface="Times New Roman" panose="02020603050405020304" pitchFamily="18" charset="0"/>
                <a:cs typeface="Arial"/>
              </a:rPr>
              <a:t>Please note, </a:t>
            </a:r>
            <a:r>
              <a:rPr lang="en-GB" sz="1200" b="1" dirty="0">
                <a:latin typeface="Arial"/>
                <a:cs typeface="Arial"/>
              </a:rPr>
              <a:t>we are undertaking a 3-6 month KPI baselining period, which started in January 2025, to assess the KPIs following the initial performance of the service since February 2024. As part of this, we will consider potential iterations to ensure that they are as effective as possible.</a:t>
            </a:r>
            <a:endParaRPr lang="en-GB" sz="1200" b="1" dirty="0">
              <a:solidFill>
                <a:srgbClr val="000000"/>
              </a:solidFill>
              <a:latin typeface="Arial"/>
              <a:cs typeface="Arial"/>
            </a:endParaRPr>
          </a:p>
        </p:txBody>
      </p:sp>
      <p:graphicFrame>
        <p:nvGraphicFramePr>
          <p:cNvPr id="6" name="Table 5">
            <a:extLst>
              <a:ext uri="{FF2B5EF4-FFF2-40B4-BE49-F238E27FC236}">
                <a16:creationId xmlns:a16="http://schemas.microsoft.com/office/drawing/2014/main" id="{C4F75787-ABAF-82EC-A5D6-A3B6866ABDCD}"/>
              </a:ext>
            </a:extLst>
          </p:cNvPr>
          <p:cNvGraphicFramePr>
            <a:graphicFrameLocks noGrp="1"/>
          </p:cNvGraphicFramePr>
          <p:nvPr>
            <p:extLst>
              <p:ext uri="{D42A27DB-BD31-4B8C-83A1-F6EECF244321}">
                <p14:modId xmlns:p14="http://schemas.microsoft.com/office/powerpoint/2010/main" val="3081438783"/>
              </p:ext>
            </p:extLst>
          </p:nvPr>
        </p:nvGraphicFramePr>
        <p:xfrm>
          <a:off x="0" y="810720"/>
          <a:ext cx="8425543" cy="5126102"/>
        </p:xfrm>
        <a:graphic>
          <a:graphicData uri="http://schemas.openxmlformats.org/drawingml/2006/table">
            <a:tbl>
              <a:tblPr firstRow="1" bandRow="1"/>
              <a:tblGrid>
                <a:gridCol w="1203649">
                  <a:extLst>
                    <a:ext uri="{9D8B030D-6E8A-4147-A177-3AD203B41FA5}">
                      <a16:colId xmlns:a16="http://schemas.microsoft.com/office/drawing/2014/main" val="2496437352"/>
                    </a:ext>
                  </a:extLst>
                </a:gridCol>
                <a:gridCol w="1203649">
                  <a:extLst>
                    <a:ext uri="{9D8B030D-6E8A-4147-A177-3AD203B41FA5}">
                      <a16:colId xmlns:a16="http://schemas.microsoft.com/office/drawing/2014/main" val="3265081969"/>
                    </a:ext>
                  </a:extLst>
                </a:gridCol>
                <a:gridCol w="1203649">
                  <a:extLst>
                    <a:ext uri="{9D8B030D-6E8A-4147-A177-3AD203B41FA5}">
                      <a16:colId xmlns:a16="http://schemas.microsoft.com/office/drawing/2014/main" val="629354197"/>
                    </a:ext>
                  </a:extLst>
                </a:gridCol>
                <a:gridCol w="1203649">
                  <a:extLst>
                    <a:ext uri="{9D8B030D-6E8A-4147-A177-3AD203B41FA5}">
                      <a16:colId xmlns:a16="http://schemas.microsoft.com/office/drawing/2014/main" val="3708590140"/>
                    </a:ext>
                  </a:extLst>
                </a:gridCol>
                <a:gridCol w="1203649">
                  <a:extLst>
                    <a:ext uri="{9D8B030D-6E8A-4147-A177-3AD203B41FA5}">
                      <a16:colId xmlns:a16="http://schemas.microsoft.com/office/drawing/2014/main" val="3718311893"/>
                    </a:ext>
                  </a:extLst>
                </a:gridCol>
                <a:gridCol w="1203649">
                  <a:extLst>
                    <a:ext uri="{9D8B030D-6E8A-4147-A177-3AD203B41FA5}">
                      <a16:colId xmlns:a16="http://schemas.microsoft.com/office/drawing/2014/main" val="1542582147"/>
                    </a:ext>
                  </a:extLst>
                </a:gridCol>
                <a:gridCol w="1203649">
                  <a:extLst>
                    <a:ext uri="{9D8B030D-6E8A-4147-A177-3AD203B41FA5}">
                      <a16:colId xmlns:a16="http://schemas.microsoft.com/office/drawing/2014/main" val="4219622444"/>
                    </a:ext>
                  </a:extLst>
                </a:gridCol>
              </a:tblGrid>
              <a:tr h="552102">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31 March</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468360">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Satisfaction with the Needs Assessment Service.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 Experience (SLC report)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p>
                      <a:pPr algn="l" fontAlgn="ctr">
                        <a:lnSpc>
                          <a:spcPct val="105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04766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Satisfaction with the Assistive Technology delivery, set up and customer service.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Experience (SLC Report)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p>
                      <a:pPr algn="l" fontAlgn="ctr">
                        <a:lnSpc>
                          <a:spcPct val="105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5797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11</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Satisfaction with the Assistive Technology Training delivery, set up and customer service.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Experience (SLC Report)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Assistive Technology Training delivery and customer service</a:t>
                      </a:r>
                    </a:p>
                    <a:p>
                      <a:pPr algn="l">
                        <a:lnSpc>
                          <a:spcPct val="106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79245"/>
                  </a:ext>
                </a:extLst>
              </a:tr>
            </a:tbl>
          </a:graphicData>
        </a:graphic>
      </p:graphicFrame>
    </p:spTree>
    <p:extLst>
      <p:ext uri="{BB962C8B-B14F-4D97-AF65-F5344CB8AC3E}">
        <p14:creationId xmlns:p14="http://schemas.microsoft.com/office/powerpoint/2010/main" val="4102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7B133-002F-6EB2-F1CB-919340633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981D4-B0E3-4ACD-8D17-91611847F3A4}"/>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a:ea typeface="Calibri"/>
                <a:cs typeface="Arial"/>
              </a:rPr>
              <a:t>KPI Reporting Study Tech </a:t>
            </a:r>
            <a:r>
              <a:rPr lang="en-GB" sz="2600" b="1" dirty="0">
                <a:solidFill>
                  <a:schemeClr val="bg1"/>
                </a:solidFill>
                <a:latin typeface="Arial"/>
                <a:ea typeface="Calibri"/>
                <a:cs typeface="Arial"/>
              </a:rPr>
              <a:t>– </a:t>
            </a:r>
            <a:r>
              <a:rPr kumimoji="0" lang="en-GB" sz="2600" b="1" i="0" u="none" strike="noStrike" kern="1200" cap="none" spc="0" normalizeH="0" baseline="0" noProof="0" dirty="0">
                <a:ln>
                  <a:noFill/>
                </a:ln>
                <a:solidFill>
                  <a:schemeClr val="bg1"/>
                </a:solidFill>
                <a:effectLst/>
                <a:uLnTx/>
                <a:uFillTx/>
                <a:latin typeface="Arial"/>
                <a:ea typeface="Calibri"/>
                <a:cs typeface="Arial"/>
              </a:rPr>
              <a:t>March 2025 (1)</a:t>
            </a:r>
            <a:endParaRPr kumimoji="0" lang="en-GB" sz="2600" b="1" i="0" u="none" strike="noStrike" kern="1200" cap="none" spc="0" normalizeH="0" baseline="0" noProof="0" dirty="0">
              <a:ln>
                <a:noFill/>
              </a:ln>
              <a:solidFill>
                <a:schemeClr val="bg1"/>
              </a:solidFill>
              <a:effectLst/>
              <a:uLnTx/>
              <a:uFillTx/>
              <a:latin typeface="Arial"/>
              <a:ea typeface="+mn-ea"/>
              <a:cs typeface="Arial"/>
            </a:endParaRPr>
          </a:p>
        </p:txBody>
      </p:sp>
      <p:sp>
        <p:nvSpPr>
          <p:cNvPr id="7" name="TextBox 6">
            <a:extLst>
              <a:ext uri="{FF2B5EF4-FFF2-40B4-BE49-F238E27FC236}">
                <a16:creationId xmlns:a16="http://schemas.microsoft.com/office/drawing/2014/main" id="{FB71FE3A-748F-1995-62FB-5BC284C27A3D}"/>
              </a:ext>
            </a:extLst>
          </p:cNvPr>
          <p:cNvSpPr txBox="1"/>
          <p:nvPr/>
        </p:nvSpPr>
        <p:spPr>
          <a:xfrm>
            <a:off x="8578448" y="965590"/>
            <a:ext cx="3478639" cy="4440767"/>
          </a:xfrm>
          <a:prstGeom prst="rect">
            <a:avLst/>
          </a:prstGeom>
          <a:noFill/>
          <a:ln>
            <a:solidFill>
              <a:schemeClr val="tx1"/>
            </a:solidFill>
          </a:ln>
        </p:spPr>
        <p:txBody>
          <a:bodyPr wrap="square" lIns="91440" tIns="45720" rIns="91440" bIns="45720" rtlCol="0" anchor="t">
            <a:spAutoFit/>
          </a:bodyPr>
          <a:lstStyle/>
          <a:p>
            <a:pPr>
              <a:lnSpc>
                <a:spcPct val="107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Commentary – Study Tech</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GB" sz="1200" b="1" kern="100" dirty="0">
                <a:effectLst/>
                <a:latin typeface="Arial" panose="020B0604020202020204" pitchFamily="34" charset="0"/>
                <a:ea typeface="Aptos" panose="020B0004020202020204" pitchFamily="34" charset="0"/>
                <a:cs typeface="Arial" panose="020B0604020202020204" pitchFamily="34" charset="0"/>
              </a:rPr>
              <a:t>KPI 1</a:t>
            </a:r>
            <a:r>
              <a:rPr lang="en-GB" sz="1200" kern="100" dirty="0">
                <a:effectLst/>
                <a:latin typeface="Arial" panose="020B0604020202020204" pitchFamily="34" charset="0"/>
                <a:ea typeface="Aptos" panose="020B0004020202020204" pitchFamily="34" charset="0"/>
                <a:cs typeface="Arial" panose="020B0604020202020204" pitchFamily="34" charset="0"/>
              </a:rPr>
              <a:t> - No issues, target being met.</a:t>
            </a:r>
          </a:p>
          <a:p>
            <a:pPr marL="342900" lvl="0" indent="-342900">
              <a:lnSpc>
                <a:spcPct val="107000"/>
              </a:lnSpc>
              <a:spcAft>
                <a:spcPts val="800"/>
              </a:spcAft>
              <a:buFont typeface="Arial" panose="020B0604020202020204" pitchFamily="34" charset="0"/>
              <a:buChar char="•"/>
              <a:tabLst>
                <a:tab pos="457200" algn="l"/>
              </a:tabLst>
            </a:pPr>
            <a:r>
              <a:rPr lang="en-GB" sz="1200" b="1" kern="100" dirty="0">
                <a:effectLst/>
                <a:latin typeface="Arial" panose="020B0604020202020204" pitchFamily="34" charset="0"/>
                <a:ea typeface="Aptos" panose="020B0004020202020204" pitchFamily="34" charset="0"/>
                <a:cs typeface="Arial" panose="020B0604020202020204" pitchFamily="34" charset="0"/>
              </a:rPr>
              <a:t>KPI 2</a:t>
            </a:r>
            <a:r>
              <a:rPr lang="en-GB" sz="1200" kern="100" dirty="0">
                <a:effectLst/>
                <a:latin typeface="Arial" panose="020B0604020202020204" pitchFamily="34" charset="0"/>
                <a:ea typeface="Aptos" panose="020B0004020202020204" pitchFamily="34" charset="0"/>
                <a:cs typeface="Arial" panose="020B0604020202020204" pitchFamily="34" charset="0"/>
              </a:rPr>
              <a:t> - Study Tech have an improved performance with 96% of customers offered  a needs assessment within 7 working days. Average offered appointment is now 2 days. New data provided by ST shows although offering within 7 days, students are choosing to book day 12/13 on average. </a:t>
            </a:r>
          </a:p>
          <a:p>
            <a:pPr marL="342900" lvl="0" indent="-342900">
              <a:lnSpc>
                <a:spcPct val="107000"/>
              </a:lnSpc>
              <a:spcAft>
                <a:spcPts val="800"/>
              </a:spcAft>
              <a:buFont typeface="Arial" panose="020B0604020202020204" pitchFamily="34" charset="0"/>
              <a:buChar char="•"/>
              <a:tabLst>
                <a:tab pos="457200" algn="l"/>
              </a:tabLst>
            </a:pPr>
            <a:r>
              <a:rPr lang="en-GB" sz="1200" b="1" kern="100" dirty="0">
                <a:effectLst/>
                <a:latin typeface="Arial" panose="020B0604020202020204" pitchFamily="34" charset="0"/>
                <a:ea typeface="Aptos" panose="020B0004020202020204" pitchFamily="34" charset="0"/>
                <a:cs typeface="Arial" panose="020B0604020202020204" pitchFamily="34" charset="0"/>
              </a:rPr>
              <a:t>KPI 3 -</a:t>
            </a:r>
            <a:r>
              <a:rPr lang="en-GB" sz="1200" kern="100" dirty="0">
                <a:effectLst/>
                <a:latin typeface="Arial" panose="020B0604020202020204" pitchFamily="34" charset="0"/>
                <a:ea typeface="Aptos" panose="020B0004020202020204" pitchFamily="34" charset="0"/>
                <a:cs typeface="Arial" panose="020B0604020202020204" pitchFamily="34" charset="0"/>
              </a:rPr>
              <a:t> There has been a significant improvement each month and ST are very close to target. Improvements to their quality assurance process has enabled NARs to be shared more quickly and efficiently with SLC.  </a:t>
            </a:r>
          </a:p>
          <a:p>
            <a:pPr marL="342900" lvl="0" indent="-342900">
              <a:lnSpc>
                <a:spcPct val="107000"/>
              </a:lnSpc>
              <a:spcAft>
                <a:spcPts val="800"/>
              </a:spcAft>
              <a:buFont typeface="Arial" panose="020B0604020202020204" pitchFamily="34" charset="0"/>
              <a:buChar char="•"/>
              <a:tabLst>
                <a:tab pos="457200" algn="l"/>
              </a:tabLst>
            </a:pPr>
            <a:r>
              <a:rPr lang="en-GB" sz="1200" b="1" kern="100" dirty="0">
                <a:effectLst/>
                <a:latin typeface="Arial" panose="020B0604020202020204" pitchFamily="34" charset="0"/>
                <a:ea typeface="Aptos" panose="020B0004020202020204" pitchFamily="34" charset="0"/>
                <a:cs typeface="Arial" panose="020B0604020202020204" pitchFamily="34" charset="0"/>
              </a:rPr>
              <a:t>KPI 4</a:t>
            </a:r>
            <a:r>
              <a:rPr lang="en-GB" sz="1200" kern="100" dirty="0">
                <a:effectLst/>
                <a:latin typeface="Arial" panose="020B0604020202020204" pitchFamily="34" charset="0"/>
                <a:ea typeface="Aptos" panose="020B0004020202020204" pitchFamily="34" charset="0"/>
                <a:cs typeface="Arial" panose="020B0604020202020204" pitchFamily="34" charset="0"/>
              </a:rPr>
              <a:t> - Study Tech are close to target and we will continue to closely monitor. As above, work is ongoing on this KPI with SLC and both suppliers.</a:t>
            </a:r>
          </a:p>
        </p:txBody>
      </p:sp>
      <p:graphicFrame>
        <p:nvGraphicFramePr>
          <p:cNvPr id="3" name="Table 2">
            <a:extLst>
              <a:ext uri="{FF2B5EF4-FFF2-40B4-BE49-F238E27FC236}">
                <a16:creationId xmlns:a16="http://schemas.microsoft.com/office/drawing/2014/main" id="{5D16E583-550A-DEC8-C3F4-1975F82E3929}"/>
              </a:ext>
            </a:extLst>
          </p:cNvPr>
          <p:cNvGraphicFramePr>
            <a:graphicFrameLocks noGrp="1"/>
          </p:cNvGraphicFramePr>
          <p:nvPr>
            <p:extLst>
              <p:ext uri="{D42A27DB-BD31-4B8C-83A1-F6EECF244321}">
                <p14:modId xmlns:p14="http://schemas.microsoft.com/office/powerpoint/2010/main" val="904721140"/>
              </p:ext>
            </p:extLst>
          </p:nvPr>
        </p:nvGraphicFramePr>
        <p:xfrm>
          <a:off x="-1" y="827938"/>
          <a:ext cx="8490860" cy="6030060"/>
        </p:xfrm>
        <a:graphic>
          <a:graphicData uri="http://schemas.openxmlformats.org/drawingml/2006/table">
            <a:tbl>
              <a:tblPr firstRow="1" bandRow="1"/>
              <a:tblGrid>
                <a:gridCol w="1212980">
                  <a:extLst>
                    <a:ext uri="{9D8B030D-6E8A-4147-A177-3AD203B41FA5}">
                      <a16:colId xmlns:a16="http://schemas.microsoft.com/office/drawing/2014/main" val="2496437352"/>
                    </a:ext>
                  </a:extLst>
                </a:gridCol>
                <a:gridCol w="1212980">
                  <a:extLst>
                    <a:ext uri="{9D8B030D-6E8A-4147-A177-3AD203B41FA5}">
                      <a16:colId xmlns:a16="http://schemas.microsoft.com/office/drawing/2014/main" val="3265081969"/>
                    </a:ext>
                  </a:extLst>
                </a:gridCol>
                <a:gridCol w="1212980">
                  <a:extLst>
                    <a:ext uri="{9D8B030D-6E8A-4147-A177-3AD203B41FA5}">
                      <a16:colId xmlns:a16="http://schemas.microsoft.com/office/drawing/2014/main" val="629354197"/>
                    </a:ext>
                  </a:extLst>
                </a:gridCol>
                <a:gridCol w="1212980">
                  <a:extLst>
                    <a:ext uri="{9D8B030D-6E8A-4147-A177-3AD203B41FA5}">
                      <a16:colId xmlns:a16="http://schemas.microsoft.com/office/drawing/2014/main" val="3708590140"/>
                    </a:ext>
                  </a:extLst>
                </a:gridCol>
                <a:gridCol w="1212980">
                  <a:extLst>
                    <a:ext uri="{9D8B030D-6E8A-4147-A177-3AD203B41FA5}">
                      <a16:colId xmlns:a16="http://schemas.microsoft.com/office/drawing/2014/main" val="3718311893"/>
                    </a:ext>
                  </a:extLst>
                </a:gridCol>
                <a:gridCol w="1212980">
                  <a:extLst>
                    <a:ext uri="{9D8B030D-6E8A-4147-A177-3AD203B41FA5}">
                      <a16:colId xmlns:a16="http://schemas.microsoft.com/office/drawing/2014/main" val="1542582147"/>
                    </a:ext>
                  </a:extLst>
                </a:gridCol>
                <a:gridCol w="1212980">
                  <a:extLst>
                    <a:ext uri="{9D8B030D-6E8A-4147-A177-3AD203B41FA5}">
                      <a16:colId xmlns:a16="http://schemas.microsoft.com/office/drawing/2014/main" val="4219622444"/>
                    </a:ext>
                  </a:extLst>
                </a:gridCol>
              </a:tblGrid>
              <a:tr h="565777">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 </a:t>
                      </a:r>
                      <a:r>
                        <a:rPr lang="en-GB" sz="900" b="1" i="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31 March)</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148524">
                <a:tc>
                  <a:txBody>
                    <a:bodyPr/>
                    <a:lstStyle/>
                    <a:p>
                      <a:pPr algn="l">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offers of NA appointment made within 2 working days of referral of customers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First Contact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NA communication sent from Supplier to Customer after Supplier receipt of SLC NA referral approval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&lt;=2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728596">
                <a:tc>
                  <a:txBody>
                    <a:bodyPr/>
                    <a:lstStyle/>
                    <a:p>
                      <a:pPr algn="l">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NAs should be offered and completed within 7 working days of the successful contact (excluding those where the customer has requested an alternative date).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Offered &amp;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appointment  offered and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&lt;=7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96%</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583784">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made available to SLC within 5 working days of when NA undertaken (excluding those where the customer has requested to review the NAR).</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Returns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 NAs submitted from Supplier to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&lt;=5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93%</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003379">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meet the standard of acceptability as defined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NARs Quality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Submitted NARs from Supplier to SLC Approved on first submission: Right First Time (not pended)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 of Acceptability</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Tree>
    <p:extLst>
      <p:ext uri="{BB962C8B-B14F-4D97-AF65-F5344CB8AC3E}">
        <p14:creationId xmlns:p14="http://schemas.microsoft.com/office/powerpoint/2010/main" val="407771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10291-B2CC-C5F2-6AB0-325F8A8D4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FA190-E1BA-CE8B-ACED-8B3B302586A0}"/>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a:ea typeface="Calibri"/>
                <a:cs typeface="Arial"/>
              </a:rPr>
              <a:t>KPI Reporting Study Tech </a:t>
            </a:r>
            <a:r>
              <a:rPr lang="en-GB" sz="2600" b="1" dirty="0">
                <a:solidFill>
                  <a:schemeClr val="bg1"/>
                </a:solidFill>
                <a:latin typeface="Arial"/>
                <a:ea typeface="Calibri"/>
                <a:cs typeface="Arial"/>
              </a:rPr>
              <a:t>– </a:t>
            </a:r>
            <a:r>
              <a:rPr kumimoji="0" lang="en-GB" sz="2600" b="1" i="0" u="none" strike="noStrike" kern="1200" cap="none" spc="0" normalizeH="0" baseline="0" noProof="0" dirty="0">
                <a:ln>
                  <a:noFill/>
                </a:ln>
                <a:solidFill>
                  <a:schemeClr val="bg1"/>
                </a:solidFill>
                <a:effectLst/>
                <a:uLnTx/>
                <a:uFillTx/>
                <a:latin typeface="Arial"/>
                <a:ea typeface="Calibri"/>
                <a:cs typeface="Arial"/>
              </a:rPr>
              <a:t>March 2025 (2)</a:t>
            </a:r>
            <a:endParaRPr kumimoji="0" lang="en-GB" sz="2600" b="1" i="0" u="none" strike="noStrike" kern="1200" cap="none" spc="0" normalizeH="0" baseline="0" noProof="0" dirty="0">
              <a:ln>
                <a:noFill/>
              </a:ln>
              <a:solidFill>
                <a:schemeClr val="bg1"/>
              </a:solidFill>
              <a:effectLst/>
              <a:uLnTx/>
              <a:uFillTx/>
              <a:latin typeface="Arial"/>
              <a:ea typeface="+mn-ea"/>
              <a:cs typeface="Arial"/>
            </a:endParaRPr>
          </a:p>
        </p:txBody>
      </p:sp>
      <p:sp>
        <p:nvSpPr>
          <p:cNvPr id="7" name="TextBox 6">
            <a:extLst>
              <a:ext uri="{FF2B5EF4-FFF2-40B4-BE49-F238E27FC236}">
                <a16:creationId xmlns:a16="http://schemas.microsoft.com/office/drawing/2014/main" id="{47C4367B-0EE6-C71E-6F5F-DA44BC69AF68}"/>
              </a:ext>
            </a:extLst>
          </p:cNvPr>
          <p:cNvSpPr txBox="1"/>
          <p:nvPr/>
        </p:nvSpPr>
        <p:spPr>
          <a:xfrm>
            <a:off x="8997695" y="952430"/>
            <a:ext cx="3085447" cy="4045531"/>
          </a:xfrm>
          <a:prstGeom prst="rect">
            <a:avLst/>
          </a:prstGeom>
          <a:noFill/>
          <a:ln>
            <a:solidFill>
              <a:schemeClr val="tx1"/>
            </a:solidFill>
          </a:ln>
        </p:spPr>
        <p:txBody>
          <a:bodyPr wrap="square" lIns="91440" tIns="45720" rIns="91440" bIns="45720" rtlCol="0" anchor="t">
            <a:spAutoFit/>
          </a:bodyPr>
          <a:lstStyle/>
          <a:p>
            <a:pPr>
              <a:lnSpc>
                <a:spcPct val="107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Commentary – Study Tech</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GB" sz="1200" b="1" kern="100" dirty="0">
                <a:effectLst/>
                <a:latin typeface="Arial" panose="020B0604020202020204" pitchFamily="34" charset="0"/>
                <a:ea typeface="Aptos" panose="020B0004020202020204" pitchFamily="34" charset="0"/>
                <a:cs typeface="Arial" panose="020B0604020202020204" pitchFamily="34" charset="0"/>
              </a:rPr>
              <a:t>KPI 6</a:t>
            </a:r>
            <a:r>
              <a:rPr lang="en-GB" sz="1200" kern="100" dirty="0">
                <a:effectLst/>
                <a:latin typeface="Arial" panose="020B0604020202020204" pitchFamily="34" charset="0"/>
                <a:ea typeface="Aptos" panose="020B0004020202020204" pitchFamily="34" charset="0"/>
                <a:cs typeface="Arial" panose="020B0604020202020204" pitchFamily="34" charset="0"/>
              </a:rPr>
              <a:t> - No issues, target being met.</a:t>
            </a:r>
          </a:p>
          <a:p>
            <a:pPr marL="342900" lvl="0" indent="-342900">
              <a:lnSpc>
                <a:spcPct val="107000"/>
              </a:lnSpc>
              <a:spcAft>
                <a:spcPts val="800"/>
              </a:spcAft>
              <a:buFont typeface="Arial" panose="020B0604020202020204" pitchFamily="34" charset="0"/>
              <a:buChar char="•"/>
              <a:tabLst>
                <a:tab pos="457200" algn="l"/>
              </a:tabLst>
            </a:pPr>
            <a:r>
              <a:rPr lang="en-GB" sz="1200" b="1" kern="100" dirty="0">
                <a:effectLst/>
                <a:latin typeface="Arial" panose="020B0604020202020204" pitchFamily="34" charset="0"/>
                <a:ea typeface="Aptos" panose="020B0004020202020204" pitchFamily="34" charset="0"/>
                <a:cs typeface="Arial" panose="020B0604020202020204" pitchFamily="34" charset="0"/>
              </a:rPr>
              <a:t>KPI 7</a:t>
            </a:r>
            <a:r>
              <a:rPr lang="en-GB" sz="1200" kern="100" dirty="0">
                <a:effectLst/>
                <a:latin typeface="Arial" panose="020B0604020202020204" pitchFamily="34" charset="0"/>
                <a:ea typeface="Aptos" panose="020B0004020202020204" pitchFamily="34" charset="0"/>
                <a:cs typeface="Arial" panose="020B0604020202020204" pitchFamily="34" charset="0"/>
              </a:rPr>
              <a:t> – ST are below target on this KPI for March, but for context their average is currently 6.5 days for delivery and as of mid April, up to 47% against the KPI. Further technical improvements are being implement by Study Tech with an aim to increase this KPI but without compromising quality of kit. This KPI will be reviewed as part of the ongoing KPI Baselining exercise.</a:t>
            </a:r>
          </a:p>
          <a:p>
            <a:pPr marL="342900" lvl="0" indent="-342900">
              <a:lnSpc>
                <a:spcPct val="107000"/>
              </a:lnSpc>
              <a:spcAft>
                <a:spcPts val="800"/>
              </a:spcAft>
              <a:buFont typeface="Arial" panose="020B0604020202020204" pitchFamily="34" charset="0"/>
              <a:buChar char="•"/>
              <a:tabLst>
                <a:tab pos="457200" algn="l"/>
              </a:tabLst>
            </a:pPr>
            <a:r>
              <a:rPr lang="en-GB" sz="1200" b="1" kern="100" dirty="0">
                <a:effectLst/>
                <a:latin typeface="Arial" panose="020B0604020202020204" pitchFamily="34" charset="0"/>
                <a:ea typeface="Aptos" panose="020B0004020202020204" pitchFamily="34" charset="0"/>
                <a:cs typeface="Arial" panose="020B0604020202020204" pitchFamily="34" charset="0"/>
              </a:rPr>
              <a:t>KPI 9</a:t>
            </a:r>
            <a:r>
              <a:rPr lang="en-GB" sz="1200" kern="100" dirty="0">
                <a:effectLst/>
                <a:latin typeface="Arial" panose="020B0604020202020204" pitchFamily="34" charset="0"/>
                <a:ea typeface="Aptos" panose="020B0004020202020204" pitchFamily="34" charset="0"/>
                <a:cs typeface="Arial" panose="020B0604020202020204" pitchFamily="34" charset="0"/>
              </a:rPr>
              <a:t> - No issues, target being met.</a:t>
            </a:r>
          </a:p>
          <a:p>
            <a:pPr marL="342900" lvl="0" indent="-342900">
              <a:lnSpc>
                <a:spcPct val="107000"/>
              </a:lnSpc>
              <a:spcAft>
                <a:spcPts val="800"/>
              </a:spcAft>
              <a:buFont typeface="Arial" panose="020B0604020202020204" pitchFamily="34" charset="0"/>
              <a:buChar char="•"/>
              <a:tabLst>
                <a:tab pos="457200" algn="l"/>
              </a:tabLst>
            </a:pPr>
            <a:r>
              <a:rPr lang="en-GB" sz="1200" b="1" kern="100" dirty="0">
                <a:effectLst/>
                <a:latin typeface="Arial" panose="020B0604020202020204" pitchFamily="34" charset="0"/>
                <a:ea typeface="Aptos" panose="020B0004020202020204" pitchFamily="34" charset="0"/>
                <a:cs typeface="Arial" panose="020B0604020202020204" pitchFamily="34" charset="0"/>
              </a:rPr>
              <a:t>KPI 10</a:t>
            </a:r>
            <a:r>
              <a:rPr lang="en-GB" sz="1200" kern="100" dirty="0">
                <a:effectLst/>
                <a:latin typeface="Arial" panose="020B0604020202020204" pitchFamily="34" charset="0"/>
                <a:ea typeface="Aptos" panose="020B0004020202020204" pitchFamily="34" charset="0"/>
                <a:cs typeface="Arial" panose="020B0604020202020204" pitchFamily="34" charset="0"/>
              </a:rPr>
              <a:t> – Improvements made and close to target, but supplier continues to review. Average for March is 1.5 days.</a:t>
            </a:r>
          </a:p>
        </p:txBody>
      </p:sp>
      <p:graphicFrame>
        <p:nvGraphicFramePr>
          <p:cNvPr id="4" name="Table 3">
            <a:extLst>
              <a:ext uri="{FF2B5EF4-FFF2-40B4-BE49-F238E27FC236}">
                <a16:creationId xmlns:a16="http://schemas.microsoft.com/office/drawing/2014/main" id="{664C4C67-42BC-DF11-D894-D1B9B9476611}"/>
              </a:ext>
            </a:extLst>
          </p:cNvPr>
          <p:cNvGraphicFramePr>
            <a:graphicFrameLocks noGrp="1"/>
          </p:cNvGraphicFramePr>
          <p:nvPr>
            <p:extLst>
              <p:ext uri="{D42A27DB-BD31-4B8C-83A1-F6EECF244321}">
                <p14:modId xmlns:p14="http://schemas.microsoft.com/office/powerpoint/2010/main" val="783187914"/>
              </p:ext>
            </p:extLst>
          </p:nvPr>
        </p:nvGraphicFramePr>
        <p:xfrm>
          <a:off x="0" y="835395"/>
          <a:ext cx="8897114" cy="6022604"/>
        </p:xfrm>
        <a:graphic>
          <a:graphicData uri="http://schemas.openxmlformats.org/drawingml/2006/table">
            <a:tbl>
              <a:tblPr firstRow="1" bandRow="1"/>
              <a:tblGrid>
                <a:gridCol w="1119272">
                  <a:extLst>
                    <a:ext uri="{9D8B030D-6E8A-4147-A177-3AD203B41FA5}">
                      <a16:colId xmlns:a16="http://schemas.microsoft.com/office/drawing/2014/main" val="2496437352"/>
                    </a:ext>
                  </a:extLst>
                </a:gridCol>
                <a:gridCol w="1643257">
                  <a:extLst>
                    <a:ext uri="{9D8B030D-6E8A-4147-A177-3AD203B41FA5}">
                      <a16:colId xmlns:a16="http://schemas.microsoft.com/office/drawing/2014/main" val="3265081969"/>
                    </a:ext>
                  </a:extLst>
                </a:gridCol>
                <a:gridCol w="949935">
                  <a:extLst>
                    <a:ext uri="{9D8B030D-6E8A-4147-A177-3AD203B41FA5}">
                      <a16:colId xmlns:a16="http://schemas.microsoft.com/office/drawing/2014/main" val="629354197"/>
                    </a:ext>
                  </a:extLst>
                </a:gridCol>
                <a:gridCol w="1014984">
                  <a:extLst>
                    <a:ext uri="{9D8B030D-6E8A-4147-A177-3AD203B41FA5}">
                      <a16:colId xmlns:a16="http://schemas.microsoft.com/office/drawing/2014/main" val="3708590140"/>
                    </a:ext>
                  </a:extLst>
                </a:gridCol>
                <a:gridCol w="1069848">
                  <a:extLst>
                    <a:ext uri="{9D8B030D-6E8A-4147-A177-3AD203B41FA5}">
                      <a16:colId xmlns:a16="http://schemas.microsoft.com/office/drawing/2014/main" val="3718311893"/>
                    </a:ext>
                  </a:extLst>
                </a:gridCol>
                <a:gridCol w="1463040">
                  <a:extLst>
                    <a:ext uri="{9D8B030D-6E8A-4147-A177-3AD203B41FA5}">
                      <a16:colId xmlns:a16="http://schemas.microsoft.com/office/drawing/2014/main" val="1542582147"/>
                    </a:ext>
                  </a:extLst>
                </a:gridCol>
                <a:gridCol w="1636778">
                  <a:extLst>
                    <a:ext uri="{9D8B030D-6E8A-4147-A177-3AD203B41FA5}">
                      <a16:colId xmlns:a16="http://schemas.microsoft.com/office/drawing/2014/main" val="4219622444"/>
                    </a:ext>
                  </a:extLst>
                </a:gridCol>
              </a:tblGrid>
              <a:tr h="422840">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31 March</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17587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US" sz="900" kern="1200" dirty="0">
                          <a:solidFill>
                            <a:schemeClr val="tx1"/>
                          </a:solidFill>
                          <a:effectLst/>
                          <a:latin typeface="Arial" panose="020B0604020202020204" pitchFamily="34" charset="0"/>
                          <a:ea typeface="+mn-ea"/>
                          <a:cs typeface="Arial" panose="020B0604020202020204" pitchFamily="34" charset="0"/>
                        </a:rPr>
                        <a:t>Minimum of 95% of customers will be contacted within 2 working days of receiving SLC approval to arrange delivery of equipment appointment.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First Contact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Customer Contact rate for approved AT Equipment delivery to Customer</a:t>
                      </a:r>
                    </a:p>
                    <a:p>
                      <a:pPr algn="l" fontAlgn="ctr">
                        <a:lnSpc>
                          <a:spcPct val="105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&lt;=2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66529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0805">
                        <a:lnSpc>
                          <a:spcPct val="105000"/>
                        </a:lnSpc>
                        <a:spcBef>
                          <a:spcPts val="355"/>
                        </a:spcBef>
                        <a:buNone/>
                      </a:pPr>
                      <a:endParaRPr lang="en-GB" sz="900" dirty="0">
                        <a:effectLst/>
                        <a:latin typeface="Arial" panose="020B0604020202020204" pitchFamily="34" charset="0"/>
                        <a:ea typeface="Arial" panose="020B0604020202020204" pitchFamily="34" charset="0"/>
                        <a:cs typeface="Times New Roman" panose="02020603050405020304" pitchFamily="18" charset="0"/>
                      </a:endParaRPr>
                    </a:p>
                    <a:p>
                      <a:r>
                        <a:rPr lang="en-US" sz="900" kern="1200" dirty="0">
                          <a:solidFill>
                            <a:schemeClr val="tx1"/>
                          </a:solidFill>
                          <a:effectLst/>
                          <a:latin typeface="Arial" panose="020B0604020202020204" pitchFamily="34" charset="0"/>
                          <a:ea typeface="+mn-ea"/>
                          <a:cs typeface="Arial" panose="020B0604020202020204" pitchFamily="34" charset="0"/>
                        </a:rPr>
                        <a:t>Minimum of 95% of customers will receive equipment package within 5 working days of successful contact, or 5 working days from the date the</a:t>
                      </a:r>
                      <a:r>
                        <a:rPr lang="en-GB" sz="900" kern="1200" dirty="0">
                          <a:solidFill>
                            <a:schemeClr val="tx1"/>
                          </a:solidFill>
                          <a:effectLst/>
                          <a:latin typeface="Arial" panose="020B0604020202020204" pitchFamily="34" charset="0"/>
                          <a:ea typeface="+mn-ea"/>
                          <a:cs typeface="Arial" panose="020B0604020202020204" pitchFamily="34" charset="0"/>
                        </a:rPr>
                        <a:t> </a:t>
                      </a:r>
                      <a:r>
                        <a:rPr lang="en-US" sz="900" kern="1200" dirty="0">
                          <a:solidFill>
                            <a:schemeClr val="tx1"/>
                          </a:solidFill>
                          <a:effectLst/>
                          <a:latin typeface="Arial" panose="020B0604020202020204" pitchFamily="34" charset="0"/>
                          <a:ea typeface="+mn-ea"/>
                          <a:cs typeface="Arial" panose="020B0604020202020204" pitchFamily="34" charset="0"/>
                        </a:rPr>
                        <a:t>£200 contribution is received if relevant (excluding customers who request an appointment after the 5 days).</a:t>
                      </a:r>
                      <a:endParaRPr lang="en-GB" sz="9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 Offered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 after successful contact and where applicable after contribution payment is received from customer</a:t>
                      </a:r>
                    </a:p>
                    <a:p>
                      <a:pPr algn="l">
                        <a:lnSpc>
                          <a:spcPct val="106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177887">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US" sz="900" kern="1200" dirty="0">
                          <a:solidFill>
                            <a:schemeClr val="tx1"/>
                          </a:solidFill>
                          <a:effectLst/>
                          <a:latin typeface="Arial" panose="020B0604020202020204" pitchFamily="34" charset="0"/>
                          <a:ea typeface="+mn-ea"/>
                          <a:cs typeface="Arial" panose="020B0604020202020204" pitchFamily="34" charset="0"/>
                        </a:rPr>
                        <a:t>Minimum of 95% of customers will be contacted to arrange a suitable date for the first AT training session within 1 working day of receiving their equipment.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First Contact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booking contact sent to Customer from Supplier</a:t>
                      </a:r>
                    </a:p>
                    <a:p>
                      <a:pPr algn="l">
                        <a:lnSpc>
                          <a:spcPct val="106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580713">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US" sz="900" kern="1200" dirty="0">
                          <a:solidFill>
                            <a:schemeClr val="tx1"/>
                          </a:solidFill>
                          <a:effectLst/>
                          <a:latin typeface="Arial" panose="020B0604020202020204" pitchFamily="34" charset="0"/>
                          <a:ea typeface="+mn-ea"/>
                          <a:cs typeface="Arial" panose="020B0604020202020204" pitchFamily="34" charset="0"/>
                        </a:rPr>
                        <a:t>Minimum of 95% of customers will have attended their first AT session within 5 working days of receiving the equipment (excluding customers who request an appointment after the 5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Offered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confirmed and attended by Customer</a:t>
                      </a:r>
                    </a:p>
                    <a:p>
                      <a:pPr algn="l">
                        <a:lnSpc>
                          <a:spcPct val="106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Tree>
    <p:extLst>
      <p:ext uri="{BB962C8B-B14F-4D97-AF65-F5344CB8AC3E}">
        <p14:creationId xmlns:p14="http://schemas.microsoft.com/office/powerpoint/2010/main" val="1450434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20B43-BC1B-91DD-C4B7-80A62CD93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E3525-B1B9-B0F5-B8F2-AF9B971CE299}"/>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a:ea typeface="Calibri"/>
                <a:cs typeface="Arial"/>
              </a:rPr>
              <a:t>KPI Reporting Study Tech </a:t>
            </a:r>
            <a:r>
              <a:rPr lang="en-GB" sz="2600" b="1" dirty="0">
                <a:solidFill>
                  <a:schemeClr val="bg1"/>
                </a:solidFill>
                <a:latin typeface="Arial"/>
                <a:ea typeface="Calibri"/>
                <a:cs typeface="Arial"/>
              </a:rPr>
              <a:t>– </a:t>
            </a:r>
            <a:r>
              <a:rPr kumimoji="0" lang="en-GB" sz="2600" b="1" i="0" u="none" strike="noStrike" kern="1200" cap="none" spc="0" normalizeH="0" baseline="0" noProof="0" dirty="0">
                <a:ln>
                  <a:noFill/>
                </a:ln>
                <a:solidFill>
                  <a:schemeClr val="bg1"/>
                </a:solidFill>
                <a:effectLst/>
                <a:uLnTx/>
                <a:uFillTx/>
                <a:latin typeface="Arial"/>
                <a:ea typeface="Calibri"/>
                <a:cs typeface="Arial"/>
              </a:rPr>
              <a:t>March 2025 (3)</a:t>
            </a:r>
            <a:endParaRPr kumimoji="0" lang="en-GB" sz="2600" b="1" i="0" u="none" strike="noStrike" kern="1200" cap="none" spc="0" normalizeH="0" baseline="0" noProof="0" dirty="0">
              <a:ln>
                <a:noFill/>
              </a:ln>
              <a:solidFill>
                <a:schemeClr val="bg1"/>
              </a:solidFill>
              <a:effectLst/>
              <a:uLnTx/>
              <a:uFillTx/>
              <a:latin typeface="Arial"/>
              <a:ea typeface="+mn-ea"/>
              <a:cs typeface="Arial"/>
            </a:endParaRPr>
          </a:p>
        </p:txBody>
      </p:sp>
      <p:sp>
        <p:nvSpPr>
          <p:cNvPr id="7" name="TextBox 6">
            <a:extLst>
              <a:ext uri="{FF2B5EF4-FFF2-40B4-BE49-F238E27FC236}">
                <a16:creationId xmlns:a16="http://schemas.microsoft.com/office/drawing/2014/main" id="{CD860C84-D78F-7443-B6D4-0FF0431D2139}"/>
              </a:ext>
            </a:extLst>
          </p:cNvPr>
          <p:cNvSpPr txBox="1"/>
          <p:nvPr/>
        </p:nvSpPr>
        <p:spPr>
          <a:xfrm>
            <a:off x="7964129" y="929247"/>
            <a:ext cx="4151138" cy="2407647"/>
          </a:xfrm>
          <a:prstGeom prst="rect">
            <a:avLst/>
          </a:prstGeom>
          <a:noFill/>
          <a:ln>
            <a:solidFill>
              <a:schemeClr val="tx1"/>
            </a:solidFill>
          </a:ln>
        </p:spPr>
        <p:txBody>
          <a:bodyPr wrap="square" lIns="91440" tIns="45720" rIns="91440" bIns="45720" rtlCol="0" anchor="t">
            <a:spAutoFit/>
          </a:bodyPr>
          <a:lstStyle/>
          <a:p>
            <a:pPr fontAlgn="base">
              <a:lnSpc>
                <a:spcPts val="1376"/>
              </a:lnSpc>
            </a:pPr>
            <a:r>
              <a:rPr lang="en-GB" sz="1200" b="1" dirty="0">
                <a:latin typeface="Arial" panose="020B0604020202020204" pitchFamily="34" charset="0"/>
                <a:cs typeface="Arial" panose="020B0604020202020204" pitchFamily="34" charset="0"/>
              </a:rPr>
              <a:t>Commentary – Study Tech</a:t>
            </a:r>
          </a:p>
          <a:p>
            <a:pPr fontAlgn="base">
              <a:lnSpc>
                <a:spcPts val="1376"/>
              </a:lnSpc>
            </a:pPr>
            <a:endParaRPr lang="en-GB" sz="12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1" dirty="0">
                <a:latin typeface="Arial" panose="020B0604020202020204" pitchFamily="34" charset="0"/>
                <a:ea typeface="Aptos" panose="020B0004020202020204" pitchFamily="34" charset="0"/>
                <a:cs typeface="Arial" panose="020B0604020202020204" pitchFamily="34" charset="0"/>
              </a:rPr>
              <a:t>KPI 12 -</a:t>
            </a:r>
            <a:r>
              <a:rPr lang="en-GB" sz="1200" dirty="0">
                <a:latin typeface="Arial" panose="020B0604020202020204" pitchFamily="34" charset="0"/>
                <a:ea typeface="Aptos" panose="020B0004020202020204" pitchFamily="34" charset="0"/>
                <a:cs typeface="Arial" panose="020B0604020202020204" pitchFamily="34" charset="0"/>
              </a:rPr>
              <a:t> Is now split into two measures, Percentage of Calls Answered and Average Speed of Answer. Study Tech are performing above target on both measures after some recent improvement on the second measure..</a:t>
            </a:r>
          </a:p>
          <a:p>
            <a:pPr marL="285750" indent="-285750" algn="l" rtl="0" fontAlgn="base">
              <a:lnSpc>
                <a:spcPts val="1376"/>
              </a:lnSpc>
              <a:buFont typeface="Arial" panose="020B0604020202020204" pitchFamily="34" charset="0"/>
              <a:buChar char="•"/>
            </a:pPr>
            <a:r>
              <a:rPr lang="en-GB" sz="1200" b="1" dirty="0">
                <a:latin typeface="Arial" panose="020B0604020202020204" pitchFamily="34" charset="0"/>
                <a:ea typeface="Aptos" panose="020B0004020202020204" pitchFamily="34" charset="0"/>
                <a:cs typeface="Arial" panose="020B0604020202020204" pitchFamily="34" charset="0"/>
              </a:rPr>
              <a:t>KPI 15</a:t>
            </a:r>
            <a:r>
              <a:rPr lang="en-GB" sz="1200" dirty="0">
                <a:latin typeface="Arial" panose="020B0604020202020204" pitchFamily="34" charset="0"/>
                <a:ea typeface="Aptos" panose="020B0004020202020204" pitchFamily="34" charset="0"/>
                <a:cs typeface="Arial" panose="020B0604020202020204" pitchFamily="34" charset="0"/>
              </a:rPr>
              <a:t> - Above target on response time for complaints. </a:t>
            </a:r>
            <a:endParaRPr lang="en-GB" sz="1200" dirty="0">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b="1" dirty="0">
                <a:latin typeface="Arial" panose="020B0604020202020204" pitchFamily="34" charset="0"/>
                <a:ea typeface="Aptos" panose="020B0004020202020204" pitchFamily="34" charset="0"/>
                <a:cs typeface="Arial" panose="020B0604020202020204" pitchFamily="34" charset="0"/>
              </a:rPr>
              <a:t>KPI 16</a:t>
            </a:r>
            <a:r>
              <a:rPr lang="en-GB" sz="1200" dirty="0">
                <a:latin typeface="Arial" panose="020B0604020202020204" pitchFamily="34" charset="0"/>
                <a:ea typeface="Aptos" panose="020B0004020202020204" pitchFamily="34" charset="0"/>
                <a:cs typeface="Arial" panose="020B0604020202020204" pitchFamily="34" charset="0"/>
              </a:rPr>
              <a:t> - No issues, target being met.</a:t>
            </a:r>
          </a:p>
          <a:p>
            <a:pPr marL="285750" indent="-285750" fontAlgn="base">
              <a:lnSpc>
                <a:spcPts val="1376"/>
              </a:lnSpc>
              <a:buFont typeface="Arial" panose="020B0604020202020204" pitchFamily="34" charset="0"/>
              <a:buChar char="•"/>
            </a:pPr>
            <a:r>
              <a:rPr lang="en-GB" sz="1200" b="1" i="0" dirty="0">
                <a:solidFill>
                  <a:srgbClr val="000000"/>
                </a:solidFill>
                <a:effectLst/>
                <a:latin typeface="Arial" panose="020B0604020202020204" pitchFamily="34" charset="0"/>
                <a:cs typeface="Arial" panose="020B0604020202020204" pitchFamily="34" charset="0"/>
              </a:rPr>
              <a:t>KPI 19 </a:t>
            </a:r>
            <a:r>
              <a:rPr lang="en-GB" sz="1200" dirty="0">
                <a:latin typeface="Arial" panose="020B0604020202020204" pitchFamily="34" charset="0"/>
                <a:ea typeface="Aptos" panose="020B0004020202020204" pitchFamily="34" charset="0"/>
                <a:cs typeface="Arial" panose="020B0604020202020204" pitchFamily="34" charset="0"/>
              </a:rPr>
              <a:t>- No issues, target being met.</a:t>
            </a:r>
          </a:p>
          <a:p>
            <a:pPr marL="285750" indent="-285750" fontAlgn="base">
              <a:lnSpc>
                <a:spcPts val="1376"/>
              </a:lnSpc>
              <a:buFont typeface="Arial" panose="020B0604020202020204" pitchFamily="34" charset="0"/>
              <a:buChar char="•"/>
            </a:pPr>
            <a:endParaRPr lang="en-GB" sz="900" dirty="0">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endParaRPr lang="en-GB" sz="900" dirty="0">
              <a:latin typeface="Arial" panose="020B0604020202020204" pitchFamily="34" charset="0"/>
              <a:ea typeface="Aptos" panose="020B00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378EB7C-8167-0DAE-9450-ED648E70FC9D}"/>
              </a:ext>
            </a:extLst>
          </p:cNvPr>
          <p:cNvGraphicFramePr>
            <a:graphicFrameLocks noGrp="1"/>
          </p:cNvGraphicFramePr>
          <p:nvPr>
            <p:extLst>
              <p:ext uri="{D42A27DB-BD31-4B8C-83A1-F6EECF244321}">
                <p14:modId xmlns:p14="http://schemas.microsoft.com/office/powerpoint/2010/main" val="1427810881"/>
              </p:ext>
            </p:extLst>
          </p:nvPr>
        </p:nvGraphicFramePr>
        <p:xfrm>
          <a:off x="-1" y="819520"/>
          <a:ext cx="7816648" cy="6038480"/>
        </p:xfrm>
        <a:graphic>
          <a:graphicData uri="http://schemas.openxmlformats.org/drawingml/2006/table">
            <a:tbl>
              <a:tblPr firstRow="1" bandRow="1"/>
              <a:tblGrid>
                <a:gridCol w="1116664">
                  <a:extLst>
                    <a:ext uri="{9D8B030D-6E8A-4147-A177-3AD203B41FA5}">
                      <a16:colId xmlns:a16="http://schemas.microsoft.com/office/drawing/2014/main" val="2496437352"/>
                    </a:ext>
                  </a:extLst>
                </a:gridCol>
                <a:gridCol w="1116664">
                  <a:extLst>
                    <a:ext uri="{9D8B030D-6E8A-4147-A177-3AD203B41FA5}">
                      <a16:colId xmlns:a16="http://schemas.microsoft.com/office/drawing/2014/main" val="3265081969"/>
                    </a:ext>
                  </a:extLst>
                </a:gridCol>
                <a:gridCol w="1116664">
                  <a:extLst>
                    <a:ext uri="{9D8B030D-6E8A-4147-A177-3AD203B41FA5}">
                      <a16:colId xmlns:a16="http://schemas.microsoft.com/office/drawing/2014/main" val="629354197"/>
                    </a:ext>
                  </a:extLst>
                </a:gridCol>
                <a:gridCol w="1116664">
                  <a:extLst>
                    <a:ext uri="{9D8B030D-6E8A-4147-A177-3AD203B41FA5}">
                      <a16:colId xmlns:a16="http://schemas.microsoft.com/office/drawing/2014/main" val="3708590140"/>
                    </a:ext>
                  </a:extLst>
                </a:gridCol>
                <a:gridCol w="1116664">
                  <a:extLst>
                    <a:ext uri="{9D8B030D-6E8A-4147-A177-3AD203B41FA5}">
                      <a16:colId xmlns:a16="http://schemas.microsoft.com/office/drawing/2014/main" val="3718311893"/>
                    </a:ext>
                  </a:extLst>
                </a:gridCol>
                <a:gridCol w="1116664">
                  <a:extLst>
                    <a:ext uri="{9D8B030D-6E8A-4147-A177-3AD203B41FA5}">
                      <a16:colId xmlns:a16="http://schemas.microsoft.com/office/drawing/2014/main" val="1542582147"/>
                    </a:ext>
                  </a:extLst>
                </a:gridCol>
                <a:gridCol w="1116664">
                  <a:extLst>
                    <a:ext uri="{9D8B030D-6E8A-4147-A177-3AD203B41FA5}">
                      <a16:colId xmlns:a16="http://schemas.microsoft.com/office/drawing/2014/main" val="4219622444"/>
                    </a:ext>
                  </a:extLst>
                </a:gridCol>
              </a:tblGrid>
              <a:tr h="444581">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31 March</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182401">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12</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US" sz="900" kern="1200" dirty="0">
                          <a:solidFill>
                            <a:schemeClr val="tx1"/>
                          </a:solidFill>
                          <a:effectLst/>
                          <a:latin typeface="Arial" panose="020B0604020202020204" pitchFamily="34" charset="0"/>
                          <a:ea typeface="+mn-ea"/>
                          <a:cs typeface="Arial" panose="020B0604020202020204" pitchFamily="34" charset="0"/>
                        </a:rPr>
                        <a:t>Minimum of 98% of call by customers to supplier being answered within 1 minute.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Calls PCA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Calls Percentage Calls Answered (PCA)</a:t>
                      </a:r>
                    </a:p>
                    <a:p>
                      <a:pPr algn="l" fontAlgn="ctr">
                        <a:lnSpc>
                          <a:spcPct val="105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Answered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1648885">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15</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US" sz="900" kern="1200" dirty="0">
                          <a:solidFill>
                            <a:schemeClr val="tx1"/>
                          </a:solidFill>
                          <a:effectLst/>
                          <a:latin typeface="Arial" panose="020B0604020202020204" pitchFamily="34" charset="0"/>
                          <a:ea typeface="+mn-ea"/>
                          <a:cs typeface="Arial" panose="020B0604020202020204" pitchFamily="34" charset="0"/>
                        </a:rPr>
                        <a:t>Minimum of 95% of complaints from customers must be investigated and responded to within 10 working days of receipt.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Complaints Handling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b="0" i="0" kern="1200" dirty="0">
                          <a:solidFill>
                            <a:schemeClr val="tx1"/>
                          </a:solidFill>
                          <a:effectLst/>
                          <a:latin typeface="Arial" panose="020B0604020202020204" pitchFamily="34" charset="0"/>
                          <a:ea typeface="+mn-ea"/>
                          <a:cs typeface="Arial" panose="020B0604020202020204" pitchFamily="34" charset="0"/>
                        </a:rPr>
                        <a:t>Customer Complaints Response Rate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&lt;=10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72179">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16</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US" sz="900" kern="1200" dirty="0">
                          <a:solidFill>
                            <a:schemeClr val="tx1"/>
                          </a:solidFill>
                          <a:effectLst/>
                          <a:latin typeface="Arial" panose="020B0604020202020204" pitchFamily="34" charset="0"/>
                          <a:ea typeface="+mn-ea"/>
                          <a:cs typeface="Arial" panose="020B0604020202020204" pitchFamily="34" charset="0"/>
                        </a:rPr>
                        <a:t>Monthly reporting must be compiled and submitted to SLC by the 5th working day of each month for the previous month.</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b="0" i="0" kern="1200" dirty="0">
                          <a:solidFill>
                            <a:schemeClr val="tx1"/>
                          </a:solidFill>
                          <a:effectLst/>
                          <a:latin typeface="Arial" panose="020B0604020202020204" pitchFamily="34" charset="0"/>
                          <a:ea typeface="+mn-ea"/>
                          <a:cs typeface="Arial" panose="020B0604020202020204" pitchFamily="34" charset="0"/>
                        </a:rPr>
                        <a:t>Monthly reporting compiled and submitted for the previous month</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r>
                        <a:rPr lang="en-GB" sz="900" kern="100" baseline="30000" dirty="0">
                          <a:effectLst/>
                          <a:latin typeface="Arial" panose="020B0604020202020204" pitchFamily="34" charset="0"/>
                          <a:ea typeface="Aptos" panose="020B0004020202020204" pitchFamily="34" charset="0"/>
                          <a:cs typeface="Arial" panose="020B0604020202020204" pitchFamily="34" charset="0"/>
                        </a:rPr>
                        <a:t>th</a:t>
                      </a:r>
                      <a:r>
                        <a:rPr lang="en-GB" sz="900" kern="100" dirty="0">
                          <a:effectLst/>
                          <a:latin typeface="Arial" panose="020B0604020202020204" pitchFamily="34" charset="0"/>
                          <a:ea typeface="Aptos" panose="020B0004020202020204" pitchFamily="34" charset="0"/>
                          <a:cs typeface="Arial" panose="020B0604020202020204" pitchFamily="34" charset="0"/>
                        </a:rPr>
                        <a:t> working day of each month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79245"/>
                  </a:ext>
                </a:extLst>
              </a:tr>
              <a:tr h="1690434">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19</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US" sz="900" kern="1200" dirty="0">
                          <a:solidFill>
                            <a:schemeClr val="tx1"/>
                          </a:solidFill>
                          <a:effectLst/>
                          <a:latin typeface="Arial" panose="020B0604020202020204" pitchFamily="34" charset="0"/>
                          <a:ea typeface="+mn-ea"/>
                          <a:cs typeface="Arial" panose="020B0604020202020204" pitchFamily="34" charset="0"/>
                        </a:rPr>
                        <a:t>Availability of supplier systems supporting DSA must be greater than 99.9% at all times unless planned maintenance has been agreed outside of normal office hours.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Systems Availability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b="0" i="0" kern="1200" dirty="0">
                          <a:solidFill>
                            <a:schemeClr val="tx1"/>
                          </a:solidFill>
                          <a:effectLst/>
                          <a:latin typeface="Arial" panose="020B0604020202020204" pitchFamily="34" charset="0"/>
                          <a:ea typeface="+mn-ea"/>
                          <a:cs typeface="Arial" panose="020B0604020202020204" pitchFamily="34" charset="0"/>
                        </a:rPr>
                        <a:t>Technology Platform &amp; Systems Uptime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Available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bl>
          </a:graphicData>
        </a:graphic>
      </p:graphicFrame>
    </p:spTree>
    <p:extLst>
      <p:ext uri="{BB962C8B-B14F-4D97-AF65-F5344CB8AC3E}">
        <p14:creationId xmlns:p14="http://schemas.microsoft.com/office/powerpoint/2010/main" val="194656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596A7-5EB7-D818-0FA5-4C3F190851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B62B7-42A5-10CB-6416-35374DB82B28}"/>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a:ea typeface="Calibri"/>
                <a:cs typeface="Arial"/>
              </a:rPr>
              <a:t>KPI Reporting Study Tech </a:t>
            </a:r>
            <a:r>
              <a:rPr lang="en-GB" sz="2600" b="1" dirty="0">
                <a:solidFill>
                  <a:schemeClr val="bg1"/>
                </a:solidFill>
                <a:latin typeface="Arial"/>
                <a:ea typeface="Calibri"/>
                <a:cs typeface="Arial"/>
              </a:rPr>
              <a:t>– </a:t>
            </a:r>
            <a:r>
              <a:rPr kumimoji="0" lang="en-GB" sz="2600" b="1" i="0" u="none" strike="noStrike" kern="1200" cap="none" spc="0" normalizeH="0" baseline="0" noProof="0" dirty="0">
                <a:ln>
                  <a:noFill/>
                </a:ln>
                <a:solidFill>
                  <a:schemeClr val="bg1"/>
                </a:solidFill>
                <a:effectLst/>
                <a:uLnTx/>
                <a:uFillTx/>
                <a:latin typeface="Arial"/>
                <a:ea typeface="Calibri"/>
                <a:cs typeface="Arial"/>
              </a:rPr>
              <a:t>March 2025 (</a:t>
            </a:r>
            <a:r>
              <a:rPr lang="en-GB" sz="2600" b="1" dirty="0">
                <a:solidFill>
                  <a:schemeClr val="bg1"/>
                </a:solidFill>
                <a:latin typeface="Arial"/>
                <a:ea typeface="Calibri"/>
                <a:cs typeface="Arial"/>
              </a:rPr>
              <a:t>4</a:t>
            </a:r>
            <a:r>
              <a:rPr kumimoji="0" lang="en-GB" sz="2600" b="1" i="0" u="none" strike="noStrike" kern="1200" cap="none" spc="0" normalizeH="0" baseline="0" noProof="0" dirty="0">
                <a:ln>
                  <a:noFill/>
                </a:ln>
                <a:solidFill>
                  <a:schemeClr val="bg1"/>
                </a:solidFill>
                <a:effectLst/>
                <a:uLnTx/>
                <a:uFillTx/>
                <a:latin typeface="Arial"/>
                <a:ea typeface="Calibri"/>
                <a:cs typeface="Arial"/>
              </a:rPr>
              <a:t>)</a:t>
            </a:r>
            <a:endParaRPr kumimoji="0" lang="en-GB" sz="2600" b="1" i="0" u="none" strike="noStrike" kern="1200" cap="none" spc="0" normalizeH="0" baseline="0" noProof="0" dirty="0">
              <a:ln>
                <a:noFill/>
              </a:ln>
              <a:solidFill>
                <a:schemeClr val="bg1"/>
              </a:solidFill>
              <a:effectLst/>
              <a:uLnTx/>
              <a:uFillTx/>
              <a:latin typeface="Arial"/>
              <a:ea typeface="+mn-ea"/>
              <a:cs typeface="Arial"/>
            </a:endParaRPr>
          </a:p>
        </p:txBody>
      </p:sp>
      <p:sp>
        <p:nvSpPr>
          <p:cNvPr id="7" name="TextBox 6">
            <a:extLst>
              <a:ext uri="{FF2B5EF4-FFF2-40B4-BE49-F238E27FC236}">
                <a16:creationId xmlns:a16="http://schemas.microsoft.com/office/drawing/2014/main" id="{CAB994AA-04C1-F59C-672C-D984AA085905}"/>
              </a:ext>
            </a:extLst>
          </p:cNvPr>
          <p:cNvSpPr txBox="1"/>
          <p:nvPr/>
        </p:nvSpPr>
        <p:spPr>
          <a:xfrm>
            <a:off x="8522207" y="871314"/>
            <a:ext cx="3542647" cy="2946256"/>
          </a:xfrm>
          <a:prstGeom prst="rect">
            <a:avLst/>
          </a:prstGeom>
          <a:noFill/>
          <a:ln>
            <a:solidFill>
              <a:schemeClr val="tx1"/>
            </a:solidFill>
          </a:ln>
        </p:spPr>
        <p:txBody>
          <a:bodyPr wrap="square" lIns="91440" tIns="45720" rIns="91440" bIns="45720" rtlCol="0" anchor="t">
            <a:spAutoFit/>
          </a:bodyPr>
          <a:lstStyle/>
          <a:p>
            <a:pPr fontAlgn="base">
              <a:lnSpc>
                <a:spcPts val="1376"/>
              </a:lnSpc>
            </a:pPr>
            <a:r>
              <a:rPr lang="en-GB" sz="1200" dirty="0">
                <a:latin typeface="Arial"/>
                <a:cs typeface="Arial"/>
              </a:rPr>
              <a:t>These KPIs are related to Customer Satisfaction that has already been covered on slide 5. </a:t>
            </a:r>
          </a:p>
          <a:p>
            <a:pPr>
              <a:lnSpc>
                <a:spcPts val="1376"/>
              </a:lnSpc>
            </a:pPr>
            <a:endParaRPr lang="en-GB" sz="1200" b="1" dirty="0">
              <a:latin typeface="Arial"/>
              <a:cs typeface="Arial"/>
            </a:endParaRPr>
          </a:p>
          <a:p>
            <a:pPr>
              <a:lnSpc>
                <a:spcPts val="1376"/>
              </a:lnSpc>
            </a:pPr>
            <a:r>
              <a:rPr lang="en-GB" sz="1200" dirty="0">
                <a:latin typeface="Arial"/>
                <a:cs typeface="Arial"/>
              </a:rPr>
              <a:t>Both suppliers are performing above the 70% target across the three KPIs.</a:t>
            </a:r>
          </a:p>
          <a:p>
            <a:pPr marL="285750" indent="-285750" fontAlgn="base">
              <a:lnSpc>
                <a:spcPts val="1376"/>
              </a:lnSpc>
              <a:buFont typeface="Arial" panose="020B0604020202020204" pitchFamily="34" charset="0"/>
              <a:buChar char="•"/>
            </a:pPr>
            <a:endParaRPr lang="en-GB" sz="1200" dirty="0">
              <a:latin typeface="Arial" panose="020B0604020202020204" pitchFamily="34" charset="0"/>
              <a:ea typeface="Aptos" panose="020B00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endParaRPr lang="en-GB" sz="1200" dirty="0">
              <a:latin typeface="Arial" panose="020B0604020202020204" pitchFamily="34" charset="0"/>
              <a:ea typeface="Aptos" panose="020B0004020202020204" pitchFamily="34" charset="0"/>
              <a:cs typeface="Arial" panose="020B0604020202020204" pitchFamily="34" charset="0"/>
            </a:endParaRPr>
          </a:p>
          <a:p>
            <a:pPr fontAlgn="base">
              <a:lnSpc>
                <a:spcPts val="1376"/>
              </a:lnSpc>
            </a:pPr>
            <a:r>
              <a:rPr lang="en-GB" sz="1200" b="1" kern="100" dirty="0">
                <a:solidFill>
                  <a:srgbClr val="000000"/>
                </a:solidFill>
                <a:effectLst/>
                <a:latin typeface="Arial"/>
                <a:ea typeface="Times New Roman" panose="02020603050405020304" pitchFamily="18" charset="0"/>
                <a:cs typeface="Arial"/>
              </a:rPr>
              <a:t>Please note, </a:t>
            </a:r>
            <a:r>
              <a:rPr lang="en-GB" sz="1200" b="1" dirty="0">
                <a:latin typeface="Arial"/>
                <a:cs typeface="Arial"/>
              </a:rPr>
              <a:t>we are undertaking a 3-6 month KPI baselining period, which started in January 2025, to assess the KPIs following the initial performance of the service since February 2024. As part of this, we will consider potential iterations to ensure that they are as effective as possible.</a:t>
            </a:r>
            <a:endParaRPr lang="en-GB" sz="1200" b="1" dirty="0">
              <a:solidFill>
                <a:srgbClr val="000000"/>
              </a:solidFill>
              <a:latin typeface="Arial"/>
              <a:cs typeface="Arial"/>
            </a:endParaRPr>
          </a:p>
          <a:p>
            <a:pPr marL="285750" indent="-285750" fontAlgn="base">
              <a:lnSpc>
                <a:spcPts val="1376"/>
              </a:lnSpc>
              <a:buFont typeface="Arial" panose="020B0604020202020204" pitchFamily="34" charset="0"/>
              <a:buChar char="•"/>
            </a:pPr>
            <a:endParaRPr lang="en-GB" sz="900" dirty="0">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endParaRPr lang="en-GB" sz="900" dirty="0">
              <a:latin typeface="Arial" panose="020B0604020202020204" pitchFamily="34" charset="0"/>
              <a:ea typeface="Aptos" panose="020B00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0046DD9-6AEB-454E-5ABD-A331C8501F5A}"/>
              </a:ext>
            </a:extLst>
          </p:cNvPr>
          <p:cNvGraphicFramePr>
            <a:graphicFrameLocks noGrp="1"/>
          </p:cNvGraphicFramePr>
          <p:nvPr>
            <p:extLst>
              <p:ext uri="{D42A27DB-BD31-4B8C-83A1-F6EECF244321}">
                <p14:modId xmlns:p14="http://schemas.microsoft.com/office/powerpoint/2010/main" val="4093731133"/>
              </p:ext>
            </p:extLst>
          </p:nvPr>
        </p:nvGraphicFramePr>
        <p:xfrm>
          <a:off x="0" y="801941"/>
          <a:ext cx="8425543" cy="5126102"/>
        </p:xfrm>
        <a:graphic>
          <a:graphicData uri="http://schemas.openxmlformats.org/drawingml/2006/table">
            <a:tbl>
              <a:tblPr firstRow="1" bandRow="1"/>
              <a:tblGrid>
                <a:gridCol w="1203649">
                  <a:extLst>
                    <a:ext uri="{9D8B030D-6E8A-4147-A177-3AD203B41FA5}">
                      <a16:colId xmlns:a16="http://schemas.microsoft.com/office/drawing/2014/main" val="2496437352"/>
                    </a:ext>
                  </a:extLst>
                </a:gridCol>
                <a:gridCol w="1203649">
                  <a:extLst>
                    <a:ext uri="{9D8B030D-6E8A-4147-A177-3AD203B41FA5}">
                      <a16:colId xmlns:a16="http://schemas.microsoft.com/office/drawing/2014/main" val="3265081969"/>
                    </a:ext>
                  </a:extLst>
                </a:gridCol>
                <a:gridCol w="1203649">
                  <a:extLst>
                    <a:ext uri="{9D8B030D-6E8A-4147-A177-3AD203B41FA5}">
                      <a16:colId xmlns:a16="http://schemas.microsoft.com/office/drawing/2014/main" val="629354197"/>
                    </a:ext>
                  </a:extLst>
                </a:gridCol>
                <a:gridCol w="1203649">
                  <a:extLst>
                    <a:ext uri="{9D8B030D-6E8A-4147-A177-3AD203B41FA5}">
                      <a16:colId xmlns:a16="http://schemas.microsoft.com/office/drawing/2014/main" val="3708590140"/>
                    </a:ext>
                  </a:extLst>
                </a:gridCol>
                <a:gridCol w="1203649">
                  <a:extLst>
                    <a:ext uri="{9D8B030D-6E8A-4147-A177-3AD203B41FA5}">
                      <a16:colId xmlns:a16="http://schemas.microsoft.com/office/drawing/2014/main" val="3718311893"/>
                    </a:ext>
                  </a:extLst>
                </a:gridCol>
                <a:gridCol w="1203649">
                  <a:extLst>
                    <a:ext uri="{9D8B030D-6E8A-4147-A177-3AD203B41FA5}">
                      <a16:colId xmlns:a16="http://schemas.microsoft.com/office/drawing/2014/main" val="1542582147"/>
                    </a:ext>
                  </a:extLst>
                </a:gridCol>
                <a:gridCol w="1203649">
                  <a:extLst>
                    <a:ext uri="{9D8B030D-6E8A-4147-A177-3AD203B41FA5}">
                      <a16:colId xmlns:a16="http://schemas.microsoft.com/office/drawing/2014/main" val="4219622444"/>
                    </a:ext>
                  </a:extLst>
                </a:gridCol>
              </a:tblGrid>
              <a:tr h="552102">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31 March</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468360">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Satisfaction with the Needs Assessment Service.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 Experience (SLC report)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p>
                      <a:pPr algn="l" fontAlgn="ctr">
                        <a:lnSpc>
                          <a:spcPct val="105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04766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Satisfaction with the Assistive Technology delivery, set up and customer service.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Experience (SLC Report)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p>
                      <a:pPr algn="l" fontAlgn="ctr">
                        <a:lnSpc>
                          <a:spcPct val="105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5797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11</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Satisfaction with the Assistive Technology Training delivery, set up and customer service.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Experience (SLC Report)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Assistive Technology Training delivery and customer service</a:t>
                      </a:r>
                    </a:p>
                    <a:p>
                      <a:pPr algn="l">
                        <a:lnSpc>
                          <a:spcPct val="106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79245"/>
                  </a:ext>
                </a:extLst>
              </a:tr>
            </a:tbl>
          </a:graphicData>
        </a:graphic>
      </p:graphicFrame>
    </p:spTree>
    <p:extLst>
      <p:ext uri="{BB962C8B-B14F-4D97-AF65-F5344CB8AC3E}">
        <p14:creationId xmlns:p14="http://schemas.microsoft.com/office/powerpoint/2010/main" val="147001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A8558-3F53-414A-8E8F-63FA152D958F}"/>
              </a:ext>
            </a:extLst>
          </p:cNvPr>
          <p:cNvSpPr txBox="1">
            <a:spLocks noGrp="1"/>
          </p:cNvSpPr>
          <p:nvPr>
            <p:ph type="title" idx="4294967295"/>
          </p:nvPr>
        </p:nvSpPr>
        <p:spPr>
          <a:xfrm>
            <a:off x="0" y="111897"/>
            <a:ext cx="6375463"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Applications by disability type - SFE</a:t>
            </a:r>
          </a:p>
        </p:txBody>
      </p:sp>
      <p:graphicFrame>
        <p:nvGraphicFramePr>
          <p:cNvPr id="2" name="Table 1">
            <a:extLst>
              <a:ext uri="{FF2B5EF4-FFF2-40B4-BE49-F238E27FC236}">
                <a16:creationId xmlns:a16="http://schemas.microsoft.com/office/drawing/2014/main" id="{C764CFA3-F49F-4227-5879-22D00B3BB901}"/>
              </a:ext>
            </a:extLst>
          </p:cNvPr>
          <p:cNvGraphicFramePr>
            <a:graphicFrameLocks noGrp="1"/>
          </p:cNvGraphicFramePr>
          <p:nvPr>
            <p:extLst>
              <p:ext uri="{D42A27DB-BD31-4B8C-83A1-F6EECF244321}">
                <p14:modId xmlns:p14="http://schemas.microsoft.com/office/powerpoint/2010/main" val="272188739"/>
              </p:ext>
            </p:extLst>
          </p:nvPr>
        </p:nvGraphicFramePr>
        <p:xfrm>
          <a:off x="361866" y="1000747"/>
          <a:ext cx="10509334" cy="3162963"/>
        </p:xfrm>
        <a:graphic>
          <a:graphicData uri="http://schemas.openxmlformats.org/drawingml/2006/table">
            <a:tbl>
              <a:tblPr firstRow="1" bandRow="1">
                <a:tableStyleId>{5C22544A-7EE6-4342-B048-85BDC9FD1C3A}</a:tableStyleId>
              </a:tblPr>
              <a:tblGrid>
                <a:gridCol w="2649529">
                  <a:extLst>
                    <a:ext uri="{9D8B030D-6E8A-4147-A177-3AD203B41FA5}">
                      <a16:colId xmlns:a16="http://schemas.microsoft.com/office/drawing/2014/main" val="3857195209"/>
                    </a:ext>
                  </a:extLst>
                </a:gridCol>
                <a:gridCol w="949532">
                  <a:extLst>
                    <a:ext uri="{9D8B030D-6E8A-4147-A177-3AD203B41FA5}">
                      <a16:colId xmlns:a16="http://schemas.microsoft.com/office/drawing/2014/main" val="3050864306"/>
                    </a:ext>
                  </a:extLst>
                </a:gridCol>
                <a:gridCol w="949532">
                  <a:extLst>
                    <a:ext uri="{9D8B030D-6E8A-4147-A177-3AD203B41FA5}">
                      <a16:colId xmlns:a16="http://schemas.microsoft.com/office/drawing/2014/main" val="1243612834"/>
                    </a:ext>
                  </a:extLst>
                </a:gridCol>
                <a:gridCol w="949532">
                  <a:extLst>
                    <a:ext uri="{9D8B030D-6E8A-4147-A177-3AD203B41FA5}">
                      <a16:colId xmlns:a16="http://schemas.microsoft.com/office/drawing/2014/main" val="3917854072"/>
                    </a:ext>
                  </a:extLst>
                </a:gridCol>
                <a:gridCol w="3112145">
                  <a:extLst>
                    <a:ext uri="{9D8B030D-6E8A-4147-A177-3AD203B41FA5}">
                      <a16:colId xmlns:a16="http://schemas.microsoft.com/office/drawing/2014/main" val="1049784418"/>
                    </a:ext>
                  </a:extLst>
                </a:gridCol>
                <a:gridCol w="949532">
                  <a:extLst>
                    <a:ext uri="{9D8B030D-6E8A-4147-A177-3AD203B41FA5}">
                      <a16:colId xmlns:a16="http://schemas.microsoft.com/office/drawing/2014/main" val="3675101713"/>
                    </a:ext>
                  </a:extLst>
                </a:gridCol>
                <a:gridCol w="949532">
                  <a:extLst>
                    <a:ext uri="{9D8B030D-6E8A-4147-A177-3AD203B41FA5}">
                      <a16:colId xmlns:a16="http://schemas.microsoft.com/office/drawing/2014/main" val="400283628"/>
                    </a:ext>
                  </a:extLst>
                </a:gridCol>
              </a:tblGrid>
              <a:tr h="387507">
                <a:tc>
                  <a:txBody>
                    <a:bodyPr/>
                    <a:lstStyle/>
                    <a:p>
                      <a:endParaRPr lang="en-GB"/>
                    </a:p>
                  </a:txBody>
                  <a:tcPr>
                    <a:solidFill>
                      <a:srgbClr val="008080"/>
                    </a:solidFill>
                  </a:tcPr>
                </a:tc>
                <a:tc>
                  <a:txBody>
                    <a:bodyPr/>
                    <a:lstStyle/>
                    <a:p>
                      <a:r>
                        <a:rPr lang="en-GB"/>
                        <a:t>23/24</a:t>
                      </a:r>
                    </a:p>
                  </a:txBody>
                  <a:tcPr>
                    <a:solidFill>
                      <a:srgbClr val="008080"/>
                    </a:solidFill>
                  </a:tcPr>
                </a:tc>
                <a:tc>
                  <a:txBody>
                    <a:bodyPr/>
                    <a:lstStyle/>
                    <a:p>
                      <a:r>
                        <a:rPr lang="en-GB"/>
                        <a:t>24/25</a:t>
                      </a:r>
                    </a:p>
                  </a:txBody>
                  <a:tcPr>
                    <a:solidFill>
                      <a:srgbClr val="008080"/>
                    </a:solidFill>
                  </a:tcPr>
                </a:tc>
                <a:tc>
                  <a:txBody>
                    <a:bodyPr/>
                    <a:lstStyle/>
                    <a:p>
                      <a:r>
                        <a:rPr lang="en-GB"/>
                        <a:t>25/26</a:t>
                      </a:r>
                    </a:p>
                  </a:txBody>
                  <a:tcPr>
                    <a:solidFill>
                      <a:srgbClr val="008080"/>
                    </a:solidFill>
                  </a:tcPr>
                </a:tc>
                <a:tc>
                  <a:txBody>
                    <a:bodyPr/>
                    <a:lstStyle/>
                    <a:p>
                      <a:r>
                        <a:rPr lang="en-GB"/>
                        <a:t>Additional Detail</a:t>
                      </a:r>
                    </a:p>
                  </a:txBody>
                  <a:tcPr>
                    <a:solidFill>
                      <a:srgbClr val="008080"/>
                    </a:solidFill>
                  </a:tcPr>
                </a:tc>
                <a:tc>
                  <a:txBody>
                    <a:bodyPr/>
                    <a:lstStyle/>
                    <a:p>
                      <a:r>
                        <a:rPr lang="en-GB"/>
                        <a:t>24/25</a:t>
                      </a:r>
                    </a:p>
                  </a:txBody>
                  <a:tcPr>
                    <a:solidFill>
                      <a:srgbClr val="008080"/>
                    </a:solidFill>
                  </a:tcPr>
                </a:tc>
                <a:tc>
                  <a:txBody>
                    <a:bodyPr/>
                    <a:lstStyle/>
                    <a:p>
                      <a:r>
                        <a:rPr lang="en-GB"/>
                        <a:t>25/26</a:t>
                      </a:r>
                    </a:p>
                  </a:txBody>
                  <a:tcPr>
                    <a:solidFill>
                      <a:srgbClr val="008080"/>
                    </a:solidFill>
                  </a:tcPr>
                </a:tc>
                <a:extLst>
                  <a:ext uri="{0D108BD9-81ED-4DB2-BD59-A6C34878D82A}">
                    <a16:rowId xmlns:a16="http://schemas.microsoft.com/office/drawing/2014/main" val="2482979264"/>
                  </a:ext>
                </a:extLst>
              </a:tr>
              <a:tr h="334424">
                <a:tc>
                  <a:txBody>
                    <a:bodyPr/>
                    <a:lstStyle/>
                    <a:p>
                      <a:r>
                        <a:rPr lang="en-GB" sz="1500" b="1"/>
                        <a:t>Disability Type</a:t>
                      </a:r>
                    </a:p>
                  </a:txBody>
                  <a:tcPr>
                    <a:solidFill>
                      <a:schemeClr val="bg1"/>
                    </a:solidFill>
                  </a:tcPr>
                </a:tc>
                <a:tc>
                  <a:txBody>
                    <a:bodyPr/>
                    <a:lstStyle/>
                    <a:p>
                      <a:r>
                        <a:rPr lang="en-GB" sz="1500" b="1"/>
                        <a:t>%</a:t>
                      </a:r>
                    </a:p>
                  </a:txBody>
                  <a:tcPr>
                    <a:solidFill>
                      <a:schemeClr val="bg1"/>
                    </a:solidFill>
                  </a:tcPr>
                </a:tc>
                <a:tc>
                  <a:txBody>
                    <a:bodyPr/>
                    <a:lstStyle/>
                    <a:p>
                      <a:r>
                        <a:rPr lang="en-GB" sz="1500" b="1"/>
                        <a:t>%</a:t>
                      </a:r>
                    </a:p>
                  </a:txBody>
                  <a:tcPr>
                    <a:solidFill>
                      <a:schemeClr val="bg1"/>
                    </a:solidFill>
                  </a:tcPr>
                </a:tc>
                <a:tc>
                  <a:txBody>
                    <a:bodyPr/>
                    <a:lstStyle/>
                    <a:p>
                      <a:r>
                        <a:rPr lang="en-GB" sz="1500" b="1"/>
                        <a:t>%</a:t>
                      </a:r>
                    </a:p>
                  </a:txBody>
                  <a:tcPr>
                    <a:solidFill>
                      <a:schemeClr val="bg1"/>
                    </a:solidFill>
                  </a:tcPr>
                </a:tc>
                <a:tc>
                  <a:txBody>
                    <a:bodyPr/>
                    <a:lstStyle/>
                    <a:p>
                      <a:r>
                        <a:rPr lang="en-GB" sz="1500" b="1"/>
                        <a:t>Disability Type</a:t>
                      </a:r>
                    </a:p>
                  </a:txBody>
                  <a:tcPr>
                    <a:solidFill>
                      <a:schemeClr val="bg1"/>
                    </a:solidFill>
                  </a:tcPr>
                </a:tc>
                <a:tc>
                  <a:txBody>
                    <a:bodyPr/>
                    <a:lstStyle/>
                    <a:p>
                      <a:r>
                        <a:rPr lang="en-GB" sz="1500" b="1"/>
                        <a:t>%</a:t>
                      </a:r>
                    </a:p>
                  </a:txBody>
                  <a:tcPr>
                    <a:solidFill>
                      <a:schemeClr val="bg1"/>
                    </a:solidFill>
                  </a:tcPr>
                </a:tc>
                <a:tc>
                  <a:txBody>
                    <a:bodyPr/>
                    <a:lstStyle/>
                    <a:p>
                      <a:r>
                        <a:rPr lang="en-GB" sz="1500" b="1"/>
                        <a:t>%</a:t>
                      </a:r>
                    </a:p>
                  </a:txBody>
                  <a:tcPr>
                    <a:solidFill>
                      <a:schemeClr val="bg1"/>
                    </a:solidFill>
                  </a:tcPr>
                </a:tc>
                <a:extLst>
                  <a:ext uri="{0D108BD9-81ED-4DB2-BD59-A6C34878D82A}">
                    <a16:rowId xmlns:a16="http://schemas.microsoft.com/office/drawing/2014/main" val="507105598"/>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7.4%</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8.7%</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14.7%</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19.6%</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30.4%</a:t>
                      </a:r>
                    </a:p>
                  </a:txBody>
                  <a:tcPr marL="68580" marR="68580" marT="0" marB="0">
                    <a:solidFill>
                      <a:schemeClr val="bg1"/>
                    </a:solidFill>
                  </a:tcPr>
                </a:tc>
                <a:extLst>
                  <a:ext uri="{0D108BD9-81ED-4DB2-BD59-A6C34878D82A}">
                    <a16:rowId xmlns:a16="http://schemas.microsoft.com/office/drawing/2014/main" val="1695100590"/>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1.7%</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1.6%</a:t>
                      </a:r>
                    </a:p>
                  </a:txBody>
                  <a:tcPr marL="68580" marR="68580" marT="0" marB="0">
                    <a:solidFill>
                      <a:schemeClr val="bg1"/>
                    </a:solidFill>
                  </a:tcPr>
                </a:tc>
                <a:extLst>
                  <a:ext uri="{0D108BD9-81ED-4DB2-BD59-A6C34878D82A}">
                    <a16:rowId xmlns:a16="http://schemas.microsoft.com/office/drawing/2014/main" val="1672279909"/>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1.3%</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1.3%</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2.5%</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3.0%</a:t>
                      </a:r>
                    </a:p>
                  </a:txBody>
                  <a:tcPr marL="68580" marR="68580" marT="0" marB="0">
                    <a:solidFill>
                      <a:schemeClr val="bg1"/>
                    </a:solidFill>
                  </a:tcPr>
                </a:tc>
                <a:extLst>
                  <a:ext uri="{0D108BD9-81ED-4DB2-BD59-A6C34878D82A}">
                    <a16:rowId xmlns:a16="http://schemas.microsoft.com/office/drawing/2014/main" val="232123259"/>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31.3%</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27.6%</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23.1%</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38.7%</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33.5%</a:t>
                      </a:r>
                    </a:p>
                  </a:txBody>
                  <a:tcPr marL="68580" marR="68580" marT="0" marB="0">
                    <a:solidFill>
                      <a:schemeClr val="bg1"/>
                    </a:solidFill>
                  </a:tcPr>
                </a:tc>
                <a:extLst>
                  <a:ext uri="{0D108BD9-81ED-4DB2-BD59-A6C34878D82A}">
                    <a16:rowId xmlns:a16="http://schemas.microsoft.com/office/drawing/2014/main" val="1199851634"/>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13.2%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13.4%</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13.8%</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27.5%</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26.0%</a:t>
                      </a:r>
                    </a:p>
                  </a:txBody>
                  <a:tcPr marL="68580" marR="68580" marT="0" marB="0">
                    <a:solidFill>
                      <a:schemeClr val="bg1"/>
                    </a:solidFill>
                  </a:tcPr>
                </a:tc>
                <a:extLst>
                  <a:ext uri="{0D108BD9-81ED-4DB2-BD59-A6C34878D82A}">
                    <a16:rowId xmlns:a16="http://schemas.microsoft.com/office/drawing/2014/main" val="118304293"/>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21.9%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21.1%</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17.9%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40.4%</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36.9%</a:t>
                      </a:r>
                    </a:p>
                  </a:txBody>
                  <a:tcPr marL="68580" marR="68580" marT="0" marB="0">
                    <a:solidFill>
                      <a:schemeClr val="bg1"/>
                    </a:solidFill>
                  </a:tcPr>
                </a:tc>
                <a:extLst>
                  <a:ext uri="{0D108BD9-81ED-4DB2-BD59-A6C34878D82A}">
                    <a16:rowId xmlns:a16="http://schemas.microsoft.com/office/drawing/2014/main" val="3012766153"/>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0.7%</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0.7%</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2.8%</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2.7%</a:t>
                      </a:r>
                    </a:p>
                  </a:txBody>
                  <a:tcPr marL="68580" marR="68580" marT="0" marB="0">
                    <a:solidFill>
                      <a:schemeClr val="bg1"/>
                    </a:solidFill>
                  </a:tcPr>
                </a:tc>
                <a:extLst>
                  <a:ext uri="{0D108BD9-81ED-4DB2-BD59-A6C34878D82A}">
                    <a16:rowId xmlns:a16="http://schemas.microsoft.com/office/drawing/2014/main" val="2408068240"/>
                  </a:ext>
                </a:extLst>
              </a:tr>
              <a:tr h="33442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22.9%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26.2%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26.8%</a:t>
                      </a:r>
                    </a:p>
                  </a:txBody>
                  <a:tcPr marL="68580" marR="68580" marT="0" marB="0">
                    <a:solidFill>
                      <a:schemeClr val="bg1"/>
                    </a:solidFill>
                  </a:tcPr>
                </a:tc>
                <a:tc>
                  <a:txBody>
                    <a:bodyPr/>
                    <a:lstStyle/>
                    <a:p>
                      <a:pPr>
                        <a:lnSpc>
                          <a:spcPct val="107000"/>
                        </a:lnSpc>
                        <a:spcAft>
                          <a:spcPts val="800"/>
                        </a:spcAft>
                      </a:pP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endParaRPr lang="en-GB" sz="1500"/>
                    </a:p>
                  </a:txBody>
                  <a:tcPr>
                    <a:solidFill>
                      <a:schemeClr val="bg1"/>
                    </a:solidFill>
                  </a:tcPr>
                </a:tc>
                <a:tc>
                  <a:txBody>
                    <a:bodyPr/>
                    <a:lstStyle/>
                    <a:p>
                      <a:endParaRPr lang="en-GB" sz="1500" dirty="0"/>
                    </a:p>
                  </a:txBody>
                  <a:tcPr>
                    <a:solidFill>
                      <a:schemeClr val="bg1"/>
                    </a:solidFill>
                  </a:tcPr>
                </a:tc>
                <a:extLst>
                  <a:ext uri="{0D108BD9-81ED-4DB2-BD59-A6C34878D82A}">
                    <a16:rowId xmlns:a16="http://schemas.microsoft.com/office/drawing/2014/main" val="742809765"/>
                  </a:ext>
                </a:extLst>
              </a:tr>
            </a:tbl>
          </a:graphicData>
        </a:graphic>
      </p:graphicFrame>
      <p:sp>
        <p:nvSpPr>
          <p:cNvPr id="6" name="TextBox 5">
            <a:extLst>
              <a:ext uri="{FF2B5EF4-FFF2-40B4-BE49-F238E27FC236}">
                <a16:creationId xmlns:a16="http://schemas.microsoft.com/office/drawing/2014/main" id="{8CBE2C80-AE9C-D2FD-E45F-699BF083DBF3}"/>
              </a:ext>
            </a:extLst>
          </p:cNvPr>
          <p:cNvSpPr txBox="1"/>
          <p:nvPr/>
        </p:nvSpPr>
        <p:spPr>
          <a:xfrm>
            <a:off x="139967" y="4898517"/>
            <a:ext cx="11912066" cy="1877437"/>
          </a:xfrm>
          <a:prstGeom prst="rect">
            <a:avLst/>
          </a:prstGeom>
          <a:noFill/>
          <a:ln>
            <a:solidFill>
              <a:schemeClr val="tx1"/>
            </a:solidFill>
          </a:ln>
        </p:spPr>
        <p:txBody>
          <a:bodyPr wrap="square" rtlCol="0">
            <a:spAutoFit/>
          </a:bodyPr>
          <a:lstStyle/>
          <a:p>
            <a:r>
              <a:rPr lang="en-GB" sz="1200" b="1" dirty="0">
                <a:latin typeface="Arial" panose="020B0604020202020204" pitchFamily="34" charset="0"/>
                <a:cs typeface="Arial" panose="020B0604020202020204" pitchFamily="34" charset="0"/>
              </a:rPr>
              <a:t>Commentary </a:t>
            </a:r>
          </a:p>
          <a:p>
            <a:r>
              <a:rPr lang="en-GB" sz="1200" kern="100" dirty="0">
                <a:effectLst/>
                <a:latin typeface="Arial" panose="020B0604020202020204" pitchFamily="34" charset="0"/>
                <a:ea typeface="Aptos" panose="020B0004020202020204" pitchFamily="34" charset="0"/>
                <a:cs typeface="Arial" panose="020B0604020202020204" pitchFamily="34" charset="0"/>
              </a:rPr>
              <a:t>Disability Type trends change as the academic cycle progresses and the 25/26 is in its infancy. Of note, from 2023/24 to 2024/25:</a:t>
            </a:r>
          </a:p>
          <a:p>
            <a:r>
              <a:rPr lang="en-GB" sz="12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Autism Conditions have increased by nearly 1.3%</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SpLDs only have decreased by 3.7</a:t>
            </a:r>
            <a:r>
              <a:rPr lang="en-GB" sz="1200" kern="100" dirty="0">
                <a:latin typeface="Arial" panose="020B0604020202020204" pitchFamily="34" charset="0"/>
                <a:ea typeface="Aptos" panose="020B0004020202020204" pitchFamily="34" charset="0"/>
                <a:cs typeface="Arial" panose="020B0604020202020204" pitchFamily="34" charset="0"/>
              </a:rPr>
              <a:t>%</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multiple disabilities have increased by 3.3%</a:t>
            </a:r>
          </a:p>
          <a:p>
            <a:pPr lvl="0"/>
            <a:r>
              <a:rPr lang="en-GB" sz="1200" kern="100" dirty="0">
                <a:effectLst/>
                <a:latin typeface="Arial" panose="020B0604020202020204" pitchFamily="34" charset="0"/>
                <a:ea typeface="Aptos" panose="020B0004020202020204" pitchFamily="34" charset="0"/>
                <a:cs typeface="Arial" panose="020B0604020202020204" pitchFamily="34" charset="0"/>
              </a:rPr>
              <a:t> </a:t>
            </a:r>
          </a:p>
          <a:p>
            <a:r>
              <a:rPr lang="en-GB" sz="1200" kern="100" dirty="0">
                <a:effectLst/>
                <a:latin typeface="Arial" panose="020B0604020202020204" pitchFamily="34" charset="0"/>
                <a:ea typeface="Aptos" panose="020B0004020202020204" pitchFamily="34" charset="0"/>
                <a:cs typeface="Arial" panose="020B0604020202020204" pitchFamily="34" charset="0"/>
              </a:rPr>
              <a:t>Please note, the ‘Additional detail’ table shows the breakdown of disability type where more than one disability has been shared.</a:t>
            </a:r>
            <a:r>
              <a:rPr lang="en-GB" sz="1200" kern="100" dirty="0">
                <a:effectLst/>
                <a:highlight>
                  <a:srgbClr val="FFFF00"/>
                </a:highlight>
                <a:latin typeface="Arial" panose="020B0604020202020204" pitchFamily="34" charset="0"/>
                <a:ea typeface="Aptos" panose="020B0004020202020204" pitchFamily="34" charset="0"/>
                <a:cs typeface="Arial" panose="020B0604020202020204" pitchFamily="34" charset="0"/>
              </a:rPr>
              <a:t> </a:t>
            </a:r>
          </a:p>
          <a:p>
            <a:r>
              <a:rPr lang="en-GB" sz="1000" dirty="0">
                <a:latin typeface="Calibri" panose="020F0502020204030204" pitchFamily="34" charset="0"/>
                <a:cs typeface="Calibri" panose="020F0502020204030204" pitchFamily="34" charset="0"/>
              </a:rPr>
              <a:t> </a:t>
            </a:r>
          </a:p>
          <a:p>
            <a:endParaRPr lang="en-GB" sz="1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5E28243-9DF9-3789-12C3-147CC3655034}"/>
              </a:ext>
            </a:extLst>
          </p:cNvPr>
          <p:cNvSpPr txBox="1"/>
          <p:nvPr/>
        </p:nvSpPr>
        <p:spPr>
          <a:xfrm>
            <a:off x="5865962" y="3982556"/>
            <a:ext cx="6055746" cy="678391"/>
          </a:xfrm>
          <a:prstGeom prst="rect">
            <a:avLst/>
          </a:prstGeom>
          <a:noFill/>
        </p:spPr>
        <p:txBody>
          <a:bodyPr wrap="square">
            <a:spAutoFit/>
          </a:bodyPr>
          <a:lstStyle/>
          <a:p>
            <a:pPr>
              <a:lnSpc>
                <a:spcPct val="107000"/>
              </a:lnSpc>
              <a:spcAft>
                <a:spcPts val="800"/>
              </a:spcAft>
            </a:pPr>
            <a:r>
              <a:rPr lang="en-GB" sz="12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The table above (right side) shows the percentage of applications which have each disability type recorded against them. Students with multiple disabilities can </a:t>
            </a:r>
            <a:r>
              <a:rPr lang="en-GB" sz="1200" kern="100" dirty="0">
                <a:solidFill>
                  <a:schemeClr val="tx1">
                    <a:lumMod val="50000"/>
                    <a:lumOff val="50000"/>
                  </a:schemeClr>
                </a:solidFill>
                <a:latin typeface="Aptos" panose="020B0004020202020204" pitchFamily="34" charset="0"/>
                <a:ea typeface="Aptos" panose="020B0004020202020204" pitchFamily="34" charset="0"/>
                <a:cs typeface="Times New Roman" panose="02020603050405020304" pitchFamily="18" charset="0"/>
              </a:rPr>
              <a:t>appear here </a:t>
            </a:r>
            <a:r>
              <a:rPr lang="en-GB" sz="12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more than once, therefore the total percentage will exceed 100%.</a:t>
            </a:r>
          </a:p>
        </p:txBody>
      </p:sp>
    </p:spTree>
    <p:extLst>
      <p:ext uri="{BB962C8B-B14F-4D97-AF65-F5344CB8AC3E}">
        <p14:creationId xmlns:p14="http://schemas.microsoft.com/office/powerpoint/2010/main" val="311390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4FF426-F9B9-0442-4156-A24BDF64C9EF}"/>
              </a:ext>
            </a:extLst>
          </p:cNvPr>
          <p:cNvSpPr txBox="1">
            <a:spLocks noGrp="1"/>
          </p:cNvSpPr>
          <p:nvPr>
            <p:ph type="title" idx="4294967295"/>
          </p:nvPr>
        </p:nvSpPr>
        <p:spPr>
          <a:xfrm>
            <a:off x="0" y="151935"/>
            <a:ext cx="723122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Applications by disability type - SFW</a:t>
            </a:r>
          </a:p>
        </p:txBody>
      </p:sp>
      <p:graphicFrame>
        <p:nvGraphicFramePr>
          <p:cNvPr id="2" name="Table 1">
            <a:extLst>
              <a:ext uri="{FF2B5EF4-FFF2-40B4-BE49-F238E27FC236}">
                <a16:creationId xmlns:a16="http://schemas.microsoft.com/office/drawing/2014/main" id="{CB848628-A4DD-C723-353D-A5F92171219C}"/>
              </a:ext>
            </a:extLst>
          </p:cNvPr>
          <p:cNvGraphicFramePr>
            <a:graphicFrameLocks noGrp="1"/>
          </p:cNvGraphicFramePr>
          <p:nvPr>
            <p:extLst>
              <p:ext uri="{D42A27DB-BD31-4B8C-83A1-F6EECF244321}">
                <p14:modId xmlns:p14="http://schemas.microsoft.com/office/powerpoint/2010/main" val="1050082451"/>
              </p:ext>
            </p:extLst>
          </p:nvPr>
        </p:nvGraphicFramePr>
        <p:xfrm>
          <a:off x="361866" y="974244"/>
          <a:ext cx="10509334" cy="3026920"/>
        </p:xfrm>
        <a:graphic>
          <a:graphicData uri="http://schemas.openxmlformats.org/drawingml/2006/table">
            <a:tbl>
              <a:tblPr firstRow="1" bandRow="1">
                <a:tableStyleId>{5C22544A-7EE6-4342-B048-85BDC9FD1C3A}</a:tableStyleId>
              </a:tblPr>
              <a:tblGrid>
                <a:gridCol w="2649529">
                  <a:extLst>
                    <a:ext uri="{9D8B030D-6E8A-4147-A177-3AD203B41FA5}">
                      <a16:colId xmlns:a16="http://schemas.microsoft.com/office/drawing/2014/main" val="3857195209"/>
                    </a:ext>
                  </a:extLst>
                </a:gridCol>
                <a:gridCol w="949532">
                  <a:extLst>
                    <a:ext uri="{9D8B030D-6E8A-4147-A177-3AD203B41FA5}">
                      <a16:colId xmlns:a16="http://schemas.microsoft.com/office/drawing/2014/main" val="3050864306"/>
                    </a:ext>
                  </a:extLst>
                </a:gridCol>
                <a:gridCol w="949532">
                  <a:extLst>
                    <a:ext uri="{9D8B030D-6E8A-4147-A177-3AD203B41FA5}">
                      <a16:colId xmlns:a16="http://schemas.microsoft.com/office/drawing/2014/main" val="1243612834"/>
                    </a:ext>
                  </a:extLst>
                </a:gridCol>
                <a:gridCol w="949532">
                  <a:extLst>
                    <a:ext uri="{9D8B030D-6E8A-4147-A177-3AD203B41FA5}">
                      <a16:colId xmlns:a16="http://schemas.microsoft.com/office/drawing/2014/main" val="3917854072"/>
                    </a:ext>
                  </a:extLst>
                </a:gridCol>
                <a:gridCol w="3112145">
                  <a:extLst>
                    <a:ext uri="{9D8B030D-6E8A-4147-A177-3AD203B41FA5}">
                      <a16:colId xmlns:a16="http://schemas.microsoft.com/office/drawing/2014/main" val="1049784418"/>
                    </a:ext>
                  </a:extLst>
                </a:gridCol>
                <a:gridCol w="949532">
                  <a:extLst>
                    <a:ext uri="{9D8B030D-6E8A-4147-A177-3AD203B41FA5}">
                      <a16:colId xmlns:a16="http://schemas.microsoft.com/office/drawing/2014/main" val="3675101713"/>
                    </a:ext>
                  </a:extLst>
                </a:gridCol>
                <a:gridCol w="949532">
                  <a:extLst>
                    <a:ext uri="{9D8B030D-6E8A-4147-A177-3AD203B41FA5}">
                      <a16:colId xmlns:a16="http://schemas.microsoft.com/office/drawing/2014/main" val="400283628"/>
                    </a:ext>
                  </a:extLst>
                </a:gridCol>
              </a:tblGrid>
              <a:tr h="370840">
                <a:tc>
                  <a:txBody>
                    <a:bodyPr/>
                    <a:lstStyle/>
                    <a:p>
                      <a:endParaRPr lang="en-GB"/>
                    </a:p>
                  </a:txBody>
                  <a:tcPr>
                    <a:solidFill>
                      <a:srgbClr val="008080"/>
                    </a:solidFill>
                  </a:tcPr>
                </a:tc>
                <a:tc>
                  <a:txBody>
                    <a:bodyPr/>
                    <a:lstStyle/>
                    <a:p>
                      <a:r>
                        <a:rPr lang="en-GB"/>
                        <a:t>23/24</a:t>
                      </a:r>
                    </a:p>
                  </a:txBody>
                  <a:tcPr>
                    <a:solidFill>
                      <a:srgbClr val="008080"/>
                    </a:solidFill>
                  </a:tcPr>
                </a:tc>
                <a:tc>
                  <a:txBody>
                    <a:bodyPr/>
                    <a:lstStyle/>
                    <a:p>
                      <a:r>
                        <a:rPr lang="en-GB"/>
                        <a:t>24/25</a:t>
                      </a:r>
                    </a:p>
                  </a:txBody>
                  <a:tcPr>
                    <a:solidFill>
                      <a:srgbClr val="008080"/>
                    </a:solidFill>
                  </a:tcPr>
                </a:tc>
                <a:tc>
                  <a:txBody>
                    <a:bodyPr/>
                    <a:lstStyle/>
                    <a:p>
                      <a:r>
                        <a:rPr lang="en-GB"/>
                        <a:t>25/26</a:t>
                      </a:r>
                    </a:p>
                  </a:txBody>
                  <a:tcPr>
                    <a:solidFill>
                      <a:srgbClr val="008080"/>
                    </a:solidFill>
                  </a:tcPr>
                </a:tc>
                <a:tc>
                  <a:txBody>
                    <a:bodyPr/>
                    <a:lstStyle/>
                    <a:p>
                      <a:r>
                        <a:rPr lang="en-GB"/>
                        <a:t>Additional Detail</a:t>
                      </a:r>
                    </a:p>
                  </a:txBody>
                  <a:tcPr>
                    <a:solidFill>
                      <a:srgbClr val="008080"/>
                    </a:solidFill>
                  </a:tcPr>
                </a:tc>
                <a:tc>
                  <a:txBody>
                    <a:bodyPr/>
                    <a:lstStyle/>
                    <a:p>
                      <a:r>
                        <a:rPr lang="en-GB"/>
                        <a:t>24/25</a:t>
                      </a:r>
                    </a:p>
                  </a:txBody>
                  <a:tcPr>
                    <a:solidFill>
                      <a:srgbClr val="008080"/>
                    </a:solidFill>
                  </a:tcPr>
                </a:tc>
                <a:tc>
                  <a:txBody>
                    <a:bodyPr/>
                    <a:lstStyle/>
                    <a:p>
                      <a:r>
                        <a:rPr lang="en-GB"/>
                        <a:t>25/26</a:t>
                      </a:r>
                    </a:p>
                  </a:txBody>
                  <a:tcPr>
                    <a:solidFill>
                      <a:srgbClr val="008080"/>
                    </a:solidFill>
                  </a:tcPr>
                </a:tc>
                <a:extLst>
                  <a:ext uri="{0D108BD9-81ED-4DB2-BD59-A6C34878D82A}">
                    <a16:rowId xmlns:a16="http://schemas.microsoft.com/office/drawing/2014/main" val="2482979264"/>
                  </a:ext>
                </a:extLst>
              </a:tr>
              <a:tr h="288000">
                <a:tc>
                  <a:txBody>
                    <a:bodyPr/>
                    <a:lstStyle/>
                    <a:p>
                      <a:r>
                        <a:rPr lang="en-GB" sz="1500" b="1"/>
                        <a:t>Disability Type</a:t>
                      </a:r>
                    </a:p>
                  </a:txBody>
                  <a:tcPr>
                    <a:solidFill>
                      <a:schemeClr val="bg1"/>
                    </a:solidFill>
                  </a:tcPr>
                </a:tc>
                <a:tc>
                  <a:txBody>
                    <a:bodyPr/>
                    <a:lstStyle/>
                    <a:p>
                      <a:r>
                        <a:rPr lang="en-GB" sz="1500" b="1"/>
                        <a:t>%</a:t>
                      </a:r>
                    </a:p>
                  </a:txBody>
                  <a:tcPr>
                    <a:solidFill>
                      <a:schemeClr val="bg1"/>
                    </a:solidFill>
                  </a:tcPr>
                </a:tc>
                <a:tc>
                  <a:txBody>
                    <a:bodyPr/>
                    <a:lstStyle/>
                    <a:p>
                      <a:r>
                        <a:rPr lang="en-GB" sz="1500" b="1"/>
                        <a:t>%</a:t>
                      </a:r>
                    </a:p>
                  </a:txBody>
                  <a:tcPr>
                    <a:solidFill>
                      <a:schemeClr val="bg1"/>
                    </a:solidFill>
                  </a:tcPr>
                </a:tc>
                <a:tc>
                  <a:txBody>
                    <a:bodyPr/>
                    <a:lstStyle/>
                    <a:p>
                      <a:r>
                        <a:rPr lang="en-GB" sz="1500" b="1"/>
                        <a:t>%</a:t>
                      </a:r>
                    </a:p>
                  </a:txBody>
                  <a:tcPr>
                    <a:solidFill>
                      <a:schemeClr val="bg1"/>
                    </a:solidFill>
                  </a:tcPr>
                </a:tc>
                <a:tc>
                  <a:txBody>
                    <a:bodyPr/>
                    <a:lstStyle/>
                    <a:p>
                      <a:r>
                        <a:rPr lang="en-GB" sz="1500" b="1"/>
                        <a:t>Disability Type</a:t>
                      </a:r>
                    </a:p>
                  </a:txBody>
                  <a:tcPr>
                    <a:solidFill>
                      <a:schemeClr val="bg1"/>
                    </a:solidFill>
                  </a:tcPr>
                </a:tc>
                <a:tc>
                  <a:txBody>
                    <a:bodyPr/>
                    <a:lstStyle/>
                    <a:p>
                      <a:r>
                        <a:rPr lang="en-GB" sz="1500" b="1"/>
                        <a:t>%</a:t>
                      </a:r>
                    </a:p>
                  </a:txBody>
                  <a:tcPr>
                    <a:solidFill>
                      <a:schemeClr val="bg1"/>
                    </a:solidFill>
                  </a:tcPr>
                </a:tc>
                <a:tc>
                  <a:txBody>
                    <a:bodyPr/>
                    <a:lstStyle/>
                    <a:p>
                      <a:r>
                        <a:rPr lang="en-GB" sz="1500" b="1"/>
                        <a:t>%</a:t>
                      </a:r>
                    </a:p>
                  </a:txBody>
                  <a:tcPr>
                    <a:solidFill>
                      <a:schemeClr val="bg1"/>
                    </a:solidFill>
                  </a:tcPr>
                </a:tc>
                <a:extLst>
                  <a:ext uri="{0D108BD9-81ED-4DB2-BD59-A6C34878D82A}">
                    <a16:rowId xmlns:a16="http://schemas.microsoft.com/office/drawing/2014/main" val="507105598"/>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9.6%</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11.0%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21.2%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17.1%</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32.3%</a:t>
                      </a:r>
                    </a:p>
                  </a:txBody>
                  <a:tcPr marL="68580" marR="68580" marT="0" marB="0">
                    <a:solidFill>
                      <a:schemeClr val="bg1"/>
                    </a:solidFill>
                  </a:tcPr>
                </a:tc>
                <a:extLst>
                  <a:ext uri="{0D108BD9-81ED-4DB2-BD59-A6C34878D82A}">
                    <a16:rowId xmlns:a16="http://schemas.microsoft.com/office/drawing/2014/main" val="1695100590"/>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0.8%</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0.8%</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0.0%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1.7%</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extLst>
                  <a:ext uri="{0D108BD9-81ED-4DB2-BD59-A6C34878D82A}">
                    <a16:rowId xmlns:a16="http://schemas.microsoft.com/office/drawing/2014/main" val="1672279909"/>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2.6%</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5.1%</a:t>
                      </a:r>
                    </a:p>
                  </a:txBody>
                  <a:tcPr marL="68580" marR="68580" marT="0" marB="0">
                    <a:solidFill>
                      <a:schemeClr val="bg1"/>
                    </a:solidFill>
                  </a:tcPr>
                </a:tc>
                <a:extLst>
                  <a:ext uri="{0D108BD9-81ED-4DB2-BD59-A6C34878D82A}">
                    <a16:rowId xmlns:a16="http://schemas.microsoft.com/office/drawing/2014/main" val="232123259"/>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37.0%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33.1%</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25.3%</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40.7%</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38.4%</a:t>
                      </a:r>
                    </a:p>
                  </a:txBody>
                  <a:tcPr marL="68580" marR="68580" marT="0" marB="0">
                    <a:solidFill>
                      <a:schemeClr val="bg1"/>
                    </a:solidFill>
                  </a:tcPr>
                </a:tc>
                <a:extLst>
                  <a:ext uri="{0D108BD9-81ED-4DB2-BD59-A6C34878D82A}">
                    <a16:rowId xmlns:a16="http://schemas.microsoft.com/office/drawing/2014/main" val="1199851634"/>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12.0%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12.1%</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10.1%</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23.2%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16.2%</a:t>
                      </a:r>
                    </a:p>
                  </a:txBody>
                  <a:tcPr marL="68580" marR="68580" marT="0" marB="0">
                    <a:solidFill>
                      <a:schemeClr val="bg1"/>
                    </a:solidFill>
                  </a:tcPr>
                </a:tc>
                <a:extLst>
                  <a:ext uri="{0D108BD9-81ED-4DB2-BD59-A6C34878D82A}">
                    <a16:rowId xmlns:a16="http://schemas.microsoft.com/office/drawing/2014/main" val="118304293"/>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19.9%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20.9%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16.2%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34.7%</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28.3%</a:t>
                      </a:r>
                    </a:p>
                  </a:txBody>
                  <a:tcPr marL="68580" marR="68580" marT="0" marB="0">
                    <a:solidFill>
                      <a:schemeClr val="bg1"/>
                    </a:solidFill>
                  </a:tcPr>
                </a:tc>
                <a:extLst>
                  <a:ext uri="{0D108BD9-81ED-4DB2-BD59-A6C34878D82A}">
                    <a16:rowId xmlns:a16="http://schemas.microsoft.com/office/drawing/2014/main" val="3012766153"/>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4.0%</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3.2%</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4.0%</a:t>
                      </a:r>
                    </a:p>
                  </a:txBody>
                  <a:tcPr marL="68580" marR="68580" marT="0" marB="0">
                    <a:solidFill>
                      <a:schemeClr val="bg1"/>
                    </a:solidFill>
                  </a:tcPr>
                </a:tc>
                <a:extLst>
                  <a:ext uri="{0D108BD9-81ED-4DB2-BD59-A6C34878D82A}">
                    <a16:rowId xmlns:a16="http://schemas.microsoft.com/office/drawing/2014/main" val="2408068240"/>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17.9%</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19.6%</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20.2%</a:t>
                      </a:r>
                    </a:p>
                  </a:txBody>
                  <a:tcPr marL="68580" marR="68580" marT="0" marB="0">
                    <a:solidFill>
                      <a:schemeClr val="bg1"/>
                    </a:solidFill>
                  </a:tcPr>
                </a:tc>
                <a:tc>
                  <a:txBody>
                    <a:bodyPr/>
                    <a:lstStyle/>
                    <a:p>
                      <a:pPr>
                        <a:lnSpc>
                          <a:spcPct val="107000"/>
                        </a:lnSpc>
                        <a:spcAft>
                          <a:spcPts val="800"/>
                        </a:spcAft>
                      </a:pPr>
                      <a:endParaRPr lang="en-GB" sz="15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endParaRPr lang="en-GB" sz="1500"/>
                    </a:p>
                  </a:txBody>
                  <a:tcPr>
                    <a:solidFill>
                      <a:schemeClr val="bg1"/>
                    </a:solidFill>
                  </a:tcPr>
                </a:tc>
                <a:tc>
                  <a:txBody>
                    <a:bodyPr/>
                    <a:lstStyle/>
                    <a:p>
                      <a:endParaRPr lang="en-GB" sz="1500"/>
                    </a:p>
                  </a:txBody>
                  <a:tcPr>
                    <a:solidFill>
                      <a:schemeClr val="bg1"/>
                    </a:solidFill>
                  </a:tcPr>
                </a:tc>
                <a:extLst>
                  <a:ext uri="{0D108BD9-81ED-4DB2-BD59-A6C34878D82A}">
                    <a16:rowId xmlns:a16="http://schemas.microsoft.com/office/drawing/2014/main" val="742809765"/>
                  </a:ext>
                </a:extLst>
              </a:tr>
            </a:tbl>
          </a:graphicData>
        </a:graphic>
      </p:graphicFrame>
      <p:sp>
        <p:nvSpPr>
          <p:cNvPr id="5" name="TextBox 4">
            <a:extLst>
              <a:ext uri="{FF2B5EF4-FFF2-40B4-BE49-F238E27FC236}">
                <a16:creationId xmlns:a16="http://schemas.microsoft.com/office/drawing/2014/main" id="{48A9A235-8F28-2F85-B936-28BB2771505E}"/>
              </a:ext>
            </a:extLst>
          </p:cNvPr>
          <p:cNvSpPr txBox="1"/>
          <p:nvPr/>
        </p:nvSpPr>
        <p:spPr>
          <a:xfrm>
            <a:off x="5917720" y="3869793"/>
            <a:ext cx="6055746" cy="678391"/>
          </a:xfrm>
          <a:prstGeom prst="rect">
            <a:avLst/>
          </a:prstGeom>
          <a:noFill/>
        </p:spPr>
        <p:txBody>
          <a:bodyPr wrap="square">
            <a:spAutoFit/>
          </a:bodyPr>
          <a:lstStyle/>
          <a:p>
            <a:pPr>
              <a:lnSpc>
                <a:spcPct val="107000"/>
              </a:lnSpc>
              <a:spcAft>
                <a:spcPts val="800"/>
              </a:spcAft>
            </a:pPr>
            <a:r>
              <a:rPr lang="en-GB" sz="12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The table above (right side) shows the percentage of applications which have each disability type recorded against them. Students with multiple disabilities can </a:t>
            </a:r>
            <a:r>
              <a:rPr lang="en-GB" sz="1200" kern="100" dirty="0">
                <a:solidFill>
                  <a:schemeClr val="tx1">
                    <a:lumMod val="50000"/>
                    <a:lumOff val="50000"/>
                  </a:schemeClr>
                </a:solidFill>
                <a:latin typeface="Aptos" panose="020B0004020202020204" pitchFamily="34" charset="0"/>
                <a:ea typeface="Aptos" panose="020B0004020202020204" pitchFamily="34" charset="0"/>
                <a:cs typeface="Times New Roman" panose="02020603050405020304" pitchFamily="18" charset="0"/>
              </a:rPr>
              <a:t>appear here </a:t>
            </a:r>
            <a:r>
              <a:rPr lang="en-GB" sz="12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more than once, therefore the total percentage will exceed 100%.</a:t>
            </a:r>
          </a:p>
        </p:txBody>
      </p:sp>
      <p:sp>
        <p:nvSpPr>
          <p:cNvPr id="3" name="TextBox 2">
            <a:extLst>
              <a:ext uri="{FF2B5EF4-FFF2-40B4-BE49-F238E27FC236}">
                <a16:creationId xmlns:a16="http://schemas.microsoft.com/office/drawing/2014/main" id="{EA68D1DE-C531-37BD-6590-8045C3767D87}"/>
              </a:ext>
            </a:extLst>
          </p:cNvPr>
          <p:cNvSpPr txBox="1"/>
          <p:nvPr/>
        </p:nvSpPr>
        <p:spPr>
          <a:xfrm>
            <a:off x="118533" y="4982516"/>
            <a:ext cx="11954933" cy="1723549"/>
          </a:xfrm>
          <a:prstGeom prst="rect">
            <a:avLst/>
          </a:prstGeom>
          <a:noFill/>
          <a:ln>
            <a:solidFill>
              <a:schemeClr val="tx1"/>
            </a:solidFill>
          </a:ln>
        </p:spPr>
        <p:txBody>
          <a:bodyPr wrap="square" rtlCol="0">
            <a:spAutoFit/>
          </a:bodyPr>
          <a:lstStyle/>
          <a:p>
            <a:r>
              <a:rPr lang="en-GB" sz="1200" b="1" dirty="0">
                <a:latin typeface="Arial" panose="020B0604020202020204" pitchFamily="34" charset="0"/>
                <a:cs typeface="Arial" panose="020B0604020202020204" pitchFamily="34" charset="0"/>
              </a:rPr>
              <a:t>Commentary </a:t>
            </a:r>
          </a:p>
          <a:p>
            <a:r>
              <a:rPr lang="en-GB" sz="1200" kern="100" dirty="0">
                <a:effectLst/>
                <a:latin typeface="Arial" panose="020B0604020202020204" pitchFamily="34" charset="0"/>
                <a:ea typeface="Aptos" panose="020B0004020202020204" pitchFamily="34" charset="0"/>
                <a:cs typeface="Arial" panose="020B0604020202020204" pitchFamily="34" charset="0"/>
              </a:rPr>
              <a:t>Disability Type trends change as the academic cycle progresses and the 25/26 is in its infancy. Of note, from 2023/24 to 2024/25:</a:t>
            </a:r>
          </a:p>
          <a:p>
            <a:r>
              <a:rPr lang="en-GB" sz="12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Autism Conditions have increased by nearly 1.4%</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SpLDs only have decreased by 3.9</a:t>
            </a:r>
            <a:r>
              <a:rPr lang="en-GB" sz="1200" kern="100" dirty="0">
                <a:latin typeface="Arial" panose="020B0604020202020204" pitchFamily="34" charset="0"/>
                <a:ea typeface="Aptos" panose="020B0004020202020204" pitchFamily="34" charset="0"/>
                <a:cs typeface="Arial" panose="020B0604020202020204" pitchFamily="34" charset="0"/>
              </a:rPr>
              <a:t>%</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multiple disabilities have increased by 1.7%</a:t>
            </a:r>
          </a:p>
          <a:p>
            <a:pPr lvl="0"/>
            <a:r>
              <a:rPr lang="en-GB" sz="1200" kern="100" dirty="0">
                <a:effectLst/>
                <a:latin typeface="Arial" panose="020B0604020202020204" pitchFamily="34" charset="0"/>
                <a:ea typeface="Aptos" panose="020B0004020202020204" pitchFamily="34" charset="0"/>
                <a:cs typeface="Arial" panose="020B0604020202020204" pitchFamily="34" charset="0"/>
              </a:rPr>
              <a:t> </a:t>
            </a:r>
          </a:p>
          <a:p>
            <a:r>
              <a:rPr lang="en-GB" sz="1200" kern="100" dirty="0">
                <a:effectLst/>
                <a:latin typeface="Arial" panose="020B0604020202020204" pitchFamily="34" charset="0"/>
                <a:ea typeface="Aptos" panose="020B0004020202020204" pitchFamily="34" charset="0"/>
                <a:cs typeface="Arial" panose="020B0604020202020204" pitchFamily="34" charset="0"/>
              </a:rPr>
              <a:t>Please note, the ‘Additional detail’ table shows the breakdown of disability type where more than one disability has been shared.</a:t>
            </a:r>
            <a:r>
              <a:rPr lang="en-GB" sz="1200" kern="100" dirty="0">
                <a:effectLst/>
                <a:highlight>
                  <a:srgbClr val="FFFF00"/>
                </a:highlight>
                <a:latin typeface="Arial" panose="020B0604020202020204" pitchFamily="34" charset="0"/>
                <a:ea typeface="Aptos" panose="020B0004020202020204" pitchFamily="34" charset="0"/>
                <a:cs typeface="Arial" panose="020B0604020202020204" pitchFamily="34" charset="0"/>
              </a:rPr>
              <a:t> </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3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5" name="Title 4">
            <a:extLst>
              <a:ext uri="{FF2B5EF4-FFF2-40B4-BE49-F238E27FC236}">
                <a16:creationId xmlns:a16="http://schemas.microsoft.com/office/drawing/2014/main" id="{1ABAAFFB-7C43-4E08-B0FF-55A3A0E33CB5}"/>
              </a:ext>
            </a:extLst>
          </p:cNvPr>
          <p:cNvSpPr txBox="1">
            <a:spLocks noGrp="1"/>
          </p:cNvSpPr>
          <p:nvPr>
            <p:ph type="title" idx="4294967295"/>
          </p:nvPr>
        </p:nvSpPr>
        <p:spPr>
          <a:xfrm>
            <a:off x="569343" y="2320457"/>
            <a:ext cx="6482967" cy="33609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rPr>
              <a:t>Student Loans Company</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sym typeface="Wingdings" pitchFamily="2" charset="2"/>
              </a:rPr>
              <a:t>Stakeholder_Engagement@slc.co.uk</a:t>
            </a:r>
          </a:p>
          <a:p>
            <a:pPr marL="0" marR="0" lvl="0" indent="0" algn="l" defTabSz="914400" rtl="0" eaLnBrk="1" fontAlgn="auto" latinLnBrk="0" hangingPunct="1">
              <a:lnSpc>
                <a:spcPct val="100000"/>
              </a:lnSpc>
              <a:spcBef>
                <a:spcPct val="20000"/>
              </a:spcBef>
              <a:spcAft>
                <a:spcPts val="0"/>
              </a:spcAft>
              <a:buClrTx/>
              <a:buSzTx/>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sym typeface="Wingdings" pitchFamily="2" charset="2"/>
              </a:rPr>
              <a:t>www.gov.uk/slc</a:t>
            </a: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7268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3B40B1-2633-4EFF-9B46-EE4A8DB0D0B6}"/>
              </a:ext>
            </a:extLst>
          </p:cNvPr>
          <p:cNvSpPr txBox="1">
            <a:spLocks noGrp="1"/>
          </p:cNvSpPr>
          <p:nvPr>
            <p:ph type="title" idx="4294967295"/>
          </p:nvPr>
        </p:nvSpPr>
        <p:spPr>
          <a:xfrm>
            <a:off x="0" y="151935"/>
            <a:ext cx="539739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Contents</a:t>
            </a:r>
          </a:p>
        </p:txBody>
      </p:sp>
      <p:sp>
        <p:nvSpPr>
          <p:cNvPr id="8" name="TextBox 7">
            <a:extLst>
              <a:ext uri="{FF2B5EF4-FFF2-40B4-BE49-F238E27FC236}">
                <a16:creationId xmlns:a16="http://schemas.microsoft.com/office/drawing/2014/main" id="{DE7FC83B-9215-4950-9472-6F511E71D445}"/>
              </a:ext>
            </a:extLst>
          </p:cNvPr>
          <p:cNvSpPr txBox="1"/>
          <p:nvPr/>
        </p:nvSpPr>
        <p:spPr>
          <a:xfrm>
            <a:off x="146957" y="917962"/>
            <a:ext cx="11315700" cy="3046988"/>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This pack contains the following: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Contents (2)</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DSA application volumes </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England (3)</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Wales (4)</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Customer Satisfaction Survey (CSAT) results (5, 6)</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Initial Key Performance Indicator reports (KPIs) </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Capita (7, 8, 9, 10)</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Study Tech (11, 12 , 13, 14)</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Applications by disability type</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England (15)</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Wales  (16)</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40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3B40B1-2633-4EFF-9B46-EE4A8DB0D0B6}"/>
              </a:ext>
              <a:ext uri="{C183D7F6-B498-43B3-948B-1728B52AA6E4}">
                <adec:decorative xmlns:adec="http://schemas.microsoft.com/office/drawing/2017/decorative" val="0"/>
              </a:ext>
            </a:extLst>
          </p:cNvPr>
          <p:cNvSpPr txBox="1">
            <a:spLocks noGrp="1"/>
          </p:cNvSpPr>
          <p:nvPr>
            <p:ph type="title" idx="4294967295"/>
          </p:nvPr>
        </p:nvSpPr>
        <p:spPr>
          <a:xfrm>
            <a:off x="0" y="151935"/>
            <a:ext cx="1053253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DSA Application Volumes – Student Finance England (SFE)</a:t>
            </a:r>
          </a:p>
        </p:txBody>
      </p:sp>
      <p:sp>
        <p:nvSpPr>
          <p:cNvPr id="2" name="Rectangle 1">
            <a:extLst>
              <a:ext uri="{FF2B5EF4-FFF2-40B4-BE49-F238E27FC236}">
                <a16:creationId xmlns:a16="http://schemas.microsoft.com/office/drawing/2014/main" id="{A2E46DD9-4CA7-5645-097D-477DDE7FCB0B}"/>
              </a:ext>
              <a:ext uri="{C183D7F6-B498-43B3-948B-1728B52AA6E4}">
                <adec:decorative xmlns:adec="http://schemas.microsoft.com/office/drawing/2017/decorative" val="1"/>
              </a:ext>
            </a:extLst>
          </p:cNvPr>
          <p:cNvSpPr/>
          <p:nvPr/>
        </p:nvSpPr>
        <p:spPr>
          <a:xfrm>
            <a:off x="51193" y="963749"/>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33ED361-198F-CCD6-FB75-413B0AA57A24}"/>
              </a:ext>
            </a:extLst>
          </p:cNvPr>
          <p:cNvSpPr txBox="1"/>
          <p:nvPr/>
        </p:nvSpPr>
        <p:spPr>
          <a:xfrm>
            <a:off x="40300" y="951418"/>
            <a:ext cx="1335647" cy="246221"/>
          </a:xfrm>
          <a:prstGeom prst="rect">
            <a:avLst/>
          </a:prstGeom>
          <a:noFill/>
        </p:spPr>
        <p:txBody>
          <a:bodyPr wrap="square">
            <a:spAutoFit/>
          </a:bodyPr>
          <a:lstStyle/>
          <a:p>
            <a:r>
              <a:rPr lang="en-GB" sz="1000" b="1">
                <a:solidFill>
                  <a:schemeClr val="bg1"/>
                </a:solidFill>
                <a:effectLst/>
                <a:latin typeface="Aptos" panose="020B0004020202020204" pitchFamily="34" charset="0"/>
              </a:rPr>
              <a:t>SFE</a:t>
            </a:r>
          </a:p>
        </p:txBody>
      </p:sp>
      <p:sp>
        <p:nvSpPr>
          <p:cNvPr id="12" name="TextBox 11">
            <a:extLst>
              <a:ext uri="{FF2B5EF4-FFF2-40B4-BE49-F238E27FC236}">
                <a16:creationId xmlns:a16="http://schemas.microsoft.com/office/drawing/2014/main" id="{50895B30-DC74-FD6F-67AB-2E784FCAE5C0}"/>
              </a:ext>
            </a:extLst>
          </p:cNvPr>
          <p:cNvSpPr txBox="1"/>
          <p:nvPr/>
        </p:nvSpPr>
        <p:spPr>
          <a:xfrm>
            <a:off x="40300" y="1162892"/>
            <a:ext cx="1958340" cy="246221"/>
          </a:xfrm>
          <a:prstGeom prst="rect">
            <a:avLst/>
          </a:prstGeom>
          <a:noFill/>
        </p:spPr>
        <p:txBody>
          <a:bodyPr wrap="square">
            <a:spAutoFit/>
          </a:bodyPr>
          <a:lstStyle/>
          <a:p>
            <a:r>
              <a:rPr lang="en-GB" sz="1000" b="1">
                <a:solidFill>
                  <a:schemeClr val="tx1"/>
                </a:solidFill>
                <a:effectLst/>
                <a:latin typeface="Aptos" panose="020B0004020202020204" pitchFamily="34" charset="0"/>
              </a:rPr>
              <a:t>Full Application Volumes</a:t>
            </a:r>
          </a:p>
        </p:txBody>
      </p:sp>
      <p:graphicFrame>
        <p:nvGraphicFramePr>
          <p:cNvPr id="7" name="Table 6">
            <a:extLst>
              <a:ext uri="{FF2B5EF4-FFF2-40B4-BE49-F238E27FC236}">
                <a16:creationId xmlns:a16="http://schemas.microsoft.com/office/drawing/2014/main" id="{B6C9CC09-8058-3C63-E3E5-3E3E6ECB3AB7}"/>
              </a:ext>
            </a:extLst>
          </p:cNvPr>
          <p:cNvGraphicFramePr>
            <a:graphicFrameLocks noGrp="1"/>
          </p:cNvGraphicFramePr>
          <p:nvPr>
            <p:extLst>
              <p:ext uri="{D42A27DB-BD31-4B8C-83A1-F6EECF244321}">
                <p14:modId xmlns:p14="http://schemas.microsoft.com/office/powerpoint/2010/main" val="2045884263"/>
              </p:ext>
            </p:extLst>
          </p:nvPr>
        </p:nvGraphicFramePr>
        <p:xfrm>
          <a:off x="51193" y="1391449"/>
          <a:ext cx="11894769" cy="718594"/>
        </p:xfrm>
        <a:graphic>
          <a:graphicData uri="http://schemas.openxmlformats.org/drawingml/2006/table">
            <a:tbl>
              <a:tblPr firstRow="1" firstCol="1" bandRow="1">
                <a:tableStyleId>{5C22544A-7EE6-4342-B048-85BDC9FD1C3A}</a:tableStyleId>
              </a:tblPr>
              <a:tblGrid>
                <a:gridCol w="4135574">
                  <a:extLst>
                    <a:ext uri="{9D8B030D-6E8A-4147-A177-3AD203B41FA5}">
                      <a16:colId xmlns:a16="http://schemas.microsoft.com/office/drawing/2014/main" val="25287232"/>
                    </a:ext>
                  </a:extLst>
                </a:gridCol>
                <a:gridCol w="1526399">
                  <a:extLst>
                    <a:ext uri="{9D8B030D-6E8A-4147-A177-3AD203B41FA5}">
                      <a16:colId xmlns:a16="http://schemas.microsoft.com/office/drawing/2014/main" val="1141618541"/>
                    </a:ext>
                  </a:extLst>
                </a:gridCol>
                <a:gridCol w="1526399">
                  <a:extLst>
                    <a:ext uri="{9D8B030D-6E8A-4147-A177-3AD203B41FA5}">
                      <a16:colId xmlns:a16="http://schemas.microsoft.com/office/drawing/2014/main" val="1607076361"/>
                    </a:ext>
                  </a:extLst>
                </a:gridCol>
                <a:gridCol w="1844967">
                  <a:extLst>
                    <a:ext uri="{9D8B030D-6E8A-4147-A177-3AD203B41FA5}">
                      <a16:colId xmlns:a16="http://schemas.microsoft.com/office/drawing/2014/main" val="651478665"/>
                    </a:ext>
                  </a:extLst>
                </a:gridCol>
                <a:gridCol w="1335031">
                  <a:extLst>
                    <a:ext uri="{9D8B030D-6E8A-4147-A177-3AD203B41FA5}">
                      <a16:colId xmlns:a16="http://schemas.microsoft.com/office/drawing/2014/main" val="1244540385"/>
                    </a:ext>
                  </a:extLst>
                </a:gridCol>
                <a:gridCol w="1526399">
                  <a:extLst>
                    <a:ext uri="{9D8B030D-6E8A-4147-A177-3AD203B41FA5}">
                      <a16:colId xmlns:a16="http://schemas.microsoft.com/office/drawing/2014/main" val="95192935"/>
                    </a:ext>
                  </a:extLst>
                </a:gridCol>
              </a:tblGrid>
              <a:tr h="246094">
                <a:tc>
                  <a:txBody>
                    <a:bodyPr/>
                    <a:lstStyle/>
                    <a:p>
                      <a:r>
                        <a:rPr lang="en-GB" sz="1000">
                          <a:effectLst/>
                          <a:latin typeface="Aptos" panose="020B0004020202020204" pitchFamily="34" charset="0"/>
                        </a:rPr>
                        <a:t>Year</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DSA Apps received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Eligible</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Ineligible/Lapsed/Cancelled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Pended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Support approved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348574486"/>
                  </a:ext>
                </a:extLst>
              </a:tr>
              <a:tr h="236250">
                <a:tc>
                  <a:txBody>
                    <a:bodyPr/>
                    <a:lstStyle/>
                    <a:p>
                      <a:pPr algn="l" fontAlgn="ctr"/>
                      <a:r>
                        <a:rPr lang="en-GB" sz="1100" b="1" i="0" u="none" strike="noStrike">
                          <a:solidFill>
                            <a:schemeClr val="bg1"/>
                          </a:solidFill>
                          <a:effectLst/>
                          <a:latin typeface="Aptos Narrow" panose="020B0004020202020204" pitchFamily="34" charset="0"/>
                        </a:rPr>
                        <a:t>23/24 (Full 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a:solidFill>
                            <a:srgbClr val="000000"/>
                          </a:solidFill>
                          <a:effectLst/>
                          <a:latin typeface="Aptos Narrow" panose="020B0004020202020204" pitchFamily="34" charset="0"/>
                        </a:rPr>
                        <a:t>111,470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77,311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5,645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28,514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54,491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006637"/>
                  </a:ext>
                </a:extLst>
              </a:tr>
              <a:tr h="236250">
                <a:tc>
                  <a:txBody>
                    <a:bodyPr/>
                    <a:lstStyle/>
                    <a:p>
                      <a:pPr algn="l" fontAlgn="ctr"/>
                      <a:r>
                        <a:rPr lang="en-GB" sz="1100" b="1" i="0" u="none" strike="noStrike">
                          <a:solidFill>
                            <a:schemeClr val="bg1"/>
                          </a:solidFill>
                          <a:effectLst/>
                          <a:latin typeface="Aptos Narrow" panose="020B0004020202020204" pitchFamily="34" charset="0"/>
                        </a:rPr>
                        <a:t>24/25 (Full 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a:solidFill>
                            <a:srgbClr val="000000"/>
                          </a:solidFill>
                          <a:effectLst/>
                          <a:latin typeface="Aptos Narrow" panose="020B0004020202020204" pitchFamily="34" charset="0"/>
                        </a:rPr>
                        <a:t>108,031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73,728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3,159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31,144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44,207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6080925"/>
                  </a:ext>
                </a:extLst>
              </a:tr>
            </a:tbl>
          </a:graphicData>
        </a:graphic>
      </p:graphicFrame>
      <p:sp>
        <p:nvSpPr>
          <p:cNvPr id="9" name="Rectangle 8">
            <a:extLst>
              <a:ext uri="{FF2B5EF4-FFF2-40B4-BE49-F238E27FC236}">
                <a16:creationId xmlns:a16="http://schemas.microsoft.com/office/drawing/2014/main" id="{44C542BC-48B3-7166-D8F6-3873DDF70398}"/>
              </a:ext>
              <a:ext uri="{C183D7F6-B498-43B3-948B-1728B52AA6E4}">
                <adec:decorative xmlns:adec="http://schemas.microsoft.com/office/drawing/2017/decorative" val="1"/>
              </a:ext>
            </a:extLst>
          </p:cNvPr>
          <p:cNvSpPr/>
          <p:nvPr/>
        </p:nvSpPr>
        <p:spPr>
          <a:xfrm>
            <a:off x="51193" y="2262355"/>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F07CC11-56D6-90BB-4B29-F7BA50E4706E}"/>
              </a:ext>
            </a:extLst>
          </p:cNvPr>
          <p:cNvSpPr txBox="1"/>
          <p:nvPr/>
        </p:nvSpPr>
        <p:spPr>
          <a:xfrm>
            <a:off x="43475" y="2250024"/>
            <a:ext cx="1335647" cy="246221"/>
          </a:xfrm>
          <a:prstGeom prst="rect">
            <a:avLst/>
          </a:prstGeom>
          <a:noFill/>
        </p:spPr>
        <p:txBody>
          <a:bodyPr wrap="square">
            <a:spAutoFit/>
          </a:bodyPr>
          <a:lstStyle/>
          <a:p>
            <a:r>
              <a:rPr lang="en-GB" sz="1000" b="1">
                <a:solidFill>
                  <a:schemeClr val="bg1"/>
                </a:solidFill>
                <a:effectLst/>
                <a:latin typeface="Aptos" panose="020B0004020202020204" pitchFamily="34" charset="0"/>
              </a:rPr>
              <a:t>SFE</a:t>
            </a:r>
          </a:p>
        </p:txBody>
      </p:sp>
      <p:sp>
        <p:nvSpPr>
          <p:cNvPr id="13" name="TextBox 12">
            <a:extLst>
              <a:ext uri="{FF2B5EF4-FFF2-40B4-BE49-F238E27FC236}">
                <a16:creationId xmlns:a16="http://schemas.microsoft.com/office/drawing/2014/main" id="{5F7A7CA2-B94B-3759-B4AC-D8C547745228}"/>
              </a:ext>
            </a:extLst>
          </p:cNvPr>
          <p:cNvSpPr txBox="1"/>
          <p:nvPr/>
        </p:nvSpPr>
        <p:spPr>
          <a:xfrm>
            <a:off x="43475" y="2461498"/>
            <a:ext cx="1958340" cy="246221"/>
          </a:xfrm>
          <a:prstGeom prst="rect">
            <a:avLst/>
          </a:prstGeom>
          <a:noFill/>
        </p:spPr>
        <p:txBody>
          <a:bodyPr wrap="square">
            <a:spAutoFit/>
          </a:bodyPr>
          <a:lstStyle/>
          <a:p>
            <a:r>
              <a:rPr lang="en-GB" sz="1000" b="1">
                <a:solidFill>
                  <a:schemeClr val="tx1"/>
                </a:solidFill>
                <a:effectLst/>
                <a:latin typeface="Aptos" panose="020B0004020202020204" pitchFamily="34" charset="0"/>
              </a:rPr>
              <a:t>Like for like comparison</a:t>
            </a:r>
          </a:p>
        </p:txBody>
      </p:sp>
      <p:graphicFrame>
        <p:nvGraphicFramePr>
          <p:cNvPr id="11" name="Table 10">
            <a:extLst>
              <a:ext uri="{FF2B5EF4-FFF2-40B4-BE49-F238E27FC236}">
                <a16:creationId xmlns:a16="http://schemas.microsoft.com/office/drawing/2014/main" id="{E2B48C58-2EAB-B59D-9501-3CA626B4CD88}"/>
              </a:ext>
            </a:extLst>
          </p:cNvPr>
          <p:cNvGraphicFramePr>
            <a:graphicFrameLocks noGrp="1"/>
          </p:cNvGraphicFramePr>
          <p:nvPr>
            <p:extLst>
              <p:ext uri="{D42A27DB-BD31-4B8C-83A1-F6EECF244321}">
                <p14:modId xmlns:p14="http://schemas.microsoft.com/office/powerpoint/2010/main" val="2051075559"/>
              </p:ext>
            </p:extLst>
          </p:nvPr>
        </p:nvGraphicFramePr>
        <p:xfrm>
          <a:off x="53393" y="2687286"/>
          <a:ext cx="11894768" cy="957092"/>
        </p:xfrm>
        <a:graphic>
          <a:graphicData uri="http://schemas.openxmlformats.org/drawingml/2006/table">
            <a:tbl>
              <a:tblPr firstRow="1" firstCol="1" bandRow="1">
                <a:tableStyleId>{5C22544A-7EE6-4342-B048-85BDC9FD1C3A}</a:tableStyleId>
              </a:tblPr>
              <a:tblGrid>
                <a:gridCol w="4135573">
                  <a:extLst>
                    <a:ext uri="{9D8B030D-6E8A-4147-A177-3AD203B41FA5}">
                      <a16:colId xmlns:a16="http://schemas.microsoft.com/office/drawing/2014/main" val="25287232"/>
                    </a:ext>
                  </a:extLst>
                </a:gridCol>
                <a:gridCol w="1526399">
                  <a:extLst>
                    <a:ext uri="{9D8B030D-6E8A-4147-A177-3AD203B41FA5}">
                      <a16:colId xmlns:a16="http://schemas.microsoft.com/office/drawing/2014/main" val="1141618541"/>
                    </a:ext>
                  </a:extLst>
                </a:gridCol>
                <a:gridCol w="1526399">
                  <a:extLst>
                    <a:ext uri="{9D8B030D-6E8A-4147-A177-3AD203B41FA5}">
                      <a16:colId xmlns:a16="http://schemas.microsoft.com/office/drawing/2014/main" val="1607076361"/>
                    </a:ext>
                  </a:extLst>
                </a:gridCol>
                <a:gridCol w="1844967">
                  <a:extLst>
                    <a:ext uri="{9D8B030D-6E8A-4147-A177-3AD203B41FA5}">
                      <a16:colId xmlns:a16="http://schemas.microsoft.com/office/drawing/2014/main" val="651478665"/>
                    </a:ext>
                  </a:extLst>
                </a:gridCol>
                <a:gridCol w="1335031">
                  <a:extLst>
                    <a:ext uri="{9D8B030D-6E8A-4147-A177-3AD203B41FA5}">
                      <a16:colId xmlns:a16="http://schemas.microsoft.com/office/drawing/2014/main" val="1244540385"/>
                    </a:ext>
                  </a:extLst>
                </a:gridCol>
                <a:gridCol w="1526399">
                  <a:extLst>
                    <a:ext uri="{9D8B030D-6E8A-4147-A177-3AD203B41FA5}">
                      <a16:colId xmlns:a16="http://schemas.microsoft.com/office/drawing/2014/main" val="95192935"/>
                    </a:ext>
                  </a:extLst>
                </a:gridCol>
              </a:tblGrid>
              <a:tr h="244156">
                <a:tc>
                  <a:txBody>
                    <a:bodyPr/>
                    <a:lstStyle/>
                    <a:p>
                      <a:r>
                        <a:rPr lang="en-GB" sz="1000">
                          <a:effectLst/>
                          <a:latin typeface="Aptos" panose="020B0004020202020204" pitchFamily="34" charset="0"/>
                        </a:rPr>
                        <a:t>Year</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All Apps</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Eligible</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Ineligible/Lapsed/Cancelled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Pended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effectLst/>
                          <a:latin typeface="Aptos" panose="020B0004020202020204" pitchFamily="34" charset="0"/>
                        </a:rPr>
                        <a:t>Support approved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977579411"/>
                  </a:ext>
                </a:extLst>
              </a:tr>
              <a:tr h="234390">
                <a:tc>
                  <a:txBody>
                    <a:bodyPr/>
                    <a:lstStyle/>
                    <a:p>
                      <a:pPr algn="l" fontAlgn="ctr"/>
                      <a:r>
                        <a:rPr lang="en-GB" sz="1100" b="1" i="0" u="none" strike="noStrike">
                          <a:solidFill>
                            <a:schemeClr val="bg1"/>
                          </a:solidFill>
                          <a:effectLst/>
                          <a:latin typeface="Aptos Narrow" panose="020B0004020202020204" pitchFamily="34" charset="0"/>
                        </a:rPr>
                        <a:t>23/24 (Up to 6/4/2023)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a:solidFill>
                            <a:srgbClr val="000000"/>
                          </a:solidFill>
                          <a:effectLst/>
                          <a:latin typeface="Aptos Narrow" panose="020B0004020202020204" pitchFamily="34" charset="0"/>
                        </a:rPr>
                        <a:t>11,593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3,609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7,886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736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080688"/>
                  </a:ext>
                </a:extLst>
              </a:tr>
              <a:tr h="234390">
                <a:tc>
                  <a:txBody>
                    <a:bodyPr/>
                    <a:lstStyle/>
                    <a:p>
                      <a:pPr algn="l" fontAlgn="ctr"/>
                      <a:r>
                        <a:rPr lang="en-GB" sz="1100" b="1" i="0" u="none" strike="noStrike">
                          <a:solidFill>
                            <a:schemeClr val="bg1"/>
                          </a:solidFill>
                          <a:effectLst/>
                          <a:latin typeface="Aptos Narrow" panose="020B0004020202020204" pitchFamily="34" charset="0"/>
                        </a:rPr>
                        <a:t>24/25 (Up to 6/4/2024)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a:solidFill>
                            <a:srgbClr val="000000"/>
                          </a:solidFill>
                          <a:effectLst/>
                          <a:latin typeface="Aptos Narrow" panose="020B0004020202020204" pitchFamily="34" charset="0"/>
                        </a:rPr>
                        <a:t>9,288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2,045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7,194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228916"/>
                  </a:ext>
                </a:extLst>
              </a:tr>
              <a:tr h="244156">
                <a:tc>
                  <a:txBody>
                    <a:bodyPr/>
                    <a:lstStyle/>
                    <a:p>
                      <a:pPr algn="l" fontAlgn="ctr"/>
                      <a:r>
                        <a:rPr lang="en-GB" sz="1100" b="1" i="0" u="none" strike="noStrike">
                          <a:solidFill>
                            <a:schemeClr val="bg1"/>
                          </a:solidFill>
                          <a:effectLst/>
                          <a:latin typeface="Aptos Narrow" panose="020B0004020202020204" pitchFamily="34" charset="0"/>
                        </a:rPr>
                        <a:t>25/26 (Up to 6/4/2025)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a:solidFill>
                            <a:srgbClr val="000000"/>
                          </a:solidFill>
                          <a:effectLst/>
                          <a:latin typeface="Aptos Narrow" panose="020B0004020202020204" pitchFamily="34" charset="0"/>
                        </a:rPr>
                        <a:t>13,135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4,102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8,912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189152"/>
                  </a:ext>
                </a:extLst>
              </a:tr>
            </a:tbl>
          </a:graphicData>
        </a:graphic>
      </p:graphicFrame>
      <p:sp>
        <p:nvSpPr>
          <p:cNvPr id="8" name="TextBox 7">
            <a:extLst>
              <a:ext uri="{FF2B5EF4-FFF2-40B4-BE49-F238E27FC236}">
                <a16:creationId xmlns:a16="http://schemas.microsoft.com/office/drawing/2014/main" id="{DE7FC83B-9215-4950-9472-6F511E71D445}"/>
              </a:ext>
              <a:ext uri="{C183D7F6-B498-43B3-948B-1728B52AA6E4}">
                <adec:decorative xmlns:adec="http://schemas.microsoft.com/office/drawing/2017/decorative" val="0"/>
              </a:ext>
            </a:extLst>
          </p:cNvPr>
          <p:cNvSpPr txBox="1"/>
          <p:nvPr/>
        </p:nvSpPr>
        <p:spPr>
          <a:xfrm>
            <a:off x="0" y="3868047"/>
            <a:ext cx="12192000" cy="2862322"/>
          </a:xfrm>
          <a:prstGeom prst="rect">
            <a:avLst/>
          </a:prstGeom>
          <a:noFill/>
          <a:ln w="19050">
            <a:solidFill>
              <a:schemeClr val="tx1"/>
            </a:solidFill>
          </a:ln>
        </p:spPr>
        <p:txBody>
          <a:bodyPr wrap="square" lIns="91440" tIns="45720" rIns="91440" bIns="45720" rtlCol="0" anchor="t">
            <a:spAutoFit/>
          </a:bodyPr>
          <a:lstStyle/>
          <a:p>
            <a:pPr>
              <a:buNone/>
            </a:pPr>
            <a:r>
              <a:rPr lang="en-US" sz="1200" b="1" i="1" dirty="0">
                <a:effectLst/>
                <a:latin typeface="Arial" panose="020B0604020202020204" pitchFamily="34" charset="0"/>
                <a:ea typeface="Times New Roman" panose="02020603050405020304" pitchFamily="18" charset="0"/>
                <a:cs typeface="Arial" panose="020B0604020202020204" pitchFamily="34" charset="0"/>
              </a:rPr>
              <a:t> </a:t>
            </a:r>
            <a:r>
              <a:rPr lang="en-US" sz="1200" b="1" dirty="0">
                <a:effectLst/>
                <a:latin typeface="Arial" panose="020B0604020202020204" pitchFamily="34" charset="0"/>
                <a:ea typeface="Times New Roman" panose="02020603050405020304" pitchFamily="18" charset="0"/>
                <a:cs typeface="Arial" panose="020B0604020202020204" pitchFamily="34" charset="0"/>
              </a:rPr>
              <a:t>2025/26 – </a:t>
            </a:r>
            <a:r>
              <a:rPr lang="en-GB" sz="1200" b="1" dirty="0">
                <a:effectLst/>
                <a:latin typeface="Arial" panose="020B0604020202020204" pitchFamily="34" charset="0"/>
                <a:ea typeface="Times New Roman" panose="02020603050405020304" pitchFamily="18" charset="0"/>
                <a:cs typeface="Arial" panose="020B0604020202020204" pitchFamily="34" charset="0"/>
              </a:rPr>
              <a:t>Current Application Volumes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The application service for SFE full-time undergraduate customers opened on 10 March 2025. </a:t>
            </a:r>
          </a:p>
          <a:p>
            <a:pPr marL="342900" lvl="0" indent="-342900">
              <a:buFont typeface="Symbol" panose="05050102010706020507" pitchFamily="18" charset="2"/>
              <a:buChar char=""/>
            </a:pPr>
            <a:r>
              <a:rPr lang="en-US" sz="1200" dirty="0">
                <a:latin typeface="Arial" panose="020B0604020202020204" pitchFamily="34" charset="0"/>
                <a:ea typeface="Times New Roman" panose="02020603050405020304" pitchFamily="18" charset="0"/>
                <a:cs typeface="Arial" panose="020B0604020202020204" pitchFamily="34" charset="0"/>
              </a:rPr>
              <a:t>Our aim is to encourage earlier applications this cycle. In partnership with UCAS, we targeted over 450k prospective students in our ‘Apply Now’ email campaign which included new content about applying for DSA as soon as possible. </a:t>
            </a:r>
          </a:p>
          <a:p>
            <a:pPr marL="342900" lvl="0" indent="-342900">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As of </a:t>
            </a:r>
            <a:r>
              <a:rPr lang="en-US" sz="1200" dirty="0">
                <a:latin typeface="Arial" panose="020B0604020202020204" pitchFamily="34" charset="0"/>
                <a:ea typeface="Times New Roman" panose="02020603050405020304" pitchFamily="18" charset="0"/>
                <a:cs typeface="Arial" panose="020B0604020202020204" pitchFamily="34" charset="0"/>
              </a:rPr>
              <a:t>6 April 2025, the volume of DSA applications received is trending 41% up on the previous year with 71% more customers having agreed DSA support confirmed.</a:t>
            </a:r>
          </a:p>
          <a:p>
            <a:pPr marL="342900" indent="-342900">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We ar</a:t>
            </a:r>
            <a:r>
              <a:rPr lang="en-US" sz="1200" dirty="0">
                <a:latin typeface="Arial" panose="020B0604020202020204" pitchFamily="34" charset="0"/>
                <a:ea typeface="Times New Roman" panose="02020603050405020304" pitchFamily="18" charset="0"/>
                <a:cs typeface="Arial" panose="020B0604020202020204" pitchFamily="34" charset="0"/>
              </a:rPr>
              <a:t>e </a:t>
            </a:r>
            <a:r>
              <a:rPr lang="en-US" sz="1200" dirty="0">
                <a:effectLst/>
                <a:latin typeface="Arial" panose="020B0604020202020204" pitchFamily="34" charset="0"/>
                <a:ea typeface="Times New Roman" panose="02020603050405020304" pitchFamily="18" charset="0"/>
                <a:cs typeface="Arial" panose="020B0604020202020204" pitchFamily="34" charset="0"/>
              </a:rPr>
              <a:t>working closely with suppliers to learn lessons from the first year of the new service and to deliver improved performance in 25/26, including a faster end-to-end journey.</a:t>
            </a:r>
            <a:r>
              <a:rPr lang="en-US" sz="1200" dirty="0">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lvl="0"/>
            <a:r>
              <a:rPr lang="en-US" sz="1200" b="1" dirty="0">
                <a:effectLst/>
                <a:latin typeface="Arial" panose="020B0604020202020204" pitchFamily="34" charset="0"/>
                <a:ea typeface="Times New Roman" panose="02020603050405020304" pitchFamily="18" charset="0"/>
                <a:cs typeface="Arial" panose="020B0604020202020204" pitchFamily="34" charset="0"/>
              </a:rPr>
              <a:t>2024/2025 – Latest position</a:t>
            </a:r>
            <a:endParaRPr lang="en-GB" sz="1200" b="1"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As of 6 April 2025, we have received over 108k DSA applications and have approved DSA support for over 44.2k customers. This is tracking -1.8% behind performance in the previous year, where 45k customers had support approved by this date. </a:t>
            </a:r>
          </a:p>
          <a:p>
            <a:pPr marL="342900" indent="-342900">
              <a:buFont typeface="Symbol" panose="05050102010706020507" pitchFamily="18" charset="2"/>
              <a:buChar char=""/>
            </a:pPr>
            <a:r>
              <a:rPr lang="en-GB" sz="1200" kern="100" dirty="0">
                <a:latin typeface="Arial" panose="020B0604020202020204" pitchFamily="34" charset="0"/>
                <a:ea typeface="Aptos" panose="020B0004020202020204" pitchFamily="34" charset="0"/>
                <a:cs typeface="Arial" panose="020B0604020202020204" pitchFamily="34" charset="0"/>
              </a:rPr>
              <a:t>Some </a:t>
            </a:r>
            <a:r>
              <a:rPr lang="en-GB" sz="1200" dirty="0">
                <a:effectLst/>
                <a:latin typeface="Arial" panose="020B0604020202020204" pitchFamily="34" charset="0"/>
                <a:ea typeface="Aptos" panose="020B0004020202020204" pitchFamily="34" charset="0"/>
                <a:cs typeface="Arial" panose="020B0604020202020204" pitchFamily="34" charset="0"/>
              </a:rPr>
              <a:t>customers waited longer than should be expected at certain stages of the process in 24/25. </a:t>
            </a:r>
            <a:r>
              <a:rPr lang="en-US" sz="1200" dirty="0">
                <a:effectLst/>
                <a:latin typeface="Arial" panose="020B0604020202020204" pitchFamily="34" charset="0"/>
                <a:ea typeface="Aptos" panose="020B0004020202020204" pitchFamily="34" charset="0"/>
                <a:cs typeface="Arial" panose="020B0604020202020204" pitchFamily="34" charset="0"/>
              </a:rPr>
              <a:t>SLC and the suppliers implemented mitigations to boost capacity and reduce needs assessment wait times.</a:t>
            </a:r>
          </a:p>
          <a:p>
            <a:pPr marL="342900" indent="-342900">
              <a:buFont typeface="Symbol" panose="05050102010706020507" pitchFamily="18" charset="2"/>
              <a:buChar char=""/>
            </a:pPr>
            <a:r>
              <a:rPr lang="en-US" sz="1200" dirty="0">
                <a:effectLst/>
                <a:latin typeface="Arial" panose="020B0604020202020204" pitchFamily="34" charset="0"/>
                <a:ea typeface="Aptos" panose="020B0004020202020204" pitchFamily="34" charset="0"/>
                <a:cs typeface="Arial" panose="020B0604020202020204" pitchFamily="34" charset="0"/>
              </a:rPr>
              <a:t>O</a:t>
            </a:r>
            <a:r>
              <a:rPr lang="en-US" sz="1200" dirty="0">
                <a:effectLst/>
                <a:latin typeface="Arial" panose="020B0604020202020204" pitchFamily="34" charset="0"/>
                <a:ea typeface="Times New Roman" panose="02020603050405020304" pitchFamily="18" charset="0"/>
                <a:cs typeface="Arial" panose="020B0604020202020204" pitchFamily="34" charset="0"/>
              </a:rPr>
              <a:t>ur priority is ensuring all students who applied for DSA in 24/25 get their support in place as quickly and efficiently as possible.</a:t>
            </a:r>
          </a:p>
          <a:p>
            <a:pPr marL="342900" lvl="0" indent="-342900">
              <a:buFont typeface="Symbol" panose="05050102010706020507" pitchFamily="18" charset="2"/>
              <a:buChar char=""/>
            </a:pPr>
            <a:endParaRPr lang="en-GB" sz="1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8571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11C47B-198C-9584-5DD6-30FAA50DEAEB}"/>
              </a:ext>
              <a:ext uri="{C183D7F6-B498-43B3-948B-1728B52AA6E4}">
                <adec:decorative xmlns:adec="http://schemas.microsoft.com/office/drawing/2017/decorative" val="1"/>
              </a:ext>
            </a:extLst>
          </p:cNvPr>
          <p:cNvSpPr/>
          <p:nvPr/>
        </p:nvSpPr>
        <p:spPr>
          <a:xfrm>
            <a:off x="51193" y="963749"/>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907FCEA-57FE-68C7-7403-6C89591F46CA}"/>
              </a:ext>
              <a:ext uri="{C183D7F6-B498-43B3-948B-1728B52AA6E4}">
                <adec:decorative xmlns:adec="http://schemas.microsoft.com/office/drawing/2017/decorative" val="1"/>
              </a:ext>
            </a:extLst>
          </p:cNvPr>
          <p:cNvSpPr/>
          <p:nvPr/>
        </p:nvSpPr>
        <p:spPr>
          <a:xfrm>
            <a:off x="51193" y="2262355"/>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343B40B1-2633-4EFF-9B46-EE4A8DB0D0B6}"/>
              </a:ext>
            </a:extLst>
          </p:cNvPr>
          <p:cNvSpPr txBox="1">
            <a:spLocks noGrp="1"/>
          </p:cNvSpPr>
          <p:nvPr>
            <p:ph type="title" idx="4294967295"/>
          </p:nvPr>
        </p:nvSpPr>
        <p:spPr>
          <a:xfrm>
            <a:off x="0" y="151935"/>
            <a:ext cx="12192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DSA Application Volumes – Student Finance Wales (SFW)</a:t>
            </a:r>
          </a:p>
        </p:txBody>
      </p:sp>
      <p:sp>
        <p:nvSpPr>
          <p:cNvPr id="15" name="TextBox 14">
            <a:extLst>
              <a:ext uri="{FF2B5EF4-FFF2-40B4-BE49-F238E27FC236}">
                <a16:creationId xmlns:a16="http://schemas.microsoft.com/office/drawing/2014/main" id="{4CC5E3D8-4DA5-769A-DEB9-47A17065DAC8}"/>
              </a:ext>
            </a:extLst>
          </p:cNvPr>
          <p:cNvSpPr txBox="1"/>
          <p:nvPr/>
        </p:nvSpPr>
        <p:spPr>
          <a:xfrm>
            <a:off x="40300" y="951418"/>
            <a:ext cx="1335647" cy="246221"/>
          </a:xfrm>
          <a:prstGeom prst="rect">
            <a:avLst/>
          </a:prstGeom>
          <a:noFill/>
        </p:spPr>
        <p:txBody>
          <a:bodyPr wrap="square">
            <a:spAutoFit/>
          </a:bodyPr>
          <a:lstStyle/>
          <a:p>
            <a:r>
              <a:rPr lang="en-GB" sz="1000" b="1">
                <a:solidFill>
                  <a:schemeClr val="bg1"/>
                </a:solidFill>
                <a:effectLst/>
                <a:latin typeface="Aptos" panose="020B0004020202020204" pitchFamily="34" charset="0"/>
              </a:rPr>
              <a:t>SFW</a:t>
            </a:r>
          </a:p>
        </p:txBody>
      </p:sp>
      <p:sp>
        <p:nvSpPr>
          <p:cNvPr id="16" name="TextBox 15">
            <a:extLst>
              <a:ext uri="{FF2B5EF4-FFF2-40B4-BE49-F238E27FC236}">
                <a16:creationId xmlns:a16="http://schemas.microsoft.com/office/drawing/2014/main" id="{E328B7A5-E4F7-B9F4-C789-8DED5F979798}"/>
              </a:ext>
            </a:extLst>
          </p:cNvPr>
          <p:cNvSpPr txBox="1"/>
          <p:nvPr/>
        </p:nvSpPr>
        <p:spPr>
          <a:xfrm>
            <a:off x="40300" y="1162892"/>
            <a:ext cx="1958340" cy="246221"/>
          </a:xfrm>
          <a:prstGeom prst="rect">
            <a:avLst/>
          </a:prstGeom>
          <a:noFill/>
        </p:spPr>
        <p:txBody>
          <a:bodyPr wrap="square">
            <a:spAutoFit/>
          </a:bodyPr>
          <a:lstStyle/>
          <a:p>
            <a:r>
              <a:rPr lang="en-GB" sz="1000" b="1">
                <a:solidFill>
                  <a:schemeClr val="tx1"/>
                </a:solidFill>
                <a:effectLst/>
                <a:latin typeface="Aptos" panose="020B0004020202020204" pitchFamily="34" charset="0"/>
              </a:rPr>
              <a:t>Full Application Volumes</a:t>
            </a:r>
          </a:p>
        </p:txBody>
      </p:sp>
      <p:graphicFrame>
        <p:nvGraphicFramePr>
          <p:cNvPr id="12" name="Table 11">
            <a:extLst>
              <a:ext uri="{FF2B5EF4-FFF2-40B4-BE49-F238E27FC236}">
                <a16:creationId xmlns:a16="http://schemas.microsoft.com/office/drawing/2014/main" id="{A025A282-B2F9-59E8-8CAB-9D397E87262A}"/>
              </a:ext>
            </a:extLst>
          </p:cNvPr>
          <p:cNvGraphicFramePr>
            <a:graphicFrameLocks noGrp="1"/>
          </p:cNvGraphicFramePr>
          <p:nvPr>
            <p:extLst>
              <p:ext uri="{D42A27DB-BD31-4B8C-83A1-F6EECF244321}">
                <p14:modId xmlns:p14="http://schemas.microsoft.com/office/powerpoint/2010/main" val="1438334355"/>
              </p:ext>
            </p:extLst>
          </p:nvPr>
        </p:nvGraphicFramePr>
        <p:xfrm>
          <a:off x="51193" y="1388680"/>
          <a:ext cx="11679546" cy="705088"/>
        </p:xfrm>
        <a:graphic>
          <a:graphicData uri="http://schemas.openxmlformats.org/drawingml/2006/table">
            <a:tbl>
              <a:tblPr firstRow="1" firstCol="1" bandRow="1">
                <a:tableStyleId>{5C22544A-7EE6-4342-B048-85BDC9FD1C3A}</a:tableStyleId>
              </a:tblPr>
              <a:tblGrid>
                <a:gridCol w="4059735">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1468">
                <a:tc>
                  <a:txBody>
                    <a:bodyPr/>
                    <a:lstStyle/>
                    <a:p>
                      <a:r>
                        <a:rPr lang="en-GB" sz="1000">
                          <a:effectLst/>
                          <a:latin typeface="Aptos" panose="020B0004020202020204" pitchFamily="34" charset="0"/>
                        </a:rPr>
                        <a:t>Year</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DSA Apps received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Eligible</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Ineligible/Lapsed/Cancelled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Pended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Support approved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348574486"/>
                  </a:ext>
                </a:extLst>
              </a:tr>
              <a:tr h="231810">
                <a:tc>
                  <a:txBody>
                    <a:bodyPr/>
                    <a:lstStyle/>
                    <a:p>
                      <a:pPr algn="l" fontAlgn="ctr"/>
                      <a:r>
                        <a:rPr lang="en-GB" sz="1100" b="1" i="0" u="none" strike="noStrike">
                          <a:solidFill>
                            <a:schemeClr val="bg1"/>
                          </a:solidFill>
                          <a:effectLst/>
                          <a:latin typeface="Aptos Narrow" panose="020B0004020202020204" pitchFamily="34" charset="0"/>
                        </a:rPr>
                        <a:t>23/24 (Full 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a:solidFill>
                            <a:srgbClr val="000000"/>
                          </a:solidFill>
                          <a:effectLst/>
                          <a:latin typeface="Aptos Narrow" panose="020B0004020202020204" pitchFamily="34" charset="0"/>
                        </a:rPr>
                        <a:t>6,094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4,298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330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1,466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3,230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006637"/>
                  </a:ext>
                </a:extLst>
              </a:tr>
              <a:tr h="231810">
                <a:tc>
                  <a:txBody>
                    <a:bodyPr/>
                    <a:lstStyle/>
                    <a:p>
                      <a:pPr algn="l" fontAlgn="ctr"/>
                      <a:r>
                        <a:rPr lang="en-GB" sz="1100" b="1" i="0" u="none" strike="noStrike">
                          <a:solidFill>
                            <a:schemeClr val="bg1"/>
                          </a:solidFill>
                          <a:effectLst/>
                          <a:latin typeface="Aptos Narrow" panose="020B0004020202020204" pitchFamily="34" charset="0"/>
                        </a:rPr>
                        <a:t>24/25 (Full 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a:solidFill>
                            <a:srgbClr val="000000"/>
                          </a:solidFill>
                          <a:effectLst/>
                          <a:latin typeface="Aptos Narrow" panose="020B0004020202020204" pitchFamily="34" charset="0"/>
                        </a:rPr>
                        <a:t>5,732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4,002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1,563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2,611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6080925"/>
                  </a:ext>
                </a:extLst>
              </a:tr>
            </a:tbl>
          </a:graphicData>
        </a:graphic>
      </p:graphicFrame>
      <p:sp>
        <p:nvSpPr>
          <p:cNvPr id="18" name="TextBox 17">
            <a:extLst>
              <a:ext uri="{FF2B5EF4-FFF2-40B4-BE49-F238E27FC236}">
                <a16:creationId xmlns:a16="http://schemas.microsoft.com/office/drawing/2014/main" id="{C6222815-3C42-6179-A717-E67B2763D990}"/>
              </a:ext>
            </a:extLst>
          </p:cNvPr>
          <p:cNvSpPr txBox="1"/>
          <p:nvPr/>
        </p:nvSpPr>
        <p:spPr>
          <a:xfrm>
            <a:off x="43475" y="2250024"/>
            <a:ext cx="1335647" cy="246221"/>
          </a:xfrm>
          <a:prstGeom prst="rect">
            <a:avLst/>
          </a:prstGeom>
          <a:noFill/>
        </p:spPr>
        <p:txBody>
          <a:bodyPr wrap="square">
            <a:spAutoFit/>
          </a:bodyPr>
          <a:lstStyle/>
          <a:p>
            <a:r>
              <a:rPr lang="en-GB" sz="1000" b="1">
                <a:solidFill>
                  <a:schemeClr val="bg1"/>
                </a:solidFill>
                <a:effectLst/>
                <a:latin typeface="Aptos" panose="020B0004020202020204" pitchFamily="34" charset="0"/>
              </a:rPr>
              <a:t>SFW</a:t>
            </a:r>
          </a:p>
        </p:txBody>
      </p:sp>
      <p:sp>
        <p:nvSpPr>
          <p:cNvPr id="19" name="TextBox 18">
            <a:extLst>
              <a:ext uri="{FF2B5EF4-FFF2-40B4-BE49-F238E27FC236}">
                <a16:creationId xmlns:a16="http://schemas.microsoft.com/office/drawing/2014/main" id="{723B095C-3256-AEF8-53E4-BBDCFB99386A}"/>
              </a:ext>
            </a:extLst>
          </p:cNvPr>
          <p:cNvSpPr txBox="1"/>
          <p:nvPr/>
        </p:nvSpPr>
        <p:spPr>
          <a:xfrm>
            <a:off x="43475" y="2461498"/>
            <a:ext cx="1958340" cy="246221"/>
          </a:xfrm>
          <a:prstGeom prst="rect">
            <a:avLst/>
          </a:prstGeom>
          <a:noFill/>
        </p:spPr>
        <p:txBody>
          <a:bodyPr wrap="square">
            <a:spAutoFit/>
          </a:bodyPr>
          <a:lstStyle/>
          <a:p>
            <a:r>
              <a:rPr lang="en-GB" sz="1000" b="1">
                <a:solidFill>
                  <a:schemeClr val="tx1"/>
                </a:solidFill>
                <a:effectLst/>
                <a:latin typeface="Aptos" panose="020B0004020202020204" pitchFamily="34" charset="0"/>
              </a:rPr>
              <a:t>Like for like comparison</a:t>
            </a:r>
          </a:p>
        </p:txBody>
      </p:sp>
      <p:graphicFrame>
        <p:nvGraphicFramePr>
          <p:cNvPr id="13" name="Table 12">
            <a:extLst>
              <a:ext uri="{FF2B5EF4-FFF2-40B4-BE49-F238E27FC236}">
                <a16:creationId xmlns:a16="http://schemas.microsoft.com/office/drawing/2014/main" id="{436C4047-C1C0-9FB7-7837-5240C90FF97E}"/>
              </a:ext>
            </a:extLst>
          </p:cNvPr>
          <p:cNvGraphicFramePr>
            <a:graphicFrameLocks noGrp="1"/>
          </p:cNvGraphicFramePr>
          <p:nvPr>
            <p:extLst>
              <p:ext uri="{D42A27DB-BD31-4B8C-83A1-F6EECF244321}">
                <p14:modId xmlns:p14="http://schemas.microsoft.com/office/powerpoint/2010/main" val="3372622188"/>
              </p:ext>
            </p:extLst>
          </p:nvPr>
        </p:nvGraphicFramePr>
        <p:xfrm>
          <a:off x="51193" y="2687286"/>
          <a:ext cx="11679546" cy="946556"/>
        </p:xfrm>
        <a:graphic>
          <a:graphicData uri="http://schemas.openxmlformats.org/drawingml/2006/table">
            <a:tbl>
              <a:tblPr firstRow="1" firstCol="1" bandRow="1">
                <a:tableStyleId>{5C22544A-7EE6-4342-B048-85BDC9FD1C3A}</a:tableStyleId>
              </a:tblPr>
              <a:tblGrid>
                <a:gridCol w="4059735">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1468">
                <a:tc>
                  <a:txBody>
                    <a:bodyPr/>
                    <a:lstStyle/>
                    <a:p>
                      <a:r>
                        <a:rPr lang="en-GB" sz="1000">
                          <a:effectLst/>
                          <a:latin typeface="Aptos" panose="020B0004020202020204" pitchFamily="34" charset="0"/>
                        </a:rPr>
                        <a:t>Year</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All Apps</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Eligible</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Ineligible/Lapsed/Cancelled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Pended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Support approved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977579411"/>
                  </a:ext>
                </a:extLst>
              </a:tr>
              <a:tr h="231810">
                <a:tc>
                  <a:txBody>
                    <a:bodyPr/>
                    <a:lstStyle/>
                    <a:p>
                      <a:pPr algn="l" fontAlgn="ctr"/>
                      <a:r>
                        <a:rPr lang="en-GB" sz="1100" b="1" i="0" u="none" strike="noStrike">
                          <a:solidFill>
                            <a:schemeClr val="bg1"/>
                          </a:solidFill>
                          <a:effectLst/>
                          <a:latin typeface="Aptos Narrow" panose="020B0004020202020204" pitchFamily="34" charset="0"/>
                        </a:rPr>
                        <a:t>23/24 (Up to 6/4/2023)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a:solidFill>
                            <a:srgbClr val="000000"/>
                          </a:solidFill>
                          <a:effectLst/>
                          <a:latin typeface="Aptos Narrow" panose="020B0004020202020204" pitchFamily="34" charset="0"/>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080688"/>
                  </a:ext>
                </a:extLst>
              </a:tr>
              <a:tr h="231810">
                <a:tc>
                  <a:txBody>
                    <a:bodyPr/>
                    <a:lstStyle/>
                    <a:p>
                      <a:pPr algn="l" fontAlgn="ctr"/>
                      <a:r>
                        <a:rPr lang="en-GB" sz="1100" b="1" i="0" u="none" strike="noStrike">
                          <a:solidFill>
                            <a:schemeClr val="bg1"/>
                          </a:solidFill>
                          <a:effectLst/>
                          <a:latin typeface="Aptos Narrow" panose="020B0004020202020204" pitchFamily="34" charset="0"/>
                        </a:rPr>
                        <a:t>24/25 (Up to 6/4/2024)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a:solidFill>
                            <a:srgbClr val="000000"/>
                          </a:solidFill>
                          <a:effectLst/>
                          <a:latin typeface="Aptos Narrow" panose="020B0004020202020204" pitchFamily="34" charset="0"/>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228916"/>
                  </a:ext>
                </a:extLst>
              </a:tr>
              <a:tr h="241468">
                <a:tc>
                  <a:txBody>
                    <a:bodyPr/>
                    <a:lstStyle/>
                    <a:p>
                      <a:pPr algn="l" fontAlgn="ctr"/>
                      <a:r>
                        <a:rPr lang="en-GB" sz="1100" b="1" i="0" u="none" strike="noStrike">
                          <a:solidFill>
                            <a:schemeClr val="bg1"/>
                          </a:solidFill>
                          <a:effectLst/>
                          <a:latin typeface="Aptos Narrow" panose="020B0004020202020204" pitchFamily="34" charset="0"/>
                        </a:rPr>
                        <a:t>25/26 (Up to 6/4/2025)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r>
                        <a:rPr lang="en-GB" sz="1100" b="0" i="0" u="none" strike="noStrike">
                          <a:solidFill>
                            <a:srgbClr val="000000"/>
                          </a:solidFill>
                          <a:effectLst/>
                          <a:latin typeface="Aptos Narrow" panose="020B0004020202020204" pitchFamily="34" charset="0"/>
                        </a:rPr>
                        <a:t>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163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100" b="0" i="0" u="none" strike="noStrike">
                          <a:solidFill>
                            <a:srgbClr val="000000"/>
                          </a:solidFill>
                          <a:effectLst/>
                          <a:latin typeface="Aptos Narrow" panose="020B00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189152"/>
                  </a:ext>
                </a:extLst>
              </a:tr>
            </a:tbl>
          </a:graphicData>
        </a:graphic>
      </p:graphicFrame>
      <p:sp>
        <p:nvSpPr>
          <p:cNvPr id="8" name="TextBox 7">
            <a:extLst>
              <a:ext uri="{FF2B5EF4-FFF2-40B4-BE49-F238E27FC236}">
                <a16:creationId xmlns:a16="http://schemas.microsoft.com/office/drawing/2014/main" id="{DE7FC83B-9215-4950-9472-6F511E71D445}"/>
              </a:ext>
            </a:extLst>
          </p:cNvPr>
          <p:cNvSpPr txBox="1"/>
          <p:nvPr/>
        </p:nvSpPr>
        <p:spPr>
          <a:xfrm>
            <a:off x="40300" y="3820758"/>
            <a:ext cx="11897282" cy="2667910"/>
          </a:xfrm>
          <a:prstGeom prst="rect">
            <a:avLst/>
          </a:prstGeom>
          <a:noFill/>
          <a:ln w="19050">
            <a:solidFill>
              <a:schemeClr val="tx1"/>
            </a:solidFill>
          </a:ln>
        </p:spPr>
        <p:txBody>
          <a:bodyPr wrap="square" rtlCol="0">
            <a:spAutoFit/>
          </a:bodyPr>
          <a:lstStyle/>
          <a:p>
            <a:pPr>
              <a:buNone/>
            </a:pPr>
            <a:r>
              <a:rPr lang="en-US" sz="1200" b="1" dirty="0">
                <a:effectLst/>
                <a:latin typeface="Arial" panose="020B0604020202020204" pitchFamily="34" charset="0"/>
                <a:ea typeface="Times New Roman" panose="02020603050405020304" pitchFamily="18" charset="0"/>
                <a:cs typeface="Arial" panose="020B0604020202020204" pitchFamily="34" charset="0"/>
              </a:rPr>
              <a:t>2025/26 – </a:t>
            </a:r>
            <a:r>
              <a:rPr lang="en-GB" sz="1200" b="1" dirty="0">
                <a:effectLst/>
                <a:latin typeface="Arial" panose="020B0604020202020204" pitchFamily="34" charset="0"/>
                <a:ea typeface="Times New Roman" panose="02020603050405020304" pitchFamily="18" charset="0"/>
                <a:cs typeface="Arial" panose="020B0604020202020204" pitchFamily="34" charset="0"/>
              </a:rPr>
              <a:t>Current Application Volumes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The application service for SFW full-time undergraduate customers opened on 24 March 2025.</a:t>
            </a:r>
          </a:p>
          <a:p>
            <a:pPr marL="342900" lvl="0" indent="-342900">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As of </a:t>
            </a:r>
            <a:r>
              <a:rPr lang="en-US" sz="1200" dirty="0">
                <a:latin typeface="Arial" panose="020B0604020202020204" pitchFamily="34" charset="0"/>
                <a:ea typeface="Times New Roman" panose="02020603050405020304" pitchFamily="18" charset="0"/>
                <a:cs typeface="Arial" panose="020B0604020202020204" pitchFamily="34" charset="0"/>
              </a:rPr>
              <a:t>6 April 2025, 221 applications have been received which is broadly in line with the volumes received at this stage in the previous academic cycle. </a:t>
            </a:r>
          </a:p>
          <a:p>
            <a:pPr marL="342900" indent="-342900">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We ar</a:t>
            </a:r>
            <a:r>
              <a:rPr lang="en-US" sz="1200" dirty="0">
                <a:latin typeface="Arial" panose="020B0604020202020204" pitchFamily="34" charset="0"/>
                <a:ea typeface="Times New Roman" panose="02020603050405020304" pitchFamily="18" charset="0"/>
                <a:cs typeface="Arial" panose="020B0604020202020204" pitchFamily="34" charset="0"/>
              </a:rPr>
              <a:t>e </a:t>
            </a:r>
            <a:r>
              <a:rPr lang="en-US" sz="1200" dirty="0">
                <a:effectLst/>
                <a:latin typeface="Arial" panose="020B0604020202020204" pitchFamily="34" charset="0"/>
                <a:ea typeface="Times New Roman" panose="02020603050405020304" pitchFamily="18" charset="0"/>
                <a:cs typeface="Arial" panose="020B0604020202020204" pitchFamily="34" charset="0"/>
              </a:rPr>
              <a:t>working closely with suppliers to learn lessons from the first year of the new service and to deliver improved performance in 25/26, including a faster end-to-end journey.</a:t>
            </a:r>
            <a:r>
              <a:rPr lang="en-US" sz="1200" dirty="0">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lvl="0"/>
            <a:r>
              <a:rPr lang="en-US" sz="1200" b="1" dirty="0">
                <a:effectLst/>
                <a:latin typeface="Arial" panose="020B0604020202020204" pitchFamily="34" charset="0"/>
                <a:ea typeface="Times New Roman" panose="02020603050405020304" pitchFamily="18" charset="0"/>
                <a:cs typeface="Arial" panose="020B0604020202020204" pitchFamily="34" charset="0"/>
              </a:rPr>
              <a:t>2024/2025 – </a:t>
            </a:r>
            <a:r>
              <a:rPr lang="en-GB" sz="1200" b="1" dirty="0">
                <a:effectLst/>
                <a:latin typeface="Arial" panose="020B0604020202020204" pitchFamily="34" charset="0"/>
                <a:ea typeface="Times New Roman" panose="02020603050405020304" pitchFamily="18" charset="0"/>
                <a:cs typeface="Arial" panose="020B0604020202020204" pitchFamily="34" charset="0"/>
              </a:rPr>
              <a:t>Latest position</a:t>
            </a:r>
          </a:p>
          <a:p>
            <a:pPr marL="342900" lvl="0" indent="-342900">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As of 6 April 2025, we have received over </a:t>
            </a:r>
            <a:r>
              <a:rPr lang="en-US" sz="1200" dirty="0">
                <a:latin typeface="Arial" panose="020B0604020202020204" pitchFamily="34" charset="0"/>
                <a:ea typeface="Times New Roman" panose="02020603050405020304" pitchFamily="18" charset="0"/>
                <a:cs typeface="Arial" panose="020B0604020202020204" pitchFamily="34" charset="0"/>
              </a:rPr>
              <a:t>5.7</a:t>
            </a:r>
            <a:r>
              <a:rPr lang="en-US" sz="1200" dirty="0">
                <a:effectLst/>
                <a:latin typeface="Arial" panose="020B0604020202020204" pitchFamily="34" charset="0"/>
                <a:ea typeface="Times New Roman" panose="02020603050405020304" pitchFamily="18" charset="0"/>
                <a:cs typeface="Arial" panose="020B0604020202020204" pitchFamily="34" charset="0"/>
              </a:rPr>
              <a:t>k DSA applications which is tracking in line with the previous year’s volume. We have approved DSA support for over </a:t>
            </a:r>
            <a:r>
              <a:rPr lang="en-US" sz="1200" dirty="0">
                <a:latin typeface="Arial" panose="020B0604020202020204" pitchFamily="34" charset="0"/>
                <a:ea typeface="Times New Roman" panose="02020603050405020304" pitchFamily="18" charset="0"/>
                <a:cs typeface="Arial" panose="020B0604020202020204" pitchFamily="34" charset="0"/>
              </a:rPr>
              <a:t>2.6</a:t>
            </a:r>
            <a:r>
              <a:rPr lang="en-US" sz="1200" dirty="0">
                <a:effectLst/>
                <a:latin typeface="Arial" panose="020B0604020202020204" pitchFamily="34" charset="0"/>
                <a:ea typeface="Times New Roman" panose="02020603050405020304" pitchFamily="18" charset="0"/>
                <a:cs typeface="Arial" panose="020B0604020202020204" pitchFamily="34" charset="0"/>
              </a:rPr>
              <a:t>k customers. This is tracking -4.4% behind performance in the previous year, where 2.7k customers had support approved by this date. </a:t>
            </a:r>
          </a:p>
          <a:p>
            <a:pPr marL="342900" indent="-342900">
              <a:buFont typeface="Symbol" panose="05050102010706020507" pitchFamily="18" charset="2"/>
              <a:buChar char=""/>
            </a:pPr>
            <a:r>
              <a:rPr lang="en-GB" sz="1200" kern="100" dirty="0">
                <a:latin typeface="Arial" panose="020B0604020202020204" pitchFamily="34" charset="0"/>
                <a:ea typeface="Aptos" panose="020B0004020202020204" pitchFamily="34" charset="0"/>
                <a:cs typeface="Arial" panose="020B0604020202020204" pitchFamily="34" charset="0"/>
              </a:rPr>
              <a:t>Some </a:t>
            </a:r>
            <a:r>
              <a:rPr lang="en-GB" sz="1200" dirty="0">
                <a:effectLst/>
                <a:latin typeface="Arial" panose="020B0604020202020204" pitchFamily="34" charset="0"/>
                <a:ea typeface="Aptos" panose="020B0004020202020204" pitchFamily="34" charset="0"/>
                <a:cs typeface="Arial" panose="020B0604020202020204" pitchFamily="34" charset="0"/>
              </a:rPr>
              <a:t>customers waited longer than should be expected at certain stages of the process in 24/25. </a:t>
            </a:r>
            <a:r>
              <a:rPr lang="en-US" sz="1200" dirty="0">
                <a:effectLst/>
                <a:latin typeface="Arial" panose="020B0604020202020204" pitchFamily="34" charset="0"/>
                <a:ea typeface="Aptos" panose="020B0004020202020204" pitchFamily="34" charset="0"/>
                <a:cs typeface="Arial" panose="020B0604020202020204" pitchFamily="34" charset="0"/>
              </a:rPr>
              <a:t>SLC and the suppliers implemented mitigations to boost capacity and reduce needs assessment wait times.</a:t>
            </a:r>
          </a:p>
          <a:p>
            <a:pPr marL="342900" indent="-342900">
              <a:buFont typeface="Symbol" panose="05050102010706020507" pitchFamily="18" charset="2"/>
              <a:buChar char=""/>
            </a:pPr>
            <a:r>
              <a:rPr lang="en-GB" sz="1200" kern="100" dirty="0">
                <a:latin typeface="Arial" panose="020B0604020202020204" pitchFamily="34" charset="0"/>
                <a:ea typeface="Aptos" panose="020B0004020202020204" pitchFamily="34" charset="0"/>
                <a:cs typeface="Arial" panose="020B0604020202020204" pitchFamily="34" charset="0"/>
              </a:rPr>
              <a:t>O</a:t>
            </a:r>
            <a:r>
              <a:rPr lang="en-US" sz="1200" dirty="0" err="1">
                <a:effectLst/>
                <a:latin typeface="Arial" panose="020B0604020202020204" pitchFamily="34" charset="0"/>
                <a:ea typeface="Times New Roman" panose="02020603050405020304" pitchFamily="18" charset="0"/>
                <a:cs typeface="Arial" panose="020B0604020202020204" pitchFamily="34" charset="0"/>
              </a:rPr>
              <a:t>ur</a:t>
            </a:r>
            <a:r>
              <a:rPr lang="en-US" sz="1200" dirty="0">
                <a:effectLst/>
                <a:latin typeface="Arial" panose="020B0604020202020204" pitchFamily="34" charset="0"/>
                <a:ea typeface="Times New Roman" panose="02020603050405020304" pitchFamily="18" charset="0"/>
                <a:cs typeface="Arial" panose="020B0604020202020204" pitchFamily="34" charset="0"/>
              </a:rPr>
              <a:t> priority is ensuring all students who applied for DSA in 24/25 get their support in place as quickly and efficiently as possible. </a:t>
            </a:r>
          </a:p>
          <a:p>
            <a:pPr marL="342900" indent="-342900">
              <a:buFont typeface="Symbol" panose="05050102010706020507" pitchFamily="18" charset="2"/>
              <a:buChar char=""/>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tabLst>
                <a:tab pos="457200" algn="l"/>
              </a:tabLst>
            </a:pPr>
            <a:endParaRPr kumimoji="0" lang="en-GB" sz="11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58647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DF3B-8A26-9827-B4FD-E970415FB524}"/>
              </a:ext>
            </a:extLst>
          </p:cNvPr>
          <p:cNvSpPr txBox="1">
            <a:spLocks noGrp="1"/>
          </p:cNvSpPr>
          <p:nvPr>
            <p:ph type="title" idx="4294967295"/>
          </p:nvPr>
        </p:nvSpPr>
        <p:spPr>
          <a:xfrm>
            <a:off x="0" y="179890"/>
            <a:ext cx="1035074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Customer Satisfaction Survey (CSAT) results - March 2025</a:t>
            </a:r>
          </a:p>
        </p:txBody>
      </p:sp>
      <p:graphicFrame>
        <p:nvGraphicFramePr>
          <p:cNvPr id="8" name="Table 7">
            <a:extLst>
              <a:ext uri="{FF2B5EF4-FFF2-40B4-BE49-F238E27FC236}">
                <a16:creationId xmlns:a16="http://schemas.microsoft.com/office/drawing/2014/main" id="{C0DC93D0-A4EB-8353-44C8-B1F79F675857}"/>
              </a:ext>
            </a:extLst>
          </p:cNvPr>
          <p:cNvGraphicFramePr>
            <a:graphicFrameLocks noGrp="1"/>
          </p:cNvGraphicFramePr>
          <p:nvPr>
            <p:extLst>
              <p:ext uri="{D42A27DB-BD31-4B8C-83A1-F6EECF244321}">
                <p14:modId xmlns:p14="http://schemas.microsoft.com/office/powerpoint/2010/main" val="417116418"/>
              </p:ext>
            </p:extLst>
          </p:nvPr>
        </p:nvGraphicFramePr>
        <p:xfrm>
          <a:off x="0" y="848003"/>
          <a:ext cx="5457827" cy="5984519"/>
        </p:xfrm>
        <a:graphic>
          <a:graphicData uri="http://schemas.openxmlformats.org/drawingml/2006/table">
            <a:tbl>
              <a:tblPr firstRow="1" bandRow="1"/>
              <a:tblGrid>
                <a:gridCol w="1091444">
                  <a:extLst>
                    <a:ext uri="{9D8B030D-6E8A-4147-A177-3AD203B41FA5}">
                      <a16:colId xmlns:a16="http://schemas.microsoft.com/office/drawing/2014/main" val="2659848150"/>
                    </a:ext>
                  </a:extLst>
                </a:gridCol>
                <a:gridCol w="1091444">
                  <a:extLst>
                    <a:ext uri="{9D8B030D-6E8A-4147-A177-3AD203B41FA5}">
                      <a16:colId xmlns:a16="http://schemas.microsoft.com/office/drawing/2014/main" val="3820475231"/>
                    </a:ext>
                  </a:extLst>
                </a:gridCol>
                <a:gridCol w="1091444">
                  <a:extLst>
                    <a:ext uri="{9D8B030D-6E8A-4147-A177-3AD203B41FA5}">
                      <a16:colId xmlns:a16="http://schemas.microsoft.com/office/drawing/2014/main" val="4118116522"/>
                    </a:ext>
                  </a:extLst>
                </a:gridCol>
                <a:gridCol w="1091444">
                  <a:extLst>
                    <a:ext uri="{9D8B030D-6E8A-4147-A177-3AD203B41FA5}">
                      <a16:colId xmlns:a16="http://schemas.microsoft.com/office/drawing/2014/main" val="1377043166"/>
                    </a:ext>
                  </a:extLst>
                </a:gridCol>
                <a:gridCol w="1092051">
                  <a:extLst>
                    <a:ext uri="{9D8B030D-6E8A-4147-A177-3AD203B41FA5}">
                      <a16:colId xmlns:a16="http://schemas.microsoft.com/office/drawing/2014/main" val="469384555"/>
                    </a:ext>
                  </a:extLst>
                </a:gridCol>
              </a:tblGrid>
              <a:tr h="607111">
                <a:tc>
                  <a:txBody>
                    <a:bodyPr/>
                    <a:lstStyle/>
                    <a:p>
                      <a:pPr algn="l">
                        <a:lnSpc>
                          <a:spcPct val="107000"/>
                        </a:lnSpc>
                        <a:spcAft>
                          <a:spcPts val="800"/>
                        </a:spcAft>
                      </a:pPr>
                      <a:r>
                        <a:rPr lang="en-GB" sz="9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THEME</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r>
                        <a:rPr lang="en-GB" sz="1100" u="none" strike="noStrike">
                          <a:solidFill>
                            <a:schemeClr val="bg1"/>
                          </a:solidFill>
                          <a:effectLst/>
                        </a:rPr>
                        <a:t>Overall YTD combined </a:t>
                      </a:r>
                      <a:br>
                        <a:rPr lang="en-GB" sz="1100" u="none" strike="noStrike">
                          <a:solidFill>
                            <a:schemeClr val="bg1"/>
                          </a:solidFill>
                          <a:effectLst/>
                        </a:rPr>
                      </a:br>
                      <a:r>
                        <a:rPr lang="en-GB" sz="1000" u="none" strike="noStrike">
                          <a:solidFill>
                            <a:schemeClr val="bg1"/>
                          </a:solidFill>
                          <a:effectLst/>
                        </a:rPr>
                        <a:t>1,410 responses</a:t>
                      </a:r>
                      <a:endParaRPr lang="en-GB" sz="1000" b="1" i="0" u="none" strike="noStrike">
                        <a:solidFill>
                          <a:schemeClr val="bg1"/>
                        </a:solidFill>
                        <a:effectLst/>
                        <a:latin typeface="Aptos Narrow" panose="020B000402020202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r>
                        <a:rPr lang="en-GB" sz="1000" b="1" u="none" strike="noStrike">
                          <a:solidFill>
                            <a:schemeClr val="bg1"/>
                          </a:solidFill>
                          <a:effectLst/>
                        </a:rPr>
                        <a:t>Study Tech customers</a:t>
                      </a:r>
                      <a:br>
                        <a:rPr lang="en-GB" sz="1000" u="none" strike="noStrike">
                          <a:solidFill>
                            <a:schemeClr val="bg1"/>
                          </a:solidFill>
                          <a:effectLst/>
                        </a:rPr>
                      </a:br>
                      <a:r>
                        <a:rPr lang="en-GB" sz="1000" u="none" strike="noStrike">
                          <a:solidFill>
                            <a:schemeClr val="bg1"/>
                          </a:solidFill>
                          <a:effectLst/>
                        </a:rPr>
                        <a:t>770 responses</a:t>
                      </a:r>
                      <a:endParaRPr lang="en-GB" sz="1000" b="1" i="0" u="none" strike="noStrike">
                        <a:solidFill>
                          <a:schemeClr val="bg1"/>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br>
                        <a:rPr lang="en-GB" sz="1000" u="none" strike="noStrike">
                          <a:solidFill>
                            <a:schemeClr val="bg1"/>
                          </a:solidFill>
                          <a:effectLst/>
                        </a:rPr>
                      </a:br>
                      <a:r>
                        <a:rPr lang="en-GB" sz="1000" b="1" u="none" strike="noStrike">
                          <a:solidFill>
                            <a:schemeClr val="bg1"/>
                          </a:solidFill>
                          <a:effectLst/>
                        </a:rPr>
                        <a:t>Capita customers</a:t>
                      </a:r>
                      <a:br>
                        <a:rPr lang="en-GB" sz="1000" u="none" strike="noStrike">
                          <a:solidFill>
                            <a:schemeClr val="bg1"/>
                          </a:solidFill>
                          <a:effectLst/>
                        </a:rPr>
                      </a:br>
                      <a:r>
                        <a:rPr lang="en-GB" sz="1000" u="none" strike="noStrike">
                          <a:solidFill>
                            <a:schemeClr val="bg1"/>
                          </a:solidFill>
                          <a:effectLst/>
                        </a:rPr>
                        <a:t>640 responses</a:t>
                      </a:r>
                      <a:br>
                        <a:rPr lang="en-GB" sz="1000" u="none" strike="noStrike">
                          <a:solidFill>
                            <a:schemeClr val="bg1"/>
                          </a:solidFill>
                          <a:effectLst/>
                        </a:rPr>
                      </a:br>
                      <a:endParaRPr lang="en-GB" sz="1000" b="1" i="0" u="none" strike="noStrike">
                        <a:solidFill>
                          <a:schemeClr val="bg1"/>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a:lnSpc>
                          <a:spcPct val="107000"/>
                        </a:lnSpc>
                        <a:spcAft>
                          <a:spcPts val="800"/>
                        </a:spcAft>
                      </a:pPr>
                      <a:r>
                        <a:rPr lang="en-GB" sz="9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Baseline Score (Legacy service)</a:t>
                      </a:r>
                      <a:br>
                        <a:rPr lang="en-GB" sz="9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r>
                        <a:rPr lang="en-GB" sz="9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&gt;5k responses</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027427521"/>
                  </a:ext>
                </a:extLst>
              </a:tr>
              <a:tr h="755537">
                <a:tc>
                  <a:txBody>
                    <a:bodyPr/>
                    <a:lstStyle/>
                    <a:p>
                      <a:pPr algn="l">
                        <a:lnSpc>
                          <a:spcPct val="107000"/>
                        </a:lnSpc>
                        <a:spcAft>
                          <a:spcPts val="800"/>
                        </a:spcAft>
                      </a:pPr>
                      <a:r>
                        <a:rPr lang="en-GB" sz="9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Simplicity of following the information, advice and guidance provided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a:effectLst/>
                        </a:rPr>
                        <a:t>66% </a:t>
                      </a:r>
                      <a:endParaRPr lang="en-GB" sz="900" b="1" i="0" u="none" strike="noStrike">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a:effectLst/>
                        </a:rPr>
                        <a:t>65%</a:t>
                      </a:r>
                      <a:endParaRPr lang="en-GB" sz="900" b="0" i="0" u="none" strike="noStrike">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a:effectLst/>
                        </a:rPr>
                        <a:t>68%</a:t>
                      </a:r>
                      <a:endParaRPr lang="en-GB" sz="900" b="0" i="0" u="none" strike="noStrike">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a:effectLst/>
                          <a:latin typeface="Arial" panose="020B0604020202020204" pitchFamily="34" charset="0"/>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23018028"/>
                  </a:ext>
                </a:extLst>
              </a:tr>
              <a:tr h="706426">
                <a:tc>
                  <a:txBody>
                    <a:bodyPr/>
                    <a:lstStyle/>
                    <a:p>
                      <a:pPr algn="l">
                        <a:lnSpc>
                          <a:spcPct val="107000"/>
                        </a:lnSpc>
                        <a:spcAft>
                          <a:spcPts val="800"/>
                        </a:spcAft>
                      </a:pPr>
                      <a:br>
                        <a:rPr lang="en-GB" sz="9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9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Simplicity of the Needs Assessment booking process</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a:effectLst/>
                        </a:rPr>
                        <a:t> 74%      </a:t>
                      </a:r>
                      <a:endParaRPr lang="en-GB" sz="900" b="1" i="0" u="none" strike="noStrike">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a:effectLst/>
                        </a:rPr>
                        <a:t>70%</a:t>
                      </a:r>
                      <a:endParaRPr lang="en-GB" sz="900" b="0" i="0" u="none" strike="noStrike">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a:effectLst/>
                        </a:rPr>
                        <a:t>78%</a:t>
                      </a:r>
                      <a:endParaRPr lang="en-GB" sz="900" b="0" i="0" u="none" strike="noStrike">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a:effectLst/>
                          <a:latin typeface="Arial" panose="020B0604020202020204" pitchFamily="34" charset="0"/>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6975370"/>
                  </a:ext>
                </a:extLst>
              </a:tr>
              <a:tr h="610724">
                <a:tc>
                  <a:txBody>
                    <a:bodyPr/>
                    <a:lstStyle/>
                    <a:p>
                      <a:pPr algn="l">
                        <a:lnSpc>
                          <a:spcPct val="107000"/>
                        </a:lnSpc>
                        <a:spcAft>
                          <a:spcPts val="800"/>
                        </a:spcAft>
                      </a:pPr>
                      <a:r>
                        <a:rPr lang="en-GB" sz="9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Convenience of travel time and location (in-person assessments)</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a:effectLst/>
                        </a:rPr>
                        <a:t> 87% </a:t>
                      </a:r>
                      <a:br>
                        <a:rPr lang="en-GB" sz="900" b="1" u="none" strike="noStrike">
                          <a:effectLst/>
                        </a:rPr>
                      </a:br>
                      <a:r>
                        <a:rPr lang="en-GB" sz="900" b="1" u="none" strike="noStrike">
                          <a:effectLst/>
                        </a:rPr>
                        <a:t> (300 customers)</a:t>
                      </a:r>
                      <a:endParaRPr lang="en-GB" sz="900" b="1" i="0" u="none" strike="noStrike">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a:effectLst/>
                        </a:rPr>
                        <a:t>88%</a:t>
                      </a:r>
                      <a:br>
                        <a:rPr lang="en-GB" sz="900" u="none" strike="noStrike">
                          <a:effectLst/>
                        </a:rPr>
                      </a:br>
                      <a:r>
                        <a:rPr lang="en-GB" sz="900" u="none" strike="noStrike">
                          <a:effectLst/>
                        </a:rPr>
                        <a:t>(165 customers)</a:t>
                      </a:r>
                      <a:endParaRPr lang="en-GB" sz="900" b="0" i="0" u="none" strike="noStrike">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a:effectLst/>
                        </a:rPr>
                        <a:t>85%</a:t>
                      </a:r>
                      <a:br>
                        <a:rPr lang="en-GB" sz="900" u="none" strike="noStrike">
                          <a:effectLst/>
                        </a:rPr>
                      </a:br>
                      <a:r>
                        <a:rPr lang="en-GB" sz="900" u="none" strike="noStrike">
                          <a:effectLst/>
                        </a:rPr>
                        <a:t>(135 customers)</a:t>
                      </a:r>
                      <a:endParaRPr lang="en-GB" sz="900" b="0" i="0" u="none" strike="noStrike">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a:effectLst/>
                          <a:latin typeface="Arial" panose="020B0604020202020204" pitchFamily="34" charset="0"/>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22003623"/>
                  </a:ext>
                </a:extLst>
              </a:tr>
              <a:tr h="610724">
                <a:tc>
                  <a:txBody>
                    <a:bodyPr/>
                    <a:lstStyle/>
                    <a:p>
                      <a:pPr algn="l">
                        <a:lnSpc>
                          <a:spcPct val="107000"/>
                        </a:lnSpc>
                        <a:spcAft>
                          <a:spcPts val="800"/>
                        </a:spcAft>
                      </a:pPr>
                      <a:r>
                        <a:rPr lang="en-GB" sz="9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Needs Assessment Service</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a:effectLst/>
                        </a:rPr>
                        <a:t>81%  (+9%)</a:t>
                      </a: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a:effectLst/>
                        </a:rPr>
                        <a:t>81% (+9%)</a:t>
                      </a:r>
                      <a:endParaRPr lang="en-GB" sz="900" b="0" i="0" u="none" strike="noStrike">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a:effectLst/>
                        </a:rPr>
                        <a:t>80% (+8%)</a:t>
                      </a:r>
                      <a:endParaRPr lang="en-GB" sz="900" b="0" i="0" u="none" strike="noStrike">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a:effectLst/>
                          <a:latin typeface="Arial" panose="020B0604020202020204" pitchFamily="34" charset="0"/>
                          <a:ea typeface="Aptos" panose="020B0004020202020204" pitchFamily="34" charset="0"/>
                          <a:cs typeface="Arial" panose="020B0604020202020204" pitchFamily="34" charset="0"/>
                        </a:rPr>
                        <a:t>72%</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598576"/>
                  </a:ext>
                </a:extLst>
              </a:tr>
              <a:tr h="706426">
                <a:tc>
                  <a:txBody>
                    <a:bodyPr/>
                    <a:lstStyle/>
                    <a:p>
                      <a:pPr algn="l">
                        <a:lnSpc>
                          <a:spcPct val="107000"/>
                        </a:lnSpc>
                        <a:spcAft>
                          <a:spcPts val="800"/>
                        </a:spcAft>
                      </a:pPr>
                      <a:r>
                        <a:rPr lang="en-GB" sz="9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Perception of the quality of Assistive Technology products provided </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a:effectLst/>
                        </a:rPr>
                        <a:t>78% (+3%)</a:t>
                      </a:r>
                      <a:endParaRPr lang="en-GB" sz="900" b="1" i="0" u="none" strike="noStrike">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a:effectLst/>
                        </a:rPr>
                        <a:t>78% (+3%)</a:t>
                      </a:r>
                      <a:endParaRPr lang="en-GB" sz="900" b="0" i="0" u="none" strike="noStrike">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a:effectLst/>
                        </a:rPr>
                        <a:t>77% (+2%)</a:t>
                      </a:r>
                      <a:endParaRPr lang="en-GB" sz="900" b="0" i="0" u="none" strike="noStrike">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a:effectLst/>
                          <a:latin typeface="Arial" panose="020B0604020202020204" pitchFamily="34" charset="0"/>
                          <a:ea typeface="Aptos" panose="020B0004020202020204" pitchFamily="34" charset="0"/>
                          <a:cs typeface="Arial" panose="020B0604020202020204" pitchFamily="34" charset="0"/>
                        </a:rPr>
                        <a:t>75%</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16882853"/>
                  </a:ext>
                </a:extLst>
              </a:tr>
              <a:tr h="815520">
                <a:tc>
                  <a:txBody>
                    <a:bodyPr/>
                    <a:lstStyle/>
                    <a:p>
                      <a:pPr algn="l">
                        <a:lnSpc>
                          <a:spcPct val="107000"/>
                        </a:lnSpc>
                        <a:spcAft>
                          <a:spcPts val="800"/>
                        </a:spcAft>
                      </a:pPr>
                      <a:r>
                        <a:rPr lang="en-GB" sz="9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Assistive Technology delivery, set up and customer service</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a:effectLst/>
                        </a:rPr>
                        <a:t>73%  (+6%)</a:t>
                      </a:r>
                      <a:endParaRPr lang="en-GB" sz="900" b="1" i="0" u="none" strike="noStrike">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a:effectLst/>
                        </a:rPr>
                        <a:t>72% ( +5%)</a:t>
                      </a:r>
                      <a:endParaRPr lang="en-GB" sz="900" b="0" i="0" u="none" strike="noStrike">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a:effectLst/>
                        </a:rPr>
                        <a:t>73% (+6%)</a:t>
                      </a:r>
                      <a:endParaRPr lang="en-GB" sz="900" b="0" i="0" u="none" strike="noStrike">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a:effectLst/>
                          <a:latin typeface="Arial" panose="020B0604020202020204" pitchFamily="34" charset="0"/>
                          <a:ea typeface="Aptos" panose="020B0004020202020204" pitchFamily="34" charset="0"/>
                          <a:cs typeface="Arial" panose="020B0604020202020204" pitchFamily="34" charset="0"/>
                        </a:rPr>
                        <a:t>67%</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24123524"/>
                  </a:ext>
                </a:extLst>
              </a:tr>
              <a:tr h="518629">
                <a:tc>
                  <a:txBody>
                    <a:bodyPr/>
                    <a:lstStyle/>
                    <a:p>
                      <a:pPr algn="l">
                        <a:lnSpc>
                          <a:spcPct val="107000"/>
                        </a:lnSpc>
                        <a:spcAft>
                          <a:spcPts val="800"/>
                        </a:spcAft>
                      </a:pPr>
                      <a:r>
                        <a:rPr lang="en-GB" sz="9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AT training provided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a:effectLst/>
                        </a:rPr>
                        <a:t>    81% </a:t>
                      </a: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a:effectLst/>
                        </a:rPr>
                        <a:t>82%</a:t>
                      </a:r>
                      <a:endParaRPr lang="en-GB" sz="900" b="0" i="0" u="none" strike="noStrike">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80%</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a:effectLst/>
                          <a:latin typeface="Arial" panose="020B0604020202020204" pitchFamily="34" charset="0"/>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207509"/>
                  </a:ext>
                </a:extLst>
              </a:tr>
              <a:tr h="610724">
                <a:tc>
                  <a:txBody>
                    <a:bodyPr/>
                    <a:lstStyle/>
                    <a:p>
                      <a:pPr algn="l">
                        <a:lnSpc>
                          <a:spcPct val="107000"/>
                        </a:lnSpc>
                        <a:spcAft>
                          <a:spcPts val="800"/>
                        </a:spcAft>
                      </a:pPr>
                      <a:r>
                        <a:rPr lang="en-GB" sz="9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Overall satisfaction with the DSA application experience </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a:effectLst/>
                        </a:rPr>
                        <a:t>    71% (+7%)</a:t>
                      </a:r>
                      <a:endParaRPr lang="en-GB" sz="900" b="1" i="0" u="none" strike="noStrike">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69% (+5%)</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a:effectLst/>
                        </a:rPr>
                        <a:t>73% (+9%)</a:t>
                      </a:r>
                      <a:endParaRPr lang="en-GB" sz="900" b="0" i="0" u="none" strike="noStrike">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lnSpc>
                          <a:spcPct val="107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64%</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64100824"/>
                  </a:ext>
                </a:extLst>
              </a:tr>
            </a:tbl>
          </a:graphicData>
        </a:graphic>
      </p:graphicFrame>
      <p:sp>
        <p:nvSpPr>
          <p:cNvPr id="9" name="TextBox 6">
            <a:extLst>
              <a:ext uri="{FF2B5EF4-FFF2-40B4-BE49-F238E27FC236}">
                <a16:creationId xmlns:a16="http://schemas.microsoft.com/office/drawing/2014/main" id="{A874543C-851A-6FA1-B526-E95B1ED8AC02}"/>
              </a:ext>
            </a:extLst>
          </p:cNvPr>
          <p:cNvSpPr txBox="1"/>
          <p:nvPr/>
        </p:nvSpPr>
        <p:spPr>
          <a:xfrm>
            <a:off x="5591175" y="863902"/>
            <a:ext cx="6600825" cy="5941819"/>
          </a:xfrm>
          <a:prstGeom prst="rect">
            <a:avLst/>
          </a:prstGeom>
          <a:noFill/>
          <a:ln w="19050">
            <a:solidFill>
              <a:sysClr val="windowText" lastClr="000000"/>
            </a:solidFill>
          </a:ln>
        </p:spPr>
        <p:txBody>
          <a:bodyPr wrap="square" rtlCol="0">
            <a:spAutoFit/>
          </a:bodyPr>
          <a:lstStyle/>
          <a:p>
            <a:pPr fontAlgn="base">
              <a:lnSpc>
                <a:spcPct val="107000"/>
              </a:lnSpc>
              <a:spcAft>
                <a:spcPts val="800"/>
              </a:spcAft>
            </a:pPr>
            <a:r>
              <a:rPr lang="en-GB" sz="1200" b="1" kern="1200" dirty="0">
                <a:solidFill>
                  <a:srgbClr val="000000"/>
                </a:solidFill>
                <a:effectLst/>
                <a:latin typeface="Arial" panose="020B0604020202020204" pitchFamily="34" charset="0"/>
                <a:cs typeface="Arial" panose="020B0604020202020204" pitchFamily="34" charset="0"/>
              </a:rPr>
              <a:t>Commentary</a:t>
            </a:r>
          </a:p>
          <a:p>
            <a:pPr marL="342900" lvl="0" indent="-342900">
              <a:lnSpc>
                <a:spcPct val="107000"/>
              </a:lnSpc>
              <a:spcAft>
                <a:spcPts val="800"/>
              </a:spcAft>
              <a:buFont typeface="Arial" panose="020B0604020202020204" pitchFamily="34" charset="0"/>
              <a:buChar char="•"/>
              <a:tabLst>
                <a:tab pos="457200" algn="l"/>
              </a:tabLst>
            </a:pPr>
            <a:r>
              <a:rPr lang="en-GB" sz="1200" kern="100" dirty="0">
                <a:latin typeface="Arial" panose="020B0604020202020204" pitchFamily="34" charset="0"/>
                <a:ea typeface="Aptos" panose="020B0004020202020204" pitchFamily="34" charset="0"/>
                <a:cs typeface="Arial" panose="020B0604020202020204" pitchFamily="34" charset="0"/>
              </a:rPr>
              <a:t>1,410</a:t>
            </a:r>
            <a:r>
              <a:rPr lang="en-GB" sz="1200" kern="100" dirty="0">
                <a:effectLst/>
                <a:latin typeface="Arial" panose="020B0604020202020204" pitchFamily="34" charset="0"/>
                <a:ea typeface="Aptos" panose="020B0004020202020204" pitchFamily="34" charset="0"/>
                <a:cs typeface="Arial" panose="020B0604020202020204" pitchFamily="34" charset="0"/>
              </a:rPr>
              <a:t> customers have responded to our DSA CSAT survey since the launch of the new service in February 2024. Around 4% of DSA customers provide a submission once they receive their support. This aligns with response rates for other SLC customer surveys.</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96% of responses are from Student Finance England customers. 4% are from Student Finance Wales customers. 54.6% of responders were supported by Study Tech and 44.4% supported by Capita.  </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CSAT scores are higher than those recorded for the pre-reforms DSA service. T</a:t>
            </a:r>
            <a:r>
              <a:rPr lang="en-GB" sz="1200" dirty="0">
                <a:solidFill>
                  <a:srgbClr val="000000"/>
                </a:solidFill>
                <a:latin typeface="Arial" panose="020B0604020202020204" pitchFamily="34" charset="0"/>
                <a:cs typeface="Arial" panose="020B0604020202020204" pitchFamily="34" charset="0"/>
              </a:rPr>
              <a:t>he overall average score is very similar for both suppliers.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The overall DSA experience currently has a satisfaction score of 71% which is 7% higher than the rating for the pre-reforms service. </a:t>
            </a:r>
            <a:r>
              <a:rPr lang="en-GB" sz="1200" b="0" i="0" dirty="0">
                <a:solidFill>
                  <a:srgbClr val="000000"/>
                </a:solidFill>
                <a:effectLst/>
                <a:latin typeface="Arial" panose="020B0604020202020204" pitchFamily="34" charset="0"/>
                <a:cs typeface="Arial" panose="020B0604020202020204" pitchFamily="34" charset="0"/>
              </a:rPr>
              <a:t>Overall satisfaction </a:t>
            </a:r>
            <a:r>
              <a:rPr lang="en-GB" sz="1200" dirty="0">
                <a:solidFill>
                  <a:srgbClr val="000000"/>
                </a:solidFill>
                <a:latin typeface="Arial" panose="020B0604020202020204" pitchFamily="34" charset="0"/>
                <a:cs typeface="Arial" panose="020B0604020202020204" pitchFamily="34" charset="0"/>
              </a:rPr>
              <a:t>scores have declined by 6% since September 2024, due to the longer wait times customers have experienced during our busiest processing period.</a:t>
            </a:r>
          </a:p>
          <a:p>
            <a:pPr marL="342900" lvl="0" indent="-342900">
              <a:lnSpc>
                <a:spcPct val="107000"/>
              </a:lnSpc>
              <a:spcAft>
                <a:spcPts val="800"/>
              </a:spcAft>
              <a:buFont typeface="Arial" panose="020B0604020202020204" pitchFamily="34" charset="0"/>
              <a:buChar char="•"/>
              <a:tabLst>
                <a:tab pos="457200" algn="l"/>
              </a:tabLst>
            </a:pPr>
            <a:r>
              <a:rPr lang="en-GB" sz="1200" b="0" i="0" dirty="0">
                <a:solidFill>
                  <a:srgbClr val="000000"/>
                </a:solidFill>
                <a:effectLst/>
                <a:latin typeface="Arial" panose="020B0604020202020204" pitchFamily="34" charset="0"/>
                <a:cs typeface="Arial" panose="020B0604020202020204" pitchFamily="34" charset="0"/>
              </a:rPr>
              <a:t>21% of customers who responded </a:t>
            </a:r>
            <a:r>
              <a:rPr lang="en-GB" sz="1200" dirty="0">
                <a:solidFill>
                  <a:srgbClr val="000000"/>
                </a:solidFill>
                <a:latin typeface="Arial" panose="020B0604020202020204" pitchFamily="34" charset="0"/>
                <a:cs typeface="Arial" panose="020B0604020202020204" pitchFamily="34" charset="0"/>
              </a:rPr>
              <a:t>to the survey suggested they </a:t>
            </a:r>
            <a:r>
              <a:rPr lang="en-GB" sz="1200" b="0" i="0" dirty="0">
                <a:solidFill>
                  <a:srgbClr val="000000"/>
                </a:solidFill>
                <a:effectLst/>
                <a:latin typeface="Arial" panose="020B0604020202020204" pitchFamily="34" charset="0"/>
                <a:cs typeface="Arial" panose="020B0604020202020204" pitchFamily="34" charset="0"/>
              </a:rPr>
              <a:t>had an in-person needs assessment. </a:t>
            </a:r>
          </a:p>
          <a:p>
            <a:pPr marL="342900" indent="-342900">
              <a:lnSpc>
                <a:spcPct val="107000"/>
              </a:lnSpc>
              <a:spcAft>
                <a:spcPts val="800"/>
              </a:spcAft>
              <a:buFont typeface="Arial" panose="020B0604020202020204" pitchFamily="34" charset="0"/>
              <a:buChar char="•"/>
              <a:tabLst>
                <a:tab pos="457200" algn="l"/>
              </a:tabLst>
            </a:pPr>
            <a:r>
              <a:rPr lang="en-GB" sz="1200" dirty="0">
                <a:solidFill>
                  <a:srgbClr val="000000"/>
                </a:solidFill>
                <a:latin typeface="Arial" panose="020B0604020202020204" pitchFamily="34" charset="0"/>
                <a:cs typeface="Arial" panose="020B0604020202020204" pitchFamily="34" charset="0"/>
              </a:rPr>
              <a:t>Satisfaction with the Needs Assessment Service continues to perform well with an 81% satisfaction score, which is 9% higher than the baseline. </a:t>
            </a:r>
            <a:r>
              <a:rPr lang="en-GB" sz="1200" kern="100" dirty="0">
                <a:latin typeface="Arial" panose="020B0604020202020204" pitchFamily="34" charset="0"/>
                <a:ea typeface="Aptos" panose="020B0004020202020204" pitchFamily="34" charset="0"/>
                <a:cs typeface="Arial" panose="020B0604020202020204" pitchFamily="34" charset="0"/>
              </a:rPr>
              <a:t>T</a:t>
            </a:r>
            <a:r>
              <a:rPr lang="en-GB" sz="1200" kern="100" dirty="0">
                <a:effectLst/>
                <a:latin typeface="Arial" panose="020B0604020202020204" pitchFamily="34" charset="0"/>
                <a:ea typeface="Aptos" panose="020B0004020202020204" pitchFamily="34" charset="0"/>
                <a:cs typeface="Arial" panose="020B0604020202020204" pitchFamily="34" charset="0"/>
              </a:rPr>
              <a:t>he lowest scoring theme is how simple customers find it to follow the guidance being provided by SLC and the suppliers on how to progress their application.</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The baseline results were taken from the previous iteration of the DSA Customer Survey which ran between July 2021 and February 2024. </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The survey was refined for the launch of the new DSA service. Where the baseline score is N/A, this is because an equivalent question was not asked in the previous survey. </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We are committed to improving the overall application experience and simplifying guidance for DSA customers. </a:t>
            </a:r>
          </a:p>
        </p:txBody>
      </p:sp>
    </p:spTree>
    <p:extLst>
      <p:ext uri="{BB962C8B-B14F-4D97-AF65-F5344CB8AC3E}">
        <p14:creationId xmlns:p14="http://schemas.microsoft.com/office/powerpoint/2010/main" val="321937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877F0-8BC9-D3B2-9862-A298F4482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5EADC-7F9E-9D23-8A96-DE557F9917AB}"/>
              </a:ext>
            </a:extLst>
          </p:cNvPr>
          <p:cNvSpPr txBox="1">
            <a:spLocks noGrp="1"/>
          </p:cNvSpPr>
          <p:nvPr>
            <p:ph type="title" idx="4294967295"/>
          </p:nvPr>
        </p:nvSpPr>
        <p:spPr>
          <a:xfrm>
            <a:off x="0" y="162317"/>
            <a:ext cx="1035074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CSAT participation by disability type - March 2025</a:t>
            </a:r>
          </a:p>
        </p:txBody>
      </p:sp>
      <p:graphicFrame>
        <p:nvGraphicFramePr>
          <p:cNvPr id="12" name="Table 11">
            <a:extLst>
              <a:ext uri="{FF2B5EF4-FFF2-40B4-BE49-F238E27FC236}">
                <a16:creationId xmlns:a16="http://schemas.microsoft.com/office/drawing/2014/main" id="{BD4BE8BE-11E3-CBB8-3CA0-A0EFE39C9491}"/>
              </a:ext>
            </a:extLst>
          </p:cNvPr>
          <p:cNvGraphicFramePr>
            <a:graphicFrameLocks noGrp="1"/>
          </p:cNvGraphicFramePr>
          <p:nvPr>
            <p:extLst>
              <p:ext uri="{D42A27DB-BD31-4B8C-83A1-F6EECF244321}">
                <p14:modId xmlns:p14="http://schemas.microsoft.com/office/powerpoint/2010/main" val="207146977"/>
              </p:ext>
            </p:extLst>
          </p:nvPr>
        </p:nvGraphicFramePr>
        <p:xfrm>
          <a:off x="0" y="845908"/>
          <a:ext cx="5551714" cy="6012090"/>
        </p:xfrm>
        <a:graphic>
          <a:graphicData uri="http://schemas.openxmlformats.org/drawingml/2006/table">
            <a:tbl>
              <a:tblPr firstRow="1" bandRow="1"/>
              <a:tblGrid>
                <a:gridCol w="2775857">
                  <a:extLst>
                    <a:ext uri="{9D8B030D-6E8A-4147-A177-3AD203B41FA5}">
                      <a16:colId xmlns:a16="http://schemas.microsoft.com/office/drawing/2014/main" val="3968851484"/>
                    </a:ext>
                  </a:extLst>
                </a:gridCol>
                <a:gridCol w="2775857">
                  <a:extLst>
                    <a:ext uri="{9D8B030D-6E8A-4147-A177-3AD203B41FA5}">
                      <a16:colId xmlns:a16="http://schemas.microsoft.com/office/drawing/2014/main" val="2029081739"/>
                    </a:ext>
                  </a:extLst>
                </a:gridCol>
              </a:tblGrid>
              <a:tr h="668010">
                <a:tc>
                  <a:txBody>
                    <a:bodyPr/>
                    <a:lstStyle/>
                    <a:p>
                      <a:pPr algn="l">
                        <a:lnSpc>
                          <a:spcPct val="105000"/>
                        </a:lnSpc>
                        <a:spcAft>
                          <a:spcPts val="800"/>
                        </a:spcAft>
                      </a:pPr>
                      <a:r>
                        <a:rPr lang="en-GB" sz="1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Disability Type</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4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Participation in CSAT survey (%)</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204839158"/>
                  </a:ext>
                </a:extLst>
              </a:tr>
              <a:tr h="668010">
                <a:tc>
                  <a:txBody>
                    <a:bodyPr/>
                    <a:lstStyle/>
                    <a:p>
                      <a:pPr algn="l">
                        <a:lnSpc>
                          <a:spcPct val="105000"/>
                        </a:lnSpc>
                        <a:spcAft>
                          <a:spcPts val="800"/>
                        </a:spcAft>
                      </a:pPr>
                      <a:r>
                        <a:rPr lang="en-GB" sz="14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Autism</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1400" kern="100">
                          <a:effectLst/>
                          <a:latin typeface="Arial" panose="020B0604020202020204" pitchFamily="34" charset="0"/>
                          <a:ea typeface="Aptos" panose="020B0004020202020204" pitchFamily="34" charset="0"/>
                          <a:cs typeface="Arial" panose="020B0604020202020204" pitchFamily="34" charset="0"/>
                        </a:rPr>
                        <a:t>19%</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9884128"/>
                  </a:ext>
                </a:extLst>
              </a:tr>
              <a:tr h="668010">
                <a:tc>
                  <a:txBody>
                    <a:bodyPr/>
                    <a:lstStyle/>
                    <a:p>
                      <a:pPr algn="l">
                        <a:lnSpc>
                          <a:spcPct val="105000"/>
                        </a:lnSpc>
                        <a:spcAft>
                          <a:spcPts val="800"/>
                        </a:spcAft>
                      </a:pPr>
                      <a:r>
                        <a:rPr lang="en-GB"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Hearing Impairment</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a:effectLst/>
                          <a:latin typeface="Arial" panose="020B0604020202020204" pitchFamily="34" charset="0"/>
                          <a:ea typeface="Aptos" panose="020B0004020202020204" pitchFamily="34" charset="0"/>
                          <a:cs typeface="Arial" panose="020B0604020202020204" pitchFamily="34" charset="0"/>
                        </a:rPr>
                        <a:t>2%</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781872"/>
                  </a:ext>
                </a:extLst>
              </a:tr>
              <a:tr h="668010">
                <a:tc>
                  <a:txBody>
                    <a:bodyPr/>
                    <a:lstStyle/>
                    <a:p>
                      <a:pPr algn="l">
                        <a:lnSpc>
                          <a:spcPct val="106000"/>
                        </a:lnSpc>
                        <a:spcAft>
                          <a:spcPts val="800"/>
                        </a:spcAft>
                      </a:pPr>
                      <a:r>
                        <a:rPr lang="en-GB" sz="14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Learning Difficulty</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a:effectLst/>
                          <a:latin typeface="Arial" panose="020B0604020202020204" pitchFamily="34" charset="0"/>
                          <a:ea typeface="Aptos" panose="020B0004020202020204" pitchFamily="34" charset="0"/>
                          <a:cs typeface="Arial" panose="020B0604020202020204" pitchFamily="34" charset="0"/>
                        </a:rPr>
                        <a:t>22%</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6340119"/>
                  </a:ext>
                </a:extLst>
              </a:tr>
              <a:tr h="668010">
                <a:tc>
                  <a:txBody>
                    <a:bodyPr/>
                    <a:lstStyle/>
                    <a:p>
                      <a:pPr algn="l">
                        <a:lnSpc>
                          <a:spcPct val="106000"/>
                        </a:lnSpc>
                        <a:spcAft>
                          <a:spcPts val="800"/>
                        </a:spcAft>
                      </a:pPr>
                      <a:r>
                        <a:rPr lang="en-GB" sz="14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Longstanding Illness</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a:effectLst/>
                          <a:latin typeface="Arial" panose="020B0604020202020204" pitchFamily="34" charset="0"/>
                          <a:ea typeface="Aptos" panose="020B0004020202020204" pitchFamily="34" charset="0"/>
                          <a:cs typeface="Arial" panose="020B0604020202020204" pitchFamily="34" charset="0"/>
                        </a:rPr>
                        <a:t>10%</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874874"/>
                  </a:ext>
                </a:extLst>
              </a:tr>
              <a:tr h="668010">
                <a:tc>
                  <a:txBody>
                    <a:bodyPr/>
                    <a:lstStyle/>
                    <a:p>
                      <a:pPr algn="l">
                        <a:lnSpc>
                          <a:spcPct val="106000"/>
                        </a:lnSpc>
                        <a:spcAft>
                          <a:spcPts val="800"/>
                        </a:spcAft>
                      </a:pPr>
                      <a:r>
                        <a:rPr lang="en-GB" sz="14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Mental Heath Condition</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a:effectLst/>
                          <a:latin typeface="Arial" panose="020B0604020202020204" pitchFamily="34" charset="0"/>
                          <a:ea typeface="Aptos" panose="020B0004020202020204" pitchFamily="34" charset="0"/>
                          <a:cs typeface="Arial" panose="020B0604020202020204" pitchFamily="34" charset="0"/>
                        </a:rPr>
                        <a:t>15%</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210259"/>
                  </a:ext>
                </a:extLst>
              </a:tr>
              <a:tr h="668010">
                <a:tc>
                  <a:txBody>
                    <a:bodyPr/>
                    <a:lstStyle/>
                    <a:p>
                      <a:pPr algn="l">
                        <a:lnSpc>
                          <a:spcPct val="106000"/>
                        </a:lnSpc>
                        <a:spcAft>
                          <a:spcPts val="800"/>
                        </a:spcAft>
                      </a:pPr>
                      <a:r>
                        <a:rPr lang="en-GB" sz="1400" kern="100">
                          <a:effectLst/>
                          <a:latin typeface="Arial" panose="020B0604020202020204" pitchFamily="34" charset="0"/>
                          <a:ea typeface="Aptos" panose="020B0004020202020204" pitchFamily="34" charset="0"/>
                          <a:cs typeface="Arial" panose="020B0604020202020204" pitchFamily="34" charset="0"/>
                        </a:rPr>
                        <a:t>Mobility</a:t>
                      </a: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a:effectLst/>
                          <a:latin typeface="Arial" panose="020B0604020202020204" pitchFamily="34" charset="0"/>
                          <a:ea typeface="Aptos" panose="020B0004020202020204" pitchFamily="34" charset="0"/>
                          <a:cs typeface="Arial" panose="020B0604020202020204" pitchFamily="34" charset="0"/>
                        </a:rPr>
                        <a:t>9%</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3274155"/>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Multiple Disabilities</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400" kern="100">
                          <a:effectLst/>
                          <a:latin typeface="Arial" panose="020B0604020202020204" pitchFamily="34" charset="0"/>
                          <a:ea typeface="Aptos" panose="020B0004020202020204" pitchFamily="34" charset="0"/>
                          <a:cs typeface="Arial" panose="020B0604020202020204" pitchFamily="34" charset="0"/>
                        </a:rPr>
                        <a:t>21%</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925721"/>
                  </a:ext>
                </a:extLst>
              </a:tr>
              <a:tr h="668010">
                <a:tc>
                  <a:txBody>
                    <a:bodyPr/>
                    <a:lstStyle/>
                    <a:p>
                      <a:pPr algn="l">
                        <a:lnSpc>
                          <a:spcPct val="106000"/>
                        </a:lnSpc>
                        <a:spcAft>
                          <a:spcPts val="800"/>
                        </a:spcAft>
                      </a:pPr>
                      <a:r>
                        <a:rPr lang="en-GB" sz="14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Visual Impairment</a:t>
                      </a:r>
                      <a:endParaRPr lang="en-GB" sz="1400" kern="10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a:lnSpc>
                          <a:spcPct val="107000"/>
                        </a:lnSpc>
                      </a:pPr>
                      <a:r>
                        <a:rPr lang="en-GB" sz="1400" kern="100" dirty="0">
                          <a:effectLst/>
                          <a:latin typeface="Arial" panose="020B0604020202020204" pitchFamily="34" charset="0"/>
                          <a:cs typeface="Arial" panose="020B0604020202020204" pitchFamily="34" charset="0"/>
                        </a:rPr>
                        <a:t>1%</a:t>
                      </a: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4310797"/>
                  </a:ext>
                </a:extLst>
              </a:tr>
            </a:tbl>
          </a:graphicData>
        </a:graphic>
      </p:graphicFrame>
      <p:sp>
        <p:nvSpPr>
          <p:cNvPr id="16" name="TextBox 15">
            <a:extLst>
              <a:ext uri="{FF2B5EF4-FFF2-40B4-BE49-F238E27FC236}">
                <a16:creationId xmlns:a16="http://schemas.microsoft.com/office/drawing/2014/main" id="{8B7B37CD-0023-BABA-0204-2CE3E1F5C629}"/>
              </a:ext>
            </a:extLst>
          </p:cNvPr>
          <p:cNvSpPr txBox="1"/>
          <p:nvPr/>
        </p:nvSpPr>
        <p:spPr>
          <a:xfrm>
            <a:off x="5698363" y="911223"/>
            <a:ext cx="6313208" cy="230832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Commentary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of March 2025, 22% of students who completed a customer satisfaction survey told us they have a learning difficulty. 19% said they have autism</a:t>
            </a:r>
            <a:r>
              <a:rPr lang="en-GB" sz="1400" dirty="0">
                <a:solidFill>
                  <a:prstClr val="black"/>
                </a:solidFill>
                <a:latin typeface="Arial" panose="020B0604020202020204" pitchFamily="34" charset="0"/>
                <a:cs typeface="Arial" panose="020B0604020202020204" pitchFamily="34" charset="0"/>
              </a:rPr>
              <a:t>.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with a hearing impairment represented </a:t>
            </a:r>
            <a:r>
              <a:rPr lang="en-GB" sz="1400" dirty="0">
                <a:solidFill>
                  <a:prstClr val="black"/>
                </a:solidFill>
                <a:latin typeface="Arial" panose="020B0604020202020204" pitchFamily="34" charset="0"/>
                <a:cs typeface="Arial" panose="020B0604020202020204" pitchFamily="34" charset="0"/>
              </a:rPr>
              <a:t>2</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respondents, with 1% of respondents having a visual impairment.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30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54C8-25E6-B9ED-CF3A-177484E31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D768A-7F67-8D95-6265-66FB9D55F9B7}"/>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Capita </a:t>
            </a:r>
            <a:r>
              <a:rPr lang="en-GB" sz="2600" b="1" dirty="0">
                <a:solidFill>
                  <a:schemeClr val="bg1"/>
                </a:solidFill>
                <a:latin typeface="Arial" panose="020B0604020202020204" pitchFamily="34" charset="0"/>
                <a:ea typeface="Calibri"/>
                <a:cs typeface="Arial" panose="020B0604020202020204" pitchFamily="34" charset="0"/>
              </a:rPr>
              <a:t>– </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March 2025 (1)</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2B72A736-0A9F-7487-ACB4-EFEDFF998114}"/>
              </a:ext>
            </a:extLst>
          </p:cNvPr>
          <p:cNvSpPr txBox="1"/>
          <p:nvPr/>
        </p:nvSpPr>
        <p:spPr>
          <a:xfrm>
            <a:off x="8036705" y="1010367"/>
            <a:ext cx="4007811" cy="5100692"/>
          </a:xfrm>
          <a:prstGeom prst="rect">
            <a:avLst/>
          </a:prstGeom>
          <a:noFill/>
          <a:ln>
            <a:solidFill>
              <a:schemeClr val="tx1"/>
            </a:solidFill>
          </a:ln>
        </p:spPr>
        <p:txBody>
          <a:bodyPr wrap="square" lIns="91440" tIns="45720" rIns="91440" bIns="45720" rtlCol="0" anchor="t">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 – Capita</a:t>
            </a:r>
          </a:p>
          <a:p>
            <a:pPr algn="l" rtl="0" fontAlgn="base">
              <a:lnSpc>
                <a:spcPts val="1376"/>
              </a:lnSpc>
            </a:pPr>
            <a:endParaRPr lang="en-GB" sz="12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0" i="0" dirty="0">
                <a:solidFill>
                  <a:srgbClr val="000000"/>
                </a:solidFill>
                <a:effectLst/>
                <a:latin typeface="Arial" panose="020B0604020202020204" pitchFamily="34" charset="0"/>
                <a:cs typeface="Arial" panose="020B0604020202020204" pitchFamily="34" charset="0"/>
              </a:rPr>
              <a:t>Capita experienced a specific system issue when planned enhancements to the DSA service were introduced in November 2024. This</a:t>
            </a:r>
            <a:r>
              <a:rPr lang="en-GB" sz="1200" dirty="0">
                <a:solidFill>
                  <a:srgbClr val="000000"/>
                </a:solidFill>
                <a:latin typeface="Arial" panose="020B0604020202020204" pitchFamily="34" charset="0"/>
                <a:cs typeface="Arial" panose="020B0604020202020204" pitchFamily="34" charset="0"/>
              </a:rPr>
              <a:t> issue, which they worked urgently to resolve, impacted their service performance in December and early January. </a:t>
            </a:r>
            <a:r>
              <a:rPr lang="en-GB" sz="1200" dirty="0">
                <a:effectLst/>
                <a:latin typeface="Arial" panose="020B0604020202020204" pitchFamily="34" charset="0"/>
                <a:ea typeface="Aptos" panose="020B0004020202020204" pitchFamily="34" charset="0"/>
                <a:cs typeface="Arial" panose="020B0604020202020204" pitchFamily="34" charset="0"/>
              </a:rPr>
              <a:t>Capita have confirmed their system is fully restored</a:t>
            </a:r>
            <a:r>
              <a:rPr lang="en-GB" sz="1200" dirty="0">
                <a:latin typeface="Arial" panose="020B0604020202020204" pitchFamily="34" charset="0"/>
                <a:ea typeface="Aptos" panose="020B0004020202020204" pitchFamily="34" charset="0"/>
                <a:cs typeface="Arial" panose="020B0604020202020204" pitchFamily="34" charset="0"/>
              </a:rPr>
              <a:t>. </a:t>
            </a:r>
          </a:p>
          <a:p>
            <a:pPr marL="285750" indent="-285750" algn="l" rtl="0" fontAlgn="base">
              <a:lnSpc>
                <a:spcPts val="1376"/>
              </a:lnSpc>
              <a:buFont typeface="Arial" panose="020B0604020202020204" pitchFamily="34" charset="0"/>
              <a:buChar char="•"/>
            </a:pPr>
            <a:endParaRPr lang="en-GB" sz="1200" dirty="0">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dirty="0">
                <a:latin typeface="Arial" panose="020B0604020202020204" pitchFamily="34" charset="0"/>
                <a:ea typeface="Aptos" panose="020B0004020202020204" pitchFamily="34" charset="0"/>
                <a:cs typeface="Arial" panose="020B0604020202020204" pitchFamily="34" charset="0"/>
              </a:rPr>
              <a:t>However, d</a:t>
            </a:r>
            <a:r>
              <a:rPr lang="en-GB" sz="1200" dirty="0">
                <a:effectLst/>
                <a:latin typeface="Arial" panose="020B0604020202020204" pitchFamily="34" charset="0"/>
                <a:cs typeface="Arial" panose="020B0604020202020204" pitchFamily="34" charset="0"/>
              </a:rPr>
              <a:t>ue to KPI service performance, a service recovery plan has been created and is reviewed by SLC every two weeks.</a:t>
            </a:r>
            <a:endParaRPr lang="en-GB" sz="1200" dirty="0">
              <a:solidFill>
                <a:srgbClr val="000000"/>
              </a:solidFill>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endParaRPr lang="en-GB" sz="1200" dirty="0">
              <a:effectLst/>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1" dirty="0">
                <a:latin typeface="Arial" panose="020B0604020202020204" pitchFamily="34" charset="0"/>
                <a:ea typeface="Aptos" panose="020B0004020202020204" pitchFamily="34" charset="0"/>
                <a:cs typeface="Arial" panose="020B0604020202020204" pitchFamily="34" charset="0"/>
              </a:rPr>
              <a:t>KPI 1</a:t>
            </a:r>
            <a:r>
              <a:rPr lang="en-GB" sz="1200" dirty="0">
                <a:latin typeface="Arial" panose="020B0604020202020204" pitchFamily="34" charset="0"/>
                <a:ea typeface="Aptos" panose="020B0004020202020204" pitchFamily="34" charset="0"/>
                <a:cs typeface="Arial" panose="020B0604020202020204" pitchFamily="34" charset="0"/>
              </a:rPr>
              <a:t> - No issues, target being met.</a:t>
            </a:r>
          </a:p>
          <a:p>
            <a:pPr marL="285750" indent="-285750" algn="l" rtl="0" fontAlgn="base">
              <a:lnSpc>
                <a:spcPts val="1376"/>
              </a:lnSpc>
              <a:buFont typeface="Arial" panose="020B0604020202020204" pitchFamily="34" charset="0"/>
              <a:buChar char="•"/>
            </a:pPr>
            <a:r>
              <a:rPr lang="en-GB" sz="1200" b="1" dirty="0">
                <a:latin typeface="Arial" panose="020B0604020202020204" pitchFamily="34" charset="0"/>
                <a:ea typeface="Aptos" panose="020B0004020202020204" pitchFamily="34" charset="0"/>
                <a:cs typeface="Arial" panose="020B0604020202020204" pitchFamily="34" charset="0"/>
              </a:rPr>
              <a:t>KPI 2</a:t>
            </a:r>
            <a:r>
              <a:rPr lang="en-GB" sz="1200" dirty="0">
                <a:latin typeface="Arial" panose="020B0604020202020204" pitchFamily="34" charset="0"/>
                <a:ea typeface="Aptos" panose="020B0004020202020204" pitchFamily="34" charset="0"/>
                <a:cs typeface="Arial" panose="020B0604020202020204" pitchFamily="34" charset="0"/>
              </a:rPr>
              <a:t> - Improvement has been seen since the system issue was resolved, and focus remains on ensuring Capita continue to improve through weekly performance reviews. For March, the average wait time for an appointment was 22 days with 60% of customers being offered an appointment in 7 days. </a:t>
            </a:r>
          </a:p>
          <a:p>
            <a:pPr marL="285750" indent="-285750" algn="l" rtl="0" fontAlgn="base">
              <a:lnSpc>
                <a:spcPts val="1376"/>
              </a:lnSpc>
              <a:buFont typeface="Arial" panose="020B0604020202020204" pitchFamily="34" charset="0"/>
              <a:buChar char="•"/>
            </a:pPr>
            <a:r>
              <a:rPr lang="en-GB" sz="1200" b="1" dirty="0">
                <a:latin typeface="Arial" panose="020B0604020202020204" pitchFamily="34" charset="0"/>
                <a:ea typeface="Aptos" panose="020B0004020202020204" pitchFamily="34" charset="0"/>
                <a:cs typeface="Arial" panose="020B0604020202020204" pitchFamily="34" charset="0"/>
              </a:rPr>
              <a:t>KPI 3</a:t>
            </a:r>
            <a:r>
              <a:rPr lang="en-GB" sz="1200" dirty="0">
                <a:latin typeface="Arial" panose="020B0604020202020204" pitchFamily="34" charset="0"/>
                <a:ea typeface="Aptos" panose="020B0004020202020204" pitchFamily="34" charset="0"/>
                <a:cs typeface="Arial" panose="020B0604020202020204" pitchFamily="34" charset="0"/>
              </a:rPr>
              <a:t> - A continued improvement</a:t>
            </a:r>
            <a:r>
              <a:rPr lang="en-GB" sz="1200" b="1" dirty="0">
                <a:latin typeface="Arial" panose="020B0604020202020204" pitchFamily="34" charset="0"/>
                <a:ea typeface="Aptos" panose="020B0004020202020204" pitchFamily="34" charset="0"/>
                <a:cs typeface="Arial" panose="020B0604020202020204" pitchFamily="34" charset="0"/>
              </a:rPr>
              <a:t> </a:t>
            </a:r>
            <a:r>
              <a:rPr lang="en-GB" sz="1200" dirty="0">
                <a:latin typeface="Arial" panose="020B0604020202020204" pitchFamily="34" charset="0"/>
                <a:ea typeface="Aptos" panose="020B0004020202020204" pitchFamily="34" charset="0"/>
                <a:cs typeface="Arial" panose="020B0604020202020204" pitchFamily="34" charset="0"/>
              </a:rPr>
              <a:t>has been seen; however, they remain below the target, which is being tracked under the service recovery plan.</a:t>
            </a:r>
          </a:p>
          <a:p>
            <a:pPr marL="285750" indent="-285750" algn="l" rtl="0" fontAlgn="base">
              <a:lnSpc>
                <a:spcPts val="1376"/>
              </a:lnSpc>
              <a:buFont typeface="Arial" panose="020B0604020202020204" pitchFamily="34" charset="0"/>
              <a:buChar char="•"/>
            </a:pPr>
            <a:r>
              <a:rPr lang="en-GB" sz="1200" b="1" dirty="0">
                <a:latin typeface="Arial" panose="020B0604020202020204" pitchFamily="34" charset="0"/>
                <a:ea typeface="Aptos" panose="020B0004020202020204" pitchFamily="34" charset="0"/>
                <a:cs typeface="Arial" panose="020B0604020202020204" pitchFamily="34" charset="0"/>
              </a:rPr>
              <a:t>KPI 4</a:t>
            </a:r>
            <a:r>
              <a:rPr lang="en-GB" sz="1200" dirty="0">
                <a:latin typeface="Arial" panose="020B0604020202020204" pitchFamily="34" charset="0"/>
                <a:ea typeface="Aptos" panose="020B0004020202020204" pitchFamily="34" charset="0"/>
                <a:cs typeface="Arial" panose="020B0604020202020204" pitchFamily="34" charset="0"/>
              </a:rPr>
              <a:t> - Improvement is still required here and work is ongoing with SLC and both suppliers around this KPI.</a:t>
            </a:r>
          </a:p>
          <a:p>
            <a:pPr algn="l" rtl="0" fontAlgn="base">
              <a:lnSpc>
                <a:spcPts val="1376"/>
              </a:lnSpc>
            </a:pPr>
            <a:endParaRPr lang="en-GB" sz="900" dirty="0">
              <a:latin typeface="Arial" panose="020B0604020202020204" pitchFamily="34" charset="0"/>
              <a:ea typeface="Aptos" panose="020B00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CB4DC411-3229-54D6-1DAC-1442491C526E}"/>
              </a:ext>
            </a:extLst>
          </p:cNvPr>
          <p:cNvGraphicFramePr>
            <a:graphicFrameLocks noGrp="1"/>
          </p:cNvGraphicFramePr>
          <p:nvPr>
            <p:extLst>
              <p:ext uri="{D42A27DB-BD31-4B8C-83A1-F6EECF244321}">
                <p14:modId xmlns:p14="http://schemas.microsoft.com/office/powerpoint/2010/main" val="2936772514"/>
              </p:ext>
            </p:extLst>
          </p:nvPr>
        </p:nvGraphicFramePr>
        <p:xfrm>
          <a:off x="-1" y="827936"/>
          <a:ext cx="7927848" cy="6030064"/>
        </p:xfrm>
        <a:graphic>
          <a:graphicData uri="http://schemas.openxmlformats.org/drawingml/2006/table">
            <a:tbl>
              <a:tblPr firstRow="1" bandRow="1"/>
              <a:tblGrid>
                <a:gridCol w="1001912">
                  <a:extLst>
                    <a:ext uri="{9D8B030D-6E8A-4147-A177-3AD203B41FA5}">
                      <a16:colId xmlns:a16="http://schemas.microsoft.com/office/drawing/2014/main" val="2496437352"/>
                    </a:ext>
                  </a:extLst>
                </a:gridCol>
                <a:gridCol w="1538291">
                  <a:extLst>
                    <a:ext uri="{9D8B030D-6E8A-4147-A177-3AD203B41FA5}">
                      <a16:colId xmlns:a16="http://schemas.microsoft.com/office/drawing/2014/main" val="3265081969"/>
                    </a:ext>
                  </a:extLst>
                </a:gridCol>
                <a:gridCol w="938769">
                  <a:extLst>
                    <a:ext uri="{9D8B030D-6E8A-4147-A177-3AD203B41FA5}">
                      <a16:colId xmlns:a16="http://schemas.microsoft.com/office/drawing/2014/main" val="629354197"/>
                    </a:ext>
                  </a:extLst>
                </a:gridCol>
                <a:gridCol w="1132045">
                  <a:extLst>
                    <a:ext uri="{9D8B030D-6E8A-4147-A177-3AD203B41FA5}">
                      <a16:colId xmlns:a16="http://schemas.microsoft.com/office/drawing/2014/main" val="3708590140"/>
                    </a:ext>
                  </a:extLst>
                </a:gridCol>
                <a:gridCol w="786910">
                  <a:extLst>
                    <a:ext uri="{9D8B030D-6E8A-4147-A177-3AD203B41FA5}">
                      <a16:colId xmlns:a16="http://schemas.microsoft.com/office/drawing/2014/main" val="3718311893"/>
                    </a:ext>
                  </a:extLst>
                </a:gridCol>
                <a:gridCol w="1076826">
                  <a:extLst>
                    <a:ext uri="{9D8B030D-6E8A-4147-A177-3AD203B41FA5}">
                      <a16:colId xmlns:a16="http://schemas.microsoft.com/office/drawing/2014/main" val="1542582147"/>
                    </a:ext>
                  </a:extLst>
                </a:gridCol>
                <a:gridCol w="1453095">
                  <a:extLst>
                    <a:ext uri="{9D8B030D-6E8A-4147-A177-3AD203B41FA5}">
                      <a16:colId xmlns:a16="http://schemas.microsoft.com/office/drawing/2014/main" val="4219622444"/>
                    </a:ext>
                  </a:extLst>
                </a:gridCol>
              </a:tblGrid>
              <a:tr h="672780">
                <a:tc>
                  <a:txBody>
                    <a:bodyPr/>
                    <a:lstStyle/>
                    <a:p>
                      <a:pPr algn="l">
                        <a:lnSpc>
                          <a:spcPct val="105000"/>
                        </a:lnSpc>
                        <a:spcAft>
                          <a:spcPts val="800"/>
                        </a:spcAft>
                      </a:pPr>
                      <a:r>
                        <a:rPr lang="en-GB" sz="10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0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 </a:t>
                      </a:r>
                      <a:r>
                        <a:rPr lang="en-GB" sz="1000" b="1" i="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r>
                        <a:rPr lang="en-GB" sz="10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31 March)</a:t>
                      </a:r>
                      <a:endParaRPr lang="en-GB" sz="10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333299">
                <a:tc>
                  <a:txBody>
                    <a:bodyPr/>
                    <a:lstStyle/>
                    <a:p>
                      <a:pPr algn="l">
                        <a:lnSpc>
                          <a:spcPct val="105000"/>
                        </a:lnSpc>
                        <a:spcAft>
                          <a:spcPts val="800"/>
                        </a:spcAft>
                      </a:pPr>
                      <a:r>
                        <a:rPr lang="en-GB" sz="1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GB" sz="1000" kern="10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1000" kern="0" dirty="0">
                          <a:effectLst/>
                          <a:latin typeface="Arial" panose="020B0604020202020204" pitchFamily="34" charset="0"/>
                          <a:ea typeface="Times New Roman" panose="02020603050405020304" pitchFamily="18" charset="0"/>
                          <a:cs typeface="Arial" panose="020B0604020202020204" pitchFamily="34" charset="0"/>
                        </a:rPr>
                        <a:t>Minimum of 95% of offers of NA appointments made within 2 working days of referral of customers by SLC.</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1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First Contact</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1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NA communication sent from Supplier to Customer after Supplier receipt of SLC NA referral approval</a:t>
                      </a:r>
                      <a:endParaRPr lang="en-GB"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1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1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&lt;=2 working days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1000" kern="0" dirty="0">
                          <a:solidFill>
                            <a:srgbClr val="000000"/>
                          </a:solidFill>
                          <a:effectLst/>
                          <a:latin typeface="Arial" panose="020B0604020202020204" pitchFamily="34" charset="0"/>
                          <a:ea typeface="Aptos" panose="020B0004020202020204" pitchFamily="34" charset="0"/>
                          <a:cs typeface="Arial" panose="020B0604020202020204" pitchFamily="34" charset="0"/>
                        </a:rPr>
                        <a:t>100%</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510021">
                <a:tc>
                  <a:txBody>
                    <a:bodyPr/>
                    <a:lstStyle/>
                    <a:p>
                      <a:pPr algn="l">
                        <a:lnSpc>
                          <a:spcPct val="105000"/>
                        </a:lnSpc>
                        <a:spcAft>
                          <a:spcPts val="800"/>
                        </a:spcAft>
                      </a:pPr>
                      <a:r>
                        <a:rPr lang="en-GB" sz="1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GB" sz="1000" kern="10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000" kern="0" dirty="0">
                          <a:effectLst/>
                          <a:latin typeface="Arial" panose="020B0604020202020204" pitchFamily="34" charset="0"/>
                          <a:ea typeface="Times New Roman" panose="02020603050405020304" pitchFamily="18" charset="0"/>
                          <a:cs typeface="Arial" panose="020B0604020202020204" pitchFamily="34" charset="0"/>
                        </a:rPr>
                        <a:t>Minimum of 95% of NAs should be offered and completed within 7 working days of the successful contact (excluding those where the customer has requested an alternative date).</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Offered &amp; Completed</a:t>
                      </a:r>
                      <a:endParaRPr lang="en-GB"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appointment  offered and completed</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&lt;=7 working days</a:t>
                      </a:r>
                      <a:endParaRPr lang="en-GB"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48%</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510021">
                <a:tc>
                  <a:txBody>
                    <a:bodyPr/>
                    <a:lstStyle/>
                    <a:p>
                      <a:pPr algn="l">
                        <a:lnSpc>
                          <a:spcPct val="106000"/>
                        </a:lnSpc>
                        <a:spcAft>
                          <a:spcPts val="800"/>
                        </a:spcAft>
                      </a:pPr>
                      <a:r>
                        <a:rPr lang="en-GB" sz="1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GB" sz="1000" kern="10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000" kern="0" dirty="0">
                          <a:effectLst/>
                          <a:latin typeface="Arial" panose="020B0604020202020204" pitchFamily="34" charset="0"/>
                          <a:ea typeface="Times New Roman" panose="02020603050405020304" pitchFamily="18" charset="0"/>
                          <a:cs typeface="Arial" panose="020B0604020202020204" pitchFamily="34" charset="0"/>
                        </a:rPr>
                        <a:t>Minimum of 95% of NARs made available to SLC within 5 working days of when NA undertaken (excluding those where the customer has requested to review the NAR).</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NAR Returns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 NAs submitted from Supplier to SLC</a:t>
                      </a:r>
                      <a:endParaRPr lang="en-GB"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&lt;=5 working days</a:t>
                      </a:r>
                      <a:endParaRPr lang="en-GB"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54%</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003943">
                <a:tc>
                  <a:txBody>
                    <a:bodyPr/>
                    <a:lstStyle/>
                    <a:p>
                      <a:pPr algn="l">
                        <a:lnSpc>
                          <a:spcPct val="106000"/>
                        </a:lnSpc>
                        <a:spcAft>
                          <a:spcPts val="800"/>
                        </a:spcAft>
                      </a:pPr>
                      <a:r>
                        <a:rPr lang="en-GB" sz="10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1000" kern="0" dirty="0">
                          <a:effectLst/>
                          <a:latin typeface="Arial" panose="020B0604020202020204" pitchFamily="34" charset="0"/>
                          <a:ea typeface="Times New Roman" panose="02020603050405020304" pitchFamily="18" charset="0"/>
                          <a:cs typeface="Arial" panose="020B0604020202020204" pitchFamily="34" charset="0"/>
                        </a:rPr>
                        <a:t>Minimum of 95% of NARs meet the standard of acceptability as defined by SLC.</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NARs Quality Standard</a:t>
                      </a:r>
                      <a:endParaRPr lang="en-GB"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Submitted NARs from Supplier to SLC Approved on first submission: Right First Time (not pended)</a:t>
                      </a:r>
                      <a:endParaRPr lang="en-GB"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1000" kern="10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 of Acceptability</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Tree>
    <p:extLst>
      <p:ext uri="{BB962C8B-B14F-4D97-AF65-F5344CB8AC3E}">
        <p14:creationId xmlns:p14="http://schemas.microsoft.com/office/powerpoint/2010/main" val="299779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C51A7-4337-1325-7D92-E6F331C8A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907D4-DC72-E564-FCED-79C576649717}"/>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Capita </a:t>
            </a:r>
            <a:r>
              <a:rPr lang="en-GB" sz="2600" b="1" dirty="0">
                <a:solidFill>
                  <a:schemeClr val="bg1"/>
                </a:solidFill>
                <a:latin typeface="Arial" panose="020B0604020202020204" pitchFamily="34" charset="0"/>
                <a:ea typeface="Calibri"/>
                <a:cs typeface="Arial" panose="020B0604020202020204" pitchFamily="34" charset="0"/>
              </a:rPr>
              <a:t>– </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March 2025 (2)</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0D87D1F-2A0A-DAE4-7C16-C1C3C66FBF05}"/>
              </a:ext>
            </a:extLst>
          </p:cNvPr>
          <p:cNvSpPr txBox="1"/>
          <p:nvPr/>
        </p:nvSpPr>
        <p:spPr>
          <a:xfrm>
            <a:off x="9232490" y="917658"/>
            <a:ext cx="2786644" cy="2602290"/>
          </a:xfrm>
          <a:prstGeom prst="rect">
            <a:avLst/>
          </a:prstGeom>
          <a:noFill/>
          <a:ln>
            <a:solidFill>
              <a:schemeClr val="tx1"/>
            </a:solidFill>
          </a:ln>
        </p:spPr>
        <p:txBody>
          <a:bodyPr wrap="square" lIns="91440" tIns="45720" rIns="91440" bIns="45720" rtlCol="0" anchor="t">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 – Capita</a:t>
            </a:r>
          </a:p>
          <a:p>
            <a:pPr algn="l" rtl="0" fontAlgn="base">
              <a:lnSpc>
                <a:spcPts val="1376"/>
              </a:lnSpc>
            </a:pPr>
            <a:endParaRPr lang="en-GB" sz="12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1" dirty="0">
                <a:latin typeface="Arial"/>
                <a:ea typeface="Aptos" panose="020B0004020202020204" pitchFamily="34" charset="0"/>
                <a:cs typeface="Arial"/>
              </a:rPr>
              <a:t>KPI 6</a:t>
            </a:r>
            <a:r>
              <a:rPr lang="en-GB" sz="1200" dirty="0">
                <a:latin typeface="Arial"/>
                <a:ea typeface="Aptos" panose="020B0004020202020204" pitchFamily="34" charset="0"/>
                <a:cs typeface="Arial"/>
              </a:rPr>
              <a:t> - No issues, target being met.</a:t>
            </a:r>
          </a:p>
          <a:p>
            <a:pPr marL="285750" indent="-285750" algn="l" rtl="0" fontAlgn="base">
              <a:lnSpc>
                <a:spcPts val="1376"/>
              </a:lnSpc>
              <a:buFont typeface="Arial" panose="020B0604020202020204" pitchFamily="34" charset="0"/>
              <a:buChar char="•"/>
            </a:pPr>
            <a:r>
              <a:rPr lang="en-GB" sz="1200" b="1" dirty="0">
                <a:latin typeface="Arial"/>
                <a:ea typeface="Aptos" panose="020B0004020202020204" pitchFamily="34" charset="0"/>
                <a:cs typeface="Arial"/>
              </a:rPr>
              <a:t>KPI 7</a:t>
            </a:r>
            <a:r>
              <a:rPr lang="en-GB" sz="1200" dirty="0">
                <a:latin typeface="Arial"/>
                <a:ea typeface="Aptos" panose="020B0004020202020204" pitchFamily="34" charset="0"/>
                <a:cs typeface="Arial"/>
              </a:rPr>
              <a:t> - C</a:t>
            </a:r>
            <a:r>
              <a:rPr lang="en-GB" sz="1200" b="0" i="0" dirty="0">
                <a:effectLst/>
                <a:latin typeface="Arial"/>
                <a:cs typeface="Arial"/>
              </a:rPr>
              <a:t>ontinues to be achieved through utilising subcontractors.</a:t>
            </a:r>
            <a:endParaRPr lang="en-GB" sz="1200" dirty="0">
              <a:latin typeface="Arial"/>
              <a:cs typeface="Arial"/>
            </a:endParaRPr>
          </a:p>
          <a:p>
            <a:pPr marL="285750" indent="-285750" fontAlgn="base">
              <a:lnSpc>
                <a:spcPts val="1376"/>
              </a:lnSpc>
              <a:buFont typeface="Arial" panose="020B0604020202020204" pitchFamily="34" charset="0"/>
              <a:buChar char="•"/>
            </a:pPr>
            <a:r>
              <a:rPr lang="en-GB" sz="1200" b="1" dirty="0">
                <a:latin typeface="Arial"/>
                <a:ea typeface="Aptos" panose="020B0004020202020204" pitchFamily="34" charset="0"/>
                <a:cs typeface="Arial"/>
              </a:rPr>
              <a:t>KPI 9</a:t>
            </a:r>
            <a:r>
              <a:rPr lang="en-GB" sz="1200" dirty="0">
                <a:latin typeface="Arial"/>
                <a:ea typeface="Aptos" panose="020B0004020202020204" pitchFamily="34" charset="0"/>
                <a:cs typeface="Arial"/>
              </a:rPr>
              <a:t> - No issues, target being met.</a:t>
            </a:r>
          </a:p>
          <a:p>
            <a:pPr marL="285750" indent="-285750" algn="l" rtl="0" fontAlgn="base">
              <a:lnSpc>
                <a:spcPts val="1376"/>
              </a:lnSpc>
              <a:buFont typeface="Arial" panose="020B0604020202020204" pitchFamily="34" charset="0"/>
              <a:buChar char="•"/>
            </a:pPr>
            <a:r>
              <a:rPr lang="en-GB" sz="1200" b="1" i="0" dirty="0">
                <a:solidFill>
                  <a:srgbClr val="000000"/>
                </a:solidFill>
                <a:effectLst/>
                <a:latin typeface="Arial"/>
                <a:cs typeface="Arial"/>
              </a:rPr>
              <a:t>KPI 10 - </a:t>
            </a:r>
            <a:r>
              <a:rPr lang="en-GB" sz="1200" i="0" dirty="0">
                <a:solidFill>
                  <a:srgbClr val="000000"/>
                </a:solidFill>
                <a:effectLst/>
                <a:latin typeface="Arial"/>
                <a:cs typeface="Arial"/>
              </a:rPr>
              <a:t>Improvements made and</a:t>
            </a:r>
            <a:r>
              <a:rPr lang="en-GB" sz="1200" b="0" i="0" dirty="0">
                <a:solidFill>
                  <a:srgbClr val="000000"/>
                </a:solidFill>
                <a:effectLst/>
                <a:latin typeface="Arial"/>
                <a:cs typeface="Arial"/>
              </a:rPr>
              <a:t> </a:t>
            </a:r>
            <a:r>
              <a:rPr lang="en-GB" sz="1200" dirty="0">
                <a:solidFill>
                  <a:srgbClr val="000000"/>
                </a:solidFill>
                <a:latin typeface="Arial"/>
                <a:cs typeface="Arial"/>
              </a:rPr>
              <a:t>in target. Capita continue to work with their two subcontractors to achieve further improvement.</a:t>
            </a:r>
          </a:p>
          <a:p>
            <a:pPr marL="285750" indent="-285750" algn="l" rtl="0" fontAlgn="base">
              <a:lnSpc>
                <a:spcPts val="1376"/>
              </a:lnSpc>
              <a:buFont typeface="Arial" panose="020B0604020202020204" pitchFamily="34" charset="0"/>
              <a:buChar char="•"/>
            </a:pPr>
            <a:endParaRPr lang="en-GB" sz="900" dirty="0">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endParaRPr lang="en-GB" sz="900" dirty="0">
              <a:latin typeface="Arial" panose="020B0604020202020204" pitchFamily="34" charset="0"/>
              <a:ea typeface="Aptos" panose="020B00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8BC5F228-7DB9-E7F2-25F6-CF52C27581FF}"/>
              </a:ext>
            </a:extLst>
          </p:cNvPr>
          <p:cNvGraphicFramePr>
            <a:graphicFrameLocks noGrp="1"/>
          </p:cNvGraphicFramePr>
          <p:nvPr>
            <p:extLst>
              <p:ext uri="{D42A27DB-BD31-4B8C-83A1-F6EECF244321}">
                <p14:modId xmlns:p14="http://schemas.microsoft.com/office/powerpoint/2010/main" val="1842345314"/>
              </p:ext>
            </p:extLst>
          </p:nvPr>
        </p:nvGraphicFramePr>
        <p:xfrm>
          <a:off x="0" y="835395"/>
          <a:ext cx="9075176" cy="5918212"/>
        </p:xfrm>
        <a:graphic>
          <a:graphicData uri="http://schemas.openxmlformats.org/drawingml/2006/table">
            <a:tbl>
              <a:tblPr firstRow="1" bandRow="1"/>
              <a:tblGrid>
                <a:gridCol w="1141673">
                  <a:extLst>
                    <a:ext uri="{9D8B030D-6E8A-4147-A177-3AD203B41FA5}">
                      <a16:colId xmlns:a16="http://schemas.microsoft.com/office/drawing/2014/main" val="2496437352"/>
                    </a:ext>
                  </a:extLst>
                </a:gridCol>
                <a:gridCol w="1676144">
                  <a:extLst>
                    <a:ext uri="{9D8B030D-6E8A-4147-A177-3AD203B41FA5}">
                      <a16:colId xmlns:a16="http://schemas.microsoft.com/office/drawing/2014/main" val="3265081969"/>
                    </a:ext>
                  </a:extLst>
                </a:gridCol>
                <a:gridCol w="968947">
                  <a:extLst>
                    <a:ext uri="{9D8B030D-6E8A-4147-A177-3AD203B41FA5}">
                      <a16:colId xmlns:a16="http://schemas.microsoft.com/office/drawing/2014/main" val="629354197"/>
                    </a:ext>
                  </a:extLst>
                </a:gridCol>
                <a:gridCol w="1035297">
                  <a:extLst>
                    <a:ext uri="{9D8B030D-6E8A-4147-A177-3AD203B41FA5}">
                      <a16:colId xmlns:a16="http://schemas.microsoft.com/office/drawing/2014/main" val="3708590140"/>
                    </a:ext>
                  </a:extLst>
                </a:gridCol>
                <a:gridCol w="1091259">
                  <a:extLst>
                    <a:ext uri="{9D8B030D-6E8A-4147-A177-3AD203B41FA5}">
                      <a16:colId xmlns:a16="http://schemas.microsoft.com/office/drawing/2014/main" val="3718311893"/>
                    </a:ext>
                  </a:extLst>
                </a:gridCol>
                <a:gridCol w="1492321">
                  <a:extLst>
                    <a:ext uri="{9D8B030D-6E8A-4147-A177-3AD203B41FA5}">
                      <a16:colId xmlns:a16="http://schemas.microsoft.com/office/drawing/2014/main" val="1542582147"/>
                    </a:ext>
                  </a:extLst>
                </a:gridCol>
                <a:gridCol w="1669535">
                  <a:extLst>
                    <a:ext uri="{9D8B030D-6E8A-4147-A177-3AD203B41FA5}">
                      <a16:colId xmlns:a16="http://schemas.microsoft.com/office/drawing/2014/main" val="4219622444"/>
                    </a:ext>
                  </a:extLst>
                </a:gridCol>
              </a:tblGrid>
              <a:tr h="403129">
                <a:tc>
                  <a:txBody>
                    <a:bodyPr/>
                    <a:lstStyle/>
                    <a:p>
                      <a:pPr algn="l">
                        <a:lnSpc>
                          <a:spcPct val="105000"/>
                        </a:lnSpc>
                        <a:spcAft>
                          <a:spcPts val="800"/>
                        </a:spcAft>
                      </a:pPr>
                      <a:r>
                        <a:rPr lang="en-GB" sz="10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0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0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10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31 March</a:t>
                      </a:r>
                      <a:endParaRPr lang="en-GB" sz="10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168103">
                <a:tc>
                  <a:txBody>
                    <a:bodyPr/>
                    <a:lstStyle/>
                    <a:p>
                      <a:pPr algn="l">
                        <a:lnSpc>
                          <a:spcPct val="105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6</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US" sz="1000" kern="1200" dirty="0">
                          <a:solidFill>
                            <a:schemeClr val="tx1"/>
                          </a:solidFill>
                          <a:effectLst/>
                          <a:latin typeface="Arial" panose="020B0604020202020204" pitchFamily="34" charset="0"/>
                          <a:ea typeface="+mn-ea"/>
                          <a:cs typeface="Arial" panose="020B0604020202020204" pitchFamily="34" charset="0"/>
                        </a:rPr>
                        <a:t>Minimum of 95% of customers will be contacted within 2 working days of receiving SLC approval to arrange delivery of equipment appointment.</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AT Equipment First Contact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1000" kern="100" dirty="0">
                          <a:effectLst/>
                          <a:latin typeface="Arial" panose="020B0604020202020204" pitchFamily="34" charset="0"/>
                          <a:ea typeface="Aptos" panose="020B0004020202020204" pitchFamily="34" charset="0"/>
                          <a:cs typeface="Arial" panose="020B0604020202020204" pitchFamily="34" charset="0"/>
                        </a:rPr>
                        <a:t>Customer Contact rate for approved AT Equipment delivery to Customer</a:t>
                      </a:r>
                    </a:p>
                    <a:p>
                      <a:pPr algn="l" fontAlgn="ctr">
                        <a:lnSpc>
                          <a:spcPct val="105000"/>
                        </a:lnSpc>
                        <a:spcAft>
                          <a:spcPts val="800"/>
                        </a:spcAft>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&lt;=2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755797">
                <a:tc>
                  <a:txBody>
                    <a:bodyPr/>
                    <a:lstStyle/>
                    <a:p>
                      <a:pPr algn="l">
                        <a:lnSpc>
                          <a:spcPct val="105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7</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0805">
                        <a:lnSpc>
                          <a:spcPct val="105000"/>
                        </a:lnSpc>
                        <a:spcBef>
                          <a:spcPts val="355"/>
                        </a:spcBef>
                        <a:buNone/>
                      </a:pP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Minimum of 95% of customers will receive equipment package within 5 working days of successful contact, or 5 working days from the date the</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£200 contribution is received if relevant (excluding customers who request an appointment after the 5 days).</a:t>
                      </a:r>
                      <a:endParaRPr lang="en-GB" sz="10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AT Equipment Delivery Offered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1000" kern="100" dirty="0">
                          <a:effectLst/>
                          <a:latin typeface="Arial" panose="020B0604020202020204" pitchFamily="34" charset="0"/>
                          <a:ea typeface="Aptos" panose="020B0004020202020204" pitchFamily="34" charset="0"/>
                          <a:cs typeface="Arial" panose="020B0604020202020204" pitchFamily="34" charset="0"/>
                        </a:rPr>
                        <a:t>AT Equipment Delivery after successful contact and where applicable after contribution payment is received from customer</a:t>
                      </a:r>
                    </a:p>
                    <a:p>
                      <a:pPr algn="l">
                        <a:lnSpc>
                          <a:spcPct val="106000"/>
                        </a:lnSpc>
                        <a:spcAft>
                          <a:spcPts val="800"/>
                        </a:spcAft>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098498">
                <a:tc>
                  <a:txBody>
                    <a:bodyPr/>
                    <a:lstStyle/>
                    <a:p>
                      <a:pPr algn="l">
                        <a:lnSpc>
                          <a:spcPct val="106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9</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US" sz="1000" kern="1200" dirty="0">
                          <a:solidFill>
                            <a:schemeClr val="tx1"/>
                          </a:solidFill>
                          <a:effectLst/>
                          <a:latin typeface="Arial" panose="020B0604020202020204" pitchFamily="34" charset="0"/>
                          <a:ea typeface="+mn-ea"/>
                          <a:cs typeface="Arial" panose="020B0604020202020204" pitchFamily="34" charset="0"/>
                        </a:rPr>
                        <a:t>Minimum of 95% of customers will be contacted to arrange a suitable date for the first AT training session within 1 working day of receiving their equipment.</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AT Training First Contact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1000" kern="100" dirty="0">
                          <a:effectLst/>
                          <a:latin typeface="Arial" panose="020B0604020202020204" pitchFamily="34" charset="0"/>
                          <a:ea typeface="Aptos" panose="020B0004020202020204" pitchFamily="34" charset="0"/>
                          <a:cs typeface="Arial" panose="020B0604020202020204" pitchFamily="34" charset="0"/>
                        </a:rPr>
                        <a:t>AT Training  appointment booking contact sent to Customer from Supplier</a:t>
                      </a:r>
                    </a:p>
                    <a:p>
                      <a:pPr algn="l">
                        <a:lnSpc>
                          <a:spcPct val="106000"/>
                        </a:lnSpc>
                        <a:spcAft>
                          <a:spcPts val="800"/>
                        </a:spcAft>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&lt;=1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474174">
                <a:tc>
                  <a:txBody>
                    <a:bodyPr/>
                    <a:lstStyle/>
                    <a:p>
                      <a:pPr algn="l">
                        <a:lnSpc>
                          <a:spcPct val="106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10</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US" sz="1000" kern="1200" dirty="0">
                          <a:solidFill>
                            <a:schemeClr val="tx1"/>
                          </a:solidFill>
                          <a:effectLst/>
                          <a:latin typeface="Arial" panose="020B0604020202020204" pitchFamily="34" charset="0"/>
                          <a:ea typeface="+mn-ea"/>
                          <a:cs typeface="Arial" panose="020B0604020202020204" pitchFamily="34" charset="0"/>
                        </a:rPr>
                        <a:t>Minimum of 95% of customers will have attended their first AT session within 5 working days of receiving the equipment (excluding customers who request an appointment after the 5 working days).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AT Training Offered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1000" kern="100" dirty="0">
                          <a:effectLst/>
                          <a:latin typeface="Arial" panose="020B0604020202020204" pitchFamily="34" charset="0"/>
                          <a:ea typeface="Aptos" panose="020B0004020202020204" pitchFamily="34" charset="0"/>
                          <a:cs typeface="Arial" panose="020B0604020202020204" pitchFamily="34" charset="0"/>
                        </a:rPr>
                        <a:t>AT Training appointment confirmed and attended by Customer</a:t>
                      </a:r>
                    </a:p>
                    <a:p>
                      <a:pPr algn="l">
                        <a:lnSpc>
                          <a:spcPct val="106000"/>
                        </a:lnSpc>
                        <a:spcAft>
                          <a:spcPts val="800"/>
                        </a:spcAft>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Tree>
    <p:extLst>
      <p:ext uri="{BB962C8B-B14F-4D97-AF65-F5344CB8AC3E}">
        <p14:creationId xmlns:p14="http://schemas.microsoft.com/office/powerpoint/2010/main" val="396132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1FE82-68B0-2FDE-236B-96BAC0246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43551-BFD1-A28B-E640-F1A9DB7F7724}"/>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Capita </a:t>
            </a:r>
            <a:r>
              <a:rPr lang="en-GB" sz="2600" b="1" dirty="0">
                <a:solidFill>
                  <a:schemeClr val="bg1"/>
                </a:solidFill>
                <a:latin typeface="Arial" panose="020B0604020202020204" pitchFamily="34" charset="0"/>
                <a:ea typeface="Calibri"/>
                <a:cs typeface="Arial" panose="020B0604020202020204" pitchFamily="34" charset="0"/>
              </a:rPr>
              <a:t>– </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March 2025 (3)</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3AF72A38-1309-916E-861B-4F4CE722519D}"/>
              </a:ext>
            </a:extLst>
          </p:cNvPr>
          <p:cNvSpPr txBox="1"/>
          <p:nvPr/>
        </p:nvSpPr>
        <p:spPr>
          <a:xfrm>
            <a:off x="8209935" y="894617"/>
            <a:ext cx="3814917" cy="2766719"/>
          </a:xfrm>
          <a:prstGeom prst="rect">
            <a:avLst/>
          </a:prstGeom>
          <a:noFill/>
          <a:ln>
            <a:solidFill>
              <a:schemeClr val="tx1"/>
            </a:solidFill>
          </a:ln>
        </p:spPr>
        <p:txBody>
          <a:bodyPr wrap="square" lIns="91440" tIns="45720" rIns="91440" bIns="45720" rtlCol="0" anchor="t">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 - Capita</a:t>
            </a:r>
            <a:endParaRPr lang="en-GB" sz="12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1" dirty="0">
                <a:latin typeface="Arial" panose="020B0604020202020204" pitchFamily="34" charset="0"/>
                <a:ea typeface="Aptos" panose="020B0004020202020204" pitchFamily="34" charset="0"/>
                <a:cs typeface="Arial" panose="020B0604020202020204" pitchFamily="34" charset="0"/>
              </a:rPr>
              <a:t>KPI 12 -</a:t>
            </a:r>
            <a:r>
              <a:rPr lang="en-GB" sz="1200" dirty="0">
                <a:latin typeface="Arial" panose="020B0604020202020204" pitchFamily="34" charset="0"/>
                <a:ea typeface="Aptos" panose="020B0004020202020204" pitchFamily="34" charset="0"/>
                <a:cs typeface="Arial" panose="020B0604020202020204" pitchFamily="34" charset="0"/>
              </a:rPr>
              <a:t> Is now split into two measures: Percentage of Calls Answered and Average Speed of Answer. Capita are performing above target on both measures.</a:t>
            </a:r>
          </a:p>
          <a:p>
            <a:pPr algn="l" rtl="0" fontAlgn="base">
              <a:lnSpc>
                <a:spcPts val="1376"/>
              </a:lnSpc>
            </a:pPr>
            <a:endParaRPr lang="en-GB" sz="1200" dirty="0">
              <a:latin typeface="Arial" panose="020B0604020202020204" pitchFamily="34" charset="0"/>
              <a:ea typeface="Aptos" panose="020B0004020202020204" pitchFamily="34" charset="0"/>
              <a:cs typeface="Arial" panose="020B0604020202020204" pitchFamily="34" charset="0"/>
            </a:endParaRPr>
          </a:p>
          <a:p>
            <a:pPr algn="l" rtl="0" fontAlgn="base">
              <a:lnSpc>
                <a:spcPts val="1376"/>
              </a:lnSpc>
            </a:pPr>
            <a:r>
              <a:rPr lang="en-GB" sz="1200" dirty="0">
                <a:latin typeface="Arial" panose="020B0604020202020204" pitchFamily="34" charset="0"/>
                <a:ea typeface="Aptos" panose="020B0004020202020204" pitchFamily="34" charset="0"/>
                <a:cs typeface="Arial" panose="020B0604020202020204" pitchFamily="34" charset="0"/>
              </a:rPr>
              <a:t>Additional KPIs have now also been added to the pack:</a:t>
            </a:r>
          </a:p>
          <a:p>
            <a:pPr marL="285750" indent="-285750" algn="l" rtl="0" fontAlgn="base">
              <a:lnSpc>
                <a:spcPts val="1376"/>
              </a:lnSpc>
              <a:buFont typeface="Arial" panose="020B0604020202020204" pitchFamily="34" charset="0"/>
              <a:buChar char="•"/>
            </a:pPr>
            <a:endParaRPr lang="en-GB" sz="1200" dirty="0">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1" dirty="0">
                <a:latin typeface="Arial" panose="020B0604020202020204" pitchFamily="34" charset="0"/>
                <a:ea typeface="Aptos" panose="020B0004020202020204" pitchFamily="34" charset="0"/>
                <a:cs typeface="Arial" panose="020B0604020202020204" pitchFamily="34" charset="0"/>
              </a:rPr>
              <a:t>KPI 15</a:t>
            </a:r>
            <a:r>
              <a:rPr lang="en-GB" sz="1200" dirty="0">
                <a:latin typeface="Arial" panose="020B0604020202020204" pitchFamily="34" charset="0"/>
                <a:ea typeface="Aptos" panose="020B0004020202020204" pitchFamily="34" charset="0"/>
                <a:cs typeface="Arial" panose="020B0604020202020204" pitchFamily="34" charset="0"/>
              </a:rPr>
              <a:t> - Above target on response time for complaints. </a:t>
            </a:r>
            <a:endParaRPr lang="en-GB" sz="1200" dirty="0">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b="1" dirty="0">
                <a:latin typeface="Arial" panose="020B0604020202020204" pitchFamily="34" charset="0"/>
                <a:ea typeface="Aptos" panose="020B0004020202020204" pitchFamily="34" charset="0"/>
                <a:cs typeface="Arial" panose="020B0604020202020204" pitchFamily="34" charset="0"/>
              </a:rPr>
              <a:t>KPI 16</a:t>
            </a:r>
            <a:r>
              <a:rPr lang="en-GB" sz="1200" dirty="0">
                <a:latin typeface="Arial" panose="020B0604020202020204" pitchFamily="34" charset="0"/>
                <a:ea typeface="Aptos" panose="020B0004020202020204" pitchFamily="34" charset="0"/>
                <a:cs typeface="Arial" panose="020B0604020202020204" pitchFamily="34" charset="0"/>
              </a:rPr>
              <a:t> - No issues, target being met.</a:t>
            </a:r>
          </a:p>
          <a:p>
            <a:pPr marL="285750" indent="-285750" fontAlgn="base">
              <a:lnSpc>
                <a:spcPts val="1376"/>
              </a:lnSpc>
              <a:buFont typeface="Arial" panose="020B0604020202020204" pitchFamily="34" charset="0"/>
              <a:buChar char="•"/>
            </a:pPr>
            <a:r>
              <a:rPr lang="en-GB" sz="1200" b="1" i="0" dirty="0">
                <a:solidFill>
                  <a:srgbClr val="000000"/>
                </a:solidFill>
                <a:effectLst/>
                <a:latin typeface="Arial" panose="020B0604020202020204" pitchFamily="34" charset="0"/>
                <a:cs typeface="Arial" panose="020B0604020202020204" pitchFamily="34" charset="0"/>
              </a:rPr>
              <a:t>KPI 19 </a:t>
            </a:r>
            <a:r>
              <a:rPr lang="en-GB" sz="1200" dirty="0">
                <a:latin typeface="Arial" panose="020B0604020202020204" pitchFamily="34" charset="0"/>
                <a:ea typeface="Aptos" panose="020B0004020202020204" pitchFamily="34" charset="0"/>
                <a:cs typeface="Arial" panose="020B0604020202020204" pitchFamily="34" charset="0"/>
              </a:rPr>
              <a:t>- No issues, target being met.</a:t>
            </a:r>
          </a:p>
          <a:p>
            <a:pPr marL="285750" indent="-285750" algn="l" rtl="0" fontAlgn="base">
              <a:lnSpc>
                <a:spcPts val="1376"/>
              </a:lnSpc>
              <a:buFont typeface="Arial" panose="020B0604020202020204" pitchFamily="34" charset="0"/>
              <a:buChar char="•"/>
            </a:pPr>
            <a:endParaRPr lang="en-GB" sz="900" dirty="0">
              <a:latin typeface="Arial" panose="020B0604020202020204" pitchFamily="34" charset="0"/>
              <a:ea typeface="Aptos" panose="020B00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endParaRPr lang="en-GB" sz="900" dirty="0">
              <a:latin typeface="Arial" panose="020B0604020202020204" pitchFamily="34" charset="0"/>
              <a:ea typeface="Aptos" panose="020B00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E449E98-2750-575D-0AEB-60DA5072A51F}"/>
              </a:ext>
            </a:extLst>
          </p:cNvPr>
          <p:cNvGraphicFramePr>
            <a:graphicFrameLocks noGrp="1"/>
          </p:cNvGraphicFramePr>
          <p:nvPr>
            <p:extLst>
              <p:ext uri="{D42A27DB-BD31-4B8C-83A1-F6EECF244321}">
                <p14:modId xmlns:p14="http://schemas.microsoft.com/office/powerpoint/2010/main" val="4187057333"/>
              </p:ext>
            </p:extLst>
          </p:nvPr>
        </p:nvGraphicFramePr>
        <p:xfrm>
          <a:off x="-1" y="819520"/>
          <a:ext cx="7954296" cy="6038480"/>
        </p:xfrm>
        <a:graphic>
          <a:graphicData uri="http://schemas.openxmlformats.org/drawingml/2006/table">
            <a:tbl>
              <a:tblPr firstRow="1" bandRow="1"/>
              <a:tblGrid>
                <a:gridCol w="1136328">
                  <a:extLst>
                    <a:ext uri="{9D8B030D-6E8A-4147-A177-3AD203B41FA5}">
                      <a16:colId xmlns:a16="http://schemas.microsoft.com/office/drawing/2014/main" val="2496437352"/>
                    </a:ext>
                  </a:extLst>
                </a:gridCol>
                <a:gridCol w="1136328">
                  <a:extLst>
                    <a:ext uri="{9D8B030D-6E8A-4147-A177-3AD203B41FA5}">
                      <a16:colId xmlns:a16="http://schemas.microsoft.com/office/drawing/2014/main" val="3265081969"/>
                    </a:ext>
                  </a:extLst>
                </a:gridCol>
                <a:gridCol w="1136328">
                  <a:extLst>
                    <a:ext uri="{9D8B030D-6E8A-4147-A177-3AD203B41FA5}">
                      <a16:colId xmlns:a16="http://schemas.microsoft.com/office/drawing/2014/main" val="629354197"/>
                    </a:ext>
                  </a:extLst>
                </a:gridCol>
                <a:gridCol w="1136328">
                  <a:extLst>
                    <a:ext uri="{9D8B030D-6E8A-4147-A177-3AD203B41FA5}">
                      <a16:colId xmlns:a16="http://schemas.microsoft.com/office/drawing/2014/main" val="3708590140"/>
                    </a:ext>
                  </a:extLst>
                </a:gridCol>
                <a:gridCol w="1136328">
                  <a:extLst>
                    <a:ext uri="{9D8B030D-6E8A-4147-A177-3AD203B41FA5}">
                      <a16:colId xmlns:a16="http://schemas.microsoft.com/office/drawing/2014/main" val="3718311893"/>
                    </a:ext>
                  </a:extLst>
                </a:gridCol>
                <a:gridCol w="1136328">
                  <a:extLst>
                    <a:ext uri="{9D8B030D-6E8A-4147-A177-3AD203B41FA5}">
                      <a16:colId xmlns:a16="http://schemas.microsoft.com/office/drawing/2014/main" val="1542582147"/>
                    </a:ext>
                  </a:extLst>
                </a:gridCol>
                <a:gridCol w="1136328">
                  <a:extLst>
                    <a:ext uri="{9D8B030D-6E8A-4147-A177-3AD203B41FA5}">
                      <a16:colId xmlns:a16="http://schemas.microsoft.com/office/drawing/2014/main" val="4219622444"/>
                    </a:ext>
                  </a:extLst>
                </a:gridCol>
              </a:tblGrid>
              <a:tr h="444581">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31 March</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182401">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12</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US" sz="900" kern="1200" dirty="0">
                          <a:solidFill>
                            <a:schemeClr val="tx1"/>
                          </a:solidFill>
                          <a:effectLst/>
                          <a:latin typeface="Arial" panose="020B0604020202020204" pitchFamily="34" charset="0"/>
                          <a:ea typeface="+mn-ea"/>
                          <a:cs typeface="Arial" panose="020B0604020202020204" pitchFamily="34" charset="0"/>
                        </a:rPr>
                        <a:t>Minimum of 98% of calls by customers to supplier being answered within 1 minute.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Calls Response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Calls Percentage Answered (PCA)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Answered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1648885">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15</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US" sz="900" kern="1200" dirty="0">
                          <a:solidFill>
                            <a:schemeClr val="tx1"/>
                          </a:solidFill>
                          <a:effectLst/>
                          <a:latin typeface="Arial" panose="020B0604020202020204" pitchFamily="34" charset="0"/>
                          <a:ea typeface="+mn-ea"/>
                          <a:cs typeface="Arial" panose="020B0604020202020204" pitchFamily="34" charset="0"/>
                        </a:rPr>
                        <a:t>Minimum of 95% of complaints from customers must be investigated and responded to within 10 working days of receipt.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Complaints Handling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b="0" i="0" kern="1200" dirty="0">
                          <a:solidFill>
                            <a:schemeClr val="tx1"/>
                          </a:solidFill>
                          <a:effectLst/>
                          <a:latin typeface="Arial" panose="020B0604020202020204" pitchFamily="34" charset="0"/>
                          <a:ea typeface="+mn-ea"/>
                          <a:cs typeface="Arial" panose="020B0604020202020204" pitchFamily="34" charset="0"/>
                        </a:rPr>
                        <a:t>Customer Complaints Response Rate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p>
                      <a:pPr algn="l" fontAlgn="ctr">
                        <a:lnSpc>
                          <a:spcPct val="105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&lt;=10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72179">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16</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US" sz="900" kern="1200" dirty="0">
                          <a:solidFill>
                            <a:schemeClr val="tx1"/>
                          </a:solidFill>
                          <a:effectLst/>
                          <a:latin typeface="Arial" panose="020B0604020202020204" pitchFamily="34" charset="0"/>
                          <a:ea typeface="+mn-ea"/>
                          <a:cs typeface="Arial" panose="020B0604020202020204" pitchFamily="34" charset="0"/>
                        </a:rPr>
                        <a:t>Monthly reporting must be compiled and submitted to SLC by the 5th working day of each month for the previous month.</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Reporting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b="0" i="0" kern="1200" dirty="0">
                          <a:solidFill>
                            <a:schemeClr val="tx1"/>
                          </a:solidFill>
                          <a:effectLst/>
                          <a:latin typeface="Arial" panose="020B0604020202020204" pitchFamily="34" charset="0"/>
                          <a:ea typeface="+mn-ea"/>
                          <a:cs typeface="Arial" panose="020B0604020202020204" pitchFamily="34" charset="0"/>
                        </a:rPr>
                        <a:t>Monthly reporting compiled and submitted for the previous month</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06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r>
                        <a:rPr lang="en-GB" sz="900" kern="100" baseline="30000" dirty="0">
                          <a:effectLst/>
                          <a:latin typeface="Arial" panose="020B0604020202020204" pitchFamily="34" charset="0"/>
                          <a:ea typeface="Aptos" panose="020B0004020202020204" pitchFamily="34" charset="0"/>
                          <a:cs typeface="Arial" panose="020B0604020202020204" pitchFamily="34" charset="0"/>
                        </a:rPr>
                        <a:t>th</a:t>
                      </a:r>
                      <a:r>
                        <a:rPr lang="en-GB" sz="900" kern="100" dirty="0">
                          <a:effectLst/>
                          <a:latin typeface="Arial" panose="020B0604020202020204" pitchFamily="34" charset="0"/>
                          <a:ea typeface="Aptos" panose="020B0004020202020204" pitchFamily="34" charset="0"/>
                          <a:cs typeface="Arial" panose="020B0604020202020204" pitchFamily="34" charset="0"/>
                        </a:rPr>
                        <a:t> working day of each month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79245"/>
                  </a:ext>
                </a:extLst>
              </a:tr>
              <a:tr h="1690434">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19</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US" sz="900" kern="1200" dirty="0">
                          <a:solidFill>
                            <a:schemeClr val="tx1"/>
                          </a:solidFill>
                          <a:effectLst/>
                          <a:latin typeface="Arial" panose="020B0604020202020204" pitchFamily="34" charset="0"/>
                          <a:ea typeface="+mn-ea"/>
                          <a:cs typeface="Arial" panose="020B0604020202020204" pitchFamily="34" charset="0"/>
                        </a:rPr>
                        <a:t>Availability of supplier systems supporting DSA must be greater than 99.9% at all times unless planned maintenance has been agreed outside of normal office hours.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Systems Availability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b="0" i="0" kern="1200" dirty="0">
                          <a:solidFill>
                            <a:schemeClr val="tx1"/>
                          </a:solidFill>
                          <a:effectLst/>
                          <a:latin typeface="Arial" panose="020B0604020202020204" pitchFamily="34" charset="0"/>
                          <a:ea typeface="+mn-ea"/>
                          <a:cs typeface="Arial" panose="020B0604020202020204" pitchFamily="34" charset="0"/>
                        </a:rPr>
                        <a:t>Technology Platform &amp; Systems Uptime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06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Available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bl>
          </a:graphicData>
        </a:graphic>
      </p:graphicFrame>
    </p:spTree>
    <p:extLst>
      <p:ext uri="{BB962C8B-B14F-4D97-AF65-F5344CB8AC3E}">
        <p14:creationId xmlns:p14="http://schemas.microsoft.com/office/powerpoint/2010/main" val="42131659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4273</Words>
  <Application>Microsoft Office PowerPoint</Application>
  <PresentationFormat>Widescreen</PresentationFormat>
  <Paragraphs>720</Paragraphs>
  <Slides>17</Slides>
  <Notes>14</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17</vt:i4>
      </vt:variant>
    </vt:vector>
  </HeadingPairs>
  <TitlesOfParts>
    <vt:vector size="32" baseType="lpstr">
      <vt:lpstr>Aptos</vt:lpstr>
      <vt:lpstr>Aptos Narrow</vt:lpstr>
      <vt:lpstr>Arial</vt:lpstr>
      <vt:lpstr>Calibri</vt:lpstr>
      <vt:lpstr>Helvetica</vt:lpstr>
      <vt:lpstr>Symbol</vt:lpstr>
      <vt:lpstr>Custom Design</vt:lpstr>
      <vt:lpstr>1_Custom Design</vt:lpstr>
      <vt:lpstr>2_Custom Design</vt:lpstr>
      <vt:lpstr>3_Custom Design</vt:lpstr>
      <vt:lpstr>5_Custom Design</vt:lpstr>
      <vt:lpstr>4_Custom Design</vt:lpstr>
      <vt:lpstr>6_Custom Design</vt:lpstr>
      <vt:lpstr>7_Custom Design</vt:lpstr>
      <vt:lpstr>9_Custom Design</vt:lpstr>
      <vt:lpstr>  DSA Performance Pack:  March 2025</vt:lpstr>
      <vt:lpstr>Contents</vt:lpstr>
      <vt:lpstr>DSA Application Volumes – Student Finance England (SFE)</vt:lpstr>
      <vt:lpstr>DSA Application Volumes – Student Finance Wales (SFW)</vt:lpstr>
      <vt:lpstr>Customer Satisfaction Survey (CSAT) results - March 2025</vt:lpstr>
      <vt:lpstr>CSAT participation by disability type - March 2025</vt:lpstr>
      <vt:lpstr>KPI Reporting Capita – March 2025 (1)</vt:lpstr>
      <vt:lpstr>KPI Reporting Capita – March 2025 (2)</vt:lpstr>
      <vt:lpstr>KPI Reporting Capita – March 2025 (3)</vt:lpstr>
      <vt:lpstr>KPI Reporting Capita – March 2025 (4)</vt:lpstr>
      <vt:lpstr>KPI Reporting Study Tech – March 2025 (1)</vt:lpstr>
      <vt:lpstr>KPI Reporting Study Tech – March 2025 (2)</vt:lpstr>
      <vt:lpstr>KPI Reporting Study Tech – March 2025 (3)</vt:lpstr>
      <vt:lpstr>KPI Reporting Study Tech – March 2025 (4)</vt:lpstr>
      <vt:lpstr>Applications by disability type - SFE</vt:lpstr>
      <vt:lpstr>Applications by disability type - SFW</vt:lpstr>
      <vt:lpstr>       Student Loans Company Stakeholder_Engagement@slc.co.uk www.gov.uk/slc</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2017</dc:title>
  <dc:creator>Anthony Ellis</dc:creator>
  <cp:lastModifiedBy>Mark-Lee Kelly</cp:lastModifiedBy>
  <cp:revision>53</cp:revision>
  <cp:lastPrinted>2021-10-11T09:39:48Z</cp:lastPrinted>
  <dcterms:created xsi:type="dcterms:W3CDTF">2017-07-10T18:50:46Z</dcterms:created>
  <dcterms:modified xsi:type="dcterms:W3CDTF">2025-05-29T13:32:07Z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2024-11-06T17:15:18Z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e8110bfe-acbb-4dcd-9761-1e9502d91959</vt:lpwstr>
  </property>
  <property fmtid="{D5CDD505-2E9C-101B-9397-08002B2CF9AE}" pid="8" name="MSIP_Label_7bbd37d9-d9ac-4b79-83be-bb7da6ab464c_ContentBits">
    <vt:lpwstr>3</vt:lpwstr>
  </property>
  <property fmtid="{D5CDD505-2E9C-101B-9397-08002B2CF9AE}" pid="9" name="ClassificationContentMarkingFooterLocations">
    <vt:lpwstr>Custom Design:2\1_Custom Design:3\2_Custom Design:3\3_Custom Design:3\5_Custom Design:3\4_Custom Design:3\6_Custom Design:3\7_Custom Design:6\9_Custom Design:2</vt:lpwstr>
  </property>
  <property fmtid="{D5CDD505-2E9C-101B-9397-08002B2CF9AE}" pid="10" name="ClassificationContentMarkingFooterText">
    <vt:lpwstr>OFFICIAL</vt:lpwstr>
  </property>
  <property fmtid="{D5CDD505-2E9C-101B-9397-08002B2CF9AE}" pid="11" name="ClassificationContentMarkingHeaderLocations">
    <vt:lpwstr>Custom Design:3\1_Custom Design:4\2_Custom Design:4\3_Custom Design:4\5_Custom Design:4\4_Custom Design:4\6_Custom Design:4\7_Custom Design:8\9_Custom Design:3</vt:lpwstr>
  </property>
  <property fmtid="{D5CDD505-2E9C-101B-9397-08002B2CF9AE}" pid="12" name="ClassificationContentMarkingHeaderText">
    <vt:lpwstr>OFFICIAL</vt:lpwstr>
  </property>
</Properties>
</file>