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3.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docProps/core.xml" ContentType="application/vnd.openxmlformats-package.core-properties+xml"/>
  <Override PartName="/customXml/itemProps1.xml" ContentType="application/vnd.openxmlformats-officedocument.customXmlProperties+xml"/>
  <Override PartName="/docProps/custom.xml" ContentType="application/vnd.openxmlformats-officedocument.custom-properties+xml"/>
  <Override PartName="/docMetadata/LabelInfo.xml" ContentType="application/vnd.ms-office.classificationlabels+xml"/>
  <Override PartName="/customXml/itemProps4.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69" r:id="rId5"/>
    <p:sldId id="270" r:id="rId6"/>
    <p:sldId id="2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openxmlformats.org/officeDocument/2006/relationships/customXml" Target="../customXml/item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9DC6DD-162B-46F8-992E-FFE6134569B7}" type="datetimeFigureOut">
              <a:rPr lang="en-GB" smtClean="0"/>
              <a:t>21/10/2024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647A21-EAC7-4E01-8E8D-5F6BD1D36DC0}" type="slidenum">
              <a:rPr lang="en-GB" smtClean="0"/>
              <a:t>‹#›</a:t>
            </a:fld>
            <a:endParaRPr lang="en-GB"/>
          </a:p>
        </p:txBody>
      </p:sp>
    </p:spTree>
    <p:extLst>
      <p:ext uri="{BB962C8B-B14F-4D97-AF65-F5344CB8AC3E}">
        <p14:creationId xmlns:p14="http://schemas.microsoft.com/office/powerpoint/2010/main" val="3993245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Google Shape;383;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84" name="Google Shape;384;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Google Shape;398;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99" name="Google Shape;399;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14" name="Google Shape;414;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E9430-523A-6C40-5C8C-85C0DEB0E2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F5661B8-D8A7-EC9D-61CF-19165855D1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B5557A9-E963-08AA-F19A-3BEE873A1F66}"/>
              </a:ext>
            </a:extLst>
          </p:cNvPr>
          <p:cNvSpPr>
            <a:spLocks noGrp="1"/>
          </p:cNvSpPr>
          <p:nvPr>
            <p:ph type="dt" sz="half" idx="10"/>
          </p:nvPr>
        </p:nvSpPr>
        <p:spPr/>
        <p:txBody>
          <a:bodyPr/>
          <a:lstStyle/>
          <a:p>
            <a:fld id="{33845935-F57C-4E87-A6DF-1D09842CC2E8}" type="datetimeFigureOut">
              <a:rPr lang="en-GB" smtClean="0"/>
              <a:t>21/10/2024</a:t>
            </a:fld>
            <a:endParaRPr lang="en-GB"/>
          </a:p>
        </p:txBody>
      </p:sp>
      <p:sp>
        <p:nvSpPr>
          <p:cNvPr id="5" name="Footer Placeholder 4">
            <a:extLst>
              <a:ext uri="{FF2B5EF4-FFF2-40B4-BE49-F238E27FC236}">
                <a16:creationId xmlns:a16="http://schemas.microsoft.com/office/drawing/2014/main" id="{655FA160-D0DF-7457-A5A2-FF0E202458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75327B-AF6E-4509-15C5-86B21D7B9CF4}"/>
              </a:ext>
            </a:extLst>
          </p:cNvPr>
          <p:cNvSpPr>
            <a:spLocks noGrp="1"/>
          </p:cNvSpPr>
          <p:nvPr>
            <p:ph type="sldNum" sz="quarter" idx="12"/>
          </p:nvPr>
        </p:nvSpPr>
        <p:spPr/>
        <p:txBody>
          <a:bodyPr/>
          <a:lstStyle/>
          <a:p>
            <a:fld id="{1B428334-A21A-4104-B99E-DFE26C0B0287}" type="slidenum">
              <a:rPr lang="en-GB" smtClean="0"/>
              <a:t>‹#›</a:t>
            </a:fld>
            <a:endParaRPr lang="en-GB"/>
          </a:p>
        </p:txBody>
      </p:sp>
    </p:spTree>
    <p:extLst>
      <p:ext uri="{BB962C8B-B14F-4D97-AF65-F5344CB8AC3E}">
        <p14:creationId xmlns:p14="http://schemas.microsoft.com/office/powerpoint/2010/main" val="3328467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68EE8-0D06-43B9-D049-020D8DB04C3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CA898E7-D122-E69D-27B2-7364D5DDEA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F7CDA6-2D44-9C70-B2F1-2F28051C6E1E}"/>
              </a:ext>
            </a:extLst>
          </p:cNvPr>
          <p:cNvSpPr>
            <a:spLocks noGrp="1"/>
          </p:cNvSpPr>
          <p:nvPr>
            <p:ph type="dt" sz="half" idx="10"/>
          </p:nvPr>
        </p:nvSpPr>
        <p:spPr/>
        <p:txBody>
          <a:bodyPr/>
          <a:lstStyle/>
          <a:p>
            <a:fld id="{33845935-F57C-4E87-A6DF-1D09842CC2E8}" type="datetimeFigureOut">
              <a:rPr lang="en-GB" smtClean="0"/>
              <a:t>21/10/2024</a:t>
            </a:fld>
            <a:endParaRPr lang="en-GB"/>
          </a:p>
        </p:txBody>
      </p:sp>
      <p:sp>
        <p:nvSpPr>
          <p:cNvPr id="5" name="Footer Placeholder 4">
            <a:extLst>
              <a:ext uri="{FF2B5EF4-FFF2-40B4-BE49-F238E27FC236}">
                <a16:creationId xmlns:a16="http://schemas.microsoft.com/office/drawing/2014/main" id="{11D06671-A85B-671F-6CAD-9F188E4721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20045D-51DC-AA62-7623-F7D675EDE1BB}"/>
              </a:ext>
            </a:extLst>
          </p:cNvPr>
          <p:cNvSpPr>
            <a:spLocks noGrp="1"/>
          </p:cNvSpPr>
          <p:nvPr>
            <p:ph type="sldNum" sz="quarter" idx="12"/>
          </p:nvPr>
        </p:nvSpPr>
        <p:spPr/>
        <p:txBody>
          <a:bodyPr/>
          <a:lstStyle/>
          <a:p>
            <a:fld id="{1B428334-A21A-4104-B99E-DFE26C0B0287}" type="slidenum">
              <a:rPr lang="en-GB" smtClean="0"/>
              <a:t>‹#›</a:t>
            </a:fld>
            <a:endParaRPr lang="en-GB"/>
          </a:p>
        </p:txBody>
      </p:sp>
    </p:spTree>
    <p:extLst>
      <p:ext uri="{BB962C8B-B14F-4D97-AF65-F5344CB8AC3E}">
        <p14:creationId xmlns:p14="http://schemas.microsoft.com/office/powerpoint/2010/main" val="876304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C6FE83-D3A4-3DAA-238B-46FFC613271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AEC81-15C1-2A2A-2A01-0735D6320B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D40320-2A8B-DD5D-2333-3964FF2947B3}"/>
              </a:ext>
            </a:extLst>
          </p:cNvPr>
          <p:cNvSpPr>
            <a:spLocks noGrp="1"/>
          </p:cNvSpPr>
          <p:nvPr>
            <p:ph type="dt" sz="half" idx="10"/>
          </p:nvPr>
        </p:nvSpPr>
        <p:spPr/>
        <p:txBody>
          <a:bodyPr/>
          <a:lstStyle/>
          <a:p>
            <a:fld id="{33845935-F57C-4E87-A6DF-1D09842CC2E8}" type="datetimeFigureOut">
              <a:rPr lang="en-GB" smtClean="0"/>
              <a:t>21/10/2024</a:t>
            </a:fld>
            <a:endParaRPr lang="en-GB"/>
          </a:p>
        </p:txBody>
      </p:sp>
      <p:sp>
        <p:nvSpPr>
          <p:cNvPr id="5" name="Footer Placeholder 4">
            <a:extLst>
              <a:ext uri="{FF2B5EF4-FFF2-40B4-BE49-F238E27FC236}">
                <a16:creationId xmlns:a16="http://schemas.microsoft.com/office/drawing/2014/main" id="{2AD73912-EBE9-0224-2134-8C754B0B35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333C63-9FC6-B5CC-C02F-BC5598F9FBE7}"/>
              </a:ext>
            </a:extLst>
          </p:cNvPr>
          <p:cNvSpPr>
            <a:spLocks noGrp="1"/>
          </p:cNvSpPr>
          <p:nvPr>
            <p:ph type="sldNum" sz="quarter" idx="12"/>
          </p:nvPr>
        </p:nvSpPr>
        <p:spPr/>
        <p:txBody>
          <a:bodyPr/>
          <a:lstStyle/>
          <a:p>
            <a:fld id="{1B428334-A21A-4104-B99E-DFE26C0B0287}" type="slidenum">
              <a:rPr lang="en-GB" smtClean="0"/>
              <a:t>‹#›</a:t>
            </a:fld>
            <a:endParaRPr lang="en-GB"/>
          </a:p>
        </p:txBody>
      </p:sp>
    </p:spTree>
    <p:extLst>
      <p:ext uri="{BB962C8B-B14F-4D97-AF65-F5344CB8AC3E}">
        <p14:creationId xmlns:p14="http://schemas.microsoft.com/office/powerpoint/2010/main" val="401302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92E9A-59B4-D92D-7C8F-DEFBB5E44B3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D07977E-9FE9-25A0-263C-718773181C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A2ACEB-1200-D15C-BE06-38D65878CB6A}"/>
              </a:ext>
            </a:extLst>
          </p:cNvPr>
          <p:cNvSpPr>
            <a:spLocks noGrp="1"/>
          </p:cNvSpPr>
          <p:nvPr>
            <p:ph type="dt" sz="half" idx="10"/>
          </p:nvPr>
        </p:nvSpPr>
        <p:spPr/>
        <p:txBody>
          <a:bodyPr/>
          <a:lstStyle/>
          <a:p>
            <a:fld id="{33845935-F57C-4E87-A6DF-1D09842CC2E8}" type="datetimeFigureOut">
              <a:rPr lang="en-GB" smtClean="0"/>
              <a:t>21/10/2024</a:t>
            </a:fld>
            <a:endParaRPr lang="en-GB"/>
          </a:p>
        </p:txBody>
      </p:sp>
      <p:sp>
        <p:nvSpPr>
          <p:cNvPr id="5" name="Footer Placeholder 4">
            <a:extLst>
              <a:ext uri="{FF2B5EF4-FFF2-40B4-BE49-F238E27FC236}">
                <a16:creationId xmlns:a16="http://schemas.microsoft.com/office/drawing/2014/main" id="{C9FF9594-B32B-4FD1-B5BA-7B2AA8BC66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DD3215-A77F-F8E1-07DA-B88E65255788}"/>
              </a:ext>
            </a:extLst>
          </p:cNvPr>
          <p:cNvSpPr>
            <a:spLocks noGrp="1"/>
          </p:cNvSpPr>
          <p:nvPr>
            <p:ph type="sldNum" sz="quarter" idx="12"/>
          </p:nvPr>
        </p:nvSpPr>
        <p:spPr/>
        <p:txBody>
          <a:bodyPr/>
          <a:lstStyle/>
          <a:p>
            <a:fld id="{1B428334-A21A-4104-B99E-DFE26C0B0287}" type="slidenum">
              <a:rPr lang="en-GB" smtClean="0"/>
              <a:t>‹#›</a:t>
            </a:fld>
            <a:endParaRPr lang="en-GB"/>
          </a:p>
        </p:txBody>
      </p:sp>
    </p:spTree>
    <p:extLst>
      <p:ext uri="{BB962C8B-B14F-4D97-AF65-F5344CB8AC3E}">
        <p14:creationId xmlns:p14="http://schemas.microsoft.com/office/powerpoint/2010/main" val="2034549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F2773-6468-4C8F-6636-324A408063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4F49C24-2549-555C-AC62-002920F592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D63FC1-FF12-BF0D-EC56-DF0C8908ECBF}"/>
              </a:ext>
            </a:extLst>
          </p:cNvPr>
          <p:cNvSpPr>
            <a:spLocks noGrp="1"/>
          </p:cNvSpPr>
          <p:nvPr>
            <p:ph type="dt" sz="half" idx="10"/>
          </p:nvPr>
        </p:nvSpPr>
        <p:spPr/>
        <p:txBody>
          <a:bodyPr/>
          <a:lstStyle/>
          <a:p>
            <a:fld id="{33845935-F57C-4E87-A6DF-1D09842CC2E8}" type="datetimeFigureOut">
              <a:rPr lang="en-GB" smtClean="0"/>
              <a:t>21/10/2024</a:t>
            </a:fld>
            <a:endParaRPr lang="en-GB"/>
          </a:p>
        </p:txBody>
      </p:sp>
      <p:sp>
        <p:nvSpPr>
          <p:cNvPr id="5" name="Footer Placeholder 4">
            <a:extLst>
              <a:ext uri="{FF2B5EF4-FFF2-40B4-BE49-F238E27FC236}">
                <a16:creationId xmlns:a16="http://schemas.microsoft.com/office/drawing/2014/main" id="{261C0936-48B7-3D68-893D-91F75BA717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D16FF4-989F-D35F-FB16-24EC97E94882}"/>
              </a:ext>
            </a:extLst>
          </p:cNvPr>
          <p:cNvSpPr>
            <a:spLocks noGrp="1"/>
          </p:cNvSpPr>
          <p:nvPr>
            <p:ph type="sldNum" sz="quarter" idx="12"/>
          </p:nvPr>
        </p:nvSpPr>
        <p:spPr/>
        <p:txBody>
          <a:bodyPr/>
          <a:lstStyle/>
          <a:p>
            <a:fld id="{1B428334-A21A-4104-B99E-DFE26C0B0287}" type="slidenum">
              <a:rPr lang="en-GB" smtClean="0"/>
              <a:t>‹#›</a:t>
            </a:fld>
            <a:endParaRPr lang="en-GB"/>
          </a:p>
        </p:txBody>
      </p:sp>
    </p:spTree>
    <p:extLst>
      <p:ext uri="{BB962C8B-B14F-4D97-AF65-F5344CB8AC3E}">
        <p14:creationId xmlns:p14="http://schemas.microsoft.com/office/powerpoint/2010/main" val="310659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28EA3-48E9-D38E-98AE-C68CF5C01FE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B89CD79-5908-0B6E-5BC8-47034FF017D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8914AEE-A9C5-32EC-FAD5-AB2A658AB8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53DAD4D-8284-27CB-4B24-7F67E0142252}"/>
              </a:ext>
            </a:extLst>
          </p:cNvPr>
          <p:cNvSpPr>
            <a:spLocks noGrp="1"/>
          </p:cNvSpPr>
          <p:nvPr>
            <p:ph type="dt" sz="half" idx="10"/>
          </p:nvPr>
        </p:nvSpPr>
        <p:spPr/>
        <p:txBody>
          <a:bodyPr/>
          <a:lstStyle/>
          <a:p>
            <a:fld id="{33845935-F57C-4E87-A6DF-1D09842CC2E8}" type="datetimeFigureOut">
              <a:rPr lang="en-GB" smtClean="0"/>
              <a:t>21/10/2024</a:t>
            </a:fld>
            <a:endParaRPr lang="en-GB"/>
          </a:p>
        </p:txBody>
      </p:sp>
      <p:sp>
        <p:nvSpPr>
          <p:cNvPr id="6" name="Footer Placeholder 5">
            <a:extLst>
              <a:ext uri="{FF2B5EF4-FFF2-40B4-BE49-F238E27FC236}">
                <a16:creationId xmlns:a16="http://schemas.microsoft.com/office/drawing/2014/main" id="{3B1A574A-3CD9-0E2F-6E94-E98C97E6383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C66621A-31EF-F3AB-504A-5756C634CE6C}"/>
              </a:ext>
            </a:extLst>
          </p:cNvPr>
          <p:cNvSpPr>
            <a:spLocks noGrp="1"/>
          </p:cNvSpPr>
          <p:nvPr>
            <p:ph type="sldNum" sz="quarter" idx="12"/>
          </p:nvPr>
        </p:nvSpPr>
        <p:spPr/>
        <p:txBody>
          <a:bodyPr/>
          <a:lstStyle/>
          <a:p>
            <a:fld id="{1B428334-A21A-4104-B99E-DFE26C0B0287}" type="slidenum">
              <a:rPr lang="en-GB" smtClean="0"/>
              <a:t>‹#›</a:t>
            </a:fld>
            <a:endParaRPr lang="en-GB"/>
          </a:p>
        </p:txBody>
      </p:sp>
    </p:spTree>
    <p:extLst>
      <p:ext uri="{BB962C8B-B14F-4D97-AF65-F5344CB8AC3E}">
        <p14:creationId xmlns:p14="http://schemas.microsoft.com/office/powerpoint/2010/main" val="3077364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95D5C-ACAC-93B1-BE2D-E836C41AF4D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77EC6D-E209-C2BF-38BB-CC66D2D1F5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9FE8AF-C73F-A568-2669-21FFCB2B3C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9B32917-C876-2576-574A-B92AD794AE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6305A5-09B2-2912-3D66-6DBF538C71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D5627A2-6537-27A5-3C40-861B24140AAE}"/>
              </a:ext>
            </a:extLst>
          </p:cNvPr>
          <p:cNvSpPr>
            <a:spLocks noGrp="1"/>
          </p:cNvSpPr>
          <p:nvPr>
            <p:ph type="dt" sz="half" idx="10"/>
          </p:nvPr>
        </p:nvSpPr>
        <p:spPr/>
        <p:txBody>
          <a:bodyPr/>
          <a:lstStyle/>
          <a:p>
            <a:fld id="{33845935-F57C-4E87-A6DF-1D09842CC2E8}" type="datetimeFigureOut">
              <a:rPr lang="en-GB" smtClean="0"/>
              <a:t>21/10/2024</a:t>
            </a:fld>
            <a:endParaRPr lang="en-GB"/>
          </a:p>
        </p:txBody>
      </p:sp>
      <p:sp>
        <p:nvSpPr>
          <p:cNvPr id="8" name="Footer Placeholder 7">
            <a:extLst>
              <a:ext uri="{FF2B5EF4-FFF2-40B4-BE49-F238E27FC236}">
                <a16:creationId xmlns:a16="http://schemas.microsoft.com/office/drawing/2014/main" id="{72F9B0A4-4C96-FC1D-79CF-485D839E868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08052CC-7B27-168D-015B-AC4C371B18DC}"/>
              </a:ext>
            </a:extLst>
          </p:cNvPr>
          <p:cNvSpPr>
            <a:spLocks noGrp="1"/>
          </p:cNvSpPr>
          <p:nvPr>
            <p:ph type="sldNum" sz="quarter" idx="12"/>
          </p:nvPr>
        </p:nvSpPr>
        <p:spPr/>
        <p:txBody>
          <a:bodyPr/>
          <a:lstStyle/>
          <a:p>
            <a:fld id="{1B428334-A21A-4104-B99E-DFE26C0B0287}" type="slidenum">
              <a:rPr lang="en-GB" smtClean="0"/>
              <a:t>‹#›</a:t>
            </a:fld>
            <a:endParaRPr lang="en-GB"/>
          </a:p>
        </p:txBody>
      </p:sp>
    </p:spTree>
    <p:extLst>
      <p:ext uri="{BB962C8B-B14F-4D97-AF65-F5344CB8AC3E}">
        <p14:creationId xmlns:p14="http://schemas.microsoft.com/office/powerpoint/2010/main" val="792361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CEEB6-EDDE-B4A5-BFA7-CDDCE9D5CCB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90D0381-C779-3D26-D9E5-0EACBECEFEBD}"/>
              </a:ext>
            </a:extLst>
          </p:cNvPr>
          <p:cNvSpPr>
            <a:spLocks noGrp="1"/>
          </p:cNvSpPr>
          <p:nvPr>
            <p:ph type="dt" sz="half" idx="10"/>
          </p:nvPr>
        </p:nvSpPr>
        <p:spPr/>
        <p:txBody>
          <a:bodyPr/>
          <a:lstStyle/>
          <a:p>
            <a:fld id="{33845935-F57C-4E87-A6DF-1D09842CC2E8}" type="datetimeFigureOut">
              <a:rPr lang="en-GB" smtClean="0"/>
              <a:t>21/10/2024</a:t>
            </a:fld>
            <a:endParaRPr lang="en-GB"/>
          </a:p>
        </p:txBody>
      </p:sp>
      <p:sp>
        <p:nvSpPr>
          <p:cNvPr id="4" name="Footer Placeholder 3">
            <a:extLst>
              <a:ext uri="{FF2B5EF4-FFF2-40B4-BE49-F238E27FC236}">
                <a16:creationId xmlns:a16="http://schemas.microsoft.com/office/drawing/2014/main" id="{13F549A5-CF46-3A45-025D-7587DC797A5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D3CB9DA-E49C-7E6F-DB5A-17ACDACC0B68}"/>
              </a:ext>
            </a:extLst>
          </p:cNvPr>
          <p:cNvSpPr>
            <a:spLocks noGrp="1"/>
          </p:cNvSpPr>
          <p:nvPr>
            <p:ph type="sldNum" sz="quarter" idx="12"/>
          </p:nvPr>
        </p:nvSpPr>
        <p:spPr/>
        <p:txBody>
          <a:bodyPr/>
          <a:lstStyle/>
          <a:p>
            <a:fld id="{1B428334-A21A-4104-B99E-DFE26C0B0287}" type="slidenum">
              <a:rPr lang="en-GB" smtClean="0"/>
              <a:t>‹#›</a:t>
            </a:fld>
            <a:endParaRPr lang="en-GB"/>
          </a:p>
        </p:txBody>
      </p:sp>
    </p:spTree>
    <p:extLst>
      <p:ext uri="{BB962C8B-B14F-4D97-AF65-F5344CB8AC3E}">
        <p14:creationId xmlns:p14="http://schemas.microsoft.com/office/powerpoint/2010/main" val="1421276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F1E7C0-6259-6060-E2DE-317D414D937D}"/>
              </a:ext>
            </a:extLst>
          </p:cNvPr>
          <p:cNvSpPr>
            <a:spLocks noGrp="1"/>
          </p:cNvSpPr>
          <p:nvPr>
            <p:ph type="dt" sz="half" idx="10"/>
          </p:nvPr>
        </p:nvSpPr>
        <p:spPr/>
        <p:txBody>
          <a:bodyPr/>
          <a:lstStyle/>
          <a:p>
            <a:fld id="{33845935-F57C-4E87-A6DF-1D09842CC2E8}" type="datetimeFigureOut">
              <a:rPr lang="en-GB" smtClean="0"/>
              <a:t>21/10/2024</a:t>
            </a:fld>
            <a:endParaRPr lang="en-GB"/>
          </a:p>
        </p:txBody>
      </p:sp>
      <p:sp>
        <p:nvSpPr>
          <p:cNvPr id="3" name="Footer Placeholder 2">
            <a:extLst>
              <a:ext uri="{FF2B5EF4-FFF2-40B4-BE49-F238E27FC236}">
                <a16:creationId xmlns:a16="http://schemas.microsoft.com/office/drawing/2014/main" id="{6BB4A6F9-C80B-0C00-D0C3-613B5EAF6D2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2BF95F2-1080-CFE9-59EB-D6FAA12A0612}"/>
              </a:ext>
            </a:extLst>
          </p:cNvPr>
          <p:cNvSpPr>
            <a:spLocks noGrp="1"/>
          </p:cNvSpPr>
          <p:nvPr>
            <p:ph type="sldNum" sz="quarter" idx="12"/>
          </p:nvPr>
        </p:nvSpPr>
        <p:spPr/>
        <p:txBody>
          <a:bodyPr/>
          <a:lstStyle/>
          <a:p>
            <a:fld id="{1B428334-A21A-4104-B99E-DFE26C0B0287}" type="slidenum">
              <a:rPr lang="en-GB" smtClean="0"/>
              <a:t>‹#›</a:t>
            </a:fld>
            <a:endParaRPr lang="en-GB"/>
          </a:p>
        </p:txBody>
      </p:sp>
    </p:spTree>
    <p:extLst>
      <p:ext uri="{BB962C8B-B14F-4D97-AF65-F5344CB8AC3E}">
        <p14:creationId xmlns:p14="http://schemas.microsoft.com/office/powerpoint/2010/main" val="2778755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B67AE-85A3-E325-BC83-5A2F39011C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D853A5D-6110-4283-AE74-B8AF44A981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A2F83DA-47DA-92D3-CAF3-86441A654E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A1946E-B8DD-93EF-6C2B-31139C4A105B}"/>
              </a:ext>
            </a:extLst>
          </p:cNvPr>
          <p:cNvSpPr>
            <a:spLocks noGrp="1"/>
          </p:cNvSpPr>
          <p:nvPr>
            <p:ph type="dt" sz="half" idx="10"/>
          </p:nvPr>
        </p:nvSpPr>
        <p:spPr/>
        <p:txBody>
          <a:bodyPr/>
          <a:lstStyle/>
          <a:p>
            <a:fld id="{33845935-F57C-4E87-A6DF-1D09842CC2E8}" type="datetimeFigureOut">
              <a:rPr lang="en-GB" smtClean="0"/>
              <a:t>21/10/2024</a:t>
            </a:fld>
            <a:endParaRPr lang="en-GB"/>
          </a:p>
        </p:txBody>
      </p:sp>
      <p:sp>
        <p:nvSpPr>
          <p:cNvPr id="6" name="Footer Placeholder 5">
            <a:extLst>
              <a:ext uri="{FF2B5EF4-FFF2-40B4-BE49-F238E27FC236}">
                <a16:creationId xmlns:a16="http://schemas.microsoft.com/office/drawing/2014/main" id="{9A6CBCC2-9E95-8183-732F-5C2432C430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DA2C9F3-4D44-8CF5-A82A-4BD3A3622685}"/>
              </a:ext>
            </a:extLst>
          </p:cNvPr>
          <p:cNvSpPr>
            <a:spLocks noGrp="1"/>
          </p:cNvSpPr>
          <p:nvPr>
            <p:ph type="sldNum" sz="quarter" idx="12"/>
          </p:nvPr>
        </p:nvSpPr>
        <p:spPr/>
        <p:txBody>
          <a:bodyPr/>
          <a:lstStyle/>
          <a:p>
            <a:fld id="{1B428334-A21A-4104-B99E-DFE26C0B0287}" type="slidenum">
              <a:rPr lang="en-GB" smtClean="0"/>
              <a:t>‹#›</a:t>
            </a:fld>
            <a:endParaRPr lang="en-GB"/>
          </a:p>
        </p:txBody>
      </p:sp>
    </p:spTree>
    <p:extLst>
      <p:ext uri="{BB962C8B-B14F-4D97-AF65-F5344CB8AC3E}">
        <p14:creationId xmlns:p14="http://schemas.microsoft.com/office/powerpoint/2010/main" val="1584399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597A5-434E-CAA7-A1F3-DA66824741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EA16D71-89BE-8FDD-F18A-611D6099D7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8D5477E-69EB-8EFE-D8D7-85EDA54554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9E1AF8-984C-4B4D-A5E0-F01E5F67E44E}"/>
              </a:ext>
            </a:extLst>
          </p:cNvPr>
          <p:cNvSpPr>
            <a:spLocks noGrp="1"/>
          </p:cNvSpPr>
          <p:nvPr>
            <p:ph type="dt" sz="half" idx="10"/>
          </p:nvPr>
        </p:nvSpPr>
        <p:spPr/>
        <p:txBody>
          <a:bodyPr/>
          <a:lstStyle/>
          <a:p>
            <a:fld id="{33845935-F57C-4E87-A6DF-1D09842CC2E8}" type="datetimeFigureOut">
              <a:rPr lang="en-GB" smtClean="0"/>
              <a:t>21/10/2024</a:t>
            </a:fld>
            <a:endParaRPr lang="en-GB"/>
          </a:p>
        </p:txBody>
      </p:sp>
      <p:sp>
        <p:nvSpPr>
          <p:cNvPr id="6" name="Footer Placeholder 5">
            <a:extLst>
              <a:ext uri="{FF2B5EF4-FFF2-40B4-BE49-F238E27FC236}">
                <a16:creationId xmlns:a16="http://schemas.microsoft.com/office/drawing/2014/main" id="{9DA37770-67C0-773B-BAE0-702667150D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FFB93E-7840-D75E-BA6E-950A8F2CD3AA}"/>
              </a:ext>
            </a:extLst>
          </p:cNvPr>
          <p:cNvSpPr>
            <a:spLocks noGrp="1"/>
          </p:cNvSpPr>
          <p:nvPr>
            <p:ph type="sldNum" sz="quarter" idx="12"/>
          </p:nvPr>
        </p:nvSpPr>
        <p:spPr/>
        <p:txBody>
          <a:bodyPr/>
          <a:lstStyle/>
          <a:p>
            <a:fld id="{1B428334-A21A-4104-B99E-DFE26C0B0287}" type="slidenum">
              <a:rPr lang="en-GB" smtClean="0"/>
              <a:t>‹#›</a:t>
            </a:fld>
            <a:endParaRPr lang="en-GB"/>
          </a:p>
        </p:txBody>
      </p:sp>
    </p:spTree>
    <p:extLst>
      <p:ext uri="{BB962C8B-B14F-4D97-AF65-F5344CB8AC3E}">
        <p14:creationId xmlns:p14="http://schemas.microsoft.com/office/powerpoint/2010/main" val="138356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A269D8-E113-8E44-3469-7EFBB3D758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454ACE4-A5E2-A214-D331-8C8EDA150F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549725E-6510-7117-7C58-9FCF021CD8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845935-F57C-4E87-A6DF-1D09842CC2E8}" type="datetimeFigureOut">
              <a:rPr lang="en-GB" smtClean="0"/>
              <a:t>21/10/2024</a:t>
            </a:fld>
            <a:endParaRPr lang="en-GB"/>
          </a:p>
        </p:txBody>
      </p:sp>
      <p:sp>
        <p:nvSpPr>
          <p:cNvPr id="5" name="Footer Placeholder 4">
            <a:extLst>
              <a:ext uri="{FF2B5EF4-FFF2-40B4-BE49-F238E27FC236}">
                <a16:creationId xmlns:a16="http://schemas.microsoft.com/office/drawing/2014/main" id="{9B22DAA6-D252-AAFA-A477-1385171C0F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FBE7E0C-125B-3345-D56C-E8F92AFDA4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428334-A21A-4104-B99E-DFE26C0B0287}" type="slidenum">
              <a:rPr lang="en-GB" smtClean="0"/>
              <a:t>‹#›</a:t>
            </a:fld>
            <a:endParaRPr lang="en-GB"/>
          </a:p>
        </p:txBody>
      </p:sp>
    </p:spTree>
    <p:extLst>
      <p:ext uri="{BB962C8B-B14F-4D97-AF65-F5344CB8AC3E}">
        <p14:creationId xmlns:p14="http://schemas.microsoft.com/office/powerpoint/2010/main" val="3372721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5"/>
        <p:cNvGrpSpPr/>
        <p:nvPr/>
      </p:nvGrpSpPr>
      <p:grpSpPr>
        <a:xfrm>
          <a:off x="0" y="0"/>
          <a:ext cx="0" cy="0"/>
          <a:chOff x="0" y="0"/>
          <a:chExt cx="0" cy="0"/>
        </a:xfrm>
      </p:grpSpPr>
      <p:sp>
        <p:nvSpPr>
          <p:cNvPr id="386" name="Google Shape;386;p15"/>
          <p:cNvSpPr txBox="1">
            <a:spLocks noGrp="1"/>
          </p:cNvSpPr>
          <p:nvPr>
            <p:ph type="title"/>
          </p:nvPr>
        </p:nvSpPr>
        <p:spPr>
          <a:xfrm>
            <a:off x="193183" y="365125"/>
            <a:ext cx="11603865" cy="549275"/>
          </a:xfrm>
          <a:prstGeom prst="rect">
            <a:avLst/>
          </a:prstGeom>
          <a:solidFill>
            <a:srgbClr val="B3C6E7"/>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Calibri"/>
              <a:buNone/>
            </a:pPr>
            <a:r>
              <a:rPr lang="en-GB" sz="2800" b="1"/>
              <a:t>Completing the UCD604 – Information regarding a sanction for Universal Credit</a:t>
            </a:r>
            <a:endParaRPr/>
          </a:p>
        </p:txBody>
      </p:sp>
      <p:sp>
        <p:nvSpPr>
          <p:cNvPr id="387" name="Google Shape;38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GB"/>
              <a:t>1</a:t>
            </a:fld>
            <a:endParaRPr/>
          </a:p>
        </p:txBody>
      </p:sp>
      <p:sp>
        <p:nvSpPr>
          <p:cNvPr id="388" name="Google Shape;388;p15"/>
          <p:cNvSpPr/>
          <p:nvPr/>
        </p:nvSpPr>
        <p:spPr>
          <a:xfrm>
            <a:off x="394351" y="1184148"/>
            <a:ext cx="3126089" cy="1165860"/>
          </a:xfrm>
          <a:prstGeom prst="roundRect">
            <a:avLst>
              <a:gd name="adj" fmla="val 16667"/>
            </a:avLst>
          </a:prstGeom>
          <a:solidFill>
            <a:srgbClr val="DDEAF6"/>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GB" sz="1200" b="0" i="0" u="none" strike="noStrike" cap="none" dirty="0">
                <a:solidFill>
                  <a:schemeClr val="dk1"/>
                </a:solidFill>
                <a:latin typeface="Calibri"/>
                <a:ea typeface="Calibri"/>
                <a:cs typeface="Calibri"/>
                <a:sym typeface="Calibri"/>
              </a:rPr>
              <a:t>There will be occasions when a UCD603 has been referred due to non-compliance and before the Decision Maker (DM) has made a decision the claimant has complied / undertaken the mandatory activity</a:t>
            </a:r>
            <a:endParaRPr sz="1400" b="0" i="0" u="none" strike="noStrike" cap="none" dirty="0">
              <a:solidFill>
                <a:srgbClr val="000000"/>
              </a:solidFill>
              <a:latin typeface="Arial"/>
              <a:ea typeface="Arial"/>
              <a:cs typeface="Arial"/>
              <a:sym typeface="Arial"/>
            </a:endParaRPr>
          </a:p>
        </p:txBody>
      </p:sp>
      <p:sp>
        <p:nvSpPr>
          <p:cNvPr id="389" name="Google Shape;389;p15"/>
          <p:cNvSpPr/>
          <p:nvPr/>
        </p:nvSpPr>
        <p:spPr>
          <a:xfrm>
            <a:off x="5390034" y="1133856"/>
            <a:ext cx="4078122" cy="1184148"/>
          </a:xfrm>
          <a:prstGeom prst="roundRect">
            <a:avLst>
              <a:gd name="adj" fmla="val 16667"/>
            </a:avLst>
          </a:prstGeom>
          <a:solidFill>
            <a:srgbClr val="DDEAF6"/>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GB" sz="1200" b="0" i="0" u="none" strike="noStrike" cap="none" dirty="0">
                <a:solidFill>
                  <a:schemeClr val="dk1"/>
                </a:solidFill>
                <a:latin typeface="Calibri"/>
                <a:ea typeface="Calibri"/>
                <a:cs typeface="Calibri"/>
                <a:sym typeface="Calibri"/>
              </a:rPr>
              <a:t>It is therefore important to complete the UCD604 to advise the Work Coach (WC) / DM via District Restart Triage inbox of the date of compliance.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en-GB" sz="1200" b="0" i="0" u="none" strike="noStrike" cap="none" dirty="0">
                <a:solidFill>
                  <a:schemeClr val="dk1"/>
                </a:solidFill>
                <a:latin typeface="Calibri"/>
                <a:ea typeface="Calibri"/>
                <a:cs typeface="Calibri"/>
                <a:sym typeface="Calibri"/>
              </a:rPr>
              <a:t> So that if a sanction is applied it can be ended quickly and correctly.</a:t>
            </a:r>
            <a:endParaRPr sz="1400" b="0" i="0" u="none" strike="noStrike" cap="none" dirty="0">
              <a:solidFill>
                <a:srgbClr val="000000"/>
              </a:solidFill>
              <a:latin typeface="Arial"/>
              <a:ea typeface="Arial"/>
              <a:cs typeface="Arial"/>
              <a:sym typeface="Arial"/>
            </a:endParaRPr>
          </a:p>
        </p:txBody>
      </p:sp>
      <p:sp>
        <p:nvSpPr>
          <p:cNvPr id="390" name="Google Shape;390;p15"/>
          <p:cNvSpPr/>
          <p:nvPr/>
        </p:nvSpPr>
        <p:spPr>
          <a:xfrm>
            <a:off x="394350" y="3005072"/>
            <a:ext cx="3126089" cy="1214883"/>
          </a:xfrm>
          <a:prstGeom prst="roundRect">
            <a:avLst>
              <a:gd name="adj" fmla="val 16667"/>
            </a:avLst>
          </a:prstGeom>
          <a:solidFill>
            <a:srgbClr val="DDEAF6"/>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GB" sz="1200" b="0" i="0" u="none" strike="noStrike" cap="none">
                <a:solidFill>
                  <a:schemeClr val="dk1"/>
                </a:solidFill>
                <a:latin typeface="Calibri"/>
                <a:ea typeface="Calibri"/>
                <a:cs typeface="Calibri"/>
                <a:sym typeface="Calibri"/>
              </a:rPr>
              <a:t>When a UCD603 has been raised due to non-compliance with failing to attend the initial meeting, and the claimant has still not complied by the end of the 30 working day period.</a:t>
            </a:r>
            <a:endParaRPr sz="1400" b="0" i="0" u="none" strike="noStrike" cap="none">
              <a:solidFill>
                <a:srgbClr val="000000"/>
              </a:solidFill>
              <a:latin typeface="Arial"/>
              <a:ea typeface="Arial"/>
              <a:cs typeface="Arial"/>
              <a:sym typeface="Arial"/>
            </a:endParaRPr>
          </a:p>
        </p:txBody>
      </p:sp>
      <p:sp>
        <p:nvSpPr>
          <p:cNvPr id="391" name="Google Shape;391;p15"/>
          <p:cNvSpPr/>
          <p:nvPr/>
        </p:nvSpPr>
        <p:spPr>
          <a:xfrm>
            <a:off x="5390034" y="2711958"/>
            <a:ext cx="4078122" cy="1586483"/>
          </a:xfrm>
          <a:prstGeom prst="roundRect">
            <a:avLst>
              <a:gd name="adj" fmla="val 16667"/>
            </a:avLst>
          </a:prstGeom>
          <a:solidFill>
            <a:srgbClr val="DDEAF6"/>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GB" sz="1200" b="0" i="0" u="none" strike="noStrike" cap="none" dirty="0">
                <a:solidFill>
                  <a:schemeClr val="dk1"/>
                </a:solidFill>
                <a:latin typeface="Calibri"/>
                <a:ea typeface="Calibri"/>
                <a:cs typeface="Calibri"/>
                <a:sym typeface="Calibri"/>
              </a:rPr>
              <a:t>The </a:t>
            </a:r>
            <a:r>
              <a:rPr lang="en-GB" sz="1200" b="0" i="0" u="none" strike="noStrike" cap="none" dirty="0" err="1">
                <a:solidFill>
                  <a:schemeClr val="dk1"/>
                </a:solidFill>
                <a:latin typeface="Calibri"/>
                <a:ea typeface="Calibri"/>
                <a:cs typeface="Calibri"/>
                <a:sym typeface="Calibri"/>
              </a:rPr>
              <a:t>PRaP</a:t>
            </a:r>
            <a:r>
              <a:rPr lang="en-GB" sz="1200" b="0" i="0" u="none" strike="noStrike" cap="none" dirty="0">
                <a:solidFill>
                  <a:schemeClr val="dk1"/>
                </a:solidFill>
                <a:latin typeface="Calibri"/>
                <a:ea typeface="Calibri"/>
                <a:cs typeface="Calibri"/>
                <a:sym typeface="Calibri"/>
              </a:rPr>
              <a:t> referral is noted as a Did Not Attend (DNA) and essentially closed, the claimant no longer has the opportunity to comply after 30 days have passed, and so the UCD604 has to be completed and that “you deem the Potential Participant as no longer required to undertake the mandatory activity”. That date on the UCD604 will be used to end the open-ended sanction, if one has been applied.</a:t>
            </a:r>
            <a:endParaRPr sz="1400" b="0" i="0" u="none" strike="noStrike" cap="none" dirty="0">
              <a:solidFill>
                <a:srgbClr val="000000"/>
              </a:solidFill>
              <a:latin typeface="Arial"/>
              <a:ea typeface="Arial"/>
              <a:cs typeface="Arial"/>
              <a:sym typeface="Arial"/>
            </a:endParaRPr>
          </a:p>
        </p:txBody>
      </p:sp>
      <p:sp>
        <p:nvSpPr>
          <p:cNvPr id="392" name="Google Shape;392;p15"/>
          <p:cNvSpPr/>
          <p:nvPr/>
        </p:nvSpPr>
        <p:spPr>
          <a:xfrm>
            <a:off x="394350" y="5068062"/>
            <a:ext cx="3126090" cy="1211580"/>
          </a:xfrm>
          <a:prstGeom prst="roundRect">
            <a:avLst>
              <a:gd name="adj" fmla="val 16667"/>
            </a:avLst>
          </a:prstGeom>
          <a:solidFill>
            <a:srgbClr val="DDEAF6"/>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GB" sz="1200" b="0" i="0" u="none" strike="noStrike" cap="none">
                <a:solidFill>
                  <a:schemeClr val="dk1"/>
                </a:solidFill>
                <a:latin typeface="Calibri"/>
                <a:ea typeface="Calibri"/>
                <a:cs typeface="Calibri"/>
                <a:sym typeface="Calibri"/>
              </a:rPr>
              <a:t>The UCD604 has multiple options depending on the circumstances that have lead to it being raised. (includes details around disputed compliance)</a:t>
            </a:r>
            <a:endParaRPr sz="1400" b="0" i="0" u="none" strike="noStrike" cap="none">
              <a:solidFill>
                <a:srgbClr val="000000"/>
              </a:solidFill>
              <a:latin typeface="Arial"/>
              <a:ea typeface="Arial"/>
              <a:cs typeface="Arial"/>
              <a:sym typeface="Arial"/>
            </a:endParaRPr>
          </a:p>
        </p:txBody>
      </p:sp>
      <p:sp>
        <p:nvSpPr>
          <p:cNvPr id="393" name="Google Shape;393;p15"/>
          <p:cNvSpPr/>
          <p:nvPr/>
        </p:nvSpPr>
        <p:spPr>
          <a:xfrm>
            <a:off x="5390034" y="5068062"/>
            <a:ext cx="4078122" cy="1211580"/>
          </a:xfrm>
          <a:prstGeom prst="roundRect">
            <a:avLst>
              <a:gd name="adj" fmla="val 16667"/>
            </a:avLst>
          </a:prstGeom>
          <a:solidFill>
            <a:srgbClr val="DDEAF6"/>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GB" sz="1200" b="0" i="0" u="none" strike="noStrike" cap="none">
                <a:solidFill>
                  <a:schemeClr val="dk1"/>
                </a:solidFill>
                <a:latin typeface="Calibri"/>
                <a:ea typeface="Calibri"/>
                <a:cs typeface="Calibri"/>
                <a:sym typeface="Calibri"/>
              </a:rPr>
              <a:t>But for this purpose we will focus on failure of the initial meeting or on going interventions / activities.</a:t>
            </a:r>
            <a:endParaRPr sz="1200" b="0" i="0" u="none" strike="noStrike" cap="none">
              <a:solidFill>
                <a:schemeClr val="dk1"/>
              </a:solidFill>
              <a:latin typeface="Calibri"/>
              <a:ea typeface="Calibri"/>
              <a:cs typeface="Calibri"/>
              <a:sym typeface="Calibri"/>
            </a:endParaRPr>
          </a:p>
        </p:txBody>
      </p:sp>
      <p:sp>
        <p:nvSpPr>
          <p:cNvPr id="394" name="Google Shape;394;p15"/>
          <p:cNvSpPr/>
          <p:nvPr/>
        </p:nvSpPr>
        <p:spPr>
          <a:xfrm>
            <a:off x="3930042" y="3386770"/>
            <a:ext cx="1280160" cy="451486"/>
          </a:xfrm>
          <a:prstGeom prst="rightArrow">
            <a:avLst>
              <a:gd name="adj1" fmla="val 50000"/>
              <a:gd name="adj2" fmla="val 50000"/>
            </a:avLst>
          </a:prstGeom>
          <a:solidFill>
            <a:srgbClr val="F5F9FD"/>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95" name="Google Shape;395;p15"/>
          <p:cNvSpPr/>
          <p:nvPr/>
        </p:nvSpPr>
        <p:spPr>
          <a:xfrm>
            <a:off x="3930042" y="1500187"/>
            <a:ext cx="1280160" cy="451486"/>
          </a:xfrm>
          <a:prstGeom prst="rightArrow">
            <a:avLst>
              <a:gd name="adj1" fmla="val 50000"/>
              <a:gd name="adj2" fmla="val 50000"/>
            </a:avLst>
          </a:prstGeom>
          <a:solidFill>
            <a:srgbClr val="F5F9FD"/>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96" name="Google Shape;396;p15"/>
          <p:cNvSpPr/>
          <p:nvPr/>
        </p:nvSpPr>
        <p:spPr>
          <a:xfrm>
            <a:off x="3930042" y="5448109"/>
            <a:ext cx="1280160" cy="451486"/>
          </a:xfrm>
          <a:prstGeom prst="rightArrow">
            <a:avLst>
              <a:gd name="adj1" fmla="val 50000"/>
              <a:gd name="adj2" fmla="val 50000"/>
            </a:avLst>
          </a:prstGeom>
          <a:solidFill>
            <a:srgbClr val="F5F9FD"/>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0"/>
        <p:cNvGrpSpPr/>
        <p:nvPr/>
      </p:nvGrpSpPr>
      <p:grpSpPr>
        <a:xfrm>
          <a:off x="0" y="0"/>
          <a:ext cx="0" cy="0"/>
          <a:chOff x="0" y="0"/>
          <a:chExt cx="0" cy="0"/>
        </a:xfrm>
      </p:grpSpPr>
      <p:sp>
        <p:nvSpPr>
          <p:cNvPr id="401" name="Google Shape;401;p16"/>
          <p:cNvSpPr txBox="1">
            <a:spLocks noGrp="1"/>
          </p:cNvSpPr>
          <p:nvPr>
            <p:ph type="title"/>
          </p:nvPr>
        </p:nvSpPr>
        <p:spPr>
          <a:xfrm>
            <a:off x="193183" y="365125"/>
            <a:ext cx="11603865" cy="549275"/>
          </a:xfrm>
          <a:prstGeom prst="rect">
            <a:avLst/>
          </a:prstGeom>
          <a:solidFill>
            <a:srgbClr val="B3C6E7"/>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Calibri"/>
              <a:buNone/>
            </a:pPr>
            <a:r>
              <a:rPr lang="en-GB" sz="2800" b="1"/>
              <a:t>Completing the UCD604 – Information regarding a sanction for Universal Credit</a:t>
            </a:r>
            <a:endParaRPr/>
          </a:p>
        </p:txBody>
      </p:sp>
      <p:sp>
        <p:nvSpPr>
          <p:cNvPr id="402" name="Google Shape;402;p16"/>
          <p:cNvSpPr txBox="1">
            <a:spLocks noGrp="1"/>
          </p:cNvSpPr>
          <p:nvPr>
            <p:ph type="body" idx="1"/>
          </p:nvPr>
        </p:nvSpPr>
        <p:spPr>
          <a:xfrm>
            <a:off x="193183" y="1030310"/>
            <a:ext cx="11603865" cy="514665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800"/>
              <a:buNone/>
            </a:pPr>
            <a:endParaRPr sz="1800">
              <a:latin typeface="Calibri"/>
              <a:ea typeface="Calibri"/>
              <a:cs typeface="Calibri"/>
              <a:sym typeface="Calibri"/>
            </a:endParaRPr>
          </a:p>
          <a:p>
            <a:pPr marL="0" lvl="0" indent="0" algn="l" rtl="0">
              <a:lnSpc>
                <a:spcPct val="90000"/>
              </a:lnSpc>
              <a:spcBef>
                <a:spcPts val="1000"/>
              </a:spcBef>
              <a:spcAft>
                <a:spcPts val="0"/>
              </a:spcAft>
              <a:buClr>
                <a:schemeClr val="dk1"/>
              </a:buClr>
              <a:buSzPts val="1400"/>
              <a:buNone/>
            </a:pPr>
            <a:endParaRPr sz="1400">
              <a:latin typeface="Calibri"/>
              <a:ea typeface="Calibri"/>
              <a:cs typeface="Calibri"/>
              <a:sym typeface="Calibri"/>
            </a:endParaRPr>
          </a:p>
          <a:p>
            <a:pPr marL="0" lvl="0" indent="0" algn="l" rtl="0">
              <a:lnSpc>
                <a:spcPct val="90000"/>
              </a:lnSpc>
              <a:spcBef>
                <a:spcPts val="1000"/>
              </a:spcBef>
              <a:spcAft>
                <a:spcPts val="0"/>
              </a:spcAft>
              <a:buClr>
                <a:schemeClr val="dk1"/>
              </a:buClr>
              <a:buSzPts val="1200"/>
              <a:buNone/>
            </a:pPr>
            <a:endParaRPr sz="1200">
              <a:latin typeface="Calibri"/>
              <a:ea typeface="Calibri"/>
              <a:cs typeface="Calibri"/>
              <a:sym typeface="Calibri"/>
            </a:endParaRPr>
          </a:p>
          <a:p>
            <a:pPr marL="0" lvl="0" indent="0" algn="l" rtl="0">
              <a:lnSpc>
                <a:spcPct val="90000"/>
              </a:lnSpc>
              <a:spcBef>
                <a:spcPts val="1000"/>
              </a:spcBef>
              <a:spcAft>
                <a:spcPts val="0"/>
              </a:spcAft>
              <a:buClr>
                <a:schemeClr val="dk1"/>
              </a:buClr>
              <a:buSzPts val="2200"/>
              <a:buNone/>
            </a:pPr>
            <a:endParaRPr sz="2200">
              <a:latin typeface="Calibri"/>
              <a:ea typeface="Calibri"/>
              <a:cs typeface="Calibri"/>
              <a:sym typeface="Calibri"/>
            </a:endParaRPr>
          </a:p>
          <a:p>
            <a:pPr marL="0" lvl="0" indent="0" algn="l" rtl="0">
              <a:lnSpc>
                <a:spcPct val="90000"/>
              </a:lnSpc>
              <a:spcBef>
                <a:spcPts val="1000"/>
              </a:spcBef>
              <a:spcAft>
                <a:spcPts val="0"/>
              </a:spcAft>
              <a:buClr>
                <a:schemeClr val="dk1"/>
              </a:buClr>
              <a:buSzPts val="2200"/>
              <a:buNone/>
            </a:pPr>
            <a:endParaRPr sz="2200">
              <a:latin typeface="Calibri"/>
              <a:ea typeface="Calibri"/>
              <a:cs typeface="Calibri"/>
              <a:sym typeface="Calibri"/>
            </a:endParaRPr>
          </a:p>
          <a:p>
            <a:pPr marL="0" lvl="0" indent="0" algn="l" rtl="0">
              <a:lnSpc>
                <a:spcPct val="90000"/>
              </a:lnSpc>
              <a:spcBef>
                <a:spcPts val="1000"/>
              </a:spcBef>
              <a:spcAft>
                <a:spcPts val="0"/>
              </a:spcAft>
              <a:buClr>
                <a:schemeClr val="dk1"/>
              </a:buClr>
              <a:buSzPts val="2200"/>
              <a:buNone/>
            </a:pPr>
            <a:endParaRPr sz="2200">
              <a:latin typeface="Calibri"/>
              <a:ea typeface="Calibri"/>
              <a:cs typeface="Calibri"/>
              <a:sym typeface="Calibri"/>
            </a:endParaRPr>
          </a:p>
          <a:p>
            <a:pPr marL="0" lvl="0" indent="0" algn="l" rtl="0">
              <a:lnSpc>
                <a:spcPct val="90000"/>
              </a:lnSpc>
              <a:spcBef>
                <a:spcPts val="1000"/>
              </a:spcBef>
              <a:spcAft>
                <a:spcPts val="0"/>
              </a:spcAft>
              <a:buClr>
                <a:schemeClr val="dk1"/>
              </a:buClr>
              <a:buSzPts val="2200"/>
              <a:buNone/>
            </a:pPr>
            <a:endParaRPr sz="2200">
              <a:latin typeface="Calibri"/>
              <a:ea typeface="Calibri"/>
              <a:cs typeface="Calibri"/>
              <a:sym typeface="Calibri"/>
            </a:endParaRPr>
          </a:p>
          <a:p>
            <a:pPr marL="0" lvl="0" indent="0" algn="l" rtl="0">
              <a:lnSpc>
                <a:spcPct val="90000"/>
              </a:lnSpc>
              <a:spcBef>
                <a:spcPts val="1000"/>
              </a:spcBef>
              <a:spcAft>
                <a:spcPts val="0"/>
              </a:spcAft>
              <a:buClr>
                <a:schemeClr val="dk1"/>
              </a:buClr>
              <a:buSzPts val="2200"/>
              <a:buNone/>
            </a:pPr>
            <a:endParaRPr sz="2200">
              <a:latin typeface="Calibri"/>
              <a:ea typeface="Calibri"/>
              <a:cs typeface="Calibri"/>
              <a:sym typeface="Calibri"/>
            </a:endParaRPr>
          </a:p>
        </p:txBody>
      </p:sp>
      <p:sp>
        <p:nvSpPr>
          <p:cNvPr id="403" name="Google Shape;40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GB"/>
              <a:t>2</a:t>
            </a:fld>
            <a:endParaRPr/>
          </a:p>
        </p:txBody>
      </p:sp>
      <p:pic>
        <p:nvPicPr>
          <p:cNvPr id="404" name="Google Shape;404;p16"/>
          <p:cNvPicPr preferRelativeResize="0"/>
          <p:nvPr/>
        </p:nvPicPr>
        <p:blipFill rotWithShape="1">
          <a:blip r:embed="rId3">
            <a:alphaModFix/>
          </a:blip>
          <a:srcRect/>
          <a:stretch/>
        </p:blipFill>
        <p:spPr>
          <a:xfrm>
            <a:off x="394952" y="1112848"/>
            <a:ext cx="5314950" cy="4981575"/>
          </a:xfrm>
          <a:prstGeom prst="rect">
            <a:avLst/>
          </a:prstGeom>
          <a:noFill/>
          <a:ln>
            <a:noFill/>
          </a:ln>
        </p:spPr>
      </p:pic>
      <p:sp>
        <p:nvSpPr>
          <p:cNvPr id="405" name="Google Shape;405;p16"/>
          <p:cNvSpPr txBox="1"/>
          <p:nvPr/>
        </p:nvSpPr>
        <p:spPr>
          <a:xfrm>
            <a:off x="6456784" y="1889868"/>
            <a:ext cx="1455575" cy="307777"/>
          </a:xfrm>
          <a:prstGeom prst="rect">
            <a:avLst/>
          </a:prstGeom>
          <a:noFill/>
          <a:ln w="9525" cap="flat" cmpd="sng">
            <a:solidFill>
              <a:srgbClr val="31538F"/>
            </a:solidFill>
            <a:prstDash val="solid"/>
            <a:round/>
            <a:headEnd type="none" w="sm" len="sm"/>
            <a:tailEnd type="none" w="sm" len="sm"/>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400"/>
              <a:buFont typeface="Arial"/>
              <a:buNone/>
            </a:pPr>
            <a:r>
              <a:rPr lang="en-GB" sz="1400" b="0" i="0" u="none" strike="noStrike" cap="none">
                <a:solidFill>
                  <a:schemeClr val="dk1"/>
                </a:solidFill>
                <a:latin typeface="Calibri"/>
                <a:ea typeface="Calibri"/>
                <a:cs typeface="Calibri"/>
                <a:sym typeface="Calibri"/>
              </a:rPr>
              <a:t>Self explanatory</a:t>
            </a:r>
            <a:endParaRPr sz="1400" b="0" i="0" u="none" strike="noStrike" cap="none">
              <a:solidFill>
                <a:srgbClr val="000000"/>
              </a:solidFill>
              <a:latin typeface="Arial"/>
              <a:ea typeface="Arial"/>
              <a:cs typeface="Arial"/>
              <a:sym typeface="Arial"/>
            </a:endParaRPr>
          </a:p>
        </p:txBody>
      </p:sp>
      <p:cxnSp>
        <p:nvCxnSpPr>
          <p:cNvPr id="406" name="Google Shape;406;p16"/>
          <p:cNvCxnSpPr/>
          <p:nvPr/>
        </p:nvCxnSpPr>
        <p:spPr>
          <a:xfrm flipH="1">
            <a:off x="5709902" y="2099388"/>
            <a:ext cx="625584" cy="662473"/>
          </a:xfrm>
          <a:prstGeom prst="straightConnector1">
            <a:avLst/>
          </a:prstGeom>
          <a:noFill/>
          <a:ln w="9525" cap="flat" cmpd="sng">
            <a:solidFill>
              <a:schemeClr val="accent1"/>
            </a:solidFill>
            <a:prstDash val="solid"/>
            <a:miter lim="800000"/>
            <a:headEnd type="none" w="sm" len="sm"/>
            <a:tailEnd type="triangle" w="med" len="med"/>
          </a:ln>
        </p:spPr>
      </p:cxnSp>
      <p:sp>
        <p:nvSpPr>
          <p:cNvPr id="407" name="Google Shape;407;p16"/>
          <p:cNvSpPr txBox="1"/>
          <p:nvPr/>
        </p:nvSpPr>
        <p:spPr>
          <a:xfrm>
            <a:off x="6456784" y="3284376"/>
            <a:ext cx="4133461" cy="1661993"/>
          </a:xfrm>
          <a:prstGeom prst="rect">
            <a:avLst/>
          </a:prstGeom>
          <a:noFill/>
          <a:ln w="9525" cap="flat" cmpd="sng">
            <a:solidFill>
              <a:schemeClr val="accent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GB" sz="1400" b="1" i="0" u="none" strike="noStrike" cap="none">
                <a:solidFill>
                  <a:schemeClr val="dk1"/>
                </a:solidFill>
                <a:latin typeface="Calibri"/>
                <a:ea typeface="Calibri"/>
                <a:cs typeface="Calibri"/>
                <a:sym typeface="Calibri"/>
              </a:rPr>
              <a:t>Compliance</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1400"/>
              <a:buFont typeface="Calibri"/>
              <a:buAutoNum type="alphaLcParenBoth"/>
            </a:pPr>
            <a:r>
              <a:rPr lang="en-GB" sz="1400" b="0" i="0" u="none" strike="noStrike" cap="none">
                <a:solidFill>
                  <a:schemeClr val="dk1"/>
                </a:solidFill>
                <a:latin typeface="Calibri"/>
                <a:ea typeface="Calibri"/>
                <a:cs typeface="Calibri"/>
                <a:sym typeface="Calibri"/>
              </a:rPr>
              <a:t>They have complied and now attend an initial meeting or the mandated activity set</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1400"/>
              <a:buFont typeface="Calibri"/>
              <a:buAutoNum type="alphaLcParenBoth"/>
            </a:pPr>
            <a:r>
              <a:rPr lang="en-GB" sz="1400" b="0" i="0" u="none" strike="noStrike" cap="none">
                <a:solidFill>
                  <a:schemeClr val="dk1"/>
                </a:solidFill>
                <a:latin typeface="Calibri"/>
                <a:ea typeface="Calibri"/>
                <a:cs typeface="Calibri"/>
                <a:sym typeface="Calibri"/>
              </a:rPr>
              <a:t>They have not engaged, and 30 days have passed. Deemed compliance as claimant not longer has opportunity to attend a meeting.</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cxnSp>
        <p:nvCxnSpPr>
          <p:cNvPr id="408" name="Google Shape;408;p16"/>
          <p:cNvCxnSpPr/>
          <p:nvPr/>
        </p:nvCxnSpPr>
        <p:spPr>
          <a:xfrm flipH="1">
            <a:off x="5523508" y="3767632"/>
            <a:ext cx="933276" cy="265201"/>
          </a:xfrm>
          <a:prstGeom prst="straightConnector1">
            <a:avLst/>
          </a:prstGeom>
          <a:noFill/>
          <a:ln w="9525" cap="flat" cmpd="sng">
            <a:solidFill>
              <a:schemeClr val="accent1"/>
            </a:solidFill>
            <a:prstDash val="solid"/>
            <a:miter lim="800000"/>
            <a:headEnd type="none" w="sm" len="sm"/>
            <a:tailEnd type="triangle" w="med" len="med"/>
          </a:ln>
        </p:spPr>
      </p:cxnSp>
      <p:cxnSp>
        <p:nvCxnSpPr>
          <p:cNvPr id="409" name="Google Shape;409;p16"/>
          <p:cNvCxnSpPr/>
          <p:nvPr/>
        </p:nvCxnSpPr>
        <p:spPr>
          <a:xfrm flipH="1">
            <a:off x="5533053" y="4148743"/>
            <a:ext cx="923731" cy="260684"/>
          </a:xfrm>
          <a:prstGeom prst="straightConnector1">
            <a:avLst/>
          </a:prstGeom>
          <a:noFill/>
          <a:ln w="9525" cap="flat" cmpd="sng">
            <a:solidFill>
              <a:schemeClr val="accent1"/>
            </a:solidFill>
            <a:prstDash val="solid"/>
            <a:miter lim="800000"/>
            <a:headEnd type="none" w="sm" len="sm"/>
            <a:tailEnd type="triangle" w="med" len="med"/>
          </a:ln>
        </p:spPr>
      </p:cxnSp>
      <p:sp>
        <p:nvSpPr>
          <p:cNvPr id="410" name="Google Shape;410;p16"/>
          <p:cNvSpPr/>
          <p:nvPr/>
        </p:nvSpPr>
        <p:spPr>
          <a:xfrm>
            <a:off x="6456784" y="5271796"/>
            <a:ext cx="4273420" cy="680344"/>
          </a:xfrm>
          <a:prstGeom prst="rect">
            <a:avLst/>
          </a:prstGeom>
          <a:solidFill>
            <a:schemeClr val="l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a:solidFill>
                  <a:schemeClr val="dk1"/>
                </a:solidFill>
                <a:latin typeface="Calibri"/>
                <a:ea typeface="Calibri"/>
                <a:cs typeface="Calibri"/>
                <a:sym typeface="Calibri"/>
              </a:rPr>
              <a:t>Continue to complete the remaining parts of the form</a:t>
            </a:r>
            <a:endParaRPr sz="1400" b="0" i="0" u="none" strike="noStrike" cap="none">
              <a:solidFill>
                <a:srgbClr val="000000"/>
              </a:solidFill>
              <a:latin typeface="Arial"/>
              <a:ea typeface="Arial"/>
              <a:cs typeface="Arial"/>
              <a:sym typeface="Arial"/>
            </a:endParaRPr>
          </a:p>
        </p:txBody>
      </p:sp>
      <p:cxnSp>
        <p:nvCxnSpPr>
          <p:cNvPr id="411" name="Google Shape;411;p16"/>
          <p:cNvCxnSpPr/>
          <p:nvPr/>
        </p:nvCxnSpPr>
        <p:spPr>
          <a:xfrm rot="10800000">
            <a:off x="5709902" y="5271796"/>
            <a:ext cx="746882" cy="335902"/>
          </a:xfrm>
          <a:prstGeom prst="straightConnector1">
            <a:avLst/>
          </a:prstGeom>
          <a:noFill/>
          <a:ln w="9525" cap="flat" cmpd="sng">
            <a:solidFill>
              <a:schemeClr val="accent1"/>
            </a:solidFill>
            <a:prstDash val="solid"/>
            <a:miter lim="800000"/>
            <a:headEnd type="none" w="sm" len="sm"/>
            <a:tailEnd type="triangle" w="med" len="med"/>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Google Shape;416;p17"/>
          <p:cNvSpPr txBox="1">
            <a:spLocks noGrp="1"/>
          </p:cNvSpPr>
          <p:nvPr>
            <p:ph type="title"/>
          </p:nvPr>
        </p:nvSpPr>
        <p:spPr>
          <a:xfrm>
            <a:off x="193183" y="365125"/>
            <a:ext cx="11603865" cy="549275"/>
          </a:xfrm>
          <a:prstGeom prst="rect">
            <a:avLst/>
          </a:prstGeom>
          <a:solidFill>
            <a:srgbClr val="B3C6E7"/>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Calibri"/>
              <a:buNone/>
            </a:pPr>
            <a:r>
              <a:rPr lang="en-GB" sz="2800" b="1" dirty="0"/>
              <a:t>Completing the UCD604 – Information regarding a sanction for Universal Credit</a:t>
            </a:r>
            <a:endParaRPr dirty="0"/>
          </a:p>
        </p:txBody>
      </p:sp>
      <p:sp>
        <p:nvSpPr>
          <p:cNvPr id="417" name="Google Shape;417;p17"/>
          <p:cNvSpPr txBox="1">
            <a:spLocks noGrp="1"/>
          </p:cNvSpPr>
          <p:nvPr>
            <p:ph type="body" idx="1"/>
          </p:nvPr>
        </p:nvSpPr>
        <p:spPr>
          <a:xfrm>
            <a:off x="193183" y="1030310"/>
            <a:ext cx="11603865" cy="514665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800"/>
              <a:buNone/>
            </a:pPr>
            <a:endParaRPr sz="1800">
              <a:latin typeface="Calibri"/>
              <a:ea typeface="Calibri"/>
              <a:cs typeface="Calibri"/>
              <a:sym typeface="Calibri"/>
            </a:endParaRPr>
          </a:p>
          <a:p>
            <a:pPr marL="0" lvl="0" indent="0" algn="l" rtl="0">
              <a:lnSpc>
                <a:spcPct val="90000"/>
              </a:lnSpc>
              <a:spcBef>
                <a:spcPts val="1000"/>
              </a:spcBef>
              <a:spcAft>
                <a:spcPts val="0"/>
              </a:spcAft>
              <a:buClr>
                <a:schemeClr val="dk1"/>
              </a:buClr>
              <a:buSzPts val="1400"/>
              <a:buNone/>
            </a:pPr>
            <a:endParaRPr sz="1400">
              <a:latin typeface="Calibri"/>
              <a:ea typeface="Calibri"/>
              <a:cs typeface="Calibri"/>
              <a:sym typeface="Calibri"/>
            </a:endParaRPr>
          </a:p>
          <a:p>
            <a:pPr marL="0" lvl="0" indent="0" algn="l" rtl="0">
              <a:lnSpc>
                <a:spcPct val="90000"/>
              </a:lnSpc>
              <a:spcBef>
                <a:spcPts val="1000"/>
              </a:spcBef>
              <a:spcAft>
                <a:spcPts val="0"/>
              </a:spcAft>
              <a:buClr>
                <a:schemeClr val="dk1"/>
              </a:buClr>
              <a:buSzPts val="1200"/>
              <a:buNone/>
            </a:pPr>
            <a:endParaRPr sz="1200">
              <a:latin typeface="Calibri"/>
              <a:ea typeface="Calibri"/>
              <a:cs typeface="Calibri"/>
              <a:sym typeface="Calibri"/>
            </a:endParaRPr>
          </a:p>
          <a:p>
            <a:pPr marL="0" lvl="0" indent="0" algn="l" rtl="0">
              <a:lnSpc>
                <a:spcPct val="90000"/>
              </a:lnSpc>
              <a:spcBef>
                <a:spcPts val="1000"/>
              </a:spcBef>
              <a:spcAft>
                <a:spcPts val="0"/>
              </a:spcAft>
              <a:buClr>
                <a:schemeClr val="dk1"/>
              </a:buClr>
              <a:buSzPts val="2200"/>
              <a:buNone/>
            </a:pPr>
            <a:endParaRPr sz="2200">
              <a:latin typeface="Calibri"/>
              <a:ea typeface="Calibri"/>
              <a:cs typeface="Calibri"/>
              <a:sym typeface="Calibri"/>
            </a:endParaRPr>
          </a:p>
          <a:p>
            <a:pPr marL="0" lvl="0" indent="0" algn="l" rtl="0">
              <a:lnSpc>
                <a:spcPct val="90000"/>
              </a:lnSpc>
              <a:spcBef>
                <a:spcPts val="1000"/>
              </a:spcBef>
              <a:spcAft>
                <a:spcPts val="0"/>
              </a:spcAft>
              <a:buClr>
                <a:schemeClr val="dk1"/>
              </a:buClr>
              <a:buSzPts val="2200"/>
              <a:buNone/>
            </a:pPr>
            <a:endParaRPr sz="2200">
              <a:latin typeface="Calibri"/>
              <a:ea typeface="Calibri"/>
              <a:cs typeface="Calibri"/>
              <a:sym typeface="Calibri"/>
            </a:endParaRPr>
          </a:p>
          <a:p>
            <a:pPr marL="0" lvl="0" indent="0" algn="l" rtl="0">
              <a:lnSpc>
                <a:spcPct val="90000"/>
              </a:lnSpc>
              <a:spcBef>
                <a:spcPts val="1000"/>
              </a:spcBef>
              <a:spcAft>
                <a:spcPts val="0"/>
              </a:spcAft>
              <a:buClr>
                <a:schemeClr val="dk1"/>
              </a:buClr>
              <a:buSzPts val="2200"/>
              <a:buNone/>
            </a:pPr>
            <a:endParaRPr sz="2200">
              <a:latin typeface="Calibri"/>
              <a:ea typeface="Calibri"/>
              <a:cs typeface="Calibri"/>
              <a:sym typeface="Calibri"/>
            </a:endParaRPr>
          </a:p>
          <a:p>
            <a:pPr marL="0" lvl="0" indent="0" algn="l" rtl="0">
              <a:lnSpc>
                <a:spcPct val="90000"/>
              </a:lnSpc>
              <a:spcBef>
                <a:spcPts val="1000"/>
              </a:spcBef>
              <a:spcAft>
                <a:spcPts val="0"/>
              </a:spcAft>
              <a:buClr>
                <a:schemeClr val="dk1"/>
              </a:buClr>
              <a:buSzPts val="2200"/>
              <a:buNone/>
            </a:pPr>
            <a:endParaRPr sz="2200">
              <a:latin typeface="Calibri"/>
              <a:ea typeface="Calibri"/>
              <a:cs typeface="Calibri"/>
              <a:sym typeface="Calibri"/>
            </a:endParaRPr>
          </a:p>
          <a:p>
            <a:pPr marL="0" lvl="0" indent="0" algn="l" rtl="0">
              <a:lnSpc>
                <a:spcPct val="90000"/>
              </a:lnSpc>
              <a:spcBef>
                <a:spcPts val="1000"/>
              </a:spcBef>
              <a:spcAft>
                <a:spcPts val="0"/>
              </a:spcAft>
              <a:buClr>
                <a:schemeClr val="dk1"/>
              </a:buClr>
              <a:buSzPts val="2200"/>
              <a:buNone/>
            </a:pPr>
            <a:endParaRPr sz="2200">
              <a:latin typeface="Calibri"/>
              <a:ea typeface="Calibri"/>
              <a:cs typeface="Calibri"/>
              <a:sym typeface="Calibri"/>
            </a:endParaRPr>
          </a:p>
        </p:txBody>
      </p:sp>
      <p:sp>
        <p:nvSpPr>
          <p:cNvPr id="418" name="Google Shape;418;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GB"/>
              <a:t>3</a:t>
            </a:fld>
            <a:endParaRPr/>
          </a:p>
        </p:txBody>
      </p:sp>
      <p:pic>
        <p:nvPicPr>
          <p:cNvPr id="419" name="Google Shape;419;p17"/>
          <p:cNvPicPr preferRelativeResize="0"/>
          <p:nvPr/>
        </p:nvPicPr>
        <p:blipFill rotWithShape="1">
          <a:blip r:embed="rId3">
            <a:alphaModFix/>
          </a:blip>
          <a:srcRect/>
          <a:stretch/>
        </p:blipFill>
        <p:spPr>
          <a:xfrm>
            <a:off x="266117" y="1194512"/>
            <a:ext cx="4080070" cy="1582978"/>
          </a:xfrm>
          <a:prstGeom prst="rect">
            <a:avLst/>
          </a:prstGeom>
          <a:noFill/>
          <a:ln>
            <a:noFill/>
          </a:ln>
        </p:spPr>
      </p:pic>
      <p:pic>
        <p:nvPicPr>
          <p:cNvPr id="420" name="Google Shape;420;p17"/>
          <p:cNvPicPr preferRelativeResize="0"/>
          <p:nvPr/>
        </p:nvPicPr>
        <p:blipFill rotWithShape="1">
          <a:blip r:embed="rId4">
            <a:alphaModFix/>
          </a:blip>
          <a:srcRect/>
          <a:stretch/>
        </p:blipFill>
        <p:spPr>
          <a:xfrm>
            <a:off x="394952" y="3046390"/>
            <a:ext cx="3951235" cy="2781300"/>
          </a:xfrm>
          <a:prstGeom prst="rect">
            <a:avLst/>
          </a:prstGeom>
          <a:noFill/>
          <a:ln>
            <a:noFill/>
          </a:ln>
        </p:spPr>
      </p:pic>
      <p:sp>
        <p:nvSpPr>
          <p:cNvPr id="421" name="Google Shape;421;p17"/>
          <p:cNvSpPr txBox="1"/>
          <p:nvPr/>
        </p:nvSpPr>
        <p:spPr>
          <a:xfrm>
            <a:off x="4842588" y="1380931"/>
            <a:ext cx="3433665" cy="646331"/>
          </a:xfrm>
          <a:prstGeom prst="rect">
            <a:avLst/>
          </a:prstGeom>
          <a:noFill/>
          <a:ln w="9525" cap="flat" cmpd="sng">
            <a:solidFill>
              <a:schemeClr val="accent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Calibri"/>
                <a:ea typeface="Calibri"/>
                <a:cs typeface="Calibri"/>
                <a:sym typeface="Calibri"/>
              </a:rPr>
              <a:t>Boxes A – D relate to disputed compliance </a:t>
            </a:r>
            <a:endParaRPr sz="1400" b="0" i="0" u="none" strike="noStrike" cap="none">
              <a:solidFill>
                <a:srgbClr val="000000"/>
              </a:solidFill>
              <a:latin typeface="Arial"/>
              <a:ea typeface="Arial"/>
              <a:cs typeface="Arial"/>
              <a:sym typeface="Arial"/>
            </a:endParaRPr>
          </a:p>
        </p:txBody>
      </p:sp>
      <p:pic>
        <p:nvPicPr>
          <p:cNvPr id="422" name="Google Shape;422;p17"/>
          <p:cNvPicPr preferRelativeResize="0"/>
          <p:nvPr/>
        </p:nvPicPr>
        <p:blipFill rotWithShape="1">
          <a:blip r:embed="rId5">
            <a:alphaModFix/>
          </a:blip>
          <a:srcRect/>
          <a:stretch/>
        </p:blipFill>
        <p:spPr>
          <a:xfrm>
            <a:off x="4842588" y="2442960"/>
            <a:ext cx="5124450" cy="2238375"/>
          </a:xfrm>
          <a:prstGeom prst="rect">
            <a:avLst/>
          </a:prstGeom>
          <a:noFill/>
          <a:ln>
            <a:noFill/>
          </a:ln>
        </p:spPr>
      </p:pic>
      <p:pic>
        <p:nvPicPr>
          <p:cNvPr id="423" name="Google Shape;423;p17"/>
          <p:cNvPicPr preferRelativeResize="0"/>
          <p:nvPr/>
        </p:nvPicPr>
        <p:blipFill rotWithShape="1">
          <a:blip r:embed="rId6">
            <a:alphaModFix/>
          </a:blip>
          <a:srcRect/>
          <a:stretch/>
        </p:blipFill>
        <p:spPr>
          <a:xfrm>
            <a:off x="4680176" y="4797245"/>
            <a:ext cx="5705475" cy="1133475"/>
          </a:xfrm>
          <a:prstGeom prst="rect">
            <a:avLst/>
          </a:prstGeom>
          <a:noFill/>
          <a:ln>
            <a:noFill/>
          </a:ln>
        </p:spPr>
      </p:pic>
      <p:sp>
        <p:nvSpPr>
          <p:cNvPr id="424" name="Google Shape;424;p17"/>
          <p:cNvSpPr txBox="1"/>
          <p:nvPr/>
        </p:nvSpPr>
        <p:spPr>
          <a:xfrm>
            <a:off x="10143347" y="2280611"/>
            <a:ext cx="1477391" cy="954107"/>
          </a:xfrm>
          <a:prstGeom prst="rect">
            <a:avLst/>
          </a:prstGeom>
          <a:noFill/>
          <a:ln w="9525" cap="flat" cmpd="sng">
            <a:solidFill>
              <a:schemeClr val="accent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GB" sz="1400" b="0" i="0" u="none" strike="noStrike" cap="none" dirty="0">
                <a:solidFill>
                  <a:schemeClr val="dk1"/>
                </a:solidFill>
                <a:latin typeface="Calibri"/>
                <a:ea typeface="Calibri"/>
                <a:cs typeface="Calibri"/>
                <a:sym typeface="Calibri"/>
              </a:rPr>
              <a:t>Final </a:t>
            </a:r>
            <a:r>
              <a:rPr lang="en-GB" sz="1400" b="0" i="0" u="none" strike="noStrike" cap="none">
                <a:solidFill>
                  <a:schemeClr val="dk1"/>
                </a:solidFill>
                <a:latin typeface="Calibri"/>
                <a:ea typeface="Calibri"/>
                <a:cs typeface="Calibri"/>
                <a:sym typeface="Calibri"/>
              </a:rPr>
              <a:t>section Provider </a:t>
            </a:r>
            <a:r>
              <a:rPr lang="en-GB" sz="1400" b="0" i="0" u="none" strike="noStrike" cap="none" dirty="0">
                <a:solidFill>
                  <a:schemeClr val="dk1"/>
                </a:solidFill>
                <a:latin typeface="Calibri"/>
                <a:ea typeface="Calibri"/>
                <a:cs typeface="Calibri"/>
                <a:sym typeface="Calibri"/>
              </a:rPr>
              <a:t>details – complete as appropriate.</a:t>
            </a:r>
            <a:endParaRPr sz="1400" b="0" i="0" u="none" strike="noStrike" cap="none" dirty="0">
              <a:solidFill>
                <a:srgbClr val="000000"/>
              </a:solidFill>
              <a:latin typeface="Arial"/>
              <a:ea typeface="Arial"/>
              <a:cs typeface="Arial"/>
              <a:sym typeface="Arial"/>
            </a:endParaRPr>
          </a:p>
        </p:txBody>
      </p:sp>
      <p:cxnSp>
        <p:nvCxnSpPr>
          <p:cNvPr id="425" name="Google Shape;425;p17"/>
          <p:cNvCxnSpPr/>
          <p:nvPr/>
        </p:nvCxnSpPr>
        <p:spPr>
          <a:xfrm flipH="1">
            <a:off x="4469363" y="1704096"/>
            <a:ext cx="279919" cy="281905"/>
          </a:xfrm>
          <a:prstGeom prst="straightConnector1">
            <a:avLst/>
          </a:prstGeom>
          <a:noFill/>
          <a:ln w="9525" cap="flat" cmpd="sng">
            <a:solidFill>
              <a:schemeClr val="accent1"/>
            </a:solidFill>
            <a:prstDash val="solid"/>
            <a:miter lim="800000"/>
            <a:headEnd type="none" w="sm" len="sm"/>
            <a:tailEnd type="triangle" w="med" len="med"/>
          </a:ln>
        </p:spPr>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WP Document" ma:contentTypeID="0x010100A7C29EFF43A58C4187C5AC5992309F1C0032773048F64EF94DA8BF066F61BE17B2" ma:contentTypeVersion="4" ma:contentTypeDescription="Document template for DWP content." ma:contentTypeScope="" ma:versionID="3466760bf4b11906bf275a48b57aef99">
  <xsd:schema xmlns:xsd="http://www.w3.org/2001/XMLSchema" xmlns:xs="http://www.w3.org/2001/XMLSchema" xmlns:p="http://schemas.microsoft.com/office/2006/metadata/properties" xmlns:ns2="a04dbe3e-63b4-48d2-9d03-f0eb0c7bc09d" xmlns:ns3="4c3fe800-e96c-4d03-98fa-224fe6ef891a" targetNamespace="http://schemas.microsoft.com/office/2006/metadata/properties" ma:root="true" ma:fieldsID="2c82a61db94d155a631cd20821ebcd8c" ns2:_="" ns3:_="">
    <xsd:import namespace="a04dbe3e-63b4-48d2-9d03-f0eb0c7bc09d"/>
    <xsd:import namespace="4c3fe800-e96c-4d03-98fa-224fe6ef891a"/>
    <xsd:element name="properties">
      <xsd:complexType>
        <xsd:sequence>
          <xsd:element name="documentManagement">
            <xsd:complexType>
              <xsd:all>
                <xsd:element ref="ns2:Information_x0020_Owner" minOccurs="0"/>
                <xsd:element ref="ns2:Protective_x0020_Marking"/>
                <xsd:element ref="ns2:TaxCatchAll" minOccurs="0"/>
                <xsd:element ref="ns2:TaxCatchAllLabel" minOccurs="0"/>
                <xsd:element ref="ns3:Main_x005f_x0020_Category"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4dbe3e-63b4-48d2-9d03-f0eb0c7bc09d" elementFormDefault="qualified">
    <xsd:import namespace="http://schemas.microsoft.com/office/2006/documentManagement/types"/>
    <xsd:import namespace="http://schemas.microsoft.com/office/infopath/2007/PartnerControls"/>
    <xsd:element name="Information_x0020_Owner" ma:index="1" nillable="true" ma:displayName="Information Owner" ma:hidden="true" ma:list="UserInfo" ma:SharePointGroup="0" ma:internalName="Information_x0020_Owner" ma:readOnly="false" ma:showField="Titl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rotective_x0020_Marking" ma:index="2" ma:displayName="Protective Marking" ma:default="Official" ma:description="Specify the security classification of the document" ma:format="Dropdown" ma:internalName="Protective_x0020_Marking">
      <xsd:simpleType>
        <xsd:restriction base="dms:Choice">
          <xsd:enumeration value="Official"/>
          <xsd:enumeration value="Official Sensitive"/>
        </xsd:restriction>
      </xsd:simpleType>
    </xsd:element>
    <xsd:element name="TaxCatchAll" ma:index="9" nillable="true" ma:displayName="Taxonomy Catch All Column" ma:hidden="true" ma:list="{d7eb3953-5a13-4cdd-ac60-c64086f979d1}" ma:internalName="TaxCatchAll" ma:showField="CatchAllData" ma:web="4c3fe800-e96c-4d03-98fa-224fe6ef891a">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d7eb3953-5a13-4cdd-ac60-c64086f979d1}" ma:internalName="TaxCatchAllLabel" ma:readOnly="true" ma:showField="CatchAllDataLabel" ma:web="4c3fe800-e96c-4d03-98fa-224fe6ef891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c3fe800-e96c-4d03-98fa-224fe6ef891a" elementFormDefault="qualified">
    <xsd:import namespace="http://schemas.microsoft.com/office/2006/documentManagement/types"/>
    <xsd:import namespace="http://schemas.microsoft.com/office/infopath/2007/PartnerControls"/>
    <xsd:element name="Main_x005f_x0020_Category" ma:index="12" nillable="true" ma:displayName="Main Category" ma:internalName="Main_x0020_Category">
      <xsd:simpleType>
        <xsd:restriction base="dms:Choice">
          <xsd:enumeration value="Add your own"/>
          <xsd:enumeration value="Useful to know"/>
        </xsd:restriction>
      </xsd:simpleType>
    </xsd:element>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a04dbe3e-63b4-48d2-9d03-f0eb0c7bc09d" xsi:nil="true"/>
    <Protective_x0020_Marking xmlns="a04dbe3e-63b4-48d2-9d03-f0eb0c7bc09d">Official</Protective_x0020_Marking>
    <Information_x0020_Owner xmlns="a04dbe3e-63b4-48d2-9d03-f0eb0c7bc09d">
      <UserInfo>
        <DisplayName/>
        <AccountId xsi:nil="true"/>
        <AccountType/>
      </UserInfo>
    </Information_x0020_Owner>
    <Main_x005f_x0020_Category xmlns="4c3fe800-e96c-4d03-98fa-224fe6ef891a" xsi:nil="true"/>
    <_dlc_DocId xmlns="4c3fe800-e96c-4d03-98fa-224fe6ef891a">DEDU455RNXPQ-1387218593-5169</_dlc_DocId>
    <_dlc_DocIdUrl xmlns="4c3fe800-e96c-4d03-98fa-224fe6ef891a">
      <Url>https://dwpgovuk.sharepoint.com/sites/SRO-549/_layouts/15/DocIdRedir.aspx?ID=DEDU455RNXPQ-1387218593-5169</Url>
      <Description>DEDU455RNXPQ-1387218593-5169</Description>
    </_dlc_DocIdUrl>
  </documentManagement>
</p:properties>
</file>

<file path=customXml/item4.xml><?xml version="1.0" encoding="utf-8"?>
<?mso-contentType ?>
<SharedContentType xmlns="Microsoft.SharePoint.Taxonomy.ContentTypeSync" SourceId="c33ebcec-c535-4b75-bbfd-3283b9d6285a" ContentTypeId="0x010100A7C29EFF43A58C4187C5AC5992309F1C" PreviousValue="false"/>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1614F13-B2C4-4EF3-B1CB-FAD36B3280DB}">
  <ds:schemaRefs>
    <ds:schemaRef ds:uri="http://schemas.microsoft.com/sharepoint/v3/contenttype/forms"/>
  </ds:schemaRefs>
</ds:datastoreItem>
</file>

<file path=customXml/itemProps2.xml><?xml version="1.0" encoding="utf-8"?>
<ds:datastoreItem xmlns:ds="http://schemas.openxmlformats.org/officeDocument/2006/customXml" ds:itemID="{A60F9F61-D8C4-44FB-8E10-DD4036C831B5}"/>
</file>

<file path=customXml/itemProps3.xml><?xml version="1.0" encoding="utf-8"?>
<ds:datastoreItem xmlns:ds="http://schemas.openxmlformats.org/officeDocument/2006/customXml" ds:itemID="{AF21F069-8B32-4809-80AB-89809CBC851F}">
  <ds:schemaRefs>
    <ds:schemaRef ds:uri="http://schemas.microsoft.com/office/2006/metadata/properties"/>
    <ds:schemaRef ds:uri="479daec6-0fe9-45aa-b560-b43bb836209a"/>
    <ds:schemaRef ds:uri="http://purl.org/dc/terms/"/>
    <ds:schemaRef ds:uri="http://purl.org/dc/dcmitype/"/>
    <ds:schemaRef ds:uri="http://schemas.microsoft.com/office/2006/documentManagement/types"/>
    <ds:schemaRef ds:uri="49635d41-53e1-4216-a730-d7095dea8c75"/>
    <ds:schemaRef ds:uri="http://purl.org/dc/elements/1.1/"/>
    <ds:schemaRef ds:uri="http://www.w3.org/XML/1998/namespace"/>
    <ds:schemaRef ds:uri="http://schemas.microsoft.com/office/infopath/2007/PartnerControls"/>
    <ds:schemaRef ds:uri="http://schemas.openxmlformats.org/package/2006/metadata/core-properties"/>
    <ds:schemaRef ds:uri="http://schemas.microsoft.com/sharepoint/v3"/>
    <ds:schemaRef ds:uri="cbda7bcf-1963-4222-b16a-e4111cf78358"/>
    <ds:schemaRef ds:uri="a04dbe3e-63b4-48d2-9d03-f0eb0c7bc09d"/>
  </ds:schemaRefs>
</ds:datastoreItem>
</file>

<file path=customXml/itemProps4.xml><?xml version="1.0" encoding="utf-8"?>
<ds:datastoreItem xmlns:ds="http://schemas.openxmlformats.org/officeDocument/2006/customXml" ds:itemID="{D35503F3-D27E-4F85-ACA4-D0AF33B47A46}"/>
</file>

<file path=customXml/itemProps5.xml><?xml version="1.0" encoding="utf-8"?>
<ds:datastoreItem xmlns:ds="http://schemas.openxmlformats.org/officeDocument/2006/customXml" ds:itemID="{5C7034C2-8F10-45C7-B974-E973F7036413}"/>
</file>

<file path=docMetadata/LabelInfo.xml><?xml version="1.0" encoding="utf-8"?>
<clbl:labelList xmlns:clbl="http://schemas.microsoft.com/office/2020/mipLabelMetadata">
  <clbl:label id="{96f1f6e9-1057-4117-ac28-80cdfe86f8c3}" enabled="0" method="" siteId="{96f1f6e9-1057-4117-ac28-80cdfe86f8c3}" removed="1"/>
</clbl:labelList>
</file>

<file path=docProps/app.xml><?xml version="1.0" encoding="utf-8"?>
<Properties xmlns="http://schemas.openxmlformats.org/officeDocument/2006/extended-properties" xmlns:vt="http://schemas.openxmlformats.org/officeDocument/2006/docPropsVTypes">
  <TotalTime>9</TotalTime>
  <Words>338</Words>
  <Application>Microsoft Office PowerPoint</Application>
  <PresentationFormat>Widescreen</PresentationFormat>
  <Paragraphs>32</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Completing the UCD604 – Information regarding a sanction for Universal Credit</vt:lpstr>
      <vt:lpstr>Completing the UCD604 – Information regarding a sanction for Universal Credit</vt:lpstr>
      <vt:lpstr>Completing the UCD604 – Information regarding a sanction for Universal Credit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Completing the UCD604 – Information regarding a sanction for Universal Credit</dc:title>
  <dc:creator>Greening Sue DWP FG CONTRACT MANAGEMENT AND PARTNER DELIVERY</dc:creator>
  <cp:lastModifiedBy>Curphey Andrew DWP FG CONTRACT MANAGEMENT AND PARTNER DELIVERY</cp:lastModifiedBy>
  <cp:revision>3</cp:revision>
  <dcterms:created xsi:type="dcterms:W3CDTF">2023-03-23T13:40:21Z</dcterms:created>
  <dcterms:modified xsi:type="dcterms:W3CDTF">2024-10-21T16:03:31Z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0x010100A7C29EFF43A58C4187C5AC5992309F1C0032773048F64EF94DA8BF066F61BE17B2</vt:lpwstr>
  </property>
  <property fmtid="{D5CDD505-2E9C-101B-9397-08002B2CF9AE}" pid="3" name="MediaServiceImageTags">
    <vt:lpwstr/>
  </property>
  <property fmtid="{D5CDD505-2E9C-101B-9397-08002B2CF9AE}" pid="4" name="_dlc_DocIdItemGuid">
    <vt:lpwstr>17f34019-5758-4a4c-a5bc-c5dff0f0924f</vt:lpwstr>
  </property>
</Properties>
</file>