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256" r:id="rId5"/>
    <p:sldId id="290" r:id="rId6"/>
    <p:sldId id="277" r:id="rId7"/>
    <p:sldId id="278" r:id="rId8"/>
    <p:sldId id="280" r:id="rId9"/>
    <p:sldId id="291" r:id="rId10"/>
    <p:sldId id="268" r:id="rId11"/>
    <p:sldId id="292" r:id="rId12"/>
    <p:sldId id="282" r:id="rId13"/>
    <p:sldId id="271" r:id="rId14"/>
    <p:sldId id="270" r:id="rId15"/>
    <p:sldId id="284" r:id="rId16"/>
    <p:sldId id="294" r:id="rId17"/>
    <p:sldId id="295" r:id="rId18"/>
    <p:sldId id="285" r:id="rId19"/>
    <p:sldId id="26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CA260C-FC59-213F-F12A-9EDCD35853D8}" name="Hannah Collyer (YJB)" initials="H(" userId="S::hannah.collyer_yjb.gov.uk#ext#@yjbexchange.onmicrosoft.com::5dcee6ed-2db4-4dcb-9412-cf42cf2eea18" providerId="AD"/>
  <p188:author id="{2AF29214-F749-33B5-DFF5-40680E22BE29}" name="Miller, Leia (YJB) | She/Hers" initials="ML(|S" userId="S::Leia.Miller@yjb.gov.uk::ddf87886-6a70-4399-841b-99f2709996b7" providerId="AD"/>
  <p188:author id="{5B21B66F-22F0-7747-8BDB-DA937BE7CF11}" name="Karis Oram (YJB)" initials="K(" userId="S::karis.oram_yjb.gov.uk#ext#@yjbexchange.onmicrosoft.com::81b8e837-03e9-49e5-8dd8-b25346724838" providerId="AD"/>
  <p188:author id="{8838327D-6B82-3291-A382-8893B1E3D2E0}" name="Guest User" initials="GU" userId="S::urn:spo:anon#e27743a93cba01f63c4ed0ce31f15ed7cea1783362dabc51a88de23a922ea2d0::" providerId="AD"/>
  <p188:author id="{6792FF85-4D5D-010F-9653-7769DFCA94D1}" name="Lynzi  Jarman (YJB)" initials="L(" userId="S::lynzi.jarman_yjb.gov.uk#ext#@yjbexchange.onmicrosoft.com::c2992d95-42c4-41f1-972a-2f68d8d63571" providerId="AD"/>
  <p188:author id="{27AA769A-B7B1-F8CA-477B-8C3BBE67583A}" name="John Beavis (YJB)" initials="J(" userId="S::john.beavis_yjb.gov.uk#ext#@yjbexchange.onmicrosoft.com::80a5c928-b4d7-4d22-ab68-57bd8c8b98a7" providerId="AD"/>
  <p188:author id="{B26E10D9-D18D-26E4-1CEB-A5B5CD6C72B1}" name="Collyer, Hannah (YJB) | She/Hers" initials="CH(|S" userId="S::Hannah.Collyer@yjb.gov.uk::3bfd8486-5fcf-49df-ac3f-350def3495cf" providerId="AD"/>
  <p188:author id="{89AE9CDA-C4FC-5861-938B-95300C2DFCA2}" name="Jordan Rehill (YJB)" initials="J(" userId="S::jordan.rehill_yjb.gov.uk#ext#@yjbexchange.onmicrosoft.com::9d56b8dd-ab4c-4679-9697-d4ba3518cbde" providerId="AD"/>
  <p188:author id="{A016A8ED-DFC5-D565-61CF-B68595B1DAB3}" name="Henry Smithers (YJB)" initials="H(" userId="S::henry.smithers1_yjb.gov.uk#ext#@yjbexchange.onmicrosoft.com::0083f350-8086-4578-a9d9-c0cd3a190d7e" providerId="AD"/>
  <p188:author id="{BE387DF4-37E1-554D-F3E3-9771DB6E4421}" name="Elizabeth Westlund (YJB)" initials="E(" userId="S::liz.westlund_yjb.gov.uk#ext#@yjbexchange.onmicrosoft.com::69c11cb7-f5c4-4c56-90ba-b74229c37fcf" providerId="AD"/>
  <p188:author id="{B97027F6-9C36-6C26-4D5F-F4B2C1E7A3A4}" name="Katherine Langley (YJB)" initials="K(" userId="S::katherine.langley_yjb.gov.uk#ext#@yjbexchange.onmicrosoft.com::033774f7-b546-422c-9a82-022ba2a1d4d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965DD1"/>
    <a:srgbClr val="9260C6"/>
    <a:srgbClr val="7050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74DFC5-1315-4421-89A8-EB112C368877}" v="1" dt="2025-04-03T11:47:56.7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57" autoAdjust="0"/>
  </p:normalViewPr>
  <p:slideViewPr>
    <p:cSldViewPr snapToGrid="0">
      <p:cViewPr varScale="1">
        <p:scale>
          <a:sx n="91" d="100"/>
          <a:sy n="91" d="100"/>
        </p:scale>
        <p:origin x="1128" y="4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https://yjbexchange.sharepoint.com/sites/BusinessIntelligenceandInsights/Statistics%20and%20Analysis/Briefings/Knife%20and%20offensive%20weapon%20statistics/Graph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yjbexchange.sharepoint.com/sites/BusinessIntelligenceandInsights/Statistics%20and%20Analysis/Briefings/Knife%20and%20offensive%20weapon%20statistics/Graph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vml17z\AppData\Local\Microsoft\Windows\INetCache\Content.Outlook\4WMGE5XJ\knife%20data%20(002).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Sheet1!$A$1</c:f>
          <c:strCache>
            <c:ptCount val="1"/>
            <c:pt idx="0">
              <c:v>Number of knife and offensive weapon offences committed in England and Wales by age group</c:v>
            </c:pt>
          </c:strCache>
        </c:strRef>
      </c:tx>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14646824588898724"/>
          <c:y val="0.22625000000000001"/>
          <c:w val="0.80282763812671343"/>
          <c:h val="0.48510227408304452"/>
        </c:manualLayout>
      </c:layout>
      <c:lineChart>
        <c:grouping val="standard"/>
        <c:varyColors val="0"/>
        <c:ser>
          <c:idx val="1"/>
          <c:order val="0"/>
          <c:tx>
            <c:strRef>
              <c:f>Sheet1!$B$1</c:f>
              <c:strCache>
                <c:ptCount val="1"/>
                <c:pt idx="0">
                  <c:v>Aged 18 and over: Total number of offences</c:v>
                </c:pt>
              </c:strCache>
            </c:strRef>
          </c:tx>
          <c:spPr>
            <a:ln w="31750" cap="rnd">
              <a:solidFill>
                <a:schemeClr val="bg1">
                  <a:lumMod val="50000"/>
                </a:schemeClr>
              </a:solidFill>
              <a:round/>
            </a:ln>
            <a:effectLst/>
          </c:spPr>
          <c:marker>
            <c:symbol val="none"/>
          </c:marker>
          <c:cat>
            <c:numRef>
              <c:f>Sheet1!$A$3:$A$13</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Sheet1!$B$3:$B$13</c:f>
              <c:numCache>
                <c:formatCode>General</c:formatCode>
                <c:ptCount val="11"/>
                <c:pt idx="0">
                  <c:v>13756</c:v>
                </c:pt>
                <c:pt idx="1">
                  <c:v>13427</c:v>
                </c:pt>
                <c:pt idx="2">
                  <c:v>14371</c:v>
                </c:pt>
                <c:pt idx="3">
                  <c:v>15691</c:v>
                </c:pt>
                <c:pt idx="4">
                  <c:v>16686</c:v>
                </c:pt>
                <c:pt idx="5">
                  <c:v>17679</c:v>
                </c:pt>
                <c:pt idx="6">
                  <c:v>17122</c:v>
                </c:pt>
                <c:pt idx="7">
                  <c:v>15112</c:v>
                </c:pt>
                <c:pt idx="8">
                  <c:v>16188</c:v>
                </c:pt>
                <c:pt idx="9">
                  <c:v>15784</c:v>
                </c:pt>
                <c:pt idx="10">
                  <c:v>15354</c:v>
                </c:pt>
              </c:numCache>
            </c:numRef>
          </c:val>
          <c:smooth val="0"/>
          <c:extLst>
            <c:ext xmlns:c16="http://schemas.microsoft.com/office/drawing/2014/chart" uri="{C3380CC4-5D6E-409C-BE32-E72D297353CC}">
              <c16:uniqueId val="{00000000-66D6-4800-B1A5-64F38D12E3DB}"/>
            </c:ext>
          </c:extLst>
        </c:ser>
        <c:ser>
          <c:idx val="2"/>
          <c:order val="1"/>
          <c:tx>
            <c:strRef>
              <c:f>Sheet1!$E$1</c:f>
              <c:strCache>
                <c:ptCount val="1"/>
                <c:pt idx="0">
                  <c:v>Aged 10 - 17: Total number of offences</c:v>
                </c:pt>
              </c:strCache>
            </c:strRef>
          </c:tx>
          <c:spPr>
            <a:ln w="31750" cap="rnd">
              <a:solidFill>
                <a:srgbClr val="512480"/>
              </a:solidFill>
              <a:round/>
            </a:ln>
            <a:effectLst/>
          </c:spPr>
          <c:marker>
            <c:symbol val="none"/>
          </c:marker>
          <c:cat>
            <c:numRef>
              <c:f>Sheet1!$A$3:$A$13</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Sheet1!$E$3:$E$13</c:f>
              <c:numCache>
                <c:formatCode>General</c:formatCode>
                <c:ptCount val="11"/>
                <c:pt idx="0">
                  <c:v>2671</c:v>
                </c:pt>
                <c:pt idx="1">
                  <c:v>3018</c:v>
                </c:pt>
                <c:pt idx="2">
                  <c:v>3631</c:v>
                </c:pt>
                <c:pt idx="3">
                  <c:v>4190</c:v>
                </c:pt>
                <c:pt idx="4">
                  <c:v>4519</c:v>
                </c:pt>
                <c:pt idx="5">
                  <c:v>4506</c:v>
                </c:pt>
                <c:pt idx="6">
                  <c:v>4456</c:v>
                </c:pt>
                <c:pt idx="7">
                  <c:v>3560</c:v>
                </c:pt>
                <c:pt idx="8">
                  <c:v>3531</c:v>
                </c:pt>
                <c:pt idx="9">
                  <c:v>3416</c:v>
                </c:pt>
                <c:pt idx="10">
                  <c:v>3206</c:v>
                </c:pt>
              </c:numCache>
            </c:numRef>
          </c:val>
          <c:smooth val="0"/>
          <c:extLst>
            <c:ext xmlns:c16="http://schemas.microsoft.com/office/drawing/2014/chart" uri="{C3380CC4-5D6E-409C-BE32-E72D297353CC}">
              <c16:uniqueId val="{00000001-66D6-4800-B1A5-64F38D12E3DB}"/>
            </c:ext>
          </c:extLst>
        </c:ser>
        <c:dLbls>
          <c:showLegendKey val="0"/>
          <c:showVal val="0"/>
          <c:showCatName val="0"/>
          <c:showSerName val="0"/>
          <c:showPercent val="0"/>
          <c:showBubbleSize val="0"/>
        </c:dLbls>
        <c:smooth val="0"/>
        <c:axId val="569181368"/>
        <c:axId val="569176776"/>
      </c:lineChart>
      <c:catAx>
        <c:axId val="569181368"/>
        <c:scaling>
          <c:orientation val="minMax"/>
        </c:scaling>
        <c:delete val="0"/>
        <c:axPos val="b"/>
        <c:title>
          <c:tx>
            <c:strRef>
              <c:f>Sheet1!$A$2</c:f>
              <c:strCache>
                <c:ptCount val="1"/>
                <c:pt idx="0">
                  <c:v>Year ending March</c:v>
                </c:pt>
              </c:strCache>
            </c:strRef>
          </c:tx>
          <c:layout>
            <c:manualLayout>
              <c:xMode val="edge"/>
              <c:yMode val="edge"/>
              <c:x val="0.40631909886790307"/>
              <c:y val="0.7835207333047735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595959"/>
                </a:solidFill>
                <a:latin typeface="Arial" panose="020B0604020202020204" pitchFamily="34" charset="0"/>
                <a:ea typeface="+mn-ea"/>
                <a:cs typeface="Arial" panose="020B0604020202020204" pitchFamily="34" charset="0"/>
              </a:defRPr>
            </a:pPr>
            <a:endParaRPr lang="en-US"/>
          </a:p>
        </c:txPr>
        <c:crossAx val="569176776"/>
        <c:crosses val="autoZero"/>
        <c:auto val="1"/>
        <c:lblAlgn val="ctr"/>
        <c:lblOffset val="100"/>
        <c:noMultiLvlLbl val="0"/>
      </c:catAx>
      <c:valAx>
        <c:axId val="569176776"/>
        <c:scaling>
          <c:orientation val="minMax"/>
        </c:scaling>
        <c:delete val="0"/>
        <c:axPos val="l"/>
        <c:majorGridlines>
          <c:spPr>
            <a:ln w="9525" cap="flat" cmpd="sng" algn="ctr">
              <a:solidFill>
                <a:schemeClr val="tx1">
                  <a:lumMod val="15000"/>
                  <a:lumOff val="85000"/>
                </a:schemeClr>
              </a:solidFill>
              <a:round/>
            </a:ln>
            <a:effectLst/>
          </c:spPr>
        </c:majorGridlines>
        <c:title>
          <c:tx>
            <c:strRef>
              <c:f>Sheet1!$B$2</c:f>
              <c:strCache>
                <c:ptCount val="1"/>
                <c:pt idx="0">
                  <c:v>Offences</c:v>
                </c:pt>
              </c:strCache>
            </c:strRef>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595959"/>
                </a:solidFill>
                <a:latin typeface="Arial" panose="020B0604020202020204" pitchFamily="34" charset="0"/>
                <a:ea typeface="+mn-ea"/>
                <a:cs typeface="Arial" panose="020B0604020202020204" pitchFamily="34" charset="0"/>
              </a:defRPr>
            </a:pPr>
            <a:endParaRPr lang="en-US"/>
          </a:p>
        </c:txPr>
        <c:crossAx val="569181368"/>
        <c:crosses val="autoZero"/>
        <c:crossBetween val="between"/>
        <c:majorUnit val="2500"/>
      </c:valAx>
      <c:spPr>
        <a:noFill/>
        <a:ln>
          <a:noFill/>
        </a:ln>
        <a:effectLst/>
      </c:spPr>
    </c:plotArea>
    <c:legend>
      <c:legendPos val="r"/>
      <c:layout>
        <c:manualLayout>
          <c:xMode val="edge"/>
          <c:yMode val="edge"/>
          <c:x val="0.13078422924133881"/>
          <c:y val="0.86686009385143892"/>
          <c:w val="0.60913727144733032"/>
          <c:h val="0.1127038990256088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alpha val="0"/>
      </a:schemeClr>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Sheet1!$H$1</c:f>
          <c:strCache>
            <c:ptCount val="1"/>
            <c:pt idx="0">
              <c:v>Number of knife crime offences committed by children in England and Wales</c:v>
            </c:pt>
          </c:strCache>
        </c:strRef>
      </c:tx>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14646824588898724"/>
          <c:y val="0.18307057774085209"/>
          <c:w val="0.80282763812671343"/>
          <c:h val="0.52828184856796501"/>
        </c:manualLayout>
      </c:layout>
      <c:lineChart>
        <c:grouping val="standard"/>
        <c:varyColors val="0"/>
        <c:ser>
          <c:idx val="2"/>
          <c:order val="0"/>
          <c:tx>
            <c:strRef>
              <c:f>Sheet1!$H$2</c:f>
              <c:strCache>
                <c:ptCount val="1"/>
                <c:pt idx="0">
                  <c:v>Aged 10 - 17: Possession Offences</c:v>
                </c:pt>
              </c:strCache>
            </c:strRef>
          </c:tx>
          <c:spPr>
            <a:ln w="31750" cap="rnd">
              <a:solidFill>
                <a:srgbClr val="512480"/>
              </a:solidFill>
              <a:round/>
            </a:ln>
            <a:effectLst/>
          </c:spPr>
          <c:marker>
            <c:symbol val="none"/>
          </c:marker>
          <c:cat>
            <c:numRef>
              <c:f>Sheet1!$A$3:$A$13</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Sheet1!$H$3:$H$13</c:f>
              <c:numCache>
                <c:formatCode>General</c:formatCode>
                <c:ptCount val="11"/>
                <c:pt idx="0">
                  <c:v>2605</c:v>
                </c:pt>
                <c:pt idx="1">
                  <c:v>2925</c:v>
                </c:pt>
                <c:pt idx="2">
                  <c:v>3477</c:v>
                </c:pt>
                <c:pt idx="3">
                  <c:v>4032</c:v>
                </c:pt>
                <c:pt idx="4">
                  <c:v>4343</c:v>
                </c:pt>
                <c:pt idx="5">
                  <c:v>4355</c:v>
                </c:pt>
                <c:pt idx="6">
                  <c:v>4309</c:v>
                </c:pt>
                <c:pt idx="7">
                  <c:v>3448</c:v>
                </c:pt>
                <c:pt idx="8">
                  <c:v>3412</c:v>
                </c:pt>
                <c:pt idx="9">
                  <c:v>3354</c:v>
                </c:pt>
                <c:pt idx="10">
                  <c:v>3195</c:v>
                </c:pt>
              </c:numCache>
            </c:numRef>
          </c:val>
          <c:smooth val="0"/>
          <c:extLst>
            <c:ext xmlns:c16="http://schemas.microsoft.com/office/drawing/2014/chart" uri="{C3380CC4-5D6E-409C-BE32-E72D297353CC}">
              <c16:uniqueId val="{00000000-5BE4-4ACF-87E0-BAD73DE22B1C}"/>
            </c:ext>
          </c:extLst>
        </c:ser>
        <c:ser>
          <c:idx val="1"/>
          <c:order val="1"/>
          <c:tx>
            <c:strRef>
              <c:f>Sheet1!$I$2</c:f>
              <c:strCache>
                <c:ptCount val="1"/>
                <c:pt idx="0">
                  <c:v>Aged 10 - 17: Threatening Offences</c:v>
                </c:pt>
              </c:strCache>
            </c:strRef>
          </c:tx>
          <c:spPr>
            <a:ln w="31750" cap="rnd">
              <a:solidFill>
                <a:srgbClr val="7F7F7F"/>
              </a:solidFill>
              <a:round/>
            </a:ln>
            <a:effectLst/>
          </c:spPr>
          <c:marker>
            <c:symbol val="none"/>
          </c:marker>
          <c:cat>
            <c:numRef>
              <c:f>Sheet1!$A$3:$A$13</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Sheet1!$I$3:$I$13</c:f>
              <c:numCache>
                <c:formatCode>General</c:formatCode>
                <c:ptCount val="11"/>
                <c:pt idx="0">
                  <c:v>66</c:v>
                </c:pt>
                <c:pt idx="1">
                  <c:v>93</c:v>
                </c:pt>
                <c:pt idx="2">
                  <c:v>154</c:v>
                </c:pt>
                <c:pt idx="3">
                  <c:v>158</c:v>
                </c:pt>
                <c:pt idx="4">
                  <c:v>176</c:v>
                </c:pt>
                <c:pt idx="5">
                  <c:v>151</c:v>
                </c:pt>
                <c:pt idx="6">
                  <c:v>147</c:v>
                </c:pt>
                <c:pt idx="7">
                  <c:v>112</c:v>
                </c:pt>
                <c:pt idx="8">
                  <c:v>119</c:v>
                </c:pt>
                <c:pt idx="9">
                  <c:v>62</c:v>
                </c:pt>
                <c:pt idx="10">
                  <c:v>11</c:v>
                </c:pt>
              </c:numCache>
            </c:numRef>
          </c:val>
          <c:smooth val="0"/>
          <c:extLst>
            <c:ext xmlns:c16="http://schemas.microsoft.com/office/drawing/2014/chart" uri="{C3380CC4-5D6E-409C-BE32-E72D297353CC}">
              <c16:uniqueId val="{00000001-5BE4-4ACF-87E0-BAD73DE22B1C}"/>
            </c:ext>
          </c:extLst>
        </c:ser>
        <c:dLbls>
          <c:showLegendKey val="0"/>
          <c:showVal val="0"/>
          <c:showCatName val="0"/>
          <c:showSerName val="0"/>
          <c:showPercent val="0"/>
          <c:showBubbleSize val="0"/>
        </c:dLbls>
        <c:smooth val="0"/>
        <c:axId val="569181368"/>
        <c:axId val="569176776"/>
      </c:lineChart>
      <c:catAx>
        <c:axId val="569181368"/>
        <c:scaling>
          <c:orientation val="minMax"/>
        </c:scaling>
        <c:delete val="0"/>
        <c:axPos val="b"/>
        <c:title>
          <c:tx>
            <c:strRef>
              <c:f>Sheet1!$A$2</c:f>
              <c:strCache>
                <c:ptCount val="1"/>
                <c:pt idx="0">
                  <c:v>Year ending March</c:v>
                </c:pt>
              </c:strCache>
            </c:strRef>
          </c:tx>
          <c:layout>
            <c:manualLayout>
              <c:xMode val="edge"/>
              <c:yMode val="edge"/>
              <c:x val="0.40631909886790307"/>
              <c:y val="0.7835207333047735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595959"/>
                </a:solidFill>
                <a:latin typeface="Arial" panose="020B0604020202020204" pitchFamily="34" charset="0"/>
                <a:ea typeface="+mn-ea"/>
                <a:cs typeface="Arial" panose="020B0604020202020204" pitchFamily="34" charset="0"/>
              </a:defRPr>
            </a:pPr>
            <a:endParaRPr lang="en-US"/>
          </a:p>
        </c:txPr>
        <c:crossAx val="569176776"/>
        <c:crosses val="autoZero"/>
        <c:auto val="1"/>
        <c:lblAlgn val="ctr"/>
        <c:lblOffset val="100"/>
        <c:noMultiLvlLbl val="0"/>
      </c:catAx>
      <c:valAx>
        <c:axId val="569176776"/>
        <c:scaling>
          <c:orientation val="minMax"/>
          <c:max val="5000"/>
        </c:scaling>
        <c:delete val="0"/>
        <c:axPos val="l"/>
        <c:majorGridlines>
          <c:spPr>
            <a:ln w="9525" cap="flat" cmpd="sng" algn="ctr">
              <a:solidFill>
                <a:schemeClr val="tx1">
                  <a:lumMod val="15000"/>
                  <a:lumOff val="85000"/>
                </a:schemeClr>
              </a:solidFill>
              <a:round/>
            </a:ln>
            <a:effectLst/>
          </c:spPr>
        </c:majorGridlines>
        <c:title>
          <c:tx>
            <c:strRef>
              <c:f>Sheet1!$B$2</c:f>
              <c:strCache>
                <c:ptCount val="1"/>
                <c:pt idx="0">
                  <c:v>Offences</c:v>
                </c:pt>
              </c:strCache>
            </c:strRef>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595959"/>
                </a:solidFill>
                <a:latin typeface="Arial" panose="020B0604020202020204" pitchFamily="34" charset="0"/>
                <a:ea typeface="+mn-ea"/>
                <a:cs typeface="Arial" panose="020B0604020202020204" pitchFamily="34" charset="0"/>
              </a:defRPr>
            </a:pPr>
            <a:endParaRPr lang="en-US"/>
          </a:p>
        </c:txPr>
        <c:crossAx val="569181368"/>
        <c:crosses val="autoZero"/>
        <c:crossBetween val="between"/>
        <c:majorUnit val="1000"/>
      </c:valAx>
      <c:spPr>
        <a:noFill/>
        <a:ln>
          <a:noFill/>
        </a:ln>
        <a:effectLst/>
      </c:spPr>
    </c:plotArea>
    <c:legend>
      <c:legendPos val="r"/>
      <c:layout>
        <c:manualLayout>
          <c:xMode val="edge"/>
          <c:yMode val="edge"/>
          <c:x val="3.7146827234830933E-2"/>
          <c:y val="0.86686009385143892"/>
          <c:w val="0.94527171498520668"/>
          <c:h val="0.1127038990256088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alpha val="0"/>
      </a:schemeClr>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10-17 Hospital Admissions for Assault by Sharp Object</c:v>
          </c:tx>
          <c:spPr>
            <a:ln w="28575" cap="rnd">
              <a:solidFill>
                <a:schemeClr val="accent1"/>
              </a:solidFill>
              <a:round/>
            </a:ln>
            <a:effectLst/>
          </c:spPr>
          <c:marker>
            <c:symbol val="none"/>
          </c:marker>
          <c:cat>
            <c:numRef>
              <c:f>'hospital admissions'!$A$29:$A$39</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'hospital admissions'!$H$29:$H$39</c:f>
              <c:numCache>
                <c:formatCode>General</c:formatCode>
                <c:ptCount val="11"/>
                <c:pt idx="0">
                  <c:v>313</c:v>
                </c:pt>
                <c:pt idx="1">
                  <c:v>318</c:v>
                </c:pt>
                <c:pt idx="2">
                  <c:v>300</c:v>
                </c:pt>
                <c:pt idx="3">
                  <c:v>388</c:v>
                </c:pt>
                <c:pt idx="4">
                  <c:v>473</c:v>
                </c:pt>
                <c:pt idx="5">
                  <c:v>569</c:v>
                </c:pt>
                <c:pt idx="6">
                  <c:v>614</c:v>
                </c:pt>
                <c:pt idx="7">
                  <c:v>546</c:v>
                </c:pt>
                <c:pt idx="8">
                  <c:v>480</c:v>
                </c:pt>
                <c:pt idx="9">
                  <c:v>468</c:v>
                </c:pt>
                <c:pt idx="10">
                  <c:v>458</c:v>
                </c:pt>
              </c:numCache>
            </c:numRef>
          </c:val>
          <c:smooth val="0"/>
          <c:extLst>
            <c:ext xmlns:c16="http://schemas.microsoft.com/office/drawing/2014/chart" uri="{C3380CC4-5D6E-409C-BE32-E72D297353CC}">
              <c16:uniqueId val="{00000000-FEFD-4175-B871-21F84E412809}"/>
            </c:ext>
          </c:extLst>
        </c:ser>
        <c:dLbls>
          <c:showLegendKey val="0"/>
          <c:showVal val="0"/>
          <c:showCatName val="0"/>
          <c:showSerName val="0"/>
          <c:showPercent val="0"/>
          <c:showBubbleSize val="0"/>
        </c:dLbls>
        <c:smooth val="0"/>
        <c:axId val="601472264"/>
        <c:axId val="601469968"/>
      </c:lineChart>
      <c:catAx>
        <c:axId val="601472264"/>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GB" b="1"/>
                  <a:t>Year</a:t>
                </a:r>
                <a:r>
                  <a:rPr lang="en-GB" b="1" baseline="0"/>
                  <a:t> ending March</a:t>
                </a:r>
                <a:endParaRPr lang="en-GB" b="1"/>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1469968"/>
        <c:crosses val="autoZero"/>
        <c:auto val="1"/>
        <c:lblAlgn val="ctr"/>
        <c:lblOffset val="100"/>
        <c:noMultiLvlLbl val="0"/>
      </c:catAx>
      <c:valAx>
        <c:axId val="6014699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1472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375438-977A-422E-87B6-B6497835D00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A156E0C-26B5-42B7-B720-8878BB39F01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74C42CB-92EC-4D7B-813E-DCB7A133BFA1}" type="datetimeFigureOut">
              <a:rPr lang="en-GB" smtClean="0"/>
              <a:t>03/04/2025</a:t>
            </a:fld>
            <a:endParaRPr lang="en-GB"/>
          </a:p>
        </p:txBody>
      </p:sp>
      <p:sp>
        <p:nvSpPr>
          <p:cNvPr id="4" name="Footer Placeholder 3">
            <a:extLst>
              <a:ext uri="{FF2B5EF4-FFF2-40B4-BE49-F238E27FC236}">
                <a16:creationId xmlns:a16="http://schemas.microsoft.com/office/drawing/2014/main" id="{581E843E-724B-4291-B7D6-D0494DE4E2F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E66A010F-485A-469D-8B0A-9AC14D3803E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ECA4B5-ECDA-412F-A386-37618E16D8EB}" type="slidenum">
              <a:rPr lang="en-GB" smtClean="0"/>
              <a:t>‹#›</a:t>
            </a:fld>
            <a:endParaRPr lang="en-GB"/>
          </a:p>
        </p:txBody>
      </p:sp>
    </p:spTree>
    <p:extLst>
      <p:ext uri="{BB962C8B-B14F-4D97-AF65-F5344CB8AC3E}">
        <p14:creationId xmlns:p14="http://schemas.microsoft.com/office/powerpoint/2010/main" val="2564839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770411-560F-4B34-A752-55FF5A9310B1}" type="datetimeFigureOut">
              <a:rPr lang="en-GB" smtClean="0"/>
              <a:t>03/04/2025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1EC095-66BF-4FDC-A1C2-4B69103C39C2}" type="slidenum">
              <a:rPr lang="en-GB" smtClean="0"/>
              <a:t>‹#›</a:t>
            </a:fld>
            <a:endParaRPr lang="en-GB"/>
          </a:p>
        </p:txBody>
      </p:sp>
    </p:spTree>
    <p:extLst>
      <p:ext uri="{BB962C8B-B14F-4D97-AF65-F5344CB8AC3E}">
        <p14:creationId xmlns:p14="http://schemas.microsoft.com/office/powerpoint/2010/main" val="245301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rimeandjustice.org.uk/sites/crimeandjustice.org.uk/files/ccjs_knife_report.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1EC095-66BF-4FDC-A1C2-4B69103C39C2}" type="slidenum">
              <a:rPr lang="en-GB" smtClean="0"/>
              <a:t>3</a:t>
            </a:fld>
            <a:endParaRPr lang="en-GB"/>
          </a:p>
        </p:txBody>
      </p:sp>
    </p:spTree>
    <p:extLst>
      <p:ext uri="{BB962C8B-B14F-4D97-AF65-F5344CB8AC3E}">
        <p14:creationId xmlns:p14="http://schemas.microsoft.com/office/powerpoint/2010/main" val="98973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41EC095-66BF-4FDC-A1C2-4B69103C39C2}" type="slidenum">
              <a:rPr lang="en-GB" smtClean="0"/>
              <a:t>4</a:t>
            </a:fld>
            <a:endParaRPr lang="en-GB"/>
          </a:p>
        </p:txBody>
      </p:sp>
    </p:spTree>
    <p:extLst>
      <p:ext uri="{BB962C8B-B14F-4D97-AF65-F5344CB8AC3E}">
        <p14:creationId xmlns:p14="http://schemas.microsoft.com/office/powerpoint/2010/main" val="878854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41EC095-66BF-4FDC-A1C2-4B69103C39C2}" type="slidenum">
              <a:rPr lang="en-GB" smtClean="0"/>
              <a:t>5</a:t>
            </a:fld>
            <a:endParaRPr lang="en-GB"/>
          </a:p>
        </p:txBody>
      </p:sp>
    </p:spTree>
    <p:extLst>
      <p:ext uri="{BB962C8B-B14F-4D97-AF65-F5344CB8AC3E}">
        <p14:creationId xmlns:p14="http://schemas.microsoft.com/office/powerpoint/2010/main" val="482812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hlinkClick r:id="rId3"/>
              </a:rPr>
              <a:t>Layout 1 (crimeandjustice.org.uk)</a:t>
            </a:r>
            <a:endParaRPr lang="en-GB"/>
          </a:p>
        </p:txBody>
      </p:sp>
      <p:sp>
        <p:nvSpPr>
          <p:cNvPr id="4" name="Slide Number Placeholder 3"/>
          <p:cNvSpPr>
            <a:spLocks noGrp="1"/>
          </p:cNvSpPr>
          <p:nvPr>
            <p:ph type="sldNum" sz="quarter" idx="5"/>
          </p:nvPr>
        </p:nvSpPr>
        <p:spPr/>
        <p:txBody>
          <a:bodyPr/>
          <a:lstStyle/>
          <a:p>
            <a:fld id="{A41EC095-66BF-4FDC-A1C2-4B69103C39C2}" type="slidenum">
              <a:rPr lang="en-GB" smtClean="0"/>
              <a:t>7</a:t>
            </a:fld>
            <a:endParaRPr lang="en-GB"/>
          </a:p>
        </p:txBody>
      </p:sp>
    </p:spTree>
    <p:extLst>
      <p:ext uri="{BB962C8B-B14F-4D97-AF65-F5344CB8AC3E}">
        <p14:creationId xmlns:p14="http://schemas.microsoft.com/office/powerpoint/2010/main" val="1175184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41EC095-66BF-4FDC-A1C2-4B69103C39C2}" type="slidenum">
              <a:rPr lang="en-GB" smtClean="0"/>
              <a:t>9</a:t>
            </a:fld>
            <a:endParaRPr lang="en-GB"/>
          </a:p>
        </p:txBody>
      </p:sp>
    </p:spTree>
    <p:extLst>
      <p:ext uri="{BB962C8B-B14F-4D97-AF65-F5344CB8AC3E}">
        <p14:creationId xmlns:p14="http://schemas.microsoft.com/office/powerpoint/2010/main" val="2999388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1EC095-66BF-4FDC-A1C2-4B69103C39C2}" type="slidenum">
              <a:rPr lang="en-GB" smtClean="0"/>
              <a:t>10</a:t>
            </a:fld>
            <a:endParaRPr lang="en-GB"/>
          </a:p>
        </p:txBody>
      </p:sp>
    </p:spTree>
    <p:extLst>
      <p:ext uri="{BB962C8B-B14F-4D97-AF65-F5344CB8AC3E}">
        <p14:creationId xmlns:p14="http://schemas.microsoft.com/office/powerpoint/2010/main" val="1373738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41EC095-66BF-4FDC-A1C2-4B69103C39C2}" type="slidenum">
              <a:rPr lang="en-GB" smtClean="0"/>
              <a:t>12</a:t>
            </a:fld>
            <a:endParaRPr lang="en-GB"/>
          </a:p>
        </p:txBody>
      </p:sp>
    </p:spTree>
    <p:extLst>
      <p:ext uri="{BB962C8B-B14F-4D97-AF65-F5344CB8AC3E}">
        <p14:creationId xmlns:p14="http://schemas.microsoft.com/office/powerpoint/2010/main" val="23022325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Youth Justice Board, Bwrdd Cyfiawnder Ieuenctid">
            <a:extLst>
              <a:ext uri="{FF2B5EF4-FFF2-40B4-BE49-F238E27FC236}">
                <a16:creationId xmlns:a16="http://schemas.microsoft.com/office/drawing/2014/main" id="{CFD8A58D-C1E0-43D0-A49E-AF4B699DD7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9FC4A095-D8CE-436C-A95C-73C86553B97A}"/>
              </a:ext>
            </a:extLst>
          </p:cNvPr>
          <p:cNvSpPr>
            <a:spLocks noGrp="1"/>
          </p:cNvSpPr>
          <p:nvPr>
            <p:ph type="ctrTitle"/>
          </p:nvPr>
        </p:nvSpPr>
        <p:spPr>
          <a:xfrm>
            <a:off x="4068857" y="471819"/>
            <a:ext cx="4680000" cy="2719251"/>
          </a:xfrm>
        </p:spPr>
        <p:txBody>
          <a:bodyPr anchor="b">
            <a:normAutofit/>
          </a:bodyPr>
          <a:lstStyle>
            <a:lvl1pPr algn="l">
              <a:defRPr sz="4500"/>
            </a:lvl1pPr>
          </a:lstStyle>
          <a:p>
            <a:r>
              <a:rPr lang="en-US" noProof="0"/>
              <a:t>Click to edit Master title style</a:t>
            </a:r>
            <a:endParaRPr lang="en-GB" noProof="0"/>
          </a:p>
        </p:txBody>
      </p:sp>
      <p:sp>
        <p:nvSpPr>
          <p:cNvPr id="3" name="Subtitle 2">
            <a:extLst>
              <a:ext uri="{FF2B5EF4-FFF2-40B4-BE49-F238E27FC236}">
                <a16:creationId xmlns:a16="http://schemas.microsoft.com/office/drawing/2014/main" id="{22196A6A-4192-449E-BC5B-D427AB04C31E}"/>
              </a:ext>
            </a:extLst>
          </p:cNvPr>
          <p:cNvSpPr>
            <a:spLocks noGrp="1"/>
          </p:cNvSpPr>
          <p:nvPr>
            <p:ph type="subTitle" idx="1"/>
          </p:nvPr>
        </p:nvSpPr>
        <p:spPr>
          <a:xfrm>
            <a:off x="4068856" y="3435532"/>
            <a:ext cx="4680000" cy="137088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sp>
        <p:nvSpPr>
          <p:cNvPr id="10" name="Text Placeholder 9">
            <a:extLst>
              <a:ext uri="{FF2B5EF4-FFF2-40B4-BE49-F238E27FC236}">
                <a16:creationId xmlns:a16="http://schemas.microsoft.com/office/drawing/2014/main" id="{51C3C945-CB5F-4E0E-80ED-92CC9F9FB7DD}"/>
              </a:ext>
            </a:extLst>
          </p:cNvPr>
          <p:cNvSpPr>
            <a:spLocks noGrp="1"/>
          </p:cNvSpPr>
          <p:nvPr>
            <p:ph type="body" sz="quarter" idx="10"/>
          </p:nvPr>
        </p:nvSpPr>
        <p:spPr>
          <a:xfrm>
            <a:off x="4068857" y="5127954"/>
            <a:ext cx="1952918" cy="1440915"/>
          </a:xfrm>
        </p:spPr>
        <p:txBody>
          <a:bodyPr anchor="b" anchorCtr="0">
            <a:normAutofit/>
          </a:bodyPr>
          <a:lstStyle>
            <a:lvl1pPr>
              <a:defRPr sz="2000"/>
            </a:lvl1pPr>
            <a:lvl2pPr marL="0" indent="0">
              <a:buNone/>
              <a:defRPr sz="2400"/>
            </a:lvl2pPr>
            <a:lvl3pPr>
              <a:defRPr sz="2400"/>
            </a:lvl3pPr>
            <a:lvl4pPr>
              <a:defRPr sz="2400"/>
            </a:lvl4pPr>
            <a:lvl5pPr>
              <a:defRPr sz="2400"/>
            </a:lvl5pPr>
          </a:lstStyle>
          <a:p>
            <a:pPr lvl="0"/>
            <a:r>
              <a:rPr lang="en-US" noProof="0"/>
              <a:t>Click to edit Master text styles</a:t>
            </a:r>
          </a:p>
        </p:txBody>
      </p:sp>
    </p:spTree>
    <p:extLst>
      <p:ext uri="{BB962C8B-B14F-4D97-AF65-F5344CB8AC3E}">
        <p14:creationId xmlns:p14="http://schemas.microsoft.com/office/powerpoint/2010/main" val="2282330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3C814F-E151-4DAB-B3B9-894E19C840E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CFC61F6B-76D1-4B36-A54E-A50DC8FC5CE7}"/>
              </a:ext>
            </a:extLst>
          </p:cNvPr>
          <p:cNvSpPr>
            <a:spLocks noGrp="1"/>
          </p:cNvSpPr>
          <p:nvPr>
            <p:ph type="title"/>
          </p:nvPr>
        </p:nvSpPr>
        <p:spPr>
          <a:xfrm>
            <a:off x="628960" y="555675"/>
            <a:ext cx="4521600" cy="2744515"/>
          </a:xfrm>
        </p:spPr>
        <p:txBody>
          <a:bodyPr anchor="b">
            <a:normAutofit/>
          </a:bodyPr>
          <a:lstStyle>
            <a:lvl1pPr>
              <a:defRPr sz="4500"/>
            </a:lvl1pPr>
          </a:lstStyle>
          <a:p>
            <a:r>
              <a:rPr lang="en-US" noProof="0"/>
              <a:t>Click to edit Master title style</a:t>
            </a:r>
            <a:endParaRPr lang="en-GB" noProof="0"/>
          </a:p>
        </p:txBody>
      </p:sp>
      <p:sp>
        <p:nvSpPr>
          <p:cNvPr id="3" name="Text Placeholder 2">
            <a:extLst>
              <a:ext uri="{FF2B5EF4-FFF2-40B4-BE49-F238E27FC236}">
                <a16:creationId xmlns:a16="http://schemas.microsoft.com/office/drawing/2014/main" id="{E3F7B086-98D6-4DD5-A0DA-0CF9D9E24398}"/>
              </a:ext>
            </a:extLst>
          </p:cNvPr>
          <p:cNvSpPr>
            <a:spLocks noGrp="1"/>
          </p:cNvSpPr>
          <p:nvPr>
            <p:ph type="body" idx="1"/>
          </p:nvPr>
        </p:nvSpPr>
        <p:spPr>
          <a:xfrm>
            <a:off x="628961" y="3503607"/>
            <a:ext cx="4521599" cy="2788289"/>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688909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81ACA-A6A1-497E-AF34-402C7365CA70}"/>
              </a:ext>
            </a:extLst>
          </p:cNvPr>
          <p:cNvSpPr>
            <a:spLocks noGrp="1"/>
          </p:cNvSpPr>
          <p:nvPr>
            <p:ph type="title"/>
          </p:nvPr>
        </p:nvSpPr>
        <p:spPr>
          <a:xfrm>
            <a:off x="633844" y="270000"/>
            <a:ext cx="7876800" cy="1080000"/>
          </a:xfrm>
        </p:spPr>
        <p:txBody>
          <a:bodyPr/>
          <a:lstStyle/>
          <a:p>
            <a:r>
              <a:rPr lang="en-US" noProof="0"/>
              <a:t>Click to edit Master title style</a:t>
            </a:r>
            <a:endParaRPr lang="en-GB" noProof="0"/>
          </a:p>
        </p:txBody>
      </p:sp>
      <p:sp>
        <p:nvSpPr>
          <p:cNvPr id="3" name="Content Placeholder 2">
            <a:extLst>
              <a:ext uri="{FF2B5EF4-FFF2-40B4-BE49-F238E27FC236}">
                <a16:creationId xmlns:a16="http://schemas.microsoft.com/office/drawing/2014/main" id="{00AD4C20-AAFB-458B-A22C-5788F09A066C}"/>
              </a:ext>
            </a:extLst>
          </p:cNvPr>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 Placeholder 3">
            <a:extLst>
              <a:ext uri="{FF2B5EF4-FFF2-40B4-BE49-F238E27FC236}">
                <a16:creationId xmlns:a16="http://schemas.microsoft.com/office/drawing/2014/main" id="{0BD109EA-9B7A-43CF-9A51-02E84B280FBE}"/>
              </a:ext>
            </a:extLst>
          </p:cNvPr>
          <p:cNvSpPr>
            <a:spLocks noGrp="1"/>
          </p:cNvSpPr>
          <p:nvPr>
            <p:ph type="dt" sz="half" idx="10"/>
          </p:nvPr>
        </p:nvSpPr>
        <p:spPr/>
        <p:txBody>
          <a:bodyPr/>
          <a:lstStyle/>
          <a:p>
            <a:fld id="{463B61EC-7743-4B7A-B102-F5A5B66A258A}" type="datetime1">
              <a:rPr lang="en-GB" smtClean="0"/>
              <a:t>03/04/2025</a:t>
            </a:fld>
            <a:endParaRPr lang="en-GB"/>
          </a:p>
        </p:txBody>
      </p:sp>
      <p:sp>
        <p:nvSpPr>
          <p:cNvPr id="5" name="Footer Placeholder 4">
            <a:extLst>
              <a:ext uri="{FF2B5EF4-FFF2-40B4-BE49-F238E27FC236}">
                <a16:creationId xmlns:a16="http://schemas.microsoft.com/office/drawing/2014/main" id="{A05AC7E4-7E33-469B-8FD7-73FC2406F6E2}"/>
              </a:ext>
            </a:extLst>
          </p:cNvPr>
          <p:cNvSpPr>
            <a:spLocks noGrp="1"/>
          </p:cNvSpPr>
          <p:nvPr>
            <p:ph type="ftr" sz="quarter" idx="11"/>
          </p:nvPr>
        </p:nvSpPr>
        <p:spPr/>
        <p:txBody>
          <a:bodyPr/>
          <a:lstStyle/>
          <a:p>
            <a:r>
              <a:rPr lang="en-GB"/>
              <a:t>Use the menu option Insert &gt; Footer to edit the footer text &gt; Select ‘Apply to all’ if you want it to apply to all slides</a:t>
            </a:r>
          </a:p>
        </p:txBody>
      </p:sp>
      <p:sp>
        <p:nvSpPr>
          <p:cNvPr id="6" name="Slide Number Placeholder 5">
            <a:extLst>
              <a:ext uri="{FF2B5EF4-FFF2-40B4-BE49-F238E27FC236}">
                <a16:creationId xmlns:a16="http://schemas.microsoft.com/office/drawing/2014/main" id="{C16071E1-E424-4BD6-9225-D0D8BB372992}"/>
              </a:ext>
            </a:extLst>
          </p:cNvPr>
          <p:cNvSpPr>
            <a:spLocks noGrp="1"/>
          </p:cNvSpPr>
          <p:nvPr>
            <p:ph type="sldNum" sz="quarter" idx="12"/>
          </p:nvPr>
        </p:nvSpPr>
        <p:spPr/>
        <p:txBody>
          <a:bodyPr/>
          <a:lstStyle/>
          <a:p>
            <a:fld id="{2C03DE8D-F3DE-43DA-9A26-8F9AD19224E5}" type="slidenum">
              <a:rPr lang="en-GB" smtClean="0"/>
              <a:t>‹#›</a:t>
            </a:fld>
            <a:endParaRPr lang="en-GB"/>
          </a:p>
        </p:txBody>
      </p:sp>
    </p:spTree>
    <p:extLst>
      <p:ext uri="{BB962C8B-B14F-4D97-AF65-F5344CB8AC3E}">
        <p14:creationId xmlns:p14="http://schemas.microsoft.com/office/powerpoint/2010/main" val="2139903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1129D-C3A2-4218-91ED-90A1D3AC70C4}"/>
              </a:ext>
            </a:extLst>
          </p:cNvPr>
          <p:cNvSpPr>
            <a:spLocks noGrp="1"/>
          </p:cNvSpPr>
          <p:nvPr>
            <p:ph type="title"/>
          </p:nvPr>
        </p:nvSpPr>
        <p:spPr/>
        <p:txBody>
          <a:bodyPr/>
          <a:lstStyle/>
          <a:p>
            <a:r>
              <a:rPr lang="en-US" noProof="0"/>
              <a:t>Click to edit Master title style</a:t>
            </a:r>
            <a:endParaRPr lang="en-GB" noProof="0"/>
          </a:p>
        </p:txBody>
      </p:sp>
      <p:sp>
        <p:nvSpPr>
          <p:cNvPr id="3" name="Content Placeholder 2">
            <a:extLst>
              <a:ext uri="{FF2B5EF4-FFF2-40B4-BE49-F238E27FC236}">
                <a16:creationId xmlns:a16="http://schemas.microsoft.com/office/drawing/2014/main" id="{821C1226-A89C-4D52-9C02-F832984C0A67}"/>
              </a:ext>
            </a:extLst>
          </p:cNvPr>
          <p:cNvSpPr>
            <a:spLocks noGrp="1"/>
          </p:cNvSpPr>
          <p:nvPr>
            <p:ph sz="half" idx="1"/>
          </p:nvPr>
        </p:nvSpPr>
        <p:spPr>
          <a:xfrm>
            <a:off x="633844" y="1771200"/>
            <a:ext cx="3780000" cy="4392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a:extLst>
              <a:ext uri="{FF2B5EF4-FFF2-40B4-BE49-F238E27FC236}">
                <a16:creationId xmlns:a16="http://schemas.microsoft.com/office/drawing/2014/main" id="{32CE8958-C0EB-4C8F-AA7E-0FA963A4C639}"/>
              </a:ext>
            </a:extLst>
          </p:cNvPr>
          <p:cNvSpPr>
            <a:spLocks noGrp="1"/>
          </p:cNvSpPr>
          <p:nvPr>
            <p:ph sz="half" idx="2"/>
          </p:nvPr>
        </p:nvSpPr>
        <p:spPr>
          <a:xfrm>
            <a:off x="4730157" y="1771200"/>
            <a:ext cx="3780000" cy="4392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Date Placeholder 4">
            <a:extLst>
              <a:ext uri="{FF2B5EF4-FFF2-40B4-BE49-F238E27FC236}">
                <a16:creationId xmlns:a16="http://schemas.microsoft.com/office/drawing/2014/main" id="{64C3F84B-DD31-44A9-ADCB-9025679DC982}"/>
              </a:ext>
            </a:extLst>
          </p:cNvPr>
          <p:cNvSpPr>
            <a:spLocks noGrp="1"/>
          </p:cNvSpPr>
          <p:nvPr>
            <p:ph type="dt" sz="half" idx="10"/>
          </p:nvPr>
        </p:nvSpPr>
        <p:spPr/>
        <p:txBody>
          <a:bodyPr/>
          <a:lstStyle/>
          <a:p>
            <a:fld id="{C3956A8D-3727-4EBB-A9E6-ABBA11D69C96}" type="datetime1">
              <a:rPr lang="en-GB" smtClean="0"/>
              <a:t>03/04/2025</a:t>
            </a:fld>
            <a:endParaRPr lang="en-GB"/>
          </a:p>
        </p:txBody>
      </p:sp>
      <p:sp>
        <p:nvSpPr>
          <p:cNvPr id="6" name="Footer Placeholder 5">
            <a:extLst>
              <a:ext uri="{FF2B5EF4-FFF2-40B4-BE49-F238E27FC236}">
                <a16:creationId xmlns:a16="http://schemas.microsoft.com/office/drawing/2014/main" id="{D25ACC06-1EEE-4DDB-B43A-D48DDF3702CE}"/>
              </a:ext>
            </a:extLst>
          </p:cNvPr>
          <p:cNvSpPr>
            <a:spLocks noGrp="1"/>
          </p:cNvSpPr>
          <p:nvPr>
            <p:ph type="ftr" sz="quarter" idx="11"/>
          </p:nvPr>
        </p:nvSpPr>
        <p:spPr/>
        <p:txBody>
          <a:bodyPr/>
          <a:lstStyle/>
          <a:p>
            <a:r>
              <a:rPr lang="en-GB"/>
              <a:t>Use the menu option Insert &gt; Footer to edit the footer text &gt; Select ‘Apply to all’ if you want it to apply to all slides</a:t>
            </a:r>
          </a:p>
        </p:txBody>
      </p:sp>
      <p:sp>
        <p:nvSpPr>
          <p:cNvPr id="7" name="Slide Number Placeholder 6">
            <a:extLst>
              <a:ext uri="{FF2B5EF4-FFF2-40B4-BE49-F238E27FC236}">
                <a16:creationId xmlns:a16="http://schemas.microsoft.com/office/drawing/2014/main" id="{FB5D8756-5E38-4667-A238-DD894F5CC239}"/>
              </a:ext>
            </a:extLst>
          </p:cNvPr>
          <p:cNvSpPr>
            <a:spLocks noGrp="1"/>
          </p:cNvSpPr>
          <p:nvPr>
            <p:ph type="sldNum" sz="quarter" idx="12"/>
          </p:nvPr>
        </p:nvSpPr>
        <p:spPr/>
        <p:txBody>
          <a:bodyPr/>
          <a:lstStyle/>
          <a:p>
            <a:fld id="{2C03DE8D-F3DE-43DA-9A26-8F9AD19224E5}" type="slidenum">
              <a:rPr lang="en-GB" smtClean="0"/>
              <a:t>‹#›</a:t>
            </a:fld>
            <a:endParaRPr lang="en-GB"/>
          </a:p>
        </p:txBody>
      </p:sp>
    </p:spTree>
    <p:extLst>
      <p:ext uri="{BB962C8B-B14F-4D97-AF65-F5344CB8AC3E}">
        <p14:creationId xmlns:p14="http://schemas.microsoft.com/office/powerpoint/2010/main" val="1705874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DE799A-308F-4CF4-AB79-89CDD60142F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 Placeholder 9">
            <a:extLst>
              <a:ext uri="{FF2B5EF4-FFF2-40B4-BE49-F238E27FC236}">
                <a16:creationId xmlns:a16="http://schemas.microsoft.com/office/drawing/2014/main" id="{51C3C945-CB5F-4E0E-80ED-92CC9F9FB7DD}"/>
              </a:ext>
            </a:extLst>
          </p:cNvPr>
          <p:cNvSpPr>
            <a:spLocks noGrp="1"/>
          </p:cNvSpPr>
          <p:nvPr>
            <p:ph type="body" sz="quarter" idx="10"/>
          </p:nvPr>
        </p:nvSpPr>
        <p:spPr>
          <a:xfrm>
            <a:off x="4249441" y="1261169"/>
            <a:ext cx="4331851" cy="4528910"/>
          </a:xfrm>
        </p:spPr>
        <p:txBody>
          <a:bodyPr anchor="b" anchorCtr="0">
            <a:normAutofit/>
          </a:bodyPr>
          <a:lstStyle>
            <a:lvl1pPr>
              <a:defRPr sz="1800"/>
            </a:lvl1pPr>
            <a:lvl2pPr marL="0" indent="0">
              <a:buNone/>
              <a:defRPr sz="2400"/>
            </a:lvl2pPr>
            <a:lvl3pPr>
              <a:defRPr sz="2400"/>
            </a:lvl3pPr>
            <a:lvl4pPr>
              <a:defRPr sz="2400"/>
            </a:lvl4pPr>
            <a:lvl5pPr>
              <a:defRPr sz="2400"/>
            </a:lvl5pPr>
          </a:lstStyle>
          <a:p>
            <a:pPr lvl="0"/>
            <a:r>
              <a:rPr lang="en-US" noProof="0"/>
              <a:t>Click to edit Master text styles</a:t>
            </a:r>
          </a:p>
        </p:txBody>
      </p:sp>
    </p:spTree>
    <p:extLst>
      <p:ext uri="{BB962C8B-B14F-4D97-AF65-F5344CB8AC3E}">
        <p14:creationId xmlns:p14="http://schemas.microsoft.com/office/powerpoint/2010/main" val="17864498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1A5341-E544-44F8-810B-5499E63595ED}"/>
              </a:ext>
            </a:extLst>
          </p:cNvPr>
          <p:cNvSpPr>
            <a:spLocks noGrp="1"/>
          </p:cNvSpPr>
          <p:nvPr>
            <p:ph type="title"/>
          </p:nvPr>
        </p:nvSpPr>
        <p:spPr>
          <a:xfrm>
            <a:off x="633844" y="244025"/>
            <a:ext cx="7876800" cy="1080000"/>
          </a:xfrm>
          <a:prstGeom prst="rect">
            <a:avLst/>
          </a:prstGeom>
        </p:spPr>
        <p:txBody>
          <a:bodyPr vert="horz" lIns="0" tIns="0" rIns="0" bIns="0" rtlCol="0" anchor="t" anchorCtr="0">
            <a:normAutofit/>
          </a:bodyPr>
          <a:lstStyle/>
          <a:p>
            <a:r>
              <a:rPr lang="en-US" noProof="0"/>
              <a:t>Click to edit Master title style</a:t>
            </a:r>
            <a:endParaRPr lang="en-GB" noProof="0"/>
          </a:p>
        </p:txBody>
      </p:sp>
      <p:sp>
        <p:nvSpPr>
          <p:cNvPr id="3" name="Text Placeholder 2">
            <a:extLst>
              <a:ext uri="{FF2B5EF4-FFF2-40B4-BE49-F238E27FC236}">
                <a16:creationId xmlns:a16="http://schemas.microsoft.com/office/drawing/2014/main" id="{470C6D4F-9987-457E-BD0B-D96633D83FBF}"/>
              </a:ext>
            </a:extLst>
          </p:cNvPr>
          <p:cNvSpPr>
            <a:spLocks noGrp="1"/>
          </p:cNvSpPr>
          <p:nvPr>
            <p:ph type="body" idx="1"/>
          </p:nvPr>
        </p:nvSpPr>
        <p:spPr>
          <a:xfrm>
            <a:off x="633844" y="1771200"/>
            <a:ext cx="7876800" cy="4392000"/>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 Placeholder 3">
            <a:extLst>
              <a:ext uri="{FF2B5EF4-FFF2-40B4-BE49-F238E27FC236}">
                <a16:creationId xmlns:a16="http://schemas.microsoft.com/office/drawing/2014/main" id="{B6A95DC6-343E-4833-BC89-B4A1802F986D}"/>
              </a:ext>
            </a:extLst>
          </p:cNvPr>
          <p:cNvSpPr>
            <a:spLocks noGrp="1"/>
          </p:cNvSpPr>
          <p:nvPr>
            <p:ph type="dt" sz="half" idx="2"/>
          </p:nvPr>
        </p:nvSpPr>
        <p:spPr>
          <a:xfrm>
            <a:off x="6804000" y="6444000"/>
            <a:ext cx="1080000" cy="180000"/>
          </a:xfrm>
          <a:prstGeom prst="rect">
            <a:avLst/>
          </a:prstGeom>
        </p:spPr>
        <p:txBody>
          <a:bodyPr vert="horz" lIns="0" tIns="0" rIns="0" bIns="0" rtlCol="0" anchor="ctr"/>
          <a:lstStyle>
            <a:lvl1pPr algn="r">
              <a:defRPr sz="1200">
                <a:solidFill>
                  <a:schemeClr val="tx1"/>
                </a:solidFill>
              </a:defRPr>
            </a:lvl1pPr>
          </a:lstStyle>
          <a:p>
            <a:fld id="{9A481BBE-2E61-43E7-B313-BEC288089934}" type="datetime1">
              <a:rPr lang="en-GB" smtClean="0"/>
              <a:t>03/04/2025</a:t>
            </a:fld>
            <a:endParaRPr lang="en-GB"/>
          </a:p>
        </p:txBody>
      </p:sp>
      <p:sp>
        <p:nvSpPr>
          <p:cNvPr id="5" name="Footer Placeholder 4">
            <a:extLst>
              <a:ext uri="{FF2B5EF4-FFF2-40B4-BE49-F238E27FC236}">
                <a16:creationId xmlns:a16="http://schemas.microsoft.com/office/drawing/2014/main" id="{353ABAA0-D4E7-4072-B06A-699F713D1724}"/>
              </a:ext>
            </a:extLst>
          </p:cNvPr>
          <p:cNvSpPr>
            <a:spLocks noGrp="1"/>
          </p:cNvSpPr>
          <p:nvPr>
            <p:ph type="ftr" sz="quarter" idx="3"/>
          </p:nvPr>
        </p:nvSpPr>
        <p:spPr>
          <a:xfrm>
            <a:off x="633844" y="6444000"/>
            <a:ext cx="5940000" cy="180000"/>
          </a:xfrm>
          <a:prstGeom prst="rect">
            <a:avLst/>
          </a:prstGeom>
        </p:spPr>
        <p:txBody>
          <a:bodyPr vert="horz" lIns="0" tIns="0" rIns="0" bIns="0" rtlCol="0" anchor="ctr"/>
          <a:lstStyle>
            <a:lvl1pPr algn="l">
              <a:defRPr sz="1200">
                <a:solidFill>
                  <a:schemeClr val="tx1"/>
                </a:solidFill>
              </a:defRPr>
            </a:lvl1pPr>
          </a:lstStyle>
          <a:p>
            <a:r>
              <a:rPr lang="en-GB"/>
              <a:t>Use the menu option Insert &gt; Footer to edit the footer text &gt; Select ‘Apply to all’ if you want it to apply to all slides</a:t>
            </a:r>
          </a:p>
        </p:txBody>
      </p:sp>
      <p:sp>
        <p:nvSpPr>
          <p:cNvPr id="6" name="Slide Number Placeholder 5">
            <a:extLst>
              <a:ext uri="{FF2B5EF4-FFF2-40B4-BE49-F238E27FC236}">
                <a16:creationId xmlns:a16="http://schemas.microsoft.com/office/drawing/2014/main" id="{3040BD3C-ECC5-4074-A647-2C1E6AC0420D}"/>
              </a:ext>
            </a:extLst>
          </p:cNvPr>
          <p:cNvSpPr>
            <a:spLocks noGrp="1"/>
          </p:cNvSpPr>
          <p:nvPr>
            <p:ph type="sldNum" sz="quarter" idx="4"/>
          </p:nvPr>
        </p:nvSpPr>
        <p:spPr>
          <a:xfrm>
            <a:off x="8208000" y="6444000"/>
            <a:ext cx="270000" cy="180000"/>
          </a:xfrm>
          <a:prstGeom prst="rect">
            <a:avLst/>
          </a:prstGeom>
        </p:spPr>
        <p:txBody>
          <a:bodyPr vert="horz" lIns="0" tIns="0" rIns="0" bIns="0" rtlCol="0" anchor="ctr"/>
          <a:lstStyle>
            <a:lvl1pPr algn="r">
              <a:defRPr sz="1200">
                <a:solidFill>
                  <a:schemeClr val="tx1"/>
                </a:solidFill>
              </a:defRPr>
            </a:lvl1pPr>
          </a:lstStyle>
          <a:p>
            <a:fld id="{2C03DE8D-F3DE-43DA-9A26-8F9AD19224E5}" type="slidenum">
              <a:rPr lang="en-GB" smtClean="0"/>
              <a:pPr/>
              <a:t>‹#›</a:t>
            </a:fld>
            <a:endParaRPr lang="en-GB"/>
          </a:p>
        </p:txBody>
      </p:sp>
      <p:sp>
        <p:nvSpPr>
          <p:cNvPr id="13" name="TextBox 12">
            <a:extLst>
              <a:ext uri="{FF2B5EF4-FFF2-40B4-BE49-F238E27FC236}">
                <a16:creationId xmlns:a16="http://schemas.microsoft.com/office/drawing/2014/main" id="{FF428A07-4BF8-5E29-F5DF-D012EAAFA0E1}"/>
              </a:ext>
            </a:extLst>
          </p:cNvPr>
          <p:cNvSpPr txBox="1"/>
          <p:nvPr userDrawn="1">
            <p:extLst>
              <p:ext uri="{1162E1C5-73C7-4A58-AE30-91384D911F3F}">
                <p184:classification xmlns:p184="http://schemas.microsoft.com/office/powerpoint/2018/4/main" val="hdr"/>
              </p:ext>
            </p:extLst>
          </p:nvPr>
        </p:nvSpPr>
        <p:spPr>
          <a:xfrm>
            <a:off x="4296537" y="0"/>
            <a:ext cx="585788" cy="182880"/>
          </a:xfrm>
          <a:prstGeom prst="rect">
            <a:avLst/>
          </a:prstGeom>
        </p:spPr>
        <p:txBody>
          <a:bodyPr horzOverflow="overflow" lIns="0" tIns="0" rIns="0" bIns="0">
            <a:spAutoFit/>
          </a:bodyPr>
          <a:lstStyle/>
          <a:p>
            <a:pPr algn="l"/>
            <a:r>
              <a:rPr lang="en-GB" sz="1200">
                <a:solidFill>
                  <a:srgbClr val="000000"/>
                </a:solidFill>
                <a:latin typeface="Calibri" panose="020F0502020204030204" pitchFamily="34" charset="0"/>
                <a:cs typeface="Calibri" panose="020F0502020204030204" pitchFamily="34" charset="0"/>
              </a:rPr>
              <a:t>OFFICIAL</a:t>
            </a:r>
          </a:p>
        </p:txBody>
      </p:sp>
      <p:sp>
        <p:nvSpPr>
          <p:cNvPr id="14" name="TextBox 13">
            <a:extLst>
              <a:ext uri="{FF2B5EF4-FFF2-40B4-BE49-F238E27FC236}">
                <a16:creationId xmlns:a16="http://schemas.microsoft.com/office/drawing/2014/main" id="{B94B4C52-17D0-9DFF-448D-B2FB72946FF9}"/>
              </a:ext>
            </a:extLst>
          </p:cNvPr>
          <p:cNvSpPr txBox="1"/>
          <p:nvPr userDrawn="1">
            <p:extLst>
              <p:ext uri="{1162E1C5-73C7-4A58-AE30-91384D911F3F}">
                <p184:classification xmlns:p184="http://schemas.microsoft.com/office/powerpoint/2018/4/main" val="ftr"/>
              </p:ext>
            </p:extLst>
          </p:nvPr>
        </p:nvSpPr>
        <p:spPr>
          <a:xfrm>
            <a:off x="4296537" y="6675120"/>
            <a:ext cx="585788" cy="182880"/>
          </a:xfrm>
          <a:prstGeom prst="rect">
            <a:avLst/>
          </a:prstGeom>
        </p:spPr>
        <p:txBody>
          <a:bodyPr horzOverflow="overflow" lIns="0" tIns="0" rIns="0" bIns="0">
            <a:spAutoFit/>
          </a:bodyPr>
          <a:lstStyle/>
          <a:p>
            <a:pPr algn="l"/>
            <a:r>
              <a:rPr lang="en-GB" sz="120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308214842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Lst>
  <p:hf hdr="0"/>
  <p:txStyles>
    <p:titleStyle>
      <a:lvl1pPr algn="l" defTabSz="914400" rtl="0" eaLnBrk="1" latinLnBrk="0" hangingPunct="1">
        <a:lnSpc>
          <a:spcPct val="100000"/>
        </a:lnSpc>
        <a:spcBef>
          <a:spcPct val="0"/>
        </a:spcBef>
        <a:buNone/>
        <a:defRPr sz="36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1pPr>
      <a:lvl2pPr marL="252000" indent="-252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504000" indent="-252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3pPr>
      <a:lvl4pPr marL="756000" indent="-252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4pPr>
      <a:lvl5pPr marL="1008000" indent="-252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EA2666-47EA-4FD8-AE43-0D971096B9DC}"/>
              </a:ext>
            </a:extLst>
          </p:cNvPr>
          <p:cNvSpPr>
            <a:spLocks noGrp="1"/>
          </p:cNvSpPr>
          <p:nvPr>
            <p:ph type="ctrTitle"/>
          </p:nvPr>
        </p:nvSpPr>
        <p:spPr/>
        <p:txBody>
          <a:bodyPr/>
          <a:lstStyle/>
          <a:p>
            <a:r>
              <a:rPr lang="en-GB" dirty="0"/>
              <a:t>Knife Crime </a:t>
            </a:r>
            <a:endParaRPr lang="en-GB" dirty="0">
              <a:cs typeface="Arial"/>
            </a:endParaRPr>
          </a:p>
        </p:txBody>
      </p:sp>
      <p:sp>
        <p:nvSpPr>
          <p:cNvPr id="5" name="Subtitle 4">
            <a:extLst>
              <a:ext uri="{FF2B5EF4-FFF2-40B4-BE49-F238E27FC236}">
                <a16:creationId xmlns:a16="http://schemas.microsoft.com/office/drawing/2014/main" id="{01F68873-74A6-42D4-9AD9-862F2199B9D5}"/>
              </a:ext>
            </a:extLst>
          </p:cNvPr>
          <p:cNvSpPr>
            <a:spLocks noGrp="1"/>
          </p:cNvSpPr>
          <p:nvPr>
            <p:ph type="subTitle" idx="1"/>
          </p:nvPr>
        </p:nvSpPr>
        <p:spPr/>
        <p:txBody>
          <a:bodyPr vert="horz" lIns="0" tIns="0" rIns="0" bIns="0" rtlCol="0" anchor="t">
            <a:normAutofit/>
          </a:bodyPr>
          <a:lstStyle/>
          <a:p>
            <a:r>
              <a:rPr lang="en-GB" dirty="0"/>
              <a:t>Key Evidence and Insights</a:t>
            </a:r>
          </a:p>
          <a:p>
            <a:endParaRPr lang="en-GB" dirty="0"/>
          </a:p>
        </p:txBody>
      </p:sp>
      <p:sp>
        <p:nvSpPr>
          <p:cNvPr id="6" name="Text Placeholder 5">
            <a:extLst>
              <a:ext uri="{FF2B5EF4-FFF2-40B4-BE49-F238E27FC236}">
                <a16:creationId xmlns:a16="http://schemas.microsoft.com/office/drawing/2014/main" id="{63CDD878-F887-4FC9-86E0-2E004D99574D}"/>
              </a:ext>
            </a:extLst>
          </p:cNvPr>
          <p:cNvSpPr>
            <a:spLocks noGrp="1"/>
          </p:cNvSpPr>
          <p:nvPr>
            <p:ph type="body" sz="quarter" idx="10"/>
          </p:nvPr>
        </p:nvSpPr>
        <p:spPr/>
        <p:txBody>
          <a:bodyPr/>
          <a:lstStyle/>
          <a:p>
            <a:r>
              <a:rPr lang="en-GB" dirty="0"/>
              <a:t>February 2025</a:t>
            </a:r>
          </a:p>
        </p:txBody>
      </p:sp>
    </p:spTree>
    <p:extLst>
      <p:ext uri="{BB962C8B-B14F-4D97-AF65-F5344CB8AC3E}">
        <p14:creationId xmlns:p14="http://schemas.microsoft.com/office/powerpoint/2010/main" val="2170950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EA5FDD2-C32B-B92B-DE9D-648E80EB87F1}"/>
              </a:ext>
            </a:extLst>
          </p:cNvPr>
          <p:cNvSpPr>
            <a:spLocks noGrp="1"/>
          </p:cNvSpPr>
          <p:nvPr>
            <p:ph type="sldNum" sz="quarter" idx="12"/>
          </p:nvPr>
        </p:nvSpPr>
        <p:spPr/>
        <p:txBody>
          <a:bodyPr/>
          <a:lstStyle/>
          <a:p>
            <a:fld id="{2C03DE8D-F3DE-43DA-9A26-8F9AD19224E5}" type="slidenum">
              <a:rPr lang="en-GB" smtClean="0"/>
              <a:t>10</a:t>
            </a:fld>
            <a:endParaRPr lang="en-GB"/>
          </a:p>
        </p:txBody>
      </p:sp>
      <p:sp>
        <p:nvSpPr>
          <p:cNvPr id="2" name="Title 1">
            <a:extLst>
              <a:ext uri="{FF2B5EF4-FFF2-40B4-BE49-F238E27FC236}">
                <a16:creationId xmlns:a16="http://schemas.microsoft.com/office/drawing/2014/main" id="{4A5C2CA5-E900-E73B-9788-3F0296F688BC}"/>
              </a:ext>
            </a:extLst>
          </p:cNvPr>
          <p:cNvSpPr>
            <a:spLocks noGrp="1"/>
          </p:cNvSpPr>
          <p:nvPr>
            <p:ph type="title"/>
          </p:nvPr>
        </p:nvSpPr>
        <p:spPr>
          <a:xfrm>
            <a:off x="633844" y="405866"/>
            <a:ext cx="7876800" cy="1080000"/>
          </a:xfrm>
        </p:spPr>
        <p:txBody>
          <a:bodyPr>
            <a:noAutofit/>
          </a:bodyPr>
          <a:lstStyle/>
          <a:p>
            <a:r>
              <a:rPr lang="en-GB" sz="2400" dirty="0"/>
              <a:t>Current options to respond to children found in possession of a knife </a:t>
            </a:r>
          </a:p>
        </p:txBody>
      </p:sp>
      <p:sp>
        <p:nvSpPr>
          <p:cNvPr id="5" name="Date Placeholder 4">
            <a:extLst>
              <a:ext uri="{FF2B5EF4-FFF2-40B4-BE49-F238E27FC236}">
                <a16:creationId xmlns:a16="http://schemas.microsoft.com/office/drawing/2014/main" id="{149745CF-858B-FCB1-F532-057E16FB3C84}"/>
              </a:ext>
              <a:ext uri="{C183D7F6-B498-43B3-948B-1728B52AA6E4}">
                <adec:decorative xmlns:adec="http://schemas.microsoft.com/office/drawing/2017/decorative" val="1"/>
              </a:ext>
            </a:extLst>
          </p:cNvPr>
          <p:cNvSpPr>
            <a:spLocks noGrp="1"/>
          </p:cNvSpPr>
          <p:nvPr>
            <p:ph type="dt" sz="half" idx="10"/>
          </p:nvPr>
        </p:nvSpPr>
        <p:spPr>
          <a:xfrm>
            <a:off x="6804000" y="6463664"/>
            <a:ext cx="1080000" cy="180000"/>
          </a:xfrm>
        </p:spPr>
        <p:txBody>
          <a:bodyPr/>
          <a:lstStyle/>
          <a:p>
            <a:fld id="{C3956A8D-3727-4EBB-A9E6-ABBA11D69C96}" type="datetime1">
              <a:rPr lang="en-GB" smtClean="0"/>
              <a:t>03/04/2025</a:t>
            </a:fld>
            <a:endParaRPr lang="en-GB"/>
          </a:p>
        </p:txBody>
      </p:sp>
      <p:sp>
        <p:nvSpPr>
          <p:cNvPr id="8" name="Rectangle: Rounded Corners 7">
            <a:extLst>
              <a:ext uri="{FF2B5EF4-FFF2-40B4-BE49-F238E27FC236}">
                <a16:creationId xmlns:a16="http://schemas.microsoft.com/office/drawing/2014/main" id="{CE99D565-C2D3-26CC-ED05-79244C2E9004}"/>
              </a:ext>
            </a:extLst>
          </p:cNvPr>
          <p:cNvSpPr/>
          <p:nvPr/>
        </p:nvSpPr>
        <p:spPr>
          <a:xfrm>
            <a:off x="510111" y="1682750"/>
            <a:ext cx="8090230" cy="154243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r>
              <a:rPr lang="en-GB" sz="1400" b="1" dirty="0">
                <a:solidFill>
                  <a:schemeClr val="tx1"/>
                </a:solidFill>
                <a:ea typeface="+mn-lt"/>
                <a:cs typeface="+mn-lt"/>
              </a:rPr>
              <a:t>Court disposal following charge and conviction: </a:t>
            </a:r>
            <a:r>
              <a:rPr lang="en-GB" sz="1400" dirty="0">
                <a:solidFill>
                  <a:schemeClr val="tx1"/>
                </a:solidFill>
                <a:ea typeface="+mn-lt"/>
                <a:cs typeface="+mn-lt"/>
              </a:rPr>
              <a:t>courts can use sentences including referral orders and youth rehabilitation orders. With a referral order, a separate panel, rather than the court determines the conditions following an assessment. The panel is comprised of volunteers from the community, supported by youth justice workers.  With a youth rehabilitation order, the court determines the requirements and the timescale for completion, informed by a youth justice worker’s pre-sentence report. </a:t>
            </a:r>
          </a:p>
        </p:txBody>
      </p:sp>
      <p:sp>
        <p:nvSpPr>
          <p:cNvPr id="10" name="Rectangle: Rounded Corners 9">
            <a:extLst>
              <a:ext uri="{FF2B5EF4-FFF2-40B4-BE49-F238E27FC236}">
                <a16:creationId xmlns:a16="http://schemas.microsoft.com/office/drawing/2014/main" id="{84EF6FAD-A439-C115-499C-2574F69D5180}"/>
              </a:ext>
            </a:extLst>
          </p:cNvPr>
          <p:cNvSpPr/>
          <p:nvPr/>
        </p:nvSpPr>
        <p:spPr>
          <a:xfrm>
            <a:off x="510111" y="3312811"/>
            <a:ext cx="8090230" cy="114090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GB" sz="1400" b="1" dirty="0">
                <a:ea typeface="+mn-lt"/>
                <a:cs typeface="+mn-lt"/>
              </a:rPr>
              <a:t>Formal out of court disposal: </a:t>
            </a:r>
            <a:r>
              <a:rPr lang="en-GB" sz="1400" dirty="0">
                <a:ea typeface="+mn-lt"/>
                <a:cs typeface="+mn-lt"/>
              </a:rPr>
              <a:t>Cautions and youth conditional cautions (YCC) can be used as an alternative to court action. This has to be agreed by the police and prosecutors, after consultation with youth justice workers. Youth justice workers may carry out an assessment and recommend requirements for a YCC.</a:t>
            </a:r>
            <a:endParaRPr lang="en-GB" sz="1400" dirty="0">
              <a:cs typeface="Arial"/>
            </a:endParaRPr>
          </a:p>
        </p:txBody>
      </p:sp>
      <p:sp>
        <p:nvSpPr>
          <p:cNvPr id="11" name="Rectangle: Rounded Corners 10">
            <a:extLst>
              <a:ext uri="{FF2B5EF4-FFF2-40B4-BE49-F238E27FC236}">
                <a16:creationId xmlns:a16="http://schemas.microsoft.com/office/drawing/2014/main" id="{F6D0FCBE-8CF1-769F-7D72-DF549121398B}"/>
              </a:ext>
            </a:extLst>
          </p:cNvPr>
          <p:cNvSpPr/>
          <p:nvPr/>
        </p:nvSpPr>
        <p:spPr>
          <a:xfrm>
            <a:off x="510111" y="4530618"/>
            <a:ext cx="8090230" cy="178128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r>
              <a:rPr lang="en-GB" sz="1400" b="1" dirty="0">
                <a:solidFill>
                  <a:schemeClr val="tx1"/>
                </a:solidFill>
                <a:cs typeface="Arial"/>
              </a:rPr>
              <a:t>Informal out of court disposal: </a:t>
            </a:r>
            <a:r>
              <a:rPr lang="en-GB" sz="1400" dirty="0">
                <a:solidFill>
                  <a:schemeClr val="tx1"/>
                </a:solidFill>
                <a:cs typeface="Arial"/>
              </a:rPr>
              <a:t>Informal out of court disposals may be used including community resolutions. Some of these are issued by the police on their own including warnings and informal resolution including apologies and reparation. There are also more rigorous deferred prosecution schemes (outcome 22). This approach is taken where diversionary, educational or intervention activity is undertaken, usually under the supervision of a youth offending team. Police usually consult with youth just workers before using deferred prosecution and youth justice workers may undertake an assessment. HM Inspectorate of Constabulary support the use of deferred prosecution in appropriate cases of knife possession.   </a:t>
            </a:r>
          </a:p>
        </p:txBody>
      </p:sp>
      <p:pic>
        <p:nvPicPr>
          <p:cNvPr id="5124" name="Picture 4">
            <a:extLst>
              <a:ext uri="{FF2B5EF4-FFF2-40B4-BE49-F238E27FC236}">
                <a16:creationId xmlns:a16="http://schemas.microsoft.com/office/drawing/2014/main" id="{A1E3B02B-EA63-AC6F-FE8E-5053E4AF7055}"/>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2363" y="-5202"/>
            <a:ext cx="1348900" cy="134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492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AAC25-BED0-8FCA-C521-0F3439D66718}"/>
              </a:ext>
            </a:extLst>
          </p:cNvPr>
          <p:cNvSpPr>
            <a:spLocks noGrp="1"/>
          </p:cNvSpPr>
          <p:nvPr>
            <p:ph type="title"/>
          </p:nvPr>
        </p:nvSpPr>
        <p:spPr>
          <a:xfrm>
            <a:off x="707414" y="244024"/>
            <a:ext cx="7876800" cy="1227423"/>
          </a:xfrm>
        </p:spPr>
        <p:txBody>
          <a:bodyPr>
            <a:normAutofit/>
          </a:bodyPr>
          <a:lstStyle/>
          <a:p>
            <a:r>
              <a:rPr lang="en-GB" sz="2800" dirty="0"/>
              <a:t>What works: What is the evidence telling us?</a:t>
            </a:r>
            <a:br>
              <a:rPr lang="en-GB" sz="2800" dirty="0"/>
            </a:br>
            <a:r>
              <a:rPr kumimoji="0" lang="en-GB" sz="1400" b="0" i="0" u="none" strike="noStrike" kern="1200" cap="none" spc="0" normalizeH="0" baseline="0" noProof="0" dirty="0">
                <a:ln>
                  <a:noFill/>
                </a:ln>
                <a:solidFill>
                  <a:srgbClr val="512480"/>
                </a:solidFill>
                <a:effectLst/>
                <a:uLnTx/>
                <a:uFillTx/>
                <a:latin typeface="Arial"/>
                <a:ea typeface="+mj-ea"/>
                <a:cs typeface="+mj-cs"/>
              </a:rPr>
              <a:t>The following programmes mostly look at the impact on violent crime more generally but can be applied in the instance of knife crime offences.</a:t>
            </a:r>
            <a:endParaRPr lang="en-GB" sz="2800" dirty="0"/>
          </a:p>
        </p:txBody>
      </p:sp>
      <p:sp>
        <p:nvSpPr>
          <p:cNvPr id="7" name="Slide Number Placeholder 6">
            <a:extLst>
              <a:ext uri="{FF2B5EF4-FFF2-40B4-BE49-F238E27FC236}">
                <a16:creationId xmlns:a16="http://schemas.microsoft.com/office/drawing/2014/main" id="{A8F7945C-EF6D-E552-16A8-0EE454DD87BB}"/>
              </a:ext>
            </a:extLst>
          </p:cNvPr>
          <p:cNvSpPr>
            <a:spLocks noGrp="1"/>
          </p:cNvSpPr>
          <p:nvPr>
            <p:ph type="sldNum" sz="quarter" idx="12"/>
          </p:nvPr>
        </p:nvSpPr>
        <p:spPr/>
        <p:txBody>
          <a:bodyPr/>
          <a:lstStyle/>
          <a:p>
            <a:fld id="{2C03DE8D-F3DE-43DA-9A26-8F9AD19224E5}" type="slidenum">
              <a:rPr lang="en-GB" smtClean="0"/>
              <a:t>11</a:t>
            </a:fld>
            <a:endParaRPr lang="en-GB"/>
          </a:p>
        </p:txBody>
      </p:sp>
      <p:sp>
        <p:nvSpPr>
          <p:cNvPr id="10" name="Rectangle: Rounded Corners 9">
            <a:extLst>
              <a:ext uri="{FF2B5EF4-FFF2-40B4-BE49-F238E27FC236}">
                <a16:creationId xmlns:a16="http://schemas.microsoft.com/office/drawing/2014/main" id="{F4ADB1BB-F94B-40EC-A882-B140F18F7243}"/>
              </a:ext>
            </a:extLst>
          </p:cNvPr>
          <p:cNvSpPr/>
          <p:nvPr/>
        </p:nvSpPr>
        <p:spPr>
          <a:xfrm>
            <a:off x="559786" y="1200238"/>
            <a:ext cx="8435689" cy="5423762"/>
          </a:xfrm>
          <a:prstGeom prst="roundRect">
            <a:avLst>
              <a:gd name="adj" fmla="val 2759"/>
            </a:avLst>
          </a:prstGeom>
          <a:solidFill>
            <a:srgbClr val="CEEAB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8000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450" lvl="0" indent="-171450">
              <a:buFont typeface="Arial" panose="020B0604020202020204" pitchFamily="34" charset="0"/>
              <a:buChar char="•"/>
            </a:pPr>
            <a:r>
              <a:rPr lang="en-GB" sz="1100" b="1">
                <a:solidFill>
                  <a:schemeClr val="tx1"/>
                </a:solidFill>
                <a:effectLst/>
                <a:latin typeface="Arial" panose="020B0604020202020204" pitchFamily="34" charset="0"/>
                <a:ea typeface="Arial" panose="020B0604020202020204" pitchFamily="34" charset="0"/>
              </a:rPr>
              <a:t>Focused Deterrence</a:t>
            </a:r>
            <a:r>
              <a:rPr lang="en-GB" sz="1100">
                <a:solidFill>
                  <a:schemeClr val="tx1"/>
                </a:solidFill>
                <a:effectLst/>
                <a:latin typeface="Arial" panose="020B0604020202020204" pitchFamily="34" charset="0"/>
                <a:ea typeface="Arial" panose="020B0604020202020204" pitchFamily="34" charset="0"/>
              </a:rPr>
              <a:t>: Strong evidence this has a high impact on violent crime - estimated to reduce violent crime by 33% (YEF Toolkit).</a:t>
            </a:r>
          </a:p>
          <a:p>
            <a:pPr lvl="0"/>
            <a:endParaRPr lang="en-GB" sz="1100">
              <a:solidFill>
                <a:schemeClr val="tx1"/>
              </a:solidFill>
              <a:latin typeface="Arial" panose="020B0604020202020204" pitchFamily="34" charset="0"/>
              <a:ea typeface="Arial" panose="020B0604020202020204" pitchFamily="34" charset="0"/>
            </a:endParaRPr>
          </a:p>
          <a:p>
            <a:pPr marL="285750" lvl="0" indent="-285750">
              <a:buFont typeface="Arial" panose="020B0604020202020204" pitchFamily="34" charset="0"/>
              <a:buChar char="•"/>
            </a:pPr>
            <a:r>
              <a:rPr lang="en-GB" sz="1100" b="1">
                <a:solidFill>
                  <a:schemeClr val="tx1"/>
                </a:solidFill>
                <a:latin typeface="Arial" panose="020B0604020202020204" pitchFamily="34" charset="0"/>
                <a:ea typeface="Arial" panose="020B0604020202020204" pitchFamily="34" charset="0"/>
              </a:rPr>
              <a:t>Targeted Prevention Programmes</a:t>
            </a:r>
            <a:r>
              <a:rPr lang="en-GB" sz="1100">
                <a:solidFill>
                  <a:schemeClr val="tx1"/>
                </a:solidFill>
                <a:latin typeface="Arial" panose="020B0604020202020204" pitchFamily="34" charset="0"/>
                <a:ea typeface="Arial" panose="020B0604020202020204" pitchFamily="34" charset="0"/>
              </a:rPr>
              <a:t>: Varying evidence and impact on violent crime. These are also used as part of diversion, not just prevention. Important to note that this is based on US-based evidence and one study from Glasgow.</a:t>
            </a:r>
            <a:endParaRPr lang="en-GB" sz="1100" b="1">
              <a:solidFill>
                <a:schemeClr val="tx1"/>
              </a:solidFill>
              <a:latin typeface="Arial" panose="020B0604020202020204" pitchFamily="34" charset="0"/>
              <a:ea typeface="Arial" panose="020B0604020202020204" pitchFamily="34" charset="0"/>
            </a:endParaRPr>
          </a:p>
          <a:p>
            <a:pPr marL="742950" lvl="1" indent="-285750">
              <a:buFont typeface="Arial" panose="020B0604020202020204" pitchFamily="34" charset="0"/>
              <a:buChar char="•"/>
            </a:pPr>
            <a:r>
              <a:rPr lang="en-GB" sz="1100" b="1">
                <a:solidFill>
                  <a:schemeClr val="tx1"/>
                </a:solidFill>
                <a:latin typeface="Arial" panose="020B0604020202020204" pitchFamily="34" charset="0"/>
                <a:ea typeface="Arial" panose="020B0604020202020204" pitchFamily="34" charset="0"/>
              </a:rPr>
              <a:t>Social Skills Training</a:t>
            </a:r>
            <a:r>
              <a:rPr lang="en-GB" sz="1100">
                <a:solidFill>
                  <a:schemeClr val="tx1"/>
                </a:solidFill>
                <a:latin typeface="Arial" panose="020B0604020202020204" pitchFamily="34" charset="0"/>
                <a:ea typeface="Arial" panose="020B0604020202020204" pitchFamily="34" charset="0"/>
              </a:rPr>
              <a:t>: Strong evidence this has a high impact on violent crime - estimated to reduce violent crime by 32%.</a:t>
            </a:r>
          </a:p>
          <a:p>
            <a:pPr marL="742950" lvl="1" indent="-285750">
              <a:buFont typeface="Arial" panose="020B0604020202020204" pitchFamily="34" charset="0"/>
              <a:buChar char="•"/>
            </a:pPr>
            <a:r>
              <a:rPr lang="en-GB" sz="1100" b="1">
                <a:solidFill>
                  <a:schemeClr val="tx1"/>
                </a:solidFill>
                <a:latin typeface="Arial" panose="020B0604020202020204" pitchFamily="34" charset="0"/>
                <a:ea typeface="Arial" panose="020B0604020202020204" pitchFamily="34" charset="0"/>
              </a:rPr>
              <a:t>Mentoring</a:t>
            </a:r>
            <a:r>
              <a:rPr lang="en-GB" sz="1100">
                <a:solidFill>
                  <a:schemeClr val="tx1"/>
                </a:solidFill>
                <a:latin typeface="Arial" panose="020B0604020202020204" pitchFamily="34" charset="0"/>
                <a:ea typeface="Arial" panose="020B0604020202020204" pitchFamily="34" charset="0"/>
              </a:rPr>
              <a:t>: Moderate evidence this has a moderate impact on violent crime</a:t>
            </a:r>
            <a:r>
              <a:rPr lang="en-GB" sz="1100" b="1">
                <a:solidFill>
                  <a:schemeClr val="tx1"/>
                </a:solidFill>
                <a:latin typeface="Arial" panose="020B0604020202020204" pitchFamily="34" charset="0"/>
                <a:ea typeface="Arial" panose="020B0604020202020204" pitchFamily="34" charset="0"/>
              </a:rPr>
              <a:t> - </a:t>
            </a:r>
            <a:r>
              <a:rPr lang="en-GB" sz="1100">
                <a:solidFill>
                  <a:schemeClr val="tx1"/>
                </a:solidFill>
                <a:latin typeface="Arial" panose="020B0604020202020204" pitchFamily="34" charset="0"/>
                <a:ea typeface="Arial" panose="020B0604020202020204" pitchFamily="34" charset="0"/>
              </a:rPr>
              <a:t>estimated to reduce violent crime by 21%.</a:t>
            </a:r>
          </a:p>
          <a:p>
            <a:pPr marL="742950" lvl="1" indent="-285750">
              <a:buFont typeface="Arial" panose="020B0604020202020204" pitchFamily="34" charset="0"/>
              <a:buChar char="•"/>
            </a:pPr>
            <a:r>
              <a:rPr lang="en-GB" sz="1100" b="1">
                <a:solidFill>
                  <a:schemeClr val="tx1"/>
                </a:solidFill>
                <a:latin typeface="Arial" panose="020B0604020202020204" pitchFamily="34" charset="0"/>
                <a:ea typeface="Arial" panose="020B0604020202020204" pitchFamily="34" charset="0"/>
              </a:rPr>
              <a:t>Sports Programmes</a:t>
            </a:r>
            <a:r>
              <a:rPr lang="en-GB" sz="1100">
                <a:solidFill>
                  <a:schemeClr val="tx1"/>
                </a:solidFill>
                <a:latin typeface="Arial" panose="020B0604020202020204" pitchFamily="34" charset="0"/>
                <a:ea typeface="Arial" panose="020B0604020202020204" pitchFamily="34" charset="0"/>
              </a:rPr>
              <a:t>: Limited evidence this has a high impact on violent crime. These programmes have been found to reduce aggression, promote mental health and respond to other behavioural difficulties (YEF Toolkit).</a:t>
            </a:r>
          </a:p>
          <a:p>
            <a:pPr lvl="1"/>
            <a:endParaRPr lang="en-GB" sz="1100">
              <a:solidFill>
                <a:schemeClr val="tx1"/>
              </a:solidFill>
              <a:latin typeface="Arial" panose="020B0604020202020204" pitchFamily="34" charset="0"/>
              <a:ea typeface="Arial" panose="020B0604020202020204" pitchFamily="34" charset="0"/>
            </a:endParaRPr>
          </a:p>
          <a:p>
            <a:pPr marL="285750" lvl="0" indent="-285750">
              <a:buFont typeface="Arial" panose="020B0604020202020204" pitchFamily="34" charset="0"/>
              <a:buChar char="•"/>
            </a:pPr>
            <a:r>
              <a:rPr lang="en-GB" sz="1100" b="1">
                <a:solidFill>
                  <a:schemeClr val="tx1"/>
                </a:solidFill>
                <a:effectLst/>
                <a:latin typeface="Arial" panose="020B0604020202020204" pitchFamily="34" charset="0"/>
                <a:ea typeface="Arial" panose="020B0604020202020204" pitchFamily="34" charset="0"/>
              </a:rPr>
              <a:t>A&amp;E Navigator Programmes</a:t>
            </a:r>
            <a:r>
              <a:rPr lang="en-GB" sz="1100">
                <a:solidFill>
                  <a:schemeClr val="tx1"/>
                </a:solidFill>
                <a:effectLst/>
                <a:latin typeface="Arial" panose="020B0604020202020204" pitchFamily="34" charset="0"/>
                <a:ea typeface="Arial" panose="020B0604020202020204" pitchFamily="34" charset="0"/>
              </a:rPr>
              <a:t>: Very limited evidence this could have </a:t>
            </a:r>
            <a:r>
              <a:rPr lang="en-GB" sz="1100">
                <a:solidFill>
                  <a:schemeClr val="tx1"/>
                </a:solidFill>
                <a:latin typeface="Arial" panose="020B0604020202020204" pitchFamily="34" charset="0"/>
                <a:ea typeface="Arial" panose="020B0604020202020204" pitchFamily="34" charset="0"/>
              </a:rPr>
              <a:t>a </a:t>
            </a:r>
            <a:r>
              <a:rPr lang="en-GB" sz="1100">
                <a:solidFill>
                  <a:schemeClr val="tx1"/>
                </a:solidFill>
                <a:effectLst/>
                <a:latin typeface="Arial" panose="020B0604020202020204" pitchFamily="34" charset="0"/>
                <a:ea typeface="Arial" panose="020B0604020202020204" pitchFamily="34" charset="0"/>
              </a:rPr>
              <a:t>high impact on violent crime, Estimate is based on two US studies only. The YEF has funded a multi-site trial of this intervention, which they intend to evaluate (YEF Toolkit).</a:t>
            </a:r>
          </a:p>
          <a:p>
            <a:pPr lvl="0"/>
            <a:endParaRPr lang="en-GB" sz="1100">
              <a:solidFill>
                <a:schemeClr val="tx1"/>
              </a:solidFill>
              <a:effectLst/>
              <a:latin typeface="Arial" panose="020B0604020202020204" pitchFamily="34" charset="0"/>
              <a:ea typeface="Arial" panose="020B0604020202020204" pitchFamily="34" charset="0"/>
            </a:endParaRPr>
          </a:p>
          <a:p>
            <a:pPr marL="285750" lvl="0" indent="-285750">
              <a:buFont typeface="Arial" panose="020B0604020202020204" pitchFamily="34" charset="0"/>
              <a:buChar char="•"/>
            </a:pPr>
            <a:r>
              <a:rPr lang="en-GB" sz="1100" b="1">
                <a:solidFill>
                  <a:schemeClr val="tx1"/>
                </a:solidFill>
                <a:effectLst/>
                <a:latin typeface="Arial" panose="020B0604020202020204" pitchFamily="34" charset="0"/>
                <a:ea typeface="Arial" panose="020B0604020202020204" pitchFamily="34" charset="0"/>
              </a:rPr>
              <a:t>Violence Reduction Units (VRUs)</a:t>
            </a:r>
            <a:r>
              <a:rPr lang="en-GB" sz="1100">
                <a:solidFill>
                  <a:schemeClr val="tx1"/>
                </a:solidFill>
                <a:effectLst/>
                <a:latin typeface="Arial" panose="020B0604020202020204" pitchFamily="34" charset="0"/>
                <a:ea typeface="Arial" panose="020B0604020202020204" pitchFamily="34" charset="0"/>
              </a:rPr>
              <a:t>: Evaluations suggest a reduction in police recorded violence without injury offences. Whilst not statistically significant, there were encouraging indications of reductions in homicides and hospital admissions resulting from any violent injury (for example, not just sharp object) (Home Office 2023).</a:t>
            </a:r>
          </a:p>
          <a:p>
            <a:pPr marL="285750" lvl="0" indent="-285750">
              <a:buFont typeface="Arial" panose="020B0604020202020204" pitchFamily="34" charset="0"/>
              <a:buChar char="•"/>
            </a:pPr>
            <a:endParaRPr lang="en-GB" sz="1100">
              <a:solidFill>
                <a:schemeClr val="tx1"/>
              </a:solidFill>
              <a:latin typeface="Arial" panose="020B0604020202020204" pitchFamily="34" charset="0"/>
            </a:endParaRPr>
          </a:p>
          <a:p>
            <a:pPr marL="285750" lvl="0" indent="-285750">
              <a:buFont typeface="Arial" panose="020B0604020202020204" pitchFamily="34" charset="0"/>
              <a:buChar char="•"/>
            </a:pPr>
            <a:r>
              <a:rPr lang="en-GB" sz="1100" b="1">
                <a:solidFill>
                  <a:schemeClr val="tx1"/>
                </a:solidFill>
                <a:latin typeface="Arial" panose="020B0604020202020204" pitchFamily="34" charset="0"/>
              </a:rPr>
              <a:t>Pre-Court Diversion</a:t>
            </a:r>
            <a:r>
              <a:rPr lang="en-GB" sz="1100">
                <a:solidFill>
                  <a:schemeClr val="tx1"/>
                </a:solidFill>
                <a:latin typeface="Arial" panose="020B0604020202020204" pitchFamily="34" charset="0"/>
              </a:rPr>
              <a:t>: Strong evidence this has a moderate impact on violent crime - estimated to reduce re-offending by 13% and in the instance of another offence, this is likely to be less serious (YEF Toolkit).</a:t>
            </a:r>
          </a:p>
          <a:p>
            <a:pPr marL="285750" lvl="0" indent="-285750">
              <a:buFont typeface="Arial" panose="020B0604020202020204" pitchFamily="34" charset="0"/>
              <a:buChar char="•"/>
            </a:pPr>
            <a:endParaRPr lang="en-GB" sz="1100" b="1">
              <a:solidFill>
                <a:schemeClr val="tx1"/>
              </a:solidFill>
              <a:latin typeface="Arial" panose="020B0604020202020204" pitchFamily="34" charset="0"/>
            </a:endParaRPr>
          </a:p>
          <a:p>
            <a:pPr marL="285750" lvl="0" indent="-285750">
              <a:buFont typeface="Arial" panose="020B0604020202020204" pitchFamily="34" charset="0"/>
              <a:buChar char="•"/>
            </a:pPr>
            <a:r>
              <a:rPr lang="en-GB" sz="1100" b="1">
                <a:solidFill>
                  <a:schemeClr val="tx1"/>
                </a:solidFill>
                <a:latin typeface="Arial" panose="020B0604020202020204" pitchFamily="34" charset="0"/>
              </a:rPr>
              <a:t>Hot Spot Policing</a:t>
            </a:r>
            <a:r>
              <a:rPr lang="en-GB" sz="1100">
                <a:solidFill>
                  <a:schemeClr val="tx1"/>
                </a:solidFill>
                <a:latin typeface="Arial" panose="020B0604020202020204" pitchFamily="34" charset="0"/>
              </a:rPr>
              <a:t>: Moderate evidence this has a moderate impact on violent crime - estimated to reduce violent crime by 14% and overall offending by 17%. The nature of delivery is important - it is found to be most effective when taking a problem-oriented policing approach compared to traditional policing (YEF Toolkit)</a:t>
            </a:r>
          </a:p>
          <a:p>
            <a:pPr marL="742950" lvl="1" indent="-285750">
              <a:buFont typeface="Arial" panose="020B0604020202020204" pitchFamily="34" charset="0"/>
              <a:buChar char="•"/>
            </a:pPr>
            <a:r>
              <a:rPr lang="en-GB" sz="1100">
                <a:solidFill>
                  <a:schemeClr val="tx1"/>
                </a:solidFill>
                <a:latin typeface="Arial" panose="020B0604020202020204" pitchFamily="34" charset="0"/>
              </a:rPr>
              <a:t>A Home Office (2024) Analysis of Hot Spot Policing  (covering children and adults) found reduced crime on patrol days compared with non-patrol days, although at the force level few forces demonstrated a significantly significant reduction in crime. </a:t>
            </a:r>
          </a:p>
          <a:p>
            <a:pPr marL="285750" lvl="0" indent="-285750">
              <a:buFont typeface="Arial" panose="020B0604020202020204" pitchFamily="34" charset="0"/>
              <a:buChar char="•"/>
            </a:pPr>
            <a:endParaRPr lang="en-GB" sz="1100" b="1">
              <a:solidFill>
                <a:schemeClr val="tx1"/>
              </a:solidFill>
              <a:latin typeface="Arial" panose="020B0604020202020204" pitchFamily="34" charset="0"/>
            </a:endParaRPr>
          </a:p>
          <a:p>
            <a:pPr marL="285750" lvl="0" indent="-285750">
              <a:buFont typeface="Arial" panose="020B0604020202020204" pitchFamily="34" charset="0"/>
              <a:buChar char="•"/>
            </a:pPr>
            <a:r>
              <a:rPr lang="en-GB" sz="1100" b="1">
                <a:solidFill>
                  <a:schemeClr val="tx1"/>
                </a:solidFill>
                <a:latin typeface="Arial" panose="020B0604020202020204" pitchFamily="34" charset="0"/>
              </a:rPr>
              <a:t>Tailored Support Opportunities (Housing, Education, Employment)</a:t>
            </a:r>
            <a:r>
              <a:rPr lang="en-GB" sz="1100">
                <a:solidFill>
                  <a:schemeClr val="tx1"/>
                </a:solidFill>
                <a:latin typeface="Arial" panose="020B0604020202020204" pitchFamily="34" charset="0"/>
              </a:rPr>
              <a:t>: Strong evidence this has a high impact on reducing weapon carrying (Browne et al. 2021).</a:t>
            </a:r>
            <a:endParaRPr lang="en-GB" sz="1100" b="1">
              <a:solidFill>
                <a:schemeClr val="tx1"/>
              </a:solidFill>
              <a:latin typeface="+mn-lt"/>
            </a:endParaRPr>
          </a:p>
        </p:txBody>
      </p:sp>
    </p:spTree>
    <p:extLst>
      <p:ext uri="{BB962C8B-B14F-4D97-AF65-F5344CB8AC3E}">
        <p14:creationId xmlns:p14="http://schemas.microsoft.com/office/powerpoint/2010/main" val="4032044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AAC25-BED0-8FCA-C521-0F3439D66718}"/>
              </a:ext>
            </a:extLst>
          </p:cNvPr>
          <p:cNvSpPr>
            <a:spLocks noGrp="1"/>
          </p:cNvSpPr>
          <p:nvPr>
            <p:ph type="title"/>
          </p:nvPr>
        </p:nvSpPr>
        <p:spPr>
          <a:xfrm>
            <a:off x="1089890" y="244025"/>
            <a:ext cx="7494323" cy="787806"/>
          </a:xfrm>
        </p:spPr>
        <p:txBody>
          <a:bodyPr>
            <a:normAutofit fontScale="90000"/>
          </a:bodyPr>
          <a:lstStyle/>
          <a:p>
            <a:r>
              <a:rPr kumimoji="0" lang="en-GB" sz="2800" b="1" i="0" u="none" strike="noStrike" kern="1200" cap="none" spc="0" normalizeH="0" baseline="0" noProof="0" dirty="0">
                <a:ln>
                  <a:noFill/>
                </a:ln>
                <a:solidFill>
                  <a:srgbClr val="512480"/>
                </a:solidFill>
                <a:effectLst/>
                <a:uLnTx/>
                <a:uFillTx/>
                <a:latin typeface="Arial"/>
                <a:ea typeface="+mj-ea"/>
                <a:cs typeface="+mj-cs"/>
              </a:rPr>
              <a:t>What works: What is the evidence telling us?</a:t>
            </a:r>
            <a:br>
              <a:rPr kumimoji="0" lang="en-GB" sz="2800" b="1" i="0" u="none" strike="noStrike" kern="1200" cap="none" spc="0" normalizeH="0" baseline="0" noProof="0" dirty="0">
                <a:ln>
                  <a:noFill/>
                </a:ln>
                <a:solidFill>
                  <a:srgbClr val="512480"/>
                </a:solidFill>
                <a:effectLst/>
                <a:uLnTx/>
                <a:uFillTx/>
                <a:latin typeface="Arial"/>
                <a:ea typeface="+mj-ea"/>
                <a:cs typeface="+mj-cs"/>
              </a:rPr>
            </a:br>
            <a:r>
              <a:rPr lang="en-GB" sz="1600" b="0" dirty="0"/>
              <a:t>The following programmes are less effective, or have weaker evidence or may be harmful</a:t>
            </a:r>
            <a:endParaRPr lang="en-GB" sz="2800" b="0" dirty="0"/>
          </a:p>
        </p:txBody>
      </p:sp>
      <p:sp>
        <p:nvSpPr>
          <p:cNvPr id="7" name="Slide Number Placeholder 6">
            <a:extLst>
              <a:ext uri="{FF2B5EF4-FFF2-40B4-BE49-F238E27FC236}">
                <a16:creationId xmlns:a16="http://schemas.microsoft.com/office/drawing/2014/main" id="{A8F7945C-EF6D-E552-16A8-0EE454DD87BB}"/>
              </a:ext>
            </a:extLst>
          </p:cNvPr>
          <p:cNvSpPr>
            <a:spLocks noGrp="1"/>
          </p:cNvSpPr>
          <p:nvPr>
            <p:ph type="sldNum" sz="quarter" idx="12"/>
          </p:nvPr>
        </p:nvSpPr>
        <p:spPr/>
        <p:txBody>
          <a:bodyPr/>
          <a:lstStyle/>
          <a:p>
            <a:fld id="{2C03DE8D-F3DE-43DA-9A26-8F9AD19224E5}" type="slidenum">
              <a:rPr lang="en-GB" smtClean="0"/>
              <a:t>12</a:t>
            </a:fld>
            <a:endParaRPr lang="en-GB"/>
          </a:p>
        </p:txBody>
      </p:sp>
      <p:sp>
        <p:nvSpPr>
          <p:cNvPr id="4" name="Rectangle: Rounded Corners 3">
            <a:extLst>
              <a:ext uri="{FF2B5EF4-FFF2-40B4-BE49-F238E27FC236}">
                <a16:creationId xmlns:a16="http://schemas.microsoft.com/office/drawing/2014/main" id="{61FFE339-FD0F-2983-B995-ECC4720676E6}"/>
              </a:ext>
            </a:extLst>
          </p:cNvPr>
          <p:cNvSpPr/>
          <p:nvPr/>
        </p:nvSpPr>
        <p:spPr>
          <a:xfrm>
            <a:off x="526185" y="1211830"/>
            <a:ext cx="8218422" cy="5232170"/>
          </a:xfrm>
          <a:prstGeom prst="roundRect">
            <a:avLst>
              <a:gd name="adj" fmla="val 2759"/>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91440" bIns="4572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a:spcAft>
                <a:spcPts val="600"/>
              </a:spcAft>
              <a:buFont typeface="Arial" panose="020B0604020202020204" pitchFamily="34" charset="0"/>
              <a:buChar char="•"/>
            </a:pPr>
            <a:r>
              <a:rPr lang="en-GB" sz="1100" b="1" dirty="0">
                <a:solidFill>
                  <a:schemeClr val="tx2">
                    <a:lumMod val="85000"/>
                    <a:lumOff val="15000"/>
                  </a:schemeClr>
                </a:solidFill>
                <a:cs typeface="Arial"/>
              </a:rPr>
              <a:t>Knife Crime Education Programmes</a:t>
            </a:r>
            <a:r>
              <a:rPr lang="en-GB" sz="1100" dirty="0">
                <a:solidFill>
                  <a:schemeClr val="tx2">
                    <a:lumMod val="85000"/>
                    <a:lumOff val="15000"/>
                  </a:schemeClr>
                </a:solidFill>
                <a:cs typeface="Arial"/>
              </a:rPr>
              <a:t>: Very weak evidence which is insufficient to establish their impact on violent crime. It has been argued however that this intervention can contribute to misconceptions about knife carrying and subsequently increase children’s likelihood of carrying a knife out of fear for their safety (YEF Toolkit).</a:t>
            </a:r>
          </a:p>
          <a:p>
            <a:pPr>
              <a:spcAft>
                <a:spcPts val="600"/>
              </a:spcAft>
            </a:pPr>
            <a:endParaRPr lang="en-GB" sz="1100" b="1" dirty="0">
              <a:solidFill>
                <a:schemeClr val="tx2">
                  <a:lumMod val="85000"/>
                  <a:lumOff val="15000"/>
                </a:schemeClr>
              </a:solidFill>
              <a:cs typeface="Arial"/>
            </a:endParaRPr>
          </a:p>
          <a:p>
            <a:pPr marL="285750" indent="-285750">
              <a:spcAft>
                <a:spcPts val="600"/>
              </a:spcAft>
              <a:buFont typeface="Arial" panose="020B0604020202020204" pitchFamily="34" charset="0"/>
              <a:buChar char="•"/>
            </a:pPr>
            <a:r>
              <a:rPr lang="en-GB" sz="1100" b="1" dirty="0">
                <a:solidFill>
                  <a:schemeClr val="tx2">
                    <a:lumMod val="85000"/>
                    <a:lumOff val="15000"/>
                  </a:schemeClr>
                </a:solidFill>
                <a:cs typeface="Arial"/>
              </a:rPr>
              <a:t>Knife Surrender Schemes</a:t>
            </a:r>
            <a:r>
              <a:rPr lang="en-GB" sz="1100" dirty="0">
                <a:solidFill>
                  <a:schemeClr val="tx2">
                    <a:lumMod val="85000"/>
                    <a:lumOff val="15000"/>
                  </a:schemeClr>
                </a:solidFill>
                <a:cs typeface="Arial"/>
              </a:rPr>
              <a:t>:</a:t>
            </a:r>
            <a:r>
              <a:rPr lang="en-GB" sz="1100" b="1" dirty="0">
                <a:solidFill>
                  <a:schemeClr val="tx2">
                    <a:lumMod val="85000"/>
                    <a:lumOff val="15000"/>
                  </a:schemeClr>
                </a:solidFill>
                <a:cs typeface="Arial"/>
              </a:rPr>
              <a:t> </a:t>
            </a:r>
            <a:r>
              <a:rPr lang="en-GB" sz="1100" dirty="0">
                <a:solidFill>
                  <a:schemeClr val="tx2">
                    <a:lumMod val="85000"/>
                    <a:lumOff val="15000"/>
                  </a:schemeClr>
                </a:solidFill>
                <a:cs typeface="Arial"/>
              </a:rPr>
              <a:t>Very weak evidence which is insufficient to establish their impact on violent crime. However, two UK-based studies suggest that whilst these schemes may contribute to a small reduction in knife crime, these reductions are not sustained for long (YEF Toolkit).</a:t>
            </a:r>
          </a:p>
          <a:p>
            <a:pPr>
              <a:spcAft>
                <a:spcPts val="600"/>
              </a:spcAft>
            </a:pPr>
            <a:endParaRPr lang="en-GB" sz="1100" b="1" dirty="0">
              <a:solidFill>
                <a:schemeClr val="tx2">
                  <a:lumMod val="85000"/>
                  <a:lumOff val="15000"/>
                </a:schemeClr>
              </a:solidFill>
              <a:cs typeface="Arial"/>
            </a:endParaRPr>
          </a:p>
          <a:p>
            <a:pPr marL="285750" indent="-285750">
              <a:spcAft>
                <a:spcPts val="600"/>
              </a:spcAft>
              <a:buFont typeface="Arial" panose="020B0604020202020204" pitchFamily="34" charset="0"/>
              <a:buChar char="•"/>
            </a:pPr>
            <a:r>
              <a:rPr lang="en-GB" sz="1100" b="1" dirty="0">
                <a:solidFill>
                  <a:schemeClr val="tx2">
                    <a:lumMod val="85000"/>
                    <a:lumOff val="15000"/>
                  </a:schemeClr>
                </a:solidFill>
                <a:cs typeface="Arial"/>
              </a:rPr>
              <a:t>Media Campaigns</a:t>
            </a:r>
            <a:r>
              <a:rPr lang="en-GB" sz="1100" dirty="0">
                <a:solidFill>
                  <a:schemeClr val="tx2">
                    <a:lumMod val="85000"/>
                    <a:lumOff val="15000"/>
                  </a:schemeClr>
                </a:solidFill>
                <a:cs typeface="Arial"/>
              </a:rPr>
              <a:t>:</a:t>
            </a:r>
            <a:r>
              <a:rPr lang="en-GB" sz="1100" b="1" dirty="0">
                <a:solidFill>
                  <a:schemeClr val="tx2">
                    <a:lumMod val="85000"/>
                    <a:lumOff val="15000"/>
                  </a:schemeClr>
                </a:solidFill>
                <a:cs typeface="Arial"/>
              </a:rPr>
              <a:t> </a:t>
            </a:r>
            <a:r>
              <a:rPr lang="en-GB" sz="1100" dirty="0">
                <a:solidFill>
                  <a:schemeClr val="tx2">
                    <a:lumMod val="85000"/>
                    <a:lumOff val="15000"/>
                  </a:schemeClr>
                </a:solidFill>
                <a:cs typeface="Arial"/>
              </a:rPr>
              <a:t>Very weak evidence which is insufficient to establish their impact on violent crime. Some low-quality studies however suggest media campaigns can contribute to perceptions of fear and threat and increase the likelihood of knife carrying (YEF Toolkit).</a:t>
            </a:r>
          </a:p>
          <a:p>
            <a:pPr marL="285750" indent="-285750">
              <a:spcAft>
                <a:spcPts val="600"/>
              </a:spcAft>
              <a:buFont typeface="Arial" panose="020B0604020202020204" pitchFamily="34" charset="0"/>
              <a:buChar char="•"/>
            </a:pPr>
            <a:endParaRPr lang="en-GB" sz="1100" dirty="0">
              <a:solidFill>
                <a:schemeClr val="tx2">
                  <a:lumMod val="85000"/>
                  <a:lumOff val="15000"/>
                </a:schemeClr>
              </a:solidFill>
              <a:cs typeface="Arial"/>
            </a:endParaRPr>
          </a:p>
          <a:p>
            <a:pPr marL="285750" indent="-285750">
              <a:spcAft>
                <a:spcPts val="600"/>
              </a:spcAft>
              <a:buFont typeface="Arial" panose="020B0604020202020204" pitchFamily="34" charset="0"/>
              <a:buChar char="•"/>
            </a:pPr>
            <a:r>
              <a:rPr lang="en-GB" sz="1100" b="1" dirty="0">
                <a:solidFill>
                  <a:schemeClr val="tx2">
                    <a:lumMod val="85000"/>
                    <a:lumOff val="15000"/>
                  </a:schemeClr>
                </a:solidFill>
                <a:cs typeface="Arial"/>
              </a:rPr>
              <a:t>Stop and Search</a:t>
            </a:r>
            <a:r>
              <a:rPr lang="en-GB" sz="1100" dirty="0">
                <a:solidFill>
                  <a:schemeClr val="tx2">
                    <a:lumMod val="85000"/>
                    <a:lumOff val="15000"/>
                  </a:schemeClr>
                </a:solidFill>
                <a:cs typeface="Arial"/>
              </a:rPr>
              <a:t>: Weak evidence suggests that stop and search do not prevent nor deter knife crime (Browne et al. 2021)</a:t>
            </a:r>
          </a:p>
          <a:p>
            <a:pPr marL="742950" lvl="1" indent="-285750">
              <a:spcAft>
                <a:spcPts val="600"/>
              </a:spcAft>
              <a:buFont typeface="Arial" panose="020B0604020202020204" pitchFamily="34" charset="0"/>
              <a:buChar char="•"/>
            </a:pPr>
            <a:r>
              <a:rPr lang="en-GB" sz="1100" dirty="0">
                <a:solidFill>
                  <a:schemeClr val="tx2">
                    <a:lumMod val="85000"/>
                    <a:lumOff val="15000"/>
                  </a:schemeClr>
                </a:solidFill>
                <a:cs typeface="Arial"/>
              </a:rPr>
              <a:t>Statistics indicate ethnic disparity in Stop and Searches, with Black children making up 20% when they make up 6% of the population (YJB Stop and Search Dashboard 2024).</a:t>
            </a:r>
          </a:p>
          <a:p>
            <a:pPr>
              <a:spcAft>
                <a:spcPts val="600"/>
              </a:spcAft>
            </a:pPr>
            <a:endParaRPr lang="en-GB" sz="1100" dirty="0">
              <a:solidFill>
                <a:schemeClr val="tx2">
                  <a:lumMod val="85000"/>
                  <a:lumOff val="15000"/>
                </a:schemeClr>
              </a:solidFill>
              <a:cs typeface="Arial"/>
            </a:endParaRPr>
          </a:p>
          <a:p>
            <a:pPr marL="285750" indent="-285750">
              <a:spcAft>
                <a:spcPts val="600"/>
              </a:spcAft>
              <a:buFont typeface="Arial" panose="020B0604020202020204" pitchFamily="34" charset="0"/>
              <a:buChar char="•"/>
            </a:pPr>
            <a:r>
              <a:rPr lang="en-GB" sz="1100" b="1" dirty="0">
                <a:solidFill>
                  <a:schemeClr val="tx2">
                    <a:lumMod val="85000"/>
                    <a:lumOff val="15000"/>
                  </a:schemeClr>
                </a:solidFill>
                <a:cs typeface="Arial"/>
              </a:rPr>
              <a:t>Mandatory Minimum Sentencing</a:t>
            </a:r>
            <a:r>
              <a:rPr lang="en-GB" sz="1100" dirty="0">
                <a:solidFill>
                  <a:schemeClr val="tx2">
                    <a:lumMod val="85000"/>
                    <a:lumOff val="15000"/>
                  </a:schemeClr>
                </a:solidFill>
                <a:cs typeface="Arial"/>
              </a:rPr>
              <a:t>: Longitudinal research identifies that system contact is harmful, stigmatising and criminogenic and suggests formal criminal justice processing increases the likelihood of children reoffending (</a:t>
            </a:r>
            <a:r>
              <a:rPr lang="en-GB" sz="1100" dirty="0" err="1">
                <a:solidFill>
                  <a:schemeClr val="tx2">
                    <a:lumMod val="85000"/>
                    <a:lumOff val="15000"/>
                  </a:schemeClr>
                </a:solidFill>
                <a:cs typeface="Arial"/>
              </a:rPr>
              <a:t>McAra</a:t>
            </a:r>
            <a:r>
              <a:rPr lang="en-GB" sz="1100" dirty="0">
                <a:solidFill>
                  <a:schemeClr val="tx2">
                    <a:lumMod val="85000"/>
                    <a:lumOff val="15000"/>
                  </a:schemeClr>
                </a:solidFill>
                <a:cs typeface="Arial"/>
              </a:rPr>
              <a:t> &amp; McVie 2007; </a:t>
            </a:r>
            <a:r>
              <a:rPr lang="en-GB" sz="1100" dirty="0" err="1">
                <a:solidFill>
                  <a:schemeClr val="tx2">
                    <a:lumMod val="85000"/>
                    <a:lumOff val="15000"/>
                  </a:schemeClr>
                </a:solidFill>
                <a:cs typeface="Arial"/>
              </a:rPr>
              <a:t>Petrosino</a:t>
            </a:r>
            <a:r>
              <a:rPr lang="en-GB" sz="1100" dirty="0">
                <a:solidFill>
                  <a:schemeClr val="tx2">
                    <a:lumMod val="85000"/>
                    <a:lumOff val="15000"/>
                  </a:schemeClr>
                </a:solidFill>
                <a:cs typeface="Arial"/>
              </a:rPr>
              <a:t> et al., 2010). </a:t>
            </a:r>
          </a:p>
          <a:p>
            <a:pPr>
              <a:spcAft>
                <a:spcPts val="600"/>
              </a:spcAft>
            </a:pPr>
            <a:endParaRPr lang="en-GB" sz="1100" dirty="0">
              <a:solidFill>
                <a:schemeClr val="tx2">
                  <a:lumMod val="85000"/>
                  <a:lumOff val="15000"/>
                </a:schemeClr>
              </a:solidFill>
              <a:cs typeface="Arial"/>
            </a:endParaRPr>
          </a:p>
          <a:p>
            <a:pPr marL="285750" indent="-285750">
              <a:spcAft>
                <a:spcPts val="600"/>
              </a:spcAft>
              <a:buFont typeface="Arial" panose="020B0604020202020204" pitchFamily="34" charset="0"/>
              <a:buChar char="•"/>
            </a:pPr>
            <a:r>
              <a:rPr lang="en-GB" sz="1100" dirty="0">
                <a:solidFill>
                  <a:schemeClr val="tx2">
                    <a:lumMod val="85000"/>
                    <a:lumOff val="15000"/>
                  </a:schemeClr>
                </a:solidFill>
                <a:cs typeface="Arial"/>
              </a:rPr>
              <a:t>Diversion has shown to be more effective than entering the formal justice system (e.g., </a:t>
            </a:r>
            <a:r>
              <a:rPr lang="en-GB" sz="1100" b="1" dirty="0">
                <a:solidFill>
                  <a:schemeClr val="tx2">
                    <a:lumMod val="85000"/>
                    <a:lumOff val="15000"/>
                  </a:schemeClr>
                </a:solidFill>
                <a:cs typeface="Arial"/>
              </a:rPr>
              <a:t>Pre-Court Diversion </a:t>
            </a:r>
            <a:r>
              <a:rPr lang="en-GB" sz="1100" dirty="0">
                <a:solidFill>
                  <a:schemeClr val="tx2">
                    <a:lumMod val="85000"/>
                    <a:lumOff val="15000"/>
                  </a:schemeClr>
                </a:solidFill>
                <a:cs typeface="Arial"/>
              </a:rPr>
              <a:t>has a moderate impact on violent crime, is estimated to reduce reoffending by 13%, and is suggested to minimise the seriousness of offences in the instance of reoffending).</a:t>
            </a:r>
          </a:p>
          <a:p>
            <a:pPr marL="742950" lvl="1" indent="-285750">
              <a:spcAft>
                <a:spcPts val="600"/>
              </a:spcAft>
              <a:buFont typeface="Arial" panose="020B0604020202020204" pitchFamily="34" charset="0"/>
              <a:buChar char="•"/>
            </a:pPr>
            <a:endParaRPr lang="en-GB" sz="1100" dirty="0">
              <a:solidFill>
                <a:schemeClr val="tx2">
                  <a:lumMod val="85000"/>
                  <a:lumOff val="15000"/>
                </a:schemeClr>
              </a:solidFill>
              <a:cs typeface="Arial"/>
            </a:endParaRPr>
          </a:p>
        </p:txBody>
      </p:sp>
    </p:spTree>
    <p:extLst>
      <p:ext uri="{BB962C8B-B14F-4D97-AF65-F5344CB8AC3E}">
        <p14:creationId xmlns:p14="http://schemas.microsoft.com/office/powerpoint/2010/main" val="2517828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46F6B-0415-F34B-1FB2-F870BBE40D99}"/>
              </a:ext>
            </a:extLst>
          </p:cNvPr>
          <p:cNvSpPr>
            <a:spLocks noGrp="1"/>
          </p:cNvSpPr>
          <p:nvPr>
            <p:ph type="title"/>
          </p:nvPr>
        </p:nvSpPr>
        <p:spPr/>
        <p:txBody>
          <a:bodyPr>
            <a:normAutofit/>
          </a:bodyPr>
          <a:lstStyle/>
          <a:p>
            <a:r>
              <a:rPr lang="en-GB" sz="3800" dirty="0"/>
              <a:t>Recommendations</a:t>
            </a:r>
          </a:p>
        </p:txBody>
      </p:sp>
      <p:sp>
        <p:nvSpPr>
          <p:cNvPr id="3" name="Text Placeholder 2">
            <a:extLst>
              <a:ext uri="{FF2B5EF4-FFF2-40B4-BE49-F238E27FC236}">
                <a16:creationId xmlns:a16="http://schemas.microsoft.com/office/drawing/2014/main" id="{A2615839-1228-392C-55D9-97BCD8D62D3E}"/>
              </a:ext>
            </a:extLst>
          </p:cNvPr>
          <p:cNvSpPr>
            <a:spLocks noGrp="1"/>
          </p:cNvSpPr>
          <p:nvPr>
            <p:ph type="body" idx="1"/>
          </p:nvPr>
        </p:nvSpPr>
        <p:spPr/>
        <p:txBody>
          <a:bodyPr/>
          <a:lstStyle/>
          <a:p>
            <a:r>
              <a:rPr lang="en-GB" dirty="0"/>
              <a:t>Evidence-based approaches to reducing knife crime </a:t>
            </a:r>
          </a:p>
        </p:txBody>
      </p:sp>
    </p:spTree>
    <p:extLst>
      <p:ext uri="{BB962C8B-B14F-4D97-AF65-F5344CB8AC3E}">
        <p14:creationId xmlns:p14="http://schemas.microsoft.com/office/powerpoint/2010/main" val="1235315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F700A-AE25-6F36-0AFD-A6B6A5BABD58}"/>
              </a:ext>
            </a:extLst>
          </p:cNvPr>
          <p:cNvSpPr>
            <a:spLocks noGrp="1"/>
          </p:cNvSpPr>
          <p:nvPr>
            <p:ph type="title"/>
          </p:nvPr>
        </p:nvSpPr>
        <p:spPr>
          <a:xfrm>
            <a:off x="633844" y="244025"/>
            <a:ext cx="7840322" cy="520660"/>
          </a:xfrm>
        </p:spPr>
        <p:txBody>
          <a:bodyPr>
            <a:normAutofit fontScale="90000"/>
          </a:bodyPr>
          <a:lstStyle/>
          <a:p>
            <a:r>
              <a:rPr lang="en-GB" sz="2700" dirty="0">
                <a:cs typeface="Arial"/>
              </a:rPr>
              <a:t>Evidence-based approaches to reducing knife crime </a:t>
            </a:r>
            <a:endParaRPr lang="en-US" sz="2700" b="0" dirty="0">
              <a:solidFill>
                <a:srgbClr val="000000"/>
              </a:solidFill>
              <a:cs typeface="Arial"/>
            </a:endParaRPr>
          </a:p>
          <a:p>
            <a:endParaRPr lang="en-US" dirty="0">
              <a:cs typeface="Arial"/>
            </a:endParaRPr>
          </a:p>
        </p:txBody>
      </p:sp>
      <p:sp>
        <p:nvSpPr>
          <p:cNvPr id="5" name="Date Placeholder 4">
            <a:extLst>
              <a:ext uri="{FF2B5EF4-FFF2-40B4-BE49-F238E27FC236}">
                <a16:creationId xmlns:a16="http://schemas.microsoft.com/office/drawing/2014/main" id="{CC363216-ED8F-4A61-CD08-629E59F50BE2}"/>
              </a:ext>
            </a:extLst>
          </p:cNvPr>
          <p:cNvSpPr>
            <a:spLocks noGrp="1"/>
          </p:cNvSpPr>
          <p:nvPr>
            <p:ph type="dt" sz="half" idx="10"/>
          </p:nvPr>
        </p:nvSpPr>
        <p:spPr/>
        <p:txBody>
          <a:bodyPr/>
          <a:lstStyle/>
          <a:p>
            <a:fld id="{C3956A8D-3727-4EBB-A9E6-ABBA11D69C96}" type="datetime1">
              <a:rPr lang="en-GB" smtClean="0"/>
              <a:t>03/04/2025</a:t>
            </a:fld>
            <a:endParaRPr lang="en-GB"/>
          </a:p>
        </p:txBody>
      </p:sp>
      <p:sp>
        <p:nvSpPr>
          <p:cNvPr id="7" name="Slide Number Placeholder 6">
            <a:extLst>
              <a:ext uri="{FF2B5EF4-FFF2-40B4-BE49-F238E27FC236}">
                <a16:creationId xmlns:a16="http://schemas.microsoft.com/office/drawing/2014/main" id="{7054E9FC-D8A7-A77E-143C-BD7E0C467082}"/>
              </a:ext>
            </a:extLst>
          </p:cNvPr>
          <p:cNvSpPr>
            <a:spLocks noGrp="1"/>
          </p:cNvSpPr>
          <p:nvPr>
            <p:ph type="sldNum" sz="quarter" idx="12"/>
          </p:nvPr>
        </p:nvSpPr>
        <p:spPr/>
        <p:txBody>
          <a:bodyPr/>
          <a:lstStyle/>
          <a:p>
            <a:fld id="{2C03DE8D-F3DE-43DA-9A26-8F9AD19224E5}" type="slidenum">
              <a:rPr lang="en-GB" smtClean="0"/>
              <a:t>14</a:t>
            </a:fld>
            <a:endParaRPr lang="en-GB"/>
          </a:p>
        </p:txBody>
      </p:sp>
      <p:sp>
        <p:nvSpPr>
          <p:cNvPr id="6" name="Rectangle: Rounded Corners 5">
            <a:extLst>
              <a:ext uri="{FF2B5EF4-FFF2-40B4-BE49-F238E27FC236}">
                <a16:creationId xmlns:a16="http://schemas.microsoft.com/office/drawing/2014/main" id="{766164FD-3585-B605-B6C5-93EB72C3C349}"/>
              </a:ext>
            </a:extLst>
          </p:cNvPr>
          <p:cNvSpPr/>
          <p:nvPr/>
        </p:nvSpPr>
        <p:spPr>
          <a:xfrm>
            <a:off x="559787" y="764685"/>
            <a:ext cx="8190924" cy="5679315"/>
          </a:xfrm>
          <a:prstGeom prst="roundRect">
            <a:avLst>
              <a:gd name="adj" fmla="val 2759"/>
            </a:avLst>
          </a:prstGeom>
          <a:solidFill>
            <a:srgbClr val="CEEAB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80000" rIns="91440" bIns="4572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1400" b="1" dirty="0">
                <a:solidFill>
                  <a:schemeClr val="tx1"/>
                </a:solidFill>
                <a:cs typeface="Arial"/>
              </a:rPr>
              <a:t>The YJB supports attempts to reduce knife supply. </a:t>
            </a:r>
            <a:endParaRPr lang="en-US" sz="1400" dirty="0">
              <a:solidFill>
                <a:schemeClr val="tx1"/>
              </a:solidFill>
              <a:cs typeface="Arial"/>
            </a:endParaRPr>
          </a:p>
          <a:p>
            <a:pPr marL="285750" indent="-285750">
              <a:spcAft>
                <a:spcPts val="600"/>
              </a:spcAft>
              <a:buChar char="•"/>
            </a:pPr>
            <a:r>
              <a:rPr lang="en-US" sz="1400" dirty="0">
                <a:solidFill>
                  <a:schemeClr val="tx1"/>
                </a:solidFill>
                <a:cs typeface="Arial"/>
              </a:rPr>
              <a:t>Legislative changes have been proposed to ban the sale of items such as </a:t>
            </a:r>
            <a:r>
              <a:rPr lang="en-GB" sz="1400" dirty="0">
                <a:solidFill>
                  <a:schemeClr val="tx1"/>
                </a:solidFill>
                <a:cs typeface="Arial"/>
              </a:rPr>
              <a:t>zombie knives that have no ostensible use other than as weapons. Further regulation of online sales are necessary including online marketplaces. Children will benefit from supply reduction.</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Arial"/>
              </a:rPr>
              <a:t>The YJB supports individualised decisions on outcomes. </a:t>
            </a:r>
            <a:endParaRPr kumimoji="0" lang="en-US" sz="1400" b="0" i="0" u="none" strike="noStrike" kern="1200" cap="none" spc="0" normalizeH="0" baseline="0" noProof="0" dirty="0">
              <a:ln>
                <a:noFill/>
              </a:ln>
              <a:solidFill>
                <a:prstClr val="black"/>
              </a:solidFill>
              <a:effectLst/>
              <a:uLnTx/>
              <a:uFillTx/>
              <a:latin typeface="Arial"/>
              <a:ea typeface="+mn-ea"/>
              <a:cs typeface="Arial"/>
            </a:endParaRPr>
          </a:p>
          <a:p>
            <a:pPr marL="285750" indent="-285750">
              <a:spcAft>
                <a:spcPts val="600"/>
              </a:spcAft>
              <a:buFont typeface="Arial"/>
              <a:buChar char="•"/>
            </a:pPr>
            <a:r>
              <a:rPr lang="en-US" sz="1400" dirty="0">
                <a:solidFill>
                  <a:schemeClr val="tx1"/>
                </a:solidFill>
                <a:cs typeface="Arial"/>
              </a:rPr>
              <a:t>There are varied and complex reasons that children possess knives. The YJB supports individualised decisions that consider the circumstances (and is consistent with the National Police Chief’s Council’s Child Gravity Matrix). Informal out of court disposals, particularly deferred prosecution, should be used where appropriate accompanied by assessment and interventions. YCC and prosecution should be used more sparingly, and only, when necessary, given the long term and harmful effects of drawing children into the formal criminal justice system. Assessment and intervention should consider the wider strengths and needs of children, including education, health, housing and constructive leisure, rather than simply focusing on knife possession. Youth Justice Services are well placed to offer assessment and support packages that are tailored to individual needs. </a:t>
            </a:r>
          </a:p>
          <a:p>
            <a:pPr>
              <a:spcAft>
                <a:spcPts val="600"/>
              </a:spcAft>
            </a:pPr>
            <a:r>
              <a:rPr kumimoji="0" lang="en-US" sz="1400" b="1" i="0" u="none" strike="noStrike" kern="1200" cap="none" spc="0" normalizeH="0" baseline="0" noProof="0" dirty="0">
                <a:ln>
                  <a:noFill/>
                </a:ln>
                <a:solidFill>
                  <a:prstClr val="black"/>
                </a:solidFill>
                <a:effectLst/>
                <a:uLnTx/>
                <a:uFillTx/>
                <a:latin typeface="Arial"/>
                <a:ea typeface="+mn-ea"/>
                <a:cs typeface="Arial"/>
              </a:rPr>
              <a:t>The YJB place-based strategies to address the conditions that sustain violence. </a:t>
            </a:r>
            <a:endParaRPr kumimoji="0" lang="en-US" sz="1400" b="0" i="0" u="none" strike="noStrike" kern="1200" cap="none" spc="0" normalizeH="0" baseline="0" noProof="0" dirty="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600"/>
              </a:spcAft>
              <a:buClrTx/>
              <a:buSzTx/>
              <a:buFont typeface="Arial"/>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Arial"/>
              </a:rPr>
              <a:t>Knife crime is more prevalent in </a:t>
            </a:r>
            <a:r>
              <a:rPr kumimoji="0" lang="en-US" sz="1400" b="0" i="0" u="none" strike="noStrike" kern="1200" cap="none" spc="0" normalizeH="0" baseline="0" noProof="0" dirty="0" err="1">
                <a:ln>
                  <a:noFill/>
                </a:ln>
                <a:solidFill>
                  <a:prstClr val="black"/>
                </a:solidFill>
                <a:effectLst/>
                <a:uLnTx/>
                <a:uFillTx/>
                <a:latin typeface="Arial"/>
                <a:ea typeface="+mn-ea"/>
                <a:cs typeface="Arial"/>
              </a:rPr>
              <a:t>neighbourhoods</a:t>
            </a:r>
            <a:r>
              <a:rPr kumimoji="0" lang="en-US" sz="1400" b="0" i="0" u="none" strike="noStrike" kern="1200" cap="none" spc="0" normalizeH="0" baseline="0" noProof="0" dirty="0">
                <a:ln>
                  <a:noFill/>
                </a:ln>
                <a:solidFill>
                  <a:prstClr val="black"/>
                </a:solidFill>
                <a:effectLst/>
                <a:uLnTx/>
                <a:uFillTx/>
                <a:latin typeface="Arial"/>
                <a:ea typeface="+mn-ea"/>
                <a:cs typeface="Arial"/>
              </a:rPr>
              <a:t> where there is deprivation, social exclusion, increased crime and violence, and in families where factors such as neglect and abuse are present. Prevention is not just about supporting an individual but also about supporting families, </a:t>
            </a:r>
            <a:r>
              <a:rPr kumimoji="0" lang="en-US" sz="1400" b="0" i="0" u="none" strike="noStrike" kern="1200" cap="none" spc="0" normalizeH="0" baseline="0" noProof="0" dirty="0" err="1">
                <a:ln>
                  <a:noFill/>
                </a:ln>
                <a:solidFill>
                  <a:prstClr val="black"/>
                </a:solidFill>
                <a:effectLst/>
                <a:uLnTx/>
                <a:uFillTx/>
                <a:latin typeface="Arial"/>
                <a:ea typeface="+mn-ea"/>
                <a:cs typeface="Arial"/>
              </a:rPr>
              <a:t>neighbourhoods</a:t>
            </a:r>
            <a:r>
              <a:rPr kumimoji="0" lang="en-US" sz="1400" b="0" i="0" u="none" strike="noStrike" kern="1200" cap="none" spc="0" normalizeH="0" baseline="0" noProof="0" dirty="0">
                <a:ln>
                  <a:noFill/>
                </a:ln>
                <a:solidFill>
                  <a:prstClr val="black"/>
                </a:solidFill>
                <a:effectLst/>
                <a:uLnTx/>
                <a:uFillTx/>
                <a:latin typeface="Arial"/>
                <a:ea typeface="+mn-ea"/>
                <a:cs typeface="Arial"/>
              </a:rPr>
              <a:t> and communities. Approaches such as focused deterrence, public health approaches and </a:t>
            </a:r>
            <a:r>
              <a:rPr kumimoji="0" lang="en-US" sz="1400" b="0" i="0" u="none" strike="noStrike" kern="1200" cap="none" spc="0" normalizeH="0" baseline="0" noProof="0" dirty="0" err="1">
                <a:ln>
                  <a:noFill/>
                </a:ln>
                <a:solidFill>
                  <a:prstClr val="black"/>
                </a:solidFill>
                <a:effectLst/>
                <a:uLnTx/>
                <a:uFillTx/>
                <a:latin typeface="Arial"/>
                <a:ea typeface="+mn-ea"/>
                <a:cs typeface="Arial"/>
              </a:rPr>
              <a:t>programmes</a:t>
            </a:r>
            <a:r>
              <a:rPr kumimoji="0" lang="en-US" sz="1400" b="0" i="0" u="none" strike="noStrike" kern="1200" cap="none" spc="0" normalizeH="0" baseline="0" noProof="0" dirty="0">
                <a:ln>
                  <a:noFill/>
                </a:ln>
                <a:solidFill>
                  <a:prstClr val="black"/>
                </a:solidFill>
                <a:effectLst/>
                <a:uLnTx/>
                <a:uFillTx/>
                <a:latin typeface="Arial"/>
                <a:ea typeface="+mn-ea"/>
                <a:cs typeface="Arial"/>
              </a:rPr>
              <a:t> such as the </a:t>
            </a:r>
            <a:r>
              <a:rPr lang="en-US" sz="1400" dirty="0">
                <a:solidFill>
                  <a:prstClr val="black"/>
                </a:solidFill>
                <a:latin typeface="Arial"/>
                <a:cs typeface="Arial"/>
              </a:rPr>
              <a:t>youth hubs </a:t>
            </a:r>
            <a:r>
              <a:rPr kumimoji="0" lang="en-US" sz="1400" b="0" i="0" u="none" strike="noStrike" kern="1200" cap="none" spc="0" normalizeH="0" baseline="0" noProof="0" dirty="0">
                <a:ln>
                  <a:noFill/>
                </a:ln>
                <a:solidFill>
                  <a:prstClr val="black"/>
                </a:solidFill>
                <a:effectLst/>
                <a:uLnTx/>
                <a:uFillTx/>
                <a:latin typeface="Arial"/>
                <a:ea typeface="+mn-ea"/>
                <a:cs typeface="Arial"/>
              </a:rPr>
              <a:t>proposed by the Commission for Young Lives, and the Department of Education’s SAFE taskforces, are promising place-based approaches. </a:t>
            </a:r>
          </a:p>
          <a:p>
            <a:pPr marL="285750" indent="-285750">
              <a:spcAft>
                <a:spcPts val="600"/>
              </a:spcAft>
              <a:buFont typeface="Arial"/>
              <a:buChar char="•"/>
            </a:pPr>
            <a:endParaRPr lang="en-GB" sz="1400" dirty="0">
              <a:solidFill>
                <a:schemeClr val="tx1"/>
              </a:solidFill>
              <a:ea typeface="+mn-lt"/>
              <a:cs typeface="+mn-lt"/>
            </a:endParaRPr>
          </a:p>
        </p:txBody>
      </p:sp>
    </p:spTree>
    <p:extLst>
      <p:ext uri="{BB962C8B-B14F-4D97-AF65-F5344CB8AC3E}">
        <p14:creationId xmlns:p14="http://schemas.microsoft.com/office/powerpoint/2010/main" val="3355770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F700A-AE25-6F36-0AFD-A6B6A5BABD58}"/>
              </a:ext>
            </a:extLst>
          </p:cNvPr>
          <p:cNvSpPr>
            <a:spLocks noGrp="1"/>
          </p:cNvSpPr>
          <p:nvPr>
            <p:ph type="title"/>
          </p:nvPr>
        </p:nvSpPr>
        <p:spPr>
          <a:xfrm>
            <a:off x="633844" y="244025"/>
            <a:ext cx="7840322" cy="520660"/>
          </a:xfrm>
        </p:spPr>
        <p:txBody>
          <a:bodyPr>
            <a:normAutofit fontScale="90000"/>
          </a:bodyPr>
          <a:lstStyle/>
          <a:p>
            <a:r>
              <a:rPr lang="en-GB" sz="2700" dirty="0">
                <a:cs typeface="Arial"/>
              </a:rPr>
              <a:t>Evidence-based approaches to reducing knife crime    </a:t>
            </a:r>
            <a:endParaRPr lang="en-US" sz="2700" b="0" dirty="0">
              <a:solidFill>
                <a:srgbClr val="000000"/>
              </a:solidFill>
              <a:cs typeface="Arial"/>
            </a:endParaRPr>
          </a:p>
          <a:p>
            <a:endParaRPr lang="en-US" dirty="0">
              <a:cs typeface="Arial"/>
            </a:endParaRPr>
          </a:p>
        </p:txBody>
      </p:sp>
      <p:sp>
        <p:nvSpPr>
          <p:cNvPr id="5" name="Date Placeholder 4">
            <a:extLst>
              <a:ext uri="{FF2B5EF4-FFF2-40B4-BE49-F238E27FC236}">
                <a16:creationId xmlns:a16="http://schemas.microsoft.com/office/drawing/2014/main" id="{CC363216-ED8F-4A61-CD08-629E59F50BE2}"/>
              </a:ext>
            </a:extLst>
          </p:cNvPr>
          <p:cNvSpPr>
            <a:spLocks noGrp="1"/>
          </p:cNvSpPr>
          <p:nvPr>
            <p:ph type="dt" sz="half" idx="10"/>
          </p:nvPr>
        </p:nvSpPr>
        <p:spPr/>
        <p:txBody>
          <a:bodyPr/>
          <a:lstStyle/>
          <a:p>
            <a:fld id="{C3956A8D-3727-4EBB-A9E6-ABBA11D69C96}" type="datetime1">
              <a:rPr lang="en-GB" smtClean="0"/>
              <a:t>03/04/2025</a:t>
            </a:fld>
            <a:endParaRPr lang="en-GB"/>
          </a:p>
        </p:txBody>
      </p:sp>
      <p:sp>
        <p:nvSpPr>
          <p:cNvPr id="7" name="Slide Number Placeholder 6">
            <a:extLst>
              <a:ext uri="{FF2B5EF4-FFF2-40B4-BE49-F238E27FC236}">
                <a16:creationId xmlns:a16="http://schemas.microsoft.com/office/drawing/2014/main" id="{7054E9FC-D8A7-A77E-143C-BD7E0C467082}"/>
              </a:ext>
            </a:extLst>
          </p:cNvPr>
          <p:cNvSpPr>
            <a:spLocks noGrp="1"/>
          </p:cNvSpPr>
          <p:nvPr>
            <p:ph type="sldNum" sz="quarter" idx="12"/>
          </p:nvPr>
        </p:nvSpPr>
        <p:spPr/>
        <p:txBody>
          <a:bodyPr/>
          <a:lstStyle/>
          <a:p>
            <a:fld id="{2C03DE8D-F3DE-43DA-9A26-8F9AD19224E5}" type="slidenum">
              <a:rPr lang="en-GB" smtClean="0"/>
              <a:t>15</a:t>
            </a:fld>
            <a:endParaRPr lang="en-GB"/>
          </a:p>
        </p:txBody>
      </p:sp>
      <p:sp>
        <p:nvSpPr>
          <p:cNvPr id="8" name="Rectangle: Rounded Corners 7">
            <a:extLst>
              <a:ext uri="{FF2B5EF4-FFF2-40B4-BE49-F238E27FC236}">
                <a16:creationId xmlns:a16="http://schemas.microsoft.com/office/drawing/2014/main" id="{877AE31F-DF26-8699-4C57-F768B59B07A1}"/>
              </a:ext>
            </a:extLst>
          </p:cNvPr>
          <p:cNvSpPr/>
          <p:nvPr/>
        </p:nvSpPr>
        <p:spPr>
          <a:xfrm>
            <a:off x="462789" y="738741"/>
            <a:ext cx="8218422" cy="5875234"/>
          </a:xfrm>
          <a:prstGeom prst="roundRect">
            <a:avLst>
              <a:gd name="adj" fmla="val 2759"/>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91440" bIns="4572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1400" b="1" dirty="0">
                <a:solidFill>
                  <a:schemeClr val="tx1"/>
                </a:solidFill>
                <a:cs typeface="Arial"/>
              </a:rPr>
              <a:t>The YJB does not support mandatory minimum sentences or approaches that draw children unnecessarily into the formal justice. </a:t>
            </a:r>
          </a:p>
          <a:p>
            <a:pPr marL="285750" indent="-285750">
              <a:spcAft>
                <a:spcPts val="600"/>
              </a:spcAft>
              <a:buFont typeface="Arial"/>
              <a:buChar char="•"/>
            </a:pPr>
            <a:r>
              <a:rPr lang="en-US" sz="1400" dirty="0">
                <a:solidFill>
                  <a:schemeClr val="tx1"/>
                </a:solidFill>
                <a:cs typeface="Arial"/>
              </a:rPr>
              <a:t>The YJB </a:t>
            </a:r>
            <a:r>
              <a:rPr lang="en-US" sz="1400" dirty="0" err="1">
                <a:solidFill>
                  <a:schemeClr val="tx1"/>
                </a:solidFill>
                <a:cs typeface="Arial"/>
              </a:rPr>
              <a:t>recognises</a:t>
            </a:r>
            <a:r>
              <a:rPr lang="en-US" sz="1400" dirty="0">
                <a:solidFill>
                  <a:schemeClr val="tx1"/>
                </a:solidFill>
                <a:cs typeface="Arial"/>
              </a:rPr>
              <a:t> that mandatory sentences can be seen as an approach to manage crime and a deterrent however this is not supported by the evidence. The evidence is that drawing children into the youth justice system is harmful and in the long-term increases crime. It should therefore be used sparingly and only when necessary.</a:t>
            </a:r>
          </a:p>
          <a:p>
            <a:pPr marL="285750" indent="-285750">
              <a:spcAft>
                <a:spcPts val="600"/>
              </a:spcAft>
              <a:buFont typeface="Arial"/>
              <a:buChar char="•"/>
            </a:pPr>
            <a:r>
              <a:rPr lang="en-US" sz="1400" dirty="0">
                <a:solidFill>
                  <a:schemeClr val="tx1"/>
                </a:solidFill>
                <a:cs typeface="Arial"/>
              </a:rPr>
              <a:t>Mandatory sentences or increasing use of formal approaches will have a disproportionate impact on Black boys and other groups such as looked after children and children with neurodivergent conditions. </a:t>
            </a:r>
            <a:endParaRPr lang="en-US" sz="1400" dirty="0">
              <a:solidFill>
                <a:schemeClr val="tx1"/>
              </a:solidFill>
            </a:endParaRPr>
          </a:p>
          <a:p>
            <a:pPr marL="285750" indent="-285750">
              <a:spcAft>
                <a:spcPts val="600"/>
              </a:spcAft>
              <a:buFont typeface="Arial"/>
              <a:buChar char="•"/>
            </a:pPr>
            <a:r>
              <a:rPr lang="en-US" sz="1400" dirty="0">
                <a:solidFill>
                  <a:schemeClr val="tx1"/>
                </a:solidFill>
                <a:cs typeface="Arial"/>
              </a:rPr>
              <a:t>Increasing use of the formal justice system will come at significant economic cost, particularly if the number of children in custody started to expand. </a:t>
            </a:r>
          </a:p>
          <a:p>
            <a:pPr marL="285750" indent="-285750">
              <a:spcAft>
                <a:spcPts val="600"/>
              </a:spcAft>
              <a:buFont typeface="Arial"/>
              <a:buChar char="•"/>
            </a:pPr>
            <a:endParaRPr lang="en-US" sz="1400" dirty="0">
              <a:solidFill>
                <a:schemeClr val="tx1"/>
              </a:solidFill>
              <a:cs typeface="Arial"/>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Arial"/>
              </a:rPr>
              <a:t>The YJB does not support expensive and unproven prevention and interventions. </a:t>
            </a:r>
          </a:p>
          <a:p>
            <a:pPr marL="285750" marR="0" lvl="0" indent="-285750" algn="l" defTabSz="914400" rtl="0" eaLnBrk="1" fontAlgn="auto" latinLnBrk="0" hangingPunct="1">
              <a:lnSpc>
                <a:spcPct val="100000"/>
              </a:lnSpc>
              <a:spcBef>
                <a:spcPts val="0"/>
              </a:spcBef>
              <a:spcAft>
                <a:spcPts val="600"/>
              </a:spcAft>
              <a:buClrTx/>
              <a:buSzTx/>
              <a:buFont typeface="Arial"/>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Arial"/>
              </a:rPr>
              <a:t>There is an attraction in offering knife crime awareness </a:t>
            </a:r>
            <a:r>
              <a:rPr kumimoji="0" lang="en-US" sz="1400" b="0" i="0" u="none" strike="noStrike" kern="1200" cap="none" spc="0" normalizeH="0" baseline="0" noProof="0" err="1">
                <a:ln>
                  <a:noFill/>
                </a:ln>
                <a:solidFill>
                  <a:prstClr val="black"/>
                </a:solidFill>
                <a:effectLst/>
                <a:uLnTx/>
                <a:uFillTx/>
                <a:latin typeface="Arial"/>
                <a:ea typeface="+mn-ea"/>
                <a:cs typeface="Arial"/>
              </a:rPr>
              <a:t>programmes</a:t>
            </a:r>
            <a:r>
              <a:rPr kumimoji="0" lang="en-US" sz="1400" b="0" i="0" u="none" strike="noStrike" kern="1200" cap="none" spc="0" normalizeH="0" baseline="0" noProof="0" dirty="0">
                <a:ln>
                  <a:noFill/>
                </a:ln>
                <a:solidFill>
                  <a:prstClr val="black"/>
                </a:solidFill>
                <a:effectLst/>
                <a:uLnTx/>
                <a:uFillTx/>
                <a:latin typeface="Arial"/>
                <a:ea typeface="+mn-ea"/>
                <a:cs typeface="Arial"/>
              </a:rPr>
              <a:t> or high-profile initiatives highlighting the harms of knife crime. </a:t>
            </a:r>
            <a:r>
              <a:rPr lang="en-US" sz="1400">
                <a:solidFill>
                  <a:prstClr val="black"/>
                </a:solidFill>
                <a:latin typeface="Arial"/>
                <a:cs typeface="Arial"/>
              </a:rPr>
              <a:t>These</a:t>
            </a:r>
            <a:r>
              <a:rPr kumimoji="0" lang="en-US" sz="1400" b="0" i="0" u="none" strike="noStrike" kern="1200" cap="none" spc="0" normalizeH="0" baseline="0" noProof="0" dirty="0">
                <a:ln>
                  <a:noFill/>
                </a:ln>
                <a:solidFill>
                  <a:prstClr val="black"/>
                </a:solidFill>
                <a:effectLst/>
                <a:uLnTx/>
                <a:uFillTx/>
                <a:latin typeface="Arial"/>
                <a:ea typeface="+mn-ea"/>
                <a:cs typeface="Arial"/>
              </a:rPr>
              <a:t> approaches are currently unproven in reducing knife crime, and there is some evidence that </a:t>
            </a:r>
            <a:r>
              <a:rPr lang="en-US" sz="1400" dirty="0">
                <a:solidFill>
                  <a:prstClr val="black"/>
                </a:solidFill>
                <a:latin typeface="Arial"/>
                <a:cs typeface="Arial"/>
              </a:rPr>
              <a:t>some approaches can increase fear and so contribute to the drivers of children carrying knives.</a:t>
            </a:r>
            <a:r>
              <a:rPr kumimoji="0" lang="en-US" sz="1400" b="0" i="0" u="none" strike="noStrike" kern="1200" cap="none" spc="0" normalizeH="0" baseline="0" noProof="0" dirty="0">
                <a:ln>
                  <a:noFill/>
                </a:ln>
                <a:solidFill>
                  <a:prstClr val="black"/>
                </a:solidFill>
                <a:effectLst/>
                <a:uLnTx/>
                <a:uFillTx/>
                <a:latin typeface="Arial"/>
                <a:ea typeface="+mn-ea"/>
                <a:cs typeface="Arial"/>
              </a:rPr>
              <a:t> Further research and development is needed to develop effective approaches.</a:t>
            </a:r>
            <a:endParaRPr lang="en-US" sz="1400" b="0" i="0" u="none" strike="noStrike" kern="1200" cap="none" spc="0" normalizeH="0" baseline="0" noProof="0" dirty="0">
              <a:ln>
                <a:noFill/>
              </a:ln>
              <a:solidFill>
                <a:prstClr val="black"/>
              </a:solidFill>
              <a:effectLst/>
              <a:uLnTx/>
              <a:uFillTx/>
              <a:latin typeface="Arial"/>
              <a:cs typeface="Arial"/>
            </a:endParaRPr>
          </a:p>
          <a:p>
            <a:pPr marL="285750" marR="0" lvl="0" indent="-285750" algn="l" defTabSz="914400" rtl="0" eaLnBrk="1" fontAlgn="auto" latinLnBrk="0" hangingPunct="1">
              <a:lnSpc>
                <a:spcPct val="100000"/>
              </a:lnSpc>
              <a:spcBef>
                <a:spcPts val="0"/>
              </a:spcBef>
              <a:spcAft>
                <a:spcPts val="600"/>
              </a:spcAft>
              <a:buClrTx/>
              <a:buSzTx/>
              <a:buFont typeface="Arial"/>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Arial"/>
              </a:rPr>
              <a:t>The YJB </a:t>
            </a:r>
            <a:r>
              <a:rPr kumimoji="0" lang="en-US" sz="1400" b="0" i="0" u="none" strike="noStrike" kern="1200" cap="none" spc="0" normalizeH="0" baseline="0" noProof="0" dirty="0" err="1">
                <a:ln>
                  <a:noFill/>
                </a:ln>
                <a:solidFill>
                  <a:prstClr val="black"/>
                </a:solidFill>
                <a:effectLst/>
                <a:uLnTx/>
                <a:uFillTx/>
                <a:latin typeface="Arial"/>
                <a:ea typeface="+mn-ea"/>
                <a:cs typeface="Arial"/>
              </a:rPr>
              <a:t>recognises</a:t>
            </a:r>
            <a:r>
              <a:rPr kumimoji="0" lang="en-US" sz="1400" b="0" i="0" u="none" strike="noStrike" kern="1200" cap="none" spc="0" normalizeH="0" baseline="0" noProof="0" dirty="0">
                <a:ln>
                  <a:noFill/>
                </a:ln>
                <a:solidFill>
                  <a:prstClr val="black"/>
                </a:solidFill>
                <a:effectLst/>
                <a:uLnTx/>
                <a:uFillTx/>
                <a:latin typeface="Arial"/>
                <a:ea typeface="+mn-ea"/>
                <a:cs typeface="Arial"/>
              </a:rPr>
              <a:t> that public support is an important element of place-based approaches and recommends that public engagement, including awareness sessions with children are conducted in a proportionate and evidence-based way. These should be integrated within wider </a:t>
            </a:r>
            <a:r>
              <a:rPr lang="en-GB" sz="1400" dirty="0">
                <a:solidFill>
                  <a:prstClr val="black"/>
                </a:solidFill>
                <a:latin typeface="Arial"/>
                <a:cs typeface="Arial"/>
              </a:rPr>
              <a:t>pe</a:t>
            </a:r>
            <a:r>
              <a:rPr kumimoji="0" lang="en-GB" sz="1400" b="0" i="0" u="none" strike="noStrike" kern="1200" cap="none" spc="0" normalizeH="0" baseline="0" noProof="0" dirty="0">
                <a:ln>
                  <a:noFill/>
                </a:ln>
                <a:solidFill>
                  <a:prstClr val="black"/>
                </a:solidFill>
                <a:effectLst/>
                <a:uLnTx/>
                <a:uFillTx/>
                <a:latin typeface="Arial"/>
                <a:ea typeface="+mn-ea"/>
                <a:cs typeface="Arial"/>
              </a:rPr>
              <a:t>rsonal, social, health and economic (PSHE) education and should be aimed at improving understanding, support for community safety and healthy choices rather than deterrence. </a:t>
            </a: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a:p>
            <a:pPr marL="285750" indent="-285750">
              <a:spcAft>
                <a:spcPts val="600"/>
              </a:spcAft>
              <a:buFont typeface="Arial"/>
              <a:buChar char="•"/>
            </a:pPr>
            <a:endParaRPr lang="en-US" sz="1400" dirty="0">
              <a:solidFill>
                <a:schemeClr val="tx1"/>
              </a:solidFill>
            </a:endParaRPr>
          </a:p>
        </p:txBody>
      </p:sp>
    </p:spTree>
    <p:extLst>
      <p:ext uri="{BB962C8B-B14F-4D97-AF65-F5344CB8AC3E}">
        <p14:creationId xmlns:p14="http://schemas.microsoft.com/office/powerpoint/2010/main" val="191855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F9FDB-C032-CF40-5AD1-FE297B5FF9F3}"/>
              </a:ext>
            </a:extLst>
          </p:cNvPr>
          <p:cNvSpPr>
            <a:spLocks noGrp="1"/>
          </p:cNvSpPr>
          <p:nvPr>
            <p:ph type="title" idx="4294967295"/>
          </p:nvPr>
        </p:nvSpPr>
        <p:spPr>
          <a:xfrm>
            <a:off x="633844" y="-1080000"/>
            <a:ext cx="7876800" cy="1080000"/>
          </a:xfrm>
        </p:spPr>
        <p:txBody>
          <a:bodyPr vert="horz" lIns="0" tIns="0" rIns="0" bIns="0" rtlCol="0" anchor="b" anchorCtr="0">
            <a:normAutofit/>
          </a:bodyPr>
          <a:lstStyle/>
          <a:p>
            <a:r>
              <a:rPr lang="en-US" dirty="0"/>
              <a:t>Blank</a:t>
            </a:r>
            <a:endParaRPr lang="en-GB" dirty="0"/>
          </a:p>
        </p:txBody>
      </p:sp>
    </p:spTree>
    <p:extLst>
      <p:ext uri="{BB962C8B-B14F-4D97-AF65-F5344CB8AC3E}">
        <p14:creationId xmlns:p14="http://schemas.microsoft.com/office/powerpoint/2010/main" val="1862686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60778-779B-D69C-A728-09BE606A1BA2}"/>
              </a:ext>
            </a:extLst>
          </p:cNvPr>
          <p:cNvSpPr>
            <a:spLocks noGrp="1"/>
          </p:cNvSpPr>
          <p:nvPr>
            <p:ph type="title"/>
          </p:nvPr>
        </p:nvSpPr>
        <p:spPr/>
        <p:txBody>
          <a:bodyPr/>
          <a:lstStyle/>
          <a:p>
            <a:r>
              <a:rPr lang="en-GB" dirty="0"/>
              <a:t>Prevalence of knife crime</a:t>
            </a:r>
          </a:p>
        </p:txBody>
      </p:sp>
    </p:spTree>
    <p:extLst>
      <p:ext uri="{BB962C8B-B14F-4D97-AF65-F5344CB8AC3E}">
        <p14:creationId xmlns:p14="http://schemas.microsoft.com/office/powerpoint/2010/main" val="3244586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088436A-088A-592E-43A1-7FFF8BD39AC7}"/>
              </a:ext>
              <a:ext uri="{C183D7F6-B498-43B3-948B-1728B52AA6E4}">
                <adec:decorative xmlns:adec="http://schemas.microsoft.com/office/drawing/2017/decorative" val="0"/>
              </a:ext>
            </a:extLst>
          </p:cNvPr>
          <p:cNvSpPr>
            <a:spLocks noGrp="1"/>
          </p:cNvSpPr>
          <p:nvPr>
            <p:ph type="sldNum" sz="quarter" idx="12"/>
          </p:nvPr>
        </p:nvSpPr>
        <p:spPr/>
        <p:txBody>
          <a:bodyPr/>
          <a:lstStyle/>
          <a:p>
            <a:fld id="{2C03DE8D-F3DE-43DA-9A26-8F9AD19224E5}" type="slidenum">
              <a:rPr lang="en-GB" smtClean="0"/>
              <a:t>3</a:t>
            </a:fld>
            <a:endParaRPr lang="en-GB"/>
          </a:p>
        </p:txBody>
      </p:sp>
      <p:sp>
        <p:nvSpPr>
          <p:cNvPr id="2" name="Title 1">
            <a:extLst>
              <a:ext uri="{FF2B5EF4-FFF2-40B4-BE49-F238E27FC236}">
                <a16:creationId xmlns:a16="http://schemas.microsoft.com/office/drawing/2014/main" id="{DA174F93-8B39-2490-76F9-5DD15EBCD03B}"/>
              </a:ext>
            </a:extLst>
          </p:cNvPr>
          <p:cNvSpPr>
            <a:spLocks noGrp="1"/>
          </p:cNvSpPr>
          <p:nvPr>
            <p:ph type="title"/>
          </p:nvPr>
        </p:nvSpPr>
        <p:spPr/>
        <p:txBody>
          <a:bodyPr/>
          <a:lstStyle/>
          <a:p>
            <a:r>
              <a:rPr lang="en-GB" dirty="0"/>
              <a:t>Prevalence of knife crime </a:t>
            </a:r>
          </a:p>
        </p:txBody>
      </p:sp>
      <p:sp>
        <p:nvSpPr>
          <p:cNvPr id="4" name="Date Placeholder 3">
            <a:extLst>
              <a:ext uri="{FF2B5EF4-FFF2-40B4-BE49-F238E27FC236}">
                <a16:creationId xmlns:a16="http://schemas.microsoft.com/office/drawing/2014/main" id="{80770B05-52A7-24EB-6C9B-CFAF04E1A5BF}"/>
              </a:ext>
              <a:ext uri="{C183D7F6-B498-43B3-948B-1728B52AA6E4}">
                <adec:decorative xmlns:adec="http://schemas.microsoft.com/office/drawing/2017/decorative" val="1"/>
              </a:ext>
            </a:extLst>
          </p:cNvPr>
          <p:cNvSpPr>
            <a:spLocks noGrp="1"/>
          </p:cNvSpPr>
          <p:nvPr>
            <p:ph type="dt" sz="half" idx="10"/>
          </p:nvPr>
        </p:nvSpPr>
        <p:spPr/>
        <p:txBody>
          <a:bodyPr/>
          <a:lstStyle/>
          <a:p>
            <a:fld id="{463B61EC-7743-4B7A-B102-F5A5B66A258A}" type="datetime1">
              <a:rPr lang="en-GB" smtClean="0"/>
              <a:t>03/04/2025</a:t>
            </a:fld>
            <a:endParaRPr lang="en-GB"/>
          </a:p>
        </p:txBody>
      </p:sp>
      <p:cxnSp>
        <p:nvCxnSpPr>
          <p:cNvPr id="8" name="Straight Connector 7">
            <a:extLst>
              <a:ext uri="{FF2B5EF4-FFF2-40B4-BE49-F238E27FC236}">
                <a16:creationId xmlns:a16="http://schemas.microsoft.com/office/drawing/2014/main" id="{80B143D4-1A4B-FB5D-ED0D-846C108337ED}"/>
              </a:ext>
              <a:ext uri="{C183D7F6-B498-43B3-948B-1728B52AA6E4}">
                <adec:decorative xmlns:adec="http://schemas.microsoft.com/office/drawing/2017/decorative" val="1"/>
              </a:ext>
            </a:extLst>
          </p:cNvPr>
          <p:cNvCxnSpPr/>
          <p:nvPr/>
        </p:nvCxnSpPr>
        <p:spPr>
          <a:xfrm>
            <a:off x="5992091" y="1350000"/>
            <a:ext cx="0" cy="4822200"/>
          </a:xfrm>
          <a:prstGeom prst="line">
            <a:avLst/>
          </a:prstGeom>
        </p:spPr>
        <p:style>
          <a:lnRef idx="3">
            <a:schemeClr val="accent1"/>
          </a:lnRef>
          <a:fillRef idx="0">
            <a:schemeClr val="accent1"/>
          </a:fillRef>
          <a:effectRef idx="2">
            <a:schemeClr val="accent1"/>
          </a:effectRef>
          <a:fontRef idx="minor">
            <a:schemeClr val="tx1"/>
          </a:fontRef>
        </p:style>
      </p:cxnSp>
      <p:sp>
        <p:nvSpPr>
          <p:cNvPr id="9" name="TextBox 8">
            <a:extLst>
              <a:ext uri="{FF2B5EF4-FFF2-40B4-BE49-F238E27FC236}">
                <a16:creationId xmlns:a16="http://schemas.microsoft.com/office/drawing/2014/main" id="{1D26FFC1-0C1C-54E3-CA88-FFCF1B18008C}"/>
              </a:ext>
            </a:extLst>
          </p:cNvPr>
          <p:cNvSpPr txBox="1"/>
          <p:nvPr/>
        </p:nvSpPr>
        <p:spPr>
          <a:xfrm>
            <a:off x="6303818" y="1467733"/>
            <a:ext cx="2576944" cy="5124480"/>
          </a:xfrm>
          <a:prstGeom prst="rect">
            <a:avLst/>
          </a:prstGeom>
          <a:noFill/>
        </p:spPr>
        <p:txBody>
          <a:bodyPr wrap="square" lIns="91440" tIns="45720" rIns="91440" bIns="45720" rtlCol="0" anchor="t">
            <a:spAutoFit/>
          </a:bodyPr>
          <a:lstStyle/>
          <a:p>
            <a:r>
              <a:rPr lang="en-GB" b="1" dirty="0">
                <a:solidFill>
                  <a:schemeClr val="accent1"/>
                </a:solidFill>
              </a:rPr>
              <a:t>Key Messages</a:t>
            </a:r>
          </a:p>
          <a:p>
            <a:endParaRPr lang="en-GB" b="1" dirty="0">
              <a:solidFill>
                <a:schemeClr val="accent1"/>
              </a:solidFill>
            </a:endParaRPr>
          </a:p>
          <a:p>
            <a:pPr marL="285750" indent="-285750">
              <a:buFont typeface="Arial" panose="020B0604020202020204" pitchFamily="34" charset="0"/>
              <a:buChar char="•"/>
            </a:pPr>
            <a:r>
              <a:rPr lang="en-GB" sz="1500" dirty="0"/>
              <a:t>Children make up a minority – about a sixth – of knife crime offences overall in England and Wales.</a:t>
            </a:r>
            <a:endParaRPr lang="en-GB" sz="1500" dirty="0">
              <a:cs typeface="Arial"/>
            </a:endParaRP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Black and Mixed ethnicity children are over-represented in knife offences. There are a range social factors that influence these outcomes as well as disparity in criminal justice practice including stop and search. </a:t>
            </a:r>
          </a:p>
          <a:p>
            <a:pPr marL="285750" indent="-285750">
              <a:buFont typeface="Arial" panose="020B0604020202020204" pitchFamily="34" charset="0"/>
              <a:buChar char="•"/>
            </a:pPr>
            <a:endParaRPr lang="en-GB" sz="1500" dirty="0"/>
          </a:p>
          <a:p>
            <a:endParaRPr lang="en-GB" b="1" dirty="0">
              <a:solidFill>
                <a:schemeClr val="accent1"/>
              </a:solidFill>
            </a:endParaRPr>
          </a:p>
          <a:p>
            <a:pPr marL="285750" indent="-285750">
              <a:buFont typeface="Arial" panose="020B0604020202020204" pitchFamily="34" charset="0"/>
              <a:buChar char="•"/>
            </a:pPr>
            <a:endParaRPr lang="en-GB" dirty="0"/>
          </a:p>
        </p:txBody>
      </p:sp>
      <p:sp>
        <p:nvSpPr>
          <p:cNvPr id="17" name="Rectangle: Rounded Corners 16">
            <a:extLst>
              <a:ext uri="{FF2B5EF4-FFF2-40B4-BE49-F238E27FC236}">
                <a16:creationId xmlns:a16="http://schemas.microsoft.com/office/drawing/2014/main" id="{5E8FB4A9-A51E-E976-BAAC-43D90DD97F7F}"/>
              </a:ext>
              <a:ext uri="{C183D7F6-B498-43B3-948B-1728B52AA6E4}">
                <adec:decorative xmlns:adec="http://schemas.microsoft.com/office/drawing/2017/decorative" val="1"/>
              </a:ext>
            </a:extLst>
          </p:cNvPr>
          <p:cNvSpPr/>
          <p:nvPr/>
        </p:nvSpPr>
        <p:spPr>
          <a:xfrm>
            <a:off x="418192" y="945930"/>
            <a:ext cx="5262173" cy="5642070"/>
          </a:xfrm>
          <a:prstGeom prst="roundRect">
            <a:avLst>
              <a:gd name="adj" fmla="val 1213"/>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1" name="TextBox 20">
            <a:extLst>
              <a:ext uri="{FF2B5EF4-FFF2-40B4-BE49-F238E27FC236}">
                <a16:creationId xmlns:a16="http://schemas.microsoft.com/office/drawing/2014/main" id="{21A8A8AF-B669-38D5-0F7C-EC2A60DCFE75}"/>
              </a:ext>
            </a:extLst>
          </p:cNvPr>
          <p:cNvSpPr txBox="1"/>
          <p:nvPr/>
        </p:nvSpPr>
        <p:spPr>
          <a:xfrm>
            <a:off x="509936" y="1065445"/>
            <a:ext cx="5034453" cy="2585323"/>
          </a:xfrm>
          <a:prstGeom prst="rect">
            <a:avLst/>
          </a:prstGeom>
          <a:noFill/>
        </p:spPr>
        <p:txBody>
          <a:bodyPr wrap="square" rtlCol="0">
            <a:spAutoFit/>
          </a:bodyPr>
          <a:lstStyle/>
          <a:p>
            <a:r>
              <a:rPr lang="en-GB" sz="1600" b="1" dirty="0">
                <a:solidFill>
                  <a:schemeClr val="accent1"/>
                </a:solidFill>
              </a:rPr>
              <a:t>Knife crime is not just concerned with child populations</a:t>
            </a:r>
          </a:p>
          <a:p>
            <a:endParaRPr lang="en-GB" sz="1200" b="1" dirty="0">
              <a:solidFill>
                <a:schemeClr val="accent1"/>
              </a:solidFill>
            </a:endParaRPr>
          </a:p>
          <a:p>
            <a:pPr marL="285750" indent="-285750">
              <a:spcAft>
                <a:spcPts val="600"/>
              </a:spcAft>
              <a:buFont typeface="Arial" panose="020B0604020202020204" pitchFamily="34" charset="0"/>
              <a:buChar char="•"/>
            </a:pPr>
            <a:r>
              <a:rPr lang="en-GB" sz="900" dirty="0"/>
              <a:t>The MoJ recorded 18,560 knife crime offences resulting in caution of conviction in the year ending March 2024. Only 17% (3,206) of these offences were related to children, with the remaining 83% being concerned with those over the age of 18.</a:t>
            </a:r>
          </a:p>
          <a:p>
            <a:pPr marL="285750" indent="-285750">
              <a:spcAft>
                <a:spcPts val="600"/>
              </a:spcAft>
              <a:buFont typeface="Arial" panose="020B0604020202020204" pitchFamily="34" charset="0"/>
              <a:buChar char="•"/>
            </a:pPr>
            <a:r>
              <a:rPr lang="en-GB" sz="900" dirty="0"/>
              <a:t>The number of knife crime offences committed by children has been decreasing since the year ending March 2019, with children making up 20% of all knife crime offences in that year to 17% in the latest year.</a:t>
            </a:r>
          </a:p>
          <a:p>
            <a:pPr marL="285750" indent="-285750">
              <a:spcAft>
                <a:spcPts val="600"/>
              </a:spcAft>
              <a:buFont typeface="Arial" panose="020B0604020202020204" pitchFamily="34" charset="0"/>
              <a:buChar char="•"/>
            </a:pPr>
            <a:r>
              <a:rPr lang="en-GB" sz="900" dirty="0"/>
              <a:t>Black children made up 14% of knife offences in the year ending 2024. Given that they make up 6% of the general population in the 2021 census data, this shows clear over-representation. Also Mixed ethnicity children made up 10% of knife offences while making up 8% of the general population. Disparity in offences is influenced by a range of factors including much higher use of stop and search for Black children, and greater likelihood of social marginalisation including economic deprivation.</a:t>
            </a:r>
            <a:endParaRPr lang="en-GB" sz="900" dirty="0">
              <a:cs typeface="Arial"/>
            </a:endParaRPr>
          </a:p>
        </p:txBody>
      </p:sp>
      <p:graphicFrame>
        <p:nvGraphicFramePr>
          <p:cNvPr id="12" name="Chart 11" descr="Number of knife and offensive weapon offences committed in England and Wales by age group between 2014 and 2024 - a chart">
            <a:extLst>
              <a:ext uri="{FF2B5EF4-FFF2-40B4-BE49-F238E27FC236}">
                <a16:creationId xmlns:a16="http://schemas.microsoft.com/office/drawing/2014/main" id="{7CB32A9C-DA17-49F1-A859-BDC333E92C5B}"/>
              </a:ext>
            </a:extLst>
          </p:cNvPr>
          <p:cNvGraphicFramePr>
            <a:graphicFrameLocks/>
          </p:cNvGraphicFramePr>
          <p:nvPr>
            <p:extLst>
              <p:ext uri="{D42A27DB-BD31-4B8C-83A1-F6EECF244321}">
                <p14:modId xmlns:p14="http://schemas.microsoft.com/office/powerpoint/2010/main" val="3488122831"/>
              </p:ext>
            </p:extLst>
          </p:nvPr>
        </p:nvGraphicFramePr>
        <p:xfrm>
          <a:off x="511897" y="3633746"/>
          <a:ext cx="5032491" cy="2676869"/>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a:extLst>
              <a:ext uri="{FF2B5EF4-FFF2-40B4-BE49-F238E27FC236}">
                <a16:creationId xmlns:a16="http://schemas.microsoft.com/office/drawing/2014/main" id="{052B6AA5-D8B4-B613-F53C-F11AD3C53204}"/>
              </a:ext>
            </a:extLst>
          </p:cNvPr>
          <p:cNvSpPr txBox="1"/>
          <p:nvPr/>
        </p:nvSpPr>
        <p:spPr>
          <a:xfrm>
            <a:off x="418191" y="6310615"/>
            <a:ext cx="5262173" cy="230832"/>
          </a:xfrm>
          <a:prstGeom prst="rect">
            <a:avLst/>
          </a:prstGeom>
          <a:noFill/>
        </p:spPr>
        <p:txBody>
          <a:bodyPr wrap="square" rtlCol="0">
            <a:spAutoFit/>
          </a:bodyPr>
          <a:lstStyle/>
          <a:p>
            <a:r>
              <a:rPr lang="en-GB" sz="900" dirty="0"/>
              <a:t>Source: MoJ, Knife and Offensive Weapon Sentencing Statistics Year ending Q1 2024, Main Tables</a:t>
            </a:r>
          </a:p>
        </p:txBody>
      </p:sp>
    </p:spTree>
    <p:extLst>
      <p:ext uri="{BB962C8B-B14F-4D97-AF65-F5344CB8AC3E}">
        <p14:creationId xmlns:p14="http://schemas.microsoft.com/office/powerpoint/2010/main" val="2876524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088436A-088A-592E-43A1-7FFF8BD39AC7}"/>
              </a:ext>
            </a:extLst>
          </p:cNvPr>
          <p:cNvSpPr>
            <a:spLocks noGrp="1"/>
          </p:cNvSpPr>
          <p:nvPr>
            <p:ph type="sldNum" sz="quarter" idx="12"/>
          </p:nvPr>
        </p:nvSpPr>
        <p:spPr/>
        <p:txBody>
          <a:bodyPr/>
          <a:lstStyle/>
          <a:p>
            <a:fld id="{2C03DE8D-F3DE-43DA-9A26-8F9AD19224E5}" type="slidenum">
              <a:rPr lang="en-GB" smtClean="0"/>
              <a:t>4</a:t>
            </a:fld>
            <a:endParaRPr lang="en-GB"/>
          </a:p>
        </p:txBody>
      </p:sp>
      <p:sp>
        <p:nvSpPr>
          <p:cNvPr id="2" name="Title 1">
            <a:extLst>
              <a:ext uri="{FF2B5EF4-FFF2-40B4-BE49-F238E27FC236}">
                <a16:creationId xmlns:a16="http://schemas.microsoft.com/office/drawing/2014/main" id="{DA174F93-8B39-2490-76F9-5DD15EBCD03B}"/>
              </a:ext>
            </a:extLst>
          </p:cNvPr>
          <p:cNvSpPr>
            <a:spLocks noGrp="1"/>
          </p:cNvSpPr>
          <p:nvPr>
            <p:ph type="title"/>
          </p:nvPr>
        </p:nvSpPr>
        <p:spPr>
          <a:xfrm>
            <a:off x="475591" y="307863"/>
            <a:ext cx="7876800" cy="1080000"/>
          </a:xfrm>
        </p:spPr>
        <p:txBody>
          <a:bodyPr>
            <a:normAutofit/>
          </a:bodyPr>
          <a:lstStyle/>
          <a:p>
            <a:r>
              <a:rPr lang="en-GB" sz="2600" dirty="0"/>
              <a:t>Prevalence of knife crime  </a:t>
            </a:r>
          </a:p>
        </p:txBody>
      </p:sp>
      <p:sp>
        <p:nvSpPr>
          <p:cNvPr id="4" name="Date Placeholder 3">
            <a:extLst>
              <a:ext uri="{FF2B5EF4-FFF2-40B4-BE49-F238E27FC236}">
                <a16:creationId xmlns:a16="http://schemas.microsoft.com/office/drawing/2014/main" id="{80770B05-52A7-24EB-6C9B-CFAF04E1A5BF}"/>
              </a:ext>
              <a:ext uri="{C183D7F6-B498-43B3-948B-1728B52AA6E4}">
                <adec:decorative xmlns:adec="http://schemas.microsoft.com/office/drawing/2017/decorative" val="1"/>
              </a:ext>
            </a:extLst>
          </p:cNvPr>
          <p:cNvSpPr>
            <a:spLocks noGrp="1"/>
          </p:cNvSpPr>
          <p:nvPr>
            <p:ph type="dt" sz="half" idx="10"/>
          </p:nvPr>
        </p:nvSpPr>
        <p:spPr/>
        <p:txBody>
          <a:bodyPr/>
          <a:lstStyle/>
          <a:p>
            <a:fld id="{463B61EC-7743-4B7A-B102-F5A5B66A258A}" type="datetime1">
              <a:rPr lang="en-GB" smtClean="0"/>
              <a:t>03/04/2025</a:t>
            </a:fld>
            <a:endParaRPr lang="en-GB"/>
          </a:p>
        </p:txBody>
      </p:sp>
      <p:cxnSp>
        <p:nvCxnSpPr>
          <p:cNvPr id="8" name="Straight Connector 7">
            <a:extLst>
              <a:ext uri="{FF2B5EF4-FFF2-40B4-BE49-F238E27FC236}">
                <a16:creationId xmlns:a16="http://schemas.microsoft.com/office/drawing/2014/main" id="{80B143D4-1A4B-FB5D-ED0D-846C108337ED}"/>
              </a:ext>
              <a:ext uri="{C183D7F6-B498-43B3-948B-1728B52AA6E4}">
                <adec:decorative xmlns:adec="http://schemas.microsoft.com/office/drawing/2017/decorative" val="1"/>
              </a:ext>
            </a:extLst>
          </p:cNvPr>
          <p:cNvCxnSpPr/>
          <p:nvPr/>
        </p:nvCxnSpPr>
        <p:spPr>
          <a:xfrm>
            <a:off x="5992091" y="1350000"/>
            <a:ext cx="0" cy="4822200"/>
          </a:xfrm>
          <a:prstGeom prst="line">
            <a:avLst/>
          </a:prstGeom>
        </p:spPr>
        <p:style>
          <a:lnRef idx="3">
            <a:schemeClr val="accent1"/>
          </a:lnRef>
          <a:fillRef idx="0">
            <a:schemeClr val="accent1"/>
          </a:fillRef>
          <a:effectRef idx="2">
            <a:schemeClr val="accent1"/>
          </a:effectRef>
          <a:fontRef idx="minor">
            <a:schemeClr val="tx1"/>
          </a:fontRef>
        </p:style>
      </p:cxnSp>
      <p:sp>
        <p:nvSpPr>
          <p:cNvPr id="11" name="Rectangle: Rounded Corners 10">
            <a:extLst>
              <a:ext uri="{FF2B5EF4-FFF2-40B4-BE49-F238E27FC236}">
                <a16:creationId xmlns:a16="http://schemas.microsoft.com/office/drawing/2014/main" id="{9A264B08-F4F9-4263-A5F5-8AE3BCEE082B}"/>
              </a:ext>
              <a:ext uri="{C183D7F6-B498-43B3-948B-1728B52AA6E4}">
                <adec:decorative xmlns:adec="http://schemas.microsoft.com/office/drawing/2017/decorative" val="1"/>
              </a:ext>
            </a:extLst>
          </p:cNvPr>
          <p:cNvSpPr/>
          <p:nvPr/>
        </p:nvSpPr>
        <p:spPr>
          <a:xfrm>
            <a:off x="449344" y="843083"/>
            <a:ext cx="5281413" cy="5786556"/>
          </a:xfrm>
          <a:prstGeom prst="roundRect">
            <a:avLst>
              <a:gd name="adj" fmla="val 1213"/>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5" name="TextBox 14">
            <a:extLst>
              <a:ext uri="{FF2B5EF4-FFF2-40B4-BE49-F238E27FC236}">
                <a16:creationId xmlns:a16="http://schemas.microsoft.com/office/drawing/2014/main" id="{8DF9BB97-CCF6-8B33-FD2A-01283256A84B}"/>
              </a:ext>
            </a:extLst>
          </p:cNvPr>
          <p:cNvSpPr txBox="1"/>
          <p:nvPr/>
        </p:nvSpPr>
        <p:spPr>
          <a:xfrm>
            <a:off x="475593" y="893455"/>
            <a:ext cx="5034453" cy="1231106"/>
          </a:xfrm>
          <a:prstGeom prst="rect">
            <a:avLst/>
          </a:prstGeom>
          <a:noFill/>
        </p:spPr>
        <p:txBody>
          <a:bodyPr wrap="square" rtlCol="0">
            <a:spAutoFit/>
          </a:bodyPr>
          <a:lstStyle/>
          <a:p>
            <a:pPr>
              <a:spcAft>
                <a:spcPts val="600"/>
              </a:spcAft>
            </a:pPr>
            <a:r>
              <a:rPr lang="en-GB" sz="1400" b="1" dirty="0">
                <a:solidFill>
                  <a:schemeClr val="accent1"/>
                </a:solidFill>
              </a:rPr>
              <a:t>There are differences in the types of knife offences by children</a:t>
            </a:r>
          </a:p>
          <a:p>
            <a:pPr marL="285750" indent="-285750">
              <a:spcAft>
                <a:spcPts val="600"/>
              </a:spcAft>
              <a:buFont typeface="Arial" panose="020B0604020202020204" pitchFamily="34" charset="0"/>
              <a:buChar char="•"/>
            </a:pPr>
            <a:r>
              <a:rPr lang="en-GB" sz="1200" dirty="0"/>
              <a:t>The MoJ has identified p</a:t>
            </a:r>
            <a:r>
              <a:rPr lang="en-GB" sz="1200" dirty="0">
                <a:solidFill>
                  <a:schemeClr val="tx1"/>
                </a:solidFill>
              </a:rPr>
              <a:t>ossession of a knife as the most common knife crime offence committed by children. </a:t>
            </a:r>
          </a:p>
          <a:p>
            <a:pPr marL="285750" indent="-285750">
              <a:spcAft>
                <a:spcPts val="600"/>
              </a:spcAft>
              <a:buFont typeface="Arial" panose="020B0604020202020204" pitchFamily="34" charset="0"/>
              <a:buChar char="•"/>
            </a:pPr>
            <a:r>
              <a:rPr lang="en-GB" sz="1200" dirty="0"/>
              <a:t>More than 99% of knife offences are for possession alone. </a:t>
            </a:r>
          </a:p>
        </p:txBody>
      </p:sp>
      <p:graphicFrame>
        <p:nvGraphicFramePr>
          <p:cNvPr id="13" name="Chart 12" descr="Number of knife crime offences committed by children in England and Wales between 2014 and 2024">
            <a:extLst>
              <a:ext uri="{FF2B5EF4-FFF2-40B4-BE49-F238E27FC236}">
                <a16:creationId xmlns:a16="http://schemas.microsoft.com/office/drawing/2014/main" id="{9F3DEB5A-7BDF-4FBC-B8D3-D238EB385314}"/>
              </a:ext>
            </a:extLst>
          </p:cNvPr>
          <p:cNvGraphicFramePr>
            <a:graphicFrameLocks/>
          </p:cNvGraphicFramePr>
          <p:nvPr>
            <p:extLst>
              <p:ext uri="{D42A27DB-BD31-4B8C-83A1-F6EECF244321}">
                <p14:modId xmlns:p14="http://schemas.microsoft.com/office/powerpoint/2010/main" val="349496559"/>
              </p:ext>
            </p:extLst>
          </p:nvPr>
        </p:nvGraphicFramePr>
        <p:xfrm>
          <a:off x="507135" y="2936874"/>
          <a:ext cx="5146242" cy="3235326"/>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AD340AEF-AC54-E47E-9F7F-42D82B28318D}"/>
              </a:ext>
            </a:extLst>
          </p:cNvPr>
          <p:cNvSpPr txBox="1"/>
          <p:nvPr/>
        </p:nvSpPr>
        <p:spPr>
          <a:xfrm>
            <a:off x="475591" y="6345857"/>
            <a:ext cx="5255165" cy="230832"/>
          </a:xfrm>
          <a:prstGeom prst="rect">
            <a:avLst/>
          </a:prstGeom>
          <a:noFill/>
        </p:spPr>
        <p:txBody>
          <a:bodyPr wrap="square" rtlCol="0">
            <a:spAutoFit/>
          </a:bodyPr>
          <a:lstStyle/>
          <a:p>
            <a:r>
              <a:rPr lang="en-GB" sz="900" dirty="0"/>
              <a:t>Source: MoJ, Knife and Offensive Weapon Sentencing Statistics Year ending Q1 2024, Main Tables</a:t>
            </a:r>
          </a:p>
        </p:txBody>
      </p:sp>
      <p:sp>
        <p:nvSpPr>
          <p:cNvPr id="9" name="TextBox 8">
            <a:extLst>
              <a:ext uri="{FF2B5EF4-FFF2-40B4-BE49-F238E27FC236}">
                <a16:creationId xmlns:a16="http://schemas.microsoft.com/office/drawing/2014/main" id="{1D26FFC1-0C1C-54E3-CA88-FFCF1B18008C}"/>
              </a:ext>
            </a:extLst>
          </p:cNvPr>
          <p:cNvSpPr txBox="1"/>
          <p:nvPr/>
        </p:nvSpPr>
        <p:spPr>
          <a:xfrm>
            <a:off x="6253426" y="843083"/>
            <a:ext cx="2576944" cy="2800767"/>
          </a:xfrm>
          <a:prstGeom prst="rect">
            <a:avLst/>
          </a:prstGeom>
          <a:noFill/>
        </p:spPr>
        <p:txBody>
          <a:bodyPr wrap="square" rtlCol="0">
            <a:spAutoFit/>
          </a:bodyPr>
          <a:lstStyle/>
          <a:p>
            <a:r>
              <a:rPr lang="en-GB" b="1" dirty="0">
                <a:solidFill>
                  <a:schemeClr val="accent1"/>
                </a:solidFill>
              </a:rPr>
              <a:t>Key Messages</a:t>
            </a:r>
          </a:p>
          <a:p>
            <a:endParaRPr lang="en-GB" sz="1400" b="1" dirty="0">
              <a:solidFill>
                <a:schemeClr val="accent1"/>
              </a:solidFill>
            </a:endParaRPr>
          </a:p>
          <a:p>
            <a:pPr marL="285750" indent="-285750">
              <a:buFont typeface="Arial" panose="020B0604020202020204" pitchFamily="34" charset="0"/>
              <a:buChar char="•"/>
            </a:pPr>
            <a:r>
              <a:rPr lang="en-GB" sz="1400" dirty="0"/>
              <a:t>More than </a:t>
            </a:r>
            <a:r>
              <a:rPr lang="en-GB" sz="1400" dirty="0">
                <a:solidFill>
                  <a:schemeClr val="tx1"/>
                </a:solidFill>
              </a:rPr>
              <a:t>99% of children convicted of knife offences are for possession alone rather than using it for threatening purposes or for knife enabled-serious violence.</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dirty="0"/>
          </a:p>
        </p:txBody>
      </p:sp>
      <p:sp>
        <p:nvSpPr>
          <p:cNvPr id="3" name="Rectangle: Rounded Corners 2">
            <a:extLst>
              <a:ext uri="{FF2B5EF4-FFF2-40B4-BE49-F238E27FC236}">
                <a16:creationId xmlns:a16="http://schemas.microsoft.com/office/drawing/2014/main" id="{F2969686-FB52-B8AE-8BDF-408233BB4BA2}"/>
              </a:ext>
            </a:extLst>
          </p:cNvPr>
          <p:cNvSpPr/>
          <p:nvPr/>
        </p:nvSpPr>
        <p:spPr>
          <a:xfrm>
            <a:off x="6233276" y="3429000"/>
            <a:ext cx="2673398" cy="291685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effectLst/>
                <a:latin typeface="Arial" panose="020B0604020202020204" pitchFamily="34" charset="0"/>
                <a:ea typeface="Calibri" panose="020F0502020204030204" pitchFamily="34" charset="0"/>
                <a:cs typeface="Arial" panose="020B0604020202020204" pitchFamily="34" charset="0"/>
              </a:rPr>
              <a:t>The data used in this evidence pack is from the Ministry of Justice and focusses on sentencing relating to specific possession and threatening offences. </a:t>
            </a:r>
            <a:r>
              <a:rPr lang="en-GB" sz="1400" b="1" dirty="0">
                <a:effectLst/>
                <a:latin typeface="Arial" panose="020B0604020202020204" pitchFamily="34" charset="0"/>
                <a:ea typeface="Calibri" panose="020F0502020204030204" pitchFamily="34" charset="0"/>
                <a:cs typeface="Arial" panose="020B0604020202020204" pitchFamily="34" charset="0"/>
              </a:rPr>
              <a:t>The MoJ release is a subset of knife crime. </a:t>
            </a:r>
            <a:r>
              <a:rPr lang="en-GB" sz="1400" dirty="0">
                <a:effectLst/>
                <a:latin typeface="Arial" panose="020B0604020202020204" pitchFamily="34" charset="0"/>
                <a:ea typeface="Calibri" panose="020F0502020204030204" pitchFamily="34" charset="0"/>
                <a:cs typeface="Arial" panose="020B0604020202020204" pitchFamily="34" charset="0"/>
              </a:rPr>
              <a:t>Knife crime as a broader issue requires data from a range of other departments to fully understand it.</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0939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088436A-088A-592E-43A1-7FFF8BD39AC7}"/>
              </a:ext>
            </a:extLst>
          </p:cNvPr>
          <p:cNvSpPr>
            <a:spLocks noGrp="1"/>
          </p:cNvSpPr>
          <p:nvPr>
            <p:ph type="sldNum" sz="quarter" idx="12"/>
          </p:nvPr>
        </p:nvSpPr>
        <p:spPr/>
        <p:txBody>
          <a:bodyPr/>
          <a:lstStyle/>
          <a:p>
            <a:fld id="{2C03DE8D-F3DE-43DA-9A26-8F9AD19224E5}" type="slidenum">
              <a:rPr lang="en-GB" smtClean="0"/>
              <a:t>5</a:t>
            </a:fld>
            <a:endParaRPr lang="en-GB"/>
          </a:p>
        </p:txBody>
      </p:sp>
      <p:sp>
        <p:nvSpPr>
          <p:cNvPr id="2" name="Title 1">
            <a:extLst>
              <a:ext uri="{FF2B5EF4-FFF2-40B4-BE49-F238E27FC236}">
                <a16:creationId xmlns:a16="http://schemas.microsoft.com/office/drawing/2014/main" id="{DA174F93-8B39-2490-76F9-5DD15EBCD03B}"/>
              </a:ext>
            </a:extLst>
          </p:cNvPr>
          <p:cNvSpPr>
            <a:spLocks noGrp="1"/>
          </p:cNvSpPr>
          <p:nvPr>
            <p:ph type="title"/>
          </p:nvPr>
        </p:nvSpPr>
        <p:spPr/>
        <p:txBody>
          <a:bodyPr/>
          <a:lstStyle/>
          <a:p>
            <a:r>
              <a:rPr lang="en-GB" dirty="0"/>
              <a:t>Prevalence of knife crime   </a:t>
            </a:r>
          </a:p>
        </p:txBody>
      </p:sp>
      <p:sp>
        <p:nvSpPr>
          <p:cNvPr id="4" name="Date Placeholder 3">
            <a:extLst>
              <a:ext uri="{FF2B5EF4-FFF2-40B4-BE49-F238E27FC236}">
                <a16:creationId xmlns:a16="http://schemas.microsoft.com/office/drawing/2014/main" id="{80770B05-52A7-24EB-6C9B-CFAF04E1A5BF}"/>
              </a:ext>
              <a:ext uri="{C183D7F6-B498-43B3-948B-1728B52AA6E4}">
                <adec:decorative xmlns:adec="http://schemas.microsoft.com/office/drawing/2017/decorative" val="1"/>
              </a:ext>
            </a:extLst>
          </p:cNvPr>
          <p:cNvSpPr>
            <a:spLocks noGrp="1"/>
          </p:cNvSpPr>
          <p:nvPr>
            <p:ph type="dt" sz="half" idx="10"/>
          </p:nvPr>
        </p:nvSpPr>
        <p:spPr/>
        <p:txBody>
          <a:bodyPr/>
          <a:lstStyle/>
          <a:p>
            <a:fld id="{463B61EC-7743-4B7A-B102-F5A5B66A258A}" type="datetime1">
              <a:rPr lang="en-GB" smtClean="0"/>
              <a:t>03/04/2025</a:t>
            </a:fld>
            <a:endParaRPr lang="en-GB"/>
          </a:p>
        </p:txBody>
      </p:sp>
      <p:sp>
        <p:nvSpPr>
          <p:cNvPr id="11" name="Rectangle: Rounded Corners 10">
            <a:extLst>
              <a:ext uri="{FF2B5EF4-FFF2-40B4-BE49-F238E27FC236}">
                <a16:creationId xmlns:a16="http://schemas.microsoft.com/office/drawing/2014/main" id="{9A264B08-F4F9-4263-A5F5-8AE3BCEE082B}"/>
              </a:ext>
              <a:ext uri="{C183D7F6-B498-43B3-948B-1728B52AA6E4}">
                <adec:decorative xmlns:adec="http://schemas.microsoft.com/office/drawing/2017/decorative" val="1"/>
              </a:ext>
            </a:extLst>
          </p:cNvPr>
          <p:cNvSpPr/>
          <p:nvPr/>
        </p:nvSpPr>
        <p:spPr>
          <a:xfrm>
            <a:off x="373146" y="940065"/>
            <a:ext cx="5294944" cy="5786556"/>
          </a:xfrm>
          <a:prstGeom prst="roundRect">
            <a:avLst>
              <a:gd name="adj" fmla="val 1213"/>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5" name="TextBox 14">
            <a:extLst>
              <a:ext uri="{FF2B5EF4-FFF2-40B4-BE49-F238E27FC236}">
                <a16:creationId xmlns:a16="http://schemas.microsoft.com/office/drawing/2014/main" id="{8DF9BB97-CCF6-8B33-FD2A-01283256A84B}"/>
              </a:ext>
            </a:extLst>
          </p:cNvPr>
          <p:cNvSpPr txBox="1"/>
          <p:nvPr/>
        </p:nvSpPr>
        <p:spPr>
          <a:xfrm>
            <a:off x="399396" y="1096762"/>
            <a:ext cx="5173501" cy="2885405"/>
          </a:xfrm>
          <a:prstGeom prst="rect">
            <a:avLst/>
          </a:prstGeom>
          <a:noFill/>
        </p:spPr>
        <p:txBody>
          <a:bodyPr wrap="square" lIns="91440" tIns="45720" rIns="91440" bIns="45720" rtlCol="0" anchor="t">
            <a:spAutoFit/>
          </a:bodyPr>
          <a:lstStyle/>
          <a:p>
            <a:pPr>
              <a:spcAft>
                <a:spcPts val="600"/>
              </a:spcAft>
            </a:pPr>
            <a:r>
              <a:rPr lang="en-GB" sz="1400" b="1" dirty="0">
                <a:solidFill>
                  <a:schemeClr val="accent1"/>
                </a:solidFill>
              </a:rPr>
              <a:t>The number of hospital admissions for assault by sharp object are changing over time</a:t>
            </a:r>
          </a:p>
          <a:p>
            <a:pPr marL="285750" indent="-285750">
              <a:spcAft>
                <a:spcPts val="600"/>
              </a:spcAft>
              <a:buFont typeface="Arial" panose="020B0604020202020204" pitchFamily="34" charset="0"/>
              <a:buChar char="•"/>
            </a:pPr>
            <a:r>
              <a:rPr lang="en-GB" sz="1050" dirty="0"/>
              <a:t>The NHS reported a total of 68,768 external cause admissions in the year 2022-23. 458 hospital admissions in this period were because of assault by sharp object. This is a 2% decrease from the previous year and a 46% increase from the year ending March 2013.</a:t>
            </a:r>
          </a:p>
          <a:p>
            <a:pPr marL="285750" indent="-285750">
              <a:spcAft>
                <a:spcPts val="600"/>
              </a:spcAft>
              <a:buFont typeface="Arial" panose="020B0604020202020204" pitchFamily="34" charset="0"/>
              <a:buChar char="•"/>
            </a:pPr>
            <a:r>
              <a:rPr lang="en-GB" sz="1050" dirty="0"/>
              <a:t>Of the 458 admissions for assault by sharp object, this included 63 admissions aged 10-14, 103 admissions aged 15, 128 aged 16, and 164 admissions aged 17. </a:t>
            </a:r>
          </a:p>
          <a:p>
            <a:pPr marL="285750" indent="-285750">
              <a:spcAft>
                <a:spcPts val="600"/>
              </a:spcAft>
              <a:buFont typeface="Arial" panose="020B0604020202020204" pitchFamily="34" charset="0"/>
              <a:buChar char="•"/>
            </a:pPr>
            <a:r>
              <a:rPr lang="en-GB" sz="1050" dirty="0"/>
              <a:t>These statistics relate to the age of the victim; therefore, we do not know the age of the perpetrator in these instances.</a:t>
            </a:r>
          </a:p>
          <a:p>
            <a:pPr marL="285750" indent="-285750">
              <a:spcAft>
                <a:spcPts val="600"/>
              </a:spcAft>
              <a:buFont typeface="Arial" panose="020B0604020202020204" pitchFamily="34" charset="0"/>
              <a:buChar char="•"/>
            </a:pPr>
            <a:endParaRPr lang="en-GB" sz="1400" dirty="0"/>
          </a:p>
          <a:p>
            <a:pPr marL="285750" indent="-285750">
              <a:spcAft>
                <a:spcPts val="600"/>
              </a:spcAft>
              <a:buFont typeface="Arial" panose="020B0604020202020204" pitchFamily="34" charset="0"/>
              <a:buChar char="•"/>
            </a:pPr>
            <a:endParaRPr lang="en-GB" sz="1600" dirty="0"/>
          </a:p>
        </p:txBody>
      </p:sp>
      <p:sp>
        <p:nvSpPr>
          <p:cNvPr id="17" name="TextBox 16">
            <a:extLst>
              <a:ext uri="{FF2B5EF4-FFF2-40B4-BE49-F238E27FC236}">
                <a16:creationId xmlns:a16="http://schemas.microsoft.com/office/drawing/2014/main" id="{97F7C588-4CB5-A75C-E991-B50C4D351583}"/>
              </a:ext>
            </a:extLst>
          </p:cNvPr>
          <p:cNvSpPr txBox="1"/>
          <p:nvPr/>
        </p:nvSpPr>
        <p:spPr>
          <a:xfrm>
            <a:off x="391221" y="3288631"/>
            <a:ext cx="5050800" cy="461665"/>
          </a:xfrm>
          <a:prstGeom prst="rect">
            <a:avLst/>
          </a:prstGeom>
          <a:noFill/>
        </p:spPr>
        <p:txBody>
          <a:bodyPr wrap="square" rtlCol="0">
            <a:spAutoFit/>
          </a:bodyPr>
          <a:lstStyle/>
          <a:p>
            <a:pPr algn="ctr"/>
            <a:r>
              <a:rPr lang="en-GB" sz="1200" b="1" dirty="0"/>
              <a:t>10- to 17-year-old Hospital Admissions for Assault by Sharp Object, in England</a:t>
            </a:r>
          </a:p>
        </p:txBody>
      </p:sp>
      <p:graphicFrame>
        <p:nvGraphicFramePr>
          <p:cNvPr id="3" name="Chart 2" descr="10- to 17-year-old Hospital Admissions for Assault by Sharp Object, in England&#10;">
            <a:extLst>
              <a:ext uri="{FF2B5EF4-FFF2-40B4-BE49-F238E27FC236}">
                <a16:creationId xmlns:a16="http://schemas.microsoft.com/office/drawing/2014/main" id="{8E390F14-1373-442B-B201-BC04A00883AA}"/>
              </a:ext>
            </a:extLst>
          </p:cNvPr>
          <p:cNvGraphicFramePr>
            <a:graphicFrameLocks/>
          </p:cNvGraphicFramePr>
          <p:nvPr>
            <p:extLst>
              <p:ext uri="{D42A27DB-BD31-4B8C-83A1-F6EECF244321}">
                <p14:modId xmlns:p14="http://schemas.microsoft.com/office/powerpoint/2010/main" val="2086183861"/>
              </p:ext>
            </p:extLst>
          </p:nvPr>
        </p:nvGraphicFramePr>
        <p:xfrm>
          <a:off x="569952" y="3686939"/>
          <a:ext cx="4763339" cy="275590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AD340AEF-AC54-E47E-9F7F-42D82B28318D}"/>
              </a:ext>
            </a:extLst>
          </p:cNvPr>
          <p:cNvSpPr txBox="1"/>
          <p:nvPr/>
        </p:nvSpPr>
        <p:spPr>
          <a:xfrm>
            <a:off x="399394" y="6442839"/>
            <a:ext cx="5034454" cy="246221"/>
          </a:xfrm>
          <a:prstGeom prst="rect">
            <a:avLst/>
          </a:prstGeom>
          <a:noFill/>
        </p:spPr>
        <p:txBody>
          <a:bodyPr wrap="square" rtlCol="0">
            <a:spAutoFit/>
          </a:bodyPr>
          <a:lstStyle/>
          <a:p>
            <a:r>
              <a:rPr lang="en-GB" sz="1000" dirty="0"/>
              <a:t>Source: NHS, Hospital Admitted Patient Care Activity, External Causes</a:t>
            </a:r>
          </a:p>
        </p:txBody>
      </p:sp>
      <p:cxnSp>
        <p:nvCxnSpPr>
          <p:cNvPr id="5" name="Straight Connector 4">
            <a:extLst>
              <a:ext uri="{FF2B5EF4-FFF2-40B4-BE49-F238E27FC236}">
                <a16:creationId xmlns:a16="http://schemas.microsoft.com/office/drawing/2014/main" id="{F6B35CDC-7F61-EC45-520F-683A62FC27A4}"/>
              </a:ext>
              <a:ext uri="{C183D7F6-B498-43B3-948B-1728B52AA6E4}">
                <adec:decorative xmlns:adec="http://schemas.microsoft.com/office/drawing/2017/decorative" val="1"/>
              </a:ext>
            </a:extLst>
          </p:cNvPr>
          <p:cNvCxnSpPr/>
          <p:nvPr/>
        </p:nvCxnSpPr>
        <p:spPr>
          <a:xfrm>
            <a:off x="5992091" y="1350000"/>
            <a:ext cx="0" cy="4822200"/>
          </a:xfrm>
          <a:prstGeom prst="line">
            <a:avLst/>
          </a:prstGeom>
        </p:spPr>
        <p:style>
          <a:lnRef idx="3">
            <a:schemeClr val="accent1"/>
          </a:lnRef>
          <a:fillRef idx="0">
            <a:schemeClr val="accent1"/>
          </a:fillRef>
          <a:effectRef idx="2">
            <a:schemeClr val="accent1"/>
          </a:effectRef>
          <a:fontRef idx="minor">
            <a:schemeClr val="tx1"/>
          </a:fontRef>
        </p:style>
      </p:cxnSp>
      <p:sp>
        <p:nvSpPr>
          <p:cNvPr id="7" name="TextBox 6">
            <a:extLst>
              <a:ext uri="{FF2B5EF4-FFF2-40B4-BE49-F238E27FC236}">
                <a16:creationId xmlns:a16="http://schemas.microsoft.com/office/drawing/2014/main" id="{A3256C4D-42D7-5667-8996-61D84D2762A9}"/>
              </a:ext>
            </a:extLst>
          </p:cNvPr>
          <p:cNvSpPr txBox="1"/>
          <p:nvPr/>
        </p:nvSpPr>
        <p:spPr>
          <a:xfrm>
            <a:off x="6253426" y="843083"/>
            <a:ext cx="2576944" cy="3231654"/>
          </a:xfrm>
          <a:prstGeom prst="rect">
            <a:avLst/>
          </a:prstGeom>
          <a:noFill/>
        </p:spPr>
        <p:txBody>
          <a:bodyPr wrap="square" rtlCol="0">
            <a:spAutoFit/>
          </a:bodyPr>
          <a:lstStyle/>
          <a:p>
            <a:r>
              <a:rPr lang="en-GB" b="1" dirty="0">
                <a:solidFill>
                  <a:schemeClr val="accent1"/>
                </a:solidFill>
              </a:rPr>
              <a:t>Key Messages</a:t>
            </a:r>
          </a:p>
          <a:p>
            <a:endParaRPr lang="en-GB" sz="1400" b="1" dirty="0">
              <a:solidFill>
                <a:schemeClr val="accent1"/>
              </a:solidFill>
            </a:endParaRPr>
          </a:p>
          <a:p>
            <a:pPr marL="285750" indent="-285750">
              <a:buFont typeface="Arial" panose="020B0604020202020204" pitchFamily="34" charset="0"/>
              <a:buChar char="•"/>
            </a:pPr>
            <a:r>
              <a:rPr lang="en-GB" sz="1400" dirty="0">
                <a:solidFill>
                  <a:schemeClr val="tx1"/>
                </a:solidFill>
              </a:rPr>
              <a:t>Hospital admissions for assault with a sharp object is 46% higher than it was in 2013 but has been falling from a peak in 2019.</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solidFill>
                  <a:schemeClr val="tx1"/>
                </a:solidFill>
              </a:rPr>
              <a:t>This is the most recent data available at the time of publishing.</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518109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5E897-421A-7210-8645-0B70F565B30F}"/>
              </a:ext>
            </a:extLst>
          </p:cNvPr>
          <p:cNvSpPr>
            <a:spLocks noGrp="1"/>
          </p:cNvSpPr>
          <p:nvPr>
            <p:ph type="title"/>
          </p:nvPr>
        </p:nvSpPr>
        <p:spPr/>
        <p:txBody>
          <a:bodyPr/>
          <a:lstStyle/>
          <a:p>
            <a:r>
              <a:rPr lang="en-GB" dirty="0"/>
              <a:t>Why children carry knives</a:t>
            </a:r>
          </a:p>
        </p:txBody>
      </p:sp>
    </p:spTree>
    <p:extLst>
      <p:ext uri="{BB962C8B-B14F-4D97-AF65-F5344CB8AC3E}">
        <p14:creationId xmlns:p14="http://schemas.microsoft.com/office/powerpoint/2010/main" val="1933884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1FB464C-A76B-1625-8B29-E9776FD09CD7}"/>
              </a:ext>
            </a:extLst>
          </p:cNvPr>
          <p:cNvSpPr>
            <a:spLocks noGrp="1"/>
          </p:cNvSpPr>
          <p:nvPr>
            <p:ph type="sldNum" sz="quarter" idx="12"/>
          </p:nvPr>
        </p:nvSpPr>
        <p:spPr/>
        <p:txBody>
          <a:bodyPr/>
          <a:lstStyle/>
          <a:p>
            <a:fld id="{2C03DE8D-F3DE-43DA-9A26-8F9AD19224E5}" type="slidenum">
              <a:rPr lang="en-GB" smtClean="0"/>
              <a:t>7</a:t>
            </a:fld>
            <a:endParaRPr lang="en-GB"/>
          </a:p>
        </p:txBody>
      </p:sp>
      <p:sp>
        <p:nvSpPr>
          <p:cNvPr id="2" name="Title 1">
            <a:extLst>
              <a:ext uri="{FF2B5EF4-FFF2-40B4-BE49-F238E27FC236}">
                <a16:creationId xmlns:a16="http://schemas.microsoft.com/office/drawing/2014/main" id="{58A4E6AB-2B84-7EA3-D34B-79888F79892A}"/>
              </a:ext>
            </a:extLst>
          </p:cNvPr>
          <p:cNvSpPr>
            <a:spLocks noGrp="1"/>
          </p:cNvSpPr>
          <p:nvPr>
            <p:ph type="title"/>
          </p:nvPr>
        </p:nvSpPr>
        <p:spPr>
          <a:xfrm>
            <a:off x="291848" y="290925"/>
            <a:ext cx="7876800" cy="1080000"/>
          </a:xfrm>
        </p:spPr>
        <p:txBody>
          <a:bodyPr>
            <a:normAutofit/>
          </a:bodyPr>
          <a:lstStyle/>
          <a:p>
            <a:r>
              <a:rPr lang="en-GB" dirty="0"/>
              <a:t>Why children carry knives   </a:t>
            </a:r>
          </a:p>
        </p:txBody>
      </p:sp>
      <p:sp>
        <p:nvSpPr>
          <p:cNvPr id="4" name="Date Placeholder 3">
            <a:extLst>
              <a:ext uri="{FF2B5EF4-FFF2-40B4-BE49-F238E27FC236}">
                <a16:creationId xmlns:a16="http://schemas.microsoft.com/office/drawing/2014/main" id="{A2DEF38A-533A-24CA-9F94-B0C16803B77C}"/>
              </a:ext>
              <a:ext uri="{C183D7F6-B498-43B3-948B-1728B52AA6E4}">
                <adec:decorative xmlns:adec="http://schemas.microsoft.com/office/drawing/2017/decorative" val="1"/>
              </a:ext>
            </a:extLst>
          </p:cNvPr>
          <p:cNvSpPr>
            <a:spLocks noGrp="1"/>
          </p:cNvSpPr>
          <p:nvPr>
            <p:ph type="dt" sz="half" idx="10"/>
          </p:nvPr>
        </p:nvSpPr>
        <p:spPr/>
        <p:txBody>
          <a:bodyPr/>
          <a:lstStyle/>
          <a:p>
            <a:fld id="{463B61EC-7743-4B7A-B102-F5A5B66A258A}" type="datetime1">
              <a:rPr lang="en-GB" smtClean="0"/>
              <a:t>03/04/2025</a:t>
            </a:fld>
            <a:endParaRPr lang="en-GB"/>
          </a:p>
        </p:txBody>
      </p:sp>
      <p:cxnSp>
        <p:nvCxnSpPr>
          <p:cNvPr id="7" name="Straight Connector 6">
            <a:extLst>
              <a:ext uri="{FF2B5EF4-FFF2-40B4-BE49-F238E27FC236}">
                <a16:creationId xmlns:a16="http://schemas.microsoft.com/office/drawing/2014/main" id="{C4302769-67B5-FBC8-0407-B4814E7DCE94}"/>
              </a:ext>
              <a:ext uri="{C183D7F6-B498-43B3-948B-1728B52AA6E4}">
                <adec:decorative xmlns:adec="http://schemas.microsoft.com/office/drawing/2017/decorative" val="1"/>
              </a:ext>
            </a:extLst>
          </p:cNvPr>
          <p:cNvCxnSpPr>
            <a:cxnSpLocks/>
          </p:cNvCxnSpPr>
          <p:nvPr/>
        </p:nvCxnSpPr>
        <p:spPr>
          <a:xfrm>
            <a:off x="6578722" y="1243314"/>
            <a:ext cx="0" cy="5200686"/>
          </a:xfrm>
          <a:prstGeom prst="line">
            <a:avLst/>
          </a:prstGeom>
        </p:spPr>
        <p:style>
          <a:lnRef idx="3">
            <a:schemeClr val="accent1"/>
          </a:lnRef>
          <a:fillRef idx="0">
            <a:schemeClr val="accent1"/>
          </a:fillRef>
          <a:effectRef idx="2">
            <a:schemeClr val="accent1"/>
          </a:effectRef>
          <a:fontRef idx="minor">
            <a:schemeClr val="tx1"/>
          </a:fontRef>
        </p:style>
      </p:cxnSp>
      <p:sp>
        <p:nvSpPr>
          <p:cNvPr id="10" name="Rectangle: Rounded Corners 9">
            <a:extLst>
              <a:ext uri="{FF2B5EF4-FFF2-40B4-BE49-F238E27FC236}">
                <a16:creationId xmlns:a16="http://schemas.microsoft.com/office/drawing/2014/main" id="{89FE29AB-48AE-B130-AED7-6FECC65FB065}"/>
              </a:ext>
            </a:extLst>
          </p:cNvPr>
          <p:cNvSpPr/>
          <p:nvPr/>
        </p:nvSpPr>
        <p:spPr>
          <a:xfrm>
            <a:off x="268092" y="1609465"/>
            <a:ext cx="2972478" cy="1509042"/>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endParaRPr lang="en-GB" sz="900" dirty="0">
              <a:solidFill>
                <a:schemeClr val="tx2"/>
              </a:solidFill>
            </a:endParaRPr>
          </a:p>
          <a:p>
            <a:pPr marL="171450" indent="-171450">
              <a:buFont typeface="Arial" panose="020B0604020202020204" pitchFamily="34" charset="0"/>
              <a:buChar char="•"/>
            </a:pPr>
            <a:r>
              <a:rPr lang="en-GB" sz="850" dirty="0">
                <a:solidFill>
                  <a:schemeClr val="tx2"/>
                </a:solidFill>
              </a:rPr>
              <a:t>Children feel the need to protect themselves and perceive knives as an easily accessible way to do so (Smith &amp; Hughes 2019).</a:t>
            </a:r>
          </a:p>
          <a:p>
            <a:pPr marL="171450" indent="-171450">
              <a:buFont typeface="Arial" panose="020B0604020202020204" pitchFamily="34" charset="0"/>
              <a:buChar char="•"/>
            </a:pPr>
            <a:r>
              <a:rPr lang="en-GB" sz="850" dirty="0">
                <a:solidFill>
                  <a:schemeClr val="tx2"/>
                </a:solidFill>
              </a:rPr>
              <a:t>Children who carry knives are likely to have been a victim of violence or carry a knife out of fear of victimisation (</a:t>
            </a:r>
            <a:r>
              <a:rPr lang="en-GB" sz="850" dirty="0" err="1">
                <a:solidFill>
                  <a:schemeClr val="tx2"/>
                </a:solidFill>
              </a:rPr>
              <a:t>Eades</a:t>
            </a:r>
            <a:r>
              <a:rPr lang="en-GB" sz="850" dirty="0">
                <a:solidFill>
                  <a:schemeClr val="tx2"/>
                </a:solidFill>
              </a:rPr>
              <a:t> et al. 2007;Traynor 2016).</a:t>
            </a:r>
          </a:p>
          <a:p>
            <a:pPr marL="171450" indent="-171450">
              <a:buFont typeface="Arial" panose="020B0604020202020204" pitchFamily="34" charset="0"/>
              <a:buChar char="•"/>
            </a:pPr>
            <a:r>
              <a:rPr lang="en-GB" sz="850" dirty="0">
                <a:solidFill>
                  <a:schemeClr val="tx1"/>
                </a:solidFill>
                <a:effectLst/>
                <a:latin typeface="Arial" panose="020B0604020202020204" pitchFamily="34" charset="0"/>
                <a:ea typeface="Arial" panose="020B0604020202020204" pitchFamily="34" charset="0"/>
              </a:rPr>
              <a:t>The YEF Violence and Vulnerability 2023 survey shows that </a:t>
            </a:r>
            <a:r>
              <a:rPr lang="en-GB" sz="850" b="1" dirty="0">
                <a:solidFill>
                  <a:schemeClr val="tx1"/>
                </a:solidFill>
                <a:effectLst/>
                <a:latin typeface="Arial" panose="020B0604020202020204" pitchFamily="34" charset="0"/>
                <a:ea typeface="Arial" panose="020B0604020202020204" pitchFamily="34" charset="0"/>
              </a:rPr>
              <a:t>48% of children who committed violence were also victims </a:t>
            </a:r>
            <a:r>
              <a:rPr lang="en-GB" sz="850" dirty="0">
                <a:solidFill>
                  <a:schemeClr val="tx1"/>
                </a:solidFill>
                <a:effectLst/>
                <a:latin typeface="Arial" panose="020B0604020202020204" pitchFamily="34" charset="0"/>
                <a:ea typeface="Arial" panose="020B0604020202020204" pitchFamily="34" charset="0"/>
              </a:rPr>
              <a:t>(YEF 2023).</a:t>
            </a:r>
            <a:endParaRPr lang="en-GB" sz="850" dirty="0">
              <a:solidFill>
                <a:schemeClr val="tx1"/>
              </a:solidFill>
            </a:endParaRPr>
          </a:p>
        </p:txBody>
      </p:sp>
      <p:sp>
        <p:nvSpPr>
          <p:cNvPr id="11" name="Rectangle: Rounded Corners 10">
            <a:extLst>
              <a:ext uri="{FF2B5EF4-FFF2-40B4-BE49-F238E27FC236}">
                <a16:creationId xmlns:a16="http://schemas.microsoft.com/office/drawing/2014/main" id="{A821C84E-279C-411B-3255-3F555D0CDB07}"/>
              </a:ext>
            </a:extLst>
          </p:cNvPr>
          <p:cNvSpPr/>
          <p:nvPr/>
        </p:nvSpPr>
        <p:spPr>
          <a:xfrm>
            <a:off x="475571" y="1418965"/>
            <a:ext cx="2557519" cy="34290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2"/>
                </a:solidFill>
              </a:rPr>
              <a:t>Fear and Victimisation</a:t>
            </a:r>
          </a:p>
        </p:txBody>
      </p:sp>
      <p:sp>
        <p:nvSpPr>
          <p:cNvPr id="16" name="Rectangle: Rounded Corners 15">
            <a:extLst>
              <a:ext uri="{FF2B5EF4-FFF2-40B4-BE49-F238E27FC236}">
                <a16:creationId xmlns:a16="http://schemas.microsoft.com/office/drawing/2014/main" id="{92CD470F-F2F6-7CF4-8816-C1CA447694B7}"/>
              </a:ext>
            </a:extLst>
          </p:cNvPr>
          <p:cNvSpPr/>
          <p:nvPr/>
        </p:nvSpPr>
        <p:spPr>
          <a:xfrm>
            <a:off x="268092" y="3381115"/>
            <a:ext cx="2972478" cy="1509042"/>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71450" indent="-171450">
              <a:buFont typeface="Arial" panose="020B0604020202020204" pitchFamily="34" charset="0"/>
              <a:buChar char="•"/>
            </a:pPr>
            <a:endParaRPr lang="en-GB" sz="1000">
              <a:solidFill>
                <a:schemeClr val="tx1"/>
              </a:solidFill>
            </a:endParaRPr>
          </a:p>
          <a:p>
            <a:pPr marL="171450" indent="-171450">
              <a:buFont typeface="Arial" panose="020B0604020202020204" pitchFamily="34" charset="0"/>
              <a:buChar char="•"/>
            </a:pPr>
            <a:endParaRPr lang="en-GB" sz="1000">
              <a:solidFill>
                <a:schemeClr val="tx1"/>
              </a:solidFill>
            </a:endParaRPr>
          </a:p>
          <a:p>
            <a:pPr marL="171450" indent="-171450">
              <a:buFont typeface="Arial" panose="020B0604020202020204" pitchFamily="34" charset="0"/>
              <a:buChar char="•"/>
            </a:pPr>
            <a:endParaRPr lang="en-GB" sz="1000">
              <a:solidFill>
                <a:schemeClr val="tx1"/>
              </a:solidFill>
            </a:endParaRPr>
          </a:p>
          <a:p>
            <a:pPr marL="171450" indent="-171450">
              <a:buFont typeface="Arial" panose="020B0604020202020204" pitchFamily="34" charset="0"/>
              <a:buChar char="•"/>
            </a:pPr>
            <a:r>
              <a:rPr lang="en-GB" sz="950">
                <a:solidFill>
                  <a:schemeClr val="tx1"/>
                </a:solidFill>
              </a:rPr>
              <a:t>Children carrying knives has been related to gang and drug-related activity – children are particularly susceptible where they have no positive role models (Nacro 2020).</a:t>
            </a:r>
            <a:endParaRPr lang="en-GB" sz="950">
              <a:solidFill>
                <a:schemeClr val="tx1"/>
              </a:solidFill>
              <a:cs typeface="Arial"/>
            </a:endParaRPr>
          </a:p>
          <a:p>
            <a:pPr marL="171450" indent="-171450">
              <a:buFont typeface="Arial" panose="020B0604020202020204" pitchFamily="34" charset="0"/>
              <a:buChar char="•"/>
            </a:pPr>
            <a:r>
              <a:rPr lang="en-GB" sz="950">
                <a:solidFill>
                  <a:schemeClr val="tx1"/>
                </a:solidFill>
              </a:rPr>
              <a:t>Working with children who are at risk of exploitation by gangs or ‘county lines’ drugs operations has been recognised as a priority (HMIP 2022). </a:t>
            </a:r>
          </a:p>
          <a:p>
            <a:pPr marL="171450" indent="-171450">
              <a:buFont typeface="Arial" panose="020B0604020202020204" pitchFamily="34" charset="0"/>
              <a:buChar char="•"/>
            </a:pPr>
            <a:endParaRPr lang="en-GB" sz="1000">
              <a:solidFill>
                <a:schemeClr val="tx1"/>
              </a:solidFill>
            </a:endParaRPr>
          </a:p>
        </p:txBody>
      </p:sp>
      <p:sp>
        <p:nvSpPr>
          <p:cNvPr id="17" name="Rectangle: Rounded Corners 16">
            <a:extLst>
              <a:ext uri="{FF2B5EF4-FFF2-40B4-BE49-F238E27FC236}">
                <a16:creationId xmlns:a16="http://schemas.microsoft.com/office/drawing/2014/main" id="{A2945C5F-97BE-418C-505C-66F178C25218}"/>
              </a:ext>
            </a:extLst>
          </p:cNvPr>
          <p:cNvSpPr/>
          <p:nvPr/>
        </p:nvSpPr>
        <p:spPr>
          <a:xfrm>
            <a:off x="475571" y="3209665"/>
            <a:ext cx="2557519" cy="34290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2"/>
                </a:solidFill>
              </a:rPr>
              <a:t>Exploitation</a:t>
            </a:r>
          </a:p>
        </p:txBody>
      </p:sp>
      <p:sp>
        <p:nvSpPr>
          <p:cNvPr id="18" name="Rectangle: Rounded Corners 17">
            <a:extLst>
              <a:ext uri="{FF2B5EF4-FFF2-40B4-BE49-F238E27FC236}">
                <a16:creationId xmlns:a16="http://schemas.microsoft.com/office/drawing/2014/main" id="{831D34A7-C68D-228C-2791-4B5CCCBB2880}"/>
              </a:ext>
            </a:extLst>
          </p:cNvPr>
          <p:cNvSpPr/>
          <p:nvPr/>
        </p:nvSpPr>
        <p:spPr>
          <a:xfrm>
            <a:off x="299595" y="5162933"/>
            <a:ext cx="2972478" cy="1509042"/>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endParaRPr lang="en-GB" sz="1000">
              <a:solidFill>
                <a:schemeClr val="tx1"/>
              </a:solidFill>
            </a:endParaRPr>
          </a:p>
          <a:p>
            <a:pPr marL="171450" indent="-171450">
              <a:buFont typeface="Arial" panose="020B0604020202020204" pitchFamily="34" charset="0"/>
              <a:buChar char="•"/>
            </a:pPr>
            <a:r>
              <a:rPr lang="en-GB" sz="950">
                <a:solidFill>
                  <a:schemeClr val="tx1"/>
                </a:solidFill>
              </a:rPr>
              <a:t>ACEs have been suggested to impact children’s responses to situations, with strong associations made to aggression, violence and criminal behaviour.</a:t>
            </a:r>
          </a:p>
          <a:p>
            <a:pPr marL="171450" indent="-171450">
              <a:buFont typeface="Arial" panose="020B0604020202020204" pitchFamily="34" charset="0"/>
              <a:buChar char="•"/>
            </a:pPr>
            <a:r>
              <a:rPr lang="en-GB" sz="950">
                <a:solidFill>
                  <a:schemeClr val="tx1"/>
                </a:solidFill>
              </a:rPr>
              <a:t>The trauma and absence of feelings of safety associated with ACEs are suggested to shape influence knife carrying (Gray, Smithson &amp; Jump 2021).</a:t>
            </a:r>
          </a:p>
        </p:txBody>
      </p:sp>
      <p:sp>
        <p:nvSpPr>
          <p:cNvPr id="19" name="Rectangle: Rounded Corners 18">
            <a:extLst>
              <a:ext uri="{FF2B5EF4-FFF2-40B4-BE49-F238E27FC236}">
                <a16:creationId xmlns:a16="http://schemas.microsoft.com/office/drawing/2014/main" id="{95E70A2C-C136-4105-05D9-CED3970B9D4E}"/>
              </a:ext>
            </a:extLst>
          </p:cNvPr>
          <p:cNvSpPr/>
          <p:nvPr/>
        </p:nvSpPr>
        <p:spPr>
          <a:xfrm>
            <a:off x="507075" y="4935736"/>
            <a:ext cx="2557519" cy="434058"/>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tx1"/>
                </a:solidFill>
              </a:rPr>
              <a:t>Adverse Childhood Experiences (ACEs)</a:t>
            </a:r>
          </a:p>
        </p:txBody>
      </p:sp>
      <p:sp>
        <p:nvSpPr>
          <p:cNvPr id="20" name="Rectangle: Rounded Corners 19">
            <a:extLst>
              <a:ext uri="{FF2B5EF4-FFF2-40B4-BE49-F238E27FC236}">
                <a16:creationId xmlns:a16="http://schemas.microsoft.com/office/drawing/2014/main" id="{D82DA499-5839-897D-E74C-E6F3F2D66B14}"/>
              </a:ext>
            </a:extLst>
          </p:cNvPr>
          <p:cNvSpPr/>
          <p:nvPr/>
        </p:nvSpPr>
        <p:spPr>
          <a:xfrm>
            <a:off x="3408855" y="1609465"/>
            <a:ext cx="2972478" cy="1553346"/>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solidFill>
                <a:schemeClr val="tx2"/>
              </a:solidFill>
            </a:endParaRPr>
          </a:p>
          <a:p>
            <a:endParaRPr lang="en-GB" sz="1200">
              <a:solidFill>
                <a:schemeClr val="tx2"/>
              </a:solidFill>
            </a:endParaRPr>
          </a:p>
          <a:p>
            <a:endParaRPr lang="en-GB" sz="1100">
              <a:solidFill>
                <a:schemeClr val="tx2"/>
              </a:solidFill>
            </a:endParaRPr>
          </a:p>
          <a:p>
            <a:pPr marL="171450" indent="-171450">
              <a:buFont typeface="Arial" panose="020B0604020202020204" pitchFamily="34" charset="0"/>
              <a:buChar char="•"/>
            </a:pPr>
            <a:r>
              <a:rPr lang="en-GB" sz="950">
                <a:solidFill>
                  <a:schemeClr val="tx2"/>
                </a:solidFill>
              </a:rPr>
              <a:t>Children may carry a knife to gain social status amongst peers, maintain their reputation and gain respect of others (Nacro 2020; Silvestri 2009; Smith &amp; Hughes 2019).</a:t>
            </a:r>
          </a:p>
          <a:p>
            <a:pPr marL="171450" indent="-171450">
              <a:buFont typeface="Arial" panose="020B0604020202020204" pitchFamily="34" charset="0"/>
              <a:buChar char="•"/>
            </a:pPr>
            <a:r>
              <a:rPr lang="en-GB" sz="950">
                <a:solidFill>
                  <a:schemeClr val="tx2"/>
                </a:solidFill>
              </a:rPr>
              <a:t>Experience of social exclusion and lack of educational attainment may result in children engaging in knife carrying to gain social status (</a:t>
            </a:r>
            <a:r>
              <a:rPr lang="en-GB" sz="950" err="1">
                <a:solidFill>
                  <a:schemeClr val="tx2"/>
                </a:solidFill>
              </a:rPr>
              <a:t>Lemos</a:t>
            </a:r>
            <a:r>
              <a:rPr lang="en-GB" sz="950">
                <a:solidFill>
                  <a:schemeClr val="tx2"/>
                </a:solidFill>
              </a:rPr>
              <a:t> 2004).</a:t>
            </a:r>
          </a:p>
          <a:p>
            <a:pPr algn="ctr"/>
            <a:endParaRPr lang="en-GB"/>
          </a:p>
          <a:p>
            <a:pPr algn="ctr"/>
            <a:endParaRPr lang="en-GB"/>
          </a:p>
        </p:txBody>
      </p:sp>
      <p:sp>
        <p:nvSpPr>
          <p:cNvPr id="21" name="Rectangle: Rounded Corners 20">
            <a:extLst>
              <a:ext uri="{FF2B5EF4-FFF2-40B4-BE49-F238E27FC236}">
                <a16:creationId xmlns:a16="http://schemas.microsoft.com/office/drawing/2014/main" id="{78226622-CC6E-B6D6-2BB7-2A5F599D483F}"/>
              </a:ext>
            </a:extLst>
          </p:cNvPr>
          <p:cNvSpPr/>
          <p:nvPr/>
        </p:nvSpPr>
        <p:spPr>
          <a:xfrm>
            <a:off x="3616334" y="1409440"/>
            <a:ext cx="2557519" cy="34290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2"/>
                </a:solidFill>
              </a:rPr>
              <a:t>Social Status</a:t>
            </a:r>
          </a:p>
        </p:txBody>
      </p:sp>
      <p:sp>
        <p:nvSpPr>
          <p:cNvPr id="22" name="Rectangle: Rounded Corners 21">
            <a:extLst>
              <a:ext uri="{FF2B5EF4-FFF2-40B4-BE49-F238E27FC236}">
                <a16:creationId xmlns:a16="http://schemas.microsoft.com/office/drawing/2014/main" id="{4447B9DB-C2CF-EA45-4CC6-797D132AF9F6}"/>
              </a:ext>
            </a:extLst>
          </p:cNvPr>
          <p:cNvSpPr/>
          <p:nvPr/>
        </p:nvSpPr>
        <p:spPr>
          <a:xfrm>
            <a:off x="3380557" y="3381115"/>
            <a:ext cx="2972478" cy="1509042"/>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000">
                <a:solidFill>
                  <a:schemeClr val="tx1"/>
                </a:solidFill>
              </a:rPr>
              <a:t>Evidence suggests a link between deprivation, high levels of violence and knife offences (Traynor 2016). </a:t>
            </a:r>
          </a:p>
          <a:p>
            <a:pPr marL="171450" indent="-171450">
              <a:buFont typeface="Arial" panose="020B0604020202020204" pitchFamily="34" charset="0"/>
              <a:buChar char="•"/>
            </a:pPr>
            <a:r>
              <a:rPr lang="en-GB" sz="1000">
                <a:solidFill>
                  <a:schemeClr val="tx1"/>
                </a:solidFill>
              </a:rPr>
              <a:t>The presence of poverty and lack of employment and material support can create pathways into offending behaviour (Silvestri et al. 2009).</a:t>
            </a:r>
          </a:p>
        </p:txBody>
      </p:sp>
      <p:sp>
        <p:nvSpPr>
          <p:cNvPr id="23" name="Rectangle: Rounded Corners 22">
            <a:extLst>
              <a:ext uri="{FF2B5EF4-FFF2-40B4-BE49-F238E27FC236}">
                <a16:creationId xmlns:a16="http://schemas.microsoft.com/office/drawing/2014/main" id="{C4F58F5E-A515-40A5-22E5-794D54718FCF}"/>
              </a:ext>
            </a:extLst>
          </p:cNvPr>
          <p:cNvSpPr/>
          <p:nvPr/>
        </p:nvSpPr>
        <p:spPr>
          <a:xfrm>
            <a:off x="3588036" y="3219190"/>
            <a:ext cx="2557519" cy="34290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2"/>
                </a:solidFill>
              </a:rPr>
              <a:t>Deprivation</a:t>
            </a:r>
          </a:p>
        </p:txBody>
      </p:sp>
      <p:sp>
        <p:nvSpPr>
          <p:cNvPr id="5" name="Rectangle: Rounded Corners 4">
            <a:extLst>
              <a:ext uri="{FF2B5EF4-FFF2-40B4-BE49-F238E27FC236}">
                <a16:creationId xmlns:a16="http://schemas.microsoft.com/office/drawing/2014/main" id="{65FC56AA-AA0B-9D2D-6A81-D6BDDC157E8C}"/>
              </a:ext>
            </a:extLst>
          </p:cNvPr>
          <p:cNvSpPr/>
          <p:nvPr/>
        </p:nvSpPr>
        <p:spPr>
          <a:xfrm>
            <a:off x="3390412" y="5121973"/>
            <a:ext cx="2972478" cy="1550002"/>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endParaRPr lang="en-GB" sz="1000">
              <a:solidFill>
                <a:schemeClr val="tx1"/>
              </a:solidFill>
            </a:endParaRPr>
          </a:p>
          <a:p>
            <a:pPr marL="171450" indent="-171450">
              <a:buFont typeface="Arial" panose="020B0604020202020204" pitchFamily="34" charset="0"/>
              <a:buChar char="•"/>
            </a:pPr>
            <a:r>
              <a:rPr lang="en-GB" sz="950">
                <a:solidFill>
                  <a:schemeClr val="tx1"/>
                </a:solidFill>
              </a:rPr>
              <a:t>Practitioners and policymakers have suggested that the role of technology and social media in facilitating serious violence is a significant ‘blind spot’. </a:t>
            </a:r>
          </a:p>
          <a:p>
            <a:pPr marL="171450" indent="-171450">
              <a:buFont typeface="Arial" panose="020B0604020202020204" pitchFamily="34" charset="0"/>
              <a:buChar char="•"/>
            </a:pPr>
            <a:r>
              <a:rPr lang="en-GB" sz="950">
                <a:solidFill>
                  <a:schemeClr val="tx1"/>
                </a:solidFill>
              </a:rPr>
              <a:t>Anecdotal evidence suggests that since COVID-19, gangs are increasingly reliant on use of encrypted social media platforms to groom, exploit and coerce young people (Crest Advisory 2022).</a:t>
            </a:r>
          </a:p>
        </p:txBody>
      </p:sp>
      <p:sp>
        <p:nvSpPr>
          <p:cNvPr id="9" name="Rectangle: Rounded Corners 8">
            <a:extLst>
              <a:ext uri="{FF2B5EF4-FFF2-40B4-BE49-F238E27FC236}">
                <a16:creationId xmlns:a16="http://schemas.microsoft.com/office/drawing/2014/main" id="{6D70B48B-C209-A10A-A594-278655287FD4}"/>
              </a:ext>
            </a:extLst>
          </p:cNvPr>
          <p:cNvSpPr/>
          <p:nvPr/>
        </p:nvSpPr>
        <p:spPr>
          <a:xfrm>
            <a:off x="3597891" y="4950522"/>
            <a:ext cx="2557519" cy="352207"/>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2"/>
                </a:solidFill>
              </a:rPr>
              <a:t>Social Media</a:t>
            </a:r>
          </a:p>
        </p:txBody>
      </p:sp>
      <p:sp>
        <p:nvSpPr>
          <p:cNvPr id="8" name="TextBox 7">
            <a:extLst>
              <a:ext uri="{FF2B5EF4-FFF2-40B4-BE49-F238E27FC236}">
                <a16:creationId xmlns:a16="http://schemas.microsoft.com/office/drawing/2014/main" id="{54D50E05-9349-34DB-C881-E39A4A851786}"/>
              </a:ext>
            </a:extLst>
          </p:cNvPr>
          <p:cNvSpPr txBox="1"/>
          <p:nvPr/>
        </p:nvSpPr>
        <p:spPr>
          <a:xfrm>
            <a:off x="6570002" y="983023"/>
            <a:ext cx="2576944" cy="6186309"/>
          </a:xfrm>
          <a:prstGeom prst="rect">
            <a:avLst/>
          </a:prstGeom>
          <a:noFill/>
        </p:spPr>
        <p:txBody>
          <a:bodyPr wrap="square" rtlCol="0">
            <a:spAutoFit/>
          </a:bodyPr>
          <a:lstStyle/>
          <a:p>
            <a:r>
              <a:rPr lang="en-GB" b="1">
                <a:solidFill>
                  <a:schemeClr val="accent1"/>
                </a:solidFill>
              </a:rPr>
              <a:t>Key Messages</a:t>
            </a:r>
          </a:p>
          <a:p>
            <a:endParaRPr lang="en-GB" sz="1400" b="1">
              <a:solidFill>
                <a:schemeClr val="accent1"/>
              </a:solidFill>
            </a:endParaRPr>
          </a:p>
          <a:p>
            <a:pPr marL="285750" indent="-285750">
              <a:buFont typeface="Arial" panose="020B0604020202020204" pitchFamily="34" charset="0"/>
              <a:buChar char="•"/>
            </a:pPr>
            <a:r>
              <a:rPr lang="en-GB" sz="1200"/>
              <a:t>There is an overlap between victims and those who use knives</a:t>
            </a:r>
          </a:p>
          <a:p>
            <a:pPr marL="285750" indent="-285750">
              <a:buFont typeface="Arial" panose="020B0604020202020204" pitchFamily="34" charset="0"/>
              <a:buChar char="•"/>
            </a:pPr>
            <a:endParaRPr lang="en-GB" sz="1200"/>
          </a:p>
          <a:p>
            <a:pPr marL="285750" indent="-285750">
              <a:buFont typeface="Arial" panose="020B0604020202020204" pitchFamily="34" charset="0"/>
              <a:buChar char="•"/>
            </a:pPr>
            <a:r>
              <a:rPr lang="en-GB" sz="1200"/>
              <a:t>Current evidence suggests that knife crime is driven by a combination of poverty, marginalisation, adverse childhood experiences (ACEs), trauma, fear and victimisation, including exploitation (HMIP, 2022)</a:t>
            </a:r>
          </a:p>
          <a:p>
            <a:endParaRPr lang="en-GB" sz="1200"/>
          </a:p>
          <a:p>
            <a:pPr marL="285750" indent="-285750">
              <a:buFont typeface="Arial" panose="020B0604020202020204" pitchFamily="34" charset="0"/>
              <a:buChar char="•"/>
            </a:pPr>
            <a:r>
              <a:rPr lang="en-GB" sz="1200"/>
              <a:t>The level of fear and societal issues experienced by children are legitimate and must be addressed to promote understanding of risk and consequential thinking</a:t>
            </a:r>
          </a:p>
          <a:p>
            <a:pPr marL="285750" indent="-285750">
              <a:buFont typeface="Arial" panose="020B0604020202020204" pitchFamily="34" charset="0"/>
              <a:buChar char="•"/>
            </a:pPr>
            <a:endParaRPr lang="en-GB" sz="1200"/>
          </a:p>
          <a:p>
            <a:pPr marL="285750" indent="-285750">
              <a:buFont typeface="Arial" panose="020B0604020202020204" pitchFamily="34" charset="0"/>
              <a:buChar char="•"/>
            </a:pPr>
            <a:r>
              <a:rPr lang="en-GB" sz="1200"/>
              <a:t>Although evidence captures some of the drivers for why children carry knives, it is difficult to establish the prevalence of the reasons behind knife carrying</a:t>
            </a:r>
          </a:p>
          <a:p>
            <a:pPr marL="285750" indent="-285750">
              <a:buFont typeface="Arial" panose="020B0604020202020204" pitchFamily="34" charset="0"/>
              <a:buChar char="•"/>
            </a:pPr>
            <a:endParaRPr lang="en-GB" sz="1200"/>
          </a:p>
          <a:p>
            <a:pPr marL="285750" indent="-285750">
              <a:buFont typeface="Arial" panose="020B0604020202020204" pitchFamily="34" charset="0"/>
              <a:buChar char="•"/>
            </a:pPr>
            <a:endParaRPr lang="en-GB" sz="1200"/>
          </a:p>
          <a:p>
            <a:pPr marL="285750" indent="-285750">
              <a:buFont typeface="Arial" panose="020B0604020202020204" pitchFamily="34" charset="0"/>
              <a:buChar char="•"/>
            </a:pPr>
            <a:endParaRPr lang="en-GB" sz="1200"/>
          </a:p>
          <a:p>
            <a:pPr marL="285750" indent="-285750">
              <a:buFont typeface="Arial" panose="020B0604020202020204" pitchFamily="34" charset="0"/>
              <a:buChar char="•"/>
            </a:pPr>
            <a:endParaRPr lang="en-GB" sz="1600"/>
          </a:p>
        </p:txBody>
      </p:sp>
    </p:spTree>
    <p:extLst>
      <p:ext uri="{BB962C8B-B14F-4D97-AF65-F5344CB8AC3E}">
        <p14:creationId xmlns:p14="http://schemas.microsoft.com/office/powerpoint/2010/main" val="4142214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46F6B-0415-F34B-1FB2-F870BBE40D99}"/>
              </a:ext>
            </a:extLst>
          </p:cNvPr>
          <p:cNvSpPr>
            <a:spLocks noGrp="1"/>
          </p:cNvSpPr>
          <p:nvPr>
            <p:ph type="title"/>
          </p:nvPr>
        </p:nvSpPr>
        <p:spPr/>
        <p:txBody>
          <a:bodyPr/>
          <a:lstStyle/>
          <a:p>
            <a:r>
              <a:rPr lang="en-GB" dirty="0"/>
              <a:t>What works to reduce knife crime</a:t>
            </a:r>
          </a:p>
        </p:txBody>
      </p:sp>
    </p:spTree>
    <p:extLst>
      <p:ext uri="{BB962C8B-B14F-4D97-AF65-F5344CB8AC3E}">
        <p14:creationId xmlns:p14="http://schemas.microsoft.com/office/powerpoint/2010/main" val="1670550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F9C5873-652A-BF99-913C-9AE7F9C90FBB}"/>
              </a:ext>
            </a:extLst>
          </p:cNvPr>
          <p:cNvSpPr>
            <a:spLocks noGrp="1"/>
          </p:cNvSpPr>
          <p:nvPr>
            <p:ph type="sldNum" sz="quarter" idx="12"/>
          </p:nvPr>
        </p:nvSpPr>
        <p:spPr/>
        <p:txBody>
          <a:bodyPr/>
          <a:lstStyle/>
          <a:p>
            <a:fld id="{2C03DE8D-F3DE-43DA-9A26-8F9AD19224E5}" type="slidenum">
              <a:rPr lang="en-GB" smtClean="0"/>
              <a:t>9</a:t>
            </a:fld>
            <a:endParaRPr lang="en-GB"/>
          </a:p>
        </p:txBody>
      </p:sp>
      <p:sp>
        <p:nvSpPr>
          <p:cNvPr id="2" name="Title 1">
            <a:extLst>
              <a:ext uri="{FF2B5EF4-FFF2-40B4-BE49-F238E27FC236}">
                <a16:creationId xmlns:a16="http://schemas.microsoft.com/office/drawing/2014/main" id="{31B32A07-1F81-D3D7-364C-4ED4A305EC9A}"/>
              </a:ext>
            </a:extLst>
          </p:cNvPr>
          <p:cNvSpPr>
            <a:spLocks noGrp="1"/>
          </p:cNvSpPr>
          <p:nvPr>
            <p:ph type="title"/>
          </p:nvPr>
        </p:nvSpPr>
        <p:spPr>
          <a:xfrm>
            <a:off x="410919" y="230325"/>
            <a:ext cx="8520645" cy="1080000"/>
          </a:xfrm>
        </p:spPr>
        <p:txBody>
          <a:bodyPr>
            <a:normAutofit fontScale="90000"/>
          </a:bodyPr>
          <a:lstStyle/>
          <a:p>
            <a:r>
              <a:rPr lang="en-GB" dirty="0"/>
              <a:t>What works in reducing knife crime </a:t>
            </a:r>
            <a:br>
              <a:rPr lang="en-GB" dirty="0"/>
            </a:br>
            <a:r>
              <a:rPr lang="en-GB" sz="1600" dirty="0"/>
              <a:t>The programmes of focus in the following slides are individual child level programmes. However, this is part of a wider context of programmes including community level approaches, as well as those which target supply or organised crime exploiting children.</a:t>
            </a:r>
            <a:br>
              <a:rPr lang="en-GB" sz="1600" dirty="0"/>
            </a:br>
            <a:endParaRPr lang="en-GB" sz="1600" dirty="0"/>
          </a:p>
        </p:txBody>
      </p:sp>
      <p:sp>
        <p:nvSpPr>
          <p:cNvPr id="7" name="Rectangle: Rounded Corners 6">
            <a:extLst>
              <a:ext uri="{FF2B5EF4-FFF2-40B4-BE49-F238E27FC236}">
                <a16:creationId xmlns:a16="http://schemas.microsoft.com/office/drawing/2014/main" id="{3BAC98D5-C16B-AE05-5FD6-C88049949FE9}"/>
              </a:ext>
            </a:extLst>
          </p:cNvPr>
          <p:cNvSpPr/>
          <p:nvPr/>
        </p:nvSpPr>
        <p:spPr>
          <a:xfrm>
            <a:off x="240383" y="1708756"/>
            <a:ext cx="8691181" cy="777413"/>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50" b="1">
                <a:solidFill>
                  <a:schemeClr val="tx1"/>
                </a:solidFill>
              </a:rPr>
              <a:t>Universal </a:t>
            </a:r>
            <a:r>
              <a:rPr lang="en-GB" sz="1050">
                <a:solidFill>
                  <a:schemeClr val="tx1"/>
                </a:solidFill>
              </a:rPr>
              <a:t>interventions involve programmes, schemes and campaigns that are implemented on a broader scale and may be tailored to the general population rather than being targeted at a specific group. These may be intended to raise awareness and promote knowledge on specific crime problems.</a:t>
            </a:r>
            <a:endParaRPr lang="en-GB" sz="1050" b="1">
              <a:solidFill>
                <a:schemeClr val="tx1"/>
              </a:solidFill>
            </a:endParaRPr>
          </a:p>
        </p:txBody>
      </p:sp>
      <p:sp>
        <p:nvSpPr>
          <p:cNvPr id="8" name="Rectangle: Rounded Corners 7">
            <a:extLst>
              <a:ext uri="{FF2B5EF4-FFF2-40B4-BE49-F238E27FC236}">
                <a16:creationId xmlns:a16="http://schemas.microsoft.com/office/drawing/2014/main" id="{8317F3D2-533C-48A6-A047-DAA62C3ECC2E}"/>
              </a:ext>
            </a:extLst>
          </p:cNvPr>
          <p:cNvSpPr/>
          <p:nvPr/>
        </p:nvSpPr>
        <p:spPr>
          <a:xfrm>
            <a:off x="410920" y="1497237"/>
            <a:ext cx="2609374" cy="341796"/>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a:solidFill>
                  <a:schemeClr val="tx2"/>
                </a:solidFill>
              </a:rPr>
              <a:t>Universal Prevention</a:t>
            </a:r>
          </a:p>
        </p:txBody>
      </p:sp>
      <p:sp>
        <p:nvSpPr>
          <p:cNvPr id="17" name="Rectangle: Rounded Corners 16">
            <a:extLst>
              <a:ext uri="{FF2B5EF4-FFF2-40B4-BE49-F238E27FC236}">
                <a16:creationId xmlns:a16="http://schemas.microsoft.com/office/drawing/2014/main" id="{8FBDE08F-AF38-3AAE-C85F-56666C0BED33}"/>
              </a:ext>
            </a:extLst>
          </p:cNvPr>
          <p:cNvSpPr/>
          <p:nvPr/>
        </p:nvSpPr>
        <p:spPr>
          <a:xfrm>
            <a:off x="226409" y="2750368"/>
            <a:ext cx="8691181" cy="670206"/>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a:p>
            <a:r>
              <a:rPr lang="en-GB" sz="1000" dirty="0">
                <a:solidFill>
                  <a:schemeClr val="tx1"/>
                </a:solidFill>
              </a:rPr>
              <a:t>The YJB definition of </a:t>
            </a:r>
            <a:r>
              <a:rPr lang="en-GB" sz="1000" b="1" dirty="0">
                <a:solidFill>
                  <a:schemeClr val="tx1"/>
                </a:solidFill>
              </a:rPr>
              <a:t>Early Prevention </a:t>
            </a:r>
            <a:r>
              <a:rPr lang="en-GB" sz="1050" dirty="0">
                <a:solidFill>
                  <a:schemeClr val="tx1"/>
                </a:solidFill>
              </a:rPr>
              <a:t>is support for children (with no linked offence) to address unmet needs / welfare concerns, usually delivered by mainstream and voluntary sector services. </a:t>
            </a:r>
            <a:endParaRPr lang="en-GB" sz="1000" dirty="0">
              <a:solidFill>
                <a:schemeClr val="tx1"/>
              </a:solidFill>
            </a:endParaRPr>
          </a:p>
        </p:txBody>
      </p:sp>
      <p:sp>
        <p:nvSpPr>
          <p:cNvPr id="18" name="Rectangle: Rounded Corners 17">
            <a:extLst>
              <a:ext uri="{FF2B5EF4-FFF2-40B4-BE49-F238E27FC236}">
                <a16:creationId xmlns:a16="http://schemas.microsoft.com/office/drawing/2014/main" id="{A1285CEA-60B8-D337-7BBA-0CD039308FD5}"/>
              </a:ext>
            </a:extLst>
          </p:cNvPr>
          <p:cNvSpPr/>
          <p:nvPr/>
        </p:nvSpPr>
        <p:spPr>
          <a:xfrm>
            <a:off x="373502" y="2614475"/>
            <a:ext cx="2609374" cy="341796"/>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a:solidFill>
                  <a:schemeClr val="tx2"/>
                </a:solidFill>
              </a:rPr>
              <a:t>Early Prevention</a:t>
            </a:r>
          </a:p>
        </p:txBody>
      </p:sp>
      <p:sp>
        <p:nvSpPr>
          <p:cNvPr id="19" name="Rectangle: Rounded Corners 18">
            <a:extLst>
              <a:ext uri="{FF2B5EF4-FFF2-40B4-BE49-F238E27FC236}">
                <a16:creationId xmlns:a16="http://schemas.microsoft.com/office/drawing/2014/main" id="{1C89E833-7059-B99B-9AFA-8C0BB5B2A414}"/>
              </a:ext>
            </a:extLst>
          </p:cNvPr>
          <p:cNvSpPr/>
          <p:nvPr/>
        </p:nvSpPr>
        <p:spPr>
          <a:xfrm>
            <a:off x="202965" y="3770475"/>
            <a:ext cx="8691181" cy="828404"/>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900" dirty="0">
              <a:solidFill>
                <a:schemeClr val="tx1"/>
              </a:solidFill>
            </a:endParaRPr>
          </a:p>
          <a:p>
            <a:r>
              <a:rPr lang="en-GB" sz="1000" dirty="0">
                <a:solidFill>
                  <a:schemeClr val="tx1"/>
                </a:solidFill>
              </a:rPr>
              <a:t>The YJB definition of </a:t>
            </a:r>
            <a:r>
              <a:rPr lang="en-GB" sz="1000" b="1" dirty="0">
                <a:solidFill>
                  <a:schemeClr val="tx1"/>
                </a:solidFill>
              </a:rPr>
              <a:t>Targeted Prevention </a:t>
            </a:r>
            <a:r>
              <a:rPr lang="en-GB" sz="1000" dirty="0">
                <a:solidFill>
                  <a:schemeClr val="tx1"/>
                </a:solidFill>
              </a:rPr>
              <a:t>is specialist support for children who have had some contact with criminal justice services but are not currently being supported through diversion, an out of court disposal or statutory order (this could include children who have had previous YJS intervention). This is to address unmet needs / welfare concerns. The aim is to improve outcomes through positive interaction while minimising harmful experiences for children. </a:t>
            </a:r>
            <a:endParaRPr lang="en-GB" sz="900" dirty="0">
              <a:solidFill>
                <a:schemeClr val="tx1"/>
              </a:solidFill>
            </a:endParaRPr>
          </a:p>
        </p:txBody>
      </p:sp>
      <p:sp>
        <p:nvSpPr>
          <p:cNvPr id="20" name="Rectangle: Rounded Corners 19">
            <a:extLst>
              <a:ext uri="{FF2B5EF4-FFF2-40B4-BE49-F238E27FC236}">
                <a16:creationId xmlns:a16="http://schemas.microsoft.com/office/drawing/2014/main" id="{5BD26021-A00C-2803-A197-031AB9792362}"/>
              </a:ext>
            </a:extLst>
          </p:cNvPr>
          <p:cNvSpPr/>
          <p:nvPr/>
        </p:nvSpPr>
        <p:spPr>
          <a:xfrm>
            <a:off x="373502" y="3564347"/>
            <a:ext cx="2609374" cy="347597"/>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a:solidFill>
                  <a:schemeClr val="tx2"/>
                </a:solidFill>
              </a:rPr>
              <a:t>Targeted Prevention</a:t>
            </a:r>
          </a:p>
        </p:txBody>
      </p:sp>
      <p:sp>
        <p:nvSpPr>
          <p:cNvPr id="21" name="Rectangle: Rounded Corners 20">
            <a:extLst>
              <a:ext uri="{FF2B5EF4-FFF2-40B4-BE49-F238E27FC236}">
                <a16:creationId xmlns:a16="http://schemas.microsoft.com/office/drawing/2014/main" id="{24EEEB5C-FF95-AE9A-AA7F-A8FE090D0307}"/>
              </a:ext>
            </a:extLst>
          </p:cNvPr>
          <p:cNvSpPr/>
          <p:nvPr/>
        </p:nvSpPr>
        <p:spPr>
          <a:xfrm>
            <a:off x="202965" y="4999770"/>
            <a:ext cx="8691181" cy="777413"/>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a:solidFill>
                  <a:schemeClr val="tx1"/>
                </a:solidFill>
              </a:rPr>
              <a:t>The YJB definition of </a:t>
            </a:r>
            <a:r>
              <a:rPr lang="en-GB" sz="1000" b="1" dirty="0">
                <a:solidFill>
                  <a:schemeClr val="tx1"/>
                </a:solidFill>
              </a:rPr>
              <a:t>Diversion </a:t>
            </a:r>
            <a:r>
              <a:rPr lang="en-GB" sz="1000" dirty="0">
                <a:solidFill>
                  <a:schemeClr val="tx1"/>
                </a:solidFill>
              </a:rPr>
              <a:t>is where children with a linked offence receive an alternative outcome that does not result in a criminal record, avoids escalation into the formal youth justice system and associated stigmatisation. This may involve the YJS delivering support / intervention that may or may not be voluntary and/or signposting children (and parent/carers) into relevant services. All support should be proportionate, aimed at addressing unmet needs and supporting prosocial life choices.</a:t>
            </a:r>
            <a:endParaRPr lang="en-GB" sz="850" dirty="0">
              <a:solidFill>
                <a:schemeClr val="tx1"/>
              </a:solidFill>
            </a:endParaRPr>
          </a:p>
        </p:txBody>
      </p:sp>
      <p:sp>
        <p:nvSpPr>
          <p:cNvPr id="22" name="Rectangle: Rounded Corners 21">
            <a:extLst>
              <a:ext uri="{FF2B5EF4-FFF2-40B4-BE49-F238E27FC236}">
                <a16:creationId xmlns:a16="http://schemas.microsoft.com/office/drawing/2014/main" id="{6495C7EF-E900-604E-AE43-036D3D33E200}"/>
              </a:ext>
            </a:extLst>
          </p:cNvPr>
          <p:cNvSpPr/>
          <p:nvPr/>
        </p:nvSpPr>
        <p:spPr>
          <a:xfrm>
            <a:off x="373502" y="4726147"/>
            <a:ext cx="2609374" cy="341796"/>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a:solidFill>
                  <a:schemeClr val="tx2"/>
                </a:solidFill>
              </a:rPr>
              <a:t>Diversion</a:t>
            </a:r>
          </a:p>
        </p:txBody>
      </p:sp>
      <p:sp>
        <p:nvSpPr>
          <p:cNvPr id="31" name="Rectangle: Rounded Corners 30">
            <a:extLst>
              <a:ext uri="{FF2B5EF4-FFF2-40B4-BE49-F238E27FC236}">
                <a16:creationId xmlns:a16="http://schemas.microsoft.com/office/drawing/2014/main" id="{7180E8EF-AAEE-4BEF-5B6B-C1B57E0DEAC1}"/>
              </a:ext>
            </a:extLst>
          </p:cNvPr>
          <p:cNvSpPr/>
          <p:nvPr/>
        </p:nvSpPr>
        <p:spPr>
          <a:xfrm>
            <a:off x="202965" y="6048771"/>
            <a:ext cx="8691181" cy="618729"/>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1000" b="1" dirty="0">
                <a:solidFill>
                  <a:schemeClr val="tx1"/>
                </a:solidFill>
              </a:rPr>
              <a:t>Formal Sentencing </a:t>
            </a:r>
            <a:r>
              <a:rPr lang="en-GB" sz="1000" dirty="0">
                <a:solidFill>
                  <a:schemeClr val="tx1"/>
                </a:solidFill>
              </a:rPr>
              <a:t>is the judicial process where a judge or magistrate determines and announces the legal consequences for a person who has been found guilty of a crime</a:t>
            </a:r>
            <a:r>
              <a:rPr lang="en-GB" sz="850" dirty="0">
                <a:solidFill>
                  <a:schemeClr val="tx1"/>
                </a:solidFill>
              </a:rPr>
              <a:t>. </a:t>
            </a:r>
            <a:r>
              <a:rPr lang="en-GB" sz="1000" dirty="0">
                <a:solidFill>
                  <a:schemeClr val="tx1"/>
                </a:solidFill>
              </a:rPr>
              <a:t>Sentences may vary depending on the seriousness of the crime that has been committed.</a:t>
            </a:r>
            <a:endParaRPr lang="en-GB" sz="850" b="1" dirty="0">
              <a:solidFill>
                <a:schemeClr val="tx1"/>
              </a:solidFill>
            </a:endParaRPr>
          </a:p>
        </p:txBody>
      </p:sp>
      <p:sp>
        <p:nvSpPr>
          <p:cNvPr id="32" name="Rectangle: Rounded Corners 31">
            <a:extLst>
              <a:ext uri="{FF2B5EF4-FFF2-40B4-BE49-F238E27FC236}">
                <a16:creationId xmlns:a16="http://schemas.microsoft.com/office/drawing/2014/main" id="{8B30E4B2-60D7-CD0C-C3E4-3F9D8F0E012D}"/>
              </a:ext>
            </a:extLst>
          </p:cNvPr>
          <p:cNvSpPr/>
          <p:nvPr/>
        </p:nvSpPr>
        <p:spPr>
          <a:xfrm>
            <a:off x="373502" y="5858272"/>
            <a:ext cx="2609374" cy="341796"/>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a:solidFill>
                  <a:schemeClr val="tx2"/>
                </a:solidFill>
              </a:rPr>
              <a:t>Formal Sentencing</a:t>
            </a:r>
          </a:p>
        </p:txBody>
      </p:sp>
    </p:spTree>
    <p:extLst>
      <p:ext uri="{BB962C8B-B14F-4D97-AF65-F5344CB8AC3E}">
        <p14:creationId xmlns:p14="http://schemas.microsoft.com/office/powerpoint/2010/main" val="3389265640"/>
      </p:ext>
    </p:extLst>
  </p:cSld>
  <p:clrMapOvr>
    <a:masterClrMapping/>
  </p:clrMapOvr>
</p:sld>
</file>

<file path=ppt/theme/theme1.xml><?xml version="1.0" encoding="utf-8"?>
<a:theme xmlns:a="http://schemas.openxmlformats.org/drawingml/2006/main" name="Office Theme">
  <a:themeElements>
    <a:clrScheme name="YJB">
      <a:dk1>
        <a:sysClr val="windowText" lastClr="000000"/>
      </a:dk1>
      <a:lt1>
        <a:sysClr val="window" lastClr="FFFFFF"/>
      </a:lt1>
      <a:dk2>
        <a:srgbClr val="000000"/>
      </a:dk2>
      <a:lt2>
        <a:srgbClr val="FFFFFF"/>
      </a:lt2>
      <a:accent1>
        <a:srgbClr val="512480"/>
      </a:accent1>
      <a:accent2>
        <a:srgbClr val="B195C6"/>
      </a:accent2>
      <a:accent3>
        <a:srgbClr val="FAA61A"/>
      </a:accent3>
      <a:accent4>
        <a:srgbClr val="943B14"/>
      </a:accent4>
      <a:accent5>
        <a:srgbClr val="00663C"/>
      </a:accent5>
      <a:accent6>
        <a:srgbClr val="00578A"/>
      </a:accent6>
      <a:hlink>
        <a:srgbClr val="512480"/>
      </a:hlink>
      <a:folHlink>
        <a:srgbClr val="512480"/>
      </a:folHlink>
    </a:clrScheme>
    <a:fontScheme name="YJ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JB PowerPoint standard design_photo option.potx" id="{3A3C121E-77CD-4ED7-833D-B62BD15AD881}" vid="{75CD75FE-A1ED-42BE-BA62-8C63ECEEFF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YJ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YJ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f13c265-9706-4cf4-a569-ee2f853908ca" xsi:nil="true"/>
    <lcf76f155ced4ddcb4097134ff3c332f xmlns="dfa5b71b-593b-4447-9578-fe176d6be02d">
      <Terms xmlns="http://schemas.microsoft.com/office/infopath/2007/PartnerControls"/>
    </lcf76f155ced4ddcb4097134ff3c332f>
    <TypeofContent_x0028_Local_x0029_ xmlns="dfa5b71b-593b-4447-9578-fe176d6be02d"/>
    <_ip_UnifiedCompliancePolicyUIAction xmlns="http://schemas.microsoft.com/sharepoint/v3" xsi:nil="true"/>
    <DataRequests xmlns="dfa5b71b-593b-4447-9578-fe176d6be02d"/>
    <IndexID xmlns="dfa5b71b-593b-4447-9578-fe176d6be02d" xsi:nil="true"/>
    <EditItem xmlns="dfa5b71b-593b-4447-9578-fe176d6be02d">
      <Url xsi:nil="true"/>
      <Description xsi:nil="true"/>
    </EditItem>
    <_ip_UnifiedCompliancePolicyProperties xmlns="http://schemas.microsoft.com/sharepoint/v3" xsi:nil="true"/>
    <Preview xmlns="dfa5b71b-593b-4447-9578-fe176d6be02d" xsi:nil="true"/>
    <RequestSource xmlns="dfa5b71b-593b-4447-9578-fe176d6be02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A652EE86BFED84BB10C7705E9092399" ma:contentTypeVersion="24" ma:contentTypeDescription="Create a new document." ma:contentTypeScope="" ma:versionID="0c24870e937f82b8dbe3e4355d00c89b">
  <xsd:schema xmlns:xsd="http://www.w3.org/2001/XMLSchema" xmlns:xs="http://www.w3.org/2001/XMLSchema" xmlns:p="http://schemas.microsoft.com/office/2006/metadata/properties" xmlns:ns1="http://schemas.microsoft.com/sharepoint/v3" xmlns:ns2="dfa5b71b-593b-4447-9578-fe176d6be02d" xmlns:ns3="0f13c265-9706-4cf4-a569-ee2f853908ca" targetNamespace="http://schemas.microsoft.com/office/2006/metadata/properties" ma:root="true" ma:fieldsID="3c1dbb3d8a66e37079dac6f84ac26e9c" ns1:_="" ns2:_="" ns3:_="">
    <xsd:import namespace="http://schemas.microsoft.com/sharepoint/v3"/>
    <xsd:import namespace="dfa5b71b-593b-4447-9578-fe176d6be02d"/>
    <xsd:import namespace="0f13c265-9706-4cf4-a569-ee2f853908ca"/>
    <xsd:element name="properties">
      <xsd:complexType>
        <xsd:sequence>
          <xsd:element name="documentManagement">
            <xsd:complexType>
              <xsd:all>
                <xsd:element ref="ns2:TypeofContent_x0028_Local_x0029_" minOccurs="0"/>
                <xsd:element ref="ns2:DataRequests" minOccurs="0"/>
                <xsd:element ref="ns2:RequestSource" minOccurs="0"/>
                <xsd:element ref="ns2:EditItem" minOccurs="0"/>
                <xsd:element ref="ns2:Preview" minOccurs="0"/>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IndexID" minOccurs="0"/>
                <xsd:element ref="ns3:SharedWithUsers" minOccurs="0"/>
                <xsd:element ref="ns3:SharedWithDetails" minOccurs="0"/>
                <xsd:element ref="ns2:MediaServiceObjectDetectorVersions" minOccurs="0"/>
                <xsd:element ref="ns1:_ip_UnifiedCompliancePolicyProperties" minOccurs="0"/>
                <xsd:element ref="ns1:_ip_UnifiedCompliancePolicyUIAc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7" nillable="true" ma:displayName="Unified Compliance Policy Properties" ma:hidden="true" ma:internalName="_ip_UnifiedCompliancePolicyProperties">
      <xsd:simpleType>
        <xsd:restriction base="dms:Note"/>
      </xsd:simpleType>
    </xsd:element>
    <xsd:element name="_ip_UnifiedCompliancePolicyUIAction" ma:index="2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a5b71b-593b-4447-9578-fe176d6be02d" elementFormDefault="qualified">
    <xsd:import namespace="http://schemas.microsoft.com/office/2006/documentManagement/types"/>
    <xsd:import namespace="http://schemas.microsoft.com/office/infopath/2007/PartnerControls"/>
    <xsd:element name="TypeofContent_x0028_Local_x0029_" ma:index="1" nillable="true" ma:displayName="Type of Content(Local)" ma:format="Dropdown" ma:internalName="TypeofContent_x0028_Local_x0029_" ma:readOnly="false">
      <xsd:complexType>
        <xsd:complexContent>
          <xsd:extension base="dms:MultiChoice">
            <xsd:sequence>
              <xsd:element name="Value" maxOccurs="unbounded" minOccurs="0" nillable="true">
                <xsd:simpleType>
                  <xsd:restriction base="dms:Choice">
                    <xsd:enumeration value="Data Requests"/>
                    <xsd:enumeration value="Data Responses"/>
                    <xsd:enumeration value="Meeting Minutes"/>
                    <xsd:enumeration value="Raw Data"/>
                    <xsd:enumeration value="Analysis"/>
                    <xsd:enumeration value="Visuals"/>
                    <xsd:enumeration value="Code"/>
                    <xsd:enumeration value="Data Sharing Agreements"/>
                  </xsd:restriction>
                </xsd:simpleType>
              </xsd:element>
            </xsd:sequence>
          </xsd:extension>
        </xsd:complexContent>
      </xsd:complexType>
    </xsd:element>
    <xsd:element name="DataRequests" ma:index="2" nillable="true" ma:displayName="Data Requests" ma:format="Dropdown" ma:internalName="DataRequests" ma:readOnly="false">
      <xsd:complexType>
        <xsd:complexContent>
          <xsd:extension base="dms:MultiChoice">
            <xsd:sequence>
              <xsd:element name="Value" maxOccurs="unbounded" minOccurs="0" nillable="true">
                <xsd:simpleType>
                  <xsd:restriction base="dms:Choice">
                    <xsd:enumeration value="Internal "/>
                    <xsd:enumeration value="External"/>
                  </xsd:restriction>
                </xsd:simpleType>
              </xsd:element>
            </xsd:sequence>
          </xsd:extension>
        </xsd:complexContent>
      </xsd:complexType>
    </xsd:element>
    <xsd:element name="RequestSource" ma:index="3" nillable="true" ma:displayName="Request Source" ma:format="Dropdown" ma:internalName="RequestSource" ma:readOnly="false">
      <xsd:simpleType>
        <xsd:restriction base="dms:Choice">
          <xsd:enumeration value="Internal "/>
          <xsd:enumeration value="External"/>
        </xsd:restriction>
      </xsd:simpleType>
    </xsd:element>
    <xsd:element name="EditItem" ma:index="11" nillable="true" ma:displayName="Edit Details" ma:format="Hyperlink" ma:hidden="true" ma:internalName="EditItem"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Preview" ma:index="12" nillable="true" ma:displayName="Preview" ma:format="Thumbnail" ma:internalName="Preview">
      <xsd:simpleType>
        <xsd:restriction base="dms:Unknown"/>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5d181a0-e905-40cb-a64d-73a8bb491456"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IndexID" ma:index="23" nillable="true" ma:displayName="IndexID" ma:internalName="IndexID">
      <xsd:simpleType>
        <xsd:restriction base="dms:Number"/>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f13c265-9706-4cf4-a569-ee2f853908ca"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59889836-f4aa-493a-9143-0e6d6787cf03}" ma:internalName="TaxCatchAll" ma:showField="CatchAllData" ma:web="0f13c265-9706-4cf4-a569-ee2f853908ca">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67AA69-6994-48A6-954E-150987AFF8AC}">
  <ds:schemaRefs>
    <ds:schemaRef ds:uri="http://purl.org/dc/dcmitype/"/>
    <ds:schemaRef ds:uri="http://purl.org/dc/elements/1.1/"/>
    <ds:schemaRef ds:uri="http://schemas.microsoft.com/sharepoint/v3"/>
    <ds:schemaRef ds:uri="http://schemas.openxmlformats.org/package/2006/metadata/core-properties"/>
    <ds:schemaRef ds:uri="http://schemas.microsoft.com/office/2006/documentManagement/types"/>
    <ds:schemaRef ds:uri="http://www.w3.org/XML/1998/namespace"/>
    <ds:schemaRef ds:uri="http://purl.org/dc/terms/"/>
    <ds:schemaRef ds:uri="http://schemas.microsoft.com/office/2006/metadata/properties"/>
    <ds:schemaRef ds:uri="dfa5b71b-593b-4447-9578-fe176d6be02d"/>
    <ds:schemaRef ds:uri="http://schemas.microsoft.com/office/infopath/2007/PartnerControls"/>
    <ds:schemaRef ds:uri="0f13c265-9706-4cf4-a569-ee2f853908ca"/>
  </ds:schemaRefs>
</ds:datastoreItem>
</file>

<file path=customXml/itemProps2.xml><?xml version="1.0" encoding="utf-8"?>
<ds:datastoreItem xmlns:ds="http://schemas.openxmlformats.org/officeDocument/2006/customXml" ds:itemID="{81A8A8E8-50AC-4B54-B403-ADCD58C4F3D8}">
  <ds:schemaRefs>
    <ds:schemaRef ds:uri="http://schemas.microsoft.com/sharepoint/v3/contenttype/forms"/>
  </ds:schemaRefs>
</ds:datastoreItem>
</file>

<file path=customXml/itemProps3.xml><?xml version="1.0" encoding="utf-8"?>
<ds:datastoreItem xmlns:ds="http://schemas.openxmlformats.org/officeDocument/2006/customXml" ds:itemID="{1524F7A0-6CDE-4434-B7D8-F5C53A8635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fa5b71b-593b-4447-9578-fe176d6be02d"/>
    <ds:schemaRef ds:uri="0f13c265-9706-4cf4-a569-ee2f853908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YJB PowerPoint standard design_photo option</Template>
  <TotalTime>404</TotalTime>
  <Words>3088</Words>
  <Application>Microsoft Office PowerPoint</Application>
  <PresentationFormat>On-screen Show (4:3)</PresentationFormat>
  <Paragraphs>174</Paragraphs>
  <Slides>16</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Knife Crime </vt:lpstr>
      <vt:lpstr>Prevalence of knife crime</vt:lpstr>
      <vt:lpstr>Prevalence of knife crime </vt:lpstr>
      <vt:lpstr>Prevalence of knife crime  </vt:lpstr>
      <vt:lpstr>Prevalence of knife crime   </vt:lpstr>
      <vt:lpstr>Why children carry knives</vt:lpstr>
      <vt:lpstr>Why children carry knives   </vt:lpstr>
      <vt:lpstr>What works to reduce knife crime</vt:lpstr>
      <vt:lpstr>What works in reducing knife crime  The programmes of focus in the following slides are individual child level programmes. However, this is part of a wider context of programmes including community level approaches, as well as those which target supply or organised crime exploiting children. </vt:lpstr>
      <vt:lpstr>Current options to respond to children found in possession of a knife </vt:lpstr>
      <vt:lpstr>What works: What is the evidence telling us? The following programmes mostly look at the impact on violent crime more generally but can be applied in the instance of knife crime offences.</vt:lpstr>
      <vt:lpstr>What works: What is the evidence telling us? The following programmes are less effective, or have weaker evidence or may be harmful</vt:lpstr>
      <vt:lpstr>Recommendations</vt:lpstr>
      <vt:lpstr>Evidence-based approaches to reducing knife crime  </vt:lpstr>
      <vt:lpstr>Evidence-based approaches to reducing knife crime     </vt:lpstr>
      <vt:lpstr>Blank</vt:lpstr>
    </vt:vector>
  </TitlesOfParts>
  <Manager>Youth Justice Board</Manager>
  <Company>MOJ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subject>[Subject or description]</dc:subject>
  <dc:creator>Miller, Leia (YJB) | She/Hers</dc:creator>
  <cp:keywords>[Key words separated by commas]</cp:keywords>
  <cp:lastModifiedBy>Miller, Leia (YJB) | She/Hers</cp:lastModifiedBy>
  <cp:revision>23</cp:revision>
  <dcterms:created xsi:type="dcterms:W3CDTF">2024-06-11T11:01:40Z</dcterms:created>
  <dcterms:modified xsi:type="dcterms:W3CDTF">2025-04-03T11:47:56Z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0x010100DA652EE86BFED84BB10C7705E9092399</vt:lpwstr>
  </property>
  <property fmtid="{D5CDD505-2E9C-101B-9397-08002B2CF9AE}" pid="4" name="Categories0">
    <vt:lpwstr/>
  </property>
  <property fmtid="{D5CDD505-2E9C-101B-9397-08002B2CF9AE}" pid="5" name="MSIP_Label_eed1d2f5-2977-4ce1-839d-57a403841e1f_Enabled">
    <vt:lpwstr>true</vt:lpwstr>
  </property>
  <property fmtid="{D5CDD505-2E9C-101B-9397-08002B2CF9AE}" pid="6" name="MSIP_Label_eed1d2f5-2977-4ce1-839d-57a403841e1f_SetDate">
    <vt:lpwstr>2024-06-11T13:47:14Z</vt:lpwstr>
  </property>
  <property fmtid="{D5CDD505-2E9C-101B-9397-08002B2CF9AE}" pid="7" name="MSIP_Label_eed1d2f5-2977-4ce1-839d-57a403841e1f_Method">
    <vt:lpwstr>Privileged</vt:lpwstr>
  </property>
  <property fmtid="{D5CDD505-2E9C-101B-9397-08002B2CF9AE}" pid="8" name="MSIP_Label_eed1d2f5-2977-4ce1-839d-57a403841e1f_Name">
    <vt:lpwstr>OFFICIAL</vt:lpwstr>
  </property>
  <property fmtid="{D5CDD505-2E9C-101B-9397-08002B2CF9AE}" pid="9" name="MSIP_Label_eed1d2f5-2977-4ce1-839d-57a403841e1f_SiteId">
    <vt:lpwstr>c6874728-71e6-41fe-a9e1-2e8c36776ad8</vt:lpwstr>
  </property>
  <property fmtid="{D5CDD505-2E9C-101B-9397-08002B2CF9AE}" pid="10" name="MSIP_Label_eed1d2f5-2977-4ce1-839d-57a403841e1f_ActionId">
    <vt:lpwstr>283d79c7-ffbf-4de5-9620-53f9c9a0ba0d</vt:lpwstr>
  </property>
  <property fmtid="{D5CDD505-2E9C-101B-9397-08002B2CF9AE}" pid="11" name="MSIP_Label_eed1d2f5-2977-4ce1-839d-57a403841e1f_ContentBits">
    <vt:lpwstr>3</vt:lpwstr>
  </property>
  <property fmtid="{D5CDD505-2E9C-101B-9397-08002B2CF9AE}" pid="12" name="ClassificationContentMarkingFooterLocations">
    <vt:lpwstr>Office Theme:14</vt:lpwstr>
  </property>
  <property fmtid="{D5CDD505-2E9C-101B-9397-08002B2CF9AE}" pid="13" name="ClassificationContentMarkingFooterText">
    <vt:lpwstr>OFFICIAL</vt:lpwstr>
  </property>
  <property fmtid="{D5CDD505-2E9C-101B-9397-08002B2CF9AE}" pid="14" name="ClassificationContentMarkingHeaderLocations">
    <vt:lpwstr>Office Theme:13</vt:lpwstr>
  </property>
  <property fmtid="{D5CDD505-2E9C-101B-9397-08002B2CF9AE}" pid="15" name="ClassificationContentMarkingHeaderText">
    <vt:lpwstr>OFFICIAL</vt:lpwstr>
  </property>
</Properties>
</file>