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24"/>
  </p:notesMasterIdLst>
  <p:sldIdLst>
    <p:sldId id="256" r:id="rId5"/>
    <p:sldId id="257" r:id="rId6"/>
    <p:sldId id="258" r:id="rId7"/>
    <p:sldId id="259" r:id="rId8"/>
    <p:sldId id="260" r:id="rId9"/>
    <p:sldId id="261" r:id="rId10"/>
    <p:sldId id="262" r:id="rId11"/>
    <p:sldId id="263" r:id="rId12"/>
    <p:sldId id="265" r:id="rId13"/>
    <p:sldId id="267" r:id="rId14"/>
    <p:sldId id="269" r:id="rId15"/>
    <p:sldId id="271" r:id="rId16"/>
    <p:sldId id="272" r:id="rId17"/>
    <p:sldId id="273" r:id="rId18"/>
    <p:sldId id="274" r:id="rId19"/>
    <p:sldId id="275" r:id="rId20"/>
    <p:sldId id="276" r:id="rId21"/>
    <p:sldId id="277" r:id="rId22"/>
    <p:sldId id="278" r:id="rId23"/>
  </p:sldIdLst>
  <p:sldSz cx="9144000" cy="5143500" type="screen16x9"/>
  <p:notesSz cx="6858000" cy="9144000"/>
  <p:embeddedFontLst>
    <p:embeddedFont>
      <p:font typeface="Tahoma" panose="020B0604030504040204" pitchFamily="34" charset="0"/>
      <p:regular r:id="rId25"/>
      <p:bold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5" roundtripDataSignature="AMtx7mh4CsBJD7fXPuaIs5KZRjyDe69Oc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50D10F-24C7-2B69-8DD8-1B8B877904E7}" name="Gemma Quickfall" initials="GQ" userId="S::gemma.quickfall@wearefutures.com::3b7c315b-640a-4151-bbe9-7f47f03cb37c" providerId="AD"/>
  <p188:author id="{FF471971-F072-AF54-5853-8A393A87108F}" name="Gunning, Thomas (CDIO Corporates, Customer Strategy &amp; Tax Design)" initials="GT(CCS&amp;TD" userId="S::thomas.gunning@hmrc.gov.uk::1c643a0b-26b7-4fbe-b91c-1cde779b232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Seabourne, Francesca (HMRC Comms Sustainability)" initials="" lastIdx="3" clrIdx="0"/>
  <p:cmAuthor id="1" name="Marjun Ziarati" initials="" lastIdx="2" clrIdx="1"/>
  <p:cmAuthor id="2" name="Gemma Quickfall" initials="GQ" lastIdx="1" clrIdx="2">
    <p:extLst>
      <p:ext uri="{19B8F6BF-5375-455C-9EA6-DF929625EA0E}">
        <p15:presenceInfo xmlns:p15="http://schemas.microsoft.com/office/powerpoint/2012/main" userId="S::gemma.quickfall@wearefutures.com::3b7c315b-640a-4151-bbe9-7f47f03cb37c" providerId="AD"/>
      </p:ext>
    </p:extLst>
  </p:cmAuthor>
  <p:cmAuthor id="3" name="Seabourne, Francesca (HMRC Comms Sustainability)" initials="SS" lastIdx="1" clrIdx="3">
    <p:extLst>
      <p:ext uri="{19B8F6BF-5375-455C-9EA6-DF929625EA0E}">
        <p15:presenceInfo xmlns:p15="http://schemas.microsoft.com/office/powerpoint/2012/main" userId="S::francesca.seabourne@hmrc.gov.uk::05912741-7c71-4622-8684-3a1e0613fa58" providerId="AD"/>
      </p:ext>
    </p:extLst>
  </p:cmAuthor>
  <p:cmAuthor id="4" name="Evans, Hollie (CDIO Corporates, Customer Strategy &amp; Tax Design)" initials="EH(CCS&amp;TD" lastIdx="23" clrIdx="4">
    <p:extLst>
      <p:ext uri="{19B8F6BF-5375-455C-9EA6-DF929625EA0E}">
        <p15:presenceInfo xmlns:p15="http://schemas.microsoft.com/office/powerpoint/2012/main" userId="S::hollie.evans@hmrc.gov.uk::47a877fe-71a0-49d7-a40e-4db15425cd7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57" autoAdjust="0"/>
    <p:restoredTop sz="67978" autoAdjust="0"/>
  </p:normalViewPr>
  <p:slideViewPr>
    <p:cSldViewPr snapToGrid="0">
      <p:cViewPr varScale="1">
        <p:scale>
          <a:sx n="98" d="100"/>
          <a:sy n="98" d="100"/>
        </p:scale>
        <p:origin x="1688" y="1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35" Type="http://customschemas.google.com/relationships/presentationmetadata" Target="metadata"/><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oxfordlearnersdictionaries.com/definition/english/tax_1%23:~:text=%5Bcountable%2C%20uncountable%5D,to%20pay%20your%20taxe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ollinsdictionary.com/dictionary/english/tax"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 name="Google Shape;5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cy-GB" sz="1200" dirty="0">
                <a:solidFill>
                  <a:srgbClr val="404040"/>
                </a:solidFill>
                <a:latin typeface="Tahoma"/>
                <a:ea typeface="Tahoma"/>
                <a:cs typeface="Tahoma"/>
                <a:sym typeface="Tahoma"/>
              </a:rPr>
              <a:t>Mewn sesiwn o dan arweiniad Llysgennad </a:t>
            </a:r>
            <a:r>
              <a:rPr lang="cy-GB" sz="1200" dirty="0" err="1">
                <a:solidFill>
                  <a:srgbClr val="404040"/>
                </a:solidFill>
                <a:latin typeface="Tahoma"/>
                <a:ea typeface="Tahoma"/>
                <a:cs typeface="Tahoma"/>
                <a:sym typeface="Tahoma"/>
              </a:rPr>
              <a:t>CThEF</a:t>
            </a:r>
            <a:r>
              <a:rPr lang="cy-GB" sz="1200" dirty="0">
                <a:solidFill>
                  <a:srgbClr val="404040"/>
                </a:solidFill>
                <a:latin typeface="Tahoma"/>
                <a:ea typeface="Tahoma"/>
                <a:cs typeface="Tahoma"/>
                <a:sym typeface="Tahoma"/>
              </a:rPr>
              <a:t>, bydd y Llysgennad yn cyflwyno ei hun a ble mae’n gweithio. Bydd yn egluro y bydd amser ar gyfer cwestiynau ar ddiwedd y wers. </a:t>
            </a:r>
          </a:p>
          <a:p>
            <a:pPr marL="0" lvl="0" indent="0" algn="l" rtl="0">
              <a:lnSpc>
                <a:spcPct val="100000"/>
              </a:lnSpc>
              <a:spcBef>
                <a:spcPts val="0"/>
              </a:spcBef>
              <a:spcAft>
                <a:spcPts val="0"/>
              </a:spcAft>
              <a:buSzPts val="1100"/>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Os ydych yn athro, ewch yn syth i'r gweithgaredd rhagarweiniol ar y sleid nesaf cyn mynd drwy’r Amcanion Dysgu.</a:t>
            </a:r>
          </a:p>
          <a:p>
            <a:pPr marL="0" lvl="0" indent="0" algn="l" rtl="0">
              <a:lnSpc>
                <a:spcPct val="100000"/>
              </a:lnSpc>
              <a:spcBef>
                <a:spcPts val="0"/>
              </a:spcBef>
              <a:spcAft>
                <a:spcPts val="0"/>
              </a:spcAft>
              <a:buSzPts val="1100"/>
              <a:buNone/>
            </a:pPr>
            <a:endParaRPr sz="1200" dirty="0">
              <a:latin typeface="Tahoma"/>
              <a:ea typeface="Tahoma"/>
              <a:cs typeface="Tahoma"/>
              <a:sym typeface="Tahoma"/>
            </a:endParaRPr>
          </a:p>
          <a:p>
            <a:pPr marL="0" lvl="0" indent="0" algn="l" rtl="0">
              <a:lnSpc>
                <a:spcPct val="100000"/>
              </a:lnSpc>
              <a:spcBef>
                <a:spcPts val="0"/>
              </a:spcBef>
              <a:spcAft>
                <a:spcPts val="0"/>
              </a:spcAft>
              <a:buSzPts val="1100"/>
              <a:buNone/>
            </a:pPr>
            <a:endParaRPr sz="1200" dirty="0">
              <a:latin typeface="Tahoma"/>
              <a:ea typeface="Tahoma"/>
              <a:cs typeface="Tahoma"/>
              <a:sym typeface="Tahoma"/>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 name="Google Shape;117;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cy-GB" sz="1100" dirty="0">
                <a:latin typeface="Tahoma"/>
                <a:ea typeface="Tahoma"/>
                <a:cs typeface="Tahoma"/>
                <a:sym typeface="Tahoma"/>
              </a:rPr>
              <a:t>CLICIWCH I DDATGELU’R ATEB</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r>
              <a:rPr lang="cy-GB" sz="1100" dirty="0">
                <a:latin typeface="Tahoma"/>
                <a:ea typeface="Tahoma"/>
                <a:cs typeface="Tahoma"/>
                <a:sym typeface="Tahoma"/>
              </a:rPr>
              <a:t>Mae’n wir! Ond peidiwch â phoeni, mae CThEF yn darparu digon o arweiniad a gwybodaeth ar gov.uk</a:t>
            </a: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r>
              <a:rPr lang="cy-GB" sz="1100" dirty="0">
                <a:latin typeface="Tahoma"/>
                <a:ea typeface="Tahoma"/>
                <a:cs typeface="Tahoma"/>
                <a:sym typeface="Tahoma"/>
              </a:rPr>
              <a:t>Chwiliwch am Ffurflenni Treth Hunanasesiad ar gov.uk</a:t>
            </a: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 name="Google Shape;128;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cy-GB" sz="1100" dirty="0">
                <a:latin typeface="Tahoma"/>
                <a:ea typeface="Tahoma"/>
                <a:cs typeface="Tahoma"/>
                <a:sym typeface="Tahoma"/>
              </a:rPr>
              <a:t>CLICIWCH I DDATGELU’R ATEB</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r>
              <a:rPr lang="cy-GB" sz="1100" dirty="0">
                <a:latin typeface="Tahoma"/>
                <a:ea typeface="Tahoma"/>
                <a:cs typeface="Tahoma"/>
                <a:sym typeface="Tahoma"/>
              </a:rPr>
              <a:t>Mae hyn yn gau. Mae angen i chi ennill swm penodol yn gyntaf. </a:t>
            </a: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100" dirty="0">
                <a:solidFill>
                  <a:srgbClr val="404040"/>
                </a:solidFill>
                <a:latin typeface="Tahoma"/>
                <a:ea typeface="Tahoma"/>
                <a:cs typeface="Tahoma"/>
                <a:sym typeface="Tahoma"/>
              </a:rPr>
              <a:t>Unwaith y byddwch yn dechrau gweithio ac yn ennill dros swm penodol, mae angen i chi dalu Treth Incwm a gwneud cyfraniad Yswiriant Gwladol. </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cy-GB" sz="1000" b="1" dirty="0">
                <a:solidFill>
                  <a:srgbClr val="404040"/>
                </a:solidFill>
                <a:latin typeface="Tahoma"/>
                <a:ea typeface="Tahoma"/>
                <a:cs typeface="Tahoma"/>
                <a:sym typeface="Tahoma"/>
              </a:rPr>
              <a:t>Cyflwynwch Fideo 2: Cyflwyniad i CThEF</a:t>
            </a:r>
          </a:p>
          <a:p>
            <a:pPr marL="0" lvl="0" indent="0" algn="l" rtl="0">
              <a:lnSpc>
                <a:spcPct val="100000"/>
              </a:lnSpc>
              <a:spcBef>
                <a:spcPts val="0"/>
              </a:spcBef>
              <a:spcAft>
                <a:spcPts val="0"/>
              </a:spcAft>
              <a:buSzPts val="1100"/>
              <a:buNone/>
            </a:pPr>
            <a:endParaRPr lang="cy-GB" sz="1000" b="1" dirty="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r>
              <a:rPr lang="cy-GB" sz="1000" dirty="0">
                <a:solidFill>
                  <a:srgbClr val="404040"/>
                </a:solidFill>
                <a:latin typeface="Tahoma"/>
                <a:ea typeface="Tahoma"/>
                <a:cs typeface="Tahoma"/>
                <a:sym typeface="Tahoma"/>
              </a:rPr>
              <a:t>Esboniwch i’r disgyblion fod y fideo byr hwn yn trafod rôl CThEF pan mae’n dod i drethi a rhai elfennau pwysig o’u gwaith sy’n llai adnabyddus. Rhowch wybod iddyn nhw y byddan nhw’n gweithio mewn parau yn y gweithgaredd nesaf a dim ond 60 eiliad fydd ganddyn nhw i weld faint y gallen nhw ei gofio am waith CThEF. </a:t>
            </a:r>
          </a:p>
          <a:p>
            <a:pPr marL="0" lvl="0" indent="0" algn="l" rtl="0">
              <a:lnSpc>
                <a:spcPct val="100000"/>
              </a:lnSpc>
              <a:spcBef>
                <a:spcPts val="0"/>
              </a:spcBef>
              <a:spcAft>
                <a:spcPts val="0"/>
              </a:spcAft>
              <a:buSzPts val="1100"/>
              <a:buNone/>
            </a:pPr>
            <a:endParaRPr lang="cy-GB" sz="1000" dirty="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lang="cy-GB" sz="1100" b="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Mae gan CThEF swyddfeydd ym mhob rhan o’r DU ac mae’n cyflogi pobl o lawer o wahanol broffesiynau – yn amrywio o gyfrifwyr i gyfreithwyr ac arbenigwyr treth i reolwyr prosiect. </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Mae CThEF yn gweithio gyda holl wahanol wledydd y DU i sicrhau y gall rheolau treth gwahanol fod yn berthnasol mewn gwahanol rannau o’r DU, o ganlyniad i benderfyniadau a wneir ar lefel leol. </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Mae yna bethau eraill yr ydym yn ei wneud sy'n llai adnabyddus. Rydym yn sicrhau bod</a:t>
            </a:r>
            <a:r>
              <a:rPr lang="cy-GB" sz="1200" b="1" i="1" dirty="0">
                <a:solidFill>
                  <a:srgbClr val="404040"/>
                </a:solidFill>
                <a:latin typeface="Tahoma"/>
                <a:ea typeface="Tahoma"/>
                <a:cs typeface="Tahoma"/>
                <a:sym typeface="Tahoma"/>
              </a:rPr>
              <a:t>: </a:t>
            </a:r>
            <a:r>
              <a:rPr lang="cy-GB" sz="1200" i="1" dirty="0">
                <a:solidFill>
                  <a:srgbClr val="404040"/>
                </a:solidFill>
                <a:latin typeface="Tahoma"/>
                <a:ea typeface="Tahoma"/>
                <a:cs typeface="Tahoma"/>
                <a:sym typeface="Tahoma"/>
              </a:rPr>
              <a:t>cyflogwyr yn talu Isafswm Cyflog Cenedlaethol i’w staff a bod benthyciadau myfyrwyr yn cael eu casglu gan weithwyr sydd wedi astudio yn y </a:t>
            </a:r>
            <a:r>
              <a:rPr lang="cy-GB" sz="1200" b="0" i="1" dirty="0">
                <a:solidFill>
                  <a:srgbClr val="404040"/>
                </a:solidFill>
                <a:latin typeface="Tahoma"/>
                <a:ea typeface="Tahoma"/>
                <a:cs typeface="Tahoma"/>
                <a:sym typeface="Tahoma"/>
              </a:rPr>
              <a:t>brifysgol. </a:t>
            </a:r>
            <a:r>
              <a:rPr lang="cy-GB" sz="1200" i="1" dirty="0">
                <a:solidFill>
                  <a:srgbClr val="404040"/>
                </a:solidFill>
                <a:latin typeface="Tahoma"/>
                <a:ea typeface="Tahoma"/>
                <a:cs typeface="Tahoma"/>
                <a:sym typeface="Tahoma"/>
              </a:rPr>
              <a:t>Rydym hefyd yn casglu trethi sy'n helpu'r amgylchedd, megis: yr </a:t>
            </a:r>
            <a:r>
              <a:rPr lang="cy-GB" sz="1200" b="0" i="1" dirty="0">
                <a:solidFill>
                  <a:srgbClr val="404040"/>
                </a:solidFill>
                <a:latin typeface="Tahoma"/>
                <a:ea typeface="Tahoma"/>
                <a:cs typeface="Tahoma"/>
                <a:sym typeface="Tahoma"/>
              </a:rPr>
              <a:t>Ardoll Newid yn yr </a:t>
            </a:r>
            <a:r>
              <a:rPr lang="cy-GB" sz="1200" i="1" dirty="0">
                <a:solidFill>
                  <a:srgbClr val="404040"/>
                </a:solidFill>
                <a:latin typeface="Tahoma"/>
                <a:ea typeface="Tahoma"/>
                <a:cs typeface="Tahoma"/>
                <a:sym typeface="Tahoma"/>
              </a:rPr>
              <a:t>Hinsawdd - treth ar gyflenwadau ynni i ddiwydiant, a’r Dreth Dirlenwi, sy'n dreth ar waredu gwastraff.</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Mae rhan bwysig o'n gwaith yn ymwneud â helpu teuluoedd sydd angen cefnogaeth ariannol. Bob blwyddyn, rydym yn talu credydau treth i filiynau o deuluoedd, ac yn gwneud taliadau budd-dal plant ar gyfer miloedd o blant. Fe wnaethom ni helpu yn ystod y pandemig Covid-19 i ddarparu cymorth ariannol i filiynau o bobl pan nad oeddent yn gallu mynd i’r gwaith.</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Mae ein gwaith yn sicr yn effeithio ar bawb yn y DU: o fyfyrwyr i rieni sengl, ac o'r person sydd newydd ddechrau gweithio i'r corfforaethau rhyngwladol mwyaf. Felly, p'un a'ch bod wedi clywed am CThEF o'r blaen ai peidio, gallwch fod yn siŵr y byddwch yn dod i gysylltiad â ni ar ryw adeg yn y dyfodol.</a:t>
            </a:r>
          </a:p>
          <a:p>
            <a:pPr marL="0" lvl="0" indent="0" algn="l" rtl="0">
              <a:lnSpc>
                <a:spcPct val="100000"/>
              </a:lnSpc>
              <a:spcBef>
                <a:spcPts val="0"/>
              </a:spcBef>
              <a:spcAft>
                <a:spcPts val="0"/>
              </a:spcAft>
              <a:buSzPts val="1100"/>
              <a:buNone/>
            </a:pPr>
            <a:endParaRPr sz="1600" b="1" dirty="0">
              <a:solidFill>
                <a:srgbClr val="404040"/>
              </a:solidFill>
              <a:latin typeface="Tahoma"/>
              <a:ea typeface="Tahoma"/>
              <a:cs typeface="Tahoma"/>
              <a:sym typeface="Tahoma"/>
            </a:endParaRPr>
          </a:p>
          <a:p>
            <a:pPr marL="0" lvl="0" indent="0" algn="l" rtl="0">
              <a:lnSpc>
                <a:spcPct val="100000"/>
              </a:lnSpc>
              <a:spcBef>
                <a:spcPts val="0"/>
              </a:spcBef>
              <a:spcAft>
                <a:spcPts val="0"/>
              </a:spcAft>
              <a:buNone/>
            </a:pPr>
            <a:endParaRPr sz="1800" i="1" dirty="0">
              <a:solidFill>
                <a:srgbClr val="404040"/>
              </a:solidFill>
              <a:latin typeface="Tahoma"/>
              <a:ea typeface="Tahoma"/>
              <a:cs typeface="Tahoma"/>
              <a:sym typeface="Tahoma"/>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Google Shape;14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Ar ôl chwarae Fideo 2, rhowch dim ond 60 eiliad i’r disgyblion droi at y person drws nesaf iddyn nhw i feddwl faint y gallan nhw ei gofio o’r fideo. </a:t>
            </a:r>
          </a:p>
          <a:p>
            <a:pPr marL="0" lvl="0" indent="0" algn="l" rtl="0">
              <a:lnSpc>
                <a:spcPct val="100000"/>
              </a:lnSpc>
              <a:spcBef>
                <a:spcPts val="0"/>
              </a:spcBef>
              <a:spcAft>
                <a:spcPts val="0"/>
              </a:spcAft>
              <a:buClr>
                <a:schemeClr val="dk1"/>
              </a:buClr>
              <a:buSzPts val="1100"/>
              <a:buFont typeface="Arial"/>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Gofynnwch i'r disgyblion godi eu dwylo er mwyn cynnig eu hatebion.</a:t>
            </a:r>
          </a:p>
          <a:p>
            <a:pPr marL="0" lvl="0" indent="0" algn="l" rtl="0">
              <a:lnSpc>
                <a:spcPct val="100000"/>
              </a:lnSpc>
              <a:spcBef>
                <a:spcPts val="0"/>
              </a:spcBef>
              <a:spcAft>
                <a:spcPts val="0"/>
              </a:spcAft>
              <a:buClr>
                <a:schemeClr val="dk1"/>
              </a:buClr>
              <a:buSzPts val="1100"/>
              <a:buFont typeface="Arial"/>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Gallai atebion gynnwys:</a:t>
            </a:r>
          </a:p>
          <a:p>
            <a:pPr marL="0" lvl="0" indent="0" algn="l" rtl="0">
              <a:lnSpc>
                <a:spcPct val="100000"/>
              </a:lnSpc>
              <a:spcBef>
                <a:spcPts val="0"/>
              </a:spcBef>
              <a:spcAft>
                <a:spcPts val="0"/>
              </a:spcAft>
              <a:buClr>
                <a:schemeClr val="dk1"/>
              </a:buClr>
              <a:buSzPts val="1100"/>
              <a:buFont typeface="Arial"/>
              <a:buNone/>
            </a:pPr>
            <a:endParaRPr sz="1200" dirty="0">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cy-GB" sz="1200" i="1" dirty="0">
                <a:solidFill>
                  <a:srgbClr val="404040"/>
                </a:solidFill>
                <a:latin typeface="Tahoma"/>
                <a:ea typeface="Tahoma"/>
                <a:cs typeface="Tahoma"/>
                <a:sym typeface="Tahoma"/>
              </a:rPr>
              <a:t>cyflogi pobl o nifer o broffesiynau gwahanol </a:t>
            </a:r>
          </a:p>
          <a:p>
            <a:pPr marL="457200" lvl="0" indent="-304800" algn="l" rtl="0">
              <a:lnSpc>
                <a:spcPct val="100000"/>
              </a:lnSpc>
              <a:spcBef>
                <a:spcPts val="0"/>
              </a:spcBef>
              <a:spcAft>
                <a:spcPts val="0"/>
              </a:spcAft>
              <a:buClr>
                <a:srgbClr val="404040"/>
              </a:buClr>
              <a:buSzPts val="1200"/>
              <a:buFont typeface="Tahoma"/>
              <a:buChar char="-"/>
            </a:pPr>
            <a:r>
              <a:rPr lang="cy-GB" sz="1200" i="1" dirty="0">
                <a:solidFill>
                  <a:srgbClr val="404040"/>
                </a:solidFill>
                <a:latin typeface="Tahoma"/>
                <a:ea typeface="Tahoma"/>
                <a:cs typeface="Tahoma"/>
                <a:sym typeface="Tahoma"/>
              </a:rPr>
              <a:t>gweithio gyda gwahanol wledydd y DU i sicrhau y gall rheolau treth gwahanol fod yn berthnasol yng ngwahanol rannau o’r DU</a:t>
            </a:r>
          </a:p>
          <a:p>
            <a:pPr marL="457200" lvl="0" indent="-304800" algn="l" rtl="0">
              <a:lnSpc>
                <a:spcPct val="100000"/>
              </a:lnSpc>
              <a:spcBef>
                <a:spcPts val="0"/>
              </a:spcBef>
              <a:spcAft>
                <a:spcPts val="0"/>
              </a:spcAft>
              <a:buClr>
                <a:srgbClr val="404040"/>
              </a:buClr>
              <a:buSzPts val="1200"/>
              <a:buFont typeface="Tahoma"/>
              <a:buChar char="-"/>
            </a:pPr>
            <a:r>
              <a:rPr lang="cy-GB" sz="1200" i="1" dirty="0">
                <a:solidFill>
                  <a:srgbClr val="404040"/>
                </a:solidFill>
                <a:latin typeface="Tahoma"/>
                <a:ea typeface="Tahoma"/>
                <a:cs typeface="Tahoma"/>
                <a:sym typeface="Tahoma"/>
              </a:rPr>
              <a:t>sicrhau bod cyflogwyr yn talu’r Isafswm Cyflog Cenedlaethol i’w staff</a:t>
            </a:r>
          </a:p>
          <a:p>
            <a:pPr marL="457200" lvl="0" indent="-304800" algn="l" rtl="0">
              <a:lnSpc>
                <a:spcPct val="100000"/>
              </a:lnSpc>
              <a:spcBef>
                <a:spcPts val="0"/>
              </a:spcBef>
              <a:spcAft>
                <a:spcPts val="0"/>
              </a:spcAft>
              <a:buClr>
                <a:srgbClr val="404040"/>
              </a:buClr>
              <a:buSzPts val="1200"/>
              <a:buFont typeface="Tahoma"/>
              <a:buChar char="-"/>
            </a:pPr>
            <a:r>
              <a:rPr lang="cy-GB" sz="1200" i="1" dirty="0">
                <a:solidFill>
                  <a:srgbClr val="404040"/>
                </a:solidFill>
                <a:latin typeface="Tahoma"/>
                <a:ea typeface="Tahoma"/>
                <a:cs typeface="Tahoma"/>
                <a:sym typeface="Tahoma"/>
              </a:rPr>
              <a:t>sicrhau bod benthyciadau myfyrwyr yn cael eu casglu wrth bobl sydd wedi bod i'r brifysgol ac sydd bellach yn gweithio</a:t>
            </a:r>
          </a:p>
          <a:p>
            <a:pPr marL="457200" lvl="0" indent="-304800" algn="l" rtl="0">
              <a:lnSpc>
                <a:spcPct val="100000"/>
              </a:lnSpc>
              <a:spcBef>
                <a:spcPts val="0"/>
              </a:spcBef>
              <a:spcAft>
                <a:spcPts val="0"/>
              </a:spcAft>
              <a:buClr>
                <a:srgbClr val="404040"/>
              </a:buClr>
              <a:buSzPts val="1200"/>
              <a:buFont typeface="Tahoma"/>
              <a:buChar char="-"/>
            </a:pPr>
            <a:r>
              <a:rPr lang="cy-GB" sz="1200" i="1" dirty="0">
                <a:solidFill>
                  <a:srgbClr val="404040"/>
                </a:solidFill>
                <a:latin typeface="Tahoma"/>
                <a:ea typeface="Tahoma"/>
                <a:cs typeface="Tahoma"/>
                <a:sym typeface="Tahoma"/>
              </a:rPr>
              <a:t>casglu trethi i helpu’r amgylchedd</a:t>
            </a:r>
          </a:p>
          <a:p>
            <a:pPr marL="457200" lvl="0" indent="-304800" algn="l" rtl="0">
              <a:lnSpc>
                <a:spcPct val="100000"/>
              </a:lnSpc>
              <a:spcBef>
                <a:spcPts val="0"/>
              </a:spcBef>
              <a:spcAft>
                <a:spcPts val="0"/>
              </a:spcAft>
              <a:buClr>
                <a:srgbClr val="404040"/>
              </a:buClr>
              <a:buSzPts val="1200"/>
              <a:buFont typeface="Tahoma"/>
              <a:buChar char="-"/>
            </a:pPr>
            <a:r>
              <a:rPr lang="cy-GB" sz="1200" i="1" dirty="0">
                <a:solidFill>
                  <a:srgbClr val="404040"/>
                </a:solidFill>
                <a:latin typeface="Tahoma"/>
                <a:ea typeface="Tahoma"/>
                <a:cs typeface="Tahoma"/>
                <a:sym typeface="Tahoma"/>
              </a:rPr>
              <a:t>helpu teuluoedd sydd angen cymorth ariannol â chredydau treth a thaliadau budd-dal plant</a:t>
            </a:r>
          </a:p>
          <a:p>
            <a:pPr marL="457200" lvl="0" indent="-304800" algn="l" rtl="0">
              <a:lnSpc>
                <a:spcPct val="100000"/>
              </a:lnSpc>
              <a:spcBef>
                <a:spcPts val="0"/>
              </a:spcBef>
              <a:spcAft>
                <a:spcPts val="0"/>
              </a:spcAft>
              <a:buClr>
                <a:srgbClr val="404040"/>
              </a:buClr>
              <a:buSzPts val="1200"/>
              <a:buFont typeface="Tahoma"/>
              <a:buChar char="-"/>
            </a:pPr>
            <a:r>
              <a:rPr lang="cy-GB" sz="1200" i="1" dirty="0">
                <a:solidFill>
                  <a:srgbClr val="404040"/>
                </a:solidFill>
                <a:latin typeface="Tahoma"/>
                <a:ea typeface="Tahoma"/>
                <a:cs typeface="Tahoma"/>
                <a:sym typeface="Tahoma"/>
              </a:rPr>
              <a:t>darparu cymorth ariannol yn ystod pandemig y Coronafeirws </a:t>
            </a:r>
          </a:p>
          <a:p>
            <a:pPr marL="0" lvl="0" indent="0" algn="l" rtl="0">
              <a:lnSpc>
                <a:spcPct val="100000"/>
              </a:lnSpc>
              <a:spcBef>
                <a:spcPts val="0"/>
              </a:spcBef>
              <a:spcAft>
                <a:spcPts val="0"/>
              </a:spcAft>
              <a:buSzPts val="1100"/>
              <a:buNone/>
            </a:pPr>
            <a:endParaRPr sz="1200" i="1"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b="1" dirty="0">
                <a:solidFill>
                  <a:srgbClr val="404040"/>
                </a:solidFill>
                <a:latin typeface="Tahoma"/>
                <a:ea typeface="Tahoma"/>
                <a:cs typeface="Tahoma"/>
                <a:sym typeface="Tahoma"/>
              </a:rPr>
              <a:t>Os ydych yn Llysgennad CThEF: gallwch roi rhagor o wybodaeth i’r disgyblion am eich rôl a’u hatgoffa i wneud nodyn o unrhyw gwestiynau y maen nhw am eu gofyn i chi yn y sesiwn Holi ac Ateb ar ddiwedd y wers. </a:t>
            </a:r>
          </a:p>
          <a:p>
            <a:pPr marL="0" lvl="0" indent="0" algn="l" rtl="0">
              <a:lnSpc>
                <a:spcPct val="100000"/>
              </a:lnSpc>
              <a:spcBef>
                <a:spcPts val="0"/>
              </a:spcBef>
              <a:spcAft>
                <a:spcPts val="0"/>
              </a:spcAft>
              <a:buSzPts val="1100"/>
              <a:buNone/>
            </a:pPr>
            <a:endParaRPr sz="1200" i="1" dirty="0">
              <a:solidFill>
                <a:srgbClr val="404040"/>
              </a:solidFill>
              <a:latin typeface="Tahoma"/>
              <a:ea typeface="Tahoma"/>
              <a:cs typeface="Tahoma"/>
              <a:sym typeface="Tahoma"/>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 name="Google Shape;151;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cy-GB" sz="1050" b="1" dirty="0">
                <a:solidFill>
                  <a:srgbClr val="404040"/>
                </a:solidFill>
                <a:latin typeface="Tahoma"/>
                <a:ea typeface="Tahoma"/>
                <a:cs typeface="Tahoma"/>
                <a:sym typeface="Tahoma"/>
              </a:rPr>
              <a:t>Cyflwynwch Fideo 3: Yr economi gudd </a:t>
            </a:r>
          </a:p>
          <a:p>
            <a:pPr marL="0" lvl="0" indent="0" algn="l" rtl="0">
              <a:lnSpc>
                <a:spcPct val="100000"/>
              </a:lnSpc>
              <a:spcBef>
                <a:spcPts val="0"/>
              </a:spcBef>
              <a:spcAft>
                <a:spcPts val="0"/>
              </a:spcAft>
              <a:buClr>
                <a:schemeClr val="dk1"/>
              </a:buClr>
              <a:buSzPts val="1100"/>
              <a:buFont typeface="Arial"/>
              <a:buNone/>
            </a:pPr>
            <a:endParaRPr lang="cy-GB" sz="1050" b="1"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050" dirty="0">
                <a:solidFill>
                  <a:srgbClr val="404040"/>
                </a:solidFill>
                <a:latin typeface="Tahoma"/>
                <a:ea typeface="Tahoma"/>
                <a:cs typeface="Tahoma"/>
                <a:sym typeface="Tahoma"/>
              </a:rPr>
              <a:t>Esboniwch i’r disgyblion y byddan nhw’n dysgu ystyr yr ‘economi gudd’ a’r gwaith y mae CThEF yn ei wneud i fynd i’r afael â’r broblem hon. Rhowch wybod iddyn nhw y byddan nhw’n gweithio mewn grwpiau yn ystod y gweithgaredd nesaf i drafod goblygiadau peidio â thalu treth mewn perthynas â’r tair agwedd ganlynol: yr economi, y gymdeithas a’r unigolyn. </a:t>
            </a:r>
            <a:endParaRPr lang="cy-GB" sz="1200" dirty="0"/>
          </a:p>
          <a:p>
            <a:pPr marL="0" lvl="0" indent="0" algn="l" rtl="0">
              <a:lnSpc>
                <a:spcPct val="100000"/>
              </a:lnSpc>
              <a:spcBef>
                <a:spcPts val="0"/>
              </a:spcBef>
              <a:spcAft>
                <a:spcPts val="0"/>
              </a:spcAft>
              <a:buNone/>
            </a:pPr>
            <a:endParaRPr lang="cy-GB" sz="12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A ydych yn credu mewn </a:t>
            </a:r>
            <a:r>
              <a:rPr lang="cy-GB" sz="1200" b="0" i="1" dirty="0">
                <a:solidFill>
                  <a:srgbClr val="404040"/>
                </a:solidFill>
                <a:latin typeface="Tahoma"/>
                <a:ea typeface="Tahoma"/>
                <a:cs typeface="Tahoma"/>
                <a:sym typeface="Tahoma"/>
              </a:rPr>
              <a:t>ysbrydion</a:t>
            </a:r>
            <a:r>
              <a:rPr lang="cy-GB" sz="1200" i="1" dirty="0">
                <a:solidFill>
                  <a:srgbClr val="404040"/>
                </a:solidFill>
                <a:latin typeface="Tahoma"/>
                <a:ea typeface="Tahoma"/>
                <a:cs typeface="Tahoma"/>
                <a:sym typeface="Tahoma"/>
              </a:rPr>
              <a:t>? Ni yn, yn sicr ac maen nhw’n achosi tipyn o broblem i ni yma yn y DU! ‘Ysbrydion’ (neu ‘rith-weithwyr’) a ‘chudd-weithwyr’ yw'r enwau a roddir yn aml i bobl sy'n cyfrannu </a:t>
            </a:r>
            <a:r>
              <a:rPr lang="cy-GB" sz="1200" b="0" i="1" dirty="0">
                <a:solidFill>
                  <a:srgbClr val="404040"/>
                </a:solidFill>
                <a:latin typeface="Tahoma"/>
                <a:ea typeface="Tahoma"/>
                <a:cs typeface="Tahoma"/>
                <a:sym typeface="Tahoma"/>
              </a:rPr>
              <a:t>at</a:t>
            </a:r>
            <a:r>
              <a:rPr lang="cy-GB" sz="1200" i="1" dirty="0">
                <a:solidFill>
                  <a:srgbClr val="404040"/>
                </a:solidFill>
                <a:latin typeface="Tahoma"/>
                <a:ea typeface="Tahoma"/>
                <a:cs typeface="Tahoma"/>
                <a:sym typeface="Tahoma"/>
              </a:rPr>
              <a:t> beth a elwir yn economi gudd y DU.</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Lleiafrif bach yw'r rhain sy'n anwybyddu'r gyfraith drwy guddio rhan o beth maent yn ei ennill, neu, bob ceiniog er mwyn osgoi talu treth. Ac y mae oherwydd eu bod yn cuddio'u henillion yr ydym yn disgrifio beth maent yn ei wneud fel yr ‘economi gudd’. Yn aml </a:t>
            </a:r>
            <a:r>
              <a:rPr lang="cy-GB" sz="1200" b="0" i="1" dirty="0">
                <a:solidFill>
                  <a:srgbClr val="404040"/>
                </a:solidFill>
                <a:latin typeface="Tahoma"/>
                <a:ea typeface="Tahoma"/>
                <a:cs typeface="Tahoma"/>
                <a:sym typeface="Tahoma"/>
              </a:rPr>
              <a:t>gelwir</a:t>
            </a:r>
            <a:r>
              <a:rPr lang="cy-GB" sz="1200" i="1" dirty="0">
                <a:solidFill>
                  <a:srgbClr val="404040"/>
                </a:solidFill>
                <a:latin typeface="Tahoma"/>
                <a:ea typeface="Tahoma"/>
                <a:cs typeface="Tahoma"/>
                <a:sym typeface="Tahoma"/>
              </a:rPr>
              <a:t> pobl sy'n cuddio'u hincwm rhag CThEF yn ysbrydion treth. Maent yn torri'r gyfraith drwy bocedu'r holl arian y dylent fod yn ei dalu mewn treth. ‘Cudd-weithwyr’ yw pobl sy'n talu treth ar rywfaint, ond nid eu holl enillion, felly maen nhw’n talu llai mewn trethi nag y dylen nhw.  </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Mae ‘ysbrydion’ a ‘chudd-weithwyr’ yn dal eu gafael ar filiynau o bunnoedd bob blwyddyn - arian a ddylai fod wedi cael ei dalu mewn trethi i helpu pawb. Felly yn y pen draw mae gennym lai o arian yn y gronfa i dalu am y gwasanaethau hanfodol yr ydym i gyd yn dibynnu arnynt.</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Felly beth mae CThEF yn gwneud am hyn? Mae CThEF yn helpu drwy addysg ac ymgyrchoedd cyhoeddus, i helpu pawb </a:t>
            </a:r>
            <a:r>
              <a:rPr lang="cy-GB" sz="1200" b="0" i="1" dirty="0">
                <a:solidFill>
                  <a:srgbClr val="404040"/>
                </a:solidFill>
                <a:latin typeface="Tahoma"/>
                <a:ea typeface="Tahoma"/>
                <a:cs typeface="Tahoma"/>
                <a:sym typeface="Tahoma"/>
              </a:rPr>
              <a:t>i</a:t>
            </a:r>
            <a:r>
              <a:rPr lang="cy-GB" sz="1200" i="1" dirty="0">
                <a:solidFill>
                  <a:srgbClr val="404040"/>
                </a:solidFill>
                <a:latin typeface="Tahoma"/>
                <a:ea typeface="Tahoma"/>
                <a:cs typeface="Tahoma"/>
                <a:sym typeface="Tahoma"/>
              </a:rPr>
              <a:t> ddeall pryd mae angen iddynt dalu treth. Rydym yn gwybod y gall rhai pobl fynd i mewn i’r economi gudd heb sylweddoli hynny. Er enghraifft, pan nad ydynt yn sylweddoli bod rhywbeth a ddechreuodd fel hobi - efallai prynu a gwerthu pethau dros y rhyngrwyd, - bellach yn fusnes, gyda threth yn daladwy. </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A beth am y bobl sy'n ceisio aros yn gudd ac sy'n gwrthod dod allan o'r cysgodion? Mae gan CThEF dimau o brif ymchwilwyr - cannoedd ohonyn nhw - sy'n gyfrifol am chwilio am ysbrydion a </a:t>
            </a:r>
            <a:r>
              <a:rPr lang="cy-GB" sz="1200" b="0" i="1" dirty="0">
                <a:solidFill>
                  <a:srgbClr val="404040"/>
                </a:solidFill>
                <a:latin typeface="Tahoma"/>
                <a:ea typeface="Tahoma"/>
                <a:cs typeface="Tahoma"/>
                <a:sym typeface="Tahoma"/>
              </a:rPr>
              <a:t>chudd-weithwyr</a:t>
            </a:r>
            <a:r>
              <a:rPr lang="cy-GB" sz="1200" i="1" dirty="0">
                <a:solidFill>
                  <a:srgbClr val="404040"/>
                </a:solidFill>
                <a:latin typeface="Tahoma"/>
                <a:ea typeface="Tahoma"/>
                <a:cs typeface="Tahoma"/>
                <a:sym typeface="Tahoma"/>
              </a:rPr>
              <a:t>. Pan gânt eu dal, mae'n rhaid i’r ysbrydion a'r cudd-weithwyr ad-dalu'r holl dreth goll, ynghyd â llog, a chosbau ariannol. </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Fe allech chi fod yn dechrau eich swydd gyntaf yn fuan - efallai swydd ran-amser ar ddydd Sadwrn neu swydd gwyliau - ac mae angen i chi wybod beth i gadw llygad amdano. Dwedwch eich bod yn mynd i weithio i rywun arall, yna dylech fod yn amheus os: nad yw’ch </a:t>
            </a:r>
            <a:r>
              <a:rPr lang="cy-GB" sz="1200" b="0" i="1" dirty="0">
                <a:solidFill>
                  <a:srgbClr val="404040"/>
                </a:solidFill>
                <a:latin typeface="Tahoma"/>
                <a:ea typeface="Tahoma"/>
                <a:cs typeface="Tahoma"/>
                <a:sym typeface="Tahoma"/>
              </a:rPr>
              <a:t>bos newydd </a:t>
            </a:r>
            <a:r>
              <a:rPr lang="cy-GB" sz="1200" i="1" dirty="0">
                <a:solidFill>
                  <a:srgbClr val="404040"/>
                </a:solidFill>
                <a:latin typeface="Tahoma"/>
                <a:ea typeface="Tahoma"/>
                <a:cs typeface="Tahoma"/>
                <a:sym typeface="Tahoma"/>
              </a:rPr>
              <a:t>yn gofyn i chi gwblhau unrhyw waith papur pan rydych yn dechrau gweithio, ddim yn gofyn i chi am eich rhif Yswiriant Gwladol, yn eich talu ag arian parod ac nid yw'n rhoi slip cyflog i chi. </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Mae hyn yn bwysig. Nid ydych am ddechrau'ch bywyd </a:t>
            </a:r>
            <a:r>
              <a:rPr lang="cy-GB" sz="1200" b="0" i="1" dirty="0">
                <a:solidFill>
                  <a:srgbClr val="404040"/>
                </a:solidFill>
                <a:latin typeface="Tahoma"/>
                <a:ea typeface="Tahoma"/>
                <a:cs typeface="Tahoma"/>
                <a:sym typeface="Tahoma"/>
              </a:rPr>
              <a:t>gwaith </a:t>
            </a:r>
            <a:r>
              <a:rPr lang="cy-GB" sz="1200" b="0" i="1" dirty="0">
                <a:solidFill>
                  <a:srgbClr val="404040"/>
                </a:solidFill>
                <a:highlight>
                  <a:srgbClr val="FFFF00"/>
                </a:highlight>
                <a:latin typeface="Tahoma"/>
                <a:ea typeface="Tahoma"/>
                <a:cs typeface="Tahoma"/>
                <a:sym typeface="Tahoma"/>
              </a:rPr>
              <a:t>yn y cysgodion </a:t>
            </a:r>
            <a:r>
              <a:rPr lang="cy-GB" sz="1200" b="0" i="1" dirty="0">
                <a:solidFill>
                  <a:srgbClr val="404040"/>
                </a:solidFill>
                <a:latin typeface="Tahoma"/>
                <a:ea typeface="Tahoma"/>
                <a:cs typeface="Tahoma"/>
                <a:sym typeface="Tahoma"/>
              </a:rPr>
              <a:t>fel </a:t>
            </a:r>
            <a:r>
              <a:rPr lang="cy-GB" sz="1200" i="1" dirty="0">
                <a:solidFill>
                  <a:srgbClr val="404040"/>
                </a:solidFill>
                <a:latin typeface="Tahoma"/>
                <a:ea typeface="Tahoma"/>
                <a:cs typeface="Tahoma"/>
                <a:sym typeface="Tahoma"/>
              </a:rPr>
              <a:t>rhan o'r economi gudd. Pan mae’n dod i'ch gyrfa, byddwch yn graff, diogelwch eich hun a chadwch yn bell i ffwrdd o </a:t>
            </a:r>
            <a:r>
              <a:rPr lang="cy-GB" sz="1200" b="0" i="1" dirty="0">
                <a:solidFill>
                  <a:srgbClr val="404040"/>
                </a:solidFill>
                <a:latin typeface="Tahoma"/>
                <a:ea typeface="Tahoma"/>
                <a:cs typeface="Tahoma"/>
                <a:sym typeface="Tahoma"/>
              </a:rPr>
              <a:t>ysbrydion</a:t>
            </a:r>
            <a:r>
              <a:rPr lang="cy-GB" sz="1200" i="1" dirty="0">
                <a:solidFill>
                  <a:srgbClr val="404040"/>
                </a:solidFill>
                <a:latin typeface="Tahoma"/>
                <a:ea typeface="Tahoma"/>
                <a:cs typeface="Tahoma"/>
                <a:sym typeface="Tahoma"/>
              </a:rPr>
              <a:t>! Cofiwch fod gan CThEF yr holl wybodaeth a chymorth sydd eu hangen arnoch ar GOV.UK i sicrhau eich bod yn deall yr hyn rydych yn ei dalu a pham.</a:t>
            </a:r>
            <a:r>
              <a:rPr lang="cy-GB" sz="1200" dirty="0">
                <a:solidFill>
                  <a:srgbClr val="404040"/>
                </a:solidFill>
                <a:latin typeface="Tahoma"/>
                <a:ea typeface="Tahoma"/>
                <a:cs typeface="Tahoma"/>
                <a:sym typeface="Tahoma"/>
              </a:rPr>
              <a:t> </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None/>
            </a:pPr>
            <a:endParaRPr sz="1600" i="1" dirty="0">
              <a:solidFill>
                <a:srgbClr val="404040"/>
              </a:solidFill>
              <a:latin typeface="Tahoma"/>
              <a:ea typeface="Tahoma"/>
              <a:cs typeface="Tahoma"/>
              <a:sym typeface="Tahoma"/>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7" name="Google Shape;15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Rhannwch y dosbarth yn grwpiau bach. </a:t>
            </a:r>
          </a:p>
          <a:p>
            <a:pPr marL="0" lvl="0" indent="0" algn="l" rtl="0">
              <a:lnSpc>
                <a:spcPct val="100000"/>
              </a:lnSpc>
              <a:spcBef>
                <a:spcPts val="0"/>
              </a:spcBef>
              <a:spcAft>
                <a:spcPts val="0"/>
              </a:spcAft>
              <a:buClr>
                <a:schemeClr val="dk1"/>
              </a:buClr>
              <a:buSzPts val="1100"/>
              <a:buFont typeface="Arial"/>
              <a:buNone/>
            </a:pPr>
            <a:endParaRPr lang="cy-GB"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Esboniwch fod gan y grwpiau 6 munud i drafod beth, yn eu barn nhw, yw goblygiadau peidio â thalu treth mewn perthynas â’r tair agwedd ganlynol:</a:t>
            </a:r>
          </a:p>
          <a:p>
            <a:pPr marL="0" lvl="0" indent="0" algn="l" rtl="0">
              <a:lnSpc>
                <a:spcPct val="100000"/>
              </a:lnSpc>
              <a:spcBef>
                <a:spcPts val="0"/>
              </a:spcBef>
              <a:spcAft>
                <a:spcPts val="0"/>
              </a:spcAft>
              <a:buClr>
                <a:schemeClr val="dk1"/>
              </a:buClr>
              <a:buSzPts val="1100"/>
              <a:buFont typeface="Arial"/>
              <a:buNone/>
            </a:pPr>
            <a:endParaRPr lang="cy-GB"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b="1" dirty="0">
                <a:solidFill>
                  <a:srgbClr val="404040"/>
                </a:solidFill>
                <a:latin typeface="Tahoma"/>
                <a:ea typeface="Tahoma"/>
                <a:cs typeface="Tahoma"/>
                <a:sym typeface="Tahoma"/>
              </a:rPr>
              <a:t>Yr economi</a:t>
            </a:r>
          </a:p>
          <a:p>
            <a:pPr marL="0" lvl="0" indent="0" algn="l" rtl="0">
              <a:lnSpc>
                <a:spcPct val="100000"/>
              </a:lnSpc>
              <a:spcBef>
                <a:spcPts val="0"/>
              </a:spcBef>
              <a:spcAft>
                <a:spcPts val="0"/>
              </a:spcAft>
              <a:buClr>
                <a:schemeClr val="dk1"/>
              </a:buClr>
              <a:buSzPts val="1100"/>
              <a:buFont typeface="Arial"/>
              <a:buNone/>
            </a:pPr>
            <a:endParaRPr lang="cy-GB"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b="1" dirty="0">
                <a:solidFill>
                  <a:srgbClr val="404040"/>
                </a:solidFill>
                <a:latin typeface="Tahoma"/>
                <a:ea typeface="Tahoma"/>
                <a:cs typeface="Tahoma"/>
                <a:sym typeface="Tahoma"/>
              </a:rPr>
              <a:t>Y gymdeithas </a:t>
            </a:r>
            <a:r>
              <a:rPr lang="cy-GB" sz="1200" dirty="0">
                <a:solidFill>
                  <a:srgbClr val="404040"/>
                </a:solidFill>
                <a:latin typeface="Tahoma"/>
                <a:ea typeface="Tahoma"/>
                <a:cs typeface="Tahoma"/>
                <a:sym typeface="Tahoma"/>
              </a:rPr>
              <a:t>(grŵp o bobl)</a:t>
            </a:r>
          </a:p>
          <a:p>
            <a:pPr marL="0" lvl="0" indent="0" algn="l" rtl="0">
              <a:lnSpc>
                <a:spcPct val="100000"/>
              </a:lnSpc>
              <a:spcBef>
                <a:spcPts val="0"/>
              </a:spcBef>
              <a:spcAft>
                <a:spcPts val="0"/>
              </a:spcAft>
              <a:buClr>
                <a:schemeClr val="dk1"/>
              </a:buClr>
              <a:buSzPts val="1100"/>
              <a:buFont typeface="Arial"/>
              <a:buNone/>
            </a:pPr>
            <a:endParaRPr lang="cy-GB"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r>
              <a:rPr lang="cy-GB" sz="1200" b="1" dirty="0">
                <a:solidFill>
                  <a:srgbClr val="404040"/>
                </a:solidFill>
                <a:latin typeface="Tahoma"/>
                <a:ea typeface="Tahoma"/>
                <a:cs typeface="Tahoma"/>
                <a:sym typeface="Tahoma"/>
              </a:rPr>
              <a:t>Yr unigolyn</a:t>
            </a:r>
            <a:r>
              <a:rPr lang="cy-GB" sz="1200" dirty="0">
                <a:solidFill>
                  <a:srgbClr val="404040"/>
                </a:solidFill>
                <a:latin typeface="Tahoma"/>
                <a:ea typeface="Tahoma"/>
                <a:cs typeface="Tahoma"/>
                <a:sym typeface="Tahoma"/>
              </a:rPr>
              <a:t> (pob person fel nhw eu hunain neu eu rhieni sy’n talu treth)</a:t>
            </a:r>
          </a:p>
          <a:p>
            <a:pPr marL="0" lvl="0" indent="0" algn="l" rtl="0">
              <a:lnSpc>
                <a:spcPct val="100000"/>
              </a:lnSpc>
              <a:spcBef>
                <a:spcPts val="0"/>
              </a:spcBef>
              <a:spcAft>
                <a:spcPts val="0"/>
              </a:spcAft>
              <a:buSzPts val="1100"/>
              <a:buNone/>
            </a:pPr>
            <a:endParaRPr lang="cy-GB"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r>
              <a:rPr lang="cy-GB" sz="1200" dirty="0">
                <a:solidFill>
                  <a:srgbClr val="404040"/>
                </a:solidFill>
                <a:latin typeface="Tahoma"/>
                <a:ea typeface="Tahoma"/>
                <a:cs typeface="Tahoma"/>
                <a:sym typeface="Tahoma"/>
              </a:rPr>
              <a:t>Rhowch 6 munud i’r dosbarth gael trafodaeth yn dilyn y dasg. </a:t>
            </a:r>
          </a:p>
          <a:p>
            <a:pPr marL="0" lvl="0" indent="0" algn="l" rtl="0">
              <a:lnSpc>
                <a:spcPct val="100000"/>
              </a:lnSpc>
              <a:spcBef>
                <a:spcPts val="0"/>
              </a:spcBef>
              <a:spcAft>
                <a:spcPts val="0"/>
              </a:spcAft>
              <a:buSzPts val="1100"/>
              <a:buNone/>
            </a:pPr>
            <a:endParaRPr lang="cy-GB"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b="1" dirty="0">
                <a:solidFill>
                  <a:srgbClr val="404040"/>
                </a:solidFill>
                <a:latin typeface="Tahoma"/>
                <a:ea typeface="Tahoma"/>
                <a:cs typeface="Tahoma"/>
                <a:sym typeface="Tahoma"/>
              </a:rPr>
              <a:t>Gweler y cynllun gwers yn y canllaw cyflwyno am atebion posibl a nodiadau trafod ar gyfer pob agwedd. </a:t>
            </a:r>
          </a:p>
          <a:p>
            <a:pPr marL="0" lvl="0" indent="0" algn="l" rtl="0">
              <a:lnSpc>
                <a:spcPct val="100000"/>
              </a:lnSpc>
              <a:spcBef>
                <a:spcPts val="0"/>
              </a:spcBef>
              <a:spcAft>
                <a:spcPts val="0"/>
              </a:spcAft>
              <a:buClr>
                <a:schemeClr val="dk1"/>
              </a:buClr>
              <a:buSzPts val="1100"/>
              <a:buFont typeface="Arial"/>
              <a:buNone/>
            </a:pPr>
            <a:endParaRPr lang="cy-GB"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endParaRPr lang="cy-GB"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cy-GB" sz="1800" b="1" dirty="0">
                <a:solidFill>
                  <a:srgbClr val="404040"/>
                </a:solidFill>
                <a:latin typeface="Tahoma"/>
                <a:ea typeface="Tahoma"/>
                <a:cs typeface="Tahoma"/>
                <a:sym typeface="Tahoma"/>
              </a:rPr>
              <a:t>Cyflwynwch Fideo 4: </a:t>
            </a:r>
          </a:p>
          <a:p>
            <a:pPr marL="0" lvl="0" indent="0" algn="l" rtl="0">
              <a:lnSpc>
                <a:spcPct val="100000"/>
              </a:lnSpc>
              <a:spcBef>
                <a:spcPts val="0"/>
              </a:spcBef>
              <a:spcAft>
                <a:spcPts val="0"/>
              </a:spcAft>
              <a:buClr>
                <a:schemeClr val="dk1"/>
              </a:buClr>
              <a:buSzPts val="1100"/>
              <a:buFont typeface="Arial"/>
              <a:buNone/>
            </a:pPr>
            <a:endParaRPr lang="cy-GB" sz="1800" b="1"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800" dirty="0">
                <a:solidFill>
                  <a:srgbClr val="404040"/>
                </a:solidFill>
                <a:latin typeface="Tahoma"/>
                <a:ea typeface="Tahoma"/>
                <a:cs typeface="Tahoma"/>
                <a:sym typeface="Tahoma"/>
              </a:rPr>
              <a:t>Esboniwch i’r disgyblion fod dwy ran i’r fideo hwn. Mae’r adran gyntaf yn sôn am yr hyn sydd angen i chi ei wybod am dreth pan fyddwch yn dechrau gweithio ac mae’r ail adran yn sôn am yr hyn y mae’n ei olygu os byddwch yn dechrau eich busnes eich hun. </a:t>
            </a:r>
          </a:p>
          <a:p>
            <a:pPr marL="0" lvl="0" indent="0" algn="l" rtl="0">
              <a:lnSpc>
                <a:spcPct val="100000"/>
              </a:lnSpc>
              <a:spcBef>
                <a:spcPts val="0"/>
              </a:spcBef>
              <a:spcAft>
                <a:spcPts val="0"/>
              </a:spcAft>
              <a:buClr>
                <a:schemeClr val="dk1"/>
              </a:buClr>
              <a:buSzPts val="1100"/>
              <a:buFont typeface="Arial"/>
              <a:buNone/>
            </a:pPr>
            <a:endParaRPr lang="cy-GB" sz="1800" b="1" dirty="0">
              <a:solidFill>
                <a:srgbClr val="404040"/>
              </a:solidFill>
              <a:latin typeface="Tahoma"/>
              <a:ea typeface="Tahoma"/>
              <a:cs typeface="Tahoma"/>
              <a:sym typeface="Tahoma"/>
            </a:endParaRPr>
          </a:p>
          <a:p>
            <a:pPr marL="158750" lvl="0" indent="0" algn="l" rtl="0">
              <a:lnSpc>
                <a:spcPct val="115000"/>
              </a:lnSpc>
              <a:spcBef>
                <a:spcPts val="0"/>
              </a:spcBef>
              <a:spcAft>
                <a:spcPts val="0"/>
              </a:spcAft>
              <a:buSzPts val="1100"/>
              <a:buNone/>
            </a:pPr>
            <a:r>
              <a:rPr lang="cy-GB" sz="2800" b="1" i="1" dirty="0">
                <a:solidFill>
                  <a:srgbClr val="404040"/>
                </a:solidFill>
                <a:latin typeface="Tahoma"/>
                <a:ea typeface="Tahoma"/>
                <a:cs typeface="Tahoma"/>
                <a:sym typeface="Tahoma"/>
              </a:rPr>
              <a:t>RHAN UN </a:t>
            </a:r>
          </a:p>
          <a:p>
            <a:pPr marL="0" lvl="0" indent="0" algn="l" rtl="0">
              <a:lnSpc>
                <a:spcPct val="100000"/>
              </a:lnSpc>
              <a:spcBef>
                <a:spcPts val="0"/>
              </a:spcBef>
              <a:spcAft>
                <a:spcPts val="0"/>
              </a:spcAft>
              <a:buNone/>
            </a:pPr>
            <a:endParaRPr lang="cy-GB" sz="240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Ychydig cyn eich pen-blwydd yn 16 oed dylech gael eich rhif Yswiriant Gwladol - ‘YG’ - mewn llythyr gan CThEF. Dyw’r rhif hwn ddim yn profi pwy ydych, ond mae’n unigryw i chi ac mae’n aros yr un peth ar hyd eich oes. Mae’n bwysig oherwydd ei fod yn gysylltiedig â’r cyfraniadau Yswiriant Gwladol y </a:t>
            </a:r>
            <a:r>
              <a:rPr lang="cy-GB" sz="1200" b="0" i="1" dirty="0">
                <a:solidFill>
                  <a:srgbClr val="404040"/>
                </a:solidFill>
                <a:latin typeface="Tahoma"/>
                <a:ea typeface="Tahoma"/>
                <a:cs typeface="Tahoma"/>
                <a:sym typeface="Tahoma"/>
              </a:rPr>
              <a:t>byddwch yn eu gwneud </a:t>
            </a:r>
            <a:r>
              <a:rPr lang="cy-GB" sz="1200" i="1" dirty="0">
                <a:solidFill>
                  <a:srgbClr val="404040"/>
                </a:solidFill>
                <a:latin typeface="Tahoma"/>
                <a:ea typeface="Tahoma"/>
                <a:cs typeface="Tahoma"/>
                <a:sym typeface="Tahoma"/>
              </a:rPr>
              <a:t>o’ch cyflog pan fyddwch yn dechrau gweithio, hyd yn oed swydd ar ddydd Sadwrn! </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Mae’r cyfraniadau hyn yn rhoi’r hawl i chi gael rhai </a:t>
            </a:r>
            <a:r>
              <a:rPr lang="cy-GB" sz="1200" b="0" i="1" dirty="0">
                <a:solidFill>
                  <a:srgbClr val="404040"/>
                </a:solidFill>
                <a:latin typeface="Tahoma"/>
                <a:ea typeface="Tahoma"/>
                <a:cs typeface="Tahoma"/>
                <a:sym typeface="Tahoma"/>
              </a:rPr>
              <a:t>budd-daliadau</a:t>
            </a:r>
            <a:r>
              <a:rPr lang="cy-GB" sz="1200" i="1" dirty="0">
                <a:solidFill>
                  <a:srgbClr val="404040"/>
                </a:solidFill>
                <a:latin typeface="Tahoma"/>
                <a:ea typeface="Tahoma"/>
                <a:cs typeface="Tahoma"/>
                <a:sym typeface="Tahoma"/>
              </a:rPr>
              <a:t>, gan gynnwys, ymhen rhai degawdau, eich Pensiwn y Wladwriaeth. Bydd hefyd ei angen arnoch pan fyddwch yn defnyddio rhai o wasanaethau pwysig y llywodraeth, fel gwneud cais i’r DVLA am drwydded yrru dros dro, gwneud cais am fenthyciad myfyriwr, neu pan fyddwch yn cofrestru i bleidleisio.</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Bob blwyddyn dreth, mae’r hawl gennych i ennill swm penodol o arian heb dalu treth arno. </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Bydd CThEF yn anfon cod treth atoch. Mae hwn yn dweud beth yw eich lwfans personol fel eich bod yn gwybod faint o'r hyn rydych wedi'i ennill a fydd yn ddi-dreth. Bydd eich cyflogwr yn defnyddio eich cod treth i gyfrifo’r dreth y gallai fod angen i chi ei </a:t>
            </a:r>
            <a:r>
              <a:rPr lang="cy-GB" sz="1200" b="0" i="1" dirty="0">
                <a:solidFill>
                  <a:srgbClr val="404040"/>
                </a:solidFill>
                <a:latin typeface="Tahoma"/>
                <a:ea typeface="Tahoma"/>
                <a:cs typeface="Tahoma"/>
                <a:sym typeface="Tahoma"/>
              </a:rPr>
              <a:t>thalu</a:t>
            </a:r>
            <a:r>
              <a:rPr lang="cy-GB" sz="1200" i="1" dirty="0">
                <a:solidFill>
                  <a:srgbClr val="404040"/>
                </a:solidFill>
                <a:latin typeface="Tahoma"/>
                <a:ea typeface="Tahoma"/>
                <a:cs typeface="Tahoma"/>
                <a:sym typeface="Tahoma"/>
              </a:rPr>
              <a:t>. </a:t>
            </a:r>
            <a:r>
              <a:rPr lang="cy-GB" sz="1200" b="0" i="1" dirty="0">
                <a:solidFill>
                  <a:srgbClr val="404040"/>
                </a:solidFill>
                <a:latin typeface="Tahoma"/>
                <a:ea typeface="Tahoma"/>
                <a:cs typeface="Tahoma"/>
                <a:sym typeface="Tahoma"/>
              </a:rPr>
              <a:t>Mae’n cael ei ddefnyddio i wneud </a:t>
            </a:r>
            <a:r>
              <a:rPr lang="cy-GB" sz="1200" i="1" dirty="0">
                <a:solidFill>
                  <a:srgbClr val="404040"/>
                </a:solidFill>
                <a:latin typeface="Tahoma"/>
                <a:ea typeface="Tahoma"/>
                <a:cs typeface="Tahoma"/>
                <a:sym typeface="Tahoma"/>
              </a:rPr>
              <a:t>addasiadau, felly os byddwch yn gordalu fe gewch chi arian yn ôl!</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Mae hefyd angen i chi wybod am eich Cyfrif Treth Personol ac ap CThEF. Gellir defnyddio'r rhain i gael mynediad at gofnod ar-lein diogel o'ch Treth a thaliadau YG. Unwaith y byddwch wedi dechrau gweithio byddwch yn gallu defnyddio’ch cyfrif i fonitro eich taliadau treth, ac ad-daliadau, ac i roi gwybod i CThEF am unrhyw newidiadau i’ch manylion personol. Unwaith y byddwch yn dechrau eich swydd gyntaf, byddwch yn gallu mewngofnodi i’ch Cyfrif Treth Personol. </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Ar ddiwedd y flwyddyn dreth ar y 5ed Ebrill, bydd CThEF yn adio'ch holl enillion at ei gilydd yn awtomatig,</a:t>
            </a:r>
            <a:r>
              <a:rPr lang="cy-GB" sz="1200" b="1" i="1" dirty="0">
                <a:solidFill>
                  <a:srgbClr val="404040"/>
                </a:solidFill>
                <a:latin typeface="Tahoma"/>
                <a:ea typeface="Tahoma"/>
                <a:cs typeface="Tahoma"/>
                <a:sym typeface="Tahoma"/>
              </a:rPr>
              <a:t> </a:t>
            </a:r>
            <a:r>
              <a:rPr lang="cy-GB" sz="1200" b="0" i="1" dirty="0">
                <a:solidFill>
                  <a:srgbClr val="404040"/>
                </a:solidFill>
                <a:latin typeface="Tahoma"/>
                <a:ea typeface="Tahoma"/>
                <a:cs typeface="Tahoma"/>
                <a:sym typeface="Tahoma"/>
              </a:rPr>
              <a:t>yn</a:t>
            </a:r>
            <a:r>
              <a:rPr lang="cy-GB" sz="1200" b="1" i="1" dirty="0">
                <a:solidFill>
                  <a:srgbClr val="404040"/>
                </a:solidFill>
                <a:latin typeface="Tahoma"/>
                <a:ea typeface="Tahoma"/>
                <a:cs typeface="Tahoma"/>
                <a:sym typeface="Tahoma"/>
              </a:rPr>
              <a:t> </a:t>
            </a:r>
            <a:r>
              <a:rPr lang="cy-GB" sz="1200" i="1" dirty="0">
                <a:solidFill>
                  <a:srgbClr val="404040"/>
                </a:solidFill>
                <a:latin typeface="Tahoma"/>
                <a:ea typeface="Tahoma"/>
                <a:cs typeface="Tahoma"/>
                <a:sym typeface="Tahoma"/>
              </a:rPr>
              <a:t>gweithio allan os dylech fod wedi talu treth a gwneud unrhyw addasiadau sydd eu hangen.</a:t>
            </a:r>
          </a:p>
          <a:p>
            <a:pPr marL="457200" lvl="0" indent="0" algn="l" rtl="0">
              <a:lnSpc>
                <a:spcPct val="100000"/>
              </a:lnSpc>
              <a:spcBef>
                <a:spcPts val="0"/>
              </a:spcBef>
              <a:spcAft>
                <a:spcPts val="0"/>
              </a:spcAft>
              <a:buNone/>
            </a:pPr>
            <a:endParaRPr lang="cy-GB" sz="1200" i="1" dirty="0">
              <a:solidFill>
                <a:srgbClr val="404040"/>
              </a:solidFill>
              <a:latin typeface="Tahoma"/>
              <a:ea typeface="Tahoma"/>
              <a:cs typeface="Tahoma"/>
              <a:sym typeface="Tahoma"/>
            </a:endParaRPr>
          </a:p>
          <a:p>
            <a:pPr marL="457200" lvl="0" indent="0" algn="l" rtl="0">
              <a:lnSpc>
                <a:spcPct val="100000"/>
              </a:lnSpc>
              <a:spcBef>
                <a:spcPts val="0"/>
              </a:spcBef>
              <a:spcAft>
                <a:spcPts val="0"/>
              </a:spcAft>
              <a:buNone/>
            </a:pPr>
            <a:endParaRPr lang="cy-GB" sz="1200" i="1" dirty="0">
              <a:solidFill>
                <a:srgbClr val="404040"/>
              </a:solidFill>
              <a:latin typeface="Tahoma"/>
              <a:ea typeface="Tahoma"/>
              <a:cs typeface="Tahoma"/>
              <a:sym typeface="Tahoma"/>
            </a:endParaRPr>
          </a:p>
          <a:p>
            <a:pPr marL="158750" lvl="0" indent="0" algn="l" rtl="0">
              <a:lnSpc>
                <a:spcPct val="100000"/>
              </a:lnSpc>
              <a:spcBef>
                <a:spcPts val="0"/>
              </a:spcBef>
              <a:spcAft>
                <a:spcPts val="0"/>
              </a:spcAft>
              <a:buSzPts val="1100"/>
              <a:buNone/>
            </a:pPr>
            <a:r>
              <a:rPr lang="cy-GB" sz="2800" b="1" i="1" dirty="0">
                <a:solidFill>
                  <a:srgbClr val="404040"/>
                </a:solidFill>
                <a:latin typeface="Tahoma"/>
                <a:ea typeface="Tahoma"/>
                <a:cs typeface="Tahoma"/>
                <a:sym typeface="Tahoma"/>
              </a:rPr>
              <a:t>RHAN DAU</a:t>
            </a:r>
          </a:p>
          <a:p>
            <a:pPr marL="158750" lvl="0" indent="0" algn="l" rtl="0">
              <a:lnSpc>
                <a:spcPct val="100000"/>
              </a:lnSpc>
              <a:spcBef>
                <a:spcPts val="0"/>
              </a:spcBef>
              <a:spcAft>
                <a:spcPts val="0"/>
              </a:spcAft>
              <a:buSzPts val="1100"/>
              <a:buNone/>
            </a:pPr>
            <a:endParaRPr lang="cy-GB" sz="2800" b="1" i="1" dirty="0">
              <a:solidFill>
                <a:srgbClr val="404040"/>
              </a:solidFill>
              <a:latin typeface="Tahoma"/>
              <a:ea typeface="Tahoma"/>
              <a:cs typeface="Tahoma"/>
              <a:sym typeface="Tahoma"/>
            </a:endParaRPr>
          </a:p>
          <a:p>
            <a:pPr marL="457200" lvl="0" indent="-330200" algn="l" rtl="0">
              <a:spcBef>
                <a:spcPts val="1400"/>
              </a:spcBef>
              <a:spcAft>
                <a:spcPts val="0"/>
              </a:spcAft>
              <a:buClr>
                <a:srgbClr val="404040"/>
              </a:buClr>
              <a:buSzPts val="1600"/>
              <a:buFont typeface="Tahoma"/>
              <a:buChar char="-"/>
            </a:pPr>
            <a:r>
              <a:rPr lang="cy-GB" sz="1800" i="1" dirty="0">
                <a:solidFill>
                  <a:srgbClr val="404040"/>
                </a:solidFill>
                <a:latin typeface="Tahoma"/>
                <a:ea typeface="Tahoma"/>
                <a:cs typeface="Tahoma"/>
                <a:sym typeface="Tahoma"/>
              </a:rPr>
              <a:t>A beth os penderfynwch gychwyn eich busnes eich hun? Yn gyntaf mae rhaid gofyn i’ch hun: “</a:t>
            </a:r>
            <a:r>
              <a:rPr lang="cy-GB" sz="1800" b="0" i="1" dirty="0">
                <a:solidFill>
                  <a:srgbClr val="404040"/>
                </a:solidFill>
                <a:latin typeface="Tahoma"/>
                <a:ea typeface="Tahoma"/>
                <a:cs typeface="Tahoma"/>
                <a:sym typeface="Tahoma"/>
              </a:rPr>
              <a:t>Ydw i mewn busnes </a:t>
            </a:r>
            <a:r>
              <a:rPr lang="cy-GB" sz="1800" i="1" dirty="0">
                <a:solidFill>
                  <a:srgbClr val="404040"/>
                </a:solidFill>
                <a:latin typeface="Tahoma"/>
                <a:ea typeface="Tahoma"/>
                <a:cs typeface="Tahoma"/>
                <a:sym typeface="Tahoma"/>
              </a:rPr>
              <a:t>mewn gwirionedd?” Mae’n swnio fel cwestiwn anodd - felly gadewch i ni edrych ar rai enghreifftiau. Mae Becky yn caru cŵn. Weithiau mae hi’n cynnig mynd â chi ei chymydog am dro ac yn cael £10. Mae hi’n bod yn glên, ond dydi hi ddim mewn busnes. A beth os bydd Becky yn penderfynu ei bod hi am fynd ati go iawn i ennill rhywfaint o arian o hyn? Mae hi’n creu cyfrif cyfryngau cymdeithasol ac yn postio ei </a:t>
            </a:r>
            <a:r>
              <a:rPr lang="cy-GB" sz="1800" b="0" i="1" dirty="0">
                <a:solidFill>
                  <a:srgbClr val="404040"/>
                </a:solidFill>
                <a:latin typeface="Tahoma"/>
                <a:ea typeface="Tahoma"/>
                <a:cs typeface="Tahoma"/>
                <a:sym typeface="Tahoma"/>
              </a:rPr>
              <a:t>chyfraddau</a:t>
            </a:r>
            <a:r>
              <a:rPr lang="cy-GB" sz="1800" i="1" dirty="0">
                <a:solidFill>
                  <a:srgbClr val="404040"/>
                </a:solidFill>
                <a:latin typeface="Tahoma"/>
                <a:ea typeface="Tahoma"/>
                <a:cs typeface="Tahoma"/>
                <a:sym typeface="Tahoma"/>
              </a:rPr>
              <a:t>; yn prynu teganau i’r cŵn. Mae ganddi fusnes bellach! </a:t>
            </a:r>
          </a:p>
          <a:p>
            <a:pPr marL="457200" lvl="0" indent="-330200" algn="l" rtl="0">
              <a:spcBef>
                <a:spcPts val="0"/>
              </a:spcBef>
              <a:spcAft>
                <a:spcPts val="0"/>
              </a:spcAft>
              <a:buClr>
                <a:srgbClr val="404040"/>
              </a:buClr>
              <a:buSzPts val="1600"/>
              <a:buFont typeface="Tahoma"/>
              <a:buChar char="-"/>
            </a:pPr>
            <a:r>
              <a:rPr lang="cy-GB" sz="1800" i="1" dirty="0">
                <a:solidFill>
                  <a:srgbClr val="404040"/>
                </a:solidFill>
                <a:latin typeface="Tahoma"/>
                <a:ea typeface="Tahoma"/>
                <a:cs typeface="Tahoma"/>
                <a:sym typeface="Tahoma"/>
              </a:rPr>
              <a:t>Mae’r un peth yn wir am Freddie, dylanwadwr </a:t>
            </a:r>
            <a:r>
              <a:rPr lang="cy-GB" sz="1800" b="0" i="1" dirty="0">
                <a:solidFill>
                  <a:srgbClr val="404040"/>
                </a:solidFill>
                <a:latin typeface="Tahoma"/>
                <a:ea typeface="Tahoma"/>
                <a:cs typeface="Tahoma"/>
                <a:sym typeface="Tahoma"/>
              </a:rPr>
              <a:t>a chrëwr </a:t>
            </a:r>
            <a:r>
              <a:rPr lang="cy-GB" sz="1800" i="1" dirty="0">
                <a:solidFill>
                  <a:srgbClr val="404040"/>
                </a:solidFill>
                <a:latin typeface="Tahoma"/>
                <a:ea typeface="Tahoma"/>
                <a:cs typeface="Tahoma"/>
                <a:sym typeface="Tahoma"/>
              </a:rPr>
              <a:t>cynnwys sy’n adolygu teclynnau bach y mae’n </a:t>
            </a:r>
            <a:r>
              <a:rPr lang="cy-GB" sz="1800" b="0" i="1" dirty="0">
                <a:solidFill>
                  <a:srgbClr val="404040"/>
                </a:solidFill>
                <a:latin typeface="Tahoma"/>
                <a:ea typeface="Tahoma"/>
                <a:cs typeface="Tahoma"/>
                <a:sym typeface="Tahoma"/>
              </a:rPr>
              <a:t>eu cael </a:t>
            </a:r>
            <a:r>
              <a:rPr lang="cy-GB" sz="1800" i="1" dirty="0">
                <a:solidFill>
                  <a:srgbClr val="404040"/>
                </a:solidFill>
                <a:latin typeface="Tahoma"/>
                <a:ea typeface="Tahoma"/>
                <a:cs typeface="Tahoma"/>
                <a:sym typeface="Tahoma"/>
              </a:rPr>
              <a:t>fel anrhegion. </a:t>
            </a:r>
          </a:p>
          <a:p>
            <a:pPr marL="457200" lvl="0" indent="-330200" algn="l" rtl="0">
              <a:spcBef>
                <a:spcPts val="0"/>
              </a:spcBef>
              <a:spcAft>
                <a:spcPts val="0"/>
              </a:spcAft>
              <a:buClr>
                <a:srgbClr val="404040"/>
              </a:buClr>
              <a:buSzPts val="1600"/>
              <a:buFont typeface="Tahoma"/>
              <a:buChar char="-"/>
            </a:pPr>
            <a:r>
              <a:rPr lang="cy-GB" sz="1800" i="1" dirty="0">
                <a:solidFill>
                  <a:srgbClr val="404040"/>
                </a:solidFill>
                <a:latin typeface="Tahoma"/>
                <a:ea typeface="Tahoma"/>
                <a:cs typeface="Tahoma"/>
                <a:sym typeface="Tahoma"/>
              </a:rPr>
              <a:t>A Jas, sydd hefyd wedi sefydlu busnes crefftio ar-lein a newydd gael ei chwsmer cyntaf. </a:t>
            </a:r>
            <a:r>
              <a:rPr lang="cy-GB" sz="1800" b="0" i="1" dirty="0">
                <a:solidFill>
                  <a:srgbClr val="404040"/>
                </a:solidFill>
                <a:latin typeface="Tahoma"/>
                <a:ea typeface="Tahoma"/>
                <a:cs typeface="Tahoma"/>
                <a:sym typeface="Tahoma"/>
              </a:rPr>
              <a:t>Maen nhw </a:t>
            </a:r>
            <a:r>
              <a:rPr lang="cy-GB" sz="1800" i="1" dirty="0">
                <a:solidFill>
                  <a:srgbClr val="404040"/>
                </a:solidFill>
                <a:latin typeface="Tahoma"/>
                <a:ea typeface="Tahoma"/>
                <a:cs typeface="Tahoma"/>
                <a:sym typeface="Tahoma"/>
              </a:rPr>
              <a:t>i gyd mewn busnes, sy'n golygu bod angen i'r tri gysylltu â </a:t>
            </a:r>
            <a:r>
              <a:rPr lang="cy-GB" sz="1800" i="1" dirty="0" err="1">
                <a:solidFill>
                  <a:srgbClr val="404040"/>
                </a:solidFill>
                <a:latin typeface="Tahoma"/>
                <a:ea typeface="Tahoma"/>
                <a:cs typeface="Tahoma"/>
                <a:sym typeface="Tahoma"/>
              </a:rPr>
              <a:t>CThEF</a:t>
            </a:r>
            <a:r>
              <a:rPr lang="cy-GB" sz="1800" i="1" dirty="0">
                <a:solidFill>
                  <a:srgbClr val="404040"/>
                </a:solidFill>
                <a:latin typeface="Tahoma"/>
                <a:ea typeface="Tahoma"/>
                <a:cs typeface="Tahoma"/>
                <a:sym typeface="Tahoma"/>
              </a:rPr>
              <a:t>.</a:t>
            </a:r>
          </a:p>
          <a:p>
            <a:pPr marL="457200" lvl="0" indent="-330200" algn="l" rtl="0">
              <a:spcBef>
                <a:spcPts val="0"/>
              </a:spcBef>
              <a:spcAft>
                <a:spcPts val="0"/>
              </a:spcAft>
              <a:buClr>
                <a:srgbClr val="404040"/>
              </a:buClr>
              <a:buSzPts val="1600"/>
              <a:buFont typeface="Tahoma"/>
              <a:buChar char="-"/>
            </a:pPr>
            <a:r>
              <a:rPr lang="cy-GB" sz="1800" i="1" dirty="0">
                <a:solidFill>
                  <a:srgbClr val="404040"/>
                </a:solidFill>
                <a:latin typeface="Tahoma"/>
                <a:ea typeface="Tahoma"/>
                <a:cs typeface="Tahoma"/>
                <a:sym typeface="Tahoma"/>
              </a:rPr>
              <a:t>Gall </a:t>
            </a:r>
            <a:r>
              <a:rPr lang="cy-GB" sz="1800" i="1" dirty="0" err="1">
                <a:solidFill>
                  <a:srgbClr val="404040"/>
                </a:solidFill>
                <a:latin typeface="Tahoma"/>
                <a:ea typeface="Tahoma"/>
                <a:cs typeface="Tahoma"/>
                <a:sym typeface="Tahoma"/>
              </a:rPr>
              <a:t>CThEF</a:t>
            </a:r>
            <a:r>
              <a:rPr lang="cy-GB" sz="1800" i="1" dirty="0">
                <a:solidFill>
                  <a:srgbClr val="404040"/>
                </a:solidFill>
                <a:latin typeface="Tahoma"/>
                <a:ea typeface="Tahoma"/>
                <a:cs typeface="Tahoma"/>
                <a:sym typeface="Tahoma"/>
              </a:rPr>
              <a:t> helpu Becky, Freddie a Jas gyda’r holl </a:t>
            </a:r>
            <a:r>
              <a:rPr lang="cy-GB" sz="1800" b="0" i="1" dirty="0">
                <a:solidFill>
                  <a:srgbClr val="404040"/>
                </a:solidFill>
                <a:latin typeface="Tahoma"/>
                <a:ea typeface="Tahoma"/>
                <a:cs typeface="Tahoma"/>
                <a:sym typeface="Tahoma"/>
              </a:rPr>
              <a:t>wybodaeth sydd ei hangen arnyn nhw </a:t>
            </a:r>
            <a:r>
              <a:rPr lang="cy-GB" sz="1800" i="1" dirty="0">
                <a:solidFill>
                  <a:srgbClr val="404040"/>
                </a:solidFill>
                <a:latin typeface="Tahoma"/>
                <a:ea typeface="Tahoma"/>
                <a:cs typeface="Tahoma"/>
                <a:sym typeface="Tahoma"/>
              </a:rPr>
              <a:t>i sefydlu eu busnes eu hunain a rhoi cymorth gyda’u trethi. </a:t>
            </a:r>
          </a:p>
          <a:p>
            <a:pPr marL="457200" lvl="0" indent="-330200" algn="l" rtl="0">
              <a:spcBef>
                <a:spcPts val="0"/>
              </a:spcBef>
              <a:spcAft>
                <a:spcPts val="0"/>
              </a:spcAft>
              <a:buClr>
                <a:srgbClr val="404040"/>
              </a:buClr>
              <a:buSzPts val="1600"/>
              <a:buFont typeface="Tahoma"/>
              <a:buChar char="-"/>
            </a:pPr>
            <a:r>
              <a:rPr lang="cy-GB" sz="1800" i="1" dirty="0">
                <a:solidFill>
                  <a:srgbClr val="404040"/>
                </a:solidFill>
                <a:latin typeface="Tahoma"/>
                <a:ea typeface="Tahoma"/>
                <a:cs typeface="Tahoma"/>
                <a:sym typeface="Tahoma"/>
              </a:rPr>
              <a:t>Os ydych chi newydd ddechrau eich busnes eich hun, mae tri pheth pwysig y mae angen i chi eu gwneud: Cofrestru, Cofnodion a Ffurflenni </a:t>
            </a:r>
            <a:r>
              <a:rPr lang="cy-GB" sz="1800" b="0" i="1" dirty="0">
                <a:solidFill>
                  <a:srgbClr val="404040"/>
                </a:solidFill>
                <a:latin typeface="Tahoma"/>
                <a:ea typeface="Tahoma"/>
                <a:cs typeface="Tahoma"/>
                <a:sym typeface="Tahoma"/>
              </a:rPr>
              <a:t>Treth</a:t>
            </a:r>
            <a:r>
              <a:rPr lang="cy-GB" sz="1800" i="1" dirty="0">
                <a:solidFill>
                  <a:srgbClr val="404040"/>
                </a:solidFill>
                <a:latin typeface="Tahoma"/>
                <a:ea typeface="Tahoma"/>
                <a:cs typeface="Tahoma"/>
                <a:sym typeface="Tahoma"/>
              </a:rPr>
              <a:t>. </a:t>
            </a:r>
          </a:p>
          <a:p>
            <a:pPr marL="457200" lvl="0" indent="-330200" algn="l" rtl="0">
              <a:spcBef>
                <a:spcPts val="0"/>
              </a:spcBef>
              <a:spcAft>
                <a:spcPts val="0"/>
              </a:spcAft>
              <a:buClr>
                <a:srgbClr val="404040"/>
              </a:buClr>
              <a:buSzPts val="1600"/>
              <a:buFont typeface="Tahoma"/>
              <a:buChar char="-"/>
            </a:pPr>
            <a:r>
              <a:rPr lang="cy-GB" sz="1800" i="1" dirty="0">
                <a:solidFill>
                  <a:srgbClr val="404040"/>
                </a:solidFill>
                <a:latin typeface="Tahoma"/>
                <a:ea typeface="Tahoma"/>
                <a:cs typeface="Tahoma"/>
                <a:sym typeface="Tahoma"/>
              </a:rPr>
              <a:t>Yr </a:t>
            </a:r>
            <a:r>
              <a:rPr lang="cy-GB" sz="1800" b="0" i="1" dirty="0">
                <a:solidFill>
                  <a:srgbClr val="404040"/>
                </a:solidFill>
                <a:latin typeface="Tahoma"/>
                <a:ea typeface="Tahoma"/>
                <a:cs typeface="Tahoma"/>
                <a:sym typeface="Tahoma"/>
              </a:rPr>
              <a:t>un</a:t>
            </a:r>
            <a:r>
              <a:rPr lang="cy-GB" sz="1800" b="1" i="1" dirty="0">
                <a:solidFill>
                  <a:srgbClr val="404040"/>
                </a:solidFill>
                <a:latin typeface="Tahoma"/>
                <a:ea typeface="Tahoma"/>
                <a:cs typeface="Tahoma"/>
                <a:sym typeface="Tahoma"/>
              </a:rPr>
              <a:t> </a:t>
            </a:r>
            <a:r>
              <a:rPr lang="cy-GB" sz="1800" i="1" dirty="0">
                <a:solidFill>
                  <a:srgbClr val="404040"/>
                </a:solidFill>
                <a:latin typeface="Tahoma"/>
                <a:ea typeface="Tahoma"/>
                <a:cs typeface="Tahoma"/>
                <a:sym typeface="Tahoma"/>
              </a:rPr>
              <a:t>cyntaf yw - ‘cofrestru.’ Y ffordd hawsaf i wneud hyn yw ymweld â gwefan GOV.UK a chwilio am ‘</a:t>
            </a:r>
            <a:r>
              <a:rPr lang="cy-GB" sz="1800" b="0" i="1" dirty="0">
                <a:solidFill>
                  <a:srgbClr val="404040"/>
                </a:solidFill>
                <a:latin typeface="Tahoma"/>
                <a:ea typeface="Tahoma"/>
                <a:cs typeface="Tahoma"/>
                <a:sym typeface="Tahoma"/>
              </a:rPr>
              <a:t>Register your new business with HMRC’.</a:t>
            </a:r>
          </a:p>
          <a:p>
            <a:pPr marL="457200" lvl="0" indent="-330200" algn="l" rtl="0">
              <a:spcBef>
                <a:spcPts val="0"/>
              </a:spcBef>
              <a:spcAft>
                <a:spcPts val="0"/>
              </a:spcAft>
              <a:buClr>
                <a:srgbClr val="404040"/>
              </a:buClr>
              <a:buSzPts val="1600"/>
              <a:buFont typeface="Tahoma"/>
              <a:buChar char="-"/>
            </a:pPr>
            <a:r>
              <a:rPr lang="cy-GB" sz="1800" i="1" dirty="0">
                <a:solidFill>
                  <a:srgbClr val="404040"/>
                </a:solidFill>
                <a:latin typeface="Tahoma"/>
                <a:ea typeface="Tahoma"/>
                <a:cs typeface="Tahoma"/>
                <a:sym typeface="Tahoma"/>
              </a:rPr>
              <a:t>Yr ail </a:t>
            </a:r>
            <a:r>
              <a:rPr lang="cy-GB" sz="1800" b="0" i="1" dirty="0">
                <a:solidFill>
                  <a:srgbClr val="404040"/>
                </a:solidFill>
                <a:latin typeface="Tahoma"/>
                <a:ea typeface="Tahoma"/>
                <a:cs typeface="Tahoma"/>
                <a:sym typeface="Tahoma"/>
              </a:rPr>
              <a:t>un</a:t>
            </a:r>
            <a:r>
              <a:rPr lang="cy-GB" sz="1800" i="1" dirty="0">
                <a:solidFill>
                  <a:srgbClr val="404040"/>
                </a:solidFill>
                <a:latin typeface="Tahoma"/>
                <a:ea typeface="Tahoma"/>
                <a:cs typeface="Tahoma"/>
                <a:sym typeface="Tahoma"/>
              </a:rPr>
              <a:t> yw ‘Cofnodion’. Bydd angen i chi gadw cofnod cywir iawn o'ch holl incwm - dyna'r arian a wnewch - a'ch holl wariant - dyna'r arian sydd gennych i'w wario i redeg eich busnes. Bydd rhaid i chi hefyd gadw’r dystiolaeth - anfonebau a derbynebau - o bopeth y mae'ch busnes yn ei brynu a'i werthu. Bydd rhaid i chi gadw'r rhain yn rhywle diogel, am hyd at chwe blynedd.</a:t>
            </a:r>
          </a:p>
          <a:p>
            <a:pPr marL="457200" lvl="0" indent="-330200" algn="l" rtl="0">
              <a:spcBef>
                <a:spcPts val="0"/>
              </a:spcBef>
              <a:spcAft>
                <a:spcPts val="0"/>
              </a:spcAft>
              <a:buClr>
                <a:srgbClr val="404040"/>
              </a:buClr>
              <a:buSzPts val="1600"/>
              <a:buFont typeface="Tahoma"/>
              <a:buChar char="-"/>
            </a:pPr>
            <a:r>
              <a:rPr lang="cy-GB" sz="1800" i="1" dirty="0">
                <a:solidFill>
                  <a:srgbClr val="404040"/>
                </a:solidFill>
                <a:latin typeface="Tahoma"/>
                <a:ea typeface="Tahoma"/>
                <a:cs typeface="Tahoma"/>
                <a:sym typeface="Tahoma"/>
              </a:rPr>
              <a:t>Y </a:t>
            </a:r>
            <a:r>
              <a:rPr lang="cy-GB" sz="1800" b="0" i="1" dirty="0">
                <a:solidFill>
                  <a:srgbClr val="404040"/>
                </a:solidFill>
                <a:latin typeface="Tahoma"/>
                <a:ea typeface="Tahoma"/>
                <a:cs typeface="Tahoma"/>
                <a:sym typeface="Tahoma"/>
              </a:rPr>
              <a:t>trydydd</a:t>
            </a:r>
            <a:r>
              <a:rPr lang="cy-GB" sz="1800" b="1" i="1" dirty="0">
                <a:solidFill>
                  <a:srgbClr val="404040"/>
                </a:solidFill>
                <a:latin typeface="Tahoma"/>
                <a:ea typeface="Tahoma"/>
                <a:cs typeface="Tahoma"/>
                <a:sym typeface="Tahoma"/>
              </a:rPr>
              <a:t> </a:t>
            </a:r>
            <a:r>
              <a:rPr lang="cy-GB" sz="1800" i="1" dirty="0">
                <a:solidFill>
                  <a:srgbClr val="404040"/>
                </a:solidFill>
                <a:latin typeface="Tahoma"/>
                <a:ea typeface="Tahoma"/>
                <a:cs typeface="Tahoma"/>
                <a:sym typeface="Tahoma"/>
              </a:rPr>
              <a:t>un yw ‘Ffurflenni </a:t>
            </a:r>
            <a:r>
              <a:rPr lang="cy-GB" sz="1800" b="0" i="1" dirty="0">
                <a:solidFill>
                  <a:srgbClr val="404040"/>
                </a:solidFill>
                <a:latin typeface="Tahoma"/>
                <a:ea typeface="Tahoma"/>
                <a:cs typeface="Tahoma"/>
                <a:sym typeface="Tahoma"/>
              </a:rPr>
              <a:t>Treth</a:t>
            </a:r>
            <a:r>
              <a:rPr lang="cy-GB" sz="1800" i="1" dirty="0">
                <a:solidFill>
                  <a:srgbClr val="404040"/>
                </a:solidFill>
                <a:latin typeface="Tahoma"/>
                <a:ea typeface="Tahoma"/>
                <a:cs typeface="Tahoma"/>
                <a:sym typeface="Tahoma"/>
              </a:rPr>
              <a:t>’. Unwaith eich bod yn </a:t>
            </a:r>
            <a:r>
              <a:rPr lang="cy-GB" sz="1800" b="0" i="1" dirty="0">
                <a:solidFill>
                  <a:srgbClr val="404040"/>
                </a:solidFill>
                <a:latin typeface="Tahoma"/>
                <a:ea typeface="Tahoma"/>
                <a:cs typeface="Tahoma"/>
                <a:sym typeface="Tahoma"/>
              </a:rPr>
              <a:t>hunangyflogedig</a:t>
            </a:r>
            <a:r>
              <a:rPr lang="cy-GB" sz="1800" i="1" dirty="0">
                <a:solidFill>
                  <a:srgbClr val="404040"/>
                </a:solidFill>
                <a:latin typeface="Tahoma"/>
                <a:ea typeface="Tahoma"/>
                <a:cs typeface="Tahoma"/>
                <a:sym typeface="Tahoma"/>
              </a:rPr>
              <a:t>, byddwch yn talu'ch treth incwm drwy system </a:t>
            </a:r>
            <a:r>
              <a:rPr lang="cy-GB" sz="1800" b="0" i="1" dirty="0">
                <a:solidFill>
                  <a:srgbClr val="404040"/>
                </a:solidFill>
                <a:latin typeface="Tahoma"/>
                <a:ea typeface="Tahoma"/>
                <a:cs typeface="Tahoma"/>
                <a:sym typeface="Tahoma"/>
              </a:rPr>
              <a:t>o’r enw Hunanasesiad</a:t>
            </a:r>
            <a:r>
              <a:rPr lang="cy-GB" sz="1800" i="1" dirty="0">
                <a:solidFill>
                  <a:srgbClr val="404040"/>
                </a:solidFill>
                <a:latin typeface="Tahoma"/>
                <a:ea typeface="Tahoma"/>
                <a:cs typeface="Tahoma"/>
                <a:sym typeface="Tahoma"/>
              </a:rPr>
              <a:t>. Mae angen i chi gwblhau eich Ffurflen Dreth Hunanasesiad bob blwyddyn cyn i'r flwyddyn dreth ddod i ben er mwyn osgoi methu’r dyddiad cau </a:t>
            </a:r>
            <a:r>
              <a:rPr lang="cy-GB" sz="1800" b="0" i="1" dirty="0">
                <a:solidFill>
                  <a:srgbClr val="404040"/>
                </a:solidFill>
                <a:latin typeface="Tahoma"/>
                <a:ea typeface="Tahoma"/>
                <a:cs typeface="Tahoma"/>
                <a:sym typeface="Tahoma"/>
              </a:rPr>
              <a:t>a pheidio talu cosb</a:t>
            </a:r>
            <a:r>
              <a:rPr lang="cy-GB" sz="1800" i="1" dirty="0">
                <a:solidFill>
                  <a:srgbClr val="404040"/>
                </a:solidFill>
                <a:latin typeface="Tahoma"/>
                <a:ea typeface="Tahoma"/>
                <a:cs typeface="Tahoma"/>
                <a:sym typeface="Tahoma"/>
              </a:rPr>
              <a:t>!</a:t>
            </a:r>
          </a:p>
          <a:p>
            <a:pPr marL="457200" lvl="0" indent="-330200" algn="l" rtl="0">
              <a:spcBef>
                <a:spcPts val="0"/>
              </a:spcBef>
              <a:spcAft>
                <a:spcPts val="0"/>
              </a:spcAft>
              <a:buClr>
                <a:srgbClr val="404040"/>
              </a:buClr>
              <a:buSzPts val="1600"/>
              <a:buFont typeface="Tahoma"/>
              <a:buChar char="-"/>
            </a:pPr>
            <a:r>
              <a:rPr lang="cy-GB" sz="1800" b="0" i="1" dirty="0">
                <a:solidFill>
                  <a:srgbClr val="404040"/>
                </a:solidFill>
                <a:latin typeface="Tahoma"/>
                <a:ea typeface="Tahoma"/>
                <a:cs typeface="Tahoma"/>
                <a:sym typeface="Tahoma"/>
              </a:rPr>
              <a:t>Mae rhai pethau eraill i feddwl amdanyn nhw hefyd. </a:t>
            </a:r>
            <a:r>
              <a:rPr lang="cy-GB" sz="1800" i="1" dirty="0">
                <a:solidFill>
                  <a:srgbClr val="404040"/>
                </a:solidFill>
                <a:latin typeface="Tahoma"/>
                <a:ea typeface="Tahoma"/>
                <a:cs typeface="Tahoma"/>
                <a:sym typeface="Tahoma"/>
              </a:rPr>
              <a:t>Un ohonynt yw Treth ar Werth. Mae’n bosibl y bydd angen i chi dalu TAW os yw’r swm o arian y mae eich busnes yn ei wneud yn cyrraedd lefel benodol - bydd angen i chi gofrestru eich busnes gyda </a:t>
            </a:r>
            <a:r>
              <a:rPr lang="cy-GB" sz="1800" i="1" dirty="0" err="1">
                <a:solidFill>
                  <a:srgbClr val="404040"/>
                </a:solidFill>
                <a:latin typeface="Tahoma"/>
                <a:ea typeface="Tahoma"/>
                <a:cs typeface="Tahoma"/>
                <a:sym typeface="Tahoma"/>
              </a:rPr>
              <a:t>CThEF</a:t>
            </a:r>
            <a:r>
              <a:rPr lang="cy-GB" sz="1800" i="1" dirty="0">
                <a:solidFill>
                  <a:srgbClr val="404040"/>
                </a:solidFill>
                <a:latin typeface="Tahoma"/>
                <a:ea typeface="Tahoma"/>
                <a:cs typeface="Tahoma"/>
                <a:sym typeface="Tahoma"/>
              </a:rPr>
              <a:t> ar gyfer TAW. </a:t>
            </a:r>
          </a:p>
          <a:p>
            <a:pPr marL="457200" lvl="0" indent="-330200" algn="l" rtl="0">
              <a:spcBef>
                <a:spcPts val="0"/>
              </a:spcBef>
              <a:spcAft>
                <a:spcPts val="0"/>
              </a:spcAft>
              <a:buClr>
                <a:srgbClr val="404040"/>
              </a:buClr>
              <a:buSzPts val="1600"/>
              <a:buFont typeface="Tahoma"/>
              <a:buChar char="-"/>
            </a:pPr>
            <a:r>
              <a:rPr lang="cy-GB" sz="1800" i="1" dirty="0">
                <a:solidFill>
                  <a:srgbClr val="404040"/>
                </a:solidFill>
                <a:latin typeface="Tahoma"/>
                <a:ea typeface="Tahoma"/>
                <a:cs typeface="Tahoma"/>
                <a:sym typeface="Tahoma"/>
              </a:rPr>
              <a:t>Y llall yw os ydych yn bwriadu gweithio yn y diwydiant adeiladu, oherwydd mae cynllun treth arbennig ar gyfer gweithwyr </a:t>
            </a:r>
            <a:r>
              <a:rPr lang="cy-GB" sz="1800" b="0" i="1" dirty="0">
                <a:solidFill>
                  <a:srgbClr val="404040"/>
                </a:solidFill>
                <a:latin typeface="Tahoma"/>
                <a:ea typeface="Tahoma"/>
                <a:cs typeface="Tahoma"/>
                <a:sym typeface="Tahoma"/>
              </a:rPr>
              <a:t>adeiladu</a:t>
            </a:r>
            <a:r>
              <a:rPr lang="cy-GB" sz="1800" i="1" dirty="0">
                <a:solidFill>
                  <a:srgbClr val="404040"/>
                </a:solidFill>
                <a:latin typeface="Tahoma"/>
                <a:ea typeface="Tahoma"/>
                <a:cs typeface="Tahoma"/>
                <a:sym typeface="Tahoma"/>
              </a:rPr>
              <a:t> hunangyflogedig </a:t>
            </a:r>
            <a:r>
              <a:rPr lang="cy-GB" sz="1800" b="0" i="1" dirty="0">
                <a:solidFill>
                  <a:srgbClr val="404040"/>
                </a:solidFill>
                <a:latin typeface="Tahoma"/>
                <a:ea typeface="Tahoma"/>
                <a:cs typeface="Tahoma"/>
                <a:sym typeface="Tahoma"/>
              </a:rPr>
              <a:t>o’r enw Cynllun </a:t>
            </a:r>
            <a:r>
              <a:rPr lang="cy-GB" sz="1800" i="1" dirty="0">
                <a:solidFill>
                  <a:srgbClr val="404040"/>
                </a:solidFill>
                <a:latin typeface="Tahoma"/>
                <a:ea typeface="Tahoma"/>
                <a:cs typeface="Tahoma"/>
                <a:sym typeface="Tahoma"/>
              </a:rPr>
              <a:t>y Diwydiant Adeiladu.</a:t>
            </a:r>
          </a:p>
          <a:p>
            <a:pPr marL="457200" lvl="0" indent="-330200" algn="l" rtl="0">
              <a:spcBef>
                <a:spcPts val="0"/>
              </a:spcBef>
              <a:spcAft>
                <a:spcPts val="0"/>
              </a:spcAft>
              <a:buClr>
                <a:srgbClr val="404040"/>
              </a:buClr>
              <a:buSzPts val="1600"/>
              <a:buFont typeface="Tahoma"/>
              <a:buChar char="-"/>
            </a:pPr>
            <a:r>
              <a:rPr lang="cy-GB" sz="1800" i="1" dirty="0">
                <a:solidFill>
                  <a:srgbClr val="404040"/>
                </a:solidFill>
                <a:latin typeface="Tahoma"/>
                <a:ea typeface="Tahoma"/>
                <a:cs typeface="Tahoma"/>
                <a:sym typeface="Tahoma"/>
              </a:rPr>
              <a:t>Cofiwch fod </a:t>
            </a:r>
            <a:r>
              <a:rPr lang="cy-GB" sz="1800" i="1" dirty="0" err="1">
                <a:solidFill>
                  <a:srgbClr val="404040"/>
                </a:solidFill>
                <a:latin typeface="Tahoma"/>
                <a:ea typeface="Tahoma"/>
                <a:cs typeface="Tahoma"/>
                <a:sym typeface="Tahoma"/>
              </a:rPr>
              <a:t>CThEF</a:t>
            </a:r>
            <a:r>
              <a:rPr lang="cy-GB" sz="1800" i="1" dirty="0">
                <a:solidFill>
                  <a:srgbClr val="404040"/>
                </a:solidFill>
                <a:latin typeface="Tahoma"/>
                <a:ea typeface="Tahoma"/>
                <a:cs typeface="Tahoma"/>
                <a:sym typeface="Tahoma"/>
              </a:rPr>
              <a:t> yma i helpu! Rydym yn cynnig llawer o gyngor i fusnesau bach, gan gynnwys canllawiau ar-lein, fideos YouTube a </a:t>
            </a:r>
            <a:r>
              <a:rPr lang="cy-GB" sz="1800" b="0" i="1" dirty="0">
                <a:solidFill>
                  <a:srgbClr val="404040"/>
                </a:solidFill>
                <a:latin typeface="Tahoma"/>
                <a:ea typeface="Tahoma"/>
                <a:cs typeface="Tahoma"/>
                <a:sym typeface="Tahoma"/>
              </a:rPr>
              <a:t>negeseuon</a:t>
            </a:r>
            <a:r>
              <a:rPr lang="cy-GB" sz="1800" i="1" dirty="0">
                <a:solidFill>
                  <a:srgbClr val="404040"/>
                </a:solidFill>
                <a:latin typeface="Tahoma"/>
                <a:ea typeface="Tahoma"/>
                <a:cs typeface="Tahoma"/>
                <a:sym typeface="Tahoma"/>
              </a:rPr>
              <a:t> Twitter.</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Rhannwch y dosbarth yn ddau grŵp. </a:t>
            </a:r>
          </a:p>
          <a:p>
            <a:pPr marL="0" lvl="0" indent="0" algn="l" rtl="0">
              <a:lnSpc>
                <a:spcPct val="100000"/>
              </a:lnSpc>
              <a:spcBef>
                <a:spcPts val="0"/>
              </a:spcBef>
              <a:spcAft>
                <a:spcPts val="0"/>
              </a:spcAft>
              <a:buClr>
                <a:schemeClr val="dk1"/>
              </a:buClr>
              <a:buSzPts val="1100"/>
              <a:buFont typeface="Arial"/>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b="0" dirty="0">
                <a:solidFill>
                  <a:srgbClr val="404040"/>
                </a:solidFill>
                <a:highlight>
                  <a:srgbClr val="FFFF00"/>
                </a:highlight>
                <a:latin typeface="Tahoma"/>
                <a:ea typeface="Tahoma"/>
                <a:cs typeface="Tahoma"/>
                <a:sym typeface="Tahoma"/>
              </a:rPr>
              <a:t>Esboniwch fod un grŵp yn paratoi i ddechrau ei fusnes ei hun a bod y grŵp arall yn paratoi i ddechrau swydd newydd gyda chyflogwr.</a:t>
            </a:r>
          </a:p>
          <a:p>
            <a:pPr marL="0" lvl="0" indent="0" algn="l" rtl="0">
              <a:lnSpc>
                <a:spcPct val="100000"/>
              </a:lnSpc>
              <a:spcBef>
                <a:spcPts val="0"/>
              </a:spcBef>
              <a:spcAft>
                <a:spcPts val="0"/>
              </a:spcAft>
              <a:buClr>
                <a:schemeClr val="dk1"/>
              </a:buClr>
              <a:buSzPts val="1100"/>
              <a:buFont typeface="Arial"/>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Rhowch 5 munud i’r disgyblion weithio gyda’r person nesaf drws nesaf iddyn nhw – o fewn eu grŵp – i wneud rhestr o’r pethau y dylen nhw eu gwneud ac y mae angen iddyn nhw feddwl amdanyn nhw. </a:t>
            </a:r>
          </a:p>
          <a:p>
            <a:pPr marL="0" lvl="0" indent="0" algn="l" rtl="0">
              <a:lnSpc>
                <a:spcPct val="100000"/>
              </a:lnSpc>
              <a:spcBef>
                <a:spcPts val="0"/>
              </a:spcBef>
              <a:spcAft>
                <a:spcPts val="0"/>
              </a:spcAft>
              <a:buClr>
                <a:schemeClr val="dk1"/>
              </a:buClr>
              <a:buSzPts val="1100"/>
              <a:buFont typeface="Arial"/>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r>
              <a:rPr lang="cy-GB" sz="1200" b="1" dirty="0">
                <a:solidFill>
                  <a:srgbClr val="404040"/>
                </a:solidFill>
                <a:latin typeface="Tahoma"/>
                <a:ea typeface="Tahoma"/>
                <a:cs typeface="Tahoma"/>
                <a:sym typeface="Tahoma"/>
              </a:rPr>
              <a:t>Gweler y cynllun gwers yn y canllaw cyflwyno am restr lawn o atebion posibl ar gyfer pob grŵp. </a:t>
            </a:r>
          </a:p>
          <a:p>
            <a:pPr marL="0" lvl="0" indent="0" algn="l" rtl="0">
              <a:lnSpc>
                <a:spcPct val="100000"/>
              </a:lnSpc>
              <a:spcBef>
                <a:spcPts val="0"/>
              </a:spcBef>
              <a:spcAft>
                <a:spcPts val="0"/>
              </a:spcAft>
              <a:buSzPts val="1100"/>
              <a:buNone/>
            </a:pPr>
            <a:endParaRPr sz="1200" dirty="0">
              <a:latin typeface="Tahoma"/>
              <a:ea typeface="Tahoma"/>
              <a:cs typeface="Tahoma"/>
              <a:sym typeface="Tahoma"/>
            </a:endParaRPr>
          </a:p>
          <a:p>
            <a:pPr marL="0" lvl="0" indent="0" algn="l" rtl="0">
              <a:lnSpc>
                <a:spcPct val="100000"/>
              </a:lnSpc>
              <a:spcBef>
                <a:spcPts val="0"/>
              </a:spcBef>
              <a:spcAft>
                <a:spcPts val="0"/>
              </a:spcAft>
              <a:buSzPts val="1100"/>
              <a:buNone/>
            </a:pPr>
            <a:r>
              <a:rPr lang="cy-GB" sz="1200" dirty="0">
                <a:latin typeface="Tahoma"/>
                <a:ea typeface="Tahoma"/>
                <a:cs typeface="Tahoma"/>
                <a:sym typeface="Tahoma"/>
              </a:rPr>
              <a:t>Rhowch 5 munud ar gyfer adborth </a:t>
            </a:r>
          </a:p>
          <a:p>
            <a:pPr marL="0" lvl="0" indent="0" algn="l" rtl="0">
              <a:lnSpc>
                <a:spcPct val="100000"/>
              </a:lnSpc>
              <a:spcBef>
                <a:spcPts val="0"/>
              </a:spcBef>
              <a:spcAft>
                <a:spcPts val="0"/>
              </a:spcAft>
              <a:buSzPts val="1100"/>
              <a:buNone/>
            </a:pPr>
            <a:endParaRPr sz="1200" dirty="0">
              <a:latin typeface="Tahoma"/>
              <a:ea typeface="Tahoma"/>
              <a:cs typeface="Tahoma"/>
              <a:sym typeface="Tahoma"/>
            </a:endParaRPr>
          </a:p>
          <a:p>
            <a:pPr marL="0" lvl="0" indent="0" algn="l" rtl="0">
              <a:lnSpc>
                <a:spcPct val="100000"/>
              </a:lnSpc>
              <a:spcBef>
                <a:spcPts val="0"/>
              </a:spcBef>
              <a:spcAft>
                <a:spcPts val="0"/>
              </a:spcAft>
              <a:buSzPts val="1100"/>
              <a:buNone/>
            </a:pPr>
            <a:r>
              <a:rPr lang="cy-GB" sz="1200" dirty="0">
                <a:latin typeface="Tahoma"/>
                <a:ea typeface="Tahoma"/>
                <a:cs typeface="Tahoma"/>
                <a:sym typeface="Tahoma"/>
              </a:rPr>
              <a:t>Naill ai ysgrifennwch adborth ar y bwrdd mewn dwy golofn neu dewiswch ddisgyblion o bob grŵp i roi adborth i weddill y dosbarth.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cy-GB" sz="1200" i="1" dirty="0">
                <a:solidFill>
                  <a:srgbClr val="FF0000"/>
                </a:solidFill>
                <a:latin typeface="Tahoma"/>
                <a:ea typeface="Tahoma"/>
                <a:cs typeface="Tahoma"/>
                <a:sym typeface="Tahoma"/>
              </a:rPr>
              <a:t>Os ydych yn Llysgennad CThEF, cuddiwch y sleid hon cyn i chi ddechrau’r cyflwyniad. Ewch yn syth i’r adran Holi ac Ateb ar y sleid nesaf. </a:t>
            </a:r>
          </a:p>
          <a:p>
            <a:pPr marL="0" lvl="0" indent="0" algn="l" rtl="0">
              <a:lnSpc>
                <a:spcPct val="100000"/>
              </a:lnSpc>
              <a:spcBef>
                <a:spcPts val="0"/>
              </a:spcBef>
              <a:spcAft>
                <a:spcPts val="0"/>
              </a:spcAft>
              <a:buSzPts val="1100"/>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SzPts val="1100"/>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Os ydych yn athro, rhowch ychydig o funudau i’r disgyblion ysgrifennu eu hatebion ar y daflen weithgaredd yn y dosbarth.</a:t>
            </a:r>
          </a:p>
          <a:p>
            <a:pPr marL="0" lvl="0" indent="0" algn="l" rtl="0">
              <a:lnSpc>
                <a:spcPct val="100000"/>
              </a:lnSpc>
              <a:spcBef>
                <a:spcPts val="0"/>
              </a:spcBef>
              <a:spcAft>
                <a:spcPts val="0"/>
              </a:spcAft>
              <a:buClr>
                <a:schemeClr val="dk1"/>
              </a:buClr>
              <a:buSzPts val="1100"/>
              <a:buFont typeface="Arial"/>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Gofynnwch i’r gwirfoddolwyr rannu eu hatebion.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cy-GB" sz="1200" i="1" dirty="0">
                <a:solidFill>
                  <a:srgbClr val="FF0000"/>
                </a:solidFill>
                <a:latin typeface="Tahoma"/>
                <a:ea typeface="Tahoma"/>
                <a:cs typeface="Tahoma"/>
                <a:sym typeface="Tahoma"/>
              </a:rPr>
              <a:t>Os ydych yn athro, </a:t>
            </a:r>
            <a:r>
              <a:rPr lang="cy-GB" sz="1200" b="0" i="1" dirty="0">
                <a:solidFill>
                  <a:srgbClr val="FF0000"/>
                </a:solidFill>
                <a:latin typeface="Tahoma"/>
                <a:ea typeface="Tahoma"/>
                <a:cs typeface="Tahoma"/>
                <a:sym typeface="Tahoma"/>
              </a:rPr>
              <a:t>ewch yn syth </a:t>
            </a:r>
            <a:r>
              <a:rPr lang="cy-GB" sz="1200" b="0" i="1" dirty="0" err="1">
                <a:solidFill>
                  <a:srgbClr val="FF0000"/>
                </a:solidFill>
                <a:latin typeface="Tahoma"/>
                <a:ea typeface="Tahoma"/>
                <a:cs typeface="Tahoma"/>
                <a:sym typeface="Tahoma"/>
              </a:rPr>
              <a:t>heibio’r</a:t>
            </a:r>
            <a:r>
              <a:rPr lang="cy-GB" sz="1200" b="0" i="1" dirty="0">
                <a:solidFill>
                  <a:srgbClr val="FF0000"/>
                </a:solidFill>
                <a:latin typeface="Tahoma"/>
                <a:ea typeface="Tahoma"/>
                <a:cs typeface="Tahoma"/>
                <a:sym typeface="Tahoma"/>
              </a:rPr>
              <a:t> sleid </a:t>
            </a:r>
            <a:r>
              <a:rPr lang="cy-GB" sz="1200" i="1" dirty="0">
                <a:solidFill>
                  <a:srgbClr val="FF0000"/>
                </a:solidFill>
                <a:latin typeface="Tahoma"/>
                <a:ea typeface="Tahoma"/>
                <a:cs typeface="Tahoma"/>
                <a:sym typeface="Tahoma"/>
              </a:rPr>
              <a:t>hon os ydych chi’n cyflwyno’r sesiwn. Mae dim ond ei hangen os yw Llysgennad CThEF yn cyflwyno’r sesiwn. </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Os ydych yn Llysgennad CThEF, gallech ddechrau drwy ofyn i’r disgyblion rannu’r ffaith fwyaf diddorol a ddysgon nhw heddiw neu rywbeth nad oedden nhw’n ei wybod ond oedd yn ddiddorol yn eu barn nhw.</a:t>
            </a:r>
          </a:p>
          <a:p>
            <a:pPr marL="0" lvl="0" indent="0" algn="l" rtl="0">
              <a:lnSpc>
                <a:spcPct val="100000"/>
              </a:lnSpc>
              <a:spcBef>
                <a:spcPts val="0"/>
              </a:spcBef>
              <a:spcAft>
                <a:spcPts val="0"/>
              </a:spcAft>
              <a:buClr>
                <a:schemeClr val="dk1"/>
              </a:buClr>
              <a:buSzPts val="1100"/>
              <a:buFont typeface="Arial"/>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Dyma rai cwestiynau enghreifftiol y gall disgyblion eu gofyn, neu y gallwch chi eu hateb, os oes angen i chi annog y sgwrs:</a:t>
            </a:r>
          </a:p>
          <a:p>
            <a:pPr marL="0" lvl="0" indent="0" algn="l" rtl="0">
              <a:lnSpc>
                <a:spcPct val="100000"/>
              </a:lnSpc>
              <a:spcBef>
                <a:spcPts val="0"/>
              </a:spcBef>
              <a:spcAft>
                <a:spcPts val="0"/>
              </a:spcAft>
              <a:buClr>
                <a:schemeClr val="dk1"/>
              </a:buClr>
              <a:buSzPts val="1100"/>
              <a:buFont typeface="Arial"/>
              <a:buNone/>
            </a:pPr>
            <a:endParaRPr sz="1200" dirty="0">
              <a:solidFill>
                <a:srgbClr val="404040"/>
              </a:solidFill>
              <a:latin typeface="Tahoma"/>
              <a:ea typeface="Tahoma"/>
              <a:cs typeface="Tahoma"/>
              <a:sym typeface="Tahoma"/>
            </a:endParaRPr>
          </a:p>
          <a:p>
            <a:pPr marL="457200" lvl="0" indent="-304800" algn="l" rtl="0">
              <a:lnSpc>
                <a:spcPct val="100000"/>
              </a:lnSpc>
              <a:spcBef>
                <a:spcPts val="0"/>
              </a:spcBef>
              <a:spcAft>
                <a:spcPts val="0"/>
              </a:spcAft>
              <a:buClr>
                <a:srgbClr val="404040"/>
              </a:buClr>
              <a:buSzPts val="1200"/>
              <a:buFont typeface="Tahoma"/>
              <a:buChar char="-"/>
            </a:pPr>
            <a:r>
              <a:rPr lang="cy-GB" sz="1200" i="1" dirty="0">
                <a:solidFill>
                  <a:srgbClr val="404040"/>
                </a:solidFill>
                <a:latin typeface="Tahoma"/>
                <a:ea typeface="Tahoma"/>
                <a:cs typeface="Tahoma"/>
                <a:sym typeface="Tahoma"/>
              </a:rPr>
              <a:t>Ydych chi’n hoffi’ch swydd?</a:t>
            </a:r>
          </a:p>
          <a:p>
            <a:pPr marL="457200" lvl="0" indent="-304800" algn="l" rtl="0">
              <a:lnSpc>
                <a:spcPct val="100000"/>
              </a:lnSpc>
              <a:spcBef>
                <a:spcPts val="0"/>
              </a:spcBef>
              <a:spcAft>
                <a:spcPts val="0"/>
              </a:spcAft>
              <a:buClr>
                <a:srgbClr val="404040"/>
              </a:buClr>
              <a:buSzPts val="1200"/>
              <a:buFont typeface="Tahoma"/>
              <a:buChar char="-"/>
            </a:pPr>
            <a:r>
              <a:rPr lang="cy-GB" sz="1200" i="1" dirty="0">
                <a:solidFill>
                  <a:srgbClr val="404040"/>
                </a:solidFill>
                <a:latin typeface="Tahoma"/>
                <a:ea typeface="Tahoma"/>
                <a:cs typeface="Tahoma"/>
                <a:sym typeface="Tahoma"/>
              </a:rPr>
              <a:t>Beth yw'r peth anoddaf am eich swydd?</a:t>
            </a:r>
          </a:p>
          <a:p>
            <a:pPr marL="457200" lvl="0" indent="-304800" algn="l" rtl="0">
              <a:lnSpc>
                <a:spcPct val="100000"/>
              </a:lnSpc>
              <a:spcBef>
                <a:spcPts val="0"/>
              </a:spcBef>
              <a:spcAft>
                <a:spcPts val="0"/>
              </a:spcAft>
              <a:buClr>
                <a:srgbClr val="404040"/>
              </a:buClr>
              <a:buSzPts val="1200"/>
              <a:buFont typeface="Tahoma"/>
              <a:buChar char="-"/>
            </a:pPr>
            <a:r>
              <a:rPr lang="cy-GB" sz="1200" i="1" dirty="0">
                <a:solidFill>
                  <a:srgbClr val="404040"/>
                </a:solidFill>
                <a:latin typeface="Tahoma"/>
                <a:ea typeface="Tahoma"/>
                <a:cs typeface="Tahoma"/>
                <a:sym typeface="Tahoma"/>
              </a:rPr>
              <a:t>Beth yw'r peth gorau am eich swydd?</a:t>
            </a:r>
          </a:p>
          <a:p>
            <a:pPr marL="457200" lvl="0" indent="-304800" algn="l" rtl="0">
              <a:lnSpc>
                <a:spcPct val="100000"/>
              </a:lnSpc>
              <a:spcBef>
                <a:spcPts val="0"/>
              </a:spcBef>
              <a:spcAft>
                <a:spcPts val="0"/>
              </a:spcAft>
              <a:buClr>
                <a:srgbClr val="404040"/>
              </a:buClr>
              <a:buSzPts val="1200"/>
              <a:buFont typeface="Tahoma"/>
              <a:buChar char="-"/>
            </a:pPr>
            <a:r>
              <a:rPr lang="cy-GB" sz="1200" i="1" dirty="0">
                <a:solidFill>
                  <a:srgbClr val="404040"/>
                </a:solidFill>
                <a:latin typeface="Tahoma"/>
                <a:ea typeface="Tahoma"/>
                <a:cs typeface="Tahoma"/>
                <a:sym typeface="Tahoma"/>
              </a:rPr>
              <a:t>Beth mae’n rhaid i chi ei astudio er mwyn cael swydd yn CThEF?</a:t>
            </a:r>
          </a:p>
          <a:p>
            <a:pPr marL="457200" lvl="0" indent="-304800" algn="l" rtl="0">
              <a:lnSpc>
                <a:spcPct val="100000"/>
              </a:lnSpc>
              <a:spcBef>
                <a:spcPts val="0"/>
              </a:spcBef>
              <a:spcAft>
                <a:spcPts val="0"/>
              </a:spcAft>
              <a:buClr>
                <a:srgbClr val="404040"/>
              </a:buClr>
              <a:buSzPts val="1200"/>
              <a:buFont typeface="Tahoma"/>
              <a:buChar char="-"/>
            </a:pPr>
            <a:r>
              <a:rPr lang="cy-GB" sz="1200" i="1" dirty="0">
                <a:solidFill>
                  <a:srgbClr val="404040"/>
                </a:solidFill>
                <a:latin typeface="Tahoma"/>
                <a:ea typeface="Tahoma"/>
                <a:cs typeface="Tahoma"/>
                <a:sym typeface="Tahoma"/>
              </a:rPr>
              <a:t>Beth sy’n digwydd i bobl sydd ddim yn talu treth?</a:t>
            </a:r>
          </a:p>
          <a:p>
            <a:pPr marL="0" lvl="0" indent="0" algn="l" rtl="0">
              <a:lnSpc>
                <a:spcPct val="100000"/>
              </a:lnSpc>
              <a:spcBef>
                <a:spcPts val="0"/>
              </a:spcBef>
              <a:spcAft>
                <a:spcPts val="0"/>
              </a:spcAft>
              <a:buClr>
                <a:schemeClr val="dk1"/>
              </a:buClr>
              <a:buSzPts val="1100"/>
              <a:buFont typeface="Arial"/>
              <a:buNone/>
            </a:pPr>
            <a:endParaRPr sz="1200" b="1"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i="1" dirty="0">
                <a:solidFill>
                  <a:srgbClr val="404040"/>
                </a:solidFill>
                <a:latin typeface="Tahoma"/>
                <a:ea typeface="Tahoma"/>
                <a:cs typeface="Tahoma"/>
                <a:sym typeface="Tahoma"/>
              </a:rPr>
              <a:t>Rhowch ddiolch i’r disgyblion am gymryd rhan yn y wers ac am eich gwahodd chi heddiw. Trosglwyddwch yr awenau’n ôl i athro’r dosbarth. </a:t>
            </a:r>
          </a:p>
          <a:p>
            <a:pPr marL="0" lvl="0" indent="0" algn="l" rtl="0">
              <a:lnSpc>
                <a:spcPct val="100000"/>
              </a:lnSpc>
              <a:spcBef>
                <a:spcPts val="0"/>
              </a:spcBef>
              <a:spcAft>
                <a:spcPts val="0"/>
              </a:spcAft>
              <a:buClr>
                <a:schemeClr val="dk1"/>
              </a:buClr>
              <a:buSzPts val="1100"/>
              <a:buFont typeface="Arial"/>
              <a:buNone/>
            </a:pPr>
            <a:endParaRPr sz="1200" dirty="0">
              <a:solidFill>
                <a:srgbClr val="404040"/>
              </a:solidFill>
              <a:latin typeface="Tahoma"/>
              <a:ea typeface="Tahoma"/>
              <a:cs typeface="Tahoma"/>
              <a:sym typeface="Tahom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 name="Google Shape;5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cy-GB" sz="1200" dirty="0">
                <a:solidFill>
                  <a:srgbClr val="404040"/>
                </a:solidFill>
                <a:latin typeface="Tahoma"/>
                <a:ea typeface="Tahoma"/>
                <a:cs typeface="Tahoma"/>
                <a:sym typeface="Tahoma"/>
              </a:rPr>
              <a:t>Gofynnwch i’r disgyblion ddiffinio ‘treth’ yn eu geiriau eu hunain.</a:t>
            </a:r>
          </a:p>
          <a:p>
            <a:pPr marL="0" lvl="0" indent="0" algn="l" rtl="0">
              <a:lnSpc>
                <a:spcPct val="100000"/>
              </a:lnSpc>
              <a:spcBef>
                <a:spcPts val="0"/>
              </a:spcBef>
              <a:spcAft>
                <a:spcPts val="0"/>
              </a:spcAft>
              <a:buClr>
                <a:schemeClr val="dk1"/>
              </a:buClr>
              <a:buSzPts val="1100"/>
              <a:buFont typeface="Arial"/>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Defnyddiwch awgrymiadau i roi cymorth i’r disgyblion greu eu diffiniadau eu hunain.</a:t>
            </a:r>
          </a:p>
          <a:p>
            <a:pPr marL="0" lvl="0" indent="0" algn="l" rtl="0">
              <a:lnSpc>
                <a:spcPct val="100000"/>
              </a:lnSpc>
              <a:spcBef>
                <a:spcPts val="0"/>
              </a:spcBef>
              <a:spcAft>
                <a:spcPts val="0"/>
              </a:spcAft>
              <a:buClr>
                <a:schemeClr val="dk1"/>
              </a:buClr>
              <a:buSzPts val="1100"/>
              <a:buFont typeface="Arial"/>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i="1" dirty="0">
                <a:solidFill>
                  <a:srgbClr val="404040"/>
                </a:solidFill>
                <a:latin typeface="Tahoma"/>
                <a:ea typeface="Tahoma"/>
                <a:cs typeface="Tahoma"/>
                <a:sym typeface="Tahoma"/>
              </a:rPr>
              <a:t>Awgrymiadau:</a:t>
            </a:r>
          </a:p>
          <a:p>
            <a:pPr marL="0" lvl="0" indent="0" algn="l" rtl="0">
              <a:lnSpc>
                <a:spcPct val="100000"/>
              </a:lnSpc>
              <a:spcBef>
                <a:spcPts val="0"/>
              </a:spcBef>
              <a:spcAft>
                <a:spcPts val="0"/>
              </a:spcAft>
              <a:buSzPts val="1100"/>
              <a:buNone/>
            </a:pPr>
            <a:r>
              <a:rPr lang="cy-GB" sz="1200" i="1" dirty="0">
                <a:solidFill>
                  <a:srgbClr val="404040"/>
                </a:solidFill>
                <a:latin typeface="Tahoma"/>
                <a:ea typeface="Tahoma"/>
                <a:cs typeface="Tahoma"/>
                <a:sym typeface="Tahoma"/>
              </a:rPr>
              <a:t>arian, casglu, llywodraeth, gorfodol, pawb yn talu, gofyniad cyfreithiol, gwahanol fathau</a:t>
            </a:r>
          </a:p>
          <a:p>
            <a:pPr marL="0" lvl="0" indent="0" algn="l" rtl="0">
              <a:lnSpc>
                <a:spcPct val="100000"/>
              </a:lnSpc>
              <a:spcBef>
                <a:spcPts val="0"/>
              </a:spcBef>
              <a:spcAft>
                <a:spcPts val="0"/>
              </a:spcAft>
              <a:buSzPts val="1100"/>
              <a:buNone/>
            </a:pPr>
            <a:endParaRPr sz="1200" i="1"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i="1" dirty="0">
                <a:solidFill>
                  <a:srgbClr val="404040"/>
                </a:solidFill>
                <a:latin typeface="Tahoma"/>
                <a:ea typeface="Tahoma"/>
                <a:cs typeface="Tahoma"/>
                <a:sym typeface="Tahoma"/>
              </a:rPr>
              <a:t>Gofynnwch am wirfoddolwr i rannu ei ddiffiniad</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 name="Google Shape;6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cy-GB" sz="1200" dirty="0">
                <a:latin typeface="Tahoma"/>
                <a:ea typeface="Tahoma"/>
                <a:cs typeface="Tahoma"/>
                <a:sym typeface="Tahoma"/>
              </a:rPr>
              <a:t>Ewch drwy’r diffiniad hwn gyda’r disgyblion. </a:t>
            </a:r>
          </a:p>
          <a:p>
            <a:pPr marL="0" lvl="0" indent="0" algn="l" rtl="0">
              <a:lnSpc>
                <a:spcPct val="100000"/>
              </a:lnSpc>
              <a:spcBef>
                <a:spcPts val="0"/>
              </a:spcBef>
              <a:spcAft>
                <a:spcPts val="0"/>
              </a:spcAft>
              <a:buSzPts val="1100"/>
              <a:buNone/>
            </a:pPr>
            <a:endParaRPr sz="1200" dirty="0">
              <a:latin typeface="Tahoma"/>
              <a:ea typeface="Tahoma"/>
              <a:cs typeface="Tahoma"/>
              <a:sym typeface="Tahoma"/>
            </a:endParaRPr>
          </a:p>
          <a:p>
            <a:pPr marL="0" lvl="0" indent="0" algn="l" rtl="0">
              <a:lnSpc>
                <a:spcPct val="100000"/>
              </a:lnSpc>
              <a:spcBef>
                <a:spcPts val="0"/>
              </a:spcBef>
              <a:spcAft>
                <a:spcPts val="0"/>
              </a:spcAft>
              <a:buSzPts val="1100"/>
              <a:buNone/>
            </a:pPr>
            <a:r>
              <a:rPr lang="cy-GB" sz="1200" dirty="0">
                <a:latin typeface="Tahoma"/>
                <a:ea typeface="Tahoma"/>
                <a:cs typeface="Tahoma"/>
                <a:sym typeface="Tahoma"/>
              </a:rPr>
              <a:t>Tarddiad y ffynhonnell: </a:t>
            </a:r>
            <a:r>
              <a:rPr lang="cy-GB" sz="1200" u="sng" dirty="0">
                <a:solidFill>
                  <a:schemeClr val="hlink"/>
                </a:solidFill>
                <a:latin typeface="Tahoma"/>
                <a:ea typeface="Tahoma"/>
                <a:cs typeface="Tahoma"/>
                <a:sym typeface="Tahoma"/>
                <a:hlinkClick r:id="rId3"/>
              </a:rPr>
              <a:t>https://www.oxfordlearnersdictionaries.com/definition/english/tax_1#:~:text=%5Bcountable%2C%20uncountable%5D,to%20pay%20your%20taxes</a:t>
            </a:r>
          </a:p>
          <a:p>
            <a:pPr marL="0" lvl="0" indent="0" algn="l" rtl="0">
              <a:lnSpc>
                <a:spcPct val="100000"/>
              </a:lnSpc>
              <a:spcBef>
                <a:spcPts val="0"/>
              </a:spcBef>
              <a:spcAft>
                <a:spcPts val="0"/>
              </a:spcAft>
              <a:buSzPts val="1100"/>
              <a:buNone/>
            </a:pPr>
            <a:endParaRPr sz="1200" dirty="0">
              <a:latin typeface="Tahoma"/>
              <a:ea typeface="Tahoma"/>
              <a:cs typeface="Tahoma"/>
              <a:sym typeface="Tahoma"/>
            </a:endParaRPr>
          </a:p>
          <a:p>
            <a:pPr marL="0" lvl="0" indent="0" algn="l" rtl="0">
              <a:lnSpc>
                <a:spcPct val="100000"/>
              </a:lnSpc>
              <a:spcBef>
                <a:spcPts val="0"/>
              </a:spcBef>
              <a:spcAft>
                <a:spcPts val="0"/>
              </a:spcAft>
              <a:buSzPts val="1100"/>
              <a:buNone/>
            </a:pPr>
            <a:endParaRPr sz="1200" dirty="0">
              <a:latin typeface="Tahoma"/>
              <a:ea typeface="Tahoma"/>
              <a:cs typeface="Tahoma"/>
              <a:sym typeface="Tahoma"/>
            </a:endParaRPr>
          </a:p>
          <a:p>
            <a:pPr marL="0" lvl="0" indent="0" algn="l" rtl="0">
              <a:lnSpc>
                <a:spcPct val="100000"/>
              </a:lnSpc>
              <a:spcBef>
                <a:spcPts val="0"/>
              </a:spcBef>
              <a:spcAft>
                <a:spcPts val="0"/>
              </a:spcAft>
              <a:buSzPts val="1100"/>
              <a:buNone/>
            </a:pPr>
            <a:r>
              <a:rPr lang="cy-GB" sz="1200" dirty="0">
                <a:latin typeface="Tahoma"/>
                <a:ea typeface="Tahoma"/>
                <a:cs typeface="Tahoma"/>
                <a:sym typeface="Tahoma"/>
              </a:rPr>
              <a:t>Nawr gofynnwch a oes unrhyw un eisiau dyfalu faint o arian sy’n cael ei gasglu mewn trethi gan </a:t>
            </a:r>
            <a:r>
              <a:rPr lang="cy-GB" sz="1200" dirty="0" err="1">
                <a:latin typeface="Tahoma"/>
                <a:ea typeface="Tahoma"/>
                <a:cs typeface="Tahoma"/>
                <a:sym typeface="Tahoma"/>
              </a:rPr>
              <a:t>CThEF</a:t>
            </a:r>
            <a:r>
              <a:rPr lang="cy-GB" sz="1200" dirty="0">
                <a:latin typeface="Tahoma"/>
                <a:ea typeface="Tahoma"/>
                <a:cs typeface="Tahoma"/>
                <a:sym typeface="Tahoma"/>
              </a:rPr>
              <a:t> bob blwyddyn. </a:t>
            </a:r>
          </a:p>
          <a:p>
            <a:pPr marL="0" lvl="0" indent="0" algn="l" rtl="0">
              <a:lnSpc>
                <a:spcPct val="100000"/>
              </a:lnSpc>
              <a:spcBef>
                <a:spcPts val="0"/>
              </a:spcBef>
              <a:spcAft>
                <a:spcPts val="0"/>
              </a:spcAft>
              <a:buSzPts val="1100"/>
              <a:buNone/>
            </a:pPr>
            <a:endParaRPr dirty="0">
              <a:latin typeface="Tahoma"/>
              <a:ea typeface="Tahoma"/>
              <a:cs typeface="Tahoma"/>
              <a:sym typeface="Tahoma"/>
            </a:endParaRPr>
          </a:p>
          <a:p>
            <a:pPr marL="0" lvl="0" indent="0" algn="l" rtl="0">
              <a:lnSpc>
                <a:spcPct val="100000"/>
              </a:lnSpc>
              <a:spcBef>
                <a:spcPts val="0"/>
              </a:spcBef>
              <a:spcAft>
                <a:spcPts val="0"/>
              </a:spcAft>
              <a:buSzPts val="1100"/>
              <a:buNone/>
            </a:pPr>
            <a:endParaRPr dirty="0">
              <a:latin typeface="Tahoma"/>
              <a:ea typeface="Tahoma"/>
              <a:cs typeface="Tahoma"/>
              <a:sym typeface="Tahom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 name="Google Shape;7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cy-GB" sz="1200" dirty="0">
                <a:latin typeface="Tahoma"/>
                <a:ea typeface="Tahoma"/>
                <a:cs typeface="Tahoma"/>
                <a:sym typeface="Tahoma"/>
              </a:rPr>
              <a:t>Eglurwch ei fod tua £600 biliwn. </a:t>
            </a:r>
          </a:p>
          <a:p>
            <a:pPr marL="0" lvl="0" indent="0" algn="l" rtl="0">
              <a:lnSpc>
                <a:spcPct val="100000"/>
              </a:lnSpc>
              <a:spcBef>
                <a:spcPts val="0"/>
              </a:spcBef>
              <a:spcAft>
                <a:spcPts val="0"/>
              </a:spcAft>
              <a:buSzPts val="1100"/>
              <a:buNone/>
            </a:pPr>
            <a:endParaRPr sz="1200" dirty="0">
              <a:latin typeface="Tahoma"/>
              <a:ea typeface="Tahoma"/>
              <a:cs typeface="Tahoma"/>
              <a:sym typeface="Tahoma"/>
            </a:endParaRPr>
          </a:p>
          <a:p>
            <a:pPr marL="0" lvl="0" indent="0" algn="l" rtl="0">
              <a:lnSpc>
                <a:spcPct val="100000"/>
              </a:lnSpc>
              <a:spcBef>
                <a:spcPts val="0"/>
              </a:spcBef>
              <a:spcAft>
                <a:spcPts val="0"/>
              </a:spcAft>
              <a:buSzPts val="1100"/>
              <a:buNone/>
            </a:pPr>
            <a:r>
              <a:rPr lang="cy-GB" sz="1200" dirty="0">
                <a:latin typeface="Tahoma"/>
                <a:ea typeface="Tahoma"/>
                <a:cs typeface="Tahoma"/>
                <a:sym typeface="Tahoma"/>
              </a:rPr>
              <a:t>Tarddiad y ffynhonnell: </a:t>
            </a:r>
            <a:r>
              <a:rPr lang="cy-GB" sz="1200" u="sng" dirty="0">
                <a:solidFill>
                  <a:schemeClr val="hlink"/>
                </a:solidFill>
                <a:latin typeface="Tahoma"/>
                <a:ea typeface="Tahoma"/>
                <a:cs typeface="Tahoma"/>
                <a:sym typeface="Tahoma"/>
                <a:hlinkClick r:id="rId3"/>
              </a:rPr>
              <a:t>https://www.collinsdictionary.com/dictionary/english/tax</a:t>
            </a:r>
          </a:p>
          <a:p>
            <a:pPr marL="0" lvl="0" indent="0" algn="l" rtl="0">
              <a:lnSpc>
                <a:spcPct val="100000"/>
              </a:lnSpc>
              <a:spcBef>
                <a:spcPts val="0"/>
              </a:spcBef>
              <a:spcAft>
                <a:spcPts val="0"/>
              </a:spcAft>
              <a:buSzPts val="1100"/>
              <a:buNone/>
            </a:pPr>
            <a:endParaRPr sz="1200" dirty="0">
              <a:latin typeface="Tahoma"/>
              <a:ea typeface="Tahoma"/>
              <a:cs typeface="Tahoma"/>
              <a:sym typeface="Tahoma"/>
            </a:endParaRPr>
          </a:p>
          <a:p>
            <a:pPr marL="0" lvl="0" indent="0" algn="l" rtl="0">
              <a:lnSpc>
                <a:spcPct val="100000"/>
              </a:lnSpc>
              <a:spcBef>
                <a:spcPts val="0"/>
              </a:spcBef>
              <a:spcAft>
                <a:spcPts val="0"/>
              </a:spcAft>
              <a:buSzPts val="1100"/>
              <a:buNone/>
            </a:pPr>
            <a:endParaRPr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 name="Google Shape;7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cy-GB" sz="1200" dirty="0">
                <a:latin typeface="Tahoma"/>
                <a:ea typeface="Tahoma"/>
                <a:cs typeface="Tahoma"/>
                <a:sym typeface="Tahoma"/>
              </a:rPr>
              <a:t>Rhedwch drwy amcanion y wers i egluro beth fyddan nhw’n ei ddysgu heddiw. </a:t>
            </a:r>
          </a:p>
          <a:p>
            <a:pPr marL="0" lvl="0" indent="0" algn="l" rtl="0">
              <a:lnSpc>
                <a:spcPct val="100000"/>
              </a:lnSpc>
              <a:spcBef>
                <a:spcPts val="0"/>
              </a:spcBef>
              <a:spcAft>
                <a:spcPts val="0"/>
              </a:spcAft>
              <a:buSzPts val="1100"/>
              <a:buNone/>
            </a:pPr>
            <a:endParaRPr sz="1200" dirty="0">
              <a:latin typeface="Tahoma"/>
              <a:ea typeface="Tahoma"/>
              <a:cs typeface="Tahoma"/>
              <a:sym typeface="Tahoma"/>
            </a:endParaRPr>
          </a:p>
          <a:p>
            <a:pPr marL="0" lvl="0" indent="0" algn="l" rtl="0">
              <a:lnSpc>
                <a:spcPct val="100000"/>
              </a:lnSpc>
              <a:spcBef>
                <a:spcPts val="0"/>
              </a:spcBef>
              <a:spcAft>
                <a:spcPts val="0"/>
              </a:spcAft>
              <a:buSzPts val="1100"/>
              <a:buNone/>
            </a:pPr>
            <a:r>
              <a:rPr lang="cy-GB" sz="1200" dirty="0">
                <a:latin typeface="Tahoma"/>
                <a:ea typeface="Tahoma"/>
                <a:cs typeface="Tahoma"/>
                <a:sym typeface="Tahoma"/>
              </a:rPr>
              <a:t>Eglurwch y byddan nhw’n gwylio cyfres o fideos byr rhwng y gweithgareddau.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3" name="Google Shape;8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cy-GB" sz="1400" b="1" dirty="0">
                <a:solidFill>
                  <a:srgbClr val="404040"/>
                </a:solidFill>
                <a:latin typeface="Tahoma"/>
                <a:ea typeface="Tahoma"/>
                <a:cs typeface="Tahoma"/>
                <a:sym typeface="Tahoma"/>
              </a:rPr>
              <a:t>Cyflwynwch Fideo 1: Beth yw treth? </a:t>
            </a:r>
          </a:p>
          <a:p>
            <a:pPr marL="0" lvl="0" indent="0" algn="l" rtl="0">
              <a:lnSpc>
                <a:spcPct val="100000"/>
              </a:lnSpc>
              <a:spcBef>
                <a:spcPts val="0"/>
              </a:spcBef>
              <a:spcAft>
                <a:spcPts val="0"/>
              </a:spcAft>
              <a:buClr>
                <a:schemeClr val="dk1"/>
              </a:buClr>
              <a:buSzPts val="1100"/>
              <a:buFont typeface="Arial"/>
              <a:buNone/>
            </a:pPr>
            <a:r>
              <a:rPr lang="cy-GB" sz="1400" dirty="0">
                <a:solidFill>
                  <a:srgbClr val="404040"/>
                </a:solidFill>
                <a:latin typeface="Tahoma"/>
                <a:ea typeface="Tahoma"/>
                <a:cs typeface="Tahoma"/>
                <a:sym typeface="Tahoma"/>
              </a:rPr>
              <a:t>Dywedwch wrth y disgyblion fod y fideo byr hwn yn egluro rhai o’r gwahanol fathau o drethi mae unigolion a busnesau yn eu talu. Gadewch i’r disgyblion wybod y bydd angen iddyn nhw wrando’n ofalus a bod yn barod i ateb cwestiynau Gwir neu Gau ar ôl gwylio’r fideo. </a:t>
            </a:r>
          </a:p>
          <a:p>
            <a:pPr marL="0" lvl="0" indent="0" algn="l" rtl="0">
              <a:lnSpc>
                <a:spcPct val="100000"/>
              </a:lnSpc>
              <a:spcBef>
                <a:spcPts val="0"/>
              </a:spcBef>
              <a:spcAft>
                <a:spcPts val="0"/>
              </a:spcAft>
              <a:buNone/>
            </a:pPr>
            <a:endParaRPr lang="cy-GB" sz="1200" dirty="0"/>
          </a:p>
          <a:p>
            <a:pPr marL="0" lvl="0" indent="0" algn="l" rtl="0">
              <a:lnSpc>
                <a:spcPct val="100000"/>
              </a:lnSpc>
              <a:spcBef>
                <a:spcPts val="0"/>
              </a:spcBef>
              <a:spcAft>
                <a:spcPts val="0"/>
              </a:spcAft>
              <a:buNone/>
            </a:pPr>
            <a:endParaRPr lang="cy-GB" sz="1200" dirty="0"/>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A ydych wedi clywed am Gyllid a Thollau Ei Fawrhydi, neu CThEF yn ôl ein henw cyffredin? Efallai mai ‘na’ yw’ch ateb cyntaf, ond heb amheuaeth byddwch wedi'ch effeithio gan y gwaith yr ydym yn ei wneud. Oherwydd, mae'r pethau yr ydym yn ei wneud yn cyffwrdd â bywyd pob person a busnes yn y DU.</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Bob blwyddyn, rydym yn casglu mwy na 600 biliwn o bunnoedd oddi wrth unigolion a busnesau. </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Mae'r llywodraeth yn defnyddio'r arian hwn; i achub a gwella bywydau pobl drwy’r gwasanaeth iechyd, i frwydro yn erbyn trosedd ac amddiffyn ein gwlad, i adeiladu ysgolion a cholegau, i fynd i'r afael â thlodi </a:t>
            </a:r>
            <a:r>
              <a:rPr lang="cy-GB" sz="1200" b="0" i="1" dirty="0">
                <a:solidFill>
                  <a:srgbClr val="404040"/>
                </a:solidFill>
                <a:latin typeface="Tahoma"/>
                <a:ea typeface="Tahoma"/>
                <a:cs typeface="Tahoma"/>
                <a:sym typeface="Tahoma"/>
              </a:rPr>
              <a:t>drwy dalu budd-daliadau i’r bobl sydd eu hangen nhw</a:t>
            </a:r>
            <a:r>
              <a:rPr lang="cy-GB" sz="1200" i="1" dirty="0">
                <a:solidFill>
                  <a:srgbClr val="404040"/>
                </a:solidFill>
                <a:latin typeface="Tahoma"/>
                <a:ea typeface="Tahoma"/>
                <a:cs typeface="Tahoma"/>
                <a:sym typeface="Tahoma"/>
              </a:rPr>
              <a:t>, ac i gefnogi pobl hŷn drwy dalu pensiwn iddyn </a:t>
            </a:r>
            <a:r>
              <a:rPr lang="cy-GB" sz="1200" b="0" i="1" dirty="0">
                <a:solidFill>
                  <a:srgbClr val="404040"/>
                </a:solidFill>
                <a:latin typeface="Tahoma"/>
                <a:ea typeface="Tahoma"/>
                <a:cs typeface="Tahoma"/>
                <a:sym typeface="Tahoma"/>
              </a:rPr>
              <a:t>nhw.</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Mae’n debygol eich bod wedi talu treth mewn ffurf Treth ar Werth - neu ’TAW’, yn ôl ei henw cyffredin. T.A.W yw treth sy'n cael ei hychwanegu, ar wahanol gyfraddau, at gostau nifer o nwyddau a gwasanaethau mae pobl yn eu prynu. Felly: os ydych yn prynu bar o siocled am £1.20 ac mae cyfradd y TAW yn 20 y cant, byddwch wedi talu 20c mewn TAW. Ond, nid oes angen i chi wneud unrhyw beth... Mae CThEF yn casglu’r TAW yn uniongyrchol oddi wrth y busnesau sy’n gwerthu, felly yn achos eich bar siocled, maen nhw’n ei gasglu gan berchennog y siop. </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Mae'r busnesau hyn hefyd yn talu trethi eraill, un yw Treth Gorfforaeth y maen nhw’n ei thalu ar unrhyw elw a wnânt. Unwaith y byddwch yn dechrau gweithio ac yn ennill dros swm penodol, mae angen i chi dalu Treth Incwm a gwneud rhywbeth a elwir yn gyfraniad Yswiriant Gwladol - mae hyn yn gysylltiedig â’r budd-daliadau y mae gennych hawl iddynt. Fel eich Pensiwn y Wladwriaeth y cewch un diwrnod... </a:t>
            </a:r>
          </a:p>
          <a:p>
            <a:pPr marL="457200" lvl="0" indent="-330200" algn="l" rtl="0">
              <a:spcBef>
                <a:spcPts val="0"/>
              </a:spcBef>
              <a:spcAft>
                <a:spcPts val="0"/>
              </a:spcAft>
              <a:buClr>
                <a:srgbClr val="404040"/>
              </a:buClr>
              <a:buSzPts val="1600"/>
              <a:buFont typeface="Tahoma"/>
              <a:buChar char="-"/>
            </a:pPr>
            <a:r>
              <a:rPr lang="cy-GB" sz="1200" i="1" dirty="0">
                <a:solidFill>
                  <a:srgbClr val="404040"/>
                </a:solidFill>
                <a:latin typeface="Tahoma"/>
                <a:ea typeface="Tahoma"/>
                <a:cs typeface="Tahoma"/>
                <a:sym typeface="Tahoma"/>
              </a:rPr>
              <a:t>Os oes gennych gyflogwr, byddant yn casglu treth ac Yswiriant Gwladol yn syth o'ch cyflog. Byddwch yn gweld y cyfan yn glir ar bob slip cyflog. Os ydych chi'n hunangyflogedig, bydd angen i chi lenwi ffurflen er mwyn i CThEF allu cyfrifo'r dreth sydd angen i chi ei thalu - a bydd angen i chi gadw copi o'ch holl gofnodion yn ddiogel - ond mae llawer o awgrymiadau a chanllawiau ar GOV.UK i'ch helpu gyda </a:t>
            </a:r>
            <a:r>
              <a:rPr lang="cy-GB" sz="1200" b="0" i="1" dirty="0">
                <a:solidFill>
                  <a:srgbClr val="404040"/>
                </a:solidFill>
                <a:latin typeface="Tahoma"/>
                <a:ea typeface="Tahoma"/>
                <a:cs typeface="Tahoma"/>
                <a:sym typeface="Tahoma"/>
              </a:rPr>
              <a:t>hynny i gyd.</a:t>
            </a:r>
          </a:p>
          <a:p>
            <a:pPr marL="457200" lvl="0" indent="-330200" algn="l" rtl="0">
              <a:spcBef>
                <a:spcPts val="0"/>
              </a:spcBef>
              <a:spcAft>
                <a:spcPts val="0"/>
              </a:spcAft>
              <a:buClr>
                <a:srgbClr val="404040"/>
              </a:buClr>
              <a:buSzPts val="1600"/>
              <a:buFont typeface="Tahoma"/>
              <a:buChar char="-"/>
            </a:pPr>
            <a:endParaRPr lang="cy-GB" sz="1200" b="0" i="1" dirty="0">
              <a:solidFill>
                <a:srgbClr val="404040"/>
              </a:solidFill>
              <a:latin typeface="Tahoma"/>
              <a:ea typeface="Tahoma"/>
              <a:cs typeface="Tahoma"/>
              <a:sym typeface="Tahoma"/>
            </a:endParaRPr>
          </a:p>
          <a:p>
            <a:pPr marL="127000" marR="0" lvl="0" indent="0" algn="l" defTabSz="914400" rtl="0" eaLnBrk="1" fontAlgn="auto" latinLnBrk="0" hangingPunct="1">
              <a:lnSpc>
                <a:spcPct val="100000"/>
              </a:lnSpc>
              <a:spcBef>
                <a:spcPts val="0"/>
              </a:spcBef>
              <a:spcAft>
                <a:spcPts val="0"/>
              </a:spcAft>
              <a:buClr>
                <a:srgbClr val="404040"/>
              </a:buClr>
              <a:buSzPts val="1600"/>
              <a:buFont typeface="Tahoma"/>
              <a:buNone/>
              <a:tabLst/>
              <a:defRPr/>
            </a:pPr>
            <a:endParaRPr lang="cy-GB" sz="1200" b="0" i="1" dirty="0">
              <a:solidFill>
                <a:srgbClr val="404040"/>
              </a:solidFill>
              <a:latin typeface="Tahoma"/>
              <a:ea typeface="Tahoma"/>
              <a:cs typeface="Tahoma"/>
              <a:sym typeface="Tahoma"/>
            </a:endParaRPr>
          </a:p>
          <a:p>
            <a:pPr marL="457200" lvl="0" indent="-330200" algn="l" rtl="0">
              <a:spcBef>
                <a:spcPts val="0"/>
              </a:spcBef>
              <a:spcAft>
                <a:spcPts val="0"/>
              </a:spcAft>
              <a:buClr>
                <a:srgbClr val="404040"/>
              </a:buClr>
              <a:buSzPts val="1600"/>
              <a:buFont typeface="Tahoma"/>
              <a:buChar char="-"/>
            </a:pPr>
            <a:endParaRPr lang="cy-GB" sz="1200" b="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9" name="Google Shape;8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cy-GB" sz="1200" dirty="0">
                <a:solidFill>
                  <a:srgbClr val="404040"/>
                </a:solidFill>
                <a:latin typeface="Tahoma"/>
                <a:ea typeface="Tahoma"/>
                <a:cs typeface="Tahoma"/>
                <a:sym typeface="Tahoma"/>
              </a:rPr>
              <a:t>Ewch drwy gyfres o gwestiynau Gwir neu Gau am y system dreth yn seiliedig ar Fideo 1. </a:t>
            </a:r>
          </a:p>
          <a:p>
            <a:pPr marL="0" lvl="0" indent="0" algn="l" rtl="0">
              <a:lnSpc>
                <a:spcPct val="100000"/>
              </a:lnSpc>
              <a:spcBef>
                <a:spcPts val="0"/>
              </a:spcBef>
              <a:spcAft>
                <a:spcPts val="0"/>
              </a:spcAft>
              <a:buSzPts val="1100"/>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Gofynnwch i’r disgyblion godi eu dwylo os ydyn nhw’n meddwl bod y datganiad yn wir ac yna gofynnwch eto i weld pwy sy’n meddwl ei fod yn gau</a:t>
            </a:r>
          </a:p>
          <a:p>
            <a:pPr marL="0" lvl="0" indent="0" algn="l" rtl="0">
              <a:lnSpc>
                <a:spcPct val="100000"/>
              </a:lnSpc>
              <a:spcBef>
                <a:spcPts val="0"/>
              </a:spcBef>
              <a:spcAft>
                <a:spcPts val="0"/>
              </a:spcAft>
              <a:buClr>
                <a:schemeClr val="dk1"/>
              </a:buClr>
              <a:buSzPts val="1100"/>
              <a:buFont typeface="Arial"/>
              <a:buNone/>
            </a:pPr>
            <a:endParaRPr sz="1200" dirty="0">
              <a:solidFill>
                <a:srgbClr val="404040"/>
              </a:solidFill>
              <a:latin typeface="Tahoma"/>
              <a:ea typeface="Tahoma"/>
              <a:cs typeface="Tahoma"/>
              <a:sym typeface="Tahoma"/>
            </a:endParaRPr>
          </a:p>
          <a:p>
            <a:pPr marL="0" lvl="0" indent="0" algn="l" rtl="0">
              <a:lnSpc>
                <a:spcPct val="100000"/>
              </a:lnSpc>
              <a:spcBef>
                <a:spcPts val="0"/>
              </a:spcBef>
              <a:spcAft>
                <a:spcPts val="0"/>
              </a:spcAft>
              <a:buClr>
                <a:schemeClr val="dk1"/>
              </a:buClr>
              <a:buSzPts val="1100"/>
              <a:buFont typeface="Arial"/>
              <a:buNone/>
            </a:pPr>
            <a:r>
              <a:rPr lang="cy-GB" sz="1200" dirty="0">
                <a:solidFill>
                  <a:srgbClr val="404040"/>
                </a:solidFill>
                <a:latin typeface="Tahoma"/>
                <a:ea typeface="Tahoma"/>
                <a:cs typeface="Tahoma"/>
                <a:sym typeface="Tahoma"/>
              </a:rPr>
              <a:t>Ewch drwy’r atebion a fydd yn dangos wrth i chi glicio drwy’r sleidiau.</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5" name="Google Shape;9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cy-GB" sz="1100" dirty="0">
                <a:latin typeface="Tahoma"/>
                <a:ea typeface="Tahoma"/>
                <a:cs typeface="Tahoma"/>
                <a:sym typeface="Tahoma"/>
              </a:rPr>
              <a:t>CLICIWCH I DDATGELU’R ATEB</a:t>
            </a: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r>
              <a:rPr lang="cy-GB" sz="1100" dirty="0">
                <a:latin typeface="Tahoma"/>
                <a:ea typeface="Tahoma"/>
                <a:cs typeface="Tahoma"/>
                <a:sym typeface="Tahoma"/>
              </a:rPr>
              <a:t>Fel y clywsoch yn y fideo, os ydych chi erioed wedi prynu bar o siocled, byddai’r pris a daloch ychydig yn fwy oherwydd bod yn rhaid i’r busnes sy’n ei </a:t>
            </a:r>
            <a:r>
              <a:rPr lang="cy-GB" sz="1100">
                <a:latin typeface="Tahoma"/>
                <a:ea typeface="Tahoma"/>
                <a:cs typeface="Tahoma"/>
                <a:sym typeface="Tahoma"/>
              </a:rPr>
              <a:t>werthu dalu </a:t>
            </a:r>
            <a:r>
              <a:rPr lang="cy-GB" sz="1100" dirty="0">
                <a:latin typeface="Tahoma"/>
                <a:ea typeface="Tahoma"/>
                <a:cs typeface="Tahoma"/>
                <a:sym typeface="Tahoma"/>
              </a:rPr>
              <a:t>TAW arno. </a:t>
            </a: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r>
              <a:rPr lang="cy-GB" sz="1100" dirty="0">
                <a:latin typeface="Tahoma"/>
                <a:ea typeface="Tahoma"/>
                <a:cs typeface="Tahoma"/>
                <a:sym typeface="Tahoma"/>
              </a:rPr>
              <a:t>Felly mae hyd yn oed plant yn talu TAW ar bethau maen nhw’n eu prynu! </a:t>
            </a:r>
          </a:p>
          <a:p>
            <a:pPr marL="0" lvl="0" indent="0" algn="l" rtl="0">
              <a:lnSpc>
                <a:spcPct val="100000"/>
              </a:lnSpc>
              <a:spcBef>
                <a:spcPts val="0"/>
              </a:spcBef>
              <a:spcAft>
                <a:spcPts val="0"/>
              </a:spcAft>
              <a:buSzPts val="1100"/>
              <a:buNone/>
            </a:pPr>
            <a:endParaRPr lang="en-GB" sz="1100" dirty="0">
              <a:latin typeface="Tahoma"/>
              <a:ea typeface="Tahoma"/>
              <a:cs typeface="Tahoma"/>
              <a:sym typeface="Tahoma"/>
            </a:endParaRPr>
          </a:p>
          <a:p>
            <a:pPr marL="0" lvl="0" indent="0" algn="l" rtl="0">
              <a:lnSpc>
                <a:spcPct val="100000"/>
              </a:lnSpc>
              <a:spcBef>
                <a:spcPts val="0"/>
              </a:spcBef>
              <a:spcAft>
                <a:spcPts val="0"/>
              </a:spcAft>
              <a:buSzPts val="1100"/>
              <a:buNone/>
            </a:pPr>
            <a:r>
              <a:rPr lang="cy-GB" sz="1100" dirty="0">
                <a:latin typeface="Tahoma"/>
                <a:ea typeface="Tahoma"/>
                <a:cs typeface="Tahoma"/>
                <a:sym typeface="Tahoma"/>
              </a:rPr>
              <a:t>Mae cyfradd sero ar gyfer TAW ar rai eitemau sy’n golygu na fydd cwsmeriaid yn talu treth arnyn nhw hyd yn oed os yw treth yn cael ei chodi ar fusnesau amdanyn nhw. Mae hyn yn cynnwys pethau fel llyfrau a dillad plant. </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 name="Google Shape;10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cy-GB" sz="1100" dirty="0">
                <a:latin typeface="Tahoma"/>
                <a:ea typeface="Tahoma"/>
                <a:cs typeface="Tahoma"/>
                <a:sym typeface="Tahoma"/>
              </a:rPr>
              <a:t>CLICIWCH I DDATGELU’R ATEB</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100" dirty="0">
              <a:latin typeface="Tahoma"/>
              <a:ea typeface="Tahoma"/>
              <a:cs typeface="Tahoma"/>
              <a:sym typeface="Tahoma"/>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cy-GB" sz="1100" dirty="0">
                <a:latin typeface="Tahoma"/>
                <a:ea typeface="Tahoma"/>
                <a:cs typeface="Tahoma"/>
                <a:sym typeface="Tahoma"/>
              </a:rPr>
              <a:t>Mae’n wir! Mae’n rhaid i fusnesau dalu treth. Ond mae eu treuliau’n cael eu hystyried ac felly mae’r dreth yn cael ei chyfrifo ar sail unrhyw elw maen nhw’n ei wneud. </a:t>
            </a:r>
          </a:p>
          <a:p>
            <a:pPr marL="0" lvl="0" indent="0" algn="l" rtl="0">
              <a:lnSpc>
                <a:spcPct val="100000"/>
              </a:lnSpc>
              <a:spcBef>
                <a:spcPts val="0"/>
              </a:spcBef>
              <a:spcAft>
                <a:spcPts val="0"/>
              </a:spcAft>
              <a:buSzPts val="1100"/>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5811800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25331548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3516218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2690977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41449058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2860495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23090182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1652817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4163363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867974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861870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3312562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733715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2647503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435541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3199995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693218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7555FBDD-6D61-BA52-E8E1-C2468AAF9607}"/>
              </a:ext>
            </a:extLst>
          </p:cNvPr>
          <p:cNvPicPr>
            <a:picLocks noChangeAspect="1"/>
          </p:cNvPicPr>
          <p:nvPr userDrawn="1"/>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34904040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25.sv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23.svg"/></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GUiWnMIQSjg&amp;list=PL8EcnheDt1zjoRLU0I8WEKqqNzdR3w2xI&amp;index=15" TargetMode="External"/><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21.sv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AlIUcPNdL58&amp;list=PL8EcnheDt1zjoRLU0I8WEKqqNzdR3w2xI&amp;index=16" TargetMode="External"/><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openxmlformats.org/officeDocument/2006/relationships/image" Target="../media/image21.sv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8pW3PfmRfzU&amp;list=PL8EcnheDt1zjoRLU0I8WEKqqNzdR3w2xI&amp;index=14" TargetMode="External"/><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hyperlink" Target="https://www.youtube.com/watch?v=sruhA4R36yw&amp;list=PL8EcnheDt1zjoRLU0I8WEKqqNzdR3w2xI&amp;index=12" TargetMode="External"/><Relationship Id="rId5" Type="http://schemas.openxmlformats.org/officeDocument/2006/relationships/image" Target="../media/image27.sv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DygTy34POlI&amp;list=PL8EcnheDt1zjoRLU0I8WEKqqNzdR3w2xI&amp;index=13"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21.sv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3.sv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2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4" name="Graphic 3">
            <a:extLst>
              <a:ext uri="{FF2B5EF4-FFF2-40B4-BE49-F238E27FC236}">
                <a16:creationId xmlns:a16="http://schemas.microsoft.com/office/drawing/2014/main" id="{2ABF815C-FA84-CBF3-83C6-C6001B3BB69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2551" y="1597959"/>
            <a:ext cx="4990675" cy="19475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4" name="Graphic 3">
            <a:extLst>
              <a:ext uri="{FF2B5EF4-FFF2-40B4-BE49-F238E27FC236}">
                <a16:creationId xmlns:a16="http://schemas.microsoft.com/office/drawing/2014/main" id="{784FFA1E-106F-9459-F589-7D0E3894144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43386" y="1520918"/>
            <a:ext cx="5385511" cy="21016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3" name="Graphic 2">
            <a:hlinkClick r:id="rId3"/>
            <a:extLst>
              <a:ext uri="{FF2B5EF4-FFF2-40B4-BE49-F238E27FC236}">
                <a16:creationId xmlns:a16="http://schemas.microsoft.com/office/drawing/2014/main" id="{9EC681C6-89EC-1DE3-0409-677E6FE8531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190750" y="1405218"/>
            <a:ext cx="4762500" cy="26289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4" name="Graphic 3">
            <a:hlinkClick r:id="rId3"/>
            <a:extLst>
              <a:ext uri="{FF2B5EF4-FFF2-40B4-BE49-F238E27FC236}">
                <a16:creationId xmlns:a16="http://schemas.microsoft.com/office/drawing/2014/main" id="{C0F86F59-00D0-FFC3-B6E8-28AD96C9DD1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190750" y="1337982"/>
            <a:ext cx="4762500" cy="26289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3" name="Graphic 2">
            <a:hlinkClick r:id="rId3"/>
            <a:extLst>
              <a:ext uri="{FF2B5EF4-FFF2-40B4-BE49-F238E27FC236}">
                <a16:creationId xmlns:a16="http://schemas.microsoft.com/office/drawing/2014/main" id="{4B4FB073-4BF1-5F69-C852-60E30E3C64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06533" y="1547372"/>
            <a:ext cx="3308713" cy="1826409"/>
          </a:xfrm>
          <a:prstGeom prst="rect">
            <a:avLst/>
          </a:prstGeom>
        </p:spPr>
      </p:pic>
      <p:pic>
        <p:nvPicPr>
          <p:cNvPr id="2" name="Graphic 1">
            <a:hlinkClick r:id="rId6"/>
            <a:extLst>
              <a:ext uri="{FF2B5EF4-FFF2-40B4-BE49-F238E27FC236}">
                <a16:creationId xmlns:a16="http://schemas.microsoft.com/office/drawing/2014/main" id="{17194086-F4C2-B115-B3A4-3F54D83CF08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28754" y="1547371"/>
            <a:ext cx="3313045" cy="1828800"/>
          </a:xfrm>
          <a:prstGeom prst="rect">
            <a:avLst/>
          </a:prstGeom>
        </p:spPr>
      </p:pic>
      <p:sp>
        <p:nvSpPr>
          <p:cNvPr id="4" name="TextBox 3">
            <a:extLst>
              <a:ext uri="{FF2B5EF4-FFF2-40B4-BE49-F238E27FC236}">
                <a16:creationId xmlns:a16="http://schemas.microsoft.com/office/drawing/2014/main" id="{9A70CFCC-C08F-6FC4-A9CD-E98DBE56E78A}"/>
              </a:ext>
            </a:extLst>
          </p:cNvPr>
          <p:cNvSpPr txBox="1"/>
          <p:nvPr/>
        </p:nvSpPr>
        <p:spPr>
          <a:xfrm>
            <a:off x="1606731" y="3435531"/>
            <a:ext cx="2246812" cy="307777"/>
          </a:xfrm>
          <a:prstGeom prst="rect">
            <a:avLst/>
          </a:prstGeom>
          <a:noFill/>
        </p:spPr>
        <p:txBody>
          <a:bodyPr wrap="square" rtlCol="0">
            <a:spAutoFit/>
          </a:bodyPr>
          <a:lstStyle/>
          <a:p>
            <a:pPr algn="ctr"/>
            <a:r>
              <a:rPr lang="en-GB" dirty="0"/>
              <a:t>Part One</a:t>
            </a:r>
          </a:p>
        </p:txBody>
      </p:sp>
      <p:sp>
        <p:nvSpPr>
          <p:cNvPr id="5" name="TextBox 4">
            <a:extLst>
              <a:ext uri="{FF2B5EF4-FFF2-40B4-BE49-F238E27FC236}">
                <a16:creationId xmlns:a16="http://schemas.microsoft.com/office/drawing/2014/main" id="{55BDAB78-7DB8-0030-E4B8-23904FC322EF}"/>
              </a:ext>
            </a:extLst>
          </p:cNvPr>
          <p:cNvSpPr txBox="1"/>
          <p:nvPr/>
        </p:nvSpPr>
        <p:spPr>
          <a:xfrm>
            <a:off x="5290459" y="3435530"/>
            <a:ext cx="2246812" cy="307777"/>
          </a:xfrm>
          <a:prstGeom prst="rect">
            <a:avLst/>
          </a:prstGeom>
          <a:noFill/>
        </p:spPr>
        <p:txBody>
          <a:bodyPr wrap="square" rtlCol="0">
            <a:spAutoFit/>
          </a:bodyPr>
          <a:lstStyle/>
          <a:p>
            <a:pPr algn="ctr"/>
            <a:r>
              <a:rPr lang="en-GB" dirty="0"/>
              <a:t>Part Two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4" name="Graphic 3">
            <a:hlinkClick r:id="rId3"/>
            <a:extLst>
              <a:ext uri="{FF2B5EF4-FFF2-40B4-BE49-F238E27FC236}">
                <a16:creationId xmlns:a16="http://schemas.microsoft.com/office/drawing/2014/main" id="{F7377B90-F270-0DD6-F828-AF038884458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190750" y="1364877"/>
            <a:ext cx="4762500" cy="26289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pic>
        <p:nvPicPr>
          <p:cNvPr id="3" name="Graphic 2">
            <a:extLst>
              <a:ext uri="{FF2B5EF4-FFF2-40B4-BE49-F238E27FC236}">
                <a16:creationId xmlns:a16="http://schemas.microsoft.com/office/drawing/2014/main" id="{BC1F2914-CF0B-84FD-A7E8-DBD9B02DF96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041276" y="1680042"/>
            <a:ext cx="4570003" cy="17834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4" name="Graphic 3">
            <a:extLst>
              <a:ext uri="{FF2B5EF4-FFF2-40B4-BE49-F238E27FC236}">
                <a16:creationId xmlns:a16="http://schemas.microsoft.com/office/drawing/2014/main" id="{6F22C9FA-004D-A145-F56C-98A192BB462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014363" y="1674159"/>
            <a:ext cx="4600153" cy="17951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9C377CF6B06B4EA9A4C398FFC749EC" ma:contentTypeVersion="16" ma:contentTypeDescription="Create a new document." ma:contentTypeScope="" ma:versionID="83474a672a0c7a486ca057b097140c68">
  <xsd:schema xmlns:xsd="http://www.w3.org/2001/XMLSchema" xmlns:xs="http://www.w3.org/2001/XMLSchema" xmlns:p="http://schemas.microsoft.com/office/2006/metadata/properties" xmlns:ns2="3a57d89e-7e0e-48c0-b5ed-bd63000f3266" xmlns:ns3="f03edf84-2cf9-481a-a364-1f611b060131" targetNamespace="http://schemas.microsoft.com/office/2006/metadata/properties" ma:root="true" ma:fieldsID="0ff73df2abf2e91e702ded63d74547d5" ns2:_="" ns3:_="">
    <xsd:import namespace="3a57d89e-7e0e-48c0-b5ed-bd63000f3266"/>
    <xsd:import namespace="f03edf84-2cf9-481a-a364-1f611b06013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57d89e-7e0e-48c0-b5ed-bd63000f326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3ebb39f-d69b-4575-80f5-9912993956e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03edf84-2cf9-481a-a364-1f611b060131"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61d5a47-4173-4798-9140-34853811a47e}" ma:internalName="TaxCatchAll" ma:showField="CatchAllData" ma:web="f03edf84-2cf9-481a-a364-1f611b0601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a57d89e-7e0e-48c0-b5ed-bd63000f3266">
      <Terms xmlns="http://schemas.microsoft.com/office/infopath/2007/PartnerControls"/>
    </lcf76f155ced4ddcb4097134ff3c332f>
    <TaxCatchAll xmlns="f03edf84-2cf9-481a-a364-1f611b060131" xsi:nil="true"/>
  </documentManagement>
</p:properties>
</file>

<file path=customXml/itemProps1.xml><?xml version="1.0" encoding="utf-8"?>
<ds:datastoreItem xmlns:ds="http://schemas.openxmlformats.org/officeDocument/2006/customXml" ds:itemID="{6DDECF69-C345-4894-805B-45D551DA546A}"/>
</file>

<file path=customXml/itemProps2.xml><?xml version="1.0" encoding="utf-8"?>
<ds:datastoreItem xmlns:ds="http://schemas.openxmlformats.org/officeDocument/2006/customXml" ds:itemID="{4837CE56-2697-43E9-A97F-87EBE09B3B4F}">
  <ds:schemaRefs>
    <ds:schemaRef ds:uri="http://schemas.microsoft.com/sharepoint/v3/contenttype/forms"/>
  </ds:schemaRefs>
</ds:datastoreItem>
</file>

<file path=customXml/itemProps3.xml><?xml version="1.0" encoding="utf-8"?>
<ds:datastoreItem xmlns:ds="http://schemas.openxmlformats.org/officeDocument/2006/customXml" ds:itemID="{3E63DEA9-9F97-4A6B-93E5-1E9F6914F9B9}">
  <ds:schemaRefs>
    <ds:schemaRef ds:uri="http://schemas.microsoft.com/office/2006/metadata/properties"/>
    <ds:schemaRef ds:uri="http://schemas.microsoft.com/office/infopath/2007/PartnerControls"/>
    <ds:schemaRef ds:uri="615c3d2d-ab6b-45ab-bd2e-55ca5609ceb9"/>
    <ds:schemaRef ds:uri="d1ce9929-6e7a-440e-8145-cc5d99e2b206"/>
    <ds:schemaRef ds:uri="78648aa0-189c-4913-b480-8f083842eefa"/>
    <ds:schemaRef ds:uri="252b28bd-d93f-4b99-825e-07b76ab2fd6b"/>
    <ds:schemaRef ds:uri="90a340b5-9128-471d-b114-f8f96caf80f9"/>
    <ds:schemaRef ds:uri="edbf9ae9-a3a5-4699-873b-f249c545eead"/>
  </ds:schemaRefs>
</ds:datastoreItem>
</file>

<file path=docProps/app.xml><?xml version="1.0" encoding="utf-8"?>
<Properties xmlns="http://schemas.openxmlformats.org/officeDocument/2006/extended-properties" xmlns:vt="http://schemas.openxmlformats.org/officeDocument/2006/docPropsVTypes">
  <TotalTime>44</TotalTime>
  <Words>3493</Words>
  <Application>Microsoft Macintosh PowerPoint</Application>
  <PresentationFormat>On-screen Show (16:9)</PresentationFormat>
  <Paragraphs>174</Paragraphs>
  <Slides>19</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Tahoma</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Tax Facts</dc:title>
  <dc:creator>Gemma Quickfall</dc:creator>
  <cp:lastModifiedBy>Kamahl Hoque</cp:lastModifiedBy>
  <cp:revision>18</cp:revision>
  <dcterms:modified xsi:type="dcterms:W3CDTF">2022-10-03T12:08:24Z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9af038e-07b4-4369-a678-c835687cb272_Enabled">
    <vt:lpwstr>true</vt:lpwstr>
  </property>
  <property fmtid="{D5CDD505-2E9C-101B-9397-08002B2CF9AE}" pid="3" name="MSIP_Label_f9af038e-07b4-4369-a678-c835687cb272_SetDate">
    <vt:lpwstr>2022-03-11T15:56:36Z</vt:lpwstr>
  </property>
  <property fmtid="{D5CDD505-2E9C-101B-9397-08002B2CF9AE}" pid="4" name="MSIP_Label_f9af038e-07b4-4369-a678-c835687cb272_Method">
    <vt:lpwstr>Standard</vt:lpwstr>
  </property>
  <property fmtid="{D5CDD505-2E9C-101B-9397-08002B2CF9AE}" pid="5" name="MSIP_Label_f9af038e-07b4-4369-a678-c835687cb272_Name">
    <vt:lpwstr>OFFICIAL</vt:lpwstr>
  </property>
  <property fmtid="{D5CDD505-2E9C-101B-9397-08002B2CF9AE}" pid="6" name="MSIP_Label_f9af038e-07b4-4369-a678-c835687cb272_SiteId">
    <vt:lpwstr>ac52f73c-fd1a-4a9a-8e7a-4a248f3139e1</vt:lpwstr>
  </property>
  <property fmtid="{D5CDD505-2E9C-101B-9397-08002B2CF9AE}" pid="7" name="MSIP_Label_f9af038e-07b4-4369-a678-c835687cb272_ActionId">
    <vt:lpwstr>ffae7884-c1af-456e-a7b7-7bfee79e2b0e</vt:lpwstr>
  </property>
  <property fmtid="{D5CDD505-2E9C-101B-9397-08002B2CF9AE}" pid="8" name="MSIP_Label_f9af038e-07b4-4369-a678-c835687cb272_ContentBits">
    <vt:lpwstr>2</vt:lpwstr>
  </property>
  <property fmtid="{D5CDD505-2E9C-101B-9397-08002B2CF9AE}" pid="9" name="ContentTypeId">
    <vt:lpwstr>0x010100769C377CF6B06B4EA9A4C398FFC749EC</vt:lpwstr>
  </property>
  <property fmtid="{D5CDD505-2E9C-101B-9397-08002B2CF9AE}" pid="10" name="MediaServiceImageTags">
    <vt:lpwstr/>
  </property>
</Properties>
</file>