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6.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7.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8.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1"/>
    <p:sldMasterId id="2147483687" r:id="rId2"/>
    <p:sldMasterId id="2147483690" r:id="rId3"/>
    <p:sldMasterId id="2147483693" r:id="rId4"/>
    <p:sldMasterId id="2147483699" r:id="rId5"/>
    <p:sldMasterId id="2147483696" r:id="rId6"/>
    <p:sldMasterId id="2147483702" r:id="rId7"/>
    <p:sldMasterId id="2147483706" r:id="rId8"/>
    <p:sldMasterId id="2147483709" r:id="rId9"/>
  </p:sldMasterIdLst>
  <p:notesMasterIdLst>
    <p:notesMasterId r:id="rId25"/>
  </p:notesMasterIdLst>
  <p:handoutMasterIdLst>
    <p:handoutMasterId r:id="rId26"/>
  </p:handoutMasterIdLst>
  <p:sldIdLst>
    <p:sldId id="442" r:id="rId10"/>
    <p:sldId id="670" r:id="rId11"/>
    <p:sldId id="678" r:id="rId12"/>
    <p:sldId id="707" r:id="rId13"/>
    <p:sldId id="676" r:id="rId14"/>
    <p:sldId id="2141411647" r:id="rId15"/>
    <p:sldId id="2141411641" r:id="rId16"/>
    <p:sldId id="2141411642" r:id="rId17"/>
    <p:sldId id="2141411643" r:id="rId18"/>
    <p:sldId id="2141411644" r:id="rId19"/>
    <p:sldId id="2141411645" r:id="rId20"/>
    <p:sldId id="2141411646" r:id="rId21"/>
    <p:sldId id="673" r:id="rId22"/>
    <p:sldId id="703" r:id="rId23"/>
    <p:sldId id="701" r:id="rId2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F39FE61-8EBC-9505-BF0A-CF5CCFD3D29A}" name="Erin Byrne" initials="EB" userId="S::byrnee@slc.co.uk::fc79af40-f2db-4bf5-a752-fbf3be2bc8be" providerId="AD"/>
  <p188:author id="{E4645F64-9C73-A256-25BD-F7551A1299E8}" name="Adam Treslove" initials="AT" userId="S::tresload@slc.co.uk::b352ac77-1989-4b80-94e3-32f4d68f347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im Hoban" initials="TH" lastIdx="5" clrIdx="0">
    <p:extLst>
      <p:ext uri="{19B8F6BF-5375-455C-9EA6-DF929625EA0E}">
        <p15:presenceInfo xmlns:p15="http://schemas.microsoft.com/office/powerpoint/2012/main" userId="S-1-5-21-3992121350-2840906017-2217532693-119391" providerId="AD"/>
      </p:ext>
    </p:extLst>
  </p:cmAuthor>
  <p:cmAuthor id="2" name="LECKIE, Douglas" initials="LD" lastIdx="4" clrIdx="1">
    <p:extLst>
      <p:ext uri="{19B8F6BF-5375-455C-9EA6-DF929625EA0E}">
        <p15:presenceInfo xmlns:p15="http://schemas.microsoft.com/office/powerpoint/2012/main" userId="S-1-5-21-1993962763-1659004503-1801674531-177391" providerId="AD"/>
      </p:ext>
    </p:extLst>
  </p:cmAuthor>
  <p:cmAuthor id="3" name="Anthony Hill" initials="AH" lastIdx="23" clrIdx="2">
    <p:extLst>
      <p:ext uri="{19B8F6BF-5375-455C-9EA6-DF929625EA0E}">
        <p15:presenceInfo xmlns:p15="http://schemas.microsoft.com/office/powerpoint/2012/main" userId="S::HILLAN@slc.co.uk::41a02a92-9f0a-4c6d-927a-9951c8d8014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00CC99"/>
    <a:srgbClr val="C14E79"/>
    <a:srgbClr val="E9C1D0"/>
    <a:srgbClr val="F3DCE4"/>
    <a:srgbClr val="C1E0EE"/>
    <a:srgbClr val="4EA7CF"/>
    <a:srgbClr val="DCEDF5"/>
    <a:srgbClr val="CCE7E5"/>
    <a:srgbClr val="E5F2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52" autoAdjust="0"/>
    <p:restoredTop sz="95033" autoAdjust="0"/>
  </p:normalViewPr>
  <p:slideViewPr>
    <p:cSldViewPr snapToGrid="0">
      <p:cViewPr varScale="1">
        <p:scale>
          <a:sx n="106" d="100"/>
          <a:sy n="106" d="100"/>
        </p:scale>
        <p:origin x="714"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microsoft.com/office/2018/10/relationships/authors" Target="author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135" cy="496015"/>
          </a:xfrm>
          <a:prstGeom prst="rect">
            <a:avLst/>
          </a:prstGeom>
        </p:spPr>
        <p:txBody>
          <a:bodyPr vert="horz" lIns="91294" tIns="45647" rIns="91294" bIns="45647" rtlCol="0"/>
          <a:lstStyle>
            <a:lvl1pPr algn="l">
              <a:defRPr sz="1200"/>
            </a:lvl1pPr>
          </a:lstStyle>
          <a:p>
            <a:endParaRPr lang="en-GB"/>
          </a:p>
        </p:txBody>
      </p:sp>
      <p:sp>
        <p:nvSpPr>
          <p:cNvPr id="3" name="Date Placeholder 2"/>
          <p:cNvSpPr>
            <a:spLocks noGrp="1"/>
          </p:cNvSpPr>
          <p:nvPr>
            <p:ph type="dt" sz="quarter" idx="1"/>
          </p:nvPr>
        </p:nvSpPr>
        <p:spPr>
          <a:xfrm>
            <a:off x="3849955" y="0"/>
            <a:ext cx="2946135" cy="496015"/>
          </a:xfrm>
          <a:prstGeom prst="rect">
            <a:avLst/>
          </a:prstGeom>
        </p:spPr>
        <p:txBody>
          <a:bodyPr vert="horz" lIns="91294" tIns="45647" rIns="91294" bIns="45647" rtlCol="0"/>
          <a:lstStyle>
            <a:lvl1pPr algn="r">
              <a:defRPr sz="1200"/>
            </a:lvl1pPr>
          </a:lstStyle>
          <a:p>
            <a:fld id="{778B7176-1BAD-417C-AF09-B073D6FEAF38}" type="datetimeFigureOut">
              <a:rPr lang="en-GB" smtClean="0"/>
              <a:t>27/02/2025</a:t>
            </a:fld>
            <a:endParaRPr lang="en-GB"/>
          </a:p>
        </p:txBody>
      </p:sp>
      <p:sp>
        <p:nvSpPr>
          <p:cNvPr id="4" name="Footer Placeholder 3"/>
          <p:cNvSpPr>
            <a:spLocks noGrp="1"/>
          </p:cNvSpPr>
          <p:nvPr>
            <p:ph type="ftr" sz="quarter" idx="2"/>
          </p:nvPr>
        </p:nvSpPr>
        <p:spPr>
          <a:xfrm>
            <a:off x="0" y="9429039"/>
            <a:ext cx="2946135" cy="496015"/>
          </a:xfrm>
          <a:prstGeom prst="rect">
            <a:avLst/>
          </a:prstGeom>
        </p:spPr>
        <p:txBody>
          <a:bodyPr vert="horz" lIns="91294" tIns="45647" rIns="91294" bIns="45647" rtlCol="0" anchor="b"/>
          <a:lstStyle>
            <a:lvl1pPr algn="l">
              <a:defRPr sz="1200"/>
            </a:lvl1pPr>
          </a:lstStyle>
          <a:p>
            <a:endParaRPr lang="en-GB"/>
          </a:p>
        </p:txBody>
      </p:sp>
      <p:sp>
        <p:nvSpPr>
          <p:cNvPr id="5" name="Slide Number Placeholder 4"/>
          <p:cNvSpPr>
            <a:spLocks noGrp="1"/>
          </p:cNvSpPr>
          <p:nvPr>
            <p:ph type="sldNum" sz="quarter" idx="3"/>
          </p:nvPr>
        </p:nvSpPr>
        <p:spPr>
          <a:xfrm>
            <a:off x="3849955" y="9429039"/>
            <a:ext cx="2946135" cy="496015"/>
          </a:xfrm>
          <a:prstGeom prst="rect">
            <a:avLst/>
          </a:prstGeom>
        </p:spPr>
        <p:txBody>
          <a:bodyPr vert="horz" lIns="91294" tIns="45647" rIns="91294" bIns="45647" rtlCol="0" anchor="b"/>
          <a:lstStyle>
            <a:lvl1pPr algn="r">
              <a:defRPr sz="1200"/>
            </a:lvl1pPr>
          </a:lstStyle>
          <a:p>
            <a:fld id="{BCB6DC7E-D2D7-4630-BDB1-71F7A52A6844}" type="slidenum">
              <a:rPr lang="en-GB" smtClean="0"/>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294" tIns="45647" rIns="91294" bIns="45647" numCol="1" rtlCol="0"/>
          <a:lstStyle>
            <a:lvl1pPr algn="l">
              <a:defRPr sz="1200"/>
            </a:lvl1pPr>
          </a:lstStyle>
          <a:p>
            <a:endParaRPr lang="en-GB" altLang="en-GB"/>
          </a:p>
        </p:txBody>
      </p:sp>
      <p:sp>
        <p:nvSpPr>
          <p:cNvPr id="3" name="Date Placeholder 2"/>
          <p:cNvSpPr>
            <a:spLocks noGrp="1"/>
          </p:cNvSpPr>
          <p:nvPr>
            <p:ph type="dt" idx="1"/>
          </p:nvPr>
        </p:nvSpPr>
        <p:spPr>
          <a:xfrm>
            <a:off x="3850443" y="0"/>
            <a:ext cx="2945659" cy="498056"/>
          </a:xfrm>
          <a:prstGeom prst="rect">
            <a:avLst/>
          </a:prstGeom>
        </p:spPr>
        <p:txBody>
          <a:bodyPr vert="horz" lIns="91294" tIns="45647" rIns="91294" bIns="45647" numCol="1" rtlCol="0"/>
          <a:lstStyle>
            <a:lvl1pPr algn="r">
              <a:defRPr sz="1200"/>
            </a:lvl1pPr>
          </a:lstStyle>
          <a:p>
            <a:fld id="{CA117779-7379-4120-B2FD-1299BEC86D78}" type="datetimeFigureOut">
              <a:rPr lang="en-GB" altLang="en-GB" smtClean="0"/>
              <a:pPr/>
              <a:t>27/02/2025</a:t>
            </a:fld>
            <a:endParaRPr lang="en-GB" altLang="en-GB"/>
          </a:p>
        </p:txBody>
      </p:sp>
      <p:sp>
        <p:nvSpPr>
          <p:cNvPr id="4" name="Slide Image Placeholder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294" tIns="45647" rIns="91294" bIns="45647" numCol="1" rtlCol="0" anchor="ctr"/>
          <a:lstStyle/>
          <a:p>
            <a:endParaRPr lang="en-GB" altLang="en-GB"/>
          </a:p>
        </p:txBody>
      </p:sp>
      <p:sp>
        <p:nvSpPr>
          <p:cNvPr id="5" name="Notes Placeholder 4"/>
          <p:cNvSpPr>
            <a:spLocks noGrp="1"/>
          </p:cNvSpPr>
          <p:nvPr>
            <p:ph type="body" sz="quarter" idx="3"/>
          </p:nvPr>
        </p:nvSpPr>
        <p:spPr>
          <a:xfrm>
            <a:off x="679768" y="4777195"/>
            <a:ext cx="5438140" cy="3908613"/>
          </a:xfrm>
          <a:prstGeom prst="rect">
            <a:avLst/>
          </a:prstGeom>
        </p:spPr>
        <p:txBody>
          <a:bodyPr vert="horz" lIns="91294" tIns="45647" rIns="91294" bIns="45647" numCol="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ltLang="en-GB"/>
          </a:p>
        </p:txBody>
      </p:sp>
      <p:sp>
        <p:nvSpPr>
          <p:cNvPr id="6" name="Footer Placeholder 5"/>
          <p:cNvSpPr>
            <a:spLocks noGrp="1"/>
          </p:cNvSpPr>
          <p:nvPr>
            <p:ph type="ftr" sz="quarter" idx="4"/>
          </p:nvPr>
        </p:nvSpPr>
        <p:spPr>
          <a:xfrm>
            <a:off x="1" y="9428585"/>
            <a:ext cx="2945659" cy="498055"/>
          </a:xfrm>
          <a:prstGeom prst="rect">
            <a:avLst/>
          </a:prstGeom>
        </p:spPr>
        <p:txBody>
          <a:bodyPr vert="horz" lIns="91294" tIns="45647" rIns="91294" bIns="45647" numCol="1" rtlCol="0" anchor="b"/>
          <a:lstStyle>
            <a:lvl1pPr algn="l">
              <a:defRPr sz="1200"/>
            </a:lvl1pPr>
          </a:lstStyle>
          <a:p>
            <a:endParaRPr lang="en-GB" altLang="en-GB"/>
          </a:p>
        </p:txBody>
      </p:sp>
      <p:sp>
        <p:nvSpPr>
          <p:cNvPr id="7" name="Slide Number Placeholder 6"/>
          <p:cNvSpPr>
            <a:spLocks noGrp="1"/>
          </p:cNvSpPr>
          <p:nvPr>
            <p:ph type="sldNum" sz="quarter" idx="5"/>
          </p:nvPr>
        </p:nvSpPr>
        <p:spPr>
          <a:xfrm>
            <a:off x="3850443" y="9428585"/>
            <a:ext cx="2945659" cy="498055"/>
          </a:xfrm>
          <a:prstGeom prst="rect">
            <a:avLst/>
          </a:prstGeom>
        </p:spPr>
        <p:txBody>
          <a:bodyPr vert="horz" lIns="91294" tIns="45647" rIns="91294" bIns="45647" numCol="1" rtlCol="0" anchor="b"/>
          <a:lstStyle>
            <a:lvl1pPr algn="r">
              <a:defRPr sz="1200"/>
            </a:lvl1pPr>
          </a:lstStyle>
          <a:p>
            <a:fld id="{9EC75A06-73E5-48C7-837A-8B7B9F641D29}" type="slidenum">
              <a:rPr lang="en-GB" altLang="en-GB" smtClean="0"/>
              <a:pPr/>
              <a:t>‹#›</a:t>
            </a:fld>
            <a:endParaRPr lang="en-GB" altLang="en-GB"/>
          </a:p>
        </p:txBody>
      </p:sp>
    </p:spTree>
    <p:extLst>
      <p:ext uri="{BB962C8B-B14F-4D97-AF65-F5344CB8AC3E}">
        <p14:creationId xmlns:p14="http://schemas.microsoft.com/office/powerpoint/2010/main" val="2828842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EC75A06-73E5-48C7-837A-8B7B9F641D29}" type="slidenum">
              <a:rPr lang="en-GB" altLang="en-GB" smtClean="0"/>
              <a:pPr/>
              <a:t>2</a:t>
            </a:fld>
            <a:endParaRPr lang="en-GB" altLang="en-GB"/>
          </a:p>
        </p:txBody>
      </p:sp>
    </p:spTree>
    <p:extLst>
      <p:ext uri="{BB962C8B-B14F-4D97-AF65-F5344CB8AC3E}">
        <p14:creationId xmlns:p14="http://schemas.microsoft.com/office/powerpoint/2010/main" val="2505854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EE68C-EAAC-B416-C33C-935BE31156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051C18-7A8A-BEEC-1F04-A83FE752AF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C3BABF-6A64-D3FB-3F1E-92636365A22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F8AAD1E-E0A7-06A5-9D50-9A45359E97A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C75A06-73E5-48C7-837A-8B7B9F641D29}" type="slidenum">
              <a:rPr kumimoji="0" lang="en-GB" alt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alt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1522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055D9-ADC8-A7D4-2BC4-F09E390DF0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BF7C4C-DC7F-5960-5E18-236F27E9E0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A1B6A8-09D2-6D11-1CC5-6A795068E9C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161B783-CE1E-BFA5-E173-51FBF1B82D9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C75A06-73E5-48C7-837A-8B7B9F641D29}" type="slidenum">
              <a:rPr kumimoji="0" lang="en-GB" alt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alt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1037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a:spLocks noGrp="1" noRot="1" noChangeAspect="1"/>
          </p:cNvSpPr>
          <p:nvPr>
            <p:ph type="sldImg" idx="2"/>
          </p:nvPr>
        </p:nvSpPr>
        <p:spPr>
          <a:xfrm>
            <a:off x="88900" y="746125"/>
            <a:ext cx="6627813"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0" name="Shape 410"/>
          <p:cNvSpPr txBox="1">
            <a:spLocks noGrp="1"/>
          </p:cNvSpPr>
          <p:nvPr>
            <p:ph type="body" idx="1"/>
          </p:nvPr>
        </p:nvSpPr>
        <p:spPr>
          <a:xfrm>
            <a:off x="680562" y="4723448"/>
            <a:ext cx="5444490" cy="4474845"/>
          </a:xfrm>
          <a:prstGeom prst="rect">
            <a:avLst/>
          </a:prstGeom>
        </p:spPr>
        <p:txBody>
          <a:bodyPr lIns="91425" tIns="91425" rIns="91425" bIns="91425" numCol="1" anchor="t" anchorCtr="0">
            <a:noAutofit/>
          </a:bodyPr>
          <a:lstStyle/>
          <a:p>
            <a:pPr marL="171450" lvl="0" indent="-171450">
              <a:spcBef>
                <a:spcPts val="0"/>
              </a:spcBef>
              <a:buFontTx/>
              <a:buChar char="-"/>
            </a:pPr>
            <a:endParaRPr/>
          </a:p>
        </p:txBody>
      </p:sp>
    </p:spTree>
    <p:extLst>
      <p:ext uri="{BB962C8B-B14F-4D97-AF65-F5344CB8AC3E}">
        <p14:creationId xmlns:p14="http://schemas.microsoft.com/office/powerpoint/2010/main" val="239317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C75A06-73E5-48C7-837A-8B7B9F641D29}" type="slidenum">
              <a:rPr kumimoji="0" lang="en-GB" alt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alt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0173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C75A06-73E5-48C7-837A-8B7B9F641D29}" type="slidenum">
              <a:rPr kumimoji="0" lang="en-GB" alt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alt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1035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C75A06-73E5-48C7-837A-8B7B9F641D29}" type="slidenum">
              <a:rPr kumimoji="0" lang="en-GB" alt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alt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4141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A38DD-CE85-854E-7AE9-A9D39B6C9E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F1D0EC-A299-487A-94C7-382CB14A4F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9E59E9-D328-7948-CE72-168B402F83B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FD336CE-683D-2E39-B232-242D549F2F0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C75A06-73E5-48C7-837A-8B7B9F641D29}" type="slidenum">
              <a:rPr kumimoji="0" lang="en-GB" alt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alt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7469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6C002-3438-8576-C2DE-AE73E932D2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2802DC-3226-9331-C91E-4F1E33590D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A7FC12-2B2E-E9D8-BD85-B272BD7C64C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ED1BFFE-D6F8-515E-7325-CBCDC61DD71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C75A06-73E5-48C7-837A-8B7B9F641D29}" type="slidenum">
              <a:rPr kumimoji="0" lang="en-GB" alt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alt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50139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547B0D-3EEE-455D-CD71-45FAFD0906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07A72C-4398-CDB8-1593-62BB4015DB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C3F92C-9707-B907-7A58-57385B3E957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C9C9638-2945-60F1-59A8-457B7155768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C75A06-73E5-48C7-837A-8B7B9F641D29}" type="slidenum">
              <a:rPr kumimoji="0" lang="en-GB" alt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alt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25048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BA0F4-0300-9458-2F01-C715002C19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F7A0A1-FEF1-E944-5CC8-ADE67C5FE3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DE28D3-E6FB-6CFD-D388-82689140476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D69C241-2BE6-4A18-4942-2012712975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C75A06-73E5-48C7-837A-8B7B9F641D29}" type="slidenum">
              <a:rPr kumimoji="0" lang="en-GB" alt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alt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4554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90AE1-3B05-5B03-537F-CC020C032C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5048E9-3327-1086-B26C-48D4A599CC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3715A4-E952-3850-47C1-35A817A31F6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93A57DC-AB5A-80D6-5CAB-C1B3BEEE9BD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C75A06-73E5-48C7-837A-8B7B9F641D29}" type="slidenum">
              <a:rPr kumimoji="0" lang="en-GB" alt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alt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444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PP Backgrounds smaller green 2.jpg"/>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PP Backgrounds smaller olive 1.jpg"/>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PP Backgrounds smaller olive 2.jpg"/>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PP Backgrounds smaller red 1.jpg"/>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PP Backgrounds smaller red 2.jpg"/>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PP Backgrounds smaller dblue 1.jpg"/>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PP Backgrounds smaller dblue 2.jpg"/>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PP Backgrounds smaller green 3.jpg"/>
          <p:cNvPicPr>
            <a:picLocks noChangeAspect="1"/>
          </p:cNvPicPr>
          <p:nvPr userDrawn="1"/>
        </p:nvPicPr>
        <p:blipFill>
          <a:blip r:embed="rId2"/>
          <a:stretch>
            <a:fillRect/>
          </a:stretch>
        </p:blipFill>
        <p:spPr>
          <a:xfrm>
            <a:off x="0" y="-96605"/>
            <a:ext cx="12192000" cy="6858000"/>
          </a:xfrm>
          <a:prstGeom prst="rect">
            <a:avLst/>
          </a:prstGeom>
        </p:spPr>
      </p:pic>
      <p:sp>
        <p:nvSpPr>
          <p:cNvPr id="4" name="Text Placeholder 3">
            <a:extLst>
              <a:ext uri="{FF2B5EF4-FFF2-40B4-BE49-F238E27FC236}">
                <a16:creationId xmlns:a16="http://schemas.microsoft.com/office/drawing/2014/main" id="{83C6BB71-4AD4-4DC2-82F6-D4D85AF905BD}"/>
              </a:ext>
            </a:extLst>
          </p:cNvPr>
          <p:cNvSpPr>
            <a:spLocks noGrp="1"/>
          </p:cNvSpPr>
          <p:nvPr>
            <p:ph type="body" sz="quarter" idx="10"/>
          </p:nvPr>
        </p:nvSpPr>
        <p:spPr>
          <a:xfrm>
            <a:off x="231371" y="1039017"/>
            <a:ext cx="11509716" cy="5694291"/>
          </a:xfrm>
          <a:prstGeom prst="rect">
            <a:avLst/>
          </a:prstGeom>
        </p:spPr>
        <p:txBody>
          <a:bodyPr/>
          <a:lstStyle>
            <a:lvl1pPr>
              <a:defRPr sz="2800"/>
            </a:lvl1pPr>
            <a:lvl2pPr>
              <a:defRPr sz="2400"/>
            </a:lvl2pPr>
            <a:lvl3pPr>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Footer Placeholder 2">
            <a:extLst>
              <a:ext uri="{FF2B5EF4-FFF2-40B4-BE49-F238E27FC236}">
                <a16:creationId xmlns:a16="http://schemas.microsoft.com/office/drawing/2014/main" id="{5B0976A9-47F1-FD25-653D-8E978A625A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53B3F3-5CBC-21F0-B0F0-FAAC0FC5B83A}"/>
              </a:ext>
            </a:extLst>
          </p:cNvPr>
          <p:cNvSpPr>
            <a:spLocks noGrp="1"/>
          </p:cNvSpPr>
          <p:nvPr>
            <p:ph type="sldNum" sz="quarter" idx="12"/>
          </p:nvPr>
        </p:nvSpPr>
        <p:spPr>
          <a:xfrm>
            <a:off x="9448813" y="6356351"/>
            <a:ext cx="2743200" cy="366183"/>
          </a:xfrm>
        </p:spPr>
        <p:txBody>
          <a:bodyPr/>
          <a:lstStyle/>
          <a:p>
            <a:fld id="{44ED69DB-9D9C-4168-829B-4F21756EEAA0}" type="slidenum">
              <a:rPr lang="en-GB" smtClean="0"/>
              <a:t>‹#›</a:t>
            </a:fld>
            <a:endParaRPr lang="en-GB"/>
          </a:p>
        </p:txBody>
      </p:sp>
      <p:sp>
        <p:nvSpPr>
          <p:cNvPr id="2" name="Title 3">
            <a:extLst>
              <a:ext uri="{FF2B5EF4-FFF2-40B4-BE49-F238E27FC236}">
                <a16:creationId xmlns:a16="http://schemas.microsoft.com/office/drawing/2014/main" id="{112B7507-EA4F-8443-C1FC-1F3A7E8F9A60}"/>
              </a:ext>
            </a:extLst>
          </p:cNvPr>
          <p:cNvSpPr>
            <a:spLocks noGrp="1"/>
          </p:cNvSpPr>
          <p:nvPr>
            <p:ph type="title" idx="4294967295"/>
          </p:nvPr>
        </p:nvSpPr>
        <p:spPr>
          <a:xfrm>
            <a:off x="71717" y="1"/>
            <a:ext cx="10429795" cy="590204"/>
          </a:xfrm>
          <a:prstGeom prst="rect">
            <a:avLst/>
          </a:prstGeom>
        </p:spPr>
        <p:txBody>
          <a:bodyPr>
            <a:noAutofit/>
          </a:bodyPr>
          <a:lstStyle>
            <a:lvl1pPr>
              <a:defRPr sz="3733">
                <a:latin typeface="Calibri" panose="020F0502020204030204" pitchFamily="34" charset="0"/>
                <a:cs typeface="Calibri" panose="020F0502020204030204" pitchFamily="34" charset="0"/>
              </a:defRPr>
            </a:lvl1pPr>
          </a:lstStyle>
          <a:p>
            <a:endParaRPr lang="en-GB" sz="3067">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3793338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3FDA182-B933-0C99-19D5-67D5E42DFD6F}"/>
              </a:ext>
            </a:extLst>
          </p:cNvPr>
          <p:cNvSpPr>
            <a:spLocks noGrp="1"/>
          </p:cNvSpPr>
          <p:nvPr>
            <p:ph type="ftr" sz="quarter" idx="10"/>
          </p:nvPr>
        </p:nvSpPr>
        <p:spPr/>
        <p:txBody>
          <a:bodyPr/>
          <a:lstStyle/>
          <a:p>
            <a:endParaRPr lang="en-GB"/>
          </a:p>
        </p:txBody>
      </p:sp>
      <p:sp>
        <p:nvSpPr>
          <p:cNvPr id="3" name="Slide Number Placeholder 2">
            <a:extLst>
              <a:ext uri="{FF2B5EF4-FFF2-40B4-BE49-F238E27FC236}">
                <a16:creationId xmlns:a16="http://schemas.microsoft.com/office/drawing/2014/main" id="{F4EFBE02-3A7A-F835-9B7C-B3EF4B40661B}"/>
              </a:ext>
            </a:extLst>
          </p:cNvPr>
          <p:cNvSpPr>
            <a:spLocks noGrp="1"/>
          </p:cNvSpPr>
          <p:nvPr>
            <p:ph type="sldNum" sz="quarter" idx="11"/>
          </p:nvPr>
        </p:nvSpPr>
        <p:spPr/>
        <p:txBody>
          <a:bodyPr/>
          <a:lstStyle/>
          <a:p>
            <a:fld id="{44ED69DB-9D9C-4168-829B-4F21756EEAA0}" type="slidenum">
              <a:rPr lang="en-GB" smtClean="0"/>
              <a:t>‹#›</a:t>
            </a:fld>
            <a:endParaRPr lang="en-GB"/>
          </a:p>
        </p:txBody>
      </p:sp>
    </p:spTree>
    <p:extLst>
      <p:ext uri="{BB962C8B-B14F-4D97-AF65-F5344CB8AC3E}">
        <p14:creationId xmlns:p14="http://schemas.microsoft.com/office/powerpoint/2010/main" val="18843300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PP Backgrounds smaller green 2.jpg"/>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86412144"/>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PP Backgrounds smaller green 3.jpg"/>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13888705"/>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PP Backgrounds smaller green 3.jpg"/>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Slide White">
    <p:bg>
      <p:bgPr>
        <a:blipFill dpi="0" rotWithShape="1">
          <a:blip r:embed="rId2">
            <a:lum/>
          </a:blip>
          <a:srcRect/>
          <a:stretch>
            <a:fillRect l="-12000" r="-12000"/>
          </a:stretch>
        </a:blipFill>
        <a:effectLst/>
      </p:bgPr>
    </p:bg>
    <p:spTree>
      <p:nvGrpSpPr>
        <p:cNvPr id="1" name="Shape 33"/>
        <p:cNvGrpSpPr/>
        <p:nvPr/>
      </p:nvGrpSpPr>
      <p:grpSpPr>
        <a:xfrm>
          <a:off x="0" y="0"/>
          <a:ext cx="0" cy="0"/>
          <a:chOff x="0" y="0"/>
          <a:chExt cx="0" cy="0"/>
        </a:xfrm>
      </p:grpSpPr>
      <p:sp>
        <p:nvSpPr>
          <p:cNvPr id="35" name="Shape 35"/>
          <p:cNvSpPr txBox="1">
            <a:spLocks noGrp="1"/>
          </p:cNvSpPr>
          <p:nvPr>
            <p:ph type="ctrTitle"/>
          </p:nvPr>
        </p:nvSpPr>
        <p:spPr>
          <a:xfrm>
            <a:off x="410952" y="2995881"/>
            <a:ext cx="5685200" cy="1182000"/>
          </a:xfrm>
          <a:prstGeom prst="rect">
            <a:avLst/>
          </a:prstGeom>
          <a:noFill/>
          <a:ln>
            <a:noFill/>
          </a:ln>
        </p:spPr>
        <p:txBody>
          <a:bodyPr lIns="91425" tIns="91425" rIns="91425" bIns="91425" numCol="1" anchor="t" anchorCtr="0"/>
          <a:lstStyle>
            <a:lvl1pPr marL="0" marR="0" lvl="0" indent="0" algn="l" rtl="0">
              <a:lnSpc>
                <a:spcPct val="90000"/>
              </a:lnSpc>
              <a:spcBef>
                <a:spcPts val="800"/>
              </a:spcBef>
              <a:buClr>
                <a:srgbClr val="D9D9D9"/>
              </a:buClr>
              <a:buFont typeface="Calibri"/>
              <a:buNone/>
              <a:defRPr sz="4267" i="0" u="none" strike="noStrike" cap="none">
                <a:solidFill>
                  <a:srgbClr val="D9D9D9"/>
                </a:solidFill>
                <a:latin typeface="Calibri"/>
                <a:ea typeface="Calibri"/>
                <a:cs typeface="Calibri"/>
                <a:sym typeface="Calibri"/>
              </a:defRPr>
            </a:lvl1pPr>
            <a:lvl2pPr lvl="1" indent="0">
              <a:spcBef>
                <a:spcPts val="0"/>
              </a:spcBef>
              <a:buClr>
                <a:srgbClr val="D9D9D9"/>
              </a:buClr>
              <a:buFont typeface="Calibri"/>
              <a:buNone/>
              <a:defRPr sz="2400">
                <a:solidFill>
                  <a:srgbClr val="D9D9D9"/>
                </a:solidFill>
                <a:latin typeface="Calibri"/>
                <a:ea typeface="Calibri"/>
                <a:cs typeface="Calibri"/>
                <a:sym typeface="Calibri"/>
              </a:defRPr>
            </a:lvl2pPr>
            <a:lvl3pPr lvl="2" indent="0">
              <a:spcBef>
                <a:spcPts val="0"/>
              </a:spcBef>
              <a:buClr>
                <a:srgbClr val="D9D9D9"/>
              </a:buClr>
              <a:buFont typeface="Calibri"/>
              <a:buNone/>
              <a:defRPr sz="2400">
                <a:solidFill>
                  <a:srgbClr val="D9D9D9"/>
                </a:solidFill>
                <a:latin typeface="Calibri"/>
                <a:ea typeface="Calibri"/>
                <a:cs typeface="Calibri"/>
                <a:sym typeface="Calibri"/>
              </a:defRPr>
            </a:lvl3pPr>
            <a:lvl4pPr lvl="3" indent="0">
              <a:spcBef>
                <a:spcPts val="0"/>
              </a:spcBef>
              <a:buClr>
                <a:srgbClr val="D9D9D9"/>
              </a:buClr>
              <a:buFont typeface="Calibri"/>
              <a:buNone/>
              <a:defRPr sz="2400">
                <a:solidFill>
                  <a:srgbClr val="D9D9D9"/>
                </a:solidFill>
                <a:latin typeface="Calibri"/>
                <a:ea typeface="Calibri"/>
                <a:cs typeface="Calibri"/>
                <a:sym typeface="Calibri"/>
              </a:defRPr>
            </a:lvl4pPr>
            <a:lvl5pPr lvl="4" indent="0">
              <a:spcBef>
                <a:spcPts val="0"/>
              </a:spcBef>
              <a:buClr>
                <a:srgbClr val="D9D9D9"/>
              </a:buClr>
              <a:buFont typeface="Calibri"/>
              <a:buNone/>
              <a:defRPr sz="2400">
                <a:solidFill>
                  <a:srgbClr val="D9D9D9"/>
                </a:solidFill>
                <a:latin typeface="Calibri"/>
                <a:ea typeface="Calibri"/>
                <a:cs typeface="Calibri"/>
                <a:sym typeface="Calibri"/>
              </a:defRPr>
            </a:lvl5pPr>
            <a:lvl6pPr lvl="5" indent="0">
              <a:spcBef>
                <a:spcPts val="0"/>
              </a:spcBef>
              <a:buClr>
                <a:srgbClr val="D9D9D9"/>
              </a:buClr>
              <a:buFont typeface="Calibri"/>
              <a:buNone/>
              <a:defRPr sz="2400">
                <a:solidFill>
                  <a:srgbClr val="D9D9D9"/>
                </a:solidFill>
                <a:latin typeface="Calibri"/>
                <a:ea typeface="Calibri"/>
                <a:cs typeface="Calibri"/>
                <a:sym typeface="Calibri"/>
              </a:defRPr>
            </a:lvl6pPr>
            <a:lvl7pPr lvl="6" indent="0">
              <a:spcBef>
                <a:spcPts val="0"/>
              </a:spcBef>
              <a:buClr>
                <a:srgbClr val="D9D9D9"/>
              </a:buClr>
              <a:buFont typeface="Calibri"/>
              <a:buNone/>
              <a:defRPr sz="2400">
                <a:solidFill>
                  <a:srgbClr val="D9D9D9"/>
                </a:solidFill>
                <a:latin typeface="Calibri"/>
                <a:ea typeface="Calibri"/>
                <a:cs typeface="Calibri"/>
                <a:sym typeface="Calibri"/>
              </a:defRPr>
            </a:lvl7pPr>
            <a:lvl8pPr lvl="7" indent="0">
              <a:spcBef>
                <a:spcPts val="0"/>
              </a:spcBef>
              <a:buClr>
                <a:srgbClr val="D9D9D9"/>
              </a:buClr>
              <a:buFont typeface="Calibri"/>
              <a:buNone/>
              <a:defRPr sz="2400">
                <a:solidFill>
                  <a:srgbClr val="D9D9D9"/>
                </a:solidFill>
                <a:latin typeface="Calibri"/>
                <a:ea typeface="Calibri"/>
                <a:cs typeface="Calibri"/>
                <a:sym typeface="Calibri"/>
              </a:defRPr>
            </a:lvl8pPr>
            <a:lvl9pPr lvl="8" indent="0">
              <a:spcBef>
                <a:spcPts val="0"/>
              </a:spcBef>
              <a:buClr>
                <a:srgbClr val="D9D9D9"/>
              </a:buClr>
              <a:buFont typeface="Calibri"/>
              <a:buNone/>
              <a:defRPr sz="2400">
                <a:solidFill>
                  <a:srgbClr val="D9D9D9"/>
                </a:solidFill>
                <a:latin typeface="Calibri"/>
                <a:ea typeface="Calibri"/>
                <a:cs typeface="Calibri"/>
                <a:sym typeface="Calibri"/>
              </a:defRPr>
            </a:lvl9pPr>
          </a:lstStyle>
          <a:p>
            <a:endParaRPr/>
          </a:p>
        </p:txBody>
      </p:sp>
      <p:sp>
        <p:nvSpPr>
          <p:cNvPr id="36" name="Shape 36"/>
          <p:cNvSpPr txBox="1">
            <a:spLocks noGrp="1"/>
          </p:cNvSpPr>
          <p:nvPr>
            <p:ph type="subTitle" idx="1"/>
          </p:nvPr>
        </p:nvSpPr>
        <p:spPr>
          <a:xfrm>
            <a:off x="410952" y="1791375"/>
            <a:ext cx="5676400" cy="1182000"/>
          </a:xfrm>
          <a:prstGeom prst="rect">
            <a:avLst/>
          </a:prstGeom>
          <a:noFill/>
          <a:ln>
            <a:noFill/>
          </a:ln>
        </p:spPr>
        <p:txBody>
          <a:bodyPr lIns="91425" tIns="91425" rIns="91425" bIns="91425" numCol="1" anchor="b" anchorCtr="0"/>
          <a:lstStyle>
            <a:lvl1pPr marL="0" marR="0" lvl="0" indent="0" algn="l" rtl="0">
              <a:lnSpc>
                <a:spcPct val="90000"/>
              </a:lnSpc>
              <a:spcBef>
                <a:spcPts val="800"/>
              </a:spcBef>
              <a:buClr>
                <a:srgbClr val="FFFFFF"/>
              </a:buClr>
              <a:buSzPct val="100000"/>
              <a:buFont typeface="Calibri"/>
              <a:buNone/>
              <a:defRPr sz="4800" i="0" u="none" strike="noStrike" cap="none">
                <a:solidFill>
                  <a:srgbClr val="FFFFFF"/>
                </a:solidFill>
                <a:latin typeface="Calibri"/>
                <a:ea typeface="Calibri"/>
                <a:cs typeface="Calibri"/>
                <a:sym typeface="Calibri"/>
              </a:defRPr>
            </a:lvl1pPr>
            <a:lvl2pPr marL="609585" marR="0" lvl="1" indent="0" algn="ctr" rtl="0">
              <a:spcBef>
                <a:spcPts val="267"/>
              </a:spcBef>
              <a:buClr>
                <a:srgbClr val="FFFFFF"/>
              </a:buClr>
              <a:buSzPct val="100000"/>
              <a:buFont typeface="Calibri"/>
              <a:buNone/>
              <a:defRPr sz="4800" i="0" u="none" strike="noStrike" cap="none">
                <a:solidFill>
                  <a:srgbClr val="FFFFFF"/>
                </a:solidFill>
                <a:latin typeface="Calibri"/>
                <a:ea typeface="Calibri"/>
                <a:cs typeface="Calibri"/>
                <a:sym typeface="Calibri"/>
              </a:defRPr>
            </a:lvl2pPr>
            <a:lvl3pPr marL="1219170" marR="0" lvl="2" indent="0" algn="ctr" rtl="0">
              <a:spcBef>
                <a:spcPts val="240"/>
              </a:spcBef>
              <a:buClr>
                <a:srgbClr val="FFFFFF"/>
              </a:buClr>
              <a:buSzPct val="100000"/>
              <a:buFont typeface="Calibri"/>
              <a:buNone/>
              <a:defRPr sz="4800" i="0" u="none" strike="noStrike" cap="none">
                <a:solidFill>
                  <a:srgbClr val="FFFFFF"/>
                </a:solidFill>
                <a:latin typeface="Calibri"/>
                <a:ea typeface="Calibri"/>
                <a:cs typeface="Calibri"/>
                <a:sym typeface="Calibri"/>
              </a:defRPr>
            </a:lvl3pPr>
            <a:lvl4pPr marL="1828754" marR="0" lvl="3" indent="0" algn="ctr" rtl="0">
              <a:spcBef>
                <a:spcPts val="213"/>
              </a:spcBef>
              <a:buClr>
                <a:srgbClr val="FFFFFF"/>
              </a:buClr>
              <a:buSzPct val="100000"/>
              <a:buFont typeface="Calibri"/>
              <a:buNone/>
              <a:defRPr sz="4800" i="0" u="none" strike="noStrike" cap="none">
                <a:solidFill>
                  <a:srgbClr val="FFFFFF"/>
                </a:solidFill>
                <a:latin typeface="Calibri"/>
                <a:ea typeface="Calibri"/>
                <a:cs typeface="Calibri"/>
                <a:sym typeface="Calibri"/>
              </a:defRPr>
            </a:lvl4pPr>
            <a:lvl5pPr marL="2438339" marR="0" lvl="4" indent="0" algn="ctr" rtl="0">
              <a:spcBef>
                <a:spcPts val="187"/>
              </a:spcBef>
              <a:buClr>
                <a:srgbClr val="FFFFFF"/>
              </a:buClr>
              <a:buSzPct val="100000"/>
              <a:buFont typeface="Calibri"/>
              <a:buNone/>
              <a:defRPr sz="4800" i="0" u="none" strike="noStrike" cap="none">
                <a:solidFill>
                  <a:srgbClr val="FFFFFF"/>
                </a:solidFill>
                <a:latin typeface="Calibri"/>
                <a:ea typeface="Calibri"/>
                <a:cs typeface="Calibri"/>
                <a:sym typeface="Calibri"/>
              </a:defRPr>
            </a:lvl5pPr>
            <a:lvl6pPr marL="3047924" marR="0" lvl="5" indent="0" algn="ctr" rtl="0">
              <a:spcBef>
                <a:spcPts val="533"/>
              </a:spcBef>
              <a:buClr>
                <a:srgbClr val="FFFFFF"/>
              </a:buClr>
              <a:buSzPct val="100000"/>
              <a:buFont typeface="Calibri"/>
              <a:buNone/>
              <a:defRPr sz="4800" i="0" u="none" strike="noStrike" cap="none">
                <a:solidFill>
                  <a:srgbClr val="FFFFFF"/>
                </a:solidFill>
                <a:latin typeface="Calibri"/>
                <a:ea typeface="Calibri"/>
                <a:cs typeface="Calibri"/>
                <a:sym typeface="Calibri"/>
              </a:defRPr>
            </a:lvl6pPr>
            <a:lvl7pPr marL="3657509" marR="0" lvl="6" indent="0" algn="ctr" rtl="0">
              <a:spcBef>
                <a:spcPts val="533"/>
              </a:spcBef>
              <a:buClr>
                <a:srgbClr val="FFFFFF"/>
              </a:buClr>
              <a:buSzPct val="100000"/>
              <a:buFont typeface="Calibri"/>
              <a:buNone/>
              <a:defRPr sz="4800" i="0" u="none" strike="noStrike" cap="none">
                <a:solidFill>
                  <a:srgbClr val="FFFFFF"/>
                </a:solidFill>
                <a:latin typeface="Calibri"/>
                <a:ea typeface="Calibri"/>
                <a:cs typeface="Calibri"/>
                <a:sym typeface="Calibri"/>
              </a:defRPr>
            </a:lvl7pPr>
            <a:lvl8pPr marL="4267093" marR="0" lvl="7" indent="0" algn="ctr" rtl="0">
              <a:spcBef>
                <a:spcPts val="533"/>
              </a:spcBef>
              <a:buClr>
                <a:srgbClr val="FFFFFF"/>
              </a:buClr>
              <a:buSzPct val="100000"/>
              <a:buFont typeface="Calibri"/>
              <a:buNone/>
              <a:defRPr sz="4800" i="0" u="none" strike="noStrike" cap="none">
                <a:solidFill>
                  <a:srgbClr val="FFFFFF"/>
                </a:solidFill>
                <a:latin typeface="Calibri"/>
                <a:ea typeface="Calibri"/>
                <a:cs typeface="Calibri"/>
                <a:sym typeface="Calibri"/>
              </a:defRPr>
            </a:lvl8pPr>
            <a:lvl9pPr marL="4876678" marR="0" lvl="8" indent="0" algn="ctr" rtl="0">
              <a:spcBef>
                <a:spcPts val="533"/>
              </a:spcBef>
              <a:buClr>
                <a:srgbClr val="FFFFFF"/>
              </a:buClr>
              <a:buSzPct val="100000"/>
              <a:buFont typeface="Calibri"/>
              <a:buNone/>
              <a:defRPr sz="4800" i="0" u="none" strike="noStrike" cap="none">
                <a:solidFill>
                  <a:srgbClr val="FFFFFF"/>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565427" y="7034692"/>
            <a:ext cx="2844800" cy="365200"/>
          </a:xfrm>
          <a:prstGeom prst="rect">
            <a:avLst/>
          </a:prstGeom>
          <a:noFill/>
          <a:ln>
            <a:noFill/>
          </a:ln>
        </p:spPr>
        <p:txBody>
          <a:bodyPr lIns="91425" tIns="91425" rIns="91425" bIns="91425" numCol="1" anchor="ctr" anchorCtr="0"/>
          <a:lstStyle>
            <a:lvl1pPr marL="0" marR="0" lvl="0" indent="0" algn="l" rtl="0">
              <a:spcBef>
                <a:spcPts val="0"/>
              </a:spcBef>
              <a:buNone/>
              <a:defRPr sz="1600">
                <a:solidFill>
                  <a:srgbClr val="888888"/>
                </a:solidFill>
                <a:latin typeface="Arial"/>
                <a:ea typeface="Arial"/>
                <a:cs typeface="Arial"/>
                <a:sym typeface="Arial"/>
              </a:defRPr>
            </a:lvl1pPr>
            <a:lvl2pPr marL="609585" marR="0" lvl="1" indent="0" algn="l" rtl="0">
              <a:spcBef>
                <a:spcPts val="0"/>
              </a:spcBef>
              <a:buNone/>
              <a:defRPr sz="2400" b="0" i="0" u="none" strike="noStrike" cap="none">
                <a:solidFill>
                  <a:schemeClr val="dk1"/>
                </a:solidFill>
                <a:latin typeface="Arial"/>
                <a:ea typeface="Arial"/>
                <a:cs typeface="Arial"/>
                <a:sym typeface="Arial"/>
              </a:defRPr>
            </a:lvl2pPr>
            <a:lvl3pPr marL="1219170" marR="0" lvl="2" indent="0" algn="l" rtl="0">
              <a:spcBef>
                <a:spcPts val="0"/>
              </a:spcBef>
              <a:buNone/>
              <a:defRPr sz="2400" b="0" i="0" u="none" strike="noStrike" cap="none">
                <a:solidFill>
                  <a:schemeClr val="dk1"/>
                </a:solidFill>
                <a:latin typeface="Arial"/>
                <a:ea typeface="Arial"/>
                <a:cs typeface="Arial"/>
                <a:sym typeface="Arial"/>
              </a:defRPr>
            </a:lvl3pPr>
            <a:lvl4pPr marL="1828754" marR="0" lvl="3" indent="0" algn="l" rtl="0">
              <a:spcBef>
                <a:spcPts val="0"/>
              </a:spcBef>
              <a:buNone/>
              <a:defRPr sz="2400" b="0" i="0" u="none" strike="noStrike" cap="none">
                <a:solidFill>
                  <a:schemeClr val="dk1"/>
                </a:solidFill>
                <a:latin typeface="Arial"/>
                <a:ea typeface="Arial"/>
                <a:cs typeface="Arial"/>
                <a:sym typeface="Arial"/>
              </a:defRPr>
            </a:lvl4pPr>
            <a:lvl5pPr marL="2438339" marR="0" lvl="4" indent="0" algn="l" rtl="0">
              <a:spcBef>
                <a:spcPts val="0"/>
              </a:spcBef>
              <a:buNone/>
              <a:defRPr sz="2400" b="0" i="0" u="none" strike="noStrike" cap="none">
                <a:solidFill>
                  <a:schemeClr val="dk1"/>
                </a:solidFill>
                <a:latin typeface="Arial"/>
                <a:ea typeface="Arial"/>
                <a:cs typeface="Arial"/>
                <a:sym typeface="Arial"/>
              </a:defRPr>
            </a:lvl5pPr>
            <a:lvl6pPr marL="3047924" marR="0" lvl="5" indent="0" algn="l" rtl="0">
              <a:spcBef>
                <a:spcPts val="0"/>
              </a:spcBef>
              <a:buNone/>
              <a:defRPr sz="2400" b="0" i="0" u="none" strike="noStrike" cap="none">
                <a:solidFill>
                  <a:schemeClr val="dk1"/>
                </a:solidFill>
                <a:latin typeface="Arial"/>
                <a:ea typeface="Arial"/>
                <a:cs typeface="Arial"/>
                <a:sym typeface="Arial"/>
              </a:defRPr>
            </a:lvl6pPr>
            <a:lvl7pPr marL="3657509" marR="0" lvl="6" indent="0" algn="l" rtl="0">
              <a:spcBef>
                <a:spcPts val="0"/>
              </a:spcBef>
              <a:buNone/>
              <a:defRPr sz="2400" b="0" i="0" u="none" strike="noStrike" cap="none">
                <a:solidFill>
                  <a:schemeClr val="dk1"/>
                </a:solidFill>
                <a:latin typeface="Arial"/>
                <a:ea typeface="Arial"/>
                <a:cs typeface="Arial"/>
                <a:sym typeface="Arial"/>
              </a:defRPr>
            </a:lvl7pPr>
            <a:lvl8pPr marL="4267093" marR="0" lvl="7" indent="0" algn="l" rtl="0">
              <a:spcBef>
                <a:spcPts val="0"/>
              </a:spcBef>
              <a:buNone/>
              <a:defRPr sz="2400" b="0" i="0" u="none" strike="noStrike" cap="none">
                <a:solidFill>
                  <a:schemeClr val="dk1"/>
                </a:solidFill>
                <a:latin typeface="Arial"/>
                <a:ea typeface="Arial"/>
                <a:cs typeface="Arial"/>
                <a:sym typeface="Arial"/>
              </a:defRPr>
            </a:lvl8pPr>
            <a:lvl9pPr marL="4876678" marR="0" lvl="8" indent="0" algn="l" rtl="0">
              <a:spcBef>
                <a:spcPts val="0"/>
              </a:spcBef>
              <a:buNone/>
              <a:defRPr sz="2400" b="0" i="0" u="none" strike="noStrike" cap="none">
                <a:solidFill>
                  <a:schemeClr val="dk1"/>
                </a:solidFill>
                <a:latin typeface="Arial"/>
                <a:ea typeface="Arial"/>
                <a:cs typeface="Arial"/>
                <a:sym typeface="Arial"/>
              </a:defRPr>
            </a:lvl9pPr>
          </a:lstStyle>
          <a:p>
            <a:endParaRPr/>
          </a:p>
        </p:txBody>
      </p:sp>
      <p:sp>
        <p:nvSpPr>
          <p:cNvPr id="38" name="Shape 38"/>
          <p:cNvSpPr txBox="1">
            <a:spLocks noGrp="1"/>
          </p:cNvSpPr>
          <p:nvPr>
            <p:ph type="ftr" idx="11"/>
          </p:nvPr>
        </p:nvSpPr>
        <p:spPr>
          <a:xfrm>
            <a:off x="402225" y="7700240"/>
            <a:ext cx="3860800" cy="123200"/>
          </a:xfrm>
          <a:prstGeom prst="rect">
            <a:avLst/>
          </a:prstGeom>
          <a:noFill/>
          <a:ln>
            <a:noFill/>
          </a:ln>
        </p:spPr>
        <p:txBody>
          <a:bodyPr lIns="91425" tIns="91425" rIns="91425" bIns="91425" numCol="1" anchor="ctr" anchorCtr="0"/>
          <a:lstStyle>
            <a:lvl1pPr marL="0" marR="0" lvl="0" indent="0" algn="l" rtl="0">
              <a:spcBef>
                <a:spcPts val="0"/>
              </a:spcBef>
              <a:buNone/>
              <a:defRPr sz="800">
                <a:solidFill>
                  <a:schemeClr val="lt2"/>
                </a:solidFill>
                <a:latin typeface="Arial"/>
                <a:ea typeface="Arial"/>
                <a:cs typeface="Arial"/>
                <a:sym typeface="Arial"/>
              </a:defRPr>
            </a:lvl1pPr>
            <a:lvl2pPr marL="609585" marR="0" lvl="1" indent="0" algn="l" rtl="0">
              <a:spcBef>
                <a:spcPts val="0"/>
              </a:spcBef>
              <a:buNone/>
              <a:defRPr sz="2400" b="0" i="0" u="none" strike="noStrike" cap="none">
                <a:solidFill>
                  <a:schemeClr val="dk1"/>
                </a:solidFill>
                <a:latin typeface="Arial"/>
                <a:ea typeface="Arial"/>
                <a:cs typeface="Arial"/>
                <a:sym typeface="Arial"/>
              </a:defRPr>
            </a:lvl2pPr>
            <a:lvl3pPr marL="1219170" marR="0" lvl="2" indent="0" algn="l" rtl="0">
              <a:spcBef>
                <a:spcPts val="0"/>
              </a:spcBef>
              <a:buNone/>
              <a:defRPr sz="2400" b="0" i="0" u="none" strike="noStrike" cap="none">
                <a:solidFill>
                  <a:schemeClr val="dk1"/>
                </a:solidFill>
                <a:latin typeface="Arial"/>
                <a:ea typeface="Arial"/>
                <a:cs typeface="Arial"/>
                <a:sym typeface="Arial"/>
              </a:defRPr>
            </a:lvl3pPr>
            <a:lvl4pPr marL="1828754" marR="0" lvl="3" indent="0" algn="l" rtl="0">
              <a:spcBef>
                <a:spcPts val="0"/>
              </a:spcBef>
              <a:buNone/>
              <a:defRPr sz="2400" b="0" i="0" u="none" strike="noStrike" cap="none">
                <a:solidFill>
                  <a:schemeClr val="dk1"/>
                </a:solidFill>
                <a:latin typeface="Arial"/>
                <a:ea typeface="Arial"/>
                <a:cs typeface="Arial"/>
                <a:sym typeface="Arial"/>
              </a:defRPr>
            </a:lvl4pPr>
            <a:lvl5pPr marL="2438339" marR="0" lvl="4" indent="0" algn="l" rtl="0">
              <a:spcBef>
                <a:spcPts val="0"/>
              </a:spcBef>
              <a:buNone/>
              <a:defRPr sz="2400" b="0" i="0" u="none" strike="noStrike" cap="none">
                <a:solidFill>
                  <a:schemeClr val="dk1"/>
                </a:solidFill>
                <a:latin typeface="Arial"/>
                <a:ea typeface="Arial"/>
                <a:cs typeface="Arial"/>
                <a:sym typeface="Arial"/>
              </a:defRPr>
            </a:lvl5pPr>
            <a:lvl6pPr marL="3047924" marR="0" lvl="5" indent="0" algn="l" rtl="0">
              <a:spcBef>
                <a:spcPts val="0"/>
              </a:spcBef>
              <a:buNone/>
              <a:defRPr sz="2400" b="0" i="0" u="none" strike="noStrike" cap="none">
                <a:solidFill>
                  <a:schemeClr val="dk1"/>
                </a:solidFill>
                <a:latin typeface="Arial"/>
                <a:ea typeface="Arial"/>
                <a:cs typeface="Arial"/>
                <a:sym typeface="Arial"/>
              </a:defRPr>
            </a:lvl6pPr>
            <a:lvl7pPr marL="3657509" marR="0" lvl="6" indent="0" algn="l" rtl="0">
              <a:spcBef>
                <a:spcPts val="0"/>
              </a:spcBef>
              <a:buNone/>
              <a:defRPr sz="2400" b="0" i="0" u="none" strike="noStrike" cap="none">
                <a:solidFill>
                  <a:schemeClr val="dk1"/>
                </a:solidFill>
                <a:latin typeface="Arial"/>
                <a:ea typeface="Arial"/>
                <a:cs typeface="Arial"/>
                <a:sym typeface="Arial"/>
              </a:defRPr>
            </a:lvl7pPr>
            <a:lvl8pPr marL="4267093" marR="0" lvl="7" indent="0" algn="l" rtl="0">
              <a:spcBef>
                <a:spcPts val="0"/>
              </a:spcBef>
              <a:buNone/>
              <a:defRPr sz="2400" b="0" i="0" u="none" strike="noStrike" cap="none">
                <a:solidFill>
                  <a:schemeClr val="dk1"/>
                </a:solidFill>
                <a:latin typeface="Arial"/>
                <a:ea typeface="Arial"/>
                <a:cs typeface="Arial"/>
                <a:sym typeface="Arial"/>
              </a:defRPr>
            </a:lvl8pPr>
            <a:lvl9pPr marL="4876678" marR="0" lvl="8" indent="0" algn="l" rtl="0">
              <a:spcBef>
                <a:spcPts val="0"/>
              </a:spcBef>
              <a:buNone/>
              <a:defRPr sz="2400" b="0" i="0" u="none" strike="noStrike" cap="none">
                <a:solidFill>
                  <a:schemeClr val="dk1"/>
                </a:solidFill>
                <a:latin typeface="Arial"/>
                <a:ea typeface="Arial"/>
                <a:cs typeface="Arial"/>
                <a:sym typeface="Arial"/>
              </a:defRPr>
            </a:lvl9pPr>
          </a:lstStyle>
          <a:p>
            <a:endParaRPr>
              <a:solidFill>
                <a:srgbClr val="7C7C7B"/>
              </a:solidFill>
            </a:endParaRPr>
          </a:p>
        </p:txBody>
      </p:sp>
      <p:sp>
        <p:nvSpPr>
          <p:cNvPr id="39" name="Shape 39"/>
          <p:cNvSpPr txBox="1">
            <a:spLocks noGrp="1"/>
          </p:cNvSpPr>
          <p:nvPr>
            <p:ph type="sldNum" idx="12"/>
          </p:nvPr>
        </p:nvSpPr>
        <p:spPr>
          <a:xfrm>
            <a:off x="8907052" y="7332628"/>
            <a:ext cx="2844800" cy="164000"/>
          </a:xfrm>
          <a:prstGeom prst="rect">
            <a:avLst/>
          </a:prstGeom>
          <a:noFill/>
          <a:ln>
            <a:noFill/>
          </a:ln>
        </p:spPr>
        <p:txBody>
          <a:bodyPr lIns="0" tIns="0" rIns="0" bIns="0" numCol="1" anchor="ctr" anchorCtr="0">
            <a:noAutofit/>
          </a:bodyPr>
          <a:lstStyle/>
          <a:p>
            <a:pPr algn="r">
              <a:buSzPct val="25000"/>
            </a:pPr>
            <a:fld id="{00000000-1234-1234-1234-123412341234}" type="slidenum">
              <a:rPr lang="en" altLang="en" sz="1067">
                <a:solidFill>
                  <a:srgbClr val="000000"/>
                </a:solidFill>
              </a:rPr>
              <a:pPr algn="r">
                <a:buSzPct val="25000"/>
              </a:pPr>
              <a:t>‹#›</a:t>
            </a:fld>
            <a:endParaRPr lang="en" altLang="en" sz="1067">
              <a:solidFill>
                <a:srgbClr val="000000"/>
              </a:solidFill>
            </a:endParaRPr>
          </a:p>
        </p:txBody>
      </p:sp>
    </p:spTree>
    <p:extLst>
      <p:ext uri="{BB962C8B-B14F-4D97-AF65-F5344CB8AC3E}">
        <p14:creationId xmlns:p14="http://schemas.microsoft.com/office/powerpoint/2010/main" val="107908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PP Backgrounds smaller orange 1.jpg"/>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PP Backgrounds smaller orange 2.jpg"/>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PP Backgrounds smaller blue 1.jpg"/>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PP Backgrounds smaller blue 2.jpg"/>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PP Backgrounds smaller purple 1.jpg"/>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PP Backgrounds smaller purple 2.jpg"/>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6.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8.jpe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10.jpe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2.jpe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14.jpe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3.jpeg"/><Relationship Id="rId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P Backgrounds smaller green 2.jpg"/>
          <p:cNvPicPr>
            <a:picLocks noChangeAspect="1"/>
          </p:cNvPicPr>
          <p:nvPr userDrawn="1"/>
        </p:nvPicPr>
        <p:blipFill>
          <a:blip r:embed="rId5"/>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81AF8A9A-94B0-4D76-B298-66C16AA4E568}"/>
              </a:ext>
            </a:extLst>
          </p:cNvPr>
          <p:cNvSpPr txBox="1"/>
          <p:nvPr>
            <p:extLst>
              <p:ext uri="{1162E1C5-73C7-4A58-AE30-91384D911F3F}">
                <p184:classification xmlns:p184="http://schemas.microsoft.com/office/powerpoint/2018/4/main" val="ftr"/>
              </p:ext>
            </p:extLst>
          </p:nvPr>
        </p:nvSpPr>
        <p:spPr>
          <a:xfrm>
            <a:off x="5889625" y="6657340"/>
            <a:ext cx="438150"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
        <p:nvSpPr>
          <p:cNvPr id="3" name="TextBox 2">
            <a:extLst>
              <a:ext uri="{FF2B5EF4-FFF2-40B4-BE49-F238E27FC236}">
                <a16:creationId xmlns:a16="http://schemas.microsoft.com/office/drawing/2014/main" id="{620E3B52-3E45-4FFC-999D-7F5804726DCB}"/>
              </a:ext>
            </a:extLst>
          </p:cNvPr>
          <p:cNvSpPr txBox="1"/>
          <p:nvPr>
            <p:extLst>
              <p:ext uri="{1162E1C5-73C7-4A58-AE30-91384D911F3F}">
                <p184:classification xmlns:p184="http://schemas.microsoft.com/office/powerpoint/2018/4/main" val="hdr"/>
              </p:ext>
            </p:extLst>
          </p:nvPr>
        </p:nvSpPr>
        <p:spPr>
          <a:xfrm>
            <a:off x="5844350" y="63500"/>
            <a:ext cx="534987" cy="167640"/>
          </a:xfrm>
          <a:prstGeom prst="rect">
            <a:avLst/>
          </a:prstGeom>
        </p:spPr>
        <p:txBody>
          <a:bodyPr horzOverflow="overflow" lIns="0" tIns="0" rIns="0" bIns="0">
            <a:spAutoFit/>
          </a:bodyPr>
          <a:lstStyle/>
          <a:p>
            <a:pPr algn="l"/>
            <a:r>
              <a:rPr lang="en-GB" sz="11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70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PP Backgrounds smaller orange 1.jpg"/>
          <p:cNvPicPr>
            <a:picLocks noChangeAspect="1"/>
          </p:cNvPicPr>
          <p:nvPr userDrawn="1"/>
        </p:nvPicPr>
        <p:blipFill>
          <a:blip r:embed="rId4"/>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836F5B90-780B-4DB1-99A4-F6780CDDF3F7}"/>
              </a:ext>
            </a:extLst>
          </p:cNvPr>
          <p:cNvSpPr txBox="1"/>
          <p:nvPr>
            <p:extLst>
              <p:ext uri="{1162E1C5-73C7-4A58-AE30-91384D911F3F}">
                <p184:classification xmlns:p184="http://schemas.microsoft.com/office/powerpoint/2018/4/main" val="ftr"/>
              </p:ext>
            </p:extLst>
          </p:nvPr>
        </p:nvSpPr>
        <p:spPr>
          <a:xfrm>
            <a:off x="5889625" y="6657340"/>
            <a:ext cx="438150"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
        <p:nvSpPr>
          <p:cNvPr id="4" name="TextBox 3">
            <a:extLst>
              <a:ext uri="{FF2B5EF4-FFF2-40B4-BE49-F238E27FC236}">
                <a16:creationId xmlns:a16="http://schemas.microsoft.com/office/drawing/2014/main" id="{6D4481B5-11C8-4649-8DF6-C6F19AC1A9DF}"/>
              </a:ext>
            </a:extLst>
          </p:cNvPr>
          <p:cNvSpPr txBox="1"/>
          <p:nvPr>
            <p:extLst>
              <p:ext uri="{1162E1C5-73C7-4A58-AE30-91384D911F3F}">
                <p184:classification xmlns:p184="http://schemas.microsoft.com/office/powerpoint/2018/4/main" val="hdr"/>
              </p:ext>
            </p:extLst>
          </p:nvPr>
        </p:nvSpPr>
        <p:spPr>
          <a:xfrm>
            <a:off x="5844350" y="63500"/>
            <a:ext cx="534987" cy="167640"/>
          </a:xfrm>
          <a:prstGeom prst="rect">
            <a:avLst/>
          </a:prstGeom>
        </p:spPr>
        <p:txBody>
          <a:bodyPr horzOverflow="overflow" lIns="0" tIns="0" rIns="0" bIns="0">
            <a:spAutoFit/>
          </a:bodyPr>
          <a:lstStyle/>
          <a:p>
            <a:pPr algn="l"/>
            <a:r>
              <a:rPr lang="en-GB" sz="11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PP Backgrounds smaller blue 1.jpg"/>
          <p:cNvPicPr>
            <a:picLocks noChangeAspect="1"/>
          </p:cNvPicPr>
          <p:nvPr userDrawn="1"/>
        </p:nvPicPr>
        <p:blipFill>
          <a:blip r:embed="rId4"/>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8177D045-851B-4C91-9C07-9FCD8071B6C7}"/>
              </a:ext>
            </a:extLst>
          </p:cNvPr>
          <p:cNvSpPr txBox="1"/>
          <p:nvPr>
            <p:extLst>
              <p:ext uri="{1162E1C5-73C7-4A58-AE30-91384D911F3F}">
                <p184:classification xmlns:p184="http://schemas.microsoft.com/office/powerpoint/2018/4/main" val="ftr"/>
              </p:ext>
            </p:extLst>
          </p:nvPr>
        </p:nvSpPr>
        <p:spPr>
          <a:xfrm>
            <a:off x="5889625" y="6657340"/>
            <a:ext cx="438150"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
        <p:nvSpPr>
          <p:cNvPr id="4" name="TextBox 3">
            <a:extLst>
              <a:ext uri="{FF2B5EF4-FFF2-40B4-BE49-F238E27FC236}">
                <a16:creationId xmlns:a16="http://schemas.microsoft.com/office/drawing/2014/main" id="{6289C6EE-409A-4623-9298-64F468BF636A}"/>
              </a:ext>
            </a:extLst>
          </p:cNvPr>
          <p:cNvSpPr txBox="1"/>
          <p:nvPr>
            <p:extLst>
              <p:ext uri="{1162E1C5-73C7-4A58-AE30-91384D911F3F}">
                <p184:classification xmlns:p184="http://schemas.microsoft.com/office/powerpoint/2018/4/main" val="hdr"/>
              </p:ext>
            </p:extLst>
          </p:nvPr>
        </p:nvSpPr>
        <p:spPr>
          <a:xfrm>
            <a:off x="5844350" y="63500"/>
            <a:ext cx="534987" cy="167640"/>
          </a:xfrm>
          <a:prstGeom prst="rect">
            <a:avLst/>
          </a:prstGeom>
        </p:spPr>
        <p:txBody>
          <a:bodyPr horzOverflow="overflow" lIns="0" tIns="0" rIns="0" bIns="0">
            <a:spAutoFit/>
          </a:bodyPr>
          <a:lstStyle/>
          <a:p>
            <a:pPr algn="l"/>
            <a:r>
              <a:rPr lang="en-GB" sz="11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PP Backgrounds smaller purple 1.jpg"/>
          <p:cNvPicPr>
            <a:picLocks noChangeAspect="1"/>
          </p:cNvPicPr>
          <p:nvPr userDrawn="1"/>
        </p:nvPicPr>
        <p:blipFill>
          <a:blip r:embed="rId4"/>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0277685C-6E28-4F8C-A9BA-211195A1E02A}"/>
              </a:ext>
            </a:extLst>
          </p:cNvPr>
          <p:cNvSpPr txBox="1"/>
          <p:nvPr>
            <p:extLst>
              <p:ext uri="{1162E1C5-73C7-4A58-AE30-91384D911F3F}">
                <p184:classification xmlns:p184="http://schemas.microsoft.com/office/powerpoint/2018/4/main" val="ftr"/>
              </p:ext>
            </p:extLst>
          </p:nvPr>
        </p:nvSpPr>
        <p:spPr>
          <a:xfrm>
            <a:off x="5889625" y="6657340"/>
            <a:ext cx="438150"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
        <p:nvSpPr>
          <p:cNvPr id="4" name="TextBox 3">
            <a:extLst>
              <a:ext uri="{FF2B5EF4-FFF2-40B4-BE49-F238E27FC236}">
                <a16:creationId xmlns:a16="http://schemas.microsoft.com/office/drawing/2014/main" id="{7055D28F-34BA-40BB-9A46-E2A304A6A69E}"/>
              </a:ext>
            </a:extLst>
          </p:cNvPr>
          <p:cNvSpPr txBox="1"/>
          <p:nvPr>
            <p:extLst>
              <p:ext uri="{1162E1C5-73C7-4A58-AE30-91384D911F3F}">
                <p184:classification xmlns:p184="http://schemas.microsoft.com/office/powerpoint/2018/4/main" val="hdr"/>
              </p:ext>
            </p:extLst>
          </p:nvPr>
        </p:nvSpPr>
        <p:spPr>
          <a:xfrm>
            <a:off x="5844350" y="63500"/>
            <a:ext cx="534987" cy="167640"/>
          </a:xfrm>
          <a:prstGeom prst="rect">
            <a:avLst/>
          </a:prstGeom>
        </p:spPr>
        <p:txBody>
          <a:bodyPr horzOverflow="overflow" lIns="0" tIns="0" rIns="0" bIns="0">
            <a:spAutoFit/>
          </a:bodyPr>
          <a:lstStyle/>
          <a:p>
            <a:pPr algn="l"/>
            <a:r>
              <a:rPr lang="en-GB" sz="11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PP Backgrounds smaller olive 1.jpg"/>
          <p:cNvPicPr>
            <a:picLocks noChangeAspect="1"/>
          </p:cNvPicPr>
          <p:nvPr userDrawn="1"/>
        </p:nvPicPr>
        <p:blipFill>
          <a:blip r:embed="rId4"/>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CC484B5-F12C-44DF-A921-E39F0E787828}"/>
              </a:ext>
            </a:extLst>
          </p:cNvPr>
          <p:cNvSpPr txBox="1"/>
          <p:nvPr>
            <p:extLst>
              <p:ext uri="{1162E1C5-73C7-4A58-AE30-91384D911F3F}">
                <p184:classification xmlns:p184="http://schemas.microsoft.com/office/powerpoint/2018/4/main" val="ftr"/>
              </p:ext>
            </p:extLst>
          </p:nvPr>
        </p:nvSpPr>
        <p:spPr>
          <a:xfrm>
            <a:off x="5889625" y="6657340"/>
            <a:ext cx="438150"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
        <p:nvSpPr>
          <p:cNvPr id="4" name="TextBox 3">
            <a:extLst>
              <a:ext uri="{FF2B5EF4-FFF2-40B4-BE49-F238E27FC236}">
                <a16:creationId xmlns:a16="http://schemas.microsoft.com/office/drawing/2014/main" id="{2D3DDC20-8445-4645-8A90-D34C783E9451}"/>
              </a:ext>
            </a:extLst>
          </p:cNvPr>
          <p:cNvSpPr txBox="1"/>
          <p:nvPr>
            <p:extLst>
              <p:ext uri="{1162E1C5-73C7-4A58-AE30-91384D911F3F}">
                <p184:classification xmlns:p184="http://schemas.microsoft.com/office/powerpoint/2018/4/main" val="hdr"/>
              </p:ext>
            </p:extLst>
          </p:nvPr>
        </p:nvSpPr>
        <p:spPr>
          <a:xfrm>
            <a:off x="5844350" y="63500"/>
            <a:ext cx="534987" cy="167640"/>
          </a:xfrm>
          <a:prstGeom prst="rect">
            <a:avLst/>
          </a:prstGeom>
        </p:spPr>
        <p:txBody>
          <a:bodyPr horzOverflow="overflow" lIns="0" tIns="0" rIns="0" bIns="0">
            <a:spAutoFit/>
          </a:bodyPr>
          <a:lstStyle/>
          <a:p>
            <a:pPr algn="l"/>
            <a:r>
              <a:rPr lang="en-GB" sz="11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PP Backgrounds smaller red 1.jpg"/>
          <p:cNvPicPr>
            <a:picLocks noChangeAspect="1"/>
          </p:cNvPicPr>
          <p:nvPr userDrawn="1"/>
        </p:nvPicPr>
        <p:blipFill>
          <a:blip r:embed="rId4"/>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47F4C30-C020-4974-8CBD-E6B81533C275}"/>
              </a:ext>
            </a:extLst>
          </p:cNvPr>
          <p:cNvSpPr txBox="1"/>
          <p:nvPr>
            <p:extLst>
              <p:ext uri="{1162E1C5-73C7-4A58-AE30-91384D911F3F}">
                <p184:classification xmlns:p184="http://schemas.microsoft.com/office/powerpoint/2018/4/main" val="ftr"/>
              </p:ext>
            </p:extLst>
          </p:nvPr>
        </p:nvSpPr>
        <p:spPr>
          <a:xfrm>
            <a:off x="5889625" y="6657340"/>
            <a:ext cx="438150"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
        <p:nvSpPr>
          <p:cNvPr id="4" name="TextBox 3">
            <a:extLst>
              <a:ext uri="{FF2B5EF4-FFF2-40B4-BE49-F238E27FC236}">
                <a16:creationId xmlns:a16="http://schemas.microsoft.com/office/drawing/2014/main" id="{8D19AF4C-AAAD-4895-AB67-928C6A778008}"/>
              </a:ext>
            </a:extLst>
          </p:cNvPr>
          <p:cNvSpPr txBox="1"/>
          <p:nvPr>
            <p:extLst>
              <p:ext uri="{1162E1C5-73C7-4A58-AE30-91384D911F3F}">
                <p184:classification xmlns:p184="http://schemas.microsoft.com/office/powerpoint/2018/4/main" val="hdr"/>
              </p:ext>
            </p:extLst>
          </p:nvPr>
        </p:nvSpPr>
        <p:spPr>
          <a:xfrm>
            <a:off x="5844350" y="63500"/>
            <a:ext cx="534987" cy="167640"/>
          </a:xfrm>
          <a:prstGeom prst="rect">
            <a:avLst/>
          </a:prstGeom>
        </p:spPr>
        <p:txBody>
          <a:bodyPr horzOverflow="overflow" lIns="0" tIns="0" rIns="0" bIns="0">
            <a:spAutoFit/>
          </a:bodyPr>
          <a:lstStyle/>
          <a:p>
            <a:pPr algn="l"/>
            <a:r>
              <a:rPr lang="en-GB" sz="11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PP Backgrounds smaller dblue 1.jpg"/>
          <p:cNvPicPr>
            <a:picLocks noChangeAspect="1"/>
          </p:cNvPicPr>
          <p:nvPr userDrawn="1"/>
        </p:nvPicPr>
        <p:blipFill>
          <a:blip r:embed="rId4"/>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FC1A4AAE-A5BB-41D7-AE90-935C8028C5FD}"/>
              </a:ext>
            </a:extLst>
          </p:cNvPr>
          <p:cNvSpPr txBox="1"/>
          <p:nvPr>
            <p:extLst>
              <p:ext uri="{1162E1C5-73C7-4A58-AE30-91384D911F3F}">
                <p184:classification xmlns:p184="http://schemas.microsoft.com/office/powerpoint/2018/4/main" val="ftr"/>
              </p:ext>
            </p:extLst>
          </p:nvPr>
        </p:nvSpPr>
        <p:spPr>
          <a:xfrm>
            <a:off x="5889625" y="6657340"/>
            <a:ext cx="438150"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
        <p:nvSpPr>
          <p:cNvPr id="4" name="TextBox 3">
            <a:extLst>
              <a:ext uri="{FF2B5EF4-FFF2-40B4-BE49-F238E27FC236}">
                <a16:creationId xmlns:a16="http://schemas.microsoft.com/office/drawing/2014/main" id="{FB92D94F-1858-44F2-B404-0139E5EC8374}"/>
              </a:ext>
            </a:extLst>
          </p:cNvPr>
          <p:cNvSpPr txBox="1"/>
          <p:nvPr>
            <p:extLst>
              <p:ext uri="{1162E1C5-73C7-4A58-AE30-91384D911F3F}">
                <p184:classification xmlns:p184="http://schemas.microsoft.com/office/powerpoint/2018/4/main" val="hdr"/>
              </p:ext>
            </p:extLst>
          </p:nvPr>
        </p:nvSpPr>
        <p:spPr>
          <a:xfrm>
            <a:off x="5844350" y="63500"/>
            <a:ext cx="534987" cy="167640"/>
          </a:xfrm>
          <a:prstGeom prst="rect">
            <a:avLst/>
          </a:prstGeom>
        </p:spPr>
        <p:txBody>
          <a:bodyPr horzOverflow="overflow" lIns="0" tIns="0" rIns="0" bIns="0">
            <a:spAutoFit/>
          </a:bodyPr>
          <a:lstStyle/>
          <a:p>
            <a:pPr algn="l"/>
            <a:r>
              <a:rPr lang="en-GB" sz="11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P Backgrounds smaller green 2.jpg"/>
          <p:cNvPicPr>
            <a:picLocks noChangeAspect="1"/>
          </p:cNvPicPr>
          <p:nvPr userDrawn="1"/>
        </p:nvPicPr>
        <p:blipFill>
          <a:blip r:embed="rId4"/>
          <a:stretch>
            <a:fillRect/>
          </a:stretch>
        </p:blipFill>
        <p:spPr>
          <a:xfrm>
            <a:off x="0" y="0"/>
            <a:ext cx="12192000" cy="6858000"/>
          </a:xfrm>
          <a:prstGeom prst="rect">
            <a:avLst/>
          </a:prstGeom>
        </p:spPr>
      </p:pic>
      <p:pic>
        <p:nvPicPr>
          <p:cNvPr id="4" name="Picture 3" descr="PP Backgrounds smaller green 1.jpg">
            <a:extLst>
              <a:ext uri="{FF2B5EF4-FFF2-40B4-BE49-F238E27FC236}">
                <a16:creationId xmlns:a16="http://schemas.microsoft.com/office/drawing/2014/main" id="{9744C59D-E467-454F-942B-AA6BF0126FF0}"/>
              </a:ext>
            </a:extLst>
          </p:cNvPr>
          <p:cNvPicPr>
            <a:picLocks noChangeAspect="1"/>
          </p:cNvPicPr>
          <p:nvPr userDrawn="1"/>
        </p:nvPicPr>
        <p:blipFill>
          <a:blip r:embed="rId5"/>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22720650-9C62-4E97-B23D-593627C2A02C}"/>
              </a:ext>
            </a:extLst>
          </p:cNvPr>
          <p:cNvSpPr txBox="1"/>
          <p:nvPr>
            <p:extLst>
              <p:ext uri="{1162E1C5-73C7-4A58-AE30-91384D911F3F}">
                <p184:classification xmlns:p184="http://schemas.microsoft.com/office/powerpoint/2018/4/main" val="ftr"/>
              </p:ext>
            </p:extLst>
          </p:nvPr>
        </p:nvSpPr>
        <p:spPr>
          <a:xfrm>
            <a:off x="5889625" y="6657340"/>
            <a:ext cx="438150"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
        <p:nvSpPr>
          <p:cNvPr id="8" name="TextBox 7">
            <a:extLst>
              <a:ext uri="{FF2B5EF4-FFF2-40B4-BE49-F238E27FC236}">
                <a16:creationId xmlns:a16="http://schemas.microsoft.com/office/drawing/2014/main" id="{BBE50215-7BA6-48CE-8B35-903722F3CA79}"/>
              </a:ext>
            </a:extLst>
          </p:cNvPr>
          <p:cNvSpPr txBox="1"/>
          <p:nvPr>
            <p:extLst>
              <p:ext uri="{1162E1C5-73C7-4A58-AE30-91384D911F3F}">
                <p184:classification xmlns:p184="http://schemas.microsoft.com/office/powerpoint/2018/4/main" val="hdr"/>
              </p:ext>
            </p:extLst>
          </p:nvPr>
        </p:nvSpPr>
        <p:spPr>
          <a:xfrm>
            <a:off x="5844350" y="63500"/>
            <a:ext cx="534987" cy="167640"/>
          </a:xfrm>
          <a:prstGeom prst="rect">
            <a:avLst/>
          </a:prstGeom>
        </p:spPr>
        <p:txBody>
          <a:bodyPr horzOverflow="overflow" lIns="0" tIns="0" rIns="0" bIns="0">
            <a:spAutoFit/>
          </a:bodyPr>
          <a:lstStyle/>
          <a:p>
            <a:pPr algn="l"/>
            <a:r>
              <a:rPr lang="en-GB" sz="11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
        <p:nvSpPr>
          <p:cNvPr id="2" name="Title Placeholder 1">
            <a:extLst>
              <a:ext uri="{FF2B5EF4-FFF2-40B4-BE49-F238E27FC236}">
                <a16:creationId xmlns:a16="http://schemas.microsoft.com/office/drawing/2014/main" id="{393CE15D-0C40-1122-C1C3-DB5C91E9BEFA}"/>
              </a:ext>
            </a:extLst>
          </p:cNvPr>
          <p:cNvSpPr>
            <a:spLocks noGrp="1"/>
          </p:cNvSpPr>
          <p:nvPr>
            <p:ph type="title"/>
          </p:nvPr>
        </p:nvSpPr>
        <p:spPr>
          <a:xfrm>
            <a:off x="838200" y="1728260"/>
            <a:ext cx="10515600" cy="132503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80F81341-09AD-C80A-CE9B-47717249D6C9}"/>
              </a:ext>
            </a:extLst>
          </p:cNvPr>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GB"/>
          </a:p>
        </p:txBody>
      </p:sp>
      <p:sp>
        <p:nvSpPr>
          <p:cNvPr id="5" name="Slide Number Placeholder 4">
            <a:extLst>
              <a:ext uri="{FF2B5EF4-FFF2-40B4-BE49-F238E27FC236}">
                <a16:creationId xmlns:a16="http://schemas.microsoft.com/office/drawing/2014/main" id="{FFDDC756-E6A6-133B-0D1F-3BAC5AFFE83C}"/>
              </a:ext>
            </a:extLst>
          </p:cNvPr>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44ED69DB-9D9C-4168-829B-4F21756EEAA0}" type="slidenum">
              <a:rPr lang="en-GB" smtClean="0"/>
              <a:t>‹#›</a:t>
            </a:fld>
            <a:endParaRPr lang="en-GB"/>
          </a:p>
        </p:txBody>
      </p:sp>
    </p:spTree>
    <p:extLst>
      <p:ext uri="{BB962C8B-B14F-4D97-AF65-F5344CB8AC3E}">
        <p14:creationId xmlns:p14="http://schemas.microsoft.com/office/powerpoint/2010/main" val="855963209"/>
      </p:ext>
    </p:extLst>
  </p:cSld>
  <p:clrMap bg1="lt1" tx1="dk1" bg2="lt2" tx2="dk2" accent1="accent1" accent2="accent2" accent3="accent3" accent4="accent4" accent5="accent5" accent6="accent6" hlink="hlink" folHlink="folHlink"/>
  <p:sldLayoutIdLst>
    <p:sldLayoutId id="2147483707" r:id="rId1"/>
    <p:sldLayoutId id="2147483708" r:id="rId2"/>
  </p:sldLayoutIdLst>
  <p:hf hdr="0" ftr="0" dt="0"/>
  <p:txStyles>
    <p:titleStyle>
      <a:lvl1pPr algn="l" defTabSz="914377" rtl="0" eaLnBrk="1" latinLnBrk="0" hangingPunct="1">
        <a:spcBef>
          <a:spcPct val="0"/>
        </a:spcBef>
        <a:buNone/>
        <a:defRPr sz="4400" kern="1200">
          <a:solidFill>
            <a:schemeClr val="bg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P Backgrounds smaller green 2.jpg"/>
          <p:cNvPicPr>
            <a:picLocks noChangeAspect="1"/>
          </p:cNvPicPr>
          <p:nvPr userDrawn="1"/>
        </p:nvPicPr>
        <p:blipFill>
          <a:blip r:embed="rId4"/>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F03465E8-A6A8-444B-9E18-979E93AA6023}"/>
              </a:ext>
            </a:extLst>
          </p:cNvPr>
          <p:cNvSpPr txBox="1"/>
          <p:nvPr>
            <p:extLst>
              <p:ext uri="{1162E1C5-73C7-4A58-AE30-91384D911F3F}">
                <p184:classification xmlns:p184="http://schemas.microsoft.com/office/powerpoint/2018/4/main" val="ftr"/>
              </p:ext>
            </p:extLst>
          </p:nvPr>
        </p:nvSpPr>
        <p:spPr>
          <a:xfrm>
            <a:off x="5889625" y="6657340"/>
            <a:ext cx="438150"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
        <p:nvSpPr>
          <p:cNvPr id="3" name="TextBox 2">
            <a:extLst>
              <a:ext uri="{FF2B5EF4-FFF2-40B4-BE49-F238E27FC236}">
                <a16:creationId xmlns:a16="http://schemas.microsoft.com/office/drawing/2014/main" id="{13A3E5CC-277B-4FE8-8FC4-A54528A6525D}"/>
              </a:ext>
            </a:extLst>
          </p:cNvPr>
          <p:cNvSpPr txBox="1"/>
          <p:nvPr>
            <p:extLst>
              <p:ext uri="{1162E1C5-73C7-4A58-AE30-91384D911F3F}">
                <p184:classification xmlns:p184="http://schemas.microsoft.com/office/powerpoint/2018/4/main" val="hdr"/>
              </p:ext>
            </p:extLst>
          </p:nvPr>
        </p:nvSpPr>
        <p:spPr>
          <a:xfrm>
            <a:off x="5844350" y="63500"/>
            <a:ext cx="534987" cy="167640"/>
          </a:xfrm>
          <a:prstGeom prst="rect">
            <a:avLst/>
          </a:prstGeom>
        </p:spPr>
        <p:txBody>
          <a:bodyPr horzOverflow="overflow" lIns="0" tIns="0" rIns="0" bIns="0">
            <a:spAutoFit/>
          </a:bodyPr>
          <a:lstStyle/>
          <a:p>
            <a:pPr algn="l"/>
            <a:r>
              <a:rPr lang="en-GB" sz="11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1799568082"/>
      </p:ext>
    </p:extLst>
  </p:cSld>
  <p:clrMap bg1="lt1" tx1="dk1" bg2="lt2" tx2="dk2" accent1="accent1" accent2="accent2" accent3="accent3" accent4="accent4" accent5="accent5" accent6="accent6" hlink="hlink" folHlink="folHlink"/>
  <p:sldLayoutIdLst>
    <p:sldLayoutId id="2147483710" r:id="rId1"/>
    <p:sldLayoutId id="2147483711" r:id="rId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413">
            <a:extLst>
              <a:ext uri="{FF2B5EF4-FFF2-40B4-BE49-F238E27FC236}">
                <a16:creationId xmlns:a16="http://schemas.microsoft.com/office/drawing/2014/main" id="{38B55ABC-399E-48F8-97DE-D3F1B42C5E3F}"/>
              </a:ext>
            </a:extLst>
          </p:cNvPr>
          <p:cNvSpPr txBox="1">
            <a:spLocks noGrp="1"/>
          </p:cNvSpPr>
          <p:nvPr>
            <p:ph type="title" idx="4294967295"/>
          </p:nvPr>
        </p:nvSpPr>
        <p:spPr>
          <a:xfrm>
            <a:off x="403160" y="1997431"/>
            <a:ext cx="11385680" cy="2863137"/>
          </a:xfrm>
          <a:prstGeom prst="rect">
            <a:avLst/>
          </a:prstGeom>
          <a:noFill/>
          <a:ln>
            <a:noFill/>
            <a:prstDash/>
          </a:ln>
          <a:effectLst/>
        </p:spPr>
        <p:txBody>
          <a:bodyPr rot="0" spcFirstLastPara="0" vertOverflow="overflow" horzOverflow="overflow" vert="horz" wrap="square" lIns="121900" tIns="121900" rIns="121900" bIns="121900" numCol="1" spcCol="0" rtlCol="0" fromWordArt="0" anchor="b"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altLang="en" sz="4400" b="0" i="0" u="none" strike="noStrike" kern="1200" cap="none" spc="0" normalizeH="0" baseline="0" noProof="0" dirty="0">
              <a:ln>
                <a:noFill/>
              </a:ln>
              <a:solidFill>
                <a:schemeClr val="tx1"/>
              </a:solidFill>
              <a:effectLst/>
              <a:uLnTx/>
              <a:uFillTx/>
              <a:latin typeface="Helvetica" panose="020B0604020202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altLang="en" sz="4400" b="0" i="0" u="none" strike="noStrike" kern="1200" cap="none" spc="0" normalizeH="0" baseline="0" noProof="0" dirty="0">
              <a:ln>
                <a:noFill/>
              </a:ln>
              <a:solidFill>
                <a:schemeClr val="tx1"/>
              </a:solidFill>
              <a:effectLst/>
              <a:uLnTx/>
              <a:uFillTx/>
              <a:latin typeface="Helvetica" panose="020B0604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altLang="en" sz="4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DSA Performance Pack: </a:t>
            </a:r>
            <a:r>
              <a:rPr lang="en-GB" altLang="en" sz="4000" b="1" dirty="0">
                <a:solidFill>
                  <a:schemeClr val="bg1"/>
                </a:solidFill>
                <a:latin typeface="Arial" panose="020B0604020202020204" pitchFamily="34" charset="0"/>
                <a:cs typeface="Arial" panose="020B0604020202020204" pitchFamily="34" charset="0"/>
              </a:rPr>
              <a:t> December </a:t>
            </a:r>
            <a:r>
              <a:rPr kumimoji="0" lang="en-GB" altLang="en" sz="4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2024</a:t>
            </a:r>
            <a:endParaRPr kumimoji="0" lang="en-GB" altLang="en" sz="2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9022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8F656-C7EA-D380-8086-2EBFB1BDA2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9B69E1-5486-DA5A-8437-54A1D10DADDA}"/>
              </a:ext>
            </a:extLst>
          </p:cNvPr>
          <p:cNvSpPr txBox="1">
            <a:spLocks noGrp="1"/>
          </p:cNvSpPr>
          <p:nvPr>
            <p:ph type="title" idx="4294967295"/>
          </p:nvPr>
        </p:nvSpPr>
        <p:spPr>
          <a:xfrm>
            <a:off x="122791" y="226494"/>
            <a:ext cx="10299727" cy="4924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chemeClr val="bg1"/>
                </a:solidFill>
                <a:effectLst/>
                <a:uLnTx/>
                <a:uFillTx/>
                <a:latin typeface="Arial" panose="020B0604020202020204" pitchFamily="34" charset="0"/>
                <a:ea typeface="Calibri"/>
                <a:cs typeface="Arial" panose="020B0604020202020204" pitchFamily="34" charset="0"/>
              </a:rPr>
              <a:t>KPI reporting: Study Tech – December 2024 (1)</a:t>
            </a:r>
            <a:endParaRPr kumimoji="0" lang="en-GB" sz="2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graphicFrame>
        <p:nvGraphicFramePr>
          <p:cNvPr id="4" name="Table 3">
            <a:extLst>
              <a:ext uri="{FF2B5EF4-FFF2-40B4-BE49-F238E27FC236}">
                <a16:creationId xmlns:a16="http://schemas.microsoft.com/office/drawing/2014/main" id="{8C557ABB-6378-255B-5CDA-EEEA30509BB3}"/>
              </a:ext>
            </a:extLst>
          </p:cNvPr>
          <p:cNvGraphicFramePr>
            <a:graphicFrameLocks noGrp="1"/>
          </p:cNvGraphicFramePr>
          <p:nvPr>
            <p:extLst>
              <p:ext uri="{D42A27DB-BD31-4B8C-83A1-F6EECF244321}">
                <p14:modId xmlns:p14="http://schemas.microsoft.com/office/powerpoint/2010/main" val="3718988606"/>
              </p:ext>
            </p:extLst>
          </p:nvPr>
        </p:nvGraphicFramePr>
        <p:xfrm>
          <a:off x="-1" y="827938"/>
          <a:ext cx="8490860" cy="6030060"/>
        </p:xfrm>
        <a:graphic>
          <a:graphicData uri="http://schemas.openxmlformats.org/drawingml/2006/table">
            <a:tbl>
              <a:tblPr firstRow="1" bandRow="1"/>
              <a:tblGrid>
                <a:gridCol w="1212980">
                  <a:extLst>
                    <a:ext uri="{9D8B030D-6E8A-4147-A177-3AD203B41FA5}">
                      <a16:colId xmlns:a16="http://schemas.microsoft.com/office/drawing/2014/main" val="2496437352"/>
                    </a:ext>
                  </a:extLst>
                </a:gridCol>
                <a:gridCol w="1212980">
                  <a:extLst>
                    <a:ext uri="{9D8B030D-6E8A-4147-A177-3AD203B41FA5}">
                      <a16:colId xmlns:a16="http://schemas.microsoft.com/office/drawing/2014/main" val="3265081969"/>
                    </a:ext>
                  </a:extLst>
                </a:gridCol>
                <a:gridCol w="1212980">
                  <a:extLst>
                    <a:ext uri="{9D8B030D-6E8A-4147-A177-3AD203B41FA5}">
                      <a16:colId xmlns:a16="http://schemas.microsoft.com/office/drawing/2014/main" val="629354197"/>
                    </a:ext>
                  </a:extLst>
                </a:gridCol>
                <a:gridCol w="1212980">
                  <a:extLst>
                    <a:ext uri="{9D8B030D-6E8A-4147-A177-3AD203B41FA5}">
                      <a16:colId xmlns:a16="http://schemas.microsoft.com/office/drawing/2014/main" val="3708590140"/>
                    </a:ext>
                  </a:extLst>
                </a:gridCol>
                <a:gridCol w="1212980">
                  <a:extLst>
                    <a:ext uri="{9D8B030D-6E8A-4147-A177-3AD203B41FA5}">
                      <a16:colId xmlns:a16="http://schemas.microsoft.com/office/drawing/2014/main" val="3718311893"/>
                    </a:ext>
                  </a:extLst>
                </a:gridCol>
                <a:gridCol w="1212980">
                  <a:extLst>
                    <a:ext uri="{9D8B030D-6E8A-4147-A177-3AD203B41FA5}">
                      <a16:colId xmlns:a16="http://schemas.microsoft.com/office/drawing/2014/main" val="1542582147"/>
                    </a:ext>
                  </a:extLst>
                </a:gridCol>
                <a:gridCol w="1212980">
                  <a:extLst>
                    <a:ext uri="{9D8B030D-6E8A-4147-A177-3AD203B41FA5}">
                      <a16:colId xmlns:a16="http://schemas.microsoft.com/office/drawing/2014/main" val="4219622444"/>
                    </a:ext>
                  </a:extLst>
                </a:gridCol>
              </a:tblGrid>
              <a:tr h="565777">
                <a:tc>
                  <a:txBody>
                    <a:bodyPr/>
                    <a:lstStyle/>
                    <a:p>
                      <a:pPr algn="l">
                        <a:lnSpc>
                          <a:spcPct val="105000"/>
                        </a:lnSpc>
                        <a:spcAft>
                          <a:spcPts val="800"/>
                        </a:spcAft>
                      </a:pPr>
                      <a:r>
                        <a:rPr lang="en-GB" sz="900"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KPI</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Description of standard</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Name</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Description</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Service Level</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Target</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Actual </a:t>
                      </a:r>
                      <a:r>
                        <a:rPr lang="en-GB" sz="900" b="1" i="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t>
                      </a:r>
                      <a:r>
                        <a:rPr lang="en-GB" sz="900" b="1" i="1" kern="1200" dirty="0">
                          <a:solidFill>
                            <a:srgbClr val="FFFFFF"/>
                          </a:solidFill>
                          <a:effectLst/>
                          <a:latin typeface="Arial" panose="020B0604020202020204" pitchFamily="34" charset="0"/>
                          <a:ea typeface="Aptos" panose="020B0004020202020204" pitchFamily="34" charset="0"/>
                          <a:cs typeface="Arial" panose="020B0604020202020204" pitchFamily="34" charset="0"/>
                        </a:rPr>
                        <a:t>At 31 December)</a:t>
                      </a:r>
                      <a:endParaRPr lang="en-GB" sz="900" i="1"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extLst>
                  <a:ext uri="{0D108BD9-81ED-4DB2-BD59-A6C34878D82A}">
                    <a16:rowId xmlns:a16="http://schemas.microsoft.com/office/drawing/2014/main" val="358689593"/>
                  </a:ext>
                </a:extLst>
              </a:tr>
              <a:tr h="1148524">
                <a:tc>
                  <a:txBody>
                    <a:bodyPr/>
                    <a:lstStyle/>
                    <a:p>
                      <a:pPr algn="l">
                        <a:lnSpc>
                          <a:spcPct val="105000"/>
                        </a:lnSpc>
                        <a:spcAft>
                          <a:spcPts val="800"/>
                        </a:spcAft>
                      </a:pPr>
                      <a:r>
                        <a:rPr lang="en-GB" sz="9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ctr" latinLnBrk="0" hangingPunct="1">
                        <a:lnSpc>
                          <a:spcPct val="105000"/>
                        </a:lnSpc>
                        <a:spcBef>
                          <a:spcPts val="0"/>
                        </a:spcBef>
                        <a:spcAft>
                          <a:spcPts val="800"/>
                        </a:spcAft>
                        <a:buClrTx/>
                        <a:buSzTx/>
                        <a:buFontTx/>
                        <a:buNone/>
                        <a:tabLst/>
                        <a:defRPr/>
                      </a:pPr>
                      <a:r>
                        <a:rPr lang="en-GB" sz="900" kern="0" dirty="0">
                          <a:effectLst/>
                          <a:latin typeface="Arial" panose="020B0604020202020204" pitchFamily="34" charset="0"/>
                          <a:ea typeface="Times New Roman" panose="02020603050405020304" pitchFamily="18" charset="0"/>
                          <a:cs typeface="Arial" panose="020B0604020202020204" pitchFamily="34" charset="0"/>
                        </a:rPr>
                        <a:t>Minimum of 95% of offer of NAs appointment made within 2 working days of referral of customers by SLC</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 First Contact</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Initial NA communication sent from Supplier to Customer after Supplier receipt of SLC NA referral approval</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&gt;=95%</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&lt;=2 working days</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6424338"/>
                  </a:ext>
                </a:extLst>
              </a:tr>
              <a:tr h="1728596">
                <a:tc>
                  <a:txBody>
                    <a:bodyPr/>
                    <a:lstStyle/>
                    <a:p>
                      <a:pPr algn="l">
                        <a:lnSpc>
                          <a:spcPct val="105000"/>
                        </a:lnSpc>
                        <a:spcAft>
                          <a:spcPts val="800"/>
                        </a:spcAft>
                      </a:pPr>
                      <a:r>
                        <a:rPr lang="en-GB" sz="9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lang="en-GB" sz="900" kern="0" dirty="0">
                          <a:effectLst/>
                          <a:latin typeface="Arial" panose="020B0604020202020204" pitchFamily="34" charset="0"/>
                          <a:ea typeface="Times New Roman" panose="02020603050405020304" pitchFamily="18" charset="0"/>
                          <a:cs typeface="Arial" panose="020B0604020202020204" pitchFamily="34" charset="0"/>
                        </a:rPr>
                        <a:t>Minimum of 95% of NA should be offered and completed within 7 working days of the successful contact (excluding those where the customer has requested an alternative date)</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 Offered &amp; Completed</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 appointment  offered and completed</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&gt;=95%</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&lt;=7 working days</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47%</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9695980"/>
                  </a:ext>
                </a:extLst>
              </a:tr>
              <a:tr h="1583784">
                <a:tc>
                  <a:txBody>
                    <a:bodyPr/>
                    <a:lstStyle/>
                    <a:p>
                      <a:pPr algn="l">
                        <a:lnSpc>
                          <a:spcPct val="106000"/>
                        </a:lnSpc>
                        <a:spcAft>
                          <a:spcPts val="800"/>
                        </a:spcAft>
                      </a:pPr>
                      <a:r>
                        <a:rPr lang="en-GB" sz="9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lang="en-GB" sz="900" kern="0" dirty="0">
                          <a:effectLst/>
                          <a:latin typeface="Arial" panose="020B0604020202020204" pitchFamily="34" charset="0"/>
                          <a:ea typeface="Times New Roman" panose="02020603050405020304" pitchFamily="18" charset="0"/>
                          <a:cs typeface="Arial" panose="020B0604020202020204" pitchFamily="34" charset="0"/>
                        </a:rPr>
                        <a:t>Minimum of 95% of NARs made available to SLC within 5 working days of when NA undertaken (excluding those where the customer has requested to review the NAR)</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 Returns</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Completed NAs submitted from Supplier to SLC</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&gt;=95%</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&lt;=5 working days</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94%</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1524242"/>
                  </a:ext>
                </a:extLst>
              </a:tr>
              <a:tr h="1003379">
                <a:tc>
                  <a:txBody>
                    <a:bodyPr/>
                    <a:lstStyle/>
                    <a:p>
                      <a:pPr algn="l">
                        <a:lnSpc>
                          <a:spcPct val="106000"/>
                        </a:lnSpc>
                        <a:spcAft>
                          <a:spcPts val="800"/>
                        </a:spcAft>
                      </a:pPr>
                      <a:r>
                        <a:rPr lang="en-GB" sz="9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lang="en-GB" sz="900" kern="0" dirty="0">
                          <a:effectLst/>
                          <a:latin typeface="Arial" panose="020B0604020202020204" pitchFamily="34" charset="0"/>
                          <a:ea typeface="Times New Roman" panose="02020603050405020304" pitchFamily="18" charset="0"/>
                          <a:cs typeface="Arial" panose="020B0604020202020204" pitchFamily="34" charset="0"/>
                        </a:rPr>
                        <a:t>Minimum of 95% of NARs meet the standard of acceptability as defined by SLC</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NARs Quality Standard</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Submitted NARs from Supplier to SLC Approved on first submission: Right First Time (not pended)</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&gt;=95%</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Standard of Acceptability</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91%</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20424393"/>
                  </a:ext>
                </a:extLst>
              </a:tr>
            </a:tbl>
          </a:graphicData>
        </a:graphic>
      </p:graphicFrame>
      <p:sp>
        <p:nvSpPr>
          <p:cNvPr id="6" name="TextBox 5">
            <a:extLst>
              <a:ext uri="{FF2B5EF4-FFF2-40B4-BE49-F238E27FC236}">
                <a16:creationId xmlns:a16="http://schemas.microsoft.com/office/drawing/2014/main" id="{AB311C36-AF57-DF36-FCFB-99491369E892}"/>
              </a:ext>
            </a:extLst>
          </p:cNvPr>
          <p:cNvSpPr txBox="1"/>
          <p:nvPr/>
        </p:nvSpPr>
        <p:spPr>
          <a:xfrm>
            <a:off x="8732316" y="827939"/>
            <a:ext cx="3380403" cy="4580741"/>
          </a:xfrm>
          <a:prstGeom prst="rect">
            <a:avLst/>
          </a:prstGeom>
          <a:noFill/>
          <a:ln>
            <a:solidFill>
              <a:schemeClr val="tx1"/>
            </a:solidFill>
          </a:ln>
        </p:spPr>
        <p:txBody>
          <a:bodyPr wrap="square" lIns="91440" tIns="45720" rIns="91440" bIns="45720" rtlCol="0" anchor="t">
            <a:spAutoFit/>
          </a:bodyPr>
          <a:lstStyle/>
          <a:p>
            <a:pPr marL="0" marR="0" lvl="0" indent="0" algn="l" defTabSz="914400" rtl="0" eaLnBrk="1" fontAlgn="base" latinLnBrk="0" hangingPunct="1">
              <a:lnSpc>
                <a:spcPts val="1376"/>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Commentary</a:t>
            </a: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85750" marR="0" lvl="0" indent="-285750" algn="l" defTabSz="914400" rtl="0" eaLnBrk="1" fontAlgn="base" latinLnBrk="0" hangingPunct="1">
              <a:lnSpc>
                <a:spcPts val="1376"/>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 suppliers use an automated process for </a:t>
            </a:r>
            <a:r>
              <a:rPr kumimoji="0" lang="en-GB"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KPI 1</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and Study Tech have exceeded the target response time.   </a:t>
            </a:r>
          </a:p>
          <a:p>
            <a:pPr marL="285750" marR="0" lvl="0" indent="-285750" algn="l" defTabSz="914400" rtl="0" eaLnBrk="1" fontAlgn="base" latinLnBrk="0" hangingPunct="1">
              <a:lnSpc>
                <a:spcPts val="1376"/>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85750" marR="0" lvl="0" indent="-285750" algn="l" defTabSz="914400" rtl="0" eaLnBrk="1" fontAlgn="base" latinLnBrk="0" hangingPunct="1">
              <a:lnSpc>
                <a:spcPts val="1376"/>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Study Tech have an </a:t>
            </a:r>
            <a:r>
              <a:rPr kumimoji="0" lang="en-GB" sz="12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im</a:t>
            </a:r>
            <a:r>
              <a:rPr lang="en-GB" sz="1200" dirty="0">
                <a:solidFill>
                  <a:srgbClr val="000000"/>
                </a:solidFill>
                <a:latin typeface="Arial" panose="020B0604020202020204" pitchFamily="34" charset="0"/>
                <a:cs typeface="Arial" panose="020B0604020202020204" pitchFamily="34" charset="0"/>
              </a:rPr>
              <a:t>proved performance for </a:t>
            </a:r>
            <a:r>
              <a:rPr lang="en-GB" sz="1200" b="1" dirty="0">
                <a:solidFill>
                  <a:srgbClr val="000000"/>
                </a:solidFill>
                <a:latin typeface="Arial" panose="020B0604020202020204" pitchFamily="34" charset="0"/>
                <a:cs typeface="Arial" panose="020B0604020202020204" pitchFamily="34" charset="0"/>
              </a:rPr>
              <a:t>KPI 2</a:t>
            </a:r>
            <a:r>
              <a:rPr lang="en-GB" sz="1200" dirty="0">
                <a:solidFill>
                  <a:srgbClr val="000000"/>
                </a:solidFill>
                <a:latin typeface="Arial" panose="020B0604020202020204" pitchFamily="34" charset="0"/>
                <a:cs typeface="Arial" panose="020B0604020202020204" pitchFamily="34" charset="0"/>
              </a:rPr>
              <a:t>.</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47% of customers had a needs assessment within 7 working days. Overall, the average time taken for Study Tech customers to have a needs assessment was</a:t>
            </a:r>
            <a:r>
              <a:rPr lang="en-GB" sz="1200" dirty="0">
                <a:solidFill>
                  <a:srgbClr val="000000"/>
                </a:solidFill>
                <a:latin typeface="Arial" panose="020B0604020202020204" pitchFamily="34" charset="0"/>
                <a:cs typeface="Arial" panose="020B0604020202020204" pitchFamily="34" charset="0"/>
              </a:rPr>
              <a:t> 11.2 days. Please note, c</a:t>
            </a:r>
            <a:r>
              <a:rPr kumimoji="0" lang="en-GB" sz="12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ustomers</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can choose to have their appointment outside of the target timeframe which can impact this KPI.    </a:t>
            </a:r>
          </a:p>
          <a:p>
            <a:pPr marL="285750" marR="0" lvl="0" indent="-285750" algn="l" defTabSz="914400" rtl="0" eaLnBrk="1" fontAlgn="base" latinLnBrk="0" hangingPunct="1">
              <a:lnSpc>
                <a:spcPts val="1376"/>
              </a:lnSpc>
              <a:spcBef>
                <a:spcPts val="0"/>
              </a:spcBef>
              <a:spcAft>
                <a:spcPts val="0"/>
              </a:spcAft>
              <a:buClrTx/>
              <a:buSzTx/>
              <a:buFont typeface="Arial" panose="020B0604020202020204" pitchFamily="34" charset="0"/>
              <a:buChar char="•"/>
              <a:tabLst/>
              <a:defRPr/>
            </a:pPr>
            <a:endParaRPr kumimoji="0" lang="en-GB"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85750" marR="0" lvl="0" indent="-285750" algn="l" defTabSz="914400" rtl="0" eaLnBrk="1" fontAlgn="base" latinLnBrk="0" hangingPunct="1">
              <a:lnSpc>
                <a:spcPts val="1376"/>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KPI 3:</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There has been a significant improvement in December and Study Tech are very close to target. Study Tech have implemented improvements to their quality assurance process to share NARs more quickly and efficiently with SLC.  </a:t>
            </a:r>
          </a:p>
          <a:p>
            <a:pPr marL="285750" marR="0" lvl="0" indent="-285750" algn="l" defTabSz="914400" rtl="0" eaLnBrk="1" fontAlgn="base" latinLnBrk="0" hangingPunct="1">
              <a:lnSpc>
                <a:spcPts val="1376"/>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85750" marR="0" lvl="0" indent="-285750" algn="l" defTabSz="914400" rtl="0" eaLnBrk="1" fontAlgn="base" latinLnBrk="0" hangingPunct="1">
              <a:lnSpc>
                <a:spcPts val="1376"/>
              </a:lnSpc>
              <a:spcBef>
                <a:spcPts val="0"/>
              </a:spcBef>
              <a:spcAft>
                <a:spcPts val="0"/>
              </a:spcAft>
              <a:buClrTx/>
              <a:buSzTx/>
              <a:buFont typeface="Arial" panose="020B0604020202020204" pitchFamily="34" charset="0"/>
              <a:buChar char="•"/>
              <a:tabLst/>
              <a:defRPr/>
            </a:pPr>
            <a:r>
              <a:rPr kumimoji="0" lang="en-GB" sz="120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Study Tech are close to target for </a:t>
            </a:r>
            <a:r>
              <a:rPr kumimoji="0" lang="en-GB"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KPI 4 </a:t>
            </a:r>
            <a:r>
              <a:rPr kumimoji="0" lang="en-GB" sz="120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and we will continue to closely monitor. </a:t>
            </a:r>
          </a:p>
          <a:p>
            <a:pPr marL="0" marR="0" lvl="0" indent="0" algn="l" defTabSz="914400" rtl="0" eaLnBrk="1" fontAlgn="base" latinLnBrk="0" hangingPunct="1">
              <a:lnSpc>
                <a:spcPts val="1376"/>
              </a:lnSpc>
              <a:spcBef>
                <a:spcPts val="0"/>
              </a:spcBef>
              <a:spcAft>
                <a:spcPts val="0"/>
              </a:spcAft>
              <a:buClrTx/>
              <a:buSzTx/>
              <a:buFontTx/>
              <a:buNone/>
              <a:tabLst/>
              <a:defRPr/>
            </a:pPr>
            <a:endParaRPr kumimoji="0" lang="en-GB" sz="120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7882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91E9C-D8C2-E286-732A-E901D3CEBB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EDD1B9-C6B2-2066-BAF9-175EC999061E}"/>
              </a:ext>
            </a:extLst>
          </p:cNvPr>
          <p:cNvSpPr txBox="1">
            <a:spLocks noGrp="1"/>
          </p:cNvSpPr>
          <p:nvPr>
            <p:ph type="title" idx="4294967295"/>
          </p:nvPr>
        </p:nvSpPr>
        <p:spPr>
          <a:xfrm>
            <a:off x="122791" y="226494"/>
            <a:ext cx="10299727" cy="4924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1" dirty="0">
                <a:solidFill>
                  <a:schemeClr val="bg1"/>
                </a:solidFill>
                <a:latin typeface="Arial" panose="020B0604020202020204" pitchFamily="34" charset="0"/>
                <a:ea typeface="Calibri"/>
                <a:cs typeface="Arial" panose="020B0604020202020204" pitchFamily="34" charset="0"/>
              </a:rPr>
              <a:t>K</a:t>
            </a:r>
            <a:r>
              <a:rPr kumimoji="0" lang="en-GB" sz="2600" b="1" i="0" u="none" strike="noStrike" kern="1200" cap="none" spc="0" normalizeH="0" baseline="0" noProof="0" dirty="0">
                <a:ln>
                  <a:noFill/>
                </a:ln>
                <a:solidFill>
                  <a:schemeClr val="bg1"/>
                </a:solidFill>
                <a:effectLst/>
                <a:uLnTx/>
                <a:uFillTx/>
                <a:latin typeface="Arial" panose="020B0604020202020204" pitchFamily="34" charset="0"/>
                <a:ea typeface="Calibri"/>
                <a:cs typeface="Arial" panose="020B0604020202020204" pitchFamily="34" charset="0"/>
              </a:rPr>
              <a:t>PI reporting: Study Tech – December 2024 (2) </a:t>
            </a:r>
            <a:endParaRPr kumimoji="0" lang="en-GB" sz="2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graphicFrame>
        <p:nvGraphicFramePr>
          <p:cNvPr id="4" name="Table 3">
            <a:extLst>
              <a:ext uri="{FF2B5EF4-FFF2-40B4-BE49-F238E27FC236}">
                <a16:creationId xmlns:a16="http://schemas.microsoft.com/office/drawing/2014/main" id="{5F0B6AB4-1F7A-AC99-1172-7B8696D04D97}"/>
              </a:ext>
            </a:extLst>
          </p:cNvPr>
          <p:cNvGraphicFramePr>
            <a:graphicFrameLocks noGrp="1"/>
          </p:cNvGraphicFramePr>
          <p:nvPr>
            <p:extLst>
              <p:ext uri="{D42A27DB-BD31-4B8C-83A1-F6EECF244321}">
                <p14:modId xmlns:p14="http://schemas.microsoft.com/office/powerpoint/2010/main" val="4094162957"/>
              </p:ext>
            </p:extLst>
          </p:nvPr>
        </p:nvGraphicFramePr>
        <p:xfrm>
          <a:off x="-3" y="837367"/>
          <a:ext cx="8789438" cy="6020635"/>
        </p:xfrm>
        <a:graphic>
          <a:graphicData uri="http://schemas.openxmlformats.org/drawingml/2006/table">
            <a:tbl>
              <a:tblPr firstRow="1" bandRow="1"/>
              <a:tblGrid>
                <a:gridCol w="1255634">
                  <a:extLst>
                    <a:ext uri="{9D8B030D-6E8A-4147-A177-3AD203B41FA5}">
                      <a16:colId xmlns:a16="http://schemas.microsoft.com/office/drawing/2014/main" val="2496437352"/>
                    </a:ext>
                  </a:extLst>
                </a:gridCol>
                <a:gridCol w="1255634">
                  <a:extLst>
                    <a:ext uri="{9D8B030D-6E8A-4147-A177-3AD203B41FA5}">
                      <a16:colId xmlns:a16="http://schemas.microsoft.com/office/drawing/2014/main" val="3265081969"/>
                    </a:ext>
                  </a:extLst>
                </a:gridCol>
                <a:gridCol w="1255634">
                  <a:extLst>
                    <a:ext uri="{9D8B030D-6E8A-4147-A177-3AD203B41FA5}">
                      <a16:colId xmlns:a16="http://schemas.microsoft.com/office/drawing/2014/main" val="629354197"/>
                    </a:ext>
                  </a:extLst>
                </a:gridCol>
                <a:gridCol w="1255634">
                  <a:extLst>
                    <a:ext uri="{9D8B030D-6E8A-4147-A177-3AD203B41FA5}">
                      <a16:colId xmlns:a16="http://schemas.microsoft.com/office/drawing/2014/main" val="3708590140"/>
                    </a:ext>
                  </a:extLst>
                </a:gridCol>
                <a:gridCol w="1255634">
                  <a:extLst>
                    <a:ext uri="{9D8B030D-6E8A-4147-A177-3AD203B41FA5}">
                      <a16:colId xmlns:a16="http://schemas.microsoft.com/office/drawing/2014/main" val="3718311893"/>
                    </a:ext>
                  </a:extLst>
                </a:gridCol>
                <a:gridCol w="1255634">
                  <a:extLst>
                    <a:ext uri="{9D8B030D-6E8A-4147-A177-3AD203B41FA5}">
                      <a16:colId xmlns:a16="http://schemas.microsoft.com/office/drawing/2014/main" val="1542582147"/>
                    </a:ext>
                  </a:extLst>
                </a:gridCol>
                <a:gridCol w="1255634">
                  <a:extLst>
                    <a:ext uri="{9D8B030D-6E8A-4147-A177-3AD203B41FA5}">
                      <a16:colId xmlns:a16="http://schemas.microsoft.com/office/drawing/2014/main" val="4219622444"/>
                    </a:ext>
                  </a:extLst>
                </a:gridCol>
              </a:tblGrid>
              <a:tr h="500745">
                <a:tc>
                  <a:txBody>
                    <a:bodyPr/>
                    <a:lstStyle/>
                    <a:p>
                      <a:pPr algn="l">
                        <a:lnSpc>
                          <a:spcPct val="105000"/>
                        </a:lnSpc>
                        <a:spcAft>
                          <a:spcPts val="800"/>
                        </a:spcAft>
                      </a:pPr>
                      <a:r>
                        <a:rPr lang="en-GB" sz="900"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KPI</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Description of standard</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Name</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Description</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Service Level</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Target</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Actual</a:t>
                      </a:r>
                    </a:p>
                    <a:p>
                      <a:pPr algn="l" fontAlgn="ctr">
                        <a:lnSpc>
                          <a:spcPct val="105000"/>
                        </a:lnSpc>
                        <a:spcAft>
                          <a:spcPts val="800"/>
                        </a:spcAft>
                      </a:pPr>
                      <a:r>
                        <a:rPr lang="en-GB" sz="900" b="1" i="1" kern="1200" dirty="0">
                          <a:solidFill>
                            <a:srgbClr val="FFFFFF"/>
                          </a:solidFill>
                          <a:effectLst/>
                          <a:latin typeface="Arial" panose="020B0604020202020204" pitchFamily="34" charset="0"/>
                          <a:ea typeface="Aptos" panose="020B0004020202020204" pitchFamily="34" charset="0"/>
                          <a:cs typeface="Arial" panose="020B0604020202020204" pitchFamily="34" charset="0"/>
                        </a:rPr>
                        <a:t>At 30 September</a:t>
                      </a:r>
                      <a:endParaRPr lang="en-GB" sz="900" i="1"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extLst>
                  <a:ext uri="{0D108BD9-81ED-4DB2-BD59-A6C34878D82A}">
                    <a16:rowId xmlns:a16="http://schemas.microsoft.com/office/drawing/2014/main" val="358689593"/>
                  </a:ext>
                </a:extLst>
              </a:tr>
              <a:tr h="971378">
                <a:tc>
                  <a:txBody>
                    <a:bodyPr/>
                    <a:lstStyle/>
                    <a:p>
                      <a:pPr algn="l">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5</a:t>
                      </a: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ctr" latinLnBrk="0" hangingPunct="1">
                        <a:lnSpc>
                          <a:spcPct val="105000"/>
                        </a:lnSpc>
                        <a:spcBef>
                          <a:spcPts val="0"/>
                        </a:spcBef>
                        <a:spcAft>
                          <a:spcPts val="800"/>
                        </a:spcAft>
                        <a:buClrTx/>
                        <a:buSzTx/>
                        <a:buFontTx/>
                        <a:buNone/>
                        <a:tabLst/>
                        <a:defRPr/>
                      </a:pPr>
                      <a:r>
                        <a:rPr lang="en-GB" sz="900" kern="100" dirty="0">
                          <a:effectLst/>
                          <a:latin typeface="Arial" panose="020B0604020202020204" pitchFamily="34" charset="0"/>
                          <a:ea typeface="Aptos" panose="020B0004020202020204" pitchFamily="34" charset="0"/>
                          <a:cs typeface="Arial" panose="020B0604020202020204" pitchFamily="34" charset="0"/>
                        </a:rPr>
                        <a:t>Minimum of 95% of customers have a satisfaction score of 70% or above (for those sampled)</a:t>
                      </a: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NA Experience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C-Sat survey satisfaction score for sampled NA's completed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&gt;=95%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Standard of Acceptability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83%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6424338"/>
                  </a:ext>
                </a:extLst>
              </a:tr>
              <a:tr h="1314513">
                <a:tc>
                  <a:txBody>
                    <a:bodyPr/>
                    <a:lstStyle/>
                    <a:p>
                      <a:pPr algn="l">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6</a:t>
                      </a: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lang="en-GB" sz="900" kern="100" dirty="0">
                          <a:effectLst/>
                          <a:latin typeface="Arial" panose="020B0604020202020204" pitchFamily="34" charset="0"/>
                          <a:ea typeface="Aptos" panose="020B0004020202020204" pitchFamily="34" charset="0"/>
                          <a:cs typeface="Arial" panose="020B0604020202020204" pitchFamily="34" charset="0"/>
                        </a:rPr>
                        <a:t>Minimum of 95% of customers will be contacted within 2 working days of receiving SLC approval to arrange delivery of equipment appointment</a:t>
                      </a: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AT Equipment First Contact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Customer Contact rate for approved AT Equipment delivery to Customer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&gt;=95%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&lt;=2 working days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98%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9695980"/>
                  </a:ext>
                </a:extLst>
              </a:tr>
              <a:tr h="1703357">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7</a:t>
                      </a: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lang="en-GB" sz="900" kern="100" dirty="0">
                          <a:effectLst/>
                          <a:latin typeface="Arial" panose="020B0604020202020204" pitchFamily="34" charset="0"/>
                          <a:ea typeface="Aptos" panose="020B0004020202020204" pitchFamily="34" charset="0"/>
                          <a:cs typeface="Arial" panose="020B0604020202020204" pitchFamily="34" charset="0"/>
                        </a:rPr>
                        <a:t>Minimum of 95% of customers will receive equipment package within 5 working days of successful contact, or 5 working days from the date the £200 contribution is received</a:t>
                      </a: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AT Equipment Delivery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AT Equipment Delivery after successful contact and where applicable after contribution payment is received from customer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&gt;=95%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&lt;=5 working days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1524242"/>
                  </a:ext>
                </a:extLst>
              </a:tr>
              <a:tr h="1530642">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8</a:t>
                      </a: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Minimum of 95% of customers have a satisfaction score of 70% or above (for those sampled) for delivery, setup and familiarisation of equipment</a:t>
                      </a: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Equipment Experience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C-Sat survey satisfaction score for sampled NA's completed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&gt;=95%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Standard of Acceptability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74%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20424393"/>
                  </a:ext>
                </a:extLst>
              </a:tr>
            </a:tbl>
          </a:graphicData>
        </a:graphic>
      </p:graphicFrame>
      <p:sp>
        <p:nvSpPr>
          <p:cNvPr id="6" name="TextBox 5">
            <a:extLst>
              <a:ext uri="{FF2B5EF4-FFF2-40B4-BE49-F238E27FC236}">
                <a16:creationId xmlns:a16="http://schemas.microsoft.com/office/drawing/2014/main" id="{F3F09D2B-A48F-8DC8-BA32-DA00C36A2101}"/>
              </a:ext>
            </a:extLst>
          </p:cNvPr>
          <p:cNvSpPr txBox="1"/>
          <p:nvPr/>
        </p:nvSpPr>
        <p:spPr>
          <a:xfrm>
            <a:off x="8910734" y="837363"/>
            <a:ext cx="3281266" cy="5478423"/>
          </a:xfrm>
          <a:prstGeom prst="rect">
            <a:avLst/>
          </a:prstGeom>
          <a:noFill/>
          <a:ln>
            <a:solidFill>
              <a:schemeClr val="tx1"/>
            </a:solidFill>
          </a:ln>
        </p:spPr>
        <p:txBody>
          <a:bodyPr wrap="square" lIns="91440" tIns="45720" rIns="91440" bIns="45720" rtlCol="0" anchor="t">
            <a:spAutoFit/>
          </a:bodyPr>
          <a:lstStyle/>
          <a:p>
            <a:pPr marL="0" marR="0" lvl="0" indent="0" algn="l" defTabSz="914400" rtl="0" eaLnBrk="1" fontAlgn="base" latinLnBrk="0" hangingPunct="1">
              <a:lnSpc>
                <a:spcPts val="1376"/>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Commentary</a:t>
            </a:r>
          </a:p>
          <a:p>
            <a:pPr marL="285750" marR="0" lvl="0" indent="-285750" algn="l" defTabSz="914400" rtl="0" eaLnBrk="1" fontAlgn="base" latinLnBrk="0" hangingPunct="1">
              <a:lnSpc>
                <a:spcPts val="1376"/>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Customer satisfaction for the Needs Assessment service, </a:t>
            </a:r>
            <a:r>
              <a:rPr kumimoji="0" lang="en-GB"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KPI 5</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as covered in previous slides, is higher than </a:t>
            </a:r>
            <a:r>
              <a:rPr kumimoji="0" lang="en-GB" sz="12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rPr>
              <a:t>recorded scores for the pre-reforms service.</a:t>
            </a:r>
          </a:p>
          <a:p>
            <a:pPr marL="0" marR="0" lvl="0" indent="0" algn="l" defTabSz="914400" rtl="0" eaLnBrk="1" fontAlgn="base" latinLnBrk="0" hangingPunct="1">
              <a:lnSpc>
                <a:spcPts val="1376"/>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85750" marR="0" lvl="0" indent="-285750" algn="l" defTabSz="914400" rtl="0" eaLnBrk="1" fontAlgn="base" latinLnBrk="0" hangingPunct="1">
              <a:lnSpc>
                <a:spcPts val="1376"/>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Study Tech are performing well against </a:t>
            </a:r>
            <a:r>
              <a:rPr kumimoji="0" lang="en-GB"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KPI 6,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with most customers being contacted within 2 working days to arrange delivery of AT.</a:t>
            </a:r>
          </a:p>
          <a:p>
            <a:pPr marL="285750" marR="0" lvl="0" indent="-285750" algn="l" defTabSz="914400" rtl="0" eaLnBrk="1" fontAlgn="base" latinLnBrk="0" hangingPunct="1">
              <a:lnSpc>
                <a:spcPts val="1376"/>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85750" marR="0" lvl="0" indent="-285750" algn="l" defTabSz="914400" rtl="0" eaLnBrk="1" fontAlgn="base" latinLnBrk="0" hangingPunct="1">
              <a:lnSpc>
                <a:spcPts val="1376"/>
              </a:lnSpc>
              <a:spcBef>
                <a:spcPts val="0"/>
              </a:spcBef>
              <a:spcAft>
                <a:spcPts val="0"/>
              </a:spcAft>
              <a:buClrTx/>
              <a:buSzTx/>
              <a:buFont typeface="Arial" panose="020B0604020202020204" pitchFamily="34" charset="0"/>
              <a:buChar char="•"/>
              <a:tabLst/>
              <a:defRPr/>
            </a:pPr>
            <a:r>
              <a:rPr kumimoji="0" lang="en-GB" sz="1200" b="1" i="0" u="none" strike="noStrike" kern="1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rPr>
              <a:t>KPI 7: </a:t>
            </a:r>
            <a:r>
              <a:rPr kumimoji="0" lang="en-GB" sz="1200" b="0" i="0" u="none" strike="noStrike" kern="1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rPr>
              <a:t>We are committed to ensuring students receive their AT equipment at a time that is most convenient for them and students can choose to have their equipment delivered outside the 5 day period. Students receiving funding via Student Finance England, much also pay a £200 contribution and discuss any potential upgrades with the supplier. We are working with the suppliers to understand how this is impacting the delivery time</a:t>
            </a:r>
            <a:r>
              <a:rPr lang="en-GB" sz="1200" kern="100" dirty="0">
                <a:solidFill>
                  <a:prstClr val="black"/>
                </a:solidFill>
                <a:latin typeface="Arial" panose="020B0604020202020204" pitchFamily="34" charset="0"/>
                <a:ea typeface="Calibri"/>
                <a:cs typeface="Arial" panose="020B0604020202020204" pitchFamily="34" charset="0"/>
              </a:rPr>
              <a:t>. T</a:t>
            </a:r>
            <a:r>
              <a:rPr kumimoji="0" lang="en-GB" sz="1200" i="0" u="none" strike="noStrike" kern="1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rPr>
              <a:t>he average time taken for delivery is 10.3 days.</a:t>
            </a:r>
          </a:p>
          <a:p>
            <a:pPr marR="0" lvl="0" algn="l" defTabSz="914400" rtl="0" eaLnBrk="1" fontAlgn="base" latinLnBrk="0" hangingPunct="1">
              <a:lnSpc>
                <a:spcPts val="1376"/>
              </a:lnSpc>
              <a:spcBef>
                <a:spcPts val="0"/>
              </a:spcBef>
              <a:spcAft>
                <a:spcPts val="0"/>
              </a:spcAft>
              <a:buClrTx/>
              <a:buSzTx/>
              <a:tabLst/>
              <a:defRPr/>
            </a:pPr>
            <a:endParaRPr kumimoji="0" lang="en-GB" sz="1200" b="1"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endParaRPr>
          </a:p>
          <a:p>
            <a:pPr marL="285750" marR="0" lvl="0" indent="-285750" algn="l" defTabSz="914400" rtl="0" eaLnBrk="1" fontAlgn="base" latinLnBrk="0" hangingPunct="1">
              <a:lnSpc>
                <a:spcPts val="1376"/>
              </a:lnSpc>
              <a:spcBef>
                <a:spcPts val="0"/>
              </a:spcBef>
              <a:spcAft>
                <a:spcPts val="0"/>
              </a:spcAft>
              <a:buClrTx/>
              <a:buSzTx/>
              <a:buFont typeface="Arial" panose="020B0604020202020204" pitchFamily="34" charset="0"/>
              <a:buChar char="•"/>
              <a:tabLst/>
              <a:defRPr/>
            </a:pPr>
            <a:r>
              <a:rPr kumimoji="0" lang="en-GB" sz="12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rPr>
              <a:t>Both suppliers have similar scores for AT Equipment Customer Satisfaction, </a:t>
            </a:r>
            <a:r>
              <a:rPr kumimoji="0" lang="en-GB" sz="1200" b="1"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rPr>
              <a:t>KPI 8</a:t>
            </a:r>
            <a:r>
              <a:rPr kumimoji="0" lang="en-GB" sz="12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rPr>
              <a:t>. As covered in previous slides, this is higher than recorded scores for the pre-reforms service.</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1317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37CAF-F0DC-9290-53AD-51875CE2B8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1BCA6B-8B8F-C864-96DC-AE29B89A1ADE}"/>
              </a:ext>
            </a:extLst>
          </p:cNvPr>
          <p:cNvSpPr txBox="1">
            <a:spLocks noGrp="1"/>
          </p:cNvSpPr>
          <p:nvPr>
            <p:ph type="title" idx="4294967295"/>
          </p:nvPr>
        </p:nvSpPr>
        <p:spPr>
          <a:xfrm>
            <a:off x="122791" y="226494"/>
            <a:ext cx="10299727" cy="4924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chemeClr val="bg1"/>
                </a:solidFill>
                <a:effectLst/>
                <a:uLnTx/>
                <a:uFillTx/>
                <a:latin typeface="Arial" panose="020B0604020202020204" pitchFamily="34" charset="0"/>
                <a:ea typeface="Calibri"/>
                <a:cs typeface="Arial" panose="020B0604020202020204" pitchFamily="34" charset="0"/>
              </a:rPr>
              <a:t>KPI reporting: Study Tech – December 2024 (3)</a:t>
            </a:r>
            <a:endParaRPr kumimoji="0" lang="en-GB" sz="2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graphicFrame>
        <p:nvGraphicFramePr>
          <p:cNvPr id="4" name="Table 3">
            <a:extLst>
              <a:ext uri="{FF2B5EF4-FFF2-40B4-BE49-F238E27FC236}">
                <a16:creationId xmlns:a16="http://schemas.microsoft.com/office/drawing/2014/main" id="{8D19E25A-17A1-8BBD-2F96-661DF3822581}"/>
              </a:ext>
            </a:extLst>
          </p:cNvPr>
          <p:cNvGraphicFramePr>
            <a:graphicFrameLocks noGrp="1"/>
          </p:cNvGraphicFramePr>
          <p:nvPr>
            <p:extLst>
              <p:ext uri="{D42A27DB-BD31-4B8C-83A1-F6EECF244321}">
                <p14:modId xmlns:p14="http://schemas.microsoft.com/office/powerpoint/2010/main" val="1251305471"/>
              </p:ext>
            </p:extLst>
          </p:nvPr>
        </p:nvGraphicFramePr>
        <p:xfrm>
          <a:off x="1" y="855653"/>
          <a:ext cx="8742783" cy="6002347"/>
        </p:xfrm>
        <a:graphic>
          <a:graphicData uri="http://schemas.openxmlformats.org/drawingml/2006/table">
            <a:tbl>
              <a:tblPr firstRow="1" bandRow="1"/>
              <a:tblGrid>
                <a:gridCol w="1248969">
                  <a:extLst>
                    <a:ext uri="{9D8B030D-6E8A-4147-A177-3AD203B41FA5}">
                      <a16:colId xmlns:a16="http://schemas.microsoft.com/office/drawing/2014/main" val="2496437352"/>
                    </a:ext>
                  </a:extLst>
                </a:gridCol>
                <a:gridCol w="1248969">
                  <a:extLst>
                    <a:ext uri="{9D8B030D-6E8A-4147-A177-3AD203B41FA5}">
                      <a16:colId xmlns:a16="http://schemas.microsoft.com/office/drawing/2014/main" val="3265081969"/>
                    </a:ext>
                  </a:extLst>
                </a:gridCol>
                <a:gridCol w="1248969">
                  <a:extLst>
                    <a:ext uri="{9D8B030D-6E8A-4147-A177-3AD203B41FA5}">
                      <a16:colId xmlns:a16="http://schemas.microsoft.com/office/drawing/2014/main" val="629354197"/>
                    </a:ext>
                  </a:extLst>
                </a:gridCol>
                <a:gridCol w="1248969">
                  <a:extLst>
                    <a:ext uri="{9D8B030D-6E8A-4147-A177-3AD203B41FA5}">
                      <a16:colId xmlns:a16="http://schemas.microsoft.com/office/drawing/2014/main" val="3708590140"/>
                    </a:ext>
                  </a:extLst>
                </a:gridCol>
                <a:gridCol w="1248969">
                  <a:extLst>
                    <a:ext uri="{9D8B030D-6E8A-4147-A177-3AD203B41FA5}">
                      <a16:colId xmlns:a16="http://schemas.microsoft.com/office/drawing/2014/main" val="3718311893"/>
                    </a:ext>
                  </a:extLst>
                </a:gridCol>
                <a:gridCol w="1248969">
                  <a:extLst>
                    <a:ext uri="{9D8B030D-6E8A-4147-A177-3AD203B41FA5}">
                      <a16:colId xmlns:a16="http://schemas.microsoft.com/office/drawing/2014/main" val="1542582147"/>
                    </a:ext>
                  </a:extLst>
                </a:gridCol>
                <a:gridCol w="1248969">
                  <a:extLst>
                    <a:ext uri="{9D8B030D-6E8A-4147-A177-3AD203B41FA5}">
                      <a16:colId xmlns:a16="http://schemas.microsoft.com/office/drawing/2014/main" val="4219622444"/>
                    </a:ext>
                  </a:extLst>
                </a:gridCol>
              </a:tblGrid>
              <a:tr h="796342">
                <a:tc>
                  <a:txBody>
                    <a:bodyPr/>
                    <a:lstStyle/>
                    <a:p>
                      <a:pPr algn="l">
                        <a:lnSpc>
                          <a:spcPct val="105000"/>
                        </a:lnSpc>
                        <a:spcAft>
                          <a:spcPts val="800"/>
                        </a:spcAft>
                      </a:pPr>
                      <a:r>
                        <a:rPr lang="en-GB" sz="900"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KPI</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Description of standard</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Name</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Description</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Service Level</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Target</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Actual</a:t>
                      </a:r>
                    </a:p>
                    <a:p>
                      <a:pPr algn="l" fontAlgn="ctr">
                        <a:lnSpc>
                          <a:spcPct val="105000"/>
                        </a:lnSpc>
                        <a:spcAft>
                          <a:spcPts val="800"/>
                        </a:spcAft>
                      </a:pPr>
                      <a:r>
                        <a:rPr lang="en-GB" sz="900" b="1" i="1" kern="1200" dirty="0">
                          <a:solidFill>
                            <a:srgbClr val="FFFFFF"/>
                          </a:solidFill>
                          <a:effectLst/>
                          <a:latin typeface="Arial" panose="020B0604020202020204" pitchFamily="34" charset="0"/>
                          <a:ea typeface="Aptos" panose="020B0004020202020204" pitchFamily="34" charset="0"/>
                          <a:cs typeface="Arial" panose="020B0604020202020204" pitchFamily="34" charset="0"/>
                        </a:rPr>
                        <a:t>At 30 September</a:t>
                      </a:r>
                      <a:endParaRPr lang="en-GB" sz="900" i="1"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extLst>
                  <a:ext uri="{0D108BD9-81ED-4DB2-BD59-A6C34878D82A}">
                    <a16:rowId xmlns:a16="http://schemas.microsoft.com/office/drawing/2014/main" val="358689593"/>
                  </a:ext>
                </a:extLst>
              </a:tr>
              <a:tr h="1303327">
                <a:tc>
                  <a:txBody>
                    <a:bodyPr/>
                    <a:lstStyle/>
                    <a:p>
                      <a:pPr algn="l">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9</a:t>
                      </a: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ctr" latinLnBrk="0" hangingPunct="1">
                        <a:lnSpc>
                          <a:spcPct val="105000"/>
                        </a:lnSpc>
                        <a:spcBef>
                          <a:spcPts val="0"/>
                        </a:spcBef>
                        <a:spcAft>
                          <a:spcPts val="800"/>
                        </a:spcAft>
                        <a:buClrTx/>
                        <a:buSzTx/>
                        <a:buFontTx/>
                        <a:buNone/>
                        <a:tabLst/>
                        <a:defRPr/>
                      </a:pPr>
                      <a:r>
                        <a:rPr lang="en-GB" sz="900" kern="100" dirty="0">
                          <a:effectLst/>
                          <a:latin typeface="Arial" panose="020B0604020202020204" pitchFamily="34" charset="0"/>
                          <a:ea typeface="Aptos" panose="020B0004020202020204" pitchFamily="34" charset="0"/>
                          <a:cs typeface="Arial" panose="020B0604020202020204" pitchFamily="34" charset="0"/>
                        </a:rPr>
                        <a:t>Minimum of 95% of customers will be contacted to arrange a suitable date for the first AT training session within 1 working day of receiving their equipment.</a:t>
                      </a: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AT Training First Contact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AT Training  appointment booking contact sent to Customer from Supplier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&gt;=95%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&lt;=1 working days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84308664"/>
                  </a:ext>
                </a:extLst>
              </a:tr>
              <a:tr h="2026713">
                <a:tc>
                  <a:txBody>
                    <a:bodyPr/>
                    <a:lstStyle/>
                    <a:p>
                      <a:pPr algn="l">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10</a:t>
                      </a: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ctr" latinLnBrk="0" hangingPunct="1">
                        <a:lnSpc>
                          <a:spcPct val="105000"/>
                        </a:lnSpc>
                        <a:spcBef>
                          <a:spcPts val="0"/>
                        </a:spcBef>
                        <a:spcAft>
                          <a:spcPts val="800"/>
                        </a:spcAft>
                        <a:buClrTx/>
                        <a:buSzTx/>
                        <a:buFontTx/>
                        <a:buNone/>
                        <a:tabLst/>
                        <a:defRPr/>
                      </a:pPr>
                      <a:r>
                        <a:rPr lang="en-GB" sz="900" kern="100" dirty="0">
                          <a:effectLst/>
                          <a:latin typeface="Arial" panose="020B0604020202020204" pitchFamily="34" charset="0"/>
                          <a:ea typeface="Aptos" panose="020B0004020202020204" pitchFamily="34" charset="0"/>
                          <a:cs typeface="Arial" panose="020B0604020202020204" pitchFamily="34" charset="0"/>
                        </a:rPr>
                        <a:t>Minimum of 95% of customers will have attended their first AT session within 5 working days of receiving the equipment (excluding customers who request an appointment after the 5 working days)</a:t>
                      </a: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AT Training Appointment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AT Training appointment confirmed and attended by Customer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&gt;=95%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&lt;=5 working days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84%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6424338"/>
                  </a:ext>
                </a:extLst>
              </a:tr>
              <a:tr h="1003223">
                <a:tc>
                  <a:txBody>
                    <a:bodyPr/>
                    <a:lstStyle/>
                    <a:p>
                      <a:pPr algn="l">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11</a:t>
                      </a: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lang="en-GB" sz="900" kern="100" dirty="0">
                          <a:effectLst/>
                          <a:latin typeface="Arial" panose="020B0604020202020204" pitchFamily="34" charset="0"/>
                          <a:ea typeface="Aptos" panose="020B0004020202020204" pitchFamily="34" charset="0"/>
                          <a:cs typeface="Arial" panose="020B0604020202020204" pitchFamily="34" charset="0"/>
                        </a:rPr>
                        <a:t>Satisfaction with the Assistive Technology Training delivery, set up and customer service</a:t>
                      </a: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AT Training Experience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C-Sat survey satisfaction score for Assistive Technology Training delivery and customer service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Overall Satisfaction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&gt;=70%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83%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12449563"/>
                  </a:ext>
                </a:extLst>
              </a:tr>
              <a:tr h="872742">
                <a:tc>
                  <a:txBody>
                    <a:bodyPr/>
                    <a:lstStyle/>
                    <a:p>
                      <a:pPr algn="l">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12</a:t>
                      </a: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lang="en-GB" sz="900" kern="100" dirty="0">
                          <a:effectLst/>
                          <a:latin typeface="Arial" panose="020B0604020202020204" pitchFamily="34" charset="0"/>
                          <a:ea typeface="Aptos" panose="020B0004020202020204" pitchFamily="34" charset="0"/>
                          <a:cs typeface="Arial" panose="020B0604020202020204" pitchFamily="34" charset="0"/>
                        </a:rPr>
                        <a:t>Minimum of 98% of calls by customers to supplier being answered within 1 minute</a:t>
                      </a: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Inbound Call Response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Inbound Calls Percentage Calls Answered (PCA)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&gt;=98%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Standard of Acceptability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79%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9695980"/>
                  </a:ext>
                </a:extLst>
              </a:tr>
            </a:tbl>
          </a:graphicData>
        </a:graphic>
      </p:graphicFrame>
      <p:sp>
        <p:nvSpPr>
          <p:cNvPr id="3" name="TextBox 2">
            <a:extLst>
              <a:ext uri="{FF2B5EF4-FFF2-40B4-BE49-F238E27FC236}">
                <a16:creationId xmlns:a16="http://schemas.microsoft.com/office/drawing/2014/main" id="{26389D11-399D-C019-3F17-267325BF9174}"/>
              </a:ext>
            </a:extLst>
          </p:cNvPr>
          <p:cNvSpPr txBox="1"/>
          <p:nvPr/>
        </p:nvSpPr>
        <p:spPr>
          <a:xfrm>
            <a:off x="8910735" y="892226"/>
            <a:ext cx="3177633" cy="5298886"/>
          </a:xfrm>
          <a:prstGeom prst="rect">
            <a:avLst/>
          </a:prstGeom>
          <a:noFill/>
          <a:ln>
            <a:solidFill>
              <a:schemeClr val="tx1"/>
            </a:solidFill>
          </a:ln>
        </p:spPr>
        <p:txBody>
          <a:bodyPr wrap="square" rtlCol="0">
            <a:spAutoFit/>
          </a:bodyPr>
          <a:lstStyle/>
          <a:p>
            <a:pPr marL="0" marR="0" lvl="0" indent="0" algn="l" defTabSz="914400" rtl="0" eaLnBrk="1" fontAlgn="base" latinLnBrk="0" hangingPunct="1">
              <a:lnSpc>
                <a:spcPts val="1376"/>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Commentary</a:t>
            </a: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85750" marR="0" lvl="0" indent="-285750" algn="l" defTabSz="914400" rtl="0" eaLnBrk="1" fontAlgn="base" latinLnBrk="0" hangingPunct="1">
              <a:lnSpc>
                <a:spcPts val="1376"/>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Study Tech are meeting the target for </a:t>
            </a:r>
            <a:r>
              <a:rPr kumimoji="0" lang="en-GB"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KPI 9. </a:t>
            </a: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ts val="1376"/>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85750" marR="0" lvl="0" indent="-285750" algn="l" defTabSz="914400" rtl="0" eaLnBrk="1" fontAlgn="base" latinLnBrk="0" hangingPunct="1">
              <a:lnSpc>
                <a:spcPts val="1376"/>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We continue to review </a:t>
            </a:r>
            <a:r>
              <a:rPr kumimoji="0" lang="en-GB"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KPI 10</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to understand how student choice is impacting performance. Many students are choosing not to undertake AT training, and some are choosing to have this outside the 5 working day period.</a:t>
            </a:r>
          </a:p>
          <a:p>
            <a:pPr algn="l" rtl="0" fontAlgn="base">
              <a:lnSpc>
                <a:spcPts val="1376"/>
              </a:lnSpc>
            </a:pPr>
            <a:endParaRPr lang="en-GB" sz="1200" b="0" i="0" dirty="0">
              <a:solidFill>
                <a:srgbClr val="000000"/>
              </a:solidFill>
              <a:effectLst/>
              <a:latin typeface="Arial" panose="020B0604020202020204" pitchFamily="34" charset="0"/>
              <a:cs typeface="Arial" panose="020B0604020202020204" pitchFamily="34" charset="0"/>
            </a:endParaRPr>
          </a:p>
          <a:p>
            <a:pPr marL="285750" indent="-285750" algn="l" rtl="0" fontAlgn="base">
              <a:lnSpc>
                <a:spcPts val="1376"/>
              </a:lnSpc>
              <a:buFont typeface="Arial" panose="020B0604020202020204" pitchFamily="34" charset="0"/>
              <a:buChar char="•"/>
            </a:pPr>
            <a:r>
              <a:rPr lang="en-GB" sz="1200" b="0" i="0" dirty="0">
                <a:solidFill>
                  <a:srgbClr val="000000"/>
                </a:solidFill>
                <a:effectLst/>
                <a:latin typeface="Arial" panose="020B0604020202020204" pitchFamily="34" charset="0"/>
                <a:cs typeface="Arial" panose="020B0604020202020204" pitchFamily="34" charset="0"/>
              </a:rPr>
              <a:t>Study Tech are meeting </a:t>
            </a:r>
            <a:r>
              <a:rPr lang="en-GB" sz="1200" b="1" i="0" dirty="0">
                <a:solidFill>
                  <a:srgbClr val="000000"/>
                </a:solidFill>
                <a:effectLst/>
                <a:latin typeface="Arial" panose="020B0604020202020204" pitchFamily="34" charset="0"/>
                <a:cs typeface="Arial" panose="020B0604020202020204" pitchFamily="34" charset="0"/>
              </a:rPr>
              <a:t>KPI 11 </a:t>
            </a:r>
            <a:r>
              <a:rPr lang="en-GB" sz="1200" i="0" dirty="0">
                <a:solidFill>
                  <a:srgbClr val="000000"/>
                </a:solidFill>
                <a:effectLst/>
                <a:latin typeface="Arial" panose="020B0604020202020204" pitchFamily="34" charset="0"/>
                <a:cs typeface="Arial" panose="020B0604020202020204" pitchFamily="34" charset="0"/>
              </a:rPr>
              <a:t>and this is currently higher than scores recorded for the pre-</a:t>
            </a:r>
            <a:r>
              <a:rPr lang="en-GB" sz="1200" dirty="0">
                <a:solidFill>
                  <a:srgbClr val="000000"/>
                </a:solidFill>
                <a:latin typeface="Arial" panose="020B0604020202020204" pitchFamily="34" charset="0"/>
                <a:cs typeface="Arial" panose="020B0604020202020204" pitchFamily="34" charset="0"/>
              </a:rPr>
              <a:t>reforms DSA service. </a:t>
            </a: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85750" marR="0" lvl="0" indent="-285750" algn="l" defTabSz="914400" rtl="0" eaLnBrk="1" fontAlgn="base" latinLnBrk="0" hangingPunct="1">
              <a:lnSpc>
                <a:spcPts val="1376"/>
              </a:lnSpc>
              <a:spcBef>
                <a:spcPts val="0"/>
              </a:spcBef>
              <a:spcAft>
                <a:spcPts val="0"/>
              </a:spcAft>
              <a:buClrTx/>
              <a:buSzTx/>
              <a:buFont typeface="Arial" panose="020B0604020202020204" pitchFamily="34" charset="0"/>
              <a:buChar char="•"/>
              <a:tabLst/>
              <a:defRPr/>
            </a:pPr>
            <a:endParaRPr lang="en-GB" sz="1200" dirty="0">
              <a:solidFill>
                <a:srgbClr val="000000"/>
              </a:solidFill>
              <a:latin typeface="Arial" panose="020B0604020202020204" pitchFamily="34" charset="0"/>
              <a:cs typeface="Arial" panose="020B0604020202020204" pitchFamily="34" charset="0"/>
            </a:endParaRPr>
          </a:p>
          <a:p>
            <a:pPr marL="285750" marR="0" lvl="0" indent="-285750" algn="l" defTabSz="914400" rtl="0" eaLnBrk="1" fontAlgn="base" latinLnBrk="0" hangingPunct="1">
              <a:lnSpc>
                <a:spcPts val="1376"/>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We continue to work with Study Tech to monitor improvements to inbound call response time</a:t>
            </a:r>
            <a:r>
              <a:rPr lang="en-GB" sz="1200" dirty="0">
                <a:solidFill>
                  <a:srgbClr val="000000"/>
                </a:solidFill>
                <a:latin typeface="Arial" panose="020B0604020202020204" pitchFamily="34" charset="0"/>
                <a:cs typeface="Arial" panose="020B0604020202020204" pitchFamily="34" charset="0"/>
              </a:rPr>
              <a:t>, </a:t>
            </a:r>
            <a:r>
              <a:rPr lang="en-GB" sz="1200" b="1" dirty="0">
                <a:solidFill>
                  <a:srgbClr val="000000"/>
                </a:solidFill>
                <a:latin typeface="Arial" panose="020B0604020202020204" pitchFamily="34" charset="0"/>
                <a:cs typeface="Arial" panose="020B0604020202020204" pitchFamily="34" charset="0"/>
              </a:rPr>
              <a:t>KPI 12</a:t>
            </a:r>
          </a:p>
          <a:p>
            <a:pPr marL="285750" marR="0" lvl="0" indent="-285750" algn="l" defTabSz="914400" rtl="0" eaLnBrk="1" fontAlgn="base" latinLnBrk="0" hangingPunct="1">
              <a:lnSpc>
                <a:spcPts val="1376"/>
              </a:lnSpc>
              <a:spcBef>
                <a:spcPts val="0"/>
              </a:spcBef>
              <a:spcAft>
                <a:spcPts val="0"/>
              </a:spcAft>
              <a:buClrTx/>
              <a:buSzTx/>
              <a:buFont typeface="Arial" panose="020B0604020202020204" pitchFamily="34" charset="0"/>
              <a:buChar char="•"/>
              <a:tabLst/>
              <a:defRPr/>
            </a:pPr>
            <a:endParaRPr lang="en-GB" sz="12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fontAlgn="base">
              <a:lnSpc>
                <a:spcPts val="1376"/>
              </a:lnSpc>
              <a:buFont typeface="Arial" panose="020B0604020202020204" pitchFamily="34" charset="0"/>
              <a:buChar char="•"/>
              <a:defRPr/>
            </a:pPr>
            <a:r>
              <a:rPr lang="en-GB" sz="12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Please note, </a:t>
            </a:r>
            <a:r>
              <a:rPr lang="en-GB" sz="1200" b="1" dirty="0">
                <a:latin typeface="Arial" panose="020B0604020202020204" pitchFamily="34" charset="0"/>
                <a:cs typeface="Arial" panose="020B0604020202020204" pitchFamily="34" charset="0"/>
              </a:rPr>
              <a:t>we are undertaking a 3-6 month KPI baselining period, beginning in January 2025, to assess the KPIs following the initial performance of the service since February 2024. As part of this, we will consider potential iterations to ensure that they are as effective as possible.</a:t>
            </a: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ts val="1376"/>
              </a:lnSpc>
              <a:spcBef>
                <a:spcPts val="0"/>
              </a:spcBef>
              <a:spcAft>
                <a:spcPts val="0"/>
              </a:spcAft>
              <a:buClrTx/>
              <a:buSzTx/>
              <a:buFontTx/>
              <a:buNone/>
              <a:tabLst/>
              <a:defRPr/>
            </a:pPr>
            <a:endParaRPr lang="en-GB" sz="12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9057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CA8558-3F53-414A-8E8F-63FA152D958F}"/>
              </a:ext>
            </a:extLst>
          </p:cNvPr>
          <p:cNvSpPr txBox="1">
            <a:spLocks noGrp="1"/>
          </p:cNvSpPr>
          <p:nvPr>
            <p:ph type="title" idx="4294967295"/>
          </p:nvPr>
        </p:nvSpPr>
        <p:spPr>
          <a:xfrm>
            <a:off x="0" y="111897"/>
            <a:ext cx="6375463" cy="52322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Applications by disability type - SFE</a:t>
            </a:r>
          </a:p>
        </p:txBody>
      </p:sp>
      <p:graphicFrame>
        <p:nvGraphicFramePr>
          <p:cNvPr id="2" name="Table 1">
            <a:extLst>
              <a:ext uri="{FF2B5EF4-FFF2-40B4-BE49-F238E27FC236}">
                <a16:creationId xmlns:a16="http://schemas.microsoft.com/office/drawing/2014/main" id="{C764CFA3-F49F-4227-5879-22D00B3BB901}"/>
              </a:ext>
            </a:extLst>
          </p:cNvPr>
          <p:cNvGraphicFramePr>
            <a:graphicFrameLocks noGrp="1"/>
          </p:cNvGraphicFramePr>
          <p:nvPr>
            <p:extLst>
              <p:ext uri="{D42A27DB-BD31-4B8C-83A1-F6EECF244321}">
                <p14:modId xmlns:p14="http://schemas.microsoft.com/office/powerpoint/2010/main" val="995026281"/>
              </p:ext>
            </p:extLst>
          </p:nvPr>
        </p:nvGraphicFramePr>
        <p:xfrm>
          <a:off x="361866" y="1000747"/>
          <a:ext cx="10509334" cy="3162963"/>
        </p:xfrm>
        <a:graphic>
          <a:graphicData uri="http://schemas.openxmlformats.org/drawingml/2006/table">
            <a:tbl>
              <a:tblPr firstRow="1" bandRow="1">
                <a:tableStyleId>{5C22544A-7EE6-4342-B048-85BDC9FD1C3A}</a:tableStyleId>
              </a:tblPr>
              <a:tblGrid>
                <a:gridCol w="2649529">
                  <a:extLst>
                    <a:ext uri="{9D8B030D-6E8A-4147-A177-3AD203B41FA5}">
                      <a16:colId xmlns:a16="http://schemas.microsoft.com/office/drawing/2014/main" val="3857195209"/>
                    </a:ext>
                  </a:extLst>
                </a:gridCol>
                <a:gridCol w="949532">
                  <a:extLst>
                    <a:ext uri="{9D8B030D-6E8A-4147-A177-3AD203B41FA5}">
                      <a16:colId xmlns:a16="http://schemas.microsoft.com/office/drawing/2014/main" val="3050864306"/>
                    </a:ext>
                  </a:extLst>
                </a:gridCol>
                <a:gridCol w="949532">
                  <a:extLst>
                    <a:ext uri="{9D8B030D-6E8A-4147-A177-3AD203B41FA5}">
                      <a16:colId xmlns:a16="http://schemas.microsoft.com/office/drawing/2014/main" val="1243612834"/>
                    </a:ext>
                  </a:extLst>
                </a:gridCol>
                <a:gridCol w="949532">
                  <a:extLst>
                    <a:ext uri="{9D8B030D-6E8A-4147-A177-3AD203B41FA5}">
                      <a16:colId xmlns:a16="http://schemas.microsoft.com/office/drawing/2014/main" val="3917854072"/>
                    </a:ext>
                  </a:extLst>
                </a:gridCol>
                <a:gridCol w="3112145">
                  <a:extLst>
                    <a:ext uri="{9D8B030D-6E8A-4147-A177-3AD203B41FA5}">
                      <a16:colId xmlns:a16="http://schemas.microsoft.com/office/drawing/2014/main" val="1049784418"/>
                    </a:ext>
                  </a:extLst>
                </a:gridCol>
                <a:gridCol w="949532">
                  <a:extLst>
                    <a:ext uri="{9D8B030D-6E8A-4147-A177-3AD203B41FA5}">
                      <a16:colId xmlns:a16="http://schemas.microsoft.com/office/drawing/2014/main" val="3675101713"/>
                    </a:ext>
                  </a:extLst>
                </a:gridCol>
                <a:gridCol w="949532">
                  <a:extLst>
                    <a:ext uri="{9D8B030D-6E8A-4147-A177-3AD203B41FA5}">
                      <a16:colId xmlns:a16="http://schemas.microsoft.com/office/drawing/2014/main" val="400283628"/>
                    </a:ext>
                  </a:extLst>
                </a:gridCol>
              </a:tblGrid>
              <a:tr h="387507">
                <a:tc>
                  <a:txBody>
                    <a:bodyPr/>
                    <a:lstStyle/>
                    <a:p>
                      <a:endParaRPr lang="en-GB" dirty="0"/>
                    </a:p>
                  </a:txBody>
                  <a:tcPr>
                    <a:solidFill>
                      <a:srgbClr val="008080"/>
                    </a:solidFill>
                  </a:tcPr>
                </a:tc>
                <a:tc>
                  <a:txBody>
                    <a:bodyPr/>
                    <a:lstStyle/>
                    <a:p>
                      <a:r>
                        <a:rPr lang="en-GB" dirty="0"/>
                        <a:t>22/23</a:t>
                      </a:r>
                    </a:p>
                  </a:txBody>
                  <a:tcPr>
                    <a:solidFill>
                      <a:srgbClr val="008080"/>
                    </a:solidFill>
                  </a:tcPr>
                </a:tc>
                <a:tc>
                  <a:txBody>
                    <a:bodyPr/>
                    <a:lstStyle/>
                    <a:p>
                      <a:r>
                        <a:rPr lang="en-GB" dirty="0"/>
                        <a:t>23/24</a:t>
                      </a:r>
                    </a:p>
                  </a:txBody>
                  <a:tcPr>
                    <a:solidFill>
                      <a:srgbClr val="008080"/>
                    </a:solidFill>
                  </a:tcPr>
                </a:tc>
                <a:tc>
                  <a:txBody>
                    <a:bodyPr/>
                    <a:lstStyle/>
                    <a:p>
                      <a:r>
                        <a:rPr lang="en-GB" dirty="0"/>
                        <a:t>24/25</a:t>
                      </a:r>
                    </a:p>
                  </a:txBody>
                  <a:tcPr>
                    <a:solidFill>
                      <a:srgbClr val="008080"/>
                    </a:solidFill>
                  </a:tcPr>
                </a:tc>
                <a:tc>
                  <a:txBody>
                    <a:bodyPr/>
                    <a:lstStyle/>
                    <a:p>
                      <a:r>
                        <a:rPr lang="en-GB" dirty="0"/>
                        <a:t>Additional Detail</a:t>
                      </a:r>
                    </a:p>
                  </a:txBody>
                  <a:tcPr>
                    <a:solidFill>
                      <a:srgbClr val="008080"/>
                    </a:solidFill>
                  </a:tcPr>
                </a:tc>
                <a:tc>
                  <a:txBody>
                    <a:bodyPr/>
                    <a:lstStyle/>
                    <a:p>
                      <a:r>
                        <a:rPr lang="en-GB" dirty="0"/>
                        <a:t>23/24</a:t>
                      </a:r>
                    </a:p>
                  </a:txBody>
                  <a:tcPr>
                    <a:solidFill>
                      <a:srgbClr val="008080"/>
                    </a:solidFill>
                  </a:tcPr>
                </a:tc>
                <a:tc>
                  <a:txBody>
                    <a:bodyPr/>
                    <a:lstStyle/>
                    <a:p>
                      <a:r>
                        <a:rPr lang="en-GB" dirty="0"/>
                        <a:t>24/25</a:t>
                      </a:r>
                    </a:p>
                  </a:txBody>
                  <a:tcPr>
                    <a:solidFill>
                      <a:srgbClr val="008080"/>
                    </a:solidFill>
                  </a:tcPr>
                </a:tc>
                <a:extLst>
                  <a:ext uri="{0D108BD9-81ED-4DB2-BD59-A6C34878D82A}">
                    <a16:rowId xmlns:a16="http://schemas.microsoft.com/office/drawing/2014/main" val="2482979264"/>
                  </a:ext>
                </a:extLst>
              </a:tr>
              <a:tr h="334424">
                <a:tc>
                  <a:txBody>
                    <a:bodyPr/>
                    <a:lstStyle/>
                    <a:p>
                      <a:r>
                        <a:rPr lang="en-GB" sz="1500" b="1" dirty="0"/>
                        <a:t>Disability Type</a:t>
                      </a:r>
                    </a:p>
                  </a:txBody>
                  <a:tcPr>
                    <a:solidFill>
                      <a:schemeClr val="bg1"/>
                    </a:solidFill>
                  </a:tcPr>
                </a:tc>
                <a:tc>
                  <a:txBody>
                    <a:bodyPr/>
                    <a:lstStyle/>
                    <a:p>
                      <a:r>
                        <a:rPr lang="en-GB" sz="1500" b="1" dirty="0"/>
                        <a:t>%</a:t>
                      </a:r>
                    </a:p>
                  </a:txBody>
                  <a:tcPr>
                    <a:solidFill>
                      <a:schemeClr val="bg1"/>
                    </a:solidFill>
                  </a:tcPr>
                </a:tc>
                <a:tc>
                  <a:txBody>
                    <a:bodyPr/>
                    <a:lstStyle/>
                    <a:p>
                      <a:r>
                        <a:rPr lang="en-GB" sz="1500" b="1" dirty="0"/>
                        <a:t>%</a:t>
                      </a:r>
                    </a:p>
                  </a:txBody>
                  <a:tcPr>
                    <a:solidFill>
                      <a:schemeClr val="bg1"/>
                    </a:solidFill>
                  </a:tcPr>
                </a:tc>
                <a:tc>
                  <a:txBody>
                    <a:bodyPr/>
                    <a:lstStyle/>
                    <a:p>
                      <a:r>
                        <a:rPr lang="en-GB" sz="1500" b="1" dirty="0"/>
                        <a:t>%</a:t>
                      </a:r>
                    </a:p>
                  </a:txBody>
                  <a:tcPr>
                    <a:solidFill>
                      <a:schemeClr val="bg1"/>
                    </a:solidFill>
                  </a:tcPr>
                </a:tc>
                <a:tc>
                  <a:txBody>
                    <a:bodyPr/>
                    <a:lstStyle/>
                    <a:p>
                      <a:r>
                        <a:rPr lang="en-GB" sz="1500" b="1" dirty="0"/>
                        <a:t>Disability Type</a:t>
                      </a:r>
                    </a:p>
                  </a:txBody>
                  <a:tcPr>
                    <a:solidFill>
                      <a:schemeClr val="bg1"/>
                    </a:solidFill>
                  </a:tcPr>
                </a:tc>
                <a:tc>
                  <a:txBody>
                    <a:bodyPr/>
                    <a:lstStyle/>
                    <a:p>
                      <a:r>
                        <a:rPr lang="en-GB" sz="1500" b="1" dirty="0"/>
                        <a:t>%</a:t>
                      </a:r>
                    </a:p>
                  </a:txBody>
                  <a:tcPr>
                    <a:solidFill>
                      <a:schemeClr val="bg1"/>
                    </a:solidFill>
                  </a:tcPr>
                </a:tc>
                <a:tc>
                  <a:txBody>
                    <a:bodyPr/>
                    <a:lstStyle/>
                    <a:p>
                      <a:r>
                        <a:rPr lang="en-GB" sz="1500" b="1" dirty="0"/>
                        <a:t>%</a:t>
                      </a:r>
                    </a:p>
                  </a:txBody>
                  <a:tcPr>
                    <a:solidFill>
                      <a:schemeClr val="bg1"/>
                    </a:solidFill>
                  </a:tcPr>
                </a:tc>
                <a:extLst>
                  <a:ext uri="{0D108BD9-81ED-4DB2-BD59-A6C34878D82A}">
                    <a16:rowId xmlns:a16="http://schemas.microsoft.com/office/drawing/2014/main" val="507105598"/>
                  </a:ext>
                </a:extLst>
              </a:tr>
              <a:tr h="300944">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Autism</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6.0%</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7.4%</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9.3%</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Autism</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15.9%</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20.7%</a:t>
                      </a:r>
                    </a:p>
                  </a:txBody>
                  <a:tcPr marL="68580" marR="68580" marT="0" marB="0">
                    <a:solidFill>
                      <a:schemeClr val="bg1"/>
                    </a:solidFill>
                  </a:tcPr>
                </a:tc>
                <a:extLst>
                  <a:ext uri="{0D108BD9-81ED-4DB2-BD59-A6C34878D82A}">
                    <a16:rowId xmlns:a16="http://schemas.microsoft.com/office/drawing/2014/main" val="1695100590"/>
                  </a:ext>
                </a:extLst>
              </a:tr>
              <a:tr h="300944">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Blind/Partial Sight</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0.9%</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0.9%</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1.0%</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Blind/Partial Sight</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1.6%</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1.7%</a:t>
                      </a:r>
                    </a:p>
                  </a:txBody>
                  <a:tcPr marL="68580" marR="68580" marT="0" marB="0">
                    <a:solidFill>
                      <a:schemeClr val="bg1"/>
                    </a:solidFill>
                  </a:tcPr>
                </a:tc>
                <a:extLst>
                  <a:ext uri="{0D108BD9-81ED-4DB2-BD59-A6C34878D82A}">
                    <a16:rowId xmlns:a16="http://schemas.microsoft.com/office/drawing/2014/main" val="1672279909"/>
                  </a:ext>
                </a:extLst>
              </a:tr>
              <a:tr h="300944">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Deaf/Partial Hearing</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1.4%</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1.3%</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1.4%</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Deaf/Partial Hearing</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2.4%</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2.6%</a:t>
                      </a:r>
                    </a:p>
                  </a:txBody>
                  <a:tcPr marL="68580" marR="68580" marT="0" marB="0">
                    <a:solidFill>
                      <a:schemeClr val="bg1"/>
                    </a:solidFill>
                  </a:tcPr>
                </a:tc>
                <a:extLst>
                  <a:ext uri="{0D108BD9-81ED-4DB2-BD59-A6C34878D82A}">
                    <a16:rowId xmlns:a16="http://schemas.microsoft.com/office/drawing/2014/main" val="232123259"/>
                  </a:ext>
                </a:extLst>
              </a:tr>
              <a:tr h="300944">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SPLD</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34.1%</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31.4%</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26.5%</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SPLD</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41.1%</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37.5%</a:t>
                      </a:r>
                    </a:p>
                  </a:txBody>
                  <a:tcPr marL="68580" marR="68580" marT="0" marB="0">
                    <a:solidFill>
                      <a:schemeClr val="bg1"/>
                    </a:solidFill>
                  </a:tcPr>
                </a:tc>
                <a:extLst>
                  <a:ext uri="{0D108BD9-81ED-4DB2-BD59-A6C34878D82A}">
                    <a16:rowId xmlns:a16="http://schemas.microsoft.com/office/drawing/2014/main" val="1199851634"/>
                  </a:ext>
                </a:extLst>
              </a:tr>
              <a:tr h="300944">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Longstanding Illness</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12.9%</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13.2%</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13.7%</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Longstanding Illness</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25.4%</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27.9%</a:t>
                      </a:r>
                    </a:p>
                  </a:txBody>
                  <a:tcPr marL="68580" marR="68580" marT="0" marB="0">
                    <a:solidFill>
                      <a:schemeClr val="bg1"/>
                    </a:solidFill>
                  </a:tcPr>
                </a:tc>
                <a:extLst>
                  <a:ext uri="{0D108BD9-81ED-4DB2-BD59-A6C34878D82A}">
                    <a16:rowId xmlns:a16="http://schemas.microsoft.com/office/drawing/2014/main" val="118304293"/>
                  </a:ext>
                </a:extLst>
              </a:tr>
              <a:tr h="300944">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Mental Health</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22.9%</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22.0%</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21.0%</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Mental Health</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38.8%</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40.2%</a:t>
                      </a:r>
                    </a:p>
                  </a:txBody>
                  <a:tcPr marL="68580" marR="68580" marT="0" marB="0">
                    <a:solidFill>
                      <a:schemeClr val="bg1"/>
                    </a:solidFill>
                  </a:tcPr>
                </a:tc>
                <a:extLst>
                  <a:ext uri="{0D108BD9-81ED-4DB2-BD59-A6C34878D82A}">
                    <a16:rowId xmlns:a16="http://schemas.microsoft.com/office/drawing/2014/main" val="3012766153"/>
                  </a:ext>
                </a:extLst>
              </a:tr>
              <a:tr h="300944">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Wheelchair/Mobility</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1.0%</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1.0%</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0.7%</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Wheelchair/Mobility</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2.7%</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2.7%</a:t>
                      </a:r>
                    </a:p>
                  </a:txBody>
                  <a:tcPr marL="68580" marR="68580" marT="0" marB="0">
                    <a:solidFill>
                      <a:schemeClr val="bg1"/>
                    </a:solidFill>
                  </a:tcPr>
                </a:tc>
                <a:extLst>
                  <a:ext uri="{0D108BD9-81ED-4DB2-BD59-A6C34878D82A}">
                    <a16:rowId xmlns:a16="http://schemas.microsoft.com/office/drawing/2014/main" val="2408068240"/>
                  </a:ext>
                </a:extLst>
              </a:tr>
              <a:tr h="334424">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Multiple Disabilities</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20.9%</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22.7%</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26.3%</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Multiple Disabilities</a:t>
                      </a:r>
                    </a:p>
                  </a:txBody>
                  <a:tcPr marL="68580" marR="68580" marT="0" marB="0">
                    <a:solidFill>
                      <a:schemeClr val="bg1"/>
                    </a:solidFill>
                  </a:tcPr>
                </a:tc>
                <a:tc>
                  <a:txBody>
                    <a:bodyPr/>
                    <a:lstStyle/>
                    <a:p>
                      <a:endParaRPr lang="en-GB" sz="1500" dirty="0"/>
                    </a:p>
                  </a:txBody>
                  <a:tcPr>
                    <a:solidFill>
                      <a:schemeClr val="bg1"/>
                    </a:solidFill>
                  </a:tcPr>
                </a:tc>
                <a:tc>
                  <a:txBody>
                    <a:bodyPr/>
                    <a:lstStyle/>
                    <a:p>
                      <a:endParaRPr lang="en-GB" sz="1500" dirty="0"/>
                    </a:p>
                  </a:txBody>
                  <a:tcPr>
                    <a:solidFill>
                      <a:schemeClr val="bg1"/>
                    </a:solidFill>
                  </a:tcPr>
                </a:tc>
                <a:extLst>
                  <a:ext uri="{0D108BD9-81ED-4DB2-BD59-A6C34878D82A}">
                    <a16:rowId xmlns:a16="http://schemas.microsoft.com/office/drawing/2014/main" val="742809765"/>
                  </a:ext>
                </a:extLst>
              </a:tr>
            </a:tbl>
          </a:graphicData>
        </a:graphic>
      </p:graphicFrame>
      <p:sp>
        <p:nvSpPr>
          <p:cNvPr id="3" name="TextBox 2">
            <a:extLst>
              <a:ext uri="{FF2B5EF4-FFF2-40B4-BE49-F238E27FC236}">
                <a16:creationId xmlns:a16="http://schemas.microsoft.com/office/drawing/2014/main" id="{2890F570-8922-A9F5-4321-596FFFADBD5E}"/>
              </a:ext>
            </a:extLst>
          </p:cNvPr>
          <p:cNvSpPr txBox="1"/>
          <p:nvPr/>
        </p:nvSpPr>
        <p:spPr>
          <a:xfrm>
            <a:off x="361867" y="4248725"/>
            <a:ext cx="9144442" cy="480773"/>
          </a:xfrm>
          <a:prstGeom prst="rect">
            <a:avLst/>
          </a:prstGeom>
          <a:noFill/>
        </p:spPr>
        <p:txBody>
          <a:bodyPr wrap="square">
            <a:spAutoFit/>
          </a:bodyPr>
          <a:lstStyle/>
          <a:p>
            <a:pPr>
              <a:lnSpc>
                <a:spcPct val="107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Above is the percent of applications which have each particular disability type recorded on them. Students with multiple disabilities can be recorded more than one time, therefore the total percentage exceeds 100%.</a:t>
            </a:r>
          </a:p>
        </p:txBody>
      </p:sp>
      <p:sp>
        <p:nvSpPr>
          <p:cNvPr id="6" name="TextBox 5">
            <a:extLst>
              <a:ext uri="{FF2B5EF4-FFF2-40B4-BE49-F238E27FC236}">
                <a16:creationId xmlns:a16="http://schemas.microsoft.com/office/drawing/2014/main" id="{8CBE2C80-AE9C-D2FD-E45F-699BF083DBF3}"/>
              </a:ext>
            </a:extLst>
          </p:cNvPr>
          <p:cNvSpPr txBox="1"/>
          <p:nvPr/>
        </p:nvSpPr>
        <p:spPr>
          <a:xfrm>
            <a:off x="139967" y="4898517"/>
            <a:ext cx="11912066" cy="1692771"/>
          </a:xfrm>
          <a:prstGeom prst="rect">
            <a:avLst/>
          </a:prstGeom>
          <a:noFill/>
          <a:ln>
            <a:solidFill>
              <a:schemeClr val="tx1"/>
            </a:solidFill>
          </a:ln>
        </p:spPr>
        <p:txBody>
          <a:bodyPr wrap="square" rtlCol="0">
            <a:spAutoFit/>
          </a:bodyPr>
          <a:lstStyle/>
          <a:p>
            <a:r>
              <a:rPr lang="en-GB" sz="1200" b="1" dirty="0">
                <a:latin typeface="Arial" panose="020B0604020202020204" pitchFamily="34" charset="0"/>
                <a:cs typeface="Arial" panose="020B0604020202020204" pitchFamily="34" charset="0"/>
              </a:rPr>
              <a:t>Commentary </a:t>
            </a:r>
          </a:p>
          <a:p>
            <a:r>
              <a:rPr lang="en-GB" sz="1200" kern="100" dirty="0">
                <a:effectLst/>
                <a:latin typeface="Arial" panose="020B0604020202020204" pitchFamily="34" charset="0"/>
                <a:ea typeface="Aptos" panose="020B0004020202020204" pitchFamily="34" charset="0"/>
                <a:cs typeface="Arial" panose="020B0604020202020204" pitchFamily="34" charset="0"/>
              </a:rPr>
              <a:t>Disability Type trends change as the academic cycle progresses. Of note, from 2023/24 to 2024/25:</a:t>
            </a:r>
          </a:p>
          <a:p>
            <a:r>
              <a:rPr lang="en-GB" sz="1200" kern="100" dirty="0">
                <a:effectLst/>
                <a:latin typeface="Arial" panose="020B0604020202020204" pitchFamily="34" charset="0"/>
                <a:ea typeface="Aptos" panose="020B0004020202020204" pitchFamily="34" charset="0"/>
                <a:cs typeface="Arial" panose="020B0604020202020204" pitchFamily="34" charset="0"/>
              </a:rPr>
              <a:t> </a:t>
            </a:r>
          </a:p>
          <a:p>
            <a:pPr marL="342900" lvl="0" indent="-342900">
              <a:buFont typeface="Symbol" panose="05050102010706020507" pitchFamily="18" charset="2"/>
              <a:buChar char=""/>
            </a:pPr>
            <a:r>
              <a:rPr lang="en-GB" sz="1200" kern="100" dirty="0">
                <a:effectLst/>
                <a:latin typeface="Arial" panose="020B0604020202020204" pitchFamily="34" charset="0"/>
                <a:ea typeface="Aptos" panose="020B0004020202020204" pitchFamily="34" charset="0"/>
                <a:cs typeface="Arial" panose="020B0604020202020204" pitchFamily="34" charset="0"/>
              </a:rPr>
              <a:t>Students presenting with Autism Conditions have increased by nearly 2%</a:t>
            </a:r>
          </a:p>
          <a:p>
            <a:pPr marL="342900" lvl="0" indent="-342900">
              <a:buFont typeface="Symbol" panose="05050102010706020507" pitchFamily="18" charset="2"/>
              <a:buChar char=""/>
            </a:pPr>
            <a:r>
              <a:rPr lang="en-GB" sz="1200" kern="100" dirty="0">
                <a:effectLst/>
                <a:latin typeface="Arial" panose="020B0604020202020204" pitchFamily="34" charset="0"/>
                <a:ea typeface="Aptos" panose="020B0004020202020204" pitchFamily="34" charset="0"/>
                <a:cs typeface="Arial" panose="020B0604020202020204" pitchFamily="34" charset="0"/>
              </a:rPr>
              <a:t>Students presenting with </a:t>
            </a:r>
            <a:r>
              <a:rPr lang="en-GB" sz="1200" kern="100" dirty="0" err="1">
                <a:effectLst/>
                <a:latin typeface="Arial" panose="020B0604020202020204" pitchFamily="34" charset="0"/>
                <a:ea typeface="Aptos" panose="020B0004020202020204" pitchFamily="34" charset="0"/>
                <a:cs typeface="Arial" panose="020B0604020202020204" pitchFamily="34" charset="0"/>
              </a:rPr>
              <a:t>SpLDs</a:t>
            </a:r>
            <a:r>
              <a:rPr lang="en-GB" sz="1200" kern="100" dirty="0">
                <a:effectLst/>
                <a:latin typeface="Arial" panose="020B0604020202020204" pitchFamily="34" charset="0"/>
                <a:ea typeface="Aptos" panose="020B0004020202020204" pitchFamily="34" charset="0"/>
                <a:cs typeface="Arial" panose="020B0604020202020204" pitchFamily="34" charset="0"/>
              </a:rPr>
              <a:t> have decreased by </a:t>
            </a:r>
            <a:r>
              <a:rPr lang="en-GB" sz="1200" kern="100" dirty="0">
                <a:latin typeface="Arial" panose="020B0604020202020204" pitchFamily="34" charset="0"/>
                <a:ea typeface="Aptos" panose="020B0004020202020204" pitchFamily="34" charset="0"/>
                <a:cs typeface="Arial" panose="020B0604020202020204" pitchFamily="34" charset="0"/>
              </a:rPr>
              <a:t>4.9%</a:t>
            </a:r>
            <a:endParaRPr lang="en-GB" sz="1200" kern="100" dirty="0">
              <a:effectLst/>
              <a:latin typeface="Arial" panose="020B0604020202020204" pitchFamily="34" charset="0"/>
              <a:ea typeface="Aptos" panose="020B0004020202020204" pitchFamily="34" charset="0"/>
              <a:cs typeface="Arial" panose="020B0604020202020204" pitchFamily="34" charset="0"/>
            </a:endParaRPr>
          </a:p>
          <a:p>
            <a:r>
              <a:rPr lang="en-GB" sz="1200" kern="100" dirty="0">
                <a:effectLst/>
                <a:latin typeface="Arial" panose="020B0604020202020204" pitchFamily="34" charset="0"/>
                <a:ea typeface="Aptos" panose="020B0004020202020204" pitchFamily="34" charset="0"/>
                <a:cs typeface="Arial" panose="020B0604020202020204" pitchFamily="34" charset="0"/>
              </a:rPr>
              <a:t> </a:t>
            </a:r>
          </a:p>
          <a:p>
            <a:r>
              <a:rPr lang="en-GB" sz="1200" kern="100" dirty="0">
                <a:effectLst/>
                <a:latin typeface="Arial" panose="020B0604020202020204" pitchFamily="34" charset="0"/>
                <a:ea typeface="Aptos" panose="020B0004020202020204" pitchFamily="34" charset="0"/>
                <a:cs typeface="Arial" panose="020B0604020202020204" pitchFamily="34" charset="0"/>
              </a:rPr>
              <a:t>Please note, the ‘Additional detail’ table shows the breakdown of disability type where more than one disability has been shared. </a:t>
            </a:r>
          </a:p>
          <a:p>
            <a:r>
              <a:rPr lang="en-GB" sz="1000" dirty="0">
                <a:latin typeface="Calibri" panose="020F0502020204030204" pitchFamily="34" charset="0"/>
                <a:cs typeface="Calibri" panose="020F0502020204030204" pitchFamily="34" charset="0"/>
              </a:rPr>
              <a:t> </a:t>
            </a:r>
          </a:p>
          <a:p>
            <a:endParaRPr lang="en-GB"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13904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4FF426-F9B9-0442-4156-A24BDF64C9EF}"/>
              </a:ext>
            </a:extLst>
          </p:cNvPr>
          <p:cNvSpPr txBox="1">
            <a:spLocks noGrp="1"/>
          </p:cNvSpPr>
          <p:nvPr>
            <p:ph type="title" idx="4294967295"/>
          </p:nvPr>
        </p:nvSpPr>
        <p:spPr>
          <a:xfrm>
            <a:off x="0" y="151935"/>
            <a:ext cx="7231224"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Applications by disability type - SFW</a:t>
            </a:r>
          </a:p>
        </p:txBody>
      </p:sp>
      <p:graphicFrame>
        <p:nvGraphicFramePr>
          <p:cNvPr id="2" name="Table 1">
            <a:extLst>
              <a:ext uri="{FF2B5EF4-FFF2-40B4-BE49-F238E27FC236}">
                <a16:creationId xmlns:a16="http://schemas.microsoft.com/office/drawing/2014/main" id="{CB848628-A4DD-C723-353D-A5F92171219C}"/>
              </a:ext>
            </a:extLst>
          </p:cNvPr>
          <p:cNvGraphicFramePr>
            <a:graphicFrameLocks noGrp="1"/>
          </p:cNvGraphicFramePr>
          <p:nvPr>
            <p:extLst>
              <p:ext uri="{D42A27DB-BD31-4B8C-83A1-F6EECF244321}">
                <p14:modId xmlns:p14="http://schemas.microsoft.com/office/powerpoint/2010/main" val="2305585985"/>
              </p:ext>
            </p:extLst>
          </p:nvPr>
        </p:nvGraphicFramePr>
        <p:xfrm>
          <a:off x="361866" y="974244"/>
          <a:ext cx="10509334" cy="3026920"/>
        </p:xfrm>
        <a:graphic>
          <a:graphicData uri="http://schemas.openxmlformats.org/drawingml/2006/table">
            <a:tbl>
              <a:tblPr firstRow="1" bandRow="1">
                <a:tableStyleId>{5C22544A-7EE6-4342-B048-85BDC9FD1C3A}</a:tableStyleId>
              </a:tblPr>
              <a:tblGrid>
                <a:gridCol w="2649529">
                  <a:extLst>
                    <a:ext uri="{9D8B030D-6E8A-4147-A177-3AD203B41FA5}">
                      <a16:colId xmlns:a16="http://schemas.microsoft.com/office/drawing/2014/main" val="3857195209"/>
                    </a:ext>
                  </a:extLst>
                </a:gridCol>
                <a:gridCol w="949532">
                  <a:extLst>
                    <a:ext uri="{9D8B030D-6E8A-4147-A177-3AD203B41FA5}">
                      <a16:colId xmlns:a16="http://schemas.microsoft.com/office/drawing/2014/main" val="3050864306"/>
                    </a:ext>
                  </a:extLst>
                </a:gridCol>
                <a:gridCol w="949532">
                  <a:extLst>
                    <a:ext uri="{9D8B030D-6E8A-4147-A177-3AD203B41FA5}">
                      <a16:colId xmlns:a16="http://schemas.microsoft.com/office/drawing/2014/main" val="1243612834"/>
                    </a:ext>
                  </a:extLst>
                </a:gridCol>
                <a:gridCol w="949532">
                  <a:extLst>
                    <a:ext uri="{9D8B030D-6E8A-4147-A177-3AD203B41FA5}">
                      <a16:colId xmlns:a16="http://schemas.microsoft.com/office/drawing/2014/main" val="3917854072"/>
                    </a:ext>
                  </a:extLst>
                </a:gridCol>
                <a:gridCol w="3112145">
                  <a:extLst>
                    <a:ext uri="{9D8B030D-6E8A-4147-A177-3AD203B41FA5}">
                      <a16:colId xmlns:a16="http://schemas.microsoft.com/office/drawing/2014/main" val="1049784418"/>
                    </a:ext>
                  </a:extLst>
                </a:gridCol>
                <a:gridCol w="949532">
                  <a:extLst>
                    <a:ext uri="{9D8B030D-6E8A-4147-A177-3AD203B41FA5}">
                      <a16:colId xmlns:a16="http://schemas.microsoft.com/office/drawing/2014/main" val="3675101713"/>
                    </a:ext>
                  </a:extLst>
                </a:gridCol>
                <a:gridCol w="949532">
                  <a:extLst>
                    <a:ext uri="{9D8B030D-6E8A-4147-A177-3AD203B41FA5}">
                      <a16:colId xmlns:a16="http://schemas.microsoft.com/office/drawing/2014/main" val="400283628"/>
                    </a:ext>
                  </a:extLst>
                </a:gridCol>
              </a:tblGrid>
              <a:tr h="370840">
                <a:tc>
                  <a:txBody>
                    <a:bodyPr/>
                    <a:lstStyle/>
                    <a:p>
                      <a:endParaRPr lang="en-GB" dirty="0"/>
                    </a:p>
                  </a:txBody>
                  <a:tcPr>
                    <a:solidFill>
                      <a:srgbClr val="008080"/>
                    </a:solidFill>
                  </a:tcPr>
                </a:tc>
                <a:tc>
                  <a:txBody>
                    <a:bodyPr/>
                    <a:lstStyle/>
                    <a:p>
                      <a:r>
                        <a:rPr lang="en-GB" dirty="0"/>
                        <a:t>22/23</a:t>
                      </a:r>
                    </a:p>
                  </a:txBody>
                  <a:tcPr>
                    <a:solidFill>
                      <a:srgbClr val="008080"/>
                    </a:solidFill>
                  </a:tcPr>
                </a:tc>
                <a:tc>
                  <a:txBody>
                    <a:bodyPr/>
                    <a:lstStyle/>
                    <a:p>
                      <a:r>
                        <a:rPr lang="en-GB" dirty="0"/>
                        <a:t>23/24</a:t>
                      </a:r>
                    </a:p>
                  </a:txBody>
                  <a:tcPr>
                    <a:solidFill>
                      <a:srgbClr val="008080"/>
                    </a:solidFill>
                  </a:tcPr>
                </a:tc>
                <a:tc>
                  <a:txBody>
                    <a:bodyPr/>
                    <a:lstStyle/>
                    <a:p>
                      <a:r>
                        <a:rPr lang="en-GB" dirty="0"/>
                        <a:t>24/25</a:t>
                      </a:r>
                    </a:p>
                  </a:txBody>
                  <a:tcPr>
                    <a:solidFill>
                      <a:srgbClr val="008080"/>
                    </a:solidFill>
                  </a:tcPr>
                </a:tc>
                <a:tc>
                  <a:txBody>
                    <a:bodyPr/>
                    <a:lstStyle/>
                    <a:p>
                      <a:r>
                        <a:rPr lang="en-GB" dirty="0"/>
                        <a:t>Additional Detail</a:t>
                      </a:r>
                    </a:p>
                  </a:txBody>
                  <a:tcPr>
                    <a:solidFill>
                      <a:srgbClr val="008080"/>
                    </a:solidFill>
                  </a:tcPr>
                </a:tc>
                <a:tc>
                  <a:txBody>
                    <a:bodyPr/>
                    <a:lstStyle/>
                    <a:p>
                      <a:r>
                        <a:rPr lang="en-GB" dirty="0"/>
                        <a:t>23/24</a:t>
                      </a:r>
                    </a:p>
                  </a:txBody>
                  <a:tcPr>
                    <a:solidFill>
                      <a:srgbClr val="008080"/>
                    </a:solidFill>
                  </a:tcPr>
                </a:tc>
                <a:tc>
                  <a:txBody>
                    <a:bodyPr/>
                    <a:lstStyle/>
                    <a:p>
                      <a:r>
                        <a:rPr lang="en-GB" dirty="0"/>
                        <a:t>24/25</a:t>
                      </a:r>
                    </a:p>
                  </a:txBody>
                  <a:tcPr>
                    <a:solidFill>
                      <a:srgbClr val="008080"/>
                    </a:solidFill>
                  </a:tcPr>
                </a:tc>
                <a:extLst>
                  <a:ext uri="{0D108BD9-81ED-4DB2-BD59-A6C34878D82A}">
                    <a16:rowId xmlns:a16="http://schemas.microsoft.com/office/drawing/2014/main" val="2482979264"/>
                  </a:ext>
                </a:extLst>
              </a:tr>
              <a:tr h="288000">
                <a:tc>
                  <a:txBody>
                    <a:bodyPr/>
                    <a:lstStyle/>
                    <a:p>
                      <a:r>
                        <a:rPr lang="en-GB" sz="1500" b="1" dirty="0"/>
                        <a:t>Disability Type</a:t>
                      </a:r>
                    </a:p>
                  </a:txBody>
                  <a:tcPr>
                    <a:solidFill>
                      <a:schemeClr val="bg1"/>
                    </a:solidFill>
                  </a:tcPr>
                </a:tc>
                <a:tc>
                  <a:txBody>
                    <a:bodyPr/>
                    <a:lstStyle/>
                    <a:p>
                      <a:r>
                        <a:rPr lang="en-GB" sz="1500" b="1" dirty="0"/>
                        <a:t>%</a:t>
                      </a:r>
                    </a:p>
                  </a:txBody>
                  <a:tcPr>
                    <a:solidFill>
                      <a:schemeClr val="bg1"/>
                    </a:solidFill>
                  </a:tcPr>
                </a:tc>
                <a:tc>
                  <a:txBody>
                    <a:bodyPr/>
                    <a:lstStyle/>
                    <a:p>
                      <a:r>
                        <a:rPr lang="en-GB" sz="1500" b="1" dirty="0"/>
                        <a:t>%</a:t>
                      </a:r>
                    </a:p>
                  </a:txBody>
                  <a:tcPr>
                    <a:solidFill>
                      <a:schemeClr val="bg1"/>
                    </a:solidFill>
                  </a:tcPr>
                </a:tc>
                <a:tc>
                  <a:txBody>
                    <a:bodyPr/>
                    <a:lstStyle/>
                    <a:p>
                      <a:r>
                        <a:rPr lang="en-GB" sz="1500" b="1" dirty="0"/>
                        <a:t>%</a:t>
                      </a:r>
                    </a:p>
                  </a:txBody>
                  <a:tcPr>
                    <a:solidFill>
                      <a:schemeClr val="bg1"/>
                    </a:solidFill>
                  </a:tcPr>
                </a:tc>
                <a:tc>
                  <a:txBody>
                    <a:bodyPr/>
                    <a:lstStyle/>
                    <a:p>
                      <a:r>
                        <a:rPr lang="en-GB" sz="1500" b="1" dirty="0"/>
                        <a:t>Disability Type</a:t>
                      </a:r>
                    </a:p>
                  </a:txBody>
                  <a:tcPr>
                    <a:solidFill>
                      <a:schemeClr val="bg1"/>
                    </a:solidFill>
                  </a:tcPr>
                </a:tc>
                <a:tc>
                  <a:txBody>
                    <a:bodyPr/>
                    <a:lstStyle/>
                    <a:p>
                      <a:r>
                        <a:rPr lang="en-GB" sz="1500" b="1" dirty="0"/>
                        <a:t>%</a:t>
                      </a:r>
                    </a:p>
                  </a:txBody>
                  <a:tcPr>
                    <a:solidFill>
                      <a:schemeClr val="bg1"/>
                    </a:solidFill>
                  </a:tcPr>
                </a:tc>
                <a:tc>
                  <a:txBody>
                    <a:bodyPr/>
                    <a:lstStyle/>
                    <a:p>
                      <a:r>
                        <a:rPr lang="en-GB" sz="1500" b="1" dirty="0"/>
                        <a:t>%</a:t>
                      </a:r>
                    </a:p>
                  </a:txBody>
                  <a:tcPr>
                    <a:solidFill>
                      <a:schemeClr val="bg1"/>
                    </a:solidFill>
                  </a:tcPr>
                </a:tc>
                <a:extLst>
                  <a:ext uri="{0D108BD9-81ED-4DB2-BD59-A6C34878D82A}">
                    <a16:rowId xmlns:a16="http://schemas.microsoft.com/office/drawing/2014/main" val="507105598"/>
                  </a:ext>
                </a:extLst>
              </a:tr>
              <a:tr h="288000">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Autism</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7.4%</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9.5%</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12.3%</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Autism</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15.5%</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19.0%</a:t>
                      </a:r>
                    </a:p>
                  </a:txBody>
                  <a:tcPr marL="68580" marR="68580" marT="0" marB="0">
                    <a:solidFill>
                      <a:schemeClr val="bg1"/>
                    </a:solidFill>
                  </a:tcPr>
                </a:tc>
                <a:extLst>
                  <a:ext uri="{0D108BD9-81ED-4DB2-BD59-A6C34878D82A}">
                    <a16:rowId xmlns:a16="http://schemas.microsoft.com/office/drawing/2014/main" val="1695100590"/>
                  </a:ext>
                </a:extLst>
              </a:tr>
              <a:tr h="288000">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Blind/Partial Sight</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1.0%</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0.8%</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0.9%</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Blind/Partial Sight</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1.2%</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1.6%</a:t>
                      </a:r>
                    </a:p>
                  </a:txBody>
                  <a:tcPr marL="68580" marR="68580" marT="0" marB="0">
                    <a:solidFill>
                      <a:schemeClr val="bg1"/>
                    </a:solidFill>
                  </a:tcPr>
                </a:tc>
                <a:extLst>
                  <a:ext uri="{0D108BD9-81ED-4DB2-BD59-A6C34878D82A}">
                    <a16:rowId xmlns:a16="http://schemas.microsoft.com/office/drawing/2014/main" val="1672279909"/>
                  </a:ext>
                </a:extLst>
              </a:tr>
              <a:tr h="288000">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Deaf/Partial Hearing</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1.9%</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1.9%</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1.7%</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Deaf/Partial Hearing</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2.8%</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2.8%</a:t>
                      </a:r>
                    </a:p>
                  </a:txBody>
                  <a:tcPr marL="68580" marR="68580" marT="0" marB="0">
                    <a:solidFill>
                      <a:schemeClr val="bg1"/>
                    </a:solidFill>
                  </a:tcPr>
                </a:tc>
                <a:extLst>
                  <a:ext uri="{0D108BD9-81ED-4DB2-BD59-A6C34878D82A}">
                    <a16:rowId xmlns:a16="http://schemas.microsoft.com/office/drawing/2014/main" val="232123259"/>
                  </a:ext>
                </a:extLst>
              </a:tr>
              <a:tr h="288000">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SPLD</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43.2%</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37.1%</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30.6%</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SPLD</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44.3%</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37.8%</a:t>
                      </a:r>
                    </a:p>
                  </a:txBody>
                  <a:tcPr marL="68580" marR="68580" marT="0" marB="0">
                    <a:solidFill>
                      <a:schemeClr val="bg1"/>
                    </a:solidFill>
                  </a:tcPr>
                </a:tc>
                <a:extLst>
                  <a:ext uri="{0D108BD9-81ED-4DB2-BD59-A6C34878D82A}">
                    <a16:rowId xmlns:a16="http://schemas.microsoft.com/office/drawing/2014/main" val="1199851634"/>
                  </a:ext>
                </a:extLst>
              </a:tr>
              <a:tr h="288000">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Longstanding Illness</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12.1%</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12.0%</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12.8%</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Longstanding Illness</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21.9%</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23.8%</a:t>
                      </a:r>
                    </a:p>
                  </a:txBody>
                  <a:tcPr marL="68580" marR="68580" marT="0" marB="0">
                    <a:solidFill>
                      <a:schemeClr val="bg1"/>
                    </a:solidFill>
                  </a:tcPr>
                </a:tc>
                <a:extLst>
                  <a:ext uri="{0D108BD9-81ED-4DB2-BD59-A6C34878D82A}">
                    <a16:rowId xmlns:a16="http://schemas.microsoft.com/office/drawing/2014/main" val="118304293"/>
                  </a:ext>
                </a:extLst>
              </a:tr>
              <a:tr h="288000">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Mental Health</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18.5%</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20.0%</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21.3%</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Mental Health</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32.1%</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34.7%</a:t>
                      </a:r>
                    </a:p>
                  </a:txBody>
                  <a:tcPr marL="68580" marR="68580" marT="0" marB="0">
                    <a:solidFill>
                      <a:schemeClr val="bg1"/>
                    </a:solidFill>
                  </a:tcPr>
                </a:tc>
                <a:extLst>
                  <a:ext uri="{0D108BD9-81ED-4DB2-BD59-A6C34878D82A}">
                    <a16:rowId xmlns:a16="http://schemas.microsoft.com/office/drawing/2014/main" val="3012766153"/>
                  </a:ext>
                </a:extLst>
              </a:tr>
              <a:tr h="288000">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Wheelchair/Mobility</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1.7%</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1.0%</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1.0%</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Wheelchair/Mobility</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3.0%</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3.3%</a:t>
                      </a:r>
                    </a:p>
                  </a:txBody>
                  <a:tcPr marL="68580" marR="68580" marT="0" marB="0">
                    <a:solidFill>
                      <a:schemeClr val="bg1"/>
                    </a:solidFill>
                  </a:tcPr>
                </a:tc>
                <a:extLst>
                  <a:ext uri="{0D108BD9-81ED-4DB2-BD59-A6C34878D82A}">
                    <a16:rowId xmlns:a16="http://schemas.microsoft.com/office/drawing/2014/main" val="2408068240"/>
                  </a:ext>
                </a:extLst>
              </a:tr>
              <a:tr h="288000">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Multiple Disabilities</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14.2%</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17.7%</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19.4%</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Multiple Disabilities</a:t>
                      </a:r>
                    </a:p>
                  </a:txBody>
                  <a:tcPr marL="68580" marR="68580" marT="0" marB="0">
                    <a:solidFill>
                      <a:schemeClr val="bg1"/>
                    </a:solidFill>
                  </a:tcPr>
                </a:tc>
                <a:tc>
                  <a:txBody>
                    <a:bodyPr/>
                    <a:lstStyle/>
                    <a:p>
                      <a:endParaRPr lang="en-GB" sz="1500" dirty="0"/>
                    </a:p>
                  </a:txBody>
                  <a:tcPr>
                    <a:solidFill>
                      <a:schemeClr val="bg1"/>
                    </a:solidFill>
                  </a:tcPr>
                </a:tc>
                <a:tc>
                  <a:txBody>
                    <a:bodyPr/>
                    <a:lstStyle/>
                    <a:p>
                      <a:endParaRPr lang="en-GB" sz="1500" dirty="0"/>
                    </a:p>
                  </a:txBody>
                  <a:tcPr>
                    <a:solidFill>
                      <a:schemeClr val="bg1"/>
                    </a:solidFill>
                  </a:tcPr>
                </a:tc>
                <a:extLst>
                  <a:ext uri="{0D108BD9-81ED-4DB2-BD59-A6C34878D82A}">
                    <a16:rowId xmlns:a16="http://schemas.microsoft.com/office/drawing/2014/main" val="742809765"/>
                  </a:ext>
                </a:extLst>
              </a:tr>
            </a:tbl>
          </a:graphicData>
        </a:graphic>
      </p:graphicFrame>
      <p:sp>
        <p:nvSpPr>
          <p:cNvPr id="5" name="TextBox 4">
            <a:extLst>
              <a:ext uri="{FF2B5EF4-FFF2-40B4-BE49-F238E27FC236}">
                <a16:creationId xmlns:a16="http://schemas.microsoft.com/office/drawing/2014/main" id="{48A9A235-8F28-2F85-B936-28BB2771505E}"/>
              </a:ext>
            </a:extLst>
          </p:cNvPr>
          <p:cNvSpPr txBox="1"/>
          <p:nvPr/>
        </p:nvSpPr>
        <p:spPr>
          <a:xfrm>
            <a:off x="361867" y="4137205"/>
            <a:ext cx="9144442" cy="480773"/>
          </a:xfrm>
          <a:prstGeom prst="rect">
            <a:avLst/>
          </a:prstGeom>
          <a:noFill/>
        </p:spPr>
        <p:txBody>
          <a:bodyPr wrap="square">
            <a:spAutoFit/>
          </a:bodyPr>
          <a:lstStyle/>
          <a:p>
            <a:pPr>
              <a:lnSpc>
                <a:spcPct val="107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Above is the percent of applications which have each particular disability type recorded on them. Students with multiple disabilities can be recorded more than one time, therefore the total percentage exceeds 100%.</a:t>
            </a:r>
          </a:p>
        </p:txBody>
      </p:sp>
      <p:sp>
        <p:nvSpPr>
          <p:cNvPr id="3" name="TextBox 2">
            <a:extLst>
              <a:ext uri="{FF2B5EF4-FFF2-40B4-BE49-F238E27FC236}">
                <a16:creationId xmlns:a16="http://schemas.microsoft.com/office/drawing/2014/main" id="{EA68D1DE-C531-37BD-6590-8045C3767D87}"/>
              </a:ext>
            </a:extLst>
          </p:cNvPr>
          <p:cNvSpPr txBox="1"/>
          <p:nvPr/>
        </p:nvSpPr>
        <p:spPr>
          <a:xfrm>
            <a:off x="118533" y="4774571"/>
            <a:ext cx="11954933" cy="1569660"/>
          </a:xfrm>
          <a:prstGeom prst="rect">
            <a:avLst/>
          </a:prstGeom>
          <a:noFill/>
          <a:ln>
            <a:solidFill>
              <a:schemeClr val="tx1"/>
            </a:solidFill>
          </a:ln>
        </p:spPr>
        <p:txBody>
          <a:bodyPr wrap="square" rtlCol="0">
            <a:spAutoFit/>
          </a:bodyPr>
          <a:lstStyle/>
          <a:p>
            <a:r>
              <a:rPr lang="en-GB" sz="1200" b="1" dirty="0">
                <a:latin typeface="Arial" panose="020B0604020202020204" pitchFamily="34" charset="0"/>
                <a:cs typeface="Arial" panose="020B0604020202020204" pitchFamily="34" charset="0"/>
              </a:rPr>
              <a:t>Commentary </a:t>
            </a:r>
          </a:p>
          <a:p>
            <a:r>
              <a:rPr lang="en-GB" sz="1200" kern="100" dirty="0">
                <a:effectLst/>
                <a:latin typeface="Arial" panose="020B0604020202020204" pitchFamily="34" charset="0"/>
                <a:ea typeface="Aptos" panose="020B0004020202020204" pitchFamily="34" charset="0"/>
                <a:cs typeface="Arial" panose="020B0604020202020204" pitchFamily="34" charset="0"/>
              </a:rPr>
              <a:t>Disability Type trends change as the academic cycle progresses. Of note, from 2023/24 to 2024/25:</a:t>
            </a:r>
          </a:p>
          <a:p>
            <a:r>
              <a:rPr lang="en-GB" sz="1200" kern="100" dirty="0">
                <a:effectLst/>
                <a:latin typeface="Arial" panose="020B0604020202020204" pitchFamily="34" charset="0"/>
                <a:ea typeface="Aptos" panose="020B0004020202020204" pitchFamily="34" charset="0"/>
                <a:cs typeface="Arial" panose="020B0604020202020204" pitchFamily="34" charset="0"/>
              </a:rPr>
              <a:t> </a:t>
            </a:r>
          </a:p>
          <a:p>
            <a:pPr marL="342900" lvl="0" indent="-342900">
              <a:buFont typeface="Symbol" panose="05050102010706020507" pitchFamily="18" charset="2"/>
              <a:buChar char=""/>
            </a:pPr>
            <a:r>
              <a:rPr lang="en-GB" sz="1200" kern="100" dirty="0">
                <a:effectLst/>
                <a:latin typeface="Arial" panose="020B0604020202020204" pitchFamily="34" charset="0"/>
                <a:ea typeface="Aptos" panose="020B0004020202020204" pitchFamily="34" charset="0"/>
                <a:cs typeface="Arial" panose="020B0604020202020204" pitchFamily="34" charset="0"/>
              </a:rPr>
              <a:t>Students presenting with Autism Conditions have increased by c3%</a:t>
            </a:r>
          </a:p>
          <a:p>
            <a:pPr marL="342900" lvl="0" indent="-342900">
              <a:buFont typeface="Symbol" panose="05050102010706020507" pitchFamily="18" charset="2"/>
              <a:buChar char=""/>
            </a:pPr>
            <a:r>
              <a:rPr lang="en-GB" sz="1200" kern="100" dirty="0">
                <a:effectLst/>
                <a:latin typeface="Arial" panose="020B0604020202020204" pitchFamily="34" charset="0"/>
                <a:ea typeface="Aptos" panose="020B0004020202020204" pitchFamily="34" charset="0"/>
                <a:cs typeface="Arial" panose="020B0604020202020204" pitchFamily="34" charset="0"/>
              </a:rPr>
              <a:t>Students presenting with </a:t>
            </a:r>
            <a:r>
              <a:rPr lang="en-GB" sz="1200" kern="100" dirty="0" err="1">
                <a:effectLst/>
                <a:latin typeface="Arial" panose="020B0604020202020204" pitchFamily="34" charset="0"/>
                <a:ea typeface="Aptos" panose="020B0004020202020204" pitchFamily="34" charset="0"/>
                <a:cs typeface="Arial" panose="020B0604020202020204" pitchFamily="34" charset="0"/>
              </a:rPr>
              <a:t>SpLDs</a:t>
            </a:r>
            <a:r>
              <a:rPr lang="en-GB" sz="1200" kern="100" dirty="0">
                <a:effectLst/>
                <a:latin typeface="Arial" panose="020B0604020202020204" pitchFamily="34" charset="0"/>
                <a:ea typeface="Aptos" panose="020B0004020202020204" pitchFamily="34" charset="0"/>
                <a:cs typeface="Arial" panose="020B0604020202020204" pitchFamily="34" charset="0"/>
              </a:rPr>
              <a:t> have decreased by over </a:t>
            </a:r>
            <a:r>
              <a:rPr lang="en-GB" sz="1200" kern="100" dirty="0">
                <a:latin typeface="Arial" panose="020B0604020202020204" pitchFamily="34" charset="0"/>
                <a:ea typeface="Aptos" panose="020B0004020202020204" pitchFamily="34" charset="0"/>
                <a:cs typeface="Arial" panose="020B0604020202020204" pitchFamily="34" charset="0"/>
              </a:rPr>
              <a:t>6.5%</a:t>
            </a:r>
            <a:endParaRPr lang="en-GB" sz="1200" kern="100" dirty="0">
              <a:effectLst/>
              <a:latin typeface="Arial" panose="020B0604020202020204" pitchFamily="34" charset="0"/>
              <a:ea typeface="Aptos" panose="020B0004020202020204" pitchFamily="34" charset="0"/>
              <a:cs typeface="Arial" panose="020B0604020202020204" pitchFamily="34" charset="0"/>
            </a:endParaRPr>
          </a:p>
          <a:p>
            <a:r>
              <a:rPr lang="en-GB" sz="1200" kern="100" dirty="0">
                <a:effectLst/>
                <a:latin typeface="Arial" panose="020B0604020202020204" pitchFamily="34" charset="0"/>
                <a:ea typeface="Aptos" panose="020B0004020202020204" pitchFamily="34" charset="0"/>
                <a:cs typeface="Arial" panose="020B0604020202020204" pitchFamily="34" charset="0"/>
              </a:rPr>
              <a:t> </a:t>
            </a:r>
          </a:p>
          <a:p>
            <a:r>
              <a:rPr lang="en-GB" sz="1200" kern="100" dirty="0">
                <a:effectLst/>
                <a:latin typeface="Arial" panose="020B0604020202020204" pitchFamily="34" charset="0"/>
                <a:ea typeface="Aptos" panose="020B0004020202020204" pitchFamily="34" charset="0"/>
                <a:cs typeface="Arial" panose="020B0604020202020204" pitchFamily="34" charset="0"/>
              </a:rPr>
              <a:t>Please note, the ‘Additional detail’ table shows the breakdown of disability type where more than one disability has been shared</a:t>
            </a:r>
            <a:r>
              <a:rPr lang="en-GB" sz="1400" kern="100" dirty="0">
                <a:effectLst/>
                <a:latin typeface="Arial" panose="020B0604020202020204" pitchFamily="34" charset="0"/>
                <a:ea typeface="Aptos" panose="020B0004020202020204" pitchFamily="34" charset="0"/>
                <a:cs typeface="Arial" panose="020B0604020202020204" pitchFamily="34" charset="0"/>
              </a:rPr>
              <a:t>. </a:t>
            </a:r>
          </a:p>
          <a:p>
            <a:endParaRPr lang="en-GB"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5331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5" name="Title 4">
            <a:extLst>
              <a:ext uri="{FF2B5EF4-FFF2-40B4-BE49-F238E27FC236}">
                <a16:creationId xmlns:a16="http://schemas.microsoft.com/office/drawing/2014/main" id="{1ABAAFFB-7C43-4E08-B0FF-55A3A0E33CB5}"/>
              </a:ext>
            </a:extLst>
          </p:cNvPr>
          <p:cNvSpPr txBox="1">
            <a:spLocks noGrp="1"/>
          </p:cNvSpPr>
          <p:nvPr>
            <p:ph type="title" idx="4294967295"/>
          </p:nvPr>
        </p:nvSpPr>
        <p:spPr>
          <a:xfrm>
            <a:off x="569343" y="2320457"/>
            <a:ext cx="6482967" cy="33609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GB" sz="1800" b="0" i="0" u="none" strike="noStrike" kern="1200" cap="none" spc="0" normalizeH="0" baseline="0" noProof="0">
              <a:ln>
                <a:noFill/>
              </a:ln>
              <a:solidFill>
                <a:schemeClr val="bg1"/>
              </a:solidFill>
              <a:effectLst/>
              <a:uLnTx/>
              <a:uFillTx/>
              <a:latin typeface="Helvetica" panose="020B060402020203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GB" sz="1800" b="0" i="0" u="none" strike="noStrike" kern="1200" cap="none" spc="0" normalizeH="0" baseline="0" noProof="0">
              <a:ln>
                <a:noFill/>
              </a:ln>
              <a:solidFill>
                <a:schemeClr val="bg1"/>
              </a:solidFill>
              <a:effectLst/>
              <a:uLnTx/>
              <a:uFillTx/>
              <a:latin typeface="Helvetica" panose="020B060402020203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GB" sz="1800" b="0" i="0" u="none" strike="noStrike" kern="1200" cap="none" spc="0" normalizeH="0" baseline="0" noProof="0">
              <a:ln>
                <a:noFill/>
              </a:ln>
              <a:solidFill>
                <a:schemeClr val="bg1"/>
              </a:solidFill>
              <a:effectLst/>
              <a:uLnTx/>
              <a:uFillTx/>
              <a:latin typeface="Helvetica" panose="020B060402020203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GB" sz="1800" b="0" i="0" u="none" strike="noStrike" kern="1200" cap="none" spc="0" normalizeH="0" baseline="0" noProof="0">
              <a:ln>
                <a:noFill/>
              </a:ln>
              <a:solidFill>
                <a:schemeClr val="bg1"/>
              </a:solidFill>
              <a:effectLst/>
              <a:uLnTx/>
              <a:uFillTx/>
              <a:latin typeface="Helvetica" panose="020B060402020203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GB" sz="1800" b="0" i="0" u="none" strike="noStrike" kern="1200" cap="none" spc="0" normalizeH="0" baseline="0" noProof="0">
              <a:ln>
                <a:noFill/>
              </a:ln>
              <a:solidFill>
                <a:schemeClr val="bg1"/>
              </a:solidFill>
              <a:effectLst/>
              <a:uLnTx/>
              <a:uFillTx/>
              <a:latin typeface="Helvetica" panose="020B060402020203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GB" sz="1800" b="0" i="0" u="none" strike="noStrike" kern="1200" cap="none" spc="0" normalizeH="0" baseline="0" noProof="0">
              <a:ln>
                <a:noFill/>
              </a:ln>
              <a:solidFill>
                <a:schemeClr val="bg1"/>
              </a:solidFill>
              <a:effectLst/>
              <a:uLnTx/>
              <a:uFillTx/>
              <a:latin typeface="Helvetica" panose="020B060402020203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GB" sz="1800" b="0" i="0" u="none" strike="noStrike" kern="1200" cap="none" spc="0" normalizeH="0" baseline="0" noProof="0">
              <a:ln>
                <a:noFill/>
              </a:ln>
              <a:solidFill>
                <a:schemeClr val="bg1"/>
              </a:solidFill>
              <a:effectLst/>
              <a:uLnTx/>
              <a:uFillTx/>
              <a:latin typeface="Helvetica" panose="020B060402020203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GB" sz="1800" b="0" i="0" u="none" strike="noStrike" kern="1200" cap="none" spc="0" normalizeH="0" baseline="0" noProof="0">
                <a:ln>
                  <a:noFill/>
                </a:ln>
                <a:solidFill>
                  <a:schemeClr val="bg1"/>
                </a:solidFill>
                <a:effectLst/>
                <a:uLnTx/>
                <a:uFillTx/>
                <a:latin typeface="Helvetica" panose="020B0604020202030204" pitchFamily="34" charset="0"/>
                <a:ea typeface="+mn-ea"/>
                <a:cs typeface="+mn-cs"/>
              </a:rPr>
              <a:t>Student Loans Company</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GB" sz="1800" b="0" i="0" u="none" strike="noStrike" kern="1200" cap="none" spc="0" normalizeH="0" baseline="0" noProof="0">
                <a:ln>
                  <a:noFill/>
                </a:ln>
                <a:solidFill>
                  <a:schemeClr val="bg1"/>
                </a:solidFill>
                <a:effectLst/>
                <a:uLnTx/>
                <a:uFillTx/>
                <a:latin typeface="Helvetica" panose="020B0604020202030204" pitchFamily="34" charset="0"/>
                <a:ea typeface="+mn-ea"/>
                <a:cs typeface="+mn-cs"/>
                <a:sym typeface="Wingdings" pitchFamily="2" charset="2"/>
              </a:rPr>
              <a:t>Stakeholder_Engagement@slc.co.uk</a:t>
            </a:r>
          </a:p>
          <a:p>
            <a:pPr marL="0" marR="0" lvl="0" indent="0" algn="l" defTabSz="914400" rtl="0" eaLnBrk="1" fontAlgn="auto" latinLnBrk="0" hangingPunct="1">
              <a:lnSpc>
                <a:spcPct val="100000"/>
              </a:lnSpc>
              <a:spcBef>
                <a:spcPct val="20000"/>
              </a:spcBef>
              <a:spcAft>
                <a:spcPts val="0"/>
              </a:spcAft>
              <a:buClrTx/>
              <a:buSzTx/>
              <a:tabLst/>
              <a:defRPr/>
            </a:pPr>
            <a:r>
              <a:rPr kumimoji="0" lang="en-GB" sz="1800" b="0" i="0" u="none" strike="noStrike" kern="1200" cap="none" spc="0" normalizeH="0" baseline="0" noProof="0">
                <a:ln>
                  <a:noFill/>
                </a:ln>
                <a:solidFill>
                  <a:schemeClr val="bg1"/>
                </a:solidFill>
                <a:effectLst/>
                <a:uLnTx/>
                <a:uFillTx/>
                <a:latin typeface="Helvetica" panose="020B0604020202030204" pitchFamily="34" charset="0"/>
                <a:ea typeface="+mn-ea"/>
                <a:cs typeface="+mn-cs"/>
                <a:sym typeface="Wingdings" pitchFamily="2" charset="2"/>
              </a:rPr>
              <a:t>www.gov.uk/slc</a:t>
            </a:r>
            <a:endParaRPr kumimoji="0" lang="en-GB" sz="1800" b="0" i="0" u="none" strike="noStrike" kern="1200" cap="none" spc="0" normalizeH="0" baseline="0" noProof="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772683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43B40B1-2633-4EFF-9B46-EE4A8DB0D0B6}"/>
              </a:ext>
            </a:extLst>
          </p:cNvPr>
          <p:cNvSpPr txBox="1">
            <a:spLocks noGrp="1"/>
          </p:cNvSpPr>
          <p:nvPr>
            <p:ph type="title" idx="4294967295"/>
          </p:nvPr>
        </p:nvSpPr>
        <p:spPr>
          <a:xfrm>
            <a:off x="0" y="151935"/>
            <a:ext cx="5397393"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Contents</a:t>
            </a:r>
          </a:p>
        </p:txBody>
      </p:sp>
      <p:sp>
        <p:nvSpPr>
          <p:cNvPr id="8" name="TextBox 7">
            <a:extLst>
              <a:ext uri="{FF2B5EF4-FFF2-40B4-BE49-F238E27FC236}">
                <a16:creationId xmlns:a16="http://schemas.microsoft.com/office/drawing/2014/main" id="{DE7FC83B-9215-4950-9472-6F511E71D445}"/>
              </a:ext>
            </a:extLst>
          </p:cNvPr>
          <p:cNvSpPr txBox="1"/>
          <p:nvPr/>
        </p:nvSpPr>
        <p:spPr>
          <a:xfrm>
            <a:off x="146957" y="917962"/>
            <a:ext cx="11315700" cy="3046988"/>
          </a:xfrm>
          <a:prstGeom prst="rect">
            <a:avLst/>
          </a:prstGeom>
          <a:noFill/>
          <a:ln>
            <a:solidFill>
              <a:schemeClr val="tx1"/>
            </a:solidFill>
          </a:ln>
        </p:spPr>
        <p:txBody>
          <a:bodyPr wrap="square" rtlCol="0">
            <a:spAutoFit/>
          </a:bodyPr>
          <a:lstStyle/>
          <a:p>
            <a:r>
              <a:rPr lang="en-GB" sz="1400" dirty="0">
                <a:latin typeface="Arial" panose="020B0604020202020204" pitchFamily="34" charset="0"/>
                <a:cs typeface="Arial" panose="020B0604020202020204" pitchFamily="34" charset="0"/>
              </a:rPr>
              <a:t>This pack contains the following:</a:t>
            </a: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Contents (2)</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DSA application volumes </a:t>
            </a:r>
          </a:p>
          <a:p>
            <a:pPr marL="742950" lvl="1"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Student Finance England (3)</a:t>
            </a:r>
          </a:p>
          <a:p>
            <a:pPr marL="742950" lvl="1"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Student Finance Wales (4)</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Customer Satisfaction Survey (CSAT) results (5, 6)</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Initial Key Performance Indicator reports (KPIs) </a:t>
            </a:r>
          </a:p>
          <a:p>
            <a:pPr marL="742950" lvl="1"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Capita (7, 8, 9)</a:t>
            </a:r>
          </a:p>
          <a:p>
            <a:pPr marL="742950" lvl="1"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Study Tech (10, 11 , 12)</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Applications by disability type</a:t>
            </a:r>
          </a:p>
          <a:p>
            <a:pPr marL="742950" lvl="1"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Student Finance England (13)</a:t>
            </a:r>
          </a:p>
          <a:p>
            <a:pPr marL="742950" lvl="1"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Student Finance Wales  (14)</a:t>
            </a:r>
          </a:p>
          <a:p>
            <a:endParaRPr lang="en-GB"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7408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43B40B1-2633-4EFF-9B46-EE4A8DB0D0B6}"/>
              </a:ext>
              <a:ext uri="{C183D7F6-B498-43B3-948B-1728B52AA6E4}">
                <adec:decorative xmlns:adec="http://schemas.microsoft.com/office/drawing/2017/decorative" val="0"/>
              </a:ext>
            </a:extLst>
          </p:cNvPr>
          <p:cNvSpPr txBox="1">
            <a:spLocks noGrp="1"/>
          </p:cNvSpPr>
          <p:nvPr>
            <p:ph type="title" idx="4294967295"/>
          </p:nvPr>
        </p:nvSpPr>
        <p:spPr>
          <a:xfrm>
            <a:off x="0" y="151935"/>
            <a:ext cx="10532533"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DSA Application Volumes – Student Finance England (SFE)</a:t>
            </a:r>
          </a:p>
        </p:txBody>
      </p:sp>
      <p:sp>
        <p:nvSpPr>
          <p:cNvPr id="2" name="Rectangle 1">
            <a:extLst>
              <a:ext uri="{FF2B5EF4-FFF2-40B4-BE49-F238E27FC236}">
                <a16:creationId xmlns:a16="http://schemas.microsoft.com/office/drawing/2014/main" id="{A2E46DD9-4CA7-5645-097D-477DDE7FCB0B}"/>
              </a:ext>
              <a:ext uri="{C183D7F6-B498-43B3-948B-1728B52AA6E4}">
                <adec:decorative xmlns:adec="http://schemas.microsoft.com/office/drawing/2017/decorative" val="1"/>
              </a:ext>
            </a:extLst>
          </p:cNvPr>
          <p:cNvSpPr/>
          <p:nvPr/>
        </p:nvSpPr>
        <p:spPr>
          <a:xfrm>
            <a:off x="51193" y="963749"/>
            <a:ext cx="11681095" cy="225788"/>
          </a:xfrm>
          <a:prstGeom prst="rect">
            <a:avLst/>
          </a:prstGeom>
          <a:solidFill>
            <a:srgbClr val="00808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B33ED361-198F-CCD6-FB75-413B0AA57A24}"/>
              </a:ext>
            </a:extLst>
          </p:cNvPr>
          <p:cNvSpPr txBox="1"/>
          <p:nvPr/>
        </p:nvSpPr>
        <p:spPr>
          <a:xfrm>
            <a:off x="40300" y="951418"/>
            <a:ext cx="1335647" cy="246221"/>
          </a:xfrm>
          <a:prstGeom prst="rect">
            <a:avLst/>
          </a:prstGeom>
          <a:noFill/>
        </p:spPr>
        <p:txBody>
          <a:bodyPr wrap="square">
            <a:spAutoFit/>
          </a:bodyPr>
          <a:lstStyle/>
          <a:p>
            <a:r>
              <a:rPr lang="en-GB" sz="1000" b="1" dirty="0">
                <a:solidFill>
                  <a:schemeClr val="bg1"/>
                </a:solidFill>
                <a:effectLst/>
                <a:latin typeface="Aptos" panose="020B0004020202020204" pitchFamily="34" charset="0"/>
              </a:rPr>
              <a:t>SFE</a:t>
            </a:r>
          </a:p>
        </p:txBody>
      </p:sp>
      <p:sp>
        <p:nvSpPr>
          <p:cNvPr id="12" name="TextBox 11">
            <a:extLst>
              <a:ext uri="{FF2B5EF4-FFF2-40B4-BE49-F238E27FC236}">
                <a16:creationId xmlns:a16="http://schemas.microsoft.com/office/drawing/2014/main" id="{50895B30-DC74-FD6F-67AB-2E784FCAE5C0}"/>
              </a:ext>
            </a:extLst>
          </p:cNvPr>
          <p:cNvSpPr txBox="1"/>
          <p:nvPr/>
        </p:nvSpPr>
        <p:spPr>
          <a:xfrm>
            <a:off x="40300" y="1162892"/>
            <a:ext cx="1958340" cy="246221"/>
          </a:xfrm>
          <a:prstGeom prst="rect">
            <a:avLst/>
          </a:prstGeom>
          <a:noFill/>
        </p:spPr>
        <p:txBody>
          <a:bodyPr wrap="square">
            <a:spAutoFit/>
          </a:bodyPr>
          <a:lstStyle/>
          <a:p>
            <a:r>
              <a:rPr lang="en-GB" sz="1000" b="1" dirty="0">
                <a:solidFill>
                  <a:schemeClr val="tx1"/>
                </a:solidFill>
                <a:effectLst/>
                <a:latin typeface="Aptos" panose="020B0004020202020204" pitchFamily="34" charset="0"/>
              </a:rPr>
              <a:t>Full Application Volumes</a:t>
            </a:r>
          </a:p>
        </p:txBody>
      </p:sp>
      <p:graphicFrame>
        <p:nvGraphicFramePr>
          <p:cNvPr id="7" name="Table 6">
            <a:extLst>
              <a:ext uri="{FF2B5EF4-FFF2-40B4-BE49-F238E27FC236}">
                <a16:creationId xmlns:a16="http://schemas.microsoft.com/office/drawing/2014/main" id="{B6C9CC09-8058-3C63-E3E5-3E3E6ECB3AB7}"/>
              </a:ext>
            </a:extLst>
          </p:cNvPr>
          <p:cNvGraphicFramePr>
            <a:graphicFrameLocks noGrp="1"/>
          </p:cNvGraphicFramePr>
          <p:nvPr>
            <p:extLst>
              <p:ext uri="{D42A27DB-BD31-4B8C-83A1-F6EECF244321}">
                <p14:modId xmlns:p14="http://schemas.microsoft.com/office/powerpoint/2010/main" val="3753647507"/>
              </p:ext>
            </p:extLst>
          </p:nvPr>
        </p:nvGraphicFramePr>
        <p:xfrm>
          <a:off x="51193" y="1391449"/>
          <a:ext cx="11681095" cy="718594"/>
        </p:xfrm>
        <a:graphic>
          <a:graphicData uri="http://schemas.openxmlformats.org/drawingml/2006/table">
            <a:tbl>
              <a:tblPr firstRow="1" firstCol="1" bandRow="1">
                <a:tableStyleId>{5C22544A-7EE6-4342-B048-85BDC9FD1C3A}</a:tableStyleId>
              </a:tblPr>
              <a:tblGrid>
                <a:gridCol w="4061284">
                  <a:extLst>
                    <a:ext uri="{9D8B030D-6E8A-4147-A177-3AD203B41FA5}">
                      <a16:colId xmlns:a16="http://schemas.microsoft.com/office/drawing/2014/main" val="25287232"/>
                    </a:ext>
                  </a:extLst>
                </a:gridCol>
                <a:gridCol w="1498979">
                  <a:extLst>
                    <a:ext uri="{9D8B030D-6E8A-4147-A177-3AD203B41FA5}">
                      <a16:colId xmlns:a16="http://schemas.microsoft.com/office/drawing/2014/main" val="1141618541"/>
                    </a:ext>
                  </a:extLst>
                </a:gridCol>
                <a:gridCol w="1498979">
                  <a:extLst>
                    <a:ext uri="{9D8B030D-6E8A-4147-A177-3AD203B41FA5}">
                      <a16:colId xmlns:a16="http://schemas.microsoft.com/office/drawing/2014/main" val="1607076361"/>
                    </a:ext>
                  </a:extLst>
                </a:gridCol>
                <a:gridCol w="1811825">
                  <a:extLst>
                    <a:ext uri="{9D8B030D-6E8A-4147-A177-3AD203B41FA5}">
                      <a16:colId xmlns:a16="http://schemas.microsoft.com/office/drawing/2014/main" val="651478665"/>
                    </a:ext>
                  </a:extLst>
                </a:gridCol>
                <a:gridCol w="1311049">
                  <a:extLst>
                    <a:ext uri="{9D8B030D-6E8A-4147-A177-3AD203B41FA5}">
                      <a16:colId xmlns:a16="http://schemas.microsoft.com/office/drawing/2014/main" val="1244540385"/>
                    </a:ext>
                  </a:extLst>
                </a:gridCol>
                <a:gridCol w="1498979">
                  <a:extLst>
                    <a:ext uri="{9D8B030D-6E8A-4147-A177-3AD203B41FA5}">
                      <a16:colId xmlns:a16="http://schemas.microsoft.com/office/drawing/2014/main" val="95192935"/>
                    </a:ext>
                  </a:extLst>
                </a:gridCol>
              </a:tblGrid>
              <a:tr h="246094">
                <a:tc>
                  <a:txBody>
                    <a:bodyPr/>
                    <a:lstStyle/>
                    <a:p>
                      <a:r>
                        <a:rPr lang="en-GB" sz="1000" dirty="0">
                          <a:effectLst/>
                          <a:latin typeface="Aptos" panose="020B0004020202020204" pitchFamily="34" charset="0"/>
                        </a:rPr>
                        <a:t>Year</a:t>
                      </a:r>
                      <a:endParaRPr lang="en-GB" sz="1000" dirty="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dirty="0">
                          <a:solidFill>
                            <a:schemeClr val="bg1"/>
                          </a:solidFill>
                          <a:effectLst/>
                          <a:latin typeface="Aptos" panose="020B0004020202020204" pitchFamily="34" charset="0"/>
                        </a:rPr>
                        <a:t>DSA Apps received</a:t>
                      </a:r>
                      <a:endPar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dirty="0">
                          <a:solidFill>
                            <a:schemeClr val="bg1"/>
                          </a:solidFill>
                          <a:effectLst/>
                          <a:latin typeface="Aptos" panose="020B0004020202020204" pitchFamily="34" charset="0"/>
                        </a:rPr>
                        <a:t>Eligible</a:t>
                      </a:r>
                      <a:endPar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dirty="0">
                          <a:solidFill>
                            <a:schemeClr val="bg1"/>
                          </a:solidFill>
                          <a:effectLst/>
                          <a:latin typeface="Aptos" panose="020B0004020202020204" pitchFamily="34" charset="0"/>
                        </a:rPr>
                        <a:t>Ineligible/Lapsed/Cancelled</a:t>
                      </a:r>
                      <a:endPar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dirty="0">
                          <a:solidFill>
                            <a:schemeClr val="bg1"/>
                          </a:solidFill>
                          <a:effectLst/>
                          <a:latin typeface="Aptos" panose="020B0004020202020204" pitchFamily="34" charset="0"/>
                        </a:rPr>
                        <a:t>Pended</a:t>
                      </a:r>
                      <a:endPar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dirty="0">
                          <a:solidFill>
                            <a:schemeClr val="bg1"/>
                          </a:solidFill>
                          <a:effectLst/>
                          <a:latin typeface="Aptos" panose="020B0004020202020204" pitchFamily="34" charset="0"/>
                        </a:rPr>
                        <a:t>Support approved</a:t>
                      </a:r>
                      <a:endPar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extLst>
                  <a:ext uri="{0D108BD9-81ED-4DB2-BD59-A6C34878D82A}">
                    <a16:rowId xmlns:a16="http://schemas.microsoft.com/office/drawing/2014/main" val="2348574486"/>
                  </a:ext>
                </a:extLst>
              </a:tr>
              <a:tr h="236250">
                <a:tc>
                  <a:txBody>
                    <a:bodyPr/>
                    <a:lstStyle/>
                    <a:p>
                      <a:r>
                        <a:rPr lang="en-GB" sz="1000" dirty="0">
                          <a:effectLst/>
                          <a:latin typeface="Aptos" panose="020B0004020202020204" pitchFamily="34" charset="0"/>
                        </a:rPr>
                        <a:t>22/23 (Full Year)</a:t>
                      </a:r>
                      <a:endParaRPr lang="en-GB" sz="1000" dirty="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dirty="0">
                          <a:effectLst/>
                          <a:latin typeface="Aptos" panose="020B0004020202020204" pitchFamily="34" charset="0"/>
                          <a:ea typeface="Aptos" panose="020B0004020202020204" pitchFamily="34" charset="0"/>
                          <a:cs typeface="Aptos" panose="020B0004020202020204" pitchFamily="34" charset="0"/>
                        </a:rPr>
                        <a:t>111264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effectLst/>
                          <a:latin typeface="Aptos" panose="020B0004020202020204" pitchFamily="34" charset="0"/>
                          <a:ea typeface="Aptos" panose="020B0004020202020204" pitchFamily="34" charset="0"/>
                          <a:cs typeface="Aptos" panose="020B0004020202020204" pitchFamily="34" charset="0"/>
                        </a:rPr>
                        <a:t>74485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effectLst/>
                          <a:latin typeface="Aptos" panose="020B0004020202020204" pitchFamily="34" charset="0"/>
                          <a:ea typeface="Aptos" panose="020B0004020202020204" pitchFamily="34" charset="0"/>
                          <a:cs typeface="Aptos" panose="020B0004020202020204" pitchFamily="34" charset="0"/>
                        </a:rPr>
                        <a:t>7200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effectLst/>
                          <a:latin typeface="Aptos" panose="020B0004020202020204" pitchFamily="34" charset="0"/>
                          <a:ea typeface="Aptos" panose="020B0004020202020204" pitchFamily="34" charset="0"/>
                          <a:cs typeface="Aptos" panose="020B0004020202020204" pitchFamily="34" charset="0"/>
                        </a:rPr>
                        <a:t>29579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effectLst/>
                          <a:latin typeface="Aptos" panose="020B0004020202020204" pitchFamily="34" charset="0"/>
                          <a:ea typeface="Aptos" panose="020B0004020202020204" pitchFamily="34" charset="0"/>
                          <a:cs typeface="Aptos" panose="020B0004020202020204" pitchFamily="34" charset="0"/>
                        </a:rPr>
                        <a:t>55289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5006637"/>
                  </a:ext>
                </a:extLst>
              </a:tr>
              <a:tr h="236250">
                <a:tc>
                  <a:txBody>
                    <a:bodyPr/>
                    <a:lstStyle/>
                    <a:p>
                      <a:r>
                        <a:rPr lang="en-GB" sz="1000" dirty="0">
                          <a:effectLst/>
                          <a:latin typeface="Aptos" panose="020B0004020202020204" pitchFamily="34" charset="0"/>
                        </a:rPr>
                        <a:t>23/24 (Full Year)</a:t>
                      </a:r>
                      <a:endParaRPr lang="en-GB" sz="1000" dirty="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dirty="0">
                          <a:effectLst/>
                          <a:latin typeface="Aptos" panose="020B0004020202020204" pitchFamily="34" charset="0"/>
                          <a:ea typeface="Aptos" panose="020B0004020202020204" pitchFamily="34" charset="0"/>
                          <a:cs typeface="Aptos" panose="020B0004020202020204" pitchFamily="34" charset="0"/>
                        </a:rPr>
                        <a:t>111148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effectLst/>
                          <a:latin typeface="Aptos" panose="020B0004020202020204" pitchFamily="34" charset="0"/>
                          <a:ea typeface="Aptos" panose="020B0004020202020204" pitchFamily="34" charset="0"/>
                          <a:cs typeface="Aptos" panose="020B0004020202020204" pitchFamily="34" charset="0"/>
                        </a:rPr>
                        <a:t>76807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effectLst/>
                          <a:latin typeface="Aptos" panose="020B0004020202020204" pitchFamily="34" charset="0"/>
                          <a:ea typeface="Aptos" panose="020B0004020202020204" pitchFamily="34" charset="0"/>
                          <a:cs typeface="Aptos" panose="020B0004020202020204" pitchFamily="34" charset="0"/>
                        </a:rPr>
                        <a:t>5172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effectLst/>
                          <a:latin typeface="Aptos" panose="020B0004020202020204" pitchFamily="34" charset="0"/>
                          <a:ea typeface="Aptos" panose="020B0004020202020204" pitchFamily="34" charset="0"/>
                          <a:cs typeface="Aptos" panose="020B0004020202020204" pitchFamily="34" charset="0"/>
                        </a:rPr>
                        <a:t>29169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effectLst/>
                          <a:latin typeface="Aptos" panose="020B0004020202020204" pitchFamily="34" charset="0"/>
                          <a:ea typeface="Aptos" panose="020B0004020202020204" pitchFamily="34" charset="0"/>
                          <a:cs typeface="Aptos" panose="020B0004020202020204" pitchFamily="34" charset="0"/>
                        </a:rPr>
                        <a:t>53485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6080925"/>
                  </a:ext>
                </a:extLst>
              </a:tr>
            </a:tbl>
          </a:graphicData>
        </a:graphic>
      </p:graphicFrame>
      <p:sp>
        <p:nvSpPr>
          <p:cNvPr id="9" name="Rectangle 8">
            <a:extLst>
              <a:ext uri="{FF2B5EF4-FFF2-40B4-BE49-F238E27FC236}">
                <a16:creationId xmlns:a16="http://schemas.microsoft.com/office/drawing/2014/main" id="{44C542BC-48B3-7166-D8F6-3873DDF70398}"/>
              </a:ext>
              <a:ext uri="{C183D7F6-B498-43B3-948B-1728B52AA6E4}">
                <adec:decorative xmlns:adec="http://schemas.microsoft.com/office/drawing/2017/decorative" val="1"/>
              </a:ext>
            </a:extLst>
          </p:cNvPr>
          <p:cNvSpPr/>
          <p:nvPr/>
        </p:nvSpPr>
        <p:spPr>
          <a:xfrm>
            <a:off x="51193" y="2262355"/>
            <a:ext cx="11681095" cy="225788"/>
          </a:xfrm>
          <a:prstGeom prst="rect">
            <a:avLst/>
          </a:prstGeom>
          <a:solidFill>
            <a:srgbClr val="00808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DF07CC11-56D6-90BB-4B29-F7BA50E4706E}"/>
              </a:ext>
            </a:extLst>
          </p:cNvPr>
          <p:cNvSpPr txBox="1"/>
          <p:nvPr/>
        </p:nvSpPr>
        <p:spPr>
          <a:xfrm>
            <a:off x="43475" y="2250024"/>
            <a:ext cx="1335647" cy="246221"/>
          </a:xfrm>
          <a:prstGeom prst="rect">
            <a:avLst/>
          </a:prstGeom>
          <a:noFill/>
        </p:spPr>
        <p:txBody>
          <a:bodyPr wrap="square">
            <a:spAutoFit/>
          </a:bodyPr>
          <a:lstStyle/>
          <a:p>
            <a:r>
              <a:rPr lang="en-GB" sz="1000" b="1" dirty="0">
                <a:solidFill>
                  <a:schemeClr val="bg1"/>
                </a:solidFill>
                <a:effectLst/>
                <a:latin typeface="Aptos" panose="020B0004020202020204" pitchFamily="34" charset="0"/>
              </a:rPr>
              <a:t>SFE</a:t>
            </a:r>
          </a:p>
        </p:txBody>
      </p:sp>
      <p:sp>
        <p:nvSpPr>
          <p:cNvPr id="13" name="TextBox 12">
            <a:extLst>
              <a:ext uri="{FF2B5EF4-FFF2-40B4-BE49-F238E27FC236}">
                <a16:creationId xmlns:a16="http://schemas.microsoft.com/office/drawing/2014/main" id="{5F7A7CA2-B94B-3759-B4AC-D8C547745228}"/>
              </a:ext>
            </a:extLst>
          </p:cNvPr>
          <p:cNvSpPr txBox="1"/>
          <p:nvPr/>
        </p:nvSpPr>
        <p:spPr>
          <a:xfrm>
            <a:off x="43475" y="2461498"/>
            <a:ext cx="1958340" cy="246221"/>
          </a:xfrm>
          <a:prstGeom prst="rect">
            <a:avLst/>
          </a:prstGeom>
          <a:noFill/>
        </p:spPr>
        <p:txBody>
          <a:bodyPr wrap="square">
            <a:spAutoFit/>
          </a:bodyPr>
          <a:lstStyle/>
          <a:p>
            <a:r>
              <a:rPr lang="en-GB" sz="1000" b="1" dirty="0">
                <a:solidFill>
                  <a:schemeClr val="tx1"/>
                </a:solidFill>
                <a:effectLst/>
                <a:latin typeface="Aptos" panose="020B0004020202020204" pitchFamily="34" charset="0"/>
              </a:rPr>
              <a:t>Like for like comparison</a:t>
            </a:r>
          </a:p>
        </p:txBody>
      </p:sp>
      <p:graphicFrame>
        <p:nvGraphicFramePr>
          <p:cNvPr id="11" name="Table 10">
            <a:extLst>
              <a:ext uri="{FF2B5EF4-FFF2-40B4-BE49-F238E27FC236}">
                <a16:creationId xmlns:a16="http://schemas.microsoft.com/office/drawing/2014/main" id="{E2B48C58-2EAB-B59D-9501-3CA626B4CD88}"/>
              </a:ext>
            </a:extLst>
          </p:cNvPr>
          <p:cNvGraphicFramePr>
            <a:graphicFrameLocks noGrp="1"/>
          </p:cNvGraphicFramePr>
          <p:nvPr>
            <p:extLst>
              <p:ext uri="{D42A27DB-BD31-4B8C-83A1-F6EECF244321}">
                <p14:modId xmlns:p14="http://schemas.microsoft.com/office/powerpoint/2010/main" val="124570419"/>
              </p:ext>
            </p:extLst>
          </p:nvPr>
        </p:nvGraphicFramePr>
        <p:xfrm>
          <a:off x="53393" y="2687286"/>
          <a:ext cx="11681095" cy="957092"/>
        </p:xfrm>
        <a:graphic>
          <a:graphicData uri="http://schemas.openxmlformats.org/drawingml/2006/table">
            <a:tbl>
              <a:tblPr firstRow="1" firstCol="1" bandRow="1">
                <a:tableStyleId>{5C22544A-7EE6-4342-B048-85BDC9FD1C3A}</a:tableStyleId>
              </a:tblPr>
              <a:tblGrid>
                <a:gridCol w="4061284">
                  <a:extLst>
                    <a:ext uri="{9D8B030D-6E8A-4147-A177-3AD203B41FA5}">
                      <a16:colId xmlns:a16="http://schemas.microsoft.com/office/drawing/2014/main" val="25287232"/>
                    </a:ext>
                  </a:extLst>
                </a:gridCol>
                <a:gridCol w="1498979">
                  <a:extLst>
                    <a:ext uri="{9D8B030D-6E8A-4147-A177-3AD203B41FA5}">
                      <a16:colId xmlns:a16="http://schemas.microsoft.com/office/drawing/2014/main" val="1141618541"/>
                    </a:ext>
                  </a:extLst>
                </a:gridCol>
                <a:gridCol w="1498979">
                  <a:extLst>
                    <a:ext uri="{9D8B030D-6E8A-4147-A177-3AD203B41FA5}">
                      <a16:colId xmlns:a16="http://schemas.microsoft.com/office/drawing/2014/main" val="1607076361"/>
                    </a:ext>
                  </a:extLst>
                </a:gridCol>
                <a:gridCol w="1811825">
                  <a:extLst>
                    <a:ext uri="{9D8B030D-6E8A-4147-A177-3AD203B41FA5}">
                      <a16:colId xmlns:a16="http://schemas.microsoft.com/office/drawing/2014/main" val="651478665"/>
                    </a:ext>
                  </a:extLst>
                </a:gridCol>
                <a:gridCol w="1311049">
                  <a:extLst>
                    <a:ext uri="{9D8B030D-6E8A-4147-A177-3AD203B41FA5}">
                      <a16:colId xmlns:a16="http://schemas.microsoft.com/office/drawing/2014/main" val="1244540385"/>
                    </a:ext>
                  </a:extLst>
                </a:gridCol>
                <a:gridCol w="1498979">
                  <a:extLst>
                    <a:ext uri="{9D8B030D-6E8A-4147-A177-3AD203B41FA5}">
                      <a16:colId xmlns:a16="http://schemas.microsoft.com/office/drawing/2014/main" val="95192935"/>
                    </a:ext>
                  </a:extLst>
                </a:gridCol>
              </a:tblGrid>
              <a:tr h="244156">
                <a:tc>
                  <a:txBody>
                    <a:bodyPr/>
                    <a:lstStyle/>
                    <a:p>
                      <a:r>
                        <a:rPr lang="en-GB" sz="1000" dirty="0">
                          <a:effectLst/>
                          <a:latin typeface="Aptos" panose="020B0004020202020204" pitchFamily="34" charset="0"/>
                        </a:rPr>
                        <a:t>Year</a:t>
                      </a:r>
                      <a:endParaRPr lang="en-GB" sz="1000" dirty="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dirty="0">
                          <a:solidFill>
                            <a:schemeClr val="bg1"/>
                          </a:solidFill>
                          <a:effectLst/>
                          <a:latin typeface="Aptos" panose="020B0004020202020204" pitchFamily="34" charset="0"/>
                        </a:rPr>
                        <a:t>All Apps</a:t>
                      </a:r>
                      <a:endPar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dirty="0">
                          <a:solidFill>
                            <a:schemeClr val="bg1"/>
                          </a:solidFill>
                          <a:effectLst/>
                          <a:latin typeface="Aptos" panose="020B0004020202020204" pitchFamily="34" charset="0"/>
                        </a:rPr>
                        <a:t>Eligible</a:t>
                      </a:r>
                      <a:endPar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dirty="0">
                          <a:solidFill>
                            <a:schemeClr val="bg1"/>
                          </a:solidFill>
                          <a:effectLst/>
                          <a:latin typeface="Aptos" panose="020B0004020202020204" pitchFamily="34" charset="0"/>
                        </a:rPr>
                        <a:t>Ineligible/Lapsed/Cancelled</a:t>
                      </a:r>
                      <a:endPar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dirty="0">
                          <a:solidFill>
                            <a:schemeClr val="bg1"/>
                          </a:solidFill>
                          <a:effectLst/>
                          <a:latin typeface="Aptos" panose="020B0004020202020204" pitchFamily="34" charset="0"/>
                        </a:rPr>
                        <a:t>Pended</a:t>
                      </a:r>
                      <a:endPar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effectLst/>
                          <a:latin typeface="Aptos" panose="020B0004020202020204" pitchFamily="34" charset="0"/>
                        </a:rPr>
                        <a:t>Support approved</a:t>
                      </a:r>
                      <a:endPar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extLst>
                  <a:ext uri="{0D108BD9-81ED-4DB2-BD59-A6C34878D82A}">
                    <a16:rowId xmlns:a16="http://schemas.microsoft.com/office/drawing/2014/main" val="1977579411"/>
                  </a:ext>
                </a:extLst>
              </a:tr>
              <a:tr h="234390">
                <a:tc>
                  <a:txBody>
                    <a:bodyPr/>
                    <a:lstStyle/>
                    <a:p>
                      <a:r>
                        <a:rPr lang="en-GB" sz="1000" dirty="0">
                          <a:effectLst/>
                          <a:latin typeface="Aptos" panose="020B0004020202020204" pitchFamily="34" charset="0"/>
                        </a:rPr>
                        <a:t>22/23 (Up to 05/01/2022)</a:t>
                      </a:r>
                      <a:endParaRPr lang="en-GB" sz="1000" dirty="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dirty="0">
                          <a:effectLst/>
                          <a:latin typeface="Aptos" panose="020B0004020202020204" pitchFamily="34" charset="0"/>
                          <a:ea typeface="Aptos" panose="020B0004020202020204" pitchFamily="34" charset="0"/>
                          <a:cs typeface="Aptos" panose="020B0004020202020204" pitchFamily="34" charset="0"/>
                        </a:rPr>
                        <a:t>92567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effectLst/>
                          <a:latin typeface="Aptos" panose="020B0004020202020204" pitchFamily="34" charset="0"/>
                          <a:ea typeface="Aptos" panose="020B0004020202020204" pitchFamily="34" charset="0"/>
                          <a:cs typeface="Aptos" panose="020B0004020202020204" pitchFamily="34" charset="0"/>
                        </a:rPr>
                        <a:t>56593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effectLst/>
                          <a:latin typeface="Aptos" panose="020B0004020202020204" pitchFamily="34" charset="0"/>
                          <a:ea typeface="Aptos" panose="020B0004020202020204" pitchFamily="34" charset="0"/>
                          <a:cs typeface="Aptos" panose="020B0004020202020204" pitchFamily="34" charset="0"/>
                        </a:rPr>
                        <a:t>2031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effectLst/>
                          <a:latin typeface="Aptos" panose="020B0004020202020204" pitchFamily="34" charset="0"/>
                          <a:ea typeface="Aptos" panose="020B0004020202020204" pitchFamily="34" charset="0"/>
                          <a:cs typeface="Aptos" panose="020B0004020202020204" pitchFamily="34" charset="0"/>
                        </a:rPr>
                        <a:t>33943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effectLst/>
                          <a:latin typeface="Aptos" panose="020B0004020202020204" pitchFamily="34" charset="0"/>
                          <a:ea typeface="Aptos" panose="020B0004020202020204" pitchFamily="34" charset="0"/>
                          <a:cs typeface="Aptos" panose="020B0004020202020204" pitchFamily="34" charset="0"/>
                        </a:rPr>
                        <a:t>35251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7080688"/>
                  </a:ext>
                </a:extLst>
              </a:tr>
              <a:tr h="234390">
                <a:tc>
                  <a:txBody>
                    <a:bodyPr/>
                    <a:lstStyle/>
                    <a:p>
                      <a:r>
                        <a:rPr lang="en-GB" sz="1000" dirty="0">
                          <a:effectLst/>
                          <a:latin typeface="Aptos" panose="020B0004020202020204" pitchFamily="34" charset="0"/>
                        </a:rPr>
                        <a:t>23/24 (Up to 05/01/2023)</a:t>
                      </a:r>
                      <a:endParaRPr lang="en-GB" sz="1000" dirty="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dirty="0">
                          <a:effectLst/>
                          <a:latin typeface="Aptos" panose="020B0004020202020204" pitchFamily="34" charset="0"/>
                          <a:ea typeface="Aptos" panose="020B0004020202020204" pitchFamily="34" charset="0"/>
                          <a:cs typeface="Aptos" panose="020B0004020202020204" pitchFamily="34" charset="0"/>
                        </a:rPr>
                        <a:t>92693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effectLst/>
                          <a:latin typeface="Aptos" panose="020B0004020202020204" pitchFamily="34" charset="0"/>
                          <a:ea typeface="Aptos" panose="020B0004020202020204" pitchFamily="34" charset="0"/>
                          <a:cs typeface="Aptos" panose="020B0004020202020204" pitchFamily="34" charset="0"/>
                        </a:rPr>
                        <a:t>57654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effectLst/>
                          <a:latin typeface="Aptos" panose="020B0004020202020204" pitchFamily="34" charset="0"/>
                          <a:ea typeface="Aptos" panose="020B0004020202020204" pitchFamily="34" charset="0"/>
                          <a:cs typeface="Aptos" panose="020B0004020202020204" pitchFamily="34" charset="0"/>
                        </a:rPr>
                        <a:t>2023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effectLst/>
                          <a:latin typeface="Aptos" panose="020B0004020202020204" pitchFamily="34" charset="0"/>
                          <a:ea typeface="Aptos" panose="020B0004020202020204" pitchFamily="34" charset="0"/>
                          <a:cs typeface="Aptos" panose="020B0004020202020204" pitchFamily="34" charset="0"/>
                        </a:rPr>
                        <a:t>33016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effectLst/>
                          <a:latin typeface="Aptos" panose="020B0004020202020204" pitchFamily="34" charset="0"/>
                          <a:ea typeface="Aptos" panose="020B0004020202020204" pitchFamily="34" charset="0"/>
                          <a:cs typeface="Aptos" panose="020B0004020202020204" pitchFamily="34" charset="0"/>
                        </a:rPr>
                        <a:t>33145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3228916"/>
                  </a:ext>
                </a:extLst>
              </a:tr>
              <a:tr h="244156">
                <a:tc>
                  <a:txBody>
                    <a:bodyPr/>
                    <a:lstStyle/>
                    <a:p>
                      <a:r>
                        <a:rPr lang="en-GB" sz="1000" dirty="0">
                          <a:effectLst/>
                          <a:latin typeface="Aptos" panose="020B0004020202020204" pitchFamily="34" charset="0"/>
                        </a:rPr>
                        <a:t>24/25 (Up to 05/01/2024)</a:t>
                      </a:r>
                      <a:endParaRPr lang="en-GB" sz="1000" dirty="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dirty="0">
                          <a:effectLst/>
                          <a:latin typeface="Aptos" panose="020B0004020202020204" pitchFamily="34" charset="0"/>
                          <a:ea typeface="Aptos" panose="020B0004020202020204" pitchFamily="34" charset="0"/>
                          <a:cs typeface="Aptos" panose="020B0004020202020204" pitchFamily="34" charset="0"/>
                        </a:rPr>
                        <a:t>95108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effectLst/>
                          <a:latin typeface="Aptos" panose="020B0004020202020204" pitchFamily="34" charset="0"/>
                          <a:ea typeface="Aptos" panose="020B0004020202020204" pitchFamily="34" charset="0"/>
                          <a:cs typeface="Aptos" panose="020B0004020202020204" pitchFamily="34" charset="0"/>
                        </a:rPr>
                        <a:t>61261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effectLst/>
                          <a:latin typeface="Aptos" panose="020B0004020202020204" pitchFamily="34" charset="0"/>
                          <a:ea typeface="Aptos" panose="020B0004020202020204" pitchFamily="34" charset="0"/>
                          <a:cs typeface="Aptos" panose="020B0004020202020204" pitchFamily="34" charset="0"/>
                        </a:rPr>
                        <a:t>2110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effectLst/>
                          <a:latin typeface="Aptos" panose="020B0004020202020204" pitchFamily="34" charset="0"/>
                          <a:ea typeface="Aptos" panose="020B0004020202020204" pitchFamily="34" charset="0"/>
                          <a:cs typeface="Aptos" panose="020B0004020202020204" pitchFamily="34" charset="0"/>
                        </a:rPr>
                        <a:t>31737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effectLst/>
                          <a:latin typeface="Aptos" panose="020B0004020202020204" pitchFamily="34" charset="0"/>
                          <a:ea typeface="Aptos" panose="020B0004020202020204" pitchFamily="34" charset="0"/>
                          <a:cs typeface="Aptos" panose="020B0004020202020204" pitchFamily="34" charset="0"/>
                        </a:rPr>
                        <a:t>30055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5189152"/>
                  </a:ext>
                </a:extLst>
              </a:tr>
            </a:tbl>
          </a:graphicData>
        </a:graphic>
      </p:graphicFrame>
      <p:sp>
        <p:nvSpPr>
          <p:cNvPr id="8" name="TextBox 7">
            <a:extLst>
              <a:ext uri="{FF2B5EF4-FFF2-40B4-BE49-F238E27FC236}">
                <a16:creationId xmlns:a16="http://schemas.microsoft.com/office/drawing/2014/main" id="{DE7FC83B-9215-4950-9472-6F511E71D445}"/>
              </a:ext>
              <a:ext uri="{C183D7F6-B498-43B3-948B-1728B52AA6E4}">
                <adec:decorative xmlns:adec="http://schemas.microsoft.com/office/drawing/2017/decorative" val="0"/>
              </a:ext>
            </a:extLst>
          </p:cNvPr>
          <p:cNvSpPr txBox="1"/>
          <p:nvPr/>
        </p:nvSpPr>
        <p:spPr>
          <a:xfrm>
            <a:off x="0" y="3868047"/>
            <a:ext cx="12192000" cy="3046988"/>
          </a:xfrm>
          <a:prstGeom prst="rect">
            <a:avLst/>
          </a:prstGeom>
          <a:noFill/>
          <a:ln w="19050">
            <a:solidFill>
              <a:schemeClr val="tx1"/>
            </a:solid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 panose="020B0604020202020204" pitchFamily="34" charset="0"/>
                <a:ea typeface="Times New Roman" panose="02020603050405020304" pitchFamily="18" charset="0"/>
                <a:cs typeface="Arial" panose="020B0604020202020204" pitchFamily="34" charset="0"/>
              </a:rPr>
              <a:t>Current application volumes</a:t>
            </a:r>
          </a:p>
          <a:p>
            <a:pPr marL="342900" lvl="0" indent="-342900">
              <a:buFont typeface="Symbol" panose="05050102010706020507" pitchFamily="18" charset="2"/>
              <a:buChar char=""/>
            </a:pPr>
            <a:r>
              <a:rPr lang="en-GB" sz="1200" kern="100" dirty="0">
                <a:effectLst/>
                <a:latin typeface="Arial" panose="020B0604020202020204" pitchFamily="34" charset="0"/>
                <a:ea typeface="Aptos" panose="020B0004020202020204" pitchFamily="34" charset="0"/>
                <a:cs typeface="Arial" panose="020B0604020202020204" pitchFamily="34" charset="0"/>
              </a:rPr>
              <a:t>As at </a:t>
            </a:r>
            <a:r>
              <a:rPr lang="en-GB" sz="1200" kern="100" dirty="0">
                <a:latin typeface="Arial" panose="020B0604020202020204" pitchFamily="34" charset="0"/>
                <a:ea typeface="Aptos" panose="020B0004020202020204" pitchFamily="34" charset="0"/>
                <a:cs typeface="Arial" panose="020B0604020202020204" pitchFamily="34" charset="0"/>
              </a:rPr>
              <a:t>05/01/25,</a:t>
            </a:r>
            <a:r>
              <a:rPr lang="en-GB" sz="1200" kern="100" dirty="0">
                <a:effectLst/>
                <a:latin typeface="Arial" panose="020B0604020202020204" pitchFamily="34" charset="0"/>
                <a:ea typeface="Aptos" panose="020B0004020202020204" pitchFamily="34" charset="0"/>
                <a:cs typeface="Arial" panose="020B0604020202020204" pitchFamily="34" charset="0"/>
              </a:rPr>
              <a:t> DSA application volumes are slightly higher compared to the same point last year.  </a:t>
            </a:r>
          </a:p>
          <a:p>
            <a:pPr marL="342900" lvl="0" indent="-342900">
              <a:buFont typeface="Symbol" panose="05050102010706020507" pitchFamily="18" charset="2"/>
              <a:buChar char=""/>
            </a:pPr>
            <a:r>
              <a:rPr lang="en-GB" sz="1200" kern="100" dirty="0">
                <a:effectLst/>
                <a:latin typeface="Arial" panose="020B0604020202020204" pitchFamily="34" charset="0"/>
                <a:ea typeface="Aptos" panose="020B0004020202020204" pitchFamily="34" charset="0"/>
                <a:cs typeface="Arial" panose="020B0604020202020204" pitchFamily="34" charset="0"/>
              </a:rPr>
              <a:t>Overa</a:t>
            </a:r>
            <a:r>
              <a:rPr lang="en-GB" sz="1200" kern="100" dirty="0">
                <a:latin typeface="Arial" panose="020B0604020202020204" pitchFamily="34" charset="0"/>
                <a:ea typeface="Aptos" panose="020B0004020202020204" pitchFamily="34" charset="0"/>
                <a:cs typeface="Arial" panose="020B0604020202020204" pitchFamily="34" charset="0"/>
              </a:rPr>
              <a:t>ll, a</a:t>
            </a:r>
            <a:r>
              <a:rPr lang="en-GB" sz="1200" kern="100" dirty="0">
                <a:effectLst/>
                <a:latin typeface="Arial" panose="020B0604020202020204" pitchFamily="34" charset="0"/>
                <a:ea typeface="Aptos" panose="020B0004020202020204" pitchFamily="34" charset="0"/>
                <a:cs typeface="Arial" panose="020B0604020202020204" pitchFamily="34" charset="0"/>
              </a:rPr>
              <a:t>verage customer journey times are </a:t>
            </a:r>
            <a:r>
              <a:rPr lang="en-GB" sz="1200" kern="100" dirty="0">
                <a:latin typeface="Arial" panose="020B0604020202020204" pitchFamily="34" charset="0"/>
                <a:ea typeface="Aptos" panose="020B0004020202020204" pitchFamily="34" charset="0"/>
                <a:cs typeface="Arial" panose="020B0604020202020204" pitchFamily="34" charset="0"/>
              </a:rPr>
              <a:t>improving compared to earlier in the academic cycle. </a:t>
            </a:r>
          </a:p>
          <a:p>
            <a:pPr marL="342900" lvl="0" indent="-342900">
              <a:buFont typeface="Symbol" panose="05050102010706020507" pitchFamily="18" charset="2"/>
              <a:buChar char=""/>
            </a:pPr>
            <a:r>
              <a:rPr lang="en-GB" sz="1200" kern="100" dirty="0">
                <a:latin typeface="Arial" panose="020B0604020202020204" pitchFamily="34" charset="0"/>
                <a:ea typeface="Aptos" panose="020B0004020202020204" pitchFamily="34" charset="0"/>
                <a:cs typeface="Arial" panose="020B0604020202020204" pitchFamily="34" charset="0"/>
              </a:rPr>
              <a:t>Some </a:t>
            </a:r>
            <a:r>
              <a:rPr lang="en-GB" sz="1200" dirty="0">
                <a:effectLst/>
                <a:latin typeface="Arial" panose="020B0604020202020204" pitchFamily="34" charset="0"/>
                <a:ea typeface="Aptos" panose="020B0004020202020204" pitchFamily="34" charset="0"/>
                <a:cs typeface="Arial" panose="020B0604020202020204" pitchFamily="34" charset="0"/>
              </a:rPr>
              <a:t>customers are waiting longer than we would like at certain stages of the process due to resource pressures and a specific Capita system issue which has been resolved.</a:t>
            </a:r>
            <a:r>
              <a:rPr lang="en-GB" sz="1200" kern="100" dirty="0">
                <a:latin typeface="Arial" panose="020B0604020202020204" pitchFamily="34" charset="0"/>
                <a:ea typeface="Aptos" panose="020B0004020202020204" pitchFamily="34" charset="0"/>
                <a:cs typeface="Arial" panose="020B0604020202020204" pitchFamily="34" charset="0"/>
              </a:rPr>
              <a:t> </a:t>
            </a:r>
            <a:r>
              <a:rPr lang="en-GB" sz="1200" kern="100" dirty="0">
                <a:effectLst/>
                <a:latin typeface="Arial" panose="020B0604020202020204" pitchFamily="34" charset="0"/>
                <a:ea typeface="Aptos" panose="020B0004020202020204" pitchFamily="34" charset="0"/>
                <a:cs typeface="Arial" panose="020B0604020202020204" pitchFamily="34" charset="0"/>
              </a:rPr>
              <a:t>Mitigating acti</a:t>
            </a:r>
            <a:r>
              <a:rPr lang="en-GB" sz="1200" kern="100" dirty="0">
                <a:latin typeface="Arial" panose="020B0604020202020204" pitchFamily="34" charset="0"/>
                <a:ea typeface="Aptos" panose="020B0004020202020204" pitchFamily="34" charset="0"/>
                <a:cs typeface="Arial" panose="020B0604020202020204" pitchFamily="34" charset="0"/>
              </a:rPr>
              <a:t>ons have been delivered.</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p>
            <a:pPr lvl="0"/>
            <a:endParaRPr lang="en-GB" sz="1200" b="1" kern="100" dirty="0">
              <a:latin typeface="Arial" panose="020B0604020202020204" pitchFamily="34" charset="0"/>
              <a:ea typeface="Aptos" panose="020B0004020202020204" pitchFamily="34" charset="0"/>
              <a:cs typeface="Arial" panose="020B0604020202020204" pitchFamily="34" charset="0"/>
            </a:endParaRPr>
          </a:p>
          <a:p>
            <a:pPr lvl="0"/>
            <a:r>
              <a:rPr lang="en-GB" sz="1200" b="1" kern="100" dirty="0">
                <a:latin typeface="Arial" panose="020B0604020202020204" pitchFamily="34" charset="0"/>
                <a:ea typeface="Aptos" panose="020B0004020202020204" pitchFamily="34" charset="0"/>
                <a:cs typeface="Arial" panose="020B0604020202020204" pitchFamily="34" charset="0"/>
              </a:rPr>
              <a:t>Actions taken</a:t>
            </a:r>
            <a:endParaRPr lang="en-GB" sz="1200" b="1"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buFont typeface="Symbol" panose="05050102010706020507" pitchFamily="18" charset="2"/>
              <a:buChar char=""/>
            </a:pPr>
            <a:r>
              <a:rPr lang="en-GB" sz="1200" kern="100" dirty="0">
                <a:effectLst/>
                <a:latin typeface="Arial" panose="020B0604020202020204" pitchFamily="34" charset="0"/>
                <a:ea typeface="Aptos" panose="020B0004020202020204" pitchFamily="34" charset="0"/>
                <a:cs typeface="Arial" panose="020B0604020202020204" pitchFamily="34" charset="0"/>
              </a:rPr>
              <a:t>The suppliers have significantly increased resources and continue to recruit needs assessors and quality assurance personnel. </a:t>
            </a:r>
          </a:p>
          <a:p>
            <a:pPr marL="342900" lvl="0" indent="-342900">
              <a:buFont typeface="Symbol" panose="05050102010706020507" pitchFamily="18" charset="2"/>
              <a:buChar char=""/>
            </a:pPr>
            <a:r>
              <a:rPr lang="en-GB" sz="1200" kern="100" dirty="0">
                <a:latin typeface="Arial" panose="020B0604020202020204" pitchFamily="34" charset="0"/>
                <a:ea typeface="Aptos" panose="020B0004020202020204" pitchFamily="34" charset="0"/>
                <a:cs typeface="Arial" panose="020B0604020202020204" pitchFamily="34" charset="0"/>
              </a:rPr>
              <a:t>All customers impacted by the Capita system issue (approximately 4.5k across SFE and SFW) were contacted at the time and are being served by Capita. </a:t>
            </a:r>
            <a:endParaRPr lang="en-GB" sz="1200" kern="100" dirty="0">
              <a:effectLst/>
              <a:latin typeface="Arial" panose="020B0604020202020204" pitchFamily="34" charset="0"/>
              <a:ea typeface="Aptos" panose="020B0004020202020204" pitchFamily="34" charset="0"/>
              <a:cs typeface="Arial" panose="020B0604020202020204" pitchFamily="34" charset="0"/>
            </a:endParaRPr>
          </a:p>
          <a:p>
            <a:pPr marL="342900" indent="-342900">
              <a:buFont typeface="Symbol" panose="05050102010706020507" pitchFamily="18" charset="2"/>
              <a:buChar char=""/>
            </a:pPr>
            <a:r>
              <a:rPr lang="en-GB" sz="1200" kern="100" dirty="0">
                <a:effectLst/>
                <a:latin typeface="Arial" panose="020B0604020202020204" pitchFamily="34" charset="0"/>
                <a:ea typeface="Aptos" panose="020B0004020202020204" pitchFamily="34" charset="0"/>
                <a:cs typeface="Arial" panose="020B0604020202020204" pitchFamily="34" charset="0"/>
              </a:rPr>
              <a:t>SLC have increased DSA resources and upskilled colleagues to target processing queues, helping to ensure DSA applications, evidence and needs assessment reports are processed as quickly and efficiently as possible</a:t>
            </a:r>
            <a:r>
              <a:rPr lang="en-GB" sz="1200" kern="100" dirty="0">
                <a:latin typeface="Arial" panose="020B0604020202020204" pitchFamily="34" charset="0"/>
                <a:ea typeface="Aptos" panose="020B0004020202020204" pitchFamily="34" charset="0"/>
                <a:cs typeface="Arial" panose="020B0604020202020204" pitchFamily="34" charset="0"/>
              </a:rPr>
              <a:t>.</a:t>
            </a:r>
            <a:r>
              <a:rPr lang="en-GB" sz="1200" kern="100" dirty="0">
                <a:effectLst/>
                <a:latin typeface="Arial" panose="020B0604020202020204" pitchFamily="34" charset="0"/>
                <a:ea typeface="Aptos" panose="020B0004020202020204" pitchFamily="34" charset="0"/>
                <a:cs typeface="Arial" panose="020B0604020202020204" pitchFamily="34" charset="0"/>
              </a:rPr>
              <a:t> </a:t>
            </a:r>
            <a:r>
              <a:rPr lang="en-GB" sz="1200" kern="100" dirty="0">
                <a:latin typeface="Arial" panose="020B0604020202020204" pitchFamily="34" charset="0"/>
                <a:ea typeface="Aptos" panose="020B0004020202020204" pitchFamily="34" charset="0"/>
                <a:cs typeface="Arial" panose="020B0604020202020204" pitchFamily="34" charset="0"/>
              </a:rPr>
              <a:t>SLC have also prioritised resource to reduce contact wait times for customers, which have improved.</a:t>
            </a:r>
            <a:endParaRPr lang="en-GB" sz="12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buFont typeface="Symbol" panose="05050102010706020507" pitchFamily="18" charset="2"/>
              <a:buChar char=""/>
            </a:pPr>
            <a:r>
              <a:rPr lang="en-GB" sz="1200" kern="100" dirty="0">
                <a:effectLst/>
                <a:latin typeface="Arial" panose="020B0604020202020204" pitchFamily="34" charset="0"/>
                <a:ea typeface="Aptos" panose="020B0004020202020204" pitchFamily="34" charset="0"/>
                <a:cs typeface="Arial" panose="020B0604020202020204" pitchFamily="34" charset="0"/>
              </a:rPr>
              <a:t>Students can choose how and when they would like their needs assessment and AT equipment and training. We are working with the suppliers to understand to what degree student choice is impacting the time between a student being made eligible for DSA and having their assessment and AT equipment and training delivered.</a:t>
            </a:r>
          </a:p>
          <a:p>
            <a:pPr marL="342900" lvl="0" indent="-342900">
              <a:buFont typeface="Symbol" panose="05050102010706020507" pitchFamily="18" charset="2"/>
              <a:buChar char=""/>
            </a:pPr>
            <a:r>
              <a:rPr lang="en-GB" sz="1200" kern="100" dirty="0">
                <a:effectLst/>
                <a:latin typeface="Arial" panose="020B0604020202020204" pitchFamily="34" charset="0"/>
                <a:ea typeface="Aptos" panose="020B0004020202020204" pitchFamily="34" charset="0"/>
                <a:cs typeface="Arial" panose="020B0604020202020204" pitchFamily="34" charset="0"/>
              </a:rPr>
              <a:t>In the previous DSA model, </a:t>
            </a:r>
            <a:r>
              <a:rPr lang="en-GB" sz="1200" kern="100" dirty="0">
                <a:latin typeface="Arial" panose="020B0604020202020204" pitchFamily="34" charset="0"/>
                <a:ea typeface="Aptos" panose="020B0004020202020204" pitchFamily="34" charset="0"/>
                <a:cs typeface="Arial" panose="020B0604020202020204" pitchFamily="34" charset="0"/>
              </a:rPr>
              <a:t>pre-February 2024, </a:t>
            </a:r>
            <a:r>
              <a:rPr lang="en-GB" sz="1200" kern="100" dirty="0">
                <a:effectLst/>
                <a:latin typeface="Arial" panose="020B0604020202020204" pitchFamily="34" charset="0"/>
                <a:ea typeface="Aptos" panose="020B0004020202020204" pitchFamily="34" charset="0"/>
                <a:cs typeface="Arial" panose="020B0604020202020204" pitchFamily="34" charset="0"/>
              </a:rPr>
              <a:t>the onus was on the student to contact multiple companies to arrange their DSA support.  Students now have a </a:t>
            </a:r>
            <a:r>
              <a:rPr lang="en-GB" sz="1200" i="1" kern="100" dirty="0">
                <a:effectLst/>
                <a:latin typeface="Arial" panose="020B0604020202020204" pitchFamily="34" charset="0"/>
                <a:ea typeface="Aptos" panose="020B0004020202020204" pitchFamily="34" charset="0"/>
                <a:cs typeface="Arial" panose="020B0604020202020204" pitchFamily="34" charset="0"/>
              </a:rPr>
              <a:t>‘one stop shop’ </a:t>
            </a:r>
            <a:r>
              <a:rPr lang="en-GB" sz="1200" kern="100" dirty="0">
                <a:effectLst/>
                <a:latin typeface="Arial" panose="020B0604020202020204" pitchFamily="34" charset="0"/>
                <a:ea typeface="Aptos" panose="020B0004020202020204" pitchFamily="34" charset="0"/>
                <a:cs typeface="Arial" panose="020B0604020202020204" pitchFamily="34" charset="0"/>
              </a:rPr>
              <a:t>as suppliers take ownership and </a:t>
            </a:r>
            <a:r>
              <a:rPr lang="en-GB" sz="1200" kern="100" dirty="0">
                <a:latin typeface="Arial" panose="020B0604020202020204" pitchFamily="34" charset="0"/>
                <a:ea typeface="Aptos" panose="020B0004020202020204" pitchFamily="34" charset="0"/>
                <a:cs typeface="Arial" panose="020B0604020202020204" pitchFamily="34" charset="0"/>
              </a:rPr>
              <a:t>guide </a:t>
            </a:r>
            <a:r>
              <a:rPr lang="en-GB" sz="1200" kern="100" dirty="0">
                <a:effectLst/>
                <a:latin typeface="Arial" panose="020B0604020202020204" pitchFamily="34" charset="0"/>
                <a:ea typeface="Aptos" panose="020B0004020202020204" pitchFamily="34" charset="0"/>
                <a:cs typeface="Arial" panose="020B0604020202020204" pitchFamily="34" charset="0"/>
              </a:rPr>
              <a:t>the process for the student, increasing student engagement in the service.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785714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E11C47B-198C-9584-5DD6-30FAA50DEAEB}"/>
              </a:ext>
              <a:ext uri="{C183D7F6-B498-43B3-948B-1728B52AA6E4}">
                <adec:decorative xmlns:adec="http://schemas.microsoft.com/office/drawing/2017/decorative" val="1"/>
              </a:ext>
            </a:extLst>
          </p:cNvPr>
          <p:cNvSpPr/>
          <p:nvPr/>
        </p:nvSpPr>
        <p:spPr>
          <a:xfrm>
            <a:off x="51193" y="963749"/>
            <a:ext cx="11681095" cy="225788"/>
          </a:xfrm>
          <a:prstGeom prst="rect">
            <a:avLst/>
          </a:prstGeom>
          <a:solidFill>
            <a:srgbClr val="00808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7907FCEA-57FE-68C7-7403-6C89591F46CA}"/>
              </a:ext>
              <a:ext uri="{C183D7F6-B498-43B3-948B-1728B52AA6E4}">
                <adec:decorative xmlns:adec="http://schemas.microsoft.com/office/drawing/2017/decorative" val="1"/>
              </a:ext>
            </a:extLst>
          </p:cNvPr>
          <p:cNvSpPr/>
          <p:nvPr/>
        </p:nvSpPr>
        <p:spPr>
          <a:xfrm>
            <a:off x="51193" y="2262355"/>
            <a:ext cx="11681095" cy="225788"/>
          </a:xfrm>
          <a:prstGeom prst="rect">
            <a:avLst/>
          </a:prstGeom>
          <a:solidFill>
            <a:srgbClr val="00808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a:extLst>
              <a:ext uri="{FF2B5EF4-FFF2-40B4-BE49-F238E27FC236}">
                <a16:creationId xmlns:a16="http://schemas.microsoft.com/office/drawing/2014/main" id="{343B40B1-2633-4EFF-9B46-EE4A8DB0D0B6}"/>
              </a:ext>
            </a:extLst>
          </p:cNvPr>
          <p:cNvSpPr txBox="1">
            <a:spLocks noGrp="1"/>
          </p:cNvSpPr>
          <p:nvPr>
            <p:ph type="title" idx="4294967295"/>
          </p:nvPr>
        </p:nvSpPr>
        <p:spPr>
          <a:xfrm>
            <a:off x="0" y="151935"/>
            <a:ext cx="12192000"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DSA Application Volumes – Student Finance Wales (SFW)</a:t>
            </a:r>
          </a:p>
        </p:txBody>
      </p:sp>
      <p:sp>
        <p:nvSpPr>
          <p:cNvPr id="15" name="TextBox 14">
            <a:extLst>
              <a:ext uri="{FF2B5EF4-FFF2-40B4-BE49-F238E27FC236}">
                <a16:creationId xmlns:a16="http://schemas.microsoft.com/office/drawing/2014/main" id="{4CC5E3D8-4DA5-769A-DEB9-47A17065DAC8}"/>
              </a:ext>
            </a:extLst>
          </p:cNvPr>
          <p:cNvSpPr txBox="1"/>
          <p:nvPr/>
        </p:nvSpPr>
        <p:spPr>
          <a:xfrm>
            <a:off x="40300" y="951418"/>
            <a:ext cx="1335647" cy="246221"/>
          </a:xfrm>
          <a:prstGeom prst="rect">
            <a:avLst/>
          </a:prstGeom>
          <a:noFill/>
        </p:spPr>
        <p:txBody>
          <a:bodyPr wrap="square">
            <a:spAutoFit/>
          </a:bodyPr>
          <a:lstStyle/>
          <a:p>
            <a:r>
              <a:rPr lang="en-GB" sz="1000" b="1" dirty="0">
                <a:solidFill>
                  <a:schemeClr val="bg1"/>
                </a:solidFill>
                <a:effectLst/>
                <a:latin typeface="Aptos" panose="020B0004020202020204" pitchFamily="34" charset="0"/>
              </a:rPr>
              <a:t>SFW</a:t>
            </a:r>
          </a:p>
        </p:txBody>
      </p:sp>
      <p:sp>
        <p:nvSpPr>
          <p:cNvPr id="16" name="TextBox 15">
            <a:extLst>
              <a:ext uri="{FF2B5EF4-FFF2-40B4-BE49-F238E27FC236}">
                <a16:creationId xmlns:a16="http://schemas.microsoft.com/office/drawing/2014/main" id="{E328B7A5-E4F7-B9F4-C789-8DED5F979798}"/>
              </a:ext>
            </a:extLst>
          </p:cNvPr>
          <p:cNvSpPr txBox="1"/>
          <p:nvPr/>
        </p:nvSpPr>
        <p:spPr>
          <a:xfrm>
            <a:off x="40300" y="1162892"/>
            <a:ext cx="1958340" cy="246221"/>
          </a:xfrm>
          <a:prstGeom prst="rect">
            <a:avLst/>
          </a:prstGeom>
          <a:noFill/>
        </p:spPr>
        <p:txBody>
          <a:bodyPr wrap="square">
            <a:spAutoFit/>
          </a:bodyPr>
          <a:lstStyle/>
          <a:p>
            <a:r>
              <a:rPr lang="en-GB" sz="1000" b="1" dirty="0">
                <a:solidFill>
                  <a:schemeClr val="tx1"/>
                </a:solidFill>
                <a:effectLst/>
                <a:latin typeface="Aptos" panose="020B0004020202020204" pitchFamily="34" charset="0"/>
              </a:rPr>
              <a:t>Full Application Volumes</a:t>
            </a:r>
          </a:p>
        </p:txBody>
      </p:sp>
      <p:graphicFrame>
        <p:nvGraphicFramePr>
          <p:cNvPr id="12" name="Table 11">
            <a:extLst>
              <a:ext uri="{FF2B5EF4-FFF2-40B4-BE49-F238E27FC236}">
                <a16:creationId xmlns:a16="http://schemas.microsoft.com/office/drawing/2014/main" id="{A025A282-B2F9-59E8-8CAB-9D397E87262A}"/>
              </a:ext>
            </a:extLst>
          </p:cNvPr>
          <p:cNvGraphicFramePr>
            <a:graphicFrameLocks noGrp="1"/>
          </p:cNvGraphicFramePr>
          <p:nvPr>
            <p:extLst>
              <p:ext uri="{D42A27DB-BD31-4B8C-83A1-F6EECF244321}">
                <p14:modId xmlns:p14="http://schemas.microsoft.com/office/powerpoint/2010/main" val="3734990567"/>
              </p:ext>
            </p:extLst>
          </p:nvPr>
        </p:nvGraphicFramePr>
        <p:xfrm>
          <a:off x="51193" y="1388680"/>
          <a:ext cx="11679546" cy="705088"/>
        </p:xfrm>
        <a:graphic>
          <a:graphicData uri="http://schemas.openxmlformats.org/drawingml/2006/table">
            <a:tbl>
              <a:tblPr firstRow="1" firstCol="1" bandRow="1">
                <a:tableStyleId>{5C22544A-7EE6-4342-B048-85BDC9FD1C3A}</a:tableStyleId>
              </a:tblPr>
              <a:tblGrid>
                <a:gridCol w="4059735">
                  <a:extLst>
                    <a:ext uri="{9D8B030D-6E8A-4147-A177-3AD203B41FA5}">
                      <a16:colId xmlns:a16="http://schemas.microsoft.com/office/drawing/2014/main" val="25287232"/>
                    </a:ext>
                  </a:extLst>
                </a:gridCol>
                <a:gridCol w="1498979">
                  <a:extLst>
                    <a:ext uri="{9D8B030D-6E8A-4147-A177-3AD203B41FA5}">
                      <a16:colId xmlns:a16="http://schemas.microsoft.com/office/drawing/2014/main" val="1141618541"/>
                    </a:ext>
                  </a:extLst>
                </a:gridCol>
                <a:gridCol w="1498979">
                  <a:extLst>
                    <a:ext uri="{9D8B030D-6E8A-4147-A177-3AD203B41FA5}">
                      <a16:colId xmlns:a16="http://schemas.microsoft.com/office/drawing/2014/main" val="1607076361"/>
                    </a:ext>
                  </a:extLst>
                </a:gridCol>
                <a:gridCol w="1811825">
                  <a:extLst>
                    <a:ext uri="{9D8B030D-6E8A-4147-A177-3AD203B41FA5}">
                      <a16:colId xmlns:a16="http://schemas.microsoft.com/office/drawing/2014/main" val="651478665"/>
                    </a:ext>
                  </a:extLst>
                </a:gridCol>
                <a:gridCol w="1311049">
                  <a:extLst>
                    <a:ext uri="{9D8B030D-6E8A-4147-A177-3AD203B41FA5}">
                      <a16:colId xmlns:a16="http://schemas.microsoft.com/office/drawing/2014/main" val="1244540385"/>
                    </a:ext>
                  </a:extLst>
                </a:gridCol>
                <a:gridCol w="1498979">
                  <a:extLst>
                    <a:ext uri="{9D8B030D-6E8A-4147-A177-3AD203B41FA5}">
                      <a16:colId xmlns:a16="http://schemas.microsoft.com/office/drawing/2014/main" val="95192935"/>
                    </a:ext>
                  </a:extLst>
                </a:gridCol>
              </a:tblGrid>
              <a:tr h="241468">
                <a:tc>
                  <a:txBody>
                    <a:bodyPr/>
                    <a:lstStyle/>
                    <a:p>
                      <a:r>
                        <a:rPr lang="en-GB" sz="1000" dirty="0">
                          <a:effectLst/>
                          <a:latin typeface="Aptos" panose="020B0004020202020204" pitchFamily="34" charset="0"/>
                        </a:rPr>
                        <a:t>Year</a:t>
                      </a:r>
                      <a:endParaRPr lang="en-GB" sz="1000" dirty="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a:solidFill>
                            <a:schemeClr val="bg1"/>
                          </a:solidFill>
                          <a:effectLst/>
                          <a:latin typeface="Aptos" panose="020B0004020202020204" pitchFamily="34" charset="0"/>
                        </a:rPr>
                        <a:t>DSA Apps received</a:t>
                      </a:r>
                      <a:endParaRPr lang="en-GB" sz="100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dirty="0">
                          <a:solidFill>
                            <a:schemeClr val="bg1"/>
                          </a:solidFill>
                          <a:effectLst/>
                          <a:latin typeface="Aptos" panose="020B0004020202020204" pitchFamily="34" charset="0"/>
                        </a:rPr>
                        <a:t>Eligible</a:t>
                      </a:r>
                      <a:endPar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dirty="0">
                          <a:solidFill>
                            <a:schemeClr val="bg1"/>
                          </a:solidFill>
                          <a:effectLst/>
                          <a:latin typeface="Aptos" panose="020B0004020202020204" pitchFamily="34" charset="0"/>
                        </a:rPr>
                        <a:t>Ineligible/Lapsed/Cancelled</a:t>
                      </a:r>
                      <a:endPar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dirty="0">
                          <a:solidFill>
                            <a:schemeClr val="bg1"/>
                          </a:solidFill>
                          <a:effectLst/>
                          <a:latin typeface="Aptos" panose="020B0004020202020204" pitchFamily="34" charset="0"/>
                        </a:rPr>
                        <a:t>Pended</a:t>
                      </a:r>
                      <a:endPar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dirty="0">
                          <a:solidFill>
                            <a:schemeClr val="bg1"/>
                          </a:solidFill>
                          <a:effectLst/>
                          <a:latin typeface="Aptos" panose="020B0004020202020204" pitchFamily="34" charset="0"/>
                        </a:rPr>
                        <a:t>Support approved</a:t>
                      </a:r>
                      <a:endPar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extLst>
                  <a:ext uri="{0D108BD9-81ED-4DB2-BD59-A6C34878D82A}">
                    <a16:rowId xmlns:a16="http://schemas.microsoft.com/office/drawing/2014/main" val="2348574486"/>
                  </a:ext>
                </a:extLst>
              </a:tr>
              <a:tr h="231810">
                <a:tc>
                  <a:txBody>
                    <a:bodyPr/>
                    <a:lstStyle/>
                    <a:p>
                      <a:r>
                        <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rPr>
                        <a:t>22/23 (Full Year)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dirty="0">
                          <a:effectLst/>
                          <a:latin typeface="Aptos" panose="020B0004020202020204" pitchFamily="34" charset="0"/>
                          <a:ea typeface="Aptos" panose="020B0004020202020204" pitchFamily="34" charset="0"/>
                          <a:cs typeface="Aptos" panose="020B0004020202020204" pitchFamily="34" charset="0"/>
                        </a:rPr>
                        <a:t>5785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effectLst/>
                          <a:latin typeface="Aptos" panose="020B0004020202020204" pitchFamily="34" charset="0"/>
                          <a:ea typeface="Aptos" panose="020B0004020202020204" pitchFamily="34" charset="0"/>
                          <a:cs typeface="Aptos" panose="020B0004020202020204" pitchFamily="34" charset="0"/>
                        </a:rPr>
                        <a:t>4002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effectLst/>
                          <a:latin typeface="Aptos" panose="020B0004020202020204" pitchFamily="34" charset="0"/>
                          <a:ea typeface="Aptos" panose="020B0004020202020204" pitchFamily="34" charset="0"/>
                          <a:cs typeface="Aptos" panose="020B0004020202020204" pitchFamily="34" charset="0"/>
                        </a:rPr>
                        <a:t>367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effectLst/>
                          <a:latin typeface="Aptos" panose="020B0004020202020204" pitchFamily="34" charset="0"/>
                          <a:ea typeface="Aptos" panose="020B0004020202020204" pitchFamily="34" charset="0"/>
                          <a:cs typeface="Aptos" panose="020B0004020202020204" pitchFamily="34" charset="0"/>
                        </a:rPr>
                        <a:t>1416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effectLst/>
                          <a:latin typeface="Aptos" panose="020B0004020202020204" pitchFamily="34" charset="0"/>
                          <a:ea typeface="Aptos" panose="020B0004020202020204" pitchFamily="34" charset="0"/>
                          <a:cs typeface="Aptos" panose="020B0004020202020204" pitchFamily="34" charset="0"/>
                        </a:rPr>
                        <a:t>3389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5006637"/>
                  </a:ext>
                </a:extLst>
              </a:tr>
              <a:tr h="231810">
                <a:tc>
                  <a:txBody>
                    <a:bodyPr/>
                    <a:lstStyle/>
                    <a:p>
                      <a:r>
                        <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rPr>
                        <a:t>23/24 (Full Year)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dirty="0">
                          <a:effectLst/>
                          <a:latin typeface="Aptos" panose="020B0004020202020204" pitchFamily="34" charset="0"/>
                          <a:ea typeface="Aptos" panose="020B0004020202020204" pitchFamily="34" charset="0"/>
                          <a:cs typeface="Aptos" panose="020B0004020202020204" pitchFamily="34" charset="0"/>
                        </a:rPr>
                        <a:t>6078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effectLst/>
                          <a:latin typeface="Aptos" panose="020B0004020202020204" pitchFamily="34" charset="0"/>
                          <a:ea typeface="Aptos" panose="020B0004020202020204" pitchFamily="34" charset="0"/>
                          <a:cs typeface="Aptos" panose="020B0004020202020204" pitchFamily="34" charset="0"/>
                        </a:rPr>
                        <a:t>4290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effectLst/>
                          <a:latin typeface="Aptos" panose="020B0004020202020204" pitchFamily="34" charset="0"/>
                          <a:ea typeface="Aptos" panose="020B0004020202020204" pitchFamily="34" charset="0"/>
                          <a:cs typeface="Aptos" panose="020B0004020202020204" pitchFamily="34" charset="0"/>
                        </a:rPr>
                        <a:t>318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effectLst/>
                          <a:latin typeface="Aptos" panose="020B0004020202020204" pitchFamily="34" charset="0"/>
                          <a:ea typeface="Aptos" panose="020B0004020202020204" pitchFamily="34" charset="0"/>
                          <a:cs typeface="Aptos" panose="020B0004020202020204" pitchFamily="34" charset="0"/>
                        </a:rPr>
                        <a:t>1470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effectLst/>
                          <a:latin typeface="Aptos" panose="020B0004020202020204" pitchFamily="34" charset="0"/>
                          <a:ea typeface="Aptos" panose="020B0004020202020204" pitchFamily="34" charset="0"/>
                          <a:cs typeface="Aptos" panose="020B0004020202020204" pitchFamily="34" charset="0"/>
                        </a:rPr>
                        <a:t>3215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6080925"/>
                  </a:ext>
                </a:extLst>
              </a:tr>
            </a:tbl>
          </a:graphicData>
        </a:graphic>
      </p:graphicFrame>
      <p:sp>
        <p:nvSpPr>
          <p:cNvPr id="18" name="TextBox 17">
            <a:extLst>
              <a:ext uri="{FF2B5EF4-FFF2-40B4-BE49-F238E27FC236}">
                <a16:creationId xmlns:a16="http://schemas.microsoft.com/office/drawing/2014/main" id="{C6222815-3C42-6179-A717-E67B2763D990}"/>
              </a:ext>
            </a:extLst>
          </p:cNvPr>
          <p:cNvSpPr txBox="1"/>
          <p:nvPr/>
        </p:nvSpPr>
        <p:spPr>
          <a:xfrm>
            <a:off x="43475" y="2250024"/>
            <a:ext cx="1335647" cy="246221"/>
          </a:xfrm>
          <a:prstGeom prst="rect">
            <a:avLst/>
          </a:prstGeom>
          <a:noFill/>
        </p:spPr>
        <p:txBody>
          <a:bodyPr wrap="square">
            <a:spAutoFit/>
          </a:bodyPr>
          <a:lstStyle/>
          <a:p>
            <a:r>
              <a:rPr lang="en-GB" sz="1000" b="1" dirty="0">
                <a:solidFill>
                  <a:schemeClr val="bg1"/>
                </a:solidFill>
                <a:effectLst/>
                <a:latin typeface="Aptos" panose="020B0004020202020204" pitchFamily="34" charset="0"/>
              </a:rPr>
              <a:t>SFW</a:t>
            </a:r>
          </a:p>
        </p:txBody>
      </p:sp>
      <p:sp>
        <p:nvSpPr>
          <p:cNvPr id="19" name="TextBox 18">
            <a:extLst>
              <a:ext uri="{FF2B5EF4-FFF2-40B4-BE49-F238E27FC236}">
                <a16:creationId xmlns:a16="http://schemas.microsoft.com/office/drawing/2014/main" id="{723B095C-3256-AEF8-53E4-BBDCFB99386A}"/>
              </a:ext>
            </a:extLst>
          </p:cNvPr>
          <p:cNvSpPr txBox="1"/>
          <p:nvPr/>
        </p:nvSpPr>
        <p:spPr>
          <a:xfrm>
            <a:off x="43475" y="2461498"/>
            <a:ext cx="1958340" cy="246221"/>
          </a:xfrm>
          <a:prstGeom prst="rect">
            <a:avLst/>
          </a:prstGeom>
          <a:noFill/>
        </p:spPr>
        <p:txBody>
          <a:bodyPr wrap="square">
            <a:spAutoFit/>
          </a:bodyPr>
          <a:lstStyle/>
          <a:p>
            <a:r>
              <a:rPr lang="en-GB" sz="1000" b="1" dirty="0">
                <a:solidFill>
                  <a:schemeClr val="tx1"/>
                </a:solidFill>
                <a:effectLst/>
                <a:latin typeface="Aptos" panose="020B0004020202020204" pitchFamily="34" charset="0"/>
              </a:rPr>
              <a:t>Like for like comparison</a:t>
            </a:r>
          </a:p>
        </p:txBody>
      </p:sp>
      <p:graphicFrame>
        <p:nvGraphicFramePr>
          <p:cNvPr id="13" name="Table 12">
            <a:extLst>
              <a:ext uri="{FF2B5EF4-FFF2-40B4-BE49-F238E27FC236}">
                <a16:creationId xmlns:a16="http://schemas.microsoft.com/office/drawing/2014/main" id="{436C4047-C1C0-9FB7-7837-5240C90FF97E}"/>
              </a:ext>
            </a:extLst>
          </p:cNvPr>
          <p:cNvGraphicFramePr>
            <a:graphicFrameLocks noGrp="1"/>
          </p:cNvGraphicFramePr>
          <p:nvPr>
            <p:extLst>
              <p:ext uri="{D42A27DB-BD31-4B8C-83A1-F6EECF244321}">
                <p14:modId xmlns:p14="http://schemas.microsoft.com/office/powerpoint/2010/main" val="1997385365"/>
              </p:ext>
            </p:extLst>
          </p:nvPr>
        </p:nvGraphicFramePr>
        <p:xfrm>
          <a:off x="51193" y="2687286"/>
          <a:ext cx="11679546" cy="946556"/>
        </p:xfrm>
        <a:graphic>
          <a:graphicData uri="http://schemas.openxmlformats.org/drawingml/2006/table">
            <a:tbl>
              <a:tblPr firstRow="1" firstCol="1" bandRow="1">
                <a:tableStyleId>{5C22544A-7EE6-4342-B048-85BDC9FD1C3A}</a:tableStyleId>
              </a:tblPr>
              <a:tblGrid>
                <a:gridCol w="4059735">
                  <a:extLst>
                    <a:ext uri="{9D8B030D-6E8A-4147-A177-3AD203B41FA5}">
                      <a16:colId xmlns:a16="http://schemas.microsoft.com/office/drawing/2014/main" val="25287232"/>
                    </a:ext>
                  </a:extLst>
                </a:gridCol>
                <a:gridCol w="1498979">
                  <a:extLst>
                    <a:ext uri="{9D8B030D-6E8A-4147-A177-3AD203B41FA5}">
                      <a16:colId xmlns:a16="http://schemas.microsoft.com/office/drawing/2014/main" val="1141618541"/>
                    </a:ext>
                  </a:extLst>
                </a:gridCol>
                <a:gridCol w="1498979">
                  <a:extLst>
                    <a:ext uri="{9D8B030D-6E8A-4147-A177-3AD203B41FA5}">
                      <a16:colId xmlns:a16="http://schemas.microsoft.com/office/drawing/2014/main" val="1607076361"/>
                    </a:ext>
                  </a:extLst>
                </a:gridCol>
                <a:gridCol w="1811825">
                  <a:extLst>
                    <a:ext uri="{9D8B030D-6E8A-4147-A177-3AD203B41FA5}">
                      <a16:colId xmlns:a16="http://schemas.microsoft.com/office/drawing/2014/main" val="651478665"/>
                    </a:ext>
                  </a:extLst>
                </a:gridCol>
                <a:gridCol w="1311049">
                  <a:extLst>
                    <a:ext uri="{9D8B030D-6E8A-4147-A177-3AD203B41FA5}">
                      <a16:colId xmlns:a16="http://schemas.microsoft.com/office/drawing/2014/main" val="1244540385"/>
                    </a:ext>
                  </a:extLst>
                </a:gridCol>
                <a:gridCol w="1498979">
                  <a:extLst>
                    <a:ext uri="{9D8B030D-6E8A-4147-A177-3AD203B41FA5}">
                      <a16:colId xmlns:a16="http://schemas.microsoft.com/office/drawing/2014/main" val="95192935"/>
                    </a:ext>
                  </a:extLst>
                </a:gridCol>
              </a:tblGrid>
              <a:tr h="241468">
                <a:tc>
                  <a:txBody>
                    <a:bodyPr/>
                    <a:lstStyle/>
                    <a:p>
                      <a:r>
                        <a:rPr lang="en-GB" sz="1000" dirty="0">
                          <a:effectLst/>
                          <a:latin typeface="Aptos" panose="020B0004020202020204" pitchFamily="34" charset="0"/>
                        </a:rPr>
                        <a:t>Year</a:t>
                      </a:r>
                      <a:endParaRPr lang="en-GB" sz="1000" dirty="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dirty="0">
                          <a:solidFill>
                            <a:schemeClr val="bg1"/>
                          </a:solidFill>
                          <a:effectLst/>
                          <a:latin typeface="Aptos" panose="020B0004020202020204" pitchFamily="34" charset="0"/>
                        </a:rPr>
                        <a:t>All Apps</a:t>
                      </a:r>
                      <a:endPar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a:solidFill>
                            <a:schemeClr val="bg1"/>
                          </a:solidFill>
                          <a:effectLst/>
                          <a:latin typeface="Aptos" panose="020B0004020202020204" pitchFamily="34" charset="0"/>
                        </a:rPr>
                        <a:t>Eligible</a:t>
                      </a:r>
                      <a:endParaRPr lang="en-GB" sz="100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a:solidFill>
                            <a:schemeClr val="bg1"/>
                          </a:solidFill>
                          <a:effectLst/>
                          <a:latin typeface="Aptos" panose="020B0004020202020204" pitchFamily="34" charset="0"/>
                        </a:rPr>
                        <a:t>Ineligible/Lapsed/Cancelled</a:t>
                      </a:r>
                      <a:endParaRPr lang="en-GB" sz="100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a:solidFill>
                            <a:schemeClr val="bg1"/>
                          </a:solidFill>
                          <a:effectLst/>
                          <a:latin typeface="Aptos" panose="020B0004020202020204" pitchFamily="34" charset="0"/>
                        </a:rPr>
                        <a:t>Pended</a:t>
                      </a:r>
                      <a:endParaRPr lang="en-GB" sz="100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dirty="0">
                          <a:solidFill>
                            <a:schemeClr val="bg1"/>
                          </a:solidFill>
                          <a:effectLst/>
                          <a:latin typeface="Aptos" panose="020B0004020202020204" pitchFamily="34" charset="0"/>
                        </a:rPr>
                        <a:t>Support approved</a:t>
                      </a:r>
                      <a:endPar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extLst>
                  <a:ext uri="{0D108BD9-81ED-4DB2-BD59-A6C34878D82A}">
                    <a16:rowId xmlns:a16="http://schemas.microsoft.com/office/drawing/2014/main" val="1977579411"/>
                  </a:ext>
                </a:extLst>
              </a:tr>
              <a:tr h="231810">
                <a:tc>
                  <a:txBody>
                    <a:bodyPr/>
                    <a:lstStyle/>
                    <a:p>
                      <a:r>
                        <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rPr>
                        <a:t>22/23 (Up to 05/01/2022)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dirty="0">
                          <a:effectLst/>
                          <a:latin typeface="Aptos" panose="020B0004020202020204" pitchFamily="34" charset="0"/>
                          <a:ea typeface="Aptos" panose="020B0004020202020204" pitchFamily="34" charset="0"/>
                          <a:cs typeface="Aptos" panose="020B0004020202020204" pitchFamily="34" charset="0"/>
                        </a:rPr>
                        <a:t>4747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effectLst/>
                          <a:latin typeface="Aptos" panose="020B0004020202020204" pitchFamily="34" charset="0"/>
                          <a:ea typeface="Aptos" panose="020B0004020202020204" pitchFamily="34" charset="0"/>
                          <a:cs typeface="Aptos" panose="020B0004020202020204" pitchFamily="34" charset="0"/>
                        </a:rPr>
                        <a:t>2982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effectLst/>
                          <a:latin typeface="Aptos" panose="020B0004020202020204" pitchFamily="34" charset="0"/>
                          <a:ea typeface="Aptos" panose="020B0004020202020204" pitchFamily="34" charset="0"/>
                          <a:cs typeface="Aptos" panose="020B0004020202020204" pitchFamily="34" charset="0"/>
                        </a:rPr>
                        <a:t>138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effectLst/>
                          <a:latin typeface="Aptos" panose="020B0004020202020204" pitchFamily="34" charset="0"/>
                          <a:ea typeface="Aptos" panose="020B0004020202020204" pitchFamily="34" charset="0"/>
                          <a:cs typeface="Aptos" panose="020B0004020202020204" pitchFamily="34" charset="0"/>
                        </a:rPr>
                        <a:t>1627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effectLst/>
                          <a:latin typeface="Aptos" panose="020B0004020202020204" pitchFamily="34" charset="0"/>
                          <a:ea typeface="Aptos" panose="020B0004020202020204" pitchFamily="34" charset="0"/>
                          <a:cs typeface="Aptos" panose="020B0004020202020204" pitchFamily="34" charset="0"/>
                        </a:rPr>
                        <a:t>2303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7080688"/>
                  </a:ext>
                </a:extLst>
              </a:tr>
              <a:tr h="231810">
                <a:tc>
                  <a:txBody>
                    <a:bodyPr/>
                    <a:lstStyle/>
                    <a:p>
                      <a:r>
                        <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rPr>
                        <a:t>23/24 (Up to 05/01/2023)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dirty="0">
                          <a:effectLst/>
                          <a:latin typeface="Aptos" panose="020B0004020202020204" pitchFamily="34" charset="0"/>
                          <a:ea typeface="Aptos" panose="020B0004020202020204" pitchFamily="34" charset="0"/>
                          <a:cs typeface="Aptos" panose="020B0004020202020204" pitchFamily="34" charset="0"/>
                        </a:rPr>
                        <a:t>4919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effectLst/>
                          <a:latin typeface="Aptos" panose="020B0004020202020204" pitchFamily="34" charset="0"/>
                          <a:ea typeface="Aptos" panose="020B0004020202020204" pitchFamily="34" charset="0"/>
                          <a:cs typeface="Aptos" panose="020B0004020202020204" pitchFamily="34" charset="0"/>
                        </a:rPr>
                        <a:t>3253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effectLst/>
                          <a:latin typeface="Aptos" panose="020B0004020202020204" pitchFamily="34" charset="0"/>
                          <a:ea typeface="Aptos" panose="020B0004020202020204" pitchFamily="34" charset="0"/>
                          <a:cs typeface="Aptos" panose="020B0004020202020204" pitchFamily="34" charset="0"/>
                        </a:rPr>
                        <a:t>129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effectLst/>
                          <a:latin typeface="Aptos" panose="020B0004020202020204" pitchFamily="34" charset="0"/>
                          <a:ea typeface="Aptos" panose="020B0004020202020204" pitchFamily="34" charset="0"/>
                          <a:cs typeface="Aptos" panose="020B0004020202020204" pitchFamily="34" charset="0"/>
                        </a:rPr>
                        <a:t>1537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effectLst/>
                          <a:latin typeface="Aptos" panose="020B0004020202020204" pitchFamily="34" charset="0"/>
                          <a:ea typeface="Aptos" panose="020B0004020202020204" pitchFamily="34" charset="0"/>
                          <a:cs typeface="Aptos" panose="020B0004020202020204" pitchFamily="34" charset="0"/>
                        </a:rPr>
                        <a:t>2035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3228916"/>
                  </a:ext>
                </a:extLst>
              </a:tr>
              <a:tr h="241468">
                <a:tc>
                  <a:txBody>
                    <a:bodyPr/>
                    <a:lstStyle/>
                    <a:p>
                      <a:r>
                        <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rPr>
                        <a:t>24/25 (Up to 05/01/2024)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dirty="0">
                          <a:effectLst/>
                          <a:latin typeface="Aptos" panose="020B0004020202020204" pitchFamily="34" charset="0"/>
                          <a:ea typeface="Aptos" panose="020B0004020202020204" pitchFamily="34" charset="0"/>
                          <a:cs typeface="Aptos" panose="020B0004020202020204" pitchFamily="34" charset="0"/>
                        </a:rPr>
                        <a:t>4900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effectLst/>
                          <a:latin typeface="Aptos" panose="020B0004020202020204" pitchFamily="34" charset="0"/>
                          <a:ea typeface="Aptos" panose="020B0004020202020204" pitchFamily="34" charset="0"/>
                          <a:cs typeface="Aptos" panose="020B0004020202020204" pitchFamily="34" charset="0"/>
                        </a:rPr>
                        <a:t>3309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effectLst/>
                          <a:latin typeface="Aptos" panose="020B0004020202020204" pitchFamily="34" charset="0"/>
                          <a:ea typeface="Aptos" panose="020B0004020202020204" pitchFamily="34" charset="0"/>
                          <a:cs typeface="Aptos" panose="020B0004020202020204" pitchFamily="34" charset="0"/>
                        </a:rPr>
                        <a:t>141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effectLst/>
                          <a:latin typeface="Aptos" panose="020B0004020202020204" pitchFamily="34" charset="0"/>
                          <a:ea typeface="Aptos" panose="020B0004020202020204" pitchFamily="34" charset="0"/>
                          <a:cs typeface="Aptos" panose="020B0004020202020204" pitchFamily="34" charset="0"/>
                        </a:rPr>
                        <a:t>1450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effectLst/>
                          <a:latin typeface="Aptos" panose="020B0004020202020204" pitchFamily="34" charset="0"/>
                          <a:ea typeface="Aptos" panose="020B0004020202020204" pitchFamily="34" charset="0"/>
                          <a:cs typeface="Aptos" panose="020B0004020202020204" pitchFamily="34" charset="0"/>
                        </a:rPr>
                        <a:t>1983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5189152"/>
                  </a:ext>
                </a:extLst>
              </a:tr>
            </a:tbl>
          </a:graphicData>
        </a:graphic>
      </p:graphicFrame>
      <p:sp>
        <p:nvSpPr>
          <p:cNvPr id="8" name="TextBox 7">
            <a:extLst>
              <a:ext uri="{FF2B5EF4-FFF2-40B4-BE49-F238E27FC236}">
                <a16:creationId xmlns:a16="http://schemas.microsoft.com/office/drawing/2014/main" id="{DE7FC83B-9215-4950-9472-6F511E71D445}"/>
              </a:ext>
            </a:extLst>
          </p:cNvPr>
          <p:cNvSpPr txBox="1"/>
          <p:nvPr/>
        </p:nvSpPr>
        <p:spPr>
          <a:xfrm>
            <a:off x="40300" y="3820758"/>
            <a:ext cx="11897282" cy="3037242"/>
          </a:xfrm>
          <a:prstGeom prst="rect">
            <a:avLst/>
          </a:prstGeom>
          <a:noFill/>
          <a:ln w="190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 panose="020B0604020202020204" pitchFamily="34" charset="0"/>
                <a:ea typeface="Times New Roman" panose="02020603050405020304" pitchFamily="18" charset="0"/>
                <a:cs typeface="Arial" panose="020B0604020202020204" pitchFamily="34" charset="0"/>
              </a:rPr>
              <a:t>Current application volumes</a:t>
            </a:r>
          </a:p>
          <a:p>
            <a:pPr marL="342900" lvl="0" indent="-342900">
              <a:buFont typeface="Symbol" panose="05050102010706020507" pitchFamily="18" charset="2"/>
              <a:buChar char=""/>
            </a:pPr>
            <a:r>
              <a:rPr lang="en-GB" sz="1200" kern="100" dirty="0">
                <a:effectLst/>
                <a:latin typeface="Arial" panose="020B0604020202020204" pitchFamily="34" charset="0"/>
                <a:ea typeface="Aptos" panose="020B0004020202020204" pitchFamily="34" charset="0"/>
                <a:cs typeface="Arial" panose="020B0604020202020204" pitchFamily="34" charset="0"/>
              </a:rPr>
              <a:t>DSA application volumes are broadly </a:t>
            </a:r>
            <a:r>
              <a:rPr lang="en-GB" sz="1200" kern="100" dirty="0">
                <a:latin typeface="Arial" panose="020B0604020202020204" pitchFamily="34" charset="0"/>
                <a:ea typeface="Aptos" panose="020B0004020202020204" pitchFamily="34" charset="0"/>
                <a:cs typeface="Arial" panose="020B0604020202020204" pitchFamily="34" charset="0"/>
              </a:rPr>
              <a:t>in line with </a:t>
            </a:r>
            <a:r>
              <a:rPr lang="en-GB" sz="1200" kern="100" dirty="0">
                <a:effectLst/>
                <a:latin typeface="Arial" panose="020B0604020202020204" pitchFamily="34" charset="0"/>
                <a:ea typeface="Aptos" panose="020B0004020202020204" pitchFamily="34" charset="0"/>
                <a:cs typeface="Arial" panose="020B0604020202020204" pitchFamily="34" charset="0"/>
              </a:rPr>
              <a:t>last year.  </a:t>
            </a:r>
          </a:p>
          <a:p>
            <a:pPr marL="342900" lvl="0" indent="-342900">
              <a:buFont typeface="Symbol" panose="05050102010706020507" pitchFamily="18" charset="2"/>
              <a:buChar char=""/>
            </a:pPr>
            <a:r>
              <a:rPr lang="en-GB" sz="1200" kern="100" dirty="0">
                <a:effectLst/>
                <a:latin typeface="Arial" panose="020B0604020202020204" pitchFamily="34" charset="0"/>
                <a:ea typeface="Aptos" panose="020B0004020202020204" pitchFamily="34" charset="0"/>
                <a:cs typeface="Arial" panose="020B0604020202020204" pitchFamily="34" charset="0"/>
              </a:rPr>
              <a:t>As per the previous slide</a:t>
            </a:r>
            <a:r>
              <a:rPr lang="en-GB" sz="1200" kern="100" dirty="0">
                <a:latin typeface="Arial" panose="020B0604020202020204" pitchFamily="34" charset="0"/>
                <a:ea typeface="Aptos" panose="020B0004020202020204" pitchFamily="34" charset="0"/>
                <a:cs typeface="Arial" panose="020B0604020202020204" pitchFamily="34" charset="0"/>
              </a:rPr>
              <a:t>, a</a:t>
            </a:r>
            <a:r>
              <a:rPr lang="en-GB" sz="1200" kern="100" dirty="0">
                <a:effectLst/>
                <a:latin typeface="Arial" panose="020B0604020202020204" pitchFamily="34" charset="0"/>
                <a:ea typeface="Aptos" panose="020B0004020202020204" pitchFamily="34" charset="0"/>
                <a:cs typeface="Arial" panose="020B0604020202020204" pitchFamily="34" charset="0"/>
              </a:rPr>
              <a:t>verage customer journey times are </a:t>
            </a:r>
            <a:r>
              <a:rPr lang="en-GB" sz="1200" kern="100" dirty="0">
                <a:latin typeface="Arial" panose="020B0604020202020204" pitchFamily="34" charset="0"/>
                <a:ea typeface="Aptos" panose="020B0004020202020204" pitchFamily="34" charset="0"/>
                <a:cs typeface="Arial" panose="020B0604020202020204" pitchFamily="34" charset="0"/>
              </a:rPr>
              <a:t>improving compared to earlier in the academic cycle. </a:t>
            </a:r>
          </a:p>
          <a:p>
            <a:pPr marL="342900" lvl="0" indent="-342900">
              <a:buFont typeface="Symbol" panose="05050102010706020507" pitchFamily="18" charset="2"/>
              <a:buChar char=""/>
            </a:pPr>
            <a:r>
              <a:rPr lang="en-GB" sz="1200" kern="100" dirty="0">
                <a:latin typeface="Arial" panose="020B0604020202020204" pitchFamily="34" charset="0"/>
                <a:ea typeface="Aptos" panose="020B0004020202020204" pitchFamily="34" charset="0"/>
                <a:cs typeface="Arial" panose="020B0604020202020204" pitchFamily="34" charset="0"/>
              </a:rPr>
              <a:t>Some </a:t>
            </a:r>
            <a:r>
              <a:rPr lang="en-GB" sz="1200" dirty="0">
                <a:effectLst/>
                <a:latin typeface="Arial" panose="020B0604020202020204" pitchFamily="34" charset="0"/>
                <a:ea typeface="Aptos" panose="020B0004020202020204" pitchFamily="34" charset="0"/>
                <a:cs typeface="Arial" panose="020B0604020202020204" pitchFamily="34" charset="0"/>
              </a:rPr>
              <a:t>customers are waiting longer than we would like at certain stages of the process due to resource pressures and a specific Capita system issue which has been resolved.</a:t>
            </a:r>
            <a:r>
              <a:rPr lang="en-GB" sz="1200" kern="100" dirty="0">
                <a:latin typeface="Arial" panose="020B0604020202020204" pitchFamily="34" charset="0"/>
                <a:ea typeface="Aptos" panose="020B0004020202020204" pitchFamily="34" charset="0"/>
                <a:cs typeface="Arial" panose="020B0604020202020204" pitchFamily="34" charset="0"/>
              </a:rPr>
              <a:t> </a:t>
            </a:r>
            <a:r>
              <a:rPr lang="en-GB" sz="1200" kern="100" dirty="0">
                <a:effectLst/>
                <a:latin typeface="Arial" panose="020B0604020202020204" pitchFamily="34" charset="0"/>
                <a:ea typeface="Aptos" panose="020B0004020202020204" pitchFamily="34" charset="0"/>
                <a:cs typeface="Arial" panose="020B0604020202020204" pitchFamily="34" charset="0"/>
              </a:rPr>
              <a:t>Mitigating acti</a:t>
            </a:r>
            <a:r>
              <a:rPr lang="en-GB" sz="1200" kern="100" dirty="0">
                <a:latin typeface="Arial" panose="020B0604020202020204" pitchFamily="34" charset="0"/>
                <a:ea typeface="Aptos" panose="020B0004020202020204" pitchFamily="34" charset="0"/>
                <a:cs typeface="Arial" panose="020B0604020202020204" pitchFamily="34" charset="0"/>
              </a:rPr>
              <a:t>ons have been delivered. </a:t>
            </a:r>
            <a:endParaRPr lang="en-GB" sz="1200" kern="100" dirty="0">
              <a:effectLst/>
              <a:latin typeface="Arial" panose="020B0604020202020204" pitchFamily="34" charset="0"/>
              <a:ea typeface="Aptos" panose="020B0004020202020204" pitchFamily="34" charset="0"/>
              <a:cs typeface="Arial" panose="020B0604020202020204" pitchFamily="34" charset="0"/>
            </a:endParaRPr>
          </a:p>
          <a:p>
            <a:pPr lvl="0"/>
            <a:endParaRPr lang="en-GB" sz="1200" b="1" kern="100" dirty="0">
              <a:latin typeface="Arial" panose="020B0604020202020204" pitchFamily="34" charset="0"/>
              <a:ea typeface="Aptos" panose="020B0004020202020204" pitchFamily="34" charset="0"/>
              <a:cs typeface="Arial" panose="020B0604020202020204" pitchFamily="34" charset="0"/>
            </a:endParaRPr>
          </a:p>
          <a:p>
            <a:pPr lvl="0"/>
            <a:r>
              <a:rPr lang="en-GB" sz="1200" b="1" kern="100" dirty="0">
                <a:latin typeface="Arial" panose="020B0604020202020204" pitchFamily="34" charset="0"/>
                <a:ea typeface="Aptos" panose="020B0004020202020204" pitchFamily="34" charset="0"/>
                <a:cs typeface="Arial" panose="020B0604020202020204" pitchFamily="34" charset="0"/>
              </a:rPr>
              <a:t>Actions taken</a:t>
            </a:r>
            <a:endParaRPr lang="en-GB" sz="1200" b="1"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buFont typeface="Symbol" panose="05050102010706020507" pitchFamily="18" charset="2"/>
              <a:buChar char=""/>
            </a:pPr>
            <a:r>
              <a:rPr lang="en-GB" sz="1200" kern="100" dirty="0">
                <a:effectLst/>
                <a:latin typeface="Arial" panose="020B0604020202020204" pitchFamily="34" charset="0"/>
                <a:ea typeface="Aptos" panose="020B0004020202020204" pitchFamily="34" charset="0"/>
                <a:cs typeface="Arial" panose="020B0604020202020204" pitchFamily="34" charset="0"/>
              </a:rPr>
              <a:t>As per the previous slide, the suppliers have significantly increased resources and continue to recruit needs assessors and quality assurance personnel. </a:t>
            </a:r>
          </a:p>
          <a:p>
            <a:pPr marL="342900" indent="-342900">
              <a:buFont typeface="Symbol" panose="05050102010706020507" pitchFamily="18" charset="2"/>
              <a:buChar char=""/>
            </a:pPr>
            <a:r>
              <a:rPr lang="en-GB" sz="1200" kern="100" dirty="0">
                <a:latin typeface="Arial" panose="020B0604020202020204" pitchFamily="34" charset="0"/>
                <a:ea typeface="Aptos" panose="020B0004020202020204" pitchFamily="34" charset="0"/>
                <a:cs typeface="Arial" panose="020B0604020202020204" pitchFamily="34" charset="0"/>
              </a:rPr>
              <a:t>All customers impacted by the Capita system issue (approximately 4.5k across SFE and SFW) were contacted at the time and are being served by Capita. </a:t>
            </a:r>
            <a:endParaRPr lang="en-GB" sz="1200" kern="100" dirty="0">
              <a:effectLst/>
              <a:latin typeface="Arial" panose="020B0604020202020204" pitchFamily="34" charset="0"/>
              <a:ea typeface="Aptos" panose="020B0004020202020204" pitchFamily="34" charset="0"/>
              <a:cs typeface="Arial" panose="020B0604020202020204" pitchFamily="34" charset="0"/>
            </a:endParaRPr>
          </a:p>
          <a:p>
            <a:pPr marL="342900" indent="-342900">
              <a:buFont typeface="Symbol" panose="05050102010706020507" pitchFamily="18" charset="2"/>
              <a:buChar char=""/>
            </a:pPr>
            <a:r>
              <a:rPr lang="en-GB" sz="1200" kern="100" dirty="0">
                <a:effectLst/>
                <a:latin typeface="Arial" panose="020B0604020202020204" pitchFamily="34" charset="0"/>
                <a:ea typeface="Aptos" panose="020B0004020202020204" pitchFamily="34" charset="0"/>
                <a:cs typeface="Arial" panose="020B0604020202020204" pitchFamily="34" charset="0"/>
              </a:rPr>
              <a:t>SLC have increased DSA resources and upskilled colleagues to target processing queues, helping to ensure DSA applications, evidence and needs assessment reports are processed as quickly and efficiently as possible</a:t>
            </a:r>
            <a:r>
              <a:rPr lang="en-GB" sz="1200" kern="100" dirty="0">
                <a:latin typeface="Arial" panose="020B0604020202020204" pitchFamily="34" charset="0"/>
                <a:ea typeface="Aptos" panose="020B0004020202020204" pitchFamily="34" charset="0"/>
                <a:cs typeface="Arial" panose="020B0604020202020204" pitchFamily="34" charset="0"/>
              </a:rPr>
              <a:t>.</a:t>
            </a:r>
            <a:r>
              <a:rPr lang="en-GB" sz="1200" kern="100" dirty="0">
                <a:effectLst/>
                <a:latin typeface="Arial" panose="020B0604020202020204" pitchFamily="34" charset="0"/>
                <a:ea typeface="Aptos" panose="020B0004020202020204" pitchFamily="34" charset="0"/>
                <a:cs typeface="Arial" panose="020B0604020202020204" pitchFamily="34" charset="0"/>
              </a:rPr>
              <a:t> </a:t>
            </a:r>
            <a:r>
              <a:rPr lang="en-GB" sz="1200" kern="100" dirty="0">
                <a:latin typeface="Arial" panose="020B0604020202020204" pitchFamily="34" charset="0"/>
                <a:ea typeface="Aptos" panose="020B0004020202020204" pitchFamily="34" charset="0"/>
                <a:cs typeface="Arial" panose="020B0604020202020204" pitchFamily="34" charset="0"/>
              </a:rPr>
              <a:t>SLC have also prioritised resource to reduce contact wait times for customers, which have improved.</a:t>
            </a:r>
            <a:endParaRPr lang="en-GB" sz="12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buFont typeface="Symbol" panose="05050102010706020507" pitchFamily="18" charset="2"/>
              <a:buChar char=""/>
            </a:pPr>
            <a:r>
              <a:rPr lang="en-GB" sz="1200" kern="100" dirty="0">
                <a:effectLst/>
                <a:latin typeface="Arial" panose="020B0604020202020204" pitchFamily="34" charset="0"/>
                <a:ea typeface="Aptos" panose="020B0004020202020204" pitchFamily="34" charset="0"/>
                <a:cs typeface="Arial" panose="020B0604020202020204" pitchFamily="34" charset="0"/>
              </a:rPr>
              <a:t>Students can choose how and when they would like their needs assessment and AT equipment and training. We are working with the suppliers to understand to what degree student choice is impacting the time between a student being made eligible for DSA and having their assessment and AT equipment and training delivered.</a:t>
            </a:r>
          </a:p>
          <a:p>
            <a:pPr marL="342900" lvl="0" indent="-342900">
              <a:buFont typeface="Symbol" panose="05050102010706020507" pitchFamily="18" charset="2"/>
              <a:buChar char=""/>
            </a:pPr>
            <a:r>
              <a:rPr lang="en-GB" sz="1200" kern="100" dirty="0">
                <a:effectLst/>
                <a:latin typeface="Arial" panose="020B0604020202020204" pitchFamily="34" charset="0"/>
                <a:ea typeface="Aptos" panose="020B0004020202020204" pitchFamily="34" charset="0"/>
                <a:cs typeface="Arial" panose="020B0604020202020204" pitchFamily="34" charset="0"/>
              </a:rPr>
              <a:t>In the previous DSA model, </a:t>
            </a:r>
            <a:r>
              <a:rPr lang="en-GB" sz="1200" kern="100" dirty="0">
                <a:latin typeface="Arial" panose="020B0604020202020204" pitchFamily="34" charset="0"/>
                <a:ea typeface="Aptos" panose="020B0004020202020204" pitchFamily="34" charset="0"/>
                <a:cs typeface="Arial" panose="020B0604020202020204" pitchFamily="34" charset="0"/>
              </a:rPr>
              <a:t>pre-February 2024, </a:t>
            </a:r>
            <a:r>
              <a:rPr lang="en-GB" sz="1200" kern="100" dirty="0">
                <a:effectLst/>
                <a:latin typeface="Arial" panose="020B0604020202020204" pitchFamily="34" charset="0"/>
                <a:ea typeface="Aptos" panose="020B0004020202020204" pitchFamily="34" charset="0"/>
                <a:cs typeface="Arial" panose="020B0604020202020204" pitchFamily="34" charset="0"/>
              </a:rPr>
              <a:t>the onus was on the student to contact multiple companies to arrange their DSA support.  Students now have a </a:t>
            </a:r>
            <a:r>
              <a:rPr lang="en-GB" sz="1200" i="1" kern="100" dirty="0">
                <a:effectLst/>
                <a:latin typeface="Arial" panose="020B0604020202020204" pitchFamily="34" charset="0"/>
                <a:ea typeface="Aptos" panose="020B0004020202020204" pitchFamily="34" charset="0"/>
                <a:cs typeface="Arial" panose="020B0604020202020204" pitchFamily="34" charset="0"/>
              </a:rPr>
              <a:t>‘one stop shop’ </a:t>
            </a:r>
            <a:r>
              <a:rPr lang="en-GB" sz="1200" kern="100" dirty="0">
                <a:effectLst/>
                <a:latin typeface="Arial" panose="020B0604020202020204" pitchFamily="34" charset="0"/>
                <a:ea typeface="Aptos" panose="020B0004020202020204" pitchFamily="34" charset="0"/>
                <a:cs typeface="Arial" panose="020B0604020202020204" pitchFamily="34" charset="0"/>
              </a:rPr>
              <a:t>as suppliers take ownership and </a:t>
            </a:r>
            <a:r>
              <a:rPr lang="en-GB" sz="1200" kern="100" dirty="0">
                <a:latin typeface="Arial" panose="020B0604020202020204" pitchFamily="34" charset="0"/>
                <a:ea typeface="Aptos" panose="020B0004020202020204" pitchFamily="34" charset="0"/>
                <a:cs typeface="Arial" panose="020B0604020202020204" pitchFamily="34" charset="0"/>
              </a:rPr>
              <a:t>guide </a:t>
            </a:r>
            <a:r>
              <a:rPr lang="en-GB" sz="1200" kern="100" dirty="0">
                <a:effectLst/>
                <a:latin typeface="Arial" panose="020B0604020202020204" pitchFamily="34" charset="0"/>
                <a:ea typeface="Aptos" panose="020B0004020202020204" pitchFamily="34" charset="0"/>
                <a:cs typeface="Arial" panose="020B0604020202020204" pitchFamily="34" charset="0"/>
              </a:rPr>
              <a:t>the process for the student, increasing student engagement in the service. </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lvl="0">
              <a:lnSpc>
                <a:spcPct val="107000"/>
              </a:lnSpc>
              <a:spcAft>
                <a:spcPts val="800"/>
              </a:spcAft>
              <a:tabLst>
                <a:tab pos="457200" algn="l"/>
              </a:tabLst>
            </a:pPr>
            <a:endParaRPr kumimoji="0" lang="en-GB" sz="1100" b="1"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Tree>
    <p:extLst>
      <p:ext uri="{BB962C8B-B14F-4D97-AF65-F5344CB8AC3E}">
        <p14:creationId xmlns:p14="http://schemas.microsoft.com/office/powerpoint/2010/main" val="2586471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9DF3B-8A26-9827-B4FD-E970415FB524}"/>
              </a:ext>
            </a:extLst>
          </p:cNvPr>
          <p:cNvSpPr txBox="1">
            <a:spLocks noGrp="1"/>
          </p:cNvSpPr>
          <p:nvPr>
            <p:ph type="title" idx="4294967295"/>
          </p:nvPr>
        </p:nvSpPr>
        <p:spPr>
          <a:xfrm>
            <a:off x="0" y="179890"/>
            <a:ext cx="10350744"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Customer Satisfaction Survey (CSAT) results - December 2024</a:t>
            </a:r>
          </a:p>
        </p:txBody>
      </p:sp>
      <p:graphicFrame>
        <p:nvGraphicFramePr>
          <p:cNvPr id="8" name="Table 7">
            <a:extLst>
              <a:ext uri="{FF2B5EF4-FFF2-40B4-BE49-F238E27FC236}">
                <a16:creationId xmlns:a16="http://schemas.microsoft.com/office/drawing/2014/main" id="{C0DC93D0-A4EB-8353-44C8-B1F79F675857}"/>
              </a:ext>
            </a:extLst>
          </p:cNvPr>
          <p:cNvGraphicFramePr>
            <a:graphicFrameLocks noGrp="1"/>
          </p:cNvGraphicFramePr>
          <p:nvPr>
            <p:extLst>
              <p:ext uri="{D42A27DB-BD31-4B8C-83A1-F6EECF244321}">
                <p14:modId xmlns:p14="http://schemas.microsoft.com/office/powerpoint/2010/main" val="2716475515"/>
              </p:ext>
            </p:extLst>
          </p:nvPr>
        </p:nvGraphicFramePr>
        <p:xfrm>
          <a:off x="0" y="848002"/>
          <a:ext cx="5457827" cy="6025746"/>
        </p:xfrm>
        <a:graphic>
          <a:graphicData uri="http://schemas.openxmlformats.org/drawingml/2006/table">
            <a:tbl>
              <a:tblPr firstRow="1" bandRow="1"/>
              <a:tblGrid>
                <a:gridCol w="1091444">
                  <a:extLst>
                    <a:ext uri="{9D8B030D-6E8A-4147-A177-3AD203B41FA5}">
                      <a16:colId xmlns:a16="http://schemas.microsoft.com/office/drawing/2014/main" val="2659848150"/>
                    </a:ext>
                  </a:extLst>
                </a:gridCol>
                <a:gridCol w="1091444">
                  <a:extLst>
                    <a:ext uri="{9D8B030D-6E8A-4147-A177-3AD203B41FA5}">
                      <a16:colId xmlns:a16="http://schemas.microsoft.com/office/drawing/2014/main" val="3820475231"/>
                    </a:ext>
                  </a:extLst>
                </a:gridCol>
                <a:gridCol w="1091444">
                  <a:extLst>
                    <a:ext uri="{9D8B030D-6E8A-4147-A177-3AD203B41FA5}">
                      <a16:colId xmlns:a16="http://schemas.microsoft.com/office/drawing/2014/main" val="4118116522"/>
                    </a:ext>
                  </a:extLst>
                </a:gridCol>
                <a:gridCol w="1091444">
                  <a:extLst>
                    <a:ext uri="{9D8B030D-6E8A-4147-A177-3AD203B41FA5}">
                      <a16:colId xmlns:a16="http://schemas.microsoft.com/office/drawing/2014/main" val="1377043166"/>
                    </a:ext>
                  </a:extLst>
                </a:gridCol>
                <a:gridCol w="1092051">
                  <a:extLst>
                    <a:ext uri="{9D8B030D-6E8A-4147-A177-3AD203B41FA5}">
                      <a16:colId xmlns:a16="http://schemas.microsoft.com/office/drawing/2014/main" val="469384555"/>
                    </a:ext>
                  </a:extLst>
                </a:gridCol>
              </a:tblGrid>
              <a:tr h="539667">
                <a:tc>
                  <a:txBody>
                    <a:bodyPr/>
                    <a:lstStyle/>
                    <a:p>
                      <a:pPr algn="l">
                        <a:lnSpc>
                          <a:spcPct val="107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THEME</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42561" marR="42561" marT="21280" marB="212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l" fontAlgn="ctr">
                        <a:lnSpc>
                          <a:spcPct val="107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Overall YTD combined </a:t>
                      </a:r>
                      <a:b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b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1100 responses</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2660" marR="2660" marT="26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l" fontAlgn="ctr">
                        <a:lnSpc>
                          <a:spcPct val="107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Study Tech customers</a:t>
                      </a:r>
                      <a:b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b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560 responses</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2660" marR="2660" marT="26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l" fontAlgn="ctr">
                        <a:lnSpc>
                          <a:spcPct val="107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Capita customers</a:t>
                      </a:r>
                      <a:b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b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540 responses</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2660" marR="2660" marT="26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l">
                        <a:lnSpc>
                          <a:spcPct val="107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Baseline Score (Legacy service)</a:t>
                      </a:r>
                      <a:b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b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&gt;5k responses</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42561" marR="42561" marT="21280" marB="212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extLst>
                  <a:ext uri="{0D108BD9-81ED-4DB2-BD59-A6C34878D82A}">
                    <a16:rowId xmlns:a16="http://schemas.microsoft.com/office/drawing/2014/main" val="2027427521"/>
                  </a:ext>
                </a:extLst>
              </a:tr>
              <a:tr h="758512">
                <a:tc>
                  <a:txBody>
                    <a:bodyPr/>
                    <a:lstStyle/>
                    <a:p>
                      <a:pPr algn="l">
                        <a:lnSpc>
                          <a:spcPct val="107000"/>
                        </a:lnSpc>
                        <a:spcAft>
                          <a:spcPts val="800"/>
                        </a:spcAft>
                      </a:pPr>
                      <a:r>
                        <a:rPr lang="en-GB" sz="9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Simplicity of following the information, advice and guidance provided</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42561" marR="42561" marT="21280" marB="21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ctr">
                        <a:lnSpc>
                          <a:spcPct val="107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68%</a:t>
                      </a:r>
                    </a:p>
                  </a:txBody>
                  <a:tcPr marL="2660" marR="2660" marT="26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lnSpc>
                          <a:spcPct val="107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66%</a:t>
                      </a:r>
                    </a:p>
                  </a:txBody>
                  <a:tcPr marL="2660" marR="2660" marT="26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lnSpc>
                          <a:spcPct val="107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69%</a:t>
                      </a:r>
                    </a:p>
                  </a:txBody>
                  <a:tcPr marL="2660" marR="2660" marT="26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lnSpc>
                          <a:spcPct val="107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N/A</a:t>
                      </a:r>
                    </a:p>
                  </a:txBody>
                  <a:tcPr marL="2956" marR="2956" marT="29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423018028"/>
                  </a:ext>
                </a:extLst>
              </a:tr>
              <a:tr h="735082">
                <a:tc>
                  <a:txBody>
                    <a:bodyPr/>
                    <a:lstStyle/>
                    <a:p>
                      <a:pPr algn="l">
                        <a:lnSpc>
                          <a:spcPct val="107000"/>
                        </a:lnSpc>
                        <a:spcAft>
                          <a:spcPts val="800"/>
                        </a:spcAft>
                      </a:pPr>
                      <a:br>
                        <a:rPr lang="en-GB" sz="9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GB" sz="9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Simplicity of the Needs Assessment booking process</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42561" marR="42561" marT="21280" marB="21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ctr">
                        <a:lnSpc>
                          <a:spcPct val="107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75%</a:t>
                      </a:r>
                    </a:p>
                  </a:txBody>
                  <a:tcPr marL="2660" marR="2660" marT="26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lnSpc>
                          <a:spcPct val="107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71%</a:t>
                      </a:r>
                    </a:p>
                  </a:txBody>
                  <a:tcPr marL="2660" marR="2660" marT="26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lnSpc>
                          <a:spcPct val="107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79%</a:t>
                      </a:r>
                    </a:p>
                  </a:txBody>
                  <a:tcPr marL="2660" marR="2660" marT="26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lnSpc>
                          <a:spcPct val="107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N/A</a:t>
                      </a:r>
                    </a:p>
                  </a:txBody>
                  <a:tcPr marL="2956" marR="2956" marT="29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966975370"/>
                  </a:ext>
                </a:extLst>
              </a:tr>
              <a:tr h="621563">
                <a:tc>
                  <a:txBody>
                    <a:bodyPr/>
                    <a:lstStyle/>
                    <a:p>
                      <a:pPr algn="l">
                        <a:lnSpc>
                          <a:spcPct val="107000"/>
                        </a:lnSpc>
                        <a:spcAft>
                          <a:spcPts val="800"/>
                        </a:spcAft>
                      </a:pPr>
                      <a:r>
                        <a:rPr lang="en-GB" sz="9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Convenience of travel time and location (in-person assessments)</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42561" marR="42561" marT="21280" marB="21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ctr">
                        <a:lnSpc>
                          <a:spcPct val="107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87%</a:t>
                      </a:r>
                    </a:p>
                    <a:p>
                      <a:pPr algn="l" fontAlgn="ctr">
                        <a:lnSpc>
                          <a:spcPct val="107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(244 customers)</a:t>
                      </a:r>
                    </a:p>
                  </a:txBody>
                  <a:tcPr marL="2660" marR="2660" marT="26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lnSpc>
                          <a:spcPct val="107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89%</a:t>
                      </a:r>
                    </a:p>
                    <a:p>
                      <a:pPr algn="l" fontAlgn="ctr">
                        <a:lnSpc>
                          <a:spcPct val="107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(132 customers)</a:t>
                      </a:r>
                    </a:p>
                  </a:txBody>
                  <a:tcPr marL="2660" marR="2660" marT="26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lnSpc>
                          <a:spcPct val="107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84%</a:t>
                      </a:r>
                    </a:p>
                    <a:p>
                      <a:pPr algn="l" fontAlgn="ctr">
                        <a:lnSpc>
                          <a:spcPct val="107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(112 customers)</a:t>
                      </a:r>
                    </a:p>
                  </a:txBody>
                  <a:tcPr marL="2660" marR="2660" marT="26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lnSpc>
                          <a:spcPct val="107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N/A</a:t>
                      </a:r>
                    </a:p>
                  </a:txBody>
                  <a:tcPr marL="2956" marR="2956" marT="29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722003623"/>
                  </a:ext>
                </a:extLst>
              </a:tr>
              <a:tr h="539667">
                <a:tc>
                  <a:txBody>
                    <a:bodyPr/>
                    <a:lstStyle/>
                    <a:p>
                      <a:pPr algn="l">
                        <a:lnSpc>
                          <a:spcPct val="107000"/>
                        </a:lnSpc>
                        <a:spcAft>
                          <a:spcPts val="800"/>
                        </a:spcAft>
                      </a:pPr>
                      <a:r>
                        <a:rPr lang="en-GB" sz="9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Satisfaction with the Needs Assessment Service</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42561" marR="42561" marT="21280" marB="21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ctr">
                        <a:lnSpc>
                          <a:spcPct val="107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82% (+10%)</a:t>
                      </a:r>
                    </a:p>
                  </a:txBody>
                  <a:tcPr marL="2660" marR="2660" marT="26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lnSpc>
                          <a:spcPct val="107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83% (+11%)</a:t>
                      </a:r>
                    </a:p>
                  </a:txBody>
                  <a:tcPr marL="2660" marR="2660" marT="26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lnSpc>
                          <a:spcPct val="107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81% (+9%)</a:t>
                      </a:r>
                    </a:p>
                  </a:txBody>
                  <a:tcPr marL="2660" marR="2660" marT="26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lnSpc>
                          <a:spcPct val="107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72%</a:t>
                      </a:r>
                    </a:p>
                  </a:txBody>
                  <a:tcPr marL="2956" marR="2956" marT="29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28598576"/>
                  </a:ext>
                </a:extLst>
              </a:tr>
              <a:tr h="735082">
                <a:tc>
                  <a:txBody>
                    <a:bodyPr/>
                    <a:lstStyle/>
                    <a:p>
                      <a:pPr algn="l">
                        <a:lnSpc>
                          <a:spcPct val="107000"/>
                        </a:lnSpc>
                        <a:spcAft>
                          <a:spcPts val="800"/>
                        </a:spcAft>
                      </a:pPr>
                      <a:r>
                        <a:rPr lang="en-GB" sz="9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Perception of the quality of Assistive Technology products provided </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42561" marR="42561" marT="21280" marB="21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ctr">
                        <a:lnSpc>
                          <a:spcPct val="107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78% (+3%)</a:t>
                      </a:r>
                    </a:p>
                  </a:txBody>
                  <a:tcPr marL="2660" marR="2660" marT="26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lnSpc>
                          <a:spcPct val="107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78% (+3%)</a:t>
                      </a:r>
                    </a:p>
                  </a:txBody>
                  <a:tcPr marL="2660" marR="2660" marT="26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lnSpc>
                          <a:spcPct val="107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78% (+3%)</a:t>
                      </a:r>
                    </a:p>
                  </a:txBody>
                  <a:tcPr marL="2660" marR="2660" marT="26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lnSpc>
                          <a:spcPct val="107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75%</a:t>
                      </a:r>
                    </a:p>
                  </a:txBody>
                  <a:tcPr marL="2956" marR="2956" marT="29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216882853"/>
                  </a:ext>
                </a:extLst>
              </a:tr>
              <a:tr h="848601">
                <a:tc>
                  <a:txBody>
                    <a:bodyPr/>
                    <a:lstStyle/>
                    <a:p>
                      <a:pPr algn="l">
                        <a:lnSpc>
                          <a:spcPct val="107000"/>
                        </a:lnSpc>
                        <a:spcAft>
                          <a:spcPts val="800"/>
                        </a:spcAft>
                      </a:pPr>
                      <a:r>
                        <a:rPr lang="en-GB" sz="9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Satisfaction with the Assistive Technology delivery, set up and customer service</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42561" marR="42561" marT="21280" marB="21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ctr">
                        <a:lnSpc>
                          <a:spcPct val="107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73% (+6%)</a:t>
                      </a:r>
                    </a:p>
                  </a:txBody>
                  <a:tcPr marL="2660" marR="2660" marT="26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lnSpc>
                          <a:spcPct val="107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73% (+6%)</a:t>
                      </a:r>
                    </a:p>
                  </a:txBody>
                  <a:tcPr marL="2660" marR="2660" marT="26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lnSpc>
                          <a:spcPct val="107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73% (+6%)</a:t>
                      </a:r>
                    </a:p>
                  </a:txBody>
                  <a:tcPr marL="2660" marR="2660" marT="26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lnSpc>
                          <a:spcPct val="107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67%</a:t>
                      </a:r>
                    </a:p>
                  </a:txBody>
                  <a:tcPr marL="2956" marR="2956" marT="29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124123524"/>
                  </a:ext>
                </a:extLst>
              </a:tr>
              <a:tr h="539667">
                <a:tc>
                  <a:txBody>
                    <a:bodyPr/>
                    <a:lstStyle/>
                    <a:p>
                      <a:pPr algn="l">
                        <a:lnSpc>
                          <a:spcPct val="107000"/>
                        </a:lnSpc>
                        <a:spcAft>
                          <a:spcPts val="800"/>
                        </a:spcAft>
                      </a:pPr>
                      <a:r>
                        <a:rPr lang="en-GB" sz="9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Satisfaction with the AT training provided</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42561" marR="42561" marT="21280" marB="21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ctr">
                        <a:lnSpc>
                          <a:spcPct val="107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81%</a:t>
                      </a:r>
                    </a:p>
                  </a:txBody>
                  <a:tcPr marL="2660" marR="2660" marT="26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lnSpc>
                          <a:spcPct val="107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82%</a:t>
                      </a:r>
                    </a:p>
                  </a:txBody>
                  <a:tcPr marL="2660" marR="2660" marT="26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lnSpc>
                          <a:spcPct val="107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80%</a:t>
                      </a:r>
                    </a:p>
                  </a:txBody>
                  <a:tcPr marL="2660" marR="2660" marT="26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lnSpc>
                          <a:spcPct val="107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N/A</a:t>
                      </a:r>
                    </a:p>
                  </a:txBody>
                  <a:tcPr marL="2956" marR="2956" marT="29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64207509"/>
                  </a:ext>
                </a:extLst>
              </a:tr>
              <a:tr h="621563">
                <a:tc>
                  <a:txBody>
                    <a:bodyPr/>
                    <a:lstStyle/>
                    <a:p>
                      <a:pPr algn="l">
                        <a:lnSpc>
                          <a:spcPct val="107000"/>
                        </a:lnSpc>
                        <a:spcAft>
                          <a:spcPts val="800"/>
                        </a:spcAft>
                      </a:pPr>
                      <a:r>
                        <a:rPr lang="en-GB" sz="9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Overall satisfaction with the DSA application experience </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42561" marR="42561" marT="21280" marB="21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ctr">
                        <a:lnSpc>
                          <a:spcPct val="107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72% (+8%)</a:t>
                      </a:r>
                    </a:p>
                  </a:txBody>
                  <a:tcPr marL="2660" marR="2660" marT="26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lnSpc>
                          <a:spcPct val="107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71% (+7%)</a:t>
                      </a:r>
                    </a:p>
                  </a:txBody>
                  <a:tcPr marL="2660" marR="2660" marT="26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lnSpc>
                          <a:spcPct val="107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74% (+10%)</a:t>
                      </a:r>
                    </a:p>
                  </a:txBody>
                  <a:tcPr marL="2660" marR="2660" marT="26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lnSpc>
                          <a:spcPct val="107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64%</a:t>
                      </a:r>
                    </a:p>
                  </a:txBody>
                  <a:tcPr marL="2956" marR="2956" marT="29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864100824"/>
                  </a:ext>
                </a:extLst>
              </a:tr>
            </a:tbl>
          </a:graphicData>
        </a:graphic>
      </p:graphicFrame>
      <p:sp>
        <p:nvSpPr>
          <p:cNvPr id="9" name="TextBox 6">
            <a:extLst>
              <a:ext uri="{FF2B5EF4-FFF2-40B4-BE49-F238E27FC236}">
                <a16:creationId xmlns:a16="http://schemas.microsoft.com/office/drawing/2014/main" id="{A874543C-851A-6FA1-B526-E95B1ED8AC02}"/>
              </a:ext>
            </a:extLst>
          </p:cNvPr>
          <p:cNvSpPr txBox="1"/>
          <p:nvPr/>
        </p:nvSpPr>
        <p:spPr>
          <a:xfrm>
            <a:off x="5591175" y="819704"/>
            <a:ext cx="6600825" cy="6044412"/>
          </a:xfrm>
          <a:prstGeom prst="rect">
            <a:avLst/>
          </a:prstGeom>
          <a:noFill/>
          <a:ln w="19050">
            <a:solidFill>
              <a:sysClr val="windowText" lastClr="000000"/>
            </a:solidFill>
          </a:ln>
        </p:spPr>
        <p:txBody>
          <a:bodyPr wrap="square" rtlCol="0">
            <a:spAutoFit/>
          </a:bodyPr>
          <a:lstStyle/>
          <a:p>
            <a:pPr fontAlgn="base">
              <a:lnSpc>
                <a:spcPct val="107000"/>
              </a:lnSpc>
              <a:spcAft>
                <a:spcPts val="800"/>
              </a:spcAft>
            </a:pPr>
            <a:r>
              <a:rPr lang="en-GB" sz="1200" b="1" kern="1200" dirty="0">
                <a:solidFill>
                  <a:srgbClr val="000000"/>
                </a:solidFill>
                <a:effectLst/>
                <a:latin typeface="Arial" panose="020B0604020202020204" pitchFamily="34" charset="0"/>
                <a:cs typeface="Arial" panose="020B0604020202020204" pitchFamily="34" charset="0"/>
              </a:rPr>
              <a:t>Commentary</a:t>
            </a:r>
          </a:p>
          <a:p>
            <a:pPr marL="342900" lvl="0" indent="-342900">
              <a:lnSpc>
                <a:spcPct val="107000"/>
              </a:lnSpc>
              <a:spcAft>
                <a:spcPts val="800"/>
              </a:spcAft>
              <a:buFont typeface="Arial" panose="020B0604020202020204" pitchFamily="34" charset="0"/>
              <a:buChar char="•"/>
              <a:tabLst>
                <a:tab pos="457200" algn="l"/>
              </a:tabLst>
            </a:pPr>
            <a:r>
              <a:rPr lang="en-GB" sz="1200" kern="100" dirty="0">
                <a:latin typeface="Arial" panose="020B0604020202020204" pitchFamily="34" charset="0"/>
                <a:ea typeface="Aptos" panose="020B0004020202020204" pitchFamily="34" charset="0"/>
                <a:cs typeface="Arial" panose="020B0604020202020204" pitchFamily="34" charset="0"/>
              </a:rPr>
              <a:t>1100</a:t>
            </a:r>
            <a:r>
              <a:rPr lang="en-GB" sz="1200" kern="100" dirty="0">
                <a:effectLst/>
                <a:latin typeface="Arial" panose="020B0604020202020204" pitchFamily="34" charset="0"/>
                <a:ea typeface="Aptos" panose="020B0004020202020204" pitchFamily="34" charset="0"/>
                <a:cs typeface="Arial" panose="020B0604020202020204" pitchFamily="34" charset="0"/>
              </a:rPr>
              <a:t> customers have responded to our DSA CSAT survey since the launch of the new service in February 2024. Around 4% of DSA customers provide a submission once they receive their support. This aligns with response rates for other SLC customer surveys.</a:t>
            </a:r>
          </a:p>
          <a:p>
            <a:pPr marL="342900" lvl="0" indent="-342900">
              <a:lnSpc>
                <a:spcPct val="107000"/>
              </a:lnSpc>
              <a:spcAft>
                <a:spcPts val="800"/>
              </a:spcAft>
              <a:buFont typeface="Arial" panose="020B0604020202020204" pitchFamily="34" charset="0"/>
              <a:buChar char="•"/>
              <a:tabLst>
                <a:tab pos="457200" algn="l"/>
              </a:tabLst>
            </a:pPr>
            <a:r>
              <a:rPr lang="en-GB" sz="1200" kern="100" dirty="0">
                <a:effectLst/>
                <a:latin typeface="Arial" panose="020B0604020202020204" pitchFamily="34" charset="0"/>
                <a:ea typeface="Aptos" panose="020B0004020202020204" pitchFamily="34" charset="0"/>
                <a:cs typeface="Arial" panose="020B0604020202020204" pitchFamily="34" charset="0"/>
              </a:rPr>
              <a:t>96% of responses are from Student Finance England customers. 4% are from Student Finance Wales customers. </a:t>
            </a:r>
          </a:p>
          <a:p>
            <a:pPr marL="342900" lvl="0" indent="-342900">
              <a:lnSpc>
                <a:spcPct val="107000"/>
              </a:lnSpc>
              <a:spcAft>
                <a:spcPts val="800"/>
              </a:spcAft>
              <a:buFont typeface="Arial" panose="020B0604020202020204" pitchFamily="34" charset="0"/>
              <a:buChar char="•"/>
              <a:tabLst>
                <a:tab pos="457200" algn="l"/>
              </a:tabLst>
            </a:pPr>
            <a:r>
              <a:rPr lang="en-GB" sz="1200" kern="100" dirty="0">
                <a:effectLst/>
                <a:latin typeface="Arial" panose="020B0604020202020204" pitchFamily="34" charset="0"/>
                <a:ea typeface="Aptos" panose="020B0004020202020204" pitchFamily="34" charset="0"/>
                <a:cs typeface="Arial" panose="020B0604020202020204" pitchFamily="34" charset="0"/>
              </a:rPr>
              <a:t>CSAT scores are higher than those recorded scores for the pre-reforms DSA service. T</a:t>
            </a:r>
            <a:r>
              <a:rPr lang="en-GB" sz="1200" dirty="0">
                <a:solidFill>
                  <a:srgbClr val="000000"/>
                </a:solidFill>
                <a:latin typeface="Arial" panose="020B0604020202020204" pitchFamily="34" charset="0"/>
                <a:cs typeface="Arial" panose="020B0604020202020204" pitchFamily="34" charset="0"/>
              </a:rPr>
              <a:t>he overall average score is very similar for both suppliers. </a:t>
            </a:r>
            <a:endParaRPr lang="en-GB" sz="12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tabLst>
                <a:tab pos="457200" algn="l"/>
              </a:tabLst>
            </a:pPr>
            <a:r>
              <a:rPr lang="en-GB" sz="1200" kern="100" dirty="0">
                <a:effectLst/>
                <a:latin typeface="Arial" panose="020B0604020202020204" pitchFamily="34" charset="0"/>
                <a:ea typeface="Aptos" panose="020B0004020202020204" pitchFamily="34" charset="0"/>
                <a:cs typeface="Arial" panose="020B0604020202020204" pitchFamily="34" charset="0"/>
              </a:rPr>
              <a:t>The overall DSA experience currently has a satisfaction score of 72% which is </a:t>
            </a:r>
            <a:r>
              <a:rPr lang="en-GB" sz="1200" kern="100" dirty="0">
                <a:latin typeface="Arial" panose="020B0604020202020204" pitchFamily="34" charset="0"/>
                <a:ea typeface="Aptos" panose="020B0004020202020204" pitchFamily="34" charset="0"/>
                <a:cs typeface="Arial" panose="020B0604020202020204" pitchFamily="34" charset="0"/>
              </a:rPr>
              <a:t>8</a:t>
            </a:r>
            <a:r>
              <a:rPr lang="en-GB" sz="1200" kern="100" dirty="0">
                <a:effectLst/>
                <a:latin typeface="Arial" panose="020B0604020202020204" pitchFamily="34" charset="0"/>
                <a:ea typeface="Aptos" panose="020B0004020202020204" pitchFamily="34" charset="0"/>
                <a:cs typeface="Arial" panose="020B0604020202020204" pitchFamily="34" charset="0"/>
              </a:rPr>
              <a:t>% higher than the rating for the pre-reforms service. </a:t>
            </a:r>
            <a:r>
              <a:rPr lang="en-GB" sz="1200" b="0" i="0" dirty="0">
                <a:solidFill>
                  <a:srgbClr val="000000"/>
                </a:solidFill>
                <a:effectLst/>
                <a:latin typeface="Arial" panose="020B0604020202020204" pitchFamily="34" charset="0"/>
                <a:cs typeface="Arial" panose="020B0604020202020204" pitchFamily="34" charset="0"/>
              </a:rPr>
              <a:t>Overall satisfaction </a:t>
            </a:r>
            <a:r>
              <a:rPr lang="en-GB" sz="1200" dirty="0">
                <a:solidFill>
                  <a:srgbClr val="000000"/>
                </a:solidFill>
                <a:latin typeface="Arial" panose="020B0604020202020204" pitchFamily="34" charset="0"/>
                <a:cs typeface="Arial" panose="020B0604020202020204" pitchFamily="34" charset="0"/>
              </a:rPr>
              <a:t>scores have declined by 5% since September 2024, due to the longer wait times customers have experienced during our busiest processing period.</a:t>
            </a:r>
          </a:p>
          <a:p>
            <a:pPr marL="342900" lvl="0" indent="-342900">
              <a:lnSpc>
                <a:spcPct val="107000"/>
              </a:lnSpc>
              <a:spcAft>
                <a:spcPts val="800"/>
              </a:spcAft>
              <a:buFont typeface="Arial" panose="020B0604020202020204" pitchFamily="34" charset="0"/>
              <a:buChar char="•"/>
              <a:tabLst>
                <a:tab pos="457200" algn="l"/>
              </a:tabLst>
            </a:pPr>
            <a:r>
              <a:rPr lang="en-GB" sz="1200" b="0" i="0" dirty="0">
                <a:solidFill>
                  <a:srgbClr val="000000"/>
                </a:solidFill>
                <a:effectLst/>
                <a:latin typeface="Arial" panose="020B0604020202020204" pitchFamily="34" charset="0"/>
                <a:cs typeface="Arial" panose="020B0604020202020204" pitchFamily="34" charset="0"/>
              </a:rPr>
              <a:t>22% of customers who responded </a:t>
            </a:r>
            <a:r>
              <a:rPr lang="en-GB" sz="1200" dirty="0">
                <a:solidFill>
                  <a:srgbClr val="000000"/>
                </a:solidFill>
                <a:latin typeface="Arial" panose="020B0604020202020204" pitchFamily="34" charset="0"/>
                <a:cs typeface="Arial" panose="020B0604020202020204" pitchFamily="34" charset="0"/>
              </a:rPr>
              <a:t>to the survey suggested they </a:t>
            </a:r>
            <a:r>
              <a:rPr lang="en-GB" sz="1200" b="0" i="0" dirty="0">
                <a:solidFill>
                  <a:srgbClr val="000000"/>
                </a:solidFill>
                <a:effectLst/>
                <a:latin typeface="Arial" panose="020B0604020202020204" pitchFamily="34" charset="0"/>
                <a:cs typeface="Arial" panose="020B0604020202020204" pitchFamily="34" charset="0"/>
              </a:rPr>
              <a:t>had an in-person needs assessment. </a:t>
            </a:r>
          </a:p>
          <a:p>
            <a:pPr marL="342900" indent="-342900">
              <a:lnSpc>
                <a:spcPct val="107000"/>
              </a:lnSpc>
              <a:spcAft>
                <a:spcPts val="800"/>
              </a:spcAft>
              <a:buFont typeface="Arial" panose="020B0604020202020204" pitchFamily="34" charset="0"/>
              <a:buChar char="•"/>
              <a:tabLst>
                <a:tab pos="457200" algn="l"/>
              </a:tabLst>
            </a:pPr>
            <a:r>
              <a:rPr lang="en-GB" sz="1200" dirty="0">
                <a:solidFill>
                  <a:srgbClr val="000000"/>
                </a:solidFill>
                <a:latin typeface="Arial" panose="020B0604020202020204" pitchFamily="34" charset="0"/>
                <a:cs typeface="Arial" panose="020B0604020202020204" pitchFamily="34" charset="0"/>
              </a:rPr>
              <a:t>Satisfaction with the Needs Assessment Service continues to perform well with an 82% satisfaction score, which is 10% higher than the baseline. </a:t>
            </a:r>
            <a:r>
              <a:rPr lang="en-GB" sz="1200" kern="100" dirty="0">
                <a:latin typeface="Arial" panose="020B0604020202020204" pitchFamily="34" charset="0"/>
                <a:ea typeface="Aptos" panose="020B0004020202020204" pitchFamily="34" charset="0"/>
                <a:cs typeface="Arial" panose="020B0604020202020204" pitchFamily="34" charset="0"/>
              </a:rPr>
              <a:t>T</a:t>
            </a:r>
            <a:r>
              <a:rPr lang="en-GB" sz="1200" kern="100" dirty="0">
                <a:effectLst/>
                <a:latin typeface="Arial" panose="020B0604020202020204" pitchFamily="34" charset="0"/>
                <a:ea typeface="Aptos" panose="020B0004020202020204" pitchFamily="34" charset="0"/>
                <a:cs typeface="Arial" panose="020B0604020202020204" pitchFamily="34" charset="0"/>
              </a:rPr>
              <a:t>he lowest scoring theme is how simple customers find it to follow the guidance being provided by SLC and the suppliers on how to progress their application.</a:t>
            </a:r>
          </a:p>
          <a:p>
            <a:pPr marL="342900" lvl="0" indent="-342900">
              <a:lnSpc>
                <a:spcPct val="107000"/>
              </a:lnSpc>
              <a:spcAft>
                <a:spcPts val="800"/>
              </a:spcAft>
              <a:buFont typeface="Arial" panose="020B0604020202020204" pitchFamily="34" charset="0"/>
              <a:buChar char="•"/>
              <a:tabLst>
                <a:tab pos="457200" algn="l"/>
              </a:tabLst>
            </a:pPr>
            <a:r>
              <a:rPr lang="en-GB" sz="1200" kern="100" dirty="0">
                <a:effectLst/>
                <a:latin typeface="Arial" panose="020B0604020202020204" pitchFamily="34" charset="0"/>
                <a:ea typeface="Aptos" panose="020B0004020202020204" pitchFamily="34" charset="0"/>
                <a:cs typeface="Arial" panose="020B0604020202020204" pitchFamily="34" charset="0"/>
              </a:rPr>
              <a:t>The baseline results were taken from the previous iteration of the DSA Customer Survey which ran between July 2021 – February 2024. </a:t>
            </a:r>
          </a:p>
          <a:p>
            <a:pPr marL="342900" lvl="0" indent="-342900">
              <a:lnSpc>
                <a:spcPct val="107000"/>
              </a:lnSpc>
              <a:spcAft>
                <a:spcPts val="800"/>
              </a:spcAft>
              <a:buFont typeface="Arial" panose="020B0604020202020204" pitchFamily="34" charset="0"/>
              <a:buChar char="•"/>
              <a:tabLst>
                <a:tab pos="457200" algn="l"/>
              </a:tabLst>
            </a:pPr>
            <a:r>
              <a:rPr lang="en-GB" sz="1200" kern="100" dirty="0">
                <a:effectLst/>
                <a:latin typeface="Arial" panose="020B0604020202020204" pitchFamily="34" charset="0"/>
                <a:ea typeface="Aptos" panose="020B0004020202020204" pitchFamily="34" charset="0"/>
                <a:cs typeface="Arial" panose="020B0604020202020204" pitchFamily="34" charset="0"/>
              </a:rPr>
              <a:t>The new survey was refined for the launch of the new DSA service. Where the baseline score is N/A, this is because an equivalent question wasn’t asked in the previous survey. </a:t>
            </a:r>
          </a:p>
          <a:p>
            <a:pPr marL="342900" lvl="0" indent="-342900">
              <a:lnSpc>
                <a:spcPct val="107000"/>
              </a:lnSpc>
              <a:spcAft>
                <a:spcPts val="800"/>
              </a:spcAft>
              <a:buFont typeface="Arial" panose="020B0604020202020204" pitchFamily="34" charset="0"/>
              <a:buChar char="•"/>
              <a:tabLst>
                <a:tab pos="457200" algn="l"/>
              </a:tabLst>
            </a:pPr>
            <a:r>
              <a:rPr lang="en-GB" sz="1200" kern="100" dirty="0">
                <a:effectLst/>
                <a:latin typeface="Arial" panose="020B0604020202020204" pitchFamily="34" charset="0"/>
                <a:ea typeface="Aptos" panose="020B0004020202020204" pitchFamily="34" charset="0"/>
                <a:cs typeface="Arial" panose="020B0604020202020204" pitchFamily="34" charset="0"/>
              </a:rPr>
              <a:t>We are committed to improving the overall application experience and simplifying guidance for DSA customers. </a:t>
            </a:r>
          </a:p>
          <a:p>
            <a:pPr fontAlgn="base">
              <a:lnSpc>
                <a:spcPct val="107000"/>
              </a:lnSpc>
              <a:spcAft>
                <a:spcPts val="800"/>
              </a:spcAft>
            </a:pPr>
            <a:endParaRPr lang="en-GB" sz="12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219378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877F0-8BC9-D3B2-9862-A298F4482D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F5EADC-7F9E-9D23-8A96-DE557F9917AB}"/>
              </a:ext>
            </a:extLst>
          </p:cNvPr>
          <p:cNvSpPr txBox="1">
            <a:spLocks noGrp="1"/>
          </p:cNvSpPr>
          <p:nvPr>
            <p:ph type="title" idx="4294967295"/>
          </p:nvPr>
        </p:nvSpPr>
        <p:spPr>
          <a:xfrm>
            <a:off x="0" y="162317"/>
            <a:ext cx="10350744"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CSAT participation by disability type - December 2024</a:t>
            </a:r>
          </a:p>
        </p:txBody>
      </p:sp>
      <p:graphicFrame>
        <p:nvGraphicFramePr>
          <p:cNvPr id="12" name="Table 11">
            <a:extLst>
              <a:ext uri="{FF2B5EF4-FFF2-40B4-BE49-F238E27FC236}">
                <a16:creationId xmlns:a16="http://schemas.microsoft.com/office/drawing/2014/main" id="{BD4BE8BE-11E3-CBB8-3CA0-A0EFE39C9491}"/>
              </a:ext>
            </a:extLst>
          </p:cNvPr>
          <p:cNvGraphicFramePr>
            <a:graphicFrameLocks noGrp="1"/>
          </p:cNvGraphicFramePr>
          <p:nvPr/>
        </p:nvGraphicFramePr>
        <p:xfrm>
          <a:off x="0" y="845908"/>
          <a:ext cx="5551714" cy="6012090"/>
        </p:xfrm>
        <a:graphic>
          <a:graphicData uri="http://schemas.openxmlformats.org/drawingml/2006/table">
            <a:tbl>
              <a:tblPr firstRow="1" bandRow="1"/>
              <a:tblGrid>
                <a:gridCol w="2775857">
                  <a:extLst>
                    <a:ext uri="{9D8B030D-6E8A-4147-A177-3AD203B41FA5}">
                      <a16:colId xmlns:a16="http://schemas.microsoft.com/office/drawing/2014/main" val="3968851484"/>
                    </a:ext>
                  </a:extLst>
                </a:gridCol>
                <a:gridCol w="2775857">
                  <a:extLst>
                    <a:ext uri="{9D8B030D-6E8A-4147-A177-3AD203B41FA5}">
                      <a16:colId xmlns:a16="http://schemas.microsoft.com/office/drawing/2014/main" val="2029081739"/>
                    </a:ext>
                  </a:extLst>
                </a:gridCol>
              </a:tblGrid>
              <a:tr h="668010">
                <a:tc>
                  <a:txBody>
                    <a:bodyPr/>
                    <a:lstStyle/>
                    <a:p>
                      <a:pPr algn="l">
                        <a:lnSpc>
                          <a:spcPct val="105000"/>
                        </a:lnSpc>
                        <a:spcAft>
                          <a:spcPts val="800"/>
                        </a:spcAft>
                      </a:pPr>
                      <a:r>
                        <a:rPr lang="en-GB" sz="14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Disability Type</a:t>
                      </a:r>
                      <a:endParaRPr lang="en-GB" sz="1400" kern="100" dirty="0">
                        <a:effectLst/>
                        <a:latin typeface="Arial" panose="020B0604020202020204" pitchFamily="34" charset="0"/>
                        <a:ea typeface="Aptos" panose="020B0004020202020204" pitchFamily="34" charset="0"/>
                        <a:cs typeface="Arial" panose="020B0604020202020204" pitchFamily="34" charset="0"/>
                      </a:endParaRPr>
                    </a:p>
                  </a:txBody>
                  <a:tcPr marL="23876" marR="23876" marT="12435" marB="124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14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Participation in CSAT survey (%)</a:t>
                      </a:r>
                      <a:endParaRPr lang="en-GB" sz="1400" kern="100" dirty="0">
                        <a:effectLst/>
                        <a:latin typeface="Arial" panose="020B0604020202020204" pitchFamily="34" charset="0"/>
                        <a:ea typeface="Aptos" panose="020B0004020202020204" pitchFamily="34" charset="0"/>
                        <a:cs typeface="Arial" panose="020B0604020202020204" pitchFamily="34" charset="0"/>
                      </a:endParaRPr>
                    </a:p>
                  </a:txBody>
                  <a:tcPr marL="1492" marR="1492" marT="1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extLst>
                  <a:ext uri="{0D108BD9-81ED-4DB2-BD59-A6C34878D82A}">
                    <a16:rowId xmlns:a16="http://schemas.microsoft.com/office/drawing/2014/main" val="2204839158"/>
                  </a:ext>
                </a:extLst>
              </a:tr>
              <a:tr h="668010">
                <a:tc>
                  <a:txBody>
                    <a:bodyPr/>
                    <a:lstStyle/>
                    <a:p>
                      <a:pPr algn="l">
                        <a:lnSpc>
                          <a:spcPct val="105000"/>
                        </a:lnSpc>
                        <a:spcAft>
                          <a:spcPts val="800"/>
                        </a:spcAft>
                      </a:pPr>
                      <a:r>
                        <a:rPr lang="en-GB" sz="14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Autism</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3876" marR="23876" marT="12435" marB="124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ctr">
                        <a:lnSpc>
                          <a:spcPct val="105000"/>
                        </a:lnSpc>
                        <a:spcAft>
                          <a:spcPts val="800"/>
                        </a:spcAft>
                      </a:pPr>
                      <a:r>
                        <a:rPr lang="en-GB" sz="1400" kern="100" dirty="0">
                          <a:effectLst/>
                          <a:latin typeface="Arial" panose="020B0604020202020204" pitchFamily="34" charset="0"/>
                          <a:ea typeface="Aptos" panose="020B0004020202020204" pitchFamily="34" charset="0"/>
                          <a:cs typeface="Arial" panose="020B0604020202020204" pitchFamily="34" charset="0"/>
                        </a:rPr>
                        <a:t>19%</a:t>
                      </a:r>
                    </a:p>
                  </a:txBody>
                  <a:tcPr marL="1492" marR="1492" marT="1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9884128"/>
                  </a:ext>
                </a:extLst>
              </a:tr>
              <a:tr h="668010">
                <a:tc>
                  <a:txBody>
                    <a:bodyPr/>
                    <a:lstStyle/>
                    <a:p>
                      <a:pPr algn="l">
                        <a:lnSpc>
                          <a:spcPct val="105000"/>
                        </a:lnSpc>
                        <a:spcAft>
                          <a:spcPts val="800"/>
                        </a:spcAft>
                      </a:pPr>
                      <a:r>
                        <a:rPr lang="en-GB"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Hearing Impairment</a:t>
                      </a:r>
                      <a:endParaRPr lang="en-GB" sz="1400" kern="100" dirty="0">
                        <a:effectLst/>
                        <a:latin typeface="Arial" panose="020B0604020202020204" pitchFamily="34" charset="0"/>
                        <a:ea typeface="Aptos" panose="020B0004020202020204" pitchFamily="34" charset="0"/>
                        <a:cs typeface="Arial" panose="020B0604020202020204" pitchFamily="34" charset="0"/>
                      </a:endParaRPr>
                    </a:p>
                  </a:txBody>
                  <a:tcPr marL="23876" marR="23876" marT="12435" marB="124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a:lnSpc>
                          <a:spcPct val="106000"/>
                        </a:lnSpc>
                        <a:spcAft>
                          <a:spcPts val="800"/>
                        </a:spcAft>
                      </a:pPr>
                      <a:r>
                        <a:rPr lang="en-GB" sz="1400" kern="100" dirty="0">
                          <a:effectLst/>
                          <a:latin typeface="Arial" panose="020B0604020202020204" pitchFamily="34" charset="0"/>
                          <a:ea typeface="Aptos" panose="020B0004020202020204" pitchFamily="34" charset="0"/>
                          <a:cs typeface="Arial" panose="020B0604020202020204" pitchFamily="34" charset="0"/>
                        </a:rPr>
                        <a:t>2%</a:t>
                      </a:r>
                    </a:p>
                  </a:txBody>
                  <a:tcPr marL="1492" marR="1492" marT="1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9781872"/>
                  </a:ext>
                </a:extLst>
              </a:tr>
              <a:tr h="668010">
                <a:tc>
                  <a:txBody>
                    <a:bodyPr/>
                    <a:lstStyle/>
                    <a:p>
                      <a:pPr algn="l">
                        <a:lnSpc>
                          <a:spcPct val="106000"/>
                        </a:lnSpc>
                        <a:spcAft>
                          <a:spcPts val="800"/>
                        </a:spcAft>
                      </a:pPr>
                      <a:r>
                        <a:rPr lang="en-GB" sz="14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Learning Difficulty</a:t>
                      </a:r>
                      <a:endParaRPr lang="en-GB" sz="1400" kern="100" dirty="0">
                        <a:effectLst/>
                        <a:latin typeface="Arial" panose="020B0604020202020204" pitchFamily="34" charset="0"/>
                        <a:ea typeface="Aptos" panose="020B0004020202020204" pitchFamily="34" charset="0"/>
                        <a:cs typeface="Arial" panose="020B0604020202020204" pitchFamily="34" charset="0"/>
                      </a:endParaRPr>
                    </a:p>
                  </a:txBody>
                  <a:tcPr marL="23876" marR="23876" marT="12435" marB="124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a:lnSpc>
                          <a:spcPct val="106000"/>
                        </a:lnSpc>
                        <a:spcAft>
                          <a:spcPts val="800"/>
                        </a:spcAft>
                      </a:pPr>
                      <a:r>
                        <a:rPr lang="en-GB" sz="1400" kern="100" dirty="0">
                          <a:effectLst/>
                          <a:latin typeface="Arial" panose="020B0604020202020204" pitchFamily="34" charset="0"/>
                          <a:ea typeface="Aptos" panose="020B0004020202020204" pitchFamily="34" charset="0"/>
                          <a:cs typeface="Arial" panose="020B0604020202020204" pitchFamily="34" charset="0"/>
                        </a:rPr>
                        <a:t>22%</a:t>
                      </a:r>
                    </a:p>
                  </a:txBody>
                  <a:tcPr marL="1492" marR="1492" marT="1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6340119"/>
                  </a:ext>
                </a:extLst>
              </a:tr>
              <a:tr h="668010">
                <a:tc>
                  <a:txBody>
                    <a:bodyPr/>
                    <a:lstStyle/>
                    <a:p>
                      <a:pPr algn="l">
                        <a:lnSpc>
                          <a:spcPct val="106000"/>
                        </a:lnSpc>
                        <a:spcAft>
                          <a:spcPts val="800"/>
                        </a:spcAft>
                      </a:pPr>
                      <a:r>
                        <a:rPr lang="en-GB" sz="14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Longstanding Illness</a:t>
                      </a:r>
                      <a:endParaRPr lang="en-GB" sz="1400" kern="100" dirty="0">
                        <a:effectLst/>
                        <a:latin typeface="Arial" panose="020B0604020202020204" pitchFamily="34" charset="0"/>
                        <a:ea typeface="Aptos" panose="020B0004020202020204" pitchFamily="34" charset="0"/>
                        <a:cs typeface="Arial" panose="020B0604020202020204" pitchFamily="34" charset="0"/>
                      </a:endParaRPr>
                    </a:p>
                  </a:txBody>
                  <a:tcPr marL="23876" marR="23876" marT="12435" marB="124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a:lnSpc>
                          <a:spcPct val="106000"/>
                        </a:lnSpc>
                        <a:spcAft>
                          <a:spcPts val="800"/>
                        </a:spcAft>
                      </a:pPr>
                      <a:r>
                        <a:rPr lang="en-GB" sz="1400" kern="100" dirty="0">
                          <a:effectLst/>
                          <a:latin typeface="Arial" panose="020B0604020202020204" pitchFamily="34" charset="0"/>
                          <a:ea typeface="Aptos" panose="020B0004020202020204" pitchFamily="34" charset="0"/>
                          <a:cs typeface="Arial" panose="020B0604020202020204" pitchFamily="34" charset="0"/>
                        </a:rPr>
                        <a:t>10%</a:t>
                      </a:r>
                    </a:p>
                  </a:txBody>
                  <a:tcPr marL="1492" marR="1492" marT="1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4874874"/>
                  </a:ext>
                </a:extLst>
              </a:tr>
              <a:tr h="668010">
                <a:tc>
                  <a:txBody>
                    <a:bodyPr/>
                    <a:lstStyle/>
                    <a:p>
                      <a:pPr algn="l">
                        <a:lnSpc>
                          <a:spcPct val="106000"/>
                        </a:lnSpc>
                        <a:spcAft>
                          <a:spcPts val="800"/>
                        </a:spcAft>
                      </a:pPr>
                      <a:r>
                        <a:rPr lang="en-GB" sz="14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Mental Heath Condition</a:t>
                      </a:r>
                      <a:endParaRPr lang="en-GB" sz="1400" kern="100" dirty="0">
                        <a:effectLst/>
                        <a:latin typeface="Arial" panose="020B0604020202020204" pitchFamily="34" charset="0"/>
                        <a:ea typeface="Aptos" panose="020B0004020202020204" pitchFamily="34" charset="0"/>
                        <a:cs typeface="Arial" panose="020B0604020202020204" pitchFamily="34" charset="0"/>
                      </a:endParaRPr>
                    </a:p>
                  </a:txBody>
                  <a:tcPr marL="23876" marR="23876" marT="12435" marB="124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a:lnSpc>
                          <a:spcPct val="106000"/>
                        </a:lnSpc>
                        <a:spcAft>
                          <a:spcPts val="800"/>
                        </a:spcAft>
                      </a:pPr>
                      <a:r>
                        <a:rPr lang="en-GB" sz="1400" kern="100" dirty="0">
                          <a:effectLst/>
                          <a:latin typeface="Arial" panose="020B0604020202020204" pitchFamily="34" charset="0"/>
                          <a:ea typeface="Aptos" panose="020B0004020202020204" pitchFamily="34" charset="0"/>
                          <a:cs typeface="Arial" panose="020B0604020202020204" pitchFamily="34" charset="0"/>
                        </a:rPr>
                        <a:t>16%</a:t>
                      </a:r>
                    </a:p>
                  </a:txBody>
                  <a:tcPr marL="1492" marR="1492" marT="1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3210259"/>
                  </a:ext>
                </a:extLst>
              </a:tr>
              <a:tr h="668010">
                <a:tc>
                  <a:txBody>
                    <a:bodyPr/>
                    <a:lstStyle/>
                    <a:p>
                      <a:pPr algn="l">
                        <a:lnSpc>
                          <a:spcPct val="106000"/>
                        </a:lnSpc>
                        <a:spcAft>
                          <a:spcPts val="800"/>
                        </a:spcAft>
                      </a:pPr>
                      <a:r>
                        <a:rPr lang="en-GB" sz="1400" kern="100" dirty="0">
                          <a:effectLst/>
                          <a:latin typeface="Arial" panose="020B0604020202020204" pitchFamily="34" charset="0"/>
                          <a:ea typeface="Aptos" panose="020B0004020202020204" pitchFamily="34" charset="0"/>
                          <a:cs typeface="Arial" panose="020B0604020202020204" pitchFamily="34" charset="0"/>
                        </a:rPr>
                        <a:t>Mobility</a:t>
                      </a:r>
                    </a:p>
                  </a:txBody>
                  <a:tcPr marL="23876" marR="23876" marT="12435" marB="124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a:lnSpc>
                          <a:spcPct val="106000"/>
                        </a:lnSpc>
                        <a:spcAft>
                          <a:spcPts val="800"/>
                        </a:spcAft>
                      </a:pPr>
                      <a:r>
                        <a:rPr lang="en-GB" sz="1400" kern="100" dirty="0">
                          <a:effectLst/>
                          <a:latin typeface="Arial" panose="020B0604020202020204" pitchFamily="34" charset="0"/>
                          <a:ea typeface="Aptos" panose="020B0004020202020204" pitchFamily="34" charset="0"/>
                          <a:cs typeface="Arial" panose="020B0604020202020204" pitchFamily="34" charset="0"/>
                        </a:rPr>
                        <a:t>9%</a:t>
                      </a:r>
                    </a:p>
                  </a:txBody>
                  <a:tcPr marL="1492" marR="1492" marT="1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3274155"/>
                  </a:ext>
                </a:extLst>
              </a:tr>
              <a:tr h="668010">
                <a:tc>
                  <a:txBody>
                    <a:bodyPr/>
                    <a:lstStyle/>
                    <a:p>
                      <a:pPr algn="l">
                        <a:lnSpc>
                          <a:spcPct val="106000"/>
                        </a:lnSpc>
                        <a:spcAft>
                          <a:spcPts val="800"/>
                        </a:spcAft>
                      </a:pPr>
                      <a:r>
                        <a:rPr lang="en-GB" sz="14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Multiple disabilities</a:t>
                      </a:r>
                      <a:endParaRPr lang="en-GB" sz="1400" kern="100" dirty="0">
                        <a:effectLst/>
                        <a:latin typeface="Arial" panose="020B0604020202020204" pitchFamily="34" charset="0"/>
                        <a:ea typeface="Aptos" panose="020B0004020202020204" pitchFamily="34" charset="0"/>
                        <a:cs typeface="Arial" panose="020B0604020202020204" pitchFamily="34" charset="0"/>
                      </a:endParaRPr>
                    </a:p>
                  </a:txBody>
                  <a:tcPr marL="23876" marR="23876" marT="12435" marB="124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a:lnSpc>
                          <a:spcPct val="106000"/>
                        </a:lnSpc>
                        <a:spcAft>
                          <a:spcPts val="800"/>
                        </a:spcAft>
                      </a:pPr>
                      <a:r>
                        <a:rPr lang="en-GB" sz="1400" kern="100" dirty="0">
                          <a:effectLst/>
                          <a:latin typeface="Arial" panose="020B0604020202020204" pitchFamily="34" charset="0"/>
                          <a:ea typeface="Aptos" panose="020B0004020202020204" pitchFamily="34" charset="0"/>
                          <a:cs typeface="Arial" panose="020B0604020202020204" pitchFamily="34" charset="0"/>
                        </a:rPr>
                        <a:t>20%</a:t>
                      </a:r>
                    </a:p>
                  </a:txBody>
                  <a:tcPr marL="1492" marR="1492" marT="1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8925721"/>
                  </a:ext>
                </a:extLst>
              </a:tr>
              <a:tr h="668010">
                <a:tc>
                  <a:txBody>
                    <a:bodyPr/>
                    <a:lstStyle/>
                    <a:p>
                      <a:pPr algn="l">
                        <a:lnSpc>
                          <a:spcPct val="106000"/>
                        </a:lnSpc>
                        <a:spcAft>
                          <a:spcPts val="800"/>
                        </a:spcAft>
                      </a:pPr>
                      <a:r>
                        <a:rPr lang="en-GB" sz="14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Visual Impairment</a:t>
                      </a:r>
                      <a:endParaRPr lang="en-GB" sz="1400" kern="100" dirty="0">
                        <a:effectLst/>
                        <a:latin typeface="Arial" panose="020B0604020202020204" pitchFamily="34" charset="0"/>
                        <a:ea typeface="Aptos" panose="020B0004020202020204" pitchFamily="34" charset="0"/>
                        <a:cs typeface="Arial" panose="020B0604020202020204" pitchFamily="34" charset="0"/>
                      </a:endParaRPr>
                    </a:p>
                  </a:txBody>
                  <a:tcPr marL="23876" marR="23876" marT="12435" marB="124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a:lnSpc>
                          <a:spcPct val="107000"/>
                        </a:lnSpc>
                      </a:pPr>
                      <a:r>
                        <a:rPr lang="en-GB" sz="1400" kern="100" dirty="0">
                          <a:effectLst/>
                          <a:latin typeface="Arial" panose="020B0604020202020204" pitchFamily="34" charset="0"/>
                          <a:cs typeface="Arial" panose="020B0604020202020204" pitchFamily="34" charset="0"/>
                        </a:rPr>
                        <a:t>1%</a:t>
                      </a:r>
                    </a:p>
                  </a:txBody>
                  <a:tcPr marL="1492" marR="1492" marT="1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4310797"/>
                  </a:ext>
                </a:extLst>
              </a:tr>
            </a:tbl>
          </a:graphicData>
        </a:graphic>
      </p:graphicFrame>
      <p:sp>
        <p:nvSpPr>
          <p:cNvPr id="16" name="TextBox 15">
            <a:extLst>
              <a:ext uri="{FF2B5EF4-FFF2-40B4-BE49-F238E27FC236}">
                <a16:creationId xmlns:a16="http://schemas.microsoft.com/office/drawing/2014/main" id="{8B7B37CD-0023-BABA-0204-2CE3E1F5C629}"/>
              </a:ext>
            </a:extLst>
          </p:cNvPr>
          <p:cNvSpPr txBox="1"/>
          <p:nvPr/>
        </p:nvSpPr>
        <p:spPr>
          <a:xfrm>
            <a:off x="5698363" y="911223"/>
            <a:ext cx="6313208" cy="2092881"/>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Commentary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December, 22% of students who completed a customer satisfaction survey told us they have a learning difficulty. 19% said they have autism.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Students with a visual or hearing impairment each represented 1% of respondents.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1"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3308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754C8-25E6-B9ED-CF3A-177484E31F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7D768A-7F67-8D95-6265-66FB9D55F9B7}"/>
              </a:ext>
            </a:extLst>
          </p:cNvPr>
          <p:cNvSpPr txBox="1">
            <a:spLocks noGrp="1"/>
          </p:cNvSpPr>
          <p:nvPr>
            <p:ph type="title" idx="4294967295"/>
          </p:nvPr>
        </p:nvSpPr>
        <p:spPr>
          <a:xfrm>
            <a:off x="122791" y="226494"/>
            <a:ext cx="10299727" cy="4924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chemeClr val="bg1"/>
                </a:solidFill>
                <a:effectLst/>
                <a:uLnTx/>
                <a:uFillTx/>
                <a:latin typeface="Arial" panose="020B0604020202020204" pitchFamily="34" charset="0"/>
                <a:ea typeface="Calibri"/>
                <a:cs typeface="Arial" panose="020B0604020202020204" pitchFamily="34" charset="0"/>
              </a:rPr>
              <a:t>KPI reporting </a:t>
            </a:r>
            <a:r>
              <a:rPr lang="en-GB" sz="2600" b="1" dirty="0">
                <a:solidFill>
                  <a:schemeClr val="bg1"/>
                </a:solidFill>
                <a:latin typeface="Arial" panose="020B0604020202020204" pitchFamily="34" charset="0"/>
                <a:ea typeface="Calibri"/>
                <a:cs typeface="Arial" panose="020B0604020202020204" pitchFamily="34" charset="0"/>
              </a:rPr>
              <a:t>– Capita:</a:t>
            </a:r>
            <a:r>
              <a:rPr kumimoji="0" lang="en-GB" sz="2600" b="1" i="0" u="none" strike="noStrike" kern="1200" cap="none" spc="0" normalizeH="0" baseline="0" noProof="0" dirty="0">
                <a:ln>
                  <a:noFill/>
                </a:ln>
                <a:solidFill>
                  <a:schemeClr val="bg1"/>
                </a:solidFill>
                <a:effectLst/>
                <a:uLnTx/>
                <a:uFillTx/>
                <a:latin typeface="Arial" panose="020B0604020202020204" pitchFamily="34" charset="0"/>
                <a:ea typeface="Calibri"/>
                <a:cs typeface="Arial" panose="020B0604020202020204" pitchFamily="34" charset="0"/>
              </a:rPr>
              <a:t> December 2024 (1)</a:t>
            </a:r>
            <a:endParaRPr kumimoji="0" lang="en-GB" sz="2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graphicFrame>
        <p:nvGraphicFramePr>
          <p:cNvPr id="4" name="Table 3">
            <a:extLst>
              <a:ext uri="{FF2B5EF4-FFF2-40B4-BE49-F238E27FC236}">
                <a16:creationId xmlns:a16="http://schemas.microsoft.com/office/drawing/2014/main" id="{43532321-3CBD-D6C7-AAFC-3F26F0E92A63}"/>
              </a:ext>
            </a:extLst>
          </p:cNvPr>
          <p:cNvGraphicFramePr>
            <a:graphicFrameLocks noGrp="1"/>
          </p:cNvGraphicFramePr>
          <p:nvPr>
            <p:extLst>
              <p:ext uri="{D42A27DB-BD31-4B8C-83A1-F6EECF244321}">
                <p14:modId xmlns:p14="http://schemas.microsoft.com/office/powerpoint/2010/main" val="3142621891"/>
              </p:ext>
            </p:extLst>
          </p:nvPr>
        </p:nvGraphicFramePr>
        <p:xfrm>
          <a:off x="-2" y="827936"/>
          <a:ext cx="7856378" cy="5918098"/>
        </p:xfrm>
        <a:graphic>
          <a:graphicData uri="http://schemas.openxmlformats.org/drawingml/2006/table">
            <a:tbl>
              <a:tblPr firstRow="1" bandRow="1"/>
              <a:tblGrid>
                <a:gridCol w="992880">
                  <a:extLst>
                    <a:ext uri="{9D8B030D-6E8A-4147-A177-3AD203B41FA5}">
                      <a16:colId xmlns:a16="http://schemas.microsoft.com/office/drawing/2014/main" val="2496437352"/>
                    </a:ext>
                  </a:extLst>
                </a:gridCol>
                <a:gridCol w="1524423">
                  <a:extLst>
                    <a:ext uri="{9D8B030D-6E8A-4147-A177-3AD203B41FA5}">
                      <a16:colId xmlns:a16="http://schemas.microsoft.com/office/drawing/2014/main" val="3265081969"/>
                    </a:ext>
                  </a:extLst>
                </a:gridCol>
                <a:gridCol w="930306">
                  <a:extLst>
                    <a:ext uri="{9D8B030D-6E8A-4147-A177-3AD203B41FA5}">
                      <a16:colId xmlns:a16="http://schemas.microsoft.com/office/drawing/2014/main" val="629354197"/>
                    </a:ext>
                  </a:extLst>
                </a:gridCol>
                <a:gridCol w="1121840">
                  <a:extLst>
                    <a:ext uri="{9D8B030D-6E8A-4147-A177-3AD203B41FA5}">
                      <a16:colId xmlns:a16="http://schemas.microsoft.com/office/drawing/2014/main" val="3708590140"/>
                    </a:ext>
                  </a:extLst>
                </a:gridCol>
                <a:gridCol w="779816">
                  <a:extLst>
                    <a:ext uri="{9D8B030D-6E8A-4147-A177-3AD203B41FA5}">
                      <a16:colId xmlns:a16="http://schemas.microsoft.com/office/drawing/2014/main" val="3718311893"/>
                    </a:ext>
                  </a:extLst>
                </a:gridCol>
                <a:gridCol w="1067118">
                  <a:extLst>
                    <a:ext uri="{9D8B030D-6E8A-4147-A177-3AD203B41FA5}">
                      <a16:colId xmlns:a16="http://schemas.microsoft.com/office/drawing/2014/main" val="1542582147"/>
                    </a:ext>
                  </a:extLst>
                </a:gridCol>
                <a:gridCol w="1439995">
                  <a:extLst>
                    <a:ext uri="{9D8B030D-6E8A-4147-A177-3AD203B41FA5}">
                      <a16:colId xmlns:a16="http://schemas.microsoft.com/office/drawing/2014/main" val="4219622444"/>
                    </a:ext>
                  </a:extLst>
                </a:gridCol>
              </a:tblGrid>
              <a:tr h="660288">
                <a:tc>
                  <a:txBody>
                    <a:bodyPr/>
                    <a:lstStyle/>
                    <a:p>
                      <a:pPr algn="l">
                        <a:lnSpc>
                          <a:spcPct val="105000"/>
                        </a:lnSpc>
                        <a:spcAft>
                          <a:spcPts val="800"/>
                        </a:spcAft>
                      </a:pPr>
                      <a:r>
                        <a:rPr lang="en-GB" sz="900"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KPI</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Description of standard</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Name</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Description</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Service Level</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Target</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Actual </a:t>
                      </a:r>
                      <a:r>
                        <a:rPr lang="en-GB" sz="900" b="1" i="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t>
                      </a:r>
                      <a:r>
                        <a:rPr lang="en-GB" sz="900" b="1" i="1" kern="1200" dirty="0">
                          <a:solidFill>
                            <a:srgbClr val="FFFFFF"/>
                          </a:solidFill>
                          <a:effectLst/>
                          <a:latin typeface="Arial" panose="020B0604020202020204" pitchFamily="34" charset="0"/>
                          <a:ea typeface="Aptos" panose="020B0004020202020204" pitchFamily="34" charset="0"/>
                          <a:cs typeface="Arial" panose="020B0604020202020204" pitchFamily="34" charset="0"/>
                        </a:rPr>
                        <a:t>At 31 December)</a:t>
                      </a:r>
                      <a:endParaRPr lang="en-GB" sz="900" i="1"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extLst>
                  <a:ext uri="{0D108BD9-81ED-4DB2-BD59-A6C34878D82A}">
                    <a16:rowId xmlns:a16="http://schemas.microsoft.com/office/drawing/2014/main" val="358689593"/>
                  </a:ext>
                </a:extLst>
              </a:tr>
              <a:tr h="1308542">
                <a:tc>
                  <a:txBody>
                    <a:bodyPr/>
                    <a:lstStyle/>
                    <a:p>
                      <a:pPr algn="l">
                        <a:lnSpc>
                          <a:spcPct val="105000"/>
                        </a:lnSpc>
                        <a:spcAft>
                          <a:spcPts val="800"/>
                        </a:spcAft>
                      </a:pPr>
                      <a:r>
                        <a:rPr lang="en-GB" sz="9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GB" sz="900" kern="100">
                        <a:effectLst/>
                        <a:latin typeface="Arial" panose="020B0604020202020204" pitchFamily="34" charset="0"/>
                        <a:ea typeface="Aptos" panose="020B0004020202020204" pitchFamily="34" charset="0"/>
                        <a:cs typeface="Arial" panose="020B0604020202020204" pitchFamily="34" charset="0"/>
                      </a:endParaRP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lnSpc>
                          <a:spcPct val="105000"/>
                        </a:lnSpc>
                        <a:spcAft>
                          <a:spcPts val="800"/>
                        </a:spcAft>
                      </a:pPr>
                      <a:r>
                        <a:rPr lang="en-GB" sz="900" kern="0" dirty="0">
                          <a:effectLst/>
                          <a:latin typeface="Arial" panose="020B0604020202020204" pitchFamily="34" charset="0"/>
                          <a:ea typeface="Times New Roman" panose="02020603050405020304" pitchFamily="18" charset="0"/>
                          <a:cs typeface="Arial" panose="020B0604020202020204" pitchFamily="34" charset="0"/>
                        </a:rPr>
                        <a:t>Minimum of 95% of offer of NAs appointment made within 2 working days of referral of customers by SLC</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 First Contact</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Initial NA communication sent from Supplier to Customer after Supplier receipt of SLC NA referral approval</a:t>
                      </a:r>
                      <a:endParaRPr lang="en-GB" sz="900" kern="10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&gt;=95%</a:t>
                      </a:r>
                      <a:endParaRPr lang="en-GB" sz="900" kern="10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&lt;=2 working days</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0" dirty="0">
                          <a:solidFill>
                            <a:srgbClr val="000000"/>
                          </a:solidFill>
                          <a:effectLst/>
                          <a:latin typeface="Arial" panose="020B0604020202020204" pitchFamily="34" charset="0"/>
                          <a:ea typeface="Aptos" panose="020B0004020202020204" pitchFamily="34" charset="0"/>
                          <a:cs typeface="Arial" panose="020B0604020202020204" pitchFamily="34" charset="0"/>
                        </a:rPr>
                        <a:t>28%</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6424338"/>
                  </a:ext>
                </a:extLst>
              </a:tr>
              <a:tr h="1481983">
                <a:tc>
                  <a:txBody>
                    <a:bodyPr/>
                    <a:lstStyle/>
                    <a:p>
                      <a:pPr algn="l">
                        <a:lnSpc>
                          <a:spcPct val="105000"/>
                        </a:lnSpc>
                        <a:spcAft>
                          <a:spcPts val="800"/>
                        </a:spcAft>
                      </a:pPr>
                      <a:r>
                        <a:rPr lang="en-GB" sz="9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GB" sz="900" kern="100">
                        <a:effectLst/>
                        <a:latin typeface="Arial" panose="020B0604020202020204" pitchFamily="34" charset="0"/>
                        <a:ea typeface="Aptos" panose="020B0004020202020204" pitchFamily="34" charset="0"/>
                        <a:cs typeface="Arial" panose="020B0604020202020204" pitchFamily="34" charset="0"/>
                      </a:endParaRP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lnSpc>
                          <a:spcPct val="106000"/>
                        </a:lnSpc>
                        <a:spcAft>
                          <a:spcPts val="800"/>
                        </a:spcAft>
                      </a:pPr>
                      <a:r>
                        <a:rPr lang="en-GB" sz="900" kern="0" dirty="0">
                          <a:effectLst/>
                          <a:latin typeface="Arial" panose="020B0604020202020204" pitchFamily="34" charset="0"/>
                          <a:ea typeface="Times New Roman" panose="02020603050405020304" pitchFamily="18" charset="0"/>
                          <a:cs typeface="Arial" panose="020B0604020202020204" pitchFamily="34" charset="0"/>
                        </a:rPr>
                        <a:t>Minimum of 95% of NA should be offered and completed within 7 working days of the successful contact (excluding those where the customer has requested an alternative date)</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 Offered &amp; Completed</a:t>
                      </a:r>
                      <a:endParaRPr lang="en-GB" sz="900" kern="10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 appointment  offered and completed</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&gt;=95%</a:t>
                      </a:r>
                      <a:endParaRPr lang="en-GB" sz="900" kern="10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&lt;=7 working days</a:t>
                      </a:r>
                      <a:endParaRPr lang="en-GB" sz="900" kern="10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3%</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9695980"/>
                  </a:ext>
                </a:extLst>
              </a:tr>
              <a:tr h="1481983">
                <a:tc>
                  <a:txBody>
                    <a:bodyPr/>
                    <a:lstStyle/>
                    <a:p>
                      <a:pPr algn="l">
                        <a:lnSpc>
                          <a:spcPct val="106000"/>
                        </a:lnSpc>
                        <a:spcAft>
                          <a:spcPts val="800"/>
                        </a:spcAft>
                      </a:pPr>
                      <a:r>
                        <a:rPr lang="en-GB" sz="9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n-GB" sz="900" kern="100">
                        <a:effectLst/>
                        <a:latin typeface="Arial" panose="020B0604020202020204" pitchFamily="34" charset="0"/>
                        <a:ea typeface="Aptos" panose="020B0004020202020204" pitchFamily="34" charset="0"/>
                        <a:cs typeface="Arial" panose="020B0604020202020204" pitchFamily="34" charset="0"/>
                      </a:endParaRP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lnSpc>
                          <a:spcPct val="106000"/>
                        </a:lnSpc>
                        <a:spcAft>
                          <a:spcPts val="800"/>
                        </a:spcAft>
                      </a:pPr>
                      <a:r>
                        <a:rPr lang="en-GB" sz="900" kern="0" dirty="0">
                          <a:effectLst/>
                          <a:latin typeface="Arial" panose="020B0604020202020204" pitchFamily="34" charset="0"/>
                          <a:ea typeface="Times New Roman" panose="02020603050405020304" pitchFamily="18" charset="0"/>
                          <a:cs typeface="Arial" panose="020B0604020202020204" pitchFamily="34" charset="0"/>
                        </a:rPr>
                        <a:t>Minimum of 95% of NARs made available to SLC within 5 working days of when NA undertaken (excluding those where the customer has requested to review the NAR)</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 Returns</a:t>
                      </a:r>
                      <a:endParaRPr lang="en-GB" sz="900" kern="10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Completed NAs submitted from Supplier to SLC</a:t>
                      </a:r>
                      <a:endParaRPr lang="en-GB" sz="900" kern="10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&gt;=95%</a:t>
                      </a:r>
                      <a:endParaRPr lang="en-GB" sz="900" kern="10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&lt;=5 working days</a:t>
                      </a:r>
                      <a:endParaRPr lang="en-GB" sz="900" kern="10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24%</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1524242"/>
                  </a:ext>
                </a:extLst>
              </a:tr>
              <a:tr h="985302">
                <a:tc>
                  <a:txBody>
                    <a:bodyPr/>
                    <a:lstStyle/>
                    <a:p>
                      <a:pPr algn="l">
                        <a:lnSpc>
                          <a:spcPct val="106000"/>
                        </a:lnSpc>
                        <a:spcAft>
                          <a:spcPts val="800"/>
                        </a:spcAft>
                      </a:pPr>
                      <a:r>
                        <a:rPr lang="en-GB" sz="9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lnSpc>
                          <a:spcPct val="106000"/>
                        </a:lnSpc>
                        <a:spcAft>
                          <a:spcPts val="800"/>
                        </a:spcAft>
                      </a:pPr>
                      <a:r>
                        <a:rPr lang="en-GB" sz="900" kern="0" dirty="0">
                          <a:effectLst/>
                          <a:latin typeface="Arial" panose="020B0604020202020204" pitchFamily="34" charset="0"/>
                          <a:ea typeface="Times New Roman" panose="02020603050405020304" pitchFamily="18" charset="0"/>
                          <a:cs typeface="Arial" panose="020B0604020202020204" pitchFamily="34" charset="0"/>
                        </a:rPr>
                        <a:t>Minimum of 95% of NARs meet the standard of acceptability as defined by SLC</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NARs Quality Standard</a:t>
                      </a:r>
                      <a:endParaRPr lang="en-GB" sz="900" kern="10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Submitted NARs from Supplier to SLC Approved on first submission: Right First Time (not pended)</a:t>
                      </a:r>
                      <a:endParaRPr lang="en-GB" sz="900" kern="10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&gt;=95%</a:t>
                      </a:r>
                      <a:endParaRPr lang="en-GB" sz="900" kern="10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Standard of Acceptability</a:t>
                      </a:r>
                      <a:endParaRPr lang="en-GB" sz="900" kern="10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79%</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20424393"/>
                  </a:ext>
                </a:extLst>
              </a:tr>
            </a:tbl>
          </a:graphicData>
        </a:graphic>
      </p:graphicFrame>
      <p:sp>
        <p:nvSpPr>
          <p:cNvPr id="6" name="TextBox 5">
            <a:extLst>
              <a:ext uri="{FF2B5EF4-FFF2-40B4-BE49-F238E27FC236}">
                <a16:creationId xmlns:a16="http://schemas.microsoft.com/office/drawing/2014/main" id="{2B72A736-0A9F-7487-ACB4-EFEDFF998114}"/>
              </a:ext>
            </a:extLst>
          </p:cNvPr>
          <p:cNvSpPr txBox="1"/>
          <p:nvPr/>
        </p:nvSpPr>
        <p:spPr>
          <a:xfrm>
            <a:off x="7987004" y="839933"/>
            <a:ext cx="4081170" cy="4760278"/>
          </a:xfrm>
          <a:prstGeom prst="rect">
            <a:avLst/>
          </a:prstGeom>
          <a:noFill/>
          <a:ln>
            <a:solidFill>
              <a:schemeClr val="tx1"/>
            </a:solidFill>
          </a:ln>
        </p:spPr>
        <p:txBody>
          <a:bodyPr wrap="square" lIns="91440" tIns="45720" rIns="91440" bIns="45720" rtlCol="0" anchor="t">
            <a:spAutoFit/>
          </a:bodyPr>
          <a:lstStyle/>
          <a:p>
            <a:pPr algn="l" rtl="0" fontAlgn="base">
              <a:lnSpc>
                <a:spcPts val="1376"/>
              </a:lnSpc>
            </a:pPr>
            <a:r>
              <a:rPr lang="en-GB" sz="1200" b="1" dirty="0">
                <a:latin typeface="Arial" panose="020B0604020202020204" pitchFamily="34" charset="0"/>
                <a:cs typeface="Arial" panose="020B0604020202020204" pitchFamily="34" charset="0"/>
              </a:rPr>
              <a:t>Commentary</a:t>
            </a:r>
            <a:endParaRPr lang="en-GB" sz="1200" b="0" i="0" dirty="0">
              <a:solidFill>
                <a:srgbClr val="000000"/>
              </a:solidFill>
              <a:effectLst/>
              <a:latin typeface="Arial" panose="020B0604020202020204" pitchFamily="34" charset="0"/>
              <a:cs typeface="Arial" panose="020B0604020202020204" pitchFamily="34" charset="0"/>
            </a:endParaRPr>
          </a:p>
          <a:p>
            <a:pPr marL="285750" indent="-285750" algn="l" rtl="0" fontAlgn="base">
              <a:lnSpc>
                <a:spcPts val="1376"/>
              </a:lnSpc>
              <a:buFont typeface="Arial" panose="020B0604020202020204" pitchFamily="34" charset="0"/>
              <a:buChar char="•"/>
            </a:pPr>
            <a:r>
              <a:rPr lang="en-GB" sz="1200" b="0" i="0" dirty="0">
                <a:solidFill>
                  <a:srgbClr val="000000"/>
                </a:solidFill>
                <a:effectLst/>
                <a:latin typeface="Arial" panose="020B0604020202020204" pitchFamily="34" charset="0"/>
                <a:cs typeface="Arial" panose="020B0604020202020204" pitchFamily="34" charset="0"/>
              </a:rPr>
              <a:t>This pack includes a summary of available customer KPIs covering needs assessments, assistive technology provision and training. Further customer support and general contract KPIs will be available from March 2025.</a:t>
            </a:r>
          </a:p>
          <a:p>
            <a:pPr marL="285750" indent="-285750" algn="l" rtl="0" fontAlgn="base">
              <a:lnSpc>
                <a:spcPts val="1376"/>
              </a:lnSpc>
              <a:buFont typeface="Arial" panose="020B0604020202020204" pitchFamily="34" charset="0"/>
              <a:buChar char="•"/>
            </a:pPr>
            <a:endParaRPr lang="en-GB" sz="1200" b="0" i="0" dirty="0">
              <a:solidFill>
                <a:srgbClr val="000000"/>
              </a:solidFill>
              <a:effectLst/>
              <a:latin typeface="Arial" panose="020B0604020202020204" pitchFamily="34" charset="0"/>
              <a:cs typeface="Arial" panose="020B0604020202020204" pitchFamily="34" charset="0"/>
            </a:endParaRPr>
          </a:p>
          <a:p>
            <a:pPr marL="285750" indent="-285750" algn="l" rtl="0" fontAlgn="base">
              <a:lnSpc>
                <a:spcPts val="1376"/>
              </a:lnSpc>
              <a:buFont typeface="Arial" panose="020B0604020202020204" pitchFamily="34" charset="0"/>
              <a:buChar char="•"/>
            </a:pPr>
            <a:r>
              <a:rPr lang="en-GB" sz="1200" b="0" i="0" dirty="0">
                <a:solidFill>
                  <a:srgbClr val="000000"/>
                </a:solidFill>
                <a:effectLst/>
                <a:latin typeface="Arial" panose="020B0604020202020204" pitchFamily="34" charset="0"/>
                <a:cs typeface="Arial" panose="020B0604020202020204" pitchFamily="34" charset="0"/>
              </a:rPr>
              <a:t>Capita experienced a specific system issue when planned enhancements to the DSA service were introduced in November 2024. This</a:t>
            </a:r>
            <a:r>
              <a:rPr lang="en-GB" sz="1200" dirty="0">
                <a:solidFill>
                  <a:srgbClr val="000000"/>
                </a:solidFill>
                <a:latin typeface="Arial" panose="020B0604020202020204" pitchFamily="34" charset="0"/>
                <a:cs typeface="Arial" panose="020B0604020202020204" pitchFamily="34" charset="0"/>
              </a:rPr>
              <a:t> issue, which they worked urgently to resolve, impacted their service performance in December and early January.</a:t>
            </a:r>
          </a:p>
          <a:p>
            <a:pPr marL="285750" indent="-285750" algn="l" rtl="0" fontAlgn="base">
              <a:lnSpc>
                <a:spcPts val="1376"/>
              </a:lnSpc>
              <a:buFont typeface="Arial" panose="020B0604020202020204" pitchFamily="34" charset="0"/>
              <a:buChar char="•"/>
            </a:pPr>
            <a:endParaRPr lang="en-GB" sz="1200" dirty="0">
              <a:effectLst/>
              <a:latin typeface="Arial" panose="020B0604020202020204" pitchFamily="34" charset="0"/>
              <a:ea typeface="Aptos" panose="020B0004020202020204" pitchFamily="34" charset="0"/>
              <a:cs typeface="Arial" panose="020B0604020202020204" pitchFamily="34" charset="0"/>
            </a:endParaRPr>
          </a:p>
          <a:p>
            <a:pPr marL="285750" indent="-285750" algn="l" rtl="0" fontAlgn="base">
              <a:lnSpc>
                <a:spcPts val="1376"/>
              </a:lnSpc>
              <a:buFont typeface="Arial" panose="020B0604020202020204" pitchFamily="34" charset="0"/>
              <a:buChar char="•"/>
            </a:pPr>
            <a:r>
              <a:rPr lang="en-GB" sz="1200" dirty="0">
                <a:effectLst/>
                <a:latin typeface="Arial" panose="020B0604020202020204" pitchFamily="34" charset="0"/>
                <a:ea typeface="Aptos" panose="020B0004020202020204" pitchFamily="34" charset="0"/>
                <a:cs typeface="Arial" panose="020B0604020202020204" pitchFamily="34" charset="0"/>
              </a:rPr>
              <a:t>During this period, customers supported by Capita were unable to book a needs assessment appointment, which resulted in some extended wait times.</a:t>
            </a:r>
          </a:p>
          <a:p>
            <a:pPr marL="285750" indent="-285750" algn="l" rtl="0" fontAlgn="base">
              <a:lnSpc>
                <a:spcPts val="1376"/>
              </a:lnSpc>
              <a:buFont typeface="Arial" panose="020B0604020202020204" pitchFamily="34" charset="0"/>
              <a:buChar char="•"/>
            </a:pPr>
            <a:endParaRPr lang="en-GB" sz="1200" dirty="0">
              <a:effectLst/>
              <a:latin typeface="Arial" panose="020B0604020202020204" pitchFamily="34" charset="0"/>
              <a:ea typeface="Aptos" panose="020B0004020202020204" pitchFamily="34" charset="0"/>
              <a:cs typeface="Arial" panose="020B0604020202020204" pitchFamily="34" charset="0"/>
            </a:endParaRPr>
          </a:p>
          <a:p>
            <a:pPr marL="285750" indent="-285750" algn="l" rtl="0" fontAlgn="base">
              <a:lnSpc>
                <a:spcPts val="1376"/>
              </a:lnSpc>
              <a:buFont typeface="Arial" panose="020B0604020202020204" pitchFamily="34" charset="0"/>
              <a:buChar char="•"/>
            </a:pPr>
            <a:r>
              <a:rPr lang="en-GB" sz="1200" dirty="0">
                <a:effectLst/>
                <a:latin typeface="Arial" panose="020B0604020202020204" pitchFamily="34" charset="0"/>
                <a:ea typeface="Aptos" panose="020B0004020202020204" pitchFamily="34" charset="0"/>
                <a:cs typeface="Arial" panose="020B0604020202020204" pitchFamily="34" charset="0"/>
              </a:rPr>
              <a:t>Capita have contacted all affected customers to provide the relevant details they need to book a needs assessment online. Capita are tracking these customers to </a:t>
            </a:r>
            <a:r>
              <a:rPr lang="en-GB" sz="1200" dirty="0">
                <a:latin typeface="Arial" panose="020B0604020202020204" pitchFamily="34" charset="0"/>
                <a:ea typeface="Aptos" panose="020B0004020202020204" pitchFamily="34" charset="0"/>
                <a:cs typeface="Arial" panose="020B0604020202020204" pitchFamily="34" charset="0"/>
              </a:rPr>
              <a:t>support them through their DSA journey.</a:t>
            </a:r>
          </a:p>
          <a:p>
            <a:pPr marL="285750" indent="-285750" algn="l" rtl="0" fontAlgn="base">
              <a:lnSpc>
                <a:spcPts val="1376"/>
              </a:lnSpc>
              <a:buFont typeface="Arial" panose="020B0604020202020204" pitchFamily="34" charset="0"/>
              <a:buChar char="•"/>
            </a:pPr>
            <a:endParaRPr lang="en-GB" sz="1200" dirty="0">
              <a:effectLst/>
              <a:latin typeface="Arial" panose="020B0604020202020204" pitchFamily="34" charset="0"/>
              <a:ea typeface="Aptos" panose="020B0004020202020204" pitchFamily="34" charset="0"/>
              <a:cs typeface="Arial" panose="020B0604020202020204" pitchFamily="34" charset="0"/>
            </a:endParaRPr>
          </a:p>
          <a:p>
            <a:pPr marL="285750" indent="-285750" algn="l" rtl="0" fontAlgn="base">
              <a:lnSpc>
                <a:spcPts val="1376"/>
              </a:lnSpc>
              <a:buFont typeface="Arial" panose="020B0604020202020204" pitchFamily="34" charset="0"/>
              <a:buChar char="•"/>
            </a:pPr>
            <a:r>
              <a:rPr lang="en-GB" sz="1200" dirty="0">
                <a:effectLst/>
                <a:latin typeface="Arial" panose="020B0604020202020204" pitchFamily="34" charset="0"/>
                <a:ea typeface="Aptos" panose="020B0004020202020204" pitchFamily="34" charset="0"/>
                <a:cs typeface="Arial" panose="020B0604020202020204" pitchFamily="34" charset="0"/>
              </a:rPr>
              <a:t>Capita have confirmed their system is fully restored.</a:t>
            </a:r>
          </a:p>
          <a:p>
            <a:pPr algn="l" rtl="0" fontAlgn="base">
              <a:lnSpc>
                <a:spcPts val="1376"/>
              </a:lnSpc>
            </a:pPr>
            <a:endParaRPr lang="en-GB" sz="1200" b="0" i="0" dirty="0">
              <a:solidFill>
                <a:srgbClr val="000000"/>
              </a:solidFill>
              <a:effectLst/>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7790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C51A7-4337-1325-7D92-E6F331C8A4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4907D4-DC72-E564-FCED-79C576649717}"/>
              </a:ext>
            </a:extLst>
          </p:cNvPr>
          <p:cNvSpPr txBox="1">
            <a:spLocks noGrp="1"/>
          </p:cNvSpPr>
          <p:nvPr>
            <p:ph type="title" idx="4294967295"/>
          </p:nvPr>
        </p:nvSpPr>
        <p:spPr>
          <a:xfrm>
            <a:off x="122791" y="226494"/>
            <a:ext cx="10299727" cy="4924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chemeClr val="bg1"/>
                </a:solidFill>
                <a:effectLst/>
                <a:uLnTx/>
                <a:uFillTx/>
                <a:latin typeface="Arial" panose="020B0604020202020204" pitchFamily="34" charset="0"/>
                <a:ea typeface="Calibri"/>
                <a:cs typeface="Arial" panose="020B0604020202020204" pitchFamily="34" charset="0"/>
              </a:rPr>
              <a:t>KPI  reporting – Capita: December 2024 (2)</a:t>
            </a:r>
            <a:endParaRPr kumimoji="0" lang="en-GB" sz="2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graphicFrame>
        <p:nvGraphicFramePr>
          <p:cNvPr id="4" name="Table 3">
            <a:extLst>
              <a:ext uri="{FF2B5EF4-FFF2-40B4-BE49-F238E27FC236}">
                <a16:creationId xmlns:a16="http://schemas.microsoft.com/office/drawing/2014/main" id="{DCA2C9AB-0D11-9C46-38C7-9C9B128D1F05}"/>
              </a:ext>
            </a:extLst>
          </p:cNvPr>
          <p:cNvGraphicFramePr>
            <a:graphicFrameLocks noGrp="1"/>
          </p:cNvGraphicFramePr>
          <p:nvPr>
            <p:extLst>
              <p:ext uri="{D42A27DB-BD31-4B8C-83A1-F6EECF244321}">
                <p14:modId xmlns:p14="http://schemas.microsoft.com/office/powerpoint/2010/main" val="883603186"/>
              </p:ext>
            </p:extLst>
          </p:nvPr>
        </p:nvGraphicFramePr>
        <p:xfrm>
          <a:off x="-2" y="837367"/>
          <a:ext cx="8238930" cy="5955318"/>
        </p:xfrm>
        <a:graphic>
          <a:graphicData uri="http://schemas.openxmlformats.org/drawingml/2006/table">
            <a:tbl>
              <a:tblPr firstRow="1" bandRow="1"/>
              <a:tblGrid>
                <a:gridCol w="1176990">
                  <a:extLst>
                    <a:ext uri="{9D8B030D-6E8A-4147-A177-3AD203B41FA5}">
                      <a16:colId xmlns:a16="http://schemas.microsoft.com/office/drawing/2014/main" val="2496437352"/>
                    </a:ext>
                  </a:extLst>
                </a:gridCol>
                <a:gridCol w="1176990">
                  <a:extLst>
                    <a:ext uri="{9D8B030D-6E8A-4147-A177-3AD203B41FA5}">
                      <a16:colId xmlns:a16="http://schemas.microsoft.com/office/drawing/2014/main" val="3265081969"/>
                    </a:ext>
                  </a:extLst>
                </a:gridCol>
                <a:gridCol w="1176990">
                  <a:extLst>
                    <a:ext uri="{9D8B030D-6E8A-4147-A177-3AD203B41FA5}">
                      <a16:colId xmlns:a16="http://schemas.microsoft.com/office/drawing/2014/main" val="629354197"/>
                    </a:ext>
                  </a:extLst>
                </a:gridCol>
                <a:gridCol w="1176990">
                  <a:extLst>
                    <a:ext uri="{9D8B030D-6E8A-4147-A177-3AD203B41FA5}">
                      <a16:colId xmlns:a16="http://schemas.microsoft.com/office/drawing/2014/main" val="3708590140"/>
                    </a:ext>
                  </a:extLst>
                </a:gridCol>
                <a:gridCol w="1176990">
                  <a:extLst>
                    <a:ext uri="{9D8B030D-6E8A-4147-A177-3AD203B41FA5}">
                      <a16:colId xmlns:a16="http://schemas.microsoft.com/office/drawing/2014/main" val="3718311893"/>
                    </a:ext>
                  </a:extLst>
                </a:gridCol>
                <a:gridCol w="1176990">
                  <a:extLst>
                    <a:ext uri="{9D8B030D-6E8A-4147-A177-3AD203B41FA5}">
                      <a16:colId xmlns:a16="http://schemas.microsoft.com/office/drawing/2014/main" val="1542582147"/>
                    </a:ext>
                  </a:extLst>
                </a:gridCol>
                <a:gridCol w="1176990">
                  <a:extLst>
                    <a:ext uri="{9D8B030D-6E8A-4147-A177-3AD203B41FA5}">
                      <a16:colId xmlns:a16="http://schemas.microsoft.com/office/drawing/2014/main" val="4219622444"/>
                    </a:ext>
                  </a:extLst>
                </a:gridCol>
              </a:tblGrid>
              <a:tr h="501191">
                <a:tc>
                  <a:txBody>
                    <a:bodyPr/>
                    <a:lstStyle/>
                    <a:p>
                      <a:pPr algn="l">
                        <a:lnSpc>
                          <a:spcPct val="105000"/>
                        </a:lnSpc>
                        <a:spcAft>
                          <a:spcPts val="800"/>
                        </a:spcAft>
                      </a:pPr>
                      <a:r>
                        <a:rPr lang="en-GB" sz="900"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KPI</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Description of standard</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Name</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Description</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Service Level</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Target</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Actual</a:t>
                      </a:r>
                    </a:p>
                    <a:p>
                      <a:pPr algn="l" fontAlgn="ctr">
                        <a:lnSpc>
                          <a:spcPct val="105000"/>
                        </a:lnSpc>
                        <a:spcAft>
                          <a:spcPts val="800"/>
                        </a:spcAft>
                      </a:pPr>
                      <a:r>
                        <a:rPr lang="en-GB" sz="900" b="1" i="1" kern="1200" dirty="0">
                          <a:solidFill>
                            <a:srgbClr val="FFFFFF"/>
                          </a:solidFill>
                          <a:effectLst/>
                          <a:latin typeface="Arial" panose="020B0604020202020204" pitchFamily="34" charset="0"/>
                          <a:ea typeface="Aptos" panose="020B0004020202020204" pitchFamily="34" charset="0"/>
                          <a:cs typeface="Arial" panose="020B0604020202020204" pitchFamily="34" charset="0"/>
                        </a:rPr>
                        <a:t>At 31 December</a:t>
                      </a:r>
                      <a:endParaRPr lang="en-GB" sz="900" i="1"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extLst>
                  <a:ext uri="{0D108BD9-81ED-4DB2-BD59-A6C34878D82A}">
                    <a16:rowId xmlns:a16="http://schemas.microsoft.com/office/drawing/2014/main" val="358689593"/>
                  </a:ext>
                </a:extLst>
              </a:tr>
              <a:tr h="947890">
                <a:tc>
                  <a:txBody>
                    <a:bodyPr/>
                    <a:lstStyle/>
                    <a:p>
                      <a:pPr algn="l">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5</a:t>
                      </a: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Minimum of 95% of customers have a satisfaction score of 70% or above (for those sampled)</a:t>
                      </a: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NA Experience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C-Sat survey satisfaction score for sampled NA's completed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&gt;=95%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Standard of Acceptability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81%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6424338"/>
                  </a:ext>
                </a:extLst>
              </a:tr>
              <a:tr h="1324628">
                <a:tc>
                  <a:txBody>
                    <a:bodyPr/>
                    <a:lstStyle/>
                    <a:p>
                      <a:pPr algn="l">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6</a:t>
                      </a: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Minimum of 95% of customers will be contacted within 2 working days of receiving SLC approval to arrange delivery of equipment appointment</a:t>
                      </a: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AT Equipment First Contact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Customer Contact rate for approved AT Equipment delivery to Customer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&gt;=95%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&lt;=2 working days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73%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9695980"/>
                  </a:ext>
                </a:extLst>
              </a:tr>
              <a:tr h="1687977">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7</a:t>
                      </a: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Minimum of 95% of customers will receive equipment package within 5 working days of successful contact, or 5 working days from the date the £200 contribution is received</a:t>
                      </a: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AT Equipment Delivery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AT Equipment Delivery after successful contact and where applicable after contribution payment is received from customer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&gt;=95%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&lt;=5 working days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61%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1524242"/>
                  </a:ext>
                </a:extLst>
              </a:tr>
              <a:tr h="1493632">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8</a:t>
                      </a: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Minimum of 95% of customers have a satisfaction score of 70% or above (for those sampled) for delivery, setup and familiarisation of equipment</a:t>
                      </a: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Equipment Experience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C-Sat survey satisfaction score for sampled NA's completed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&gt;=95%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Standard of Acceptability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73%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20424393"/>
                  </a:ext>
                </a:extLst>
              </a:tr>
            </a:tbl>
          </a:graphicData>
        </a:graphic>
      </p:graphicFrame>
      <p:sp>
        <p:nvSpPr>
          <p:cNvPr id="6" name="TextBox 5">
            <a:extLst>
              <a:ext uri="{FF2B5EF4-FFF2-40B4-BE49-F238E27FC236}">
                <a16:creationId xmlns:a16="http://schemas.microsoft.com/office/drawing/2014/main" id="{C9024699-5E5B-4055-3E43-806F0BEA5E0A}"/>
              </a:ext>
            </a:extLst>
          </p:cNvPr>
          <p:cNvSpPr txBox="1"/>
          <p:nvPr/>
        </p:nvSpPr>
        <p:spPr>
          <a:xfrm>
            <a:off x="8434873" y="837363"/>
            <a:ext cx="3427942" cy="3503523"/>
          </a:xfrm>
          <a:prstGeom prst="rect">
            <a:avLst/>
          </a:prstGeom>
          <a:noFill/>
          <a:ln>
            <a:solidFill>
              <a:schemeClr val="tx1"/>
            </a:solidFill>
          </a:ln>
        </p:spPr>
        <p:txBody>
          <a:bodyPr wrap="square" lIns="91440" tIns="45720" rIns="91440" bIns="45720" rtlCol="0" anchor="t">
            <a:spAutoFit/>
          </a:bodyPr>
          <a:lstStyle/>
          <a:p>
            <a:pPr algn="l" rtl="0" fontAlgn="base">
              <a:lnSpc>
                <a:spcPts val="1376"/>
              </a:lnSpc>
            </a:pPr>
            <a:r>
              <a:rPr lang="en-GB" sz="1200" b="1" dirty="0">
                <a:latin typeface="Arial" panose="020B0604020202020204" pitchFamily="34" charset="0"/>
                <a:cs typeface="Arial" panose="020B0604020202020204" pitchFamily="34" charset="0"/>
              </a:rPr>
              <a:t>Commentary</a:t>
            </a:r>
          </a:p>
          <a:p>
            <a:pPr marL="285750" indent="-285750" algn="l" rtl="0" fontAlgn="base">
              <a:lnSpc>
                <a:spcPts val="1376"/>
              </a:lnSpc>
              <a:buFont typeface="Arial" panose="020B0604020202020204" pitchFamily="34" charset="0"/>
              <a:buChar char="•"/>
            </a:pPr>
            <a:r>
              <a:rPr lang="en-GB" sz="1200" dirty="0">
                <a:solidFill>
                  <a:srgbClr val="000000"/>
                </a:solidFill>
                <a:latin typeface="Arial" panose="020B0604020202020204" pitchFamily="34" charset="0"/>
                <a:cs typeface="Arial" panose="020B0604020202020204" pitchFamily="34" charset="0"/>
              </a:rPr>
              <a:t>Customer satisfaction for the Needs Assessment service, </a:t>
            </a:r>
            <a:r>
              <a:rPr lang="en-GB" sz="1200" b="1" dirty="0">
                <a:solidFill>
                  <a:srgbClr val="000000"/>
                </a:solidFill>
                <a:latin typeface="Arial" panose="020B0604020202020204" pitchFamily="34" charset="0"/>
                <a:cs typeface="Arial" panose="020B0604020202020204" pitchFamily="34" charset="0"/>
              </a:rPr>
              <a:t>KPI 5</a:t>
            </a:r>
            <a:r>
              <a:rPr lang="en-GB" sz="1200" dirty="0">
                <a:solidFill>
                  <a:srgbClr val="000000"/>
                </a:solidFill>
                <a:latin typeface="Arial" panose="020B0604020202020204" pitchFamily="34" charset="0"/>
                <a:cs typeface="Arial" panose="020B0604020202020204" pitchFamily="34" charset="0"/>
              </a:rPr>
              <a:t> as covered in previous slides, is higher than </a:t>
            </a:r>
            <a:r>
              <a:rPr lang="en-GB" sz="1200" kern="100" dirty="0">
                <a:solidFill>
                  <a:srgbClr val="000000"/>
                </a:solidFill>
                <a:latin typeface="Arial" panose="020B0604020202020204" pitchFamily="34" charset="0"/>
                <a:ea typeface="Aptos" panose="020B0004020202020204" pitchFamily="34" charset="0"/>
                <a:cs typeface="Arial" panose="020B0604020202020204" pitchFamily="34" charset="0"/>
              </a:rPr>
              <a:t>recorded scores for the pre-reforms service.</a:t>
            </a:r>
          </a:p>
          <a:p>
            <a:pPr algn="l" rtl="0" fontAlgn="base">
              <a:lnSpc>
                <a:spcPts val="1376"/>
              </a:lnSpc>
            </a:pPr>
            <a:endParaRPr lang="en-GB" sz="1200" dirty="0">
              <a:solidFill>
                <a:srgbClr val="000000"/>
              </a:solidFill>
              <a:latin typeface="Arial" panose="020B0604020202020204" pitchFamily="34" charset="0"/>
              <a:cs typeface="Arial" panose="020B0604020202020204" pitchFamily="34" charset="0"/>
            </a:endParaRPr>
          </a:p>
          <a:p>
            <a:pPr marL="285750" indent="-285750" algn="l" rtl="0" fontAlgn="base">
              <a:lnSpc>
                <a:spcPts val="1376"/>
              </a:lnSpc>
              <a:buFont typeface="Arial" panose="020B0604020202020204" pitchFamily="34" charset="0"/>
              <a:buChar char="•"/>
            </a:pPr>
            <a:r>
              <a:rPr lang="en-GB" sz="1200" b="1" i="0" dirty="0">
                <a:solidFill>
                  <a:srgbClr val="000000"/>
                </a:solidFill>
                <a:effectLst/>
                <a:latin typeface="Arial" panose="020B0604020202020204" pitchFamily="34" charset="0"/>
                <a:cs typeface="Arial" panose="020B0604020202020204" pitchFamily="34" charset="0"/>
              </a:rPr>
              <a:t>KPI 6</a:t>
            </a:r>
            <a:r>
              <a:rPr lang="en-GB" sz="1200" b="1" dirty="0">
                <a:solidFill>
                  <a:srgbClr val="000000"/>
                </a:solidFill>
                <a:latin typeface="Arial" panose="020B0604020202020204" pitchFamily="34" charset="0"/>
                <a:cs typeface="Arial" panose="020B0604020202020204" pitchFamily="34" charset="0"/>
              </a:rPr>
              <a:t> and </a:t>
            </a:r>
            <a:r>
              <a:rPr lang="en-GB" sz="1200" b="1" i="0" dirty="0">
                <a:solidFill>
                  <a:srgbClr val="000000"/>
                </a:solidFill>
                <a:effectLst/>
                <a:latin typeface="Arial" panose="020B0604020202020204" pitchFamily="34" charset="0"/>
                <a:cs typeface="Arial" panose="020B0604020202020204" pitchFamily="34" charset="0"/>
              </a:rPr>
              <a:t>KPI 7</a:t>
            </a:r>
            <a:r>
              <a:rPr lang="en-GB" sz="1200" b="0" i="0" dirty="0">
                <a:solidFill>
                  <a:srgbClr val="000000"/>
                </a:solidFill>
                <a:effectLst/>
                <a:latin typeface="Arial" panose="020B0604020202020204" pitchFamily="34" charset="0"/>
                <a:cs typeface="Arial" panose="020B0604020202020204" pitchFamily="34" charset="0"/>
              </a:rPr>
              <a:t> have been impacted by Capita’s system issue in December. Capita continued to deliver AT during thi</a:t>
            </a:r>
            <a:r>
              <a:rPr lang="en-GB" sz="1200" dirty="0">
                <a:solidFill>
                  <a:srgbClr val="000000"/>
                </a:solidFill>
                <a:latin typeface="Arial" panose="020B0604020202020204" pitchFamily="34" charset="0"/>
                <a:cs typeface="Arial" panose="020B0604020202020204" pitchFamily="34" charset="0"/>
              </a:rPr>
              <a:t>s time.</a:t>
            </a:r>
          </a:p>
          <a:p>
            <a:pPr marL="285750" indent="-285750" algn="l" rtl="0" fontAlgn="base">
              <a:lnSpc>
                <a:spcPts val="1376"/>
              </a:lnSpc>
              <a:buFont typeface="Arial" panose="020B0604020202020204" pitchFamily="34" charset="0"/>
              <a:buChar char="•"/>
            </a:pPr>
            <a:endParaRPr lang="en-GB" sz="1200" dirty="0">
              <a:solidFill>
                <a:srgbClr val="000000"/>
              </a:solidFill>
              <a:latin typeface="Arial" panose="020B0604020202020204" pitchFamily="34" charset="0"/>
              <a:cs typeface="Arial" panose="020B0604020202020204" pitchFamily="34" charset="0"/>
            </a:endParaRPr>
          </a:p>
          <a:p>
            <a:pPr marL="285750" indent="-285750" algn="l" rtl="0" fontAlgn="base">
              <a:lnSpc>
                <a:spcPts val="1376"/>
              </a:lnSpc>
              <a:buFont typeface="Arial" panose="020B0604020202020204" pitchFamily="34" charset="0"/>
              <a:buChar char="•"/>
            </a:pPr>
            <a:r>
              <a:rPr lang="en-GB" sz="1200" b="0" i="0" dirty="0">
                <a:solidFill>
                  <a:srgbClr val="000000"/>
                </a:solidFill>
                <a:effectLst/>
                <a:latin typeface="Arial" panose="020B0604020202020204" pitchFamily="34" charset="0"/>
                <a:cs typeface="Arial" panose="020B0604020202020204" pitchFamily="34" charset="0"/>
              </a:rPr>
              <a:t>AT equipmen</a:t>
            </a:r>
            <a:r>
              <a:rPr lang="en-GB" sz="1200" dirty="0">
                <a:solidFill>
                  <a:srgbClr val="000000"/>
                </a:solidFill>
                <a:latin typeface="Arial" panose="020B0604020202020204" pitchFamily="34" charset="0"/>
                <a:cs typeface="Arial" panose="020B0604020202020204" pitchFamily="34" charset="0"/>
              </a:rPr>
              <a:t>t is being delivered in </a:t>
            </a:r>
            <a:r>
              <a:rPr lang="en-GB" sz="1200" b="0" i="0" dirty="0">
                <a:solidFill>
                  <a:srgbClr val="000000"/>
                </a:solidFill>
                <a:effectLst/>
                <a:latin typeface="Arial" panose="020B0604020202020204" pitchFamily="34" charset="0"/>
                <a:cs typeface="Arial" panose="020B0604020202020204" pitchFamily="34" charset="0"/>
              </a:rPr>
              <a:t>10 days </a:t>
            </a:r>
            <a:r>
              <a:rPr lang="en-GB" sz="1200" b="1" i="0" dirty="0">
                <a:solidFill>
                  <a:srgbClr val="000000"/>
                </a:solidFill>
                <a:effectLst/>
                <a:latin typeface="Arial" panose="020B0604020202020204" pitchFamily="34" charset="0"/>
                <a:cs typeface="Arial" panose="020B0604020202020204" pitchFamily="34" charset="0"/>
              </a:rPr>
              <a:t>(KPI 7).</a:t>
            </a:r>
          </a:p>
          <a:p>
            <a:pPr algn="l" fontAlgn="base">
              <a:lnSpc>
                <a:spcPts val="1376"/>
              </a:lnSpc>
            </a:pPr>
            <a:endParaRPr lang="en-GB" sz="1200" b="1" kern="100" dirty="0">
              <a:latin typeface="Arial" panose="020B0604020202020204" pitchFamily="34" charset="0"/>
              <a:ea typeface="Aptos" panose="020B0004020202020204" pitchFamily="34" charset="0"/>
              <a:cs typeface="Arial" panose="020B0604020202020204" pitchFamily="34" charset="0"/>
            </a:endParaRPr>
          </a:p>
          <a:p>
            <a:pPr marL="285750" indent="-285750" algn="l" rtl="0" fontAlgn="base">
              <a:lnSpc>
                <a:spcPts val="1376"/>
              </a:lnSpc>
              <a:buFont typeface="Arial" panose="020B0604020202020204" pitchFamily="34" charset="0"/>
              <a:buChar char="•"/>
            </a:pPr>
            <a:r>
              <a:rPr lang="en-GB" sz="1200" kern="100" dirty="0">
                <a:solidFill>
                  <a:srgbClr val="000000"/>
                </a:solidFill>
                <a:latin typeface="Arial" panose="020B0604020202020204" pitchFamily="34" charset="0"/>
                <a:ea typeface="Aptos" panose="020B0004020202020204" pitchFamily="34" charset="0"/>
                <a:cs typeface="Arial" panose="020B0604020202020204" pitchFamily="34" charset="0"/>
              </a:rPr>
              <a:t>Both suppliers have similar scores for AT Equipment Customer Satisfaction, </a:t>
            </a:r>
            <a:r>
              <a:rPr lang="en-GB" sz="1200" b="1" kern="100" dirty="0">
                <a:solidFill>
                  <a:srgbClr val="000000"/>
                </a:solidFill>
                <a:latin typeface="Arial" panose="020B0604020202020204" pitchFamily="34" charset="0"/>
                <a:ea typeface="Aptos" panose="020B0004020202020204" pitchFamily="34" charset="0"/>
                <a:cs typeface="Arial" panose="020B0604020202020204" pitchFamily="34" charset="0"/>
              </a:rPr>
              <a:t>KPI 8</a:t>
            </a:r>
            <a:r>
              <a:rPr lang="en-GB" sz="1200" kern="100" dirty="0">
                <a:solidFill>
                  <a:srgbClr val="000000"/>
                </a:solidFill>
                <a:latin typeface="Arial" panose="020B0604020202020204" pitchFamily="34" charset="0"/>
                <a:ea typeface="Aptos" panose="020B0004020202020204" pitchFamily="34" charset="0"/>
                <a:cs typeface="Arial" panose="020B0604020202020204" pitchFamily="34" charset="0"/>
              </a:rPr>
              <a:t>. As covered in previous slides, this is higher than recorded scores for the pre-reforms service.</a:t>
            </a:r>
            <a:endParaRPr lang="en-GB" sz="1200" kern="100" dirty="0">
              <a:effectLst/>
              <a:latin typeface="Arial" panose="020B0604020202020204" pitchFamily="34" charset="0"/>
              <a:ea typeface="Aptos" panose="020B0004020202020204" pitchFamily="34" charset="0"/>
              <a:cs typeface="Arial" panose="020B0604020202020204" pitchFamily="34" charset="0"/>
            </a:endParaRPr>
          </a:p>
          <a:p>
            <a:pPr algn="l" rtl="0" fontAlgn="base">
              <a:lnSpc>
                <a:spcPts val="1376"/>
              </a:lnSpc>
            </a:pPr>
            <a:endParaRPr lang="en-GB" sz="14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961323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1FE82-68B0-2FDE-236B-96BAC0246A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F43551-BFD1-A28B-E640-F1A9DB7F7724}"/>
              </a:ext>
            </a:extLst>
          </p:cNvPr>
          <p:cNvSpPr txBox="1">
            <a:spLocks noGrp="1"/>
          </p:cNvSpPr>
          <p:nvPr>
            <p:ph type="title" idx="4294967295"/>
          </p:nvPr>
        </p:nvSpPr>
        <p:spPr>
          <a:xfrm>
            <a:off x="122791" y="226494"/>
            <a:ext cx="10299727" cy="4924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1" dirty="0">
                <a:solidFill>
                  <a:schemeClr val="bg1"/>
                </a:solidFill>
                <a:latin typeface="Arial" panose="020B0604020202020204" pitchFamily="34" charset="0"/>
                <a:ea typeface="Calibri"/>
                <a:cs typeface="Arial" panose="020B0604020202020204" pitchFamily="34" charset="0"/>
              </a:rPr>
              <a:t>KPI Reporting: Capita - </a:t>
            </a:r>
            <a:r>
              <a:rPr kumimoji="0" lang="en-GB" sz="2600" b="1" i="0" u="none" strike="noStrike" kern="1200" cap="none" spc="0" normalizeH="0" baseline="0" noProof="0" dirty="0">
                <a:ln>
                  <a:noFill/>
                </a:ln>
                <a:solidFill>
                  <a:schemeClr val="bg1"/>
                </a:solidFill>
                <a:effectLst/>
                <a:uLnTx/>
                <a:uFillTx/>
                <a:latin typeface="Arial" panose="020B0604020202020204" pitchFamily="34" charset="0"/>
                <a:ea typeface="Calibri"/>
                <a:cs typeface="Arial" panose="020B0604020202020204" pitchFamily="34" charset="0"/>
              </a:rPr>
              <a:t>December 2024 (3)</a:t>
            </a:r>
            <a:endParaRPr kumimoji="0" lang="en-GB" sz="2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graphicFrame>
        <p:nvGraphicFramePr>
          <p:cNvPr id="4" name="Table 3">
            <a:extLst>
              <a:ext uri="{FF2B5EF4-FFF2-40B4-BE49-F238E27FC236}">
                <a16:creationId xmlns:a16="http://schemas.microsoft.com/office/drawing/2014/main" id="{9B4224E9-5083-D404-2507-8321CE75FD56}"/>
              </a:ext>
            </a:extLst>
          </p:cNvPr>
          <p:cNvGraphicFramePr>
            <a:graphicFrameLocks noGrp="1"/>
          </p:cNvGraphicFramePr>
          <p:nvPr>
            <p:extLst>
              <p:ext uri="{D42A27DB-BD31-4B8C-83A1-F6EECF244321}">
                <p14:modId xmlns:p14="http://schemas.microsoft.com/office/powerpoint/2010/main" val="2966271907"/>
              </p:ext>
            </p:extLst>
          </p:nvPr>
        </p:nvGraphicFramePr>
        <p:xfrm>
          <a:off x="-1" y="855652"/>
          <a:ext cx="8425543" cy="6002347"/>
        </p:xfrm>
        <a:graphic>
          <a:graphicData uri="http://schemas.openxmlformats.org/drawingml/2006/table">
            <a:tbl>
              <a:tblPr firstRow="1" bandRow="1"/>
              <a:tblGrid>
                <a:gridCol w="1203649">
                  <a:extLst>
                    <a:ext uri="{9D8B030D-6E8A-4147-A177-3AD203B41FA5}">
                      <a16:colId xmlns:a16="http://schemas.microsoft.com/office/drawing/2014/main" val="2496437352"/>
                    </a:ext>
                  </a:extLst>
                </a:gridCol>
                <a:gridCol w="1203649">
                  <a:extLst>
                    <a:ext uri="{9D8B030D-6E8A-4147-A177-3AD203B41FA5}">
                      <a16:colId xmlns:a16="http://schemas.microsoft.com/office/drawing/2014/main" val="3265081969"/>
                    </a:ext>
                  </a:extLst>
                </a:gridCol>
                <a:gridCol w="1203649">
                  <a:extLst>
                    <a:ext uri="{9D8B030D-6E8A-4147-A177-3AD203B41FA5}">
                      <a16:colId xmlns:a16="http://schemas.microsoft.com/office/drawing/2014/main" val="629354197"/>
                    </a:ext>
                  </a:extLst>
                </a:gridCol>
                <a:gridCol w="1203649">
                  <a:extLst>
                    <a:ext uri="{9D8B030D-6E8A-4147-A177-3AD203B41FA5}">
                      <a16:colId xmlns:a16="http://schemas.microsoft.com/office/drawing/2014/main" val="3708590140"/>
                    </a:ext>
                  </a:extLst>
                </a:gridCol>
                <a:gridCol w="1203649">
                  <a:extLst>
                    <a:ext uri="{9D8B030D-6E8A-4147-A177-3AD203B41FA5}">
                      <a16:colId xmlns:a16="http://schemas.microsoft.com/office/drawing/2014/main" val="3718311893"/>
                    </a:ext>
                  </a:extLst>
                </a:gridCol>
                <a:gridCol w="1203649">
                  <a:extLst>
                    <a:ext uri="{9D8B030D-6E8A-4147-A177-3AD203B41FA5}">
                      <a16:colId xmlns:a16="http://schemas.microsoft.com/office/drawing/2014/main" val="1542582147"/>
                    </a:ext>
                  </a:extLst>
                </a:gridCol>
                <a:gridCol w="1203649">
                  <a:extLst>
                    <a:ext uri="{9D8B030D-6E8A-4147-A177-3AD203B41FA5}">
                      <a16:colId xmlns:a16="http://schemas.microsoft.com/office/drawing/2014/main" val="4219622444"/>
                    </a:ext>
                  </a:extLst>
                </a:gridCol>
              </a:tblGrid>
              <a:tr h="552102">
                <a:tc>
                  <a:txBody>
                    <a:bodyPr/>
                    <a:lstStyle/>
                    <a:p>
                      <a:pPr algn="l">
                        <a:lnSpc>
                          <a:spcPct val="105000"/>
                        </a:lnSpc>
                        <a:spcAft>
                          <a:spcPts val="800"/>
                        </a:spcAft>
                      </a:pPr>
                      <a:r>
                        <a:rPr lang="en-GB" sz="900"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KPI</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Description of standard</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Name</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Description</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Service Level</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Target</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Actual</a:t>
                      </a:r>
                    </a:p>
                    <a:p>
                      <a:pPr algn="l" fontAlgn="ctr">
                        <a:lnSpc>
                          <a:spcPct val="105000"/>
                        </a:lnSpc>
                        <a:spcAft>
                          <a:spcPts val="800"/>
                        </a:spcAft>
                      </a:pPr>
                      <a:r>
                        <a:rPr lang="en-GB" sz="900" b="1" i="1" kern="1200" dirty="0">
                          <a:solidFill>
                            <a:srgbClr val="FFFFFF"/>
                          </a:solidFill>
                          <a:effectLst/>
                          <a:latin typeface="Arial" panose="020B0604020202020204" pitchFamily="34" charset="0"/>
                          <a:ea typeface="Aptos" panose="020B0004020202020204" pitchFamily="34" charset="0"/>
                          <a:cs typeface="Arial" panose="020B0604020202020204" pitchFamily="34" charset="0"/>
                        </a:rPr>
                        <a:t>At 30 September</a:t>
                      </a:r>
                      <a:endParaRPr lang="en-GB" sz="900" i="1"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extLst>
                  <a:ext uri="{0D108BD9-81ED-4DB2-BD59-A6C34878D82A}">
                    <a16:rowId xmlns:a16="http://schemas.microsoft.com/office/drawing/2014/main" val="358689593"/>
                  </a:ext>
                </a:extLst>
              </a:tr>
              <a:tr h="1468360">
                <a:tc>
                  <a:txBody>
                    <a:bodyPr/>
                    <a:lstStyle/>
                    <a:p>
                      <a:pPr algn="l">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9</a:t>
                      </a: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Minimum of 95% of customers will be contacted to arrange a suitable date for the first AT training session within 1 working day of receiving their equipment.</a:t>
                      </a: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AT Training First Contact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AT Training  appointment booking contact sent to Customer from Supplier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&gt;=95%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&lt;=1 working days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63%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84308664"/>
                  </a:ext>
                </a:extLst>
              </a:tr>
              <a:tr h="2047662">
                <a:tc>
                  <a:txBody>
                    <a:bodyPr/>
                    <a:lstStyle/>
                    <a:p>
                      <a:pPr algn="l">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10</a:t>
                      </a: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Minimum of 95% of customers will have attended their first AT session within 5 working days of receiving the equipment (excluding customers who request an appointment after the 5 working days)</a:t>
                      </a: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AT Training Appointment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AT Training appointment confirmed and attended by Customer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&gt;=95%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&lt;=5 working days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65%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6424338"/>
                  </a:ext>
                </a:extLst>
              </a:tr>
              <a:tr h="1057978">
                <a:tc>
                  <a:txBody>
                    <a:bodyPr/>
                    <a:lstStyle/>
                    <a:p>
                      <a:pPr algn="l">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11</a:t>
                      </a: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Satisfaction with the Assistive Technology Training delivery, set up and customer service</a:t>
                      </a: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AT Training Experience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C-Sat survey satisfaction score for Assistive Technology Training delivery and customer service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Overall Satisfaction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&gt;=70%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73%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8079245"/>
                  </a:ext>
                </a:extLst>
              </a:tr>
              <a:tr h="876245">
                <a:tc>
                  <a:txBody>
                    <a:bodyPr/>
                    <a:lstStyle/>
                    <a:p>
                      <a:pPr algn="l">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12</a:t>
                      </a: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Minimum of 98% of calls by customers to supplier being answered within 1 minute</a:t>
                      </a: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Inbound Call Response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Inbound Calls Percentage Calls Answered (PCA)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&gt;=98%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Standard of Acceptability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90%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9695980"/>
                  </a:ext>
                </a:extLst>
              </a:tr>
            </a:tbl>
          </a:graphicData>
        </a:graphic>
      </p:graphicFrame>
      <p:sp>
        <p:nvSpPr>
          <p:cNvPr id="3" name="TextBox 2">
            <a:extLst>
              <a:ext uri="{FF2B5EF4-FFF2-40B4-BE49-F238E27FC236}">
                <a16:creationId xmlns:a16="http://schemas.microsoft.com/office/drawing/2014/main" id="{8F728F3D-4BB0-74BF-9A8D-FBB0D75E3B43}"/>
              </a:ext>
            </a:extLst>
          </p:cNvPr>
          <p:cNvSpPr txBox="1"/>
          <p:nvPr/>
        </p:nvSpPr>
        <p:spPr>
          <a:xfrm>
            <a:off x="8556170" y="892228"/>
            <a:ext cx="3532197" cy="3503523"/>
          </a:xfrm>
          <a:prstGeom prst="rect">
            <a:avLst/>
          </a:prstGeom>
          <a:noFill/>
          <a:ln>
            <a:solidFill>
              <a:schemeClr val="tx1"/>
            </a:solidFill>
          </a:ln>
        </p:spPr>
        <p:txBody>
          <a:bodyPr wrap="square" rtlCol="0">
            <a:spAutoFit/>
          </a:bodyPr>
          <a:lstStyle/>
          <a:p>
            <a:pPr algn="l" rtl="0" fontAlgn="base">
              <a:lnSpc>
                <a:spcPts val="1376"/>
              </a:lnSpc>
            </a:pPr>
            <a:r>
              <a:rPr lang="en-GB" sz="1200" b="1" dirty="0">
                <a:latin typeface="Arial" panose="020B0604020202020204" pitchFamily="34" charset="0"/>
                <a:cs typeface="Arial" panose="020B0604020202020204" pitchFamily="34" charset="0"/>
              </a:rPr>
              <a:t>Commentary</a:t>
            </a:r>
            <a:endParaRPr lang="en-GB" sz="1200" dirty="0">
              <a:solidFill>
                <a:srgbClr val="000000"/>
              </a:solidFill>
              <a:latin typeface="Arial" panose="020B0604020202020204" pitchFamily="34" charset="0"/>
              <a:cs typeface="Arial" panose="020B0604020202020204" pitchFamily="34" charset="0"/>
            </a:endParaRPr>
          </a:p>
          <a:p>
            <a:pPr marL="285750" indent="-285750" algn="l" rtl="0" fontAlgn="base">
              <a:lnSpc>
                <a:spcPts val="1376"/>
              </a:lnSpc>
              <a:buFont typeface="Arial" panose="020B0604020202020204" pitchFamily="34" charset="0"/>
              <a:buChar char="•"/>
            </a:pPr>
            <a:r>
              <a:rPr lang="en-GB" sz="1200" b="1" i="0" dirty="0">
                <a:solidFill>
                  <a:srgbClr val="000000"/>
                </a:solidFill>
                <a:effectLst/>
                <a:latin typeface="Arial" panose="020B0604020202020204" pitchFamily="34" charset="0"/>
                <a:cs typeface="Arial" panose="020B0604020202020204" pitchFamily="34" charset="0"/>
              </a:rPr>
              <a:t>KPI 9 </a:t>
            </a:r>
            <a:r>
              <a:rPr lang="en-GB" sz="1200" b="0" i="0" dirty="0">
                <a:solidFill>
                  <a:srgbClr val="000000"/>
                </a:solidFill>
                <a:effectLst/>
                <a:latin typeface="Arial" panose="020B0604020202020204" pitchFamily="34" charset="0"/>
                <a:cs typeface="Arial" panose="020B0604020202020204" pitchFamily="34" charset="0"/>
              </a:rPr>
              <a:t>and </a:t>
            </a:r>
            <a:r>
              <a:rPr lang="en-GB" sz="1200" b="1" i="0" dirty="0">
                <a:solidFill>
                  <a:srgbClr val="000000"/>
                </a:solidFill>
                <a:effectLst/>
                <a:latin typeface="Arial" panose="020B0604020202020204" pitchFamily="34" charset="0"/>
                <a:cs typeface="Arial" panose="020B0604020202020204" pitchFamily="34" charset="0"/>
              </a:rPr>
              <a:t>KPI 10</a:t>
            </a:r>
            <a:r>
              <a:rPr lang="en-GB" sz="1200" b="0" i="0" dirty="0">
                <a:solidFill>
                  <a:srgbClr val="000000"/>
                </a:solidFill>
                <a:effectLst/>
                <a:latin typeface="Arial" panose="020B0604020202020204" pitchFamily="34" charset="0"/>
                <a:cs typeface="Arial" panose="020B0604020202020204" pitchFamily="34" charset="0"/>
              </a:rPr>
              <a:t> have been impacted by Capita’s system issue in December.</a:t>
            </a:r>
            <a:endParaRPr lang="en-GB" sz="1200" b="1" kern="100" dirty="0">
              <a:latin typeface="Arial" panose="020B0604020202020204" pitchFamily="34" charset="0"/>
              <a:ea typeface="+mn-lt"/>
              <a:cs typeface="Arial" panose="020B0604020202020204" pitchFamily="34" charset="0"/>
            </a:endParaRPr>
          </a:p>
          <a:p>
            <a:pPr algn="l" rtl="0" fontAlgn="base">
              <a:lnSpc>
                <a:spcPts val="1376"/>
              </a:lnSpc>
            </a:pPr>
            <a:endParaRPr lang="en-GB" sz="1200" b="0" i="0" dirty="0">
              <a:solidFill>
                <a:srgbClr val="000000"/>
              </a:solidFill>
              <a:effectLst/>
              <a:latin typeface="Arial" panose="020B0604020202020204" pitchFamily="34" charset="0"/>
              <a:cs typeface="Arial" panose="020B0604020202020204" pitchFamily="34" charset="0"/>
            </a:endParaRPr>
          </a:p>
          <a:p>
            <a:pPr marL="285750" indent="-285750" algn="l" rtl="0" fontAlgn="base">
              <a:lnSpc>
                <a:spcPts val="1376"/>
              </a:lnSpc>
              <a:buFont typeface="Arial" panose="020B0604020202020204" pitchFamily="34" charset="0"/>
              <a:buChar char="•"/>
            </a:pPr>
            <a:r>
              <a:rPr lang="en-GB" sz="1200" b="0" i="0" dirty="0">
                <a:solidFill>
                  <a:srgbClr val="000000"/>
                </a:solidFill>
                <a:effectLst/>
                <a:latin typeface="Arial" panose="020B0604020202020204" pitchFamily="34" charset="0"/>
                <a:cs typeface="Arial" panose="020B0604020202020204" pitchFamily="34" charset="0"/>
              </a:rPr>
              <a:t>Capita are meeting </a:t>
            </a:r>
            <a:r>
              <a:rPr lang="en-GB" sz="1200" b="1" i="0" dirty="0">
                <a:solidFill>
                  <a:srgbClr val="000000"/>
                </a:solidFill>
                <a:effectLst/>
                <a:latin typeface="Arial" panose="020B0604020202020204" pitchFamily="34" charset="0"/>
                <a:cs typeface="Arial" panose="020B0604020202020204" pitchFamily="34" charset="0"/>
              </a:rPr>
              <a:t>KPI 11 </a:t>
            </a:r>
            <a:r>
              <a:rPr lang="en-GB" sz="1200" i="0" dirty="0">
                <a:solidFill>
                  <a:srgbClr val="000000"/>
                </a:solidFill>
                <a:effectLst/>
                <a:latin typeface="Arial" panose="020B0604020202020204" pitchFamily="34" charset="0"/>
                <a:cs typeface="Arial" panose="020B0604020202020204" pitchFamily="34" charset="0"/>
              </a:rPr>
              <a:t>and this is currently higher than scores recorded for the pre-</a:t>
            </a:r>
            <a:r>
              <a:rPr lang="en-GB" sz="1200" dirty="0">
                <a:solidFill>
                  <a:srgbClr val="000000"/>
                </a:solidFill>
                <a:latin typeface="Arial" panose="020B0604020202020204" pitchFamily="34" charset="0"/>
                <a:cs typeface="Arial" panose="020B0604020202020204" pitchFamily="34" charset="0"/>
              </a:rPr>
              <a:t>reforms DSA service. </a:t>
            </a:r>
          </a:p>
          <a:p>
            <a:pPr marL="285750" indent="-285750" algn="l" rtl="0" fontAlgn="base">
              <a:lnSpc>
                <a:spcPts val="1376"/>
              </a:lnSpc>
              <a:buFont typeface="Arial" panose="020B0604020202020204" pitchFamily="34" charset="0"/>
              <a:buChar char="•"/>
            </a:pPr>
            <a:endParaRPr lang="en-GB" sz="1200" dirty="0">
              <a:solidFill>
                <a:srgbClr val="000000"/>
              </a:solidFill>
              <a:latin typeface="Arial" panose="020B0604020202020204" pitchFamily="34" charset="0"/>
              <a:cs typeface="Arial" panose="020B0604020202020204" pitchFamily="34" charset="0"/>
            </a:endParaRPr>
          </a:p>
          <a:p>
            <a:pPr marL="285750" indent="-285750" algn="l" rtl="0" fontAlgn="base">
              <a:lnSpc>
                <a:spcPts val="1376"/>
              </a:lnSpc>
              <a:buFont typeface="Arial" panose="020B0604020202020204" pitchFamily="34" charset="0"/>
              <a:buChar char="•"/>
            </a:pPr>
            <a:r>
              <a:rPr lang="en-GB" sz="1200" i="0" dirty="0">
                <a:solidFill>
                  <a:srgbClr val="000000"/>
                </a:solidFill>
                <a:effectLst/>
                <a:latin typeface="Arial" panose="020B0604020202020204" pitchFamily="34" charset="0"/>
                <a:cs typeface="Arial" panose="020B0604020202020204" pitchFamily="34" charset="0"/>
              </a:rPr>
              <a:t>Capit</a:t>
            </a:r>
            <a:r>
              <a:rPr lang="en-GB" sz="1200" dirty="0">
                <a:solidFill>
                  <a:srgbClr val="000000"/>
                </a:solidFill>
                <a:latin typeface="Arial" panose="020B0604020202020204" pitchFamily="34" charset="0"/>
                <a:cs typeface="Arial" panose="020B0604020202020204" pitchFamily="34" charset="0"/>
              </a:rPr>
              <a:t>a are close to target for </a:t>
            </a:r>
            <a:r>
              <a:rPr lang="en-GB" sz="1200" b="1" dirty="0">
                <a:solidFill>
                  <a:srgbClr val="000000"/>
                </a:solidFill>
                <a:latin typeface="Arial" panose="020B0604020202020204" pitchFamily="34" charset="0"/>
                <a:cs typeface="Arial" panose="020B0604020202020204" pitchFamily="34" charset="0"/>
              </a:rPr>
              <a:t>KPI 12. </a:t>
            </a:r>
            <a:endParaRPr lang="en-GB" sz="1200" dirty="0">
              <a:solidFill>
                <a:srgbClr val="000000"/>
              </a:solidFill>
              <a:latin typeface="Arial" panose="020B0604020202020204" pitchFamily="34" charset="0"/>
              <a:cs typeface="Arial" panose="020B0604020202020204" pitchFamily="34" charset="0"/>
            </a:endParaRPr>
          </a:p>
          <a:p>
            <a:pPr marL="285750" indent="-285750" algn="l" rtl="0" fontAlgn="base">
              <a:lnSpc>
                <a:spcPts val="1376"/>
              </a:lnSpc>
              <a:buFont typeface="Arial" panose="020B0604020202020204" pitchFamily="34" charset="0"/>
              <a:buChar char="•"/>
            </a:pPr>
            <a:endParaRPr lang="en-GB" sz="12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algn="l" rtl="0" fontAlgn="base">
              <a:lnSpc>
                <a:spcPts val="1376"/>
              </a:lnSpc>
              <a:buFont typeface="Arial" panose="020B0604020202020204" pitchFamily="34" charset="0"/>
              <a:buChar char="•"/>
            </a:pPr>
            <a:r>
              <a:rPr lang="en-GB" sz="12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Please note, </a:t>
            </a:r>
            <a:r>
              <a:rPr lang="en-GB" sz="1200" b="1" dirty="0">
                <a:latin typeface="Arial" panose="020B0604020202020204" pitchFamily="34" charset="0"/>
                <a:cs typeface="Arial" panose="020B0604020202020204" pitchFamily="34" charset="0"/>
              </a:rPr>
              <a:t>we are undertaking a 3-6 month KPI baselining period, beginning in January 2025, to assess the KPIs following the initial performance of the service since February 2024. As part of this, we will consider potential iterations to ensure that they are as effective as possible.</a:t>
            </a:r>
            <a:endParaRPr lang="en-GB" sz="1200" b="1" dirty="0">
              <a:solidFill>
                <a:srgbClr val="000000"/>
              </a:solidFill>
              <a:latin typeface="Arial" panose="020B0604020202020204" pitchFamily="34" charset="0"/>
              <a:cs typeface="Arial" panose="020B0604020202020204" pitchFamily="34" charset="0"/>
            </a:endParaRPr>
          </a:p>
          <a:p>
            <a:pPr algn="l" rtl="0" fontAlgn="base">
              <a:lnSpc>
                <a:spcPts val="1376"/>
              </a:lnSpc>
            </a:pPr>
            <a:endParaRPr lang="en-GB" sz="12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316595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1095</TotalTime>
  <Words>3998</Words>
  <Application>Microsoft Office PowerPoint</Application>
  <PresentationFormat>Widescreen</PresentationFormat>
  <Paragraphs>662</Paragraphs>
  <Slides>15</Slides>
  <Notes>12</Notes>
  <HiddenSlides>0</HiddenSlides>
  <MMClips>0</MMClips>
  <ScaleCrop>false</ScaleCrop>
  <HeadingPairs>
    <vt:vector size="6" baseType="variant">
      <vt:variant>
        <vt:lpstr>Fonts Used</vt:lpstr>
      </vt:variant>
      <vt:variant>
        <vt:i4>5</vt:i4>
      </vt:variant>
      <vt:variant>
        <vt:lpstr>Theme</vt:lpstr>
      </vt:variant>
      <vt:variant>
        <vt:i4>9</vt:i4>
      </vt:variant>
      <vt:variant>
        <vt:lpstr>Slide Titles</vt:lpstr>
      </vt:variant>
      <vt:variant>
        <vt:i4>15</vt:i4>
      </vt:variant>
    </vt:vector>
  </HeadingPairs>
  <TitlesOfParts>
    <vt:vector size="29" baseType="lpstr">
      <vt:lpstr>Aptos</vt:lpstr>
      <vt:lpstr>Arial</vt:lpstr>
      <vt:lpstr>Calibri</vt:lpstr>
      <vt:lpstr>Helvetica</vt:lpstr>
      <vt:lpstr>Symbol</vt:lpstr>
      <vt:lpstr>Custom Design</vt:lpstr>
      <vt:lpstr>1_Custom Design</vt:lpstr>
      <vt:lpstr>2_Custom Design</vt:lpstr>
      <vt:lpstr>3_Custom Design</vt:lpstr>
      <vt:lpstr>5_Custom Design</vt:lpstr>
      <vt:lpstr>4_Custom Design</vt:lpstr>
      <vt:lpstr>6_Custom Design</vt:lpstr>
      <vt:lpstr>7_Custom Design</vt:lpstr>
      <vt:lpstr>9_Custom Design</vt:lpstr>
      <vt:lpstr>  DSA Performance Pack:  December 2024</vt:lpstr>
      <vt:lpstr>Contents</vt:lpstr>
      <vt:lpstr>DSA Application Volumes – Student Finance England (SFE)</vt:lpstr>
      <vt:lpstr>DSA Application Volumes – Student Finance Wales (SFW)</vt:lpstr>
      <vt:lpstr>Customer Satisfaction Survey (CSAT) results - December 2024</vt:lpstr>
      <vt:lpstr>CSAT participation by disability type - December 2024</vt:lpstr>
      <vt:lpstr>KPI reporting – Capita: December 2024 (1)</vt:lpstr>
      <vt:lpstr>KPI  reporting – Capita: December 2024 (2)</vt:lpstr>
      <vt:lpstr>KPI Reporting: Capita - December 2024 (3)</vt:lpstr>
      <vt:lpstr>KPI reporting: Study Tech – December 2024 (1)</vt:lpstr>
      <vt:lpstr>KPI reporting: Study Tech – December 2024 (2) </vt:lpstr>
      <vt:lpstr>KPI reporting: Study Tech – December 2024 (3)</vt:lpstr>
      <vt:lpstr>Applications by disability type - SFE</vt:lpstr>
      <vt:lpstr>Applications by disability type - SFW</vt:lpstr>
      <vt:lpstr>       Student Loans Company Stakeholder_Engagement@slc.co.uk www.gov.uk/slc</vt:lpstr>
    </vt:vector>
  </TitlesOfParts>
  <Company>PricewaterhouseCoopers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July 2017</dc:title>
  <dc:creator>Anthony Ellis</dc:creator>
  <cp:lastModifiedBy>Julie Laird</cp:lastModifiedBy>
  <cp:revision>105</cp:revision>
  <cp:lastPrinted>2021-10-11T09:39:48Z</cp:lastPrinted>
  <dcterms:created xsi:type="dcterms:W3CDTF">2017-07-10T18:50:46Z</dcterms:created>
  <dcterms:modified xsi:type="dcterms:W3CDTF">2025-02-27T14:05:44Z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bd37d9-d9ac-4b79-83be-bb7da6ab464c_Enabled">
    <vt:lpwstr>true</vt:lpwstr>
  </property>
  <property fmtid="{D5CDD505-2E9C-101B-9397-08002B2CF9AE}" pid="3" name="MSIP_Label_7bbd37d9-d9ac-4b79-83be-bb7da6ab464c_SetDate">
    <vt:lpwstr>2024-11-06T17:15:18Z</vt:lpwstr>
  </property>
  <property fmtid="{D5CDD505-2E9C-101B-9397-08002B2CF9AE}" pid="4" name="MSIP_Label_7bbd37d9-d9ac-4b79-83be-bb7da6ab464c_Method">
    <vt:lpwstr>Privileged</vt:lpwstr>
  </property>
  <property fmtid="{D5CDD505-2E9C-101B-9397-08002B2CF9AE}" pid="5" name="MSIP_Label_7bbd37d9-d9ac-4b79-83be-bb7da6ab464c_Name">
    <vt:lpwstr>OFFICIAL</vt:lpwstr>
  </property>
  <property fmtid="{D5CDD505-2E9C-101B-9397-08002B2CF9AE}" pid="6" name="MSIP_Label_7bbd37d9-d9ac-4b79-83be-bb7da6ab464c_SiteId">
    <vt:lpwstr>4c6898a9-8fca-42f9-aa92-82cb3e252bc6</vt:lpwstr>
  </property>
  <property fmtid="{D5CDD505-2E9C-101B-9397-08002B2CF9AE}" pid="7" name="MSIP_Label_7bbd37d9-d9ac-4b79-83be-bb7da6ab464c_ActionId">
    <vt:lpwstr>e8110bfe-acbb-4dcd-9761-1e9502d91959</vt:lpwstr>
  </property>
  <property fmtid="{D5CDD505-2E9C-101B-9397-08002B2CF9AE}" pid="8" name="MSIP_Label_7bbd37d9-d9ac-4b79-83be-bb7da6ab464c_ContentBits">
    <vt:lpwstr>3</vt:lpwstr>
  </property>
  <property fmtid="{D5CDD505-2E9C-101B-9397-08002B2CF9AE}" pid="9" name="ClassificationContentMarkingFooterLocations">
    <vt:lpwstr>Custom Design:2\1_Custom Design:3\2_Custom Design:3\3_Custom Design:3\5_Custom Design:3\4_Custom Design:3\6_Custom Design:3\7_Custom Design:6\9_Custom Design:2</vt:lpwstr>
  </property>
  <property fmtid="{D5CDD505-2E9C-101B-9397-08002B2CF9AE}" pid="10" name="ClassificationContentMarkingFooterText">
    <vt:lpwstr>OFFICIAL</vt:lpwstr>
  </property>
  <property fmtid="{D5CDD505-2E9C-101B-9397-08002B2CF9AE}" pid="11" name="ClassificationContentMarkingHeaderLocations">
    <vt:lpwstr>Custom Design:3\1_Custom Design:4\2_Custom Design:4\3_Custom Design:4\5_Custom Design:4\4_Custom Design:4\6_Custom Design:4\7_Custom Design:8\9_Custom Design:3</vt:lpwstr>
  </property>
  <property fmtid="{D5CDD505-2E9C-101B-9397-08002B2CF9AE}" pid="12" name="ClassificationContentMarkingHeaderText">
    <vt:lpwstr>OFFICIAL</vt:lpwstr>
  </property>
</Properties>
</file>