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4"/>
  </p:notesMasterIdLst>
  <p:sldIdLst>
    <p:sldId id="256" r:id="rId5"/>
    <p:sldId id="257" r:id="rId6"/>
    <p:sldId id="258" r:id="rId7"/>
    <p:sldId id="259" r:id="rId8"/>
    <p:sldId id="260" r:id="rId9"/>
    <p:sldId id="261" r:id="rId10"/>
    <p:sldId id="262" r:id="rId11"/>
    <p:sldId id="263" r:id="rId12"/>
    <p:sldId id="265" r:id="rId13"/>
    <p:sldId id="267" r:id="rId14"/>
    <p:sldId id="269" r:id="rId15"/>
    <p:sldId id="271" r:id="rId16"/>
    <p:sldId id="272" r:id="rId17"/>
    <p:sldId id="273" r:id="rId18"/>
    <p:sldId id="274" r:id="rId19"/>
    <p:sldId id="275" r:id="rId20"/>
    <p:sldId id="276" r:id="rId21"/>
    <p:sldId id="277" r:id="rId22"/>
    <p:sldId id="278" r:id="rId23"/>
  </p:sldIdLst>
  <p:sldSz cx="9144000" cy="5143500" type="screen16x9"/>
  <p:notesSz cx="6858000" cy="9144000"/>
  <p:embeddedFontLst>
    <p:embeddedFont>
      <p:font typeface="Tahoma" panose="020B0604030504040204" pitchFamily="34" charset="0"/>
      <p:regular r:id="rId25"/>
      <p:bold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5" roundtripDataSignature="AMtx7mh4CsBJD7fXPuaIs5KZRjyDe69Oc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eabourne, Francesca (HMRC Comms Sustainability)" initials="" lastIdx="3" clrIdx="0"/>
  <p:cmAuthor id="1" name="Marjun Ziarati" initials="" lastIdx="2" clrIdx="1"/>
  <p:cmAuthor id="2" name="Gemma Quickfall" initials="GQ" lastIdx="1" clrIdx="2">
    <p:extLst>
      <p:ext uri="{19B8F6BF-5375-455C-9EA6-DF929625EA0E}">
        <p15:presenceInfo xmlns:p15="http://schemas.microsoft.com/office/powerpoint/2012/main" userId="S::gemma.quickfall@wearefutures.com::3b7c315b-640a-4151-bbe9-7f47f03cb37c" providerId="AD"/>
      </p:ext>
    </p:extLst>
  </p:cmAuthor>
  <p:cmAuthor id="3" name="Seabourne, Francesca (HMRC Comms Sustainability)" initials="SS" lastIdx="1" clrIdx="3">
    <p:extLst>
      <p:ext uri="{19B8F6BF-5375-455C-9EA6-DF929625EA0E}">
        <p15:presenceInfo xmlns:p15="http://schemas.microsoft.com/office/powerpoint/2012/main" userId="S::francesca.seabourne@hmrc.gov.uk::05912741-7c71-4622-8684-3a1e0613fa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6543" autoAdjust="0"/>
  </p:normalViewPr>
  <p:slideViewPr>
    <p:cSldViewPr snapToGrid="0">
      <p:cViewPr varScale="1">
        <p:scale>
          <a:sx n="78" d="100"/>
          <a:sy n="78" d="100"/>
        </p:scale>
        <p:origin x="1594"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35" Type="http://customschemas.google.com/relationships/presentationmetadata" Target="meta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ngh, Inderjit (HMRC Comms Sustainability)" userId="S::inderjit.singh@hmrc.gov.uk::bf43e89b-dc88-4fb2-95e0-dffdf5971e8a" providerId="AD" clId="Web-{BA72AE38-1358-8ED9-7263-A1E3AEF5E311}"/>
    <pc:docChg chg="modSld">
      <pc:chgData name="Singh, Inderjit (HMRC Comms Sustainability)" userId="S::inderjit.singh@hmrc.gov.uk::bf43e89b-dc88-4fb2-95e0-dffdf5971e8a" providerId="AD" clId="Web-{BA72AE38-1358-8ED9-7263-A1E3AEF5E311}" dt="2023-03-27T10:05:35.402" v="0"/>
      <pc:docMkLst>
        <pc:docMk/>
      </pc:docMkLst>
      <pc:sldChg chg="modSp">
        <pc:chgData name="Singh, Inderjit (HMRC Comms Sustainability)" userId="S::inderjit.singh@hmrc.gov.uk::bf43e89b-dc88-4fb2-95e0-dffdf5971e8a" providerId="AD" clId="Web-{BA72AE38-1358-8ED9-7263-A1E3AEF5E311}" dt="2023-03-27T10:05:35.402" v="0"/>
        <pc:sldMkLst>
          <pc:docMk/>
          <pc:sldMk cId="0" sldId="261"/>
        </pc:sldMkLst>
        <pc:picChg chg="mod">
          <ac:chgData name="Singh, Inderjit (HMRC Comms Sustainability)" userId="S::inderjit.singh@hmrc.gov.uk::bf43e89b-dc88-4fb2-95e0-dffdf5971e8a" providerId="AD" clId="Web-{BA72AE38-1358-8ED9-7263-A1E3AEF5E311}" dt="2023-03-27T10:05:35.402" v="0"/>
          <ac:picMkLst>
            <pc:docMk/>
            <pc:sldMk cId="0" sldId="261"/>
            <ac:picMk id="4" creationId="{F7377B90-F270-0DD6-F828-AF038884458F}"/>
          </ac:picMkLst>
        </pc:picChg>
      </pc:sldChg>
    </pc:docChg>
  </pc:docChgLst>
  <pc:docChgLst>
    <pc:chgData name="Gemma Quickfall" userId="3b7c315b-640a-4151-bbe9-7f47f03cb37c" providerId="ADAL" clId="{1E3AE890-31F2-484D-B3F1-E6BDC07428B5}"/>
    <pc:docChg chg="undo custSel modSld">
      <pc:chgData name="Gemma Quickfall" userId="3b7c315b-640a-4151-bbe9-7f47f03cb37c" providerId="ADAL" clId="{1E3AE890-31F2-484D-B3F1-E6BDC07428B5}" dt="2022-10-03T11:49:15.513" v="24" actId="1076"/>
      <pc:docMkLst>
        <pc:docMk/>
      </pc:docMkLst>
      <pc:sldChg chg="addSp modSp mod">
        <pc:chgData name="Gemma Quickfall" userId="3b7c315b-640a-4151-bbe9-7f47f03cb37c" providerId="ADAL" clId="{1E3AE890-31F2-484D-B3F1-E6BDC07428B5}" dt="2022-10-03T11:49:15.513" v="24" actId="1076"/>
        <pc:sldMkLst>
          <pc:docMk/>
          <pc:sldMk cId="0" sldId="275"/>
        </pc:sldMkLst>
        <pc:spChg chg="add mod">
          <ac:chgData name="Gemma Quickfall" userId="3b7c315b-640a-4151-bbe9-7f47f03cb37c" providerId="ADAL" clId="{1E3AE890-31F2-484D-B3F1-E6BDC07428B5}" dt="2022-10-03T11:47:32.890" v="18" actId="14100"/>
          <ac:spMkLst>
            <pc:docMk/>
            <pc:sldMk cId="0" sldId="275"/>
            <ac:spMk id="4" creationId="{7C24DEDF-4C3A-08C4-8FE3-137BF88DDD80}"/>
          </ac:spMkLst>
        </pc:spChg>
        <pc:spChg chg="add mod">
          <ac:chgData name="Gemma Quickfall" userId="3b7c315b-640a-4151-bbe9-7f47f03cb37c" providerId="ADAL" clId="{1E3AE890-31F2-484D-B3F1-E6BDC07428B5}" dt="2022-10-03T11:49:15.513" v="24" actId="1076"/>
          <ac:spMkLst>
            <pc:docMk/>
            <pc:sldMk cId="0" sldId="275"/>
            <ac:spMk id="5" creationId="{E9B00CFB-DB15-63A1-F662-7FE5CBE5D4E8}"/>
          </ac:spMkLst>
        </pc:spChg>
        <pc:picChg chg="add mod">
          <ac:chgData name="Gemma Quickfall" userId="3b7c315b-640a-4151-bbe9-7f47f03cb37c" providerId="ADAL" clId="{1E3AE890-31F2-484D-B3F1-E6BDC07428B5}" dt="2022-10-03T11:46:42.369" v="5" actId="1076"/>
          <ac:picMkLst>
            <pc:docMk/>
            <pc:sldMk cId="0" sldId="275"/>
            <ac:picMk id="2" creationId="{7C9117CF-15BC-1B86-1003-23181ABAA06A}"/>
          </ac:picMkLst>
        </pc:picChg>
        <pc:picChg chg="mod">
          <ac:chgData name="Gemma Quickfall" userId="3b7c315b-640a-4151-bbe9-7f47f03cb37c" providerId="ADAL" clId="{1E3AE890-31F2-484D-B3F1-E6BDC07428B5}" dt="2022-10-03T11:46:37.466" v="3" actId="1076"/>
          <ac:picMkLst>
            <pc:docMk/>
            <pc:sldMk cId="0" sldId="275"/>
            <ac:picMk id="3" creationId="{4B4FB073-4BF1-5F69-C852-60E30E3C6471}"/>
          </ac:picMkLst>
        </pc:picChg>
      </pc:sldChg>
    </pc:docChg>
  </pc:docChgLst>
  <pc:docChgLst>
    <pc:chgData name="Gemma Quickfall" userId="3b7c315b-640a-4151-bbe9-7f47f03cb37c" providerId="ADAL" clId="{68BC1496-F821-4EF5-BF3F-D0CE2774A261}"/>
    <pc:docChg chg="modSld">
      <pc:chgData name="Gemma Quickfall" userId="3b7c315b-640a-4151-bbe9-7f47f03cb37c" providerId="ADAL" clId="{68BC1496-F821-4EF5-BF3F-D0CE2774A261}" dt="2022-09-12T14:56:46.846" v="3" actId="20577"/>
      <pc:docMkLst>
        <pc:docMk/>
      </pc:docMkLst>
      <pc:sldChg chg="modNotesTx">
        <pc:chgData name="Gemma Quickfall" userId="3b7c315b-640a-4151-bbe9-7f47f03cb37c" providerId="ADAL" clId="{68BC1496-F821-4EF5-BF3F-D0CE2774A261}" dt="2022-09-12T14:56:46.846" v="3" actId="20577"/>
        <pc:sldMkLst>
          <pc:docMk/>
          <pc:sldMk cId="0" sldId="261"/>
        </pc:sldMkLst>
      </pc:sldChg>
    </pc:docChg>
  </pc:docChgLst>
  <pc:docChgLst>
    <pc:chgData name="Singh, Inderjit (HMRC Comms Sustainability)" userId="bf43e89b-dc88-4fb2-95e0-dffdf5971e8a" providerId="ADAL" clId="{EFA90A47-B70A-41CE-8847-E9EB9D12BBF7}"/>
    <pc:docChg chg="sldOrd">
      <pc:chgData name="Singh, Inderjit (HMRC Comms Sustainability)" userId="bf43e89b-dc88-4fb2-95e0-dffdf5971e8a" providerId="ADAL" clId="{EFA90A47-B70A-41CE-8847-E9EB9D12BBF7}" dt="2023-05-12T09:45:56.399" v="0" actId="20578"/>
      <pc:docMkLst>
        <pc:docMk/>
      </pc:docMkLst>
      <pc:sldChg chg="ord">
        <pc:chgData name="Singh, Inderjit (HMRC Comms Sustainability)" userId="bf43e89b-dc88-4fb2-95e0-dffdf5971e8a" providerId="ADAL" clId="{EFA90A47-B70A-41CE-8847-E9EB9D12BBF7}" dt="2023-05-12T09:45:56.399" v="0" actId="20578"/>
        <pc:sldMkLst>
          <pc:docMk/>
          <pc:sldMk cId="0" sldId="27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oxfordlearnersdictionaries.com/definition/english/tax_1#:~:text=%5Bcountable%2C%20uncountable%5D,to%20pay%20your%20taxe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llinsdictionary.com/dictionary/english/tax"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 name="Google Shape;5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a:solidFill>
                  <a:srgbClr val="404040"/>
                </a:solidFill>
                <a:latin typeface="Tahoma"/>
                <a:ea typeface="Tahoma"/>
                <a:cs typeface="Tahoma"/>
                <a:sym typeface="Tahoma"/>
              </a:rPr>
              <a:t>In an HMRC Ambassador-led session, the Ambassador will briefly introduce themselves and where they work. They will make it clear that there’s time for questions at the end of the lesson. </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Teachers, go straight to next slide for the starter activity before going through the Learning Objectives.</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dirty="0">
                <a:latin typeface="Tahoma"/>
                <a:ea typeface="Tahoma"/>
                <a:cs typeface="Tahoma"/>
                <a:sym typeface="Tahoma"/>
              </a:rPr>
              <a:t>CLICK TO REVEAL ANSWER</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en-GB" sz="1100" dirty="0">
                <a:latin typeface="Tahoma"/>
                <a:ea typeface="Tahoma"/>
                <a:cs typeface="Tahoma"/>
                <a:sym typeface="Tahoma"/>
              </a:rPr>
              <a:t>It’s true! But don’t worry HMRC provides plenty of guidance and info on </a:t>
            </a:r>
            <a:r>
              <a:rPr lang="en-GB" sz="1100" dirty="0" err="1">
                <a:latin typeface="Tahoma"/>
                <a:ea typeface="Tahoma"/>
                <a:cs typeface="Tahoma"/>
                <a:sym typeface="Tahoma"/>
              </a:rPr>
              <a:t>gov.uk</a:t>
            </a: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en-GB" sz="1100" dirty="0">
                <a:latin typeface="Tahoma"/>
                <a:ea typeface="Tahoma"/>
                <a:cs typeface="Tahoma"/>
                <a:sym typeface="Tahoma"/>
              </a:rPr>
              <a:t>Look up self assessment tax returns on </a:t>
            </a:r>
            <a:r>
              <a:rPr lang="en-GB" sz="1100" dirty="0" err="1">
                <a:latin typeface="Tahoma"/>
                <a:ea typeface="Tahoma"/>
                <a:cs typeface="Tahoma"/>
                <a:sym typeface="Tahoma"/>
              </a:rPr>
              <a:t>gov.uk</a:t>
            </a: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dirty="0">
                <a:latin typeface="Tahoma"/>
                <a:ea typeface="Tahoma"/>
                <a:cs typeface="Tahoma"/>
                <a:sym typeface="Tahoma"/>
              </a:rPr>
              <a:t>CLICK TO REVEAL ANSWER</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en-GB" sz="1100" dirty="0">
                <a:latin typeface="Tahoma"/>
                <a:ea typeface="Tahoma"/>
                <a:cs typeface="Tahoma"/>
                <a:sym typeface="Tahoma"/>
              </a:rPr>
              <a:t>This is false. You need to be earning a certain amount first. </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100" dirty="0">
                <a:solidFill>
                  <a:srgbClr val="404040"/>
                </a:solidFill>
                <a:latin typeface="Tahoma"/>
                <a:ea typeface="Tahoma"/>
                <a:cs typeface="Tahoma"/>
                <a:sym typeface="Tahoma"/>
              </a:rPr>
              <a:t>Once you start working and earn over a certain amount, you need to pay Income Tax and make a National Insurance contribution. </a:t>
            </a: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b="1" dirty="0">
                <a:solidFill>
                  <a:srgbClr val="404040"/>
                </a:solidFill>
                <a:latin typeface="Tahoma"/>
                <a:ea typeface="Tahoma"/>
                <a:cs typeface="Tahoma"/>
                <a:sym typeface="Tahoma"/>
              </a:rPr>
              <a:t>Introduce Video 2: Introduction to HMRC (2m 24s)</a:t>
            </a:r>
            <a:endParaRPr sz="12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r>
              <a:rPr lang="en-GB" sz="1200" dirty="0">
                <a:solidFill>
                  <a:srgbClr val="404040"/>
                </a:solidFill>
                <a:latin typeface="Tahoma"/>
                <a:ea typeface="Tahoma"/>
                <a:cs typeface="Tahoma"/>
                <a:sym typeface="Tahoma"/>
              </a:rPr>
              <a:t>Explain to pupils that this short video talks about the role of HMRC when it comes to taxes and some important aspects of their work that are less well known. Let them know that in the next activity they will be working in pairs and have only 60 seconds to see how much they can recall about HMRC’s work. </a:t>
            </a: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600" b="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HMRC has offices in every part of the UK and employs people from many different professions – ranging from accountants to lawyers and tax experts to project managers.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HMRC works with all the different nations of the UK to ensure that different tax rules can apply in different parts of the UK, as a result of decisions taken at a local level.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There are other things we do that are less well known. We make sure that: employers pay their staff a National Minimum Wage, and student loans are collected from people who have been to university and are now working. We also collect taxes that help the environment, such as: the Climate Change Levy – a tax on energy supplies to industry, and Landfill Tax, which is a tax on the disposal of waste.</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A really important part of our work involves helping families who need financial support. Every year, we pay tax credits to millions of families, and make child benefit payments for millions of children. We helped during the Covid-19 pandemic to provide millions of people with financial support when they couldn’t go to work.</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Our work certainly affects everyone in the UK: from students to single parents, and from the person just starting out in work to the biggest multinational corporations. So whether or not you’d previously heard of HMRC, you can be sure that you’ll come into contact with us at some point in the future.</a:t>
            </a:r>
            <a:endParaRPr sz="1600" i="1" dirty="0">
              <a:solidFill>
                <a:srgbClr val="404040"/>
              </a:solidFill>
              <a:latin typeface="Tahoma"/>
              <a:ea typeface="Tahoma"/>
              <a:cs typeface="Tahoma"/>
              <a:sym typeface="Tahoma"/>
            </a:endParaRPr>
          </a:p>
          <a:p>
            <a:pPr marL="0" lvl="0" indent="0" algn="l" rtl="0">
              <a:lnSpc>
                <a:spcPct val="100000"/>
              </a:lnSpc>
              <a:spcBef>
                <a:spcPts val="0"/>
              </a:spcBef>
              <a:spcAft>
                <a:spcPts val="0"/>
              </a:spcAft>
              <a:buNone/>
            </a:pPr>
            <a:endParaRPr sz="1800" i="1" dirty="0">
              <a:solidFill>
                <a:srgbClr val="404040"/>
              </a:solidFill>
              <a:latin typeface="Tahoma"/>
              <a:ea typeface="Tahoma"/>
              <a:cs typeface="Tahoma"/>
              <a:sym typeface="Tahom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After playing Video 2, allow pupils just 60 seconds with the person next to them to see how much they can recall from the video. </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Ask pupils to raise their hands to give their answers.</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Answers might include:</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employ people from many different professions </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work with the different nations of the UK to ensure that different tax rules can apply in different parts of the UK</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make sure that employers pay their staff a National Minimum Wage</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ensure student loans are collected from people who have been to university and are now working</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collect taxes that help the environment</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help families who need financial support with tax credits and child benefit payments</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provide financial support during the Coronavirus pandemic </a:t>
            </a:r>
            <a:endParaRPr sz="1200" i="1">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i="1">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b="1">
                <a:solidFill>
                  <a:srgbClr val="404040"/>
                </a:solidFill>
                <a:latin typeface="Tahoma"/>
                <a:ea typeface="Tahoma"/>
                <a:cs typeface="Tahoma"/>
                <a:sym typeface="Tahoma"/>
              </a:rPr>
              <a:t>HMRC Ambassadors: you can offer pupils a bit more insight into your role and remind them to make a note of any questions they want to ask you in the Q&amp;A at the end of the lesson. </a:t>
            </a:r>
            <a:endParaRPr sz="1200" b="1">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i="1">
              <a:solidFill>
                <a:srgbClr val="404040"/>
              </a:solidFill>
              <a:latin typeface="Tahoma"/>
              <a:ea typeface="Tahoma"/>
              <a:cs typeface="Tahoma"/>
              <a:sym typeface="Tahom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Google Shape;15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b="1" dirty="0">
                <a:solidFill>
                  <a:srgbClr val="404040"/>
                </a:solidFill>
                <a:latin typeface="Tahoma"/>
                <a:ea typeface="Tahoma"/>
                <a:cs typeface="Tahoma"/>
                <a:sym typeface="Tahoma"/>
              </a:rPr>
              <a:t>Introduce Video 3: The hidden economy (2m 40s)</a:t>
            </a:r>
            <a:endParaRPr sz="12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dirty="0">
                <a:solidFill>
                  <a:srgbClr val="404040"/>
                </a:solidFill>
                <a:latin typeface="Tahoma"/>
                <a:ea typeface="Tahoma"/>
                <a:cs typeface="Tahoma"/>
                <a:sym typeface="Tahoma"/>
              </a:rPr>
              <a:t>Explain to pupils that in this short video they will find out what we mean by a hidden economy and the work HMRC is doing to tackle this issue. Let them know that in the next activity they will be working in groups to discuss the implications of not paying tax on three aspects: the economy, society and the individual. </a:t>
            </a: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None/>
            </a:pP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Do you believe in ghosts? Because we do and they're causing quite a problem for all of us, here in the UK! ‘Ghosts’ and ‘moonlighters’ are the names that are often given to people who contribute to what’s called the UK’s hidden economy.</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They’re the small minority of people who ignore the law, by keeping all or part of what they earn hidden away in order to avoid paying tax. And it’s because they keep their earnings hidden that we describe what they do as the ‘hidden economy’. The people who keep all their income hidden from HMRC are often called tax ‘ghosts’. And they break the law by pocketing all the money they should be paying in tax. ‘Moonlighters’ are people who pay tax on some, but not all, of their earnings, so they end up paying less in taxes than they should.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Ghosts and moonlighters hold on to billions of pounds every year - money that should have been paid in taxes to help everyone. So we end up with less money in the pot to pay for the vital services we all rely on.</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So what is HMRC doing about this? HMRC helps through education and publicity campaigns, to help everyone understand when they do need to pay tax. We know that some people may slip into the hidden economy without meaning to. For example, they don’t realise that what started out as a hobby – perhaps buying and selling things on the internet – has now become a business, on which they should pay tax.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And what about the people who try to stay hidden and who refuse to come out of the shadows? HMRC has teams of top investigators - hundreds of them - whose job it is to search out the ghosts and moonlighters. When they’re caught, the ghosts and moonlighters have to pay back all the missing tax, plus interest, and financial penalties.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You could be starting your first job soon - maybe a part-time Saturday job or a holiday job - and you need to know what to look out for. Let’s say you're going to work for someone else, then you should be suspicious if: your new boss doesn’t ask you to complete any paperwork when you start work, doesn’t ask you for your National Insurance number, pays you in cash and doesn’t give you a pay slip.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This is important. You don’t want to start off your working life ‘in the shadows’, as part of the hidden economy. When it comes to your career, be smart, protect yourself and keep well away from ghosts! Remember that HMRC has all the information you will need on GOV.UK to support you and ensure you understand what you’re paying and why. </a:t>
            </a:r>
            <a:endParaRPr sz="1600" i="1" dirty="0">
              <a:solidFill>
                <a:srgbClr val="404040"/>
              </a:solidFill>
              <a:latin typeface="Tahoma"/>
              <a:ea typeface="Tahoma"/>
              <a:cs typeface="Tahoma"/>
              <a:sym typeface="Tahom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Google Shape;15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Divide the class into small groups. </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Explain that groups have 6 mins to discuss what they think the implications are of not paying tax for these three aspects:</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b="1">
                <a:solidFill>
                  <a:srgbClr val="404040"/>
                </a:solidFill>
                <a:latin typeface="Tahoma"/>
                <a:ea typeface="Tahoma"/>
                <a:cs typeface="Tahoma"/>
                <a:sym typeface="Tahoma"/>
              </a:rPr>
              <a:t>The economy</a:t>
            </a:r>
            <a:endParaRPr sz="1200" b="1">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b="1">
                <a:solidFill>
                  <a:srgbClr val="404040"/>
                </a:solidFill>
                <a:latin typeface="Tahoma"/>
                <a:ea typeface="Tahoma"/>
                <a:cs typeface="Tahoma"/>
                <a:sym typeface="Tahoma"/>
              </a:rPr>
              <a:t>Society</a:t>
            </a:r>
            <a:r>
              <a:rPr lang="en-GB" sz="1200">
                <a:solidFill>
                  <a:srgbClr val="404040"/>
                </a:solidFill>
                <a:latin typeface="Tahoma"/>
                <a:ea typeface="Tahoma"/>
                <a:cs typeface="Tahoma"/>
                <a:sym typeface="Tahoma"/>
              </a:rPr>
              <a:t> (people as a collective)</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r>
              <a:rPr lang="en-GB" sz="1200" b="1">
                <a:solidFill>
                  <a:srgbClr val="404040"/>
                </a:solidFill>
                <a:latin typeface="Tahoma"/>
                <a:ea typeface="Tahoma"/>
                <a:cs typeface="Tahoma"/>
                <a:sym typeface="Tahoma"/>
              </a:rPr>
              <a:t>Individual </a:t>
            </a:r>
            <a:r>
              <a:rPr lang="en-GB" sz="1200">
                <a:solidFill>
                  <a:srgbClr val="404040"/>
                </a:solidFill>
                <a:latin typeface="Tahoma"/>
                <a:ea typeface="Tahoma"/>
                <a:cs typeface="Tahoma"/>
                <a:sym typeface="Tahoma"/>
              </a:rPr>
              <a:t>(each person like themselves or their parent paying tax)</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r>
              <a:rPr lang="en-GB" sz="1200">
                <a:solidFill>
                  <a:srgbClr val="404040"/>
                </a:solidFill>
                <a:latin typeface="Tahoma"/>
                <a:ea typeface="Tahoma"/>
                <a:cs typeface="Tahoma"/>
                <a:sym typeface="Tahoma"/>
              </a:rPr>
              <a:t>Allow 6 minutes for a class discussion following the task. </a:t>
            </a:r>
            <a:endParaRPr/>
          </a:p>
          <a:p>
            <a:pPr marL="0" lvl="0" indent="0" algn="l" rtl="0">
              <a:lnSpc>
                <a:spcPct val="100000"/>
              </a:lnSpc>
              <a:spcBef>
                <a:spcPts val="0"/>
              </a:spcBef>
              <a:spcAft>
                <a:spcPts val="0"/>
              </a:spcAft>
              <a:buSzPts val="1100"/>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b="1">
                <a:solidFill>
                  <a:srgbClr val="404040"/>
                </a:solidFill>
                <a:latin typeface="Tahoma"/>
                <a:ea typeface="Tahoma"/>
                <a:cs typeface="Tahoma"/>
                <a:sym typeface="Tahoma"/>
              </a:rPr>
              <a:t>See lesson plan in the delivery guide for suggested answers and discussion notes for each aspect. </a:t>
            </a:r>
            <a:endParaRPr sz="1200" b="1">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b="1" dirty="0">
                <a:solidFill>
                  <a:srgbClr val="404040"/>
                </a:solidFill>
                <a:latin typeface="Tahoma"/>
                <a:ea typeface="Tahoma"/>
                <a:cs typeface="Tahoma"/>
                <a:sym typeface="Tahoma"/>
              </a:rPr>
              <a:t>Introduce Video 4: </a:t>
            </a:r>
            <a:endParaRPr sz="12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dirty="0">
                <a:solidFill>
                  <a:srgbClr val="404040"/>
                </a:solidFill>
                <a:latin typeface="Tahoma"/>
                <a:ea typeface="Tahoma"/>
                <a:cs typeface="Tahoma"/>
                <a:sym typeface="Tahoma"/>
              </a:rPr>
              <a:t>Explain to pupils that this video has two parts. The first section covers what you need to know about tax when you start work and the second section covers what this involves if you’re starting your own business. </a:t>
            </a: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b="1" dirty="0">
              <a:solidFill>
                <a:srgbClr val="404040"/>
              </a:solidFill>
              <a:latin typeface="Tahoma"/>
              <a:ea typeface="Tahoma"/>
              <a:cs typeface="Tahoma"/>
              <a:sym typeface="Tahoma"/>
            </a:endParaRPr>
          </a:p>
          <a:p>
            <a:pPr marL="158750" lvl="0" indent="0" algn="l" rtl="0">
              <a:lnSpc>
                <a:spcPct val="115000"/>
              </a:lnSpc>
              <a:spcBef>
                <a:spcPts val="0"/>
              </a:spcBef>
              <a:spcAft>
                <a:spcPts val="0"/>
              </a:spcAft>
              <a:buSzPts val="1100"/>
              <a:buNone/>
            </a:pPr>
            <a:r>
              <a:rPr lang="en-GB" sz="1800" b="1" i="1" dirty="0">
                <a:solidFill>
                  <a:srgbClr val="404040"/>
                </a:solidFill>
                <a:latin typeface="Tahoma"/>
                <a:ea typeface="Tahoma"/>
                <a:cs typeface="Tahoma"/>
                <a:sym typeface="Tahoma"/>
              </a:rPr>
              <a:t>PART ONE </a:t>
            </a:r>
            <a:endParaRPr sz="1800" dirty="0">
              <a:latin typeface="Arial"/>
              <a:ea typeface="Arial"/>
              <a:cs typeface="Arial"/>
              <a:sym typeface="Arial"/>
            </a:endParaRPr>
          </a:p>
          <a:p>
            <a:pPr marL="457200" lvl="0" indent="0" algn="l" rtl="0">
              <a:lnSpc>
                <a:spcPct val="100000"/>
              </a:lnSpc>
              <a:spcBef>
                <a:spcPts val="0"/>
              </a:spcBef>
              <a:spcAft>
                <a:spcPts val="0"/>
              </a:spcAft>
              <a:buNone/>
            </a:pPr>
            <a:endParaRPr sz="10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Just before your 16th birthday you’ll receive your National Insurance - NI - number in a letter from HMRC. This number isn’t proof of your identity but it’s unique to you and it stays the same throughout your life. It’s important because it links to the National Insurance contributions you’ll make from your pay when you start work, even a Saturday job!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These contributions entitle you to certain benefits, including, in a few decades time, your State Pension. You’ll also need it when you use some important government services, like applying to the DVLA for a provisional driving licence, applying for a student loan, or when you register to vote.</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Each tax year you're allowed to earn a certain amount of money without having to pay tax.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HMRC will send you a tax code. This says what your personal allowance is so you know how much of what you earn will be tax free. Your employer will use your tax code to work out the tax you may need to pay. It’s used to make adjustments, so if you overpay you’ll get money back!</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You also need to know about your Personal Tax Account and the HMRC app. These can be used to access a secure online record of your Tax and NI payments. Once you’ve started work you will be able to use your account to monitor your tax payments, and refunds, and to tell HMRC about any changes to your personal details. As soon as you start your first job, you’ll be able to sign in and get into your Personal Tax Account.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At the end of the tax year on the 5th of April, HMRC will automatically add up all your earnings, work out if you should have paid tax and make any adjustments that are needed.</a:t>
            </a:r>
            <a:endParaRPr sz="1600" i="1" dirty="0">
              <a:solidFill>
                <a:srgbClr val="404040"/>
              </a:solidFill>
              <a:latin typeface="Tahoma"/>
              <a:ea typeface="Tahoma"/>
              <a:cs typeface="Tahoma"/>
              <a:sym typeface="Tahoma"/>
            </a:endParaRPr>
          </a:p>
          <a:p>
            <a:pPr marL="0" lvl="0" indent="0" algn="l" rtl="0">
              <a:lnSpc>
                <a:spcPct val="100000"/>
              </a:lnSpc>
              <a:spcBef>
                <a:spcPts val="0"/>
              </a:spcBef>
              <a:spcAft>
                <a:spcPts val="0"/>
              </a:spcAft>
              <a:buNone/>
            </a:pPr>
            <a:endParaRPr sz="1600" i="1" dirty="0">
              <a:solidFill>
                <a:srgbClr val="404040"/>
              </a:solidFill>
              <a:latin typeface="Tahoma"/>
              <a:ea typeface="Tahoma"/>
              <a:cs typeface="Tahoma"/>
              <a:sym typeface="Tahoma"/>
            </a:endParaRPr>
          </a:p>
          <a:p>
            <a:pPr marL="457200" lvl="0" indent="0" algn="l" rtl="0">
              <a:lnSpc>
                <a:spcPct val="100000"/>
              </a:lnSpc>
              <a:spcBef>
                <a:spcPts val="0"/>
              </a:spcBef>
              <a:spcAft>
                <a:spcPts val="0"/>
              </a:spcAft>
              <a:buNone/>
            </a:pPr>
            <a:endParaRPr sz="1000" i="1" dirty="0">
              <a:solidFill>
                <a:srgbClr val="404040"/>
              </a:solidFill>
              <a:latin typeface="Tahoma"/>
              <a:ea typeface="Tahoma"/>
              <a:cs typeface="Tahoma"/>
              <a:sym typeface="Tahoma"/>
            </a:endParaRPr>
          </a:p>
          <a:p>
            <a:pPr marL="158750" lvl="0" indent="0" algn="l" rtl="0">
              <a:lnSpc>
                <a:spcPct val="100000"/>
              </a:lnSpc>
              <a:spcBef>
                <a:spcPts val="0"/>
              </a:spcBef>
              <a:spcAft>
                <a:spcPts val="0"/>
              </a:spcAft>
              <a:buSzPts val="1100"/>
              <a:buNone/>
            </a:pPr>
            <a:r>
              <a:rPr lang="en-GB" sz="1800" b="1" i="1" dirty="0">
                <a:solidFill>
                  <a:srgbClr val="404040"/>
                </a:solidFill>
                <a:latin typeface="Tahoma"/>
                <a:ea typeface="Tahoma"/>
                <a:cs typeface="Tahoma"/>
                <a:sym typeface="Tahoma"/>
              </a:rPr>
              <a:t>PART TWO</a:t>
            </a:r>
            <a:endParaRPr sz="1800" dirty="0">
              <a:latin typeface="Arial"/>
              <a:ea typeface="Arial"/>
              <a:cs typeface="Arial"/>
              <a:sym typeface="Arial"/>
            </a:endParaRPr>
          </a:p>
          <a:p>
            <a:pPr marL="457200" lvl="0" indent="-330200" algn="l" rtl="0">
              <a:spcBef>
                <a:spcPts val="140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And, what about if you decide to start your own business? First you need to ask yourself: “Am I actually in business?” Sounds like a tricky question - so let's look at an example. Becky loves dogs. Sometimes she offers to take her neighbour’s dog for a walk and is given £10. She’s doing a nice thing, but she’s not in business. And what if Becky decides that she's going to really earn some money from this? She creates a social media account and posts her rates; buys toys for the dogs. Now she has a business!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 same goes for Freddie, an influencer and content creator who reviews gadgets that he receives as gifts.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And Jas, who's set up an online crafting business and just got her first customer. They’re all in business, which means they all need to contact HMRC.</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HMRC can help Becky, Freddie and Jas with all the information they need to set up their own business and support them with their taxes.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If you’re just starting your own business, there are three important things you need to do: Register, Records and Returns.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 first R is ‘register’. The easiest way to do this is by visiting the GOV.UK website and searching for ‘Register your new business with HMRC’.</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 second R is ‘records’. You’ll need to keep a really accurate record of all your income - that’s the money you make - and all your expenditure - that's the money you have to spend to run your business. You also have to keep the evidence -  invoices and receipts - of all the things that your business buys and sells. You need to store these somewhere safe, for up to six years.</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 third R is ‘returns’. Once you’re self-employed, you pay your income tax through a system called Self-Assessment. You need to complete your Self-Assessment tax return every year before the tax year ends to avoid missing the deadline and risk paying a penalty!</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A couple of other things you might need to think about. One is, Value Added Tax. You might need to pay VAT if the amount of money your business makes reaches a certain level - you’ll need to register your business with HMRC for VAT.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 other is if you plan to work in the building industry, because there’s a special tax scheme for self-employed construction workers called the Construction Industry Scheme.</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Remember that HMRC is here to help! We offer lots of advice to small businesses, including online guides, YouTube videos and Twitter alerts.</a:t>
            </a:r>
            <a:endParaRPr sz="1600" i="1" dirty="0">
              <a:solidFill>
                <a:srgbClr val="404040"/>
              </a:solidFill>
              <a:latin typeface="Tahoma"/>
              <a:ea typeface="Tahoma"/>
              <a:cs typeface="Tahoma"/>
              <a:sym typeface="Tahoma"/>
            </a:endParaRPr>
          </a:p>
          <a:p>
            <a:pPr marL="0" lvl="0" indent="0" algn="l" rtl="0">
              <a:lnSpc>
                <a:spcPct val="100000"/>
              </a:lnSpc>
              <a:spcBef>
                <a:spcPts val="1400"/>
              </a:spcBef>
              <a:spcAft>
                <a:spcPts val="0"/>
              </a:spcAft>
              <a:buNone/>
            </a:pPr>
            <a:endParaRPr sz="1200" b="1" dirty="0">
              <a:solidFill>
                <a:srgbClr val="404040"/>
              </a:solidFill>
              <a:latin typeface="Tahoma"/>
              <a:ea typeface="Tahoma"/>
              <a:cs typeface="Tahoma"/>
              <a:sym typeface="Tahoma"/>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Divide the class into two groups. </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Explain that one group is preparing to start their own business and the other group is preparing to start a new job with an employer.</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Give pupils 5 mins to work with the person next to them - within their group - to make a list of things they should do and need to think about. </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r>
              <a:rPr lang="en-GB" sz="1200" b="1">
                <a:solidFill>
                  <a:srgbClr val="404040"/>
                </a:solidFill>
                <a:latin typeface="Tahoma"/>
                <a:ea typeface="Tahoma"/>
                <a:cs typeface="Tahoma"/>
                <a:sym typeface="Tahoma"/>
              </a:rPr>
              <a:t>See lesson plan in the delivery guide for a full list of suggested answers for each group. </a:t>
            </a:r>
            <a:endParaRPr sz="1200" b="1">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a:p>
            <a:pPr marL="0" lvl="0" indent="0" algn="l" rtl="0">
              <a:lnSpc>
                <a:spcPct val="100000"/>
              </a:lnSpc>
              <a:spcBef>
                <a:spcPts val="0"/>
              </a:spcBef>
              <a:spcAft>
                <a:spcPts val="0"/>
              </a:spcAft>
              <a:buSzPts val="1100"/>
              <a:buNone/>
            </a:pPr>
            <a:r>
              <a:rPr lang="en-GB" sz="1200">
                <a:latin typeface="Tahoma"/>
                <a:ea typeface="Tahoma"/>
                <a:cs typeface="Tahoma"/>
                <a:sym typeface="Tahoma"/>
              </a:rPr>
              <a:t>Allow 5 mins for feedback </a:t>
            </a: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a:p>
            <a:pPr marL="0" lvl="0" indent="0" algn="l" rtl="0">
              <a:lnSpc>
                <a:spcPct val="100000"/>
              </a:lnSpc>
              <a:spcBef>
                <a:spcPts val="0"/>
              </a:spcBef>
              <a:spcAft>
                <a:spcPts val="0"/>
              </a:spcAft>
              <a:buSzPts val="1100"/>
              <a:buNone/>
            </a:pPr>
            <a:r>
              <a:rPr lang="en-GB" sz="1200">
                <a:latin typeface="Tahoma"/>
                <a:ea typeface="Tahoma"/>
                <a:cs typeface="Tahoma"/>
                <a:sym typeface="Tahoma"/>
              </a:rPr>
              <a:t>Either write feedback on board in two columns or choose pupils from each group to feed back to the rest of the class. </a:t>
            </a:r>
            <a:endParaRPr sz="1200">
              <a:latin typeface="Tahoma"/>
              <a:ea typeface="Tahoma"/>
              <a:cs typeface="Tahoma"/>
              <a:sym typeface="Tahom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i="1">
                <a:solidFill>
                  <a:srgbClr val="FF0000"/>
                </a:solidFill>
                <a:latin typeface="Tahoma"/>
                <a:ea typeface="Tahoma"/>
                <a:cs typeface="Tahoma"/>
                <a:sym typeface="Tahoma"/>
              </a:rPr>
              <a:t>HMRC Ambassadors, please hide this slide before you start the presentation. Move straight to the Q&amp;A on the next slide. </a:t>
            </a:r>
            <a:endParaRPr sz="1200" i="1">
              <a:solidFill>
                <a:srgbClr val="FF000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Teachers, allow pupils a few minutes to write down their answers on the class activity sheet.</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Ask volunteers to share their answers. </a:t>
            </a:r>
            <a:endParaRPr sz="1200">
              <a:solidFill>
                <a:srgbClr val="404040"/>
              </a:solidFill>
              <a:latin typeface="Tahoma"/>
              <a:ea typeface="Tahoma"/>
              <a:cs typeface="Tahoma"/>
              <a:sym typeface="Tahom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i="1">
                <a:solidFill>
                  <a:srgbClr val="FF0000"/>
                </a:solidFill>
                <a:latin typeface="Tahoma"/>
                <a:ea typeface="Tahoma"/>
                <a:cs typeface="Tahoma"/>
                <a:sym typeface="Tahoma"/>
              </a:rPr>
              <a:t>Teachers, please skip this slide if you are delivering the session. This is only needed if an HMRC Ambassador is delivering the session. </a:t>
            </a:r>
            <a:endParaRPr sz="1200" i="1">
              <a:solidFill>
                <a:srgbClr val="FF0000"/>
              </a:solidFill>
              <a:latin typeface="Tahoma"/>
              <a:ea typeface="Tahoma"/>
              <a:cs typeface="Tahoma"/>
              <a:sym typeface="Tahoma"/>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HMRC Ambassadors, you could start by asking pupils to share the most interesting fact they learned today or something they didn’t know but found interesting.</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Here are some example questions that pupils may ask, or that you can answer, if you need to prompt the conversation:</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Do you like your job?</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What’s the hardest thing about your job?</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What’s the best thing about your job?</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What do you have to study to get a job at HMRC?</a:t>
            </a:r>
            <a:endParaRPr sz="1200" i="1">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en-GB" sz="1200" i="1">
                <a:solidFill>
                  <a:srgbClr val="404040"/>
                </a:solidFill>
                <a:latin typeface="Tahoma"/>
                <a:ea typeface="Tahoma"/>
                <a:cs typeface="Tahoma"/>
                <a:sym typeface="Tahoma"/>
              </a:rPr>
              <a:t>What happens to people who don’t pay tax?</a:t>
            </a:r>
            <a:endParaRPr sz="1200" i="1">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b="1">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i="1">
                <a:solidFill>
                  <a:srgbClr val="404040"/>
                </a:solidFill>
                <a:latin typeface="Tahoma"/>
                <a:ea typeface="Tahoma"/>
                <a:cs typeface="Tahoma"/>
                <a:sym typeface="Tahoma"/>
              </a:rPr>
              <a:t>Thank pupils for taking part in the lesson and for inviting you in today. Hand back to the class teacher. </a:t>
            </a:r>
            <a:endParaRPr sz="1200" b="1" i="1">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 name="Google Shape;5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a:solidFill>
                  <a:srgbClr val="404040"/>
                </a:solidFill>
                <a:latin typeface="Tahoma"/>
                <a:ea typeface="Tahoma"/>
                <a:cs typeface="Tahoma"/>
                <a:sym typeface="Tahoma"/>
              </a:rPr>
              <a:t>Ask pupils to come up with their own definition of ‘tax’.</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Use prompts to support pupils to come up with their own definitions.</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i="1">
                <a:solidFill>
                  <a:srgbClr val="404040"/>
                </a:solidFill>
                <a:latin typeface="Tahoma"/>
                <a:ea typeface="Tahoma"/>
                <a:cs typeface="Tahoma"/>
                <a:sym typeface="Tahoma"/>
              </a:rPr>
              <a:t>Suggested prompts:</a:t>
            </a:r>
            <a:endParaRPr sz="1200" i="1">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r>
              <a:rPr lang="en-GB" sz="1200" i="1">
                <a:solidFill>
                  <a:srgbClr val="404040"/>
                </a:solidFill>
                <a:latin typeface="Tahoma"/>
                <a:ea typeface="Tahoma"/>
                <a:cs typeface="Tahoma"/>
                <a:sym typeface="Tahoma"/>
              </a:rPr>
              <a:t>money, collected, government, compulsory, everyone pays, legal requirement, different kinds</a:t>
            </a:r>
            <a:endParaRPr sz="1200" i="1">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i="1">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i="1">
                <a:solidFill>
                  <a:srgbClr val="404040"/>
                </a:solidFill>
                <a:latin typeface="Tahoma"/>
                <a:ea typeface="Tahoma"/>
                <a:cs typeface="Tahoma"/>
                <a:sym typeface="Tahoma"/>
              </a:rPr>
              <a:t>Ask for a volunteer to share their definition</a:t>
            </a:r>
            <a:endParaRPr sz="1200" i="1">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 name="Google Shape;6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a:latin typeface="Tahoma"/>
                <a:ea typeface="Tahoma"/>
                <a:cs typeface="Tahoma"/>
                <a:sym typeface="Tahoma"/>
              </a:rPr>
              <a:t>Go through this definition with pupils. </a:t>
            </a: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a:p>
            <a:pPr marL="0" lvl="0" indent="0" algn="l" rtl="0">
              <a:lnSpc>
                <a:spcPct val="100000"/>
              </a:lnSpc>
              <a:spcBef>
                <a:spcPts val="0"/>
              </a:spcBef>
              <a:spcAft>
                <a:spcPts val="0"/>
              </a:spcAft>
              <a:buSzPts val="1100"/>
              <a:buNone/>
            </a:pPr>
            <a:r>
              <a:rPr lang="en-GB" sz="1200">
                <a:latin typeface="Tahoma"/>
                <a:ea typeface="Tahoma"/>
                <a:cs typeface="Tahoma"/>
                <a:sym typeface="Tahoma"/>
              </a:rPr>
              <a:t>Definition source: </a:t>
            </a:r>
            <a:r>
              <a:rPr lang="en-GB" sz="1200" u="sng">
                <a:solidFill>
                  <a:schemeClr val="hlink"/>
                </a:solidFill>
                <a:latin typeface="Tahoma"/>
                <a:ea typeface="Tahoma"/>
                <a:cs typeface="Tahoma"/>
                <a:sym typeface="Tahoma"/>
                <a:hlinkClick r:id="rId3"/>
              </a:rPr>
              <a:t>https://www.oxfordlearnersdictionaries.com/definition/english/tax_1#:~:text=%5Bcountable%2C%20uncountable%5D,to%20pay%20your%20taxes</a:t>
            </a: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a:p>
            <a:pPr marL="0" lvl="0" indent="0" algn="l" rtl="0">
              <a:lnSpc>
                <a:spcPct val="100000"/>
              </a:lnSpc>
              <a:spcBef>
                <a:spcPts val="0"/>
              </a:spcBef>
              <a:spcAft>
                <a:spcPts val="0"/>
              </a:spcAft>
              <a:buSzPts val="1100"/>
              <a:buNone/>
            </a:pPr>
            <a:r>
              <a:rPr lang="en-GB" sz="1200">
                <a:latin typeface="Tahoma"/>
                <a:ea typeface="Tahoma"/>
                <a:cs typeface="Tahoma"/>
                <a:sym typeface="Tahoma"/>
              </a:rPr>
              <a:t>Now ask if anyone wants to share their guess for the amount of money collected in taxes by HMRC each year. </a:t>
            </a: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a:latin typeface="Tahoma"/>
              <a:ea typeface="Tahoma"/>
              <a:cs typeface="Tahoma"/>
              <a:sym typeface="Tahoma"/>
            </a:endParaRPr>
          </a:p>
          <a:p>
            <a:pPr marL="0" lvl="0" indent="0" algn="l" rtl="0">
              <a:lnSpc>
                <a:spcPct val="100000"/>
              </a:lnSpc>
              <a:spcBef>
                <a:spcPts val="0"/>
              </a:spcBef>
              <a:spcAft>
                <a:spcPts val="0"/>
              </a:spcAft>
              <a:buSzPts val="1100"/>
              <a:buNone/>
            </a:pPr>
            <a:endParaRPr>
              <a:latin typeface="Tahoma"/>
              <a:ea typeface="Tahoma"/>
              <a:cs typeface="Tahoma"/>
              <a:sym typeface="Tahom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 name="Google Shape;7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a:latin typeface="Tahoma"/>
                <a:ea typeface="Tahoma"/>
                <a:cs typeface="Tahoma"/>
                <a:sym typeface="Tahoma"/>
              </a:rPr>
              <a:t>Explain that it is around £600 billion. </a:t>
            </a: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a:p>
            <a:pPr marL="0" lvl="0" indent="0" algn="l" rtl="0">
              <a:lnSpc>
                <a:spcPct val="100000"/>
              </a:lnSpc>
              <a:spcBef>
                <a:spcPts val="0"/>
              </a:spcBef>
              <a:spcAft>
                <a:spcPts val="0"/>
              </a:spcAft>
              <a:buSzPts val="1100"/>
              <a:buNone/>
            </a:pPr>
            <a:r>
              <a:rPr lang="en-GB" sz="1200">
                <a:latin typeface="Tahoma"/>
                <a:ea typeface="Tahoma"/>
                <a:cs typeface="Tahoma"/>
                <a:sym typeface="Tahoma"/>
              </a:rPr>
              <a:t>Definition source: </a:t>
            </a:r>
            <a:r>
              <a:rPr lang="en-GB" sz="1200" u="sng">
                <a:solidFill>
                  <a:schemeClr val="hlink"/>
                </a:solidFill>
                <a:latin typeface="Tahoma"/>
                <a:ea typeface="Tahoma"/>
                <a:cs typeface="Tahoma"/>
                <a:sym typeface="Tahoma"/>
                <a:hlinkClick r:id="rId3"/>
              </a:rPr>
              <a:t>https://www.collinsdictionary.com/dictionary/english/tax</a:t>
            </a: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 name="Google Shape;7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a:latin typeface="Tahoma"/>
                <a:ea typeface="Tahoma"/>
                <a:cs typeface="Tahoma"/>
                <a:sym typeface="Tahoma"/>
              </a:rPr>
              <a:t>Run through the lesson objectives to explain what they will be learning today. </a:t>
            </a:r>
            <a:endParaRPr sz="1200">
              <a:latin typeface="Tahoma"/>
              <a:ea typeface="Tahoma"/>
              <a:cs typeface="Tahoma"/>
              <a:sym typeface="Tahoma"/>
            </a:endParaRPr>
          </a:p>
          <a:p>
            <a:pPr marL="0" lvl="0" indent="0" algn="l" rtl="0">
              <a:lnSpc>
                <a:spcPct val="100000"/>
              </a:lnSpc>
              <a:spcBef>
                <a:spcPts val="0"/>
              </a:spcBef>
              <a:spcAft>
                <a:spcPts val="0"/>
              </a:spcAft>
              <a:buSzPts val="1100"/>
              <a:buNone/>
            </a:pPr>
            <a:endParaRPr sz="1200">
              <a:latin typeface="Tahoma"/>
              <a:ea typeface="Tahoma"/>
              <a:cs typeface="Tahoma"/>
              <a:sym typeface="Tahoma"/>
            </a:endParaRPr>
          </a:p>
          <a:p>
            <a:pPr marL="0" lvl="0" indent="0" algn="l" rtl="0">
              <a:lnSpc>
                <a:spcPct val="100000"/>
              </a:lnSpc>
              <a:spcBef>
                <a:spcPts val="0"/>
              </a:spcBef>
              <a:spcAft>
                <a:spcPts val="0"/>
              </a:spcAft>
              <a:buSzPts val="1100"/>
              <a:buNone/>
            </a:pPr>
            <a:r>
              <a:rPr lang="en-GB" sz="1200">
                <a:latin typeface="Tahoma"/>
                <a:ea typeface="Tahoma"/>
                <a:cs typeface="Tahoma"/>
                <a:sym typeface="Tahoma"/>
              </a:rPr>
              <a:t>Explain that they will be watching a series of short videos in between the activities. </a:t>
            </a:r>
            <a:endParaRPr sz="1200">
              <a:latin typeface="Tahoma"/>
              <a:ea typeface="Tahoma"/>
              <a:cs typeface="Tahoma"/>
              <a:sym typeface="Tahom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3" name="Google Shape;8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b="1" dirty="0">
                <a:solidFill>
                  <a:srgbClr val="404040"/>
                </a:solidFill>
                <a:latin typeface="Tahoma"/>
                <a:ea typeface="Tahoma"/>
                <a:cs typeface="Tahoma"/>
                <a:sym typeface="Tahoma"/>
              </a:rPr>
              <a:t>Introduce Video 1: What is tax? (2m 45s)</a:t>
            </a:r>
            <a:endParaRPr sz="12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dirty="0">
                <a:solidFill>
                  <a:srgbClr val="404040"/>
                </a:solidFill>
                <a:latin typeface="Tahoma"/>
                <a:ea typeface="Tahoma"/>
                <a:cs typeface="Tahoma"/>
                <a:sym typeface="Tahoma"/>
              </a:rPr>
              <a:t>Tell pupils that this short video explains some of the different kinds of taxes that individuals and businesses pay. Let pupils know they will need to listen carefully and be prepared to answer some True or False questions after the video. </a:t>
            </a: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endParaRPr dirty="0"/>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Have you heard of His Majesty’s Revenue &amp; Customs, or HMRC as we’re usually called? Your first answer might be ‘no’, but you’ll definitely have been affected by the work we do. Because what we do touches the lives of every single person and business in the UK.</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Each year, we collect more than 600 billion pounds from individuals and from businesses.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 government uses this money; to save and improve people’s lives through the health service, to fight crime and defend our country, to build schools and colleges, to tackle poverty through paying benefits to people who need them, and to support older people by paying them a pension.</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You’ll probably have paid tax in the form of Value Added Tax – which is usually called V.A.T or VAT. V.A.T is a tax that is added, at different rates, to the cost of many of the goods and services that people buy. So: if you buy a bar of chocolate for £1.20 and the VAT rate is 20 percent, you will have paid 20p in VAT. You don’t need to do anything though… HMRC collects the VAT directly from the businesses that make the sales, so in the case of your chocolate bar, they collect it from the shop owner.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These businesses also pay other taxes, one is Corporation tax which they pay on any profits they make. Once you start working and earn over a certain amount, you need to pay Income Tax and make something called a National Insurance contribution - this is linked to the benefits you’re entitled to. Like your State Pension one day… </a:t>
            </a:r>
            <a:endParaRPr sz="16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en-GB" sz="1600" i="1" dirty="0">
                <a:solidFill>
                  <a:srgbClr val="404040"/>
                </a:solidFill>
                <a:latin typeface="Tahoma"/>
                <a:ea typeface="Tahoma"/>
                <a:cs typeface="Tahoma"/>
                <a:sym typeface="Tahoma"/>
              </a:rPr>
              <a:t>If you have an employer, they will collect tax and National Insurance directly from your salary. You’ll see it all clearly on each payslip. If you’re self-employed, you’ll need to fill out a form yourself so HMRC can work out the tax you need to pay - and you’ll need to keep a copy of all your records safe -  but there’s lots of tips and guidance on GOV.UK to help you with all that.</a:t>
            </a:r>
            <a:endParaRPr sz="16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 name="Google Shape;8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a:solidFill>
                  <a:srgbClr val="404040"/>
                </a:solidFill>
                <a:latin typeface="Tahoma"/>
                <a:ea typeface="Tahoma"/>
                <a:cs typeface="Tahoma"/>
                <a:sym typeface="Tahoma"/>
              </a:rPr>
              <a:t>Go through a series of True or False questions about tax based on Video 1. </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Ask pupils for a show of hands if they think the statement is true and then ask again to see who think it’s false</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en-GB" sz="1200">
                <a:solidFill>
                  <a:srgbClr val="404040"/>
                </a:solidFill>
                <a:latin typeface="Tahoma"/>
                <a:ea typeface="Tahoma"/>
                <a:cs typeface="Tahoma"/>
                <a:sym typeface="Tahoma"/>
              </a:rPr>
              <a:t>Go through the answers by clicking through the slides to reveal them.</a:t>
            </a:r>
            <a:endParaRPr sz="120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5" name="Google Shape;9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100" dirty="0">
                <a:latin typeface="Tahoma"/>
                <a:ea typeface="Tahoma"/>
                <a:cs typeface="Tahoma"/>
                <a:sym typeface="Tahoma"/>
              </a:rPr>
              <a:t>CLICK TO REVEAL ANSWER</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en-GB" sz="1100" dirty="0">
                <a:latin typeface="Tahoma"/>
                <a:ea typeface="Tahoma"/>
                <a:cs typeface="Tahoma"/>
                <a:sym typeface="Tahoma"/>
              </a:rPr>
              <a:t>As you heard in the video, if you’ve ever bought a chocolate bar the price you paid was a bit more because the business selling it has to pay VAT on it. </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en-GB" sz="1100" dirty="0">
                <a:latin typeface="Tahoma"/>
                <a:ea typeface="Tahoma"/>
                <a:cs typeface="Tahoma"/>
                <a:sym typeface="Tahoma"/>
              </a:rPr>
              <a:t>So even children pay VAT on things they buy! </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en-GB" sz="1100" dirty="0">
                <a:latin typeface="Tahoma"/>
                <a:ea typeface="Tahoma"/>
                <a:cs typeface="Tahoma"/>
                <a:sym typeface="Tahoma"/>
              </a:rPr>
              <a:t>There are some items that are zero rated for VAT which means customers won’t pay tax on them even if businesses are charged tax on them. These include things like books and children’s clothing. </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 name="Google Shape;10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dirty="0">
                <a:latin typeface="Tahoma"/>
                <a:ea typeface="Tahoma"/>
                <a:cs typeface="Tahoma"/>
                <a:sym typeface="Tahoma"/>
              </a:rPr>
              <a:t>CLICK TO REVEAL ANSWER</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dirty="0">
                <a:latin typeface="Tahoma"/>
                <a:ea typeface="Tahoma"/>
                <a:cs typeface="Tahoma"/>
                <a:sym typeface="Tahoma"/>
              </a:rPr>
              <a:t>It’s true! Businesses do have to pay tax. But their expenses are taken into account so it is calculated based on any profits they make. </a:t>
            </a:r>
          </a:p>
          <a:p>
            <a:pPr marL="0" lvl="0" indent="0" algn="l" rtl="0">
              <a:lnSpc>
                <a:spcPct val="100000"/>
              </a:lnSpc>
              <a:spcBef>
                <a:spcPts val="0"/>
              </a:spcBef>
              <a:spcAft>
                <a:spcPts val="0"/>
              </a:spcAft>
              <a:buSzPts val="11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581180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5331548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3516218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69097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41449058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860495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3090182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1652817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4163363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867974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861870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3312562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733715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647503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435541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3199995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693218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3490404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25.sv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3.sv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lJpJr3N31AU&amp;list=PL8EcnheDt1zjoRLU0I8WEKqqNzdR3w2xI&amp;index=3"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27.sv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ndyGtahrwsE&amp;list=PL8EcnheDt1zjoRLU0I8WEKqqNzdR3w2xI&amp;index=4" TargetMode="External"/><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27.sv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9QOwR9wxR9M&amp;list=PL8EcnheDt1zjoRLU0I8WEKqqNzdR3w2xI&amp;index=5" TargetMode="External"/><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hyperlink" Target="https://www.youtube.com/watch?v=WkcuoWOn_3A&amp;list=PL8EcnheDt1zjoRLU0I8WEKqqNzdR3w2xI&amp;index=2" TargetMode="External"/><Relationship Id="rId5" Type="http://schemas.openxmlformats.org/officeDocument/2006/relationships/image" Target="../media/image29.sv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cFNy829Xbfs&amp;list=PL8EcnheDt1zjoRLU0I8WEKqqNzdR3w2xI&amp;index=1"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1.sv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3.sv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2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4" name="Graphic 3">
            <a:extLst>
              <a:ext uri="{FF2B5EF4-FFF2-40B4-BE49-F238E27FC236}">
                <a16:creationId xmlns:a16="http://schemas.microsoft.com/office/drawing/2014/main" id="{2ABF815C-FA84-CBF3-83C6-C6001B3BB69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520433" y="1512795"/>
            <a:ext cx="4600154" cy="17951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4" name="Graphic 3">
            <a:extLst>
              <a:ext uri="{FF2B5EF4-FFF2-40B4-BE49-F238E27FC236}">
                <a16:creationId xmlns:a16="http://schemas.microsoft.com/office/drawing/2014/main" id="{784FFA1E-106F-9459-F589-7D0E389414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78641" y="1520918"/>
            <a:ext cx="5385512" cy="21016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3" name="Graphic 2">
            <a:hlinkClick r:id="rId3"/>
            <a:extLst>
              <a:ext uri="{FF2B5EF4-FFF2-40B4-BE49-F238E27FC236}">
                <a16:creationId xmlns:a16="http://schemas.microsoft.com/office/drawing/2014/main" id="{9EC681C6-89EC-1DE3-0409-677E6FE8531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90750" y="1405218"/>
            <a:ext cx="4762500" cy="26289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4" name="Graphic 3">
            <a:hlinkClick r:id="rId3"/>
            <a:extLst>
              <a:ext uri="{FF2B5EF4-FFF2-40B4-BE49-F238E27FC236}">
                <a16:creationId xmlns:a16="http://schemas.microsoft.com/office/drawing/2014/main" id="{C0F86F59-00D0-FFC3-B6E8-28AD96C9DD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90750" y="1337982"/>
            <a:ext cx="4762500" cy="26289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3" name="Graphic 2">
            <a:hlinkClick r:id="rId3"/>
            <a:extLst>
              <a:ext uri="{FF2B5EF4-FFF2-40B4-BE49-F238E27FC236}">
                <a16:creationId xmlns:a16="http://schemas.microsoft.com/office/drawing/2014/main" id="{4B4FB073-4BF1-5F69-C852-60E30E3C64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2962" y="1527088"/>
            <a:ext cx="3306667" cy="1825280"/>
          </a:xfrm>
          <a:prstGeom prst="rect">
            <a:avLst/>
          </a:prstGeom>
        </p:spPr>
      </p:pic>
      <p:pic>
        <p:nvPicPr>
          <p:cNvPr id="2" name="Graphic 1">
            <a:hlinkClick r:id="rId6"/>
            <a:extLst>
              <a:ext uri="{FF2B5EF4-FFF2-40B4-BE49-F238E27FC236}">
                <a16:creationId xmlns:a16="http://schemas.microsoft.com/office/drawing/2014/main" id="{7C9117CF-15BC-1B86-1003-23181ABAA0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98215" y="1527088"/>
            <a:ext cx="3306667" cy="1825280"/>
          </a:xfrm>
          <a:prstGeom prst="rect">
            <a:avLst/>
          </a:prstGeom>
        </p:spPr>
      </p:pic>
      <p:sp>
        <p:nvSpPr>
          <p:cNvPr id="4" name="TextBox 3">
            <a:extLst>
              <a:ext uri="{FF2B5EF4-FFF2-40B4-BE49-F238E27FC236}">
                <a16:creationId xmlns:a16="http://schemas.microsoft.com/office/drawing/2014/main" id="{7C24DEDF-4C3A-08C4-8FE3-137BF88DDD80}"/>
              </a:ext>
            </a:extLst>
          </p:cNvPr>
          <p:cNvSpPr txBox="1"/>
          <p:nvPr/>
        </p:nvSpPr>
        <p:spPr>
          <a:xfrm>
            <a:off x="2026299" y="3415095"/>
            <a:ext cx="1299991" cy="307777"/>
          </a:xfrm>
          <a:prstGeom prst="rect">
            <a:avLst/>
          </a:prstGeom>
          <a:noFill/>
        </p:spPr>
        <p:txBody>
          <a:bodyPr wrap="square" rtlCol="0">
            <a:spAutoFit/>
          </a:bodyPr>
          <a:lstStyle/>
          <a:p>
            <a:pPr algn="ctr"/>
            <a:r>
              <a:rPr lang="en-GB" i="1" dirty="0">
                <a:latin typeface="+mj-lt"/>
              </a:rPr>
              <a:t>Part One</a:t>
            </a:r>
          </a:p>
        </p:txBody>
      </p:sp>
      <p:sp>
        <p:nvSpPr>
          <p:cNvPr id="5" name="TextBox 4">
            <a:extLst>
              <a:ext uri="{FF2B5EF4-FFF2-40B4-BE49-F238E27FC236}">
                <a16:creationId xmlns:a16="http://schemas.microsoft.com/office/drawing/2014/main" id="{E9B00CFB-DB15-63A1-F662-7FE5CBE5D4E8}"/>
              </a:ext>
            </a:extLst>
          </p:cNvPr>
          <p:cNvSpPr txBox="1"/>
          <p:nvPr/>
        </p:nvSpPr>
        <p:spPr>
          <a:xfrm>
            <a:off x="6001552" y="3371920"/>
            <a:ext cx="1299991" cy="307777"/>
          </a:xfrm>
          <a:prstGeom prst="rect">
            <a:avLst/>
          </a:prstGeom>
          <a:noFill/>
        </p:spPr>
        <p:txBody>
          <a:bodyPr wrap="square" rtlCol="0">
            <a:spAutoFit/>
          </a:bodyPr>
          <a:lstStyle/>
          <a:p>
            <a:pPr algn="ctr"/>
            <a:r>
              <a:rPr lang="en-GB" i="1" dirty="0">
                <a:latin typeface="+mj-lt"/>
              </a:rPr>
              <a:t>Part Two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4" name="Graphic 3">
            <a:hlinkClick r:id="rId3"/>
            <a:extLst>
              <a:ext uri="{FF2B5EF4-FFF2-40B4-BE49-F238E27FC236}">
                <a16:creationId xmlns:a16="http://schemas.microsoft.com/office/drawing/2014/main" id="{F7377B90-F270-0DD6-F828-AF038884458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90750" y="1364877"/>
            <a:ext cx="4762500" cy="26289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3" name="Graphic 2">
            <a:extLst>
              <a:ext uri="{FF2B5EF4-FFF2-40B4-BE49-F238E27FC236}">
                <a16:creationId xmlns:a16="http://schemas.microsoft.com/office/drawing/2014/main" id="{BC1F2914-CF0B-84FD-A7E8-DBD9B02DF96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30924" y="1784537"/>
            <a:ext cx="4034467" cy="15744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4" name="Graphic 3">
            <a:extLst>
              <a:ext uri="{FF2B5EF4-FFF2-40B4-BE49-F238E27FC236}">
                <a16:creationId xmlns:a16="http://schemas.microsoft.com/office/drawing/2014/main" id="{6F22C9FA-004D-A145-F56C-98A192BB462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014363" y="1674159"/>
            <a:ext cx="4600154" cy="17951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69C377CF6B06B4EA9A4C398FFC749EC" ma:contentTypeVersion="16" ma:contentTypeDescription="Create a new document." ma:contentTypeScope="" ma:versionID="83474a672a0c7a486ca057b097140c68">
  <xsd:schema xmlns:xsd="http://www.w3.org/2001/XMLSchema" xmlns:xs="http://www.w3.org/2001/XMLSchema" xmlns:p="http://schemas.microsoft.com/office/2006/metadata/properties" xmlns:ns2="3a57d89e-7e0e-48c0-b5ed-bd63000f3266" xmlns:ns3="f03edf84-2cf9-481a-a364-1f611b060131" targetNamespace="http://schemas.microsoft.com/office/2006/metadata/properties" ma:root="true" ma:fieldsID="0ff73df2abf2e91e702ded63d74547d5" ns2:_="" ns3:_="">
    <xsd:import namespace="3a57d89e-7e0e-48c0-b5ed-bd63000f3266"/>
    <xsd:import namespace="f03edf84-2cf9-481a-a364-1f611b06013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57d89e-7e0e-48c0-b5ed-bd63000f326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3ebb39f-d69b-4575-80f5-9912993956e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03edf84-2cf9-481a-a364-1f611b060131"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1d5a47-4173-4798-9140-34853811a47e}" ma:internalName="TaxCatchAll" ma:showField="CatchAllData" ma:web="f03edf84-2cf9-481a-a364-1f611b0601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a57d89e-7e0e-48c0-b5ed-bd63000f3266">
      <Terms xmlns="http://schemas.microsoft.com/office/infopath/2007/PartnerControls"/>
    </lcf76f155ced4ddcb4097134ff3c332f>
    <TaxCatchAll xmlns="f03edf84-2cf9-481a-a364-1f611b060131" xsi:nil="true"/>
  </documentManagement>
</p:properties>
</file>

<file path=customXml/itemProps1.xml><?xml version="1.0" encoding="utf-8"?>
<ds:datastoreItem xmlns:ds="http://schemas.openxmlformats.org/officeDocument/2006/customXml" ds:itemID="{4837CE56-2697-43E9-A97F-87EBE09B3B4F}">
  <ds:schemaRefs>
    <ds:schemaRef ds:uri="http://schemas.microsoft.com/sharepoint/v3/contenttype/forms"/>
  </ds:schemaRefs>
</ds:datastoreItem>
</file>

<file path=customXml/itemProps2.xml><?xml version="1.0" encoding="utf-8"?>
<ds:datastoreItem xmlns:ds="http://schemas.openxmlformats.org/officeDocument/2006/customXml" ds:itemID="{1D1F9DD1-B77D-4541-923D-85DD507682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57d89e-7e0e-48c0-b5ed-bd63000f3266"/>
    <ds:schemaRef ds:uri="f03edf84-2cf9-481a-a364-1f611b0601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E63DEA9-9F97-4A6B-93E5-1E9F6914F9B9}">
  <ds:schemaRefs>
    <ds:schemaRef ds:uri="http://purl.org/dc/terms/"/>
    <ds:schemaRef ds:uri="3a57d89e-7e0e-48c0-b5ed-bd63000f3266"/>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f03edf84-2cf9-481a-a364-1f611b060131"/>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5</TotalTime>
  <Words>3239</Words>
  <Application>Microsoft Office PowerPoint</Application>
  <PresentationFormat>On-screen Show (16:9)</PresentationFormat>
  <Paragraphs>174</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Tahoma</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Tax Facts</dc:title>
  <dc:creator>Gemma Quickfall</dc:creator>
  <cp:lastModifiedBy>Singh, Inderjit (HMRC Comms Sustainability)</cp:lastModifiedBy>
  <cp:revision>13</cp:revision>
  <dcterms:modified xsi:type="dcterms:W3CDTF">2023-05-12T09:46:06Z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9af038e-07b4-4369-a678-c835687cb272_Enabled">
    <vt:lpwstr>true</vt:lpwstr>
  </property>
  <property fmtid="{D5CDD505-2E9C-101B-9397-08002B2CF9AE}" pid="3" name="MSIP_Label_f9af038e-07b4-4369-a678-c835687cb272_SetDate">
    <vt:lpwstr>2022-03-11T15:56:36Z</vt:lpwstr>
  </property>
  <property fmtid="{D5CDD505-2E9C-101B-9397-08002B2CF9AE}" pid="4" name="MSIP_Label_f9af038e-07b4-4369-a678-c835687cb272_Method">
    <vt:lpwstr>Standard</vt:lpwstr>
  </property>
  <property fmtid="{D5CDD505-2E9C-101B-9397-08002B2CF9AE}" pid="5" name="MSIP_Label_f9af038e-07b4-4369-a678-c835687cb272_Name">
    <vt:lpwstr>OFFICIAL</vt:lpwstr>
  </property>
  <property fmtid="{D5CDD505-2E9C-101B-9397-08002B2CF9AE}" pid="6" name="MSIP_Label_f9af038e-07b4-4369-a678-c835687cb272_SiteId">
    <vt:lpwstr>ac52f73c-fd1a-4a9a-8e7a-4a248f3139e1</vt:lpwstr>
  </property>
  <property fmtid="{D5CDD505-2E9C-101B-9397-08002B2CF9AE}" pid="7" name="MSIP_Label_f9af038e-07b4-4369-a678-c835687cb272_ActionId">
    <vt:lpwstr>ffae7884-c1af-456e-a7b7-7bfee79e2b0e</vt:lpwstr>
  </property>
  <property fmtid="{D5CDD505-2E9C-101B-9397-08002B2CF9AE}" pid="8" name="MSIP_Label_f9af038e-07b4-4369-a678-c835687cb272_ContentBits">
    <vt:lpwstr>2</vt:lpwstr>
  </property>
  <property fmtid="{D5CDD505-2E9C-101B-9397-08002B2CF9AE}" pid="9" name="ContentTypeId">
    <vt:lpwstr>0x010100769C377CF6B06B4EA9A4C398FFC749EC</vt:lpwstr>
  </property>
  <property fmtid="{D5CDD505-2E9C-101B-9397-08002B2CF9AE}" pid="10" name="MediaServiceImageTags">
    <vt:lpwstr/>
  </property>
</Properties>
</file>