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y="5143500" cx="9144000"/>
  <p:notesSz cx="6858000" cy="9144000"/>
  <p:embeddedFontLst>
    <p:embeddedFont>
      <p:font typeface="Barlow"/>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A0E2F59-BC2D-4450-99F2-833A1A4948D3}">
  <a:tblStyle styleId="{EA0E2F59-BC2D-4450-99F2-833A1A4948D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Barlow-regular.fntdata"/><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Barlow-italic.fntdata"/><Relationship Id="rId25" Type="http://schemas.openxmlformats.org/officeDocument/2006/relationships/font" Target="fonts/Barlow-bold.fntdata"/><Relationship Id="rId27" Type="http://schemas.openxmlformats.org/officeDocument/2006/relationships/font" Target="fonts/Barlow-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0796206ff1_0_0:notes"/>
          <p:cNvSpPr txBox="1"/>
          <p:nvPr>
            <p:ph idx="1" type="body"/>
          </p:nvPr>
        </p:nvSpPr>
        <p:spPr>
          <a:xfrm>
            <a:off x="685800" y="4400550"/>
            <a:ext cx="5486400" cy="3600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 name="Google Shape;57;g30796206ff1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07ecb0fffb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07ecb0fffb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07ecb0fffb_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07ecb0fffb_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d47d9fc37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2d47d9fc37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07ecb0fffb_1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07ecb0fffb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07ecb0fffb_1_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07ecb0fffb_1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30845eedf67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30845eedf67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30845eedf67_1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0845eedf67_1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1111e11d8e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1111e11d8e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0796206ff1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0796206ff1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1111e11d8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31111e11d8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30796206ff1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30796206ff1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30796206ff1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30796206ff1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30796206ff1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30796206ff1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307ecb0fffb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307ecb0fffb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07ecb0fffb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307ecb0fffb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0" name="Shape 50"/>
        <p:cNvGrpSpPr/>
        <p:nvPr/>
      </p:nvGrpSpPr>
      <p:grpSpPr>
        <a:xfrm>
          <a:off x="0" y="0"/>
          <a:ext cx="0" cy="0"/>
          <a:chOff x="0" y="0"/>
          <a:chExt cx="0" cy="0"/>
        </a:xfrm>
      </p:grpSpPr>
      <p:sp>
        <p:nvSpPr>
          <p:cNvPr id="51" name="Google Shape;51;p13"/>
          <p:cNvSpPr/>
          <p:nvPr>
            <p:ph idx="2" type="pic"/>
          </p:nvPr>
        </p:nvSpPr>
        <p:spPr>
          <a:xfrm>
            <a:off x="3996000" y="-2"/>
            <a:ext cx="5148000" cy="5148000"/>
          </a:xfrm>
          <a:prstGeom prst="rect">
            <a:avLst/>
          </a:prstGeom>
          <a:solidFill>
            <a:schemeClr val="accent6"/>
          </a:solidFill>
          <a:ln>
            <a:noFill/>
          </a:ln>
        </p:spPr>
      </p:sp>
      <p:sp>
        <p:nvSpPr>
          <p:cNvPr id="52" name="Google Shape;52;p13"/>
          <p:cNvSpPr txBox="1"/>
          <p:nvPr>
            <p:ph type="ctrTitle"/>
          </p:nvPr>
        </p:nvSpPr>
        <p:spPr>
          <a:xfrm>
            <a:off x="415977" y="1778400"/>
            <a:ext cx="3345000" cy="1425300"/>
          </a:xfrm>
          <a:prstGeom prst="rect">
            <a:avLst/>
          </a:prstGeom>
          <a:noFill/>
          <a:ln>
            <a:noFill/>
          </a:ln>
        </p:spPr>
        <p:txBody>
          <a:bodyPr anchorCtr="0" anchor="t" bIns="0" lIns="0" spcFirstLastPara="1" rIns="0" wrap="square" tIns="0">
            <a:noAutofit/>
          </a:bodyPr>
          <a:lstStyle>
            <a:lvl1pPr lvl="0" algn="l">
              <a:lnSpc>
                <a:spcPct val="95000"/>
              </a:lnSpc>
              <a:spcBef>
                <a:spcPts val="0"/>
              </a:spcBef>
              <a:spcAft>
                <a:spcPts val="0"/>
              </a:spcAft>
              <a:buClr>
                <a:schemeClr val="accent3"/>
              </a:buClr>
              <a:buSzPts val="3250"/>
              <a:buFont typeface="Barlow"/>
              <a:buNone/>
              <a:defRPr sz="325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3" name="Google Shape;53;p13"/>
          <p:cNvPicPr preferRelativeResize="0"/>
          <p:nvPr/>
        </p:nvPicPr>
        <p:blipFill rotWithShape="1">
          <a:blip r:embed="rId2">
            <a:alphaModFix/>
          </a:blip>
          <a:srcRect b="0" l="0" r="0" t="0"/>
          <a:stretch/>
        </p:blipFill>
        <p:spPr>
          <a:xfrm>
            <a:off x="406452" y="399583"/>
            <a:ext cx="983088" cy="768390"/>
          </a:xfrm>
          <a:prstGeom prst="rect">
            <a:avLst/>
          </a:prstGeom>
          <a:noFill/>
          <a:ln>
            <a:noFill/>
          </a:ln>
        </p:spPr>
      </p:pic>
      <p:sp>
        <p:nvSpPr>
          <p:cNvPr id="54" name="Google Shape;54;p13"/>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1" Type="http://schemas.openxmlformats.org/officeDocument/2006/relationships/slide" Target="/ppt/slides/slide14.xml"/><Relationship Id="rId10" Type="http://schemas.openxmlformats.org/officeDocument/2006/relationships/slide" Target="/ppt/slides/slide13.xml"/><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4.xml"/><Relationship Id="rId9" Type="http://schemas.openxmlformats.org/officeDocument/2006/relationships/slide" Target="/ppt/slides/slide12.xml"/><Relationship Id="rId5" Type="http://schemas.openxmlformats.org/officeDocument/2006/relationships/slide" Target="/ppt/slides/slide5.xml"/><Relationship Id="rId6" Type="http://schemas.openxmlformats.org/officeDocument/2006/relationships/slide" Target="/ppt/slides/slide6.xml"/><Relationship Id="rId7" Type="http://schemas.openxmlformats.org/officeDocument/2006/relationships/slide" Target="/ppt/slides/slide7.xml"/><Relationship Id="rId8" Type="http://schemas.openxmlformats.org/officeDocument/2006/relationships/slide" Target="/ppt/slid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p:cNvPicPr preferRelativeResize="0"/>
          <p:nvPr/>
        </p:nvPicPr>
        <p:blipFill rotWithShape="1">
          <a:blip r:embed="rId3">
            <a:alphaModFix/>
          </a:blip>
          <a:srcRect b="0" l="0" r="0" t="0"/>
          <a:stretch/>
        </p:blipFill>
        <p:spPr>
          <a:xfrm>
            <a:off x="3996000" y="-2251"/>
            <a:ext cx="5148000" cy="5148000"/>
          </a:xfrm>
          <a:custGeom>
            <a:rect b="b" l="l" r="r" t="t"/>
            <a:pathLst>
              <a:path extrusionOk="0" h="5148000" w="5148000">
                <a:moveTo>
                  <a:pt x="1288800" y="0"/>
                </a:moveTo>
                <a:lnTo>
                  <a:pt x="3859199" y="0"/>
                </a:lnTo>
                <a:lnTo>
                  <a:pt x="3859199" y="644402"/>
                </a:lnTo>
                <a:lnTo>
                  <a:pt x="5148000" y="644402"/>
                </a:lnTo>
                <a:lnTo>
                  <a:pt x="5148000" y="4499101"/>
                </a:lnTo>
                <a:lnTo>
                  <a:pt x="4503599" y="4499101"/>
                </a:lnTo>
                <a:lnTo>
                  <a:pt x="4503599" y="5148000"/>
                </a:lnTo>
                <a:lnTo>
                  <a:pt x="0" y="5148000"/>
                </a:lnTo>
                <a:lnTo>
                  <a:pt x="0" y="644402"/>
                </a:lnTo>
                <a:lnTo>
                  <a:pt x="1288800" y="644402"/>
                </a:lnTo>
                <a:close/>
              </a:path>
            </a:pathLst>
          </a:custGeom>
          <a:solidFill>
            <a:schemeClr val="accent6"/>
          </a:solidFill>
          <a:ln>
            <a:noFill/>
          </a:ln>
        </p:spPr>
      </p:pic>
      <p:sp>
        <p:nvSpPr>
          <p:cNvPr id="60" name="Google Shape;60;p14"/>
          <p:cNvSpPr txBox="1"/>
          <p:nvPr>
            <p:ph type="ctrTitle"/>
          </p:nvPr>
        </p:nvSpPr>
        <p:spPr>
          <a:xfrm>
            <a:off x="391075" y="1606025"/>
            <a:ext cx="3345000" cy="16710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accent1"/>
              </a:buClr>
              <a:buSzPts val="3200"/>
              <a:buFont typeface="Barlow"/>
              <a:buNone/>
            </a:pPr>
            <a:r>
              <a:rPr lang="en-GB" sz="3450">
                <a:solidFill>
                  <a:srgbClr val="0A4061"/>
                </a:solidFill>
              </a:rPr>
              <a:t>PFI &amp; PF2 Projects: 2024 Summary Data</a:t>
            </a:r>
            <a:endParaRPr sz="3450">
              <a:solidFill>
                <a:srgbClr val="0A4061"/>
              </a:solidFill>
            </a:endParaRPr>
          </a:p>
          <a:p>
            <a:pPr indent="0" lvl="0" marL="0" rtl="0" algn="l">
              <a:lnSpc>
                <a:spcPct val="90000"/>
              </a:lnSpc>
              <a:spcBef>
                <a:spcPts val="0"/>
              </a:spcBef>
              <a:spcAft>
                <a:spcPts val="0"/>
              </a:spcAft>
              <a:buClr>
                <a:schemeClr val="accent1"/>
              </a:buClr>
              <a:buSzPts val="3200"/>
              <a:buFont typeface="Barlow"/>
              <a:buNone/>
            </a:pPr>
            <a:r>
              <a:t/>
            </a:r>
            <a:endParaRPr sz="1600">
              <a:solidFill>
                <a:srgbClr val="0A4061"/>
              </a:solidFill>
            </a:endParaRPr>
          </a:p>
        </p:txBody>
      </p:sp>
      <p:sp>
        <p:nvSpPr>
          <p:cNvPr id="61" name="Google Shape;61;p14"/>
          <p:cNvSpPr/>
          <p:nvPr/>
        </p:nvSpPr>
        <p:spPr>
          <a:xfrm>
            <a:off x="4636800" y="-3177"/>
            <a:ext cx="1933200" cy="1288800"/>
          </a:xfrm>
          <a:custGeom>
            <a:rect b="b" l="l" r="r" t="t"/>
            <a:pathLst>
              <a:path extrusionOk="0" h="1288800" w="1933200">
                <a:moveTo>
                  <a:pt x="644400" y="0"/>
                </a:moveTo>
                <a:lnTo>
                  <a:pt x="1933200" y="0"/>
                </a:lnTo>
                <a:lnTo>
                  <a:pt x="1933200" y="644400"/>
                </a:lnTo>
                <a:lnTo>
                  <a:pt x="1288800" y="644400"/>
                </a:lnTo>
                <a:lnTo>
                  <a:pt x="1288800" y="1288800"/>
                </a:lnTo>
                <a:lnTo>
                  <a:pt x="0" y="1288800"/>
                </a:lnTo>
                <a:lnTo>
                  <a:pt x="0" y="644400"/>
                </a:lnTo>
                <a:lnTo>
                  <a:pt x="644400" y="64440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p14"/>
          <p:cNvSpPr/>
          <p:nvPr/>
        </p:nvSpPr>
        <p:spPr>
          <a:xfrm>
            <a:off x="7210800" y="3210300"/>
            <a:ext cx="1933200" cy="1933200"/>
          </a:xfrm>
          <a:custGeom>
            <a:rect b="b" l="l" r="r" t="t"/>
            <a:pathLst>
              <a:path extrusionOk="0" h="1933200" w="1933200">
                <a:moveTo>
                  <a:pt x="1288800" y="0"/>
                </a:moveTo>
                <a:lnTo>
                  <a:pt x="1933200" y="0"/>
                </a:lnTo>
                <a:lnTo>
                  <a:pt x="1933200" y="644400"/>
                </a:lnTo>
                <a:lnTo>
                  <a:pt x="1933200" y="1288800"/>
                </a:lnTo>
                <a:lnTo>
                  <a:pt x="1288800" y="1288800"/>
                </a:lnTo>
                <a:lnTo>
                  <a:pt x="1288800" y="1933200"/>
                </a:lnTo>
                <a:lnTo>
                  <a:pt x="0" y="1933200"/>
                </a:lnTo>
                <a:lnTo>
                  <a:pt x="0" y="1288800"/>
                </a:lnTo>
                <a:lnTo>
                  <a:pt x="644400" y="1288800"/>
                </a:lnTo>
                <a:lnTo>
                  <a:pt x="644400" y="644400"/>
                </a:lnTo>
                <a:lnTo>
                  <a:pt x="1288800" y="6444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 name="Google Shape;63;p14"/>
          <p:cNvSpPr txBox="1"/>
          <p:nvPr>
            <p:ph idx="12" type="sldNum"/>
          </p:nvPr>
        </p:nvSpPr>
        <p:spPr>
          <a:xfrm>
            <a:off x="85567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GB" sz="900"/>
              <a:t>‹#›</a:t>
            </a:fld>
            <a:endParaRPr sz="900"/>
          </a:p>
        </p:txBody>
      </p:sp>
      <p:sp>
        <p:nvSpPr>
          <p:cNvPr id="64" name="Google Shape;64;p14"/>
          <p:cNvSpPr txBox="1"/>
          <p:nvPr/>
        </p:nvSpPr>
        <p:spPr>
          <a:xfrm>
            <a:off x="4508725" y="-19850"/>
            <a:ext cx="718200" cy="1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000000"/>
                </a:solidFill>
                <a:latin typeface="Barlow"/>
                <a:ea typeface="Barlow"/>
                <a:cs typeface="Barlow"/>
                <a:sym typeface="Barlow"/>
              </a:rPr>
              <a:t>OFFICIAL</a:t>
            </a:r>
            <a:endParaRPr sz="800">
              <a:solidFill>
                <a:srgbClr val="000000"/>
              </a:solidFill>
              <a:latin typeface="Barlow"/>
              <a:ea typeface="Barlow"/>
              <a:cs typeface="Barlow"/>
              <a:sym typeface="Barlow"/>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23"/>
          <p:cNvPicPr preferRelativeResize="0"/>
          <p:nvPr/>
        </p:nvPicPr>
        <p:blipFill rotWithShape="1">
          <a:blip r:embed="rId3">
            <a:alphaModFix/>
          </a:blip>
          <a:srcRect b="0" l="0" r="29143" t="7114"/>
          <a:stretch/>
        </p:blipFill>
        <p:spPr>
          <a:xfrm>
            <a:off x="438800" y="1251700"/>
            <a:ext cx="5002598" cy="3749650"/>
          </a:xfrm>
          <a:prstGeom prst="rect">
            <a:avLst/>
          </a:prstGeom>
          <a:noFill/>
          <a:ln>
            <a:noFill/>
          </a:ln>
        </p:spPr>
      </p:pic>
      <p:sp>
        <p:nvSpPr>
          <p:cNvPr id="170" name="Google Shape;170;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050">
                <a:solidFill>
                  <a:srgbClr val="3D85C6"/>
                </a:solidFill>
              </a:rPr>
              <a:t>Expiring Projects</a:t>
            </a:r>
            <a:endParaRPr/>
          </a:p>
        </p:txBody>
      </p:sp>
      <p:grpSp>
        <p:nvGrpSpPr>
          <p:cNvPr id="171" name="Google Shape;171;p23"/>
          <p:cNvGrpSpPr/>
          <p:nvPr/>
        </p:nvGrpSpPr>
        <p:grpSpPr>
          <a:xfrm>
            <a:off x="-12700" y="-9900"/>
            <a:ext cx="3827800" cy="343800"/>
            <a:chOff x="-12700" y="-9900"/>
            <a:chExt cx="3827800" cy="343800"/>
          </a:xfrm>
        </p:grpSpPr>
        <p:sp>
          <p:nvSpPr>
            <p:cNvPr id="172" name="Google Shape;172;p23"/>
            <p:cNvSpPr txBox="1"/>
            <p:nvPr/>
          </p:nvSpPr>
          <p:spPr>
            <a:xfrm>
              <a:off x="-12700" y="-9900"/>
              <a:ext cx="450600" cy="343800"/>
            </a:xfrm>
            <a:prstGeom prst="rect">
              <a:avLst/>
            </a:prstGeom>
            <a:solidFill>
              <a:srgbClr val="9FC5E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73" name="Google Shape;173;p23"/>
            <p:cNvSpPr txBox="1"/>
            <p:nvPr/>
          </p:nvSpPr>
          <p:spPr>
            <a:xfrm>
              <a:off x="438000" y="-9900"/>
              <a:ext cx="3377100" cy="33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rPr>
                <a:t>PFI &amp; PF2 Projects: 2024 Summary Data</a:t>
              </a:r>
              <a:endParaRPr sz="1200">
                <a:solidFill>
                  <a:schemeClr val="dk2"/>
                </a:solidFill>
              </a:endParaRPr>
            </a:p>
          </p:txBody>
        </p:sp>
      </p:grpSp>
      <p:sp>
        <p:nvSpPr>
          <p:cNvPr id="174" name="Google Shape;174;p23"/>
          <p:cNvSpPr txBox="1"/>
          <p:nvPr/>
        </p:nvSpPr>
        <p:spPr>
          <a:xfrm>
            <a:off x="311700" y="941525"/>
            <a:ext cx="8338200" cy="4185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0"/>
              </a:spcBef>
              <a:spcAft>
                <a:spcPts val="1200"/>
              </a:spcAft>
              <a:buNone/>
            </a:pPr>
            <a:r>
              <a:rPr lang="en-GB" sz="1600">
                <a:solidFill>
                  <a:srgbClr val="287AAF"/>
                </a:solidFill>
                <a:latin typeface="Barlow"/>
                <a:ea typeface="Barlow"/>
                <a:cs typeface="Barlow"/>
                <a:sym typeface="Barlow"/>
              </a:rPr>
              <a:t>Projects expiring later account for a higher proportion of the total remaining UC payments</a:t>
            </a:r>
            <a:endParaRPr sz="1100"/>
          </a:p>
        </p:txBody>
      </p:sp>
      <p:sp>
        <p:nvSpPr>
          <p:cNvPr id="175" name="Google Shape;175;p23"/>
          <p:cNvSpPr txBox="1"/>
          <p:nvPr/>
        </p:nvSpPr>
        <p:spPr>
          <a:xfrm>
            <a:off x="6034625" y="2408700"/>
            <a:ext cx="2557800" cy="2507700"/>
          </a:xfrm>
          <a:prstGeom prst="rect">
            <a:avLst/>
          </a:prstGeom>
          <a:solidFill>
            <a:srgbClr val="CFE2F3"/>
          </a:solid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GB" sz="1200">
                <a:solidFill>
                  <a:schemeClr val="dk1"/>
                </a:solidFill>
              </a:rPr>
              <a:t>While the peak of expiries occurs in 2036, projects expiring between 2039-2042 account for the </a:t>
            </a:r>
            <a:r>
              <a:rPr lang="en-GB" sz="1200">
                <a:solidFill>
                  <a:schemeClr val="dk1"/>
                </a:solidFill>
              </a:rPr>
              <a:t>largest proportion (39%) of total remaining UC payments.  </a:t>
            </a:r>
            <a:endParaRPr sz="1200">
              <a:solidFill>
                <a:schemeClr val="dk1"/>
              </a:solidFill>
            </a:endParaRPr>
          </a:p>
          <a:p>
            <a:pPr indent="0" lvl="0" marL="0" rtl="0" algn="l">
              <a:lnSpc>
                <a:spcPct val="95000"/>
              </a:lnSpc>
              <a:spcBef>
                <a:spcPts val="1200"/>
              </a:spcBef>
              <a:spcAft>
                <a:spcPts val="0"/>
              </a:spcAft>
              <a:buNone/>
            </a:pPr>
            <a:r>
              <a:rPr lang="en-GB" sz="1200">
                <a:solidFill>
                  <a:schemeClr val="dk1"/>
                </a:solidFill>
              </a:rPr>
              <a:t>Gripping these projects now by </a:t>
            </a:r>
            <a:r>
              <a:rPr lang="en-GB" sz="1200">
                <a:solidFill>
                  <a:schemeClr val="dk1"/>
                </a:solidFill>
              </a:rPr>
              <a:t>improving</a:t>
            </a:r>
            <a:r>
              <a:rPr lang="en-GB" sz="1200">
                <a:solidFill>
                  <a:schemeClr val="dk1"/>
                </a:solidFill>
              </a:rPr>
              <a:t> contract </a:t>
            </a:r>
            <a:r>
              <a:rPr lang="en-GB" sz="1200">
                <a:solidFill>
                  <a:schemeClr val="dk1"/>
                </a:solidFill>
              </a:rPr>
              <a:t>management will protect</a:t>
            </a:r>
            <a:r>
              <a:rPr lang="en-GB" sz="1200">
                <a:solidFill>
                  <a:schemeClr val="dk1"/>
                </a:solidFill>
              </a:rPr>
              <a:t> the </a:t>
            </a:r>
            <a:r>
              <a:rPr lang="en-GB" sz="1200">
                <a:solidFill>
                  <a:schemeClr val="dk1"/>
                </a:solidFill>
              </a:rPr>
              <a:t>associated</a:t>
            </a:r>
            <a:r>
              <a:rPr lang="en-GB" sz="1200">
                <a:solidFill>
                  <a:schemeClr val="dk1"/>
                </a:solidFill>
              </a:rPr>
              <a:t> value at risk. This underlines the fact that the PFI </a:t>
            </a:r>
            <a:r>
              <a:rPr lang="en-GB" sz="1200">
                <a:solidFill>
                  <a:schemeClr val="dk1"/>
                </a:solidFill>
              </a:rPr>
              <a:t>Contract</a:t>
            </a:r>
            <a:r>
              <a:rPr lang="en-GB" sz="1200">
                <a:solidFill>
                  <a:schemeClr val="dk1"/>
                </a:solidFill>
              </a:rPr>
              <a:t> Management Programme should not be exclusively expiry focused. </a:t>
            </a:r>
            <a:endParaRPr sz="1200">
              <a:solidFill>
                <a:schemeClr val="dk1"/>
              </a:solidFill>
            </a:endParaRPr>
          </a:p>
          <a:p>
            <a:pPr indent="0" lvl="0" marL="0" rtl="0" algn="l">
              <a:lnSpc>
                <a:spcPct val="95000"/>
              </a:lnSpc>
              <a:spcBef>
                <a:spcPts val="1200"/>
              </a:spcBef>
              <a:spcAft>
                <a:spcPts val="1200"/>
              </a:spcAft>
              <a:buNone/>
            </a:pPr>
            <a:r>
              <a:t/>
            </a:r>
            <a:endParaRPr sz="1200">
              <a:solidFill>
                <a:schemeClr val="dk1"/>
              </a:solidFill>
            </a:endParaRPr>
          </a:p>
        </p:txBody>
      </p:sp>
      <p:grpSp>
        <p:nvGrpSpPr>
          <p:cNvPr id="176" name="Google Shape;176;p23"/>
          <p:cNvGrpSpPr/>
          <p:nvPr/>
        </p:nvGrpSpPr>
        <p:grpSpPr>
          <a:xfrm>
            <a:off x="4696100" y="1440663"/>
            <a:ext cx="4447900" cy="698162"/>
            <a:chOff x="5762900" y="1440663"/>
            <a:chExt cx="4447900" cy="698162"/>
          </a:xfrm>
        </p:grpSpPr>
        <p:pic>
          <p:nvPicPr>
            <p:cNvPr id="177" name="Google Shape;177;p23"/>
            <p:cNvPicPr preferRelativeResize="0"/>
            <p:nvPr/>
          </p:nvPicPr>
          <p:blipFill rotWithShape="1">
            <a:blip r:embed="rId4">
              <a:alphaModFix/>
            </a:blip>
            <a:srcRect b="81142" l="73113" r="25448" t="11173"/>
            <a:stretch/>
          </p:blipFill>
          <p:spPr>
            <a:xfrm>
              <a:off x="5762900" y="1466475"/>
              <a:ext cx="257248" cy="672350"/>
            </a:xfrm>
            <a:prstGeom prst="rect">
              <a:avLst/>
            </a:prstGeom>
            <a:noFill/>
            <a:ln>
              <a:noFill/>
            </a:ln>
          </p:spPr>
        </p:pic>
        <p:sp>
          <p:nvSpPr>
            <p:cNvPr id="178" name="Google Shape;178;p23"/>
            <p:cNvSpPr txBox="1"/>
            <p:nvPr/>
          </p:nvSpPr>
          <p:spPr>
            <a:xfrm>
              <a:off x="6029675" y="1440663"/>
              <a:ext cx="2239500" cy="343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rPr>
                <a:t>Number of expiring projects</a:t>
              </a:r>
              <a:endParaRPr sz="1200">
                <a:solidFill>
                  <a:schemeClr val="dk2"/>
                </a:solidFill>
              </a:endParaRPr>
            </a:p>
          </p:txBody>
        </p:sp>
        <p:sp>
          <p:nvSpPr>
            <p:cNvPr id="179" name="Google Shape;179;p23"/>
            <p:cNvSpPr txBox="1"/>
            <p:nvPr/>
          </p:nvSpPr>
          <p:spPr>
            <a:xfrm>
              <a:off x="5992800" y="1788925"/>
              <a:ext cx="4218000" cy="343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rPr>
                <a:t>% of  total remaining UC accounted for by expiring projects</a:t>
              </a:r>
              <a:endParaRPr sz="1200">
                <a:solidFill>
                  <a:schemeClr val="dk2"/>
                </a:solidFill>
              </a:endParaRPr>
            </a:p>
          </p:txBody>
        </p:sp>
      </p:grpSp>
      <p:sp>
        <p:nvSpPr>
          <p:cNvPr id="180" name="Google Shape;180;p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181" name="Google Shape;181;p23"/>
          <p:cNvSpPr txBox="1"/>
          <p:nvPr/>
        </p:nvSpPr>
        <p:spPr>
          <a:xfrm>
            <a:off x="4508725" y="-19850"/>
            <a:ext cx="718200" cy="1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000000"/>
                </a:solidFill>
                <a:latin typeface="Barlow"/>
                <a:ea typeface="Barlow"/>
                <a:cs typeface="Barlow"/>
                <a:sym typeface="Barlow"/>
              </a:rPr>
              <a:t>OFFICIAL</a:t>
            </a:r>
            <a:endParaRPr sz="800">
              <a:solidFill>
                <a:srgbClr val="000000"/>
              </a:solidFill>
              <a:latin typeface="Barlow"/>
              <a:ea typeface="Barlow"/>
              <a:cs typeface="Barlow"/>
              <a:sym typeface="Barlow"/>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24"/>
          <p:cNvPicPr preferRelativeResize="0"/>
          <p:nvPr/>
        </p:nvPicPr>
        <p:blipFill rotWithShape="1">
          <a:blip r:embed="rId3">
            <a:alphaModFix/>
          </a:blip>
          <a:srcRect b="0" l="0" r="11402" t="7433"/>
          <a:stretch/>
        </p:blipFill>
        <p:spPr>
          <a:xfrm>
            <a:off x="152400" y="1594025"/>
            <a:ext cx="7407865" cy="3362900"/>
          </a:xfrm>
          <a:prstGeom prst="rect">
            <a:avLst/>
          </a:prstGeom>
          <a:noFill/>
          <a:ln>
            <a:noFill/>
          </a:ln>
        </p:spPr>
      </p:pic>
      <p:sp>
        <p:nvSpPr>
          <p:cNvPr id="187" name="Google Shape;187;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050">
                <a:solidFill>
                  <a:srgbClr val="3D85C6"/>
                </a:solidFill>
              </a:rPr>
              <a:t>Expiring Projects</a:t>
            </a:r>
            <a:endParaRPr/>
          </a:p>
        </p:txBody>
      </p:sp>
      <p:grpSp>
        <p:nvGrpSpPr>
          <p:cNvPr id="188" name="Google Shape;188;p24"/>
          <p:cNvGrpSpPr/>
          <p:nvPr/>
        </p:nvGrpSpPr>
        <p:grpSpPr>
          <a:xfrm>
            <a:off x="-12700" y="-9900"/>
            <a:ext cx="3827800" cy="343800"/>
            <a:chOff x="-12700" y="-9900"/>
            <a:chExt cx="3827800" cy="343800"/>
          </a:xfrm>
        </p:grpSpPr>
        <p:sp>
          <p:nvSpPr>
            <p:cNvPr id="189" name="Google Shape;189;p24"/>
            <p:cNvSpPr txBox="1"/>
            <p:nvPr/>
          </p:nvSpPr>
          <p:spPr>
            <a:xfrm>
              <a:off x="-12700" y="-9900"/>
              <a:ext cx="450600" cy="343800"/>
            </a:xfrm>
            <a:prstGeom prst="rect">
              <a:avLst/>
            </a:prstGeom>
            <a:solidFill>
              <a:srgbClr val="9FC5E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90" name="Google Shape;190;p24"/>
            <p:cNvSpPr txBox="1"/>
            <p:nvPr/>
          </p:nvSpPr>
          <p:spPr>
            <a:xfrm>
              <a:off x="438000" y="-9900"/>
              <a:ext cx="3377100" cy="33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rPr>
                <a:t>PFI &amp; PF2 Projects: 2024 Summary Data</a:t>
              </a:r>
              <a:endParaRPr sz="1200">
                <a:solidFill>
                  <a:schemeClr val="dk2"/>
                </a:solidFill>
              </a:endParaRPr>
            </a:p>
          </p:txBody>
        </p:sp>
      </p:grpSp>
      <p:sp>
        <p:nvSpPr>
          <p:cNvPr id="191" name="Google Shape;191;p24"/>
          <p:cNvSpPr txBox="1"/>
          <p:nvPr/>
        </p:nvSpPr>
        <p:spPr>
          <a:xfrm>
            <a:off x="311700" y="941525"/>
            <a:ext cx="8520600" cy="6525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0"/>
              </a:spcBef>
              <a:spcAft>
                <a:spcPts val="1200"/>
              </a:spcAft>
              <a:buNone/>
            </a:pPr>
            <a:r>
              <a:rPr lang="en-GB" sz="1600">
                <a:solidFill>
                  <a:srgbClr val="287AAF"/>
                </a:solidFill>
                <a:latin typeface="Barlow"/>
                <a:ea typeface="Barlow"/>
                <a:cs typeface="Barlow"/>
                <a:sym typeface="Barlow"/>
              </a:rPr>
              <a:t>The 2036 expiry “peak” is driven mainly by DFE and DHSC projects. Later expiries consist </a:t>
            </a:r>
            <a:r>
              <a:rPr lang="en-GB" sz="1600">
                <a:solidFill>
                  <a:srgbClr val="287AAF"/>
                </a:solidFill>
                <a:latin typeface="Barlow"/>
                <a:ea typeface="Barlow"/>
                <a:cs typeface="Barlow"/>
                <a:sym typeface="Barlow"/>
              </a:rPr>
              <a:t>mainly</a:t>
            </a:r>
            <a:r>
              <a:rPr lang="en-GB" sz="1600">
                <a:solidFill>
                  <a:srgbClr val="287AAF"/>
                </a:solidFill>
                <a:latin typeface="Barlow"/>
                <a:ea typeface="Barlow"/>
                <a:cs typeface="Barlow"/>
                <a:sym typeface="Barlow"/>
              </a:rPr>
              <a:t> of DHSC </a:t>
            </a:r>
            <a:r>
              <a:rPr lang="en-GB" sz="1600">
                <a:solidFill>
                  <a:srgbClr val="287AAF"/>
                </a:solidFill>
                <a:latin typeface="Barlow"/>
                <a:ea typeface="Barlow"/>
                <a:cs typeface="Barlow"/>
                <a:sym typeface="Barlow"/>
              </a:rPr>
              <a:t>projects</a:t>
            </a:r>
            <a:r>
              <a:rPr lang="en-GB" sz="1600">
                <a:solidFill>
                  <a:srgbClr val="287AAF"/>
                </a:solidFill>
                <a:latin typeface="Barlow"/>
                <a:ea typeface="Barlow"/>
                <a:cs typeface="Barlow"/>
                <a:sym typeface="Barlow"/>
              </a:rPr>
              <a:t>.</a:t>
            </a:r>
            <a:endParaRPr sz="1100"/>
          </a:p>
        </p:txBody>
      </p:sp>
      <p:pic>
        <p:nvPicPr>
          <p:cNvPr id="192" name="Google Shape;192;p24"/>
          <p:cNvPicPr preferRelativeResize="0"/>
          <p:nvPr/>
        </p:nvPicPr>
        <p:blipFill rotWithShape="1">
          <a:blip r:embed="rId3">
            <a:alphaModFix/>
          </a:blip>
          <a:srcRect b="39583" l="88341" r="0" t="7433"/>
          <a:stretch/>
        </p:blipFill>
        <p:spPr>
          <a:xfrm>
            <a:off x="6721650" y="1847900"/>
            <a:ext cx="1048325" cy="2069899"/>
          </a:xfrm>
          <a:prstGeom prst="rect">
            <a:avLst/>
          </a:prstGeom>
          <a:noFill/>
          <a:ln>
            <a:noFill/>
          </a:ln>
        </p:spPr>
      </p:pic>
      <p:sp>
        <p:nvSpPr>
          <p:cNvPr id="193" name="Google Shape;193;p2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194" name="Google Shape;194;p24"/>
          <p:cNvSpPr txBox="1"/>
          <p:nvPr/>
        </p:nvSpPr>
        <p:spPr>
          <a:xfrm>
            <a:off x="4508725" y="-19850"/>
            <a:ext cx="718200" cy="1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000000"/>
                </a:solidFill>
                <a:latin typeface="Barlow"/>
                <a:ea typeface="Barlow"/>
                <a:cs typeface="Barlow"/>
                <a:sym typeface="Barlow"/>
              </a:rPr>
              <a:t>OFFICIAL</a:t>
            </a:r>
            <a:endParaRPr sz="800">
              <a:solidFill>
                <a:srgbClr val="000000"/>
              </a:solidFill>
              <a:latin typeface="Barlow"/>
              <a:ea typeface="Barlow"/>
              <a:cs typeface="Barlow"/>
              <a:sym typeface="Barlow"/>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050">
                <a:solidFill>
                  <a:srgbClr val="3D85C6"/>
                </a:solidFill>
              </a:rPr>
              <a:t>Eleven</a:t>
            </a:r>
            <a:r>
              <a:rPr lang="en-GB" sz="3050">
                <a:solidFill>
                  <a:srgbClr val="3D85C6"/>
                </a:solidFill>
              </a:rPr>
              <a:t> Projects Expiring in 2024/25</a:t>
            </a:r>
            <a:endParaRPr/>
          </a:p>
        </p:txBody>
      </p:sp>
      <p:grpSp>
        <p:nvGrpSpPr>
          <p:cNvPr id="200" name="Google Shape;200;p25"/>
          <p:cNvGrpSpPr/>
          <p:nvPr/>
        </p:nvGrpSpPr>
        <p:grpSpPr>
          <a:xfrm>
            <a:off x="-12700" y="-9900"/>
            <a:ext cx="3827800" cy="343800"/>
            <a:chOff x="-12700" y="-9900"/>
            <a:chExt cx="3827800" cy="343800"/>
          </a:xfrm>
        </p:grpSpPr>
        <p:sp>
          <p:nvSpPr>
            <p:cNvPr id="201" name="Google Shape;201;p25"/>
            <p:cNvSpPr txBox="1"/>
            <p:nvPr/>
          </p:nvSpPr>
          <p:spPr>
            <a:xfrm>
              <a:off x="-12700" y="-9900"/>
              <a:ext cx="450600" cy="343800"/>
            </a:xfrm>
            <a:prstGeom prst="rect">
              <a:avLst/>
            </a:prstGeom>
            <a:solidFill>
              <a:srgbClr val="9FC5E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02" name="Google Shape;202;p25"/>
            <p:cNvSpPr txBox="1"/>
            <p:nvPr/>
          </p:nvSpPr>
          <p:spPr>
            <a:xfrm>
              <a:off x="438000" y="-9900"/>
              <a:ext cx="3377100" cy="33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rPr>
                <a:t>PFI &amp; PF2 Projects: 2024 Summary Data</a:t>
              </a:r>
              <a:endParaRPr sz="1200">
                <a:solidFill>
                  <a:schemeClr val="dk2"/>
                </a:solidFill>
              </a:endParaRPr>
            </a:p>
          </p:txBody>
        </p:sp>
      </p:grpSp>
      <p:sp>
        <p:nvSpPr>
          <p:cNvPr id="203" name="Google Shape;203;p2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204" name="Google Shape;204;p25"/>
          <p:cNvSpPr txBox="1"/>
          <p:nvPr/>
        </p:nvSpPr>
        <p:spPr>
          <a:xfrm>
            <a:off x="303375" y="4607375"/>
            <a:ext cx="847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Capital value is the total nominal capitalised cost as recorded in the financial model at financial close.</a:t>
            </a:r>
            <a:endParaRPr/>
          </a:p>
        </p:txBody>
      </p:sp>
      <p:pic>
        <p:nvPicPr>
          <p:cNvPr id="205" name="Google Shape;205;p25"/>
          <p:cNvPicPr preferRelativeResize="0"/>
          <p:nvPr/>
        </p:nvPicPr>
        <p:blipFill rotWithShape="1">
          <a:blip r:embed="rId3">
            <a:alphaModFix/>
          </a:blip>
          <a:srcRect b="0" l="0" r="0" t="7270"/>
          <a:stretch/>
        </p:blipFill>
        <p:spPr>
          <a:xfrm>
            <a:off x="400450" y="1017725"/>
            <a:ext cx="6899082" cy="3645501"/>
          </a:xfrm>
          <a:prstGeom prst="rect">
            <a:avLst/>
          </a:prstGeom>
          <a:noFill/>
          <a:ln>
            <a:noFill/>
          </a:ln>
        </p:spPr>
      </p:pic>
      <p:sp>
        <p:nvSpPr>
          <p:cNvPr id="206" name="Google Shape;206;p25"/>
          <p:cNvSpPr txBox="1"/>
          <p:nvPr/>
        </p:nvSpPr>
        <p:spPr>
          <a:xfrm>
            <a:off x="4508725" y="-19850"/>
            <a:ext cx="718200" cy="1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000000"/>
                </a:solidFill>
                <a:latin typeface="Barlow"/>
                <a:ea typeface="Barlow"/>
                <a:cs typeface="Barlow"/>
                <a:sym typeface="Barlow"/>
              </a:rPr>
              <a:t>OFFICIAL</a:t>
            </a:r>
            <a:endParaRPr sz="800">
              <a:solidFill>
                <a:srgbClr val="000000"/>
              </a:solidFill>
              <a:latin typeface="Barlow"/>
              <a:ea typeface="Barlow"/>
              <a:cs typeface="Barlow"/>
              <a:sym typeface="Barlow"/>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050">
                <a:solidFill>
                  <a:srgbClr val="3D85C6"/>
                </a:solidFill>
              </a:rPr>
              <a:t>Expiries Within the Next Seven Years</a:t>
            </a:r>
            <a:endParaRPr/>
          </a:p>
        </p:txBody>
      </p:sp>
      <p:grpSp>
        <p:nvGrpSpPr>
          <p:cNvPr id="212" name="Google Shape;212;p26"/>
          <p:cNvGrpSpPr/>
          <p:nvPr/>
        </p:nvGrpSpPr>
        <p:grpSpPr>
          <a:xfrm>
            <a:off x="-12700" y="-9900"/>
            <a:ext cx="3827800" cy="343800"/>
            <a:chOff x="-12700" y="-9900"/>
            <a:chExt cx="3827800" cy="343800"/>
          </a:xfrm>
        </p:grpSpPr>
        <p:sp>
          <p:nvSpPr>
            <p:cNvPr id="213" name="Google Shape;213;p26"/>
            <p:cNvSpPr txBox="1"/>
            <p:nvPr/>
          </p:nvSpPr>
          <p:spPr>
            <a:xfrm>
              <a:off x="-12700" y="-9900"/>
              <a:ext cx="450600" cy="343800"/>
            </a:xfrm>
            <a:prstGeom prst="rect">
              <a:avLst/>
            </a:prstGeom>
            <a:solidFill>
              <a:srgbClr val="9FC5E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14" name="Google Shape;214;p26"/>
            <p:cNvSpPr txBox="1"/>
            <p:nvPr/>
          </p:nvSpPr>
          <p:spPr>
            <a:xfrm>
              <a:off x="438000" y="-9900"/>
              <a:ext cx="3377100" cy="33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rPr>
                <a:t>PFI &amp; PF2 Projects: 2024 Summary Data</a:t>
              </a:r>
              <a:endParaRPr sz="1200">
                <a:solidFill>
                  <a:schemeClr val="dk2"/>
                </a:solidFill>
              </a:endParaRPr>
            </a:p>
          </p:txBody>
        </p:sp>
      </p:grpSp>
      <p:sp>
        <p:nvSpPr>
          <p:cNvPr id="215" name="Google Shape;215;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216" name="Google Shape;216;p26"/>
          <p:cNvSpPr txBox="1"/>
          <p:nvPr/>
        </p:nvSpPr>
        <p:spPr>
          <a:xfrm>
            <a:off x="311700" y="941525"/>
            <a:ext cx="8709300" cy="4185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0"/>
              </a:spcBef>
              <a:spcAft>
                <a:spcPts val="1200"/>
              </a:spcAft>
              <a:buNone/>
            </a:pPr>
            <a:r>
              <a:rPr lang="en-GB" sz="1600">
                <a:solidFill>
                  <a:srgbClr val="287AAF"/>
                </a:solidFill>
                <a:latin typeface="Barlow"/>
                <a:ea typeface="Barlow"/>
                <a:cs typeface="Barlow"/>
                <a:sym typeface="Barlow"/>
              </a:rPr>
              <a:t>DFE accounts for over two fifths</a:t>
            </a:r>
            <a:r>
              <a:rPr lang="en-GB" sz="1600">
                <a:solidFill>
                  <a:srgbClr val="287AAF"/>
                </a:solidFill>
                <a:latin typeface="Barlow"/>
                <a:ea typeface="Barlow"/>
                <a:cs typeface="Barlow"/>
                <a:sym typeface="Barlow"/>
              </a:rPr>
              <a:t> </a:t>
            </a:r>
            <a:r>
              <a:rPr lang="en-GB" sz="1600">
                <a:solidFill>
                  <a:srgbClr val="287AAF"/>
                </a:solidFill>
                <a:latin typeface="Barlow"/>
                <a:ea typeface="Barlow"/>
                <a:cs typeface="Barlow"/>
                <a:sym typeface="Barlow"/>
              </a:rPr>
              <a:t> (22%) of expiries occurring within the next 7 years. </a:t>
            </a:r>
            <a:endParaRPr sz="1100"/>
          </a:p>
        </p:txBody>
      </p:sp>
      <p:pic>
        <p:nvPicPr>
          <p:cNvPr id="217" name="Google Shape;217;p26"/>
          <p:cNvPicPr preferRelativeResize="0"/>
          <p:nvPr/>
        </p:nvPicPr>
        <p:blipFill rotWithShape="1">
          <a:blip r:embed="rId3">
            <a:alphaModFix/>
          </a:blip>
          <a:srcRect b="0" l="0" r="0" t="5979"/>
          <a:stretch/>
        </p:blipFill>
        <p:spPr>
          <a:xfrm>
            <a:off x="235500" y="1441625"/>
            <a:ext cx="6574252" cy="3313325"/>
          </a:xfrm>
          <a:prstGeom prst="rect">
            <a:avLst/>
          </a:prstGeom>
          <a:noFill/>
          <a:ln>
            <a:noFill/>
          </a:ln>
        </p:spPr>
      </p:pic>
      <p:sp>
        <p:nvSpPr>
          <p:cNvPr id="218" name="Google Shape;218;p26"/>
          <p:cNvSpPr txBox="1"/>
          <p:nvPr/>
        </p:nvSpPr>
        <p:spPr>
          <a:xfrm>
            <a:off x="4485650" y="2948950"/>
            <a:ext cx="3726000" cy="1364400"/>
          </a:xfrm>
          <a:prstGeom prst="rect">
            <a:avLst/>
          </a:prstGeom>
          <a:solidFill>
            <a:srgbClr val="CFE2F3"/>
          </a:solid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GB" sz="1200">
                <a:solidFill>
                  <a:schemeClr val="dk1"/>
                </a:solidFill>
              </a:rPr>
              <a:t>Local authority contracted </a:t>
            </a:r>
            <a:r>
              <a:rPr lang="en-GB" sz="1200">
                <a:solidFill>
                  <a:schemeClr val="dk1"/>
                </a:solidFill>
              </a:rPr>
              <a:t>projects</a:t>
            </a:r>
            <a:r>
              <a:rPr lang="en-GB" sz="1200">
                <a:solidFill>
                  <a:schemeClr val="dk1"/>
                </a:solidFill>
              </a:rPr>
              <a:t> account for 43% of those expiring over the next seven years. A </a:t>
            </a:r>
            <a:r>
              <a:rPr lang="en-GB" sz="1200">
                <a:solidFill>
                  <a:schemeClr val="dk1"/>
                </a:solidFill>
              </a:rPr>
              <a:t>further</a:t>
            </a:r>
            <a:r>
              <a:rPr lang="en-GB" sz="1200">
                <a:solidFill>
                  <a:schemeClr val="dk1"/>
                </a:solidFill>
              </a:rPr>
              <a:t> 24% are contracted by devolved authorities.</a:t>
            </a:r>
            <a:endParaRPr sz="1200">
              <a:solidFill>
                <a:schemeClr val="dk1"/>
              </a:solidFill>
            </a:endParaRPr>
          </a:p>
          <a:p>
            <a:pPr indent="0" lvl="0" marL="0" rtl="0" algn="l">
              <a:lnSpc>
                <a:spcPct val="95000"/>
              </a:lnSpc>
              <a:spcBef>
                <a:spcPts val="1200"/>
              </a:spcBef>
              <a:spcAft>
                <a:spcPts val="0"/>
              </a:spcAft>
              <a:buNone/>
            </a:pPr>
            <a:r>
              <a:rPr lang="en-GB" sz="1200">
                <a:solidFill>
                  <a:schemeClr val="dk1"/>
                </a:solidFill>
              </a:rPr>
              <a:t>Devolved authority contracted projects also account for the largest portion (33.8%) of projects expiring over the next three years.</a:t>
            </a:r>
            <a:endParaRPr sz="1200">
              <a:solidFill>
                <a:schemeClr val="dk1"/>
              </a:solidFill>
            </a:endParaRPr>
          </a:p>
          <a:p>
            <a:pPr indent="0" lvl="0" marL="0" rtl="0" algn="l">
              <a:lnSpc>
                <a:spcPct val="95000"/>
              </a:lnSpc>
              <a:spcBef>
                <a:spcPts val="1200"/>
              </a:spcBef>
              <a:spcAft>
                <a:spcPts val="1200"/>
              </a:spcAft>
              <a:buNone/>
            </a:pPr>
            <a:r>
              <a:t/>
            </a:r>
            <a:endParaRPr sz="1200">
              <a:solidFill>
                <a:schemeClr val="dk1"/>
              </a:solidFill>
            </a:endParaRPr>
          </a:p>
        </p:txBody>
      </p:sp>
      <p:sp>
        <p:nvSpPr>
          <p:cNvPr id="219" name="Google Shape;219;p26"/>
          <p:cNvSpPr txBox="1"/>
          <p:nvPr/>
        </p:nvSpPr>
        <p:spPr>
          <a:xfrm>
            <a:off x="4508725" y="-19850"/>
            <a:ext cx="718200" cy="1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000000"/>
                </a:solidFill>
                <a:latin typeface="Barlow"/>
                <a:ea typeface="Barlow"/>
                <a:cs typeface="Barlow"/>
                <a:sym typeface="Barlow"/>
              </a:rPr>
              <a:t>OFFICIAL</a:t>
            </a:r>
            <a:endParaRPr sz="800">
              <a:solidFill>
                <a:srgbClr val="000000"/>
              </a:solidFill>
              <a:latin typeface="Barlow"/>
              <a:ea typeface="Barlow"/>
              <a:cs typeface="Barlow"/>
              <a:sym typeface="Barlow"/>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225" name="Google Shape;225;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050">
                <a:solidFill>
                  <a:srgbClr val="3D85C6"/>
                </a:solidFill>
              </a:rPr>
              <a:t>Portfolio Joiners and Leavers</a:t>
            </a:r>
            <a:endParaRPr/>
          </a:p>
        </p:txBody>
      </p:sp>
      <p:grpSp>
        <p:nvGrpSpPr>
          <p:cNvPr id="226" name="Google Shape;226;p27"/>
          <p:cNvGrpSpPr/>
          <p:nvPr/>
        </p:nvGrpSpPr>
        <p:grpSpPr>
          <a:xfrm>
            <a:off x="-12700" y="-9900"/>
            <a:ext cx="3827800" cy="343800"/>
            <a:chOff x="-12700" y="-9900"/>
            <a:chExt cx="3827800" cy="343800"/>
          </a:xfrm>
        </p:grpSpPr>
        <p:sp>
          <p:nvSpPr>
            <p:cNvPr id="227" name="Google Shape;227;p27"/>
            <p:cNvSpPr txBox="1"/>
            <p:nvPr/>
          </p:nvSpPr>
          <p:spPr>
            <a:xfrm>
              <a:off x="-12700" y="-9900"/>
              <a:ext cx="450600" cy="343800"/>
            </a:xfrm>
            <a:prstGeom prst="rect">
              <a:avLst/>
            </a:prstGeom>
            <a:solidFill>
              <a:srgbClr val="9FC5E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28" name="Google Shape;228;p27"/>
            <p:cNvSpPr txBox="1"/>
            <p:nvPr/>
          </p:nvSpPr>
          <p:spPr>
            <a:xfrm>
              <a:off x="438000" y="-9900"/>
              <a:ext cx="3377100" cy="33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rPr>
                <a:t>PFI &amp; PF2 Projects: 2024 Summary Data</a:t>
              </a:r>
              <a:endParaRPr sz="1200">
                <a:solidFill>
                  <a:schemeClr val="dk2"/>
                </a:solidFill>
              </a:endParaRPr>
            </a:p>
          </p:txBody>
        </p:sp>
      </p:grpSp>
      <p:sp>
        <p:nvSpPr>
          <p:cNvPr id="229" name="Google Shape;229;p27"/>
          <p:cNvSpPr txBox="1"/>
          <p:nvPr/>
        </p:nvSpPr>
        <p:spPr>
          <a:xfrm>
            <a:off x="311700" y="941525"/>
            <a:ext cx="8520600" cy="6525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0"/>
              </a:spcBef>
              <a:spcAft>
                <a:spcPts val="1200"/>
              </a:spcAft>
              <a:buNone/>
            </a:pPr>
            <a:r>
              <a:rPr lang="en-GB" sz="1600">
                <a:solidFill>
                  <a:srgbClr val="287AAF"/>
                </a:solidFill>
                <a:latin typeface="Barlow"/>
                <a:ea typeface="Barlow"/>
                <a:cs typeface="Barlow"/>
                <a:sym typeface="Barlow"/>
              </a:rPr>
              <a:t>The size of the portfolio has reduced to 665 projects in 2024 compared to 669 in 2023. This is due to 10 projects leaving the portfolio and 6 joining.</a:t>
            </a:r>
            <a:endParaRPr sz="1100"/>
          </a:p>
        </p:txBody>
      </p:sp>
      <p:graphicFrame>
        <p:nvGraphicFramePr>
          <p:cNvPr id="230" name="Google Shape;230;p27"/>
          <p:cNvGraphicFramePr/>
          <p:nvPr/>
        </p:nvGraphicFramePr>
        <p:xfrm>
          <a:off x="311700" y="1917375"/>
          <a:ext cx="3000000" cy="3000000"/>
        </p:xfrm>
        <a:graphic>
          <a:graphicData uri="http://schemas.openxmlformats.org/drawingml/2006/table">
            <a:tbl>
              <a:tblPr>
                <a:noFill/>
                <a:tableStyleId>{EA0E2F59-BC2D-4450-99F2-833A1A4948D3}</a:tableStyleId>
              </a:tblPr>
              <a:tblGrid>
                <a:gridCol w="617575"/>
                <a:gridCol w="3026325"/>
                <a:gridCol w="1125400"/>
                <a:gridCol w="2544525"/>
                <a:gridCol w="1036375"/>
              </a:tblGrid>
              <a:tr h="381000">
                <a:tc>
                  <a:txBody>
                    <a:bodyPr/>
                    <a:lstStyle/>
                    <a:p>
                      <a:pPr indent="0" lvl="0" marL="0" rtl="0" algn="l">
                        <a:spcBef>
                          <a:spcPts val="0"/>
                        </a:spcBef>
                        <a:spcAft>
                          <a:spcPts val="0"/>
                        </a:spcAft>
                        <a:buNone/>
                      </a:pPr>
                      <a:r>
                        <a:rPr b="1" lang="en-GB" sz="1200"/>
                        <a:t>HMT ID</a:t>
                      </a:r>
                      <a:endParaRPr b="1" sz="1200"/>
                    </a:p>
                  </a:txBody>
                  <a:tcPr marT="91425" marB="91425" marR="91425" marL="91425"/>
                </a:tc>
                <a:tc>
                  <a:txBody>
                    <a:bodyPr/>
                    <a:lstStyle/>
                    <a:p>
                      <a:pPr indent="0" lvl="0" marL="0" rtl="0" algn="l">
                        <a:spcBef>
                          <a:spcPts val="0"/>
                        </a:spcBef>
                        <a:spcAft>
                          <a:spcPts val="0"/>
                        </a:spcAft>
                        <a:buNone/>
                      </a:pPr>
                      <a:r>
                        <a:rPr b="1" lang="en-GB" sz="1200"/>
                        <a:t>Project Name</a:t>
                      </a:r>
                      <a:endParaRPr b="1" sz="1200"/>
                    </a:p>
                  </a:txBody>
                  <a:tcPr marT="91425" marB="91425" marR="91425" marL="91425"/>
                </a:tc>
                <a:tc>
                  <a:txBody>
                    <a:bodyPr/>
                    <a:lstStyle/>
                    <a:p>
                      <a:pPr indent="0" lvl="0" marL="0" rtl="0" algn="l">
                        <a:spcBef>
                          <a:spcPts val="0"/>
                        </a:spcBef>
                        <a:spcAft>
                          <a:spcPts val="0"/>
                        </a:spcAft>
                        <a:buNone/>
                      </a:pPr>
                      <a:r>
                        <a:rPr b="1" lang="en-GB" sz="1200"/>
                        <a:t>Department</a:t>
                      </a:r>
                      <a:endParaRPr b="1" sz="1200"/>
                    </a:p>
                  </a:txBody>
                  <a:tcPr marT="91425" marB="91425" marR="91425" marL="91425"/>
                </a:tc>
                <a:tc>
                  <a:txBody>
                    <a:bodyPr/>
                    <a:lstStyle/>
                    <a:p>
                      <a:pPr indent="0" lvl="0" marL="0" rtl="0" algn="l">
                        <a:spcBef>
                          <a:spcPts val="0"/>
                        </a:spcBef>
                        <a:spcAft>
                          <a:spcPts val="0"/>
                        </a:spcAft>
                        <a:buNone/>
                      </a:pPr>
                      <a:r>
                        <a:rPr b="1" lang="en-GB" sz="1200"/>
                        <a:t>Procuring Authority</a:t>
                      </a:r>
                      <a:endParaRPr b="1" sz="1200"/>
                    </a:p>
                  </a:txBody>
                  <a:tcPr marT="91425" marB="91425" marR="91425" marL="91425"/>
                </a:tc>
                <a:tc>
                  <a:txBody>
                    <a:bodyPr/>
                    <a:lstStyle/>
                    <a:p>
                      <a:pPr indent="0" lvl="0" marL="0" rtl="0" algn="l">
                        <a:spcBef>
                          <a:spcPts val="0"/>
                        </a:spcBef>
                        <a:spcAft>
                          <a:spcPts val="0"/>
                        </a:spcAft>
                        <a:buNone/>
                      </a:pPr>
                      <a:r>
                        <a:rPr b="1" lang="en-GB" sz="1200"/>
                        <a:t>Reason</a:t>
                      </a:r>
                      <a:endParaRPr b="1" sz="1200"/>
                    </a:p>
                  </a:txBody>
                  <a:tcPr marT="91425" marB="91425" marR="91425" marL="91425"/>
                </a:tc>
              </a:tr>
              <a:tr h="381000">
                <a:tc>
                  <a:txBody>
                    <a:bodyPr/>
                    <a:lstStyle/>
                    <a:p>
                      <a:pPr indent="0" lvl="0" marL="0" rtl="0" algn="l">
                        <a:spcBef>
                          <a:spcPts val="0"/>
                        </a:spcBef>
                        <a:spcAft>
                          <a:spcPts val="0"/>
                        </a:spcAft>
                        <a:buNone/>
                      </a:pPr>
                      <a:r>
                        <a:rPr lang="en-GB" sz="1200"/>
                        <a:t>44</a:t>
                      </a:r>
                      <a:endParaRPr sz="1200"/>
                    </a:p>
                  </a:txBody>
                  <a:tcPr marT="91425" marB="91425" marR="91425" marL="91425"/>
                </a:tc>
                <a:tc>
                  <a:txBody>
                    <a:bodyPr/>
                    <a:lstStyle/>
                    <a:p>
                      <a:pPr indent="0" lvl="0" marL="0" rtl="0" algn="l">
                        <a:spcBef>
                          <a:spcPts val="0"/>
                        </a:spcBef>
                        <a:spcAft>
                          <a:spcPts val="0"/>
                        </a:spcAft>
                        <a:buNone/>
                      </a:pPr>
                      <a:r>
                        <a:rPr lang="en-GB" sz="1200"/>
                        <a:t>Victoria Dock Primary School</a:t>
                      </a:r>
                      <a:endParaRPr sz="1200"/>
                    </a:p>
                  </a:txBody>
                  <a:tcPr marT="91425" marB="91425" marR="91425" marL="91425"/>
                </a:tc>
                <a:tc>
                  <a:txBody>
                    <a:bodyPr/>
                    <a:lstStyle/>
                    <a:p>
                      <a:pPr indent="0" lvl="0" marL="0" rtl="0" algn="l">
                        <a:spcBef>
                          <a:spcPts val="0"/>
                        </a:spcBef>
                        <a:spcAft>
                          <a:spcPts val="0"/>
                        </a:spcAft>
                        <a:buNone/>
                      </a:pPr>
                      <a:r>
                        <a:rPr lang="en-GB" sz="1200"/>
                        <a:t>DFE</a:t>
                      </a:r>
                      <a:endParaRPr sz="1200"/>
                    </a:p>
                  </a:txBody>
                  <a:tcPr marT="91425" marB="91425" marR="91425" marL="91425"/>
                </a:tc>
                <a:tc>
                  <a:txBody>
                    <a:bodyPr/>
                    <a:lstStyle/>
                    <a:p>
                      <a:pPr indent="0" lvl="0" marL="0" rtl="0" algn="l">
                        <a:spcBef>
                          <a:spcPts val="0"/>
                        </a:spcBef>
                        <a:spcAft>
                          <a:spcPts val="0"/>
                        </a:spcAft>
                        <a:buNone/>
                      </a:pPr>
                      <a:r>
                        <a:rPr lang="en-GB" sz="1200"/>
                        <a:t>Hull City Council</a:t>
                      </a:r>
                      <a:endParaRPr sz="1200"/>
                    </a:p>
                  </a:txBody>
                  <a:tcPr marT="91425" marB="91425" marR="91425" marL="91425"/>
                </a:tc>
                <a:tc>
                  <a:txBody>
                    <a:bodyPr/>
                    <a:lstStyle/>
                    <a:p>
                      <a:pPr indent="0" lvl="0" marL="0" rtl="0" algn="l">
                        <a:spcBef>
                          <a:spcPts val="0"/>
                        </a:spcBef>
                        <a:spcAft>
                          <a:spcPts val="0"/>
                        </a:spcAft>
                        <a:buNone/>
                      </a:pPr>
                      <a:r>
                        <a:rPr lang="en-GB" sz="1200"/>
                        <a:t>Expired</a:t>
                      </a:r>
                      <a:endParaRPr sz="1200"/>
                    </a:p>
                  </a:txBody>
                  <a:tcPr marT="91425" marB="91425" marR="91425" marL="91425"/>
                </a:tc>
              </a:tr>
              <a:tr h="381000">
                <a:tc>
                  <a:txBody>
                    <a:bodyPr/>
                    <a:lstStyle/>
                    <a:p>
                      <a:pPr indent="0" lvl="0" marL="0" rtl="0" algn="l">
                        <a:spcBef>
                          <a:spcPts val="0"/>
                        </a:spcBef>
                        <a:spcAft>
                          <a:spcPts val="0"/>
                        </a:spcAft>
                        <a:buNone/>
                      </a:pPr>
                      <a:r>
                        <a:rPr lang="en-GB" sz="1200"/>
                        <a:t>318</a:t>
                      </a:r>
                      <a:endParaRPr sz="1200"/>
                    </a:p>
                  </a:txBody>
                  <a:tcPr marT="91425" marB="91425" marR="91425" marL="91425"/>
                </a:tc>
                <a:tc>
                  <a:txBody>
                    <a:bodyPr/>
                    <a:lstStyle/>
                    <a:p>
                      <a:pPr indent="0" lvl="0" marL="0" rtl="0" algn="l">
                        <a:spcBef>
                          <a:spcPts val="0"/>
                        </a:spcBef>
                        <a:spcAft>
                          <a:spcPts val="0"/>
                        </a:spcAft>
                        <a:buNone/>
                      </a:pPr>
                      <a:r>
                        <a:rPr lang="en-GB" sz="1200"/>
                        <a:t>Kingston Hospital Phase 5</a:t>
                      </a:r>
                      <a:endParaRPr sz="1200"/>
                    </a:p>
                  </a:txBody>
                  <a:tcPr marT="91425" marB="91425" marR="91425" marL="91425"/>
                </a:tc>
                <a:tc>
                  <a:txBody>
                    <a:bodyPr/>
                    <a:lstStyle/>
                    <a:p>
                      <a:pPr indent="0" lvl="0" marL="0" rtl="0" algn="l">
                        <a:spcBef>
                          <a:spcPts val="0"/>
                        </a:spcBef>
                        <a:spcAft>
                          <a:spcPts val="0"/>
                        </a:spcAft>
                        <a:buNone/>
                      </a:pPr>
                      <a:r>
                        <a:rPr lang="en-GB" sz="1200">
                          <a:solidFill>
                            <a:schemeClr val="dk1"/>
                          </a:solidFill>
                        </a:rPr>
                        <a:t>DHSC</a:t>
                      </a:r>
                      <a:endParaRPr sz="1200">
                        <a:solidFill>
                          <a:schemeClr val="dk1"/>
                        </a:solidFill>
                      </a:endParaRPr>
                    </a:p>
                  </a:txBody>
                  <a:tcPr marT="91425" marB="91425" marR="91425" marL="91425"/>
                </a:tc>
                <a:tc>
                  <a:txBody>
                    <a:bodyPr/>
                    <a:lstStyle/>
                    <a:p>
                      <a:pPr indent="0" lvl="0" marL="0" rtl="0" algn="l">
                        <a:spcBef>
                          <a:spcPts val="0"/>
                        </a:spcBef>
                        <a:spcAft>
                          <a:spcPts val="0"/>
                        </a:spcAft>
                        <a:buNone/>
                      </a:pPr>
                      <a:r>
                        <a:rPr lang="en-GB" sz="1200">
                          <a:solidFill>
                            <a:schemeClr val="dk1"/>
                          </a:solidFill>
                        </a:rPr>
                        <a:t>Kingston</a:t>
                      </a:r>
                      <a:r>
                        <a:rPr lang="en-GB" sz="1200">
                          <a:solidFill>
                            <a:schemeClr val="dk1"/>
                          </a:solidFill>
                        </a:rPr>
                        <a:t> Hospitals NHS Foundation Trust</a:t>
                      </a:r>
                      <a:endParaRPr sz="1200">
                        <a:solidFill>
                          <a:schemeClr val="dk1"/>
                        </a:solidFill>
                      </a:endParaRPr>
                    </a:p>
                  </a:txBody>
                  <a:tcPr marT="91425" marB="91425" marR="91425" marL="91425"/>
                </a:tc>
                <a:tc>
                  <a:txBody>
                    <a:bodyPr/>
                    <a:lstStyle/>
                    <a:p>
                      <a:pPr indent="0" lvl="0" marL="0" rtl="0" algn="l">
                        <a:spcBef>
                          <a:spcPts val="0"/>
                        </a:spcBef>
                        <a:spcAft>
                          <a:spcPts val="0"/>
                        </a:spcAft>
                        <a:buNone/>
                      </a:pPr>
                      <a:r>
                        <a:rPr lang="en-GB" sz="1200"/>
                        <a:t>Terminated</a:t>
                      </a:r>
                      <a:endParaRPr sz="1200"/>
                    </a:p>
                  </a:txBody>
                  <a:tcPr marT="91425" marB="91425" marR="91425" marL="91425"/>
                </a:tc>
              </a:tr>
              <a:tr h="381000">
                <a:tc>
                  <a:txBody>
                    <a:bodyPr/>
                    <a:lstStyle/>
                    <a:p>
                      <a:pPr indent="0" lvl="0" marL="0" rtl="0" algn="l">
                        <a:spcBef>
                          <a:spcPts val="0"/>
                        </a:spcBef>
                        <a:spcAft>
                          <a:spcPts val="0"/>
                        </a:spcAft>
                        <a:buNone/>
                      </a:pPr>
                      <a:r>
                        <a:rPr lang="en-GB" sz="1200"/>
                        <a:t>388</a:t>
                      </a:r>
                      <a:endParaRPr sz="1200"/>
                    </a:p>
                  </a:txBody>
                  <a:tcPr marT="91425" marB="91425" marR="91425" marL="91425"/>
                </a:tc>
                <a:tc>
                  <a:txBody>
                    <a:bodyPr/>
                    <a:lstStyle/>
                    <a:p>
                      <a:pPr indent="0" lvl="0" marL="0" rtl="0" algn="l">
                        <a:spcBef>
                          <a:spcPts val="0"/>
                        </a:spcBef>
                        <a:spcAft>
                          <a:spcPts val="0"/>
                        </a:spcAft>
                        <a:buNone/>
                      </a:pPr>
                      <a:r>
                        <a:rPr lang="en-GB" sz="1200"/>
                        <a:t>Bootle PFI</a:t>
                      </a:r>
                      <a:endParaRPr sz="1200"/>
                    </a:p>
                  </a:txBody>
                  <a:tcPr marT="91425" marB="91425" marR="91425" marL="91425"/>
                </a:tc>
                <a:tc>
                  <a:txBody>
                    <a:bodyPr/>
                    <a:lstStyle/>
                    <a:p>
                      <a:pPr indent="0" lvl="0" marL="0" rtl="0" algn="l">
                        <a:spcBef>
                          <a:spcPts val="0"/>
                        </a:spcBef>
                        <a:spcAft>
                          <a:spcPts val="0"/>
                        </a:spcAft>
                        <a:buNone/>
                      </a:pPr>
                      <a:r>
                        <a:rPr lang="en-GB" sz="1200">
                          <a:solidFill>
                            <a:schemeClr val="dk1"/>
                          </a:solidFill>
                        </a:rPr>
                        <a:t>HMRC</a:t>
                      </a:r>
                      <a:endParaRPr sz="1200">
                        <a:solidFill>
                          <a:schemeClr val="dk1"/>
                        </a:solidFill>
                      </a:endParaRPr>
                    </a:p>
                  </a:txBody>
                  <a:tcPr marT="91425" marB="91425" marR="91425" marL="91425"/>
                </a:tc>
                <a:tc>
                  <a:txBody>
                    <a:bodyPr/>
                    <a:lstStyle/>
                    <a:p>
                      <a:pPr indent="0" lvl="0" marL="0" rtl="0" algn="l">
                        <a:spcBef>
                          <a:spcPts val="0"/>
                        </a:spcBef>
                        <a:spcAft>
                          <a:spcPts val="0"/>
                        </a:spcAft>
                        <a:buNone/>
                      </a:pPr>
                      <a:r>
                        <a:rPr lang="en-GB" sz="1200">
                          <a:solidFill>
                            <a:schemeClr val="dk1"/>
                          </a:solidFill>
                        </a:rPr>
                        <a:t>HM Revenue and Customs</a:t>
                      </a:r>
                      <a:endParaRPr sz="1200">
                        <a:solidFill>
                          <a:schemeClr val="dk1"/>
                        </a:solidFill>
                      </a:endParaRPr>
                    </a:p>
                  </a:txBody>
                  <a:tcPr marT="91425" marB="91425" marR="91425" marL="91425"/>
                </a:tc>
                <a:tc>
                  <a:txBody>
                    <a:bodyPr/>
                    <a:lstStyle/>
                    <a:p>
                      <a:pPr indent="0" lvl="0" marL="0" rtl="0" algn="l">
                        <a:spcBef>
                          <a:spcPts val="0"/>
                        </a:spcBef>
                        <a:spcAft>
                          <a:spcPts val="0"/>
                        </a:spcAft>
                        <a:buNone/>
                      </a:pPr>
                      <a:r>
                        <a:rPr lang="en-GB" sz="1200"/>
                        <a:t>Expired</a:t>
                      </a:r>
                      <a:endParaRPr sz="1200"/>
                    </a:p>
                  </a:txBody>
                  <a:tcPr marT="91425" marB="91425" marR="91425" marL="91425"/>
                </a:tc>
              </a:tr>
              <a:tr h="381000">
                <a:tc>
                  <a:txBody>
                    <a:bodyPr/>
                    <a:lstStyle/>
                    <a:p>
                      <a:pPr indent="0" lvl="0" marL="0" rtl="0" algn="l">
                        <a:spcBef>
                          <a:spcPts val="0"/>
                        </a:spcBef>
                        <a:spcAft>
                          <a:spcPts val="0"/>
                        </a:spcAft>
                        <a:buNone/>
                      </a:pPr>
                      <a:r>
                        <a:rPr lang="en-GB" sz="1200"/>
                        <a:t>402</a:t>
                      </a:r>
                      <a:endParaRPr sz="1200"/>
                    </a:p>
                  </a:txBody>
                  <a:tcPr marT="91425" marB="91425" marR="91425" marL="91425"/>
                </a:tc>
                <a:tc>
                  <a:txBody>
                    <a:bodyPr/>
                    <a:lstStyle/>
                    <a:p>
                      <a:pPr indent="0" lvl="0" marL="0" rtl="0" algn="l">
                        <a:spcBef>
                          <a:spcPts val="0"/>
                        </a:spcBef>
                        <a:spcAft>
                          <a:spcPts val="0"/>
                        </a:spcAft>
                        <a:buNone/>
                      </a:pPr>
                      <a:r>
                        <a:rPr lang="en-GB" sz="1200"/>
                        <a:t>Ilkeston</a:t>
                      </a:r>
                      <a:r>
                        <a:rPr lang="en-GB" sz="1200"/>
                        <a:t> Police Station</a:t>
                      </a:r>
                      <a:endParaRPr sz="1200"/>
                    </a:p>
                  </a:txBody>
                  <a:tcPr marT="91425" marB="91425" marR="91425" marL="91425"/>
                </a:tc>
                <a:tc>
                  <a:txBody>
                    <a:bodyPr/>
                    <a:lstStyle/>
                    <a:p>
                      <a:pPr indent="0" lvl="0" marL="0" rtl="0" algn="l">
                        <a:spcBef>
                          <a:spcPts val="0"/>
                        </a:spcBef>
                        <a:spcAft>
                          <a:spcPts val="0"/>
                        </a:spcAft>
                        <a:buNone/>
                      </a:pPr>
                      <a:r>
                        <a:rPr lang="en-GB" sz="1200">
                          <a:solidFill>
                            <a:schemeClr val="dk1"/>
                          </a:solidFill>
                        </a:rPr>
                        <a:t>HO</a:t>
                      </a:r>
                      <a:endParaRPr sz="1200">
                        <a:solidFill>
                          <a:schemeClr val="dk1"/>
                        </a:solidFill>
                      </a:endParaRPr>
                    </a:p>
                  </a:txBody>
                  <a:tcPr marT="91425" marB="91425" marR="91425" marL="91425"/>
                </a:tc>
                <a:tc>
                  <a:txBody>
                    <a:bodyPr/>
                    <a:lstStyle/>
                    <a:p>
                      <a:pPr indent="0" lvl="0" marL="0" rtl="0" algn="l">
                        <a:spcBef>
                          <a:spcPts val="0"/>
                        </a:spcBef>
                        <a:spcAft>
                          <a:spcPts val="0"/>
                        </a:spcAft>
                        <a:buNone/>
                      </a:pPr>
                      <a:r>
                        <a:rPr lang="en-GB" sz="1200">
                          <a:solidFill>
                            <a:schemeClr val="dk1"/>
                          </a:solidFill>
                        </a:rPr>
                        <a:t>Derbyshire Police Authority</a:t>
                      </a:r>
                      <a:endParaRPr sz="1200">
                        <a:solidFill>
                          <a:schemeClr val="dk1"/>
                        </a:solidFill>
                      </a:endParaRPr>
                    </a:p>
                  </a:txBody>
                  <a:tcPr marT="91425" marB="91425" marR="91425" marL="91425"/>
                </a:tc>
                <a:tc>
                  <a:txBody>
                    <a:bodyPr/>
                    <a:lstStyle/>
                    <a:p>
                      <a:pPr indent="0" lvl="0" marL="0" rtl="0" algn="l">
                        <a:spcBef>
                          <a:spcPts val="0"/>
                        </a:spcBef>
                        <a:spcAft>
                          <a:spcPts val="0"/>
                        </a:spcAft>
                        <a:buNone/>
                      </a:pPr>
                      <a:r>
                        <a:rPr lang="en-GB" sz="1200"/>
                        <a:t>Terminated</a:t>
                      </a:r>
                      <a:endParaRPr sz="1200"/>
                    </a:p>
                  </a:txBody>
                  <a:tcPr marT="91425" marB="91425" marR="91425" marL="91425"/>
                </a:tc>
              </a:tr>
              <a:tr h="381000">
                <a:tc>
                  <a:txBody>
                    <a:bodyPr/>
                    <a:lstStyle/>
                    <a:p>
                      <a:pPr indent="0" lvl="0" marL="0" rtl="0" algn="l">
                        <a:spcBef>
                          <a:spcPts val="0"/>
                        </a:spcBef>
                        <a:spcAft>
                          <a:spcPts val="0"/>
                        </a:spcAft>
                        <a:buNone/>
                      </a:pPr>
                      <a:r>
                        <a:rPr lang="en-GB" sz="1200"/>
                        <a:t>412</a:t>
                      </a:r>
                      <a:endParaRPr sz="1200"/>
                    </a:p>
                  </a:txBody>
                  <a:tcPr marT="91425" marB="91425" marR="91425" marL="91425"/>
                </a:tc>
                <a:tc>
                  <a:txBody>
                    <a:bodyPr/>
                    <a:lstStyle/>
                    <a:p>
                      <a:pPr indent="0" lvl="0" marL="0" rtl="0" algn="l">
                        <a:spcBef>
                          <a:spcPts val="0"/>
                        </a:spcBef>
                        <a:spcAft>
                          <a:spcPts val="0"/>
                        </a:spcAft>
                        <a:buNone/>
                      </a:pPr>
                      <a:r>
                        <a:rPr lang="en-GB" sz="1200"/>
                        <a:t>North Kent PFI</a:t>
                      </a:r>
                      <a:endParaRPr sz="1200"/>
                    </a:p>
                  </a:txBody>
                  <a:tcPr marT="91425" marB="91425" marR="91425" marL="91425"/>
                </a:tc>
                <a:tc>
                  <a:txBody>
                    <a:bodyPr/>
                    <a:lstStyle/>
                    <a:p>
                      <a:pPr indent="0" lvl="0" marL="0" rtl="0" algn="l">
                        <a:spcBef>
                          <a:spcPts val="0"/>
                        </a:spcBef>
                        <a:spcAft>
                          <a:spcPts val="0"/>
                        </a:spcAft>
                        <a:buNone/>
                      </a:pPr>
                      <a:r>
                        <a:rPr lang="en-GB" sz="1200">
                          <a:solidFill>
                            <a:schemeClr val="dk1"/>
                          </a:solidFill>
                        </a:rPr>
                        <a:t>HO</a:t>
                      </a:r>
                      <a:endParaRPr sz="1200">
                        <a:solidFill>
                          <a:schemeClr val="dk1"/>
                        </a:solidFill>
                      </a:endParaRPr>
                    </a:p>
                  </a:txBody>
                  <a:tcPr marT="91425" marB="91425" marR="91425" marL="91425"/>
                </a:tc>
                <a:tc>
                  <a:txBody>
                    <a:bodyPr/>
                    <a:lstStyle/>
                    <a:p>
                      <a:pPr indent="0" lvl="0" marL="0" rtl="0" algn="l">
                        <a:spcBef>
                          <a:spcPts val="0"/>
                        </a:spcBef>
                        <a:spcAft>
                          <a:spcPts val="0"/>
                        </a:spcAft>
                        <a:buNone/>
                      </a:pPr>
                      <a:r>
                        <a:rPr lang="en-GB" sz="1200">
                          <a:solidFill>
                            <a:schemeClr val="dk1"/>
                          </a:solidFill>
                        </a:rPr>
                        <a:t>Kent Police Authority</a:t>
                      </a:r>
                      <a:endParaRPr sz="1200">
                        <a:solidFill>
                          <a:schemeClr val="dk1"/>
                        </a:solidFill>
                      </a:endParaRPr>
                    </a:p>
                  </a:txBody>
                  <a:tcPr marT="91425" marB="91425" marR="91425" marL="91425"/>
                </a:tc>
                <a:tc>
                  <a:txBody>
                    <a:bodyPr/>
                    <a:lstStyle/>
                    <a:p>
                      <a:pPr indent="0" lvl="0" marL="0" rtl="0" algn="l">
                        <a:spcBef>
                          <a:spcPts val="0"/>
                        </a:spcBef>
                        <a:spcAft>
                          <a:spcPts val="0"/>
                        </a:spcAft>
                        <a:buNone/>
                      </a:pPr>
                      <a:r>
                        <a:rPr lang="en-GB" sz="1200"/>
                        <a:t>Terminated</a:t>
                      </a:r>
                      <a:endParaRPr sz="1200"/>
                    </a:p>
                  </a:txBody>
                  <a:tcPr marT="91425" marB="91425" marR="91425" marL="91425"/>
                </a:tc>
              </a:tr>
              <a:tr h="381000">
                <a:tc>
                  <a:txBody>
                    <a:bodyPr/>
                    <a:lstStyle/>
                    <a:p>
                      <a:pPr indent="0" lvl="0" marL="0" rtl="0" algn="l">
                        <a:spcBef>
                          <a:spcPts val="0"/>
                        </a:spcBef>
                        <a:spcAft>
                          <a:spcPts val="0"/>
                        </a:spcAft>
                        <a:buNone/>
                      </a:pPr>
                      <a:r>
                        <a:rPr lang="en-GB" sz="1200"/>
                        <a:t>456</a:t>
                      </a:r>
                      <a:endParaRPr sz="1200"/>
                    </a:p>
                  </a:txBody>
                  <a:tcPr marT="91425" marB="91425" marR="91425" marL="91425"/>
                </a:tc>
                <a:tc>
                  <a:txBody>
                    <a:bodyPr/>
                    <a:lstStyle/>
                    <a:p>
                      <a:pPr indent="0" lvl="0" marL="0" rtl="0" algn="l">
                        <a:spcBef>
                          <a:spcPts val="0"/>
                        </a:spcBef>
                        <a:spcAft>
                          <a:spcPts val="0"/>
                        </a:spcAft>
                        <a:buNone/>
                      </a:pPr>
                      <a:r>
                        <a:rPr lang="en-GB" sz="1200"/>
                        <a:t>Provision of Energy to RAF </a:t>
                      </a:r>
                      <a:r>
                        <a:rPr lang="en-GB" sz="1200"/>
                        <a:t>Fylingdales</a:t>
                      </a:r>
                      <a:endParaRPr sz="1200"/>
                    </a:p>
                  </a:txBody>
                  <a:tcPr marT="91425" marB="91425" marR="91425" marL="91425"/>
                </a:tc>
                <a:tc>
                  <a:txBody>
                    <a:bodyPr/>
                    <a:lstStyle/>
                    <a:p>
                      <a:pPr indent="0" lvl="0" marL="0" rtl="0" algn="l">
                        <a:spcBef>
                          <a:spcPts val="0"/>
                        </a:spcBef>
                        <a:spcAft>
                          <a:spcPts val="0"/>
                        </a:spcAft>
                        <a:buNone/>
                      </a:pPr>
                      <a:r>
                        <a:rPr lang="en-GB" sz="1200">
                          <a:solidFill>
                            <a:schemeClr val="dk1"/>
                          </a:solidFill>
                        </a:rPr>
                        <a:t>MOD</a:t>
                      </a:r>
                      <a:endParaRPr sz="1200">
                        <a:solidFill>
                          <a:schemeClr val="dk1"/>
                        </a:solidFill>
                      </a:endParaRPr>
                    </a:p>
                  </a:txBody>
                  <a:tcPr marT="91425" marB="91425" marR="91425" marL="91425"/>
                </a:tc>
                <a:tc>
                  <a:txBody>
                    <a:bodyPr/>
                    <a:lstStyle/>
                    <a:p>
                      <a:pPr indent="0" lvl="0" marL="0" rtl="0" algn="l">
                        <a:spcBef>
                          <a:spcPts val="0"/>
                        </a:spcBef>
                        <a:spcAft>
                          <a:spcPts val="0"/>
                        </a:spcAft>
                        <a:buNone/>
                      </a:pPr>
                      <a:r>
                        <a:rPr lang="en-GB" sz="1200">
                          <a:solidFill>
                            <a:schemeClr val="dk1"/>
                          </a:solidFill>
                        </a:rPr>
                        <a:t>Ministry of Defence</a:t>
                      </a:r>
                      <a:endParaRPr sz="1200">
                        <a:solidFill>
                          <a:schemeClr val="dk1"/>
                        </a:solidFill>
                      </a:endParaRPr>
                    </a:p>
                  </a:txBody>
                  <a:tcPr marT="91425" marB="91425" marR="91425" marL="91425"/>
                </a:tc>
                <a:tc>
                  <a:txBody>
                    <a:bodyPr/>
                    <a:lstStyle/>
                    <a:p>
                      <a:pPr indent="0" lvl="0" marL="0" rtl="0" algn="l">
                        <a:spcBef>
                          <a:spcPts val="0"/>
                        </a:spcBef>
                        <a:spcAft>
                          <a:spcPts val="0"/>
                        </a:spcAft>
                        <a:buNone/>
                      </a:pPr>
                      <a:r>
                        <a:rPr lang="en-GB" sz="1200"/>
                        <a:t>Expired</a:t>
                      </a:r>
                      <a:endParaRPr sz="1200"/>
                    </a:p>
                  </a:txBody>
                  <a:tcPr marT="91425" marB="91425" marR="91425" marL="91425"/>
                </a:tc>
              </a:tr>
            </a:tbl>
          </a:graphicData>
        </a:graphic>
      </p:graphicFrame>
      <p:sp>
        <p:nvSpPr>
          <p:cNvPr id="231" name="Google Shape;231;p27"/>
          <p:cNvSpPr txBox="1"/>
          <p:nvPr/>
        </p:nvSpPr>
        <p:spPr>
          <a:xfrm>
            <a:off x="314575" y="1554925"/>
            <a:ext cx="2247000" cy="3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2"/>
                </a:solidFill>
              </a:rPr>
              <a:t>Leavers:</a:t>
            </a:r>
            <a:endParaRPr b="1" sz="1800">
              <a:solidFill>
                <a:schemeClr val="dk2"/>
              </a:solidFill>
            </a:endParaRPr>
          </a:p>
        </p:txBody>
      </p:sp>
      <p:sp>
        <p:nvSpPr>
          <p:cNvPr id="232" name="Google Shape;232;p27"/>
          <p:cNvSpPr txBox="1"/>
          <p:nvPr/>
        </p:nvSpPr>
        <p:spPr>
          <a:xfrm>
            <a:off x="4508725" y="-19850"/>
            <a:ext cx="718200" cy="1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000000"/>
                </a:solidFill>
                <a:latin typeface="Barlow"/>
                <a:ea typeface="Barlow"/>
                <a:cs typeface="Barlow"/>
                <a:sym typeface="Barlow"/>
              </a:rPr>
              <a:t>OFFICIAL</a:t>
            </a:r>
            <a:endParaRPr sz="800">
              <a:solidFill>
                <a:srgbClr val="000000"/>
              </a:solidFill>
              <a:latin typeface="Barlow"/>
              <a:ea typeface="Barlow"/>
              <a:cs typeface="Barlow"/>
              <a:sym typeface="Barlow"/>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050">
                <a:solidFill>
                  <a:srgbClr val="3D85C6"/>
                </a:solidFill>
              </a:rPr>
              <a:t>Portfolio </a:t>
            </a:r>
            <a:r>
              <a:rPr lang="en-GB" sz="3050">
                <a:solidFill>
                  <a:srgbClr val="3D85C6"/>
                </a:solidFill>
              </a:rPr>
              <a:t>Joiners and Leavers</a:t>
            </a:r>
            <a:endParaRPr/>
          </a:p>
        </p:txBody>
      </p:sp>
      <p:grpSp>
        <p:nvGrpSpPr>
          <p:cNvPr id="238" name="Google Shape;238;p28"/>
          <p:cNvGrpSpPr/>
          <p:nvPr/>
        </p:nvGrpSpPr>
        <p:grpSpPr>
          <a:xfrm>
            <a:off x="-12700" y="-9900"/>
            <a:ext cx="3827800" cy="343800"/>
            <a:chOff x="-12700" y="-9900"/>
            <a:chExt cx="3827800" cy="343800"/>
          </a:xfrm>
        </p:grpSpPr>
        <p:sp>
          <p:nvSpPr>
            <p:cNvPr id="239" name="Google Shape;239;p28"/>
            <p:cNvSpPr txBox="1"/>
            <p:nvPr/>
          </p:nvSpPr>
          <p:spPr>
            <a:xfrm>
              <a:off x="-12700" y="-9900"/>
              <a:ext cx="450600" cy="343800"/>
            </a:xfrm>
            <a:prstGeom prst="rect">
              <a:avLst/>
            </a:prstGeom>
            <a:solidFill>
              <a:srgbClr val="9FC5E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40" name="Google Shape;240;p28"/>
            <p:cNvSpPr txBox="1"/>
            <p:nvPr/>
          </p:nvSpPr>
          <p:spPr>
            <a:xfrm>
              <a:off x="438000" y="-9900"/>
              <a:ext cx="3377100" cy="33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rPr>
                <a:t>PFI &amp; PF2 Projects: 2024 Summary Data</a:t>
              </a:r>
              <a:endParaRPr sz="1200">
                <a:solidFill>
                  <a:schemeClr val="dk2"/>
                </a:solidFill>
              </a:endParaRPr>
            </a:p>
          </p:txBody>
        </p:sp>
      </p:grpSp>
      <p:graphicFrame>
        <p:nvGraphicFramePr>
          <p:cNvPr id="241" name="Google Shape;241;p28"/>
          <p:cNvGraphicFramePr/>
          <p:nvPr/>
        </p:nvGraphicFramePr>
        <p:xfrm>
          <a:off x="311725" y="1594025"/>
          <a:ext cx="3000000" cy="3000000"/>
        </p:xfrm>
        <a:graphic>
          <a:graphicData uri="http://schemas.openxmlformats.org/drawingml/2006/table">
            <a:tbl>
              <a:tblPr>
                <a:noFill/>
                <a:tableStyleId>{EA0E2F59-BC2D-4450-99F2-833A1A4948D3}</a:tableStyleId>
              </a:tblPr>
              <a:tblGrid>
                <a:gridCol w="649800"/>
                <a:gridCol w="2507425"/>
                <a:gridCol w="1272975"/>
                <a:gridCol w="2770150"/>
                <a:gridCol w="1081525"/>
              </a:tblGrid>
              <a:tr h="381000">
                <a:tc>
                  <a:txBody>
                    <a:bodyPr/>
                    <a:lstStyle/>
                    <a:p>
                      <a:pPr indent="0" lvl="0" marL="0" rtl="0" algn="l">
                        <a:spcBef>
                          <a:spcPts val="0"/>
                        </a:spcBef>
                        <a:spcAft>
                          <a:spcPts val="0"/>
                        </a:spcAft>
                        <a:buNone/>
                      </a:pPr>
                      <a:r>
                        <a:rPr b="1" lang="en-GB" sz="1200"/>
                        <a:t>HMT ID</a:t>
                      </a:r>
                      <a:endParaRPr b="1"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GB" sz="1200"/>
                        <a:t>Project Name</a:t>
                      </a:r>
                      <a:endParaRPr b="1"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GB" sz="1200"/>
                        <a:t>Department</a:t>
                      </a:r>
                      <a:endParaRPr b="1"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GB" sz="1200"/>
                        <a:t>Procuring Authority</a:t>
                      </a:r>
                      <a:endParaRPr b="1"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GB" sz="1200"/>
                        <a:t>Reason</a:t>
                      </a:r>
                      <a:endParaRPr b="1"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200"/>
                        <a:t>458</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t>RAF Lyneham Sewage Service PFI Contract</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1"/>
                          </a:solidFill>
                        </a:rPr>
                        <a:t>MOD</a:t>
                      </a:r>
                      <a:endParaRPr sz="12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1"/>
                          </a:solidFill>
                        </a:rPr>
                        <a:t>Ministry of Defence</a:t>
                      </a:r>
                      <a:endParaRPr sz="12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1"/>
                          </a:solidFill>
                        </a:rPr>
                        <a:t>Expired</a:t>
                      </a:r>
                      <a:endParaRPr sz="12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200"/>
                        <a:t>478</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t>HMP Altcourse</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1"/>
                          </a:solidFill>
                        </a:rPr>
                        <a:t>MOJ</a:t>
                      </a:r>
                      <a:endParaRPr sz="12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1"/>
                          </a:solidFill>
                        </a:rPr>
                        <a:t>National Offender Management Service (WPR)</a:t>
                      </a:r>
                      <a:endParaRPr sz="12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1"/>
                          </a:solidFill>
                        </a:rPr>
                        <a:t>Expired</a:t>
                      </a:r>
                      <a:endParaRPr sz="12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sz="1200"/>
                        <a:t>499</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t>Managed Equipment Service (MES) ATICS</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1"/>
                          </a:solidFill>
                        </a:rPr>
                        <a:t>NI Executive</a:t>
                      </a:r>
                      <a:endParaRPr sz="12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1"/>
                          </a:solidFill>
                        </a:rPr>
                        <a:t>Belfast Health and Social Care Trust</a:t>
                      </a:r>
                      <a:endParaRPr sz="12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1"/>
                          </a:solidFill>
                        </a:rPr>
                        <a:t>Expired</a:t>
                      </a:r>
                      <a:endParaRPr sz="12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l">
                        <a:spcBef>
                          <a:spcPts val="0"/>
                        </a:spcBef>
                        <a:spcAft>
                          <a:spcPts val="0"/>
                        </a:spcAft>
                        <a:buNone/>
                      </a:pPr>
                      <a:r>
                        <a:rPr lang="en-GB"/>
                        <a:t>600</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t>Kilmarnock Prison</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1"/>
                          </a:solidFill>
                        </a:rPr>
                        <a:t>Scottish Government</a:t>
                      </a:r>
                      <a:endParaRPr sz="12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1"/>
                          </a:solidFill>
                        </a:rPr>
                        <a:t>Scottish Prison Service</a:t>
                      </a:r>
                      <a:endParaRPr sz="12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dk1"/>
                          </a:solidFill>
                        </a:rPr>
                        <a:t>Expired</a:t>
                      </a:r>
                      <a:endParaRPr sz="12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242" name="Google Shape;242;p28"/>
          <p:cNvSpPr txBox="1"/>
          <p:nvPr/>
        </p:nvSpPr>
        <p:spPr>
          <a:xfrm>
            <a:off x="314575" y="1173925"/>
            <a:ext cx="2247000" cy="3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2"/>
                </a:solidFill>
              </a:rPr>
              <a:t>Leavers:</a:t>
            </a:r>
            <a:endParaRPr b="1" sz="1800">
              <a:solidFill>
                <a:schemeClr val="dk2"/>
              </a:solidFill>
            </a:endParaRPr>
          </a:p>
        </p:txBody>
      </p:sp>
      <p:sp>
        <p:nvSpPr>
          <p:cNvPr id="243" name="Google Shape;243;p28"/>
          <p:cNvSpPr txBox="1"/>
          <p:nvPr/>
        </p:nvSpPr>
        <p:spPr>
          <a:xfrm>
            <a:off x="4508725" y="-19850"/>
            <a:ext cx="718200" cy="1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000000"/>
                </a:solidFill>
                <a:latin typeface="Barlow"/>
                <a:ea typeface="Barlow"/>
                <a:cs typeface="Barlow"/>
                <a:sym typeface="Barlow"/>
              </a:rPr>
              <a:t>OFFICIAL</a:t>
            </a:r>
            <a:endParaRPr sz="800">
              <a:solidFill>
                <a:srgbClr val="000000"/>
              </a:solidFill>
              <a:latin typeface="Barlow"/>
              <a:ea typeface="Barlow"/>
              <a:cs typeface="Barlow"/>
              <a:sym typeface="Barlow"/>
            </a:endParaRPr>
          </a:p>
        </p:txBody>
      </p:sp>
      <p:sp>
        <p:nvSpPr>
          <p:cNvPr id="244" name="Google Shape;244;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250" name="Google Shape;250;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050">
                <a:solidFill>
                  <a:srgbClr val="3D85C6"/>
                </a:solidFill>
              </a:rPr>
              <a:t>Portfolio </a:t>
            </a:r>
            <a:r>
              <a:rPr lang="en-GB" sz="3050">
                <a:solidFill>
                  <a:srgbClr val="3D85C6"/>
                </a:solidFill>
              </a:rPr>
              <a:t>Joiners and Leavers</a:t>
            </a:r>
            <a:endParaRPr/>
          </a:p>
        </p:txBody>
      </p:sp>
      <p:grpSp>
        <p:nvGrpSpPr>
          <p:cNvPr id="251" name="Google Shape;251;p29"/>
          <p:cNvGrpSpPr/>
          <p:nvPr/>
        </p:nvGrpSpPr>
        <p:grpSpPr>
          <a:xfrm>
            <a:off x="-12700" y="-9900"/>
            <a:ext cx="3827800" cy="343800"/>
            <a:chOff x="-12700" y="-9900"/>
            <a:chExt cx="3827800" cy="343800"/>
          </a:xfrm>
        </p:grpSpPr>
        <p:sp>
          <p:nvSpPr>
            <p:cNvPr id="252" name="Google Shape;252;p29"/>
            <p:cNvSpPr txBox="1"/>
            <p:nvPr/>
          </p:nvSpPr>
          <p:spPr>
            <a:xfrm>
              <a:off x="-12700" y="-9900"/>
              <a:ext cx="450600" cy="343800"/>
            </a:xfrm>
            <a:prstGeom prst="rect">
              <a:avLst/>
            </a:prstGeom>
            <a:solidFill>
              <a:srgbClr val="9FC5E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53" name="Google Shape;253;p29"/>
            <p:cNvSpPr txBox="1"/>
            <p:nvPr/>
          </p:nvSpPr>
          <p:spPr>
            <a:xfrm>
              <a:off x="438000" y="-9900"/>
              <a:ext cx="3377100" cy="33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rPr>
                <a:t>PFI &amp; PF2 Projects: 2024 Summary Data</a:t>
              </a:r>
              <a:endParaRPr sz="1200">
                <a:solidFill>
                  <a:schemeClr val="dk2"/>
                </a:solidFill>
              </a:endParaRPr>
            </a:p>
          </p:txBody>
        </p:sp>
      </p:grpSp>
      <p:graphicFrame>
        <p:nvGraphicFramePr>
          <p:cNvPr id="254" name="Google Shape;254;p29"/>
          <p:cNvGraphicFramePr/>
          <p:nvPr/>
        </p:nvGraphicFramePr>
        <p:xfrm>
          <a:off x="311725" y="1517825"/>
          <a:ext cx="3000000" cy="3000000"/>
        </p:xfrm>
        <a:graphic>
          <a:graphicData uri="http://schemas.openxmlformats.org/drawingml/2006/table">
            <a:tbl>
              <a:tblPr>
                <a:noFill/>
                <a:tableStyleId>{EA0E2F59-BC2D-4450-99F2-833A1A4948D3}</a:tableStyleId>
              </a:tblPr>
              <a:tblGrid>
                <a:gridCol w="684100"/>
                <a:gridCol w="2244150"/>
                <a:gridCol w="1062900"/>
                <a:gridCol w="3159425"/>
                <a:gridCol w="1247925"/>
              </a:tblGrid>
              <a:tr h="381000">
                <a:tc>
                  <a:txBody>
                    <a:bodyPr/>
                    <a:lstStyle/>
                    <a:p>
                      <a:pPr indent="0" lvl="0" marL="0" rtl="0" algn="l">
                        <a:spcBef>
                          <a:spcPts val="0"/>
                        </a:spcBef>
                        <a:spcAft>
                          <a:spcPts val="0"/>
                        </a:spcAft>
                        <a:buNone/>
                      </a:pPr>
                      <a:r>
                        <a:rPr b="1" lang="en-GB" sz="1200"/>
                        <a:t>HMT ID</a:t>
                      </a:r>
                      <a:endParaRPr b="1"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b="1" lang="en-GB" sz="1200"/>
                        <a:t>Project Name</a:t>
                      </a:r>
                      <a:endParaRPr b="1"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b="1" lang="en-GB" sz="1200"/>
                        <a:t>Department</a:t>
                      </a:r>
                      <a:endParaRPr b="1" sz="12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GB" sz="1200"/>
                        <a:t>Procuring Authority</a:t>
                      </a:r>
                      <a:endParaRPr b="1" sz="1200">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b="1" lang="en-GB" sz="1200"/>
                        <a:t>Reason</a:t>
                      </a:r>
                      <a:endParaRPr b="1"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81000">
                <a:tc>
                  <a:txBody>
                    <a:bodyPr/>
                    <a:lstStyle/>
                    <a:p>
                      <a:pPr indent="0" lvl="0" marL="0" rtl="0" algn="r">
                        <a:lnSpc>
                          <a:spcPct val="115000"/>
                        </a:lnSpc>
                        <a:spcBef>
                          <a:spcPts val="0"/>
                        </a:spcBef>
                        <a:spcAft>
                          <a:spcPts val="0"/>
                        </a:spcAft>
                        <a:buNone/>
                      </a:pPr>
                      <a:r>
                        <a:rPr lang="en-GB" sz="1200"/>
                        <a:t>2401</a:t>
                      </a:r>
                      <a:endParaRPr sz="1200"/>
                    </a:p>
                  </a:txBody>
                  <a:tcPr marT="91425" marB="91425" marR="91425" marL="91425"/>
                </a:tc>
                <a:tc>
                  <a:txBody>
                    <a:bodyPr/>
                    <a:lstStyle/>
                    <a:p>
                      <a:pPr indent="0" lvl="0" marL="0" rtl="0" algn="l">
                        <a:spcBef>
                          <a:spcPts val="0"/>
                        </a:spcBef>
                        <a:spcAft>
                          <a:spcPts val="0"/>
                        </a:spcAft>
                        <a:buNone/>
                      </a:pPr>
                      <a:r>
                        <a:rPr lang="en-GB" sz="1200"/>
                        <a:t>Hallam Street Hospital</a:t>
                      </a:r>
                      <a:endParaRPr sz="1200"/>
                    </a:p>
                  </a:txBody>
                  <a:tcPr marT="91425" marB="91425" marR="91425" marL="91425"/>
                </a:tc>
                <a:tc>
                  <a:txBody>
                    <a:bodyPr/>
                    <a:lstStyle/>
                    <a:p>
                      <a:pPr indent="0" lvl="0" marL="0" rtl="0" algn="l">
                        <a:spcBef>
                          <a:spcPts val="0"/>
                        </a:spcBef>
                        <a:spcAft>
                          <a:spcPts val="0"/>
                        </a:spcAft>
                        <a:buNone/>
                      </a:pPr>
                      <a:r>
                        <a:rPr lang="en-GB" sz="1200">
                          <a:solidFill>
                            <a:schemeClr val="dk1"/>
                          </a:solidFill>
                        </a:rPr>
                        <a:t>DHSC</a:t>
                      </a:r>
                      <a:endParaRPr sz="1200">
                        <a:solidFill>
                          <a:schemeClr val="dk1"/>
                        </a:solidFill>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GB" sz="1200"/>
                        <a:t>Black Country Healthcare NHS Trust</a:t>
                      </a:r>
                      <a:endParaRPr sz="1200">
                        <a:solidFill>
                          <a:schemeClr val="dk1"/>
                        </a:solidFill>
                      </a:endParaRPr>
                    </a:p>
                  </a:txBody>
                  <a:tcPr marT="91425" marB="91425" marR="91425" marL="91425"/>
                </a:tc>
                <a:tc rowSpan="6">
                  <a:txBody>
                    <a:bodyPr/>
                    <a:lstStyle/>
                    <a:p>
                      <a:pPr indent="0" lvl="0" marL="0" rtl="0" algn="l">
                        <a:spcBef>
                          <a:spcPts val="0"/>
                        </a:spcBef>
                        <a:spcAft>
                          <a:spcPts val="0"/>
                        </a:spcAft>
                        <a:buNone/>
                      </a:pPr>
                      <a:r>
                        <a:rPr lang="en-GB" sz="1100">
                          <a:solidFill>
                            <a:srgbClr val="222222"/>
                          </a:solidFill>
                          <a:highlight>
                            <a:srgbClr val="FFFFFF"/>
                          </a:highlight>
                        </a:rPr>
                        <a:t>Project previously fell below agreed capital value thresholds for publication. DHSC now requires all PFI projects to be captured and published</a:t>
                      </a:r>
                      <a:endParaRPr sz="1200"/>
                    </a:p>
                  </a:txBody>
                  <a:tcPr marT="91425" marB="91425" marR="91425" marL="91425">
                    <a:lnT cap="flat" cmpd="sng" w="9525">
                      <a:solidFill>
                        <a:srgbClr val="9E9E9E"/>
                      </a:solidFill>
                      <a:prstDash val="solid"/>
                      <a:round/>
                      <a:headEnd len="sm" w="sm" type="none"/>
                      <a:tailEnd len="sm" w="sm" type="none"/>
                    </a:lnT>
                  </a:tcPr>
                </a:tc>
              </a:tr>
              <a:tr h="381000">
                <a:tc>
                  <a:txBody>
                    <a:bodyPr/>
                    <a:lstStyle/>
                    <a:p>
                      <a:pPr indent="0" lvl="0" marL="0" rtl="0" algn="r">
                        <a:lnSpc>
                          <a:spcPct val="115000"/>
                        </a:lnSpc>
                        <a:spcBef>
                          <a:spcPts val="0"/>
                        </a:spcBef>
                        <a:spcAft>
                          <a:spcPts val="0"/>
                        </a:spcAft>
                        <a:buNone/>
                      </a:pPr>
                      <a:r>
                        <a:rPr lang="en-GB" sz="1200"/>
                        <a:t>2402</a:t>
                      </a:r>
                      <a:endParaRPr sz="1200"/>
                    </a:p>
                  </a:txBody>
                  <a:tcPr marT="91425" marB="91425" marR="91425" marL="91425"/>
                </a:tc>
                <a:tc>
                  <a:txBody>
                    <a:bodyPr/>
                    <a:lstStyle/>
                    <a:p>
                      <a:pPr indent="0" lvl="0" marL="0" rtl="0" algn="l">
                        <a:spcBef>
                          <a:spcPts val="0"/>
                        </a:spcBef>
                        <a:spcAft>
                          <a:spcPts val="0"/>
                        </a:spcAft>
                        <a:buNone/>
                      </a:pPr>
                      <a:r>
                        <a:rPr lang="en-GB" sz="1200"/>
                        <a:t>The Welland Centre</a:t>
                      </a:r>
                      <a:endParaRPr sz="12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GB" sz="1200">
                          <a:solidFill>
                            <a:schemeClr val="dk1"/>
                          </a:solidFill>
                        </a:rPr>
                        <a:t>DHSC</a:t>
                      </a:r>
                      <a:endParaRPr sz="1200">
                        <a:solidFill>
                          <a:schemeClr val="dk1"/>
                        </a:solidFill>
                      </a:endParaRPr>
                    </a:p>
                  </a:txBody>
                  <a:tcPr marT="91425" marB="91425" marR="91425" marL="91425"/>
                </a:tc>
                <a:tc>
                  <a:txBody>
                    <a:bodyPr/>
                    <a:lstStyle/>
                    <a:p>
                      <a:pPr indent="0" lvl="0" marL="0" rtl="0" algn="l">
                        <a:spcBef>
                          <a:spcPts val="0"/>
                        </a:spcBef>
                        <a:spcAft>
                          <a:spcPts val="0"/>
                        </a:spcAft>
                        <a:buNone/>
                      </a:pPr>
                      <a:r>
                        <a:rPr lang="en-GB" sz="1200"/>
                        <a:t>North Northamptonshire County Council</a:t>
                      </a:r>
                      <a:endParaRPr sz="1200">
                        <a:solidFill>
                          <a:schemeClr val="dk1"/>
                        </a:solidFill>
                      </a:endParaRPr>
                    </a:p>
                  </a:txBody>
                  <a:tcPr marT="91425" marB="91425" marR="91425" marL="91425"/>
                </a:tc>
                <a:tc vMerge="1"/>
              </a:tr>
              <a:tr h="381000">
                <a:tc>
                  <a:txBody>
                    <a:bodyPr/>
                    <a:lstStyle/>
                    <a:p>
                      <a:pPr indent="0" lvl="0" marL="0" rtl="0" algn="r">
                        <a:lnSpc>
                          <a:spcPct val="115000"/>
                        </a:lnSpc>
                        <a:spcBef>
                          <a:spcPts val="0"/>
                        </a:spcBef>
                        <a:spcAft>
                          <a:spcPts val="0"/>
                        </a:spcAft>
                        <a:buNone/>
                      </a:pPr>
                      <a:r>
                        <a:rPr lang="en-GB" sz="1200"/>
                        <a:t>2403</a:t>
                      </a:r>
                      <a:endParaRPr sz="1200"/>
                    </a:p>
                  </a:txBody>
                  <a:tcPr marT="91425" marB="91425" marR="91425" marL="91425"/>
                </a:tc>
                <a:tc>
                  <a:txBody>
                    <a:bodyPr/>
                    <a:lstStyle/>
                    <a:p>
                      <a:pPr indent="0" lvl="0" marL="0" rtl="0" algn="l">
                        <a:spcBef>
                          <a:spcPts val="0"/>
                        </a:spcBef>
                        <a:spcAft>
                          <a:spcPts val="0"/>
                        </a:spcAft>
                        <a:buNone/>
                      </a:pPr>
                      <a:r>
                        <a:rPr lang="en-GB" sz="1200"/>
                        <a:t>Hertford County Hospital</a:t>
                      </a:r>
                      <a:endParaRPr sz="12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GB" sz="1200">
                          <a:solidFill>
                            <a:schemeClr val="dk1"/>
                          </a:solidFill>
                        </a:rPr>
                        <a:t>DHSC</a:t>
                      </a:r>
                      <a:endParaRPr sz="1200">
                        <a:solidFill>
                          <a:schemeClr val="dk1"/>
                        </a:solidFill>
                      </a:endParaRPr>
                    </a:p>
                  </a:txBody>
                  <a:tcPr marT="91425" marB="91425" marR="91425" marL="91425"/>
                </a:tc>
                <a:tc>
                  <a:txBody>
                    <a:bodyPr/>
                    <a:lstStyle/>
                    <a:p>
                      <a:pPr indent="0" lvl="0" marL="0" rtl="0" algn="l">
                        <a:spcBef>
                          <a:spcPts val="0"/>
                        </a:spcBef>
                        <a:spcAft>
                          <a:spcPts val="0"/>
                        </a:spcAft>
                        <a:buNone/>
                      </a:pPr>
                      <a:r>
                        <a:rPr lang="en-GB" sz="1200"/>
                        <a:t>East and North Hertfordshire NHS Trust</a:t>
                      </a:r>
                      <a:endParaRPr sz="1200">
                        <a:solidFill>
                          <a:schemeClr val="dk1"/>
                        </a:solidFill>
                      </a:endParaRPr>
                    </a:p>
                  </a:txBody>
                  <a:tcPr marT="91425" marB="91425" marR="91425" marL="91425"/>
                </a:tc>
                <a:tc vMerge="1"/>
              </a:tr>
              <a:tr h="381000">
                <a:tc>
                  <a:txBody>
                    <a:bodyPr/>
                    <a:lstStyle/>
                    <a:p>
                      <a:pPr indent="0" lvl="0" marL="0" rtl="0" algn="r">
                        <a:lnSpc>
                          <a:spcPct val="115000"/>
                        </a:lnSpc>
                        <a:spcBef>
                          <a:spcPts val="0"/>
                        </a:spcBef>
                        <a:spcAft>
                          <a:spcPts val="0"/>
                        </a:spcAft>
                        <a:buNone/>
                      </a:pPr>
                      <a:r>
                        <a:rPr lang="en-GB" sz="1200"/>
                        <a:t>2404</a:t>
                      </a:r>
                      <a:endParaRPr sz="1200"/>
                    </a:p>
                  </a:txBody>
                  <a:tcPr marT="91425" marB="91425" marR="91425" marL="91425"/>
                </a:tc>
                <a:tc>
                  <a:txBody>
                    <a:bodyPr/>
                    <a:lstStyle/>
                    <a:p>
                      <a:pPr indent="0" lvl="0" marL="0" rtl="0" algn="l">
                        <a:spcBef>
                          <a:spcPts val="0"/>
                        </a:spcBef>
                        <a:spcAft>
                          <a:spcPts val="0"/>
                        </a:spcAft>
                        <a:buNone/>
                      </a:pPr>
                      <a:r>
                        <a:rPr lang="en-GB" sz="1200"/>
                        <a:t>GH Stone House</a:t>
                      </a:r>
                      <a:endParaRPr sz="12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GB" sz="1200">
                          <a:solidFill>
                            <a:schemeClr val="dk1"/>
                          </a:solidFill>
                        </a:rPr>
                        <a:t>DHSC</a:t>
                      </a:r>
                      <a:endParaRPr sz="1200">
                        <a:solidFill>
                          <a:schemeClr val="dk1"/>
                        </a:solidFill>
                      </a:endParaRPr>
                    </a:p>
                  </a:txBody>
                  <a:tcPr marT="91425" marB="91425" marR="91425" marL="91425"/>
                </a:tc>
                <a:tc>
                  <a:txBody>
                    <a:bodyPr/>
                    <a:lstStyle/>
                    <a:p>
                      <a:pPr indent="0" lvl="0" marL="0" rtl="0" algn="l">
                        <a:spcBef>
                          <a:spcPts val="0"/>
                        </a:spcBef>
                        <a:spcAft>
                          <a:spcPts val="0"/>
                        </a:spcAft>
                        <a:buNone/>
                      </a:pPr>
                      <a:r>
                        <a:rPr lang="en-GB" sz="1200"/>
                        <a:t>Kent and Medway NHS and Social Care Partnership Trust</a:t>
                      </a:r>
                      <a:endParaRPr sz="1200">
                        <a:solidFill>
                          <a:schemeClr val="dk1"/>
                        </a:solidFill>
                      </a:endParaRPr>
                    </a:p>
                  </a:txBody>
                  <a:tcPr marT="91425" marB="91425" marR="91425" marL="91425"/>
                </a:tc>
                <a:tc vMerge="1"/>
              </a:tr>
              <a:tr h="381000">
                <a:tc>
                  <a:txBody>
                    <a:bodyPr/>
                    <a:lstStyle/>
                    <a:p>
                      <a:pPr indent="0" lvl="0" marL="0" rtl="0" algn="r">
                        <a:lnSpc>
                          <a:spcPct val="115000"/>
                        </a:lnSpc>
                        <a:spcBef>
                          <a:spcPts val="0"/>
                        </a:spcBef>
                        <a:spcAft>
                          <a:spcPts val="0"/>
                        </a:spcAft>
                        <a:buNone/>
                      </a:pPr>
                      <a:r>
                        <a:rPr lang="en-GB" sz="1200"/>
                        <a:t>2405</a:t>
                      </a:r>
                      <a:endParaRPr sz="1200"/>
                    </a:p>
                  </a:txBody>
                  <a:tcPr marT="91425" marB="91425" marR="91425" marL="91425"/>
                </a:tc>
                <a:tc>
                  <a:txBody>
                    <a:bodyPr/>
                    <a:lstStyle/>
                    <a:p>
                      <a:pPr indent="0" lvl="0" marL="0" rtl="0" algn="l">
                        <a:spcBef>
                          <a:spcPts val="0"/>
                        </a:spcBef>
                        <a:spcAft>
                          <a:spcPts val="0"/>
                        </a:spcAft>
                        <a:buNone/>
                      </a:pPr>
                      <a:r>
                        <a:rPr lang="en-GB" sz="1200"/>
                        <a:t>Byron House in Newark</a:t>
                      </a:r>
                      <a:endParaRPr sz="12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GB" sz="1200">
                          <a:solidFill>
                            <a:schemeClr val="dk1"/>
                          </a:solidFill>
                        </a:rPr>
                        <a:t>DHSC</a:t>
                      </a:r>
                      <a:endParaRPr sz="1200">
                        <a:solidFill>
                          <a:schemeClr val="dk1"/>
                        </a:solidFill>
                      </a:endParaRPr>
                    </a:p>
                  </a:txBody>
                  <a:tcPr marT="91425" marB="91425" marR="91425" marL="91425"/>
                </a:tc>
                <a:tc>
                  <a:txBody>
                    <a:bodyPr/>
                    <a:lstStyle/>
                    <a:p>
                      <a:pPr indent="0" lvl="0" marL="0" rtl="0" algn="l">
                        <a:spcBef>
                          <a:spcPts val="0"/>
                        </a:spcBef>
                        <a:spcAft>
                          <a:spcPts val="0"/>
                        </a:spcAft>
                        <a:buNone/>
                      </a:pPr>
                      <a:r>
                        <a:rPr lang="en-GB" sz="1200"/>
                        <a:t>Nottinghamshire Healthcare NHS Trust</a:t>
                      </a:r>
                      <a:endParaRPr sz="1200">
                        <a:solidFill>
                          <a:schemeClr val="dk1"/>
                        </a:solidFill>
                      </a:endParaRPr>
                    </a:p>
                  </a:txBody>
                  <a:tcPr marT="91425" marB="91425" marR="91425" marL="91425"/>
                </a:tc>
                <a:tc vMerge="1"/>
              </a:tr>
              <a:tr h="381000">
                <a:tc>
                  <a:txBody>
                    <a:bodyPr/>
                    <a:lstStyle/>
                    <a:p>
                      <a:pPr indent="0" lvl="0" marL="0" rtl="0" algn="r">
                        <a:lnSpc>
                          <a:spcPct val="115000"/>
                        </a:lnSpc>
                        <a:spcBef>
                          <a:spcPts val="0"/>
                        </a:spcBef>
                        <a:spcAft>
                          <a:spcPts val="0"/>
                        </a:spcAft>
                        <a:buNone/>
                      </a:pPr>
                      <a:r>
                        <a:rPr lang="en-GB" sz="1200"/>
                        <a:t>2406</a:t>
                      </a:r>
                      <a:endParaRPr sz="1200"/>
                    </a:p>
                  </a:txBody>
                  <a:tcPr marT="91425" marB="91425" marR="91425" marL="91425"/>
                </a:tc>
                <a:tc>
                  <a:txBody>
                    <a:bodyPr/>
                    <a:lstStyle/>
                    <a:p>
                      <a:pPr indent="0" lvl="0" marL="0" rtl="0" algn="l">
                        <a:spcBef>
                          <a:spcPts val="0"/>
                        </a:spcBef>
                        <a:spcAft>
                          <a:spcPts val="0"/>
                        </a:spcAft>
                        <a:buNone/>
                      </a:pPr>
                      <a:r>
                        <a:rPr lang="en-GB" sz="1200"/>
                        <a:t>Chichester Project</a:t>
                      </a:r>
                      <a:endParaRPr sz="1200"/>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GB" sz="1200">
                          <a:solidFill>
                            <a:schemeClr val="dk1"/>
                          </a:solidFill>
                        </a:rPr>
                        <a:t>DHSC</a:t>
                      </a:r>
                      <a:endParaRPr sz="1200">
                        <a:solidFill>
                          <a:schemeClr val="dk1"/>
                        </a:solidFill>
                      </a:endParaRPr>
                    </a:p>
                  </a:txBody>
                  <a:tcPr marT="91425" marB="91425" marR="91425" marL="91425"/>
                </a:tc>
                <a:tc>
                  <a:txBody>
                    <a:bodyPr/>
                    <a:lstStyle/>
                    <a:p>
                      <a:pPr indent="0" lvl="0" marL="0" rtl="0" algn="l">
                        <a:spcBef>
                          <a:spcPts val="0"/>
                        </a:spcBef>
                        <a:spcAft>
                          <a:spcPts val="0"/>
                        </a:spcAft>
                        <a:buNone/>
                      </a:pPr>
                      <a:r>
                        <a:rPr lang="en-GB" sz="1200"/>
                        <a:t>Sussex Weald and Downs NHS Trust</a:t>
                      </a:r>
                      <a:endParaRPr sz="1200">
                        <a:solidFill>
                          <a:schemeClr val="dk1"/>
                        </a:solidFill>
                      </a:endParaRPr>
                    </a:p>
                  </a:txBody>
                  <a:tcPr marT="91425" marB="91425" marR="91425" marL="91425"/>
                </a:tc>
                <a:tc vMerge="1"/>
              </a:tr>
            </a:tbl>
          </a:graphicData>
        </a:graphic>
      </p:graphicFrame>
      <p:sp>
        <p:nvSpPr>
          <p:cNvPr id="255" name="Google Shape;255;p29"/>
          <p:cNvSpPr txBox="1"/>
          <p:nvPr/>
        </p:nvSpPr>
        <p:spPr>
          <a:xfrm>
            <a:off x="314575" y="1097725"/>
            <a:ext cx="2247000" cy="3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chemeClr val="dk2"/>
                </a:solidFill>
              </a:rPr>
              <a:t>Joiners</a:t>
            </a:r>
            <a:r>
              <a:rPr b="1" lang="en-GB" sz="1800">
                <a:solidFill>
                  <a:schemeClr val="dk2"/>
                </a:solidFill>
              </a:rPr>
              <a:t>:</a:t>
            </a:r>
            <a:endParaRPr b="1" sz="1800">
              <a:solidFill>
                <a:schemeClr val="dk2"/>
              </a:solidFill>
            </a:endParaRPr>
          </a:p>
        </p:txBody>
      </p:sp>
      <p:sp>
        <p:nvSpPr>
          <p:cNvPr id="256" name="Google Shape;256;p29"/>
          <p:cNvSpPr txBox="1"/>
          <p:nvPr/>
        </p:nvSpPr>
        <p:spPr>
          <a:xfrm>
            <a:off x="4508725" y="-19850"/>
            <a:ext cx="718200" cy="1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000000"/>
                </a:solidFill>
                <a:latin typeface="Barlow"/>
                <a:ea typeface="Barlow"/>
                <a:cs typeface="Barlow"/>
                <a:sym typeface="Barlow"/>
              </a:rPr>
              <a:t>OFFICIAL</a:t>
            </a:r>
            <a:endParaRPr sz="800">
              <a:solidFill>
                <a:srgbClr val="000000"/>
              </a:solidFill>
              <a:latin typeface="Barlow"/>
              <a:ea typeface="Barlow"/>
              <a:cs typeface="Barlow"/>
              <a:sym typeface="Barlow"/>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262" name="Google Shape;262;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050">
                <a:solidFill>
                  <a:srgbClr val="3D85C6"/>
                </a:solidFill>
              </a:rPr>
              <a:t>Annex A: Definitions</a:t>
            </a:r>
            <a:endParaRPr/>
          </a:p>
        </p:txBody>
      </p:sp>
      <p:grpSp>
        <p:nvGrpSpPr>
          <p:cNvPr id="263" name="Google Shape;263;p30"/>
          <p:cNvGrpSpPr/>
          <p:nvPr/>
        </p:nvGrpSpPr>
        <p:grpSpPr>
          <a:xfrm>
            <a:off x="-12700" y="-9900"/>
            <a:ext cx="3827800" cy="343800"/>
            <a:chOff x="-12700" y="-9900"/>
            <a:chExt cx="3827800" cy="343800"/>
          </a:xfrm>
        </p:grpSpPr>
        <p:sp>
          <p:nvSpPr>
            <p:cNvPr id="264" name="Google Shape;264;p30"/>
            <p:cNvSpPr txBox="1"/>
            <p:nvPr/>
          </p:nvSpPr>
          <p:spPr>
            <a:xfrm>
              <a:off x="-12700" y="-9900"/>
              <a:ext cx="450600" cy="343800"/>
            </a:xfrm>
            <a:prstGeom prst="rect">
              <a:avLst/>
            </a:prstGeom>
            <a:solidFill>
              <a:srgbClr val="9FC5E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265" name="Google Shape;265;p30"/>
            <p:cNvSpPr txBox="1"/>
            <p:nvPr/>
          </p:nvSpPr>
          <p:spPr>
            <a:xfrm>
              <a:off x="438000" y="-9900"/>
              <a:ext cx="3377100" cy="33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rPr>
                <a:t>PFI &amp; PF2 Projects: 2024 Summary Data</a:t>
              </a:r>
              <a:endParaRPr sz="1200">
                <a:solidFill>
                  <a:schemeClr val="dk2"/>
                </a:solidFill>
              </a:endParaRPr>
            </a:p>
          </p:txBody>
        </p:sp>
      </p:grpSp>
      <p:sp>
        <p:nvSpPr>
          <p:cNvPr id="266" name="Google Shape;266;p30"/>
          <p:cNvSpPr txBox="1"/>
          <p:nvPr/>
        </p:nvSpPr>
        <p:spPr>
          <a:xfrm>
            <a:off x="311700" y="1017725"/>
            <a:ext cx="8676600" cy="258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200">
                <a:solidFill>
                  <a:schemeClr val="dk1"/>
                </a:solidFill>
              </a:rPr>
              <a:t>Capital Value: </a:t>
            </a:r>
            <a:r>
              <a:rPr lang="en-GB" sz="1200">
                <a:solidFill>
                  <a:schemeClr val="dk1"/>
                </a:solidFill>
              </a:rPr>
              <a:t>This is the total nominal capitalised cost of the project as recorded in the financial model at financial close. This includes SPV debt plus total shareholder investment (equity and shareholder loans) plus any authority capital contribution.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GB" sz="1200">
                <a:solidFill>
                  <a:schemeClr val="dk1"/>
                </a:solidFill>
              </a:rPr>
              <a:t>Financial Close: </a:t>
            </a:r>
            <a:r>
              <a:rPr lang="en-GB" sz="1200">
                <a:solidFill>
                  <a:schemeClr val="dk1"/>
                </a:solidFill>
              </a:rPr>
              <a:t>The date the project reached contract signature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GB" sz="1200">
                <a:solidFill>
                  <a:schemeClr val="dk1"/>
                </a:solidFill>
              </a:rPr>
              <a:t>Procuring Authority: </a:t>
            </a:r>
            <a:r>
              <a:rPr lang="en-GB" sz="1200">
                <a:solidFill>
                  <a:schemeClr val="dk1"/>
                </a:solidFill>
              </a:rPr>
              <a:t>The procuring authority responsible for commissioning the project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GB" sz="1200">
                <a:solidFill>
                  <a:schemeClr val="dk1"/>
                </a:solidFill>
              </a:rPr>
              <a:t>SPV: </a:t>
            </a:r>
            <a:r>
              <a:rPr lang="en-GB" sz="1200">
                <a:solidFill>
                  <a:schemeClr val="dk1"/>
                </a:solidFill>
              </a:rPr>
              <a:t>The Special Purpose Vehicle which is the company carrying out the project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GB" sz="1200">
                <a:solidFill>
                  <a:schemeClr val="dk1"/>
                </a:solidFill>
              </a:rPr>
              <a:t>Unitary Charge (UC): </a:t>
            </a:r>
            <a:r>
              <a:rPr lang="en-GB" sz="1200">
                <a:solidFill>
                  <a:schemeClr val="dk1"/>
                </a:solidFill>
              </a:rPr>
              <a:t>The payment made by the procuring authority to the contractor from the start of operation until the end of the contract. It covers the cost of the construction of the asset, of borrowing debt and equity </a:t>
            </a:r>
            <a:r>
              <a:rPr lang="en-GB" sz="1200">
                <a:solidFill>
                  <a:schemeClr val="dk1"/>
                </a:solidFill>
              </a:rPr>
              <a:t>investment</a:t>
            </a:r>
            <a:r>
              <a:rPr lang="en-GB" sz="1200">
                <a:solidFill>
                  <a:schemeClr val="dk1"/>
                </a:solidFill>
              </a:rPr>
              <a:t>, taxes, operating services such as cleaning, and maintenance.</a:t>
            </a:r>
            <a:endParaRPr sz="1200">
              <a:solidFill>
                <a:schemeClr val="dk1"/>
              </a:solidFill>
            </a:endParaRPr>
          </a:p>
        </p:txBody>
      </p:sp>
      <p:sp>
        <p:nvSpPr>
          <p:cNvPr id="267" name="Google Shape;267;p30"/>
          <p:cNvSpPr txBox="1"/>
          <p:nvPr/>
        </p:nvSpPr>
        <p:spPr>
          <a:xfrm>
            <a:off x="4508725" y="-19850"/>
            <a:ext cx="718200" cy="1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000000"/>
                </a:solidFill>
                <a:latin typeface="Barlow"/>
                <a:ea typeface="Barlow"/>
                <a:cs typeface="Barlow"/>
                <a:sym typeface="Barlow"/>
              </a:rPr>
              <a:t>OFFICIAL</a:t>
            </a:r>
            <a:endParaRPr sz="800">
              <a:solidFill>
                <a:srgbClr val="000000"/>
              </a:solidFill>
              <a:latin typeface="Barlow"/>
              <a:ea typeface="Barlow"/>
              <a:cs typeface="Barlow"/>
              <a:sym typeface="Barlow"/>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065"/>
              <a:buFont typeface="Arial"/>
              <a:buNone/>
            </a:pPr>
            <a:r>
              <a:rPr lang="en-GB" sz="3050">
                <a:solidFill>
                  <a:srgbClr val="287AAF"/>
                </a:solidFill>
              </a:rPr>
              <a:t>Contents</a:t>
            </a:r>
            <a:endParaRPr>
              <a:solidFill>
                <a:srgbClr val="287AAF"/>
              </a:solidFill>
            </a:endParaRPr>
          </a:p>
        </p:txBody>
      </p:sp>
      <p:sp>
        <p:nvSpPr>
          <p:cNvPr id="70" name="Google Shape;70;p15"/>
          <p:cNvSpPr txBox="1"/>
          <p:nvPr>
            <p:ph idx="1" type="body"/>
          </p:nvPr>
        </p:nvSpPr>
        <p:spPr>
          <a:xfrm>
            <a:off x="390750" y="1442825"/>
            <a:ext cx="8441400" cy="3278400"/>
          </a:xfrm>
          <a:prstGeom prst="rect">
            <a:avLst/>
          </a:prstGeom>
          <a:solidFill>
            <a:srgbClr val="CFE2F3"/>
          </a:solidFill>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GB" sz="1200">
                <a:solidFill>
                  <a:schemeClr val="dk1"/>
                </a:solidFill>
              </a:rPr>
              <a:t>3	</a:t>
            </a:r>
            <a:r>
              <a:rPr lang="en-GB" sz="1200">
                <a:solidFill>
                  <a:schemeClr val="dk1"/>
                </a:solidFill>
                <a:uFill>
                  <a:noFill/>
                </a:uFill>
                <a:hlinkClick action="ppaction://hlinksldjump" r:id="rId3">
                  <a:extLst>
                    <a:ext uri="{A12FA001-AC4F-418D-AE19-62706E023703}">
                      <ahyp:hlinkClr val="tx"/>
                    </a:ext>
                  </a:extLst>
                </a:hlinkClick>
              </a:rPr>
              <a:t>Background</a:t>
            </a:r>
            <a:endParaRPr sz="1200">
              <a:solidFill>
                <a:schemeClr val="dk1"/>
              </a:solidFill>
            </a:endParaRPr>
          </a:p>
          <a:p>
            <a:pPr indent="0" lvl="0" marL="0" rtl="0" algn="l">
              <a:spcBef>
                <a:spcPts val="1200"/>
              </a:spcBef>
              <a:spcAft>
                <a:spcPts val="0"/>
              </a:spcAft>
              <a:buNone/>
            </a:pPr>
            <a:r>
              <a:rPr lang="en-GB" sz="1200">
                <a:solidFill>
                  <a:schemeClr val="dk1"/>
                </a:solidFill>
              </a:rPr>
              <a:t>4	</a:t>
            </a:r>
            <a:r>
              <a:rPr lang="en-GB" sz="1200">
                <a:solidFill>
                  <a:schemeClr val="dk1"/>
                </a:solidFill>
                <a:uFill>
                  <a:noFill/>
                </a:uFill>
                <a:hlinkClick action="ppaction://hlinksldjump" r:id="rId4">
                  <a:extLst>
                    <a:ext uri="{A12FA001-AC4F-418D-AE19-62706E023703}">
                      <ahyp:hlinkClr val="tx"/>
                    </a:ext>
                  </a:extLst>
                </a:hlinkClick>
              </a:rPr>
              <a:t>Notes on Data Quality</a:t>
            </a:r>
            <a:endParaRPr sz="1200">
              <a:solidFill>
                <a:schemeClr val="dk1"/>
              </a:solidFill>
            </a:endParaRPr>
          </a:p>
          <a:p>
            <a:pPr indent="0" lvl="0" marL="0" rtl="0" algn="l">
              <a:spcBef>
                <a:spcPts val="1200"/>
              </a:spcBef>
              <a:spcAft>
                <a:spcPts val="0"/>
              </a:spcAft>
              <a:buNone/>
            </a:pPr>
            <a:r>
              <a:rPr lang="en-GB" sz="1200">
                <a:solidFill>
                  <a:schemeClr val="dk1"/>
                </a:solidFill>
              </a:rPr>
              <a:t>5	</a:t>
            </a:r>
            <a:r>
              <a:rPr lang="en-GB" sz="1200">
                <a:solidFill>
                  <a:schemeClr val="dk1"/>
                </a:solidFill>
                <a:uFill>
                  <a:noFill/>
                </a:uFill>
                <a:hlinkClick action="ppaction://hlinksldjump" r:id="rId5">
                  <a:extLst>
                    <a:ext uri="{A12FA001-AC4F-418D-AE19-62706E023703}">
                      <ahyp:hlinkClr val="tx"/>
                    </a:ext>
                  </a:extLst>
                </a:hlinkClick>
              </a:rPr>
              <a:t>About PFI and PF2</a:t>
            </a:r>
            <a:endParaRPr sz="1200">
              <a:solidFill>
                <a:schemeClr val="dk1"/>
              </a:solidFill>
            </a:endParaRPr>
          </a:p>
          <a:p>
            <a:pPr indent="0" lvl="0" marL="0" rtl="0" algn="l">
              <a:spcBef>
                <a:spcPts val="1200"/>
              </a:spcBef>
              <a:spcAft>
                <a:spcPts val="0"/>
              </a:spcAft>
              <a:buNone/>
            </a:pPr>
            <a:r>
              <a:rPr lang="en-GB" sz="1200">
                <a:solidFill>
                  <a:schemeClr val="dk1"/>
                </a:solidFill>
              </a:rPr>
              <a:t>6	</a:t>
            </a:r>
            <a:r>
              <a:rPr lang="en-GB" sz="1200">
                <a:solidFill>
                  <a:schemeClr val="dk1"/>
                </a:solidFill>
                <a:uFill>
                  <a:noFill/>
                </a:uFill>
                <a:hlinkClick action="ppaction://hlinksldjump" r:id="rId6">
                  <a:extLst>
                    <a:ext uri="{A12FA001-AC4F-418D-AE19-62706E023703}">
                      <ahyp:hlinkClr val="tx"/>
                    </a:ext>
                  </a:extLst>
                </a:hlinkClick>
              </a:rPr>
              <a:t>Portfolio Overview</a:t>
            </a:r>
            <a:endParaRPr sz="1200">
              <a:solidFill>
                <a:schemeClr val="dk1"/>
              </a:solidFill>
            </a:endParaRPr>
          </a:p>
          <a:p>
            <a:pPr indent="0" lvl="0" marL="0" rtl="0" algn="l">
              <a:spcBef>
                <a:spcPts val="1200"/>
              </a:spcBef>
              <a:spcAft>
                <a:spcPts val="0"/>
              </a:spcAft>
              <a:buNone/>
            </a:pPr>
            <a:r>
              <a:rPr lang="en-GB" sz="1200">
                <a:solidFill>
                  <a:schemeClr val="dk1"/>
                </a:solidFill>
              </a:rPr>
              <a:t>7	</a:t>
            </a:r>
            <a:r>
              <a:rPr lang="en-GB" sz="1200">
                <a:solidFill>
                  <a:schemeClr val="dk1"/>
                </a:solidFill>
                <a:uFill>
                  <a:noFill/>
                </a:uFill>
                <a:hlinkClick action="ppaction://hlinksldjump" r:id="rId7">
                  <a:extLst>
                    <a:ext uri="{A12FA001-AC4F-418D-AE19-62706E023703}">
                      <ahyp:hlinkClr val="tx"/>
                    </a:ext>
                  </a:extLst>
                </a:hlinkClick>
              </a:rPr>
              <a:t>Future Unitary Charge (UC) Payments</a:t>
            </a:r>
            <a:endParaRPr sz="1200">
              <a:solidFill>
                <a:schemeClr val="dk1"/>
              </a:solidFill>
            </a:endParaRPr>
          </a:p>
          <a:p>
            <a:pPr indent="0" lvl="0" marL="0" rtl="0" algn="l">
              <a:spcBef>
                <a:spcPts val="1200"/>
              </a:spcBef>
              <a:spcAft>
                <a:spcPts val="0"/>
              </a:spcAft>
              <a:buNone/>
            </a:pPr>
            <a:r>
              <a:rPr lang="en-GB" sz="1200">
                <a:solidFill>
                  <a:schemeClr val="dk1"/>
                </a:solidFill>
              </a:rPr>
              <a:t>9	</a:t>
            </a:r>
            <a:r>
              <a:rPr lang="en-GB" sz="1200">
                <a:solidFill>
                  <a:schemeClr val="dk1"/>
                </a:solidFill>
                <a:uFill>
                  <a:noFill/>
                </a:uFill>
                <a:hlinkClick action="ppaction://hlinksldjump" r:id="rId8">
                  <a:extLst>
                    <a:ext uri="{A12FA001-AC4F-418D-AE19-62706E023703}">
                      <ahyp:hlinkClr val="tx"/>
                    </a:ext>
                  </a:extLst>
                </a:hlinkClick>
              </a:rPr>
              <a:t>Expiring Projects</a:t>
            </a:r>
            <a:endParaRPr sz="1200">
              <a:solidFill>
                <a:schemeClr val="dk1"/>
              </a:solidFill>
            </a:endParaRPr>
          </a:p>
          <a:p>
            <a:pPr indent="0" lvl="0" marL="0" rtl="0" algn="l">
              <a:spcBef>
                <a:spcPts val="1200"/>
              </a:spcBef>
              <a:spcAft>
                <a:spcPts val="0"/>
              </a:spcAft>
              <a:buNone/>
            </a:pPr>
            <a:r>
              <a:rPr lang="en-GB" sz="1200">
                <a:solidFill>
                  <a:schemeClr val="dk1"/>
                </a:solidFill>
              </a:rPr>
              <a:t>12	</a:t>
            </a:r>
            <a:r>
              <a:rPr lang="en-GB" sz="1200">
                <a:solidFill>
                  <a:schemeClr val="dk1"/>
                </a:solidFill>
                <a:uFill>
                  <a:noFill/>
                </a:uFill>
                <a:hlinkClick action="ppaction://hlinksldjump" r:id="rId9">
                  <a:extLst>
                    <a:ext uri="{A12FA001-AC4F-418D-AE19-62706E023703}">
                      <ahyp:hlinkClr val="tx"/>
                    </a:ext>
                  </a:extLst>
                </a:hlinkClick>
              </a:rPr>
              <a:t>Projects Expiring in 2024/25</a:t>
            </a:r>
            <a:endParaRPr sz="1200">
              <a:solidFill>
                <a:schemeClr val="dk1"/>
              </a:solidFill>
            </a:endParaRPr>
          </a:p>
          <a:p>
            <a:pPr indent="0" lvl="0" marL="0" rtl="0" algn="l">
              <a:spcBef>
                <a:spcPts val="1200"/>
              </a:spcBef>
              <a:spcAft>
                <a:spcPts val="0"/>
              </a:spcAft>
              <a:buNone/>
            </a:pPr>
            <a:r>
              <a:rPr lang="en-GB" sz="1200">
                <a:solidFill>
                  <a:schemeClr val="dk1"/>
                </a:solidFill>
              </a:rPr>
              <a:t>13	</a:t>
            </a:r>
            <a:r>
              <a:rPr lang="en-GB" sz="1200">
                <a:solidFill>
                  <a:schemeClr val="dk1"/>
                </a:solidFill>
                <a:uFill>
                  <a:noFill/>
                </a:uFill>
                <a:hlinkClick action="ppaction://hlinksldjump" r:id="rId10">
                  <a:extLst>
                    <a:ext uri="{A12FA001-AC4F-418D-AE19-62706E023703}">
                      <ahyp:hlinkClr val="tx"/>
                    </a:ext>
                  </a:extLst>
                </a:hlinkClick>
              </a:rPr>
              <a:t>Expiries Within the Next Seven Years</a:t>
            </a:r>
            <a:endParaRPr sz="1200">
              <a:solidFill>
                <a:schemeClr val="dk1"/>
              </a:solidFill>
            </a:endParaRPr>
          </a:p>
          <a:p>
            <a:pPr indent="0" lvl="0" marL="0" rtl="0" algn="l">
              <a:spcBef>
                <a:spcPts val="1200"/>
              </a:spcBef>
              <a:spcAft>
                <a:spcPts val="0"/>
              </a:spcAft>
              <a:buNone/>
            </a:pPr>
            <a:r>
              <a:rPr lang="en-GB" sz="1200">
                <a:solidFill>
                  <a:schemeClr val="dk1"/>
                </a:solidFill>
              </a:rPr>
              <a:t>14	</a:t>
            </a:r>
            <a:r>
              <a:rPr lang="en-GB" sz="1200">
                <a:solidFill>
                  <a:schemeClr val="dk1"/>
                </a:solidFill>
                <a:uFill>
                  <a:noFill/>
                </a:uFill>
                <a:hlinkClick action="ppaction://hlinksldjump" r:id="rId11">
                  <a:extLst>
                    <a:ext uri="{A12FA001-AC4F-418D-AE19-62706E023703}">
                      <ahyp:hlinkClr val="tx"/>
                    </a:ext>
                  </a:extLst>
                </a:hlinkClick>
              </a:rPr>
              <a:t>Portfolio Joiners and Leavers</a:t>
            </a:r>
            <a:endParaRPr sz="1200">
              <a:solidFill>
                <a:schemeClr val="dk1"/>
              </a:solidFill>
            </a:endParaRPr>
          </a:p>
          <a:p>
            <a:pPr indent="0" lvl="0" marL="0" rtl="0" algn="l">
              <a:spcBef>
                <a:spcPts val="1200"/>
              </a:spcBef>
              <a:spcAft>
                <a:spcPts val="1200"/>
              </a:spcAft>
              <a:buNone/>
            </a:pPr>
            <a:r>
              <a:rPr lang="en-GB" sz="1200">
                <a:solidFill>
                  <a:schemeClr val="dk1"/>
                </a:solidFill>
              </a:rPr>
              <a:t>17	Annex A: Definitions</a:t>
            </a:r>
            <a:endParaRPr sz="1200">
              <a:solidFill>
                <a:schemeClr val="dk1"/>
              </a:solidFill>
            </a:endParaRPr>
          </a:p>
        </p:txBody>
      </p:sp>
      <p:sp>
        <p:nvSpPr>
          <p:cNvPr id="71" name="Google Shape;71;p1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72" name="Google Shape;72;p15"/>
          <p:cNvSpPr txBox="1"/>
          <p:nvPr>
            <p:ph idx="1" type="body"/>
          </p:nvPr>
        </p:nvSpPr>
        <p:spPr>
          <a:xfrm>
            <a:off x="314550" y="925875"/>
            <a:ext cx="8520600" cy="355500"/>
          </a:xfrm>
          <a:prstGeom prst="rect">
            <a:avLst/>
          </a:prstGeom>
        </p:spPr>
        <p:txBody>
          <a:bodyPr anchorCtr="0" anchor="t" bIns="91425" lIns="91425" spcFirstLastPara="1" rIns="91425" wrap="square" tIns="91425">
            <a:normAutofit fontScale="92500" lnSpcReduction="20000"/>
          </a:bodyPr>
          <a:lstStyle/>
          <a:p>
            <a:pPr indent="0" lvl="0" marL="0" rtl="0" algn="l">
              <a:lnSpc>
                <a:spcPct val="95000"/>
              </a:lnSpc>
              <a:spcBef>
                <a:spcPts val="0"/>
              </a:spcBef>
              <a:spcAft>
                <a:spcPts val="1200"/>
              </a:spcAft>
              <a:buSzPct val="63593"/>
              <a:buNone/>
            </a:pPr>
            <a:r>
              <a:rPr lang="en-GB" sz="1600">
                <a:solidFill>
                  <a:srgbClr val="287AAF"/>
                </a:solidFill>
                <a:latin typeface="Barlow"/>
                <a:ea typeface="Barlow"/>
                <a:cs typeface="Barlow"/>
                <a:sym typeface="Barlow"/>
              </a:rPr>
              <a:t>Click on any of the below to navigate to that page.</a:t>
            </a:r>
            <a:endParaRPr sz="1600">
              <a:solidFill>
                <a:schemeClr val="dk1"/>
              </a:solidFill>
            </a:endParaRPr>
          </a:p>
        </p:txBody>
      </p:sp>
      <p:sp>
        <p:nvSpPr>
          <p:cNvPr id="73" name="Google Shape;73;p15"/>
          <p:cNvSpPr txBox="1"/>
          <p:nvPr/>
        </p:nvSpPr>
        <p:spPr>
          <a:xfrm>
            <a:off x="4508725" y="-19850"/>
            <a:ext cx="718200" cy="1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000000"/>
                </a:solidFill>
                <a:latin typeface="Barlow"/>
                <a:ea typeface="Barlow"/>
                <a:cs typeface="Barlow"/>
                <a:sym typeface="Barlow"/>
              </a:rPr>
              <a:t>OFFICIAL</a:t>
            </a:r>
            <a:endParaRPr sz="800">
              <a:solidFill>
                <a:srgbClr val="000000"/>
              </a:solidFill>
              <a:latin typeface="Barlow"/>
              <a:ea typeface="Barlow"/>
              <a:cs typeface="Barlow"/>
              <a:sym typeface="Barlo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050">
                <a:solidFill>
                  <a:srgbClr val="287AAF"/>
                </a:solidFill>
              </a:rPr>
              <a:t>Background</a:t>
            </a:r>
            <a:endParaRPr>
              <a:solidFill>
                <a:srgbClr val="287AAF"/>
              </a:solidFill>
            </a:endParaRPr>
          </a:p>
        </p:txBody>
      </p:sp>
      <p:sp>
        <p:nvSpPr>
          <p:cNvPr id="79" name="Google Shape;79;p16"/>
          <p:cNvSpPr txBox="1"/>
          <p:nvPr>
            <p:ph idx="1" type="body"/>
          </p:nvPr>
        </p:nvSpPr>
        <p:spPr>
          <a:xfrm>
            <a:off x="311700" y="941525"/>
            <a:ext cx="8520600" cy="7560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1200"/>
              </a:spcAft>
              <a:buSzPts val="1018"/>
              <a:buNone/>
            </a:pPr>
            <a:r>
              <a:rPr lang="en-GB" sz="1600">
                <a:solidFill>
                  <a:srgbClr val="287AAF"/>
                </a:solidFill>
                <a:latin typeface="Barlow"/>
                <a:ea typeface="Barlow"/>
                <a:cs typeface="Barlow"/>
                <a:sym typeface="Barlow"/>
              </a:rPr>
              <a:t>This summary note provides information about Private Finance Initiative (PFI)  and  Private Finance 2 (PF2) projects as of 31 March 2024.</a:t>
            </a:r>
            <a:endParaRPr sz="1600">
              <a:solidFill>
                <a:schemeClr val="dk1"/>
              </a:solidFill>
            </a:endParaRPr>
          </a:p>
        </p:txBody>
      </p:sp>
      <p:grpSp>
        <p:nvGrpSpPr>
          <p:cNvPr id="80" name="Google Shape;80;p16"/>
          <p:cNvGrpSpPr/>
          <p:nvPr/>
        </p:nvGrpSpPr>
        <p:grpSpPr>
          <a:xfrm>
            <a:off x="-12700" y="-9900"/>
            <a:ext cx="3827800" cy="343800"/>
            <a:chOff x="-12700" y="-9900"/>
            <a:chExt cx="3827800" cy="343800"/>
          </a:xfrm>
        </p:grpSpPr>
        <p:sp>
          <p:nvSpPr>
            <p:cNvPr id="81" name="Google Shape;81;p16"/>
            <p:cNvSpPr txBox="1"/>
            <p:nvPr/>
          </p:nvSpPr>
          <p:spPr>
            <a:xfrm>
              <a:off x="-12700" y="-9900"/>
              <a:ext cx="450600" cy="343800"/>
            </a:xfrm>
            <a:prstGeom prst="rect">
              <a:avLst/>
            </a:prstGeom>
            <a:solidFill>
              <a:srgbClr val="9FC5E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82" name="Google Shape;82;p16"/>
            <p:cNvSpPr txBox="1"/>
            <p:nvPr/>
          </p:nvSpPr>
          <p:spPr>
            <a:xfrm>
              <a:off x="438000" y="-9900"/>
              <a:ext cx="3377100" cy="33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rPr>
                <a:t>PFI &amp; PF2 Projects: 2024 Summary Data</a:t>
              </a:r>
              <a:endParaRPr sz="1200">
                <a:solidFill>
                  <a:schemeClr val="dk2"/>
                </a:solidFill>
              </a:endParaRPr>
            </a:p>
          </p:txBody>
        </p:sp>
      </p:grpSp>
      <p:sp>
        <p:nvSpPr>
          <p:cNvPr id="83" name="Google Shape;83;p16"/>
          <p:cNvSpPr txBox="1"/>
          <p:nvPr/>
        </p:nvSpPr>
        <p:spPr>
          <a:xfrm>
            <a:off x="311700" y="1624825"/>
            <a:ext cx="8449200" cy="31992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0"/>
              </a:spcBef>
              <a:spcAft>
                <a:spcPts val="0"/>
              </a:spcAft>
              <a:buNone/>
            </a:pPr>
            <a:r>
              <a:rPr lang="en-GB" sz="1100">
                <a:solidFill>
                  <a:schemeClr val="dk1"/>
                </a:solidFill>
              </a:rPr>
              <a:t>This data is collated by the Infrastructure and Projects Authority (IPA) on behalf of HM Treasury (HMT). </a:t>
            </a:r>
            <a:endParaRPr sz="1100">
              <a:solidFill>
                <a:schemeClr val="dk1"/>
              </a:solidFill>
            </a:endParaRPr>
          </a:p>
          <a:p>
            <a:pPr indent="0" lvl="0" marL="0" rtl="0" algn="l">
              <a:lnSpc>
                <a:spcPct val="95000"/>
              </a:lnSpc>
              <a:spcBef>
                <a:spcPts val="1200"/>
              </a:spcBef>
              <a:spcAft>
                <a:spcPts val="0"/>
              </a:spcAft>
              <a:buNone/>
            </a:pPr>
            <a:r>
              <a:rPr b="1" lang="en-GB" sz="1100">
                <a:solidFill>
                  <a:srgbClr val="0A4061"/>
                </a:solidFill>
              </a:rPr>
              <a:t>What does it include?</a:t>
            </a:r>
            <a:endParaRPr b="1" sz="1100">
              <a:solidFill>
                <a:srgbClr val="0A4061"/>
              </a:solidFill>
            </a:endParaRPr>
          </a:p>
          <a:p>
            <a:pPr indent="0" lvl="0" marL="0" rtl="0" algn="l">
              <a:lnSpc>
                <a:spcPct val="95000"/>
              </a:lnSpc>
              <a:spcBef>
                <a:spcPts val="1200"/>
              </a:spcBef>
              <a:spcAft>
                <a:spcPts val="0"/>
              </a:spcAft>
              <a:buNone/>
            </a:pPr>
            <a:r>
              <a:rPr lang="en-GB" sz="1100">
                <a:solidFill>
                  <a:schemeClr val="dk1"/>
                </a:solidFill>
              </a:rPr>
              <a:t>Projects that are based on standard PFI or PF2 contractual terms which are delivered by:</a:t>
            </a:r>
            <a:endParaRPr sz="1100">
              <a:solidFill>
                <a:schemeClr val="dk1"/>
              </a:solidFill>
            </a:endParaRPr>
          </a:p>
          <a:p>
            <a:pPr indent="-298450" lvl="0" marL="457200" marR="0" rtl="0" algn="l">
              <a:lnSpc>
                <a:spcPct val="95000"/>
              </a:lnSpc>
              <a:spcBef>
                <a:spcPts val="1200"/>
              </a:spcBef>
              <a:spcAft>
                <a:spcPts val="0"/>
              </a:spcAft>
              <a:buClr>
                <a:schemeClr val="dk1"/>
              </a:buClr>
              <a:buSzPts val="1100"/>
              <a:buChar char="●"/>
            </a:pPr>
            <a:r>
              <a:rPr lang="en-GB" sz="1100">
                <a:solidFill>
                  <a:schemeClr val="dk1"/>
                </a:solidFill>
              </a:rPr>
              <a:t>C</a:t>
            </a:r>
            <a:r>
              <a:rPr lang="en-GB" sz="1100">
                <a:solidFill>
                  <a:schemeClr val="dk1"/>
                </a:solidFill>
              </a:rPr>
              <a:t>entral </a:t>
            </a:r>
            <a:r>
              <a:rPr lang="en-GB" sz="1100">
                <a:solidFill>
                  <a:schemeClr val="dk1"/>
                </a:solidFill>
              </a:rPr>
              <a:t>government</a:t>
            </a:r>
            <a:r>
              <a:rPr lang="en-GB" sz="1100">
                <a:solidFill>
                  <a:schemeClr val="dk1"/>
                </a:solidFill>
              </a:rPr>
              <a:t> departments or their arms </a:t>
            </a:r>
            <a:r>
              <a:rPr lang="en-GB" sz="1100">
                <a:solidFill>
                  <a:schemeClr val="dk1"/>
                </a:solidFill>
              </a:rPr>
              <a:t>length</a:t>
            </a:r>
            <a:r>
              <a:rPr lang="en-GB" sz="1100">
                <a:solidFill>
                  <a:schemeClr val="dk1"/>
                </a:solidFill>
              </a:rPr>
              <a:t> bodies, including NHS Trusts</a:t>
            </a:r>
            <a:endParaRPr sz="1100">
              <a:solidFill>
                <a:schemeClr val="dk1"/>
              </a:solidFill>
            </a:endParaRPr>
          </a:p>
          <a:p>
            <a:pPr indent="-298450" lvl="0" marL="457200" marR="0" rtl="0" algn="l">
              <a:lnSpc>
                <a:spcPct val="95000"/>
              </a:lnSpc>
              <a:spcBef>
                <a:spcPts val="0"/>
              </a:spcBef>
              <a:spcAft>
                <a:spcPts val="0"/>
              </a:spcAft>
              <a:buClr>
                <a:schemeClr val="dk1"/>
              </a:buClr>
              <a:buSzPts val="1100"/>
              <a:buChar char="●"/>
            </a:pPr>
            <a:r>
              <a:rPr lang="en-GB" sz="1100">
                <a:solidFill>
                  <a:schemeClr val="dk1"/>
                </a:solidFill>
              </a:rPr>
              <a:t>Local authorities which receive PFI grant from a sponsoring government department</a:t>
            </a:r>
            <a:endParaRPr sz="1100">
              <a:solidFill>
                <a:schemeClr val="dk1"/>
              </a:solidFill>
            </a:endParaRPr>
          </a:p>
          <a:p>
            <a:pPr indent="-298450" lvl="0" marL="457200" rtl="0" algn="l">
              <a:lnSpc>
                <a:spcPct val="95000"/>
              </a:lnSpc>
              <a:spcBef>
                <a:spcPts val="0"/>
              </a:spcBef>
              <a:spcAft>
                <a:spcPts val="0"/>
              </a:spcAft>
              <a:buClr>
                <a:schemeClr val="dk1"/>
              </a:buClr>
              <a:buSzPts val="1100"/>
              <a:buChar char="●"/>
            </a:pPr>
            <a:r>
              <a:rPr lang="en-GB" sz="1100">
                <a:solidFill>
                  <a:schemeClr val="dk1"/>
                </a:solidFill>
              </a:rPr>
              <a:t>Devolved administrations</a:t>
            </a:r>
            <a:endParaRPr sz="1100">
              <a:solidFill>
                <a:schemeClr val="dk1"/>
              </a:solidFill>
            </a:endParaRPr>
          </a:p>
          <a:p>
            <a:pPr indent="0" lvl="0" marL="0" rtl="0" algn="l">
              <a:lnSpc>
                <a:spcPct val="95000"/>
              </a:lnSpc>
              <a:spcBef>
                <a:spcPts val="1200"/>
              </a:spcBef>
              <a:spcAft>
                <a:spcPts val="0"/>
              </a:spcAft>
              <a:buNone/>
            </a:pPr>
            <a:r>
              <a:rPr b="1" lang="en-GB" sz="1100">
                <a:solidFill>
                  <a:srgbClr val="0A4061"/>
                </a:solidFill>
              </a:rPr>
              <a:t>What does is exclude? </a:t>
            </a:r>
            <a:endParaRPr sz="1100">
              <a:solidFill>
                <a:schemeClr val="dk1"/>
              </a:solidFill>
            </a:endParaRPr>
          </a:p>
          <a:p>
            <a:pPr indent="0" lvl="0" marL="0" rtl="0" algn="l">
              <a:lnSpc>
                <a:spcPct val="95000"/>
              </a:lnSpc>
              <a:spcBef>
                <a:spcPts val="1200"/>
              </a:spcBef>
              <a:spcAft>
                <a:spcPts val="0"/>
              </a:spcAft>
              <a:buNone/>
            </a:pPr>
            <a:r>
              <a:rPr lang="en-GB" sz="1100">
                <a:solidFill>
                  <a:schemeClr val="dk1"/>
                </a:solidFill>
              </a:rPr>
              <a:t>Other forms of Public Private Partnerships, such as:</a:t>
            </a:r>
            <a:endParaRPr sz="1100">
              <a:solidFill>
                <a:schemeClr val="dk1"/>
              </a:solidFill>
            </a:endParaRPr>
          </a:p>
          <a:p>
            <a:pPr indent="-298450" lvl="0" marL="457200" marR="0" rtl="0" algn="l">
              <a:lnSpc>
                <a:spcPct val="95000"/>
              </a:lnSpc>
              <a:spcBef>
                <a:spcPts val="1200"/>
              </a:spcBef>
              <a:spcAft>
                <a:spcPts val="0"/>
              </a:spcAft>
              <a:buClr>
                <a:schemeClr val="dk1"/>
              </a:buClr>
              <a:buSzPts val="1100"/>
              <a:buChar char="●"/>
            </a:pPr>
            <a:r>
              <a:rPr lang="en-GB" sz="1100">
                <a:solidFill>
                  <a:schemeClr val="dk1"/>
                </a:solidFill>
              </a:rPr>
              <a:t>P</a:t>
            </a:r>
            <a:r>
              <a:rPr lang="en-GB" sz="1100">
                <a:solidFill>
                  <a:schemeClr val="dk1"/>
                </a:solidFill>
              </a:rPr>
              <a:t>rojects</a:t>
            </a:r>
            <a:r>
              <a:rPr lang="en-GB" sz="1100">
                <a:solidFill>
                  <a:schemeClr val="dk1"/>
                </a:solidFill>
              </a:rPr>
              <a:t> delivered under the NHS Local Improvement Finance Trust programme</a:t>
            </a:r>
            <a:endParaRPr sz="1100">
              <a:solidFill>
                <a:schemeClr val="dk1"/>
              </a:solidFill>
            </a:endParaRPr>
          </a:p>
          <a:p>
            <a:pPr indent="-298450" lvl="0" marL="457200" marR="0" rtl="0" algn="l">
              <a:lnSpc>
                <a:spcPct val="95000"/>
              </a:lnSpc>
              <a:spcBef>
                <a:spcPts val="0"/>
              </a:spcBef>
              <a:spcAft>
                <a:spcPts val="0"/>
              </a:spcAft>
              <a:buClr>
                <a:schemeClr val="dk1"/>
              </a:buClr>
              <a:buSzPts val="1100"/>
              <a:buChar char="●"/>
            </a:pPr>
            <a:r>
              <a:rPr lang="en-GB" sz="1100">
                <a:solidFill>
                  <a:schemeClr val="dk1"/>
                </a:solidFill>
              </a:rPr>
              <a:t>Projects delivered under the Non-Profit Distributing and hub models used in Scotland and the Mutual Investment Model in Wales</a:t>
            </a:r>
            <a:endParaRPr sz="1100">
              <a:solidFill>
                <a:schemeClr val="dk1"/>
              </a:solidFill>
            </a:endParaRPr>
          </a:p>
          <a:p>
            <a:pPr indent="-298450" lvl="0" marL="457200" marR="0" rtl="0" algn="l">
              <a:lnSpc>
                <a:spcPct val="95000"/>
              </a:lnSpc>
              <a:spcBef>
                <a:spcPts val="0"/>
              </a:spcBef>
              <a:spcAft>
                <a:spcPts val="0"/>
              </a:spcAft>
              <a:buClr>
                <a:schemeClr val="dk1"/>
              </a:buClr>
              <a:buSzPts val="1100"/>
              <a:buChar char="●"/>
            </a:pPr>
            <a:r>
              <a:rPr lang="en-GB" sz="1100">
                <a:solidFill>
                  <a:schemeClr val="dk1"/>
                </a:solidFill>
              </a:rPr>
              <a:t>Projects delivered by Local Authorities </a:t>
            </a:r>
            <a:r>
              <a:rPr lang="en-GB" sz="1100">
                <a:solidFill>
                  <a:schemeClr val="dk1"/>
                </a:solidFill>
              </a:rPr>
              <a:t>which do not receive PFI grant funding from a sponsoring government department</a:t>
            </a:r>
            <a:endParaRPr sz="1100">
              <a:solidFill>
                <a:schemeClr val="dk1"/>
              </a:solidFill>
            </a:endParaRPr>
          </a:p>
          <a:p>
            <a:pPr indent="-298450" lvl="0" marL="457200" marR="0" rtl="0" algn="l">
              <a:lnSpc>
                <a:spcPct val="95000"/>
              </a:lnSpc>
              <a:spcBef>
                <a:spcPts val="0"/>
              </a:spcBef>
              <a:spcAft>
                <a:spcPts val="0"/>
              </a:spcAft>
              <a:buClr>
                <a:schemeClr val="dk1"/>
              </a:buClr>
              <a:buSzPts val="1100"/>
              <a:buChar char="●"/>
            </a:pPr>
            <a:r>
              <a:rPr lang="en-GB" sz="1100">
                <a:solidFill>
                  <a:schemeClr val="dk1"/>
                </a:solidFill>
              </a:rPr>
              <a:t>Projects delivered by Universities</a:t>
            </a:r>
            <a:r>
              <a:rPr lang="en-GB" sz="1100">
                <a:solidFill>
                  <a:schemeClr val="dk1"/>
                </a:solidFill>
              </a:rPr>
              <a:t> </a:t>
            </a:r>
            <a:endParaRPr sz="1100"/>
          </a:p>
        </p:txBody>
      </p:sp>
      <p:sp>
        <p:nvSpPr>
          <p:cNvPr id="84" name="Google Shape;84;p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85" name="Google Shape;85;p16"/>
          <p:cNvSpPr txBox="1"/>
          <p:nvPr/>
        </p:nvSpPr>
        <p:spPr>
          <a:xfrm>
            <a:off x="4508725" y="-19850"/>
            <a:ext cx="718200" cy="1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000000"/>
                </a:solidFill>
                <a:latin typeface="Barlow"/>
                <a:ea typeface="Barlow"/>
                <a:cs typeface="Barlow"/>
                <a:sym typeface="Barlow"/>
              </a:rPr>
              <a:t>OFFICIAL</a:t>
            </a:r>
            <a:endParaRPr sz="800">
              <a:solidFill>
                <a:srgbClr val="000000"/>
              </a:solidFill>
              <a:latin typeface="Barlow"/>
              <a:ea typeface="Barlow"/>
              <a:cs typeface="Barlow"/>
              <a:sym typeface="Barlow"/>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050">
                <a:solidFill>
                  <a:srgbClr val="287AAF"/>
                </a:solidFill>
              </a:rPr>
              <a:t>Notes on Data Quality</a:t>
            </a:r>
            <a:endParaRPr>
              <a:solidFill>
                <a:srgbClr val="287AAF"/>
              </a:solidFill>
            </a:endParaRPr>
          </a:p>
        </p:txBody>
      </p:sp>
      <p:sp>
        <p:nvSpPr>
          <p:cNvPr id="91" name="Google Shape;91;p17"/>
          <p:cNvSpPr txBox="1"/>
          <p:nvPr>
            <p:ph idx="1" type="body"/>
          </p:nvPr>
        </p:nvSpPr>
        <p:spPr>
          <a:xfrm>
            <a:off x="311700" y="941525"/>
            <a:ext cx="8520600" cy="756000"/>
          </a:xfrm>
          <a:prstGeom prst="rect">
            <a:avLst/>
          </a:prstGeom>
        </p:spPr>
        <p:txBody>
          <a:bodyPr anchorCtr="0" anchor="t" bIns="91425" lIns="91425" spcFirstLastPara="1" rIns="91425" wrap="square" tIns="91425">
            <a:normAutofit/>
          </a:bodyPr>
          <a:lstStyle/>
          <a:p>
            <a:pPr indent="0" lvl="0" marL="0" rtl="0" algn="l">
              <a:lnSpc>
                <a:spcPct val="95000"/>
              </a:lnSpc>
              <a:spcBef>
                <a:spcPts val="0"/>
              </a:spcBef>
              <a:spcAft>
                <a:spcPts val="1200"/>
              </a:spcAft>
              <a:buSzPts val="1018"/>
              <a:buNone/>
            </a:pPr>
            <a:r>
              <a:rPr lang="en-GB" sz="1600">
                <a:solidFill>
                  <a:srgbClr val="287AAF"/>
                </a:solidFill>
                <a:latin typeface="Barlow"/>
                <a:ea typeface="Barlow"/>
                <a:cs typeface="Barlow"/>
                <a:sym typeface="Barlow"/>
              </a:rPr>
              <a:t>This information is provided by the central government departments and devolved administrations that have procured or sponsored projects.</a:t>
            </a:r>
            <a:endParaRPr sz="1600">
              <a:solidFill>
                <a:srgbClr val="287AAF"/>
              </a:solidFill>
              <a:latin typeface="Barlow"/>
              <a:ea typeface="Barlow"/>
              <a:cs typeface="Barlow"/>
              <a:sym typeface="Barlow"/>
            </a:endParaRPr>
          </a:p>
        </p:txBody>
      </p:sp>
      <p:grpSp>
        <p:nvGrpSpPr>
          <p:cNvPr id="92" name="Google Shape;92;p17"/>
          <p:cNvGrpSpPr/>
          <p:nvPr/>
        </p:nvGrpSpPr>
        <p:grpSpPr>
          <a:xfrm>
            <a:off x="-12700" y="-9900"/>
            <a:ext cx="3827800" cy="343800"/>
            <a:chOff x="-12700" y="-9900"/>
            <a:chExt cx="3827800" cy="343800"/>
          </a:xfrm>
        </p:grpSpPr>
        <p:sp>
          <p:nvSpPr>
            <p:cNvPr id="93" name="Google Shape;93;p17"/>
            <p:cNvSpPr txBox="1"/>
            <p:nvPr/>
          </p:nvSpPr>
          <p:spPr>
            <a:xfrm>
              <a:off x="-12700" y="-9900"/>
              <a:ext cx="450600" cy="343800"/>
            </a:xfrm>
            <a:prstGeom prst="rect">
              <a:avLst/>
            </a:prstGeom>
            <a:solidFill>
              <a:srgbClr val="9FC5E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94" name="Google Shape;94;p17"/>
            <p:cNvSpPr txBox="1"/>
            <p:nvPr/>
          </p:nvSpPr>
          <p:spPr>
            <a:xfrm>
              <a:off x="438000" y="-9900"/>
              <a:ext cx="3377100" cy="33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rPr>
                <a:t>PFI &amp; PF2 Projects: 2024 Summary Data</a:t>
              </a:r>
              <a:endParaRPr sz="1200">
                <a:solidFill>
                  <a:schemeClr val="dk2"/>
                </a:solidFill>
              </a:endParaRPr>
            </a:p>
          </p:txBody>
        </p:sp>
      </p:grpSp>
      <p:sp>
        <p:nvSpPr>
          <p:cNvPr id="95" name="Google Shape;95;p17"/>
          <p:cNvSpPr txBox="1"/>
          <p:nvPr/>
        </p:nvSpPr>
        <p:spPr>
          <a:xfrm>
            <a:off x="311700" y="1615700"/>
            <a:ext cx="8520600" cy="15453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0"/>
              </a:spcBef>
              <a:spcAft>
                <a:spcPts val="0"/>
              </a:spcAft>
              <a:buNone/>
            </a:pPr>
            <a:r>
              <a:rPr lang="en-GB" sz="1200">
                <a:solidFill>
                  <a:schemeClr val="dk1"/>
                </a:solidFill>
              </a:rPr>
              <a:t>Where there are gaps in the data, this is because it has not been provided by the department and/or contracting authority responsible for the project.</a:t>
            </a:r>
            <a:endParaRPr sz="1200">
              <a:solidFill>
                <a:schemeClr val="dk1"/>
              </a:solidFill>
            </a:endParaRPr>
          </a:p>
          <a:p>
            <a:pPr indent="0" lvl="0" marL="0" rtl="0" algn="l">
              <a:lnSpc>
                <a:spcPct val="95000"/>
              </a:lnSpc>
              <a:spcBef>
                <a:spcPts val="1200"/>
              </a:spcBef>
              <a:spcAft>
                <a:spcPts val="0"/>
              </a:spcAft>
              <a:buClr>
                <a:schemeClr val="dk1"/>
              </a:buClr>
              <a:buSzPts val="1100"/>
              <a:buFont typeface="Arial"/>
              <a:buNone/>
            </a:pPr>
            <a:r>
              <a:rPr b="1" lang="en-GB" sz="1200">
                <a:solidFill>
                  <a:schemeClr val="dk1"/>
                </a:solidFill>
              </a:rPr>
              <a:t>98.7%</a:t>
            </a:r>
            <a:r>
              <a:rPr lang="en-GB" sz="1200">
                <a:solidFill>
                  <a:schemeClr val="dk1"/>
                </a:solidFill>
              </a:rPr>
              <a:t> </a:t>
            </a:r>
            <a:r>
              <a:rPr b="1" lang="en-GB" sz="1200">
                <a:solidFill>
                  <a:schemeClr val="dk1"/>
                </a:solidFill>
              </a:rPr>
              <a:t>of PFI </a:t>
            </a:r>
            <a:r>
              <a:rPr b="1" lang="en-GB" sz="1200">
                <a:solidFill>
                  <a:schemeClr val="dk1"/>
                </a:solidFill>
              </a:rPr>
              <a:t>projects</a:t>
            </a:r>
            <a:r>
              <a:rPr b="1" lang="en-GB" sz="1200">
                <a:solidFill>
                  <a:schemeClr val="dk1"/>
                </a:solidFill>
              </a:rPr>
              <a:t> on the portfolio provided a data return in 2024. </a:t>
            </a:r>
            <a:r>
              <a:rPr lang="en-GB" sz="1200">
                <a:solidFill>
                  <a:schemeClr val="dk1"/>
                </a:solidFill>
              </a:rPr>
              <a:t>For the eight projects that did not provide a return, the most recently available data from previous years is used. </a:t>
            </a:r>
            <a:endParaRPr sz="1200">
              <a:solidFill>
                <a:schemeClr val="dk1"/>
              </a:solidFill>
            </a:endParaRPr>
          </a:p>
          <a:p>
            <a:pPr indent="0" lvl="0" marL="0" rtl="0" algn="l">
              <a:lnSpc>
                <a:spcPct val="95000"/>
              </a:lnSpc>
              <a:spcBef>
                <a:spcPts val="1200"/>
              </a:spcBef>
              <a:spcAft>
                <a:spcPts val="1200"/>
              </a:spcAft>
              <a:buClr>
                <a:schemeClr val="dk1"/>
              </a:buClr>
              <a:buSzPts val="1100"/>
              <a:buFont typeface="Arial"/>
              <a:buNone/>
            </a:pPr>
            <a:r>
              <a:rPr lang="en-GB" sz="1200">
                <a:solidFill>
                  <a:schemeClr val="dk1"/>
                </a:solidFill>
              </a:rPr>
              <a:t>The data in this publication is not audited by HMT or the IPA, although the IPA continues to work with departments to improve its quality and reliability.</a:t>
            </a:r>
            <a:endParaRPr sz="1200">
              <a:solidFill>
                <a:schemeClr val="dk1"/>
              </a:solidFill>
            </a:endParaRPr>
          </a:p>
        </p:txBody>
      </p:sp>
      <p:sp>
        <p:nvSpPr>
          <p:cNvPr id="96" name="Google Shape;96;p1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97" name="Google Shape;97;p17"/>
          <p:cNvSpPr txBox="1"/>
          <p:nvPr/>
        </p:nvSpPr>
        <p:spPr>
          <a:xfrm>
            <a:off x="4508725" y="-19850"/>
            <a:ext cx="718200" cy="1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000000"/>
                </a:solidFill>
                <a:latin typeface="Barlow"/>
                <a:ea typeface="Barlow"/>
                <a:cs typeface="Barlow"/>
                <a:sym typeface="Barlow"/>
              </a:rPr>
              <a:t>OFFICIAL</a:t>
            </a:r>
            <a:endParaRPr sz="800">
              <a:solidFill>
                <a:srgbClr val="000000"/>
              </a:solidFill>
              <a:latin typeface="Barlow"/>
              <a:ea typeface="Barlow"/>
              <a:cs typeface="Barlow"/>
              <a:sym typeface="Barlow"/>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8"/>
          <p:cNvSpPr txBox="1"/>
          <p:nvPr>
            <p:ph idx="1" type="body"/>
          </p:nvPr>
        </p:nvSpPr>
        <p:spPr>
          <a:xfrm>
            <a:off x="311700" y="1000075"/>
            <a:ext cx="8654100" cy="4143300"/>
          </a:xfrm>
          <a:prstGeom prst="rect">
            <a:avLst/>
          </a:prstGeom>
        </p:spPr>
        <p:txBody>
          <a:bodyPr anchorCtr="0" anchor="t" bIns="91425" lIns="91425" spcFirstLastPara="1" rIns="91425" wrap="square" tIns="91425">
            <a:normAutofit fontScale="55000" lnSpcReduction="20000"/>
          </a:bodyPr>
          <a:lstStyle/>
          <a:p>
            <a:pPr indent="0" lvl="0" marL="0" rtl="0" algn="l">
              <a:spcBef>
                <a:spcPts val="0"/>
              </a:spcBef>
              <a:spcAft>
                <a:spcPts val="0"/>
              </a:spcAft>
              <a:buNone/>
            </a:pPr>
            <a:r>
              <a:rPr lang="en-GB" sz="2913">
                <a:solidFill>
                  <a:srgbClr val="287AAF"/>
                </a:solidFill>
                <a:latin typeface="Barlow"/>
                <a:ea typeface="Barlow"/>
                <a:cs typeface="Barlow"/>
                <a:sym typeface="Barlow"/>
              </a:rPr>
              <a:t>PFI and PF2 are forms of Public Private Partnerships (PPPs). PPPs are long-term contractual arrangements between a public sector entity and a private sector provider.</a:t>
            </a:r>
            <a:endParaRPr sz="2913">
              <a:solidFill>
                <a:srgbClr val="287AAF"/>
              </a:solidFill>
              <a:latin typeface="Barlow"/>
              <a:ea typeface="Barlow"/>
              <a:cs typeface="Barlow"/>
              <a:sym typeface="Barlow"/>
            </a:endParaRPr>
          </a:p>
          <a:p>
            <a:pPr indent="0" lvl="0" marL="0" rtl="0" algn="l">
              <a:spcBef>
                <a:spcPts val="1200"/>
              </a:spcBef>
              <a:spcAft>
                <a:spcPts val="0"/>
              </a:spcAft>
              <a:buNone/>
            </a:pPr>
            <a:r>
              <a:rPr lang="en-GB" sz="2500">
                <a:solidFill>
                  <a:schemeClr val="dk1"/>
                </a:solidFill>
              </a:rPr>
              <a:t>The private sector partner is engaged to design, build, finance, maintain and operate infrastructure assets and related services. The risks associated with construction delay, cost overrun and asset maintenance are transferred to the private sector partner.</a:t>
            </a:r>
            <a:endParaRPr sz="2500">
              <a:solidFill>
                <a:schemeClr val="dk1"/>
              </a:solidFill>
            </a:endParaRPr>
          </a:p>
          <a:p>
            <a:pPr indent="0" lvl="0" marL="0" rtl="0" algn="l">
              <a:spcBef>
                <a:spcPts val="1200"/>
              </a:spcBef>
              <a:spcAft>
                <a:spcPts val="0"/>
              </a:spcAft>
              <a:buNone/>
            </a:pPr>
            <a:r>
              <a:rPr lang="en-GB" sz="2500">
                <a:solidFill>
                  <a:schemeClr val="dk1"/>
                </a:solidFill>
              </a:rPr>
              <a:t>The public sector entity does not pay for the asset during construction</a:t>
            </a:r>
            <a:r>
              <a:rPr lang="en-GB" sz="2500">
                <a:solidFill>
                  <a:schemeClr val="dk1"/>
                </a:solidFill>
              </a:rPr>
              <a:t>, as </a:t>
            </a:r>
            <a:r>
              <a:rPr lang="en-GB" sz="2500">
                <a:solidFill>
                  <a:schemeClr val="dk1"/>
                </a:solidFill>
              </a:rPr>
              <a:t>these costs are financed by the private sector. Once the asset is operational, the public sector entity pays a monthly fee – sometimes referred to as a ‘unitary charge’ – to the private sector provider. This payment includes the costs of construction, financing costs, lifecycle replacement expenditure, maintenance and services and is subject to performance, meaning that payments are reduced if services are not delivered to the standards set out in the contract. </a:t>
            </a:r>
            <a:endParaRPr sz="2500">
              <a:solidFill>
                <a:schemeClr val="dk1"/>
              </a:solidFill>
            </a:endParaRPr>
          </a:p>
          <a:p>
            <a:pPr indent="0" lvl="0" marL="0" rtl="0" algn="l">
              <a:spcBef>
                <a:spcPts val="1200"/>
              </a:spcBef>
              <a:spcAft>
                <a:spcPts val="0"/>
              </a:spcAft>
              <a:buNone/>
            </a:pPr>
            <a:r>
              <a:rPr b="1" lang="en-GB" sz="2500">
                <a:solidFill>
                  <a:srgbClr val="0A4061"/>
                </a:solidFill>
              </a:rPr>
              <a:t>2.1 Change in policy</a:t>
            </a:r>
            <a:endParaRPr sz="2500">
              <a:solidFill>
                <a:srgbClr val="0A4061"/>
              </a:solidFill>
            </a:endParaRPr>
          </a:p>
          <a:p>
            <a:pPr indent="0" lvl="0" marL="0" rtl="0" algn="l">
              <a:spcBef>
                <a:spcPts val="1200"/>
              </a:spcBef>
              <a:spcAft>
                <a:spcPts val="1200"/>
              </a:spcAft>
              <a:buNone/>
            </a:pPr>
            <a:r>
              <a:rPr lang="en-GB" sz="2500">
                <a:solidFill>
                  <a:schemeClr val="dk1"/>
                </a:solidFill>
              </a:rPr>
              <a:t>In 2012, PFI was replaced with PF2. PF2 was subsequently discontinued in 2018. Due to this change in policy, the portfolio consists of </a:t>
            </a:r>
            <a:r>
              <a:rPr lang="en-GB" sz="2500">
                <a:solidFill>
                  <a:schemeClr val="dk1"/>
                </a:solidFill>
              </a:rPr>
              <a:t>a sizeable but</a:t>
            </a:r>
            <a:r>
              <a:rPr lang="en-GB" sz="2500">
                <a:solidFill>
                  <a:schemeClr val="dk1"/>
                </a:solidFill>
              </a:rPr>
              <a:t> decreasing number of projects which each have a diminishing number of years left in their contract. As a result, the portfolio represents a decreasing amount in financial liabilities for the public sector (£136bn remaining unitary charge payments).</a:t>
            </a:r>
            <a:endParaRPr sz="2500">
              <a:solidFill>
                <a:schemeClr val="dk1"/>
              </a:solidFill>
            </a:endParaRPr>
          </a:p>
        </p:txBody>
      </p:sp>
      <p:sp>
        <p:nvSpPr>
          <p:cNvPr id="103" name="Google Shape;103;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050">
                <a:solidFill>
                  <a:srgbClr val="3D85C6"/>
                </a:solidFill>
              </a:rPr>
              <a:t>About PFI and PF2</a:t>
            </a:r>
            <a:endParaRPr/>
          </a:p>
        </p:txBody>
      </p:sp>
      <p:grpSp>
        <p:nvGrpSpPr>
          <p:cNvPr id="104" name="Google Shape;104;p18"/>
          <p:cNvGrpSpPr/>
          <p:nvPr/>
        </p:nvGrpSpPr>
        <p:grpSpPr>
          <a:xfrm>
            <a:off x="-12700" y="-9900"/>
            <a:ext cx="3827800" cy="343800"/>
            <a:chOff x="-12700" y="-9900"/>
            <a:chExt cx="3827800" cy="343800"/>
          </a:xfrm>
        </p:grpSpPr>
        <p:sp>
          <p:nvSpPr>
            <p:cNvPr id="105" name="Google Shape;105;p18"/>
            <p:cNvSpPr txBox="1"/>
            <p:nvPr/>
          </p:nvSpPr>
          <p:spPr>
            <a:xfrm>
              <a:off x="-12700" y="-9900"/>
              <a:ext cx="450600" cy="343800"/>
            </a:xfrm>
            <a:prstGeom prst="rect">
              <a:avLst/>
            </a:prstGeom>
            <a:solidFill>
              <a:srgbClr val="9FC5E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06" name="Google Shape;106;p18"/>
            <p:cNvSpPr txBox="1"/>
            <p:nvPr/>
          </p:nvSpPr>
          <p:spPr>
            <a:xfrm>
              <a:off x="438000" y="-9900"/>
              <a:ext cx="3377100" cy="33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rPr>
                <a:t>PFI &amp; PF2 Projects: 2024 Summary Data</a:t>
              </a:r>
              <a:endParaRPr sz="1200">
                <a:solidFill>
                  <a:schemeClr val="dk2"/>
                </a:solidFill>
              </a:endParaRPr>
            </a:p>
          </p:txBody>
        </p:sp>
      </p:grpSp>
      <p:sp>
        <p:nvSpPr>
          <p:cNvPr id="107" name="Google Shape;107;p1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108" name="Google Shape;108;p18"/>
          <p:cNvSpPr txBox="1"/>
          <p:nvPr/>
        </p:nvSpPr>
        <p:spPr>
          <a:xfrm>
            <a:off x="4508725" y="-19850"/>
            <a:ext cx="718200" cy="1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000000"/>
                </a:solidFill>
                <a:latin typeface="Barlow"/>
                <a:ea typeface="Barlow"/>
                <a:cs typeface="Barlow"/>
                <a:sym typeface="Barlow"/>
              </a:rPr>
              <a:t>OFFICIAL</a:t>
            </a:r>
            <a:endParaRPr sz="800">
              <a:solidFill>
                <a:srgbClr val="000000"/>
              </a:solidFill>
              <a:latin typeface="Barlow"/>
              <a:ea typeface="Barlow"/>
              <a:cs typeface="Barlow"/>
              <a:sym typeface="Barlow"/>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6065"/>
              <a:buFont typeface="Arial"/>
              <a:buNone/>
            </a:pPr>
            <a:r>
              <a:rPr lang="en-GB" sz="3050">
                <a:solidFill>
                  <a:srgbClr val="3D85C6"/>
                </a:solidFill>
              </a:rPr>
              <a:t>Portfolio Overview</a:t>
            </a:r>
            <a:endParaRPr/>
          </a:p>
        </p:txBody>
      </p:sp>
      <p:sp>
        <p:nvSpPr>
          <p:cNvPr id="114" name="Google Shape;114;p19"/>
          <p:cNvSpPr txBox="1"/>
          <p:nvPr>
            <p:ph idx="1" type="body"/>
          </p:nvPr>
        </p:nvSpPr>
        <p:spPr>
          <a:xfrm>
            <a:off x="311700" y="865325"/>
            <a:ext cx="8520600" cy="460200"/>
          </a:xfrm>
          <a:prstGeom prst="rect">
            <a:avLst/>
          </a:prstGeom>
        </p:spPr>
        <p:txBody>
          <a:bodyPr anchorCtr="0" anchor="t" bIns="91425" lIns="91425" spcFirstLastPara="1" rIns="91425" wrap="square" tIns="91425">
            <a:normAutofit fontScale="85000"/>
          </a:bodyPr>
          <a:lstStyle/>
          <a:p>
            <a:pPr indent="0" lvl="0" marL="0" rtl="0" algn="l">
              <a:spcBef>
                <a:spcPts val="0"/>
              </a:spcBef>
              <a:spcAft>
                <a:spcPts val="1200"/>
              </a:spcAft>
              <a:buClr>
                <a:schemeClr val="dk1"/>
              </a:buClr>
              <a:buSzPct val="68750"/>
              <a:buFont typeface="Arial"/>
              <a:buNone/>
            </a:pPr>
            <a:r>
              <a:rPr lang="en-GB" sz="1600">
                <a:solidFill>
                  <a:srgbClr val="287AAF"/>
                </a:solidFill>
                <a:latin typeface="Barlow"/>
                <a:ea typeface="Barlow"/>
                <a:cs typeface="Barlow"/>
                <a:sym typeface="Barlow"/>
              </a:rPr>
              <a:t>As of 31 March 2024, there were 665 operational PFI projects</a:t>
            </a:r>
            <a:r>
              <a:rPr lang="en-GB" sz="1600">
                <a:solidFill>
                  <a:srgbClr val="287AAF"/>
                </a:solidFill>
                <a:latin typeface="Barlow"/>
                <a:ea typeface="Barlow"/>
                <a:cs typeface="Barlow"/>
                <a:sym typeface="Barlow"/>
              </a:rPr>
              <a:t> with an original total</a:t>
            </a:r>
            <a:r>
              <a:rPr lang="en-GB" sz="1600">
                <a:solidFill>
                  <a:srgbClr val="287AAF"/>
                </a:solidFill>
                <a:latin typeface="Barlow"/>
                <a:ea typeface="Barlow"/>
                <a:cs typeface="Barlow"/>
                <a:sym typeface="Barlow"/>
              </a:rPr>
              <a:t> capital value of £50bn.</a:t>
            </a:r>
            <a:r>
              <a:rPr lang="en-GB" sz="1600">
                <a:solidFill>
                  <a:srgbClr val="287AAF"/>
                </a:solidFill>
                <a:latin typeface="Barlow"/>
                <a:ea typeface="Barlow"/>
                <a:cs typeface="Barlow"/>
                <a:sym typeface="Barlow"/>
              </a:rPr>
              <a:t>*</a:t>
            </a:r>
            <a:endParaRPr sz="1600"/>
          </a:p>
        </p:txBody>
      </p:sp>
      <p:grpSp>
        <p:nvGrpSpPr>
          <p:cNvPr id="115" name="Google Shape;115;p19"/>
          <p:cNvGrpSpPr/>
          <p:nvPr/>
        </p:nvGrpSpPr>
        <p:grpSpPr>
          <a:xfrm>
            <a:off x="-12700" y="-9900"/>
            <a:ext cx="3827800" cy="343800"/>
            <a:chOff x="-12700" y="-9900"/>
            <a:chExt cx="3827800" cy="343800"/>
          </a:xfrm>
        </p:grpSpPr>
        <p:sp>
          <p:nvSpPr>
            <p:cNvPr id="116" name="Google Shape;116;p19"/>
            <p:cNvSpPr txBox="1"/>
            <p:nvPr/>
          </p:nvSpPr>
          <p:spPr>
            <a:xfrm>
              <a:off x="-12700" y="-9900"/>
              <a:ext cx="450600" cy="343800"/>
            </a:xfrm>
            <a:prstGeom prst="rect">
              <a:avLst/>
            </a:prstGeom>
            <a:solidFill>
              <a:srgbClr val="9FC5E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17" name="Google Shape;117;p19"/>
            <p:cNvSpPr txBox="1"/>
            <p:nvPr/>
          </p:nvSpPr>
          <p:spPr>
            <a:xfrm>
              <a:off x="438000" y="-9900"/>
              <a:ext cx="3377100" cy="33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rPr>
                <a:t>PFI &amp; PF2 Projects: 2024 Summary Data</a:t>
              </a:r>
              <a:endParaRPr sz="1200">
                <a:solidFill>
                  <a:schemeClr val="dk2"/>
                </a:solidFill>
              </a:endParaRPr>
            </a:p>
          </p:txBody>
        </p:sp>
      </p:grpSp>
      <p:pic>
        <p:nvPicPr>
          <p:cNvPr id="118" name="Google Shape;118;p19"/>
          <p:cNvPicPr preferRelativeResize="0"/>
          <p:nvPr/>
        </p:nvPicPr>
        <p:blipFill rotWithShape="1">
          <a:blip r:embed="rId3">
            <a:alphaModFix/>
          </a:blip>
          <a:srcRect b="0" l="0" r="0" t="8717"/>
          <a:stretch/>
        </p:blipFill>
        <p:spPr>
          <a:xfrm>
            <a:off x="76200" y="1222825"/>
            <a:ext cx="8756100" cy="2969452"/>
          </a:xfrm>
          <a:prstGeom prst="rect">
            <a:avLst/>
          </a:prstGeom>
          <a:noFill/>
          <a:ln>
            <a:noFill/>
          </a:ln>
        </p:spPr>
      </p:pic>
      <p:sp>
        <p:nvSpPr>
          <p:cNvPr id="119" name="Google Shape;119;p19"/>
          <p:cNvSpPr txBox="1"/>
          <p:nvPr/>
        </p:nvSpPr>
        <p:spPr>
          <a:xfrm>
            <a:off x="5234350" y="2543325"/>
            <a:ext cx="3679800" cy="1917900"/>
          </a:xfrm>
          <a:prstGeom prst="rect">
            <a:avLst/>
          </a:prstGeom>
          <a:solidFill>
            <a:srgbClr val="CFE2F3"/>
          </a:solidFill>
          <a:ln>
            <a:noFill/>
          </a:ln>
        </p:spPr>
        <p:txBody>
          <a:bodyPr anchorCtr="0" anchor="t" bIns="91425" lIns="91425" spcFirstLastPara="1" rIns="91425" wrap="square" tIns="91425">
            <a:spAutoFit/>
          </a:bodyPr>
          <a:lstStyle/>
          <a:p>
            <a:pPr indent="0" lvl="0" marL="0" rtl="0" algn="l">
              <a:lnSpc>
                <a:spcPct val="95000"/>
              </a:lnSpc>
              <a:spcBef>
                <a:spcPts val="0"/>
              </a:spcBef>
              <a:spcAft>
                <a:spcPts val="0"/>
              </a:spcAft>
              <a:buClr>
                <a:schemeClr val="dk1"/>
              </a:buClr>
              <a:buSzPts val="1100"/>
              <a:buFont typeface="Arial"/>
              <a:buNone/>
            </a:pPr>
            <a:r>
              <a:rPr lang="en-GB" sz="1200">
                <a:solidFill>
                  <a:schemeClr val="dk1"/>
                </a:solidFill>
              </a:rPr>
              <a:t>The two largest departments in the portfolio - Department for Education (DfE) and Department of Health and Social Care (DHSC) - account for 313 projects, </a:t>
            </a:r>
            <a:r>
              <a:rPr b="1" lang="en-GB" sz="1200">
                <a:solidFill>
                  <a:schemeClr val="dk1"/>
                </a:solidFill>
              </a:rPr>
              <a:t>just under half (47%) of the total number of projects in the portfolio. </a:t>
            </a:r>
            <a:endParaRPr b="1" sz="1200">
              <a:solidFill>
                <a:schemeClr val="dk1"/>
              </a:solidFill>
            </a:endParaRPr>
          </a:p>
          <a:p>
            <a:pPr indent="0" lvl="0" marL="0" rtl="0" algn="l">
              <a:lnSpc>
                <a:spcPct val="95000"/>
              </a:lnSpc>
              <a:spcBef>
                <a:spcPts val="1200"/>
              </a:spcBef>
              <a:spcAft>
                <a:spcPts val="1200"/>
              </a:spcAft>
              <a:buClr>
                <a:schemeClr val="dk1"/>
              </a:buClr>
              <a:buSzPts val="1100"/>
              <a:buFont typeface="Arial"/>
              <a:buNone/>
            </a:pPr>
            <a:r>
              <a:rPr lang="en-GB" sz="1200">
                <a:solidFill>
                  <a:schemeClr val="dk1"/>
                </a:solidFill>
              </a:rPr>
              <a:t>Similarly, the most common sectors for PFI are “Hospitals and Acute Health,” “Schools (Non-BSF)” and “Schools (BSF), which represent 57% of the PFI portfolio (380 projects).</a:t>
            </a:r>
            <a:endParaRPr sz="1200">
              <a:solidFill>
                <a:schemeClr val="dk1"/>
              </a:solidFill>
            </a:endParaRPr>
          </a:p>
        </p:txBody>
      </p:sp>
      <p:sp>
        <p:nvSpPr>
          <p:cNvPr id="120" name="Google Shape;120;p1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121" name="Google Shape;121;p19"/>
          <p:cNvSpPr txBox="1"/>
          <p:nvPr/>
        </p:nvSpPr>
        <p:spPr>
          <a:xfrm>
            <a:off x="311700" y="4613625"/>
            <a:ext cx="8478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t>*</a:t>
            </a:r>
            <a:r>
              <a:rPr lang="en-GB" sz="1200"/>
              <a:t>Capital value is the total nominal capitalised cost as recorded in the financial model at financial close.</a:t>
            </a:r>
            <a:endParaRPr sz="1200"/>
          </a:p>
        </p:txBody>
      </p:sp>
      <p:sp>
        <p:nvSpPr>
          <p:cNvPr id="122" name="Google Shape;122;p19"/>
          <p:cNvSpPr txBox="1"/>
          <p:nvPr/>
        </p:nvSpPr>
        <p:spPr>
          <a:xfrm>
            <a:off x="4508725" y="-19850"/>
            <a:ext cx="718200" cy="1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000000"/>
                </a:solidFill>
                <a:latin typeface="Barlow"/>
                <a:ea typeface="Barlow"/>
                <a:cs typeface="Barlow"/>
                <a:sym typeface="Barlow"/>
              </a:rPr>
              <a:t>OFFICIAL</a:t>
            </a:r>
            <a:endParaRPr sz="800">
              <a:solidFill>
                <a:srgbClr val="000000"/>
              </a:solidFill>
              <a:latin typeface="Barlow"/>
              <a:ea typeface="Barlow"/>
              <a:cs typeface="Barlow"/>
              <a:sym typeface="Barlow"/>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050">
                <a:solidFill>
                  <a:srgbClr val="3D85C6"/>
                </a:solidFill>
              </a:rPr>
              <a:t>Future Unitary Charge Payments</a:t>
            </a:r>
            <a:endParaRPr/>
          </a:p>
        </p:txBody>
      </p:sp>
      <p:sp>
        <p:nvSpPr>
          <p:cNvPr id="128" name="Google Shape;128;p20"/>
          <p:cNvSpPr txBox="1"/>
          <p:nvPr/>
        </p:nvSpPr>
        <p:spPr>
          <a:xfrm>
            <a:off x="311700" y="941525"/>
            <a:ext cx="8338200" cy="6525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0"/>
              </a:spcBef>
              <a:spcAft>
                <a:spcPts val="1200"/>
              </a:spcAft>
              <a:buNone/>
            </a:pPr>
            <a:r>
              <a:rPr lang="en-GB" sz="1600">
                <a:solidFill>
                  <a:srgbClr val="287AAF"/>
                </a:solidFill>
                <a:latin typeface="Barlow"/>
                <a:ea typeface="Barlow"/>
                <a:cs typeface="Barlow"/>
                <a:sym typeface="Barlow"/>
              </a:rPr>
              <a:t>The total remaining UC payments over the life of the contracts  is estimated to be £136bn, with £10.5bn paid in 23/</a:t>
            </a:r>
            <a:r>
              <a:rPr lang="en-GB" sz="1600">
                <a:solidFill>
                  <a:srgbClr val="287AAF"/>
                </a:solidFill>
                <a:latin typeface="Barlow"/>
                <a:ea typeface="Barlow"/>
                <a:cs typeface="Barlow"/>
                <a:sym typeface="Barlow"/>
              </a:rPr>
              <a:t>2024</a:t>
            </a:r>
            <a:endParaRPr sz="1100"/>
          </a:p>
        </p:txBody>
      </p:sp>
      <p:grpSp>
        <p:nvGrpSpPr>
          <p:cNvPr id="129" name="Google Shape;129;p20"/>
          <p:cNvGrpSpPr/>
          <p:nvPr/>
        </p:nvGrpSpPr>
        <p:grpSpPr>
          <a:xfrm>
            <a:off x="-12700" y="-9900"/>
            <a:ext cx="3827800" cy="343800"/>
            <a:chOff x="-12700" y="-9900"/>
            <a:chExt cx="3827800" cy="343800"/>
          </a:xfrm>
        </p:grpSpPr>
        <p:sp>
          <p:nvSpPr>
            <p:cNvPr id="130" name="Google Shape;130;p20"/>
            <p:cNvSpPr txBox="1"/>
            <p:nvPr/>
          </p:nvSpPr>
          <p:spPr>
            <a:xfrm>
              <a:off x="-12700" y="-9900"/>
              <a:ext cx="450600" cy="343800"/>
            </a:xfrm>
            <a:prstGeom prst="rect">
              <a:avLst/>
            </a:prstGeom>
            <a:solidFill>
              <a:srgbClr val="9FC5E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31" name="Google Shape;131;p20"/>
            <p:cNvSpPr txBox="1"/>
            <p:nvPr/>
          </p:nvSpPr>
          <p:spPr>
            <a:xfrm>
              <a:off x="438000" y="-9900"/>
              <a:ext cx="3377100" cy="33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rPr>
                <a:t>PFI &amp; PF2 Projects: 2024 Summary Data</a:t>
              </a:r>
              <a:endParaRPr sz="1200">
                <a:solidFill>
                  <a:schemeClr val="dk2"/>
                </a:solidFill>
              </a:endParaRPr>
            </a:p>
          </p:txBody>
        </p:sp>
      </p:grpSp>
      <p:sp>
        <p:nvSpPr>
          <p:cNvPr id="132" name="Google Shape;132;p20"/>
          <p:cNvSpPr txBox="1"/>
          <p:nvPr/>
        </p:nvSpPr>
        <p:spPr>
          <a:xfrm>
            <a:off x="6639025" y="1972400"/>
            <a:ext cx="1800300" cy="2363400"/>
          </a:xfrm>
          <a:prstGeom prst="rect">
            <a:avLst/>
          </a:prstGeom>
          <a:solidFill>
            <a:srgbClr val="CFE2F3"/>
          </a:solid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b="1" lang="en-GB" sz="1200">
                <a:solidFill>
                  <a:schemeClr val="dk1"/>
                </a:solidFill>
              </a:rPr>
              <a:t>It is anticipated that </a:t>
            </a:r>
            <a:r>
              <a:rPr b="1" lang="en-GB" sz="1200">
                <a:solidFill>
                  <a:schemeClr val="dk1"/>
                </a:solidFill>
              </a:rPr>
              <a:t>UC payments </a:t>
            </a:r>
            <a:r>
              <a:rPr b="1" lang="en-GB" sz="1200">
                <a:solidFill>
                  <a:schemeClr val="dk1"/>
                </a:solidFill>
              </a:rPr>
              <a:t>will </a:t>
            </a:r>
            <a:r>
              <a:rPr b="1" lang="en-GB" sz="1200">
                <a:solidFill>
                  <a:schemeClr val="dk1"/>
                </a:solidFill>
              </a:rPr>
              <a:t>peak in 2025 at £10.6bn, before declining year on year until 2050.</a:t>
            </a:r>
            <a:endParaRPr sz="1200">
              <a:solidFill>
                <a:schemeClr val="dk1"/>
              </a:solidFill>
            </a:endParaRPr>
          </a:p>
          <a:p>
            <a:pPr indent="0" lvl="0" marL="0" rtl="0" algn="l">
              <a:lnSpc>
                <a:spcPct val="95000"/>
              </a:lnSpc>
              <a:spcBef>
                <a:spcPts val="1200"/>
              </a:spcBef>
              <a:spcAft>
                <a:spcPts val="1200"/>
              </a:spcAft>
              <a:buNone/>
            </a:pPr>
            <a:r>
              <a:rPr lang="en-GB" sz="1200">
                <a:solidFill>
                  <a:schemeClr val="dk1"/>
                </a:solidFill>
              </a:rPr>
              <a:t>Over two thirds (69%, or £93.4bn) of the total remaining UC is expected to be paid within the next 10 years. </a:t>
            </a:r>
            <a:endParaRPr sz="1200">
              <a:solidFill>
                <a:schemeClr val="dk1"/>
              </a:solidFill>
            </a:endParaRPr>
          </a:p>
        </p:txBody>
      </p:sp>
      <p:sp>
        <p:nvSpPr>
          <p:cNvPr id="133" name="Google Shape;133;p20"/>
          <p:cNvSpPr txBox="1"/>
          <p:nvPr/>
        </p:nvSpPr>
        <p:spPr>
          <a:xfrm>
            <a:off x="311700" y="1455913"/>
            <a:ext cx="8610000" cy="3603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0"/>
              </a:spcBef>
              <a:spcAft>
                <a:spcPts val="1200"/>
              </a:spcAft>
              <a:buNone/>
            </a:pPr>
            <a:r>
              <a:rPr lang="en-GB" sz="1200">
                <a:solidFill>
                  <a:schemeClr val="dk1"/>
                </a:solidFill>
              </a:rPr>
              <a:t>This represents just under half (49%) of the</a:t>
            </a:r>
            <a:r>
              <a:rPr lang="en-GB" sz="1200">
                <a:solidFill>
                  <a:srgbClr val="CC0000"/>
                </a:solidFill>
              </a:rPr>
              <a:t> </a:t>
            </a:r>
            <a:r>
              <a:rPr lang="en-GB" sz="1200">
                <a:solidFill>
                  <a:schemeClr val="dk1"/>
                </a:solidFill>
              </a:rPr>
              <a:t>total expected lifetime UC payments for the whole of the operational portfolio</a:t>
            </a:r>
            <a:endParaRPr/>
          </a:p>
        </p:txBody>
      </p:sp>
      <p:sp>
        <p:nvSpPr>
          <p:cNvPr id="134" name="Google Shape;134;p2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pic>
        <p:nvPicPr>
          <p:cNvPr id="135" name="Google Shape;135;p20"/>
          <p:cNvPicPr preferRelativeResize="0"/>
          <p:nvPr/>
        </p:nvPicPr>
        <p:blipFill rotWithShape="1">
          <a:blip r:embed="rId3">
            <a:alphaModFix/>
          </a:blip>
          <a:srcRect b="0" l="0" r="0" t="6270"/>
          <a:stretch/>
        </p:blipFill>
        <p:spPr>
          <a:xfrm>
            <a:off x="387650" y="1826400"/>
            <a:ext cx="6148173" cy="3230675"/>
          </a:xfrm>
          <a:prstGeom prst="rect">
            <a:avLst/>
          </a:prstGeom>
          <a:noFill/>
          <a:ln>
            <a:noFill/>
          </a:ln>
        </p:spPr>
      </p:pic>
      <p:sp>
        <p:nvSpPr>
          <p:cNvPr id="136" name="Google Shape;136;p20"/>
          <p:cNvSpPr txBox="1"/>
          <p:nvPr/>
        </p:nvSpPr>
        <p:spPr>
          <a:xfrm>
            <a:off x="4508725" y="-19850"/>
            <a:ext cx="718200" cy="1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000000"/>
                </a:solidFill>
                <a:latin typeface="Barlow"/>
                <a:ea typeface="Barlow"/>
                <a:cs typeface="Barlow"/>
                <a:sym typeface="Barlow"/>
              </a:rPr>
              <a:t>OFFICIAL</a:t>
            </a:r>
            <a:endParaRPr sz="800">
              <a:solidFill>
                <a:srgbClr val="000000"/>
              </a:solidFill>
              <a:latin typeface="Barlow"/>
              <a:ea typeface="Barlow"/>
              <a:cs typeface="Barlow"/>
              <a:sym typeface="Barlow"/>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pic>
        <p:nvPicPr>
          <p:cNvPr id="141" name="Google Shape;141;p21"/>
          <p:cNvPicPr preferRelativeResize="0"/>
          <p:nvPr/>
        </p:nvPicPr>
        <p:blipFill rotWithShape="1">
          <a:blip r:embed="rId3">
            <a:alphaModFix/>
          </a:blip>
          <a:srcRect b="0" l="0" r="0" t="5669"/>
          <a:stretch/>
        </p:blipFill>
        <p:spPr>
          <a:xfrm>
            <a:off x="430800" y="1535525"/>
            <a:ext cx="5874826" cy="3421074"/>
          </a:xfrm>
          <a:prstGeom prst="rect">
            <a:avLst/>
          </a:prstGeom>
          <a:noFill/>
          <a:ln>
            <a:noFill/>
          </a:ln>
        </p:spPr>
      </p:pic>
      <p:sp>
        <p:nvSpPr>
          <p:cNvPr id="142" name="Google Shape;142;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050">
                <a:solidFill>
                  <a:srgbClr val="3D85C6"/>
                </a:solidFill>
              </a:rPr>
              <a:t>Future Unitary Charge Payments</a:t>
            </a:r>
            <a:endParaRPr/>
          </a:p>
        </p:txBody>
      </p:sp>
      <p:grpSp>
        <p:nvGrpSpPr>
          <p:cNvPr id="143" name="Google Shape;143;p21"/>
          <p:cNvGrpSpPr/>
          <p:nvPr/>
        </p:nvGrpSpPr>
        <p:grpSpPr>
          <a:xfrm>
            <a:off x="-12700" y="-9900"/>
            <a:ext cx="3827800" cy="343800"/>
            <a:chOff x="-12700" y="-9900"/>
            <a:chExt cx="3827800" cy="343800"/>
          </a:xfrm>
        </p:grpSpPr>
        <p:sp>
          <p:nvSpPr>
            <p:cNvPr id="144" name="Google Shape;144;p21"/>
            <p:cNvSpPr txBox="1"/>
            <p:nvPr/>
          </p:nvSpPr>
          <p:spPr>
            <a:xfrm>
              <a:off x="-12700" y="-9900"/>
              <a:ext cx="450600" cy="343800"/>
            </a:xfrm>
            <a:prstGeom prst="rect">
              <a:avLst/>
            </a:prstGeom>
            <a:solidFill>
              <a:srgbClr val="9FC5E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45" name="Google Shape;145;p21"/>
            <p:cNvSpPr txBox="1"/>
            <p:nvPr/>
          </p:nvSpPr>
          <p:spPr>
            <a:xfrm>
              <a:off x="438000" y="-9900"/>
              <a:ext cx="3377100" cy="33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rPr>
                <a:t>PFI &amp; PF2 Projects: 2024 Summary Data</a:t>
              </a:r>
              <a:endParaRPr sz="1200">
                <a:solidFill>
                  <a:schemeClr val="dk2"/>
                </a:solidFill>
              </a:endParaRPr>
            </a:p>
          </p:txBody>
        </p:sp>
      </p:grpSp>
      <p:sp>
        <p:nvSpPr>
          <p:cNvPr id="146" name="Google Shape;146;p21"/>
          <p:cNvSpPr txBox="1"/>
          <p:nvPr/>
        </p:nvSpPr>
        <p:spPr>
          <a:xfrm>
            <a:off x="4462350" y="2910200"/>
            <a:ext cx="2908200" cy="1127400"/>
          </a:xfrm>
          <a:prstGeom prst="rect">
            <a:avLst/>
          </a:prstGeom>
          <a:solidFill>
            <a:srgbClr val="CFE2F3"/>
          </a:solid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lang="en-GB" sz="1200">
                <a:solidFill>
                  <a:schemeClr val="dk1"/>
                </a:solidFill>
              </a:rPr>
              <a:t>Together, DHSC and MOD represent approximately half (51%) of total remaining UC payments, and accounted for over two fifths (41</a:t>
            </a:r>
            <a:r>
              <a:rPr lang="en-GB" sz="1200">
                <a:solidFill>
                  <a:schemeClr val="dk1"/>
                </a:solidFill>
              </a:rPr>
              <a:t>%)</a:t>
            </a:r>
            <a:r>
              <a:rPr lang="en-GB" sz="1200">
                <a:solidFill>
                  <a:schemeClr val="dk1"/>
                </a:solidFill>
              </a:rPr>
              <a:t> of the UC payments that were paid in 2024.</a:t>
            </a:r>
            <a:endParaRPr b="1" sz="1200">
              <a:solidFill>
                <a:schemeClr val="dk1"/>
              </a:solidFill>
            </a:endParaRPr>
          </a:p>
          <a:p>
            <a:pPr indent="0" lvl="0" marL="0" rtl="0" algn="l">
              <a:lnSpc>
                <a:spcPct val="95000"/>
              </a:lnSpc>
              <a:spcBef>
                <a:spcPts val="1200"/>
              </a:spcBef>
              <a:spcAft>
                <a:spcPts val="1200"/>
              </a:spcAft>
              <a:buNone/>
            </a:pPr>
            <a:r>
              <a:rPr lang="en-GB" sz="1200">
                <a:solidFill>
                  <a:schemeClr val="dk1"/>
                </a:solidFill>
              </a:rPr>
              <a:t> </a:t>
            </a:r>
            <a:endParaRPr sz="1200">
              <a:solidFill>
                <a:schemeClr val="dk1"/>
              </a:solidFill>
            </a:endParaRPr>
          </a:p>
        </p:txBody>
      </p:sp>
      <p:sp>
        <p:nvSpPr>
          <p:cNvPr id="147" name="Google Shape;147;p21"/>
          <p:cNvSpPr txBox="1"/>
          <p:nvPr/>
        </p:nvSpPr>
        <p:spPr>
          <a:xfrm>
            <a:off x="311700" y="941525"/>
            <a:ext cx="8338200" cy="5940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0"/>
              </a:spcBef>
              <a:spcAft>
                <a:spcPts val="1200"/>
              </a:spcAft>
              <a:buNone/>
            </a:pPr>
            <a:r>
              <a:rPr lang="en-GB">
                <a:solidFill>
                  <a:srgbClr val="287AAF"/>
                </a:solidFill>
                <a:latin typeface="Barlow"/>
                <a:ea typeface="Barlow"/>
                <a:cs typeface="Barlow"/>
                <a:sym typeface="Barlow"/>
              </a:rPr>
              <a:t>While DfE has the greatest number of projects, DHSC and MOD have the largest remaining UC payments. A large portion of these payments relate to the ongoing required maintenance of assets.</a:t>
            </a:r>
            <a:endParaRPr sz="900">
              <a:solidFill>
                <a:srgbClr val="287AAF"/>
              </a:solidFill>
            </a:endParaRPr>
          </a:p>
        </p:txBody>
      </p:sp>
      <p:sp>
        <p:nvSpPr>
          <p:cNvPr id="148" name="Google Shape;148;p2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149" name="Google Shape;149;p21"/>
          <p:cNvSpPr txBox="1"/>
          <p:nvPr/>
        </p:nvSpPr>
        <p:spPr>
          <a:xfrm>
            <a:off x="4508725" y="-19850"/>
            <a:ext cx="718200" cy="1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000000"/>
                </a:solidFill>
                <a:latin typeface="Barlow"/>
                <a:ea typeface="Barlow"/>
                <a:cs typeface="Barlow"/>
                <a:sym typeface="Barlow"/>
              </a:rPr>
              <a:t>OFFICIAL</a:t>
            </a:r>
            <a:endParaRPr sz="800">
              <a:solidFill>
                <a:srgbClr val="000000"/>
              </a:solidFill>
              <a:latin typeface="Barlow"/>
              <a:ea typeface="Barlow"/>
              <a:cs typeface="Barlow"/>
              <a:sym typeface="Barlow"/>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sz="3050">
                <a:solidFill>
                  <a:srgbClr val="3D85C6"/>
                </a:solidFill>
              </a:rPr>
              <a:t>Expiring Projects</a:t>
            </a:r>
            <a:endParaRPr/>
          </a:p>
        </p:txBody>
      </p:sp>
      <p:grpSp>
        <p:nvGrpSpPr>
          <p:cNvPr id="155" name="Google Shape;155;p22"/>
          <p:cNvGrpSpPr/>
          <p:nvPr/>
        </p:nvGrpSpPr>
        <p:grpSpPr>
          <a:xfrm>
            <a:off x="-12700" y="-9900"/>
            <a:ext cx="3827800" cy="343800"/>
            <a:chOff x="-12700" y="-9900"/>
            <a:chExt cx="3827800" cy="343800"/>
          </a:xfrm>
        </p:grpSpPr>
        <p:sp>
          <p:nvSpPr>
            <p:cNvPr id="156" name="Google Shape;156;p22"/>
            <p:cNvSpPr txBox="1"/>
            <p:nvPr/>
          </p:nvSpPr>
          <p:spPr>
            <a:xfrm>
              <a:off x="-12700" y="-9900"/>
              <a:ext cx="450600" cy="343800"/>
            </a:xfrm>
            <a:prstGeom prst="rect">
              <a:avLst/>
            </a:prstGeom>
            <a:solidFill>
              <a:srgbClr val="9FC5E8"/>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sp>
          <p:nvSpPr>
            <p:cNvPr id="157" name="Google Shape;157;p22"/>
            <p:cNvSpPr txBox="1"/>
            <p:nvPr/>
          </p:nvSpPr>
          <p:spPr>
            <a:xfrm>
              <a:off x="438000" y="-9900"/>
              <a:ext cx="3377100" cy="33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200">
                  <a:solidFill>
                    <a:schemeClr val="dk2"/>
                  </a:solidFill>
                </a:rPr>
                <a:t>PFI &amp; PF2 Projects: 2024 Summary Data</a:t>
              </a:r>
              <a:endParaRPr sz="1200">
                <a:solidFill>
                  <a:schemeClr val="dk2"/>
                </a:solidFill>
              </a:endParaRPr>
            </a:p>
          </p:txBody>
        </p:sp>
      </p:grpSp>
      <p:sp>
        <p:nvSpPr>
          <p:cNvPr id="158" name="Google Shape;158;p22"/>
          <p:cNvSpPr txBox="1"/>
          <p:nvPr/>
        </p:nvSpPr>
        <p:spPr>
          <a:xfrm>
            <a:off x="311700" y="941525"/>
            <a:ext cx="8338200" cy="4185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0"/>
              </a:spcBef>
              <a:spcAft>
                <a:spcPts val="1200"/>
              </a:spcAft>
              <a:buNone/>
            </a:pPr>
            <a:r>
              <a:rPr lang="en-GB" sz="1600">
                <a:solidFill>
                  <a:srgbClr val="287AAF"/>
                </a:solidFill>
                <a:latin typeface="Barlow"/>
                <a:ea typeface="Barlow"/>
                <a:cs typeface="Barlow"/>
                <a:sym typeface="Barlow"/>
              </a:rPr>
              <a:t>The number of contract expiries are expected to increase each year, from now until 2036.</a:t>
            </a:r>
            <a:endParaRPr sz="1100"/>
          </a:p>
        </p:txBody>
      </p:sp>
      <p:grpSp>
        <p:nvGrpSpPr>
          <p:cNvPr id="159" name="Google Shape;159;p22"/>
          <p:cNvGrpSpPr/>
          <p:nvPr/>
        </p:nvGrpSpPr>
        <p:grpSpPr>
          <a:xfrm>
            <a:off x="92669" y="1552219"/>
            <a:ext cx="7244980" cy="3454812"/>
            <a:chOff x="473650" y="1552225"/>
            <a:chExt cx="7023052" cy="3362675"/>
          </a:xfrm>
        </p:grpSpPr>
        <p:pic>
          <p:nvPicPr>
            <p:cNvPr id="160" name="Google Shape;160;p22"/>
            <p:cNvPicPr preferRelativeResize="0"/>
            <p:nvPr/>
          </p:nvPicPr>
          <p:blipFill rotWithShape="1">
            <a:blip r:embed="rId3">
              <a:alphaModFix/>
            </a:blip>
            <a:srcRect b="0" l="0" r="0" t="6279"/>
            <a:stretch/>
          </p:blipFill>
          <p:spPr>
            <a:xfrm>
              <a:off x="833950" y="1552225"/>
              <a:ext cx="6662752" cy="3362675"/>
            </a:xfrm>
            <a:prstGeom prst="rect">
              <a:avLst/>
            </a:prstGeom>
            <a:noFill/>
            <a:ln>
              <a:noFill/>
            </a:ln>
          </p:spPr>
        </p:pic>
        <p:sp>
          <p:nvSpPr>
            <p:cNvPr id="161" name="Google Shape;161;p22"/>
            <p:cNvSpPr txBox="1"/>
            <p:nvPr/>
          </p:nvSpPr>
          <p:spPr>
            <a:xfrm rot="-5400000">
              <a:off x="-95450" y="2891550"/>
              <a:ext cx="1487400" cy="349200"/>
            </a:xfrm>
            <a:prstGeom prst="rect">
              <a:avLst/>
            </a:prstGeom>
            <a:noFill/>
            <a:ln>
              <a:noFill/>
            </a:ln>
          </p:spPr>
          <p:txBody>
            <a:bodyPr anchorCtr="0" anchor="t" bIns="91425" lIns="91425" spcFirstLastPara="1" rIns="91425" wrap="square" tIns="91425">
              <a:spAutoFit/>
            </a:bodyPr>
            <a:lstStyle/>
            <a:p>
              <a:pPr indent="0" lvl="0" marL="0" rtl="0" algn="l">
                <a:lnSpc>
                  <a:spcPct val="95000"/>
                </a:lnSpc>
                <a:spcBef>
                  <a:spcPts val="0"/>
                </a:spcBef>
                <a:spcAft>
                  <a:spcPts val="1200"/>
                </a:spcAft>
                <a:buNone/>
              </a:pPr>
              <a:r>
                <a:rPr lang="en-GB" sz="1200">
                  <a:solidFill>
                    <a:schemeClr val="dk1"/>
                  </a:solidFill>
                </a:rPr>
                <a:t>Number of projects</a:t>
              </a:r>
              <a:endParaRPr/>
            </a:p>
          </p:txBody>
        </p:sp>
      </p:grpSp>
      <p:sp>
        <p:nvSpPr>
          <p:cNvPr id="162" name="Google Shape;162;p22"/>
          <p:cNvSpPr txBox="1"/>
          <p:nvPr/>
        </p:nvSpPr>
        <p:spPr>
          <a:xfrm>
            <a:off x="6135925" y="1552225"/>
            <a:ext cx="2428500" cy="2121600"/>
          </a:xfrm>
          <a:prstGeom prst="rect">
            <a:avLst/>
          </a:prstGeom>
          <a:solidFill>
            <a:srgbClr val="CFE2F3"/>
          </a:solidFill>
          <a:ln>
            <a:noFill/>
          </a:ln>
        </p:spPr>
        <p:txBody>
          <a:bodyPr anchorCtr="0" anchor="t" bIns="91425" lIns="91425" spcFirstLastPara="1" rIns="91425" wrap="square" tIns="91425">
            <a:noAutofit/>
          </a:bodyPr>
          <a:lstStyle/>
          <a:p>
            <a:pPr indent="0" lvl="0" marL="0" rtl="0" algn="l">
              <a:lnSpc>
                <a:spcPct val="95000"/>
              </a:lnSpc>
              <a:spcBef>
                <a:spcPts val="0"/>
              </a:spcBef>
              <a:spcAft>
                <a:spcPts val="0"/>
              </a:spcAft>
              <a:buNone/>
            </a:pPr>
            <a:r>
              <a:rPr b="1" lang="en-GB" sz="1200">
                <a:solidFill>
                  <a:schemeClr val="dk1"/>
                </a:solidFill>
              </a:rPr>
              <a:t>There are 11 contract expiries expected in </a:t>
            </a:r>
            <a:r>
              <a:rPr b="1" lang="en-GB" sz="1200">
                <a:solidFill>
                  <a:schemeClr val="dk1"/>
                </a:solidFill>
              </a:rPr>
              <a:t>2024</a:t>
            </a:r>
            <a:r>
              <a:rPr b="1" lang="en-GB" sz="1200">
                <a:solidFill>
                  <a:schemeClr val="dk1"/>
                </a:solidFill>
              </a:rPr>
              <a:t>, increasing steadily to a peak of 69 in 2036. </a:t>
            </a:r>
            <a:r>
              <a:rPr lang="en-GB" sz="1200">
                <a:solidFill>
                  <a:schemeClr val="dk1"/>
                </a:solidFill>
              </a:rPr>
              <a:t>After 2036, the number of expiries per year declines rapidly.</a:t>
            </a:r>
            <a:endParaRPr sz="1200">
              <a:solidFill>
                <a:schemeClr val="dk1"/>
              </a:solidFill>
            </a:endParaRPr>
          </a:p>
          <a:p>
            <a:pPr indent="0" lvl="0" marL="0" rtl="0" algn="l">
              <a:lnSpc>
                <a:spcPct val="95000"/>
              </a:lnSpc>
              <a:spcBef>
                <a:spcPts val="1200"/>
              </a:spcBef>
              <a:spcAft>
                <a:spcPts val="1200"/>
              </a:spcAft>
              <a:buNone/>
            </a:pPr>
            <a:r>
              <a:rPr lang="en-GB" sz="1200">
                <a:solidFill>
                  <a:schemeClr val="dk1"/>
                </a:solidFill>
              </a:rPr>
              <a:t>For a small number of DHSC projects, their expiry dates are listed as their first contract break date.</a:t>
            </a:r>
            <a:endParaRPr sz="1200">
              <a:solidFill>
                <a:schemeClr val="dk1"/>
              </a:solidFill>
            </a:endParaRPr>
          </a:p>
        </p:txBody>
      </p:sp>
      <p:sp>
        <p:nvSpPr>
          <p:cNvPr id="163" name="Google Shape;163;p2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GB"/>
              <a:t>‹#›</a:t>
            </a:fld>
            <a:endParaRPr/>
          </a:p>
        </p:txBody>
      </p:sp>
      <p:sp>
        <p:nvSpPr>
          <p:cNvPr id="164" name="Google Shape;164;p22"/>
          <p:cNvSpPr txBox="1"/>
          <p:nvPr/>
        </p:nvSpPr>
        <p:spPr>
          <a:xfrm>
            <a:off x="4508725" y="-19850"/>
            <a:ext cx="718200" cy="18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800">
                <a:solidFill>
                  <a:srgbClr val="000000"/>
                </a:solidFill>
                <a:latin typeface="Barlow"/>
                <a:ea typeface="Barlow"/>
                <a:cs typeface="Barlow"/>
                <a:sym typeface="Barlow"/>
              </a:rPr>
              <a:t>OFFICIAL</a:t>
            </a:r>
            <a:endParaRPr sz="800">
              <a:solidFill>
                <a:srgbClr val="000000"/>
              </a:solidFill>
              <a:latin typeface="Barlow"/>
              <a:ea typeface="Barlow"/>
              <a:cs typeface="Barlow"/>
              <a:sym typeface="Barlow"/>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