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3"/>
  </p:notesMasterIdLst>
  <p:sldIdLst>
    <p:sldId id="256" r:id="rId2"/>
    <p:sldId id="2147472908" r:id="rId3"/>
    <p:sldId id="2147472909" r:id="rId4"/>
    <p:sldId id="2147472900" r:id="rId5"/>
    <p:sldId id="2147472916" r:id="rId6"/>
    <p:sldId id="2147472912" r:id="rId7"/>
    <p:sldId id="2147472913" r:id="rId8"/>
    <p:sldId id="2147472945" r:id="rId9"/>
    <p:sldId id="2147472914" r:id="rId10"/>
    <p:sldId id="2147472917" r:id="rId11"/>
    <p:sldId id="2147472903" r:id="rId12"/>
    <p:sldId id="2147472919" r:id="rId13"/>
    <p:sldId id="2147472923" r:id="rId14"/>
    <p:sldId id="2147472946" r:id="rId15"/>
    <p:sldId id="2147472922" r:id="rId16"/>
    <p:sldId id="2147472924" r:id="rId17"/>
    <p:sldId id="2147472947" r:id="rId18"/>
    <p:sldId id="2147472918" r:id="rId19"/>
    <p:sldId id="2147472925" r:id="rId20"/>
    <p:sldId id="2147472926" r:id="rId21"/>
    <p:sldId id="2147472890" r:id="rId22"/>
    <p:sldId id="2147472906" r:id="rId23"/>
    <p:sldId id="2147472897" r:id="rId24"/>
    <p:sldId id="2147472883" r:id="rId25"/>
    <p:sldId id="2147472934" r:id="rId26"/>
    <p:sldId id="2147472936" r:id="rId27"/>
    <p:sldId id="2147472937" r:id="rId28"/>
    <p:sldId id="2147472948" r:id="rId29"/>
    <p:sldId id="2147472938" r:id="rId30"/>
    <p:sldId id="2147472939" r:id="rId31"/>
    <p:sldId id="2147472940" r:id="rId32"/>
    <p:sldId id="2147472941" r:id="rId33"/>
    <p:sldId id="2147472942" r:id="rId34"/>
    <p:sldId id="2147472943" r:id="rId35"/>
    <p:sldId id="2147472933" r:id="rId36"/>
    <p:sldId id="2147472949" r:id="rId37"/>
    <p:sldId id="2147472932" r:id="rId38"/>
    <p:sldId id="2147472907" r:id="rId39"/>
    <p:sldId id="2147472892" r:id="rId40"/>
    <p:sldId id="2147472931" r:id="rId41"/>
    <p:sldId id="2147472944" r:id="rId42"/>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92B6"/>
    <a:srgbClr val="170C59"/>
    <a:srgbClr val="9B5BA5"/>
    <a:srgbClr val="ED7936"/>
    <a:srgbClr val="8AB23E"/>
    <a:srgbClr val="1B1F39"/>
    <a:srgbClr val="0D0F1D"/>
    <a:srgbClr val="0F1120"/>
    <a:srgbClr val="0404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103" autoAdjust="0"/>
  </p:normalViewPr>
  <p:slideViewPr>
    <p:cSldViewPr snapToGrid="0">
      <p:cViewPr varScale="1">
        <p:scale>
          <a:sx n="79" d="100"/>
          <a:sy n="79" d="100"/>
        </p:scale>
        <p:origin x="387" y="5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0AFC0E-8E6A-4432-8B68-D55E2657F57A}" type="doc">
      <dgm:prSet loTypeId="urn:microsoft.com/office/officeart/2005/8/layout/vList3" loCatId="list" qsTypeId="urn:microsoft.com/office/officeart/2005/8/quickstyle/simple1" qsCatId="simple" csTypeId="urn:microsoft.com/office/officeart/2005/8/colors/accent3_1" csCatId="accent3" phldr="1"/>
      <dgm:spPr/>
    </dgm:pt>
    <dgm:pt modelId="{3AAADD07-82FC-4A63-A00D-82E4169B994A}">
      <dgm:prSet phldrT="[Text]" custT="1">
        <dgm:style>
          <a:lnRef idx="1">
            <a:schemeClr val="accent5"/>
          </a:lnRef>
          <a:fillRef idx="2">
            <a:schemeClr val="accent5"/>
          </a:fillRef>
          <a:effectRef idx="1">
            <a:schemeClr val="accent5"/>
          </a:effectRef>
          <a:fontRef idx="minor">
            <a:schemeClr val="dk1"/>
          </a:fontRef>
        </dgm:style>
      </dgm:prSet>
      <dgm:spPr>
        <a:gradFill flip="none" rotWithShape="1">
          <a:gsLst>
            <a:gs pos="0">
              <a:srgbClr val="170C59"/>
            </a:gs>
            <a:gs pos="16000">
              <a:srgbClr val="2092B6"/>
            </a:gs>
          </a:gsLst>
          <a:path path="circle">
            <a:fillToRect l="100000" t="100000"/>
          </a:path>
          <a:tileRect r="-100000" b="-100000"/>
        </a:gradFill>
        <a:ln>
          <a:solidFill>
            <a:srgbClr val="2092B6"/>
          </a:solidFill>
        </a:ln>
      </dgm:spPr>
      <dgm:t>
        <a:bodyPr lIns="1116000"/>
        <a:lstStyle/>
        <a:p>
          <a:pPr algn="l"/>
          <a:r>
            <a:rPr lang="en-GB" sz="1600" dirty="0">
              <a:latin typeface="Tahoma" panose="020B0604030504040204" pitchFamily="34" charset="0"/>
              <a:ea typeface="Tahoma" panose="020B0604030504040204" pitchFamily="34" charset="0"/>
              <a:cs typeface="Tahoma" panose="020B0604030504040204" pitchFamily="34" charset="0"/>
            </a:rPr>
            <a:t>Increasing, from three to four, the total number of people (childminders and/or assistants) who can work together under a childminder’s registration.</a:t>
          </a:r>
        </a:p>
      </dgm:t>
    </dgm:pt>
    <dgm:pt modelId="{0C955F89-1F56-440D-BCDE-3C1952108B72}" type="parTrans" cxnId="{54CA0715-49D5-4873-9D49-C16587CFC986}">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F4A19F2A-A5F2-458F-84E1-37DFDFD8F170}" type="sibTrans" cxnId="{54CA0715-49D5-4873-9D49-C16587CFC986}">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2078232F-430A-4259-ADBB-529C13A959C6}">
      <dgm:prSet phldrT="[Text]" custT="1">
        <dgm:style>
          <a:lnRef idx="1">
            <a:schemeClr val="accent5"/>
          </a:lnRef>
          <a:fillRef idx="2">
            <a:schemeClr val="accent5"/>
          </a:fillRef>
          <a:effectRef idx="1">
            <a:schemeClr val="accent5"/>
          </a:effectRef>
          <a:fontRef idx="minor">
            <a:schemeClr val="dk1"/>
          </a:fontRef>
        </dgm:style>
      </dgm:prSet>
      <dgm:spPr>
        <a:gradFill flip="none" rotWithShape="1">
          <a:gsLst>
            <a:gs pos="0">
              <a:srgbClr val="170C59"/>
            </a:gs>
            <a:gs pos="16000">
              <a:srgbClr val="2092B6"/>
            </a:gs>
          </a:gsLst>
          <a:path path="circle">
            <a:fillToRect l="100000" t="100000"/>
          </a:path>
          <a:tileRect r="-100000" b="-100000"/>
        </a:gradFill>
        <a:ln>
          <a:solidFill>
            <a:srgbClr val="2092B6"/>
          </a:solidFill>
        </a:ln>
      </dgm:spPr>
      <dgm:t>
        <a:bodyPr lIns="1116000"/>
        <a:lstStyle/>
        <a:p>
          <a:pPr algn="l"/>
          <a:r>
            <a:rPr lang="en-GB" sz="1600" dirty="0">
              <a:latin typeface="Tahoma" panose="020B0604030504040204" pitchFamily="34" charset="0"/>
              <a:ea typeface="Tahoma" panose="020B0604030504040204" pitchFamily="34" charset="0"/>
              <a:cs typeface="Tahoma" panose="020B0604030504040204" pitchFamily="34" charset="0"/>
            </a:rPr>
            <a:t>Childminders and childcare on domestic premises have flexibility to spend more time operating outside of domestic premises, such as at a community hall or school.</a:t>
          </a:r>
        </a:p>
      </dgm:t>
    </dgm:pt>
    <dgm:pt modelId="{A2E807B3-F6D9-415B-91E7-6226A0BF5F99}" type="parTrans" cxnId="{5D84B48C-D4D7-44C5-A0DF-096D2893E2BC}">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909CFE6C-03FA-4430-8F38-644D25D404D5}" type="sibTrans" cxnId="{5D84B48C-D4D7-44C5-A0DF-096D2893E2BC}">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0F29F305-2A97-4609-A73A-B2DA69BC313F}">
      <dgm:prSet phldrT="[Text]" custT="1">
        <dgm:style>
          <a:lnRef idx="1">
            <a:schemeClr val="accent5"/>
          </a:lnRef>
          <a:fillRef idx="2">
            <a:schemeClr val="accent5"/>
          </a:fillRef>
          <a:effectRef idx="1">
            <a:schemeClr val="accent5"/>
          </a:effectRef>
          <a:fontRef idx="minor">
            <a:schemeClr val="dk1"/>
          </a:fontRef>
        </dgm:style>
      </dgm:prSet>
      <dgm:spPr>
        <a:gradFill flip="none" rotWithShape="1">
          <a:gsLst>
            <a:gs pos="0">
              <a:srgbClr val="170C59"/>
            </a:gs>
            <a:gs pos="16000">
              <a:srgbClr val="2092B6"/>
            </a:gs>
          </a:gsLst>
          <a:path path="circle">
            <a:fillToRect l="100000" t="100000"/>
          </a:path>
          <a:tileRect r="-100000" b="-100000"/>
        </a:gradFill>
        <a:ln>
          <a:solidFill>
            <a:srgbClr val="2092B6"/>
          </a:solidFill>
        </a:ln>
      </dgm:spPr>
      <dgm:t>
        <a:bodyPr lIns="1116000"/>
        <a:lstStyle/>
        <a:p>
          <a:pPr algn="l"/>
          <a:r>
            <a:rPr lang="en-GB" sz="1600" dirty="0">
              <a:latin typeface="Tahoma" panose="020B0604030504040204" pitchFamily="34" charset="0"/>
              <a:ea typeface="Tahoma" panose="020B0604030504040204" pitchFamily="34" charset="0"/>
              <a:cs typeface="Tahoma" panose="020B0604030504040204" pitchFamily="34" charset="0"/>
            </a:rPr>
            <a:t>Increasing the number of people needed for childcare on domestic premises to five or more people providing care (those who were registered, or applied to register, before 1 November can continue operating with four or more people).</a:t>
          </a:r>
        </a:p>
      </dgm:t>
    </dgm:pt>
    <dgm:pt modelId="{682CB43C-B497-4FDF-B4EA-A67AF555A951}" type="parTrans" cxnId="{3C0A2453-77F0-475D-915A-F0454E248DD9}">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FD7C06DA-2081-46BD-A177-7088DAD091E0}" type="sibTrans" cxnId="{3C0A2453-77F0-475D-915A-F0454E248DD9}">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8314E185-B73B-4EFC-951A-3AB8D0E27276}">
      <dgm:prSet phldrT="[Text]" custT="1">
        <dgm:style>
          <a:lnRef idx="1">
            <a:schemeClr val="accent5"/>
          </a:lnRef>
          <a:fillRef idx="2">
            <a:schemeClr val="accent5"/>
          </a:fillRef>
          <a:effectRef idx="1">
            <a:schemeClr val="accent5"/>
          </a:effectRef>
          <a:fontRef idx="minor">
            <a:schemeClr val="dk1"/>
          </a:fontRef>
        </dgm:style>
      </dgm:prSet>
      <dgm:spPr>
        <a:gradFill flip="none" rotWithShape="1">
          <a:gsLst>
            <a:gs pos="0">
              <a:srgbClr val="170C59"/>
            </a:gs>
            <a:gs pos="16000">
              <a:srgbClr val="2092B6"/>
            </a:gs>
          </a:gsLst>
          <a:path path="circle">
            <a:fillToRect l="100000" t="100000"/>
          </a:path>
          <a:tileRect r="-100000" b="-100000"/>
        </a:gradFill>
        <a:ln>
          <a:solidFill>
            <a:srgbClr val="2092B6"/>
          </a:solidFill>
        </a:ln>
      </dgm:spPr>
      <dgm:t>
        <a:bodyPr lIns="1116000"/>
        <a:lstStyle/>
        <a:p>
          <a:pPr algn="l"/>
          <a:r>
            <a:rPr lang="en-GB" sz="1600">
              <a:latin typeface="Tahoma" panose="020B0604030504040204" pitchFamily="34" charset="0"/>
              <a:ea typeface="Tahoma" panose="020B0604030504040204" pitchFamily="34" charset="0"/>
              <a:cs typeface="Tahoma" panose="020B0604030504040204" pitchFamily="34" charset="0"/>
            </a:rPr>
            <a:t>A new category of childminder (childminder without domestic premises) who can work entirely from non-domestic premises.</a:t>
          </a:r>
        </a:p>
      </dgm:t>
    </dgm:pt>
    <dgm:pt modelId="{F03D31B3-5553-4630-9FE5-B9DD6F2BAF1C}" type="sibTrans" cxnId="{1325A449-46CB-47FF-84FB-2CD7557FF922}">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F3A69D6D-4EF7-4E44-8DF2-257A3EAA82BC}" type="parTrans" cxnId="{1325A449-46CB-47FF-84FB-2CD7557FF922}">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625C1F44-2F11-4DEB-B724-BCB638CB00E7}" type="pres">
      <dgm:prSet presAssocID="{E90AFC0E-8E6A-4432-8B68-D55E2657F57A}" presName="linearFlow" presStyleCnt="0">
        <dgm:presLayoutVars>
          <dgm:dir/>
          <dgm:resizeHandles val="exact"/>
        </dgm:presLayoutVars>
      </dgm:prSet>
      <dgm:spPr/>
    </dgm:pt>
    <dgm:pt modelId="{9F0F8989-A5BA-43EF-B838-984AAD5B8307}" type="pres">
      <dgm:prSet presAssocID="{8314E185-B73B-4EFC-951A-3AB8D0E27276}" presName="composite" presStyleCnt="0"/>
      <dgm:spPr/>
    </dgm:pt>
    <dgm:pt modelId="{7A4C5E49-C6F6-4E2B-8DB7-B89E5E425BEC}" type="pres">
      <dgm:prSet presAssocID="{8314E185-B73B-4EFC-951A-3AB8D0E27276}" presName="imgShp" presStyleLbl="fgImgPlace1" presStyleIdx="0" presStyleCnt="4" custScaleX="90909" custScaleY="90909" custLinFactNeighborX="-103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Home with solid fill"/>
        </a:ext>
      </dgm:extLst>
    </dgm:pt>
    <dgm:pt modelId="{9B634A41-43AF-411E-B72C-2CF2901113D4}" type="pres">
      <dgm:prSet presAssocID="{8314E185-B73B-4EFC-951A-3AB8D0E27276}" presName="txShp" presStyleLbl="node1" presStyleIdx="0" presStyleCnt="4" custScaleX="116356" custScaleY="115400">
        <dgm:presLayoutVars>
          <dgm:bulletEnabled val="1"/>
        </dgm:presLayoutVars>
      </dgm:prSet>
      <dgm:spPr>
        <a:prstGeom prst="roundRect">
          <a:avLst/>
        </a:prstGeom>
      </dgm:spPr>
    </dgm:pt>
    <dgm:pt modelId="{8E700CF1-BF2E-45F1-A385-AE410CC86E16}" type="pres">
      <dgm:prSet presAssocID="{F03D31B3-5553-4630-9FE5-B9DD6F2BAF1C}" presName="spacing" presStyleCnt="0"/>
      <dgm:spPr/>
    </dgm:pt>
    <dgm:pt modelId="{98D559B3-29C9-4A15-B3FD-71BA5F402CCB}" type="pres">
      <dgm:prSet presAssocID="{3AAADD07-82FC-4A63-A00D-82E4169B994A}" presName="composite" presStyleCnt="0"/>
      <dgm:spPr/>
    </dgm:pt>
    <dgm:pt modelId="{20680F8C-5DEB-4B76-9D25-DC5B8F49AA2C}" type="pres">
      <dgm:prSet presAssocID="{3AAADD07-82FC-4A63-A00D-82E4169B994A}" presName="imgShp" presStyleLbl="fgImgPlace1" presStyleIdx="1" presStyleCnt="4" custScaleX="100000" custScaleY="100000" custLinFactNeighborX="-103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pt>
    <dgm:pt modelId="{A771C2D2-78FA-431C-B487-351427AABA45}" type="pres">
      <dgm:prSet presAssocID="{3AAADD07-82FC-4A63-A00D-82E4169B994A}" presName="txShp" presStyleLbl="node1" presStyleIdx="1" presStyleCnt="4" custScaleX="116356">
        <dgm:presLayoutVars>
          <dgm:bulletEnabled val="1"/>
        </dgm:presLayoutVars>
      </dgm:prSet>
      <dgm:spPr>
        <a:prstGeom prst="roundRect">
          <a:avLst/>
        </a:prstGeom>
      </dgm:spPr>
    </dgm:pt>
    <dgm:pt modelId="{36AA91CA-B888-4E7A-BE60-7F54E3EE7847}" type="pres">
      <dgm:prSet presAssocID="{F4A19F2A-A5F2-458F-84E1-37DFDFD8F170}" presName="spacing" presStyleCnt="0"/>
      <dgm:spPr/>
    </dgm:pt>
    <dgm:pt modelId="{4C89D45F-6DB8-4AE7-9CBE-47AB1DE165D3}" type="pres">
      <dgm:prSet presAssocID="{2078232F-430A-4259-ADBB-529C13A959C6}" presName="composite" presStyleCnt="0"/>
      <dgm:spPr/>
    </dgm:pt>
    <dgm:pt modelId="{5F437160-BABC-492E-AB50-102261B0CB23}" type="pres">
      <dgm:prSet presAssocID="{2078232F-430A-4259-ADBB-529C13A959C6}" presName="imgShp" presStyleLbl="fgImgPlace1" presStyleIdx="2" presStyleCnt="4" custScaleX="100000" custScaleY="100000" custLinFactNeighborX="-103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pt>
    <dgm:pt modelId="{16A2966E-44CB-48E7-BF02-C75E24477E67}" type="pres">
      <dgm:prSet presAssocID="{2078232F-430A-4259-ADBB-529C13A959C6}" presName="txShp" presStyleLbl="node1" presStyleIdx="2" presStyleCnt="4" custScaleX="116356">
        <dgm:presLayoutVars>
          <dgm:bulletEnabled val="1"/>
        </dgm:presLayoutVars>
      </dgm:prSet>
      <dgm:spPr>
        <a:prstGeom prst="roundRect">
          <a:avLst/>
        </a:prstGeom>
      </dgm:spPr>
    </dgm:pt>
    <dgm:pt modelId="{C877089A-18F1-4B1A-BB56-E9E294C0B0F1}" type="pres">
      <dgm:prSet presAssocID="{909CFE6C-03FA-4430-8F38-644D25D404D5}" presName="spacing" presStyleCnt="0"/>
      <dgm:spPr/>
    </dgm:pt>
    <dgm:pt modelId="{C3F993AF-3844-4055-9411-EE558951D44C}" type="pres">
      <dgm:prSet presAssocID="{0F29F305-2A97-4609-A73A-B2DA69BC313F}" presName="composite" presStyleCnt="0"/>
      <dgm:spPr/>
    </dgm:pt>
    <dgm:pt modelId="{4F38A20E-0C8B-41F8-811A-F54726E88C24}" type="pres">
      <dgm:prSet presAssocID="{0F29F305-2A97-4609-A73A-B2DA69BC313F}" presName="imgShp" presStyleLbl="fgImgPlace1" presStyleIdx="3" presStyleCnt="4" custScaleX="100000" custScaleY="100000" custLinFactNeighborX="-103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Family with two children with solid fill"/>
        </a:ext>
      </dgm:extLst>
    </dgm:pt>
    <dgm:pt modelId="{F152C4BC-17D2-43F0-B316-40D30415F587}" type="pres">
      <dgm:prSet presAssocID="{0F29F305-2A97-4609-A73A-B2DA69BC313F}" presName="txShp" presStyleLbl="node1" presStyleIdx="3" presStyleCnt="4" custScaleX="116356" custScaleY="143985">
        <dgm:presLayoutVars>
          <dgm:bulletEnabled val="1"/>
        </dgm:presLayoutVars>
      </dgm:prSet>
      <dgm:spPr>
        <a:prstGeom prst="roundRect">
          <a:avLst/>
        </a:prstGeom>
      </dgm:spPr>
    </dgm:pt>
  </dgm:ptLst>
  <dgm:cxnLst>
    <dgm:cxn modelId="{54CA0715-49D5-4873-9D49-C16587CFC986}" srcId="{E90AFC0E-8E6A-4432-8B68-D55E2657F57A}" destId="{3AAADD07-82FC-4A63-A00D-82E4169B994A}" srcOrd="1" destOrd="0" parTransId="{0C955F89-1F56-440D-BCDE-3C1952108B72}" sibTransId="{F4A19F2A-A5F2-458F-84E1-37DFDFD8F170}"/>
    <dgm:cxn modelId="{F966C35B-C4BF-4189-9CEF-7672F167BBA8}" type="presOf" srcId="{8314E185-B73B-4EFC-951A-3AB8D0E27276}" destId="{9B634A41-43AF-411E-B72C-2CF2901113D4}" srcOrd="0" destOrd="0" presId="urn:microsoft.com/office/officeart/2005/8/layout/vList3"/>
    <dgm:cxn modelId="{FD57DE5D-AEA0-4CAF-939D-627D347FAB85}" type="presOf" srcId="{0F29F305-2A97-4609-A73A-B2DA69BC313F}" destId="{F152C4BC-17D2-43F0-B316-40D30415F587}" srcOrd="0" destOrd="0" presId="urn:microsoft.com/office/officeart/2005/8/layout/vList3"/>
    <dgm:cxn modelId="{1325A449-46CB-47FF-84FB-2CD7557FF922}" srcId="{E90AFC0E-8E6A-4432-8B68-D55E2657F57A}" destId="{8314E185-B73B-4EFC-951A-3AB8D0E27276}" srcOrd="0" destOrd="0" parTransId="{F3A69D6D-4EF7-4E44-8DF2-257A3EAA82BC}" sibTransId="{F03D31B3-5553-4630-9FE5-B9DD6F2BAF1C}"/>
    <dgm:cxn modelId="{3C0A2453-77F0-475D-915A-F0454E248DD9}" srcId="{E90AFC0E-8E6A-4432-8B68-D55E2657F57A}" destId="{0F29F305-2A97-4609-A73A-B2DA69BC313F}" srcOrd="3" destOrd="0" parTransId="{682CB43C-B497-4FDF-B4EA-A67AF555A951}" sibTransId="{FD7C06DA-2081-46BD-A177-7088DAD091E0}"/>
    <dgm:cxn modelId="{FBE46983-6B74-4623-8FED-EABF017C8938}" type="presOf" srcId="{2078232F-430A-4259-ADBB-529C13A959C6}" destId="{16A2966E-44CB-48E7-BF02-C75E24477E67}" srcOrd="0" destOrd="0" presId="urn:microsoft.com/office/officeart/2005/8/layout/vList3"/>
    <dgm:cxn modelId="{5D84B48C-D4D7-44C5-A0DF-096D2893E2BC}" srcId="{E90AFC0E-8E6A-4432-8B68-D55E2657F57A}" destId="{2078232F-430A-4259-ADBB-529C13A959C6}" srcOrd="2" destOrd="0" parTransId="{A2E807B3-F6D9-415B-91E7-6226A0BF5F99}" sibTransId="{909CFE6C-03FA-4430-8F38-644D25D404D5}"/>
    <dgm:cxn modelId="{653F3EF0-31C6-4731-85CA-C0ED5053C89E}" type="presOf" srcId="{3AAADD07-82FC-4A63-A00D-82E4169B994A}" destId="{A771C2D2-78FA-431C-B487-351427AABA45}" srcOrd="0" destOrd="0" presId="urn:microsoft.com/office/officeart/2005/8/layout/vList3"/>
    <dgm:cxn modelId="{04267CFD-E7E3-4034-B782-F5B064FD8A53}" type="presOf" srcId="{E90AFC0E-8E6A-4432-8B68-D55E2657F57A}" destId="{625C1F44-2F11-4DEB-B724-BCB638CB00E7}" srcOrd="0" destOrd="0" presId="urn:microsoft.com/office/officeart/2005/8/layout/vList3"/>
    <dgm:cxn modelId="{25719CF2-884E-4571-B0F5-B8F11799A1D1}" type="presParOf" srcId="{625C1F44-2F11-4DEB-B724-BCB638CB00E7}" destId="{9F0F8989-A5BA-43EF-B838-984AAD5B8307}" srcOrd="0" destOrd="0" presId="urn:microsoft.com/office/officeart/2005/8/layout/vList3"/>
    <dgm:cxn modelId="{6160C00F-866F-46B3-B8A5-3BABB05234F5}" type="presParOf" srcId="{9F0F8989-A5BA-43EF-B838-984AAD5B8307}" destId="{7A4C5E49-C6F6-4E2B-8DB7-B89E5E425BEC}" srcOrd="0" destOrd="0" presId="urn:microsoft.com/office/officeart/2005/8/layout/vList3"/>
    <dgm:cxn modelId="{2443C742-C478-4E21-8533-63B1820E1CE2}" type="presParOf" srcId="{9F0F8989-A5BA-43EF-B838-984AAD5B8307}" destId="{9B634A41-43AF-411E-B72C-2CF2901113D4}" srcOrd="1" destOrd="0" presId="urn:microsoft.com/office/officeart/2005/8/layout/vList3"/>
    <dgm:cxn modelId="{0041B782-784A-4A97-8FBB-291612E3EC6A}" type="presParOf" srcId="{625C1F44-2F11-4DEB-B724-BCB638CB00E7}" destId="{8E700CF1-BF2E-45F1-A385-AE410CC86E16}" srcOrd="1" destOrd="0" presId="urn:microsoft.com/office/officeart/2005/8/layout/vList3"/>
    <dgm:cxn modelId="{F52E8F54-1718-4DD7-8B9A-24C7D241E037}" type="presParOf" srcId="{625C1F44-2F11-4DEB-B724-BCB638CB00E7}" destId="{98D559B3-29C9-4A15-B3FD-71BA5F402CCB}" srcOrd="2" destOrd="0" presId="urn:microsoft.com/office/officeart/2005/8/layout/vList3"/>
    <dgm:cxn modelId="{61F33E7F-13C8-492E-BA8E-5C5F80FE66FC}" type="presParOf" srcId="{98D559B3-29C9-4A15-B3FD-71BA5F402CCB}" destId="{20680F8C-5DEB-4B76-9D25-DC5B8F49AA2C}" srcOrd="0" destOrd="0" presId="urn:microsoft.com/office/officeart/2005/8/layout/vList3"/>
    <dgm:cxn modelId="{47252724-885E-4F81-92B0-41DE8FBE4C62}" type="presParOf" srcId="{98D559B3-29C9-4A15-B3FD-71BA5F402CCB}" destId="{A771C2D2-78FA-431C-B487-351427AABA45}" srcOrd="1" destOrd="0" presId="urn:microsoft.com/office/officeart/2005/8/layout/vList3"/>
    <dgm:cxn modelId="{9A17A030-12F1-40D3-8DD1-A25D5ED97743}" type="presParOf" srcId="{625C1F44-2F11-4DEB-B724-BCB638CB00E7}" destId="{36AA91CA-B888-4E7A-BE60-7F54E3EE7847}" srcOrd="3" destOrd="0" presId="urn:microsoft.com/office/officeart/2005/8/layout/vList3"/>
    <dgm:cxn modelId="{924B4893-1E2B-448B-A621-778F877D0D99}" type="presParOf" srcId="{625C1F44-2F11-4DEB-B724-BCB638CB00E7}" destId="{4C89D45F-6DB8-4AE7-9CBE-47AB1DE165D3}" srcOrd="4" destOrd="0" presId="urn:microsoft.com/office/officeart/2005/8/layout/vList3"/>
    <dgm:cxn modelId="{5D3B3709-0592-4690-A216-34334E413C16}" type="presParOf" srcId="{4C89D45F-6DB8-4AE7-9CBE-47AB1DE165D3}" destId="{5F437160-BABC-492E-AB50-102261B0CB23}" srcOrd="0" destOrd="0" presId="urn:microsoft.com/office/officeart/2005/8/layout/vList3"/>
    <dgm:cxn modelId="{E64A7F24-E2F3-4FBC-AEBA-8C412DAB58A7}" type="presParOf" srcId="{4C89D45F-6DB8-4AE7-9CBE-47AB1DE165D3}" destId="{16A2966E-44CB-48E7-BF02-C75E24477E67}" srcOrd="1" destOrd="0" presId="urn:microsoft.com/office/officeart/2005/8/layout/vList3"/>
    <dgm:cxn modelId="{1902FB1F-DEA1-4AB4-9A33-BDAAEEF25DAC}" type="presParOf" srcId="{625C1F44-2F11-4DEB-B724-BCB638CB00E7}" destId="{C877089A-18F1-4B1A-BB56-E9E294C0B0F1}" srcOrd="5" destOrd="0" presId="urn:microsoft.com/office/officeart/2005/8/layout/vList3"/>
    <dgm:cxn modelId="{2CB0DF12-7BFC-4EDE-A5B9-28A206E81F09}" type="presParOf" srcId="{625C1F44-2F11-4DEB-B724-BCB638CB00E7}" destId="{C3F993AF-3844-4055-9411-EE558951D44C}" srcOrd="6" destOrd="0" presId="urn:microsoft.com/office/officeart/2005/8/layout/vList3"/>
    <dgm:cxn modelId="{A00B5FBA-2CFE-4F10-BFF9-C4C903C7787C}" type="presParOf" srcId="{C3F993AF-3844-4055-9411-EE558951D44C}" destId="{4F38A20E-0C8B-41F8-811A-F54726E88C24}" srcOrd="0" destOrd="0" presId="urn:microsoft.com/office/officeart/2005/8/layout/vList3"/>
    <dgm:cxn modelId="{F3702B32-4BCE-40AD-93C5-008721FCF0A5}" type="presParOf" srcId="{C3F993AF-3844-4055-9411-EE558951D44C}" destId="{F152C4BC-17D2-43F0-B316-40D30415F587}"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634A41-43AF-411E-B72C-2CF2901113D4}">
      <dsp:nvSpPr>
        <dsp:cNvPr id="0" name=""/>
        <dsp:cNvSpPr/>
      </dsp:nvSpPr>
      <dsp:spPr>
        <a:xfrm rot="10800000">
          <a:off x="1203824" y="398"/>
          <a:ext cx="8234715" cy="949206"/>
        </a:xfrm>
        <a:prstGeom prst="roundRect">
          <a:avLst/>
        </a:prstGeom>
        <a:gradFill flip="none" rotWithShape="1">
          <a:gsLst>
            <a:gs pos="0">
              <a:srgbClr val="170C59"/>
            </a:gs>
            <a:gs pos="16000">
              <a:srgbClr val="2092B6"/>
            </a:gs>
          </a:gsLst>
          <a:path path="circle">
            <a:fillToRect l="100000" t="100000"/>
          </a:path>
          <a:tileRect r="-100000" b="-100000"/>
        </a:gradFill>
        <a:ln w="6350" cap="flat" cmpd="sng" algn="ctr">
          <a:solidFill>
            <a:srgbClr val="2092B6"/>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116000" tIns="60960" rIns="113792" bIns="60960" numCol="1" spcCol="1270" anchor="ctr" anchorCtr="0">
          <a:noAutofit/>
        </a:bodyPr>
        <a:lstStyle/>
        <a:p>
          <a:pPr marL="0" lvl="0" indent="0" algn="l" defTabSz="711200">
            <a:lnSpc>
              <a:spcPct val="90000"/>
            </a:lnSpc>
            <a:spcBef>
              <a:spcPct val="0"/>
            </a:spcBef>
            <a:spcAft>
              <a:spcPct val="35000"/>
            </a:spcAft>
            <a:buNone/>
          </a:pPr>
          <a:r>
            <a:rPr lang="en-GB" sz="1600" kern="1200">
              <a:latin typeface="Tahoma" panose="020B0604030504040204" pitchFamily="34" charset="0"/>
              <a:ea typeface="Tahoma" panose="020B0604030504040204" pitchFamily="34" charset="0"/>
              <a:cs typeface="Tahoma" panose="020B0604030504040204" pitchFamily="34" charset="0"/>
            </a:rPr>
            <a:t>A new category of childminder (childminder without domestic premises) who can work entirely from non-domestic premises.</a:t>
          </a:r>
        </a:p>
      </dsp:txBody>
      <dsp:txXfrm rot="10800000">
        <a:off x="1250160" y="46734"/>
        <a:ext cx="8142043" cy="856534"/>
      </dsp:txXfrm>
    </dsp:sp>
    <dsp:sp modelId="{7A4C5E49-C6F6-4E2B-8DB7-B89E5E425BEC}">
      <dsp:nvSpPr>
        <dsp:cNvPr id="0" name=""/>
        <dsp:cNvSpPr/>
      </dsp:nvSpPr>
      <dsp:spPr>
        <a:xfrm>
          <a:off x="1400211" y="101122"/>
          <a:ext cx="747759" cy="747759"/>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771C2D2-78FA-431C-B487-351427AABA45}">
      <dsp:nvSpPr>
        <dsp:cNvPr id="0" name=""/>
        <dsp:cNvSpPr/>
      </dsp:nvSpPr>
      <dsp:spPr>
        <a:xfrm rot="10800000">
          <a:off x="1203824" y="1195138"/>
          <a:ext cx="8234715" cy="822535"/>
        </a:xfrm>
        <a:prstGeom prst="roundRect">
          <a:avLst/>
        </a:prstGeom>
        <a:gradFill flip="none" rotWithShape="1">
          <a:gsLst>
            <a:gs pos="0">
              <a:srgbClr val="170C59"/>
            </a:gs>
            <a:gs pos="16000">
              <a:srgbClr val="2092B6"/>
            </a:gs>
          </a:gsLst>
          <a:path path="circle">
            <a:fillToRect l="100000" t="100000"/>
          </a:path>
          <a:tileRect r="-100000" b="-100000"/>
        </a:gradFill>
        <a:ln w="6350" cap="flat" cmpd="sng" algn="ctr">
          <a:solidFill>
            <a:srgbClr val="2092B6"/>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116000" tIns="60960" rIns="113792" bIns="60960" numCol="1" spcCol="1270" anchor="ctr" anchorCtr="0">
          <a:noAutofit/>
        </a:bodyPr>
        <a:lstStyle/>
        <a:p>
          <a:pPr marL="0" lvl="0" indent="0" algn="l" defTabSz="711200">
            <a:lnSpc>
              <a:spcPct val="90000"/>
            </a:lnSpc>
            <a:spcBef>
              <a:spcPct val="0"/>
            </a:spcBef>
            <a:spcAft>
              <a:spcPct val="35000"/>
            </a:spcAft>
            <a:buNone/>
          </a:pPr>
          <a:r>
            <a:rPr lang="en-GB" sz="1600" kern="1200" dirty="0">
              <a:latin typeface="Tahoma" panose="020B0604030504040204" pitchFamily="34" charset="0"/>
              <a:ea typeface="Tahoma" panose="020B0604030504040204" pitchFamily="34" charset="0"/>
              <a:cs typeface="Tahoma" panose="020B0604030504040204" pitchFamily="34" charset="0"/>
            </a:rPr>
            <a:t>Increasing, from three to four, the total number of people (childminders and/or assistants) who can work together under a childminder’s registration.</a:t>
          </a:r>
        </a:p>
      </dsp:txBody>
      <dsp:txXfrm rot="10800000">
        <a:off x="1243977" y="1235291"/>
        <a:ext cx="8154409" cy="742229"/>
      </dsp:txXfrm>
    </dsp:sp>
    <dsp:sp modelId="{20680F8C-5DEB-4B76-9D25-DC5B8F49AA2C}">
      <dsp:nvSpPr>
        <dsp:cNvPr id="0" name=""/>
        <dsp:cNvSpPr/>
      </dsp:nvSpPr>
      <dsp:spPr>
        <a:xfrm>
          <a:off x="1362823" y="1195138"/>
          <a:ext cx="822535" cy="822535"/>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6A2966E-44CB-48E7-BF02-C75E24477E67}">
      <dsp:nvSpPr>
        <dsp:cNvPr id="0" name=""/>
        <dsp:cNvSpPr/>
      </dsp:nvSpPr>
      <dsp:spPr>
        <a:xfrm rot="10800000">
          <a:off x="1203824" y="2263207"/>
          <a:ext cx="8234715" cy="822535"/>
        </a:xfrm>
        <a:prstGeom prst="roundRect">
          <a:avLst/>
        </a:prstGeom>
        <a:gradFill flip="none" rotWithShape="1">
          <a:gsLst>
            <a:gs pos="0">
              <a:srgbClr val="170C59"/>
            </a:gs>
            <a:gs pos="16000">
              <a:srgbClr val="2092B6"/>
            </a:gs>
          </a:gsLst>
          <a:path path="circle">
            <a:fillToRect l="100000" t="100000"/>
          </a:path>
          <a:tileRect r="-100000" b="-100000"/>
        </a:gradFill>
        <a:ln w="6350" cap="flat" cmpd="sng" algn="ctr">
          <a:solidFill>
            <a:srgbClr val="2092B6"/>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116000" tIns="60960" rIns="113792" bIns="60960" numCol="1" spcCol="1270" anchor="ctr" anchorCtr="0">
          <a:noAutofit/>
        </a:bodyPr>
        <a:lstStyle/>
        <a:p>
          <a:pPr marL="0" lvl="0" indent="0" algn="l" defTabSz="711200">
            <a:lnSpc>
              <a:spcPct val="90000"/>
            </a:lnSpc>
            <a:spcBef>
              <a:spcPct val="0"/>
            </a:spcBef>
            <a:spcAft>
              <a:spcPct val="35000"/>
            </a:spcAft>
            <a:buNone/>
          </a:pPr>
          <a:r>
            <a:rPr lang="en-GB" sz="1600" kern="1200" dirty="0">
              <a:latin typeface="Tahoma" panose="020B0604030504040204" pitchFamily="34" charset="0"/>
              <a:ea typeface="Tahoma" panose="020B0604030504040204" pitchFamily="34" charset="0"/>
              <a:cs typeface="Tahoma" panose="020B0604030504040204" pitchFamily="34" charset="0"/>
            </a:rPr>
            <a:t>Childminders and childcare on domestic premises have flexibility to spend more time operating outside of domestic premises, such as at a community hall or school.</a:t>
          </a:r>
        </a:p>
      </dsp:txBody>
      <dsp:txXfrm rot="10800000">
        <a:off x="1243977" y="2303360"/>
        <a:ext cx="8154409" cy="742229"/>
      </dsp:txXfrm>
    </dsp:sp>
    <dsp:sp modelId="{5F437160-BABC-492E-AB50-102261B0CB23}">
      <dsp:nvSpPr>
        <dsp:cNvPr id="0" name=""/>
        <dsp:cNvSpPr/>
      </dsp:nvSpPr>
      <dsp:spPr>
        <a:xfrm>
          <a:off x="1362823" y="2263207"/>
          <a:ext cx="822535" cy="822535"/>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152C4BC-17D2-43F0-B316-40D30415F587}">
      <dsp:nvSpPr>
        <dsp:cNvPr id="0" name=""/>
        <dsp:cNvSpPr/>
      </dsp:nvSpPr>
      <dsp:spPr>
        <a:xfrm rot="10800000">
          <a:off x="1203824" y="3331276"/>
          <a:ext cx="8234715" cy="1184328"/>
        </a:xfrm>
        <a:prstGeom prst="roundRect">
          <a:avLst/>
        </a:prstGeom>
        <a:gradFill flip="none" rotWithShape="1">
          <a:gsLst>
            <a:gs pos="0">
              <a:srgbClr val="170C59"/>
            </a:gs>
            <a:gs pos="16000">
              <a:srgbClr val="2092B6"/>
            </a:gs>
          </a:gsLst>
          <a:path path="circle">
            <a:fillToRect l="100000" t="100000"/>
          </a:path>
          <a:tileRect r="-100000" b="-100000"/>
        </a:gradFill>
        <a:ln w="6350" cap="flat" cmpd="sng" algn="ctr">
          <a:solidFill>
            <a:srgbClr val="2092B6"/>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116000" tIns="60960" rIns="113792" bIns="60960" numCol="1" spcCol="1270" anchor="ctr" anchorCtr="0">
          <a:noAutofit/>
        </a:bodyPr>
        <a:lstStyle/>
        <a:p>
          <a:pPr marL="0" lvl="0" indent="0" algn="l" defTabSz="711200">
            <a:lnSpc>
              <a:spcPct val="90000"/>
            </a:lnSpc>
            <a:spcBef>
              <a:spcPct val="0"/>
            </a:spcBef>
            <a:spcAft>
              <a:spcPct val="35000"/>
            </a:spcAft>
            <a:buNone/>
          </a:pPr>
          <a:r>
            <a:rPr lang="en-GB" sz="1600" kern="1200" dirty="0">
              <a:latin typeface="Tahoma" panose="020B0604030504040204" pitchFamily="34" charset="0"/>
              <a:ea typeface="Tahoma" panose="020B0604030504040204" pitchFamily="34" charset="0"/>
              <a:cs typeface="Tahoma" panose="020B0604030504040204" pitchFamily="34" charset="0"/>
            </a:rPr>
            <a:t>Increasing the number of people needed for childcare on domestic premises to five or more people providing care (those who were registered, or applied to register, before 1 November can continue operating with four or more people).</a:t>
          </a:r>
        </a:p>
      </dsp:txBody>
      <dsp:txXfrm rot="10800000">
        <a:off x="1261638" y="3389090"/>
        <a:ext cx="8119087" cy="1068700"/>
      </dsp:txXfrm>
    </dsp:sp>
    <dsp:sp modelId="{4F38A20E-0C8B-41F8-811A-F54726E88C24}">
      <dsp:nvSpPr>
        <dsp:cNvPr id="0" name=""/>
        <dsp:cNvSpPr/>
      </dsp:nvSpPr>
      <dsp:spPr>
        <a:xfrm>
          <a:off x="1362823" y="3512172"/>
          <a:ext cx="822535" cy="822535"/>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A4AD20-0DAF-4BF2-AB8F-4E484D28407B}" type="datetimeFigureOut">
              <a:rPr lang="en-GB" smtClean="0"/>
              <a:t>04/02/2025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89FBD9-7137-4D5C-A793-2620AAF05C84}" type="slidenum">
              <a:rPr lang="en-GB" smtClean="0"/>
              <a:t>‹#›</a:t>
            </a:fld>
            <a:endParaRPr lang="en-GB"/>
          </a:p>
        </p:txBody>
      </p:sp>
    </p:spTree>
    <p:extLst>
      <p:ext uri="{BB962C8B-B14F-4D97-AF65-F5344CB8AC3E}">
        <p14:creationId xmlns:p14="http://schemas.microsoft.com/office/powerpoint/2010/main" val="3055834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gov.uk/government/publications/early-years-register-providers-inspection-requirements-for-ofsted/inspection-of-early-years-register-providers-requirements-for-ofsted"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gov.uk/government/publications/childminder-agencies-a-guide"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gov.uk/government/publications/childminder-agencies-inspection-guidance/childminder-agencies-inspection-guidance" TargetMode="External"/><Relationship Id="rId4" Type="http://schemas.openxmlformats.org/officeDocument/2006/relationships/hyperlink" Target="https://www.gov.uk/government/publications/childminder-agencies-registration-and-suitability"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1</a:t>
            </a:fld>
            <a:endParaRPr lang="en-GB"/>
          </a:p>
        </p:txBody>
      </p:sp>
    </p:spTree>
    <p:extLst>
      <p:ext uri="{BB962C8B-B14F-4D97-AF65-F5344CB8AC3E}">
        <p14:creationId xmlns:p14="http://schemas.microsoft.com/office/powerpoint/2010/main" val="1562140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11</a:t>
            </a:fld>
            <a:endParaRPr lang="en-GB"/>
          </a:p>
        </p:txBody>
      </p:sp>
    </p:spTree>
    <p:extLst>
      <p:ext uri="{BB962C8B-B14F-4D97-AF65-F5344CB8AC3E}">
        <p14:creationId xmlns:p14="http://schemas.microsoft.com/office/powerpoint/2010/main" val="3627032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12</a:t>
            </a:fld>
            <a:endParaRPr lang="en-GB"/>
          </a:p>
        </p:txBody>
      </p:sp>
    </p:spTree>
    <p:extLst>
      <p:ext uri="{BB962C8B-B14F-4D97-AF65-F5344CB8AC3E}">
        <p14:creationId xmlns:p14="http://schemas.microsoft.com/office/powerpoint/2010/main" val="1504722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13</a:t>
            </a:fld>
            <a:endParaRPr lang="en-GB"/>
          </a:p>
        </p:txBody>
      </p:sp>
    </p:spTree>
    <p:extLst>
      <p:ext uri="{BB962C8B-B14F-4D97-AF65-F5344CB8AC3E}">
        <p14:creationId xmlns:p14="http://schemas.microsoft.com/office/powerpoint/2010/main" val="4223938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14</a:t>
            </a:fld>
            <a:endParaRPr lang="en-GB"/>
          </a:p>
        </p:txBody>
      </p:sp>
    </p:spTree>
    <p:extLst>
      <p:ext uri="{BB962C8B-B14F-4D97-AF65-F5344CB8AC3E}">
        <p14:creationId xmlns:p14="http://schemas.microsoft.com/office/powerpoint/2010/main" val="1470250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15</a:t>
            </a:fld>
            <a:endParaRPr lang="en-GB"/>
          </a:p>
        </p:txBody>
      </p:sp>
    </p:spTree>
    <p:extLst>
      <p:ext uri="{BB962C8B-B14F-4D97-AF65-F5344CB8AC3E}">
        <p14:creationId xmlns:p14="http://schemas.microsoft.com/office/powerpoint/2010/main" val="1905483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The Childcare Exemptions from Registrations Order (2008) is legislation that is set by the Department for Education. This legislation allows some childcare to be carried out without the requirement of compulsory registration. </a:t>
            </a:r>
          </a:p>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16</a:t>
            </a:fld>
            <a:endParaRPr lang="en-GB"/>
          </a:p>
        </p:txBody>
      </p:sp>
    </p:spTree>
    <p:extLst>
      <p:ext uri="{BB962C8B-B14F-4D97-AF65-F5344CB8AC3E}">
        <p14:creationId xmlns:p14="http://schemas.microsoft.com/office/powerpoint/2010/main" val="3159582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The Childcare Exemptions from Registrations Order (2008) is legislation that is set by the Department for Education. This legislation allows some childcare to be carried out without the requirement of compulsory registration. </a:t>
            </a:r>
          </a:p>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17</a:t>
            </a:fld>
            <a:endParaRPr lang="en-GB"/>
          </a:p>
        </p:txBody>
      </p:sp>
    </p:spTree>
    <p:extLst>
      <p:ext uri="{BB962C8B-B14F-4D97-AF65-F5344CB8AC3E}">
        <p14:creationId xmlns:p14="http://schemas.microsoft.com/office/powerpoint/2010/main" val="1285469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 are two registers, the early years register and the childcare register.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However, the childcare register is split into two parts, the compulsory part and the voluntary part.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Childminders can register on one of the above registers or both, depending on the type of childcare they want to provide. Childminders that register on the Early Years Register must understand and must be able to demonstrate that they can meet the requirements of the EYFS. Childminders registering on either part of the childcare register must meet the requirements for the provision and register they choose. </a:t>
            </a:r>
          </a:p>
          <a:p>
            <a:endParaRPr lang="en-GB" dirty="0"/>
          </a:p>
        </p:txBody>
      </p:sp>
      <p:sp>
        <p:nvSpPr>
          <p:cNvPr id="4" name="Slide Number Placeholder 3"/>
          <p:cNvSpPr>
            <a:spLocks noGrp="1"/>
          </p:cNvSpPr>
          <p:nvPr>
            <p:ph type="sldNum" sz="quarter" idx="5"/>
          </p:nvPr>
        </p:nvSpPr>
        <p:spPr/>
        <p:txBody>
          <a:bodyPr/>
          <a:lstStyle/>
          <a:p>
            <a:fld id="{5A89FBD9-7137-4D5C-A793-2620AAF05C84}" type="slidenum">
              <a:rPr lang="en-GB" smtClean="0"/>
              <a:t>19</a:t>
            </a:fld>
            <a:endParaRPr lang="en-GB"/>
          </a:p>
        </p:txBody>
      </p:sp>
    </p:spTree>
    <p:extLst>
      <p:ext uri="{BB962C8B-B14F-4D97-AF65-F5344CB8AC3E}">
        <p14:creationId xmlns:p14="http://schemas.microsoft.com/office/powerpoint/2010/main" val="39794551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89FBD9-7137-4D5C-A793-2620AAF05C84}" type="slidenum">
              <a:rPr lang="en-GB" smtClean="0"/>
              <a:t>20</a:t>
            </a:fld>
            <a:endParaRPr lang="en-GB"/>
          </a:p>
        </p:txBody>
      </p:sp>
    </p:spTree>
    <p:extLst>
      <p:ext uri="{BB962C8B-B14F-4D97-AF65-F5344CB8AC3E}">
        <p14:creationId xmlns:p14="http://schemas.microsoft.com/office/powerpoint/2010/main" val="1583837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infographic will help you and applicants determine what kind of provider type is right for them. </a:t>
            </a:r>
          </a:p>
          <a:p>
            <a:endParaRPr lang="en-GB" dirty="0"/>
          </a:p>
          <a:p>
            <a:r>
              <a:rPr lang="en-GB" dirty="0"/>
              <a:t>For example, if a provider never intends to work from a domestic premises, even when children are picked up and dropped off, and they plan to work with up to three assistants, they may decide they want to </a:t>
            </a:r>
            <a:r>
              <a:rPr lang="en-GB" b="1" dirty="0"/>
              <a:t>register as childminder without domestic premises</a:t>
            </a:r>
            <a:r>
              <a:rPr lang="en-GB" dirty="0"/>
              <a:t>. </a:t>
            </a:r>
          </a:p>
          <a:p>
            <a:endParaRPr lang="en-GB" dirty="0"/>
          </a:p>
          <a:p>
            <a:r>
              <a:rPr lang="en-GB" dirty="0"/>
              <a:t>However, if they want to work more flexibly and divide their time between approved domestic and non-domestic settings, then they should </a:t>
            </a:r>
            <a:r>
              <a:rPr lang="en-GB" b="1" dirty="0"/>
              <a:t>register as a childminder</a:t>
            </a:r>
            <a:r>
              <a:rPr lang="en-GB" dirty="0"/>
              <a:t>. </a:t>
            </a:r>
          </a:p>
          <a:p>
            <a:endParaRPr lang="en-GB" dirty="0"/>
          </a:p>
          <a:p>
            <a:r>
              <a:rPr lang="en-GB" dirty="0"/>
              <a:t>You can share this graphic with your colleagues. </a:t>
            </a:r>
          </a:p>
        </p:txBody>
      </p:sp>
      <p:sp>
        <p:nvSpPr>
          <p:cNvPr id="4" name="Slide Number Placeholder 3"/>
          <p:cNvSpPr>
            <a:spLocks noGrp="1"/>
          </p:cNvSpPr>
          <p:nvPr>
            <p:ph type="sldNum" sz="quarter" idx="5"/>
          </p:nvPr>
        </p:nvSpPr>
        <p:spPr/>
        <p:txBody>
          <a:bodyPr/>
          <a:lstStyle/>
          <a:p>
            <a:fld id="{55D7BD92-8551-4199-A472-6D044BD4224B}" type="slidenum">
              <a:rPr lang="en-GB" smtClean="0"/>
              <a:t>21</a:t>
            </a:fld>
            <a:endParaRPr lang="en-GB"/>
          </a:p>
        </p:txBody>
      </p:sp>
    </p:spTree>
    <p:extLst>
      <p:ext uri="{BB962C8B-B14F-4D97-AF65-F5344CB8AC3E}">
        <p14:creationId xmlns:p14="http://schemas.microsoft.com/office/powerpoint/2010/main" val="1975430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definition of a childminder as defined by the Childcare Act 2006.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Remember </a:t>
            </a:r>
            <a:r>
              <a:rPr lang="en-GB" i="1" dirty="0"/>
              <a:t>*payment means any type of reward other than occasional gifts. </a:t>
            </a:r>
            <a:r>
              <a:rPr lang="en-GB" i="1"/>
              <a:t>This </a:t>
            </a:r>
            <a:r>
              <a:rPr lang="en-GB" i="1" dirty="0"/>
              <a:t>could be money, goods, vouchers or any contributions towards childcare costs. </a:t>
            </a:r>
          </a:p>
          <a:p>
            <a:endParaRPr lang="en-GB" dirty="0"/>
          </a:p>
        </p:txBody>
      </p:sp>
      <p:sp>
        <p:nvSpPr>
          <p:cNvPr id="4" name="Slide Number Placeholder 3"/>
          <p:cNvSpPr>
            <a:spLocks noGrp="1"/>
          </p:cNvSpPr>
          <p:nvPr>
            <p:ph type="sldNum" sz="quarter" idx="5"/>
          </p:nvPr>
        </p:nvSpPr>
        <p:spPr/>
        <p:txBody>
          <a:bodyPr/>
          <a:lstStyle/>
          <a:p>
            <a:fld id="{5A89FBD9-7137-4D5C-A793-2620AAF05C84}" type="slidenum">
              <a:rPr lang="en-GB" smtClean="0"/>
              <a:t>2</a:t>
            </a:fld>
            <a:endParaRPr lang="en-GB"/>
          </a:p>
        </p:txBody>
      </p:sp>
    </p:spTree>
    <p:extLst>
      <p:ext uri="{BB962C8B-B14F-4D97-AF65-F5344CB8AC3E}">
        <p14:creationId xmlns:p14="http://schemas.microsoft.com/office/powerpoint/2010/main" val="38604176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Ofsted’s registration timescales are 12 and 10 weeks for the EYR and CCR respectively. </a:t>
            </a:r>
          </a:p>
          <a:p>
            <a:endParaRPr lang="en-GB"/>
          </a:p>
          <a:p>
            <a:r>
              <a:rPr lang="en-GB"/>
              <a:t>Applications to work from additional settings, or to work on non-domestic premises for some of the time, are usually much quicker. This all depends on whether we need to carry out additional checks, or visit a premises. In the past, some have been approved within 1 day in emergency situations, a lot are approved in a matter of weeks. Some, due to several additional people connected to a registration, can take longer. We work with lots of agencies to gather data to suitability check new individuals so this can take some time. </a:t>
            </a:r>
          </a:p>
          <a:p>
            <a:endParaRPr lang="en-GB"/>
          </a:p>
          <a:p>
            <a:endParaRPr lang="en-GB"/>
          </a:p>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23</a:t>
            </a:fld>
            <a:endParaRPr lang="en-GB"/>
          </a:p>
        </p:txBody>
      </p:sp>
    </p:spTree>
    <p:extLst>
      <p:ext uri="{BB962C8B-B14F-4D97-AF65-F5344CB8AC3E}">
        <p14:creationId xmlns:p14="http://schemas.microsoft.com/office/powerpoint/2010/main" val="38820742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summary, there are four stages to the application and registration process. </a:t>
            </a:r>
          </a:p>
          <a:p>
            <a:endParaRPr lang="en-GB" dirty="0"/>
          </a:p>
          <a:p>
            <a:r>
              <a:rPr lang="en-GB" dirty="0"/>
              <a:t>The first stage is where you are considering what information you need to support your application. For example, if you’re a childminder working at your own home, you’ll need an enhanced home-based DBS check with barred lists check, which is for the child workforce. </a:t>
            </a:r>
          </a:p>
          <a:p>
            <a:r>
              <a:rPr lang="en-GB" dirty="0"/>
              <a:t>If you’re thinking about opening a nursery on a non-domestic premises, this doesn’t need to be home-based, but still must state child workforce on the enhanced DBS check with barred lists.</a:t>
            </a:r>
          </a:p>
          <a:p>
            <a:r>
              <a:rPr lang="en-GB" dirty="0"/>
              <a:t>If your nursery will be registered as a company, all directors of the nursery will need this too. For this part of the process you can follow our guidance to learn about what you need before you apply. </a:t>
            </a:r>
          </a:p>
          <a:p>
            <a:endParaRPr lang="en-GB" dirty="0"/>
          </a:p>
          <a:p>
            <a:r>
              <a:rPr lang="en-GB" dirty="0"/>
              <a:t>The application stage is where you apply with all of the correct information we need to make a decision on your suitability. You and anyone else connected to the application, such as committee members or childminding assistants, will need to complete forms too. We’ll go into these forms later in more detail. </a:t>
            </a:r>
          </a:p>
          <a:p>
            <a:endParaRPr lang="en-GB" dirty="0"/>
          </a:p>
          <a:p>
            <a:r>
              <a:rPr lang="en-GB" dirty="0"/>
              <a:t>The next stage is where we review applications. We will call you at the start of this process to help set expectations for you about what we will be doing during the process. For example, we will contact local authorities where you have lived for the previous five years for information they hold that may be relevant to our decision-making on your suitability to care for or be in regular contact with children. At this stage we’ll also schedule a visit if this is needed. </a:t>
            </a:r>
          </a:p>
          <a:p>
            <a:endParaRPr lang="en-GB" dirty="0"/>
          </a:p>
          <a:p>
            <a:r>
              <a:rPr lang="en-GB" dirty="0"/>
              <a:t>Once we have received all the information from other agencies, we will risk assess this and discuss at the registration visit your understanding of legal requirements, such as the EYFS or Childcare register requirements.  If you’re already registered and are applying to work on an additional premises, or open a new setting, or are only applying to register on the childcare register only, we will not always visit the premises if we are confident you understand the risk assessment process, and we have no other concerns about your ability to meet the legal requirements. We can make the decision to register you at the premises or shortly after the visit, or as part of a paper-based application for an additional setting if we decide we do not need to visit. </a:t>
            </a:r>
          </a:p>
          <a:p>
            <a:endParaRPr lang="en-GB" dirty="0"/>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5A89FBD9-7137-4D5C-A793-2620AAF05C84}" type="slidenum">
              <a:rPr lang="en-GB" smtClean="0"/>
              <a:t>24</a:t>
            </a:fld>
            <a:endParaRPr lang="en-GB"/>
          </a:p>
        </p:txBody>
      </p:sp>
    </p:spTree>
    <p:extLst>
      <p:ext uri="{BB962C8B-B14F-4D97-AF65-F5344CB8AC3E}">
        <p14:creationId xmlns:p14="http://schemas.microsoft.com/office/powerpoint/2010/main" val="40869289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27</a:t>
            </a:fld>
            <a:endParaRPr lang="en-GB"/>
          </a:p>
        </p:txBody>
      </p:sp>
    </p:spTree>
    <p:extLst>
      <p:ext uri="{BB962C8B-B14F-4D97-AF65-F5344CB8AC3E}">
        <p14:creationId xmlns:p14="http://schemas.microsoft.com/office/powerpoint/2010/main" val="32952511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28</a:t>
            </a:fld>
            <a:endParaRPr lang="en-GB"/>
          </a:p>
        </p:txBody>
      </p:sp>
    </p:spTree>
    <p:extLst>
      <p:ext uri="{BB962C8B-B14F-4D97-AF65-F5344CB8AC3E}">
        <p14:creationId xmlns:p14="http://schemas.microsoft.com/office/powerpoint/2010/main" val="29271801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89FBD9-7137-4D5C-A793-2620AAF05C84}" type="slidenum">
              <a:rPr lang="en-GB" smtClean="0"/>
              <a:t>30</a:t>
            </a:fld>
            <a:endParaRPr lang="en-GB"/>
          </a:p>
        </p:txBody>
      </p:sp>
    </p:spTree>
    <p:extLst>
      <p:ext uri="{BB962C8B-B14F-4D97-AF65-F5344CB8AC3E}">
        <p14:creationId xmlns:p14="http://schemas.microsoft.com/office/powerpoint/2010/main" val="35864021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31</a:t>
            </a:fld>
            <a:endParaRPr lang="en-GB"/>
          </a:p>
        </p:txBody>
      </p:sp>
    </p:spTree>
    <p:extLst>
      <p:ext uri="{BB962C8B-B14F-4D97-AF65-F5344CB8AC3E}">
        <p14:creationId xmlns:p14="http://schemas.microsoft.com/office/powerpoint/2010/main" val="3366842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do not always complete a registration visit if an applicant has only applied to register on the compulsory or voluntary part of the childcare register. </a:t>
            </a:r>
          </a:p>
          <a:p>
            <a:endParaRPr lang="en-GB"/>
          </a:p>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33</a:t>
            </a:fld>
            <a:endParaRPr lang="en-GB"/>
          </a:p>
        </p:txBody>
      </p:sp>
    </p:spTree>
    <p:extLst>
      <p:ext uri="{BB962C8B-B14F-4D97-AF65-F5344CB8AC3E}">
        <p14:creationId xmlns:p14="http://schemas.microsoft.com/office/powerpoint/2010/main" val="39560179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34</a:t>
            </a:fld>
            <a:endParaRPr lang="en-GB"/>
          </a:p>
        </p:txBody>
      </p:sp>
    </p:spTree>
    <p:extLst>
      <p:ext uri="{BB962C8B-B14F-4D97-AF65-F5344CB8AC3E}">
        <p14:creationId xmlns:p14="http://schemas.microsoft.com/office/powerpoint/2010/main" val="14082019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36</a:t>
            </a:fld>
            <a:endParaRPr lang="en-GB"/>
          </a:p>
        </p:txBody>
      </p:sp>
    </p:spTree>
    <p:extLst>
      <p:ext uri="{BB962C8B-B14F-4D97-AF65-F5344CB8AC3E}">
        <p14:creationId xmlns:p14="http://schemas.microsoft.com/office/powerpoint/2010/main" val="22887145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89FBD9-7137-4D5C-A793-2620AAF05C84}" type="slidenum">
              <a:rPr lang="en-GB" smtClean="0"/>
              <a:t>37</a:t>
            </a:fld>
            <a:endParaRPr lang="en-GB"/>
          </a:p>
        </p:txBody>
      </p:sp>
    </p:spTree>
    <p:extLst>
      <p:ext uri="{BB962C8B-B14F-4D97-AF65-F5344CB8AC3E}">
        <p14:creationId xmlns:p14="http://schemas.microsoft.com/office/powerpoint/2010/main" val="1541065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is the definition of a childminder as defined by the Childcare Act 2006. </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Remember </a:t>
            </a:r>
            <a:r>
              <a:rPr lang="en-GB" i="1"/>
              <a:t>*payment means any type of reward other than occasional gifts. This  could be money, goods, vouchers or any contributions towards childcare costs. </a:t>
            </a:r>
          </a:p>
          <a:p>
            <a:endParaRPr lang="en-GB"/>
          </a:p>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3</a:t>
            </a:fld>
            <a:endParaRPr lang="en-GB"/>
          </a:p>
        </p:txBody>
      </p:sp>
    </p:spTree>
    <p:extLst>
      <p:ext uri="{BB962C8B-B14F-4D97-AF65-F5344CB8AC3E}">
        <p14:creationId xmlns:p14="http://schemas.microsoft.com/office/powerpoint/2010/main" val="3866421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mn-lt"/>
              </a:rPr>
              <a:t>Our collections</a:t>
            </a:r>
          </a:p>
          <a:p>
            <a:endParaRPr lang="en-GB" dirty="0">
              <a:latin typeface="+mn-lt"/>
            </a:endParaRPr>
          </a:p>
          <a:p>
            <a:r>
              <a:rPr lang="en-GB" dirty="0">
                <a:latin typeface="+mn-lt"/>
              </a:rPr>
              <a:t>We have organised all Ofsted’s early years guidance into three collections. Every single piece of early years guidance can be found in one of these links. They cover registration, regulation and inspection, respectively. </a:t>
            </a:r>
          </a:p>
          <a:p>
            <a:endParaRPr lang="en-GB" dirty="0">
              <a:latin typeface="+mn-lt"/>
            </a:endParaRPr>
          </a:p>
          <a:p>
            <a:r>
              <a:rPr lang="en-GB" dirty="0">
                <a:latin typeface="+mn-lt"/>
              </a:rPr>
              <a:t>Please help signpost all applicants and providers to these collections so that they can find all of the information they need about Ofsted. </a:t>
            </a:r>
          </a:p>
          <a:p>
            <a:endParaRPr lang="en-GB" dirty="0">
              <a:latin typeface="+mn-lt"/>
            </a:endParaRPr>
          </a:p>
          <a:p>
            <a:r>
              <a:rPr lang="en-GB" dirty="0">
                <a:latin typeface="+mn-lt"/>
              </a:rPr>
              <a:t>We have recently updated over 40 guidance documents to make reference to the new childminder flexibilities. If you have any questions about the guidance or recommendations for blogs our policy team would like to hear it. Our blogs, covered on the next page, help us to explain guidance with examples to help with understanding and to help myth-bust things we hear from the sector. </a:t>
            </a:r>
          </a:p>
        </p:txBody>
      </p:sp>
      <p:sp>
        <p:nvSpPr>
          <p:cNvPr id="4" name="Slide Number Placeholder 3"/>
          <p:cNvSpPr>
            <a:spLocks noGrp="1"/>
          </p:cNvSpPr>
          <p:nvPr>
            <p:ph type="sldNum" sz="quarter" idx="5"/>
          </p:nvPr>
        </p:nvSpPr>
        <p:spPr/>
        <p:txBody>
          <a:bodyPr/>
          <a:lstStyle/>
          <a:p>
            <a:pPr defTabSz="977064">
              <a:defRPr/>
            </a:pPr>
            <a:fld id="{5A89FBD9-7137-4D5C-A793-2620AAF05C84}" type="slidenum">
              <a:rPr lang="en-GB">
                <a:solidFill>
                  <a:prstClr val="black"/>
                </a:solidFill>
                <a:latin typeface="Calibri" panose="020F0502020204030204"/>
              </a:rPr>
              <a:pPr defTabSz="977064">
                <a:defRPr/>
              </a:pPr>
              <a:t>39</a:t>
            </a:fld>
            <a:endParaRPr lang="en-GB">
              <a:solidFill>
                <a:prstClr val="black"/>
              </a:solidFill>
              <a:latin typeface="Calibri" panose="020F0502020204030204"/>
            </a:endParaRPr>
          </a:p>
        </p:txBody>
      </p:sp>
    </p:spTree>
    <p:extLst>
      <p:ext uri="{BB962C8B-B14F-4D97-AF65-F5344CB8AC3E}">
        <p14:creationId xmlns:p14="http://schemas.microsoft.com/office/powerpoint/2010/main" val="22544194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40</a:t>
            </a:fld>
            <a:endParaRPr lang="en-GB"/>
          </a:p>
        </p:txBody>
      </p:sp>
    </p:spTree>
    <p:extLst>
      <p:ext uri="{BB962C8B-B14F-4D97-AF65-F5344CB8AC3E}">
        <p14:creationId xmlns:p14="http://schemas.microsoft.com/office/powerpoint/2010/main" val="703917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4</a:t>
            </a:fld>
            <a:endParaRPr lang="en-GB"/>
          </a:p>
        </p:txBody>
      </p:sp>
    </p:spTree>
    <p:extLst>
      <p:ext uri="{BB962C8B-B14F-4D97-AF65-F5344CB8AC3E}">
        <p14:creationId xmlns:p14="http://schemas.microsoft.com/office/powerpoint/2010/main" val="11768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Aft>
                <a:spcPts val="375"/>
              </a:spcAft>
              <a:buSzPts val="1000"/>
              <a:buFont typeface="Symbol" panose="05050102010706020507" pitchFamily="18" charset="2"/>
              <a:buChar char=""/>
              <a:tabLst>
                <a:tab pos="457200" algn="l"/>
              </a:tabLst>
            </a:pPr>
            <a:r>
              <a:rPr lang="en-GB" sz="1200" dirty="0">
                <a:solidFill>
                  <a:srgbClr val="0B0C0C"/>
                </a:solidFill>
                <a:effectLst/>
                <a:latin typeface="Arial" panose="020B0604020202020204" pitchFamily="34" charset="0"/>
                <a:ea typeface="Calibri" panose="020F0502020204030204" pitchFamily="34" charset="0"/>
              </a:rPr>
              <a:t>Section 6, which places a duty on English local authorities, so far as reasonably practicable to secure sufficient childcare in their area for working parents</a:t>
            </a:r>
            <a:endParaRPr lang="en-GB" sz="1200" dirty="0">
              <a:effectLst/>
              <a:latin typeface="Calibri" panose="020F0502020204030204" pitchFamily="34" charset="0"/>
              <a:ea typeface="Calibri" panose="020F0502020204030204" pitchFamily="34" charset="0"/>
            </a:endParaRPr>
          </a:p>
          <a:p>
            <a:pPr marL="342900" lvl="0" indent="-342900">
              <a:spcAft>
                <a:spcPts val="375"/>
              </a:spcAft>
              <a:buSzPts val="1000"/>
              <a:buFont typeface="Symbol" panose="05050102010706020507" pitchFamily="18" charset="2"/>
              <a:buChar char=""/>
              <a:tabLst>
                <a:tab pos="457200" algn="l"/>
              </a:tabLst>
            </a:pPr>
            <a:r>
              <a:rPr lang="en-GB" sz="1200" dirty="0">
                <a:solidFill>
                  <a:srgbClr val="0B0C0C"/>
                </a:solidFill>
                <a:effectLst/>
                <a:latin typeface="Arial" panose="020B0604020202020204" pitchFamily="34" charset="0"/>
                <a:ea typeface="Calibri" panose="020F0502020204030204" pitchFamily="34" charset="0"/>
              </a:rPr>
              <a:t>Section 7, which places a duty on English local authorities to secure early years provision free of charge. Regulations made under section 7 set out the type and amount of free provision and the children who benefit from free provision</a:t>
            </a:r>
            <a:endParaRPr lang="en-GB" sz="1200" dirty="0">
              <a:effectLst/>
              <a:latin typeface="Calibri" panose="020F0502020204030204" pitchFamily="34" charset="0"/>
              <a:ea typeface="Calibri" panose="020F0502020204030204" pitchFamily="34" charset="0"/>
            </a:endParaRPr>
          </a:p>
          <a:p>
            <a:pPr marL="342900" lvl="0" indent="-342900">
              <a:spcAft>
                <a:spcPts val="375"/>
              </a:spcAft>
              <a:buSzPts val="1000"/>
              <a:buFont typeface="Symbol" panose="05050102010706020507" pitchFamily="18" charset="2"/>
              <a:buChar char=""/>
              <a:tabLst>
                <a:tab pos="457200" algn="l"/>
              </a:tabLst>
            </a:pPr>
            <a:r>
              <a:rPr lang="en-GB" sz="1200" dirty="0">
                <a:solidFill>
                  <a:srgbClr val="0B0C0C"/>
                </a:solidFill>
                <a:effectLst/>
                <a:latin typeface="Arial" panose="020B0604020202020204" pitchFamily="34" charset="0"/>
                <a:ea typeface="Calibri" panose="020F0502020204030204" pitchFamily="34" charset="0"/>
              </a:rPr>
              <a:t>Section 7A. Regulations made under section 7A make provision about how local authorities should discharge their duty under section 7</a:t>
            </a:r>
            <a:endParaRPr lang="en-GB" sz="1200" dirty="0">
              <a:effectLst/>
              <a:latin typeface="Calibri" panose="020F0502020204030204" pitchFamily="34" charset="0"/>
              <a:ea typeface="Calibri" panose="020F0502020204030204" pitchFamily="34" charset="0"/>
            </a:endParaRPr>
          </a:p>
          <a:p>
            <a:pPr marL="342900" lvl="0" indent="-342900">
              <a:spcAft>
                <a:spcPts val="375"/>
              </a:spcAft>
              <a:buSzPts val="1000"/>
              <a:buFont typeface="Symbol" panose="05050102010706020507" pitchFamily="18" charset="2"/>
              <a:buChar char=""/>
              <a:tabLst>
                <a:tab pos="457200" algn="l"/>
              </a:tabLst>
            </a:pPr>
            <a:r>
              <a:rPr lang="en-GB" sz="1200" dirty="0">
                <a:solidFill>
                  <a:srgbClr val="0B0C0C"/>
                </a:solidFill>
                <a:effectLst/>
                <a:latin typeface="Arial" panose="020B0604020202020204" pitchFamily="34" charset="0"/>
                <a:ea typeface="Calibri" panose="020F0502020204030204" pitchFamily="34" charset="0"/>
              </a:rPr>
              <a:t>Section 9A. Regulations made under section 9A limit the requirements local authorities can impose when they make arrangements to deliver early education places for eligible children</a:t>
            </a:r>
            <a:endParaRPr lang="en-GB" sz="1200" dirty="0">
              <a:effectLst/>
              <a:latin typeface="Calibri" panose="020F0502020204030204" pitchFamily="34" charset="0"/>
              <a:ea typeface="Calibri" panose="020F0502020204030204" pitchFamily="34" charset="0"/>
            </a:endParaRPr>
          </a:p>
          <a:p>
            <a:pPr marL="342900" lvl="0" indent="-342900">
              <a:spcAft>
                <a:spcPts val="375"/>
              </a:spcAft>
              <a:buSzPts val="1000"/>
              <a:buFont typeface="Symbol" panose="05050102010706020507" pitchFamily="18" charset="2"/>
              <a:buChar char=""/>
              <a:tabLst>
                <a:tab pos="457200" algn="l"/>
              </a:tabLst>
            </a:pPr>
            <a:r>
              <a:rPr lang="en-GB" sz="1200" dirty="0">
                <a:solidFill>
                  <a:srgbClr val="0B0C0C"/>
                </a:solidFill>
                <a:effectLst/>
                <a:latin typeface="Arial" panose="020B0604020202020204" pitchFamily="34" charset="0"/>
                <a:ea typeface="Calibri" panose="020F0502020204030204" pitchFamily="34" charset="0"/>
              </a:rPr>
              <a:t>Section 12, which places a duty on English local authorities to provide information, advice and assistance to parents and prospective parents. Section 12 was amended by section 5 of the Childcare Act 2016 to enable the Secretary of State to make regulations placing a duty on English local authorities to publish certain information at prescribed intervals</a:t>
            </a:r>
            <a:endParaRPr lang="en-GB" sz="1200" dirty="0">
              <a:effectLst/>
              <a:latin typeface="Calibri" panose="020F0502020204030204" pitchFamily="34" charset="0"/>
              <a:ea typeface="Calibri" panose="020F0502020204030204" pitchFamily="34" charset="0"/>
            </a:endParaRPr>
          </a:p>
          <a:p>
            <a:pPr marL="342900" lvl="0" indent="-342900">
              <a:spcAft>
                <a:spcPts val="375"/>
              </a:spcAft>
              <a:buSzPts val="1000"/>
              <a:buFont typeface="Symbol" panose="05050102010706020507" pitchFamily="18" charset="2"/>
              <a:buChar char=""/>
              <a:tabLst>
                <a:tab pos="457200" algn="l"/>
              </a:tabLst>
            </a:pPr>
            <a:r>
              <a:rPr lang="en-GB" sz="1200" dirty="0">
                <a:solidFill>
                  <a:srgbClr val="0B0C0C"/>
                </a:solidFill>
                <a:effectLst/>
                <a:latin typeface="Arial" panose="020B0604020202020204" pitchFamily="34" charset="0"/>
                <a:ea typeface="Calibri" panose="020F0502020204030204" pitchFamily="34" charset="0"/>
              </a:rPr>
              <a:t>Section 13, which places a duty on English local authorities to provide information, advice and training to childcare providers</a:t>
            </a:r>
            <a:endParaRPr lang="en-GB" sz="1200" dirty="0">
              <a:effectLst/>
              <a:latin typeface="Calibri" panose="020F0502020204030204" pitchFamily="34" charset="0"/>
              <a:ea typeface="Calibri" panose="020F0502020204030204" pitchFamily="34" charset="0"/>
            </a:endParaRPr>
          </a:p>
          <a:p>
            <a:endParaRPr lang="en-GB" dirty="0"/>
          </a:p>
          <a:p>
            <a:endParaRPr lang="en-GB" dirty="0"/>
          </a:p>
        </p:txBody>
      </p:sp>
      <p:sp>
        <p:nvSpPr>
          <p:cNvPr id="4" name="Slide Number Placeholder 3"/>
          <p:cNvSpPr>
            <a:spLocks noGrp="1"/>
          </p:cNvSpPr>
          <p:nvPr>
            <p:ph type="sldNum" sz="quarter" idx="5"/>
          </p:nvPr>
        </p:nvSpPr>
        <p:spPr/>
        <p:txBody>
          <a:bodyPr/>
          <a:lstStyle/>
          <a:p>
            <a:fld id="{5A89FBD9-7137-4D5C-A793-2620AAF05C84}" type="slidenum">
              <a:rPr lang="en-GB" smtClean="0"/>
              <a:t>6</a:t>
            </a:fld>
            <a:endParaRPr lang="en-GB"/>
          </a:p>
        </p:txBody>
      </p:sp>
    </p:spTree>
    <p:extLst>
      <p:ext uri="{BB962C8B-B14F-4D97-AF65-F5344CB8AC3E}">
        <p14:creationId xmlns:p14="http://schemas.microsoft.com/office/powerpoint/2010/main" val="3795737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The Childcare Act 2006 places a duty on Ofsted to register, inspect and regulate providers who are registered. There are also powers given to Ofsted in the Act to enable Ofsted to regulate childcare providers, to help drive improvement. Ofsted is also required t</a:t>
            </a:r>
            <a:r>
              <a:rPr lang="en-GB" sz="1200">
                <a:solidFill>
                  <a:srgbClr val="170C59"/>
                </a:solidFill>
                <a:latin typeface="Tahoma" panose="020B0604030504040204" pitchFamily="34" charset="0"/>
                <a:ea typeface="Tahoma" panose="020B0604030504040204" pitchFamily="34" charset="0"/>
                <a:cs typeface="Tahoma" panose="020B0604030504040204" pitchFamily="34" charset="0"/>
              </a:rPr>
              <a:t>o inspect all providers at intervals </a:t>
            </a:r>
            <a:r>
              <a:rPr lang="en-GB" sz="1200">
                <a:solidFill>
                  <a:srgbClr val="170C59"/>
                </a:solidFill>
                <a:latin typeface="Tahoma" panose="020B0604030504040204" pitchFamily="34" charset="0"/>
                <a:ea typeface="Tahoma" panose="020B0604030504040204" pitchFamily="34" charset="0"/>
                <a:cs typeface="Tahoma" panose="020B0604030504040204" pitchFamily="34" charset="0"/>
                <a:hlinkClick r:id="rId3"/>
              </a:rPr>
              <a:t>set by the Secretary of State</a:t>
            </a:r>
            <a:r>
              <a:rPr lang="en-GB" sz="1200">
                <a:solidFill>
                  <a:srgbClr val="170C59"/>
                </a:solidFill>
                <a:latin typeface="Tahoma" panose="020B0604030504040204" pitchFamily="34" charset="0"/>
                <a:ea typeface="Tahoma" panose="020B0604030504040204" pitchFamily="34" charset="0"/>
                <a:cs typeface="Tahoma" panose="020B0604030504040204" pitchFamily="34" charset="0"/>
              </a:rPr>
              <a:t>, currently every 6 years from the last inspection.</a:t>
            </a:r>
            <a:endParaRPr lang="en-GB"/>
          </a:p>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7</a:t>
            </a:fld>
            <a:endParaRPr lang="en-GB"/>
          </a:p>
        </p:txBody>
      </p:sp>
    </p:spTree>
    <p:extLst>
      <p:ext uri="{BB962C8B-B14F-4D97-AF65-F5344CB8AC3E}">
        <p14:creationId xmlns:p14="http://schemas.microsoft.com/office/powerpoint/2010/main" val="3309829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Department for Education and Ofsted have published several guidance documents for providers, parents and local authorities to better understand the role of childminder agencies. </a:t>
            </a:r>
          </a:p>
          <a:p>
            <a:endParaRPr lang="en-GB"/>
          </a:p>
          <a:p>
            <a:r>
              <a:rPr lang="en-GB">
                <a:hlinkClick r:id="rId3"/>
              </a:rPr>
              <a:t>Childminder agencies: a guide - GOV.UK</a:t>
            </a:r>
            <a:endParaRPr lang="en-GB"/>
          </a:p>
          <a:p>
            <a:r>
              <a:rPr lang="en-GB">
                <a:hlinkClick r:id="rId4"/>
              </a:rPr>
              <a:t>Childminder agencies: registration and suitability - GOV.UK</a:t>
            </a:r>
            <a:endParaRPr lang="en-GB"/>
          </a:p>
          <a:p>
            <a:r>
              <a:rPr lang="en-GB">
                <a:hlinkClick r:id="rId5"/>
              </a:rPr>
              <a:t>Childminder agencies: inspection guidance - GOV.UK</a:t>
            </a:r>
            <a:endParaRPr lang="en-GB"/>
          </a:p>
          <a:p>
            <a:endParaRPr lang="en-GB"/>
          </a:p>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8</a:t>
            </a:fld>
            <a:endParaRPr lang="en-GB"/>
          </a:p>
        </p:txBody>
      </p:sp>
    </p:spTree>
    <p:extLst>
      <p:ext uri="{BB962C8B-B14F-4D97-AF65-F5344CB8AC3E}">
        <p14:creationId xmlns:p14="http://schemas.microsoft.com/office/powerpoint/2010/main" val="1743572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9</a:t>
            </a:fld>
            <a:endParaRPr lang="en-GB"/>
          </a:p>
        </p:txBody>
      </p:sp>
    </p:spTree>
    <p:extLst>
      <p:ext uri="{BB962C8B-B14F-4D97-AF65-F5344CB8AC3E}">
        <p14:creationId xmlns:p14="http://schemas.microsoft.com/office/powerpoint/2010/main" val="4018195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10</a:t>
            </a:fld>
            <a:endParaRPr lang="en-GB"/>
          </a:p>
        </p:txBody>
      </p:sp>
    </p:spTree>
    <p:extLst>
      <p:ext uri="{BB962C8B-B14F-4D97-AF65-F5344CB8AC3E}">
        <p14:creationId xmlns:p14="http://schemas.microsoft.com/office/powerpoint/2010/main" val="25435837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hyperlink" Target="http://www.slideshare.net/ofstednews" TargetMode="External"/><Relationship Id="rId13" Type="http://schemas.openxmlformats.org/officeDocument/2006/relationships/image" Target="../media/image8.png"/><Relationship Id="rId3" Type="http://schemas.microsoft.com/office/2007/relationships/hdphoto" Target="../media/hdphoto2.wdp"/><Relationship Id="rId7" Type="http://schemas.openxmlformats.org/officeDocument/2006/relationships/hyperlink" Target="http://www.youtube.com/ofstednews" TargetMode="External"/><Relationship Id="rId12"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hyperlink" Target="http://www.linkedin.com/company/ofsted" TargetMode="External"/><Relationship Id="rId11" Type="http://schemas.openxmlformats.org/officeDocument/2006/relationships/image" Target="../media/image6.png"/><Relationship Id="rId5" Type="http://schemas.openxmlformats.org/officeDocument/2006/relationships/hyperlink" Target="http://reports.ofsted.gov.uk/" TargetMode="External"/><Relationship Id="rId10" Type="http://schemas.openxmlformats.org/officeDocument/2006/relationships/image" Target="../media/image5.png"/><Relationship Id="rId4" Type="http://schemas.openxmlformats.org/officeDocument/2006/relationships/hyperlink" Target="http://www.gov.uk/ofsted" TargetMode="External"/><Relationship Id="rId9" Type="http://schemas.openxmlformats.org/officeDocument/2006/relationships/hyperlink" Target="http://www.twitter.com/ofstednews" TargetMode="Externa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9806567D-C065-433C-8EE3-DF24D67865F5}"/>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a:xfrm>
            <a:off x="0" y="3752714"/>
            <a:ext cx="12192000" cy="4235186"/>
          </a:xfrm>
          <a:prstGeom prst="rect">
            <a:avLst/>
          </a:prstGeom>
        </p:spPr>
      </p:pic>
      <p:sp>
        <p:nvSpPr>
          <p:cNvPr id="2" name="Freeform: Shape 1">
            <a:extLst>
              <a:ext uri="{FF2B5EF4-FFF2-40B4-BE49-F238E27FC236}">
                <a16:creationId xmlns:a16="http://schemas.microsoft.com/office/drawing/2014/main" id="{05DAF795-CC78-4AD8-BE71-6A3D159CDFBA}"/>
              </a:ext>
            </a:extLst>
          </p:cNvPr>
          <p:cNvSpPr/>
          <p:nvPr userDrawn="1"/>
        </p:nvSpPr>
        <p:spPr>
          <a:xfrm>
            <a:off x="0" y="-30582"/>
            <a:ext cx="12192000" cy="5586689"/>
          </a:xfrm>
          <a:custGeom>
            <a:avLst/>
            <a:gdLst>
              <a:gd name="connsiteX0" fmla="*/ 0 w 12192000"/>
              <a:gd name="connsiteY0" fmla="*/ 0 h 5586689"/>
              <a:gd name="connsiteX1" fmla="*/ 12192000 w 12192000"/>
              <a:gd name="connsiteY1" fmla="*/ 0 h 5586689"/>
              <a:gd name="connsiteX2" fmla="*/ 12192000 w 12192000"/>
              <a:gd name="connsiteY2" fmla="*/ 4454813 h 5586689"/>
              <a:gd name="connsiteX3" fmla="*/ 11960026 w 12192000"/>
              <a:gd name="connsiteY3" fmla="*/ 4545333 h 5586689"/>
              <a:gd name="connsiteX4" fmla="*/ 6096000 w 12192000"/>
              <a:gd name="connsiteY4" fmla="*/ 5586689 h 5586689"/>
              <a:gd name="connsiteX5" fmla="*/ 231975 w 12192000"/>
              <a:gd name="connsiteY5" fmla="*/ 4545333 h 5586689"/>
              <a:gd name="connsiteX6" fmla="*/ 0 w 12192000"/>
              <a:gd name="connsiteY6" fmla="*/ 4454813 h 558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586689">
                <a:moveTo>
                  <a:pt x="0" y="0"/>
                </a:moveTo>
                <a:lnTo>
                  <a:pt x="12192000" y="0"/>
                </a:lnTo>
                <a:lnTo>
                  <a:pt x="12192000" y="4454813"/>
                </a:lnTo>
                <a:lnTo>
                  <a:pt x="11960026" y="4545333"/>
                </a:lnTo>
                <a:cubicBezTo>
                  <a:pt x="10164544" y="5215096"/>
                  <a:pt x="8181164" y="5586689"/>
                  <a:pt x="6096000" y="5586689"/>
                </a:cubicBezTo>
                <a:cubicBezTo>
                  <a:pt x="4010836" y="5586689"/>
                  <a:pt x="2027456" y="5215096"/>
                  <a:pt x="231975" y="4545333"/>
                </a:cubicBezTo>
                <a:lnTo>
                  <a:pt x="0" y="4454813"/>
                </a:lnTo>
                <a:close/>
              </a:path>
            </a:pathLst>
          </a:custGeom>
          <a:gradFill>
            <a:gsLst>
              <a:gs pos="100000">
                <a:srgbClr val="170C59"/>
              </a:gs>
              <a:gs pos="0">
                <a:srgbClr val="2092B6"/>
              </a:gs>
            </a:gsLst>
            <a:lin ang="2700000" scaled="0"/>
          </a:gradFill>
          <a:ln>
            <a:noFill/>
          </a:ln>
          <a:effectLst>
            <a:outerShdw blurRad="927100" dist="254000" dir="5400000" sx="95000" sy="95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0171BE54-CDFA-4AD8-8934-8B9C37C5795B}"/>
              </a:ext>
            </a:extLst>
          </p:cNvPr>
          <p:cNvSpPr/>
          <p:nvPr userDrawn="1"/>
        </p:nvSpPr>
        <p:spPr>
          <a:xfrm>
            <a:off x="0" y="-85317"/>
            <a:ext cx="12192000" cy="5306787"/>
          </a:xfrm>
          <a:custGeom>
            <a:avLst/>
            <a:gdLst>
              <a:gd name="connsiteX0" fmla="*/ 0 w 12192000"/>
              <a:gd name="connsiteY0" fmla="*/ 0 h 5306787"/>
              <a:gd name="connsiteX1" fmla="*/ 12192000 w 12192000"/>
              <a:gd name="connsiteY1" fmla="*/ 0 h 5306787"/>
              <a:gd name="connsiteX2" fmla="*/ 12192000 w 12192000"/>
              <a:gd name="connsiteY2" fmla="*/ 3588711 h 5306787"/>
              <a:gd name="connsiteX3" fmla="*/ 12147523 w 12192000"/>
              <a:gd name="connsiteY3" fmla="*/ 3617225 h 5306787"/>
              <a:gd name="connsiteX4" fmla="*/ 6096000 w 12192000"/>
              <a:gd name="connsiteY4" fmla="*/ 5306787 h 5306787"/>
              <a:gd name="connsiteX5" fmla="*/ 44477 w 12192000"/>
              <a:gd name="connsiteY5" fmla="*/ 3617225 h 5306787"/>
              <a:gd name="connsiteX6" fmla="*/ 0 w 12192000"/>
              <a:gd name="connsiteY6" fmla="*/ 3588712 h 530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306787">
                <a:moveTo>
                  <a:pt x="0" y="0"/>
                </a:moveTo>
                <a:lnTo>
                  <a:pt x="12192000" y="0"/>
                </a:lnTo>
                <a:lnTo>
                  <a:pt x="12192000" y="3588711"/>
                </a:lnTo>
                <a:lnTo>
                  <a:pt x="12147523" y="3617225"/>
                </a:lnTo>
                <a:cubicBezTo>
                  <a:pt x="10382995" y="4689379"/>
                  <a:pt x="8311599" y="5306787"/>
                  <a:pt x="6096000" y="5306787"/>
                </a:cubicBezTo>
                <a:cubicBezTo>
                  <a:pt x="3880401" y="5306787"/>
                  <a:pt x="1809005" y="4689379"/>
                  <a:pt x="44477" y="3617225"/>
                </a:cubicBezTo>
                <a:lnTo>
                  <a:pt x="0" y="3588712"/>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935959E3-A480-49CB-B467-FA7B53E76B35}"/>
              </a:ext>
            </a:extLst>
          </p:cNvPr>
          <p:cNvSpPr txBox="1"/>
          <p:nvPr userDrawn="1"/>
        </p:nvSpPr>
        <p:spPr>
          <a:xfrm>
            <a:off x="3158836" y="1676400"/>
            <a:ext cx="184731" cy="369332"/>
          </a:xfrm>
          <a:prstGeom prst="rect">
            <a:avLst/>
          </a:prstGeom>
          <a:noFill/>
        </p:spPr>
        <p:txBody>
          <a:bodyPr wrap="none" rtlCol="0">
            <a:spAutoFit/>
          </a:bodyPr>
          <a:lstStyle/>
          <a:p>
            <a:endParaRPr lang="en-GB"/>
          </a:p>
        </p:txBody>
      </p:sp>
      <p:pic>
        <p:nvPicPr>
          <p:cNvPr id="28" name="Picture 27" descr="Logo, company name&#10;&#10;Description automatically generated">
            <a:extLst>
              <a:ext uri="{FF2B5EF4-FFF2-40B4-BE49-F238E27FC236}">
                <a16:creationId xmlns:a16="http://schemas.microsoft.com/office/drawing/2014/main" id="{3599BA26-F606-4388-A0CF-7182068DF16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41054" y="160132"/>
            <a:ext cx="1689472" cy="1427673"/>
          </a:xfrm>
          <a:prstGeom prst="rect">
            <a:avLst/>
          </a:prstGeom>
        </p:spPr>
      </p:pic>
      <p:grpSp>
        <p:nvGrpSpPr>
          <p:cNvPr id="31" name="Group 30">
            <a:extLst>
              <a:ext uri="{FF2B5EF4-FFF2-40B4-BE49-F238E27FC236}">
                <a16:creationId xmlns:a16="http://schemas.microsoft.com/office/drawing/2014/main" id="{3E2F4306-CDF1-4B7A-8B99-91DC4084D482}"/>
              </a:ext>
            </a:extLst>
          </p:cNvPr>
          <p:cNvGrpSpPr/>
          <p:nvPr userDrawn="1"/>
        </p:nvGrpSpPr>
        <p:grpSpPr>
          <a:xfrm>
            <a:off x="5776745" y="4010526"/>
            <a:ext cx="638509" cy="129942"/>
            <a:chOff x="7150100" y="3662052"/>
            <a:chExt cx="603250" cy="0"/>
          </a:xfrm>
        </p:grpSpPr>
        <p:cxnSp>
          <p:nvCxnSpPr>
            <p:cNvPr id="32" name="Straight Connector 31">
              <a:extLst>
                <a:ext uri="{FF2B5EF4-FFF2-40B4-BE49-F238E27FC236}">
                  <a16:creationId xmlns:a16="http://schemas.microsoft.com/office/drawing/2014/main" id="{5E1F6351-788D-4422-A6DB-AFCA0238C6DA}"/>
                </a:ext>
              </a:extLst>
            </p:cNvPr>
            <p:cNvCxnSpPr>
              <a:cxnSpLocks/>
            </p:cNvCxnSpPr>
            <p:nvPr/>
          </p:nvCxnSpPr>
          <p:spPr>
            <a:xfrm>
              <a:off x="7150100" y="3662052"/>
              <a:ext cx="336550" cy="0"/>
            </a:xfrm>
            <a:prstGeom prst="line">
              <a:avLst/>
            </a:prstGeom>
            <a:ln w="63500" cap="rnd">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EE0356B-BFA4-4E31-B0BB-3F1C0E354FBF}"/>
                </a:ext>
              </a:extLst>
            </p:cNvPr>
            <p:cNvCxnSpPr>
              <a:cxnSpLocks/>
            </p:cNvCxnSpPr>
            <p:nvPr/>
          </p:nvCxnSpPr>
          <p:spPr>
            <a:xfrm>
              <a:off x="7620000" y="3662052"/>
              <a:ext cx="0" cy="0"/>
            </a:xfrm>
            <a:prstGeom prst="line">
              <a:avLst/>
            </a:prstGeom>
            <a:ln w="63500" cap="rnd">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7827DA-B0E6-4026-9CDA-AD70278464FC}"/>
                </a:ext>
              </a:extLst>
            </p:cNvPr>
            <p:cNvCxnSpPr>
              <a:cxnSpLocks/>
            </p:cNvCxnSpPr>
            <p:nvPr/>
          </p:nvCxnSpPr>
          <p:spPr>
            <a:xfrm>
              <a:off x="7753350" y="3662052"/>
              <a:ext cx="0" cy="0"/>
            </a:xfrm>
            <a:prstGeom prst="line">
              <a:avLst/>
            </a:prstGeom>
            <a:ln w="63500" cap="rnd">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6" name="Text Placeholder 35">
            <a:extLst>
              <a:ext uri="{FF2B5EF4-FFF2-40B4-BE49-F238E27FC236}">
                <a16:creationId xmlns:a16="http://schemas.microsoft.com/office/drawing/2014/main" id="{DF7D8EFD-7243-436D-B211-0F1DC50E3947}"/>
              </a:ext>
            </a:extLst>
          </p:cNvPr>
          <p:cNvSpPr>
            <a:spLocks noGrp="1"/>
          </p:cNvSpPr>
          <p:nvPr>
            <p:ph type="body" sz="quarter" idx="10" hasCustomPrompt="1"/>
          </p:nvPr>
        </p:nvSpPr>
        <p:spPr>
          <a:xfrm>
            <a:off x="1486878" y="2973083"/>
            <a:ext cx="8935954" cy="921421"/>
          </a:xfrm>
          <a:prstGeom prst="rect">
            <a:avLst/>
          </a:prstGeom>
        </p:spPr>
        <p:txBody>
          <a:bodyPr/>
          <a:lstStyle>
            <a:lvl1pPr marL="0" indent="0" algn="ctr">
              <a:buNone/>
              <a:defRPr sz="4800" b="1">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edit title</a:t>
            </a:r>
          </a:p>
          <a:p>
            <a:pPr lvl="0"/>
            <a:endParaRPr lang="en-GB"/>
          </a:p>
        </p:txBody>
      </p:sp>
    </p:spTree>
    <p:extLst>
      <p:ext uri="{BB962C8B-B14F-4D97-AF65-F5344CB8AC3E}">
        <p14:creationId xmlns:p14="http://schemas.microsoft.com/office/powerpoint/2010/main" val="3072957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with image left v3">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FBC5BF-BBC7-43D8-8E65-54CFFB4B4878}"/>
              </a:ext>
            </a:extLst>
          </p:cNvPr>
          <p:cNvSpPr>
            <a:spLocks noGrp="1"/>
          </p:cNvSpPr>
          <p:nvPr>
            <p:ph type="body" sz="quarter" idx="11" hasCustomPrompt="1"/>
          </p:nvPr>
        </p:nvSpPr>
        <p:spPr>
          <a:xfrm>
            <a:off x="4041629" y="1355834"/>
            <a:ext cx="5205536" cy="914400"/>
          </a:xfrm>
          <a:prstGeom prst="rect">
            <a:avLst/>
          </a:prstGeom>
        </p:spPr>
        <p:txBody>
          <a:bodyPr/>
          <a:lstStyle>
            <a:lvl1pPr marL="0" indent="0">
              <a:buNone/>
              <a:defRPr sz="3200" b="1">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title</a:t>
            </a:r>
            <a:endParaRPr lang="en-GB"/>
          </a:p>
        </p:txBody>
      </p:sp>
      <p:sp>
        <p:nvSpPr>
          <p:cNvPr id="4" name="Text Placeholder 4">
            <a:extLst>
              <a:ext uri="{FF2B5EF4-FFF2-40B4-BE49-F238E27FC236}">
                <a16:creationId xmlns:a16="http://schemas.microsoft.com/office/drawing/2014/main" id="{B0491615-263B-4092-A084-42523B79F924}"/>
              </a:ext>
            </a:extLst>
          </p:cNvPr>
          <p:cNvSpPr>
            <a:spLocks noGrp="1"/>
          </p:cNvSpPr>
          <p:nvPr>
            <p:ph type="body" sz="quarter" idx="12"/>
          </p:nvPr>
        </p:nvSpPr>
        <p:spPr>
          <a:xfrm>
            <a:off x="4041142" y="2587245"/>
            <a:ext cx="5979746" cy="3493721"/>
          </a:xfrm>
          <a:prstGeom prst="rect">
            <a:avLst/>
          </a:prstGeom>
        </p:spPr>
        <p:txBody>
          <a:bodyPr/>
          <a:lstStyle>
            <a:lvl1pPr marL="2286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000">
                <a:solidFill>
                  <a:srgbClr val="170C59"/>
                </a:solidFill>
                <a:latin typeface="Tahoma" panose="020B0604030504040204" pitchFamily="34" charset="0"/>
                <a:ea typeface="Tahoma" panose="020B0604030504040204" pitchFamily="34" charset="0"/>
                <a:cs typeface="Tahoma" panose="020B0604030504040204" pitchFamily="34" charset="0"/>
              </a:defRPr>
            </a:lvl2pPr>
            <a:lvl3pPr marL="11430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3pPr>
            <a:lvl4pPr marL="16002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4pPr>
            <a:lvl5pPr marL="20574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p:txBody>
      </p:sp>
      <p:sp>
        <p:nvSpPr>
          <p:cNvPr id="6" name="Oval 5">
            <a:extLst>
              <a:ext uri="{FF2B5EF4-FFF2-40B4-BE49-F238E27FC236}">
                <a16:creationId xmlns:a16="http://schemas.microsoft.com/office/drawing/2014/main" id="{92E86ABE-A3E8-4412-B78B-1C143457AE65}"/>
              </a:ext>
            </a:extLst>
          </p:cNvPr>
          <p:cNvSpPr/>
          <p:nvPr userDrawn="1"/>
        </p:nvSpPr>
        <p:spPr>
          <a:xfrm>
            <a:off x="-1708018" y="924944"/>
            <a:ext cx="5092435" cy="5092433"/>
          </a:xfrm>
          <a:prstGeom prst="ellipse">
            <a:avLst/>
          </a:prstGeom>
          <a:noFill/>
          <a:ln w="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231C63D1-3901-4771-9D7D-AB09DF146D15}"/>
              </a:ext>
            </a:extLst>
          </p:cNvPr>
          <p:cNvSpPr>
            <a:spLocks noGrp="1"/>
          </p:cNvSpPr>
          <p:nvPr>
            <p:ph type="pic" sz="quarter" idx="13"/>
          </p:nvPr>
        </p:nvSpPr>
        <p:spPr>
          <a:xfrm>
            <a:off x="-1438801" y="1194160"/>
            <a:ext cx="4554000" cy="4554000"/>
          </a:xfrm>
          <a:prstGeom prst="ellipse">
            <a:avLst/>
          </a:prstGeom>
        </p:spPr>
        <p:txBody>
          <a:bodyPr/>
          <a:lstStyle/>
          <a:p>
            <a:r>
              <a:rPr lang="en-US"/>
              <a:t>Click icon to add picture</a:t>
            </a:r>
            <a:endParaRPr lang="en-GB"/>
          </a:p>
        </p:txBody>
      </p:sp>
    </p:spTree>
    <p:extLst>
      <p:ext uri="{BB962C8B-B14F-4D97-AF65-F5344CB8AC3E}">
        <p14:creationId xmlns:p14="http://schemas.microsoft.com/office/powerpoint/2010/main" val="4060266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point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FE55D5A-201F-44B1-9413-68AC87E8E89C}"/>
              </a:ext>
            </a:extLst>
          </p:cNvPr>
          <p:cNvSpPr/>
          <p:nvPr userDrawn="1"/>
        </p:nvSpPr>
        <p:spPr>
          <a:xfrm>
            <a:off x="0" y="3953446"/>
            <a:ext cx="12192000" cy="2308446"/>
          </a:xfrm>
          <a:prstGeom prst="rect">
            <a:avLst/>
          </a:prstGeom>
          <a:gradFill flip="none" rotWithShape="1">
            <a:gsLst>
              <a:gs pos="0">
                <a:srgbClr val="2092B6"/>
              </a:gs>
              <a:gs pos="100000">
                <a:srgbClr val="170C59"/>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83ADE4A-CD99-4133-8F62-2D897DBEA89C}"/>
              </a:ext>
            </a:extLst>
          </p:cNvPr>
          <p:cNvSpPr/>
          <p:nvPr userDrawn="1"/>
        </p:nvSpPr>
        <p:spPr>
          <a:xfrm>
            <a:off x="1358478" y="2366305"/>
            <a:ext cx="2800170" cy="3553849"/>
          </a:xfrm>
          <a:prstGeom prst="rect">
            <a:avLst/>
          </a:prstGeom>
          <a:solidFill>
            <a:schemeClr val="bg1"/>
          </a:solidFill>
          <a:ln>
            <a:noFill/>
          </a:ln>
          <a:effectLst>
            <a:outerShdw blurRad="114300" dist="635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170C59"/>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8">
            <a:extLst>
              <a:ext uri="{FF2B5EF4-FFF2-40B4-BE49-F238E27FC236}">
                <a16:creationId xmlns:a16="http://schemas.microsoft.com/office/drawing/2014/main" id="{DD9D37F4-1C5B-4C54-828B-D8847824F880}"/>
              </a:ext>
            </a:extLst>
          </p:cNvPr>
          <p:cNvSpPr/>
          <p:nvPr userDrawn="1"/>
        </p:nvSpPr>
        <p:spPr>
          <a:xfrm>
            <a:off x="4690876" y="2366306"/>
            <a:ext cx="2800170" cy="3553847"/>
          </a:xfrm>
          <a:prstGeom prst="rect">
            <a:avLst/>
          </a:prstGeom>
          <a:solidFill>
            <a:schemeClr val="bg1"/>
          </a:solidFill>
          <a:ln>
            <a:noFill/>
          </a:ln>
          <a:effectLst>
            <a:outerShdw blurRad="114300" dist="635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170C59"/>
              </a:solidFill>
              <a:latin typeface="Tahoma" panose="020B0604030504040204" pitchFamily="34" charset="0"/>
              <a:ea typeface="Tahoma" panose="020B0604030504040204" pitchFamily="34" charset="0"/>
              <a:cs typeface="Tahoma" panose="020B0604030504040204" pitchFamily="34" charset="0"/>
            </a:endParaRPr>
          </a:p>
        </p:txBody>
      </p:sp>
      <p:sp>
        <p:nvSpPr>
          <p:cNvPr id="15" name="Rectangle 14">
            <a:extLst>
              <a:ext uri="{FF2B5EF4-FFF2-40B4-BE49-F238E27FC236}">
                <a16:creationId xmlns:a16="http://schemas.microsoft.com/office/drawing/2014/main" id="{B6036F0C-E1D5-436F-8376-C4331BC057C0}"/>
              </a:ext>
            </a:extLst>
          </p:cNvPr>
          <p:cNvSpPr/>
          <p:nvPr userDrawn="1"/>
        </p:nvSpPr>
        <p:spPr>
          <a:xfrm>
            <a:off x="8023274" y="2366307"/>
            <a:ext cx="2800170" cy="3553846"/>
          </a:xfrm>
          <a:prstGeom prst="rect">
            <a:avLst/>
          </a:prstGeom>
          <a:solidFill>
            <a:schemeClr val="bg1"/>
          </a:solidFill>
          <a:ln>
            <a:noFill/>
          </a:ln>
          <a:effectLst>
            <a:outerShdw blurRad="114300" dist="635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170C59"/>
              </a:solidFill>
              <a:latin typeface="Tahoma" panose="020B0604030504040204" pitchFamily="34" charset="0"/>
              <a:ea typeface="Tahoma" panose="020B0604030504040204" pitchFamily="34" charset="0"/>
              <a:cs typeface="Tahoma" panose="020B0604030504040204" pitchFamily="34" charset="0"/>
            </a:endParaRPr>
          </a:p>
        </p:txBody>
      </p:sp>
      <p:sp>
        <p:nvSpPr>
          <p:cNvPr id="23" name="Picture Placeholder 9">
            <a:extLst>
              <a:ext uri="{FF2B5EF4-FFF2-40B4-BE49-F238E27FC236}">
                <a16:creationId xmlns:a16="http://schemas.microsoft.com/office/drawing/2014/main" id="{6FD6579B-27F0-443E-9EF1-6E409C94F23E}"/>
              </a:ext>
            </a:extLst>
          </p:cNvPr>
          <p:cNvSpPr>
            <a:spLocks noGrp="1"/>
          </p:cNvSpPr>
          <p:nvPr>
            <p:ph type="pic" sz="quarter" idx="14"/>
          </p:nvPr>
        </p:nvSpPr>
        <p:spPr>
          <a:xfrm>
            <a:off x="4690876" y="2366306"/>
            <a:ext cx="2800170" cy="1587140"/>
          </a:xfrm>
          <a:custGeom>
            <a:avLst/>
            <a:gdLst>
              <a:gd name="connsiteX0" fmla="*/ 51797 w 2453640"/>
              <a:gd name="connsiteY0" fmla="*/ 0 h 1587140"/>
              <a:gd name="connsiteX1" fmla="*/ 2401843 w 2453640"/>
              <a:gd name="connsiteY1" fmla="*/ 0 h 1587140"/>
              <a:gd name="connsiteX2" fmla="*/ 2453640 w 2453640"/>
              <a:gd name="connsiteY2" fmla="*/ 22097 h 1587140"/>
              <a:gd name="connsiteX3" fmla="*/ 2453640 w 2453640"/>
              <a:gd name="connsiteY3" fmla="*/ 1565043 h 1587140"/>
              <a:gd name="connsiteX4" fmla="*/ 2401843 w 2453640"/>
              <a:gd name="connsiteY4" fmla="*/ 1587140 h 1587140"/>
              <a:gd name="connsiteX5" fmla="*/ 51797 w 2453640"/>
              <a:gd name="connsiteY5" fmla="*/ 1587140 h 1587140"/>
              <a:gd name="connsiteX6" fmla="*/ 0 w 2453640"/>
              <a:gd name="connsiteY6" fmla="*/ 1565043 h 1587140"/>
              <a:gd name="connsiteX7" fmla="*/ 0 w 2453640"/>
              <a:gd name="connsiteY7" fmla="*/ 22097 h 1587140"/>
              <a:gd name="connsiteX8" fmla="*/ 51797 w 2453640"/>
              <a:gd name="connsiteY8" fmla="*/ 0 h 1587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3640" h="1587140">
                <a:moveTo>
                  <a:pt x="51797" y="0"/>
                </a:moveTo>
                <a:lnTo>
                  <a:pt x="2401843" y="0"/>
                </a:lnTo>
                <a:cubicBezTo>
                  <a:pt x="2430450" y="0"/>
                  <a:pt x="2453640" y="9893"/>
                  <a:pt x="2453640" y="22097"/>
                </a:cubicBezTo>
                <a:lnTo>
                  <a:pt x="2453640" y="1565043"/>
                </a:lnTo>
                <a:cubicBezTo>
                  <a:pt x="2453640" y="1577247"/>
                  <a:pt x="2430450" y="1587140"/>
                  <a:pt x="2401843" y="1587140"/>
                </a:cubicBezTo>
                <a:lnTo>
                  <a:pt x="51797" y="1587140"/>
                </a:lnTo>
                <a:cubicBezTo>
                  <a:pt x="23190" y="1587140"/>
                  <a:pt x="0" y="1577247"/>
                  <a:pt x="0" y="1565043"/>
                </a:cubicBezTo>
                <a:lnTo>
                  <a:pt x="0" y="22097"/>
                </a:lnTo>
                <a:cubicBezTo>
                  <a:pt x="0" y="9893"/>
                  <a:pt x="23190" y="0"/>
                  <a:pt x="51797" y="0"/>
                </a:cubicBezTo>
                <a:close/>
              </a:path>
            </a:pathLst>
          </a:custGeom>
        </p:spPr>
      </p:sp>
      <p:sp>
        <p:nvSpPr>
          <p:cNvPr id="24" name="Picture Placeholder 11">
            <a:extLst>
              <a:ext uri="{FF2B5EF4-FFF2-40B4-BE49-F238E27FC236}">
                <a16:creationId xmlns:a16="http://schemas.microsoft.com/office/drawing/2014/main" id="{AA8EF407-CE22-48AD-9D72-3A716167C8B5}"/>
              </a:ext>
            </a:extLst>
          </p:cNvPr>
          <p:cNvSpPr>
            <a:spLocks noGrp="1"/>
          </p:cNvSpPr>
          <p:nvPr>
            <p:ph type="pic" sz="quarter" idx="15"/>
          </p:nvPr>
        </p:nvSpPr>
        <p:spPr>
          <a:xfrm>
            <a:off x="8023274" y="2366306"/>
            <a:ext cx="2800170" cy="1587140"/>
          </a:xfrm>
          <a:custGeom>
            <a:avLst/>
            <a:gdLst>
              <a:gd name="connsiteX0" fmla="*/ 0 w 2453640"/>
              <a:gd name="connsiteY0" fmla="*/ 0 h 1587140"/>
              <a:gd name="connsiteX1" fmla="*/ 2453640 w 2453640"/>
              <a:gd name="connsiteY1" fmla="*/ 0 h 1587140"/>
              <a:gd name="connsiteX2" fmla="*/ 2453640 w 2453640"/>
              <a:gd name="connsiteY2" fmla="*/ 1587140 h 1587140"/>
              <a:gd name="connsiteX3" fmla="*/ 0 w 2453640"/>
              <a:gd name="connsiteY3" fmla="*/ 1587140 h 1587140"/>
            </a:gdLst>
            <a:ahLst/>
            <a:cxnLst>
              <a:cxn ang="0">
                <a:pos x="connsiteX0" y="connsiteY0"/>
              </a:cxn>
              <a:cxn ang="0">
                <a:pos x="connsiteX1" y="connsiteY1"/>
              </a:cxn>
              <a:cxn ang="0">
                <a:pos x="connsiteX2" y="connsiteY2"/>
              </a:cxn>
              <a:cxn ang="0">
                <a:pos x="connsiteX3" y="connsiteY3"/>
              </a:cxn>
            </a:cxnLst>
            <a:rect l="l" t="t" r="r" b="b"/>
            <a:pathLst>
              <a:path w="2453640" h="1587140">
                <a:moveTo>
                  <a:pt x="0" y="0"/>
                </a:moveTo>
                <a:lnTo>
                  <a:pt x="2453640" y="0"/>
                </a:lnTo>
                <a:lnTo>
                  <a:pt x="2453640" y="1587140"/>
                </a:lnTo>
                <a:lnTo>
                  <a:pt x="0" y="1587140"/>
                </a:lnTo>
                <a:close/>
              </a:path>
            </a:pathLst>
          </a:custGeom>
        </p:spPr>
      </p:sp>
      <p:sp>
        <p:nvSpPr>
          <p:cNvPr id="3" name="Text Placeholder 2">
            <a:extLst>
              <a:ext uri="{FF2B5EF4-FFF2-40B4-BE49-F238E27FC236}">
                <a16:creationId xmlns:a16="http://schemas.microsoft.com/office/drawing/2014/main" id="{6E5ED84A-EA45-429A-AD7F-842DA83EEF49}"/>
              </a:ext>
            </a:extLst>
          </p:cNvPr>
          <p:cNvSpPr>
            <a:spLocks noGrp="1"/>
          </p:cNvSpPr>
          <p:nvPr>
            <p:ph type="body" sz="quarter" idx="16" hasCustomPrompt="1"/>
          </p:nvPr>
        </p:nvSpPr>
        <p:spPr>
          <a:xfrm>
            <a:off x="1483102" y="4133198"/>
            <a:ext cx="2537913" cy="389223"/>
          </a:xfrm>
          <a:prstGeom prst="rect">
            <a:avLst/>
          </a:prstGeom>
        </p:spPr>
        <p:txBody>
          <a:bodyPr/>
          <a:lstStyle>
            <a:lvl1pPr marL="0" indent="0">
              <a:buNone/>
              <a:defRPr lang="en-US" sz="16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1pPr>
            <a:lvl2pPr>
              <a:defRPr lang="en-US" sz="16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2pPr>
            <a:lvl3pPr>
              <a:defRPr lang="en-US" sz="16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3pPr>
            <a:lvl4pPr>
              <a:defRPr lang="en-US" sz="16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4pPr>
            <a:lvl5pPr>
              <a:defRPr lang="en-GB" sz="1600" b="1" kern="1200" dirty="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Heading</a:t>
            </a:r>
            <a:endParaRPr lang="en-GB"/>
          </a:p>
        </p:txBody>
      </p:sp>
      <p:sp>
        <p:nvSpPr>
          <p:cNvPr id="25" name="Text Placeholder 2">
            <a:extLst>
              <a:ext uri="{FF2B5EF4-FFF2-40B4-BE49-F238E27FC236}">
                <a16:creationId xmlns:a16="http://schemas.microsoft.com/office/drawing/2014/main" id="{9500EE54-8199-439C-BF77-C6DDB7F00B24}"/>
              </a:ext>
            </a:extLst>
          </p:cNvPr>
          <p:cNvSpPr>
            <a:spLocks noGrp="1"/>
          </p:cNvSpPr>
          <p:nvPr>
            <p:ph type="body" sz="quarter" idx="17" hasCustomPrompt="1"/>
          </p:nvPr>
        </p:nvSpPr>
        <p:spPr>
          <a:xfrm>
            <a:off x="4809298" y="4133198"/>
            <a:ext cx="2545935" cy="389223"/>
          </a:xfrm>
          <a:prstGeom prst="rect">
            <a:avLst/>
          </a:prstGeom>
        </p:spPr>
        <p:txBody>
          <a:bodyPr/>
          <a:lstStyle>
            <a:lvl1pPr marL="0" indent="0">
              <a:buNone/>
              <a:defRPr lang="en-US" sz="16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1pPr>
            <a:lvl2pPr>
              <a:defRPr lang="en-US" sz="16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2pPr>
            <a:lvl3pPr>
              <a:defRPr lang="en-US" sz="16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3pPr>
            <a:lvl4pPr>
              <a:defRPr lang="en-US" sz="16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4pPr>
            <a:lvl5pPr>
              <a:defRPr lang="en-GB" sz="1600" b="1" kern="1200" dirty="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Heading</a:t>
            </a:r>
            <a:endParaRPr lang="en-GB"/>
          </a:p>
        </p:txBody>
      </p:sp>
      <p:sp>
        <p:nvSpPr>
          <p:cNvPr id="26" name="Text Placeholder 2">
            <a:extLst>
              <a:ext uri="{FF2B5EF4-FFF2-40B4-BE49-F238E27FC236}">
                <a16:creationId xmlns:a16="http://schemas.microsoft.com/office/drawing/2014/main" id="{1B340036-6AEB-4708-9769-4CB4FFC1FE9D}"/>
              </a:ext>
            </a:extLst>
          </p:cNvPr>
          <p:cNvSpPr>
            <a:spLocks noGrp="1"/>
          </p:cNvSpPr>
          <p:nvPr>
            <p:ph type="body" sz="quarter" idx="18" hasCustomPrompt="1"/>
          </p:nvPr>
        </p:nvSpPr>
        <p:spPr>
          <a:xfrm>
            <a:off x="8147739" y="4093055"/>
            <a:ext cx="2528545" cy="389223"/>
          </a:xfrm>
          <a:prstGeom prst="rect">
            <a:avLst/>
          </a:prstGeom>
        </p:spPr>
        <p:txBody>
          <a:bodyPr/>
          <a:lstStyle>
            <a:lvl1pPr marL="0" indent="0">
              <a:buNone/>
              <a:defRPr lang="en-US" sz="16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1pPr>
            <a:lvl2pPr>
              <a:defRPr lang="en-US" sz="16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2pPr>
            <a:lvl3pPr>
              <a:defRPr lang="en-US" sz="16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3pPr>
            <a:lvl4pPr>
              <a:defRPr lang="en-US" sz="16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4pPr>
            <a:lvl5pPr>
              <a:defRPr lang="en-GB" sz="1600" b="1" kern="1200" dirty="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Heading</a:t>
            </a:r>
            <a:endParaRPr lang="en-GB"/>
          </a:p>
        </p:txBody>
      </p:sp>
      <p:sp>
        <p:nvSpPr>
          <p:cNvPr id="27" name="Text Placeholder 26">
            <a:extLst>
              <a:ext uri="{FF2B5EF4-FFF2-40B4-BE49-F238E27FC236}">
                <a16:creationId xmlns:a16="http://schemas.microsoft.com/office/drawing/2014/main" id="{51AABE73-ED57-4EBB-9C2B-CB6C81961D32}"/>
              </a:ext>
            </a:extLst>
          </p:cNvPr>
          <p:cNvSpPr>
            <a:spLocks noGrp="1"/>
          </p:cNvSpPr>
          <p:nvPr>
            <p:ph type="body" sz="quarter" idx="19" hasCustomPrompt="1"/>
          </p:nvPr>
        </p:nvSpPr>
        <p:spPr>
          <a:xfrm>
            <a:off x="1822632" y="767667"/>
            <a:ext cx="8546733" cy="914400"/>
          </a:xfrm>
          <a:prstGeom prst="rect">
            <a:avLst/>
          </a:prstGeom>
        </p:spPr>
        <p:txBody>
          <a:bodyPr anchor="ctr"/>
          <a:lstStyle>
            <a:lvl1pPr marL="0" indent="0" algn="ctr">
              <a:buNone/>
              <a:defRPr lang="en-US" sz="32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1pPr>
            <a:lvl2pPr>
              <a:defRPr lang="en-US" sz="40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2pPr>
          </a:lstStyle>
          <a:p>
            <a:pPr lvl="0"/>
            <a:r>
              <a:rPr lang="en-US"/>
              <a:t>Click to edit Title</a:t>
            </a:r>
            <a:endParaRPr lang="en-GB"/>
          </a:p>
        </p:txBody>
      </p:sp>
      <p:sp>
        <p:nvSpPr>
          <p:cNvPr id="29" name="Picture Placeholder 28">
            <a:extLst>
              <a:ext uri="{FF2B5EF4-FFF2-40B4-BE49-F238E27FC236}">
                <a16:creationId xmlns:a16="http://schemas.microsoft.com/office/drawing/2014/main" id="{53EB40E0-D656-42C2-A1C2-85900A61D720}"/>
              </a:ext>
            </a:extLst>
          </p:cNvPr>
          <p:cNvSpPr>
            <a:spLocks noGrp="1"/>
          </p:cNvSpPr>
          <p:nvPr>
            <p:ph type="pic" sz="quarter" idx="20"/>
          </p:nvPr>
        </p:nvSpPr>
        <p:spPr>
          <a:xfrm>
            <a:off x="1358900" y="2366963"/>
            <a:ext cx="2809875" cy="1585912"/>
          </a:xfrm>
          <a:prstGeom prst="rect">
            <a:avLst/>
          </a:prstGeom>
        </p:spPr>
        <p:txBody>
          <a:bodyPr/>
          <a:lstStyle/>
          <a:p>
            <a:r>
              <a:rPr lang="en-US"/>
              <a:t>Click icon to add picture</a:t>
            </a:r>
            <a:endParaRPr lang="en-GB"/>
          </a:p>
        </p:txBody>
      </p:sp>
      <p:sp>
        <p:nvSpPr>
          <p:cNvPr id="31" name="Text Placeholder 30">
            <a:extLst>
              <a:ext uri="{FF2B5EF4-FFF2-40B4-BE49-F238E27FC236}">
                <a16:creationId xmlns:a16="http://schemas.microsoft.com/office/drawing/2014/main" id="{125068A4-DE05-4202-AFF1-28015668A105}"/>
              </a:ext>
            </a:extLst>
          </p:cNvPr>
          <p:cNvSpPr>
            <a:spLocks noGrp="1"/>
          </p:cNvSpPr>
          <p:nvPr>
            <p:ph type="body" sz="quarter" idx="21" hasCustomPrompt="1"/>
          </p:nvPr>
        </p:nvSpPr>
        <p:spPr>
          <a:xfrm>
            <a:off x="1492470" y="4702173"/>
            <a:ext cx="2528545" cy="914400"/>
          </a:xfrm>
          <a:prstGeom prst="rect">
            <a:avLst/>
          </a:prstGeom>
        </p:spPr>
        <p:txBody>
          <a:bodyPr/>
          <a:lstStyle>
            <a:lvl1pPr marL="0" indent="0" algn="l" defTabSz="914400" rtl="0" eaLnBrk="1" latinLnBrk="0" hangingPunct="1">
              <a:lnSpc>
                <a:spcPct val="100000"/>
              </a:lnSpc>
              <a:buNone/>
              <a:defRPr lang="en-US" sz="1600"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1pPr>
            <a:lvl2pPr marL="0" algn="l" defTabSz="914400" rtl="0" eaLnBrk="1" latinLnBrk="0" hangingPunct="1">
              <a:lnSpc>
                <a:spcPct val="100000"/>
              </a:lnSpc>
              <a:defRPr lang="en-US" sz="1600"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2pPr>
            <a:lvl3pPr marL="0" algn="l" defTabSz="914400" rtl="0" eaLnBrk="1" latinLnBrk="0" hangingPunct="1">
              <a:lnSpc>
                <a:spcPct val="100000"/>
              </a:lnSpc>
              <a:defRPr lang="en-US" sz="1600"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3pPr>
            <a:lvl4pPr marL="0" algn="l" defTabSz="914400" rtl="0" eaLnBrk="1" latinLnBrk="0" hangingPunct="1">
              <a:lnSpc>
                <a:spcPct val="100000"/>
              </a:lnSpc>
              <a:defRPr lang="en-US" sz="1600"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4pPr>
            <a:lvl5pPr marL="0" algn="l" defTabSz="914400" rtl="0" eaLnBrk="1" latinLnBrk="0" hangingPunct="1">
              <a:lnSpc>
                <a:spcPct val="100000"/>
              </a:lnSpc>
              <a:defRPr lang="en-GB" sz="1600" kern="1200" dirty="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text</a:t>
            </a:r>
            <a:endParaRPr lang="en-GB"/>
          </a:p>
        </p:txBody>
      </p:sp>
      <p:sp>
        <p:nvSpPr>
          <p:cNvPr id="32" name="Text Placeholder 30">
            <a:extLst>
              <a:ext uri="{FF2B5EF4-FFF2-40B4-BE49-F238E27FC236}">
                <a16:creationId xmlns:a16="http://schemas.microsoft.com/office/drawing/2014/main" id="{9E1F9534-F6C7-4C32-BF40-EFA11360C277}"/>
              </a:ext>
            </a:extLst>
          </p:cNvPr>
          <p:cNvSpPr>
            <a:spLocks noGrp="1"/>
          </p:cNvSpPr>
          <p:nvPr>
            <p:ph type="body" sz="quarter" idx="22" hasCustomPrompt="1"/>
          </p:nvPr>
        </p:nvSpPr>
        <p:spPr>
          <a:xfrm>
            <a:off x="4826688" y="4719423"/>
            <a:ext cx="2528545" cy="914400"/>
          </a:xfrm>
          <a:prstGeom prst="rect">
            <a:avLst/>
          </a:prstGeom>
        </p:spPr>
        <p:txBody>
          <a:bodyPr/>
          <a:lstStyle>
            <a:lvl1pPr marL="0" indent="0" algn="l" defTabSz="914400" rtl="0" eaLnBrk="1" latinLnBrk="0" hangingPunct="1">
              <a:lnSpc>
                <a:spcPct val="100000"/>
              </a:lnSpc>
              <a:buNone/>
              <a:defRPr lang="en-US" sz="1600"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1pPr>
            <a:lvl2pPr marL="0" algn="l" defTabSz="914400" rtl="0" eaLnBrk="1" latinLnBrk="0" hangingPunct="1">
              <a:lnSpc>
                <a:spcPct val="100000"/>
              </a:lnSpc>
              <a:defRPr lang="en-US" sz="1600"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2pPr>
            <a:lvl3pPr marL="0" algn="l" defTabSz="914400" rtl="0" eaLnBrk="1" latinLnBrk="0" hangingPunct="1">
              <a:lnSpc>
                <a:spcPct val="100000"/>
              </a:lnSpc>
              <a:defRPr lang="en-US" sz="1600"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3pPr>
            <a:lvl4pPr marL="0" algn="l" defTabSz="914400" rtl="0" eaLnBrk="1" latinLnBrk="0" hangingPunct="1">
              <a:lnSpc>
                <a:spcPct val="100000"/>
              </a:lnSpc>
              <a:defRPr lang="en-US" sz="1600"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4pPr>
            <a:lvl5pPr marL="0" algn="l" defTabSz="914400" rtl="0" eaLnBrk="1" latinLnBrk="0" hangingPunct="1">
              <a:lnSpc>
                <a:spcPct val="100000"/>
              </a:lnSpc>
              <a:defRPr lang="en-GB" sz="1600" kern="1200" dirty="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text</a:t>
            </a:r>
            <a:endParaRPr lang="en-GB"/>
          </a:p>
        </p:txBody>
      </p:sp>
      <p:sp>
        <p:nvSpPr>
          <p:cNvPr id="33" name="Text Placeholder 30">
            <a:extLst>
              <a:ext uri="{FF2B5EF4-FFF2-40B4-BE49-F238E27FC236}">
                <a16:creationId xmlns:a16="http://schemas.microsoft.com/office/drawing/2014/main" id="{90BA6FF8-9898-4D66-BF87-4F8A71B79C20}"/>
              </a:ext>
            </a:extLst>
          </p:cNvPr>
          <p:cNvSpPr>
            <a:spLocks noGrp="1"/>
          </p:cNvSpPr>
          <p:nvPr>
            <p:ph type="body" sz="quarter" idx="23" hasCustomPrompt="1"/>
          </p:nvPr>
        </p:nvSpPr>
        <p:spPr>
          <a:xfrm>
            <a:off x="8159086" y="4745234"/>
            <a:ext cx="2528545" cy="914400"/>
          </a:xfrm>
          <a:prstGeom prst="rect">
            <a:avLst/>
          </a:prstGeom>
        </p:spPr>
        <p:txBody>
          <a:bodyPr/>
          <a:lstStyle>
            <a:lvl1pPr marL="0" indent="0" algn="l" defTabSz="914400" rtl="0" eaLnBrk="1" latinLnBrk="0" hangingPunct="1">
              <a:lnSpc>
                <a:spcPct val="100000"/>
              </a:lnSpc>
              <a:buNone/>
              <a:defRPr lang="en-US" sz="1600"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1pPr>
            <a:lvl2pPr marL="0" algn="l" defTabSz="914400" rtl="0" eaLnBrk="1" latinLnBrk="0" hangingPunct="1">
              <a:lnSpc>
                <a:spcPct val="100000"/>
              </a:lnSpc>
              <a:defRPr lang="en-US" sz="1600"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2pPr>
            <a:lvl3pPr marL="0" algn="l" defTabSz="914400" rtl="0" eaLnBrk="1" latinLnBrk="0" hangingPunct="1">
              <a:lnSpc>
                <a:spcPct val="100000"/>
              </a:lnSpc>
              <a:defRPr lang="en-US" sz="1600"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3pPr>
            <a:lvl4pPr marL="0" algn="l" defTabSz="914400" rtl="0" eaLnBrk="1" latinLnBrk="0" hangingPunct="1">
              <a:lnSpc>
                <a:spcPct val="100000"/>
              </a:lnSpc>
              <a:defRPr lang="en-US" sz="1600"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4pPr>
            <a:lvl5pPr marL="0" algn="l" defTabSz="914400" rtl="0" eaLnBrk="1" latinLnBrk="0" hangingPunct="1">
              <a:lnSpc>
                <a:spcPct val="100000"/>
              </a:lnSpc>
              <a:defRPr lang="en-GB" sz="1600" kern="1200" dirty="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text</a:t>
            </a:r>
            <a:endParaRPr lang="en-GB"/>
          </a:p>
        </p:txBody>
      </p:sp>
    </p:spTree>
    <p:extLst>
      <p:ext uri="{BB962C8B-B14F-4D97-AF65-F5344CB8AC3E}">
        <p14:creationId xmlns:p14="http://schemas.microsoft.com/office/powerpoint/2010/main" val="2917171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point slide">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id="{51AABE73-ED57-4EBB-9C2B-CB6C81961D32}"/>
              </a:ext>
            </a:extLst>
          </p:cNvPr>
          <p:cNvSpPr>
            <a:spLocks noGrp="1"/>
          </p:cNvSpPr>
          <p:nvPr>
            <p:ph type="body" sz="quarter" idx="19" hasCustomPrompt="1"/>
          </p:nvPr>
        </p:nvSpPr>
        <p:spPr>
          <a:xfrm>
            <a:off x="1822632" y="767667"/>
            <a:ext cx="8546733" cy="914400"/>
          </a:xfrm>
          <a:prstGeom prst="rect">
            <a:avLst/>
          </a:prstGeom>
        </p:spPr>
        <p:txBody>
          <a:bodyPr anchor="ctr"/>
          <a:lstStyle>
            <a:lvl1pPr marL="0" indent="0" algn="ctr">
              <a:buNone/>
              <a:defRPr lang="en-US" sz="32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1pPr>
            <a:lvl2pPr>
              <a:defRPr lang="en-US" sz="40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2pPr>
          </a:lstStyle>
          <a:p>
            <a:pPr lvl="0"/>
            <a:r>
              <a:rPr lang="en-US"/>
              <a:t>Click to edit Title</a:t>
            </a:r>
            <a:endParaRPr lang="en-GB"/>
          </a:p>
        </p:txBody>
      </p:sp>
      <p:sp>
        <p:nvSpPr>
          <p:cNvPr id="16" name="Freeform: Shape 15">
            <a:extLst>
              <a:ext uri="{FF2B5EF4-FFF2-40B4-BE49-F238E27FC236}">
                <a16:creationId xmlns:a16="http://schemas.microsoft.com/office/drawing/2014/main" id="{3ADB738D-CFA8-42A2-91C9-1ED0D2B02367}"/>
              </a:ext>
            </a:extLst>
          </p:cNvPr>
          <p:cNvSpPr/>
          <p:nvPr userDrawn="1"/>
        </p:nvSpPr>
        <p:spPr>
          <a:xfrm flipV="1">
            <a:off x="0" y="3838268"/>
            <a:ext cx="12192000" cy="3019732"/>
          </a:xfrm>
          <a:custGeom>
            <a:avLst/>
            <a:gdLst>
              <a:gd name="connsiteX0" fmla="*/ 0 w 12192000"/>
              <a:gd name="connsiteY0" fmla="*/ 0 h 5586689"/>
              <a:gd name="connsiteX1" fmla="*/ 12192000 w 12192000"/>
              <a:gd name="connsiteY1" fmla="*/ 0 h 5586689"/>
              <a:gd name="connsiteX2" fmla="*/ 12192000 w 12192000"/>
              <a:gd name="connsiteY2" fmla="*/ 4454813 h 5586689"/>
              <a:gd name="connsiteX3" fmla="*/ 11960026 w 12192000"/>
              <a:gd name="connsiteY3" fmla="*/ 4545333 h 5586689"/>
              <a:gd name="connsiteX4" fmla="*/ 6096000 w 12192000"/>
              <a:gd name="connsiteY4" fmla="*/ 5586689 h 5586689"/>
              <a:gd name="connsiteX5" fmla="*/ 231975 w 12192000"/>
              <a:gd name="connsiteY5" fmla="*/ 4545333 h 5586689"/>
              <a:gd name="connsiteX6" fmla="*/ 0 w 12192000"/>
              <a:gd name="connsiteY6" fmla="*/ 4454813 h 558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586689">
                <a:moveTo>
                  <a:pt x="0" y="0"/>
                </a:moveTo>
                <a:lnTo>
                  <a:pt x="12192000" y="0"/>
                </a:lnTo>
                <a:lnTo>
                  <a:pt x="12192000" y="4454813"/>
                </a:lnTo>
                <a:lnTo>
                  <a:pt x="11960026" y="4545333"/>
                </a:lnTo>
                <a:cubicBezTo>
                  <a:pt x="10164544" y="5215096"/>
                  <a:pt x="8181164" y="5586689"/>
                  <a:pt x="6096000" y="5586689"/>
                </a:cubicBezTo>
                <a:cubicBezTo>
                  <a:pt x="4010836" y="5586689"/>
                  <a:pt x="2027456" y="5215096"/>
                  <a:pt x="231975" y="4545333"/>
                </a:cubicBezTo>
                <a:lnTo>
                  <a:pt x="0" y="4454813"/>
                </a:lnTo>
                <a:close/>
              </a:path>
            </a:pathLst>
          </a:custGeom>
          <a:gradFill flip="none" rotWithShape="1">
            <a:gsLst>
              <a:gs pos="0">
                <a:srgbClr val="170C59"/>
              </a:gs>
              <a:gs pos="100000">
                <a:srgbClr val="2092B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0C59"/>
              </a:solidFill>
              <a:latin typeface="Tahoma" panose="020B0604030504040204" pitchFamily="34" charset="0"/>
              <a:ea typeface="Tahoma" panose="020B0604030504040204" pitchFamily="34" charset="0"/>
              <a:cs typeface="Tahoma" panose="020B0604030504040204" pitchFamily="34" charset="0"/>
            </a:endParaRPr>
          </a:p>
        </p:txBody>
      </p:sp>
      <p:sp>
        <p:nvSpPr>
          <p:cNvPr id="17" name="Rectangle: Rounded Corners 16">
            <a:extLst>
              <a:ext uri="{FF2B5EF4-FFF2-40B4-BE49-F238E27FC236}">
                <a16:creationId xmlns:a16="http://schemas.microsoft.com/office/drawing/2014/main" id="{1265F791-B588-40DF-A013-B31599100456}"/>
              </a:ext>
            </a:extLst>
          </p:cNvPr>
          <p:cNvSpPr/>
          <p:nvPr userDrawn="1"/>
        </p:nvSpPr>
        <p:spPr>
          <a:xfrm>
            <a:off x="1043928" y="2324512"/>
            <a:ext cx="2387536" cy="3849427"/>
          </a:xfrm>
          <a:prstGeom prst="roundRect">
            <a:avLst>
              <a:gd name="adj" fmla="val 4000"/>
            </a:avLst>
          </a:prstGeom>
          <a:solidFill>
            <a:schemeClr val="bg1"/>
          </a:solidFill>
          <a:ln>
            <a:noFill/>
          </a:ln>
          <a:effectLst>
            <a:outerShdw blurRad="1270000" dist="622300" dir="3300000" sx="85000" sy="8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0C59"/>
              </a:solidFill>
              <a:latin typeface="Tahoma" panose="020B0604030504040204" pitchFamily="34" charset="0"/>
              <a:ea typeface="Tahoma" panose="020B0604030504040204" pitchFamily="34" charset="0"/>
              <a:cs typeface="Tahoma" panose="020B0604030504040204" pitchFamily="34" charset="0"/>
            </a:endParaRPr>
          </a:p>
        </p:txBody>
      </p:sp>
      <p:sp>
        <p:nvSpPr>
          <p:cNvPr id="18" name="Rectangle: Rounded Corners 17">
            <a:extLst>
              <a:ext uri="{FF2B5EF4-FFF2-40B4-BE49-F238E27FC236}">
                <a16:creationId xmlns:a16="http://schemas.microsoft.com/office/drawing/2014/main" id="{5C17B105-8A15-4737-911E-4CEFDBB7694E}"/>
              </a:ext>
            </a:extLst>
          </p:cNvPr>
          <p:cNvSpPr/>
          <p:nvPr userDrawn="1"/>
        </p:nvSpPr>
        <p:spPr>
          <a:xfrm>
            <a:off x="3727995" y="2324512"/>
            <a:ext cx="2387536" cy="3849427"/>
          </a:xfrm>
          <a:prstGeom prst="roundRect">
            <a:avLst>
              <a:gd name="adj" fmla="val 4000"/>
            </a:avLst>
          </a:prstGeom>
          <a:solidFill>
            <a:schemeClr val="bg1"/>
          </a:solidFill>
          <a:ln>
            <a:noFill/>
          </a:ln>
          <a:effectLst>
            <a:outerShdw blurRad="1270000" dist="622300" dir="3300000" sx="85000" sy="8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0C59"/>
              </a:solidFill>
              <a:latin typeface="Tahoma" panose="020B0604030504040204" pitchFamily="34" charset="0"/>
              <a:ea typeface="Tahoma" panose="020B0604030504040204" pitchFamily="34" charset="0"/>
              <a:cs typeface="Tahoma" panose="020B0604030504040204" pitchFamily="34" charset="0"/>
            </a:endParaRPr>
          </a:p>
        </p:txBody>
      </p:sp>
      <p:sp>
        <p:nvSpPr>
          <p:cNvPr id="28" name="Rectangle: Rounded Corners 27">
            <a:extLst>
              <a:ext uri="{FF2B5EF4-FFF2-40B4-BE49-F238E27FC236}">
                <a16:creationId xmlns:a16="http://schemas.microsoft.com/office/drawing/2014/main" id="{F479806E-A59D-4D4F-ADD0-521FB9ED49A2}"/>
              </a:ext>
            </a:extLst>
          </p:cNvPr>
          <p:cNvSpPr/>
          <p:nvPr userDrawn="1"/>
        </p:nvSpPr>
        <p:spPr>
          <a:xfrm>
            <a:off x="6427882" y="2324512"/>
            <a:ext cx="2387536" cy="3849427"/>
          </a:xfrm>
          <a:prstGeom prst="roundRect">
            <a:avLst>
              <a:gd name="adj" fmla="val 4000"/>
            </a:avLst>
          </a:prstGeom>
          <a:solidFill>
            <a:schemeClr val="bg1"/>
          </a:solidFill>
          <a:ln>
            <a:noFill/>
          </a:ln>
          <a:effectLst>
            <a:outerShdw blurRad="1270000" dist="622300" dir="3300000" sx="85000" sy="8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0C59"/>
              </a:solidFill>
              <a:latin typeface="Tahoma" panose="020B0604030504040204" pitchFamily="34" charset="0"/>
              <a:ea typeface="Tahoma" panose="020B0604030504040204" pitchFamily="34" charset="0"/>
              <a:cs typeface="Tahoma" panose="020B0604030504040204" pitchFamily="34" charset="0"/>
            </a:endParaRPr>
          </a:p>
        </p:txBody>
      </p:sp>
      <p:sp>
        <p:nvSpPr>
          <p:cNvPr id="30" name="Rectangle: Rounded Corners 29">
            <a:extLst>
              <a:ext uri="{FF2B5EF4-FFF2-40B4-BE49-F238E27FC236}">
                <a16:creationId xmlns:a16="http://schemas.microsoft.com/office/drawing/2014/main" id="{FF8DAE50-7F6F-468D-AEFE-E2E9CBBA02C7}"/>
              </a:ext>
            </a:extLst>
          </p:cNvPr>
          <p:cNvSpPr/>
          <p:nvPr userDrawn="1"/>
        </p:nvSpPr>
        <p:spPr>
          <a:xfrm>
            <a:off x="9111949" y="2324512"/>
            <a:ext cx="2387536" cy="3849427"/>
          </a:xfrm>
          <a:prstGeom prst="roundRect">
            <a:avLst>
              <a:gd name="adj" fmla="val 4000"/>
            </a:avLst>
          </a:prstGeom>
          <a:solidFill>
            <a:schemeClr val="bg1"/>
          </a:solidFill>
          <a:ln>
            <a:noFill/>
          </a:ln>
          <a:effectLst>
            <a:outerShdw blurRad="1270000" dist="622300" dir="3300000" sx="85000" sy="8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0C59"/>
              </a:solidFill>
              <a:latin typeface="Tahoma" panose="020B0604030504040204" pitchFamily="34" charset="0"/>
              <a:ea typeface="Tahoma" panose="020B0604030504040204" pitchFamily="34" charset="0"/>
              <a:cs typeface="Tahoma" panose="020B0604030504040204" pitchFamily="34" charset="0"/>
            </a:endParaRPr>
          </a:p>
        </p:txBody>
      </p:sp>
      <p:sp>
        <p:nvSpPr>
          <p:cNvPr id="8" name="Picture Placeholder 7">
            <a:extLst>
              <a:ext uri="{FF2B5EF4-FFF2-40B4-BE49-F238E27FC236}">
                <a16:creationId xmlns:a16="http://schemas.microsoft.com/office/drawing/2014/main" id="{E97E35B3-290D-4328-9F95-35A8359E1DFB}"/>
              </a:ext>
            </a:extLst>
          </p:cNvPr>
          <p:cNvSpPr>
            <a:spLocks noGrp="1"/>
          </p:cNvSpPr>
          <p:nvPr>
            <p:ph type="pic" sz="quarter" idx="20"/>
          </p:nvPr>
        </p:nvSpPr>
        <p:spPr>
          <a:xfrm>
            <a:off x="1041012" y="2294236"/>
            <a:ext cx="2387535" cy="1222809"/>
          </a:xfrm>
          <a:prstGeom prst="roundRect">
            <a:avLst>
              <a:gd name="adj" fmla="val 5012"/>
            </a:avLst>
          </a:prstGeom>
        </p:spPr>
        <p:txBody>
          <a:bodyPr/>
          <a:lstStyle/>
          <a:p>
            <a:r>
              <a:rPr lang="en-US"/>
              <a:t>Click icon to add picture</a:t>
            </a:r>
            <a:endParaRPr lang="en-GB"/>
          </a:p>
        </p:txBody>
      </p:sp>
      <p:sp>
        <p:nvSpPr>
          <p:cNvPr id="44" name="Picture Placeholder 7">
            <a:extLst>
              <a:ext uri="{FF2B5EF4-FFF2-40B4-BE49-F238E27FC236}">
                <a16:creationId xmlns:a16="http://schemas.microsoft.com/office/drawing/2014/main" id="{AEB93168-A3E3-4E5D-9C70-9B528A1E5DE1}"/>
              </a:ext>
            </a:extLst>
          </p:cNvPr>
          <p:cNvSpPr>
            <a:spLocks noGrp="1"/>
          </p:cNvSpPr>
          <p:nvPr>
            <p:ph type="pic" sz="quarter" idx="21"/>
          </p:nvPr>
        </p:nvSpPr>
        <p:spPr>
          <a:xfrm>
            <a:off x="3731324" y="2294236"/>
            <a:ext cx="2387535" cy="1222809"/>
          </a:xfrm>
          <a:prstGeom prst="roundRect">
            <a:avLst>
              <a:gd name="adj" fmla="val 5012"/>
            </a:avLst>
          </a:prstGeom>
        </p:spPr>
        <p:txBody>
          <a:bodyPr/>
          <a:lstStyle/>
          <a:p>
            <a:r>
              <a:rPr lang="en-US"/>
              <a:t>Click icon to add picture</a:t>
            </a:r>
            <a:endParaRPr lang="en-GB"/>
          </a:p>
        </p:txBody>
      </p:sp>
      <p:sp>
        <p:nvSpPr>
          <p:cNvPr id="45" name="Picture Placeholder 7">
            <a:extLst>
              <a:ext uri="{FF2B5EF4-FFF2-40B4-BE49-F238E27FC236}">
                <a16:creationId xmlns:a16="http://schemas.microsoft.com/office/drawing/2014/main" id="{52884D48-22E9-495C-AD5A-47126DFA9DD9}"/>
              </a:ext>
            </a:extLst>
          </p:cNvPr>
          <p:cNvSpPr>
            <a:spLocks noGrp="1"/>
          </p:cNvSpPr>
          <p:nvPr>
            <p:ph type="pic" sz="quarter" idx="22"/>
          </p:nvPr>
        </p:nvSpPr>
        <p:spPr>
          <a:xfrm>
            <a:off x="6421636" y="2294236"/>
            <a:ext cx="2387535" cy="1222809"/>
          </a:xfrm>
          <a:prstGeom prst="roundRect">
            <a:avLst>
              <a:gd name="adj" fmla="val 5012"/>
            </a:avLst>
          </a:prstGeom>
        </p:spPr>
        <p:txBody>
          <a:bodyPr/>
          <a:lstStyle/>
          <a:p>
            <a:r>
              <a:rPr lang="en-US"/>
              <a:t>Click icon to add picture</a:t>
            </a:r>
            <a:endParaRPr lang="en-GB"/>
          </a:p>
        </p:txBody>
      </p:sp>
      <p:sp>
        <p:nvSpPr>
          <p:cNvPr id="46" name="Picture Placeholder 7">
            <a:extLst>
              <a:ext uri="{FF2B5EF4-FFF2-40B4-BE49-F238E27FC236}">
                <a16:creationId xmlns:a16="http://schemas.microsoft.com/office/drawing/2014/main" id="{9712513A-170A-4C72-9223-75FB0DA5D5E8}"/>
              </a:ext>
            </a:extLst>
          </p:cNvPr>
          <p:cNvSpPr>
            <a:spLocks noGrp="1"/>
          </p:cNvSpPr>
          <p:nvPr>
            <p:ph type="pic" sz="quarter" idx="23"/>
          </p:nvPr>
        </p:nvSpPr>
        <p:spPr>
          <a:xfrm>
            <a:off x="9111948" y="2294236"/>
            <a:ext cx="2387535" cy="1222809"/>
          </a:xfrm>
          <a:prstGeom prst="roundRect">
            <a:avLst>
              <a:gd name="adj" fmla="val 5012"/>
            </a:avLst>
          </a:prstGeom>
        </p:spPr>
        <p:txBody>
          <a:bodyPr/>
          <a:lstStyle/>
          <a:p>
            <a:r>
              <a:rPr lang="en-US"/>
              <a:t>Click icon to add picture</a:t>
            </a:r>
            <a:endParaRPr lang="en-GB"/>
          </a:p>
        </p:txBody>
      </p:sp>
      <p:sp>
        <p:nvSpPr>
          <p:cNvPr id="11" name="Text Placeholder 10">
            <a:extLst>
              <a:ext uri="{FF2B5EF4-FFF2-40B4-BE49-F238E27FC236}">
                <a16:creationId xmlns:a16="http://schemas.microsoft.com/office/drawing/2014/main" id="{383FDC2D-8D29-41EB-9F3F-3FCA1F1B18F5}"/>
              </a:ext>
            </a:extLst>
          </p:cNvPr>
          <p:cNvSpPr>
            <a:spLocks noGrp="1"/>
          </p:cNvSpPr>
          <p:nvPr>
            <p:ph type="body" sz="quarter" idx="24" hasCustomPrompt="1"/>
          </p:nvPr>
        </p:nvSpPr>
        <p:spPr>
          <a:xfrm>
            <a:off x="6558481" y="3674451"/>
            <a:ext cx="2126339" cy="504306"/>
          </a:xfrm>
          <a:prstGeom prst="rect">
            <a:avLst/>
          </a:prstGeom>
        </p:spPr>
        <p:txBody>
          <a:bodyPr/>
          <a:lstStyle>
            <a:lvl1pPr marL="0" indent="0" algn="ctr">
              <a:buNone/>
              <a:defRPr lang="en-US" sz="18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headline</a:t>
            </a:r>
            <a:endParaRPr lang="en-GB"/>
          </a:p>
        </p:txBody>
      </p:sp>
      <p:sp>
        <p:nvSpPr>
          <p:cNvPr id="47" name="Text Placeholder 10">
            <a:extLst>
              <a:ext uri="{FF2B5EF4-FFF2-40B4-BE49-F238E27FC236}">
                <a16:creationId xmlns:a16="http://schemas.microsoft.com/office/drawing/2014/main" id="{9AE83FB2-3C5D-4762-8632-4456E39E0861}"/>
              </a:ext>
            </a:extLst>
          </p:cNvPr>
          <p:cNvSpPr>
            <a:spLocks noGrp="1"/>
          </p:cNvSpPr>
          <p:nvPr>
            <p:ph type="body" sz="quarter" idx="25" hasCustomPrompt="1"/>
          </p:nvPr>
        </p:nvSpPr>
        <p:spPr>
          <a:xfrm>
            <a:off x="1174526" y="3682043"/>
            <a:ext cx="2126339" cy="504306"/>
          </a:xfrm>
          <a:prstGeom prst="rect">
            <a:avLst/>
          </a:prstGeom>
        </p:spPr>
        <p:txBody>
          <a:bodyPr/>
          <a:lstStyle>
            <a:lvl1pPr marL="0" indent="0" algn="ctr">
              <a:buNone/>
              <a:defRPr lang="en-US" sz="18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headline</a:t>
            </a:r>
            <a:endParaRPr lang="en-GB"/>
          </a:p>
        </p:txBody>
      </p:sp>
      <p:sp>
        <p:nvSpPr>
          <p:cNvPr id="48" name="Text Placeholder 10">
            <a:extLst>
              <a:ext uri="{FF2B5EF4-FFF2-40B4-BE49-F238E27FC236}">
                <a16:creationId xmlns:a16="http://schemas.microsoft.com/office/drawing/2014/main" id="{A236153F-7CED-4787-991A-4A336D1BB410}"/>
              </a:ext>
            </a:extLst>
          </p:cNvPr>
          <p:cNvSpPr>
            <a:spLocks noGrp="1"/>
          </p:cNvSpPr>
          <p:nvPr>
            <p:ph type="body" sz="quarter" idx="26" hasCustomPrompt="1"/>
          </p:nvPr>
        </p:nvSpPr>
        <p:spPr>
          <a:xfrm>
            <a:off x="3858594" y="3682043"/>
            <a:ext cx="2126339" cy="504306"/>
          </a:xfrm>
          <a:prstGeom prst="rect">
            <a:avLst/>
          </a:prstGeom>
        </p:spPr>
        <p:txBody>
          <a:bodyPr/>
          <a:lstStyle>
            <a:lvl1pPr marL="0" indent="0" algn="ctr">
              <a:buNone/>
              <a:defRPr lang="en-US" sz="18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headline</a:t>
            </a:r>
            <a:endParaRPr lang="en-GB"/>
          </a:p>
        </p:txBody>
      </p:sp>
      <p:sp>
        <p:nvSpPr>
          <p:cNvPr id="49" name="Text Placeholder 10">
            <a:extLst>
              <a:ext uri="{FF2B5EF4-FFF2-40B4-BE49-F238E27FC236}">
                <a16:creationId xmlns:a16="http://schemas.microsoft.com/office/drawing/2014/main" id="{B00BF1CD-D003-44EC-9BF1-761F6C9B6236}"/>
              </a:ext>
            </a:extLst>
          </p:cNvPr>
          <p:cNvSpPr>
            <a:spLocks noGrp="1"/>
          </p:cNvSpPr>
          <p:nvPr>
            <p:ph type="body" sz="quarter" idx="27" hasCustomPrompt="1"/>
          </p:nvPr>
        </p:nvSpPr>
        <p:spPr>
          <a:xfrm>
            <a:off x="9242545" y="3657658"/>
            <a:ext cx="2126339" cy="504306"/>
          </a:xfrm>
          <a:prstGeom prst="rect">
            <a:avLst/>
          </a:prstGeom>
        </p:spPr>
        <p:txBody>
          <a:bodyPr/>
          <a:lstStyle>
            <a:lvl1pPr marL="0" indent="0" algn="ctr">
              <a:buNone/>
              <a:defRPr lang="en-US" sz="18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headline</a:t>
            </a:r>
            <a:endParaRPr lang="en-GB"/>
          </a:p>
        </p:txBody>
      </p:sp>
      <p:sp>
        <p:nvSpPr>
          <p:cNvPr id="13" name="Text Placeholder 12">
            <a:extLst>
              <a:ext uri="{FF2B5EF4-FFF2-40B4-BE49-F238E27FC236}">
                <a16:creationId xmlns:a16="http://schemas.microsoft.com/office/drawing/2014/main" id="{F78DF06F-997F-4F66-AB3B-C9EC84E35566}"/>
              </a:ext>
            </a:extLst>
          </p:cNvPr>
          <p:cNvSpPr>
            <a:spLocks noGrp="1"/>
          </p:cNvSpPr>
          <p:nvPr>
            <p:ph type="body" sz="quarter" idx="28" hasCustomPrompt="1"/>
          </p:nvPr>
        </p:nvSpPr>
        <p:spPr>
          <a:xfrm>
            <a:off x="1174749" y="4346575"/>
            <a:ext cx="2126115" cy="914400"/>
          </a:xfrm>
          <a:prstGeom prst="rect">
            <a:avLst/>
          </a:prstGeom>
        </p:spPr>
        <p:txBody>
          <a:bodyPr/>
          <a:lstStyle>
            <a:lvl1pPr marL="0" indent="0" algn="ctr">
              <a:buNone/>
              <a:defRPr sz="1600">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text</a:t>
            </a:r>
            <a:endParaRPr lang="en-GB"/>
          </a:p>
        </p:txBody>
      </p:sp>
      <p:sp>
        <p:nvSpPr>
          <p:cNvPr id="50" name="Text Placeholder 12">
            <a:extLst>
              <a:ext uri="{FF2B5EF4-FFF2-40B4-BE49-F238E27FC236}">
                <a16:creationId xmlns:a16="http://schemas.microsoft.com/office/drawing/2014/main" id="{7E6AB065-66A8-406D-941C-67655211E0A1}"/>
              </a:ext>
            </a:extLst>
          </p:cNvPr>
          <p:cNvSpPr>
            <a:spLocks noGrp="1"/>
          </p:cNvSpPr>
          <p:nvPr>
            <p:ph type="body" sz="quarter" idx="29" hasCustomPrompt="1"/>
          </p:nvPr>
        </p:nvSpPr>
        <p:spPr>
          <a:xfrm>
            <a:off x="3858818" y="4346575"/>
            <a:ext cx="2126115" cy="914400"/>
          </a:xfrm>
          <a:prstGeom prst="rect">
            <a:avLst/>
          </a:prstGeom>
        </p:spPr>
        <p:txBody>
          <a:bodyPr/>
          <a:lstStyle>
            <a:lvl1pPr marL="0" indent="0" algn="ctr">
              <a:buNone/>
              <a:defRPr sz="1600">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text</a:t>
            </a:r>
            <a:endParaRPr lang="en-GB"/>
          </a:p>
        </p:txBody>
      </p:sp>
      <p:sp>
        <p:nvSpPr>
          <p:cNvPr id="51" name="Text Placeholder 12">
            <a:extLst>
              <a:ext uri="{FF2B5EF4-FFF2-40B4-BE49-F238E27FC236}">
                <a16:creationId xmlns:a16="http://schemas.microsoft.com/office/drawing/2014/main" id="{ADD605A6-A92A-4446-A7FB-3A580668BD2F}"/>
              </a:ext>
            </a:extLst>
          </p:cNvPr>
          <p:cNvSpPr>
            <a:spLocks noGrp="1"/>
          </p:cNvSpPr>
          <p:nvPr>
            <p:ph type="body" sz="quarter" idx="30" hasCustomPrompt="1"/>
          </p:nvPr>
        </p:nvSpPr>
        <p:spPr>
          <a:xfrm>
            <a:off x="6558705" y="4346575"/>
            <a:ext cx="2126115" cy="914400"/>
          </a:xfrm>
          <a:prstGeom prst="rect">
            <a:avLst/>
          </a:prstGeom>
        </p:spPr>
        <p:txBody>
          <a:bodyPr/>
          <a:lstStyle>
            <a:lvl1pPr marL="0" indent="0" algn="ctr">
              <a:buNone/>
              <a:defRPr sz="1600">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text</a:t>
            </a:r>
            <a:endParaRPr lang="en-GB"/>
          </a:p>
        </p:txBody>
      </p:sp>
      <p:sp>
        <p:nvSpPr>
          <p:cNvPr id="52" name="Text Placeholder 12">
            <a:extLst>
              <a:ext uri="{FF2B5EF4-FFF2-40B4-BE49-F238E27FC236}">
                <a16:creationId xmlns:a16="http://schemas.microsoft.com/office/drawing/2014/main" id="{D17B5FA7-5800-427C-858E-5DF969CD6581}"/>
              </a:ext>
            </a:extLst>
          </p:cNvPr>
          <p:cNvSpPr>
            <a:spLocks noGrp="1"/>
          </p:cNvSpPr>
          <p:nvPr>
            <p:ph type="body" sz="quarter" idx="31" hasCustomPrompt="1"/>
          </p:nvPr>
        </p:nvSpPr>
        <p:spPr>
          <a:xfrm>
            <a:off x="9242769" y="4346575"/>
            <a:ext cx="2126115" cy="914400"/>
          </a:xfrm>
          <a:prstGeom prst="rect">
            <a:avLst/>
          </a:prstGeom>
        </p:spPr>
        <p:txBody>
          <a:bodyPr/>
          <a:lstStyle>
            <a:lvl1pPr marL="0" indent="0" algn="ctr">
              <a:buNone/>
              <a:defRPr sz="1600">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text</a:t>
            </a:r>
            <a:endParaRPr lang="en-GB"/>
          </a:p>
        </p:txBody>
      </p:sp>
    </p:spTree>
    <p:extLst>
      <p:ext uri="{BB962C8B-B14F-4D97-AF65-F5344CB8AC3E}">
        <p14:creationId xmlns:p14="http://schemas.microsoft.com/office/powerpoint/2010/main" val="576721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point slide">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D7AD58FA-67FD-4BE1-8DFA-8C02088AFA1C}"/>
              </a:ext>
            </a:extLst>
          </p:cNvPr>
          <p:cNvSpPr/>
          <p:nvPr userDrawn="1"/>
        </p:nvSpPr>
        <p:spPr>
          <a:xfrm>
            <a:off x="1058123" y="2191407"/>
            <a:ext cx="3206253" cy="1817693"/>
          </a:xfrm>
          <a:prstGeom prst="roundRect">
            <a:avLst>
              <a:gd name="adj" fmla="val 12779"/>
            </a:avLst>
          </a:prstGeom>
          <a:solidFill>
            <a:schemeClr val="bg1"/>
          </a:solidFill>
          <a:ln>
            <a:noFill/>
          </a:ln>
          <a:effectLst>
            <a:outerShdw blurRad="698500" dist="241300" dir="5400000" sx="84000" sy="84000" algn="t" rotWithShape="0">
              <a:schemeClr val="tx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 name="Rectangle: Rounded Corners 8">
            <a:extLst>
              <a:ext uri="{FF2B5EF4-FFF2-40B4-BE49-F238E27FC236}">
                <a16:creationId xmlns:a16="http://schemas.microsoft.com/office/drawing/2014/main" id="{F6344B29-836E-4E77-8F28-90DCEEFEFFE1}"/>
              </a:ext>
            </a:extLst>
          </p:cNvPr>
          <p:cNvSpPr/>
          <p:nvPr userDrawn="1"/>
        </p:nvSpPr>
        <p:spPr>
          <a:xfrm>
            <a:off x="7927625" y="2191407"/>
            <a:ext cx="3206253" cy="1817693"/>
          </a:xfrm>
          <a:prstGeom prst="roundRect">
            <a:avLst>
              <a:gd name="adj" fmla="val 12779"/>
            </a:avLst>
          </a:prstGeom>
          <a:solidFill>
            <a:schemeClr val="bg1"/>
          </a:solidFill>
          <a:ln>
            <a:noFill/>
          </a:ln>
          <a:effectLst>
            <a:outerShdw blurRad="698500" dist="241300" dir="5400000" sx="84000" sy="84000" algn="t" rotWithShape="0">
              <a:schemeClr val="tx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0" name="Rectangle: Rounded Corners 9">
            <a:extLst>
              <a:ext uri="{FF2B5EF4-FFF2-40B4-BE49-F238E27FC236}">
                <a16:creationId xmlns:a16="http://schemas.microsoft.com/office/drawing/2014/main" id="{2B89E709-D04D-4CE9-853A-45A446CEAB6E}"/>
              </a:ext>
            </a:extLst>
          </p:cNvPr>
          <p:cNvSpPr/>
          <p:nvPr userDrawn="1"/>
        </p:nvSpPr>
        <p:spPr>
          <a:xfrm>
            <a:off x="4492874" y="4230171"/>
            <a:ext cx="3206253" cy="1817693"/>
          </a:xfrm>
          <a:prstGeom prst="roundRect">
            <a:avLst>
              <a:gd name="adj" fmla="val 12779"/>
            </a:avLst>
          </a:prstGeom>
          <a:solidFill>
            <a:schemeClr val="bg1"/>
          </a:solidFill>
          <a:ln>
            <a:noFill/>
          </a:ln>
          <a:effectLst>
            <a:outerShdw blurRad="698500" dist="241300" dir="5400000" sx="84000" sy="84000" algn="t" rotWithShape="0">
              <a:schemeClr val="tx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0" name="TextBox 19">
            <a:extLst>
              <a:ext uri="{FF2B5EF4-FFF2-40B4-BE49-F238E27FC236}">
                <a16:creationId xmlns:a16="http://schemas.microsoft.com/office/drawing/2014/main" id="{986BA60E-7B64-461D-95FB-62074A8FF5A6}"/>
              </a:ext>
            </a:extLst>
          </p:cNvPr>
          <p:cNvSpPr txBox="1"/>
          <p:nvPr userDrawn="1"/>
        </p:nvSpPr>
        <p:spPr>
          <a:xfrm>
            <a:off x="1256955" y="2428884"/>
            <a:ext cx="2808589" cy="369332"/>
          </a:xfrm>
          <a:prstGeom prst="rect">
            <a:avLst/>
          </a:prstGeom>
          <a:noFill/>
        </p:spPr>
        <p:txBody>
          <a:bodyPr wrap="square" rtlCol="0" anchor="b">
            <a:spAutoFit/>
          </a:bodyPr>
          <a:lstStyle/>
          <a:p>
            <a:r>
              <a:rPr lang="en-US" b="1">
                <a:solidFill>
                  <a:srgbClr val="2092B6"/>
                </a:solidFill>
                <a:latin typeface="Tahoma" panose="020B0604030504040204" pitchFamily="34" charset="0"/>
                <a:ea typeface="Tahoma" panose="020B0604030504040204" pitchFamily="34" charset="0"/>
                <a:cs typeface="Tahoma" panose="020B0604030504040204" pitchFamily="34" charset="0"/>
              </a:rPr>
              <a:t>01</a:t>
            </a:r>
          </a:p>
        </p:txBody>
      </p:sp>
      <p:sp>
        <p:nvSpPr>
          <p:cNvPr id="21" name="TextBox 20">
            <a:extLst>
              <a:ext uri="{FF2B5EF4-FFF2-40B4-BE49-F238E27FC236}">
                <a16:creationId xmlns:a16="http://schemas.microsoft.com/office/drawing/2014/main" id="{C49BAB58-6DE8-4BB0-96F0-EC29D34D44D7}"/>
              </a:ext>
            </a:extLst>
          </p:cNvPr>
          <p:cNvSpPr txBox="1"/>
          <p:nvPr userDrawn="1"/>
        </p:nvSpPr>
        <p:spPr>
          <a:xfrm>
            <a:off x="4691706" y="2428884"/>
            <a:ext cx="2808589" cy="369332"/>
          </a:xfrm>
          <a:prstGeom prst="rect">
            <a:avLst/>
          </a:prstGeom>
          <a:noFill/>
        </p:spPr>
        <p:txBody>
          <a:bodyPr wrap="square" rtlCol="0" anchor="b">
            <a:spAutoFit/>
          </a:bodyPr>
          <a:lstStyle/>
          <a:p>
            <a:r>
              <a:rPr lang="en-US" b="1">
                <a:solidFill>
                  <a:srgbClr val="2092B6"/>
                </a:solidFill>
                <a:latin typeface="Tahoma" panose="020B0604030504040204" pitchFamily="34" charset="0"/>
                <a:ea typeface="Tahoma" panose="020B0604030504040204" pitchFamily="34" charset="0"/>
                <a:cs typeface="Tahoma" panose="020B0604030504040204" pitchFamily="34" charset="0"/>
              </a:rPr>
              <a:t>02</a:t>
            </a:r>
          </a:p>
        </p:txBody>
      </p:sp>
      <p:sp>
        <p:nvSpPr>
          <p:cNvPr id="22" name="TextBox 21">
            <a:extLst>
              <a:ext uri="{FF2B5EF4-FFF2-40B4-BE49-F238E27FC236}">
                <a16:creationId xmlns:a16="http://schemas.microsoft.com/office/drawing/2014/main" id="{86967913-55C1-4FF3-BD72-61A7FF24387F}"/>
              </a:ext>
            </a:extLst>
          </p:cNvPr>
          <p:cNvSpPr txBox="1"/>
          <p:nvPr userDrawn="1"/>
        </p:nvSpPr>
        <p:spPr>
          <a:xfrm>
            <a:off x="8126457" y="2428884"/>
            <a:ext cx="2808589" cy="369332"/>
          </a:xfrm>
          <a:prstGeom prst="rect">
            <a:avLst/>
          </a:prstGeom>
          <a:noFill/>
        </p:spPr>
        <p:txBody>
          <a:bodyPr wrap="square" rtlCol="0" anchor="b">
            <a:spAutoFit/>
          </a:bodyPr>
          <a:lstStyle/>
          <a:p>
            <a:r>
              <a:rPr lang="en-US" b="1">
                <a:solidFill>
                  <a:srgbClr val="2092B6"/>
                </a:solidFill>
                <a:latin typeface="Tahoma" panose="020B0604030504040204" pitchFamily="34" charset="0"/>
                <a:ea typeface="Tahoma" panose="020B0604030504040204" pitchFamily="34" charset="0"/>
                <a:cs typeface="Tahoma" panose="020B0604030504040204" pitchFamily="34" charset="0"/>
              </a:rPr>
              <a:t>03</a:t>
            </a:r>
          </a:p>
        </p:txBody>
      </p:sp>
      <p:sp>
        <p:nvSpPr>
          <p:cNvPr id="26" name="TextBox 25">
            <a:extLst>
              <a:ext uri="{FF2B5EF4-FFF2-40B4-BE49-F238E27FC236}">
                <a16:creationId xmlns:a16="http://schemas.microsoft.com/office/drawing/2014/main" id="{5C3D3079-1814-4EAF-ABC2-FE9D99CF5AF1}"/>
              </a:ext>
            </a:extLst>
          </p:cNvPr>
          <p:cNvSpPr txBox="1"/>
          <p:nvPr userDrawn="1"/>
        </p:nvSpPr>
        <p:spPr>
          <a:xfrm>
            <a:off x="1256955" y="4467648"/>
            <a:ext cx="2808589" cy="369332"/>
          </a:xfrm>
          <a:prstGeom prst="rect">
            <a:avLst/>
          </a:prstGeom>
          <a:noFill/>
        </p:spPr>
        <p:txBody>
          <a:bodyPr wrap="square" rtlCol="0" anchor="b">
            <a:spAutoFit/>
          </a:bodyPr>
          <a:lstStyle/>
          <a:p>
            <a:r>
              <a:rPr lang="en-US" b="1">
                <a:solidFill>
                  <a:srgbClr val="2092B6"/>
                </a:solidFill>
                <a:latin typeface="Tahoma" panose="020B0604030504040204" pitchFamily="34" charset="0"/>
                <a:ea typeface="Tahoma" panose="020B0604030504040204" pitchFamily="34" charset="0"/>
                <a:cs typeface="Tahoma" panose="020B0604030504040204" pitchFamily="34" charset="0"/>
              </a:rPr>
              <a:t>04</a:t>
            </a:r>
          </a:p>
        </p:txBody>
      </p:sp>
      <p:sp>
        <p:nvSpPr>
          <p:cNvPr id="27" name="TextBox 26">
            <a:extLst>
              <a:ext uri="{FF2B5EF4-FFF2-40B4-BE49-F238E27FC236}">
                <a16:creationId xmlns:a16="http://schemas.microsoft.com/office/drawing/2014/main" id="{778CEE55-AC1E-4881-ADB8-02A02F2B3BDF}"/>
              </a:ext>
            </a:extLst>
          </p:cNvPr>
          <p:cNvSpPr txBox="1"/>
          <p:nvPr userDrawn="1"/>
        </p:nvSpPr>
        <p:spPr>
          <a:xfrm>
            <a:off x="4691706" y="4467648"/>
            <a:ext cx="2808589" cy="369332"/>
          </a:xfrm>
          <a:prstGeom prst="rect">
            <a:avLst/>
          </a:prstGeom>
          <a:noFill/>
        </p:spPr>
        <p:txBody>
          <a:bodyPr wrap="square" rtlCol="0" anchor="b">
            <a:spAutoFit/>
          </a:bodyPr>
          <a:lstStyle/>
          <a:p>
            <a:r>
              <a:rPr lang="en-US" b="1">
                <a:solidFill>
                  <a:srgbClr val="2092B6"/>
                </a:solidFill>
                <a:latin typeface="Tahoma" panose="020B0604030504040204" pitchFamily="34" charset="0"/>
                <a:ea typeface="Tahoma" panose="020B0604030504040204" pitchFamily="34" charset="0"/>
                <a:cs typeface="Tahoma" panose="020B0604030504040204" pitchFamily="34" charset="0"/>
              </a:rPr>
              <a:t>05</a:t>
            </a:r>
          </a:p>
        </p:txBody>
      </p:sp>
      <p:sp>
        <p:nvSpPr>
          <p:cNvPr id="28" name="TextBox 27">
            <a:extLst>
              <a:ext uri="{FF2B5EF4-FFF2-40B4-BE49-F238E27FC236}">
                <a16:creationId xmlns:a16="http://schemas.microsoft.com/office/drawing/2014/main" id="{837B06A7-73E3-4F17-ADA7-0C7B4E0BD24B}"/>
              </a:ext>
            </a:extLst>
          </p:cNvPr>
          <p:cNvSpPr txBox="1"/>
          <p:nvPr userDrawn="1"/>
        </p:nvSpPr>
        <p:spPr>
          <a:xfrm>
            <a:off x="8126457" y="4467648"/>
            <a:ext cx="2808589" cy="369332"/>
          </a:xfrm>
          <a:prstGeom prst="rect">
            <a:avLst/>
          </a:prstGeom>
          <a:noFill/>
        </p:spPr>
        <p:txBody>
          <a:bodyPr wrap="square" rtlCol="0" anchor="b">
            <a:spAutoFit/>
          </a:bodyPr>
          <a:lstStyle/>
          <a:p>
            <a:r>
              <a:rPr lang="en-US" b="1">
                <a:solidFill>
                  <a:srgbClr val="2092B6"/>
                </a:solidFill>
                <a:latin typeface="Tahoma" panose="020B0604030504040204" pitchFamily="34" charset="0"/>
                <a:ea typeface="Tahoma" panose="020B0604030504040204" pitchFamily="34" charset="0"/>
                <a:cs typeface="Tahoma" panose="020B0604030504040204" pitchFamily="34" charset="0"/>
              </a:rPr>
              <a:t>06</a:t>
            </a:r>
          </a:p>
        </p:txBody>
      </p:sp>
      <p:sp>
        <p:nvSpPr>
          <p:cNvPr id="35" name="Text Placeholder 26">
            <a:extLst>
              <a:ext uri="{FF2B5EF4-FFF2-40B4-BE49-F238E27FC236}">
                <a16:creationId xmlns:a16="http://schemas.microsoft.com/office/drawing/2014/main" id="{99B830B4-2755-416F-AF01-C5B2377C5DE3}"/>
              </a:ext>
            </a:extLst>
          </p:cNvPr>
          <p:cNvSpPr>
            <a:spLocks noGrp="1"/>
          </p:cNvSpPr>
          <p:nvPr>
            <p:ph type="body" sz="quarter" idx="19" hasCustomPrompt="1"/>
          </p:nvPr>
        </p:nvSpPr>
        <p:spPr>
          <a:xfrm>
            <a:off x="1822632" y="767667"/>
            <a:ext cx="8546733" cy="914400"/>
          </a:xfrm>
          <a:prstGeom prst="rect">
            <a:avLst/>
          </a:prstGeom>
        </p:spPr>
        <p:txBody>
          <a:bodyPr anchor="ctr"/>
          <a:lstStyle>
            <a:lvl1pPr marL="0" indent="0" algn="ctr">
              <a:buNone/>
              <a:defRPr lang="en-US" sz="32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1pPr>
            <a:lvl2pPr>
              <a:defRPr lang="en-US" sz="40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2pPr>
          </a:lstStyle>
          <a:p>
            <a:pPr lvl="0"/>
            <a:r>
              <a:rPr lang="en-US"/>
              <a:t>Click to edit Title</a:t>
            </a:r>
            <a:endParaRPr lang="en-GB"/>
          </a:p>
        </p:txBody>
      </p:sp>
      <p:sp>
        <p:nvSpPr>
          <p:cNvPr id="37" name="Text Placeholder 36">
            <a:extLst>
              <a:ext uri="{FF2B5EF4-FFF2-40B4-BE49-F238E27FC236}">
                <a16:creationId xmlns:a16="http://schemas.microsoft.com/office/drawing/2014/main" id="{644063A0-1CB0-46EE-97F3-5C08A4D2B823}"/>
              </a:ext>
            </a:extLst>
          </p:cNvPr>
          <p:cNvSpPr>
            <a:spLocks noGrp="1"/>
          </p:cNvSpPr>
          <p:nvPr>
            <p:ph type="body" sz="quarter" idx="20" hasCustomPrompt="1"/>
          </p:nvPr>
        </p:nvSpPr>
        <p:spPr>
          <a:xfrm>
            <a:off x="1256955" y="2838858"/>
            <a:ext cx="2808590" cy="1047342"/>
          </a:xfrm>
          <a:prstGeom prst="rect">
            <a:avLst/>
          </a:prstGeom>
        </p:spPr>
        <p:txBody>
          <a:bodyPr/>
          <a:lstStyle>
            <a:lvl1pPr marL="0" indent="0">
              <a:buNone/>
              <a:defRPr sz="1600" b="0">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GB"/>
              <a:t>Click to edit text</a:t>
            </a:r>
          </a:p>
        </p:txBody>
      </p:sp>
      <p:sp>
        <p:nvSpPr>
          <p:cNvPr id="40" name="Text Placeholder 36">
            <a:extLst>
              <a:ext uri="{FF2B5EF4-FFF2-40B4-BE49-F238E27FC236}">
                <a16:creationId xmlns:a16="http://schemas.microsoft.com/office/drawing/2014/main" id="{46FD5A7E-0F2A-4DE1-A857-9F629AFEFFA1}"/>
              </a:ext>
            </a:extLst>
          </p:cNvPr>
          <p:cNvSpPr>
            <a:spLocks noGrp="1"/>
          </p:cNvSpPr>
          <p:nvPr>
            <p:ph type="body" sz="quarter" idx="21" hasCustomPrompt="1"/>
          </p:nvPr>
        </p:nvSpPr>
        <p:spPr>
          <a:xfrm>
            <a:off x="1256954" y="4842991"/>
            <a:ext cx="2808590" cy="1047342"/>
          </a:xfrm>
          <a:prstGeom prst="rect">
            <a:avLst/>
          </a:prstGeom>
        </p:spPr>
        <p:txBody>
          <a:bodyPr/>
          <a:lstStyle>
            <a:lvl1pPr marL="0" indent="0">
              <a:buNone/>
              <a:defRPr sz="1600" b="0">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GB"/>
              <a:t>Click to edit text</a:t>
            </a:r>
          </a:p>
        </p:txBody>
      </p:sp>
      <p:sp>
        <p:nvSpPr>
          <p:cNvPr id="41" name="Text Placeholder 36">
            <a:extLst>
              <a:ext uri="{FF2B5EF4-FFF2-40B4-BE49-F238E27FC236}">
                <a16:creationId xmlns:a16="http://schemas.microsoft.com/office/drawing/2014/main" id="{CED1B336-A835-4342-985F-E2C510F6BFD7}"/>
              </a:ext>
            </a:extLst>
          </p:cNvPr>
          <p:cNvSpPr>
            <a:spLocks noGrp="1"/>
          </p:cNvSpPr>
          <p:nvPr>
            <p:ph type="body" sz="quarter" idx="22" hasCustomPrompt="1"/>
          </p:nvPr>
        </p:nvSpPr>
        <p:spPr>
          <a:xfrm>
            <a:off x="4691705" y="2838858"/>
            <a:ext cx="2808590" cy="1047342"/>
          </a:xfrm>
          <a:prstGeom prst="rect">
            <a:avLst/>
          </a:prstGeom>
        </p:spPr>
        <p:txBody>
          <a:bodyPr/>
          <a:lstStyle>
            <a:lvl1pPr marL="0" indent="0">
              <a:buNone/>
              <a:defRPr sz="1600" b="0">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GB"/>
              <a:t>Click to edit text</a:t>
            </a:r>
          </a:p>
        </p:txBody>
      </p:sp>
      <p:sp>
        <p:nvSpPr>
          <p:cNvPr id="42" name="Text Placeholder 36">
            <a:extLst>
              <a:ext uri="{FF2B5EF4-FFF2-40B4-BE49-F238E27FC236}">
                <a16:creationId xmlns:a16="http://schemas.microsoft.com/office/drawing/2014/main" id="{4F8196C8-34E4-4C99-BB30-FCD742BFECAE}"/>
              </a:ext>
            </a:extLst>
          </p:cNvPr>
          <p:cNvSpPr>
            <a:spLocks noGrp="1"/>
          </p:cNvSpPr>
          <p:nvPr>
            <p:ph type="body" sz="quarter" idx="23" hasCustomPrompt="1"/>
          </p:nvPr>
        </p:nvSpPr>
        <p:spPr>
          <a:xfrm>
            <a:off x="8126457" y="2838858"/>
            <a:ext cx="2808590" cy="1047342"/>
          </a:xfrm>
          <a:prstGeom prst="rect">
            <a:avLst/>
          </a:prstGeom>
        </p:spPr>
        <p:txBody>
          <a:bodyPr/>
          <a:lstStyle>
            <a:lvl1pPr marL="0" indent="0">
              <a:buNone/>
              <a:defRPr sz="1600" b="0">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GB"/>
              <a:t>Click to edit text</a:t>
            </a:r>
          </a:p>
        </p:txBody>
      </p:sp>
      <p:sp>
        <p:nvSpPr>
          <p:cNvPr id="43" name="Text Placeholder 36">
            <a:extLst>
              <a:ext uri="{FF2B5EF4-FFF2-40B4-BE49-F238E27FC236}">
                <a16:creationId xmlns:a16="http://schemas.microsoft.com/office/drawing/2014/main" id="{6F913812-6678-482E-8739-DF5B5F343778}"/>
              </a:ext>
            </a:extLst>
          </p:cNvPr>
          <p:cNvSpPr>
            <a:spLocks noGrp="1"/>
          </p:cNvSpPr>
          <p:nvPr>
            <p:ph type="body" sz="quarter" idx="24" hasCustomPrompt="1"/>
          </p:nvPr>
        </p:nvSpPr>
        <p:spPr>
          <a:xfrm>
            <a:off x="4691705" y="4842991"/>
            <a:ext cx="2808590" cy="1047342"/>
          </a:xfrm>
          <a:prstGeom prst="rect">
            <a:avLst/>
          </a:prstGeom>
        </p:spPr>
        <p:txBody>
          <a:bodyPr/>
          <a:lstStyle>
            <a:lvl1pPr marL="0" indent="0">
              <a:buNone/>
              <a:defRPr sz="1600" b="0">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GB"/>
              <a:t>Click to edit text</a:t>
            </a:r>
          </a:p>
        </p:txBody>
      </p:sp>
      <p:sp>
        <p:nvSpPr>
          <p:cNvPr id="44" name="Text Placeholder 36">
            <a:extLst>
              <a:ext uri="{FF2B5EF4-FFF2-40B4-BE49-F238E27FC236}">
                <a16:creationId xmlns:a16="http://schemas.microsoft.com/office/drawing/2014/main" id="{1968A071-D19D-4AF9-9245-AEE655AEBD2A}"/>
              </a:ext>
            </a:extLst>
          </p:cNvPr>
          <p:cNvSpPr>
            <a:spLocks noGrp="1"/>
          </p:cNvSpPr>
          <p:nvPr>
            <p:ph type="body" sz="quarter" idx="25" hasCustomPrompt="1"/>
          </p:nvPr>
        </p:nvSpPr>
        <p:spPr>
          <a:xfrm>
            <a:off x="8126457" y="4842991"/>
            <a:ext cx="2808590" cy="1047342"/>
          </a:xfrm>
          <a:prstGeom prst="rect">
            <a:avLst/>
          </a:prstGeom>
        </p:spPr>
        <p:txBody>
          <a:bodyPr/>
          <a:lstStyle>
            <a:lvl1pPr marL="0" indent="0">
              <a:buNone/>
              <a:defRPr sz="1600" b="0">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GB"/>
              <a:t>Click to edit text</a:t>
            </a:r>
          </a:p>
        </p:txBody>
      </p:sp>
    </p:spTree>
    <p:extLst>
      <p:ext uri="{BB962C8B-B14F-4D97-AF65-F5344CB8AC3E}">
        <p14:creationId xmlns:p14="http://schemas.microsoft.com/office/powerpoint/2010/main" val="1037231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4D2EE46-BC9F-493E-871E-6BA474B72E83}"/>
              </a:ext>
            </a:extLst>
          </p:cNvPr>
          <p:cNvSpPr/>
          <p:nvPr userDrawn="1"/>
        </p:nvSpPr>
        <p:spPr>
          <a:xfrm>
            <a:off x="685800" y="1186719"/>
            <a:ext cx="10820400" cy="4462045"/>
          </a:xfrm>
          <a:prstGeom prst="roundRect">
            <a:avLst>
              <a:gd name="adj" fmla="val 3005"/>
            </a:avLst>
          </a:prstGeom>
          <a:gradFill flip="none" rotWithShape="1">
            <a:gsLst>
              <a:gs pos="0">
                <a:srgbClr val="170C59"/>
              </a:gs>
              <a:gs pos="100000">
                <a:srgbClr val="2092B6"/>
              </a:gs>
            </a:gsLst>
            <a:lin ang="2700000" scaled="1"/>
            <a:tileRect/>
          </a:gradFill>
          <a:ln>
            <a:noFill/>
          </a:ln>
          <a:effectLst>
            <a:outerShdw blurRad="812800" dist="330200" dir="5400000" sx="62000" sy="62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a:gsLst>
                  <a:gs pos="100000">
                    <a:schemeClr val="accent6"/>
                  </a:gs>
                  <a:gs pos="0">
                    <a:schemeClr val="accent2"/>
                  </a:gs>
                </a:gsLst>
                <a:lin ang="5400000" scaled="1"/>
              </a:gradFill>
            </a:endParaRPr>
          </a:p>
        </p:txBody>
      </p:sp>
      <p:grpSp>
        <p:nvGrpSpPr>
          <p:cNvPr id="8" name="Group 7">
            <a:extLst>
              <a:ext uri="{FF2B5EF4-FFF2-40B4-BE49-F238E27FC236}">
                <a16:creationId xmlns:a16="http://schemas.microsoft.com/office/drawing/2014/main" id="{00D81A1E-93E2-48AF-9EE8-F28F89487D28}"/>
              </a:ext>
            </a:extLst>
          </p:cNvPr>
          <p:cNvGrpSpPr/>
          <p:nvPr userDrawn="1"/>
        </p:nvGrpSpPr>
        <p:grpSpPr>
          <a:xfrm>
            <a:off x="1047750" y="762315"/>
            <a:ext cx="1504950" cy="1504950"/>
            <a:chOff x="1162050" y="762315"/>
            <a:chExt cx="1504950" cy="1504950"/>
          </a:xfrm>
        </p:grpSpPr>
        <p:sp>
          <p:nvSpPr>
            <p:cNvPr id="10" name="Oval 9">
              <a:extLst>
                <a:ext uri="{FF2B5EF4-FFF2-40B4-BE49-F238E27FC236}">
                  <a16:creationId xmlns:a16="http://schemas.microsoft.com/office/drawing/2014/main" id="{1A7B81F4-08E3-46EE-A20B-871A8CFFC6C9}"/>
                </a:ext>
              </a:extLst>
            </p:cNvPr>
            <p:cNvSpPr/>
            <p:nvPr/>
          </p:nvSpPr>
          <p:spPr>
            <a:xfrm>
              <a:off x="1162050" y="762315"/>
              <a:ext cx="1504950" cy="1504950"/>
            </a:xfrm>
            <a:prstGeom prst="ellipse">
              <a:avLst/>
            </a:prstGeom>
            <a:solidFill>
              <a:schemeClr val="bg1"/>
            </a:solidFill>
            <a:ln>
              <a:noFill/>
            </a:ln>
            <a:effectLst>
              <a:outerShdw blurRad="355600" dist="88900" dir="5400000" sx="91000" sy="91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71">
              <a:extLst>
                <a:ext uri="{FF2B5EF4-FFF2-40B4-BE49-F238E27FC236}">
                  <a16:creationId xmlns:a16="http://schemas.microsoft.com/office/drawing/2014/main" id="{5413E01C-3884-45CD-836D-F29217927C23}"/>
                </a:ext>
              </a:extLst>
            </p:cNvPr>
            <p:cNvSpPr>
              <a:spLocks noChangeArrowheads="1"/>
            </p:cNvSpPr>
            <p:nvPr/>
          </p:nvSpPr>
          <p:spPr bwMode="auto">
            <a:xfrm>
              <a:off x="1504949" y="1209236"/>
              <a:ext cx="819152" cy="611110"/>
            </a:xfrm>
            <a:custGeom>
              <a:avLst/>
              <a:gdLst>
                <a:gd name="T0" fmla="*/ 31535 w 444"/>
                <a:gd name="T1" fmla="*/ 0 h 329"/>
                <a:gd name="T2" fmla="*/ 31535 w 444"/>
                <a:gd name="T3" fmla="*/ 0 h 329"/>
                <a:gd name="T4" fmla="*/ 0 w 444"/>
                <a:gd name="T5" fmla="*/ 31750 h 329"/>
                <a:gd name="T6" fmla="*/ 31535 w 444"/>
                <a:gd name="T7" fmla="*/ 68036 h 329"/>
                <a:gd name="T8" fmla="*/ 0 w 444"/>
                <a:gd name="T9" fmla="*/ 131989 h 329"/>
                <a:gd name="T10" fmla="*/ 0 w 444"/>
                <a:gd name="T11" fmla="*/ 148771 h 329"/>
                <a:gd name="T12" fmla="*/ 31535 w 444"/>
                <a:gd name="T13" fmla="*/ 0 h 329"/>
                <a:gd name="T14" fmla="*/ 123889 w 444"/>
                <a:gd name="T15" fmla="*/ 0 h 329"/>
                <a:gd name="T16" fmla="*/ 123889 w 444"/>
                <a:gd name="T17" fmla="*/ 0 h 329"/>
                <a:gd name="T18" fmla="*/ 91903 w 444"/>
                <a:gd name="T19" fmla="*/ 31750 h 329"/>
                <a:gd name="T20" fmla="*/ 123889 w 444"/>
                <a:gd name="T21" fmla="*/ 68036 h 329"/>
                <a:gd name="T22" fmla="*/ 91903 w 444"/>
                <a:gd name="T23" fmla="*/ 131989 h 329"/>
                <a:gd name="T24" fmla="*/ 91903 w 444"/>
                <a:gd name="T25" fmla="*/ 148771 h 329"/>
                <a:gd name="T26" fmla="*/ 123889 w 444"/>
                <a:gd name="T27" fmla="*/ 0 h 3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44" h="329">
                  <a:moveTo>
                    <a:pt x="70" y="0"/>
                  </a:moveTo>
                  <a:lnTo>
                    <a:pt x="70" y="0"/>
                  </a:lnTo>
                  <a:cubicBezTo>
                    <a:pt x="26" y="0"/>
                    <a:pt x="0" y="35"/>
                    <a:pt x="0" y="70"/>
                  </a:cubicBezTo>
                  <a:cubicBezTo>
                    <a:pt x="0" y="115"/>
                    <a:pt x="26" y="150"/>
                    <a:pt x="70" y="150"/>
                  </a:cubicBezTo>
                  <a:cubicBezTo>
                    <a:pt x="142" y="150"/>
                    <a:pt x="98" y="291"/>
                    <a:pt x="0" y="291"/>
                  </a:cubicBezTo>
                  <a:cubicBezTo>
                    <a:pt x="0" y="328"/>
                    <a:pt x="0" y="328"/>
                    <a:pt x="0" y="328"/>
                  </a:cubicBezTo>
                  <a:cubicBezTo>
                    <a:pt x="168" y="328"/>
                    <a:pt x="239" y="0"/>
                    <a:pt x="70" y="0"/>
                  </a:cubicBezTo>
                  <a:close/>
                  <a:moveTo>
                    <a:pt x="275" y="0"/>
                  </a:moveTo>
                  <a:lnTo>
                    <a:pt x="275" y="0"/>
                  </a:lnTo>
                  <a:cubicBezTo>
                    <a:pt x="239" y="0"/>
                    <a:pt x="204" y="35"/>
                    <a:pt x="204" y="70"/>
                  </a:cubicBezTo>
                  <a:cubicBezTo>
                    <a:pt x="204" y="115"/>
                    <a:pt x="239" y="150"/>
                    <a:pt x="275" y="150"/>
                  </a:cubicBezTo>
                  <a:cubicBezTo>
                    <a:pt x="354" y="150"/>
                    <a:pt x="301" y="291"/>
                    <a:pt x="204" y="291"/>
                  </a:cubicBezTo>
                  <a:cubicBezTo>
                    <a:pt x="204" y="328"/>
                    <a:pt x="204" y="328"/>
                    <a:pt x="204" y="328"/>
                  </a:cubicBezTo>
                  <a:cubicBezTo>
                    <a:pt x="381" y="328"/>
                    <a:pt x="443" y="0"/>
                    <a:pt x="275" y="0"/>
                  </a:cubicBezTo>
                  <a:close/>
                </a:path>
              </a:pathLst>
            </a:custGeom>
            <a:solidFill>
              <a:srgbClr val="170C5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a:p>
          </p:txBody>
        </p:sp>
      </p:grpSp>
      <p:grpSp>
        <p:nvGrpSpPr>
          <p:cNvPr id="12" name="Group 11">
            <a:extLst>
              <a:ext uri="{FF2B5EF4-FFF2-40B4-BE49-F238E27FC236}">
                <a16:creationId xmlns:a16="http://schemas.microsoft.com/office/drawing/2014/main" id="{3596B524-22F4-478B-8E4C-EC6DFC4813B6}"/>
              </a:ext>
            </a:extLst>
          </p:cNvPr>
          <p:cNvGrpSpPr/>
          <p:nvPr userDrawn="1"/>
        </p:nvGrpSpPr>
        <p:grpSpPr>
          <a:xfrm>
            <a:off x="9650202" y="4426939"/>
            <a:ext cx="2247908" cy="2201807"/>
            <a:chOff x="3601532" y="4604244"/>
            <a:chExt cx="1935162" cy="1895475"/>
          </a:xfrm>
          <a:solidFill>
            <a:srgbClr val="2092B6">
              <a:alpha val="25098"/>
            </a:srgbClr>
          </a:solidFill>
          <a:effectLst>
            <a:outerShdw blurRad="50800" dist="38100" dir="2700000" algn="tl" rotWithShape="0">
              <a:prstClr val="black">
                <a:alpha val="40000"/>
              </a:prstClr>
            </a:outerShdw>
          </a:effectLst>
        </p:grpSpPr>
        <p:sp>
          <p:nvSpPr>
            <p:cNvPr id="13" name="Freeform 58">
              <a:extLst>
                <a:ext uri="{FF2B5EF4-FFF2-40B4-BE49-F238E27FC236}">
                  <a16:creationId xmlns:a16="http://schemas.microsoft.com/office/drawing/2014/main" id="{FE2880CE-ABB8-433D-94AE-47CAF42999FD}"/>
                </a:ext>
              </a:extLst>
            </p:cNvPr>
            <p:cNvSpPr>
              <a:spLocks noEditPoints="1"/>
            </p:cNvSpPr>
            <p:nvPr userDrawn="1"/>
          </p:nvSpPr>
          <p:spPr bwMode="auto">
            <a:xfrm>
              <a:off x="4452432" y="4604244"/>
              <a:ext cx="663575" cy="636588"/>
            </a:xfrm>
            <a:custGeom>
              <a:avLst/>
              <a:gdLst>
                <a:gd name="T0" fmla="*/ 94 w 237"/>
                <a:gd name="T1" fmla="*/ 55 h 227"/>
                <a:gd name="T2" fmla="*/ 102 w 237"/>
                <a:gd name="T3" fmla="*/ 28 h 227"/>
                <a:gd name="T4" fmla="*/ 93 w 237"/>
                <a:gd name="T5" fmla="*/ 13 h 227"/>
                <a:gd name="T6" fmla="*/ 67 w 237"/>
                <a:gd name="T7" fmla="*/ 5 h 227"/>
                <a:gd name="T8" fmla="*/ 59 w 237"/>
                <a:gd name="T9" fmla="*/ 32 h 227"/>
                <a:gd name="T10" fmla="*/ 67 w 237"/>
                <a:gd name="T11" fmla="*/ 47 h 227"/>
                <a:gd name="T12" fmla="*/ 94 w 237"/>
                <a:gd name="T13" fmla="*/ 55 h 227"/>
                <a:gd name="T14" fmla="*/ 205 w 237"/>
                <a:gd name="T15" fmla="*/ 15 h 227"/>
                <a:gd name="T16" fmla="*/ 177 w 237"/>
                <a:gd name="T17" fmla="*/ 16 h 227"/>
                <a:gd name="T18" fmla="*/ 112 w 237"/>
                <a:gd name="T19" fmla="*/ 86 h 227"/>
                <a:gd name="T20" fmla="*/ 18 w 237"/>
                <a:gd name="T21" fmla="*/ 104 h 227"/>
                <a:gd name="T22" fmla="*/ 2 w 237"/>
                <a:gd name="T23" fmla="*/ 128 h 227"/>
                <a:gd name="T24" fmla="*/ 25 w 237"/>
                <a:gd name="T25" fmla="*/ 143 h 227"/>
                <a:gd name="T26" fmla="*/ 99 w 237"/>
                <a:gd name="T27" fmla="*/ 129 h 227"/>
                <a:gd name="T28" fmla="*/ 89 w 237"/>
                <a:gd name="T29" fmla="*/ 203 h 227"/>
                <a:gd name="T30" fmla="*/ 107 w 237"/>
                <a:gd name="T31" fmla="*/ 225 h 227"/>
                <a:gd name="T32" fmla="*/ 129 w 237"/>
                <a:gd name="T33" fmla="*/ 208 h 227"/>
                <a:gd name="T34" fmla="*/ 138 w 237"/>
                <a:gd name="T35" fmla="*/ 134 h 227"/>
                <a:gd name="T36" fmla="*/ 206 w 237"/>
                <a:gd name="T37" fmla="*/ 166 h 227"/>
                <a:gd name="T38" fmla="*/ 232 w 237"/>
                <a:gd name="T39" fmla="*/ 156 h 227"/>
                <a:gd name="T40" fmla="*/ 223 w 237"/>
                <a:gd name="T41" fmla="*/ 130 h 227"/>
                <a:gd name="T42" fmla="*/ 155 w 237"/>
                <a:gd name="T43" fmla="*/ 98 h 227"/>
                <a:gd name="T44" fmla="*/ 206 w 237"/>
                <a:gd name="T45" fmla="*/ 43 h 227"/>
                <a:gd name="T46" fmla="*/ 205 w 237"/>
                <a:gd name="T47" fmla="*/ 1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7" h="227">
                  <a:moveTo>
                    <a:pt x="94" y="55"/>
                  </a:moveTo>
                  <a:cubicBezTo>
                    <a:pt x="104" y="50"/>
                    <a:pt x="107" y="38"/>
                    <a:pt x="102" y="28"/>
                  </a:cubicBezTo>
                  <a:cubicBezTo>
                    <a:pt x="93" y="13"/>
                    <a:pt x="93" y="13"/>
                    <a:pt x="93" y="13"/>
                  </a:cubicBezTo>
                  <a:cubicBezTo>
                    <a:pt x="88" y="3"/>
                    <a:pt x="76" y="0"/>
                    <a:pt x="67" y="5"/>
                  </a:cubicBezTo>
                  <a:cubicBezTo>
                    <a:pt x="57" y="10"/>
                    <a:pt x="54" y="23"/>
                    <a:pt x="59" y="32"/>
                  </a:cubicBezTo>
                  <a:cubicBezTo>
                    <a:pt x="67" y="47"/>
                    <a:pt x="67" y="47"/>
                    <a:pt x="67" y="47"/>
                  </a:cubicBezTo>
                  <a:cubicBezTo>
                    <a:pt x="73" y="57"/>
                    <a:pt x="85" y="61"/>
                    <a:pt x="94" y="55"/>
                  </a:cubicBezTo>
                  <a:moveTo>
                    <a:pt x="205" y="15"/>
                  </a:moveTo>
                  <a:cubicBezTo>
                    <a:pt x="197" y="8"/>
                    <a:pt x="184" y="8"/>
                    <a:pt x="177" y="16"/>
                  </a:cubicBezTo>
                  <a:cubicBezTo>
                    <a:pt x="112" y="86"/>
                    <a:pt x="112" y="86"/>
                    <a:pt x="112" y="86"/>
                  </a:cubicBezTo>
                  <a:cubicBezTo>
                    <a:pt x="18" y="104"/>
                    <a:pt x="18" y="104"/>
                    <a:pt x="18" y="104"/>
                  </a:cubicBezTo>
                  <a:cubicBezTo>
                    <a:pt x="7" y="107"/>
                    <a:pt x="0" y="117"/>
                    <a:pt x="2" y="128"/>
                  </a:cubicBezTo>
                  <a:cubicBezTo>
                    <a:pt x="4" y="138"/>
                    <a:pt x="15" y="145"/>
                    <a:pt x="25" y="143"/>
                  </a:cubicBezTo>
                  <a:cubicBezTo>
                    <a:pt x="99" y="129"/>
                    <a:pt x="99" y="129"/>
                    <a:pt x="99" y="129"/>
                  </a:cubicBezTo>
                  <a:cubicBezTo>
                    <a:pt x="89" y="203"/>
                    <a:pt x="89" y="203"/>
                    <a:pt x="89" y="203"/>
                  </a:cubicBezTo>
                  <a:cubicBezTo>
                    <a:pt x="88" y="214"/>
                    <a:pt x="96" y="224"/>
                    <a:pt x="107" y="225"/>
                  </a:cubicBezTo>
                  <a:cubicBezTo>
                    <a:pt x="118" y="227"/>
                    <a:pt x="128" y="219"/>
                    <a:pt x="129" y="208"/>
                  </a:cubicBezTo>
                  <a:cubicBezTo>
                    <a:pt x="138" y="134"/>
                    <a:pt x="138" y="134"/>
                    <a:pt x="138" y="134"/>
                  </a:cubicBezTo>
                  <a:cubicBezTo>
                    <a:pt x="206" y="166"/>
                    <a:pt x="206" y="166"/>
                    <a:pt x="206" y="166"/>
                  </a:cubicBezTo>
                  <a:cubicBezTo>
                    <a:pt x="216" y="170"/>
                    <a:pt x="227" y="166"/>
                    <a:pt x="232" y="156"/>
                  </a:cubicBezTo>
                  <a:cubicBezTo>
                    <a:pt x="237" y="146"/>
                    <a:pt x="232" y="134"/>
                    <a:pt x="223" y="130"/>
                  </a:cubicBezTo>
                  <a:cubicBezTo>
                    <a:pt x="155" y="98"/>
                    <a:pt x="155" y="98"/>
                    <a:pt x="155" y="98"/>
                  </a:cubicBezTo>
                  <a:cubicBezTo>
                    <a:pt x="206" y="43"/>
                    <a:pt x="206" y="43"/>
                    <a:pt x="206" y="43"/>
                  </a:cubicBezTo>
                  <a:cubicBezTo>
                    <a:pt x="213" y="35"/>
                    <a:pt x="213" y="23"/>
                    <a:pt x="205" y="1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4" name="Freeform 59">
              <a:extLst>
                <a:ext uri="{FF2B5EF4-FFF2-40B4-BE49-F238E27FC236}">
                  <a16:creationId xmlns:a16="http://schemas.microsoft.com/office/drawing/2014/main" id="{21CC0DFA-CCB9-4584-B85F-09F8E1C94F3D}"/>
                </a:ext>
              </a:extLst>
            </p:cNvPr>
            <p:cNvSpPr>
              <a:spLocks noEditPoints="1"/>
            </p:cNvSpPr>
            <p:nvPr userDrawn="1"/>
          </p:nvSpPr>
          <p:spPr bwMode="auto">
            <a:xfrm>
              <a:off x="3601532" y="5066207"/>
              <a:ext cx="965200" cy="925513"/>
            </a:xfrm>
            <a:custGeom>
              <a:avLst/>
              <a:gdLst>
                <a:gd name="T0" fmla="*/ 137 w 344"/>
                <a:gd name="T1" fmla="*/ 80 h 330"/>
                <a:gd name="T2" fmla="*/ 148 w 344"/>
                <a:gd name="T3" fmla="*/ 41 h 330"/>
                <a:gd name="T4" fmla="*/ 136 w 344"/>
                <a:gd name="T5" fmla="*/ 19 h 330"/>
                <a:gd name="T6" fmla="*/ 97 w 344"/>
                <a:gd name="T7" fmla="*/ 7 h 330"/>
                <a:gd name="T8" fmla="*/ 85 w 344"/>
                <a:gd name="T9" fmla="*/ 47 h 330"/>
                <a:gd name="T10" fmla="*/ 98 w 344"/>
                <a:gd name="T11" fmla="*/ 69 h 330"/>
                <a:gd name="T12" fmla="*/ 137 w 344"/>
                <a:gd name="T13" fmla="*/ 80 h 330"/>
                <a:gd name="T14" fmla="*/ 298 w 344"/>
                <a:gd name="T15" fmla="*/ 22 h 330"/>
                <a:gd name="T16" fmla="*/ 257 w 344"/>
                <a:gd name="T17" fmla="*/ 24 h 330"/>
                <a:gd name="T18" fmla="*/ 163 w 344"/>
                <a:gd name="T19" fmla="*/ 125 h 330"/>
                <a:gd name="T20" fmla="*/ 26 w 344"/>
                <a:gd name="T21" fmla="*/ 152 h 330"/>
                <a:gd name="T22" fmla="*/ 3 w 344"/>
                <a:gd name="T23" fmla="*/ 185 h 330"/>
                <a:gd name="T24" fmla="*/ 37 w 344"/>
                <a:gd name="T25" fmla="*/ 208 h 330"/>
                <a:gd name="T26" fmla="*/ 143 w 344"/>
                <a:gd name="T27" fmla="*/ 187 h 330"/>
                <a:gd name="T28" fmla="*/ 130 w 344"/>
                <a:gd name="T29" fmla="*/ 296 h 330"/>
                <a:gd name="T30" fmla="*/ 155 w 344"/>
                <a:gd name="T31" fmla="*/ 328 h 330"/>
                <a:gd name="T32" fmla="*/ 187 w 344"/>
                <a:gd name="T33" fmla="*/ 303 h 330"/>
                <a:gd name="T34" fmla="*/ 201 w 344"/>
                <a:gd name="T35" fmla="*/ 195 h 330"/>
                <a:gd name="T36" fmla="*/ 299 w 344"/>
                <a:gd name="T37" fmla="*/ 241 h 330"/>
                <a:gd name="T38" fmla="*/ 337 w 344"/>
                <a:gd name="T39" fmla="*/ 227 h 330"/>
                <a:gd name="T40" fmla="*/ 323 w 344"/>
                <a:gd name="T41" fmla="*/ 188 h 330"/>
                <a:gd name="T42" fmla="*/ 225 w 344"/>
                <a:gd name="T43" fmla="*/ 143 h 330"/>
                <a:gd name="T44" fmla="*/ 299 w 344"/>
                <a:gd name="T45" fmla="*/ 63 h 330"/>
                <a:gd name="T46" fmla="*/ 298 w 344"/>
                <a:gd name="T47" fmla="*/ 2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4" h="330">
                  <a:moveTo>
                    <a:pt x="137" y="80"/>
                  </a:moveTo>
                  <a:cubicBezTo>
                    <a:pt x="151" y="72"/>
                    <a:pt x="156" y="55"/>
                    <a:pt x="148" y="41"/>
                  </a:cubicBezTo>
                  <a:cubicBezTo>
                    <a:pt x="136" y="19"/>
                    <a:pt x="136" y="19"/>
                    <a:pt x="136" y="19"/>
                  </a:cubicBezTo>
                  <a:cubicBezTo>
                    <a:pt x="128" y="5"/>
                    <a:pt x="111" y="0"/>
                    <a:pt x="97" y="7"/>
                  </a:cubicBezTo>
                  <a:cubicBezTo>
                    <a:pt x="83" y="15"/>
                    <a:pt x="78" y="33"/>
                    <a:pt x="85" y="47"/>
                  </a:cubicBezTo>
                  <a:cubicBezTo>
                    <a:pt x="98" y="69"/>
                    <a:pt x="98" y="69"/>
                    <a:pt x="98" y="69"/>
                  </a:cubicBezTo>
                  <a:cubicBezTo>
                    <a:pt x="106" y="83"/>
                    <a:pt x="123" y="88"/>
                    <a:pt x="137" y="80"/>
                  </a:cubicBezTo>
                  <a:moveTo>
                    <a:pt x="298" y="22"/>
                  </a:moveTo>
                  <a:cubicBezTo>
                    <a:pt x="286" y="11"/>
                    <a:pt x="268" y="12"/>
                    <a:pt x="257" y="24"/>
                  </a:cubicBezTo>
                  <a:cubicBezTo>
                    <a:pt x="163" y="125"/>
                    <a:pt x="163" y="125"/>
                    <a:pt x="163" y="125"/>
                  </a:cubicBezTo>
                  <a:cubicBezTo>
                    <a:pt x="26" y="152"/>
                    <a:pt x="26" y="152"/>
                    <a:pt x="26" y="152"/>
                  </a:cubicBezTo>
                  <a:cubicBezTo>
                    <a:pt x="10" y="155"/>
                    <a:pt x="0" y="170"/>
                    <a:pt x="3" y="185"/>
                  </a:cubicBezTo>
                  <a:cubicBezTo>
                    <a:pt x="6" y="201"/>
                    <a:pt x="21" y="211"/>
                    <a:pt x="37" y="208"/>
                  </a:cubicBezTo>
                  <a:cubicBezTo>
                    <a:pt x="143" y="187"/>
                    <a:pt x="143" y="187"/>
                    <a:pt x="143" y="187"/>
                  </a:cubicBezTo>
                  <a:cubicBezTo>
                    <a:pt x="130" y="296"/>
                    <a:pt x="130" y="296"/>
                    <a:pt x="130" y="296"/>
                  </a:cubicBezTo>
                  <a:cubicBezTo>
                    <a:pt x="128" y="311"/>
                    <a:pt x="139" y="326"/>
                    <a:pt x="155" y="328"/>
                  </a:cubicBezTo>
                  <a:cubicBezTo>
                    <a:pt x="171" y="330"/>
                    <a:pt x="185" y="318"/>
                    <a:pt x="187" y="303"/>
                  </a:cubicBezTo>
                  <a:cubicBezTo>
                    <a:pt x="201" y="195"/>
                    <a:pt x="201" y="195"/>
                    <a:pt x="201" y="195"/>
                  </a:cubicBezTo>
                  <a:cubicBezTo>
                    <a:pt x="299" y="241"/>
                    <a:pt x="299" y="241"/>
                    <a:pt x="299" y="241"/>
                  </a:cubicBezTo>
                  <a:cubicBezTo>
                    <a:pt x="314" y="247"/>
                    <a:pt x="331" y="241"/>
                    <a:pt x="337" y="227"/>
                  </a:cubicBezTo>
                  <a:cubicBezTo>
                    <a:pt x="344" y="212"/>
                    <a:pt x="338" y="195"/>
                    <a:pt x="323" y="188"/>
                  </a:cubicBezTo>
                  <a:cubicBezTo>
                    <a:pt x="225" y="143"/>
                    <a:pt x="225" y="143"/>
                    <a:pt x="225" y="143"/>
                  </a:cubicBezTo>
                  <a:cubicBezTo>
                    <a:pt x="299" y="63"/>
                    <a:pt x="299" y="63"/>
                    <a:pt x="299" y="63"/>
                  </a:cubicBezTo>
                  <a:cubicBezTo>
                    <a:pt x="310" y="51"/>
                    <a:pt x="309" y="33"/>
                    <a:pt x="298" y="2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5" name="Freeform 60">
              <a:extLst>
                <a:ext uri="{FF2B5EF4-FFF2-40B4-BE49-F238E27FC236}">
                  <a16:creationId xmlns:a16="http://schemas.microsoft.com/office/drawing/2014/main" id="{06003ABF-404A-4C4E-9C4D-C32CE9D76D51}"/>
                </a:ext>
              </a:extLst>
            </p:cNvPr>
            <p:cNvSpPr>
              <a:spLocks noEditPoints="1"/>
            </p:cNvSpPr>
            <p:nvPr userDrawn="1"/>
          </p:nvSpPr>
          <p:spPr bwMode="auto">
            <a:xfrm>
              <a:off x="4442906" y="5417044"/>
              <a:ext cx="1093788" cy="1082675"/>
            </a:xfrm>
            <a:custGeom>
              <a:avLst/>
              <a:gdLst>
                <a:gd name="T0" fmla="*/ 168 w 390"/>
                <a:gd name="T1" fmla="*/ 96 h 386"/>
                <a:gd name="T2" fmla="*/ 185 w 390"/>
                <a:gd name="T3" fmla="*/ 52 h 386"/>
                <a:gd name="T4" fmla="*/ 174 w 390"/>
                <a:gd name="T5" fmla="*/ 25 h 386"/>
                <a:gd name="T6" fmla="*/ 130 w 390"/>
                <a:gd name="T7" fmla="*/ 8 h 386"/>
                <a:gd name="T8" fmla="*/ 112 w 390"/>
                <a:gd name="T9" fmla="*/ 51 h 386"/>
                <a:gd name="T10" fmla="*/ 124 w 390"/>
                <a:gd name="T11" fmla="*/ 78 h 386"/>
                <a:gd name="T12" fmla="*/ 168 w 390"/>
                <a:gd name="T13" fmla="*/ 96 h 386"/>
                <a:gd name="T14" fmla="*/ 359 w 390"/>
                <a:gd name="T15" fmla="*/ 48 h 386"/>
                <a:gd name="T16" fmla="*/ 312 w 390"/>
                <a:gd name="T17" fmla="*/ 45 h 386"/>
                <a:gd name="T18" fmla="*/ 192 w 390"/>
                <a:gd name="T19" fmla="*/ 150 h 386"/>
                <a:gd name="T20" fmla="*/ 32 w 390"/>
                <a:gd name="T21" fmla="*/ 165 h 386"/>
                <a:gd name="T22" fmla="*/ 2 w 390"/>
                <a:gd name="T23" fmla="*/ 201 h 386"/>
                <a:gd name="T24" fmla="*/ 38 w 390"/>
                <a:gd name="T25" fmla="*/ 231 h 386"/>
                <a:gd name="T26" fmla="*/ 163 w 390"/>
                <a:gd name="T27" fmla="*/ 220 h 386"/>
                <a:gd name="T28" fmla="*/ 135 w 390"/>
                <a:gd name="T29" fmla="*/ 342 h 386"/>
                <a:gd name="T30" fmla="*/ 160 w 390"/>
                <a:gd name="T31" fmla="*/ 382 h 386"/>
                <a:gd name="T32" fmla="*/ 200 w 390"/>
                <a:gd name="T33" fmla="*/ 357 h 386"/>
                <a:gd name="T34" fmla="*/ 227 w 390"/>
                <a:gd name="T35" fmla="*/ 235 h 386"/>
                <a:gd name="T36" fmla="*/ 335 w 390"/>
                <a:gd name="T37" fmla="*/ 299 h 386"/>
                <a:gd name="T38" fmla="*/ 381 w 390"/>
                <a:gd name="T39" fmla="*/ 287 h 386"/>
                <a:gd name="T40" fmla="*/ 369 w 390"/>
                <a:gd name="T41" fmla="*/ 242 h 386"/>
                <a:gd name="T42" fmla="*/ 262 w 390"/>
                <a:gd name="T43" fmla="*/ 178 h 386"/>
                <a:gd name="T44" fmla="*/ 356 w 390"/>
                <a:gd name="T45" fmla="*/ 95 h 386"/>
                <a:gd name="T46" fmla="*/ 359 w 390"/>
                <a:gd name="T47" fmla="*/ 4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0" h="386">
                  <a:moveTo>
                    <a:pt x="168" y="96"/>
                  </a:moveTo>
                  <a:cubicBezTo>
                    <a:pt x="185" y="89"/>
                    <a:pt x="192" y="69"/>
                    <a:pt x="185" y="52"/>
                  </a:cubicBezTo>
                  <a:cubicBezTo>
                    <a:pt x="174" y="25"/>
                    <a:pt x="174" y="25"/>
                    <a:pt x="174" y="25"/>
                  </a:cubicBezTo>
                  <a:cubicBezTo>
                    <a:pt x="166" y="8"/>
                    <a:pt x="147" y="0"/>
                    <a:pt x="130" y="8"/>
                  </a:cubicBezTo>
                  <a:cubicBezTo>
                    <a:pt x="113" y="15"/>
                    <a:pt x="105" y="35"/>
                    <a:pt x="112" y="51"/>
                  </a:cubicBezTo>
                  <a:cubicBezTo>
                    <a:pt x="124" y="78"/>
                    <a:pt x="124" y="78"/>
                    <a:pt x="124" y="78"/>
                  </a:cubicBezTo>
                  <a:cubicBezTo>
                    <a:pt x="131" y="95"/>
                    <a:pt x="151" y="103"/>
                    <a:pt x="168" y="96"/>
                  </a:cubicBezTo>
                  <a:moveTo>
                    <a:pt x="359" y="48"/>
                  </a:moveTo>
                  <a:cubicBezTo>
                    <a:pt x="347" y="34"/>
                    <a:pt x="326" y="33"/>
                    <a:pt x="312" y="45"/>
                  </a:cubicBezTo>
                  <a:cubicBezTo>
                    <a:pt x="192" y="150"/>
                    <a:pt x="192" y="150"/>
                    <a:pt x="192" y="150"/>
                  </a:cubicBezTo>
                  <a:cubicBezTo>
                    <a:pt x="32" y="165"/>
                    <a:pt x="32" y="165"/>
                    <a:pt x="32" y="165"/>
                  </a:cubicBezTo>
                  <a:cubicBezTo>
                    <a:pt x="13" y="167"/>
                    <a:pt x="0" y="183"/>
                    <a:pt x="2" y="201"/>
                  </a:cubicBezTo>
                  <a:cubicBezTo>
                    <a:pt x="3" y="220"/>
                    <a:pt x="19" y="233"/>
                    <a:pt x="38" y="231"/>
                  </a:cubicBezTo>
                  <a:cubicBezTo>
                    <a:pt x="163" y="220"/>
                    <a:pt x="163" y="220"/>
                    <a:pt x="163" y="220"/>
                  </a:cubicBezTo>
                  <a:cubicBezTo>
                    <a:pt x="135" y="342"/>
                    <a:pt x="135" y="342"/>
                    <a:pt x="135" y="342"/>
                  </a:cubicBezTo>
                  <a:cubicBezTo>
                    <a:pt x="131" y="360"/>
                    <a:pt x="142" y="378"/>
                    <a:pt x="160" y="382"/>
                  </a:cubicBezTo>
                  <a:cubicBezTo>
                    <a:pt x="178" y="386"/>
                    <a:pt x="196" y="375"/>
                    <a:pt x="200" y="357"/>
                  </a:cubicBezTo>
                  <a:cubicBezTo>
                    <a:pt x="227" y="235"/>
                    <a:pt x="227" y="235"/>
                    <a:pt x="227" y="235"/>
                  </a:cubicBezTo>
                  <a:cubicBezTo>
                    <a:pt x="335" y="299"/>
                    <a:pt x="335" y="299"/>
                    <a:pt x="335" y="299"/>
                  </a:cubicBezTo>
                  <a:cubicBezTo>
                    <a:pt x="351" y="308"/>
                    <a:pt x="371" y="303"/>
                    <a:pt x="381" y="287"/>
                  </a:cubicBezTo>
                  <a:cubicBezTo>
                    <a:pt x="390" y="272"/>
                    <a:pt x="385" y="251"/>
                    <a:pt x="369" y="242"/>
                  </a:cubicBezTo>
                  <a:cubicBezTo>
                    <a:pt x="262" y="178"/>
                    <a:pt x="262" y="178"/>
                    <a:pt x="262" y="178"/>
                  </a:cubicBezTo>
                  <a:cubicBezTo>
                    <a:pt x="356" y="95"/>
                    <a:pt x="356" y="95"/>
                    <a:pt x="356" y="95"/>
                  </a:cubicBezTo>
                  <a:cubicBezTo>
                    <a:pt x="370" y="83"/>
                    <a:pt x="371" y="62"/>
                    <a:pt x="359" y="4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16" name="Text Placeholder 16">
            <a:extLst>
              <a:ext uri="{FF2B5EF4-FFF2-40B4-BE49-F238E27FC236}">
                <a16:creationId xmlns:a16="http://schemas.microsoft.com/office/drawing/2014/main" id="{314A64D5-C6C9-48FE-AE90-8AFB792497BC}"/>
              </a:ext>
            </a:extLst>
          </p:cNvPr>
          <p:cNvSpPr>
            <a:spLocks noGrp="1"/>
          </p:cNvSpPr>
          <p:nvPr>
            <p:ph type="body" sz="quarter" idx="10" hasCustomPrompt="1"/>
          </p:nvPr>
        </p:nvSpPr>
        <p:spPr>
          <a:xfrm>
            <a:off x="2142978" y="2691669"/>
            <a:ext cx="7906043" cy="914400"/>
          </a:xfrm>
          <a:prstGeom prst="rect">
            <a:avLst/>
          </a:prstGeom>
        </p:spPr>
        <p:txBody>
          <a:bodyPr/>
          <a:lstStyle>
            <a:lvl1pPr marL="0" indent="0" algn="l">
              <a:buNone/>
              <a:defRPr sz="3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algn="l">
              <a:defRPr sz="3200">
                <a:solidFill>
                  <a:schemeClr val="bg1"/>
                </a:solidFill>
                <a:latin typeface="Tahoma" panose="020B0604030504040204" pitchFamily="34" charset="0"/>
                <a:ea typeface="Tahoma" panose="020B0604030504040204" pitchFamily="34" charset="0"/>
                <a:cs typeface="Tahoma" panose="020B0604030504040204" pitchFamily="34" charset="0"/>
              </a:defRPr>
            </a:lvl2pPr>
            <a:lvl3pPr algn="l">
              <a:defRPr sz="3200">
                <a:solidFill>
                  <a:schemeClr val="bg1"/>
                </a:solidFill>
                <a:latin typeface="Tahoma" panose="020B0604030504040204" pitchFamily="34" charset="0"/>
                <a:ea typeface="Tahoma" panose="020B0604030504040204" pitchFamily="34" charset="0"/>
                <a:cs typeface="Tahoma" panose="020B0604030504040204" pitchFamily="34" charset="0"/>
              </a:defRPr>
            </a:lvl3pPr>
            <a:lvl4pPr algn="l">
              <a:defRPr sz="3200">
                <a:solidFill>
                  <a:schemeClr val="bg1"/>
                </a:solidFill>
                <a:latin typeface="Tahoma" panose="020B0604030504040204" pitchFamily="34" charset="0"/>
                <a:ea typeface="Tahoma" panose="020B0604030504040204" pitchFamily="34" charset="0"/>
                <a:cs typeface="Tahoma" panose="020B0604030504040204" pitchFamily="34" charset="0"/>
              </a:defRPr>
            </a:lvl4pPr>
            <a:lvl5pPr algn="l">
              <a:defRPr sz="3200">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en-GB"/>
              <a:t>Click to add quote</a:t>
            </a:r>
          </a:p>
        </p:txBody>
      </p:sp>
    </p:spTree>
    <p:extLst>
      <p:ext uri="{BB962C8B-B14F-4D97-AF65-F5344CB8AC3E}">
        <p14:creationId xmlns:p14="http://schemas.microsoft.com/office/powerpoint/2010/main" val="2444219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05DAF795-CC78-4AD8-BE71-6A3D159CDFBA}"/>
              </a:ext>
            </a:extLst>
          </p:cNvPr>
          <p:cNvSpPr/>
          <p:nvPr userDrawn="1"/>
        </p:nvSpPr>
        <p:spPr>
          <a:xfrm>
            <a:off x="0" y="-30582"/>
            <a:ext cx="12192000" cy="5586689"/>
          </a:xfrm>
          <a:custGeom>
            <a:avLst/>
            <a:gdLst>
              <a:gd name="connsiteX0" fmla="*/ 0 w 12192000"/>
              <a:gd name="connsiteY0" fmla="*/ 0 h 5586689"/>
              <a:gd name="connsiteX1" fmla="*/ 12192000 w 12192000"/>
              <a:gd name="connsiteY1" fmla="*/ 0 h 5586689"/>
              <a:gd name="connsiteX2" fmla="*/ 12192000 w 12192000"/>
              <a:gd name="connsiteY2" fmla="*/ 4454813 h 5586689"/>
              <a:gd name="connsiteX3" fmla="*/ 11960026 w 12192000"/>
              <a:gd name="connsiteY3" fmla="*/ 4545333 h 5586689"/>
              <a:gd name="connsiteX4" fmla="*/ 6096000 w 12192000"/>
              <a:gd name="connsiteY4" fmla="*/ 5586689 h 5586689"/>
              <a:gd name="connsiteX5" fmla="*/ 231975 w 12192000"/>
              <a:gd name="connsiteY5" fmla="*/ 4545333 h 5586689"/>
              <a:gd name="connsiteX6" fmla="*/ 0 w 12192000"/>
              <a:gd name="connsiteY6" fmla="*/ 4454813 h 558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586689">
                <a:moveTo>
                  <a:pt x="0" y="0"/>
                </a:moveTo>
                <a:lnTo>
                  <a:pt x="12192000" y="0"/>
                </a:lnTo>
                <a:lnTo>
                  <a:pt x="12192000" y="4454813"/>
                </a:lnTo>
                <a:lnTo>
                  <a:pt x="11960026" y="4545333"/>
                </a:lnTo>
                <a:cubicBezTo>
                  <a:pt x="10164544" y="5215096"/>
                  <a:pt x="8181164" y="5586689"/>
                  <a:pt x="6096000" y="5586689"/>
                </a:cubicBezTo>
                <a:cubicBezTo>
                  <a:pt x="4010836" y="5586689"/>
                  <a:pt x="2027456" y="5215096"/>
                  <a:pt x="231975" y="4545333"/>
                </a:cubicBezTo>
                <a:lnTo>
                  <a:pt x="0" y="4454813"/>
                </a:lnTo>
                <a:close/>
              </a:path>
            </a:pathLst>
          </a:custGeom>
          <a:gradFill>
            <a:gsLst>
              <a:gs pos="100000">
                <a:srgbClr val="170C59"/>
              </a:gs>
              <a:gs pos="0">
                <a:srgbClr val="2092B6"/>
              </a:gs>
            </a:gsLst>
            <a:lin ang="2700000" scaled="0"/>
          </a:gradFill>
          <a:ln>
            <a:noFill/>
          </a:ln>
          <a:effectLst>
            <a:outerShdw blurRad="927100" dist="254000" dir="5400000" sx="95000" sy="95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0171BE54-CDFA-4AD8-8934-8B9C37C5795B}"/>
              </a:ext>
            </a:extLst>
          </p:cNvPr>
          <p:cNvSpPr/>
          <p:nvPr userDrawn="1"/>
        </p:nvSpPr>
        <p:spPr>
          <a:xfrm>
            <a:off x="0" y="-85317"/>
            <a:ext cx="12192000" cy="5306787"/>
          </a:xfrm>
          <a:custGeom>
            <a:avLst/>
            <a:gdLst>
              <a:gd name="connsiteX0" fmla="*/ 0 w 12192000"/>
              <a:gd name="connsiteY0" fmla="*/ 0 h 5306787"/>
              <a:gd name="connsiteX1" fmla="*/ 12192000 w 12192000"/>
              <a:gd name="connsiteY1" fmla="*/ 0 h 5306787"/>
              <a:gd name="connsiteX2" fmla="*/ 12192000 w 12192000"/>
              <a:gd name="connsiteY2" fmla="*/ 3588711 h 5306787"/>
              <a:gd name="connsiteX3" fmla="*/ 12147523 w 12192000"/>
              <a:gd name="connsiteY3" fmla="*/ 3617225 h 5306787"/>
              <a:gd name="connsiteX4" fmla="*/ 6096000 w 12192000"/>
              <a:gd name="connsiteY4" fmla="*/ 5306787 h 5306787"/>
              <a:gd name="connsiteX5" fmla="*/ 44477 w 12192000"/>
              <a:gd name="connsiteY5" fmla="*/ 3617225 h 5306787"/>
              <a:gd name="connsiteX6" fmla="*/ 0 w 12192000"/>
              <a:gd name="connsiteY6" fmla="*/ 3588712 h 530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306787">
                <a:moveTo>
                  <a:pt x="0" y="0"/>
                </a:moveTo>
                <a:lnTo>
                  <a:pt x="12192000" y="0"/>
                </a:lnTo>
                <a:lnTo>
                  <a:pt x="12192000" y="3588711"/>
                </a:lnTo>
                <a:lnTo>
                  <a:pt x="12147523" y="3617225"/>
                </a:lnTo>
                <a:cubicBezTo>
                  <a:pt x="10382995" y="4689379"/>
                  <a:pt x="8311599" y="5306787"/>
                  <a:pt x="6096000" y="5306787"/>
                </a:cubicBezTo>
                <a:cubicBezTo>
                  <a:pt x="3880401" y="5306787"/>
                  <a:pt x="1809005" y="4689379"/>
                  <a:pt x="44477" y="3617225"/>
                </a:cubicBezTo>
                <a:lnTo>
                  <a:pt x="0" y="3588712"/>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sz="3200" b="1">
                <a:solidFill>
                  <a:srgbClr val="170C59"/>
                </a:solidFill>
                <a:latin typeface="Tahoma" panose="020B0604030504040204" pitchFamily="34" charset="0"/>
                <a:ea typeface="Tahoma" panose="020B0604030504040204" pitchFamily="34" charset="0"/>
                <a:cs typeface="Tahoma" panose="020B0604030504040204" pitchFamily="34" charset="0"/>
              </a:rPr>
            </a:br>
            <a:r>
              <a:rPr lang="en-US" sz="7200" b="1">
                <a:solidFill>
                  <a:srgbClr val="170C59"/>
                </a:solidFill>
                <a:latin typeface="Tahoma" panose="020B0604030504040204" pitchFamily="34" charset="0"/>
                <a:ea typeface="Tahoma" panose="020B0604030504040204" pitchFamily="34" charset="0"/>
                <a:cs typeface="Tahoma" panose="020B0604030504040204" pitchFamily="34" charset="0"/>
              </a:rPr>
              <a:t>Thank you</a:t>
            </a:r>
          </a:p>
        </p:txBody>
      </p:sp>
      <p:sp>
        <p:nvSpPr>
          <p:cNvPr id="7" name="TextBox 6">
            <a:extLst>
              <a:ext uri="{FF2B5EF4-FFF2-40B4-BE49-F238E27FC236}">
                <a16:creationId xmlns:a16="http://schemas.microsoft.com/office/drawing/2014/main" id="{935959E3-A480-49CB-B467-FA7B53E76B35}"/>
              </a:ext>
            </a:extLst>
          </p:cNvPr>
          <p:cNvSpPr txBox="1"/>
          <p:nvPr userDrawn="1"/>
        </p:nvSpPr>
        <p:spPr>
          <a:xfrm>
            <a:off x="3158836" y="1676400"/>
            <a:ext cx="184731" cy="369332"/>
          </a:xfrm>
          <a:prstGeom prst="rect">
            <a:avLst/>
          </a:prstGeom>
          <a:noFill/>
        </p:spPr>
        <p:txBody>
          <a:bodyPr wrap="none" rtlCol="0">
            <a:spAutoFit/>
          </a:bodyPr>
          <a:lstStyle/>
          <a:p>
            <a:endParaRPr lang="en-GB"/>
          </a:p>
        </p:txBody>
      </p:sp>
      <p:pic>
        <p:nvPicPr>
          <p:cNvPr id="28" name="Picture 27" descr="Logo, company name&#10;&#10;Description automatically generated">
            <a:extLst>
              <a:ext uri="{FF2B5EF4-FFF2-40B4-BE49-F238E27FC236}">
                <a16:creationId xmlns:a16="http://schemas.microsoft.com/office/drawing/2014/main" id="{3599BA26-F606-4388-A0CF-7182068DF1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1054" y="160132"/>
            <a:ext cx="1689472" cy="1427673"/>
          </a:xfrm>
          <a:prstGeom prst="rect">
            <a:avLst/>
          </a:prstGeom>
        </p:spPr>
      </p:pic>
      <p:grpSp>
        <p:nvGrpSpPr>
          <p:cNvPr id="31" name="Group 30">
            <a:extLst>
              <a:ext uri="{FF2B5EF4-FFF2-40B4-BE49-F238E27FC236}">
                <a16:creationId xmlns:a16="http://schemas.microsoft.com/office/drawing/2014/main" id="{3E2F4306-CDF1-4B7A-8B99-91DC4084D482}"/>
              </a:ext>
            </a:extLst>
          </p:cNvPr>
          <p:cNvGrpSpPr/>
          <p:nvPr userDrawn="1"/>
        </p:nvGrpSpPr>
        <p:grpSpPr>
          <a:xfrm>
            <a:off x="5776745" y="4010526"/>
            <a:ext cx="638509" cy="129942"/>
            <a:chOff x="7150100" y="3662052"/>
            <a:chExt cx="603250" cy="0"/>
          </a:xfrm>
        </p:grpSpPr>
        <p:cxnSp>
          <p:nvCxnSpPr>
            <p:cNvPr id="32" name="Straight Connector 31">
              <a:extLst>
                <a:ext uri="{FF2B5EF4-FFF2-40B4-BE49-F238E27FC236}">
                  <a16:creationId xmlns:a16="http://schemas.microsoft.com/office/drawing/2014/main" id="{5E1F6351-788D-4422-A6DB-AFCA0238C6DA}"/>
                </a:ext>
              </a:extLst>
            </p:cNvPr>
            <p:cNvCxnSpPr>
              <a:cxnSpLocks/>
            </p:cNvCxnSpPr>
            <p:nvPr/>
          </p:nvCxnSpPr>
          <p:spPr>
            <a:xfrm>
              <a:off x="7150100" y="3662052"/>
              <a:ext cx="336550" cy="0"/>
            </a:xfrm>
            <a:prstGeom prst="line">
              <a:avLst/>
            </a:prstGeom>
            <a:ln w="63500" cap="rnd">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EE0356B-BFA4-4E31-B0BB-3F1C0E354FBF}"/>
                </a:ext>
              </a:extLst>
            </p:cNvPr>
            <p:cNvCxnSpPr>
              <a:cxnSpLocks/>
            </p:cNvCxnSpPr>
            <p:nvPr/>
          </p:nvCxnSpPr>
          <p:spPr>
            <a:xfrm>
              <a:off x="7620000" y="3662052"/>
              <a:ext cx="0" cy="0"/>
            </a:xfrm>
            <a:prstGeom prst="line">
              <a:avLst/>
            </a:prstGeom>
            <a:ln w="63500" cap="rnd">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7827DA-B0E6-4026-9CDA-AD70278464FC}"/>
                </a:ext>
              </a:extLst>
            </p:cNvPr>
            <p:cNvCxnSpPr>
              <a:cxnSpLocks/>
            </p:cNvCxnSpPr>
            <p:nvPr/>
          </p:nvCxnSpPr>
          <p:spPr>
            <a:xfrm>
              <a:off x="7753350" y="3662052"/>
              <a:ext cx="0" cy="0"/>
            </a:xfrm>
            <a:prstGeom prst="line">
              <a:avLst/>
            </a:prstGeom>
            <a:ln w="63500" cap="rnd">
              <a:solidFill>
                <a:srgbClr val="0020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37211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fsted on the web v2">
    <p:spTree>
      <p:nvGrpSpPr>
        <p:cNvPr id="1" name=""/>
        <p:cNvGrpSpPr/>
        <p:nvPr/>
      </p:nvGrpSpPr>
      <p:grpSpPr>
        <a:xfrm>
          <a:off x="0" y="0"/>
          <a:ext cx="0" cy="0"/>
          <a:chOff x="0" y="0"/>
          <a:chExt cx="0" cy="0"/>
        </a:xfrm>
      </p:grpSpPr>
      <p:pic>
        <p:nvPicPr>
          <p:cNvPr id="20" name="Picture Placeholder 29">
            <a:extLst>
              <a:ext uri="{FF2B5EF4-FFF2-40B4-BE49-F238E27FC236}">
                <a16:creationId xmlns:a16="http://schemas.microsoft.com/office/drawing/2014/main" id="{658A668E-BC3D-40F8-AEA3-A5C243776E42}"/>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Blur radius="5"/>
                    </a14:imgEffect>
                    <a14:imgEffect>
                      <a14:saturation sat="0"/>
                    </a14:imgEffect>
                  </a14:imgLayer>
                </a14:imgProps>
              </a:ext>
            </a:extLst>
          </a:blip>
          <a:srcRect l="9563" r="9563"/>
          <a:stretch>
            <a:fillRect/>
          </a:stretch>
        </p:blipFill>
        <p:spPr>
          <a:xfrm>
            <a:off x="8259854" y="279813"/>
            <a:ext cx="3930467" cy="6298376"/>
          </a:xfrm>
          <a:custGeom>
            <a:avLst/>
            <a:gdLst>
              <a:gd name="connsiteX0" fmla="*/ 2988785 w 3930467"/>
              <a:gd name="connsiteY0" fmla="*/ 0 h 6298376"/>
              <a:gd name="connsiteX1" fmla="*/ 3877558 w 3930467"/>
              <a:gd name="connsiteY1" fmla="*/ 141581 h 6298376"/>
              <a:gd name="connsiteX2" fmla="*/ 3930467 w 3930467"/>
              <a:gd name="connsiteY2" fmla="*/ 161986 h 6298376"/>
              <a:gd name="connsiteX3" fmla="*/ 3930467 w 3930467"/>
              <a:gd name="connsiteY3" fmla="*/ 6136391 h 6298376"/>
              <a:gd name="connsiteX4" fmla="*/ 3877558 w 3930467"/>
              <a:gd name="connsiteY4" fmla="*/ 6156795 h 6298376"/>
              <a:gd name="connsiteX5" fmla="*/ 2988785 w 3930467"/>
              <a:gd name="connsiteY5" fmla="*/ 6298376 h 6298376"/>
              <a:gd name="connsiteX6" fmla="*/ 0 w 3930467"/>
              <a:gd name="connsiteY6" fmla="*/ 3149188 h 6298376"/>
              <a:gd name="connsiteX7" fmla="*/ 2988785 w 3930467"/>
              <a:gd name="connsiteY7" fmla="*/ 0 h 629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0467" h="6298376">
                <a:moveTo>
                  <a:pt x="2988785" y="0"/>
                </a:moveTo>
                <a:cubicBezTo>
                  <a:pt x="3298284" y="0"/>
                  <a:pt x="3596795" y="49568"/>
                  <a:pt x="3877558" y="141581"/>
                </a:cubicBezTo>
                <a:lnTo>
                  <a:pt x="3930467" y="161986"/>
                </a:lnTo>
                <a:lnTo>
                  <a:pt x="3930467" y="6136391"/>
                </a:lnTo>
                <a:lnTo>
                  <a:pt x="3877558" y="6156795"/>
                </a:lnTo>
                <a:cubicBezTo>
                  <a:pt x="3596795" y="6248808"/>
                  <a:pt x="3298284" y="6298376"/>
                  <a:pt x="2988785" y="6298376"/>
                </a:cubicBezTo>
                <a:cubicBezTo>
                  <a:pt x="1338125" y="6298376"/>
                  <a:pt x="0" y="4888437"/>
                  <a:pt x="0" y="3149188"/>
                </a:cubicBezTo>
                <a:cubicBezTo>
                  <a:pt x="0" y="1409939"/>
                  <a:pt x="1338125" y="0"/>
                  <a:pt x="2988785" y="0"/>
                </a:cubicBezTo>
                <a:close/>
              </a:path>
            </a:pathLst>
          </a:custGeom>
        </p:spPr>
      </p:pic>
      <p:sp>
        <p:nvSpPr>
          <p:cNvPr id="8" name="Freeform: Shape 7">
            <a:extLst>
              <a:ext uri="{FF2B5EF4-FFF2-40B4-BE49-F238E27FC236}">
                <a16:creationId xmlns:a16="http://schemas.microsoft.com/office/drawing/2014/main" id="{5EA4EBDC-3892-4BA3-B453-C3EE171E8DC6}"/>
              </a:ext>
            </a:extLst>
          </p:cNvPr>
          <p:cNvSpPr/>
          <p:nvPr userDrawn="1"/>
        </p:nvSpPr>
        <p:spPr>
          <a:xfrm flipH="1">
            <a:off x="8251916" y="279812"/>
            <a:ext cx="3930467" cy="6298376"/>
          </a:xfrm>
          <a:custGeom>
            <a:avLst/>
            <a:gdLst>
              <a:gd name="connsiteX0" fmla="*/ 941682 w 3930467"/>
              <a:gd name="connsiteY0" fmla="*/ 0 h 6298376"/>
              <a:gd name="connsiteX1" fmla="*/ 3930467 w 3930467"/>
              <a:gd name="connsiteY1" fmla="*/ 3149188 h 6298376"/>
              <a:gd name="connsiteX2" fmla="*/ 941682 w 3930467"/>
              <a:gd name="connsiteY2" fmla="*/ 6298376 h 6298376"/>
              <a:gd name="connsiteX3" fmla="*/ 52909 w 3930467"/>
              <a:gd name="connsiteY3" fmla="*/ 6156795 h 6298376"/>
              <a:gd name="connsiteX4" fmla="*/ 0 w 3930467"/>
              <a:gd name="connsiteY4" fmla="*/ 6136391 h 6298376"/>
              <a:gd name="connsiteX5" fmla="*/ 0 w 3930467"/>
              <a:gd name="connsiteY5" fmla="*/ 161986 h 6298376"/>
              <a:gd name="connsiteX6" fmla="*/ 52909 w 3930467"/>
              <a:gd name="connsiteY6" fmla="*/ 141581 h 6298376"/>
              <a:gd name="connsiteX7" fmla="*/ 941682 w 3930467"/>
              <a:gd name="connsiteY7" fmla="*/ 0 h 629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0467" h="6298376">
                <a:moveTo>
                  <a:pt x="941682" y="0"/>
                </a:moveTo>
                <a:cubicBezTo>
                  <a:pt x="2592342" y="0"/>
                  <a:pt x="3930467" y="1409939"/>
                  <a:pt x="3930467" y="3149188"/>
                </a:cubicBezTo>
                <a:cubicBezTo>
                  <a:pt x="3930467" y="4888437"/>
                  <a:pt x="2592342" y="6298376"/>
                  <a:pt x="941682" y="6298376"/>
                </a:cubicBezTo>
                <a:cubicBezTo>
                  <a:pt x="632183" y="6298376"/>
                  <a:pt x="333672" y="6248808"/>
                  <a:pt x="52909" y="6156795"/>
                </a:cubicBezTo>
                <a:lnTo>
                  <a:pt x="0" y="6136391"/>
                </a:lnTo>
                <a:lnTo>
                  <a:pt x="0" y="161986"/>
                </a:lnTo>
                <a:lnTo>
                  <a:pt x="52909" y="141581"/>
                </a:lnTo>
                <a:cubicBezTo>
                  <a:pt x="333672" y="49568"/>
                  <a:pt x="632183" y="0"/>
                  <a:pt x="941682" y="0"/>
                </a:cubicBezTo>
                <a:close/>
              </a:path>
            </a:pathLst>
          </a:custGeom>
          <a:gradFill>
            <a:gsLst>
              <a:gs pos="100000">
                <a:srgbClr val="221E5B">
                  <a:alpha val="64000"/>
                </a:srgbClr>
              </a:gs>
              <a:gs pos="0">
                <a:srgbClr val="009ABC"/>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383A89A6-28B1-4601-BB21-86556D12CE76}"/>
              </a:ext>
            </a:extLst>
          </p:cNvPr>
          <p:cNvGrpSpPr/>
          <p:nvPr userDrawn="1"/>
        </p:nvGrpSpPr>
        <p:grpSpPr>
          <a:xfrm>
            <a:off x="9406210" y="3800787"/>
            <a:ext cx="2247908" cy="2201807"/>
            <a:chOff x="3601532" y="4604244"/>
            <a:chExt cx="1935162" cy="1895475"/>
          </a:xfrm>
          <a:solidFill>
            <a:srgbClr val="2092B6">
              <a:alpha val="25098"/>
            </a:srgbClr>
          </a:solidFill>
          <a:effectLst>
            <a:outerShdw blurRad="50800" dist="38100" dir="2700000" algn="tl" rotWithShape="0">
              <a:prstClr val="black">
                <a:alpha val="40000"/>
              </a:prstClr>
            </a:outerShdw>
          </a:effectLst>
        </p:grpSpPr>
        <p:sp>
          <p:nvSpPr>
            <p:cNvPr id="11" name="Freeform 58">
              <a:extLst>
                <a:ext uri="{FF2B5EF4-FFF2-40B4-BE49-F238E27FC236}">
                  <a16:creationId xmlns:a16="http://schemas.microsoft.com/office/drawing/2014/main" id="{95E4B31B-E2E9-4A09-9F4C-78DDE518E188}"/>
                </a:ext>
              </a:extLst>
            </p:cNvPr>
            <p:cNvSpPr>
              <a:spLocks noEditPoints="1"/>
            </p:cNvSpPr>
            <p:nvPr userDrawn="1"/>
          </p:nvSpPr>
          <p:spPr bwMode="auto">
            <a:xfrm>
              <a:off x="4452432" y="4604244"/>
              <a:ext cx="663575" cy="636588"/>
            </a:xfrm>
            <a:custGeom>
              <a:avLst/>
              <a:gdLst>
                <a:gd name="T0" fmla="*/ 94 w 237"/>
                <a:gd name="T1" fmla="*/ 55 h 227"/>
                <a:gd name="T2" fmla="*/ 102 w 237"/>
                <a:gd name="T3" fmla="*/ 28 h 227"/>
                <a:gd name="T4" fmla="*/ 93 w 237"/>
                <a:gd name="T5" fmla="*/ 13 h 227"/>
                <a:gd name="T6" fmla="*/ 67 w 237"/>
                <a:gd name="T7" fmla="*/ 5 h 227"/>
                <a:gd name="T8" fmla="*/ 59 w 237"/>
                <a:gd name="T9" fmla="*/ 32 h 227"/>
                <a:gd name="T10" fmla="*/ 67 w 237"/>
                <a:gd name="T11" fmla="*/ 47 h 227"/>
                <a:gd name="T12" fmla="*/ 94 w 237"/>
                <a:gd name="T13" fmla="*/ 55 h 227"/>
                <a:gd name="T14" fmla="*/ 205 w 237"/>
                <a:gd name="T15" fmla="*/ 15 h 227"/>
                <a:gd name="T16" fmla="*/ 177 w 237"/>
                <a:gd name="T17" fmla="*/ 16 h 227"/>
                <a:gd name="T18" fmla="*/ 112 w 237"/>
                <a:gd name="T19" fmla="*/ 86 h 227"/>
                <a:gd name="T20" fmla="*/ 18 w 237"/>
                <a:gd name="T21" fmla="*/ 104 h 227"/>
                <a:gd name="T22" fmla="*/ 2 w 237"/>
                <a:gd name="T23" fmla="*/ 128 h 227"/>
                <a:gd name="T24" fmla="*/ 25 w 237"/>
                <a:gd name="T25" fmla="*/ 143 h 227"/>
                <a:gd name="T26" fmla="*/ 99 w 237"/>
                <a:gd name="T27" fmla="*/ 129 h 227"/>
                <a:gd name="T28" fmla="*/ 89 w 237"/>
                <a:gd name="T29" fmla="*/ 203 h 227"/>
                <a:gd name="T30" fmla="*/ 107 w 237"/>
                <a:gd name="T31" fmla="*/ 225 h 227"/>
                <a:gd name="T32" fmla="*/ 129 w 237"/>
                <a:gd name="T33" fmla="*/ 208 h 227"/>
                <a:gd name="T34" fmla="*/ 138 w 237"/>
                <a:gd name="T35" fmla="*/ 134 h 227"/>
                <a:gd name="T36" fmla="*/ 206 w 237"/>
                <a:gd name="T37" fmla="*/ 166 h 227"/>
                <a:gd name="T38" fmla="*/ 232 w 237"/>
                <a:gd name="T39" fmla="*/ 156 h 227"/>
                <a:gd name="T40" fmla="*/ 223 w 237"/>
                <a:gd name="T41" fmla="*/ 130 h 227"/>
                <a:gd name="T42" fmla="*/ 155 w 237"/>
                <a:gd name="T43" fmla="*/ 98 h 227"/>
                <a:gd name="T44" fmla="*/ 206 w 237"/>
                <a:gd name="T45" fmla="*/ 43 h 227"/>
                <a:gd name="T46" fmla="*/ 205 w 237"/>
                <a:gd name="T47" fmla="*/ 1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7" h="227">
                  <a:moveTo>
                    <a:pt x="94" y="55"/>
                  </a:moveTo>
                  <a:cubicBezTo>
                    <a:pt x="104" y="50"/>
                    <a:pt x="107" y="38"/>
                    <a:pt x="102" y="28"/>
                  </a:cubicBezTo>
                  <a:cubicBezTo>
                    <a:pt x="93" y="13"/>
                    <a:pt x="93" y="13"/>
                    <a:pt x="93" y="13"/>
                  </a:cubicBezTo>
                  <a:cubicBezTo>
                    <a:pt x="88" y="3"/>
                    <a:pt x="76" y="0"/>
                    <a:pt x="67" y="5"/>
                  </a:cubicBezTo>
                  <a:cubicBezTo>
                    <a:pt x="57" y="10"/>
                    <a:pt x="54" y="23"/>
                    <a:pt x="59" y="32"/>
                  </a:cubicBezTo>
                  <a:cubicBezTo>
                    <a:pt x="67" y="47"/>
                    <a:pt x="67" y="47"/>
                    <a:pt x="67" y="47"/>
                  </a:cubicBezTo>
                  <a:cubicBezTo>
                    <a:pt x="73" y="57"/>
                    <a:pt x="85" y="61"/>
                    <a:pt x="94" y="55"/>
                  </a:cubicBezTo>
                  <a:moveTo>
                    <a:pt x="205" y="15"/>
                  </a:moveTo>
                  <a:cubicBezTo>
                    <a:pt x="197" y="8"/>
                    <a:pt x="184" y="8"/>
                    <a:pt x="177" y="16"/>
                  </a:cubicBezTo>
                  <a:cubicBezTo>
                    <a:pt x="112" y="86"/>
                    <a:pt x="112" y="86"/>
                    <a:pt x="112" y="86"/>
                  </a:cubicBezTo>
                  <a:cubicBezTo>
                    <a:pt x="18" y="104"/>
                    <a:pt x="18" y="104"/>
                    <a:pt x="18" y="104"/>
                  </a:cubicBezTo>
                  <a:cubicBezTo>
                    <a:pt x="7" y="107"/>
                    <a:pt x="0" y="117"/>
                    <a:pt x="2" y="128"/>
                  </a:cubicBezTo>
                  <a:cubicBezTo>
                    <a:pt x="4" y="138"/>
                    <a:pt x="15" y="145"/>
                    <a:pt x="25" y="143"/>
                  </a:cubicBezTo>
                  <a:cubicBezTo>
                    <a:pt x="99" y="129"/>
                    <a:pt x="99" y="129"/>
                    <a:pt x="99" y="129"/>
                  </a:cubicBezTo>
                  <a:cubicBezTo>
                    <a:pt x="89" y="203"/>
                    <a:pt x="89" y="203"/>
                    <a:pt x="89" y="203"/>
                  </a:cubicBezTo>
                  <a:cubicBezTo>
                    <a:pt x="88" y="214"/>
                    <a:pt x="96" y="224"/>
                    <a:pt x="107" y="225"/>
                  </a:cubicBezTo>
                  <a:cubicBezTo>
                    <a:pt x="118" y="227"/>
                    <a:pt x="128" y="219"/>
                    <a:pt x="129" y="208"/>
                  </a:cubicBezTo>
                  <a:cubicBezTo>
                    <a:pt x="138" y="134"/>
                    <a:pt x="138" y="134"/>
                    <a:pt x="138" y="134"/>
                  </a:cubicBezTo>
                  <a:cubicBezTo>
                    <a:pt x="206" y="166"/>
                    <a:pt x="206" y="166"/>
                    <a:pt x="206" y="166"/>
                  </a:cubicBezTo>
                  <a:cubicBezTo>
                    <a:pt x="216" y="170"/>
                    <a:pt x="227" y="166"/>
                    <a:pt x="232" y="156"/>
                  </a:cubicBezTo>
                  <a:cubicBezTo>
                    <a:pt x="237" y="146"/>
                    <a:pt x="232" y="134"/>
                    <a:pt x="223" y="130"/>
                  </a:cubicBezTo>
                  <a:cubicBezTo>
                    <a:pt x="155" y="98"/>
                    <a:pt x="155" y="98"/>
                    <a:pt x="155" y="98"/>
                  </a:cubicBezTo>
                  <a:cubicBezTo>
                    <a:pt x="206" y="43"/>
                    <a:pt x="206" y="43"/>
                    <a:pt x="206" y="43"/>
                  </a:cubicBezTo>
                  <a:cubicBezTo>
                    <a:pt x="213" y="35"/>
                    <a:pt x="213" y="23"/>
                    <a:pt x="205" y="1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2" name="Freeform 59">
              <a:extLst>
                <a:ext uri="{FF2B5EF4-FFF2-40B4-BE49-F238E27FC236}">
                  <a16:creationId xmlns:a16="http://schemas.microsoft.com/office/drawing/2014/main" id="{04169CB5-B44A-4B78-8360-13FA07AA2609}"/>
                </a:ext>
              </a:extLst>
            </p:cNvPr>
            <p:cNvSpPr>
              <a:spLocks noEditPoints="1"/>
            </p:cNvSpPr>
            <p:nvPr userDrawn="1"/>
          </p:nvSpPr>
          <p:spPr bwMode="auto">
            <a:xfrm>
              <a:off x="3601532" y="5066207"/>
              <a:ext cx="965200" cy="925513"/>
            </a:xfrm>
            <a:custGeom>
              <a:avLst/>
              <a:gdLst>
                <a:gd name="T0" fmla="*/ 137 w 344"/>
                <a:gd name="T1" fmla="*/ 80 h 330"/>
                <a:gd name="T2" fmla="*/ 148 w 344"/>
                <a:gd name="T3" fmla="*/ 41 h 330"/>
                <a:gd name="T4" fmla="*/ 136 w 344"/>
                <a:gd name="T5" fmla="*/ 19 h 330"/>
                <a:gd name="T6" fmla="*/ 97 w 344"/>
                <a:gd name="T7" fmla="*/ 7 h 330"/>
                <a:gd name="T8" fmla="*/ 85 w 344"/>
                <a:gd name="T9" fmla="*/ 47 h 330"/>
                <a:gd name="T10" fmla="*/ 98 w 344"/>
                <a:gd name="T11" fmla="*/ 69 h 330"/>
                <a:gd name="T12" fmla="*/ 137 w 344"/>
                <a:gd name="T13" fmla="*/ 80 h 330"/>
                <a:gd name="T14" fmla="*/ 298 w 344"/>
                <a:gd name="T15" fmla="*/ 22 h 330"/>
                <a:gd name="T16" fmla="*/ 257 w 344"/>
                <a:gd name="T17" fmla="*/ 24 h 330"/>
                <a:gd name="T18" fmla="*/ 163 w 344"/>
                <a:gd name="T19" fmla="*/ 125 h 330"/>
                <a:gd name="T20" fmla="*/ 26 w 344"/>
                <a:gd name="T21" fmla="*/ 152 h 330"/>
                <a:gd name="T22" fmla="*/ 3 w 344"/>
                <a:gd name="T23" fmla="*/ 185 h 330"/>
                <a:gd name="T24" fmla="*/ 37 w 344"/>
                <a:gd name="T25" fmla="*/ 208 h 330"/>
                <a:gd name="T26" fmla="*/ 143 w 344"/>
                <a:gd name="T27" fmla="*/ 187 h 330"/>
                <a:gd name="T28" fmla="*/ 130 w 344"/>
                <a:gd name="T29" fmla="*/ 296 h 330"/>
                <a:gd name="T30" fmla="*/ 155 w 344"/>
                <a:gd name="T31" fmla="*/ 328 h 330"/>
                <a:gd name="T32" fmla="*/ 187 w 344"/>
                <a:gd name="T33" fmla="*/ 303 h 330"/>
                <a:gd name="T34" fmla="*/ 201 w 344"/>
                <a:gd name="T35" fmla="*/ 195 h 330"/>
                <a:gd name="T36" fmla="*/ 299 w 344"/>
                <a:gd name="T37" fmla="*/ 241 h 330"/>
                <a:gd name="T38" fmla="*/ 337 w 344"/>
                <a:gd name="T39" fmla="*/ 227 h 330"/>
                <a:gd name="T40" fmla="*/ 323 w 344"/>
                <a:gd name="T41" fmla="*/ 188 h 330"/>
                <a:gd name="T42" fmla="*/ 225 w 344"/>
                <a:gd name="T43" fmla="*/ 143 h 330"/>
                <a:gd name="T44" fmla="*/ 299 w 344"/>
                <a:gd name="T45" fmla="*/ 63 h 330"/>
                <a:gd name="T46" fmla="*/ 298 w 344"/>
                <a:gd name="T47" fmla="*/ 2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4" h="330">
                  <a:moveTo>
                    <a:pt x="137" y="80"/>
                  </a:moveTo>
                  <a:cubicBezTo>
                    <a:pt x="151" y="72"/>
                    <a:pt x="156" y="55"/>
                    <a:pt x="148" y="41"/>
                  </a:cubicBezTo>
                  <a:cubicBezTo>
                    <a:pt x="136" y="19"/>
                    <a:pt x="136" y="19"/>
                    <a:pt x="136" y="19"/>
                  </a:cubicBezTo>
                  <a:cubicBezTo>
                    <a:pt x="128" y="5"/>
                    <a:pt x="111" y="0"/>
                    <a:pt x="97" y="7"/>
                  </a:cubicBezTo>
                  <a:cubicBezTo>
                    <a:pt x="83" y="15"/>
                    <a:pt x="78" y="33"/>
                    <a:pt x="85" y="47"/>
                  </a:cubicBezTo>
                  <a:cubicBezTo>
                    <a:pt x="98" y="69"/>
                    <a:pt x="98" y="69"/>
                    <a:pt x="98" y="69"/>
                  </a:cubicBezTo>
                  <a:cubicBezTo>
                    <a:pt x="106" y="83"/>
                    <a:pt x="123" y="88"/>
                    <a:pt x="137" y="80"/>
                  </a:cubicBezTo>
                  <a:moveTo>
                    <a:pt x="298" y="22"/>
                  </a:moveTo>
                  <a:cubicBezTo>
                    <a:pt x="286" y="11"/>
                    <a:pt x="268" y="12"/>
                    <a:pt x="257" y="24"/>
                  </a:cubicBezTo>
                  <a:cubicBezTo>
                    <a:pt x="163" y="125"/>
                    <a:pt x="163" y="125"/>
                    <a:pt x="163" y="125"/>
                  </a:cubicBezTo>
                  <a:cubicBezTo>
                    <a:pt x="26" y="152"/>
                    <a:pt x="26" y="152"/>
                    <a:pt x="26" y="152"/>
                  </a:cubicBezTo>
                  <a:cubicBezTo>
                    <a:pt x="10" y="155"/>
                    <a:pt x="0" y="170"/>
                    <a:pt x="3" y="185"/>
                  </a:cubicBezTo>
                  <a:cubicBezTo>
                    <a:pt x="6" y="201"/>
                    <a:pt x="21" y="211"/>
                    <a:pt x="37" y="208"/>
                  </a:cubicBezTo>
                  <a:cubicBezTo>
                    <a:pt x="143" y="187"/>
                    <a:pt x="143" y="187"/>
                    <a:pt x="143" y="187"/>
                  </a:cubicBezTo>
                  <a:cubicBezTo>
                    <a:pt x="130" y="296"/>
                    <a:pt x="130" y="296"/>
                    <a:pt x="130" y="296"/>
                  </a:cubicBezTo>
                  <a:cubicBezTo>
                    <a:pt x="128" y="311"/>
                    <a:pt x="139" y="326"/>
                    <a:pt x="155" y="328"/>
                  </a:cubicBezTo>
                  <a:cubicBezTo>
                    <a:pt x="171" y="330"/>
                    <a:pt x="185" y="318"/>
                    <a:pt x="187" y="303"/>
                  </a:cubicBezTo>
                  <a:cubicBezTo>
                    <a:pt x="201" y="195"/>
                    <a:pt x="201" y="195"/>
                    <a:pt x="201" y="195"/>
                  </a:cubicBezTo>
                  <a:cubicBezTo>
                    <a:pt x="299" y="241"/>
                    <a:pt x="299" y="241"/>
                    <a:pt x="299" y="241"/>
                  </a:cubicBezTo>
                  <a:cubicBezTo>
                    <a:pt x="314" y="247"/>
                    <a:pt x="331" y="241"/>
                    <a:pt x="337" y="227"/>
                  </a:cubicBezTo>
                  <a:cubicBezTo>
                    <a:pt x="344" y="212"/>
                    <a:pt x="338" y="195"/>
                    <a:pt x="323" y="188"/>
                  </a:cubicBezTo>
                  <a:cubicBezTo>
                    <a:pt x="225" y="143"/>
                    <a:pt x="225" y="143"/>
                    <a:pt x="225" y="143"/>
                  </a:cubicBezTo>
                  <a:cubicBezTo>
                    <a:pt x="299" y="63"/>
                    <a:pt x="299" y="63"/>
                    <a:pt x="299" y="63"/>
                  </a:cubicBezTo>
                  <a:cubicBezTo>
                    <a:pt x="310" y="51"/>
                    <a:pt x="309" y="33"/>
                    <a:pt x="298" y="2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3" name="Freeform 60">
              <a:extLst>
                <a:ext uri="{FF2B5EF4-FFF2-40B4-BE49-F238E27FC236}">
                  <a16:creationId xmlns:a16="http://schemas.microsoft.com/office/drawing/2014/main" id="{748CA484-04D6-440B-9AB0-85FDF410AED6}"/>
                </a:ext>
              </a:extLst>
            </p:cNvPr>
            <p:cNvSpPr>
              <a:spLocks noEditPoints="1"/>
            </p:cNvSpPr>
            <p:nvPr userDrawn="1"/>
          </p:nvSpPr>
          <p:spPr bwMode="auto">
            <a:xfrm>
              <a:off x="4442906" y="5417044"/>
              <a:ext cx="1093788" cy="1082675"/>
            </a:xfrm>
            <a:custGeom>
              <a:avLst/>
              <a:gdLst>
                <a:gd name="T0" fmla="*/ 168 w 390"/>
                <a:gd name="T1" fmla="*/ 96 h 386"/>
                <a:gd name="T2" fmla="*/ 185 w 390"/>
                <a:gd name="T3" fmla="*/ 52 h 386"/>
                <a:gd name="T4" fmla="*/ 174 w 390"/>
                <a:gd name="T5" fmla="*/ 25 h 386"/>
                <a:gd name="T6" fmla="*/ 130 w 390"/>
                <a:gd name="T7" fmla="*/ 8 h 386"/>
                <a:gd name="T8" fmla="*/ 112 w 390"/>
                <a:gd name="T9" fmla="*/ 51 h 386"/>
                <a:gd name="T10" fmla="*/ 124 w 390"/>
                <a:gd name="T11" fmla="*/ 78 h 386"/>
                <a:gd name="T12" fmla="*/ 168 w 390"/>
                <a:gd name="T13" fmla="*/ 96 h 386"/>
                <a:gd name="T14" fmla="*/ 359 w 390"/>
                <a:gd name="T15" fmla="*/ 48 h 386"/>
                <a:gd name="T16" fmla="*/ 312 w 390"/>
                <a:gd name="T17" fmla="*/ 45 h 386"/>
                <a:gd name="T18" fmla="*/ 192 w 390"/>
                <a:gd name="T19" fmla="*/ 150 h 386"/>
                <a:gd name="T20" fmla="*/ 32 w 390"/>
                <a:gd name="T21" fmla="*/ 165 h 386"/>
                <a:gd name="T22" fmla="*/ 2 w 390"/>
                <a:gd name="T23" fmla="*/ 201 h 386"/>
                <a:gd name="T24" fmla="*/ 38 w 390"/>
                <a:gd name="T25" fmla="*/ 231 h 386"/>
                <a:gd name="T26" fmla="*/ 163 w 390"/>
                <a:gd name="T27" fmla="*/ 220 h 386"/>
                <a:gd name="T28" fmla="*/ 135 w 390"/>
                <a:gd name="T29" fmla="*/ 342 h 386"/>
                <a:gd name="T30" fmla="*/ 160 w 390"/>
                <a:gd name="T31" fmla="*/ 382 h 386"/>
                <a:gd name="T32" fmla="*/ 200 w 390"/>
                <a:gd name="T33" fmla="*/ 357 h 386"/>
                <a:gd name="T34" fmla="*/ 227 w 390"/>
                <a:gd name="T35" fmla="*/ 235 h 386"/>
                <a:gd name="T36" fmla="*/ 335 w 390"/>
                <a:gd name="T37" fmla="*/ 299 h 386"/>
                <a:gd name="T38" fmla="*/ 381 w 390"/>
                <a:gd name="T39" fmla="*/ 287 h 386"/>
                <a:gd name="T40" fmla="*/ 369 w 390"/>
                <a:gd name="T41" fmla="*/ 242 h 386"/>
                <a:gd name="T42" fmla="*/ 262 w 390"/>
                <a:gd name="T43" fmla="*/ 178 h 386"/>
                <a:gd name="T44" fmla="*/ 356 w 390"/>
                <a:gd name="T45" fmla="*/ 95 h 386"/>
                <a:gd name="T46" fmla="*/ 359 w 390"/>
                <a:gd name="T47" fmla="*/ 4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0" h="386">
                  <a:moveTo>
                    <a:pt x="168" y="96"/>
                  </a:moveTo>
                  <a:cubicBezTo>
                    <a:pt x="185" y="89"/>
                    <a:pt x="192" y="69"/>
                    <a:pt x="185" y="52"/>
                  </a:cubicBezTo>
                  <a:cubicBezTo>
                    <a:pt x="174" y="25"/>
                    <a:pt x="174" y="25"/>
                    <a:pt x="174" y="25"/>
                  </a:cubicBezTo>
                  <a:cubicBezTo>
                    <a:pt x="166" y="8"/>
                    <a:pt x="147" y="0"/>
                    <a:pt x="130" y="8"/>
                  </a:cubicBezTo>
                  <a:cubicBezTo>
                    <a:pt x="113" y="15"/>
                    <a:pt x="105" y="35"/>
                    <a:pt x="112" y="51"/>
                  </a:cubicBezTo>
                  <a:cubicBezTo>
                    <a:pt x="124" y="78"/>
                    <a:pt x="124" y="78"/>
                    <a:pt x="124" y="78"/>
                  </a:cubicBezTo>
                  <a:cubicBezTo>
                    <a:pt x="131" y="95"/>
                    <a:pt x="151" y="103"/>
                    <a:pt x="168" y="96"/>
                  </a:cubicBezTo>
                  <a:moveTo>
                    <a:pt x="359" y="48"/>
                  </a:moveTo>
                  <a:cubicBezTo>
                    <a:pt x="347" y="34"/>
                    <a:pt x="326" y="33"/>
                    <a:pt x="312" y="45"/>
                  </a:cubicBezTo>
                  <a:cubicBezTo>
                    <a:pt x="192" y="150"/>
                    <a:pt x="192" y="150"/>
                    <a:pt x="192" y="150"/>
                  </a:cubicBezTo>
                  <a:cubicBezTo>
                    <a:pt x="32" y="165"/>
                    <a:pt x="32" y="165"/>
                    <a:pt x="32" y="165"/>
                  </a:cubicBezTo>
                  <a:cubicBezTo>
                    <a:pt x="13" y="167"/>
                    <a:pt x="0" y="183"/>
                    <a:pt x="2" y="201"/>
                  </a:cubicBezTo>
                  <a:cubicBezTo>
                    <a:pt x="3" y="220"/>
                    <a:pt x="19" y="233"/>
                    <a:pt x="38" y="231"/>
                  </a:cubicBezTo>
                  <a:cubicBezTo>
                    <a:pt x="163" y="220"/>
                    <a:pt x="163" y="220"/>
                    <a:pt x="163" y="220"/>
                  </a:cubicBezTo>
                  <a:cubicBezTo>
                    <a:pt x="135" y="342"/>
                    <a:pt x="135" y="342"/>
                    <a:pt x="135" y="342"/>
                  </a:cubicBezTo>
                  <a:cubicBezTo>
                    <a:pt x="131" y="360"/>
                    <a:pt x="142" y="378"/>
                    <a:pt x="160" y="382"/>
                  </a:cubicBezTo>
                  <a:cubicBezTo>
                    <a:pt x="178" y="386"/>
                    <a:pt x="196" y="375"/>
                    <a:pt x="200" y="357"/>
                  </a:cubicBezTo>
                  <a:cubicBezTo>
                    <a:pt x="227" y="235"/>
                    <a:pt x="227" y="235"/>
                    <a:pt x="227" y="235"/>
                  </a:cubicBezTo>
                  <a:cubicBezTo>
                    <a:pt x="335" y="299"/>
                    <a:pt x="335" y="299"/>
                    <a:pt x="335" y="299"/>
                  </a:cubicBezTo>
                  <a:cubicBezTo>
                    <a:pt x="351" y="308"/>
                    <a:pt x="371" y="303"/>
                    <a:pt x="381" y="287"/>
                  </a:cubicBezTo>
                  <a:cubicBezTo>
                    <a:pt x="390" y="272"/>
                    <a:pt x="385" y="251"/>
                    <a:pt x="369" y="242"/>
                  </a:cubicBezTo>
                  <a:cubicBezTo>
                    <a:pt x="262" y="178"/>
                    <a:pt x="262" y="178"/>
                    <a:pt x="262" y="178"/>
                  </a:cubicBezTo>
                  <a:cubicBezTo>
                    <a:pt x="356" y="95"/>
                    <a:pt x="356" y="95"/>
                    <a:pt x="356" y="95"/>
                  </a:cubicBezTo>
                  <a:cubicBezTo>
                    <a:pt x="370" y="83"/>
                    <a:pt x="371" y="62"/>
                    <a:pt x="359" y="4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14" name="Title 1">
            <a:extLst>
              <a:ext uri="{FF2B5EF4-FFF2-40B4-BE49-F238E27FC236}">
                <a16:creationId xmlns:a16="http://schemas.microsoft.com/office/drawing/2014/main" id="{A5C77752-2569-491C-ABF9-EDCD825B586C}"/>
              </a:ext>
            </a:extLst>
          </p:cNvPr>
          <p:cNvSpPr txBox="1">
            <a:spLocks/>
          </p:cNvSpPr>
          <p:nvPr userDrawn="1"/>
        </p:nvSpPr>
        <p:spPr>
          <a:xfrm>
            <a:off x="533218" y="1029179"/>
            <a:ext cx="6572432" cy="1325563"/>
          </a:xfrm>
          <a:prstGeom prst="rect">
            <a:avLst/>
          </a:prstGeom>
        </p:spPr>
        <p:txBody>
          <a:bodyPr/>
          <a:lstStyle>
            <a:lvl1pPr algn="l" defTabSz="914400" rtl="0" eaLnBrk="1" latinLnBrk="0" hangingPunct="1">
              <a:lnSpc>
                <a:spcPct val="90000"/>
              </a:lnSpc>
              <a:spcBef>
                <a:spcPct val="0"/>
              </a:spcBef>
              <a:buNone/>
              <a:defRPr sz="3600" kern="1200">
                <a:solidFill>
                  <a:srgbClr val="221E5B"/>
                </a:solidFill>
                <a:latin typeface="Tahoma" panose="020B0604030504040204" pitchFamily="34" charset="0"/>
                <a:ea typeface="Tahoma" panose="020B0604030504040204" pitchFamily="34" charset="0"/>
                <a:cs typeface="Tahoma" panose="020B0604030504040204" pitchFamily="34" charset="0"/>
              </a:defRPr>
            </a:lvl1pPr>
          </a:lstStyle>
          <a:p>
            <a:pPr>
              <a:lnSpc>
                <a:spcPct val="100000"/>
              </a:lnSpc>
            </a:pPr>
            <a:r>
              <a:rPr lang="en-GB" sz="3200" b="1"/>
              <a:t>Ofsted on the web and on social media</a:t>
            </a:r>
          </a:p>
        </p:txBody>
      </p:sp>
      <p:sp>
        <p:nvSpPr>
          <p:cNvPr id="15" name="Content Placeholder 2">
            <a:extLst>
              <a:ext uri="{FF2B5EF4-FFF2-40B4-BE49-F238E27FC236}">
                <a16:creationId xmlns:a16="http://schemas.microsoft.com/office/drawing/2014/main" id="{5028C81B-E7C3-4075-A1C6-EDE57956006B}"/>
              </a:ext>
            </a:extLst>
          </p:cNvPr>
          <p:cNvSpPr txBox="1">
            <a:spLocks/>
          </p:cNvSpPr>
          <p:nvPr userDrawn="1"/>
        </p:nvSpPr>
        <p:spPr>
          <a:xfrm>
            <a:off x="666094" y="2590855"/>
            <a:ext cx="10515600" cy="4351338"/>
          </a:xfrm>
          <a:prstGeom prst="rect">
            <a:avLst/>
          </a:prstGeom>
        </p:spPr>
        <p:txBody>
          <a:bodyPr/>
          <a:lstStyle>
            <a:lvl1pPr marL="228600" indent="-228600" algn="l" defTabSz="914400" rtl="0" eaLnBrk="1" latinLnBrk="0" hangingPunct="1">
              <a:lnSpc>
                <a:spcPct val="90000"/>
              </a:lnSpc>
              <a:spcBef>
                <a:spcPts val="1000"/>
              </a:spcBef>
              <a:buClr>
                <a:srgbClr val="2092B6"/>
              </a:buClr>
              <a:buFont typeface="Wingdings" panose="05000000000000000000" pitchFamily="2" charset="2"/>
              <a:buChar char="§"/>
              <a:defRPr sz="2800" kern="1200">
                <a:solidFill>
                  <a:srgbClr val="221E5B"/>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2092B6"/>
              </a:buClr>
              <a:buFont typeface="Wingdings" panose="05000000000000000000" pitchFamily="2" charset="2"/>
              <a:buChar char="§"/>
              <a:defRPr sz="2400" kern="1200">
                <a:solidFill>
                  <a:srgbClr val="221E5B"/>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2092B6"/>
              </a:buClr>
              <a:buFont typeface="Wingdings" panose="05000000000000000000" pitchFamily="2" charset="2"/>
              <a:buChar char="§"/>
              <a:defRPr sz="2000" kern="1200">
                <a:solidFill>
                  <a:srgbClr val="221E5B"/>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2092B6"/>
              </a:buClr>
              <a:buFont typeface="Wingdings" panose="05000000000000000000" pitchFamily="2" charset="2"/>
              <a:buChar char="§"/>
              <a:defRPr sz="1800" kern="1200">
                <a:solidFill>
                  <a:srgbClr val="221E5B"/>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2092B6"/>
              </a:buClr>
              <a:buFont typeface="Wingdings" panose="05000000000000000000" pitchFamily="2" charset="2"/>
              <a:buChar char="§"/>
              <a:defRPr sz="1800" kern="1200">
                <a:solidFill>
                  <a:srgbClr val="221E5B"/>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anose="05000000000000000000" pitchFamily="2" charset="2"/>
              <a:buNone/>
            </a:pPr>
            <a:r>
              <a:rPr lang="en-GB" altLang="en-US" u="sng">
                <a:hlinkClick r:id="rId4">
                  <a:extLst>
                    <a:ext uri="{A12FA001-AC4F-418D-AE19-62706E023703}">
                      <ahyp:hlinkClr xmlns:ahyp="http://schemas.microsoft.com/office/drawing/2018/hyperlinkcolor" val="tx"/>
                    </a:ext>
                  </a:extLst>
                </a:hlinkClick>
              </a:rPr>
              <a:t>www.gov.uk/ofsted</a:t>
            </a:r>
            <a:endParaRPr lang="en-GB" altLang="en-US" u="sng"/>
          </a:p>
          <a:p>
            <a:pPr>
              <a:lnSpc>
                <a:spcPct val="100000"/>
              </a:lnSpc>
              <a:buFont typeface="Wingdings" panose="05000000000000000000" pitchFamily="2" charset="2"/>
              <a:buNone/>
            </a:pPr>
            <a:r>
              <a:rPr lang="en-GB" altLang="en-US" u="sng">
                <a:hlinkClick r:id="rId5">
                  <a:extLst>
                    <a:ext uri="{A12FA001-AC4F-418D-AE19-62706E023703}">
                      <ahyp:hlinkClr xmlns:ahyp="http://schemas.microsoft.com/office/drawing/2018/hyperlinkcolor" val="tx"/>
                    </a:ext>
                  </a:extLst>
                </a:hlinkClick>
              </a:rPr>
              <a:t>https://reports.ofsted.gov.uk</a:t>
            </a:r>
            <a:endParaRPr lang="en-GB" altLang="en-US" u="sng"/>
          </a:p>
          <a:p>
            <a:pPr lvl="1">
              <a:lnSpc>
                <a:spcPct val="100000"/>
              </a:lnSpc>
              <a:spcBef>
                <a:spcPts val="1500"/>
              </a:spcBef>
              <a:buFont typeface="Wingdings" panose="05000000000000000000" pitchFamily="2" charset="2"/>
              <a:buNone/>
            </a:pPr>
            <a:r>
              <a:rPr lang="en-GB" altLang="en-US" u="sng">
                <a:hlinkClick r:id="rId6">
                  <a:extLst>
                    <a:ext uri="{A12FA001-AC4F-418D-AE19-62706E023703}">
                      <ahyp:hlinkClr xmlns:ahyp="http://schemas.microsoft.com/office/drawing/2018/hyperlinkcolor" val="tx"/>
                    </a:ext>
                  </a:extLst>
                </a:hlinkClick>
              </a:rPr>
              <a:t>www.linkedin.com/company/ofsted</a:t>
            </a:r>
            <a:r>
              <a:rPr lang="en-GB" altLang="en-US" u="sng"/>
              <a:t> </a:t>
            </a:r>
          </a:p>
          <a:p>
            <a:pPr lvl="1">
              <a:lnSpc>
                <a:spcPct val="100000"/>
              </a:lnSpc>
              <a:spcBef>
                <a:spcPts val="1500"/>
              </a:spcBef>
              <a:buFont typeface="Wingdings" panose="05000000000000000000" pitchFamily="2" charset="2"/>
              <a:buNone/>
            </a:pPr>
            <a:r>
              <a:rPr lang="en-GB" altLang="en-US" u="sng">
                <a:hlinkClick r:id="rId7">
                  <a:extLst>
                    <a:ext uri="{A12FA001-AC4F-418D-AE19-62706E023703}">
                      <ahyp:hlinkClr xmlns:ahyp="http://schemas.microsoft.com/office/drawing/2018/hyperlinkcolor" val="tx"/>
                    </a:ext>
                  </a:extLst>
                </a:hlinkClick>
              </a:rPr>
              <a:t>www.youtube.com/ofstednews</a:t>
            </a:r>
            <a:r>
              <a:rPr lang="en-GB" altLang="en-US" u="sng"/>
              <a:t> </a:t>
            </a:r>
          </a:p>
          <a:p>
            <a:pPr lvl="1">
              <a:lnSpc>
                <a:spcPct val="100000"/>
              </a:lnSpc>
              <a:spcBef>
                <a:spcPts val="1500"/>
              </a:spcBef>
              <a:buFont typeface="Wingdings" panose="05000000000000000000" pitchFamily="2" charset="2"/>
              <a:buNone/>
            </a:pPr>
            <a:r>
              <a:rPr lang="en-GB" altLang="en-US" u="sng">
                <a:hlinkClick r:id="rId8">
                  <a:extLst>
                    <a:ext uri="{A12FA001-AC4F-418D-AE19-62706E023703}">
                      <ahyp:hlinkClr xmlns:ahyp="http://schemas.microsoft.com/office/drawing/2018/hyperlinkcolor" val="tx"/>
                    </a:ext>
                  </a:extLst>
                </a:hlinkClick>
              </a:rPr>
              <a:t>www.slideshare.net/ofstednews</a:t>
            </a:r>
            <a:r>
              <a:rPr lang="en-GB" altLang="en-US" u="sng"/>
              <a:t> </a:t>
            </a:r>
          </a:p>
          <a:p>
            <a:pPr lvl="1">
              <a:lnSpc>
                <a:spcPct val="100000"/>
              </a:lnSpc>
              <a:spcBef>
                <a:spcPts val="1500"/>
              </a:spcBef>
              <a:buFont typeface="Wingdings" panose="05000000000000000000" pitchFamily="2" charset="2"/>
              <a:buNone/>
            </a:pPr>
            <a:r>
              <a:rPr lang="en-GB" altLang="en-US" u="sng">
                <a:hlinkClick r:id="rId9">
                  <a:extLst>
                    <a:ext uri="{A12FA001-AC4F-418D-AE19-62706E023703}">
                      <ahyp:hlinkClr xmlns:ahyp="http://schemas.microsoft.com/office/drawing/2018/hyperlinkcolor" val="tx"/>
                    </a:ext>
                  </a:extLst>
                </a:hlinkClick>
              </a:rPr>
              <a:t>www.twitter.com/ofstednews</a:t>
            </a:r>
            <a:r>
              <a:rPr lang="en-GB" altLang="en-US" u="sng"/>
              <a:t> </a:t>
            </a:r>
          </a:p>
        </p:txBody>
      </p:sp>
      <p:pic>
        <p:nvPicPr>
          <p:cNvPr id="16" name="Picture 2" descr="C:\Users\crowe\Downloads\1469543308_slideshare.png">
            <a:extLst>
              <a:ext uri="{FF2B5EF4-FFF2-40B4-BE49-F238E27FC236}">
                <a16:creationId xmlns:a16="http://schemas.microsoft.com/office/drawing/2014/main" id="{4AEF5132-D474-4FD6-A7DC-3F25570F9503}"/>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49061" y="4883464"/>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descr="C:\Users\crowe\Downloads\1469543276_twitter.png">
            <a:extLst>
              <a:ext uri="{FF2B5EF4-FFF2-40B4-BE49-F238E27FC236}">
                <a16:creationId xmlns:a16="http://schemas.microsoft.com/office/drawing/2014/main" id="{EE348629-D80E-4850-B0E4-36B5D346655C}"/>
              </a:ext>
            </a:extLst>
          </p:cNvPr>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749061" y="5451789"/>
            <a:ext cx="396875"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descr="C:\Users\crowe\Downloads\1469543271_linkedin.png">
            <a:extLst>
              <a:ext uri="{FF2B5EF4-FFF2-40B4-BE49-F238E27FC236}">
                <a16:creationId xmlns:a16="http://schemas.microsoft.com/office/drawing/2014/main" id="{E1DC8836-2087-4F33-B871-80CDCF9B8963}"/>
              </a:ext>
            </a:extLst>
          </p:cNvPr>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749061" y="3765864"/>
            <a:ext cx="404813"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 descr="C:\Users\crowe\Downloads\1469543262_youtube_v2.png">
            <a:extLst>
              <a:ext uri="{FF2B5EF4-FFF2-40B4-BE49-F238E27FC236}">
                <a16:creationId xmlns:a16="http://schemas.microsoft.com/office/drawing/2014/main" id="{2DE2B5F0-26A9-4B18-AA49-A44B38AD9D03}"/>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44299" y="4307201"/>
            <a:ext cx="406400"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9436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41AC0-969A-6330-1A4E-292B25E9306D}"/>
              </a:ext>
            </a:extLst>
          </p:cNvPr>
          <p:cNvSpPr>
            <a:spLocks noGrp="1"/>
          </p:cNvSpPr>
          <p:nvPr>
            <p:ph type="ctrTitle"/>
          </p:nvPr>
        </p:nvSpPr>
        <p:spPr>
          <a:xfrm>
            <a:off x="838200" y="559321"/>
            <a:ext cx="6886303" cy="792889"/>
          </a:xfrm>
        </p:spPr>
        <p:txBody>
          <a:bodyPr anchor="b">
            <a:normAutofit/>
          </a:bodyPr>
          <a:lstStyle>
            <a:lvl1pPr algn="l">
              <a:defRPr sz="3600"/>
            </a:lvl1pPr>
          </a:lstStyle>
          <a:p>
            <a:r>
              <a:rPr lang="en-US"/>
              <a:t>Click to edit Master title style</a:t>
            </a:r>
            <a:endParaRPr lang="en-GB"/>
          </a:p>
        </p:txBody>
      </p:sp>
      <p:sp>
        <p:nvSpPr>
          <p:cNvPr id="4" name="Date Placeholder 3">
            <a:extLst>
              <a:ext uri="{FF2B5EF4-FFF2-40B4-BE49-F238E27FC236}">
                <a16:creationId xmlns:a16="http://schemas.microsoft.com/office/drawing/2014/main" id="{D1912AB6-942A-024D-B8EA-3812EACC92FC}"/>
              </a:ext>
            </a:extLst>
          </p:cNvPr>
          <p:cNvSpPr>
            <a:spLocks noGrp="1"/>
          </p:cNvSpPr>
          <p:nvPr>
            <p:ph type="dt" sz="half" idx="10"/>
          </p:nvPr>
        </p:nvSpPr>
        <p:spPr>
          <a:xfrm>
            <a:off x="838199" y="6356350"/>
            <a:ext cx="7400110" cy="365125"/>
          </a:xfrm>
        </p:spPr>
        <p:txBody>
          <a:bodyPr/>
          <a:lstStyle>
            <a:lvl1pPr>
              <a:defRPr>
                <a:solidFill>
                  <a:schemeClr val="bg1"/>
                </a:solidFill>
              </a:defRPr>
            </a:lvl1pPr>
          </a:lstStyle>
          <a:p>
            <a:pPr>
              <a:defRPr/>
            </a:pPr>
            <a:endParaRPr lang="en-GB" sz="800">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8307A6C-2C7B-C266-1189-2D1062A39C0A}"/>
              </a:ext>
            </a:extLst>
          </p:cNvPr>
          <p:cNvSpPr>
            <a:spLocks noGrp="1"/>
          </p:cNvSpPr>
          <p:nvPr>
            <p:ph type="sldNum" sz="quarter" idx="12"/>
          </p:nvPr>
        </p:nvSpPr>
        <p:spPr/>
        <p:txBody>
          <a:bodyPr/>
          <a:lstStyle/>
          <a:p>
            <a:r>
              <a:rPr lang="en-GB"/>
              <a:t>Page </a:t>
            </a:r>
            <a:fld id="{EA249465-1481-4052-A50B-CC5435C4BA0A}" type="slidenum">
              <a:rPr lang="en-GB" b="1" smtClean="0"/>
              <a:pPr/>
              <a:t>‹#›</a:t>
            </a:fld>
            <a:endParaRPr lang="en-GB" b="1"/>
          </a:p>
        </p:txBody>
      </p:sp>
      <p:sp>
        <p:nvSpPr>
          <p:cNvPr id="5" name="Content Placeholder 4">
            <a:extLst>
              <a:ext uri="{FF2B5EF4-FFF2-40B4-BE49-F238E27FC236}">
                <a16:creationId xmlns:a16="http://schemas.microsoft.com/office/drawing/2014/main" id="{144E9754-8758-85C2-8223-6783DF1F6B66}"/>
              </a:ext>
            </a:extLst>
          </p:cNvPr>
          <p:cNvSpPr>
            <a:spLocks noGrp="1"/>
          </p:cNvSpPr>
          <p:nvPr>
            <p:ph sz="quarter" idx="13"/>
          </p:nvPr>
        </p:nvSpPr>
        <p:spPr>
          <a:xfrm>
            <a:off x="838200" y="1720109"/>
            <a:ext cx="10515600" cy="43862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44378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6022E16-EC27-45A6-8221-7CD6A0CD2AEA}"/>
              </a:ext>
            </a:extLst>
          </p:cNvPr>
          <p:cNvSpPr>
            <a:spLocks noGrp="1"/>
          </p:cNvSpPr>
          <p:nvPr>
            <p:ph type="pic" sz="quarter" idx="10"/>
          </p:nvPr>
        </p:nvSpPr>
        <p:spPr>
          <a:xfrm>
            <a:off x="0" y="0"/>
            <a:ext cx="4713890" cy="6858000"/>
          </a:xfrm>
          <a:custGeom>
            <a:avLst/>
            <a:gdLst>
              <a:gd name="connsiteX0" fmla="*/ 0 w 4713890"/>
              <a:gd name="connsiteY0" fmla="*/ 0 h 6858000"/>
              <a:gd name="connsiteX1" fmla="*/ 4713890 w 4713890"/>
              <a:gd name="connsiteY1" fmla="*/ 0 h 6858000"/>
              <a:gd name="connsiteX2" fmla="*/ 4713890 w 4713890"/>
              <a:gd name="connsiteY2" fmla="*/ 6858000 h 6858000"/>
              <a:gd name="connsiteX3" fmla="*/ 0 w 471389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713890" h="6858000">
                <a:moveTo>
                  <a:pt x="0" y="0"/>
                </a:moveTo>
                <a:lnTo>
                  <a:pt x="4713890" y="0"/>
                </a:lnTo>
                <a:lnTo>
                  <a:pt x="4713890" y="6858000"/>
                </a:lnTo>
                <a:lnTo>
                  <a:pt x="0" y="6858000"/>
                </a:lnTo>
                <a:close/>
              </a:path>
            </a:pathLst>
          </a:custGeom>
        </p:spPr>
        <p:txBody>
          <a:bodyPr wrap="square">
            <a:noAutofit/>
          </a:bodyPr>
          <a:lstStyle/>
          <a:p>
            <a:r>
              <a:rPr lang="en-US"/>
              <a:t>Click icon to add picture</a:t>
            </a:r>
            <a:endParaRPr lang="en-GB"/>
          </a:p>
        </p:txBody>
      </p:sp>
      <p:sp>
        <p:nvSpPr>
          <p:cNvPr id="3" name="Text Placeholder 2">
            <a:extLst>
              <a:ext uri="{FF2B5EF4-FFF2-40B4-BE49-F238E27FC236}">
                <a16:creationId xmlns:a16="http://schemas.microsoft.com/office/drawing/2014/main" id="{6B36746C-A19C-4130-8728-77DC60B0FD7B}"/>
              </a:ext>
            </a:extLst>
          </p:cNvPr>
          <p:cNvSpPr>
            <a:spLocks noGrp="1"/>
          </p:cNvSpPr>
          <p:nvPr>
            <p:ph type="body" sz="quarter" idx="11" hasCustomPrompt="1"/>
          </p:nvPr>
        </p:nvSpPr>
        <p:spPr>
          <a:xfrm>
            <a:off x="5169387" y="1851513"/>
            <a:ext cx="5205536" cy="914400"/>
          </a:xfrm>
          <a:prstGeom prst="rect">
            <a:avLst/>
          </a:prstGeom>
        </p:spPr>
        <p:txBody>
          <a:bodyPr/>
          <a:lstStyle>
            <a:lvl1pPr marL="0" indent="0">
              <a:buNone/>
              <a:defRPr sz="3200" b="1">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title</a:t>
            </a:r>
            <a:endParaRPr lang="en-GB"/>
          </a:p>
        </p:txBody>
      </p:sp>
      <p:sp>
        <p:nvSpPr>
          <p:cNvPr id="5" name="Text Placeholder 4">
            <a:extLst>
              <a:ext uri="{FF2B5EF4-FFF2-40B4-BE49-F238E27FC236}">
                <a16:creationId xmlns:a16="http://schemas.microsoft.com/office/drawing/2014/main" id="{BF4715E3-9FE0-489F-B7BD-D7B6E4B0B54C}"/>
              </a:ext>
            </a:extLst>
          </p:cNvPr>
          <p:cNvSpPr>
            <a:spLocks noGrp="1"/>
          </p:cNvSpPr>
          <p:nvPr>
            <p:ph type="body" sz="quarter" idx="12"/>
          </p:nvPr>
        </p:nvSpPr>
        <p:spPr>
          <a:xfrm>
            <a:off x="5168900" y="3082924"/>
            <a:ext cx="5979746" cy="3493721"/>
          </a:xfrm>
          <a:prstGeom prst="rect">
            <a:avLst/>
          </a:prstGeom>
        </p:spPr>
        <p:txBody>
          <a:bodyPr/>
          <a:lstStyle>
            <a:lvl1pPr marL="2286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000">
                <a:solidFill>
                  <a:srgbClr val="170C59"/>
                </a:solidFill>
                <a:latin typeface="Tahoma" panose="020B0604030504040204" pitchFamily="34" charset="0"/>
                <a:ea typeface="Tahoma" panose="020B0604030504040204" pitchFamily="34" charset="0"/>
                <a:cs typeface="Tahoma" panose="020B0604030504040204" pitchFamily="34" charset="0"/>
              </a:defRPr>
            </a:lvl2pPr>
            <a:lvl3pPr marL="11430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3pPr>
            <a:lvl4pPr marL="16002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4pPr>
            <a:lvl5pPr marL="20574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61366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B8419EBF-57EB-4D7E-A464-BC96DB7AB793}"/>
              </a:ext>
            </a:extLst>
          </p:cNvPr>
          <p:cNvSpPr/>
          <p:nvPr userDrawn="1"/>
        </p:nvSpPr>
        <p:spPr>
          <a:xfrm flipH="1" flipV="1">
            <a:off x="2327227" y="1"/>
            <a:ext cx="9864773" cy="6857999"/>
          </a:xfrm>
          <a:custGeom>
            <a:avLst/>
            <a:gdLst>
              <a:gd name="connsiteX0" fmla="*/ 0 w 11353802"/>
              <a:gd name="connsiteY0" fmla="*/ 0 h 6857999"/>
              <a:gd name="connsiteX1" fmla="*/ 8821374 w 11353802"/>
              <a:gd name="connsiteY1" fmla="*/ 0 h 6857999"/>
              <a:gd name="connsiteX2" fmla="*/ 9044349 w 11353802"/>
              <a:gd name="connsiteY2" fmla="*/ 212587 h 6857999"/>
              <a:gd name="connsiteX3" fmla="*/ 11353802 w 11353802"/>
              <a:gd name="connsiteY3" fmla="*/ 5788102 h 6857999"/>
              <a:gd name="connsiteX4" fmla="*/ 11313093 w 11353802"/>
              <a:gd name="connsiteY4" fmla="*/ 6594294 h 6857999"/>
              <a:gd name="connsiteX5" fmla="*/ 11279584 w 11353802"/>
              <a:gd name="connsiteY5" fmla="*/ 6857999 h 6857999"/>
              <a:gd name="connsiteX6" fmla="*/ 0 w 11353802"/>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53802" h="6857999">
                <a:moveTo>
                  <a:pt x="0" y="0"/>
                </a:moveTo>
                <a:lnTo>
                  <a:pt x="8821374" y="0"/>
                </a:lnTo>
                <a:lnTo>
                  <a:pt x="9044349" y="212587"/>
                </a:lnTo>
                <a:cubicBezTo>
                  <a:pt x="10471247" y="1639485"/>
                  <a:pt x="11353802" y="3610727"/>
                  <a:pt x="11353802" y="5788102"/>
                </a:cubicBezTo>
                <a:cubicBezTo>
                  <a:pt x="11353802" y="6060273"/>
                  <a:pt x="11340012" y="6329224"/>
                  <a:pt x="11313093" y="6594294"/>
                </a:cubicBezTo>
                <a:lnTo>
                  <a:pt x="11279584" y="6857999"/>
                </a:lnTo>
                <a:lnTo>
                  <a:pt x="0" y="6857999"/>
                </a:lnTo>
                <a:close/>
              </a:path>
            </a:pathLst>
          </a:custGeom>
          <a:gradFill>
            <a:gsLst>
              <a:gs pos="100000">
                <a:srgbClr val="170C59"/>
              </a:gs>
              <a:gs pos="0">
                <a:srgbClr val="2092B6"/>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Oval 2">
            <a:extLst>
              <a:ext uri="{FF2B5EF4-FFF2-40B4-BE49-F238E27FC236}">
                <a16:creationId xmlns:a16="http://schemas.microsoft.com/office/drawing/2014/main" id="{D9319F92-C1B7-4CB7-912F-3CA08B0013C4}"/>
              </a:ext>
            </a:extLst>
          </p:cNvPr>
          <p:cNvSpPr/>
          <p:nvPr userDrawn="1"/>
        </p:nvSpPr>
        <p:spPr>
          <a:xfrm>
            <a:off x="1746685" y="2666235"/>
            <a:ext cx="1525522" cy="1525522"/>
          </a:xfrm>
          <a:prstGeom prst="ellipse">
            <a:avLst/>
          </a:prstGeom>
          <a:solidFill>
            <a:schemeClr val="bg1"/>
          </a:solidFill>
          <a:ln>
            <a:noFill/>
          </a:ln>
          <a:effectLst>
            <a:outerShdw blurRad="571500" dist="469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logo&#10;&#10;Description automatically generated">
            <a:extLst>
              <a:ext uri="{FF2B5EF4-FFF2-40B4-BE49-F238E27FC236}">
                <a16:creationId xmlns:a16="http://schemas.microsoft.com/office/drawing/2014/main" id="{42885781-4F6A-45DE-80C7-AA44E154A5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08138" y="3127790"/>
            <a:ext cx="1002615" cy="505318"/>
          </a:xfrm>
          <a:prstGeom prst="rect">
            <a:avLst/>
          </a:prstGeom>
        </p:spPr>
      </p:pic>
      <p:sp>
        <p:nvSpPr>
          <p:cNvPr id="6" name="Text Placeholder 5">
            <a:extLst>
              <a:ext uri="{FF2B5EF4-FFF2-40B4-BE49-F238E27FC236}">
                <a16:creationId xmlns:a16="http://schemas.microsoft.com/office/drawing/2014/main" id="{1205B546-C408-418E-864A-5BEAF27FA839}"/>
              </a:ext>
            </a:extLst>
          </p:cNvPr>
          <p:cNvSpPr>
            <a:spLocks noGrp="1"/>
          </p:cNvSpPr>
          <p:nvPr>
            <p:ph type="body" sz="quarter" idx="10" hasCustomPrompt="1"/>
          </p:nvPr>
        </p:nvSpPr>
        <p:spPr>
          <a:xfrm>
            <a:off x="3852749" y="2971796"/>
            <a:ext cx="7889631" cy="914400"/>
          </a:xfrm>
          <a:prstGeom prst="rect">
            <a:avLst/>
          </a:prstGeom>
        </p:spPr>
        <p:txBody>
          <a:bodyPr anchor="ctr"/>
          <a:lstStyle>
            <a:lvl1pPr marL="0" indent="0">
              <a:buNone/>
              <a:defRPr sz="48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edit section heading</a:t>
            </a:r>
            <a:endParaRPr lang="en-GB"/>
          </a:p>
        </p:txBody>
      </p:sp>
    </p:spTree>
    <p:extLst>
      <p:ext uri="{BB962C8B-B14F-4D97-AF65-F5344CB8AC3E}">
        <p14:creationId xmlns:p14="http://schemas.microsoft.com/office/powerpoint/2010/main" val="1635935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logo">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B36746C-A19C-4130-8728-77DC60B0FD7B}"/>
              </a:ext>
            </a:extLst>
          </p:cNvPr>
          <p:cNvSpPr>
            <a:spLocks noGrp="1"/>
          </p:cNvSpPr>
          <p:nvPr>
            <p:ph type="body" sz="quarter" idx="11" hasCustomPrompt="1"/>
          </p:nvPr>
        </p:nvSpPr>
        <p:spPr>
          <a:xfrm>
            <a:off x="745304" y="1300183"/>
            <a:ext cx="5205536" cy="914400"/>
          </a:xfrm>
          <a:prstGeom prst="rect">
            <a:avLst/>
          </a:prstGeom>
        </p:spPr>
        <p:txBody>
          <a:bodyPr/>
          <a:lstStyle>
            <a:lvl1pPr marL="0" indent="0">
              <a:buNone/>
              <a:defRPr sz="3200" b="1">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title</a:t>
            </a:r>
            <a:endParaRPr lang="en-GB"/>
          </a:p>
        </p:txBody>
      </p:sp>
      <p:sp>
        <p:nvSpPr>
          <p:cNvPr id="5" name="Text Placeholder 4">
            <a:extLst>
              <a:ext uri="{FF2B5EF4-FFF2-40B4-BE49-F238E27FC236}">
                <a16:creationId xmlns:a16="http://schemas.microsoft.com/office/drawing/2014/main" id="{BF4715E3-9FE0-489F-B7BD-D7B6E4B0B54C}"/>
              </a:ext>
            </a:extLst>
          </p:cNvPr>
          <p:cNvSpPr>
            <a:spLocks noGrp="1"/>
          </p:cNvSpPr>
          <p:nvPr>
            <p:ph type="body" sz="quarter" idx="12"/>
          </p:nvPr>
        </p:nvSpPr>
        <p:spPr>
          <a:xfrm>
            <a:off x="744817" y="2531594"/>
            <a:ext cx="9676654" cy="3493721"/>
          </a:xfrm>
          <a:prstGeom prst="rect">
            <a:avLst/>
          </a:prstGeom>
        </p:spPr>
        <p:txBody>
          <a:bodyPr/>
          <a:lstStyle>
            <a:lvl1pPr marL="2286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000">
                <a:solidFill>
                  <a:srgbClr val="170C59"/>
                </a:solidFill>
                <a:latin typeface="Tahoma" panose="020B0604030504040204" pitchFamily="34" charset="0"/>
                <a:ea typeface="Tahoma" panose="020B0604030504040204" pitchFamily="34" charset="0"/>
                <a:cs typeface="Tahoma" panose="020B0604030504040204" pitchFamily="34" charset="0"/>
              </a:defRPr>
            </a:lvl2pPr>
            <a:lvl3pPr marL="11430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3pPr>
            <a:lvl4pPr marL="16002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4pPr>
            <a:lvl5pPr marL="20574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p:txBody>
      </p:sp>
      <p:grpSp>
        <p:nvGrpSpPr>
          <p:cNvPr id="7" name="Group 6">
            <a:extLst>
              <a:ext uri="{FF2B5EF4-FFF2-40B4-BE49-F238E27FC236}">
                <a16:creationId xmlns:a16="http://schemas.microsoft.com/office/drawing/2014/main" id="{709F6D05-EEAB-480D-9B5D-69D178A4B137}"/>
              </a:ext>
            </a:extLst>
          </p:cNvPr>
          <p:cNvGrpSpPr/>
          <p:nvPr userDrawn="1"/>
        </p:nvGrpSpPr>
        <p:grpSpPr>
          <a:xfrm>
            <a:off x="9455806" y="4262717"/>
            <a:ext cx="2461495" cy="2411013"/>
            <a:chOff x="-2039938" y="4012733"/>
            <a:chExt cx="1935163" cy="1895475"/>
          </a:xfrm>
          <a:effectLst>
            <a:outerShdw blurRad="50800" dist="38100" dir="2700000" algn="tl" rotWithShape="0">
              <a:prstClr val="black">
                <a:alpha val="40000"/>
              </a:prstClr>
            </a:outerShdw>
          </a:effectLst>
        </p:grpSpPr>
        <p:sp>
          <p:nvSpPr>
            <p:cNvPr id="8" name="Freeform 58">
              <a:extLst>
                <a:ext uri="{FF2B5EF4-FFF2-40B4-BE49-F238E27FC236}">
                  <a16:creationId xmlns:a16="http://schemas.microsoft.com/office/drawing/2014/main" id="{31E9127F-4C0E-43A6-9CA0-716AE5FFDD91}"/>
                </a:ext>
              </a:extLst>
            </p:cNvPr>
            <p:cNvSpPr>
              <a:spLocks noEditPoints="1"/>
            </p:cNvSpPr>
            <p:nvPr userDrawn="1"/>
          </p:nvSpPr>
          <p:spPr bwMode="auto">
            <a:xfrm>
              <a:off x="-1189038" y="4012733"/>
              <a:ext cx="663575" cy="636588"/>
            </a:xfrm>
            <a:custGeom>
              <a:avLst/>
              <a:gdLst>
                <a:gd name="T0" fmla="*/ 94 w 237"/>
                <a:gd name="T1" fmla="*/ 55 h 227"/>
                <a:gd name="T2" fmla="*/ 102 w 237"/>
                <a:gd name="T3" fmla="*/ 28 h 227"/>
                <a:gd name="T4" fmla="*/ 93 w 237"/>
                <a:gd name="T5" fmla="*/ 13 h 227"/>
                <a:gd name="T6" fmla="*/ 67 w 237"/>
                <a:gd name="T7" fmla="*/ 5 h 227"/>
                <a:gd name="T8" fmla="*/ 59 w 237"/>
                <a:gd name="T9" fmla="*/ 32 h 227"/>
                <a:gd name="T10" fmla="*/ 67 w 237"/>
                <a:gd name="T11" fmla="*/ 47 h 227"/>
                <a:gd name="T12" fmla="*/ 94 w 237"/>
                <a:gd name="T13" fmla="*/ 55 h 227"/>
                <a:gd name="T14" fmla="*/ 205 w 237"/>
                <a:gd name="T15" fmla="*/ 15 h 227"/>
                <a:gd name="T16" fmla="*/ 177 w 237"/>
                <a:gd name="T17" fmla="*/ 16 h 227"/>
                <a:gd name="T18" fmla="*/ 112 w 237"/>
                <a:gd name="T19" fmla="*/ 86 h 227"/>
                <a:gd name="T20" fmla="*/ 18 w 237"/>
                <a:gd name="T21" fmla="*/ 104 h 227"/>
                <a:gd name="T22" fmla="*/ 2 w 237"/>
                <a:gd name="T23" fmla="*/ 128 h 227"/>
                <a:gd name="T24" fmla="*/ 25 w 237"/>
                <a:gd name="T25" fmla="*/ 143 h 227"/>
                <a:gd name="T26" fmla="*/ 99 w 237"/>
                <a:gd name="T27" fmla="*/ 129 h 227"/>
                <a:gd name="T28" fmla="*/ 89 w 237"/>
                <a:gd name="T29" fmla="*/ 203 h 227"/>
                <a:gd name="T30" fmla="*/ 107 w 237"/>
                <a:gd name="T31" fmla="*/ 225 h 227"/>
                <a:gd name="T32" fmla="*/ 129 w 237"/>
                <a:gd name="T33" fmla="*/ 208 h 227"/>
                <a:gd name="T34" fmla="*/ 138 w 237"/>
                <a:gd name="T35" fmla="*/ 134 h 227"/>
                <a:gd name="T36" fmla="*/ 206 w 237"/>
                <a:gd name="T37" fmla="*/ 166 h 227"/>
                <a:gd name="T38" fmla="*/ 232 w 237"/>
                <a:gd name="T39" fmla="*/ 156 h 227"/>
                <a:gd name="T40" fmla="*/ 223 w 237"/>
                <a:gd name="T41" fmla="*/ 130 h 227"/>
                <a:gd name="T42" fmla="*/ 155 w 237"/>
                <a:gd name="T43" fmla="*/ 98 h 227"/>
                <a:gd name="T44" fmla="*/ 206 w 237"/>
                <a:gd name="T45" fmla="*/ 43 h 227"/>
                <a:gd name="T46" fmla="*/ 205 w 237"/>
                <a:gd name="T47" fmla="*/ 1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7" h="227">
                  <a:moveTo>
                    <a:pt x="94" y="55"/>
                  </a:moveTo>
                  <a:cubicBezTo>
                    <a:pt x="104" y="50"/>
                    <a:pt x="107" y="38"/>
                    <a:pt x="102" y="28"/>
                  </a:cubicBezTo>
                  <a:cubicBezTo>
                    <a:pt x="93" y="13"/>
                    <a:pt x="93" y="13"/>
                    <a:pt x="93" y="13"/>
                  </a:cubicBezTo>
                  <a:cubicBezTo>
                    <a:pt x="88" y="3"/>
                    <a:pt x="76" y="0"/>
                    <a:pt x="67" y="5"/>
                  </a:cubicBezTo>
                  <a:cubicBezTo>
                    <a:pt x="57" y="10"/>
                    <a:pt x="54" y="23"/>
                    <a:pt x="59" y="32"/>
                  </a:cubicBezTo>
                  <a:cubicBezTo>
                    <a:pt x="67" y="47"/>
                    <a:pt x="67" y="47"/>
                    <a:pt x="67" y="47"/>
                  </a:cubicBezTo>
                  <a:cubicBezTo>
                    <a:pt x="73" y="57"/>
                    <a:pt x="85" y="61"/>
                    <a:pt x="94" y="55"/>
                  </a:cubicBezTo>
                  <a:moveTo>
                    <a:pt x="205" y="15"/>
                  </a:moveTo>
                  <a:cubicBezTo>
                    <a:pt x="197" y="8"/>
                    <a:pt x="184" y="8"/>
                    <a:pt x="177" y="16"/>
                  </a:cubicBezTo>
                  <a:cubicBezTo>
                    <a:pt x="112" y="86"/>
                    <a:pt x="112" y="86"/>
                    <a:pt x="112" y="86"/>
                  </a:cubicBezTo>
                  <a:cubicBezTo>
                    <a:pt x="18" y="104"/>
                    <a:pt x="18" y="104"/>
                    <a:pt x="18" y="104"/>
                  </a:cubicBezTo>
                  <a:cubicBezTo>
                    <a:pt x="7" y="107"/>
                    <a:pt x="0" y="117"/>
                    <a:pt x="2" y="128"/>
                  </a:cubicBezTo>
                  <a:cubicBezTo>
                    <a:pt x="4" y="138"/>
                    <a:pt x="15" y="145"/>
                    <a:pt x="25" y="143"/>
                  </a:cubicBezTo>
                  <a:cubicBezTo>
                    <a:pt x="99" y="129"/>
                    <a:pt x="99" y="129"/>
                    <a:pt x="99" y="129"/>
                  </a:cubicBezTo>
                  <a:cubicBezTo>
                    <a:pt x="89" y="203"/>
                    <a:pt x="89" y="203"/>
                    <a:pt x="89" y="203"/>
                  </a:cubicBezTo>
                  <a:cubicBezTo>
                    <a:pt x="88" y="214"/>
                    <a:pt x="96" y="224"/>
                    <a:pt x="107" y="225"/>
                  </a:cubicBezTo>
                  <a:cubicBezTo>
                    <a:pt x="118" y="227"/>
                    <a:pt x="128" y="219"/>
                    <a:pt x="129" y="208"/>
                  </a:cubicBezTo>
                  <a:cubicBezTo>
                    <a:pt x="138" y="134"/>
                    <a:pt x="138" y="134"/>
                    <a:pt x="138" y="134"/>
                  </a:cubicBezTo>
                  <a:cubicBezTo>
                    <a:pt x="206" y="166"/>
                    <a:pt x="206" y="166"/>
                    <a:pt x="206" y="166"/>
                  </a:cubicBezTo>
                  <a:cubicBezTo>
                    <a:pt x="216" y="170"/>
                    <a:pt x="227" y="166"/>
                    <a:pt x="232" y="156"/>
                  </a:cubicBezTo>
                  <a:cubicBezTo>
                    <a:pt x="237" y="146"/>
                    <a:pt x="232" y="134"/>
                    <a:pt x="223" y="130"/>
                  </a:cubicBezTo>
                  <a:cubicBezTo>
                    <a:pt x="155" y="98"/>
                    <a:pt x="155" y="98"/>
                    <a:pt x="155" y="98"/>
                  </a:cubicBezTo>
                  <a:cubicBezTo>
                    <a:pt x="206" y="43"/>
                    <a:pt x="206" y="43"/>
                    <a:pt x="206" y="43"/>
                  </a:cubicBezTo>
                  <a:cubicBezTo>
                    <a:pt x="213" y="35"/>
                    <a:pt x="213" y="23"/>
                    <a:pt x="205" y="1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9" name="Freeform 59">
              <a:extLst>
                <a:ext uri="{FF2B5EF4-FFF2-40B4-BE49-F238E27FC236}">
                  <a16:creationId xmlns:a16="http://schemas.microsoft.com/office/drawing/2014/main" id="{90E52F57-A207-4375-98A7-2953E3A39262}"/>
                </a:ext>
              </a:extLst>
            </p:cNvPr>
            <p:cNvSpPr>
              <a:spLocks noEditPoints="1"/>
            </p:cNvSpPr>
            <p:nvPr userDrawn="1"/>
          </p:nvSpPr>
          <p:spPr bwMode="auto">
            <a:xfrm>
              <a:off x="-2039938" y="4474695"/>
              <a:ext cx="965200" cy="925513"/>
            </a:xfrm>
            <a:custGeom>
              <a:avLst/>
              <a:gdLst>
                <a:gd name="T0" fmla="*/ 137 w 344"/>
                <a:gd name="T1" fmla="*/ 80 h 330"/>
                <a:gd name="T2" fmla="*/ 148 w 344"/>
                <a:gd name="T3" fmla="*/ 41 h 330"/>
                <a:gd name="T4" fmla="*/ 136 w 344"/>
                <a:gd name="T5" fmla="*/ 19 h 330"/>
                <a:gd name="T6" fmla="*/ 97 w 344"/>
                <a:gd name="T7" fmla="*/ 7 h 330"/>
                <a:gd name="T8" fmla="*/ 85 w 344"/>
                <a:gd name="T9" fmla="*/ 47 h 330"/>
                <a:gd name="T10" fmla="*/ 98 w 344"/>
                <a:gd name="T11" fmla="*/ 69 h 330"/>
                <a:gd name="T12" fmla="*/ 137 w 344"/>
                <a:gd name="T13" fmla="*/ 80 h 330"/>
                <a:gd name="T14" fmla="*/ 298 w 344"/>
                <a:gd name="T15" fmla="*/ 22 h 330"/>
                <a:gd name="T16" fmla="*/ 257 w 344"/>
                <a:gd name="T17" fmla="*/ 24 h 330"/>
                <a:gd name="T18" fmla="*/ 163 w 344"/>
                <a:gd name="T19" fmla="*/ 125 h 330"/>
                <a:gd name="T20" fmla="*/ 26 w 344"/>
                <a:gd name="T21" fmla="*/ 152 h 330"/>
                <a:gd name="T22" fmla="*/ 3 w 344"/>
                <a:gd name="T23" fmla="*/ 185 h 330"/>
                <a:gd name="T24" fmla="*/ 37 w 344"/>
                <a:gd name="T25" fmla="*/ 208 h 330"/>
                <a:gd name="T26" fmla="*/ 143 w 344"/>
                <a:gd name="T27" fmla="*/ 187 h 330"/>
                <a:gd name="T28" fmla="*/ 130 w 344"/>
                <a:gd name="T29" fmla="*/ 296 h 330"/>
                <a:gd name="T30" fmla="*/ 155 w 344"/>
                <a:gd name="T31" fmla="*/ 328 h 330"/>
                <a:gd name="T32" fmla="*/ 187 w 344"/>
                <a:gd name="T33" fmla="*/ 303 h 330"/>
                <a:gd name="T34" fmla="*/ 201 w 344"/>
                <a:gd name="T35" fmla="*/ 195 h 330"/>
                <a:gd name="T36" fmla="*/ 299 w 344"/>
                <a:gd name="T37" fmla="*/ 241 h 330"/>
                <a:gd name="T38" fmla="*/ 337 w 344"/>
                <a:gd name="T39" fmla="*/ 227 h 330"/>
                <a:gd name="T40" fmla="*/ 323 w 344"/>
                <a:gd name="T41" fmla="*/ 188 h 330"/>
                <a:gd name="T42" fmla="*/ 225 w 344"/>
                <a:gd name="T43" fmla="*/ 143 h 330"/>
                <a:gd name="T44" fmla="*/ 299 w 344"/>
                <a:gd name="T45" fmla="*/ 63 h 330"/>
                <a:gd name="T46" fmla="*/ 298 w 344"/>
                <a:gd name="T47" fmla="*/ 2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4" h="330">
                  <a:moveTo>
                    <a:pt x="137" y="80"/>
                  </a:moveTo>
                  <a:cubicBezTo>
                    <a:pt x="151" y="72"/>
                    <a:pt x="156" y="55"/>
                    <a:pt x="148" y="41"/>
                  </a:cubicBezTo>
                  <a:cubicBezTo>
                    <a:pt x="136" y="19"/>
                    <a:pt x="136" y="19"/>
                    <a:pt x="136" y="19"/>
                  </a:cubicBezTo>
                  <a:cubicBezTo>
                    <a:pt x="128" y="5"/>
                    <a:pt x="111" y="0"/>
                    <a:pt x="97" y="7"/>
                  </a:cubicBezTo>
                  <a:cubicBezTo>
                    <a:pt x="83" y="15"/>
                    <a:pt x="78" y="33"/>
                    <a:pt x="85" y="47"/>
                  </a:cubicBezTo>
                  <a:cubicBezTo>
                    <a:pt x="98" y="69"/>
                    <a:pt x="98" y="69"/>
                    <a:pt x="98" y="69"/>
                  </a:cubicBezTo>
                  <a:cubicBezTo>
                    <a:pt x="106" y="83"/>
                    <a:pt x="123" y="88"/>
                    <a:pt x="137" y="80"/>
                  </a:cubicBezTo>
                  <a:moveTo>
                    <a:pt x="298" y="22"/>
                  </a:moveTo>
                  <a:cubicBezTo>
                    <a:pt x="286" y="11"/>
                    <a:pt x="268" y="12"/>
                    <a:pt x="257" y="24"/>
                  </a:cubicBezTo>
                  <a:cubicBezTo>
                    <a:pt x="163" y="125"/>
                    <a:pt x="163" y="125"/>
                    <a:pt x="163" y="125"/>
                  </a:cubicBezTo>
                  <a:cubicBezTo>
                    <a:pt x="26" y="152"/>
                    <a:pt x="26" y="152"/>
                    <a:pt x="26" y="152"/>
                  </a:cubicBezTo>
                  <a:cubicBezTo>
                    <a:pt x="10" y="155"/>
                    <a:pt x="0" y="170"/>
                    <a:pt x="3" y="185"/>
                  </a:cubicBezTo>
                  <a:cubicBezTo>
                    <a:pt x="6" y="201"/>
                    <a:pt x="21" y="211"/>
                    <a:pt x="37" y="208"/>
                  </a:cubicBezTo>
                  <a:cubicBezTo>
                    <a:pt x="143" y="187"/>
                    <a:pt x="143" y="187"/>
                    <a:pt x="143" y="187"/>
                  </a:cubicBezTo>
                  <a:cubicBezTo>
                    <a:pt x="130" y="296"/>
                    <a:pt x="130" y="296"/>
                    <a:pt x="130" y="296"/>
                  </a:cubicBezTo>
                  <a:cubicBezTo>
                    <a:pt x="128" y="311"/>
                    <a:pt x="139" y="326"/>
                    <a:pt x="155" y="328"/>
                  </a:cubicBezTo>
                  <a:cubicBezTo>
                    <a:pt x="171" y="330"/>
                    <a:pt x="185" y="318"/>
                    <a:pt x="187" y="303"/>
                  </a:cubicBezTo>
                  <a:cubicBezTo>
                    <a:pt x="201" y="195"/>
                    <a:pt x="201" y="195"/>
                    <a:pt x="201" y="195"/>
                  </a:cubicBezTo>
                  <a:cubicBezTo>
                    <a:pt x="299" y="241"/>
                    <a:pt x="299" y="241"/>
                    <a:pt x="299" y="241"/>
                  </a:cubicBezTo>
                  <a:cubicBezTo>
                    <a:pt x="314" y="247"/>
                    <a:pt x="331" y="241"/>
                    <a:pt x="337" y="227"/>
                  </a:cubicBezTo>
                  <a:cubicBezTo>
                    <a:pt x="344" y="212"/>
                    <a:pt x="338" y="195"/>
                    <a:pt x="323" y="188"/>
                  </a:cubicBezTo>
                  <a:cubicBezTo>
                    <a:pt x="225" y="143"/>
                    <a:pt x="225" y="143"/>
                    <a:pt x="225" y="143"/>
                  </a:cubicBezTo>
                  <a:cubicBezTo>
                    <a:pt x="299" y="63"/>
                    <a:pt x="299" y="63"/>
                    <a:pt x="299" y="63"/>
                  </a:cubicBezTo>
                  <a:cubicBezTo>
                    <a:pt x="310" y="51"/>
                    <a:pt x="309" y="33"/>
                    <a:pt x="298" y="2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10" name="Freeform 60">
              <a:extLst>
                <a:ext uri="{FF2B5EF4-FFF2-40B4-BE49-F238E27FC236}">
                  <a16:creationId xmlns:a16="http://schemas.microsoft.com/office/drawing/2014/main" id="{A01DD5C7-8C73-4244-93D3-E540CCCD0321}"/>
                </a:ext>
              </a:extLst>
            </p:cNvPr>
            <p:cNvSpPr>
              <a:spLocks noEditPoints="1"/>
            </p:cNvSpPr>
            <p:nvPr userDrawn="1"/>
          </p:nvSpPr>
          <p:spPr bwMode="auto">
            <a:xfrm>
              <a:off x="-1198563" y="4825533"/>
              <a:ext cx="1093788" cy="1082675"/>
            </a:xfrm>
            <a:custGeom>
              <a:avLst/>
              <a:gdLst>
                <a:gd name="T0" fmla="*/ 168 w 390"/>
                <a:gd name="T1" fmla="*/ 96 h 386"/>
                <a:gd name="T2" fmla="*/ 185 w 390"/>
                <a:gd name="T3" fmla="*/ 52 h 386"/>
                <a:gd name="T4" fmla="*/ 174 w 390"/>
                <a:gd name="T5" fmla="*/ 25 h 386"/>
                <a:gd name="T6" fmla="*/ 130 w 390"/>
                <a:gd name="T7" fmla="*/ 8 h 386"/>
                <a:gd name="T8" fmla="*/ 112 w 390"/>
                <a:gd name="T9" fmla="*/ 51 h 386"/>
                <a:gd name="T10" fmla="*/ 124 w 390"/>
                <a:gd name="T11" fmla="*/ 78 h 386"/>
                <a:gd name="T12" fmla="*/ 168 w 390"/>
                <a:gd name="T13" fmla="*/ 96 h 386"/>
                <a:gd name="T14" fmla="*/ 359 w 390"/>
                <a:gd name="T15" fmla="*/ 48 h 386"/>
                <a:gd name="T16" fmla="*/ 312 w 390"/>
                <a:gd name="T17" fmla="*/ 45 h 386"/>
                <a:gd name="T18" fmla="*/ 192 w 390"/>
                <a:gd name="T19" fmla="*/ 150 h 386"/>
                <a:gd name="T20" fmla="*/ 32 w 390"/>
                <a:gd name="T21" fmla="*/ 165 h 386"/>
                <a:gd name="T22" fmla="*/ 2 w 390"/>
                <a:gd name="T23" fmla="*/ 201 h 386"/>
                <a:gd name="T24" fmla="*/ 38 w 390"/>
                <a:gd name="T25" fmla="*/ 231 h 386"/>
                <a:gd name="T26" fmla="*/ 163 w 390"/>
                <a:gd name="T27" fmla="*/ 220 h 386"/>
                <a:gd name="T28" fmla="*/ 135 w 390"/>
                <a:gd name="T29" fmla="*/ 342 h 386"/>
                <a:gd name="T30" fmla="*/ 160 w 390"/>
                <a:gd name="T31" fmla="*/ 382 h 386"/>
                <a:gd name="T32" fmla="*/ 200 w 390"/>
                <a:gd name="T33" fmla="*/ 357 h 386"/>
                <a:gd name="T34" fmla="*/ 227 w 390"/>
                <a:gd name="T35" fmla="*/ 235 h 386"/>
                <a:gd name="T36" fmla="*/ 335 w 390"/>
                <a:gd name="T37" fmla="*/ 299 h 386"/>
                <a:gd name="T38" fmla="*/ 381 w 390"/>
                <a:gd name="T39" fmla="*/ 287 h 386"/>
                <a:gd name="T40" fmla="*/ 369 w 390"/>
                <a:gd name="T41" fmla="*/ 242 h 386"/>
                <a:gd name="T42" fmla="*/ 262 w 390"/>
                <a:gd name="T43" fmla="*/ 178 h 386"/>
                <a:gd name="T44" fmla="*/ 356 w 390"/>
                <a:gd name="T45" fmla="*/ 95 h 386"/>
                <a:gd name="T46" fmla="*/ 359 w 390"/>
                <a:gd name="T47" fmla="*/ 4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0" h="386">
                  <a:moveTo>
                    <a:pt x="168" y="96"/>
                  </a:moveTo>
                  <a:cubicBezTo>
                    <a:pt x="185" y="89"/>
                    <a:pt x="192" y="69"/>
                    <a:pt x="185" y="52"/>
                  </a:cubicBezTo>
                  <a:cubicBezTo>
                    <a:pt x="174" y="25"/>
                    <a:pt x="174" y="25"/>
                    <a:pt x="174" y="25"/>
                  </a:cubicBezTo>
                  <a:cubicBezTo>
                    <a:pt x="166" y="8"/>
                    <a:pt x="147" y="0"/>
                    <a:pt x="130" y="8"/>
                  </a:cubicBezTo>
                  <a:cubicBezTo>
                    <a:pt x="113" y="15"/>
                    <a:pt x="105" y="35"/>
                    <a:pt x="112" y="51"/>
                  </a:cubicBezTo>
                  <a:cubicBezTo>
                    <a:pt x="124" y="78"/>
                    <a:pt x="124" y="78"/>
                    <a:pt x="124" y="78"/>
                  </a:cubicBezTo>
                  <a:cubicBezTo>
                    <a:pt x="131" y="95"/>
                    <a:pt x="151" y="103"/>
                    <a:pt x="168" y="96"/>
                  </a:cubicBezTo>
                  <a:moveTo>
                    <a:pt x="359" y="48"/>
                  </a:moveTo>
                  <a:cubicBezTo>
                    <a:pt x="347" y="34"/>
                    <a:pt x="326" y="33"/>
                    <a:pt x="312" y="45"/>
                  </a:cubicBezTo>
                  <a:cubicBezTo>
                    <a:pt x="192" y="150"/>
                    <a:pt x="192" y="150"/>
                    <a:pt x="192" y="150"/>
                  </a:cubicBezTo>
                  <a:cubicBezTo>
                    <a:pt x="32" y="165"/>
                    <a:pt x="32" y="165"/>
                    <a:pt x="32" y="165"/>
                  </a:cubicBezTo>
                  <a:cubicBezTo>
                    <a:pt x="13" y="167"/>
                    <a:pt x="0" y="183"/>
                    <a:pt x="2" y="201"/>
                  </a:cubicBezTo>
                  <a:cubicBezTo>
                    <a:pt x="3" y="220"/>
                    <a:pt x="19" y="233"/>
                    <a:pt x="38" y="231"/>
                  </a:cubicBezTo>
                  <a:cubicBezTo>
                    <a:pt x="163" y="220"/>
                    <a:pt x="163" y="220"/>
                    <a:pt x="163" y="220"/>
                  </a:cubicBezTo>
                  <a:cubicBezTo>
                    <a:pt x="135" y="342"/>
                    <a:pt x="135" y="342"/>
                    <a:pt x="135" y="342"/>
                  </a:cubicBezTo>
                  <a:cubicBezTo>
                    <a:pt x="131" y="360"/>
                    <a:pt x="142" y="378"/>
                    <a:pt x="160" y="382"/>
                  </a:cubicBezTo>
                  <a:cubicBezTo>
                    <a:pt x="178" y="386"/>
                    <a:pt x="196" y="375"/>
                    <a:pt x="200" y="357"/>
                  </a:cubicBezTo>
                  <a:cubicBezTo>
                    <a:pt x="227" y="235"/>
                    <a:pt x="227" y="235"/>
                    <a:pt x="227" y="235"/>
                  </a:cubicBezTo>
                  <a:cubicBezTo>
                    <a:pt x="335" y="299"/>
                    <a:pt x="335" y="299"/>
                    <a:pt x="335" y="299"/>
                  </a:cubicBezTo>
                  <a:cubicBezTo>
                    <a:pt x="351" y="308"/>
                    <a:pt x="371" y="303"/>
                    <a:pt x="381" y="287"/>
                  </a:cubicBezTo>
                  <a:cubicBezTo>
                    <a:pt x="390" y="272"/>
                    <a:pt x="385" y="251"/>
                    <a:pt x="369" y="242"/>
                  </a:cubicBezTo>
                  <a:cubicBezTo>
                    <a:pt x="262" y="178"/>
                    <a:pt x="262" y="178"/>
                    <a:pt x="262" y="178"/>
                  </a:cubicBezTo>
                  <a:cubicBezTo>
                    <a:pt x="356" y="95"/>
                    <a:pt x="356" y="95"/>
                    <a:pt x="356" y="95"/>
                  </a:cubicBezTo>
                  <a:cubicBezTo>
                    <a:pt x="370" y="83"/>
                    <a:pt x="371" y="62"/>
                    <a:pt x="359" y="4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506185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with image righ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FBC5BF-BBC7-43D8-8E65-54CFFB4B4878}"/>
              </a:ext>
            </a:extLst>
          </p:cNvPr>
          <p:cNvSpPr>
            <a:spLocks noGrp="1"/>
          </p:cNvSpPr>
          <p:nvPr>
            <p:ph type="body" sz="quarter" idx="11" hasCustomPrompt="1"/>
          </p:nvPr>
        </p:nvSpPr>
        <p:spPr>
          <a:xfrm>
            <a:off x="890464" y="1313631"/>
            <a:ext cx="5205536" cy="914400"/>
          </a:xfrm>
          <a:prstGeom prst="rect">
            <a:avLst/>
          </a:prstGeom>
        </p:spPr>
        <p:txBody>
          <a:bodyPr/>
          <a:lstStyle>
            <a:lvl1pPr marL="0" indent="0">
              <a:buNone/>
              <a:defRPr sz="3200" b="1">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title</a:t>
            </a:r>
            <a:endParaRPr lang="en-GB"/>
          </a:p>
        </p:txBody>
      </p:sp>
      <p:sp>
        <p:nvSpPr>
          <p:cNvPr id="4" name="Text Placeholder 4">
            <a:extLst>
              <a:ext uri="{FF2B5EF4-FFF2-40B4-BE49-F238E27FC236}">
                <a16:creationId xmlns:a16="http://schemas.microsoft.com/office/drawing/2014/main" id="{B0491615-263B-4092-A084-42523B79F924}"/>
              </a:ext>
            </a:extLst>
          </p:cNvPr>
          <p:cNvSpPr>
            <a:spLocks noGrp="1"/>
          </p:cNvSpPr>
          <p:nvPr>
            <p:ph type="body" sz="quarter" idx="12"/>
          </p:nvPr>
        </p:nvSpPr>
        <p:spPr>
          <a:xfrm>
            <a:off x="889977" y="2545042"/>
            <a:ext cx="5979746" cy="3493721"/>
          </a:xfrm>
          <a:prstGeom prst="rect">
            <a:avLst/>
          </a:prstGeom>
        </p:spPr>
        <p:txBody>
          <a:bodyPr/>
          <a:lstStyle>
            <a:lvl1pPr marL="2286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000">
                <a:solidFill>
                  <a:srgbClr val="170C59"/>
                </a:solidFill>
                <a:latin typeface="Tahoma" panose="020B0604030504040204" pitchFamily="34" charset="0"/>
                <a:ea typeface="Tahoma" panose="020B0604030504040204" pitchFamily="34" charset="0"/>
                <a:cs typeface="Tahoma" panose="020B0604030504040204" pitchFamily="34" charset="0"/>
              </a:defRPr>
            </a:lvl2pPr>
            <a:lvl3pPr marL="11430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3pPr>
            <a:lvl4pPr marL="16002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4pPr>
            <a:lvl5pPr marL="20574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p:txBody>
      </p:sp>
      <p:sp>
        <p:nvSpPr>
          <p:cNvPr id="5" name="Picture Placeholder 6">
            <a:extLst>
              <a:ext uri="{FF2B5EF4-FFF2-40B4-BE49-F238E27FC236}">
                <a16:creationId xmlns:a16="http://schemas.microsoft.com/office/drawing/2014/main" id="{9D8D4ACC-BC3C-488D-8BC2-B2B687797C1D}"/>
              </a:ext>
            </a:extLst>
          </p:cNvPr>
          <p:cNvSpPr>
            <a:spLocks noGrp="1"/>
          </p:cNvSpPr>
          <p:nvPr>
            <p:ph type="pic" sz="quarter" idx="10"/>
          </p:nvPr>
        </p:nvSpPr>
        <p:spPr>
          <a:xfrm>
            <a:off x="8261533" y="279812"/>
            <a:ext cx="3930467" cy="6298376"/>
          </a:xfrm>
          <a:custGeom>
            <a:avLst/>
            <a:gdLst>
              <a:gd name="connsiteX0" fmla="*/ 2988785 w 3930467"/>
              <a:gd name="connsiteY0" fmla="*/ 0 h 6298376"/>
              <a:gd name="connsiteX1" fmla="*/ 3877558 w 3930467"/>
              <a:gd name="connsiteY1" fmla="*/ 141581 h 6298376"/>
              <a:gd name="connsiteX2" fmla="*/ 3930467 w 3930467"/>
              <a:gd name="connsiteY2" fmla="*/ 161986 h 6298376"/>
              <a:gd name="connsiteX3" fmla="*/ 3930467 w 3930467"/>
              <a:gd name="connsiteY3" fmla="*/ 6136391 h 6298376"/>
              <a:gd name="connsiteX4" fmla="*/ 3877558 w 3930467"/>
              <a:gd name="connsiteY4" fmla="*/ 6156795 h 6298376"/>
              <a:gd name="connsiteX5" fmla="*/ 2988785 w 3930467"/>
              <a:gd name="connsiteY5" fmla="*/ 6298376 h 6298376"/>
              <a:gd name="connsiteX6" fmla="*/ 0 w 3930467"/>
              <a:gd name="connsiteY6" fmla="*/ 3149188 h 6298376"/>
              <a:gd name="connsiteX7" fmla="*/ 2988785 w 3930467"/>
              <a:gd name="connsiteY7" fmla="*/ 0 h 629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0467" h="6298376">
                <a:moveTo>
                  <a:pt x="2988785" y="0"/>
                </a:moveTo>
                <a:cubicBezTo>
                  <a:pt x="3298284" y="0"/>
                  <a:pt x="3596795" y="49568"/>
                  <a:pt x="3877558" y="141581"/>
                </a:cubicBezTo>
                <a:lnTo>
                  <a:pt x="3930467" y="161986"/>
                </a:lnTo>
                <a:lnTo>
                  <a:pt x="3930467" y="6136391"/>
                </a:lnTo>
                <a:lnTo>
                  <a:pt x="3877558" y="6156795"/>
                </a:lnTo>
                <a:cubicBezTo>
                  <a:pt x="3596795" y="6248808"/>
                  <a:pt x="3298284" y="6298376"/>
                  <a:pt x="2988785" y="6298376"/>
                </a:cubicBezTo>
                <a:cubicBezTo>
                  <a:pt x="1338125" y="6298376"/>
                  <a:pt x="0" y="4888437"/>
                  <a:pt x="0" y="3149188"/>
                </a:cubicBezTo>
                <a:cubicBezTo>
                  <a:pt x="0" y="1409939"/>
                  <a:pt x="1338125" y="0"/>
                  <a:pt x="2988785" y="0"/>
                </a:cubicBezTo>
                <a:close/>
              </a:path>
            </a:pathLst>
          </a:custGeom>
          <a:solidFill>
            <a:srgbClr val="F8F8F8"/>
          </a:solidFill>
          <a:ln>
            <a:noFill/>
          </a:ln>
          <a:effectLst>
            <a:outerShdw blurRad="4953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US" sz="1800">
                <a:solidFill>
                  <a:schemeClr val="lt1"/>
                </a:solidFill>
              </a:defRPr>
            </a:lvl1pPr>
          </a:lstStyle>
          <a:p>
            <a:pPr marL="0" lvl="0" algn="ctr"/>
            <a:r>
              <a:rPr lang="en-US"/>
              <a:t>Click icon to add picture</a:t>
            </a:r>
          </a:p>
        </p:txBody>
      </p:sp>
    </p:spTree>
    <p:extLst>
      <p:ext uri="{BB962C8B-B14F-4D97-AF65-F5344CB8AC3E}">
        <p14:creationId xmlns:p14="http://schemas.microsoft.com/office/powerpoint/2010/main" val="2253603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with image right v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FBC5BF-BBC7-43D8-8E65-54CFFB4B4878}"/>
              </a:ext>
            </a:extLst>
          </p:cNvPr>
          <p:cNvSpPr>
            <a:spLocks noGrp="1"/>
          </p:cNvSpPr>
          <p:nvPr>
            <p:ph type="body" sz="quarter" idx="11" hasCustomPrompt="1"/>
          </p:nvPr>
        </p:nvSpPr>
        <p:spPr>
          <a:xfrm>
            <a:off x="890464" y="1313631"/>
            <a:ext cx="5205536" cy="914400"/>
          </a:xfrm>
          <a:prstGeom prst="rect">
            <a:avLst/>
          </a:prstGeom>
        </p:spPr>
        <p:txBody>
          <a:bodyPr/>
          <a:lstStyle>
            <a:lvl1pPr marL="0" indent="0">
              <a:buNone/>
              <a:defRPr sz="3200" b="1">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title</a:t>
            </a:r>
            <a:endParaRPr lang="en-GB"/>
          </a:p>
        </p:txBody>
      </p:sp>
      <p:sp>
        <p:nvSpPr>
          <p:cNvPr id="4" name="Text Placeholder 4">
            <a:extLst>
              <a:ext uri="{FF2B5EF4-FFF2-40B4-BE49-F238E27FC236}">
                <a16:creationId xmlns:a16="http://schemas.microsoft.com/office/drawing/2014/main" id="{B0491615-263B-4092-A084-42523B79F924}"/>
              </a:ext>
            </a:extLst>
          </p:cNvPr>
          <p:cNvSpPr>
            <a:spLocks noGrp="1"/>
          </p:cNvSpPr>
          <p:nvPr>
            <p:ph type="body" sz="quarter" idx="12"/>
          </p:nvPr>
        </p:nvSpPr>
        <p:spPr>
          <a:xfrm>
            <a:off x="889977" y="2545042"/>
            <a:ext cx="5979746" cy="3493721"/>
          </a:xfrm>
          <a:prstGeom prst="rect">
            <a:avLst/>
          </a:prstGeom>
        </p:spPr>
        <p:txBody>
          <a:bodyPr/>
          <a:lstStyle>
            <a:lvl1pPr marL="2286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000">
                <a:solidFill>
                  <a:srgbClr val="170C59"/>
                </a:solidFill>
                <a:latin typeface="Tahoma" panose="020B0604030504040204" pitchFamily="34" charset="0"/>
                <a:ea typeface="Tahoma" panose="020B0604030504040204" pitchFamily="34" charset="0"/>
                <a:cs typeface="Tahoma" panose="020B0604030504040204" pitchFamily="34" charset="0"/>
              </a:defRPr>
            </a:lvl2pPr>
            <a:lvl3pPr marL="11430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3pPr>
            <a:lvl4pPr marL="16002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4pPr>
            <a:lvl5pPr marL="20574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p:txBody>
      </p:sp>
      <p:sp>
        <p:nvSpPr>
          <p:cNvPr id="6" name="Picture Placeholder 5">
            <a:extLst>
              <a:ext uri="{FF2B5EF4-FFF2-40B4-BE49-F238E27FC236}">
                <a16:creationId xmlns:a16="http://schemas.microsoft.com/office/drawing/2014/main" id="{7FD64C26-5315-477F-A9A2-B122D0896C86}"/>
              </a:ext>
            </a:extLst>
          </p:cNvPr>
          <p:cNvSpPr>
            <a:spLocks noGrp="1"/>
          </p:cNvSpPr>
          <p:nvPr>
            <p:ph type="pic" sz="quarter" idx="10"/>
          </p:nvPr>
        </p:nvSpPr>
        <p:spPr>
          <a:xfrm flipH="1">
            <a:off x="7887287" y="0"/>
            <a:ext cx="4304713" cy="6858000"/>
          </a:xfrm>
          <a:custGeom>
            <a:avLst/>
            <a:gdLst>
              <a:gd name="connsiteX0" fmla="*/ 0 w 4768224"/>
              <a:gd name="connsiteY0" fmla="*/ 0 h 6858000"/>
              <a:gd name="connsiteX1" fmla="*/ 3591342 w 4768224"/>
              <a:gd name="connsiteY1" fmla="*/ 0 h 6858000"/>
              <a:gd name="connsiteX2" fmla="*/ 3657289 w 4768224"/>
              <a:gd name="connsiteY2" fmla="*/ 85262 h 6858000"/>
              <a:gd name="connsiteX3" fmla="*/ 4768224 w 4768224"/>
              <a:gd name="connsiteY3" fmla="*/ 3429000 h 6858000"/>
              <a:gd name="connsiteX4" fmla="*/ 3657289 w 4768224"/>
              <a:gd name="connsiteY4" fmla="*/ 6772739 h 6858000"/>
              <a:gd name="connsiteX5" fmla="*/ 3591342 w 4768224"/>
              <a:gd name="connsiteY5" fmla="*/ 6858000 h 6858000"/>
              <a:gd name="connsiteX6" fmla="*/ 0 w 476822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8224" h="6858000">
                <a:moveTo>
                  <a:pt x="0" y="0"/>
                </a:moveTo>
                <a:lnTo>
                  <a:pt x="3591342" y="0"/>
                </a:lnTo>
                <a:lnTo>
                  <a:pt x="3657289" y="85262"/>
                </a:lnTo>
                <a:cubicBezTo>
                  <a:pt x="4358676" y="1039751"/>
                  <a:pt x="4768224" y="2190404"/>
                  <a:pt x="4768224" y="3429000"/>
                </a:cubicBezTo>
                <a:cubicBezTo>
                  <a:pt x="4768224" y="4667596"/>
                  <a:pt x="4358676" y="5818249"/>
                  <a:pt x="3657289" y="6772739"/>
                </a:cubicBezTo>
                <a:lnTo>
                  <a:pt x="3591342" y="6858000"/>
                </a:lnTo>
                <a:lnTo>
                  <a:pt x="0" y="6858000"/>
                </a:lnTo>
                <a:close/>
              </a:path>
            </a:pathLst>
          </a:custGeom>
        </p:spPr>
        <p:txBody>
          <a:bodyPr wrap="square">
            <a:noAutofit/>
          </a:bodyPr>
          <a:lstStyle/>
          <a:p>
            <a:r>
              <a:rPr lang="en-US"/>
              <a:t>Click icon to add picture</a:t>
            </a:r>
          </a:p>
        </p:txBody>
      </p:sp>
    </p:spTree>
    <p:extLst>
      <p:ext uri="{BB962C8B-B14F-4D97-AF65-F5344CB8AC3E}">
        <p14:creationId xmlns:p14="http://schemas.microsoft.com/office/powerpoint/2010/main" val="1043608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with image right v3">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FBC5BF-BBC7-43D8-8E65-54CFFB4B4878}"/>
              </a:ext>
            </a:extLst>
          </p:cNvPr>
          <p:cNvSpPr>
            <a:spLocks noGrp="1"/>
          </p:cNvSpPr>
          <p:nvPr>
            <p:ph type="body" sz="quarter" idx="11" hasCustomPrompt="1"/>
          </p:nvPr>
        </p:nvSpPr>
        <p:spPr>
          <a:xfrm>
            <a:off x="763857" y="1184702"/>
            <a:ext cx="5205536" cy="914400"/>
          </a:xfrm>
          <a:prstGeom prst="rect">
            <a:avLst/>
          </a:prstGeom>
        </p:spPr>
        <p:txBody>
          <a:bodyPr/>
          <a:lstStyle>
            <a:lvl1pPr marL="0" indent="0">
              <a:buNone/>
              <a:defRPr sz="3200" b="1">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title</a:t>
            </a:r>
            <a:endParaRPr lang="en-GB"/>
          </a:p>
        </p:txBody>
      </p:sp>
      <p:sp>
        <p:nvSpPr>
          <p:cNvPr id="4" name="Text Placeholder 4">
            <a:extLst>
              <a:ext uri="{FF2B5EF4-FFF2-40B4-BE49-F238E27FC236}">
                <a16:creationId xmlns:a16="http://schemas.microsoft.com/office/drawing/2014/main" id="{B0491615-263B-4092-A084-42523B79F924}"/>
              </a:ext>
            </a:extLst>
          </p:cNvPr>
          <p:cNvSpPr>
            <a:spLocks noGrp="1"/>
          </p:cNvSpPr>
          <p:nvPr>
            <p:ph type="body" sz="quarter" idx="12"/>
          </p:nvPr>
        </p:nvSpPr>
        <p:spPr>
          <a:xfrm>
            <a:off x="763370" y="2416113"/>
            <a:ext cx="5979746" cy="3493721"/>
          </a:xfrm>
          <a:prstGeom prst="rect">
            <a:avLst/>
          </a:prstGeom>
        </p:spPr>
        <p:txBody>
          <a:bodyPr/>
          <a:lstStyle>
            <a:lvl1pPr marL="2286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000">
                <a:solidFill>
                  <a:srgbClr val="170C59"/>
                </a:solidFill>
                <a:latin typeface="Tahoma" panose="020B0604030504040204" pitchFamily="34" charset="0"/>
                <a:ea typeface="Tahoma" panose="020B0604030504040204" pitchFamily="34" charset="0"/>
                <a:cs typeface="Tahoma" panose="020B0604030504040204" pitchFamily="34" charset="0"/>
              </a:defRPr>
            </a:lvl2pPr>
            <a:lvl3pPr marL="11430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3pPr>
            <a:lvl4pPr marL="16002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4pPr>
            <a:lvl5pPr marL="20574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p:txBody>
      </p:sp>
      <p:sp>
        <p:nvSpPr>
          <p:cNvPr id="6" name="Oval 5">
            <a:extLst>
              <a:ext uri="{FF2B5EF4-FFF2-40B4-BE49-F238E27FC236}">
                <a16:creationId xmlns:a16="http://schemas.microsoft.com/office/drawing/2014/main" id="{92E86ABE-A3E8-4412-B78B-1C143457AE65}"/>
              </a:ext>
            </a:extLst>
          </p:cNvPr>
          <p:cNvSpPr/>
          <p:nvPr userDrawn="1"/>
        </p:nvSpPr>
        <p:spPr>
          <a:xfrm>
            <a:off x="8308179" y="1086618"/>
            <a:ext cx="5092435" cy="5092433"/>
          </a:xfrm>
          <a:prstGeom prst="ellipse">
            <a:avLst/>
          </a:prstGeom>
          <a:noFill/>
          <a:ln w="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231C63D1-3901-4771-9D7D-AB09DF146D15}"/>
              </a:ext>
            </a:extLst>
          </p:cNvPr>
          <p:cNvSpPr>
            <a:spLocks noGrp="1"/>
          </p:cNvSpPr>
          <p:nvPr>
            <p:ph type="pic" sz="quarter" idx="13"/>
          </p:nvPr>
        </p:nvSpPr>
        <p:spPr>
          <a:xfrm>
            <a:off x="8577396" y="1355834"/>
            <a:ext cx="4554000" cy="4554000"/>
          </a:xfrm>
          <a:prstGeom prst="ellipse">
            <a:avLst/>
          </a:prstGeom>
        </p:spPr>
        <p:txBody>
          <a:bodyPr/>
          <a:lstStyle/>
          <a:p>
            <a:r>
              <a:rPr lang="en-US"/>
              <a:t>Click icon to add picture</a:t>
            </a:r>
            <a:endParaRPr lang="en-GB"/>
          </a:p>
        </p:txBody>
      </p:sp>
    </p:spTree>
    <p:extLst>
      <p:ext uri="{BB962C8B-B14F-4D97-AF65-F5344CB8AC3E}">
        <p14:creationId xmlns:p14="http://schemas.microsoft.com/office/powerpoint/2010/main" val="2650127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with image lef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81D80C9-8574-4CD5-A8AF-184C094C4229}"/>
              </a:ext>
            </a:extLst>
          </p:cNvPr>
          <p:cNvSpPr>
            <a:spLocks noGrp="1"/>
          </p:cNvSpPr>
          <p:nvPr>
            <p:ph type="pic" sz="quarter" idx="10"/>
          </p:nvPr>
        </p:nvSpPr>
        <p:spPr>
          <a:xfrm flipH="1">
            <a:off x="0" y="279812"/>
            <a:ext cx="3930467" cy="6298376"/>
          </a:xfrm>
          <a:custGeom>
            <a:avLst/>
            <a:gdLst>
              <a:gd name="connsiteX0" fmla="*/ 2988785 w 3930467"/>
              <a:gd name="connsiteY0" fmla="*/ 0 h 6298376"/>
              <a:gd name="connsiteX1" fmla="*/ 3877558 w 3930467"/>
              <a:gd name="connsiteY1" fmla="*/ 141581 h 6298376"/>
              <a:gd name="connsiteX2" fmla="*/ 3930467 w 3930467"/>
              <a:gd name="connsiteY2" fmla="*/ 161986 h 6298376"/>
              <a:gd name="connsiteX3" fmla="*/ 3930467 w 3930467"/>
              <a:gd name="connsiteY3" fmla="*/ 6136391 h 6298376"/>
              <a:gd name="connsiteX4" fmla="*/ 3877558 w 3930467"/>
              <a:gd name="connsiteY4" fmla="*/ 6156795 h 6298376"/>
              <a:gd name="connsiteX5" fmla="*/ 2988785 w 3930467"/>
              <a:gd name="connsiteY5" fmla="*/ 6298376 h 6298376"/>
              <a:gd name="connsiteX6" fmla="*/ 0 w 3930467"/>
              <a:gd name="connsiteY6" fmla="*/ 3149188 h 6298376"/>
              <a:gd name="connsiteX7" fmla="*/ 2988785 w 3930467"/>
              <a:gd name="connsiteY7" fmla="*/ 0 h 629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0467" h="6298376">
                <a:moveTo>
                  <a:pt x="2988785" y="0"/>
                </a:moveTo>
                <a:cubicBezTo>
                  <a:pt x="3298284" y="0"/>
                  <a:pt x="3596795" y="49568"/>
                  <a:pt x="3877558" y="141581"/>
                </a:cubicBezTo>
                <a:lnTo>
                  <a:pt x="3930467" y="161986"/>
                </a:lnTo>
                <a:lnTo>
                  <a:pt x="3930467" y="6136391"/>
                </a:lnTo>
                <a:lnTo>
                  <a:pt x="3877558" y="6156795"/>
                </a:lnTo>
                <a:cubicBezTo>
                  <a:pt x="3596795" y="6248808"/>
                  <a:pt x="3298284" y="6298376"/>
                  <a:pt x="2988785" y="6298376"/>
                </a:cubicBezTo>
                <a:cubicBezTo>
                  <a:pt x="1338125" y="6298376"/>
                  <a:pt x="0" y="4888437"/>
                  <a:pt x="0" y="3149188"/>
                </a:cubicBezTo>
                <a:cubicBezTo>
                  <a:pt x="0" y="1409939"/>
                  <a:pt x="1338125" y="0"/>
                  <a:pt x="2988785" y="0"/>
                </a:cubicBezTo>
                <a:close/>
              </a:path>
            </a:pathLst>
          </a:custGeom>
          <a:solidFill>
            <a:srgbClr val="F8F8F8"/>
          </a:solidFill>
          <a:ln>
            <a:noFill/>
          </a:ln>
          <a:effectLst>
            <a:outerShdw blurRad="4953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US" sz="1800">
                <a:solidFill>
                  <a:schemeClr val="lt1"/>
                </a:solidFill>
              </a:defRPr>
            </a:lvl1pPr>
          </a:lstStyle>
          <a:p>
            <a:pPr marL="0" lvl="0" algn="ctr"/>
            <a:r>
              <a:rPr lang="en-US"/>
              <a:t>Click icon to add picture</a:t>
            </a:r>
          </a:p>
        </p:txBody>
      </p:sp>
      <p:sp>
        <p:nvSpPr>
          <p:cNvPr id="3" name="Text Placeholder 2">
            <a:extLst>
              <a:ext uri="{FF2B5EF4-FFF2-40B4-BE49-F238E27FC236}">
                <a16:creationId xmlns:a16="http://schemas.microsoft.com/office/drawing/2014/main" id="{33FBC5BF-BBC7-43D8-8E65-54CFFB4B4878}"/>
              </a:ext>
            </a:extLst>
          </p:cNvPr>
          <p:cNvSpPr>
            <a:spLocks noGrp="1"/>
          </p:cNvSpPr>
          <p:nvPr>
            <p:ph type="body" sz="quarter" idx="11" hasCustomPrompt="1"/>
          </p:nvPr>
        </p:nvSpPr>
        <p:spPr>
          <a:xfrm>
            <a:off x="4716879" y="1313631"/>
            <a:ext cx="5205536" cy="914400"/>
          </a:xfrm>
          <a:prstGeom prst="rect">
            <a:avLst/>
          </a:prstGeom>
        </p:spPr>
        <p:txBody>
          <a:bodyPr/>
          <a:lstStyle>
            <a:lvl1pPr marL="0" indent="0">
              <a:buNone/>
              <a:defRPr sz="3200" b="1">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title</a:t>
            </a:r>
            <a:endParaRPr lang="en-GB"/>
          </a:p>
        </p:txBody>
      </p:sp>
      <p:sp>
        <p:nvSpPr>
          <p:cNvPr id="4" name="Text Placeholder 4">
            <a:extLst>
              <a:ext uri="{FF2B5EF4-FFF2-40B4-BE49-F238E27FC236}">
                <a16:creationId xmlns:a16="http://schemas.microsoft.com/office/drawing/2014/main" id="{B0491615-263B-4092-A084-42523B79F924}"/>
              </a:ext>
            </a:extLst>
          </p:cNvPr>
          <p:cNvSpPr>
            <a:spLocks noGrp="1"/>
          </p:cNvSpPr>
          <p:nvPr>
            <p:ph type="body" sz="quarter" idx="12"/>
          </p:nvPr>
        </p:nvSpPr>
        <p:spPr>
          <a:xfrm>
            <a:off x="4716392" y="2545042"/>
            <a:ext cx="5979746" cy="3493721"/>
          </a:xfrm>
          <a:prstGeom prst="rect">
            <a:avLst/>
          </a:prstGeom>
        </p:spPr>
        <p:txBody>
          <a:bodyPr/>
          <a:lstStyle>
            <a:lvl1pPr marL="2286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000">
                <a:solidFill>
                  <a:srgbClr val="170C59"/>
                </a:solidFill>
                <a:latin typeface="Tahoma" panose="020B0604030504040204" pitchFamily="34" charset="0"/>
                <a:ea typeface="Tahoma" panose="020B0604030504040204" pitchFamily="34" charset="0"/>
                <a:cs typeface="Tahoma" panose="020B0604030504040204" pitchFamily="34" charset="0"/>
              </a:defRPr>
            </a:lvl2pPr>
            <a:lvl3pPr marL="11430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3pPr>
            <a:lvl4pPr marL="16002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4pPr>
            <a:lvl5pPr marL="20574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4692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with image left v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FBC5BF-BBC7-43D8-8E65-54CFFB4B4878}"/>
              </a:ext>
            </a:extLst>
          </p:cNvPr>
          <p:cNvSpPr>
            <a:spLocks noGrp="1"/>
          </p:cNvSpPr>
          <p:nvPr>
            <p:ph type="body" sz="quarter" idx="11" hasCustomPrompt="1"/>
          </p:nvPr>
        </p:nvSpPr>
        <p:spPr>
          <a:xfrm>
            <a:off x="4716879" y="1313631"/>
            <a:ext cx="5205536" cy="914400"/>
          </a:xfrm>
          <a:prstGeom prst="rect">
            <a:avLst/>
          </a:prstGeom>
        </p:spPr>
        <p:txBody>
          <a:bodyPr/>
          <a:lstStyle>
            <a:lvl1pPr marL="0" indent="0">
              <a:buNone/>
              <a:defRPr sz="3200" b="1">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title</a:t>
            </a:r>
            <a:endParaRPr lang="en-GB"/>
          </a:p>
        </p:txBody>
      </p:sp>
      <p:sp>
        <p:nvSpPr>
          <p:cNvPr id="4" name="Text Placeholder 4">
            <a:extLst>
              <a:ext uri="{FF2B5EF4-FFF2-40B4-BE49-F238E27FC236}">
                <a16:creationId xmlns:a16="http://schemas.microsoft.com/office/drawing/2014/main" id="{B0491615-263B-4092-A084-42523B79F924}"/>
              </a:ext>
            </a:extLst>
          </p:cNvPr>
          <p:cNvSpPr>
            <a:spLocks noGrp="1"/>
          </p:cNvSpPr>
          <p:nvPr>
            <p:ph type="body" sz="quarter" idx="12"/>
          </p:nvPr>
        </p:nvSpPr>
        <p:spPr>
          <a:xfrm>
            <a:off x="4716392" y="2545042"/>
            <a:ext cx="5979746" cy="3493721"/>
          </a:xfrm>
          <a:prstGeom prst="rect">
            <a:avLst/>
          </a:prstGeom>
        </p:spPr>
        <p:txBody>
          <a:bodyPr/>
          <a:lstStyle>
            <a:lvl1pPr marL="2286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000">
                <a:solidFill>
                  <a:srgbClr val="170C59"/>
                </a:solidFill>
                <a:latin typeface="Tahoma" panose="020B0604030504040204" pitchFamily="34" charset="0"/>
                <a:ea typeface="Tahoma" panose="020B0604030504040204" pitchFamily="34" charset="0"/>
                <a:cs typeface="Tahoma" panose="020B0604030504040204" pitchFamily="34" charset="0"/>
              </a:defRPr>
            </a:lvl2pPr>
            <a:lvl3pPr marL="11430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3pPr>
            <a:lvl4pPr marL="16002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4pPr>
            <a:lvl5pPr marL="20574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p:txBody>
      </p:sp>
      <p:sp>
        <p:nvSpPr>
          <p:cNvPr id="5" name="Picture Placeholder 5">
            <a:extLst>
              <a:ext uri="{FF2B5EF4-FFF2-40B4-BE49-F238E27FC236}">
                <a16:creationId xmlns:a16="http://schemas.microsoft.com/office/drawing/2014/main" id="{2CC83C8E-480F-4069-A4E2-6C385CDCA360}"/>
              </a:ext>
            </a:extLst>
          </p:cNvPr>
          <p:cNvSpPr>
            <a:spLocks noGrp="1"/>
          </p:cNvSpPr>
          <p:nvPr>
            <p:ph type="pic" sz="quarter" idx="10"/>
          </p:nvPr>
        </p:nvSpPr>
        <p:spPr>
          <a:xfrm>
            <a:off x="1" y="0"/>
            <a:ext cx="4304713" cy="6858000"/>
          </a:xfrm>
          <a:custGeom>
            <a:avLst/>
            <a:gdLst>
              <a:gd name="connsiteX0" fmla="*/ 0 w 4768224"/>
              <a:gd name="connsiteY0" fmla="*/ 0 h 6858000"/>
              <a:gd name="connsiteX1" fmla="*/ 3591342 w 4768224"/>
              <a:gd name="connsiteY1" fmla="*/ 0 h 6858000"/>
              <a:gd name="connsiteX2" fmla="*/ 3657289 w 4768224"/>
              <a:gd name="connsiteY2" fmla="*/ 85262 h 6858000"/>
              <a:gd name="connsiteX3" fmla="*/ 4768224 w 4768224"/>
              <a:gd name="connsiteY3" fmla="*/ 3429000 h 6858000"/>
              <a:gd name="connsiteX4" fmla="*/ 3657289 w 4768224"/>
              <a:gd name="connsiteY4" fmla="*/ 6772739 h 6858000"/>
              <a:gd name="connsiteX5" fmla="*/ 3591342 w 4768224"/>
              <a:gd name="connsiteY5" fmla="*/ 6858000 h 6858000"/>
              <a:gd name="connsiteX6" fmla="*/ 0 w 476822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8224" h="6858000">
                <a:moveTo>
                  <a:pt x="0" y="0"/>
                </a:moveTo>
                <a:lnTo>
                  <a:pt x="3591342" y="0"/>
                </a:lnTo>
                <a:lnTo>
                  <a:pt x="3657289" y="85262"/>
                </a:lnTo>
                <a:cubicBezTo>
                  <a:pt x="4358676" y="1039751"/>
                  <a:pt x="4768224" y="2190404"/>
                  <a:pt x="4768224" y="3429000"/>
                </a:cubicBezTo>
                <a:cubicBezTo>
                  <a:pt x="4768224" y="4667596"/>
                  <a:pt x="4358676" y="5818249"/>
                  <a:pt x="3657289" y="6772739"/>
                </a:cubicBezTo>
                <a:lnTo>
                  <a:pt x="3591342" y="6858000"/>
                </a:lnTo>
                <a:lnTo>
                  <a:pt x="0" y="6858000"/>
                </a:lnTo>
                <a:close/>
              </a:path>
            </a:pathLst>
          </a:custGeom>
        </p:spPr>
        <p:txBody>
          <a:bodyPr wrap="square">
            <a:noAutofit/>
          </a:bodyPr>
          <a:lstStyle/>
          <a:p>
            <a:r>
              <a:rPr lang="en-US"/>
              <a:t>Click icon to add picture</a:t>
            </a:r>
          </a:p>
        </p:txBody>
      </p:sp>
    </p:spTree>
    <p:extLst>
      <p:ext uri="{BB962C8B-B14F-4D97-AF65-F5344CB8AC3E}">
        <p14:creationId xmlns:p14="http://schemas.microsoft.com/office/powerpoint/2010/main" val="3641983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8116113"/>
      </p:ext>
    </p:extLst>
  </p:cSld>
  <p:clrMap bg1="lt1" tx1="dk1" bg2="lt2" tx2="dk2" accent1="accent1" accent2="accent2" accent3="accent3" accent4="accent4" accent5="accent5" accent6="accent6" hlink="hlink" folHlink="folHlink"/>
  <p:sldLayoutIdLst>
    <p:sldLayoutId id="2147483749" r:id="rId1"/>
    <p:sldLayoutId id="2147483665" r:id="rId2"/>
    <p:sldLayoutId id="2147483649" r:id="rId3"/>
    <p:sldLayoutId id="2147483751" r:id="rId4"/>
    <p:sldLayoutId id="2147483757" r:id="rId5"/>
    <p:sldLayoutId id="2147483756" r:id="rId6"/>
    <p:sldLayoutId id="2147483760" r:id="rId7"/>
    <p:sldLayoutId id="2147483752" r:id="rId8"/>
    <p:sldLayoutId id="2147483755" r:id="rId9"/>
    <p:sldLayoutId id="2147483753" r:id="rId10"/>
    <p:sldLayoutId id="2147483660" r:id="rId11"/>
    <p:sldLayoutId id="2147483750" r:id="rId12"/>
    <p:sldLayoutId id="2147483662" r:id="rId13"/>
    <p:sldLayoutId id="2147483761" r:id="rId14"/>
    <p:sldLayoutId id="2147483763" r:id="rId15"/>
    <p:sldLayoutId id="2147483762" r:id="rId16"/>
    <p:sldLayoutId id="214748376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government/publications/childminder-agencies-list-of-agencies"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www.gov.uk/guidance/registration-exemptions"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2.sv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hyperlink" Target="https://www.gov.uk/dbs-check-applicant-criminal-record/get-a-standard-or-enhanced-dbs-check-for-an-employee#:~:text=genuine%20certificate.-,How%20much%20it%20costs,-How%20much%20it" TargetMode="External"/><Relationship Id="rId2" Type="http://schemas.openxmlformats.org/officeDocument/2006/relationships/hyperlink" Target="https://www.ofsteddbsapplication.co.uk/" TargetMode="External"/><Relationship Id="rId1" Type="http://schemas.openxmlformats.org/officeDocument/2006/relationships/slideLayout" Target="../slideLayouts/slideLayout6.xml"/><Relationship Id="rId5" Type="http://schemas.openxmlformats.org/officeDocument/2006/relationships/image" Target="../media/image28.sv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gov.uk/dbs-update-service" TargetMode="External"/><Relationship Id="rId1" Type="http://schemas.openxmlformats.org/officeDocument/2006/relationships/slideLayout" Target="../slideLayouts/slideLayout6.xml"/><Relationship Id="rId4" Type="http://schemas.openxmlformats.org/officeDocument/2006/relationships/image" Target="../media/image28.sv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8.sv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8.sv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gov.uk/guidance/childcare-and-childrens-social-care-health-declaration-form" TargetMode="External"/><Relationship Id="rId1" Type="http://schemas.openxmlformats.org/officeDocument/2006/relationships/slideLayout" Target="../slideLayouts/slideLayout6.xml"/><Relationship Id="rId4" Type="http://schemas.openxmlformats.org/officeDocument/2006/relationships/image" Target="../media/image28.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www.gov.uk/become-childminder-nanny/register-childminder"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31.svg"/></Relationships>
</file>

<file path=ppt/slides/_rels/slide32.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s://www.gov.uk/government/publications/early-years-foundation-stage-framework--2"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hyperlink" Target="https://www.gov.uk/guidance/childminders-and-childcare-providers-register-with-ofsted/registration-requirements#:~:text=are%20registered%20on.-,Childminders,-Requirements%20for%20childminders"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33.sv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www.gov.uk/government/publications/early-years-register-providers-inspection-requirements-for-ofsted/inspection-of-early-years-register-providers-requirements-for-ofsted"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hyperlink" Target="https://www.gov.uk/government/publications/ofsted-eif-inspections-and-the-eyfs/the-eyfs-in-schools" TargetMode="External"/><Relationship Id="rId4" Type="http://schemas.openxmlformats.org/officeDocument/2006/relationships/hyperlink" Target="https://www.gov.uk/government/collections/ofsteds-inspection-of-early-years-providers"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gov.uk/guidance/carrying-out-childcare-register-inspections"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8" Type="http://schemas.openxmlformats.org/officeDocument/2006/relationships/hyperlink" Target="https://linktr.ee/ofstedbeststartinlife" TargetMode="External"/><Relationship Id="rId3" Type="http://schemas.openxmlformats.org/officeDocument/2006/relationships/image" Target="../media/image34.png"/><Relationship Id="rId7" Type="http://schemas.openxmlformats.org/officeDocument/2006/relationships/image" Target="../media/image38.jpeg"/><Relationship Id="rId12" Type="http://schemas.openxmlformats.org/officeDocument/2006/relationships/hyperlink" Target="https://www.gov.uk/government/collections/ofsteds-inspection-of-early-years-providers"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37.png"/><Relationship Id="rId11" Type="http://schemas.openxmlformats.org/officeDocument/2006/relationships/hyperlink" Target="https://www.gov.uk/government/collections/early-years-regulation" TargetMode="External"/><Relationship Id="rId5" Type="http://schemas.openxmlformats.org/officeDocument/2006/relationships/image" Target="../media/image36.png"/><Relationship Id="rId10" Type="http://schemas.openxmlformats.org/officeDocument/2006/relationships/hyperlink" Target="https://www.gov.uk/government/collections/early-years-and-childcare-registration" TargetMode="External"/><Relationship Id="rId4" Type="http://schemas.openxmlformats.org/officeDocument/2006/relationships/image" Target="../media/image35.png"/><Relationship Id="rId9" Type="http://schemas.openxmlformats.org/officeDocument/2006/relationships/image" Target="../media/image39.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www.gov.uk/government/news/ofsted-opens-registrations-for-new-childcare-provider-type" TargetMode="External"/><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hyperlink" Target="https://www.youtube.com/watch?v=JLc5miXUVl0&amp;list=PLLq-zBnUkspNC0Hw9BjE0SpCvZn-uFDqG"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gov.uk/government/publications/childminder-agencies-list-of-agencies/list-of-childminder-agencies"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www.gov.uk/government/publications/childminder-agency-cma-inspection-requirements-for-ofsted/inspection-of-childminder-agencies-requirements-for-ofsted"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gov.uk/guidance/childcare-significant-events-to-notify-ofsted-about"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hyperlink" Target="https://www.gov.uk/become-childminder-nanny/after-youre-registered#:~:text=some%20nannies.-,Keep%20your%20details%20up%20to%20date,-You%20must%20tell" TargetMode="External"/><Relationship Id="rId4" Type="http://schemas.openxmlformats.org/officeDocument/2006/relationships/hyperlink" Target="https://www.gov.uk/government/collections/early-years-regulation#:~:text=Guidance-,Information%20that%20providers%20need%20to%20tell%20us,-Childminders%3A%20report%20ne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5C6020-8C65-7253-E378-46242062A871}"/>
              </a:ext>
            </a:extLst>
          </p:cNvPr>
          <p:cNvSpPr>
            <a:spLocks noGrp="1"/>
          </p:cNvSpPr>
          <p:nvPr>
            <p:ph type="body" sz="quarter" idx="10"/>
          </p:nvPr>
        </p:nvSpPr>
        <p:spPr>
          <a:xfrm>
            <a:off x="1122261" y="2507579"/>
            <a:ext cx="9947477" cy="921421"/>
          </a:xfrm>
        </p:spPr>
        <p:txBody>
          <a:bodyPr/>
          <a:lstStyle/>
          <a:p>
            <a:r>
              <a:rPr lang="en-GB" b="0" dirty="0"/>
              <a:t>Childminders and childminders without domestic premises</a:t>
            </a:r>
            <a:br>
              <a:rPr lang="en-GB" b="0" dirty="0"/>
            </a:br>
            <a:endParaRPr lang="en-GB" sz="2000" b="0" dirty="0"/>
          </a:p>
          <a:p>
            <a:r>
              <a:rPr lang="en-GB" sz="3600" b="0" dirty="0"/>
              <a:t>Pre-registration briefing</a:t>
            </a:r>
          </a:p>
        </p:txBody>
      </p:sp>
    </p:spTree>
    <p:extLst>
      <p:ext uri="{BB962C8B-B14F-4D97-AF65-F5344CB8AC3E}">
        <p14:creationId xmlns:p14="http://schemas.microsoft.com/office/powerpoint/2010/main" val="3221680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6E4AD83-F4F1-552F-A94B-EE90BAFFD53D}"/>
              </a:ext>
            </a:extLst>
          </p:cNvPr>
          <p:cNvSpPr>
            <a:spLocks noGrp="1"/>
          </p:cNvSpPr>
          <p:nvPr>
            <p:ph type="body" sz="quarter" idx="10"/>
          </p:nvPr>
        </p:nvSpPr>
        <p:spPr/>
        <p:txBody>
          <a:bodyPr/>
          <a:lstStyle/>
          <a:p>
            <a:r>
              <a:rPr lang="en-GB"/>
              <a:t>Legal requirements</a:t>
            </a:r>
          </a:p>
        </p:txBody>
      </p:sp>
    </p:spTree>
    <p:extLst>
      <p:ext uri="{BB962C8B-B14F-4D97-AF65-F5344CB8AC3E}">
        <p14:creationId xmlns:p14="http://schemas.microsoft.com/office/powerpoint/2010/main" val="2160798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9076BD-42F1-21A7-BB54-E08D7BDD13BA}"/>
              </a:ext>
            </a:extLst>
          </p:cNvPr>
          <p:cNvSpPr>
            <a:spLocks noGrp="1"/>
          </p:cNvSpPr>
          <p:nvPr>
            <p:ph type="body" sz="quarter" idx="11"/>
          </p:nvPr>
        </p:nvSpPr>
        <p:spPr>
          <a:xfrm>
            <a:off x="722220" y="1482320"/>
            <a:ext cx="5205536" cy="914400"/>
          </a:xfrm>
        </p:spPr>
        <p:txBody>
          <a:bodyPr/>
          <a:lstStyle/>
          <a:p>
            <a:r>
              <a:rPr lang="en-GB"/>
              <a:t>Can I register? </a:t>
            </a:r>
          </a:p>
        </p:txBody>
      </p:sp>
      <p:sp>
        <p:nvSpPr>
          <p:cNvPr id="3" name="Text Placeholder 2">
            <a:extLst>
              <a:ext uri="{FF2B5EF4-FFF2-40B4-BE49-F238E27FC236}">
                <a16:creationId xmlns:a16="http://schemas.microsoft.com/office/drawing/2014/main" id="{25A64528-9FCA-3437-21DB-132931966C47}"/>
              </a:ext>
            </a:extLst>
          </p:cNvPr>
          <p:cNvSpPr>
            <a:spLocks noGrp="1"/>
          </p:cNvSpPr>
          <p:nvPr>
            <p:ph type="body" sz="quarter" idx="12"/>
          </p:nvPr>
        </p:nvSpPr>
        <p:spPr>
          <a:xfrm>
            <a:off x="722220" y="2184847"/>
            <a:ext cx="9676654" cy="3493721"/>
          </a:xfrm>
        </p:spPr>
        <p:txBody>
          <a:bodyPr/>
          <a:lstStyle/>
          <a:p>
            <a:pPr marL="0" indent="0">
              <a:lnSpc>
                <a:spcPct val="100000"/>
              </a:lnSpc>
              <a:buNone/>
            </a:pPr>
            <a:r>
              <a:rPr lang="en-GB" sz="2600" b="1"/>
              <a:t>You must: </a:t>
            </a:r>
          </a:p>
          <a:p>
            <a:pPr>
              <a:lnSpc>
                <a:spcPct val="100000"/>
              </a:lnSpc>
            </a:pPr>
            <a:r>
              <a:rPr lang="en-GB"/>
              <a:t>have the right to work in the UK</a:t>
            </a:r>
          </a:p>
          <a:p>
            <a:pPr>
              <a:lnSpc>
                <a:spcPct val="100000"/>
              </a:lnSpc>
            </a:pPr>
            <a:r>
              <a:rPr lang="en-GB"/>
              <a:t>be suitable to work with children</a:t>
            </a:r>
          </a:p>
          <a:p>
            <a:pPr>
              <a:lnSpc>
                <a:spcPct val="100000"/>
              </a:lnSpc>
            </a:pPr>
            <a:r>
              <a:rPr lang="en-GB"/>
              <a:t>be physically and mentally capable of caring for children.</a:t>
            </a:r>
          </a:p>
          <a:p>
            <a:pPr marL="0" indent="0">
              <a:buNone/>
            </a:pPr>
            <a:endParaRPr lang="en-GB" sz="2000"/>
          </a:p>
          <a:p>
            <a:pPr marL="0" indent="0">
              <a:buNone/>
            </a:pPr>
            <a:endParaRPr lang="en-GB"/>
          </a:p>
        </p:txBody>
      </p:sp>
    </p:spTree>
    <p:extLst>
      <p:ext uri="{BB962C8B-B14F-4D97-AF65-F5344CB8AC3E}">
        <p14:creationId xmlns:p14="http://schemas.microsoft.com/office/powerpoint/2010/main" val="1420300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A7BAA1F-0725-F247-2B3E-76E5FDE2CD58}"/>
              </a:ext>
            </a:extLst>
          </p:cNvPr>
          <p:cNvSpPr>
            <a:spLocks noGrp="1"/>
          </p:cNvSpPr>
          <p:nvPr>
            <p:ph type="body" sz="quarter" idx="11"/>
          </p:nvPr>
        </p:nvSpPr>
        <p:spPr>
          <a:xfrm>
            <a:off x="744817" y="1842876"/>
            <a:ext cx="7573993" cy="914400"/>
          </a:xfrm>
        </p:spPr>
        <p:txBody>
          <a:bodyPr/>
          <a:lstStyle/>
          <a:p>
            <a:r>
              <a:rPr lang="en-GB"/>
              <a:t>Requirements to register</a:t>
            </a:r>
          </a:p>
          <a:p>
            <a:endParaRPr lang="en-GB"/>
          </a:p>
        </p:txBody>
      </p:sp>
      <p:sp>
        <p:nvSpPr>
          <p:cNvPr id="4" name="Text Placeholder 3">
            <a:extLst>
              <a:ext uri="{FF2B5EF4-FFF2-40B4-BE49-F238E27FC236}">
                <a16:creationId xmlns:a16="http://schemas.microsoft.com/office/drawing/2014/main" id="{4260B33C-BAE9-F16C-48D5-8579F81C7A81}"/>
              </a:ext>
            </a:extLst>
          </p:cNvPr>
          <p:cNvSpPr>
            <a:spLocks noGrp="1"/>
          </p:cNvSpPr>
          <p:nvPr>
            <p:ph type="body" sz="quarter" idx="12"/>
          </p:nvPr>
        </p:nvSpPr>
        <p:spPr/>
        <p:txBody>
          <a:bodyPr/>
          <a:lstStyle/>
          <a:p>
            <a:pPr marL="0" indent="0">
              <a:lnSpc>
                <a:spcPct val="100000"/>
              </a:lnSpc>
              <a:buNone/>
            </a:pPr>
            <a:r>
              <a:rPr lang="en-GB" dirty="0"/>
              <a:t>You must register with Ofsted or with a </a:t>
            </a:r>
            <a:r>
              <a:rPr lang="en-GB" dirty="0">
                <a:hlinkClick r:id="rId3"/>
              </a:rPr>
              <a:t>childminder agency </a:t>
            </a:r>
            <a:r>
              <a:rPr lang="en-GB" dirty="0"/>
              <a:t>if you are paid to look after children under eight for more than two hours a day, in a domestic dwelling and/or a non-domestic premises. </a:t>
            </a:r>
          </a:p>
          <a:p>
            <a:pPr marL="0" indent="0">
              <a:lnSpc>
                <a:spcPct val="100000"/>
              </a:lnSpc>
              <a:buNone/>
            </a:pPr>
            <a:r>
              <a:rPr lang="en-GB" dirty="0"/>
              <a:t>You could be prosecuted if you are not registered, and you provide childcare services that must be registered. </a:t>
            </a:r>
          </a:p>
        </p:txBody>
      </p:sp>
    </p:spTree>
    <p:extLst>
      <p:ext uri="{BB962C8B-B14F-4D97-AF65-F5344CB8AC3E}">
        <p14:creationId xmlns:p14="http://schemas.microsoft.com/office/powerpoint/2010/main" val="2816315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07FF0E-7EC4-E21A-24A5-4F8709400B1B}"/>
              </a:ext>
            </a:extLst>
          </p:cNvPr>
          <p:cNvSpPr>
            <a:spLocks noGrp="1"/>
          </p:cNvSpPr>
          <p:nvPr>
            <p:ph type="body" sz="quarter" idx="11"/>
          </p:nvPr>
        </p:nvSpPr>
        <p:spPr>
          <a:xfrm>
            <a:off x="890464" y="819237"/>
            <a:ext cx="5205536" cy="914400"/>
          </a:xfrm>
        </p:spPr>
        <p:txBody>
          <a:bodyPr/>
          <a:lstStyle/>
          <a:p>
            <a:r>
              <a:rPr lang="en-GB"/>
              <a:t>Disqualification</a:t>
            </a:r>
          </a:p>
          <a:p>
            <a:endParaRPr lang="en-GB"/>
          </a:p>
        </p:txBody>
      </p:sp>
      <p:sp>
        <p:nvSpPr>
          <p:cNvPr id="3" name="Text Placeholder 2">
            <a:extLst>
              <a:ext uri="{FF2B5EF4-FFF2-40B4-BE49-F238E27FC236}">
                <a16:creationId xmlns:a16="http://schemas.microsoft.com/office/drawing/2014/main" id="{B9163155-04C5-09EC-506D-A82C7A1C2F22}"/>
              </a:ext>
            </a:extLst>
          </p:cNvPr>
          <p:cNvSpPr>
            <a:spLocks noGrp="1"/>
          </p:cNvSpPr>
          <p:nvPr>
            <p:ph type="body" sz="quarter" idx="12"/>
          </p:nvPr>
        </p:nvSpPr>
        <p:spPr>
          <a:xfrm>
            <a:off x="890464" y="1511696"/>
            <a:ext cx="10290492" cy="3493721"/>
          </a:xfrm>
        </p:spPr>
        <p:txBody>
          <a:bodyPr/>
          <a:lstStyle/>
          <a:p>
            <a:pPr marL="0" indent="0">
              <a:lnSpc>
                <a:spcPct val="100000"/>
              </a:lnSpc>
              <a:buNone/>
            </a:pPr>
            <a:r>
              <a:rPr lang="en-GB" sz="2400" b="1" dirty="0"/>
              <a:t>You are disqualified from registration if: </a:t>
            </a:r>
          </a:p>
          <a:p>
            <a:pPr>
              <a:lnSpc>
                <a:spcPct val="100000"/>
              </a:lnSpc>
              <a:buFont typeface="Arial" panose="020B0604020202020204" pitchFamily="34" charset="0"/>
              <a:buChar char="•"/>
            </a:pPr>
            <a:r>
              <a:rPr lang="en-GB" dirty="0"/>
              <a:t>y</a:t>
            </a:r>
            <a:r>
              <a:rPr lang="en-GB" sz="2400" dirty="0"/>
              <a:t>ou have been convicted of a serious offence or are barred from working with children</a:t>
            </a:r>
          </a:p>
          <a:p>
            <a:pPr>
              <a:lnSpc>
                <a:spcPct val="100000"/>
              </a:lnSpc>
              <a:buFont typeface="Arial" panose="020B0604020202020204" pitchFamily="34" charset="0"/>
              <a:buChar char="•"/>
            </a:pPr>
            <a:r>
              <a:rPr lang="en-GB" dirty="0"/>
              <a:t>y</a:t>
            </a:r>
            <a:r>
              <a:rPr lang="en-GB" sz="2400" dirty="0"/>
              <a:t>ou have been refused registration from Ofsted before</a:t>
            </a:r>
          </a:p>
          <a:p>
            <a:pPr>
              <a:lnSpc>
                <a:spcPct val="100000"/>
              </a:lnSpc>
              <a:buFont typeface="Arial" panose="020B0604020202020204" pitchFamily="34" charset="0"/>
              <a:buChar char="•"/>
            </a:pPr>
            <a:r>
              <a:rPr lang="en-GB" dirty="0"/>
              <a:t>y</a:t>
            </a:r>
            <a:r>
              <a:rPr lang="en-GB" sz="2400" dirty="0"/>
              <a:t>ou have been made subject to an order or determination removing a child from your care or preventing a child from living with you</a:t>
            </a:r>
          </a:p>
          <a:p>
            <a:pPr>
              <a:lnSpc>
                <a:spcPct val="100000"/>
              </a:lnSpc>
              <a:buFont typeface="Arial" panose="020B0604020202020204" pitchFamily="34" charset="0"/>
              <a:buChar char="•"/>
            </a:pPr>
            <a:r>
              <a:rPr lang="en-GB" dirty="0"/>
              <a:t>y</a:t>
            </a:r>
            <a:r>
              <a:rPr lang="en-GB" sz="2400" dirty="0"/>
              <a:t>our registration has been cancelled for a reason other than not paying your annual fee</a:t>
            </a:r>
          </a:p>
          <a:p>
            <a:pPr marL="0" indent="0">
              <a:buNone/>
            </a:pPr>
            <a:endParaRPr lang="en-GB" dirty="0"/>
          </a:p>
        </p:txBody>
      </p:sp>
    </p:spTree>
    <p:extLst>
      <p:ext uri="{BB962C8B-B14F-4D97-AF65-F5344CB8AC3E}">
        <p14:creationId xmlns:p14="http://schemas.microsoft.com/office/powerpoint/2010/main" val="3458507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07FF0E-7EC4-E21A-24A5-4F8709400B1B}"/>
              </a:ext>
            </a:extLst>
          </p:cNvPr>
          <p:cNvSpPr>
            <a:spLocks noGrp="1"/>
          </p:cNvSpPr>
          <p:nvPr>
            <p:ph type="body" sz="quarter" idx="11"/>
          </p:nvPr>
        </p:nvSpPr>
        <p:spPr>
          <a:xfrm>
            <a:off x="890463" y="819237"/>
            <a:ext cx="6959209" cy="914400"/>
          </a:xfrm>
        </p:spPr>
        <p:txBody>
          <a:bodyPr/>
          <a:lstStyle/>
          <a:p>
            <a:r>
              <a:rPr lang="en-GB" dirty="0"/>
              <a:t>Disqualification by association</a:t>
            </a:r>
          </a:p>
          <a:p>
            <a:endParaRPr lang="en-GB" dirty="0"/>
          </a:p>
        </p:txBody>
      </p:sp>
      <p:sp>
        <p:nvSpPr>
          <p:cNvPr id="3" name="Text Placeholder 2">
            <a:extLst>
              <a:ext uri="{FF2B5EF4-FFF2-40B4-BE49-F238E27FC236}">
                <a16:creationId xmlns:a16="http://schemas.microsoft.com/office/drawing/2014/main" id="{B9163155-04C5-09EC-506D-A82C7A1C2F22}"/>
              </a:ext>
            </a:extLst>
          </p:cNvPr>
          <p:cNvSpPr>
            <a:spLocks noGrp="1"/>
          </p:cNvSpPr>
          <p:nvPr>
            <p:ph type="body" sz="quarter" idx="12"/>
          </p:nvPr>
        </p:nvSpPr>
        <p:spPr>
          <a:xfrm>
            <a:off x="890464" y="1511696"/>
            <a:ext cx="10290492" cy="3493721"/>
          </a:xfrm>
        </p:spPr>
        <p:txBody>
          <a:bodyPr/>
          <a:lstStyle/>
          <a:p>
            <a:pPr marL="0" indent="0">
              <a:lnSpc>
                <a:spcPct val="100000"/>
              </a:lnSpc>
              <a:buNone/>
            </a:pPr>
            <a:r>
              <a:rPr lang="en-GB" sz="2400" dirty="0"/>
              <a:t>If applying to be a </a:t>
            </a:r>
            <a:r>
              <a:rPr lang="en-GB" sz="2400" b="1" dirty="0"/>
              <a:t>childminder: </a:t>
            </a:r>
          </a:p>
          <a:p>
            <a:pPr>
              <a:lnSpc>
                <a:spcPct val="100000"/>
              </a:lnSpc>
            </a:pPr>
            <a:r>
              <a:rPr lang="en-GB" sz="2400" dirty="0"/>
              <a:t>you are </a:t>
            </a:r>
            <a:r>
              <a:rPr lang="en-GB" sz="2400" b="1" dirty="0"/>
              <a:t>disqualified by association </a:t>
            </a:r>
            <a:r>
              <a:rPr lang="en-GB" sz="2400" dirty="0"/>
              <a:t>if you live in the same premises as another person who is disqualified</a:t>
            </a:r>
            <a:endParaRPr lang="en-GB" dirty="0"/>
          </a:p>
          <a:p>
            <a:pPr marL="0" indent="0">
              <a:lnSpc>
                <a:spcPct val="100000"/>
              </a:lnSpc>
              <a:buNone/>
            </a:pPr>
            <a:r>
              <a:rPr lang="en-GB" sz="2400" b="1" dirty="0"/>
              <a:t>or</a:t>
            </a:r>
            <a:r>
              <a:rPr lang="en-GB" sz="2400" dirty="0"/>
              <a:t> </a:t>
            </a:r>
          </a:p>
          <a:p>
            <a:pPr>
              <a:lnSpc>
                <a:spcPct val="100000"/>
              </a:lnSpc>
            </a:pPr>
            <a:r>
              <a:rPr lang="en-GB" sz="2400" dirty="0"/>
              <a:t>you live in a household where a disqualified person is employed. </a:t>
            </a:r>
          </a:p>
          <a:p>
            <a:endParaRPr lang="en-GB" dirty="0"/>
          </a:p>
        </p:txBody>
      </p:sp>
    </p:spTree>
    <p:extLst>
      <p:ext uri="{BB962C8B-B14F-4D97-AF65-F5344CB8AC3E}">
        <p14:creationId xmlns:p14="http://schemas.microsoft.com/office/powerpoint/2010/main" val="1020599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9DB7A82-2B77-9CFE-8FD1-EFF14F274E8C}"/>
              </a:ext>
            </a:extLst>
          </p:cNvPr>
          <p:cNvSpPr>
            <a:spLocks noGrp="1"/>
          </p:cNvSpPr>
          <p:nvPr>
            <p:ph type="body" sz="quarter" idx="11"/>
          </p:nvPr>
        </p:nvSpPr>
        <p:spPr>
          <a:xfrm>
            <a:off x="890464" y="898445"/>
            <a:ext cx="5205536" cy="914400"/>
          </a:xfrm>
        </p:spPr>
        <p:txBody>
          <a:bodyPr/>
          <a:lstStyle/>
          <a:p>
            <a:r>
              <a:rPr lang="en-GB" dirty="0"/>
              <a:t>Registration exemptions </a:t>
            </a:r>
          </a:p>
        </p:txBody>
      </p:sp>
      <p:sp>
        <p:nvSpPr>
          <p:cNvPr id="7" name="Text Placeholder 2">
            <a:extLst>
              <a:ext uri="{FF2B5EF4-FFF2-40B4-BE49-F238E27FC236}">
                <a16:creationId xmlns:a16="http://schemas.microsoft.com/office/drawing/2014/main" id="{84AD836E-C676-A826-7B57-6639688D8102}"/>
              </a:ext>
            </a:extLst>
          </p:cNvPr>
          <p:cNvSpPr txBox="1">
            <a:spLocks/>
          </p:cNvSpPr>
          <p:nvPr/>
        </p:nvSpPr>
        <p:spPr>
          <a:xfrm>
            <a:off x="890464" y="1551435"/>
            <a:ext cx="9676654" cy="3493721"/>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rgbClr val="170C59"/>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rgbClr val="170C59"/>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rgbClr val="170C59"/>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2400" kern="1200">
                <a:solidFill>
                  <a:srgbClr val="170C59"/>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2400" kern="1200">
                <a:solidFill>
                  <a:srgbClr val="170C59"/>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Wingdings" panose="05000000000000000000" pitchFamily="2" charset="2"/>
              <a:buNone/>
            </a:pPr>
            <a:r>
              <a:rPr lang="en-GB" dirty="0"/>
              <a:t>Not all people who care for children are required to register with Ofsted or a childminding agency. For example, a childminder is exempt if they care for an individual child for less than two hours per day. </a:t>
            </a:r>
          </a:p>
          <a:p>
            <a:pPr marL="0" indent="0" algn="l">
              <a:lnSpc>
                <a:spcPct val="100000"/>
              </a:lnSpc>
              <a:buNone/>
            </a:pPr>
            <a:r>
              <a:rPr lang="en-GB" dirty="0"/>
              <a:t>Ofsted’s </a:t>
            </a:r>
            <a:r>
              <a:rPr lang="en-GB" dirty="0">
                <a:hlinkClick r:id="rId3"/>
              </a:rPr>
              <a:t>exemption from registration guidance </a:t>
            </a:r>
            <a:r>
              <a:rPr lang="en-GB" dirty="0"/>
              <a:t>sets out:</a:t>
            </a:r>
          </a:p>
          <a:p>
            <a:pPr>
              <a:lnSpc>
                <a:spcPct val="100000"/>
              </a:lnSpc>
            </a:pPr>
            <a:r>
              <a:rPr lang="en-GB" dirty="0"/>
              <a:t>when you must register</a:t>
            </a:r>
          </a:p>
          <a:p>
            <a:pPr>
              <a:lnSpc>
                <a:spcPct val="100000"/>
              </a:lnSpc>
            </a:pPr>
            <a:r>
              <a:rPr lang="en-GB" dirty="0"/>
              <a:t>when you cannot register</a:t>
            </a:r>
          </a:p>
          <a:p>
            <a:pPr>
              <a:lnSpc>
                <a:spcPct val="100000"/>
              </a:lnSpc>
            </a:pPr>
            <a:r>
              <a:rPr lang="en-GB" dirty="0"/>
              <a:t>when you do not have to register but can choose to</a:t>
            </a:r>
          </a:p>
          <a:p>
            <a:pPr>
              <a:lnSpc>
                <a:spcPct val="100000"/>
              </a:lnSpc>
            </a:pPr>
            <a:r>
              <a:rPr lang="en-GB" dirty="0"/>
              <a:t>how to contact Ofsted about an exemption for temporary provision.</a:t>
            </a:r>
          </a:p>
          <a:p>
            <a:pPr marL="0" indent="0">
              <a:lnSpc>
                <a:spcPct val="100000"/>
              </a:lnSpc>
              <a:buFont typeface="Wingdings" panose="05000000000000000000" pitchFamily="2" charset="2"/>
              <a:buNone/>
            </a:pPr>
            <a:endParaRPr lang="en-GB" dirty="0"/>
          </a:p>
          <a:p>
            <a:pPr marL="0" indent="0">
              <a:buFont typeface="Wingdings" panose="05000000000000000000" pitchFamily="2" charset="2"/>
              <a:buNone/>
            </a:pPr>
            <a:endParaRPr lang="en-GB" dirty="0"/>
          </a:p>
        </p:txBody>
      </p:sp>
    </p:spTree>
    <p:extLst>
      <p:ext uri="{BB962C8B-B14F-4D97-AF65-F5344CB8AC3E}">
        <p14:creationId xmlns:p14="http://schemas.microsoft.com/office/powerpoint/2010/main" val="1929331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B92567-484F-116D-D5E3-68187DFDD6E7}"/>
              </a:ext>
            </a:extLst>
          </p:cNvPr>
          <p:cNvSpPr>
            <a:spLocks noGrp="1"/>
          </p:cNvSpPr>
          <p:nvPr>
            <p:ph type="body" sz="quarter" idx="12"/>
          </p:nvPr>
        </p:nvSpPr>
        <p:spPr>
          <a:xfrm>
            <a:off x="890589" y="1749589"/>
            <a:ext cx="9992060" cy="3493721"/>
          </a:xfrm>
        </p:spPr>
        <p:txBody>
          <a:bodyPr/>
          <a:lstStyle/>
          <a:p>
            <a:pPr>
              <a:lnSpc>
                <a:spcPct val="100000"/>
              </a:lnSpc>
            </a:pPr>
            <a:r>
              <a:rPr lang="en-GB" dirty="0"/>
              <a:t>Looking after children aged eight or over.</a:t>
            </a:r>
          </a:p>
          <a:p>
            <a:pPr>
              <a:lnSpc>
                <a:spcPct val="100000"/>
              </a:lnSpc>
            </a:pPr>
            <a:r>
              <a:rPr lang="en-GB" dirty="0"/>
              <a:t>Looking after children for fewer than two hours a day.</a:t>
            </a:r>
          </a:p>
          <a:p>
            <a:pPr>
              <a:lnSpc>
                <a:spcPct val="100000"/>
              </a:lnSpc>
            </a:pPr>
            <a:r>
              <a:rPr lang="en-GB" dirty="0"/>
              <a:t>Caring for children as the children’s parent, step-parent, foster parent or relative.</a:t>
            </a:r>
          </a:p>
          <a:p>
            <a:pPr>
              <a:lnSpc>
                <a:spcPct val="100000"/>
              </a:lnSpc>
            </a:pPr>
            <a:r>
              <a:rPr lang="en-GB" dirty="0"/>
              <a:t>Caring for the child of one or two parents in either child’s own home, at any one time (a nanny).</a:t>
            </a:r>
          </a:p>
        </p:txBody>
      </p:sp>
      <p:sp>
        <p:nvSpPr>
          <p:cNvPr id="5" name="Text Placeholder 1">
            <a:extLst>
              <a:ext uri="{FF2B5EF4-FFF2-40B4-BE49-F238E27FC236}">
                <a16:creationId xmlns:a16="http://schemas.microsoft.com/office/drawing/2014/main" id="{0B833F9C-0AE2-5801-CC57-57DCEAABFDFC}"/>
              </a:ext>
            </a:extLst>
          </p:cNvPr>
          <p:cNvSpPr>
            <a:spLocks noGrp="1"/>
          </p:cNvSpPr>
          <p:nvPr>
            <p:ph type="body" sz="quarter" idx="11"/>
          </p:nvPr>
        </p:nvSpPr>
        <p:spPr>
          <a:xfrm>
            <a:off x="890588" y="1050779"/>
            <a:ext cx="8550778" cy="914400"/>
          </a:xfrm>
        </p:spPr>
        <p:txBody>
          <a:bodyPr/>
          <a:lstStyle/>
          <a:p>
            <a:r>
              <a:rPr lang="en-GB" dirty="0"/>
              <a:t>Examples of registration exemptions</a:t>
            </a:r>
          </a:p>
        </p:txBody>
      </p:sp>
    </p:spTree>
    <p:extLst>
      <p:ext uri="{BB962C8B-B14F-4D97-AF65-F5344CB8AC3E}">
        <p14:creationId xmlns:p14="http://schemas.microsoft.com/office/powerpoint/2010/main" val="3934730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B92567-484F-116D-D5E3-68187DFDD6E7}"/>
              </a:ext>
            </a:extLst>
          </p:cNvPr>
          <p:cNvSpPr>
            <a:spLocks noGrp="1"/>
          </p:cNvSpPr>
          <p:nvPr>
            <p:ph type="body" sz="quarter" idx="12"/>
          </p:nvPr>
        </p:nvSpPr>
        <p:spPr>
          <a:xfrm>
            <a:off x="890588" y="1749589"/>
            <a:ext cx="9717541" cy="3493721"/>
          </a:xfrm>
        </p:spPr>
        <p:txBody>
          <a:bodyPr/>
          <a:lstStyle/>
          <a:p>
            <a:pPr>
              <a:lnSpc>
                <a:spcPct val="100000"/>
              </a:lnSpc>
            </a:pPr>
            <a:r>
              <a:rPr lang="en-GB" dirty="0"/>
              <a:t>Looking after children of a friend or multiple friends for less than three hours a day for some payment.</a:t>
            </a:r>
          </a:p>
          <a:p>
            <a:pPr>
              <a:lnSpc>
                <a:spcPct val="100000"/>
              </a:lnSpc>
            </a:pPr>
            <a:r>
              <a:rPr lang="en-GB" dirty="0"/>
              <a:t>Babysitting (looking after children at home between 6pm and 2am).</a:t>
            </a:r>
          </a:p>
          <a:p>
            <a:pPr>
              <a:lnSpc>
                <a:spcPct val="100000"/>
              </a:lnSpc>
            </a:pPr>
            <a:r>
              <a:rPr lang="en-GB" dirty="0"/>
              <a:t>Provide home education to a child of school age who is educated outside school full time.</a:t>
            </a:r>
          </a:p>
        </p:txBody>
      </p:sp>
      <p:sp>
        <p:nvSpPr>
          <p:cNvPr id="5" name="Text Placeholder 1">
            <a:extLst>
              <a:ext uri="{FF2B5EF4-FFF2-40B4-BE49-F238E27FC236}">
                <a16:creationId xmlns:a16="http://schemas.microsoft.com/office/drawing/2014/main" id="{0B833F9C-0AE2-5801-CC57-57DCEAABFDFC}"/>
              </a:ext>
            </a:extLst>
          </p:cNvPr>
          <p:cNvSpPr>
            <a:spLocks noGrp="1"/>
          </p:cNvSpPr>
          <p:nvPr>
            <p:ph type="body" sz="quarter" idx="11"/>
          </p:nvPr>
        </p:nvSpPr>
        <p:spPr>
          <a:xfrm>
            <a:off x="890587" y="1050779"/>
            <a:ext cx="9341677" cy="914400"/>
          </a:xfrm>
        </p:spPr>
        <p:txBody>
          <a:bodyPr/>
          <a:lstStyle/>
          <a:p>
            <a:r>
              <a:rPr lang="en-GB" dirty="0"/>
              <a:t>Further examples of registration exemptions</a:t>
            </a:r>
          </a:p>
        </p:txBody>
      </p:sp>
    </p:spTree>
    <p:extLst>
      <p:ext uri="{BB962C8B-B14F-4D97-AF65-F5344CB8AC3E}">
        <p14:creationId xmlns:p14="http://schemas.microsoft.com/office/powerpoint/2010/main" val="703392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3985EE-68A5-1EA3-952E-C1B4684D51B7}"/>
              </a:ext>
            </a:extLst>
          </p:cNvPr>
          <p:cNvSpPr>
            <a:spLocks noGrp="1"/>
          </p:cNvSpPr>
          <p:nvPr>
            <p:ph type="body" sz="quarter" idx="10"/>
          </p:nvPr>
        </p:nvSpPr>
        <p:spPr/>
        <p:txBody>
          <a:bodyPr/>
          <a:lstStyle/>
          <a:p>
            <a:r>
              <a:rPr lang="en-GB" sz="4400"/>
              <a:t>Choosing the right registration</a:t>
            </a:r>
          </a:p>
        </p:txBody>
      </p:sp>
    </p:spTree>
    <p:extLst>
      <p:ext uri="{BB962C8B-B14F-4D97-AF65-F5344CB8AC3E}">
        <p14:creationId xmlns:p14="http://schemas.microsoft.com/office/powerpoint/2010/main" val="1663217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75FC978-F1A1-023E-E14D-63A3E8A18E5E}"/>
              </a:ext>
            </a:extLst>
          </p:cNvPr>
          <p:cNvSpPr>
            <a:spLocks noGrp="1"/>
          </p:cNvSpPr>
          <p:nvPr>
            <p:ph type="pic" sz="quarter" idx="14"/>
          </p:nvPr>
        </p:nvSpPr>
        <p:spPr/>
        <p:txBody>
          <a:bodyPr/>
          <a:lstStyle/>
          <a:p>
            <a:pPr algn="ctr"/>
            <a:r>
              <a:rPr lang="en-GB" sz="2200" b="1" dirty="0">
                <a:solidFill>
                  <a:srgbClr val="002060"/>
                </a:solidFill>
                <a:latin typeface="Tahoma" panose="020B0604030504040204" pitchFamily="34" charset="0"/>
                <a:ea typeface="Tahoma" panose="020B0604030504040204" pitchFamily="34" charset="0"/>
                <a:cs typeface="Tahoma" panose="020B0604030504040204" pitchFamily="34" charset="0"/>
              </a:rPr>
              <a:t>Compulsory part of the Childcare Register</a:t>
            </a:r>
          </a:p>
          <a:p>
            <a:endParaRPr lang="en-GB" dirty="0"/>
          </a:p>
        </p:txBody>
      </p:sp>
      <p:sp>
        <p:nvSpPr>
          <p:cNvPr id="3" name="Picture Placeholder 2">
            <a:extLst>
              <a:ext uri="{FF2B5EF4-FFF2-40B4-BE49-F238E27FC236}">
                <a16:creationId xmlns:a16="http://schemas.microsoft.com/office/drawing/2014/main" id="{68ACE152-FF01-2E58-5DD9-B0F7E8ACAA5F}"/>
              </a:ext>
            </a:extLst>
          </p:cNvPr>
          <p:cNvSpPr>
            <a:spLocks noGrp="1"/>
          </p:cNvSpPr>
          <p:nvPr>
            <p:ph type="pic" sz="quarter" idx="15"/>
          </p:nvPr>
        </p:nvSpPr>
        <p:spPr/>
        <p:txBody>
          <a:bodyPr/>
          <a:lstStyle/>
          <a:p>
            <a:pPr algn="ctr"/>
            <a:r>
              <a:rPr lang="en-GB" sz="2200" b="1" dirty="0">
                <a:solidFill>
                  <a:srgbClr val="002060"/>
                </a:solidFill>
                <a:latin typeface="Tahoma" panose="020B0604030504040204" pitchFamily="34" charset="0"/>
                <a:ea typeface="Tahoma" panose="020B0604030504040204" pitchFamily="34" charset="0"/>
                <a:cs typeface="Tahoma" panose="020B0604030504040204" pitchFamily="34" charset="0"/>
              </a:rPr>
              <a:t>Voluntary part of the Childcare Register</a:t>
            </a:r>
          </a:p>
          <a:p>
            <a:endParaRPr lang="en-GB" dirty="0"/>
          </a:p>
        </p:txBody>
      </p:sp>
      <p:sp>
        <p:nvSpPr>
          <p:cNvPr id="4" name="Text Placeholder 3">
            <a:extLst>
              <a:ext uri="{FF2B5EF4-FFF2-40B4-BE49-F238E27FC236}">
                <a16:creationId xmlns:a16="http://schemas.microsoft.com/office/drawing/2014/main" id="{DD9700EB-0808-852A-1D3F-4944D298CB09}"/>
              </a:ext>
            </a:extLst>
          </p:cNvPr>
          <p:cNvSpPr>
            <a:spLocks noGrp="1"/>
          </p:cNvSpPr>
          <p:nvPr>
            <p:ph type="body" sz="quarter" idx="16"/>
          </p:nvPr>
        </p:nvSpPr>
        <p:spPr>
          <a:xfrm>
            <a:off x="1483102" y="3952876"/>
            <a:ext cx="2537913" cy="569546"/>
          </a:xfrm>
        </p:spPr>
        <p:txBody>
          <a:bodyPr/>
          <a:lstStyle/>
          <a:p>
            <a:pPr algn="ctr"/>
            <a:r>
              <a:rPr lang="en-GB" sz="2000" b="0" dirty="0"/>
              <a:t>Looking after children from birth to 31 August after their fifth birthday</a:t>
            </a:r>
          </a:p>
        </p:txBody>
      </p:sp>
      <p:sp>
        <p:nvSpPr>
          <p:cNvPr id="5" name="Text Placeholder 4">
            <a:extLst>
              <a:ext uri="{FF2B5EF4-FFF2-40B4-BE49-F238E27FC236}">
                <a16:creationId xmlns:a16="http://schemas.microsoft.com/office/drawing/2014/main" id="{9D2AEC0F-1722-AA8F-14C4-9851DA4E82CE}"/>
              </a:ext>
            </a:extLst>
          </p:cNvPr>
          <p:cNvSpPr>
            <a:spLocks noGrp="1"/>
          </p:cNvSpPr>
          <p:nvPr>
            <p:ph type="body" sz="quarter" idx="17"/>
          </p:nvPr>
        </p:nvSpPr>
        <p:spPr>
          <a:xfrm>
            <a:off x="4809298" y="3952876"/>
            <a:ext cx="2545935" cy="569546"/>
          </a:xfrm>
        </p:spPr>
        <p:txBody>
          <a:bodyPr/>
          <a:lstStyle/>
          <a:p>
            <a:pPr algn="ctr"/>
            <a:r>
              <a:rPr lang="en-GB" sz="2000" b="0" dirty="0"/>
              <a:t>Looking after children aged five up to a child’s eighth birthday</a:t>
            </a:r>
          </a:p>
        </p:txBody>
      </p:sp>
      <p:sp>
        <p:nvSpPr>
          <p:cNvPr id="6" name="Text Placeholder 5">
            <a:extLst>
              <a:ext uri="{FF2B5EF4-FFF2-40B4-BE49-F238E27FC236}">
                <a16:creationId xmlns:a16="http://schemas.microsoft.com/office/drawing/2014/main" id="{ED0C96E3-5147-7B29-3B4E-8915405491B6}"/>
              </a:ext>
            </a:extLst>
          </p:cNvPr>
          <p:cNvSpPr>
            <a:spLocks noGrp="1"/>
          </p:cNvSpPr>
          <p:nvPr>
            <p:ph type="body" sz="quarter" idx="18"/>
          </p:nvPr>
        </p:nvSpPr>
        <p:spPr>
          <a:xfrm>
            <a:off x="8023274" y="3694771"/>
            <a:ext cx="2800169" cy="787508"/>
          </a:xfrm>
        </p:spPr>
        <p:txBody>
          <a:bodyPr/>
          <a:lstStyle/>
          <a:p>
            <a:pPr algn="ctr"/>
            <a:r>
              <a:rPr lang="en-GB" sz="2000" b="0" dirty="0"/>
              <a:t>Caring for children aged eight and over</a:t>
            </a:r>
            <a:br>
              <a:rPr lang="en-GB" sz="2000" b="0" dirty="0"/>
            </a:br>
            <a:r>
              <a:rPr lang="en-GB" dirty="0"/>
              <a:t>or</a:t>
            </a:r>
            <a:br>
              <a:rPr lang="en-GB" sz="2000" b="0" dirty="0"/>
            </a:br>
            <a:r>
              <a:rPr lang="en-GB" sz="2000" b="0" dirty="0"/>
              <a:t>If you do not need to register by law, you can choose to register your exempt childcare voluntarily</a:t>
            </a:r>
          </a:p>
        </p:txBody>
      </p:sp>
      <p:sp>
        <p:nvSpPr>
          <p:cNvPr id="7" name="Text Placeholder 6">
            <a:extLst>
              <a:ext uri="{FF2B5EF4-FFF2-40B4-BE49-F238E27FC236}">
                <a16:creationId xmlns:a16="http://schemas.microsoft.com/office/drawing/2014/main" id="{A27E1C0D-579C-56EB-79B1-E68308D97DF9}"/>
              </a:ext>
            </a:extLst>
          </p:cNvPr>
          <p:cNvSpPr>
            <a:spLocks noGrp="1"/>
          </p:cNvSpPr>
          <p:nvPr>
            <p:ph type="body" sz="quarter" idx="19"/>
          </p:nvPr>
        </p:nvSpPr>
        <p:spPr/>
        <p:txBody>
          <a:bodyPr/>
          <a:lstStyle/>
          <a:p>
            <a:r>
              <a:rPr lang="en-GB" dirty="0"/>
              <a:t>Which register to join</a:t>
            </a:r>
          </a:p>
        </p:txBody>
      </p:sp>
      <p:sp>
        <p:nvSpPr>
          <p:cNvPr id="8" name="Picture Placeholder 7">
            <a:extLst>
              <a:ext uri="{FF2B5EF4-FFF2-40B4-BE49-F238E27FC236}">
                <a16:creationId xmlns:a16="http://schemas.microsoft.com/office/drawing/2014/main" id="{860E731A-F284-77A2-4F29-204CE23D76C0}"/>
              </a:ext>
            </a:extLst>
          </p:cNvPr>
          <p:cNvSpPr>
            <a:spLocks noGrp="1"/>
          </p:cNvSpPr>
          <p:nvPr>
            <p:ph type="pic" sz="quarter" idx="20"/>
          </p:nvPr>
        </p:nvSpPr>
        <p:spPr>
          <a:xfrm>
            <a:off x="1358900" y="2579649"/>
            <a:ext cx="2809875" cy="1373226"/>
          </a:xfrm>
        </p:spPr>
        <p:txBody>
          <a:bodyPr/>
          <a:lstStyle/>
          <a:p>
            <a:pPr marL="0" indent="0" algn="ctr">
              <a:buNone/>
            </a:pPr>
            <a:r>
              <a:rPr lang="en-GB" sz="2200" b="1">
                <a:solidFill>
                  <a:srgbClr val="002060"/>
                </a:solidFill>
                <a:latin typeface="Tahoma" panose="020B0604030504040204" pitchFamily="34" charset="0"/>
                <a:ea typeface="Tahoma" panose="020B0604030504040204" pitchFamily="34" charset="0"/>
                <a:cs typeface="Tahoma" panose="020B0604030504040204" pitchFamily="34" charset="0"/>
              </a:rPr>
              <a:t>Early Years Register</a:t>
            </a:r>
          </a:p>
        </p:txBody>
      </p:sp>
      <p:cxnSp>
        <p:nvCxnSpPr>
          <p:cNvPr id="13" name="Straight Connector 12">
            <a:extLst>
              <a:ext uri="{FF2B5EF4-FFF2-40B4-BE49-F238E27FC236}">
                <a16:creationId xmlns:a16="http://schemas.microsoft.com/office/drawing/2014/main" id="{48AD2FE2-51F5-1D65-3564-CB3F76603C10}"/>
              </a:ext>
            </a:extLst>
          </p:cNvPr>
          <p:cNvCxnSpPr/>
          <p:nvPr/>
        </p:nvCxnSpPr>
        <p:spPr>
          <a:xfrm>
            <a:off x="1613210" y="3516351"/>
            <a:ext cx="2200507" cy="0"/>
          </a:xfrm>
          <a:prstGeom prst="line">
            <a:avLst/>
          </a:prstGeom>
          <a:ln w="28575">
            <a:solidFill>
              <a:srgbClr val="2092B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E915268-F3C5-C806-9AA4-A6EBCCCB3BD9}"/>
              </a:ext>
            </a:extLst>
          </p:cNvPr>
          <p:cNvCxnSpPr/>
          <p:nvPr/>
        </p:nvCxnSpPr>
        <p:spPr>
          <a:xfrm>
            <a:off x="4995746" y="3516351"/>
            <a:ext cx="2200507" cy="0"/>
          </a:xfrm>
          <a:prstGeom prst="line">
            <a:avLst/>
          </a:prstGeom>
          <a:ln w="28575">
            <a:solidFill>
              <a:srgbClr val="2092B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8540EED-29E2-B44B-FF15-373E3D4A4063}"/>
              </a:ext>
            </a:extLst>
          </p:cNvPr>
          <p:cNvCxnSpPr/>
          <p:nvPr/>
        </p:nvCxnSpPr>
        <p:spPr>
          <a:xfrm>
            <a:off x="8315093" y="3516351"/>
            <a:ext cx="2200507" cy="0"/>
          </a:xfrm>
          <a:prstGeom prst="line">
            <a:avLst/>
          </a:prstGeom>
          <a:ln w="28575">
            <a:solidFill>
              <a:srgbClr val="2092B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916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B2BF26-6C20-2475-1F31-A9236C5DAC7E}"/>
              </a:ext>
            </a:extLst>
          </p:cNvPr>
          <p:cNvSpPr>
            <a:spLocks noGrp="1"/>
          </p:cNvSpPr>
          <p:nvPr>
            <p:ph type="body" sz="quarter" idx="10"/>
          </p:nvPr>
        </p:nvSpPr>
        <p:spPr>
          <a:xfrm>
            <a:off x="992777" y="2577737"/>
            <a:ext cx="10180320" cy="1028332"/>
          </a:xfrm>
        </p:spPr>
        <p:txBody>
          <a:bodyPr/>
          <a:lstStyle/>
          <a:p>
            <a:r>
              <a:rPr lang="en-GB" dirty="0"/>
              <a:t>A </a:t>
            </a:r>
            <a:r>
              <a:rPr lang="en-GB" b="1" dirty="0"/>
              <a:t>childminder</a:t>
            </a:r>
            <a:r>
              <a:rPr lang="en-GB" dirty="0"/>
              <a:t> is a person who receives payment for working in a domestic dwelling. They look after at least one child for more than two hours a day. Childminders can also work some of their time from approved non-domestic premises if they choose to do so. </a:t>
            </a:r>
          </a:p>
          <a:p>
            <a:endParaRPr lang="en-GB" dirty="0"/>
          </a:p>
        </p:txBody>
      </p:sp>
    </p:spTree>
    <p:extLst>
      <p:ext uri="{BB962C8B-B14F-4D97-AF65-F5344CB8AC3E}">
        <p14:creationId xmlns:p14="http://schemas.microsoft.com/office/powerpoint/2010/main" val="1033121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BCC8E9FE-7BBA-F1D5-B4EA-5A6C0B22C485}"/>
              </a:ext>
            </a:extLst>
          </p:cNvPr>
          <p:cNvGraphicFramePr>
            <a:graphicFrameLocks noGrp="1"/>
          </p:cNvGraphicFramePr>
          <p:nvPr>
            <p:extLst>
              <p:ext uri="{D42A27DB-BD31-4B8C-83A1-F6EECF244321}">
                <p14:modId xmlns:p14="http://schemas.microsoft.com/office/powerpoint/2010/main" val="342083449"/>
              </p:ext>
            </p:extLst>
          </p:nvPr>
        </p:nvGraphicFramePr>
        <p:xfrm>
          <a:off x="267630" y="904725"/>
          <a:ext cx="11716214" cy="5681306"/>
        </p:xfrm>
        <a:graphic>
          <a:graphicData uri="http://schemas.openxmlformats.org/drawingml/2006/table">
            <a:tbl>
              <a:tblPr firstRow="1" bandRow="1">
                <a:tableStyleId>{5C22544A-7EE6-4342-B048-85BDC9FD1C3A}</a:tableStyleId>
              </a:tblPr>
              <a:tblGrid>
                <a:gridCol w="2876305">
                  <a:extLst>
                    <a:ext uri="{9D8B030D-6E8A-4147-A177-3AD203B41FA5}">
                      <a16:colId xmlns:a16="http://schemas.microsoft.com/office/drawing/2014/main" val="1561696051"/>
                    </a:ext>
                  </a:extLst>
                </a:gridCol>
                <a:gridCol w="4135095">
                  <a:extLst>
                    <a:ext uri="{9D8B030D-6E8A-4147-A177-3AD203B41FA5}">
                      <a16:colId xmlns:a16="http://schemas.microsoft.com/office/drawing/2014/main" val="4178295985"/>
                    </a:ext>
                  </a:extLst>
                </a:gridCol>
                <a:gridCol w="4704814">
                  <a:extLst>
                    <a:ext uri="{9D8B030D-6E8A-4147-A177-3AD203B41FA5}">
                      <a16:colId xmlns:a16="http://schemas.microsoft.com/office/drawing/2014/main" val="3418465572"/>
                    </a:ext>
                  </a:extLst>
                </a:gridCol>
              </a:tblGrid>
              <a:tr h="653153">
                <a:tc>
                  <a:txBody>
                    <a:bodyPr/>
                    <a:lstStyle/>
                    <a:p>
                      <a:endParaRPr lang="en-GB">
                        <a:latin typeface="Tahoma" panose="020B0604030504040204" pitchFamily="34" charset="0"/>
                        <a:ea typeface="Tahoma" panose="020B0604030504040204" pitchFamily="34" charset="0"/>
                        <a:cs typeface="Tahoma" panose="020B060403050404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Tahoma" panose="020B0604030504040204" pitchFamily="34" charset="0"/>
                          <a:ea typeface="Tahoma" panose="020B0604030504040204" pitchFamily="34" charset="0"/>
                          <a:cs typeface="Tahoma" panose="020B0604030504040204" pitchFamily="34" charset="0"/>
                        </a:rPr>
                        <a:t>Childminders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92B6"/>
                    </a:solidFill>
                  </a:tcPr>
                </a:tc>
                <a:tc>
                  <a:txBody>
                    <a:bodyPr/>
                    <a:lstStyle/>
                    <a:p>
                      <a:pPr algn="ctr"/>
                      <a:r>
                        <a:rPr lang="en-GB" dirty="0">
                          <a:latin typeface="Tahoma" panose="020B0604030504040204" pitchFamily="34" charset="0"/>
                          <a:ea typeface="Tahoma" panose="020B0604030504040204" pitchFamily="34" charset="0"/>
                          <a:cs typeface="Tahoma" panose="020B0604030504040204" pitchFamily="34" charset="0"/>
                        </a:rPr>
                        <a:t>Childminders without domestic premises (CWDP)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92B6"/>
                    </a:solidFill>
                  </a:tcPr>
                </a:tc>
                <a:extLst>
                  <a:ext uri="{0D108BD9-81ED-4DB2-BD59-A6C34878D82A}">
                    <a16:rowId xmlns:a16="http://schemas.microsoft.com/office/drawing/2014/main" val="4100262145"/>
                  </a:ext>
                </a:extLst>
              </a:tr>
              <a:tr h="1260674">
                <a:tc>
                  <a:txBody>
                    <a:bodyPr/>
                    <a:lstStyle/>
                    <a:p>
                      <a:r>
                        <a:rPr lang="en-GB" sz="1600" b="1">
                          <a:solidFill>
                            <a:srgbClr val="170C59"/>
                          </a:solidFill>
                          <a:latin typeface="Tahoma" panose="020B0604030504040204" pitchFamily="34" charset="0"/>
                          <a:ea typeface="Tahoma" panose="020B0604030504040204" pitchFamily="34" charset="0"/>
                          <a:cs typeface="Tahoma" panose="020B0604030504040204" pitchFamily="34" charset="0"/>
                        </a:rPr>
                        <a:t>Can I work from domestic and approved non-domestic premises?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dirty="0">
                          <a:solidFill>
                            <a:srgbClr val="170C59"/>
                          </a:solidFill>
                          <a:latin typeface="Tahoma" panose="020B0604030504040204" pitchFamily="34" charset="0"/>
                          <a:ea typeface="Tahoma" panose="020B0604030504040204" pitchFamily="34" charset="0"/>
                          <a:cs typeface="Tahoma" panose="020B0604030504040204" pitchFamily="34" charset="0"/>
                        </a:rPr>
                        <a:t>Yes. </a:t>
                      </a:r>
                      <a:r>
                        <a:rPr lang="en-GB" sz="1600" dirty="0">
                          <a:solidFill>
                            <a:srgbClr val="170C59"/>
                          </a:solidFill>
                          <a:latin typeface="Tahoma" panose="020B0604030504040204" pitchFamily="34" charset="0"/>
                          <a:ea typeface="Tahoma" panose="020B0604030504040204" pitchFamily="34" charset="0"/>
                          <a:cs typeface="Tahoma" panose="020B0604030504040204" pitchFamily="34" charset="0"/>
                        </a:rPr>
                        <a:t>You can work most of your time from approved non-domestic premises, as long as you spend </a:t>
                      </a:r>
                      <a:r>
                        <a:rPr lang="en-GB" sz="1600" b="1" dirty="0">
                          <a:solidFill>
                            <a:srgbClr val="170C59"/>
                          </a:solidFill>
                          <a:latin typeface="Tahoma" panose="020B0604030504040204" pitchFamily="34" charset="0"/>
                          <a:ea typeface="Tahoma" panose="020B0604030504040204" pitchFamily="34" charset="0"/>
                          <a:cs typeface="Tahoma" panose="020B0604030504040204" pitchFamily="34" charset="0"/>
                        </a:rPr>
                        <a:t>some</a:t>
                      </a:r>
                      <a:r>
                        <a:rPr lang="en-GB" sz="1600" dirty="0">
                          <a:solidFill>
                            <a:srgbClr val="170C59"/>
                          </a:solidFill>
                          <a:latin typeface="Tahoma" panose="020B0604030504040204" pitchFamily="34" charset="0"/>
                          <a:ea typeface="Tahoma" panose="020B0604030504040204" pitchFamily="34" charset="0"/>
                          <a:cs typeface="Tahoma" panose="020B0604030504040204" pitchFamily="34" charset="0"/>
                        </a:rPr>
                        <a:t> of your time working from your domestic premises.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dirty="0">
                          <a:solidFill>
                            <a:srgbClr val="170C59"/>
                          </a:solidFill>
                          <a:latin typeface="Tahoma" panose="020B0604030504040204" pitchFamily="34" charset="0"/>
                          <a:ea typeface="Tahoma" panose="020B0604030504040204" pitchFamily="34" charset="0"/>
                          <a:cs typeface="Tahoma" panose="020B0604030504040204" pitchFamily="34" charset="0"/>
                        </a:rPr>
                        <a:t>No. </a:t>
                      </a:r>
                      <a:r>
                        <a:rPr lang="en-GB" sz="1600" dirty="0">
                          <a:solidFill>
                            <a:srgbClr val="170C59"/>
                          </a:solidFill>
                          <a:latin typeface="Tahoma" panose="020B0604030504040204" pitchFamily="34" charset="0"/>
                          <a:ea typeface="Tahoma" panose="020B0604030504040204" pitchFamily="34" charset="0"/>
                          <a:cs typeface="Tahoma" panose="020B0604030504040204" pitchFamily="34" charset="0"/>
                        </a:rPr>
                        <a:t>You can only work from approved non-domestic premises. You </a:t>
                      </a:r>
                      <a:r>
                        <a:rPr lang="en-GB" sz="1600" b="1" dirty="0">
                          <a:solidFill>
                            <a:srgbClr val="170C59"/>
                          </a:solidFill>
                          <a:latin typeface="Tahoma" panose="020B0604030504040204" pitchFamily="34" charset="0"/>
                          <a:ea typeface="Tahoma" panose="020B0604030504040204" pitchFamily="34" charset="0"/>
                          <a:cs typeface="Tahoma" panose="020B0604030504040204" pitchFamily="34" charset="0"/>
                        </a:rPr>
                        <a:t>cannot </a:t>
                      </a:r>
                      <a:r>
                        <a:rPr lang="en-GB" sz="1600" dirty="0">
                          <a:solidFill>
                            <a:srgbClr val="170C59"/>
                          </a:solidFill>
                          <a:latin typeface="Tahoma" panose="020B0604030504040204" pitchFamily="34" charset="0"/>
                          <a:ea typeface="Tahoma" panose="020B0604030504040204" pitchFamily="34" charset="0"/>
                          <a:cs typeface="Tahoma" panose="020B0604030504040204" pitchFamily="34" charset="0"/>
                        </a:rPr>
                        <a:t>work from any domestic premises at any time, including for pick-up and drop-off with this registration.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9340172"/>
                  </a:ext>
                </a:extLst>
              </a:tr>
              <a:tr h="872516">
                <a:tc>
                  <a:txBody>
                    <a:bodyPr/>
                    <a:lstStyle/>
                    <a:p>
                      <a:r>
                        <a:rPr lang="en-GB" sz="1600" b="1">
                          <a:solidFill>
                            <a:srgbClr val="170C59"/>
                          </a:solidFill>
                          <a:latin typeface="Tahoma" panose="020B0604030504040204" pitchFamily="34" charset="0"/>
                          <a:ea typeface="Tahoma" panose="020B0604030504040204" pitchFamily="34" charset="0"/>
                          <a:cs typeface="Tahoma" panose="020B0604030504040204" pitchFamily="34" charset="0"/>
                        </a:rPr>
                        <a:t>Can I work with other people?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GB" sz="1600" b="1" dirty="0">
                          <a:solidFill>
                            <a:srgbClr val="170C59"/>
                          </a:solidFill>
                          <a:latin typeface="Tahoma" panose="020B0604030504040204" pitchFamily="34" charset="0"/>
                          <a:ea typeface="Tahoma" panose="020B0604030504040204" pitchFamily="34" charset="0"/>
                          <a:cs typeface="Tahoma" panose="020B0604030504040204" pitchFamily="34" charset="0"/>
                        </a:rPr>
                        <a:t>Yes. </a:t>
                      </a:r>
                      <a:r>
                        <a:rPr lang="en-GB" sz="1600" dirty="0">
                          <a:solidFill>
                            <a:srgbClr val="170C59"/>
                          </a:solidFill>
                          <a:latin typeface="Tahoma" panose="020B0604030504040204" pitchFamily="34" charset="0"/>
                          <a:ea typeface="Tahoma" panose="020B0604030504040204" pitchFamily="34" charset="0"/>
                          <a:cs typeface="Tahoma" panose="020B0604030504040204" pitchFamily="34" charset="0"/>
                        </a:rPr>
                        <a:t>You can work with up to three other childminders and or assistants.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9812667"/>
                  </a:ext>
                </a:extLst>
              </a:tr>
              <a:tr h="957492">
                <a:tc>
                  <a:txBody>
                    <a:bodyPr/>
                    <a:lstStyle/>
                    <a:p>
                      <a:r>
                        <a:rPr lang="en-GB" sz="1600" b="1">
                          <a:solidFill>
                            <a:srgbClr val="170C59"/>
                          </a:solidFill>
                          <a:latin typeface="Tahoma" panose="020B0604030504040204" pitchFamily="34" charset="0"/>
                          <a:ea typeface="Tahoma" panose="020B0604030504040204" pitchFamily="34" charset="0"/>
                          <a:cs typeface="Tahoma" panose="020B0604030504040204" pitchFamily="34" charset="0"/>
                        </a:rPr>
                        <a:t>Will I need an enhanced DBS check with barred lists?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a:solidFill>
                            <a:srgbClr val="170C59"/>
                          </a:solidFill>
                          <a:latin typeface="Tahoma" panose="020B0604030504040204" pitchFamily="34" charset="0"/>
                          <a:ea typeface="Tahoma" panose="020B0604030504040204" pitchFamily="34" charset="0"/>
                          <a:cs typeface="Tahoma" panose="020B0604030504040204" pitchFamily="34" charset="0"/>
                        </a:rPr>
                        <a:t>Yes. </a:t>
                      </a:r>
                      <a:r>
                        <a:rPr lang="en-GB" sz="1600">
                          <a:solidFill>
                            <a:srgbClr val="170C59"/>
                          </a:solidFill>
                          <a:latin typeface="Tahoma" panose="020B0604030504040204" pitchFamily="34" charset="0"/>
                          <a:ea typeface="Tahoma" panose="020B0604030504040204" pitchFamily="34" charset="0"/>
                          <a:cs typeface="Tahoma" panose="020B0604030504040204" pitchFamily="34" charset="0"/>
                        </a:rPr>
                        <a:t>This will also need to be a home-based check.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a:solidFill>
                            <a:srgbClr val="170C59"/>
                          </a:solidFill>
                          <a:latin typeface="Tahoma" panose="020B0604030504040204" pitchFamily="34" charset="0"/>
                          <a:ea typeface="Tahoma" panose="020B0604030504040204" pitchFamily="34" charset="0"/>
                          <a:cs typeface="Tahoma" panose="020B0604030504040204" pitchFamily="34" charset="0"/>
                        </a:rPr>
                        <a:t>Yes. </a:t>
                      </a:r>
                      <a:r>
                        <a:rPr lang="en-GB" sz="1600">
                          <a:solidFill>
                            <a:srgbClr val="170C59"/>
                          </a:solidFill>
                          <a:latin typeface="Tahoma" panose="020B0604030504040204" pitchFamily="34" charset="0"/>
                          <a:ea typeface="Tahoma" panose="020B0604030504040204" pitchFamily="34" charset="0"/>
                          <a:cs typeface="Tahoma" panose="020B0604030504040204" pitchFamily="34" charset="0"/>
                        </a:rPr>
                        <a:t>However, this will </a:t>
                      </a:r>
                      <a:r>
                        <a:rPr lang="en-GB" sz="1600" b="1">
                          <a:solidFill>
                            <a:srgbClr val="170C59"/>
                          </a:solidFill>
                          <a:latin typeface="Tahoma" panose="020B0604030504040204" pitchFamily="34" charset="0"/>
                          <a:ea typeface="Tahoma" panose="020B0604030504040204" pitchFamily="34" charset="0"/>
                          <a:cs typeface="Tahoma" panose="020B0604030504040204" pitchFamily="34" charset="0"/>
                        </a:rPr>
                        <a:t>not</a:t>
                      </a:r>
                      <a:r>
                        <a:rPr lang="en-GB" sz="1600">
                          <a:solidFill>
                            <a:srgbClr val="170C59"/>
                          </a:solidFill>
                          <a:latin typeface="Tahoma" panose="020B0604030504040204" pitchFamily="34" charset="0"/>
                          <a:ea typeface="Tahoma" panose="020B0604030504040204" pitchFamily="34" charset="0"/>
                          <a:cs typeface="Tahoma" panose="020B0604030504040204" pitchFamily="34" charset="0"/>
                        </a:rPr>
                        <a:t> need to be a home-based check.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2602199"/>
                  </a:ext>
                </a:extLst>
              </a:tr>
              <a:tr h="1097703">
                <a:tc>
                  <a:txBody>
                    <a:bodyPr/>
                    <a:lstStyle/>
                    <a:p>
                      <a:r>
                        <a:rPr lang="en-GB" sz="1600" b="1">
                          <a:solidFill>
                            <a:srgbClr val="170C59"/>
                          </a:solidFill>
                          <a:latin typeface="Tahoma" panose="020B0604030504040204" pitchFamily="34" charset="0"/>
                          <a:ea typeface="Tahoma" panose="020B0604030504040204" pitchFamily="34" charset="0"/>
                          <a:cs typeface="Tahoma" panose="020B0604030504040204" pitchFamily="34" charset="0"/>
                        </a:rPr>
                        <a:t>Do household members require DBS checks?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dirty="0">
                          <a:solidFill>
                            <a:srgbClr val="170C59"/>
                          </a:solidFill>
                          <a:latin typeface="Tahoma" panose="020B0604030504040204" pitchFamily="34" charset="0"/>
                          <a:ea typeface="Tahoma" panose="020B0604030504040204" pitchFamily="34" charset="0"/>
                          <a:cs typeface="Tahoma" panose="020B0604030504040204" pitchFamily="34" charset="0"/>
                        </a:rPr>
                        <a:t>Yes. </a:t>
                      </a:r>
                      <a:r>
                        <a:rPr lang="en-GB" sz="1600" dirty="0">
                          <a:solidFill>
                            <a:srgbClr val="170C59"/>
                          </a:solidFill>
                          <a:latin typeface="Tahoma" panose="020B0604030504040204" pitchFamily="34" charset="0"/>
                          <a:ea typeface="Tahoma" panose="020B0604030504040204" pitchFamily="34" charset="0"/>
                          <a:cs typeface="Tahoma" panose="020B0604030504040204" pitchFamily="34" charset="0"/>
                        </a:rPr>
                        <a:t>Anyone aged 16 or over living or working in the home where the childcare is provided will also need to apply for an enhanced DBS check (with barred list).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dirty="0">
                          <a:solidFill>
                            <a:srgbClr val="170C59"/>
                          </a:solidFill>
                          <a:latin typeface="Tahoma" panose="020B0604030504040204" pitchFamily="34" charset="0"/>
                          <a:ea typeface="Tahoma" panose="020B0604030504040204" pitchFamily="34" charset="0"/>
                          <a:cs typeface="Tahoma" panose="020B0604030504040204" pitchFamily="34" charset="0"/>
                        </a:rPr>
                        <a:t>No. </a:t>
                      </a:r>
                      <a:r>
                        <a:rPr lang="en-GB" sz="1600" dirty="0">
                          <a:solidFill>
                            <a:srgbClr val="170C59"/>
                          </a:solidFill>
                          <a:latin typeface="Tahoma" panose="020B0604030504040204" pitchFamily="34" charset="0"/>
                          <a:ea typeface="Tahoma" panose="020B0604030504040204" pitchFamily="34" charset="0"/>
                          <a:cs typeface="Tahoma" panose="020B0604030504040204" pitchFamily="34" charset="0"/>
                        </a:rPr>
                        <a:t>Household members of the childminder without domestic premises will not be checked by Ofsted and will not need to apply for an enhanced DBS check (with barred list).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6850505"/>
                  </a:ext>
                </a:extLst>
              </a:tr>
              <a:tr h="839768">
                <a:tc>
                  <a:txBody>
                    <a:bodyPr/>
                    <a:lstStyle/>
                    <a:p>
                      <a:r>
                        <a:rPr lang="en-GB" sz="1600" b="1">
                          <a:solidFill>
                            <a:srgbClr val="170C59"/>
                          </a:solidFill>
                          <a:latin typeface="Tahoma" panose="020B0604030504040204" pitchFamily="34" charset="0"/>
                          <a:ea typeface="Tahoma" panose="020B0604030504040204" pitchFamily="34" charset="0"/>
                          <a:cs typeface="Tahoma" panose="020B0604030504040204" pitchFamily="34" charset="0"/>
                        </a:rPr>
                        <a:t>Do I need to follow requirements of childminder EYFS?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GB" sz="1600" b="1" dirty="0">
                          <a:solidFill>
                            <a:srgbClr val="170C59"/>
                          </a:solidFill>
                          <a:latin typeface="Tahoma" panose="020B0604030504040204" pitchFamily="34" charset="0"/>
                          <a:ea typeface="Tahoma" panose="020B0604030504040204" pitchFamily="34" charset="0"/>
                          <a:cs typeface="Tahoma" panose="020B0604030504040204" pitchFamily="34" charset="0"/>
                        </a:rPr>
                        <a:t>Yes </a:t>
                      </a:r>
                      <a:r>
                        <a:rPr lang="en-GB" sz="1600" dirty="0">
                          <a:solidFill>
                            <a:srgbClr val="170C59"/>
                          </a:solidFill>
                          <a:latin typeface="Tahoma" panose="020B0604030504040204" pitchFamily="34" charset="0"/>
                          <a:ea typeface="Tahoma" panose="020B0604030504040204" pitchFamily="34" charset="0"/>
                          <a:cs typeface="Tahoma" panose="020B0604030504040204" pitchFamily="34" charset="0"/>
                        </a:rPr>
                        <a:t>(If applying to be on the Early Years Register).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7756086"/>
                  </a:ext>
                </a:extLst>
              </a:tr>
            </a:tbl>
          </a:graphicData>
        </a:graphic>
      </p:graphicFrame>
      <p:sp>
        <p:nvSpPr>
          <p:cNvPr id="7" name="TextBox 6">
            <a:extLst>
              <a:ext uri="{FF2B5EF4-FFF2-40B4-BE49-F238E27FC236}">
                <a16:creationId xmlns:a16="http://schemas.microsoft.com/office/drawing/2014/main" id="{4D0A5853-ACD3-FB97-319A-7C0A7A3F69B7}"/>
              </a:ext>
            </a:extLst>
          </p:cNvPr>
          <p:cNvSpPr txBox="1"/>
          <p:nvPr/>
        </p:nvSpPr>
        <p:spPr>
          <a:xfrm>
            <a:off x="3107473" y="271970"/>
            <a:ext cx="7441580" cy="584775"/>
          </a:xfrm>
          <a:prstGeom prst="rect">
            <a:avLst/>
          </a:prstGeom>
          <a:noFill/>
        </p:spPr>
        <p:txBody>
          <a:bodyPr wrap="square">
            <a:spAutoFit/>
          </a:bodyPr>
          <a:lstStyle/>
          <a:p>
            <a:r>
              <a:rPr lang="en-GB" sz="3200" b="1">
                <a:solidFill>
                  <a:srgbClr val="002060"/>
                </a:solidFill>
                <a:latin typeface="Tahoma" panose="020B0604030504040204" pitchFamily="34" charset="0"/>
                <a:ea typeface="Tahoma" panose="020B0604030504040204" pitchFamily="34" charset="0"/>
                <a:cs typeface="Tahoma" panose="020B0604030504040204" pitchFamily="34" charset="0"/>
              </a:rPr>
              <a:t>Choosing the right registration</a:t>
            </a:r>
          </a:p>
        </p:txBody>
      </p:sp>
    </p:spTree>
    <p:extLst>
      <p:ext uri="{BB962C8B-B14F-4D97-AF65-F5344CB8AC3E}">
        <p14:creationId xmlns:p14="http://schemas.microsoft.com/office/powerpoint/2010/main" val="4066987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28B0E6-9FF4-ADC8-506D-C92BE5D48674}"/>
              </a:ext>
            </a:extLst>
          </p:cNvPr>
          <p:cNvSpPr>
            <a:spLocks noGrp="1"/>
          </p:cNvSpPr>
          <p:nvPr>
            <p:ph type="sldNum" sz="quarter" idx="12"/>
          </p:nvPr>
        </p:nvSpPr>
        <p:spPr>
          <a:xfrm>
            <a:off x="0" y="-1470991"/>
            <a:ext cx="0" cy="0"/>
          </a:xfrm>
        </p:spPr>
        <p:txBody>
          <a:bodyPr/>
          <a:lstStyle/>
          <a:p>
            <a:r>
              <a:rPr lang="en-GB">
                <a:latin typeface="Tahoma" panose="020B0604030504040204" pitchFamily="34" charset="0"/>
                <a:ea typeface="Tahoma" panose="020B0604030504040204" pitchFamily="34" charset="0"/>
                <a:cs typeface="Tahoma" panose="020B0604030504040204" pitchFamily="34" charset="0"/>
              </a:rPr>
              <a:t> </a:t>
            </a:r>
            <a:endParaRPr lang="en-GB" b="1">
              <a:latin typeface="Tahoma" panose="020B0604030504040204" pitchFamily="34" charset="0"/>
              <a:ea typeface="Tahoma" panose="020B0604030504040204" pitchFamily="34" charset="0"/>
              <a:cs typeface="Tahoma" panose="020B0604030504040204" pitchFamily="34" charset="0"/>
            </a:endParaRPr>
          </a:p>
        </p:txBody>
      </p:sp>
      <p:sp>
        <p:nvSpPr>
          <p:cNvPr id="33" name="Rectangle 32">
            <a:extLst>
              <a:ext uri="{FF2B5EF4-FFF2-40B4-BE49-F238E27FC236}">
                <a16:creationId xmlns:a16="http://schemas.microsoft.com/office/drawing/2014/main" id="{0756C43A-16DB-1FA8-47CA-26B03CBC6AF4}"/>
              </a:ext>
            </a:extLst>
          </p:cNvPr>
          <p:cNvSpPr>
            <a:spLocks noChangeArrowheads="1"/>
          </p:cNvSpPr>
          <p:nvPr/>
        </p:nvSpPr>
        <p:spPr bwMode="auto">
          <a:xfrm>
            <a:off x="0" y="-147099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4" name="Rectangle 46">
            <a:extLst>
              <a:ext uri="{FF2B5EF4-FFF2-40B4-BE49-F238E27FC236}">
                <a16:creationId xmlns:a16="http://schemas.microsoft.com/office/drawing/2014/main" id="{E276AEF2-7CE6-5B8E-2684-F4400965241B}"/>
              </a:ext>
            </a:extLst>
          </p:cNvPr>
          <p:cNvSpPr>
            <a:spLocks noChangeArrowheads="1"/>
          </p:cNvSpPr>
          <p:nvPr/>
        </p:nvSpPr>
        <p:spPr bwMode="auto">
          <a:xfrm>
            <a:off x="0" y="7355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7" name="Title 1">
            <a:extLst>
              <a:ext uri="{FF2B5EF4-FFF2-40B4-BE49-F238E27FC236}">
                <a16:creationId xmlns:a16="http://schemas.microsoft.com/office/drawing/2014/main" id="{0284C5FB-7A13-8BB1-D4CF-08DC4CAE14C8}"/>
              </a:ext>
            </a:extLst>
          </p:cNvPr>
          <p:cNvSpPr>
            <a:spLocks noGrp="1"/>
          </p:cNvSpPr>
          <p:nvPr>
            <p:ph type="ctrTitle"/>
          </p:nvPr>
        </p:nvSpPr>
        <p:spPr>
          <a:xfrm>
            <a:off x="2670604" y="41379"/>
            <a:ext cx="6886303" cy="792889"/>
          </a:xfrm>
        </p:spPr>
        <p:txBody>
          <a:bodyPr>
            <a:normAutofit/>
          </a:bodyPr>
          <a:lstStyle/>
          <a:p>
            <a:pPr algn="ctr"/>
            <a:r>
              <a:rPr lang="en-GB" sz="3200" b="1">
                <a:solidFill>
                  <a:srgbClr val="170C59"/>
                </a:solidFill>
                <a:latin typeface="Tahoma" panose="020B0604030504040204" pitchFamily="34" charset="0"/>
                <a:ea typeface="Tahoma" panose="020B0604030504040204" pitchFamily="34" charset="0"/>
                <a:cs typeface="Tahoma" panose="020B0604030504040204" pitchFamily="34" charset="0"/>
              </a:rPr>
              <a:t>Choosing the right registration</a:t>
            </a:r>
          </a:p>
        </p:txBody>
      </p:sp>
      <p:grpSp>
        <p:nvGrpSpPr>
          <p:cNvPr id="2078" name="Group 2077">
            <a:extLst>
              <a:ext uri="{FF2B5EF4-FFF2-40B4-BE49-F238E27FC236}">
                <a16:creationId xmlns:a16="http://schemas.microsoft.com/office/drawing/2014/main" id="{EA5E99FA-E187-0E88-16B3-61528C1A536B}"/>
              </a:ext>
            </a:extLst>
          </p:cNvPr>
          <p:cNvGrpSpPr/>
          <p:nvPr/>
        </p:nvGrpSpPr>
        <p:grpSpPr>
          <a:xfrm>
            <a:off x="1022350" y="5818646"/>
            <a:ext cx="10147300" cy="730326"/>
            <a:chOff x="1022350" y="5440955"/>
            <a:chExt cx="10147300" cy="730326"/>
          </a:xfrm>
        </p:grpSpPr>
        <p:sp>
          <p:nvSpPr>
            <p:cNvPr id="14" name="Rectangle 29">
              <a:extLst>
                <a:ext uri="{FF2B5EF4-FFF2-40B4-BE49-F238E27FC236}">
                  <a16:creationId xmlns:a16="http://schemas.microsoft.com/office/drawing/2014/main" id="{930EF0A5-1DF8-D5C1-27E1-9168780120F5}"/>
                </a:ext>
              </a:extLst>
            </p:cNvPr>
            <p:cNvSpPr>
              <a:spLocks noChangeArrowheads="1"/>
            </p:cNvSpPr>
            <p:nvPr/>
          </p:nvSpPr>
          <p:spPr bwMode="auto">
            <a:xfrm>
              <a:off x="1022350" y="5460081"/>
              <a:ext cx="2108199" cy="711200"/>
            </a:xfrm>
            <a:prstGeom prst="roundRect">
              <a:avLst/>
            </a:prstGeom>
            <a:ln w="28575">
              <a:solidFill>
                <a:srgbClr val="92D050"/>
              </a:solidFill>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This is a childminder registration</a:t>
              </a:r>
              <a:endParaRPr kumimoji="0" lang="en-US" altLang="en-US" sz="1800" b="0"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5" name="Rectangle 30">
              <a:extLst>
                <a:ext uri="{FF2B5EF4-FFF2-40B4-BE49-F238E27FC236}">
                  <a16:creationId xmlns:a16="http://schemas.microsoft.com/office/drawing/2014/main" id="{CF93C0FA-3326-0BDE-86D3-2BEEBFCA20FA}"/>
                </a:ext>
              </a:extLst>
            </p:cNvPr>
            <p:cNvSpPr>
              <a:spLocks noChangeArrowheads="1"/>
            </p:cNvSpPr>
            <p:nvPr/>
          </p:nvSpPr>
          <p:spPr bwMode="auto">
            <a:xfrm>
              <a:off x="3371849" y="5444691"/>
              <a:ext cx="2108201" cy="717550"/>
            </a:xfrm>
            <a:prstGeom prst="roundRect">
              <a:avLst/>
            </a:prstGeom>
            <a:ln w="28575">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This is a childminder without domestic premises registration</a:t>
              </a:r>
              <a:endParaRPr kumimoji="0" lang="en-US" altLang="en-US" sz="1800" b="0"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9" name="Rectangle 31">
              <a:extLst>
                <a:ext uri="{FF2B5EF4-FFF2-40B4-BE49-F238E27FC236}">
                  <a16:creationId xmlns:a16="http://schemas.microsoft.com/office/drawing/2014/main" id="{3F6A63CA-8D7B-5D35-FCB9-A5451212FA0C}"/>
                </a:ext>
              </a:extLst>
            </p:cNvPr>
            <p:cNvSpPr>
              <a:spLocks noChangeArrowheads="1"/>
            </p:cNvSpPr>
            <p:nvPr/>
          </p:nvSpPr>
          <p:spPr bwMode="auto">
            <a:xfrm>
              <a:off x="6711950" y="5440955"/>
              <a:ext cx="2108200" cy="717550"/>
            </a:xfrm>
            <a:prstGeom prst="roundRect">
              <a:avLst/>
            </a:prstGeom>
            <a:ln w="28575">
              <a:solidFill>
                <a:srgbClr val="92D050"/>
              </a:solidFill>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This is a childcare on domestic premises registration</a:t>
              </a:r>
              <a:endParaRPr kumimoji="0" lang="en-US" altLang="en-US" sz="1800" b="0"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0" name="Rectangle 32">
              <a:extLst>
                <a:ext uri="{FF2B5EF4-FFF2-40B4-BE49-F238E27FC236}">
                  <a16:creationId xmlns:a16="http://schemas.microsoft.com/office/drawing/2014/main" id="{E0110807-9AB4-F5E9-6A6D-94F654A8DFE7}"/>
                </a:ext>
              </a:extLst>
            </p:cNvPr>
            <p:cNvSpPr>
              <a:spLocks noChangeArrowheads="1"/>
            </p:cNvSpPr>
            <p:nvPr/>
          </p:nvSpPr>
          <p:spPr bwMode="auto">
            <a:xfrm>
              <a:off x="9061449" y="5447381"/>
              <a:ext cx="2108201" cy="723900"/>
            </a:xfrm>
            <a:prstGeom prst="roundRect">
              <a:avLst/>
            </a:prstGeom>
            <a:ln w="28575">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This is a childcare on non-domestic premises registration</a:t>
              </a:r>
              <a:endParaRPr kumimoji="0" lang="en-US" altLang="en-US" sz="1800" b="0"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endParaRPr>
            </a:p>
          </p:txBody>
        </p:sp>
      </p:grpSp>
      <p:grpSp>
        <p:nvGrpSpPr>
          <p:cNvPr id="2074" name="Group 2073">
            <a:extLst>
              <a:ext uri="{FF2B5EF4-FFF2-40B4-BE49-F238E27FC236}">
                <a16:creationId xmlns:a16="http://schemas.microsoft.com/office/drawing/2014/main" id="{38A49C06-2B7C-C9D4-563C-6FDAF87C8221}"/>
              </a:ext>
            </a:extLst>
          </p:cNvPr>
          <p:cNvGrpSpPr/>
          <p:nvPr/>
        </p:nvGrpSpPr>
        <p:grpSpPr>
          <a:xfrm>
            <a:off x="1781175" y="3783874"/>
            <a:ext cx="8629650" cy="302939"/>
            <a:chOff x="1781175" y="3406183"/>
            <a:chExt cx="8629650" cy="302939"/>
          </a:xfrm>
        </p:grpSpPr>
        <p:sp>
          <p:nvSpPr>
            <p:cNvPr id="26" name="Arrow: Down 13">
              <a:extLst>
                <a:ext uri="{FF2B5EF4-FFF2-40B4-BE49-F238E27FC236}">
                  <a16:creationId xmlns:a16="http://schemas.microsoft.com/office/drawing/2014/main" id="{D7AC39C3-14BF-5218-7681-882392F3A460}"/>
                </a:ext>
              </a:extLst>
            </p:cNvPr>
            <p:cNvSpPr>
              <a:spLocks noChangeArrowheads="1"/>
            </p:cNvSpPr>
            <p:nvPr/>
          </p:nvSpPr>
          <p:spPr bwMode="auto">
            <a:xfrm>
              <a:off x="4479925" y="3421122"/>
              <a:ext cx="241300" cy="288000"/>
            </a:xfrm>
            <a:prstGeom prst="downArrow">
              <a:avLst>
                <a:gd name="adj1" fmla="val 50000"/>
                <a:gd name="adj2" fmla="val 49997"/>
              </a:avLst>
            </a:prstGeom>
            <a:solidFill>
              <a:schemeClr val="tx2">
                <a:lumMod val="40000"/>
                <a:lumOff val="60000"/>
              </a:schemeClr>
            </a:solidFill>
            <a:ln w="12700">
              <a:solidFill>
                <a:srgbClr val="091723"/>
              </a:solidFill>
              <a:miter lim="800000"/>
              <a:headEnd/>
              <a:tailEnd/>
            </a:ln>
          </p:spPr>
          <p:txBody>
            <a:bodyPr vert="horz" wrap="square" lIns="91440" tIns="45720" rIns="91440" bIns="45720" numCol="1" anchor="ctr" anchorCtr="0" compatLnSpc="1">
              <a:prstTxWarp prst="textNoShape">
                <a:avLst/>
              </a:prstTxWarp>
            </a:bodyPr>
            <a:lstStyle/>
            <a:p>
              <a:endParaRPr lang="en-GB">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7" name="Arrow: Down 13">
              <a:extLst>
                <a:ext uri="{FF2B5EF4-FFF2-40B4-BE49-F238E27FC236}">
                  <a16:creationId xmlns:a16="http://schemas.microsoft.com/office/drawing/2014/main" id="{7A0ABA06-6C83-AA6D-BC8C-B0E9F42977F2}"/>
                </a:ext>
              </a:extLst>
            </p:cNvPr>
            <p:cNvSpPr>
              <a:spLocks noChangeArrowheads="1"/>
            </p:cNvSpPr>
            <p:nvPr/>
          </p:nvSpPr>
          <p:spPr bwMode="auto">
            <a:xfrm>
              <a:off x="1781175" y="3421122"/>
              <a:ext cx="241300" cy="288000"/>
            </a:xfrm>
            <a:prstGeom prst="downArrow">
              <a:avLst>
                <a:gd name="adj1" fmla="val 50000"/>
                <a:gd name="adj2" fmla="val 49997"/>
              </a:avLst>
            </a:prstGeom>
            <a:solidFill>
              <a:schemeClr val="tx2">
                <a:lumMod val="40000"/>
                <a:lumOff val="60000"/>
              </a:schemeClr>
            </a:solidFill>
            <a:ln w="12700">
              <a:solidFill>
                <a:srgbClr val="091723"/>
              </a:solidFill>
              <a:miter lim="800000"/>
              <a:headEnd/>
              <a:tailEnd/>
            </a:ln>
          </p:spPr>
          <p:txBody>
            <a:bodyPr vert="horz" wrap="square" lIns="91440" tIns="45720" rIns="91440" bIns="45720" numCol="1" anchor="ctr" anchorCtr="0" compatLnSpc="1">
              <a:prstTxWarp prst="textNoShape">
                <a:avLst/>
              </a:prstTxWarp>
            </a:bodyPr>
            <a:lstStyle/>
            <a:p>
              <a:endParaRPr lang="en-GB">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8" name="Arrow: Down 13">
              <a:extLst>
                <a:ext uri="{FF2B5EF4-FFF2-40B4-BE49-F238E27FC236}">
                  <a16:creationId xmlns:a16="http://schemas.microsoft.com/office/drawing/2014/main" id="{70432493-EF34-EC6E-74EE-493E99C6E6F7}"/>
                </a:ext>
              </a:extLst>
            </p:cNvPr>
            <p:cNvSpPr>
              <a:spLocks noChangeArrowheads="1"/>
            </p:cNvSpPr>
            <p:nvPr/>
          </p:nvSpPr>
          <p:spPr bwMode="auto">
            <a:xfrm>
              <a:off x="7470775" y="3410767"/>
              <a:ext cx="241300" cy="288000"/>
            </a:xfrm>
            <a:prstGeom prst="downArrow">
              <a:avLst>
                <a:gd name="adj1" fmla="val 50000"/>
                <a:gd name="adj2" fmla="val 49997"/>
              </a:avLst>
            </a:prstGeom>
            <a:solidFill>
              <a:schemeClr val="tx2">
                <a:lumMod val="40000"/>
                <a:lumOff val="60000"/>
              </a:schemeClr>
            </a:solidFill>
            <a:ln w="12700">
              <a:solidFill>
                <a:srgbClr val="091723"/>
              </a:solidFill>
              <a:miter lim="800000"/>
              <a:headEnd/>
              <a:tailEnd/>
            </a:ln>
          </p:spPr>
          <p:txBody>
            <a:bodyPr vert="horz" wrap="square" lIns="91440" tIns="45720" rIns="91440" bIns="45720" numCol="1" anchor="ctr" anchorCtr="0" compatLnSpc="1">
              <a:prstTxWarp prst="textNoShape">
                <a:avLst/>
              </a:prstTxWarp>
            </a:bodyPr>
            <a:lstStyle/>
            <a:p>
              <a:endParaRPr lang="en-GB">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48" name="Arrow: Down 13">
              <a:extLst>
                <a:ext uri="{FF2B5EF4-FFF2-40B4-BE49-F238E27FC236}">
                  <a16:creationId xmlns:a16="http://schemas.microsoft.com/office/drawing/2014/main" id="{E8BA0B0B-38E2-8ABA-2E67-C5192599A8A9}"/>
                </a:ext>
              </a:extLst>
            </p:cNvPr>
            <p:cNvSpPr>
              <a:spLocks noChangeArrowheads="1"/>
            </p:cNvSpPr>
            <p:nvPr/>
          </p:nvSpPr>
          <p:spPr bwMode="auto">
            <a:xfrm>
              <a:off x="10169525" y="3406183"/>
              <a:ext cx="241300" cy="288000"/>
            </a:xfrm>
            <a:prstGeom prst="downArrow">
              <a:avLst>
                <a:gd name="adj1" fmla="val 50000"/>
                <a:gd name="adj2" fmla="val 49997"/>
              </a:avLst>
            </a:prstGeom>
            <a:solidFill>
              <a:schemeClr val="tx2">
                <a:lumMod val="40000"/>
                <a:lumOff val="60000"/>
              </a:schemeClr>
            </a:solidFill>
            <a:ln w="12700">
              <a:solidFill>
                <a:srgbClr val="091723"/>
              </a:solidFill>
              <a:miter lim="800000"/>
              <a:headEnd/>
              <a:tailEnd/>
            </a:ln>
          </p:spPr>
          <p:txBody>
            <a:bodyPr vert="horz" wrap="square" lIns="91440" tIns="45720" rIns="91440" bIns="45720" numCol="1" anchor="ctr" anchorCtr="0" compatLnSpc="1">
              <a:prstTxWarp prst="textNoShape">
                <a:avLst/>
              </a:prstTxWarp>
            </a:bodyPr>
            <a:lstStyle/>
            <a:p>
              <a:endParaRPr lang="en-GB">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2076" name="Group 2075">
            <a:extLst>
              <a:ext uri="{FF2B5EF4-FFF2-40B4-BE49-F238E27FC236}">
                <a16:creationId xmlns:a16="http://schemas.microsoft.com/office/drawing/2014/main" id="{3AEF82D2-3AD3-5541-10DD-C23FA507566E}"/>
              </a:ext>
            </a:extLst>
          </p:cNvPr>
          <p:cNvGrpSpPr/>
          <p:nvPr/>
        </p:nvGrpSpPr>
        <p:grpSpPr>
          <a:xfrm>
            <a:off x="1022349" y="4103058"/>
            <a:ext cx="10147300" cy="1360714"/>
            <a:chOff x="1022349" y="3725367"/>
            <a:chExt cx="10147300" cy="1360714"/>
          </a:xfrm>
        </p:grpSpPr>
        <p:sp>
          <p:nvSpPr>
            <p:cNvPr id="2059" name="Rectangle 2">
              <a:extLst>
                <a:ext uri="{FF2B5EF4-FFF2-40B4-BE49-F238E27FC236}">
                  <a16:creationId xmlns:a16="http://schemas.microsoft.com/office/drawing/2014/main" id="{89F83C86-4AA4-EEF9-8644-7A158E96AA71}"/>
                </a:ext>
              </a:extLst>
            </p:cNvPr>
            <p:cNvSpPr>
              <a:spLocks noChangeArrowheads="1"/>
            </p:cNvSpPr>
            <p:nvPr/>
          </p:nvSpPr>
          <p:spPr bwMode="auto">
            <a:xfrm>
              <a:off x="1022349" y="3733531"/>
              <a:ext cx="1908629" cy="1352550"/>
            </a:xfrm>
            <a:prstGeom prst="roundRect">
              <a:avLst/>
            </a:prstGeom>
            <a:ln w="28575">
              <a:solidFill>
                <a:srgbClr val="92D050"/>
              </a:solidFill>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ts val="300"/>
                </a:spcBef>
                <a:spcAft>
                  <a:spcPct val="0"/>
                </a:spcAft>
                <a:buClrTx/>
                <a:buSzTx/>
                <a:buFontTx/>
                <a:buNone/>
                <a:tabLst/>
              </a:pPr>
              <a:r>
                <a:rPr kumimoji="0" lang="en-US" altLang="en-US" sz="1100" b="0"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Domestic premises (for some or all of the time, and possibly some of the time on non-domestic premises)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2060" name="Picture 19">
              <a:extLst>
                <a:ext uri="{FF2B5EF4-FFF2-40B4-BE49-F238E27FC236}">
                  <a16:creationId xmlns:a16="http://schemas.microsoft.com/office/drawing/2014/main" id="{4FAED1C7-403F-5512-3E60-C6622255139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l="9959" t="8931" r="10373" b="4306"/>
            <a:stretch>
              <a:fillRect/>
            </a:stretch>
          </p:blipFill>
          <p:spPr bwMode="auto">
            <a:xfrm>
              <a:off x="2342506" y="4514507"/>
              <a:ext cx="488905" cy="461606"/>
            </a:xfrm>
            <a:prstGeom prst="rect">
              <a:avLst/>
            </a:prstGeom>
            <a:solidFill>
              <a:schemeClr val="tx2">
                <a:lumMod val="40000"/>
                <a:lumOff val="60000"/>
              </a:schemeClr>
            </a:solidFill>
          </p:spPr>
        </p:pic>
        <p:sp>
          <p:nvSpPr>
            <p:cNvPr id="2057" name="Rectangle 20">
              <a:extLst>
                <a:ext uri="{FF2B5EF4-FFF2-40B4-BE49-F238E27FC236}">
                  <a16:creationId xmlns:a16="http://schemas.microsoft.com/office/drawing/2014/main" id="{537A1891-DBC2-0008-2169-E309F71194D4}"/>
                </a:ext>
              </a:extLst>
            </p:cNvPr>
            <p:cNvSpPr>
              <a:spLocks noChangeArrowheads="1"/>
            </p:cNvSpPr>
            <p:nvPr/>
          </p:nvSpPr>
          <p:spPr bwMode="auto">
            <a:xfrm>
              <a:off x="3794124" y="3725367"/>
              <a:ext cx="1685925" cy="1352550"/>
            </a:xfrm>
            <a:prstGeom prst="roundRect">
              <a:avLst/>
            </a:prstGeom>
            <a:ln w="28575">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Non-domestic premises at all </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times</a:t>
              </a:r>
              <a:endParaRPr kumimoji="0" lang="en-US" altLang="en-US" sz="600" b="0"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2058" name="Picture 21">
              <a:extLst>
                <a:ext uri="{FF2B5EF4-FFF2-40B4-BE49-F238E27FC236}">
                  <a16:creationId xmlns:a16="http://schemas.microsoft.com/office/drawing/2014/main" id="{58F5BBCF-DFAB-124B-E94B-706C7DCD744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92197" y="4224056"/>
              <a:ext cx="361045" cy="752057"/>
            </a:xfrm>
            <a:prstGeom prst="rect">
              <a:avLst/>
            </a:prstGeom>
            <a:solidFill>
              <a:schemeClr val="tx2">
                <a:lumMod val="40000"/>
                <a:lumOff val="60000"/>
              </a:schemeClr>
            </a:solidFill>
          </p:spPr>
        </p:pic>
        <p:sp>
          <p:nvSpPr>
            <p:cNvPr id="61" name="Rectangle 22">
              <a:extLst>
                <a:ext uri="{FF2B5EF4-FFF2-40B4-BE49-F238E27FC236}">
                  <a16:creationId xmlns:a16="http://schemas.microsoft.com/office/drawing/2014/main" id="{4180BF51-0A4F-71B8-841B-D8E850F90F13}"/>
                </a:ext>
              </a:extLst>
            </p:cNvPr>
            <p:cNvSpPr>
              <a:spLocks noChangeArrowheads="1"/>
            </p:cNvSpPr>
            <p:nvPr/>
          </p:nvSpPr>
          <p:spPr bwMode="auto">
            <a:xfrm>
              <a:off x="6711950" y="3733531"/>
              <a:ext cx="1758950" cy="1352550"/>
            </a:xfrm>
            <a:prstGeom prst="roundRect">
              <a:avLst/>
            </a:prstGeom>
            <a:ln w="28575">
              <a:solidFill>
                <a:srgbClr val="92D050"/>
              </a:solidFill>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ct val="0"/>
                </a:spcAft>
              </a:pPr>
              <a:endParaRPr kumimoji="0" lang="en-US" altLang="en-US" sz="1100" b="0"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endParaRPr>
            </a:p>
            <a:p>
              <a:pPr lvl="0" eaLnBrk="0" fontAlgn="base" hangingPunct="0">
                <a:spcBef>
                  <a:spcPct val="0"/>
                </a:spcBef>
                <a:spcAft>
                  <a:spcPct val="0"/>
                </a:spcAft>
              </a:pPr>
              <a:r>
                <a:rPr kumimoji="0" lang="en-US" altLang="en-US" sz="1100" b="0"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Domestic premises (for some or all of the </a:t>
              </a:r>
              <a:r>
                <a:rPr lang="en-US" altLang="en-US" sz="1100" dirty="0">
                  <a:solidFill>
                    <a:srgbClr val="002060"/>
                  </a:solidFill>
                  <a:latin typeface="Tahoma" panose="020B0604030504040204" pitchFamily="34" charset="0"/>
                  <a:ea typeface="Tahoma" panose="020B0604030504040204" pitchFamily="34" charset="0"/>
                  <a:cs typeface="Tahoma" panose="020B0604030504040204" pitchFamily="34" charset="0"/>
                </a:rPr>
                <a:t>time, and possibly some of the time on </a:t>
              </a:r>
            </a:p>
            <a:p>
              <a:pPr lvl="0" eaLnBrk="0" fontAlgn="base" hangingPunct="0">
                <a:spcBef>
                  <a:spcPct val="0"/>
                </a:spcBef>
                <a:spcAft>
                  <a:spcPct val="0"/>
                </a:spcAft>
              </a:pPr>
              <a:r>
                <a:rPr lang="en-US" altLang="en-US" sz="1100" dirty="0">
                  <a:solidFill>
                    <a:srgbClr val="002060"/>
                  </a:solidFill>
                  <a:latin typeface="Tahoma" panose="020B0604030504040204" pitchFamily="34" charset="0"/>
                  <a:ea typeface="Tahoma" panose="020B0604030504040204" pitchFamily="34" charset="0"/>
                  <a:cs typeface="Tahoma" panose="020B0604030504040204" pitchFamily="34" charset="0"/>
                </a:rPr>
                <a:t>non-domestic premises)</a:t>
              </a:r>
              <a:endParaRPr kumimoji="0" lang="en-US" altLang="en-US" sz="1100" b="0"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62" name="Picture 19">
              <a:extLst>
                <a:ext uri="{FF2B5EF4-FFF2-40B4-BE49-F238E27FC236}">
                  <a16:creationId xmlns:a16="http://schemas.microsoft.com/office/drawing/2014/main" id="{FCACAB61-EB63-122A-93E9-BC178B4240C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l="9959" t="8931" r="10373" b="4306"/>
            <a:stretch>
              <a:fillRect/>
            </a:stretch>
          </p:blipFill>
          <p:spPr bwMode="auto">
            <a:xfrm>
              <a:off x="7853141" y="4534995"/>
              <a:ext cx="471709" cy="445370"/>
            </a:xfrm>
            <a:prstGeom prst="rect">
              <a:avLst/>
            </a:prstGeom>
            <a:solidFill>
              <a:schemeClr val="tx2">
                <a:lumMod val="40000"/>
                <a:lumOff val="60000"/>
              </a:schemeClr>
            </a:solidFill>
          </p:spPr>
        </p:pic>
        <p:sp>
          <p:nvSpPr>
            <p:cNvPr id="59" name="Rectangle: Rounded Corners 58">
              <a:extLst>
                <a:ext uri="{FF2B5EF4-FFF2-40B4-BE49-F238E27FC236}">
                  <a16:creationId xmlns:a16="http://schemas.microsoft.com/office/drawing/2014/main" id="{1FE6B879-2610-8D69-934C-205536958BB6}"/>
                </a:ext>
              </a:extLst>
            </p:cNvPr>
            <p:cNvSpPr>
              <a:spLocks noChangeArrowheads="1"/>
            </p:cNvSpPr>
            <p:nvPr/>
          </p:nvSpPr>
          <p:spPr bwMode="auto">
            <a:xfrm>
              <a:off x="9556906" y="3733531"/>
              <a:ext cx="1612743" cy="1352550"/>
            </a:xfrm>
            <a:prstGeom prst="roundRect">
              <a:avLst/>
            </a:prstGeom>
            <a:ln w="28575">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Non-domestic premises at all </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times</a:t>
              </a:r>
              <a:endParaRPr kumimoji="0" lang="en-US" altLang="en-US" sz="1800" b="0"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60" name="Picture 21">
              <a:extLst>
                <a:ext uri="{FF2B5EF4-FFF2-40B4-BE49-F238E27FC236}">
                  <a16:creationId xmlns:a16="http://schemas.microsoft.com/office/drawing/2014/main" id="{9C98D580-B48D-A81B-F0B3-1309F716206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701173" y="4228308"/>
              <a:ext cx="361045" cy="752057"/>
            </a:xfrm>
            <a:prstGeom prst="rect">
              <a:avLst/>
            </a:prstGeom>
            <a:solidFill>
              <a:schemeClr val="tx2">
                <a:lumMod val="40000"/>
                <a:lumOff val="60000"/>
              </a:schemeClr>
            </a:solidFill>
          </p:spPr>
        </p:pic>
      </p:grpSp>
      <p:grpSp>
        <p:nvGrpSpPr>
          <p:cNvPr id="2077" name="Group 2076">
            <a:extLst>
              <a:ext uri="{FF2B5EF4-FFF2-40B4-BE49-F238E27FC236}">
                <a16:creationId xmlns:a16="http://schemas.microsoft.com/office/drawing/2014/main" id="{535DF481-6222-1A2E-C3F6-2F4A423BAABE}"/>
              </a:ext>
            </a:extLst>
          </p:cNvPr>
          <p:cNvGrpSpPr/>
          <p:nvPr/>
        </p:nvGrpSpPr>
        <p:grpSpPr>
          <a:xfrm>
            <a:off x="1781175" y="5507116"/>
            <a:ext cx="8629650" cy="288000"/>
            <a:chOff x="1781175" y="5129425"/>
            <a:chExt cx="8629650" cy="288000"/>
          </a:xfrm>
        </p:grpSpPr>
        <p:sp>
          <p:nvSpPr>
            <p:cNvPr id="51" name="Arrow: Down 13">
              <a:extLst>
                <a:ext uri="{FF2B5EF4-FFF2-40B4-BE49-F238E27FC236}">
                  <a16:creationId xmlns:a16="http://schemas.microsoft.com/office/drawing/2014/main" id="{05030A78-BFB9-4191-E09B-FA019F56FF17}"/>
                </a:ext>
              </a:extLst>
            </p:cNvPr>
            <p:cNvSpPr>
              <a:spLocks noChangeArrowheads="1"/>
            </p:cNvSpPr>
            <p:nvPr/>
          </p:nvSpPr>
          <p:spPr bwMode="auto">
            <a:xfrm>
              <a:off x="10169525" y="5129425"/>
              <a:ext cx="241300" cy="288000"/>
            </a:xfrm>
            <a:prstGeom prst="downArrow">
              <a:avLst>
                <a:gd name="adj1" fmla="val 50000"/>
                <a:gd name="adj2" fmla="val 49997"/>
              </a:avLst>
            </a:prstGeom>
            <a:solidFill>
              <a:schemeClr val="tx2">
                <a:lumMod val="40000"/>
                <a:lumOff val="60000"/>
              </a:schemeClr>
            </a:solidFill>
            <a:ln w="12700">
              <a:solidFill>
                <a:srgbClr val="091723"/>
              </a:solidFill>
              <a:miter lim="800000"/>
              <a:headEnd/>
              <a:tailEnd/>
            </a:ln>
          </p:spPr>
          <p:txBody>
            <a:bodyPr vert="horz" wrap="square" lIns="91440" tIns="45720" rIns="91440" bIns="45720" numCol="1" anchor="ctr" anchorCtr="0" compatLnSpc="1">
              <a:prstTxWarp prst="textNoShape">
                <a:avLst/>
              </a:prstTxWarp>
            </a:bodyPr>
            <a:lstStyle/>
            <a:p>
              <a:endParaRPr lang="en-GB">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52" name="Arrow: Down 13">
              <a:extLst>
                <a:ext uri="{FF2B5EF4-FFF2-40B4-BE49-F238E27FC236}">
                  <a16:creationId xmlns:a16="http://schemas.microsoft.com/office/drawing/2014/main" id="{4E023B93-2B5D-226A-DA0E-254CA90324FE}"/>
                </a:ext>
              </a:extLst>
            </p:cNvPr>
            <p:cNvSpPr>
              <a:spLocks noChangeArrowheads="1"/>
            </p:cNvSpPr>
            <p:nvPr/>
          </p:nvSpPr>
          <p:spPr bwMode="auto">
            <a:xfrm>
              <a:off x="7470775" y="5129425"/>
              <a:ext cx="241300" cy="288000"/>
            </a:xfrm>
            <a:prstGeom prst="downArrow">
              <a:avLst>
                <a:gd name="adj1" fmla="val 50000"/>
                <a:gd name="adj2" fmla="val 49997"/>
              </a:avLst>
            </a:prstGeom>
            <a:solidFill>
              <a:schemeClr val="tx2">
                <a:lumMod val="40000"/>
                <a:lumOff val="60000"/>
              </a:schemeClr>
            </a:solidFill>
            <a:ln w="12700">
              <a:solidFill>
                <a:srgbClr val="091723"/>
              </a:solidFill>
              <a:miter lim="800000"/>
              <a:headEnd/>
              <a:tailEnd/>
            </a:ln>
          </p:spPr>
          <p:txBody>
            <a:bodyPr vert="horz" wrap="square" lIns="91440" tIns="45720" rIns="91440" bIns="45720" numCol="1" anchor="ctr" anchorCtr="0" compatLnSpc="1">
              <a:prstTxWarp prst="textNoShape">
                <a:avLst/>
              </a:prstTxWarp>
            </a:bodyPr>
            <a:lstStyle/>
            <a:p>
              <a:endParaRPr lang="en-GB">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53" name="Arrow: Down 13">
              <a:extLst>
                <a:ext uri="{FF2B5EF4-FFF2-40B4-BE49-F238E27FC236}">
                  <a16:creationId xmlns:a16="http://schemas.microsoft.com/office/drawing/2014/main" id="{395F6E8D-454C-D201-76CC-171BBDB4261B}"/>
                </a:ext>
              </a:extLst>
            </p:cNvPr>
            <p:cNvSpPr>
              <a:spLocks noChangeArrowheads="1"/>
            </p:cNvSpPr>
            <p:nvPr/>
          </p:nvSpPr>
          <p:spPr bwMode="auto">
            <a:xfrm>
              <a:off x="1781175" y="5129425"/>
              <a:ext cx="241300" cy="288000"/>
            </a:xfrm>
            <a:prstGeom prst="downArrow">
              <a:avLst>
                <a:gd name="adj1" fmla="val 50000"/>
                <a:gd name="adj2" fmla="val 49997"/>
              </a:avLst>
            </a:prstGeom>
            <a:solidFill>
              <a:schemeClr val="tx2">
                <a:lumMod val="40000"/>
                <a:lumOff val="60000"/>
              </a:schemeClr>
            </a:solidFill>
            <a:ln w="12700">
              <a:solidFill>
                <a:srgbClr val="091723"/>
              </a:solidFill>
              <a:miter lim="800000"/>
              <a:headEnd/>
              <a:tailEnd/>
            </a:ln>
          </p:spPr>
          <p:txBody>
            <a:bodyPr vert="horz" wrap="square" lIns="91440" tIns="45720" rIns="91440" bIns="45720" numCol="1" anchor="ctr" anchorCtr="0" compatLnSpc="1">
              <a:prstTxWarp prst="textNoShape">
                <a:avLst/>
              </a:prstTxWarp>
            </a:bodyPr>
            <a:lstStyle/>
            <a:p>
              <a:endParaRPr lang="en-GB">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54" name="Arrow: Down 13">
              <a:extLst>
                <a:ext uri="{FF2B5EF4-FFF2-40B4-BE49-F238E27FC236}">
                  <a16:creationId xmlns:a16="http://schemas.microsoft.com/office/drawing/2014/main" id="{55DFAF42-F4BE-79AE-6FD9-9B56C36689F8}"/>
                </a:ext>
              </a:extLst>
            </p:cNvPr>
            <p:cNvSpPr>
              <a:spLocks noChangeArrowheads="1"/>
            </p:cNvSpPr>
            <p:nvPr/>
          </p:nvSpPr>
          <p:spPr bwMode="auto">
            <a:xfrm>
              <a:off x="4479925" y="5129425"/>
              <a:ext cx="241300" cy="288000"/>
            </a:xfrm>
            <a:prstGeom prst="downArrow">
              <a:avLst>
                <a:gd name="adj1" fmla="val 50000"/>
                <a:gd name="adj2" fmla="val 49997"/>
              </a:avLst>
            </a:prstGeom>
            <a:solidFill>
              <a:schemeClr val="tx2">
                <a:lumMod val="40000"/>
                <a:lumOff val="60000"/>
              </a:schemeClr>
            </a:solidFill>
            <a:ln w="12700">
              <a:solidFill>
                <a:srgbClr val="091723"/>
              </a:solidFill>
              <a:miter lim="800000"/>
              <a:headEnd/>
              <a:tailEnd/>
            </a:ln>
          </p:spPr>
          <p:txBody>
            <a:bodyPr vert="horz" wrap="square" lIns="91440" tIns="45720" rIns="91440" bIns="45720" numCol="1" anchor="ctr" anchorCtr="0" compatLnSpc="1">
              <a:prstTxWarp prst="textNoShape">
                <a:avLst/>
              </a:prstTxWarp>
            </a:bodyPr>
            <a:lstStyle/>
            <a:p>
              <a:endParaRPr lang="en-GB">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2070" name="Group 2069">
            <a:extLst>
              <a:ext uri="{FF2B5EF4-FFF2-40B4-BE49-F238E27FC236}">
                <a16:creationId xmlns:a16="http://schemas.microsoft.com/office/drawing/2014/main" id="{6B8E11D2-9EF3-BC34-6AF9-5666A7A345DC}"/>
              </a:ext>
            </a:extLst>
          </p:cNvPr>
          <p:cNvGrpSpPr/>
          <p:nvPr/>
        </p:nvGrpSpPr>
        <p:grpSpPr>
          <a:xfrm>
            <a:off x="3130548" y="1114288"/>
            <a:ext cx="5930901" cy="646224"/>
            <a:chOff x="3130548" y="736597"/>
            <a:chExt cx="5930901" cy="646224"/>
          </a:xfrm>
        </p:grpSpPr>
        <p:sp>
          <p:nvSpPr>
            <p:cNvPr id="56" name="Rectangle 3">
              <a:extLst>
                <a:ext uri="{FF2B5EF4-FFF2-40B4-BE49-F238E27FC236}">
                  <a16:creationId xmlns:a16="http://schemas.microsoft.com/office/drawing/2014/main" id="{61CDABFB-911F-F368-0D2A-CAAD66187788}"/>
                </a:ext>
              </a:extLst>
            </p:cNvPr>
            <p:cNvSpPr>
              <a:spLocks noChangeArrowheads="1"/>
            </p:cNvSpPr>
            <p:nvPr/>
          </p:nvSpPr>
          <p:spPr bwMode="auto">
            <a:xfrm>
              <a:off x="3794125" y="736597"/>
              <a:ext cx="4584773" cy="351641"/>
            </a:xfrm>
            <a:prstGeom prst="roundRect">
              <a:avLst/>
            </a:prstGeom>
            <a:ln w="28575">
              <a:solidFill>
                <a:schemeClr val="accent2"/>
              </a:solidFill>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How many people will be working with the children at any single time?</a:t>
              </a:r>
              <a:endParaRPr kumimoji="0" lang="en-US" altLang="en-US" sz="18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57" name="Arrow: Bent-Up 56">
              <a:extLst>
                <a:ext uri="{FF2B5EF4-FFF2-40B4-BE49-F238E27FC236}">
                  <a16:creationId xmlns:a16="http://schemas.microsoft.com/office/drawing/2014/main" id="{D9399663-BFAA-11E1-6D1E-ED045D0396E3}"/>
                </a:ext>
              </a:extLst>
            </p:cNvPr>
            <p:cNvSpPr/>
            <p:nvPr/>
          </p:nvSpPr>
          <p:spPr>
            <a:xfrm flipH="1" flipV="1">
              <a:off x="3130548" y="861305"/>
              <a:ext cx="590551" cy="521516"/>
            </a:xfrm>
            <a:prstGeom prst="bentUpArrow">
              <a:avLst/>
            </a:prstGeom>
            <a:solidFill>
              <a:schemeClr val="tx2">
                <a:lumMod val="40000"/>
                <a:lumOff val="60000"/>
              </a:schemeClr>
            </a:solidFill>
            <a:ln>
              <a:solidFill>
                <a:schemeClr val="tx1"/>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58" name="Arrow: Bent-Up 57">
              <a:extLst>
                <a:ext uri="{FF2B5EF4-FFF2-40B4-BE49-F238E27FC236}">
                  <a16:creationId xmlns:a16="http://schemas.microsoft.com/office/drawing/2014/main" id="{FC9DB2A6-9246-AAE2-F3EC-EAA19CAE289A}"/>
                </a:ext>
              </a:extLst>
            </p:cNvPr>
            <p:cNvSpPr/>
            <p:nvPr/>
          </p:nvSpPr>
          <p:spPr>
            <a:xfrm flipV="1">
              <a:off x="8470898" y="826219"/>
              <a:ext cx="590551" cy="521516"/>
            </a:xfrm>
            <a:prstGeom prst="bentUpArrow">
              <a:avLst/>
            </a:prstGeom>
            <a:solidFill>
              <a:schemeClr val="tx2">
                <a:lumMod val="40000"/>
                <a:lumOff val="60000"/>
              </a:schemeClr>
            </a:solidFill>
            <a:ln>
              <a:solidFill>
                <a:schemeClr val="tx1"/>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2073" name="Group 2072">
            <a:extLst>
              <a:ext uri="{FF2B5EF4-FFF2-40B4-BE49-F238E27FC236}">
                <a16:creationId xmlns:a16="http://schemas.microsoft.com/office/drawing/2014/main" id="{EF497175-A241-6D2D-0D2D-D81ECC3E747F}"/>
              </a:ext>
            </a:extLst>
          </p:cNvPr>
          <p:cNvGrpSpPr/>
          <p:nvPr/>
        </p:nvGrpSpPr>
        <p:grpSpPr>
          <a:xfrm>
            <a:off x="1022350" y="3086702"/>
            <a:ext cx="10147300" cy="680372"/>
            <a:chOff x="1022350" y="2709011"/>
            <a:chExt cx="10147300" cy="680372"/>
          </a:xfrm>
        </p:grpSpPr>
        <p:sp>
          <p:nvSpPr>
            <p:cNvPr id="5" name="Rectangle 4">
              <a:extLst>
                <a:ext uri="{FF2B5EF4-FFF2-40B4-BE49-F238E27FC236}">
                  <a16:creationId xmlns:a16="http://schemas.microsoft.com/office/drawing/2014/main" id="{BDC44549-3AA1-8F37-904F-1CECDD1A4003}"/>
                </a:ext>
              </a:extLst>
            </p:cNvPr>
            <p:cNvSpPr>
              <a:spLocks noChangeArrowheads="1"/>
            </p:cNvSpPr>
            <p:nvPr/>
          </p:nvSpPr>
          <p:spPr bwMode="auto">
            <a:xfrm>
              <a:off x="1022350" y="2728983"/>
              <a:ext cx="4457700" cy="660400"/>
            </a:xfrm>
            <a:prstGeom prst="roundRect">
              <a:avLst/>
            </a:prstGeom>
            <a:noFill/>
            <a:ln w="28575">
              <a:solidFill>
                <a:srgbClr val="009ABC"/>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This is a childminder registration.</a:t>
              </a:r>
              <a:endParaRPr kumimoji="0" lang="en-US" altLang="en-US" sz="6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Where will you be working from?</a:t>
              </a:r>
              <a:endParaRPr kumimoji="0" lang="en-US" altLang="en-US" sz="18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6" name="Rectangle 14">
              <a:extLst>
                <a:ext uri="{FF2B5EF4-FFF2-40B4-BE49-F238E27FC236}">
                  <a16:creationId xmlns:a16="http://schemas.microsoft.com/office/drawing/2014/main" id="{20126DD4-D9EA-B491-CF46-7B4E189B5695}"/>
                </a:ext>
              </a:extLst>
            </p:cNvPr>
            <p:cNvSpPr>
              <a:spLocks noChangeArrowheads="1"/>
            </p:cNvSpPr>
            <p:nvPr/>
          </p:nvSpPr>
          <p:spPr bwMode="auto">
            <a:xfrm>
              <a:off x="6711950" y="2718258"/>
              <a:ext cx="4457700" cy="660400"/>
            </a:xfrm>
            <a:prstGeom prst="roundRect">
              <a:avLst/>
            </a:prstGeom>
            <a:noFill/>
            <a:ln w="28575">
              <a:solidFill>
                <a:srgbClr val="CF03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This is a daycare/group provision registration.</a:t>
              </a:r>
              <a:endParaRPr kumimoji="0" lang="en-US" altLang="en-US" sz="600" b="0"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Where will you be working from?</a:t>
              </a:r>
              <a:endParaRPr kumimoji="0" lang="en-US" altLang="en-US" sz="1800" b="0"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062" name="Arrow: Bent-Up 2061">
              <a:extLst>
                <a:ext uri="{FF2B5EF4-FFF2-40B4-BE49-F238E27FC236}">
                  <a16:creationId xmlns:a16="http://schemas.microsoft.com/office/drawing/2014/main" id="{92B75C58-EBBA-9493-086C-BC95C1602BE7}"/>
                </a:ext>
              </a:extLst>
            </p:cNvPr>
            <p:cNvSpPr/>
            <p:nvPr/>
          </p:nvSpPr>
          <p:spPr>
            <a:xfrm rot="16200000" flipH="1" flipV="1">
              <a:off x="6085975" y="2689133"/>
              <a:ext cx="481760" cy="521516"/>
            </a:xfrm>
            <a:prstGeom prst="bentUpArrow">
              <a:avLst/>
            </a:prstGeom>
            <a:solidFill>
              <a:schemeClr val="tx2">
                <a:lumMod val="40000"/>
                <a:lumOff val="60000"/>
              </a:schemeClr>
            </a:solidFill>
            <a:ln>
              <a:solidFill>
                <a:schemeClr val="tx1"/>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2071" name="Group 2070">
            <a:extLst>
              <a:ext uri="{FF2B5EF4-FFF2-40B4-BE49-F238E27FC236}">
                <a16:creationId xmlns:a16="http://schemas.microsoft.com/office/drawing/2014/main" id="{A68D431F-9B1C-C225-9BDE-448D0F0CB06A}"/>
              </a:ext>
            </a:extLst>
          </p:cNvPr>
          <p:cNvGrpSpPr/>
          <p:nvPr/>
        </p:nvGrpSpPr>
        <p:grpSpPr>
          <a:xfrm>
            <a:off x="1022350" y="1770589"/>
            <a:ext cx="10147300" cy="984706"/>
            <a:chOff x="1022350" y="1392898"/>
            <a:chExt cx="10147300" cy="984706"/>
          </a:xfrm>
        </p:grpSpPr>
        <p:grpSp>
          <p:nvGrpSpPr>
            <p:cNvPr id="2052" name="Group 2051">
              <a:extLst>
                <a:ext uri="{FF2B5EF4-FFF2-40B4-BE49-F238E27FC236}">
                  <a16:creationId xmlns:a16="http://schemas.microsoft.com/office/drawing/2014/main" id="{6F78529A-C6F8-B3E7-0963-A52D9F19D809}"/>
                </a:ext>
              </a:extLst>
            </p:cNvPr>
            <p:cNvGrpSpPr/>
            <p:nvPr/>
          </p:nvGrpSpPr>
          <p:grpSpPr>
            <a:xfrm>
              <a:off x="6711950" y="1392898"/>
              <a:ext cx="4457700" cy="970487"/>
              <a:chOff x="6711950" y="1504716"/>
              <a:chExt cx="4457700" cy="970487"/>
            </a:xfrm>
          </p:grpSpPr>
          <p:sp>
            <p:nvSpPr>
              <p:cNvPr id="2054" name="Rectangle 5">
                <a:extLst>
                  <a:ext uri="{FF2B5EF4-FFF2-40B4-BE49-F238E27FC236}">
                    <a16:creationId xmlns:a16="http://schemas.microsoft.com/office/drawing/2014/main" id="{4689DE0C-65A7-9EE8-025C-0EE8C260131F}"/>
                  </a:ext>
                </a:extLst>
              </p:cNvPr>
              <p:cNvSpPr>
                <a:spLocks noChangeArrowheads="1"/>
              </p:cNvSpPr>
              <p:nvPr/>
            </p:nvSpPr>
            <p:spPr bwMode="auto">
              <a:xfrm>
                <a:off x="6711950" y="1504716"/>
                <a:ext cx="4457700" cy="970487"/>
              </a:xfrm>
              <a:prstGeom prst="roundRect">
                <a:avLst/>
              </a:prstGeom>
              <a:noFill/>
              <a:ln w="28575">
                <a:solidFill>
                  <a:srgbClr val="CF0360"/>
                </a:solidFill>
                <a:headEnd/>
                <a:tailEnd/>
              </a:ln>
            </p:spPr>
            <p:style>
              <a:lnRef idx="2">
                <a:schemeClr val="accent5">
                  <a:shade val="15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There are five or more people working with children at any single time. </a:t>
                </a:r>
                <a:endParaRPr kumimoji="0" lang="en-US" altLang="en-US" sz="600" b="0"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2055" name="Picture 9">
                <a:extLst>
                  <a:ext uri="{FF2B5EF4-FFF2-40B4-BE49-F238E27FC236}">
                    <a16:creationId xmlns:a16="http://schemas.microsoft.com/office/drawing/2014/main" id="{8FE47E6D-F09F-E3BC-3324-85FBE7371D3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811448" y="1922674"/>
                <a:ext cx="688975" cy="450850"/>
              </a:xfrm>
              <a:prstGeom prst="rect">
                <a:avLst/>
              </a:prstGeom>
              <a:solidFill>
                <a:schemeClr val="tx2">
                  <a:lumMod val="40000"/>
                  <a:lumOff val="60000"/>
                </a:schemeClr>
              </a:solidFill>
            </p:spPr>
          </p:pic>
        </p:grpSp>
        <p:grpSp>
          <p:nvGrpSpPr>
            <p:cNvPr id="63" name="Group 62">
              <a:extLst>
                <a:ext uri="{FF2B5EF4-FFF2-40B4-BE49-F238E27FC236}">
                  <a16:creationId xmlns:a16="http://schemas.microsoft.com/office/drawing/2014/main" id="{DCB98DA1-DF4E-CC54-AAE8-12ABEB9FA9A2}"/>
                </a:ext>
              </a:extLst>
            </p:cNvPr>
            <p:cNvGrpSpPr/>
            <p:nvPr/>
          </p:nvGrpSpPr>
          <p:grpSpPr>
            <a:xfrm>
              <a:off x="1022350" y="1407456"/>
              <a:ext cx="4457700" cy="970148"/>
              <a:chOff x="1022350" y="1519274"/>
              <a:chExt cx="4457700" cy="970148"/>
            </a:xfrm>
          </p:grpSpPr>
          <p:sp>
            <p:nvSpPr>
              <p:cNvPr id="2049" name="Rectangle 1">
                <a:extLst>
                  <a:ext uri="{FF2B5EF4-FFF2-40B4-BE49-F238E27FC236}">
                    <a16:creationId xmlns:a16="http://schemas.microsoft.com/office/drawing/2014/main" id="{A1D447F5-F3FC-0351-A286-F2CE1BBA575E}"/>
                  </a:ext>
                </a:extLst>
              </p:cNvPr>
              <p:cNvSpPr>
                <a:spLocks noChangeArrowheads="1"/>
              </p:cNvSpPr>
              <p:nvPr/>
            </p:nvSpPr>
            <p:spPr bwMode="auto">
              <a:xfrm>
                <a:off x="1022350" y="1519274"/>
                <a:ext cx="4457700" cy="970148"/>
              </a:xfrm>
              <a:prstGeom prst="roundRect">
                <a:avLst/>
              </a:prstGeom>
              <a:noFill/>
              <a:ln w="28575">
                <a:solidFill>
                  <a:srgbClr val="009ABC"/>
                </a:solidFill>
                <a:headEnd/>
                <a:tailEnd/>
              </a:ln>
            </p:spPr>
            <p:style>
              <a:lnRef idx="2">
                <a:schemeClr val="accent5">
                  <a:shade val="15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There are </a:t>
                </a:r>
                <a:r>
                  <a:rPr lang="en-US" altLang="en-US" sz="1100" dirty="0">
                    <a:solidFill>
                      <a:srgbClr val="002060"/>
                    </a:solidFill>
                    <a:latin typeface="Tahoma" panose="020B0604030504040204" pitchFamily="34" charset="0"/>
                    <a:ea typeface="Tahoma" panose="020B0604030504040204" pitchFamily="34" charset="0"/>
                    <a:cs typeface="Tahoma" panose="020B0604030504040204" pitchFamily="34" charset="0"/>
                  </a:rPr>
                  <a:t>one to four</a:t>
                </a:r>
                <a:r>
                  <a:rPr kumimoji="0" lang="en-US" altLang="en-US" sz="1100" b="0"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 people working with children at any single time</a:t>
                </a:r>
                <a:r>
                  <a:rPr lang="en-US" altLang="en-US" sz="11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kumimoji="0" lang="en-US" altLang="en-US" sz="1100" b="0"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(excluding small daycare providers).</a:t>
                </a:r>
              </a:p>
              <a:p>
                <a:pPr marL="0" marR="0" lvl="0" indent="457200" algn="ctr"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This includes any arrangement of childminders, </a:t>
                </a:r>
                <a:endParaRPr kumimoji="0" lang="en-US" altLang="en-US" sz="600" b="0"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pPr>
                <a:r>
                  <a:rPr lang="en-US" altLang="en-US" sz="1100" dirty="0">
                    <a:solidFill>
                      <a:srgbClr val="002060"/>
                    </a:solidFill>
                    <a:latin typeface="Tahoma" panose="020B0604030504040204" pitchFamily="34" charset="0"/>
                    <a:ea typeface="Tahoma" panose="020B0604030504040204" pitchFamily="34" charset="0"/>
                    <a:cs typeface="Tahoma" panose="020B0604030504040204" pitchFamily="34" charset="0"/>
                  </a:rPr>
                  <a:t>c</a:t>
                </a:r>
                <a:r>
                  <a:rPr kumimoji="0" lang="en-US" altLang="en-US" sz="1100" b="0"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o-childminders and assistants. </a:t>
                </a:r>
                <a:endParaRPr kumimoji="0" lang="en-US" altLang="en-US" sz="600" b="0"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2051" name="Picture 8">
                <a:extLst>
                  <a:ext uri="{FF2B5EF4-FFF2-40B4-BE49-F238E27FC236}">
                    <a16:creationId xmlns:a16="http://schemas.microsoft.com/office/drawing/2014/main" id="{F37A9326-6BEC-3B88-F005-FC4A18E7ECE5}"/>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t="18629" b="23077"/>
              <a:stretch>
                <a:fillRect/>
              </a:stretch>
            </p:blipFill>
            <p:spPr bwMode="auto">
              <a:xfrm>
                <a:off x="1174750" y="1922674"/>
                <a:ext cx="727075" cy="457200"/>
              </a:xfrm>
              <a:prstGeom prst="rect">
                <a:avLst/>
              </a:prstGeom>
              <a:solidFill>
                <a:schemeClr val="tx2">
                  <a:lumMod val="40000"/>
                  <a:lumOff val="60000"/>
                </a:schemeClr>
              </a:solidFill>
            </p:spPr>
          </p:pic>
        </p:grpSp>
        <p:sp>
          <p:nvSpPr>
            <p:cNvPr id="2064" name="Arrow: Bent-Up 2063">
              <a:extLst>
                <a:ext uri="{FF2B5EF4-FFF2-40B4-BE49-F238E27FC236}">
                  <a16:creationId xmlns:a16="http://schemas.microsoft.com/office/drawing/2014/main" id="{211721B9-B9CC-9AB5-AC4A-76C65CD009AD}"/>
                </a:ext>
              </a:extLst>
            </p:cNvPr>
            <p:cNvSpPr/>
            <p:nvPr/>
          </p:nvSpPr>
          <p:spPr>
            <a:xfrm flipV="1">
              <a:off x="5605941" y="1850558"/>
              <a:ext cx="629188" cy="522000"/>
            </a:xfrm>
            <a:prstGeom prst="bentUpArrow">
              <a:avLst/>
            </a:prstGeom>
            <a:solidFill>
              <a:srgbClr val="CCCCCD"/>
            </a:solidFill>
            <a:ln>
              <a:solidFill>
                <a:srgbClr val="01060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Tahoma" panose="020B0604030504040204" pitchFamily="34" charset="0"/>
                <a:ea typeface="Tahoma" panose="020B0604030504040204" pitchFamily="34" charset="0"/>
                <a:cs typeface="Tahoma" panose="020B0604030504040204" pitchFamily="34" charset="0"/>
              </a:endParaRPr>
            </a:p>
          </p:txBody>
        </p:sp>
      </p:grpSp>
      <p:grpSp>
        <p:nvGrpSpPr>
          <p:cNvPr id="2072" name="Group 2071">
            <a:extLst>
              <a:ext uri="{FF2B5EF4-FFF2-40B4-BE49-F238E27FC236}">
                <a16:creationId xmlns:a16="http://schemas.microsoft.com/office/drawing/2014/main" id="{9B4D863D-D734-F029-4561-4A7C6910A562}"/>
              </a:ext>
            </a:extLst>
          </p:cNvPr>
          <p:cNvGrpSpPr/>
          <p:nvPr/>
        </p:nvGrpSpPr>
        <p:grpSpPr>
          <a:xfrm>
            <a:off x="3130550" y="2775146"/>
            <a:ext cx="5930900" cy="288000"/>
            <a:chOff x="3130550" y="2397455"/>
            <a:chExt cx="5930900" cy="288000"/>
          </a:xfrm>
        </p:grpSpPr>
        <p:sp>
          <p:nvSpPr>
            <p:cNvPr id="2053" name="Arrow: Down 13">
              <a:extLst>
                <a:ext uri="{FF2B5EF4-FFF2-40B4-BE49-F238E27FC236}">
                  <a16:creationId xmlns:a16="http://schemas.microsoft.com/office/drawing/2014/main" id="{9A93CFAF-BCD6-407A-6943-149F07DB683F}"/>
                </a:ext>
              </a:extLst>
            </p:cNvPr>
            <p:cNvSpPr>
              <a:spLocks noChangeArrowheads="1"/>
            </p:cNvSpPr>
            <p:nvPr/>
          </p:nvSpPr>
          <p:spPr bwMode="auto">
            <a:xfrm>
              <a:off x="8820150" y="2397455"/>
              <a:ext cx="241300" cy="288000"/>
            </a:xfrm>
            <a:prstGeom prst="downArrow">
              <a:avLst>
                <a:gd name="adj1" fmla="val 50000"/>
                <a:gd name="adj2" fmla="val 49997"/>
              </a:avLst>
            </a:prstGeom>
            <a:solidFill>
              <a:schemeClr val="tx2">
                <a:lumMod val="40000"/>
                <a:lumOff val="60000"/>
              </a:schemeClr>
            </a:solidFill>
            <a:ln w="12700">
              <a:solidFill>
                <a:srgbClr val="091723"/>
              </a:solidFill>
              <a:miter lim="800000"/>
              <a:headEnd/>
              <a:tailEnd/>
            </a:ln>
          </p:spPr>
          <p:txBody>
            <a:bodyPr vert="horz" wrap="square" lIns="91440" tIns="45720" rIns="91440" bIns="45720" numCol="1" anchor="ctr" anchorCtr="0" compatLnSpc="1">
              <a:prstTxWarp prst="textNoShape">
                <a:avLst/>
              </a:prstTxWarp>
            </a:bodyPr>
            <a:lstStyle/>
            <a:p>
              <a:endParaRPr lang="en-GB">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048" name="Arrow: Down 13">
              <a:extLst>
                <a:ext uri="{FF2B5EF4-FFF2-40B4-BE49-F238E27FC236}">
                  <a16:creationId xmlns:a16="http://schemas.microsoft.com/office/drawing/2014/main" id="{E4959A78-D1E9-9210-EF82-9D09DE7438DB}"/>
                </a:ext>
              </a:extLst>
            </p:cNvPr>
            <p:cNvSpPr>
              <a:spLocks noChangeArrowheads="1"/>
            </p:cNvSpPr>
            <p:nvPr/>
          </p:nvSpPr>
          <p:spPr bwMode="auto">
            <a:xfrm>
              <a:off x="3130550" y="2397455"/>
              <a:ext cx="241300" cy="288000"/>
            </a:xfrm>
            <a:prstGeom prst="downArrow">
              <a:avLst>
                <a:gd name="adj1" fmla="val 50000"/>
                <a:gd name="adj2" fmla="val 49997"/>
              </a:avLst>
            </a:prstGeom>
            <a:solidFill>
              <a:schemeClr val="tx2">
                <a:lumMod val="40000"/>
                <a:lumOff val="60000"/>
              </a:schemeClr>
            </a:solidFill>
            <a:ln w="12700">
              <a:solidFill>
                <a:srgbClr val="091723"/>
              </a:solidFill>
              <a:miter lim="800000"/>
              <a:headEnd/>
              <a:tailEnd/>
            </a:ln>
          </p:spPr>
          <p:txBody>
            <a:bodyPr vert="horz" wrap="square" lIns="91440" tIns="45720" rIns="91440" bIns="45720" numCol="1" anchor="ctr" anchorCtr="0" compatLnSpc="1">
              <a:prstTxWarp prst="textNoShape">
                <a:avLst/>
              </a:prstTxWarp>
            </a:bodyPr>
            <a:lstStyle/>
            <a:p>
              <a:endParaRPr lang="en-GB">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067" name="Rectangle: Rounded Corners 2066">
              <a:extLst>
                <a:ext uri="{FF2B5EF4-FFF2-40B4-BE49-F238E27FC236}">
                  <a16:creationId xmlns:a16="http://schemas.microsoft.com/office/drawing/2014/main" id="{A4AD764B-D43A-30E8-794B-ABB9FEE59973}"/>
                </a:ext>
              </a:extLst>
            </p:cNvPr>
            <p:cNvSpPr/>
            <p:nvPr/>
          </p:nvSpPr>
          <p:spPr>
            <a:xfrm>
              <a:off x="5527830" y="2443243"/>
              <a:ext cx="1171853" cy="196425"/>
            </a:xfrm>
            <a:prstGeom prst="roundRect">
              <a:avLst/>
            </a:prstGeom>
            <a:no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rgbClr val="002060"/>
                  </a:solidFill>
                  <a:latin typeface="Tahoma" panose="020B0604030504040204" pitchFamily="34" charset="0"/>
                  <a:ea typeface="Tahoma" panose="020B0604030504040204" pitchFamily="34" charset="0"/>
                  <a:cs typeface="Tahoma" panose="020B0604030504040204" pitchFamily="34" charset="0"/>
                </a:rPr>
                <a:t>Small daycare</a:t>
              </a:r>
            </a:p>
          </p:txBody>
        </p:sp>
      </p:grpSp>
    </p:spTree>
    <p:extLst>
      <p:ext uri="{BB962C8B-B14F-4D97-AF65-F5344CB8AC3E}">
        <p14:creationId xmlns:p14="http://schemas.microsoft.com/office/powerpoint/2010/main" val="4115850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D8912C-F1E3-3594-0086-AC22C72DA3A8}"/>
              </a:ext>
            </a:extLst>
          </p:cNvPr>
          <p:cNvSpPr>
            <a:spLocks noGrp="1"/>
          </p:cNvSpPr>
          <p:nvPr>
            <p:ph type="body" sz="quarter" idx="10"/>
          </p:nvPr>
        </p:nvSpPr>
        <p:spPr/>
        <p:txBody>
          <a:bodyPr/>
          <a:lstStyle/>
          <a:p>
            <a:r>
              <a:rPr lang="en-GB" dirty="0"/>
              <a:t>Application and registration</a:t>
            </a:r>
          </a:p>
        </p:txBody>
      </p:sp>
    </p:spTree>
    <p:extLst>
      <p:ext uri="{BB962C8B-B14F-4D97-AF65-F5344CB8AC3E}">
        <p14:creationId xmlns:p14="http://schemas.microsoft.com/office/powerpoint/2010/main" val="274436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3FFD95-AB06-F006-E812-63807C239CB7}"/>
              </a:ext>
            </a:extLst>
          </p:cNvPr>
          <p:cNvSpPr>
            <a:spLocks noGrp="1"/>
          </p:cNvSpPr>
          <p:nvPr>
            <p:ph type="body" sz="quarter" idx="11"/>
          </p:nvPr>
        </p:nvSpPr>
        <p:spPr>
          <a:xfrm>
            <a:off x="745304" y="808346"/>
            <a:ext cx="5205536" cy="914400"/>
          </a:xfrm>
        </p:spPr>
        <p:txBody>
          <a:bodyPr/>
          <a:lstStyle/>
          <a:p>
            <a:r>
              <a:rPr lang="en-GB"/>
              <a:t>Registration timescales</a:t>
            </a:r>
          </a:p>
        </p:txBody>
      </p:sp>
      <p:sp>
        <p:nvSpPr>
          <p:cNvPr id="3" name="Text Placeholder 2">
            <a:extLst>
              <a:ext uri="{FF2B5EF4-FFF2-40B4-BE49-F238E27FC236}">
                <a16:creationId xmlns:a16="http://schemas.microsoft.com/office/drawing/2014/main" id="{56B6F948-EEAB-C110-59B5-AB539A23AFED}"/>
              </a:ext>
            </a:extLst>
          </p:cNvPr>
          <p:cNvSpPr>
            <a:spLocks noGrp="1"/>
          </p:cNvSpPr>
          <p:nvPr>
            <p:ph type="body" sz="quarter" idx="12"/>
          </p:nvPr>
        </p:nvSpPr>
        <p:spPr>
          <a:xfrm>
            <a:off x="744817" y="1722747"/>
            <a:ext cx="9676654" cy="3810732"/>
          </a:xfrm>
        </p:spPr>
        <p:txBody>
          <a:bodyPr/>
          <a:lstStyle/>
          <a:p>
            <a:pPr>
              <a:lnSpc>
                <a:spcPct val="100000"/>
              </a:lnSpc>
            </a:pPr>
            <a:r>
              <a:rPr lang="en-GB" dirty="0"/>
              <a:t>12 weeks – Early Years Register and Childcare Register applications </a:t>
            </a:r>
          </a:p>
          <a:p>
            <a:pPr>
              <a:lnSpc>
                <a:spcPct val="100000"/>
              </a:lnSpc>
            </a:pPr>
            <a:r>
              <a:rPr lang="en-GB" dirty="0"/>
              <a:t>10 weeks – Nannies on the voluntary part of the Childcare Register</a:t>
            </a:r>
            <a:br>
              <a:rPr lang="en-GB" dirty="0"/>
            </a:br>
            <a:endParaRPr lang="en-GB" dirty="0"/>
          </a:p>
          <a:p>
            <a:pPr marL="0" indent="0">
              <a:lnSpc>
                <a:spcPct val="100000"/>
              </a:lnSpc>
              <a:buNone/>
            </a:pPr>
            <a:r>
              <a:rPr lang="en-GB" dirty="0"/>
              <a:t>Approval of additional premises is usually quicker; however, it depends on whether we need to visit the provider or carry out any additional checks.</a:t>
            </a:r>
          </a:p>
        </p:txBody>
      </p:sp>
      <p:pic>
        <p:nvPicPr>
          <p:cNvPr id="5" name="Graphic 4" descr="Monthly calendar with solid fill">
            <a:extLst>
              <a:ext uri="{FF2B5EF4-FFF2-40B4-BE49-F238E27FC236}">
                <a16:creationId xmlns:a16="http://schemas.microsoft.com/office/drawing/2014/main" id="{D60B513C-F81C-B30F-C0AC-3BDE4D4884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6415" y="4305693"/>
            <a:ext cx="1847928" cy="1847928"/>
          </a:xfrm>
          <a:prstGeom prst="rect">
            <a:avLst/>
          </a:prstGeom>
        </p:spPr>
      </p:pic>
    </p:spTree>
    <p:extLst>
      <p:ext uri="{BB962C8B-B14F-4D97-AF65-F5344CB8AC3E}">
        <p14:creationId xmlns:p14="http://schemas.microsoft.com/office/powerpoint/2010/main" val="4739415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E141979-DB7E-B8CF-395A-7BE76ECCA0AD}"/>
              </a:ext>
            </a:extLst>
          </p:cNvPr>
          <p:cNvSpPr>
            <a:spLocks noGrp="1"/>
          </p:cNvSpPr>
          <p:nvPr>
            <p:ph type="body" sz="quarter" idx="19"/>
          </p:nvPr>
        </p:nvSpPr>
        <p:spPr/>
        <p:txBody>
          <a:bodyPr/>
          <a:lstStyle/>
          <a:p>
            <a:r>
              <a:rPr lang="en-GB" dirty="0"/>
              <a:t>Application and registration process</a:t>
            </a:r>
          </a:p>
        </p:txBody>
      </p:sp>
      <p:pic>
        <p:nvPicPr>
          <p:cNvPr id="32" name="Picture Placeholder 31" descr="Children playing with blocks">
            <a:extLst>
              <a:ext uri="{FF2B5EF4-FFF2-40B4-BE49-F238E27FC236}">
                <a16:creationId xmlns:a16="http://schemas.microsoft.com/office/drawing/2014/main" id="{12756169-DCCD-6FAA-97D9-D8F3E3D447C2}"/>
              </a:ext>
            </a:extLst>
          </p:cNvPr>
          <p:cNvPicPr>
            <a:picLocks noGrp="1" noChangeAspect="1"/>
          </p:cNvPicPr>
          <p:nvPr>
            <p:ph type="pic" sz="quarter" idx="23"/>
          </p:nvPr>
        </p:nvPicPr>
        <p:blipFill>
          <a:blip r:embed="rId3">
            <a:extLst>
              <a:ext uri="{28A0092B-C50C-407E-A947-70E740481C1C}">
                <a14:useLocalDpi xmlns:a14="http://schemas.microsoft.com/office/drawing/2010/main" val="0"/>
              </a:ext>
            </a:extLst>
          </a:blip>
          <a:srcRect/>
          <a:stretch>
            <a:fillRect/>
          </a:stretch>
        </p:blipFill>
        <p:spPr>
          <a:xfrm>
            <a:off x="9111948" y="2136841"/>
            <a:ext cx="2387535" cy="1222809"/>
          </a:xfrm>
          <a:prstGeom prst="rect">
            <a:avLst/>
          </a:prstGeom>
          <a:ln>
            <a:noFill/>
          </a:ln>
          <a:effectLst>
            <a:outerShdw blurRad="292100" dist="139700" dir="2700000" algn="tl" rotWithShape="0">
              <a:srgbClr val="333333">
                <a:alpha val="65000"/>
              </a:srgbClr>
            </a:outerShdw>
          </a:effectLst>
        </p:spPr>
      </p:pic>
      <p:sp>
        <p:nvSpPr>
          <p:cNvPr id="10" name="Text Placeholder 9">
            <a:extLst>
              <a:ext uri="{FF2B5EF4-FFF2-40B4-BE49-F238E27FC236}">
                <a16:creationId xmlns:a16="http://schemas.microsoft.com/office/drawing/2014/main" id="{D8B1A30C-E8D5-FD1A-A3D4-A8A4D064EC07}"/>
              </a:ext>
            </a:extLst>
          </p:cNvPr>
          <p:cNvSpPr>
            <a:spLocks noGrp="1"/>
          </p:cNvSpPr>
          <p:nvPr>
            <p:ph type="body" sz="quarter" idx="24"/>
          </p:nvPr>
        </p:nvSpPr>
        <p:spPr>
          <a:xfrm>
            <a:off x="6410741" y="3537088"/>
            <a:ext cx="2398430" cy="504306"/>
          </a:xfrm>
        </p:spPr>
        <p:txBody>
          <a:bodyPr/>
          <a:lstStyle/>
          <a:p>
            <a:r>
              <a:rPr lang="en-GB"/>
              <a:t>Application review</a:t>
            </a:r>
          </a:p>
        </p:txBody>
      </p:sp>
      <p:sp>
        <p:nvSpPr>
          <p:cNvPr id="11" name="Text Placeholder 10">
            <a:extLst>
              <a:ext uri="{FF2B5EF4-FFF2-40B4-BE49-F238E27FC236}">
                <a16:creationId xmlns:a16="http://schemas.microsoft.com/office/drawing/2014/main" id="{B87B8408-0703-A0D4-BF04-7B6613AAAC17}"/>
              </a:ext>
            </a:extLst>
          </p:cNvPr>
          <p:cNvSpPr>
            <a:spLocks noGrp="1"/>
          </p:cNvSpPr>
          <p:nvPr>
            <p:ph type="body" sz="quarter" idx="25"/>
          </p:nvPr>
        </p:nvSpPr>
        <p:spPr>
          <a:xfrm>
            <a:off x="1168357" y="3537088"/>
            <a:ext cx="2126339" cy="504306"/>
          </a:xfrm>
        </p:spPr>
        <p:txBody>
          <a:bodyPr/>
          <a:lstStyle/>
          <a:p>
            <a:r>
              <a:rPr lang="en-GB"/>
              <a:t>Before you apply</a:t>
            </a:r>
          </a:p>
        </p:txBody>
      </p:sp>
      <p:sp>
        <p:nvSpPr>
          <p:cNvPr id="12" name="Text Placeholder 11">
            <a:extLst>
              <a:ext uri="{FF2B5EF4-FFF2-40B4-BE49-F238E27FC236}">
                <a16:creationId xmlns:a16="http://schemas.microsoft.com/office/drawing/2014/main" id="{206D37AE-1977-98BB-6676-4E4FB5EA786F}"/>
              </a:ext>
            </a:extLst>
          </p:cNvPr>
          <p:cNvSpPr>
            <a:spLocks noGrp="1"/>
          </p:cNvSpPr>
          <p:nvPr>
            <p:ph type="body" sz="quarter" idx="26"/>
          </p:nvPr>
        </p:nvSpPr>
        <p:spPr>
          <a:xfrm>
            <a:off x="3788581" y="3537088"/>
            <a:ext cx="2201177" cy="504306"/>
          </a:xfrm>
        </p:spPr>
        <p:txBody>
          <a:bodyPr/>
          <a:lstStyle/>
          <a:p>
            <a:r>
              <a:rPr lang="en-GB"/>
              <a:t>Application stage</a:t>
            </a:r>
          </a:p>
        </p:txBody>
      </p:sp>
      <p:sp>
        <p:nvSpPr>
          <p:cNvPr id="13" name="Text Placeholder 12">
            <a:extLst>
              <a:ext uri="{FF2B5EF4-FFF2-40B4-BE49-F238E27FC236}">
                <a16:creationId xmlns:a16="http://schemas.microsoft.com/office/drawing/2014/main" id="{2423A35B-6B9B-F1B4-0AD7-F911D1DECE81}"/>
              </a:ext>
            </a:extLst>
          </p:cNvPr>
          <p:cNvSpPr>
            <a:spLocks noGrp="1"/>
          </p:cNvSpPr>
          <p:nvPr>
            <p:ph type="body" sz="quarter" idx="27"/>
          </p:nvPr>
        </p:nvSpPr>
        <p:spPr>
          <a:xfrm>
            <a:off x="9039046" y="3537088"/>
            <a:ext cx="2533337" cy="504306"/>
          </a:xfrm>
        </p:spPr>
        <p:txBody>
          <a:bodyPr/>
          <a:lstStyle/>
          <a:p>
            <a:r>
              <a:rPr lang="en-GB" sz="1600"/>
              <a:t>Registration or refusal</a:t>
            </a:r>
          </a:p>
        </p:txBody>
      </p:sp>
      <p:sp>
        <p:nvSpPr>
          <p:cNvPr id="14" name="Text Placeholder 13">
            <a:extLst>
              <a:ext uri="{FF2B5EF4-FFF2-40B4-BE49-F238E27FC236}">
                <a16:creationId xmlns:a16="http://schemas.microsoft.com/office/drawing/2014/main" id="{AC0BBAB8-5DF4-A059-7023-4885610925AF}"/>
              </a:ext>
            </a:extLst>
          </p:cNvPr>
          <p:cNvSpPr>
            <a:spLocks noGrp="1"/>
          </p:cNvSpPr>
          <p:nvPr>
            <p:ph type="body" sz="quarter" idx="28"/>
          </p:nvPr>
        </p:nvSpPr>
        <p:spPr>
          <a:xfrm>
            <a:off x="1101601" y="4041394"/>
            <a:ext cx="2259852" cy="1059355"/>
          </a:xfrm>
        </p:spPr>
        <p:txBody>
          <a:bodyPr/>
          <a:lstStyle/>
          <a:p>
            <a:r>
              <a:rPr lang="en-GB"/>
              <a:t>You need to consider what checks will be needed to support your application. You may need to consider training and will need to choose a premises.</a:t>
            </a:r>
          </a:p>
        </p:txBody>
      </p:sp>
      <p:sp>
        <p:nvSpPr>
          <p:cNvPr id="15" name="Text Placeholder 14">
            <a:extLst>
              <a:ext uri="{FF2B5EF4-FFF2-40B4-BE49-F238E27FC236}">
                <a16:creationId xmlns:a16="http://schemas.microsoft.com/office/drawing/2014/main" id="{880CC30D-3286-9229-A973-556D062AEB23}"/>
              </a:ext>
            </a:extLst>
          </p:cNvPr>
          <p:cNvSpPr>
            <a:spLocks noGrp="1"/>
          </p:cNvSpPr>
          <p:nvPr>
            <p:ph type="body" sz="quarter" idx="29"/>
          </p:nvPr>
        </p:nvSpPr>
        <p:spPr>
          <a:xfrm>
            <a:off x="3655091" y="4038168"/>
            <a:ext cx="2463579" cy="1222808"/>
          </a:xfrm>
        </p:spPr>
        <p:txBody>
          <a:bodyPr/>
          <a:lstStyle/>
          <a:p>
            <a:r>
              <a:rPr lang="en-GB" dirty="0"/>
              <a:t>You must decide which application form to submit based on the type of provision you want to register. Choose which registers you need. Check who needs to complete a connecting application form. </a:t>
            </a:r>
          </a:p>
        </p:txBody>
      </p:sp>
      <p:sp>
        <p:nvSpPr>
          <p:cNvPr id="16" name="Text Placeholder 15">
            <a:extLst>
              <a:ext uri="{FF2B5EF4-FFF2-40B4-BE49-F238E27FC236}">
                <a16:creationId xmlns:a16="http://schemas.microsoft.com/office/drawing/2014/main" id="{C0D0AACE-3109-3558-05AB-D57929A057CB}"/>
              </a:ext>
            </a:extLst>
          </p:cNvPr>
          <p:cNvSpPr>
            <a:spLocks noGrp="1"/>
          </p:cNvSpPr>
          <p:nvPr>
            <p:ph type="body" sz="quarter" idx="30"/>
          </p:nvPr>
        </p:nvSpPr>
        <p:spPr>
          <a:xfrm>
            <a:off x="6558705" y="4038167"/>
            <a:ext cx="2126115" cy="1222808"/>
          </a:xfrm>
        </p:spPr>
        <p:txBody>
          <a:bodyPr/>
          <a:lstStyle/>
          <a:p>
            <a:r>
              <a:rPr lang="en-GB" dirty="0"/>
              <a:t>We call at the start of the process to schedule the visit. This call helps to set expectations for you and us about what to expect during the registration process. </a:t>
            </a:r>
          </a:p>
        </p:txBody>
      </p:sp>
      <p:sp>
        <p:nvSpPr>
          <p:cNvPr id="17" name="Text Placeholder 16">
            <a:extLst>
              <a:ext uri="{FF2B5EF4-FFF2-40B4-BE49-F238E27FC236}">
                <a16:creationId xmlns:a16="http://schemas.microsoft.com/office/drawing/2014/main" id="{D85D70E5-4F52-12A0-C8E1-2A75D41F12D1}"/>
              </a:ext>
            </a:extLst>
          </p:cNvPr>
          <p:cNvSpPr>
            <a:spLocks noGrp="1"/>
          </p:cNvSpPr>
          <p:nvPr>
            <p:ph type="body" sz="quarter" idx="31"/>
          </p:nvPr>
        </p:nvSpPr>
        <p:spPr>
          <a:xfrm>
            <a:off x="9111948" y="4038167"/>
            <a:ext cx="2387535" cy="1222808"/>
          </a:xfrm>
        </p:spPr>
        <p:txBody>
          <a:bodyPr/>
          <a:lstStyle/>
          <a:p>
            <a:r>
              <a:rPr lang="en-GB"/>
              <a:t>We will visit the premises to determine your suitability to be registered. We do not routinely visit the premises if you are only applying for an additional setting. </a:t>
            </a:r>
          </a:p>
        </p:txBody>
      </p:sp>
      <p:pic>
        <p:nvPicPr>
          <p:cNvPr id="1026" name="Picture 2">
            <a:extLst>
              <a:ext uri="{FF2B5EF4-FFF2-40B4-BE49-F238E27FC236}">
                <a16:creationId xmlns:a16="http://schemas.microsoft.com/office/drawing/2014/main" id="{B494227B-7261-DAA2-31C6-188E0EB25642}"/>
              </a:ext>
            </a:extLst>
          </p:cNvPr>
          <p:cNvPicPr>
            <a:picLocks noGrp="1" noChangeAspect="1" noChangeArrowheads="1"/>
          </p:cNvPicPr>
          <p:nvPr>
            <p:ph type="pic" sz="quarter" idx="20"/>
          </p:nvPr>
        </p:nvPicPr>
        <p:blipFill>
          <a:blip r:embed="rId4">
            <a:extLst>
              <a:ext uri="{28A0092B-C50C-407E-A947-70E740481C1C}">
                <a14:useLocalDpi xmlns:a14="http://schemas.microsoft.com/office/drawing/2010/main" val="0"/>
              </a:ext>
            </a:extLst>
          </a:blip>
          <a:srcRect/>
          <a:stretch/>
        </p:blipFill>
        <p:spPr bwMode="auto">
          <a:xfrm>
            <a:off x="1009293" y="2165408"/>
            <a:ext cx="2444468" cy="12228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 name="Picture Placeholder 29" descr="Woman wearing headphones">
            <a:extLst>
              <a:ext uri="{FF2B5EF4-FFF2-40B4-BE49-F238E27FC236}">
                <a16:creationId xmlns:a16="http://schemas.microsoft.com/office/drawing/2014/main" id="{69841574-4393-6D51-7740-6B2290CFD3C3}"/>
              </a:ext>
            </a:extLst>
          </p:cNvPr>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a:stretch/>
        </p:blipFill>
        <p:spPr bwMode="auto">
          <a:xfrm>
            <a:off x="6421636" y="2136841"/>
            <a:ext cx="2387535" cy="12228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42" name="Picture 18" descr="Ofsted focus on Children's Services in Warwickshire – Warwickshire County  Council">
            <a:extLst>
              <a:ext uri="{FF2B5EF4-FFF2-40B4-BE49-F238E27FC236}">
                <a16:creationId xmlns:a16="http://schemas.microsoft.com/office/drawing/2014/main" id="{D08D2ACE-F1A9-9971-DB45-36B2C07A8B9E}"/>
              </a:ext>
            </a:extLst>
          </p:cNvPr>
          <p:cNvPicPr>
            <a:picLocks noGrp="1" noChangeAspect="1" noChangeArrowheads="1"/>
          </p:cNvPicPr>
          <p:nvPr>
            <p:ph type="pic" sz="quarter" idx="21"/>
          </p:nvPr>
        </p:nvPicPr>
        <p:blipFill>
          <a:blip r:embed="rId6">
            <a:extLst>
              <a:ext uri="{28A0092B-C50C-407E-A947-70E740481C1C}">
                <a14:useLocalDpi xmlns:a14="http://schemas.microsoft.com/office/drawing/2010/main" val="0"/>
              </a:ext>
            </a:extLst>
          </a:blip>
          <a:srcRect/>
          <a:stretch>
            <a:fillRect/>
          </a:stretch>
        </p:blipFill>
        <p:spPr bwMode="auto">
          <a:xfrm>
            <a:off x="3731324" y="2136841"/>
            <a:ext cx="2387535" cy="12228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6399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D0DCAEC5-345B-581C-5A01-B3418AFB287C}"/>
              </a:ext>
            </a:extLst>
          </p:cNvPr>
          <p:cNvSpPr>
            <a:spLocks noGrp="1"/>
          </p:cNvSpPr>
          <p:nvPr>
            <p:ph type="body" sz="quarter" idx="12"/>
          </p:nvPr>
        </p:nvSpPr>
        <p:spPr>
          <a:xfrm>
            <a:off x="745304" y="2148468"/>
            <a:ext cx="10257234" cy="3029087"/>
          </a:xfrm>
        </p:spPr>
        <p:txBody>
          <a:bodyPr/>
          <a:lstStyle/>
          <a:p>
            <a:pPr>
              <a:lnSpc>
                <a:spcPct val="100000"/>
              </a:lnSpc>
            </a:pPr>
            <a:r>
              <a:rPr lang="en-GB" sz="2400" dirty="0"/>
              <a:t>Apply for your DBS check at </a:t>
            </a:r>
            <a:r>
              <a:rPr lang="en-GB" sz="2400" dirty="0">
                <a:hlinkClick r:id="rId2"/>
              </a:rPr>
              <a:t>OfstedDBS</a:t>
            </a:r>
            <a:r>
              <a:rPr lang="en-GB" dirty="0">
                <a:hlinkClick r:id="rId2"/>
              </a:rPr>
              <a:t>Application.co.uk</a:t>
            </a:r>
            <a:endParaRPr lang="en-GB" dirty="0"/>
          </a:p>
          <a:p>
            <a:pPr>
              <a:lnSpc>
                <a:spcPct val="100000"/>
              </a:lnSpc>
            </a:pPr>
            <a:r>
              <a:rPr lang="en-GB" sz="2400" dirty="0"/>
              <a:t>The cost for each check is set by the </a:t>
            </a:r>
            <a:r>
              <a:rPr lang="en-GB" sz="2400" dirty="0">
                <a:hlinkClick r:id="rId3"/>
              </a:rPr>
              <a:t>Disclosure and Barring Service</a:t>
            </a:r>
            <a:r>
              <a:rPr lang="en-GB" sz="2400" dirty="0"/>
              <a:t>.</a:t>
            </a:r>
          </a:p>
          <a:p>
            <a:pPr marL="0" indent="0">
              <a:lnSpc>
                <a:spcPct val="100000"/>
              </a:lnSpc>
              <a:buNone/>
            </a:pPr>
            <a:endParaRPr lang="en-GB" sz="2400" b="1" dirty="0"/>
          </a:p>
          <a:p>
            <a:pPr marL="0" indent="0">
              <a:lnSpc>
                <a:spcPct val="100000"/>
              </a:lnSpc>
              <a:buNone/>
            </a:pPr>
            <a:r>
              <a:rPr lang="en-GB" sz="2400" b="1" dirty="0"/>
              <a:t>Childminders</a:t>
            </a:r>
            <a:r>
              <a:rPr lang="en-GB" b="1" dirty="0"/>
              <a:t> </a:t>
            </a:r>
            <a:r>
              <a:rPr lang="en-GB" sz="2400" dirty="0"/>
              <a:t>will need a home-based check. Separate DBS checks will be needed for anyone aged 16 or over who lives or works in your home. </a:t>
            </a:r>
          </a:p>
          <a:p>
            <a:pPr marL="0" indent="0">
              <a:lnSpc>
                <a:spcPct val="100000"/>
              </a:lnSpc>
              <a:buNone/>
            </a:pPr>
            <a:r>
              <a:rPr lang="en-GB" b="1" dirty="0"/>
              <a:t>C</a:t>
            </a:r>
            <a:r>
              <a:rPr lang="en-GB" sz="2400" b="1" dirty="0"/>
              <a:t>hildminders without domestic premises</a:t>
            </a:r>
            <a:r>
              <a:rPr lang="en-GB" sz="2400" dirty="0"/>
              <a:t> do </a:t>
            </a:r>
            <a:r>
              <a:rPr lang="en-GB" sz="2400" b="1" dirty="0"/>
              <a:t>not </a:t>
            </a:r>
            <a:r>
              <a:rPr lang="en-GB" sz="2400" dirty="0"/>
              <a:t>need a home-based check. DBS checks will </a:t>
            </a:r>
            <a:r>
              <a:rPr lang="en-GB" sz="2400" b="1" dirty="0"/>
              <a:t>not</a:t>
            </a:r>
            <a:r>
              <a:rPr lang="en-GB" sz="2400" dirty="0"/>
              <a:t> be required for anyone aged 16 or over who lives in your home. </a:t>
            </a:r>
          </a:p>
          <a:p>
            <a:endParaRPr lang="en-GB" dirty="0"/>
          </a:p>
        </p:txBody>
      </p:sp>
      <p:sp>
        <p:nvSpPr>
          <p:cNvPr id="21" name="Text Placeholder 1">
            <a:extLst>
              <a:ext uri="{FF2B5EF4-FFF2-40B4-BE49-F238E27FC236}">
                <a16:creationId xmlns:a16="http://schemas.microsoft.com/office/drawing/2014/main" id="{C3AB08C3-1409-BF15-1B23-C28195B95A9D}"/>
              </a:ext>
            </a:extLst>
          </p:cNvPr>
          <p:cNvSpPr>
            <a:spLocks noGrp="1"/>
          </p:cNvSpPr>
          <p:nvPr>
            <p:ph type="body" sz="quarter" idx="11"/>
          </p:nvPr>
        </p:nvSpPr>
        <p:spPr>
          <a:xfrm>
            <a:off x="745304" y="1560844"/>
            <a:ext cx="7283574" cy="587624"/>
          </a:xfrm>
        </p:spPr>
        <p:txBody>
          <a:bodyPr/>
          <a:lstStyle/>
          <a:p>
            <a:r>
              <a:rPr lang="en-GB" dirty="0"/>
              <a:t>Before you apply – DBS checks  </a:t>
            </a:r>
          </a:p>
        </p:txBody>
      </p:sp>
      <p:pic>
        <p:nvPicPr>
          <p:cNvPr id="23" name="Graphic 22" descr="Checklist with solid fill">
            <a:extLst>
              <a:ext uri="{FF2B5EF4-FFF2-40B4-BE49-F238E27FC236}">
                <a16:creationId xmlns:a16="http://schemas.microsoft.com/office/drawing/2014/main" id="{5ED4DE51-7D35-610B-B203-01B46A535E0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40273" y="115230"/>
            <a:ext cx="1770577" cy="1802780"/>
          </a:xfrm>
          <a:prstGeom prst="rect">
            <a:avLst/>
          </a:prstGeom>
        </p:spPr>
      </p:pic>
    </p:spTree>
    <p:extLst>
      <p:ext uri="{BB962C8B-B14F-4D97-AF65-F5344CB8AC3E}">
        <p14:creationId xmlns:p14="http://schemas.microsoft.com/office/powerpoint/2010/main" val="1769287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D0DCAEC5-345B-581C-5A01-B3418AFB287C}"/>
              </a:ext>
            </a:extLst>
          </p:cNvPr>
          <p:cNvSpPr>
            <a:spLocks noGrp="1"/>
          </p:cNvSpPr>
          <p:nvPr>
            <p:ph type="body" sz="quarter" idx="12"/>
          </p:nvPr>
        </p:nvSpPr>
        <p:spPr>
          <a:xfrm>
            <a:off x="745304" y="1363274"/>
            <a:ext cx="9898312" cy="3259546"/>
          </a:xfrm>
        </p:spPr>
        <p:txBody>
          <a:bodyPr/>
          <a:lstStyle/>
          <a:p>
            <a:pPr marL="0" indent="0">
              <a:lnSpc>
                <a:spcPct val="100000"/>
              </a:lnSpc>
              <a:buNone/>
            </a:pPr>
            <a:r>
              <a:rPr lang="en-GB" sz="2400" dirty="0"/>
              <a:t>Ofsted strongly recommends joining the </a:t>
            </a:r>
            <a:r>
              <a:rPr lang="en-GB" sz="2400" dirty="0">
                <a:hlinkClick r:id="rId2"/>
              </a:rPr>
              <a:t>DBS update service</a:t>
            </a:r>
            <a:r>
              <a:rPr lang="en-GB" sz="2400" dirty="0"/>
              <a:t>. The DBS sets the fees for this. </a:t>
            </a:r>
          </a:p>
          <a:p>
            <a:pPr marL="0" indent="0">
              <a:lnSpc>
                <a:spcPct val="100000"/>
              </a:lnSpc>
              <a:buNone/>
            </a:pPr>
            <a:r>
              <a:rPr lang="en-GB" sz="2400" dirty="0"/>
              <a:t>You must register for the update </a:t>
            </a:r>
            <a:r>
              <a:rPr lang="en-GB" dirty="0"/>
              <a:t>s</a:t>
            </a:r>
            <a:r>
              <a:rPr lang="en-GB" sz="2400" dirty="0"/>
              <a:t>ervice </a:t>
            </a:r>
            <a:r>
              <a:rPr lang="en-GB" sz="2400" b="1" dirty="0"/>
              <a:t>within 30 days </a:t>
            </a:r>
            <a:r>
              <a:rPr lang="en-GB" sz="2400" dirty="0"/>
              <a:t>of the certificate being issued.</a:t>
            </a:r>
          </a:p>
          <a:p>
            <a:pPr marL="0" indent="0">
              <a:lnSpc>
                <a:spcPct val="100000"/>
              </a:lnSpc>
              <a:buNone/>
            </a:pPr>
            <a:r>
              <a:rPr lang="en-GB" sz="2400" dirty="0"/>
              <a:t>If you are not on the DBS update service, we cannot accept Ofsted DBS checks older than </a:t>
            </a:r>
            <a:r>
              <a:rPr lang="en-GB" sz="2400" b="1" dirty="0"/>
              <a:t>three months, </a:t>
            </a:r>
            <a:r>
              <a:rPr lang="en-GB" sz="2400" dirty="0"/>
              <a:t>or checks obtained through a different organisation.</a:t>
            </a:r>
          </a:p>
          <a:p>
            <a:pPr marL="0" indent="0">
              <a:lnSpc>
                <a:spcPct val="100000"/>
              </a:lnSpc>
              <a:buNone/>
            </a:pPr>
            <a:r>
              <a:rPr lang="en-GB" sz="2400" dirty="0"/>
              <a:t>We may be able to accept existing certificates if you are signed up to the update service and: </a:t>
            </a:r>
          </a:p>
          <a:p>
            <a:pPr>
              <a:lnSpc>
                <a:spcPct val="100000"/>
              </a:lnSpc>
            </a:pPr>
            <a:r>
              <a:rPr lang="en-GB" dirty="0"/>
              <a:t>t</a:t>
            </a:r>
            <a:r>
              <a:rPr lang="en-GB" sz="2400" dirty="0"/>
              <a:t>he DBS is an enhanced certificate for a childcare role</a:t>
            </a:r>
          </a:p>
          <a:p>
            <a:pPr>
              <a:lnSpc>
                <a:spcPct val="100000"/>
              </a:lnSpc>
            </a:pPr>
            <a:r>
              <a:rPr lang="en-GB" dirty="0"/>
              <a:t>t</a:t>
            </a:r>
            <a:r>
              <a:rPr lang="en-GB" sz="2400" dirty="0"/>
              <a:t>he certificate is for a home-based role (if applying to be a childminder).</a:t>
            </a:r>
          </a:p>
          <a:p>
            <a:endParaRPr lang="en-GB" dirty="0"/>
          </a:p>
        </p:txBody>
      </p:sp>
      <p:sp>
        <p:nvSpPr>
          <p:cNvPr id="21" name="Text Placeholder 1">
            <a:extLst>
              <a:ext uri="{FF2B5EF4-FFF2-40B4-BE49-F238E27FC236}">
                <a16:creationId xmlns:a16="http://schemas.microsoft.com/office/drawing/2014/main" id="{C3AB08C3-1409-BF15-1B23-C28195B95A9D}"/>
              </a:ext>
            </a:extLst>
          </p:cNvPr>
          <p:cNvSpPr>
            <a:spLocks noGrp="1"/>
          </p:cNvSpPr>
          <p:nvPr>
            <p:ph type="body" sz="quarter" idx="11"/>
          </p:nvPr>
        </p:nvSpPr>
        <p:spPr>
          <a:xfrm>
            <a:off x="745304" y="841627"/>
            <a:ext cx="8455846" cy="641314"/>
          </a:xfrm>
        </p:spPr>
        <p:txBody>
          <a:bodyPr/>
          <a:lstStyle/>
          <a:p>
            <a:r>
              <a:rPr lang="en-GB" dirty="0"/>
              <a:t>Before you apply – DBS update service</a:t>
            </a:r>
          </a:p>
        </p:txBody>
      </p:sp>
      <p:pic>
        <p:nvPicPr>
          <p:cNvPr id="3" name="Graphic 2" descr="Checklist with solid fill">
            <a:extLst>
              <a:ext uri="{FF2B5EF4-FFF2-40B4-BE49-F238E27FC236}">
                <a16:creationId xmlns:a16="http://schemas.microsoft.com/office/drawing/2014/main" id="{E8D466B4-65B6-50EB-3522-A8002CDF97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40273" y="115230"/>
            <a:ext cx="1770577" cy="1802780"/>
          </a:xfrm>
          <a:prstGeom prst="rect">
            <a:avLst/>
          </a:prstGeom>
        </p:spPr>
      </p:pic>
    </p:spTree>
    <p:extLst>
      <p:ext uri="{BB962C8B-B14F-4D97-AF65-F5344CB8AC3E}">
        <p14:creationId xmlns:p14="http://schemas.microsoft.com/office/powerpoint/2010/main" val="20629494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D0DCAEC5-345B-581C-5A01-B3418AFB287C}"/>
              </a:ext>
            </a:extLst>
          </p:cNvPr>
          <p:cNvSpPr>
            <a:spLocks noGrp="1"/>
          </p:cNvSpPr>
          <p:nvPr>
            <p:ph type="body" sz="quarter" idx="12"/>
          </p:nvPr>
        </p:nvSpPr>
        <p:spPr>
          <a:xfrm>
            <a:off x="855871" y="2455276"/>
            <a:ext cx="10480258" cy="2567828"/>
          </a:xfrm>
        </p:spPr>
        <p:txBody>
          <a:bodyPr/>
          <a:lstStyle/>
          <a:p>
            <a:pPr marL="0" indent="0">
              <a:lnSpc>
                <a:spcPct val="100000"/>
              </a:lnSpc>
              <a:buNone/>
            </a:pPr>
            <a:r>
              <a:rPr lang="en-GB" b="1" dirty="0"/>
              <a:t>Early Years Register: </a:t>
            </a:r>
          </a:p>
          <a:p>
            <a:pPr>
              <a:lnSpc>
                <a:spcPct val="100000"/>
              </a:lnSpc>
            </a:pPr>
            <a:r>
              <a:rPr lang="en-GB" dirty="0"/>
              <a:t>Complete a paediatric first aid course.</a:t>
            </a:r>
          </a:p>
          <a:p>
            <a:pPr>
              <a:lnSpc>
                <a:spcPct val="100000"/>
              </a:lnSpc>
            </a:pPr>
            <a:r>
              <a:rPr lang="en-GB" dirty="0"/>
              <a:t>Attend child protection training.</a:t>
            </a:r>
          </a:p>
          <a:p>
            <a:pPr marL="0" indent="0">
              <a:buNone/>
            </a:pPr>
            <a:endParaRPr lang="en-GB" dirty="0"/>
          </a:p>
        </p:txBody>
      </p:sp>
      <p:sp>
        <p:nvSpPr>
          <p:cNvPr id="21" name="Text Placeholder 1">
            <a:extLst>
              <a:ext uri="{FF2B5EF4-FFF2-40B4-BE49-F238E27FC236}">
                <a16:creationId xmlns:a16="http://schemas.microsoft.com/office/drawing/2014/main" id="{C3AB08C3-1409-BF15-1B23-C28195B95A9D}"/>
              </a:ext>
            </a:extLst>
          </p:cNvPr>
          <p:cNvSpPr>
            <a:spLocks noGrp="1"/>
          </p:cNvSpPr>
          <p:nvPr>
            <p:ph type="body" sz="quarter" idx="11"/>
          </p:nvPr>
        </p:nvSpPr>
        <p:spPr>
          <a:xfrm>
            <a:off x="797343" y="1793964"/>
            <a:ext cx="8012121" cy="641314"/>
          </a:xfrm>
        </p:spPr>
        <p:txBody>
          <a:bodyPr/>
          <a:lstStyle/>
          <a:p>
            <a:r>
              <a:rPr lang="en-GB" dirty="0"/>
              <a:t>Before you apply – other certificates</a:t>
            </a:r>
          </a:p>
        </p:txBody>
      </p:sp>
      <p:pic>
        <p:nvPicPr>
          <p:cNvPr id="3" name="Graphic 2" descr="Checklist with solid fill">
            <a:extLst>
              <a:ext uri="{FF2B5EF4-FFF2-40B4-BE49-F238E27FC236}">
                <a16:creationId xmlns:a16="http://schemas.microsoft.com/office/drawing/2014/main" id="{79FC0478-A4C1-2715-F6DC-89D5BF97D8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40273" y="115230"/>
            <a:ext cx="1770577" cy="1802780"/>
          </a:xfrm>
          <a:prstGeom prst="rect">
            <a:avLst/>
          </a:prstGeom>
        </p:spPr>
      </p:pic>
    </p:spTree>
    <p:extLst>
      <p:ext uri="{BB962C8B-B14F-4D97-AF65-F5344CB8AC3E}">
        <p14:creationId xmlns:p14="http://schemas.microsoft.com/office/powerpoint/2010/main" val="1566752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D0DCAEC5-345B-581C-5A01-B3418AFB287C}"/>
              </a:ext>
            </a:extLst>
          </p:cNvPr>
          <p:cNvSpPr>
            <a:spLocks noGrp="1"/>
          </p:cNvSpPr>
          <p:nvPr>
            <p:ph type="body" sz="quarter" idx="12"/>
          </p:nvPr>
        </p:nvSpPr>
        <p:spPr>
          <a:xfrm>
            <a:off x="855871" y="1534780"/>
            <a:ext cx="10480258" cy="4756292"/>
          </a:xfrm>
        </p:spPr>
        <p:txBody>
          <a:bodyPr/>
          <a:lstStyle/>
          <a:p>
            <a:pPr marL="0" indent="0">
              <a:lnSpc>
                <a:spcPct val="100000"/>
              </a:lnSpc>
              <a:buNone/>
            </a:pPr>
            <a:r>
              <a:rPr lang="en-GB" b="1" dirty="0"/>
              <a:t>Compulsory </a:t>
            </a:r>
            <a:r>
              <a:rPr lang="en-GB" dirty="0"/>
              <a:t>part of the </a:t>
            </a:r>
            <a:r>
              <a:rPr lang="en-GB" b="1" dirty="0"/>
              <a:t>Childcare Register </a:t>
            </a:r>
            <a:r>
              <a:rPr lang="en-GB" b="1" u="sng" dirty="0"/>
              <a:t>only: </a:t>
            </a:r>
            <a:endParaRPr lang="en-GB" u="sng" dirty="0"/>
          </a:p>
          <a:p>
            <a:pPr>
              <a:lnSpc>
                <a:spcPct val="100000"/>
              </a:lnSpc>
            </a:pPr>
            <a:r>
              <a:rPr lang="en-GB" dirty="0"/>
              <a:t>Make sure that at least one person looking after children has an appropriate first aid qualification.</a:t>
            </a:r>
          </a:p>
          <a:p>
            <a:pPr>
              <a:lnSpc>
                <a:spcPct val="100000"/>
              </a:lnSpc>
            </a:pPr>
            <a:r>
              <a:rPr lang="en-GB" dirty="0"/>
              <a:t>Attend child protection training.</a:t>
            </a:r>
          </a:p>
          <a:p>
            <a:pPr>
              <a:lnSpc>
                <a:spcPct val="100000"/>
              </a:lnSpc>
            </a:pPr>
            <a:r>
              <a:rPr lang="en-GB" dirty="0"/>
              <a:t>Complete a relevant childminding course.</a:t>
            </a:r>
          </a:p>
          <a:p>
            <a:pPr marL="0" indent="0">
              <a:lnSpc>
                <a:spcPct val="100000"/>
              </a:lnSpc>
              <a:buNone/>
            </a:pPr>
            <a:r>
              <a:rPr lang="en-GB" b="1" dirty="0"/>
              <a:t>Voluntary</a:t>
            </a:r>
            <a:r>
              <a:rPr lang="en-GB" dirty="0"/>
              <a:t> part of the </a:t>
            </a:r>
            <a:r>
              <a:rPr lang="en-GB" b="1" dirty="0"/>
              <a:t>Childcare Register </a:t>
            </a:r>
            <a:r>
              <a:rPr lang="en-GB" b="1" u="sng" dirty="0"/>
              <a:t>only: </a:t>
            </a:r>
            <a:endParaRPr lang="en-GB" u="sng" dirty="0"/>
          </a:p>
          <a:p>
            <a:pPr>
              <a:lnSpc>
                <a:spcPct val="100000"/>
              </a:lnSpc>
            </a:pPr>
            <a:r>
              <a:rPr lang="en-GB" dirty="0"/>
              <a:t>Make sure that at least one person looking after children has an appropriate first aid qualification.</a:t>
            </a:r>
          </a:p>
          <a:p>
            <a:pPr>
              <a:lnSpc>
                <a:spcPct val="100000"/>
              </a:lnSpc>
            </a:pPr>
            <a:r>
              <a:rPr lang="en-GB" dirty="0"/>
              <a:t>Have a minimum level 2 qualification in an area of work relevant to the childcare provided, </a:t>
            </a:r>
            <a:r>
              <a:rPr lang="en-GB" b="1" dirty="0"/>
              <a:t>OR</a:t>
            </a:r>
            <a:r>
              <a:rPr lang="en-GB" dirty="0"/>
              <a:t> training in the common core skills.</a:t>
            </a:r>
          </a:p>
          <a:p>
            <a:endParaRPr lang="en-GB" dirty="0"/>
          </a:p>
        </p:txBody>
      </p:sp>
      <p:sp>
        <p:nvSpPr>
          <p:cNvPr id="21" name="Text Placeholder 1">
            <a:extLst>
              <a:ext uri="{FF2B5EF4-FFF2-40B4-BE49-F238E27FC236}">
                <a16:creationId xmlns:a16="http://schemas.microsoft.com/office/drawing/2014/main" id="{C3AB08C3-1409-BF15-1B23-C28195B95A9D}"/>
              </a:ext>
            </a:extLst>
          </p:cNvPr>
          <p:cNvSpPr>
            <a:spLocks noGrp="1"/>
          </p:cNvSpPr>
          <p:nvPr>
            <p:ph type="body" sz="quarter" idx="11"/>
          </p:nvPr>
        </p:nvSpPr>
        <p:spPr>
          <a:xfrm>
            <a:off x="797343" y="1025868"/>
            <a:ext cx="8012121" cy="641314"/>
          </a:xfrm>
        </p:spPr>
        <p:txBody>
          <a:bodyPr/>
          <a:lstStyle/>
          <a:p>
            <a:r>
              <a:rPr lang="en-GB" dirty="0"/>
              <a:t>Before you apply – other certificates</a:t>
            </a:r>
          </a:p>
        </p:txBody>
      </p:sp>
      <p:pic>
        <p:nvPicPr>
          <p:cNvPr id="3" name="Graphic 2" descr="Checklist with solid fill">
            <a:extLst>
              <a:ext uri="{FF2B5EF4-FFF2-40B4-BE49-F238E27FC236}">
                <a16:creationId xmlns:a16="http://schemas.microsoft.com/office/drawing/2014/main" id="{79FC0478-A4C1-2715-F6DC-89D5BF97D8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40273" y="115230"/>
            <a:ext cx="1770577" cy="1802780"/>
          </a:xfrm>
          <a:prstGeom prst="rect">
            <a:avLst/>
          </a:prstGeom>
        </p:spPr>
      </p:pic>
    </p:spTree>
    <p:extLst>
      <p:ext uri="{BB962C8B-B14F-4D97-AF65-F5344CB8AC3E}">
        <p14:creationId xmlns:p14="http://schemas.microsoft.com/office/powerpoint/2010/main" val="287937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D0DCAEC5-345B-581C-5A01-B3418AFB287C}"/>
              </a:ext>
            </a:extLst>
          </p:cNvPr>
          <p:cNvSpPr>
            <a:spLocks noGrp="1"/>
          </p:cNvSpPr>
          <p:nvPr>
            <p:ph type="body" sz="quarter" idx="12"/>
          </p:nvPr>
        </p:nvSpPr>
        <p:spPr>
          <a:xfrm>
            <a:off x="745304" y="2238667"/>
            <a:ext cx="10480258" cy="3259546"/>
          </a:xfrm>
        </p:spPr>
        <p:txBody>
          <a:bodyPr/>
          <a:lstStyle/>
          <a:p>
            <a:pPr>
              <a:lnSpc>
                <a:spcPct val="100000"/>
              </a:lnSpc>
            </a:pPr>
            <a:r>
              <a:rPr lang="en-GB" dirty="0"/>
              <a:t>Complete a </a:t>
            </a:r>
            <a:r>
              <a:rPr lang="en-GB" dirty="0">
                <a:hlinkClick r:id="rId2"/>
              </a:rPr>
              <a:t>health declaration form</a:t>
            </a:r>
            <a:r>
              <a:rPr lang="en-GB" dirty="0"/>
              <a:t>, signed by you and your GP. GPs set their own fee for signing the health declaration form and you should factor in costs for this. </a:t>
            </a:r>
          </a:p>
          <a:p>
            <a:pPr>
              <a:lnSpc>
                <a:spcPct val="100000"/>
              </a:lnSpc>
            </a:pPr>
            <a:r>
              <a:rPr lang="en-GB" dirty="0"/>
              <a:t>Details of two references. One of these must be from your most recent childcare employer if you have worked with children within the last five years (either employed or voluntary).</a:t>
            </a:r>
          </a:p>
          <a:p>
            <a:pPr>
              <a:lnSpc>
                <a:spcPct val="100000"/>
              </a:lnSpc>
            </a:pPr>
            <a:r>
              <a:rPr lang="en-GB" dirty="0"/>
              <a:t>Your full employment history.</a:t>
            </a:r>
          </a:p>
          <a:p>
            <a:endParaRPr lang="en-GB" dirty="0"/>
          </a:p>
        </p:txBody>
      </p:sp>
      <p:sp>
        <p:nvSpPr>
          <p:cNvPr id="21" name="Text Placeholder 1">
            <a:extLst>
              <a:ext uri="{FF2B5EF4-FFF2-40B4-BE49-F238E27FC236}">
                <a16:creationId xmlns:a16="http://schemas.microsoft.com/office/drawing/2014/main" id="{C3AB08C3-1409-BF15-1B23-C28195B95A9D}"/>
              </a:ext>
            </a:extLst>
          </p:cNvPr>
          <p:cNvSpPr>
            <a:spLocks noGrp="1"/>
          </p:cNvSpPr>
          <p:nvPr>
            <p:ph type="body" sz="quarter" idx="11"/>
          </p:nvPr>
        </p:nvSpPr>
        <p:spPr>
          <a:xfrm>
            <a:off x="745304" y="1701758"/>
            <a:ext cx="9729408" cy="641314"/>
          </a:xfrm>
        </p:spPr>
        <p:txBody>
          <a:bodyPr/>
          <a:lstStyle/>
          <a:p>
            <a:r>
              <a:rPr lang="en-GB" sz="2700" dirty="0"/>
              <a:t>Before you apply – other requirements for the </a:t>
            </a:r>
            <a:r>
              <a:rPr lang="en-GB" sz="2700" u="sng" dirty="0"/>
              <a:t>EYR only</a:t>
            </a:r>
          </a:p>
        </p:txBody>
      </p:sp>
      <p:pic>
        <p:nvPicPr>
          <p:cNvPr id="2" name="Graphic 1" descr="Checklist with solid fill">
            <a:extLst>
              <a:ext uri="{FF2B5EF4-FFF2-40B4-BE49-F238E27FC236}">
                <a16:creationId xmlns:a16="http://schemas.microsoft.com/office/drawing/2014/main" id="{5ED4DE51-7D35-610B-B203-01B46A535E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40273" y="115230"/>
            <a:ext cx="1770577" cy="1802780"/>
          </a:xfrm>
          <a:prstGeom prst="rect">
            <a:avLst/>
          </a:prstGeom>
        </p:spPr>
      </p:pic>
    </p:spTree>
    <p:extLst>
      <p:ext uri="{BB962C8B-B14F-4D97-AF65-F5344CB8AC3E}">
        <p14:creationId xmlns:p14="http://schemas.microsoft.com/office/powerpoint/2010/main" val="210633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652BE1F-5997-3890-95B3-51572254980F}"/>
              </a:ext>
            </a:extLst>
          </p:cNvPr>
          <p:cNvSpPr>
            <a:spLocks noGrp="1"/>
          </p:cNvSpPr>
          <p:nvPr>
            <p:ph type="body" sz="quarter" idx="10"/>
          </p:nvPr>
        </p:nvSpPr>
        <p:spPr>
          <a:xfrm>
            <a:off x="1071154" y="2516777"/>
            <a:ext cx="9509760" cy="1089292"/>
          </a:xfrm>
        </p:spPr>
        <p:txBody>
          <a:bodyPr/>
          <a:lstStyle/>
          <a:p>
            <a:r>
              <a:rPr lang="en-GB" dirty="0"/>
              <a:t>A </a:t>
            </a:r>
            <a:r>
              <a:rPr lang="en-GB" b="1" dirty="0"/>
              <a:t>childminder without domestic premises </a:t>
            </a:r>
            <a:r>
              <a:rPr lang="en-GB" dirty="0"/>
              <a:t>is a person who receives payment for working on non-domestic premises, such as a church hall. They are not permitted to work from any domestic dwelling at any time. </a:t>
            </a:r>
          </a:p>
          <a:p>
            <a:endParaRPr lang="en-GB" dirty="0"/>
          </a:p>
        </p:txBody>
      </p:sp>
    </p:spTree>
    <p:extLst>
      <p:ext uri="{BB962C8B-B14F-4D97-AF65-F5344CB8AC3E}">
        <p14:creationId xmlns:p14="http://schemas.microsoft.com/office/powerpoint/2010/main" val="19351091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D0DCAEC5-345B-581C-5A01-B3418AFB287C}"/>
              </a:ext>
            </a:extLst>
          </p:cNvPr>
          <p:cNvSpPr>
            <a:spLocks noGrp="1"/>
          </p:cNvSpPr>
          <p:nvPr>
            <p:ph type="body" sz="quarter" idx="12"/>
          </p:nvPr>
        </p:nvSpPr>
        <p:spPr>
          <a:xfrm>
            <a:off x="745304" y="1227371"/>
            <a:ext cx="10480258" cy="3259546"/>
          </a:xfrm>
        </p:spPr>
        <p:txBody>
          <a:bodyPr/>
          <a:lstStyle/>
          <a:p>
            <a:pPr marL="0" indent="0">
              <a:lnSpc>
                <a:spcPct val="100000"/>
              </a:lnSpc>
              <a:buNone/>
            </a:pPr>
            <a:r>
              <a:rPr lang="en-GB" dirty="0"/>
              <a:t>Read the guidance in full of how to </a:t>
            </a:r>
            <a:r>
              <a:rPr lang="en-GB" dirty="0">
                <a:hlinkClick r:id="rId3"/>
              </a:rPr>
              <a:t>become a childminder</a:t>
            </a:r>
            <a:r>
              <a:rPr lang="en-GB" dirty="0"/>
              <a:t> before applying. </a:t>
            </a:r>
          </a:p>
          <a:p>
            <a:pPr>
              <a:lnSpc>
                <a:spcPct val="100000"/>
              </a:lnSpc>
            </a:pPr>
            <a:r>
              <a:rPr lang="en-GB" dirty="0"/>
              <a:t>You will need to provide an email address and mobile number. An email will be sent to you with a link to access the registration service.</a:t>
            </a:r>
          </a:p>
          <a:p>
            <a:pPr>
              <a:lnSpc>
                <a:spcPct val="100000"/>
              </a:lnSpc>
            </a:pPr>
            <a:r>
              <a:rPr lang="en-GB" dirty="0"/>
              <a:t>You will be able to leave the form part way through if you need to. When you return to complete the form, a five-digit verification code will be sent to the mobile number you provided. You will need to enter this code to access your application.</a:t>
            </a:r>
          </a:p>
          <a:p>
            <a:pPr marL="0" indent="0">
              <a:lnSpc>
                <a:spcPct val="100000"/>
              </a:lnSpc>
              <a:buNone/>
            </a:pPr>
            <a:r>
              <a:rPr lang="en-GB" dirty="0"/>
              <a:t>You will pay your application fee when you submit your completed form. It costs:</a:t>
            </a:r>
          </a:p>
          <a:p>
            <a:pPr>
              <a:lnSpc>
                <a:spcPct val="100000"/>
              </a:lnSpc>
            </a:pPr>
            <a:r>
              <a:rPr lang="en-GB" dirty="0"/>
              <a:t>£35 to join both the Early Years Register and Childcare Register, or</a:t>
            </a:r>
          </a:p>
          <a:p>
            <a:pPr>
              <a:lnSpc>
                <a:spcPct val="100000"/>
              </a:lnSpc>
            </a:pPr>
            <a:r>
              <a:rPr lang="en-GB" dirty="0"/>
              <a:t>£103 to join the Childcare Register only. </a:t>
            </a:r>
          </a:p>
          <a:p>
            <a:pPr marL="0" indent="0">
              <a:lnSpc>
                <a:spcPct val="100000"/>
              </a:lnSpc>
              <a:buNone/>
            </a:pPr>
            <a:r>
              <a:rPr lang="en-GB" dirty="0"/>
              <a:t>Registration fees are then paid </a:t>
            </a:r>
            <a:r>
              <a:rPr lang="en-GB" b="1" dirty="0"/>
              <a:t>annually</a:t>
            </a:r>
            <a:r>
              <a:rPr lang="en-GB" dirty="0"/>
              <a:t> on your registration date. </a:t>
            </a:r>
          </a:p>
          <a:p>
            <a:pPr marL="0" indent="0">
              <a:buNone/>
            </a:pPr>
            <a:endParaRPr lang="en-GB" dirty="0"/>
          </a:p>
        </p:txBody>
      </p:sp>
      <p:sp>
        <p:nvSpPr>
          <p:cNvPr id="21" name="Text Placeholder 1">
            <a:extLst>
              <a:ext uri="{FF2B5EF4-FFF2-40B4-BE49-F238E27FC236}">
                <a16:creationId xmlns:a16="http://schemas.microsoft.com/office/drawing/2014/main" id="{C3AB08C3-1409-BF15-1B23-C28195B95A9D}"/>
              </a:ext>
            </a:extLst>
          </p:cNvPr>
          <p:cNvSpPr>
            <a:spLocks noGrp="1"/>
          </p:cNvSpPr>
          <p:nvPr>
            <p:ph type="body" sz="quarter" idx="11"/>
          </p:nvPr>
        </p:nvSpPr>
        <p:spPr>
          <a:xfrm>
            <a:off x="745304" y="786184"/>
            <a:ext cx="9729408" cy="641314"/>
          </a:xfrm>
        </p:spPr>
        <p:txBody>
          <a:bodyPr/>
          <a:lstStyle/>
          <a:p>
            <a:r>
              <a:rPr lang="en-GB" sz="2400" dirty="0"/>
              <a:t>Application stage – completing your form</a:t>
            </a:r>
          </a:p>
        </p:txBody>
      </p:sp>
      <p:pic>
        <p:nvPicPr>
          <p:cNvPr id="4" name="Picture 3">
            <a:hlinkClick r:id="rId3"/>
            <a:extLst>
              <a:ext uri="{FF2B5EF4-FFF2-40B4-BE49-F238E27FC236}">
                <a16:creationId xmlns:a16="http://schemas.microsoft.com/office/drawing/2014/main" id="{BA0872BD-4E17-E0BF-940B-FB0D9A077D68}"/>
              </a:ext>
            </a:extLst>
          </p:cNvPr>
          <p:cNvPicPr>
            <a:picLocks noChangeAspect="1"/>
          </p:cNvPicPr>
          <p:nvPr/>
        </p:nvPicPr>
        <p:blipFill>
          <a:blip r:embed="rId4"/>
          <a:stretch>
            <a:fillRect/>
          </a:stretch>
        </p:blipFill>
        <p:spPr>
          <a:xfrm>
            <a:off x="7850458" y="152569"/>
            <a:ext cx="4175255" cy="648717"/>
          </a:xfrm>
          <a:prstGeom prst="rect">
            <a:avLst/>
          </a:prstGeom>
        </p:spPr>
      </p:pic>
    </p:spTree>
    <p:extLst>
      <p:ext uri="{BB962C8B-B14F-4D97-AF65-F5344CB8AC3E}">
        <p14:creationId xmlns:p14="http://schemas.microsoft.com/office/powerpoint/2010/main" val="17904587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D0DCAEC5-345B-581C-5A01-B3418AFB287C}"/>
              </a:ext>
            </a:extLst>
          </p:cNvPr>
          <p:cNvSpPr>
            <a:spLocks noGrp="1"/>
          </p:cNvSpPr>
          <p:nvPr>
            <p:ph type="body" sz="quarter" idx="12"/>
          </p:nvPr>
        </p:nvSpPr>
        <p:spPr>
          <a:xfrm>
            <a:off x="745304" y="2116792"/>
            <a:ext cx="10480258" cy="3259546"/>
          </a:xfrm>
        </p:spPr>
        <p:txBody>
          <a:bodyPr/>
          <a:lstStyle/>
          <a:p>
            <a:pPr marL="0" indent="0">
              <a:lnSpc>
                <a:spcPct val="100000"/>
              </a:lnSpc>
              <a:buNone/>
            </a:pPr>
            <a:r>
              <a:rPr lang="en-GB" dirty="0"/>
              <a:t>Ofsted calls all applicants to make sure we have all the information we need. </a:t>
            </a:r>
          </a:p>
          <a:p>
            <a:pPr marL="0" indent="0">
              <a:lnSpc>
                <a:spcPct val="100000"/>
              </a:lnSpc>
              <a:buNone/>
            </a:pPr>
            <a:r>
              <a:rPr lang="en-GB" dirty="0"/>
              <a:t>Sometimes we need to return your application form, because information is either missing or incorrect. We will explain what you need to do before resubmitting your form.</a:t>
            </a:r>
          </a:p>
          <a:p>
            <a:pPr marL="0" indent="0">
              <a:lnSpc>
                <a:spcPct val="100000"/>
              </a:lnSpc>
              <a:buNone/>
            </a:pPr>
            <a:r>
              <a:rPr lang="en-GB" dirty="0"/>
              <a:t>Please remember to submit the application back to us. We cannot start reviewing it without all the correct information. </a:t>
            </a:r>
          </a:p>
          <a:p>
            <a:pPr marL="0" indent="0">
              <a:lnSpc>
                <a:spcPct val="100000"/>
              </a:lnSpc>
              <a:buNone/>
            </a:pPr>
            <a:r>
              <a:rPr lang="en-GB" dirty="0"/>
              <a:t>The registration timescales begin </a:t>
            </a:r>
            <a:r>
              <a:rPr lang="en-GB" b="1" dirty="0"/>
              <a:t>once we have accepted your application</a:t>
            </a:r>
            <a:r>
              <a:rPr lang="en-GB" dirty="0"/>
              <a:t>. </a:t>
            </a:r>
          </a:p>
        </p:txBody>
      </p:sp>
      <p:sp>
        <p:nvSpPr>
          <p:cNvPr id="21" name="Text Placeholder 1">
            <a:extLst>
              <a:ext uri="{FF2B5EF4-FFF2-40B4-BE49-F238E27FC236}">
                <a16:creationId xmlns:a16="http://schemas.microsoft.com/office/drawing/2014/main" id="{C3AB08C3-1409-BF15-1B23-C28195B95A9D}"/>
              </a:ext>
            </a:extLst>
          </p:cNvPr>
          <p:cNvSpPr>
            <a:spLocks noGrp="1"/>
          </p:cNvSpPr>
          <p:nvPr>
            <p:ph type="body" sz="quarter" idx="11"/>
          </p:nvPr>
        </p:nvSpPr>
        <p:spPr>
          <a:xfrm>
            <a:off x="745304" y="1636791"/>
            <a:ext cx="9729408" cy="641314"/>
          </a:xfrm>
        </p:spPr>
        <p:txBody>
          <a:bodyPr/>
          <a:lstStyle/>
          <a:p>
            <a:r>
              <a:rPr lang="en-GB" sz="2400" dirty="0"/>
              <a:t>Application review – calling applicants </a:t>
            </a:r>
          </a:p>
        </p:txBody>
      </p:sp>
      <p:pic>
        <p:nvPicPr>
          <p:cNvPr id="5" name="Graphic 4" descr="Call center with solid fill">
            <a:extLst>
              <a:ext uri="{FF2B5EF4-FFF2-40B4-BE49-F238E27FC236}">
                <a16:creationId xmlns:a16="http://schemas.microsoft.com/office/drawing/2014/main" id="{DA8B88E5-040C-276B-FF6C-1744288EF4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66699" y="170407"/>
            <a:ext cx="1353593" cy="1353593"/>
          </a:xfrm>
          <a:prstGeom prst="rect">
            <a:avLst/>
          </a:prstGeom>
        </p:spPr>
      </p:pic>
    </p:spTree>
    <p:extLst>
      <p:ext uri="{BB962C8B-B14F-4D97-AF65-F5344CB8AC3E}">
        <p14:creationId xmlns:p14="http://schemas.microsoft.com/office/powerpoint/2010/main" val="36660145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D0DCAEC5-345B-581C-5A01-B3418AFB287C}"/>
              </a:ext>
            </a:extLst>
          </p:cNvPr>
          <p:cNvSpPr>
            <a:spLocks noGrp="1"/>
          </p:cNvSpPr>
          <p:nvPr>
            <p:ph type="body" sz="quarter" idx="12"/>
          </p:nvPr>
        </p:nvSpPr>
        <p:spPr>
          <a:xfrm>
            <a:off x="745304" y="2109358"/>
            <a:ext cx="10701392" cy="3259546"/>
          </a:xfrm>
        </p:spPr>
        <p:txBody>
          <a:bodyPr/>
          <a:lstStyle/>
          <a:p>
            <a:pPr>
              <a:lnSpc>
                <a:spcPct val="100000"/>
              </a:lnSpc>
            </a:pPr>
            <a:r>
              <a:rPr lang="en-GB" dirty="0"/>
              <a:t>Ofsted will acknowledge receipt of your application by email after we receive your complete application form.</a:t>
            </a:r>
          </a:p>
          <a:p>
            <a:pPr>
              <a:lnSpc>
                <a:spcPct val="100000"/>
              </a:lnSpc>
            </a:pPr>
            <a:r>
              <a:rPr lang="en-GB" dirty="0"/>
              <a:t>If you have applied to the Early Years Register, we will arrange a registration visit at the start of the process. This visit will usually be eight weeks after we have accepted your application. </a:t>
            </a:r>
          </a:p>
          <a:p>
            <a:pPr>
              <a:lnSpc>
                <a:spcPct val="100000"/>
              </a:lnSpc>
            </a:pPr>
            <a:r>
              <a:rPr lang="en-GB" dirty="0"/>
              <a:t>We </a:t>
            </a:r>
            <a:r>
              <a:rPr lang="en-GB"/>
              <a:t>will update you </a:t>
            </a:r>
            <a:r>
              <a:rPr lang="en-GB" dirty="0"/>
              <a:t>every two weeks on the progress of your application and let you know if we need any further information from you. </a:t>
            </a:r>
          </a:p>
          <a:p>
            <a:pPr marL="0" indent="0">
              <a:buNone/>
            </a:pPr>
            <a:endParaRPr lang="en-GB" dirty="0"/>
          </a:p>
        </p:txBody>
      </p:sp>
      <p:sp>
        <p:nvSpPr>
          <p:cNvPr id="21" name="Text Placeholder 1">
            <a:extLst>
              <a:ext uri="{FF2B5EF4-FFF2-40B4-BE49-F238E27FC236}">
                <a16:creationId xmlns:a16="http://schemas.microsoft.com/office/drawing/2014/main" id="{C3AB08C3-1409-BF15-1B23-C28195B95A9D}"/>
              </a:ext>
            </a:extLst>
          </p:cNvPr>
          <p:cNvSpPr>
            <a:spLocks noGrp="1"/>
          </p:cNvSpPr>
          <p:nvPr>
            <p:ph type="body" sz="quarter" idx="11"/>
          </p:nvPr>
        </p:nvSpPr>
        <p:spPr>
          <a:xfrm>
            <a:off x="745303" y="1577797"/>
            <a:ext cx="10078813" cy="641314"/>
          </a:xfrm>
        </p:spPr>
        <p:txBody>
          <a:bodyPr/>
          <a:lstStyle/>
          <a:p>
            <a:r>
              <a:rPr lang="en-GB" sz="2400" dirty="0"/>
              <a:t>Application review stage – accepting and reviewing</a:t>
            </a:r>
          </a:p>
        </p:txBody>
      </p:sp>
      <p:pic>
        <p:nvPicPr>
          <p:cNvPr id="2" name="Graphic 1" descr="Call center with solid fill">
            <a:extLst>
              <a:ext uri="{FF2B5EF4-FFF2-40B4-BE49-F238E27FC236}">
                <a16:creationId xmlns:a16="http://schemas.microsoft.com/office/drawing/2014/main" id="{A9ADB76E-8A81-5779-95BF-488C9D5FB1F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66699" y="170407"/>
            <a:ext cx="1353593" cy="1353593"/>
          </a:xfrm>
          <a:prstGeom prst="rect">
            <a:avLst/>
          </a:prstGeom>
        </p:spPr>
      </p:pic>
    </p:spTree>
    <p:extLst>
      <p:ext uri="{BB962C8B-B14F-4D97-AF65-F5344CB8AC3E}">
        <p14:creationId xmlns:p14="http://schemas.microsoft.com/office/powerpoint/2010/main" val="22493349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D0DCAEC5-345B-581C-5A01-B3418AFB287C}"/>
              </a:ext>
            </a:extLst>
          </p:cNvPr>
          <p:cNvSpPr>
            <a:spLocks noGrp="1"/>
          </p:cNvSpPr>
          <p:nvPr>
            <p:ph type="body" sz="quarter" idx="12"/>
          </p:nvPr>
        </p:nvSpPr>
        <p:spPr>
          <a:xfrm>
            <a:off x="797343" y="1836235"/>
            <a:ext cx="10701392" cy="4172006"/>
          </a:xfrm>
        </p:spPr>
        <p:txBody>
          <a:bodyPr/>
          <a:lstStyle/>
          <a:p>
            <a:pPr marL="0" indent="0">
              <a:lnSpc>
                <a:spcPct val="100000"/>
              </a:lnSpc>
              <a:buNone/>
            </a:pPr>
            <a:r>
              <a:rPr lang="en-GB" dirty="0"/>
              <a:t>The inspector will check:</a:t>
            </a:r>
          </a:p>
          <a:p>
            <a:pPr>
              <a:lnSpc>
                <a:spcPct val="100000"/>
              </a:lnSpc>
            </a:pPr>
            <a:r>
              <a:rPr lang="en-GB" dirty="0"/>
              <a:t>your identity</a:t>
            </a:r>
          </a:p>
          <a:p>
            <a:pPr>
              <a:lnSpc>
                <a:spcPct val="100000"/>
              </a:lnSpc>
            </a:pPr>
            <a:r>
              <a:rPr lang="en-GB" dirty="0"/>
              <a:t>your understanding of the ages and numbers of children you can care for</a:t>
            </a:r>
          </a:p>
          <a:p>
            <a:pPr>
              <a:lnSpc>
                <a:spcPct val="100000"/>
              </a:lnSpc>
            </a:pPr>
            <a:r>
              <a:rPr lang="en-GB" dirty="0"/>
              <a:t>documents about your car (if applicable), qualifications and first aid</a:t>
            </a:r>
          </a:p>
          <a:p>
            <a:pPr>
              <a:lnSpc>
                <a:spcPct val="100000"/>
              </a:lnSpc>
            </a:pPr>
            <a:r>
              <a:rPr lang="en-GB" dirty="0"/>
              <a:t>suitability of your premises and equipment</a:t>
            </a:r>
          </a:p>
          <a:p>
            <a:pPr>
              <a:lnSpc>
                <a:spcPct val="100000"/>
              </a:lnSpc>
            </a:pPr>
            <a:r>
              <a:rPr lang="en-GB" dirty="0"/>
              <a:t>your understanding of risk assessment, safety and security</a:t>
            </a:r>
          </a:p>
          <a:p>
            <a:pPr>
              <a:lnSpc>
                <a:spcPct val="100000"/>
              </a:lnSpc>
            </a:pPr>
            <a:r>
              <a:rPr lang="en-GB" dirty="0"/>
              <a:t>your understanding of the </a:t>
            </a:r>
            <a:r>
              <a:rPr lang="en-GB" dirty="0">
                <a:hlinkClick r:id="rId3"/>
              </a:rPr>
              <a:t>EYFS</a:t>
            </a:r>
            <a:r>
              <a:rPr lang="en-GB" dirty="0"/>
              <a:t> and </a:t>
            </a:r>
            <a:r>
              <a:rPr lang="en-GB" dirty="0">
                <a:hlinkClick r:id="rId4"/>
              </a:rPr>
              <a:t>Childcare Register requirements</a:t>
            </a:r>
            <a:endParaRPr lang="en-GB" dirty="0"/>
          </a:p>
          <a:p>
            <a:pPr>
              <a:lnSpc>
                <a:spcPct val="100000"/>
              </a:lnSpc>
            </a:pPr>
            <a:r>
              <a:rPr lang="en-GB" dirty="0"/>
              <a:t>that you speak English well enough to teach children and keep records in English. </a:t>
            </a:r>
          </a:p>
          <a:p>
            <a:pPr marL="0" indent="0">
              <a:buNone/>
            </a:pPr>
            <a:endParaRPr lang="en-GB" dirty="0"/>
          </a:p>
        </p:txBody>
      </p:sp>
      <p:sp>
        <p:nvSpPr>
          <p:cNvPr id="21" name="Text Placeholder 1">
            <a:extLst>
              <a:ext uri="{FF2B5EF4-FFF2-40B4-BE49-F238E27FC236}">
                <a16:creationId xmlns:a16="http://schemas.microsoft.com/office/drawing/2014/main" id="{C3AB08C3-1409-BF15-1B23-C28195B95A9D}"/>
              </a:ext>
            </a:extLst>
          </p:cNvPr>
          <p:cNvSpPr>
            <a:spLocks noGrp="1"/>
          </p:cNvSpPr>
          <p:nvPr>
            <p:ph type="body" sz="quarter" idx="11"/>
          </p:nvPr>
        </p:nvSpPr>
        <p:spPr>
          <a:xfrm>
            <a:off x="745303" y="1399480"/>
            <a:ext cx="10078813" cy="641314"/>
          </a:xfrm>
        </p:spPr>
        <p:txBody>
          <a:bodyPr/>
          <a:lstStyle/>
          <a:p>
            <a:r>
              <a:rPr lang="en-GB" sz="2400"/>
              <a:t>The registration visit – checking your suitability</a:t>
            </a:r>
          </a:p>
        </p:txBody>
      </p:sp>
      <p:pic>
        <p:nvPicPr>
          <p:cNvPr id="4" name="Graphic 3" descr="Architecture with solid fill">
            <a:extLst>
              <a:ext uri="{FF2B5EF4-FFF2-40B4-BE49-F238E27FC236}">
                <a16:creationId xmlns:a16="http://schemas.microsoft.com/office/drawing/2014/main" id="{857E3A2A-31B2-B1DC-5F20-1A82410A22F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97015" y="191430"/>
            <a:ext cx="1393902" cy="1393902"/>
          </a:xfrm>
          <a:prstGeom prst="rect">
            <a:avLst/>
          </a:prstGeom>
        </p:spPr>
      </p:pic>
    </p:spTree>
    <p:extLst>
      <p:ext uri="{BB962C8B-B14F-4D97-AF65-F5344CB8AC3E}">
        <p14:creationId xmlns:p14="http://schemas.microsoft.com/office/powerpoint/2010/main" val="20644389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D0DCAEC5-345B-581C-5A01-B3418AFB287C}"/>
              </a:ext>
            </a:extLst>
          </p:cNvPr>
          <p:cNvSpPr>
            <a:spLocks noGrp="1"/>
          </p:cNvSpPr>
          <p:nvPr>
            <p:ph type="body" sz="quarter" idx="12"/>
          </p:nvPr>
        </p:nvSpPr>
        <p:spPr>
          <a:xfrm>
            <a:off x="745304" y="1901202"/>
            <a:ext cx="10701392" cy="3259546"/>
          </a:xfrm>
        </p:spPr>
        <p:txBody>
          <a:bodyPr/>
          <a:lstStyle/>
          <a:p>
            <a:pPr>
              <a:lnSpc>
                <a:spcPct val="100000"/>
              </a:lnSpc>
            </a:pPr>
            <a:r>
              <a:rPr lang="en-GB" dirty="0"/>
              <a:t>A decision will be made either at the visit or after the visit has ended. </a:t>
            </a:r>
          </a:p>
          <a:p>
            <a:pPr>
              <a:lnSpc>
                <a:spcPct val="100000"/>
              </a:lnSpc>
            </a:pPr>
            <a:r>
              <a:rPr lang="en-GB" dirty="0"/>
              <a:t>The inspector will tell you whether they will recommend that you are ‘</a:t>
            </a:r>
            <a:r>
              <a:rPr lang="en-GB" b="1" dirty="0"/>
              <a:t>suitable</a:t>
            </a:r>
            <a:r>
              <a:rPr lang="en-GB" dirty="0"/>
              <a:t>’ or ‘</a:t>
            </a:r>
            <a:r>
              <a:rPr lang="en-GB" b="1" dirty="0"/>
              <a:t>not suitable</a:t>
            </a:r>
            <a:r>
              <a:rPr lang="en-GB" dirty="0"/>
              <a:t>’ for registration. </a:t>
            </a:r>
          </a:p>
          <a:p>
            <a:pPr>
              <a:lnSpc>
                <a:spcPct val="100000"/>
              </a:lnSpc>
            </a:pPr>
            <a:r>
              <a:rPr lang="en-GB" dirty="0"/>
              <a:t>You can </a:t>
            </a:r>
            <a:r>
              <a:rPr lang="en-GB" b="1" dirty="0"/>
              <a:t>withdraw</a:t>
            </a:r>
            <a:r>
              <a:rPr lang="en-GB" dirty="0"/>
              <a:t> your application at this stage. You will then be able to apply again in the future but will need to pay a new application fee. Application fees cannot be refunded.</a:t>
            </a:r>
          </a:p>
          <a:p>
            <a:pPr>
              <a:lnSpc>
                <a:spcPct val="100000"/>
              </a:lnSpc>
            </a:pPr>
            <a:r>
              <a:rPr lang="en-GB" dirty="0"/>
              <a:t>Inspectors will take all reasonable steps to </a:t>
            </a:r>
            <a:r>
              <a:rPr lang="en-GB" b="1" dirty="0"/>
              <a:t>prevent undue anxiety and to minimise stress </a:t>
            </a:r>
            <a:r>
              <a:rPr lang="en-GB" dirty="0"/>
              <a:t>during the registration visit. You can always contact Ofsted if you have concerns that cannot be resolved with the inspector.</a:t>
            </a:r>
          </a:p>
          <a:p>
            <a:pPr>
              <a:lnSpc>
                <a:spcPct val="100000"/>
              </a:lnSpc>
            </a:pPr>
            <a:r>
              <a:rPr lang="en-GB" dirty="0"/>
              <a:t>Children’s safety and well-being will always be our priority. </a:t>
            </a:r>
          </a:p>
          <a:p>
            <a:pPr marL="0" indent="0">
              <a:buNone/>
            </a:pPr>
            <a:endParaRPr lang="en-GB" dirty="0"/>
          </a:p>
        </p:txBody>
      </p:sp>
      <p:sp>
        <p:nvSpPr>
          <p:cNvPr id="21" name="Text Placeholder 1">
            <a:extLst>
              <a:ext uri="{FF2B5EF4-FFF2-40B4-BE49-F238E27FC236}">
                <a16:creationId xmlns:a16="http://schemas.microsoft.com/office/drawing/2014/main" id="{C3AB08C3-1409-BF15-1B23-C28195B95A9D}"/>
              </a:ext>
            </a:extLst>
          </p:cNvPr>
          <p:cNvSpPr>
            <a:spLocks noGrp="1"/>
          </p:cNvSpPr>
          <p:nvPr>
            <p:ph type="body" sz="quarter" idx="11"/>
          </p:nvPr>
        </p:nvSpPr>
        <p:spPr>
          <a:xfrm>
            <a:off x="745304" y="1326795"/>
            <a:ext cx="10078813" cy="641314"/>
          </a:xfrm>
        </p:spPr>
        <p:txBody>
          <a:bodyPr/>
          <a:lstStyle/>
          <a:p>
            <a:r>
              <a:rPr lang="en-GB" sz="2400"/>
              <a:t>The registration visit – checking your suitability</a:t>
            </a:r>
          </a:p>
        </p:txBody>
      </p:sp>
      <p:pic>
        <p:nvPicPr>
          <p:cNvPr id="2" name="Graphic 1" descr="Architecture with solid fill">
            <a:extLst>
              <a:ext uri="{FF2B5EF4-FFF2-40B4-BE49-F238E27FC236}">
                <a16:creationId xmlns:a16="http://schemas.microsoft.com/office/drawing/2014/main" id="{E77AC9AA-1205-89D6-248B-D2988B226D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97015" y="191430"/>
            <a:ext cx="1393902" cy="1393902"/>
          </a:xfrm>
          <a:prstGeom prst="rect">
            <a:avLst/>
          </a:prstGeom>
        </p:spPr>
      </p:pic>
    </p:spTree>
    <p:extLst>
      <p:ext uri="{BB962C8B-B14F-4D97-AF65-F5344CB8AC3E}">
        <p14:creationId xmlns:p14="http://schemas.microsoft.com/office/powerpoint/2010/main" val="17226336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1A072E5-B7A0-1878-9F15-41A40D88F9A3}"/>
              </a:ext>
            </a:extLst>
          </p:cNvPr>
          <p:cNvSpPr>
            <a:spLocks noGrp="1"/>
          </p:cNvSpPr>
          <p:nvPr>
            <p:ph type="body" sz="quarter" idx="10"/>
          </p:nvPr>
        </p:nvSpPr>
        <p:spPr/>
        <p:txBody>
          <a:bodyPr/>
          <a:lstStyle/>
          <a:p>
            <a:r>
              <a:rPr lang="en-GB"/>
              <a:t>Inspection</a:t>
            </a:r>
          </a:p>
        </p:txBody>
      </p:sp>
    </p:spTree>
    <p:extLst>
      <p:ext uri="{BB962C8B-B14F-4D97-AF65-F5344CB8AC3E}">
        <p14:creationId xmlns:p14="http://schemas.microsoft.com/office/powerpoint/2010/main" val="21574979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81F214-EE12-C991-241A-432AE5477CF1}"/>
              </a:ext>
            </a:extLst>
          </p:cNvPr>
          <p:cNvSpPr>
            <a:spLocks noGrp="1"/>
          </p:cNvSpPr>
          <p:nvPr>
            <p:ph type="body" sz="quarter" idx="11"/>
          </p:nvPr>
        </p:nvSpPr>
        <p:spPr>
          <a:xfrm>
            <a:off x="745304" y="1300183"/>
            <a:ext cx="8624248" cy="914400"/>
          </a:xfrm>
        </p:spPr>
        <p:txBody>
          <a:bodyPr/>
          <a:lstStyle/>
          <a:p>
            <a:r>
              <a:rPr lang="en-GB" dirty="0"/>
              <a:t>Inspection on the Early Years Register</a:t>
            </a:r>
          </a:p>
        </p:txBody>
      </p:sp>
      <p:sp>
        <p:nvSpPr>
          <p:cNvPr id="3" name="Text Placeholder 2">
            <a:extLst>
              <a:ext uri="{FF2B5EF4-FFF2-40B4-BE49-F238E27FC236}">
                <a16:creationId xmlns:a16="http://schemas.microsoft.com/office/drawing/2014/main" id="{B229EEA8-1FBE-9F2B-CB6B-11D5446E8DD9}"/>
              </a:ext>
            </a:extLst>
          </p:cNvPr>
          <p:cNvSpPr>
            <a:spLocks noGrp="1"/>
          </p:cNvSpPr>
          <p:nvPr>
            <p:ph type="body" sz="quarter" idx="12"/>
          </p:nvPr>
        </p:nvSpPr>
        <p:spPr>
          <a:xfrm>
            <a:off x="744817" y="2081562"/>
            <a:ext cx="9676654" cy="3943754"/>
          </a:xfrm>
        </p:spPr>
        <p:txBody>
          <a:bodyPr/>
          <a:lstStyle/>
          <a:p>
            <a:pPr>
              <a:lnSpc>
                <a:spcPct val="100000"/>
              </a:lnSpc>
            </a:pPr>
            <a:r>
              <a:rPr lang="en-GB" dirty="0"/>
              <a:t>Once registered, we will carry out the first inspection of newly registered providers within 30 months of registration. </a:t>
            </a:r>
          </a:p>
          <a:p>
            <a:pPr>
              <a:lnSpc>
                <a:spcPct val="100000"/>
              </a:lnSpc>
            </a:pPr>
            <a:r>
              <a:rPr lang="en-GB" dirty="0"/>
              <a:t>Ofsted is required t</a:t>
            </a:r>
            <a:r>
              <a:rPr lang="en-GB" sz="2400" dirty="0">
                <a:solidFill>
                  <a:srgbClr val="170C59"/>
                </a:solidFill>
                <a:latin typeface="Tahoma" panose="020B0604030504040204" pitchFamily="34" charset="0"/>
                <a:ea typeface="Tahoma" panose="020B0604030504040204" pitchFamily="34" charset="0"/>
                <a:cs typeface="Tahoma" panose="020B0604030504040204" pitchFamily="34" charset="0"/>
              </a:rPr>
              <a:t>o inspect all providers at intervals </a:t>
            </a:r>
            <a:r>
              <a:rPr lang="en-GB" dirty="0">
                <a:hlinkClick r:id="rId3"/>
              </a:rPr>
              <a:t>set by the Secretary of State for Education</a:t>
            </a:r>
            <a:r>
              <a:rPr lang="en-GB" dirty="0"/>
              <a:t>, which is </a:t>
            </a:r>
            <a:r>
              <a:rPr lang="en-GB" sz="2400" dirty="0">
                <a:solidFill>
                  <a:srgbClr val="170C59"/>
                </a:solidFill>
                <a:latin typeface="Tahoma" panose="020B0604030504040204" pitchFamily="34" charset="0"/>
                <a:ea typeface="Tahoma" panose="020B0604030504040204" pitchFamily="34" charset="0"/>
                <a:cs typeface="Tahoma" panose="020B0604030504040204" pitchFamily="34" charset="0"/>
              </a:rPr>
              <a:t>every </a:t>
            </a:r>
            <a:r>
              <a:rPr lang="en-GB" dirty="0"/>
              <a:t>six</a:t>
            </a:r>
            <a:r>
              <a:rPr lang="en-GB" sz="2400" dirty="0">
                <a:solidFill>
                  <a:srgbClr val="170C59"/>
                </a:solidFill>
                <a:latin typeface="Tahoma" panose="020B0604030504040204" pitchFamily="34" charset="0"/>
                <a:ea typeface="Tahoma" panose="020B0604030504040204" pitchFamily="34" charset="0"/>
                <a:cs typeface="Tahoma" panose="020B0604030504040204" pitchFamily="34" charset="0"/>
              </a:rPr>
              <a:t> years from the date of the previous inspection.</a:t>
            </a:r>
          </a:p>
          <a:p>
            <a:pPr>
              <a:lnSpc>
                <a:spcPct val="100000"/>
              </a:lnSpc>
            </a:pPr>
            <a:r>
              <a:rPr lang="en-GB" dirty="0"/>
              <a:t>You can find all our information about inspection in our </a:t>
            </a:r>
            <a:r>
              <a:rPr lang="en-GB" dirty="0">
                <a:hlinkClick r:id="rId4"/>
              </a:rPr>
              <a:t>collection of guidance documents</a:t>
            </a:r>
            <a:r>
              <a:rPr lang="en-GB" dirty="0"/>
              <a:t>.</a:t>
            </a:r>
          </a:p>
          <a:p>
            <a:pPr>
              <a:lnSpc>
                <a:spcPct val="100000"/>
              </a:lnSpc>
            </a:pPr>
            <a:r>
              <a:rPr lang="en-GB" dirty="0"/>
              <a:t>Read our </a:t>
            </a:r>
            <a:r>
              <a:rPr lang="en-GB" dirty="0">
                <a:hlinkClick r:id="rId5"/>
              </a:rPr>
              <a:t>‘Need to know’ guides </a:t>
            </a:r>
            <a:r>
              <a:rPr lang="en-GB" dirty="0"/>
              <a:t>for helpful Q&amp;As.</a:t>
            </a:r>
          </a:p>
        </p:txBody>
      </p:sp>
    </p:spTree>
    <p:extLst>
      <p:ext uri="{BB962C8B-B14F-4D97-AF65-F5344CB8AC3E}">
        <p14:creationId xmlns:p14="http://schemas.microsoft.com/office/powerpoint/2010/main" val="34291259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81F214-EE12-C991-241A-432AE5477CF1}"/>
              </a:ext>
            </a:extLst>
          </p:cNvPr>
          <p:cNvSpPr>
            <a:spLocks noGrp="1"/>
          </p:cNvSpPr>
          <p:nvPr>
            <p:ph type="body" sz="quarter" idx="11"/>
          </p:nvPr>
        </p:nvSpPr>
        <p:spPr>
          <a:xfrm>
            <a:off x="744817" y="1294087"/>
            <a:ext cx="7801775" cy="914400"/>
          </a:xfrm>
        </p:spPr>
        <p:txBody>
          <a:bodyPr/>
          <a:lstStyle/>
          <a:p>
            <a:r>
              <a:rPr lang="en-GB" dirty="0"/>
              <a:t>Inspection on the Childcare Register </a:t>
            </a:r>
          </a:p>
        </p:txBody>
      </p:sp>
      <p:sp>
        <p:nvSpPr>
          <p:cNvPr id="3" name="Text Placeholder 2">
            <a:extLst>
              <a:ext uri="{FF2B5EF4-FFF2-40B4-BE49-F238E27FC236}">
                <a16:creationId xmlns:a16="http://schemas.microsoft.com/office/drawing/2014/main" id="{B229EEA8-1FBE-9F2B-CB6B-11D5446E8DD9}"/>
              </a:ext>
            </a:extLst>
          </p:cNvPr>
          <p:cNvSpPr>
            <a:spLocks noGrp="1"/>
          </p:cNvSpPr>
          <p:nvPr>
            <p:ph type="body" sz="quarter" idx="12"/>
          </p:nvPr>
        </p:nvSpPr>
        <p:spPr>
          <a:xfrm>
            <a:off x="744817" y="2136426"/>
            <a:ext cx="9277007" cy="3943754"/>
          </a:xfrm>
        </p:spPr>
        <p:txBody>
          <a:bodyPr/>
          <a:lstStyle/>
          <a:p>
            <a:pPr>
              <a:lnSpc>
                <a:spcPct val="100000"/>
              </a:lnSpc>
            </a:pPr>
            <a:r>
              <a:rPr lang="en-GB" dirty="0"/>
              <a:t>Childcare Register inspections are a </a:t>
            </a:r>
            <a:r>
              <a:rPr lang="en-GB" b="1" dirty="0"/>
              <a:t>compliance check </a:t>
            </a:r>
            <a:r>
              <a:rPr lang="en-GB" dirty="0"/>
              <a:t>to make sure providers are meeting the ongoing requirements for registration.</a:t>
            </a:r>
          </a:p>
          <a:p>
            <a:pPr>
              <a:lnSpc>
                <a:spcPct val="100000"/>
              </a:lnSpc>
            </a:pPr>
            <a:r>
              <a:rPr lang="en-GB" dirty="0"/>
              <a:t>Ofsted inspects 10% of all providers on the register each year, on a proportionate and risk basis, rather than following a prescribed inspection cycle.</a:t>
            </a:r>
          </a:p>
          <a:p>
            <a:pPr>
              <a:lnSpc>
                <a:spcPct val="100000"/>
              </a:lnSpc>
            </a:pPr>
            <a:r>
              <a:rPr lang="en-GB" dirty="0"/>
              <a:t>Our guidance on </a:t>
            </a:r>
            <a:r>
              <a:rPr lang="en-GB" dirty="0">
                <a:hlinkClick r:id="rId3"/>
              </a:rPr>
              <a:t>carrying out Childcare Register inspections </a:t>
            </a:r>
            <a:r>
              <a:rPr lang="en-GB" dirty="0"/>
              <a:t>sets out the full inspection process.</a:t>
            </a:r>
          </a:p>
        </p:txBody>
      </p:sp>
    </p:spTree>
    <p:extLst>
      <p:ext uri="{BB962C8B-B14F-4D97-AF65-F5344CB8AC3E}">
        <p14:creationId xmlns:p14="http://schemas.microsoft.com/office/powerpoint/2010/main" val="8366509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B09854-D753-82A3-E644-66FE464F4076}"/>
              </a:ext>
            </a:extLst>
          </p:cNvPr>
          <p:cNvSpPr>
            <a:spLocks noGrp="1"/>
          </p:cNvSpPr>
          <p:nvPr>
            <p:ph type="body" sz="quarter" idx="10"/>
          </p:nvPr>
        </p:nvSpPr>
        <p:spPr/>
        <p:txBody>
          <a:bodyPr/>
          <a:lstStyle/>
          <a:p>
            <a:r>
              <a:rPr lang="en-GB"/>
              <a:t>Resources</a:t>
            </a:r>
          </a:p>
        </p:txBody>
      </p:sp>
    </p:spTree>
    <p:extLst>
      <p:ext uri="{BB962C8B-B14F-4D97-AF65-F5344CB8AC3E}">
        <p14:creationId xmlns:p14="http://schemas.microsoft.com/office/powerpoint/2010/main" val="19897171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A03AC7-30E9-4754-B597-8F157470E9CC}"/>
              </a:ext>
            </a:extLst>
          </p:cNvPr>
          <p:cNvSpPr>
            <a:spLocks noGrp="1"/>
          </p:cNvSpPr>
          <p:nvPr>
            <p:ph type="body" sz="quarter" idx="11"/>
          </p:nvPr>
        </p:nvSpPr>
        <p:spPr>
          <a:xfrm>
            <a:off x="580668" y="1637164"/>
            <a:ext cx="3964480" cy="914400"/>
          </a:xfrm>
        </p:spPr>
        <p:txBody>
          <a:bodyPr/>
          <a:lstStyle/>
          <a:p>
            <a:pPr algn="ctr"/>
            <a:r>
              <a:rPr lang="en-GB"/>
              <a:t>Further guidance:</a:t>
            </a:r>
          </a:p>
        </p:txBody>
      </p:sp>
      <p:pic>
        <p:nvPicPr>
          <p:cNvPr id="8" name="Picture 7">
            <a:extLst>
              <a:ext uri="{FF2B5EF4-FFF2-40B4-BE49-F238E27FC236}">
                <a16:creationId xmlns:a16="http://schemas.microsoft.com/office/drawing/2014/main" id="{982903BA-0DAF-3D2E-65F0-DA62C889983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a:stretch/>
        </p:blipFill>
        <p:spPr>
          <a:xfrm rot="1421772">
            <a:off x="7245013" y="1530395"/>
            <a:ext cx="2410613" cy="1485826"/>
          </a:xfrm>
          <a:prstGeom prst="rect">
            <a:avLst/>
          </a:prstGeom>
          <a:ln>
            <a:noFill/>
          </a:ln>
          <a:effectLst>
            <a:outerShdw blurRad="190500" algn="tl" rotWithShape="0">
              <a:srgbClr val="000000">
                <a:alpha val="70000"/>
              </a:srgbClr>
            </a:outerShdw>
          </a:effectLst>
        </p:spPr>
      </p:pic>
      <p:pic>
        <p:nvPicPr>
          <p:cNvPr id="7" name="Picture 6">
            <a:extLst>
              <a:ext uri="{FF2B5EF4-FFF2-40B4-BE49-F238E27FC236}">
                <a16:creationId xmlns:a16="http://schemas.microsoft.com/office/drawing/2014/main" id="{5B634215-DE8D-F0A2-327A-53397537B5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62956" y="3079023"/>
            <a:ext cx="3477673" cy="1700705"/>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C518C55F-F9F4-0A1D-D306-9D0CCD48BA5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20912626">
            <a:off x="7134832" y="4942414"/>
            <a:ext cx="2517793" cy="1682303"/>
          </a:xfrm>
          <a:prstGeom prst="rect">
            <a:avLst/>
          </a:prstGeom>
          <a:ln>
            <a:solidFill>
              <a:schemeClr val="bg1">
                <a:lumMod val="85000"/>
              </a:schemeClr>
            </a:solidFill>
          </a:ln>
        </p:spPr>
      </p:pic>
      <p:sp>
        <p:nvSpPr>
          <p:cNvPr id="9" name="Freeform 59">
            <a:extLst>
              <a:ext uri="{FF2B5EF4-FFF2-40B4-BE49-F238E27FC236}">
                <a16:creationId xmlns:a16="http://schemas.microsoft.com/office/drawing/2014/main" id="{1923ECE6-80F3-C4CF-04BB-18E5B18A1AB2}"/>
              </a:ext>
            </a:extLst>
          </p:cNvPr>
          <p:cNvSpPr>
            <a:spLocks noEditPoints="1"/>
          </p:cNvSpPr>
          <p:nvPr userDrawn="1"/>
        </p:nvSpPr>
        <p:spPr bwMode="auto">
          <a:xfrm>
            <a:off x="9455806" y="4850325"/>
            <a:ext cx="1227718" cy="1177237"/>
          </a:xfrm>
          <a:custGeom>
            <a:avLst/>
            <a:gdLst>
              <a:gd name="T0" fmla="*/ 137 w 344"/>
              <a:gd name="T1" fmla="*/ 80 h 330"/>
              <a:gd name="T2" fmla="*/ 148 w 344"/>
              <a:gd name="T3" fmla="*/ 41 h 330"/>
              <a:gd name="T4" fmla="*/ 136 w 344"/>
              <a:gd name="T5" fmla="*/ 19 h 330"/>
              <a:gd name="T6" fmla="*/ 97 w 344"/>
              <a:gd name="T7" fmla="*/ 7 h 330"/>
              <a:gd name="T8" fmla="*/ 85 w 344"/>
              <a:gd name="T9" fmla="*/ 47 h 330"/>
              <a:gd name="T10" fmla="*/ 98 w 344"/>
              <a:gd name="T11" fmla="*/ 69 h 330"/>
              <a:gd name="T12" fmla="*/ 137 w 344"/>
              <a:gd name="T13" fmla="*/ 80 h 330"/>
              <a:gd name="T14" fmla="*/ 298 w 344"/>
              <a:gd name="T15" fmla="*/ 22 h 330"/>
              <a:gd name="T16" fmla="*/ 257 w 344"/>
              <a:gd name="T17" fmla="*/ 24 h 330"/>
              <a:gd name="T18" fmla="*/ 163 w 344"/>
              <a:gd name="T19" fmla="*/ 125 h 330"/>
              <a:gd name="T20" fmla="*/ 26 w 344"/>
              <a:gd name="T21" fmla="*/ 152 h 330"/>
              <a:gd name="T22" fmla="*/ 3 w 344"/>
              <a:gd name="T23" fmla="*/ 185 h 330"/>
              <a:gd name="T24" fmla="*/ 37 w 344"/>
              <a:gd name="T25" fmla="*/ 208 h 330"/>
              <a:gd name="T26" fmla="*/ 143 w 344"/>
              <a:gd name="T27" fmla="*/ 187 h 330"/>
              <a:gd name="T28" fmla="*/ 130 w 344"/>
              <a:gd name="T29" fmla="*/ 296 h 330"/>
              <a:gd name="T30" fmla="*/ 155 w 344"/>
              <a:gd name="T31" fmla="*/ 328 h 330"/>
              <a:gd name="T32" fmla="*/ 187 w 344"/>
              <a:gd name="T33" fmla="*/ 303 h 330"/>
              <a:gd name="T34" fmla="*/ 201 w 344"/>
              <a:gd name="T35" fmla="*/ 195 h 330"/>
              <a:gd name="T36" fmla="*/ 299 w 344"/>
              <a:gd name="T37" fmla="*/ 241 h 330"/>
              <a:gd name="T38" fmla="*/ 337 w 344"/>
              <a:gd name="T39" fmla="*/ 227 h 330"/>
              <a:gd name="T40" fmla="*/ 323 w 344"/>
              <a:gd name="T41" fmla="*/ 188 h 330"/>
              <a:gd name="T42" fmla="*/ 225 w 344"/>
              <a:gd name="T43" fmla="*/ 143 h 330"/>
              <a:gd name="T44" fmla="*/ 299 w 344"/>
              <a:gd name="T45" fmla="*/ 63 h 330"/>
              <a:gd name="T46" fmla="*/ 298 w 344"/>
              <a:gd name="T47" fmla="*/ 2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4" h="330">
                <a:moveTo>
                  <a:pt x="137" y="80"/>
                </a:moveTo>
                <a:cubicBezTo>
                  <a:pt x="151" y="72"/>
                  <a:pt x="156" y="55"/>
                  <a:pt x="148" y="41"/>
                </a:cubicBezTo>
                <a:cubicBezTo>
                  <a:pt x="136" y="19"/>
                  <a:pt x="136" y="19"/>
                  <a:pt x="136" y="19"/>
                </a:cubicBezTo>
                <a:cubicBezTo>
                  <a:pt x="128" y="5"/>
                  <a:pt x="111" y="0"/>
                  <a:pt x="97" y="7"/>
                </a:cubicBezTo>
                <a:cubicBezTo>
                  <a:pt x="83" y="15"/>
                  <a:pt x="78" y="33"/>
                  <a:pt x="85" y="47"/>
                </a:cubicBezTo>
                <a:cubicBezTo>
                  <a:pt x="98" y="69"/>
                  <a:pt x="98" y="69"/>
                  <a:pt x="98" y="69"/>
                </a:cubicBezTo>
                <a:cubicBezTo>
                  <a:pt x="106" y="83"/>
                  <a:pt x="123" y="88"/>
                  <a:pt x="137" y="80"/>
                </a:cubicBezTo>
                <a:moveTo>
                  <a:pt x="298" y="22"/>
                </a:moveTo>
                <a:cubicBezTo>
                  <a:pt x="286" y="11"/>
                  <a:pt x="268" y="12"/>
                  <a:pt x="257" y="24"/>
                </a:cubicBezTo>
                <a:cubicBezTo>
                  <a:pt x="163" y="125"/>
                  <a:pt x="163" y="125"/>
                  <a:pt x="163" y="125"/>
                </a:cubicBezTo>
                <a:cubicBezTo>
                  <a:pt x="26" y="152"/>
                  <a:pt x="26" y="152"/>
                  <a:pt x="26" y="152"/>
                </a:cubicBezTo>
                <a:cubicBezTo>
                  <a:pt x="10" y="155"/>
                  <a:pt x="0" y="170"/>
                  <a:pt x="3" y="185"/>
                </a:cubicBezTo>
                <a:cubicBezTo>
                  <a:pt x="6" y="201"/>
                  <a:pt x="21" y="211"/>
                  <a:pt x="37" y="208"/>
                </a:cubicBezTo>
                <a:cubicBezTo>
                  <a:pt x="143" y="187"/>
                  <a:pt x="143" y="187"/>
                  <a:pt x="143" y="187"/>
                </a:cubicBezTo>
                <a:cubicBezTo>
                  <a:pt x="130" y="296"/>
                  <a:pt x="130" y="296"/>
                  <a:pt x="130" y="296"/>
                </a:cubicBezTo>
                <a:cubicBezTo>
                  <a:pt x="128" y="311"/>
                  <a:pt x="139" y="326"/>
                  <a:pt x="155" y="328"/>
                </a:cubicBezTo>
                <a:cubicBezTo>
                  <a:pt x="171" y="330"/>
                  <a:pt x="185" y="318"/>
                  <a:pt x="187" y="303"/>
                </a:cubicBezTo>
                <a:cubicBezTo>
                  <a:pt x="201" y="195"/>
                  <a:pt x="201" y="195"/>
                  <a:pt x="201" y="195"/>
                </a:cubicBezTo>
                <a:cubicBezTo>
                  <a:pt x="299" y="241"/>
                  <a:pt x="299" y="241"/>
                  <a:pt x="299" y="241"/>
                </a:cubicBezTo>
                <a:cubicBezTo>
                  <a:pt x="314" y="247"/>
                  <a:pt x="331" y="241"/>
                  <a:pt x="337" y="227"/>
                </a:cubicBezTo>
                <a:cubicBezTo>
                  <a:pt x="344" y="212"/>
                  <a:pt x="338" y="195"/>
                  <a:pt x="323" y="188"/>
                </a:cubicBezTo>
                <a:cubicBezTo>
                  <a:pt x="225" y="143"/>
                  <a:pt x="225" y="143"/>
                  <a:pt x="225" y="143"/>
                </a:cubicBezTo>
                <a:cubicBezTo>
                  <a:pt x="299" y="63"/>
                  <a:pt x="299" y="63"/>
                  <a:pt x="299" y="63"/>
                </a:cubicBezTo>
                <a:cubicBezTo>
                  <a:pt x="310" y="51"/>
                  <a:pt x="309" y="33"/>
                  <a:pt x="298" y="2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10" name="Freeform 60">
            <a:extLst>
              <a:ext uri="{FF2B5EF4-FFF2-40B4-BE49-F238E27FC236}">
                <a16:creationId xmlns:a16="http://schemas.microsoft.com/office/drawing/2014/main" id="{4D3B7904-6A68-0E80-3645-C51BDA28B877}"/>
              </a:ext>
            </a:extLst>
          </p:cNvPr>
          <p:cNvSpPr>
            <a:spLocks noEditPoints="1"/>
          </p:cNvSpPr>
          <p:nvPr userDrawn="1"/>
        </p:nvSpPr>
        <p:spPr bwMode="auto">
          <a:xfrm>
            <a:off x="10526021" y="5296585"/>
            <a:ext cx="1391280" cy="1377145"/>
          </a:xfrm>
          <a:custGeom>
            <a:avLst/>
            <a:gdLst>
              <a:gd name="T0" fmla="*/ 168 w 390"/>
              <a:gd name="T1" fmla="*/ 96 h 386"/>
              <a:gd name="T2" fmla="*/ 185 w 390"/>
              <a:gd name="T3" fmla="*/ 52 h 386"/>
              <a:gd name="T4" fmla="*/ 174 w 390"/>
              <a:gd name="T5" fmla="*/ 25 h 386"/>
              <a:gd name="T6" fmla="*/ 130 w 390"/>
              <a:gd name="T7" fmla="*/ 8 h 386"/>
              <a:gd name="T8" fmla="*/ 112 w 390"/>
              <a:gd name="T9" fmla="*/ 51 h 386"/>
              <a:gd name="T10" fmla="*/ 124 w 390"/>
              <a:gd name="T11" fmla="*/ 78 h 386"/>
              <a:gd name="T12" fmla="*/ 168 w 390"/>
              <a:gd name="T13" fmla="*/ 96 h 386"/>
              <a:gd name="T14" fmla="*/ 359 w 390"/>
              <a:gd name="T15" fmla="*/ 48 h 386"/>
              <a:gd name="T16" fmla="*/ 312 w 390"/>
              <a:gd name="T17" fmla="*/ 45 h 386"/>
              <a:gd name="T18" fmla="*/ 192 w 390"/>
              <a:gd name="T19" fmla="*/ 150 h 386"/>
              <a:gd name="T20" fmla="*/ 32 w 390"/>
              <a:gd name="T21" fmla="*/ 165 h 386"/>
              <a:gd name="T22" fmla="*/ 2 w 390"/>
              <a:gd name="T23" fmla="*/ 201 h 386"/>
              <a:gd name="T24" fmla="*/ 38 w 390"/>
              <a:gd name="T25" fmla="*/ 231 h 386"/>
              <a:gd name="T26" fmla="*/ 163 w 390"/>
              <a:gd name="T27" fmla="*/ 220 h 386"/>
              <a:gd name="T28" fmla="*/ 135 w 390"/>
              <a:gd name="T29" fmla="*/ 342 h 386"/>
              <a:gd name="T30" fmla="*/ 160 w 390"/>
              <a:gd name="T31" fmla="*/ 382 h 386"/>
              <a:gd name="T32" fmla="*/ 200 w 390"/>
              <a:gd name="T33" fmla="*/ 357 h 386"/>
              <a:gd name="T34" fmla="*/ 227 w 390"/>
              <a:gd name="T35" fmla="*/ 235 h 386"/>
              <a:gd name="T36" fmla="*/ 335 w 390"/>
              <a:gd name="T37" fmla="*/ 299 h 386"/>
              <a:gd name="T38" fmla="*/ 381 w 390"/>
              <a:gd name="T39" fmla="*/ 287 h 386"/>
              <a:gd name="T40" fmla="*/ 369 w 390"/>
              <a:gd name="T41" fmla="*/ 242 h 386"/>
              <a:gd name="T42" fmla="*/ 262 w 390"/>
              <a:gd name="T43" fmla="*/ 178 h 386"/>
              <a:gd name="T44" fmla="*/ 356 w 390"/>
              <a:gd name="T45" fmla="*/ 95 h 386"/>
              <a:gd name="T46" fmla="*/ 359 w 390"/>
              <a:gd name="T47" fmla="*/ 4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0" h="386">
                <a:moveTo>
                  <a:pt x="168" y="96"/>
                </a:moveTo>
                <a:cubicBezTo>
                  <a:pt x="185" y="89"/>
                  <a:pt x="192" y="69"/>
                  <a:pt x="185" y="52"/>
                </a:cubicBezTo>
                <a:cubicBezTo>
                  <a:pt x="174" y="25"/>
                  <a:pt x="174" y="25"/>
                  <a:pt x="174" y="25"/>
                </a:cubicBezTo>
                <a:cubicBezTo>
                  <a:pt x="166" y="8"/>
                  <a:pt x="147" y="0"/>
                  <a:pt x="130" y="8"/>
                </a:cubicBezTo>
                <a:cubicBezTo>
                  <a:pt x="113" y="15"/>
                  <a:pt x="105" y="35"/>
                  <a:pt x="112" y="51"/>
                </a:cubicBezTo>
                <a:cubicBezTo>
                  <a:pt x="124" y="78"/>
                  <a:pt x="124" y="78"/>
                  <a:pt x="124" y="78"/>
                </a:cubicBezTo>
                <a:cubicBezTo>
                  <a:pt x="131" y="95"/>
                  <a:pt x="151" y="103"/>
                  <a:pt x="168" y="96"/>
                </a:cubicBezTo>
                <a:moveTo>
                  <a:pt x="359" y="48"/>
                </a:moveTo>
                <a:cubicBezTo>
                  <a:pt x="347" y="34"/>
                  <a:pt x="326" y="33"/>
                  <a:pt x="312" y="45"/>
                </a:cubicBezTo>
                <a:cubicBezTo>
                  <a:pt x="192" y="150"/>
                  <a:pt x="192" y="150"/>
                  <a:pt x="192" y="150"/>
                </a:cubicBezTo>
                <a:cubicBezTo>
                  <a:pt x="32" y="165"/>
                  <a:pt x="32" y="165"/>
                  <a:pt x="32" y="165"/>
                </a:cubicBezTo>
                <a:cubicBezTo>
                  <a:pt x="13" y="167"/>
                  <a:pt x="0" y="183"/>
                  <a:pt x="2" y="201"/>
                </a:cubicBezTo>
                <a:cubicBezTo>
                  <a:pt x="3" y="220"/>
                  <a:pt x="19" y="233"/>
                  <a:pt x="38" y="231"/>
                </a:cubicBezTo>
                <a:cubicBezTo>
                  <a:pt x="163" y="220"/>
                  <a:pt x="163" y="220"/>
                  <a:pt x="163" y="220"/>
                </a:cubicBezTo>
                <a:cubicBezTo>
                  <a:pt x="135" y="342"/>
                  <a:pt x="135" y="342"/>
                  <a:pt x="135" y="342"/>
                </a:cubicBezTo>
                <a:cubicBezTo>
                  <a:pt x="131" y="360"/>
                  <a:pt x="142" y="378"/>
                  <a:pt x="160" y="382"/>
                </a:cubicBezTo>
                <a:cubicBezTo>
                  <a:pt x="178" y="386"/>
                  <a:pt x="196" y="375"/>
                  <a:pt x="200" y="357"/>
                </a:cubicBezTo>
                <a:cubicBezTo>
                  <a:pt x="227" y="235"/>
                  <a:pt x="227" y="235"/>
                  <a:pt x="227" y="235"/>
                </a:cubicBezTo>
                <a:cubicBezTo>
                  <a:pt x="335" y="299"/>
                  <a:pt x="335" y="299"/>
                  <a:pt x="335" y="299"/>
                </a:cubicBezTo>
                <a:cubicBezTo>
                  <a:pt x="351" y="308"/>
                  <a:pt x="371" y="303"/>
                  <a:pt x="381" y="287"/>
                </a:cubicBezTo>
                <a:cubicBezTo>
                  <a:pt x="390" y="272"/>
                  <a:pt x="385" y="251"/>
                  <a:pt x="369" y="242"/>
                </a:cubicBezTo>
                <a:cubicBezTo>
                  <a:pt x="262" y="178"/>
                  <a:pt x="262" y="178"/>
                  <a:pt x="262" y="178"/>
                </a:cubicBezTo>
                <a:cubicBezTo>
                  <a:pt x="356" y="95"/>
                  <a:pt x="356" y="95"/>
                  <a:pt x="356" y="95"/>
                </a:cubicBezTo>
                <a:cubicBezTo>
                  <a:pt x="370" y="83"/>
                  <a:pt x="371" y="62"/>
                  <a:pt x="359" y="4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latin typeface="Tahoma" panose="020B0604030504040204" pitchFamily="34" charset="0"/>
              <a:ea typeface="Tahoma" panose="020B0604030504040204" pitchFamily="34" charset="0"/>
              <a:cs typeface="Tahoma" panose="020B0604030504040204" pitchFamily="34" charset="0"/>
            </a:endParaRPr>
          </a:p>
        </p:txBody>
      </p:sp>
      <p:pic>
        <p:nvPicPr>
          <p:cNvPr id="13" name="Picture 12">
            <a:extLst>
              <a:ext uri="{FF2B5EF4-FFF2-40B4-BE49-F238E27FC236}">
                <a16:creationId xmlns:a16="http://schemas.microsoft.com/office/drawing/2014/main" id="{D57D6BF2-FBA0-2332-37DB-707E0430C8D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997844" y="1248383"/>
            <a:ext cx="3056354" cy="5949433"/>
          </a:xfrm>
          <a:prstGeom prst="rect">
            <a:avLst/>
          </a:prstGeom>
          <a:effectLst/>
        </p:spPr>
      </p:pic>
      <p:pic>
        <p:nvPicPr>
          <p:cNvPr id="15" name="Picture 2">
            <a:extLst>
              <a:ext uri="{FF2B5EF4-FFF2-40B4-BE49-F238E27FC236}">
                <a16:creationId xmlns:a16="http://schemas.microsoft.com/office/drawing/2014/main" id="{FE392DAD-4ED0-15E8-41A7-8E102242C2A1}"/>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p:blipFill>
        <p:spPr>
          <a:xfrm>
            <a:off x="9315499" y="1533263"/>
            <a:ext cx="2421044" cy="5416683"/>
          </a:xfrm>
          <a:custGeom>
            <a:avLst/>
            <a:gdLst>
              <a:gd name="connsiteX0" fmla="*/ 195352 w 2086425"/>
              <a:gd name="connsiteY0" fmla="*/ 0 h 4549458"/>
              <a:gd name="connsiteX1" fmla="*/ 450507 w 2086425"/>
              <a:gd name="connsiteY1" fmla="*/ 0 h 4549458"/>
              <a:gd name="connsiteX2" fmla="*/ 450507 w 2086425"/>
              <a:gd name="connsiteY2" fmla="*/ 14564 h 4549458"/>
              <a:gd name="connsiteX3" fmla="*/ 606282 w 2086425"/>
              <a:gd name="connsiteY3" fmla="*/ 170339 h 4549458"/>
              <a:gd name="connsiteX4" fmla="*/ 1482976 w 2086425"/>
              <a:gd name="connsiteY4" fmla="*/ 170339 h 4549458"/>
              <a:gd name="connsiteX5" fmla="*/ 1638751 w 2086425"/>
              <a:gd name="connsiteY5" fmla="*/ 14564 h 4549458"/>
              <a:gd name="connsiteX6" fmla="*/ 1638751 w 2086425"/>
              <a:gd name="connsiteY6" fmla="*/ 0 h 4549458"/>
              <a:gd name="connsiteX7" fmla="*/ 1891073 w 2086425"/>
              <a:gd name="connsiteY7" fmla="*/ 0 h 4549458"/>
              <a:gd name="connsiteX8" fmla="*/ 2086425 w 2086425"/>
              <a:gd name="connsiteY8" fmla="*/ 195352 h 4549458"/>
              <a:gd name="connsiteX9" fmla="*/ 2086425 w 2086425"/>
              <a:gd name="connsiteY9" fmla="*/ 4354106 h 4549458"/>
              <a:gd name="connsiteX10" fmla="*/ 1891073 w 2086425"/>
              <a:gd name="connsiteY10" fmla="*/ 4549458 h 4549458"/>
              <a:gd name="connsiteX11" fmla="*/ 195352 w 2086425"/>
              <a:gd name="connsiteY11" fmla="*/ 4549458 h 4549458"/>
              <a:gd name="connsiteX12" fmla="*/ 0 w 2086425"/>
              <a:gd name="connsiteY12" fmla="*/ 4354106 h 4549458"/>
              <a:gd name="connsiteX13" fmla="*/ 0 w 2086425"/>
              <a:gd name="connsiteY13" fmla="*/ 195352 h 4549458"/>
              <a:gd name="connsiteX14" fmla="*/ 195352 w 2086425"/>
              <a:gd name="connsiteY14" fmla="*/ 0 h 454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86425" h="4549458">
                <a:moveTo>
                  <a:pt x="195352" y="0"/>
                </a:moveTo>
                <a:lnTo>
                  <a:pt x="450507" y="0"/>
                </a:lnTo>
                <a:lnTo>
                  <a:pt x="450507" y="14564"/>
                </a:lnTo>
                <a:cubicBezTo>
                  <a:pt x="450507" y="100596"/>
                  <a:pt x="520250" y="170339"/>
                  <a:pt x="606282" y="170339"/>
                </a:cubicBezTo>
                <a:lnTo>
                  <a:pt x="1482976" y="170339"/>
                </a:lnTo>
                <a:cubicBezTo>
                  <a:pt x="1569008" y="170339"/>
                  <a:pt x="1638751" y="100596"/>
                  <a:pt x="1638751" y="14564"/>
                </a:cubicBezTo>
                <a:lnTo>
                  <a:pt x="1638751" y="0"/>
                </a:lnTo>
                <a:lnTo>
                  <a:pt x="1891073" y="0"/>
                </a:lnTo>
                <a:cubicBezTo>
                  <a:pt x="1998963" y="0"/>
                  <a:pt x="2086425" y="87462"/>
                  <a:pt x="2086425" y="195352"/>
                </a:cubicBezTo>
                <a:lnTo>
                  <a:pt x="2086425" y="4354106"/>
                </a:lnTo>
                <a:cubicBezTo>
                  <a:pt x="2086425" y="4461996"/>
                  <a:pt x="1998963" y="4549458"/>
                  <a:pt x="1891073" y="4549458"/>
                </a:cubicBezTo>
                <a:lnTo>
                  <a:pt x="195352" y="4549458"/>
                </a:lnTo>
                <a:cubicBezTo>
                  <a:pt x="87462" y="4549458"/>
                  <a:pt x="0" y="4461996"/>
                  <a:pt x="0" y="4354106"/>
                </a:cubicBezTo>
                <a:lnTo>
                  <a:pt x="0" y="195352"/>
                </a:lnTo>
                <a:cubicBezTo>
                  <a:pt x="0" y="87462"/>
                  <a:pt x="87462" y="0"/>
                  <a:pt x="195352" y="0"/>
                </a:cubicBezTo>
                <a:close/>
              </a:path>
            </a:pathLst>
          </a:custGeom>
        </p:spPr>
      </p:pic>
      <p:sp>
        <p:nvSpPr>
          <p:cNvPr id="19" name="Rectangle: Rounded Corners 18">
            <a:extLst>
              <a:ext uri="{FF2B5EF4-FFF2-40B4-BE49-F238E27FC236}">
                <a16:creationId xmlns:a16="http://schemas.microsoft.com/office/drawing/2014/main" id="{60E3006D-B3E9-A4C5-0BCD-BDFC281E639E}"/>
              </a:ext>
            </a:extLst>
          </p:cNvPr>
          <p:cNvSpPr/>
          <p:nvPr/>
        </p:nvSpPr>
        <p:spPr>
          <a:xfrm>
            <a:off x="9709703" y="2147876"/>
            <a:ext cx="1632637" cy="403688"/>
          </a:xfrm>
          <a:prstGeom prst="roundRect">
            <a:avLst/>
          </a:prstGeom>
          <a:solidFill>
            <a:srgbClr val="2092B6"/>
          </a:solidFill>
          <a:ln>
            <a:solidFill>
              <a:srgbClr val="209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657BF165-71A3-687F-C21E-C137E52ACB2C}"/>
              </a:ext>
            </a:extLst>
          </p:cNvPr>
          <p:cNvSpPr txBox="1"/>
          <p:nvPr/>
        </p:nvSpPr>
        <p:spPr>
          <a:xfrm>
            <a:off x="9865514" y="2125823"/>
            <a:ext cx="1321015" cy="400110"/>
          </a:xfrm>
          <a:prstGeom prst="rect">
            <a:avLst/>
          </a:prstGeom>
          <a:noFill/>
        </p:spPr>
        <p:txBody>
          <a:bodyPr wrap="square" rtlCol="0">
            <a:spAutoFit/>
          </a:bodyPr>
          <a:lstStyle/>
          <a:p>
            <a:pPr algn="ctr"/>
            <a:r>
              <a:rPr lang="en-GB" sz="2000">
                <a:solidFill>
                  <a:schemeClr val="bg1"/>
                </a:solidFill>
                <a:latin typeface="Tahoma" panose="020B0604030504040204" pitchFamily="34" charset="0"/>
                <a:ea typeface="Tahoma" panose="020B0604030504040204" pitchFamily="34" charset="0"/>
                <a:cs typeface="Tahoma" panose="020B0604030504040204" pitchFamily="34" charset="0"/>
              </a:rPr>
              <a:t>SCAN ME</a:t>
            </a:r>
          </a:p>
        </p:txBody>
      </p:sp>
      <p:sp>
        <p:nvSpPr>
          <p:cNvPr id="22" name="TextBox 21">
            <a:extLst>
              <a:ext uri="{FF2B5EF4-FFF2-40B4-BE49-F238E27FC236}">
                <a16:creationId xmlns:a16="http://schemas.microsoft.com/office/drawing/2014/main" id="{9817DCB1-AB35-DCC1-9B38-DF5A15C04072}"/>
              </a:ext>
            </a:extLst>
          </p:cNvPr>
          <p:cNvSpPr txBox="1"/>
          <p:nvPr/>
        </p:nvSpPr>
        <p:spPr>
          <a:xfrm>
            <a:off x="9401212" y="5805021"/>
            <a:ext cx="2249618" cy="276999"/>
          </a:xfrm>
          <a:prstGeom prst="rect">
            <a:avLst/>
          </a:prstGeom>
          <a:noFill/>
        </p:spPr>
        <p:txBody>
          <a:bodyPr wrap="square">
            <a:spAutoFit/>
          </a:bodyPr>
          <a:lstStyle/>
          <a:p>
            <a:pPr algn="ctr"/>
            <a:r>
              <a:rPr lang="en-GB" sz="1200">
                <a:hlinkClick r:id="rId8"/>
              </a:rPr>
              <a:t>linktr.ee/ofstedbeststartinlife</a:t>
            </a:r>
            <a:endParaRPr lang="en-GB" sz="1200"/>
          </a:p>
        </p:txBody>
      </p:sp>
      <p:sp>
        <p:nvSpPr>
          <p:cNvPr id="26" name="Rectangle 25">
            <a:extLst>
              <a:ext uri="{FF2B5EF4-FFF2-40B4-BE49-F238E27FC236}">
                <a16:creationId xmlns:a16="http://schemas.microsoft.com/office/drawing/2014/main" id="{7B6D1E5E-BB2A-51C6-9555-0237F11C3C17}"/>
              </a:ext>
            </a:extLst>
          </p:cNvPr>
          <p:cNvSpPr/>
          <p:nvPr/>
        </p:nvSpPr>
        <p:spPr>
          <a:xfrm>
            <a:off x="9375018" y="2872514"/>
            <a:ext cx="2262871" cy="2451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C2F0D5AA-0FF6-5AF9-61F3-49B5C6E2B5A8}"/>
              </a:ext>
            </a:extLst>
          </p:cNvPr>
          <p:cNvPicPr>
            <a:picLocks noChangeAspect="1"/>
          </p:cNvPicPr>
          <p:nvPr/>
        </p:nvPicPr>
        <p:blipFill>
          <a:blip r:embed="rId9"/>
          <a:stretch>
            <a:fillRect/>
          </a:stretch>
        </p:blipFill>
        <p:spPr>
          <a:xfrm>
            <a:off x="9437130" y="2854030"/>
            <a:ext cx="2213700" cy="2265787"/>
          </a:xfrm>
          <a:prstGeom prst="rect">
            <a:avLst/>
          </a:prstGeom>
        </p:spPr>
      </p:pic>
      <p:sp>
        <p:nvSpPr>
          <p:cNvPr id="3" name="TextBox 2">
            <a:extLst>
              <a:ext uri="{FF2B5EF4-FFF2-40B4-BE49-F238E27FC236}">
                <a16:creationId xmlns:a16="http://schemas.microsoft.com/office/drawing/2014/main" id="{0B2CDD6E-1C19-1370-9BF1-314B881FA287}"/>
              </a:ext>
            </a:extLst>
          </p:cNvPr>
          <p:cNvSpPr txBox="1"/>
          <p:nvPr/>
        </p:nvSpPr>
        <p:spPr>
          <a:xfrm>
            <a:off x="626695" y="2227227"/>
            <a:ext cx="7460171" cy="2677656"/>
          </a:xfrm>
          <a:prstGeom prst="rect">
            <a:avLst/>
          </a:prstGeom>
          <a:noFill/>
        </p:spPr>
        <p:txBody>
          <a:bodyPr wrap="square">
            <a:spAutoFit/>
          </a:bodyPr>
          <a:lstStyle/>
          <a:p>
            <a:r>
              <a:rPr lang="en-GB" sz="2800">
                <a:latin typeface="Tahoma" panose="020B0604030504040204" pitchFamily="34" charset="0"/>
                <a:ea typeface="Tahoma" panose="020B0604030504040204" pitchFamily="34" charset="0"/>
                <a:cs typeface="Tahoma" panose="020B0604030504040204" pitchFamily="34" charset="0"/>
                <a:hlinkClick r:id="rId10"/>
              </a:rPr>
              <a:t>Early years and childcare registration </a:t>
            </a:r>
            <a:br>
              <a:rPr lang="en-GB" sz="2800">
                <a:latin typeface="Tahoma" panose="020B0604030504040204" pitchFamily="34" charset="0"/>
                <a:ea typeface="Tahoma" panose="020B0604030504040204" pitchFamily="34" charset="0"/>
                <a:cs typeface="Tahoma" panose="020B0604030504040204" pitchFamily="34" charset="0"/>
              </a:rPr>
            </a:br>
            <a:endParaRPr lang="en-GB" sz="2800">
              <a:latin typeface="Tahoma" panose="020B0604030504040204" pitchFamily="34" charset="0"/>
              <a:ea typeface="Tahoma" panose="020B0604030504040204" pitchFamily="34" charset="0"/>
              <a:cs typeface="Tahoma" panose="020B0604030504040204" pitchFamily="34" charset="0"/>
            </a:endParaRPr>
          </a:p>
          <a:p>
            <a:r>
              <a:rPr lang="en-GB" sz="2800">
                <a:latin typeface="Tahoma" panose="020B0604030504040204" pitchFamily="34" charset="0"/>
                <a:ea typeface="Tahoma" panose="020B0604030504040204" pitchFamily="34" charset="0"/>
                <a:cs typeface="Tahoma" panose="020B0604030504040204" pitchFamily="34" charset="0"/>
                <a:hlinkClick r:id="rId11"/>
              </a:rPr>
              <a:t>Early years and childcare regulation </a:t>
            </a:r>
            <a:br>
              <a:rPr lang="en-GB" sz="2800">
                <a:latin typeface="Tahoma" panose="020B0604030504040204" pitchFamily="34" charset="0"/>
                <a:ea typeface="Tahoma" panose="020B0604030504040204" pitchFamily="34" charset="0"/>
                <a:cs typeface="Tahoma" panose="020B0604030504040204" pitchFamily="34" charset="0"/>
              </a:rPr>
            </a:br>
            <a:endParaRPr lang="en-GB" sz="2800">
              <a:latin typeface="Tahoma" panose="020B0604030504040204" pitchFamily="34" charset="0"/>
              <a:ea typeface="Tahoma" panose="020B0604030504040204" pitchFamily="34" charset="0"/>
              <a:cs typeface="Tahoma" panose="020B0604030504040204" pitchFamily="34" charset="0"/>
            </a:endParaRPr>
          </a:p>
          <a:p>
            <a:r>
              <a:rPr lang="en-GB" sz="2800">
                <a:latin typeface="Tahoma" panose="020B0604030504040204" pitchFamily="34" charset="0"/>
                <a:ea typeface="Tahoma" panose="020B0604030504040204" pitchFamily="34" charset="0"/>
                <a:cs typeface="Tahoma" panose="020B0604030504040204" pitchFamily="34" charset="0"/>
                <a:hlinkClick r:id="rId12"/>
              </a:rPr>
              <a:t>Ofsted inspections of early years and childcare providers</a:t>
            </a:r>
            <a:endParaRPr lang="en-GB" sz="28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95711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ED2B6B7-9806-EA9D-2F48-F35EF3C83AE6}"/>
              </a:ext>
            </a:extLst>
          </p:cNvPr>
          <p:cNvSpPr txBox="1"/>
          <p:nvPr/>
        </p:nvSpPr>
        <p:spPr>
          <a:xfrm>
            <a:off x="825190" y="712693"/>
            <a:ext cx="9032426" cy="738664"/>
          </a:xfrm>
          <a:prstGeom prst="rect">
            <a:avLst/>
          </a:prstGeom>
          <a:noFill/>
        </p:spPr>
        <p:txBody>
          <a:bodyPr wrap="square" rtlCol="0">
            <a:spAutoFit/>
          </a:bodyPr>
          <a:lstStyle/>
          <a:p>
            <a:r>
              <a:rPr lang="en-GB" sz="2400">
                <a:solidFill>
                  <a:srgbClr val="170C59"/>
                </a:solidFill>
                <a:latin typeface="Tahoma" panose="020B0604030504040204" pitchFamily="34" charset="0"/>
                <a:ea typeface="Tahoma" panose="020B0604030504040204" pitchFamily="34" charset="0"/>
                <a:cs typeface="Tahoma" panose="020B0604030504040204" pitchFamily="34" charset="0"/>
              </a:rPr>
              <a:t>The </a:t>
            </a:r>
            <a:r>
              <a:rPr lang="en-GB" sz="2400">
                <a:solidFill>
                  <a:srgbClr val="170C59"/>
                </a:solidFill>
                <a:latin typeface="Tahoma" panose="020B0604030504040204" pitchFamily="34" charset="0"/>
                <a:ea typeface="Tahoma" panose="020B0604030504040204" pitchFamily="34" charset="0"/>
                <a:cs typeface="Tahoma" panose="020B0604030504040204" pitchFamily="34" charset="0"/>
                <a:hlinkClick r:id="rId3"/>
              </a:rPr>
              <a:t>DfE introduced new flexibilities </a:t>
            </a:r>
            <a:r>
              <a:rPr lang="en-GB" sz="2400">
                <a:solidFill>
                  <a:srgbClr val="170C59"/>
                </a:solidFill>
                <a:latin typeface="Tahoma" panose="020B0604030504040204" pitchFamily="34" charset="0"/>
                <a:ea typeface="Tahoma" panose="020B0604030504040204" pitchFamily="34" charset="0"/>
                <a:cs typeface="Tahoma" panose="020B0604030504040204" pitchFamily="34" charset="0"/>
              </a:rPr>
              <a:t>on 1 November 2024:</a:t>
            </a:r>
          </a:p>
          <a:p>
            <a:endParaRPr lang="en-GB"/>
          </a:p>
        </p:txBody>
      </p:sp>
      <p:graphicFrame>
        <p:nvGraphicFramePr>
          <p:cNvPr id="3" name="Diagram 2">
            <a:extLst>
              <a:ext uri="{FF2B5EF4-FFF2-40B4-BE49-F238E27FC236}">
                <a16:creationId xmlns:a16="http://schemas.microsoft.com/office/drawing/2014/main" id="{0614D60B-4F40-03CF-BA59-1FEE8CED37BF}"/>
              </a:ext>
            </a:extLst>
          </p:cNvPr>
          <p:cNvGraphicFramePr/>
          <p:nvPr>
            <p:extLst>
              <p:ext uri="{D42A27DB-BD31-4B8C-83A1-F6EECF244321}">
                <p14:modId xmlns:p14="http://schemas.microsoft.com/office/powerpoint/2010/main" val="131219743"/>
              </p:ext>
            </p:extLst>
          </p:nvPr>
        </p:nvGraphicFramePr>
        <p:xfrm>
          <a:off x="-309171" y="1391885"/>
          <a:ext cx="10642365" cy="45160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68368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2932B2-9675-3DB6-16B6-FA65F87639CC}"/>
              </a:ext>
            </a:extLst>
          </p:cNvPr>
          <p:cNvPicPr>
            <a:picLocks noChangeAspect="1"/>
          </p:cNvPicPr>
          <p:nvPr/>
        </p:nvPicPr>
        <p:blipFill>
          <a:blip r:embed="rId3"/>
          <a:stretch>
            <a:fillRect/>
          </a:stretch>
        </p:blipFill>
        <p:spPr>
          <a:xfrm>
            <a:off x="825190" y="1770983"/>
            <a:ext cx="10006361" cy="4253235"/>
          </a:xfrm>
          <a:prstGeom prst="rect">
            <a:avLst/>
          </a:prstGeom>
        </p:spPr>
      </p:pic>
      <p:sp>
        <p:nvSpPr>
          <p:cNvPr id="5" name="TextBox 4">
            <a:extLst>
              <a:ext uri="{FF2B5EF4-FFF2-40B4-BE49-F238E27FC236}">
                <a16:creationId xmlns:a16="http://schemas.microsoft.com/office/drawing/2014/main" id="{8897CB20-CAEC-FBD1-12E4-8F364D2E18C8}"/>
              </a:ext>
            </a:extLst>
          </p:cNvPr>
          <p:cNvSpPr txBox="1"/>
          <p:nvPr/>
        </p:nvSpPr>
        <p:spPr>
          <a:xfrm>
            <a:off x="825190" y="712693"/>
            <a:ext cx="9032426" cy="1034129"/>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i="0" u="none" strike="noStrike" kern="1200" cap="none" spc="0" normalizeH="0" baseline="0" noProof="0" dirty="0">
                <a:ln>
                  <a:noFill/>
                </a:ln>
                <a:solidFill>
                  <a:srgbClr val="170C59"/>
                </a:solidFill>
                <a:effectLst/>
                <a:uLnTx/>
                <a:uFillTx/>
                <a:latin typeface="Tahoma" panose="020B0604030504040204" pitchFamily="34" charset="0"/>
                <a:ea typeface="Tahoma" panose="020B0604030504040204" pitchFamily="34" charset="0"/>
                <a:cs typeface="Tahoma" panose="020B0604030504040204" pitchFamily="34" charset="0"/>
              </a:rPr>
              <a:t>Watch Ofsted’s videos </a:t>
            </a:r>
            <a:r>
              <a:rPr kumimoji="0" lang="en-GB" sz="2400" i="0" u="none" strike="noStrike" kern="1200" cap="none" spc="0" normalizeH="0" baseline="0" noProof="0" dirty="0">
                <a:ln>
                  <a:noFill/>
                </a:ln>
                <a:solidFill>
                  <a:srgbClr val="170C59"/>
                </a:solidFill>
                <a:effectLst/>
                <a:uLnTx/>
                <a:uFillTx/>
                <a:latin typeface="Tahoma" panose="020B0604030504040204" pitchFamily="34" charset="0"/>
                <a:ea typeface="Tahoma" panose="020B0604030504040204" pitchFamily="34" charset="0"/>
                <a:cs typeface="Tahoma" panose="020B0604030504040204" pitchFamily="34" charset="0"/>
                <a:hlinkClick r:id="rId4"/>
              </a:rPr>
              <a:t>explaining each new flexibility</a:t>
            </a:r>
            <a:r>
              <a:rPr kumimoji="0" lang="en-GB" sz="2400" i="0" u="none" strike="noStrike" kern="1200" cap="none" spc="0" normalizeH="0" baseline="0" noProof="0" dirty="0">
                <a:ln>
                  <a:noFill/>
                </a:ln>
                <a:solidFill>
                  <a:srgbClr val="170C59"/>
                </a:solidFill>
                <a:effectLst/>
                <a:uLnTx/>
                <a:uFillTx/>
                <a:latin typeface="Tahoma" panose="020B0604030504040204" pitchFamily="34" charset="0"/>
                <a:ea typeface="Tahoma" panose="020B0604030504040204" pitchFamily="34" charset="0"/>
                <a:cs typeface="Tahoma" panose="020B0604030504040204" pitchFamily="34" charset="0"/>
              </a:rPr>
              <a:t> available from 1 November 2024:</a:t>
            </a:r>
          </a:p>
          <a:p>
            <a:endParaRPr lang="en-GB" dirty="0"/>
          </a:p>
        </p:txBody>
      </p:sp>
    </p:spTree>
    <p:extLst>
      <p:ext uri="{BB962C8B-B14F-4D97-AF65-F5344CB8AC3E}">
        <p14:creationId xmlns:p14="http://schemas.microsoft.com/office/powerpoint/2010/main" val="26433199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2860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76414B-FADF-CC6A-FEF0-61D838A6CAA4}"/>
              </a:ext>
            </a:extLst>
          </p:cNvPr>
          <p:cNvSpPr>
            <a:spLocks noGrp="1"/>
          </p:cNvSpPr>
          <p:nvPr>
            <p:ph type="body" sz="quarter" idx="10"/>
          </p:nvPr>
        </p:nvSpPr>
        <p:spPr/>
        <p:txBody>
          <a:bodyPr/>
          <a:lstStyle/>
          <a:p>
            <a:r>
              <a:rPr lang="en-GB"/>
              <a:t>Roles and responsibilities</a:t>
            </a:r>
          </a:p>
        </p:txBody>
      </p:sp>
    </p:spTree>
    <p:extLst>
      <p:ext uri="{BB962C8B-B14F-4D97-AF65-F5344CB8AC3E}">
        <p14:creationId xmlns:p14="http://schemas.microsoft.com/office/powerpoint/2010/main" val="1252436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35E09D-F5E6-DE36-69AD-09B113965B5D}"/>
              </a:ext>
            </a:extLst>
          </p:cNvPr>
          <p:cNvSpPr>
            <a:spLocks noGrp="1"/>
          </p:cNvSpPr>
          <p:nvPr>
            <p:ph type="body" sz="quarter" idx="11"/>
          </p:nvPr>
        </p:nvSpPr>
        <p:spPr>
          <a:xfrm>
            <a:off x="745304" y="1036791"/>
            <a:ext cx="5205536" cy="914400"/>
          </a:xfrm>
        </p:spPr>
        <p:txBody>
          <a:bodyPr/>
          <a:lstStyle/>
          <a:p>
            <a:r>
              <a:rPr lang="en-GB" dirty="0"/>
              <a:t>Local authorities’ role</a:t>
            </a:r>
          </a:p>
        </p:txBody>
      </p:sp>
      <p:sp>
        <p:nvSpPr>
          <p:cNvPr id="3" name="Text Placeholder 2">
            <a:extLst>
              <a:ext uri="{FF2B5EF4-FFF2-40B4-BE49-F238E27FC236}">
                <a16:creationId xmlns:a16="http://schemas.microsoft.com/office/drawing/2014/main" id="{43C5BC23-DA2C-B622-B3E8-E7299DC784A5}"/>
              </a:ext>
            </a:extLst>
          </p:cNvPr>
          <p:cNvSpPr>
            <a:spLocks noGrp="1"/>
          </p:cNvSpPr>
          <p:nvPr>
            <p:ph type="body" sz="quarter" idx="12"/>
          </p:nvPr>
        </p:nvSpPr>
        <p:spPr>
          <a:xfrm>
            <a:off x="745304" y="1757384"/>
            <a:ext cx="9676654" cy="3810732"/>
          </a:xfrm>
        </p:spPr>
        <p:txBody>
          <a:bodyPr/>
          <a:lstStyle/>
          <a:p>
            <a:pPr marL="0" indent="0">
              <a:lnSpc>
                <a:spcPct val="100000"/>
              </a:lnSpc>
              <a:buNone/>
            </a:pPr>
            <a:r>
              <a:rPr lang="en-GB" dirty="0"/>
              <a:t>The Childcare Act 2006 sets out a list of duties for local authorities:</a:t>
            </a:r>
          </a:p>
          <a:p>
            <a:pPr>
              <a:lnSpc>
                <a:spcPct val="100000"/>
              </a:lnSpc>
            </a:pPr>
            <a:r>
              <a:rPr lang="en-GB" dirty="0"/>
              <a:t>to make sure there is sufficient childcare in their area for working parents</a:t>
            </a:r>
          </a:p>
          <a:p>
            <a:pPr>
              <a:lnSpc>
                <a:spcPct val="100000"/>
              </a:lnSpc>
            </a:pPr>
            <a:r>
              <a:rPr lang="en-GB" dirty="0"/>
              <a:t>to make sure there is sufficient government-funded childcare for parents who are entitled to it</a:t>
            </a:r>
          </a:p>
          <a:p>
            <a:pPr>
              <a:lnSpc>
                <a:spcPct val="100000"/>
              </a:lnSpc>
            </a:pPr>
            <a:r>
              <a:rPr lang="en-GB" dirty="0"/>
              <a:t>to provide information, advice and assistance to parents and prospective parents </a:t>
            </a:r>
          </a:p>
          <a:p>
            <a:pPr>
              <a:lnSpc>
                <a:spcPct val="100000"/>
              </a:lnSpc>
            </a:pPr>
            <a:r>
              <a:rPr lang="en-GB" dirty="0"/>
              <a:t>to publish certain information to help with finding childcare</a:t>
            </a:r>
          </a:p>
          <a:p>
            <a:pPr>
              <a:lnSpc>
                <a:spcPct val="100000"/>
              </a:lnSpc>
            </a:pPr>
            <a:r>
              <a:rPr lang="en-GB" dirty="0"/>
              <a:t>to provide information, advice and training to </a:t>
            </a:r>
            <a:r>
              <a:rPr lang="en-GB" b="1" dirty="0"/>
              <a:t>childcare providers.</a:t>
            </a:r>
          </a:p>
          <a:p>
            <a:endParaRPr lang="en-GB" dirty="0"/>
          </a:p>
        </p:txBody>
      </p:sp>
    </p:spTree>
    <p:extLst>
      <p:ext uri="{BB962C8B-B14F-4D97-AF65-F5344CB8AC3E}">
        <p14:creationId xmlns:p14="http://schemas.microsoft.com/office/powerpoint/2010/main" val="1630157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C0416F-741B-60C4-FBE0-D92395CA1FB0}"/>
              </a:ext>
            </a:extLst>
          </p:cNvPr>
          <p:cNvSpPr>
            <a:spLocks noGrp="1"/>
          </p:cNvSpPr>
          <p:nvPr>
            <p:ph type="body" sz="quarter" idx="11"/>
          </p:nvPr>
        </p:nvSpPr>
        <p:spPr/>
        <p:txBody>
          <a:bodyPr/>
          <a:lstStyle/>
          <a:p>
            <a:r>
              <a:rPr lang="en-GB"/>
              <a:t>Ofsted’s role</a:t>
            </a:r>
          </a:p>
        </p:txBody>
      </p:sp>
      <p:sp>
        <p:nvSpPr>
          <p:cNvPr id="3" name="Text Placeholder 2">
            <a:extLst>
              <a:ext uri="{FF2B5EF4-FFF2-40B4-BE49-F238E27FC236}">
                <a16:creationId xmlns:a16="http://schemas.microsoft.com/office/drawing/2014/main" id="{2566DE5B-9C09-3313-B52F-C50126C8CD24}"/>
              </a:ext>
            </a:extLst>
          </p:cNvPr>
          <p:cNvSpPr>
            <a:spLocks noGrp="1"/>
          </p:cNvSpPr>
          <p:nvPr>
            <p:ph type="body" sz="quarter" idx="12"/>
          </p:nvPr>
        </p:nvSpPr>
        <p:spPr>
          <a:xfrm>
            <a:off x="744817" y="2081562"/>
            <a:ext cx="9676654" cy="3943754"/>
          </a:xfrm>
        </p:spPr>
        <p:txBody>
          <a:bodyPr/>
          <a:lstStyle/>
          <a:p>
            <a:pPr>
              <a:lnSpc>
                <a:spcPct val="100000"/>
              </a:lnSpc>
            </a:pPr>
            <a:r>
              <a:rPr lang="en-GB" dirty="0"/>
              <a:t>Ofsted must register applicants, if they meet the requirements for registration and are not disqualified from caring for children.</a:t>
            </a:r>
          </a:p>
          <a:p>
            <a:pPr>
              <a:lnSpc>
                <a:spcPct val="100000"/>
              </a:lnSpc>
            </a:pPr>
            <a:r>
              <a:rPr lang="en-GB" dirty="0"/>
              <a:t>If necessary, Ofsted will take action to ensure providers comply with the requirements of registration. </a:t>
            </a:r>
          </a:p>
          <a:p>
            <a:pPr>
              <a:lnSpc>
                <a:spcPct val="100000"/>
              </a:lnSpc>
            </a:pPr>
            <a:r>
              <a:rPr lang="en-GB" dirty="0"/>
              <a:t>If childminders fail to meet or fully meet specific requirements at inspection, Ofsted will give them actions to help them improve. </a:t>
            </a:r>
          </a:p>
          <a:p>
            <a:pPr>
              <a:lnSpc>
                <a:spcPct val="100000"/>
              </a:lnSpc>
            </a:pPr>
            <a:r>
              <a:rPr lang="en-GB" dirty="0"/>
              <a:t>If there are serious concerns, Ofsted may take other enforcement action to bring about improvement, such as suspending or cancelling a provider’s registration. </a:t>
            </a:r>
          </a:p>
        </p:txBody>
      </p:sp>
    </p:spTree>
    <p:extLst>
      <p:ext uri="{BB962C8B-B14F-4D97-AF65-F5344CB8AC3E}">
        <p14:creationId xmlns:p14="http://schemas.microsoft.com/office/powerpoint/2010/main" val="3852155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06A06E-85DA-DC24-AD3B-FA7E44ECDC85}"/>
              </a:ext>
            </a:extLst>
          </p:cNvPr>
          <p:cNvSpPr>
            <a:spLocks noGrp="1"/>
          </p:cNvSpPr>
          <p:nvPr>
            <p:ph type="body" sz="quarter" idx="11"/>
          </p:nvPr>
        </p:nvSpPr>
        <p:spPr>
          <a:xfrm>
            <a:off x="745304" y="948249"/>
            <a:ext cx="5937994" cy="1240710"/>
          </a:xfrm>
        </p:spPr>
        <p:txBody>
          <a:bodyPr/>
          <a:lstStyle/>
          <a:p>
            <a:r>
              <a:rPr lang="en-GB"/>
              <a:t>Childminder agency’s role</a:t>
            </a:r>
          </a:p>
        </p:txBody>
      </p:sp>
      <p:sp>
        <p:nvSpPr>
          <p:cNvPr id="3" name="Text Placeholder 2">
            <a:extLst>
              <a:ext uri="{FF2B5EF4-FFF2-40B4-BE49-F238E27FC236}">
                <a16:creationId xmlns:a16="http://schemas.microsoft.com/office/drawing/2014/main" id="{01C07730-31A4-6236-1B1D-06AF27598BC7}"/>
              </a:ext>
            </a:extLst>
          </p:cNvPr>
          <p:cNvSpPr>
            <a:spLocks noGrp="1"/>
          </p:cNvSpPr>
          <p:nvPr>
            <p:ph type="body" sz="quarter" idx="12"/>
          </p:nvPr>
        </p:nvSpPr>
        <p:spPr>
          <a:xfrm>
            <a:off x="745304" y="1568604"/>
            <a:ext cx="9127242" cy="4212238"/>
          </a:xfrm>
        </p:spPr>
        <p:txBody>
          <a:bodyPr/>
          <a:lstStyle/>
          <a:p>
            <a:pPr>
              <a:lnSpc>
                <a:spcPct val="100000"/>
              </a:lnSpc>
            </a:pPr>
            <a:r>
              <a:rPr lang="en-GB" dirty="0"/>
              <a:t>The Children and Families Act 2014 enabled childcare providers to register with Ofsted </a:t>
            </a:r>
            <a:r>
              <a:rPr lang="en-GB" b="1" dirty="0"/>
              <a:t>or</a:t>
            </a:r>
            <a:r>
              <a:rPr lang="en-GB" dirty="0"/>
              <a:t> a </a:t>
            </a:r>
            <a:r>
              <a:rPr lang="en-GB" dirty="0">
                <a:hlinkClick r:id="rId3"/>
              </a:rPr>
              <a:t>childminder agency </a:t>
            </a:r>
            <a:r>
              <a:rPr lang="en-GB" dirty="0"/>
              <a:t>(CMA). </a:t>
            </a:r>
          </a:p>
          <a:p>
            <a:pPr>
              <a:lnSpc>
                <a:spcPct val="100000"/>
              </a:lnSpc>
            </a:pPr>
            <a:r>
              <a:rPr lang="en-GB" dirty="0"/>
              <a:t>CMAs register and regulate c</a:t>
            </a:r>
            <a:r>
              <a:rPr lang="en-GB" sz="2400" dirty="0"/>
              <a:t>hildminders, childminders without domestic premises and providers offering childcare on domestic premises.</a:t>
            </a:r>
          </a:p>
          <a:p>
            <a:pPr>
              <a:lnSpc>
                <a:spcPct val="100000"/>
              </a:lnSpc>
            </a:pPr>
            <a:r>
              <a:rPr lang="en-GB" dirty="0"/>
              <a:t>CMAs help providers with training, business support, advice and finding parents. Parents can use CMAs to find childcare.</a:t>
            </a:r>
          </a:p>
          <a:p>
            <a:pPr>
              <a:lnSpc>
                <a:spcPct val="100000"/>
              </a:lnSpc>
            </a:pPr>
            <a:r>
              <a:rPr lang="en-GB" dirty="0"/>
              <a:t>Providers registered with an agency receive one quality assurance visit each year. Ofsted then inspects CMAs at intervals </a:t>
            </a:r>
            <a:r>
              <a:rPr lang="en-GB" dirty="0">
                <a:hlinkClick r:id="rId4"/>
              </a:rPr>
              <a:t>set by the Department for Education</a:t>
            </a:r>
            <a:r>
              <a:rPr lang="en-GB" dirty="0"/>
              <a:t>. </a:t>
            </a:r>
          </a:p>
          <a:p>
            <a:endParaRPr lang="en-GB" dirty="0"/>
          </a:p>
        </p:txBody>
      </p:sp>
    </p:spTree>
    <p:extLst>
      <p:ext uri="{BB962C8B-B14F-4D97-AF65-F5344CB8AC3E}">
        <p14:creationId xmlns:p14="http://schemas.microsoft.com/office/powerpoint/2010/main" val="3768384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06A06E-85DA-DC24-AD3B-FA7E44ECDC85}"/>
              </a:ext>
            </a:extLst>
          </p:cNvPr>
          <p:cNvSpPr>
            <a:spLocks noGrp="1"/>
          </p:cNvSpPr>
          <p:nvPr>
            <p:ph type="body" sz="quarter" idx="11"/>
          </p:nvPr>
        </p:nvSpPr>
        <p:spPr/>
        <p:txBody>
          <a:bodyPr/>
          <a:lstStyle/>
          <a:p>
            <a:r>
              <a:rPr lang="en-GB"/>
              <a:t>Childcare provider’s role</a:t>
            </a:r>
          </a:p>
        </p:txBody>
      </p:sp>
      <p:sp>
        <p:nvSpPr>
          <p:cNvPr id="3" name="Text Placeholder 2">
            <a:extLst>
              <a:ext uri="{FF2B5EF4-FFF2-40B4-BE49-F238E27FC236}">
                <a16:creationId xmlns:a16="http://schemas.microsoft.com/office/drawing/2014/main" id="{01C07730-31A4-6236-1B1D-06AF27598BC7}"/>
              </a:ext>
            </a:extLst>
          </p:cNvPr>
          <p:cNvSpPr>
            <a:spLocks noGrp="1"/>
          </p:cNvSpPr>
          <p:nvPr>
            <p:ph type="body" sz="quarter" idx="12"/>
          </p:nvPr>
        </p:nvSpPr>
        <p:spPr>
          <a:xfrm>
            <a:off x="745304" y="2064096"/>
            <a:ext cx="9676654" cy="3493721"/>
          </a:xfrm>
        </p:spPr>
        <p:txBody>
          <a:bodyPr/>
          <a:lstStyle/>
          <a:p>
            <a:pPr>
              <a:lnSpc>
                <a:spcPct val="100000"/>
              </a:lnSpc>
            </a:pPr>
            <a:r>
              <a:rPr lang="en-GB" dirty="0"/>
              <a:t>Once registered, childcare providers must meet, and continue to meet, the requirements of their registration at all times. This applies even when a provider is not caring for children. </a:t>
            </a:r>
          </a:p>
          <a:p>
            <a:pPr>
              <a:lnSpc>
                <a:spcPct val="100000"/>
              </a:lnSpc>
            </a:pPr>
            <a:r>
              <a:rPr lang="en-GB" dirty="0"/>
              <a:t>Providers must notify Ofsted of any </a:t>
            </a:r>
            <a:r>
              <a:rPr lang="en-GB" dirty="0">
                <a:hlinkClick r:id="rId3"/>
              </a:rPr>
              <a:t>significant events</a:t>
            </a:r>
            <a:r>
              <a:rPr lang="en-GB" dirty="0"/>
              <a:t>, and of any </a:t>
            </a:r>
            <a:r>
              <a:rPr lang="en-GB" dirty="0">
                <a:hlinkClick r:id="rId4"/>
              </a:rPr>
              <a:t>changes to people living or working where childcare takes place</a:t>
            </a:r>
            <a:r>
              <a:rPr lang="en-GB" dirty="0"/>
              <a:t>. They must also </a:t>
            </a:r>
            <a:r>
              <a:rPr lang="en-GB" dirty="0">
                <a:hlinkClick r:id="rId5"/>
              </a:rPr>
              <a:t>keep their details up to date</a:t>
            </a:r>
            <a:r>
              <a:rPr lang="en-GB" dirty="0"/>
              <a:t>.</a:t>
            </a:r>
          </a:p>
          <a:p>
            <a:pPr>
              <a:lnSpc>
                <a:spcPct val="100000"/>
              </a:lnSpc>
            </a:pPr>
            <a:r>
              <a:rPr lang="en-GB" dirty="0"/>
              <a:t>Providers must work closely with parents and other agencies, such as the local authority. </a:t>
            </a:r>
          </a:p>
          <a:p>
            <a:endParaRPr lang="en-GB" dirty="0"/>
          </a:p>
        </p:txBody>
      </p:sp>
    </p:spTree>
    <p:extLst>
      <p:ext uri="{BB962C8B-B14F-4D97-AF65-F5344CB8AC3E}">
        <p14:creationId xmlns:p14="http://schemas.microsoft.com/office/powerpoint/2010/main" val="2164753515"/>
      </p:ext>
    </p:extLst>
  </p:cSld>
  <p:clrMapOvr>
    <a:masterClrMapping/>
  </p:clrMapOvr>
</p:sld>
</file>

<file path=ppt/theme/theme1.xml><?xml version="1.0" encoding="utf-8"?>
<a:theme xmlns:a="http://schemas.openxmlformats.org/drawingml/2006/main" name="Office Theme">
  <a:themeElements>
    <a:clrScheme name="Co-working">
      <a:dk1>
        <a:sysClr val="windowText" lastClr="000000"/>
      </a:dk1>
      <a:lt1>
        <a:sysClr val="window" lastClr="FFFFFF"/>
      </a:lt1>
      <a:dk2>
        <a:srgbClr val="44546A"/>
      </a:dk2>
      <a:lt2>
        <a:srgbClr val="E7E6E6"/>
      </a:lt2>
      <a:accent1>
        <a:srgbClr val="FF4B4B"/>
      </a:accent1>
      <a:accent2>
        <a:srgbClr val="F67A2E"/>
      </a:accent2>
      <a:accent3>
        <a:srgbClr val="E60037"/>
      </a:accent3>
      <a:accent4>
        <a:srgbClr val="FF8947"/>
      </a:accent4>
      <a:accent5>
        <a:srgbClr val="C4002F"/>
      </a:accent5>
      <a:accent6>
        <a:srgbClr val="FF6611"/>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 early years WEBINAR  -  Read-Only" id="{DBFE173A-6AFB-47E2-8BBA-280DC5C87B20}" vid="{0DC90F4B-83A0-48FF-B57E-A8BCA9512F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a708279d-de88-4b62-9560-85a6be8c08cc}" enabled="0" method="" siteId="{a708279d-de88-4b62-9560-85a6be8c08cc}" removed="1"/>
</clbl:labelList>
</file>

<file path=docProps/app.xml><?xml version="1.0" encoding="utf-8"?>
<Properties xmlns="http://schemas.openxmlformats.org/officeDocument/2006/extended-properties" xmlns:vt="http://schemas.openxmlformats.org/officeDocument/2006/docPropsVTypes">
  <Template>Childminder and Childminder without domestic premises pre-registration briefing</Template>
  <TotalTime>0</TotalTime>
  <Words>4182</Words>
  <Application>Microsoft Office PowerPoint</Application>
  <PresentationFormat>Widescreen</PresentationFormat>
  <Paragraphs>299</Paragraphs>
  <Slides>41</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Symbol</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Choosing the right registration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Become a childminder: pre-registration briefing</dc:title>
  <dc:creator/>
  <cp:lastModifiedBy/>
  <cp:revision>1</cp:revision>
  <dcterms:created xsi:type="dcterms:W3CDTF">2025-02-03T15:57:05Z</dcterms:created>
  <dcterms:modified xsi:type="dcterms:W3CDTF">2025-02-04T11:43:53Z</dcterms:modified>
</cp:coreProperties>
</file>