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669" r:id="rId5"/>
    <p:sldMasterId id="2147483695" r:id="rId6"/>
  </p:sldMasterIdLst>
  <p:notesMasterIdLst>
    <p:notesMasterId r:id="rId28"/>
  </p:notesMasterIdLst>
  <p:handoutMasterIdLst>
    <p:handoutMasterId r:id="rId29"/>
  </p:handoutMasterIdLst>
  <p:sldIdLst>
    <p:sldId id="481" r:id="rId7"/>
    <p:sldId id="459" r:id="rId8"/>
    <p:sldId id="495" r:id="rId9"/>
    <p:sldId id="497" r:id="rId10"/>
    <p:sldId id="498" r:id="rId11"/>
    <p:sldId id="499" r:id="rId12"/>
    <p:sldId id="443" r:id="rId13"/>
    <p:sldId id="414" r:id="rId14"/>
    <p:sldId id="470" r:id="rId15"/>
    <p:sldId id="461" r:id="rId16"/>
    <p:sldId id="444" r:id="rId17"/>
    <p:sldId id="474" r:id="rId18"/>
    <p:sldId id="478" r:id="rId19"/>
    <p:sldId id="477" r:id="rId20"/>
    <p:sldId id="479" r:id="rId21"/>
    <p:sldId id="263" r:id="rId22"/>
    <p:sldId id="448" r:id="rId23"/>
    <p:sldId id="264" r:id="rId24"/>
    <p:sldId id="476" r:id="rId25"/>
    <p:sldId id="439" r:id="rId26"/>
    <p:sldId id="48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iG Awards promo pack" id="{CD09D1F5-370D-4013-8A2D-BEA130351904}">
          <p14:sldIdLst>
            <p14:sldId id="481"/>
          </p14:sldIdLst>
        </p14:section>
        <p14:section name="INTRO" id="{9826C16F-A59F-4412-B375-BBB242BA401D}">
          <p14:sldIdLst>
            <p14:sldId id="459"/>
          </p14:sldIdLst>
        </p14:section>
        <p14:section name="SOCIAL FRAMES" id="{F6999A93-88FA-44AC-A95C-F379A3782383}">
          <p14:sldIdLst>
            <p14:sldId id="495"/>
            <p14:sldId id="497"/>
            <p14:sldId id="498"/>
            <p14:sldId id="499"/>
          </p14:sldIdLst>
        </p14:section>
        <p14:section name="LOGOS" id="{8496E327-70EF-4D35-B8EC-C8094CCED8FB}">
          <p14:sldIdLst>
            <p14:sldId id="443"/>
            <p14:sldId id="414"/>
            <p14:sldId id="470"/>
            <p14:sldId id="461"/>
            <p14:sldId id="444"/>
          </p14:sldIdLst>
        </p14:section>
        <p14:section name="TEAMS BACKGROUNDS" id="{A49AAEA2-FAFE-4F90-915E-2FB8E5024B53}">
          <p14:sldIdLst>
            <p14:sldId id="474"/>
            <p14:sldId id="478"/>
            <p14:sldId id="477"/>
            <p14:sldId id="479"/>
            <p14:sldId id="263"/>
            <p14:sldId id="448"/>
            <p14:sldId id="264"/>
            <p14:sldId id="476"/>
            <p14:sldId id="439"/>
            <p14:sldId id="4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F8F47-CCDB-EB36-6D5D-D196A0E08C61}" name="Alderson, Jacqui" initials="AJ" userId="S::jacqui.alderson@ons.gov.uk::1e3ba05c-d966-4e99-b758-9dae2c092047" providerId="AD"/>
  <p188:author id="{4AAFC1BC-2F91-B2E4-8FF6-7A5C9ABFC3E1}" name="Robinson, Philippa" initials="RP" userId="S::philippa.robinson@ons.gov.uk::db7bd287-757b-4045-ae90-7c51972038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ster-Key, Louise" initials="FL" lastIdx="2" clrIdx="0">
    <p:extLst>
      <p:ext uri="{19B8F6BF-5375-455C-9EA6-DF929625EA0E}">
        <p15:presenceInfo xmlns:p15="http://schemas.microsoft.com/office/powerpoint/2012/main" userId="S::louise.foster-key@ons.gov.uk::fd65b5ce-e0ba-44a9-9605-608a2d9e1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003C57"/>
    <a:srgbClr val="FE6900"/>
    <a:srgbClr val="B4B3B3"/>
    <a:srgbClr val="1B1B1B"/>
    <a:srgbClr val="F0F1F5"/>
    <a:srgbClr val="E5E5E5"/>
    <a:srgbClr val="A5A5A5"/>
    <a:srgbClr val="E6E6E6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5D1BCE-7F57-473A-808E-62385676E788}">
  <a:tblStyle styleId="{D35D1BCE-7F57-473A-808E-62385676E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730C5-10FA-4779-AACD-19017B726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8E2DB-164A-4BB1-8266-452D900A18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DE222-A381-4312-A68B-B434CA6897C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1E269-C2C7-4A8B-9A9C-B48B49DB7F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99119-E9FD-4835-AFBD-3CA1DCC507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4FE7-C8E3-442E-9379-C3C745C77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44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8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7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7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8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3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3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4581F-EDB7-4C90-95DD-AE94439603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6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Stylish studio</a:t>
            </a:r>
          </a:p>
        </p:txBody>
      </p:sp>
    </p:spTree>
    <p:extLst>
      <p:ext uri="{BB962C8B-B14F-4D97-AF65-F5344CB8AC3E}">
        <p14:creationId xmlns:p14="http://schemas.microsoft.com/office/powerpoint/2010/main" val="1228507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8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dark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2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8099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788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2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9BD2ECB3-D2B2-4A21-B6F5-866936B9A2C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1" name="Google Shape;48;p8">
            <a:extLst>
              <a:ext uri="{FF2B5EF4-FFF2-40B4-BE49-F238E27FC236}">
                <a16:creationId xmlns:a16="http://schemas.microsoft.com/office/drawing/2014/main" id="{B8F5B007-2B52-49E2-A61F-6905EA63CB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73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60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44400" cy="29340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13553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34000" cy="51435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8186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9D41-C392-477B-B481-A644BFA0A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A899C-54A1-4127-B991-E0E6167A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BB655-632D-43AA-BBC2-3611C2EE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0B703-481E-45B6-B4CA-6E7D8FBD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D5AD-D32F-4239-8884-0BD46EF9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8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913F-6E5B-487B-9D65-471C2653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5F29-608D-4BAC-927D-A430B165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D499-72E9-4C9D-A7C9-2F117EE9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2530-B243-45F4-9B5D-7938D283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C4F2-1081-4C14-9605-13AA6DF7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5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9407-ED51-43AB-87FC-37B0744F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BB59F-0A0F-4C3D-ADA5-8675CB45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7681-557E-4652-AFE9-C766BC4B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A73-D810-41A6-8FDF-C8D5508A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822EA-BADE-41E2-9ED5-8E7CAC3F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D615-5319-4C7D-8505-2B063F3D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EE1A-CA5B-4788-9A0F-7546F4B4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AC63F-A0DC-4F39-B481-9F54AB7BA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44B27-5A7D-4E3E-B2DE-464CE2AB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3F0C2-58D4-4ECA-AB6C-98C320F3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DB973-CBA4-4508-BD6E-1085E493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058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3EEC-BB2E-48A7-B8AE-56F7FC5D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8365D-13E5-4211-AAE4-9B1D6C54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A687C-31B5-4E91-9868-813121663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AF32A-99A0-4ED5-A6E3-1FD9F9E1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DA1AB-4960-40BF-A2D6-5CB8B7570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86C74-11BF-4027-8AEB-4EBA1C1A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0A5EE-7FFE-465A-8C9D-A89B281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AB9F-3BC5-4B16-9601-FF6D645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3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light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2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127F-915F-4942-8A3E-51FC8019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39C5D-5427-4A92-A9A4-2FCECE2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5F995-6488-4620-AD9E-BC867768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B46E-B369-43E7-960A-AD94FEA0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5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3D4A7-C1F4-41B1-A229-67B9C93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FE829-CBB2-44C6-8013-0DEC3226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54D9-68CB-49C0-803E-A92D1B36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40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AD2F-F4EE-4EB7-ADC7-51D9265A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A86A-2D34-41A9-B10D-A22EB51E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5AE45-02E1-41AF-BCE6-289DFB61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329B0-4187-43F2-B8E6-E3BC87B4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0C5FF-7C45-4EB8-96BD-4EBB8161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8CE9-6A25-4BC6-9964-6B468EAA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6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A48F-7A73-43F0-B8CF-06FE1F3F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70E2F-AC3D-4CE5-BC09-3EA2C4645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90D4-438E-4A01-BA9C-A9B31CB3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40E27-1D25-44B2-9F13-4F21A68D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6396E-098F-4C9C-A8CC-2EF959A7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2DF3E-ABF1-4751-A029-47C2F0D1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40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5D62-8733-466F-82B8-9FAB6201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9503-9C33-4800-933A-7900ECA6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8BEC9-2320-4308-AC7D-A90D6A37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3EBD5-598D-4DAD-8221-353DC8FE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01863-D5CC-4195-858B-5A93705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8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39047-4B76-4FFD-B4A7-69F71345A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718ED-F742-400A-B768-5C1C4799E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FFCE-FF76-4141-8A57-4EC1CB88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36F6-C531-4FF8-A288-F67CE18A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AA6D-79A4-46EF-9180-9B950658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1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 userDrawn="1"/>
        </p:nvSpPr>
        <p:spPr>
          <a:xfrm flipH="1">
            <a:off x="5101200" y="0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15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 ligh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74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bg>
      <p:bgPr>
        <a:blipFill dpi="0" rotWithShape="1">
          <a:blip r:embed="rId2">
            <a:alphaModFix amt="1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95668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64B3B59-9B51-4BD1-87AF-47918AF1B57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2000" y="1428750"/>
            <a:ext cx="8640000" cy="3243263"/>
          </a:xfrm>
        </p:spPr>
        <p:txBody>
          <a:bodyPr/>
          <a:lstStyle>
            <a:lvl1pPr marL="361950" indent="-28575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644DA-7956-4047-B736-A3B7A2D2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r="30530"/>
          <a:stretch/>
        </p:blipFill>
        <p:spPr>
          <a:xfrm>
            <a:off x="4379742" y="-2"/>
            <a:ext cx="476425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D1986-0605-4E58-90FF-8EB1375192B9}"/>
              </a:ext>
            </a:extLst>
          </p:cNvPr>
          <p:cNvSpPr/>
          <p:nvPr userDrawn="1"/>
        </p:nvSpPr>
        <p:spPr>
          <a:xfrm>
            <a:off x="4348261" y="3"/>
            <a:ext cx="4853939" cy="514349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6C03A49-2398-47B7-B890-B0D1C30C7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312752"/>
            <a:ext cx="2574676" cy="2571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D5D9D7-73ED-4248-AB36-CFC2E71B7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2" y="463044"/>
            <a:ext cx="1070045" cy="1068829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09282C6-9579-4DBC-8ABC-977875CE6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58998"/>
            <a:ext cx="1478603" cy="14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44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3" y="-19"/>
            <a:ext cx="6450794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0F1E28">
              <a:alpha val="84706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199" y="1122100"/>
            <a:ext cx="3938067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22508-5E1E-4F99-B776-69DD54102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14125" y="428428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9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4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2" r:id="rId3"/>
    <p:sldLayoutId id="2147483666" r:id="rId4"/>
    <p:sldLayoutId id="2147483693" r:id="rId5"/>
    <p:sldLayoutId id="214748369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Wingdings" panose="05000000000000000000" pitchFamily="2" charset="2"/>
        <a:buChar char="§"/>
        <a:defRPr sz="18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718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707" r:id="rId7"/>
    <p:sldLayoutId id="2147483709" r:id="rId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18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E5D8E-5FD6-40DC-8FDA-2421CA1E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4DC0-07D0-4CC5-B345-BEE6EDEA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B6BF-2689-482C-AF45-32B6DCA84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0C4B-CF77-40FB-920B-D34C17C2BDF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4B64-70A1-4842-B700-1886AA5CB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E2B37-6E16-4FF6-9BE4-F202F9AA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1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analysisfunction.civilservice.gov.uk/" TargetMode="External"/><Relationship Id="rId4" Type="http://schemas.openxmlformats.org/officeDocument/2006/relationships/hyperlink" Target="https://www.gov.uk/guidance/accessibility-requirements-for-public-sector-websites-and-app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analysis.function@ons.gov.uk?subject=Analysis%20in%20Government%20mon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062C60DD-7DAA-75DC-E9ED-37AEC1D24F8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864" y="1047"/>
            <a:ext cx="9140273" cy="5141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D5EA7-1666-71A3-4E7B-1A1EC2AEAD7B}"/>
              </a:ext>
            </a:extLst>
          </p:cNvPr>
          <p:cNvSpPr/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2956-3B2E-E9FF-2267-F1D0AC3B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alphaModFix amt="20000"/>
          </a:blip>
          <a:stretch>
            <a:fillRect/>
          </a:stretch>
        </p:blipFill>
        <p:spPr>
          <a:xfrm>
            <a:off x="0" y="4668386"/>
            <a:ext cx="9140273" cy="4340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AB7CB1-8493-6C52-DD52-ED29B2E52DF1}"/>
              </a:ext>
            </a:extLst>
          </p:cNvPr>
          <p:cNvGrpSpPr>
            <a:grpSpLocks noChangeAspect="1"/>
          </p:cNvGrpSpPr>
          <p:nvPr/>
        </p:nvGrpSpPr>
        <p:grpSpPr>
          <a:xfrm>
            <a:off x="6024855" y="4694913"/>
            <a:ext cx="2980268" cy="381007"/>
            <a:chOff x="3610929" y="6854347"/>
            <a:chExt cx="10562270" cy="13503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C88DD5-0850-FF02-7075-248B5C46C9CC}"/>
                </a:ext>
              </a:extLst>
            </p:cNvPr>
            <p:cNvGrpSpPr/>
            <p:nvPr/>
          </p:nvGrpSpPr>
          <p:grpSpPr>
            <a:xfrm>
              <a:off x="11287559" y="6854347"/>
              <a:ext cx="1350313" cy="1350313"/>
              <a:chOff x="11183603" y="6965897"/>
              <a:chExt cx="1350313" cy="135031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993B8B-CE75-52A4-46B2-2023855A879A}"/>
                  </a:ext>
                </a:extLst>
              </p:cNvPr>
              <p:cNvSpPr/>
              <p:nvPr/>
            </p:nvSpPr>
            <p:spPr>
              <a:xfrm>
                <a:off x="111836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6" name="Picture 2" descr="About the GSS homelessness interactive tools">
                <a:extLst>
                  <a:ext uri="{FF2B5EF4-FFF2-40B4-BE49-F238E27FC236}">
                    <a16:creationId xmlns:a16="http://schemas.microsoft.com/office/drawing/2014/main" id="{C09EACCD-AAE5-55A0-6369-E67DB1159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19"/>
              <a:stretch/>
            </p:blipFill>
            <p:spPr bwMode="auto">
              <a:xfrm>
                <a:off x="11408655" y="7190949"/>
                <a:ext cx="900209" cy="90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79A284-36E0-C322-C303-9A152B350D96}"/>
                </a:ext>
              </a:extLst>
            </p:cNvPr>
            <p:cNvGrpSpPr/>
            <p:nvPr/>
          </p:nvGrpSpPr>
          <p:grpSpPr>
            <a:xfrm>
              <a:off x="8216907" y="6854347"/>
              <a:ext cx="1350313" cy="1350313"/>
              <a:chOff x="8323853" y="6965897"/>
              <a:chExt cx="1350313" cy="1350313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226FE5F-818D-494E-FA6B-2988DEC4C0CD}"/>
                  </a:ext>
                </a:extLst>
              </p:cNvPr>
              <p:cNvSpPr/>
              <p:nvPr/>
            </p:nvSpPr>
            <p:spPr>
              <a:xfrm>
                <a:off x="832385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2256F99-F899-7824-8666-815C90B7D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642" y="7134686"/>
                <a:ext cx="1012735" cy="10127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0A5073-EB72-F77E-B0B4-B2197C360CF0}"/>
                </a:ext>
              </a:extLst>
            </p:cNvPr>
            <p:cNvGrpSpPr/>
            <p:nvPr/>
          </p:nvGrpSpPr>
          <p:grpSpPr>
            <a:xfrm>
              <a:off x="5146255" y="6854347"/>
              <a:ext cx="1350313" cy="1350313"/>
              <a:chOff x="5464103" y="6965897"/>
              <a:chExt cx="1350313" cy="135031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78834C2-F062-9E59-BE9B-81C256E53C3F}"/>
                  </a:ext>
                </a:extLst>
              </p:cNvPr>
              <p:cNvSpPr/>
              <p:nvPr/>
            </p:nvSpPr>
            <p:spPr>
              <a:xfrm>
                <a:off x="54641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 descr="Non-executive director appointments at GAD - GOV.UK">
                <a:extLst>
                  <a:ext uri="{FF2B5EF4-FFF2-40B4-BE49-F238E27FC236}">
                    <a16:creationId xmlns:a16="http://schemas.microsoft.com/office/drawing/2014/main" id="{07B4BF0D-6418-0FF1-EC69-67CDE448E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623" b="12989"/>
              <a:stretch/>
            </p:blipFill>
            <p:spPr bwMode="auto">
              <a:xfrm>
                <a:off x="5545504" y="7157503"/>
                <a:ext cx="1187510" cy="978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F2091-B833-9C20-9DD7-FEC6DC2A8F6B}"/>
                </a:ext>
              </a:extLst>
            </p:cNvPr>
            <p:cNvGrpSpPr/>
            <p:nvPr/>
          </p:nvGrpSpPr>
          <p:grpSpPr>
            <a:xfrm>
              <a:off x="9752233" y="6854347"/>
              <a:ext cx="1350313" cy="1350313"/>
              <a:chOff x="9753728" y="6444210"/>
              <a:chExt cx="1350313" cy="1350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FACAE45-0809-A6FA-ED8A-2B06462FF573}"/>
                  </a:ext>
                </a:extLst>
              </p:cNvPr>
              <p:cNvSpPr/>
              <p:nvPr/>
            </p:nvSpPr>
            <p:spPr>
              <a:xfrm>
                <a:off x="97537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F11EAC-C42C-3D13-AD4A-045E08EF1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397" y="6554879"/>
                <a:ext cx="1128974" cy="112897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F2D5C3-0FAB-87A0-EEE5-A4BFD1276B19}"/>
                </a:ext>
              </a:extLst>
            </p:cNvPr>
            <p:cNvGrpSpPr/>
            <p:nvPr/>
          </p:nvGrpSpPr>
          <p:grpSpPr>
            <a:xfrm>
              <a:off x="12822886" y="6854347"/>
              <a:ext cx="1350313" cy="1350313"/>
              <a:chOff x="12613477" y="6444210"/>
              <a:chExt cx="1350313" cy="135031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BBB985-D3D3-D516-95E0-33E973BF6CB1}"/>
                  </a:ext>
                </a:extLst>
              </p:cNvPr>
              <p:cNvSpPr/>
              <p:nvPr/>
            </p:nvSpPr>
            <p:spPr>
              <a:xfrm>
                <a:off x="12613477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8B353A-E86D-9B7F-2187-EE9C05C9A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98966" y="6824995"/>
                <a:ext cx="1179334" cy="5713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B256F5-FE95-8E45-BBF1-8E73BC90B33D}"/>
                </a:ext>
              </a:extLst>
            </p:cNvPr>
            <p:cNvGrpSpPr/>
            <p:nvPr/>
          </p:nvGrpSpPr>
          <p:grpSpPr>
            <a:xfrm>
              <a:off x="3610929" y="6854347"/>
              <a:ext cx="1350313" cy="1350313"/>
              <a:chOff x="4034228" y="6444210"/>
              <a:chExt cx="1350313" cy="135031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EECEDE-A558-F6DE-D34B-85CD276C832C}"/>
                  </a:ext>
                </a:extLst>
              </p:cNvPr>
              <p:cNvSpPr/>
              <p:nvPr/>
            </p:nvSpPr>
            <p:spPr>
              <a:xfrm>
                <a:off x="40342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7A7965B-88B9-C1D3-4DF7-93CEAC03A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8734" y="6869091"/>
                <a:ext cx="1241301" cy="49652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E8AEE5-7294-E0F0-C37C-DD6996B8AA3E}"/>
                </a:ext>
              </a:extLst>
            </p:cNvPr>
            <p:cNvGrpSpPr/>
            <p:nvPr/>
          </p:nvGrpSpPr>
          <p:grpSpPr>
            <a:xfrm>
              <a:off x="6681581" y="6854347"/>
              <a:ext cx="1350313" cy="1350313"/>
              <a:chOff x="6893978" y="6444210"/>
              <a:chExt cx="1350313" cy="135031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C3A147-86EE-4334-9D67-FD20DC9CE5D8}"/>
                  </a:ext>
                </a:extLst>
              </p:cNvPr>
              <p:cNvSpPr/>
              <p:nvPr/>
            </p:nvSpPr>
            <p:spPr>
              <a:xfrm>
                <a:off x="6893978" y="6444210"/>
                <a:ext cx="1350313" cy="1350313"/>
              </a:xfrm>
              <a:prstGeom prst="roundRect">
                <a:avLst/>
              </a:prstGeom>
              <a:solidFill>
                <a:srgbClr val="F5F5F5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609FB23-D61A-75D8-BCF6-4DFEF85AE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7488" t="11123" r="15814" b="9959"/>
              <a:stretch/>
            </p:blipFill>
            <p:spPr>
              <a:xfrm>
                <a:off x="7033922" y="6697192"/>
                <a:ext cx="1070422" cy="844348"/>
              </a:xfrm>
              <a:prstGeom prst="rect">
                <a:avLst/>
              </a:prstGeom>
            </p:spPr>
          </p:pic>
        </p:grpSp>
      </p:grpSp>
      <p:pic>
        <p:nvPicPr>
          <p:cNvPr id="32" name="Graphic 31" descr="Wreath outline">
            <a:extLst>
              <a:ext uri="{FF2B5EF4-FFF2-40B4-BE49-F238E27FC236}">
                <a16:creationId xmlns:a16="http://schemas.microsoft.com/office/drawing/2014/main" id="{85A04EB2-A88E-01E3-52ED-D62145259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DC32FB-A06B-7678-910D-26DD998E176B}"/>
              </a:ext>
            </a:extLst>
          </p:cNvPr>
          <p:cNvSpPr txBox="1"/>
          <p:nvPr/>
        </p:nvSpPr>
        <p:spPr>
          <a:xfrm>
            <a:off x="1871719" y="490181"/>
            <a:ext cx="4343228" cy="335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txBody>
          <a:bodyPr wrap="square" lIns="252000" tIns="45720" rIns="91440" bIns="45720" rtlCol="0" anchor="t">
            <a:spAutoFit/>
          </a:bodyPr>
          <a:lstStyle/>
          <a:p>
            <a:pPr defTabSz="685800"/>
            <a:r>
              <a:rPr lang="en-GB" sz="2800" b="1" dirty="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b="1" baseline="30000" dirty="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dirty="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Analysis in 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Government 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Awards</a:t>
            </a:r>
          </a:p>
          <a:p>
            <a:pPr defTabSz="685800"/>
            <a:endParaRPr lang="en-GB" sz="1200" dirty="0">
              <a:ln w="6350" cap="rnd">
                <a:noFill/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defTabSz="685800"/>
            <a:r>
              <a:rPr lang="en-GB" sz="3200" dirty="0">
                <a:ln w="6350" cap="rnd">
                  <a:noFill/>
                </a:ln>
                <a:solidFill>
                  <a:srgbClr val="00B0F0"/>
                </a:solidFill>
                <a:latin typeface="Arial Rounded MT Bold" panose="020F0704030504030204" pitchFamily="34" charset="0"/>
              </a:rPr>
              <a:t>WINNER &amp; RUNNER UP promo pack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674BD3-9F6D-AA3F-3CA3-317FF4A4FE63}"/>
              </a:ext>
            </a:extLst>
          </p:cNvPr>
          <p:cNvGrpSpPr/>
          <p:nvPr/>
        </p:nvGrpSpPr>
        <p:grpSpPr>
          <a:xfrm>
            <a:off x="210289" y="1491750"/>
            <a:ext cx="1800000" cy="1800000"/>
            <a:chOff x="217714" y="771750"/>
            <a:chExt cx="3600000" cy="36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C592CA-F585-F1A1-1722-189A37693B54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9235BEB-A940-49C6-E23B-FFFE4228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34" name="Graphic 33" descr="Stars outline">
            <a:extLst>
              <a:ext uri="{FF2B5EF4-FFF2-40B4-BE49-F238E27FC236}">
                <a16:creationId xmlns:a16="http://schemas.microsoft.com/office/drawing/2014/main" id="{8EAF0D64-3D7B-64AC-BED8-61DA66FC6F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07365" y="1544516"/>
            <a:ext cx="908512" cy="9085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23BC64-A194-B7D9-FA96-FA6AE70A36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596" y="4674369"/>
            <a:ext cx="263370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D9B1-6A8C-4AF0-87DF-13247302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rial Rounded MT Bold" panose="020F0704030504030204" pitchFamily="34" charset="0"/>
                <a:cs typeface="Arial"/>
              </a:rPr>
              <a:t>Logo (for dark backgrounds)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0499B78-6CD7-4A6C-ACC8-0712E985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29" y="1306475"/>
            <a:ext cx="4176000" cy="27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0FAD4-DB73-46AC-A094-9CAA18648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99"/>
          <a:stretch/>
        </p:blipFill>
        <p:spPr>
          <a:xfrm>
            <a:off x="3862334" y="3766657"/>
            <a:ext cx="2264859" cy="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BF67A23-9918-4405-AF36-A4697646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5" y="1485583"/>
            <a:ext cx="8693649" cy="36579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48D17C8-A2A6-436E-A690-B2ADB26D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572615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Email</a:t>
            </a:r>
            <a:r>
              <a:rPr lang="en-GB">
                <a:solidFill>
                  <a:srgbClr val="1C1E2C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signature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84F280BC-5675-4C1E-B730-F669ECB7BC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82AED3E-7EA9-4CD9-B466-4328E6AD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6475"/>
            <a:ext cx="6842633" cy="1190835"/>
          </a:xfrm>
        </p:spPr>
        <p:txBody>
          <a:bodyPr/>
          <a:lstStyle/>
          <a:p>
            <a:r>
              <a:rPr lang="en-GB" sz="1400">
                <a:latin typeface="Arial"/>
                <a:cs typeface="Arial"/>
              </a:rPr>
              <a:t>Add the Analysis in Government Awards ‘button’ to your email signature.  The button contains a hyperlink to the Analysis Function website for all the latest news</a:t>
            </a:r>
          </a:p>
          <a:p>
            <a:r>
              <a:rPr lang="en-GB" sz="1400">
                <a:latin typeface="Arial"/>
                <a:cs typeface="Arial"/>
              </a:rPr>
              <a:t>Remember to refer to the latest guidance on </a:t>
            </a:r>
            <a:r>
              <a:rPr lang="en-GB" sz="1400">
                <a:cs typeface="Arial"/>
                <a:hlinkClick r:id="rId4"/>
              </a:rPr>
              <a:t>Understanding accessibility requirements for public sector bodies - GOV.UK (www.gov.uk)</a:t>
            </a:r>
            <a:endParaRPr lang="en-GB" sz="1400">
              <a:cs typeface="Arial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AD594E1-F026-4AE0-AAE2-9FE0858082B8}"/>
              </a:ext>
            </a:extLst>
          </p:cNvPr>
          <p:cNvSpPr/>
          <p:nvPr/>
        </p:nvSpPr>
        <p:spPr>
          <a:xfrm>
            <a:off x="1302803" y="2992823"/>
            <a:ext cx="216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Arial Rounded MT Bold" panose="020F0704030504030204" pitchFamily="34" charset="0"/>
              </a:rPr>
              <a:t>COPY + PASTE</a:t>
            </a: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0EF4D684-2176-457E-8046-A7ACA2DAC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006" y="2604398"/>
            <a:ext cx="1316850" cy="13168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769BB08-8350-4A9E-AFD3-B4948730865A}"/>
              </a:ext>
            </a:extLst>
          </p:cNvPr>
          <p:cNvSpPr/>
          <p:nvPr/>
        </p:nvSpPr>
        <p:spPr>
          <a:xfrm>
            <a:off x="3050696" y="4412577"/>
            <a:ext cx="2799846" cy="53407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hlinkClick r:id="rId5"/>
            <a:extLst>
              <a:ext uri="{FF2B5EF4-FFF2-40B4-BE49-F238E27FC236}">
                <a16:creationId xmlns:a16="http://schemas.microsoft.com/office/drawing/2014/main" id="{86A2D5E5-A788-4F45-9F67-869AE5560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918" y="44884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5F3B511B-13D1-41B5-8777-ECC4D8C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1F051-8EE6-440C-9F13-2FD16DAC7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933C-ED48-41DF-A1B5-666E557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9" t="26682" r="21787" b="21194"/>
          <a:stretch/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6CE0C-CEA4-69E3-5897-F30F25E1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2DBB4861-A6B6-F231-3ED8-CDB0E8F2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ophy&#10;&#10;Description automatically generated">
            <a:extLst>
              <a:ext uri="{FF2B5EF4-FFF2-40B4-BE49-F238E27FC236}">
                <a16:creationId xmlns:a16="http://schemas.microsoft.com/office/drawing/2014/main" id="{88E0900A-4ACE-200A-32F4-78D5E2E3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7EA79-E9BC-4F3F-87AF-54AAE1BE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38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57EA0-B37F-4F8B-967F-D8B37947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" y="0"/>
            <a:ext cx="91196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2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7AD97A-ED1C-4C01-9F0E-E838D6F1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A95B3-928D-4255-8303-37F7637F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C8883-8EAE-454D-BD73-9909652F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306475"/>
            <a:ext cx="6593985" cy="3555551"/>
          </a:xfrm>
        </p:spPr>
        <p:txBody>
          <a:bodyPr/>
          <a:lstStyle/>
          <a:p>
            <a:pPr marL="132715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If you have won or are the runner up for an Analysis in Government Award, firstly </a:t>
            </a:r>
            <a:r>
              <a:rPr lang="en-GB" sz="1800" b="1" dirty="0">
                <a:solidFill>
                  <a:schemeClr val="tx1"/>
                </a:solidFill>
              </a:rPr>
              <a:t>congratulations</a:t>
            </a:r>
            <a:r>
              <a:rPr lang="en-GB" sz="1400" b="1" dirty="0">
                <a:solidFill>
                  <a:schemeClr val="tx1"/>
                </a:solidFill>
              </a:rPr>
              <a:t>!  </a:t>
            </a:r>
            <a:r>
              <a:rPr lang="en-GB" sz="1400" dirty="0">
                <a:solidFill>
                  <a:schemeClr val="tx1"/>
                </a:solidFill>
              </a:rPr>
              <a:t>Competition was extremely tough, and you should be very proud</a:t>
            </a:r>
            <a:endParaRPr lang="en-US" dirty="0"/>
          </a:p>
          <a:p>
            <a:pPr marL="132715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Why not share your success at being shortlisted and build excitement and anticipation for the </a:t>
            </a:r>
            <a:r>
              <a:rPr lang="en-GB" sz="1400" b="1" dirty="0">
                <a:solidFill>
                  <a:srgbClr val="0070C0"/>
                </a:solidFill>
                <a:cs typeface="Arial"/>
              </a:rPr>
              <a:t>People’s Choice Award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by using some of our promotional products?</a:t>
            </a:r>
          </a:p>
          <a:p>
            <a:pPr marL="456565" indent="-323215"/>
            <a:r>
              <a:rPr lang="en-GB" sz="1400" dirty="0">
                <a:solidFill>
                  <a:schemeClr val="tx1"/>
                </a:solidFill>
                <a:cs typeface="Arial"/>
              </a:rPr>
              <a:t>Frame your team photo using one of our custom AiG Awards social frames</a:t>
            </a:r>
          </a:p>
          <a:p>
            <a:pPr marL="456565" indent="-323215"/>
            <a:r>
              <a:rPr lang="en-GB" sz="1400" dirty="0">
                <a:solidFill>
                  <a:schemeClr val="tx1"/>
                </a:solidFill>
                <a:cs typeface="Arial"/>
              </a:rPr>
              <a:t>Use our logos to promote your success across your networks</a:t>
            </a:r>
          </a:p>
          <a:p>
            <a:pPr marL="456565" indent="-323215"/>
            <a:r>
              <a:rPr lang="en-GB" sz="1400" dirty="0">
                <a:solidFill>
                  <a:schemeClr val="tx1"/>
                </a:solidFill>
              </a:rPr>
              <a:t>Add the AiG Awards button to your email signature</a:t>
            </a:r>
          </a:p>
          <a:p>
            <a:pPr marL="456565" indent="-323215"/>
            <a:r>
              <a:rPr lang="en-GB" sz="1400" dirty="0">
                <a:solidFill>
                  <a:schemeClr val="tx1"/>
                </a:solidFill>
                <a:cs typeface="Arial"/>
              </a:rPr>
              <a:t>Use one of our custom AiG Awards ‘Winner’ Teams backgrounds in your meetings</a:t>
            </a:r>
          </a:p>
          <a:p>
            <a:pPr marL="456565" indent="-323215"/>
            <a:r>
              <a:rPr lang="en-GB" sz="1400" dirty="0">
                <a:solidFill>
                  <a:schemeClr val="tx1"/>
                </a:solidFill>
              </a:rPr>
              <a:t>Spread the word on social media using the hashtag </a:t>
            </a:r>
            <a:r>
              <a:rPr lang="en-GB" sz="1400" b="1" dirty="0">
                <a:solidFill>
                  <a:schemeClr val="tx1"/>
                </a:solidFill>
              </a:rPr>
              <a:t>#AiGAwards</a:t>
            </a:r>
          </a:p>
        </p:txBody>
      </p:sp>
      <p:pic>
        <p:nvPicPr>
          <p:cNvPr id="4" name="Graphic 3" descr="Trophy outline">
            <a:extLst>
              <a:ext uri="{FF2B5EF4-FFF2-40B4-BE49-F238E27FC236}">
                <a16:creationId xmlns:a16="http://schemas.microsoft.com/office/drawing/2014/main" id="{096001D3-F70F-43F6-9A1A-DAAE5C0FC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7565" y="3457976"/>
            <a:ext cx="1438407" cy="14384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6797D-C7CF-8DBD-0B8E-50710DAE1899}"/>
              </a:ext>
            </a:extLst>
          </p:cNvPr>
          <p:cNvGrpSpPr/>
          <p:nvPr/>
        </p:nvGrpSpPr>
        <p:grpSpPr>
          <a:xfrm>
            <a:off x="7721114" y="247116"/>
            <a:ext cx="1224000" cy="1260000"/>
            <a:chOff x="217714" y="771750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6A216D-3F2D-FE5C-766C-5EEA04D7D0BC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0F478-48A9-CBCC-E9B1-38BFEA69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598947B0-7A22-7684-8C7C-0AE3073D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197065" cy="718800"/>
          </a:xfrm>
        </p:spPr>
        <p:txBody>
          <a:bodyPr>
            <a:noAutofit/>
          </a:bodyPr>
          <a:lstStyle/>
          <a:p>
            <a:pPr>
              <a:buSzPts val="3000"/>
            </a:pPr>
            <a:r>
              <a:rPr lang="en-GB" sz="2400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So, you’ve been successful in the AiG Awards?!</a:t>
            </a:r>
          </a:p>
        </p:txBody>
      </p:sp>
    </p:spTree>
    <p:extLst>
      <p:ext uri="{BB962C8B-B14F-4D97-AF65-F5344CB8AC3E}">
        <p14:creationId xmlns:p14="http://schemas.microsoft.com/office/powerpoint/2010/main" val="225606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9636-35ED-A864-3A42-E87D6B08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large window&#10;&#10;Description automatically generated">
            <a:extLst>
              <a:ext uri="{FF2B5EF4-FFF2-40B4-BE49-F238E27FC236}">
                <a16:creationId xmlns:a16="http://schemas.microsoft.com/office/drawing/2014/main" id="{39D40B46-C050-2320-174C-393E9912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8B0D9-EF0A-4E31-9176-E5B3E59EC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4F790-0366-4D52-302C-0C623EC3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36620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1DA124-1FE8-4766-A8F2-B0051B22D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C15BB-5CAC-68B7-1536-B58E4BA7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10" y="0"/>
            <a:ext cx="6203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94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8B0D9-EF0A-4E31-9176-E5B3E59EC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382E8-C38B-C61A-8D90-1A9FF640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00710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1DA124-1FE8-4766-A8F2-B0051B22D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ACBEC-FE64-3858-88C4-2176AE08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10" y="0"/>
            <a:ext cx="6203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4829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28C3-0E08-472E-A445-8FCC01C7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The AiG Awards 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862DB-E1E3-443B-BEE0-843C5D3F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73326"/>
            <a:ext cx="8310283" cy="1398423"/>
          </a:xfrm>
        </p:spPr>
        <p:txBody>
          <a:bodyPr/>
          <a:lstStyle/>
          <a:p>
            <a:r>
              <a:rPr lang="en-GB" sz="1400">
                <a:latin typeface="Arial" panose="020B0604020202020204" pitchFamily="34" charset="0"/>
              </a:rPr>
              <a:t>Simply Copy + Paste.  </a:t>
            </a:r>
          </a:p>
          <a:p>
            <a:r>
              <a:rPr lang="en-GB" sz="1400">
                <a:latin typeface="Arial" panose="020B0604020202020204" pitchFamily="34" charset="0"/>
              </a:rPr>
              <a:t>Please note - if resizing the logos, please make sure ‘Lock aspect ratio’ is ticked in Format Shape menu to avoid squashing or stretching the logos.  </a:t>
            </a:r>
          </a:p>
          <a:p>
            <a:r>
              <a:rPr lang="en-GB" sz="1400">
                <a:latin typeface="Arial" panose="020B0604020202020204" pitchFamily="34" charset="0"/>
              </a:rPr>
              <a:t>If you require any of these designs in a different format, please contact the team at </a:t>
            </a:r>
            <a:r>
              <a:rPr lang="en-GB" sz="1400">
                <a:latin typeface="Arial" panose="020B0604020202020204" pitchFamily="34" charset="0"/>
                <a:hlinkClick r:id="rId2"/>
              </a:rPr>
              <a:t>analysis.function@ons.gov.uk </a:t>
            </a:r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A449-30D6-47E4-8B37-9E8D87A01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38B45-27CB-44FD-A5A9-D981F409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80" y="3445872"/>
            <a:ext cx="1475360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AB1B9-A934-4C4B-9FCF-F6E1B9DF2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531792"/>
            <a:ext cx="24944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(colour)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D3260-FEB3-4CE4-8715-93D95C97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27" y="3245729"/>
            <a:ext cx="2160000" cy="1532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E455-2846-4A0B-9346-F7FB8DEA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7795"/>
            <a:ext cx="320677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586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94D143-AFB1-4070-9E9C-3DD45794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781"/>
            <a:ext cx="4175009" cy="278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(monochrome)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7CFF-34B4-429A-9257-60BADE54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34" y="3270004"/>
            <a:ext cx="2264859" cy="9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8190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Government Analysis Function templat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0 v2 blue2.potx" id="{5E215032-B9A1-4CE7-A0EF-02C069A95BF0}" vid="{6E52E975-3353-48D1-8EC6-FEBB0198A95B}"/>
    </a:ext>
  </a:extLst>
</a:theme>
</file>

<file path=ppt/theme/theme2.xml><?xml version="1.0" encoding="utf-8"?>
<a:theme xmlns:a="http://schemas.openxmlformats.org/drawingml/2006/main" name="AF2021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1" id="{FFB32620-EDAF-47C4-902E-FD000E3CD00F}" vid="{75D9DF8D-0CE9-474E-8BE6-58C4AE305F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2d7cd71-394c-46be-9410-b153e5255a45" xsi:nil="true"/>
    <lcf76f155ced4ddcb4097134ff3c332f xmlns="d2d7cd71-394c-46be-9410-b153e5255a45">
      <Terms xmlns="http://schemas.microsoft.com/office/infopath/2007/PartnerControls"/>
    </lcf76f155ced4ddcb4097134ff3c332f>
    <TaxCatchAll xmlns="f0847f24-7081-4919-873a-529e18521bf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B003E107764EA840400EC26B892F" ma:contentTypeVersion="17" ma:contentTypeDescription="Create a new document." ma:contentTypeScope="" ma:versionID="5d2a2d30e8ae9b8d63ecdb1a15a5fda2">
  <xsd:schema xmlns:xsd="http://www.w3.org/2001/XMLSchema" xmlns:xs="http://www.w3.org/2001/XMLSchema" xmlns:p="http://schemas.microsoft.com/office/2006/metadata/properties" xmlns:ns2="d2d7cd71-394c-46be-9410-b153e5255a45" xmlns:ns3="f0847f24-7081-4919-873a-529e18521bf0" targetNamespace="http://schemas.microsoft.com/office/2006/metadata/properties" ma:root="true" ma:fieldsID="2fbb9ddf5b34fc5bd30d2f16fe11d6d9" ns2:_="" ns3:_="">
    <xsd:import namespace="d2d7cd71-394c-46be-9410-b153e5255a45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cd71-394c-46be-9410-b153e525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1c754ed-6b8d-47f3-b51f-af8d6409c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ce85f96-f5dc-471a-9e1f-009fb8c43389}" ma:internalName="TaxCatchAll" ma:showField="CatchAllData" ma:web="f0847f24-7081-4919-873a-529e18521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3FCBF7-CDB9-4CF6-86AD-D9C29E454FC7}">
  <ds:schemaRefs>
    <ds:schemaRef ds:uri="http://purl.org/dc/dcmitype/"/>
    <ds:schemaRef ds:uri="d2d7cd71-394c-46be-9410-b153e5255a45"/>
    <ds:schemaRef ds:uri="http://schemas.openxmlformats.org/package/2006/metadata/core-properties"/>
    <ds:schemaRef ds:uri="http://purl.org/dc/terms/"/>
    <ds:schemaRef ds:uri="f0847f24-7081-4919-873a-529e18521bf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9F38515-5C22-4F2E-A833-C5279131F7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D777C7-B561-40FF-84AD-B0FB3CCDDDFC}"/>
</file>

<file path=docMetadata/LabelInfo.xml><?xml version="1.0" encoding="utf-8"?>
<clbl:labelList xmlns:clbl="http://schemas.microsoft.com/office/2020/mipLabelMetadata">
  <clbl:label id="{078807bf-ce82-4688-bce0-0d811684dc46}" enabled="0" method="" siteId="{078807bf-ce82-4688-bce0-0d811684dc4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AF2020 2</Template>
  <TotalTime>0</TotalTime>
  <Words>283</Words>
  <Application>Microsoft Office PowerPoint</Application>
  <PresentationFormat>On-screen Show (16:9)</PresentationFormat>
  <Paragraphs>32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News Cycle</vt:lpstr>
      <vt:lpstr>Wingdings</vt:lpstr>
      <vt:lpstr>Government Analysis Function template</vt:lpstr>
      <vt:lpstr>AF2021</vt:lpstr>
      <vt:lpstr>Office Theme</vt:lpstr>
      <vt:lpstr>PowerPoint Presentation</vt:lpstr>
      <vt:lpstr>So, you’ve been successful in the AiG Awards?!</vt:lpstr>
      <vt:lpstr>PowerPoint Presentation</vt:lpstr>
      <vt:lpstr>PowerPoint Presentation</vt:lpstr>
      <vt:lpstr>PowerPoint Presentation</vt:lpstr>
      <vt:lpstr>PowerPoint Presentation</vt:lpstr>
      <vt:lpstr>The AiG Awards logo</vt:lpstr>
      <vt:lpstr>Logo (colour)</vt:lpstr>
      <vt:lpstr>Logo (monochrome)</vt:lpstr>
      <vt:lpstr>Logo (for dark backgrounds)</vt:lpstr>
      <vt:lpstr>Email signature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Stream induction - October 2020</dc:title>
  <dc:creator>Topping, Karen</dc:creator>
  <cp:lastModifiedBy>Topping, Karen</cp:lastModifiedBy>
  <cp:revision>2</cp:revision>
  <dcterms:modified xsi:type="dcterms:W3CDTF">2025-01-09T13:22:57Z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0x010100F215B003E107764EA840400EC26B892F</vt:lpwstr>
  </property>
  <property fmtid="{D5CDD505-2E9C-101B-9397-08002B2CF9AE}" pid="3" name="_dlc_policyId">
    <vt:lpwstr>0x010100633886D3C3E6E14084C370D144EF4987|2057524105</vt:lpwstr>
  </property>
  <property fmtid="{D5CDD505-2E9C-101B-9397-08002B2CF9AE}" pid="4" name="ItemRetentionFormula">
    <vt:lpwstr>&lt;formula id="Microsoft.Office.RecordsManagement.PolicyFeatures.Expiration.Formula.BuiltIn"&gt;&lt;number&gt;100&lt;/number&gt;&lt;property&gt;Retention_x005f_x0020_Date&lt;/property&gt;&lt;period&gt;years&lt;/period&gt;&lt;/formula&gt;</vt:lpwstr>
  </property>
  <property fmtid="{D5CDD505-2E9C-101B-9397-08002B2CF9AE}" pid="5" name="_dlc_DocIdItemGuid">
    <vt:lpwstr>5b2d3836-b996-4f84-abc3-6425029093bb</vt:lpwstr>
  </property>
  <property fmtid="{D5CDD505-2E9C-101B-9397-08002B2CF9AE}" pid="6" name="TaxKeyword">
    <vt:lpwstr/>
  </property>
  <property fmtid="{D5CDD505-2E9C-101B-9397-08002B2CF9AE}" pid="7" name="RecordType">
    <vt:lpwstr>2;#|96356c75-f26d-45f0-a4b1-e809250f704c</vt:lpwstr>
  </property>
  <property fmtid="{D5CDD505-2E9C-101B-9397-08002B2CF9AE}" pid="8" name="TaxCatchAll">
    <vt:lpwstr>2;#|96356c75-f26d-45f0-a4b1-e809250f704c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ovetonewsharepoint">
    <vt:lpwstr>false</vt:lpwstr>
  </property>
  <property fmtid="{D5CDD505-2E9C-101B-9397-08002B2CF9AE}" pid="15" name="xd_Signature">
    <vt:lpwstr/>
  </property>
  <property fmtid="{D5CDD505-2E9C-101B-9397-08002B2CF9AE}" pid="16" name="MediaServiceImageTags">
    <vt:lpwstr/>
  </property>
</Properties>
</file>