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omments/modernComment_110_48844A52.xml" ContentType="application/vnd.ms-powerpoint.comment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omments/modernComment_10D_863E9954.xml" ContentType="application/vnd.ms-powerpoint.comment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71" r:id="rId6"/>
    <p:sldId id="256" r:id="rId7"/>
    <p:sldId id="257" r:id="rId8"/>
    <p:sldId id="262" r:id="rId9"/>
    <p:sldId id="272" r:id="rId10"/>
    <p:sldId id="269" r:id="rId11"/>
    <p:sldId id="270" r:id="rId12"/>
    <p:sldId id="268" r:id="rId13"/>
    <p:sldId id="265" r:id="rId14"/>
    <p:sldId id="266" r:id="rId15"/>
    <p:sldId id="264" r:id="rId16"/>
    <p:sldId id="263"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3F29697-1825-F845-9763-9D3AC4CE4556}">
          <p14:sldIdLst>
            <p14:sldId id="271"/>
          </p14:sldIdLst>
        </p14:section>
        <p14:section name="Time spent outside" id="{FD5B1009-0C95-6241-96E1-28420DBE5175}">
          <p14:sldIdLst>
            <p14:sldId id="256"/>
            <p14:sldId id="257"/>
            <p14:sldId id="262"/>
          </p14:sldIdLst>
        </p14:section>
        <p14:section name="Green Spaces at School" id="{9F87DFC0-3929-1944-8765-5C048C48E261}">
          <p14:sldIdLst>
            <p14:sldId id="272"/>
          </p14:sldIdLst>
        </p14:section>
        <p14:section name="Access to Green and Natural Places" id="{F02B0621-A93B-4CDD-A28D-3FA6292E12FB}">
          <p14:sldIdLst>
            <p14:sldId id="269"/>
          </p14:sldIdLst>
        </p14:section>
        <p14:section name="Quality" id="{CC30FB73-AC1E-44BB-9ACA-D6CB0B3D196A}">
          <p14:sldIdLst>
            <p14:sldId id="270"/>
          </p14:sldIdLst>
        </p14:section>
        <p14:section name="More TIme Outside" id="{07244413-2213-BB4B-BE51-F9588725A860}">
          <p14:sldIdLst>
            <p14:sldId id="268"/>
          </p14:sldIdLst>
        </p14:section>
        <p14:section name="Enjoyment of Nature and Nature Connection" id="{497978B1-EE88-4203-B06E-A83D85BA24E0}">
          <p14:sldIdLst>
            <p14:sldId id="265"/>
            <p14:sldId id="266"/>
            <p14:sldId id="264"/>
          </p14:sldIdLst>
        </p14:section>
        <p14:section name="Environmental Concern" id="{667AD289-0259-4C1C-8E5A-767C72679CA1}">
          <p14:sldIdLst>
            <p14:sldId id="263"/>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ACBB10-F274-E4A7-05A7-9046C385CB0D}" name="Martin Duee" initials="MD" userId="ab366940a2fc5934" providerId="Windows Live"/>
  <p188:author id="{A723C225-8F43-D2D5-B092-B17BD0C55BBF}" name="Pope, Em" initials="PE" userId="S::em.pope@naturalengland.org.uk::9e4ab660-a1e6-4aa5-ac51-69c093be901e" providerId="AD"/>
  <p188:author id="{3C292675-2794-93B2-DD11-B5D300A2DB53}" name="Grantham, Ruby" initials="GR" userId="S::Ruby.Grantham@naturalengland.org.uk::da9f0b14-be86-4817-92ab-4a0313b23fb0" providerId="AD"/>
  <p188:author id="{B333C2C9-8D0E-3222-CEE7-3FD2BBEB5A84}" name="Pope, Em" initials="EP" userId="S::Em.Pope@naturalengland.org.uk::9e4ab660-a1e6-4aa5-ac51-69c093be90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138"/>
    <a:srgbClr val="EF7830"/>
    <a:srgbClr val="FFA701"/>
    <a:srgbClr val="1AAF80"/>
    <a:srgbClr val="58B8B0"/>
    <a:srgbClr val="DC6C18"/>
    <a:srgbClr val="D6D218"/>
    <a:srgbClr val="F6D904"/>
    <a:srgbClr val="F9C158"/>
    <a:srgbClr val="ECD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5AF24-2E22-C99D-3288-F6703A74C38E}" v="19" dt="2024-12-17T08:41:03.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e, Em" userId="S::em.pope@naturalengland.org.uk::9e4ab660-a1e6-4aa5-ac51-69c093be901e" providerId="AD" clId="Web-{6D25E070-7A86-7A26-9181-27A6AA533F61}"/>
    <pc:docChg chg="modSld">
      <pc:chgData name="Pope, Em" userId="S::em.pope@naturalengland.org.uk::9e4ab660-a1e6-4aa5-ac51-69c093be901e" providerId="AD" clId="Web-{6D25E070-7A86-7A26-9181-27A6AA533F61}" dt="2024-11-15T14:10:29.892" v="1" actId="1076"/>
      <pc:docMkLst>
        <pc:docMk/>
      </pc:docMkLst>
      <pc:sldChg chg="addSp modSp">
        <pc:chgData name="Pope, Em" userId="S::em.pope@naturalengland.org.uk::9e4ab660-a1e6-4aa5-ac51-69c093be901e" providerId="AD" clId="Web-{6D25E070-7A86-7A26-9181-27A6AA533F61}" dt="2024-11-15T14:10:29.892" v="1" actId="1076"/>
        <pc:sldMkLst>
          <pc:docMk/>
          <pc:sldMk cId="1216629330" sldId="272"/>
        </pc:sldMkLst>
        <pc:graphicFrameChg chg="add mod">
          <ac:chgData name="Pope, Em" userId="S::em.pope@naturalengland.org.uk::9e4ab660-a1e6-4aa5-ac51-69c093be901e" providerId="AD" clId="Web-{6D25E070-7A86-7A26-9181-27A6AA533F61}" dt="2024-11-15T14:10:29.892" v="1" actId="1076"/>
          <ac:graphicFrameMkLst>
            <pc:docMk/>
            <pc:sldMk cId="1216629330" sldId="272"/>
            <ac:graphicFrameMk id="6" creationId="{92FBAA8A-2DA9-CF35-09D9-32F0003AB0CE}"/>
          </ac:graphicFrameMkLst>
        </pc:graphicFrameChg>
      </pc:sldChg>
    </pc:docChg>
  </pc:docChgLst>
  <pc:docChgLst>
    <pc:chgData name="Kibowski, Fraenze" userId="7a92f03c-2a50-49b3-bfc6-1151596322ad" providerId="ADAL" clId="{44842BDB-471E-4891-9EE8-1CE72ECDE460}"/>
    <pc:docChg chg="modSld">
      <pc:chgData name="Kibowski, Fraenze" userId="7a92f03c-2a50-49b3-bfc6-1151596322ad" providerId="ADAL" clId="{44842BDB-471E-4891-9EE8-1CE72ECDE460}" dt="2024-11-15T13:53:47.776" v="1" actId="27918"/>
      <pc:docMkLst>
        <pc:docMk/>
      </pc:docMkLst>
      <pc:sldChg chg="mod">
        <pc:chgData name="Kibowski, Fraenze" userId="7a92f03c-2a50-49b3-bfc6-1151596322ad" providerId="ADAL" clId="{44842BDB-471E-4891-9EE8-1CE72ECDE460}" dt="2024-11-15T13:53:47.776" v="1" actId="27918"/>
        <pc:sldMkLst>
          <pc:docMk/>
          <pc:sldMk cId="791384488" sldId="256"/>
        </pc:sldMkLst>
      </pc:sldChg>
    </pc:docChg>
  </pc:docChgLst>
  <pc:docChgLst>
    <pc:chgData name="Pope, Em" userId="9e4ab660-a1e6-4aa5-ac51-69c093be901e" providerId="ADAL" clId="{1D2685D8-487D-471F-B7AD-32A7B5732D85}"/>
    <pc:docChg chg="undo redo custSel delSld modSld sldOrd addSection delSection modSection">
      <pc:chgData name="Pope, Em" userId="9e4ab660-a1e6-4aa5-ac51-69c093be901e" providerId="ADAL" clId="{1D2685D8-487D-471F-B7AD-32A7B5732D85}" dt="2024-11-20T12:32:33.475" v="879" actId="20577"/>
      <pc:docMkLst>
        <pc:docMk/>
      </pc:docMkLst>
      <pc:sldChg chg="modSp mod">
        <pc:chgData name="Pope, Em" userId="9e4ab660-a1e6-4aa5-ac51-69c093be901e" providerId="ADAL" clId="{1D2685D8-487D-471F-B7AD-32A7B5732D85}" dt="2024-11-15T14:28:37.886" v="14" actId="20577"/>
        <pc:sldMkLst>
          <pc:docMk/>
          <pc:sldMk cId="791384488" sldId="256"/>
        </pc:sldMkLst>
        <pc:spChg chg="mod">
          <ac:chgData name="Pope, Em" userId="9e4ab660-a1e6-4aa5-ac51-69c093be901e" providerId="ADAL" clId="{1D2685D8-487D-471F-B7AD-32A7B5732D85}" dt="2024-11-15T14:28:30.708" v="12" actId="20577"/>
          <ac:spMkLst>
            <pc:docMk/>
            <pc:sldMk cId="791384488" sldId="256"/>
            <ac:spMk id="29" creationId="{D9F8F45E-E817-E663-A115-3A8A75205CC8}"/>
          </ac:spMkLst>
        </pc:spChg>
        <pc:spChg chg="mod">
          <ac:chgData name="Pope, Em" userId="9e4ab660-a1e6-4aa5-ac51-69c093be901e" providerId="ADAL" clId="{1D2685D8-487D-471F-B7AD-32A7B5732D85}" dt="2024-11-15T14:28:37.886" v="14" actId="20577"/>
          <ac:spMkLst>
            <pc:docMk/>
            <pc:sldMk cId="791384488" sldId="256"/>
            <ac:spMk id="30" creationId="{A711FE84-119B-D9FF-8D3B-C58BA46C5BF8}"/>
          </ac:spMkLst>
        </pc:spChg>
      </pc:sldChg>
      <pc:sldChg chg="modSp mod">
        <pc:chgData name="Pope, Em" userId="9e4ab660-a1e6-4aa5-ac51-69c093be901e" providerId="ADAL" clId="{1D2685D8-487D-471F-B7AD-32A7B5732D85}" dt="2024-11-18T16:14:34.327" v="193" actId="20577"/>
        <pc:sldMkLst>
          <pc:docMk/>
          <pc:sldMk cId="4185640719" sldId="259"/>
        </pc:sldMkLst>
        <pc:spChg chg="mod">
          <ac:chgData name="Pope, Em" userId="9e4ab660-a1e6-4aa5-ac51-69c093be901e" providerId="ADAL" clId="{1D2685D8-487D-471F-B7AD-32A7B5732D85}" dt="2024-11-18T16:14:34.327" v="193" actId="20577"/>
          <ac:spMkLst>
            <pc:docMk/>
            <pc:sldMk cId="4185640719" sldId="259"/>
            <ac:spMk id="4" creationId="{07F05A2A-B325-EEEB-3720-2F9C8C5779E7}"/>
          </ac:spMkLst>
        </pc:spChg>
        <pc:spChg chg="mod">
          <ac:chgData name="Pope, Em" userId="9e4ab660-a1e6-4aa5-ac51-69c093be901e" providerId="ADAL" clId="{1D2685D8-487D-471F-B7AD-32A7B5732D85}" dt="2024-11-18T16:14:02.869" v="191" actId="20577"/>
          <ac:spMkLst>
            <pc:docMk/>
            <pc:sldMk cId="4185640719" sldId="259"/>
            <ac:spMk id="5" creationId="{810B134C-0422-FE6B-FAED-B30206425644}"/>
          </ac:spMkLst>
        </pc:spChg>
      </pc:sldChg>
      <pc:sldChg chg="modSp mod ord">
        <pc:chgData name="Pope, Em" userId="9e4ab660-a1e6-4aa5-ac51-69c093be901e" providerId="ADAL" clId="{1D2685D8-487D-471F-B7AD-32A7B5732D85}" dt="2024-11-20T09:13:07.006" v="292"/>
        <pc:sldMkLst>
          <pc:docMk/>
          <pc:sldMk cId="4024762246" sldId="262"/>
        </pc:sldMkLst>
        <pc:graphicFrameChg chg="mod">
          <ac:chgData name="Pope, Em" userId="9e4ab660-a1e6-4aa5-ac51-69c093be901e" providerId="ADAL" clId="{1D2685D8-487D-471F-B7AD-32A7B5732D85}" dt="2024-11-19T10:19:21.338" v="212"/>
          <ac:graphicFrameMkLst>
            <pc:docMk/>
            <pc:sldMk cId="4024762246" sldId="262"/>
            <ac:graphicFrameMk id="22" creationId="{A2AA8BA7-A3BC-9876-9DD7-8F69561196FD}"/>
          </ac:graphicFrameMkLst>
        </pc:graphicFrameChg>
      </pc:sldChg>
      <pc:sldChg chg="modSp mod">
        <pc:chgData name="Pope, Em" userId="9e4ab660-a1e6-4aa5-ac51-69c093be901e" providerId="ADAL" clId="{1D2685D8-487D-471F-B7AD-32A7B5732D85}" dt="2024-11-18T15:54:06.260" v="102" actId="20577"/>
        <pc:sldMkLst>
          <pc:docMk/>
          <pc:sldMk cId="1867539358" sldId="263"/>
        </pc:sldMkLst>
        <pc:spChg chg="mod">
          <ac:chgData name="Pope, Em" userId="9e4ab660-a1e6-4aa5-ac51-69c093be901e" providerId="ADAL" clId="{1D2685D8-487D-471F-B7AD-32A7B5732D85}" dt="2024-11-18T14:24:35.012" v="75" actId="20577"/>
          <ac:spMkLst>
            <pc:docMk/>
            <pc:sldMk cId="1867539358" sldId="263"/>
            <ac:spMk id="29" creationId="{D9F8F45E-E817-E663-A115-3A8A75205CC8}"/>
          </ac:spMkLst>
        </pc:spChg>
        <pc:spChg chg="mod">
          <ac:chgData name="Pope, Em" userId="9e4ab660-a1e6-4aa5-ac51-69c093be901e" providerId="ADAL" clId="{1D2685D8-487D-471F-B7AD-32A7B5732D85}" dt="2024-11-18T14:25:11.699" v="84" actId="1076"/>
          <ac:spMkLst>
            <pc:docMk/>
            <pc:sldMk cId="1867539358" sldId="263"/>
            <ac:spMk id="30" creationId="{A711FE84-119B-D9FF-8D3B-C58BA46C5BF8}"/>
          </ac:spMkLst>
        </pc:spChg>
        <pc:spChg chg="mod">
          <ac:chgData name="Pope, Em" userId="9e4ab660-a1e6-4aa5-ac51-69c093be901e" providerId="ADAL" clId="{1D2685D8-487D-471F-B7AD-32A7B5732D85}" dt="2024-11-18T14:25:22.415" v="85" actId="1076"/>
          <ac:spMkLst>
            <pc:docMk/>
            <pc:sldMk cId="1867539358" sldId="263"/>
            <ac:spMk id="31" creationId="{89FFC457-1847-355B-DB33-30EEB980C481}"/>
          </ac:spMkLst>
        </pc:spChg>
        <pc:spChg chg="mod">
          <ac:chgData name="Pope, Em" userId="9e4ab660-a1e6-4aa5-ac51-69c093be901e" providerId="ADAL" clId="{1D2685D8-487D-471F-B7AD-32A7B5732D85}" dt="2024-11-18T15:54:06.260" v="102" actId="20577"/>
          <ac:spMkLst>
            <pc:docMk/>
            <pc:sldMk cId="1867539358" sldId="263"/>
            <ac:spMk id="56" creationId="{6365AA9D-E7A0-5C26-CBC4-9E2672311B1E}"/>
          </ac:spMkLst>
        </pc:spChg>
        <pc:picChg chg="mod">
          <ac:chgData name="Pope, Em" userId="9e4ab660-a1e6-4aa5-ac51-69c093be901e" providerId="ADAL" clId="{1D2685D8-487D-471F-B7AD-32A7B5732D85}" dt="2024-11-18T14:25:00.088" v="81" actId="1076"/>
          <ac:picMkLst>
            <pc:docMk/>
            <pc:sldMk cId="1867539358" sldId="263"/>
            <ac:picMk id="26" creationId="{BC86F99B-2A16-3E47-E6CC-B49B65C5CFE1}"/>
          </ac:picMkLst>
        </pc:picChg>
        <pc:picChg chg="mod">
          <ac:chgData name="Pope, Em" userId="9e4ab660-a1e6-4aa5-ac51-69c093be901e" providerId="ADAL" clId="{1D2685D8-487D-471F-B7AD-32A7B5732D85}" dt="2024-11-18T14:25:02.950" v="82" actId="1076"/>
          <ac:picMkLst>
            <pc:docMk/>
            <pc:sldMk cId="1867539358" sldId="263"/>
            <ac:picMk id="28" creationId="{FDEBB2A7-BD53-026E-71F9-E51D4C81B0AB}"/>
          </ac:picMkLst>
        </pc:picChg>
      </pc:sldChg>
      <pc:sldChg chg="modSp mod ord">
        <pc:chgData name="Pope, Em" userId="9e4ab660-a1e6-4aa5-ac51-69c093be901e" providerId="ADAL" clId="{1D2685D8-487D-471F-B7AD-32A7B5732D85}" dt="2024-11-20T09:12:31.840" v="286" actId="20578"/>
        <pc:sldMkLst>
          <pc:docMk/>
          <pc:sldMk cId="4282134711" sldId="264"/>
        </pc:sldMkLst>
        <pc:spChg chg="mod">
          <ac:chgData name="Pope, Em" userId="9e4ab660-a1e6-4aa5-ac51-69c093be901e" providerId="ADAL" clId="{1D2685D8-487D-471F-B7AD-32A7B5732D85}" dt="2024-11-18T14:19:12.224" v="46" actId="20577"/>
          <ac:spMkLst>
            <pc:docMk/>
            <pc:sldMk cId="4282134711" sldId="264"/>
            <ac:spMk id="11" creationId="{F9CF42F4-92C6-5CB0-DB84-1ECCA6A172D5}"/>
          </ac:spMkLst>
        </pc:spChg>
        <pc:spChg chg="mod">
          <ac:chgData name="Pope, Em" userId="9e4ab660-a1e6-4aa5-ac51-69c093be901e" providerId="ADAL" clId="{1D2685D8-487D-471F-B7AD-32A7B5732D85}" dt="2024-11-18T14:19:04.889" v="42" actId="20577"/>
          <ac:spMkLst>
            <pc:docMk/>
            <pc:sldMk cId="4282134711" sldId="264"/>
            <ac:spMk id="20" creationId="{4228F3E8-BB8C-6FBF-7AB9-57FBF27EF0EA}"/>
          </ac:spMkLst>
        </pc:spChg>
        <pc:spChg chg="mod">
          <ac:chgData name="Pope, Em" userId="9e4ab660-a1e6-4aa5-ac51-69c093be901e" providerId="ADAL" clId="{1D2685D8-487D-471F-B7AD-32A7B5732D85}" dt="2024-11-18T14:19:02.149" v="40" actId="20577"/>
          <ac:spMkLst>
            <pc:docMk/>
            <pc:sldMk cId="4282134711" sldId="264"/>
            <ac:spMk id="24" creationId="{144ECD7D-74CC-D715-9EFE-382EBBCF2178}"/>
          </ac:spMkLst>
        </pc:spChg>
        <pc:spChg chg="mod">
          <ac:chgData name="Pope, Em" userId="9e4ab660-a1e6-4aa5-ac51-69c093be901e" providerId="ADAL" clId="{1D2685D8-487D-471F-B7AD-32A7B5732D85}" dt="2024-11-18T14:19:08.055" v="44" actId="20577"/>
          <ac:spMkLst>
            <pc:docMk/>
            <pc:sldMk cId="4282134711" sldId="264"/>
            <ac:spMk id="25" creationId="{109AB7B3-5677-8D2E-7D17-476919402C90}"/>
          </ac:spMkLst>
        </pc:spChg>
      </pc:sldChg>
      <pc:sldChg chg="modSp mod ord">
        <pc:chgData name="Pope, Em" userId="9e4ab660-a1e6-4aa5-ac51-69c093be901e" providerId="ADAL" clId="{1D2685D8-487D-471F-B7AD-32A7B5732D85}" dt="2024-11-19T09:43:32.575" v="199"/>
        <pc:sldMkLst>
          <pc:docMk/>
          <pc:sldMk cId="536602762" sldId="265"/>
        </pc:sldMkLst>
        <pc:spChg chg="mod">
          <ac:chgData name="Pope, Em" userId="9e4ab660-a1e6-4aa5-ac51-69c093be901e" providerId="ADAL" clId="{1D2685D8-487D-471F-B7AD-32A7B5732D85}" dt="2024-11-18T14:22:26.914" v="57" actId="20577"/>
          <ac:spMkLst>
            <pc:docMk/>
            <pc:sldMk cId="536602762" sldId="265"/>
            <ac:spMk id="4" creationId="{4E1B6A2A-C4CA-B861-80D8-E8EBA97F2BC4}"/>
          </ac:spMkLst>
        </pc:spChg>
        <pc:spChg chg="mod">
          <ac:chgData name="Pope, Em" userId="9e4ab660-a1e6-4aa5-ac51-69c093be901e" providerId="ADAL" clId="{1D2685D8-487D-471F-B7AD-32A7B5732D85}" dt="2024-11-18T14:22:17.234" v="55" actId="255"/>
          <ac:spMkLst>
            <pc:docMk/>
            <pc:sldMk cId="536602762" sldId="265"/>
            <ac:spMk id="7" creationId="{887A7B4A-C129-336B-4937-475497A8CCDA}"/>
          </ac:spMkLst>
        </pc:spChg>
      </pc:sldChg>
      <pc:sldChg chg="modSp mod ord">
        <pc:chgData name="Pope, Em" userId="9e4ab660-a1e6-4aa5-ac51-69c093be901e" providerId="ADAL" clId="{1D2685D8-487D-471F-B7AD-32A7B5732D85}" dt="2024-11-19T09:43:34.151" v="201"/>
        <pc:sldMkLst>
          <pc:docMk/>
          <pc:sldMk cId="3130766933" sldId="266"/>
        </pc:sldMkLst>
        <pc:spChg chg="mod">
          <ac:chgData name="Pope, Em" userId="9e4ab660-a1e6-4aa5-ac51-69c093be901e" providerId="ADAL" clId="{1D2685D8-487D-471F-B7AD-32A7B5732D85}" dt="2024-11-18T14:24:12.382" v="73" actId="20577"/>
          <ac:spMkLst>
            <pc:docMk/>
            <pc:sldMk cId="3130766933" sldId="266"/>
            <ac:spMk id="4" creationId="{8EAE87F6-BB40-36D3-BED4-B15E33DD3A1C}"/>
          </ac:spMkLst>
        </pc:spChg>
        <pc:spChg chg="mod">
          <ac:chgData name="Pope, Em" userId="9e4ab660-a1e6-4aa5-ac51-69c093be901e" providerId="ADAL" clId="{1D2685D8-487D-471F-B7AD-32A7B5732D85}" dt="2024-11-18T14:23:18.515" v="61" actId="20577"/>
          <ac:spMkLst>
            <pc:docMk/>
            <pc:sldMk cId="3130766933" sldId="266"/>
            <ac:spMk id="11" creationId="{1A91D2FC-2C8D-1411-3D1E-701E8E1AA7D5}"/>
          </ac:spMkLst>
        </pc:spChg>
        <pc:graphicFrameChg chg="mod">
          <ac:chgData name="Pope, Em" userId="9e4ab660-a1e6-4aa5-ac51-69c093be901e" providerId="ADAL" clId="{1D2685D8-487D-471F-B7AD-32A7B5732D85}" dt="2024-11-18T14:23:56.114" v="71" actId="20577"/>
          <ac:graphicFrameMkLst>
            <pc:docMk/>
            <pc:sldMk cId="3130766933" sldId="266"/>
            <ac:graphicFrameMk id="7" creationId="{9FB555C2-1149-8C93-84DA-F6FA1F779E8C}"/>
          </ac:graphicFrameMkLst>
        </pc:graphicFrameChg>
      </pc:sldChg>
      <pc:sldChg chg="modSp mod">
        <pc:chgData name="Pope, Em" userId="9e4ab660-a1e6-4aa5-ac51-69c093be901e" providerId="ADAL" clId="{1D2685D8-487D-471F-B7AD-32A7B5732D85}" dt="2024-11-20T10:12:17.629" v="374" actId="20577"/>
        <pc:sldMkLst>
          <pc:docMk/>
          <pc:sldMk cId="2803635681" sldId="268"/>
        </pc:sldMkLst>
        <pc:spChg chg="mod">
          <ac:chgData name="Pope, Em" userId="9e4ab660-a1e6-4aa5-ac51-69c093be901e" providerId="ADAL" clId="{1D2685D8-487D-471F-B7AD-32A7B5732D85}" dt="2024-11-20T10:12:17.629" v="374" actId="20577"/>
          <ac:spMkLst>
            <pc:docMk/>
            <pc:sldMk cId="2803635681" sldId="268"/>
            <ac:spMk id="2" creationId="{C4E1CA52-09D2-0268-8CFC-1B51B2ACEBD5}"/>
          </ac:spMkLst>
        </pc:spChg>
        <pc:spChg chg="mod">
          <ac:chgData name="Pope, Em" userId="9e4ab660-a1e6-4aa5-ac51-69c093be901e" providerId="ADAL" clId="{1D2685D8-487D-471F-B7AD-32A7B5732D85}" dt="2024-11-18T14:18:31.869" v="38" actId="20577"/>
          <ac:spMkLst>
            <pc:docMk/>
            <pc:sldMk cId="2803635681" sldId="268"/>
            <ac:spMk id="5" creationId="{35B5B4B2-7021-A3FF-5BAF-7B44885DF8AF}"/>
          </ac:spMkLst>
        </pc:spChg>
      </pc:sldChg>
      <pc:sldChg chg="modSp mod ord">
        <pc:chgData name="Pope, Em" userId="9e4ab660-a1e6-4aa5-ac51-69c093be901e" providerId="ADAL" clId="{1D2685D8-487D-471F-B7AD-32A7B5732D85}" dt="2024-11-19T09:34:38.777" v="195"/>
        <pc:sldMkLst>
          <pc:docMk/>
          <pc:sldMk cId="2252249428" sldId="269"/>
        </pc:sldMkLst>
        <pc:spChg chg="mod">
          <ac:chgData name="Pope, Em" userId="9e4ab660-a1e6-4aa5-ac51-69c093be901e" providerId="ADAL" clId="{1D2685D8-487D-471F-B7AD-32A7B5732D85}" dt="2024-11-18T15:56:58.929" v="114" actId="20577"/>
          <ac:spMkLst>
            <pc:docMk/>
            <pc:sldMk cId="2252249428" sldId="269"/>
            <ac:spMk id="2" creationId="{DC240B86-0B80-A317-F186-72E647B56A90}"/>
          </ac:spMkLst>
        </pc:spChg>
        <pc:spChg chg="mod">
          <ac:chgData name="Pope, Em" userId="9e4ab660-a1e6-4aa5-ac51-69c093be901e" providerId="ADAL" clId="{1D2685D8-487D-471F-B7AD-32A7B5732D85}" dt="2024-11-18T15:56:25.401" v="109" actId="20577"/>
          <ac:spMkLst>
            <pc:docMk/>
            <pc:sldMk cId="2252249428" sldId="269"/>
            <ac:spMk id="5" creationId="{480FCDA4-5ACE-B2AA-FAD6-B17E10977046}"/>
          </ac:spMkLst>
        </pc:spChg>
        <pc:spChg chg="mod">
          <ac:chgData name="Pope, Em" userId="9e4ab660-a1e6-4aa5-ac51-69c093be901e" providerId="ADAL" clId="{1D2685D8-487D-471F-B7AD-32A7B5732D85}" dt="2024-11-18T15:56:22.682" v="107" actId="20577"/>
          <ac:spMkLst>
            <pc:docMk/>
            <pc:sldMk cId="2252249428" sldId="269"/>
            <ac:spMk id="29" creationId="{D9F8F45E-E817-E663-A115-3A8A75205CC8}"/>
          </ac:spMkLst>
        </pc:spChg>
        <pc:spChg chg="mod">
          <ac:chgData name="Pope, Em" userId="9e4ab660-a1e6-4aa5-ac51-69c093be901e" providerId="ADAL" clId="{1D2685D8-487D-471F-B7AD-32A7B5732D85}" dt="2024-11-15T14:33:39.016" v="29" actId="20577"/>
          <ac:spMkLst>
            <pc:docMk/>
            <pc:sldMk cId="2252249428" sldId="269"/>
            <ac:spMk id="31" creationId="{89FFC457-1847-355B-DB33-30EEB980C481}"/>
          </ac:spMkLst>
        </pc:spChg>
        <pc:picChg chg="mod">
          <ac:chgData name="Pope, Em" userId="9e4ab660-a1e6-4aa5-ac51-69c093be901e" providerId="ADAL" clId="{1D2685D8-487D-471F-B7AD-32A7B5732D85}" dt="2024-11-18T15:56:35.927" v="111" actId="1076"/>
          <ac:picMkLst>
            <pc:docMk/>
            <pc:sldMk cId="2252249428" sldId="269"/>
            <ac:picMk id="4" creationId="{DF689203-0C4D-A385-5737-BFBAFC3C4E21}"/>
          </ac:picMkLst>
        </pc:picChg>
        <pc:picChg chg="mod">
          <ac:chgData name="Pope, Em" userId="9e4ab660-a1e6-4aa5-ac51-69c093be901e" providerId="ADAL" clId="{1D2685D8-487D-471F-B7AD-32A7B5732D85}" dt="2024-11-18T15:56:47.674" v="112" actId="1076"/>
          <ac:picMkLst>
            <pc:docMk/>
            <pc:sldMk cId="2252249428" sldId="269"/>
            <ac:picMk id="24" creationId="{6D05BDCA-8B88-F684-277C-7C0B0D55AC0B}"/>
          </ac:picMkLst>
        </pc:picChg>
      </pc:sldChg>
      <pc:sldChg chg="modSp mod">
        <pc:chgData name="Pope, Em" userId="9e4ab660-a1e6-4aa5-ac51-69c093be901e" providerId="ADAL" clId="{1D2685D8-487D-471F-B7AD-32A7B5732D85}" dt="2024-11-20T12:20:51.061" v="817" actId="20577"/>
        <pc:sldMkLst>
          <pc:docMk/>
          <pc:sldMk cId="2438322367" sldId="271"/>
        </pc:sldMkLst>
        <pc:spChg chg="mod">
          <ac:chgData name="Pope, Em" userId="9e4ab660-a1e6-4aa5-ac51-69c093be901e" providerId="ADAL" clId="{1D2685D8-487D-471F-B7AD-32A7B5732D85}" dt="2024-11-20T09:11:31.504" v="279" actId="20577"/>
          <ac:spMkLst>
            <pc:docMk/>
            <pc:sldMk cId="2438322367" sldId="271"/>
            <ac:spMk id="7" creationId="{19A5931F-5DDC-6022-C785-3C89B26A853E}"/>
          </ac:spMkLst>
        </pc:spChg>
        <pc:spChg chg="mod">
          <ac:chgData name="Pope, Em" userId="9e4ab660-a1e6-4aa5-ac51-69c093be901e" providerId="ADAL" clId="{1D2685D8-487D-471F-B7AD-32A7B5732D85}" dt="2024-11-20T12:20:51.061" v="817" actId="20577"/>
          <ac:spMkLst>
            <pc:docMk/>
            <pc:sldMk cId="2438322367" sldId="271"/>
            <ac:spMk id="8" creationId="{470A136C-6CC1-ABC9-1E2D-40F972FDFF7F}"/>
          </ac:spMkLst>
        </pc:spChg>
      </pc:sldChg>
      <pc:sldChg chg="addSp delSp modSp mod ord">
        <pc:chgData name="Pope, Em" userId="9e4ab660-a1e6-4aa5-ac51-69c093be901e" providerId="ADAL" clId="{1D2685D8-487D-471F-B7AD-32A7B5732D85}" dt="2024-11-20T12:32:33.475" v="879" actId="20577"/>
        <pc:sldMkLst>
          <pc:docMk/>
          <pc:sldMk cId="1216629330" sldId="272"/>
        </pc:sldMkLst>
        <pc:spChg chg="mod">
          <ac:chgData name="Pope, Em" userId="9e4ab660-a1e6-4aa5-ac51-69c093be901e" providerId="ADAL" clId="{1D2685D8-487D-471F-B7AD-32A7B5732D85}" dt="2024-11-20T12:32:33.475" v="879" actId="20577"/>
          <ac:spMkLst>
            <pc:docMk/>
            <pc:sldMk cId="1216629330" sldId="272"/>
            <ac:spMk id="4" creationId="{24C40827-5D2A-F5B1-ACBF-4E920B4EA1D8}"/>
          </ac:spMkLst>
        </pc:spChg>
        <pc:spChg chg="add mod">
          <ac:chgData name="Pope, Em" userId="9e4ab660-a1e6-4aa5-ac51-69c093be901e" providerId="ADAL" clId="{1D2685D8-487D-471F-B7AD-32A7B5732D85}" dt="2024-11-20T12:19:36.623" v="727" actId="1076"/>
          <ac:spMkLst>
            <pc:docMk/>
            <pc:sldMk cId="1216629330" sldId="272"/>
            <ac:spMk id="5" creationId="{0716E9E3-30B0-A1DB-AEAE-8B14D6D215FD}"/>
          </ac:spMkLst>
        </pc:spChg>
        <pc:spChg chg="add mod">
          <ac:chgData name="Pope, Em" userId="9e4ab660-a1e6-4aa5-ac51-69c093be901e" providerId="ADAL" clId="{1D2685D8-487D-471F-B7AD-32A7B5732D85}" dt="2024-11-20T12:19:30.907" v="726" actId="1076"/>
          <ac:spMkLst>
            <pc:docMk/>
            <pc:sldMk cId="1216629330" sldId="272"/>
            <ac:spMk id="7" creationId="{22691A98-D6B0-8096-BF94-4C813180A65F}"/>
          </ac:spMkLst>
        </pc:spChg>
        <pc:spChg chg="add mod">
          <ac:chgData name="Pope, Em" userId="9e4ab660-a1e6-4aa5-ac51-69c093be901e" providerId="ADAL" clId="{1D2685D8-487D-471F-B7AD-32A7B5732D85}" dt="2024-11-20T12:19:30.907" v="726" actId="1076"/>
          <ac:spMkLst>
            <pc:docMk/>
            <pc:sldMk cId="1216629330" sldId="272"/>
            <ac:spMk id="8" creationId="{712CABE3-7425-1FB4-CB78-C2D6AEEFF55B}"/>
          </ac:spMkLst>
        </pc:spChg>
        <pc:spChg chg="add del mod">
          <ac:chgData name="Pope, Em" userId="9e4ab660-a1e6-4aa5-ac51-69c093be901e" providerId="ADAL" clId="{1D2685D8-487D-471F-B7AD-32A7B5732D85}" dt="2024-11-20T12:19:30.907" v="726" actId="1076"/>
          <ac:spMkLst>
            <pc:docMk/>
            <pc:sldMk cId="1216629330" sldId="272"/>
            <ac:spMk id="9" creationId="{20CDB650-1F15-1F1F-792A-1EF8DA955E88}"/>
          </ac:spMkLst>
        </pc:spChg>
        <pc:spChg chg="add mod">
          <ac:chgData name="Pope, Em" userId="9e4ab660-a1e6-4aa5-ac51-69c093be901e" providerId="ADAL" clId="{1D2685D8-487D-471F-B7AD-32A7B5732D85}" dt="2024-11-20T12:19:30.907" v="726" actId="1076"/>
          <ac:spMkLst>
            <pc:docMk/>
            <pc:sldMk cId="1216629330" sldId="272"/>
            <ac:spMk id="10" creationId="{0355C2BC-DFE4-5974-6CB5-72B40040A8B9}"/>
          </ac:spMkLst>
        </pc:spChg>
        <pc:spChg chg="add mod">
          <ac:chgData name="Pope, Em" userId="9e4ab660-a1e6-4aa5-ac51-69c093be901e" providerId="ADAL" clId="{1D2685D8-487D-471F-B7AD-32A7B5732D85}" dt="2024-11-20T12:25:39.054" v="849" actId="1076"/>
          <ac:spMkLst>
            <pc:docMk/>
            <pc:sldMk cId="1216629330" sldId="272"/>
            <ac:spMk id="11" creationId="{67DB961F-773B-AEF7-F50D-75FCB5122D82}"/>
          </ac:spMkLst>
        </pc:spChg>
        <pc:spChg chg="add mod">
          <ac:chgData name="Pope, Em" userId="9e4ab660-a1e6-4aa5-ac51-69c093be901e" providerId="ADAL" clId="{1D2685D8-487D-471F-B7AD-32A7B5732D85}" dt="2024-11-20T12:18:47.808" v="718" actId="1076"/>
          <ac:spMkLst>
            <pc:docMk/>
            <pc:sldMk cId="1216629330" sldId="272"/>
            <ac:spMk id="12" creationId="{D3A68837-9D12-FDE1-86E1-3656C4ED9F4B}"/>
          </ac:spMkLst>
        </pc:spChg>
        <pc:spChg chg="add mod">
          <ac:chgData name="Pope, Em" userId="9e4ab660-a1e6-4aa5-ac51-69c093be901e" providerId="ADAL" clId="{1D2685D8-487D-471F-B7AD-32A7B5732D85}" dt="2024-11-20T12:24:54.894" v="825" actId="20577"/>
          <ac:spMkLst>
            <pc:docMk/>
            <pc:sldMk cId="1216629330" sldId="272"/>
            <ac:spMk id="15" creationId="{3F9A0B39-2394-4E57-4303-33DB56F0E056}"/>
          </ac:spMkLst>
        </pc:spChg>
        <pc:spChg chg="add mod">
          <ac:chgData name="Pope, Em" userId="9e4ab660-a1e6-4aa5-ac51-69c093be901e" providerId="ADAL" clId="{1D2685D8-487D-471F-B7AD-32A7B5732D85}" dt="2024-11-20T12:19:24.001" v="725" actId="1076"/>
          <ac:spMkLst>
            <pc:docMk/>
            <pc:sldMk cId="1216629330" sldId="272"/>
            <ac:spMk id="17" creationId="{3B43412A-294A-674B-5746-CEEFB1A49B8D}"/>
          </ac:spMkLst>
        </pc:spChg>
        <pc:graphicFrameChg chg="mod">
          <ac:chgData name="Pope, Em" userId="9e4ab660-a1e6-4aa5-ac51-69c093be901e" providerId="ADAL" clId="{1D2685D8-487D-471F-B7AD-32A7B5732D85}" dt="2024-11-20T12:19:30.907" v="726" actId="1076"/>
          <ac:graphicFrameMkLst>
            <pc:docMk/>
            <pc:sldMk cId="1216629330" sldId="272"/>
            <ac:graphicFrameMk id="6" creationId="{92FBAA8A-2DA9-CF35-09D9-32F0003AB0CE}"/>
          </ac:graphicFrameMkLst>
        </pc:graphicFrameChg>
        <pc:picChg chg="add mod">
          <ac:chgData name="Pope, Em" userId="9e4ab660-a1e6-4aa5-ac51-69c093be901e" providerId="ADAL" clId="{1D2685D8-487D-471F-B7AD-32A7B5732D85}" dt="2024-11-20T12:19:30.907" v="726" actId="1076"/>
          <ac:picMkLst>
            <pc:docMk/>
            <pc:sldMk cId="1216629330" sldId="272"/>
            <ac:picMk id="3" creationId="{F6572858-316E-AE7F-A9C6-D86660705510}"/>
          </ac:picMkLst>
        </pc:picChg>
      </pc:sldChg>
      <pc:sldChg chg="del ord">
        <pc:chgData name="Pope, Em" userId="9e4ab660-a1e6-4aa5-ac51-69c093be901e" providerId="ADAL" clId="{1D2685D8-487D-471F-B7AD-32A7B5732D85}" dt="2024-11-20T12:12:27.627" v="433" actId="2696"/>
        <pc:sldMkLst>
          <pc:docMk/>
          <pc:sldMk cId="2744094973" sldId="273"/>
        </pc:sldMkLst>
      </pc:sldChg>
    </pc:docChg>
  </pc:docChgLst>
  <pc:docChgLst>
    <pc:chgData name="Pope, Em" userId="S::em.pope@naturalengland.org.uk::9e4ab660-a1e6-4aa5-ac51-69c093be901e" providerId="AD" clId="Web-{87F11501-5FBC-85B5-08B9-D9DDC21DE0DD}"/>
    <pc:docChg chg="mod addSld delSld modSld sldOrd addSection delSection modSection">
      <pc:chgData name="Pope, Em" userId="S::em.pope@naturalengland.org.uk::9e4ab660-a1e6-4aa5-ac51-69c093be901e" providerId="AD" clId="Web-{87F11501-5FBC-85B5-08B9-D9DDC21DE0DD}" dt="2024-11-15T09:53:07.227" v="57" actId="20577"/>
      <pc:docMkLst>
        <pc:docMk/>
      </pc:docMkLst>
      <pc:sldChg chg="modSp">
        <pc:chgData name="Pope, Em" userId="S::em.pope@naturalengland.org.uk::9e4ab660-a1e6-4aa5-ac51-69c093be901e" providerId="AD" clId="Web-{87F11501-5FBC-85B5-08B9-D9DDC21DE0DD}" dt="2024-11-15T09:53:07.227" v="57" actId="20577"/>
        <pc:sldMkLst>
          <pc:docMk/>
          <pc:sldMk cId="791384488" sldId="256"/>
        </pc:sldMkLst>
        <pc:spChg chg="mod">
          <ac:chgData name="Pope, Em" userId="S::em.pope@naturalengland.org.uk::9e4ab660-a1e6-4aa5-ac51-69c093be901e" providerId="AD" clId="Web-{87F11501-5FBC-85B5-08B9-D9DDC21DE0DD}" dt="2024-11-15T09:53:07.227" v="57" actId="20577"/>
          <ac:spMkLst>
            <pc:docMk/>
            <pc:sldMk cId="791384488" sldId="256"/>
            <ac:spMk id="56" creationId="{6365AA9D-E7A0-5C26-CBC4-9E2672311B1E}"/>
          </ac:spMkLst>
        </pc:spChg>
        <pc:graphicFrameChg chg="mod">
          <ac:chgData name="Pope, Em" userId="S::em.pope@naturalengland.org.uk::9e4ab660-a1e6-4aa5-ac51-69c093be901e" providerId="AD" clId="Web-{87F11501-5FBC-85B5-08B9-D9DDC21DE0DD}" dt="2024-11-15T09:33:32.936" v="1" actId="1076"/>
          <ac:graphicFrameMkLst>
            <pc:docMk/>
            <pc:sldMk cId="791384488" sldId="256"/>
            <ac:graphicFrameMk id="32" creationId="{2D10ECAB-C90A-C597-EA2A-7AE6671BC123}"/>
          </ac:graphicFrameMkLst>
        </pc:graphicFrameChg>
      </pc:sldChg>
      <pc:sldChg chg="add del">
        <pc:chgData name="Pope, Em" userId="S::em.pope@naturalengland.org.uk::9e4ab660-a1e6-4aa5-ac51-69c093be901e" providerId="AD" clId="Web-{87F11501-5FBC-85B5-08B9-D9DDC21DE0DD}" dt="2024-11-15T09:34:38.613" v="5"/>
        <pc:sldMkLst>
          <pc:docMk/>
          <pc:sldMk cId="4185640719" sldId="259"/>
        </pc:sldMkLst>
      </pc:sldChg>
      <pc:sldChg chg="add del">
        <pc:chgData name="Pope, Em" userId="S::em.pope@naturalengland.org.uk::9e4ab660-a1e6-4aa5-ac51-69c093be901e" providerId="AD" clId="Web-{87F11501-5FBC-85B5-08B9-D9DDC21DE0DD}" dt="2024-11-15T09:34:38.503" v="4"/>
        <pc:sldMkLst>
          <pc:docMk/>
          <pc:sldMk cId="1867539358" sldId="263"/>
        </pc:sldMkLst>
      </pc:sldChg>
      <pc:sldChg chg="add del">
        <pc:chgData name="Pope, Em" userId="S::em.pope@naturalengland.org.uk::9e4ab660-a1e6-4aa5-ac51-69c093be901e" providerId="AD" clId="Web-{87F11501-5FBC-85B5-08B9-D9DDC21DE0DD}" dt="2024-11-15T09:35:17.319" v="12"/>
        <pc:sldMkLst>
          <pc:docMk/>
          <pc:sldMk cId="4282134711" sldId="264"/>
        </pc:sldMkLst>
      </pc:sldChg>
      <pc:sldChg chg="add del">
        <pc:chgData name="Pope, Em" userId="S::em.pope@naturalengland.org.uk::9e4ab660-a1e6-4aa5-ac51-69c093be901e" providerId="AD" clId="Web-{87F11501-5FBC-85B5-08B9-D9DDC21DE0DD}" dt="2024-11-15T09:35:17.428" v="13"/>
        <pc:sldMkLst>
          <pc:docMk/>
          <pc:sldMk cId="536602762" sldId="265"/>
        </pc:sldMkLst>
      </pc:sldChg>
      <pc:sldChg chg="add del">
        <pc:chgData name="Pope, Em" userId="S::em.pope@naturalengland.org.uk::9e4ab660-a1e6-4aa5-ac51-69c093be901e" providerId="AD" clId="Web-{87F11501-5FBC-85B5-08B9-D9DDC21DE0DD}" dt="2024-11-15T09:35:17.475" v="14"/>
        <pc:sldMkLst>
          <pc:docMk/>
          <pc:sldMk cId="3130766933" sldId="266"/>
        </pc:sldMkLst>
      </pc:sldChg>
      <pc:sldChg chg="ord">
        <pc:chgData name="Pope, Em" userId="S::em.pope@naturalengland.org.uk::9e4ab660-a1e6-4aa5-ac51-69c093be901e" providerId="AD" clId="Web-{87F11501-5FBC-85B5-08B9-D9DDC21DE0DD}" dt="2024-11-15T09:37:25.578" v="33"/>
        <pc:sldMkLst>
          <pc:docMk/>
          <pc:sldMk cId="3433149082" sldId="270"/>
        </pc:sldMkLst>
      </pc:sldChg>
      <pc:sldChg chg="modSp">
        <pc:chgData name="Pope, Em" userId="S::em.pope@naturalengland.org.uk::9e4ab660-a1e6-4aa5-ac51-69c093be901e" providerId="AD" clId="Web-{87F11501-5FBC-85B5-08B9-D9DDC21DE0DD}" dt="2024-11-15T09:49:02.850" v="54" actId="20577"/>
        <pc:sldMkLst>
          <pc:docMk/>
          <pc:sldMk cId="2438322367" sldId="271"/>
        </pc:sldMkLst>
        <pc:spChg chg="mod">
          <ac:chgData name="Pope, Em" userId="S::em.pope@naturalengland.org.uk::9e4ab660-a1e6-4aa5-ac51-69c093be901e" providerId="AD" clId="Web-{87F11501-5FBC-85B5-08B9-D9DDC21DE0DD}" dt="2024-11-15T09:49:02.850" v="54" actId="20577"/>
          <ac:spMkLst>
            <pc:docMk/>
            <pc:sldMk cId="2438322367" sldId="271"/>
            <ac:spMk id="8" creationId="{470A136C-6CC1-ABC9-1E2D-40F972FDFF7F}"/>
          </ac:spMkLst>
        </pc:spChg>
      </pc:sldChg>
      <pc:sldChg chg="new ord">
        <pc:chgData name="Pope, Em" userId="S::em.pope@naturalengland.org.uk::9e4ab660-a1e6-4aa5-ac51-69c093be901e" providerId="AD" clId="Web-{87F11501-5FBC-85B5-08B9-D9DDC21DE0DD}" dt="2024-11-15T09:37:31.938" v="34"/>
        <pc:sldMkLst>
          <pc:docMk/>
          <pc:sldMk cId="1216629330" sldId="272"/>
        </pc:sldMkLst>
      </pc:sldChg>
      <pc:sldChg chg="new">
        <pc:chgData name="Pope, Em" userId="S::em.pope@naturalengland.org.uk::9e4ab660-a1e6-4aa5-ac51-69c093be901e" providerId="AD" clId="Web-{87F11501-5FBC-85B5-08B9-D9DDC21DE0DD}" dt="2024-11-15T09:41:39.363" v="45"/>
        <pc:sldMkLst>
          <pc:docMk/>
          <pc:sldMk cId="2744094973" sldId="273"/>
        </pc:sldMkLst>
      </pc:sldChg>
    </pc:docChg>
  </pc:docChgLst>
  <pc:docChgLst>
    <pc:chgData name="Pope, Em" userId="S::em.pope@naturalengland.org.uk::9e4ab660-a1e6-4aa5-ac51-69c093be901e" providerId="AD" clId="Web-{C67BA783-3281-A13D-5662-DEAC51441F22}"/>
    <pc:docChg chg="modSld">
      <pc:chgData name="Pope, Em" userId="S::em.pope@naturalengland.org.uk::9e4ab660-a1e6-4aa5-ac51-69c093be901e" providerId="AD" clId="Web-{C67BA783-3281-A13D-5662-DEAC51441F22}" dt="2024-11-18T14:15:47.108" v="31" actId="20577"/>
      <pc:docMkLst>
        <pc:docMk/>
      </pc:docMkLst>
      <pc:sldChg chg="modSp">
        <pc:chgData name="Pope, Em" userId="S::em.pope@naturalengland.org.uk::9e4ab660-a1e6-4aa5-ac51-69c093be901e" providerId="AD" clId="Web-{C67BA783-3281-A13D-5662-DEAC51441F22}" dt="2024-11-18T14:07:38.138" v="11" actId="20577"/>
        <pc:sldMkLst>
          <pc:docMk/>
          <pc:sldMk cId="1857870983" sldId="257"/>
        </pc:sldMkLst>
        <pc:spChg chg="mod">
          <ac:chgData name="Pope, Em" userId="S::em.pope@naturalengland.org.uk::9e4ab660-a1e6-4aa5-ac51-69c093be901e" providerId="AD" clId="Web-{C67BA783-3281-A13D-5662-DEAC51441F22}" dt="2024-11-18T14:03:49.334" v="1" actId="20577"/>
          <ac:spMkLst>
            <pc:docMk/>
            <pc:sldMk cId="1857870983" sldId="257"/>
            <ac:spMk id="15" creationId="{A43BF458-1596-009B-2104-673C92FC3AD8}"/>
          </ac:spMkLst>
        </pc:spChg>
        <pc:spChg chg="mod">
          <ac:chgData name="Pope, Em" userId="S::em.pope@naturalengland.org.uk::9e4ab660-a1e6-4aa5-ac51-69c093be901e" providerId="AD" clId="Web-{C67BA783-3281-A13D-5662-DEAC51441F22}" dt="2024-11-18T14:06:12.120" v="8" actId="20577"/>
          <ac:spMkLst>
            <pc:docMk/>
            <pc:sldMk cId="1857870983" sldId="257"/>
            <ac:spMk id="16" creationId="{DCAE6E65-81D0-A74C-EC1D-5F237170F8D9}"/>
          </ac:spMkLst>
        </pc:spChg>
        <pc:spChg chg="mod">
          <ac:chgData name="Pope, Em" userId="S::em.pope@naturalengland.org.uk::9e4ab660-a1e6-4aa5-ac51-69c093be901e" providerId="AD" clId="Web-{C67BA783-3281-A13D-5662-DEAC51441F22}" dt="2024-11-18T14:04:46.289" v="6" actId="20577"/>
          <ac:spMkLst>
            <pc:docMk/>
            <pc:sldMk cId="1857870983" sldId="257"/>
            <ac:spMk id="17" creationId="{3C60CE3A-F42B-5431-B31D-E6621FD942C8}"/>
          </ac:spMkLst>
        </pc:spChg>
        <pc:spChg chg="mod">
          <ac:chgData name="Pope, Em" userId="S::em.pope@naturalengland.org.uk::9e4ab660-a1e6-4aa5-ac51-69c093be901e" providerId="AD" clId="Web-{C67BA783-3281-A13D-5662-DEAC51441F22}" dt="2024-11-18T14:04:09.241" v="3" actId="20577"/>
          <ac:spMkLst>
            <pc:docMk/>
            <pc:sldMk cId="1857870983" sldId="257"/>
            <ac:spMk id="18" creationId="{613FC2EE-50F3-7DEF-64C8-41AF47CEE082}"/>
          </ac:spMkLst>
        </pc:spChg>
        <pc:spChg chg="mod">
          <ac:chgData name="Pope, Em" userId="S::em.pope@naturalengland.org.uk::9e4ab660-a1e6-4aa5-ac51-69c093be901e" providerId="AD" clId="Web-{C67BA783-3281-A13D-5662-DEAC51441F22}" dt="2024-11-18T14:07:38.138" v="11" actId="20577"/>
          <ac:spMkLst>
            <pc:docMk/>
            <pc:sldMk cId="1857870983" sldId="257"/>
            <ac:spMk id="28" creationId="{A5526DA8-59A3-A3ED-4832-0FFE377D499A}"/>
          </ac:spMkLst>
        </pc:spChg>
      </pc:sldChg>
      <pc:sldChg chg="modSp">
        <pc:chgData name="Pope, Em" userId="S::em.pope@naturalengland.org.uk::9e4ab660-a1e6-4aa5-ac51-69c093be901e" providerId="AD" clId="Web-{C67BA783-3281-A13D-5662-DEAC51441F22}" dt="2024-11-18T14:12:06.773" v="20" actId="20577"/>
        <pc:sldMkLst>
          <pc:docMk/>
          <pc:sldMk cId="4024762246" sldId="262"/>
        </pc:sldMkLst>
        <pc:spChg chg="mod">
          <ac:chgData name="Pope, Em" userId="S::em.pope@naturalengland.org.uk::9e4ab660-a1e6-4aa5-ac51-69c093be901e" providerId="AD" clId="Web-{C67BA783-3281-A13D-5662-DEAC51441F22}" dt="2024-11-18T14:12:06.773" v="20" actId="20577"/>
          <ac:spMkLst>
            <pc:docMk/>
            <pc:sldMk cId="4024762246" sldId="262"/>
            <ac:spMk id="12" creationId="{C222B719-A07F-4FFB-4458-82C62DD3039B}"/>
          </ac:spMkLst>
        </pc:spChg>
        <pc:spChg chg="mod">
          <ac:chgData name="Pope, Em" userId="S::em.pope@naturalengland.org.uk::9e4ab660-a1e6-4aa5-ac51-69c093be901e" providerId="AD" clId="Web-{C67BA783-3281-A13D-5662-DEAC51441F22}" dt="2024-11-18T14:11:39.959" v="13" actId="20577"/>
          <ac:spMkLst>
            <pc:docMk/>
            <pc:sldMk cId="4024762246" sldId="262"/>
            <ac:spMk id="15" creationId="{A43BF458-1596-009B-2104-673C92FC3AD8}"/>
          </ac:spMkLst>
        </pc:spChg>
        <pc:spChg chg="mod">
          <ac:chgData name="Pope, Em" userId="S::em.pope@naturalengland.org.uk::9e4ab660-a1e6-4aa5-ac51-69c093be901e" providerId="AD" clId="Web-{C67BA783-3281-A13D-5662-DEAC51441F22}" dt="2024-11-18T14:11:57.554" v="17" actId="14100"/>
          <ac:spMkLst>
            <pc:docMk/>
            <pc:sldMk cId="4024762246" sldId="262"/>
            <ac:spMk id="18" creationId="{613FC2EE-50F3-7DEF-64C8-41AF47CEE082}"/>
          </ac:spMkLst>
        </pc:spChg>
      </pc:sldChg>
      <pc:sldChg chg="modSp">
        <pc:chgData name="Pope, Em" userId="S::em.pope@naturalengland.org.uk::9e4ab660-a1e6-4aa5-ac51-69c093be901e" providerId="AD" clId="Web-{C67BA783-3281-A13D-5662-DEAC51441F22}" dt="2024-11-18T14:15:47.108" v="31" actId="20577"/>
        <pc:sldMkLst>
          <pc:docMk/>
          <pc:sldMk cId="2803635681" sldId="268"/>
        </pc:sldMkLst>
        <pc:spChg chg="mod">
          <ac:chgData name="Pope, Em" userId="S::em.pope@naturalengland.org.uk::9e4ab660-a1e6-4aa5-ac51-69c093be901e" providerId="AD" clId="Web-{C67BA783-3281-A13D-5662-DEAC51441F22}" dt="2024-11-18T14:15:42.108" v="30" actId="20577"/>
          <ac:spMkLst>
            <pc:docMk/>
            <pc:sldMk cId="2803635681" sldId="268"/>
            <ac:spMk id="12" creationId="{44279EB2-CF1A-C718-23B3-2975EC07B0A4}"/>
          </ac:spMkLst>
        </pc:spChg>
        <pc:spChg chg="mod">
          <ac:chgData name="Pope, Em" userId="S::em.pope@naturalengland.org.uk::9e4ab660-a1e6-4aa5-ac51-69c093be901e" providerId="AD" clId="Web-{C67BA783-3281-A13D-5662-DEAC51441F22}" dt="2024-11-18T14:15:47.108" v="31" actId="20577"/>
          <ac:spMkLst>
            <pc:docMk/>
            <pc:sldMk cId="2803635681" sldId="268"/>
            <ac:spMk id="13" creationId="{C38EFC9F-74A0-76E9-30C6-977F40F3C1CC}"/>
          </ac:spMkLst>
        </pc:spChg>
      </pc:sldChg>
      <pc:sldChg chg="modSp">
        <pc:chgData name="Pope, Em" userId="S::em.pope@naturalengland.org.uk::9e4ab660-a1e6-4aa5-ac51-69c093be901e" providerId="AD" clId="Web-{C67BA783-3281-A13D-5662-DEAC51441F22}" dt="2024-11-18T14:15:21.561" v="29" actId="20577"/>
        <pc:sldMkLst>
          <pc:docMk/>
          <pc:sldMk cId="3433149082" sldId="270"/>
        </pc:sldMkLst>
        <pc:spChg chg="mod">
          <ac:chgData name="Pope, Em" userId="S::em.pope@naturalengland.org.uk::9e4ab660-a1e6-4aa5-ac51-69c093be901e" providerId="AD" clId="Web-{C67BA783-3281-A13D-5662-DEAC51441F22}" dt="2024-11-18T14:15:21.561" v="29" actId="20577"/>
          <ac:spMkLst>
            <pc:docMk/>
            <pc:sldMk cId="3433149082" sldId="270"/>
            <ac:spMk id="4" creationId="{BC827DBC-0E75-0D77-C8C7-7278AF064A95}"/>
          </ac:spMkLst>
        </pc:spChg>
        <pc:spChg chg="mod">
          <ac:chgData name="Pope, Em" userId="S::em.pope@naturalengland.org.uk::9e4ab660-a1e6-4aa5-ac51-69c093be901e" providerId="AD" clId="Web-{C67BA783-3281-A13D-5662-DEAC51441F22}" dt="2024-11-18T14:13:04.181" v="22" actId="20577"/>
          <ac:spMkLst>
            <pc:docMk/>
            <pc:sldMk cId="3433149082" sldId="270"/>
            <ac:spMk id="16" creationId="{E488AE7D-F51D-DC37-03B4-A0E3F9D52F31}"/>
          </ac:spMkLst>
        </pc:spChg>
        <pc:spChg chg="mod">
          <ac:chgData name="Pope, Em" userId="S::em.pope@naturalengland.org.uk::9e4ab660-a1e6-4aa5-ac51-69c093be901e" providerId="AD" clId="Web-{C67BA783-3281-A13D-5662-DEAC51441F22}" dt="2024-11-18T14:13:15.166" v="24" actId="20577"/>
          <ac:spMkLst>
            <pc:docMk/>
            <pc:sldMk cId="3433149082" sldId="270"/>
            <ac:spMk id="26" creationId="{99BB19BD-B542-97D7-1D72-43E93B145C1F}"/>
          </ac:spMkLst>
        </pc:spChg>
        <pc:spChg chg="mod">
          <ac:chgData name="Pope, Em" userId="S::em.pope@naturalengland.org.uk::9e4ab660-a1e6-4aa5-ac51-69c093be901e" providerId="AD" clId="Web-{C67BA783-3281-A13D-5662-DEAC51441F22}" dt="2024-11-18T14:13:29.916" v="27" actId="20577"/>
          <ac:spMkLst>
            <pc:docMk/>
            <pc:sldMk cId="3433149082" sldId="270"/>
            <ac:spMk id="36" creationId="{C30E0CF7-239D-4CF0-969F-959777BE80F1}"/>
          </ac:spMkLst>
        </pc:spChg>
      </pc:sldChg>
    </pc:docChg>
  </pc:docChgLst>
  <pc:docChgLst>
    <pc:chgData name="Pope, Em" userId="S::em.pope@naturalengland.org.uk::9e4ab660-a1e6-4aa5-ac51-69c093be901e" providerId="AD" clId="Web-{B4F34318-48F7-189C-B019-DA8F507156D3}"/>
    <pc:docChg chg="modSld">
      <pc:chgData name="Pope, Em" userId="S::em.pope@naturalengland.org.uk::9e4ab660-a1e6-4aa5-ac51-69c093be901e" providerId="AD" clId="Web-{B4F34318-48F7-189C-B019-DA8F507156D3}" dt="2024-11-29T11:59:11.331" v="24" actId="1076"/>
      <pc:docMkLst>
        <pc:docMk/>
      </pc:docMkLst>
      <pc:sldChg chg="modSp">
        <pc:chgData name="Pope, Em" userId="S::em.pope@naturalengland.org.uk::9e4ab660-a1e6-4aa5-ac51-69c093be901e" providerId="AD" clId="Web-{B4F34318-48F7-189C-B019-DA8F507156D3}" dt="2024-11-29T09:58:45.784" v="5" actId="20577"/>
        <pc:sldMkLst>
          <pc:docMk/>
          <pc:sldMk cId="2438322367" sldId="271"/>
        </pc:sldMkLst>
        <pc:spChg chg="mod">
          <ac:chgData name="Pope, Em" userId="S::em.pope@naturalengland.org.uk::9e4ab660-a1e6-4aa5-ac51-69c093be901e" providerId="AD" clId="Web-{B4F34318-48F7-189C-B019-DA8F507156D3}" dt="2024-11-29T09:58:45.784" v="5" actId="20577"/>
          <ac:spMkLst>
            <pc:docMk/>
            <pc:sldMk cId="2438322367" sldId="271"/>
            <ac:spMk id="8" creationId="{470A136C-6CC1-ABC9-1E2D-40F972FDFF7F}"/>
          </ac:spMkLst>
        </pc:spChg>
      </pc:sldChg>
      <pc:sldChg chg="modSp">
        <pc:chgData name="Pope, Em" userId="S::em.pope@naturalengland.org.uk::9e4ab660-a1e6-4aa5-ac51-69c093be901e" providerId="AD" clId="Web-{B4F34318-48F7-189C-B019-DA8F507156D3}" dt="2024-11-29T11:59:11.331" v="24" actId="1076"/>
        <pc:sldMkLst>
          <pc:docMk/>
          <pc:sldMk cId="1216629330" sldId="272"/>
        </pc:sldMkLst>
        <pc:spChg chg="mod">
          <ac:chgData name="Pope, Em" userId="S::em.pope@naturalengland.org.uk::9e4ab660-a1e6-4aa5-ac51-69c093be901e" providerId="AD" clId="Web-{B4F34318-48F7-189C-B019-DA8F507156D3}" dt="2024-11-29T11:58:32.876" v="17"/>
          <ac:spMkLst>
            <pc:docMk/>
            <pc:sldMk cId="1216629330" sldId="272"/>
            <ac:spMk id="5" creationId="{0716E9E3-30B0-A1DB-AEAE-8B14D6D215FD}"/>
          </ac:spMkLst>
        </pc:spChg>
        <pc:spChg chg="mod">
          <ac:chgData name="Pope, Em" userId="S::em.pope@naturalengland.org.uk::9e4ab660-a1e6-4aa5-ac51-69c093be901e" providerId="AD" clId="Web-{B4F34318-48F7-189C-B019-DA8F507156D3}" dt="2024-11-29T11:58:52.752" v="19"/>
          <ac:spMkLst>
            <pc:docMk/>
            <pc:sldMk cId="1216629330" sldId="272"/>
            <ac:spMk id="8" creationId="{712CABE3-7425-1FB4-CB78-C2D6AEEFF55B}"/>
          </ac:spMkLst>
        </pc:spChg>
        <pc:spChg chg="mod">
          <ac:chgData name="Pope, Em" userId="S::em.pope@naturalengland.org.uk::9e4ab660-a1e6-4aa5-ac51-69c093be901e" providerId="AD" clId="Web-{B4F34318-48F7-189C-B019-DA8F507156D3}" dt="2024-11-29T11:59:02.674" v="22" actId="1076"/>
          <ac:spMkLst>
            <pc:docMk/>
            <pc:sldMk cId="1216629330" sldId="272"/>
            <ac:spMk id="10" creationId="{0355C2BC-DFE4-5974-6CB5-72B40040A8B9}"/>
          </ac:spMkLst>
        </pc:spChg>
        <pc:spChg chg="mod">
          <ac:chgData name="Pope, Em" userId="S::em.pope@naturalengland.org.uk::9e4ab660-a1e6-4aa5-ac51-69c093be901e" providerId="AD" clId="Web-{B4F34318-48F7-189C-B019-DA8F507156D3}" dt="2024-11-29T11:59:11.331" v="24" actId="1076"/>
          <ac:spMkLst>
            <pc:docMk/>
            <pc:sldMk cId="1216629330" sldId="272"/>
            <ac:spMk id="11" creationId="{67DB961F-773B-AEF7-F50D-75FCB5122D82}"/>
          </ac:spMkLst>
        </pc:spChg>
      </pc:sldChg>
    </pc:docChg>
  </pc:docChgLst>
  <pc:docChgLst>
    <pc:chgData name="Pope, Em" userId="S::em.pope@naturalengland.org.uk::9e4ab660-a1e6-4aa5-ac51-69c093be901e" providerId="AD" clId="Web-{F6E5AF24-2E22-C99D-3288-F6703A74C38E}"/>
    <pc:docChg chg="modSld">
      <pc:chgData name="Pope, Em" userId="S::em.pope@naturalengland.org.uk::9e4ab660-a1e6-4aa5-ac51-69c093be901e" providerId="AD" clId="Web-{F6E5AF24-2E22-C99D-3288-F6703A74C38E}" dt="2024-12-17T08:41:03.835" v="15" actId="1076"/>
      <pc:docMkLst>
        <pc:docMk/>
      </pc:docMkLst>
      <pc:sldChg chg="modSp">
        <pc:chgData name="Pope, Em" userId="S::em.pope@naturalengland.org.uk::9e4ab660-a1e6-4aa5-ac51-69c093be901e" providerId="AD" clId="Web-{F6E5AF24-2E22-C99D-3288-F6703A74C38E}" dt="2024-12-17T08:41:03.835" v="15" actId="1076"/>
        <pc:sldMkLst>
          <pc:docMk/>
          <pc:sldMk cId="1867539358" sldId="263"/>
        </pc:sldMkLst>
        <pc:spChg chg="mod">
          <ac:chgData name="Pope, Em" userId="S::em.pope@naturalengland.org.uk::9e4ab660-a1e6-4aa5-ac51-69c093be901e" providerId="AD" clId="Web-{F6E5AF24-2E22-C99D-3288-F6703A74C38E}" dt="2024-12-17T08:40:55.006" v="14" actId="1076"/>
          <ac:spMkLst>
            <pc:docMk/>
            <pc:sldMk cId="1867539358" sldId="263"/>
            <ac:spMk id="51" creationId="{A5B933BE-4591-053C-5925-3E5994D67C2C}"/>
          </ac:spMkLst>
        </pc:spChg>
        <pc:spChg chg="mod">
          <ac:chgData name="Pope, Em" userId="S::em.pope@naturalengland.org.uk::9e4ab660-a1e6-4aa5-ac51-69c093be901e" providerId="AD" clId="Web-{F6E5AF24-2E22-C99D-3288-F6703A74C38E}" dt="2024-12-17T08:41:03.835" v="15" actId="1076"/>
          <ac:spMkLst>
            <pc:docMk/>
            <pc:sldMk cId="1867539358" sldId="263"/>
            <ac:spMk id="52" creationId="{30085B4D-85AB-7144-DB78-5E012476E40E}"/>
          </ac:spMkLst>
        </pc:spChg>
      </pc:sldChg>
      <pc:sldChg chg="modSp">
        <pc:chgData name="Pope, Em" userId="S::em.pope@naturalengland.org.uk::9e4ab660-a1e6-4aa5-ac51-69c093be901e" providerId="AD" clId="Web-{F6E5AF24-2E22-C99D-3288-F6703A74C38E}" dt="2024-12-17T08:37:49.639" v="11" actId="20577"/>
        <pc:sldMkLst>
          <pc:docMk/>
          <pc:sldMk cId="3130766933" sldId="266"/>
        </pc:sldMkLst>
        <pc:spChg chg="mod">
          <ac:chgData name="Pope, Em" userId="S::em.pope@naturalengland.org.uk::9e4ab660-a1e6-4aa5-ac51-69c093be901e" providerId="AD" clId="Web-{F6E5AF24-2E22-C99D-3288-F6703A74C38E}" dt="2024-12-17T08:37:49.639" v="11" actId="20577"/>
          <ac:spMkLst>
            <pc:docMk/>
            <pc:sldMk cId="3130766933" sldId="266"/>
            <ac:spMk id="9" creationId="{B84811F7-8B7D-AC41-AC5C-82C441904F87}"/>
          </ac:spMkLst>
        </pc:spChg>
        <pc:spChg chg="mod">
          <ac:chgData name="Pope, Em" userId="S::em.pope@naturalengland.org.uk::9e4ab660-a1e6-4aa5-ac51-69c093be901e" providerId="AD" clId="Web-{F6E5AF24-2E22-C99D-3288-F6703A74C38E}" dt="2024-12-17T08:36:48.324" v="3" actId="14100"/>
          <ac:spMkLst>
            <pc:docMk/>
            <pc:sldMk cId="3130766933" sldId="266"/>
            <ac:spMk id="23" creationId="{45AEC98A-E3DF-9C3B-0870-017A21338149}"/>
          </ac:spMkLst>
        </pc:spChg>
        <pc:graphicFrameChg chg="mod">
          <ac:chgData name="Pope, Em" userId="S::em.pope@naturalengland.org.uk::9e4ab660-a1e6-4aa5-ac51-69c093be901e" providerId="AD" clId="Web-{F6E5AF24-2E22-C99D-3288-F6703A74C38E}" dt="2024-12-17T08:37:42.779" v="7" actId="1076"/>
          <ac:graphicFrameMkLst>
            <pc:docMk/>
            <pc:sldMk cId="3130766933" sldId="266"/>
            <ac:graphicFrameMk id="7" creationId="{9FB555C2-1149-8C93-84DA-F6FA1F779E8C}"/>
          </ac:graphicFrameMkLst>
        </pc:graphicFrameChg>
      </pc:sldChg>
    </pc:docChg>
  </pc:docChgLst>
  <pc:docChgLst>
    <pc:chgData name="Pope, Em" userId="9e4ab660-a1e6-4aa5-ac51-69c093be901e" providerId="ADAL" clId="{E545BC31-716A-45B9-8604-F974E309BEEC}"/>
    <pc:docChg chg="modSld">
      <pc:chgData name="Pope, Em" userId="9e4ab660-a1e6-4aa5-ac51-69c093be901e" providerId="ADAL" clId="{E545BC31-716A-45B9-8604-F974E309BEEC}" dt="2024-12-17T08:44:47.616" v="7" actId="1076"/>
      <pc:docMkLst>
        <pc:docMk/>
      </pc:docMkLst>
      <pc:sldChg chg="modSp mod">
        <pc:chgData name="Pope, Em" userId="9e4ab660-a1e6-4aa5-ac51-69c093be901e" providerId="ADAL" clId="{E545BC31-716A-45B9-8604-F974E309BEEC}" dt="2024-12-17T08:44:12.079" v="4" actId="1076"/>
        <pc:sldMkLst>
          <pc:docMk/>
          <pc:sldMk cId="3130766933" sldId="266"/>
        </pc:sldMkLst>
        <pc:spChg chg="mod">
          <ac:chgData name="Pope, Em" userId="9e4ab660-a1e6-4aa5-ac51-69c093be901e" providerId="ADAL" clId="{E545BC31-716A-45B9-8604-F974E309BEEC}" dt="2024-12-17T08:44:04.867" v="3" actId="1076"/>
          <ac:spMkLst>
            <pc:docMk/>
            <pc:sldMk cId="3130766933" sldId="266"/>
            <ac:spMk id="9" creationId="{B84811F7-8B7D-AC41-AC5C-82C441904F87}"/>
          </ac:spMkLst>
        </pc:spChg>
        <pc:spChg chg="mod">
          <ac:chgData name="Pope, Em" userId="9e4ab660-a1e6-4aa5-ac51-69c093be901e" providerId="ADAL" clId="{E545BC31-716A-45B9-8604-F974E309BEEC}" dt="2024-12-17T08:44:12.079" v="4" actId="1076"/>
          <ac:spMkLst>
            <pc:docMk/>
            <pc:sldMk cId="3130766933" sldId="266"/>
            <ac:spMk id="23" creationId="{45AEC98A-E3DF-9C3B-0870-017A21338149}"/>
          </ac:spMkLst>
        </pc:spChg>
      </pc:sldChg>
      <pc:sldChg chg="modSp mod">
        <pc:chgData name="Pope, Em" userId="9e4ab660-a1e6-4aa5-ac51-69c093be901e" providerId="ADAL" clId="{E545BC31-716A-45B9-8604-F974E309BEEC}" dt="2024-12-17T08:44:47.616" v="7" actId="1076"/>
        <pc:sldMkLst>
          <pc:docMk/>
          <pc:sldMk cId="2252249428" sldId="269"/>
        </pc:sldMkLst>
        <pc:spChg chg="mod">
          <ac:chgData name="Pope, Em" userId="9e4ab660-a1e6-4aa5-ac51-69c093be901e" providerId="ADAL" clId="{E545BC31-716A-45B9-8604-F974E309BEEC}" dt="2024-12-17T08:44:47.616" v="7" actId="1076"/>
          <ac:spMkLst>
            <pc:docMk/>
            <pc:sldMk cId="2252249428" sldId="269"/>
            <ac:spMk id="9" creationId="{2D1722CE-0B03-8031-C6F4-4A29E626238D}"/>
          </ac:spMkLst>
        </pc:spChg>
        <pc:spChg chg="mod">
          <ac:chgData name="Pope, Em" userId="9e4ab660-a1e6-4aa5-ac51-69c093be901e" providerId="ADAL" clId="{E545BC31-716A-45B9-8604-F974E309BEEC}" dt="2024-12-17T08:44:43.855" v="6" actId="1076"/>
          <ac:spMkLst>
            <pc:docMk/>
            <pc:sldMk cId="2252249428" sldId="269"/>
            <ac:spMk id="50" creationId="{C3A746C6-C06C-6A22-565D-4C591E3FDB5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406-AB4A-BF9B-9C5329634855}"/>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9406-AB4A-BF9B-9C5329634855}"/>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4-9406-AB4A-BF9B-9C5329634855}"/>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lumMod val="75000"/>
              </a:schemeClr>
            </a:solidFill>
          </c:spPr>
          <c:dPt>
            <c:idx val="0"/>
            <c:bubble3D val="0"/>
            <c:spPr>
              <a:solidFill>
                <a:schemeClr val="bg1">
                  <a:lumMod val="50000"/>
                </a:schemeClr>
              </a:solidFill>
              <a:ln w="19050">
                <a:solidFill>
                  <a:schemeClr val="tx2"/>
                </a:solidFill>
              </a:ln>
              <a:effectLst/>
            </c:spPr>
            <c:extLst>
              <c:ext xmlns:c16="http://schemas.microsoft.com/office/drawing/2014/chart" uri="{C3380CC4-5D6E-409C-BE32-E72D297353CC}">
                <c16:uniqueId val="{00000001-9D4D-4ADF-9F7F-AF32A985B05C}"/>
              </c:ext>
            </c:extLst>
          </c:dPt>
          <c:dPt>
            <c:idx val="1"/>
            <c:bubble3D val="0"/>
            <c:spPr>
              <a:solidFill>
                <a:schemeClr val="bg1">
                  <a:lumMod val="60000"/>
                  <a:lumOff val="40000"/>
                </a:schemeClr>
              </a:solidFill>
              <a:ln w="19050">
                <a:solidFill>
                  <a:schemeClr val="tx2"/>
                </a:solidFill>
              </a:ln>
              <a:effectLst/>
            </c:spPr>
            <c:extLst>
              <c:ext xmlns:c16="http://schemas.microsoft.com/office/drawing/2014/chart" uri="{C3380CC4-5D6E-409C-BE32-E72D297353CC}">
                <c16:uniqueId val="{00000003-9D4D-4ADF-9F7F-AF32A985B05C}"/>
              </c:ext>
            </c:extLst>
          </c:dPt>
          <c:dPt>
            <c:idx val="2"/>
            <c:bubble3D val="0"/>
            <c:spPr>
              <a:solidFill>
                <a:schemeClr val="bg1"/>
              </a:solidFill>
              <a:ln w="19050">
                <a:solidFill>
                  <a:schemeClr val="tx2"/>
                </a:solidFill>
              </a:ln>
              <a:effectLst/>
            </c:spPr>
            <c:extLst>
              <c:ext xmlns:c16="http://schemas.microsoft.com/office/drawing/2014/chart" uri="{C3380CC4-5D6E-409C-BE32-E72D297353CC}">
                <c16:uniqueId val="{00000005-9D4D-4ADF-9F7F-AF32A985B05C}"/>
              </c:ext>
            </c:extLst>
          </c:dPt>
          <c:cat>
            <c:strRef>
              <c:f>Sheet1!$A$2:$A$4</c:f>
              <c:strCache>
                <c:ptCount val="3"/>
                <c:pt idx="0">
                  <c:v>School</c:v>
                </c:pt>
                <c:pt idx="1">
                  <c:v>Home</c:v>
                </c:pt>
                <c:pt idx="2">
                  <c:v>Equal</c:v>
                </c:pt>
              </c:strCache>
            </c:strRef>
          </c:cat>
          <c:val>
            <c:numRef>
              <c:f>Sheet1!$B$2:$B$4</c:f>
              <c:numCache>
                <c:formatCode>0%</c:formatCode>
                <c:ptCount val="3"/>
                <c:pt idx="0">
                  <c:v>0.32</c:v>
                </c:pt>
                <c:pt idx="1">
                  <c:v>0.4</c:v>
                </c:pt>
                <c:pt idx="2">
                  <c:v>0.28000000000000003</c:v>
                </c:pt>
              </c:numCache>
            </c:numRef>
          </c:val>
          <c:extLst>
            <c:ext xmlns:c16="http://schemas.microsoft.com/office/drawing/2014/chart" uri="{C3380CC4-5D6E-409C-BE32-E72D297353CC}">
              <c16:uniqueId val="{00000006-9D4D-4ADF-9F7F-AF32A985B05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34025713235643"/>
          <c:y val="2.578124841404722E-2"/>
          <c:w val="0.28702383195005704"/>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4559-4AAB-81DB-339565A260C8}"/>
              </c:ext>
            </c:extLst>
          </c:dPt>
          <c:dLbls>
            <c:dLbl>
              <c:idx val="1"/>
              <c:tx>
                <c:rich>
                  <a:bodyPr/>
                  <a:lstStyle/>
                  <a:p>
                    <a:fld id="{18B9C411-CA1D-8A42-8A03-BF626C2073EB}" type="VALUE">
                      <a:rPr lang="en-US" sz="1200"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59-4AAB-81DB-339565A260C8}"/>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Garden (mine or someone else’s)</c:v>
                </c:pt>
                <c:pt idx="1">
                  <c:v>Park  / playing field / playground</c:v>
                </c:pt>
                <c:pt idx="2">
                  <c:v>Grassy areas in the streets near me</c:v>
                </c:pt>
                <c:pt idx="3">
                  <c:v>Woods / forest </c:v>
                </c:pt>
                <c:pt idx="4">
                  <c:v>Rivers / lakes / canals </c:v>
                </c:pt>
                <c:pt idx="5">
                  <c:v>Fields / farmland / countryside</c:v>
                </c:pt>
                <c:pt idx="6">
                  <c:v>Grassy areas you pay to go to</c:v>
                </c:pt>
                <c:pt idx="7">
                  <c:v>Beach or seaside</c:v>
                </c:pt>
                <c:pt idx="8">
                  <c:v>Hills / mountains / moorland </c:v>
                </c:pt>
                <c:pt idx="9">
                  <c:v>None of the above</c:v>
                </c:pt>
                <c:pt idx="10">
                  <c:v>Other</c:v>
                </c:pt>
              </c:strCache>
            </c:strRef>
          </c:cat>
          <c:val>
            <c:numRef>
              <c:f>Sheet1!$B$2:$B$12</c:f>
              <c:numCache>
                <c:formatCode>0%</c:formatCode>
                <c:ptCount val="11"/>
                <c:pt idx="0">
                  <c:v>0.73298716510903517</c:v>
                </c:pt>
                <c:pt idx="1">
                  <c:v>0.71</c:v>
                </c:pt>
                <c:pt idx="2">
                  <c:v>0.56999999999999995</c:v>
                </c:pt>
                <c:pt idx="3">
                  <c:v>0.33</c:v>
                </c:pt>
                <c:pt idx="4">
                  <c:v>0.25</c:v>
                </c:pt>
                <c:pt idx="5">
                  <c:v>0.23</c:v>
                </c:pt>
                <c:pt idx="6">
                  <c:v>0.15</c:v>
                </c:pt>
                <c:pt idx="7">
                  <c:v>0.11</c:v>
                </c:pt>
                <c:pt idx="8">
                  <c:v>0.1</c:v>
                </c:pt>
                <c:pt idx="9">
                  <c:v>8.1336455320332474E-3</c:v>
                </c:pt>
                <c:pt idx="10">
                  <c:v>0</c:v>
                </c:pt>
              </c:numCache>
            </c:numRef>
          </c:val>
          <c:extLst>
            <c:ext xmlns:c16="http://schemas.microsoft.com/office/drawing/2014/chart" uri="{C3380CC4-5D6E-409C-BE32-E72D297353CC}">
              <c16:uniqueId val="{00000002-46FE-2445-8A26-CA3F4458C75C}"/>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9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09E2-42AC-9950-3686842C316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09E2-42AC-9950-3686842C3167}"/>
              </c:ext>
            </c:extLst>
          </c:dPt>
          <c:cat>
            <c:numRef>
              <c:f>Sheet1!$A$2:$A$3</c:f>
              <c:numCache>
                <c:formatCode>General</c:formatCode>
                <c:ptCount val="2"/>
              </c:numCache>
            </c:numRef>
          </c:cat>
          <c:val>
            <c:numRef>
              <c:f>Sheet1!$B$2:$B$3</c:f>
              <c:numCache>
                <c:formatCode>0.00</c:formatCode>
                <c:ptCount val="2"/>
                <c:pt idx="0">
                  <c:v>84</c:v>
                </c:pt>
                <c:pt idx="1">
                  <c:v>16</c:v>
                </c:pt>
              </c:numCache>
            </c:numRef>
          </c:val>
          <c:extLst>
            <c:ext xmlns:c16="http://schemas.microsoft.com/office/drawing/2014/chart" uri="{C3380CC4-5D6E-409C-BE32-E72D297353CC}">
              <c16:uniqueId val="{00000004-09E2-42AC-9950-3686842C3167}"/>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3493-42B0-BF10-5EDCE25DBD19}"/>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3493-42B0-BF10-5EDCE25DBD19}"/>
              </c:ext>
            </c:extLst>
          </c:dPt>
          <c:cat>
            <c:numRef>
              <c:f>Sheet1!$A$2:$A$3</c:f>
              <c:numCache>
                <c:formatCode>General</c:formatCode>
                <c:ptCount val="2"/>
              </c:numCache>
            </c:numRef>
          </c:cat>
          <c:val>
            <c:numRef>
              <c:f>Sheet1!$B$2:$B$3</c:f>
              <c:numCache>
                <c:formatCode>0.00</c:formatCode>
                <c:ptCount val="2"/>
                <c:pt idx="0">
                  <c:v>77</c:v>
                </c:pt>
                <c:pt idx="1">
                  <c:v>23</c:v>
                </c:pt>
              </c:numCache>
            </c:numRef>
          </c:val>
          <c:extLst>
            <c:ext xmlns:c16="http://schemas.microsoft.com/office/drawing/2014/chart" uri="{C3380CC4-5D6E-409C-BE32-E72D297353CC}">
              <c16:uniqueId val="{00000004-3493-42B0-BF10-5EDCE25DBD19}"/>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83E3-48B9-BB04-FB69A5F861E6}"/>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83E3-48B9-BB04-FB69A5F861E6}"/>
              </c:ext>
            </c:extLst>
          </c:dPt>
          <c:cat>
            <c:numRef>
              <c:f>Sheet1!$A$2:$A$3</c:f>
              <c:numCache>
                <c:formatCode>General</c:formatCode>
                <c:ptCount val="2"/>
              </c:numCache>
            </c:numRef>
          </c:cat>
          <c:val>
            <c:numRef>
              <c:f>Sheet1!$B$2:$B$3</c:f>
              <c:numCache>
                <c:formatCode>0.00</c:formatCode>
                <c:ptCount val="2"/>
                <c:pt idx="0">
                  <c:v>74</c:v>
                </c:pt>
                <c:pt idx="1">
                  <c:v>26</c:v>
                </c:pt>
              </c:numCache>
            </c:numRef>
          </c:val>
          <c:extLst>
            <c:ext xmlns:c16="http://schemas.microsoft.com/office/drawing/2014/chart" uri="{C3380CC4-5D6E-409C-BE32-E72D297353CC}">
              <c16:uniqueId val="{00000004-83E3-48B9-BB04-FB69A5F861E6}"/>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AEBE-4BFF-AF61-B6C133B6B9CE}"/>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EBE-4BFF-AF61-B6C133B6B9CE}"/>
              </c:ext>
            </c:extLst>
          </c:dPt>
          <c:cat>
            <c:numRef>
              <c:f>Sheet1!$A$2:$A$3</c:f>
              <c:numCache>
                <c:formatCode>General</c:formatCode>
                <c:ptCount val="2"/>
              </c:numCache>
            </c:numRef>
          </c:cat>
          <c:val>
            <c:numRef>
              <c:f>Sheet1!$B$2:$B$3</c:f>
              <c:numCache>
                <c:formatCode>0.00</c:formatCode>
                <c:ptCount val="2"/>
                <c:pt idx="0">
                  <c:v>60</c:v>
                </c:pt>
                <c:pt idx="1">
                  <c:v>40</c:v>
                </c:pt>
              </c:numCache>
            </c:numRef>
          </c:val>
          <c:extLst>
            <c:ext xmlns:c16="http://schemas.microsoft.com/office/drawing/2014/chart" uri="{C3380CC4-5D6E-409C-BE32-E72D297353CC}">
              <c16:uniqueId val="{00000004-AEBE-4BFF-AF61-B6C133B6B9CE}"/>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83E3-48B9-BB04-FB69A5F861E6}"/>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83E3-48B9-BB04-FB69A5F861E6}"/>
              </c:ext>
            </c:extLst>
          </c:dPt>
          <c:cat>
            <c:numRef>
              <c:f>Sheet1!$A$2:$A$3</c:f>
              <c:numCache>
                <c:formatCode>General</c:formatCode>
                <c:ptCount val="2"/>
              </c:numCache>
            </c:numRef>
          </c:cat>
          <c:val>
            <c:numRef>
              <c:f>Sheet1!$B$2:$B$3</c:f>
              <c:numCache>
                <c:formatCode>0.00</c:formatCode>
                <c:ptCount val="2"/>
                <c:pt idx="0">
                  <c:v>74</c:v>
                </c:pt>
                <c:pt idx="1">
                  <c:v>26</c:v>
                </c:pt>
              </c:numCache>
            </c:numRef>
          </c:val>
          <c:extLst>
            <c:ext xmlns:c16="http://schemas.microsoft.com/office/drawing/2014/chart" uri="{C3380CC4-5D6E-409C-BE32-E72D297353CC}">
              <c16:uniqueId val="{00000004-83E3-48B9-BB04-FB69A5F861E6}"/>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1956909294945"/>
          <c:y val="2.578124841404722E-2"/>
          <c:w val="0.57141397604013033"/>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74C5-6B44-9215-7406004E9CE5}"/>
              </c:ext>
            </c:extLst>
          </c:dPt>
          <c:dLbls>
            <c:dLbl>
              <c:idx val="0"/>
              <c:tx>
                <c:rich>
                  <a:bodyPr/>
                  <a:lstStyle/>
                  <a:p>
                    <a:fld id="{18B9C411-CA1D-8A42-8A03-BF626C2073EB}" type="VALUE">
                      <a:rPr lang="en-US" sz="1200"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C5-6B44-9215-7406004E9CE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Playground</c:v>
                </c:pt>
                <c:pt idx="1">
                  <c:v>Good weather</c:v>
                </c:pt>
                <c:pt idx="2">
                  <c:v>Places to play sports</c:v>
                </c:pt>
                <c:pt idx="3">
                  <c:v>Toilets nearby</c:v>
                </c:pt>
                <c:pt idx="4">
                  <c:v>Safe spaces to cycle</c:v>
                </c:pt>
                <c:pt idx="5">
                  <c:v>Clean air</c:v>
                </c:pt>
                <c:pt idx="6">
                  <c:v>People around</c:v>
                </c:pt>
              </c:strCache>
            </c:strRef>
          </c:cat>
          <c:val>
            <c:numRef>
              <c:f>Sheet1!$B$2:$B$8</c:f>
              <c:numCache>
                <c:formatCode>0%</c:formatCode>
                <c:ptCount val="7"/>
                <c:pt idx="0">
                  <c:v>0.31</c:v>
                </c:pt>
                <c:pt idx="1">
                  <c:v>0.26</c:v>
                </c:pt>
                <c:pt idx="2">
                  <c:v>0.14000000000000001</c:v>
                </c:pt>
                <c:pt idx="3">
                  <c:v>0.13</c:v>
                </c:pt>
                <c:pt idx="4">
                  <c:v>0.06</c:v>
                </c:pt>
                <c:pt idx="5">
                  <c:v>0.05</c:v>
                </c:pt>
                <c:pt idx="6">
                  <c:v>0.05</c:v>
                </c:pt>
              </c:numCache>
            </c:numRef>
          </c:val>
          <c:extLst>
            <c:ext xmlns:c16="http://schemas.microsoft.com/office/drawing/2014/chart" uri="{C3380CC4-5D6E-409C-BE32-E72D297353CC}">
              <c16:uniqueId val="{00000002-74C5-6B44-9215-7406004E9CE5}"/>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12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27596801953894E-2"/>
          <c:y val="4.5582881719110908E-2"/>
          <c:w val="0.9755448063960922"/>
          <c:h val="0.64847943654656159"/>
        </c:manualLayout>
      </c:layout>
      <c:barChart>
        <c:barDir val="bar"/>
        <c:grouping val="percentStacked"/>
        <c:varyColors val="0"/>
        <c:ser>
          <c:idx val="0"/>
          <c:order val="0"/>
          <c:tx>
            <c:strRef>
              <c:f>Sheet1!$A$2</c:f>
              <c:strCache>
                <c:ptCount val="1"/>
                <c:pt idx="0">
                  <c:v>Disagree</c:v>
                </c:pt>
              </c:strCache>
            </c:strRef>
          </c:tx>
          <c:spPr>
            <a:solidFill>
              <a:schemeClr val="accent2">
                <a:lumMod val="50000"/>
              </a:schemeClr>
            </a:solidFill>
            <a:ln>
              <a:noFill/>
            </a:ln>
            <a:effectLst/>
          </c:spPr>
          <c:invertIfNegative val="0"/>
          <c:dLbls>
            <c:delete val="1"/>
          </c:dLbls>
          <c:cat>
            <c:strRef>
              <c:f>Sheet1!$B$1</c:f>
              <c:strCache>
                <c:ptCount val="1"/>
                <c:pt idx="0">
                  <c:v>Series 1</c:v>
                </c:pt>
              </c:strCache>
            </c:strRef>
          </c:cat>
          <c:val>
            <c:numRef>
              <c:f>Sheet1!$B$2</c:f>
              <c:numCache>
                <c:formatCode>0%</c:formatCode>
                <c:ptCount val="1"/>
                <c:pt idx="0">
                  <c:v>1.5661453514818343E-2</c:v>
                </c:pt>
              </c:numCache>
            </c:numRef>
          </c:val>
          <c:extLst>
            <c:ext xmlns:c16="http://schemas.microsoft.com/office/drawing/2014/chart" uri="{C3380CC4-5D6E-409C-BE32-E72D297353CC}">
              <c16:uniqueId val="{00000000-EA7D-C543-B278-C0DB9834020F}"/>
            </c:ext>
          </c:extLst>
        </c:ser>
        <c:ser>
          <c:idx val="1"/>
          <c:order val="1"/>
          <c:tx>
            <c:strRef>
              <c:f>Sheet1!$A$3</c:f>
              <c:strCache>
                <c:ptCount val="1"/>
                <c:pt idx="0">
                  <c:v>Neither agree nor disagree</c:v>
                </c:pt>
              </c:strCache>
            </c:strRef>
          </c:tx>
          <c:spPr>
            <a:solidFill>
              <a:schemeClr val="bg2"/>
            </a:solidFill>
            <a:ln>
              <a:noFill/>
            </a:ln>
            <a:effectLst/>
          </c:spPr>
          <c:invertIfNegative val="0"/>
          <c:dLbls>
            <c:dLbl>
              <c:idx val="0"/>
              <c:layout>
                <c:manualLayout>
                  <c:x val="-1.0012078432326467E-17"/>
                  <c:y val="-4.7054309647821341E-2"/>
                </c:manualLayout>
              </c:layout>
              <c:tx>
                <c:rich>
                  <a:bodyPr/>
                  <a:lstStyle/>
                  <a:p>
                    <a:fld id="{8801AC17-621A-C647-B7F9-129CAFEDE323}" type="VALUE">
                      <a:rPr lang="en-US" sz="1600" b="1">
                        <a:solidFill>
                          <a:schemeClr val="accent3"/>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BE-864E-8677-78027A82B6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Sheet1!$B$3</c:f>
              <c:numCache>
                <c:formatCode>0%</c:formatCode>
                <c:ptCount val="1"/>
                <c:pt idx="0">
                  <c:v>0.08</c:v>
                </c:pt>
              </c:numCache>
            </c:numRef>
          </c:val>
          <c:extLst>
            <c:ext xmlns:c16="http://schemas.microsoft.com/office/drawing/2014/chart" uri="{C3380CC4-5D6E-409C-BE32-E72D297353CC}">
              <c16:uniqueId val="{00000003-EA7D-C543-B278-C0DB9834020F}"/>
            </c:ext>
          </c:extLst>
        </c:ser>
        <c:ser>
          <c:idx val="2"/>
          <c:order val="2"/>
          <c:tx>
            <c:strRef>
              <c:f>Sheet1!$A$4</c:f>
              <c:strCache>
                <c:ptCount val="1"/>
                <c:pt idx="0">
                  <c:v>Agree</c:v>
                </c:pt>
              </c:strCache>
            </c:strRef>
          </c:tx>
          <c:spPr>
            <a:solidFill>
              <a:schemeClr val="accent3">
                <a:lumMod val="60000"/>
                <a:lumOff val="40000"/>
              </a:schemeClr>
            </a:solidFill>
            <a:ln>
              <a:noFill/>
            </a:ln>
            <a:effectLst/>
          </c:spPr>
          <c:invertIfNegative val="0"/>
          <c:dLbls>
            <c:dLbl>
              <c:idx val="0"/>
              <c:layout>
                <c:manualLayout>
                  <c:x val="-4.0048313729305868E-17"/>
                  <c:y val="-5.2282566275357045E-2"/>
                </c:manualLayout>
              </c:layout>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3D-9D40-8DF1-5F4B6BAA43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Sheet1!$B$4</c:f>
              <c:numCache>
                <c:formatCode>0%</c:formatCode>
                <c:ptCount val="1"/>
                <c:pt idx="0">
                  <c:v>0.27745860261989497</c:v>
                </c:pt>
              </c:numCache>
            </c:numRef>
          </c:val>
          <c:extLst>
            <c:ext xmlns:c16="http://schemas.microsoft.com/office/drawing/2014/chart" uri="{C3380CC4-5D6E-409C-BE32-E72D297353CC}">
              <c16:uniqueId val="{00000004-EA7D-C543-B278-C0DB9834020F}"/>
            </c:ext>
          </c:extLst>
        </c:ser>
        <c:ser>
          <c:idx val="3"/>
          <c:order val="3"/>
          <c:tx>
            <c:strRef>
              <c:f>Sheet1!$A$5</c:f>
              <c:strCache>
                <c:ptCount val="1"/>
                <c:pt idx="0">
                  <c:v>Strongly agree</c:v>
                </c:pt>
              </c:strCache>
            </c:strRef>
          </c:tx>
          <c:spPr>
            <a:solidFill>
              <a:schemeClr val="accent3"/>
            </a:solidFill>
            <a:ln>
              <a:noFill/>
            </a:ln>
            <a:effectLst/>
          </c:spPr>
          <c:invertIfNegative val="0"/>
          <c:dLbls>
            <c:dLbl>
              <c:idx val="0"/>
              <c:layout>
                <c:manualLayout>
                  <c:x val="-8.0096627458611735E-17"/>
                  <c:y val="-5.2282566275357045E-2"/>
                </c:manualLayout>
              </c:layout>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3D-9D40-8DF1-5F4B6BAA432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Sheet1!$B$5</c:f>
              <c:numCache>
                <c:formatCode>0%</c:formatCode>
                <c:ptCount val="1"/>
                <c:pt idx="0">
                  <c:v>0.28189970029688116</c:v>
                </c:pt>
              </c:numCache>
            </c:numRef>
          </c:val>
          <c:extLst>
            <c:ext xmlns:c16="http://schemas.microsoft.com/office/drawing/2014/chart" uri="{C3380CC4-5D6E-409C-BE32-E72D297353CC}">
              <c16:uniqueId val="{00000005-EA7D-C543-B278-C0DB9834020F}"/>
            </c:ext>
          </c:extLst>
        </c:ser>
        <c:ser>
          <c:idx val="4"/>
          <c:order val="4"/>
          <c:tx>
            <c:strRef>
              <c:f>Sheet1!$A$6</c:f>
              <c:strCache>
                <c:ptCount val="1"/>
                <c:pt idx="0">
                  <c:v>Completely agree</c:v>
                </c:pt>
              </c:strCache>
            </c:strRef>
          </c:tx>
          <c:spPr>
            <a:solidFill>
              <a:schemeClr val="accent3"/>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B-EA7D-C543-B278-C0DB9834020F}"/>
              </c:ext>
            </c:extLst>
          </c:dPt>
          <c:dLbls>
            <c:dLbl>
              <c:idx val="0"/>
              <c:layout>
                <c:manualLayout>
                  <c:x val="-3.2767180667053796E-3"/>
                  <c:y val="-5.751082290289275E-2"/>
                </c:manualLayout>
              </c:layout>
              <c:tx>
                <c:rich>
                  <a:bodyPr/>
                  <a:lstStyle/>
                  <a:p>
                    <a:r>
                      <a:rPr lang="en-US" dirty="0"/>
                      <a:t>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A7D-C543-B278-C0DB9834020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Sheet1!$B$6</c:f>
              <c:numCache>
                <c:formatCode>0%</c:formatCode>
                <c:ptCount val="1"/>
                <c:pt idx="0">
                  <c:v>0.32275165826738977</c:v>
                </c:pt>
              </c:numCache>
            </c:numRef>
          </c:val>
          <c:extLst>
            <c:ext xmlns:c16="http://schemas.microsoft.com/office/drawing/2014/chart" uri="{C3380CC4-5D6E-409C-BE32-E72D297353CC}">
              <c16:uniqueId val="{00000006-EA7D-C543-B278-C0DB9834020F}"/>
            </c:ext>
          </c:extLst>
        </c:ser>
        <c:dLbls>
          <c:dLblPos val="ctr"/>
          <c:showLegendKey val="0"/>
          <c:showVal val="1"/>
          <c:showCatName val="0"/>
          <c:showSerName val="0"/>
          <c:showPercent val="0"/>
          <c:showBubbleSize val="0"/>
        </c:dLbls>
        <c:gapWidth val="0"/>
        <c:overlap val="100"/>
        <c:axId val="2138964336"/>
        <c:axId val="2138631024"/>
      </c:barChart>
      <c:catAx>
        <c:axId val="2138964336"/>
        <c:scaling>
          <c:orientation val="minMax"/>
        </c:scaling>
        <c:delete val="1"/>
        <c:axPos val="l"/>
        <c:numFmt formatCode="General" sourceLinked="1"/>
        <c:majorTickMark val="none"/>
        <c:minorTickMark val="none"/>
        <c:tickLblPos val="nextTo"/>
        <c:crossAx val="2138631024"/>
        <c:crosses val="autoZero"/>
        <c:auto val="1"/>
        <c:lblAlgn val="ctr"/>
        <c:lblOffset val="100"/>
        <c:noMultiLvlLbl val="0"/>
      </c:catAx>
      <c:valAx>
        <c:axId val="2138631024"/>
        <c:scaling>
          <c:orientation val="minMax"/>
        </c:scaling>
        <c:delete val="1"/>
        <c:axPos val="b"/>
        <c:numFmt formatCode="0%" sourceLinked="1"/>
        <c:majorTickMark val="none"/>
        <c:minorTickMark val="none"/>
        <c:tickLblPos val="nextTo"/>
        <c:crossAx val="213896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406-AB4A-BF9B-9C5329634855}"/>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9406-AB4A-BF9B-9C5329634855}"/>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4-9406-AB4A-BF9B-9C5329634855}"/>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lumMod val="75000"/>
              </a:schemeClr>
            </a:solidFill>
          </c:spPr>
          <c:dPt>
            <c:idx val="0"/>
            <c:bubble3D val="0"/>
            <c:spPr>
              <a:solidFill>
                <a:srgbClr val="C62138"/>
              </a:solidFill>
              <a:ln w="19050">
                <a:solidFill>
                  <a:schemeClr val="tx2"/>
                </a:solidFill>
              </a:ln>
              <a:effectLst/>
            </c:spPr>
            <c:extLst>
              <c:ext xmlns:c16="http://schemas.microsoft.com/office/drawing/2014/chart" uri="{C3380CC4-5D6E-409C-BE32-E72D297353CC}">
                <c16:uniqueId val="{00000001-F59D-8648-88DE-98E100220222}"/>
              </c:ext>
            </c:extLst>
          </c:dPt>
          <c:dPt>
            <c:idx val="1"/>
            <c:bubble3D val="0"/>
            <c:spPr>
              <a:solidFill>
                <a:srgbClr val="DC6C18"/>
              </a:solidFill>
              <a:ln w="19050">
                <a:solidFill>
                  <a:schemeClr val="tx2"/>
                </a:solidFill>
              </a:ln>
              <a:effectLst/>
            </c:spPr>
            <c:extLst>
              <c:ext xmlns:c16="http://schemas.microsoft.com/office/drawing/2014/chart" uri="{C3380CC4-5D6E-409C-BE32-E72D297353CC}">
                <c16:uniqueId val="{00000003-F59D-8648-88DE-98E100220222}"/>
              </c:ext>
            </c:extLst>
          </c:dPt>
          <c:dPt>
            <c:idx val="2"/>
            <c:bubble3D val="0"/>
            <c:spPr>
              <a:solidFill>
                <a:srgbClr val="FFA701"/>
              </a:solidFill>
              <a:ln w="19050">
                <a:solidFill>
                  <a:schemeClr val="tx2"/>
                </a:solidFill>
              </a:ln>
              <a:effectLst/>
            </c:spPr>
            <c:extLst>
              <c:ext xmlns:c16="http://schemas.microsoft.com/office/drawing/2014/chart" uri="{C3380CC4-5D6E-409C-BE32-E72D297353CC}">
                <c16:uniqueId val="{00000005-F59D-8648-88DE-98E100220222}"/>
              </c:ext>
            </c:extLst>
          </c:dPt>
          <c:cat>
            <c:strRef>
              <c:f>Sheet1!$A$2:$A$4</c:f>
              <c:strCache>
                <c:ptCount val="3"/>
                <c:pt idx="0">
                  <c:v>NET: Lower nature connection (A/B/C)</c:v>
                </c:pt>
                <c:pt idx="1">
                  <c:v>NET: Moderate nature connection (D)</c:v>
                </c:pt>
                <c:pt idx="2">
                  <c:v>NET: Higher nature connection (E,F,G)</c:v>
                </c:pt>
              </c:strCache>
            </c:strRef>
          </c:cat>
          <c:val>
            <c:numRef>
              <c:f>Sheet1!$B$2:$B$4</c:f>
              <c:numCache>
                <c:formatCode>0%</c:formatCode>
                <c:ptCount val="3"/>
                <c:pt idx="0">
                  <c:v>0.27171798406147651</c:v>
                </c:pt>
                <c:pt idx="1">
                  <c:v>0.20809591861315646</c:v>
                </c:pt>
                <c:pt idx="2">
                  <c:v>0.5201860973253698</c:v>
                </c:pt>
              </c:numCache>
            </c:numRef>
          </c:val>
          <c:extLst>
            <c:ext xmlns:c16="http://schemas.microsoft.com/office/drawing/2014/chart" uri="{C3380CC4-5D6E-409C-BE32-E72D297353CC}">
              <c16:uniqueId val="{00000006-F59D-8648-88DE-98E100220222}"/>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34025713235643"/>
          <c:y val="2.578124841404722E-2"/>
          <c:w val="0.28702383195005704"/>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EC78-D249-9FB4-857756E40F45}"/>
              </c:ext>
            </c:extLst>
          </c:dPt>
          <c:dLbls>
            <c:dLbl>
              <c:idx val="0"/>
              <c:tx>
                <c:rich>
                  <a:bodyPr/>
                  <a:lstStyle/>
                  <a:p>
                    <a:fld id="{18B9C411-CA1D-8A42-8A03-BF626C2073EB}" type="VALUE">
                      <a:rPr lang="en-US" sz="1200"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78-D249-9FB4-857756E40F4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Recycle my waste</c:v>
                </c:pt>
                <c:pt idx="1">
                  <c:v>Pick up litter</c:v>
                </c:pt>
                <c:pt idx="2">
                  <c:v>Turn the tap off</c:v>
                </c:pt>
                <c:pt idx="3">
                  <c:v>Turn lights off</c:v>
                </c:pt>
                <c:pt idx="4">
                  <c:v>Better transport choices</c:v>
                </c:pt>
                <c:pt idx="5">
                  <c:v>Gardening for wildlife</c:v>
                </c:pt>
                <c:pt idx="6">
                  <c:v>Talk to friends and family</c:v>
                </c:pt>
                <c:pt idx="7">
                  <c:v>Thoughtful buying</c:v>
                </c:pt>
                <c:pt idx="8">
                  <c:v>Learning about the environment</c:v>
                </c:pt>
                <c:pt idx="9">
                  <c:v>Eat less meat</c:v>
                </c:pt>
                <c:pt idx="10">
                  <c:v>Volunteering</c:v>
                </c:pt>
                <c:pt idx="11">
                  <c:v>Raise awareness online</c:v>
                </c:pt>
                <c:pt idx="12">
                  <c:v>Influence leaders</c:v>
                </c:pt>
              </c:strCache>
            </c:strRef>
          </c:cat>
          <c:val>
            <c:numRef>
              <c:f>Sheet1!$B$2:$B$14</c:f>
              <c:numCache>
                <c:formatCode>0%</c:formatCode>
                <c:ptCount val="13"/>
                <c:pt idx="0">
                  <c:v>0.61</c:v>
                </c:pt>
                <c:pt idx="1">
                  <c:v>0.54</c:v>
                </c:pt>
                <c:pt idx="2">
                  <c:v>0.53</c:v>
                </c:pt>
                <c:pt idx="3">
                  <c:v>0.5</c:v>
                </c:pt>
                <c:pt idx="4">
                  <c:v>0.4</c:v>
                </c:pt>
                <c:pt idx="5">
                  <c:v>0.36</c:v>
                </c:pt>
                <c:pt idx="6">
                  <c:v>0.28000000000000003</c:v>
                </c:pt>
                <c:pt idx="7">
                  <c:v>0.21</c:v>
                </c:pt>
                <c:pt idx="8">
                  <c:v>0.2</c:v>
                </c:pt>
                <c:pt idx="9">
                  <c:v>0.16</c:v>
                </c:pt>
                <c:pt idx="10">
                  <c:v>0.14000000000000001</c:v>
                </c:pt>
                <c:pt idx="11">
                  <c:v>0.11</c:v>
                </c:pt>
                <c:pt idx="12">
                  <c:v>0.09</c:v>
                </c:pt>
              </c:numCache>
            </c:numRef>
          </c:val>
          <c:extLst>
            <c:ext xmlns:c16="http://schemas.microsoft.com/office/drawing/2014/chart" uri="{C3380CC4-5D6E-409C-BE32-E72D297353CC}">
              <c16:uniqueId val="{00000002-EC78-D249-9FB4-857756E40F45}"/>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9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406-AB4A-BF9B-9C5329634855}"/>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9406-AB4A-BF9B-9C5329634855}"/>
              </c:ext>
            </c:extLst>
          </c:dPt>
          <c:cat>
            <c:strRef>
              <c:f>Sheet1!$A$2:$A$3</c:f>
              <c:strCache>
                <c:ptCount val="2"/>
                <c:pt idx="0">
                  <c:v>1st Qtr</c:v>
                </c:pt>
                <c:pt idx="1">
                  <c:v>2nd Qtr</c:v>
                </c:pt>
              </c:strCache>
            </c:strRef>
          </c:cat>
          <c:val>
            <c:numRef>
              <c:f>Sheet1!$B$2:$B$3</c:f>
              <c:numCache>
                <c:formatCode>0.00</c:formatCode>
                <c:ptCount val="2"/>
                <c:pt idx="0">
                  <c:v>65</c:v>
                </c:pt>
                <c:pt idx="1">
                  <c:v>35</c:v>
                </c:pt>
              </c:numCache>
            </c:numRef>
          </c:val>
          <c:extLst>
            <c:ext xmlns:c16="http://schemas.microsoft.com/office/drawing/2014/chart" uri="{C3380CC4-5D6E-409C-BE32-E72D297353CC}">
              <c16:uniqueId val="{00000004-9406-AB4A-BF9B-9C5329634855}"/>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34025713235643"/>
          <c:y val="2.578124841404722E-2"/>
          <c:w val="0.28702383195005704"/>
          <c:h val="0.9557695858087059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3-D3AC-E24A-AD97-4B4557954B5F}"/>
              </c:ext>
            </c:extLst>
          </c:dPt>
          <c:dLbls>
            <c:dLbl>
              <c:idx val="0"/>
              <c:tx>
                <c:rich>
                  <a:bodyPr/>
                  <a:lstStyle/>
                  <a:p>
                    <a:fld id="{18B9C411-CA1D-8A42-8A03-BF626C2073EB}" type="VALUE">
                      <a:rPr lang="en-US" sz="1200"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AC-E24A-AD97-4B4557954B5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just">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Garden (mine or someone else’s)</c:v>
                </c:pt>
                <c:pt idx="1">
                  <c:v>Park  / playing field / playground</c:v>
                </c:pt>
                <c:pt idx="2">
                  <c:v>Grassy areas in the streets near me</c:v>
                </c:pt>
                <c:pt idx="3">
                  <c:v>Woods / forest </c:v>
                </c:pt>
                <c:pt idx="4">
                  <c:v>Beach or seaside</c:v>
                </c:pt>
                <c:pt idx="5">
                  <c:v>Grassy areas you pay to go to</c:v>
                </c:pt>
                <c:pt idx="6">
                  <c:v>Rivers / lakes / canals </c:v>
                </c:pt>
                <c:pt idx="7">
                  <c:v>Fields / farmland / countryside</c:v>
                </c:pt>
                <c:pt idx="8">
                  <c:v>Hills / mountains / moorland </c:v>
                </c:pt>
                <c:pt idx="9">
                  <c:v>No visits in the last week </c:v>
                </c:pt>
                <c:pt idx="10">
                  <c:v>Other</c:v>
                </c:pt>
              </c:strCache>
            </c:strRef>
          </c:cat>
          <c:val>
            <c:numRef>
              <c:f>Sheet1!$B$2:$B$12</c:f>
              <c:numCache>
                <c:formatCode>0%</c:formatCode>
                <c:ptCount val="11"/>
                <c:pt idx="0">
                  <c:v>0.66</c:v>
                </c:pt>
                <c:pt idx="1">
                  <c:v>0.62</c:v>
                </c:pt>
                <c:pt idx="2">
                  <c:v>0.42501752550069372</c:v>
                </c:pt>
                <c:pt idx="3">
                  <c:v>0.27</c:v>
                </c:pt>
                <c:pt idx="4">
                  <c:v>0.24</c:v>
                </c:pt>
                <c:pt idx="5">
                  <c:v>0.19</c:v>
                </c:pt>
                <c:pt idx="6">
                  <c:v>0.18</c:v>
                </c:pt>
                <c:pt idx="7">
                  <c:v>0.16064659738949319</c:v>
                </c:pt>
                <c:pt idx="8">
                  <c:v>0.10715454722572457</c:v>
                </c:pt>
                <c:pt idx="9">
                  <c:v>0.04</c:v>
                </c:pt>
                <c:pt idx="10">
                  <c:v>0.02</c:v>
                </c:pt>
              </c:numCache>
            </c:numRef>
          </c:val>
          <c:extLst>
            <c:ext xmlns:c16="http://schemas.microsoft.com/office/drawing/2014/chart" uri="{C3380CC4-5D6E-409C-BE32-E72D297353CC}">
              <c16:uniqueId val="{00000000-D3AC-E24A-AD97-4B4557954B5F}"/>
            </c:ext>
          </c:extLst>
        </c:ser>
        <c:dLbls>
          <c:showLegendKey val="0"/>
          <c:showVal val="0"/>
          <c:showCatName val="0"/>
          <c:showSerName val="0"/>
          <c:showPercent val="0"/>
          <c:showBubbleSize val="0"/>
        </c:dLbls>
        <c:gapWidth val="80"/>
        <c:axId val="516119839"/>
        <c:axId val="406788799"/>
      </c:barChart>
      <c:catAx>
        <c:axId val="51611983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900" b="1" i="0" u="none" strike="noStrike" kern="1200" baseline="0">
                <a:solidFill>
                  <a:schemeClr val="bg2"/>
                </a:solidFill>
                <a:latin typeface="+mn-lt"/>
                <a:ea typeface="+mn-ea"/>
                <a:cs typeface="+mn-cs"/>
              </a:defRPr>
            </a:pPr>
            <a:endParaRPr lang="en-US"/>
          </a:p>
        </c:txPr>
        <c:crossAx val="406788799"/>
        <c:crosses val="autoZero"/>
        <c:auto val="0"/>
        <c:lblAlgn val="ctr"/>
        <c:lblOffset val="200"/>
        <c:noMultiLvlLbl val="0"/>
      </c:catAx>
      <c:valAx>
        <c:axId val="406788799"/>
        <c:scaling>
          <c:orientation val="minMax"/>
        </c:scaling>
        <c:delete val="1"/>
        <c:axPos val="t"/>
        <c:numFmt formatCode="0%" sourceLinked="1"/>
        <c:majorTickMark val="none"/>
        <c:minorTickMark val="none"/>
        <c:tickLblPos val="nextTo"/>
        <c:crossAx val="516119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87</c:v>
                </c:pt>
                <c:pt idx="1">
                  <c:v>13</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42</c:v>
                </c:pt>
                <c:pt idx="1">
                  <c:v>58</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55</c:v>
                </c:pt>
                <c:pt idx="1">
                  <c:v>45</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33</c:v>
                </c:pt>
                <c:pt idx="1">
                  <c:v>67</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Response</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9CEC-154D-B31C-771F41EBA02C}"/>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9CEC-154D-B31C-771F41EBA02C}"/>
              </c:ext>
            </c:extLst>
          </c:dPt>
          <c:cat>
            <c:strRef>
              <c:f>Sheet1!$A$2:$A$3</c:f>
              <c:strCache>
                <c:ptCount val="2"/>
                <c:pt idx="0">
                  <c:v>1st Qtr</c:v>
                </c:pt>
                <c:pt idx="1">
                  <c:v>2nd Qtr</c:v>
                </c:pt>
              </c:strCache>
            </c:strRef>
          </c:cat>
          <c:val>
            <c:numRef>
              <c:f>Sheet1!$B$2:$B$3</c:f>
              <c:numCache>
                <c:formatCode>0.00</c:formatCode>
                <c:ptCount val="2"/>
                <c:pt idx="0">
                  <c:v>51</c:v>
                </c:pt>
                <c:pt idx="1">
                  <c:v>49</c:v>
                </c:pt>
              </c:numCache>
            </c:numRef>
          </c:val>
          <c:extLst>
            <c:ext xmlns:c16="http://schemas.microsoft.com/office/drawing/2014/chart" uri="{C3380CC4-5D6E-409C-BE32-E72D297353CC}">
              <c16:uniqueId val="{00000000-9CEC-154D-B31C-771F41EBA02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D_863E9954.xml><?xml version="1.0" encoding="utf-8"?>
<p188:cmLst xmlns:a="http://schemas.openxmlformats.org/drawingml/2006/main" xmlns:r="http://schemas.openxmlformats.org/officeDocument/2006/relationships" xmlns:p188="http://schemas.microsoft.com/office/powerpoint/2018/8/main">
  <p188:cm id="{19D09AF5-602D-48F1-97B9-40F16EA0C586}" authorId="{A723C225-8F43-D2D5-B092-B17BD0C55BBF}" status="resolved" created="2024-11-15T09:39:44.167" complete="100000">
    <pc:sldMkLst xmlns:pc="http://schemas.microsoft.com/office/powerpoint/2013/main/command">
      <pc:docMk/>
      <pc:sldMk cId="2252249428" sldId="269"/>
    </pc:sldMkLst>
    <p188:txBody>
      <a:bodyPr/>
      <a:lstStyle/>
      <a:p>
        <a:r>
          <a:rPr lang="en-US"/>
          <a:t>This is in section 5 of the report under 'access to green and Natural Places' - should we move this to its own section in the infographic to mirror the report?</a:t>
        </a:r>
      </a:p>
    </p188:txBody>
  </p188:cm>
</p188:cmLst>
</file>

<file path=ppt/comments/modernComment_110_48844A52.xml><?xml version="1.0" encoding="utf-8"?>
<p188:cmLst xmlns:a="http://schemas.openxmlformats.org/drawingml/2006/main" xmlns:r="http://schemas.openxmlformats.org/officeDocument/2006/relationships" xmlns:p188="http://schemas.microsoft.com/office/powerpoint/2018/8/main">
  <p188:cm id="{CC5604ED-1E88-44FC-A5C3-0AFD7A73AEAC}" authorId="{B333C2C9-8D0E-3222-CEE7-3FD2BBEB5A84}" status="resolved" created="2024-11-20T12:07:43.905" complete="100000">
    <ac:deMkLst xmlns:ac="http://schemas.microsoft.com/office/drawing/2013/main/command">
      <pc:docMk xmlns:pc="http://schemas.microsoft.com/office/powerpoint/2013/main/command"/>
      <pc:sldMk xmlns:pc="http://schemas.microsoft.com/office/powerpoint/2013/main/command" cId="1216629330" sldId="272"/>
      <ac:spMk id="4" creationId="{24C40827-5D2A-F5B1-ACBF-4E920B4EA1D8}"/>
    </ac:deMkLst>
    <p188:txBody>
      <a:bodyPr/>
      <a:lstStyle/>
      <a:p>
        <a:r>
          <a:rPr lang="en-GB"/>
          <a:t>Ann to check sample number - why not 2000? (it is the same in the report and summary tables)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96A10-D7CE-9E4F-8D12-0FD7E1FB13C0}" type="datetimeFigureOut">
              <a:rPr lang="en-GB" smtClean="0"/>
              <a:t>17/12/2024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7C45E-A63F-FD4E-9D1E-96A8A5609A9A}" type="slidenum">
              <a:rPr lang="en-GB" smtClean="0"/>
              <a:t>‹#›</a:t>
            </a:fld>
            <a:endParaRPr lang="en-GB"/>
          </a:p>
        </p:txBody>
      </p:sp>
    </p:spTree>
    <p:extLst>
      <p:ext uri="{BB962C8B-B14F-4D97-AF65-F5344CB8AC3E}">
        <p14:creationId xmlns:p14="http://schemas.microsoft.com/office/powerpoint/2010/main" val="187039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86B7C45E-A63F-FD4E-9D1E-96A8A5609A9A}" type="slidenum">
              <a:rPr lang="en-GB" smtClean="0"/>
              <a:t>1</a:t>
            </a:fld>
            <a:endParaRPr lang="en-GB"/>
          </a:p>
        </p:txBody>
      </p:sp>
    </p:spTree>
    <p:extLst>
      <p:ext uri="{BB962C8B-B14F-4D97-AF65-F5344CB8AC3E}">
        <p14:creationId xmlns:p14="http://schemas.microsoft.com/office/powerpoint/2010/main" val="298863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1" u="none" strike="noStrike">
                <a:solidFill>
                  <a:srgbClr val="000000"/>
                </a:solidFill>
                <a:effectLst/>
                <a:latin typeface="Calibri" panose="020F0502020204030204" pitchFamily="34" charset="0"/>
              </a:rPr>
              <a:t>[CS_Q11] How connected do you feel to nature? Please choose the picture that best describes your relationship to nature</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11</a:t>
            </a:fld>
            <a:endParaRPr lang="en-GB"/>
          </a:p>
        </p:txBody>
      </p:sp>
    </p:spTree>
    <p:extLst>
      <p:ext uri="{BB962C8B-B14F-4D97-AF65-F5344CB8AC3E}">
        <p14:creationId xmlns:p14="http://schemas.microsoft.com/office/powerpoint/2010/main" val="408605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[CS_Q10]</a:t>
            </a:r>
            <a:r>
              <a:rPr lang="en-GB" sz="1800" b="0" i="1" u="none" strike="noStrike">
                <a:solidFill>
                  <a:srgbClr val="000000"/>
                </a:solidFill>
                <a:effectLst/>
                <a:latin typeface="Calibri" panose="020F0502020204030204" pitchFamily="34" charset="0"/>
              </a:rPr>
              <a:t> Which of the following things do you do to look after the environment?</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There are lots of options but they may not all apply to you or all make sense. Only pick the ones you understand and do yourself to look after the environment.</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Please choose one or more options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12</a:t>
            </a:fld>
            <a:endParaRPr lang="en-GB"/>
          </a:p>
        </p:txBody>
      </p:sp>
    </p:spTree>
    <p:extLst>
      <p:ext uri="{BB962C8B-B14F-4D97-AF65-F5344CB8AC3E}">
        <p14:creationId xmlns:p14="http://schemas.microsoft.com/office/powerpoint/2010/main" val="125247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1" u="none" strike="noStrike">
                <a:solidFill>
                  <a:srgbClr val="000000"/>
                </a:solidFill>
                <a:effectLst/>
                <a:latin typeface="Calibri" panose="020F0502020204030204" pitchFamily="34" charset="0"/>
              </a:rPr>
              <a:t>[CS_Q9] How important is looking after the environment to you? </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Please answer below where 1 is not at all important and 5 is very important</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13</a:t>
            </a:fld>
            <a:endParaRPr lang="en-GB"/>
          </a:p>
        </p:txBody>
      </p:sp>
    </p:spTree>
    <p:extLst>
      <p:ext uri="{BB962C8B-B14F-4D97-AF65-F5344CB8AC3E}">
        <p14:creationId xmlns:p14="http://schemas.microsoft.com/office/powerpoint/2010/main" val="144576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[CS_Q3] Have you spent time in any of these places in the last week?</a:t>
            </a:r>
          </a:p>
          <a:p>
            <a:endParaRPr lang="en-GB"/>
          </a:p>
          <a:p>
            <a:r>
              <a:rPr lang="en-GB"/>
              <a:t>You can include visits of any length of time (including short trips to the park, dog walking etc). Please do not include any trips made abroad.</a:t>
            </a:r>
          </a:p>
          <a:p>
            <a:endParaRPr lang="en-GB"/>
          </a:p>
          <a:p>
            <a:r>
              <a:rPr lang="en-GB"/>
              <a:t>Please choose one or more options</a:t>
            </a:r>
          </a:p>
        </p:txBody>
      </p:sp>
      <p:sp>
        <p:nvSpPr>
          <p:cNvPr id="4" name="Slide Number Placeholder 3"/>
          <p:cNvSpPr>
            <a:spLocks noGrp="1"/>
          </p:cNvSpPr>
          <p:nvPr>
            <p:ph type="sldNum" sz="quarter" idx="5"/>
          </p:nvPr>
        </p:nvSpPr>
        <p:spPr/>
        <p:txBody>
          <a:bodyPr/>
          <a:lstStyle/>
          <a:p>
            <a:fld id="{86B7C45E-A63F-FD4E-9D1E-96A8A5609A9A}" type="slidenum">
              <a:rPr lang="en-GB" smtClean="0"/>
              <a:t>2</a:t>
            </a:fld>
            <a:endParaRPr lang="en-GB"/>
          </a:p>
        </p:txBody>
      </p:sp>
    </p:spTree>
    <p:extLst>
      <p:ext uri="{BB962C8B-B14F-4D97-AF65-F5344CB8AC3E}">
        <p14:creationId xmlns:p14="http://schemas.microsoft.com/office/powerpoint/2010/main" val="426038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[CS_Q6A]</a:t>
            </a:r>
            <a:r>
              <a:rPr lang="en-GB" sz="1800" b="0" i="1" u="none" strike="noStrike">
                <a:solidFill>
                  <a:srgbClr val="000000"/>
                </a:solidFill>
                <a:effectLst/>
                <a:latin typeface="Calibri" panose="020F0502020204030204" pitchFamily="34" charset="0"/>
              </a:rPr>
              <a:t> Now thinking about when you were not at school in the last week, how often have you spent any time in your own garden if you have one)?</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This includes any garden that you share with your neighbours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3</a:t>
            </a:fld>
            <a:endParaRPr lang="en-GB"/>
          </a:p>
        </p:txBody>
      </p:sp>
    </p:spTree>
    <p:extLst>
      <p:ext uri="{BB962C8B-B14F-4D97-AF65-F5344CB8AC3E}">
        <p14:creationId xmlns:p14="http://schemas.microsoft.com/office/powerpoint/2010/main" val="312746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[CS_Q6A]</a:t>
            </a:r>
            <a:r>
              <a:rPr lang="en-GB" sz="1800" b="0" i="1" u="none" strike="noStrike">
                <a:solidFill>
                  <a:srgbClr val="000000"/>
                </a:solidFill>
                <a:effectLst/>
                <a:latin typeface="Calibri" panose="020F0502020204030204" pitchFamily="34" charset="0"/>
              </a:rPr>
              <a:t> Now thinking about when you were not at school in the last week, how often have you spent any time in your own garden if you have one)?</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This includes any garden that you share with your neighbours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4</a:t>
            </a:fld>
            <a:endParaRPr lang="en-GB"/>
          </a:p>
        </p:txBody>
      </p:sp>
    </p:spTree>
    <p:extLst>
      <p:ext uri="{BB962C8B-B14F-4D97-AF65-F5344CB8AC3E}">
        <p14:creationId xmlns:p14="http://schemas.microsoft.com/office/powerpoint/2010/main" val="397434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[CS_Q4] </a:t>
            </a:r>
            <a:r>
              <a:rPr lang="en-GB" sz="1800" b="0" i="1" u="none" strike="noStrike">
                <a:solidFill>
                  <a:srgbClr val="000000"/>
                </a:solidFill>
                <a:effectLst/>
                <a:latin typeface="Calibri" panose="020F0502020204030204" pitchFamily="34" charset="0"/>
              </a:rPr>
              <a:t>Which of these places can you walk to easily from your home (either by yourself or with someone else)?</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You can include visits of any length of time (including short trips to the park, dog walking etc). Please do not include any trips made abroad.</a:t>
            </a:r>
            <a:br>
              <a:rPr lang="en-GB" sz="1800" b="0" i="1" u="none" strike="noStrike">
                <a:solidFill>
                  <a:srgbClr val="000000"/>
                </a:solidFill>
                <a:effectLst/>
                <a:latin typeface="Calibri" panose="020F0502020204030204" pitchFamily="34" charset="0"/>
              </a:rPr>
            </a:br>
            <a:r>
              <a:rPr lang="en-GB" sz="1800" b="0" i="1" u="none" strike="noStrike">
                <a:solidFill>
                  <a:srgbClr val="000000"/>
                </a:solidFill>
                <a:effectLst/>
                <a:latin typeface="Calibri" panose="020F0502020204030204" pitchFamily="34" charset="0"/>
              </a:rPr>
              <a:t>Please choose one or more options</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6</a:t>
            </a:fld>
            <a:endParaRPr lang="en-GB"/>
          </a:p>
        </p:txBody>
      </p:sp>
    </p:spTree>
    <p:extLst>
      <p:ext uri="{BB962C8B-B14F-4D97-AF65-F5344CB8AC3E}">
        <p14:creationId xmlns:p14="http://schemas.microsoft.com/office/powerpoint/2010/main" val="162748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86B7C45E-A63F-FD4E-9D1E-96A8A5609A9A}" type="slidenum">
              <a:rPr lang="en-GB" smtClean="0"/>
              <a:t>7</a:t>
            </a:fld>
            <a:endParaRPr lang="en-GB"/>
          </a:p>
        </p:txBody>
      </p:sp>
    </p:spTree>
    <p:extLst>
      <p:ext uri="{BB962C8B-B14F-4D97-AF65-F5344CB8AC3E}">
        <p14:creationId xmlns:p14="http://schemas.microsoft.com/office/powerpoint/2010/main" val="227503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86B7C45E-A63F-FD4E-9D1E-96A8A5609A9A}" type="slidenum">
              <a:rPr lang="en-GB" smtClean="0"/>
              <a:t>8</a:t>
            </a:fld>
            <a:endParaRPr lang="en-GB"/>
          </a:p>
        </p:txBody>
      </p:sp>
    </p:spTree>
    <p:extLst>
      <p:ext uri="{BB962C8B-B14F-4D97-AF65-F5344CB8AC3E}">
        <p14:creationId xmlns:p14="http://schemas.microsoft.com/office/powerpoint/2010/main" val="318741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0" u="none" strike="noStrike">
              <a:solidFill>
                <a:srgbClr val="000000"/>
              </a:solidFill>
              <a:effectLst/>
              <a:latin typeface="Calibri" panose="020F0502020204030204" pitchFamily="34" charset="0"/>
            </a:endParaRPr>
          </a:p>
          <a:p>
            <a:r>
              <a:rPr lang="en-GB" sz="1800" b="0" i="1" u="none" strike="noStrike">
                <a:solidFill>
                  <a:srgbClr val="000000"/>
                </a:solidFill>
                <a:effectLst/>
                <a:latin typeface="Calibri" panose="020F0502020204030204" pitchFamily="34" charset="0"/>
              </a:rPr>
              <a:t>[CS_Q12a] How much do you agree or disagree with the following - Being in nature makes me very happy</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9</a:t>
            </a:fld>
            <a:endParaRPr lang="en-GB"/>
          </a:p>
        </p:txBody>
      </p:sp>
    </p:spTree>
    <p:extLst>
      <p:ext uri="{BB962C8B-B14F-4D97-AF65-F5344CB8AC3E}">
        <p14:creationId xmlns:p14="http://schemas.microsoft.com/office/powerpoint/2010/main" val="59581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[CS_Q12a] </a:t>
            </a:r>
            <a:r>
              <a:rPr lang="en-GB" sz="1800" b="0" i="1" u="none" strike="noStrike">
                <a:solidFill>
                  <a:srgbClr val="000000"/>
                </a:solidFill>
                <a:effectLst/>
                <a:latin typeface="Calibri" panose="020F0502020204030204" pitchFamily="34" charset="0"/>
              </a:rPr>
              <a:t>How much do you agree or disagree with the following - Being in nature makes me very happy</a:t>
            </a:r>
            <a:r>
              <a:rPr lang="en-GB"/>
              <a:t> </a:t>
            </a:r>
          </a:p>
        </p:txBody>
      </p:sp>
      <p:sp>
        <p:nvSpPr>
          <p:cNvPr id="4" name="Slide Number Placeholder 3"/>
          <p:cNvSpPr>
            <a:spLocks noGrp="1"/>
          </p:cNvSpPr>
          <p:nvPr>
            <p:ph type="sldNum" sz="quarter" idx="5"/>
          </p:nvPr>
        </p:nvSpPr>
        <p:spPr/>
        <p:txBody>
          <a:bodyPr/>
          <a:lstStyle/>
          <a:p>
            <a:fld id="{86B7C45E-A63F-FD4E-9D1E-96A8A5609A9A}" type="slidenum">
              <a:rPr lang="en-GB" smtClean="0"/>
              <a:t>10</a:t>
            </a:fld>
            <a:endParaRPr lang="en-GB"/>
          </a:p>
        </p:txBody>
      </p:sp>
    </p:spTree>
    <p:extLst>
      <p:ext uri="{BB962C8B-B14F-4D97-AF65-F5344CB8AC3E}">
        <p14:creationId xmlns:p14="http://schemas.microsoft.com/office/powerpoint/2010/main" val="321463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375711-527B-2FB8-B96B-AF6D8E49FED0}"/>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79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3"/>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accent3"/>
                </a:solidFill>
                <a:latin typeface="+mn-lt"/>
              </a:defRPr>
            </a:lvl1pPr>
          </a:lstStyle>
          <a:p>
            <a:pPr lvl="0"/>
            <a:r>
              <a:rPr lang="en-GB"/>
              <a:t>XX%</a:t>
            </a:r>
          </a:p>
        </p:txBody>
      </p:sp>
      <p:sp>
        <p:nvSpPr>
          <p:cNvPr id="2" name="Date Placeholder 1">
            <a:extLst>
              <a:ext uri="{FF2B5EF4-FFF2-40B4-BE49-F238E27FC236}">
                <a16:creationId xmlns:a16="http://schemas.microsoft.com/office/drawing/2014/main" id="{5F6335F8-FA52-C90C-B471-EB26D7D9D763}"/>
              </a:ext>
            </a:extLst>
          </p:cNvPr>
          <p:cNvSpPr>
            <a:spLocks noGrp="1"/>
          </p:cNvSpPr>
          <p:nvPr>
            <p:ph type="dt" sz="half" idx="15"/>
          </p:nvPr>
        </p:nvSpPr>
        <p:spPr/>
        <p:txBody>
          <a:bodyPr/>
          <a:lstStyle/>
          <a:p>
            <a:fld id="{A0EBA9CA-9CDE-4445-B4ED-AA5D5AFB97E6}" type="datetime1">
              <a:rPr lang="en-GB" smtClean="0"/>
              <a:t>17/12/2024</a:t>
            </a:fld>
            <a:endParaRPr lang="en-GB"/>
          </a:p>
        </p:txBody>
      </p:sp>
      <p:sp>
        <p:nvSpPr>
          <p:cNvPr id="4" name="Footer Placeholder 3">
            <a:extLst>
              <a:ext uri="{FF2B5EF4-FFF2-40B4-BE49-F238E27FC236}">
                <a16:creationId xmlns:a16="http://schemas.microsoft.com/office/drawing/2014/main" id="{2717CA98-4850-F163-208B-CC3B62F5A8CC}"/>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F6E056AF-4876-D57F-CFF2-9D116E31E396}"/>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224793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4">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4">
              <a:lumMod val="50000"/>
            </a:schemeClr>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E427C81F-CBA0-C839-20E5-5F871CF823F1}"/>
              </a:ext>
            </a:extLst>
          </p:cNvPr>
          <p:cNvSpPr>
            <a:spLocks noGrp="1"/>
          </p:cNvSpPr>
          <p:nvPr>
            <p:ph type="ftr" sz="quarter" idx="16"/>
          </p:nvPr>
        </p:nvSpPr>
        <p:spPr>
          <a:xfrm>
            <a:off x="1925754" y="6348550"/>
            <a:ext cx="5838244" cy="163664"/>
          </a:xfrm>
        </p:spPr>
        <p:txBody>
          <a:bodyPr/>
          <a:lstStyle/>
          <a:p>
            <a:endParaRPr lang="en-GB"/>
          </a:p>
        </p:txBody>
      </p:sp>
    </p:spTree>
    <p:extLst>
      <p:ext uri="{BB962C8B-B14F-4D97-AF65-F5344CB8AC3E}">
        <p14:creationId xmlns:p14="http://schemas.microsoft.com/office/powerpoint/2010/main" val="115037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4">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F8B5EB33-D26D-91DA-E1F5-662B3F735808}"/>
              </a:ext>
            </a:extLst>
          </p:cNvPr>
          <p:cNvSpPr>
            <a:spLocks noGrp="1"/>
          </p:cNvSpPr>
          <p:nvPr>
            <p:ph type="dt" sz="half" idx="14"/>
          </p:nvPr>
        </p:nvSpPr>
        <p:spPr/>
        <p:txBody>
          <a:bodyPr/>
          <a:lstStyle/>
          <a:p>
            <a:fld id="{A0EBA9CA-9CDE-4445-B4ED-AA5D5AFB97E6}" type="datetime1">
              <a:rPr lang="en-GB" smtClean="0"/>
              <a:t>17/12/2024</a:t>
            </a:fld>
            <a:endParaRPr lang="en-GB"/>
          </a:p>
        </p:txBody>
      </p:sp>
      <p:sp>
        <p:nvSpPr>
          <p:cNvPr id="3" name="Footer Placeholder 2">
            <a:extLst>
              <a:ext uri="{FF2B5EF4-FFF2-40B4-BE49-F238E27FC236}">
                <a16:creationId xmlns:a16="http://schemas.microsoft.com/office/drawing/2014/main" id="{E9E91560-05C4-A037-A6E1-C43B82EE88EB}"/>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C675017E-8BC3-0BD3-A0C0-7C26F85BCC07}"/>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12076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4">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accent4">
                    <a:lumMod val="50000"/>
                  </a:schemeClr>
                </a:solidFill>
                <a:latin typeface="+mn-lt"/>
              </a:defRPr>
            </a:lvl1pPr>
          </a:lstStyle>
          <a:p>
            <a:pPr lvl="0"/>
            <a:r>
              <a:rPr lang="en-GB"/>
              <a:t>XX%</a:t>
            </a:r>
          </a:p>
        </p:txBody>
      </p:sp>
      <p:sp>
        <p:nvSpPr>
          <p:cNvPr id="2" name="Date Placeholder 1">
            <a:extLst>
              <a:ext uri="{FF2B5EF4-FFF2-40B4-BE49-F238E27FC236}">
                <a16:creationId xmlns:a16="http://schemas.microsoft.com/office/drawing/2014/main" id="{C741B4A4-A7A7-25B4-0CE7-BA45AEC433E4}"/>
              </a:ext>
            </a:extLst>
          </p:cNvPr>
          <p:cNvSpPr>
            <a:spLocks noGrp="1"/>
          </p:cNvSpPr>
          <p:nvPr>
            <p:ph type="dt" sz="half" idx="15"/>
          </p:nvPr>
        </p:nvSpPr>
        <p:spPr/>
        <p:txBody>
          <a:bodyPr/>
          <a:lstStyle/>
          <a:p>
            <a:fld id="{A0EBA9CA-9CDE-4445-B4ED-AA5D5AFB97E6}" type="datetime1">
              <a:rPr lang="en-GB" smtClean="0"/>
              <a:t>17/12/2024</a:t>
            </a:fld>
            <a:endParaRPr lang="en-GB"/>
          </a:p>
        </p:txBody>
      </p:sp>
      <p:sp>
        <p:nvSpPr>
          <p:cNvPr id="4" name="Footer Placeholder 3">
            <a:extLst>
              <a:ext uri="{FF2B5EF4-FFF2-40B4-BE49-F238E27FC236}">
                <a16:creationId xmlns:a16="http://schemas.microsoft.com/office/drawing/2014/main" id="{4CB97FE3-474A-ECED-4521-1CBEF75AEA44}"/>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41D56806-1B55-D0EE-F73C-7F15B46F70E9}"/>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760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2">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2">
              <a:lumMod val="50000"/>
            </a:schemeClr>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924A971B-7625-2C62-3229-858E1F0306D0}"/>
              </a:ext>
            </a:extLst>
          </p:cNvPr>
          <p:cNvSpPr>
            <a:spLocks noGrp="1"/>
          </p:cNvSpPr>
          <p:nvPr>
            <p:ph type="ftr" sz="quarter" idx="16"/>
          </p:nvPr>
        </p:nvSpPr>
        <p:spPr>
          <a:xfrm>
            <a:off x="1925754" y="6322424"/>
            <a:ext cx="5838244" cy="189790"/>
          </a:xfrm>
        </p:spPr>
        <p:txBody>
          <a:bodyPr/>
          <a:lstStyle/>
          <a:p>
            <a:endParaRPr lang="en-GB"/>
          </a:p>
        </p:txBody>
      </p:sp>
    </p:spTree>
    <p:extLst>
      <p:ext uri="{BB962C8B-B14F-4D97-AF65-F5344CB8AC3E}">
        <p14:creationId xmlns:p14="http://schemas.microsoft.com/office/powerpoint/2010/main" val="332806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2">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E34EB994-BD41-0B15-A58D-69AE35574093}"/>
              </a:ext>
            </a:extLst>
          </p:cNvPr>
          <p:cNvSpPr>
            <a:spLocks noGrp="1"/>
          </p:cNvSpPr>
          <p:nvPr>
            <p:ph type="dt" sz="half" idx="14"/>
          </p:nvPr>
        </p:nvSpPr>
        <p:spPr/>
        <p:txBody>
          <a:bodyPr/>
          <a:lstStyle/>
          <a:p>
            <a:fld id="{A0EBA9CA-9CDE-4445-B4ED-AA5D5AFB97E6}" type="datetime1">
              <a:rPr lang="en-GB" smtClean="0"/>
              <a:t>17/12/2024</a:t>
            </a:fld>
            <a:endParaRPr lang="en-GB"/>
          </a:p>
        </p:txBody>
      </p:sp>
      <p:sp>
        <p:nvSpPr>
          <p:cNvPr id="3" name="Footer Placeholder 2">
            <a:extLst>
              <a:ext uri="{FF2B5EF4-FFF2-40B4-BE49-F238E27FC236}">
                <a16:creationId xmlns:a16="http://schemas.microsoft.com/office/drawing/2014/main" id="{A288AFBD-D1DF-E95C-C728-3B56836BEC0D}"/>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7569F1F0-E598-8B02-BF23-1F6AB651DF2C}"/>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121416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2">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accent2">
                    <a:lumMod val="50000"/>
                  </a:schemeClr>
                </a:solidFill>
                <a:latin typeface="+mn-lt"/>
              </a:defRPr>
            </a:lvl1pPr>
          </a:lstStyle>
          <a:p>
            <a:pPr lvl="0"/>
            <a:r>
              <a:rPr lang="en-GB"/>
              <a:t>XX%</a:t>
            </a:r>
          </a:p>
        </p:txBody>
      </p:sp>
      <p:sp>
        <p:nvSpPr>
          <p:cNvPr id="2" name="Date Placeholder 1">
            <a:extLst>
              <a:ext uri="{FF2B5EF4-FFF2-40B4-BE49-F238E27FC236}">
                <a16:creationId xmlns:a16="http://schemas.microsoft.com/office/drawing/2014/main" id="{2E70CCC5-50D0-1E84-76D7-50ACE55176B8}"/>
              </a:ext>
            </a:extLst>
          </p:cNvPr>
          <p:cNvSpPr>
            <a:spLocks noGrp="1"/>
          </p:cNvSpPr>
          <p:nvPr>
            <p:ph type="dt" sz="half" idx="15"/>
          </p:nvPr>
        </p:nvSpPr>
        <p:spPr/>
        <p:txBody>
          <a:bodyPr/>
          <a:lstStyle/>
          <a:p>
            <a:fld id="{A0EBA9CA-9CDE-4445-B4ED-AA5D5AFB97E6}" type="datetime1">
              <a:rPr lang="en-GB" smtClean="0"/>
              <a:t>17/12/2024</a:t>
            </a:fld>
            <a:endParaRPr lang="en-GB"/>
          </a:p>
        </p:txBody>
      </p:sp>
      <p:sp>
        <p:nvSpPr>
          <p:cNvPr id="4" name="Footer Placeholder 3">
            <a:extLst>
              <a:ext uri="{FF2B5EF4-FFF2-40B4-BE49-F238E27FC236}">
                <a16:creationId xmlns:a16="http://schemas.microsoft.com/office/drawing/2014/main" id="{2569F045-4D76-C1E9-EDB1-D7759E1CEA25}"/>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24F4A5F6-B696-33C5-E70D-5604E354ECC1}"/>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81143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bg1"/>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bg1"/>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Footer Placeholder 4">
            <a:extLst>
              <a:ext uri="{FF2B5EF4-FFF2-40B4-BE49-F238E27FC236}">
                <a16:creationId xmlns:a16="http://schemas.microsoft.com/office/drawing/2014/main" id="{1915C987-2E80-0FC9-B5DD-335D57A47914}"/>
              </a:ext>
            </a:extLst>
          </p:cNvPr>
          <p:cNvSpPr>
            <a:spLocks noGrp="1"/>
          </p:cNvSpPr>
          <p:nvPr>
            <p:ph type="ftr" sz="quarter" idx="3"/>
          </p:nvPr>
        </p:nvSpPr>
        <p:spPr>
          <a:xfrm>
            <a:off x="1925754" y="6313118"/>
            <a:ext cx="5838244" cy="199095"/>
          </a:xfrm>
          <a:prstGeom prst="rect">
            <a:avLst/>
          </a:prstGeom>
        </p:spPr>
        <p:txBody>
          <a:bodyPr vert="horz" wrap="square" lIns="0" tIns="0" rIns="180000" bIns="0" rtlCol="0" anchor="b" anchorCtr="0">
            <a:spAutoFit/>
          </a:bodyPr>
          <a:lstStyle>
            <a:lvl1pPr algn="l">
              <a:buFontTx/>
              <a:buNone/>
              <a:defRPr sz="900">
                <a:solidFill>
                  <a:schemeClr val="tx1">
                    <a:tint val="82000"/>
                  </a:schemeClr>
                </a:solidFill>
              </a:defRPr>
            </a:lvl1pPr>
          </a:lstStyle>
          <a:p>
            <a:endParaRPr lang="en-GB"/>
          </a:p>
        </p:txBody>
      </p:sp>
    </p:spTree>
    <p:extLst>
      <p:ext uri="{BB962C8B-B14F-4D97-AF65-F5344CB8AC3E}">
        <p14:creationId xmlns:p14="http://schemas.microsoft.com/office/powerpoint/2010/main" val="259661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bg1"/>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AF4D1B-B6EA-F194-CD36-2E5B06659053}"/>
              </a:ext>
            </a:extLst>
          </p:cNvPr>
          <p:cNvSpPr>
            <a:spLocks noGrp="1"/>
          </p:cNvSpPr>
          <p:nvPr>
            <p:ph type="dt" sz="half" idx="14"/>
          </p:nvPr>
        </p:nvSpPr>
        <p:spPr/>
        <p:txBody>
          <a:bodyPr/>
          <a:lstStyle/>
          <a:p>
            <a:fld id="{779BA60A-53B9-4A4F-B71B-89C520BA5299}" type="datetime1">
              <a:rPr lang="en-GB" smtClean="0"/>
              <a:t>17/12/2024</a:t>
            </a:fld>
            <a:endParaRPr lang="en-GB"/>
          </a:p>
        </p:txBody>
      </p:sp>
      <p:sp>
        <p:nvSpPr>
          <p:cNvPr id="5" name="Footer Placeholder 4">
            <a:extLst>
              <a:ext uri="{FF2B5EF4-FFF2-40B4-BE49-F238E27FC236}">
                <a16:creationId xmlns:a16="http://schemas.microsoft.com/office/drawing/2014/main" id="{9D948DDD-02E5-C749-A65F-52E7D0A35A79}"/>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67C5DFB-C087-75D4-C8F9-F33DC394ED6C}"/>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16900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bg1"/>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403461"/>
          </a:xfrm>
        </p:spPr>
        <p:txBody>
          <a:bodyPr anchor="t" anchorCtr="0"/>
          <a:lstStyle>
            <a:lvl1pPr>
              <a:lnSpc>
                <a:spcPct val="95000"/>
              </a:lnSpc>
              <a:spcAft>
                <a:spcPts val="0"/>
              </a:spcAft>
              <a:defRPr sz="9600" b="1">
                <a:solidFill>
                  <a:schemeClr val="bg1"/>
                </a:solidFill>
                <a:latin typeface="+mn-lt"/>
              </a:defRPr>
            </a:lvl1pPr>
          </a:lstStyle>
          <a:p>
            <a:pPr lvl="0"/>
            <a:r>
              <a:rPr lang="en-GB"/>
              <a:t>XX%</a:t>
            </a:r>
          </a:p>
        </p:txBody>
      </p:sp>
      <p:sp>
        <p:nvSpPr>
          <p:cNvPr id="2" name="Date Placeholder 1">
            <a:extLst>
              <a:ext uri="{FF2B5EF4-FFF2-40B4-BE49-F238E27FC236}">
                <a16:creationId xmlns:a16="http://schemas.microsoft.com/office/drawing/2014/main" id="{D1CC61FF-D19F-CFB3-6E70-93DF8DE28B26}"/>
              </a:ext>
            </a:extLst>
          </p:cNvPr>
          <p:cNvSpPr>
            <a:spLocks noGrp="1"/>
          </p:cNvSpPr>
          <p:nvPr>
            <p:ph type="dt" sz="half" idx="15"/>
          </p:nvPr>
        </p:nvSpPr>
        <p:spPr/>
        <p:txBody>
          <a:bodyPr/>
          <a:lstStyle/>
          <a:p>
            <a:fld id="{A0EBA9CA-9CDE-4445-B4ED-AA5D5AFB97E6}" type="datetime1">
              <a:rPr lang="en-GB" smtClean="0"/>
              <a:t>17/12/2024</a:t>
            </a:fld>
            <a:endParaRPr lang="en-GB"/>
          </a:p>
        </p:txBody>
      </p:sp>
      <p:sp>
        <p:nvSpPr>
          <p:cNvPr id="4" name="Footer Placeholder 3">
            <a:extLst>
              <a:ext uri="{FF2B5EF4-FFF2-40B4-BE49-F238E27FC236}">
                <a16:creationId xmlns:a16="http://schemas.microsoft.com/office/drawing/2014/main" id="{7200CDFB-A7B0-4CD0-99FE-B6F12A0E6463}"/>
              </a:ext>
            </a:extLst>
          </p:cNvPr>
          <p:cNvSpPr>
            <a:spLocks noGrp="1"/>
          </p:cNvSpPr>
          <p:nvPr>
            <p:ph type="ftr" sz="quarter" idx="16"/>
          </p:nvPr>
        </p:nvSpPr>
        <p:spPr/>
        <p:txBody>
          <a:bodyPr/>
          <a:lstStyle/>
          <a:p>
            <a:endParaRPr lang="en-GB"/>
          </a:p>
        </p:txBody>
      </p:sp>
      <p:sp>
        <p:nvSpPr>
          <p:cNvPr id="5" name="Slide Number Placeholder 4">
            <a:extLst>
              <a:ext uri="{FF2B5EF4-FFF2-40B4-BE49-F238E27FC236}">
                <a16:creationId xmlns:a16="http://schemas.microsoft.com/office/drawing/2014/main" id="{24BD5817-429A-642B-9483-933E6D407656}"/>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1569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5">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5">
              <a:lumMod val="50000"/>
            </a:schemeClr>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A1525ECF-C320-684A-A1FC-7B70AC4AA2FC}"/>
              </a:ext>
            </a:extLst>
          </p:cNvPr>
          <p:cNvSpPr>
            <a:spLocks noGrp="1"/>
          </p:cNvSpPr>
          <p:nvPr>
            <p:ph type="ftr" sz="quarter" idx="16"/>
          </p:nvPr>
        </p:nvSpPr>
        <p:spPr>
          <a:xfrm>
            <a:off x="1925754" y="6373714"/>
            <a:ext cx="5838244" cy="138499"/>
          </a:xfrm>
        </p:spPr>
        <p:txBody>
          <a:bodyPr/>
          <a:lstStyle/>
          <a:p>
            <a:endParaRPr lang="en-GB"/>
          </a:p>
        </p:txBody>
      </p:sp>
    </p:spTree>
    <p:extLst>
      <p:ext uri="{BB962C8B-B14F-4D97-AF65-F5344CB8AC3E}">
        <p14:creationId xmlns:p14="http://schemas.microsoft.com/office/powerpoint/2010/main" val="5498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5">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39F0378E-6182-D8F1-C717-94A1BC25517A}"/>
              </a:ext>
            </a:extLst>
          </p:cNvPr>
          <p:cNvSpPr>
            <a:spLocks noGrp="1"/>
          </p:cNvSpPr>
          <p:nvPr>
            <p:ph type="dt" sz="half" idx="14"/>
          </p:nvPr>
        </p:nvSpPr>
        <p:spPr/>
        <p:txBody>
          <a:bodyPr/>
          <a:lstStyle/>
          <a:p>
            <a:fld id="{A0EBA9CA-9CDE-4445-B4ED-AA5D5AFB97E6}" type="datetime1">
              <a:rPr lang="en-GB" smtClean="0"/>
              <a:t>17/12/2024</a:t>
            </a:fld>
            <a:endParaRPr lang="en-GB"/>
          </a:p>
        </p:txBody>
      </p:sp>
      <p:sp>
        <p:nvSpPr>
          <p:cNvPr id="3" name="Footer Placeholder 2">
            <a:extLst>
              <a:ext uri="{FF2B5EF4-FFF2-40B4-BE49-F238E27FC236}">
                <a16:creationId xmlns:a16="http://schemas.microsoft.com/office/drawing/2014/main" id="{629B58A8-3A31-E6C7-E151-F260602187C4}"/>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CC745500-19AA-1CAD-0D09-9E1367BF9BE1}"/>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175721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Callout">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2016664"/>
            <a:ext cx="3735481" cy="179998"/>
          </a:xfrm>
        </p:spPr>
        <p:txBody>
          <a:bodyPr/>
          <a:lstStyle>
            <a:lvl1pPr>
              <a:defRPr>
                <a:solidFill>
                  <a:schemeClr val="accent5">
                    <a:lumMod val="50000"/>
                  </a:schemeClr>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3538667"/>
            <a:ext cx="3735481"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B72EE43-7742-B3E2-6E29-33B988E3E22C}"/>
              </a:ext>
            </a:extLst>
          </p:cNvPr>
          <p:cNvSpPr>
            <a:spLocks noGrp="1"/>
          </p:cNvSpPr>
          <p:nvPr>
            <p:ph type="body" sz="quarter" idx="14" hasCustomPrompt="1"/>
          </p:nvPr>
        </p:nvSpPr>
        <p:spPr>
          <a:xfrm>
            <a:off x="355600" y="2196664"/>
            <a:ext cx="3735481" cy="1342004"/>
          </a:xfrm>
        </p:spPr>
        <p:txBody>
          <a:bodyPr anchor="t" anchorCtr="0"/>
          <a:lstStyle>
            <a:lvl1pPr>
              <a:lnSpc>
                <a:spcPct val="95000"/>
              </a:lnSpc>
              <a:spcAft>
                <a:spcPts val="0"/>
              </a:spcAft>
              <a:defRPr sz="9600" b="1">
                <a:solidFill>
                  <a:schemeClr val="accent5">
                    <a:lumMod val="50000"/>
                  </a:schemeClr>
                </a:solidFill>
                <a:latin typeface="+mn-lt"/>
              </a:defRPr>
            </a:lvl1pPr>
          </a:lstStyle>
          <a:p>
            <a:pPr lvl="0"/>
            <a:r>
              <a:rPr lang="en-GB"/>
              <a:t>XX%</a:t>
            </a:r>
          </a:p>
        </p:txBody>
      </p:sp>
      <p:sp>
        <p:nvSpPr>
          <p:cNvPr id="4" name="Date Placeholder 3">
            <a:extLst>
              <a:ext uri="{FF2B5EF4-FFF2-40B4-BE49-F238E27FC236}">
                <a16:creationId xmlns:a16="http://schemas.microsoft.com/office/drawing/2014/main" id="{EA852BCA-7315-0F41-0BAB-3824E5BAB04F}"/>
              </a:ext>
            </a:extLst>
          </p:cNvPr>
          <p:cNvSpPr>
            <a:spLocks noGrp="1"/>
          </p:cNvSpPr>
          <p:nvPr>
            <p:ph type="dt" sz="half" idx="15"/>
          </p:nvPr>
        </p:nvSpPr>
        <p:spPr/>
        <p:txBody>
          <a:bodyPr/>
          <a:lstStyle/>
          <a:p>
            <a:fld id="{5BF2AE6E-BE01-1C4E-9DE7-60F3D9D414B1}" type="datetime1">
              <a:rPr lang="en-GB" smtClean="0"/>
              <a:t>17/12/2024</a:t>
            </a:fld>
            <a:endParaRPr lang="en-GB"/>
          </a:p>
        </p:txBody>
      </p:sp>
      <p:sp>
        <p:nvSpPr>
          <p:cNvPr id="5" name="Footer Placeholder 4">
            <a:extLst>
              <a:ext uri="{FF2B5EF4-FFF2-40B4-BE49-F238E27FC236}">
                <a16:creationId xmlns:a16="http://schemas.microsoft.com/office/drawing/2014/main" id="{6D09A830-963B-B38D-225B-6DBBC8678E02}"/>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5B9496E-E861-9A50-9AA4-78C0BB1DE7B7}"/>
              </a:ext>
            </a:extLst>
          </p:cNvPr>
          <p:cNvSpPr>
            <a:spLocks noGrp="1"/>
          </p:cNvSpPr>
          <p:nvPr>
            <p:ph type="sldNum" sz="quarter" idx="17"/>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37240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Asid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7403998" cy="179998"/>
          </a:xfrm>
        </p:spPr>
        <p:txBody>
          <a:bodyPr/>
          <a:lstStyle>
            <a:lvl1pPr>
              <a:defRPr>
                <a:solidFill>
                  <a:schemeClr val="accent3"/>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7403999"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7403998"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0">
            <a:extLst>
              <a:ext uri="{FF2B5EF4-FFF2-40B4-BE49-F238E27FC236}">
                <a16:creationId xmlns:a16="http://schemas.microsoft.com/office/drawing/2014/main" id="{988EC4BC-4C58-AFB0-1106-6B5F101B8EF6}"/>
              </a:ext>
            </a:extLst>
          </p:cNvPr>
          <p:cNvSpPr>
            <a:spLocks noGrp="1"/>
          </p:cNvSpPr>
          <p:nvPr>
            <p:ph type="body" sz="quarter" idx="14"/>
          </p:nvPr>
        </p:nvSpPr>
        <p:spPr>
          <a:xfrm>
            <a:off x="8124000" y="0"/>
            <a:ext cx="4068000" cy="6858000"/>
          </a:xfrm>
          <a:solidFill>
            <a:schemeClr val="accent3"/>
          </a:solidFill>
        </p:spPr>
        <p:txBody>
          <a:bodyPr lIns="360000" tIns="360000" rIns="360000" bIns="360000">
            <a:noAutofit/>
          </a:bodyPr>
          <a:lstStyle>
            <a:lvl1pPr>
              <a:defRPr sz="1800">
                <a:solidFill>
                  <a:schemeClr val="bg2"/>
                </a:solidFill>
              </a:defRPr>
            </a:lvl1pPr>
            <a:lvl2pPr>
              <a:defRPr sz="900">
                <a:solidFill>
                  <a:schemeClr val="bg2"/>
                </a:solidFill>
              </a:defRPr>
            </a:lvl2pPr>
            <a:lvl3pPr>
              <a:defRPr sz="900">
                <a:solidFill>
                  <a:schemeClr val="bg2"/>
                </a:solidFill>
              </a:defRPr>
            </a:lvl3pPr>
            <a:lvl4pPr>
              <a:defRPr sz="900">
                <a:solidFill>
                  <a:schemeClr val="bg2"/>
                </a:solidFill>
              </a:defRPr>
            </a:lvl4pPr>
            <a:lvl5pPr>
              <a:defRPr sz="9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Footer Placeholder 2">
            <a:extLst>
              <a:ext uri="{FF2B5EF4-FFF2-40B4-BE49-F238E27FC236}">
                <a16:creationId xmlns:a16="http://schemas.microsoft.com/office/drawing/2014/main" id="{BED37546-D5E6-292E-8E18-CE006E3706FD}"/>
              </a:ext>
            </a:extLst>
          </p:cNvPr>
          <p:cNvSpPr>
            <a:spLocks noGrp="1"/>
          </p:cNvSpPr>
          <p:nvPr>
            <p:ph type="ftr" sz="quarter" idx="16"/>
          </p:nvPr>
        </p:nvSpPr>
        <p:spPr>
          <a:xfrm>
            <a:off x="1925754" y="6322424"/>
            <a:ext cx="5838244" cy="189790"/>
          </a:xfrm>
        </p:spPr>
        <p:txBody>
          <a:bodyPr/>
          <a:lstStyle/>
          <a:p>
            <a:endParaRPr lang="en-GB"/>
          </a:p>
        </p:txBody>
      </p:sp>
    </p:spTree>
    <p:extLst>
      <p:ext uri="{BB962C8B-B14F-4D97-AF65-F5344CB8AC3E}">
        <p14:creationId xmlns:p14="http://schemas.microsoft.com/office/powerpoint/2010/main" val="181510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3D094D-09B5-A569-DFB3-6411E19F9E62}"/>
              </a:ext>
            </a:extLst>
          </p:cNvPr>
          <p:cNvSpPr>
            <a:spLocks noGrp="1"/>
          </p:cNvSpPr>
          <p:nvPr>
            <p:ph type="title"/>
          </p:nvPr>
        </p:nvSpPr>
        <p:spPr>
          <a:xfrm>
            <a:off x="360000" y="1293900"/>
            <a:ext cx="10800000" cy="179998"/>
          </a:xfrm>
        </p:spPr>
        <p:txBody>
          <a:bodyPr/>
          <a:lstStyle>
            <a:lvl1pPr>
              <a:defRPr>
                <a:solidFill>
                  <a:schemeClr val="accent3"/>
                </a:solidFill>
              </a:defRPr>
            </a:lvl1pPr>
          </a:lstStyle>
          <a:p>
            <a:r>
              <a:rPr lang="en-GB"/>
              <a:t>Click to edit Master title style</a:t>
            </a:r>
          </a:p>
        </p:txBody>
      </p:sp>
      <p:cxnSp>
        <p:nvCxnSpPr>
          <p:cNvPr id="11" name="Straight Connector 10">
            <a:extLst>
              <a:ext uri="{FF2B5EF4-FFF2-40B4-BE49-F238E27FC236}">
                <a16:creationId xmlns:a16="http://schemas.microsoft.com/office/drawing/2014/main" id="{D4DFA60F-E5F0-0C39-D5CB-79E2F38FD0BE}"/>
              </a:ext>
            </a:extLst>
          </p:cNvPr>
          <p:cNvCxnSpPr>
            <a:cxnSpLocks/>
          </p:cNvCxnSpPr>
          <p:nvPr userDrawn="1"/>
        </p:nvCxnSpPr>
        <p:spPr>
          <a:xfrm>
            <a:off x="360000" y="166004"/>
            <a:ext cx="11472000" cy="0"/>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715C3360-C700-F4F4-B998-5FF09DC26F56}"/>
              </a:ext>
            </a:extLst>
          </p:cNvPr>
          <p:cNvSpPr>
            <a:spLocks noGrp="1"/>
          </p:cNvSpPr>
          <p:nvPr>
            <p:ph type="body" sz="quarter" idx="13"/>
          </p:nvPr>
        </p:nvSpPr>
        <p:spPr>
          <a:xfrm>
            <a:off x="360001" y="1473199"/>
            <a:ext cx="10800000" cy="1594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485D6FAF-548C-E59D-2E50-35369708B876}"/>
              </a:ext>
            </a:extLst>
          </p:cNvPr>
          <p:cNvSpPr>
            <a:spLocks noGrp="1"/>
          </p:cNvSpPr>
          <p:nvPr>
            <p:ph type="dt" sz="half" idx="14"/>
          </p:nvPr>
        </p:nvSpPr>
        <p:spPr/>
        <p:txBody>
          <a:bodyPr/>
          <a:lstStyle/>
          <a:p>
            <a:fld id="{A0EBA9CA-9CDE-4445-B4ED-AA5D5AFB97E6}" type="datetime1">
              <a:rPr lang="en-GB" smtClean="0"/>
              <a:t>17/12/2024</a:t>
            </a:fld>
            <a:endParaRPr lang="en-GB"/>
          </a:p>
        </p:txBody>
      </p:sp>
      <p:sp>
        <p:nvSpPr>
          <p:cNvPr id="3" name="Footer Placeholder 2">
            <a:extLst>
              <a:ext uri="{FF2B5EF4-FFF2-40B4-BE49-F238E27FC236}">
                <a16:creationId xmlns:a16="http://schemas.microsoft.com/office/drawing/2014/main" id="{AF4AA542-897F-8957-83D2-AB7DCE7470E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5B73FC1E-3B80-8C16-F820-7760ABF3DA89}"/>
              </a:ext>
            </a:extLst>
          </p:cNvPr>
          <p:cNvSpPr>
            <a:spLocks noGrp="1"/>
          </p:cNvSpPr>
          <p:nvPr>
            <p:ph type="sldNum" sz="quarter" idx="16"/>
          </p:nvPr>
        </p:nvSpPr>
        <p:spPr/>
        <p:txBody>
          <a:bodyPr/>
          <a:lstStyle/>
          <a:p>
            <a:fld id="{1964AA34-34F4-3E4A-AAA5-A25E349208F9}" type="slidenum">
              <a:rPr lang="en-GB" smtClean="0"/>
              <a:pPr/>
              <a:t>‹#›</a:t>
            </a:fld>
            <a:endParaRPr lang="en-GB"/>
          </a:p>
        </p:txBody>
      </p:sp>
    </p:spTree>
    <p:extLst>
      <p:ext uri="{BB962C8B-B14F-4D97-AF65-F5344CB8AC3E}">
        <p14:creationId xmlns:p14="http://schemas.microsoft.com/office/powerpoint/2010/main" val="284900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4F7C9-9B1C-61CD-27BE-6C32F4C9EA51}"/>
              </a:ext>
            </a:extLst>
          </p:cNvPr>
          <p:cNvSpPr>
            <a:spLocks noGrp="1"/>
          </p:cNvSpPr>
          <p:nvPr>
            <p:ph type="title"/>
          </p:nvPr>
        </p:nvSpPr>
        <p:spPr>
          <a:xfrm>
            <a:off x="360000" y="1332000"/>
            <a:ext cx="7429762" cy="179998"/>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7877DA4A-CB30-BA75-C54E-F25D2E05C264}"/>
              </a:ext>
            </a:extLst>
          </p:cNvPr>
          <p:cNvSpPr>
            <a:spLocks noGrp="1"/>
          </p:cNvSpPr>
          <p:nvPr>
            <p:ph type="body" idx="1"/>
          </p:nvPr>
        </p:nvSpPr>
        <p:spPr>
          <a:xfrm>
            <a:off x="360000" y="1512000"/>
            <a:ext cx="7429762" cy="1634550"/>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5DB85D-638F-BE4C-08A2-A54FBB58FFEE}"/>
              </a:ext>
            </a:extLst>
          </p:cNvPr>
          <p:cNvSpPr>
            <a:spLocks noGrp="1"/>
          </p:cNvSpPr>
          <p:nvPr>
            <p:ph type="dt" sz="half" idx="2"/>
          </p:nvPr>
        </p:nvSpPr>
        <p:spPr>
          <a:xfrm>
            <a:off x="10266246" y="6373714"/>
            <a:ext cx="1043604" cy="138499"/>
          </a:xfrm>
          <a:prstGeom prst="rect">
            <a:avLst/>
          </a:prstGeom>
        </p:spPr>
        <p:txBody>
          <a:bodyPr vert="horz" wrap="square" lIns="0" tIns="0" rIns="180000" bIns="0" rtlCol="0" anchor="b" anchorCtr="0">
            <a:spAutoFit/>
          </a:bodyPr>
          <a:lstStyle>
            <a:lvl1pPr algn="r">
              <a:buFontTx/>
              <a:buNone/>
              <a:defRPr sz="900">
                <a:solidFill>
                  <a:schemeClr val="tx1">
                    <a:tint val="82000"/>
                  </a:schemeClr>
                </a:solidFill>
              </a:defRPr>
            </a:lvl1pPr>
          </a:lstStyle>
          <a:p>
            <a:fld id="{A0EBA9CA-9CDE-4445-B4ED-AA5D5AFB97E6}" type="datetime1">
              <a:rPr lang="en-GB" smtClean="0"/>
              <a:t>17/12/2024</a:t>
            </a:fld>
            <a:endParaRPr lang="en-GB"/>
          </a:p>
        </p:txBody>
      </p:sp>
      <p:sp>
        <p:nvSpPr>
          <p:cNvPr id="5" name="Footer Placeholder 4">
            <a:extLst>
              <a:ext uri="{FF2B5EF4-FFF2-40B4-BE49-F238E27FC236}">
                <a16:creationId xmlns:a16="http://schemas.microsoft.com/office/drawing/2014/main" id="{7C5A6ED6-07AC-0BAF-8414-242E6422DB6E}"/>
              </a:ext>
            </a:extLst>
          </p:cNvPr>
          <p:cNvSpPr>
            <a:spLocks noGrp="1"/>
          </p:cNvSpPr>
          <p:nvPr>
            <p:ph type="ftr" sz="quarter" idx="3"/>
          </p:nvPr>
        </p:nvSpPr>
        <p:spPr>
          <a:xfrm>
            <a:off x="1925754" y="6373714"/>
            <a:ext cx="8310342" cy="138499"/>
          </a:xfrm>
          <a:prstGeom prst="rect">
            <a:avLst/>
          </a:prstGeom>
        </p:spPr>
        <p:txBody>
          <a:bodyPr vert="horz" wrap="square" lIns="0" tIns="0" rIns="180000" bIns="0" rtlCol="0" anchor="b" anchorCtr="0">
            <a:spAutoFit/>
          </a:bodyPr>
          <a:lstStyle>
            <a:lvl1pPr algn="l">
              <a:buFontTx/>
              <a:buNone/>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909220B-6E25-0C8D-86D6-87FE98167FED}"/>
              </a:ext>
            </a:extLst>
          </p:cNvPr>
          <p:cNvSpPr>
            <a:spLocks noGrp="1"/>
          </p:cNvSpPr>
          <p:nvPr>
            <p:ph type="sldNum" sz="quarter" idx="4"/>
          </p:nvPr>
        </p:nvSpPr>
        <p:spPr>
          <a:xfrm>
            <a:off x="11340000" y="6373714"/>
            <a:ext cx="293318" cy="138499"/>
          </a:xfrm>
          <a:prstGeom prst="rect">
            <a:avLst/>
          </a:prstGeom>
        </p:spPr>
        <p:txBody>
          <a:bodyPr vert="horz" wrap="square" lIns="0" tIns="0" rIns="0" bIns="0" rtlCol="0" anchor="b" anchorCtr="0">
            <a:spAutoFit/>
          </a:bodyPr>
          <a:lstStyle>
            <a:lvl1pPr algn="r">
              <a:buFontTx/>
              <a:buNone/>
              <a:defRPr sz="900">
                <a:solidFill>
                  <a:schemeClr val="tx1">
                    <a:tint val="82000"/>
                  </a:schemeClr>
                </a:solidFill>
              </a:defRPr>
            </a:lvl1pPr>
          </a:lstStyle>
          <a:p>
            <a:fld id="{1964AA34-34F4-3E4A-AAA5-A25E349208F9}" type="slidenum">
              <a:rPr lang="en-GB" smtClean="0"/>
              <a:pPr/>
              <a:t>‹#›</a:t>
            </a:fld>
            <a:endParaRPr lang="en-GB"/>
          </a:p>
        </p:txBody>
      </p:sp>
      <p:pic>
        <p:nvPicPr>
          <p:cNvPr id="13" name="Graphic 12">
            <a:extLst>
              <a:ext uri="{FF2B5EF4-FFF2-40B4-BE49-F238E27FC236}">
                <a16:creationId xmlns:a16="http://schemas.microsoft.com/office/drawing/2014/main" id="{BFD71C7A-E84B-82F8-0093-6B3F8F33BF93}"/>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60000" y="6072650"/>
            <a:ext cx="1337206" cy="454307"/>
          </a:xfrm>
          <a:prstGeom prst="rect">
            <a:avLst/>
          </a:prstGeom>
        </p:spPr>
      </p:pic>
      <p:pic>
        <p:nvPicPr>
          <p:cNvPr id="14" name="Graphic 13">
            <a:extLst>
              <a:ext uri="{FF2B5EF4-FFF2-40B4-BE49-F238E27FC236}">
                <a16:creationId xmlns:a16="http://schemas.microsoft.com/office/drawing/2014/main" id="{63415DE4-3558-AAEC-DA24-B23ED641964D}"/>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60000" y="292940"/>
            <a:ext cx="720000" cy="720000"/>
          </a:xfrm>
          <a:prstGeom prst="rect">
            <a:avLst/>
          </a:prstGeom>
        </p:spPr>
      </p:pic>
    </p:spTree>
    <p:extLst>
      <p:ext uri="{BB962C8B-B14F-4D97-AF65-F5344CB8AC3E}">
        <p14:creationId xmlns:p14="http://schemas.microsoft.com/office/powerpoint/2010/main" val="140491478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66" r:id="rId4"/>
    <p:sldLayoutId id="2147483654" r:id="rId5"/>
    <p:sldLayoutId id="2147483655" r:id="rId6"/>
    <p:sldLayoutId id="2147483662" r:id="rId7"/>
    <p:sldLayoutId id="2147483656" r:id="rId8"/>
    <p:sldLayoutId id="2147483657" r:id="rId9"/>
    <p:sldLayoutId id="2147483663" r:id="rId10"/>
    <p:sldLayoutId id="2147483658" r:id="rId11"/>
    <p:sldLayoutId id="2147483659" r:id="rId12"/>
    <p:sldLayoutId id="2147483664" r:id="rId13"/>
    <p:sldLayoutId id="2147483660" r:id="rId14"/>
    <p:sldLayoutId id="2147483661" r:id="rId15"/>
    <p:sldLayoutId id="2147483665" r:id="rId16"/>
  </p:sldLayoutIdLst>
  <p:hf sldNum="0" hdr="0" dt="0"/>
  <p:txStyles>
    <p:titleStyle>
      <a:lvl1pPr algn="l" defTabSz="914400" rtl="0" eaLnBrk="1" latinLnBrk="0" hangingPunct="1">
        <a:lnSpc>
          <a:spcPct val="90000"/>
        </a:lnSpc>
        <a:spcBef>
          <a:spcPct val="0"/>
        </a:spcBef>
        <a:buNone/>
        <a:defRPr sz="1000" b="1" kern="1200">
          <a:solidFill>
            <a:schemeClr val="tx1"/>
          </a:solidFill>
          <a:latin typeface="+mn-lt"/>
          <a:ea typeface="+mj-ea"/>
          <a:cs typeface="+mj-cs"/>
        </a:defRPr>
      </a:lvl1pPr>
    </p:titleStyle>
    <p:bodyStyle>
      <a:lvl1pPr marL="0" indent="0" algn="l" defTabSz="914400" rtl="0" eaLnBrk="1" latinLnBrk="0" hangingPunct="1">
        <a:lnSpc>
          <a:spcPct val="110000"/>
        </a:lnSpc>
        <a:spcBef>
          <a:spcPts val="0"/>
        </a:spcBef>
        <a:spcAft>
          <a:spcPts val="600"/>
        </a:spcAft>
        <a:buFontTx/>
        <a:buNone/>
        <a:defRPr sz="2000" kern="1200">
          <a:solidFill>
            <a:schemeClr val="tx1"/>
          </a:solidFill>
          <a:latin typeface="+mj-lt"/>
          <a:ea typeface="+mn-ea"/>
          <a:cs typeface="+mn-cs"/>
        </a:defRPr>
      </a:lvl1pPr>
      <a:lvl2pPr marL="0" indent="0" algn="l" defTabSz="914400" rtl="0" eaLnBrk="1" latinLnBrk="0" hangingPunct="1">
        <a:lnSpc>
          <a:spcPct val="110000"/>
        </a:lnSpc>
        <a:spcBef>
          <a:spcPts val="0"/>
        </a:spcBef>
        <a:spcAft>
          <a:spcPts val="600"/>
        </a:spcAft>
        <a:buFontTx/>
        <a:buNone/>
        <a:defRPr sz="160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Tx/>
        <a:buNone/>
        <a:defRPr sz="1400" kern="1200">
          <a:solidFill>
            <a:schemeClr val="tx1"/>
          </a:solidFill>
          <a:latin typeface="+mn-lt"/>
          <a:ea typeface="+mn-ea"/>
          <a:cs typeface="+mn-cs"/>
        </a:defRPr>
      </a:lvl3pPr>
      <a:lvl4pPr marL="180000" indent="-180000"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gov.uk/government/statistics/the-childrens-people-and-nature-survey-for-england-2022-update/the-childrens-people-and-nature-survey-for-england-2022-update" TargetMode="Externa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mdpi.com/2071-1050/13/4/1761"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chart" Target="../charts/char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image" Target="../media/image8.svg"/><Relationship Id="rId12"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chart" Target="../charts/chart3.xml"/><Relationship Id="rId10" Type="http://schemas.openxmlformats.org/officeDocument/2006/relationships/image" Target="../media/image11.png"/><Relationship Id="rId4" Type="http://schemas.openxmlformats.org/officeDocument/2006/relationships/chart" Target="../charts/chart2.xm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chart" Target="../charts/chart7.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svg"/><Relationship Id="rId11" Type="http://schemas.openxmlformats.org/officeDocument/2006/relationships/chart" Target="../charts/chart5.xml"/><Relationship Id="rId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14.svg"/><Relationship Id="rId9" Type="http://schemas.openxmlformats.org/officeDocument/2006/relationships/image" Target="../media/image7.png"/><Relationship Id="rId14" Type="http://schemas.openxmlformats.org/officeDocument/2006/relationships/chart" Target="../charts/chart8.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chart" Target="../charts/chart11.xml"/><Relationship Id="rId2" Type="http://schemas.microsoft.com/office/2018/10/relationships/comments" Target="../comments/modernComment_110_48844A52.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microsoft.com/office/2018/10/relationships/comments" Target="../comments/modernComment_10D_863E9954.xm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chart" Target="../charts/chart12.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3EBB94-A27B-92D0-BE78-C69ACCAFE610}"/>
              </a:ext>
            </a:extLst>
          </p:cNvPr>
          <p:cNvSpPr txBox="1"/>
          <p:nvPr/>
        </p:nvSpPr>
        <p:spPr>
          <a:xfrm>
            <a:off x="7671112" y="1203124"/>
            <a:ext cx="4002272" cy="369332"/>
          </a:xfrm>
          <a:prstGeom prst="rect">
            <a:avLst/>
          </a:prstGeom>
          <a:noFill/>
        </p:spPr>
        <p:txBody>
          <a:bodyPr wrap="square" lIns="0" tIns="0" rIns="0" bIns="0" rtlCol="0">
            <a:spAutoFit/>
          </a:bodyPr>
          <a:lstStyle/>
          <a:p>
            <a:r>
              <a:rPr lang="en-GB" sz="2400">
                <a:latin typeface="+mj-lt"/>
              </a:rPr>
              <a:t>C-</a:t>
            </a:r>
            <a:r>
              <a:rPr lang="en-GB" sz="2400" err="1">
                <a:latin typeface="+mj-lt"/>
              </a:rPr>
              <a:t>PaNS</a:t>
            </a:r>
            <a:r>
              <a:rPr lang="en-GB" sz="2400">
                <a:latin typeface="+mj-lt"/>
              </a:rPr>
              <a:t> Insights</a:t>
            </a:r>
          </a:p>
        </p:txBody>
      </p:sp>
      <p:sp>
        <p:nvSpPr>
          <p:cNvPr id="7" name="TextBox 6">
            <a:extLst>
              <a:ext uri="{FF2B5EF4-FFF2-40B4-BE49-F238E27FC236}">
                <a16:creationId xmlns:a16="http://schemas.microsoft.com/office/drawing/2014/main" id="{19A5931F-5DDC-6022-C785-3C89B26A853E}"/>
              </a:ext>
            </a:extLst>
          </p:cNvPr>
          <p:cNvSpPr txBox="1"/>
          <p:nvPr/>
        </p:nvSpPr>
        <p:spPr>
          <a:xfrm>
            <a:off x="7671112" y="1612212"/>
            <a:ext cx="1463551" cy="184666"/>
          </a:xfrm>
          <a:prstGeom prst="rect">
            <a:avLst/>
          </a:prstGeom>
          <a:noFill/>
        </p:spPr>
        <p:txBody>
          <a:bodyPr wrap="square" lIns="0" tIns="0" rIns="0" bIns="0" rtlCol="0">
            <a:spAutoFit/>
          </a:bodyPr>
          <a:lstStyle/>
          <a:p>
            <a:r>
              <a:rPr lang="en-GB" sz="1200" dirty="0"/>
              <a:t>20.11.2024</a:t>
            </a:r>
          </a:p>
        </p:txBody>
      </p:sp>
      <p:sp>
        <p:nvSpPr>
          <p:cNvPr id="8" name="TextBox 7">
            <a:extLst>
              <a:ext uri="{FF2B5EF4-FFF2-40B4-BE49-F238E27FC236}">
                <a16:creationId xmlns:a16="http://schemas.microsoft.com/office/drawing/2014/main" id="{470A136C-6CC1-ABC9-1E2D-40F972FDFF7F}"/>
              </a:ext>
            </a:extLst>
          </p:cNvPr>
          <p:cNvSpPr txBox="1"/>
          <p:nvPr/>
        </p:nvSpPr>
        <p:spPr>
          <a:xfrm>
            <a:off x="7671113" y="2036282"/>
            <a:ext cx="3898588" cy="2800767"/>
          </a:xfrm>
          <a:prstGeom prst="rect">
            <a:avLst/>
          </a:prstGeom>
          <a:noFill/>
        </p:spPr>
        <p:txBody>
          <a:bodyPr wrap="square" lIns="0" tIns="0" rIns="0" bIns="0" rtlCol="0" anchor="t">
            <a:spAutoFit/>
          </a:bodyPr>
          <a:lstStyle/>
          <a:p>
            <a:r>
              <a:rPr lang="en-GB" sz="1300" dirty="0"/>
              <a:t>The Children’s People and Nature Survey (C-PaNS) provides information on how children and young people experience, think about and engage with the natural environment. </a:t>
            </a:r>
          </a:p>
          <a:p>
            <a:endParaRPr lang="en-GB" sz="1300" dirty="0"/>
          </a:p>
          <a:p>
            <a:r>
              <a:rPr lang="en-GB" sz="1300" dirty="0"/>
              <a:t>In 2024, C-PaNS collected responses from 4001 children and young people (aged 8 to 15) across two survey waves, one in holiday time (Wave 7 - 14 to 25 August) and one in term time (Wave 8 -16 </a:t>
            </a:r>
            <a:r>
              <a:rPr lang="en-GB" sz="1300"/>
              <a:t>September to 2 October). </a:t>
            </a:r>
            <a:endParaRPr lang="en-GB" sz="1300">
              <a:ea typeface="Open Sans"/>
              <a:cs typeface="Open Sans"/>
            </a:endParaRPr>
          </a:p>
          <a:p>
            <a:endParaRPr lang="en-GB" sz="1300" dirty="0"/>
          </a:p>
          <a:p>
            <a:r>
              <a:rPr lang="en-GB" sz="1300" dirty="0"/>
              <a:t>The following slides present some of the headline findings. Further information, the project report and data are available here:</a:t>
            </a:r>
          </a:p>
        </p:txBody>
      </p:sp>
      <p:pic>
        <p:nvPicPr>
          <p:cNvPr id="3" name="Graphic 2">
            <a:extLst>
              <a:ext uri="{FF2B5EF4-FFF2-40B4-BE49-F238E27FC236}">
                <a16:creationId xmlns:a16="http://schemas.microsoft.com/office/drawing/2014/main" id="{526C9B27-A373-40C5-C387-381122E7EB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937" y="977994"/>
            <a:ext cx="7230836" cy="5170235"/>
          </a:xfrm>
          <a:prstGeom prst="rect">
            <a:avLst/>
          </a:prstGeom>
        </p:spPr>
      </p:pic>
      <p:sp>
        <p:nvSpPr>
          <p:cNvPr id="2" name="Rounded Rectangle 1">
            <a:hlinkClick r:id="rId5"/>
            <a:extLst>
              <a:ext uri="{FF2B5EF4-FFF2-40B4-BE49-F238E27FC236}">
                <a16:creationId xmlns:a16="http://schemas.microsoft.com/office/drawing/2014/main" id="{2662CA96-1B9E-19F4-9CA5-90B2B9CB59FD}"/>
              </a:ext>
            </a:extLst>
          </p:cNvPr>
          <p:cNvSpPr/>
          <p:nvPr/>
        </p:nvSpPr>
        <p:spPr>
          <a:xfrm>
            <a:off x="7671112" y="5043705"/>
            <a:ext cx="3898588" cy="472645"/>
          </a:xfrm>
          <a:prstGeom prst="roundRect">
            <a:avLst/>
          </a:prstGeom>
          <a:solidFill>
            <a:srgbClr val="1AAF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2"/>
                </a:solidFill>
              </a:rPr>
              <a:t>Read the full report</a:t>
            </a:r>
          </a:p>
        </p:txBody>
      </p:sp>
    </p:spTree>
    <p:extLst>
      <p:ext uri="{BB962C8B-B14F-4D97-AF65-F5344CB8AC3E}">
        <p14:creationId xmlns:p14="http://schemas.microsoft.com/office/powerpoint/2010/main" val="243832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0937-2FFC-179F-E04E-4B50873AC333}"/>
              </a:ext>
            </a:extLst>
          </p:cNvPr>
          <p:cNvSpPr>
            <a:spLocks noGrp="1"/>
          </p:cNvSpPr>
          <p:nvPr>
            <p:ph type="title"/>
          </p:nvPr>
        </p:nvSpPr>
        <p:spPr/>
        <p:txBody>
          <a:bodyPr/>
          <a:lstStyle/>
          <a:p>
            <a:r>
              <a:rPr lang="en-GB"/>
              <a:t>NATURE CONNECTION </a:t>
            </a:r>
          </a:p>
        </p:txBody>
      </p:sp>
      <p:sp>
        <p:nvSpPr>
          <p:cNvPr id="3" name="Text Placeholder 2">
            <a:extLst>
              <a:ext uri="{FF2B5EF4-FFF2-40B4-BE49-F238E27FC236}">
                <a16:creationId xmlns:a16="http://schemas.microsoft.com/office/drawing/2014/main" id="{FD10ECE4-2BDC-B596-36DD-0E4116C8E15C}"/>
              </a:ext>
            </a:extLst>
          </p:cNvPr>
          <p:cNvSpPr>
            <a:spLocks noGrp="1"/>
          </p:cNvSpPr>
          <p:nvPr>
            <p:ph type="body" sz="quarter" idx="13"/>
          </p:nvPr>
        </p:nvSpPr>
        <p:spPr>
          <a:xfrm>
            <a:off x="360001" y="1473199"/>
            <a:ext cx="10800000" cy="651845"/>
          </a:xfrm>
        </p:spPr>
        <p:txBody>
          <a:bodyPr/>
          <a:lstStyle/>
          <a:p>
            <a:r>
              <a:rPr lang="en-GB"/>
              <a:t>Most children and young people* agreed with the statement: </a:t>
            </a:r>
            <a:br>
              <a:rPr lang="en-GB"/>
            </a:br>
            <a:r>
              <a:rPr lang="en-GB"/>
              <a:t>“Being in nature makes me very happy” </a:t>
            </a:r>
          </a:p>
        </p:txBody>
      </p:sp>
      <p:sp>
        <p:nvSpPr>
          <p:cNvPr id="4" name="Footer Placeholder 3">
            <a:extLst>
              <a:ext uri="{FF2B5EF4-FFF2-40B4-BE49-F238E27FC236}">
                <a16:creationId xmlns:a16="http://schemas.microsoft.com/office/drawing/2014/main" id="{8EAE87F6-BB40-36D3-BED4-B15E33DD3A1C}"/>
              </a:ext>
            </a:extLst>
          </p:cNvPr>
          <p:cNvSpPr>
            <a:spLocks noGrp="1"/>
          </p:cNvSpPr>
          <p:nvPr>
            <p:ph type="ftr" sz="quarter" idx="15"/>
          </p:nvPr>
        </p:nvSpPr>
        <p:spPr>
          <a:xfrm>
            <a:off x="1925753" y="6373714"/>
            <a:ext cx="9576435" cy="138499"/>
          </a:xfrm>
        </p:spPr>
        <p:txBody>
          <a:bodyPr/>
          <a:lstStyle/>
          <a:p>
            <a:r>
              <a:rPr lang="en-GB" dirty="0"/>
              <a:t>*In 2024, C-PaNS collected data from a representative sample of 4001 children and young people across England. The findings are presented here as a weighted percentage</a:t>
            </a:r>
          </a:p>
        </p:txBody>
      </p:sp>
      <p:graphicFrame>
        <p:nvGraphicFramePr>
          <p:cNvPr id="7" name="Chart 6">
            <a:extLst>
              <a:ext uri="{FF2B5EF4-FFF2-40B4-BE49-F238E27FC236}">
                <a16:creationId xmlns:a16="http://schemas.microsoft.com/office/drawing/2014/main" id="{9FB555C2-1149-8C93-84DA-F6FA1F779E8C}"/>
              </a:ext>
            </a:extLst>
          </p:cNvPr>
          <p:cNvGraphicFramePr/>
          <p:nvPr>
            <p:extLst>
              <p:ext uri="{D42A27DB-BD31-4B8C-83A1-F6EECF244321}">
                <p14:modId xmlns:p14="http://schemas.microsoft.com/office/powerpoint/2010/main" val="1913440683"/>
              </p:ext>
            </p:extLst>
          </p:nvPr>
        </p:nvGraphicFramePr>
        <p:xfrm>
          <a:off x="282256" y="3234199"/>
          <a:ext cx="11627488" cy="242910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400ABED-0C7C-8077-8181-B6687FFBF2C8}"/>
              </a:ext>
            </a:extLst>
          </p:cNvPr>
          <p:cNvSpPr txBox="1"/>
          <p:nvPr/>
        </p:nvSpPr>
        <p:spPr>
          <a:xfrm>
            <a:off x="456679" y="3095699"/>
            <a:ext cx="678071" cy="169277"/>
          </a:xfrm>
          <a:prstGeom prst="rect">
            <a:avLst/>
          </a:prstGeom>
          <a:noFill/>
        </p:spPr>
        <p:txBody>
          <a:bodyPr wrap="none" lIns="0" tIns="0" rIns="0" bIns="0" rtlCol="0">
            <a:spAutoFit/>
          </a:bodyPr>
          <a:lstStyle/>
          <a:p>
            <a:r>
              <a:rPr lang="en-GB" sz="1100" b="1">
                <a:solidFill>
                  <a:schemeClr val="accent2">
                    <a:lumMod val="50000"/>
                  </a:schemeClr>
                </a:solidFill>
              </a:rPr>
              <a:t>DISAGREE</a:t>
            </a:r>
          </a:p>
        </p:txBody>
      </p:sp>
      <p:sp>
        <p:nvSpPr>
          <p:cNvPr id="9" name="TextBox 8">
            <a:extLst>
              <a:ext uri="{FF2B5EF4-FFF2-40B4-BE49-F238E27FC236}">
                <a16:creationId xmlns:a16="http://schemas.microsoft.com/office/drawing/2014/main" id="{B84811F7-8B7D-AC41-AC5C-82C441904F87}"/>
              </a:ext>
            </a:extLst>
          </p:cNvPr>
          <p:cNvSpPr txBox="1"/>
          <p:nvPr/>
        </p:nvSpPr>
        <p:spPr>
          <a:xfrm>
            <a:off x="456679" y="2749451"/>
            <a:ext cx="1050743" cy="276999"/>
          </a:xfrm>
          <a:prstGeom prst="rect">
            <a:avLst/>
          </a:prstGeom>
          <a:noFill/>
        </p:spPr>
        <p:txBody>
          <a:bodyPr wrap="square" lIns="0" tIns="0" rIns="0" bIns="0" rtlCol="0" anchor="t">
            <a:spAutoFit/>
          </a:bodyPr>
          <a:lstStyle/>
          <a:p>
            <a:r>
              <a:rPr lang="en-GB" b="1" dirty="0">
                <a:solidFill>
                  <a:srgbClr val="C62138"/>
                </a:solidFill>
              </a:rPr>
              <a:t>1%</a:t>
            </a:r>
          </a:p>
        </p:txBody>
      </p:sp>
      <p:sp>
        <p:nvSpPr>
          <p:cNvPr id="10" name="TextBox 9">
            <a:extLst>
              <a:ext uri="{FF2B5EF4-FFF2-40B4-BE49-F238E27FC236}">
                <a16:creationId xmlns:a16="http://schemas.microsoft.com/office/drawing/2014/main" id="{E24B1759-AA42-A199-08ED-51F239821109}"/>
              </a:ext>
            </a:extLst>
          </p:cNvPr>
          <p:cNvSpPr txBox="1"/>
          <p:nvPr/>
        </p:nvSpPr>
        <p:spPr>
          <a:xfrm>
            <a:off x="6498133" y="3095699"/>
            <a:ext cx="450444" cy="169277"/>
          </a:xfrm>
          <a:prstGeom prst="rect">
            <a:avLst/>
          </a:prstGeom>
          <a:noFill/>
        </p:spPr>
        <p:txBody>
          <a:bodyPr wrap="none" lIns="0" tIns="0" rIns="0" bIns="0" rtlCol="0">
            <a:spAutoFit/>
          </a:bodyPr>
          <a:lstStyle/>
          <a:p>
            <a:pPr algn="ctr"/>
            <a:r>
              <a:rPr lang="en-GB" sz="1100" b="1">
                <a:solidFill>
                  <a:schemeClr val="accent3"/>
                </a:solidFill>
              </a:rPr>
              <a:t>AGREE</a:t>
            </a:r>
          </a:p>
        </p:txBody>
      </p:sp>
      <p:sp>
        <p:nvSpPr>
          <p:cNvPr id="11" name="TextBox 10">
            <a:extLst>
              <a:ext uri="{FF2B5EF4-FFF2-40B4-BE49-F238E27FC236}">
                <a16:creationId xmlns:a16="http://schemas.microsoft.com/office/drawing/2014/main" id="{1A91D2FC-2C8D-1411-3D1E-701E8E1AA7D5}"/>
              </a:ext>
            </a:extLst>
          </p:cNvPr>
          <p:cNvSpPr txBox="1"/>
          <p:nvPr/>
        </p:nvSpPr>
        <p:spPr>
          <a:xfrm>
            <a:off x="6238175" y="2595848"/>
            <a:ext cx="1050743" cy="430887"/>
          </a:xfrm>
          <a:prstGeom prst="rect">
            <a:avLst/>
          </a:prstGeom>
          <a:noFill/>
        </p:spPr>
        <p:txBody>
          <a:bodyPr wrap="square" lIns="0" tIns="0" rIns="0" bIns="0" rtlCol="0">
            <a:spAutoFit/>
          </a:bodyPr>
          <a:lstStyle/>
          <a:p>
            <a:pPr algn="ctr"/>
            <a:r>
              <a:rPr lang="en-GB" sz="2800" b="1" dirty="0">
                <a:solidFill>
                  <a:srgbClr val="EF7830"/>
                </a:solidFill>
              </a:rPr>
              <a:t>91</a:t>
            </a:r>
            <a:r>
              <a:rPr lang="en-GB" b="1" dirty="0">
                <a:solidFill>
                  <a:srgbClr val="EF7830"/>
                </a:solidFill>
              </a:rPr>
              <a:t>%</a:t>
            </a:r>
          </a:p>
        </p:txBody>
      </p:sp>
      <p:grpSp>
        <p:nvGrpSpPr>
          <p:cNvPr id="18" name="Group 17">
            <a:extLst>
              <a:ext uri="{FF2B5EF4-FFF2-40B4-BE49-F238E27FC236}">
                <a16:creationId xmlns:a16="http://schemas.microsoft.com/office/drawing/2014/main" id="{8B957FF3-EDEC-8DF4-8A4B-27D3C83E3A4A}"/>
              </a:ext>
            </a:extLst>
          </p:cNvPr>
          <p:cNvGrpSpPr/>
          <p:nvPr/>
        </p:nvGrpSpPr>
        <p:grpSpPr>
          <a:xfrm>
            <a:off x="1742469" y="3150782"/>
            <a:ext cx="10013938" cy="0"/>
            <a:chOff x="1742470" y="2972366"/>
            <a:chExt cx="9797828" cy="0"/>
          </a:xfrm>
        </p:grpSpPr>
        <p:cxnSp>
          <p:nvCxnSpPr>
            <p:cNvPr id="13" name="Straight Connector 12">
              <a:extLst>
                <a:ext uri="{FF2B5EF4-FFF2-40B4-BE49-F238E27FC236}">
                  <a16:creationId xmlns:a16="http://schemas.microsoft.com/office/drawing/2014/main" id="{4CA56DA5-588D-BCE0-407D-4DA7E80C6CDB}"/>
                </a:ext>
              </a:extLst>
            </p:cNvPr>
            <p:cNvCxnSpPr/>
            <p:nvPr/>
          </p:nvCxnSpPr>
          <p:spPr>
            <a:xfrm>
              <a:off x="1742470" y="2972366"/>
              <a:ext cx="4319049" cy="0"/>
            </a:xfrm>
            <a:prstGeom prst="line">
              <a:avLst/>
            </a:prstGeom>
            <a:ln w="6350">
              <a:solidFill>
                <a:schemeClr val="bg2">
                  <a:lumMod val="50000"/>
                </a:schemeClr>
              </a:solidFill>
              <a:headEnd type="triangle"/>
              <a:tailEnd type="diamon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AF37A6F-668C-958C-CB9F-A641725FBB95}"/>
                </a:ext>
              </a:extLst>
            </p:cNvPr>
            <p:cNvCxnSpPr>
              <a:cxnSpLocks/>
            </p:cNvCxnSpPr>
            <p:nvPr/>
          </p:nvCxnSpPr>
          <p:spPr>
            <a:xfrm flipH="1">
              <a:off x="7208773" y="2972366"/>
              <a:ext cx="4331525" cy="0"/>
            </a:xfrm>
            <a:prstGeom prst="line">
              <a:avLst/>
            </a:prstGeom>
            <a:ln w="6350">
              <a:solidFill>
                <a:schemeClr val="bg2">
                  <a:lumMod val="50000"/>
                </a:schemeClr>
              </a:solidFill>
              <a:headEnd type="triangle"/>
              <a:tailEnd type="diamond"/>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4496FD10-E136-A556-BA18-79BAA85BC7DE}"/>
              </a:ext>
            </a:extLst>
          </p:cNvPr>
          <p:cNvCxnSpPr/>
          <p:nvPr/>
        </p:nvCxnSpPr>
        <p:spPr>
          <a:xfrm flipV="1">
            <a:off x="1742470" y="3046831"/>
            <a:ext cx="0" cy="207463"/>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3AF04E-BA92-7C1C-DE37-49A7D9FDCCC1}"/>
              </a:ext>
            </a:extLst>
          </p:cNvPr>
          <p:cNvCxnSpPr/>
          <p:nvPr/>
        </p:nvCxnSpPr>
        <p:spPr>
          <a:xfrm flipV="1">
            <a:off x="11756407" y="3046831"/>
            <a:ext cx="0" cy="207463"/>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AFF38F9-1B2C-B99F-B516-3B46125D7621}"/>
              </a:ext>
            </a:extLst>
          </p:cNvPr>
          <p:cNvSpPr txBox="1"/>
          <p:nvPr/>
        </p:nvSpPr>
        <p:spPr>
          <a:xfrm>
            <a:off x="9079224" y="4256076"/>
            <a:ext cx="1626874" cy="138499"/>
          </a:xfrm>
          <a:prstGeom prst="rect">
            <a:avLst/>
          </a:prstGeom>
          <a:noFill/>
        </p:spPr>
        <p:txBody>
          <a:bodyPr wrap="square" lIns="0" tIns="0" rIns="0" bIns="0" rtlCol="0">
            <a:spAutoFit/>
          </a:bodyPr>
          <a:lstStyle/>
          <a:p>
            <a:pPr algn="ctr"/>
            <a:r>
              <a:rPr lang="en-GB" sz="900" b="1">
                <a:solidFill>
                  <a:schemeClr val="bg2"/>
                </a:solidFill>
              </a:rPr>
              <a:t>COMPLETELY AGREE</a:t>
            </a:r>
          </a:p>
        </p:txBody>
      </p:sp>
      <p:sp>
        <p:nvSpPr>
          <p:cNvPr id="21" name="TextBox 20">
            <a:extLst>
              <a:ext uri="{FF2B5EF4-FFF2-40B4-BE49-F238E27FC236}">
                <a16:creationId xmlns:a16="http://schemas.microsoft.com/office/drawing/2014/main" id="{FBE049B5-DE69-2C18-CE67-9687A6DECFFB}"/>
              </a:ext>
            </a:extLst>
          </p:cNvPr>
          <p:cNvSpPr txBox="1"/>
          <p:nvPr/>
        </p:nvSpPr>
        <p:spPr>
          <a:xfrm>
            <a:off x="5662044" y="4256077"/>
            <a:ext cx="1626874" cy="138499"/>
          </a:xfrm>
          <a:prstGeom prst="rect">
            <a:avLst/>
          </a:prstGeom>
          <a:noFill/>
        </p:spPr>
        <p:txBody>
          <a:bodyPr wrap="square" lIns="0" tIns="0" rIns="0" bIns="0" rtlCol="0">
            <a:spAutoFit/>
          </a:bodyPr>
          <a:lstStyle/>
          <a:p>
            <a:pPr algn="ctr"/>
            <a:r>
              <a:rPr lang="en-GB" sz="900" b="1">
                <a:solidFill>
                  <a:schemeClr val="bg2"/>
                </a:solidFill>
              </a:rPr>
              <a:t>STRONGLY AGREE</a:t>
            </a:r>
          </a:p>
        </p:txBody>
      </p:sp>
      <p:sp>
        <p:nvSpPr>
          <p:cNvPr id="22" name="TextBox 21">
            <a:extLst>
              <a:ext uri="{FF2B5EF4-FFF2-40B4-BE49-F238E27FC236}">
                <a16:creationId xmlns:a16="http://schemas.microsoft.com/office/drawing/2014/main" id="{349D010C-B50F-807B-E4CA-C716AADF4934}"/>
              </a:ext>
            </a:extLst>
          </p:cNvPr>
          <p:cNvSpPr txBox="1"/>
          <p:nvPr/>
        </p:nvSpPr>
        <p:spPr>
          <a:xfrm>
            <a:off x="2711032" y="4256077"/>
            <a:ext cx="1177634" cy="138499"/>
          </a:xfrm>
          <a:prstGeom prst="rect">
            <a:avLst/>
          </a:prstGeom>
          <a:noFill/>
        </p:spPr>
        <p:txBody>
          <a:bodyPr wrap="square" lIns="0" tIns="0" rIns="0" bIns="0" rtlCol="0">
            <a:spAutoFit/>
          </a:bodyPr>
          <a:lstStyle/>
          <a:p>
            <a:pPr algn="ctr"/>
            <a:r>
              <a:rPr lang="en-GB" sz="900" b="1">
                <a:solidFill>
                  <a:schemeClr val="bg2"/>
                </a:solidFill>
              </a:rPr>
              <a:t>AGREE</a:t>
            </a:r>
          </a:p>
        </p:txBody>
      </p:sp>
      <p:sp>
        <p:nvSpPr>
          <p:cNvPr id="23" name="TextBox 22">
            <a:extLst>
              <a:ext uri="{FF2B5EF4-FFF2-40B4-BE49-F238E27FC236}">
                <a16:creationId xmlns:a16="http://schemas.microsoft.com/office/drawing/2014/main" id="{45AEC98A-E3DF-9C3B-0870-017A21338149}"/>
              </a:ext>
            </a:extLst>
          </p:cNvPr>
          <p:cNvSpPr txBox="1"/>
          <p:nvPr/>
        </p:nvSpPr>
        <p:spPr>
          <a:xfrm>
            <a:off x="475472" y="4264002"/>
            <a:ext cx="1177634" cy="276999"/>
          </a:xfrm>
          <a:prstGeom prst="rect">
            <a:avLst/>
          </a:prstGeom>
          <a:noFill/>
        </p:spPr>
        <p:txBody>
          <a:bodyPr wrap="square" lIns="0" tIns="0" rIns="0" bIns="0" rtlCol="0">
            <a:spAutoFit/>
          </a:bodyPr>
          <a:lstStyle/>
          <a:p>
            <a:pPr algn="ctr"/>
            <a:r>
              <a:rPr lang="en-GB" sz="900" b="1" dirty="0">
                <a:solidFill>
                  <a:schemeClr val="accent3"/>
                </a:solidFill>
              </a:rPr>
              <a:t>NEITHER AGREE</a:t>
            </a:r>
            <a:br>
              <a:rPr lang="en-GB" sz="900" b="1" dirty="0">
                <a:solidFill>
                  <a:schemeClr val="accent3"/>
                </a:solidFill>
              </a:rPr>
            </a:br>
            <a:r>
              <a:rPr lang="en-GB" sz="900" b="1" dirty="0">
                <a:solidFill>
                  <a:schemeClr val="accent3"/>
                </a:solidFill>
              </a:rPr>
              <a:t>NOR DISAGREE</a:t>
            </a:r>
          </a:p>
        </p:txBody>
      </p:sp>
      <p:sp>
        <p:nvSpPr>
          <p:cNvPr id="24" name="TextBox 23">
            <a:extLst>
              <a:ext uri="{FF2B5EF4-FFF2-40B4-BE49-F238E27FC236}">
                <a16:creationId xmlns:a16="http://schemas.microsoft.com/office/drawing/2014/main" id="{8D0B9128-381C-D8D3-C73E-54308A38A202}"/>
              </a:ext>
            </a:extLst>
          </p:cNvPr>
          <p:cNvSpPr txBox="1"/>
          <p:nvPr/>
        </p:nvSpPr>
        <p:spPr>
          <a:xfrm rot="16200000">
            <a:off x="-62887" y="4081523"/>
            <a:ext cx="1177634" cy="138499"/>
          </a:xfrm>
          <a:prstGeom prst="rect">
            <a:avLst/>
          </a:prstGeom>
          <a:noFill/>
        </p:spPr>
        <p:txBody>
          <a:bodyPr wrap="square" lIns="0" tIns="0" rIns="0" bIns="0" rtlCol="0">
            <a:spAutoFit/>
          </a:bodyPr>
          <a:lstStyle/>
          <a:p>
            <a:pPr algn="ctr"/>
            <a:r>
              <a:rPr lang="en-GB" sz="900" b="1">
                <a:solidFill>
                  <a:schemeClr val="bg2"/>
                </a:solidFill>
              </a:rPr>
              <a:t>DISAGREE</a:t>
            </a:r>
          </a:p>
        </p:txBody>
      </p:sp>
    </p:spTree>
    <p:extLst>
      <p:ext uri="{BB962C8B-B14F-4D97-AF65-F5344CB8AC3E}">
        <p14:creationId xmlns:p14="http://schemas.microsoft.com/office/powerpoint/2010/main" val="313076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6858499-E7A1-5EC9-B020-F0BA94EED382}"/>
              </a:ext>
            </a:extLst>
          </p:cNvPr>
          <p:cNvSpPr>
            <a:spLocks noGrp="1"/>
          </p:cNvSpPr>
          <p:nvPr>
            <p:ph type="title"/>
          </p:nvPr>
        </p:nvSpPr>
        <p:spPr>
          <a:xfrm>
            <a:off x="360001" y="2503828"/>
            <a:ext cx="3731120" cy="179299"/>
          </a:xfrm>
        </p:spPr>
        <p:txBody>
          <a:bodyPr/>
          <a:lstStyle/>
          <a:p>
            <a:r>
              <a:rPr lang="en-GB"/>
              <a:t>NATURE CONNECTION </a:t>
            </a:r>
          </a:p>
        </p:txBody>
      </p:sp>
      <p:sp>
        <p:nvSpPr>
          <p:cNvPr id="13" name="Text Placeholder 12">
            <a:extLst>
              <a:ext uri="{FF2B5EF4-FFF2-40B4-BE49-F238E27FC236}">
                <a16:creationId xmlns:a16="http://schemas.microsoft.com/office/drawing/2014/main" id="{24B1EFE1-974B-C6BE-3A69-B92077199295}"/>
              </a:ext>
            </a:extLst>
          </p:cNvPr>
          <p:cNvSpPr>
            <a:spLocks noGrp="1"/>
          </p:cNvSpPr>
          <p:nvPr>
            <p:ph type="body" sz="quarter" idx="13"/>
          </p:nvPr>
        </p:nvSpPr>
        <p:spPr>
          <a:xfrm>
            <a:off x="360002" y="2683127"/>
            <a:ext cx="3498320" cy="1594732"/>
          </a:xfrm>
        </p:spPr>
        <p:txBody>
          <a:bodyPr/>
          <a:lstStyle/>
          <a:p>
            <a:r>
              <a:rPr lang="en-GB" sz="2400"/>
              <a:t>Over half of children and young people* reported feeling highly connected to nature</a:t>
            </a:r>
            <a:r>
              <a:rPr lang="en-GB" sz="2000" b="0" i="0">
                <a:solidFill>
                  <a:srgbClr val="0C0D0E"/>
                </a:solidFill>
                <a:effectLst/>
                <a:latin typeface="Georgia" panose="02040502050405020303" pitchFamily="18" charset="0"/>
              </a:rPr>
              <a:t>†</a:t>
            </a:r>
            <a:endParaRPr lang="en-GB" sz="2400"/>
          </a:p>
        </p:txBody>
      </p:sp>
      <p:sp>
        <p:nvSpPr>
          <p:cNvPr id="11" name="Footer Placeholder 10">
            <a:extLst>
              <a:ext uri="{FF2B5EF4-FFF2-40B4-BE49-F238E27FC236}">
                <a16:creationId xmlns:a16="http://schemas.microsoft.com/office/drawing/2014/main" id="{F9CF42F4-92C6-5CB0-DB84-1ECCA6A172D5}"/>
              </a:ext>
            </a:extLst>
          </p:cNvPr>
          <p:cNvSpPr>
            <a:spLocks noGrp="1"/>
          </p:cNvSpPr>
          <p:nvPr>
            <p:ph type="ftr" sz="quarter" idx="15"/>
          </p:nvPr>
        </p:nvSpPr>
        <p:spPr>
          <a:xfrm>
            <a:off x="1925754" y="6096715"/>
            <a:ext cx="9321366" cy="415498"/>
          </a:xfrm>
        </p:spPr>
        <p:txBody>
          <a:bodyPr/>
          <a:lstStyle/>
          <a:p>
            <a:r>
              <a:rPr lang="en-GB" dirty="0"/>
              <a:t>*In 2024, C-PaNS collected data from a representative sample of 4001 children and young people across England. The findings are presented here as a weighted percentage</a:t>
            </a:r>
          </a:p>
          <a:p>
            <a:r>
              <a:rPr lang="en-GB" b="0" i="0" dirty="0">
                <a:solidFill>
                  <a:srgbClr val="0C0D0E"/>
                </a:solidFill>
                <a:effectLst/>
                <a:latin typeface="Georgia" panose="02040502050405020303" pitchFamily="18" charset="0"/>
              </a:rPr>
              <a:t>†</a:t>
            </a:r>
            <a:r>
              <a:rPr lang="en-GB" dirty="0"/>
              <a:t>Connection to nature was assessed using the illustrated ‘Inclusion of Nature in Self Scale’ (</a:t>
            </a:r>
            <a:r>
              <a:rPr lang="en-GB" dirty="0" err="1"/>
              <a:t>Kleespies</a:t>
            </a:r>
            <a:r>
              <a:rPr lang="en-GB" dirty="0"/>
              <a:t> et al., 2021). </a:t>
            </a:r>
            <a:r>
              <a:rPr lang="en-GB" b="0" i="0" u="sng" dirty="0">
                <a:solidFill>
                  <a:schemeClr val="bg2">
                    <a:lumMod val="50000"/>
                  </a:schemeClr>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Sustainability | Free Full-Text | Measuring Connection to Nature—A Illustrated Extension of the Inclusion of Nature in Self Scale (mdpi.com)</a:t>
            </a:r>
            <a:endParaRPr lang="en-GB" dirty="0">
              <a:solidFill>
                <a:schemeClr val="bg2">
                  <a:lumMod val="50000"/>
                </a:schemeClr>
              </a:solidFill>
            </a:endParaRPr>
          </a:p>
        </p:txBody>
      </p:sp>
      <p:sp>
        <p:nvSpPr>
          <p:cNvPr id="17" name="TextBox 16">
            <a:extLst>
              <a:ext uri="{FF2B5EF4-FFF2-40B4-BE49-F238E27FC236}">
                <a16:creationId xmlns:a16="http://schemas.microsoft.com/office/drawing/2014/main" id="{3C2C0CCE-6D35-046D-9672-B4DB1DCA26A2}"/>
              </a:ext>
            </a:extLst>
          </p:cNvPr>
          <p:cNvSpPr txBox="1"/>
          <p:nvPr/>
        </p:nvSpPr>
        <p:spPr>
          <a:xfrm>
            <a:off x="5001993" y="3171497"/>
            <a:ext cx="1112485" cy="138499"/>
          </a:xfrm>
          <a:prstGeom prst="rect">
            <a:avLst/>
          </a:prstGeom>
          <a:noFill/>
        </p:spPr>
        <p:txBody>
          <a:bodyPr wrap="none" lIns="0" tIns="0" rIns="0" bIns="0" rtlCol="0">
            <a:spAutoFit/>
          </a:bodyPr>
          <a:lstStyle/>
          <a:p>
            <a:pPr algn="ctr"/>
            <a:r>
              <a:rPr lang="en-GB" sz="900" b="1" dirty="0">
                <a:solidFill>
                  <a:srgbClr val="FFA701"/>
                </a:solidFill>
              </a:rPr>
              <a:t>HIGH CONNECTION</a:t>
            </a:r>
          </a:p>
        </p:txBody>
      </p:sp>
      <p:sp>
        <p:nvSpPr>
          <p:cNvPr id="18" name="TextBox 17">
            <a:extLst>
              <a:ext uri="{FF2B5EF4-FFF2-40B4-BE49-F238E27FC236}">
                <a16:creationId xmlns:a16="http://schemas.microsoft.com/office/drawing/2014/main" id="{DDCCF008-3372-4EE0-76B3-01B469220139}"/>
              </a:ext>
            </a:extLst>
          </p:cNvPr>
          <p:cNvSpPr txBox="1"/>
          <p:nvPr/>
        </p:nvSpPr>
        <p:spPr>
          <a:xfrm>
            <a:off x="9803861" y="4690438"/>
            <a:ext cx="1452321" cy="138499"/>
          </a:xfrm>
          <a:prstGeom prst="rect">
            <a:avLst/>
          </a:prstGeom>
          <a:noFill/>
        </p:spPr>
        <p:txBody>
          <a:bodyPr wrap="none" lIns="0" tIns="0" rIns="0" bIns="0" rtlCol="0">
            <a:spAutoFit/>
          </a:bodyPr>
          <a:lstStyle/>
          <a:p>
            <a:pPr algn="ctr"/>
            <a:r>
              <a:rPr lang="en-GB" sz="900" b="1">
                <a:solidFill>
                  <a:srgbClr val="DC6C18"/>
                </a:solidFill>
              </a:rPr>
              <a:t>MODERATE CONNECTION</a:t>
            </a:r>
          </a:p>
        </p:txBody>
      </p:sp>
      <p:sp>
        <p:nvSpPr>
          <p:cNvPr id="19" name="TextBox 18">
            <a:extLst>
              <a:ext uri="{FF2B5EF4-FFF2-40B4-BE49-F238E27FC236}">
                <a16:creationId xmlns:a16="http://schemas.microsoft.com/office/drawing/2014/main" id="{112E9F2A-BB8E-70A5-71EA-3E77278A058B}"/>
              </a:ext>
            </a:extLst>
          </p:cNvPr>
          <p:cNvSpPr txBox="1"/>
          <p:nvPr/>
        </p:nvSpPr>
        <p:spPr>
          <a:xfrm>
            <a:off x="10011090" y="1875565"/>
            <a:ext cx="1083631" cy="138499"/>
          </a:xfrm>
          <a:prstGeom prst="rect">
            <a:avLst/>
          </a:prstGeom>
          <a:noFill/>
        </p:spPr>
        <p:txBody>
          <a:bodyPr wrap="none" lIns="0" tIns="0" rIns="0" bIns="0" rtlCol="0">
            <a:spAutoFit/>
          </a:bodyPr>
          <a:lstStyle/>
          <a:p>
            <a:pPr algn="ctr"/>
            <a:r>
              <a:rPr lang="en-GB" sz="900" b="1">
                <a:solidFill>
                  <a:srgbClr val="C62138"/>
                </a:solidFill>
              </a:rPr>
              <a:t>LOW CONNECTION</a:t>
            </a:r>
          </a:p>
        </p:txBody>
      </p:sp>
      <p:sp>
        <p:nvSpPr>
          <p:cNvPr id="20" name="TextBox 19">
            <a:extLst>
              <a:ext uri="{FF2B5EF4-FFF2-40B4-BE49-F238E27FC236}">
                <a16:creationId xmlns:a16="http://schemas.microsoft.com/office/drawing/2014/main" id="{4228F3E8-BB8C-6FBF-7AB9-57FBF27EF0EA}"/>
              </a:ext>
            </a:extLst>
          </p:cNvPr>
          <p:cNvSpPr txBox="1"/>
          <p:nvPr/>
        </p:nvSpPr>
        <p:spPr>
          <a:xfrm>
            <a:off x="5063735" y="2671646"/>
            <a:ext cx="1050743" cy="430887"/>
          </a:xfrm>
          <a:prstGeom prst="rect">
            <a:avLst/>
          </a:prstGeom>
          <a:noFill/>
        </p:spPr>
        <p:txBody>
          <a:bodyPr wrap="square" lIns="0" tIns="0" rIns="0" bIns="0" rtlCol="0">
            <a:spAutoFit/>
          </a:bodyPr>
          <a:lstStyle/>
          <a:p>
            <a:pPr algn="r"/>
            <a:r>
              <a:rPr lang="en-GB" sz="2800" b="1" dirty="0">
                <a:solidFill>
                  <a:srgbClr val="FFA701"/>
                </a:solidFill>
              </a:rPr>
              <a:t>57</a:t>
            </a:r>
            <a:r>
              <a:rPr lang="en-GB" b="1" dirty="0">
                <a:solidFill>
                  <a:srgbClr val="FFA701"/>
                </a:solidFill>
              </a:rPr>
              <a:t>%</a:t>
            </a:r>
          </a:p>
        </p:txBody>
      </p:sp>
      <p:graphicFrame>
        <p:nvGraphicFramePr>
          <p:cNvPr id="23" name="Chart 22">
            <a:extLst>
              <a:ext uri="{FF2B5EF4-FFF2-40B4-BE49-F238E27FC236}">
                <a16:creationId xmlns:a16="http://schemas.microsoft.com/office/drawing/2014/main" id="{9C0355DE-CE66-EF0F-5F7F-AC728968424F}"/>
              </a:ext>
            </a:extLst>
          </p:cNvPr>
          <p:cNvGraphicFramePr/>
          <p:nvPr/>
        </p:nvGraphicFramePr>
        <p:xfrm>
          <a:off x="6089346" y="1128000"/>
          <a:ext cx="4442967" cy="4225423"/>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144ECD7D-74CC-D715-9EFE-382EBBCF2178}"/>
              </a:ext>
            </a:extLst>
          </p:cNvPr>
          <p:cNvSpPr txBox="1"/>
          <p:nvPr/>
        </p:nvSpPr>
        <p:spPr>
          <a:xfrm>
            <a:off x="10011090" y="1399437"/>
            <a:ext cx="1050743" cy="430887"/>
          </a:xfrm>
          <a:prstGeom prst="rect">
            <a:avLst/>
          </a:prstGeom>
          <a:noFill/>
        </p:spPr>
        <p:txBody>
          <a:bodyPr wrap="square" lIns="0" tIns="0" rIns="0" bIns="0" rtlCol="0">
            <a:spAutoFit/>
          </a:bodyPr>
          <a:lstStyle/>
          <a:p>
            <a:r>
              <a:rPr lang="en-GB" sz="2800" b="1" dirty="0">
                <a:solidFill>
                  <a:srgbClr val="C62138"/>
                </a:solidFill>
              </a:rPr>
              <a:t>23</a:t>
            </a:r>
            <a:r>
              <a:rPr lang="en-GB" b="1" dirty="0">
                <a:solidFill>
                  <a:srgbClr val="C62138"/>
                </a:solidFill>
              </a:rPr>
              <a:t>%</a:t>
            </a:r>
          </a:p>
        </p:txBody>
      </p:sp>
      <p:sp>
        <p:nvSpPr>
          <p:cNvPr id="25" name="TextBox 24">
            <a:extLst>
              <a:ext uri="{FF2B5EF4-FFF2-40B4-BE49-F238E27FC236}">
                <a16:creationId xmlns:a16="http://schemas.microsoft.com/office/drawing/2014/main" id="{109AB7B3-5677-8D2E-7D17-476919402C90}"/>
              </a:ext>
            </a:extLst>
          </p:cNvPr>
          <p:cNvSpPr txBox="1"/>
          <p:nvPr/>
        </p:nvSpPr>
        <p:spPr>
          <a:xfrm>
            <a:off x="9803861" y="4844898"/>
            <a:ext cx="1050743" cy="430887"/>
          </a:xfrm>
          <a:prstGeom prst="rect">
            <a:avLst/>
          </a:prstGeom>
          <a:noFill/>
        </p:spPr>
        <p:txBody>
          <a:bodyPr wrap="square" lIns="0" tIns="0" rIns="0" bIns="0" rtlCol="0">
            <a:spAutoFit/>
          </a:bodyPr>
          <a:lstStyle/>
          <a:p>
            <a:r>
              <a:rPr lang="en-GB" sz="2800" b="1" dirty="0">
                <a:solidFill>
                  <a:srgbClr val="DC6C18"/>
                </a:solidFill>
              </a:rPr>
              <a:t>20</a:t>
            </a:r>
            <a:r>
              <a:rPr lang="en-GB" b="1" dirty="0">
                <a:solidFill>
                  <a:srgbClr val="DC6C18"/>
                </a:solidFill>
              </a:rPr>
              <a:t>%</a:t>
            </a:r>
          </a:p>
        </p:txBody>
      </p:sp>
      <p:pic>
        <p:nvPicPr>
          <p:cNvPr id="30" name="Graphic 29">
            <a:extLst>
              <a:ext uri="{FF2B5EF4-FFF2-40B4-BE49-F238E27FC236}">
                <a16:creationId xmlns:a16="http://schemas.microsoft.com/office/drawing/2014/main" id="{CAD04AED-2407-40FB-D413-C5EE97E903B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087093" y="2013077"/>
            <a:ext cx="2425700" cy="2425700"/>
          </a:xfrm>
          <a:prstGeom prst="rect">
            <a:avLst/>
          </a:prstGeom>
        </p:spPr>
      </p:pic>
    </p:spTree>
    <p:extLst>
      <p:ext uri="{BB962C8B-B14F-4D97-AF65-F5344CB8AC3E}">
        <p14:creationId xmlns:p14="http://schemas.microsoft.com/office/powerpoint/2010/main" val="428213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C2D7C2-B77B-74A0-934A-9D8D16643248}"/>
              </a:ext>
            </a:extLst>
          </p:cNvPr>
          <p:cNvSpPr>
            <a:spLocks noGrp="1"/>
          </p:cNvSpPr>
          <p:nvPr>
            <p:ph type="title"/>
          </p:nvPr>
        </p:nvSpPr>
        <p:spPr>
          <a:xfrm>
            <a:off x="360000" y="1293900"/>
            <a:ext cx="7403998" cy="179998"/>
          </a:xfrm>
        </p:spPr>
        <p:txBody>
          <a:bodyPr/>
          <a:lstStyle/>
          <a:p>
            <a:r>
              <a:rPr lang="en-GB"/>
              <a:t>ENVIRONMENTAL CONCERN AND ACTION</a:t>
            </a:r>
          </a:p>
        </p:txBody>
      </p:sp>
      <p:sp>
        <p:nvSpPr>
          <p:cNvPr id="7" name="Text Placeholder 6">
            <a:extLst>
              <a:ext uri="{FF2B5EF4-FFF2-40B4-BE49-F238E27FC236}">
                <a16:creationId xmlns:a16="http://schemas.microsoft.com/office/drawing/2014/main" id="{9710D3D5-B473-919D-F245-200B0F910602}"/>
              </a:ext>
            </a:extLst>
          </p:cNvPr>
          <p:cNvSpPr>
            <a:spLocks noGrp="1"/>
          </p:cNvSpPr>
          <p:nvPr>
            <p:ph type="body" sz="quarter" idx="13"/>
          </p:nvPr>
        </p:nvSpPr>
        <p:spPr>
          <a:xfrm>
            <a:off x="360363" y="1473200"/>
            <a:ext cx="7266499" cy="651845"/>
          </a:xfrm>
        </p:spPr>
        <p:txBody>
          <a:bodyPr wrap="square">
            <a:spAutoFit/>
          </a:bodyPr>
          <a:lstStyle/>
          <a:p>
            <a:r>
              <a:rPr lang="en-GB"/>
              <a:t>Children and young people* reported doing a range of activities to look after the environment. The most common activities are…</a:t>
            </a:r>
          </a:p>
        </p:txBody>
      </p:sp>
      <p:sp>
        <p:nvSpPr>
          <p:cNvPr id="8" name="Text Placeholder 7">
            <a:extLst>
              <a:ext uri="{FF2B5EF4-FFF2-40B4-BE49-F238E27FC236}">
                <a16:creationId xmlns:a16="http://schemas.microsoft.com/office/drawing/2014/main" id="{D8569CA0-8E2F-B489-1293-C9FE504B28F5}"/>
              </a:ext>
            </a:extLst>
          </p:cNvPr>
          <p:cNvSpPr>
            <a:spLocks noGrp="1"/>
          </p:cNvSpPr>
          <p:nvPr>
            <p:ph type="body" sz="quarter" idx="14"/>
          </p:nvPr>
        </p:nvSpPr>
        <p:spPr>
          <a:xfrm>
            <a:off x="8124000" y="0"/>
            <a:ext cx="4068000" cy="6858000"/>
          </a:xfrm>
        </p:spPr>
        <p:txBody>
          <a:bodyPr/>
          <a:lstStyle/>
          <a:p>
            <a:r>
              <a:rPr lang="en-GB"/>
              <a:t>Reported actions taken to look after the environment</a:t>
            </a:r>
          </a:p>
          <a:p>
            <a:pPr lvl="2"/>
            <a:r>
              <a:rPr lang="en-GB"/>
              <a:t>Percentage of children and young people*</a:t>
            </a:r>
          </a:p>
        </p:txBody>
      </p:sp>
      <p:sp>
        <p:nvSpPr>
          <p:cNvPr id="56" name="Footer Placeholder 55">
            <a:extLst>
              <a:ext uri="{FF2B5EF4-FFF2-40B4-BE49-F238E27FC236}">
                <a16:creationId xmlns:a16="http://schemas.microsoft.com/office/drawing/2014/main" id="{6365AA9D-E7A0-5C26-CBC4-9E2672311B1E}"/>
              </a:ext>
            </a:extLst>
          </p:cNvPr>
          <p:cNvSpPr>
            <a:spLocks noGrp="1"/>
          </p:cNvSpPr>
          <p:nvPr>
            <p:ph type="ftr" sz="quarter" idx="16"/>
          </p:nvPr>
        </p:nvSpPr>
        <p:spPr>
          <a:xfrm>
            <a:off x="1925638" y="6234926"/>
            <a:ext cx="5838825" cy="276999"/>
          </a:xfrm>
        </p:spPr>
        <p:txBody>
          <a:bodyPr/>
          <a:lstStyle/>
          <a:p>
            <a:r>
              <a:rPr lang="en-GB" dirty="0"/>
              <a:t>*In 2024, C-PaNS collected data from a representative sample of 4001 children and young people across England. The findings are presented here as a weighted percentage</a:t>
            </a:r>
          </a:p>
        </p:txBody>
      </p:sp>
      <p:pic>
        <p:nvPicPr>
          <p:cNvPr id="24" name="Graphic 23">
            <a:extLst>
              <a:ext uri="{FF2B5EF4-FFF2-40B4-BE49-F238E27FC236}">
                <a16:creationId xmlns:a16="http://schemas.microsoft.com/office/drawing/2014/main" id="{6D05BDCA-8B88-F684-277C-7C0B0D55AC0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0363" y="2713045"/>
            <a:ext cx="2160000" cy="2160000"/>
          </a:xfrm>
          <a:prstGeom prst="rect">
            <a:avLst/>
          </a:prstGeom>
        </p:spPr>
      </p:pic>
      <p:pic>
        <p:nvPicPr>
          <p:cNvPr id="26" name="Graphic 25">
            <a:extLst>
              <a:ext uri="{FF2B5EF4-FFF2-40B4-BE49-F238E27FC236}">
                <a16:creationId xmlns:a16="http://schemas.microsoft.com/office/drawing/2014/main" id="{BC86F99B-2A16-3E47-E6CC-B49B65C5CFE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017895" y="2713045"/>
            <a:ext cx="2160000" cy="2160000"/>
          </a:xfrm>
          <a:prstGeom prst="rect">
            <a:avLst/>
          </a:prstGeom>
        </p:spPr>
      </p:pic>
      <p:pic>
        <p:nvPicPr>
          <p:cNvPr id="28" name="Graphic 27">
            <a:extLst>
              <a:ext uri="{FF2B5EF4-FFF2-40B4-BE49-F238E27FC236}">
                <a16:creationId xmlns:a16="http://schemas.microsoft.com/office/drawing/2014/main" id="{FDEBB2A7-BD53-026E-71F9-E51D4C81B0A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576225" y="2713045"/>
            <a:ext cx="2160000" cy="2160000"/>
          </a:xfrm>
          <a:prstGeom prst="rect">
            <a:avLst/>
          </a:prstGeom>
        </p:spPr>
      </p:pic>
      <p:sp>
        <p:nvSpPr>
          <p:cNvPr id="29" name="Oval 28">
            <a:extLst>
              <a:ext uri="{FF2B5EF4-FFF2-40B4-BE49-F238E27FC236}">
                <a16:creationId xmlns:a16="http://schemas.microsoft.com/office/drawing/2014/main" id="{D9F8F45E-E817-E663-A115-3A8A75205CC8}"/>
              </a:ext>
            </a:extLst>
          </p:cNvPr>
          <p:cNvSpPr>
            <a:spLocks noChangeAspect="1"/>
          </p:cNvSpPr>
          <p:nvPr/>
        </p:nvSpPr>
        <p:spPr>
          <a:xfrm>
            <a:off x="1851129" y="2600078"/>
            <a:ext cx="756000" cy="756000"/>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61</a:t>
            </a:r>
            <a:r>
              <a:rPr lang="en-GB" sz="1200" b="1" dirty="0">
                <a:solidFill>
                  <a:schemeClr val="bg2"/>
                </a:solidFill>
              </a:rPr>
              <a:t>%</a:t>
            </a:r>
            <a:endParaRPr lang="en-GB" b="1" dirty="0">
              <a:solidFill>
                <a:schemeClr val="bg2"/>
              </a:solidFill>
            </a:endParaRPr>
          </a:p>
        </p:txBody>
      </p:sp>
      <p:sp>
        <p:nvSpPr>
          <p:cNvPr id="30" name="Oval 29">
            <a:extLst>
              <a:ext uri="{FF2B5EF4-FFF2-40B4-BE49-F238E27FC236}">
                <a16:creationId xmlns:a16="http://schemas.microsoft.com/office/drawing/2014/main" id="{A711FE84-119B-D9FF-8D3B-C58BA46C5BF8}"/>
              </a:ext>
            </a:extLst>
          </p:cNvPr>
          <p:cNvSpPr>
            <a:spLocks noChangeAspect="1"/>
          </p:cNvSpPr>
          <p:nvPr/>
        </p:nvSpPr>
        <p:spPr>
          <a:xfrm>
            <a:off x="7007998" y="2600078"/>
            <a:ext cx="756000" cy="756000"/>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53</a:t>
            </a:r>
            <a:r>
              <a:rPr lang="en-GB" sz="1200" b="1" dirty="0">
                <a:solidFill>
                  <a:schemeClr val="bg2"/>
                </a:solidFill>
              </a:rPr>
              <a:t>%</a:t>
            </a:r>
            <a:endParaRPr lang="en-GB" b="1" dirty="0">
              <a:solidFill>
                <a:schemeClr val="bg2"/>
              </a:solidFill>
            </a:endParaRPr>
          </a:p>
        </p:txBody>
      </p:sp>
      <p:sp>
        <p:nvSpPr>
          <p:cNvPr id="31" name="Oval 30">
            <a:extLst>
              <a:ext uri="{FF2B5EF4-FFF2-40B4-BE49-F238E27FC236}">
                <a16:creationId xmlns:a16="http://schemas.microsoft.com/office/drawing/2014/main" id="{89FFC457-1847-355B-DB33-30EEB980C481}"/>
              </a:ext>
            </a:extLst>
          </p:cNvPr>
          <p:cNvSpPr>
            <a:spLocks noChangeAspect="1"/>
          </p:cNvSpPr>
          <p:nvPr/>
        </p:nvSpPr>
        <p:spPr>
          <a:xfrm>
            <a:off x="4438764" y="2600078"/>
            <a:ext cx="756000" cy="756000"/>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54</a:t>
            </a:r>
            <a:r>
              <a:rPr lang="en-GB" sz="1200" b="1" dirty="0">
                <a:solidFill>
                  <a:schemeClr val="bg2"/>
                </a:solidFill>
              </a:rPr>
              <a:t>%</a:t>
            </a:r>
            <a:endParaRPr lang="en-GB" b="1" dirty="0">
              <a:solidFill>
                <a:schemeClr val="bg2"/>
              </a:solidFill>
            </a:endParaRPr>
          </a:p>
        </p:txBody>
      </p:sp>
      <p:sp>
        <p:nvSpPr>
          <p:cNvPr id="50" name="TextBox 49">
            <a:extLst>
              <a:ext uri="{FF2B5EF4-FFF2-40B4-BE49-F238E27FC236}">
                <a16:creationId xmlns:a16="http://schemas.microsoft.com/office/drawing/2014/main" id="{C3A746C6-C06C-6A22-565D-4C591E3FDB5A}"/>
              </a:ext>
            </a:extLst>
          </p:cNvPr>
          <p:cNvSpPr txBox="1"/>
          <p:nvPr/>
        </p:nvSpPr>
        <p:spPr>
          <a:xfrm>
            <a:off x="358301" y="5065118"/>
            <a:ext cx="2160000" cy="215444"/>
          </a:xfrm>
          <a:prstGeom prst="rect">
            <a:avLst/>
          </a:prstGeom>
          <a:noFill/>
        </p:spPr>
        <p:txBody>
          <a:bodyPr wrap="square" lIns="0" tIns="0" rIns="0" bIns="0" rtlCol="0">
            <a:spAutoFit/>
          </a:bodyPr>
          <a:lstStyle/>
          <a:p>
            <a:pPr algn="ctr"/>
            <a:r>
              <a:rPr lang="en-GB" sz="1400"/>
              <a:t>Recycling</a:t>
            </a:r>
          </a:p>
        </p:txBody>
      </p:sp>
      <p:sp>
        <p:nvSpPr>
          <p:cNvPr id="51" name="TextBox 50">
            <a:extLst>
              <a:ext uri="{FF2B5EF4-FFF2-40B4-BE49-F238E27FC236}">
                <a16:creationId xmlns:a16="http://schemas.microsoft.com/office/drawing/2014/main" id="{A5B933BE-4591-053C-5925-3E5994D67C2C}"/>
              </a:ext>
            </a:extLst>
          </p:cNvPr>
          <p:cNvSpPr txBox="1"/>
          <p:nvPr/>
        </p:nvSpPr>
        <p:spPr>
          <a:xfrm>
            <a:off x="5575662" y="5065118"/>
            <a:ext cx="2159999" cy="215444"/>
          </a:xfrm>
          <a:prstGeom prst="rect">
            <a:avLst/>
          </a:prstGeom>
          <a:noFill/>
        </p:spPr>
        <p:txBody>
          <a:bodyPr wrap="square" lIns="0" tIns="0" rIns="0" bIns="0" rtlCol="0">
            <a:spAutoFit/>
          </a:bodyPr>
          <a:lstStyle/>
          <a:p>
            <a:pPr algn="ctr"/>
            <a:r>
              <a:rPr lang="en-GB" sz="1400"/>
              <a:t>Turning off taps </a:t>
            </a:r>
          </a:p>
        </p:txBody>
      </p:sp>
      <p:sp>
        <p:nvSpPr>
          <p:cNvPr id="52" name="TextBox 51">
            <a:extLst>
              <a:ext uri="{FF2B5EF4-FFF2-40B4-BE49-F238E27FC236}">
                <a16:creationId xmlns:a16="http://schemas.microsoft.com/office/drawing/2014/main" id="{30085B4D-85AB-7144-DB78-5E012476E40E}"/>
              </a:ext>
            </a:extLst>
          </p:cNvPr>
          <p:cNvSpPr txBox="1"/>
          <p:nvPr/>
        </p:nvSpPr>
        <p:spPr>
          <a:xfrm>
            <a:off x="3014686" y="5065118"/>
            <a:ext cx="2159999" cy="215444"/>
          </a:xfrm>
          <a:prstGeom prst="rect">
            <a:avLst/>
          </a:prstGeom>
          <a:noFill/>
        </p:spPr>
        <p:txBody>
          <a:bodyPr wrap="square" lIns="0" tIns="0" rIns="0" bIns="0" rtlCol="0">
            <a:spAutoFit/>
          </a:bodyPr>
          <a:lstStyle/>
          <a:p>
            <a:pPr algn="ctr"/>
            <a:r>
              <a:rPr lang="en-GB" sz="1400"/>
              <a:t>Pick up litter</a:t>
            </a:r>
          </a:p>
        </p:txBody>
      </p:sp>
      <p:graphicFrame>
        <p:nvGraphicFramePr>
          <p:cNvPr id="2" name="Chart 1">
            <a:extLst>
              <a:ext uri="{FF2B5EF4-FFF2-40B4-BE49-F238E27FC236}">
                <a16:creationId xmlns:a16="http://schemas.microsoft.com/office/drawing/2014/main" id="{D3826FE4-03C0-00D6-E8F7-45072A5415E7}"/>
              </a:ext>
            </a:extLst>
          </p:cNvPr>
          <p:cNvGraphicFramePr/>
          <p:nvPr>
            <p:extLst>
              <p:ext uri="{D42A27DB-BD31-4B8C-83A1-F6EECF244321}">
                <p14:modId xmlns:p14="http://schemas.microsoft.com/office/powerpoint/2010/main" val="1792815226"/>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86753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3E97-25FE-2FDC-880A-CC39F29F5C85}"/>
              </a:ext>
            </a:extLst>
          </p:cNvPr>
          <p:cNvSpPr>
            <a:spLocks noGrp="1"/>
          </p:cNvSpPr>
          <p:nvPr>
            <p:ph type="title"/>
          </p:nvPr>
        </p:nvSpPr>
        <p:spPr/>
        <p:txBody>
          <a:bodyPr/>
          <a:lstStyle/>
          <a:p>
            <a:r>
              <a:rPr lang="en-GB"/>
              <a:t>ENVIRONMENTAL CONCERN AND ACTION</a:t>
            </a:r>
          </a:p>
        </p:txBody>
      </p:sp>
      <p:sp>
        <p:nvSpPr>
          <p:cNvPr id="3" name="Text Placeholder 2">
            <a:extLst>
              <a:ext uri="{FF2B5EF4-FFF2-40B4-BE49-F238E27FC236}">
                <a16:creationId xmlns:a16="http://schemas.microsoft.com/office/drawing/2014/main" id="{579138EC-AB8F-362F-946B-FCE1F495BE19}"/>
              </a:ext>
            </a:extLst>
          </p:cNvPr>
          <p:cNvSpPr>
            <a:spLocks noGrp="1"/>
          </p:cNvSpPr>
          <p:nvPr>
            <p:ph type="body" sz="quarter" idx="13"/>
          </p:nvPr>
        </p:nvSpPr>
        <p:spPr>
          <a:xfrm>
            <a:off x="360002" y="3538667"/>
            <a:ext cx="3402102" cy="1328954"/>
          </a:xfrm>
        </p:spPr>
        <p:txBody>
          <a:bodyPr/>
          <a:lstStyle/>
          <a:p>
            <a:r>
              <a:rPr lang="en-GB"/>
              <a:t>of children and young people* said that looking after the environment was important to them</a:t>
            </a:r>
          </a:p>
        </p:txBody>
      </p:sp>
      <p:sp>
        <p:nvSpPr>
          <p:cNvPr id="4" name="Text Placeholder 3">
            <a:extLst>
              <a:ext uri="{FF2B5EF4-FFF2-40B4-BE49-F238E27FC236}">
                <a16:creationId xmlns:a16="http://schemas.microsoft.com/office/drawing/2014/main" id="{07F05A2A-B325-EEEB-3720-2F9C8C5779E7}"/>
              </a:ext>
            </a:extLst>
          </p:cNvPr>
          <p:cNvSpPr>
            <a:spLocks noGrp="1"/>
          </p:cNvSpPr>
          <p:nvPr>
            <p:ph type="body" sz="quarter" idx="14"/>
          </p:nvPr>
        </p:nvSpPr>
        <p:spPr>
          <a:xfrm>
            <a:off x="355600" y="2196664"/>
            <a:ext cx="3735481" cy="1403461"/>
          </a:xfrm>
        </p:spPr>
        <p:txBody>
          <a:bodyPr/>
          <a:lstStyle/>
          <a:p>
            <a:r>
              <a:rPr lang="en-GB" dirty="0"/>
              <a:t>83</a:t>
            </a:r>
            <a:r>
              <a:rPr lang="en-GB" sz="4800" dirty="0"/>
              <a:t>%</a:t>
            </a:r>
          </a:p>
        </p:txBody>
      </p:sp>
      <p:sp>
        <p:nvSpPr>
          <p:cNvPr id="5" name="Footer Placeholder 4">
            <a:extLst>
              <a:ext uri="{FF2B5EF4-FFF2-40B4-BE49-F238E27FC236}">
                <a16:creationId xmlns:a16="http://schemas.microsoft.com/office/drawing/2014/main" id="{810B134C-0422-FE6B-FAED-B30206425644}"/>
              </a:ext>
            </a:extLst>
          </p:cNvPr>
          <p:cNvSpPr>
            <a:spLocks noGrp="1"/>
          </p:cNvSpPr>
          <p:nvPr>
            <p:ph type="ftr" sz="quarter" idx="16"/>
          </p:nvPr>
        </p:nvSpPr>
        <p:spPr>
          <a:xfrm>
            <a:off x="1925754" y="6373714"/>
            <a:ext cx="10024946" cy="138499"/>
          </a:xfrm>
        </p:spPr>
        <p:txBody>
          <a:bodyPr/>
          <a:lstStyle/>
          <a:p>
            <a:r>
              <a:rPr lang="en-GB" dirty="0"/>
              <a:t>*In 2024, C-PaNS collected data from a representative sample of 4001 children and young people across England. The findings are presented here as a weighted percentage</a:t>
            </a:r>
          </a:p>
        </p:txBody>
      </p:sp>
      <p:pic>
        <p:nvPicPr>
          <p:cNvPr id="7" name="Graphic 6">
            <a:extLst>
              <a:ext uri="{FF2B5EF4-FFF2-40B4-BE49-F238E27FC236}">
                <a16:creationId xmlns:a16="http://schemas.microsoft.com/office/drawing/2014/main" id="{9A76AFAF-6619-AAE9-BF14-0E3C3F7AE42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66760" y="1193062"/>
            <a:ext cx="8412792" cy="4641832"/>
          </a:xfrm>
          <a:prstGeom prst="rect">
            <a:avLst/>
          </a:prstGeom>
        </p:spPr>
      </p:pic>
    </p:spTree>
    <p:extLst>
      <p:ext uri="{BB962C8B-B14F-4D97-AF65-F5344CB8AC3E}">
        <p14:creationId xmlns:p14="http://schemas.microsoft.com/office/powerpoint/2010/main" val="418564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C77C506-C36D-A8F9-8076-EE7DC8B45A9E}"/>
              </a:ext>
            </a:extLst>
          </p:cNvPr>
          <p:cNvGraphicFramePr>
            <a:graphicFrameLocks noChangeAspect="1"/>
          </p:cNvGraphicFramePr>
          <p:nvPr>
            <p:extLst>
              <p:ext uri="{D42A27DB-BD31-4B8C-83A1-F6EECF244321}">
                <p14:modId xmlns:p14="http://schemas.microsoft.com/office/powerpoint/2010/main" val="1392801358"/>
              </p:ext>
            </p:extLst>
          </p:nvPr>
        </p:nvGraphicFramePr>
        <p:xfrm>
          <a:off x="189386" y="2544130"/>
          <a:ext cx="2497830" cy="2497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F602E0AD-0FD9-A8F9-8CEF-5454B95D8B15}"/>
              </a:ext>
            </a:extLst>
          </p:cNvPr>
          <p:cNvGraphicFramePr>
            <a:graphicFrameLocks noChangeAspect="1"/>
          </p:cNvGraphicFramePr>
          <p:nvPr>
            <p:extLst>
              <p:ext uri="{D42A27DB-BD31-4B8C-83A1-F6EECF244321}">
                <p14:modId xmlns:p14="http://schemas.microsoft.com/office/powerpoint/2010/main" val="2522621935"/>
              </p:ext>
            </p:extLst>
          </p:nvPr>
        </p:nvGraphicFramePr>
        <p:xfrm>
          <a:off x="2757055" y="2544130"/>
          <a:ext cx="2497830" cy="24978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A286ACFA-9F11-171C-9D5B-D651A116D5FD}"/>
              </a:ext>
            </a:extLst>
          </p:cNvPr>
          <p:cNvGraphicFramePr>
            <a:graphicFrameLocks noChangeAspect="1"/>
          </p:cNvGraphicFramePr>
          <p:nvPr>
            <p:extLst>
              <p:ext uri="{D42A27DB-BD31-4B8C-83A1-F6EECF244321}">
                <p14:modId xmlns:p14="http://schemas.microsoft.com/office/powerpoint/2010/main" val="29723539"/>
              </p:ext>
            </p:extLst>
          </p:nvPr>
        </p:nvGraphicFramePr>
        <p:xfrm>
          <a:off x="5322661" y="2544130"/>
          <a:ext cx="2497830" cy="249783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a:extLst>
              <a:ext uri="{FF2B5EF4-FFF2-40B4-BE49-F238E27FC236}">
                <a16:creationId xmlns:a16="http://schemas.microsoft.com/office/drawing/2014/main" id="{E7C2D7C2-B77B-74A0-934A-9D8D16643248}"/>
              </a:ext>
            </a:extLst>
          </p:cNvPr>
          <p:cNvSpPr>
            <a:spLocks noGrp="1"/>
          </p:cNvSpPr>
          <p:nvPr>
            <p:ph type="title"/>
          </p:nvPr>
        </p:nvSpPr>
        <p:spPr>
          <a:xfrm>
            <a:off x="360000" y="1293900"/>
            <a:ext cx="7403998" cy="179998"/>
          </a:xfrm>
        </p:spPr>
        <p:txBody>
          <a:bodyPr/>
          <a:lstStyle/>
          <a:p>
            <a:r>
              <a:rPr lang="en-GB"/>
              <a:t>GREEN PLACES VISITED</a:t>
            </a:r>
          </a:p>
        </p:txBody>
      </p:sp>
      <p:sp>
        <p:nvSpPr>
          <p:cNvPr id="7" name="Text Placeholder 6">
            <a:extLst>
              <a:ext uri="{FF2B5EF4-FFF2-40B4-BE49-F238E27FC236}">
                <a16:creationId xmlns:a16="http://schemas.microsoft.com/office/drawing/2014/main" id="{9710D3D5-B473-919D-F245-200B0F910602}"/>
              </a:ext>
            </a:extLst>
          </p:cNvPr>
          <p:cNvSpPr>
            <a:spLocks noGrp="1"/>
          </p:cNvSpPr>
          <p:nvPr>
            <p:ph type="body" sz="quarter" idx="13"/>
          </p:nvPr>
        </p:nvSpPr>
        <p:spPr>
          <a:xfrm>
            <a:off x="360363" y="1473200"/>
            <a:ext cx="6120349" cy="651845"/>
          </a:xfrm>
        </p:spPr>
        <p:txBody>
          <a:bodyPr wrap="square">
            <a:spAutoFit/>
          </a:bodyPr>
          <a:lstStyle/>
          <a:p>
            <a:r>
              <a:rPr lang="en-GB"/>
              <a:t>Children and young people* reported visiting a variety of green and natural places in the last week.</a:t>
            </a:r>
          </a:p>
        </p:txBody>
      </p:sp>
      <p:sp>
        <p:nvSpPr>
          <p:cNvPr id="8" name="Text Placeholder 7">
            <a:extLst>
              <a:ext uri="{FF2B5EF4-FFF2-40B4-BE49-F238E27FC236}">
                <a16:creationId xmlns:a16="http://schemas.microsoft.com/office/drawing/2014/main" id="{D8569CA0-8E2F-B489-1293-C9FE504B28F5}"/>
              </a:ext>
            </a:extLst>
          </p:cNvPr>
          <p:cNvSpPr>
            <a:spLocks noGrp="1"/>
          </p:cNvSpPr>
          <p:nvPr>
            <p:ph type="body" sz="quarter" idx="14"/>
          </p:nvPr>
        </p:nvSpPr>
        <p:spPr>
          <a:xfrm>
            <a:off x="8124000" y="0"/>
            <a:ext cx="4068000" cy="6858000"/>
          </a:xfrm>
        </p:spPr>
        <p:txBody>
          <a:bodyPr/>
          <a:lstStyle/>
          <a:p>
            <a:r>
              <a:rPr lang="en-GB"/>
              <a:t>Green and natural places visited in the last week</a:t>
            </a:r>
          </a:p>
          <a:p>
            <a:pPr lvl="2"/>
            <a:r>
              <a:rPr lang="en-GB"/>
              <a:t>Percentage of children and young people*</a:t>
            </a:r>
          </a:p>
        </p:txBody>
      </p:sp>
      <p:pic>
        <p:nvPicPr>
          <p:cNvPr id="24" name="Graphic 23">
            <a:extLst>
              <a:ext uri="{FF2B5EF4-FFF2-40B4-BE49-F238E27FC236}">
                <a16:creationId xmlns:a16="http://schemas.microsoft.com/office/drawing/2014/main" id="{6D05BDCA-8B88-F684-277C-7C0B0D55AC0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56780" y="2909462"/>
            <a:ext cx="1767166" cy="1767166"/>
          </a:xfrm>
          <a:prstGeom prst="rect">
            <a:avLst/>
          </a:prstGeom>
        </p:spPr>
      </p:pic>
      <p:pic>
        <p:nvPicPr>
          <p:cNvPr id="26" name="Graphic 25">
            <a:extLst>
              <a:ext uri="{FF2B5EF4-FFF2-40B4-BE49-F238E27FC236}">
                <a16:creationId xmlns:a16="http://schemas.microsoft.com/office/drawing/2014/main" id="{BC86F99B-2A16-3E47-E6CC-B49B65C5CFE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87993" y="2909462"/>
            <a:ext cx="1767166" cy="1767166"/>
          </a:xfrm>
          <a:prstGeom prst="rect">
            <a:avLst/>
          </a:prstGeom>
        </p:spPr>
      </p:pic>
      <p:pic>
        <p:nvPicPr>
          <p:cNvPr id="28" name="Graphic 27">
            <a:extLst>
              <a:ext uri="{FF2B5EF4-FFF2-40B4-BE49-F238E27FC236}">
                <a16:creationId xmlns:a16="http://schemas.microsoft.com/office/drawing/2014/main" id="{FDEBB2A7-BD53-026E-71F9-E51D4C81B0A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122387" y="2909462"/>
            <a:ext cx="1767166" cy="1767166"/>
          </a:xfrm>
          <a:prstGeom prst="rect">
            <a:avLst/>
          </a:prstGeom>
        </p:spPr>
      </p:pic>
      <p:sp>
        <p:nvSpPr>
          <p:cNvPr id="29" name="Oval 28">
            <a:extLst>
              <a:ext uri="{FF2B5EF4-FFF2-40B4-BE49-F238E27FC236}">
                <a16:creationId xmlns:a16="http://schemas.microsoft.com/office/drawing/2014/main" id="{D9F8F45E-E817-E663-A115-3A8A75205CC8}"/>
              </a:ext>
            </a:extLst>
          </p:cNvPr>
          <p:cNvSpPr>
            <a:spLocks noChangeAspect="1"/>
          </p:cNvSpPr>
          <p:nvPr/>
        </p:nvSpPr>
        <p:spPr>
          <a:xfrm>
            <a:off x="1060301" y="4848963"/>
            <a:ext cx="756000" cy="756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1"/>
                </a:solidFill>
              </a:rPr>
              <a:t>66</a:t>
            </a:r>
            <a:r>
              <a:rPr lang="en-GB" sz="1200" b="1">
                <a:solidFill>
                  <a:schemeClr val="bg1"/>
                </a:solidFill>
              </a:rPr>
              <a:t>%</a:t>
            </a:r>
            <a:endParaRPr lang="en-GB" b="1">
              <a:solidFill>
                <a:schemeClr val="bg1"/>
              </a:solidFill>
            </a:endParaRPr>
          </a:p>
        </p:txBody>
      </p:sp>
      <p:sp>
        <p:nvSpPr>
          <p:cNvPr id="30" name="Oval 29">
            <a:extLst>
              <a:ext uri="{FF2B5EF4-FFF2-40B4-BE49-F238E27FC236}">
                <a16:creationId xmlns:a16="http://schemas.microsoft.com/office/drawing/2014/main" id="{A711FE84-119B-D9FF-8D3B-C58BA46C5BF8}"/>
              </a:ext>
            </a:extLst>
          </p:cNvPr>
          <p:cNvSpPr>
            <a:spLocks noChangeAspect="1"/>
          </p:cNvSpPr>
          <p:nvPr/>
        </p:nvSpPr>
        <p:spPr>
          <a:xfrm>
            <a:off x="3615610" y="4848963"/>
            <a:ext cx="756000" cy="756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1"/>
                </a:solidFill>
              </a:rPr>
              <a:t>62</a:t>
            </a:r>
            <a:r>
              <a:rPr lang="en-GB" sz="1200" b="1">
                <a:solidFill>
                  <a:schemeClr val="bg1"/>
                </a:solidFill>
              </a:rPr>
              <a:t>%</a:t>
            </a:r>
            <a:endParaRPr lang="en-GB" b="1">
              <a:solidFill>
                <a:schemeClr val="bg1"/>
              </a:solidFill>
            </a:endParaRPr>
          </a:p>
        </p:txBody>
      </p:sp>
      <p:sp>
        <p:nvSpPr>
          <p:cNvPr id="31" name="Oval 30">
            <a:extLst>
              <a:ext uri="{FF2B5EF4-FFF2-40B4-BE49-F238E27FC236}">
                <a16:creationId xmlns:a16="http://schemas.microsoft.com/office/drawing/2014/main" id="{89FFC457-1847-355B-DB33-30EEB980C481}"/>
              </a:ext>
            </a:extLst>
          </p:cNvPr>
          <p:cNvSpPr>
            <a:spLocks noChangeAspect="1"/>
          </p:cNvSpPr>
          <p:nvPr/>
        </p:nvSpPr>
        <p:spPr>
          <a:xfrm>
            <a:off x="6170919" y="4848963"/>
            <a:ext cx="756000" cy="756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1"/>
                </a:solidFill>
              </a:rPr>
              <a:t>43</a:t>
            </a:r>
            <a:r>
              <a:rPr lang="en-GB" sz="1200" b="1">
                <a:solidFill>
                  <a:schemeClr val="bg1"/>
                </a:solidFill>
              </a:rPr>
              <a:t>%</a:t>
            </a:r>
            <a:endParaRPr lang="en-GB" b="1">
              <a:solidFill>
                <a:schemeClr val="bg1"/>
              </a:solidFill>
            </a:endParaRPr>
          </a:p>
        </p:txBody>
      </p:sp>
      <p:graphicFrame>
        <p:nvGraphicFramePr>
          <p:cNvPr id="32" name="Chart 31">
            <a:extLst>
              <a:ext uri="{FF2B5EF4-FFF2-40B4-BE49-F238E27FC236}">
                <a16:creationId xmlns:a16="http://schemas.microsoft.com/office/drawing/2014/main" id="{2D10ECAB-C90A-C597-EA2A-7AE6671BC123}"/>
              </a:ext>
            </a:extLst>
          </p:cNvPr>
          <p:cNvGraphicFramePr/>
          <p:nvPr>
            <p:extLst>
              <p:ext uri="{D42A27DB-BD31-4B8C-83A1-F6EECF244321}">
                <p14:modId xmlns:p14="http://schemas.microsoft.com/office/powerpoint/2010/main" val="3549793420"/>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12"/>
          </a:graphicData>
        </a:graphic>
      </p:graphicFrame>
      <p:sp>
        <p:nvSpPr>
          <p:cNvPr id="50" name="TextBox 49">
            <a:extLst>
              <a:ext uri="{FF2B5EF4-FFF2-40B4-BE49-F238E27FC236}">
                <a16:creationId xmlns:a16="http://schemas.microsoft.com/office/drawing/2014/main" id="{C3A746C6-C06C-6A22-565D-4C591E3FDB5A}"/>
              </a:ext>
            </a:extLst>
          </p:cNvPr>
          <p:cNvSpPr txBox="1"/>
          <p:nvPr/>
        </p:nvSpPr>
        <p:spPr>
          <a:xfrm>
            <a:off x="358301" y="5423143"/>
            <a:ext cx="2160000" cy="215444"/>
          </a:xfrm>
          <a:prstGeom prst="rect">
            <a:avLst/>
          </a:prstGeom>
          <a:noFill/>
        </p:spPr>
        <p:txBody>
          <a:bodyPr wrap="square" lIns="0" tIns="0" rIns="0" bIns="0" rtlCol="0">
            <a:spAutoFit/>
          </a:bodyPr>
          <a:lstStyle/>
          <a:p>
            <a:pPr algn="ctr"/>
            <a:r>
              <a:rPr lang="en-GB" sz="1400"/>
              <a:t>Gardens</a:t>
            </a:r>
          </a:p>
        </p:txBody>
      </p:sp>
      <p:sp>
        <p:nvSpPr>
          <p:cNvPr id="51" name="TextBox 50">
            <a:extLst>
              <a:ext uri="{FF2B5EF4-FFF2-40B4-BE49-F238E27FC236}">
                <a16:creationId xmlns:a16="http://schemas.microsoft.com/office/drawing/2014/main" id="{A5B933BE-4591-053C-5925-3E5994D67C2C}"/>
              </a:ext>
            </a:extLst>
          </p:cNvPr>
          <p:cNvSpPr txBox="1"/>
          <p:nvPr/>
        </p:nvSpPr>
        <p:spPr>
          <a:xfrm>
            <a:off x="2913611" y="5423143"/>
            <a:ext cx="2159999" cy="430887"/>
          </a:xfrm>
          <a:prstGeom prst="rect">
            <a:avLst/>
          </a:prstGeom>
          <a:noFill/>
        </p:spPr>
        <p:txBody>
          <a:bodyPr wrap="square" lIns="0" tIns="0" rIns="0" bIns="0" rtlCol="0">
            <a:spAutoFit/>
          </a:bodyPr>
          <a:lstStyle/>
          <a:p>
            <a:pPr algn="ctr"/>
            <a:r>
              <a:rPr lang="en-GB" sz="1400"/>
              <a:t>Parks, playing fields playgrounds</a:t>
            </a:r>
          </a:p>
        </p:txBody>
      </p:sp>
      <p:sp>
        <p:nvSpPr>
          <p:cNvPr id="52" name="TextBox 51">
            <a:extLst>
              <a:ext uri="{FF2B5EF4-FFF2-40B4-BE49-F238E27FC236}">
                <a16:creationId xmlns:a16="http://schemas.microsoft.com/office/drawing/2014/main" id="{30085B4D-85AB-7144-DB78-5E012476E40E}"/>
              </a:ext>
            </a:extLst>
          </p:cNvPr>
          <p:cNvSpPr txBox="1"/>
          <p:nvPr/>
        </p:nvSpPr>
        <p:spPr>
          <a:xfrm>
            <a:off x="5468920" y="5423143"/>
            <a:ext cx="2159999" cy="430887"/>
          </a:xfrm>
          <a:prstGeom prst="rect">
            <a:avLst/>
          </a:prstGeom>
          <a:noFill/>
        </p:spPr>
        <p:txBody>
          <a:bodyPr wrap="square" lIns="0" tIns="0" rIns="0" bIns="0" rtlCol="0">
            <a:spAutoFit/>
          </a:bodyPr>
          <a:lstStyle/>
          <a:p>
            <a:pPr algn="ctr"/>
            <a:r>
              <a:rPr lang="en-GB" sz="1400"/>
              <a:t>Grassy areas in the streets nearby</a:t>
            </a:r>
          </a:p>
        </p:txBody>
      </p:sp>
      <p:sp>
        <p:nvSpPr>
          <p:cNvPr id="56" name="Footer Placeholder 55">
            <a:extLst>
              <a:ext uri="{FF2B5EF4-FFF2-40B4-BE49-F238E27FC236}">
                <a16:creationId xmlns:a16="http://schemas.microsoft.com/office/drawing/2014/main" id="{6365AA9D-E7A0-5C26-CBC4-9E2672311B1E}"/>
              </a:ext>
            </a:extLst>
          </p:cNvPr>
          <p:cNvSpPr>
            <a:spLocks noGrp="1"/>
          </p:cNvSpPr>
          <p:nvPr>
            <p:ph type="ftr" sz="quarter" idx="3"/>
          </p:nvPr>
        </p:nvSpPr>
        <p:spPr>
          <a:xfrm>
            <a:off x="1925754" y="6235214"/>
            <a:ext cx="5838244" cy="276999"/>
          </a:xfrm>
        </p:spPr>
        <p:txBody>
          <a:bodyPr/>
          <a:lstStyle/>
          <a:p>
            <a:r>
              <a:rPr lang="en-GB" sz="900"/>
              <a:t>*In </a:t>
            </a:r>
            <a:r>
              <a:rPr lang="en-GB"/>
              <a:t>2024</a:t>
            </a:r>
            <a:r>
              <a:rPr lang="en-GB" sz="900"/>
              <a:t>, C-</a:t>
            </a:r>
            <a:r>
              <a:rPr lang="en-GB" sz="900" err="1"/>
              <a:t>PaNS</a:t>
            </a:r>
            <a:r>
              <a:rPr lang="en-GB" sz="900"/>
              <a:t> collected data from a representative sample of 4001 children and young people across England. The findings are presented here as a weighted percentage</a:t>
            </a:r>
          </a:p>
        </p:txBody>
      </p:sp>
    </p:spTree>
    <p:extLst>
      <p:ext uri="{BB962C8B-B14F-4D97-AF65-F5344CB8AC3E}">
        <p14:creationId xmlns:p14="http://schemas.microsoft.com/office/powerpoint/2010/main" val="79138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0EB8F98-BA4C-8214-7AE6-3FBEAD9B29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58371" y="2987595"/>
            <a:ext cx="1443085" cy="1443085"/>
          </a:xfrm>
          <a:prstGeom prst="rect">
            <a:avLst/>
          </a:prstGeom>
        </p:spPr>
      </p:pic>
      <p:sp>
        <p:nvSpPr>
          <p:cNvPr id="2" name="Title 1">
            <a:extLst>
              <a:ext uri="{FF2B5EF4-FFF2-40B4-BE49-F238E27FC236}">
                <a16:creationId xmlns:a16="http://schemas.microsoft.com/office/drawing/2014/main" id="{1D717B0C-1B84-197C-ED90-A0D1F3019F55}"/>
              </a:ext>
            </a:extLst>
          </p:cNvPr>
          <p:cNvSpPr>
            <a:spLocks noGrp="1"/>
          </p:cNvSpPr>
          <p:nvPr>
            <p:ph type="title"/>
          </p:nvPr>
        </p:nvSpPr>
        <p:spPr/>
        <p:txBody>
          <a:bodyPr/>
          <a:lstStyle/>
          <a:p>
            <a:r>
              <a:rPr lang="en-GB" dirty="0"/>
              <a:t>TIME SPENT OUTSIDE</a:t>
            </a:r>
          </a:p>
        </p:txBody>
      </p:sp>
      <p:sp>
        <p:nvSpPr>
          <p:cNvPr id="3" name="Text Placeholder 2">
            <a:extLst>
              <a:ext uri="{FF2B5EF4-FFF2-40B4-BE49-F238E27FC236}">
                <a16:creationId xmlns:a16="http://schemas.microsoft.com/office/drawing/2014/main" id="{2151A365-961A-718B-4947-E2208A20D675}"/>
              </a:ext>
            </a:extLst>
          </p:cNvPr>
          <p:cNvSpPr>
            <a:spLocks noGrp="1"/>
          </p:cNvSpPr>
          <p:nvPr>
            <p:ph type="body" sz="quarter" idx="13"/>
          </p:nvPr>
        </p:nvSpPr>
        <p:spPr>
          <a:xfrm>
            <a:off x="360002" y="1473199"/>
            <a:ext cx="9029326" cy="651845"/>
          </a:xfrm>
        </p:spPr>
        <p:txBody>
          <a:bodyPr/>
          <a:lstStyle/>
          <a:p>
            <a:r>
              <a:rPr lang="en-GB"/>
              <a:t>During term time, children and young people* reported spending time outside at school and when not at school</a:t>
            </a:r>
          </a:p>
        </p:txBody>
      </p:sp>
      <p:sp>
        <p:nvSpPr>
          <p:cNvPr id="4" name="TextBox 3">
            <a:extLst>
              <a:ext uri="{FF2B5EF4-FFF2-40B4-BE49-F238E27FC236}">
                <a16:creationId xmlns:a16="http://schemas.microsoft.com/office/drawing/2014/main" id="{8A122139-1C1B-B183-F3A7-15E253CDD8B3}"/>
              </a:ext>
            </a:extLst>
          </p:cNvPr>
          <p:cNvSpPr txBox="1"/>
          <p:nvPr/>
        </p:nvSpPr>
        <p:spPr>
          <a:xfrm>
            <a:off x="562866" y="5166885"/>
            <a:ext cx="1994633" cy="646331"/>
          </a:xfrm>
          <a:prstGeom prst="rect">
            <a:avLst/>
          </a:prstGeom>
          <a:noFill/>
        </p:spPr>
        <p:txBody>
          <a:bodyPr wrap="square" lIns="0" tIns="0" rIns="0" bIns="0" rtlCol="0">
            <a:spAutoFit/>
          </a:bodyPr>
          <a:lstStyle/>
          <a:p>
            <a:pPr algn="ctr"/>
            <a:r>
              <a:rPr lang="en-GB" sz="1400"/>
              <a:t>spent time outside at school every day or most days</a:t>
            </a:r>
          </a:p>
        </p:txBody>
      </p:sp>
      <p:sp>
        <p:nvSpPr>
          <p:cNvPr id="5" name="TextBox 4">
            <a:extLst>
              <a:ext uri="{FF2B5EF4-FFF2-40B4-BE49-F238E27FC236}">
                <a16:creationId xmlns:a16="http://schemas.microsoft.com/office/drawing/2014/main" id="{C0C09FAF-9181-318B-EBE4-0247AB31D236}"/>
              </a:ext>
            </a:extLst>
          </p:cNvPr>
          <p:cNvSpPr txBox="1"/>
          <p:nvPr/>
        </p:nvSpPr>
        <p:spPr>
          <a:xfrm>
            <a:off x="3053702" y="5166885"/>
            <a:ext cx="2519862" cy="646331"/>
          </a:xfrm>
          <a:prstGeom prst="rect">
            <a:avLst/>
          </a:prstGeom>
          <a:noFill/>
        </p:spPr>
        <p:txBody>
          <a:bodyPr wrap="square" lIns="0" tIns="0" rIns="0" bIns="0" rtlCol="0">
            <a:spAutoFit/>
          </a:bodyPr>
          <a:lstStyle/>
          <a:p>
            <a:pPr algn="ctr"/>
            <a:r>
              <a:rPr lang="en-GB" sz="1400"/>
              <a:t>had done activities or lessons outside that were not PE every day or most days</a:t>
            </a:r>
          </a:p>
        </p:txBody>
      </p:sp>
      <p:sp>
        <p:nvSpPr>
          <p:cNvPr id="6" name="TextBox 5">
            <a:extLst>
              <a:ext uri="{FF2B5EF4-FFF2-40B4-BE49-F238E27FC236}">
                <a16:creationId xmlns:a16="http://schemas.microsoft.com/office/drawing/2014/main" id="{A95A33DF-F4AC-F4F3-7D1D-9E703BFA3733}"/>
              </a:ext>
            </a:extLst>
          </p:cNvPr>
          <p:cNvSpPr txBox="1"/>
          <p:nvPr/>
        </p:nvSpPr>
        <p:spPr>
          <a:xfrm>
            <a:off x="6529203" y="5166885"/>
            <a:ext cx="2012169" cy="646331"/>
          </a:xfrm>
          <a:prstGeom prst="rect">
            <a:avLst/>
          </a:prstGeom>
          <a:noFill/>
        </p:spPr>
        <p:txBody>
          <a:bodyPr wrap="square" lIns="0" tIns="0" rIns="0" bIns="0" rtlCol="0">
            <a:spAutoFit/>
          </a:bodyPr>
          <a:lstStyle/>
          <a:p>
            <a:pPr algn="ctr"/>
            <a:r>
              <a:rPr lang="en-GB" sz="1400"/>
              <a:t>spent time outside in their garden every day or most days</a:t>
            </a:r>
          </a:p>
        </p:txBody>
      </p:sp>
      <p:sp>
        <p:nvSpPr>
          <p:cNvPr id="7" name="TextBox 6">
            <a:extLst>
              <a:ext uri="{FF2B5EF4-FFF2-40B4-BE49-F238E27FC236}">
                <a16:creationId xmlns:a16="http://schemas.microsoft.com/office/drawing/2014/main" id="{603C6595-67D1-0D5A-4FAF-D6666F5C0E0B}"/>
              </a:ext>
            </a:extLst>
          </p:cNvPr>
          <p:cNvSpPr txBox="1"/>
          <p:nvPr/>
        </p:nvSpPr>
        <p:spPr>
          <a:xfrm>
            <a:off x="9473829" y="5166885"/>
            <a:ext cx="2012168" cy="646331"/>
          </a:xfrm>
          <a:prstGeom prst="rect">
            <a:avLst/>
          </a:prstGeom>
          <a:noFill/>
        </p:spPr>
        <p:txBody>
          <a:bodyPr wrap="square" lIns="0" tIns="0" rIns="0" bIns="0" rtlCol="0">
            <a:spAutoFit/>
          </a:bodyPr>
          <a:lstStyle/>
          <a:p>
            <a:pPr algn="ctr"/>
            <a:r>
              <a:rPr lang="en-GB" sz="1400"/>
              <a:t>spent time outside in other places every day or most days</a:t>
            </a:r>
          </a:p>
        </p:txBody>
      </p:sp>
      <p:pic>
        <p:nvPicPr>
          <p:cNvPr id="9" name="Graphic 8">
            <a:extLst>
              <a:ext uri="{FF2B5EF4-FFF2-40B4-BE49-F238E27FC236}">
                <a16:creationId xmlns:a16="http://schemas.microsoft.com/office/drawing/2014/main" id="{EB2CE07C-0514-D4F6-56DE-BA4C83A8F08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92091" y="2980493"/>
            <a:ext cx="1443085" cy="1443085"/>
          </a:xfrm>
          <a:prstGeom prst="rect">
            <a:avLst/>
          </a:prstGeom>
        </p:spPr>
      </p:pic>
      <p:pic>
        <p:nvPicPr>
          <p:cNvPr id="13" name="Graphic 12">
            <a:extLst>
              <a:ext uri="{FF2B5EF4-FFF2-40B4-BE49-F238E27FC236}">
                <a16:creationId xmlns:a16="http://schemas.microsoft.com/office/drawing/2014/main" id="{6EB83EC6-0C81-A3A4-B061-938601C92F2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8640" y="2980493"/>
            <a:ext cx="1443085" cy="1443085"/>
          </a:xfrm>
          <a:prstGeom prst="rect">
            <a:avLst/>
          </a:prstGeom>
        </p:spPr>
      </p:pic>
      <p:pic>
        <p:nvPicPr>
          <p:cNvPr id="14" name="Graphic 13">
            <a:extLst>
              <a:ext uri="{FF2B5EF4-FFF2-40B4-BE49-F238E27FC236}">
                <a16:creationId xmlns:a16="http://schemas.microsoft.com/office/drawing/2014/main" id="{D4F8B42F-624E-2AFC-EA52-0A910562C49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813745" y="2987595"/>
            <a:ext cx="1443085" cy="1443085"/>
          </a:xfrm>
          <a:prstGeom prst="rect">
            <a:avLst/>
          </a:prstGeom>
        </p:spPr>
      </p:pic>
      <p:graphicFrame>
        <p:nvGraphicFramePr>
          <p:cNvPr id="21" name="Chart 20">
            <a:extLst>
              <a:ext uri="{FF2B5EF4-FFF2-40B4-BE49-F238E27FC236}">
                <a16:creationId xmlns:a16="http://schemas.microsoft.com/office/drawing/2014/main" id="{DA225CAA-C7AF-6D31-10CA-7F880A2FD225}"/>
              </a:ext>
            </a:extLst>
          </p:cNvPr>
          <p:cNvGraphicFramePr>
            <a:graphicFrameLocks noChangeAspect="1"/>
          </p:cNvGraphicFramePr>
          <p:nvPr>
            <p:extLst>
              <p:ext uri="{D42A27DB-BD31-4B8C-83A1-F6EECF244321}">
                <p14:modId xmlns:p14="http://schemas.microsoft.com/office/powerpoint/2010/main" val="3631749985"/>
              </p:ext>
            </p:extLst>
          </p:nvPr>
        </p:nvGraphicFramePr>
        <p:xfrm>
          <a:off x="550023" y="2685535"/>
          <a:ext cx="2020319" cy="2020319"/>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A43BF458-1596-009B-2104-673C92FC3AD8}"/>
              </a:ext>
            </a:extLst>
          </p:cNvPr>
          <p:cNvSpPr>
            <a:spLocks/>
          </p:cNvSpPr>
          <p:nvPr/>
        </p:nvSpPr>
        <p:spPr>
          <a:xfrm>
            <a:off x="1102802"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85</a:t>
            </a:r>
            <a:r>
              <a:rPr lang="en-GB" sz="1400" b="1">
                <a:solidFill>
                  <a:schemeClr val="bg1"/>
                </a:solidFill>
              </a:rPr>
              <a:t>%</a:t>
            </a:r>
            <a:endParaRPr lang="en-GB" sz="2000" b="1">
              <a:solidFill>
                <a:schemeClr val="bg1"/>
              </a:solidFill>
            </a:endParaRPr>
          </a:p>
        </p:txBody>
      </p:sp>
      <p:graphicFrame>
        <p:nvGraphicFramePr>
          <p:cNvPr id="20" name="Chart 19">
            <a:extLst>
              <a:ext uri="{FF2B5EF4-FFF2-40B4-BE49-F238E27FC236}">
                <a16:creationId xmlns:a16="http://schemas.microsoft.com/office/drawing/2014/main" id="{E9C449A7-F421-24F0-C6C8-EC6C9CA08D00}"/>
              </a:ext>
            </a:extLst>
          </p:cNvPr>
          <p:cNvGraphicFramePr>
            <a:graphicFrameLocks noChangeAspect="1"/>
          </p:cNvGraphicFramePr>
          <p:nvPr>
            <p:extLst>
              <p:ext uri="{D42A27DB-BD31-4B8C-83A1-F6EECF244321}">
                <p14:modId xmlns:p14="http://schemas.microsoft.com/office/powerpoint/2010/main" val="995485710"/>
              </p:ext>
            </p:extLst>
          </p:nvPr>
        </p:nvGraphicFramePr>
        <p:xfrm>
          <a:off x="9473829" y="2698977"/>
          <a:ext cx="2020319" cy="2020319"/>
        </p:xfrm>
        <a:graphic>
          <a:graphicData uri="http://schemas.openxmlformats.org/drawingml/2006/chart">
            <c:chart xmlns:c="http://schemas.openxmlformats.org/drawingml/2006/chart" xmlns:r="http://schemas.openxmlformats.org/officeDocument/2006/relationships" r:id="rId12"/>
          </a:graphicData>
        </a:graphic>
      </p:graphicFrame>
      <p:sp>
        <p:nvSpPr>
          <p:cNvPr id="16" name="Rectangle 15">
            <a:extLst>
              <a:ext uri="{FF2B5EF4-FFF2-40B4-BE49-F238E27FC236}">
                <a16:creationId xmlns:a16="http://schemas.microsoft.com/office/drawing/2014/main" id="{DCAE6E65-81D0-A74C-EC1D-5F237170F8D9}"/>
              </a:ext>
            </a:extLst>
          </p:cNvPr>
          <p:cNvSpPr>
            <a:spLocks/>
          </p:cNvSpPr>
          <p:nvPr/>
        </p:nvSpPr>
        <p:spPr>
          <a:xfrm>
            <a:off x="10022533"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45</a:t>
            </a:r>
            <a:r>
              <a:rPr lang="en-GB" sz="1400" b="1">
                <a:solidFill>
                  <a:schemeClr val="bg1"/>
                </a:solidFill>
              </a:rPr>
              <a:t>%</a:t>
            </a:r>
            <a:endParaRPr lang="en-GB" sz="2000" b="1">
              <a:solidFill>
                <a:schemeClr val="bg1"/>
              </a:solidFill>
            </a:endParaRPr>
          </a:p>
        </p:txBody>
      </p:sp>
      <p:graphicFrame>
        <p:nvGraphicFramePr>
          <p:cNvPr id="19" name="Chart 18">
            <a:extLst>
              <a:ext uri="{FF2B5EF4-FFF2-40B4-BE49-F238E27FC236}">
                <a16:creationId xmlns:a16="http://schemas.microsoft.com/office/drawing/2014/main" id="{330E4BA2-5FFD-E88B-E82F-D684C6FA0476}"/>
              </a:ext>
            </a:extLst>
          </p:cNvPr>
          <p:cNvGraphicFramePr>
            <a:graphicFrameLocks noChangeAspect="1"/>
          </p:cNvGraphicFramePr>
          <p:nvPr>
            <p:extLst>
              <p:ext uri="{D42A27DB-BD31-4B8C-83A1-F6EECF244321}">
                <p14:modId xmlns:p14="http://schemas.microsoft.com/office/powerpoint/2010/main" val="2729272018"/>
              </p:ext>
            </p:extLst>
          </p:nvPr>
        </p:nvGraphicFramePr>
        <p:xfrm>
          <a:off x="6525128" y="2700414"/>
          <a:ext cx="2020319" cy="2020319"/>
        </p:xfrm>
        <a:graphic>
          <a:graphicData uri="http://schemas.openxmlformats.org/drawingml/2006/chart">
            <c:chart xmlns:c="http://schemas.openxmlformats.org/drawingml/2006/chart" xmlns:r="http://schemas.openxmlformats.org/officeDocument/2006/relationships" r:id="rId13"/>
          </a:graphicData>
        </a:graphic>
      </p:graphicFrame>
      <p:sp>
        <p:nvSpPr>
          <p:cNvPr id="17" name="Rectangle 16">
            <a:extLst>
              <a:ext uri="{FF2B5EF4-FFF2-40B4-BE49-F238E27FC236}">
                <a16:creationId xmlns:a16="http://schemas.microsoft.com/office/drawing/2014/main" id="{3C60CE3A-F42B-5431-B31D-E6621FD942C8}"/>
              </a:ext>
            </a:extLst>
          </p:cNvPr>
          <p:cNvSpPr>
            <a:spLocks/>
          </p:cNvSpPr>
          <p:nvPr/>
        </p:nvSpPr>
        <p:spPr>
          <a:xfrm>
            <a:off x="7077907"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54</a:t>
            </a:r>
            <a:r>
              <a:rPr lang="en-GB" sz="1400" b="1">
                <a:solidFill>
                  <a:schemeClr val="bg1"/>
                </a:solidFill>
              </a:rPr>
              <a:t>%</a:t>
            </a:r>
            <a:endParaRPr lang="en-GB" sz="2000" b="1">
              <a:solidFill>
                <a:schemeClr val="bg1"/>
              </a:solidFill>
            </a:endParaRPr>
          </a:p>
        </p:txBody>
      </p:sp>
      <p:graphicFrame>
        <p:nvGraphicFramePr>
          <p:cNvPr id="22" name="Chart 21">
            <a:extLst>
              <a:ext uri="{FF2B5EF4-FFF2-40B4-BE49-F238E27FC236}">
                <a16:creationId xmlns:a16="http://schemas.microsoft.com/office/drawing/2014/main" id="{A2AA8BA7-A3BC-9876-9DD7-8F69561196FD}"/>
              </a:ext>
            </a:extLst>
          </p:cNvPr>
          <p:cNvGraphicFramePr>
            <a:graphicFrameLocks noChangeAspect="1"/>
          </p:cNvGraphicFramePr>
          <p:nvPr>
            <p:extLst>
              <p:ext uri="{D42A27DB-BD31-4B8C-83A1-F6EECF244321}">
                <p14:modId xmlns:p14="http://schemas.microsoft.com/office/powerpoint/2010/main" val="2762352850"/>
              </p:ext>
            </p:extLst>
          </p:nvPr>
        </p:nvGraphicFramePr>
        <p:xfrm>
          <a:off x="3303474" y="2685535"/>
          <a:ext cx="2020319" cy="2020319"/>
        </p:xfrm>
        <a:graphic>
          <a:graphicData uri="http://schemas.openxmlformats.org/drawingml/2006/chart">
            <c:chart xmlns:c="http://schemas.openxmlformats.org/drawingml/2006/chart" xmlns:r="http://schemas.openxmlformats.org/officeDocument/2006/relationships" r:id="rId14"/>
          </a:graphicData>
        </a:graphic>
      </p:graphicFrame>
      <p:sp>
        <p:nvSpPr>
          <p:cNvPr id="18" name="Rectangle 17">
            <a:extLst>
              <a:ext uri="{FF2B5EF4-FFF2-40B4-BE49-F238E27FC236}">
                <a16:creationId xmlns:a16="http://schemas.microsoft.com/office/drawing/2014/main" id="{613FC2EE-50F3-7DEF-64C8-41AF47CEE082}"/>
              </a:ext>
            </a:extLst>
          </p:cNvPr>
          <p:cNvSpPr>
            <a:spLocks/>
          </p:cNvSpPr>
          <p:nvPr/>
        </p:nvSpPr>
        <p:spPr>
          <a:xfrm>
            <a:off x="3856253" y="4800921"/>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rPr>
              <a:t>34</a:t>
            </a:r>
            <a:r>
              <a:rPr lang="en-GB" sz="1400" b="1">
                <a:solidFill>
                  <a:schemeClr val="bg1"/>
                </a:solidFill>
              </a:rPr>
              <a:t>%</a:t>
            </a:r>
            <a:endParaRPr lang="en-GB" sz="2000" b="1">
              <a:solidFill>
                <a:schemeClr val="bg1"/>
              </a:solidFill>
            </a:endParaRPr>
          </a:p>
        </p:txBody>
      </p:sp>
      <p:sp>
        <p:nvSpPr>
          <p:cNvPr id="28" name="Footer Placeholder 27">
            <a:extLst>
              <a:ext uri="{FF2B5EF4-FFF2-40B4-BE49-F238E27FC236}">
                <a16:creationId xmlns:a16="http://schemas.microsoft.com/office/drawing/2014/main" id="{A5526DA8-59A3-A3ED-4832-0FFE377D499A}"/>
              </a:ext>
            </a:extLst>
          </p:cNvPr>
          <p:cNvSpPr>
            <a:spLocks noGrp="1"/>
          </p:cNvSpPr>
          <p:nvPr>
            <p:ph type="ftr" sz="quarter" idx="15"/>
          </p:nvPr>
        </p:nvSpPr>
        <p:spPr>
          <a:xfrm>
            <a:off x="1925754" y="6235214"/>
            <a:ext cx="8310342" cy="276999"/>
          </a:xfrm>
        </p:spPr>
        <p:txBody>
          <a:bodyPr/>
          <a:lstStyle/>
          <a:p>
            <a:r>
              <a:rPr lang="en-GB"/>
              <a:t>*In </a:t>
            </a:r>
            <a:r>
              <a:rPr lang="en-GB" dirty="0"/>
              <a:t>2024</a:t>
            </a:r>
            <a:r>
              <a:rPr lang="en-GB"/>
              <a:t>, C-</a:t>
            </a:r>
            <a:r>
              <a:rPr lang="en-GB" err="1"/>
              <a:t>PaNS</a:t>
            </a:r>
            <a:r>
              <a:rPr lang="en-GB"/>
              <a:t> collected data from a representative sample of 4001 children and young people across England. These findings are summarised from data collected during school term-time only (n = </a:t>
            </a:r>
            <a:r>
              <a:rPr lang="en-GB" dirty="0"/>
              <a:t>2000</a:t>
            </a:r>
            <a:r>
              <a:rPr lang="en-GB"/>
              <a:t>) and are presented as a weighted percentage.</a:t>
            </a:r>
          </a:p>
        </p:txBody>
      </p:sp>
      <p:sp>
        <p:nvSpPr>
          <p:cNvPr id="8" name="Rectangle 7">
            <a:extLst>
              <a:ext uri="{FF2B5EF4-FFF2-40B4-BE49-F238E27FC236}">
                <a16:creationId xmlns:a16="http://schemas.microsoft.com/office/drawing/2014/main" id="{0CAAE629-CF3D-CE2A-6E8C-DC5357CC3E3E}"/>
              </a:ext>
            </a:extLst>
          </p:cNvPr>
          <p:cNvSpPr>
            <a:spLocks/>
          </p:cNvSpPr>
          <p:nvPr/>
        </p:nvSpPr>
        <p:spPr>
          <a:xfrm>
            <a:off x="2049246" y="2347261"/>
            <a:ext cx="1800000" cy="37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spc="100">
                <a:solidFill>
                  <a:schemeClr val="bg1"/>
                </a:solidFill>
              </a:rPr>
              <a:t>AT SCHOOL</a:t>
            </a:r>
            <a:endParaRPr lang="en-GB" sz="1100" b="1" spc="100">
              <a:solidFill>
                <a:schemeClr val="bg1"/>
              </a:solidFill>
            </a:endParaRPr>
          </a:p>
        </p:txBody>
      </p:sp>
      <p:sp>
        <p:nvSpPr>
          <p:cNvPr id="10" name="Rectangle 9">
            <a:extLst>
              <a:ext uri="{FF2B5EF4-FFF2-40B4-BE49-F238E27FC236}">
                <a16:creationId xmlns:a16="http://schemas.microsoft.com/office/drawing/2014/main" id="{9F2E1272-3117-AFB9-7D51-A7DE898AE4D0}"/>
              </a:ext>
            </a:extLst>
          </p:cNvPr>
          <p:cNvSpPr>
            <a:spLocks/>
          </p:cNvSpPr>
          <p:nvPr/>
        </p:nvSpPr>
        <p:spPr>
          <a:xfrm>
            <a:off x="7887392" y="2119211"/>
            <a:ext cx="2145887" cy="37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endParaRPr lang="en-GB" sz="1400" b="1">
              <a:solidFill>
                <a:schemeClr val="bg1"/>
              </a:solidFill>
            </a:endParaRPr>
          </a:p>
        </p:txBody>
      </p:sp>
      <p:cxnSp>
        <p:nvCxnSpPr>
          <p:cNvPr id="23" name="Straight Connector 22">
            <a:extLst>
              <a:ext uri="{FF2B5EF4-FFF2-40B4-BE49-F238E27FC236}">
                <a16:creationId xmlns:a16="http://schemas.microsoft.com/office/drawing/2014/main" id="{53A73683-6983-024D-A124-506AE7C344B8}"/>
              </a:ext>
            </a:extLst>
          </p:cNvPr>
          <p:cNvCxnSpPr>
            <a:cxnSpLocks/>
          </p:cNvCxnSpPr>
          <p:nvPr/>
        </p:nvCxnSpPr>
        <p:spPr>
          <a:xfrm>
            <a:off x="360001"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9DB1917-350A-34E3-A003-880514C3BA78}"/>
              </a:ext>
            </a:extLst>
          </p:cNvPr>
          <p:cNvCxnSpPr>
            <a:cxnSpLocks/>
          </p:cNvCxnSpPr>
          <p:nvPr/>
        </p:nvCxnSpPr>
        <p:spPr>
          <a:xfrm>
            <a:off x="5538491"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0AEEA32-5C5A-4368-4907-8E0309AB8751}"/>
              </a:ext>
            </a:extLst>
          </p:cNvPr>
          <p:cNvCxnSpPr>
            <a:cxnSpLocks/>
          </p:cNvCxnSpPr>
          <p:nvPr/>
        </p:nvCxnSpPr>
        <p:spPr>
          <a:xfrm flipH="1">
            <a:off x="3713797" y="2536066"/>
            <a:ext cx="1824693" cy="0"/>
          </a:xfrm>
          <a:prstGeom prst="line">
            <a:avLst/>
          </a:prstGeom>
          <a:ln w="9525">
            <a:solidFill>
              <a:schemeClr val="bg1"/>
            </a:solidFill>
            <a:headEnd type="triangle"/>
            <a:tailEnd type="diamon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7BBD3EC-91BD-9D09-BDE3-E505A57C0ABD}"/>
              </a:ext>
            </a:extLst>
          </p:cNvPr>
          <p:cNvCxnSpPr>
            <a:cxnSpLocks/>
          </p:cNvCxnSpPr>
          <p:nvPr/>
        </p:nvCxnSpPr>
        <p:spPr>
          <a:xfrm flipH="1">
            <a:off x="354777" y="2536066"/>
            <a:ext cx="1824693" cy="0"/>
          </a:xfrm>
          <a:prstGeom prst="line">
            <a:avLst/>
          </a:prstGeom>
          <a:ln w="9525">
            <a:solidFill>
              <a:schemeClr val="bg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2241D69-0C63-09ED-B82A-2FC35AF6C276}"/>
              </a:ext>
            </a:extLst>
          </p:cNvPr>
          <p:cNvCxnSpPr>
            <a:cxnSpLocks/>
          </p:cNvCxnSpPr>
          <p:nvPr/>
        </p:nvCxnSpPr>
        <p:spPr>
          <a:xfrm>
            <a:off x="6322263"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4D1E4D6-55CD-02D5-CFAF-51486E00F416}"/>
              </a:ext>
            </a:extLst>
          </p:cNvPr>
          <p:cNvCxnSpPr>
            <a:cxnSpLocks/>
          </p:cNvCxnSpPr>
          <p:nvPr/>
        </p:nvCxnSpPr>
        <p:spPr>
          <a:xfrm flipH="1">
            <a:off x="6317039" y="2536066"/>
            <a:ext cx="1440000" cy="0"/>
          </a:xfrm>
          <a:prstGeom prst="line">
            <a:avLst/>
          </a:prstGeom>
          <a:ln w="9525">
            <a:solidFill>
              <a:schemeClr val="bg1"/>
            </a:solidFill>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1849359-CAF7-C176-A912-AFA68F3D3A4A}"/>
              </a:ext>
            </a:extLst>
          </p:cNvPr>
          <p:cNvCxnSpPr>
            <a:cxnSpLocks/>
          </p:cNvCxnSpPr>
          <p:nvPr/>
        </p:nvCxnSpPr>
        <p:spPr>
          <a:xfrm>
            <a:off x="11701463" y="2400616"/>
            <a:ext cx="0" cy="270897"/>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E48BB5B-CFA6-E5EA-3DED-877C31CF724F}"/>
              </a:ext>
            </a:extLst>
          </p:cNvPr>
          <p:cNvCxnSpPr>
            <a:cxnSpLocks/>
          </p:cNvCxnSpPr>
          <p:nvPr/>
        </p:nvCxnSpPr>
        <p:spPr>
          <a:xfrm flipH="1">
            <a:off x="10261463" y="2536066"/>
            <a:ext cx="1440000" cy="0"/>
          </a:xfrm>
          <a:prstGeom prst="line">
            <a:avLst/>
          </a:prstGeom>
          <a:ln w="9525">
            <a:solidFill>
              <a:schemeClr val="bg1"/>
            </a:solidFill>
            <a:headEnd type="triangle"/>
            <a:tailEnd type="diamon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99A3258D-A648-1243-F7F1-DE8118A534A6}"/>
              </a:ext>
            </a:extLst>
          </p:cNvPr>
          <p:cNvSpPr>
            <a:spLocks/>
          </p:cNvSpPr>
          <p:nvPr/>
        </p:nvSpPr>
        <p:spPr>
          <a:xfrm>
            <a:off x="7949541" y="2347261"/>
            <a:ext cx="2119420" cy="3776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b="1" spc="100">
                <a:solidFill>
                  <a:schemeClr val="bg1"/>
                </a:solidFill>
              </a:rPr>
              <a:t>WHEN NOT AT SCHOOL</a:t>
            </a:r>
          </a:p>
        </p:txBody>
      </p:sp>
    </p:spTree>
    <p:extLst>
      <p:ext uri="{BB962C8B-B14F-4D97-AF65-F5344CB8AC3E}">
        <p14:creationId xmlns:p14="http://schemas.microsoft.com/office/powerpoint/2010/main" val="185787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546CF05-9093-6056-8051-F9F3E0C3811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573319" y="2904404"/>
            <a:ext cx="2185200" cy="2185200"/>
          </a:xfrm>
          <a:prstGeom prst="rect">
            <a:avLst/>
          </a:prstGeom>
        </p:spPr>
      </p:pic>
      <p:sp>
        <p:nvSpPr>
          <p:cNvPr id="2" name="Title 1">
            <a:extLst>
              <a:ext uri="{FF2B5EF4-FFF2-40B4-BE49-F238E27FC236}">
                <a16:creationId xmlns:a16="http://schemas.microsoft.com/office/drawing/2014/main" id="{1D717B0C-1B84-197C-ED90-A0D1F3019F55}"/>
              </a:ext>
            </a:extLst>
          </p:cNvPr>
          <p:cNvSpPr>
            <a:spLocks noGrp="1"/>
          </p:cNvSpPr>
          <p:nvPr>
            <p:ph type="title"/>
          </p:nvPr>
        </p:nvSpPr>
        <p:spPr/>
        <p:txBody>
          <a:bodyPr/>
          <a:lstStyle/>
          <a:p>
            <a:r>
              <a:rPr lang="en-GB"/>
              <a:t>TIME SPENT OUTSIDE</a:t>
            </a:r>
          </a:p>
        </p:txBody>
      </p:sp>
      <p:sp>
        <p:nvSpPr>
          <p:cNvPr id="3" name="Text Placeholder 2">
            <a:extLst>
              <a:ext uri="{FF2B5EF4-FFF2-40B4-BE49-F238E27FC236}">
                <a16:creationId xmlns:a16="http://schemas.microsoft.com/office/drawing/2014/main" id="{2151A365-961A-718B-4947-E2208A20D675}"/>
              </a:ext>
            </a:extLst>
          </p:cNvPr>
          <p:cNvSpPr>
            <a:spLocks noGrp="1"/>
          </p:cNvSpPr>
          <p:nvPr>
            <p:ph type="body" sz="quarter" idx="13"/>
          </p:nvPr>
        </p:nvSpPr>
        <p:spPr>
          <a:xfrm>
            <a:off x="360001" y="1473199"/>
            <a:ext cx="11042457" cy="651845"/>
          </a:xfrm>
        </p:spPr>
        <p:txBody>
          <a:bodyPr/>
          <a:lstStyle/>
          <a:p>
            <a:r>
              <a:rPr lang="en-GB"/>
              <a:t>During holiday time, more than half of children and young people* reported spending time outside every day or most days in their garden and in other outdoor spaces in the last week</a:t>
            </a:r>
          </a:p>
        </p:txBody>
      </p:sp>
      <p:sp>
        <p:nvSpPr>
          <p:cNvPr id="6" name="TextBox 5">
            <a:extLst>
              <a:ext uri="{FF2B5EF4-FFF2-40B4-BE49-F238E27FC236}">
                <a16:creationId xmlns:a16="http://schemas.microsoft.com/office/drawing/2014/main" id="{A95A33DF-F4AC-F4F3-7D1D-9E703BFA3733}"/>
              </a:ext>
            </a:extLst>
          </p:cNvPr>
          <p:cNvSpPr txBox="1"/>
          <p:nvPr/>
        </p:nvSpPr>
        <p:spPr>
          <a:xfrm>
            <a:off x="3477183" y="3900888"/>
            <a:ext cx="2012169" cy="646331"/>
          </a:xfrm>
          <a:prstGeom prst="rect">
            <a:avLst/>
          </a:prstGeom>
          <a:noFill/>
        </p:spPr>
        <p:txBody>
          <a:bodyPr wrap="square" lIns="251999" tIns="0" rIns="0" bIns="0" rtlCol="0">
            <a:spAutoFit/>
          </a:bodyPr>
          <a:lstStyle/>
          <a:p>
            <a:r>
              <a:rPr lang="en-GB" sz="1400"/>
              <a:t>spent time outside in their garden every day or most days</a:t>
            </a:r>
          </a:p>
        </p:txBody>
      </p:sp>
      <p:sp>
        <p:nvSpPr>
          <p:cNvPr id="7" name="TextBox 6">
            <a:extLst>
              <a:ext uri="{FF2B5EF4-FFF2-40B4-BE49-F238E27FC236}">
                <a16:creationId xmlns:a16="http://schemas.microsoft.com/office/drawing/2014/main" id="{603C6595-67D1-0D5A-4FAF-D6666F5C0E0B}"/>
              </a:ext>
            </a:extLst>
          </p:cNvPr>
          <p:cNvSpPr txBox="1"/>
          <p:nvPr/>
        </p:nvSpPr>
        <p:spPr>
          <a:xfrm>
            <a:off x="9073497" y="3963531"/>
            <a:ext cx="2012168" cy="646331"/>
          </a:xfrm>
          <a:prstGeom prst="rect">
            <a:avLst/>
          </a:prstGeom>
          <a:noFill/>
        </p:spPr>
        <p:txBody>
          <a:bodyPr wrap="square" lIns="251999" tIns="0" rIns="0" bIns="0" rtlCol="0">
            <a:spAutoFit/>
          </a:bodyPr>
          <a:lstStyle/>
          <a:p>
            <a:r>
              <a:rPr lang="en-GB" sz="1400"/>
              <a:t>spent time outside in other places every day or most days</a:t>
            </a:r>
          </a:p>
        </p:txBody>
      </p:sp>
      <p:graphicFrame>
        <p:nvGraphicFramePr>
          <p:cNvPr id="22" name="Chart 21">
            <a:extLst>
              <a:ext uri="{FF2B5EF4-FFF2-40B4-BE49-F238E27FC236}">
                <a16:creationId xmlns:a16="http://schemas.microsoft.com/office/drawing/2014/main" id="{A2AA8BA7-A3BC-9876-9DD7-8F69561196FD}"/>
              </a:ext>
            </a:extLst>
          </p:cNvPr>
          <p:cNvGraphicFramePr>
            <a:graphicFrameLocks noChangeAspect="1"/>
          </p:cNvGraphicFramePr>
          <p:nvPr>
            <p:extLst>
              <p:ext uri="{D42A27DB-BD31-4B8C-83A1-F6EECF244321}">
                <p14:modId xmlns:p14="http://schemas.microsoft.com/office/powerpoint/2010/main" val="4141092823"/>
              </p:ext>
            </p:extLst>
          </p:nvPr>
        </p:nvGraphicFramePr>
        <p:xfrm>
          <a:off x="6135662" y="2466747"/>
          <a:ext cx="3060000" cy="30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DA225CAA-C7AF-6D31-10CA-7F880A2FD225}"/>
              </a:ext>
            </a:extLst>
          </p:cNvPr>
          <p:cNvGraphicFramePr>
            <a:graphicFrameLocks noChangeAspect="1"/>
          </p:cNvGraphicFramePr>
          <p:nvPr>
            <p:extLst>
              <p:ext uri="{D42A27DB-BD31-4B8C-83A1-F6EECF244321}">
                <p14:modId xmlns:p14="http://schemas.microsoft.com/office/powerpoint/2010/main" val="3285818630"/>
              </p:ext>
            </p:extLst>
          </p:nvPr>
        </p:nvGraphicFramePr>
        <p:xfrm>
          <a:off x="540618" y="2466747"/>
          <a:ext cx="3060000" cy="3060000"/>
        </p:xfrm>
        <a:graphic>
          <a:graphicData uri="http://schemas.openxmlformats.org/drawingml/2006/chart">
            <c:chart xmlns:c="http://schemas.openxmlformats.org/drawingml/2006/chart" xmlns:r="http://schemas.openxmlformats.org/officeDocument/2006/relationships" r:id="rId6"/>
          </a:graphicData>
        </a:graphic>
      </p:graphicFrame>
      <p:pic>
        <p:nvPicPr>
          <p:cNvPr id="14" name="Graphic 13">
            <a:extLst>
              <a:ext uri="{FF2B5EF4-FFF2-40B4-BE49-F238E27FC236}">
                <a16:creationId xmlns:a16="http://schemas.microsoft.com/office/drawing/2014/main" id="{D4F8B42F-624E-2AFC-EA52-0A910562C49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77761" y="2903890"/>
            <a:ext cx="2185714" cy="2185714"/>
          </a:xfrm>
          <a:prstGeom prst="rect">
            <a:avLst/>
          </a:prstGeom>
        </p:spPr>
      </p:pic>
      <p:sp>
        <p:nvSpPr>
          <p:cNvPr id="15" name="Rectangle 14">
            <a:extLst>
              <a:ext uri="{FF2B5EF4-FFF2-40B4-BE49-F238E27FC236}">
                <a16:creationId xmlns:a16="http://schemas.microsoft.com/office/drawing/2014/main" id="{A43BF458-1596-009B-2104-673C92FC3AD8}"/>
              </a:ext>
            </a:extLst>
          </p:cNvPr>
          <p:cNvSpPr>
            <a:spLocks/>
          </p:cNvSpPr>
          <p:nvPr/>
        </p:nvSpPr>
        <p:spPr>
          <a:xfrm>
            <a:off x="3477183" y="3157314"/>
            <a:ext cx="1184758" cy="6518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51999" tIns="0" rIns="0" bIns="0" rtlCol="0" anchor="b"/>
          <a:lstStyle/>
          <a:p>
            <a:r>
              <a:rPr lang="en-GB" sz="3600" b="1" dirty="0">
                <a:solidFill>
                  <a:schemeClr val="bg1"/>
                </a:solidFill>
              </a:rPr>
              <a:t>68</a:t>
            </a:r>
            <a:r>
              <a:rPr lang="en-GB" sz="2000" b="1">
                <a:solidFill>
                  <a:schemeClr val="bg1"/>
                </a:solidFill>
              </a:rPr>
              <a:t>%</a:t>
            </a:r>
            <a:endParaRPr lang="en-GB" sz="3200" b="1">
              <a:solidFill>
                <a:schemeClr val="bg1"/>
              </a:solidFill>
            </a:endParaRPr>
          </a:p>
        </p:txBody>
      </p:sp>
      <p:sp>
        <p:nvSpPr>
          <p:cNvPr id="18" name="Rectangle 17">
            <a:extLst>
              <a:ext uri="{FF2B5EF4-FFF2-40B4-BE49-F238E27FC236}">
                <a16:creationId xmlns:a16="http://schemas.microsoft.com/office/drawing/2014/main" id="{613FC2EE-50F3-7DEF-64C8-41AF47CEE082}"/>
              </a:ext>
            </a:extLst>
          </p:cNvPr>
          <p:cNvSpPr>
            <a:spLocks/>
          </p:cNvSpPr>
          <p:nvPr/>
        </p:nvSpPr>
        <p:spPr>
          <a:xfrm>
            <a:off x="9073497" y="2908718"/>
            <a:ext cx="1367209" cy="984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51999" tIns="0" rIns="0" bIns="0" rtlCol="0" anchor="b"/>
          <a:lstStyle/>
          <a:p>
            <a:r>
              <a:rPr lang="en-GB" sz="3600" b="1" dirty="0">
                <a:solidFill>
                  <a:schemeClr val="bg1"/>
                </a:solidFill>
              </a:rPr>
              <a:t>48%</a:t>
            </a:r>
          </a:p>
        </p:txBody>
      </p:sp>
      <p:sp>
        <p:nvSpPr>
          <p:cNvPr id="12" name="Footer Placeholder 11">
            <a:extLst>
              <a:ext uri="{FF2B5EF4-FFF2-40B4-BE49-F238E27FC236}">
                <a16:creationId xmlns:a16="http://schemas.microsoft.com/office/drawing/2014/main" id="{C222B719-A07F-4FFB-4458-82C62DD3039B}"/>
              </a:ext>
            </a:extLst>
          </p:cNvPr>
          <p:cNvSpPr>
            <a:spLocks noGrp="1"/>
          </p:cNvSpPr>
          <p:nvPr>
            <p:ph type="ftr" sz="quarter" idx="15"/>
          </p:nvPr>
        </p:nvSpPr>
        <p:spPr>
          <a:xfrm>
            <a:off x="1925754" y="6235214"/>
            <a:ext cx="8310342" cy="276999"/>
          </a:xfrm>
        </p:spPr>
        <p:txBody>
          <a:bodyPr/>
          <a:lstStyle/>
          <a:p>
            <a:r>
              <a:rPr lang="en-GB" dirty="0"/>
              <a:t>*In 2024, C-PaNS collected data from a representative sample of 4001 children and young people across England. These findings are summarised from data collected during holiday time only (n = 2001) and are presented as a weighted percentage.</a:t>
            </a:r>
          </a:p>
        </p:txBody>
      </p:sp>
    </p:spTree>
    <p:extLst>
      <p:ext uri="{BB962C8B-B14F-4D97-AF65-F5344CB8AC3E}">
        <p14:creationId xmlns:p14="http://schemas.microsoft.com/office/powerpoint/2010/main" val="402476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4C40827-5D2A-F5B1-ACBF-4E920B4EA1D8}"/>
              </a:ext>
            </a:extLst>
          </p:cNvPr>
          <p:cNvSpPr>
            <a:spLocks noGrp="1"/>
          </p:cNvSpPr>
          <p:nvPr>
            <p:ph type="ftr" sz="quarter" idx="15"/>
          </p:nvPr>
        </p:nvSpPr>
        <p:spPr>
          <a:xfrm>
            <a:off x="2088923" y="6322198"/>
            <a:ext cx="8310342" cy="276999"/>
          </a:xfrm>
        </p:spPr>
        <p:txBody>
          <a:bodyPr/>
          <a:lstStyle/>
          <a:p>
            <a:r>
              <a:rPr lang="en-GB" dirty="0"/>
              <a:t>*In 2024, C-PaNS collected data from a representative sample of 4001 children and young people across England. The findings here are from the term time sample (sample = 1979) and are presented as a weighted percentage. </a:t>
            </a:r>
          </a:p>
        </p:txBody>
      </p:sp>
      <p:graphicFrame>
        <p:nvGraphicFramePr>
          <p:cNvPr id="6" name="Chart 5">
            <a:extLst>
              <a:ext uri="{FF2B5EF4-FFF2-40B4-BE49-F238E27FC236}">
                <a16:creationId xmlns:a16="http://schemas.microsoft.com/office/drawing/2014/main" id="{92FBAA8A-2DA9-CF35-09D9-32F0003AB0CE}"/>
              </a:ext>
            </a:extLst>
          </p:cNvPr>
          <p:cNvGraphicFramePr/>
          <p:nvPr>
            <p:extLst>
              <p:ext uri="{D42A27DB-BD31-4B8C-83A1-F6EECF244321}">
                <p14:modId xmlns:p14="http://schemas.microsoft.com/office/powerpoint/2010/main" val="2136880728"/>
              </p:ext>
            </p:extLst>
          </p:nvPr>
        </p:nvGraphicFramePr>
        <p:xfrm>
          <a:off x="6881308" y="1063525"/>
          <a:ext cx="4442967" cy="42254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716E9E3-30B0-A1DB-AEAE-8B14D6D215FD}"/>
              </a:ext>
            </a:extLst>
          </p:cNvPr>
          <p:cNvSpPr txBox="1"/>
          <p:nvPr/>
        </p:nvSpPr>
        <p:spPr>
          <a:xfrm>
            <a:off x="6139119" y="2224017"/>
            <a:ext cx="1050743" cy="369332"/>
          </a:xfrm>
          <a:prstGeom prst="rect">
            <a:avLst/>
          </a:prstGeom>
          <a:noFill/>
        </p:spPr>
        <p:txBody>
          <a:bodyPr wrap="square" lIns="0" tIns="0" rIns="0" bIns="0" rtlCol="0" anchor="t">
            <a:spAutoFit/>
          </a:bodyPr>
          <a:lstStyle/>
          <a:p>
            <a:pPr algn="r"/>
            <a:r>
              <a:rPr lang="en-GB" sz="2400" b="1" dirty="0">
                <a:solidFill>
                  <a:schemeClr val="bg1"/>
                </a:solidFill>
              </a:rPr>
              <a:t>29%</a:t>
            </a:r>
          </a:p>
        </p:txBody>
      </p:sp>
      <p:sp>
        <p:nvSpPr>
          <p:cNvPr id="7" name="TextBox 6">
            <a:extLst>
              <a:ext uri="{FF2B5EF4-FFF2-40B4-BE49-F238E27FC236}">
                <a16:creationId xmlns:a16="http://schemas.microsoft.com/office/drawing/2014/main" id="{22691A98-D6B0-8096-BF94-4C813180A65F}"/>
              </a:ext>
            </a:extLst>
          </p:cNvPr>
          <p:cNvSpPr txBox="1"/>
          <p:nvPr/>
        </p:nvSpPr>
        <p:spPr>
          <a:xfrm>
            <a:off x="6577414" y="2659275"/>
            <a:ext cx="474490" cy="138499"/>
          </a:xfrm>
          <a:prstGeom prst="rect">
            <a:avLst/>
          </a:prstGeom>
          <a:noFill/>
        </p:spPr>
        <p:txBody>
          <a:bodyPr wrap="none" lIns="0" tIns="0" rIns="0" bIns="0" rtlCol="0">
            <a:spAutoFit/>
          </a:bodyPr>
          <a:lstStyle/>
          <a:p>
            <a:pPr algn="ctr"/>
            <a:r>
              <a:rPr lang="en-GB" sz="900" b="1" dirty="0">
                <a:solidFill>
                  <a:schemeClr val="bg1"/>
                </a:solidFill>
              </a:rPr>
              <a:t>SCHOOL</a:t>
            </a:r>
          </a:p>
        </p:txBody>
      </p:sp>
      <p:sp>
        <p:nvSpPr>
          <p:cNvPr id="8" name="TextBox 7">
            <a:extLst>
              <a:ext uri="{FF2B5EF4-FFF2-40B4-BE49-F238E27FC236}">
                <a16:creationId xmlns:a16="http://schemas.microsoft.com/office/drawing/2014/main" id="{712CABE3-7425-1FB4-CB78-C2D6AEEFF55B}"/>
              </a:ext>
            </a:extLst>
          </p:cNvPr>
          <p:cNvSpPr txBox="1"/>
          <p:nvPr/>
        </p:nvSpPr>
        <p:spPr>
          <a:xfrm>
            <a:off x="8365024" y="5239889"/>
            <a:ext cx="1050743" cy="369332"/>
          </a:xfrm>
          <a:prstGeom prst="rect">
            <a:avLst/>
          </a:prstGeom>
          <a:noFill/>
        </p:spPr>
        <p:txBody>
          <a:bodyPr wrap="square" lIns="0" tIns="0" rIns="0" bIns="0" rtlCol="0" anchor="t">
            <a:spAutoFit/>
          </a:bodyPr>
          <a:lstStyle/>
          <a:p>
            <a:pPr algn="r"/>
            <a:r>
              <a:rPr lang="en-GB" sz="2400" b="1" dirty="0">
                <a:solidFill>
                  <a:schemeClr val="bg1">
                    <a:lumMod val="60000"/>
                    <a:lumOff val="40000"/>
                  </a:schemeClr>
                </a:solidFill>
              </a:rPr>
              <a:t>35%</a:t>
            </a:r>
          </a:p>
        </p:txBody>
      </p:sp>
      <p:sp>
        <p:nvSpPr>
          <p:cNvPr id="9" name="TextBox 8">
            <a:extLst>
              <a:ext uri="{FF2B5EF4-FFF2-40B4-BE49-F238E27FC236}">
                <a16:creationId xmlns:a16="http://schemas.microsoft.com/office/drawing/2014/main" id="{20CDB650-1F15-1F1F-792A-1EF8DA955E88}"/>
              </a:ext>
            </a:extLst>
          </p:cNvPr>
          <p:cNvSpPr txBox="1"/>
          <p:nvPr/>
        </p:nvSpPr>
        <p:spPr>
          <a:xfrm>
            <a:off x="8890395" y="5693282"/>
            <a:ext cx="387927" cy="138499"/>
          </a:xfrm>
          <a:prstGeom prst="rect">
            <a:avLst/>
          </a:prstGeom>
          <a:noFill/>
        </p:spPr>
        <p:txBody>
          <a:bodyPr wrap="none" lIns="0" tIns="0" rIns="0" bIns="0" rtlCol="0">
            <a:spAutoFit/>
          </a:bodyPr>
          <a:lstStyle/>
          <a:p>
            <a:pPr algn="ctr"/>
            <a:r>
              <a:rPr lang="en-GB" sz="900" b="1" dirty="0">
                <a:solidFill>
                  <a:schemeClr val="bg1">
                    <a:lumMod val="60000"/>
                    <a:lumOff val="40000"/>
                  </a:schemeClr>
                </a:solidFill>
              </a:rPr>
              <a:t>EQUAL</a:t>
            </a:r>
          </a:p>
        </p:txBody>
      </p:sp>
      <p:sp>
        <p:nvSpPr>
          <p:cNvPr id="10" name="TextBox 9">
            <a:extLst>
              <a:ext uri="{FF2B5EF4-FFF2-40B4-BE49-F238E27FC236}">
                <a16:creationId xmlns:a16="http://schemas.microsoft.com/office/drawing/2014/main" id="{0355C2BC-DFE4-5974-6CB5-72B40040A8B9}"/>
              </a:ext>
            </a:extLst>
          </p:cNvPr>
          <p:cNvSpPr txBox="1"/>
          <p:nvPr/>
        </p:nvSpPr>
        <p:spPr>
          <a:xfrm>
            <a:off x="10461759" y="1750696"/>
            <a:ext cx="1050743" cy="369332"/>
          </a:xfrm>
          <a:prstGeom prst="rect">
            <a:avLst/>
          </a:prstGeom>
          <a:noFill/>
        </p:spPr>
        <p:txBody>
          <a:bodyPr wrap="square" lIns="0" tIns="0" rIns="0" bIns="0" rtlCol="0" anchor="t">
            <a:spAutoFit/>
          </a:bodyPr>
          <a:lstStyle/>
          <a:p>
            <a:pPr algn="r"/>
            <a:r>
              <a:rPr lang="en-GB" sz="2400" b="1" dirty="0">
                <a:solidFill>
                  <a:schemeClr val="bg1">
                    <a:lumMod val="50000"/>
                  </a:schemeClr>
                </a:solidFill>
              </a:rPr>
              <a:t>37%</a:t>
            </a:r>
          </a:p>
        </p:txBody>
      </p:sp>
      <p:sp>
        <p:nvSpPr>
          <p:cNvPr id="11" name="TextBox 10">
            <a:extLst>
              <a:ext uri="{FF2B5EF4-FFF2-40B4-BE49-F238E27FC236}">
                <a16:creationId xmlns:a16="http://schemas.microsoft.com/office/drawing/2014/main" id="{67DB961F-773B-AEF7-F50D-75FCB5122D82}"/>
              </a:ext>
            </a:extLst>
          </p:cNvPr>
          <p:cNvSpPr txBox="1"/>
          <p:nvPr/>
        </p:nvSpPr>
        <p:spPr>
          <a:xfrm>
            <a:off x="10966544" y="2137674"/>
            <a:ext cx="474489" cy="276999"/>
          </a:xfrm>
          <a:prstGeom prst="rect">
            <a:avLst/>
          </a:prstGeom>
          <a:noFill/>
        </p:spPr>
        <p:txBody>
          <a:bodyPr wrap="none" lIns="0" tIns="0" rIns="0" bIns="0" rtlCol="0">
            <a:spAutoFit/>
          </a:bodyPr>
          <a:lstStyle/>
          <a:p>
            <a:pPr algn="ctr"/>
            <a:r>
              <a:rPr lang="en-US" sz="900" b="1" dirty="0">
                <a:solidFill>
                  <a:schemeClr val="bg1">
                    <a:lumMod val="50000"/>
                  </a:schemeClr>
                </a:solidFill>
              </a:rPr>
              <a:t>N</a:t>
            </a:r>
            <a:r>
              <a:rPr lang="en-GB" sz="900" b="1" dirty="0">
                <a:solidFill>
                  <a:schemeClr val="bg1">
                    <a:lumMod val="50000"/>
                  </a:schemeClr>
                </a:solidFill>
              </a:rPr>
              <a:t>OT AT </a:t>
            </a:r>
            <a:br>
              <a:rPr lang="en-GB" sz="900" b="1" dirty="0">
                <a:solidFill>
                  <a:schemeClr val="bg1">
                    <a:lumMod val="50000"/>
                  </a:schemeClr>
                </a:solidFill>
              </a:rPr>
            </a:br>
            <a:r>
              <a:rPr lang="en-GB" sz="900" b="1" dirty="0">
                <a:solidFill>
                  <a:schemeClr val="bg1">
                    <a:lumMod val="50000"/>
                  </a:schemeClr>
                </a:solidFill>
              </a:rPr>
              <a:t>SCHOOL</a:t>
            </a:r>
          </a:p>
        </p:txBody>
      </p:sp>
      <p:sp>
        <p:nvSpPr>
          <p:cNvPr id="12" name="Title 1">
            <a:extLst>
              <a:ext uri="{FF2B5EF4-FFF2-40B4-BE49-F238E27FC236}">
                <a16:creationId xmlns:a16="http://schemas.microsoft.com/office/drawing/2014/main" id="{D3A68837-9D12-FDE1-86E1-3656C4ED9F4B}"/>
              </a:ext>
            </a:extLst>
          </p:cNvPr>
          <p:cNvSpPr>
            <a:spLocks noGrp="1"/>
          </p:cNvSpPr>
          <p:nvPr>
            <p:ph type="title"/>
          </p:nvPr>
        </p:nvSpPr>
        <p:spPr>
          <a:xfrm>
            <a:off x="360000" y="1444763"/>
            <a:ext cx="10800000" cy="179998"/>
          </a:xfrm>
        </p:spPr>
        <p:txBody>
          <a:bodyPr/>
          <a:lstStyle/>
          <a:p>
            <a:r>
              <a:rPr lang="en-GB" dirty="0">
                <a:solidFill>
                  <a:schemeClr val="bg1">
                    <a:lumMod val="75000"/>
                  </a:schemeClr>
                </a:solidFill>
              </a:rPr>
              <a:t>GREEN SPACES AT SCHOOL</a:t>
            </a:r>
          </a:p>
        </p:txBody>
      </p:sp>
      <p:pic>
        <p:nvPicPr>
          <p:cNvPr id="3" name="Graphic 2">
            <a:extLst>
              <a:ext uri="{FF2B5EF4-FFF2-40B4-BE49-F238E27FC236}">
                <a16:creationId xmlns:a16="http://schemas.microsoft.com/office/drawing/2014/main" id="{F6572858-316E-AE7F-A9C6-D8666070551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528382" y="1595026"/>
            <a:ext cx="3148818" cy="3148818"/>
          </a:xfrm>
          <a:prstGeom prst="rect">
            <a:avLst/>
          </a:prstGeom>
        </p:spPr>
      </p:pic>
      <p:sp>
        <p:nvSpPr>
          <p:cNvPr id="15" name="Text Placeholder 6">
            <a:extLst>
              <a:ext uri="{FF2B5EF4-FFF2-40B4-BE49-F238E27FC236}">
                <a16:creationId xmlns:a16="http://schemas.microsoft.com/office/drawing/2014/main" id="{3F9A0B39-2394-4E57-4303-33DB56F0E056}"/>
              </a:ext>
            </a:extLst>
          </p:cNvPr>
          <p:cNvSpPr>
            <a:spLocks noGrp="1"/>
          </p:cNvSpPr>
          <p:nvPr>
            <p:ph type="body" sz="quarter" idx="13"/>
          </p:nvPr>
        </p:nvSpPr>
        <p:spPr>
          <a:xfrm>
            <a:off x="360000" y="2764523"/>
            <a:ext cx="4666781" cy="990399"/>
          </a:xfrm>
        </p:spPr>
        <p:txBody>
          <a:bodyPr wrap="square">
            <a:spAutoFit/>
          </a:bodyPr>
          <a:lstStyle/>
          <a:p>
            <a:r>
              <a:rPr lang="en-GB" dirty="0"/>
              <a:t>More children and young people* reported that they spent time in nature mostly whilst not at school </a:t>
            </a:r>
          </a:p>
        </p:txBody>
      </p:sp>
      <p:sp>
        <p:nvSpPr>
          <p:cNvPr id="17" name="TextBox 16">
            <a:extLst>
              <a:ext uri="{FF2B5EF4-FFF2-40B4-BE49-F238E27FC236}">
                <a16:creationId xmlns:a16="http://schemas.microsoft.com/office/drawing/2014/main" id="{3B43412A-294A-674B-5746-CEEFB1A49B8D}"/>
              </a:ext>
            </a:extLst>
          </p:cNvPr>
          <p:cNvSpPr txBox="1"/>
          <p:nvPr/>
        </p:nvSpPr>
        <p:spPr>
          <a:xfrm>
            <a:off x="277068" y="1709538"/>
            <a:ext cx="6094206" cy="461665"/>
          </a:xfrm>
          <a:prstGeom prst="rect">
            <a:avLst/>
          </a:prstGeom>
          <a:noFill/>
        </p:spPr>
        <p:txBody>
          <a:bodyPr wrap="square">
            <a:spAutoFit/>
          </a:bodyPr>
          <a:lstStyle/>
          <a:p>
            <a:r>
              <a:rPr lang="en-US" sz="1200" i="0" dirty="0">
                <a:solidFill>
                  <a:srgbClr val="0B0C0C"/>
                </a:solidFill>
                <a:effectLst/>
              </a:rPr>
              <a:t>We asked children and young people where they spent most of their time in nature during the last week. </a:t>
            </a:r>
            <a:endParaRPr lang="en-GB" sz="1200" dirty="0"/>
          </a:p>
        </p:txBody>
      </p:sp>
    </p:spTree>
    <p:extLst>
      <p:ext uri="{BB962C8B-B14F-4D97-AF65-F5344CB8AC3E}">
        <p14:creationId xmlns:p14="http://schemas.microsoft.com/office/powerpoint/2010/main" val="1216629330"/>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8569CA0-8E2F-B489-1293-C9FE504B28F5}"/>
              </a:ext>
            </a:extLst>
          </p:cNvPr>
          <p:cNvSpPr>
            <a:spLocks noGrp="1"/>
          </p:cNvSpPr>
          <p:nvPr>
            <p:ph type="body" sz="quarter" idx="14"/>
          </p:nvPr>
        </p:nvSpPr>
        <p:spPr>
          <a:xfrm>
            <a:off x="8124000" y="0"/>
            <a:ext cx="4068000" cy="6858000"/>
          </a:xfrm>
        </p:spPr>
        <p:txBody>
          <a:bodyPr/>
          <a:lstStyle/>
          <a:p>
            <a:r>
              <a:rPr lang="en-GB"/>
              <a:t>Green and natural places within easy walking distance</a:t>
            </a:r>
          </a:p>
          <a:p>
            <a:pPr lvl="2"/>
            <a:r>
              <a:rPr lang="en-GB"/>
              <a:t>Percentage of children and young people*</a:t>
            </a:r>
          </a:p>
        </p:txBody>
      </p:sp>
      <p:graphicFrame>
        <p:nvGraphicFramePr>
          <p:cNvPr id="10" name="Chart 9">
            <a:extLst>
              <a:ext uri="{FF2B5EF4-FFF2-40B4-BE49-F238E27FC236}">
                <a16:creationId xmlns:a16="http://schemas.microsoft.com/office/drawing/2014/main" id="{AEEB77B0-654F-AF46-1CE5-5FD0FA37BBCD}"/>
              </a:ext>
            </a:extLst>
          </p:cNvPr>
          <p:cNvGraphicFramePr/>
          <p:nvPr>
            <p:extLst>
              <p:ext uri="{D42A27DB-BD31-4B8C-83A1-F6EECF244321}">
                <p14:modId xmlns:p14="http://schemas.microsoft.com/office/powerpoint/2010/main" val="419380393"/>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a:extLst>
              <a:ext uri="{FF2B5EF4-FFF2-40B4-BE49-F238E27FC236}">
                <a16:creationId xmlns:a16="http://schemas.microsoft.com/office/drawing/2014/main" id="{E7C2D7C2-B77B-74A0-934A-9D8D16643248}"/>
              </a:ext>
            </a:extLst>
          </p:cNvPr>
          <p:cNvSpPr>
            <a:spLocks noGrp="1"/>
          </p:cNvSpPr>
          <p:nvPr>
            <p:ph type="title"/>
          </p:nvPr>
        </p:nvSpPr>
        <p:spPr>
          <a:xfrm>
            <a:off x="360000" y="1293900"/>
            <a:ext cx="7403998" cy="179998"/>
          </a:xfrm>
        </p:spPr>
        <p:txBody>
          <a:bodyPr/>
          <a:lstStyle/>
          <a:p>
            <a:r>
              <a:rPr lang="en-GB" dirty="0"/>
              <a:t>GREEN PLACES VISITED</a:t>
            </a:r>
          </a:p>
        </p:txBody>
      </p:sp>
      <p:sp>
        <p:nvSpPr>
          <p:cNvPr id="7" name="Text Placeholder 6">
            <a:extLst>
              <a:ext uri="{FF2B5EF4-FFF2-40B4-BE49-F238E27FC236}">
                <a16:creationId xmlns:a16="http://schemas.microsoft.com/office/drawing/2014/main" id="{9710D3D5-B473-919D-F245-200B0F910602}"/>
              </a:ext>
            </a:extLst>
          </p:cNvPr>
          <p:cNvSpPr>
            <a:spLocks noGrp="1"/>
          </p:cNvSpPr>
          <p:nvPr>
            <p:ph type="body" sz="quarter" idx="13"/>
          </p:nvPr>
        </p:nvSpPr>
        <p:spPr>
          <a:xfrm>
            <a:off x="360363" y="1473200"/>
            <a:ext cx="7015127" cy="990399"/>
          </a:xfrm>
        </p:spPr>
        <p:txBody>
          <a:bodyPr wrap="square">
            <a:spAutoFit/>
          </a:bodyPr>
          <a:lstStyle/>
          <a:p>
            <a:r>
              <a:rPr lang="en-GB" dirty="0"/>
              <a:t>Children and young people* reported being able to easily walk (by themselves or with someone else) from their home to a variety of green and natural places.</a:t>
            </a:r>
          </a:p>
        </p:txBody>
      </p:sp>
      <p:pic>
        <p:nvPicPr>
          <p:cNvPr id="24" name="Graphic 23">
            <a:extLst>
              <a:ext uri="{FF2B5EF4-FFF2-40B4-BE49-F238E27FC236}">
                <a16:creationId xmlns:a16="http://schemas.microsoft.com/office/drawing/2014/main" id="{6D05BDCA-8B88-F684-277C-7C0B0D55AC0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0499" y="2718022"/>
            <a:ext cx="2160000" cy="2160000"/>
          </a:xfrm>
          <a:prstGeom prst="rect">
            <a:avLst/>
          </a:prstGeom>
        </p:spPr>
      </p:pic>
      <p:pic>
        <p:nvPicPr>
          <p:cNvPr id="26" name="Graphic 25">
            <a:extLst>
              <a:ext uri="{FF2B5EF4-FFF2-40B4-BE49-F238E27FC236}">
                <a16:creationId xmlns:a16="http://schemas.microsoft.com/office/drawing/2014/main" id="{BC86F99B-2A16-3E47-E6CC-B49B65C5CFE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491576" y="2812435"/>
            <a:ext cx="2160000" cy="2160000"/>
          </a:xfrm>
          <a:prstGeom prst="rect">
            <a:avLst/>
          </a:prstGeom>
        </p:spPr>
      </p:pic>
      <p:sp>
        <p:nvSpPr>
          <p:cNvPr id="29" name="Oval 28">
            <a:extLst>
              <a:ext uri="{FF2B5EF4-FFF2-40B4-BE49-F238E27FC236}">
                <a16:creationId xmlns:a16="http://schemas.microsoft.com/office/drawing/2014/main" id="{D9F8F45E-E817-E663-A115-3A8A75205CC8}"/>
              </a:ext>
            </a:extLst>
          </p:cNvPr>
          <p:cNvSpPr>
            <a:spLocks noChangeAspect="1"/>
          </p:cNvSpPr>
          <p:nvPr/>
        </p:nvSpPr>
        <p:spPr>
          <a:xfrm>
            <a:off x="4435958" y="2699468"/>
            <a:ext cx="756000" cy="75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71</a:t>
            </a:r>
            <a:r>
              <a:rPr lang="en-GB" sz="1200" b="1" dirty="0">
                <a:solidFill>
                  <a:schemeClr val="bg2"/>
                </a:solidFill>
              </a:rPr>
              <a:t>%</a:t>
            </a:r>
            <a:endParaRPr lang="en-GB" b="1" dirty="0">
              <a:solidFill>
                <a:schemeClr val="bg2"/>
              </a:solidFill>
            </a:endParaRPr>
          </a:p>
        </p:txBody>
      </p:sp>
      <p:sp>
        <p:nvSpPr>
          <p:cNvPr id="31" name="Oval 30">
            <a:extLst>
              <a:ext uri="{FF2B5EF4-FFF2-40B4-BE49-F238E27FC236}">
                <a16:creationId xmlns:a16="http://schemas.microsoft.com/office/drawing/2014/main" id="{89FFC457-1847-355B-DB33-30EEB980C481}"/>
              </a:ext>
            </a:extLst>
          </p:cNvPr>
          <p:cNvSpPr>
            <a:spLocks noChangeAspect="1"/>
          </p:cNvSpPr>
          <p:nvPr/>
        </p:nvSpPr>
        <p:spPr>
          <a:xfrm>
            <a:off x="7009347" y="2699468"/>
            <a:ext cx="756000" cy="75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bg2"/>
                </a:solidFill>
              </a:rPr>
              <a:t>57</a:t>
            </a:r>
            <a:r>
              <a:rPr lang="en-GB" sz="1200" b="1">
                <a:solidFill>
                  <a:schemeClr val="bg2"/>
                </a:solidFill>
              </a:rPr>
              <a:t>%</a:t>
            </a:r>
            <a:endParaRPr lang="en-GB" b="1">
              <a:solidFill>
                <a:schemeClr val="bg2"/>
              </a:solidFill>
            </a:endParaRPr>
          </a:p>
        </p:txBody>
      </p:sp>
      <p:sp>
        <p:nvSpPr>
          <p:cNvPr id="50" name="TextBox 49">
            <a:extLst>
              <a:ext uri="{FF2B5EF4-FFF2-40B4-BE49-F238E27FC236}">
                <a16:creationId xmlns:a16="http://schemas.microsoft.com/office/drawing/2014/main" id="{C3A746C6-C06C-6A22-565D-4C591E3FDB5A}"/>
              </a:ext>
            </a:extLst>
          </p:cNvPr>
          <p:cNvSpPr txBox="1"/>
          <p:nvPr/>
        </p:nvSpPr>
        <p:spPr>
          <a:xfrm>
            <a:off x="340499" y="5165071"/>
            <a:ext cx="2160000" cy="215444"/>
          </a:xfrm>
          <a:prstGeom prst="rect">
            <a:avLst/>
          </a:prstGeom>
          <a:noFill/>
        </p:spPr>
        <p:txBody>
          <a:bodyPr wrap="square" lIns="0" tIns="0" rIns="0" bIns="0" rtlCol="0">
            <a:spAutoFit/>
          </a:bodyPr>
          <a:lstStyle/>
          <a:p>
            <a:pPr algn="ctr"/>
            <a:r>
              <a:rPr lang="en-GB" sz="1400" dirty="0"/>
              <a:t>Gardens</a:t>
            </a:r>
          </a:p>
        </p:txBody>
      </p:sp>
      <p:sp>
        <p:nvSpPr>
          <p:cNvPr id="52" name="TextBox 51">
            <a:extLst>
              <a:ext uri="{FF2B5EF4-FFF2-40B4-BE49-F238E27FC236}">
                <a16:creationId xmlns:a16="http://schemas.microsoft.com/office/drawing/2014/main" id="{30085B4D-85AB-7144-DB78-5E012476E40E}"/>
              </a:ext>
            </a:extLst>
          </p:cNvPr>
          <p:cNvSpPr txBox="1"/>
          <p:nvPr/>
        </p:nvSpPr>
        <p:spPr>
          <a:xfrm>
            <a:off x="5468920" y="5164508"/>
            <a:ext cx="2159999" cy="430887"/>
          </a:xfrm>
          <a:prstGeom prst="rect">
            <a:avLst/>
          </a:prstGeom>
          <a:noFill/>
        </p:spPr>
        <p:txBody>
          <a:bodyPr wrap="square" lIns="0" tIns="0" rIns="0" bIns="0" rtlCol="0">
            <a:spAutoFit/>
          </a:bodyPr>
          <a:lstStyle/>
          <a:p>
            <a:pPr algn="ctr"/>
            <a:r>
              <a:rPr lang="en-GB" sz="1400"/>
              <a:t>Grassy areas in the streets nearby</a:t>
            </a:r>
          </a:p>
        </p:txBody>
      </p:sp>
      <p:pic>
        <p:nvPicPr>
          <p:cNvPr id="4" name="Graphic 3">
            <a:extLst>
              <a:ext uri="{FF2B5EF4-FFF2-40B4-BE49-F238E27FC236}">
                <a16:creationId xmlns:a16="http://schemas.microsoft.com/office/drawing/2014/main" id="{DF689203-0C4D-A385-5737-BFBAFC3C4E2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859152" y="2741277"/>
            <a:ext cx="2160000" cy="2160000"/>
          </a:xfrm>
          <a:prstGeom prst="rect">
            <a:avLst/>
          </a:prstGeom>
        </p:spPr>
      </p:pic>
      <p:sp>
        <p:nvSpPr>
          <p:cNvPr id="5" name="Oval 4">
            <a:extLst>
              <a:ext uri="{FF2B5EF4-FFF2-40B4-BE49-F238E27FC236}">
                <a16:creationId xmlns:a16="http://schemas.microsoft.com/office/drawing/2014/main" id="{480FCDA4-5ACE-B2AA-FAD6-B17E10977046}"/>
              </a:ext>
            </a:extLst>
          </p:cNvPr>
          <p:cNvSpPr>
            <a:spLocks noChangeAspect="1"/>
          </p:cNvSpPr>
          <p:nvPr/>
        </p:nvSpPr>
        <p:spPr>
          <a:xfrm>
            <a:off x="1862569" y="2699468"/>
            <a:ext cx="756000" cy="75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73</a:t>
            </a:r>
            <a:r>
              <a:rPr lang="en-GB" sz="1200" b="1" dirty="0">
                <a:solidFill>
                  <a:schemeClr val="bg2"/>
                </a:solidFill>
              </a:rPr>
              <a:t>%</a:t>
            </a:r>
            <a:endParaRPr lang="en-GB" b="1" dirty="0">
              <a:solidFill>
                <a:schemeClr val="bg2"/>
              </a:solidFill>
            </a:endParaRPr>
          </a:p>
        </p:txBody>
      </p:sp>
      <p:sp>
        <p:nvSpPr>
          <p:cNvPr id="9" name="TextBox 8">
            <a:extLst>
              <a:ext uri="{FF2B5EF4-FFF2-40B4-BE49-F238E27FC236}">
                <a16:creationId xmlns:a16="http://schemas.microsoft.com/office/drawing/2014/main" id="{2D1722CE-0B03-8031-C6F4-4A29E626238D}"/>
              </a:ext>
            </a:extLst>
          </p:cNvPr>
          <p:cNvSpPr txBox="1"/>
          <p:nvPr/>
        </p:nvSpPr>
        <p:spPr>
          <a:xfrm>
            <a:off x="2787926" y="5160091"/>
            <a:ext cx="2159999" cy="430887"/>
          </a:xfrm>
          <a:prstGeom prst="rect">
            <a:avLst/>
          </a:prstGeom>
          <a:noFill/>
        </p:spPr>
        <p:txBody>
          <a:bodyPr wrap="square" lIns="0" tIns="0" rIns="0" bIns="0" rtlCol="0">
            <a:spAutoFit/>
          </a:bodyPr>
          <a:lstStyle/>
          <a:p>
            <a:pPr algn="ctr"/>
            <a:r>
              <a:rPr lang="en-GB" sz="1400" dirty="0"/>
              <a:t>Parks, playing fields, playgrounds</a:t>
            </a:r>
          </a:p>
        </p:txBody>
      </p:sp>
      <p:sp>
        <p:nvSpPr>
          <p:cNvPr id="2" name="Footer Placeholder 55">
            <a:extLst>
              <a:ext uri="{FF2B5EF4-FFF2-40B4-BE49-F238E27FC236}">
                <a16:creationId xmlns:a16="http://schemas.microsoft.com/office/drawing/2014/main" id="{DC240B86-0B80-A317-F186-72E647B56A90}"/>
              </a:ext>
            </a:extLst>
          </p:cNvPr>
          <p:cNvSpPr>
            <a:spLocks noGrp="1"/>
          </p:cNvSpPr>
          <p:nvPr>
            <p:ph type="ftr" sz="quarter" idx="3"/>
          </p:nvPr>
        </p:nvSpPr>
        <p:spPr>
          <a:xfrm>
            <a:off x="1925639" y="6235700"/>
            <a:ext cx="5449852" cy="276225"/>
          </a:xfrm>
        </p:spPr>
        <p:txBody>
          <a:bodyPr/>
          <a:lstStyle/>
          <a:p>
            <a:r>
              <a:rPr lang="en-GB" sz="900" dirty="0"/>
              <a:t>*In 2024, C-PaNS collected data from a representative sample of 4001 children and young people across England. The findings are presented here as a weighted percentage</a:t>
            </a:r>
          </a:p>
        </p:txBody>
      </p:sp>
    </p:spTree>
    <p:extLst>
      <p:ext uri="{BB962C8B-B14F-4D97-AF65-F5344CB8AC3E}">
        <p14:creationId xmlns:p14="http://schemas.microsoft.com/office/powerpoint/2010/main" val="225224942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7C082A8B-CAB0-0A17-C757-D649B90B7871}"/>
              </a:ext>
            </a:extLst>
          </p:cNvPr>
          <p:cNvGraphicFramePr>
            <a:graphicFrameLocks noChangeAspect="1"/>
          </p:cNvGraphicFramePr>
          <p:nvPr>
            <p:extLst>
              <p:ext uri="{D42A27DB-BD31-4B8C-83A1-F6EECF244321}">
                <p14:modId xmlns:p14="http://schemas.microsoft.com/office/powerpoint/2010/main" val="463552368"/>
              </p:ext>
            </p:extLst>
          </p:nvPr>
        </p:nvGraphicFramePr>
        <p:xfrm>
          <a:off x="465563" y="3307203"/>
          <a:ext cx="2020319" cy="2020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1FBDFBD-A175-6D3C-E64C-4A21351635C7}"/>
              </a:ext>
            </a:extLst>
          </p:cNvPr>
          <p:cNvGraphicFramePr>
            <a:graphicFrameLocks noChangeAspect="1"/>
          </p:cNvGraphicFramePr>
          <p:nvPr>
            <p:extLst>
              <p:ext uri="{D42A27DB-BD31-4B8C-83A1-F6EECF244321}">
                <p14:modId xmlns:p14="http://schemas.microsoft.com/office/powerpoint/2010/main" val="859517245"/>
              </p:ext>
            </p:extLst>
          </p:nvPr>
        </p:nvGraphicFramePr>
        <p:xfrm>
          <a:off x="2772848" y="3307203"/>
          <a:ext cx="2020319" cy="20203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69725C2-00B0-DB00-40AF-E989B33BFB17}"/>
              </a:ext>
            </a:extLst>
          </p:cNvPr>
          <p:cNvGraphicFramePr>
            <a:graphicFrameLocks noChangeAspect="1"/>
          </p:cNvGraphicFramePr>
          <p:nvPr>
            <p:extLst>
              <p:ext uri="{D42A27DB-BD31-4B8C-83A1-F6EECF244321}">
                <p14:modId xmlns:p14="http://schemas.microsoft.com/office/powerpoint/2010/main" val="1881200204"/>
              </p:ext>
            </p:extLst>
          </p:nvPr>
        </p:nvGraphicFramePr>
        <p:xfrm>
          <a:off x="5080133" y="3307203"/>
          <a:ext cx="2020319" cy="20203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310C178D-21A6-B441-F8CD-9EA17292FBD9}"/>
              </a:ext>
            </a:extLst>
          </p:cNvPr>
          <p:cNvGraphicFramePr>
            <a:graphicFrameLocks noChangeAspect="1"/>
          </p:cNvGraphicFramePr>
          <p:nvPr>
            <p:extLst>
              <p:ext uri="{D42A27DB-BD31-4B8C-83A1-F6EECF244321}">
                <p14:modId xmlns:p14="http://schemas.microsoft.com/office/powerpoint/2010/main" val="891229986"/>
              </p:ext>
            </p:extLst>
          </p:nvPr>
        </p:nvGraphicFramePr>
        <p:xfrm>
          <a:off x="9694703" y="3307203"/>
          <a:ext cx="2020319" cy="2020319"/>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34CB7678-4764-43B6-18D4-716EC5078FEA}"/>
              </a:ext>
            </a:extLst>
          </p:cNvPr>
          <p:cNvSpPr>
            <a:spLocks noGrp="1"/>
          </p:cNvSpPr>
          <p:nvPr>
            <p:ph type="title"/>
          </p:nvPr>
        </p:nvSpPr>
        <p:spPr/>
        <p:txBody>
          <a:bodyPr/>
          <a:lstStyle/>
          <a:p>
            <a:r>
              <a:rPr lang="en-GB">
                <a:solidFill>
                  <a:schemeClr val="accent4">
                    <a:lumMod val="75000"/>
                  </a:schemeClr>
                </a:solidFill>
              </a:rPr>
              <a:t>QUALITY OF LOCAL NATURAL SPACES</a:t>
            </a:r>
          </a:p>
        </p:txBody>
      </p:sp>
      <p:sp>
        <p:nvSpPr>
          <p:cNvPr id="3" name="Text Placeholder 2">
            <a:extLst>
              <a:ext uri="{FF2B5EF4-FFF2-40B4-BE49-F238E27FC236}">
                <a16:creationId xmlns:a16="http://schemas.microsoft.com/office/drawing/2014/main" id="{4CBD6B39-62D1-A981-99FF-0A4C0AC46AD2}"/>
              </a:ext>
            </a:extLst>
          </p:cNvPr>
          <p:cNvSpPr>
            <a:spLocks noGrp="1"/>
          </p:cNvSpPr>
          <p:nvPr>
            <p:ph type="body" sz="quarter" idx="13"/>
          </p:nvPr>
        </p:nvSpPr>
        <p:spPr>
          <a:xfrm>
            <a:off x="360000" y="1473199"/>
            <a:ext cx="10612799" cy="313291"/>
          </a:xfrm>
        </p:spPr>
        <p:txBody>
          <a:bodyPr/>
          <a:lstStyle/>
          <a:p>
            <a:r>
              <a:rPr lang="en-GB"/>
              <a:t>Children and young people* feel positive about the quality of their local outdoor spaces.</a:t>
            </a:r>
          </a:p>
        </p:txBody>
      </p:sp>
      <p:sp>
        <p:nvSpPr>
          <p:cNvPr id="4" name="Footer Placeholder 3">
            <a:extLst>
              <a:ext uri="{FF2B5EF4-FFF2-40B4-BE49-F238E27FC236}">
                <a16:creationId xmlns:a16="http://schemas.microsoft.com/office/drawing/2014/main" id="{BC827DBC-0E75-0D77-C8C7-7278AF064A95}"/>
              </a:ext>
            </a:extLst>
          </p:cNvPr>
          <p:cNvSpPr>
            <a:spLocks noGrp="1"/>
          </p:cNvSpPr>
          <p:nvPr>
            <p:ph type="ftr" sz="quarter" idx="15"/>
          </p:nvPr>
        </p:nvSpPr>
        <p:spPr>
          <a:xfrm>
            <a:off x="1933102" y="6260135"/>
            <a:ext cx="8594870" cy="276999"/>
          </a:xfrm>
        </p:spPr>
        <p:txBody>
          <a:bodyPr/>
          <a:lstStyle/>
          <a:p>
            <a:r>
              <a:rPr lang="en-GB"/>
              <a:t>*In </a:t>
            </a:r>
            <a:r>
              <a:rPr lang="en-GB" dirty="0"/>
              <a:t>2024</a:t>
            </a:r>
            <a:r>
              <a:rPr lang="en-GB"/>
              <a:t>, C-</a:t>
            </a:r>
            <a:r>
              <a:rPr lang="en-GB" err="1"/>
              <a:t>PaNS</a:t>
            </a:r>
            <a:r>
              <a:rPr lang="en-GB"/>
              <a:t> collected data from a representative sample of 4001 children and young people across England. The findings are presented here as a weighted percentage. The percentages reported are NET agree, which includes children and young people who agreed or strongly agreed with the statement.</a:t>
            </a:r>
          </a:p>
        </p:txBody>
      </p:sp>
      <p:sp>
        <p:nvSpPr>
          <p:cNvPr id="5" name="TextBox 4">
            <a:extLst>
              <a:ext uri="{FF2B5EF4-FFF2-40B4-BE49-F238E27FC236}">
                <a16:creationId xmlns:a16="http://schemas.microsoft.com/office/drawing/2014/main" id="{ED233FBE-8C0E-DF8E-A12D-F16204F861AE}"/>
              </a:ext>
            </a:extLst>
          </p:cNvPr>
          <p:cNvSpPr txBox="1"/>
          <p:nvPr/>
        </p:nvSpPr>
        <p:spPr>
          <a:xfrm>
            <a:off x="5217999" y="2768195"/>
            <a:ext cx="1728732" cy="553998"/>
          </a:xfrm>
          <a:prstGeom prst="rect">
            <a:avLst/>
          </a:prstGeom>
          <a:noFill/>
        </p:spPr>
        <p:txBody>
          <a:bodyPr wrap="square" lIns="0" tIns="0" rIns="0" bIns="0" rtlCol="0">
            <a:spAutoFit/>
          </a:bodyPr>
          <a:lstStyle/>
          <a:p>
            <a:pPr algn="ctr"/>
            <a:r>
              <a:rPr lang="en-GB" sz="1200"/>
              <a:t>“There are lots of places for animals and birds to make their homes” </a:t>
            </a:r>
          </a:p>
        </p:txBody>
      </p:sp>
      <p:sp>
        <p:nvSpPr>
          <p:cNvPr id="6" name="TextBox 5">
            <a:extLst>
              <a:ext uri="{FF2B5EF4-FFF2-40B4-BE49-F238E27FC236}">
                <a16:creationId xmlns:a16="http://schemas.microsoft.com/office/drawing/2014/main" id="{869DD7DF-85B1-A4F6-4042-3F8B01F969A5}"/>
              </a:ext>
            </a:extLst>
          </p:cNvPr>
          <p:cNvSpPr txBox="1"/>
          <p:nvPr/>
        </p:nvSpPr>
        <p:spPr>
          <a:xfrm>
            <a:off x="7556434" y="2768195"/>
            <a:ext cx="1682286" cy="369332"/>
          </a:xfrm>
          <a:prstGeom prst="rect">
            <a:avLst/>
          </a:prstGeom>
          <a:noFill/>
        </p:spPr>
        <p:txBody>
          <a:bodyPr wrap="square" lIns="0" tIns="0" rIns="0" bIns="0" rtlCol="0">
            <a:spAutoFit/>
          </a:bodyPr>
          <a:lstStyle/>
          <a:p>
            <a:pPr algn="ctr"/>
            <a:r>
              <a:rPr lang="en-GB" sz="1200"/>
              <a:t>“There are good spaces for playing”</a:t>
            </a:r>
          </a:p>
        </p:txBody>
      </p:sp>
      <p:sp>
        <p:nvSpPr>
          <p:cNvPr id="7" name="TextBox 6">
            <a:extLst>
              <a:ext uri="{FF2B5EF4-FFF2-40B4-BE49-F238E27FC236}">
                <a16:creationId xmlns:a16="http://schemas.microsoft.com/office/drawing/2014/main" id="{38E07874-DFFE-DEA5-EA35-0750713AD7C6}"/>
              </a:ext>
            </a:extLst>
          </p:cNvPr>
          <p:cNvSpPr txBox="1"/>
          <p:nvPr/>
        </p:nvSpPr>
        <p:spPr>
          <a:xfrm>
            <a:off x="9921679" y="2768195"/>
            <a:ext cx="1566366" cy="369332"/>
          </a:xfrm>
          <a:prstGeom prst="rect">
            <a:avLst/>
          </a:prstGeom>
          <a:noFill/>
        </p:spPr>
        <p:txBody>
          <a:bodyPr wrap="square" lIns="0" tIns="0" rIns="0" bIns="0" rtlCol="0">
            <a:spAutoFit/>
          </a:bodyPr>
          <a:lstStyle/>
          <a:p>
            <a:pPr algn="ctr"/>
            <a:r>
              <a:rPr lang="en-GB" sz="1200"/>
              <a:t>“They are clean and well looked after”</a:t>
            </a:r>
          </a:p>
        </p:txBody>
      </p:sp>
      <p:sp>
        <p:nvSpPr>
          <p:cNvPr id="8" name="TextBox 7">
            <a:extLst>
              <a:ext uri="{FF2B5EF4-FFF2-40B4-BE49-F238E27FC236}">
                <a16:creationId xmlns:a16="http://schemas.microsoft.com/office/drawing/2014/main" id="{B4DFABB7-8593-CFC7-8A81-DBE0E6906992}"/>
              </a:ext>
            </a:extLst>
          </p:cNvPr>
          <p:cNvSpPr txBox="1"/>
          <p:nvPr/>
        </p:nvSpPr>
        <p:spPr>
          <a:xfrm>
            <a:off x="3154099" y="2768195"/>
            <a:ext cx="1257816" cy="369332"/>
          </a:xfrm>
          <a:prstGeom prst="rect">
            <a:avLst/>
          </a:prstGeom>
          <a:noFill/>
        </p:spPr>
        <p:txBody>
          <a:bodyPr wrap="square" lIns="0" tIns="0" rIns="0" bIns="0" rtlCol="0">
            <a:spAutoFit/>
          </a:bodyPr>
          <a:lstStyle/>
          <a:p>
            <a:pPr algn="ctr"/>
            <a:r>
              <a:rPr lang="en-GB" sz="1200"/>
              <a:t>“I feel </a:t>
            </a:r>
            <a:br>
              <a:rPr lang="en-GB" sz="1200"/>
            </a:br>
            <a:r>
              <a:rPr lang="en-GB" sz="1200"/>
              <a:t>welcome there”</a:t>
            </a:r>
          </a:p>
        </p:txBody>
      </p:sp>
      <p:sp>
        <p:nvSpPr>
          <p:cNvPr id="11" name="TextBox 10">
            <a:extLst>
              <a:ext uri="{FF2B5EF4-FFF2-40B4-BE49-F238E27FC236}">
                <a16:creationId xmlns:a16="http://schemas.microsoft.com/office/drawing/2014/main" id="{CCBDC07C-EE6B-F9F5-4872-981323B2A78D}"/>
              </a:ext>
            </a:extLst>
          </p:cNvPr>
          <p:cNvSpPr txBox="1"/>
          <p:nvPr/>
        </p:nvSpPr>
        <p:spPr>
          <a:xfrm>
            <a:off x="726834" y="2768195"/>
            <a:ext cx="1497776" cy="369332"/>
          </a:xfrm>
          <a:prstGeom prst="rect">
            <a:avLst/>
          </a:prstGeom>
          <a:noFill/>
        </p:spPr>
        <p:txBody>
          <a:bodyPr wrap="square" lIns="0" tIns="0" rIns="0" bIns="0" rtlCol="0">
            <a:spAutoFit/>
          </a:bodyPr>
          <a:lstStyle/>
          <a:p>
            <a:pPr algn="ctr"/>
            <a:r>
              <a:rPr lang="en-GB" sz="1200"/>
              <a:t>“They are easy to get to by walking”</a:t>
            </a:r>
          </a:p>
        </p:txBody>
      </p:sp>
      <p:sp>
        <p:nvSpPr>
          <p:cNvPr id="12" name="TextBox 11">
            <a:extLst>
              <a:ext uri="{FF2B5EF4-FFF2-40B4-BE49-F238E27FC236}">
                <a16:creationId xmlns:a16="http://schemas.microsoft.com/office/drawing/2014/main" id="{94BF5A33-CFF9-6EF8-F324-31CD903172D5}"/>
              </a:ext>
            </a:extLst>
          </p:cNvPr>
          <p:cNvSpPr txBox="1"/>
          <p:nvPr/>
        </p:nvSpPr>
        <p:spPr>
          <a:xfrm>
            <a:off x="762771" y="2511315"/>
            <a:ext cx="1425903"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ACCESSIBILITY</a:t>
            </a:r>
          </a:p>
        </p:txBody>
      </p:sp>
      <p:sp>
        <p:nvSpPr>
          <p:cNvPr id="18" name="TextBox 17">
            <a:extLst>
              <a:ext uri="{FF2B5EF4-FFF2-40B4-BE49-F238E27FC236}">
                <a16:creationId xmlns:a16="http://schemas.microsoft.com/office/drawing/2014/main" id="{315C24DC-BF89-F98F-7310-CFD57DA32B84}"/>
              </a:ext>
            </a:extLst>
          </p:cNvPr>
          <p:cNvSpPr txBox="1"/>
          <p:nvPr/>
        </p:nvSpPr>
        <p:spPr>
          <a:xfrm>
            <a:off x="3314129" y="2511315"/>
            <a:ext cx="937757"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FEELINGS</a:t>
            </a:r>
          </a:p>
        </p:txBody>
      </p:sp>
      <p:sp>
        <p:nvSpPr>
          <p:cNvPr id="19" name="TextBox 18">
            <a:extLst>
              <a:ext uri="{FF2B5EF4-FFF2-40B4-BE49-F238E27FC236}">
                <a16:creationId xmlns:a16="http://schemas.microsoft.com/office/drawing/2014/main" id="{765C1CDC-E633-F3D8-B4D4-77BD4B137DBD}"/>
              </a:ext>
            </a:extLst>
          </p:cNvPr>
          <p:cNvSpPr txBox="1"/>
          <p:nvPr/>
        </p:nvSpPr>
        <p:spPr>
          <a:xfrm>
            <a:off x="4860049" y="2511315"/>
            <a:ext cx="2481706"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NATURAL ENVIRONMENT</a:t>
            </a:r>
          </a:p>
        </p:txBody>
      </p:sp>
      <p:sp>
        <p:nvSpPr>
          <p:cNvPr id="20" name="TextBox 19">
            <a:extLst>
              <a:ext uri="{FF2B5EF4-FFF2-40B4-BE49-F238E27FC236}">
                <a16:creationId xmlns:a16="http://schemas.microsoft.com/office/drawing/2014/main" id="{C4D99A84-CCDC-8DCB-74EF-1FDBF4DA24FD}"/>
              </a:ext>
            </a:extLst>
          </p:cNvPr>
          <p:cNvSpPr txBox="1"/>
          <p:nvPr/>
        </p:nvSpPr>
        <p:spPr>
          <a:xfrm>
            <a:off x="10038814" y="2511315"/>
            <a:ext cx="1332096"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CLEANLINESS</a:t>
            </a:r>
          </a:p>
        </p:txBody>
      </p:sp>
      <p:sp>
        <p:nvSpPr>
          <p:cNvPr id="21" name="TextBox 20">
            <a:extLst>
              <a:ext uri="{FF2B5EF4-FFF2-40B4-BE49-F238E27FC236}">
                <a16:creationId xmlns:a16="http://schemas.microsoft.com/office/drawing/2014/main" id="{F7F5488D-3718-010E-3F23-FD9DCFF03763}"/>
              </a:ext>
            </a:extLst>
          </p:cNvPr>
          <p:cNvSpPr txBox="1"/>
          <p:nvPr/>
        </p:nvSpPr>
        <p:spPr>
          <a:xfrm>
            <a:off x="7799721" y="2511315"/>
            <a:ext cx="1195712" cy="215444"/>
          </a:xfrm>
          <a:prstGeom prst="rect">
            <a:avLst/>
          </a:prstGeom>
          <a:noFill/>
        </p:spPr>
        <p:txBody>
          <a:bodyPr wrap="none" lIns="0" tIns="0" rIns="0" bIns="0" rtlCol="0">
            <a:spAutoFit/>
          </a:bodyPr>
          <a:lstStyle/>
          <a:p>
            <a:pPr algn="ctr"/>
            <a:r>
              <a:rPr lang="en-GB" sz="1400" b="1" spc="100">
                <a:solidFill>
                  <a:schemeClr val="accent4">
                    <a:lumMod val="75000"/>
                  </a:schemeClr>
                </a:solidFill>
              </a:rPr>
              <a:t>ENJOYMENT</a:t>
            </a:r>
          </a:p>
        </p:txBody>
      </p:sp>
      <p:grpSp>
        <p:nvGrpSpPr>
          <p:cNvPr id="143" name="Graphic 22">
            <a:extLst>
              <a:ext uri="{FF2B5EF4-FFF2-40B4-BE49-F238E27FC236}">
                <a16:creationId xmlns:a16="http://schemas.microsoft.com/office/drawing/2014/main" id="{FC9B91DA-8584-9888-72F0-1FBE599F3612}"/>
              </a:ext>
            </a:extLst>
          </p:cNvPr>
          <p:cNvGrpSpPr/>
          <p:nvPr/>
        </p:nvGrpSpPr>
        <p:grpSpPr>
          <a:xfrm>
            <a:off x="773722" y="3618321"/>
            <a:ext cx="1404000" cy="1404000"/>
            <a:chOff x="773722" y="3618321"/>
            <a:chExt cx="1404000" cy="1404000"/>
          </a:xfrm>
        </p:grpSpPr>
        <p:sp>
          <p:nvSpPr>
            <p:cNvPr id="144" name="Freeform 143">
              <a:extLst>
                <a:ext uri="{FF2B5EF4-FFF2-40B4-BE49-F238E27FC236}">
                  <a16:creationId xmlns:a16="http://schemas.microsoft.com/office/drawing/2014/main" id="{55CF0897-C2E4-9A42-A8FF-168D639B3C9F}"/>
                </a:ext>
              </a:extLst>
            </p:cNvPr>
            <p:cNvSpPr/>
            <p:nvPr/>
          </p:nvSpPr>
          <p:spPr>
            <a:xfrm>
              <a:off x="773722"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45" name="Graphic 22">
              <a:extLst>
                <a:ext uri="{FF2B5EF4-FFF2-40B4-BE49-F238E27FC236}">
                  <a16:creationId xmlns:a16="http://schemas.microsoft.com/office/drawing/2014/main" id="{EFE8D23F-D1B6-592D-38BA-A34C9D52E5F7}"/>
                </a:ext>
              </a:extLst>
            </p:cNvPr>
            <p:cNvGrpSpPr/>
            <p:nvPr/>
          </p:nvGrpSpPr>
          <p:grpSpPr>
            <a:xfrm>
              <a:off x="1062087" y="3893020"/>
              <a:ext cx="831388" cy="847810"/>
              <a:chOff x="1062087" y="3893020"/>
              <a:chExt cx="831388" cy="847810"/>
            </a:xfrm>
          </p:grpSpPr>
          <p:sp>
            <p:nvSpPr>
              <p:cNvPr id="146" name="Freeform 145">
                <a:extLst>
                  <a:ext uri="{FF2B5EF4-FFF2-40B4-BE49-F238E27FC236}">
                    <a16:creationId xmlns:a16="http://schemas.microsoft.com/office/drawing/2014/main" id="{E62361FB-D5C8-27C0-C579-E70E2621FE94}"/>
                  </a:ext>
                </a:extLst>
              </p:cNvPr>
              <p:cNvSpPr/>
              <p:nvPr/>
            </p:nvSpPr>
            <p:spPr>
              <a:xfrm>
                <a:off x="1166594" y="4215080"/>
                <a:ext cx="654082" cy="435411"/>
              </a:xfrm>
              <a:custGeom>
                <a:avLst/>
                <a:gdLst>
                  <a:gd name="connsiteX0" fmla="*/ 484492 w 654082"/>
                  <a:gd name="connsiteY0" fmla="*/ 324996 h 435411"/>
                  <a:gd name="connsiteX1" fmla="*/ 602196 w 654082"/>
                  <a:gd name="connsiteY1" fmla="*/ 348418 h 435411"/>
                  <a:gd name="connsiteX2" fmla="*/ 650224 w 654082"/>
                  <a:gd name="connsiteY2" fmla="*/ 392102 h 435411"/>
                  <a:gd name="connsiteX3" fmla="*/ 654078 w 654082"/>
                  <a:gd name="connsiteY3" fmla="*/ 405007 h 435411"/>
                  <a:gd name="connsiteX4" fmla="*/ 636614 w 654082"/>
                  <a:gd name="connsiteY4" fmla="*/ 417836 h 435411"/>
                  <a:gd name="connsiteX5" fmla="*/ 583262 w 654082"/>
                  <a:gd name="connsiteY5" fmla="*/ 435323 h 435411"/>
                  <a:gd name="connsiteX6" fmla="*/ 337319 w 654082"/>
                  <a:gd name="connsiteY6" fmla="*/ 435323 h 435411"/>
                  <a:gd name="connsiteX7" fmla="*/ 257633 w 654082"/>
                  <a:gd name="connsiteY7" fmla="*/ 404424 h 435411"/>
                  <a:gd name="connsiteX8" fmla="*/ -4 w 654082"/>
                  <a:gd name="connsiteY8" fmla="*/ 173309 h 435411"/>
                  <a:gd name="connsiteX9" fmla="*/ 148512 w 654082"/>
                  <a:gd name="connsiteY9" fmla="*/ 8061 h 435411"/>
                  <a:gd name="connsiteX10" fmla="*/ 183221 w 654082"/>
                  <a:gd name="connsiteY10" fmla="*/ 6211 h 435411"/>
                  <a:gd name="connsiteX11" fmla="*/ 184388 w 654082"/>
                  <a:gd name="connsiteY11" fmla="*/ 7328 h 435411"/>
                  <a:gd name="connsiteX12" fmla="*/ 191628 w 654082"/>
                  <a:gd name="connsiteY12" fmla="*/ 14750 h 435411"/>
                  <a:gd name="connsiteX13" fmla="*/ 197756 w 654082"/>
                  <a:gd name="connsiteY13" fmla="*/ 38354 h 435411"/>
                  <a:gd name="connsiteX14" fmla="*/ 184922 w 654082"/>
                  <a:gd name="connsiteY14" fmla="*/ 85672 h 435411"/>
                  <a:gd name="connsiteX15" fmla="*/ 206500 w 654082"/>
                  <a:gd name="connsiteY15" fmla="*/ 156037 h 435411"/>
                  <a:gd name="connsiteX16" fmla="*/ 239353 w 654082"/>
                  <a:gd name="connsiteY16" fmla="*/ 184612 h 435411"/>
                  <a:gd name="connsiteX17" fmla="*/ 305071 w 654082"/>
                  <a:gd name="connsiteY17" fmla="*/ 198129 h 435411"/>
                  <a:gd name="connsiteX18" fmla="*/ 355417 w 654082"/>
                  <a:gd name="connsiteY18" fmla="*/ 182283 h 435411"/>
                  <a:gd name="connsiteX19" fmla="*/ 371819 w 654082"/>
                  <a:gd name="connsiteY19" fmla="*/ 237860 h 435411"/>
                  <a:gd name="connsiteX20" fmla="*/ 484492 w 654082"/>
                  <a:gd name="connsiteY20" fmla="*/ 324996 h 43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082" h="435411">
                    <a:moveTo>
                      <a:pt x="484492" y="324996"/>
                    </a:moveTo>
                    <a:lnTo>
                      <a:pt x="602196" y="348418"/>
                    </a:lnTo>
                    <a:cubicBezTo>
                      <a:pt x="625057" y="352966"/>
                      <a:pt x="643534" y="369775"/>
                      <a:pt x="650224" y="392102"/>
                    </a:cubicBezTo>
                    <a:lnTo>
                      <a:pt x="654078" y="405007"/>
                    </a:lnTo>
                    <a:lnTo>
                      <a:pt x="636614" y="417836"/>
                    </a:lnTo>
                    <a:cubicBezTo>
                      <a:pt x="621148" y="429195"/>
                      <a:pt x="602455" y="435323"/>
                      <a:pt x="583262" y="435323"/>
                    </a:cubicBezTo>
                    <a:lnTo>
                      <a:pt x="337319" y="435323"/>
                    </a:lnTo>
                    <a:cubicBezTo>
                      <a:pt x="307835" y="435323"/>
                      <a:pt x="279408" y="424300"/>
                      <a:pt x="257633" y="404424"/>
                    </a:cubicBezTo>
                    <a:lnTo>
                      <a:pt x="-4" y="173309"/>
                    </a:lnTo>
                    <a:lnTo>
                      <a:pt x="148512" y="8061"/>
                    </a:lnTo>
                    <a:cubicBezTo>
                      <a:pt x="157585" y="-2037"/>
                      <a:pt x="173123" y="-2863"/>
                      <a:pt x="183221" y="6211"/>
                    </a:cubicBezTo>
                    <a:cubicBezTo>
                      <a:pt x="183623" y="6569"/>
                      <a:pt x="184014" y="6943"/>
                      <a:pt x="184388" y="7328"/>
                    </a:cubicBezTo>
                    <a:lnTo>
                      <a:pt x="191628" y="14750"/>
                    </a:lnTo>
                    <a:cubicBezTo>
                      <a:pt x="197707" y="20978"/>
                      <a:pt x="200036" y="29958"/>
                      <a:pt x="197756" y="38354"/>
                    </a:cubicBezTo>
                    <a:lnTo>
                      <a:pt x="184922" y="85672"/>
                    </a:lnTo>
                    <a:cubicBezTo>
                      <a:pt x="177957" y="111324"/>
                      <a:pt x="186354" y="138699"/>
                      <a:pt x="206500" y="156037"/>
                    </a:cubicBezTo>
                    <a:lnTo>
                      <a:pt x="239353" y="184612"/>
                    </a:lnTo>
                    <a:cubicBezTo>
                      <a:pt x="257445" y="200183"/>
                      <a:pt x="282305" y="205298"/>
                      <a:pt x="305071" y="198129"/>
                    </a:cubicBezTo>
                    <a:lnTo>
                      <a:pt x="355417" y="182283"/>
                    </a:lnTo>
                    <a:lnTo>
                      <a:pt x="371819" y="237860"/>
                    </a:lnTo>
                    <a:cubicBezTo>
                      <a:pt x="393644" y="282958"/>
                      <a:pt x="435352" y="315212"/>
                      <a:pt x="484492" y="324996"/>
                    </a:cubicBezTo>
                    <a:close/>
                  </a:path>
                </a:pathLst>
              </a:custGeom>
              <a:solidFill>
                <a:schemeClr val="accent4">
                  <a:lumMod val="75000"/>
                </a:schemeClr>
              </a:solidFill>
              <a:ln w="5491"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D967EF45-61E7-6B95-85BD-9BE0E0A798AA}"/>
                  </a:ext>
                </a:extLst>
              </p:cNvPr>
              <p:cNvSpPr/>
              <p:nvPr/>
            </p:nvSpPr>
            <p:spPr>
              <a:xfrm>
                <a:off x="1062087" y="4388472"/>
                <a:ext cx="771423" cy="352358"/>
              </a:xfrm>
              <a:custGeom>
                <a:avLst/>
                <a:gdLst>
                  <a:gd name="connsiteX0" fmla="*/ 758638 w 771423"/>
                  <a:gd name="connsiteY0" fmla="*/ 231519 h 352358"/>
                  <a:gd name="connsiteX1" fmla="*/ 769022 w 771423"/>
                  <a:gd name="connsiteY1" fmla="*/ 260640 h 352358"/>
                  <a:gd name="connsiteX2" fmla="*/ 763120 w 771423"/>
                  <a:gd name="connsiteY2" fmla="*/ 299847 h 352358"/>
                  <a:gd name="connsiteX3" fmla="*/ 760956 w 771423"/>
                  <a:gd name="connsiteY3" fmla="*/ 302743 h 352358"/>
                  <a:gd name="connsiteX4" fmla="*/ 710753 w 771423"/>
                  <a:gd name="connsiteY4" fmla="*/ 330311 h 352358"/>
                  <a:gd name="connsiteX5" fmla="*/ 425284 w 771423"/>
                  <a:gd name="connsiteY5" fmla="*/ 351762 h 352358"/>
                  <a:gd name="connsiteX6" fmla="*/ 394815 w 771423"/>
                  <a:gd name="connsiteY6" fmla="*/ 351057 h 352358"/>
                  <a:gd name="connsiteX7" fmla="*/ 357089 w 771423"/>
                  <a:gd name="connsiteY7" fmla="*/ 346454 h 352358"/>
                  <a:gd name="connsiteX8" fmla="*/ 271120 w 771423"/>
                  <a:gd name="connsiteY8" fmla="*/ 306949 h 352358"/>
                  <a:gd name="connsiteX9" fmla="*/ 38 w 771423"/>
                  <a:gd name="connsiteY9" fmla="*/ 63639 h 352358"/>
                  <a:gd name="connsiteX10" fmla="*/ 53015 w 771423"/>
                  <a:gd name="connsiteY10" fmla="*/ 5530 h 352358"/>
                  <a:gd name="connsiteX11" fmla="*/ 104545 w 771423"/>
                  <a:gd name="connsiteY11" fmla="*/ -158 h 352358"/>
                  <a:gd name="connsiteX12" fmla="*/ 362182 w 771423"/>
                  <a:gd name="connsiteY12" fmla="*/ 230968 h 352358"/>
                  <a:gd name="connsiteX13" fmla="*/ 441868 w 771423"/>
                  <a:gd name="connsiteY13" fmla="*/ 261867 h 352358"/>
                  <a:gd name="connsiteX14" fmla="*/ 687821 w 771423"/>
                  <a:gd name="connsiteY14" fmla="*/ 261867 h 352358"/>
                  <a:gd name="connsiteX15" fmla="*/ 741173 w 771423"/>
                  <a:gd name="connsiteY15" fmla="*/ 244381 h 3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423" h="352358">
                    <a:moveTo>
                      <a:pt x="758638" y="231519"/>
                    </a:moveTo>
                    <a:lnTo>
                      <a:pt x="769022" y="260640"/>
                    </a:lnTo>
                    <a:cubicBezTo>
                      <a:pt x="773741" y="273870"/>
                      <a:pt x="771527" y="288587"/>
                      <a:pt x="763120" y="299847"/>
                    </a:cubicBezTo>
                    <a:lnTo>
                      <a:pt x="760956" y="302743"/>
                    </a:lnTo>
                    <a:cubicBezTo>
                      <a:pt x="748997" y="318760"/>
                      <a:pt x="730685" y="328813"/>
                      <a:pt x="710753" y="330311"/>
                    </a:cubicBezTo>
                    <a:lnTo>
                      <a:pt x="425284" y="351762"/>
                    </a:lnTo>
                    <a:cubicBezTo>
                      <a:pt x="415129" y="352527"/>
                      <a:pt x="404924" y="352290"/>
                      <a:pt x="394815" y="351057"/>
                    </a:cubicBezTo>
                    <a:lnTo>
                      <a:pt x="357089" y="346454"/>
                    </a:lnTo>
                    <a:cubicBezTo>
                      <a:pt x="325025" y="342534"/>
                      <a:pt x="294978" y="328725"/>
                      <a:pt x="271120" y="306949"/>
                    </a:cubicBezTo>
                    <a:lnTo>
                      <a:pt x="38" y="63639"/>
                    </a:lnTo>
                    <a:lnTo>
                      <a:pt x="53015" y="5530"/>
                    </a:lnTo>
                    <a:lnTo>
                      <a:pt x="104545" y="-158"/>
                    </a:lnTo>
                    <a:lnTo>
                      <a:pt x="362182" y="230968"/>
                    </a:lnTo>
                    <a:cubicBezTo>
                      <a:pt x="383960" y="250844"/>
                      <a:pt x="412382" y="261867"/>
                      <a:pt x="441868" y="261867"/>
                    </a:cubicBezTo>
                    <a:lnTo>
                      <a:pt x="687821" y="261867"/>
                    </a:lnTo>
                    <a:cubicBezTo>
                      <a:pt x="707015" y="261867"/>
                      <a:pt x="725707" y="255739"/>
                      <a:pt x="741173" y="244381"/>
                    </a:cubicBezTo>
                    <a:close/>
                  </a:path>
                </a:pathLst>
              </a:custGeom>
              <a:noFill/>
              <a:ln w="13727" cap="rnd">
                <a:solidFill>
                  <a:srgbClr val="394553"/>
                </a:solidFill>
                <a:prstDash val="solid"/>
                <a:round/>
              </a:ln>
            </p:spPr>
            <p:txBody>
              <a:bodyPr rtlCol="0" anchor="ctr"/>
              <a:lstStyle/>
              <a:p>
                <a:endParaRPr lang="en-GB"/>
              </a:p>
            </p:txBody>
          </p:sp>
          <p:sp>
            <p:nvSpPr>
              <p:cNvPr id="148" name="Freeform 147">
                <a:extLst>
                  <a:ext uri="{FF2B5EF4-FFF2-40B4-BE49-F238E27FC236}">
                    <a16:creationId xmlns:a16="http://schemas.microsoft.com/office/drawing/2014/main" id="{97E08661-221A-67C0-C93F-7BAD64BEA6C6}"/>
                  </a:ext>
                </a:extLst>
              </p:cNvPr>
              <p:cNvSpPr/>
              <p:nvPr/>
            </p:nvSpPr>
            <p:spPr>
              <a:xfrm>
                <a:off x="1349099" y="3893020"/>
                <a:ext cx="312148" cy="523477"/>
              </a:xfrm>
              <a:custGeom>
                <a:avLst/>
                <a:gdLst>
                  <a:gd name="connsiteX0" fmla="*/ 244179 w 312148"/>
                  <a:gd name="connsiteY0" fmla="*/ 40 h 523477"/>
                  <a:gd name="connsiteX1" fmla="*/ 1805 w 312148"/>
                  <a:gd name="connsiteY1" fmla="*/ 329512 h 523477"/>
                  <a:gd name="connsiteX2" fmla="*/ 9061 w 312148"/>
                  <a:gd name="connsiteY2" fmla="*/ 336928 h 523477"/>
                  <a:gd name="connsiteX3" fmla="*/ 15173 w 312148"/>
                  <a:gd name="connsiteY3" fmla="*/ 360538 h 523477"/>
                  <a:gd name="connsiteX4" fmla="*/ 2333 w 312148"/>
                  <a:gd name="connsiteY4" fmla="*/ 407888 h 523477"/>
                  <a:gd name="connsiteX5" fmla="*/ 23911 w 312148"/>
                  <a:gd name="connsiteY5" fmla="*/ 478242 h 523477"/>
                  <a:gd name="connsiteX6" fmla="*/ 56759 w 312148"/>
                  <a:gd name="connsiteY6" fmla="*/ 506812 h 523477"/>
                  <a:gd name="connsiteX7" fmla="*/ 122488 w 312148"/>
                  <a:gd name="connsiteY7" fmla="*/ 520340 h 523477"/>
                  <a:gd name="connsiteX8" fmla="*/ 141561 w 312148"/>
                  <a:gd name="connsiteY8" fmla="*/ 514339 h 523477"/>
                  <a:gd name="connsiteX9" fmla="*/ 152616 w 312148"/>
                  <a:gd name="connsiteY9" fmla="*/ 504483 h 523477"/>
                  <a:gd name="connsiteX10" fmla="*/ 312072 w 312148"/>
                  <a:gd name="connsiteY10" fmla="*/ 355362 h 52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8" h="523477">
                    <a:moveTo>
                      <a:pt x="244179" y="40"/>
                    </a:moveTo>
                    <a:lnTo>
                      <a:pt x="1805" y="329512"/>
                    </a:lnTo>
                    <a:lnTo>
                      <a:pt x="9061" y="336928"/>
                    </a:lnTo>
                    <a:cubicBezTo>
                      <a:pt x="15140" y="343159"/>
                      <a:pt x="17463" y="352141"/>
                      <a:pt x="15173" y="360538"/>
                    </a:cubicBezTo>
                    <a:lnTo>
                      <a:pt x="2333" y="407888"/>
                    </a:lnTo>
                    <a:cubicBezTo>
                      <a:pt x="-4626" y="433538"/>
                      <a:pt x="3765" y="460905"/>
                      <a:pt x="23911" y="478242"/>
                    </a:cubicBezTo>
                    <a:lnTo>
                      <a:pt x="56759" y="506812"/>
                    </a:lnTo>
                    <a:cubicBezTo>
                      <a:pt x="74857" y="522383"/>
                      <a:pt x="99716" y="527498"/>
                      <a:pt x="122488" y="520340"/>
                    </a:cubicBezTo>
                    <a:lnTo>
                      <a:pt x="141561" y="514339"/>
                    </a:lnTo>
                    <a:lnTo>
                      <a:pt x="152616" y="504483"/>
                    </a:lnTo>
                    <a:lnTo>
                      <a:pt x="312072" y="355362"/>
                    </a:lnTo>
                  </a:path>
                </a:pathLst>
              </a:custGeom>
              <a:noFill/>
              <a:ln w="13727" cap="rnd">
                <a:solidFill>
                  <a:srgbClr val="394553"/>
                </a:solidFill>
                <a:prstDash val="solid"/>
                <a:round/>
              </a:ln>
            </p:spPr>
            <p:txBody>
              <a:bodyPr rtlCol="0" anchor="ctr"/>
              <a:lstStyle/>
              <a:p>
                <a:endParaRPr lang="en-GB"/>
              </a:p>
            </p:txBody>
          </p:sp>
          <p:sp>
            <p:nvSpPr>
              <p:cNvPr id="149" name="Freeform 148">
                <a:extLst>
                  <a:ext uri="{FF2B5EF4-FFF2-40B4-BE49-F238E27FC236}">
                    <a16:creationId xmlns:a16="http://schemas.microsoft.com/office/drawing/2014/main" id="{030B30A6-93F1-11B0-7144-4EF887096467}"/>
                  </a:ext>
                </a:extLst>
              </p:cNvPr>
              <p:cNvSpPr/>
              <p:nvPr/>
            </p:nvSpPr>
            <p:spPr>
              <a:xfrm>
                <a:off x="1771101" y="4031152"/>
                <a:ext cx="122373" cy="114439"/>
              </a:xfrm>
              <a:custGeom>
                <a:avLst/>
                <a:gdLst>
                  <a:gd name="connsiteX0" fmla="*/ 181 w 122373"/>
                  <a:gd name="connsiteY0" fmla="*/ 114515 h 114439"/>
                  <a:gd name="connsiteX1" fmla="*/ 122555 w 122373"/>
                  <a:gd name="connsiteY1" fmla="*/ 75 h 114439"/>
                </a:gdLst>
                <a:ahLst/>
                <a:cxnLst>
                  <a:cxn ang="0">
                    <a:pos x="connsiteX0" y="connsiteY0"/>
                  </a:cxn>
                  <a:cxn ang="0">
                    <a:pos x="connsiteX1" y="connsiteY1"/>
                  </a:cxn>
                </a:cxnLst>
                <a:rect l="l" t="t" r="r" b="b"/>
                <a:pathLst>
                  <a:path w="122373" h="114439">
                    <a:moveTo>
                      <a:pt x="181" y="114515"/>
                    </a:moveTo>
                    <a:lnTo>
                      <a:pt x="122555" y="75"/>
                    </a:lnTo>
                  </a:path>
                </a:pathLst>
              </a:custGeom>
              <a:ln w="13727" cap="rnd">
                <a:solidFill>
                  <a:srgbClr val="394553"/>
                </a:solidFill>
                <a:prstDash val="solid"/>
                <a:round/>
              </a:ln>
            </p:spPr>
            <p:txBody>
              <a:bodyPr rtlCol="0" anchor="ctr"/>
              <a:lstStyle/>
              <a:p>
                <a:endParaRPr lang="en-GB"/>
              </a:p>
            </p:txBody>
          </p:sp>
          <p:sp>
            <p:nvSpPr>
              <p:cNvPr id="150" name="Freeform 149">
                <a:extLst>
                  <a:ext uri="{FF2B5EF4-FFF2-40B4-BE49-F238E27FC236}">
                    <a16:creationId xmlns:a16="http://schemas.microsoft.com/office/drawing/2014/main" id="{2731761C-EB4F-40C9-B773-CB6168BFD2AA}"/>
                  </a:ext>
                </a:extLst>
              </p:cNvPr>
              <p:cNvSpPr/>
              <p:nvPr/>
            </p:nvSpPr>
            <p:spPr>
              <a:xfrm>
                <a:off x="1236177" y="4136039"/>
                <a:ext cx="87416" cy="110194"/>
              </a:xfrm>
              <a:custGeom>
                <a:avLst/>
                <a:gdLst>
                  <a:gd name="connsiteX0" fmla="*/ 87385 w 87416"/>
                  <a:gd name="connsiteY0" fmla="*/ 79299 h 110194"/>
                  <a:gd name="connsiteX1" fmla="*/ 87385 w 87416"/>
                  <a:gd name="connsiteY1" fmla="*/ 49408 h 110194"/>
                  <a:gd name="connsiteX2" fmla="*/ 76269 w 87416"/>
                  <a:gd name="connsiteY2" fmla="*/ 22578 h 110194"/>
                  <a:gd name="connsiteX3" fmla="*/ 64750 w 87416"/>
                  <a:gd name="connsiteY3" fmla="*/ 11059 h 110194"/>
                  <a:gd name="connsiteX4" fmla="*/ 11085 w 87416"/>
                  <a:gd name="connsiteY4" fmla="*/ 11059 h 110194"/>
                  <a:gd name="connsiteX5" fmla="*/ 11085 w 87416"/>
                  <a:gd name="connsiteY5" fmla="*/ 11059 h 110194"/>
                  <a:gd name="connsiteX6" fmla="*/ 11085 w 87416"/>
                  <a:gd name="connsiteY6" fmla="*/ 11059 h 110194"/>
                  <a:gd name="connsiteX7" fmla="*/ 11085 w 87416"/>
                  <a:gd name="connsiteY7" fmla="*/ 64725 h 110194"/>
                  <a:gd name="connsiteX8" fmla="*/ 11085 w 87416"/>
                  <a:gd name="connsiteY8" fmla="*/ 64725 h 110194"/>
                  <a:gd name="connsiteX9" fmla="*/ 56497 w 87416"/>
                  <a:gd name="connsiteY9" fmla="*/ 110138 h 11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416" h="110194">
                    <a:moveTo>
                      <a:pt x="87385" y="79299"/>
                    </a:moveTo>
                    <a:lnTo>
                      <a:pt x="87385" y="49408"/>
                    </a:lnTo>
                    <a:cubicBezTo>
                      <a:pt x="87385" y="39343"/>
                      <a:pt x="83388" y="29691"/>
                      <a:pt x="76269" y="22578"/>
                    </a:cubicBezTo>
                    <a:lnTo>
                      <a:pt x="64750" y="11059"/>
                    </a:lnTo>
                    <a:cubicBezTo>
                      <a:pt x="49934" y="-3762"/>
                      <a:pt x="25906" y="-3762"/>
                      <a:pt x="11085" y="11059"/>
                    </a:cubicBezTo>
                    <a:cubicBezTo>
                      <a:pt x="11085" y="11059"/>
                      <a:pt x="11085" y="11059"/>
                      <a:pt x="11085" y="11059"/>
                    </a:cubicBezTo>
                    <a:lnTo>
                      <a:pt x="11085" y="11059"/>
                    </a:lnTo>
                    <a:cubicBezTo>
                      <a:pt x="-3737" y="25876"/>
                      <a:pt x="-3737" y="49903"/>
                      <a:pt x="11085" y="64725"/>
                    </a:cubicBezTo>
                    <a:cubicBezTo>
                      <a:pt x="11085" y="64725"/>
                      <a:pt x="11085" y="64725"/>
                      <a:pt x="11085" y="64725"/>
                    </a:cubicBezTo>
                    <a:lnTo>
                      <a:pt x="56497" y="110138"/>
                    </a:lnTo>
                    <a:close/>
                  </a:path>
                </a:pathLst>
              </a:custGeom>
              <a:noFill/>
              <a:ln w="13727" cap="rnd">
                <a:solidFill>
                  <a:srgbClr val="394553"/>
                </a:solidFill>
                <a:prstDash val="solid"/>
                <a:round/>
              </a:ln>
            </p:spPr>
            <p:txBody>
              <a:bodyPr rtlCol="0" anchor="ctr"/>
              <a:lstStyle/>
              <a:p>
                <a:endParaRPr lang="en-GB"/>
              </a:p>
            </p:txBody>
          </p:sp>
        </p:grpSp>
      </p:grpSp>
      <p:grpSp>
        <p:nvGrpSpPr>
          <p:cNvPr id="156" name="Graphic 24">
            <a:extLst>
              <a:ext uri="{FF2B5EF4-FFF2-40B4-BE49-F238E27FC236}">
                <a16:creationId xmlns:a16="http://schemas.microsoft.com/office/drawing/2014/main" id="{79ADF1F5-C95E-3CAA-8FF6-5ED0AD86D6FD}"/>
              </a:ext>
            </a:extLst>
          </p:cNvPr>
          <p:cNvGrpSpPr/>
          <p:nvPr/>
        </p:nvGrpSpPr>
        <p:grpSpPr>
          <a:xfrm>
            <a:off x="5380365" y="3618321"/>
            <a:ext cx="1404000" cy="1404000"/>
            <a:chOff x="5380365" y="3618321"/>
            <a:chExt cx="1404000" cy="1404000"/>
          </a:xfrm>
        </p:grpSpPr>
        <p:sp>
          <p:nvSpPr>
            <p:cNvPr id="157" name="Freeform 156">
              <a:extLst>
                <a:ext uri="{FF2B5EF4-FFF2-40B4-BE49-F238E27FC236}">
                  <a16:creationId xmlns:a16="http://schemas.microsoft.com/office/drawing/2014/main" id="{7DAF347B-BCD0-0E19-1966-3F02F160F0D7}"/>
                </a:ext>
              </a:extLst>
            </p:cNvPr>
            <p:cNvSpPr/>
            <p:nvPr/>
          </p:nvSpPr>
          <p:spPr>
            <a:xfrm>
              <a:off x="5380365"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58" name="Graphic 24">
              <a:extLst>
                <a:ext uri="{FF2B5EF4-FFF2-40B4-BE49-F238E27FC236}">
                  <a16:creationId xmlns:a16="http://schemas.microsoft.com/office/drawing/2014/main" id="{25632673-05EC-9852-FC05-6E95A6833D79}"/>
                </a:ext>
              </a:extLst>
            </p:cNvPr>
            <p:cNvGrpSpPr/>
            <p:nvPr/>
          </p:nvGrpSpPr>
          <p:grpSpPr>
            <a:xfrm>
              <a:off x="5632115" y="3957235"/>
              <a:ext cx="899373" cy="718875"/>
              <a:chOff x="5632115" y="3957235"/>
              <a:chExt cx="899373" cy="718875"/>
            </a:xfrm>
          </p:grpSpPr>
          <p:sp>
            <p:nvSpPr>
              <p:cNvPr id="159" name="Freeform 158">
                <a:extLst>
                  <a:ext uri="{FF2B5EF4-FFF2-40B4-BE49-F238E27FC236}">
                    <a16:creationId xmlns:a16="http://schemas.microsoft.com/office/drawing/2014/main" id="{EE253F48-D331-3B9B-B004-347468521362}"/>
                  </a:ext>
                </a:extLst>
              </p:cNvPr>
              <p:cNvSpPr/>
              <p:nvPr/>
            </p:nvSpPr>
            <p:spPr>
              <a:xfrm>
                <a:off x="6260699" y="4136237"/>
                <a:ext cx="270790" cy="425863"/>
              </a:xfrm>
              <a:custGeom>
                <a:avLst/>
                <a:gdLst>
                  <a:gd name="connsiteX0" fmla="*/ 77662 w 270790"/>
                  <a:gd name="connsiteY0" fmla="*/ 411978 h 425863"/>
                  <a:gd name="connsiteX1" fmla="*/ 2534 w 270790"/>
                  <a:gd name="connsiteY1" fmla="*/ 248558 h 425863"/>
                  <a:gd name="connsiteX2" fmla="*/ 135749 w 270790"/>
                  <a:gd name="connsiteY2" fmla="*/ 83 h 425863"/>
                  <a:gd name="connsiteX3" fmla="*/ 267615 w 270790"/>
                  <a:gd name="connsiteY3" fmla="*/ 246961 h 425863"/>
                  <a:gd name="connsiteX4" fmla="*/ 140484 w 270790"/>
                  <a:gd name="connsiteY4" fmla="*/ 425946 h 42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90" h="425863">
                    <a:moveTo>
                      <a:pt x="77662" y="411978"/>
                    </a:moveTo>
                    <a:cubicBezTo>
                      <a:pt x="28137" y="388027"/>
                      <a:pt x="-10080" y="333409"/>
                      <a:pt x="2534" y="248558"/>
                    </a:cubicBezTo>
                    <a:cubicBezTo>
                      <a:pt x="15611" y="160717"/>
                      <a:pt x="64266" y="83"/>
                      <a:pt x="135749" y="83"/>
                    </a:cubicBezTo>
                    <a:cubicBezTo>
                      <a:pt x="207232" y="83"/>
                      <a:pt x="252644" y="153323"/>
                      <a:pt x="267615" y="246961"/>
                    </a:cubicBezTo>
                    <a:cubicBezTo>
                      <a:pt x="287822" y="372853"/>
                      <a:pt x="210904" y="425043"/>
                      <a:pt x="140484" y="425946"/>
                    </a:cubicBezTo>
                  </a:path>
                </a:pathLst>
              </a:custGeom>
              <a:solidFill>
                <a:schemeClr val="accent4">
                  <a:lumMod val="75000"/>
                </a:schemeClr>
              </a:solidFill>
              <a:ln w="5491"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976901A-5EF9-6AED-8890-FDE9804AD52B}"/>
                  </a:ext>
                </a:extLst>
              </p:cNvPr>
              <p:cNvSpPr/>
              <p:nvPr/>
            </p:nvSpPr>
            <p:spPr>
              <a:xfrm>
                <a:off x="6314476" y="4407313"/>
                <a:ext cx="79367" cy="71042"/>
              </a:xfrm>
              <a:custGeom>
                <a:avLst/>
                <a:gdLst>
                  <a:gd name="connsiteX0" fmla="*/ 79537 w 79367"/>
                  <a:gd name="connsiteY0" fmla="*/ 71186 h 71042"/>
                  <a:gd name="connsiteX1" fmla="*/ 170 w 79367"/>
                  <a:gd name="connsiteY1" fmla="*/ 143 h 71042"/>
                </a:gdLst>
                <a:ahLst/>
                <a:cxnLst>
                  <a:cxn ang="0">
                    <a:pos x="connsiteX0" y="connsiteY0"/>
                  </a:cxn>
                  <a:cxn ang="0">
                    <a:pos x="connsiteX1" y="connsiteY1"/>
                  </a:cxn>
                </a:cxnLst>
                <a:rect l="l" t="t" r="r" b="b"/>
                <a:pathLst>
                  <a:path w="79367" h="71042">
                    <a:moveTo>
                      <a:pt x="79537" y="71186"/>
                    </a:moveTo>
                    <a:lnTo>
                      <a:pt x="170" y="143"/>
                    </a:lnTo>
                  </a:path>
                </a:pathLst>
              </a:custGeom>
              <a:ln w="13727" cap="rnd">
                <a:solidFill>
                  <a:srgbClr val="394553"/>
                </a:solidFill>
                <a:prstDash val="solid"/>
                <a:round/>
              </a:ln>
            </p:spPr>
            <p:txBody>
              <a:bodyPr rtlCol="0" anchor="ctr"/>
              <a:lstStyle/>
              <a:p>
                <a:endParaRPr lang="en-GB"/>
              </a:p>
            </p:txBody>
          </p:sp>
          <p:sp>
            <p:nvSpPr>
              <p:cNvPr id="161" name="Freeform 160">
                <a:extLst>
                  <a:ext uri="{FF2B5EF4-FFF2-40B4-BE49-F238E27FC236}">
                    <a16:creationId xmlns:a16="http://schemas.microsoft.com/office/drawing/2014/main" id="{9CA340E0-30C9-F368-3889-37FA9514A571}"/>
                  </a:ext>
                </a:extLst>
              </p:cNvPr>
              <p:cNvSpPr/>
              <p:nvPr/>
            </p:nvSpPr>
            <p:spPr>
              <a:xfrm>
                <a:off x="6344659" y="4334327"/>
                <a:ext cx="47835" cy="42973"/>
              </a:xfrm>
              <a:custGeom>
                <a:avLst/>
                <a:gdLst>
                  <a:gd name="connsiteX0" fmla="*/ 48010 w 47835"/>
                  <a:gd name="connsiteY0" fmla="*/ 43103 h 42973"/>
                  <a:gd name="connsiteX1" fmla="*/ 175 w 47835"/>
                  <a:gd name="connsiteY1" fmla="*/ 130 h 42973"/>
                </a:gdLst>
                <a:ahLst/>
                <a:cxnLst>
                  <a:cxn ang="0">
                    <a:pos x="connsiteX0" y="connsiteY0"/>
                  </a:cxn>
                  <a:cxn ang="0">
                    <a:pos x="connsiteX1" y="connsiteY1"/>
                  </a:cxn>
                </a:cxnLst>
                <a:rect l="l" t="t" r="r" b="b"/>
                <a:pathLst>
                  <a:path w="47835" h="42973">
                    <a:moveTo>
                      <a:pt x="48010" y="43103"/>
                    </a:moveTo>
                    <a:lnTo>
                      <a:pt x="175" y="130"/>
                    </a:lnTo>
                  </a:path>
                </a:pathLst>
              </a:custGeom>
              <a:ln w="13727" cap="rnd">
                <a:solidFill>
                  <a:srgbClr val="394553"/>
                </a:solidFill>
                <a:prstDash val="solid"/>
                <a:round/>
              </a:ln>
            </p:spPr>
            <p:txBody>
              <a:bodyPr rtlCol="0" anchor="ctr"/>
              <a:lstStyle/>
              <a:p>
                <a:endParaRPr lang="en-GB"/>
              </a:p>
            </p:txBody>
          </p:sp>
          <p:sp>
            <p:nvSpPr>
              <p:cNvPr id="162" name="Freeform 161">
                <a:extLst>
                  <a:ext uri="{FF2B5EF4-FFF2-40B4-BE49-F238E27FC236}">
                    <a16:creationId xmlns:a16="http://schemas.microsoft.com/office/drawing/2014/main" id="{A479EB06-AB2C-3D26-A780-5B15814C295B}"/>
                  </a:ext>
                </a:extLst>
              </p:cNvPr>
              <p:cNvSpPr/>
              <p:nvPr/>
            </p:nvSpPr>
            <p:spPr>
              <a:xfrm>
                <a:off x="6398132" y="4407313"/>
                <a:ext cx="79378" cy="71042"/>
              </a:xfrm>
              <a:custGeom>
                <a:avLst/>
                <a:gdLst>
                  <a:gd name="connsiteX0" fmla="*/ 185 w 79378"/>
                  <a:gd name="connsiteY0" fmla="*/ 71186 h 71042"/>
                  <a:gd name="connsiteX1" fmla="*/ 79563 w 79378"/>
                  <a:gd name="connsiteY1" fmla="*/ 143 h 71042"/>
                </a:gdLst>
                <a:ahLst/>
                <a:cxnLst>
                  <a:cxn ang="0">
                    <a:pos x="connsiteX0" y="connsiteY0"/>
                  </a:cxn>
                  <a:cxn ang="0">
                    <a:pos x="connsiteX1" y="connsiteY1"/>
                  </a:cxn>
                </a:cxnLst>
                <a:rect l="l" t="t" r="r" b="b"/>
                <a:pathLst>
                  <a:path w="79378" h="71042">
                    <a:moveTo>
                      <a:pt x="185" y="71186"/>
                    </a:moveTo>
                    <a:lnTo>
                      <a:pt x="79563" y="143"/>
                    </a:lnTo>
                  </a:path>
                </a:pathLst>
              </a:custGeom>
              <a:ln w="13727" cap="rnd">
                <a:solidFill>
                  <a:srgbClr val="394553"/>
                </a:solidFill>
                <a:prstDash val="solid"/>
                <a:round/>
              </a:ln>
            </p:spPr>
            <p:txBody>
              <a:bodyPr rtlCol="0" anchor="ctr"/>
              <a:lstStyle/>
              <a:p>
                <a:endParaRPr lang="en-GB"/>
              </a:p>
            </p:txBody>
          </p:sp>
          <p:sp>
            <p:nvSpPr>
              <p:cNvPr id="163" name="Freeform 162">
                <a:extLst>
                  <a:ext uri="{FF2B5EF4-FFF2-40B4-BE49-F238E27FC236}">
                    <a16:creationId xmlns:a16="http://schemas.microsoft.com/office/drawing/2014/main" id="{8ABEBF42-8992-2095-D987-DEC0AFECC560}"/>
                  </a:ext>
                </a:extLst>
              </p:cNvPr>
              <p:cNvSpPr/>
              <p:nvPr/>
            </p:nvSpPr>
            <p:spPr>
              <a:xfrm>
                <a:off x="6399492" y="4334327"/>
                <a:ext cx="47846" cy="42973"/>
              </a:xfrm>
              <a:custGeom>
                <a:avLst/>
                <a:gdLst>
                  <a:gd name="connsiteX0" fmla="*/ 185 w 47846"/>
                  <a:gd name="connsiteY0" fmla="*/ 43103 h 42973"/>
                  <a:gd name="connsiteX1" fmla="*/ 48031 w 47846"/>
                  <a:gd name="connsiteY1" fmla="*/ 130 h 42973"/>
                </a:gdLst>
                <a:ahLst/>
                <a:cxnLst>
                  <a:cxn ang="0">
                    <a:pos x="connsiteX0" y="connsiteY0"/>
                  </a:cxn>
                  <a:cxn ang="0">
                    <a:pos x="connsiteX1" y="connsiteY1"/>
                  </a:cxn>
                </a:cxnLst>
                <a:rect l="l" t="t" r="r" b="b"/>
                <a:pathLst>
                  <a:path w="47846" h="42973">
                    <a:moveTo>
                      <a:pt x="185" y="43103"/>
                    </a:moveTo>
                    <a:lnTo>
                      <a:pt x="48031" y="130"/>
                    </a:lnTo>
                  </a:path>
                </a:pathLst>
              </a:custGeom>
              <a:ln w="13727" cap="rnd">
                <a:solidFill>
                  <a:srgbClr val="394553"/>
                </a:solidFill>
                <a:prstDash val="solid"/>
                <a:round/>
              </a:ln>
            </p:spPr>
            <p:txBody>
              <a:bodyPr rtlCol="0" anchor="ctr"/>
              <a:lstStyle/>
              <a:p>
                <a:endParaRPr lang="en-GB"/>
              </a:p>
            </p:txBody>
          </p:sp>
          <p:sp>
            <p:nvSpPr>
              <p:cNvPr id="164" name="Freeform 163">
                <a:extLst>
                  <a:ext uri="{FF2B5EF4-FFF2-40B4-BE49-F238E27FC236}">
                    <a16:creationId xmlns:a16="http://schemas.microsoft.com/office/drawing/2014/main" id="{8AA9CE1D-38F5-43AC-0596-E3EB05DADCDE}"/>
                  </a:ext>
                </a:extLst>
              </p:cNvPr>
              <p:cNvSpPr/>
              <p:nvPr/>
            </p:nvSpPr>
            <p:spPr>
              <a:xfrm>
                <a:off x="6396117" y="4273273"/>
                <a:ext cx="5505" cy="402837"/>
              </a:xfrm>
              <a:custGeom>
                <a:avLst/>
                <a:gdLst>
                  <a:gd name="connsiteX0" fmla="*/ 184 w 5505"/>
                  <a:gd name="connsiteY0" fmla="*/ 119 h 402837"/>
                  <a:gd name="connsiteX1" fmla="*/ 184 w 5505"/>
                  <a:gd name="connsiteY1" fmla="*/ 402957 h 402837"/>
                </a:gdLst>
                <a:ahLst/>
                <a:cxnLst>
                  <a:cxn ang="0">
                    <a:pos x="connsiteX0" y="connsiteY0"/>
                  </a:cxn>
                  <a:cxn ang="0">
                    <a:pos x="connsiteX1" y="connsiteY1"/>
                  </a:cxn>
                </a:cxnLst>
                <a:rect l="l" t="t" r="r" b="b"/>
                <a:pathLst>
                  <a:path w="5505" h="402837">
                    <a:moveTo>
                      <a:pt x="184" y="119"/>
                    </a:moveTo>
                    <a:lnTo>
                      <a:pt x="184" y="402957"/>
                    </a:lnTo>
                  </a:path>
                </a:pathLst>
              </a:custGeom>
              <a:ln w="13727" cap="rnd">
                <a:solidFill>
                  <a:srgbClr val="394553"/>
                </a:solidFill>
                <a:prstDash val="solid"/>
                <a:round/>
              </a:ln>
            </p:spPr>
            <p:txBody>
              <a:bodyPr rtlCol="0" anchor="ctr"/>
              <a:lstStyle/>
              <a:p>
                <a:endParaRPr lang="en-GB"/>
              </a:p>
            </p:txBody>
          </p:sp>
          <p:sp>
            <p:nvSpPr>
              <p:cNvPr id="165" name="Freeform 164">
                <a:extLst>
                  <a:ext uri="{FF2B5EF4-FFF2-40B4-BE49-F238E27FC236}">
                    <a16:creationId xmlns:a16="http://schemas.microsoft.com/office/drawing/2014/main" id="{63473E12-0B9D-1280-B86D-F44B580E20B7}"/>
                  </a:ext>
                </a:extLst>
              </p:cNvPr>
              <p:cNvSpPr/>
              <p:nvPr/>
            </p:nvSpPr>
            <p:spPr>
              <a:xfrm>
                <a:off x="6026964" y="4304634"/>
                <a:ext cx="5505" cy="74142"/>
              </a:xfrm>
              <a:custGeom>
                <a:avLst/>
                <a:gdLst>
                  <a:gd name="connsiteX0" fmla="*/ 117 w 5505"/>
                  <a:gd name="connsiteY0" fmla="*/ 125 h 74142"/>
                  <a:gd name="connsiteX1" fmla="*/ 117 w 5505"/>
                  <a:gd name="connsiteY1" fmla="*/ 74267 h 74142"/>
                </a:gdLst>
                <a:ahLst/>
                <a:cxnLst>
                  <a:cxn ang="0">
                    <a:pos x="connsiteX0" y="connsiteY0"/>
                  </a:cxn>
                  <a:cxn ang="0">
                    <a:pos x="connsiteX1" y="connsiteY1"/>
                  </a:cxn>
                </a:cxnLst>
                <a:rect l="l" t="t" r="r" b="b"/>
                <a:pathLst>
                  <a:path w="5505" h="74142">
                    <a:moveTo>
                      <a:pt x="117" y="125"/>
                    </a:moveTo>
                    <a:lnTo>
                      <a:pt x="117" y="74267"/>
                    </a:lnTo>
                  </a:path>
                </a:pathLst>
              </a:custGeom>
              <a:ln w="13727" cap="rnd">
                <a:solidFill>
                  <a:srgbClr val="394553"/>
                </a:solidFill>
                <a:prstDash val="solid"/>
                <a:round/>
              </a:ln>
            </p:spPr>
            <p:txBody>
              <a:bodyPr rtlCol="0" anchor="ctr"/>
              <a:lstStyle/>
              <a:p>
                <a:endParaRPr lang="en-GB"/>
              </a:p>
            </p:txBody>
          </p:sp>
          <p:sp>
            <p:nvSpPr>
              <p:cNvPr id="166" name="Freeform 165">
                <a:extLst>
                  <a:ext uri="{FF2B5EF4-FFF2-40B4-BE49-F238E27FC236}">
                    <a16:creationId xmlns:a16="http://schemas.microsoft.com/office/drawing/2014/main" id="{09DD20F4-EFE6-5663-6F08-B39E6ECC36A0}"/>
                  </a:ext>
                </a:extLst>
              </p:cNvPr>
              <p:cNvSpPr/>
              <p:nvPr/>
            </p:nvSpPr>
            <p:spPr>
              <a:xfrm>
                <a:off x="6160862" y="4241884"/>
                <a:ext cx="5505" cy="60977"/>
              </a:xfrm>
              <a:custGeom>
                <a:avLst/>
                <a:gdLst>
                  <a:gd name="connsiteX0" fmla="*/ 142 w 5505"/>
                  <a:gd name="connsiteY0" fmla="*/ 113 h 60977"/>
                  <a:gd name="connsiteX1" fmla="*/ 142 w 5505"/>
                  <a:gd name="connsiteY1" fmla="*/ 61091 h 60977"/>
                </a:gdLst>
                <a:ahLst/>
                <a:cxnLst>
                  <a:cxn ang="0">
                    <a:pos x="connsiteX0" y="connsiteY0"/>
                  </a:cxn>
                  <a:cxn ang="0">
                    <a:pos x="connsiteX1" y="connsiteY1"/>
                  </a:cxn>
                </a:cxnLst>
                <a:rect l="l" t="t" r="r" b="b"/>
                <a:pathLst>
                  <a:path w="5505" h="60977">
                    <a:moveTo>
                      <a:pt x="142" y="113"/>
                    </a:moveTo>
                    <a:lnTo>
                      <a:pt x="142" y="61091"/>
                    </a:lnTo>
                  </a:path>
                </a:pathLst>
              </a:custGeom>
              <a:ln w="13727" cap="rnd">
                <a:solidFill>
                  <a:srgbClr val="394553"/>
                </a:solidFill>
                <a:prstDash val="solid"/>
                <a:round/>
              </a:ln>
            </p:spPr>
            <p:txBody>
              <a:bodyPr rtlCol="0" anchor="ctr"/>
              <a:lstStyle/>
              <a:p>
                <a:endParaRPr lang="en-GB"/>
              </a:p>
            </p:txBody>
          </p:sp>
          <p:sp>
            <p:nvSpPr>
              <p:cNvPr id="167" name="Freeform 166">
                <a:extLst>
                  <a:ext uri="{FF2B5EF4-FFF2-40B4-BE49-F238E27FC236}">
                    <a16:creationId xmlns:a16="http://schemas.microsoft.com/office/drawing/2014/main" id="{7373F2CE-F52F-8276-A2BB-4016C665FA99}"/>
                  </a:ext>
                </a:extLst>
              </p:cNvPr>
              <p:cNvSpPr/>
              <p:nvPr/>
            </p:nvSpPr>
            <p:spPr>
              <a:xfrm>
                <a:off x="5730197" y="4057161"/>
                <a:ext cx="124190" cy="124190"/>
              </a:xfrm>
              <a:custGeom>
                <a:avLst/>
                <a:gdLst>
                  <a:gd name="connsiteX0" fmla="*/ 124245 w 124190"/>
                  <a:gd name="connsiteY0" fmla="*/ 62176 h 124190"/>
                  <a:gd name="connsiteX1" fmla="*/ 62144 w 124190"/>
                  <a:gd name="connsiteY1" fmla="*/ 124266 h 124190"/>
                  <a:gd name="connsiteX2" fmla="*/ 54 w 124190"/>
                  <a:gd name="connsiteY2" fmla="*/ 62165 h 124190"/>
                  <a:gd name="connsiteX3" fmla="*/ 62138 w 124190"/>
                  <a:gd name="connsiteY3" fmla="*/ 75 h 124190"/>
                  <a:gd name="connsiteX4" fmla="*/ 124245 w 124190"/>
                  <a:gd name="connsiteY4" fmla="*/ 62160 h 124190"/>
                  <a:gd name="connsiteX5" fmla="*/ 124245 w 124190"/>
                  <a:gd name="connsiteY5" fmla="*/ 62176 h 12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90" h="124190">
                    <a:moveTo>
                      <a:pt x="124245" y="62176"/>
                    </a:moveTo>
                    <a:cubicBezTo>
                      <a:pt x="124241" y="96471"/>
                      <a:pt x="96438" y="124269"/>
                      <a:pt x="62144" y="124266"/>
                    </a:cubicBezTo>
                    <a:cubicBezTo>
                      <a:pt x="27849" y="124263"/>
                      <a:pt x="51" y="96460"/>
                      <a:pt x="54" y="62165"/>
                    </a:cubicBezTo>
                    <a:cubicBezTo>
                      <a:pt x="57" y="27877"/>
                      <a:pt x="27850" y="81"/>
                      <a:pt x="62138" y="75"/>
                    </a:cubicBezTo>
                    <a:cubicBezTo>
                      <a:pt x="96433" y="69"/>
                      <a:pt x="124239" y="27865"/>
                      <a:pt x="124245" y="62160"/>
                    </a:cubicBezTo>
                    <a:cubicBezTo>
                      <a:pt x="124245" y="62165"/>
                      <a:pt x="124245" y="62171"/>
                      <a:pt x="124245" y="62176"/>
                    </a:cubicBezTo>
                    <a:close/>
                  </a:path>
                </a:pathLst>
              </a:custGeom>
              <a:noFill/>
              <a:ln w="13727" cap="rnd">
                <a:solidFill>
                  <a:srgbClr val="394553"/>
                </a:solidFill>
                <a:prstDash val="solid"/>
                <a:round/>
              </a:ln>
            </p:spPr>
            <p:txBody>
              <a:bodyPr rtlCol="0" anchor="ctr"/>
              <a:lstStyle/>
              <a:p>
                <a:endParaRPr lang="en-GB"/>
              </a:p>
            </p:txBody>
          </p:sp>
          <p:sp>
            <p:nvSpPr>
              <p:cNvPr id="168" name="Freeform 167">
                <a:extLst>
                  <a:ext uri="{FF2B5EF4-FFF2-40B4-BE49-F238E27FC236}">
                    <a16:creationId xmlns:a16="http://schemas.microsoft.com/office/drawing/2014/main" id="{8E37AD8C-2301-204B-49C6-DC47C44206FD}"/>
                  </a:ext>
                </a:extLst>
              </p:cNvPr>
              <p:cNvSpPr/>
              <p:nvPr/>
            </p:nvSpPr>
            <p:spPr>
              <a:xfrm>
                <a:off x="6232670" y="3957235"/>
                <a:ext cx="163442" cy="34136"/>
              </a:xfrm>
              <a:custGeom>
                <a:avLst/>
                <a:gdLst>
                  <a:gd name="connsiteX0" fmla="*/ 163548 w 163442"/>
                  <a:gd name="connsiteY0" fmla="*/ 34197 h 34136"/>
                  <a:gd name="connsiteX1" fmla="*/ 130474 w 163442"/>
                  <a:gd name="connsiteY1" fmla="*/ 34197 h 34136"/>
                  <a:gd name="connsiteX2" fmla="*/ 96338 w 163442"/>
                  <a:gd name="connsiteY2" fmla="*/ 60 h 34136"/>
                  <a:gd name="connsiteX3" fmla="*/ 62201 w 163442"/>
                  <a:gd name="connsiteY3" fmla="*/ 34197 h 34136"/>
                  <a:gd name="connsiteX4" fmla="*/ 106 w 163442"/>
                  <a:gd name="connsiteY4" fmla="*/ 34197 h 3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2" h="34136">
                    <a:moveTo>
                      <a:pt x="163548" y="34197"/>
                    </a:moveTo>
                    <a:lnTo>
                      <a:pt x="130474" y="34197"/>
                    </a:lnTo>
                    <a:cubicBezTo>
                      <a:pt x="130474" y="15344"/>
                      <a:pt x="115191" y="60"/>
                      <a:pt x="96338" y="60"/>
                    </a:cubicBezTo>
                    <a:cubicBezTo>
                      <a:pt x="77485" y="60"/>
                      <a:pt x="62201" y="15344"/>
                      <a:pt x="62201" y="34197"/>
                    </a:cubicBezTo>
                    <a:lnTo>
                      <a:pt x="106" y="34197"/>
                    </a:lnTo>
                  </a:path>
                </a:pathLst>
              </a:custGeom>
              <a:noFill/>
              <a:ln w="13727" cap="rnd">
                <a:solidFill>
                  <a:srgbClr val="394553"/>
                </a:solidFill>
                <a:prstDash val="solid"/>
                <a:round/>
              </a:ln>
            </p:spPr>
            <p:txBody>
              <a:bodyPr rtlCol="0" anchor="ctr"/>
              <a:lstStyle/>
              <a:p>
                <a:endParaRPr lang="en-GB"/>
              </a:p>
            </p:txBody>
          </p:sp>
          <p:sp>
            <p:nvSpPr>
              <p:cNvPr id="169" name="Freeform 168">
                <a:extLst>
                  <a:ext uri="{FF2B5EF4-FFF2-40B4-BE49-F238E27FC236}">
                    <a16:creationId xmlns:a16="http://schemas.microsoft.com/office/drawing/2014/main" id="{3B224DAC-BFC6-B551-0854-DBD2EEA73235}"/>
                  </a:ext>
                </a:extLst>
              </p:cNvPr>
              <p:cNvSpPr/>
              <p:nvPr/>
            </p:nvSpPr>
            <p:spPr>
              <a:xfrm>
                <a:off x="5632115" y="4473395"/>
                <a:ext cx="579565" cy="175834"/>
              </a:xfrm>
              <a:custGeom>
                <a:avLst/>
                <a:gdLst>
                  <a:gd name="connsiteX0" fmla="*/ 44 w 579565"/>
                  <a:gd name="connsiteY0" fmla="*/ 165237 h 175834"/>
                  <a:gd name="connsiteX1" fmla="*/ 483808 w 579565"/>
                  <a:gd name="connsiteY1" fmla="*/ 43480 h 175834"/>
                  <a:gd name="connsiteX2" fmla="*/ 579610 w 579565"/>
                  <a:gd name="connsiteY2" fmla="*/ 115 h 175834"/>
                </a:gdLst>
                <a:ahLst/>
                <a:cxnLst>
                  <a:cxn ang="0">
                    <a:pos x="connsiteX0" y="connsiteY0"/>
                  </a:cxn>
                  <a:cxn ang="0">
                    <a:pos x="connsiteX1" y="connsiteY1"/>
                  </a:cxn>
                  <a:cxn ang="0">
                    <a:pos x="connsiteX2" y="connsiteY2"/>
                  </a:cxn>
                </a:cxnLst>
                <a:rect l="l" t="t" r="r" b="b"/>
                <a:pathLst>
                  <a:path w="579565" h="175834">
                    <a:moveTo>
                      <a:pt x="44" y="165237"/>
                    </a:moveTo>
                    <a:cubicBezTo>
                      <a:pt x="44" y="165237"/>
                      <a:pt x="215176" y="229446"/>
                      <a:pt x="483808" y="43480"/>
                    </a:cubicBezTo>
                    <a:cubicBezTo>
                      <a:pt x="512894" y="23417"/>
                      <a:pt x="545342" y="8730"/>
                      <a:pt x="579610" y="115"/>
                    </a:cubicBezTo>
                  </a:path>
                </a:pathLst>
              </a:custGeom>
              <a:noFill/>
              <a:ln w="13727" cap="rnd">
                <a:solidFill>
                  <a:srgbClr val="394553"/>
                </a:solidFill>
                <a:prstDash val="solid"/>
                <a:round/>
              </a:ln>
            </p:spPr>
            <p:txBody>
              <a:bodyPr rtlCol="0" anchor="ctr"/>
              <a:lstStyle/>
              <a:p>
                <a:endParaRPr lang="en-GB"/>
              </a:p>
            </p:txBody>
          </p:sp>
          <p:sp>
            <p:nvSpPr>
              <p:cNvPr id="170" name="Freeform 169">
                <a:extLst>
                  <a:ext uri="{FF2B5EF4-FFF2-40B4-BE49-F238E27FC236}">
                    <a16:creationId xmlns:a16="http://schemas.microsoft.com/office/drawing/2014/main" id="{38643642-CE43-0C70-E639-6397080D93D4}"/>
                  </a:ext>
                </a:extLst>
              </p:cNvPr>
              <p:cNvSpPr/>
              <p:nvPr/>
            </p:nvSpPr>
            <p:spPr>
              <a:xfrm>
                <a:off x="5806454" y="4412071"/>
                <a:ext cx="309430" cy="104694"/>
              </a:xfrm>
              <a:custGeom>
                <a:avLst/>
                <a:gdLst>
                  <a:gd name="connsiteX0" fmla="*/ 61 w 309430"/>
                  <a:gd name="connsiteY0" fmla="*/ 109 h 104694"/>
                  <a:gd name="connsiteX1" fmla="*/ 309492 w 309430"/>
                  <a:gd name="connsiteY1" fmla="*/ 104804 h 104694"/>
                </a:gdLst>
                <a:ahLst/>
                <a:cxnLst>
                  <a:cxn ang="0">
                    <a:pos x="connsiteX0" y="connsiteY0"/>
                  </a:cxn>
                  <a:cxn ang="0">
                    <a:pos x="connsiteX1" y="connsiteY1"/>
                  </a:cxn>
                </a:cxnLst>
                <a:rect l="l" t="t" r="r" b="b"/>
                <a:pathLst>
                  <a:path w="309430" h="104694">
                    <a:moveTo>
                      <a:pt x="61" y="109"/>
                    </a:moveTo>
                    <a:cubicBezTo>
                      <a:pt x="97411" y="14678"/>
                      <a:pt x="217318" y="44360"/>
                      <a:pt x="309492" y="104804"/>
                    </a:cubicBezTo>
                  </a:path>
                </a:pathLst>
              </a:custGeom>
              <a:noFill/>
              <a:ln w="13727" cap="rnd">
                <a:solidFill>
                  <a:srgbClr val="394553"/>
                </a:solidFill>
                <a:prstDash val="solid"/>
                <a:round/>
              </a:ln>
            </p:spPr>
            <p:txBody>
              <a:bodyPr rtlCol="0" anchor="ctr"/>
              <a:lstStyle/>
              <a:p>
                <a:endParaRPr lang="en-GB"/>
              </a:p>
            </p:txBody>
          </p:sp>
          <p:sp>
            <p:nvSpPr>
              <p:cNvPr id="171" name="Freeform 170">
                <a:extLst>
                  <a:ext uri="{FF2B5EF4-FFF2-40B4-BE49-F238E27FC236}">
                    <a16:creationId xmlns:a16="http://schemas.microsoft.com/office/drawing/2014/main" id="{992F58D8-5B1B-9B6E-81B1-48178D631BF1}"/>
                  </a:ext>
                </a:extLst>
              </p:cNvPr>
              <p:cNvSpPr/>
              <p:nvPr/>
            </p:nvSpPr>
            <p:spPr>
              <a:xfrm>
                <a:off x="5632115" y="4398051"/>
                <a:ext cx="78546" cy="3310"/>
              </a:xfrm>
              <a:custGeom>
                <a:avLst/>
                <a:gdLst>
                  <a:gd name="connsiteX0" fmla="*/ 44 w 78546"/>
                  <a:gd name="connsiteY0" fmla="*/ 115 h 3310"/>
                  <a:gd name="connsiteX1" fmla="*/ 78591 w 78546"/>
                  <a:gd name="connsiteY1" fmla="*/ 3418 h 3310"/>
                </a:gdLst>
                <a:ahLst/>
                <a:cxnLst>
                  <a:cxn ang="0">
                    <a:pos x="connsiteX0" y="connsiteY0"/>
                  </a:cxn>
                  <a:cxn ang="0">
                    <a:pos x="connsiteX1" y="connsiteY1"/>
                  </a:cxn>
                </a:cxnLst>
                <a:rect l="l" t="t" r="r" b="b"/>
                <a:pathLst>
                  <a:path w="78546" h="3310">
                    <a:moveTo>
                      <a:pt x="44" y="115"/>
                    </a:moveTo>
                    <a:cubicBezTo>
                      <a:pt x="44" y="115"/>
                      <a:pt x="30745" y="-199"/>
                      <a:pt x="78591" y="3418"/>
                    </a:cubicBezTo>
                  </a:path>
                </a:pathLst>
              </a:custGeom>
              <a:noFill/>
              <a:ln w="13727" cap="rnd">
                <a:solidFill>
                  <a:srgbClr val="394553"/>
                </a:solidFill>
                <a:prstDash val="solid"/>
                <a:round/>
              </a:ln>
            </p:spPr>
            <p:txBody>
              <a:bodyPr rtlCol="0" anchor="ctr"/>
              <a:lstStyle/>
              <a:p>
                <a:endParaRPr lang="en-GB"/>
              </a:p>
            </p:txBody>
          </p:sp>
          <p:sp>
            <p:nvSpPr>
              <p:cNvPr id="172" name="Freeform 171">
                <a:extLst>
                  <a:ext uri="{FF2B5EF4-FFF2-40B4-BE49-F238E27FC236}">
                    <a16:creationId xmlns:a16="http://schemas.microsoft.com/office/drawing/2014/main" id="{36145E2D-65F4-EE08-CA72-7AF27FFE651E}"/>
                  </a:ext>
                </a:extLst>
              </p:cNvPr>
              <p:cNvSpPr/>
              <p:nvPr/>
            </p:nvSpPr>
            <p:spPr>
              <a:xfrm>
                <a:off x="5972814" y="4287472"/>
                <a:ext cx="256177" cy="156234"/>
              </a:xfrm>
              <a:custGeom>
                <a:avLst/>
                <a:gdLst>
                  <a:gd name="connsiteX0" fmla="*/ 77 w 256177"/>
                  <a:gd name="connsiteY0" fmla="*/ 156332 h 156234"/>
                  <a:gd name="connsiteX1" fmla="*/ 256255 w 256177"/>
                  <a:gd name="connsiteY1" fmla="*/ 97 h 156234"/>
                </a:gdLst>
                <a:ahLst/>
                <a:cxnLst>
                  <a:cxn ang="0">
                    <a:pos x="connsiteX0" y="connsiteY0"/>
                  </a:cxn>
                  <a:cxn ang="0">
                    <a:pos x="connsiteX1" y="connsiteY1"/>
                  </a:cxn>
                </a:cxnLst>
                <a:rect l="l" t="t" r="r" b="b"/>
                <a:pathLst>
                  <a:path w="256177" h="156234">
                    <a:moveTo>
                      <a:pt x="77" y="156332"/>
                    </a:moveTo>
                    <a:cubicBezTo>
                      <a:pt x="77" y="156332"/>
                      <a:pt x="61160" y="44012"/>
                      <a:pt x="256255" y="97"/>
                    </a:cubicBezTo>
                  </a:path>
                </a:pathLst>
              </a:custGeom>
              <a:noFill/>
              <a:ln w="13727" cap="rnd">
                <a:solidFill>
                  <a:srgbClr val="394553"/>
                </a:solidFill>
                <a:prstDash val="solid"/>
                <a:round/>
              </a:ln>
            </p:spPr>
            <p:txBody>
              <a:bodyPr rtlCol="0" anchor="ctr"/>
              <a:lstStyle/>
              <a:p>
                <a:endParaRPr lang="en-GB"/>
              </a:p>
            </p:txBody>
          </p:sp>
          <p:sp>
            <p:nvSpPr>
              <p:cNvPr id="173" name="Freeform 172">
                <a:extLst>
                  <a:ext uri="{FF2B5EF4-FFF2-40B4-BE49-F238E27FC236}">
                    <a16:creationId xmlns:a16="http://schemas.microsoft.com/office/drawing/2014/main" id="{8F47359A-0060-6841-5963-6EBE85D341C4}"/>
                  </a:ext>
                </a:extLst>
              </p:cNvPr>
              <p:cNvSpPr/>
              <p:nvPr/>
            </p:nvSpPr>
            <p:spPr>
              <a:xfrm>
                <a:off x="5632115" y="4261782"/>
                <a:ext cx="277705" cy="166712"/>
              </a:xfrm>
              <a:custGeom>
                <a:avLst/>
                <a:gdLst>
                  <a:gd name="connsiteX0" fmla="*/ 44 w 277705"/>
                  <a:gd name="connsiteY0" fmla="*/ 95 h 166712"/>
                  <a:gd name="connsiteX1" fmla="*/ 277750 w 277705"/>
                  <a:gd name="connsiteY1" fmla="*/ 166808 h 166712"/>
                </a:gdLst>
                <a:ahLst/>
                <a:cxnLst>
                  <a:cxn ang="0">
                    <a:pos x="connsiteX0" y="connsiteY0"/>
                  </a:cxn>
                  <a:cxn ang="0">
                    <a:pos x="connsiteX1" y="connsiteY1"/>
                  </a:cxn>
                </a:cxnLst>
                <a:rect l="l" t="t" r="r" b="b"/>
                <a:pathLst>
                  <a:path w="277705" h="166712">
                    <a:moveTo>
                      <a:pt x="44" y="95"/>
                    </a:moveTo>
                    <a:cubicBezTo>
                      <a:pt x="44" y="95"/>
                      <a:pt x="189012" y="6278"/>
                      <a:pt x="277750" y="166808"/>
                    </a:cubicBezTo>
                  </a:path>
                </a:pathLst>
              </a:custGeom>
              <a:noFill/>
              <a:ln w="13727" cap="rnd">
                <a:solidFill>
                  <a:srgbClr val="394553"/>
                </a:solidFill>
                <a:prstDash val="solid"/>
                <a:round/>
              </a:ln>
            </p:spPr>
            <p:txBody>
              <a:bodyPr rtlCol="0" anchor="ctr"/>
              <a:lstStyle/>
              <a:p>
                <a:endParaRPr lang="en-GB"/>
              </a:p>
            </p:txBody>
          </p:sp>
          <p:sp>
            <p:nvSpPr>
              <p:cNvPr id="174" name="Freeform 173">
                <a:extLst>
                  <a:ext uri="{FF2B5EF4-FFF2-40B4-BE49-F238E27FC236}">
                    <a16:creationId xmlns:a16="http://schemas.microsoft.com/office/drawing/2014/main" id="{59A15441-5058-8C59-0029-62C6D6692C6F}"/>
                  </a:ext>
                </a:extLst>
              </p:cNvPr>
              <p:cNvSpPr/>
              <p:nvPr/>
            </p:nvSpPr>
            <p:spPr>
              <a:xfrm>
                <a:off x="5753272" y="4483730"/>
                <a:ext cx="5505" cy="162908"/>
              </a:xfrm>
              <a:custGeom>
                <a:avLst/>
                <a:gdLst>
                  <a:gd name="connsiteX0" fmla="*/ 68 w 5505"/>
                  <a:gd name="connsiteY0" fmla="*/ 157 h 162908"/>
                  <a:gd name="connsiteX1" fmla="*/ 68 w 5505"/>
                  <a:gd name="connsiteY1" fmla="*/ 163065 h 162908"/>
                </a:gdLst>
                <a:ahLst/>
                <a:cxnLst>
                  <a:cxn ang="0">
                    <a:pos x="connsiteX0" y="connsiteY0"/>
                  </a:cxn>
                  <a:cxn ang="0">
                    <a:pos x="connsiteX1" y="connsiteY1"/>
                  </a:cxn>
                </a:cxnLst>
                <a:rect l="l" t="t" r="r" b="b"/>
                <a:pathLst>
                  <a:path w="5505" h="162908">
                    <a:moveTo>
                      <a:pt x="68" y="157"/>
                    </a:moveTo>
                    <a:lnTo>
                      <a:pt x="68" y="163065"/>
                    </a:lnTo>
                  </a:path>
                </a:pathLst>
              </a:custGeom>
              <a:ln w="13727" cap="rnd">
                <a:solidFill>
                  <a:srgbClr val="394553"/>
                </a:solidFill>
                <a:prstDash val="solid"/>
                <a:round/>
              </a:ln>
            </p:spPr>
            <p:txBody>
              <a:bodyPr rtlCol="0" anchor="ctr"/>
              <a:lstStyle/>
              <a:p>
                <a:endParaRPr lang="en-GB"/>
              </a:p>
            </p:txBody>
          </p:sp>
          <p:sp>
            <p:nvSpPr>
              <p:cNvPr id="175" name="Freeform 174">
                <a:extLst>
                  <a:ext uri="{FF2B5EF4-FFF2-40B4-BE49-F238E27FC236}">
                    <a16:creationId xmlns:a16="http://schemas.microsoft.com/office/drawing/2014/main" id="{553F2B93-2495-4732-D557-93C190333237}"/>
                  </a:ext>
                </a:extLst>
              </p:cNvPr>
              <p:cNvSpPr/>
              <p:nvPr/>
            </p:nvSpPr>
            <p:spPr>
              <a:xfrm>
                <a:off x="5673173" y="4334338"/>
                <a:ext cx="160198" cy="252659"/>
              </a:xfrm>
              <a:custGeom>
                <a:avLst/>
                <a:gdLst>
                  <a:gd name="connsiteX0" fmla="*/ 158392 w 160198"/>
                  <a:gd name="connsiteY0" fmla="*/ 146556 h 252659"/>
                  <a:gd name="connsiteX1" fmla="*/ 80142 w 160198"/>
                  <a:gd name="connsiteY1" fmla="*/ 99 h 252659"/>
                  <a:gd name="connsiteX2" fmla="*/ 1898 w 160198"/>
                  <a:gd name="connsiteY2" fmla="*/ 146556 h 252659"/>
                  <a:gd name="connsiteX3" fmla="*/ 80142 w 160198"/>
                  <a:gd name="connsiteY3" fmla="*/ 252759 h 252659"/>
                  <a:gd name="connsiteX4" fmla="*/ 158392 w 160198"/>
                  <a:gd name="connsiteY4" fmla="*/ 146556 h 25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98" h="252659">
                    <a:moveTo>
                      <a:pt x="158392" y="146556"/>
                    </a:moveTo>
                    <a:cubicBezTo>
                      <a:pt x="149489" y="91013"/>
                      <a:pt x="122565" y="99"/>
                      <a:pt x="80142" y="99"/>
                    </a:cubicBezTo>
                    <a:cubicBezTo>
                      <a:pt x="37719" y="99"/>
                      <a:pt x="10812" y="91013"/>
                      <a:pt x="1898" y="146556"/>
                    </a:cubicBezTo>
                    <a:cubicBezTo>
                      <a:pt x="-10072" y="221260"/>
                      <a:pt x="38363" y="252225"/>
                      <a:pt x="80142" y="252759"/>
                    </a:cubicBezTo>
                    <a:cubicBezTo>
                      <a:pt x="121926" y="252225"/>
                      <a:pt x="170378" y="221260"/>
                      <a:pt x="158392" y="146556"/>
                    </a:cubicBezTo>
                    <a:close/>
                  </a:path>
                </a:pathLst>
              </a:custGeom>
              <a:solidFill>
                <a:schemeClr val="accent4">
                  <a:lumMod val="75000"/>
                </a:schemeClr>
              </a:solidFill>
              <a:ln w="5491" cap="flat">
                <a:noFill/>
                <a:prstDash val="solid"/>
                <a:miter/>
              </a:ln>
            </p:spPr>
            <p:txBody>
              <a:bodyPr rtlCol="0" anchor="ctr"/>
              <a:lstStyle/>
              <a:p>
                <a:endParaRPr lang="en-GB"/>
              </a:p>
            </p:txBody>
          </p:sp>
          <p:sp>
            <p:nvSpPr>
              <p:cNvPr id="176" name="Freeform 175">
                <a:extLst>
                  <a:ext uri="{FF2B5EF4-FFF2-40B4-BE49-F238E27FC236}">
                    <a16:creationId xmlns:a16="http://schemas.microsoft.com/office/drawing/2014/main" id="{3B415B19-9094-0182-6DDD-5E2632632F2C}"/>
                  </a:ext>
                </a:extLst>
              </p:cNvPr>
              <p:cNvSpPr/>
              <p:nvPr/>
            </p:nvSpPr>
            <p:spPr>
              <a:xfrm>
                <a:off x="5980742" y="4149385"/>
                <a:ext cx="92433" cy="145779"/>
              </a:xfrm>
              <a:custGeom>
                <a:avLst/>
                <a:gdLst>
                  <a:gd name="connsiteX0" fmla="*/ 91443 w 92433"/>
                  <a:gd name="connsiteY0" fmla="*/ 84582 h 145779"/>
                  <a:gd name="connsiteX1" fmla="*/ 46295 w 92433"/>
                  <a:gd name="connsiteY1" fmla="*/ 83 h 145779"/>
                  <a:gd name="connsiteX2" fmla="*/ 1147 w 92433"/>
                  <a:gd name="connsiteY2" fmla="*/ 84582 h 145779"/>
                  <a:gd name="connsiteX3" fmla="*/ 46295 w 92433"/>
                  <a:gd name="connsiteY3" fmla="*/ 145863 h 145779"/>
                  <a:gd name="connsiteX4" fmla="*/ 91443 w 92433"/>
                  <a:gd name="connsiteY4" fmla="*/ 84582 h 14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33" h="145779">
                    <a:moveTo>
                      <a:pt x="91443" y="84582"/>
                    </a:moveTo>
                    <a:cubicBezTo>
                      <a:pt x="86323" y="52532"/>
                      <a:pt x="70768" y="83"/>
                      <a:pt x="46295" y="83"/>
                    </a:cubicBezTo>
                    <a:cubicBezTo>
                      <a:pt x="21821" y="83"/>
                      <a:pt x="6284" y="52532"/>
                      <a:pt x="1147" y="84582"/>
                    </a:cubicBezTo>
                    <a:cubicBezTo>
                      <a:pt x="-5763" y="127688"/>
                      <a:pt x="22184" y="145549"/>
                      <a:pt x="46295" y="145863"/>
                    </a:cubicBezTo>
                    <a:cubicBezTo>
                      <a:pt x="70416" y="145549"/>
                      <a:pt x="98353" y="127704"/>
                      <a:pt x="91443" y="84582"/>
                    </a:cubicBezTo>
                    <a:close/>
                  </a:path>
                </a:pathLst>
              </a:custGeom>
              <a:noFill/>
              <a:ln w="13727" cap="rnd">
                <a:solidFill>
                  <a:srgbClr val="394553"/>
                </a:solidFill>
                <a:prstDash val="solid"/>
                <a:round/>
              </a:ln>
            </p:spPr>
            <p:txBody>
              <a:bodyPr rtlCol="0" anchor="ctr"/>
              <a:lstStyle/>
              <a:p>
                <a:endParaRPr lang="en-GB"/>
              </a:p>
            </p:txBody>
          </p:sp>
          <p:sp>
            <p:nvSpPr>
              <p:cNvPr id="177" name="Freeform 176">
                <a:extLst>
                  <a:ext uri="{FF2B5EF4-FFF2-40B4-BE49-F238E27FC236}">
                    <a16:creationId xmlns:a16="http://schemas.microsoft.com/office/drawing/2014/main" id="{E5E8B7EF-3C57-09C2-1CCB-BE0EB8A2489F}"/>
                  </a:ext>
                </a:extLst>
              </p:cNvPr>
              <p:cNvSpPr/>
              <p:nvPr/>
            </p:nvSpPr>
            <p:spPr>
              <a:xfrm>
                <a:off x="6115881" y="4094998"/>
                <a:ext cx="89969" cy="141908"/>
              </a:xfrm>
              <a:custGeom>
                <a:avLst/>
                <a:gdLst>
                  <a:gd name="connsiteX0" fmla="*/ 89024 w 89969"/>
                  <a:gd name="connsiteY0" fmla="*/ 82346 h 141908"/>
                  <a:gd name="connsiteX1" fmla="*/ 45065 w 89969"/>
                  <a:gd name="connsiteY1" fmla="*/ 77 h 141908"/>
                  <a:gd name="connsiteX2" fmla="*/ 1134 w 89969"/>
                  <a:gd name="connsiteY2" fmla="*/ 82346 h 141908"/>
                  <a:gd name="connsiteX3" fmla="*/ 45065 w 89969"/>
                  <a:gd name="connsiteY3" fmla="*/ 141985 h 141908"/>
                  <a:gd name="connsiteX4" fmla="*/ 89024 w 89969"/>
                  <a:gd name="connsiteY4" fmla="*/ 82346 h 14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9" h="141908">
                    <a:moveTo>
                      <a:pt x="89024" y="82346"/>
                    </a:moveTo>
                    <a:cubicBezTo>
                      <a:pt x="84019" y="51138"/>
                      <a:pt x="68906" y="77"/>
                      <a:pt x="45065" y="77"/>
                    </a:cubicBezTo>
                    <a:cubicBezTo>
                      <a:pt x="21225" y="77"/>
                      <a:pt x="6111" y="51138"/>
                      <a:pt x="1134" y="82346"/>
                    </a:cubicBezTo>
                    <a:cubicBezTo>
                      <a:pt x="-5605" y="124295"/>
                      <a:pt x="21610" y="141693"/>
                      <a:pt x="45065" y="141985"/>
                    </a:cubicBezTo>
                    <a:cubicBezTo>
                      <a:pt x="68531" y="141693"/>
                      <a:pt x="95736" y="124295"/>
                      <a:pt x="89024" y="82346"/>
                    </a:cubicBezTo>
                    <a:close/>
                  </a:path>
                </a:pathLst>
              </a:custGeom>
              <a:noFill/>
              <a:ln w="13727" cap="rnd">
                <a:solidFill>
                  <a:srgbClr val="394553"/>
                </a:solidFill>
                <a:prstDash val="solid"/>
                <a:round/>
              </a:ln>
            </p:spPr>
            <p:txBody>
              <a:bodyPr rtlCol="0" anchor="ctr"/>
              <a:lstStyle/>
              <a:p>
                <a:endParaRPr lang="en-GB"/>
              </a:p>
            </p:txBody>
          </p:sp>
        </p:grpSp>
      </p:grpSp>
      <p:grpSp>
        <p:nvGrpSpPr>
          <p:cNvPr id="151" name="Graphic 26">
            <a:extLst>
              <a:ext uri="{FF2B5EF4-FFF2-40B4-BE49-F238E27FC236}">
                <a16:creationId xmlns:a16="http://schemas.microsoft.com/office/drawing/2014/main" id="{077FCF8B-1818-E6CD-DFDF-5D1035A00CD2}"/>
              </a:ext>
            </a:extLst>
          </p:cNvPr>
          <p:cNvGrpSpPr/>
          <p:nvPr/>
        </p:nvGrpSpPr>
        <p:grpSpPr>
          <a:xfrm>
            <a:off x="3081007" y="3618321"/>
            <a:ext cx="1404000" cy="1404000"/>
            <a:chOff x="3059109" y="3618321"/>
            <a:chExt cx="1404000" cy="1404000"/>
          </a:xfrm>
        </p:grpSpPr>
        <p:sp>
          <p:nvSpPr>
            <p:cNvPr id="152" name="Freeform 151">
              <a:extLst>
                <a:ext uri="{FF2B5EF4-FFF2-40B4-BE49-F238E27FC236}">
                  <a16:creationId xmlns:a16="http://schemas.microsoft.com/office/drawing/2014/main" id="{A74B6686-290A-FB06-FA97-8CED0043987F}"/>
                </a:ext>
              </a:extLst>
            </p:cNvPr>
            <p:cNvSpPr/>
            <p:nvPr/>
          </p:nvSpPr>
          <p:spPr>
            <a:xfrm>
              <a:off x="3059109"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53" name="Graphic 26">
              <a:extLst>
                <a:ext uri="{FF2B5EF4-FFF2-40B4-BE49-F238E27FC236}">
                  <a16:creationId xmlns:a16="http://schemas.microsoft.com/office/drawing/2014/main" id="{980E336D-1381-0D12-F465-488CB3AA9709}"/>
                </a:ext>
              </a:extLst>
            </p:cNvPr>
            <p:cNvGrpSpPr/>
            <p:nvPr/>
          </p:nvGrpSpPr>
          <p:grpSpPr>
            <a:xfrm>
              <a:off x="3358752" y="4058372"/>
              <a:ext cx="808197" cy="515829"/>
              <a:chOff x="3358752" y="4058372"/>
              <a:chExt cx="808197" cy="515829"/>
            </a:xfrm>
          </p:grpSpPr>
          <p:sp>
            <p:nvSpPr>
              <p:cNvPr id="154" name="Freeform 153">
                <a:extLst>
                  <a:ext uri="{FF2B5EF4-FFF2-40B4-BE49-F238E27FC236}">
                    <a16:creationId xmlns:a16="http://schemas.microsoft.com/office/drawing/2014/main" id="{A2DF9D72-2F61-4872-5003-9D036490C398}"/>
                  </a:ext>
                </a:extLst>
              </p:cNvPr>
              <p:cNvSpPr/>
              <p:nvPr/>
            </p:nvSpPr>
            <p:spPr>
              <a:xfrm>
                <a:off x="3358752" y="4058372"/>
                <a:ext cx="464878" cy="430004"/>
              </a:xfrm>
              <a:custGeom>
                <a:avLst/>
                <a:gdLst>
                  <a:gd name="connsiteX0" fmla="*/ 351150 w 464878"/>
                  <a:gd name="connsiteY0" fmla="*/ 363726 h 430004"/>
                  <a:gd name="connsiteX1" fmla="*/ 315433 w 464878"/>
                  <a:gd name="connsiteY1" fmla="*/ 430083 h 430004"/>
                  <a:gd name="connsiteX2" fmla="*/ 65499 w 464878"/>
                  <a:gd name="connsiteY2" fmla="*/ 295943 h 430004"/>
                  <a:gd name="connsiteX3" fmla="*/ 13969 w 464878"/>
                  <a:gd name="connsiteY3" fmla="*/ 130607 h 430004"/>
                  <a:gd name="connsiteX4" fmla="*/ 180280 w 464878"/>
                  <a:gd name="connsiteY4" fmla="*/ 82381 h 430004"/>
                  <a:gd name="connsiteX5" fmla="*/ 216729 w 464878"/>
                  <a:gd name="connsiteY5" fmla="*/ 102004 h 430004"/>
                  <a:gd name="connsiteX6" fmla="*/ 236336 w 464878"/>
                  <a:gd name="connsiteY6" fmla="*/ 65538 h 430004"/>
                  <a:gd name="connsiteX7" fmla="*/ 401639 w 464878"/>
                  <a:gd name="connsiteY7" fmla="*/ 13981 h 430004"/>
                  <a:gd name="connsiteX8" fmla="*/ 449881 w 464878"/>
                  <a:gd name="connsiteY8" fmla="*/ 180297 h 430004"/>
                  <a:gd name="connsiteX9" fmla="*/ 410657 w 464878"/>
                  <a:gd name="connsiteY9" fmla="*/ 253217 h 43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878" h="430004">
                    <a:moveTo>
                      <a:pt x="351150" y="363726"/>
                    </a:moveTo>
                    <a:lnTo>
                      <a:pt x="315433" y="430083"/>
                    </a:lnTo>
                    <a:lnTo>
                      <a:pt x="65499" y="295943"/>
                    </a:lnTo>
                    <a:cubicBezTo>
                      <a:pt x="5787" y="264372"/>
                      <a:pt x="-17233" y="190513"/>
                      <a:pt x="13969" y="130607"/>
                    </a:cubicBezTo>
                    <a:cubicBezTo>
                      <a:pt x="46723" y="71546"/>
                      <a:pt x="121012" y="50005"/>
                      <a:pt x="180280" y="82381"/>
                    </a:cubicBezTo>
                    <a:lnTo>
                      <a:pt x="216729" y="102004"/>
                    </a:lnTo>
                    <a:lnTo>
                      <a:pt x="236336" y="65538"/>
                    </a:lnTo>
                    <a:cubicBezTo>
                      <a:pt x="267890" y="5827"/>
                      <a:pt x="341734" y="-17204"/>
                      <a:pt x="401639" y="13981"/>
                    </a:cubicBezTo>
                    <a:cubicBezTo>
                      <a:pt x="460701" y="46736"/>
                      <a:pt x="482249" y="121023"/>
                      <a:pt x="449881" y="180297"/>
                    </a:cubicBezTo>
                    <a:lnTo>
                      <a:pt x="410657" y="253217"/>
                    </a:lnTo>
                  </a:path>
                </a:pathLst>
              </a:custGeom>
              <a:solidFill>
                <a:schemeClr val="accent4">
                  <a:lumMod val="75000"/>
                </a:schemeClr>
              </a:solidFill>
              <a:ln w="5491"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5C5CA1B8-846E-8CFD-DB99-BAAEAA03BAEF}"/>
                  </a:ext>
                </a:extLst>
              </p:cNvPr>
              <p:cNvSpPr/>
              <p:nvPr/>
            </p:nvSpPr>
            <p:spPr>
              <a:xfrm>
                <a:off x="3702038" y="4155876"/>
                <a:ext cx="464911" cy="418325"/>
              </a:xfrm>
              <a:custGeom>
                <a:avLst/>
                <a:gdLst>
                  <a:gd name="connsiteX0" fmla="*/ 65173 w 464911"/>
                  <a:gd name="connsiteY0" fmla="*/ 1354 h 418325"/>
                  <a:gd name="connsiteX1" fmla="*/ 63383 w 464911"/>
                  <a:gd name="connsiteY1" fmla="*/ 2301 h 418325"/>
                  <a:gd name="connsiteX2" fmla="*/ 15135 w 464911"/>
                  <a:gd name="connsiteY2" fmla="*/ 168634 h 418325"/>
                  <a:gd name="connsiteX3" fmla="*/ 149622 w 464911"/>
                  <a:gd name="connsiteY3" fmla="*/ 418413 h 418325"/>
                  <a:gd name="connsiteX4" fmla="*/ 399550 w 464911"/>
                  <a:gd name="connsiteY4" fmla="*/ 284274 h 418325"/>
                  <a:gd name="connsiteX5" fmla="*/ 451080 w 464911"/>
                  <a:gd name="connsiteY5" fmla="*/ 118938 h 418325"/>
                  <a:gd name="connsiteX6" fmla="*/ 284769 w 464911"/>
                  <a:gd name="connsiteY6" fmla="*/ 70711 h 418325"/>
                  <a:gd name="connsiteX7" fmla="*/ 248287 w 464911"/>
                  <a:gd name="connsiteY7" fmla="*/ 90323 h 418325"/>
                  <a:gd name="connsiteX8" fmla="*/ 228708 w 464911"/>
                  <a:gd name="connsiteY8" fmla="*/ 53858 h 418325"/>
                  <a:gd name="connsiteX9" fmla="*/ 172113 w 464911"/>
                  <a:gd name="connsiteY9" fmla="*/ 88 h 4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911" h="418325">
                    <a:moveTo>
                      <a:pt x="65173" y="1354"/>
                    </a:moveTo>
                    <a:cubicBezTo>
                      <a:pt x="64567" y="1662"/>
                      <a:pt x="63989" y="1982"/>
                      <a:pt x="63383" y="2301"/>
                    </a:cubicBezTo>
                    <a:cubicBezTo>
                      <a:pt x="4317" y="35060"/>
                      <a:pt x="-17233" y="109352"/>
                      <a:pt x="15135" y="168634"/>
                    </a:cubicBezTo>
                    <a:lnTo>
                      <a:pt x="149622" y="418413"/>
                    </a:lnTo>
                    <a:lnTo>
                      <a:pt x="399550" y="284274"/>
                    </a:lnTo>
                    <a:cubicBezTo>
                      <a:pt x="459262" y="252702"/>
                      <a:pt x="482282" y="178844"/>
                      <a:pt x="451080" y="118938"/>
                    </a:cubicBezTo>
                    <a:cubicBezTo>
                      <a:pt x="418331" y="59874"/>
                      <a:pt x="344037" y="38332"/>
                      <a:pt x="284769" y="70711"/>
                    </a:cubicBezTo>
                    <a:lnTo>
                      <a:pt x="248287" y="90323"/>
                    </a:lnTo>
                    <a:lnTo>
                      <a:pt x="228708" y="53858"/>
                    </a:lnTo>
                    <a:cubicBezTo>
                      <a:pt x="216087" y="30337"/>
                      <a:pt x="196249" y="11489"/>
                      <a:pt x="172113" y="88"/>
                    </a:cubicBezTo>
                  </a:path>
                </a:pathLst>
              </a:custGeom>
              <a:noFill/>
              <a:ln w="13727" cap="rnd">
                <a:solidFill>
                  <a:srgbClr val="38434E"/>
                </a:solidFill>
                <a:prstDash val="solid"/>
                <a:round/>
              </a:ln>
            </p:spPr>
            <p:txBody>
              <a:bodyPr rtlCol="0" anchor="ctr"/>
              <a:lstStyle/>
              <a:p>
                <a:endParaRPr lang="en-GB"/>
              </a:p>
            </p:txBody>
          </p:sp>
        </p:grpSp>
      </p:grpSp>
      <p:sp>
        <p:nvSpPr>
          <p:cNvPr id="10" name="TextBox 9">
            <a:extLst>
              <a:ext uri="{FF2B5EF4-FFF2-40B4-BE49-F238E27FC236}">
                <a16:creationId xmlns:a16="http://schemas.microsoft.com/office/drawing/2014/main" id="{674050E5-A379-EE8A-14B1-A5FE61A0202B}"/>
              </a:ext>
            </a:extLst>
          </p:cNvPr>
          <p:cNvSpPr txBox="1"/>
          <p:nvPr/>
        </p:nvSpPr>
        <p:spPr>
          <a:xfrm>
            <a:off x="362692" y="1946486"/>
            <a:ext cx="11015389" cy="184666"/>
          </a:xfrm>
          <a:prstGeom prst="rect">
            <a:avLst/>
          </a:prstGeom>
          <a:noFill/>
        </p:spPr>
        <p:txBody>
          <a:bodyPr wrap="square" lIns="0" tIns="0" rIns="0" bIns="0">
            <a:spAutoFit/>
          </a:bodyPr>
          <a:lstStyle/>
          <a:p>
            <a:r>
              <a:rPr lang="en-GB" sz="1200" dirty="0"/>
              <a:t>We asked children and young people how much they agreed with five statements relating to different aspects of quality of their local outdoor spaces. </a:t>
            </a:r>
          </a:p>
        </p:txBody>
      </p:sp>
      <p:sp>
        <p:nvSpPr>
          <p:cNvPr id="14" name="Rectangle 13">
            <a:extLst>
              <a:ext uri="{FF2B5EF4-FFF2-40B4-BE49-F238E27FC236}">
                <a16:creationId xmlns:a16="http://schemas.microsoft.com/office/drawing/2014/main" id="{4C864C10-B6E8-EBBA-9761-0FEDF7BBCDE2}"/>
              </a:ext>
            </a:extLst>
          </p:cNvPr>
          <p:cNvSpPr>
            <a:spLocks/>
          </p:cNvSpPr>
          <p:nvPr/>
        </p:nvSpPr>
        <p:spPr>
          <a:xfrm>
            <a:off x="1018342"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accent4">
                    <a:lumMod val="75000"/>
                  </a:schemeClr>
                </a:solidFill>
              </a:rPr>
              <a:t>84</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16" name="Rectangle 15">
            <a:extLst>
              <a:ext uri="{FF2B5EF4-FFF2-40B4-BE49-F238E27FC236}">
                <a16:creationId xmlns:a16="http://schemas.microsoft.com/office/drawing/2014/main" id="{E488AE7D-F51D-DC37-03B4-A0E3F9D52F31}"/>
              </a:ext>
            </a:extLst>
          </p:cNvPr>
          <p:cNvSpPr>
            <a:spLocks/>
          </p:cNvSpPr>
          <p:nvPr/>
        </p:nvSpPr>
        <p:spPr>
          <a:xfrm>
            <a:off x="3325627"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accent4">
                    <a:lumMod val="75000"/>
                  </a:schemeClr>
                </a:solidFill>
              </a:rPr>
              <a:t>79</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22" name="Rectangle 21">
            <a:extLst>
              <a:ext uri="{FF2B5EF4-FFF2-40B4-BE49-F238E27FC236}">
                <a16:creationId xmlns:a16="http://schemas.microsoft.com/office/drawing/2014/main" id="{D2942C71-A94C-934A-696C-303A26BE4121}"/>
              </a:ext>
            </a:extLst>
          </p:cNvPr>
          <p:cNvSpPr>
            <a:spLocks/>
          </p:cNvSpPr>
          <p:nvPr/>
        </p:nvSpPr>
        <p:spPr>
          <a:xfrm>
            <a:off x="5632912"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chemeClr val="accent4">
                    <a:lumMod val="75000"/>
                  </a:schemeClr>
                </a:solidFill>
              </a:rPr>
              <a:t>74</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26" name="Rectangle 25">
            <a:extLst>
              <a:ext uri="{FF2B5EF4-FFF2-40B4-BE49-F238E27FC236}">
                <a16:creationId xmlns:a16="http://schemas.microsoft.com/office/drawing/2014/main" id="{99BB19BD-B542-97D7-1D72-43E93B145C1F}"/>
              </a:ext>
            </a:extLst>
          </p:cNvPr>
          <p:cNvSpPr>
            <a:spLocks/>
          </p:cNvSpPr>
          <p:nvPr/>
        </p:nvSpPr>
        <p:spPr>
          <a:xfrm>
            <a:off x="7940197"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accent4">
                    <a:lumMod val="75000"/>
                  </a:schemeClr>
                </a:solidFill>
              </a:rPr>
              <a:t>75</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sp>
        <p:nvSpPr>
          <p:cNvPr id="36" name="Rectangle 35">
            <a:extLst>
              <a:ext uri="{FF2B5EF4-FFF2-40B4-BE49-F238E27FC236}">
                <a16:creationId xmlns:a16="http://schemas.microsoft.com/office/drawing/2014/main" id="{C30E0CF7-239D-4CF0-969F-959777BE80F1}"/>
              </a:ext>
            </a:extLst>
          </p:cNvPr>
          <p:cNvSpPr>
            <a:spLocks/>
          </p:cNvSpPr>
          <p:nvPr/>
        </p:nvSpPr>
        <p:spPr>
          <a:xfrm>
            <a:off x="10247482" y="5372693"/>
            <a:ext cx="914760" cy="3879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accent4">
                    <a:lumMod val="75000"/>
                  </a:schemeClr>
                </a:solidFill>
              </a:rPr>
              <a:t>63</a:t>
            </a:r>
            <a:r>
              <a:rPr lang="en-GB" sz="1400" b="1">
                <a:solidFill>
                  <a:schemeClr val="accent4">
                    <a:lumMod val="75000"/>
                  </a:schemeClr>
                </a:solidFill>
              </a:rPr>
              <a:t>%</a:t>
            </a:r>
          </a:p>
          <a:p>
            <a:pPr algn="ctr"/>
            <a:r>
              <a:rPr lang="en-GB" sz="900">
                <a:solidFill>
                  <a:schemeClr val="tx1"/>
                </a:solidFill>
              </a:rPr>
              <a:t>AGREE</a:t>
            </a:r>
            <a:endParaRPr lang="en-GB" sz="2000">
              <a:solidFill>
                <a:schemeClr val="tx1"/>
              </a:solidFill>
            </a:endParaRPr>
          </a:p>
        </p:txBody>
      </p:sp>
      <p:grpSp>
        <p:nvGrpSpPr>
          <p:cNvPr id="183" name="Group 182">
            <a:extLst>
              <a:ext uri="{FF2B5EF4-FFF2-40B4-BE49-F238E27FC236}">
                <a16:creationId xmlns:a16="http://schemas.microsoft.com/office/drawing/2014/main" id="{ED602C2B-C5F2-AC68-E731-8D5CA56310C5}"/>
              </a:ext>
            </a:extLst>
          </p:cNvPr>
          <p:cNvGrpSpPr/>
          <p:nvPr/>
        </p:nvGrpSpPr>
        <p:grpSpPr>
          <a:xfrm>
            <a:off x="7695577" y="3618321"/>
            <a:ext cx="1404000" cy="1404000"/>
            <a:chOff x="7755822" y="3618321"/>
            <a:chExt cx="1404000" cy="1404000"/>
          </a:xfrm>
        </p:grpSpPr>
        <p:sp>
          <p:nvSpPr>
            <p:cNvPr id="38" name="Freeform 37">
              <a:extLst>
                <a:ext uri="{FF2B5EF4-FFF2-40B4-BE49-F238E27FC236}">
                  <a16:creationId xmlns:a16="http://schemas.microsoft.com/office/drawing/2014/main" id="{6587FBAD-5E66-8DE5-45F6-BC9572C2D26B}"/>
                </a:ext>
              </a:extLst>
            </p:cNvPr>
            <p:cNvSpPr/>
            <p:nvPr/>
          </p:nvSpPr>
          <p:spPr>
            <a:xfrm>
              <a:off x="7755822"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80" name="Group 179">
              <a:extLst>
                <a:ext uri="{FF2B5EF4-FFF2-40B4-BE49-F238E27FC236}">
                  <a16:creationId xmlns:a16="http://schemas.microsoft.com/office/drawing/2014/main" id="{6FFAD56E-DE0B-ABA4-DF10-D5C7C5018642}"/>
                </a:ext>
              </a:extLst>
            </p:cNvPr>
            <p:cNvGrpSpPr/>
            <p:nvPr/>
          </p:nvGrpSpPr>
          <p:grpSpPr>
            <a:xfrm>
              <a:off x="8071808" y="3960763"/>
              <a:ext cx="850587" cy="719116"/>
              <a:chOff x="8071808" y="3960763"/>
              <a:chExt cx="850587" cy="719116"/>
            </a:xfrm>
          </p:grpSpPr>
          <p:sp>
            <p:nvSpPr>
              <p:cNvPr id="56" name="Freeform 55">
                <a:extLst>
                  <a:ext uri="{FF2B5EF4-FFF2-40B4-BE49-F238E27FC236}">
                    <a16:creationId xmlns:a16="http://schemas.microsoft.com/office/drawing/2014/main" id="{11AE71BF-D069-ED39-7501-57986780A755}"/>
                  </a:ext>
                </a:extLst>
              </p:cNvPr>
              <p:cNvSpPr/>
              <p:nvPr/>
            </p:nvSpPr>
            <p:spPr>
              <a:xfrm>
                <a:off x="8071808" y="4674374"/>
                <a:ext cx="850587" cy="5505"/>
              </a:xfrm>
              <a:custGeom>
                <a:avLst/>
                <a:gdLst>
                  <a:gd name="connsiteX0" fmla="*/ 51 w 850587"/>
                  <a:gd name="connsiteY0" fmla="*/ 176 h 5505"/>
                  <a:gd name="connsiteX1" fmla="*/ 850638 w 850587"/>
                  <a:gd name="connsiteY1" fmla="*/ 176 h 5505"/>
                </a:gdLst>
                <a:ahLst/>
                <a:cxnLst>
                  <a:cxn ang="0">
                    <a:pos x="connsiteX0" y="connsiteY0"/>
                  </a:cxn>
                  <a:cxn ang="0">
                    <a:pos x="connsiteX1" y="connsiteY1"/>
                  </a:cxn>
                </a:cxnLst>
                <a:rect l="l" t="t" r="r" b="b"/>
                <a:pathLst>
                  <a:path w="850587" h="5505">
                    <a:moveTo>
                      <a:pt x="51" y="176"/>
                    </a:moveTo>
                    <a:lnTo>
                      <a:pt x="850638" y="176"/>
                    </a:lnTo>
                  </a:path>
                </a:pathLst>
              </a:custGeom>
              <a:ln w="13727" cap="rnd">
                <a:solidFill>
                  <a:srgbClr val="394553"/>
                </a:solidFill>
                <a:prstDash val="solid"/>
                <a:round/>
              </a:ln>
            </p:spPr>
            <p:txBody>
              <a:bodyPr rtlCol="0" anchor="ctr"/>
              <a:lstStyle/>
              <a:p>
                <a:endParaRPr lang="en-GB"/>
              </a:p>
            </p:txBody>
          </p:sp>
          <p:sp>
            <p:nvSpPr>
              <p:cNvPr id="58" name="Freeform 57">
                <a:extLst>
                  <a:ext uri="{FF2B5EF4-FFF2-40B4-BE49-F238E27FC236}">
                    <a16:creationId xmlns:a16="http://schemas.microsoft.com/office/drawing/2014/main" id="{A13D3EE9-5BD9-3BEF-3CF7-118FCAF79C9D}"/>
                  </a:ext>
                </a:extLst>
              </p:cNvPr>
              <p:cNvSpPr/>
              <p:nvPr/>
            </p:nvSpPr>
            <p:spPr>
              <a:xfrm>
                <a:off x="8336356" y="4424148"/>
                <a:ext cx="5505" cy="239340"/>
              </a:xfrm>
              <a:custGeom>
                <a:avLst/>
                <a:gdLst>
                  <a:gd name="connsiteX0" fmla="*/ 88 w 5505"/>
                  <a:gd name="connsiteY0" fmla="*/ 130 h 239340"/>
                  <a:gd name="connsiteX1" fmla="*/ 88 w 5505"/>
                  <a:gd name="connsiteY1" fmla="*/ 239471 h 239340"/>
                </a:gdLst>
                <a:ahLst/>
                <a:cxnLst>
                  <a:cxn ang="0">
                    <a:pos x="connsiteX0" y="connsiteY0"/>
                  </a:cxn>
                  <a:cxn ang="0">
                    <a:pos x="connsiteX1" y="connsiteY1"/>
                  </a:cxn>
                </a:cxnLst>
                <a:rect l="l" t="t" r="r" b="b"/>
                <a:pathLst>
                  <a:path w="5505" h="239340">
                    <a:moveTo>
                      <a:pt x="88" y="130"/>
                    </a:moveTo>
                    <a:lnTo>
                      <a:pt x="88" y="239471"/>
                    </a:lnTo>
                  </a:path>
                </a:pathLst>
              </a:custGeom>
              <a:ln w="13727" cap="rnd">
                <a:solidFill>
                  <a:srgbClr val="394553"/>
                </a:solidFill>
                <a:prstDash val="solid"/>
                <a:round/>
              </a:ln>
            </p:spPr>
            <p:txBody>
              <a:bodyPr rtlCol="0" anchor="ctr"/>
              <a:lstStyle/>
              <a:p>
                <a:endParaRPr lang="en-GB"/>
              </a:p>
            </p:txBody>
          </p:sp>
          <p:grpSp>
            <p:nvGrpSpPr>
              <p:cNvPr id="179" name="Group 178">
                <a:extLst>
                  <a:ext uri="{FF2B5EF4-FFF2-40B4-BE49-F238E27FC236}">
                    <a16:creationId xmlns:a16="http://schemas.microsoft.com/office/drawing/2014/main" id="{CC9D62E5-95A9-ED3A-05CF-DDCB6C85ADF6}"/>
                  </a:ext>
                </a:extLst>
              </p:cNvPr>
              <p:cNvGrpSpPr/>
              <p:nvPr/>
            </p:nvGrpSpPr>
            <p:grpSpPr>
              <a:xfrm>
                <a:off x="8101597" y="3960763"/>
                <a:ext cx="487147" cy="552236"/>
                <a:chOff x="8101597" y="3960763"/>
                <a:chExt cx="487147" cy="552236"/>
              </a:xfrm>
            </p:grpSpPr>
            <p:sp>
              <p:nvSpPr>
                <p:cNvPr id="55" name="Freeform 54">
                  <a:extLst>
                    <a:ext uri="{FF2B5EF4-FFF2-40B4-BE49-F238E27FC236}">
                      <a16:creationId xmlns:a16="http://schemas.microsoft.com/office/drawing/2014/main" id="{A73E1FDC-421D-BAC9-48C5-521F31728570}"/>
                    </a:ext>
                  </a:extLst>
                </p:cNvPr>
                <p:cNvSpPr/>
                <p:nvPr/>
              </p:nvSpPr>
              <p:spPr>
                <a:xfrm>
                  <a:off x="8101597" y="3960763"/>
                  <a:ext cx="487147" cy="549061"/>
                </a:xfrm>
                <a:custGeom>
                  <a:avLst/>
                  <a:gdLst>
                    <a:gd name="connsiteX0" fmla="*/ 271918 w 487147"/>
                    <a:gd name="connsiteY0" fmla="*/ 549107 h 549061"/>
                    <a:gd name="connsiteX1" fmla="*/ 359814 w 487147"/>
                    <a:gd name="connsiteY1" fmla="*/ 471854 h 549061"/>
                    <a:gd name="connsiteX2" fmla="*/ 365413 w 487147"/>
                    <a:gd name="connsiteY2" fmla="*/ 472140 h 549061"/>
                    <a:gd name="connsiteX3" fmla="*/ 487186 w 487147"/>
                    <a:gd name="connsiteY3" fmla="*/ 350652 h 549061"/>
                    <a:gd name="connsiteX4" fmla="*/ 461717 w 487147"/>
                    <a:gd name="connsiteY4" fmla="*/ 276031 h 549061"/>
                    <a:gd name="connsiteX5" fmla="*/ 440034 w 487147"/>
                    <a:gd name="connsiteY5" fmla="*/ 105392 h 549061"/>
                    <a:gd name="connsiteX6" fmla="*/ 365419 w 487147"/>
                    <a:gd name="connsiteY6" fmla="*/ 79923 h 549061"/>
                    <a:gd name="connsiteX7" fmla="*/ 359819 w 487147"/>
                    <a:gd name="connsiteY7" fmla="*/ 80198 h 549061"/>
                    <a:gd name="connsiteX8" fmla="*/ 203991 w 487147"/>
                    <a:gd name="connsiteY8" fmla="*/ 7379 h 549061"/>
                    <a:gd name="connsiteX9" fmla="*/ 131100 w 487147"/>
                    <a:gd name="connsiteY9" fmla="*/ 80396 h 549061"/>
                    <a:gd name="connsiteX10" fmla="*/ 121839 w 487147"/>
                    <a:gd name="connsiteY10" fmla="*/ 79923 h 549061"/>
                    <a:gd name="connsiteX11" fmla="*/ 50 w 487147"/>
                    <a:gd name="connsiteY11" fmla="*/ 201417 h 549061"/>
                    <a:gd name="connsiteX12" fmla="*/ 25508 w 487147"/>
                    <a:gd name="connsiteY12" fmla="*/ 276031 h 549061"/>
                    <a:gd name="connsiteX13" fmla="*/ 47224 w 487147"/>
                    <a:gd name="connsiteY13" fmla="*/ 446682 h 549061"/>
                    <a:gd name="connsiteX14" fmla="*/ 121861 w 487147"/>
                    <a:gd name="connsiteY14" fmla="*/ 472140 h 549061"/>
                    <a:gd name="connsiteX15" fmla="*/ 131122 w 487147"/>
                    <a:gd name="connsiteY15" fmla="*/ 471666 h 549061"/>
                    <a:gd name="connsiteX16" fmla="*/ 164069 w 487147"/>
                    <a:gd name="connsiteY16" fmla="*/ 520625 h 5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147" h="549061">
                      <a:moveTo>
                        <a:pt x="271918" y="549107"/>
                      </a:moveTo>
                      <a:cubicBezTo>
                        <a:pt x="312455" y="539993"/>
                        <a:pt x="345572" y="510885"/>
                        <a:pt x="359814" y="471854"/>
                      </a:cubicBezTo>
                      <a:cubicBezTo>
                        <a:pt x="361675" y="471947"/>
                        <a:pt x="363519" y="472140"/>
                        <a:pt x="365413" y="472140"/>
                      </a:cubicBezTo>
                      <a:cubicBezTo>
                        <a:pt x="432588" y="472219"/>
                        <a:pt x="487107" y="417827"/>
                        <a:pt x="487186" y="350652"/>
                      </a:cubicBezTo>
                      <a:cubicBezTo>
                        <a:pt x="487218" y="323640"/>
                        <a:pt x="478257" y="297387"/>
                        <a:pt x="461717" y="276031"/>
                      </a:cubicBezTo>
                      <a:cubicBezTo>
                        <a:pt x="502850" y="222923"/>
                        <a:pt x="493142" y="146525"/>
                        <a:pt x="440034" y="105392"/>
                      </a:cubicBezTo>
                      <a:cubicBezTo>
                        <a:pt x="418680" y="88853"/>
                        <a:pt x="392429" y="79893"/>
                        <a:pt x="365419" y="79923"/>
                      </a:cubicBezTo>
                      <a:cubicBezTo>
                        <a:pt x="363519" y="79923"/>
                        <a:pt x="361680" y="80105"/>
                        <a:pt x="359819" y="80198"/>
                      </a:cubicBezTo>
                      <a:cubicBezTo>
                        <a:pt x="336897" y="17059"/>
                        <a:pt x="267130" y="-15544"/>
                        <a:pt x="203991" y="7379"/>
                      </a:cubicBezTo>
                      <a:cubicBezTo>
                        <a:pt x="170063" y="19696"/>
                        <a:pt x="143358" y="46447"/>
                        <a:pt x="131100" y="80396"/>
                      </a:cubicBezTo>
                      <a:cubicBezTo>
                        <a:pt x="128038" y="80154"/>
                        <a:pt x="124966" y="79923"/>
                        <a:pt x="121839" y="79923"/>
                      </a:cubicBezTo>
                      <a:cubicBezTo>
                        <a:pt x="54658" y="79841"/>
                        <a:pt x="131" y="134236"/>
                        <a:pt x="50" y="201417"/>
                      </a:cubicBezTo>
                      <a:cubicBezTo>
                        <a:pt x="17" y="228425"/>
                        <a:pt x="8974" y="254676"/>
                        <a:pt x="25508" y="276031"/>
                      </a:cubicBezTo>
                      <a:cubicBezTo>
                        <a:pt x="-15619" y="329152"/>
                        <a:pt x="-5897" y="405555"/>
                        <a:pt x="47224" y="446682"/>
                      </a:cubicBezTo>
                      <a:cubicBezTo>
                        <a:pt x="68586" y="463221"/>
                        <a:pt x="94845" y="472177"/>
                        <a:pt x="121861" y="472140"/>
                      </a:cubicBezTo>
                      <a:cubicBezTo>
                        <a:pt x="124988" y="472140"/>
                        <a:pt x="128060" y="471898"/>
                        <a:pt x="131122" y="471666"/>
                      </a:cubicBezTo>
                      <a:cubicBezTo>
                        <a:pt x="137944" y="490430"/>
                        <a:pt x="149256" y="507238"/>
                        <a:pt x="164069" y="520625"/>
                      </a:cubicBezTo>
                    </a:path>
                  </a:pathLst>
                </a:custGeom>
                <a:solidFill>
                  <a:schemeClr val="accent4">
                    <a:lumMod val="75000"/>
                  </a:schemeClr>
                </a:solidFill>
                <a:ln w="5491"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7F313607-194C-D8CC-AAE7-A273E7AAA74F}"/>
                    </a:ext>
                  </a:extLst>
                </p:cNvPr>
                <p:cNvSpPr/>
                <p:nvPr/>
              </p:nvSpPr>
              <p:spPr>
                <a:xfrm flipH="1">
                  <a:off x="8101597" y="3960763"/>
                  <a:ext cx="487147" cy="549061"/>
                </a:xfrm>
                <a:custGeom>
                  <a:avLst/>
                  <a:gdLst>
                    <a:gd name="connsiteX0" fmla="*/ 271918 w 487147"/>
                    <a:gd name="connsiteY0" fmla="*/ 549107 h 549061"/>
                    <a:gd name="connsiteX1" fmla="*/ 359814 w 487147"/>
                    <a:gd name="connsiteY1" fmla="*/ 471854 h 549061"/>
                    <a:gd name="connsiteX2" fmla="*/ 365413 w 487147"/>
                    <a:gd name="connsiteY2" fmla="*/ 472140 h 549061"/>
                    <a:gd name="connsiteX3" fmla="*/ 487186 w 487147"/>
                    <a:gd name="connsiteY3" fmla="*/ 350652 h 549061"/>
                    <a:gd name="connsiteX4" fmla="*/ 461717 w 487147"/>
                    <a:gd name="connsiteY4" fmla="*/ 276031 h 549061"/>
                    <a:gd name="connsiteX5" fmla="*/ 440034 w 487147"/>
                    <a:gd name="connsiteY5" fmla="*/ 105392 h 549061"/>
                    <a:gd name="connsiteX6" fmla="*/ 365419 w 487147"/>
                    <a:gd name="connsiteY6" fmla="*/ 79923 h 549061"/>
                    <a:gd name="connsiteX7" fmla="*/ 359819 w 487147"/>
                    <a:gd name="connsiteY7" fmla="*/ 80198 h 549061"/>
                    <a:gd name="connsiteX8" fmla="*/ 203991 w 487147"/>
                    <a:gd name="connsiteY8" fmla="*/ 7379 h 549061"/>
                    <a:gd name="connsiteX9" fmla="*/ 131100 w 487147"/>
                    <a:gd name="connsiteY9" fmla="*/ 80396 h 549061"/>
                    <a:gd name="connsiteX10" fmla="*/ 121839 w 487147"/>
                    <a:gd name="connsiteY10" fmla="*/ 79923 h 549061"/>
                    <a:gd name="connsiteX11" fmla="*/ 50 w 487147"/>
                    <a:gd name="connsiteY11" fmla="*/ 201417 h 549061"/>
                    <a:gd name="connsiteX12" fmla="*/ 25508 w 487147"/>
                    <a:gd name="connsiteY12" fmla="*/ 276031 h 549061"/>
                    <a:gd name="connsiteX13" fmla="*/ 47224 w 487147"/>
                    <a:gd name="connsiteY13" fmla="*/ 446682 h 549061"/>
                    <a:gd name="connsiteX14" fmla="*/ 121861 w 487147"/>
                    <a:gd name="connsiteY14" fmla="*/ 472140 h 549061"/>
                    <a:gd name="connsiteX15" fmla="*/ 131122 w 487147"/>
                    <a:gd name="connsiteY15" fmla="*/ 471666 h 549061"/>
                    <a:gd name="connsiteX16" fmla="*/ 164069 w 487147"/>
                    <a:gd name="connsiteY16" fmla="*/ 520625 h 5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147" h="549061">
                      <a:moveTo>
                        <a:pt x="271918" y="549107"/>
                      </a:moveTo>
                      <a:cubicBezTo>
                        <a:pt x="312455" y="539993"/>
                        <a:pt x="345572" y="510885"/>
                        <a:pt x="359814" y="471854"/>
                      </a:cubicBezTo>
                      <a:cubicBezTo>
                        <a:pt x="361675" y="471947"/>
                        <a:pt x="363519" y="472140"/>
                        <a:pt x="365413" y="472140"/>
                      </a:cubicBezTo>
                      <a:cubicBezTo>
                        <a:pt x="432588" y="472219"/>
                        <a:pt x="487107" y="417827"/>
                        <a:pt x="487186" y="350652"/>
                      </a:cubicBezTo>
                      <a:cubicBezTo>
                        <a:pt x="487218" y="323640"/>
                        <a:pt x="478257" y="297387"/>
                        <a:pt x="461717" y="276031"/>
                      </a:cubicBezTo>
                      <a:cubicBezTo>
                        <a:pt x="502850" y="222923"/>
                        <a:pt x="493142" y="146525"/>
                        <a:pt x="440034" y="105392"/>
                      </a:cubicBezTo>
                      <a:cubicBezTo>
                        <a:pt x="418680" y="88853"/>
                        <a:pt x="392429" y="79893"/>
                        <a:pt x="365419" y="79923"/>
                      </a:cubicBezTo>
                      <a:cubicBezTo>
                        <a:pt x="363519" y="79923"/>
                        <a:pt x="361680" y="80105"/>
                        <a:pt x="359819" y="80198"/>
                      </a:cubicBezTo>
                      <a:cubicBezTo>
                        <a:pt x="336897" y="17059"/>
                        <a:pt x="267130" y="-15544"/>
                        <a:pt x="203991" y="7379"/>
                      </a:cubicBezTo>
                      <a:cubicBezTo>
                        <a:pt x="170063" y="19696"/>
                        <a:pt x="143358" y="46447"/>
                        <a:pt x="131100" y="80396"/>
                      </a:cubicBezTo>
                      <a:cubicBezTo>
                        <a:pt x="128038" y="80154"/>
                        <a:pt x="124966" y="79923"/>
                        <a:pt x="121839" y="79923"/>
                      </a:cubicBezTo>
                      <a:cubicBezTo>
                        <a:pt x="54658" y="79841"/>
                        <a:pt x="131" y="134236"/>
                        <a:pt x="50" y="201417"/>
                      </a:cubicBezTo>
                      <a:cubicBezTo>
                        <a:pt x="17" y="228425"/>
                        <a:pt x="8974" y="254676"/>
                        <a:pt x="25508" y="276031"/>
                      </a:cubicBezTo>
                      <a:cubicBezTo>
                        <a:pt x="-15619" y="329152"/>
                        <a:pt x="-5897" y="405555"/>
                        <a:pt x="47224" y="446682"/>
                      </a:cubicBezTo>
                      <a:cubicBezTo>
                        <a:pt x="68586" y="463221"/>
                        <a:pt x="94845" y="472177"/>
                        <a:pt x="121861" y="472140"/>
                      </a:cubicBezTo>
                      <a:cubicBezTo>
                        <a:pt x="124988" y="472140"/>
                        <a:pt x="128060" y="471898"/>
                        <a:pt x="131122" y="471666"/>
                      </a:cubicBezTo>
                      <a:cubicBezTo>
                        <a:pt x="137944" y="490430"/>
                        <a:pt x="149256" y="507238"/>
                        <a:pt x="164069" y="520625"/>
                      </a:cubicBezTo>
                    </a:path>
                  </a:pathLst>
                </a:custGeom>
                <a:solidFill>
                  <a:schemeClr val="accent4">
                    <a:lumMod val="75000"/>
                  </a:schemeClr>
                </a:solidFill>
                <a:ln w="5491"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9A2E6F9D-3B13-CD32-2E54-1C22FF84D618}"/>
                    </a:ext>
                  </a:extLst>
                </p:cNvPr>
                <p:cNvSpPr/>
                <p:nvPr/>
              </p:nvSpPr>
              <p:spPr>
                <a:xfrm flipH="1" flipV="1">
                  <a:off x="8101597" y="3963938"/>
                  <a:ext cx="487147" cy="549061"/>
                </a:xfrm>
                <a:custGeom>
                  <a:avLst/>
                  <a:gdLst>
                    <a:gd name="connsiteX0" fmla="*/ 271918 w 487147"/>
                    <a:gd name="connsiteY0" fmla="*/ 549107 h 549061"/>
                    <a:gd name="connsiteX1" fmla="*/ 359814 w 487147"/>
                    <a:gd name="connsiteY1" fmla="*/ 471854 h 549061"/>
                    <a:gd name="connsiteX2" fmla="*/ 365413 w 487147"/>
                    <a:gd name="connsiteY2" fmla="*/ 472140 h 549061"/>
                    <a:gd name="connsiteX3" fmla="*/ 487186 w 487147"/>
                    <a:gd name="connsiteY3" fmla="*/ 350652 h 549061"/>
                    <a:gd name="connsiteX4" fmla="*/ 461717 w 487147"/>
                    <a:gd name="connsiteY4" fmla="*/ 276031 h 549061"/>
                    <a:gd name="connsiteX5" fmla="*/ 440034 w 487147"/>
                    <a:gd name="connsiteY5" fmla="*/ 105392 h 549061"/>
                    <a:gd name="connsiteX6" fmla="*/ 365419 w 487147"/>
                    <a:gd name="connsiteY6" fmla="*/ 79923 h 549061"/>
                    <a:gd name="connsiteX7" fmla="*/ 359819 w 487147"/>
                    <a:gd name="connsiteY7" fmla="*/ 80198 h 549061"/>
                    <a:gd name="connsiteX8" fmla="*/ 203991 w 487147"/>
                    <a:gd name="connsiteY8" fmla="*/ 7379 h 549061"/>
                    <a:gd name="connsiteX9" fmla="*/ 131100 w 487147"/>
                    <a:gd name="connsiteY9" fmla="*/ 80396 h 549061"/>
                    <a:gd name="connsiteX10" fmla="*/ 121839 w 487147"/>
                    <a:gd name="connsiteY10" fmla="*/ 79923 h 549061"/>
                    <a:gd name="connsiteX11" fmla="*/ 50 w 487147"/>
                    <a:gd name="connsiteY11" fmla="*/ 201417 h 549061"/>
                    <a:gd name="connsiteX12" fmla="*/ 25508 w 487147"/>
                    <a:gd name="connsiteY12" fmla="*/ 276031 h 549061"/>
                    <a:gd name="connsiteX13" fmla="*/ 47224 w 487147"/>
                    <a:gd name="connsiteY13" fmla="*/ 446682 h 549061"/>
                    <a:gd name="connsiteX14" fmla="*/ 121861 w 487147"/>
                    <a:gd name="connsiteY14" fmla="*/ 472140 h 549061"/>
                    <a:gd name="connsiteX15" fmla="*/ 131122 w 487147"/>
                    <a:gd name="connsiteY15" fmla="*/ 471666 h 549061"/>
                    <a:gd name="connsiteX16" fmla="*/ 164069 w 487147"/>
                    <a:gd name="connsiteY16" fmla="*/ 520625 h 5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147" h="549061">
                      <a:moveTo>
                        <a:pt x="271918" y="549107"/>
                      </a:moveTo>
                      <a:cubicBezTo>
                        <a:pt x="312455" y="539993"/>
                        <a:pt x="345572" y="510885"/>
                        <a:pt x="359814" y="471854"/>
                      </a:cubicBezTo>
                      <a:cubicBezTo>
                        <a:pt x="361675" y="471947"/>
                        <a:pt x="363519" y="472140"/>
                        <a:pt x="365413" y="472140"/>
                      </a:cubicBezTo>
                      <a:cubicBezTo>
                        <a:pt x="432588" y="472219"/>
                        <a:pt x="487107" y="417827"/>
                        <a:pt x="487186" y="350652"/>
                      </a:cubicBezTo>
                      <a:cubicBezTo>
                        <a:pt x="487218" y="323640"/>
                        <a:pt x="478257" y="297387"/>
                        <a:pt x="461717" y="276031"/>
                      </a:cubicBezTo>
                      <a:cubicBezTo>
                        <a:pt x="502850" y="222923"/>
                        <a:pt x="493142" y="146525"/>
                        <a:pt x="440034" y="105392"/>
                      </a:cubicBezTo>
                      <a:cubicBezTo>
                        <a:pt x="418680" y="88853"/>
                        <a:pt x="392429" y="79893"/>
                        <a:pt x="365419" y="79923"/>
                      </a:cubicBezTo>
                      <a:cubicBezTo>
                        <a:pt x="363519" y="79923"/>
                        <a:pt x="361680" y="80105"/>
                        <a:pt x="359819" y="80198"/>
                      </a:cubicBezTo>
                      <a:cubicBezTo>
                        <a:pt x="336897" y="17059"/>
                        <a:pt x="267130" y="-15544"/>
                        <a:pt x="203991" y="7379"/>
                      </a:cubicBezTo>
                      <a:cubicBezTo>
                        <a:pt x="170063" y="19696"/>
                        <a:pt x="143358" y="46447"/>
                        <a:pt x="131100" y="80396"/>
                      </a:cubicBezTo>
                      <a:cubicBezTo>
                        <a:pt x="128038" y="80154"/>
                        <a:pt x="124966" y="79923"/>
                        <a:pt x="121839" y="79923"/>
                      </a:cubicBezTo>
                      <a:cubicBezTo>
                        <a:pt x="54658" y="79841"/>
                        <a:pt x="131" y="134236"/>
                        <a:pt x="50" y="201417"/>
                      </a:cubicBezTo>
                      <a:cubicBezTo>
                        <a:pt x="17" y="228425"/>
                        <a:pt x="8974" y="254676"/>
                        <a:pt x="25508" y="276031"/>
                      </a:cubicBezTo>
                      <a:cubicBezTo>
                        <a:pt x="-15619" y="329152"/>
                        <a:pt x="-5897" y="405555"/>
                        <a:pt x="47224" y="446682"/>
                      </a:cubicBezTo>
                      <a:cubicBezTo>
                        <a:pt x="68586" y="463221"/>
                        <a:pt x="94845" y="472177"/>
                        <a:pt x="121861" y="472140"/>
                      </a:cubicBezTo>
                      <a:cubicBezTo>
                        <a:pt x="124988" y="472140"/>
                        <a:pt x="128060" y="471898"/>
                        <a:pt x="131122" y="471666"/>
                      </a:cubicBezTo>
                      <a:cubicBezTo>
                        <a:pt x="137944" y="490430"/>
                        <a:pt x="149256" y="507238"/>
                        <a:pt x="164069" y="520625"/>
                      </a:cubicBezTo>
                    </a:path>
                  </a:pathLst>
                </a:custGeom>
                <a:solidFill>
                  <a:schemeClr val="accent4">
                    <a:lumMod val="75000"/>
                  </a:schemeClr>
                </a:solidFill>
                <a:ln w="5491" cap="flat">
                  <a:noFill/>
                  <a:prstDash val="solid"/>
                  <a:miter/>
                </a:ln>
              </p:spPr>
              <p:txBody>
                <a:bodyPr rtlCol="0" anchor="ctr"/>
                <a:lstStyle/>
                <a:p>
                  <a:endParaRPr lang="en-GB"/>
                </a:p>
              </p:txBody>
            </p:sp>
          </p:grpSp>
          <p:grpSp>
            <p:nvGrpSpPr>
              <p:cNvPr id="82" name="Graphic 80">
                <a:extLst>
                  <a:ext uri="{FF2B5EF4-FFF2-40B4-BE49-F238E27FC236}">
                    <a16:creationId xmlns:a16="http://schemas.microsoft.com/office/drawing/2014/main" id="{9D62AD11-7E61-AD82-CAE2-A8E7A31547B7}"/>
                  </a:ext>
                </a:extLst>
              </p:cNvPr>
              <p:cNvGrpSpPr/>
              <p:nvPr/>
            </p:nvGrpSpPr>
            <p:grpSpPr>
              <a:xfrm>
                <a:off x="8520435" y="4367253"/>
                <a:ext cx="293613" cy="303946"/>
                <a:chOff x="8824908" y="3942906"/>
                <a:chExt cx="346203" cy="358386"/>
              </a:xfrm>
              <a:noFill/>
            </p:grpSpPr>
            <p:sp>
              <p:nvSpPr>
                <p:cNvPr id="83" name="Freeform 82">
                  <a:extLst>
                    <a:ext uri="{FF2B5EF4-FFF2-40B4-BE49-F238E27FC236}">
                      <a16:creationId xmlns:a16="http://schemas.microsoft.com/office/drawing/2014/main" id="{220167DB-BCE0-AE6E-1E1D-1598C1B1D52F}"/>
                    </a:ext>
                  </a:extLst>
                </p:cNvPr>
                <p:cNvSpPr/>
                <p:nvPr/>
              </p:nvSpPr>
              <p:spPr>
                <a:xfrm flipV="1">
                  <a:off x="8944040" y="4243372"/>
                  <a:ext cx="65161" cy="28960"/>
                </a:xfrm>
                <a:custGeom>
                  <a:avLst/>
                  <a:gdLst>
                    <a:gd name="connsiteX0" fmla="*/ 14802 w 65161"/>
                    <a:gd name="connsiteY0" fmla="*/ 29455 h 28960"/>
                    <a:gd name="connsiteX1" fmla="*/ 51002 w 65161"/>
                    <a:gd name="connsiteY1" fmla="*/ 29455 h 28960"/>
                    <a:gd name="connsiteX2" fmla="*/ 65482 w 65161"/>
                    <a:gd name="connsiteY2" fmla="*/ 14975 h 28960"/>
                    <a:gd name="connsiteX3" fmla="*/ 51002 w 65161"/>
                    <a:gd name="connsiteY3" fmla="*/ 495 h 28960"/>
                    <a:gd name="connsiteX4" fmla="*/ 14802 w 65161"/>
                    <a:gd name="connsiteY4" fmla="*/ 495 h 28960"/>
                    <a:gd name="connsiteX5" fmla="*/ 321 w 65161"/>
                    <a:gd name="connsiteY5" fmla="*/ 14975 h 28960"/>
                    <a:gd name="connsiteX6" fmla="*/ 14802 w 65161"/>
                    <a:gd name="connsiteY6" fmla="*/ 29455 h 2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61" h="28960">
                      <a:moveTo>
                        <a:pt x="14802" y="29455"/>
                      </a:moveTo>
                      <a:lnTo>
                        <a:pt x="51002" y="29455"/>
                      </a:lnTo>
                      <a:cubicBezTo>
                        <a:pt x="58999" y="29455"/>
                        <a:pt x="65482" y="22972"/>
                        <a:pt x="65482" y="14975"/>
                      </a:cubicBezTo>
                      <a:cubicBezTo>
                        <a:pt x="65482" y="6978"/>
                        <a:pt x="58999" y="495"/>
                        <a:pt x="51002" y="495"/>
                      </a:cubicBezTo>
                      <a:lnTo>
                        <a:pt x="14802" y="495"/>
                      </a:lnTo>
                      <a:cubicBezTo>
                        <a:pt x="6805" y="495"/>
                        <a:pt x="321" y="6978"/>
                        <a:pt x="321" y="14975"/>
                      </a:cubicBezTo>
                      <a:cubicBezTo>
                        <a:pt x="321" y="22972"/>
                        <a:pt x="6805" y="29455"/>
                        <a:pt x="14802" y="29455"/>
                      </a:cubicBezTo>
                      <a:close/>
                    </a:path>
                  </a:pathLst>
                </a:custGeom>
                <a:noFill/>
                <a:ln w="12700" cap="rnd">
                  <a:solidFill>
                    <a:srgbClr val="384553"/>
                  </a:solidFill>
                  <a:prstDash val="solid"/>
                  <a:round/>
                </a:ln>
              </p:spPr>
              <p:txBody>
                <a:bodyPr rtlCol="0" anchor="ctr"/>
                <a:lstStyle/>
                <a:p>
                  <a:endParaRPr lang="en-GB"/>
                </a:p>
              </p:txBody>
            </p:sp>
            <p:sp>
              <p:nvSpPr>
                <p:cNvPr id="84" name="Freeform 83">
                  <a:extLst>
                    <a:ext uri="{FF2B5EF4-FFF2-40B4-BE49-F238E27FC236}">
                      <a16:creationId xmlns:a16="http://schemas.microsoft.com/office/drawing/2014/main" id="{1D5E6305-3834-A55B-540D-07C2E3FE0965}"/>
                    </a:ext>
                  </a:extLst>
                </p:cNvPr>
                <p:cNvSpPr/>
                <p:nvPr/>
              </p:nvSpPr>
              <p:spPr>
                <a:xfrm flipV="1">
                  <a:off x="8944040" y="4272332"/>
                  <a:ext cx="65161" cy="28960"/>
                </a:xfrm>
                <a:custGeom>
                  <a:avLst/>
                  <a:gdLst>
                    <a:gd name="connsiteX0" fmla="*/ 14802 w 65161"/>
                    <a:gd name="connsiteY0" fmla="*/ 29498 h 28960"/>
                    <a:gd name="connsiteX1" fmla="*/ 51002 w 65161"/>
                    <a:gd name="connsiteY1" fmla="*/ 29498 h 28960"/>
                    <a:gd name="connsiteX2" fmla="*/ 65482 w 65161"/>
                    <a:gd name="connsiteY2" fmla="*/ 15018 h 28960"/>
                    <a:gd name="connsiteX3" fmla="*/ 51002 w 65161"/>
                    <a:gd name="connsiteY3" fmla="*/ 538 h 28960"/>
                    <a:gd name="connsiteX4" fmla="*/ 14802 w 65161"/>
                    <a:gd name="connsiteY4" fmla="*/ 538 h 28960"/>
                    <a:gd name="connsiteX5" fmla="*/ 321 w 65161"/>
                    <a:gd name="connsiteY5" fmla="*/ 15018 h 28960"/>
                    <a:gd name="connsiteX6" fmla="*/ 14802 w 65161"/>
                    <a:gd name="connsiteY6" fmla="*/ 29498 h 2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61" h="28960">
                      <a:moveTo>
                        <a:pt x="14802" y="29498"/>
                      </a:moveTo>
                      <a:lnTo>
                        <a:pt x="51002" y="29498"/>
                      </a:lnTo>
                      <a:cubicBezTo>
                        <a:pt x="58999" y="29498"/>
                        <a:pt x="65482" y="23015"/>
                        <a:pt x="65482" y="15018"/>
                      </a:cubicBezTo>
                      <a:cubicBezTo>
                        <a:pt x="65482" y="7021"/>
                        <a:pt x="58999" y="538"/>
                        <a:pt x="51002" y="538"/>
                      </a:cubicBezTo>
                      <a:lnTo>
                        <a:pt x="14802" y="538"/>
                      </a:lnTo>
                      <a:cubicBezTo>
                        <a:pt x="6805" y="538"/>
                        <a:pt x="321" y="7021"/>
                        <a:pt x="321" y="15018"/>
                      </a:cubicBezTo>
                      <a:cubicBezTo>
                        <a:pt x="321" y="23015"/>
                        <a:pt x="6805" y="29498"/>
                        <a:pt x="14802" y="29498"/>
                      </a:cubicBezTo>
                      <a:close/>
                    </a:path>
                  </a:pathLst>
                </a:custGeom>
                <a:noFill/>
                <a:ln w="12700" cap="rnd">
                  <a:solidFill>
                    <a:srgbClr val="384553"/>
                  </a:solidFill>
                  <a:prstDash val="solid"/>
                  <a:round/>
                </a:ln>
              </p:spPr>
              <p:txBody>
                <a:bodyPr rtlCol="0" anchor="ctr"/>
                <a:lstStyle/>
                <a:p>
                  <a:endParaRPr lang="en-GB"/>
                </a:p>
              </p:txBody>
            </p:sp>
            <p:sp>
              <p:nvSpPr>
                <p:cNvPr id="87" name="Freeform 86">
                  <a:extLst>
                    <a:ext uri="{FF2B5EF4-FFF2-40B4-BE49-F238E27FC236}">
                      <a16:creationId xmlns:a16="http://schemas.microsoft.com/office/drawing/2014/main" id="{490055D9-89E3-EA9B-5EDA-78A93F2AC479}"/>
                    </a:ext>
                  </a:extLst>
                </p:cNvPr>
                <p:cNvSpPr/>
                <p:nvPr/>
              </p:nvSpPr>
              <p:spPr>
                <a:xfrm flipV="1">
                  <a:off x="9110136" y="3994644"/>
                  <a:ext cx="60975" cy="55432"/>
                </a:xfrm>
                <a:custGeom>
                  <a:avLst/>
                  <a:gdLst>
                    <a:gd name="connsiteX0" fmla="*/ 551 w 60975"/>
                    <a:gd name="connsiteY0" fmla="*/ 97 h 55432"/>
                    <a:gd name="connsiteX1" fmla="*/ 61527 w 60975"/>
                    <a:gd name="connsiteY1" fmla="*/ 27814 h 55432"/>
                    <a:gd name="connsiteX2" fmla="*/ 16257 w 60975"/>
                    <a:gd name="connsiteY2" fmla="*/ 55530 h 55432"/>
                  </a:gdLst>
                  <a:ahLst/>
                  <a:cxnLst>
                    <a:cxn ang="0">
                      <a:pos x="connsiteX0" y="connsiteY0"/>
                    </a:cxn>
                    <a:cxn ang="0">
                      <a:pos x="connsiteX1" y="connsiteY1"/>
                    </a:cxn>
                    <a:cxn ang="0">
                      <a:pos x="connsiteX2" y="connsiteY2"/>
                    </a:cxn>
                  </a:cxnLst>
                  <a:rect l="l" t="t" r="r" b="b"/>
                  <a:pathLst>
                    <a:path w="60975" h="55432">
                      <a:moveTo>
                        <a:pt x="551" y="97"/>
                      </a:moveTo>
                      <a:lnTo>
                        <a:pt x="61527" y="27814"/>
                      </a:lnTo>
                      <a:lnTo>
                        <a:pt x="16257" y="55530"/>
                      </a:lnTo>
                    </a:path>
                  </a:pathLst>
                </a:custGeom>
                <a:noFill/>
                <a:ln w="12700" cap="rnd">
                  <a:solidFill>
                    <a:srgbClr val="384553"/>
                  </a:solidFill>
                  <a:prstDash val="solid"/>
                  <a:round/>
                </a:ln>
              </p:spPr>
              <p:txBody>
                <a:bodyPr rtlCol="0" anchor="ctr"/>
                <a:lstStyle/>
                <a:p>
                  <a:endParaRPr lang="en-GB"/>
                </a:p>
              </p:txBody>
            </p:sp>
            <p:sp>
              <p:nvSpPr>
                <p:cNvPr id="88" name="Freeform 87">
                  <a:extLst>
                    <a:ext uri="{FF2B5EF4-FFF2-40B4-BE49-F238E27FC236}">
                      <a16:creationId xmlns:a16="http://schemas.microsoft.com/office/drawing/2014/main" id="{09EA1579-BFBB-2DFB-A0B1-B45CE9145043}"/>
                    </a:ext>
                  </a:extLst>
                </p:cNvPr>
                <p:cNvSpPr/>
                <p:nvPr/>
              </p:nvSpPr>
              <p:spPr>
                <a:xfrm flipV="1">
                  <a:off x="8934086" y="4197216"/>
                  <a:ext cx="85070" cy="46155"/>
                </a:xfrm>
                <a:custGeom>
                  <a:avLst/>
                  <a:gdLst>
                    <a:gd name="connsiteX0" fmla="*/ 85460 w 85070"/>
                    <a:gd name="connsiteY0" fmla="*/ 46604 h 46155"/>
                    <a:gd name="connsiteX1" fmla="*/ 85460 w 85070"/>
                    <a:gd name="connsiteY1" fmla="*/ 9498 h 46155"/>
                    <a:gd name="connsiteX2" fmla="*/ 76409 w 85070"/>
                    <a:gd name="connsiteY2" fmla="*/ 449 h 46155"/>
                    <a:gd name="connsiteX3" fmla="*/ 9438 w 85070"/>
                    <a:gd name="connsiteY3" fmla="*/ 449 h 46155"/>
                    <a:gd name="connsiteX4" fmla="*/ 389 w 85070"/>
                    <a:gd name="connsiteY4" fmla="*/ 9498 h 46155"/>
                    <a:gd name="connsiteX5" fmla="*/ 389 w 85070"/>
                    <a:gd name="connsiteY5" fmla="*/ 37553 h 4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0" h="46155">
                      <a:moveTo>
                        <a:pt x="85460" y="46604"/>
                      </a:moveTo>
                      <a:lnTo>
                        <a:pt x="85460" y="9498"/>
                      </a:lnTo>
                      <a:cubicBezTo>
                        <a:pt x="85460" y="4500"/>
                        <a:pt x="81408" y="449"/>
                        <a:pt x="76409" y="449"/>
                      </a:cubicBezTo>
                      <a:lnTo>
                        <a:pt x="9438" y="449"/>
                      </a:lnTo>
                      <a:cubicBezTo>
                        <a:pt x="4440" y="449"/>
                        <a:pt x="389" y="4500"/>
                        <a:pt x="389" y="9498"/>
                      </a:cubicBezTo>
                      <a:lnTo>
                        <a:pt x="389" y="37553"/>
                      </a:lnTo>
                    </a:path>
                  </a:pathLst>
                </a:custGeom>
                <a:noFill/>
                <a:ln w="12700" cap="rnd">
                  <a:solidFill>
                    <a:srgbClr val="384553"/>
                  </a:solidFill>
                  <a:prstDash val="solid"/>
                  <a:round/>
                </a:ln>
              </p:spPr>
              <p:txBody>
                <a:bodyPr rtlCol="0" anchor="ctr"/>
                <a:lstStyle/>
                <a:p>
                  <a:endParaRPr lang="en-GB"/>
                </a:p>
              </p:txBody>
            </p:sp>
            <p:sp>
              <p:nvSpPr>
                <p:cNvPr id="89" name="Freeform 88">
                  <a:extLst>
                    <a:ext uri="{FF2B5EF4-FFF2-40B4-BE49-F238E27FC236}">
                      <a16:creationId xmlns:a16="http://schemas.microsoft.com/office/drawing/2014/main" id="{6CE1EF5D-14D2-2D3C-DBAD-C177DF0B8FB1}"/>
                    </a:ext>
                  </a:extLst>
                </p:cNvPr>
                <p:cNvSpPr/>
                <p:nvPr/>
              </p:nvSpPr>
              <p:spPr>
                <a:xfrm flipV="1">
                  <a:off x="8864747" y="4070683"/>
                  <a:ext cx="135291" cy="67645"/>
                </a:xfrm>
                <a:custGeom>
                  <a:avLst/>
                  <a:gdLst>
                    <a:gd name="connsiteX0" fmla="*/ 200 w 135291"/>
                    <a:gd name="connsiteY0" fmla="*/ 67934 h 67645"/>
                    <a:gd name="connsiteX1" fmla="*/ 67845 w 135291"/>
                    <a:gd name="connsiteY1" fmla="*/ 288 h 67645"/>
                    <a:gd name="connsiteX2" fmla="*/ 135492 w 135291"/>
                    <a:gd name="connsiteY2" fmla="*/ 67934 h 67645"/>
                  </a:gdLst>
                  <a:ahLst/>
                  <a:cxnLst>
                    <a:cxn ang="0">
                      <a:pos x="connsiteX0" y="connsiteY0"/>
                    </a:cxn>
                    <a:cxn ang="0">
                      <a:pos x="connsiteX1" y="connsiteY1"/>
                    </a:cxn>
                    <a:cxn ang="0">
                      <a:pos x="connsiteX2" y="connsiteY2"/>
                    </a:cxn>
                  </a:cxnLst>
                  <a:rect l="l" t="t" r="r" b="b"/>
                  <a:pathLst>
                    <a:path w="135291" h="67645">
                      <a:moveTo>
                        <a:pt x="200" y="67934"/>
                      </a:moveTo>
                      <a:cubicBezTo>
                        <a:pt x="200" y="30573"/>
                        <a:pt x="30486" y="288"/>
                        <a:pt x="67845" y="288"/>
                      </a:cubicBezTo>
                      <a:cubicBezTo>
                        <a:pt x="105206" y="288"/>
                        <a:pt x="135492" y="30573"/>
                        <a:pt x="135492" y="67934"/>
                      </a:cubicBezTo>
                    </a:path>
                  </a:pathLst>
                </a:custGeom>
                <a:solidFill>
                  <a:schemeClr val="accent4">
                    <a:lumMod val="75000"/>
                  </a:schemeClr>
                </a:solidFill>
                <a:ln w="12700" cap="rnd">
                  <a:noFill/>
                  <a:prstDash val="solid"/>
                  <a:round/>
                </a:ln>
              </p:spPr>
              <p:txBody>
                <a:bodyPr rtlCol="0" anchor="ctr"/>
                <a:lstStyle/>
                <a:p>
                  <a:endParaRPr lang="en-GB"/>
                </a:p>
              </p:txBody>
            </p:sp>
            <p:sp>
              <p:nvSpPr>
                <p:cNvPr id="90" name="Freeform 89">
                  <a:extLst>
                    <a:ext uri="{FF2B5EF4-FFF2-40B4-BE49-F238E27FC236}">
                      <a16:creationId xmlns:a16="http://schemas.microsoft.com/office/drawing/2014/main" id="{E6B2F0FC-C811-15E7-4B1B-ABB718DFCEA6}"/>
                    </a:ext>
                  </a:extLst>
                </p:cNvPr>
                <p:cNvSpPr/>
                <p:nvPr/>
              </p:nvSpPr>
              <p:spPr>
                <a:xfrm flipV="1">
                  <a:off x="8824908" y="3942906"/>
                  <a:ext cx="302905" cy="266077"/>
                </a:xfrm>
                <a:custGeom>
                  <a:avLst/>
                  <a:gdLst>
                    <a:gd name="connsiteX0" fmla="*/ 101540 w 302905"/>
                    <a:gd name="connsiteY0" fmla="*/ 138515 h 266077"/>
                    <a:gd name="connsiteX1" fmla="*/ 175417 w 302905"/>
                    <a:gd name="connsiteY1" fmla="*/ 138515 h 266077"/>
                    <a:gd name="connsiteX2" fmla="*/ 175417 w 302905"/>
                    <a:gd name="connsiteY2" fmla="*/ 201596 h 266077"/>
                    <a:gd name="connsiteX3" fmla="*/ 238820 w 302905"/>
                    <a:gd name="connsiteY3" fmla="*/ 266289 h 266077"/>
                    <a:gd name="connsiteX4" fmla="*/ 303191 w 302905"/>
                    <a:gd name="connsiteY4" fmla="*/ 202402 h 266077"/>
                    <a:gd name="connsiteX5" fmla="*/ 276887 w 302905"/>
                    <a:gd name="connsiteY5" fmla="*/ 150744 h 266077"/>
                    <a:gd name="connsiteX6" fmla="*/ 276887 w 302905"/>
                    <a:gd name="connsiteY6" fmla="*/ 139698 h 266077"/>
                    <a:gd name="connsiteX7" fmla="*/ 138335 w 302905"/>
                    <a:gd name="connsiteY7" fmla="*/ 214 h 266077"/>
                    <a:gd name="connsiteX8" fmla="*/ 285 w 302905"/>
                    <a:gd name="connsiteY8" fmla="*/ 138515 h 266077"/>
                    <a:gd name="connsiteX9" fmla="*/ 70184 w 302905"/>
                    <a:gd name="connsiteY9" fmla="*/ 138515 h 26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905" h="266077">
                      <a:moveTo>
                        <a:pt x="101540" y="138515"/>
                      </a:moveTo>
                      <a:lnTo>
                        <a:pt x="175417" y="138515"/>
                      </a:lnTo>
                      <a:lnTo>
                        <a:pt x="175417" y="201596"/>
                      </a:lnTo>
                      <a:cubicBezTo>
                        <a:pt x="175417" y="236823"/>
                        <a:pt x="203593" y="266029"/>
                        <a:pt x="238820" y="266289"/>
                      </a:cubicBezTo>
                      <a:cubicBezTo>
                        <a:pt x="274325" y="266549"/>
                        <a:pt x="303191" y="237844"/>
                        <a:pt x="303191" y="202402"/>
                      </a:cubicBezTo>
                      <a:cubicBezTo>
                        <a:pt x="303191" y="181169"/>
                        <a:pt x="292825" y="162364"/>
                        <a:pt x="276887" y="150744"/>
                      </a:cubicBezTo>
                      <a:lnTo>
                        <a:pt x="276887" y="139698"/>
                      </a:lnTo>
                      <a:cubicBezTo>
                        <a:pt x="276887" y="63492"/>
                        <a:pt x="214541" y="80"/>
                        <a:pt x="138335" y="214"/>
                      </a:cubicBezTo>
                      <a:cubicBezTo>
                        <a:pt x="62067" y="348"/>
                        <a:pt x="285" y="62220"/>
                        <a:pt x="285" y="138515"/>
                      </a:cubicBezTo>
                      <a:lnTo>
                        <a:pt x="70184" y="138515"/>
                      </a:lnTo>
                    </a:path>
                  </a:pathLst>
                </a:custGeom>
                <a:noFill/>
                <a:ln w="12700" cap="rnd">
                  <a:solidFill>
                    <a:srgbClr val="384553"/>
                  </a:solidFill>
                  <a:prstDash val="solid"/>
                  <a:round/>
                </a:ln>
              </p:spPr>
              <p:txBody>
                <a:bodyPr rtlCol="0" anchor="ctr"/>
                <a:lstStyle/>
                <a:p>
                  <a:endParaRPr lang="en-GB"/>
                </a:p>
              </p:txBody>
            </p:sp>
          </p:grpSp>
        </p:grpSp>
      </p:grpSp>
      <p:grpSp>
        <p:nvGrpSpPr>
          <p:cNvPr id="182" name="Group 181">
            <a:extLst>
              <a:ext uri="{FF2B5EF4-FFF2-40B4-BE49-F238E27FC236}">
                <a16:creationId xmlns:a16="http://schemas.microsoft.com/office/drawing/2014/main" id="{F31151BB-AF43-27A5-3CD6-CD7A7997EB63}"/>
              </a:ext>
            </a:extLst>
          </p:cNvPr>
          <p:cNvGrpSpPr/>
          <p:nvPr/>
        </p:nvGrpSpPr>
        <p:grpSpPr>
          <a:xfrm>
            <a:off x="10002862" y="3618321"/>
            <a:ext cx="1404000" cy="1404000"/>
            <a:chOff x="10165524" y="3618321"/>
            <a:chExt cx="1404000" cy="1404000"/>
          </a:xfrm>
        </p:grpSpPr>
        <p:sp>
          <p:nvSpPr>
            <p:cNvPr id="95" name="Freeform 94">
              <a:extLst>
                <a:ext uri="{FF2B5EF4-FFF2-40B4-BE49-F238E27FC236}">
                  <a16:creationId xmlns:a16="http://schemas.microsoft.com/office/drawing/2014/main" id="{E12CFF46-8B15-DC58-96DF-5C23D690141D}"/>
                </a:ext>
              </a:extLst>
            </p:cNvPr>
            <p:cNvSpPr/>
            <p:nvPr/>
          </p:nvSpPr>
          <p:spPr>
            <a:xfrm>
              <a:off x="10165524" y="3618321"/>
              <a:ext cx="1404000" cy="1404000"/>
            </a:xfrm>
            <a:custGeom>
              <a:avLst/>
              <a:gdLst>
                <a:gd name="connsiteX0" fmla="*/ 1404000 w 1404000"/>
                <a:gd name="connsiteY0" fmla="*/ 702000 h 1404000"/>
                <a:gd name="connsiteX1" fmla="*/ 702000 w 1404000"/>
                <a:gd name="connsiteY1" fmla="*/ 1404000 h 1404000"/>
                <a:gd name="connsiteX2" fmla="*/ 0 w 1404000"/>
                <a:gd name="connsiteY2" fmla="*/ 702000 h 1404000"/>
                <a:gd name="connsiteX3" fmla="*/ 702000 w 1404000"/>
                <a:gd name="connsiteY3" fmla="*/ 0 h 1404000"/>
                <a:gd name="connsiteX4" fmla="*/ 1404000 w 1404000"/>
                <a:gd name="connsiteY4" fmla="*/ 702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000" h="1404000">
                  <a:moveTo>
                    <a:pt x="1404000" y="702000"/>
                  </a:moveTo>
                  <a:cubicBezTo>
                    <a:pt x="1404000" y="1089704"/>
                    <a:pt x="1089704" y="1404000"/>
                    <a:pt x="702000" y="1404000"/>
                  </a:cubicBezTo>
                  <a:cubicBezTo>
                    <a:pt x="314296" y="1404000"/>
                    <a:pt x="0" y="1089704"/>
                    <a:pt x="0" y="702000"/>
                  </a:cubicBezTo>
                  <a:cubicBezTo>
                    <a:pt x="0" y="314296"/>
                    <a:pt x="314296" y="0"/>
                    <a:pt x="702000" y="0"/>
                  </a:cubicBezTo>
                  <a:cubicBezTo>
                    <a:pt x="1089704" y="0"/>
                    <a:pt x="1404000" y="314296"/>
                    <a:pt x="1404000" y="702000"/>
                  </a:cubicBezTo>
                  <a:close/>
                </a:path>
              </a:pathLst>
            </a:custGeom>
            <a:solidFill>
              <a:schemeClr val="accent4">
                <a:lumMod val="50000"/>
                <a:alpha val="10000"/>
              </a:schemeClr>
            </a:solidFill>
            <a:ln w="5491" cap="flat">
              <a:noFill/>
              <a:prstDash val="solid"/>
              <a:miter/>
            </a:ln>
          </p:spPr>
          <p:txBody>
            <a:bodyPr rtlCol="0" anchor="ctr"/>
            <a:lstStyle/>
            <a:p>
              <a:endParaRPr lang="en-GB"/>
            </a:p>
          </p:txBody>
        </p:sp>
        <p:grpSp>
          <p:nvGrpSpPr>
            <p:cNvPr id="142" name="Group 141">
              <a:extLst>
                <a:ext uri="{FF2B5EF4-FFF2-40B4-BE49-F238E27FC236}">
                  <a16:creationId xmlns:a16="http://schemas.microsoft.com/office/drawing/2014/main" id="{03BA9471-F5D2-3497-DB45-860F7B6CDB74}"/>
                </a:ext>
              </a:extLst>
            </p:cNvPr>
            <p:cNvGrpSpPr/>
            <p:nvPr/>
          </p:nvGrpSpPr>
          <p:grpSpPr>
            <a:xfrm>
              <a:off x="10452786" y="3984518"/>
              <a:ext cx="829476" cy="671607"/>
              <a:chOff x="10458090" y="3919239"/>
              <a:chExt cx="829476" cy="671607"/>
            </a:xfrm>
          </p:grpSpPr>
          <p:sp>
            <p:nvSpPr>
              <p:cNvPr id="97" name="Freeform 96">
                <a:extLst>
                  <a:ext uri="{FF2B5EF4-FFF2-40B4-BE49-F238E27FC236}">
                    <a16:creationId xmlns:a16="http://schemas.microsoft.com/office/drawing/2014/main" id="{31307F3B-509F-64EC-A3E0-886919CE7E09}"/>
                  </a:ext>
                </a:extLst>
              </p:cNvPr>
              <p:cNvSpPr/>
              <p:nvPr/>
            </p:nvSpPr>
            <p:spPr>
              <a:xfrm>
                <a:off x="10930105" y="3919239"/>
                <a:ext cx="357450" cy="517381"/>
              </a:xfrm>
              <a:custGeom>
                <a:avLst/>
                <a:gdLst>
                  <a:gd name="connsiteX0" fmla="*/ 354933 w 357450"/>
                  <a:gd name="connsiteY0" fmla="*/ 373125 h 517381"/>
                  <a:gd name="connsiteX1" fmla="*/ 354328 w 357450"/>
                  <a:gd name="connsiteY1" fmla="*/ 301890 h 517381"/>
                  <a:gd name="connsiteX2" fmla="*/ 178508 w 357450"/>
                  <a:gd name="connsiteY2" fmla="*/ 52 h 517381"/>
                  <a:gd name="connsiteX3" fmla="*/ 4418 w 357450"/>
                  <a:gd name="connsiteY3" fmla="*/ 299968 h 517381"/>
                  <a:gd name="connsiteX4" fmla="*/ 179455 w 357450"/>
                  <a:gd name="connsiteY4" fmla="*/ 517379 h 517381"/>
                  <a:gd name="connsiteX5" fmla="*/ 256163 w 357450"/>
                  <a:gd name="connsiteY5" fmla="*/ 499980 h 5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450" h="517381">
                    <a:moveTo>
                      <a:pt x="354933" y="373125"/>
                    </a:moveTo>
                    <a:cubicBezTo>
                      <a:pt x="358611" y="349505"/>
                      <a:pt x="358408" y="325443"/>
                      <a:pt x="354328" y="301890"/>
                    </a:cubicBezTo>
                    <a:cubicBezTo>
                      <a:pt x="337089" y="195191"/>
                      <a:pt x="272841" y="52"/>
                      <a:pt x="178508" y="52"/>
                    </a:cubicBezTo>
                    <a:cubicBezTo>
                      <a:pt x="84176" y="52"/>
                      <a:pt x="24201" y="186217"/>
                      <a:pt x="4418" y="299968"/>
                    </a:cubicBezTo>
                    <a:cubicBezTo>
                      <a:pt x="-22908" y="456869"/>
                      <a:pt x="84617" y="519543"/>
                      <a:pt x="179455" y="517379"/>
                    </a:cubicBezTo>
                    <a:cubicBezTo>
                      <a:pt x="205930" y="516761"/>
                      <a:pt x="232012" y="510845"/>
                      <a:pt x="256163" y="499980"/>
                    </a:cubicBezTo>
                  </a:path>
                </a:pathLst>
              </a:custGeom>
              <a:solidFill>
                <a:srgbClr val="2A7CB7"/>
              </a:solidFill>
              <a:ln w="5491"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E3E463CA-A1C6-B87B-597A-C3D2C38EA6DB}"/>
                  </a:ext>
                </a:extLst>
              </p:cNvPr>
              <p:cNvSpPr/>
              <p:nvPr/>
            </p:nvSpPr>
            <p:spPr>
              <a:xfrm>
                <a:off x="10930106" y="3919256"/>
                <a:ext cx="357460" cy="517381"/>
              </a:xfrm>
              <a:custGeom>
                <a:avLst/>
                <a:gdLst>
                  <a:gd name="connsiteX0" fmla="*/ 2710 w 357460"/>
                  <a:gd name="connsiteY0" fmla="*/ 373108 h 517381"/>
                  <a:gd name="connsiteX1" fmla="*/ 3316 w 357460"/>
                  <a:gd name="connsiteY1" fmla="*/ 301890 h 517381"/>
                  <a:gd name="connsiteX2" fmla="*/ 179141 w 357460"/>
                  <a:gd name="connsiteY2" fmla="*/ 52 h 517381"/>
                  <a:gd name="connsiteX3" fmla="*/ 353237 w 357460"/>
                  <a:gd name="connsiteY3" fmla="*/ 299968 h 517381"/>
                  <a:gd name="connsiteX4" fmla="*/ 178194 w 357460"/>
                  <a:gd name="connsiteY4" fmla="*/ 517379 h 517381"/>
                  <a:gd name="connsiteX5" fmla="*/ 101486 w 357460"/>
                  <a:gd name="connsiteY5" fmla="*/ 499980 h 5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460" h="517381">
                    <a:moveTo>
                      <a:pt x="2710" y="373108"/>
                    </a:moveTo>
                    <a:cubicBezTo>
                      <a:pt x="-967" y="349494"/>
                      <a:pt x="-762" y="325438"/>
                      <a:pt x="3316" y="301890"/>
                    </a:cubicBezTo>
                    <a:cubicBezTo>
                      <a:pt x="20560" y="195191"/>
                      <a:pt x="84803" y="52"/>
                      <a:pt x="179141" y="52"/>
                    </a:cubicBezTo>
                    <a:cubicBezTo>
                      <a:pt x="273479" y="52"/>
                      <a:pt x="333449" y="186217"/>
                      <a:pt x="353237" y="299968"/>
                    </a:cubicBezTo>
                    <a:cubicBezTo>
                      <a:pt x="380562" y="456886"/>
                      <a:pt x="273033" y="519543"/>
                      <a:pt x="178194" y="517379"/>
                    </a:cubicBezTo>
                    <a:cubicBezTo>
                      <a:pt x="151719" y="516760"/>
                      <a:pt x="125637" y="510845"/>
                      <a:pt x="101486" y="499980"/>
                    </a:cubicBezTo>
                  </a:path>
                </a:pathLst>
              </a:custGeom>
              <a:solidFill>
                <a:schemeClr val="accent4">
                  <a:lumMod val="75000"/>
                </a:schemeClr>
              </a:solidFill>
              <a:ln w="5491"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79E7F09A-1308-0164-13BC-A41DD854F51D}"/>
                  </a:ext>
                </a:extLst>
              </p:cNvPr>
              <p:cNvSpPr/>
              <p:nvPr/>
            </p:nvSpPr>
            <p:spPr>
              <a:xfrm>
                <a:off x="11001085" y="4248562"/>
                <a:ext cx="104760" cy="86310"/>
              </a:xfrm>
              <a:custGeom>
                <a:avLst/>
                <a:gdLst>
                  <a:gd name="connsiteX0" fmla="*/ 104912 w 104760"/>
                  <a:gd name="connsiteY0" fmla="*/ 86425 h 86310"/>
                  <a:gd name="connsiteX1" fmla="*/ 152 w 104760"/>
                  <a:gd name="connsiteY1" fmla="*/ 114 h 86310"/>
                </a:gdLst>
                <a:ahLst/>
                <a:cxnLst>
                  <a:cxn ang="0">
                    <a:pos x="connsiteX0" y="connsiteY0"/>
                  </a:cxn>
                  <a:cxn ang="0">
                    <a:pos x="connsiteX1" y="connsiteY1"/>
                  </a:cxn>
                </a:cxnLst>
                <a:rect l="l" t="t" r="r" b="b"/>
                <a:pathLst>
                  <a:path w="104760" h="86310">
                    <a:moveTo>
                      <a:pt x="104912" y="86425"/>
                    </a:moveTo>
                    <a:lnTo>
                      <a:pt x="152" y="114"/>
                    </a:lnTo>
                  </a:path>
                </a:pathLst>
              </a:custGeom>
              <a:ln w="13727" cap="rnd">
                <a:solidFill>
                  <a:srgbClr val="394553"/>
                </a:solidFill>
                <a:prstDash val="solid"/>
                <a:round/>
              </a:ln>
            </p:spPr>
            <p:txBody>
              <a:bodyPr rtlCol="0" anchor="ctr"/>
              <a:lstStyle/>
              <a:p>
                <a:endParaRPr lang="en-GB"/>
              </a:p>
            </p:txBody>
          </p:sp>
          <p:sp>
            <p:nvSpPr>
              <p:cNvPr id="100" name="Freeform 99">
                <a:extLst>
                  <a:ext uri="{FF2B5EF4-FFF2-40B4-BE49-F238E27FC236}">
                    <a16:creationId xmlns:a16="http://schemas.microsoft.com/office/drawing/2014/main" id="{3ABF1519-FD15-5CBE-9D66-92EFDE83E8E8}"/>
                  </a:ext>
                </a:extLst>
              </p:cNvPr>
              <p:cNvSpPr/>
              <p:nvPr/>
            </p:nvSpPr>
            <p:spPr>
              <a:xfrm>
                <a:off x="11040915" y="4159901"/>
                <a:ext cx="63146" cy="52201"/>
              </a:xfrm>
              <a:custGeom>
                <a:avLst/>
                <a:gdLst>
                  <a:gd name="connsiteX0" fmla="*/ 63306 w 63146"/>
                  <a:gd name="connsiteY0" fmla="*/ 52300 h 52201"/>
                  <a:gd name="connsiteX1" fmla="*/ 159 w 63146"/>
                  <a:gd name="connsiteY1" fmla="*/ 98 h 52201"/>
                </a:gdLst>
                <a:ahLst/>
                <a:cxnLst>
                  <a:cxn ang="0">
                    <a:pos x="connsiteX0" y="connsiteY0"/>
                  </a:cxn>
                  <a:cxn ang="0">
                    <a:pos x="connsiteX1" y="connsiteY1"/>
                  </a:cxn>
                </a:cxnLst>
                <a:rect l="l" t="t" r="r" b="b"/>
                <a:pathLst>
                  <a:path w="63146" h="52201">
                    <a:moveTo>
                      <a:pt x="63306" y="52300"/>
                    </a:moveTo>
                    <a:lnTo>
                      <a:pt x="159" y="98"/>
                    </a:lnTo>
                  </a:path>
                </a:pathLst>
              </a:custGeom>
              <a:ln w="13727" cap="rnd">
                <a:solidFill>
                  <a:srgbClr val="394553"/>
                </a:solidFill>
                <a:prstDash val="solid"/>
                <a:round/>
              </a:ln>
            </p:spPr>
            <p:txBody>
              <a:bodyPr rtlCol="0" anchor="ctr"/>
              <a:lstStyle/>
              <a:p>
                <a:endParaRPr lang="en-GB"/>
              </a:p>
            </p:txBody>
          </p:sp>
          <p:sp>
            <p:nvSpPr>
              <p:cNvPr id="101" name="Freeform 100">
                <a:extLst>
                  <a:ext uri="{FF2B5EF4-FFF2-40B4-BE49-F238E27FC236}">
                    <a16:creationId xmlns:a16="http://schemas.microsoft.com/office/drawing/2014/main" id="{A2C77158-789F-02B2-3397-EFD79D133B10}"/>
                  </a:ext>
                </a:extLst>
              </p:cNvPr>
              <p:cNvSpPr/>
              <p:nvPr/>
            </p:nvSpPr>
            <p:spPr>
              <a:xfrm>
                <a:off x="11111522" y="4248562"/>
                <a:ext cx="104760" cy="86310"/>
              </a:xfrm>
              <a:custGeom>
                <a:avLst/>
                <a:gdLst>
                  <a:gd name="connsiteX0" fmla="*/ 172 w 104760"/>
                  <a:gd name="connsiteY0" fmla="*/ 86425 h 86310"/>
                  <a:gd name="connsiteX1" fmla="*/ 104932 w 104760"/>
                  <a:gd name="connsiteY1" fmla="*/ 114 h 86310"/>
                </a:gdLst>
                <a:ahLst/>
                <a:cxnLst>
                  <a:cxn ang="0">
                    <a:pos x="connsiteX0" y="connsiteY0"/>
                  </a:cxn>
                  <a:cxn ang="0">
                    <a:pos x="connsiteX1" y="connsiteY1"/>
                  </a:cxn>
                </a:cxnLst>
                <a:rect l="l" t="t" r="r" b="b"/>
                <a:pathLst>
                  <a:path w="104760" h="86310">
                    <a:moveTo>
                      <a:pt x="172" y="86425"/>
                    </a:moveTo>
                    <a:lnTo>
                      <a:pt x="104932" y="114"/>
                    </a:lnTo>
                  </a:path>
                </a:pathLst>
              </a:custGeom>
              <a:ln w="13727" cap="rnd">
                <a:solidFill>
                  <a:srgbClr val="394553"/>
                </a:solidFill>
                <a:prstDash val="solid"/>
                <a:round/>
              </a:ln>
            </p:spPr>
            <p:txBody>
              <a:bodyPr rtlCol="0" anchor="ctr"/>
              <a:lstStyle/>
              <a:p>
                <a:endParaRPr lang="en-GB"/>
              </a:p>
            </p:txBody>
          </p:sp>
          <p:sp>
            <p:nvSpPr>
              <p:cNvPr id="102" name="Freeform 101">
                <a:extLst>
                  <a:ext uri="{FF2B5EF4-FFF2-40B4-BE49-F238E27FC236}">
                    <a16:creationId xmlns:a16="http://schemas.microsoft.com/office/drawing/2014/main" id="{679FA81F-4C28-6B74-C163-0D8B6AA83173}"/>
                  </a:ext>
                </a:extLst>
              </p:cNvPr>
              <p:cNvSpPr/>
              <p:nvPr/>
            </p:nvSpPr>
            <p:spPr>
              <a:xfrm>
                <a:off x="11113312" y="4159901"/>
                <a:ext cx="63146" cy="52201"/>
              </a:xfrm>
              <a:custGeom>
                <a:avLst/>
                <a:gdLst>
                  <a:gd name="connsiteX0" fmla="*/ 172 w 63146"/>
                  <a:gd name="connsiteY0" fmla="*/ 52300 h 52201"/>
                  <a:gd name="connsiteX1" fmla="*/ 63319 w 63146"/>
                  <a:gd name="connsiteY1" fmla="*/ 98 h 52201"/>
                </a:gdLst>
                <a:ahLst/>
                <a:cxnLst>
                  <a:cxn ang="0">
                    <a:pos x="connsiteX0" y="connsiteY0"/>
                  </a:cxn>
                  <a:cxn ang="0">
                    <a:pos x="connsiteX1" y="connsiteY1"/>
                  </a:cxn>
                </a:cxnLst>
                <a:rect l="l" t="t" r="r" b="b"/>
                <a:pathLst>
                  <a:path w="63146" h="52201">
                    <a:moveTo>
                      <a:pt x="172" y="52300"/>
                    </a:moveTo>
                    <a:lnTo>
                      <a:pt x="63319" y="98"/>
                    </a:lnTo>
                  </a:path>
                </a:pathLst>
              </a:custGeom>
              <a:ln w="13727" cap="rnd">
                <a:solidFill>
                  <a:srgbClr val="394553"/>
                </a:solidFill>
                <a:prstDash val="solid"/>
                <a:round/>
              </a:ln>
            </p:spPr>
            <p:txBody>
              <a:bodyPr rtlCol="0" anchor="ctr"/>
              <a:lstStyle/>
              <a:p>
                <a:endParaRPr lang="en-GB"/>
              </a:p>
            </p:txBody>
          </p:sp>
          <p:sp>
            <p:nvSpPr>
              <p:cNvPr id="103" name="Freeform 102">
                <a:extLst>
                  <a:ext uri="{FF2B5EF4-FFF2-40B4-BE49-F238E27FC236}">
                    <a16:creationId xmlns:a16="http://schemas.microsoft.com/office/drawing/2014/main" id="{06D07ABC-CA87-20F3-3AF2-AEBEF701C967}"/>
                  </a:ext>
                </a:extLst>
              </p:cNvPr>
              <p:cNvSpPr/>
              <p:nvPr/>
            </p:nvSpPr>
            <p:spPr>
              <a:xfrm>
                <a:off x="11108835" y="4098533"/>
                <a:ext cx="5505" cy="482249"/>
              </a:xfrm>
              <a:custGeom>
                <a:avLst/>
                <a:gdLst>
                  <a:gd name="connsiteX0" fmla="*/ 171 w 5505"/>
                  <a:gd name="connsiteY0" fmla="*/ 87 h 482249"/>
                  <a:gd name="connsiteX1" fmla="*/ 171 w 5505"/>
                  <a:gd name="connsiteY1" fmla="*/ 482336 h 482249"/>
                </a:gdLst>
                <a:ahLst/>
                <a:cxnLst>
                  <a:cxn ang="0">
                    <a:pos x="connsiteX0" y="connsiteY0"/>
                  </a:cxn>
                  <a:cxn ang="0">
                    <a:pos x="connsiteX1" y="connsiteY1"/>
                  </a:cxn>
                </a:cxnLst>
                <a:rect l="l" t="t" r="r" b="b"/>
                <a:pathLst>
                  <a:path w="5505" h="482249">
                    <a:moveTo>
                      <a:pt x="171" y="87"/>
                    </a:moveTo>
                    <a:lnTo>
                      <a:pt x="171" y="482336"/>
                    </a:lnTo>
                  </a:path>
                </a:pathLst>
              </a:custGeom>
              <a:ln w="13727" cap="rnd">
                <a:solidFill>
                  <a:srgbClr val="394553"/>
                </a:solidFill>
                <a:prstDash val="solid"/>
                <a:round/>
              </a:ln>
            </p:spPr>
            <p:txBody>
              <a:bodyPr rtlCol="0" anchor="ctr"/>
              <a:lstStyle/>
              <a:p>
                <a:endParaRPr lang="en-GB"/>
              </a:p>
            </p:txBody>
          </p:sp>
          <p:sp>
            <p:nvSpPr>
              <p:cNvPr id="115" name="Freeform 114">
                <a:extLst>
                  <a:ext uri="{FF2B5EF4-FFF2-40B4-BE49-F238E27FC236}">
                    <a16:creationId xmlns:a16="http://schemas.microsoft.com/office/drawing/2014/main" id="{94848F04-A56F-27B5-8E31-63A7EEEDDBBE}"/>
                  </a:ext>
                </a:extLst>
              </p:cNvPr>
              <p:cNvSpPr/>
              <p:nvPr/>
            </p:nvSpPr>
            <p:spPr>
              <a:xfrm>
                <a:off x="10458090" y="4585341"/>
                <a:ext cx="734308" cy="5505"/>
              </a:xfrm>
              <a:custGeom>
                <a:avLst/>
                <a:gdLst>
                  <a:gd name="connsiteX0" fmla="*/ 53 w 734308"/>
                  <a:gd name="connsiteY0" fmla="*/ 176 h 5505"/>
                  <a:gd name="connsiteX1" fmla="*/ 734362 w 734308"/>
                  <a:gd name="connsiteY1" fmla="*/ 176 h 5505"/>
                </a:gdLst>
                <a:ahLst/>
                <a:cxnLst>
                  <a:cxn ang="0">
                    <a:pos x="connsiteX0" y="connsiteY0"/>
                  </a:cxn>
                  <a:cxn ang="0">
                    <a:pos x="connsiteX1" y="connsiteY1"/>
                  </a:cxn>
                </a:cxnLst>
                <a:rect l="l" t="t" r="r" b="b"/>
                <a:pathLst>
                  <a:path w="734308" h="5505">
                    <a:moveTo>
                      <a:pt x="53" y="176"/>
                    </a:moveTo>
                    <a:lnTo>
                      <a:pt x="734362" y="176"/>
                    </a:lnTo>
                  </a:path>
                </a:pathLst>
              </a:custGeom>
              <a:ln w="13727" cap="rnd">
                <a:solidFill>
                  <a:srgbClr val="394553"/>
                </a:solidFill>
                <a:prstDash val="solid"/>
                <a:round/>
              </a:ln>
            </p:spPr>
            <p:txBody>
              <a:bodyPr rtlCol="0" anchor="ctr"/>
              <a:lstStyle/>
              <a:p>
                <a:endParaRPr lang="en-GB"/>
              </a:p>
            </p:txBody>
          </p:sp>
          <p:sp>
            <p:nvSpPr>
              <p:cNvPr id="116" name="Freeform 115">
                <a:extLst>
                  <a:ext uri="{FF2B5EF4-FFF2-40B4-BE49-F238E27FC236}">
                    <a16:creationId xmlns:a16="http://schemas.microsoft.com/office/drawing/2014/main" id="{CE2B8226-310C-A731-498D-5E950A6E1BE8}"/>
                  </a:ext>
                </a:extLst>
              </p:cNvPr>
              <p:cNvSpPr/>
              <p:nvPr/>
            </p:nvSpPr>
            <p:spPr>
              <a:xfrm>
                <a:off x="11243878" y="4585341"/>
                <a:ext cx="37880" cy="5505"/>
              </a:xfrm>
              <a:custGeom>
                <a:avLst/>
                <a:gdLst>
                  <a:gd name="connsiteX0" fmla="*/ 196 w 37880"/>
                  <a:gd name="connsiteY0" fmla="*/ 176 h 5505"/>
                  <a:gd name="connsiteX1" fmla="*/ 38076 w 37880"/>
                  <a:gd name="connsiteY1" fmla="*/ 176 h 5505"/>
                </a:gdLst>
                <a:ahLst/>
                <a:cxnLst>
                  <a:cxn ang="0">
                    <a:pos x="connsiteX0" y="connsiteY0"/>
                  </a:cxn>
                  <a:cxn ang="0">
                    <a:pos x="connsiteX1" y="connsiteY1"/>
                  </a:cxn>
                </a:cxnLst>
                <a:rect l="l" t="t" r="r" b="b"/>
                <a:pathLst>
                  <a:path w="37880" h="5505">
                    <a:moveTo>
                      <a:pt x="196" y="176"/>
                    </a:moveTo>
                    <a:lnTo>
                      <a:pt x="38076" y="176"/>
                    </a:lnTo>
                  </a:path>
                </a:pathLst>
              </a:custGeom>
              <a:ln w="13727" cap="rnd">
                <a:solidFill>
                  <a:srgbClr val="394553"/>
                </a:solidFill>
                <a:prstDash val="solid"/>
                <a:round/>
              </a:ln>
            </p:spPr>
            <p:txBody>
              <a:bodyPr rtlCol="0" anchor="ctr"/>
              <a:lstStyle/>
              <a:p>
                <a:endParaRPr lang="en-GB"/>
              </a:p>
            </p:txBody>
          </p:sp>
          <p:grpSp>
            <p:nvGrpSpPr>
              <p:cNvPr id="141" name="Group 140">
                <a:extLst>
                  <a:ext uri="{FF2B5EF4-FFF2-40B4-BE49-F238E27FC236}">
                    <a16:creationId xmlns:a16="http://schemas.microsoft.com/office/drawing/2014/main" id="{BA1AE6E4-E49D-8FEE-6D55-93846A619545}"/>
                  </a:ext>
                </a:extLst>
              </p:cNvPr>
              <p:cNvGrpSpPr/>
              <p:nvPr/>
            </p:nvGrpSpPr>
            <p:grpSpPr>
              <a:xfrm>
                <a:off x="10526591" y="3954647"/>
                <a:ext cx="117611" cy="125864"/>
                <a:chOff x="11256376" y="4406602"/>
                <a:chExt cx="117611" cy="125864"/>
              </a:xfrm>
            </p:grpSpPr>
            <p:grpSp>
              <p:nvGrpSpPr>
                <p:cNvPr id="119" name="Graphic 28">
                  <a:extLst>
                    <a:ext uri="{FF2B5EF4-FFF2-40B4-BE49-F238E27FC236}">
                      <a16:creationId xmlns:a16="http://schemas.microsoft.com/office/drawing/2014/main" id="{30F1FDB2-CAFD-E9CA-852D-10480D8A2D8B}"/>
                    </a:ext>
                  </a:extLst>
                </p:cNvPr>
                <p:cNvGrpSpPr/>
                <p:nvPr/>
              </p:nvGrpSpPr>
              <p:grpSpPr>
                <a:xfrm>
                  <a:off x="11283907" y="4442386"/>
                  <a:ext cx="90080" cy="90080"/>
                  <a:chOff x="10621155" y="4312638"/>
                  <a:chExt cx="90080" cy="90080"/>
                </a:xfrm>
              </p:grpSpPr>
              <p:sp>
                <p:nvSpPr>
                  <p:cNvPr id="120" name="Freeform 119">
                    <a:extLst>
                      <a:ext uri="{FF2B5EF4-FFF2-40B4-BE49-F238E27FC236}">
                        <a16:creationId xmlns:a16="http://schemas.microsoft.com/office/drawing/2014/main" id="{855533AD-ABF5-CFD6-BC5E-6597F9AD2FA4}"/>
                      </a:ext>
                    </a:extLst>
                  </p:cNvPr>
                  <p:cNvSpPr/>
                  <p:nvPr/>
                </p:nvSpPr>
                <p:spPr>
                  <a:xfrm>
                    <a:off x="10626661" y="4318144"/>
                    <a:ext cx="79068" cy="79068"/>
                  </a:xfrm>
                  <a:custGeom>
                    <a:avLst/>
                    <a:gdLst>
                      <a:gd name="connsiteX0" fmla="*/ 39615 w 79068"/>
                      <a:gd name="connsiteY0" fmla="*/ 79193 h 79068"/>
                      <a:gd name="connsiteX1" fmla="*/ 30501 w 79068"/>
                      <a:gd name="connsiteY1" fmla="*/ 55164 h 79068"/>
                      <a:gd name="connsiteX2" fmla="*/ 24110 w 79068"/>
                      <a:gd name="connsiteY2" fmla="*/ 48773 h 79068"/>
                      <a:gd name="connsiteX3" fmla="*/ 81 w 79068"/>
                      <a:gd name="connsiteY3" fmla="*/ 39659 h 79068"/>
                      <a:gd name="connsiteX4" fmla="*/ 81 w 79068"/>
                      <a:gd name="connsiteY4" fmla="*/ 39659 h 79068"/>
                      <a:gd name="connsiteX5" fmla="*/ 24110 w 79068"/>
                      <a:gd name="connsiteY5" fmla="*/ 30544 h 79068"/>
                      <a:gd name="connsiteX6" fmla="*/ 30501 w 79068"/>
                      <a:gd name="connsiteY6" fmla="*/ 24153 h 79068"/>
                      <a:gd name="connsiteX7" fmla="*/ 39615 w 79068"/>
                      <a:gd name="connsiteY7" fmla="*/ 124 h 79068"/>
                      <a:gd name="connsiteX8" fmla="*/ 39615 w 79068"/>
                      <a:gd name="connsiteY8" fmla="*/ 124 h 79068"/>
                      <a:gd name="connsiteX9" fmla="*/ 39615 w 79068"/>
                      <a:gd name="connsiteY9" fmla="*/ 124 h 79068"/>
                      <a:gd name="connsiteX10" fmla="*/ 48730 w 79068"/>
                      <a:gd name="connsiteY10" fmla="*/ 24153 h 79068"/>
                      <a:gd name="connsiteX11" fmla="*/ 55120 w 79068"/>
                      <a:gd name="connsiteY11" fmla="*/ 30544 h 79068"/>
                      <a:gd name="connsiteX12" fmla="*/ 79150 w 79068"/>
                      <a:gd name="connsiteY12" fmla="*/ 39659 h 79068"/>
                      <a:gd name="connsiteX13" fmla="*/ 79150 w 79068"/>
                      <a:gd name="connsiteY13" fmla="*/ 39659 h 79068"/>
                      <a:gd name="connsiteX14" fmla="*/ 55120 w 79068"/>
                      <a:gd name="connsiteY14" fmla="*/ 48773 h 79068"/>
                      <a:gd name="connsiteX15" fmla="*/ 48730 w 79068"/>
                      <a:gd name="connsiteY15" fmla="*/ 55164 h 79068"/>
                      <a:gd name="connsiteX16" fmla="*/ 39615 w 79068"/>
                      <a:gd name="connsiteY16" fmla="*/ 79193 h 7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68" h="79068">
                        <a:moveTo>
                          <a:pt x="39615" y="79193"/>
                        </a:moveTo>
                        <a:lnTo>
                          <a:pt x="30501" y="55164"/>
                        </a:lnTo>
                        <a:cubicBezTo>
                          <a:pt x="29384" y="52219"/>
                          <a:pt x="27055" y="49890"/>
                          <a:pt x="24110" y="48773"/>
                        </a:cubicBezTo>
                        <a:lnTo>
                          <a:pt x="81" y="39659"/>
                        </a:lnTo>
                        <a:cubicBezTo>
                          <a:pt x="81" y="39659"/>
                          <a:pt x="81" y="39659"/>
                          <a:pt x="81" y="39659"/>
                        </a:cubicBezTo>
                        <a:lnTo>
                          <a:pt x="24110" y="30544"/>
                        </a:lnTo>
                        <a:cubicBezTo>
                          <a:pt x="27055" y="29427"/>
                          <a:pt x="29384" y="27098"/>
                          <a:pt x="30501" y="24153"/>
                        </a:cubicBezTo>
                        <a:lnTo>
                          <a:pt x="39615" y="124"/>
                        </a:lnTo>
                        <a:cubicBezTo>
                          <a:pt x="39615" y="124"/>
                          <a:pt x="39615" y="124"/>
                          <a:pt x="39615" y="124"/>
                        </a:cubicBezTo>
                        <a:cubicBezTo>
                          <a:pt x="39615" y="124"/>
                          <a:pt x="39615" y="124"/>
                          <a:pt x="39615" y="124"/>
                        </a:cubicBezTo>
                        <a:lnTo>
                          <a:pt x="48730" y="24153"/>
                        </a:lnTo>
                        <a:cubicBezTo>
                          <a:pt x="49847" y="27098"/>
                          <a:pt x="52176" y="29427"/>
                          <a:pt x="55120" y="30544"/>
                        </a:cubicBezTo>
                        <a:lnTo>
                          <a:pt x="79150" y="39659"/>
                        </a:lnTo>
                        <a:cubicBezTo>
                          <a:pt x="79150" y="39659"/>
                          <a:pt x="79150" y="39659"/>
                          <a:pt x="79150" y="39659"/>
                        </a:cubicBezTo>
                        <a:lnTo>
                          <a:pt x="55120" y="48773"/>
                        </a:lnTo>
                        <a:cubicBezTo>
                          <a:pt x="52176" y="49890"/>
                          <a:pt x="49847" y="52219"/>
                          <a:pt x="48730" y="55164"/>
                        </a:cubicBezTo>
                        <a:lnTo>
                          <a:pt x="39615" y="79193"/>
                        </a:lnTo>
                        <a:close/>
                      </a:path>
                    </a:pathLst>
                  </a:custGeom>
                  <a:solidFill>
                    <a:srgbClr val="E8F2F8"/>
                  </a:solidFill>
                  <a:ln w="5491"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CC0B8DE9-2C8C-0975-A3B2-950315143AE0}"/>
                      </a:ext>
                    </a:extLst>
                  </p:cNvPr>
                  <p:cNvSpPr/>
                  <p:nvPr/>
                </p:nvSpPr>
                <p:spPr>
                  <a:xfrm>
                    <a:off x="10621155" y="4312638"/>
                    <a:ext cx="90080" cy="90080"/>
                  </a:xfrm>
                  <a:custGeom>
                    <a:avLst/>
                    <a:gdLst>
                      <a:gd name="connsiteX0" fmla="*/ 45121 w 90080"/>
                      <a:gd name="connsiteY0" fmla="*/ 21155 h 90080"/>
                      <a:gd name="connsiteX1" fmla="*/ 41155 w 90080"/>
                      <a:gd name="connsiteY1" fmla="*/ 31612 h 90080"/>
                      <a:gd name="connsiteX2" fmla="*/ 31569 w 90080"/>
                      <a:gd name="connsiteY2" fmla="*/ 41198 h 90080"/>
                      <a:gd name="connsiteX3" fmla="*/ 21111 w 90080"/>
                      <a:gd name="connsiteY3" fmla="*/ 45164 h 90080"/>
                      <a:gd name="connsiteX4" fmla="*/ 31568 w 90080"/>
                      <a:gd name="connsiteY4" fmla="*/ 49131 h 90080"/>
                      <a:gd name="connsiteX5" fmla="*/ 41154 w 90080"/>
                      <a:gd name="connsiteY5" fmla="*/ 58717 h 90080"/>
                      <a:gd name="connsiteX6" fmla="*/ 45121 w 90080"/>
                      <a:gd name="connsiteY6" fmla="*/ 69174 h 90080"/>
                      <a:gd name="connsiteX7" fmla="*/ 49087 w 90080"/>
                      <a:gd name="connsiteY7" fmla="*/ 58717 h 90080"/>
                      <a:gd name="connsiteX8" fmla="*/ 58673 w 90080"/>
                      <a:gd name="connsiteY8" fmla="*/ 49131 h 90080"/>
                      <a:gd name="connsiteX9" fmla="*/ 69131 w 90080"/>
                      <a:gd name="connsiteY9" fmla="*/ 45164 h 90080"/>
                      <a:gd name="connsiteX10" fmla="*/ 58674 w 90080"/>
                      <a:gd name="connsiteY10" fmla="*/ 41198 h 90080"/>
                      <a:gd name="connsiteX11" fmla="*/ 49087 w 90080"/>
                      <a:gd name="connsiteY11" fmla="*/ 31612 h 90080"/>
                      <a:gd name="connsiteX12" fmla="*/ 45121 w 90080"/>
                      <a:gd name="connsiteY12" fmla="*/ 21155 h 90080"/>
                      <a:gd name="connsiteX13" fmla="*/ 45121 w 90080"/>
                      <a:gd name="connsiteY13" fmla="*/ 124 h 90080"/>
                      <a:gd name="connsiteX14" fmla="*/ 50269 w 90080"/>
                      <a:gd name="connsiteY14" fmla="*/ 3677 h 90080"/>
                      <a:gd name="connsiteX15" fmla="*/ 59383 w 90080"/>
                      <a:gd name="connsiteY15" fmla="*/ 27707 h 90080"/>
                      <a:gd name="connsiteX16" fmla="*/ 62579 w 90080"/>
                      <a:gd name="connsiteY16" fmla="*/ 30902 h 90080"/>
                      <a:gd name="connsiteX17" fmla="*/ 86608 w 90080"/>
                      <a:gd name="connsiteY17" fmla="*/ 40016 h 90080"/>
                      <a:gd name="connsiteX18" fmla="*/ 86608 w 90080"/>
                      <a:gd name="connsiteY18" fmla="*/ 50312 h 90080"/>
                      <a:gd name="connsiteX19" fmla="*/ 62579 w 90080"/>
                      <a:gd name="connsiteY19" fmla="*/ 59427 h 90080"/>
                      <a:gd name="connsiteX20" fmla="*/ 59383 w 90080"/>
                      <a:gd name="connsiteY20" fmla="*/ 62622 h 90080"/>
                      <a:gd name="connsiteX21" fmla="*/ 50269 w 90080"/>
                      <a:gd name="connsiteY21" fmla="*/ 86651 h 90080"/>
                      <a:gd name="connsiteX22" fmla="*/ 39973 w 90080"/>
                      <a:gd name="connsiteY22" fmla="*/ 86651 h 90080"/>
                      <a:gd name="connsiteX23" fmla="*/ 30859 w 90080"/>
                      <a:gd name="connsiteY23" fmla="*/ 62622 h 90080"/>
                      <a:gd name="connsiteX24" fmla="*/ 27663 w 90080"/>
                      <a:gd name="connsiteY24" fmla="*/ 59427 h 90080"/>
                      <a:gd name="connsiteX25" fmla="*/ 3634 w 90080"/>
                      <a:gd name="connsiteY25" fmla="*/ 50312 h 90080"/>
                      <a:gd name="connsiteX26" fmla="*/ 3634 w 90080"/>
                      <a:gd name="connsiteY26" fmla="*/ 40016 h 90080"/>
                      <a:gd name="connsiteX27" fmla="*/ 27663 w 90080"/>
                      <a:gd name="connsiteY27" fmla="*/ 30902 h 90080"/>
                      <a:gd name="connsiteX28" fmla="*/ 30859 w 90080"/>
                      <a:gd name="connsiteY28" fmla="*/ 27707 h 90080"/>
                      <a:gd name="connsiteX29" fmla="*/ 39973 w 90080"/>
                      <a:gd name="connsiteY29" fmla="*/ 3677 h 90080"/>
                      <a:gd name="connsiteX30" fmla="*/ 45121 w 90080"/>
                      <a:gd name="connsiteY30" fmla="*/ 124 h 9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080" h="90080">
                        <a:moveTo>
                          <a:pt x="45121" y="21155"/>
                        </a:moveTo>
                        <a:lnTo>
                          <a:pt x="41155" y="31612"/>
                        </a:lnTo>
                        <a:cubicBezTo>
                          <a:pt x="39479" y="36029"/>
                          <a:pt x="35985" y="39523"/>
                          <a:pt x="31569" y="41198"/>
                        </a:cubicBezTo>
                        <a:lnTo>
                          <a:pt x="21111" y="45164"/>
                        </a:lnTo>
                        <a:lnTo>
                          <a:pt x="31568" y="49131"/>
                        </a:lnTo>
                        <a:cubicBezTo>
                          <a:pt x="35985" y="50806"/>
                          <a:pt x="39479" y="54300"/>
                          <a:pt x="41154" y="58717"/>
                        </a:cubicBezTo>
                        <a:lnTo>
                          <a:pt x="45121" y="69174"/>
                        </a:lnTo>
                        <a:lnTo>
                          <a:pt x="49087" y="58717"/>
                        </a:lnTo>
                        <a:cubicBezTo>
                          <a:pt x="50763" y="54300"/>
                          <a:pt x="54257" y="50806"/>
                          <a:pt x="58673" y="49131"/>
                        </a:cubicBezTo>
                        <a:lnTo>
                          <a:pt x="69131" y="45164"/>
                        </a:lnTo>
                        <a:lnTo>
                          <a:pt x="58674" y="41198"/>
                        </a:lnTo>
                        <a:cubicBezTo>
                          <a:pt x="54257" y="39523"/>
                          <a:pt x="50763" y="36029"/>
                          <a:pt x="49087" y="31612"/>
                        </a:cubicBezTo>
                        <a:lnTo>
                          <a:pt x="45121" y="21155"/>
                        </a:lnTo>
                        <a:moveTo>
                          <a:pt x="45121" y="124"/>
                        </a:moveTo>
                        <a:cubicBezTo>
                          <a:pt x="47246" y="124"/>
                          <a:pt x="49370" y="1309"/>
                          <a:pt x="50269" y="3677"/>
                        </a:cubicBezTo>
                        <a:lnTo>
                          <a:pt x="59383" y="27707"/>
                        </a:lnTo>
                        <a:cubicBezTo>
                          <a:pt x="59942" y="29180"/>
                          <a:pt x="61106" y="30343"/>
                          <a:pt x="62579" y="30902"/>
                        </a:cubicBezTo>
                        <a:lnTo>
                          <a:pt x="86608" y="40016"/>
                        </a:lnTo>
                        <a:cubicBezTo>
                          <a:pt x="91346" y="41813"/>
                          <a:pt x="91346" y="48515"/>
                          <a:pt x="86608" y="50312"/>
                        </a:cubicBezTo>
                        <a:lnTo>
                          <a:pt x="62579" y="59427"/>
                        </a:lnTo>
                        <a:cubicBezTo>
                          <a:pt x="61106" y="59986"/>
                          <a:pt x="59942" y="61149"/>
                          <a:pt x="59383" y="62622"/>
                        </a:cubicBezTo>
                        <a:lnTo>
                          <a:pt x="50269" y="86651"/>
                        </a:lnTo>
                        <a:cubicBezTo>
                          <a:pt x="48472" y="91389"/>
                          <a:pt x="41770" y="91389"/>
                          <a:pt x="39973" y="86651"/>
                        </a:cubicBezTo>
                        <a:lnTo>
                          <a:pt x="30859" y="62622"/>
                        </a:lnTo>
                        <a:cubicBezTo>
                          <a:pt x="30300" y="61149"/>
                          <a:pt x="29136" y="59986"/>
                          <a:pt x="27663" y="59427"/>
                        </a:cubicBezTo>
                        <a:lnTo>
                          <a:pt x="3634" y="50312"/>
                        </a:lnTo>
                        <a:cubicBezTo>
                          <a:pt x="-1103" y="48515"/>
                          <a:pt x="-1103" y="41813"/>
                          <a:pt x="3634" y="40016"/>
                        </a:cubicBezTo>
                        <a:lnTo>
                          <a:pt x="27663" y="30902"/>
                        </a:lnTo>
                        <a:cubicBezTo>
                          <a:pt x="29136" y="30343"/>
                          <a:pt x="30300" y="29180"/>
                          <a:pt x="30859" y="27707"/>
                        </a:cubicBezTo>
                        <a:lnTo>
                          <a:pt x="39973" y="3677"/>
                        </a:lnTo>
                        <a:cubicBezTo>
                          <a:pt x="40872" y="1309"/>
                          <a:pt x="42996" y="124"/>
                          <a:pt x="45121" y="124"/>
                        </a:cubicBezTo>
                        <a:close/>
                      </a:path>
                    </a:pathLst>
                  </a:custGeom>
                  <a:solidFill>
                    <a:srgbClr val="394553"/>
                  </a:solidFill>
                  <a:ln w="5491" cap="flat">
                    <a:noFill/>
                    <a:prstDash val="solid"/>
                    <a:miter/>
                  </a:ln>
                </p:spPr>
                <p:txBody>
                  <a:bodyPr rtlCol="0" anchor="ctr"/>
                  <a:lstStyle/>
                  <a:p>
                    <a:endParaRPr lang="en-GB"/>
                  </a:p>
                </p:txBody>
              </p:sp>
            </p:grpSp>
            <p:sp>
              <p:nvSpPr>
                <p:cNvPr id="122" name="Freeform 121">
                  <a:extLst>
                    <a:ext uri="{FF2B5EF4-FFF2-40B4-BE49-F238E27FC236}">
                      <a16:creationId xmlns:a16="http://schemas.microsoft.com/office/drawing/2014/main" id="{A534073C-FE10-7965-9172-1E7AF36BBD9F}"/>
                    </a:ext>
                  </a:extLst>
                </p:cNvPr>
                <p:cNvSpPr/>
                <p:nvPr/>
              </p:nvSpPr>
              <p:spPr>
                <a:xfrm>
                  <a:off x="11256376" y="4406602"/>
                  <a:ext cx="51542" cy="51542"/>
                </a:xfrm>
                <a:custGeom>
                  <a:avLst/>
                  <a:gdLst>
                    <a:gd name="connsiteX0" fmla="*/ 20699 w 51542"/>
                    <a:gd name="connsiteY0" fmla="*/ 3673 h 51542"/>
                    <a:gd name="connsiteX1" fmla="*/ 27800 w 51542"/>
                    <a:gd name="connsiteY1" fmla="*/ 477 h 51542"/>
                    <a:gd name="connsiteX2" fmla="*/ 30995 w 51542"/>
                    <a:gd name="connsiteY2" fmla="*/ 3673 h 51542"/>
                    <a:gd name="connsiteX3" fmla="*/ 34810 w 51542"/>
                    <a:gd name="connsiteY3" fmla="*/ 13732 h 51542"/>
                    <a:gd name="connsiteX4" fmla="*/ 38004 w 51542"/>
                    <a:gd name="connsiteY4" fmla="*/ 16925 h 51542"/>
                    <a:gd name="connsiteX5" fmla="*/ 48063 w 51542"/>
                    <a:gd name="connsiteY5" fmla="*/ 20741 h 51542"/>
                    <a:gd name="connsiteX6" fmla="*/ 51259 w 51542"/>
                    <a:gd name="connsiteY6" fmla="*/ 27841 h 51542"/>
                    <a:gd name="connsiteX7" fmla="*/ 48063 w 51542"/>
                    <a:gd name="connsiteY7" fmla="*/ 31037 h 51542"/>
                    <a:gd name="connsiteX8" fmla="*/ 38004 w 51542"/>
                    <a:gd name="connsiteY8" fmla="*/ 34852 h 51542"/>
                    <a:gd name="connsiteX9" fmla="*/ 34810 w 51542"/>
                    <a:gd name="connsiteY9" fmla="*/ 38046 h 51542"/>
                    <a:gd name="connsiteX10" fmla="*/ 30995 w 51542"/>
                    <a:gd name="connsiteY10" fmla="*/ 48105 h 51542"/>
                    <a:gd name="connsiteX11" fmla="*/ 23894 w 51542"/>
                    <a:gd name="connsiteY11" fmla="*/ 51301 h 51542"/>
                    <a:gd name="connsiteX12" fmla="*/ 20699 w 51542"/>
                    <a:gd name="connsiteY12" fmla="*/ 48105 h 51542"/>
                    <a:gd name="connsiteX13" fmla="*/ 16883 w 51542"/>
                    <a:gd name="connsiteY13" fmla="*/ 38046 h 51542"/>
                    <a:gd name="connsiteX14" fmla="*/ 13690 w 51542"/>
                    <a:gd name="connsiteY14" fmla="*/ 34852 h 51542"/>
                    <a:gd name="connsiteX15" fmla="*/ 3631 w 51542"/>
                    <a:gd name="connsiteY15" fmla="*/ 31037 h 51542"/>
                    <a:gd name="connsiteX16" fmla="*/ 435 w 51542"/>
                    <a:gd name="connsiteY16" fmla="*/ 23936 h 51542"/>
                    <a:gd name="connsiteX17" fmla="*/ 3631 w 51542"/>
                    <a:gd name="connsiteY17" fmla="*/ 20741 h 51542"/>
                    <a:gd name="connsiteX18" fmla="*/ 13690 w 51542"/>
                    <a:gd name="connsiteY18" fmla="*/ 16925 h 51542"/>
                    <a:gd name="connsiteX19" fmla="*/ 16883 w 51542"/>
                    <a:gd name="connsiteY19" fmla="*/ 13732 h 5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542" h="51542">
                      <a:moveTo>
                        <a:pt x="20699" y="3673"/>
                      </a:moveTo>
                      <a:cubicBezTo>
                        <a:pt x="21777" y="829"/>
                        <a:pt x="24956" y="-601"/>
                        <a:pt x="27800" y="477"/>
                      </a:cubicBezTo>
                      <a:cubicBezTo>
                        <a:pt x="29273" y="1036"/>
                        <a:pt x="30436" y="2199"/>
                        <a:pt x="30995" y="3673"/>
                      </a:cubicBezTo>
                      <a:lnTo>
                        <a:pt x="34810" y="13732"/>
                      </a:lnTo>
                      <a:cubicBezTo>
                        <a:pt x="35369" y="15204"/>
                        <a:pt x="36532" y="16366"/>
                        <a:pt x="38004" y="16925"/>
                      </a:cubicBezTo>
                      <a:lnTo>
                        <a:pt x="48063" y="20741"/>
                      </a:lnTo>
                      <a:cubicBezTo>
                        <a:pt x="50906" y="21819"/>
                        <a:pt x="52337" y="24998"/>
                        <a:pt x="51259" y="27841"/>
                      </a:cubicBezTo>
                      <a:cubicBezTo>
                        <a:pt x="50700" y="29315"/>
                        <a:pt x="49537" y="30478"/>
                        <a:pt x="48063" y="31037"/>
                      </a:cubicBezTo>
                      <a:lnTo>
                        <a:pt x="38004" y="34852"/>
                      </a:lnTo>
                      <a:cubicBezTo>
                        <a:pt x="36532" y="35411"/>
                        <a:pt x="35369" y="36574"/>
                        <a:pt x="34810" y="38046"/>
                      </a:cubicBezTo>
                      <a:lnTo>
                        <a:pt x="30995" y="48105"/>
                      </a:lnTo>
                      <a:cubicBezTo>
                        <a:pt x="29916" y="50948"/>
                        <a:pt x="26737" y="52379"/>
                        <a:pt x="23894" y="51301"/>
                      </a:cubicBezTo>
                      <a:cubicBezTo>
                        <a:pt x="22421" y="50742"/>
                        <a:pt x="21258" y="49578"/>
                        <a:pt x="20699" y="48105"/>
                      </a:cubicBezTo>
                      <a:lnTo>
                        <a:pt x="16883" y="38046"/>
                      </a:lnTo>
                      <a:cubicBezTo>
                        <a:pt x="16324" y="36574"/>
                        <a:pt x="15162" y="35411"/>
                        <a:pt x="13690" y="34852"/>
                      </a:cubicBezTo>
                      <a:lnTo>
                        <a:pt x="3631" y="31037"/>
                      </a:lnTo>
                      <a:cubicBezTo>
                        <a:pt x="787" y="29958"/>
                        <a:pt x="-643" y="26779"/>
                        <a:pt x="435" y="23936"/>
                      </a:cubicBezTo>
                      <a:cubicBezTo>
                        <a:pt x="994" y="22463"/>
                        <a:pt x="2157" y="21300"/>
                        <a:pt x="3631" y="20741"/>
                      </a:cubicBezTo>
                      <a:lnTo>
                        <a:pt x="13690" y="16925"/>
                      </a:lnTo>
                      <a:cubicBezTo>
                        <a:pt x="15162" y="16366"/>
                        <a:pt x="16324" y="15204"/>
                        <a:pt x="16883" y="13732"/>
                      </a:cubicBezTo>
                      <a:close/>
                    </a:path>
                  </a:pathLst>
                </a:custGeom>
                <a:solidFill>
                  <a:srgbClr val="394553"/>
                </a:solidFill>
                <a:ln w="5491" cap="flat">
                  <a:noFill/>
                  <a:prstDash val="solid"/>
                  <a:miter/>
                </a:ln>
              </p:spPr>
              <p:txBody>
                <a:bodyPr rtlCol="0" anchor="ctr"/>
                <a:lstStyle/>
                <a:p>
                  <a:endParaRPr lang="en-GB"/>
                </a:p>
              </p:txBody>
            </p:sp>
          </p:grpSp>
          <p:grpSp>
            <p:nvGrpSpPr>
              <p:cNvPr id="125" name="Graphic 123">
                <a:extLst>
                  <a:ext uri="{FF2B5EF4-FFF2-40B4-BE49-F238E27FC236}">
                    <a16:creationId xmlns:a16="http://schemas.microsoft.com/office/drawing/2014/main" id="{B47DD381-686B-BE22-4691-CFAF669105AA}"/>
                  </a:ext>
                </a:extLst>
              </p:cNvPr>
              <p:cNvGrpSpPr>
                <a:grpSpLocks noChangeAspect="1"/>
              </p:cNvGrpSpPr>
              <p:nvPr/>
            </p:nvGrpSpPr>
            <p:grpSpPr>
              <a:xfrm flipH="1">
                <a:off x="10483820" y="4122080"/>
                <a:ext cx="418210" cy="460982"/>
                <a:chOff x="4000500" y="1095375"/>
                <a:chExt cx="4191000" cy="4619625"/>
              </a:xfrm>
              <a:noFill/>
            </p:grpSpPr>
            <p:grpSp>
              <p:nvGrpSpPr>
                <p:cNvPr id="126" name="Graphic 123">
                  <a:extLst>
                    <a:ext uri="{FF2B5EF4-FFF2-40B4-BE49-F238E27FC236}">
                      <a16:creationId xmlns:a16="http://schemas.microsoft.com/office/drawing/2014/main" id="{AEFE747B-5688-F2DF-5EB8-69F3800F68AB}"/>
                    </a:ext>
                  </a:extLst>
                </p:cNvPr>
                <p:cNvGrpSpPr/>
                <p:nvPr/>
              </p:nvGrpSpPr>
              <p:grpSpPr>
                <a:xfrm>
                  <a:off x="4929187" y="1571625"/>
                  <a:ext cx="857250" cy="2286000"/>
                  <a:chOff x="4929187" y="1571625"/>
                  <a:chExt cx="857250" cy="2286000"/>
                </a:xfrm>
                <a:noFill/>
              </p:grpSpPr>
              <p:sp>
                <p:nvSpPr>
                  <p:cNvPr id="127" name="Freeform 126">
                    <a:extLst>
                      <a:ext uri="{FF2B5EF4-FFF2-40B4-BE49-F238E27FC236}">
                        <a16:creationId xmlns:a16="http://schemas.microsoft.com/office/drawing/2014/main" id="{AE9B7302-093C-23EB-7486-56788A1B6E28}"/>
                      </a:ext>
                    </a:extLst>
                  </p:cNvPr>
                  <p:cNvSpPr/>
                  <p:nvPr/>
                </p:nvSpPr>
                <p:spPr>
                  <a:xfrm>
                    <a:off x="4929187" y="3000375"/>
                    <a:ext cx="857250" cy="857250"/>
                  </a:xfrm>
                  <a:custGeom>
                    <a:avLst/>
                    <a:gdLst>
                      <a:gd name="connsiteX0" fmla="*/ 857250 w 857250"/>
                      <a:gd name="connsiteY0" fmla="*/ 428625 h 857250"/>
                      <a:gd name="connsiteX1" fmla="*/ 428625 w 857250"/>
                      <a:gd name="connsiteY1" fmla="*/ 857250 h 857250"/>
                      <a:gd name="connsiteX2" fmla="*/ 0 w 857250"/>
                      <a:gd name="connsiteY2" fmla="*/ 428625 h 857250"/>
                      <a:gd name="connsiteX3" fmla="*/ 428625 w 857250"/>
                      <a:gd name="connsiteY3" fmla="*/ 0 h 857250"/>
                      <a:gd name="connsiteX4" fmla="*/ 857250 w 857250"/>
                      <a:gd name="connsiteY4" fmla="*/ 428625 h 8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857250">
                        <a:moveTo>
                          <a:pt x="857250" y="428625"/>
                        </a:moveTo>
                        <a:cubicBezTo>
                          <a:pt x="857250" y="665348"/>
                          <a:pt x="665348" y="857250"/>
                          <a:pt x="428625" y="857250"/>
                        </a:cubicBezTo>
                        <a:cubicBezTo>
                          <a:pt x="191902" y="857250"/>
                          <a:pt x="0" y="665348"/>
                          <a:pt x="0" y="428625"/>
                        </a:cubicBezTo>
                        <a:cubicBezTo>
                          <a:pt x="0" y="191902"/>
                          <a:pt x="191902" y="0"/>
                          <a:pt x="428625" y="0"/>
                        </a:cubicBezTo>
                        <a:cubicBezTo>
                          <a:pt x="665348" y="0"/>
                          <a:pt x="857250" y="191902"/>
                          <a:pt x="857250" y="428625"/>
                        </a:cubicBezTo>
                        <a:close/>
                      </a:path>
                    </a:pathLst>
                  </a:custGeom>
                  <a:solidFill>
                    <a:schemeClr val="accent4">
                      <a:lumMod val="75000"/>
                    </a:schemeClr>
                  </a:solidFill>
                  <a:ln w="12700" cap="rnd">
                    <a:solidFill>
                      <a:srgbClr val="297CB6"/>
                    </a:solidFill>
                    <a:prstDash val="solid"/>
                    <a:round/>
                  </a:ln>
                </p:spPr>
                <p:txBody>
                  <a:bodyPr rtlCol="0" anchor="ctr"/>
                  <a:lstStyle/>
                  <a:p>
                    <a:endParaRPr lang="en-GB"/>
                  </a:p>
                </p:txBody>
              </p:sp>
              <p:sp>
                <p:nvSpPr>
                  <p:cNvPr id="128" name="Freeform 127">
                    <a:extLst>
                      <a:ext uri="{FF2B5EF4-FFF2-40B4-BE49-F238E27FC236}">
                        <a16:creationId xmlns:a16="http://schemas.microsoft.com/office/drawing/2014/main" id="{8CB3EFFE-A31F-532E-28D4-EAD71C997838}"/>
                      </a:ext>
                    </a:extLst>
                  </p:cNvPr>
                  <p:cNvSpPr/>
                  <p:nvPr/>
                </p:nvSpPr>
                <p:spPr>
                  <a:xfrm>
                    <a:off x="5357812" y="1571625"/>
                    <a:ext cx="9525" cy="1381125"/>
                  </a:xfrm>
                  <a:custGeom>
                    <a:avLst/>
                    <a:gdLst>
                      <a:gd name="connsiteX0" fmla="*/ 0 w 9525"/>
                      <a:gd name="connsiteY0" fmla="*/ 1381125 h 1381125"/>
                      <a:gd name="connsiteX1" fmla="*/ 0 w 9525"/>
                      <a:gd name="connsiteY1" fmla="*/ 0 h 1381125"/>
                    </a:gdLst>
                    <a:ahLst/>
                    <a:cxnLst>
                      <a:cxn ang="0">
                        <a:pos x="connsiteX0" y="connsiteY0"/>
                      </a:cxn>
                      <a:cxn ang="0">
                        <a:pos x="connsiteX1" y="connsiteY1"/>
                      </a:cxn>
                    </a:cxnLst>
                    <a:rect l="l" t="t" r="r" b="b"/>
                    <a:pathLst>
                      <a:path w="9525" h="1381125">
                        <a:moveTo>
                          <a:pt x="0" y="1381125"/>
                        </a:moveTo>
                        <a:lnTo>
                          <a:pt x="0" y="0"/>
                        </a:lnTo>
                      </a:path>
                    </a:pathLst>
                  </a:custGeom>
                  <a:ln w="12700" cap="rnd">
                    <a:solidFill>
                      <a:srgbClr val="384553"/>
                    </a:solidFill>
                    <a:prstDash val="solid"/>
                    <a:round/>
                  </a:ln>
                </p:spPr>
                <p:txBody>
                  <a:bodyPr rtlCol="0" anchor="ctr"/>
                  <a:lstStyle/>
                  <a:p>
                    <a:endParaRPr lang="en-GB"/>
                  </a:p>
                </p:txBody>
              </p:sp>
              <p:sp>
                <p:nvSpPr>
                  <p:cNvPr id="129" name="Freeform 128">
                    <a:extLst>
                      <a:ext uri="{FF2B5EF4-FFF2-40B4-BE49-F238E27FC236}">
                        <a16:creationId xmlns:a16="http://schemas.microsoft.com/office/drawing/2014/main" id="{83EB9125-7207-0922-44D4-10331911966C}"/>
                      </a:ext>
                    </a:extLst>
                  </p:cNvPr>
                  <p:cNvSpPr/>
                  <p:nvPr/>
                </p:nvSpPr>
                <p:spPr>
                  <a:xfrm>
                    <a:off x="5357783" y="3429000"/>
                    <a:ext cx="66" cy="9525"/>
                  </a:xfrm>
                  <a:custGeom>
                    <a:avLst/>
                    <a:gdLst>
                      <a:gd name="connsiteX0" fmla="*/ 0 w 66"/>
                      <a:gd name="connsiteY0" fmla="*/ 0 h 9525"/>
                      <a:gd name="connsiteX1" fmla="*/ 67 w 66"/>
                      <a:gd name="connsiteY1" fmla="*/ 0 h 9525"/>
                    </a:gdLst>
                    <a:ahLst/>
                    <a:cxnLst>
                      <a:cxn ang="0">
                        <a:pos x="connsiteX0" y="connsiteY0"/>
                      </a:cxn>
                      <a:cxn ang="0">
                        <a:pos x="connsiteX1" y="connsiteY1"/>
                      </a:cxn>
                    </a:cxnLst>
                    <a:rect l="l" t="t" r="r" b="b"/>
                    <a:pathLst>
                      <a:path w="66" h="9525">
                        <a:moveTo>
                          <a:pt x="0" y="0"/>
                        </a:moveTo>
                        <a:lnTo>
                          <a:pt x="67" y="0"/>
                        </a:lnTo>
                      </a:path>
                    </a:pathLst>
                  </a:custGeom>
                  <a:ln w="12700" cap="rnd">
                    <a:solidFill>
                      <a:srgbClr val="E8EAEE"/>
                    </a:solidFill>
                    <a:prstDash val="solid"/>
                    <a:round/>
                  </a:ln>
                </p:spPr>
                <p:txBody>
                  <a:bodyPr rtlCol="0" anchor="ctr"/>
                  <a:lstStyle/>
                  <a:p>
                    <a:endParaRPr lang="en-GB"/>
                  </a:p>
                </p:txBody>
              </p:sp>
            </p:grpSp>
            <p:grpSp>
              <p:nvGrpSpPr>
                <p:cNvPr id="130" name="Graphic 123">
                  <a:extLst>
                    <a:ext uri="{FF2B5EF4-FFF2-40B4-BE49-F238E27FC236}">
                      <a16:creationId xmlns:a16="http://schemas.microsoft.com/office/drawing/2014/main" id="{BE0E3008-3F38-C92D-6C86-ECE94A8C60AD}"/>
                    </a:ext>
                  </a:extLst>
                </p:cNvPr>
                <p:cNvGrpSpPr/>
                <p:nvPr/>
              </p:nvGrpSpPr>
              <p:grpSpPr>
                <a:xfrm>
                  <a:off x="4000500" y="1095375"/>
                  <a:ext cx="4191000" cy="4619625"/>
                  <a:chOff x="4000500" y="1095375"/>
                  <a:chExt cx="4191000" cy="4619625"/>
                </a:xfrm>
                <a:noFill/>
              </p:grpSpPr>
              <p:sp>
                <p:nvSpPr>
                  <p:cNvPr id="132" name="Freeform 131">
                    <a:extLst>
                      <a:ext uri="{FF2B5EF4-FFF2-40B4-BE49-F238E27FC236}">
                        <a16:creationId xmlns:a16="http://schemas.microsoft.com/office/drawing/2014/main" id="{CC717E43-C8B4-37F2-BD3E-BF9C1A1BC096}"/>
                      </a:ext>
                    </a:extLst>
                  </p:cNvPr>
                  <p:cNvSpPr/>
                  <p:nvPr/>
                </p:nvSpPr>
                <p:spPr>
                  <a:xfrm>
                    <a:off x="4000500" y="1095375"/>
                    <a:ext cx="2714625" cy="4619625"/>
                  </a:xfrm>
                  <a:custGeom>
                    <a:avLst/>
                    <a:gdLst>
                      <a:gd name="connsiteX0" fmla="*/ 0 w 2714625"/>
                      <a:gd name="connsiteY0" fmla="*/ 4619625 h 4619625"/>
                      <a:gd name="connsiteX1" fmla="*/ 0 w 2714625"/>
                      <a:gd name="connsiteY1" fmla="*/ 404813 h 4619625"/>
                      <a:gd name="connsiteX2" fmla="*/ 118739 w 2714625"/>
                      <a:gd name="connsiteY2" fmla="*/ 118748 h 4619625"/>
                      <a:gd name="connsiteX3" fmla="*/ 404813 w 2714625"/>
                      <a:gd name="connsiteY3" fmla="*/ 0 h 4619625"/>
                      <a:gd name="connsiteX4" fmla="*/ 2309822 w 2714625"/>
                      <a:gd name="connsiteY4" fmla="*/ 0 h 4619625"/>
                      <a:gd name="connsiteX5" fmla="*/ 2595886 w 2714625"/>
                      <a:gd name="connsiteY5" fmla="*/ 118739 h 4619625"/>
                      <a:gd name="connsiteX6" fmla="*/ 2714625 w 2714625"/>
                      <a:gd name="connsiteY6" fmla="*/ 404803 h 4619625"/>
                      <a:gd name="connsiteX7" fmla="*/ 2714625 w 2714625"/>
                      <a:gd name="connsiteY7" fmla="*/ 4619625 h 4619625"/>
                      <a:gd name="connsiteX8" fmla="*/ 2286010 w 2714625"/>
                      <a:gd name="connsiteY8" fmla="*/ 4619625 h 4619625"/>
                      <a:gd name="connsiteX9" fmla="*/ 2286010 w 2714625"/>
                      <a:gd name="connsiteY9" fmla="*/ 428625 h 4619625"/>
                      <a:gd name="connsiteX10" fmla="*/ 428625 w 2714625"/>
                      <a:gd name="connsiteY10" fmla="*/ 428625 h 4619625"/>
                      <a:gd name="connsiteX11" fmla="*/ 428625 w 2714625"/>
                      <a:gd name="connsiteY11" fmla="*/ 4619625 h 461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4625" h="4619625">
                        <a:moveTo>
                          <a:pt x="0" y="4619625"/>
                        </a:moveTo>
                        <a:lnTo>
                          <a:pt x="0" y="404813"/>
                        </a:lnTo>
                        <a:cubicBezTo>
                          <a:pt x="0" y="293275"/>
                          <a:pt x="45482" y="192005"/>
                          <a:pt x="118739" y="118748"/>
                        </a:cubicBezTo>
                        <a:cubicBezTo>
                          <a:pt x="191995" y="45491"/>
                          <a:pt x="293265" y="0"/>
                          <a:pt x="404813" y="0"/>
                        </a:cubicBezTo>
                        <a:lnTo>
                          <a:pt x="2309822" y="0"/>
                        </a:lnTo>
                        <a:cubicBezTo>
                          <a:pt x="2421360" y="0"/>
                          <a:pt x="2522620" y="45482"/>
                          <a:pt x="2595886" y="118739"/>
                        </a:cubicBezTo>
                        <a:cubicBezTo>
                          <a:pt x="2669153" y="191995"/>
                          <a:pt x="2714625" y="293265"/>
                          <a:pt x="2714625" y="404803"/>
                        </a:cubicBezTo>
                        <a:lnTo>
                          <a:pt x="2714625" y="4619625"/>
                        </a:lnTo>
                        <a:moveTo>
                          <a:pt x="2286010" y="4619625"/>
                        </a:moveTo>
                        <a:lnTo>
                          <a:pt x="2286010" y="428625"/>
                        </a:lnTo>
                        <a:lnTo>
                          <a:pt x="428625" y="428625"/>
                        </a:lnTo>
                        <a:lnTo>
                          <a:pt x="428625" y="4619625"/>
                        </a:lnTo>
                      </a:path>
                    </a:pathLst>
                  </a:custGeom>
                  <a:noFill/>
                  <a:ln w="12700" cap="rnd">
                    <a:solidFill>
                      <a:srgbClr val="384553"/>
                    </a:solidFill>
                    <a:prstDash val="solid"/>
                    <a:round/>
                  </a:ln>
                </p:spPr>
                <p:txBody>
                  <a:bodyPr rtlCol="0" anchor="ctr"/>
                  <a:lstStyle/>
                  <a:p>
                    <a:endParaRPr lang="en-GB"/>
                  </a:p>
                </p:txBody>
              </p:sp>
              <p:sp>
                <p:nvSpPr>
                  <p:cNvPr id="133" name="Freeform 132">
                    <a:extLst>
                      <a:ext uri="{FF2B5EF4-FFF2-40B4-BE49-F238E27FC236}">
                        <a16:creationId xmlns:a16="http://schemas.microsoft.com/office/drawing/2014/main" id="{6195454C-20A6-266A-AC48-74C1869FC2E7}"/>
                      </a:ext>
                    </a:extLst>
                  </p:cNvPr>
                  <p:cNvSpPr/>
                  <p:nvPr/>
                </p:nvSpPr>
                <p:spPr>
                  <a:xfrm>
                    <a:off x="7762875" y="1524000"/>
                    <a:ext cx="428625" cy="4191000"/>
                  </a:xfrm>
                  <a:custGeom>
                    <a:avLst/>
                    <a:gdLst>
                      <a:gd name="connsiteX0" fmla="*/ 0 w 428625"/>
                      <a:gd name="connsiteY0" fmla="*/ 4191000 h 4191000"/>
                      <a:gd name="connsiteX1" fmla="*/ 0 w 428625"/>
                      <a:gd name="connsiteY1" fmla="*/ 214313 h 4191000"/>
                      <a:gd name="connsiteX2" fmla="*/ 214313 w 428625"/>
                      <a:gd name="connsiteY2" fmla="*/ 0 h 4191000"/>
                      <a:gd name="connsiteX3" fmla="*/ 428625 w 428625"/>
                      <a:gd name="connsiteY3" fmla="*/ 214313 h 4191000"/>
                      <a:gd name="connsiteX4" fmla="*/ 428625 w 428625"/>
                      <a:gd name="connsiteY4" fmla="*/ 4191000 h 419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4191000">
                        <a:moveTo>
                          <a:pt x="0" y="4191000"/>
                        </a:moveTo>
                        <a:lnTo>
                          <a:pt x="0" y="214313"/>
                        </a:lnTo>
                        <a:cubicBezTo>
                          <a:pt x="0" y="95955"/>
                          <a:pt x="95955" y="0"/>
                          <a:pt x="214313" y="0"/>
                        </a:cubicBezTo>
                        <a:cubicBezTo>
                          <a:pt x="332680" y="0"/>
                          <a:pt x="428625" y="95955"/>
                          <a:pt x="428625" y="214313"/>
                        </a:cubicBezTo>
                        <a:lnTo>
                          <a:pt x="428625" y="4191000"/>
                        </a:lnTo>
                      </a:path>
                    </a:pathLst>
                  </a:custGeom>
                  <a:noFill/>
                  <a:ln w="12700" cap="rnd">
                    <a:solidFill>
                      <a:srgbClr val="384553"/>
                    </a:solidFill>
                    <a:prstDash val="solid"/>
                    <a:round/>
                  </a:ln>
                </p:spPr>
                <p:txBody>
                  <a:bodyPr rtlCol="0" anchor="ctr"/>
                  <a:lstStyle/>
                  <a:p>
                    <a:endParaRPr lang="en-GB"/>
                  </a:p>
                </p:txBody>
              </p:sp>
              <p:sp>
                <p:nvSpPr>
                  <p:cNvPr id="134" name="Freeform 133">
                    <a:extLst>
                      <a:ext uri="{FF2B5EF4-FFF2-40B4-BE49-F238E27FC236}">
                        <a16:creationId xmlns:a16="http://schemas.microsoft.com/office/drawing/2014/main" id="{FC6A2537-7A15-1EB3-7128-15F0A657504F}"/>
                      </a:ext>
                    </a:extLst>
                  </p:cNvPr>
                  <p:cNvSpPr/>
                  <p:nvPr/>
                </p:nvSpPr>
                <p:spPr>
                  <a:xfrm>
                    <a:off x="6762759" y="1738312"/>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5" name="Freeform 134">
                    <a:extLst>
                      <a:ext uri="{FF2B5EF4-FFF2-40B4-BE49-F238E27FC236}">
                        <a16:creationId xmlns:a16="http://schemas.microsoft.com/office/drawing/2014/main" id="{F0CDCAAA-2793-05E7-A73C-1E7AF717730C}"/>
                      </a:ext>
                    </a:extLst>
                  </p:cNvPr>
                  <p:cNvSpPr/>
                  <p:nvPr/>
                </p:nvSpPr>
                <p:spPr>
                  <a:xfrm>
                    <a:off x="6762759" y="2313212"/>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6" name="Freeform 135">
                    <a:extLst>
                      <a:ext uri="{FF2B5EF4-FFF2-40B4-BE49-F238E27FC236}">
                        <a16:creationId xmlns:a16="http://schemas.microsoft.com/office/drawing/2014/main" id="{D6A562BE-EE25-94E4-D975-B893FB33799A}"/>
                      </a:ext>
                    </a:extLst>
                  </p:cNvPr>
                  <p:cNvSpPr/>
                  <p:nvPr/>
                </p:nvSpPr>
                <p:spPr>
                  <a:xfrm>
                    <a:off x="6762759" y="2888113"/>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7" name="Freeform 136">
                    <a:extLst>
                      <a:ext uri="{FF2B5EF4-FFF2-40B4-BE49-F238E27FC236}">
                        <a16:creationId xmlns:a16="http://schemas.microsoft.com/office/drawing/2014/main" id="{2080A964-9465-6EA9-176A-61BAFEE980A0}"/>
                      </a:ext>
                    </a:extLst>
                  </p:cNvPr>
                  <p:cNvSpPr/>
                  <p:nvPr/>
                </p:nvSpPr>
                <p:spPr>
                  <a:xfrm>
                    <a:off x="6762759" y="3463013"/>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8" name="Freeform 137">
                    <a:extLst>
                      <a:ext uri="{FF2B5EF4-FFF2-40B4-BE49-F238E27FC236}">
                        <a16:creationId xmlns:a16="http://schemas.microsoft.com/office/drawing/2014/main" id="{3138281D-4178-4C1A-528D-FEFAB87D79FD}"/>
                      </a:ext>
                    </a:extLst>
                  </p:cNvPr>
                  <p:cNvSpPr/>
                  <p:nvPr/>
                </p:nvSpPr>
                <p:spPr>
                  <a:xfrm>
                    <a:off x="6762759" y="4037914"/>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39" name="Freeform 138">
                    <a:extLst>
                      <a:ext uri="{FF2B5EF4-FFF2-40B4-BE49-F238E27FC236}">
                        <a16:creationId xmlns:a16="http://schemas.microsoft.com/office/drawing/2014/main" id="{C3F75FA2-E1DB-9E9C-4B09-D6CA58DA4EDB}"/>
                      </a:ext>
                    </a:extLst>
                  </p:cNvPr>
                  <p:cNvSpPr/>
                  <p:nvPr/>
                </p:nvSpPr>
                <p:spPr>
                  <a:xfrm>
                    <a:off x="6762759" y="4612814"/>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sp>
                <p:nvSpPr>
                  <p:cNvPr id="140" name="Freeform 139">
                    <a:extLst>
                      <a:ext uri="{FF2B5EF4-FFF2-40B4-BE49-F238E27FC236}">
                        <a16:creationId xmlns:a16="http://schemas.microsoft.com/office/drawing/2014/main" id="{13947EC9-FD51-3A56-F339-16A0AB4A8364}"/>
                      </a:ext>
                    </a:extLst>
                  </p:cNvPr>
                  <p:cNvSpPr/>
                  <p:nvPr/>
                </p:nvSpPr>
                <p:spPr>
                  <a:xfrm>
                    <a:off x="6762759" y="5187715"/>
                    <a:ext cx="952490" cy="9525"/>
                  </a:xfrm>
                  <a:custGeom>
                    <a:avLst/>
                    <a:gdLst>
                      <a:gd name="connsiteX0" fmla="*/ 952491 w 952490"/>
                      <a:gd name="connsiteY0" fmla="*/ 0 h 9525"/>
                      <a:gd name="connsiteX1" fmla="*/ 0 w 952490"/>
                      <a:gd name="connsiteY1" fmla="*/ 0 h 9525"/>
                    </a:gdLst>
                    <a:ahLst/>
                    <a:cxnLst>
                      <a:cxn ang="0">
                        <a:pos x="connsiteX0" y="connsiteY0"/>
                      </a:cxn>
                      <a:cxn ang="0">
                        <a:pos x="connsiteX1" y="connsiteY1"/>
                      </a:cxn>
                    </a:cxnLst>
                    <a:rect l="l" t="t" r="r" b="b"/>
                    <a:pathLst>
                      <a:path w="952490" h="9525">
                        <a:moveTo>
                          <a:pt x="952491" y="0"/>
                        </a:moveTo>
                        <a:lnTo>
                          <a:pt x="0" y="0"/>
                        </a:lnTo>
                      </a:path>
                    </a:pathLst>
                  </a:custGeom>
                  <a:ln w="12700" cap="rnd">
                    <a:solidFill>
                      <a:srgbClr val="384553"/>
                    </a:solidFill>
                    <a:prstDash val="solid"/>
                    <a:round/>
                  </a:ln>
                </p:spPr>
                <p:txBody>
                  <a:bodyPr rtlCol="0" anchor="ctr"/>
                  <a:lstStyle/>
                  <a:p>
                    <a:endParaRPr lang="en-GB"/>
                  </a:p>
                </p:txBody>
              </p:sp>
            </p:grpSp>
          </p:grpSp>
        </p:grpSp>
      </p:grpSp>
      <p:graphicFrame>
        <p:nvGraphicFramePr>
          <p:cNvPr id="181" name="Chart 180">
            <a:extLst>
              <a:ext uri="{FF2B5EF4-FFF2-40B4-BE49-F238E27FC236}">
                <a16:creationId xmlns:a16="http://schemas.microsoft.com/office/drawing/2014/main" id="{5A8F0304-057D-051A-4EA9-59C0736842F5}"/>
              </a:ext>
            </a:extLst>
          </p:cNvPr>
          <p:cNvGraphicFramePr>
            <a:graphicFrameLocks noChangeAspect="1"/>
          </p:cNvGraphicFramePr>
          <p:nvPr>
            <p:extLst>
              <p:ext uri="{D42A27DB-BD31-4B8C-83A1-F6EECF244321}">
                <p14:modId xmlns:p14="http://schemas.microsoft.com/office/powerpoint/2010/main" val="3245862621"/>
              </p:ext>
            </p:extLst>
          </p:nvPr>
        </p:nvGraphicFramePr>
        <p:xfrm>
          <a:off x="7387418" y="3307203"/>
          <a:ext cx="2020319" cy="202031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331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CA52-09D2-0268-8CFC-1B51B2ACEBD5}"/>
              </a:ext>
            </a:extLst>
          </p:cNvPr>
          <p:cNvSpPr>
            <a:spLocks noGrp="1"/>
          </p:cNvSpPr>
          <p:nvPr>
            <p:ph type="title"/>
          </p:nvPr>
        </p:nvSpPr>
        <p:spPr/>
        <p:txBody>
          <a:bodyPr/>
          <a:lstStyle/>
          <a:p>
            <a:r>
              <a:rPr lang="en-GB" dirty="0"/>
              <a:t>MORE TIME OUTSIDE</a:t>
            </a:r>
          </a:p>
        </p:txBody>
      </p:sp>
      <p:sp>
        <p:nvSpPr>
          <p:cNvPr id="3" name="Text Placeholder 2">
            <a:extLst>
              <a:ext uri="{FF2B5EF4-FFF2-40B4-BE49-F238E27FC236}">
                <a16:creationId xmlns:a16="http://schemas.microsoft.com/office/drawing/2014/main" id="{74574426-4555-2D37-AFD0-DDC985E85EB2}"/>
              </a:ext>
            </a:extLst>
          </p:cNvPr>
          <p:cNvSpPr>
            <a:spLocks noGrp="1"/>
          </p:cNvSpPr>
          <p:nvPr>
            <p:ph type="body" sz="quarter" idx="13"/>
          </p:nvPr>
        </p:nvSpPr>
        <p:spPr>
          <a:xfrm>
            <a:off x="360001" y="1473199"/>
            <a:ext cx="6899443" cy="990399"/>
          </a:xfrm>
        </p:spPr>
        <p:txBody>
          <a:bodyPr/>
          <a:lstStyle/>
          <a:p>
            <a:r>
              <a:rPr lang="en-GB"/>
              <a:t>Children and young people* said that playgrounds and good weather were the most important things to encourage them to go out into natural spaces more</a:t>
            </a:r>
          </a:p>
        </p:txBody>
      </p:sp>
      <p:sp>
        <p:nvSpPr>
          <p:cNvPr id="4" name="Text Placeholder 3">
            <a:extLst>
              <a:ext uri="{FF2B5EF4-FFF2-40B4-BE49-F238E27FC236}">
                <a16:creationId xmlns:a16="http://schemas.microsoft.com/office/drawing/2014/main" id="{B2B8F92D-3798-53A4-AA46-8CB22A3A6DD0}"/>
              </a:ext>
            </a:extLst>
          </p:cNvPr>
          <p:cNvSpPr>
            <a:spLocks noGrp="1"/>
          </p:cNvSpPr>
          <p:nvPr>
            <p:ph type="body" sz="quarter" idx="14"/>
          </p:nvPr>
        </p:nvSpPr>
        <p:spPr/>
        <p:txBody>
          <a:bodyPr/>
          <a:lstStyle/>
          <a:p>
            <a:r>
              <a:rPr lang="en-GB"/>
              <a:t>What would encourage you to go out into natural spaces more?</a:t>
            </a:r>
          </a:p>
          <a:p>
            <a:pPr lvl="1"/>
            <a:r>
              <a:rPr lang="en-GB"/>
              <a:t>% of children and young people* who ranked each item as </a:t>
            </a:r>
            <a:br>
              <a:rPr lang="en-GB"/>
            </a:br>
            <a:r>
              <a:rPr lang="en-GB"/>
              <a:t>most important</a:t>
            </a:r>
          </a:p>
        </p:txBody>
      </p:sp>
      <p:sp>
        <p:nvSpPr>
          <p:cNvPr id="5" name="Footer Placeholder 4">
            <a:extLst>
              <a:ext uri="{FF2B5EF4-FFF2-40B4-BE49-F238E27FC236}">
                <a16:creationId xmlns:a16="http://schemas.microsoft.com/office/drawing/2014/main" id="{35B5B4B2-7021-A3FF-5BAF-7B44885DF8AF}"/>
              </a:ext>
            </a:extLst>
          </p:cNvPr>
          <p:cNvSpPr>
            <a:spLocks noGrp="1"/>
          </p:cNvSpPr>
          <p:nvPr>
            <p:ph type="ftr" sz="quarter" idx="16"/>
          </p:nvPr>
        </p:nvSpPr>
        <p:spPr>
          <a:xfrm>
            <a:off x="1925754" y="6235215"/>
            <a:ext cx="5838244" cy="276999"/>
          </a:xfrm>
        </p:spPr>
        <p:txBody>
          <a:bodyPr/>
          <a:lstStyle/>
          <a:p>
            <a:r>
              <a:rPr lang="en-GB" dirty="0"/>
              <a:t>*In 2024, C-PaNS collected data from a representative sample of 4001 children and young people across England. The findings are presented here as a weighted percentage</a:t>
            </a:r>
          </a:p>
        </p:txBody>
      </p:sp>
      <p:grpSp>
        <p:nvGrpSpPr>
          <p:cNvPr id="19" name="Group 18">
            <a:extLst>
              <a:ext uri="{FF2B5EF4-FFF2-40B4-BE49-F238E27FC236}">
                <a16:creationId xmlns:a16="http://schemas.microsoft.com/office/drawing/2014/main" id="{6716E574-6D2C-CB47-64C4-18C8E5A6607D}"/>
              </a:ext>
            </a:extLst>
          </p:cNvPr>
          <p:cNvGrpSpPr/>
          <p:nvPr/>
        </p:nvGrpSpPr>
        <p:grpSpPr>
          <a:xfrm>
            <a:off x="1247718" y="2899743"/>
            <a:ext cx="5475225" cy="2809681"/>
            <a:chOff x="959831" y="2899743"/>
            <a:chExt cx="5963011" cy="3059995"/>
          </a:xfrm>
        </p:grpSpPr>
        <p:grpSp>
          <p:nvGrpSpPr>
            <p:cNvPr id="18" name="Group 17">
              <a:extLst>
                <a:ext uri="{FF2B5EF4-FFF2-40B4-BE49-F238E27FC236}">
                  <a16:creationId xmlns:a16="http://schemas.microsoft.com/office/drawing/2014/main" id="{B9323299-561F-36C4-5BE9-B1D5E9085029}"/>
                </a:ext>
              </a:extLst>
            </p:cNvPr>
            <p:cNvGrpSpPr/>
            <p:nvPr/>
          </p:nvGrpSpPr>
          <p:grpSpPr>
            <a:xfrm>
              <a:off x="4240780" y="2899743"/>
              <a:ext cx="2682062" cy="3059995"/>
              <a:chOff x="4240780" y="2899743"/>
              <a:chExt cx="2682062" cy="3059995"/>
            </a:xfrm>
          </p:grpSpPr>
          <p:pic>
            <p:nvPicPr>
              <p:cNvPr id="11" name="Graphic 10">
                <a:extLst>
                  <a:ext uri="{FF2B5EF4-FFF2-40B4-BE49-F238E27FC236}">
                    <a16:creationId xmlns:a16="http://schemas.microsoft.com/office/drawing/2014/main" id="{3040F86F-04C3-40C4-85F0-234BA2F6137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40780" y="3018093"/>
                <a:ext cx="2560655" cy="2560655"/>
              </a:xfrm>
              <a:prstGeom prst="rect">
                <a:avLst/>
              </a:prstGeom>
            </p:spPr>
          </p:pic>
          <p:sp>
            <p:nvSpPr>
              <p:cNvPr id="13" name="Oval 12">
                <a:extLst>
                  <a:ext uri="{FF2B5EF4-FFF2-40B4-BE49-F238E27FC236}">
                    <a16:creationId xmlns:a16="http://schemas.microsoft.com/office/drawing/2014/main" id="{C38EFC9F-74A0-76E9-30C6-977F40F3C1CC}"/>
                  </a:ext>
                </a:extLst>
              </p:cNvPr>
              <p:cNvSpPr>
                <a:spLocks noChangeAspect="1"/>
              </p:cNvSpPr>
              <p:nvPr/>
            </p:nvSpPr>
            <p:spPr>
              <a:xfrm>
                <a:off x="6026943" y="2899743"/>
                <a:ext cx="895899" cy="89589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26</a:t>
                </a:r>
                <a:r>
                  <a:rPr lang="en-GB" sz="1200" b="1" dirty="0">
                    <a:solidFill>
                      <a:schemeClr val="bg2"/>
                    </a:solidFill>
                  </a:rPr>
                  <a:t>%</a:t>
                </a:r>
                <a:endParaRPr lang="en-GB" b="1" dirty="0">
                  <a:solidFill>
                    <a:schemeClr val="bg2"/>
                  </a:solidFill>
                </a:endParaRPr>
              </a:p>
            </p:txBody>
          </p:sp>
          <p:sp>
            <p:nvSpPr>
              <p:cNvPr id="24" name="TextBox 23">
                <a:extLst>
                  <a:ext uri="{FF2B5EF4-FFF2-40B4-BE49-F238E27FC236}">
                    <a16:creationId xmlns:a16="http://schemas.microsoft.com/office/drawing/2014/main" id="{D84F1B35-ABC5-1BA4-F92C-8C1D8E062C02}"/>
                  </a:ext>
                </a:extLst>
              </p:cNvPr>
              <p:cNvSpPr txBox="1"/>
              <p:nvPr/>
            </p:nvSpPr>
            <p:spPr>
              <a:xfrm>
                <a:off x="4306399" y="5704426"/>
                <a:ext cx="2559711" cy="255312"/>
              </a:xfrm>
              <a:prstGeom prst="rect">
                <a:avLst/>
              </a:prstGeom>
              <a:noFill/>
            </p:spPr>
            <p:txBody>
              <a:bodyPr wrap="square" lIns="0" tIns="0" rIns="0" bIns="0" rtlCol="0">
                <a:spAutoFit/>
              </a:bodyPr>
              <a:lstStyle/>
              <a:p>
                <a:pPr algn="ctr"/>
                <a:r>
                  <a:rPr lang="en-GB" sz="1400"/>
                  <a:t>Good weather</a:t>
                </a:r>
              </a:p>
            </p:txBody>
          </p:sp>
        </p:grpSp>
        <p:grpSp>
          <p:nvGrpSpPr>
            <p:cNvPr id="17" name="Group 16">
              <a:extLst>
                <a:ext uri="{FF2B5EF4-FFF2-40B4-BE49-F238E27FC236}">
                  <a16:creationId xmlns:a16="http://schemas.microsoft.com/office/drawing/2014/main" id="{0EE098F3-5390-E012-3CB1-0F33E84739EC}"/>
                </a:ext>
              </a:extLst>
            </p:cNvPr>
            <p:cNvGrpSpPr/>
            <p:nvPr/>
          </p:nvGrpSpPr>
          <p:grpSpPr>
            <a:xfrm>
              <a:off x="959831" y="2899743"/>
              <a:ext cx="2679623" cy="3059995"/>
              <a:chOff x="959831" y="2899743"/>
              <a:chExt cx="2679623" cy="3059995"/>
            </a:xfrm>
          </p:grpSpPr>
          <p:pic>
            <p:nvPicPr>
              <p:cNvPr id="7" name="Graphic 6">
                <a:extLst>
                  <a:ext uri="{FF2B5EF4-FFF2-40B4-BE49-F238E27FC236}">
                    <a16:creationId xmlns:a16="http://schemas.microsoft.com/office/drawing/2014/main" id="{31760F9F-B69E-B99B-5CAC-C480D0B9930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82419" y="3018093"/>
                <a:ext cx="2560655" cy="2560655"/>
              </a:xfrm>
              <a:prstGeom prst="rect">
                <a:avLst/>
              </a:prstGeom>
            </p:spPr>
          </p:pic>
          <p:sp>
            <p:nvSpPr>
              <p:cNvPr id="12" name="Oval 11">
                <a:extLst>
                  <a:ext uri="{FF2B5EF4-FFF2-40B4-BE49-F238E27FC236}">
                    <a16:creationId xmlns:a16="http://schemas.microsoft.com/office/drawing/2014/main" id="{44279EB2-CF1A-C718-23B3-2975EC07B0A4}"/>
                  </a:ext>
                </a:extLst>
              </p:cNvPr>
              <p:cNvSpPr>
                <a:spLocks noChangeAspect="1"/>
              </p:cNvSpPr>
              <p:nvPr/>
            </p:nvSpPr>
            <p:spPr>
              <a:xfrm>
                <a:off x="2743555" y="2899743"/>
                <a:ext cx="895899" cy="89589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2"/>
                    </a:solidFill>
                  </a:rPr>
                  <a:t>31</a:t>
                </a:r>
                <a:r>
                  <a:rPr lang="en-GB" sz="1200" b="1" dirty="0">
                    <a:solidFill>
                      <a:schemeClr val="bg2"/>
                    </a:solidFill>
                  </a:rPr>
                  <a:t>%</a:t>
                </a:r>
                <a:endParaRPr lang="en-GB" b="1" dirty="0">
                  <a:solidFill>
                    <a:schemeClr val="bg2"/>
                  </a:solidFill>
                </a:endParaRPr>
              </a:p>
            </p:txBody>
          </p:sp>
          <p:sp>
            <p:nvSpPr>
              <p:cNvPr id="26" name="TextBox 25">
                <a:extLst>
                  <a:ext uri="{FF2B5EF4-FFF2-40B4-BE49-F238E27FC236}">
                    <a16:creationId xmlns:a16="http://schemas.microsoft.com/office/drawing/2014/main" id="{5CBC0240-5F50-BF42-9500-BD7973935676}"/>
                  </a:ext>
                </a:extLst>
              </p:cNvPr>
              <p:cNvSpPr txBox="1"/>
              <p:nvPr/>
            </p:nvSpPr>
            <p:spPr>
              <a:xfrm>
                <a:off x="959831" y="5704426"/>
                <a:ext cx="2559710" cy="255312"/>
              </a:xfrm>
              <a:prstGeom prst="rect">
                <a:avLst/>
              </a:prstGeom>
              <a:noFill/>
            </p:spPr>
            <p:txBody>
              <a:bodyPr wrap="square" lIns="0" tIns="0" rIns="0" bIns="0" rtlCol="0">
                <a:spAutoFit/>
              </a:bodyPr>
              <a:lstStyle/>
              <a:p>
                <a:pPr algn="ctr"/>
                <a:r>
                  <a:rPr lang="en-GB" sz="1400"/>
                  <a:t>Playgrounds</a:t>
                </a:r>
              </a:p>
            </p:txBody>
          </p:sp>
        </p:grpSp>
      </p:grpSp>
      <p:graphicFrame>
        <p:nvGraphicFramePr>
          <p:cNvPr id="6" name="Chart 5">
            <a:extLst>
              <a:ext uri="{FF2B5EF4-FFF2-40B4-BE49-F238E27FC236}">
                <a16:creationId xmlns:a16="http://schemas.microsoft.com/office/drawing/2014/main" id="{21BC0CB9-C454-F5C6-5C62-14DE56B68A0E}"/>
              </a:ext>
            </a:extLst>
          </p:cNvPr>
          <p:cNvGraphicFramePr/>
          <p:nvPr>
            <p:extLst>
              <p:ext uri="{D42A27DB-BD31-4B8C-83A1-F6EECF244321}">
                <p14:modId xmlns:p14="http://schemas.microsoft.com/office/powerpoint/2010/main" val="1326283026"/>
              </p:ext>
            </p:extLst>
          </p:nvPr>
        </p:nvGraphicFramePr>
        <p:xfrm>
          <a:off x="8394253" y="1396779"/>
          <a:ext cx="3572557" cy="51456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0363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D083DD-9183-0FA1-6018-A1DEF6860E84}"/>
              </a:ext>
            </a:extLst>
          </p:cNvPr>
          <p:cNvSpPr>
            <a:spLocks noGrp="1"/>
          </p:cNvSpPr>
          <p:nvPr>
            <p:ph type="title"/>
          </p:nvPr>
        </p:nvSpPr>
        <p:spPr/>
        <p:txBody>
          <a:bodyPr/>
          <a:lstStyle/>
          <a:p>
            <a:r>
              <a:rPr lang="en-GB"/>
              <a:t>ENJOYMENT OF NATURE</a:t>
            </a:r>
          </a:p>
        </p:txBody>
      </p:sp>
      <p:sp>
        <p:nvSpPr>
          <p:cNvPr id="6" name="Text Placeholder 5">
            <a:extLst>
              <a:ext uri="{FF2B5EF4-FFF2-40B4-BE49-F238E27FC236}">
                <a16:creationId xmlns:a16="http://schemas.microsoft.com/office/drawing/2014/main" id="{E2B2ED88-54BF-F46D-6B45-4835FF1CFCE6}"/>
              </a:ext>
            </a:extLst>
          </p:cNvPr>
          <p:cNvSpPr>
            <a:spLocks noGrp="1"/>
          </p:cNvSpPr>
          <p:nvPr>
            <p:ph type="body" sz="quarter" idx="13"/>
          </p:nvPr>
        </p:nvSpPr>
        <p:spPr>
          <a:xfrm>
            <a:off x="360001" y="3538667"/>
            <a:ext cx="3739881" cy="586635"/>
          </a:xfrm>
        </p:spPr>
        <p:txBody>
          <a:bodyPr/>
          <a:lstStyle/>
          <a:p>
            <a:r>
              <a:rPr lang="en-GB" sz="1800"/>
              <a:t>of children and young people* agreed with the statement:</a:t>
            </a:r>
          </a:p>
        </p:txBody>
      </p:sp>
      <p:sp>
        <p:nvSpPr>
          <p:cNvPr id="7" name="Text Placeholder 6">
            <a:extLst>
              <a:ext uri="{FF2B5EF4-FFF2-40B4-BE49-F238E27FC236}">
                <a16:creationId xmlns:a16="http://schemas.microsoft.com/office/drawing/2014/main" id="{887A7B4A-C129-336B-4937-475497A8CCDA}"/>
              </a:ext>
            </a:extLst>
          </p:cNvPr>
          <p:cNvSpPr>
            <a:spLocks noGrp="1"/>
          </p:cNvSpPr>
          <p:nvPr>
            <p:ph type="body" sz="quarter" idx="14"/>
          </p:nvPr>
        </p:nvSpPr>
        <p:spPr>
          <a:xfrm>
            <a:off x="355600" y="2196664"/>
            <a:ext cx="3735481" cy="1403461"/>
          </a:xfrm>
        </p:spPr>
        <p:txBody>
          <a:bodyPr/>
          <a:lstStyle/>
          <a:p>
            <a:r>
              <a:rPr lang="en-GB" dirty="0"/>
              <a:t>91%</a:t>
            </a:r>
          </a:p>
        </p:txBody>
      </p:sp>
      <p:sp>
        <p:nvSpPr>
          <p:cNvPr id="4" name="Footer Placeholder 3">
            <a:extLst>
              <a:ext uri="{FF2B5EF4-FFF2-40B4-BE49-F238E27FC236}">
                <a16:creationId xmlns:a16="http://schemas.microsoft.com/office/drawing/2014/main" id="{4E1B6A2A-C4CA-B861-80D8-E8EBA97F2BC4}"/>
              </a:ext>
            </a:extLst>
          </p:cNvPr>
          <p:cNvSpPr>
            <a:spLocks noGrp="1"/>
          </p:cNvSpPr>
          <p:nvPr>
            <p:ph type="ftr" sz="quarter" idx="16"/>
          </p:nvPr>
        </p:nvSpPr>
        <p:spPr>
          <a:xfrm>
            <a:off x="1925754" y="6373714"/>
            <a:ext cx="9559110" cy="138499"/>
          </a:xfrm>
        </p:spPr>
        <p:txBody>
          <a:bodyPr/>
          <a:lstStyle/>
          <a:p>
            <a:r>
              <a:rPr lang="en-GB" dirty="0"/>
              <a:t>*In 2024, C-PaNS collected data from a representative sample of 4001 children and young people across England. The findings are presented here as a weighted percentage</a:t>
            </a:r>
          </a:p>
        </p:txBody>
      </p:sp>
      <p:pic>
        <p:nvPicPr>
          <p:cNvPr id="9" name="Graphic 8">
            <a:extLst>
              <a:ext uri="{FF2B5EF4-FFF2-40B4-BE49-F238E27FC236}">
                <a16:creationId xmlns:a16="http://schemas.microsoft.com/office/drawing/2014/main" id="{79571047-E93D-825D-2AF2-508721AAADF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99882" y="900925"/>
            <a:ext cx="7772398" cy="5056150"/>
          </a:xfrm>
          <a:prstGeom prst="rect">
            <a:avLst/>
          </a:prstGeom>
        </p:spPr>
      </p:pic>
      <p:sp>
        <p:nvSpPr>
          <p:cNvPr id="3" name="TextBox 2">
            <a:extLst>
              <a:ext uri="{FF2B5EF4-FFF2-40B4-BE49-F238E27FC236}">
                <a16:creationId xmlns:a16="http://schemas.microsoft.com/office/drawing/2014/main" id="{595E8921-3963-2A8F-269D-A9B2D04F8EDF}"/>
              </a:ext>
            </a:extLst>
          </p:cNvPr>
          <p:cNvSpPr txBox="1"/>
          <p:nvPr/>
        </p:nvSpPr>
        <p:spPr>
          <a:xfrm>
            <a:off x="380681" y="4381400"/>
            <a:ext cx="4252280" cy="954107"/>
          </a:xfrm>
          <a:prstGeom prst="rect">
            <a:avLst/>
          </a:prstGeom>
          <a:noFill/>
        </p:spPr>
        <p:txBody>
          <a:bodyPr wrap="square">
            <a:spAutoFit/>
          </a:bodyPr>
          <a:lstStyle/>
          <a:p>
            <a:r>
              <a:rPr lang="en-GB" sz="2800">
                <a:latin typeface="+mj-lt"/>
              </a:rPr>
              <a:t>Being in nature makes me very happy” </a:t>
            </a:r>
          </a:p>
        </p:txBody>
      </p:sp>
      <p:sp>
        <p:nvSpPr>
          <p:cNvPr id="2" name="TextBox 1">
            <a:extLst>
              <a:ext uri="{FF2B5EF4-FFF2-40B4-BE49-F238E27FC236}">
                <a16:creationId xmlns:a16="http://schemas.microsoft.com/office/drawing/2014/main" id="{FE65F60A-D1AB-A42C-B42C-A665EFA6F602}"/>
              </a:ext>
            </a:extLst>
          </p:cNvPr>
          <p:cNvSpPr txBox="1"/>
          <p:nvPr/>
        </p:nvSpPr>
        <p:spPr>
          <a:xfrm>
            <a:off x="197801" y="4381400"/>
            <a:ext cx="366080" cy="584775"/>
          </a:xfrm>
          <a:prstGeom prst="rect">
            <a:avLst/>
          </a:prstGeom>
          <a:noFill/>
        </p:spPr>
        <p:txBody>
          <a:bodyPr wrap="square">
            <a:spAutoFit/>
          </a:bodyPr>
          <a:lstStyle/>
          <a:p>
            <a:r>
              <a:rPr lang="en-GB" sz="3200">
                <a:latin typeface="+mj-lt"/>
              </a:rPr>
              <a:t>“</a:t>
            </a:r>
          </a:p>
        </p:txBody>
      </p:sp>
    </p:spTree>
    <p:extLst>
      <p:ext uri="{BB962C8B-B14F-4D97-AF65-F5344CB8AC3E}">
        <p14:creationId xmlns:p14="http://schemas.microsoft.com/office/powerpoint/2010/main" val="536602762"/>
      </p:ext>
    </p:extLst>
  </p:cSld>
  <p:clrMapOvr>
    <a:masterClrMapping/>
  </p:clrMapOvr>
</p:sld>
</file>

<file path=ppt/theme/theme1.xml><?xml version="1.0" encoding="utf-8"?>
<a:theme xmlns:a="http://schemas.openxmlformats.org/drawingml/2006/main" name="NE PANS Layouts">
  <a:themeElements>
    <a:clrScheme name="NE PANS 1">
      <a:dk1>
        <a:srgbClr val="000000"/>
      </a:dk1>
      <a:lt1>
        <a:srgbClr val="2F5F2B"/>
      </a:lt1>
      <a:dk2>
        <a:srgbClr val="FBF6F3"/>
      </a:dk2>
      <a:lt2>
        <a:srgbClr val="FFFFFF"/>
      </a:lt2>
      <a:accent1>
        <a:srgbClr val="BCBC41"/>
      </a:accent1>
      <a:accent2>
        <a:srgbClr val="F8D5DA"/>
      </a:accent2>
      <a:accent3>
        <a:srgbClr val="EF7830"/>
      </a:accent3>
      <a:accent4>
        <a:srgbClr val="AFBFEC"/>
      </a:accent4>
      <a:accent5>
        <a:srgbClr val="E7DAEB"/>
      </a:accent5>
      <a:accent6>
        <a:srgbClr val="F3E374"/>
      </a:accent6>
      <a:hlink>
        <a:srgbClr val="3AAC4D"/>
      </a:hlink>
      <a:folHlink>
        <a:srgbClr val="6B2432"/>
      </a:folHlink>
    </a:clrScheme>
    <a:fontScheme name="Natural England PANS">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Open Sans" panose="021162422227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ctr">
          <a:defRPr sz="1200"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NE</TermName>
          <TermId xmlns="http://schemas.microsoft.com/office/infopath/2007/PartnerControls">275df9ce-cd92-4318-adfe-db572e51c7ff</TermId>
        </TermInfo>
      </Terms>
    </fe59e9859d6a491389c5b03567f5dda5>
    <k85d23755b3a46b5a51451cf336b2e9b xmlns="662745e8-e224-48e8-a2e3-254862b8c2f5">
      <Terms xmlns="http://schemas.microsoft.com/office/infopath/2007/PartnerControls"/>
    </k85d23755b3a46b5a51451cf336b2e9b>
    <Topic xmlns="662745e8-e224-48e8-a2e3-254862b8c2f5">PANS Team (Restricted)</Topic>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NE</TermName>
          <TermId xmlns="http://schemas.microsoft.com/office/infopath/2007/PartnerControls">70a74972-c838-4a08-aeb8-2c6aad14b4d9</TermId>
        </TermInfo>
      </Terms>
    </ddeb1fd0a9ad4436a96525d34737dc44>
    <HOMigrated xmlns="662745e8-e224-48e8-a2e3-254862b8c2f5">false</HOMigrated>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TaxCatchAll xmlns="662745e8-e224-48e8-a2e3-254862b8c2f5">
      <Value>6</Value>
      <Value>10</Value>
      <Value>23</Value>
      <Value>22</Value>
      <Value>7</Value>
    </TaxCatchAll>
    <Team xmlns="662745e8-e224-48e8-a2e3-254862b8c2f5">People and Nature Survey Team</Team>
    <lcf76f155ced4ddcb4097134ff3c332f xmlns="7b9eaad8-f406-4151-9248-f333614af94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C6BB3719333E694D92DDC9A88FFC3A1C" ma:contentTypeVersion="31" ma:contentTypeDescription="Create a new document." ma:contentTypeScope="" ma:versionID="57a536dbe1bd412a38cf5439d0d1ad56">
  <xsd:schema xmlns:xsd="http://www.w3.org/2001/XMLSchema" xmlns:xs="http://www.w3.org/2001/XMLSchema" xmlns:p="http://schemas.microsoft.com/office/2006/metadata/properties" xmlns:ns2="662745e8-e224-48e8-a2e3-254862b8c2f5" xmlns:ns3="7b9eaad8-f406-4151-9248-f333614af941" xmlns:ns4="0f50e317-d97a-4d4b-be23-be7479f90fa5" targetNamespace="http://schemas.microsoft.com/office/2006/metadata/properties" ma:root="true" ma:fieldsID="a6b4eecb71fbd489c3acc2eacd8856a2" ns2:_="" ns3:_="" ns4:_="">
    <xsd:import namespace="662745e8-e224-48e8-a2e3-254862b8c2f5"/>
    <xsd:import namespace="7b9eaad8-f406-4151-9248-f333614af941"/>
    <xsd:import namespace="0f50e317-d97a-4d4b-be23-be7479f90fa5"/>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DateTaken" minOccurs="0"/>
                <xsd:element ref="ns3:MediaServiceObjectDetectorVersions" minOccurs="0"/>
                <xsd:element ref="ns3:MediaServiceSearchProperties"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f9def51-d1b6-40ff-847d-ce6a6ca3d49f}" ma:internalName="TaxCatchAll" ma:showField="CatchAllData" ma:web="0f50e317-d97a-4d4b-be23-be7479f90fa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f9def51-d1b6-40ff-847d-ce6a6ca3d49f}" ma:internalName="TaxCatchAllLabel" ma:readOnly="true" ma:showField="CatchAllDataLabel" ma:web="0f50e317-d97a-4d4b-be23-be7479f90fa5">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Library  Information Services" ma:internalName="Team" ma:readOnly="false">
      <xsd:simpleType>
        <xsd:restriction base="dms:Text"/>
      </xsd:simpleType>
    </xsd:element>
    <xsd:element name="Topic" ma:index="20" nillable="true" ma:displayName="Topic" ma:default="D&amp;IA Collections &amp; resources" ma:internalName="Topic" ma:readOnly="false">
      <xsd:simpleType>
        <xsd:restriction base="dms:Text"/>
      </xsd:simpleType>
    </xsd:element>
    <xsd:element name="ddeb1fd0a9ad4436a96525d34737dc44" ma:index="21" nillable="true" ma:taxonomy="true" ma:internalName="ddeb1fd0a9ad4436a96525d34737dc44" ma:taxonomyFieldName="Distribution" ma:displayName="Distribution" ma:readOnly="false"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readOnly="false" ma:default="8;#Core Defra|026223dd-2e56-4615-868d-7c5bfd566810"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9eaad8-f406-4151-9248-f333614af941" elementFormDefault="qualified">
    <xsd:import namespace="http://schemas.microsoft.com/office/2006/documentManagement/types"/>
    <xsd:import namespace="http://schemas.microsoft.com/office/infopath/2007/PartnerControls"/>
    <xsd:element name="MediaServiceDateTaken" ma:index="25" nillable="true" ma:displayName="MediaServiceDateTaken" ma:hidden="true" ma:indexed="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50e317-d97a-4d4b-be23-be7479f90fa5"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1117845-93f6-4da3-abaa-fcb4fa669c78" ContentTypeId="0x010100A5BF1C78D9F64B679A5EBDE1C6598EBC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616AE1-DE02-46F8-9E44-CC0929F77AAC}">
  <ds:schemaRefs>
    <ds:schemaRef ds:uri="http://schemas.microsoft.com/office/2006/documentManagement/types"/>
    <ds:schemaRef ds:uri="http://purl.org/dc/dcmitype/"/>
    <ds:schemaRef ds:uri="http://schemas.microsoft.com/office/2006/metadata/properties"/>
    <ds:schemaRef ds:uri="http://www.w3.org/XML/1998/namespace"/>
    <ds:schemaRef ds:uri="662745e8-e224-48e8-a2e3-254862b8c2f5"/>
    <ds:schemaRef ds:uri="http://purl.org/dc/terms/"/>
    <ds:schemaRef ds:uri="http://purl.org/dc/elements/1.1/"/>
    <ds:schemaRef ds:uri="http://schemas.microsoft.com/office/infopath/2007/PartnerControls"/>
    <ds:schemaRef ds:uri="http://schemas.openxmlformats.org/package/2006/metadata/core-properties"/>
    <ds:schemaRef ds:uri="ce19842e-cb33-48b7-9156-cae6be609397"/>
    <ds:schemaRef ds:uri="91c3861b-0ad9-4d81-acc1-4b13364bd825"/>
  </ds:schemaRefs>
</ds:datastoreItem>
</file>

<file path=customXml/itemProps2.xml><?xml version="1.0" encoding="utf-8"?>
<ds:datastoreItem xmlns:ds="http://schemas.openxmlformats.org/officeDocument/2006/customXml" ds:itemID="{5F8FAE1D-8B96-475E-A833-1F2D5B8EA669}"/>
</file>

<file path=customXml/itemProps3.xml><?xml version="1.0" encoding="utf-8"?>
<ds:datastoreItem xmlns:ds="http://schemas.openxmlformats.org/officeDocument/2006/customXml" ds:itemID="{A65D033A-9DF0-4A93-983F-261AA4A2081B}">
  <ds:schemaRefs>
    <ds:schemaRef ds:uri="Microsoft.SharePoint.Taxonomy.ContentTypeSync"/>
  </ds:schemaRefs>
</ds:datastoreItem>
</file>

<file path=customXml/itemProps4.xml><?xml version="1.0" encoding="utf-8"?>
<ds:datastoreItem xmlns:ds="http://schemas.openxmlformats.org/officeDocument/2006/customXml" ds:itemID="{C4ADBC65-491F-44EB-82AC-A6AB09D585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TotalTime>
  <Words>1643</Words>
  <Application>Microsoft Office PowerPoint</Application>
  <PresentationFormat>Widescreen</PresentationFormat>
  <Paragraphs>174</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Georgia</vt:lpstr>
      <vt:lpstr>Open Sans</vt:lpstr>
      <vt:lpstr>NE PANS Layouts</vt:lpstr>
      <vt:lpstr>PowerPoint Presentation</vt:lpstr>
      <vt:lpstr>GREEN PLACES VISITED</vt:lpstr>
      <vt:lpstr>TIME SPENT OUTSIDE</vt:lpstr>
      <vt:lpstr>TIME SPENT OUTSIDE</vt:lpstr>
      <vt:lpstr>GREEN SPACES AT SCHOOL</vt:lpstr>
      <vt:lpstr>GREEN PLACES VISITED</vt:lpstr>
      <vt:lpstr>QUALITY OF LOCAL NATURAL SPACES</vt:lpstr>
      <vt:lpstr>MORE TIME OUTSIDE</vt:lpstr>
      <vt:lpstr>ENJOYMENT OF NATURE</vt:lpstr>
      <vt:lpstr>NATURE CONNECTION </vt:lpstr>
      <vt:lpstr>NATURE CONNECTION </vt:lpstr>
      <vt:lpstr>ENVIRONMENTAL CONCERN AND ACTION</vt:lpstr>
      <vt:lpstr>ENVIRONMENTAL CONCERN AND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Duee</dc:creator>
  <cp:lastModifiedBy>Pope, Em</cp:lastModifiedBy>
  <cp:revision>32</cp:revision>
  <dcterms:created xsi:type="dcterms:W3CDTF">2023-11-10T15:57:19Z</dcterms:created>
  <dcterms:modified xsi:type="dcterms:W3CDTF">2024-12-17T08:46:17Z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tribution">
    <vt:lpwstr>22;#Internal NE|70a74972-c838-4a08-aeb8-2c6aad14b4d9</vt:lpwstr>
  </property>
  <property fmtid="{D5CDD505-2E9C-101B-9397-08002B2CF9AE}" pid="3" name="ContentTypeId">
    <vt:lpwstr>0x010100A5BF1C78D9F64B679A5EBDE1C6598EBC0100C6BB3719333E694D92DDC9A88FFC3A1C</vt:lpwstr>
  </property>
  <property fmtid="{D5CDD505-2E9C-101B-9397-08002B2CF9AE}" pid="4" name="HOCopyrightLevel">
    <vt:lpwstr>7;#Crown|69589897-2828-4761-976e-717fd8e631c9</vt:lpwstr>
  </property>
  <property fmtid="{D5CDD505-2E9C-101B-9397-08002B2CF9AE}" pid="5" name="HOGovernmentSecurityClassification">
    <vt:lpwstr>6;#Official|14c80daa-741b-422c-9722-f71693c9ede4</vt:lpwstr>
  </property>
  <property fmtid="{D5CDD505-2E9C-101B-9397-08002B2CF9AE}" pid="6" name="HOSiteType">
    <vt:lpwstr>10;#Team|ff0485df-0575-416f-802f-e999165821b7</vt:lpwstr>
  </property>
  <property fmtid="{D5CDD505-2E9C-101B-9397-08002B2CF9AE}" pid="7" name="OrganisationalUnit">
    <vt:lpwstr>23;#NE|275df9ce-cd92-4318-adfe-db572e51c7ff</vt:lpwstr>
  </property>
  <property fmtid="{D5CDD505-2E9C-101B-9397-08002B2CF9AE}" pid="8" name="InformationType">
    <vt:lpwstr/>
  </property>
  <property fmtid="{D5CDD505-2E9C-101B-9397-08002B2CF9AE}" pid="9" name="MediaServiceImageTags">
    <vt:lpwstr/>
  </property>
</Properties>
</file>