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 id="2147483696" r:id="rId2"/>
  </p:sldMasterIdLst>
  <p:notesMasterIdLst>
    <p:notesMasterId r:id="rId43"/>
  </p:notesMasterIdLst>
  <p:sldIdLst>
    <p:sldId id="392" r:id="rId3"/>
    <p:sldId id="362" r:id="rId4"/>
    <p:sldId id="300" r:id="rId5"/>
    <p:sldId id="390" r:id="rId6"/>
    <p:sldId id="363" r:id="rId7"/>
    <p:sldId id="343" r:id="rId8"/>
    <p:sldId id="263" r:id="rId9"/>
    <p:sldId id="377" r:id="rId10"/>
    <p:sldId id="292" r:id="rId11"/>
    <p:sldId id="378" r:id="rId12"/>
    <p:sldId id="330" r:id="rId13"/>
    <p:sldId id="280" r:id="rId14"/>
    <p:sldId id="364" r:id="rId15"/>
    <p:sldId id="365" r:id="rId16"/>
    <p:sldId id="368" r:id="rId17"/>
    <p:sldId id="367" r:id="rId18"/>
    <p:sldId id="369" r:id="rId19"/>
    <p:sldId id="389" r:id="rId20"/>
    <p:sldId id="379" r:id="rId21"/>
    <p:sldId id="316" r:id="rId22"/>
    <p:sldId id="371" r:id="rId23"/>
    <p:sldId id="373" r:id="rId24"/>
    <p:sldId id="372" r:id="rId25"/>
    <p:sldId id="374" r:id="rId26"/>
    <p:sldId id="301" r:id="rId27"/>
    <p:sldId id="380" r:id="rId28"/>
    <p:sldId id="393" r:id="rId29"/>
    <p:sldId id="383" r:id="rId30"/>
    <p:sldId id="384" r:id="rId31"/>
    <p:sldId id="385" r:id="rId32"/>
    <p:sldId id="386" r:id="rId33"/>
    <p:sldId id="319" r:id="rId34"/>
    <p:sldId id="391" r:id="rId35"/>
    <p:sldId id="302" r:id="rId36"/>
    <p:sldId id="375" r:id="rId37"/>
    <p:sldId id="358" r:id="rId38"/>
    <p:sldId id="317" r:id="rId39"/>
    <p:sldId id="321" r:id="rId40"/>
    <p:sldId id="387" r:id="rId41"/>
    <p:sldId id="388"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B15D63-EC0E-4DEA-BE2D-49FDAC342F27}" vWet="2" dt="2024-12-16T14:19:59.220"/>
    <p1510:client id="{4FE8FEB7-A3B6-3A2E-BA55-2CFE1999C3B4}" v="4" dt="2024-12-16T14:21:01.887"/>
    <p1510:client id="{87EB62E2-537C-4409-B31E-54B3B3D2ACF8}" v="8" dt="2024-12-16T16:17:03.037"/>
    <p1510:client id="{B548009B-D07B-AF83-FE22-9127CB4C0FB2}" v="61" dt="2024-12-16T14:34:47.337"/>
    <p1510:client id="{D6D5EB03-5881-F82C-321B-BA227521F275}" v="2" dt="2024-12-16T14:11:14.0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84" y="28"/>
      </p:cViewPr>
      <p:guideLst>
        <p:guide orient="horz" pos="2137"/>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microsoft.com/office/2018/10/relationships/authors" Targe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microsoft.com/office/2015/10/relationships/revisionInfo" Target="revisionInfo.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D141CC-34D7-48A2-A715-C9A89E133008}" type="datetimeFigureOut">
              <a:rPr lang="en-GB" smtClean="0"/>
              <a:t>16/12/2024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5A7B59-98CC-4B0C-8E7E-3280B8CE5FC7}" type="slidenum">
              <a:rPr lang="en-GB" smtClean="0"/>
              <a:t>‹#›</a:t>
            </a:fld>
            <a:endParaRPr lang="en-GB"/>
          </a:p>
        </p:txBody>
      </p:sp>
    </p:spTree>
    <p:extLst>
      <p:ext uri="{BB962C8B-B14F-4D97-AF65-F5344CB8AC3E}">
        <p14:creationId xmlns:p14="http://schemas.microsoft.com/office/powerpoint/2010/main" val="2807091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45A7B59-98CC-4B0C-8E7E-3280B8CE5FC7}" type="slidenum">
              <a:rPr lang="en-GB" smtClean="0"/>
              <a:t>2</a:t>
            </a:fld>
            <a:endParaRPr lang="en-GB"/>
          </a:p>
        </p:txBody>
      </p:sp>
    </p:spTree>
    <p:extLst>
      <p:ext uri="{BB962C8B-B14F-4D97-AF65-F5344CB8AC3E}">
        <p14:creationId xmlns:p14="http://schemas.microsoft.com/office/powerpoint/2010/main" val="33127501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45A7B59-98CC-4B0C-8E7E-3280B8CE5FC7}" type="slidenum">
              <a:rPr lang="en-GB" smtClean="0"/>
              <a:t>24</a:t>
            </a:fld>
            <a:endParaRPr lang="en-GB"/>
          </a:p>
        </p:txBody>
      </p:sp>
    </p:spTree>
    <p:extLst>
      <p:ext uri="{BB962C8B-B14F-4D97-AF65-F5344CB8AC3E}">
        <p14:creationId xmlns:p14="http://schemas.microsoft.com/office/powerpoint/2010/main" val="35048166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45A7B59-98CC-4B0C-8E7E-3280B8CE5FC7}" type="slidenum">
              <a:rPr lang="en-GB" smtClean="0"/>
              <a:t>26</a:t>
            </a:fld>
            <a:endParaRPr lang="en-GB"/>
          </a:p>
        </p:txBody>
      </p:sp>
    </p:spTree>
    <p:extLst>
      <p:ext uri="{BB962C8B-B14F-4D97-AF65-F5344CB8AC3E}">
        <p14:creationId xmlns:p14="http://schemas.microsoft.com/office/powerpoint/2010/main" val="30941502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45A7B59-98CC-4B0C-8E7E-3280B8CE5FC7}" type="slidenum">
              <a:rPr lang="en-GB" smtClean="0"/>
              <a:t>27</a:t>
            </a:fld>
            <a:endParaRPr lang="en-GB"/>
          </a:p>
        </p:txBody>
      </p:sp>
    </p:spTree>
    <p:extLst>
      <p:ext uri="{BB962C8B-B14F-4D97-AF65-F5344CB8AC3E}">
        <p14:creationId xmlns:p14="http://schemas.microsoft.com/office/powerpoint/2010/main" val="40241495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45A7B59-98CC-4B0C-8E7E-3280B8CE5FC7}" type="slidenum">
              <a:rPr lang="en-GB" smtClean="0"/>
              <a:t>28</a:t>
            </a:fld>
            <a:endParaRPr lang="en-GB"/>
          </a:p>
        </p:txBody>
      </p:sp>
    </p:spTree>
    <p:extLst>
      <p:ext uri="{BB962C8B-B14F-4D97-AF65-F5344CB8AC3E}">
        <p14:creationId xmlns:p14="http://schemas.microsoft.com/office/powerpoint/2010/main" val="2449623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45A7B59-98CC-4B0C-8E7E-3280B8CE5FC7}" type="slidenum">
              <a:rPr lang="en-GB" smtClean="0"/>
              <a:t>31</a:t>
            </a:fld>
            <a:endParaRPr lang="en-GB"/>
          </a:p>
        </p:txBody>
      </p:sp>
    </p:spTree>
    <p:extLst>
      <p:ext uri="{BB962C8B-B14F-4D97-AF65-F5344CB8AC3E}">
        <p14:creationId xmlns:p14="http://schemas.microsoft.com/office/powerpoint/2010/main" val="741894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45A7B59-98CC-4B0C-8E7E-3280B8CE5FC7}" type="slidenum">
              <a:rPr lang="en-GB" smtClean="0"/>
              <a:t>32</a:t>
            </a:fld>
            <a:endParaRPr lang="en-GB"/>
          </a:p>
        </p:txBody>
      </p:sp>
    </p:spTree>
    <p:extLst>
      <p:ext uri="{BB962C8B-B14F-4D97-AF65-F5344CB8AC3E}">
        <p14:creationId xmlns:p14="http://schemas.microsoft.com/office/powerpoint/2010/main" val="42571504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45A7B59-98CC-4B0C-8E7E-3280B8CE5FC7}" type="slidenum">
              <a:rPr lang="en-GB" smtClean="0"/>
              <a:t>33</a:t>
            </a:fld>
            <a:endParaRPr lang="en-GB"/>
          </a:p>
        </p:txBody>
      </p:sp>
    </p:spTree>
    <p:extLst>
      <p:ext uri="{BB962C8B-B14F-4D97-AF65-F5344CB8AC3E}">
        <p14:creationId xmlns:p14="http://schemas.microsoft.com/office/powerpoint/2010/main" val="38140042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45A7B59-98CC-4B0C-8E7E-3280B8CE5FC7}" type="slidenum">
              <a:rPr lang="en-GB" smtClean="0"/>
              <a:t>35</a:t>
            </a:fld>
            <a:endParaRPr lang="en-GB"/>
          </a:p>
        </p:txBody>
      </p:sp>
    </p:spTree>
    <p:extLst>
      <p:ext uri="{BB962C8B-B14F-4D97-AF65-F5344CB8AC3E}">
        <p14:creationId xmlns:p14="http://schemas.microsoft.com/office/powerpoint/2010/main" val="568084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45A7B59-98CC-4B0C-8E7E-3280B8CE5FC7}" type="slidenum">
              <a:rPr lang="en-GB" smtClean="0"/>
              <a:t>36</a:t>
            </a:fld>
            <a:endParaRPr lang="en-GB"/>
          </a:p>
        </p:txBody>
      </p:sp>
    </p:spTree>
    <p:extLst>
      <p:ext uri="{BB962C8B-B14F-4D97-AF65-F5344CB8AC3E}">
        <p14:creationId xmlns:p14="http://schemas.microsoft.com/office/powerpoint/2010/main" val="400660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45A7B59-98CC-4B0C-8E7E-3280B8CE5FC7}" type="slidenum">
              <a:rPr lang="en-GB" smtClean="0"/>
              <a:t>5</a:t>
            </a:fld>
            <a:endParaRPr lang="en-GB"/>
          </a:p>
        </p:txBody>
      </p:sp>
    </p:spTree>
    <p:extLst>
      <p:ext uri="{BB962C8B-B14F-4D97-AF65-F5344CB8AC3E}">
        <p14:creationId xmlns:p14="http://schemas.microsoft.com/office/powerpoint/2010/main" val="4150548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45A7B59-98CC-4B0C-8E7E-3280B8CE5FC7}" type="slidenum">
              <a:rPr lang="en-GB" smtClean="0"/>
              <a:t>8</a:t>
            </a:fld>
            <a:endParaRPr lang="en-GB"/>
          </a:p>
        </p:txBody>
      </p:sp>
    </p:spTree>
    <p:extLst>
      <p:ext uri="{BB962C8B-B14F-4D97-AF65-F5344CB8AC3E}">
        <p14:creationId xmlns:p14="http://schemas.microsoft.com/office/powerpoint/2010/main" val="1407349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a:solidFill>
                <a:schemeClr val="accent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45A7B59-98CC-4B0C-8E7E-3280B8CE5FC7}" type="slidenum">
              <a:rPr lang="en-GB" smtClean="0"/>
              <a:t>10</a:t>
            </a:fld>
            <a:endParaRPr lang="en-GB"/>
          </a:p>
        </p:txBody>
      </p:sp>
    </p:spTree>
    <p:extLst>
      <p:ext uri="{BB962C8B-B14F-4D97-AF65-F5344CB8AC3E}">
        <p14:creationId xmlns:p14="http://schemas.microsoft.com/office/powerpoint/2010/main" val="3266395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45A7B59-98CC-4B0C-8E7E-3280B8CE5FC7}" type="slidenum">
              <a:rPr lang="en-GB" smtClean="0"/>
              <a:t>13</a:t>
            </a:fld>
            <a:endParaRPr lang="en-GB"/>
          </a:p>
        </p:txBody>
      </p:sp>
    </p:spTree>
    <p:extLst>
      <p:ext uri="{BB962C8B-B14F-4D97-AF65-F5344CB8AC3E}">
        <p14:creationId xmlns:p14="http://schemas.microsoft.com/office/powerpoint/2010/main" val="6169678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45A7B59-98CC-4B0C-8E7E-3280B8CE5FC7}" type="slidenum">
              <a:rPr lang="en-GB" smtClean="0"/>
              <a:t>14</a:t>
            </a:fld>
            <a:endParaRPr lang="en-GB"/>
          </a:p>
        </p:txBody>
      </p:sp>
    </p:spTree>
    <p:extLst>
      <p:ext uri="{BB962C8B-B14F-4D97-AF65-F5344CB8AC3E}">
        <p14:creationId xmlns:p14="http://schemas.microsoft.com/office/powerpoint/2010/main" val="17502163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45A7B59-98CC-4B0C-8E7E-3280B8CE5FC7}" type="slidenum">
              <a:rPr lang="en-GB" smtClean="0"/>
              <a:t>15</a:t>
            </a:fld>
            <a:endParaRPr lang="en-GB"/>
          </a:p>
        </p:txBody>
      </p:sp>
    </p:spTree>
    <p:extLst>
      <p:ext uri="{BB962C8B-B14F-4D97-AF65-F5344CB8AC3E}">
        <p14:creationId xmlns:p14="http://schemas.microsoft.com/office/powerpoint/2010/main" val="3986076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45A7B59-98CC-4B0C-8E7E-3280B8CE5FC7}" type="slidenum">
              <a:rPr lang="en-GB" smtClean="0"/>
              <a:t>16</a:t>
            </a:fld>
            <a:endParaRPr lang="en-GB"/>
          </a:p>
        </p:txBody>
      </p:sp>
    </p:spTree>
    <p:extLst>
      <p:ext uri="{BB962C8B-B14F-4D97-AF65-F5344CB8AC3E}">
        <p14:creationId xmlns:p14="http://schemas.microsoft.com/office/powerpoint/2010/main" val="2998830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45A7B59-98CC-4B0C-8E7E-3280B8CE5FC7}" type="slidenum">
              <a:rPr lang="en-GB" smtClean="0"/>
              <a:t>18</a:t>
            </a:fld>
            <a:endParaRPr lang="en-GB"/>
          </a:p>
        </p:txBody>
      </p:sp>
    </p:spTree>
    <p:extLst>
      <p:ext uri="{BB962C8B-B14F-4D97-AF65-F5344CB8AC3E}">
        <p14:creationId xmlns:p14="http://schemas.microsoft.com/office/powerpoint/2010/main" val="10605632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chemeClr val="bg1"/>
          </a:solidFill>
          <a:ln>
            <a:solidFill>
              <a:srgbClr val="D1D3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p:txBody>
      </p:sp>
      <p:sp>
        <p:nvSpPr>
          <p:cNvPr id="9" name="Rectangle 8"/>
          <p:cNvSpPr/>
          <p:nvPr/>
        </p:nvSpPr>
        <p:spPr>
          <a:xfrm>
            <a:off x="3931559" y="5899452"/>
            <a:ext cx="6618957" cy="392415"/>
          </a:xfrm>
          <a:prstGeom prst="rect">
            <a:avLst/>
          </a:prstGeom>
        </p:spPr>
        <p:txBody>
          <a:bodyPr wrap="square">
            <a:spAutoFit/>
          </a:bodyPr>
          <a:lstStyle/>
          <a:p>
            <a:r>
              <a:rPr lang="en-GB" sz="1950" b="1">
                <a:solidFill>
                  <a:srgbClr val="00437B"/>
                </a:solidFill>
                <a:latin typeface="Arial" panose="020B0604020202020204" pitchFamily="34" charset="0"/>
                <a:cs typeface="Arial" panose="020B0604020202020204" pitchFamily="34" charset="0"/>
              </a:rPr>
              <a:t>     </a:t>
            </a:r>
          </a:p>
        </p:txBody>
      </p:sp>
      <p:sp>
        <p:nvSpPr>
          <p:cNvPr id="10" name="Rectangle 9"/>
          <p:cNvSpPr/>
          <p:nvPr/>
        </p:nvSpPr>
        <p:spPr>
          <a:xfrm>
            <a:off x="11870056" y="2687541"/>
            <a:ext cx="321944" cy="4170459"/>
          </a:xfrm>
          <a:prstGeom prst="rect">
            <a:avLst/>
          </a:prstGeom>
          <a:solidFill>
            <a:srgbClr val="00437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pic>
        <p:nvPicPr>
          <p:cNvPr id="11" name="Picture 10"/>
          <p:cNvPicPr>
            <a:picLocks noChangeAspect="1"/>
          </p:cNvPicPr>
          <p:nvPr/>
        </p:nvPicPr>
        <p:blipFill>
          <a:blip r:embed="rId2"/>
          <a:stretch>
            <a:fillRect/>
          </a:stretch>
        </p:blipFill>
        <p:spPr>
          <a:xfrm>
            <a:off x="762956" y="496050"/>
            <a:ext cx="1108113" cy="1016939"/>
          </a:xfrm>
          <a:prstGeom prst="rect">
            <a:avLst/>
          </a:prstGeom>
        </p:spPr>
      </p:pic>
      <p:cxnSp>
        <p:nvCxnSpPr>
          <p:cNvPr id="12" name="Straight Connector 11"/>
          <p:cNvCxnSpPr/>
          <p:nvPr/>
        </p:nvCxnSpPr>
        <p:spPr>
          <a:xfrm flipH="1">
            <a:off x="689986" y="561285"/>
            <a:ext cx="9524" cy="895350"/>
          </a:xfrm>
          <a:prstGeom prst="line">
            <a:avLst/>
          </a:prstGeom>
          <a:ln>
            <a:solidFill>
              <a:srgbClr val="00437B"/>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281600" y="1996200"/>
            <a:ext cx="9144000" cy="1432800"/>
          </a:xfrm>
          <a:noFill/>
        </p:spPr>
        <p:txBody>
          <a:bodyPr anchor="b"/>
          <a:lstStyle>
            <a:lvl1pPr algn="ctr">
              <a:defRPr sz="4500">
                <a:solidFill>
                  <a:schemeClr val="tx1"/>
                </a:solidFill>
              </a:defRPr>
            </a:lvl1pPr>
          </a:lstStyle>
          <a:p>
            <a:r>
              <a:rPr lang="en-US"/>
              <a:t>Click to edit Master title style</a:t>
            </a:r>
            <a:endParaRPr lang="en-GB"/>
          </a:p>
        </p:txBody>
      </p:sp>
      <p:sp>
        <p:nvSpPr>
          <p:cNvPr id="3" name="Subtitle 2"/>
          <p:cNvSpPr>
            <a:spLocks noGrp="1"/>
          </p:cNvSpPr>
          <p:nvPr>
            <p:ph type="subTitle" idx="1"/>
          </p:nvPr>
        </p:nvSpPr>
        <p:spPr>
          <a:xfrm>
            <a:off x="1281600" y="3677557"/>
            <a:ext cx="9144000" cy="1655762"/>
          </a:xfrm>
        </p:spPr>
        <p:txBody>
          <a:bodyPr>
            <a:normAutofit/>
          </a:bodyPr>
          <a:lstStyle>
            <a:lvl1pPr marL="0" indent="0" algn="ctr">
              <a:buNone/>
              <a:defRPr sz="24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Tree>
    <p:extLst>
      <p:ext uri="{BB962C8B-B14F-4D97-AF65-F5344CB8AC3E}">
        <p14:creationId xmlns:p14="http://schemas.microsoft.com/office/powerpoint/2010/main" val="694268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1547880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2171877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chemeClr val="bg1"/>
          </a:solidFill>
          <a:ln>
            <a:solidFill>
              <a:srgbClr val="D1D3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p:txBody>
      </p:sp>
      <p:sp>
        <p:nvSpPr>
          <p:cNvPr id="9" name="Rectangle 8"/>
          <p:cNvSpPr/>
          <p:nvPr/>
        </p:nvSpPr>
        <p:spPr>
          <a:xfrm>
            <a:off x="3931559" y="5899452"/>
            <a:ext cx="6618957" cy="392415"/>
          </a:xfrm>
          <a:prstGeom prst="rect">
            <a:avLst/>
          </a:prstGeom>
        </p:spPr>
        <p:txBody>
          <a:bodyPr wrap="square">
            <a:spAutoFit/>
          </a:bodyPr>
          <a:lstStyle/>
          <a:p>
            <a:r>
              <a:rPr lang="en-GB" sz="1950" b="1">
                <a:solidFill>
                  <a:srgbClr val="00437B"/>
                </a:solidFill>
                <a:latin typeface="Arial" panose="020B0604020202020204" pitchFamily="34" charset="0"/>
                <a:cs typeface="Arial" panose="020B0604020202020204" pitchFamily="34" charset="0"/>
              </a:rPr>
              <a:t>     </a:t>
            </a:r>
          </a:p>
        </p:txBody>
      </p:sp>
      <p:sp>
        <p:nvSpPr>
          <p:cNvPr id="10" name="Rectangle 9"/>
          <p:cNvSpPr/>
          <p:nvPr/>
        </p:nvSpPr>
        <p:spPr>
          <a:xfrm>
            <a:off x="11870056" y="2687541"/>
            <a:ext cx="321944" cy="4170459"/>
          </a:xfrm>
          <a:prstGeom prst="rect">
            <a:avLst/>
          </a:prstGeom>
          <a:solidFill>
            <a:srgbClr val="00437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pic>
        <p:nvPicPr>
          <p:cNvPr id="11" name="Picture 10"/>
          <p:cNvPicPr>
            <a:picLocks noChangeAspect="1"/>
          </p:cNvPicPr>
          <p:nvPr/>
        </p:nvPicPr>
        <p:blipFill>
          <a:blip r:embed="rId2"/>
          <a:stretch>
            <a:fillRect/>
          </a:stretch>
        </p:blipFill>
        <p:spPr>
          <a:xfrm>
            <a:off x="762956" y="496050"/>
            <a:ext cx="1108113" cy="1016939"/>
          </a:xfrm>
          <a:prstGeom prst="rect">
            <a:avLst/>
          </a:prstGeom>
        </p:spPr>
      </p:pic>
      <p:cxnSp>
        <p:nvCxnSpPr>
          <p:cNvPr id="12" name="Straight Connector 11"/>
          <p:cNvCxnSpPr/>
          <p:nvPr/>
        </p:nvCxnSpPr>
        <p:spPr>
          <a:xfrm flipH="1">
            <a:off x="689986" y="561285"/>
            <a:ext cx="9524" cy="895350"/>
          </a:xfrm>
          <a:prstGeom prst="line">
            <a:avLst/>
          </a:prstGeom>
          <a:ln>
            <a:solidFill>
              <a:srgbClr val="00437B"/>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281600" y="1996200"/>
            <a:ext cx="9144000" cy="1432800"/>
          </a:xfrm>
          <a:noFill/>
        </p:spPr>
        <p:txBody>
          <a:bodyPr anchor="b"/>
          <a:lstStyle>
            <a:lvl1pPr algn="ctr">
              <a:defRPr sz="4500">
                <a:solidFill>
                  <a:schemeClr val="tx1"/>
                </a:solidFill>
              </a:defRPr>
            </a:lvl1pPr>
          </a:lstStyle>
          <a:p>
            <a:r>
              <a:rPr lang="en-US"/>
              <a:t>Click to edit Master title style</a:t>
            </a:r>
            <a:endParaRPr lang="en-GB"/>
          </a:p>
        </p:txBody>
      </p:sp>
      <p:sp>
        <p:nvSpPr>
          <p:cNvPr id="3" name="Subtitle 2"/>
          <p:cNvSpPr>
            <a:spLocks noGrp="1"/>
          </p:cNvSpPr>
          <p:nvPr>
            <p:ph type="subTitle" idx="1"/>
          </p:nvPr>
        </p:nvSpPr>
        <p:spPr>
          <a:xfrm>
            <a:off x="1281600" y="3677557"/>
            <a:ext cx="9144000" cy="1655762"/>
          </a:xfrm>
        </p:spPr>
        <p:txBody>
          <a:bodyPr>
            <a:normAutofit/>
          </a:bodyPr>
          <a:lstStyle>
            <a:lvl1pPr marL="0" indent="0" algn="ctr">
              <a:buNone/>
              <a:defRPr sz="24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Tree>
    <p:extLst>
      <p:ext uri="{BB962C8B-B14F-4D97-AF65-F5344CB8AC3E}">
        <p14:creationId xmlns:p14="http://schemas.microsoft.com/office/powerpoint/2010/main" val="37883080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27461"/>
            <a:ext cx="12193200" cy="1116000"/>
          </a:xfrm>
        </p:spPr>
        <p:txBody>
          <a:bodyPr>
            <a:normAutofit/>
          </a:bodyPr>
          <a:lstStyle>
            <a:lvl1pPr>
              <a:defRPr sz="3200"/>
            </a:lvl1pPr>
          </a:lstStyle>
          <a:p>
            <a:r>
              <a:rPr lang="en-US"/>
              <a:t>Click to edit Master title style</a:t>
            </a:r>
            <a:endParaRPr lang="en-GB"/>
          </a:p>
        </p:txBody>
      </p:sp>
      <p:sp>
        <p:nvSpPr>
          <p:cNvPr id="3" name="Content Placeholder 2"/>
          <p:cNvSpPr>
            <a:spLocks noGrp="1"/>
          </p:cNvSpPr>
          <p:nvPr>
            <p:ph idx="1"/>
          </p:nvPr>
        </p:nvSpPr>
        <p:spPr/>
        <p:txBody>
          <a:bodyPr>
            <a:normAutofit/>
          </a:bodyPr>
          <a:lstStyle>
            <a:lvl1pPr>
              <a:defRPr sz="2800"/>
            </a:lvl1pPr>
            <a:lvl2pPr>
              <a:defRPr sz="24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0754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7151427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11061020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8" name="Footer Placeholder 7"/>
          <p:cNvSpPr>
            <a:spLocks noGrp="1"/>
          </p:cNvSpPr>
          <p:nvPr>
            <p:ph type="ftr" sz="quarter" idx="11"/>
          </p:nvPr>
        </p:nvSpPr>
        <p:spPr>
          <a:xfrm>
            <a:off x="4038600" y="6356352"/>
            <a:ext cx="41148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38515617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4" name="Footer Placeholder 3"/>
          <p:cNvSpPr>
            <a:spLocks noGrp="1"/>
          </p:cNvSpPr>
          <p:nvPr>
            <p:ph type="ftr" sz="quarter" idx="11"/>
          </p:nvPr>
        </p:nvSpPr>
        <p:spPr>
          <a:xfrm>
            <a:off x="4038600" y="6356352"/>
            <a:ext cx="41148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4223585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3" name="Footer Placeholder 2"/>
          <p:cNvSpPr>
            <a:spLocks noGrp="1"/>
          </p:cNvSpPr>
          <p:nvPr>
            <p:ph type="ftr" sz="quarter" idx="11"/>
          </p:nvPr>
        </p:nvSpPr>
        <p:spPr>
          <a:xfrm>
            <a:off x="4038600" y="6356352"/>
            <a:ext cx="41148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2671680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1910779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27461"/>
            <a:ext cx="12193200" cy="1116000"/>
          </a:xfrm>
        </p:spPr>
        <p:txBody>
          <a:bodyPr>
            <a:normAutofit/>
          </a:bodyPr>
          <a:lstStyle>
            <a:lvl1pPr>
              <a:defRPr sz="3200"/>
            </a:lvl1pPr>
          </a:lstStyle>
          <a:p>
            <a:r>
              <a:rPr lang="en-US"/>
              <a:t>Click to edit Master title style</a:t>
            </a:r>
            <a:endParaRPr lang="en-GB"/>
          </a:p>
        </p:txBody>
      </p:sp>
      <p:sp>
        <p:nvSpPr>
          <p:cNvPr id="3" name="Content Placeholder 2"/>
          <p:cNvSpPr>
            <a:spLocks noGrp="1"/>
          </p:cNvSpPr>
          <p:nvPr>
            <p:ph idx="1"/>
          </p:nvPr>
        </p:nvSpPr>
        <p:spPr/>
        <p:txBody>
          <a:bodyPr>
            <a:normAutofit/>
          </a:bodyPr>
          <a:lstStyle>
            <a:lvl1pPr>
              <a:defRPr sz="2800"/>
            </a:lvl1pPr>
            <a:lvl2pPr>
              <a:defRPr sz="24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826068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2006167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23849646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1609953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311877089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3045544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8" name="Footer Placeholder 7"/>
          <p:cNvSpPr>
            <a:spLocks noGrp="1"/>
          </p:cNvSpPr>
          <p:nvPr>
            <p:ph type="ftr" sz="quarter" idx="11"/>
          </p:nvPr>
        </p:nvSpPr>
        <p:spPr>
          <a:xfrm>
            <a:off x="4038600" y="6356352"/>
            <a:ext cx="41148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243941633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4" name="Footer Placeholder 3"/>
          <p:cNvSpPr>
            <a:spLocks noGrp="1"/>
          </p:cNvSpPr>
          <p:nvPr>
            <p:ph type="ftr" sz="quarter" idx="11"/>
          </p:nvPr>
        </p:nvSpPr>
        <p:spPr>
          <a:xfrm>
            <a:off x="4038600" y="6356352"/>
            <a:ext cx="41148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195578238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3" name="Footer Placeholder 2"/>
          <p:cNvSpPr>
            <a:spLocks noGrp="1"/>
          </p:cNvSpPr>
          <p:nvPr>
            <p:ph type="ftr" sz="quarter" idx="11"/>
          </p:nvPr>
        </p:nvSpPr>
        <p:spPr>
          <a:xfrm>
            <a:off x="4038600" y="6356352"/>
            <a:ext cx="41148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524946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218560973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598845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12192000" cy="1116000"/>
          </a:xfrm>
          <a:prstGeom prst="rect">
            <a:avLst/>
          </a:prstGeom>
          <a:solidFill>
            <a:srgbClr val="00437B"/>
          </a:solidFill>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198820"/>
            <a:ext cx="10515600" cy="504712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extBox 6"/>
          <p:cNvSpPr txBox="1"/>
          <p:nvPr/>
        </p:nvSpPr>
        <p:spPr bwMode="auto">
          <a:xfrm>
            <a:off x="215153" y="6610579"/>
            <a:ext cx="2952376" cy="276999"/>
          </a:xfrm>
          <a:prstGeom prst="rect">
            <a:avLst/>
          </a:prstGeom>
          <a:noFill/>
          <a:ln>
            <a:noFill/>
          </a:ln>
        </p:spPr>
        <p:txBody>
          <a:bodyPr wrap="square" rtlCol="0">
            <a:spAutoFit/>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00437B"/>
                </a:solidFill>
                <a:effectLst/>
                <a:uLnTx/>
                <a:uFillTx/>
                <a:latin typeface="Arial" panose="020B0604020202020204" pitchFamily="34" charset="0"/>
                <a:ea typeface="+mn-ea"/>
                <a:cs typeface="Arial" panose="020B0604020202020204" pitchFamily="34" charset="0"/>
              </a:rPr>
              <a:t>Department for Work and Pensions</a:t>
            </a:r>
          </a:p>
        </p:txBody>
      </p:sp>
      <p:cxnSp>
        <p:nvCxnSpPr>
          <p:cNvPr id="8" name="Straight Connector 7"/>
          <p:cNvCxnSpPr/>
          <p:nvPr/>
        </p:nvCxnSpPr>
        <p:spPr>
          <a:xfrm>
            <a:off x="277091" y="6597684"/>
            <a:ext cx="11776887" cy="5751"/>
          </a:xfrm>
          <a:prstGeom prst="line">
            <a:avLst/>
          </a:prstGeom>
          <a:ln>
            <a:solidFill>
              <a:srgbClr val="00437B"/>
            </a:solidFill>
          </a:ln>
        </p:spPr>
        <p:style>
          <a:lnRef idx="1">
            <a:schemeClr val="accent1"/>
          </a:lnRef>
          <a:fillRef idx="0">
            <a:schemeClr val="accent1"/>
          </a:fillRef>
          <a:effectRef idx="0">
            <a:schemeClr val="accent1"/>
          </a:effectRef>
          <a:fontRef idx="minor">
            <a:schemeClr val="tx1"/>
          </a:fontRef>
        </p:style>
      </p:cxnSp>
      <p:sp>
        <p:nvSpPr>
          <p:cNvPr id="9" name="Slide Number Placeholder 1"/>
          <p:cNvSpPr txBox="1">
            <a:spLocks/>
          </p:cNvSpPr>
          <p:nvPr/>
        </p:nvSpPr>
        <p:spPr>
          <a:xfrm>
            <a:off x="9310777" y="6609602"/>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fld id="{5E540C4E-93A1-4FDD-ADA1-E939A5984B23}" type="slidenum">
              <a:rPr lang="en-GB" sz="1200" smtClean="0">
                <a:solidFill>
                  <a:prstClr val="black">
                    <a:tint val="75000"/>
                  </a:prstClr>
                </a:solidFill>
                <a:latin typeface="Arial" panose="020B0604020202020204" pitchFamily="34" charset="0"/>
                <a:cs typeface="Arial" panose="020B0604020202020204" pitchFamily="34" charset="0"/>
              </a:rPr>
              <a:pPr algn="r">
                <a:defRPr/>
              </a:pPr>
              <a:t>‹#›</a:t>
            </a:fld>
            <a:endParaRPr lang="en-GB" sz="1200">
              <a:solidFill>
                <a:prstClr val="black">
                  <a:tint val="75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371696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200" kern="1200">
          <a:solidFill>
            <a:schemeClr val="bg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12192000" cy="1116000"/>
          </a:xfrm>
          <a:prstGeom prst="rect">
            <a:avLst/>
          </a:prstGeom>
          <a:solidFill>
            <a:srgbClr val="00437B"/>
          </a:solidFill>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198820"/>
            <a:ext cx="10515600" cy="504712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extBox 6"/>
          <p:cNvSpPr txBox="1"/>
          <p:nvPr/>
        </p:nvSpPr>
        <p:spPr bwMode="auto">
          <a:xfrm>
            <a:off x="215153" y="6610579"/>
            <a:ext cx="2952376" cy="276999"/>
          </a:xfrm>
          <a:prstGeom prst="rect">
            <a:avLst/>
          </a:prstGeom>
          <a:noFill/>
          <a:ln>
            <a:noFill/>
          </a:ln>
        </p:spPr>
        <p:txBody>
          <a:bodyPr wrap="square" rtlCol="0">
            <a:spAutoFit/>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00437B"/>
                </a:solidFill>
                <a:effectLst/>
                <a:uLnTx/>
                <a:uFillTx/>
                <a:latin typeface="Arial" panose="020B0604020202020204" pitchFamily="34" charset="0"/>
                <a:ea typeface="+mn-ea"/>
                <a:cs typeface="Arial" panose="020B0604020202020204" pitchFamily="34" charset="0"/>
              </a:rPr>
              <a:t>Department for Work and Pensions</a:t>
            </a:r>
          </a:p>
        </p:txBody>
      </p:sp>
      <p:cxnSp>
        <p:nvCxnSpPr>
          <p:cNvPr id="8" name="Straight Connector 7"/>
          <p:cNvCxnSpPr/>
          <p:nvPr/>
        </p:nvCxnSpPr>
        <p:spPr>
          <a:xfrm>
            <a:off x="277091" y="6597684"/>
            <a:ext cx="11776887" cy="5751"/>
          </a:xfrm>
          <a:prstGeom prst="line">
            <a:avLst/>
          </a:prstGeom>
          <a:ln>
            <a:solidFill>
              <a:srgbClr val="00437B"/>
            </a:solidFill>
          </a:ln>
        </p:spPr>
        <p:style>
          <a:lnRef idx="1">
            <a:schemeClr val="accent1"/>
          </a:lnRef>
          <a:fillRef idx="0">
            <a:schemeClr val="accent1"/>
          </a:fillRef>
          <a:effectRef idx="0">
            <a:schemeClr val="accent1"/>
          </a:effectRef>
          <a:fontRef idx="minor">
            <a:schemeClr val="tx1"/>
          </a:fontRef>
        </p:style>
      </p:cxnSp>
      <p:sp>
        <p:nvSpPr>
          <p:cNvPr id="9" name="Slide Number Placeholder 1"/>
          <p:cNvSpPr txBox="1">
            <a:spLocks/>
          </p:cNvSpPr>
          <p:nvPr/>
        </p:nvSpPr>
        <p:spPr>
          <a:xfrm>
            <a:off x="9310777" y="6609602"/>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fld id="{5E540C4E-93A1-4FDD-ADA1-E939A5984B23}" type="slidenum">
              <a:rPr lang="en-GB" sz="1200" smtClean="0">
                <a:solidFill>
                  <a:prstClr val="black">
                    <a:tint val="75000"/>
                  </a:prstClr>
                </a:solidFill>
                <a:latin typeface="Arial" panose="020B0604020202020204" pitchFamily="34" charset="0"/>
                <a:cs typeface="Arial" panose="020B0604020202020204" pitchFamily="34" charset="0"/>
              </a:rPr>
              <a:pPr algn="r">
                <a:defRPr/>
              </a:pPr>
              <a:t>‹#›</a:t>
            </a:fld>
            <a:endParaRPr lang="en-GB" sz="1200">
              <a:solidFill>
                <a:prstClr val="black">
                  <a:tint val="75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517483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200" kern="1200">
          <a:solidFill>
            <a:schemeClr val="bg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image" Target="../media/image5.svg"/></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image" Target="../media/image5.sv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3E8B2A33-ED6A-FA45-756E-C65B2E713247}"/>
              </a:ext>
              <a:ext uri="{C183D7F6-B498-43B3-948B-1728B52AA6E4}">
                <adec:decorative xmlns:adec="http://schemas.microsoft.com/office/drawing/2017/decorative" val="1"/>
              </a:ext>
            </a:extLst>
          </p:cNvPr>
          <p:cNvGrpSpPr>
            <a:grpSpLocks noGrp="1" noUngrp="1" noRot="1" noMove="1" noResize="1"/>
          </p:cNvGrpSpPr>
          <p:nvPr/>
        </p:nvGrpSpPr>
        <p:grpSpPr>
          <a:xfrm>
            <a:off x="606380" y="231563"/>
            <a:ext cx="1371550" cy="1236186"/>
            <a:chOff x="521954" y="325730"/>
            <a:chExt cx="1448127" cy="1198713"/>
          </a:xfrm>
        </p:grpSpPr>
        <p:sp>
          <p:nvSpPr>
            <p:cNvPr id="5" name="Rectangle 4">
              <a:extLst>
                <a:ext uri="{FF2B5EF4-FFF2-40B4-BE49-F238E27FC236}">
                  <a16:creationId xmlns:a16="http://schemas.microsoft.com/office/drawing/2014/main" id="{47F4BA89-FBE1-2058-C407-53E81F9EAABA}"/>
                </a:ext>
              </a:extLst>
            </p:cNvPr>
            <p:cNvSpPr>
              <a:spLocks noGrp="1" noRot="1" noMove="1" noResize="1" noEditPoints="1" noAdjustHandles="1" noChangeArrowheads="1" noChangeShapeType="1"/>
            </p:cNvSpPr>
            <p:nvPr/>
          </p:nvSpPr>
          <p:spPr>
            <a:xfrm>
              <a:off x="521954" y="325730"/>
              <a:ext cx="1448127" cy="1198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descr="A black background with a black square&#10;&#10;Description automatically generated with medium confidence">
              <a:extLst>
                <a:ext uri="{FF2B5EF4-FFF2-40B4-BE49-F238E27FC236}">
                  <a16:creationId xmlns:a16="http://schemas.microsoft.com/office/drawing/2014/main" id="{14C9949A-7FA6-754E-140F-CF0B792DB144}"/>
                </a:ext>
              </a:extLst>
            </p:cNvPr>
            <p:cNvPicPr>
              <a:picLocks noGrp="1" noRot="1" noChangeAspect="1" noMove="1" noResize="1" noEditPoints="1" noAdjustHandles="1" noChangeArrowheads="1" noChangeShapeType="1" noCrop="1"/>
            </p:cNvPicPr>
            <p:nvPr/>
          </p:nvPicPr>
          <p:blipFill>
            <a:blip r:embed="rId2" cstate="print">
              <a:extLst>
                <a:ext uri="{28A0092B-C50C-407E-A947-70E740481C1C}">
                  <a14:useLocalDpi xmlns:a14="http://schemas.microsoft.com/office/drawing/2010/main" val="0"/>
                </a:ext>
              </a:extLst>
            </a:blip>
            <a:stretch>
              <a:fillRect/>
            </a:stretch>
          </p:blipFill>
          <p:spPr>
            <a:xfrm>
              <a:off x="611461" y="543310"/>
              <a:ext cx="1174059" cy="981133"/>
            </a:xfrm>
            <a:prstGeom prst="rect">
              <a:avLst/>
            </a:prstGeom>
            <a:ln>
              <a:solidFill>
                <a:schemeClr val="bg1"/>
              </a:solidFill>
            </a:ln>
          </p:spPr>
        </p:pic>
      </p:grpSp>
      <p:pic>
        <p:nvPicPr>
          <p:cNvPr id="10" name="Picture 9">
            <a:extLst>
              <a:ext uri="{FF2B5EF4-FFF2-40B4-BE49-F238E27FC236}">
                <a16:creationId xmlns:a16="http://schemas.microsoft.com/office/drawing/2014/main" id="{124348FA-4897-51B7-73CF-298B4F9DEAB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nvPicPr>
        <p:blipFill>
          <a:blip r:embed="rId3" cstate="print">
            <a:extLst>
              <a:ext uri="{28A0092B-C50C-407E-A947-70E740481C1C}">
                <a14:useLocalDpi xmlns:a14="http://schemas.microsoft.com/office/drawing/2010/main" val="0"/>
              </a:ext>
            </a:extLst>
          </a:blip>
          <a:stretch>
            <a:fillRect/>
          </a:stretch>
        </p:blipFill>
        <p:spPr>
          <a:xfrm>
            <a:off x="691154" y="1524681"/>
            <a:ext cx="1596808" cy="777255"/>
          </a:xfrm>
          <a:prstGeom prst="rect">
            <a:avLst/>
          </a:prstGeom>
        </p:spPr>
      </p:pic>
      <p:sp>
        <p:nvSpPr>
          <p:cNvPr id="11" name="Title 1">
            <a:extLst>
              <a:ext uri="{FF2B5EF4-FFF2-40B4-BE49-F238E27FC236}">
                <a16:creationId xmlns:a16="http://schemas.microsoft.com/office/drawing/2014/main" id="{BFD9250C-83DD-B073-FF6A-C0AC12D469B6}"/>
              </a:ext>
              <a:ext uri="{C183D7F6-B498-43B3-948B-1728B52AA6E4}">
                <adec:decorative xmlns:adec="http://schemas.microsoft.com/office/drawing/2017/decorative" val="0"/>
              </a:ext>
            </a:extLst>
          </p:cNvPr>
          <p:cNvSpPr>
            <a:spLocks noGrp="1"/>
          </p:cNvSpPr>
          <p:nvPr>
            <p:ph type="ctrTitle"/>
          </p:nvPr>
        </p:nvSpPr>
        <p:spPr>
          <a:xfrm>
            <a:off x="1371600" y="2865000"/>
            <a:ext cx="9144000" cy="1432800"/>
          </a:xfrm>
        </p:spPr>
        <p:txBody>
          <a:bodyPr>
            <a:normAutofit fontScale="90000"/>
          </a:bodyPr>
          <a:lstStyle/>
          <a:p>
            <a:r>
              <a:rPr lang="en-GB" dirty="0">
                <a:solidFill>
                  <a:schemeClr val="accent1"/>
                </a:solidFill>
                <a:latin typeface="Arial"/>
                <a:cs typeface="Arial"/>
              </a:rPr>
              <a:t>Move to Universal Credit Late Claimers (formerly tax credit customers) Qualitative Research</a:t>
            </a:r>
          </a:p>
        </p:txBody>
      </p:sp>
      <p:sp>
        <p:nvSpPr>
          <p:cNvPr id="14" name="Subtitle 2">
            <a:extLst>
              <a:ext uri="{FF2B5EF4-FFF2-40B4-BE49-F238E27FC236}">
                <a16:creationId xmlns:a16="http://schemas.microsoft.com/office/drawing/2014/main" id="{75966C8E-5B12-8BD3-8CBC-87DCB2716A4D}"/>
              </a:ext>
            </a:extLst>
          </p:cNvPr>
          <p:cNvSpPr>
            <a:spLocks noGrp="1"/>
          </p:cNvSpPr>
          <p:nvPr>
            <p:ph type="subTitle" idx="1"/>
          </p:nvPr>
        </p:nvSpPr>
        <p:spPr>
          <a:xfrm>
            <a:off x="1292155" y="4556065"/>
            <a:ext cx="9144000" cy="1656000"/>
          </a:xfrm>
        </p:spPr>
        <p:txBody>
          <a:bodyPr/>
          <a:lstStyle/>
          <a:p>
            <a:r>
              <a:rPr lang="en-GB">
                <a:solidFill>
                  <a:schemeClr val="accent1"/>
                </a:solidFill>
              </a:rPr>
              <a:t>Report</a:t>
            </a:r>
          </a:p>
          <a:p>
            <a:r>
              <a:rPr lang="en-GB">
                <a:solidFill>
                  <a:schemeClr val="accent1"/>
                </a:solidFill>
              </a:rPr>
              <a:t>December 2024</a:t>
            </a:r>
          </a:p>
        </p:txBody>
      </p:sp>
    </p:spTree>
    <p:extLst>
      <p:ext uri="{BB962C8B-B14F-4D97-AF65-F5344CB8AC3E}">
        <p14:creationId xmlns:p14="http://schemas.microsoft.com/office/powerpoint/2010/main" val="167081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02CEC-5F7D-F58B-4090-B6B14B2B441A}"/>
              </a:ext>
            </a:extLst>
          </p:cNvPr>
          <p:cNvSpPr>
            <a:spLocks noGrp="1"/>
          </p:cNvSpPr>
          <p:nvPr>
            <p:ph type="title"/>
          </p:nvPr>
        </p:nvSpPr>
        <p:spPr>
          <a:xfrm>
            <a:off x="0" y="-1"/>
            <a:ext cx="12192000" cy="1140001"/>
          </a:xfrm>
        </p:spPr>
        <p:txBody>
          <a:bodyPr>
            <a:normAutofit/>
          </a:bodyPr>
          <a:lstStyle/>
          <a:p>
            <a:r>
              <a:rPr lang="en-GB"/>
              <a:t>Understanding the Migration Notice was mentioned by participants with health conditions as being a barrier to making a claim</a:t>
            </a:r>
          </a:p>
        </p:txBody>
      </p:sp>
      <p:sp>
        <p:nvSpPr>
          <p:cNvPr id="12" name="Rectangle 11">
            <a:extLst>
              <a:ext uri="{FF2B5EF4-FFF2-40B4-BE49-F238E27FC236}">
                <a16:creationId xmlns:a16="http://schemas.microsoft.com/office/drawing/2014/main" id="{E7EFCE7C-3214-60A0-6F45-ABC9C3EE3E87}"/>
              </a:ext>
            </a:extLst>
          </p:cNvPr>
          <p:cNvSpPr/>
          <p:nvPr/>
        </p:nvSpPr>
        <p:spPr bwMode="gray">
          <a:xfrm>
            <a:off x="424201" y="1497338"/>
            <a:ext cx="11312164" cy="1271383"/>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solidFill>
                  <a:schemeClr val="bg1"/>
                </a:solidFill>
                <a:latin typeface="Arial" panose="020B0604020202020204" pitchFamily="34" charset="0"/>
                <a:cs typeface="Arial" panose="020B0604020202020204" pitchFamily="34" charset="0"/>
              </a:rPr>
              <a:t>Participants tended to understand the contents of the Migration Notice and found it easy to read. They remembered it informing them that tax credits were being replaced by UC, and they would need to make a claim to UC to continue receiving financial assistance. Participants also recalled the letter included a deadline to make a claim. </a:t>
            </a:r>
          </a:p>
        </p:txBody>
      </p:sp>
      <p:sp>
        <p:nvSpPr>
          <p:cNvPr id="14" name="Rectangle 13">
            <a:extLst>
              <a:ext uri="{FF2B5EF4-FFF2-40B4-BE49-F238E27FC236}">
                <a16:creationId xmlns:a16="http://schemas.microsoft.com/office/drawing/2014/main" id="{E269BEB3-5E96-0A81-CB51-E4A6DF584EF4}"/>
              </a:ext>
            </a:extLst>
          </p:cNvPr>
          <p:cNvSpPr/>
          <p:nvPr/>
        </p:nvSpPr>
        <p:spPr>
          <a:xfrm>
            <a:off x="1223802" y="3042385"/>
            <a:ext cx="9712961" cy="2664556"/>
          </a:xfrm>
          <a:prstGeom prst="rect">
            <a:avLst/>
          </a:prstGeom>
          <a:solidFill>
            <a:schemeClr val="bg1">
              <a:lumMod val="95000"/>
            </a:schemeClr>
          </a:solidFill>
          <a:ln>
            <a:noFill/>
          </a:ln>
        </p:spPr>
        <p:style>
          <a:lnRef idx="1">
            <a:schemeClr val="accent6"/>
          </a:lnRef>
          <a:fillRef idx="2">
            <a:schemeClr val="accent6"/>
          </a:fillRef>
          <a:effectRef idx="1">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indent="-285750">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Participants who had health conditions or disabilities, particularly learning disabilities (e.g. dyslexia) and mental health conditions (e.g. anxiety), tended to report finding it </a:t>
            </a:r>
            <a:r>
              <a:rPr lang="en-GB" sz="1600" b="1">
                <a:solidFill>
                  <a:schemeClr val="tx1"/>
                </a:solidFill>
                <a:latin typeface="Arial" panose="020B0604020202020204" pitchFamily="34" charset="0"/>
                <a:cs typeface="Arial" panose="020B0604020202020204" pitchFamily="34" charset="0"/>
              </a:rPr>
              <a:t>more difficult to understand the Migration Notice </a:t>
            </a:r>
            <a:r>
              <a:rPr lang="en-GB" sz="1600">
                <a:solidFill>
                  <a:schemeClr val="tx1"/>
                </a:solidFill>
                <a:latin typeface="Arial" panose="020B0604020202020204" pitchFamily="34" charset="0"/>
                <a:cs typeface="Arial" panose="020B0604020202020204" pitchFamily="34" charset="0"/>
              </a:rPr>
              <a:t>and </a:t>
            </a:r>
            <a:r>
              <a:rPr lang="en-GB" sz="1600" b="1">
                <a:solidFill>
                  <a:schemeClr val="tx1"/>
                </a:solidFill>
                <a:latin typeface="Arial" panose="020B0604020202020204" pitchFamily="34" charset="0"/>
                <a:cs typeface="Arial" panose="020B0604020202020204" pitchFamily="34" charset="0"/>
              </a:rPr>
              <a:t>feeling less confident about what actions to take. </a:t>
            </a:r>
            <a:r>
              <a:rPr lang="en-GB" sz="1600">
                <a:solidFill>
                  <a:schemeClr val="tx1"/>
                </a:solidFill>
                <a:latin typeface="Arial" panose="020B0604020202020204" pitchFamily="34" charset="0"/>
                <a:cs typeface="Arial" panose="020B0604020202020204" pitchFamily="34" charset="0"/>
              </a:rPr>
              <a:t>Participants with health conditions were also more likely to report feeling </a:t>
            </a:r>
            <a:r>
              <a:rPr lang="en-GB" sz="1600" b="1">
                <a:solidFill>
                  <a:schemeClr val="tx1"/>
                </a:solidFill>
                <a:latin typeface="Arial" panose="020B0604020202020204" pitchFamily="34" charset="0"/>
                <a:cs typeface="Arial" panose="020B0604020202020204" pitchFamily="34" charset="0"/>
              </a:rPr>
              <a:t>stressed</a:t>
            </a:r>
            <a:r>
              <a:rPr lang="en-GB" sz="1600">
                <a:solidFill>
                  <a:schemeClr val="tx1"/>
                </a:solidFill>
                <a:latin typeface="Arial" panose="020B0604020202020204" pitchFamily="34" charset="0"/>
                <a:cs typeface="Arial" panose="020B0604020202020204" pitchFamily="34" charset="0"/>
              </a:rPr>
              <a:t> or </a:t>
            </a:r>
            <a:r>
              <a:rPr lang="en-GB" sz="1600" b="1">
                <a:solidFill>
                  <a:schemeClr val="tx1"/>
                </a:solidFill>
                <a:latin typeface="Arial" panose="020B0604020202020204" pitchFamily="34" charset="0"/>
                <a:cs typeface="Arial" panose="020B0604020202020204" pitchFamily="34" charset="0"/>
              </a:rPr>
              <a:t>worried</a:t>
            </a:r>
            <a:r>
              <a:rPr lang="en-GB" sz="1600">
                <a:solidFill>
                  <a:schemeClr val="tx1"/>
                </a:solidFill>
                <a:latin typeface="Arial" panose="020B0604020202020204" pitchFamily="34" charset="0"/>
                <a:cs typeface="Arial" panose="020B0604020202020204" pitchFamily="34" charset="0"/>
              </a:rPr>
              <a:t> about the move to UC.</a:t>
            </a:r>
          </a:p>
          <a:p>
            <a:pPr marL="285750" indent="-285750">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Participants tended to ask friends or family members to support them with understanding the Migration Notice and navigating the process for making a claim.</a:t>
            </a:r>
          </a:p>
          <a:p>
            <a:pPr marL="285750" indent="-285750">
              <a:spcBef>
                <a:spcPts val="1200"/>
              </a:spcBef>
              <a:buFont typeface="Arial" panose="020B0604020202020204" pitchFamily="34" charset="0"/>
              <a:buChar char="•"/>
            </a:pPr>
            <a:r>
              <a:rPr lang="en-GB" sz="1600">
                <a:solidFill>
                  <a:schemeClr val="tx1"/>
                </a:solidFill>
                <a:effectLst/>
                <a:latin typeface="Arial" panose="020B0604020202020204" pitchFamily="34" charset="0"/>
                <a:cs typeface="Arial" panose="020B0604020202020204" pitchFamily="34" charset="0"/>
              </a:rPr>
              <a:t>Where participants recalled that the Migration Notice informed them that they would be moved over automatically,  they reported</a:t>
            </a:r>
            <a:r>
              <a:rPr lang="en-GB" sz="1400">
                <a:solidFill>
                  <a:schemeClr val="tx1"/>
                </a:solidFill>
                <a:effectLst/>
                <a:latin typeface="Arial" panose="020B0604020202020204" pitchFamily="34" charset="0"/>
                <a:cs typeface="Arial" panose="020B0604020202020204" pitchFamily="34" charset="0"/>
              </a:rPr>
              <a:t> </a:t>
            </a:r>
            <a:r>
              <a:rPr lang="en-GB" sz="1600">
                <a:solidFill>
                  <a:schemeClr val="tx1"/>
                </a:solidFill>
                <a:latin typeface="Arial" panose="020B0604020202020204" pitchFamily="34" charset="0"/>
                <a:cs typeface="Arial" panose="020B0604020202020204" pitchFamily="34" charset="0"/>
              </a:rPr>
              <a:t>not being aware that they needed to make a claim to UC at all.</a:t>
            </a:r>
          </a:p>
        </p:txBody>
      </p:sp>
      <p:sp>
        <p:nvSpPr>
          <p:cNvPr id="13" name="TextBox 12">
            <a:extLst>
              <a:ext uri="{FF2B5EF4-FFF2-40B4-BE49-F238E27FC236}">
                <a16:creationId xmlns:a16="http://schemas.microsoft.com/office/drawing/2014/main" id="{6DBC3E80-7937-2B45-3103-F3F6C7613015}"/>
              </a:ext>
            </a:extLst>
          </p:cNvPr>
          <p:cNvSpPr txBox="1"/>
          <p:nvPr/>
        </p:nvSpPr>
        <p:spPr>
          <a:xfrm>
            <a:off x="3732333" y="5778825"/>
            <a:ext cx="4695898" cy="738664"/>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 didn't know what to do because I can't use a computer or email, anything like that.” </a:t>
            </a:r>
            <a:r>
              <a:rPr lang="en-GB" sz="1400">
                <a:solidFill>
                  <a:schemeClr val="accent1"/>
                </a:solidFill>
                <a:latin typeface="Arial" panose="020B0604020202020204" pitchFamily="34" charset="0"/>
                <a:cs typeface="Arial" panose="020B0604020202020204" pitchFamily="34" charset="0"/>
              </a:rPr>
              <a:t>Claimant, not working, WTC</a:t>
            </a:r>
          </a:p>
        </p:txBody>
      </p:sp>
    </p:spTree>
    <p:extLst>
      <p:ext uri="{BB962C8B-B14F-4D97-AF65-F5344CB8AC3E}">
        <p14:creationId xmlns:p14="http://schemas.microsoft.com/office/powerpoint/2010/main" val="4150909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7C778-A839-EB5B-AED1-37C4B7D3848B}"/>
              </a:ext>
            </a:extLst>
          </p:cNvPr>
          <p:cNvSpPr>
            <a:spLocks noGrp="1"/>
          </p:cNvSpPr>
          <p:nvPr>
            <p:ph type="title"/>
          </p:nvPr>
        </p:nvSpPr>
        <p:spPr>
          <a:xfrm>
            <a:off x="0" y="0"/>
            <a:ext cx="12192000" cy="1107431"/>
          </a:xfrm>
        </p:spPr>
        <p:txBody>
          <a:bodyPr>
            <a:noAutofit/>
          </a:bodyPr>
          <a:lstStyle/>
          <a:p>
            <a:r>
              <a:rPr lang="en-GB" sz="3200"/>
              <a:t>Participants felt that the Migration Notice missed important details that might have supported them to move to UC earlier</a:t>
            </a:r>
          </a:p>
        </p:txBody>
      </p:sp>
      <p:sp>
        <p:nvSpPr>
          <p:cNvPr id="3" name="Rectangle 2">
            <a:extLst>
              <a:ext uri="{FF2B5EF4-FFF2-40B4-BE49-F238E27FC236}">
                <a16:creationId xmlns:a16="http://schemas.microsoft.com/office/drawing/2014/main" id="{59E6FE32-A5EA-5E6B-97D4-A07DA73386D9}"/>
              </a:ext>
            </a:extLst>
          </p:cNvPr>
          <p:cNvSpPr/>
          <p:nvPr/>
        </p:nvSpPr>
        <p:spPr bwMode="gray">
          <a:xfrm>
            <a:off x="424200" y="1264074"/>
            <a:ext cx="2188366" cy="1444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solidFill>
                  <a:schemeClr val="bg1"/>
                </a:solidFill>
                <a:latin typeface="Arial" panose="020B0604020202020204" pitchFamily="34" charset="0"/>
                <a:cs typeface="Arial" panose="020B0604020202020204" pitchFamily="34" charset="0"/>
              </a:rPr>
              <a:t>Eligibility (work and savings)</a:t>
            </a:r>
          </a:p>
        </p:txBody>
      </p:sp>
      <p:sp>
        <p:nvSpPr>
          <p:cNvPr id="4" name="Rectangle 3">
            <a:extLst>
              <a:ext uri="{FF2B5EF4-FFF2-40B4-BE49-F238E27FC236}">
                <a16:creationId xmlns:a16="http://schemas.microsoft.com/office/drawing/2014/main" id="{3071B1D8-1F8D-AA8A-AD3C-291CCFAB9275}"/>
              </a:ext>
            </a:extLst>
          </p:cNvPr>
          <p:cNvSpPr/>
          <p:nvPr/>
        </p:nvSpPr>
        <p:spPr bwMode="gray">
          <a:xfrm>
            <a:off x="2644001" y="1264074"/>
            <a:ext cx="9092364" cy="1444675"/>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lnSpc>
                <a:spcPct val="110000"/>
              </a:lnSpc>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Whilst the capital disregard was noted on the Migration Notice, participants who had savings often didn’t recollect being aware of this and felt that if the details about the one-year capital disregard had been clearer to them, this would have reassured them about their eligibility.</a:t>
            </a:r>
          </a:p>
          <a:p>
            <a:pPr marL="285750" indent="-285750">
              <a:lnSpc>
                <a:spcPct val="110000"/>
              </a:lnSpc>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Participants who were in work felt that the letter could have been more explicit that UC is for people in work and provided more or clearer details about how working impacts a UC claim.</a:t>
            </a:r>
          </a:p>
        </p:txBody>
      </p:sp>
      <p:sp>
        <p:nvSpPr>
          <p:cNvPr id="7" name="Rectangle 6">
            <a:extLst>
              <a:ext uri="{FF2B5EF4-FFF2-40B4-BE49-F238E27FC236}">
                <a16:creationId xmlns:a16="http://schemas.microsoft.com/office/drawing/2014/main" id="{98E58D54-0437-8820-B68D-F1EE3A7AF49B}"/>
              </a:ext>
            </a:extLst>
          </p:cNvPr>
          <p:cNvSpPr/>
          <p:nvPr/>
        </p:nvSpPr>
        <p:spPr bwMode="gray">
          <a:xfrm>
            <a:off x="424199" y="2865392"/>
            <a:ext cx="2188366" cy="220531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latin typeface="Arial" panose="020B0604020202020204" pitchFamily="34" charset="0"/>
                <a:cs typeface="Arial" panose="020B0604020202020204" pitchFamily="34" charset="0"/>
              </a:rPr>
              <a:t>Transitional protection and advance payments</a:t>
            </a:r>
          </a:p>
        </p:txBody>
      </p:sp>
      <p:sp>
        <p:nvSpPr>
          <p:cNvPr id="8" name="Rectangle 7">
            <a:extLst>
              <a:ext uri="{FF2B5EF4-FFF2-40B4-BE49-F238E27FC236}">
                <a16:creationId xmlns:a16="http://schemas.microsoft.com/office/drawing/2014/main" id="{B532DEC3-BB62-ECC4-4163-1F6F14312D1D}"/>
              </a:ext>
            </a:extLst>
          </p:cNvPr>
          <p:cNvSpPr/>
          <p:nvPr/>
        </p:nvSpPr>
        <p:spPr bwMode="gray">
          <a:xfrm>
            <a:off x="2644001" y="2865392"/>
            <a:ext cx="9123795" cy="220531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lnSpc>
                <a:spcPct val="110000"/>
              </a:lnSpc>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Awareness of the term ‘transitional protection’ was very low before and after claiming, and even once explained, few participants knew about it, including those who thought they could be eligible. Participants who were aware of transitional protection tended to believe it had a 12-month limit, showing some confusion between this and the capital disregard. Participants who intentionally delayed their claim because they were concerned about receiving less on UC may have claimed sooner if they had known more about transitional protection.</a:t>
            </a:r>
          </a:p>
          <a:p>
            <a:pPr marL="285750" indent="-285750">
              <a:lnSpc>
                <a:spcPct val="110000"/>
              </a:lnSpc>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Participants tended to become aware of the advance payment once their tax credits had ended and they were communicating with DWP about their claim.</a:t>
            </a:r>
          </a:p>
        </p:txBody>
      </p:sp>
      <p:sp>
        <p:nvSpPr>
          <p:cNvPr id="13" name="TextBox 12">
            <a:extLst>
              <a:ext uri="{FF2B5EF4-FFF2-40B4-BE49-F238E27FC236}">
                <a16:creationId xmlns:a16="http://schemas.microsoft.com/office/drawing/2014/main" id="{0EAEB0E6-8ED2-AC70-929E-8468AB5ACB95}"/>
              </a:ext>
            </a:extLst>
          </p:cNvPr>
          <p:cNvSpPr txBox="1"/>
          <p:nvPr/>
        </p:nvSpPr>
        <p:spPr>
          <a:xfrm>
            <a:off x="424199" y="5070706"/>
            <a:ext cx="11312166" cy="523220"/>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“If people realise that they're going to probably get the guarantee for a year, they're not going to worry as much. I left it as late as possible, because I thought I'd be worse off. So, I left it all last minute.” </a:t>
            </a:r>
            <a:r>
              <a:rPr lang="en-GB" sz="1400">
                <a:solidFill>
                  <a:schemeClr val="accent1"/>
                </a:solidFill>
                <a:latin typeface="Arial" panose="020B0604020202020204" pitchFamily="34" charset="0"/>
                <a:cs typeface="Arial" panose="020B0604020202020204" pitchFamily="34" charset="0"/>
              </a:rPr>
              <a:t>Claimant, not working, WTC</a:t>
            </a:r>
          </a:p>
        </p:txBody>
      </p:sp>
      <p:sp>
        <p:nvSpPr>
          <p:cNvPr id="9" name="Rectangle 8">
            <a:extLst>
              <a:ext uri="{FF2B5EF4-FFF2-40B4-BE49-F238E27FC236}">
                <a16:creationId xmlns:a16="http://schemas.microsoft.com/office/drawing/2014/main" id="{1F723309-C1ED-C384-0D10-A9439A3EE108}"/>
              </a:ext>
            </a:extLst>
          </p:cNvPr>
          <p:cNvSpPr/>
          <p:nvPr/>
        </p:nvSpPr>
        <p:spPr bwMode="gray">
          <a:xfrm>
            <a:off x="424199" y="5593926"/>
            <a:ext cx="2188367" cy="9481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solidFill>
                  <a:schemeClr val="bg1"/>
                </a:solidFill>
                <a:latin typeface="Arial" panose="020B0604020202020204" pitchFamily="34" charset="0"/>
                <a:cs typeface="Arial" panose="020B0604020202020204" pitchFamily="34" charset="0"/>
              </a:rPr>
              <a:t>Why tax credits were being replaced by UC</a:t>
            </a:r>
          </a:p>
        </p:txBody>
      </p:sp>
      <p:sp>
        <p:nvSpPr>
          <p:cNvPr id="10" name="Rectangle 9">
            <a:extLst>
              <a:ext uri="{FF2B5EF4-FFF2-40B4-BE49-F238E27FC236}">
                <a16:creationId xmlns:a16="http://schemas.microsoft.com/office/drawing/2014/main" id="{0E5EF535-1923-1BD3-C74F-66534672F329}"/>
              </a:ext>
            </a:extLst>
          </p:cNvPr>
          <p:cNvSpPr/>
          <p:nvPr/>
        </p:nvSpPr>
        <p:spPr bwMode="gray">
          <a:xfrm>
            <a:off x="2644001" y="5593926"/>
            <a:ext cx="9123794" cy="948130"/>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lnSpc>
                <a:spcPct val="110000"/>
              </a:lnSpc>
              <a:spcBef>
                <a:spcPts val="2400"/>
              </a:spcBef>
              <a:buFont typeface="Arial" panose="020B0604020202020204" pitchFamily="34" charset="0"/>
              <a:buChar char="•"/>
            </a:pPr>
            <a:r>
              <a:rPr lang="en-GB" sz="1600">
                <a:latin typeface="Arial" panose="020B0604020202020204" pitchFamily="34" charset="0"/>
                <a:cs typeface="Arial" panose="020B0604020202020204" pitchFamily="34" charset="0"/>
              </a:rPr>
              <a:t>Participants felt that the letter should have explained why tax credits were being replaced by UC and ‘sold’ the benefits of claiming UC to encourage more people to make a claim, e.g. if they would receive less correspondence related to benefit claims.</a:t>
            </a:r>
          </a:p>
        </p:txBody>
      </p:sp>
    </p:spTree>
    <p:extLst>
      <p:ext uri="{BB962C8B-B14F-4D97-AF65-F5344CB8AC3E}">
        <p14:creationId xmlns:p14="http://schemas.microsoft.com/office/powerpoint/2010/main" val="4080377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AC99-6F24-7947-60BE-12069B99A0DC}"/>
              </a:ext>
            </a:extLst>
          </p:cNvPr>
          <p:cNvSpPr>
            <a:spLocks noGrp="1"/>
          </p:cNvSpPr>
          <p:nvPr>
            <p:ph type="title"/>
          </p:nvPr>
        </p:nvSpPr>
        <p:spPr/>
        <p:txBody>
          <a:bodyPr/>
          <a:lstStyle/>
          <a:p>
            <a:r>
              <a:rPr lang="en-GB"/>
              <a:t>4. Barriers and reasons for claiming late</a:t>
            </a:r>
            <a:br>
              <a:rPr lang="en-GB"/>
            </a:br>
            <a:r>
              <a:rPr lang="en-GB"/>
              <a:t> </a:t>
            </a:r>
          </a:p>
        </p:txBody>
      </p:sp>
      <p:sp>
        <p:nvSpPr>
          <p:cNvPr id="3" name="Rectangle 2">
            <a:extLst>
              <a:ext uri="{FF2B5EF4-FFF2-40B4-BE49-F238E27FC236}">
                <a16:creationId xmlns:a16="http://schemas.microsoft.com/office/drawing/2014/main" id="{385964C3-CA33-4C6E-415E-6284B5E19231}"/>
              </a:ext>
            </a:extLst>
          </p:cNvPr>
          <p:cNvSpPr/>
          <p:nvPr/>
        </p:nvSpPr>
        <p:spPr>
          <a:xfrm>
            <a:off x="5741503" y="6648967"/>
            <a:ext cx="781050" cy="18579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12C45F2F-B25C-FA5D-F1A5-EEF70391817B}"/>
              </a:ext>
            </a:extLst>
          </p:cNvPr>
          <p:cNvSpPr/>
          <p:nvPr/>
        </p:nvSpPr>
        <p:spPr>
          <a:xfrm>
            <a:off x="5699126" y="23234"/>
            <a:ext cx="781050" cy="18579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1421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54130-6116-1916-790B-2DE925644BAF}"/>
              </a:ext>
            </a:extLst>
          </p:cNvPr>
          <p:cNvSpPr>
            <a:spLocks noGrp="1"/>
          </p:cNvSpPr>
          <p:nvPr>
            <p:ph type="title"/>
          </p:nvPr>
        </p:nvSpPr>
        <p:spPr/>
        <p:txBody>
          <a:bodyPr>
            <a:normAutofit/>
          </a:bodyPr>
          <a:lstStyle/>
          <a:p>
            <a:r>
              <a:rPr lang="en-GB" sz="3000"/>
              <a:t>There were four reasons why participants claimed after the deadline in the Migration Notice</a:t>
            </a:r>
          </a:p>
        </p:txBody>
      </p:sp>
      <p:sp>
        <p:nvSpPr>
          <p:cNvPr id="10" name="Rectangle 9">
            <a:extLst>
              <a:ext uri="{FF2B5EF4-FFF2-40B4-BE49-F238E27FC236}">
                <a16:creationId xmlns:a16="http://schemas.microsoft.com/office/drawing/2014/main" id="{A9FFBFB4-94C7-5C0D-2077-A296B3621276}"/>
              </a:ext>
            </a:extLst>
          </p:cNvPr>
          <p:cNvSpPr/>
          <p:nvPr/>
        </p:nvSpPr>
        <p:spPr>
          <a:xfrm>
            <a:off x="1018524" y="2096876"/>
            <a:ext cx="4898572" cy="143999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a:latin typeface="Arial" panose="020B0604020202020204" pitchFamily="34" charset="0"/>
                <a:cs typeface="Arial" panose="020B0604020202020204" pitchFamily="34" charset="0"/>
              </a:rPr>
              <a:t>1</a:t>
            </a:r>
          </a:p>
          <a:p>
            <a:pPr algn="ctr"/>
            <a:r>
              <a:rPr lang="en-GB" b="1">
                <a:latin typeface="Arial" panose="020B0604020202020204" pitchFamily="34" charset="0"/>
                <a:cs typeface="Arial" panose="020B0604020202020204" pitchFamily="34" charset="0"/>
              </a:rPr>
              <a:t>Intentionally delayed making a claim</a:t>
            </a:r>
          </a:p>
        </p:txBody>
      </p:sp>
      <p:sp>
        <p:nvSpPr>
          <p:cNvPr id="7" name="Rectangle 6">
            <a:extLst>
              <a:ext uri="{FF2B5EF4-FFF2-40B4-BE49-F238E27FC236}">
                <a16:creationId xmlns:a16="http://schemas.microsoft.com/office/drawing/2014/main" id="{DE1D8CB7-2647-5F14-34F5-380201C3D1E3}"/>
              </a:ext>
            </a:extLst>
          </p:cNvPr>
          <p:cNvSpPr/>
          <p:nvPr/>
        </p:nvSpPr>
        <p:spPr>
          <a:xfrm>
            <a:off x="6165575" y="2096875"/>
            <a:ext cx="4898571" cy="1439999"/>
          </a:xfrm>
          <a:prstGeom prst="rect">
            <a:avLst/>
          </a:prstGeom>
          <a:solidFill>
            <a:schemeClr val="accent2"/>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3600" b="1">
                <a:latin typeface="Arial" panose="020B0604020202020204" pitchFamily="34" charset="0"/>
                <a:cs typeface="Arial" panose="020B0604020202020204" pitchFamily="34" charset="0"/>
              </a:rPr>
              <a:t>2</a:t>
            </a:r>
          </a:p>
          <a:p>
            <a:pPr algn="ctr"/>
            <a:r>
              <a:rPr lang="en-GB" b="1">
                <a:latin typeface="Arial" panose="020B0604020202020204" pitchFamily="34" charset="0"/>
                <a:cs typeface="Arial" panose="020B0604020202020204" pitchFamily="34" charset="0"/>
              </a:rPr>
              <a:t>Unaware they had claimed after the deadline</a:t>
            </a:r>
          </a:p>
        </p:txBody>
      </p:sp>
      <p:sp>
        <p:nvSpPr>
          <p:cNvPr id="5" name="Rectangle 4">
            <a:extLst>
              <a:ext uri="{FF2B5EF4-FFF2-40B4-BE49-F238E27FC236}">
                <a16:creationId xmlns:a16="http://schemas.microsoft.com/office/drawing/2014/main" id="{190B1F39-F7D3-8CE1-E39F-47904196F4A2}"/>
              </a:ext>
            </a:extLst>
          </p:cNvPr>
          <p:cNvSpPr/>
          <p:nvPr/>
        </p:nvSpPr>
        <p:spPr>
          <a:xfrm>
            <a:off x="1018523" y="3797749"/>
            <a:ext cx="4898573" cy="1439999"/>
          </a:xfrm>
          <a:prstGeom prst="rect">
            <a:avLst/>
          </a:prstGeom>
          <a:solidFill>
            <a:schemeClr val="accent2"/>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3600" b="1">
                <a:latin typeface="Arial" panose="020B0604020202020204" pitchFamily="34" charset="0"/>
                <a:cs typeface="Arial" panose="020B0604020202020204" pitchFamily="34" charset="0"/>
              </a:rPr>
              <a:t>3</a:t>
            </a:r>
          </a:p>
          <a:p>
            <a:pPr algn="ctr"/>
            <a:r>
              <a:rPr lang="en-GB" b="1">
                <a:latin typeface="Arial" panose="020B0604020202020204" pitchFamily="34" charset="0"/>
                <a:cs typeface="Arial" panose="020B0604020202020204" pitchFamily="34" charset="0"/>
              </a:rPr>
              <a:t>Prioritised other commitments</a:t>
            </a:r>
          </a:p>
        </p:txBody>
      </p:sp>
      <p:sp>
        <p:nvSpPr>
          <p:cNvPr id="6" name="Rectangle 5">
            <a:extLst>
              <a:ext uri="{FF2B5EF4-FFF2-40B4-BE49-F238E27FC236}">
                <a16:creationId xmlns:a16="http://schemas.microsoft.com/office/drawing/2014/main" id="{66D967FA-338F-0BC9-545A-F4817D718007}"/>
              </a:ext>
            </a:extLst>
          </p:cNvPr>
          <p:cNvSpPr/>
          <p:nvPr/>
        </p:nvSpPr>
        <p:spPr>
          <a:xfrm>
            <a:off x="6165575" y="3797749"/>
            <a:ext cx="4898571" cy="143999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a:latin typeface="Arial" panose="020B0604020202020204" pitchFamily="34" charset="0"/>
                <a:cs typeface="Arial" panose="020B0604020202020204" pitchFamily="34" charset="0"/>
              </a:rPr>
              <a:t>4</a:t>
            </a:r>
          </a:p>
          <a:p>
            <a:pPr algn="ctr"/>
            <a:r>
              <a:rPr lang="en-GB" b="1">
                <a:latin typeface="Arial" panose="020B0604020202020204" pitchFamily="34" charset="0"/>
                <a:cs typeface="Arial" panose="020B0604020202020204" pitchFamily="34" charset="0"/>
              </a:rPr>
              <a:t>Had no intention to apply</a:t>
            </a:r>
          </a:p>
        </p:txBody>
      </p:sp>
    </p:spTree>
    <p:extLst>
      <p:ext uri="{BB962C8B-B14F-4D97-AF65-F5344CB8AC3E}">
        <p14:creationId xmlns:p14="http://schemas.microsoft.com/office/powerpoint/2010/main" val="1812675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0A0DA-8EE6-F752-5560-6F5648B1E97D}"/>
              </a:ext>
            </a:extLst>
          </p:cNvPr>
          <p:cNvSpPr>
            <a:spLocks noGrp="1"/>
          </p:cNvSpPr>
          <p:nvPr>
            <p:ph type="title"/>
          </p:nvPr>
        </p:nvSpPr>
        <p:spPr/>
        <p:txBody>
          <a:bodyPr>
            <a:normAutofit/>
          </a:bodyPr>
          <a:lstStyle/>
          <a:p>
            <a:r>
              <a:rPr lang="en-GB" sz="3000"/>
              <a:t>Participants who reported they intentionally delayed making their claim </a:t>
            </a:r>
          </a:p>
        </p:txBody>
      </p:sp>
      <p:sp>
        <p:nvSpPr>
          <p:cNvPr id="3" name="Rectangle 2">
            <a:extLst>
              <a:ext uri="{FF2B5EF4-FFF2-40B4-BE49-F238E27FC236}">
                <a16:creationId xmlns:a16="http://schemas.microsoft.com/office/drawing/2014/main" id="{AD2BE53F-D717-E946-CACF-BEE960B8E938}"/>
              </a:ext>
            </a:extLst>
          </p:cNvPr>
          <p:cNvSpPr/>
          <p:nvPr/>
        </p:nvSpPr>
        <p:spPr>
          <a:xfrm>
            <a:off x="360596" y="1285994"/>
            <a:ext cx="1533517" cy="244797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a:latin typeface="Arial" panose="020B0604020202020204" pitchFamily="34" charset="0"/>
                <a:cs typeface="Arial" panose="020B0604020202020204" pitchFamily="34" charset="0"/>
              </a:rPr>
              <a:t>Pre-conceptions of UC, including eligibility</a:t>
            </a:r>
          </a:p>
        </p:txBody>
      </p:sp>
      <p:sp>
        <p:nvSpPr>
          <p:cNvPr id="5" name="Rectangle 4">
            <a:extLst>
              <a:ext uri="{FF2B5EF4-FFF2-40B4-BE49-F238E27FC236}">
                <a16:creationId xmlns:a16="http://schemas.microsoft.com/office/drawing/2014/main" id="{3B01E818-5E34-4B98-2D6A-D4511F5760BE}"/>
              </a:ext>
            </a:extLst>
          </p:cNvPr>
          <p:cNvSpPr/>
          <p:nvPr/>
        </p:nvSpPr>
        <p:spPr bwMode="gray">
          <a:xfrm>
            <a:off x="2024743" y="1285994"/>
            <a:ext cx="7543800" cy="2447980"/>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Participants who intentionally delayed making a claim to UC often </a:t>
            </a:r>
            <a:r>
              <a:rPr lang="en-GB" sz="1600" b="1">
                <a:solidFill>
                  <a:schemeClr val="tx1"/>
                </a:solidFill>
                <a:latin typeface="Arial" panose="020B0604020202020204" pitchFamily="34" charset="0"/>
                <a:cs typeface="Arial" panose="020B0604020202020204" pitchFamily="34" charset="0"/>
              </a:rPr>
              <a:t>reported negative preconceptions of UC </a:t>
            </a:r>
            <a:r>
              <a:rPr lang="en-GB" sz="1600">
                <a:solidFill>
                  <a:schemeClr val="tx1"/>
                </a:solidFill>
                <a:latin typeface="Arial" panose="020B0604020202020204" pitchFamily="34" charset="0"/>
                <a:cs typeface="Arial" panose="020B0604020202020204" pitchFamily="34" charset="0"/>
              </a:rPr>
              <a:t>and </a:t>
            </a:r>
            <a:r>
              <a:rPr lang="en-GB" sz="1600" b="1">
                <a:solidFill>
                  <a:schemeClr val="tx1"/>
                </a:solidFill>
                <a:latin typeface="Arial" panose="020B0604020202020204" pitchFamily="34" charset="0"/>
                <a:cs typeface="Arial" panose="020B0604020202020204" pitchFamily="34" charset="0"/>
              </a:rPr>
              <a:t>concerns about eligibility</a:t>
            </a:r>
            <a:r>
              <a:rPr lang="en-GB" sz="1600">
                <a:solidFill>
                  <a:schemeClr val="tx1"/>
                </a:solidFill>
                <a:latin typeface="Arial" panose="020B0604020202020204" pitchFamily="34" charset="0"/>
                <a:cs typeface="Arial" panose="020B0604020202020204" pitchFamily="34" charset="0"/>
              </a:rPr>
              <a:t>, even after receiving the Migration Notice. These participants delayed claiming to stay on tax credits for as long as possible. Participants in work and with savings were the most likely to delay their claim for this reason.</a:t>
            </a:r>
          </a:p>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Word-of-mouth stories about the difficulties of applying and delays in benefit payments meant that participants were worried about applying to a new and unknown benefit system operated by DWP instead of HMRC.</a:t>
            </a:r>
          </a:p>
        </p:txBody>
      </p:sp>
      <p:sp>
        <p:nvSpPr>
          <p:cNvPr id="6" name="TextBox 5">
            <a:extLst>
              <a:ext uri="{FF2B5EF4-FFF2-40B4-BE49-F238E27FC236}">
                <a16:creationId xmlns:a16="http://schemas.microsoft.com/office/drawing/2014/main" id="{5A810490-109B-1AC7-4F99-E4D41BB399FB}"/>
              </a:ext>
            </a:extLst>
          </p:cNvPr>
          <p:cNvSpPr txBox="1"/>
          <p:nvPr/>
        </p:nvSpPr>
        <p:spPr>
          <a:xfrm>
            <a:off x="9699173" y="1251093"/>
            <a:ext cx="2485240" cy="2031325"/>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“The amount of work I perceived it would be, the information I would have to collate, about income outgoings, and a long list of stuff – it seemed quite daunting…so initially it was quite off putting.”</a:t>
            </a:r>
          </a:p>
          <a:p>
            <a:r>
              <a:rPr lang="en-GB" sz="1400">
                <a:solidFill>
                  <a:schemeClr val="accent1"/>
                </a:solidFill>
                <a:latin typeface="Arial" panose="020B0604020202020204" pitchFamily="34" charset="0"/>
                <a:cs typeface="Arial" panose="020B0604020202020204" pitchFamily="34" charset="0"/>
              </a:rPr>
              <a:t>In work, CTC &amp; WTC </a:t>
            </a:r>
          </a:p>
        </p:txBody>
      </p:sp>
      <p:sp>
        <p:nvSpPr>
          <p:cNvPr id="8" name="Rectangle 7">
            <a:extLst>
              <a:ext uri="{FF2B5EF4-FFF2-40B4-BE49-F238E27FC236}">
                <a16:creationId xmlns:a16="http://schemas.microsoft.com/office/drawing/2014/main" id="{AD2BE53F-D717-E946-CACF-BEE960B8E938}"/>
              </a:ext>
            </a:extLst>
          </p:cNvPr>
          <p:cNvSpPr/>
          <p:nvPr/>
        </p:nvSpPr>
        <p:spPr>
          <a:xfrm>
            <a:off x="360595" y="3985721"/>
            <a:ext cx="1533517" cy="246221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a:latin typeface="Arial" panose="020B0604020202020204" pitchFamily="34" charset="0"/>
                <a:cs typeface="Arial" panose="020B0604020202020204" pitchFamily="34" charset="0"/>
              </a:rPr>
              <a:t>Advised to delay by friends/ family or advice service</a:t>
            </a:r>
          </a:p>
        </p:txBody>
      </p:sp>
      <p:sp>
        <p:nvSpPr>
          <p:cNvPr id="9" name="Rectangle 8">
            <a:extLst>
              <a:ext uri="{FF2B5EF4-FFF2-40B4-BE49-F238E27FC236}">
                <a16:creationId xmlns:a16="http://schemas.microsoft.com/office/drawing/2014/main" id="{3B01E818-5E34-4B98-2D6A-D4511F5760BE}"/>
              </a:ext>
            </a:extLst>
          </p:cNvPr>
          <p:cNvSpPr/>
          <p:nvPr/>
        </p:nvSpPr>
        <p:spPr bwMode="gray">
          <a:xfrm>
            <a:off x="2024743" y="3995883"/>
            <a:ext cx="7543800" cy="2462212"/>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Friends or family members with experience of receiving less income on UC advised participants to stay on tax credits for as long as possible.</a:t>
            </a:r>
          </a:p>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Participants were also advised, sometimes by advice services such as Citizens Advice, to claim as close to the deadline as possible. Participants with savings received advice to delay making their claim to maximise the time of the 12-month capital disregard. Participants who believed that the same 12-month time-limit applied to transitional protection also delayed their claims to maximise the period of payment protection.</a:t>
            </a:r>
          </a:p>
        </p:txBody>
      </p:sp>
      <p:sp>
        <p:nvSpPr>
          <p:cNvPr id="10" name="TextBox 9">
            <a:extLst>
              <a:ext uri="{FF2B5EF4-FFF2-40B4-BE49-F238E27FC236}">
                <a16:creationId xmlns:a16="http://schemas.microsoft.com/office/drawing/2014/main" id="{F411CB42-D629-43C2-16E5-156EE4C2F59E}"/>
              </a:ext>
            </a:extLst>
          </p:cNvPr>
          <p:cNvSpPr txBox="1"/>
          <p:nvPr/>
        </p:nvSpPr>
        <p:spPr>
          <a:xfrm>
            <a:off x="9699173" y="3364641"/>
            <a:ext cx="2443153" cy="738664"/>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“We were told to wait because we had savings.’’</a:t>
            </a:r>
          </a:p>
          <a:p>
            <a:r>
              <a:rPr lang="en-GB" sz="1400">
                <a:solidFill>
                  <a:schemeClr val="accent1"/>
                </a:solidFill>
                <a:latin typeface="Arial" panose="020B0604020202020204" pitchFamily="34" charset="0"/>
                <a:cs typeface="Arial" panose="020B0604020202020204" pitchFamily="34" charset="0"/>
              </a:rPr>
              <a:t>Not working, WTC only</a:t>
            </a:r>
          </a:p>
        </p:txBody>
      </p:sp>
      <p:sp>
        <p:nvSpPr>
          <p:cNvPr id="7" name="TextBox 6">
            <a:extLst>
              <a:ext uri="{FF2B5EF4-FFF2-40B4-BE49-F238E27FC236}">
                <a16:creationId xmlns:a16="http://schemas.microsoft.com/office/drawing/2014/main" id="{4C3E4E00-8858-E552-5EB7-A13968997F44}"/>
              </a:ext>
            </a:extLst>
          </p:cNvPr>
          <p:cNvSpPr txBox="1"/>
          <p:nvPr/>
        </p:nvSpPr>
        <p:spPr>
          <a:xfrm>
            <a:off x="9720216" y="4178447"/>
            <a:ext cx="2443154" cy="2462213"/>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a:t>
            </a:r>
            <a:r>
              <a:rPr lang="en-GB" sz="1400" b="1" i="1">
                <a:solidFill>
                  <a:schemeClr val="accent1"/>
                </a:solidFill>
                <a:effectLst/>
                <a:latin typeface="Arial" panose="020B0604020202020204" pitchFamily="34" charset="0"/>
                <a:cs typeface="Arial" panose="020B0604020202020204" pitchFamily="34" charset="0"/>
              </a:rPr>
              <a:t>I had some work abroad last year…I wouldn't have time to get this [the UC claim] done before going. I was told [on the helpline] that I could sort it when I got back and then I realised Child Tax Credits had stopped for two-</a:t>
            </a:r>
            <a:r>
              <a:rPr lang="en-GB" sz="1400" b="1" i="1" err="1">
                <a:solidFill>
                  <a:schemeClr val="accent1"/>
                </a:solidFill>
                <a:effectLst/>
                <a:latin typeface="Arial" panose="020B0604020202020204" pitchFamily="34" charset="0"/>
                <a:cs typeface="Arial" panose="020B0604020202020204" pitchFamily="34" charset="0"/>
              </a:rPr>
              <a:t>ish</a:t>
            </a:r>
            <a:r>
              <a:rPr lang="en-GB" sz="1400" b="1" i="1">
                <a:solidFill>
                  <a:schemeClr val="accent1"/>
                </a:solidFill>
                <a:effectLst/>
                <a:latin typeface="Arial" panose="020B0604020202020204" pitchFamily="34" charset="0"/>
                <a:cs typeface="Arial" panose="020B0604020202020204" pitchFamily="34" charset="0"/>
              </a:rPr>
              <a:t> months</a:t>
            </a:r>
            <a:r>
              <a:rPr lang="en-GB" sz="1400" b="1" i="1">
                <a:solidFill>
                  <a:schemeClr val="accent1"/>
                </a:solidFill>
                <a:latin typeface="Arial" panose="020B0604020202020204" pitchFamily="34" charset="0"/>
                <a:cs typeface="Arial" panose="020B0604020202020204" pitchFamily="34" charset="0"/>
              </a:rPr>
              <a:t>’’</a:t>
            </a:r>
          </a:p>
          <a:p>
            <a:r>
              <a:rPr lang="en-GB" sz="1400">
                <a:solidFill>
                  <a:schemeClr val="accent1"/>
                </a:solidFill>
                <a:latin typeface="Arial" panose="020B0604020202020204" pitchFamily="34" charset="0"/>
                <a:cs typeface="Arial" panose="020B0604020202020204" pitchFamily="34" charset="0"/>
              </a:rPr>
              <a:t>Not working, CTC only</a:t>
            </a:r>
          </a:p>
        </p:txBody>
      </p:sp>
    </p:spTree>
    <p:extLst>
      <p:ext uri="{BB962C8B-B14F-4D97-AF65-F5344CB8AC3E}">
        <p14:creationId xmlns:p14="http://schemas.microsoft.com/office/powerpoint/2010/main" val="4123461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0A0DA-8EE6-F752-5560-6F5648B1E97D}"/>
              </a:ext>
            </a:extLst>
          </p:cNvPr>
          <p:cNvSpPr>
            <a:spLocks noGrp="1"/>
          </p:cNvSpPr>
          <p:nvPr>
            <p:ph type="title"/>
          </p:nvPr>
        </p:nvSpPr>
        <p:spPr/>
        <p:txBody>
          <a:bodyPr>
            <a:normAutofit/>
          </a:bodyPr>
          <a:lstStyle/>
          <a:p>
            <a:r>
              <a:rPr lang="en-GB" sz="3000"/>
              <a:t>Participants who prioritised other commitments over making a claim </a:t>
            </a:r>
          </a:p>
        </p:txBody>
      </p:sp>
      <p:sp>
        <p:nvSpPr>
          <p:cNvPr id="3" name="Rectangle 2">
            <a:extLst>
              <a:ext uri="{FF2B5EF4-FFF2-40B4-BE49-F238E27FC236}">
                <a16:creationId xmlns:a16="http://schemas.microsoft.com/office/drawing/2014/main" id="{AD2BE53F-D717-E946-CACF-BEE960B8E938}"/>
              </a:ext>
            </a:extLst>
          </p:cNvPr>
          <p:cNvSpPr/>
          <p:nvPr/>
        </p:nvSpPr>
        <p:spPr>
          <a:xfrm>
            <a:off x="407512" y="1269975"/>
            <a:ext cx="5366912" cy="629551"/>
          </a:xfrm>
          <a:prstGeom prst="rect">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b="1">
                <a:latin typeface="Arial" panose="020B0604020202020204" pitchFamily="34" charset="0"/>
                <a:cs typeface="Arial" panose="020B0604020202020204" pitchFamily="34" charset="0"/>
              </a:rPr>
              <a:t>Work and caring responsibilities </a:t>
            </a:r>
          </a:p>
        </p:txBody>
      </p:sp>
      <p:sp>
        <p:nvSpPr>
          <p:cNvPr id="5" name="Rectangle 4">
            <a:extLst>
              <a:ext uri="{FF2B5EF4-FFF2-40B4-BE49-F238E27FC236}">
                <a16:creationId xmlns:a16="http://schemas.microsoft.com/office/drawing/2014/main" id="{3B01E818-5E34-4B98-2D6A-D4511F5760BE}"/>
              </a:ext>
            </a:extLst>
          </p:cNvPr>
          <p:cNvSpPr/>
          <p:nvPr/>
        </p:nvSpPr>
        <p:spPr bwMode="gray">
          <a:xfrm>
            <a:off x="407512" y="1923151"/>
            <a:ext cx="5366911" cy="4227863"/>
          </a:xfrm>
          <a:prstGeom prst="rect">
            <a:avLst/>
          </a:prstGeom>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Participants reported being too busy to apply due to work schedules. </a:t>
            </a:r>
          </a:p>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This was a particular challenge for couples whose work schedules made it difficult to find time to  discuss and apply for UC together. This was exacerbated for those with children, as they were more likely to work at different times to share caring for their children around work.</a:t>
            </a:r>
          </a:p>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Caring responsibilities, particularly for children, were also cited as a barrier to claiming within the deadline.</a:t>
            </a:r>
          </a:p>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Despite these being challenges, participants were not likely to request an extension to the deadline and were not commonly aware that this was an option.</a:t>
            </a:r>
          </a:p>
        </p:txBody>
      </p:sp>
      <p:sp>
        <p:nvSpPr>
          <p:cNvPr id="4" name="Rectangle 3">
            <a:extLst>
              <a:ext uri="{FF2B5EF4-FFF2-40B4-BE49-F238E27FC236}">
                <a16:creationId xmlns:a16="http://schemas.microsoft.com/office/drawing/2014/main" id="{412F509C-AB27-5623-ADEB-12FCC6CF361A}"/>
              </a:ext>
            </a:extLst>
          </p:cNvPr>
          <p:cNvSpPr/>
          <p:nvPr/>
        </p:nvSpPr>
        <p:spPr>
          <a:xfrm>
            <a:off x="6400300" y="1269975"/>
            <a:ext cx="5384186" cy="629551"/>
          </a:xfrm>
          <a:prstGeom prst="rect">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b="1">
                <a:latin typeface="Arial" panose="020B0604020202020204" pitchFamily="34" charset="0"/>
                <a:cs typeface="Arial" panose="020B0604020202020204" pitchFamily="34" charset="0"/>
              </a:rPr>
              <a:t>Fluctuating health </a:t>
            </a:r>
          </a:p>
        </p:txBody>
      </p:sp>
      <p:sp>
        <p:nvSpPr>
          <p:cNvPr id="8" name="Rectangle 7">
            <a:extLst>
              <a:ext uri="{FF2B5EF4-FFF2-40B4-BE49-F238E27FC236}">
                <a16:creationId xmlns:a16="http://schemas.microsoft.com/office/drawing/2014/main" id="{6F8E281C-3B85-C8E6-D339-6E11F3B97E32}"/>
              </a:ext>
            </a:extLst>
          </p:cNvPr>
          <p:cNvSpPr/>
          <p:nvPr/>
        </p:nvSpPr>
        <p:spPr bwMode="gray">
          <a:xfrm>
            <a:off x="6417579" y="2000205"/>
            <a:ext cx="5366911" cy="1236289"/>
          </a:xfrm>
          <a:prstGeom prst="rect">
            <a:avLst/>
          </a:prstGeom>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lnSpc>
                <a:spcPct val="110000"/>
              </a:lnSpc>
              <a:spcBef>
                <a:spcPts val="24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Participants who had unexpected changes to their health were delayed making their claim by attending to their health needs, which took greater priority at the time.</a:t>
            </a:r>
          </a:p>
        </p:txBody>
      </p:sp>
      <p:sp>
        <p:nvSpPr>
          <p:cNvPr id="11" name="TextBox 10">
            <a:extLst>
              <a:ext uri="{FF2B5EF4-FFF2-40B4-BE49-F238E27FC236}">
                <a16:creationId xmlns:a16="http://schemas.microsoft.com/office/drawing/2014/main" id="{BDA53517-DAA2-2429-9474-FA0144F6E7DA}"/>
              </a:ext>
            </a:extLst>
          </p:cNvPr>
          <p:cNvSpPr txBox="1"/>
          <p:nvPr/>
        </p:nvSpPr>
        <p:spPr>
          <a:xfrm>
            <a:off x="6417578" y="3987587"/>
            <a:ext cx="5366907" cy="1600438"/>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“Literally it was just finding the time, because I'm not good online, doing things online, and stuff like that…I haven't got a clue when it comes to that stuff. My husband, he does all that. So, it was finding the time when he could sit down with me so he could instruct me what to do and help me, well, with it, because I am hopeless with any technology.’’ </a:t>
            </a:r>
          </a:p>
          <a:p>
            <a:r>
              <a:rPr lang="en-GB" sz="1400">
                <a:solidFill>
                  <a:schemeClr val="accent1"/>
                </a:solidFill>
                <a:latin typeface="Arial" panose="020B0604020202020204" pitchFamily="34" charset="0"/>
                <a:cs typeface="Arial" panose="020B0604020202020204" pitchFamily="34" charset="0"/>
              </a:rPr>
              <a:t>Not working, CTC &amp; WTC </a:t>
            </a:r>
          </a:p>
        </p:txBody>
      </p:sp>
    </p:spTree>
    <p:extLst>
      <p:ext uri="{BB962C8B-B14F-4D97-AF65-F5344CB8AC3E}">
        <p14:creationId xmlns:p14="http://schemas.microsoft.com/office/powerpoint/2010/main" val="3460565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0A0DA-8EE6-F752-5560-6F5648B1E97D}"/>
              </a:ext>
            </a:extLst>
          </p:cNvPr>
          <p:cNvSpPr>
            <a:spLocks noGrp="1"/>
          </p:cNvSpPr>
          <p:nvPr>
            <p:ph type="title"/>
          </p:nvPr>
        </p:nvSpPr>
        <p:spPr/>
        <p:txBody>
          <a:bodyPr>
            <a:normAutofit/>
          </a:bodyPr>
          <a:lstStyle/>
          <a:p>
            <a:r>
              <a:rPr lang="en-GB" sz="3000"/>
              <a:t>Participants who were not aware they had claimed after the deadline</a:t>
            </a:r>
          </a:p>
        </p:txBody>
      </p:sp>
      <p:sp>
        <p:nvSpPr>
          <p:cNvPr id="4" name="Rectangle 3">
            <a:extLst>
              <a:ext uri="{FF2B5EF4-FFF2-40B4-BE49-F238E27FC236}">
                <a16:creationId xmlns:a16="http://schemas.microsoft.com/office/drawing/2014/main" id="{B2F3835A-7CCD-4B75-E738-C903352FA5AB}"/>
              </a:ext>
            </a:extLst>
          </p:cNvPr>
          <p:cNvSpPr/>
          <p:nvPr/>
        </p:nvSpPr>
        <p:spPr>
          <a:xfrm>
            <a:off x="323452" y="1524215"/>
            <a:ext cx="5366911" cy="62955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a:latin typeface="Arial" panose="020B0604020202020204" pitchFamily="34" charset="0"/>
                <a:cs typeface="Arial" panose="020B0604020202020204" pitchFamily="34" charset="0"/>
              </a:rPr>
              <a:t>Confusion around the application process</a:t>
            </a:r>
          </a:p>
        </p:txBody>
      </p:sp>
      <p:sp>
        <p:nvSpPr>
          <p:cNvPr id="14" name="Rectangle 13">
            <a:extLst>
              <a:ext uri="{FF2B5EF4-FFF2-40B4-BE49-F238E27FC236}">
                <a16:creationId xmlns:a16="http://schemas.microsoft.com/office/drawing/2014/main" id="{0662CF1E-A9D8-8909-D157-106875A30847}"/>
              </a:ext>
            </a:extLst>
          </p:cNvPr>
          <p:cNvSpPr/>
          <p:nvPr/>
        </p:nvSpPr>
        <p:spPr bwMode="gray">
          <a:xfrm>
            <a:off x="323452" y="2322191"/>
            <a:ext cx="5366911" cy="2463170"/>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These participants were more likely to be confused about whether or not the transition to UC was an automatic process.</a:t>
            </a:r>
          </a:p>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Other participants were unclear about when exactly they had submitted their application. A possible explanation is that participants thought that starting their claim within the deadline would satisfy the requirement, even if they had not submitted it.</a:t>
            </a:r>
          </a:p>
        </p:txBody>
      </p:sp>
      <p:sp>
        <p:nvSpPr>
          <p:cNvPr id="3" name="Rectangle 2">
            <a:extLst>
              <a:ext uri="{FF2B5EF4-FFF2-40B4-BE49-F238E27FC236}">
                <a16:creationId xmlns:a16="http://schemas.microsoft.com/office/drawing/2014/main" id="{AD2BE53F-D717-E946-CACF-BEE960B8E938}"/>
              </a:ext>
            </a:extLst>
          </p:cNvPr>
          <p:cNvSpPr/>
          <p:nvPr/>
        </p:nvSpPr>
        <p:spPr>
          <a:xfrm>
            <a:off x="6501636" y="1524215"/>
            <a:ext cx="5366911" cy="62955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a:latin typeface="Arial" panose="020B0604020202020204" pitchFamily="34" charset="0"/>
                <a:cs typeface="Arial" panose="020B0604020202020204" pitchFamily="34" charset="0"/>
              </a:rPr>
              <a:t>Confusion around the deadline</a:t>
            </a:r>
          </a:p>
        </p:txBody>
      </p:sp>
      <p:sp>
        <p:nvSpPr>
          <p:cNvPr id="5" name="Rectangle 4">
            <a:extLst>
              <a:ext uri="{FF2B5EF4-FFF2-40B4-BE49-F238E27FC236}">
                <a16:creationId xmlns:a16="http://schemas.microsoft.com/office/drawing/2014/main" id="{3B01E818-5E34-4B98-2D6A-D4511F5760BE}"/>
              </a:ext>
            </a:extLst>
          </p:cNvPr>
          <p:cNvSpPr/>
          <p:nvPr/>
        </p:nvSpPr>
        <p:spPr bwMode="gray">
          <a:xfrm>
            <a:off x="6501637" y="2322190"/>
            <a:ext cx="5366911" cy="934715"/>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lnSpc>
                <a:spcPct val="110000"/>
              </a:lnSpc>
              <a:spcBef>
                <a:spcPts val="2400"/>
              </a:spcBef>
              <a:buFont typeface="Arial" panose="020B0604020202020204" pitchFamily="34" charset="0"/>
              <a:buChar char="•"/>
            </a:pPr>
            <a:r>
              <a:rPr lang="en-GB" sz="1600">
                <a:solidFill>
                  <a:schemeClr val="tx1"/>
                </a:solidFill>
                <a:latin typeface="Arial" panose="020B0604020202020204" pitchFamily="34" charset="0"/>
              </a:rPr>
              <a:t>These participants were unsure of exactly when the deadline was and felt that this deadline had not been clear on the Migration Notice they received. </a:t>
            </a:r>
            <a:endParaRPr lang="en-GB" sz="1600">
              <a:solidFill>
                <a:schemeClr val="tx1"/>
              </a:solidFill>
            </a:endParaRPr>
          </a:p>
        </p:txBody>
      </p:sp>
      <p:sp>
        <p:nvSpPr>
          <p:cNvPr id="7" name="TextBox 6">
            <a:extLst>
              <a:ext uri="{FF2B5EF4-FFF2-40B4-BE49-F238E27FC236}">
                <a16:creationId xmlns:a16="http://schemas.microsoft.com/office/drawing/2014/main" id="{7FF72E0D-C1D6-EE23-4A26-80E1978C6E8E}"/>
              </a:ext>
            </a:extLst>
          </p:cNvPr>
          <p:cNvSpPr txBox="1"/>
          <p:nvPr/>
        </p:nvSpPr>
        <p:spPr>
          <a:xfrm>
            <a:off x="6501633" y="3750128"/>
            <a:ext cx="5366911" cy="954107"/>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“It was the deadline that made us claim at that point. We had to do it by then, as we would lose our tax credits [unaware they had applied past the deadline]’’ </a:t>
            </a:r>
          </a:p>
          <a:p>
            <a:r>
              <a:rPr lang="en-GB" sz="1400">
                <a:solidFill>
                  <a:schemeClr val="accent1"/>
                </a:solidFill>
                <a:latin typeface="Arial" panose="020B0604020202020204" pitchFamily="34" charset="0"/>
                <a:cs typeface="Arial" panose="020B0604020202020204" pitchFamily="34" charset="0"/>
              </a:rPr>
              <a:t>In work, CTC only  </a:t>
            </a:r>
          </a:p>
        </p:txBody>
      </p:sp>
      <p:sp>
        <p:nvSpPr>
          <p:cNvPr id="6" name="TextBox 5">
            <a:extLst>
              <a:ext uri="{FF2B5EF4-FFF2-40B4-BE49-F238E27FC236}">
                <a16:creationId xmlns:a16="http://schemas.microsoft.com/office/drawing/2014/main" id="{2EFC3E27-A893-B255-6EE6-1AEC481824F4}"/>
              </a:ext>
            </a:extLst>
          </p:cNvPr>
          <p:cNvSpPr txBox="1"/>
          <p:nvPr/>
        </p:nvSpPr>
        <p:spPr>
          <a:xfrm>
            <a:off x="6501634" y="5157225"/>
            <a:ext cx="5366911" cy="1169551"/>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“We did it because we reached the deadline and knew the tax credits were about to stop. I was not aware that we had gone over the deadline. Well actually, now that I think about it, maybe I did – but I was so busy. I called last minute.’’</a:t>
            </a:r>
          </a:p>
          <a:p>
            <a:r>
              <a:rPr lang="en-GB" sz="1400">
                <a:solidFill>
                  <a:schemeClr val="accent1"/>
                </a:solidFill>
                <a:latin typeface="Arial" panose="020B0604020202020204" pitchFamily="34" charset="0"/>
                <a:cs typeface="Arial" panose="020B0604020202020204" pitchFamily="34" charset="0"/>
              </a:rPr>
              <a:t>In work, CTC &amp; WTC </a:t>
            </a:r>
          </a:p>
        </p:txBody>
      </p:sp>
    </p:spTree>
    <p:extLst>
      <p:ext uri="{BB962C8B-B14F-4D97-AF65-F5344CB8AC3E}">
        <p14:creationId xmlns:p14="http://schemas.microsoft.com/office/powerpoint/2010/main" val="4284098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0A0DA-8EE6-F752-5560-6F5648B1E97D}"/>
              </a:ext>
            </a:extLst>
          </p:cNvPr>
          <p:cNvSpPr>
            <a:spLocks noGrp="1"/>
          </p:cNvSpPr>
          <p:nvPr>
            <p:ph type="title"/>
          </p:nvPr>
        </p:nvSpPr>
        <p:spPr/>
        <p:txBody>
          <a:bodyPr>
            <a:normAutofit/>
          </a:bodyPr>
          <a:lstStyle/>
          <a:p>
            <a:r>
              <a:rPr lang="en-GB" sz="3000"/>
              <a:t>Participants who did not initially intend to apply</a:t>
            </a:r>
          </a:p>
        </p:txBody>
      </p:sp>
      <p:sp>
        <p:nvSpPr>
          <p:cNvPr id="3" name="Rectangle 2">
            <a:extLst>
              <a:ext uri="{FF2B5EF4-FFF2-40B4-BE49-F238E27FC236}">
                <a16:creationId xmlns:a16="http://schemas.microsoft.com/office/drawing/2014/main" id="{AD2BE53F-D717-E946-CACF-BEE960B8E938}"/>
              </a:ext>
            </a:extLst>
          </p:cNvPr>
          <p:cNvSpPr/>
          <p:nvPr/>
        </p:nvSpPr>
        <p:spPr>
          <a:xfrm>
            <a:off x="425913" y="2064044"/>
            <a:ext cx="7983301" cy="629551"/>
          </a:xfrm>
          <a:prstGeom prst="rect">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b="1">
                <a:latin typeface="Arial" panose="020B0604020202020204" pitchFamily="34" charset="0"/>
                <a:cs typeface="Arial" panose="020B0604020202020204" pitchFamily="34" charset="0"/>
              </a:rPr>
              <a:t>Wanting to get by without financial assistance</a:t>
            </a:r>
          </a:p>
        </p:txBody>
      </p:sp>
      <p:sp>
        <p:nvSpPr>
          <p:cNvPr id="5" name="Rectangle 4">
            <a:extLst>
              <a:ext uri="{FF2B5EF4-FFF2-40B4-BE49-F238E27FC236}">
                <a16:creationId xmlns:a16="http://schemas.microsoft.com/office/drawing/2014/main" id="{3B01E818-5E34-4B98-2D6A-D4511F5760BE}"/>
              </a:ext>
            </a:extLst>
          </p:cNvPr>
          <p:cNvSpPr/>
          <p:nvPr/>
        </p:nvSpPr>
        <p:spPr bwMode="gray">
          <a:xfrm>
            <a:off x="425914" y="2862018"/>
            <a:ext cx="7983301" cy="2573677"/>
          </a:xfrm>
          <a:prstGeom prst="rect">
            <a:avLst/>
          </a:prstGeom>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Some participants who were working decided after receiving the Migration Notice not to apply for UC as they wanted to be financially independent.</a:t>
            </a:r>
          </a:p>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However, some who initially calculated that they could manage financially without UC later experienced a change of circumstances which meant that this was no longer feasible. These were </a:t>
            </a:r>
            <a:r>
              <a:rPr lang="en-GB" sz="1600" b="1">
                <a:solidFill>
                  <a:schemeClr val="tx1"/>
                </a:solidFill>
                <a:latin typeface="Arial" panose="020B0604020202020204" pitchFamily="34" charset="0"/>
                <a:cs typeface="Arial" panose="020B0604020202020204" pitchFamily="34" charset="0"/>
              </a:rPr>
              <a:t>changes to work </a:t>
            </a:r>
            <a:r>
              <a:rPr lang="en-GB" sz="1600">
                <a:solidFill>
                  <a:schemeClr val="tx1"/>
                </a:solidFill>
                <a:latin typeface="Arial" panose="020B0604020202020204" pitchFamily="34" charset="0"/>
                <a:cs typeface="Arial" panose="020B0604020202020204" pitchFamily="34" charset="0"/>
              </a:rPr>
              <a:t>due to redundancy or loss of hours or </a:t>
            </a:r>
            <a:r>
              <a:rPr lang="en-GB" sz="1600" b="1">
                <a:solidFill>
                  <a:schemeClr val="tx1"/>
                </a:solidFill>
                <a:latin typeface="Arial" panose="020B0604020202020204" pitchFamily="34" charset="0"/>
                <a:cs typeface="Arial" panose="020B0604020202020204" pitchFamily="34" charset="0"/>
              </a:rPr>
              <a:t>changes in health conditions </a:t>
            </a:r>
            <a:r>
              <a:rPr lang="en-GB" sz="1600">
                <a:solidFill>
                  <a:schemeClr val="tx1"/>
                </a:solidFill>
                <a:latin typeface="Arial" panose="020B0604020202020204" pitchFamily="34" charset="0"/>
                <a:cs typeface="Arial" panose="020B0604020202020204" pitchFamily="34" charset="0"/>
              </a:rPr>
              <a:t>which resulted in decreased ability to work.</a:t>
            </a:r>
          </a:p>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Participants who claimed 1-4 months after their migration deadline were more likely to cite this as a reason for claiming late than the other reasons.</a:t>
            </a:r>
            <a:endParaRPr lang="en-GB" sz="1600">
              <a:solidFill>
                <a:schemeClr val="tx1"/>
              </a:solidFill>
              <a:latin typeface="Arial" panose="020B0604020202020204" pitchFamily="34" charset="0"/>
            </a:endParaRPr>
          </a:p>
          <a:p>
            <a:pPr marL="285750" indent="-285750">
              <a:lnSpc>
                <a:spcPct val="110000"/>
              </a:lnSpc>
              <a:spcBef>
                <a:spcPts val="2400"/>
              </a:spcBef>
              <a:buFont typeface="Arial" panose="020B0604020202020204" pitchFamily="34" charset="0"/>
              <a:buChar char="•"/>
            </a:pPr>
            <a:endParaRPr lang="en-GB" sz="1600">
              <a:solidFill>
                <a:schemeClr val="tx1"/>
              </a:solidFill>
            </a:endParaRPr>
          </a:p>
        </p:txBody>
      </p:sp>
      <p:sp>
        <p:nvSpPr>
          <p:cNvPr id="8" name="TextBox 7">
            <a:extLst>
              <a:ext uri="{FF2B5EF4-FFF2-40B4-BE49-F238E27FC236}">
                <a16:creationId xmlns:a16="http://schemas.microsoft.com/office/drawing/2014/main" id="{93E2295A-D577-9651-1B09-EB7CE15F5B52}"/>
              </a:ext>
            </a:extLst>
          </p:cNvPr>
          <p:cNvSpPr txBox="1"/>
          <p:nvPr/>
        </p:nvSpPr>
        <p:spPr>
          <a:xfrm>
            <a:off x="8719456" y="2064044"/>
            <a:ext cx="3177257" cy="2031325"/>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“My health plummeted, and I had to apply… I was approved for biological therapy…there are some horrible side effects, but it has quietened down the Crohn’s Disease…because of all this, I had to stop my work – so I had to apply for UC.’’</a:t>
            </a:r>
          </a:p>
          <a:p>
            <a:r>
              <a:rPr lang="en-GB" sz="1400" b="1" i="1">
                <a:solidFill>
                  <a:schemeClr val="accent1"/>
                </a:solidFill>
                <a:latin typeface="Arial" panose="020B0604020202020204" pitchFamily="34" charset="0"/>
                <a:cs typeface="Arial" panose="020B0604020202020204" pitchFamily="34" charset="0"/>
              </a:rPr>
              <a:t> </a:t>
            </a:r>
            <a:r>
              <a:rPr lang="en-GB" sz="1400">
                <a:solidFill>
                  <a:schemeClr val="accent1"/>
                </a:solidFill>
                <a:latin typeface="Arial" panose="020B0604020202020204" pitchFamily="34" charset="0"/>
                <a:cs typeface="Arial" panose="020B0604020202020204" pitchFamily="34" charset="0"/>
              </a:rPr>
              <a:t>In work, WTC </a:t>
            </a:r>
          </a:p>
        </p:txBody>
      </p:sp>
      <p:sp>
        <p:nvSpPr>
          <p:cNvPr id="6" name="TextBox 5">
            <a:extLst>
              <a:ext uri="{FF2B5EF4-FFF2-40B4-BE49-F238E27FC236}">
                <a16:creationId xmlns:a16="http://schemas.microsoft.com/office/drawing/2014/main" id="{48C4E1FE-5ACE-A04D-0F6F-455240F69842}"/>
              </a:ext>
            </a:extLst>
          </p:cNvPr>
          <p:cNvSpPr txBox="1"/>
          <p:nvPr/>
        </p:nvSpPr>
        <p:spPr>
          <a:xfrm>
            <a:off x="8719457" y="4697031"/>
            <a:ext cx="3177257" cy="738664"/>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 was unemployed and needed the money.’’</a:t>
            </a:r>
          </a:p>
          <a:p>
            <a:r>
              <a:rPr lang="en-GB" sz="1400">
                <a:solidFill>
                  <a:schemeClr val="accent1"/>
                </a:solidFill>
                <a:latin typeface="Arial" panose="020B0604020202020204" pitchFamily="34" charset="0"/>
                <a:cs typeface="Arial" panose="020B0604020202020204" pitchFamily="34" charset="0"/>
              </a:rPr>
              <a:t>In work, CTC only</a:t>
            </a:r>
          </a:p>
        </p:txBody>
      </p:sp>
    </p:spTree>
    <p:extLst>
      <p:ext uri="{BB962C8B-B14F-4D97-AF65-F5344CB8AC3E}">
        <p14:creationId xmlns:p14="http://schemas.microsoft.com/office/powerpoint/2010/main" val="35883486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54130-6116-1916-790B-2DE925644BAF}"/>
              </a:ext>
            </a:extLst>
          </p:cNvPr>
          <p:cNvSpPr>
            <a:spLocks noGrp="1"/>
          </p:cNvSpPr>
          <p:nvPr>
            <p:ph type="title"/>
          </p:nvPr>
        </p:nvSpPr>
        <p:spPr/>
        <p:txBody>
          <a:bodyPr>
            <a:normAutofit/>
          </a:bodyPr>
          <a:lstStyle/>
          <a:p>
            <a:r>
              <a:rPr lang="en-GB" sz="3000"/>
              <a:t>Those who claimed 1-4 months after the deadline did so due to specific circumstances </a:t>
            </a:r>
          </a:p>
        </p:txBody>
      </p:sp>
      <p:sp>
        <p:nvSpPr>
          <p:cNvPr id="5" name="Rectangle 4">
            <a:extLst>
              <a:ext uri="{FF2B5EF4-FFF2-40B4-BE49-F238E27FC236}">
                <a16:creationId xmlns:a16="http://schemas.microsoft.com/office/drawing/2014/main" id="{42B57F15-D46D-C2CB-6EC6-13D4B7991706}"/>
              </a:ext>
            </a:extLst>
          </p:cNvPr>
          <p:cNvSpPr/>
          <p:nvPr/>
        </p:nvSpPr>
        <p:spPr bwMode="gray">
          <a:xfrm>
            <a:off x="439918" y="1333864"/>
            <a:ext cx="11312164" cy="1271383"/>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solidFill>
                  <a:schemeClr val="bg1"/>
                </a:solidFill>
                <a:latin typeface="Arial" panose="020B0604020202020204" pitchFamily="34" charset="0"/>
                <a:cs typeface="Arial" panose="020B0604020202020204" pitchFamily="34" charset="0"/>
              </a:rPr>
              <a:t>Participants who claimed 1-4 months after the deadline tended to claim late due to having no original intention to make a claim compared with the other reason categories. However, they were also more likely to have specific and personal circumstances preventing them from making a claim than participants who claimed within 1 month after the deadline.</a:t>
            </a:r>
          </a:p>
        </p:txBody>
      </p:sp>
      <p:sp>
        <p:nvSpPr>
          <p:cNvPr id="10" name="Rectangle 9">
            <a:extLst>
              <a:ext uri="{FF2B5EF4-FFF2-40B4-BE49-F238E27FC236}">
                <a16:creationId xmlns:a16="http://schemas.microsoft.com/office/drawing/2014/main" id="{A9FFBFB4-94C7-5C0D-2077-A296B3621276}"/>
              </a:ext>
            </a:extLst>
          </p:cNvPr>
          <p:cNvSpPr/>
          <p:nvPr/>
        </p:nvSpPr>
        <p:spPr>
          <a:xfrm>
            <a:off x="1258420" y="2824771"/>
            <a:ext cx="1962300" cy="92167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b="1">
                <a:latin typeface="Arial" panose="020B0604020202020204" pitchFamily="34" charset="0"/>
                <a:cs typeface="Arial" panose="020B0604020202020204" pitchFamily="34" charset="0"/>
              </a:rPr>
              <a:t>Change in work circumstances</a:t>
            </a:r>
          </a:p>
        </p:txBody>
      </p:sp>
      <p:sp>
        <p:nvSpPr>
          <p:cNvPr id="8" name="TextBox 7">
            <a:extLst>
              <a:ext uri="{FF2B5EF4-FFF2-40B4-BE49-F238E27FC236}">
                <a16:creationId xmlns:a16="http://schemas.microsoft.com/office/drawing/2014/main" id="{183ADC1E-8755-9A4D-0D5F-519D6B56075F}"/>
              </a:ext>
            </a:extLst>
          </p:cNvPr>
          <p:cNvSpPr txBox="1"/>
          <p:nvPr/>
        </p:nvSpPr>
        <p:spPr bwMode="auto">
          <a:xfrm>
            <a:off x="3499058" y="2823111"/>
            <a:ext cx="7124282" cy="923330"/>
          </a:xfrm>
          <a:prstGeom prst="rect">
            <a:avLst/>
          </a:prstGeom>
          <a:solidFill>
            <a:schemeClr val="bg2"/>
          </a:solidFill>
          <a:ln>
            <a:noFill/>
          </a:ln>
        </p:spPr>
        <p:txBody>
          <a:bodyPr wrap="square" rtlCol="0">
            <a:spAutoFit/>
          </a:bodyPr>
          <a:lstStyle/>
          <a:p>
            <a:pPr algn="just"/>
            <a:r>
              <a:rPr lang="en-GB">
                <a:latin typeface="Arial" panose="020B0604020202020204" pitchFamily="34" charset="0"/>
                <a:cs typeface="Arial" panose="020B0604020202020204" pitchFamily="34" charset="0"/>
              </a:rPr>
              <a:t>Participants who didn’t claim initially because they were in paid work and didn’t need to. Loss of paid work meant they needed to make a claim for UC. </a:t>
            </a:r>
          </a:p>
        </p:txBody>
      </p:sp>
      <p:sp>
        <p:nvSpPr>
          <p:cNvPr id="4" name="Rectangle 3">
            <a:extLst>
              <a:ext uri="{FF2B5EF4-FFF2-40B4-BE49-F238E27FC236}">
                <a16:creationId xmlns:a16="http://schemas.microsoft.com/office/drawing/2014/main" id="{B3D4DEAA-F32C-F9A3-BA9A-82D2BB65F0A7}"/>
              </a:ext>
            </a:extLst>
          </p:cNvPr>
          <p:cNvSpPr/>
          <p:nvPr/>
        </p:nvSpPr>
        <p:spPr>
          <a:xfrm>
            <a:off x="1258421" y="4077435"/>
            <a:ext cx="1962299" cy="205485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b="1">
                <a:latin typeface="Arial" panose="020B0604020202020204" pitchFamily="34" charset="0"/>
                <a:cs typeface="Arial" panose="020B0604020202020204" pitchFamily="34" charset="0"/>
              </a:rPr>
              <a:t>Specific circumstances</a:t>
            </a:r>
          </a:p>
        </p:txBody>
      </p:sp>
      <p:sp>
        <p:nvSpPr>
          <p:cNvPr id="9" name="TextBox 8">
            <a:extLst>
              <a:ext uri="{FF2B5EF4-FFF2-40B4-BE49-F238E27FC236}">
                <a16:creationId xmlns:a16="http://schemas.microsoft.com/office/drawing/2014/main" id="{4B8F932A-6E2F-F45F-8BE0-DA14159F2532}"/>
              </a:ext>
            </a:extLst>
          </p:cNvPr>
          <p:cNvSpPr txBox="1"/>
          <p:nvPr/>
        </p:nvSpPr>
        <p:spPr bwMode="auto">
          <a:xfrm>
            <a:off x="3499058" y="4077435"/>
            <a:ext cx="7124282" cy="646331"/>
          </a:xfrm>
          <a:prstGeom prst="rect">
            <a:avLst/>
          </a:prstGeom>
          <a:solidFill>
            <a:schemeClr val="bg2"/>
          </a:solidFill>
          <a:ln>
            <a:noFill/>
          </a:ln>
        </p:spPr>
        <p:txBody>
          <a:bodyPr wrap="square" rtlCol="0">
            <a:spAutoFit/>
          </a:bodyPr>
          <a:lstStyle/>
          <a:p>
            <a:pPr algn="just"/>
            <a:r>
              <a:rPr lang="en-GB">
                <a:latin typeface="Arial" panose="020B0604020202020204" pitchFamily="34" charset="0"/>
                <a:cs typeface="Arial" panose="020B0604020202020204" pitchFamily="34" charset="0"/>
              </a:rPr>
              <a:t>Changes or difficulty with managing a health condition meant participants could struggle to claim within the deadline.</a:t>
            </a:r>
          </a:p>
        </p:txBody>
      </p:sp>
      <p:sp>
        <p:nvSpPr>
          <p:cNvPr id="11" name="TextBox 10">
            <a:extLst>
              <a:ext uri="{FF2B5EF4-FFF2-40B4-BE49-F238E27FC236}">
                <a16:creationId xmlns:a16="http://schemas.microsoft.com/office/drawing/2014/main" id="{56741BA6-87E7-8A8C-FDE7-6CFF989BC7E4}"/>
              </a:ext>
            </a:extLst>
          </p:cNvPr>
          <p:cNvSpPr txBox="1"/>
          <p:nvPr/>
        </p:nvSpPr>
        <p:spPr bwMode="auto">
          <a:xfrm>
            <a:off x="3499058" y="5208961"/>
            <a:ext cx="7124282" cy="923330"/>
          </a:xfrm>
          <a:prstGeom prst="rect">
            <a:avLst/>
          </a:prstGeom>
          <a:solidFill>
            <a:schemeClr val="bg2"/>
          </a:solidFill>
          <a:ln>
            <a:noFill/>
          </a:ln>
        </p:spPr>
        <p:txBody>
          <a:bodyPr wrap="square" rtlCol="0">
            <a:spAutoFit/>
          </a:bodyPr>
          <a:lstStyle/>
          <a:p>
            <a:pPr algn="just"/>
            <a:r>
              <a:rPr lang="en-GB">
                <a:latin typeface="Arial" panose="020B0604020202020204" pitchFamily="34" charset="0"/>
                <a:cs typeface="Arial" panose="020B0604020202020204" pitchFamily="34" charset="0"/>
              </a:rPr>
              <a:t>For example, one participant was temporarily working abroad during the deadline. She phoned the helpline to confirm she could claim after the deadline when she got back.</a:t>
            </a:r>
          </a:p>
        </p:txBody>
      </p:sp>
    </p:spTree>
    <p:extLst>
      <p:ext uri="{BB962C8B-B14F-4D97-AF65-F5344CB8AC3E}">
        <p14:creationId xmlns:p14="http://schemas.microsoft.com/office/powerpoint/2010/main" val="38313761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868F-1518-7647-262A-C2E4B2490149}"/>
              </a:ext>
            </a:extLst>
          </p:cNvPr>
          <p:cNvSpPr>
            <a:spLocks noGrp="1"/>
          </p:cNvSpPr>
          <p:nvPr>
            <p:ph type="title"/>
          </p:nvPr>
        </p:nvSpPr>
        <p:spPr/>
        <p:txBody>
          <a:bodyPr>
            <a:normAutofit/>
          </a:bodyPr>
          <a:lstStyle/>
          <a:p>
            <a:r>
              <a:rPr lang="en-GB"/>
              <a:t>Key lessons about motivating claimants to claim before the deadline</a:t>
            </a:r>
          </a:p>
        </p:txBody>
      </p:sp>
      <p:sp>
        <p:nvSpPr>
          <p:cNvPr id="6" name="Rectangle 5">
            <a:extLst>
              <a:ext uri="{FF2B5EF4-FFF2-40B4-BE49-F238E27FC236}">
                <a16:creationId xmlns:a16="http://schemas.microsoft.com/office/drawing/2014/main" id="{7E1F97E7-AD1C-EC2E-96A1-E3DDF7A0449E}"/>
              </a:ext>
            </a:extLst>
          </p:cNvPr>
          <p:cNvSpPr/>
          <p:nvPr/>
        </p:nvSpPr>
        <p:spPr>
          <a:xfrm>
            <a:off x="1034143" y="1877786"/>
            <a:ext cx="4898572" cy="1746411"/>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GB" b="1">
                <a:latin typeface="Arial" panose="020B0604020202020204" pitchFamily="34" charset="0"/>
                <a:cs typeface="Arial" panose="020B0604020202020204" pitchFamily="34" charset="0"/>
              </a:rPr>
              <a:t>Preconceptions of UC and concerns about eligibility impacted claim behaviours. </a:t>
            </a:r>
            <a:r>
              <a:rPr lang="en-GB">
                <a:latin typeface="Arial" panose="020B0604020202020204" pitchFamily="34" charset="0"/>
                <a:cs typeface="Arial" panose="020B0604020202020204" pitchFamily="34" charset="0"/>
              </a:rPr>
              <a:t>Clearer information about eligibility, transitional protection and advance payments could motivate more people to claim on time.</a:t>
            </a:r>
          </a:p>
        </p:txBody>
      </p:sp>
      <p:sp>
        <p:nvSpPr>
          <p:cNvPr id="5" name="Rectangle 4">
            <a:extLst>
              <a:ext uri="{FF2B5EF4-FFF2-40B4-BE49-F238E27FC236}">
                <a16:creationId xmlns:a16="http://schemas.microsoft.com/office/drawing/2014/main" id="{4AF5FBC8-A60F-9BE3-5FB3-2A424A7D933A}"/>
              </a:ext>
            </a:extLst>
          </p:cNvPr>
          <p:cNvSpPr/>
          <p:nvPr/>
        </p:nvSpPr>
        <p:spPr>
          <a:xfrm>
            <a:off x="6259286" y="1877787"/>
            <a:ext cx="4898571" cy="174641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en-GB" b="1">
                <a:latin typeface="Arial" panose="020B0604020202020204" pitchFamily="34" charset="0"/>
                <a:cs typeface="Arial" panose="020B0604020202020204" pitchFamily="34" charset="0"/>
              </a:rPr>
              <a:t>Some participants were confused about the deadline and claim process.</a:t>
            </a:r>
          </a:p>
        </p:txBody>
      </p:sp>
      <p:sp>
        <p:nvSpPr>
          <p:cNvPr id="3" name="Rectangle 2">
            <a:extLst>
              <a:ext uri="{FF2B5EF4-FFF2-40B4-BE49-F238E27FC236}">
                <a16:creationId xmlns:a16="http://schemas.microsoft.com/office/drawing/2014/main" id="{3AD405F3-65CE-34C0-4D58-1D18DD2E5315}"/>
              </a:ext>
            </a:extLst>
          </p:cNvPr>
          <p:cNvSpPr/>
          <p:nvPr/>
        </p:nvSpPr>
        <p:spPr>
          <a:xfrm>
            <a:off x="1034142" y="3820140"/>
            <a:ext cx="4898573" cy="2056527"/>
          </a:xfrm>
          <a:prstGeom prst="rect">
            <a:avLst/>
          </a:prstGeom>
          <a:ln/>
        </p:spPr>
        <p:style>
          <a:lnRef idx="2">
            <a:schemeClr val="accent2"/>
          </a:lnRef>
          <a:fillRef idx="1">
            <a:schemeClr val="lt1"/>
          </a:fillRef>
          <a:effectRef idx="0">
            <a:schemeClr val="accent2"/>
          </a:effectRef>
          <a:fontRef idx="minor">
            <a:schemeClr val="dk1"/>
          </a:fontRef>
        </p:style>
        <p:txBody>
          <a:bodyPr lIns="91440" tIns="45720" rIns="91440" bIns="45720" rtlCol="0" anchor="ctr"/>
          <a:lstStyle/>
          <a:p>
            <a:pPr algn="ctr"/>
            <a:r>
              <a:rPr lang="en-GB" b="1" dirty="0">
                <a:latin typeface="Arial"/>
                <a:cs typeface="Arial"/>
              </a:rPr>
              <a:t>Work, childcare and health are life priorities that distract claimants from administrative tasks. </a:t>
            </a:r>
            <a:r>
              <a:rPr lang="en-GB" dirty="0">
                <a:latin typeface="Arial"/>
                <a:cs typeface="Arial"/>
              </a:rPr>
              <a:t>Participants felt that if they had known how long the application would took and the documentation/information they would need to provide could have supported them to claim before the deadline.</a:t>
            </a:r>
            <a:endParaRPr lang="en-GB"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DF411A96-A67B-11A0-C407-BD9EE0327259}"/>
              </a:ext>
            </a:extLst>
          </p:cNvPr>
          <p:cNvSpPr/>
          <p:nvPr/>
        </p:nvSpPr>
        <p:spPr>
          <a:xfrm>
            <a:off x="6259285" y="3820139"/>
            <a:ext cx="4898571" cy="2056526"/>
          </a:xfrm>
          <a:prstGeom prst="rect">
            <a:avLst/>
          </a:prstGeom>
          <a:ln/>
        </p:spPr>
        <p:style>
          <a:lnRef idx="2">
            <a:schemeClr val="accent1"/>
          </a:lnRef>
          <a:fillRef idx="1">
            <a:schemeClr val="lt1"/>
          </a:fillRef>
          <a:effectRef idx="0">
            <a:schemeClr val="accent1"/>
          </a:effectRef>
          <a:fontRef idx="minor">
            <a:schemeClr val="dk1"/>
          </a:fontRef>
        </p:style>
        <p:txBody>
          <a:bodyPr lIns="91440" tIns="45720" rIns="91440" bIns="45720" rtlCol="0" anchor="ctr"/>
          <a:lstStyle/>
          <a:p>
            <a:pPr algn="ctr"/>
            <a:r>
              <a:rPr lang="en-GB" b="1" dirty="0">
                <a:latin typeface="Arial"/>
                <a:cs typeface="Arial"/>
              </a:rPr>
              <a:t>Some tax credit customers are likely not to apply for UC due to wanting to and being in a position to support themselves financially.</a:t>
            </a:r>
          </a:p>
        </p:txBody>
      </p:sp>
    </p:spTree>
    <p:extLst>
      <p:ext uri="{BB962C8B-B14F-4D97-AF65-F5344CB8AC3E}">
        <p14:creationId xmlns:p14="http://schemas.microsoft.com/office/powerpoint/2010/main" val="41000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atin typeface="Arial"/>
                <a:cs typeface="Arial"/>
              </a:rPr>
              <a:t>Research Objectives</a:t>
            </a:r>
          </a:p>
        </p:txBody>
      </p:sp>
      <p:sp>
        <p:nvSpPr>
          <p:cNvPr id="7" name="Rectangle 6">
            <a:extLst>
              <a:ext uri="{FF2B5EF4-FFF2-40B4-BE49-F238E27FC236}">
                <a16:creationId xmlns:a16="http://schemas.microsoft.com/office/drawing/2014/main" id="{21F536CD-E0B1-5BD6-2F34-484A0713B0ED}"/>
              </a:ext>
            </a:extLst>
          </p:cNvPr>
          <p:cNvSpPr/>
          <p:nvPr/>
        </p:nvSpPr>
        <p:spPr>
          <a:xfrm>
            <a:off x="1143326" y="1192376"/>
            <a:ext cx="9905349" cy="780734"/>
          </a:xfrm>
          <a:prstGeom prst="rect">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0000"/>
              </a:lnSpc>
            </a:pPr>
            <a:r>
              <a:rPr lang="en-GB" b="1" dirty="0">
                <a:solidFill>
                  <a:schemeClr val="bg1"/>
                </a:solidFill>
                <a:latin typeface="Arial"/>
                <a:cs typeface="Arial"/>
              </a:rPr>
              <a:t>To better understand the experiences of tax credit customers who claimed Universal Credit (UC) after their migration deadline. Specifically: </a:t>
            </a:r>
            <a:endParaRPr lang="en-GB" b="1" dirty="0">
              <a:solidFill>
                <a:schemeClr val="bg1"/>
              </a:solidFill>
              <a:highlight>
                <a:srgbClr val="FFFF00"/>
              </a:highlight>
              <a:latin typeface="Arial"/>
              <a:cs typeface="Arial"/>
            </a:endParaRPr>
          </a:p>
          <a:p>
            <a:pPr algn="ctr">
              <a:lnSpc>
                <a:spcPct val="110000"/>
              </a:lnSpc>
            </a:pPr>
            <a:endParaRPr lang="en-GB" b="1">
              <a:solidFill>
                <a:schemeClr val="bg1"/>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2F56B170-02F5-05A9-FAEE-0BB1F3FE450C}"/>
              </a:ext>
            </a:extLst>
          </p:cNvPr>
          <p:cNvSpPr/>
          <p:nvPr/>
        </p:nvSpPr>
        <p:spPr bwMode="gray">
          <a:xfrm>
            <a:off x="1143325" y="2176947"/>
            <a:ext cx="9905349" cy="4321256"/>
          </a:xfrm>
          <a:prstGeom prst="rect">
            <a:avLst/>
          </a:prstGeom>
          <a:solidFill>
            <a:schemeClr val="bg1">
              <a:lumMod val="95000"/>
            </a:schemeClr>
          </a:solidFill>
          <a:ln>
            <a:noFill/>
          </a:ln>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342900" indent="-342900">
              <a:lnSpc>
                <a:spcPct val="110000"/>
              </a:lnSpc>
              <a:spcBef>
                <a:spcPts val="2400"/>
              </a:spcBef>
              <a:buAutoNum type="arabicPeriod"/>
            </a:pPr>
            <a:r>
              <a:rPr lang="en-GB">
                <a:solidFill>
                  <a:schemeClr val="tx1"/>
                </a:solidFill>
                <a:latin typeface="Arial" panose="020B0604020202020204" pitchFamily="34" charset="0"/>
                <a:cs typeface="Arial" panose="020B0604020202020204" pitchFamily="34" charset="0"/>
              </a:rPr>
              <a:t>Knowledge and awareness of UC prior to receiving the Migration Notice.</a:t>
            </a:r>
          </a:p>
          <a:p>
            <a:pPr marL="342900" indent="-342900">
              <a:lnSpc>
                <a:spcPct val="110000"/>
              </a:lnSpc>
              <a:spcBef>
                <a:spcPts val="2400"/>
              </a:spcBef>
              <a:buFontTx/>
              <a:buAutoNum type="arabicPeriod"/>
            </a:pPr>
            <a:r>
              <a:rPr lang="en-GB">
                <a:solidFill>
                  <a:schemeClr val="tx1"/>
                </a:solidFill>
                <a:latin typeface="Arial" panose="020B0604020202020204" pitchFamily="34" charset="0"/>
                <a:cs typeface="Arial" panose="020B0604020202020204" pitchFamily="34" charset="0"/>
              </a:rPr>
              <a:t>Reactions to and understanding of the Migration Notice and how this impacted next steps. </a:t>
            </a:r>
          </a:p>
          <a:p>
            <a:pPr marL="342900" indent="-342900">
              <a:lnSpc>
                <a:spcPct val="110000"/>
              </a:lnSpc>
              <a:spcBef>
                <a:spcPts val="2400"/>
              </a:spcBef>
              <a:buFontTx/>
              <a:buAutoNum type="arabicPeriod"/>
            </a:pPr>
            <a:r>
              <a:rPr lang="en-GB">
                <a:solidFill>
                  <a:schemeClr val="tx1"/>
                </a:solidFill>
                <a:latin typeface="Arial" panose="020B0604020202020204" pitchFamily="34" charset="0"/>
                <a:cs typeface="Arial" panose="020B0604020202020204" pitchFamily="34" charset="0"/>
              </a:rPr>
              <a:t>The motivations for why claimants submitted their claim at the time that they did and if there were differences between those who claimed close to the deadline versus later.</a:t>
            </a:r>
          </a:p>
          <a:p>
            <a:pPr marL="342900" indent="-342900">
              <a:lnSpc>
                <a:spcPct val="110000"/>
              </a:lnSpc>
              <a:spcBef>
                <a:spcPts val="2400"/>
              </a:spcBef>
              <a:buFontTx/>
              <a:buAutoNum type="arabicPeriod"/>
            </a:pPr>
            <a:r>
              <a:rPr lang="en-GB">
                <a:solidFill>
                  <a:schemeClr val="tx1"/>
                </a:solidFill>
                <a:latin typeface="Arial" panose="020B0604020202020204" pitchFamily="34" charset="0"/>
                <a:cs typeface="Arial" panose="020B0604020202020204" pitchFamily="34" charset="0"/>
              </a:rPr>
              <a:t>Barriers</a:t>
            </a:r>
            <a:r>
              <a:rPr lang="en-GB" b="1">
                <a:solidFill>
                  <a:schemeClr val="tx1"/>
                </a:solidFill>
                <a:latin typeface="Arial" panose="020B0604020202020204" pitchFamily="34" charset="0"/>
                <a:cs typeface="Arial" panose="020B0604020202020204" pitchFamily="34" charset="0"/>
              </a:rPr>
              <a:t> </a:t>
            </a:r>
            <a:r>
              <a:rPr lang="en-GB">
                <a:solidFill>
                  <a:schemeClr val="tx1"/>
                </a:solidFill>
                <a:latin typeface="Arial" panose="020B0604020202020204" pitchFamily="34" charset="0"/>
                <a:cs typeface="Arial" panose="020B0604020202020204" pitchFamily="34" charset="0"/>
              </a:rPr>
              <a:t>to claiming UC before the deadline and any support that could have helped claimants to make a claim sooner. </a:t>
            </a:r>
          </a:p>
          <a:p>
            <a:pPr marL="342900" indent="-342900">
              <a:lnSpc>
                <a:spcPct val="110000"/>
              </a:lnSpc>
              <a:spcBef>
                <a:spcPts val="2400"/>
              </a:spcBef>
              <a:buFontTx/>
              <a:buAutoNum type="arabicPeriod"/>
            </a:pPr>
            <a:r>
              <a:rPr lang="en-GB">
                <a:solidFill>
                  <a:schemeClr val="tx1"/>
                </a:solidFill>
                <a:latin typeface="Arial" panose="020B0604020202020204" pitchFamily="34" charset="0"/>
                <a:cs typeface="Arial" panose="020B0604020202020204" pitchFamily="34" charset="0"/>
              </a:rPr>
              <a:t>The impacts of claiming after the deadline and early impacts of moving to UC.</a:t>
            </a:r>
          </a:p>
          <a:p>
            <a:pPr marL="342900" indent="-342900">
              <a:lnSpc>
                <a:spcPct val="110000"/>
              </a:lnSpc>
              <a:spcBef>
                <a:spcPts val="2400"/>
              </a:spcBef>
              <a:buFontTx/>
              <a:buAutoNum type="arabicPeriod"/>
            </a:pPr>
            <a:r>
              <a:rPr lang="en-GB">
                <a:solidFill>
                  <a:schemeClr val="tx1"/>
                </a:solidFill>
                <a:latin typeface="Arial" panose="020B0604020202020204" pitchFamily="34" charset="0"/>
                <a:cs typeface="Arial" panose="020B0604020202020204" pitchFamily="34" charset="0"/>
              </a:rPr>
              <a:t>How communications and messaging could be adapted to help support claimants to claim before the deadline. </a:t>
            </a:r>
          </a:p>
        </p:txBody>
      </p:sp>
      <p:sp>
        <p:nvSpPr>
          <p:cNvPr id="3" name="Rectangle 2">
            <a:extLst>
              <a:ext uri="{FF2B5EF4-FFF2-40B4-BE49-F238E27FC236}">
                <a16:creationId xmlns:a16="http://schemas.microsoft.com/office/drawing/2014/main" id="{FC5C7520-D6D8-B8C9-9306-E71EE1581B31}"/>
              </a:ext>
            </a:extLst>
          </p:cNvPr>
          <p:cNvSpPr/>
          <p:nvPr/>
        </p:nvSpPr>
        <p:spPr>
          <a:xfrm>
            <a:off x="5741503" y="6648967"/>
            <a:ext cx="781050" cy="18579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43355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AC99-6F24-7947-60BE-12069B99A0DC}"/>
              </a:ext>
            </a:extLst>
          </p:cNvPr>
          <p:cNvSpPr>
            <a:spLocks noGrp="1"/>
          </p:cNvSpPr>
          <p:nvPr>
            <p:ph type="title"/>
          </p:nvPr>
        </p:nvSpPr>
        <p:spPr/>
        <p:txBody>
          <a:bodyPr/>
          <a:lstStyle/>
          <a:p>
            <a:r>
              <a:rPr lang="en-GB"/>
              <a:t>5. Experiences of the claim process</a:t>
            </a:r>
            <a:br>
              <a:rPr lang="en-GB"/>
            </a:br>
            <a:endParaRPr lang="en-GB"/>
          </a:p>
        </p:txBody>
      </p:sp>
      <p:sp>
        <p:nvSpPr>
          <p:cNvPr id="3" name="Rectangle 2">
            <a:extLst>
              <a:ext uri="{FF2B5EF4-FFF2-40B4-BE49-F238E27FC236}">
                <a16:creationId xmlns:a16="http://schemas.microsoft.com/office/drawing/2014/main" id="{D9A5B130-3AF9-FDA9-3E91-FE4019A182F2}"/>
              </a:ext>
            </a:extLst>
          </p:cNvPr>
          <p:cNvSpPr/>
          <p:nvPr/>
        </p:nvSpPr>
        <p:spPr>
          <a:xfrm>
            <a:off x="5741503" y="6648967"/>
            <a:ext cx="781050" cy="18579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91212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02CEC-5F7D-F58B-4090-B6B14B2B441A}"/>
              </a:ext>
            </a:extLst>
          </p:cNvPr>
          <p:cNvSpPr>
            <a:spLocks noGrp="1"/>
          </p:cNvSpPr>
          <p:nvPr>
            <p:ph type="title"/>
          </p:nvPr>
        </p:nvSpPr>
        <p:spPr/>
        <p:txBody>
          <a:bodyPr>
            <a:normAutofit/>
          </a:bodyPr>
          <a:lstStyle/>
          <a:p>
            <a:r>
              <a:rPr lang="en-GB"/>
              <a:t>For the most part, participants found the claim process easy and accessible, however some participants faced challenges</a:t>
            </a:r>
          </a:p>
        </p:txBody>
      </p:sp>
      <p:sp>
        <p:nvSpPr>
          <p:cNvPr id="4" name="Rectangle 3">
            <a:extLst>
              <a:ext uri="{FF2B5EF4-FFF2-40B4-BE49-F238E27FC236}">
                <a16:creationId xmlns:a16="http://schemas.microsoft.com/office/drawing/2014/main" id="{3EF025BF-7AEF-C9ED-9D2B-92D30FF6B213}"/>
              </a:ext>
            </a:extLst>
          </p:cNvPr>
          <p:cNvSpPr/>
          <p:nvPr/>
        </p:nvSpPr>
        <p:spPr>
          <a:xfrm>
            <a:off x="407514" y="1375346"/>
            <a:ext cx="4066515" cy="629551"/>
          </a:xfrm>
          <a:prstGeom prst="rect">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b="1">
                <a:latin typeface="Arial" panose="020B0604020202020204" pitchFamily="34" charset="0"/>
                <a:cs typeface="Arial" panose="020B0604020202020204" pitchFamily="34" charset="0"/>
              </a:rPr>
              <a:t>More likely to find the application process straightforward</a:t>
            </a:r>
          </a:p>
        </p:txBody>
      </p:sp>
      <p:sp>
        <p:nvSpPr>
          <p:cNvPr id="3" name="Rectangle 2">
            <a:extLst>
              <a:ext uri="{FF2B5EF4-FFF2-40B4-BE49-F238E27FC236}">
                <a16:creationId xmlns:a16="http://schemas.microsoft.com/office/drawing/2014/main" id="{9B905FB6-4F21-C475-BE19-D4098531AE00}"/>
              </a:ext>
            </a:extLst>
          </p:cNvPr>
          <p:cNvSpPr/>
          <p:nvPr/>
        </p:nvSpPr>
        <p:spPr bwMode="gray">
          <a:xfrm>
            <a:off x="407514" y="2103194"/>
            <a:ext cx="4066515" cy="2956486"/>
          </a:xfrm>
          <a:prstGeom prst="rect">
            <a:avLst/>
          </a:prstGeom>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Participants who were employed with a regular income, more confident using the internet, and did not need to go to the Jobcentre (JCP) tended to find the application process more straightforward.</a:t>
            </a:r>
          </a:p>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They generally preferred making the claim online and reported being able to easily produce the documents requested.</a:t>
            </a:r>
          </a:p>
        </p:txBody>
      </p:sp>
      <p:sp>
        <p:nvSpPr>
          <p:cNvPr id="11" name="TextBox 10">
            <a:extLst>
              <a:ext uri="{FF2B5EF4-FFF2-40B4-BE49-F238E27FC236}">
                <a16:creationId xmlns:a16="http://schemas.microsoft.com/office/drawing/2014/main" id="{9CE196FE-C799-FCA5-BAAA-BC33D3C9CB97}"/>
              </a:ext>
            </a:extLst>
          </p:cNvPr>
          <p:cNvSpPr txBox="1"/>
          <p:nvPr/>
        </p:nvSpPr>
        <p:spPr>
          <a:xfrm>
            <a:off x="407515" y="5283163"/>
            <a:ext cx="4066514" cy="1169551"/>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“Once I had the time, it was an easy change over, they made it so easy. They made it so easy to look at all your information online. It was a smooth change over.’’</a:t>
            </a:r>
          </a:p>
          <a:p>
            <a:r>
              <a:rPr lang="en-GB" sz="1400">
                <a:solidFill>
                  <a:schemeClr val="accent1"/>
                </a:solidFill>
                <a:latin typeface="Arial" panose="020B0604020202020204" pitchFamily="34" charset="0"/>
                <a:cs typeface="Arial" panose="020B0604020202020204" pitchFamily="34" charset="0"/>
              </a:rPr>
              <a:t>In work, WTC &amp; CTC</a:t>
            </a:r>
          </a:p>
        </p:txBody>
      </p:sp>
      <p:sp>
        <p:nvSpPr>
          <p:cNvPr id="6" name="Rectangle 5">
            <a:extLst>
              <a:ext uri="{FF2B5EF4-FFF2-40B4-BE49-F238E27FC236}">
                <a16:creationId xmlns:a16="http://schemas.microsoft.com/office/drawing/2014/main" id="{BD4C2B1E-F586-19BE-F4C2-FFA01A64A28A}"/>
              </a:ext>
            </a:extLst>
          </p:cNvPr>
          <p:cNvSpPr/>
          <p:nvPr/>
        </p:nvSpPr>
        <p:spPr>
          <a:xfrm>
            <a:off x="5306784" y="1375346"/>
            <a:ext cx="6270170" cy="629551"/>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a:latin typeface="Arial" panose="020B0604020202020204" pitchFamily="34" charset="0"/>
                <a:cs typeface="Arial" panose="020B0604020202020204" pitchFamily="34" charset="0"/>
              </a:rPr>
              <a:t>More likely to find the application process challenging</a:t>
            </a:r>
          </a:p>
        </p:txBody>
      </p:sp>
      <p:sp>
        <p:nvSpPr>
          <p:cNvPr id="18" name="Rectangle 17">
            <a:extLst>
              <a:ext uri="{FF2B5EF4-FFF2-40B4-BE49-F238E27FC236}">
                <a16:creationId xmlns:a16="http://schemas.microsoft.com/office/drawing/2014/main" id="{146DCC49-EDFA-A5E0-C9E6-E1554A6D9665}"/>
              </a:ext>
            </a:extLst>
          </p:cNvPr>
          <p:cNvSpPr/>
          <p:nvPr/>
        </p:nvSpPr>
        <p:spPr>
          <a:xfrm>
            <a:off x="5306784" y="2185597"/>
            <a:ext cx="6270170" cy="629551"/>
          </a:xfrm>
          <a:prstGeom prst="rect">
            <a:avLst/>
          </a:prstGeom>
          <a:solidFill>
            <a:schemeClr val="bg1">
              <a:lumMod val="95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GB" b="1">
                <a:latin typeface="Arial" panose="020B0604020202020204" pitchFamily="34" charset="0"/>
                <a:cs typeface="Arial" panose="020B0604020202020204" pitchFamily="34" charset="0"/>
              </a:rPr>
              <a:t>Self-employed</a:t>
            </a:r>
          </a:p>
        </p:txBody>
      </p:sp>
      <p:sp>
        <p:nvSpPr>
          <p:cNvPr id="19" name="Rectangle 18">
            <a:extLst>
              <a:ext uri="{FF2B5EF4-FFF2-40B4-BE49-F238E27FC236}">
                <a16:creationId xmlns:a16="http://schemas.microsoft.com/office/drawing/2014/main" id="{9A182F9C-27D0-E070-5A8E-3CCDE8041EF6}"/>
              </a:ext>
            </a:extLst>
          </p:cNvPr>
          <p:cNvSpPr/>
          <p:nvPr/>
        </p:nvSpPr>
        <p:spPr>
          <a:xfrm>
            <a:off x="5306784" y="2990381"/>
            <a:ext cx="6270170" cy="629551"/>
          </a:xfrm>
          <a:prstGeom prst="rect">
            <a:avLst/>
          </a:prstGeom>
          <a:solidFill>
            <a:schemeClr val="bg1">
              <a:lumMod val="95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GB" b="1">
                <a:latin typeface="Arial" panose="020B0604020202020204" pitchFamily="34" charset="0"/>
                <a:cs typeface="Arial" panose="020B0604020202020204" pitchFamily="34" charset="0"/>
              </a:rPr>
              <a:t>Asked to attend JCP when they were not expecting to</a:t>
            </a:r>
          </a:p>
        </p:txBody>
      </p:sp>
      <p:sp>
        <p:nvSpPr>
          <p:cNvPr id="17" name="Rectangle 16">
            <a:extLst>
              <a:ext uri="{FF2B5EF4-FFF2-40B4-BE49-F238E27FC236}">
                <a16:creationId xmlns:a16="http://schemas.microsoft.com/office/drawing/2014/main" id="{A3EC2E88-0963-B888-B15C-050774C3EF8F}"/>
              </a:ext>
            </a:extLst>
          </p:cNvPr>
          <p:cNvSpPr/>
          <p:nvPr/>
        </p:nvSpPr>
        <p:spPr>
          <a:xfrm>
            <a:off x="5306784" y="3773651"/>
            <a:ext cx="6270171" cy="629551"/>
          </a:xfrm>
          <a:prstGeom prst="rect">
            <a:avLst/>
          </a:prstGeom>
          <a:solidFill>
            <a:schemeClr val="bg1">
              <a:lumMod val="95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GB" b="1">
                <a:latin typeface="Arial" panose="020B0604020202020204" pitchFamily="34" charset="0"/>
                <a:cs typeface="Arial" panose="020B0604020202020204" pitchFamily="34" charset="0"/>
              </a:rPr>
              <a:t>Part of a couple and making a joint claim</a:t>
            </a:r>
          </a:p>
        </p:txBody>
      </p:sp>
      <p:sp>
        <p:nvSpPr>
          <p:cNvPr id="16" name="Rectangle 15">
            <a:extLst>
              <a:ext uri="{FF2B5EF4-FFF2-40B4-BE49-F238E27FC236}">
                <a16:creationId xmlns:a16="http://schemas.microsoft.com/office/drawing/2014/main" id="{C80E0C8A-2FD6-FF27-10FF-530E881C6A10}"/>
              </a:ext>
            </a:extLst>
          </p:cNvPr>
          <p:cNvSpPr/>
          <p:nvPr/>
        </p:nvSpPr>
        <p:spPr>
          <a:xfrm>
            <a:off x="5306784" y="4570179"/>
            <a:ext cx="6270171" cy="629551"/>
          </a:xfrm>
          <a:prstGeom prst="rect">
            <a:avLst/>
          </a:prstGeom>
          <a:solidFill>
            <a:schemeClr val="bg1">
              <a:lumMod val="95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GB" b="1">
                <a:latin typeface="Arial" panose="020B0604020202020204" pitchFamily="34" charset="0"/>
                <a:cs typeface="Arial" panose="020B0604020202020204" pitchFamily="34" charset="0"/>
              </a:rPr>
              <a:t>Lower digital confidence</a:t>
            </a:r>
          </a:p>
        </p:txBody>
      </p:sp>
    </p:spTree>
    <p:extLst>
      <p:ext uri="{BB962C8B-B14F-4D97-AF65-F5344CB8AC3E}">
        <p14:creationId xmlns:p14="http://schemas.microsoft.com/office/powerpoint/2010/main" val="857404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CD436-76D4-AA87-916B-725F5F9F9AF6}"/>
              </a:ext>
            </a:extLst>
          </p:cNvPr>
          <p:cNvSpPr>
            <a:spLocks noGrp="1"/>
          </p:cNvSpPr>
          <p:nvPr>
            <p:ph type="title"/>
          </p:nvPr>
        </p:nvSpPr>
        <p:spPr/>
        <p:txBody>
          <a:bodyPr>
            <a:normAutofit fontScale="90000"/>
          </a:bodyPr>
          <a:lstStyle/>
          <a:p>
            <a:r>
              <a:rPr lang="en-GB"/>
              <a:t>Self-employed participants struggled to complete the financial assessments when making a claim, and continued to find this challenging while maintaining their claim</a:t>
            </a:r>
          </a:p>
        </p:txBody>
      </p:sp>
      <p:sp>
        <p:nvSpPr>
          <p:cNvPr id="3" name="Rectangle 2">
            <a:extLst>
              <a:ext uri="{FF2B5EF4-FFF2-40B4-BE49-F238E27FC236}">
                <a16:creationId xmlns:a16="http://schemas.microsoft.com/office/drawing/2014/main" id="{83509B4B-5619-0246-75AD-F4B805966914}"/>
              </a:ext>
            </a:extLst>
          </p:cNvPr>
          <p:cNvSpPr/>
          <p:nvPr/>
        </p:nvSpPr>
        <p:spPr bwMode="gray">
          <a:xfrm>
            <a:off x="552450" y="1357309"/>
            <a:ext cx="11087100" cy="3947442"/>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lnSpc>
                <a:spcPct val="110000"/>
              </a:lnSpc>
              <a:spcBef>
                <a:spcPts val="1200"/>
              </a:spcBef>
              <a:buFont typeface="Arial" panose="020B0604020202020204" pitchFamily="34" charset="0"/>
              <a:buChar char="•"/>
            </a:pPr>
            <a:r>
              <a:rPr lang="en-GB" sz="1600" dirty="0">
                <a:solidFill>
                  <a:schemeClr val="tx1"/>
                </a:solidFill>
                <a:latin typeface="Arial"/>
                <a:cs typeface="Arial"/>
              </a:rPr>
              <a:t>Self-employed participants found the initial financial assessment difficult and time consuming to complete. There was a perceived lack of clarity on how to separate ‘business’ and ‘personal’ income and expenses in the UC claim which led to stress and delays submitting the claim.</a:t>
            </a:r>
          </a:p>
          <a:p>
            <a:pPr marL="285750" indent="-285750">
              <a:lnSpc>
                <a:spcPct val="110000"/>
              </a:lnSpc>
              <a:spcBef>
                <a:spcPts val="1200"/>
              </a:spcBef>
              <a:buFont typeface="Arial" panose="020B0604020202020204" pitchFamily="34" charset="0"/>
              <a:buChar char="•"/>
            </a:pPr>
            <a:r>
              <a:rPr lang="en-GB" sz="1600" dirty="0">
                <a:solidFill>
                  <a:schemeClr val="tx1"/>
                </a:solidFill>
                <a:latin typeface="Arial"/>
                <a:cs typeface="Arial"/>
              </a:rPr>
              <a:t>These participants found the process of logging financial details online difficult, worried about inputting incorrect details and being unable to change them once submitted.</a:t>
            </a:r>
          </a:p>
          <a:p>
            <a:pPr marL="285750" indent="-285750">
              <a:lnSpc>
                <a:spcPct val="110000"/>
              </a:lnSpc>
              <a:spcBef>
                <a:spcPts val="1200"/>
              </a:spcBef>
              <a:buFont typeface="Arial" panose="020B0604020202020204" pitchFamily="34" charset="0"/>
              <a:buChar char="•"/>
            </a:pPr>
            <a:r>
              <a:rPr lang="en-GB" sz="1600" dirty="0">
                <a:solidFill>
                  <a:schemeClr val="tx1"/>
                </a:solidFill>
                <a:latin typeface="Arial"/>
                <a:cs typeface="Arial"/>
              </a:rPr>
              <a:t>The ongoing requirement to submit monthly financial assessments was considered “invasive” and “draconian”. Time spent submitting accounts often took time away from self-employed work, or they needed to pay for more regular accountancy support. This loss in income or increased expenditure could lead to being financially worse off overall.</a:t>
            </a:r>
          </a:p>
          <a:p>
            <a:pPr marL="285750" indent="-285750">
              <a:lnSpc>
                <a:spcPct val="110000"/>
              </a:lnSpc>
              <a:spcBef>
                <a:spcPts val="1200"/>
              </a:spcBef>
              <a:buFont typeface="Arial" panose="020B0604020202020204" pitchFamily="34" charset="0"/>
              <a:buChar char="•"/>
            </a:pPr>
            <a:r>
              <a:rPr lang="en-GB" sz="1600" dirty="0">
                <a:solidFill>
                  <a:schemeClr val="tx1"/>
                </a:solidFill>
                <a:latin typeface="Arial"/>
                <a:cs typeface="Arial"/>
              </a:rPr>
              <a:t>Self-employed participants also reported that the nature of their work means that </a:t>
            </a:r>
            <a:r>
              <a:rPr lang="en-GB" sz="1600" b="1" dirty="0">
                <a:solidFill>
                  <a:schemeClr val="tx1"/>
                </a:solidFill>
                <a:latin typeface="Arial"/>
                <a:cs typeface="Arial"/>
              </a:rPr>
              <a:t>income fluctuates from month to month</a:t>
            </a:r>
            <a:r>
              <a:rPr lang="en-GB" sz="1600" dirty="0">
                <a:solidFill>
                  <a:schemeClr val="tx1"/>
                </a:solidFill>
                <a:latin typeface="Arial"/>
                <a:cs typeface="Arial"/>
              </a:rPr>
              <a:t> resulting in UC payments varying and becoming difficult to rely on as a regular income.</a:t>
            </a:r>
          </a:p>
          <a:p>
            <a:pPr marL="285750" indent="-285750">
              <a:lnSpc>
                <a:spcPct val="110000"/>
              </a:lnSpc>
              <a:spcBef>
                <a:spcPts val="1200"/>
              </a:spcBef>
              <a:buFont typeface="Arial" panose="020B0604020202020204" pitchFamily="34" charset="0"/>
              <a:buChar char="•"/>
            </a:pPr>
            <a:r>
              <a:rPr lang="en-GB" sz="1600" dirty="0">
                <a:solidFill>
                  <a:schemeClr val="tx1"/>
                </a:solidFill>
                <a:latin typeface="Arial"/>
                <a:cs typeface="Arial"/>
              </a:rPr>
              <a:t>However, some self-employed participants noted that whilst the task was daunting at first, it had become easier to manage over time.</a:t>
            </a:r>
          </a:p>
        </p:txBody>
      </p:sp>
      <p:sp>
        <p:nvSpPr>
          <p:cNvPr id="6" name="TextBox 5">
            <a:extLst>
              <a:ext uri="{FF2B5EF4-FFF2-40B4-BE49-F238E27FC236}">
                <a16:creationId xmlns:a16="http://schemas.microsoft.com/office/drawing/2014/main" id="{B33191AB-357D-E646-A8B1-75491593E490}"/>
              </a:ext>
            </a:extLst>
          </p:cNvPr>
          <p:cNvSpPr txBox="1"/>
          <p:nvPr/>
        </p:nvSpPr>
        <p:spPr>
          <a:xfrm>
            <a:off x="552450" y="5389713"/>
            <a:ext cx="5360670" cy="1169551"/>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“If I was in an employed job….that makes a lot of sense. But for me [self-employed], it's horrendous…I really feel that this is not wanting people to be self-employed and have their own businesses.’’</a:t>
            </a:r>
          </a:p>
          <a:p>
            <a:r>
              <a:rPr lang="en-GB" sz="1400">
                <a:solidFill>
                  <a:schemeClr val="accent1"/>
                </a:solidFill>
                <a:latin typeface="Arial" panose="020B0604020202020204" pitchFamily="34" charset="0"/>
                <a:cs typeface="Arial" panose="020B0604020202020204" pitchFamily="34" charset="0"/>
              </a:rPr>
              <a:t>In work, WTC </a:t>
            </a:r>
          </a:p>
        </p:txBody>
      </p:sp>
      <p:sp>
        <p:nvSpPr>
          <p:cNvPr id="5" name="TextBox 4">
            <a:extLst>
              <a:ext uri="{FF2B5EF4-FFF2-40B4-BE49-F238E27FC236}">
                <a16:creationId xmlns:a16="http://schemas.microsoft.com/office/drawing/2014/main" id="{B96656A6-65D1-9A95-CD11-52AA53C20C8D}"/>
              </a:ext>
            </a:extLst>
          </p:cNvPr>
          <p:cNvSpPr txBox="1"/>
          <p:nvPr/>
        </p:nvSpPr>
        <p:spPr>
          <a:xfrm>
            <a:off x="6278881" y="5389713"/>
            <a:ext cx="5360669" cy="954107"/>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“[Self-employed participant] 'if you were employed with a fixed income, it would be more straight forward…it felt like it wasn't much of a consideration”</a:t>
            </a:r>
          </a:p>
          <a:p>
            <a:r>
              <a:rPr lang="en-GB" sz="1400">
                <a:solidFill>
                  <a:schemeClr val="accent1"/>
                </a:solidFill>
                <a:latin typeface="Arial" panose="020B0604020202020204" pitchFamily="34" charset="0"/>
                <a:cs typeface="Arial" panose="020B0604020202020204" pitchFamily="34" charset="0"/>
              </a:rPr>
              <a:t>In work, WTC </a:t>
            </a:r>
          </a:p>
        </p:txBody>
      </p:sp>
    </p:spTree>
    <p:extLst>
      <p:ext uri="{BB962C8B-B14F-4D97-AF65-F5344CB8AC3E}">
        <p14:creationId xmlns:p14="http://schemas.microsoft.com/office/powerpoint/2010/main" val="40814031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CD436-76D4-AA87-916B-725F5F9F9AF6}"/>
              </a:ext>
            </a:extLst>
          </p:cNvPr>
          <p:cNvSpPr>
            <a:spLocks noGrp="1"/>
          </p:cNvSpPr>
          <p:nvPr>
            <p:ph type="title"/>
          </p:nvPr>
        </p:nvSpPr>
        <p:spPr/>
        <p:txBody>
          <a:bodyPr>
            <a:normAutofit fontScale="90000"/>
          </a:bodyPr>
          <a:lstStyle/>
          <a:p>
            <a:r>
              <a:rPr lang="en-GB"/>
              <a:t>Participants who were asked to attend the JCP when they weren’t expecting to reported this as being a barrier to making and managing their claim</a:t>
            </a:r>
          </a:p>
        </p:txBody>
      </p:sp>
      <p:sp>
        <p:nvSpPr>
          <p:cNvPr id="11" name="Rectangle 10">
            <a:extLst>
              <a:ext uri="{FF2B5EF4-FFF2-40B4-BE49-F238E27FC236}">
                <a16:creationId xmlns:a16="http://schemas.microsoft.com/office/drawing/2014/main" id="{0530D986-A575-74EC-8F4C-8F11888A2D72}"/>
              </a:ext>
            </a:extLst>
          </p:cNvPr>
          <p:cNvSpPr/>
          <p:nvPr/>
        </p:nvSpPr>
        <p:spPr bwMode="gray">
          <a:xfrm>
            <a:off x="262114" y="1199213"/>
            <a:ext cx="1716581" cy="20906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latin typeface="Arial" panose="020B0604020202020204" pitchFamily="34" charset="0"/>
                <a:cs typeface="Arial" panose="020B0604020202020204" pitchFamily="34" charset="0"/>
              </a:rPr>
              <a:t>Practical difficulties getting to JCP</a:t>
            </a:r>
          </a:p>
        </p:txBody>
      </p:sp>
      <p:sp>
        <p:nvSpPr>
          <p:cNvPr id="3" name="Rectangle 2">
            <a:extLst>
              <a:ext uri="{FF2B5EF4-FFF2-40B4-BE49-F238E27FC236}">
                <a16:creationId xmlns:a16="http://schemas.microsoft.com/office/drawing/2014/main" id="{83509B4B-5619-0246-75AD-F4B805966914}"/>
              </a:ext>
            </a:extLst>
          </p:cNvPr>
          <p:cNvSpPr/>
          <p:nvPr/>
        </p:nvSpPr>
        <p:spPr bwMode="gray">
          <a:xfrm>
            <a:off x="2128592" y="1199214"/>
            <a:ext cx="9730953" cy="2090638"/>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Participants were surprised they needed to attend the JCP in person and did not understand why the meeting could not take place online / over the telephone. They did not like the automatic JCP meeting booking system which sent an appointment time without consulting applicants on their availability. </a:t>
            </a:r>
          </a:p>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Finding a convenient time to go to the JCP between work and caring responsibilities was a challenge. This was particularly the case for those whom getting to the JCP was difficult, especially those with health conditions. Participants would prefer this meeting to take place online / over the telephone to save time.</a:t>
            </a:r>
          </a:p>
        </p:txBody>
      </p:sp>
      <p:sp>
        <p:nvSpPr>
          <p:cNvPr id="10" name="Rectangle 9">
            <a:extLst>
              <a:ext uri="{FF2B5EF4-FFF2-40B4-BE49-F238E27FC236}">
                <a16:creationId xmlns:a16="http://schemas.microsoft.com/office/drawing/2014/main" id="{8B395772-A4E1-C378-434C-6575A5E72EC7}"/>
              </a:ext>
            </a:extLst>
          </p:cNvPr>
          <p:cNvSpPr/>
          <p:nvPr/>
        </p:nvSpPr>
        <p:spPr bwMode="gray">
          <a:xfrm>
            <a:off x="262115" y="3429000"/>
            <a:ext cx="1716581" cy="3037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latin typeface="Arial" panose="020B0604020202020204" pitchFamily="34" charset="0"/>
                <a:cs typeface="Arial" panose="020B0604020202020204" pitchFamily="34" charset="0"/>
              </a:rPr>
              <a:t>Negative views / experiences of JCP</a:t>
            </a:r>
          </a:p>
        </p:txBody>
      </p:sp>
      <p:sp>
        <p:nvSpPr>
          <p:cNvPr id="6" name="Rectangle 5">
            <a:extLst>
              <a:ext uri="{FF2B5EF4-FFF2-40B4-BE49-F238E27FC236}">
                <a16:creationId xmlns:a16="http://schemas.microsoft.com/office/drawing/2014/main" id="{0F16A2EF-AD50-3217-9948-A7D280310A49}"/>
              </a:ext>
            </a:extLst>
          </p:cNvPr>
          <p:cNvSpPr/>
          <p:nvPr/>
        </p:nvSpPr>
        <p:spPr bwMode="gray">
          <a:xfrm>
            <a:off x="2128592" y="3429001"/>
            <a:ext cx="9730953" cy="3037113"/>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rPr>
              <a:t>Participants who had negative associations with the JCP were particularly unwilling to go. T</a:t>
            </a:r>
            <a:r>
              <a:rPr lang="en-GB" sz="1600">
                <a:solidFill>
                  <a:schemeClr val="tx1"/>
                </a:solidFill>
                <a:latin typeface="Arial" panose="020B0604020202020204" pitchFamily="34" charset="0"/>
                <a:cs typeface="Arial" panose="020B0604020202020204" pitchFamily="34" charset="0"/>
              </a:rPr>
              <a:t>hey held the view that it was a place for jobseekers to find work. Participants felt as though they were being treated unfairly and inaccurately as ‘jobseekers’ in needing to attend appointments at the JCP despite being in work or unable to work.</a:t>
            </a:r>
          </a:p>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Some felt the security staff and overall atmosphere in the JCP was unfriendly. JCP staff who helped with UC claims were sometimes unable to answer questions about UC claims including queries about back payments and transitional protection.</a:t>
            </a:r>
          </a:p>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In particular, self-employed participants found the regular meetings at the JCP time consuming, took them away from their work and were not clear on the purpose of these meetings. Some found JCP staff unhelpful and unsympathetic to the specific needs of self-employed claimants.</a:t>
            </a:r>
          </a:p>
        </p:txBody>
      </p:sp>
    </p:spTree>
    <p:extLst>
      <p:ext uri="{BB962C8B-B14F-4D97-AF65-F5344CB8AC3E}">
        <p14:creationId xmlns:p14="http://schemas.microsoft.com/office/powerpoint/2010/main" val="9645650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CD436-76D4-AA87-916B-725F5F9F9AF6}"/>
              </a:ext>
            </a:extLst>
          </p:cNvPr>
          <p:cNvSpPr>
            <a:spLocks noGrp="1"/>
          </p:cNvSpPr>
          <p:nvPr>
            <p:ph type="title"/>
          </p:nvPr>
        </p:nvSpPr>
        <p:spPr/>
        <p:txBody>
          <a:bodyPr>
            <a:normAutofit fontScale="90000"/>
          </a:bodyPr>
          <a:lstStyle/>
          <a:p>
            <a:r>
              <a:rPr lang="en-GB"/>
              <a:t>Couples making a joint claim or participants who were not confident with technology tended to report challenges making their claim</a:t>
            </a:r>
          </a:p>
        </p:txBody>
      </p:sp>
      <p:sp>
        <p:nvSpPr>
          <p:cNvPr id="11" name="Rectangle 10">
            <a:extLst>
              <a:ext uri="{FF2B5EF4-FFF2-40B4-BE49-F238E27FC236}">
                <a16:creationId xmlns:a16="http://schemas.microsoft.com/office/drawing/2014/main" id="{0530D986-A575-74EC-8F4C-8F11888A2D72}"/>
              </a:ext>
            </a:extLst>
          </p:cNvPr>
          <p:cNvSpPr/>
          <p:nvPr/>
        </p:nvSpPr>
        <p:spPr bwMode="gray">
          <a:xfrm>
            <a:off x="209512" y="1389463"/>
            <a:ext cx="5554474" cy="5463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latin typeface="Arial" panose="020B0604020202020204" pitchFamily="34" charset="0"/>
                <a:cs typeface="Arial" panose="020B0604020202020204" pitchFamily="34" charset="0"/>
              </a:rPr>
              <a:t>Couples making a joint claim</a:t>
            </a:r>
          </a:p>
        </p:txBody>
      </p:sp>
      <p:sp>
        <p:nvSpPr>
          <p:cNvPr id="3" name="Rectangle 2">
            <a:extLst>
              <a:ext uri="{FF2B5EF4-FFF2-40B4-BE49-F238E27FC236}">
                <a16:creationId xmlns:a16="http://schemas.microsoft.com/office/drawing/2014/main" id="{83509B4B-5619-0246-75AD-F4B805966914}"/>
              </a:ext>
            </a:extLst>
          </p:cNvPr>
          <p:cNvSpPr/>
          <p:nvPr/>
        </p:nvSpPr>
        <p:spPr bwMode="gray">
          <a:xfrm>
            <a:off x="209513" y="2104843"/>
            <a:ext cx="5554473" cy="1826635"/>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For couples with a joint UC claim, often one member of the couple completed both parts of the UC application. There was frustration that the system divided up the application separately despite the claim being joint.</a:t>
            </a:r>
          </a:p>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Couples also found it inconvenient that they had to attend separate JCP appointments for a joint claim.</a:t>
            </a:r>
          </a:p>
        </p:txBody>
      </p:sp>
      <p:sp>
        <p:nvSpPr>
          <p:cNvPr id="5" name="TextBox 4">
            <a:extLst>
              <a:ext uri="{FF2B5EF4-FFF2-40B4-BE49-F238E27FC236}">
                <a16:creationId xmlns:a16="http://schemas.microsoft.com/office/drawing/2014/main" id="{590C0892-FE37-C0C0-5C33-E632CBEDFDAD}"/>
              </a:ext>
            </a:extLst>
          </p:cNvPr>
          <p:cNvSpPr txBox="1"/>
          <p:nvPr/>
        </p:nvSpPr>
        <p:spPr>
          <a:xfrm>
            <a:off x="209512" y="4300375"/>
            <a:ext cx="5554474" cy="1169551"/>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“[claiming as a couple] I found it confusing, getting the code which we eventually found on the app…you could only go so far in the process and then my husband needed to fill his bit out’’</a:t>
            </a:r>
          </a:p>
          <a:p>
            <a:r>
              <a:rPr lang="en-GB" sz="1400">
                <a:solidFill>
                  <a:schemeClr val="accent1"/>
                </a:solidFill>
                <a:latin typeface="Arial" panose="020B0604020202020204" pitchFamily="34" charset="0"/>
                <a:cs typeface="Arial" panose="020B0604020202020204" pitchFamily="34" charset="0"/>
              </a:rPr>
              <a:t>In work, CTC &amp; WTC </a:t>
            </a:r>
          </a:p>
        </p:txBody>
      </p:sp>
      <p:sp>
        <p:nvSpPr>
          <p:cNvPr id="6" name="TextBox 5">
            <a:extLst>
              <a:ext uri="{FF2B5EF4-FFF2-40B4-BE49-F238E27FC236}">
                <a16:creationId xmlns:a16="http://schemas.microsoft.com/office/drawing/2014/main" id="{D639C11C-F379-C077-ACF1-3E5ABEE1683A}"/>
              </a:ext>
            </a:extLst>
          </p:cNvPr>
          <p:cNvSpPr txBox="1"/>
          <p:nvPr/>
        </p:nvSpPr>
        <p:spPr>
          <a:xfrm>
            <a:off x="209512" y="5533262"/>
            <a:ext cx="5554475" cy="954107"/>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 went to the Jobcentre Plus…we had separate appointments…I had an ear infection and wanted my husband to come [to her appointment]’’</a:t>
            </a:r>
          </a:p>
          <a:p>
            <a:r>
              <a:rPr lang="en-GB" sz="1400">
                <a:solidFill>
                  <a:schemeClr val="accent1"/>
                </a:solidFill>
                <a:latin typeface="Arial" panose="020B0604020202020204" pitchFamily="34" charset="0"/>
                <a:cs typeface="Arial" panose="020B0604020202020204" pitchFamily="34" charset="0"/>
              </a:rPr>
              <a:t>In work, WTC only</a:t>
            </a:r>
          </a:p>
        </p:txBody>
      </p:sp>
      <p:sp>
        <p:nvSpPr>
          <p:cNvPr id="10" name="Rectangle 9">
            <a:extLst>
              <a:ext uri="{FF2B5EF4-FFF2-40B4-BE49-F238E27FC236}">
                <a16:creationId xmlns:a16="http://schemas.microsoft.com/office/drawing/2014/main" id="{33407050-5986-EFDC-59BE-544235D1B060}"/>
              </a:ext>
            </a:extLst>
          </p:cNvPr>
          <p:cNvSpPr/>
          <p:nvPr/>
        </p:nvSpPr>
        <p:spPr bwMode="gray">
          <a:xfrm>
            <a:off x="6428013" y="1389463"/>
            <a:ext cx="5554474" cy="5463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latin typeface="Arial" panose="020B0604020202020204" pitchFamily="34" charset="0"/>
                <a:cs typeface="Arial" panose="020B0604020202020204" pitchFamily="34" charset="0"/>
              </a:rPr>
              <a:t>Challenges with technology / using the Internet</a:t>
            </a:r>
          </a:p>
        </p:txBody>
      </p:sp>
      <p:sp>
        <p:nvSpPr>
          <p:cNvPr id="9" name="Rectangle 8">
            <a:extLst>
              <a:ext uri="{FF2B5EF4-FFF2-40B4-BE49-F238E27FC236}">
                <a16:creationId xmlns:a16="http://schemas.microsoft.com/office/drawing/2014/main" id="{D6F02211-3743-6970-DF74-6F5C9ADA3F3C}"/>
              </a:ext>
            </a:extLst>
          </p:cNvPr>
          <p:cNvSpPr/>
          <p:nvPr/>
        </p:nvSpPr>
        <p:spPr bwMode="gray">
          <a:xfrm>
            <a:off x="6428013" y="2104842"/>
            <a:ext cx="5554473" cy="235887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Those who struggled with the online application were often not aware of the phone helpline and relied on the help of family and friends.</a:t>
            </a:r>
          </a:p>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Participants were not aware that there were two helplines, the Move to UC helpline and the general UC helpline. Those who used helplines didn’t know which one they had called and often struggled to get through, further delaying their claim.</a:t>
            </a:r>
          </a:p>
        </p:txBody>
      </p:sp>
      <p:sp>
        <p:nvSpPr>
          <p:cNvPr id="13" name="TextBox 12">
            <a:extLst>
              <a:ext uri="{FF2B5EF4-FFF2-40B4-BE49-F238E27FC236}">
                <a16:creationId xmlns:a16="http://schemas.microsoft.com/office/drawing/2014/main" id="{A2FD9CDC-F4AB-071D-7429-35C3C800F92B}"/>
              </a:ext>
            </a:extLst>
          </p:cNvPr>
          <p:cNvSpPr txBox="1"/>
          <p:nvPr/>
        </p:nvSpPr>
        <p:spPr>
          <a:xfrm>
            <a:off x="6428013" y="4668318"/>
            <a:ext cx="5554473" cy="1600438"/>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 did try to get help with the form, but obviously they weren’t going to help me or do it with me, as opposed to tax credits when they would do it for me over the phone… I had to make my own account and do it online…I called several times asking questions and they said they didn’t know…there is a lack of knowledge from the staff on the helpline’’</a:t>
            </a:r>
          </a:p>
          <a:p>
            <a:r>
              <a:rPr lang="en-GB" sz="1400">
                <a:solidFill>
                  <a:schemeClr val="accent1"/>
                </a:solidFill>
                <a:latin typeface="Arial" panose="020B0604020202020204" pitchFamily="34" charset="0"/>
                <a:cs typeface="Arial" panose="020B0604020202020204" pitchFamily="34" charset="0"/>
              </a:rPr>
              <a:t>In work, WTC &amp; CTC </a:t>
            </a:r>
          </a:p>
        </p:txBody>
      </p:sp>
    </p:spTree>
    <p:extLst>
      <p:ext uri="{BB962C8B-B14F-4D97-AF65-F5344CB8AC3E}">
        <p14:creationId xmlns:p14="http://schemas.microsoft.com/office/powerpoint/2010/main" val="36171458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AC99-6F24-7947-60BE-12069B99A0DC}"/>
              </a:ext>
            </a:extLst>
          </p:cNvPr>
          <p:cNvSpPr>
            <a:spLocks noGrp="1"/>
          </p:cNvSpPr>
          <p:nvPr>
            <p:ph type="title"/>
          </p:nvPr>
        </p:nvSpPr>
        <p:spPr/>
        <p:txBody>
          <a:bodyPr/>
          <a:lstStyle/>
          <a:p>
            <a:r>
              <a:rPr lang="en-GB"/>
              <a:t>6. Impacts of claiming after the deadline and early outcomes of claiming UC</a:t>
            </a:r>
            <a:br>
              <a:rPr lang="en-GB"/>
            </a:br>
            <a:endParaRPr lang="en-GB"/>
          </a:p>
        </p:txBody>
      </p:sp>
    </p:spTree>
    <p:extLst>
      <p:ext uri="{BB962C8B-B14F-4D97-AF65-F5344CB8AC3E}">
        <p14:creationId xmlns:p14="http://schemas.microsoft.com/office/powerpoint/2010/main" val="8028667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F7755-F204-BDAC-8337-9087C0D692C6}"/>
              </a:ext>
            </a:extLst>
          </p:cNvPr>
          <p:cNvSpPr>
            <a:spLocks noGrp="1"/>
          </p:cNvSpPr>
          <p:nvPr>
            <p:ph type="title"/>
          </p:nvPr>
        </p:nvSpPr>
        <p:spPr/>
        <p:txBody>
          <a:bodyPr>
            <a:normAutofit fontScale="90000"/>
          </a:bodyPr>
          <a:lstStyle/>
          <a:p>
            <a:r>
              <a:rPr lang="en-GB"/>
              <a:t>Participants who were aware they had claimed late often considered that the gap in payments was due to claiming after the deadline </a:t>
            </a:r>
          </a:p>
        </p:txBody>
      </p:sp>
      <p:sp>
        <p:nvSpPr>
          <p:cNvPr id="3" name="Rectangle 2">
            <a:extLst>
              <a:ext uri="{FF2B5EF4-FFF2-40B4-BE49-F238E27FC236}">
                <a16:creationId xmlns:a16="http://schemas.microsoft.com/office/drawing/2014/main" id="{C36C1155-0F18-18BC-E99D-E8348218D6B2}"/>
              </a:ext>
            </a:extLst>
          </p:cNvPr>
          <p:cNvSpPr/>
          <p:nvPr/>
        </p:nvSpPr>
        <p:spPr>
          <a:xfrm>
            <a:off x="304559" y="1270536"/>
            <a:ext cx="6210540" cy="42445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a:latin typeface="Arial" panose="020B0604020202020204" pitchFamily="34" charset="0"/>
                <a:cs typeface="Arial" panose="020B0604020202020204" pitchFamily="34" charset="0"/>
              </a:rPr>
              <a:t>Impact of gap in benefits payments </a:t>
            </a:r>
          </a:p>
        </p:txBody>
      </p:sp>
      <p:sp>
        <p:nvSpPr>
          <p:cNvPr id="8" name="Rectangle 7">
            <a:extLst>
              <a:ext uri="{FF2B5EF4-FFF2-40B4-BE49-F238E27FC236}">
                <a16:creationId xmlns:a16="http://schemas.microsoft.com/office/drawing/2014/main" id="{A86E7280-C573-BB7B-BDBA-117EC88B94BD}"/>
              </a:ext>
            </a:extLst>
          </p:cNvPr>
          <p:cNvSpPr/>
          <p:nvPr/>
        </p:nvSpPr>
        <p:spPr bwMode="gray">
          <a:xfrm>
            <a:off x="304560" y="1754793"/>
            <a:ext cx="6210540" cy="365032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0" tIns="72000" rIns="0" bIns="72000" numCol="1" spcCol="0" rtlCol="0" fromWordArt="0" anchor="t" anchorCtr="0" forceAA="0" compatLnSpc="1">
            <a:prstTxWarp prst="textNoShape">
              <a:avLst/>
            </a:prstTxWarp>
            <a:noAutofit/>
          </a:bodyPr>
          <a:lstStyle/>
          <a:p>
            <a:pPr marL="285750" indent="-285750">
              <a:lnSpc>
                <a:spcPct val="110000"/>
              </a:lnSpc>
              <a:spcBef>
                <a:spcPts val="600"/>
              </a:spcBef>
              <a:buFont typeface="Arial" panose="020B0604020202020204" pitchFamily="34" charset="0"/>
              <a:buChar char="•"/>
            </a:pPr>
            <a:r>
              <a:rPr lang="en-GB" sz="1600" dirty="0">
                <a:solidFill>
                  <a:schemeClr val="tx1"/>
                </a:solidFill>
                <a:latin typeface="Arial"/>
                <a:cs typeface="Arial"/>
              </a:rPr>
              <a:t>Not all participants noticed that their tax credits had stopped or that they had experienced a gap in payments.</a:t>
            </a:r>
          </a:p>
          <a:p>
            <a:pPr marL="285750" indent="-285750">
              <a:lnSpc>
                <a:spcPct val="110000"/>
              </a:lnSpc>
              <a:spcBef>
                <a:spcPts val="600"/>
              </a:spcBef>
              <a:buFont typeface="Arial" panose="020B0604020202020204" pitchFamily="34" charset="0"/>
              <a:buChar char="•"/>
            </a:pPr>
            <a:r>
              <a:rPr lang="en-GB" sz="1600" dirty="0">
                <a:solidFill>
                  <a:schemeClr val="tx1"/>
                </a:solidFill>
                <a:latin typeface="Arial"/>
                <a:cs typeface="Arial"/>
              </a:rPr>
              <a:t>Participants who had prioritised other things before making a claim were shocked by a sudden gap in payments. They reported that the unexpected gap caused financial stress and worry that then motivated them to make a claim.</a:t>
            </a:r>
          </a:p>
          <a:p>
            <a:pPr marL="285750" indent="-285750">
              <a:lnSpc>
                <a:spcPct val="110000"/>
              </a:lnSpc>
              <a:spcBef>
                <a:spcPts val="600"/>
              </a:spcBef>
              <a:buFont typeface="Arial" panose="020B0604020202020204" pitchFamily="34" charset="0"/>
              <a:buChar char="•"/>
            </a:pPr>
            <a:r>
              <a:rPr lang="en-GB" sz="1600" dirty="0">
                <a:solidFill>
                  <a:schemeClr val="tx1"/>
                </a:solidFill>
                <a:latin typeface="Arial"/>
                <a:cs typeface="Arial"/>
              </a:rPr>
              <a:t>Participants did not mention the 5-week wait, the waiting period between making a claim and receiving the first UC payments. However, participants who were expecting the gap usually attributed this to being part of the process of transitioning.</a:t>
            </a:r>
          </a:p>
          <a:p>
            <a:pPr marL="285750" indent="-285750">
              <a:lnSpc>
                <a:spcPct val="110000"/>
              </a:lnSpc>
              <a:spcBef>
                <a:spcPts val="600"/>
              </a:spcBef>
              <a:buFont typeface="Arial" panose="020B0604020202020204" pitchFamily="34" charset="0"/>
              <a:buChar char="•"/>
            </a:pPr>
            <a:r>
              <a:rPr lang="en-GB" sz="1600" dirty="0">
                <a:solidFill>
                  <a:schemeClr val="tx1"/>
                </a:solidFill>
                <a:latin typeface="Arial"/>
                <a:cs typeface="Arial"/>
              </a:rPr>
              <a:t>Participants who intentionally delayed due to concerns about their eligibility generally expected a gap in their payments.</a:t>
            </a:r>
          </a:p>
        </p:txBody>
      </p:sp>
      <p:sp>
        <p:nvSpPr>
          <p:cNvPr id="5" name="Rectangle 4">
            <a:extLst>
              <a:ext uri="{FF2B5EF4-FFF2-40B4-BE49-F238E27FC236}">
                <a16:creationId xmlns:a16="http://schemas.microsoft.com/office/drawing/2014/main" id="{3DA2D566-C1AE-D89C-B714-0051972AA3BD}"/>
              </a:ext>
            </a:extLst>
          </p:cNvPr>
          <p:cNvSpPr/>
          <p:nvPr/>
        </p:nvSpPr>
        <p:spPr>
          <a:xfrm>
            <a:off x="6791471" y="1270536"/>
            <a:ext cx="5095967" cy="424454"/>
          </a:xfrm>
          <a:prstGeom prst="rect">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b="1">
                <a:latin typeface="Arial" panose="020B0604020202020204" pitchFamily="34" charset="0"/>
                <a:cs typeface="Arial" panose="020B0604020202020204" pitchFamily="34" charset="0"/>
              </a:rPr>
              <a:t>Action taken due to gaps in payment </a:t>
            </a:r>
          </a:p>
        </p:txBody>
      </p:sp>
      <p:sp>
        <p:nvSpPr>
          <p:cNvPr id="20" name="Rectangle 19">
            <a:extLst>
              <a:ext uri="{FF2B5EF4-FFF2-40B4-BE49-F238E27FC236}">
                <a16:creationId xmlns:a16="http://schemas.microsoft.com/office/drawing/2014/main" id="{E42F1B93-A388-048D-737C-579E0026384E}"/>
              </a:ext>
            </a:extLst>
          </p:cNvPr>
          <p:cNvSpPr/>
          <p:nvPr/>
        </p:nvSpPr>
        <p:spPr bwMode="gray">
          <a:xfrm>
            <a:off x="6791472" y="1754793"/>
            <a:ext cx="5095968" cy="2492087"/>
          </a:xfrm>
          <a:prstGeom prst="rect">
            <a:avLst/>
          </a:prstGeom>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0" tIns="72000" rIns="0" bIns="72000" numCol="1" spcCol="0" rtlCol="0" fromWordArt="0" anchor="t" anchorCtr="0" forceAA="0" compatLnSpc="1">
            <a:prstTxWarp prst="textNoShape">
              <a:avLst/>
            </a:prstTxWarp>
            <a:noAutofit/>
          </a:bodyPr>
          <a:lstStyle/>
          <a:p>
            <a:pPr marL="285750" indent="-285750">
              <a:lnSpc>
                <a:spcPct val="110000"/>
              </a:lnSpc>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Applied for advance payments to help cover costs while they waited for their first UC payments. Claimants who claimed 1-4 months after the deadline were more likely to apply for advance payments.</a:t>
            </a:r>
          </a:p>
          <a:p>
            <a:pPr marL="285750" indent="-285750">
              <a:lnSpc>
                <a:spcPct val="110000"/>
              </a:lnSpc>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Monitored finances more closely and reported being more ‘careful’ with money.</a:t>
            </a:r>
          </a:p>
          <a:p>
            <a:pPr marL="285750" indent="-285750">
              <a:lnSpc>
                <a:spcPct val="110000"/>
              </a:lnSpc>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Used savings.</a:t>
            </a:r>
          </a:p>
          <a:p>
            <a:pPr marL="285750" indent="-285750">
              <a:lnSpc>
                <a:spcPct val="110000"/>
              </a:lnSpc>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Borrowed from friends / family members.</a:t>
            </a:r>
          </a:p>
          <a:p>
            <a:pPr marL="285750" indent="-285750">
              <a:lnSpc>
                <a:spcPct val="110000"/>
              </a:lnSpc>
              <a:spcBef>
                <a:spcPts val="600"/>
              </a:spcBef>
              <a:buFont typeface="Arial" panose="020B0604020202020204" pitchFamily="34" charset="0"/>
              <a:buChar char="•"/>
            </a:pPr>
            <a:endParaRPr lang="en-GB" sz="160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804B015E-3AAB-3052-59A8-822EEFDE4287}"/>
              </a:ext>
            </a:extLst>
          </p:cNvPr>
          <p:cNvSpPr txBox="1"/>
          <p:nvPr/>
        </p:nvSpPr>
        <p:spPr>
          <a:xfrm>
            <a:off x="6791472" y="4388345"/>
            <a:ext cx="5095966" cy="1169551"/>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“Yes, I had a gap, of about a month of my tax credits stopping, before I applied. But when I applied, was told I could apply for an advance payment, which I did, and think it came through a week later.”</a:t>
            </a:r>
          </a:p>
          <a:p>
            <a:r>
              <a:rPr lang="en-GB" sz="1400">
                <a:solidFill>
                  <a:schemeClr val="accent1"/>
                </a:solidFill>
                <a:latin typeface="Arial" panose="020B0604020202020204" pitchFamily="34" charset="0"/>
                <a:cs typeface="Arial" panose="020B0604020202020204" pitchFamily="34" charset="0"/>
              </a:rPr>
              <a:t> Not working, WTC </a:t>
            </a:r>
          </a:p>
        </p:txBody>
      </p:sp>
      <p:sp>
        <p:nvSpPr>
          <p:cNvPr id="9" name="TextBox 8">
            <a:extLst>
              <a:ext uri="{FF2B5EF4-FFF2-40B4-BE49-F238E27FC236}">
                <a16:creationId xmlns:a16="http://schemas.microsoft.com/office/drawing/2014/main" id="{98AC9391-0F0F-B661-D5E2-9B2125DB674D}"/>
              </a:ext>
            </a:extLst>
          </p:cNvPr>
          <p:cNvSpPr txBox="1"/>
          <p:nvPr/>
        </p:nvSpPr>
        <p:spPr>
          <a:xfrm>
            <a:off x="304559" y="5597088"/>
            <a:ext cx="11582879" cy="954107"/>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“The day I applied for UC, my tax credits stopped, and it buggered me up, because I use that money to cover me till I get paid from my work. So, I was demented, didn’t know what to do, was having to borrow money from people to get my son to school, it was horrible…So 2 weeks without anything…It totally stressed me, didn’t have the money I normally had on a weekly basis.”</a:t>
            </a:r>
          </a:p>
          <a:p>
            <a:r>
              <a:rPr lang="en-GB" sz="1400" b="1">
                <a:solidFill>
                  <a:schemeClr val="accent1"/>
                </a:solidFill>
                <a:latin typeface="Arial" panose="020B0604020202020204" pitchFamily="34" charset="0"/>
                <a:cs typeface="Arial" panose="020B0604020202020204" pitchFamily="34" charset="0"/>
              </a:rPr>
              <a:t> </a:t>
            </a:r>
            <a:r>
              <a:rPr lang="en-GB" sz="1400">
                <a:solidFill>
                  <a:schemeClr val="accent1"/>
                </a:solidFill>
                <a:latin typeface="Arial" panose="020B0604020202020204" pitchFamily="34" charset="0"/>
                <a:cs typeface="Arial" panose="020B0604020202020204" pitchFamily="34" charset="0"/>
              </a:rPr>
              <a:t>Working, WTC &amp; CTC</a:t>
            </a:r>
          </a:p>
        </p:txBody>
      </p:sp>
    </p:spTree>
    <p:extLst>
      <p:ext uri="{BB962C8B-B14F-4D97-AF65-F5344CB8AC3E}">
        <p14:creationId xmlns:p14="http://schemas.microsoft.com/office/powerpoint/2010/main" val="41488731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02CEC-5F7D-F58B-4090-B6B14B2B441A}"/>
              </a:ext>
            </a:extLst>
          </p:cNvPr>
          <p:cNvSpPr>
            <a:spLocks noGrp="1"/>
          </p:cNvSpPr>
          <p:nvPr>
            <p:ph type="title"/>
          </p:nvPr>
        </p:nvSpPr>
        <p:spPr/>
        <p:txBody>
          <a:bodyPr>
            <a:normAutofit/>
          </a:bodyPr>
          <a:lstStyle/>
          <a:p>
            <a:r>
              <a:rPr lang="en-GB"/>
              <a:t>Early outcomes of moving to UC</a:t>
            </a:r>
          </a:p>
        </p:txBody>
      </p:sp>
      <p:sp>
        <p:nvSpPr>
          <p:cNvPr id="12" name="Rectangle 11">
            <a:extLst>
              <a:ext uri="{FF2B5EF4-FFF2-40B4-BE49-F238E27FC236}">
                <a16:creationId xmlns:a16="http://schemas.microsoft.com/office/drawing/2014/main" id="{E7EFCE7C-3214-60A0-6F45-ABC9C3EE3E87}"/>
              </a:ext>
            </a:extLst>
          </p:cNvPr>
          <p:cNvSpPr/>
          <p:nvPr/>
        </p:nvSpPr>
        <p:spPr bwMode="gray">
          <a:xfrm>
            <a:off x="375556" y="1258221"/>
            <a:ext cx="11576957" cy="564481"/>
          </a:xfrm>
          <a:prstGeom prst="rect">
            <a:avLst/>
          </a:prstGeom>
          <a:ln>
            <a:noFill/>
          </a:ln>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solidFill>
                  <a:schemeClr val="tx1"/>
                </a:solidFill>
                <a:latin typeface="Arial" panose="020B0604020202020204" pitchFamily="34" charset="0"/>
                <a:cs typeface="Arial" panose="020B0604020202020204" pitchFamily="34" charset="0"/>
              </a:rPr>
              <a:t>How participants viewed the main changes on UC compared with tax credits depended on their circumstances</a:t>
            </a:r>
            <a:endParaRPr lang="en-GB">
              <a:solidFill>
                <a:schemeClr val="tx1"/>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5658F262-B198-486E-4CC9-C0B53C640765}"/>
              </a:ext>
            </a:extLst>
          </p:cNvPr>
          <p:cNvGraphicFramePr>
            <a:graphicFrameLocks noGrp="1"/>
          </p:cNvGraphicFramePr>
          <p:nvPr>
            <p:extLst>
              <p:ext uri="{D42A27DB-BD31-4B8C-83A1-F6EECF244321}">
                <p14:modId xmlns:p14="http://schemas.microsoft.com/office/powerpoint/2010/main" val="2624735296"/>
              </p:ext>
            </p:extLst>
          </p:nvPr>
        </p:nvGraphicFramePr>
        <p:xfrm>
          <a:off x="667657" y="2127551"/>
          <a:ext cx="10856686" cy="4138320"/>
        </p:xfrm>
        <a:graphic>
          <a:graphicData uri="http://schemas.openxmlformats.org/drawingml/2006/table">
            <a:tbl>
              <a:tblPr firstRow="1" bandRow="1">
                <a:tableStyleId>{5C22544A-7EE6-4342-B048-85BDC9FD1C3A}</a:tableStyleId>
              </a:tblPr>
              <a:tblGrid>
                <a:gridCol w="2036526">
                  <a:extLst>
                    <a:ext uri="{9D8B030D-6E8A-4147-A177-3AD203B41FA5}">
                      <a16:colId xmlns:a16="http://schemas.microsoft.com/office/drawing/2014/main" val="593024920"/>
                    </a:ext>
                  </a:extLst>
                </a:gridCol>
                <a:gridCol w="2586200">
                  <a:extLst>
                    <a:ext uri="{9D8B030D-6E8A-4147-A177-3AD203B41FA5}">
                      <a16:colId xmlns:a16="http://schemas.microsoft.com/office/drawing/2014/main" val="632583020"/>
                    </a:ext>
                  </a:extLst>
                </a:gridCol>
                <a:gridCol w="3116980">
                  <a:extLst>
                    <a:ext uri="{9D8B030D-6E8A-4147-A177-3AD203B41FA5}">
                      <a16:colId xmlns:a16="http://schemas.microsoft.com/office/drawing/2014/main" val="400317951"/>
                    </a:ext>
                  </a:extLst>
                </a:gridCol>
                <a:gridCol w="3116980">
                  <a:extLst>
                    <a:ext uri="{9D8B030D-6E8A-4147-A177-3AD203B41FA5}">
                      <a16:colId xmlns:a16="http://schemas.microsoft.com/office/drawing/2014/main" val="2847761113"/>
                    </a:ext>
                  </a:extLst>
                </a:gridCol>
              </a:tblGrid>
              <a:tr h="540000">
                <a:tc>
                  <a:txBody>
                    <a:bodyPr/>
                    <a:lstStyle/>
                    <a:p>
                      <a:r>
                        <a:rPr lang="en-GB" sz="1800">
                          <a:solidFill>
                            <a:schemeClr val="accent2"/>
                          </a:solidFill>
                          <a:latin typeface="Arial" panose="020B0604020202020204" pitchFamily="34" charset="0"/>
                          <a:cs typeface="Arial" panose="020B0604020202020204" pitchFamily="34" charset="0"/>
                        </a:rPr>
                        <a:t>Change from Tax Credits</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800">
                          <a:latin typeface="Arial" panose="020B0604020202020204" pitchFamily="34" charset="0"/>
                          <a:cs typeface="Arial" panose="020B0604020202020204" pitchFamily="34" charset="0"/>
                        </a:rPr>
                        <a:t>Feels positive</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800">
                          <a:latin typeface="Arial" panose="020B0604020202020204" pitchFamily="34" charset="0"/>
                          <a:cs typeface="Arial" panose="020B0604020202020204" pitchFamily="34" charset="0"/>
                        </a:rPr>
                        <a:t>Feels neutral</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1"/>
                    </a:solidFill>
                  </a:tcPr>
                </a:tc>
                <a:tc>
                  <a:txBody>
                    <a:bodyPr/>
                    <a:lstStyle/>
                    <a:p>
                      <a:pPr algn="ctr"/>
                      <a:r>
                        <a:rPr lang="en-GB" sz="1800">
                          <a:latin typeface="Arial" panose="020B0604020202020204" pitchFamily="34" charset="0"/>
                          <a:cs typeface="Arial" panose="020B0604020202020204" pitchFamily="34" charset="0"/>
                        </a:rPr>
                        <a:t>Feels negative</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563927637"/>
                  </a:ext>
                </a:extLst>
              </a:tr>
              <a:tr h="108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800" b="1">
                          <a:solidFill>
                            <a:schemeClr val="bg1"/>
                          </a:solidFill>
                          <a:latin typeface="Arial" panose="020B0604020202020204" pitchFamily="34" charset="0"/>
                          <a:cs typeface="Arial" panose="020B0604020202020204" pitchFamily="34" charset="0"/>
                        </a:rPr>
                        <a:t>Change in financial situation</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a:latin typeface="Arial" panose="020B0604020202020204" pitchFamily="34" charset="0"/>
                          <a:cs typeface="Arial" panose="020B0604020202020204" pitchFamily="34" charset="0"/>
                        </a:rPr>
                        <a:t>Participants who reported being better off on UC or gained additional financial support via their UC claim</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a:latin typeface="Arial" panose="020B0604020202020204" pitchFamily="34" charset="0"/>
                          <a:cs typeface="Arial" panose="020B0604020202020204" pitchFamily="34" charset="0"/>
                        </a:rPr>
                        <a:t>The prevalent outcome for these participants was no change in their financial situation</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a:latin typeface="Arial" panose="020B0604020202020204" pitchFamily="34" charset="0"/>
                          <a:cs typeface="Arial" panose="020B0604020202020204" pitchFamily="34" charset="0"/>
                        </a:rPr>
                        <a:t>Participants who reported fluctuating monthly UC payments, usually due to being self-employed</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33335665"/>
                  </a:ext>
                </a:extLst>
              </a:tr>
              <a:tr h="108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800" b="1">
                          <a:solidFill>
                            <a:schemeClr val="bg1"/>
                          </a:solidFill>
                          <a:latin typeface="Arial" panose="020B0604020202020204" pitchFamily="34" charset="0"/>
                          <a:cs typeface="Arial" panose="020B0604020202020204" pitchFamily="34" charset="0"/>
                        </a:rPr>
                        <a:t>Change in managing claim and budgeting</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a:latin typeface="Arial" panose="020B0604020202020204" pitchFamily="34" charset="0"/>
                          <a:cs typeface="Arial" panose="020B0604020202020204" pitchFamily="34" charset="0"/>
                        </a:rPr>
                        <a:t>Employed participants who were digitally confident and enjoyed managing their claim online</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a:latin typeface="Arial" panose="020B0604020202020204" pitchFamily="34" charset="0"/>
                          <a:cs typeface="Arial" panose="020B0604020202020204" pitchFamily="34" charset="0"/>
                        </a:rPr>
                        <a:t>Participants were generally ambivalent about monthly payments, with some preference for weekly</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a:latin typeface="Arial" panose="020B0604020202020204" pitchFamily="34" charset="0"/>
                          <a:cs typeface="Arial" panose="020B0604020202020204" pitchFamily="34" charset="0"/>
                        </a:rPr>
                        <a:t>Self-employed participants who struggled with monthly financial assessments</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959804704"/>
                  </a:ext>
                </a:extLst>
              </a:tr>
              <a:tr h="12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800" b="1">
                          <a:solidFill>
                            <a:schemeClr val="bg1"/>
                          </a:solidFill>
                          <a:latin typeface="Arial" panose="020B0604020202020204" pitchFamily="34" charset="0"/>
                          <a:cs typeface="Arial" panose="020B0604020202020204" pitchFamily="34" charset="0"/>
                        </a:rPr>
                        <a:t>Change in work and home life</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a:latin typeface="Arial" panose="020B0604020202020204" pitchFamily="34" charset="0"/>
                          <a:cs typeface="Arial" panose="020B0604020202020204" pitchFamily="34" charset="0"/>
                        </a:rPr>
                        <a:t>Participants required to search for a job who considered themselves suitable for work</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l"/>
                      <a:endParaRPr lang="en-GB">
                        <a:latin typeface="Arial" panose="020B0604020202020204" pitchFamily="34" charset="0"/>
                        <a:cs typeface="Arial" panose="020B0604020202020204" pitchFamily="34" charset="0"/>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indent="-285750" algn="l">
                        <a:lnSpc>
                          <a:spcPct val="110000"/>
                        </a:lnSpc>
                        <a:buFont typeface="Arial" panose="020B0604020202020204" pitchFamily="34" charset="0"/>
                        <a:buChar char="•"/>
                      </a:pPr>
                      <a:r>
                        <a:rPr lang="en-GB" sz="1400" dirty="0">
                          <a:latin typeface="Arial" panose="020B0604020202020204" pitchFamily="34" charset="0"/>
                          <a:cs typeface="Arial" panose="020B0604020202020204" pitchFamily="34" charset="0"/>
                        </a:rPr>
                        <a:t>Participants asked to search for a job who did not consider themselves suitable for work</a:t>
                      </a:r>
                    </a:p>
                    <a:p>
                      <a:pPr marL="285750" indent="-285750" algn="l">
                        <a:lnSpc>
                          <a:spcPct val="110000"/>
                        </a:lnSpc>
                        <a:buFont typeface="Arial" panose="020B0604020202020204" pitchFamily="34" charset="0"/>
                        <a:buChar char="•"/>
                      </a:pPr>
                      <a:r>
                        <a:rPr lang="en-GB" sz="1400" dirty="0">
                          <a:latin typeface="Arial" panose="020B0604020202020204" pitchFamily="34" charset="0"/>
                          <a:cs typeface="Arial" panose="020B0604020202020204" pitchFamily="34" charset="0"/>
                        </a:rPr>
                        <a:t>Self-employed participants completing monthly assessments</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846252374"/>
                  </a:ext>
                </a:extLst>
              </a:tr>
            </a:tbl>
          </a:graphicData>
        </a:graphic>
      </p:graphicFrame>
    </p:spTree>
    <p:extLst>
      <p:ext uri="{BB962C8B-B14F-4D97-AF65-F5344CB8AC3E}">
        <p14:creationId xmlns:p14="http://schemas.microsoft.com/office/powerpoint/2010/main" val="21425787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02CEC-5F7D-F58B-4090-B6B14B2B441A}"/>
              </a:ext>
            </a:extLst>
          </p:cNvPr>
          <p:cNvSpPr>
            <a:spLocks noGrp="1"/>
          </p:cNvSpPr>
          <p:nvPr>
            <p:ph type="title"/>
          </p:nvPr>
        </p:nvSpPr>
        <p:spPr/>
        <p:txBody>
          <a:bodyPr>
            <a:normAutofit/>
          </a:bodyPr>
          <a:lstStyle/>
          <a:p>
            <a:r>
              <a:rPr lang="en-GB"/>
              <a:t>Early outcomes of moving to UC: Financial outcomes</a:t>
            </a:r>
          </a:p>
        </p:txBody>
      </p:sp>
      <p:sp>
        <p:nvSpPr>
          <p:cNvPr id="6" name="Rectangle 5">
            <a:extLst>
              <a:ext uri="{FF2B5EF4-FFF2-40B4-BE49-F238E27FC236}">
                <a16:creationId xmlns:a16="http://schemas.microsoft.com/office/drawing/2014/main" id="{44916DFA-0ADD-7CE5-0CC3-2440D870433F}"/>
              </a:ext>
            </a:extLst>
          </p:cNvPr>
          <p:cNvSpPr/>
          <p:nvPr/>
        </p:nvSpPr>
        <p:spPr bwMode="gray">
          <a:xfrm>
            <a:off x="307521" y="1228971"/>
            <a:ext cx="11576957" cy="455224"/>
          </a:xfrm>
          <a:prstGeom prst="rect">
            <a:avLst/>
          </a:prstGeom>
          <a:ln>
            <a:noFill/>
          </a:ln>
        </p:spPr>
        <p:style>
          <a:lnRef idx="2">
            <a:schemeClr val="accent2">
              <a:shade val="15000"/>
            </a:schemeClr>
          </a:lnRef>
          <a:fillRef idx="1">
            <a:schemeClr val="accent2"/>
          </a:fillRef>
          <a:effectRef idx="0">
            <a:schemeClr val="accent2"/>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latin typeface="Arial" panose="020B0604020202020204" pitchFamily="34" charset="0"/>
                <a:cs typeface="Arial" panose="020B0604020202020204" pitchFamily="34" charset="0"/>
              </a:rPr>
              <a:t>Change in financial situation</a:t>
            </a:r>
          </a:p>
        </p:txBody>
      </p:sp>
      <p:sp>
        <p:nvSpPr>
          <p:cNvPr id="3" name="Rectangle 2">
            <a:extLst>
              <a:ext uri="{FF2B5EF4-FFF2-40B4-BE49-F238E27FC236}">
                <a16:creationId xmlns:a16="http://schemas.microsoft.com/office/drawing/2014/main" id="{0861718F-3EA5-DD3B-0752-982508FCE454}"/>
              </a:ext>
            </a:extLst>
          </p:cNvPr>
          <p:cNvSpPr/>
          <p:nvPr/>
        </p:nvSpPr>
        <p:spPr bwMode="gray">
          <a:xfrm>
            <a:off x="307516" y="1797166"/>
            <a:ext cx="4616411" cy="521000"/>
          </a:xfrm>
          <a:prstGeom prst="rect">
            <a:avLst/>
          </a:prstGeom>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latin typeface="Arial" panose="020B0604020202020204" pitchFamily="34" charset="0"/>
                <a:cs typeface="Arial" panose="020B0604020202020204" pitchFamily="34" charset="0"/>
              </a:rPr>
              <a:t>Feels positive</a:t>
            </a:r>
          </a:p>
        </p:txBody>
      </p:sp>
      <p:sp>
        <p:nvSpPr>
          <p:cNvPr id="9" name="Rectangle 8">
            <a:extLst>
              <a:ext uri="{FF2B5EF4-FFF2-40B4-BE49-F238E27FC236}">
                <a16:creationId xmlns:a16="http://schemas.microsoft.com/office/drawing/2014/main" id="{0DDECDE4-B146-F9F5-6FF8-EDA0C22706DE}"/>
              </a:ext>
            </a:extLst>
          </p:cNvPr>
          <p:cNvSpPr/>
          <p:nvPr/>
        </p:nvSpPr>
        <p:spPr bwMode="gray">
          <a:xfrm>
            <a:off x="307519" y="2440259"/>
            <a:ext cx="4616411" cy="2257654"/>
          </a:xfrm>
          <a:prstGeom prst="rect">
            <a:avLst/>
          </a:prstGeom>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lnSpc>
                <a:spcPct val="110000"/>
              </a:lnSpc>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Participants who reported being better off on UC were usually only marginally so. They often did not know why they were receiving higher payments. One participant noticed that they were receiving financial support for housing which they hadn’t received previously.</a:t>
            </a:r>
          </a:p>
        </p:txBody>
      </p:sp>
      <p:sp>
        <p:nvSpPr>
          <p:cNvPr id="16" name="TextBox 15">
            <a:extLst>
              <a:ext uri="{FF2B5EF4-FFF2-40B4-BE49-F238E27FC236}">
                <a16:creationId xmlns:a16="http://schemas.microsoft.com/office/drawing/2014/main" id="{A7AEBE9B-58F1-B2BA-1E4C-723CEC8CB14D}"/>
              </a:ext>
            </a:extLst>
          </p:cNvPr>
          <p:cNvSpPr txBox="1"/>
          <p:nvPr/>
        </p:nvSpPr>
        <p:spPr>
          <a:xfrm>
            <a:off x="307515" y="4771941"/>
            <a:ext cx="4616411" cy="1384995"/>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 think I am getting more money on UC, as opposed to Working Tax Credits. The only thing I can attribute it to, is because UC is a collection of benefits, maybe there was something else I qualified for that I wasn’t previously claiming and wasn’t aware of it.” </a:t>
            </a:r>
            <a:r>
              <a:rPr lang="en-GB" sz="1400">
                <a:solidFill>
                  <a:schemeClr val="accent1"/>
                </a:solidFill>
                <a:latin typeface="Arial" panose="020B0604020202020204" pitchFamily="34" charset="0"/>
                <a:cs typeface="Arial" panose="020B0604020202020204" pitchFamily="34" charset="0"/>
              </a:rPr>
              <a:t>Claimant, not working, WTC</a:t>
            </a:r>
          </a:p>
        </p:txBody>
      </p:sp>
      <p:sp>
        <p:nvSpPr>
          <p:cNvPr id="4" name="Rectangle 3">
            <a:extLst>
              <a:ext uri="{FF2B5EF4-FFF2-40B4-BE49-F238E27FC236}">
                <a16:creationId xmlns:a16="http://schemas.microsoft.com/office/drawing/2014/main" id="{D54D90F6-9987-D74F-EE5D-3FEAA41A6E01}"/>
              </a:ext>
            </a:extLst>
          </p:cNvPr>
          <p:cNvSpPr/>
          <p:nvPr/>
        </p:nvSpPr>
        <p:spPr bwMode="gray">
          <a:xfrm>
            <a:off x="5137605" y="1797166"/>
            <a:ext cx="2130458" cy="521000"/>
          </a:xfrm>
          <a:prstGeom prst="rect">
            <a:avLst/>
          </a:prstGeom>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latin typeface="Arial" panose="020B0604020202020204" pitchFamily="34" charset="0"/>
                <a:cs typeface="Arial" panose="020B0604020202020204" pitchFamily="34" charset="0"/>
              </a:rPr>
              <a:t>Feels neutral</a:t>
            </a:r>
          </a:p>
        </p:txBody>
      </p:sp>
      <p:sp>
        <p:nvSpPr>
          <p:cNvPr id="8" name="Rectangle 7">
            <a:extLst>
              <a:ext uri="{FF2B5EF4-FFF2-40B4-BE49-F238E27FC236}">
                <a16:creationId xmlns:a16="http://schemas.microsoft.com/office/drawing/2014/main" id="{7F8DA9A1-F256-DAAA-9F09-F245413BBBFC}"/>
              </a:ext>
            </a:extLst>
          </p:cNvPr>
          <p:cNvSpPr/>
          <p:nvPr/>
        </p:nvSpPr>
        <p:spPr bwMode="gray">
          <a:xfrm>
            <a:off x="5137604" y="2450721"/>
            <a:ext cx="2130459" cy="2247192"/>
          </a:xfrm>
          <a:prstGeom prst="rect">
            <a:avLst/>
          </a:prstGeom>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lnSpc>
                <a:spcPct val="110000"/>
              </a:lnSpc>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Likely amongst those who had no change in income since moving to UC, or very marginal increases / decreases.</a:t>
            </a:r>
          </a:p>
        </p:txBody>
      </p:sp>
      <p:sp>
        <p:nvSpPr>
          <p:cNvPr id="17" name="TextBox 16">
            <a:extLst>
              <a:ext uri="{FF2B5EF4-FFF2-40B4-BE49-F238E27FC236}">
                <a16:creationId xmlns:a16="http://schemas.microsoft.com/office/drawing/2014/main" id="{38AF03CE-C20D-B002-5080-FB16BBB61CDE}"/>
              </a:ext>
            </a:extLst>
          </p:cNvPr>
          <p:cNvSpPr txBox="1"/>
          <p:nvPr/>
        </p:nvSpPr>
        <p:spPr>
          <a:xfrm>
            <a:off x="5137604" y="4771941"/>
            <a:ext cx="2130459" cy="1384995"/>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“Last month they paid me £423 and then this month was only £35. Completely different amounts.” </a:t>
            </a:r>
            <a:r>
              <a:rPr lang="en-GB" sz="1400">
                <a:solidFill>
                  <a:schemeClr val="accent1"/>
                </a:solidFill>
                <a:latin typeface="Arial" panose="020B0604020202020204" pitchFamily="34" charset="0"/>
                <a:cs typeface="Arial" panose="020B0604020202020204" pitchFamily="34" charset="0"/>
              </a:rPr>
              <a:t>Claimant, in work, WTC &amp; CTC</a:t>
            </a:r>
          </a:p>
        </p:txBody>
      </p:sp>
      <p:sp>
        <p:nvSpPr>
          <p:cNvPr id="5" name="Rectangle 4">
            <a:extLst>
              <a:ext uri="{FF2B5EF4-FFF2-40B4-BE49-F238E27FC236}">
                <a16:creationId xmlns:a16="http://schemas.microsoft.com/office/drawing/2014/main" id="{AB6FFBBE-AB8B-450F-A2A8-AE8162CE70CB}"/>
              </a:ext>
            </a:extLst>
          </p:cNvPr>
          <p:cNvSpPr/>
          <p:nvPr/>
        </p:nvSpPr>
        <p:spPr bwMode="gray">
          <a:xfrm>
            <a:off x="7474223" y="1826324"/>
            <a:ext cx="4410251" cy="521000"/>
          </a:xfrm>
          <a:prstGeom prst="rect">
            <a:avLst/>
          </a:prstGeom>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latin typeface="Arial" panose="020B0604020202020204" pitchFamily="34" charset="0"/>
                <a:cs typeface="Arial" panose="020B0604020202020204" pitchFamily="34" charset="0"/>
              </a:rPr>
              <a:t>Feels negative</a:t>
            </a:r>
          </a:p>
        </p:txBody>
      </p:sp>
      <p:sp>
        <p:nvSpPr>
          <p:cNvPr id="15" name="Rectangle 14">
            <a:extLst>
              <a:ext uri="{FF2B5EF4-FFF2-40B4-BE49-F238E27FC236}">
                <a16:creationId xmlns:a16="http://schemas.microsoft.com/office/drawing/2014/main" id="{1614F072-42B1-A199-73C4-F003C35F371B}"/>
              </a:ext>
            </a:extLst>
          </p:cNvPr>
          <p:cNvSpPr/>
          <p:nvPr/>
        </p:nvSpPr>
        <p:spPr>
          <a:xfrm>
            <a:off x="7474226" y="2440258"/>
            <a:ext cx="4410251" cy="3716678"/>
          </a:xfrm>
          <a:prstGeom prst="rect">
            <a:avLst/>
          </a:prstGeom>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indent="-285750">
              <a:lnSpc>
                <a:spcPct val="110000"/>
              </a:lnSpc>
              <a:spcBef>
                <a:spcPts val="600"/>
              </a:spcBef>
              <a:buFont typeface="Arial" panose="020B0604020202020204" pitchFamily="34" charset="0"/>
              <a:buChar char="•"/>
            </a:pPr>
            <a:r>
              <a:rPr lang="en-GB" sz="1600">
                <a:solidFill>
                  <a:schemeClr val="dk1"/>
                </a:solidFill>
                <a:latin typeface="Arial" panose="020B0604020202020204" pitchFamily="34" charset="0"/>
                <a:cs typeface="Arial" panose="020B0604020202020204" pitchFamily="34" charset="0"/>
              </a:rPr>
              <a:t>Participants reported challenges receiving fluctuating payment amounts on UC which they did not experience when claiming tax credits. Participants did not know why this was the case and didn’t describe this as beneficial to reduce instances of overpayment.</a:t>
            </a:r>
          </a:p>
          <a:p>
            <a:pPr marL="285750" indent="-285750">
              <a:lnSpc>
                <a:spcPct val="110000"/>
              </a:lnSpc>
              <a:spcBef>
                <a:spcPts val="600"/>
              </a:spcBef>
              <a:buFont typeface="Arial" panose="020B0604020202020204" pitchFamily="34" charset="0"/>
              <a:buChar char="•"/>
            </a:pPr>
            <a:r>
              <a:rPr lang="en-GB" sz="1600">
                <a:solidFill>
                  <a:schemeClr val="dk1"/>
                </a:solidFill>
                <a:latin typeface="Arial" panose="020B0604020202020204" pitchFamily="34" charset="0"/>
                <a:cs typeface="Arial" panose="020B0604020202020204" pitchFamily="34" charset="0"/>
              </a:rPr>
              <a:t>Self-employed claimants tended to attribute fluctuations to being self-employed and experiencing monthly changes in their earnings from work. Fluctuating payments were described as stressful and causing difficulties with budgeting.</a:t>
            </a:r>
          </a:p>
          <a:p>
            <a:pPr marL="285750" indent="-285750">
              <a:lnSpc>
                <a:spcPct val="110000"/>
              </a:lnSpc>
              <a:spcBef>
                <a:spcPts val="600"/>
              </a:spcBef>
              <a:buFont typeface="Arial" panose="020B0604020202020204" pitchFamily="34" charset="0"/>
              <a:buChar char="•"/>
            </a:pPr>
            <a:endParaRPr lang="en-GB" sz="1600">
              <a:solidFill>
                <a:schemeClr val="dk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06985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02CEC-5F7D-F58B-4090-B6B14B2B441A}"/>
              </a:ext>
            </a:extLst>
          </p:cNvPr>
          <p:cNvSpPr>
            <a:spLocks noGrp="1"/>
          </p:cNvSpPr>
          <p:nvPr>
            <p:ph type="title"/>
          </p:nvPr>
        </p:nvSpPr>
        <p:spPr/>
        <p:txBody>
          <a:bodyPr>
            <a:normAutofit/>
          </a:bodyPr>
          <a:lstStyle/>
          <a:p>
            <a:r>
              <a:rPr lang="en-GB"/>
              <a:t>Early outcomes of moving to UC: Claim management</a:t>
            </a:r>
          </a:p>
        </p:txBody>
      </p:sp>
      <p:sp>
        <p:nvSpPr>
          <p:cNvPr id="13" name="Rectangle 12">
            <a:extLst>
              <a:ext uri="{FF2B5EF4-FFF2-40B4-BE49-F238E27FC236}">
                <a16:creationId xmlns:a16="http://schemas.microsoft.com/office/drawing/2014/main" id="{D80270BE-D146-66B5-EC9E-2F0F7C74F5B8}"/>
              </a:ext>
            </a:extLst>
          </p:cNvPr>
          <p:cNvSpPr/>
          <p:nvPr/>
        </p:nvSpPr>
        <p:spPr bwMode="gray">
          <a:xfrm>
            <a:off x="375555" y="1227568"/>
            <a:ext cx="11576957" cy="478380"/>
          </a:xfrm>
          <a:prstGeom prst="rect">
            <a:avLst/>
          </a:prstGeom>
          <a:ln>
            <a:noFill/>
          </a:ln>
        </p:spPr>
        <p:style>
          <a:lnRef idx="2">
            <a:schemeClr val="accent2">
              <a:shade val="15000"/>
            </a:schemeClr>
          </a:lnRef>
          <a:fillRef idx="1">
            <a:schemeClr val="accent2"/>
          </a:fillRef>
          <a:effectRef idx="0">
            <a:schemeClr val="accent2"/>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latin typeface="Arial" panose="020B0604020202020204" pitchFamily="34" charset="0"/>
                <a:cs typeface="Arial" panose="020B0604020202020204" pitchFamily="34" charset="0"/>
              </a:rPr>
              <a:t>Change in claim management and budgeting</a:t>
            </a:r>
          </a:p>
        </p:txBody>
      </p:sp>
      <p:sp>
        <p:nvSpPr>
          <p:cNvPr id="3" name="Rectangle 2">
            <a:extLst>
              <a:ext uri="{FF2B5EF4-FFF2-40B4-BE49-F238E27FC236}">
                <a16:creationId xmlns:a16="http://schemas.microsoft.com/office/drawing/2014/main" id="{0861718F-3EA5-DD3B-0752-982508FCE454}"/>
              </a:ext>
            </a:extLst>
          </p:cNvPr>
          <p:cNvSpPr/>
          <p:nvPr/>
        </p:nvSpPr>
        <p:spPr bwMode="gray">
          <a:xfrm>
            <a:off x="832754" y="1786796"/>
            <a:ext cx="4261759" cy="522000"/>
          </a:xfrm>
          <a:prstGeom prst="rect">
            <a:avLst/>
          </a:prstGeom>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latin typeface="Arial" panose="020B0604020202020204" pitchFamily="34" charset="0"/>
                <a:cs typeface="Arial" panose="020B0604020202020204" pitchFamily="34" charset="0"/>
              </a:rPr>
              <a:t>Feels positive</a:t>
            </a:r>
          </a:p>
        </p:txBody>
      </p:sp>
      <p:sp>
        <p:nvSpPr>
          <p:cNvPr id="8" name="Rectangle 7">
            <a:extLst>
              <a:ext uri="{FF2B5EF4-FFF2-40B4-BE49-F238E27FC236}">
                <a16:creationId xmlns:a16="http://schemas.microsoft.com/office/drawing/2014/main" id="{A89044AE-AA06-DDF3-E629-0800337477FA}"/>
              </a:ext>
            </a:extLst>
          </p:cNvPr>
          <p:cNvSpPr/>
          <p:nvPr/>
        </p:nvSpPr>
        <p:spPr bwMode="gray">
          <a:xfrm>
            <a:off x="832755" y="2390643"/>
            <a:ext cx="4261758" cy="2618237"/>
          </a:xfrm>
          <a:prstGeom prst="rect">
            <a:avLst/>
          </a:prstGeom>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lnSpc>
                <a:spcPct val="110000"/>
              </a:lnSpc>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Participants who were digitally confident commented on the benefits of being able to manage a UC claim more effectively online.</a:t>
            </a:r>
          </a:p>
          <a:p>
            <a:pPr marL="285750" indent="-285750">
              <a:lnSpc>
                <a:spcPct val="110000"/>
              </a:lnSpc>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These participants also valued being able to make queries and receive responses online, rather than needing to call the tax credits helpline, which had long waiting times.</a:t>
            </a:r>
          </a:p>
        </p:txBody>
      </p:sp>
      <p:sp>
        <p:nvSpPr>
          <p:cNvPr id="9" name="TextBox 8">
            <a:extLst>
              <a:ext uri="{FF2B5EF4-FFF2-40B4-BE49-F238E27FC236}">
                <a16:creationId xmlns:a16="http://schemas.microsoft.com/office/drawing/2014/main" id="{698486A5-9E99-8370-D6C5-1DFB64490DF4}"/>
              </a:ext>
            </a:extLst>
          </p:cNvPr>
          <p:cNvSpPr txBox="1"/>
          <p:nvPr/>
        </p:nvSpPr>
        <p:spPr>
          <a:xfrm>
            <a:off x="832754" y="5096341"/>
            <a:ext cx="4261758" cy="1169551"/>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“It's probably easier, because you don’t have to call HMRC to talk to someone – would take a lifetime to get through to someone. Now I can just go on the journal, and write, and they’ll write back to me.” </a:t>
            </a:r>
            <a:r>
              <a:rPr lang="en-GB" sz="1400">
                <a:solidFill>
                  <a:schemeClr val="accent1"/>
                </a:solidFill>
                <a:latin typeface="Arial" panose="020B0604020202020204" pitchFamily="34" charset="0"/>
                <a:cs typeface="Arial" panose="020B0604020202020204" pitchFamily="34" charset="0"/>
              </a:rPr>
              <a:t>Claimant, in work, WTC &amp; CTC</a:t>
            </a:r>
          </a:p>
        </p:txBody>
      </p:sp>
      <p:sp>
        <p:nvSpPr>
          <p:cNvPr id="5" name="Rectangle 4">
            <a:extLst>
              <a:ext uri="{FF2B5EF4-FFF2-40B4-BE49-F238E27FC236}">
                <a16:creationId xmlns:a16="http://schemas.microsoft.com/office/drawing/2014/main" id="{AB6FFBBE-AB8B-450F-A2A8-AE8162CE70CB}"/>
              </a:ext>
            </a:extLst>
          </p:cNvPr>
          <p:cNvSpPr/>
          <p:nvPr/>
        </p:nvSpPr>
        <p:spPr bwMode="gray">
          <a:xfrm>
            <a:off x="5807415" y="1760013"/>
            <a:ext cx="5717715" cy="522000"/>
          </a:xfrm>
          <a:prstGeom prst="rect">
            <a:avLst/>
          </a:prstGeom>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latin typeface="Arial" panose="020B0604020202020204" pitchFamily="34" charset="0"/>
                <a:cs typeface="Arial" panose="020B0604020202020204" pitchFamily="34" charset="0"/>
              </a:rPr>
              <a:t>Feels negative</a:t>
            </a:r>
          </a:p>
        </p:txBody>
      </p:sp>
      <p:sp>
        <p:nvSpPr>
          <p:cNvPr id="17" name="Rectangle 16">
            <a:extLst>
              <a:ext uri="{FF2B5EF4-FFF2-40B4-BE49-F238E27FC236}">
                <a16:creationId xmlns:a16="http://schemas.microsoft.com/office/drawing/2014/main" id="{1CA20264-F30E-CD4A-37F4-01CFA11CF60B}"/>
              </a:ext>
            </a:extLst>
          </p:cNvPr>
          <p:cNvSpPr/>
          <p:nvPr/>
        </p:nvSpPr>
        <p:spPr bwMode="gray">
          <a:xfrm>
            <a:off x="5807415" y="2386764"/>
            <a:ext cx="5717716" cy="3294353"/>
          </a:xfrm>
          <a:prstGeom prst="rect">
            <a:avLst/>
          </a:prstGeom>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lnSpc>
                <a:spcPct val="110000"/>
              </a:lnSpc>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Self-employed participants were much more likely to feel negative about managing their UC claim. This was due to the increased time, stress and burden submitting monthly financial details (instead of annually), stress and worry about getting it wrong, and issues with fluctuating payments making it more difficult to budget. The process was described as “more invasive” and “more draconian” than when previously on tax credits and impacted claimants’ stress levels and certainty about their income.</a:t>
            </a:r>
          </a:p>
          <a:p>
            <a:pPr marL="285750" indent="-285750">
              <a:lnSpc>
                <a:spcPct val="110000"/>
              </a:lnSpc>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However, some self-employed participants noted that whilst the task was daunting at first, it has become easier to manage over time.</a:t>
            </a:r>
          </a:p>
        </p:txBody>
      </p:sp>
      <p:sp>
        <p:nvSpPr>
          <p:cNvPr id="16" name="TextBox 15">
            <a:extLst>
              <a:ext uri="{FF2B5EF4-FFF2-40B4-BE49-F238E27FC236}">
                <a16:creationId xmlns:a16="http://schemas.microsoft.com/office/drawing/2014/main" id="{C1BD7D4B-9852-1365-A23F-1FEECE48F902}"/>
              </a:ext>
            </a:extLst>
          </p:cNvPr>
          <p:cNvSpPr txBox="1"/>
          <p:nvPr/>
        </p:nvSpPr>
        <p:spPr>
          <a:xfrm>
            <a:off x="5807415" y="5785869"/>
            <a:ext cx="5717715" cy="738664"/>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 really feel that this is not wanting people to be self-employed and have their own businesses.”</a:t>
            </a:r>
          </a:p>
          <a:p>
            <a:r>
              <a:rPr lang="en-GB" sz="1400">
                <a:solidFill>
                  <a:schemeClr val="accent1"/>
                </a:solidFill>
                <a:latin typeface="Arial" panose="020B0604020202020204" pitchFamily="34" charset="0"/>
                <a:cs typeface="Arial" panose="020B0604020202020204" pitchFamily="34" charset="0"/>
              </a:rPr>
              <a:t>Claimant, in work, WTC</a:t>
            </a:r>
          </a:p>
        </p:txBody>
      </p:sp>
    </p:spTree>
    <p:extLst>
      <p:ext uri="{BB962C8B-B14F-4D97-AF65-F5344CB8AC3E}">
        <p14:creationId xmlns:p14="http://schemas.microsoft.com/office/powerpoint/2010/main" val="1518593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7084B-18E9-2B3C-8612-DC33C0E935EF}"/>
              </a:ext>
            </a:extLst>
          </p:cNvPr>
          <p:cNvSpPr>
            <a:spLocks noGrp="1"/>
          </p:cNvSpPr>
          <p:nvPr>
            <p:ph type="title"/>
          </p:nvPr>
        </p:nvSpPr>
        <p:spPr/>
        <p:txBody>
          <a:bodyPr/>
          <a:lstStyle/>
          <a:p>
            <a:r>
              <a:rPr lang="en-GB"/>
              <a:t>Contents </a:t>
            </a:r>
          </a:p>
        </p:txBody>
      </p:sp>
      <p:sp>
        <p:nvSpPr>
          <p:cNvPr id="6" name="Contents Box 2">
            <a:extLst>
              <a:ext uri="{FF2B5EF4-FFF2-40B4-BE49-F238E27FC236}">
                <a16:creationId xmlns:a16="http://schemas.microsoft.com/office/drawing/2014/main" id="{AE981A39-878C-2F64-5F5C-7BD61BC2E9C1}"/>
              </a:ext>
            </a:extLst>
          </p:cNvPr>
          <p:cNvSpPr/>
          <p:nvPr/>
        </p:nvSpPr>
        <p:spPr>
          <a:xfrm rot="5400000">
            <a:off x="783809" y="1492632"/>
            <a:ext cx="2397600" cy="2286000"/>
          </a:xfrm>
          <a:prstGeom prst="snip1Rect">
            <a:avLst>
              <a:gd name="adj" fmla="val 18524"/>
            </a:avLst>
          </a:prstGeom>
          <a:solidFill>
            <a:srgbClr val="E7EBF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44000" tIns="72000" rIns="72000" bIns="288000" rtlCol="0" anchor="t"/>
          <a:lstStyle/>
          <a:p>
            <a:r>
              <a:rPr lang="en-GB" sz="4800" b="1">
                <a:solidFill>
                  <a:schemeClr val="tx1"/>
                </a:solidFill>
                <a:latin typeface="Arial" panose="020B0604020202020204" pitchFamily="34" charset="0"/>
                <a:cs typeface="Arial" panose="020B0604020202020204" pitchFamily="34" charset="0"/>
              </a:rPr>
              <a:t>1</a:t>
            </a:r>
          </a:p>
          <a:p>
            <a:pPr algn="l">
              <a:spcBef>
                <a:spcPts val="400"/>
              </a:spcBef>
              <a:spcAft>
                <a:spcPts val="400"/>
              </a:spcAft>
            </a:pPr>
            <a:r>
              <a:rPr lang="en-GB">
                <a:solidFill>
                  <a:schemeClr val="tx1"/>
                </a:solidFill>
                <a:latin typeface="Arial" panose="020B0604020202020204" pitchFamily="34" charset="0"/>
                <a:cs typeface="Arial" panose="020B0604020202020204" pitchFamily="34" charset="0"/>
              </a:rPr>
              <a:t>Methodology</a:t>
            </a:r>
          </a:p>
        </p:txBody>
      </p:sp>
      <p:sp>
        <p:nvSpPr>
          <p:cNvPr id="3" name="Contents Box 1">
            <a:extLst>
              <a:ext uri="{FF2B5EF4-FFF2-40B4-BE49-F238E27FC236}">
                <a16:creationId xmlns:a16="http://schemas.microsoft.com/office/drawing/2014/main" id="{0471B84E-4F70-0DF9-AEB4-55671B57F35B}"/>
              </a:ext>
            </a:extLst>
          </p:cNvPr>
          <p:cNvSpPr/>
          <p:nvPr/>
        </p:nvSpPr>
        <p:spPr>
          <a:xfrm rot="5400000">
            <a:off x="3540578" y="1492632"/>
            <a:ext cx="2397600" cy="2286000"/>
          </a:xfrm>
          <a:prstGeom prst="snip1Rect">
            <a:avLst>
              <a:gd name="adj" fmla="val 18524"/>
            </a:avLst>
          </a:prstGeom>
          <a:solidFill>
            <a:srgbClr val="E7EBF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44000" tIns="72000" rIns="72000" bIns="288000" rtlCol="0" anchor="t"/>
          <a:lstStyle/>
          <a:p>
            <a:r>
              <a:rPr lang="en-GB" sz="4800" b="1">
                <a:solidFill>
                  <a:schemeClr val="tx1"/>
                </a:solidFill>
                <a:latin typeface="Arial" panose="020B0604020202020204" pitchFamily="34" charset="0"/>
                <a:cs typeface="Arial" panose="020B0604020202020204" pitchFamily="34" charset="0"/>
              </a:rPr>
              <a:t>2</a:t>
            </a:r>
          </a:p>
          <a:p>
            <a:r>
              <a:rPr lang="en-GB">
                <a:solidFill>
                  <a:schemeClr val="tx1"/>
                </a:solidFill>
                <a:latin typeface="Arial" panose="020B0604020202020204" pitchFamily="34" charset="0"/>
                <a:cs typeface="Arial" panose="020B0604020202020204" pitchFamily="34" charset="0"/>
              </a:rPr>
              <a:t>Understanding and perceptions of UC before receiving the Migration Notice</a:t>
            </a:r>
          </a:p>
        </p:txBody>
      </p:sp>
      <p:sp>
        <p:nvSpPr>
          <p:cNvPr id="4" name="Contents Box 2">
            <a:extLst>
              <a:ext uri="{FF2B5EF4-FFF2-40B4-BE49-F238E27FC236}">
                <a16:creationId xmlns:a16="http://schemas.microsoft.com/office/drawing/2014/main" id="{2E653F62-FF76-ECB2-A059-7E870FEF0ED7}"/>
              </a:ext>
            </a:extLst>
          </p:cNvPr>
          <p:cNvSpPr/>
          <p:nvPr/>
        </p:nvSpPr>
        <p:spPr>
          <a:xfrm rot="5400000">
            <a:off x="6386094" y="1492675"/>
            <a:ext cx="2397600" cy="2286000"/>
          </a:xfrm>
          <a:prstGeom prst="snip1Rect">
            <a:avLst>
              <a:gd name="adj" fmla="val 18524"/>
            </a:avLst>
          </a:prstGeom>
          <a:solidFill>
            <a:srgbClr val="E7EBF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44000" tIns="72000" rIns="72000" bIns="288000" rtlCol="0" anchor="t"/>
          <a:lstStyle/>
          <a:p>
            <a:r>
              <a:rPr lang="en-GB" sz="4800" b="1">
                <a:solidFill>
                  <a:schemeClr val="tx1"/>
                </a:solidFill>
                <a:latin typeface="Arial" panose="020B0604020202020204" pitchFamily="34" charset="0"/>
                <a:cs typeface="Arial" panose="020B0604020202020204" pitchFamily="34" charset="0"/>
              </a:rPr>
              <a:t>3</a:t>
            </a:r>
          </a:p>
          <a:p>
            <a:pPr algn="l">
              <a:spcBef>
                <a:spcPts val="400"/>
              </a:spcBef>
              <a:spcAft>
                <a:spcPts val="400"/>
              </a:spcAft>
            </a:pPr>
            <a:r>
              <a:rPr lang="en-GB">
                <a:solidFill>
                  <a:schemeClr val="tx1"/>
                </a:solidFill>
                <a:latin typeface="Arial" panose="020B0604020202020204" pitchFamily="34" charset="0"/>
                <a:cs typeface="Arial" panose="020B0604020202020204" pitchFamily="34" charset="0"/>
              </a:rPr>
              <a:t>Reactions to and understanding of the Migration Notice</a:t>
            </a:r>
          </a:p>
        </p:txBody>
      </p:sp>
      <p:sp>
        <p:nvSpPr>
          <p:cNvPr id="5" name="Contents Box 3">
            <a:extLst>
              <a:ext uri="{FF2B5EF4-FFF2-40B4-BE49-F238E27FC236}">
                <a16:creationId xmlns:a16="http://schemas.microsoft.com/office/drawing/2014/main" id="{E5691F87-6FF4-0598-EA31-374230488A4C}"/>
              </a:ext>
            </a:extLst>
          </p:cNvPr>
          <p:cNvSpPr/>
          <p:nvPr/>
        </p:nvSpPr>
        <p:spPr>
          <a:xfrm rot="5400000">
            <a:off x="9142863" y="1492675"/>
            <a:ext cx="2397600" cy="2286000"/>
          </a:xfrm>
          <a:prstGeom prst="snip1Rect">
            <a:avLst>
              <a:gd name="adj" fmla="val 18524"/>
            </a:avLst>
          </a:prstGeom>
          <a:solidFill>
            <a:srgbClr val="E7EBF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44000" tIns="72000" rIns="72000" bIns="288000" rtlCol="0" anchor="t"/>
          <a:lstStyle/>
          <a:p>
            <a:r>
              <a:rPr lang="en-GB" sz="4800" b="1">
                <a:solidFill>
                  <a:schemeClr val="tx1"/>
                </a:solidFill>
                <a:latin typeface="Arial" panose="020B0604020202020204" pitchFamily="34" charset="0"/>
                <a:cs typeface="Arial" panose="020B0604020202020204" pitchFamily="34" charset="0"/>
              </a:rPr>
              <a:t>4</a:t>
            </a:r>
          </a:p>
          <a:p>
            <a:pPr algn="l">
              <a:spcBef>
                <a:spcPts val="400"/>
              </a:spcBef>
              <a:spcAft>
                <a:spcPts val="400"/>
              </a:spcAft>
            </a:pPr>
            <a:r>
              <a:rPr lang="en-GB">
                <a:solidFill>
                  <a:schemeClr val="tx1"/>
                </a:solidFill>
                <a:latin typeface="Arial" panose="020B0604020202020204" pitchFamily="34" charset="0"/>
                <a:cs typeface="Arial" panose="020B0604020202020204" pitchFamily="34" charset="0"/>
              </a:rPr>
              <a:t>Barriers and reasons for claiming after the deadline </a:t>
            </a:r>
          </a:p>
        </p:txBody>
      </p:sp>
      <p:sp>
        <p:nvSpPr>
          <p:cNvPr id="7" name="Contents Box 5">
            <a:extLst>
              <a:ext uri="{FF2B5EF4-FFF2-40B4-BE49-F238E27FC236}">
                <a16:creationId xmlns:a16="http://schemas.microsoft.com/office/drawing/2014/main" id="{8D5B1E6E-6D82-9FF0-1B06-EF8D6034A1F2}"/>
              </a:ext>
            </a:extLst>
          </p:cNvPr>
          <p:cNvSpPr/>
          <p:nvPr/>
        </p:nvSpPr>
        <p:spPr>
          <a:xfrm rot="5400000">
            <a:off x="789025" y="4211150"/>
            <a:ext cx="2397600" cy="2286000"/>
          </a:xfrm>
          <a:prstGeom prst="snip1Rect">
            <a:avLst>
              <a:gd name="adj" fmla="val 18524"/>
            </a:avLst>
          </a:prstGeom>
          <a:solidFill>
            <a:srgbClr val="E7EBF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44000" tIns="72000" rIns="72000" bIns="288000" rtlCol="0" anchor="t"/>
          <a:lstStyle/>
          <a:p>
            <a:r>
              <a:rPr lang="en-GB" sz="4800" b="1">
                <a:solidFill>
                  <a:schemeClr val="tx1"/>
                </a:solidFill>
                <a:latin typeface="Arial" panose="020B0604020202020204" pitchFamily="34" charset="0"/>
                <a:cs typeface="Arial" panose="020B0604020202020204" pitchFamily="34" charset="0"/>
              </a:rPr>
              <a:t>5</a:t>
            </a:r>
          </a:p>
          <a:p>
            <a:r>
              <a:rPr lang="en-GB">
                <a:solidFill>
                  <a:schemeClr val="tx1"/>
                </a:solidFill>
                <a:latin typeface="Arial" panose="020B0604020202020204" pitchFamily="34" charset="0"/>
                <a:cs typeface="Arial" panose="020B0604020202020204" pitchFamily="34" charset="0"/>
              </a:rPr>
              <a:t>Experiences of the claim process</a:t>
            </a:r>
          </a:p>
        </p:txBody>
      </p:sp>
      <p:sp>
        <p:nvSpPr>
          <p:cNvPr id="8" name="Contents Box 6">
            <a:extLst>
              <a:ext uri="{FF2B5EF4-FFF2-40B4-BE49-F238E27FC236}">
                <a16:creationId xmlns:a16="http://schemas.microsoft.com/office/drawing/2014/main" id="{E3F0F8FD-4A25-F504-22D1-94D25AD43CC5}"/>
              </a:ext>
            </a:extLst>
          </p:cNvPr>
          <p:cNvSpPr/>
          <p:nvPr/>
        </p:nvSpPr>
        <p:spPr>
          <a:xfrm rot="5400000">
            <a:off x="3540578" y="4211150"/>
            <a:ext cx="2397600" cy="2286000"/>
          </a:xfrm>
          <a:prstGeom prst="snip1Rect">
            <a:avLst>
              <a:gd name="adj" fmla="val 18524"/>
            </a:avLst>
          </a:prstGeom>
          <a:solidFill>
            <a:srgbClr val="E7EBF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44000" tIns="72000" rIns="72000" bIns="288000" rtlCol="0" anchor="t"/>
          <a:lstStyle/>
          <a:p>
            <a:r>
              <a:rPr lang="en-GB" sz="4800" b="1">
                <a:solidFill>
                  <a:schemeClr val="tx1"/>
                </a:solidFill>
                <a:latin typeface="Arial" panose="020B0604020202020204" pitchFamily="34" charset="0"/>
                <a:cs typeface="Arial" panose="020B0604020202020204" pitchFamily="34" charset="0"/>
              </a:rPr>
              <a:t>6</a:t>
            </a:r>
          </a:p>
          <a:p>
            <a:pPr algn="l">
              <a:spcBef>
                <a:spcPts val="400"/>
              </a:spcBef>
              <a:spcAft>
                <a:spcPts val="400"/>
              </a:spcAft>
            </a:pPr>
            <a:r>
              <a:rPr lang="en-GB">
                <a:solidFill>
                  <a:schemeClr val="tx1"/>
                </a:solidFill>
                <a:latin typeface="Arial" panose="020B0604020202020204" pitchFamily="34" charset="0"/>
                <a:cs typeface="Arial" panose="020B0604020202020204" pitchFamily="34" charset="0"/>
              </a:rPr>
              <a:t>Impacts of claiming late and the movement to UC</a:t>
            </a:r>
          </a:p>
        </p:txBody>
      </p:sp>
      <p:sp>
        <p:nvSpPr>
          <p:cNvPr id="9" name="Contents Box 7">
            <a:extLst>
              <a:ext uri="{FF2B5EF4-FFF2-40B4-BE49-F238E27FC236}">
                <a16:creationId xmlns:a16="http://schemas.microsoft.com/office/drawing/2014/main" id="{6A4CBDA8-4871-32EB-1718-F30B88C3F767}"/>
              </a:ext>
            </a:extLst>
          </p:cNvPr>
          <p:cNvSpPr/>
          <p:nvPr/>
        </p:nvSpPr>
        <p:spPr>
          <a:xfrm rot="5400000">
            <a:off x="6386094" y="4211150"/>
            <a:ext cx="2397600" cy="2286000"/>
          </a:xfrm>
          <a:prstGeom prst="snip1Rect">
            <a:avLst>
              <a:gd name="adj" fmla="val 18524"/>
            </a:avLst>
          </a:prstGeom>
          <a:solidFill>
            <a:srgbClr val="E7EBF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44000" tIns="72000" rIns="72000" bIns="288000" rtlCol="0" anchor="t"/>
          <a:lstStyle/>
          <a:p>
            <a:r>
              <a:rPr lang="en-GB" sz="4800" b="1">
                <a:solidFill>
                  <a:schemeClr val="tx1"/>
                </a:solidFill>
                <a:latin typeface="Arial" panose="020B0604020202020204" pitchFamily="34" charset="0"/>
                <a:cs typeface="Arial" panose="020B0604020202020204" pitchFamily="34" charset="0"/>
              </a:rPr>
              <a:t>7</a:t>
            </a:r>
          </a:p>
          <a:p>
            <a:pPr algn="l">
              <a:spcBef>
                <a:spcPts val="400"/>
              </a:spcBef>
              <a:spcAft>
                <a:spcPts val="400"/>
              </a:spcAft>
            </a:pPr>
            <a:r>
              <a:rPr lang="en-GB">
                <a:solidFill>
                  <a:schemeClr val="tx1"/>
                </a:solidFill>
                <a:latin typeface="Arial" panose="020B0604020202020204" pitchFamily="34" charset="0"/>
                <a:cs typeface="Arial" panose="020B0604020202020204" pitchFamily="34" charset="0"/>
              </a:rPr>
              <a:t>Feedback for DWP</a:t>
            </a:r>
          </a:p>
        </p:txBody>
      </p:sp>
      <p:sp>
        <p:nvSpPr>
          <p:cNvPr id="12" name="Contents Box 7">
            <a:extLst>
              <a:ext uri="{FF2B5EF4-FFF2-40B4-BE49-F238E27FC236}">
                <a16:creationId xmlns:a16="http://schemas.microsoft.com/office/drawing/2014/main" id="{7EDDC93F-6867-146F-28E5-2AE29FE17C64}"/>
              </a:ext>
            </a:extLst>
          </p:cNvPr>
          <p:cNvSpPr/>
          <p:nvPr/>
        </p:nvSpPr>
        <p:spPr>
          <a:xfrm rot="5400000">
            <a:off x="9142863" y="4211150"/>
            <a:ext cx="2397600" cy="2286000"/>
          </a:xfrm>
          <a:prstGeom prst="snip1Rect">
            <a:avLst>
              <a:gd name="adj" fmla="val 18524"/>
            </a:avLst>
          </a:prstGeom>
          <a:solidFill>
            <a:srgbClr val="E7EBF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44000" tIns="72000" rIns="72000" bIns="288000" rtlCol="0" anchor="t"/>
          <a:lstStyle/>
          <a:p>
            <a:r>
              <a:rPr lang="en-GB" sz="4800" b="1">
                <a:solidFill>
                  <a:schemeClr val="tx1"/>
                </a:solidFill>
                <a:latin typeface="Arial" panose="020B0604020202020204" pitchFamily="34" charset="0"/>
                <a:cs typeface="Arial" panose="020B0604020202020204" pitchFamily="34" charset="0"/>
              </a:rPr>
              <a:t>8</a:t>
            </a:r>
          </a:p>
          <a:p>
            <a:pPr algn="l">
              <a:spcBef>
                <a:spcPts val="400"/>
              </a:spcBef>
              <a:spcAft>
                <a:spcPts val="400"/>
              </a:spcAft>
            </a:pPr>
            <a:r>
              <a:rPr lang="en-GB">
                <a:solidFill>
                  <a:schemeClr val="tx1"/>
                </a:solidFill>
                <a:latin typeface="Arial" panose="020B0604020202020204" pitchFamily="34" charset="0"/>
                <a:cs typeface="Arial" panose="020B0604020202020204" pitchFamily="34" charset="0"/>
              </a:rPr>
              <a:t>Conclusions</a:t>
            </a:r>
          </a:p>
        </p:txBody>
      </p:sp>
      <p:sp>
        <p:nvSpPr>
          <p:cNvPr id="10" name="Rectangle 9">
            <a:extLst>
              <a:ext uri="{FF2B5EF4-FFF2-40B4-BE49-F238E27FC236}">
                <a16:creationId xmlns:a16="http://schemas.microsoft.com/office/drawing/2014/main" id="{835003FD-9054-EF86-EA3F-7D504ABACA4C}"/>
              </a:ext>
            </a:extLst>
          </p:cNvPr>
          <p:cNvSpPr/>
          <p:nvPr/>
        </p:nvSpPr>
        <p:spPr>
          <a:xfrm>
            <a:off x="5741503" y="6648967"/>
            <a:ext cx="781050" cy="18579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25008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02CEC-5F7D-F58B-4090-B6B14B2B441A}"/>
              </a:ext>
            </a:extLst>
          </p:cNvPr>
          <p:cNvSpPr>
            <a:spLocks noGrp="1"/>
          </p:cNvSpPr>
          <p:nvPr>
            <p:ph type="title"/>
          </p:nvPr>
        </p:nvSpPr>
        <p:spPr/>
        <p:txBody>
          <a:bodyPr>
            <a:normAutofit/>
          </a:bodyPr>
          <a:lstStyle/>
          <a:p>
            <a:r>
              <a:rPr lang="en-GB"/>
              <a:t>Early outcomes of moving to UC: Monthly payments </a:t>
            </a:r>
          </a:p>
        </p:txBody>
      </p:sp>
      <p:sp>
        <p:nvSpPr>
          <p:cNvPr id="13" name="Rectangle 12">
            <a:extLst>
              <a:ext uri="{FF2B5EF4-FFF2-40B4-BE49-F238E27FC236}">
                <a16:creationId xmlns:a16="http://schemas.microsoft.com/office/drawing/2014/main" id="{D80270BE-D146-66B5-EC9E-2F0F7C74F5B8}"/>
              </a:ext>
            </a:extLst>
          </p:cNvPr>
          <p:cNvSpPr/>
          <p:nvPr/>
        </p:nvSpPr>
        <p:spPr bwMode="gray">
          <a:xfrm>
            <a:off x="375555" y="1227568"/>
            <a:ext cx="11576957" cy="478380"/>
          </a:xfrm>
          <a:prstGeom prst="rect">
            <a:avLst/>
          </a:prstGeom>
          <a:ln>
            <a:noFill/>
          </a:ln>
        </p:spPr>
        <p:style>
          <a:lnRef idx="2">
            <a:schemeClr val="accent2">
              <a:shade val="15000"/>
            </a:schemeClr>
          </a:lnRef>
          <a:fillRef idx="1">
            <a:schemeClr val="accent2"/>
          </a:fillRef>
          <a:effectRef idx="0">
            <a:schemeClr val="accent2"/>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latin typeface="Arial" panose="020B0604020202020204" pitchFamily="34" charset="0"/>
                <a:cs typeface="Arial" panose="020B0604020202020204" pitchFamily="34" charset="0"/>
              </a:rPr>
              <a:t>Change in managing claim and budgeting</a:t>
            </a:r>
          </a:p>
        </p:txBody>
      </p:sp>
      <p:sp>
        <p:nvSpPr>
          <p:cNvPr id="4" name="Rectangle 3">
            <a:extLst>
              <a:ext uri="{FF2B5EF4-FFF2-40B4-BE49-F238E27FC236}">
                <a16:creationId xmlns:a16="http://schemas.microsoft.com/office/drawing/2014/main" id="{6DAD87F2-9414-17D1-F024-1572FDCF52A7}"/>
              </a:ext>
            </a:extLst>
          </p:cNvPr>
          <p:cNvSpPr/>
          <p:nvPr/>
        </p:nvSpPr>
        <p:spPr bwMode="gray">
          <a:xfrm>
            <a:off x="2498271" y="1803134"/>
            <a:ext cx="7380515" cy="478380"/>
          </a:xfrm>
          <a:prstGeom prst="rect">
            <a:avLst/>
          </a:prstGeom>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latin typeface="Arial" panose="020B0604020202020204" pitchFamily="34" charset="0"/>
                <a:cs typeface="Arial" panose="020B0604020202020204" pitchFamily="34" charset="0"/>
              </a:rPr>
              <a:t>Feels neutral</a:t>
            </a:r>
          </a:p>
        </p:txBody>
      </p:sp>
      <p:sp>
        <p:nvSpPr>
          <p:cNvPr id="15" name="Rectangle 14">
            <a:extLst>
              <a:ext uri="{FF2B5EF4-FFF2-40B4-BE49-F238E27FC236}">
                <a16:creationId xmlns:a16="http://schemas.microsoft.com/office/drawing/2014/main" id="{5A8E4D9E-56C3-5E44-8184-F84528329911}"/>
              </a:ext>
            </a:extLst>
          </p:cNvPr>
          <p:cNvSpPr/>
          <p:nvPr/>
        </p:nvSpPr>
        <p:spPr bwMode="gray">
          <a:xfrm>
            <a:off x="2498271" y="2336078"/>
            <a:ext cx="7380515" cy="3294354"/>
          </a:xfrm>
          <a:prstGeom prst="rect">
            <a:avLst/>
          </a:prstGeom>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lnSpc>
                <a:spcPct val="110000"/>
              </a:lnSpc>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Although receiving monthly payments (instead of weekly) was cited as one of the most prominent changes on UC, participants tended to be neutral about the impact of this. Participants who preferred weekly payments generally found it to be more of a safety net for them.</a:t>
            </a:r>
          </a:p>
          <a:p>
            <a:pPr marL="285750" indent="-285750">
              <a:lnSpc>
                <a:spcPct val="110000"/>
              </a:lnSpc>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Participants who reported preferring, or having no difficulties with, monthly payments tended to also say that they were confident with budgeting their money and had processes in place to support them (e.g. receiving UC payments in one account and setting up weekly standing orders to an everyday account).</a:t>
            </a:r>
          </a:p>
          <a:p>
            <a:pPr marL="285750" indent="-285750">
              <a:lnSpc>
                <a:spcPct val="110000"/>
              </a:lnSpc>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Although it is possible to apply for more frequent payments, most participants were not aware of this option</a:t>
            </a:r>
          </a:p>
        </p:txBody>
      </p:sp>
      <p:sp>
        <p:nvSpPr>
          <p:cNvPr id="7" name="TextBox 6">
            <a:extLst>
              <a:ext uri="{FF2B5EF4-FFF2-40B4-BE49-F238E27FC236}">
                <a16:creationId xmlns:a16="http://schemas.microsoft.com/office/drawing/2014/main" id="{EC212EEB-6537-38B6-32CE-5B4ABB971534}"/>
              </a:ext>
            </a:extLst>
          </p:cNvPr>
          <p:cNvSpPr txBox="1"/>
          <p:nvPr/>
        </p:nvSpPr>
        <p:spPr>
          <a:xfrm>
            <a:off x="1273632" y="5621792"/>
            <a:ext cx="4683571" cy="954107"/>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“You have to get used to managing your money more. With weekly you can just spend it as you go along, but with monthly, I have to think about it.” </a:t>
            </a:r>
            <a:r>
              <a:rPr lang="en-GB" sz="1400">
                <a:solidFill>
                  <a:schemeClr val="accent1"/>
                </a:solidFill>
                <a:latin typeface="Arial" panose="020B0604020202020204" pitchFamily="34" charset="0"/>
                <a:cs typeface="Arial" panose="020B0604020202020204" pitchFamily="34" charset="0"/>
              </a:rPr>
              <a:t>Claimant, not working, WTC</a:t>
            </a:r>
          </a:p>
        </p:txBody>
      </p:sp>
      <p:sp>
        <p:nvSpPr>
          <p:cNvPr id="6" name="TextBox 5">
            <a:extLst>
              <a:ext uri="{FF2B5EF4-FFF2-40B4-BE49-F238E27FC236}">
                <a16:creationId xmlns:a16="http://schemas.microsoft.com/office/drawing/2014/main" id="{3E15AAAD-8280-6E21-BF0F-56FA029E0B73}"/>
              </a:ext>
            </a:extLst>
          </p:cNvPr>
          <p:cNvSpPr txBox="1"/>
          <p:nvPr/>
        </p:nvSpPr>
        <p:spPr>
          <a:xfrm>
            <a:off x="6493328" y="5621791"/>
            <a:ext cx="4683571" cy="954107"/>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 prefer it weekly. Obviously, Universal Credit is monthly, but weekly is a lot easier because then you've always got something coming in, in case anything crops up.” </a:t>
            </a:r>
            <a:r>
              <a:rPr lang="en-GB" sz="1400">
                <a:solidFill>
                  <a:schemeClr val="accent1"/>
                </a:solidFill>
                <a:latin typeface="Arial" panose="020B0604020202020204" pitchFamily="34" charset="0"/>
                <a:cs typeface="Arial" panose="020B0604020202020204" pitchFamily="34" charset="0"/>
              </a:rPr>
              <a:t>Claimant, in work, WTC &amp; CTC</a:t>
            </a:r>
          </a:p>
        </p:txBody>
      </p:sp>
    </p:spTree>
    <p:extLst>
      <p:ext uri="{BB962C8B-B14F-4D97-AF65-F5344CB8AC3E}">
        <p14:creationId xmlns:p14="http://schemas.microsoft.com/office/powerpoint/2010/main" val="25133720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02CEC-5F7D-F58B-4090-B6B14B2B441A}"/>
              </a:ext>
            </a:extLst>
          </p:cNvPr>
          <p:cNvSpPr>
            <a:spLocks noGrp="1"/>
          </p:cNvSpPr>
          <p:nvPr>
            <p:ph type="title"/>
          </p:nvPr>
        </p:nvSpPr>
        <p:spPr/>
        <p:txBody>
          <a:bodyPr>
            <a:normAutofit/>
          </a:bodyPr>
          <a:lstStyle/>
          <a:p>
            <a:r>
              <a:rPr lang="en-GB"/>
              <a:t>Early outcomes of moving to UC: Work and home life</a:t>
            </a:r>
          </a:p>
        </p:txBody>
      </p:sp>
      <p:sp>
        <p:nvSpPr>
          <p:cNvPr id="31" name="Rectangle 30">
            <a:extLst>
              <a:ext uri="{FF2B5EF4-FFF2-40B4-BE49-F238E27FC236}">
                <a16:creationId xmlns:a16="http://schemas.microsoft.com/office/drawing/2014/main" id="{8F538472-5DF4-9A18-8C23-7ECE641EFF63}"/>
              </a:ext>
            </a:extLst>
          </p:cNvPr>
          <p:cNvSpPr/>
          <p:nvPr/>
        </p:nvSpPr>
        <p:spPr bwMode="gray">
          <a:xfrm>
            <a:off x="302077" y="1245070"/>
            <a:ext cx="11576957" cy="521000"/>
          </a:xfrm>
          <a:prstGeom prst="rect">
            <a:avLst/>
          </a:prstGeom>
          <a:ln>
            <a:noFill/>
          </a:ln>
        </p:spPr>
        <p:style>
          <a:lnRef idx="2">
            <a:schemeClr val="accent2">
              <a:shade val="15000"/>
            </a:schemeClr>
          </a:lnRef>
          <a:fillRef idx="1">
            <a:schemeClr val="accent2"/>
          </a:fillRef>
          <a:effectRef idx="0">
            <a:schemeClr val="accent2"/>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latin typeface="Arial" panose="020B0604020202020204" pitchFamily="34" charset="0"/>
                <a:cs typeface="Arial" panose="020B0604020202020204" pitchFamily="34" charset="0"/>
              </a:rPr>
              <a:t>Change in work and home life</a:t>
            </a:r>
          </a:p>
        </p:txBody>
      </p:sp>
      <p:sp>
        <p:nvSpPr>
          <p:cNvPr id="3" name="Rectangle 2">
            <a:extLst>
              <a:ext uri="{FF2B5EF4-FFF2-40B4-BE49-F238E27FC236}">
                <a16:creationId xmlns:a16="http://schemas.microsoft.com/office/drawing/2014/main" id="{0861718F-3EA5-DD3B-0752-982508FCE454}"/>
              </a:ext>
            </a:extLst>
          </p:cNvPr>
          <p:cNvSpPr/>
          <p:nvPr/>
        </p:nvSpPr>
        <p:spPr bwMode="gray">
          <a:xfrm>
            <a:off x="302077" y="1895140"/>
            <a:ext cx="3383800" cy="521000"/>
          </a:xfrm>
          <a:prstGeom prst="rect">
            <a:avLst/>
          </a:prstGeom>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latin typeface="Arial" panose="020B0604020202020204" pitchFamily="34" charset="0"/>
                <a:cs typeface="Arial" panose="020B0604020202020204" pitchFamily="34" charset="0"/>
              </a:rPr>
              <a:t>Feels positive</a:t>
            </a:r>
          </a:p>
        </p:txBody>
      </p:sp>
      <p:sp>
        <p:nvSpPr>
          <p:cNvPr id="8" name="Rectangle 7">
            <a:extLst>
              <a:ext uri="{FF2B5EF4-FFF2-40B4-BE49-F238E27FC236}">
                <a16:creationId xmlns:a16="http://schemas.microsoft.com/office/drawing/2014/main" id="{997CA55D-F0BF-4DA4-C2C5-58B33E46D146}"/>
              </a:ext>
            </a:extLst>
          </p:cNvPr>
          <p:cNvSpPr/>
          <p:nvPr/>
        </p:nvSpPr>
        <p:spPr bwMode="gray">
          <a:xfrm>
            <a:off x="302079" y="2545211"/>
            <a:ext cx="3383800" cy="2933624"/>
          </a:xfrm>
          <a:prstGeom prst="rect">
            <a:avLst/>
          </a:prstGeom>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0" tIns="72000" rIns="0" bIns="72000" numCol="1" spcCol="0" rtlCol="0" fromWordArt="0" anchor="t" anchorCtr="0" forceAA="0" compatLnSpc="1">
            <a:prstTxWarp prst="textNoShape">
              <a:avLst/>
            </a:prstTxWarp>
            <a:noAutofit/>
          </a:bodyPr>
          <a:lstStyle/>
          <a:p>
            <a:pPr marL="285750" indent="-285750">
              <a:lnSpc>
                <a:spcPct val="110000"/>
              </a:lnSpc>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Participants who did feel able to look for work commented on the benefits of being required to search for a job and considered it a welcome encouragement.</a:t>
            </a:r>
          </a:p>
          <a:p>
            <a:pPr marL="285750" indent="-285750">
              <a:lnSpc>
                <a:spcPct val="110000"/>
              </a:lnSpc>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Participants also commented on the positive impacts of continued financial support and worrying less about money or being able to treat the household occasionally.</a:t>
            </a:r>
            <a:endParaRPr lang="en-GB" sz="1600">
              <a:solidFill>
                <a:schemeClr val="tx1"/>
              </a:solidFill>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2D9EDF64-9C16-CAF3-8AF6-6EBEDF121D86}"/>
              </a:ext>
            </a:extLst>
          </p:cNvPr>
          <p:cNvSpPr txBox="1"/>
          <p:nvPr/>
        </p:nvSpPr>
        <p:spPr>
          <a:xfrm>
            <a:off x="302076" y="5561365"/>
            <a:ext cx="3383800" cy="954107"/>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“This has opened up other avenues, it's widened the horizons [on being asked to job search].” </a:t>
            </a:r>
            <a:r>
              <a:rPr lang="en-GB" sz="1400">
                <a:solidFill>
                  <a:schemeClr val="accent1"/>
                </a:solidFill>
                <a:latin typeface="Arial" panose="020B0604020202020204" pitchFamily="34" charset="0"/>
                <a:cs typeface="Arial" panose="020B0604020202020204" pitchFamily="34" charset="0"/>
              </a:rPr>
              <a:t>Claimant, not working, CTC</a:t>
            </a:r>
          </a:p>
        </p:txBody>
      </p:sp>
      <p:sp>
        <p:nvSpPr>
          <p:cNvPr id="5" name="Rectangle 4">
            <a:extLst>
              <a:ext uri="{FF2B5EF4-FFF2-40B4-BE49-F238E27FC236}">
                <a16:creationId xmlns:a16="http://schemas.microsoft.com/office/drawing/2014/main" id="{AB6FFBBE-AB8B-450F-A2A8-AE8162CE70CB}"/>
              </a:ext>
            </a:extLst>
          </p:cNvPr>
          <p:cNvSpPr/>
          <p:nvPr/>
        </p:nvSpPr>
        <p:spPr bwMode="gray">
          <a:xfrm>
            <a:off x="3978111" y="1895140"/>
            <a:ext cx="7974402" cy="521000"/>
          </a:xfrm>
          <a:prstGeom prst="rect">
            <a:avLst/>
          </a:prstGeom>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latin typeface="Arial" panose="020B0604020202020204" pitchFamily="34" charset="0"/>
                <a:cs typeface="Arial" panose="020B0604020202020204" pitchFamily="34" charset="0"/>
              </a:rPr>
              <a:t>Feels negative</a:t>
            </a:r>
          </a:p>
        </p:txBody>
      </p:sp>
      <p:sp>
        <p:nvSpPr>
          <p:cNvPr id="15" name="TextBox 14">
            <a:extLst>
              <a:ext uri="{FF2B5EF4-FFF2-40B4-BE49-F238E27FC236}">
                <a16:creationId xmlns:a16="http://schemas.microsoft.com/office/drawing/2014/main" id="{E365AEB9-57CB-58F2-FE9E-016ABB1D4599}"/>
              </a:ext>
            </a:extLst>
          </p:cNvPr>
          <p:cNvSpPr txBox="1"/>
          <p:nvPr/>
        </p:nvSpPr>
        <p:spPr bwMode="auto">
          <a:xfrm>
            <a:off x="3978111" y="2545210"/>
            <a:ext cx="7974401" cy="2933624"/>
          </a:xfrm>
          <a:prstGeom prst="rect">
            <a:avLst/>
          </a:prstGeom>
          <a:ln/>
        </p:spPr>
        <p:style>
          <a:lnRef idx="2">
            <a:schemeClr val="accent6"/>
          </a:lnRef>
          <a:fillRef idx="1">
            <a:schemeClr val="lt1"/>
          </a:fillRef>
          <a:effectRef idx="0">
            <a:schemeClr val="accent6"/>
          </a:effectRef>
          <a:fontRef idx="minor">
            <a:schemeClr val="dk1"/>
          </a:fontRef>
        </p:style>
        <p:txBody>
          <a:bodyPr wrap="square">
            <a:spAutoFit/>
          </a:bodyPr>
          <a:lstStyle/>
          <a:p>
            <a:pPr marL="285750" indent="-285750">
              <a:lnSpc>
                <a:spcPct val="110000"/>
              </a:lnSpc>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Participants who were being asked to look for work but did not consider themselves suitable for work discussed how it was additional pressure which caused stress and anxiety. For participants doing some self-employed work but were not gainfully self-employed, it took time away from their ability to do self-employed projects.</a:t>
            </a:r>
          </a:p>
          <a:p>
            <a:pPr marL="285750" indent="-285750">
              <a:lnSpc>
                <a:spcPct val="110000"/>
              </a:lnSpc>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Working participants reported being more careful not to do overtime at work to avoid impacting their monthly UC payments and one participant described being better off doing less work on UC.</a:t>
            </a:r>
          </a:p>
          <a:p>
            <a:pPr marL="285750" indent="-285750">
              <a:lnSpc>
                <a:spcPct val="110000"/>
              </a:lnSpc>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Self-employed participants discussed how the time required for monthly financial assessments and JCP appointments took time out of their working week which had negative impacts on their income overall.</a:t>
            </a:r>
          </a:p>
        </p:txBody>
      </p:sp>
      <p:sp>
        <p:nvSpPr>
          <p:cNvPr id="18" name="TextBox 17">
            <a:extLst>
              <a:ext uri="{FF2B5EF4-FFF2-40B4-BE49-F238E27FC236}">
                <a16:creationId xmlns:a16="http://schemas.microsoft.com/office/drawing/2014/main" id="{7D1D91A7-3D56-DEC2-7ED0-253CEA2640A9}"/>
              </a:ext>
            </a:extLst>
          </p:cNvPr>
          <p:cNvSpPr txBox="1"/>
          <p:nvPr/>
        </p:nvSpPr>
        <p:spPr>
          <a:xfrm>
            <a:off x="3978111" y="5515199"/>
            <a:ext cx="7974401" cy="523220"/>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“My husband suffers with anxiety and stress and this is making it worse.” </a:t>
            </a:r>
            <a:r>
              <a:rPr lang="en-GB" sz="1400">
                <a:solidFill>
                  <a:schemeClr val="accent1"/>
                </a:solidFill>
                <a:latin typeface="Arial" panose="020B0604020202020204" pitchFamily="34" charset="0"/>
                <a:cs typeface="Arial" panose="020B0604020202020204" pitchFamily="34" charset="0"/>
              </a:rPr>
              <a:t>Claimant, not working, WTC &amp; CTC</a:t>
            </a:r>
          </a:p>
        </p:txBody>
      </p:sp>
      <p:sp>
        <p:nvSpPr>
          <p:cNvPr id="16" name="TextBox 15">
            <a:extLst>
              <a:ext uri="{FF2B5EF4-FFF2-40B4-BE49-F238E27FC236}">
                <a16:creationId xmlns:a16="http://schemas.microsoft.com/office/drawing/2014/main" id="{A5BBF3F5-6324-428B-4118-0DDE020881E0}"/>
              </a:ext>
            </a:extLst>
          </p:cNvPr>
          <p:cNvSpPr txBox="1"/>
          <p:nvPr/>
        </p:nvSpPr>
        <p:spPr>
          <a:xfrm>
            <a:off x="3978111" y="6038419"/>
            <a:ext cx="7974401" cy="523220"/>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 have to set aside at least 2 hours a day just for job search so it has taken some time away from working on projects.” </a:t>
            </a:r>
            <a:r>
              <a:rPr lang="en-GB" sz="1400">
                <a:solidFill>
                  <a:schemeClr val="accent1"/>
                </a:solidFill>
                <a:latin typeface="Arial" panose="020B0604020202020204" pitchFamily="34" charset="0"/>
                <a:cs typeface="Arial" panose="020B0604020202020204" pitchFamily="34" charset="0"/>
              </a:rPr>
              <a:t>Claimant, not working, CTC</a:t>
            </a:r>
          </a:p>
        </p:txBody>
      </p:sp>
    </p:spTree>
    <p:extLst>
      <p:ext uri="{BB962C8B-B14F-4D97-AF65-F5344CB8AC3E}">
        <p14:creationId xmlns:p14="http://schemas.microsoft.com/office/powerpoint/2010/main" val="15209351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249E2-6345-AC10-B087-CFB95D7B9704}"/>
              </a:ext>
            </a:extLst>
          </p:cNvPr>
          <p:cNvSpPr>
            <a:spLocks noGrp="1"/>
          </p:cNvSpPr>
          <p:nvPr>
            <p:ph type="title"/>
          </p:nvPr>
        </p:nvSpPr>
        <p:spPr/>
        <p:txBody>
          <a:bodyPr>
            <a:normAutofit/>
          </a:bodyPr>
          <a:lstStyle/>
          <a:p>
            <a:r>
              <a:rPr lang="en-GB" b="1"/>
              <a:t>Case study 1</a:t>
            </a:r>
            <a:r>
              <a:rPr lang="en-GB"/>
              <a:t>: A self-employed late-claimer who found certain elements of the claim process challenging </a:t>
            </a:r>
          </a:p>
        </p:txBody>
      </p:sp>
      <p:pic>
        <p:nvPicPr>
          <p:cNvPr id="4" name="Graphic 3">
            <a:extLst>
              <a:ext uri="{FF2B5EF4-FFF2-40B4-BE49-F238E27FC236}">
                <a16:creationId xmlns:a16="http://schemas.microsoft.com/office/drawing/2014/main" id="{E1477B23-85B9-A5FE-C610-07ED23775F0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9573" y="939200"/>
            <a:ext cx="1115999" cy="1115999"/>
          </a:xfrm>
          <a:prstGeom prst="rect">
            <a:avLst/>
          </a:prstGeom>
        </p:spPr>
      </p:pic>
      <p:sp>
        <p:nvSpPr>
          <p:cNvPr id="3" name="Rectangle 2">
            <a:extLst>
              <a:ext uri="{FF2B5EF4-FFF2-40B4-BE49-F238E27FC236}">
                <a16:creationId xmlns:a16="http://schemas.microsoft.com/office/drawing/2014/main" id="{91CADD77-B80D-0A38-B838-84FDBC770243}"/>
              </a:ext>
            </a:extLst>
          </p:cNvPr>
          <p:cNvSpPr/>
          <p:nvPr/>
        </p:nvSpPr>
        <p:spPr bwMode="gray">
          <a:xfrm>
            <a:off x="1223701" y="1318351"/>
            <a:ext cx="3063819" cy="47776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400" b="1">
                <a:latin typeface="Arial" panose="020B0604020202020204" pitchFamily="34" charset="0"/>
                <a:ea typeface="Arial" panose="020B0604020202020204" pitchFamily="34" charset="0"/>
              </a:rPr>
              <a:t>Initial reactions to the Migration Notice </a:t>
            </a:r>
            <a:endParaRPr lang="en-GB" sz="1400"/>
          </a:p>
        </p:txBody>
      </p:sp>
      <p:sp>
        <p:nvSpPr>
          <p:cNvPr id="5" name="Rectangle 4">
            <a:extLst>
              <a:ext uri="{FF2B5EF4-FFF2-40B4-BE49-F238E27FC236}">
                <a16:creationId xmlns:a16="http://schemas.microsoft.com/office/drawing/2014/main" id="{625A6C66-97B6-2929-0FCF-68A58FEF9952}"/>
              </a:ext>
            </a:extLst>
          </p:cNvPr>
          <p:cNvSpPr/>
          <p:nvPr/>
        </p:nvSpPr>
        <p:spPr bwMode="gray">
          <a:xfrm>
            <a:off x="116570" y="1884817"/>
            <a:ext cx="4170950" cy="4644320"/>
          </a:xfrm>
          <a:prstGeom prst="rect">
            <a:avLst/>
          </a:prstGeom>
          <a:noFill/>
          <a:ln>
            <a:solidFill>
              <a:schemeClr val="accent1"/>
            </a:solid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buClr>
                <a:schemeClr val="bg2"/>
              </a:buClr>
            </a:pPr>
            <a:r>
              <a:rPr lang="en-GB" sz="1400">
                <a:solidFill>
                  <a:schemeClr val="tx1"/>
                </a:solidFill>
                <a:latin typeface="Arial" panose="020B0604020202020204" pitchFamily="34" charset="0"/>
                <a:cs typeface="Arial" panose="020B0604020202020204" pitchFamily="34" charset="0"/>
              </a:rPr>
              <a:t>Charlie (renamed for anonymity) and his wife had been expecting to be asked to move to UC as they had seen the announcement on the news. They were </a:t>
            </a:r>
            <a:r>
              <a:rPr lang="en-GB" sz="1400" b="1">
                <a:solidFill>
                  <a:schemeClr val="tx1"/>
                </a:solidFill>
                <a:latin typeface="Arial" panose="020B0604020202020204" pitchFamily="34" charset="0"/>
                <a:cs typeface="Arial" panose="020B0604020202020204" pitchFamily="34" charset="0"/>
              </a:rPr>
              <a:t>both self-employed</a:t>
            </a:r>
            <a:r>
              <a:rPr lang="en-GB" sz="1400">
                <a:solidFill>
                  <a:schemeClr val="tx1"/>
                </a:solidFill>
                <a:latin typeface="Arial" panose="020B0604020202020204" pitchFamily="34" charset="0"/>
                <a:cs typeface="Arial" panose="020B0604020202020204" pitchFamily="34" charset="0"/>
              </a:rPr>
              <a:t>, running their own business which provided largely seasonal work.</a:t>
            </a:r>
          </a:p>
          <a:p>
            <a:pPr>
              <a:buClr>
                <a:schemeClr val="bg2"/>
              </a:buClr>
            </a:pPr>
            <a:endParaRPr lang="en-GB" sz="1400">
              <a:solidFill>
                <a:schemeClr val="tx1"/>
              </a:solidFill>
              <a:latin typeface="Arial" panose="020B0604020202020204" pitchFamily="34" charset="0"/>
              <a:cs typeface="Arial" panose="020B0604020202020204" pitchFamily="34" charset="0"/>
            </a:endParaRPr>
          </a:p>
          <a:p>
            <a:pPr>
              <a:buClr>
                <a:schemeClr val="bg2"/>
              </a:buClr>
            </a:pPr>
            <a:r>
              <a:rPr lang="en-GB" sz="1400">
                <a:solidFill>
                  <a:schemeClr val="tx1"/>
                </a:solidFill>
                <a:latin typeface="Arial" panose="020B0604020202020204" pitchFamily="34" charset="0"/>
                <a:cs typeface="Arial" panose="020B0604020202020204" pitchFamily="34" charset="0"/>
              </a:rPr>
              <a:t>Charlie and his wife found </a:t>
            </a:r>
            <a:r>
              <a:rPr lang="en-GB" sz="1400" b="1">
                <a:solidFill>
                  <a:schemeClr val="tx1"/>
                </a:solidFill>
                <a:latin typeface="Arial" panose="020B0604020202020204" pitchFamily="34" charset="0"/>
                <a:cs typeface="Arial" panose="020B0604020202020204" pitchFamily="34" charset="0"/>
              </a:rPr>
              <a:t>the Migration Notice easy to understand</a:t>
            </a:r>
            <a:r>
              <a:rPr lang="en-GB" sz="1400">
                <a:solidFill>
                  <a:schemeClr val="tx1"/>
                </a:solidFill>
                <a:latin typeface="Arial" panose="020B0604020202020204" pitchFamily="34" charset="0"/>
                <a:cs typeface="Arial" panose="020B0604020202020204" pitchFamily="34" charset="0"/>
              </a:rPr>
              <a:t>; it told them that they needed to claim UC. Charlie found the prospect of applying for a new benefit daunting. He also commented on the ‘stigma’ associated with attending the JCP and was concerned about the logistics of attending the JCP for an interview.</a:t>
            </a:r>
          </a:p>
          <a:p>
            <a:pPr>
              <a:buClr>
                <a:schemeClr val="bg2"/>
              </a:buClr>
            </a:pPr>
            <a:endParaRPr lang="en-GB" sz="1400">
              <a:solidFill>
                <a:schemeClr val="tx1"/>
              </a:solidFill>
              <a:latin typeface="Arial" panose="020B0604020202020204" pitchFamily="34" charset="0"/>
              <a:cs typeface="Arial" panose="020B0604020202020204" pitchFamily="34" charset="0"/>
            </a:endParaRPr>
          </a:p>
          <a:p>
            <a:pPr>
              <a:buClr>
                <a:schemeClr val="bg2"/>
              </a:buClr>
            </a:pPr>
            <a:r>
              <a:rPr lang="en-GB" sz="1400">
                <a:solidFill>
                  <a:schemeClr val="tx1"/>
                </a:solidFill>
                <a:latin typeface="Arial" panose="020B0604020202020204" pitchFamily="34" charset="0"/>
                <a:cs typeface="Arial" panose="020B0604020202020204" pitchFamily="34" charset="0"/>
              </a:rPr>
              <a:t>He remembered transitional protection was mentioned in the letter but would have liked more detail on how this would affect them. He would have also liked the notice to </a:t>
            </a:r>
            <a:r>
              <a:rPr lang="en-GB" sz="1400" b="1">
                <a:solidFill>
                  <a:schemeClr val="tx1"/>
                </a:solidFill>
                <a:latin typeface="Arial" panose="020B0604020202020204" pitchFamily="34" charset="0"/>
                <a:cs typeface="Arial" panose="020B0604020202020204" pitchFamily="34" charset="0"/>
              </a:rPr>
              <a:t>explain why they were being asked to change from Working and Child Tax Credits to UC</a:t>
            </a:r>
            <a:r>
              <a:rPr lang="en-GB" sz="1400">
                <a:solidFill>
                  <a:schemeClr val="tx1"/>
                </a:solidFill>
                <a:latin typeface="Arial" panose="020B0604020202020204" pitchFamily="34" charset="0"/>
                <a:cs typeface="Arial" panose="020B0604020202020204" pitchFamily="34" charset="0"/>
              </a:rPr>
              <a:t>.</a:t>
            </a:r>
          </a:p>
        </p:txBody>
      </p:sp>
      <p:sp>
        <p:nvSpPr>
          <p:cNvPr id="11" name="Rectangle 10">
            <a:extLst>
              <a:ext uri="{FF2B5EF4-FFF2-40B4-BE49-F238E27FC236}">
                <a16:creationId xmlns:a16="http://schemas.microsoft.com/office/drawing/2014/main" id="{1F0E18DD-A225-9382-5BE0-EB12B4F3C114}"/>
              </a:ext>
            </a:extLst>
          </p:cNvPr>
          <p:cNvSpPr/>
          <p:nvPr/>
        </p:nvSpPr>
        <p:spPr bwMode="gray">
          <a:xfrm>
            <a:off x="4508571" y="1319021"/>
            <a:ext cx="3832781" cy="47776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400" b="1">
                <a:latin typeface="Arial" panose="020B0604020202020204" pitchFamily="34" charset="0"/>
                <a:ea typeface="Arial" panose="020B0604020202020204" pitchFamily="34" charset="0"/>
              </a:rPr>
              <a:t>How they made the decision to claim and the process of claiming</a:t>
            </a:r>
            <a:endParaRPr lang="en-GB" sz="1400"/>
          </a:p>
        </p:txBody>
      </p:sp>
      <p:sp>
        <p:nvSpPr>
          <p:cNvPr id="6" name="Rectangle 5">
            <a:extLst>
              <a:ext uri="{FF2B5EF4-FFF2-40B4-BE49-F238E27FC236}">
                <a16:creationId xmlns:a16="http://schemas.microsoft.com/office/drawing/2014/main" id="{AA0316C0-E0B7-BD39-9DFD-0AD394B70906}"/>
              </a:ext>
            </a:extLst>
          </p:cNvPr>
          <p:cNvSpPr/>
          <p:nvPr/>
        </p:nvSpPr>
        <p:spPr bwMode="gray">
          <a:xfrm>
            <a:off x="4508571" y="1884817"/>
            <a:ext cx="3832781" cy="4644320"/>
          </a:xfrm>
          <a:prstGeom prst="rect">
            <a:avLst/>
          </a:prstGeom>
          <a:noFill/>
          <a:ln>
            <a:solidFill>
              <a:schemeClr val="accent1"/>
            </a:solid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buClr>
                <a:schemeClr val="bg2"/>
              </a:buClr>
            </a:pPr>
            <a:r>
              <a:rPr lang="en-GB" sz="1400">
                <a:solidFill>
                  <a:schemeClr val="tx1"/>
                </a:solidFill>
                <a:latin typeface="Arial" panose="020B0604020202020204" pitchFamily="34" charset="0"/>
                <a:cs typeface="Arial" panose="020B0604020202020204" pitchFamily="34" charset="0"/>
              </a:rPr>
              <a:t>Charlie and his wife viewed claiming for UC as a </a:t>
            </a:r>
            <a:r>
              <a:rPr lang="en-GB" sz="1400" b="1">
                <a:solidFill>
                  <a:schemeClr val="tx1"/>
                </a:solidFill>
                <a:latin typeface="Arial" panose="020B0604020202020204" pitchFamily="34" charset="0"/>
                <a:cs typeface="Arial" panose="020B0604020202020204" pitchFamily="34" charset="0"/>
              </a:rPr>
              <a:t>natural progression from tax credits </a:t>
            </a:r>
            <a:r>
              <a:rPr lang="en-GB" sz="1400">
                <a:solidFill>
                  <a:schemeClr val="tx1"/>
                </a:solidFill>
                <a:latin typeface="Arial" panose="020B0604020202020204" pitchFamily="34" charset="0"/>
                <a:cs typeface="Arial" panose="020B0604020202020204" pitchFamily="34" charset="0"/>
              </a:rPr>
              <a:t>ending, they saw it as a ‘rolling-over’ process for anyone on a lower income. He was not aware that he had claimed after the deadline.</a:t>
            </a:r>
          </a:p>
          <a:p>
            <a:pPr>
              <a:buClr>
                <a:schemeClr val="bg2"/>
              </a:buClr>
            </a:pPr>
            <a:endParaRPr lang="en-GB" sz="1400">
              <a:solidFill>
                <a:schemeClr val="tx1"/>
              </a:solidFill>
              <a:latin typeface="Arial" panose="020B0604020202020204" pitchFamily="34" charset="0"/>
              <a:cs typeface="Arial" panose="020B0604020202020204" pitchFamily="34" charset="0"/>
            </a:endParaRPr>
          </a:p>
          <a:p>
            <a:pPr>
              <a:buClr>
                <a:schemeClr val="bg2"/>
              </a:buClr>
            </a:pPr>
            <a:r>
              <a:rPr lang="en-GB" sz="1400">
                <a:solidFill>
                  <a:schemeClr val="tx1"/>
                </a:solidFill>
                <a:latin typeface="Arial" panose="020B0604020202020204" pitchFamily="34" charset="0"/>
                <a:cs typeface="Arial" panose="020B0604020202020204" pitchFamily="34" charset="0"/>
              </a:rPr>
              <a:t>Charlie found the process of claiming quite </a:t>
            </a:r>
            <a:r>
              <a:rPr lang="en-GB" sz="1400" b="1">
                <a:solidFill>
                  <a:schemeClr val="tx1"/>
                </a:solidFill>
                <a:latin typeface="Arial" panose="020B0604020202020204" pitchFamily="34" charset="0"/>
                <a:cs typeface="Arial" panose="020B0604020202020204" pitchFamily="34" charset="0"/>
              </a:rPr>
              <a:t>overwhelming because of the lack of clarity regarding the information </a:t>
            </a:r>
            <a:r>
              <a:rPr lang="en-GB" sz="1400">
                <a:solidFill>
                  <a:schemeClr val="tx1"/>
                </a:solidFill>
                <a:latin typeface="Arial" panose="020B0604020202020204" pitchFamily="34" charset="0"/>
                <a:cs typeface="Arial" panose="020B0604020202020204" pitchFamily="34" charset="0"/>
              </a:rPr>
              <a:t>that was required to claim as a self-employed couple. He felt that because their income wasn’t fixed month-to-month and it was not always clear which income belonged to their business and which was paid to him and his wife, the application process was very complicated. </a:t>
            </a:r>
          </a:p>
          <a:p>
            <a:pPr>
              <a:buClr>
                <a:schemeClr val="bg2"/>
              </a:buClr>
            </a:pPr>
            <a:endParaRPr lang="en-GB" sz="1400">
              <a:solidFill>
                <a:schemeClr val="tx1"/>
              </a:solidFill>
              <a:latin typeface="Arial" panose="020B0604020202020204" pitchFamily="34" charset="0"/>
              <a:cs typeface="Arial" panose="020B0604020202020204" pitchFamily="34" charset="0"/>
            </a:endParaRPr>
          </a:p>
          <a:p>
            <a:pPr>
              <a:buClr>
                <a:schemeClr val="bg2"/>
              </a:buClr>
            </a:pPr>
            <a:r>
              <a:rPr lang="en-GB" sz="1400">
                <a:solidFill>
                  <a:schemeClr val="tx1"/>
                </a:solidFill>
                <a:latin typeface="Arial" panose="020B0604020202020204" pitchFamily="34" charset="0"/>
                <a:cs typeface="Arial" panose="020B0604020202020204" pitchFamily="34" charset="0"/>
              </a:rPr>
              <a:t>He found that the </a:t>
            </a:r>
            <a:r>
              <a:rPr lang="en-GB" sz="1400" b="1">
                <a:solidFill>
                  <a:schemeClr val="tx1"/>
                </a:solidFill>
                <a:latin typeface="Arial" panose="020B0604020202020204" pitchFamily="34" charset="0"/>
                <a:cs typeface="Arial" panose="020B0604020202020204" pitchFamily="34" charset="0"/>
              </a:rPr>
              <a:t>JPC staff </a:t>
            </a:r>
            <a:r>
              <a:rPr lang="en-GB" sz="1400">
                <a:solidFill>
                  <a:schemeClr val="tx1"/>
                </a:solidFill>
                <a:latin typeface="Arial" panose="020B0604020202020204" pitchFamily="34" charset="0"/>
                <a:cs typeface="Arial" panose="020B0604020202020204" pitchFamily="34" charset="0"/>
              </a:rPr>
              <a:t>during his interview were </a:t>
            </a:r>
            <a:r>
              <a:rPr lang="en-GB" sz="1400" b="1">
                <a:solidFill>
                  <a:schemeClr val="tx1"/>
                </a:solidFill>
                <a:latin typeface="Arial" panose="020B0604020202020204" pitchFamily="34" charset="0"/>
                <a:cs typeface="Arial" panose="020B0604020202020204" pitchFamily="34" charset="0"/>
              </a:rPr>
              <a:t>unable to answer questions </a:t>
            </a:r>
            <a:r>
              <a:rPr lang="en-GB" sz="1400">
                <a:solidFill>
                  <a:schemeClr val="tx1"/>
                </a:solidFill>
                <a:latin typeface="Arial" panose="020B0604020202020204" pitchFamily="34" charset="0"/>
                <a:cs typeface="Arial" panose="020B0604020202020204" pitchFamily="34" charset="0"/>
              </a:rPr>
              <a:t>regarding managing finances as a self-employed applicant, which made the process of claiming more complicated.</a:t>
            </a:r>
          </a:p>
        </p:txBody>
      </p:sp>
      <p:sp>
        <p:nvSpPr>
          <p:cNvPr id="12" name="Rectangle 11">
            <a:extLst>
              <a:ext uri="{FF2B5EF4-FFF2-40B4-BE49-F238E27FC236}">
                <a16:creationId xmlns:a16="http://schemas.microsoft.com/office/drawing/2014/main" id="{79E13D1C-8221-C373-EBA2-987CCBBDEB32}"/>
              </a:ext>
            </a:extLst>
          </p:cNvPr>
          <p:cNvSpPr/>
          <p:nvPr/>
        </p:nvSpPr>
        <p:spPr bwMode="gray">
          <a:xfrm>
            <a:off x="8570118" y="1320081"/>
            <a:ext cx="3547097" cy="47603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400" b="1">
                <a:latin typeface="Arial" panose="020B0604020202020204" pitchFamily="34" charset="0"/>
                <a:ea typeface="Arial" panose="020B0604020202020204" pitchFamily="34" charset="0"/>
              </a:rPr>
              <a:t>Impact of decision to claim</a:t>
            </a:r>
            <a:endParaRPr lang="en-GB" sz="1400"/>
          </a:p>
        </p:txBody>
      </p:sp>
      <p:sp>
        <p:nvSpPr>
          <p:cNvPr id="7" name="Rectangle 6">
            <a:extLst>
              <a:ext uri="{FF2B5EF4-FFF2-40B4-BE49-F238E27FC236}">
                <a16:creationId xmlns:a16="http://schemas.microsoft.com/office/drawing/2014/main" id="{11F4E2C8-08D1-25E0-90DE-21AA508DF714}"/>
              </a:ext>
            </a:extLst>
          </p:cNvPr>
          <p:cNvSpPr/>
          <p:nvPr/>
        </p:nvSpPr>
        <p:spPr bwMode="gray">
          <a:xfrm>
            <a:off x="8572784" y="1884817"/>
            <a:ext cx="3544431" cy="4644320"/>
          </a:xfrm>
          <a:prstGeom prst="rect">
            <a:avLst/>
          </a:prstGeom>
          <a:noFill/>
          <a:ln>
            <a:solidFill>
              <a:schemeClr val="accent1"/>
            </a:solid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buClr>
                <a:schemeClr val="bg2"/>
              </a:buClr>
            </a:pPr>
            <a:r>
              <a:rPr lang="en-GB" sz="1400">
                <a:solidFill>
                  <a:schemeClr val="tx1"/>
                </a:solidFill>
                <a:latin typeface="Arial" panose="020B0604020202020204" pitchFamily="34" charset="0"/>
                <a:cs typeface="Arial" panose="020B0604020202020204" pitchFamily="34" charset="0"/>
              </a:rPr>
              <a:t>Charlie found the requirement to upload </a:t>
            </a:r>
            <a:r>
              <a:rPr lang="en-GB" sz="1400" b="1">
                <a:solidFill>
                  <a:schemeClr val="tx1"/>
                </a:solidFill>
                <a:latin typeface="Arial" panose="020B0604020202020204" pitchFamily="34" charset="0"/>
                <a:cs typeface="Arial" panose="020B0604020202020204" pitchFamily="34" charset="0"/>
              </a:rPr>
              <a:t>monthly accounts time consuming </a:t>
            </a:r>
            <a:r>
              <a:rPr lang="en-GB" sz="1400">
                <a:solidFill>
                  <a:schemeClr val="tx1"/>
                </a:solidFill>
                <a:latin typeface="Arial" panose="020B0604020202020204" pitchFamily="34" charset="0"/>
                <a:cs typeface="Arial" panose="020B0604020202020204" pitchFamily="34" charset="0"/>
              </a:rPr>
              <a:t>and remained confused about which income was considered personal and which belonged to the business. He reported that this led to varied UC payments.</a:t>
            </a:r>
          </a:p>
          <a:p>
            <a:pPr>
              <a:buClr>
                <a:schemeClr val="bg2"/>
              </a:buClr>
            </a:pPr>
            <a:r>
              <a:rPr lang="en-GB" sz="1400">
                <a:solidFill>
                  <a:schemeClr val="tx1"/>
                </a:solidFill>
                <a:latin typeface="Arial" panose="020B0604020202020204" pitchFamily="34" charset="0"/>
                <a:cs typeface="Arial" panose="020B0604020202020204" pitchFamily="34" charset="0"/>
              </a:rPr>
              <a:t>While it was still quite early to tell, Charlie thought they had been receiving roughly the same amount on UC so far. </a:t>
            </a:r>
          </a:p>
          <a:p>
            <a:pPr>
              <a:buClr>
                <a:schemeClr val="bg2"/>
              </a:buClr>
            </a:pPr>
            <a:endParaRPr lang="en-GB" sz="1400">
              <a:solidFill>
                <a:schemeClr val="tx1"/>
              </a:solidFill>
              <a:latin typeface="Arial" panose="020B0604020202020204" pitchFamily="34" charset="0"/>
              <a:cs typeface="Arial" panose="020B0604020202020204" pitchFamily="34" charset="0"/>
            </a:endParaRPr>
          </a:p>
          <a:p>
            <a:pPr>
              <a:buClr>
                <a:schemeClr val="bg2"/>
              </a:buClr>
            </a:pPr>
            <a:r>
              <a:rPr lang="en-GB" sz="1400">
                <a:solidFill>
                  <a:schemeClr val="tx1"/>
                </a:solidFill>
                <a:latin typeface="Arial" panose="020B0604020202020204" pitchFamily="34" charset="0"/>
                <a:cs typeface="Arial" panose="020B0604020202020204" pitchFamily="34" charset="0"/>
              </a:rPr>
              <a:t>Self-employed participants have reported a degree of uncertainty around how to manage their claim, particularly uploading income and expenses on a monthly basis.</a:t>
            </a:r>
          </a:p>
        </p:txBody>
      </p:sp>
    </p:spTree>
    <p:extLst>
      <p:ext uri="{BB962C8B-B14F-4D97-AF65-F5344CB8AC3E}">
        <p14:creationId xmlns:p14="http://schemas.microsoft.com/office/powerpoint/2010/main" val="26638085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249E2-6345-AC10-B087-CFB95D7B9704}"/>
              </a:ext>
            </a:extLst>
          </p:cNvPr>
          <p:cNvSpPr>
            <a:spLocks noGrp="1"/>
          </p:cNvSpPr>
          <p:nvPr>
            <p:ph type="title"/>
          </p:nvPr>
        </p:nvSpPr>
        <p:spPr/>
        <p:txBody>
          <a:bodyPr>
            <a:normAutofit fontScale="90000"/>
          </a:bodyPr>
          <a:lstStyle/>
          <a:p>
            <a:r>
              <a:rPr lang="en-GB" b="1"/>
              <a:t>Case study 2</a:t>
            </a:r>
            <a:r>
              <a:rPr lang="en-GB"/>
              <a:t>: A participant with a health condition who wasn’t initially planning to claim UC, but their health circumstances changed</a:t>
            </a:r>
          </a:p>
        </p:txBody>
      </p:sp>
      <p:pic>
        <p:nvPicPr>
          <p:cNvPr id="4" name="Graphic 3">
            <a:extLst>
              <a:ext uri="{FF2B5EF4-FFF2-40B4-BE49-F238E27FC236}">
                <a16:creationId xmlns:a16="http://schemas.microsoft.com/office/drawing/2014/main" id="{E1477B23-85B9-A5FE-C610-07ED23775F0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9573" y="939200"/>
            <a:ext cx="1115999" cy="1115999"/>
          </a:xfrm>
          <a:prstGeom prst="rect">
            <a:avLst/>
          </a:prstGeom>
        </p:spPr>
      </p:pic>
      <p:sp>
        <p:nvSpPr>
          <p:cNvPr id="3" name="Rectangle 2">
            <a:extLst>
              <a:ext uri="{FF2B5EF4-FFF2-40B4-BE49-F238E27FC236}">
                <a16:creationId xmlns:a16="http://schemas.microsoft.com/office/drawing/2014/main" id="{91CADD77-B80D-0A38-B838-84FDBC770243}"/>
              </a:ext>
            </a:extLst>
          </p:cNvPr>
          <p:cNvSpPr/>
          <p:nvPr/>
        </p:nvSpPr>
        <p:spPr bwMode="gray">
          <a:xfrm>
            <a:off x="1223701" y="1318351"/>
            <a:ext cx="3063819" cy="4343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400" b="1">
                <a:latin typeface="Arial" panose="020B0604020202020204" pitchFamily="34" charset="0"/>
                <a:ea typeface="Arial" panose="020B0604020202020204" pitchFamily="34" charset="0"/>
              </a:rPr>
              <a:t>Initial reactions to the Migration Notice </a:t>
            </a:r>
            <a:endParaRPr lang="en-GB" sz="1400"/>
          </a:p>
        </p:txBody>
      </p:sp>
      <p:sp>
        <p:nvSpPr>
          <p:cNvPr id="5" name="Rectangle 4">
            <a:extLst>
              <a:ext uri="{FF2B5EF4-FFF2-40B4-BE49-F238E27FC236}">
                <a16:creationId xmlns:a16="http://schemas.microsoft.com/office/drawing/2014/main" id="{625A6C66-97B6-2929-0FCF-68A58FEF9952}"/>
              </a:ext>
            </a:extLst>
          </p:cNvPr>
          <p:cNvSpPr/>
          <p:nvPr/>
        </p:nvSpPr>
        <p:spPr bwMode="gray">
          <a:xfrm>
            <a:off x="116570" y="1955070"/>
            <a:ext cx="4170950" cy="4049490"/>
          </a:xfrm>
          <a:prstGeom prst="rect">
            <a:avLst/>
          </a:prstGeom>
          <a:noFill/>
          <a:ln>
            <a:solidFill>
              <a:schemeClr val="accent1"/>
            </a:solid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buClr>
                <a:schemeClr val="bg2"/>
              </a:buClr>
            </a:pPr>
            <a:r>
              <a:rPr lang="en-GB" sz="1400">
                <a:solidFill>
                  <a:schemeClr val="tx1"/>
                </a:solidFill>
                <a:latin typeface="Arial" panose="020B0604020202020204" pitchFamily="34" charset="0"/>
                <a:cs typeface="Arial" panose="020B0604020202020204" pitchFamily="34" charset="0"/>
              </a:rPr>
              <a:t>Ben (renamed for anonymity) </a:t>
            </a:r>
            <a:r>
              <a:rPr lang="en-GB" sz="1400" b="1">
                <a:solidFill>
                  <a:schemeClr val="tx1"/>
                </a:solidFill>
                <a:latin typeface="Arial" panose="020B0604020202020204" pitchFamily="34" charset="0"/>
                <a:cs typeface="Arial" panose="020B0604020202020204" pitchFamily="34" charset="0"/>
              </a:rPr>
              <a:t>knew about UC from the news </a:t>
            </a:r>
            <a:r>
              <a:rPr lang="en-GB" sz="1400">
                <a:solidFill>
                  <a:schemeClr val="tx1"/>
                </a:solidFill>
                <a:latin typeface="Arial" panose="020B0604020202020204" pitchFamily="34" charset="0"/>
                <a:cs typeface="Arial" panose="020B0604020202020204" pitchFamily="34" charset="0"/>
              </a:rPr>
              <a:t>but wasn’t expecting to be asked to move across when he received the Migration Notice. He had a negative view of UC, believing that it made life difficult for those living with disabilities and health conditions. </a:t>
            </a:r>
          </a:p>
          <a:p>
            <a:pPr>
              <a:buClr>
                <a:schemeClr val="bg2"/>
              </a:buClr>
            </a:pPr>
            <a:endParaRPr lang="en-GB" sz="1400">
              <a:solidFill>
                <a:schemeClr val="tx1"/>
              </a:solidFill>
              <a:latin typeface="Arial" panose="020B0604020202020204" pitchFamily="34" charset="0"/>
              <a:cs typeface="Arial" panose="020B0604020202020204" pitchFamily="34" charset="0"/>
            </a:endParaRPr>
          </a:p>
          <a:p>
            <a:pPr>
              <a:buClr>
                <a:schemeClr val="bg2"/>
              </a:buClr>
            </a:pPr>
            <a:r>
              <a:rPr lang="en-GB" sz="1400" b="1">
                <a:solidFill>
                  <a:schemeClr val="tx1"/>
                </a:solidFill>
                <a:latin typeface="Arial" panose="020B0604020202020204" pitchFamily="34" charset="0"/>
                <a:cs typeface="Arial" panose="020B0604020202020204" pitchFamily="34" charset="0"/>
              </a:rPr>
              <a:t>Ben had a health condition</a:t>
            </a:r>
            <a:r>
              <a:rPr lang="en-GB" sz="1400">
                <a:solidFill>
                  <a:schemeClr val="tx1"/>
                </a:solidFill>
                <a:latin typeface="Arial" panose="020B0604020202020204" pitchFamily="34" charset="0"/>
                <a:cs typeface="Arial" panose="020B0604020202020204" pitchFamily="34" charset="0"/>
              </a:rPr>
              <a:t>, was </a:t>
            </a:r>
            <a:r>
              <a:rPr lang="en-GB" sz="1400" b="1">
                <a:solidFill>
                  <a:schemeClr val="tx1"/>
                </a:solidFill>
                <a:latin typeface="Arial" panose="020B0604020202020204" pitchFamily="34" charset="0"/>
                <a:cs typeface="Arial" panose="020B0604020202020204" pitchFamily="34" charset="0"/>
              </a:rPr>
              <a:t>single </a:t>
            </a:r>
            <a:r>
              <a:rPr lang="en-GB" sz="1400">
                <a:solidFill>
                  <a:schemeClr val="tx1"/>
                </a:solidFill>
                <a:latin typeface="Arial" panose="020B0604020202020204" pitchFamily="34" charset="0"/>
                <a:cs typeface="Arial" panose="020B0604020202020204" pitchFamily="34" charset="0"/>
              </a:rPr>
              <a:t>and living alone and </a:t>
            </a:r>
            <a:r>
              <a:rPr lang="en-GB" sz="1400" b="1">
                <a:solidFill>
                  <a:schemeClr val="tx1"/>
                </a:solidFill>
                <a:latin typeface="Arial" panose="020B0604020202020204" pitchFamily="34" charset="0"/>
                <a:cs typeface="Arial" panose="020B0604020202020204" pitchFamily="34" charset="0"/>
              </a:rPr>
              <a:t>working for the NHS </a:t>
            </a:r>
            <a:r>
              <a:rPr lang="en-GB" sz="1400">
                <a:solidFill>
                  <a:schemeClr val="tx1"/>
                </a:solidFill>
                <a:latin typeface="Arial" panose="020B0604020202020204" pitchFamily="34" charset="0"/>
                <a:cs typeface="Arial" panose="020B0604020202020204" pitchFamily="34" charset="0"/>
              </a:rPr>
              <a:t>doing hours that varied because of his health condition.</a:t>
            </a:r>
          </a:p>
          <a:p>
            <a:pPr>
              <a:buClr>
                <a:schemeClr val="bg2"/>
              </a:buClr>
            </a:pPr>
            <a:endParaRPr lang="en-GB" sz="1400">
              <a:solidFill>
                <a:schemeClr val="tx1"/>
              </a:solidFill>
              <a:latin typeface="Arial" panose="020B0604020202020204" pitchFamily="34" charset="0"/>
              <a:cs typeface="Arial" panose="020B0604020202020204" pitchFamily="34" charset="0"/>
            </a:endParaRPr>
          </a:p>
          <a:p>
            <a:pPr>
              <a:buClr>
                <a:schemeClr val="bg2"/>
              </a:buClr>
            </a:pPr>
            <a:r>
              <a:rPr lang="en-GB" sz="1400" b="1">
                <a:solidFill>
                  <a:schemeClr val="tx1"/>
                </a:solidFill>
                <a:latin typeface="Arial" panose="020B0604020202020204" pitchFamily="34" charset="0"/>
                <a:cs typeface="Arial" panose="020B0604020202020204" pitchFamily="34" charset="0"/>
              </a:rPr>
              <a:t>He ignored the letter</a:t>
            </a:r>
            <a:r>
              <a:rPr lang="en-GB" sz="1400">
                <a:solidFill>
                  <a:schemeClr val="tx1"/>
                </a:solidFill>
                <a:latin typeface="Arial" panose="020B0604020202020204" pitchFamily="34" charset="0"/>
                <a:cs typeface="Arial" panose="020B0604020202020204" pitchFamily="34" charset="0"/>
              </a:rPr>
              <a:t> when it first arrived as he was not planning to make a claim to UC. He reported disliking the UC system and hoped that his health and finances were </a:t>
            </a:r>
            <a:r>
              <a:rPr lang="en-GB" sz="1400" b="1">
                <a:solidFill>
                  <a:schemeClr val="tx1"/>
                </a:solidFill>
                <a:latin typeface="Arial" panose="020B0604020202020204" pitchFamily="34" charset="0"/>
                <a:cs typeface="Arial" panose="020B0604020202020204" pitchFamily="34" charset="0"/>
              </a:rPr>
              <a:t>stable enough to cope financially without UC. </a:t>
            </a:r>
            <a:r>
              <a:rPr lang="en-GB" sz="1400">
                <a:solidFill>
                  <a:schemeClr val="tx1"/>
                </a:solidFill>
                <a:latin typeface="Arial" panose="020B0604020202020204" pitchFamily="34" charset="0"/>
                <a:cs typeface="Arial" panose="020B0604020202020204" pitchFamily="34" charset="0"/>
              </a:rPr>
              <a:t>He also considered that UC would not be right for him due to the fluctuating nature of his health symptoms and work income.</a:t>
            </a:r>
          </a:p>
        </p:txBody>
      </p:sp>
      <p:sp>
        <p:nvSpPr>
          <p:cNvPr id="11" name="Rectangle 10">
            <a:extLst>
              <a:ext uri="{FF2B5EF4-FFF2-40B4-BE49-F238E27FC236}">
                <a16:creationId xmlns:a16="http://schemas.microsoft.com/office/drawing/2014/main" id="{1F0E18DD-A225-9382-5BE0-EB12B4F3C114}"/>
              </a:ext>
            </a:extLst>
          </p:cNvPr>
          <p:cNvSpPr/>
          <p:nvPr/>
        </p:nvSpPr>
        <p:spPr bwMode="gray">
          <a:xfrm>
            <a:off x="4488371" y="1319021"/>
            <a:ext cx="3832781" cy="4336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400" b="1">
                <a:latin typeface="Arial" panose="020B0604020202020204" pitchFamily="34" charset="0"/>
                <a:ea typeface="Arial" panose="020B0604020202020204" pitchFamily="34" charset="0"/>
              </a:rPr>
              <a:t>How they made the decision to claim and the process of claiming</a:t>
            </a:r>
            <a:endParaRPr lang="en-GB" sz="1400"/>
          </a:p>
        </p:txBody>
      </p:sp>
      <p:sp>
        <p:nvSpPr>
          <p:cNvPr id="6" name="Rectangle 5">
            <a:extLst>
              <a:ext uri="{FF2B5EF4-FFF2-40B4-BE49-F238E27FC236}">
                <a16:creationId xmlns:a16="http://schemas.microsoft.com/office/drawing/2014/main" id="{AA0316C0-E0B7-BD39-9DFD-0AD394B70906}"/>
              </a:ext>
            </a:extLst>
          </p:cNvPr>
          <p:cNvSpPr/>
          <p:nvPr/>
        </p:nvSpPr>
        <p:spPr bwMode="gray">
          <a:xfrm>
            <a:off x="4488371" y="1955070"/>
            <a:ext cx="3832781" cy="4049490"/>
          </a:xfrm>
          <a:prstGeom prst="rect">
            <a:avLst/>
          </a:prstGeom>
          <a:noFill/>
          <a:ln>
            <a:solidFill>
              <a:schemeClr val="accent1"/>
            </a:solid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buClr>
                <a:schemeClr val="bg2"/>
              </a:buClr>
            </a:pPr>
            <a:r>
              <a:rPr lang="en-GB" sz="1400">
                <a:solidFill>
                  <a:schemeClr val="tx1"/>
                </a:solidFill>
                <a:latin typeface="Arial" panose="020B0604020202020204" pitchFamily="34" charset="0"/>
                <a:cs typeface="Arial" panose="020B0604020202020204" pitchFamily="34" charset="0"/>
              </a:rPr>
              <a:t>Ben’s </a:t>
            </a:r>
            <a:r>
              <a:rPr lang="en-GB" sz="1400" b="1">
                <a:solidFill>
                  <a:schemeClr val="tx1"/>
                </a:solidFill>
                <a:latin typeface="Arial" panose="020B0604020202020204" pitchFamily="34" charset="0"/>
                <a:cs typeface="Arial" panose="020B0604020202020204" pitchFamily="34" charset="0"/>
              </a:rPr>
              <a:t>health condition worsened a few weeks after he received the Migration Notice</a:t>
            </a:r>
            <a:r>
              <a:rPr lang="en-GB" sz="1400">
                <a:solidFill>
                  <a:schemeClr val="tx1"/>
                </a:solidFill>
                <a:latin typeface="Arial" panose="020B0604020202020204" pitchFamily="34" charset="0"/>
                <a:cs typeface="Arial" panose="020B0604020202020204" pitchFamily="34" charset="0"/>
              </a:rPr>
              <a:t> and he found he was unable to work the same hours he had previously been working. </a:t>
            </a:r>
            <a:r>
              <a:rPr lang="en-GB" sz="1400" b="1">
                <a:solidFill>
                  <a:schemeClr val="tx1"/>
                </a:solidFill>
                <a:latin typeface="Arial" panose="020B0604020202020204" pitchFamily="34" charset="0"/>
                <a:cs typeface="Arial" panose="020B0604020202020204" pitchFamily="34" charset="0"/>
              </a:rPr>
              <a:t>He found it difficult to come to terms with the fact that he needed to claim UC </a:t>
            </a:r>
            <a:r>
              <a:rPr lang="en-GB" sz="1400">
                <a:solidFill>
                  <a:schemeClr val="tx1"/>
                </a:solidFill>
                <a:latin typeface="Arial" panose="020B0604020202020204" pitchFamily="34" charset="0"/>
                <a:cs typeface="Arial" panose="020B0604020202020204" pitchFamily="34" charset="0"/>
              </a:rPr>
              <a:t>following a period of good health</a:t>
            </a:r>
            <a:r>
              <a:rPr lang="en-GB" sz="1400" b="1">
                <a:solidFill>
                  <a:schemeClr val="tx1"/>
                </a:solidFill>
                <a:latin typeface="Arial" panose="020B0604020202020204" pitchFamily="34" charset="0"/>
                <a:cs typeface="Arial" panose="020B0604020202020204" pitchFamily="34" charset="0"/>
              </a:rPr>
              <a:t>.</a:t>
            </a:r>
          </a:p>
          <a:p>
            <a:pPr>
              <a:buClr>
                <a:schemeClr val="bg2"/>
              </a:buClr>
            </a:pPr>
            <a:endParaRPr lang="en-GB" sz="1400">
              <a:solidFill>
                <a:schemeClr val="tx1"/>
              </a:solidFill>
              <a:latin typeface="Arial" panose="020B0604020202020204" pitchFamily="34" charset="0"/>
              <a:cs typeface="Arial" panose="020B0604020202020204" pitchFamily="34" charset="0"/>
            </a:endParaRPr>
          </a:p>
          <a:p>
            <a:pPr>
              <a:buClr>
                <a:schemeClr val="bg2"/>
              </a:buClr>
            </a:pPr>
            <a:r>
              <a:rPr lang="en-GB" sz="1400">
                <a:solidFill>
                  <a:schemeClr val="tx1"/>
                </a:solidFill>
                <a:latin typeface="Arial" panose="020B0604020202020204" pitchFamily="34" charset="0"/>
                <a:cs typeface="Arial" panose="020B0604020202020204" pitchFamily="34" charset="0"/>
              </a:rPr>
              <a:t>Ben found </a:t>
            </a:r>
            <a:r>
              <a:rPr lang="en-GB" sz="1400" b="1">
                <a:solidFill>
                  <a:schemeClr val="tx1"/>
                </a:solidFill>
                <a:latin typeface="Arial" panose="020B0604020202020204" pitchFamily="34" charset="0"/>
                <a:cs typeface="Arial" panose="020B0604020202020204" pitchFamily="34" charset="0"/>
              </a:rPr>
              <a:t>the online claiming process easy </a:t>
            </a:r>
            <a:r>
              <a:rPr lang="en-GB" sz="1400">
                <a:solidFill>
                  <a:schemeClr val="tx1"/>
                </a:solidFill>
                <a:latin typeface="Arial" panose="020B0604020202020204" pitchFamily="34" charset="0"/>
                <a:cs typeface="Arial" panose="020B0604020202020204" pitchFamily="34" charset="0"/>
              </a:rPr>
              <a:t>and accessible and found the </a:t>
            </a:r>
            <a:r>
              <a:rPr lang="en-GB" sz="1400" b="1">
                <a:solidFill>
                  <a:schemeClr val="tx1"/>
                </a:solidFill>
                <a:latin typeface="Arial" panose="020B0604020202020204" pitchFamily="34" charset="0"/>
                <a:cs typeface="Arial" panose="020B0604020202020204" pitchFamily="34" charset="0"/>
              </a:rPr>
              <a:t>JCP staff understanding and helpful. </a:t>
            </a:r>
            <a:r>
              <a:rPr lang="en-GB" sz="1400">
                <a:solidFill>
                  <a:schemeClr val="tx1"/>
                </a:solidFill>
                <a:latin typeface="Arial" panose="020B0604020202020204" pitchFamily="34" charset="0"/>
                <a:cs typeface="Arial" panose="020B0604020202020204" pitchFamily="34" charset="0"/>
              </a:rPr>
              <a:t>However</a:t>
            </a:r>
            <a:r>
              <a:rPr lang="en-GB" sz="1400" b="1">
                <a:solidFill>
                  <a:schemeClr val="tx1"/>
                </a:solidFill>
                <a:latin typeface="Arial" panose="020B0604020202020204" pitchFamily="34" charset="0"/>
                <a:cs typeface="Arial" panose="020B0604020202020204" pitchFamily="34" charset="0"/>
              </a:rPr>
              <a:t>, </a:t>
            </a:r>
            <a:r>
              <a:rPr lang="en-GB" sz="1400">
                <a:solidFill>
                  <a:schemeClr val="tx1"/>
                </a:solidFill>
                <a:latin typeface="Arial" panose="020B0604020202020204" pitchFamily="34" charset="0"/>
                <a:cs typeface="Arial" panose="020B0604020202020204" pitchFamily="34" charset="0"/>
              </a:rPr>
              <a:t>he felt that some of the information required to claim, such as the requirement for bank statements, was </a:t>
            </a:r>
            <a:r>
              <a:rPr lang="en-GB" sz="1400" b="1">
                <a:solidFill>
                  <a:schemeClr val="tx1"/>
                </a:solidFill>
                <a:latin typeface="Arial" panose="020B0604020202020204" pitchFamily="34" charset="0"/>
                <a:cs typeface="Arial" panose="020B0604020202020204" pitchFamily="34" charset="0"/>
              </a:rPr>
              <a:t>intrusive.</a:t>
            </a:r>
            <a:endParaRPr lang="en-GB" sz="1400">
              <a:solidFill>
                <a:schemeClr val="tx1"/>
              </a:solidFill>
              <a:latin typeface="Arial" panose="020B0604020202020204" pitchFamily="34" charset="0"/>
              <a:cs typeface="Arial" panose="020B0604020202020204" pitchFamily="34" charset="0"/>
            </a:endParaRPr>
          </a:p>
          <a:p>
            <a:pPr>
              <a:buClr>
                <a:schemeClr val="bg2"/>
              </a:buClr>
            </a:pPr>
            <a:endParaRPr lang="en-GB" sz="1400">
              <a:solidFill>
                <a:schemeClr val="tx1"/>
              </a:solidFill>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79E13D1C-8221-C373-EBA2-987CCBBDEB32}"/>
              </a:ext>
            </a:extLst>
          </p:cNvPr>
          <p:cNvSpPr/>
          <p:nvPr/>
        </p:nvSpPr>
        <p:spPr bwMode="gray">
          <a:xfrm>
            <a:off x="8524668" y="1318351"/>
            <a:ext cx="3547097" cy="4343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400" b="1">
                <a:latin typeface="Arial" panose="020B0604020202020204" pitchFamily="34" charset="0"/>
                <a:ea typeface="Arial" panose="020B0604020202020204" pitchFamily="34" charset="0"/>
              </a:rPr>
              <a:t>Impact of decision to claim</a:t>
            </a:r>
            <a:endParaRPr lang="en-GB" sz="1400"/>
          </a:p>
        </p:txBody>
      </p:sp>
      <p:sp>
        <p:nvSpPr>
          <p:cNvPr id="7" name="Rectangle 6">
            <a:extLst>
              <a:ext uri="{FF2B5EF4-FFF2-40B4-BE49-F238E27FC236}">
                <a16:creationId xmlns:a16="http://schemas.microsoft.com/office/drawing/2014/main" id="{11F4E2C8-08D1-25E0-90DE-21AA508DF714}"/>
              </a:ext>
            </a:extLst>
          </p:cNvPr>
          <p:cNvSpPr/>
          <p:nvPr/>
        </p:nvSpPr>
        <p:spPr bwMode="gray">
          <a:xfrm>
            <a:off x="8527334" y="1955070"/>
            <a:ext cx="3544431" cy="4049490"/>
          </a:xfrm>
          <a:prstGeom prst="rect">
            <a:avLst/>
          </a:prstGeom>
          <a:noFill/>
          <a:ln>
            <a:solidFill>
              <a:schemeClr val="accent1"/>
            </a:solid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buClr>
                <a:schemeClr val="bg2"/>
              </a:buClr>
            </a:pPr>
            <a:r>
              <a:rPr lang="en-GB" sz="1400" b="1">
                <a:solidFill>
                  <a:schemeClr val="tx1"/>
                </a:solidFill>
                <a:latin typeface="Arial" panose="020B0604020202020204" pitchFamily="34" charset="0"/>
                <a:cs typeface="Arial" panose="020B0604020202020204" pitchFamily="34" charset="0"/>
              </a:rPr>
              <a:t>Ben’s UC claim did not affect the PIP </a:t>
            </a:r>
            <a:r>
              <a:rPr lang="en-GB" sz="1400">
                <a:solidFill>
                  <a:schemeClr val="tx1"/>
                </a:solidFill>
                <a:latin typeface="Arial" panose="020B0604020202020204" pitchFamily="34" charset="0"/>
                <a:cs typeface="Arial" panose="020B0604020202020204" pitchFamily="34" charset="0"/>
              </a:rPr>
              <a:t>payments that he received to help with transport and care needs.</a:t>
            </a:r>
          </a:p>
          <a:p>
            <a:pPr>
              <a:buClr>
                <a:schemeClr val="bg2"/>
              </a:buClr>
            </a:pPr>
            <a:endParaRPr lang="en-GB" sz="1400">
              <a:solidFill>
                <a:schemeClr val="tx1"/>
              </a:solidFill>
              <a:latin typeface="Arial" panose="020B0604020202020204" pitchFamily="34" charset="0"/>
              <a:cs typeface="Arial" panose="020B0604020202020204" pitchFamily="34" charset="0"/>
            </a:endParaRPr>
          </a:p>
          <a:p>
            <a:pPr>
              <a:buClr>
                <a:schemeClr val="bg2"/>
              </a:buClr>
            </a:pPr>
            <a:r>
              <a:rPr lang="en-GB" sz="1400">
                <a:solidFill>
                  <a:schemeClr val="tx1"/>
                </a:solidFill>
                <a:latin typeface="Arial" panose="020B0604020202020204" pitchFamily="34" charset="0"/>
                <a:cs typeface="Arial" panose="020B0604020202020204" pitchFamily="34" charset="0"/>
              </a:rPr>
              <a:t>As his </a:t>
            </a:r>
            <a:r>
              <a:rPr lang="en-GB" sz="1400" b="1">
                <a:solidFill>
                  <a:schemeClr val="tx1"/>
                </a:solidFill>
                <a:latin typeface="Arial" panose="020B0604020202020204" pitchFamily="34" charset="0"/>
                <a:cs typeface="Arial" panose="020B0604020202020204" pitchFamily="34" charset="0"/>
              </a:rPr>
              <a:t>ability to work was irregular</a:t>
            </a:r>
            <a:r>
              <a:rPr lang="en-GB" sz="1400">
                <a:solidFill>
                  <a:schemeClr val="tx1"/>
                </a:solidFill>
                <a:latin typeface="Arial" panose="020B0604020202020204" pitchFamily="34" charset="0"/>
                <a:cs typeface="Arial" panose="020B0604020202020204" pitchFamily="34" charset="0"/>
              </a:rPr>
              <a:t>, this was reflected in how often he felt he needed UC payments to top up his income. However, he was unsure how his claim should change to factor in fluctuating work payments and feared being overpaid.</a:t>
            </a:r>
          </a:p>
          <a:p>
            <a:pPr>
              <a:buClr>
                <a:schemeClr val="bg2"/>
              </a:buClr>
            </a:pPr>
            <a:endParaRPr lang="en-GB" sz="1400">
              <a:solidFill>
                <a:schemeClr val="tx1"/>
              </a:solidFill>
              <a:latin typeface="Arial" panose="020B0604020202020204" pitchFamily="34" charset="0"/>
              <a:cs typeface="Arial" panose="020B0604020202020204" pitchFamily="34" charset="0"/>
            </a:endParaRPr>
          </a:p>
          <a:p>
            <a:pPr>
              <a:buClr>
                <a:schemeClr val="bg2"/>
              </a:buClr>
            </a:pPr>
            <a:r>
              <a:rPr lang="en-GB" sz="1400">
                <a:solidFill>
                  <a:schemeClr val="tx1"/>
                </a:solidFill>
                <a:latin typeface="Arial" panose="020B0604020202020204" pitchFamily="34" charset="0"/>
                <a:cs typeface="Arial" panose="020B0604020202020204" pitchFamily="34" charset="0"/>
              </a:rPr>
              <a:t>He would like more information and support about how to manage a UC claim when on a fluctuating work income. He also felt that he might want to stop his claim in the future but was unsure how to do this and wanted more advice and support on how to move off UC.</a:t>
            </a:r>
          </a:p>
        </p:txBody>
      </p:sp>
    </p:spTree>
    <p:extLst>
      <p:ext uri="{BB962C8B-B14F-4D97-AF65-F5344CB8AC3E}">
        <p14:creationId xmlns:p14="http://schemas.microsoft.com/office/powerpoint/2010/main" val="38031705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AC99-6F24-7947-60BE-12069B99A0DC}"/>
              </a:ext>
            </a:extLst>
          </p:cNvPr>
          <p:cNvSpPr>
            <a:spLocks noGrp="1"/>
          </p:cNvSpPr>
          <p:nvPr>
            <p:ph type="title"/>
          </p:nvPr>
        </p:nvSpPr>
        <p:spPr/>
        <p:txBody>
          <a:bodyPr/>
          <a:lstStyle/>
          <a:p>
            <a:r>
              <a:rPr lang="en-GB"/>
              <a:t>7. Feedback for DWP</a:t>
            </a:r>
            <a:br>
              <a:rPr lang="en-GB"/>
            </a:br>
            <a:endParaRPr lang="en-GB"/>
          </a:p>
        </p:txBody>
      </p:sp>
    </p:spTree>
    <p:extLst>
      <p:ext uri="{BB962C8B-B14F-4D97-AF65-F5344CB8AC3E}">
        <p14:creationId xmlns:p14="http://schemas.microsoft.com/office/powerpoint/2010/main" val="11287005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7EBB2-19CC-ED08-6466-A8BE287E7BD1}"/>
              </a:ext>
            </a:extLst>
          </p:cNvPr>
          <p:cNvSpPr>
            <a:spLocks noGrp="1"/>
          </p:cNvSpPr>
          <p:nvPr>
            <p:ph type="title"/>
          </p:nvPr>
        </p:nvSpPr>
        <p:spPr/>
        <p:txBody>
          <a:bodyPr/>
          <a:lstStyle/>
          <a:p>
            <a:r>
              <a:rPr lang="en-GB"/>
              <a:t>Feedback for DWP</a:t>
            </a:r>
          </a:p>
        </p:txBody>
      </p:sp>
      <p:sp>
        <p:nvSpPr>
          <p:cNvPr id="4" name="Rectangle 3">
            <a:extLst>
              <a:ext uri="{FF2B5EF4-FFF2-40B4-BE49-F238E27FC236}">
                <a16:creationId xmlns:a16="http://schemas.microsoft.com/office/drawing/2014/main" id="{3F71D6F3-3C65-06D3-3E8C-49A58AA830F1}"/>
              </a:ext>
            </a:extLst>
          </p:cNvPr>
          <p:cNvSpPr/>
          <p:nvPr/>
        </p:nvSpPr>
        <p:spPr>
          <a:xfrm>
            <a:off x="298355" y="1809909"/>
            <a:ext cx="11553966" cy="622206"/>
          </a:xfrm>
          <a:prstGeom prst="rect">
            <a:avLst/>
          </a:prstGeom>
          <a:ln>
            <a:noFill/>
          </a:ln>
        </p:spPr>
        <p:style>
          <a:lnRef idx="1">
            <a:schemeClr val="accent6"/>
          </a:lnRef>
          <a:fillRef idx="2">
            <a:schemeClr val="accent6"/>
          </a:fillRef>
          <a:effectRef idx="1">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spcBef>
                <a:spcPts val="1200"/>
              </a:spcBef>
            </a:pPr>
            <a:r>
              <a:rPr lang="en-GB" b="1">
                <a:solidFill>
                  <a:schemeClr val="tx1"/>
                </a:solidFill>
                <a:latin typeface="Arial" panose="020B0604020202020204" pitchFamily="34" charset="0"/>
                <a:cs typeface="Arial" panose="020B0604020202020204" pitchFamily="34" charset="0"/>
              </a:rPr>
              <a:t>Participants were asked the most important thing to feed back to DWP about their experience of being asked to move to UC.</a:t>
            </a:r>
          </a:p>
        </p:txBody>
      </p:sp>
      <p:sp>
        <p:nvSpPr>
          <p:cNvPr id="13" name="Rectangle 12">
            <a:extLst>
              <a:ext uri="{FF2B5EF4-FFF2-40B4-BE49-F238E27FC236}">
                <a16:creationId xmlns:a16="http://schemas.microsoft.com/office/drawing/2014/main" id="{1B836903-8016-4E65-2B5E-E7325B3041B4}"/>
              </a:ext>
            </a:extLst>
          </p:cNvPr>
          <p:cNvSpPr/>
          <p:nvPr/>
        </p:nvSpPr>
        <p:spPr>
          <a:xfrm>
            <a:off x="2101197" y="2889572"/>
            <a:ext cx="1641144" cy="184610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a:latin typeface="Arial" panose="020B0604020202020204" pitchFamily="34" charset="0"/>
                <a:cs typeface="Arial" panose="020B0604020202020204" pitchFamily="34" charset="0"/>
              </a:rPr>
              <a:t>Feedback</a:t>
            </a:r>
          </a:p>
        </p:txBody>
      </p:sp>
      <p:sp>
        <p:nvSpPr>
          <p:cNvPr id="3" name="Rectangle 2">
            <a:extLst>
              <a:ext uri="{FF2B5EF4-FFF2-40B4-BE49-F238E27FC236}">
                <a16:creationId xmlns:a16="http://schemas.microsoft.com/office/drawing/2014/main" id="{538CA2C2-601F-4DE1-B5F1-A1AA65177997}"/>
              </a:ext>
            </a:extLst>
          </p:cNvPr>
          <p:cNvSpPr/>
          <p:nvPr/>
        </p:nvSpPr>
        <p:spPr>
          <a:xfrm>
            <a:off x="3875509" y="2889574"/>
            <a:ext cx="3207224" cy="1846105"/>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latin typeface="Arial" panose="020B0604020202020204" pitchFamily="34" charset="0"/>
                <a:cs typeface="Arial" panose="020B0604020202020204" pitchFamily="34" charset="0"/>
              </a:rPr>
              <a:t>More consideration of individual circumstances instead of forcing a ‘one size fits all’ approach. For example, JCP staff being able to better advise on how differing circumstances will affect a UC claim.</a:t>
            </a:r>
          </a:p>
        </p:txBody>
      </p:sp>
      <p:sp>
        <p:nvSpPr>
          <p:cNvPr id="10" name="Rectangle 9">
            <a:extLst>
              <a:ext uri="{FF2B5EF4-FFF2-40B4-BE49-F238E27FC236}">
                <a16:creationId xmlns:a16="http://schemas.microsoft.com/office/drawing/2014/main" id="{77E650A3-A9F4-83E8-9E90-3FCE13A66A8F}"/>
              </a:ext>
            </a:extLst>
          </p:cNvPr>
          <p:cNvSpPr/>
          <p:nvPr/>
        </p:nvSpPr>
        <p:spPr>
          <a:xfrm>
            <a:off x="7215901" y="2889572"/>
            <a:ext cx="3207224" cy="1846105"/>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latin typeface="Arial" panose="020B0604020202020204" pitchFamily="34" charset="0"/>
                <a:cs typeface="Arial" panose="020B0604020202020204" pitchFamily="34" charset="0"/>
              </a:rPr>
              <a:t>More flexibility in the claiming process, for example offering more flexibility in JCP appointment times to schedule around work and caring responsibilities.</a:t>
            </a:r>
          </a:p>
        </p:txBody>
      </p:sp>
      <p:sp>
        <p:nvSpPr>
          <p:cNvPr id="6" name="TextBox 5">
            <a:extLst>
              <a:ext uri="{FF2B5EF4-FFF2-40B4-BE49-F238E27FC236}">
                <a16:creationId xmlns:a16="http://schemas.microsoft.com/office/drawing/2014/main" id="{3C00454A-90EA-4CF9-644D-EC50E4DE4556}"/>
              </a:ext>
            </a:extLst>
          </p:cNvPr>
          <p:cNvSpPr txBox="1"/>
          <p:nvPr/>
        </p:nvSpPr>
        <p:spPr>
          <a:xfrm>
            <a:off x="592963" y="5193134"/>
            <a:ext cx="5159097" cy="738664"/>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“It’s not a one size fits all approach, look at people’s individual circumstances’’</a:t>
            </a:r>
          </a:p>
          <a:p>
            <a:r>
              <a:rPr lang="en-GB" sz="1400">
                <a:solidFill>
                  <a:schemeClr val="accent1"/>
                </a:solidFill>
                <a:latin typeface="Arial" panose="020B0604020202020204" pitchFamily="34" charset="0"/>
                <a:cs typeface="Arial" panose="020B0604020202020204" pitchFamily="34" charset="0"/>
              </a:rPr>
              <a:t>In work, CTC &amp; WTC </a:t>
            </a:r>
          </a:p>
        </p:txBody>
      </p:sp>
      <p:sp>
        <p:nvSpPr>
          <p:cNvPr id="7" name="TextBox 6">
            <a:extLst>
              <a:ext uri="{FF2B5EF4-FFF2-40B4-BE49-F238E27FC236}">
                <a16:creationId xmlns:a16="http://schemas.microsoft.com/office/drawing/2014/main" id="{1A33331F-CB2F-E372-C31E-B113C95271DD}"/>
              </a:ext>
            </a:extLst>
          </p:cNvPr>
          <p:cNvSpPr txBox="1"/>
          <p:nvPr/>
        </p:nvSpPr>
        <p:spPr>
          <a:xfrm>
            <a:off x="6439940" y="5193134"/>
            <a:ext cx="5159097" cy="738664"/>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 think it was all straightforward, and when I had the meeting, they were lovely, so just keep up the good work’’</a:t>
            </a:r>
          </a:p>
          <a:p>
            <a:r>
              <a:rPr lang="en-GB" sz="1400">
                <a:solidFill>
                  <a:schemeClr val="accent1"/>
                </a:solidFill>
                <a:latin typeface="Arial" panose="020B0604020202020204" pitchFamily="34" charset="0"/>
                <a:cs typeface="Arial" panose="020B0604020202020204" pitchFamily="34" charset="0"/>
              </a:rPr>
              <a:t>In work, CTC &amp; WTC </a:t>
            </a:r>
          </a:p>
        </p:txBody>
      </p:sp>
    </p:spTree>
    <p:extLst>
      <p:ext uri="{BB962C8B-B14F-4D97-AF65-F5344CB8AC3E}">
        <p14:creationId xmlns:p14="http://schemas.microsoft.com/office/powerpoint/2010/main" val="7656591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7EBB2-19CC-ED08-6466-A8BE287E7BD1}"/>
              </a:ext>
            </a:extLst>
          </p:cNvPr>
          <p:cNvSpPr>
            <a:spLocks noGrp="1"/>
          </p:cNvSpPr>
          <p:nvPr>
            <p:ph type="title"/>
          </p:nvPr>
        </p:nvSpPr>
        <p:spPr/>
        <p:txBody>
          <a:bodyPr/>
          <a:lstStyle/>
          <a:p>
            <a:r>
              <a:rPr lang="en-GB"/>
              <a:t>Support going forward </a:t>
            </a:r>
          </a:p>
        </p:txBody>
      </p:sp>
      <p:sp>
        <p:nvSpPr>
          <p:cNvPr id="3" name="Rectangle 2">
            <a:extLst>
              <a:ext uri="{FF2B5EF4-FFF2-40B4-BE49-F238E27FC236}">
                <a16:creationId xmlns:a16="http://schemas.microsoft.com/office/drawing/2014/main" id="{31D5A213-8163-5748-DD4B-D44061AD1FC6}"/>
              </a:ext>
            </a:extLst>
          </p:cNvPr>
          <p:cNvSpPr/>
          <p:nvPr/>
        </p:nvSpPr>
        <p:spPr>
          <a:xfrm>
            <a:off x="319016" y="1404543"/>
            <a:ext cx="11553966" cy="350497"/>
          </a:xfrm>
          <a:prstGeom prst="rect">
            <a:avLst/>
          </a:prstGeom>
          <a:ln>
            <a:noFill/>
          </a:ln>
        </p:spPr>
        <p:style>
          <a:lnRef idx="1">
            <a:schemeClr val="accent6"/>
          </a:lnRef>
          <a:fillRef idx="2">
            <a:schemeClr val="accent6"/>
          </a:fillRef>
          <a:effectRef idx="1">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spcBef>
                <a:spcPts val="1200"/>
              </a:spcBef>
            </a:pPr>
            <a:r>
              <a:rPr lang="en-GB" b="1">
                <a:solidFill>
                  <a:schemeClr val="tx1"/>
                </a:solidFill>
                <a:latin typeface="Arial" panose="020B0604020202020204" pitchFamily="34" charset="0"/>
                <a:cs typeface="Arial" panose="020B0604020202020204" pitchFamily="34" charset="0"/>
              </a:rPr>
              <a:t>Participants were asked the one thing that DWP could do to best support them going forward.</a:t>
            </a:r>
          </a:p>
        </p:txBody>
      </p:sp>
      <p:sp>
        <p:nvSpPr>
          <p:cNvPr id="9" name="TextBox 8">
            <a:extLst>
              <a:ext uri="{FF2B5EF4-FFF2-40B4-BE49-F238E27FC236}">
                <a16:creationId xmlns:a16="http://schemas.microsoft.com/office/drawing/2014/main" id="{053AF45B-01C2-2E86-0890-8851446CC0B5}"/>
              </a:ext>
            </a:extLst>
          </p:cNvPr>
          <p:cNvSpPr txBox="1"/>
          <p:nvPr/>
        </p:nvSpPr>
        <p:spPr>
          <a:xfrm>
            <a:off x="1729293" y="2025433"/>
            <a:ext cx="8877747" cy="523220"/>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“Going forward, the communication is very important. To respond when you're supposed to respond’’</a:t>
            </a:r>
          </a:p>
          <a:p>
            <a:r>
              <a:rPr lang="en-GB" sz="1400">
                <a:solidFill>
                  <a:schemeClr val="accent1"/>
                </a:solidFill>
                <a:latin typeface="Arial" panose="020B0604020202020204" pitchFamily="34" charset="0"/>
                <a:cs typeface="Arial" panose="020B0604020202020204" pitchFamily="34" charset="0"/>
              </a:rPr>
              <a:t>In work, CTC only </a:t>
            </a:r>
          </a:p>
        </p:txBody>
      </p:sp>
      <p:sp>
        <p:nvSpPr>
          <p:cNvPr id="14" name="Rectangle 13">
            <a:extLst>
              <a:ext uri="{FF2B5EF4-FFF2-40B4-BE49-F238E27FC236}">
                <a16:creationId xmlns:a16="http://schemas.microsoft.com/office/drawing/2014/main" id="{0D790B6D-75AC-F16B-FF4A-1E3F2D7DE669}"/>
              </a:ext>
            </a:extLst>
          </p:cNvPr>
          <p:cNvSpPr/>
          <p:nvPr/>
        </p:nvSpPr>
        <p:spPr>
          <a:xfrm>
            <a:off x="319016" y="2919231"/>
            <a:ext cx="1641144" cy="1867949"/>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GB" sz="1600" b="1">
                <a:solidFill>
                  <a:schemeClr val="bg1"/>
                </a:solidFill>
                <a:latin typeface="Arial" panose="020B0604020202020204" pitchFamily="34" charset="0"/>
                <a:cs typeface="Arial" panose="020B0604020202020204" pitchFamily="34" charset="0"/>
              </a:rPr>
              <a:t>Support going forward </a:t>
            </a:r>
          </a:p>
        </p:txBody>
      </p:sp>
      <p:sp>
        <p:nvSpPr>
          <p:cNvPr id="11" name="Rectangle 10">
            <a:extLst>
              <a:ext uri="{FF2B5EF4-FFF2-40B4-BE49-F238E27FC236}">
                <a16:creationId xmlns:a16="http://schemas.microsoft.com/office/drawing/2014/main" id="{47E1F607-772B-2AC6-2289-965219AF0608}"/>
              </a:ext>
            </a:extLst>
          </p:cNvPr>
          <p:cNvSpPr/>
          <p:nvPr/>
        </p:nvSpPr>
        <p:spPr>
          <a:xfrm>
            <a:off x="2057210" y="2924853"/>
            <a:ext cx="3207224" cy="1868056"/>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latin typeface="Arial" panose="020B0604020202020204" pitchFamily="34" charset="0"/>
                <a:cs typeface="Arial" panose="020B0604020202020204" pitchFamily="34" charset="0"/>
              </a:rPr>
              <a:t>To provide more support to self-employed claimants on how to approach monthly account submissions and provide more clarity on the financial information that is required to manage a claim.</a:t>
            </a:r>
          </a:p>
        </p:txBody>
      </p:sp>
      <p:sp>
        <p:nvSpPr>
          <p:cNvPr id="4" name="Rectangle 3">
            <a:extLst>
              <a:ext uri="{FF2B5EF4-FFF2-40B4-BE49-F238E27FC236}">
                <a16:creationId xmlns:a16="http://schemas.microsoft.com/office/drawing/2014/main" id="{AD2BBBD4-397E-F16B-DF93-5FC9F2CD7F7A}"/>
              </a:ext>
            </a:extLst>
          </p:cNvPr>
          <p:cNvSpPr/>
          <p:nvPr/>
        </p:nvSpPr>
        <p:spPr>
          <a:xfrm>
            <a:off x="5361484" y="2919124"/>
            <a:ext cx="3207224" cy="1868056"/>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latin typeface="Arial" panose="020B0604020202020204" pitchFamily="34" charset="0"/>
                <a:cs typeface="Arial" panose="020B0604020202020204" pitchFamily="34" charset="0"/>
              </a:rPr>
              <a:t>More accessible and clearer communication from DWP when there are issues with UC claims going forward e.g. more accessible support through the helpline and journal.</a:t>
            </a:r>
          </a:p>
        </p:txBody>
      </p:sp>
      <p:sp>
        <p:nvSpPr>
          <p:cNvPr id="15" name="Rectangle 14">
            <a:extLst>
              <a:ext uri="{FF2B5EF4-FFF2-40B4-BE49-F238E27FC236}">
                <a16:creationId xmlns:a16="http://schemas.microsoft.com/office/drawing/2014/main" id="{ACF6C792-B13F-8CEF-F0CF-82FE18D06535}"/>
              </a:ext>
            </a:extLst>
          </p:cNvPr>
          <p:cNvSpPr/>
          <p:nvPr/>
        </p:nvSpPr>
        <p:spPr>
          <a:xfrm>
            <a:off x="8665758" y="2919124"/>
            <a:ext cx="3207224" cy="1868056"/>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latin typeface="Arial" panose="020B0604020202020204" pitchFamily="34" charset="0"/>
                <a:cs typeface="Arial" panose="020B0604020202020204" pitchFamily="34" charset="0"/>
              </a:rPr>
              <a:t>Those with the capital disregard would like more clarity about what will happen after the initial 12 months has passed.</a:t>
            </a:r>
          </a:p>
        </p:txBody>
      </p:sp>
      <p:sp>
        <p:nvSpPr>
          <p:cNvPr id="7" name="TextBox 6">
            <a:extLst>
              <a:ext uri="{FF2B5EF4-FFF2-40B4-BE49-F238E27FC236}">
                <a16:creationId xmlns:a16="http://schemas.microsoft.com/office/drawing/2014/main" id="{575E88A3-26A7-523A-64CF-453A04B2332E}"/>
              </a:ext>
            </a:extLst>
          </p:cNvPr>
          <p:cNvSpPr txBox="1"/>
          <p:nvPr/>
        </p:nvSpPr>
        <p:spPr>
          <a:xfrm>
            <a:off x="1729294" y="5378765"/>
            <a:ext cx="8877746" cy="738664"/>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“They need to have a better helpline, an advice line where you can call up and ask questions and get answers about your claim, and what other support you can get’’</a:t>
            </a:r>
          </a:p>
          <a:p>
            <a:r>
              <a:rPr lang="en-GB" sz="1400">
                <a:solidFill>
                  <a:schemeClr val="accent1"/>
                </a:solidFill>
                <a:latin typeface="Arial" panose="020B0604020202020204" pitchFamily="34" charset="0"/>
                <a:cs typeface="Arial" panose="020B0604020202020204" pitchFamily="34" charset="0"/>
              </a:rPr>
              <a:t>In work, CTC &amp; WTC </a:t>
            </a:r>
          </a:p>
        </p:txBody>
      </p:sp>
    </p:spTree>
    <p:extLst>
      <p:ext uri="{BB962C8B-B14F-4D97-AF65-F5344CB8AC3E}">
        <p14:creationId xmlns:p14="http://schemas.microsoft.com/office/powerpoint/2010/main" val="3685916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AC99-6F24-7947-60BE-12069B99A0DC}"/>
              </a:ext>
            </a:extLst>
          </p:cNvPr>
          <p:cNvSpPr>
            <a:spLocks noGrp="1"/>
          </p:cNvSpPr>
          <p:nvPr>
            <p:ph type="title"/>
          </p:nvPr>
        </p:nvSpPr>
        <p:spPr/>
        <p:txBody>
          <a:bodyPr/>
          <a:lstStyle/>
          <a:p>
            <a:r>
              <a:rPr lang="en-GB"/>
              <a:t>8. Key findings and conclusions</a:t>
            </a:r>
            <a:br>
              <a:rPr lang="en-GB"/>
            </a:br>
            <a:endParaRPr lang="en-GB"/>
          </a:p>
        </p:txBody>
      </p:sp>
    </p:spTree>
    <p:extLst>
      <p:ext uri="{BB962C8B-B14F-4D97-AF65-F5344CB8AC3E}">
        <p14:creationId xmlns:p14="http://schemas.microsoft.com/office/powerpoint/2010/main" val="24375881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01603-04A5-CAFC-2DC6-4DFF7CCCFB43}"/>
              </a:ext>
            </a:extLst>
          </p:cNvPr>
          <p:cNvSpPr>
            <a:spLocks noGrp="1"/>
          </p:cNvSpPr>
          <p:nvPr>
            <p:ph type="title"/>
          </p:nvPr>
        </p:nvSpPr>
        <p:spPr/>
        <p:txBody>
          <a:bodyPr/>
          <a:lstStyle/>
          <a:p>
            <a:r>
              <a:rPr lang="en-GB"/>
              <a:t>Conclusions: Information and communications</a:t>
            </a:r>
          </a:p>
        </p:txBody>
      </p:sp>
      <p:pic>
        <p:nvPicPr>
          <p:cNvPr id="5" name="Graphic 4">
            <a:extLst>
              <a:ext uri="{FF2B5EF4-FFF2-40B4-BE49-F238E27FC236}">
                <a16:creationId xmlns:a16="http://schemas.microsoft.com/office/drawing/2014/main" id="{B1A02640-F754-B89B-CA5F-97E5637EA28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800" y="1867578"/>
            <a:ext cx="914400" cy="914400"/>
          </a:xfrm>
          <a:prstGeom prst="rect">
            <a:avLst/>
          </a:prstGeom>
        </p:spPr>
      </p:pic>
      <p:sp>
        <p:nvSpPr>
          <p:cNvPr id="6" name="TextBox 5">
            <a:extLst>
              <a:ext uri="{FF2B5EF4-FFF2-40B4-BE49-F238E27FC236}">
                <a16:creationId xmlns:a16="http://schemas.microsoft.com/office/drawing/2014/main" id="{E37E78B7-4B6C-4E07-3A22-4E28455E2DC4}"/>
              </a:ext>
            </a:extLst>
          </p:cNvPr>
          <p:cNvSpPr txBox="1"/>
          <p:nvPr/>
        </p:nvSpPr>
        <p:spPr bwMode="auto">
          <a:xfrm>
            <a:off x="890400" y="2781978"/>
            <a:ext cx="10411200" cy="2108269"/>
          </a:xfrm>
          <a:prstGeom prst="rect">
            <a:avLst/>
          </a:prstGeom>
          <a:noFill/>
          <a:ln>
            <a:noFill/>
          </a:ln>
        </p:spPr>
        <p:txBody>
          <a:bodyPr wrap="square" rtlCol="0">
            <a:spAutoFit/>
          </a:bodyPr>
          <a:lstStyle/>
          <a:p>
            <a:pPr marL="285750" indent="-285750">
              <a:spcBef>
                <a:spcPts val="600"/>
              </a:spcBef>
              <a:buFont typeface="Arial" panose="020B0604020202020204" pitchFamily="34" charset="0"/>
              <a:buChar char="•"/>
            </a:pPr>
            <a:r>
              <a:rPr lang="en-GB" sz="1400" b="1">
                <a:solidFill>
                  <a:schemeClr val="tx1"/>
                </a:solidFill>
                <a:latin typeface="Arial" panose="020B0604020202020204" pitchFamily="34" charset="0"/>
                <a:cs typeface="Arial" panose="020B0604020202020204" pitchFamily="34" charset="0"/>
              </a:rPr>
              <a:t>Preconceptions of UC influenced </a:t>
            </a:r>
            <a:r>
              <a:rPr lang="en-GB" sz="1400" b="1">
                <a:latin typeface="Arial" panose="020B0604020202020204" pitchFamily="34" charset="0"/>
                <a:cs typeface="Arial" panose="020B0604020202020204" pitchFamily="34" charset="0"/>
              </a:rPr>
              <a:t>how participants acted </a:t>
            </a:r>
            <a:r>
              <a:rPr lang="en-GB" sz="1400" b="1">
                <a:solidFill>
                  <a:schemeClr val="tx1"/>
                </a:solidFill>
                <a:latin typeface="Arial" panose="020B0604020202020204" pitchFamily="34" charset="0"/>
                <a:cs typeface="Arial" panose="020B0604020202020204" pitchFamily="34" charset="0"/>
              </a:rPr>
              <a:t>when they received the Migration Notice. </a:t>
            </a:r>
            <a:r>
              <a:rPr lang="en-GB" sz="1400">
                <a:solidFill>
                  <a:schemeClr val="tx1"/>
                </a:solidFill>
                <a:latin typeface="Arial" panose="020B0604020202020204" pitchFamily="34" charset="0"/>
                <a:cs typeface="Arial" panose="020B0604020202020204" pitchFamily="34" charset="0"/>
              </a:rPr>
              <a:t>There were concerns about moving to UC due to negative reports from media, press or word-of-mouth. This led to a preference to stay on tax </a:t>
            </a:r>
            <a:r>
              <a:rPr lang="en-GB" sz="1400">
                <a:latin typeface="Arial" panose="020B0604020202020204" pitchFamily="34" charset="0"/>
                <a:cs typeface="Arial" panose="020B0604020202020204" pitchFamily="34" charset="0"/>
              </a:rPr>
              <a:t>c</a:t>
            </a:r>
            <a:r>
              <a:rPr lang="en-GB" sz="1400">
                <a:solidFill>
                  <a:schemeClr val="tx1"/>
                </a:solidFill>
                <a:latin typeface="Arial" panose="020B0604020202020204" pitchFamily="34" charset="0"/>
                <a:cs typeface="Arial" panose="020B0604020202020204" pitchFamily="34" charset="0"/>
              </a:rPr>
              <a:t>redits for as long as possible. Working claimants tended to believe that UC was an unemployment benefit and they would not be eligible. This highlights the importance of communications and ‘branding’ UC so it is recognisable to people in different circumstances.</a:t>
            </a:r>
          </a:p>
          <a:p>
            <a:pPr marL="285750" indent="-285750">
              <a:spcBef>
                <a:spcPts val="600"/>
              </a:spcBef>
              <a:buFont typeface="Arial" panose="020B0604020202020204" pitchFamily="34" charset="0"/>
              <a:buChar char="•"/>
            </a:pPr>
            <a:r>
              <a:rPr lang="en-GB" sz="1400" b="1">
                <a:solidFill>
                  <a:schemeClr val="tx1"/>
                </a:solidFill>
                <a:latin typeface="Arial" panose="020B0604020202020204" pitchFamily="34" charset="0"/>
                <a:cs typeface="Arial" panose="020B0604020202020204" pitchFamily="34" charset="0"/>
              </a:rPr>
              <a:t>The Migration Notice was generally not a barrier to making a claim for UC within the deadline. </a:t>
            </a:r>
            <a:r>
              <a:rPr lang="en-GB" sz="1400">
                <a:solidFill>
                  <a:schemeClr val="tx1"/>
                </a:solidFill>
                <a:latin typeface="Arial" panose="020B0604020202020204" pitchFamily="34" charset="0"/>
                <a:cs typeface="Arial" panose="020B0604020202020204" pitchFamily="34" charset="0"/>
              </a:rPr>
              <a:t>However, awareness of transitional protection and advance payments was very low and therefore did not effectively provide reassurance to claimants who were concerned about moving from tax credits. Claimants may benefit from clearer and more easily understandable details about these on the Migration Notice.</a:t>
            </a:r>
          </a:p>
        </p:txBody>
      </p:sp>
    </p:spTree>
    <p:extLst>
      <p:ext uri="{BB962C8B-B14F-4D97-AF65-F5344CB8AC3E}">
        <p14:creationId xmlns:p14="http://schemas.microsoft.com/office/powerpoint/2010/main" val="17787064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01603-04A5-CAFC-2DC6-4DFF7CCCFB43}"/>
              </a:ext>
            </a:extLst>
          </p:cNvPr>
          <p:cNvSpPr>
            <a:spLocks noGrp="1"/>
          </p:cNvSpPr>
          <p:nvPr>
            <p:ph type="title"/>
          </p:nvPr>
        </p:nvSpPr>
        <p:spPr/>
        <p:txBody>
          <a:bodyPr/>
          <a:lstStyle/>
          <a:p>
            <a:r>
              <a:rPr lang="en-GB"/>
              <a:t>Conclusions: Reasons for claiming late</a:t>
            </a:r>
          </a:p>
        </p:txBody>
      </p:sp>
      <p:pic>
        <p:nvPicPr>
          <p:cNvPr id="9" name="Graphic 8">
            <a:extLst>
              <a:ext uri="{FF2B5EF4-FFF2-40B4-BE49-F238E27FC236}">
                <a16:creationId xmlns:a16="http://schemas.microsoft.com/office/drawing/2014/main" id="{5FBB55D9-8E7C-1C50-2286-675BF702691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82920" y="1580395"/>
            <a:ext cx="1026160" cy="1026160"/>
          </a:xfrm>
          <a:prstGeom prst="rect">
            <a:avLst/>
          </a:prstGeom>
        </p:spPr>
      </p:pic>
      <p:sp>
        <p:nvSpPr>
          <p:cNvPr id="3" name="Rectangle 2">
            <a:extLst>
              <a:ext uri="{FF2B5EF4-FFF2-40B4-BE49-F238E27FC236}">
                <a16:creationId xmlns:a16="http://schemas.microsoft.com/office/drawing/2014/main" id="{74B5D8DD-D750-B039-AEE6-0A4CAD8ED009}"/>
              </a:ext>
            </a:extLst>
          </p:cNvPr>
          <p:cNvSpPr/>
          <p:nvPr/>
        </p:nvSpPr>
        <p:spPr bwMode="gray">
          <a:xfrm>
            <a:off x="889599" y="2606555"/>
            <a:ext cx="10412802" cy="34956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spcBef>
                <a:spcPts val="600"/>
              </a:spcBef>
              <a:buFont typeface="Arial" panose="020B0604020202020204" pitchFamily="34" charset="0"/>
              <a:buChar char="•"/>
            </a:pPr>
            <a:r>
              <a:rPr lang="en-GB" sz="1400" b="1">
                <a:solidFill>
                  <a:schemeClr val="tx1"/>
                </a:solidFill>
                <a:latin typeface="Arial" panose="020B0604020202020204" pitchFamily="34" charset="0"/>
                <a:cs typeface="Arial" panose="020B0604020202020204" pitchFamily="34" charset="0"/>
              </a:rPr>
              <a:t>Participants intentionally delayed making a claim to UC to wait for support with making a claim.</a:t>
            </a:r>
            <a:r>
              <a:rPr lang="en-GB" sz="1400">
                <a:solidFill>
                  <a:schemeClr val="tx1"/>
                </a:solidFill>
                <a:latin typeface="Arial" panose="020B0604020202020204" pitchFamily="34" charset="0"/>
                <a:cs typeface="Arial" panose="020B0604020202020204" pitchFamily="34" charset="0"/>
              </a:rPr>
              <a:t> Identifying ways to proactively support claimants with known health conditions to make a claim on time could be a worthwhile topic for further exploration.</a:t>
            </a:r>
          </a:p>
          <a:p>
            <a:pPr marL="285750" indent="-285750">
              <a:spcBef>
                <a:spcPts val="600"/>
              </a:spcBef>
              <a:buFont typeface="Arial" panose="020B0604020202020204" pitchFamily="34" charset="0"/>
              <a:buChar char="•"/>
            </a:pPr>
            <a:r>
              <a:rPr lang="en-GB" sz="1400" b="1">
                <a:solidFill>
                  <a:schemeClr val="tx1"/>
                </a:solidFill>
                <a:latin typeface="Arial" panose="020B0604020202020204" pitchFamily="34" charset="0"/>
                <a:cs typeface="Arial" panose="020B0604020202020204" pitchFamily="34" charset="0"/>
              </a:rPr>
              <a:t>Participants were not always aware they had made a claim after the deadline.</a:t>
            </a:r>
            <a:r>
              <a:rPr lang="en-GB" sz="1400">
                <a:solidFill>
                  <a:schemeClr val="tx1"/>
                </a:solidFill>
                <a:latin typeface="Arial" panose="020B0604020202020204" pitchFamily="34" charset="0"/>
                <a:cs typeface="Arial" panose="020B0604020202020204" pitchFamily="34" charset="0"/>
              </a:rPr>
              <a:t> These claimants had a vague recollection of the deadline or possibly believed that interacting with the online claim process constituted making a claim. These claimants were more likely to consider DWP’s lengthy administration processes as the reason for claiming after the deadline. They also didn’t tend to understand the repercussions of claiming late.</a:t>
            </a:r>
          </a:p>
          <a:p>
            <a:pPr marL="285750" indent="-285750">
              <a:spcBef>
                <a:spcPts val="600"/>
              </a:spcBef>
              <a:buFont typeface="Arial" panose="020B0604020202020204" pitchFamily="34" charset="0"/>
              <a:buChar char="•"/>
            </a:pPr>
            <a:r>
              <a:rPr lang="en-GB" sz="1400" b="1">
                <a:solidFill>
                  <a:schemeClr val="tx1"/>
                </a:solidFill>
                <a:latin typeface="Arial" panose="020B0604020202020204" pitchFamily="34" charset="0"/>
                <a:cs typeface="Arial" panose="020B0604020202020204" pitchFamily="34" charset="0"/>
              </a:rPr>
              <a:t>Participants’ work, caring responsibilities or health conditions could make it difficult for them to claim by the deadline. </a:t>
            </a:r>
            <a:r>
              <a:rPr lang="en-GB" sz="1400">
                <a:solidFill>
                  <a:schemeClr val="tx1"/>
                </a:solidFill>
                <a:latin typeface="Arial" panose="020B0604020202020204" pitchFamily="34" charset="0"/>
                <a:cs typeface="Arial" panose="020B0604020202020204" pitchFamily="34" charset="0"/>
              </a:rPr>
              <a:t>These claimants had not intentionally delayed claiming but were too busy to make a claim or were prevented due to individual circumstances. Couples were likely to describe needing time to work together to jointly make the claim and/or complete their individual sections. </a:t>
            </a:r>
          </a:p>
          <a:p>
            <a:pPr marL="285750" indent="-285750">
              <a:spcBef>
                <a:spcPts val="600"/>
              </a:spcBef>
              <a:buFont typeface="Arial" panose="020B0604020202020204" pitchFamily="34" charset="0"/>
              <a:buChar char="•"/>
            </a:pPr>
            <a:r>
              <a:rPr lang="en-GB" sz="1400" b="1">
                <a:solidFill>
                  <a:schemeClr val="tx1"/>
                </a:solidFill>
                <a:latin typeface="Arial" panose="020B0604020202020204" pitchFamily="34" charset="0"/>
                <a:cs typeface="Arial" panose="020B0604020202020204" pitchFamily="34" charset="0"/>
              </a:rPr>
              <a:t>Participants did not always intend to apply for Universal Credit but decided to make a claim after the deadline due to changes in circumstances. </a:t>
            </a:r>
            <a:r>
              <a:rPr lang="en-GB" sz="1400">
                <a:solidFill>
                  <a:schemeClr val="tx1"/>
                </a:solidFill>
                <a:latin typeface="Arial" panose="020B0604020202020204" pitchFamily="34" charset="0"/>
                <a:cs typeface="Arial" panose="020B0604020202020204" pitchFamily="34" charset="0"/>
              </a:rPr>
              <a:t>These claimants were usually working and had savings and wanted to be financially independent, however due to unforeseen changes such as job loss, reduction in hours, or deteriorating health, they then made a claim for UC to get by.</a:t>
            </a:r>
          </a:p>
          <a:p>
            <a:pPr>
              <a:spcBef>
                <a:spcPts val="600"/>
              </a:spcBef>
            </a:pPr>
            <a:endParaRPr lang="en-GB" sz="1400" b="1">
              <a:solidFill>
                <a:schemeClr val="tx1"/>
              </a:solidFill>
            </a:endParaRPr>
          </a:p>
        </p:txBody>
      </p:sp>
    </p:spTree>
    <p:extLst>
      <p:ext uri="{BB962C8B-B14F-4D97-AF65-F5344CB8AC3E}">
        <p14:creationId xmlns:p14="http://schemas.microsoft.com/office/powerpoint/2010/main" val="3437088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AC99-6F24-7947-60BE-12069B99A0DC}"/>
              </a:ext>
            </a:extLst>
          </p:cNvPr>
          <p:cNvSpPr>
            <a:spLocks noGrp="1"/>
          </p:cNvSpPr>
          <p:nvPr>
            <p:ph type="title"/>
          </p:nvPr>
        </p:nvSpPr>
        <p:spPr/>
        <p:txBody>
          <a:bodyPr/>
          <a:lstStyle/>
          <a:p>
            <a:r>
              <a:rPr lang="en-GB"/>
              <a:t>1.	Methodology</a:t>
            </a:r>
            <a:br>
              <a:rPr lang="en-GB"/>
            </a:br>
            <a:endParaRPr lang="en-GB"/>
          </a:p>
        </p:txBody>
      </p:sp>
    </p:spTree>
    <p:extLst>
      <p:ext uri="{BB962C8B-B14F-4D97-AF65-F5344CB8AC3E}">
        <p14:creationId xmlns:p14="http://schemas.microsoft.com/office/powerpoint/2010/main" val="33053127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01603-04A5-CAFC-2DC6-4DFF7CCCFB43}"/>
              </a:ext>
            </a:extLst>
          </p:cNvPr>
          <p:cNvSpPr>
            <a:spLocks noGrp="1"/>
          </p:cNvSpPr>
          <p:nvPr>
            <p:ph type="title"/>
          </p:nvPr>
        </p:nvSpPr>
        <p:spPr/>
        <p:txBody>
          <a:bodyPr/>
          <a:lstStyle/>
          <a:p>
            <a:r>
              <a:rPr lang="en-GB"/>
              <a:t>Conclusions: Impacts</a:t>
            </a:r>
          </a:p>
        </p:txBody>
      </p:sp>
      <p:pic>
        <p:nvPicPr>
          <p:cNvPr id="12" name="Graphic 11">
            <a:extLst>
              <a:ext uri="{FF2B5EF4-FFF2-40B4-BE49-F238E27FC236}">
                <a16:creationId xmlns:a16="http://schemas.microsoft.com/office/drawing/2014/main" id="{0B0E19D5-356E-33BF-B753-F480D95B4CF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800" y="1746848"/>
            <a:ext cx="914400" cy="914400"/>
          </a:xfrm>
          <a:prstGeom prst="rect">
            <a:avLst/>
          </a:prstGeom>
        </p:spPr>
      </p:pic>
      <p:sp>
        <p:nvSpPr>
          <p:cNvPr id="6" name="TextBox 5">
            <a:extLst>
              <a:ext uri="{FF2B5EF4-FFF2-40B4-BE49-F238E27FC236}">
                <a16:creationId xmlns:a16="http://schemas.microsoft.com/office/drawing/2014/main" id="{AC579336-1749-0BF4-47C0-B86D5E6008C6}"/>
              </a:ext>
            </a:extLst>
          </p:cNvPr>
          <p:cNvSpPr txBox="1"/>
          <p:nvPr/>
        </p:nvSpPr>
        <p:spPr bwMode="auto">
          <a:xfrm>
            <a:off x="894000" y="2661248"/>
            <a:ext cx="10404000" cy="3339376"/>
          </a:xfrm>
          <a:prstGeom prst="rect">
            <a:avLst/>
          </a:prstGeom>
          <a:noFill/>
          <a:ln>
            <a:noFill/>
          </a:ln>
        </p:spPr>
        <p:txBody>
          <a:bodyPr wrap="square">
            <a:spAutoFit/>
          </a:bodyPr>
          <a:lstStyle/>
          <a:p>
            <a:pPr marL="285750" indent="-285750">
              <a:spcBef>
                <a:spcPts val="600"/>
              </a:spcBef>
              <a:buFont typeface="Arial" panose="020B0604020202020204" pitchFamily="34" charset="0"/>
              <a:buChar char="•"/>
            </a:pPr>
            <a:r>
              <a:rPr lang="en-GB" sz="1400" b="1">
                <a:solidFill>
                  <a:schemeClr val="tx1"/>
                </a:solidFill>
                <a:latin typeface="Arial" panose="020B0604020202020204" pitchFamily="34" charset="0"/>
                <a:cs typeface="Arial" panose="020B0604020202020204" pitchFamily="34" charset="0"/>
              </a:rPr>
              <a:t>Particip</a:t>
            </a:r>
            <a:r>
              <a:rPr lang="en-GB" sz="1400" b="1">
                <a:latin typeface="Arial" panose="020B0604020202020204" pitchFamily="34" charset="0"/>
                <a:cs typeface="Arial" panose="020B0604020202020204" pitchFamily="34" charset="0"/>
              </a:rPr>
              <a:t>ants who were aware they had claimed late often considered that the gap in payments was due to claiming after the deadline. </a:t>
            </a:r>
            <a:r>
              <a:rPr lang="en-GB" sz="1400">
                <a:solidFill>
                  <a:schemeClr val="tx1"/>
                </a:solidFill>
                <a:latin typeface="Arial" panose="020B0604020202020204" pitchFamily="34" charset="0"/>
                <a:cs typeface="Arial" panose="020B0604020202020204" pitchFamily="34" charset="0"/>
              </a:rPr>
              <a:t>Claimants described a shock, and a difficult few weeks financially once their payments had stopped. Claimants tended to become aware of advance payments when they phoned the DWP after noticing a gap. Whether or not claimants claimed within </a:t>
            </a:r>
            <a:r>
              <a:rPr lang="en-GB" sz="1400">
                <a:latin typeface="Arial" panose="020B0604020202020204" pitchFamily="34" charset="0"/>
                <a:cs typeface="Arial" panose="020B0604020202020204" pitchFamily="34" charset="0"/>
              </a:rPr>
              <a:t>1 month after the deadline</a:t>
            </a:r>
            <a:r>
              <a:rPr lang="en-GB" sz="1400">
                <a:solidFill>
                  <a:schemeClr val="tx1"/>
                </a:solidFill>
                <a:latin typeface="Arial" panose="020B0604020202020204" pitchFamily="34" charset="0"/>
                <a:cs typeface="Arial" panose="020B0604020202020204" pitchFamily="34" charset="0"/>
              </a:rPr>
              <a:t> did not seem to be an important factor when describing the length or impact of gaps in payments.</a:t>
            </a:r>
            <a:endParaRPr lang="en-GB" sz="1400" b="1">
              <a:solidFill>
                <a:schemeClr val="tx1"/>
              </a:solidFill>
              <a:latin typeface="Arial" panose="020B0604020202020204" pitchFamily="34" charset="0"/>
              <a:cs typeface="Arial" panose="020B0604020202020204" pitchFamily="34" charset="0"/>
            </a:endParaRPr>
          </a:p>
          <a:p>
            <a:pPr marL="285750" indent="-285750">
              <a:spcBef>
                <a:spcPts val="600"/>
              </a:spcBef>
              <a:buFont typeface="Arial" panose="020B0604020202020204" pitchFamily="34" charset="0"/>
              <a:buChar char="•"/>
            </a:pPr>
            <a:r>
              <a:rPr lang="en-GB" sz="1400" b="1">
                <a:latin typeface="Arial" panose="020B0604020202020204" pitchFamily="34" charset="0"/>
                <a:cs typeface="Arial" panose="020B0604020202020204" pitchFamily="34" charset="0"/>
              </a:rPr>
              <a:t>Participants tended to report no change, or being slightly better off, on UC compared with being on tax credits. </a:t>
            </a:r>
            <a:r>
              <a:rPr lang="en-GB" sz="1400">
                <a:latin typeface="Arial" panose="020B0604020202020204" pitchFamily="34" charset="0"/>
                <a:cs typeface="Arial" panose="020B0604020202020204" pitchFamily="34" charset="0"/>
              </a:rPr>
              <a:t>For claimants who were better off, they didn’t always understand why. There was feedback from claimants that DWP could improve services for claimants going forward by displaying a full picture of their financial situation in one place, including any benefits received from HMRC and other departments.</a:t>
            </a:r>
          </a:p>
          <a:p>
            <a:pPr marL="285750" indent="-285750">
              <a:spcBef>
                <a:spcPts val="600"/>
              </a:spcBef>
              <a:buFont typeface="Arial" panose="020B0604020202020204" pitchFamily="34" charset="0"/>
              <a:buChar char="•"/>
            </a:pPr>
            <a:r>
              <a:rPr lang="en-GB" sz="1400" b="1">
                <a:latin typeface="Arial" panose="020B0604020202020204" pitchFamily="34" charset="0"/>
                <a:cs typeface="Arial" panose="020B0604020202020204" pitchFamily="34" charset="0"/>
              </a:rPr>
              <a:t>Perceptions of monthly payments depended on how confident participants felt with budgeting</a:t>
            </a:r>
            <a:r>
              <a:rPr lang="en-GB" sz="1400">
                <a:latin typeface="Arial" panose="020B0604020202020204" pitchFamily="34" charset="0"/>
                <a:cs typeface="Arial" panose="020B0604020202020204" pitchFamily="34" charset="0"/>
              </a:rPr>
              <a:t>, with less confident claimants preferring the ease and regularity of weekly payments. Awareness of the fortnightly payments option was very low.</a:t>
            </a:r>
          </a:p>
          <a:p>
            <a:pPr marL="285750" indent="-285750">
              <a:spcBef>
                <a:spcPts val="600"/>
              </a:spcBef>
              <a:buFont typeface="Arial" panose="020B0604020202020204" pitchFamily="34" charset="0"/>
              <a:buChar char="•"/>
            </a:pPr>
            <a:r>
              <a:rPr lang="en-GB" sz="1400" b="1">
                <a:latin typeface="Arial" panose="020B0604020202020204" pitchFamily="34" charset="0"/>
                <a:cs typeface="Arial" panose="020B0604020202020204" pitchFamily="34" charset="0"/>
              </a:rPr>
              <a:t>Perceptions of job search requirements depended on whether participants felt that they were in a position to look for work. </a:t>
            </a:r>
            <a:r>
              <a:rPr lang="en-GB" sz="1400">
                <a:latin typeface="Arial" panose="020B0604020202020204" pitchFamily="34" charset="0"/>
                <a:cs typeface="Arial" panose="020B0604020202020204" pitchFamily="34" charset="0"/>
              </a:rPr>
              <a:t>For claimants who felt that they were not able to work, they considered this requirement </a:t>
            </a:r>
            <a:r>
              <a:rPr lang="en-GB" sz="1400">
                <a:solidFill>
                  <a:schemeClr val="tx1"/>
                </a:solidFill>
                <a:latin typeface="Arial" panose="020B0604020202020204" pitchFamily="34" charset="0"/>
                <a:cs typeface="Arial" panose="020B0604020202020204" pitchFamily="34" charset="0"/>
              </a:rPr>
              <a:t>stressful and unnecessary pressure.</a:t>
            </a:r>
          </a:p>
        </p:txBody>
      </p:sp>
    </p:spTree>
    <p:extLst>
      <p:ext uri="{BB962C8B-B14F-4D97-AF65-F5344CB8AC3E}">
        <p14:creationId xmlns:p14="http://schemas.microsoft.com/office/powerpoint/2010/main" val="1459763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E28D8-0E78-DBBE-ACAE-2C19A777ABFB}"/>
              </a:ext>
            </a:extLst>
          </p:cNvPr>
          <p:cNvSpPr>
            <a:spLocks noGrp="1"/>
          </p:cNvSpPr>
          <p:nvPr>
            <p:ph type="title"/>
          </p:nvPr>
        </p:nvSpPr>
        <p:spPr/>
        <p:txBody>
          <a:bodyPr/>
          <a:lstStyle/>
          <a:p>
            <a:r>
              <a:rPr lang="en-GB"/>
              <a:t>Methodology </a:t>
            </a:r>
          </a:p>
        </p:txBody>
      </p:sp>
      <p:sp>
        <p:nvSpPr>
          <p:cNvPr id="6" name="TextBox 5">
            <a:extLst>
              <a:ext uri="{FF2B5EF4-FFF2-40B4-BE49-F238E27FC236}">
                <a16:creationId xmlns:a16="http://schemas.microsoft.com/office/drawing/2014/main" id="{B631BEC8-EF78-D289-5BDE-62730E7BF629}"/>
              </a:ext>
            </a:extLst>
          </p:cNvPr>
          <p:cNvSpPr txBox="1"/>
          <p:nvPr/>
        </p:nvSpPr>
        <p:spPr bwMode="auto">
          <a:xfrm>
            <a:off x="716832" y="1283179"/>
            <a:ext cx="10758336" cy="646331"/>
          </a:xfrm>
          <a:prstGeom prst="rect">
            <a:avLst/>
          </a:prstGeom>
          <a:ln>
            <a:noFill/>
          </a:ln>
        </p:spPr>
        <p:style>
          <a:lnRef idx="2">
            <a:schemeClr val="accent2">
              <a:shade val="15000"/>
            </a:schemeClr>
          </a:lnRef>
          <a:fillRef idx="1">
            <a:schemeClr val="accent2"/>
          </a:fillRef>
          <a:effectRef idx="0">
            <a:schemeClr val="accent2"/>
          </a:effectRef>
          <a:fontRef idx="minor">
            <a:schemeClr val="lt1"/>
          </a:fontRef>
        </p:style>
        <p:txBody>
          <a:bodyPr wrap="square" lIns="91440" tIns="45720" rIns="91440" bIns="45720" rtlCol="0" anchor="t">
            <a:spAutoFit/>
          </a:bodyPr>
          <a:lstStyle/>
          <a:p>
            <a:pPr algn="ctr"/>
            <a:r>
              <a:rPr lang="en-GB" b="1" dirty="0">
                <a:solidFill>
                  <a:schemeClr val="bg1"/>
                </a:solidFill>
                <a:latin typeface="Arial"/>
                <a:cs typeface="Arial"/>
              </a:rPr>
              <a:t>Interviews were conducted with 35 former tax credit customers who had claimed UC after their migration deadline </a:t>
            </a:r>
          </a:p>
        </p:txBody>
      </p:sp>
      <p:sp>
        <p:nvSpPr>
          <p:cNvPr id="3" name="TextBox 2">
            <a:extLst>
              <a:ext uri="{FF2B5EF4-FFF2-40B4-BE49-F238E27FC236}">
                <a16:creationId xmlns:a16="http://schemas.microsoft.com/office/drawing/2014/main" id="{54B2C2A4-825E-00D6-F863-0AA00B2F5BE6}"/>
              </a:ext>
            </a:extLst>
          </p:cNvPr>
          <p:cNvSpPr txBox="1"/>
          <p:nvPr/>
        </p:nvSpPr>
        <p:spPr bwMode="auto">
          <a:xfrm>
            <a:off x="716832" y="1929510"/>
            <a:ext cx="10758336" cy="4595617"/>
          </a:xfrm>
          <a:prstGeom prst="rect">
            <a:avLst/>
          </a:prstGeom>
          <a:solidFill>
            <a:schemeClr val="bg1">
              <a:lumMod val="95000"/>
            </a:schemeClr>
          </a:solidFill>
          <a:ln>
            <a:noFill/>
          </a:ln>
        </p:spPr>
        <p:style>
          <a:lnRef idx="1">
            <a:schemeClr val="accent6"/>
          </a:lnRef>
          <a:fillRef idx="2">
            <a:schemeClr val="accent6"/>
          </a:fillRef>
          <a:effectRef idx="1">
            <a:schemeClr val="accent6"/>
          </a:effectRef>
          <a:fontRef idx="minor">
            <a:schemeClr val="dk1"/>
          </a:fontRef>
        </p:style>
        <p:txBody>
          <a:bodyPr wrap="square" lIns="91440" tIns="45720" rIns="91440" bIns="45720" rtlCol="0" anchor="t">
            <a:spAutoFit/>
          </a:bodyPr>
          <a:lstStyle/>
          <a:p>
            <a:pPr marL="285750" indent="-285750">
              <a:lnSpc>
                <a:spcPct val="110000"/>
              </a:lnSpc>
              <a:spcBef>
                <a:spcPts val="600"/>
              </a:spcBef>
              <a:buFont typeface="Arial" panose="020B0604020202020204" pitchFamily="34" charset="0"/>
              <a:buChar char="•"/>
            </a:pPr>
            <a:r>
              <a:rPr lang="en-GB" sz="1600" dirty="0">
                <a:latin typeface="Arial"/>
                <a:cs typeface="Arial"/>
              </a:rPr>
              <a:t>Interviews were conducted with </a:t>
            </a:r>
            <a:r>
              <a:rPr lang="en-GB" sz="1600" b="1" dirty="0">
                <a:latin typeface="Arial"/>
                <a:cs typeface="Arial"/>
              </a:rPr>
              <a:t>former tax credit (Working Tax and Child Tax Credit) customers </a:t>
            </a:r>
            <a:r>
              <a:rPr lang="en-GB" sz="1600" dirty="0">
                <a:latin typeface="Arial"/>
                <a:cs typeface="Arial"/>
              </a:rPr>
              <a:t>who had claimed UC after the deadline in their Migration Notice or an extended migration deadline. </a:t>
            </a:r>
          </a:p>
          <a:p>
            <a:pPr marL="285750" indent="-285750">
              <a:lnSpc>
                <a:spcPct val="110000"/>
              </a:lnSpc>
              <a:spcBef>
                <a:spcPts val="600"/>
              </a:spcBef>
              <a:buFont typeface="Arial" panose="020B0604020202020204" pitchFamily="34" charset="0"/>
              <a:buChar char="•"/>
            </a:pPr>
            <a:r>
              <a:rPr lang="en-GB" sz="1600" dirty="0">
                <a:latin typeface="Arial"/>
                <a:cs typeface="Arial"/>
              </a:rPr>
              <a:t>Participants were recruited from a </a:t>
            </a:r>
            <a:r>
              <a:rPr lang="en-GB" sz="1600" b="1" dirty="0">
                <a:latin typeface="Arial"/>
                <a:cs typeface="Arial"/>
              </a:rPr>
              <a:t>sample provided by DWP </a:t>
            </a:r>
            <a:r>
              <a:rPr lang="en-GB" sz="1600" dirty="0">
                <a:latin typeface="Arial"/>
                <a:cs typeface="Arial"/>
              </a:rPr>
              <a:t>which included UC claimants who submitted their claim in </a:t>
            </a:r>
            <a:r>
              <a:rPr lang="en-GB" sz="1600" b="1" dirty="0">
                <a:latin typeface="Arial"/>
                <a:cs typeface="Arial"/>
              </a:rPr>
              <a:t>Jan/Feb 2024, </a:t>
            </a:r>
            <a:r>
              <a:rPr lang="en-GB" sz="1600" dirty="0">
                <a:latin typeface="Arial"/>
                <a:cs typeface="Arial"/>
              </a:rPr>
              <a:t>meaning they had all made a claim to UC within 2-3 months before the interviews. </a:t>
            </a:r>
          </a:p>
          <a:p>
            <a:pPr marL="285750" indent="-285750">
              <a:lnSpc>
                <a:spcPct val="110000"/>
              </a:lnSpc>
              <a:spcBef>
                <a:spcPts val="600"/>
              </a:spcBef>
              <a:buFont typeface="Arial" panose="020B0604020202020204" pitchFamily="34" charset="0"/>
              <a:buChar char="•"/>
            </a:pPr>
            <a:r>
              <a:rPr lang="en-GB" sz="1600" dirty="0">
                <a:latin typeface="Arial"/>
                <a:cs typeface="Arial"/>
              </a:rPr>
              <a:t>The sample contained a </a:t>
            </a:r>
            <a:r>
              <a:rPr lang="en-GB" sz="1600" b="1" dirty="0">
                <a:latin typeface="Arial"/>
                <a:cs typeface="Arial"/>
              </a:rPr>
              <a:t>mix of those who claimed up to 1 month after their migration deadline and those who claimed 1-4 months after their migration deadline </a:t>
            </a:r>
            <a:r>
              <a:rPr lang="en-GB" sz="1600" dirty="0">
                <a:latin typeface="Arial"/>
                <a:cs typeface="Arial"/>
              </a:rPr>
              <a:t>to understand any differences in reasons for claiming late and subsequent support needs for making a claim sooner.</a:t>
            </a:r>
          </a:p>
          <a:p>
            <a:pPr marL="285750" indent="-285750">
              <a:lnSpc>
                <a:spcPct val="110000"/>
              </a:lnSpc>
              <a:spcBef>
                <a:spcPts val="600"/>
              </a:spcBef>
              <a:buFont typeface="Arial" panose="020B0604020202020204" pitchFamily="34" charset="0"/>
              <a:buChar char="•"/>
            </a:pPr>
            <a:r>
              <a:rPr lang="en-GB" sz="1600" dirty="0">
                <a:latin typeface="Arial"/>
                <a:cs typeface="Arial"/>
              </a:rPr>
              <a:t>Fieldwork took place in </a:t>
            </a:r>
            <a:r>
              <a:rPr lang="en-GB" sz="1600" b="1" dirty="0">
                <a:latin typeface="Arial"/>
                <a:cs typeface="Arial"/>
              </a:rPr>
              <a:t>April and May 2024 </a:t>
            </a:r>
            <a:r>
              <a:rPr lang="en-GB" sz="1600" dirty="0">
                <a:latin typeface="Arial"/>
                <a:cs typeface="Arial"/>
              </a:rPr>
              <a:t>and interviews were conducted </a:t>
            </a:r>
            <a:r>
              <a:rPr lang="en-GB" sz="1600" b="1" dirty="0">
                <a:latin typeface="Arial"/>
                <a:cs typeface="Arial"/>
              </a:rPr>
              <a:t>online or over the telephone </a:t>
            </a:r>
            <a:r>
              <a:rPr lang="en-GB" sz="1600" dirty="0">
                <a:latin typeface="Arial"/>
                <a:cs typeface="Arial"/>
              </a:rPr>
              <a:t>lasting </a:t>
            </a:r>
            <a:r>
              <a:rPr lang="en-GB" sz="1600" b="1" dirty="0">
                <a:latin typeface="Arial"/>
                <a:cs typeface="Arial"/>
              </a:rPr>
              <a:t>40-45 minutes.</a:t>
            </a:r>
          </a:p>
          <a:p>
            <a:pPr marL="285750" indent="-285750">
              <a:lnSpc>
                <a:spcPct val="110000"/>
              </a:lnSpc>
              <a:spcBef>
                <a:spcPts val="600"/>
              </a:spcBef>
              <a:buFont typeface="Arial" panose="020B0604020202020204" pitchFamily="34" charset="0"/>
              <a:buChar char="•"/>
            </a:pPr>
            <a:r>
              <a:rPr lang="en-GB" sz="1600" dirty="0">
                <a:latin typeface="Arial"/>
                <a:cs typeface="Arial"/>
              </a:rPr>
              <a:t>Prior to recruitment, individuals were sent an </a:t>
            </a:r>
            <a:r>
              <a:rPr lang="en-GB" sz="1600" b="1" dirty="0">
                <a:latin typeface="Arial"/>
                <a:cs typeface="Arial"/>
              </a:rPr>
              <a:t>advance email </a:t>
            </a:r>
            <a:r>
              <a:rPr lang="en-GB" sz="1600" dirty="0">
                <a:latin typeface="Arial"/>
                <a:cs typeface="Arial"/>
              </a:rPr>
              <a:t>giving them the option to opt into or out of the research.</a:t>
            </a:r>
          </a:p>
          <a:p>
            <a:pPr marL="285750" indent="-285750">
              <a:lnSpc>
                <a:spcPct val="110000"/>
              </a:lnSpc>
              <a:spcBef>
                <a:spcPts val="600"/>
              </a:spcBef>
              <a:buFont typeface="Arial" panose="020B0604020202020204" pitchFamily="34" charset="0"/>
              <a:buChar char="•"/>
            </a:pPr>
            <a:r>
              <a:rPr lang="en-GB" sz="1600" dirty="0">
                <a:latin typeface="Arial"/>
                <a:cs typeface="Arial"/>
              </a:rPr>
              <a:t>Participants received a </a:t>
            </a:r>
            <a:r>
              <a:rPr lang="en-GB" sz="1600" b="1" dirty="0">
                <a:latin typeface="Arial"/>
                <a:cs typeface="Arial"/>
              </a:rPr>
              <a:t>voucher of £30 each per interview </a:t>
            </a:r>
            <a:r>
              <a:rPr lang="en-GB" sz="1600" dirty="0">
                <a:latin typeface="Arial"/>
                <a:cs typeface="Arial"/>
              </a:rPr>
              <a:t>as a thank you for taking part.</a:t>
            </a:r>
          </a:p>
          <a:p>
            <a:pPr marL="285750" indent="-285750">
              <a:lnSpc>
                <a:spcPct val="110000"/>
              </a:lnSpc>
              <a:spcBef>
                <a:spcPts val="600"/>
              </a:spcBef>
              <a:buFont typeface="Arial" panose="020B0604020202020204" pitchFamily="34" charset="0"/>
              <a:buChar char="•"/>
            </a:pPr>
            <a:r>
              <a:rPr lang="en-GB" sz="1600" dirty="0">
                <a:latin typeface="Arial"/>
                <a:cs typeface="Arial"/>
              </a:rPr>
              <a:t>There were recruitment quotas for </a:t>
            </a:r>
            <a:r>
              <a:rPr lang="en-GB" sz="1600" b="1" dirty="0">
                <a:latin typeface="Arial"/>
                <a:cs typeface="Arial"/>
              </a:rPr>
              <a:t>claim type (single/couple)*, individuals who claimed within 1 month after the deadline and 1-4 months after the deadline, tax credit type, gender, age, employment status, health condition, and presence of children.</a:t>
            </a:r>
          </a:p>
        </p:txBody>
      </p:sp>
      <p:sp>
        <p:nvSpPr>
          <p:cNvPr id="4" name="Rectangle 3">
            <a:extLst>
              <a:ext uri="{FF2B5EF4-FFF2-40B4-BE49-F238E27FC236}">
                <a16:creationId xmlns:a16="http://schemas.microsoft.com/office/drawing/2014/main" id="{1D280386-F7AC-0513-98E8-627E70A0D5E4}"/>
              </a:ext>
            </a:extLst>
          </p:cNvPr>
          <p:cNvSpPr/>
          <p:nvPr/>
        </p:nvSpPr>
        <p:spPr>
          <a:xfrm>
            <a:off x="5741503" y="6648967"/>
            <a:ext cx="781050" cy="18579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6764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D4C65-EA0F-0A56-7AED-7590364B0782}"/>
              </a:ext>
            </a:extLst>
          </p:cNvPr>
          <p:cNvSpPr>
            <a:spLocks noGrp="1"/>
          </p:cNvSpPr>
          <p:nvPr>
            <p:ph type="title"/>
          </p:nvPr>
        </p:nvSpPr>
        <p:spPr/>
        <p:txBody>
          <a:bodyPr>
            <a:normAutofit fontScale="90000"/>
          </a:bodyPr>
          <a:lstStyle/>
          <a:p>
            <a:br>
              <a:rPr lang="en-GB"/>
            </a:br>
            <a:r>
              <a:rPr lang="en-GB"/>
              <a:t>S</a:t>
            </a:r>
            <a:r>
              <a:rPr lang="en-GB">
                <a:latin typeface="Arial" panose="020B0604020202020204" pitchFamily="34" charset="0"/>
                <a:cs typeface="Arial" panose="020B0604020202020204" pitchFamily="34" charset="0"/>
              </a:rPr>
              <a:t>ample breakdown</a:t>
            </a:r>
            <a:br>
              <a:rPr lang="en-GB">
                <a:latin typeface="Arial" panose="020B0604020202020204" pitchFamily="34" charset="0"/>
                <a:cs typeface="Arial" panose="020B0604020202020204" pitchFamily="34" charset="0"/>
              </a:rPr>
            </a:br>
            <a:endParaRPr lang="en-GB"/>
          </a:p>
        </p:txBody>
      </p:sp>
      <p:graphicFrame>
        <p:nvGraphicFramePr>
          <p:cNvPr id="3" name="Table 2">
            <a:extLst>
              <a:ext uri="{FF2B5EF4-FFF2-40B4-BE49-F238E27FC236}">
                <a16:creationId xmlns:a16="http://schemas.microsoft.com/office/drawing/2014/main" id="{377E3454-334F-8BE2-3C45-5FEC4A5280A2}"/>
              </a:ext>
            </a:extLst>
          </p:cNvPr>
          <p:cNvGraphicFramePr>
            <a:graphicFrameLocks noGrp="1"/>
          </p:cNvGraphicFramePr>
          <p:nvPr>
            <p:extLst>
              <p:ext uri="{D42A27DB-BD31-4B8C-83A1-F6EECF244321}">
                <p14:modId xmlns:p14="http://schemas.microsoft.com/office/powerpoint/2010/main" val="2370752620"/>
              </p:ext>
            </p:extLst>
          </p:nvPr>
        </p:nvGraphicFramePr>
        <p:xfrm>
          <a:off x="591864" y="1460840"/>
          <a:ext cx="5350162" cy="4937760"/>
        </p:xfrm>
        <a:graphic>
          <a:graphicData uri="http://schemas.openxmlformats.org/drawingml/2006/table">
            <a:tbl>
              <a:tblPr firstRow="1" bandRow="1">
                <a:tableStyleId>{5940675A-B579-460E-94D1-54222C63F5DA}</a:tableStyleId>
              </a:tblPr>
              <a:tblGrid>
                <a:gridCol w="2090022">
                  <a:extLst>
                    <a:ext uri="{9D8B030D-6E8A-4147-A177-3AD203B41FA5}">
                      <a16:colId xmlns:a16="http://schemas.microsoft.com/office/drawing/2014/main" val="3597001457"/>
                    </a:ext>
                  </a:extLst>
                </a:gridCol>
                <a:gridCol w="2081789">
                  <a:extLst>
                    <a:ext uri="{9D8B030D-6E8A-4147-A177-3AD203B41FA5}">
                      <a16:colId xmlns:a16="http://schemas.microsoft.com/office/drawing/2014/main" val="2138446281"/>
                    </a:ext>
                  </a:extLst>
                </a:gridCol>
                <a:gridCol w="1178351">
                  <a:extLst>
                    <a:ext uri="{9D8B030D-6E8A-4147-A177-3AD203B41FA5}">
                      <a16:colId xmlns:a16="http://schemas.microsoft.com/office/drawing/2014/main" val="99295112"/>
                    </a:ext>
                  </a:extLst>
                </a:gridCol>
              </a:tblGrid>
              <a:tr h="334459">
                <a:tc>
                  <a:txBody>
                    <a:bodyPr/>
                    <a:lstStyle/>
                    <a:p>
                      <a:pPr algn="ctr"/>
                      <a:r>
                        <a:rPr lang="en-GB" sz="1600" b="1">
                          <a:solidFill>
                            <a:schemeClr val="bg1"/>
                          </a:solidFill>
                          <a:latin typeface="Arial" panose="020B0604020202020204" pitchFamily="34" charset="0"/>
                          <a:cs typeface="Arial" panose="020B0604020202020204" pitchFamily="34" charset="0"/>
                        </a:rPr>
                        <a:t>Category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GB" sz="1600" b="1">
                          <a:solidFill>
                            <a:schemeClr val="bg1"/>
                          </a:solidFill>
                          <a:latin typeface="Arial" panose="020B0604020202020204" pitchFamily="34" charset="0"/>
                          <a:cs typeface="Arial" panose="020B0604020202020204" pitchFamily="34" charset="0"/>
                        </a:rPr>
                        <a:t>Criteria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GB" sz="1600" b="1">
                          <a:solidFill>
                            <a:schemeClr val="bg1"/>
                          </a:solidFill>
                          <a:latin typeface="Arial" panose="020B0604020202020204" pitchFamily="34" charset="0"/>
                          <a:cs typeface="Arial" panose="020B0604020202020204" pitchFamily="34" charset="0"/>
                        </a:rPr>
                        <a:t>Achieved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2672321490"/>
                  </a:ext>
                </a:extLst>
              </a:tr>
              <a:tr h="304054">
                <a:tc>
                  <a:txBody>
                    <a:bodyPr/>
                    <a:lstStyle/>
                    <a:p>
                      <a:r>
                        <a:rPr lang="en-GB" sz="1400">
                          <a:latin typeface="Arial" panose="020B0604020202020204" pitchFamily="34" charset="0"/>
                          <a:cs typeface="Arial" panose="020B0604020202020204" pitchFamily="34" charset="0"/>
                        </a:rPr>
                        <a:t>Interview type </a:t>
                      </a:r>
                      <a:endParaRPr lang="en-GB" sz="1400" b="1">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Single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65221985"/>
                  </a:ext>
                </a:extLst>
              </a:tr>
              <a:tr h="304054">
                <a:tc>
                  <a:txBody>
                    <a:bodyPr/>
                    <a:lstStyle/>
                    <a:p>
                      <a:endParaRPr lang="en-GB" sz="1400" b="1">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Couple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74767683"/>
                  </a:ext>
                </a:extLst>
              </a:tr>
              <a:tr h="304054">
                <a:tc>
                  <a:txBody>
                    <a:bodyPr/>
                    <a:lstStyle/>
                    <a:p>
                      <a:r>
                        <a:rPr lang="en-GB" sz="1400">
                          <a:latin typeface="Arial" panose="020B0604020202020204" pitchFamily="34" charset="0"/>
                          <a:cs typeface="Arial" panose="020B0604020202020204" pitchFamily="34" charset="0"/>
                        </a:rPr>
                        <a:t>When claimed</a:t>
                      </a:r>
                      <a:endParaRPr lang="en-GB" sz="1400" b="1">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GB" sz="1400">
                          <a:latin typeface="Arial" panose="020B0604020202020204" pitchFamily="34" charset="0"/>
                          <a:cs typeface="Arial" panose="020B0604020202020204" pitchFamily="34" charset="0"/>
                        </a:rPr>
                        <a:t>Within 1 month after the deadline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400">
                          <a:latin typeface="Arial" panose="020B0604020202020204" pitchFamily="34" charset="0"/>
                          <a:cs typeface="Arial" panose="020B0604020202020204" pitchFamily="34" charset="0"/>
                        </a:rPr>
                        <a:t>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0861758"/>
                  </a:ext>
                </a:extLst>
              </a:tr>
              <a:tr h="304054">
                <a:tc>
                  <a:txBody>
                    <a:bodyPr/>
                    <a:lstStyle/>
                    <a:p>
                      <a:endParaRPr lang="en-GB" sz="1400" b="1">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400">
                          <a:latin typeface="Arial" panose="020B0604020202020204" pitchFamily="34" charset="0"/>
                          <a:cs typeface="Arial" panose="020B0604020202020204" pitchFamily="34" charset="0"/>
                        </a:rPr>
                        <a:t>1-4 months after deadline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400">
                          <a:latin typeface="Arial" panose="020B0604020202020204" pitchFamily="34" charset="0"/>
                          <a:cs typeface="Arial" panose="020B0604020202020204" pitchFamily="34" charset="0"/>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7281990"/>
                  </a:ext>
                </a:extLst>
              </a:tr>
              <a:tr h="518160">
                <a:tc>
                  <a:txBody>
                    <a:bodyPr/>
                    <a:lstStyle/>
                    <a:p>
                      <a:r>
                        <a:rPr lang="en-GB" sz="1400">
                          <a:latin typeface="Arial" panose="020B0604020202020204" pitchFamily="34" charset="0"/>
                          <a:cs typeface="Arial" panose="020B0604020202020204" pitchFamily="34" charset="0"/>
                        </a:rPr>
                        <a:t>Legacy benefit</a:t>
                      </a:r>
                      <a:endParaRPr lang="en-GB" sz="1400" b="1">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Working Tax Credits only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42019458"/>
                  </a:ext>
                </a:extLst>
              </a:tr>
              <a:tr h="233680">
                <a:tc>
                  <a:txBody>
                    <a:bodyPr/>
                    <a:lstStyle/>
                    <a:p>
                      <a:endParaRPr lang="en-GB">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Child Tax Credits only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01692913"/>
                  </a:ext>
                </a:extLst>
              </a:tr>
              <a:tr h="304054">
                <a:tc>
                  <a:txBody>
                    <a:bodyPr/>
                    <a:lstStyle/>
                    <a:p>
                      <a:endParaRPr lang="en-GB">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Both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88195473"/>
                  </a:ext>
                </a:extLst>
              </a:tr>
              <a:tr h="304054">
                <a:tc>
                  <a:txBody>
                    <a:bodyPr/>
                    <a:lstStyle/>
                    <a:p>
                      <a:r>
                        <a:rPr lang="en-GB" sz="1400">
                          <a:latin typeface="Arial" panose="020B0604020202020204" pitchFamily="34" charset="0"/>
                          <a:cs typeface="Arial" panose="020B0604020202020204" pitchFamily="34" charset="0"/>
                        </a:rPr>
                        <a:t>Gender</a:t>
                      </a:r>
                      <a:endParaRPr lang="en-GB" sz="1400" b="1">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GB" sz="1400">
                          <a:latin typeface="Arial" panose="020B0604020202020204" pitchFamily="34" charset="0"/>
                          <a:cs typeface="Arial" panose="020B0604020202020204" pitchFamily="34" charset="0"/>
                        </a:rPr>
                        <a:t>Female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400">
                          <a:latin typeface="Arial" panose="020B0604020202020204" pitchFamily="34" charset="0"/>
                          <a:cs typeface="Arial" panose="020B0604020202020204" pitchFamily="34" charset="0"/>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9869614"/>
                  </a:ext>
                </a:extLst>
              </a:tr>
              <a:tr h="304054">
                <a:tc>
                  <a:txBody>
                    <a:bodyPr/>
                    <a:lstStyle/>
                    <a:p>
                      <a:endParaRPr lang="en-GB" sz="1400" b="1">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400">
                          <a:latin typeface="Arial" panose="020B0604020202020204" pitchFamily="34" charset="0"/>
                          <a:cs typeface="Arial" panose="020B0604020202020204" pitchFamily="34" charset="0"/>
                        </a:rPr>
                        <a:t>Male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400">
                          <a:latin typeface="Arial" panose="020B0604020202020204" pitchFamily="34" charset="0"/>
                          <a:cs typeface="Arial" panose="020B0604020202020204" pitchFamily="34" charset="0"/>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0764307"/>
                  </a:ext>
                </a:extLst>
              </a:tr>
              <a:tr h="304054">
                <a:tc>
                  <a:txBody>
                    <a:bodyPr/>
                    <a:lstStyle/>
                    <a:p>
                      <a:r>
                        <a:rPr lang="en-GB" sz="1400">
                          <a:latin typeface="Arial" panose="020B0604020202020204" pitchFamily="34" charset="0"/>
                          <a:cs typeface="Arial" panose="020B0604020202020204" pitchFamily="34" charset="0"/>
                        </a:rPr>
                        <a:t>Age</a:t>
                      </a:r>
                      <a:endParaRPr lang="en-GB" sz="1400" b="1">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25-34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41537569"/>
                  </a:ext>
                </a:extLst>
              </a:tr>
              <a:tr h="304054">
                <a:tc>
                  <a:txBody>
                    <a:bodyPr/>
                    <a:lstStyle/>
                    <a:p>
                      <a:endParaRPr lang="en-GB" sz="1400" b="1">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35-44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82255227"/>
                  </a:ext>
                </a:extLst>
              </a:tr>
              <a:tr h="304054">
                <a:tc>
                  <a:txBody>
                    <a:bodyPr/>
                    <a:lstStyle/>
                    <a:p>
                      <a:endParaRPr lang="en-GB" sz="1400" b="1">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45-54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07305447"/>
                  </a:ext>
                </a:extLst>
              </a:tr>
              <a:tr h="304054">
                <a:tc>
                  <a:txBody>
                    <a:bodyPr/>
                    <a:lstStyle/>
                    <a:p>
                      <a:endParaRPr lang="en-GB" sz="1400" b="1">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400" dirty="0">
                          <a:latin typeface="Arial" panose="020B0604020202020204" pitchFamily="34" charset="0"/>
                          <a:cs typeface="Arial" panose="020B0604020202020204"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51145453"/>
                  </a:ext>
                </a:extLst>
              </a:tr>
            </a:tbl>
          </a:graphicData>
        </a:graphic>
      </p:graphicFrame>
      <p:graphicFrame>
        <p:nvGraphicFramePr>
          <p:cNvPr id="4" name="Table 3">
            <a:extLst>
              <a:ext uri="{FF2B5EF4-FFF2-40B4-BE49-F238E27FC236}">
                <a16:creationId xmlns:a16="http://schemas.microsoft.com/office/drawing/2014/main" id="{13A6B963-43FE-CB65-BD93-0F0BCADD2876}"/>
              </a:ext>
            </a:extLst>
          </p:cNvPr>
          <p:cNvGraphicFramePr>
            <a:graphicFrameLocks noGrp="1"/>
          </p:cNvGraphicFramePr>
          <p:nvPr>
            <p:extLst>
              <p:ext uri="{D42A27DB-BD31-4B8C-83A1-F6EECF244321}">
                <p14:modId xmlns:p14="http://schemas.microsoft.com/office/powerpoint/2010/main" val="3612516662"/>
              </p:ext>
            </p:extLst>
          </p:nvPr>
        </p:nvGraphicFramePr>
        <p:xfrm>
          <a:off x="6249976" y="1460840"/>
          <a:ext cx="5570118" cy="4511037"/>
        </p:xfrm>
        <a:graphic>
          <a:graphicData uri="http://schemas.openxmlformats.org/drawingml/2006/table">
            <a:tbl>
              <a:tblPr firstRow="1" bandRow="1">
                <a:tableStyleId>{5940675A-B579-460E-94D1-54222C63F5DA}</a:tableStyleId>
              </a:tblPr>
              <a:tblGrid>
                <a:gridCol w="1951346">
                  <a:extLst>
                    <a:ext uri="{9D8B030D-6E8A-4147-A177-3AD203B41FA5}">
                      <a16:colId xmlns:a16="http://schemas.microsoft.com/office/drawing/2014/main" val="3597001457"/>
                    </a:ext>
                  </a:extLst>
                </a:gridCol>
                <a:gridCol w="2403835">
                  <a:extLst>
                    <a:ext uri="{9D8B030D-6E8A-4147-A177-3AD203B41FA5}">
                      <a16:colId xmlns:a16="http://schemas.microsoft.com/office/drawing/2014/main" val="2138446281"/>
                    </a:ext>
                  </a:extLst>
                </a:gridCol>
                <a:gridCol w="1214937">
                  <a:extLst>
                    <a:ext uri="{9D8B030D-6E8A-4147-A177-3AD203B41FA5}">
                      <a16:colId xmlns:a16="http://schemas.microsoft.com/office/drawing/2014/main" val="99295112"/>
                    </a:ext>
                  </a:extLst>
                </a:gridCol>
              </a:tblGrid>
              <a:tr h="347584">
                <a:tc>
                  <a:txBody>
                    <a:bodyPr/>
                    <a:lstStyle/>
                    <a:p>
                      <a:pPr algn="ctr"/>
                      <a:r>
                        <a:rPr lang="en-GB" sz="1600" b="1">
                          <a:solidFill>
                            <a:schemeClr val="bg1"/>
                          </a:solidFill>
                          <a:latin typeface="Arial" panose="020B0604020202020204" pitchFamily="34" charset="0"/>
                          <a:cs typeface="Arial" panose="020B0604020202020204" pitchFamily="34" charset="0"/>
                        </a:rPr>
                        <a:t>Category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GB" sz="1600" b="1">
                          <a:solidFill>
                            <a:schemeClr val="bg1"/>
                          </a:solidFill>
                          <a:latin typeface="Arial" panose="020B0604020202020204" pitchFamily="34" charset="0"/>
                          <a:cs typeface="Arial" panose="020B0604020202020204" pitchFamily="34" charset="0"/>
                        </a:rPr>
                        <a:t>Criteria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GB" sz="1600" b="1">
                          <a:solidFill>
                            <a:schemeClr val="bg1"/>
                          </a:solidFill>
                          <a:latin typeface="Arial" panose="020B0604020202020204" pitchFamily="34" charset="0"/>
                          <a:cs typeface="Arial" panose="020B0604020202020204" pitchFamily="34" charset="0"/>
                        </a:rPr>
                        <a:t>Achieved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2672321490"/>
                  </a:ext>
                </a:extLst>
              </a:tr>
              <a:tr h="315985">
                <a:tc>
                  <a:txBody>
                    <a:bodyPr/>
                    <a:lstStyle/>
                    <a:p>
                      <a:r>
                        <a:rPr lang="en-GB" sz="1400">
                          <a:latin typeface="Arial" panose="020B0604020202020204" pitchFamily="34" charset="0"/>
                          <a:cs typeface="Arial" panose="020B0604020202020204" pitchFamily="34" charset="0"/>
                        </a:rPr>
                        <a:t>Employment status</a:t>
                      </a:r>
                      <a:endParaRPr lang="en-GB" sz="1400" b="1">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Working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69321349"/>
                  </a:ext>
                </a:extLst>
              </a:tr>
              <a:tr h="315985">
                <a:tc>
                  <a:txBody>
                    <a:bodyPr/>
                    <a:lstStyle/>
                    <a:p>
                      <a:endParaRPr lang="en-GB" sz="1400" b="1">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Not working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38405268"/>
                  </a:ext>
                </a:extLst>
              </a:tr>
              <a:tr h="537175">
                <a:tc>
                  <a:txBody>
                    <a:bodyPr/>
                    <a:lstStyle/>
                    <a:p>
                      <a:r>
                        <a:rPr lang="en-GB" sz="1400">
                          <a:latin typeface="Arial" panose="020B0604020202020204" pitchFamily="34" charset="0"/>
                          <a:cs typeface="Arial" panose="020B0604020202020204" pitchFamily="34" charset="0"/>
                        </a:rPr>
                        <a:t>Health condition</a:t>
                      </a:r>
                      <a:endParaRPr lang="en-GB" sz="1400" b="1">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GB" sz="1400">
                          <a:latin typeface="Arial" panose="020B0604020202020204" pitchFamily="34" charset="0"/>
                          <a:cs typeface="Arial" panose="020B0604020202020204" pitchFamily="34" charset="0"/>
                        </a:rPr>
                        <a:t>Has health condition/disability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400">
                          <a:latin typeface="Arial" panose="020B0604020202020204" pitchFamily="34" charset="0"/>
                          <a:cs typeface="Arial" panose="020B0604020202020204" pitchFamily="34" charset="0"/>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7016032"/>
                  </a:ext>
                </a:extLst>
              </a:tr>
              <a:tr h="537175">
                <a:tc>
                  <a:txBody>
                    <a:bodyPr/>
                    <a:lstStyle/>
                    <a:p>
                      <a:endParaRPr lang="en-GB" sz="1400" b="1">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400">
                          <a:latin typeface="Arial" panose="020B0604020202020204" pitchFamily="34" charset="0"/>
                          <a:cs typeface="Arial" panose="020B0604020202020204" pitchFamily="34" charset="0"/>
                        </a:rPr>
                        <a:t>No health condition/disability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400">
                          <a:latin typeface="Arial" panose="020B0604020202020204" pitchFamily="34" charset="0"/>
                          <a:cs typeface="Arial" panose="020B0604020202020204" pitchFamily="34" charset="0"/>
                        </a:rPr>
                        <a: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7101144"/>
                  </a:ext>
                </a:extLst>
              </a:tr>
              <a:tr h="315985">
                <a:tc>
                  <a:txBody>
                    <a:bodyPr/>
                    <a:lstStyle/>
                    <a:p>
                      <a:r>
                        <a:rPr lang="en-GB" sz="1400">
                          <a:latin typeface="Arial" panose="020B0604020202020204" pitchFamily="34" charset="0"/>
                          <a:cs typeface="Arial" panose="020B0604020202020204" pitchFamily="34" charset="0"/>
                        </a:rPr>
                        <a:t>Presence of children </a:t>
                      </a:r>
                      <a:endParaRPr lang="en-GB" sz="1400" b="1">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No children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280958522"/>
                  </a:ext>
                </a:extLst>
              </a:tr>
              <a:tr h="537175">
                <a:tc>
                  <a:txBody>
                    <a:bodyPr/>
                    <a:lstStyle/>
                    <a:p>
                      <a:endParaRPr lang="en-GB">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Pre-school aged (up to and including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1697049"/>
                  </a:ext>
                </a:extLst>
              </a:tr>
              <a:tr h="750813">
                <a:tc>
                  <a:txBody>
                    <a:bodyPr/>
                    <a:lstStyle/>
                    <a:p>
                      <a:endParaRPr lang="en-GB">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Primary school age (up to and including 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485635668"/>
                  </a:ext>
                </a:extLst>
              </a:tr>
              <a:tr h="537175">
                <a:tc>
                  <a:txBody>
                    <a:bodyPr/>
                    <a:lstStyle/>
                    <a:p>
                      <a:endParaRPr lang="en-GB">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Secondary school (ages 11-18)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78051325"/>
                  </a:ext>
                </a:extLst>
              </a:tr>
              <a:tr h="315985">
                <a:tc>
                  <a:txBody>
                    <a:bodyPr/>
                    <a:lstStyle/>
                    <a:p>
                      <a:endParaRPr lang="en-GB">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400">
                          <a:latin typeface="Arial" panose="020B0604020202020204" pitchFamily="34" charset="0"/>
                          <a:cs typeface="Arial" panose="020B0604020202020204" pitchFamily="34" charset="0"/>
                        </a:rPr>
                        <a:t>Children 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400" dirty="0">
                          <a:latin typeface="Arial" panose="020B0604020202020204" pitchFamily="34" charset="0"/>
                          <a:cs typeface="Arial" panose="020B0604020202020204" pitchFamily="34"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803788990"/>
                  </a:ext>
                </a:extLst>
              </a:tr>
            </a:tbl>
          </a:graphicData>
        </a:graphic>
      </p:graphicFrame>
    </p:spTree>
    <p:extLst>
      <p:ext uri="{BB962C8B-B14F-4D97-AF65-F5344CB8AC3E}">
        <p14:creationId xmlns:p14="http://schemas.microsoft.com/office/powerpoint/2010/main" val="2943460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AC99-6F24-7947-60BE-12069B99A0DC}"/>
              </a:ext>
            </a:extLst>
          </p:cNvPr>
          <p:cNvSpPr>
            <a:spLocks noGrp="1"/>
          </p:cNvSpPr>
          <p:nvPr>
            <p:ph type="title"/>
          </p:nvPr>
        </p:nvSpPr>
        <p:spPr/>
        <p:txBody>
          <a:bodyPr/>
          <a:lstStyle/>
          <a:p>
            <a:r>
              <a:rPr lang="en-GB"/>
              <a:t>2.	Understanding and perceptions of UC prior to receiving the Migration Notice</a:t>
            </a:r>
            <a:br>
              <a:rPr lang="en-GB"/>
            </a:br>
            <a:endParaRPr lang="en-GB"/>
          </a:p>
        </p:txBody>
      </p:sp>
      <p:sp>
        <p:nvSpPr>
          <p:cNvPr id="5" name="Rectangle 4">
            <a:extLst>
              <a:ext uri="{FF2B5EF4-FFF2-40B4-BE49-F238E27FC236}">
                <a16:creationId xmlns:a16="http://schemas.microsoft.com/office/drawing/2014/main" id="{38250416-5109-7777-4501-BA94F5B3C684}"/>
              </a:ext>
            </a:extLst>
          </p:cNvPr>
          <p:cNvSpPr/>
          <p:nvPr/>
        </p:nvSpPr>
        <p:spPr>
          <a:xfrm>
            <a:off x="5699126" y="23234"/>
            <a:ext cx="781050" cy="18579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9418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624750-75E7-766F-EB79-04D89E2ABD52}"/>
              </a:ext>
            </a:extLst>
          </p:cNvPr>
          <p:cNvSpPr>
            <a:spLocks noGrp="1"/>
          </p:cNvSpPr>
          <p:nvPr>
            <p:ph type="title"/>
          </p:nvPr>
        </p:nvSpPr>
        <p:spPr>
          <a:xfrm>
            <a:off x="0" y="0"/>
            <a:ext cx="12192000" cy="1111491"/>
          </a:xfrm>
        </p:spPr>
        <p:txBody>
          <a:bodyPr>
            <a:normAutofit/>
          </a:bodyPr>
          <a:lstStyle/>
          <a:p>
            <a:r>
              <a:rPr lang="en-GB" sz="2800"/>
              <a:t>Awareness, perceptions and attitudes to UC before receiving the Migration Notice influenced participants’ decisions on when to make a claim</a:t>
            </a:r>
          </a:p>
        </p:txBody>
      </p:sp>
      <p:sp>
        <p:nvSpPr>
          <p:cNvPr id="11" name="Rectangle 10">
            <a:extLst>
              <a:ext uri="{FF2B5EF4-FFF2-40B4-BE49-F238E27FC236}">
                <a16:creationId xmlns:a16="http://schemas.microsoft.com/office/drawing/2014/main" id="{01A133AD-5F52-6056-8F9F-D8C8482D5D5E}"/>
              </a:ext>
            </a:extLst>
          </p:cNvPr>
          <p:cNvSpPr/>
          <p:nvPr/>
        </p:nvSpPr>
        <p:spPr bwMode="gray">
          <a:xfrm>
            <a:off x="252842" y="1197587"/>
            <a:ext cx="5416437" cy="648564"/>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latin typeface="Arial" panose="020B0604020202020204" pitchFamily="34" charset="0"/>
                <a:cs typeface="Arial" panose="020B0604020202020204" pitchFamily="34" charset="0"/>
              </a:rPr>
              <a:t>Awareness and perceptions of UC</a:t>
            </a:r>
          </a:p>
        </p:txBody>
      </p:sp>
      <p:sp>
        <p:nvSpPr>
          <p:cNvPr id="15" name="Rectangle 14">
            <a:extLst>
              <a:ext uri="{FF2B5EF4-FFF2-40B4-BE49-F238E27FC236}">
                <a16:creationId xmlns:a16="http://schemas.microsoft.com/office/drawing/2014/main" id="{E090C67D-D0F0-7B39-49AB-64178EE2413D}"/>
              </a:ext>
            </a:extLst>
          </p:cNvPr>
          <p:cNvSpPr/>
          <p:nvPr/>
        </p:nvSpPr>
        <p:spPr bwMode="gray">
          <a:xfrm>
            <a:off x="252843" y="1914125"/>
            <a:ext cx="5416436" cy="2434129"/>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spcBef>
                <a:spcPts val="6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Participants had heard of UC before receiving the Migration Notice, either from the news, from friends and family, or through their work.</a:t>
            </a:r>
          </a:p>
          <a:p>
            <a:pPr marL="285750" indent="-285750">
              <a:spcBef>
                <a:spcPts val="6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Working participants tended to think that UC was a benefit for unemployed people only and assumed that they would therefore not be able to apply.</a:t>
            </a:r>
          </a:p>
          <a:p>
            <a:pPr marL="285750" indent="-285750">
              <a:spcBef>
                <a:spcPts val="6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Participants with savings of any amount also thought they would not be eligible for UC.</a:t>
            </a:r>
          </a:p>
        </p:txBody>
      </p:sp>
      <p:sp>
        <p:nvSpPr>
          <p:cNvPr id="8" name="Isosceles Triangle 7">
            <a:extLst>
              <a:ext uri="{FF2B5EF4-FFF2-40B4-BE49-F238E27FC236}">
                <a16:creationId xmlns:a16="http://schemas.microsoft.com/office/drawing/2014/main" id="{0DF5A14F-CBC0-FFD2-7226-11F24C534A64}"/>
              </a:ext>
              <a:ext uri="{C183D7F6-B498-43B3-948B-1728B52AA6E4}">
                <adec:decorative xmlns:adec="http://schemas.microsoft.com/office/drawing/2017/decorative" val="1"/>
              </a:ext>
            </a:extLst>
          </p:cNvPr>
          <p:cNvSpPr/>
          <p:nvPr/>
        </p:nvSpPr>
        <p:spPr>
          <a:xfrm rot="10800000">
            <a:off x="2155590" y="4416230"/>
            <a:ext cx="1610940" cy="370244"/>
          </a:xfrm>
          <a:prstGeom prst="triangle">
            <a:avLst/>
          </a:prstGeom>
          <a:solidFill>
            <a:schemeClr val="accent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a:spcBef>
                <a:spcPts val="600"/>
              </a:spcBef>
            </a:pPr>
            <a:endParaRPr lang="en-GB" sz="1600">
              <a:solidFill>
                <a:schemeClr val="bg1"/>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072CA676-C717-7780-AFA9-9CA624428892}"/>
              </a:ext>
            </a:extLst>
          </p:cNvPr>
          <p:cNvSpPr txBox="1"/>
          <p:nvPr/>
        </p:nvSpPr>
        <p:spPr bwMode="auto">
          <a:xfrm>
            <a:off x="252842" y="4862197"/>
            <a:ext cx="5416436" cy="830997"/>
          </a:xfrm>
          <a:prstGeom prst="rect">
            <a:avLst/>
          </a:prstGeom>
          <a:solidFill>
            <a:schemeClr val="accent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defPPr>
              <a:defRPr lang="en-US"/>
            </a:defPPr>
            <a:lvl1pPr marL="285750" indent="-28575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marL="0" indent="0">
              <a:buNone/>
            </a:pPr>
            <a:r>
              <a:rPr lang="en-GB">
                <a:solidFill>
                  <a:schemeClr val="bg1"/>
                </a:solidFill>
              </a:rPr>
              <a:t>Participants who thought they would not be eligible for UC were more likely to intentionally delay their claims to stay on tax credits for as long as possible. </a:t>
            </a:r>
          </a:p>
        </p:txBody>
      </p:sp>
      <p:sp>
        <p:nvSpPr>
          <p:cNvPr id="4" name="TextBox 3">
            <a:extLst>
              <a:ext uri="{FF2B5EF4-FFF2-40B4-BE49-F238E27FC236}">
                <a16:creationId xmlns:a16="http://schemas.microsoft.com/office/drawing/2014/main" id="{A7FDAAF4-FBF8-73AA-F5CF-A8C3E9FE2B6E}"/>
              </a:ext>
            </a:extLst>
          </p:cNvPr>
          <p:cNvSpPr txBox="1"/>
          <p:nvPr/>
        </p:nvSpPr>
        <p:spPr>
          <a:xfrm>
            <a:off x="252842" y="5779290"/>
            <a:ext cx="5416437" cy="738664"/>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“Obviously I know it's taken over Income Support and Jobseeker's Allowance, but I never thought it would apply to me as a working person”. </a:t>
            </a:r>
            <a:r>
              <a:rPr lang="en-GB" sz="1400">
                <a:solidFill>
                  <a:schemeClr val="accent1"/>
                </a:solidFill>
                <a:latin typeface="Arial" panose="020B0604020202020204" pitchFamily="34" charset="0"/>
                <a:cs typeface="Arial" panose="020B0604020202020204" pitchFamily="34" charset="0"/>
              </a:rPr>
              <a:t>Claimant, in work, WTC &amp; CTC</a:t>
            </a:r>
          </a:p>
        </p:txBody>
      </p:sp>
      <p:sp>
        <p:nvSpPr>
          <p:cNvPr id="3" name="Rectangle 2">
            <a:extLst>
              <a:ext uri="{FF2B5EF4-FFF2-40B4-BE49-F238E27FC236}">
                <a16:creationId xmlns:a16="http://schemas.microsoft.com/office/drawing/2014/main" id="{0645863D-0E29-3C06-1BFA-8B9701F4E4C6}"/>
              </a:ext>
            </a:extLst>
          </p:cNvPr>
          <p:cNvSpPr/>
          <p:nvPr/>
        </p:nvSpPr>
        <p:spPr bwMode="gray">
          <a:xfrm>
            <a:off x="6522717" y="1197587"/>
            <a:ext cx="5416437" cy="640794"/>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latin typeface="Arial" panose="020B0604020202020204" pitchFamily="34" charset="0"/>
                <a:cs typeface="Arial" panose="020B0604020202020204" pitchFamily="34" charset="0"/>
              </a:rPr>
              <a:t>Attitudes towards UC</a:t>
            </a:r>
          </a:p>
        </p:txBody>
      </p:sp>
      <p:sp>
        <p:nvSpPr>
          <p:cNvPr id="2" name="Rectangle 1">
            <a:extLst>
              <a:ext uri="{FF2B5EF4-FFF2-40B4-BE49-F238E27FC236}">
                <a16:creationId xmlns:a16="http://schemas.microsoft.com/office/drawing/2014/main" id="{B77F5F22-B345-9E26-B459-6D64C885DB6D}"/>
              </a:ext>
            </a:extLst>
          </p:cNvPr>
          <p:cNvSpPr/>
          <p:nvPr/>
        </p:nvSpPr>
        <p:spPr bwMode="gray">
          <a:xfrm>
            <a:off x="6522721" y="1914125"/>
            <a:ext cx="5416436" cy="2434129"/>
          </a:xfrm>
          <a:prstGeom prst="rect">
            <a:avLst/>
          </a:prstGeom>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Participants had some negative attitudes towards UC before receiving the Migration Notice.</a:t>
            </a:r>
          </a:p>
          <a:p>
            <a:pPr marL="285750" indent="-285750">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Participants who had heard negative stories about UC in the press or media were usually worried about sanctions and gaps in payments on UC.</a:t>
            </a:r>
          </a:p>
          <a:p>
            <a:pPr marL="285750" indent="-285750">
              <a:spcBef>
                <a:spcPts val="600"/>
              </a:spcBef>
              <a:buFont typeface="Arial" panose="020B0604020202020204" pitchFamily="34" charset="0"/>
              <a:buChar char="•"/>
            </a:pPr>
            <a:r>
              <a:rPr lang="en-GB" sz="1600">
                <a:latin typeface="Arial" panose="020B0604020202020204" pitchFamily="34" charset="0"/>
                <a:cs typeface="Arial" panose="020B0604020202020204" pitchFamily="34" charset="0"/>
              </a:rPr>
              <a:t>Participants who had heard negative stories about UC from word-of-mouth were more concerned about its complexity and the challenges of making and managing a claim.</a:t>
            </a:r>
          </a:p>
        </p:txBody>
      </p:sp>
      <p:sp>
        <p:nvSpPr>
          <p:cNvPr id="12" name="Isosceles Triangle 11">
            <a:extLst>
              <a:ext uri="{FF2B5EF4-FFF2-40B4-BE49-F238E27FC236}">
                <a16:creationId xmlns:a16="http://schemas.microsoft.com/office/drawing/2014/main" id="{D87CAD48-9142-C041-8BEC-C3755A1F35FC}"/>
              </a:ext>
              <a:ext uri="{C183D7F6-B498-43B3-948B-1728B52AA6E4}">
                <adec:decorative xmlns:adec="http://schemas.microsoft.com/office/drawing/2017/decorative" val="1"/>
              </a:ext>
            </a:extLst>
          </p:cNvPr>
          <p:cNvSpPr/>
          <p:nvPr/>
        </p:nvSpPr>
        <p:spPr>
          <a:xfrm rot="10800000">
            <a:off x="8425472" y="4416230"/>
            <a:ext cx="1610940" cy="370244"/>
          </a:xfrm>
          <a:prstGeom prst="triangle">
            <a:avLst/>
          </a:prstGeom>
          <a:solidFill>
            <a:schemeClr val="accent2"/>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a:spcBef>
                <a:spcPts val="600"/>
              </a:spcBef>
            </a:pPr>
            <a:endParaRPr lang="en-GB" sz="1600">
              <a:solidFill>
                <a:schemeClr val="bg1"/>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00485362-534E-2F01-4BB0-1E71F8F53A10}"/>
              </a:ext>
            </a:extLst>
          </p:cNvPr>
          <p:cNvSpPr txBox="1"/>
          <p:nvPr/>
        </p:nvSpPr>
        <p:spPr bwMode="auto">
          <a:xfrm>
            <a:off x="6522718" y="4858434"/>
            <a:ext cx="5416437" cy="584775"/>
          </a:xfrm>
          <a:prstGeom prst="rect">
            <a:avLst/>
          </a:prstGeom>
          <a:solidFill>
            <a:schemeClr val="accent2"/>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defPPr>
              <a:defRPr lang="en-US"/>
            </a:defPPr>
            <a:lvl1pPr indent="0">
              <a:spcBef>
                <a:spcPts val="600"/>
              </a:spcBef>
              <a:buFont typeface="Arial" panose="020B0604020202020204" pitchFamily="34" charset="0"/>
              <a:buNone/>
              <a:defRPr sz="1600">
                <a:solidFill>
                  <a:schemeClr val="bg1"/>
                </a:solidFill>
                <a:latin typeface="Arial" panose="020B0604020202020204" pitchFamily="34" charset="0"/>
                <a:cs typeface="Arial" panose="020B0604020202020204" pitchFamily="34"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GB">
                <a:latin typeface="Arial"/>
                <a:cs typeface="Arial"/>
              </a:rPr>
              <a:t>Participants who had negative attitudes to UC were likely to cite these as reasons for delaying their claim.</a:t>
            </a:r>
          </a:p>
        </p:txBody>
      </p:sp>
      <p:sp>
        <p:nvSpPr>
          <p:cNvPr id="6" name="TextBox 5">
            <a:extLst>
              <a:ext uri="{FF2B5EF4-FFF2-40B4-BE49-F238E27FC236}">
                <a16:creationId xmlns:a16="http://schemas.microsoft.com/office/drawing/2014/main" id="{1A745A47-1DEB-ED03-22C7-2E3BE0BC2B13}"/>
              </a:ext>
            </a:extLst>
          </p:cNvPr>
          <p:cNvSpPr txBox="1"/>
          <p:nvPr/>
        </p:nvSpPr>
        <p:spPr>
          <a:xfrm>
            <a:off x="6522717" y="5443209"/>
            <a:ext cx="5487854" cy="1169551"/>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“My sister-in-law had moved onto it [UC] and she said it was the worst thing she had ever done – she said stay on tax credits as long as you can…I had only heard bad things about UC, for me it sounded stressful. And I was quite happy with tax credits and knew how it worked.” </a:t>
            </a:r>
            <a:r>
              <a:rPr lang="en-GB" sz="1400">
                <a:solidFill>
                  <a:schemeClr val="accent1"/>
                </a:solidFill>
                <a:latin typeface="Arial" panose="020B0604020202020204" pitchFamily="34" charset="0"/>
                <a:cs typeface="Arial" panose="020B0604020202020204" pitchFamily="34" charset="0"/>
              </a:rPr>
              <a:t>Claimant, not working, WTC</a:t>
            </a:r>
          </a:p>
        </p:txBody>
      </p:sp>
    </p:spTree>
    <p:extLst>
      <p:ext uri="{BB962C8B-B14F-4D97-AF65-F5344CB8AC3E}">
        <p14:creationId xmlns:p14="http://schemas.microsoft.com/office/powerpoint/2010/main" val="1650368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AC99-6F24-7947-60BE-12069B99A0DC}"/>
              </a:ext>
            </a:extLst>
          </p:cNvPr>
          <p:cNvSpPr>
            <a:spLocks noGrp="1"/>
          </p:cNvSpPr>
          <p:nvPr>
            <p:ph type="title"/>
          </p:nvPr>
        </p:nvSpPr>
        <p:spPr/>
        <p:txBody>
          <a:bodyPr/>
          <a:lstStyle/>
          <a:p>
            <a:r>
              <a:rPr lang="en-GB"/>
              <a:t>3.	Reactions to and understanding of the Migration Notice</a:t>
            </a:r>
            <a:br>
              <a:rPr lang="en-GB"/>
            </a:br>
            <a:endParaRPr lang="en-GB"/>
          </a:p>
        </p:txBody>
      </p:sp>
      <p:sp>
        <p:nvSpPr>
          <p:cNvPr id="4" name="Rectangle 3">
            <a:extLst>
              <a:ext uri="{FF2B5EF4-FFF2-40B4-BE49-F238E27FC236}">
                <a16:creationId xmlns:a16="http://schemas.microsoft.com/office/drawing/2014/main" id="{4FEC0BAB-D7AE-D266-8DE9-70D6B282A363}"/>
              </a:ext>
            </a:extLst>
          </p:cNvPr>
          <p:cNvSpPr/>
          <p:nvPr/>
        </p:nvSpPr>
        <p:spPr>
          <a:xfrm>
            <a:off x="5705476" y="95767"/>
            <a:ext cx="781050" cy="18579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2171984"/>
      </p:ext>
    </p:extLst>
  </p:cSld>
  <p:clrMapOvr>
    <a:masterClrMapping/>
  </p:clrMapOvr>
</p:sld>
</file>

<file path=ppt/theme/theme1.xml><?xml version="1.0" encoding="utf-8"?>
<a:theme xmlns:a="http://schemas.openxmlformats.org/drawingml/2006/main" name="AC_Theme">
  <a:themeElements>
    <a:clrScheme name="Custom 1">
      <a:dk1>
        <a:sysClr val="windowText" lastClr="000000"/>
      </a:dk1>
      <a:lt1>
        <a:sysClr val="window" lastClr="FFFFFF"/>
      </a:lt1>
      <a:dk2>
        <a:srgbClr val="44546A"/>
      </a:dk2>
      <a:lt2>
        <a:srgbClr val="E7E6E6"/>
      </a:lt2>
      <a:accent1>
        <a:srgbClr val="00437B"/>
      </a:accent1>
      <a:accent2>
        <a:srgbClr val="E05206"/>
      </a:accent2>
      <a:accent3>
        <a:srgbClr val="231F20"/>
      </a:accent3>
      <a:accent4>
        <a:srgbClr val="5F75AF"/>
      </a:accent4>
      <a:accent5>
        <a:srgbClr val="EC976A"/>
      </a:accent5>
      <a:accent6>
        <a:srgbClr val="808285"/>
      </a:accent6>
      <a:hlink>
        <a:srgbClr val="5B9BD5"/>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smtClean="0">
            <a:latin typeface="Arial" panose="020B0604020202020204" pitchFamily="34" charset="0"/>
            <a:cs typeface="Arial" panose="020B0604020202020204" pitchFamily="34" charset="0"/>
          </a:defRPr>
        </a:defPPr>
      </a:lstStyle>
      <a:style>
        <a:lnRef idx="2">
          <a:schemeClr val="accent1">
            <a:shade val="15000"/>
          </a:schemeClr>
        </a:lnRef>
        <a:fillRef idx="1">
          <a:schemeClr val="accent1"/>
        </a:fillRef>
        <a:effectRef idx="0">
          <a:schemeClr val="accent1"/>
        </a:effectRef>
        <a:fontRef idx="minor">
          <a:schemeClr val="lt1"/>
        </a:fontRef>
      </a:style>
    </a:spDef>
    <a:txDef>
      <a:spPr bwMode="auto">
        <a:solidFill>
          <a:srgbClr val="002060"/>
        </a:solidFill>
        <a:ln>
          <a:noFill/>
        </a:ln>
      </a:spPr>
      <a:bodyPr/>
      <a:lstStyle>
        <a:defPPr algn="just">
          <a:defRPr sz="2800" dirty="0" smtClean="0">
            <a:solidFill>
              <a:schemeClr val="bg1"/>
            </a:solidFill>
          </a:defRPr>
        </a:defPPr>
      </a:lstStyle>
    </a:txDef>
  </a:objectDefaults>
  <a:extraClrSchemeLst/>
  <a:extLst>
    <a:ext uri="{05A4C25C-085E-4340-85A3-A5531E510DB2}">
      <thm15:themeFamily xmlns:thm15="http://schemas.microsoft.com/office/thememl/2012/main" name="AC_Theme" id="{B57AD31F-8E87-4198-96E8-5750C4125E46}" vid="{C8E4F4BB-2F50-4536-882C-BC74EBE625CF}"/>
    </a:ext>
  </a:extLst>
</a:theme>
</file>

<file path=ppt/theme/theme2.xml><?xml version="1.0" encoding="utf-8"?>
<a:theme xmlns:a="http://schemas.openxmlformats.org/drawingml/2006/main" name="1_AC_Theme">
  <a:themeElements>
    <a:clrScheme name="Custom 1">
      <a:dk1>
        <a:sysClr val="windowText" lastClr="000000"/>
      </a:dk1>
      <a:lt1>
        <a:sysClr val="window" lastClr="FFFFFF"/>
      </a:lt1>
      <a:dk2>
        <a:srgbClr val="44546A"/>
      </a:dk2>
      <a:lt2>
        <a:srgbClr val="E7E6E6"/>
      </a:lt2>
      <a:accent1>
        <a:srgbClr val="00437B"/>
      </a:accent1>
      <a:accent2>
        <a:srgbClr val="E05206"/>
      </a:accent2>
      <a:accent3>
        <a:srgbClr val="231F20"/>
      </a:accent3>
      <a:accent4>
        <a:srgbClr val="5F75AF"/>
      </a:accent4>
      <a:accent5>
        <a:srgbClr val="EC976A"/>
      </a:accent5>
      <a:accent6>
        <a:srgbClr val="808285"/>
      </a:accent6>
      <a:hlink>
        <a:srgbClr val="5B9BD5"/>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bwMode="auto">
        <a:solidFill>
          <a:srgbClr val="002060"/>
        </a:solidFill>
        <a:ln>
          <a:noFill/>
        </a:ln>
      </a:spPr>
      <a:bodyPr/>
      <a:lstStyle>
        <a:defPPr algn="just">
          <a:defRPr sz="2800" dirty="0" smtClean="0">
            <a:solidFill>
              <a:schemeClr val="bg1"/>
            </a:solidFill>
          </a:defRPr>
        </a:defPPr>
      </a:lstStyle>
    </a:txDef>
  </a:objectDefaults>
  <a:extraClrSchemeLst/>
  <a:extLst>
    <a:ext uri="{05A4C25C-085E-4340-85A3-A5531E510DB2}">
      <thm15:themeFamily xmlns:thm15="http://schemas.microsoft.com/office/thememl/2012/main" name="AC_Theme" id="{B57AD31F-8E87-4198-96E8-5750C4125E46}" vid="{C8E4F4BB-2F50-4536-882C-BC74EBE625C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6f1f6e9-1057-4117-ac28-80cdfe86f8c3}" enabled="0" method="" siteId="{96f1f6e9-1057-4117-ac28-80cdfe86f8c3}" removed="1"/>
</clbl:labelList>
</file>

<file path=docProps/app.xml><?xml version="1.0" encoding="utf-8"?>
<Properties xmlns="http://schemas.openxmlformats.org/officeDocument/2006/extended-properties" xmlns:vt="http://schemas.openxmlformats.org/officeDocument/2006/docPropsVTypes">
  <Template>AC_Theme</Template>
  <TotalTime>0</TotalTime>
  <Words>7223</Words>
  <Application>Microsoft Office PowerPoint</Application>
  <PresentationFormat>Widescreen</PresentationFormat>
  <Paragraphs>398</Paragraphs>
  <Slides>40</Slides>
  <Notes>18</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40</vt:i4>
      </vt:variant>
    </vt:vector>
  </HeadingPairs>
  <TitlesOfParts>
    <vt:vector size="44" baseType="lpstr">
      <vt:lpstr>Arial</vt:lpstr>
      <vt:lpstr>Calibri</vt:lpstr>
      <vt:lpstr>AC_Theme</vt:lpstr>
      <vt:lpstr>1_AC_Theme</vt:lpstr>
      <vt:lpstr>Move to Universal Credit Late Claimers (formerly tax credit customers) Qualitative Research</vt:lpstr>
      <vt:lpstr>Research Objectives</vt:lpstr>
      <vt:lpstr>Contents </vt:lpstr>
      <vt:lpstr>1. Methodology </vt:lpstr>
      <vt:lpstr>Methodology </vt:lpstr>
      <vt:lpstr> Sample breakdown </vt:lpstr>
      <vt:lpstr>2. Understanding and perceptions of UC prior to receiving the Migration Notice </vt:lpstr>
      <vt:lpstr>Awareness, perceptions and attitudes to UC before receiving the Migration Notice influenced participants’ decisions on when to make a claim</vt:lpstr>
      <vt:lpstr>3. Reactions to and understanding of the Migration Notice </vt:lpstr>
      <vt:lpstr>Understanding the Migration Notice was mentioned by participants with health conditions as being a barrier to making a claim</vt:lpstr>
      <vt:lpstr>Participants felt that the Migration Notice missed important details that might have supported them to move to UC earlier</vt:lpstr>
      <vt:lpstr>4. Barriers and reasons for claiming late  </vt:lpstr>
      <vt:lpstr>There were four reasons why participants claimed after the deadline in the Migration Notice</vt:lpstr>
      <vt:lpstr>Participants who reported they intentionally delayed making their claim </vt:lpstr>
      <vt:lpstr>Participants who prioritised other commitments over making a claim </vt:lpstr>
      <vt:lpstr>Participants who were not aware they had claimed after the deadline</vt:lpstr>
      <vt:lpstr>Participants who did not initially intend to apply</vt:lpstr>
      <vt:lpstr>Those who claimed 1-4 months after the deadline did so due to specific circumstances </vt:lpstr>
      <vt:lpstr>Key lessons about motivating claimants to claim before the deadline</vt:lpstr>
      <vt:lpstr>5. Experiences of the claim process </vt:lpstr>
      <vt:lpstr>For the most part, participants found the claim process easy and accessible, however some participants faced challenges</vt:lpstr>
      <vt:lpstr>Self-employed participants struggled to complete the financial assessments when making a claim, and continued to find this challenging while maintaining their claim</vt:lpstr>
      <vt:lpstr>Participants who were asked to attend the JCP when they weren’t expecting to reported this as being a barrier to making and managing their claim</vt:lpstr>
      <vt:lpstr>Couples making a joint claim or participants who were not confident with technology tended to report challenges making their claim</vt:lpstr>
      <vt:lpstr>6. Impacts of claiming after the deadline and early outcomes of claiming UC </vt:lpstr>
      <vt:lpstr>Participants who were aware they had claimed late often considered that the gap in payments was due to claiming after the deadline </vt:lpstr>
      <vt:lpstr>Early outcomes of moving to UC</vt:lpstr>
      <vt:lpstr>Early outcomes of moving to UC: Financial outcomes</vt:lpstr>
      <vt:lpstr>Early outcomes of moving to UC: Claim management</vt:lpstr>
      <vt:lpstr>Early outcomes of moving to UC: Monthly payments </vt:lpstr>
      <vt:lpstr>Early outcomes of moving to UC: Work and home life</vt:lpstr>
      <vt:lpstr>Case study 1: A self-employed late-claimer who found certain elements of the claim process challenging </vt:lpstr>
      <vt:lpstr>Case study 2: A participant with a health condition who wasn’t initially planning to claim UC, but their health circumstances changed</vt:lpstr>
      <vt:lpstr>7. Feedback for DWP </vt:lpstr>
      <vt:lpstr>Feedback for DWP</vt:lpstr>
      <vt:lpstr>Support going forward </vt:lpstr>
      <vt:lpstr>8. Key findings and conclusions </vt:lpstr>
      <vt:lpstr>Conclusions: Information and communications</vt:lpstr>
      <vt:lpstr>Conclusions: Reasons for claiming late</vt:lpstr>
      <vt:lpstr>Conclusions: Impacts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Move to Universal Credit Late Claimers (formerly tax credit customers) Qualitative Research</dc:title>
  <dc:creator/>
  <cp:lastModifiedBy/>
  <cp:revision>1</cp:revision>
  <dcterms:created xsi:type="dcterms:W3CDTF">2024-12-16T16:16:41Z</dcterms:created>
  <dcterms:modified xsi:type="dcterms:W3CDTF">2024-12-16T16:17:03Z</dcterms:modified>
</cp:coreProperties>
</file>