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96" r:id="rId5"/>
  </p:sldMasterIdLst>
  <p:notesMasterIdLst>
    <p:notesMasterId r:id="rId54"/>
  </p:notesMasterIdLst>
  <p:sldIdLst>
    <p:sldId id="359" r:id="rId6"/>
    <p:sldId id="257" r:id="rId7"/>
    <p:sldId id="340" r:id="rId8"/>
    <p:sldId id="354" r:id="rId9"/>
    <p:sldId id="349" r:id="rId10"/>
    <p:sldId id="357" r:id="rId11"/>
    <p:sldId id="339" r:id="rId12"/>
    <p:sldId id="346" r:id="rId13"/>
    <p:sldId id="343" r:id="rId14"/>
    <p:sldId id="351" r:id="rId15"/>
    <p:sldId id="263" r:id="rId16"/>
    <p:sldId id="293" r:id="rId17"/>
    <p:sldId id="294" r:id="rId18"/>
    <p:sldId id="329" r:id="rId19"/>
    <p:sldId id="292" r:id="rId20"/>
    <p:sldId id="338" r:id="rId21"/>
    <p:sldId id="297" r:id="rId22"/>
    <p:sldId id="298" r:id="rId23"/>
    <p:sldId id="330" r:id="rId24"/>
    <p:sldId id="291" r:id="rId25"/>
    <p:sldId id="282" r:id="rId26"/>
    <p:sldId id="331" r:id="rId27"/>
    <p:sldId id="332" r:id="rId28"/>
    <p:sldId id="284" r:id="rId29"/>
    <p:sldId id="326" r:id="rId30"/>
    <p:sldId id="280" r:id="rId31"/>
    <p:sldId id="305" r:id="rId32"/>
    <p:sldId id="333" r:id="rId33"/>
    <p:sldId id="334" r:id="rId34"/>
    <p:sldId id="316" r:id="rId35"/>
    <p:sldId id="274" r:id="rId36"/>
    <p:sldId id="314" r:id="rId37"/>
    <p:sldId id="313" r:id="rId38"/>
    <p:sldId id="308" r:id="rId39"/>
    <p:sldId id="310" r:id="rId40"/>
    <p:sldId id="311" r:id="rId41"/>
    <p:sldId id="309" r:id="rId42"/>
    <p:sldId id="312" r:id="rId43"/>
    <p:sldId id="301" r:id="rId44"/>
    <p:sldId id="336" r:id="rId45"/>
    <p:sldId id="302" r:id="rId46"/>
    <p:sldId id="337" r:id="rId47"/>
    <p:sldId id="303" r:id="rId48"/>
    <p:sldId id="304" r:id="rId49"/>
    <p:sldId id="317" r:id="rId50"/>
    <p:sldId id="358" r:id="rId51"/>
    <p:sldId id="356" r:id="rId52"/>
    <p:sldId id="348"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875B601-5F8E-8F4C-0204-CE06F830A524}" name="Joanna Crossfield" initials="JC" userId="S::Joanna.Crossfield@ipsos.com::7645167a-a5e7-4b5e-9a50-fd1bfb240d61" providerId="AD"/>
  <p188:author id="{55C0741B-7725-3733-473F-19375E2E647E}" name="Louis Falkingham" initials="LF" userId="S::Louis.Falkingham@ipsos.com::245659bf-ce2d-49b0-84e7-b60693db30ae" providerId="AD"/>
  <p188:author id="{87C30C22-5F7E-6158-C78E-30B515D9C44D}" name="Skates Amy POLICY GROUP DWP Policy Group Universal Credit Analysis" initials="SA" userId="S::amy.skates1@dwp.gov.uk::dbf10bff-cd28-4b0f-b84f-030cce4681ff" providerId="AD"/>
  <p188:author id="{701EA744-F08A-DF4E-CBA8-C0B2C5CBF72A}" name="Helena Davies" initials="HD" userId="S::Helena.Davies@ipsos.com::35312aea-6ba2-4b7d-8d97-c78ec1e64aa5" providerId="AD"/>
  <p188:author id="{995D7050-2D4A-B36F-BDB1-AA1803D35487}" name="Munn Stephen POLICY GROUP SHEFFIELD KINGS COURT" initials="SM" userId="S::STEPHEN.MUNN@DWP.GOV.UK::c55f588a-a420-4ba3-83cc-e134c9280131" providerId="AD"/>
  <p188:author id="{CBC3EB5C-54D3-9023-F33B-5FB85177469D}" name="Hicks Katherine DWP Policy Group Universal Credit Analysis" initials="KH" userId="S::Katherine.Hicks1@dwp.gov.uk::5279c1d5-1b3e-4cab-87da-e7237961b1fc" providerId="AD"/>
  <p188:author id="{97F1625E-862F-62B4-4C42-BB86430FD7F5}" name="Billinghurst Antony POLICY GROUP UC Analysis" initials="AB" userId="S::ANTONY.BILLINGHURST@DWP.GOV.UK::48ce01ac-dc50-4546-84c6-dd45fac3e057" providerId="AD"/>
  <p188:author id="{85C57783-8B8B-710B-C800-2CEB226C7608}" name="Skates Amy POLICY GROUP DWP Policy Group Universal Credit Analysis" initials="AS" userId="S::Amy.Skates1@dwp.gov.uk::dbf10bff-cd28-4b0f-b84f-030cce4681ff" providerId="AD"/>
  <p188:author id="{9748FF99-6F66-C320-D632-42DC2B20EE58}" name="Charlotte Duffy" initials="CD" userId="S::Charlotte.Duffy@ipsos.com::5826353f-e1ae-4f81-85dd-35e8bbedd643" providerId="AD"/>
  <p188:author id="{58340ED3-968F-C7F8-FBB9-4FD475F2AA67}" name="Mort Honor Policy Group Universal Credit Analysis" initials="MHPGUCA" userId="S::Honor.Mort@dwp.gov.uk::f442b3a9-2f77-4925-88c9-f2ab47de6c2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B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724D10-5ED3-BBF2-48E6-DB4DACC82699}" v="4" dt="2024-12-16T13:55:48.001"/>
    <p1510:client id="{81DDA228-D19E-5C95-F013-3550DEE8FE29}" v="5" dt="2024-12-16T14:57:16.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283" autoAdjust="0"/>
  </p:normalViewPr>
  <p:slideViewPr>
    <p:cSldViewPr snapToGrid="0">
      <p:cViewPr varScale="1">
        <p:scale>
          <a:sx n="112" d="100"/>
          <a:sy n="112" d="100"/>
        </p:scale>
        <p:origin x="516" y="78"/>
      </p:cViewPr>
      <p:guideLst>
        <p:guide orient="horz" pos="2137"/>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tableStyles" Target="tableStyles.xml"/><Relationship Id="rId5" Type="http://schemas.openxmlformats.org/officeDocument/2006/relationships/slideMaster" Target="slideMasters/slideMaster2.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D141CC-34D7-48A2-A715-C9A89E133008}" type="datetimeFigureOut">
              <a:rPr lang="en-GB" smtClean="0"/>
              <a:t>16/12/2024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5A7B59-98CC-4B0C-8E7E-3280B8CE5FC7}" type="slidenum">
              <a:rPr lang="en-GB" smtClean="0"/>
              <a:t>‹#›</a:t>
            </a:fld>
            <a:endParaRPr lang="en-GB"/>
          </a:p>
        </p:txBody>
      </p:sp>
    </p:spTree>
    <p:extLst>
      <p:ext uri="{BB962C8B-B14F-4D97-AF65-F5344CB8AC3E}">
        <p14:creationId xmlns:p14="http://schemas.microsoft.com/office/powerpoint/2010/main" val="2807091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2</a:t>
            </a:fld>
            <a:endParaRPr lang="en-GB"/>
          </a:p>
        </p:txBody>
      </p:sp>
    </p:spTree>
    <p:extLst>
      <p:ext uri="{BB962C8B-B14F-4D97-AF65-F5344CB8AC3E}">
        <p14:creationId xmlns:p14="http://schemas.microsoft.com/office/powerpoint/2010/main" val="3056727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45A7B59-98CC-4B0C-8E7E-3280B8CE5FC7}" type="slidenum">
              <a:rPr lang="en-GB" smtClean="0"/>
              <a:t>4</a:t>
            </a:fld>
            <a:endParaRPr lang="en-GB"/>
          </a:p>
        </p:txBody>
      </p:sp>
    </p:spTree>
    <p:extLst>
      <p:ext uri="{BB962C8B-B14F-4D97-AF65-F5344CB8AC3E}">
        <p14:creationId xmlns:p14="http://schemas.microsoft.com/office/powerpoint/2010/main" val="984748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18</a:t>
            </a:fld>
            <a:endParaRPr lang="en-GB"/>
          </a:p>
        </p:txBody>
      </p:sp>
    </p:spTree>
    <p:extLst>
      <p:ext uri="{BB962C8B-B14F-4D97-AF65-F5344CB8AC3E}">
        <p14:creationId xmlns:p14="http://schemas.microsoft.com/office/powerpoint/2010/main" val="433404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19</a:t>
            </a:fld>
            <a:endParaRPr lang="en-GB"/>
          </a:p>
        </p:txBody>
      </p:sp>
    </p:spTree>
    <p:extLst>
      <p:ext uri="{BB962C8B-B14F-4D97-AF65-F5344CB8AC3E}">
        <p14:creationId xmlns:p14="http://schemas.microsoft.com/office/powerpoint/2010/main" val="2140713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21</a:t>
            </a:fld>
            <a:endParaRPr lang="en-GB"/>
          </a:p>
        </p:txBody>
      </p:sp>
    </p:spTree>
    <p:extLst>
      <p:ext uri="{BB962C8B-B14F-4D97-AF65-F5344CB8AC3E}">
        <p14:creationId xmlns:p14="http://schemas.microsoft.com/office/powerpoint/2010/main" val="17699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28</a:t>
            </a:fld>
            <a:endParaRPr lang="en-GB"/>
          </a:p>
        </p:txBody>
      </p:sp>
    </p:spTree>
    <p:extLst>
      <p:ext uri="{BB962C8B-B14F-4D97-AF65-F5344CB8AC3E}">
        <p14:creationId xmlns:p14="http://schemas.microsoft.com/office/powerpoint/2010/main" val="616967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445A7B59-98CC-4B0C-8E7E-3280B8CE5FC7}" type="slidenum">
              <a:rPr lang="en-GB" smtClean="0"/>
              <a:t>40</a:t>
            </a:fld>
            <a:endParaRPr lang="en-GB"/>
          </a:p>
        </p:txBody>
      </p:sp>
    </p:spTree>
    <p:extLst>
      <p:ext uri="{BB962C8B-B14F-4D97-AF65-F5344CB8AC3E}">
        <p14:creationId xmlns:p14="http://schemas.microsoft.com/office/powerpoint/2010/main" val="37832504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bg1"/>
          </a:solidFill>
          <a:ln>
            <a:solidFill>
              <a:srgbClr val="D1D3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p:txBody>
      </p:sp>
      <p:sp>
        <p:nvSpPr>
          <p:cNvPr id="9" name="Rectangle 8"/>
          <p:cNvSpPr/>
          <p:nvPr/>
        </p:nvSpPr>
        <p:spPr>
          <a:xfrm>
            <a:off x="3931559" y="5899452"/>
            <a:ext cx="6618957" cy="392415"/>
          </a:xfrm>
          <a:prstGeom prst="rect">
            <a:avLst/>
          </a:prstGeom>
        </p:spPr>
        <p:txBody>
          <a:bodyPr wrap="square">
            <a:spAutoFit/>
          </a:bodyPr>
          <a:lstStyle/>
          <a:p>
            <a:r>
              <a:rPr lang="en-GB" sz="1950" b="1">
                <a:solidFill>
                  <a:srgbClr val="00437B"/>
                </a:solidFill>
                <a:latin typeface="Arial" panose="020B0604020202020204" pitchFamily="34" charset="0"/>
                <a:cs typeface="Arial" panose="020B0604020202020204" pitchFamily="34" charset="0"/>
              </a:rPr>
              <a:t>     </a:t>
            </a:r>
          </a:p>
        </p:txBody>
      </p:sp>
      <p:sp>
        <p:nvSpPr>
          <p:cNvPr id="10" name="Rectangle 9"/>
          <p:cNvSpPr/>
          <p:nvPr/>
        </p:nvSpPr>
        <p:spPr>
          <a:xfrm>
            <a:off x="11870056" y="2687541"/>
            <a:ext cx="321944" cy="4170459"/>
          </a:xfrm>
          <a:prstGeom prst="rect">
            <a:avLst/>
          </a:prstGeom>
          <a:solidFill>
            <a:srgbClr val="0043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11" name="Picture 10"/>
          <p:cNvPicPr>
            <a:picLocks noChangeAspect="1"/>
          </p:cNvPicPr>
          <p:nvPr/>
        </p:nvPicPr>
        <p:blipFill>
          <a:blip r:embed="rId2"/>
          <a:stretch>
            <a:fillRect/>
          </a:stretch>
        </p:blipFill>
        <p:spPr>
          <a:xfrm>
            <a:off x="762956" y="496050"/>
            <a:ext cx="1108113" cy="1016939"/>
          </a:xfrm>
          <a:prstGeom prst="rect">
            <a:avLst/>
          </a:prstGeom>
        </p:spPr>
      </p:pic>
      <p:cxnSp>
        <p:nvCxnSpPr>
          <p:cNvPr id="12" name="Straight Connector 11"/>
          <p:cNvCxnSpPr/>
          <p:nvPr/>
        </p:nvCxnSpPr>
        <p:spPr>
          <a:xfrm flipH="1">
            <a:off x="689986" y="561285"/>
            <a:ext cx="9524" cy="895350"/>
          </a:xfrm>
          <a:prstGeom prst="line">
            <a:avLst/>
          </a:prstGeom>
          <a:ln>
            <a:solidFill>
              <a:srgbClr val="00437B"/>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281600" y="1996200"/>
            <a:ext cx="9144000" cy="1432800"/>
          </a:xfrm>
          <a:noFill/>
        </p:spPr>
        <p:txBody>
          <a:bodyPr anchor="b"/>
          <a:lstStyle>
            <a:lvl1pPr algn="ctr">
              <a:defRPr sz="4500">
                <a:solidFill>
                  <a:schemeClr val="tx1"/>
                </a:solidFill>
              </a:defRPr>
            </a:lvl1pPr>
          </a:lstStyle>
          <a:p>
            <a:r>
              <a:rPr lang="en-US"/>
              <a:t>Click to edit Master title style</a:t>
            </a:r>
            <a:endParaRPr lang="en-GB"/>
          </a:p>
        </p:txBody>
      </p:sp>
      <p:sp>
        <p:nvSpPr>
          <p:cNvPr id="3" name="Subtitle 2"/>
          <p:cNvSpPr>
            <a:spLocks noGrp="1"/>
          </p:cNvSpPr>
          <p:nvPr>
            <p:ph type="subTitle" idx="1"/>
          </p:nvPr>
        </p:nvSpPr>
        <p:spPr>
          <a:xfrm>
            <a:off x="1281600" y="3677557"/>
            <a:ext cx="9144000" cy="1655762"/>
          </a:xfrm>
        </p:spPr>
        <p:txBody>
          <a:bodyPr>
            <a:normAutofit/>
          </a:bodyPr>
          <a:lstStyle>
            <a:lvl1pPr marL="0" indent="0" algn="ctr">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694268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547880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171877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bg1"/>
          </a:solidFill>
          <a:ln>
            <a:solidFill>
              <a:srgbClr val="D1D3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a:p>
            <a:pPr>
              <a:lnSpc>
                <a:spcPct val="80000"/>
              </a:lnSpc>
              <a:spcBef>
                <a:spcPct val="50000"/>
              </a:spcBef>
            </a:pPr>
            <a:endParaRPr lang="en-GB" altLang="en-US" sz="1350" b="1">
              <a:solidFill>
                <a:schemeClr val="bg1"/>
              </a:solidFill>
            </a:endParaRPr>
          </a:p>
        </p:txBody>
      </p:sp>
      <p:sp>
        <p:nvSpPr>
          <p:cNvPr id="9" name="Rectangle 8"/>
          <p:cNvSpPr/>
          <p:nvPr/>
        </p:nvSpPr>
        <p:spPr>
          <a:xfrm>
            <a:off x="3931559" y="5899452"/>
            <a:ext cx="6618957" cy="392415"/>
          </a:xfrm>
          <a:prstGeom prst="rect">
            <a:avLst/>
          </a:prstGeom>
        </p:spPr>
        <p:txBody>
          <a:bodyPr wrap="square">
            <a:spAutoFit/>
          </a:bodyPr>
          <a:lstStyle/>
          <a:p>
            <a:r>
              <a:rPr lang="en-GB" sz="1950" b="1">
                <a:solidFill>
                  <a:srgbClr val="00437B"/>
                </a:solidFill>
                <a:latin typeface="Arial" panose="020B0604020202020204" pitchFamily="34" charset="0"/>
                <a:cs typeface="Arial" panose="020B0604020202020204" pitchFamily="34" charset="0"/>
              </a:rPr>
              <a:t>     </a:t>
            </a:r>
          </a:p>
        </p:txBody>
      </p:sp>
      <p:sp>
        <p:nvSpPr>
          <p:cNvPr id="10" name="Rectangle 9"/>
          <p:cNvSpPr/>
          <p:nvPr/>
        </p:nvSpPr>
        <p:spPr>
          <a:xfrm>
            <a:off x="11870056" y="2687541"/>
            <a:ext cx="321944" cy="4170459"/>
          </a:xfrm>
          <a:prstGeom prst="rect">
            <a:avLst/>
          </a:prstGeom>
          <a:solidFill>
            <a:srgbClr val="00437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11" name="Picture 10"/>
          <p:cNvPicPr>
            <a:picLocks noChangeAspect="1"/>
          </p:cNvPicPr>
          <p:nvPr/>
        </p:nvPicPr>
        <p:blipFill>
          <a:blip r:embed="rId2"/>
          <a:stretch>
            <a:fillRect/>
          </a:stretch>
        </p:blipFill>
        <p:spPr>
          <a:xfrm>
            <a:off x="762956" y="496050"/>
            <a:ext cx="1108113" cy="1016939"/>
          </a:xfrm>
          <a:prstGeom prst="rect">
            <a:avLst/>
          </a:prstGeom>
        </p:spPr>
      </p:pic>
      <p:cxnSp>
        <p:nvCxnSpPr>
          <p:cNvPr id="12" name="Straight Connector 11"/>
          <p:cNvCxnSpPr/>
          <p:nvPr/>
        </p:nvCxnSpPr>
        <p:spPr>
          <a:xfrm flipH="1">
            <a:off x="689986" y="561285"/>
            <a:ext cx="9524" cy="895350"/>
          </a:xfrm>
          <a:prstGeom prst="line">
            <a:avLst/>
          </a:prstGeom>
          <a:ln>
            <a:solidFill>
              <a:srgbClr val="00437B"/>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281600" y="1996200"/>
            <a:ext cx="9144000" cy="1432800"/>
          </a:xfrm>
          <a:noFill/>
        </p:spPr>
        <p:txBody>
          <a:bodyPr anchor="b"/>
          <a:lstStyle>
            <a:lvl1pPr algn="ctr">
              <a:defRPr sz="4500">
                <a:solidFill>
                  <a:schemeClr val="tx1"/>
                </a:solidFill>
              </a:defRPr>
            </a:lvl1pPr>
          </a:lstStyle>
          <a:p>
            <a:r>
              <a:rPr lang="en-US"/>
              <a:t>Click to edit Master title style</a:t>
            </a:r>
            <a:endParaRPr lang="en-GB"/>
          </a:p>
        </p:txBody>
      </p:sp>
      <p:sp>
        <p:nvSpPr>
          <p:cNvPr id="3" name="Subtitle 2"/>
          <p:cNvSpPr>
            <a:spLocks noGrp="1"/>
          </p:cNvSpPr>
          <p:nvPr>
            <p:ph type="subTitle" idx="1"/>
          </p:nvPr>
        </p:nvSpPr>
        <p:spPr>
          <a:xfrm>
            <a:off x="1281600" y="3677557"/>
            <a:ext cx="9144000" cy="1655762"/>
          </a:xfrm>
        </p:spPr>
        <p:txBody>
          <a:bodyPr>
            <a:normAutofit/>
          </a:bodyPr>
          <a:lstStyle>
            <a:lvl1pPr marL="0" indent="0" algn="ctr">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7470220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7461"/>
            <a:ext cx="12193200" cy="1116000"/>
          </a:xfrm>
        </p:spPr>
        <p:txBody>
          <a:bodyPr>
            <a:normAutofit/>
          </a:bodyPr>
          <a:lstStyle>
            <a:lvl1pPr>
              <a:defRPr sz="3200"/>
            </a:lvl1pPr>
          </a:lstStyle>
          <a:p>
            <a:r>
              <a:rPr lang="en-US"/>
              <a:t>Click to edit Master title style</a:t>
            </a:r>
            <a:endParaRPr lang="en-GB"/>
          </a:p>
        </p:txBody>
      </p:sp>
      <p:sp>
        <p:nvSpPr>
          <p:cNvPr id="3" name="Content Placeholder 2"/>
          <p:cNvSpPr>
            <a:spLocks noGrp="1"/>
          </p:cNvSpPr>
          <p:nvPr>
            <p:ph idx="1"/>
          </p:nvPr>
        </p:nvSpPr>
        <p:spPr/>
        <p:txBody>
          <a:bodyPr>
            <a:normAutofit/>
          </a:bodyPr>
          <a:lstStyle>
            <a:lvl1pPr>
              <a:defRPr sz="2800"/>
            </a:lvl1pPr>
            <a:lvl2pPr>
              <a:defRPr sz="24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48691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840789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8917646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8" name="Footer Placeholder 7"/>
          <p:cNvSpPr>
            <a:spLocks noGrp="1"/>
          </p:cNvSpPr>
          <p:nvPr>
            <p:ph type="ftr" sz="quarter" idx="11"/>
          </p:nvPr>
        </p:nvSpPr>
        <p:spPr>
          <a:xfrm>
            <a:off x="4038600" y="6356352"/>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8075965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7014147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486156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894649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7461"/>
            <a:ext cx="12193200" cy="1116000"/>
          </a:xfrm>
        </p:spPr>
        <p:txBody>
          <a:bodyPr>
            <a:normAutofit/>
          </a:bodyPr>
          <a:lstStyle>
            <a:lvl1pPr>
              <a:defRPr sz="3200"/>
            </a:lvl1pPr>
          </a:lstStyle>
          <a:p>
            <a:r>
              <a:rPr lang="en-US"/>
              <a:t>Click to edit Master title style</a:t>
            </a:r>
            <a:endParaRPr lang="en-GB"/>
          </a:p>
        </p:txBody>
      </p:sp>
      <p:sp>
        <p:nvSpPr>
          <p:cNvPr id="3" name="Content Placeholder 2"/>
          <p:cNvSpPr>
            <a:spLocks noGrp="1"/>
          </p:cNvSpPr>
          <p:nvPr>
            <p:ph idx="1"/>
          </p:nvPr>
        </p:nvSpPr>
        <p:spPr/>
        <p:txBody>
          <a:bodyPr>
            <a:normAutofit/>
          </a:bodyPr>
          <a:lstStyle>
            <a:lvl1pPr>
              <a:defRPr sz="2800"/>
            </a:lvl1pPr>
            <a:lvl2pPr>
              <a:defRPr sz="24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826068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34094304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3193132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4042116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5" name="Footer Placeholder 4"/>
          <p:cNvSpPr>
            <a:spLocks noGrp="1"/>
          </p:cNvSpPr>
          <p:nvPr>
            <p:ph type="ftr" sz="quarter" idx="11"/>
          </p:nvPr>
        </p:nvSpPr>
        <p:spPr>
          <a:xfrm>
            <a:off x="4038600" y="6356352"/>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31187708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3045544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8" name="Footer Placeholder 7"/>
          <p:cNvSpPr>
            <a:spLocks noGrp="1"/>
          </p:cNvSpPr>
          <p:nvPr>
            <p:ph type="ftr" sz="quarter" idx="11"/>
          </p:nvPr>
        </p:nvSpPr>
        <p:spPr>
          <a:xfrm>
            <a:off x="4038600" y="6356352"/>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439416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4" name="Footer Placeholder 3"/>
          <p:cNvSpPr>
            <a:spLocks noGrp="1"/>
          </p:cNvSpPr>
          <p:nvPr>
            <p:ph type="ftr" sz="quarter" idx="11"/>
          </p:nvPr>
        </p:nvSpPr>
        <p:spPr>
          <a:xfrm>
            <a:off x="4038600" y="6356352"/>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195578238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524946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21856097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838200" y="6356352"/>
            <a:ext cx="2743200" cy="365125"/>
          </a:xfrm>
          <a:prstGeom prst="rect">
            <a:avLst/>
          </a:prstGeom>
        </p:spPr>
        <p:txBody>
          <a:bodyPr/>
          <a:lstStyle/>
          <a:p>
            <a:fld id="{FFEFE59B-CFDC-472A-B0E5-137D9513D044}" type="datetimeFigureOut">
              <a:rPr lang="en-GB" smtClean="0"/>
              <a:t>16/12/2024</a:t>
            </a:fld>
            <a:endParaRPr lang="en-GB"/>
          </a:p>
        </p:txBody>
      </p:sp>
      <p:sp>
        <p:nvSpPr>
          <p:cNvPr id="6" name="Footer Placeholder 5"/>
          <p:cNvSpPr>
            <a:spLocks noGrp="1"/>
          </p:cNvSpPr>
          <p:nvPr>
            <p:ph type="ftr" sz="quarter" idx="11"/>
          </p:nvPr>
        </p:nvSpPr>
        <p:spPr>
          <a:xfrm>
            <a:off x="4038600" y="6356352"/>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2"/>
            <a:ext cx="2743200" cy="365125"/>
          </a:xfrm>
          <a:prstGeom prst="rect">
            <a:avLst/>
          </a:prstGeom>
        </p:spPr>
        <p:txBody>
          <a:bodyPr/>
          <a:lstStyle/>
          <a:p>
            <a:fld id="{8E63BC87-7BBF-4588-88D2-A4208367E04F}" type="slidenum">
              <a:rPr lang="en-GB" smtClean="0"/>
              <a:t>‹#›</a:t>
            </a:fld>
            <a:endParaRPr lang="en-GB"/>
          </a:p>
        </p:txBody>
      </p:sp>
    </p:spTree>
    <p:extLst>
      <p:ext uri="{BB962C8B-B14F-4D97-AF65-F5344CB8AC3E}">
        <p14:creationId xmlns:p14="http://schemas.microsoft.com/office/powerpoint/2010/main" val="598845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1116000"/>
          </a:xfrm>
          <a:prstGeom prst="rect">
            <a:avLst/>
          </a:prstGeom>
          <a:solidFill>
            <a:srgbClr val="00437B"/>
          </a:solidFill>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198820"/>
            <a:ext cx="10515600" cy="504712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Box 6"/>
          <p:cNvSpPr txBox="1"/>
          <p:nvPr/>
        </p:nvSpPr>
        <p:spPr bwMode="auto">
          <a:xfrm>
            <a:off x="215153" y="6610579"/>
            <a:ext cx="2952376" cy="276999"/>
          </a:xfrm>
          <a:prstGeom prst="rect">
            <a:avLst/>
          </a:prstGeom>
          <a:noFill/>
          <a:ln>
            <a:noFill/>
          </a:ln>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00437B"/>
                </a:solidFill>
                <a:effectLst/>
                <a:uLnTx/>
                <a:uFillTx/>
                <a:latin typeface="Arial" panose="020B0604020202020204" pitchFamily="34" charset="0"/>
                <a:ea typeface="+mn-ea"/>
                <a:cs typeface="Arial" panose="020B0604020202020204" pitchFamily="34" charset="0"/>
              </a:rPr>
              <a:t>Department for Work and Pensions</a:t>
            </a:r>
          </a:p>
        </p:txBody>
      </p:sp>
      <p:cxnSp>
        <p:nvCxnSpPr>
          <p:cNvPr id="8" name="Straight Connector 7"/>
          <p:cNvCxnSpPr/>
          <p:nvPr/>
        </p:nvCxnSpPr>
        <p:spPr>
          <a:xfrm>
            <a:off x="277091" y="6597684"/>
            <a:ext cx="11776887" cy="5751"/>
          </a:xfrm>
          <a:prstGeom prst="line">
            <a:avLst/>
          </a:prstGeom>
          <a:ln>
            <a:solidFill>
              <a:srgbClr val="00437B"/>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txBox="1">
            <a:spLocks/>
          </p:cNvSpPr>
          <p:nvPr/>
        </p:nvSpPr>
        <p:spPr>
          <a:xfrm>
            <a:off x="9310777" y="6609602"/>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5E540C4E-93A1-4FDD-ADA1-E939A5984B23}" type="slidenum">
              <a:rPr lang="en-GB" sz="1200" smtClean="0">
                <a:solidFill>
                  <a:prstClr val="black">
                    <a:tint val="75000"/>
                  </a:prstClr>
                </a:solidFill>
                <a:latin typeface="Arial" panose="020B0604020202020204" pitchFamily="34" charset="0"/>
                <a:cs typeface="Arial" panose="020B0604020202020204" pitchFamily="34" charset="0"/>
              </a:rPr>
              <a:pPr algn="r">
                <a:defRPr/>
              </a:pPr>
              <a:t>‹#›</a:t>
            </a:fld>
            <a:endParaRPr lang="en-GB" sz="1200">
              <a:solidFill>
                <a:prstClr val="black">
                  <a:tint val="7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37169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12192000" cy="1116000"/>
          </a:xfrm>
          <a:prstGeom prst="rect">
            <a:avLst/>
          </a:prstGeom>
          <a:solidFill>
            <a:srgbClr val="00437B"/>
          </a:solidFill>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198820"/>
            <a:ext cx="10515600" cy="504712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extBox 6"/>
          <p:cNvSpPr txBox="1"/>
          <p:nvPr/>
        </p:nvSpPr>
        <p:spPr bwMode="auto">
          <a:xfrm>
            <a:off x="215153" y="6610579"/>
            <a:ext cx="2952376" cy="276999"/>
          </a:xfrm>
          <a:prstGeom prst="rect">
            <a:avLst/>
          </a:prstGeom>
          <a:noFill/>
          <a:ln>
            <a:noFill/>
          </a:ln>
        </p:spPr>
        <p:txBody>
          <a:bodyPr wrap="square" rtlCol="0">
            <a:spAutoFit/>
          </a:bodyPr>
          <a:lstStyle/>
          <a:p>
            <a:pPr marL="0" marR="0" lvl="0" indent="0" algn="just" defTabSz="6858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srgbClr val="00437B"/>
                </a:solidFill>
                <a:effectLst/>
                <a:uLnTx/>
                <a:uFillTx/>
                <a:latin typeface="Arial" panose="020B0604020202020204" pitchFamily="34" charset="0"/>
                <a:ea typeface="+mn-ea"/>
                <a:cs typeface="Arial" panose="020B0604020202020204" pitchFamily="34" charset="0"/>
              </a:rPr>
              <a:t>Department for Work and Pensions</a:t>
            </a:r>
          </a:p>
        </p:txBody>
      </p:sp>
      <p:cxnSp>
        <p:nvCxnSpPr>
          <p:cNvPr id="8" name="Straight Connector 7"/>
          <p:cNvCxnSpPr/>
          <p:nvPr/>
        </p:nvCxnSpPr>
        <p:spPr>
          <a:xfrm>
            <a:off x="277091" y="6597684"/>
            <a:ext cx="11776887" cy="5751"/>
          </a:xfrm>
          <a:prstGeom prst="line">
            <a:avLst/>
          </a:prstGeom>
          <a:ln>
            <a:solidFill>
              <a:srgbClr val="00437B"/>
            </a:solidFill>
          </a:ln>
        </p:spPr>
        <p:style>
          <a:lnRef idx="1">
            <a:schemeClr val="accent1"/>
          </a:lnRef>
          <a:fillRef idx="0">
            <a:schemeClr val="accent1"/>
          </a:fillRef>
          <a:effectRef idx="0">
            <a:schemeClr val="accent1"/>
          </a:effectRef>
          <a:fontRef idx="minor">
            <a:schemeClr val="tx1"/>
          </a:fontRef>
        </p:style>
      </p:cxnSp>
      <p:sp>
        <p:nvSpPr>
          <p:cNvPr id="9" name="Slide Number Placeholder 1"/>
          <p:cNvSpPr txBox="1">
            <a:spLocks/>
          </p:cNvSpPr>
          <p:nvPr/>
        </p:nvSpPr>
        <p:spPr>
          <a:xfrm>
            <a:off x="9310777" y="6609602"/>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5E540C4E-93A1-4FDD-ADA1-E939A5984B23}" type="slidenum">
              <a:rPr lang="en-GB" sz="1200" smtClean="0">
                <a:solidFill>
                  <a:prstClr val="black">
                    <a:tint val="75000"/>
                  </a:prstClr>
                </a:solidFill>
                <a:latin typeface="Arial" panose="020B0604020202020204" pitchFamily="34" charset="0"/>
                <a:cs typeface="Arial" panose="020B0604020202020204" pitchFamily="34" charset="0"/>
              </a:rPr>
              <a:pPr algn="r">
                <a:defRPr/>
              </a:pPr>
              <a:t>‹#›</a:t>
            </a:fld>
            <a:endParaRPr lang="en-GB" sz="1200">
              <a:solidFill>
                <a:prstClr val="black">
                  <a:tint val="7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394926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200" kern="1200">
          <a:solidFill>
            <a:schemeClr val="bg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3.sv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 Id="rId5" Type="http://schemas.openxmlformats.org/officeDocument/2006/relationships/image" Target="../media/image17.svg"/><Relationship Id="rId4" Type="http://schemas.openxmlformats.org/officeDocument/2006/relationships/image" Target="../media/image16.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0671" y="2995628"/>
            <a:ext cx="6890657" cy="1432800"/>
          </a:xfrm>
        </p:spPr>
        <p:txBody>
          <a:bodyPr>
            <a:noAutofit/>
          </a:bodyPr>
          <a:lstStyle/>
          <a:p>
            <a:r>
              <a:rPr lang="en-GB">
                <a:solidFill>
                  <a:schemeClr val="accent1"/>
                </a:solidFill>
                <a:latin typeface="Arial"/>
                <a:cs typeface="Arial"/>
              </a:rPr>
              <a:t>Qualitative Research with Move to Universal Credit Tax Credit Couples</a:t>
            </a:r>
            <a:endParaRPr lang="en-US">
              <a:solidFill>
                <a:schemeClr val="accent1"/>
              </a:solidFill>
            </a:endParaRPr>
          </a:p>
        </p:txBody>
      </p:sp>
      <p:sp>
        <p:nvSpPr>
          <p:cNvPr id="3" name="Subtitle 2"/>
          <p:cNvSpPr>
            <a:spLocks noGrp="1"/>
          </p:cNvSpPr>
          <p:nvPr>
            <p:ph type="subTitle" idx="1"/>
          </p:nvPr>
        </p:nvSpPr>
        <p:spPr>
          <a:xfrm>
            <a:off x="1803129" y="4428428"/>
            <a:ext cx="9144000" cy="1655762"/>
          </a:xfrm>
        </p:spPr>
        <p:txBody>
          <a:bodyPr vert="horz" lIns="91440" tIns="45720" rIns="91440" bIns="45720" rtlCol="0" anchor="t">
            <a:normAutofit/>
          </a:bodyPr>
          <a:lstStyle/>
          <a:p>
            <a:r>
              <a:rPr lang="en-GB" dirty="0">
                <a:solidFill>
                  <a:schemeClr val="accent1"/>
                </a:solidFill>
                <a:latin typeface="Arial"/>
                <a:cs typeface="Arial"/>
              </a:rPr>
              <a:t>Final report</a:t>
            </a:r>
          </a:p>
          <a:p>
            <a:r>
              <a:rPr lang="en-GB" dirty="0">
                <a:solidFill>
                  <a:schemeClr val="accent1"/>
                </a:solidFill>
                <a:latin typeface="Arial"/>
                <a:cs typeface="Arial"/>
              </a:rPr>
              <a:t>December 2024</a:t>
            </a:r>
          </a:p>
        </p:txBody>
      </p:sp>
      <p:sp>
        <p:nvSpPr>
          <p:cNvPr id="4" name="AutoShape 2">
            <a:extLst>
              <a:ext uri="{FF2B5EF4-FFF2-40B4-BE49-F238E27FC236}">
                <a16:creationId xmlns:a16="http://schemas.microsoft.com/office/drawing/2014/main" id="{4A43A142-AA25-97E0-F04B-64AD7661D08F}"/>
              </a:ext>
            </a:extLst>
          </p:cNvPr>
          <p:cNvSpPr>
            <a:spLocks noChangeAspect="1" noChangeArrowheads="1"/>
          </p:cNvSpPr>
          <p:nvPr/>
        </p:nvSpPr>
        <p:spPr bwMode="auto">
          <a:xfrm>
            <a:off x="5943600" y="340722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8" name="Group 7">
            <a:extLst>
              <a:ext uri="{FF2B5EF4-FFF2-40B4-BE49-F238E27FC236}">
                <a16:creationId xmlns:a16="http://schemas.microsoft.com/office/drawing/2014/main" id="{3E8B2A33-ED6A-FA45-756E-C65B2E713247}"/>
              </a:ext>
            </a:extLst>
          </p:cNvPr>
          <p:cNvGrpSpPr>
            <a:grpSpLocks noGrp="1" noUngrp="1" noRot="1" noMove="1" noResize="1"/>
          </p:cNvGrpSpPr>
          <p:nvPr/>
        </p:nvGrpSpPr>
        <p:grpSpPr>
          <a:xfrm>
            <a:off x="606380" y="231563"/>
            <a:ext cx="1371550" cy="1236186"/>
            <a:chOff x="521954" y="325730"/>
            <a:chExt cx="1448127" cy="1198713"/>
          </a:xfrm>
        </p:grpSpPr>
        <p:sp>
          <p:nvSpPr>
            <p:cNvPr id="5" name="Rectangle 4">
              <a:extLst>
                <a:ext uri="{FF2B5EF4-FFF2-40B4-BE49-F238E27FC236}">
                  <a16:creationId xmlns:a16="http://schemas.microsoft.com/office/drawing/2014/main" id="{47F4BA89-FBE1-2058-C407-53E81F9EAABA}"/>
                </a:ext>
              </a:extLst>
            </p:cNvPr>
            <p:cNvSpPr>
              <a:spLocks noGrp="1" noRot="1" noMove="1" noResize="1" noEditPoints="1" noAdjustHandles="1" noChangeArrowheads="1" noChangeShapeType="1"/>
            </p:cNvSpPr>
            <p:nvPr/>
          </p:nvSpPr>
          <p:spPr>
            <a:xfrm>
              <a:off x="521954" y="325730"/>
              <a:ext cx="1448127" cy="11987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black background with a black square&#10;&#10;Description automatically generated with medium confidence">
              <a:extLst>
                <a:ext uri="{FF2B5EF4-FFF2-40B4-BE49-F238E27FC236}">
                  <a16:creationId xmlns:a16="http://schemas.microsoft.com/office/drawing/2014/main" id="{14C9949A-7FA6-754E-140F-CF0B792DB144}"/>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tretch>
              <a:fillRect/>
            </a:stretch>
          </p:blipFill>
          <p:spPr>
            <a:xfrm>
              <a:off x="611461" y="543310"/>
              <a:ext cx="1174059" cy="981133"/>
            </a:xfrm>
            <a:prstGeom prst="rect">
              <a:avLst/>
            </a:prstGeom>
            <a:ln>
              <a:solidFill>
                <a:schemeClr val="bg1"/>
              </a:solidFill>
            </a:ln>
          </p:spPr>
        </p:pic>
      </p:grpSp>
      <p:pic>
        <p:nvPicPr>
          <p:cNvPr id="10" name="Picture 9" descr="A black and white logo&#10;&#10;Description automatically generated">
            <a:extLst>
              <a:ext uri="{FF2B5EF4-FFF2-40B4-BE49-F238E27FC236}">
                <a16:creationId xmlns:a16="http://schemas.microsoft.com/office/drawing/2014/main" id="{124348FA-4897-51B7-73CF-298B4F9DEAB7}"/>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tretch>
            <a:fillRect/>
          </a:stretch>
        </p:blipFill>
        <p:spPr>
          <a:xfrm>
            <a:off x="691154" y="1524681"/>
            <a:ext cx="1596808" cy="777255"/>
          </a:xfrm>
          <a:prstGeom prst="rect">
            <a:avLst/>
          </a:prstGeom>
        </p:spPr>
      </p:pic>
    </p:spTree>
    <p:extLst>
      <p:ext uri="{BB962C8B-B14F-4D97-AF65-F5344CB8AC3E}">
        <p14:creationId xmlns:p14="http://schemas.microsoft.com/office/powerpoint/2010/main" val="3162442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296E-C76E-08B0-96A3-4D217BF19FD9}"/>
              </a:ext>
            </a:extLst>
          </p:cNvPr>
          <p:cNvSpPr>
            <a:spLocks noGrp="1"/>
          </p:cNvSpPr>
          <p:nvPr>
            <p:ph type="title"/>
          </p:nvPr>
        </p:nvSpPr>
        <p:spPr/>
        <p:txBody>
          <a:bodyPr>
            <a:noAutofit/>
          </a:bodyPr>
          <a:lstStyle/>
          <a:p>
            <a:r>
              <a:rPr lang="en-GB" sz="2800"/>
              <a:t>Whether participants were self-employed or employed, or had computer-based jobs were indicators of how easy or difficult they would find the claim process</a:t>
            </a:r>
          </a:p>
        </p:txBody>
      </p:sp>
      <p:sp>
        <p:nvSpPr>
          <p:cNvPr id="4" name="Rectangle 3">
            <a:extLst>
              <a:ext uri="{FF2B5EF4-FFF2-40B4-BE49-F238E27FC236}">
                <a16:creationId xmlns:a16="http://schemas.microsoft.com/office/drawing/2014/main" id="{3289A3ED-63D6-7C6A-48E2-91A269037686}"/>
              </a:ext>
            </a:extLst>
          </p:cNvPr>
          <p:cNvSpPr/>
          <p:nvPr/>
        </p:nvSpPr>
        <p:spPr bwMode="gray">
          <a:xfrm>
            <a:off x="157050" y="1349123"/>
            <a:ext cx="5708173" cy="337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cs typeface="Arial" panose="020B0604020202020204" pitchFamily="34" charset="0"/>
              </a:rPr>
              <a:t>Self-employed</a:t>
            </a:r>
            <a:endParaRPr lang="en-GB" sz="160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2D0BEF2C-C30E-1DAD-8F05-43CF3FDC1495}"/>
              </a:ext>
            </a:extLst>
          </p:cNvPr>
          <p:cNvSpPr/>
          <p:nvPr/>
        </p:nvSpPr>
        <p:spPr bwMode="gray">
          <a:xfrm>
            <a:off x="6096000" y="1349123"/>
            <a:ext cx="5708173" cy="337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cs typeface="Arial" panose="020B0604020202020204" pitchFamily="34" charset="0"/>
              </a:rPr>
              <a:t>Employed</a:t>
            </a:r>
            <a:endParaRPr lang="en-GB" sz="160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231883F5-C6BC-7FB8-0C56-501B196CC42A}"/>
              </a:ext>
            </a:extLst>
          </p:cNvPr>
          <p:cNvSpPr/>
          <p:nvPr/>
        </p:nvSpPr>
        <p:spPr bwMode="gray">
          <a:xfrm>
            <a:off x="1505952" y="1829848"/>
            <a:ext cx="4359272" cy="13378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pPr>
            <a:r>
              <a:rPr lang="en-GB" sz="1600">
                <a:solidFill>
                  <a:schemeClr val="tx1"/>
                </a:solidFill>
                <a:latin typeface="Arial" panose="020B0604020202020204" pitchFamily="34" charset="0"/>
              </a:rPr>
              <a:t>Occupations included: window cleaning, farming, gardening, painting &amp; decorating, postnatal counsellor, air conditioning engineering, delivery driving, and computer repair.</a:t>
            </a:r>
          </a:p>
        </p:txBody>
      </p:sp>
      <p:sp>
        <p:nvSpPr>
          <p:cNvPr id="9" name="Rectangle 8">
            <a:extLst>
              <a:ext uri="{FF2B5EF4-FFF2-40B4-BE49-F238E27FC236}">
                <a16:creationId xmlns:a16="http://schemas.microsoft.com/office/drawing/2014/main" id="{E33F8B74-1047-F37B-024D-962C17C3D68E}"/>
              </a:ext>
            </a:extLst>
          </p:cNvPr>
          <p:cNvSpPr/>
          <p:nvPr/>
        </p:nvSpPr>
        <p:spPr bwMode="gray">
          <a:xfrm>
            <a:off x="157050" y="1829848"/>
            <a:ext cx="1253739" cy="13378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a:latin typeface="Arial" panose="020B0604020202020204" pitchFamily="34" charset="0"/>
                <a:cs typeface="Arial" panose="020B0604020202020204" pitchFamily="34" charset="0"/>
              </a:rPr>
              <a:t>Types of Work</a:t>
            </a:r>
          </a:p>
        </p:txBody>
      </p:sp>
      <p:sp>
        <p:nvSpPr>
          <p:cNvPr id="10" name="Rectangle 9">
            <a:extLst>
              <a:ext uri="{FF2B5EF4-FFF2-40B4-BE49-F238E27FC236}">
                <a16:creationId xmlns:a16="http://schemas.microsoft.com/office/drawing/2014/main" id="{AC24C68A-45D4-1D62-7D48-6B85C85A5132}"/>
              </a:ext>
            </a:extLst>
          </p:cNvPr>
          <p:cNvSpPr/>
          <p:nvPr/>
        </p:nvSpPr>
        <p:spPr bwMode="gray">
          <a:xfrm>
            <a:off x="1505952" y="3239591"/>
            <a:ext cx="4359272" cy="13378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pPr>
            <a:r>
              <a:rPr lang="en-GB" sz="1600">
                <a:solidFill>
                  <a:schemeClr val="tx1"/>
                </a:solidFill>
                <a:latin typeface="Arial" panose="020B0604020202020204" pitchFamily="34" charset="0"/>
              </a:rPr>
              <a:t>Work was commonly irregular or seasonal. This led to incomes which </a:t>
            </a:r>
            <a:r>
              <a:rPr lang="en-GB" sz="1600" b="1">
                <a:solidFill>
                  <a:schemeClr val="tx1"/>
                </a:solidFill>
                <a:latin typeface="Arial" panose="020B0604020202020204" pitchFamily="34" charset="0"/>
              </a:rPr>
              <a:t>fluctuated</a:t>
            </a:r>
            <a:r>
              <a:rPr lang="en-GB" sz="1600">
                <a:solidFill>
                  <a:schemeClr val="tx1"/>
                </a:solidFill>
                <a:latin typeface="Arial" panose="020B0604020202020204" pitchFamily="34" charset="0"/>
              </a:rPr>
              <a:t> monthly or seasonally, making it </a:t>
            </a:r>
            <a:r>
              <a:rPr lang="en-GB" sz="1600" b="1">
                <a:solidFill>
                  <a:schemeClr val="tx1"/>
                </a:solidFill>
                <a:latin typeface="Arial" panose="020B0604020202020204" pitchFamily="34" charset="0"/>
              </a:rPr>
              <a:t>hard to predict </a:t>
            </a:r>
            <a:r>
              <a:rPr lang="en-GB" sz="1600">
                <a:solidFill>
                  <a:schemeClr val="tx1"/>
                </a:solidFill>
                <a:latin typeface="Arial" panose="020B0604020202020204" pitchFamily="34" charset="0"/>
              </a:rPr>
              <a:t>their monthly income. This made managing their UC claim more complex.</a:t>
            </a:r>
          </a:p>
        </p:txBody>
      </p:sp>
      <p:sp>
        <p:nvSpPr>
          <p:cNvPr id="11" name="Rectangle 10">
            <a:extLst>
              <a:ext uri="{FF2B5EF4-FFF2-40B4-BE49-F238E27FC236}">
                <a16:creationId xmlns:a16="http://schemas.microsoft.com/office/drawing/2014/main" id="{B7EDEF91-4E80-E1C0-B785-93BF9966D772}"/>
              </a:ext>
            </a:extLst>
          </p:cNvPr>
          <p:cNvSpPr/>
          <p:nvPr/>
        </p:nvSpPr>
        <p:spPr bwMode="gray">
          <a:xfrm>
            <a:off x="157050" y="3239591"/>
            <a:ext cx="1253739" cy="13378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a:latin typeface="Arial" panose="020B0604020202020204" pitchFamily="34" charset="0"/>
                <a:cs typeface="Arial" panose="020B0604020202020204" pitchFamily="34" charset="0"/>
              </a:rPr>
              <a:t>Regularity of Work</a:t>
            </a:r>
          </a:p>
        </p:txBody>
      </p:sp>
      <p:sp>
        <p:nvSpPr>
          <p:cNvPr id="14" name="Rectangle 13">
            <a:extLst>
              <a:ext uri="{FF2B5EF4-FFF2-40B4-BE49-F238E27FC236}">
                <a16:creationId xmlns:a16="http://schemas.microsoft.com/office/drawing/2014/main" id="{47E37695-1C24-0F0C-366C-F242F259695D}"/>
              </a:ext>
            </a:extLst>
          </p:cNvPr>
          <p:cNvSpPr/>
          <p:nvPr/>
        </p:nvSpPr>
        <p:spPr bwMode="gray">
          <a:xfrm>
            <a:off x="7444901" y="1829848"/>
            <a:ext cx="4359272" cy="13378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pPr>
            <a:r>
              <a:rPr lang="en-GB" sz="1600">
                <a:solidFill>
                  <a:schemeClr val="tx1"/>
                </a:solidFill>
                <a:latin typeface="Arial" panose="020B0604020202020204" pitchFamily="34" charset="0"/>
              </a:rPr>
              <a:t>Occupations included: customer service management, NHS apprenticeship, customer service, clinical administration, construction, education, and food distribution.</a:t>
            </a:r>
          </a:p>
        </p:txBody>
      </p:sp>
      <p:sp>
        <p:nvSpPr>
          <p:cNvPr id="15" name="Rectangle 14">
            <a:extLst>
              <a:ext uri="{FF2B5EF4-FFF2-40B4-BE49-F238E27FC236}">
                <a16:creationId xmlns:a16="http://schemas.microsoft.com/office/drawing/2014/main" id="{286F3994-C4D6-75BC-49AD-C20BC6CFCB93}"/>
              </a:ext>
            </a:extLst>
          </p:cNvPr>
          <p:cNvSpPr/>
          <p:nvPr/>
        </p:nvSpPr>
        <p:spPr bwMode="gray">
          <a:xfrm>
            <a:off x="6095999" y="1829848"/>
            <a:ext cx="1253739" cy="13378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a:latin typeface="Arial" panose="020B0604020202020204" pitchFamily="34" charset="0"/>
                <a:cs typeface="Arial" panose="020B0604020202020204" pitchFamily="34" charset="0"/>
              </a:rPr>
              <a:t>Types of Work</a:t>
            </a:r>
          </a:p>
        </p:txBody>
      </p:sp>
      <p:sp>
        <p:nvSpPr>
          <p:cNvPr id="16" name="Rectangle 15">
            <a:extLst>
              <a:ext uri="{FF2B5EF4-FFF2-40B4-BE49-F238E27FC236}">
                <a16:creationId xmlns:a16="http://schemas.microsoft.com/office/drawing/2014/main" id="{1994890A-44E0-85BA-2D5C-F5BD42E7CD6B}"/>
              </a:ext>
            </a:extLst>
          </p:cNvPr>
          <p:cNvSpPr/>
          <p:nvPr/>
        </p:nvSpPr>
        <p:spPr bwMode="gray">
          <a:xfrm>
            <a:off x="7444901" y="3239591"/>
            <a:ext cx="4359272" cy="13378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pPr>
            <a:r>
              <a:rPr lang="en-GB" sz="1600">
                <a:solidFill>
                  <a:schemeClr val="tx1"/>
                </a:solidFill>
                <a:latin typeface="Arial" panose="020B0604020202020204" pitchFamily="34" charset="0"/>
              </a:rPr>
              <a:t>These participants were in long-standing jobs with monthly pay through PAYE. This meant that managing their UC claim was straightforward. </a:t>
            </a:r>
          </a:p>
        </p:txBody>
      </p:sp>
      <p:sp>
        <p:nvSpPr>
          <p:cNvPr id="17" name="Rectangle 16">
            <a:extLst>
              <a:ext uri="{FF2B5EF4-FFF2-40B4-BE49-F238E27FC236}">
                <a16:creationId xmlns:a16="http://schemas.microsoft.com/office/drawing/2014/main" id="{6FA00FB7-BA60-B753-D648-EE038D2C2EBD}"/>
              </a:ext>
            </a:extLst>
          </p:cNvPr>
          <p:cNvSpPr/>
          <p:nvPr/>
        </p:nvSpPr>
        <p:spPr bwMode="gray">
          <a:xfrm>
            <a:off x="6095999" y="3239591"/>
            <a:ext cx="1253739" cy="13378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endParaRPr lang="en-GB" sz="1600">
              <a:latin typeface="Arial" panose="020B0604020202020204" pitchFamily="34" charset="0"/>
              <a:cs typeface="Arial" panose="020B0604020202020204" pitchFamily="34" charset="0"/>
            </a:endParaRPr>
          </a:p>
          <a:p>
            <a:pPr algn="ctr">
              <a:lnSpc>
                <a:spcPct val="110000"/>
              </a:lnSpc>
              <a:spcBef>
                <a:spcPts val="2400"/>
              </a:spcBef>
              <a:buClr>
                <a:schemeClr val="bg2"/>
              </a:buClr>
            </a:pPr>
            <a:r>
              <a:rPr lang="en-GB" sz="1600">
                <a:latin typeface="Arial" panose="020B0604020202020204" pitchFamily="34" charset="0"/>
                <a:cs typeface="Arial" panose="020B0604020202020204" pitchFamily="34" charset="0"/>
              </a:rPr>
              <a:t>Regularity of Work</a:t>
            </a:r>
          </a:p>
          <a:p>
            <a:pPr algn="ctr">
              <a:lnSpc>
                <a:spcPct val="110000"/>
              </a:lnSpc>
              <a:spcBef>
                <a:spcPts val="2400"/>
              </a:spcBef>
              <a:buClr>
                <a:schemeClr val="bg2"/>
              </a:buClr>
            </a:pPr>
            <a:endParaRPr lang="en-GB" sz="160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80C4DFDC-A97C-A688-E0C0-D17A690019AF}"/>
              </a:ext>
            </a:extLst>
          </p:cNvPr>
          <p:cNvSpPr txBox="1"/>
          <p:nvPr/>
        </p:nvSpPr>
        <p:spPr>
          <a:xfrm>
            <a:off x="1505952" y="4796289"/>
            <a:ext cx="4042954" cy="1600438"/>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“It's quite time-consuming. We've spent a lot of time filling in forms and travelling backwards and forwards and talking to different people, having to prove who you are and everything. Things I wouldn't have thought were really necessary.”</a:t>
            </a:r>
          </a:p>
          <a:p>
            <a:r>
              <a:rPr lang="en-GB" sz="1400">
                <a:solidFill>
                  <a:schemeClr val="accent1"/>
                </a:solidFill>
                <a:latin typeface="Arial" panose="020B0604020202020204" pitchFamily="34" charset="0"/>
                <a:cs typeface="Arial" panose="020B0604020202020204" pitchFamily="34" charset="0"/>
              </a:rPr>
              <a:t>Claimant, self-employed, Child Tax Credit </a:t>
            </a:r>
          </a:p>
        </p:txBody>
      </p:sp>
      <p:sp>
        <p:nvSpPr>
          <p:cNvPr id="19" name="TextBox 18">
            <a:extLst>
              <a:ext uri="{FF2B5EF4-FFF2-40B4-BE49-F238E27FC236}">
                <a16:creationId xmlns:a16="http://schemas.microsoft.com/office/drawing/2014/main" id="{B85C9DEB-B187-FF07-1A84-9144DBA8ADCB}"/>
              </a:ext>
            </a:extLst>
          </p:cNvPr>
          <p:cNvSpPr txBox="1"/>
          <p:nvPr/>
        </p:nvSpPr>
        <p:spPr>
          <a:xfrm>
            <a:off x="7444901" y="4796289"/>
            <a:ext cx="4042954"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“It [UC] is more reactive, so you have to do less. With Child Tax Credit if your income dropped you have to report that. With UC, they just pick up on it instantaneously."</a:t>
            </a:r>
          </a:p>
          <a:p>
            <a:r>
              <a:rPr lang="en-GB" sz="1400">
                <a:solidFill>
                  <a:schemeClr val="accent1"/>
                </a:solidFill>
                <a:latin typeface="Arial" panose="020B0604020202020204" pitchFamily="34" charset="0"/>
                <a:cs typeface="Arial" panose="020B0604020202020204" pitchFamily="34" charset="0"/>
              </a:rPr>
              <a:t>Claimant, employed, Child Tax Credit </a:t>
            </a:r>
          </a:p>
        </p:txBody>
      </p:sp>
    </p:spTree>
    <p:extLst>
      <p:ext uri="{BB962C8B-B14F-4D97-AF65-F5344CB8AC3E}">
        <p14:creationId xmlns:p14="http://schemas.microsoft.com/office/powerpoint/2010/main" val="2759187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2.	Understanding and perceptions of UC prior to receiving the Migration Notice</a:t>
            </a:r>
          </a:p>
        </p:txBody>
      </p:sp>
    </p:spTree>
    <p:extLst>
      <p:ext uri="{BB962C8B-B14F-4D97-AF65-F5344CB8AC3E}">
        <p14:creationId xmlns:p14="http://schemas.microsoft.com/office/powerpoint/2010/main" val="2019418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090C67D-D0F0-7B39-49AB-64178EE2413D}"/>
              </a:ext>
            </a:extLst>
          </p:cNvPr>
          <p:cNvSpPr/>
          <p:nvPr/>
        </p:nvSpPr>
        <p:spPr bwMode="gray">
          <a:xfrm>
            <a:off x="2652190" y="1814104"/>
            <a:ext cx="6136846" cy="15654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spcBef>
                <a:spcPts val="600"/>
              </a:spcBef>
              <a:buClr>
                <a:schemeClr val="bg2"/>
              </a:buClr>
              <a:buFont typeface="Arial" panose="020B0604020202020204" pitchFamily="34" charset="0"/>
              <a:buChar char="•"/>
            </a:pPr>
            <a:r>
              <a:rPr lang="en-GB" sz="1600">
                <a:effectLst/>
                <a:latin typeface="Arial" panose="020B0604020202020204" pitchFamily="34" charset="0"/>
                <a:ea typeface="Arial" panose="020B0604020202020204" pitchFamily="34" charset="0"/>
              </a:rPr>
              <a:t>Participant couples assumed the purpose </a:t>
            </a:r>
            <a:r>
              <a:rPr lang="en-GB" sz="1600">
                <a:latin typeface="Arial" panose="020B0604020202020204" pitchFamily="34" charset="0"/>
                <a:ea typeface="Arial" panose="020B0604020202020204" pitchFamily="34" charset="0"/>
              </a:rPr>
              <a:t>of</a:t>
            </a:r>
            <a:r>
              <a:rPr lang="en-GB" sz="1600">
                <a:effectLst/>
                <a:latin typeface="Arial" panose="020B0604020202020204" pitchFamily="34" charset="0"/>
                <a:ea typeface="Arial" panose="020B0604020202020204" pitchFamily="34" charset="0"/>
              </a:rPr>
              <a:t> UC was to streamline tax </a:t>
            </a:r>
            <a:r>
              <a:rPr lang="en-GB" sz="1600">
                <a:latin typeface="Arial" panose="020B0604020202020204" pitchFamily="34" charset="0"/>
                <a:ea typeface="Arial" panose="020B0604020202020204" pitchFamily="34" charset="0"/>
              </a:rPr>
              <a:t>c</a:t>
            </a:r>
            <a:r>
              <a:rPr lang="en-GB" sz="1600">
                <a:effectLst/>
                <a:latin typeface="Arial" panose="020B0604020202020204" pitchFamily="34" charset="0"/>
                <a:ea typeface="Arial" panose="020B0604020202020204" pitchFamily="34" charset="0"/>
              </a:rPr>
              <a:t>redits into one benefit in one place. </a:t>
            </a:r>
          </a:p>
          <a:p>
            <a:pPr marL="285750" indent="-285750">
              <a:spcBef>
                <a:spcPts val="600"/>
              </a:spcBef>
              <a:buClr>
                <a:schemeClr val="bg2"/>
              </a:buClr>
              <a:buFont typeface="Arial" panose="020B0604020202020204" pitchFamily="34" charset="0"/>
              <a:buChar char="•"/>
            </a:pPr>
            <a:r>
              <a:rPr lang="en-GB" sz="1600">
                <a:latin typeface="Arial" panose="020B0604020202020204" pitchFamily="34" charset="0"/>
              </a:rPr>
              <a:t>They were aware that tax credit claimants would move to UC but not when it would happen.</a:t>
            </a:r>
            <a:endParaRPr lang="en-GB" sz="1600"/>
          </a:p>
        </p:txBody>
      </p:sp>
      <p:sp>
        <p:nvSpPr>
          <p:cNvPr id="11" name="Rectangle 10">
            <a:extLst>
              <a:ext uri="{FF2B5EF4-FFF2-40B4-BE49-F238E27FC236}">
                <a16:creationId xmlns:a16="http://schemas.microsoft.com/office/drawing/2014/main" id="{01A133AD-5F52-6056-8F9F-D8C8482D5D5E}"/>
              </a:ext>
            </a:extLst>
          </p:cNvPr>
          <p:cNvSpPr/>
          <p:nvPr/>
        </p:nvSpPr>
        <p:spPr bwMode="gray">
          <a:xfrm>
            <a:off x="252843" y="1814104"/>
            <a:ext cx="2248270" cy="15654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Participant couples understood the purpose of UC and had high awareness </a:t>
            </a:r>
            <a:r>
              <a:rPr lang="en-GB" sz="1600" b="1">
                <a:latin typeface="Arial" panose="020B0604020202020204" pitchFamily="34" charset="0"/>
                <a:ea typeface="Arial" panose="020B0604020202020204" pitchFamily="34" charset="0"/>
              </a:rPr>
              <a:t>that it was replacing tax credits </a:t>
            </a:r>
            <a:endParaRPr lang="en-GB" sz="1600"/>
          </a:p>
        </p:txBody>
      </p:sp>
      <p:sp>
        <p:nvSpPr>
          <p:cNvPr id="14" name="Rectangle 13">
            <a:extLst>
              <a:ext uri="{FF2B5EF4-FFF2-40B4-BE49-F238E27FC236}">
                <a16:creationId xmlns:a16="http://schemas.microsoft.com/office/drawing/2014/main" id="{FC4E901A-E79F-87CB-399D-8BADAA86091E}"/>
              </a:ext>
            </a:extLst>
          </p:cNvPr>
          <p:cNvSpPr/>
          <p:nvPr/>
        </p:nvSpPr>
        <p:spPr bwMode="gray">
          <a:xfrm>
            <a:off x="2652190" y="4630879"/>
            <a:ext cx="6136846" cy="8795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spcBef>
                <a:spcPts val="2400"/>
              </a:spcBef>
              <a:buClr>
                <a:schemeClr val="bg2"/>
              </a:buClr>
              <a:buFont typeface="Arial" panose="020B0604020202020204" pitchFamily="34" charset="0"/>
              <a:buChar char="•"/>
            </a:pPr>
            <a:r>
              <a:rPr lang="en-GB" sz="1600">
                <a:latin typeface="Arial" panose="020B0604020202020204" pitchFamily="34" charset="0"/>
              </a:rPr>
              <a:t>Participant couples felt apprehensive and uncertain about what to expect from UC, feeling it was likely they would be worse off financially. </a:t>
            </a:r>
          </a:p>
        </p:txBody>
      </p:sp>
      <p:sp>
        <p:nvSpPr>
          <p:cNvPr id="16" name="Rectangle 15">
            <a:extLst>
              <a:ext uri="{FF2B5EF4-FFF2-40B4-BE49-F238E27FC236}">
                <a16:creationId xmlns:a16="http://schemas.microsoft.com/office/drawing/2014/main" id="{BD77019B-204B-8E5A-91B5-7F5AF66243AE}"/>
              </a:ext>
            </a:extLst>
          </p:cNvPr>
          <p:cNvSpPr/>
          <p:nvPr/>
        </p:nvSpPr>
        <p:spPr bwMode="gray">
          <a:xfrm>
            <a:off x="252843" y="4630880"/>
            <a:ext cx="2248270" cy="87950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Participant couples expected to be financially worse off</a:t>
            </a:r>
            <a:endParaRPr lang="en-GB" sz="1600"/>
          </a:p>
        </p:txBody>
      </p:sp>
      <p:sp>
        <p:nvSpPr>
          <p:cNvPr id="17" name="TextBox 16">
            <a:extLst>
              <a:ext uri="{FF2B5EF4-FFF2-40B4-BE49-F238E27FC236}">
                <a16:creationId xmlns:a16="http://schemas.microsoft.com/office/drawing/2014/main" id="{9CB44A8B-CB8A-206B-D995-B03CA0C29751}"/>
              </a:ext>
            </a:extLst>
          </p:cNvPr>
          <p:cNvSpPr txBox="1"/>
          <p:nvPr/>
        </p:nvSpPr>
        <p:spPr>
          <a:xfrm>
            <a:off x="8866920" y="3755194"/>
            <a:ext cx="3312482" cy="1384995"/>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know some people on UC and I’ve heard it is a pretty ridiculous system […] from what I’ve heard, it sounds like they are extremely aggressive.”</a:t>
            </a:r>
          </a:p>
          <a:p>
            <a:r>
              <a:rPr lang="en-GB" sz="1400">
                <a:solidFill>
                  <a:schemeClr val="accent1"/>
                </a:solidFill>
                <a:latin typeface="Arial" panose="020B0604020202020204" pitchFamily="34" charset="0"/>
                <a:cs typeface="Arial" panose="020B0604020202020204" pitchFamily="34" charset="0"/>
              </a:rPr>
              <a:t>Claimant, employed, Child Tax Credit &amp; Working Tax Credit </a:t>
            </a:r>
          </a:p>
        </p:txBody>
      </p:sp>
      <p:sp>
        <p:nvSpPr>
          <p:cNvPr id="18" name="TextBox 17">
            <a:extLst>
              <a:ext uri="{FF2B5EF4-FFF2-40B4-BE49-F238E27FC236}">
                <a16:creationId xmlns:a16="http://schemas.microsoft.com/office/drawing/2014/main" id="{2FFD8AC7-1738-6D84-0BF6-00888695291A}"/>
              </a:ext>
            </a:extLst>
          </p:cNvPr>
          <p:cNvSpPr txBox="1"/>
          <p:nvPr/>
        </p:nvSpPr>
        <p:spPr>
          <a:xfrm>
            <a:off x="8866920" y="2209969"/>
            <a:ext cx="3473786" cy="1384995"/>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knew it was being phased in, and had been for quite a few years, and that it was meant to in theory roll all benefits into one.”</a:t>
            </a:r>
          </a:p>
          <a:p>
            <a:r>
              <a:rPr lang="en-GB" sz="1400">
                <a:solidFill>
                  <a:schemeClr val="accent1"/>
                </a:solidFill>
                <a:latin typeface="Arial" panose="020B0604020202020204" pitchFamily="34" charset="0"/>
                <a:cs typeface="Arial" panose="020B0604020202020204" pitchFamily="34" charset="0"/>
              </a:rPr>
              <a:t>Claimant, out of work, Child Tax Credit &amp; Working Tax Credit </a:t>
            </a:r>
          </a:p>
        </p:txBody>
      </p:sp>
      <p:sp>
        <p:nvSpPr>
          <p:cNvPr id="21" name="Title 1">
            <a:extLst>
              <a:ext uri="{FF2B5EF4-FFF2-40B4-BE49-F238E27FC236}">
                <a16:creationId xmlns:a16="http://schemas.microsoft.com/office/drawing/2014/main" id="{9DA87F27-E6AB-4EBC-395F-1BD0FD2E059A}"/>
              </a:ext>
            </a:extLst>
          </p:cNvPr>
          <p:cNvSpPr txBox="1">
            <a:spLocks/>
          </p:cNvSpPr>
          <p:nvPr/>
        </p:nvSpPr>
        <p:spPr>
          <a:xfrm>
            <a:off x="0" y="0"/>
            <a:ext cx="12192000" cy="1116000"/>
          </a:xfrm>
          <a:prstGeom prst="rect">
            <a:avLst/>
          </a:prstGeom>
          <a:solidFill>
            <a:srgbClr val="00437B"/>
          </a:solidFill>
        </p:spPr>
        <p:txBody>
          <a:bodyPr vert="horz" lIns="91440" tIns="45720" rIns="91440" bIns="45720" rtlCol="0" anchor="b">
            <a:normAutofit fontScale="97500"/>
          </a:bodyPr>
          <a:lstStyle>
            <a:lvl1pPr algn="l" defTabSz="685800" rtl="0" eaLnBrk="1" latinLnBrk="0" hangingPunct="1">
              <a:lnSpc>
                <a:spcPct val="90000"/>
              </a:lnSpc>
              <a:spcBef>
                <a:spcPct val="0"/>
              </a:spcBef>
              <a:buNone/>
              <a:defRPr sz="4500" kern="1200">
                <a:solidFill>
                  <a:schemeClr val="bg1"/>
                </a:solidFill>
                <a:latin typeface="Arial" panose="020B0604020202020204" pitchFamily="34" charset="0"/>
                <a:ea typeface="+mj-ea"/>
                <a:cs typeface="Arial" panose="020B0604020202020204" pitchFamily="34" charset="0"/>
              </a:defRPr>
            </a:lvl1pPr>
          </a:lstStyle>
          <a:p>
            <a:r>
              <a:rPr lang="en-GB" sz="3000"/>
              <a:t>Before receiving the Migration Notice participants felt negatively disposed towards UC, however it felt like a distant concept</a:t>
            </a:r>
          </a:p>
        </p:txBody>
      </p:sp>
      <p:sp>
        <p:nvSpPr>
          <p:cNvPr id="2" name="Rectangle 1">
            <a:extLst>
              <a:ext uri="{FF2B5EF4-FFF2-40B4-BE49-F238E27FC236}">
                <a16:creationId xmlns:a16="http://schemas.microsoft.com/office/drawing/2014/main" id="{B77F5F22-B345-9E26-B459-6D64C885DB6D}"/>
              </a:ext>
            </a:extLst>
          </p:cNvPr>
          <p:cNvSpPr/>
          <p:nvPr/>
        </p:nvSpPr>
        <p:spPr bwMode="gray">
          <a:xfrm>
            <a:off x="2652190" y="3462387"/>
            <a:ext cx="6136846" cy="10705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spcBef>
                <a:spcPts val="2400"/>
              </a:spcBef>
              <a:buClr>
                <a:schemeClr val="bg2"/>
              </a:buClr>
              <a:buFont typeface="Arial" panose="020B0604020202020204" pitchFamily="34" charset="0"/>
              <a:buChar char="•"/>
            </a:pPr>
            <a:r>
              <a:rPr lang="en-GB" sz="1600">
                <a:latin typeface="Arial" panose="020B0604020202020204" pitchFamily="34" charset="0"/>
              </a:rPr>
              <a:t>There was a feeling that UC would be less supportive, more restrictive, and more demanding than tax credits in terms of the eligibility requirements and claim management. </a:t>
            </a:r>
          </a:p>
        </p:txBody>
      </p:sp>
      <p:sp>
        <p:nvSpPr>
          <p:cNvPr id="3" name="Rectangle 2">
            <a:extLst>
              <a:ext uri="{FF2B5EF4-FFF2-40B4-BE49-F238E27FC236}">
                <a16:creationId xmlns:a16="http://schemas.microsoft.com/office/drawing/2014/main" id="{0645863D-0E29-3C06-1BFA-8B9701F4E4C6}"/>
              </a:ext>
            </a:extLst>
          </p:cNvPr>
          <p:cNvSpPr/>
          <p:nvPr/>
        </p:nvSpPr>
        <p:spPr bwMode="gray">
          <a:xfrm>
            <a:off x="252843" y="3462388"/>
            <a:ext cx="2248270" cy="10705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rPr>
              <a:t>Negative attitudes towards UC</a:t>
            </a:r>
            <a:endParaRPr lang="en-GB" sz="1600"/>
          </a:p>
        </p:txBody>
      </p:sp>
    </p:spTree>
    <p:extLst>
      <p:ext uri="{BB962C8B-B14F-4D97-AF65-F5344CB8AC3E}">
        <p14:creationId xmlns:p14="http://schemas.microsoft.com/office/powerpoint/2010/main" val="2638662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7AEF814-FCD6-20B0-D3A4-0E53147BA8F2}"/>
              </a:ext>
            </a:extLst>
          </p:cNvPr>
          <p:cNvSpPr/>
          <p:nvPr/>
        </p:nvSpPr>
        <p:spPr bwMode="gray">
          <a:xfrm>
            <a:off x="2465317" y="1356686"/>
            <a:ext cx="6552224" cy="16564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spcBef>
                <a:spcPts val="1200"/>
              </a:spcBef>
              <a:buClr>
                <a:schemeClr val="bg2"/>
              </a:buClr>
              <a:buFont typeface="Arial" panose="020B0604020202020204" pitchFamily="34" charset="0"/>
              <a:buChar char="•"/>
            </a:pPr>
            <a:r>
              <a:rPr lang="en-GB" sz="1600">
                <a:effectLst/>
                <a:latin typeface="Arial" panose="020B0604020202020204" pitchFamily="34" charset="0"/>
                <a:ea typeface="Arial" panose="020B0604020202020204" pitchFamily="34" charset="0"/>
              </a:rPr>
              <a:t>Perceptions of UC were shaped by negative media attention, word-of-mouth and social media. </a:t>
            </a:r>
          </a:p>
          <a:p>
            <a:pPr marL="285750" indent="-285750">
              <a:spcBef>
                <a:spcPts val="1200"/>
              </a:spcBef>
              <a:buClr>
                <a:schemeClr val="bg2"/>
              </a:buClr>
              <a:buFont typeface="Arial" panose="020B0604020202020204" pitchFamily="34" charset="0"/>
              <a:buChar char="•"/>
            </a:pPr>
            <a:r>
              <a:rPr lang="en-GB" sz="1600">
                <a:effectLst/>
                <a:latin typeface="Arial" panose="020B0604020202020204" pitchFamily="34" charset="0"/>
                <a:ea typeface="Arial" panose="020B0604020202020204" pitchFamily="34" charset="0"/>
              </a:rPr>
              <a:t>Some participant couples believed that all those eligible for UC were being transferred from tax credits to the new system at the same time which would cause delays.</a:t>
            </a:r>
          </a:p>
        </p:txBody>
      </p:sp>
      <p:sp>
        <p:nvSpPr>
          <p:cNvPr id="13" name="Rectangle 12">
            <a:extLst>
              <a:ext uri="{FF2B5EF4-FFF2-40B4-BE49-F238E27FC236}">
                <a16:creationId xmlns:a16="http://schemas.microsoft.com/office/drawing/2014/main" id="{DF5442EB-7410-2C15-F872-6218A54011E7}"/>
              </a:ext>
            </a:extLst>
          </p:cNvPr>
          <p:cNvSpPr/>
          <p:nvPr/>
        </p:nvSpPr>
        <p:spPr bwMode="gray">
          <a:xfrm>
            <a:off x="460013" y="1356685"/>
            <a:ext cx="1857983" cy="16564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rPr>
              <a:t>Challenges </a:t>
            </a:r>
            <a:r>
              <a:rPr lang="en-GB" sz="1600" b="1">
                <a:effectLst/>
                <a:latin typeface="Arial" panose="020B0604020202020204" pitchFamily="34" charset="0"/>
                <a:ea typeface="Arial" panose="020B0604020202020204" pitchFamily="34" charset="0"/>
              </a:rPr>
              <a:t> with UC were anticipated</a:t>
            </a:r>
            <a:endParaRPr lang="en-GB" sz="1600"/>
          </a:p>
        </p:txBody>
      </p:sp>
      <p:sp>
        <p:nvSpPr>
          <p:cNvPr id="21" name="Title 1">
            <a:extLst>
              <a:ext uri="{FF2B5EF4-FFF2-40B4-BE49-F238E27FC236}">
                <a16:creationId xmlns:a16="http://schemas.microsoft.com/office/drawing/2014/main" id="{9DA87F27-E6AB-4EBC-395F-1BD0FD2E059A}"/>
              </a:ext>
            </a:extLst>
          </p:cNvPr>
          <p:cNvSpPr txBox="1">
            <a:spLocks/>
          </p:cNvSpPr>
          <p:nvPr/>
        </p:nvSpPr>
        <p:spPr>
          <a:xfrm>
            <a:off x="0" y="0"/>
            <a:ext cx="12192000" cy="1116000"/>
          </a:xfrm>
          <a:prstGeom prst="rect">
            <a:avLst/>
          </a:prstGeom>
          <a:solidFill>
            <a:srgbClr val="00437B"/>
          </a:solidFill>
        </p:spPr>
        <p:txBody>
          <a:bodyPr vert="horz" lIns="91440" tIns="45720" rIns="91440" bIns="45720" rtlCol="0" anchor="b">
            <a:normAutofit fontScale="97500"/>
          </a:bodyPr>
          <a:lstStyle>
            <a:lvl1pPr algn="l" defTabSz="685800" rtl="0" eaLnBrk="1" latinLnBrk="0" hangingPunct="1">
              <a:lnSpc>
                <a:spcPct val="90000"/>
              </a:lnSpc>
              <a:spcBef>
                <a:spcPct val="0"/>
              </a:spcBef>
              <a:buNone/>
              <a:defRPr sz="4500" kern="1200">
                <a:solidFill>
                  <a:schemeClr val="bg1"/>
                </a:solidFill>
                <a:latin typeface="Arial" panose="020B0604020202020204" pitchFamily="34" charset="0"/>
                <a:ea typeface="+mj-ea"/>
                <a:cs typeface="Arial" panose="020B0604020202020204" pitchFamily="34" charset="0"/>
              </a:defRPr>
            </a:lvl1pPr>
          </a:lstStyle>
          <a:p>
            <a:r>
              <a:rPr lang="en-GB" sz="3200"/>
              <a:t>Participants relied on third party sources for information about UC, which negatively shaped their expectations</a:t>
            </a:r>
          </a:p>
        </p:txBody>
      </p:sp>
      <p:sp>
        <p:nvSpPr>
          <p:cNvPr id="8" name="Rectangle 7">
            <a:extLst>
              <a:ext uri="{FF2B5EF4-FFF2-40B4-BE49-F238E27FC236}">
                <a16:creationId xmlns:a16="http://schemas.microsoft.com/office/drawing/2014/main" id="{842A09FD-D45B-4F26-9344-BB1CF17128AF}"/>
              </a:ext>
            </a:extLst>
          </p:cNvPr>
          <p:cNvSpPr/>
          <p:nvPr/>
        </p:nvSpPr>
        <p:spPr bwMode="gray">
          <a:xfrm>
            <a:off x="2465317" y="3115206"/>
            <a:ext cx="6552224" cy="19847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spcBef>
                <a:spcPts val="600"/>
              </a:spcBef>
              <a:buClr>
                <a:schemeClr val="bg2"/>
              </a:buClr>
              <a:buFont typeface="Arial" panose="020B0604020202020204" pitchFamily="34" charset="0"/>
              <a:buChar char="•"/>
            </a:pPr>
            <a:r>
              <a:rPr lang="en-GB" sz="1600">
                <a:latin typeface="Arial" panose="020B0604020202020204" pitchFamily="34" charset="0"/>
              </a:rPr>
              <a:t>Trust in DWP and the government was low and this was reinforced by negative media coverage. </a:t>
            </a:r>
          </a:p>
          <a:p>
            <a:pPr marL="285750" indent="-285750">
              <a:spcBef>
                <a:spcPts val="600"/>
              </a:spcBef>
              <a:buClr>
                <a:schemeClr val="bg2"/>
              </a:buClr>
              <a:buFont typeface="Arial" panose="020B0604020202020204" pitchFamily="34" charset="0"/>
              <a:buChar char="•"/>
            </a:pPr>
            <a:r>
              <a:rPr lang="en-GB" sz="1600">
                <a:effectLst/>
                <a:latin typeface="Arial" panose="020B0604020202020204" pitchFamily="34" charset="0"/>
                <a:ea typeface="Arial" panose="020B0604020202020204" pitchFamily="34" charset="0"/>
              </a:rPr>
              <a:t>Participant couples</a:t>
            </a:r>
            <a:r>
              <a:rPr lang="en-GB" sz="1600">
                <a:latin typeface="Arial" panose="020B0604020202020204" pitchFamily="34" charset="0"/>
              </a:rPr>
              <a:t> conducted limited proactive research and relied heavily on social media and media coverage of UC, which was largely negative.</a:t>
            </a:r>
          </a:p>
          <a:p>
            <a:pPr marL="285750" indent="-285750">
              <a:spcBef>
                <a:spcPts val="600"/>
              </a:spcBef>
              <a:buClr>
                <a:schemeClr val="bg2"/>
              </a:buClr>
              <a:buFont typeface="Arial" panose="020B0604020202020204" pitchFamily="34" charset="0"/>
              <a:buChar char="•"/>
            </a:pPr>
            <a:r>
              <a:rPr lang="en-GB" sz="1600">
                <a:effectLst/>
                <a:latin typeface="Arial" panose="020B0604020202020204" pitchFamily="34" charset="0"/>
                <a:ea typeface="Arial" panose="020B0604020202020204" pitchFamily="34" charset="0"/>
              </a:rPr>
              <a:t>Participant couples</a:t>
            </a:r>
            <a:r>
              <a:rPr lang="en-GB" sz="1600">
                <a:latin typeface="Arial" panose="020B0604020202020204" pitchFamily="34" charset="0"/>
              </a:rPr>
              <a:t> often felt that the move to UC was designed to reduce payments or encourage people to stop claiming. </a:t>
            </a:r>
          </a:p>
        </p:txBody>
      </p:sp>
      <p:sp>
        <p:nvSpPr>
          <p:cNvPr id="2" name="Rectangle 1">
            <a:extLst>
              <a:ext uri="{FF2B5EF4-FFF2-40B4-BE49-F238E27FC236}">
                <a16:creationId xmlns:a16="http://schemas.microsoft.com/office/drawing/2014/main" id="{F85B995A-F7B6-18F1-FCA4-076D152C6C61}"/>
              </a:ext>
            </a:extLst>
          </p:cNvPr>
          <p:cNvSpPr/>
          <p:nvPr/>
        </p:nvSpPr>
        <p:spPr bwMode="gray">
          <a:xfrm>
            <a:off x="460013" y="3115206"/>
            <a:ext cx="1857983" cy="198471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Mistrust of the government and therefore of UC</a:t>
            </a:r>
            <a:endParaRPr lang="en-GB" sz="1600"/>
          </a:p>
        </p:txBody>
      </p:sp>
      <p:sp>
        <p:nvSpPr>
          <p:cNvPr id="3" name="TextBox 2">
            <a:extLst>
              <a:ext uri="{FF2B5EF4-FFF2-40B4-BE49-F238E27FC236}">
                <a16:creationId xmlns:a16="http://schemas.microsoft.com/office/drawing/2014/main" id="{6528CE36-0DD4-5836-A061-2AD91446C507}"/>
              </a:ext>
            </a:extLst>
          </p:cNvPr>
          <p:cNvSpPr txBox="1"/>
          <p:nvPr/>
        </p:nvSpPr>
        <p:spPr>
          <a:xfrm>
            <a:off x="9210688" y="3429000"/>
            <a:ext cx="2521299" cy="1600438"/>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“It seemed like an opportunity for government to reduce the benefits they were paying out.”</a:t>
            </a:r>
          </a:p>
          <a:p>
            <a:r>
              <a:rPr lang="en-GB" sz="1400">
                <a:solidFill>
                  <a:schemeClr val="accent1"/>
                </a:solidFill>
                <a:latin typeface="Arial" panose="020B0604020202020204" pitchFamily="34" charset="0"/>
                <a:cs typeface="Arial" panose="020B0604020202020204" pitchFamily="34" charset="0"/>
              </a:rPr>
              <a:t>Non-claimant, out of work, Child Tax Credit &amp; Working Tax Credit </a:t>
            </a:r>
          </a:p>
        </p:txBody>
      </p:sp>
      <p:sp>
        <p:nvSpPr>
          <p:cNvPr id="4" name="Rectangle 3">
            <a:extLst>
              <a:ext uri="{FF2B5EF4-FFF2-40B4-BE49-F238E27FC236}">
                <a16:creationId xmlns:a16="http://schemas.microsoft.com/office/drawing/2014/main" id="{2EAC7DB6-AACB-7260-990D-F063F6250402}"/>
              </a:ext>
            </a:extLst>
          </p:cNvPr>
          <p:cNvSpPr/>
          <p:nvPr/>
        </p:nvSpPr>
        <p:spPr bwMode="gray">
          <a:xfrm>
            <a:off x="2465317" y="5201967"/>
            <a:ext cx="6552224" cy="125342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spcBef>
                <a:spcPts val="1200"/>
              </a:spcBef>
              <a:buClr>
                <a:schemeClr val="bg2"/>
              </a:buClr>
              <a:buFont typeface="Arial" panose="020B0604020202020204" pitchFamily="34" charset="0"/>
              <a:buChar char="•"/>
            </a:pPr>
            <a:r>
              <a:rPr lang="en-GB" sz="1600">
                <a:latin typeface="Arial" panose="020B0604020202020204" pitchFamily="34" charset="0"/>
                <a:ea typeface="Arial" panose="020B0604020202020204" pitchFamily="34" charset="0"/>
              </a:rPr>
              <a:t>Many p</a:t>
            </a:r>
            <a:r>
              <a:rPr lang="en-GB" sz="1600">
                <a:effectLst/>
                <a:latin typeface="Arial" panose="020B0604020202020204" pitchFamily="34" charset="0"/>
                <a:ea typeface="Arial" panose="020B0604020202020204" pitchFamily="34" charset="0"/>
              </a:rPr>
              <a:t>articipant couples</a:t>
            </a:r>
            <a:r>
              <a:rPr lang="en-GB" sz="1600">
                <a:latin typeface="Arial" panose="020B0604020202020204" pitchFamily="34" charset="0"/>
                <a:ea typeface="Arial" panose="020B0604020202020204" pitchFamily="34" charset="0"/>
              </a:rPr>
              <a:t> initially believed their claim would automatically be transferred from one system to the next. This meant couples had higher expectations. When they found out they would have to make a new claim, this felt like a lot of effort, making positive views of the move less likely.</a:t>
            </a:r>
          </a:p>
        </p:txBody>
      </p:sp>
      <p:sp>
        <p:nvSpPr>
          <p:cNvPr id="7" name="Rectangle 6">
            <a:extLst>
              <a:ext uri="{FF2B5EF4-FFF2-40B4-BE49-F238E27FC236}">
                <a16:creationId xmlns:a16="http://schemas.microsoft.com/office/drawing/2014/main" id="{003AA9A2-307D-5D9C-2607-8243BA9EFC8B}"/>
              </a:ext>
            </a:extLst>
          </p:cNvPr>
          <p:cNvSpPr/>
          <p:nvPr/>
        </p:nvSpPr>
        <p:spPr bwMode="gray">
          <a:xfrm>
            <a:off x="460013" y="5201966"/>
            <a:ext cx="1857983" cy="125342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rPr>
              <a:t>Incorrect assumptions about claim transition</a:t>
            </a:r>
            <a:endParaRPr lang="en-GB" sz="1600"/>
          </a:p>
        </p:txBody>
      </p:sp>
    </p:spTree>
    <p:extLst>
      <p:ext uri="{BB962C8B-B14F-4D97-AF65-F5344CB8AC3E}">
        <p14:creationId xmlns:p14="http://schemas.microsoft.com/office/powerpoint/2010/main" val="1649275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50A5A43-F73D-B462-EE1A-F5822DD202EB}"/>
              </a:ext>
            </a:extLst>
          </p:cNvPr>
          <p:cNvSpPr txBox="1">
            <a:spLocks/>
          </p:cNvSpPr>
          <p:nvPr/>
        </p:nvSpPr>
        <p:spPr>
          <a:xfrm>
            <a:off x="0" y="0"/>
            <a:ext cx="12192000" cy="1116000"/>
          </a:xfrm>
          <a:prstGeom prst="rect">
            <a:avLst/>
          </a:prstGeom>
          <a:solidFill>
            <a:srgbClr val="00437B"/>
          </a:solidFill>
        </p:spPr>
        <p:txBody>
          <a:bodyPr vert="horz" lIns="91440" tIns="45720" rIns="91440" bIns="45720" rtlCol="0" anchor="b">
            <a:normAutofit fontScale="90000" lnSpcReduction="20000"/>
          </a:bodyPr>
          <a:lstStyle>
            <a:lvl1pPr algn="l" defTabSz="685800" rtl="0" eaLnBrk="1" latinLnBrk="0" hangingPunct="1">
              <a:lnSpc>
                <a:spcPct val="90000"/>
              </a:lnSpc>
              <a:spcBef>
                <a:spcPct val="0"/>
              </a:spcBef>
              <a:buNone/>
              <a:defRPr sz="4500" kern="1200">
                <a:solidFill>
                  <a:schemeClr val="bg1"/>
                </a:solidFill>
                <a:latin typeface="Arial" panose="020B0604020202020204" pitchFamily="34" charset="0"/>
                <a:ea typeface="+mj-ea"/>
                <a:cs typeface="Arial" panose="020B0604020202020204" pitchFamily="34" charset="0"/>
              </a:defRPr>
            </a:lvl1pPr>
          </a:lstStyle>
          <a:p>
            <a:r>
              <a:rPr lang="en-GB" sz="3200"/>
              <a:t>Non-claimant participants demonstrated particularly negative attitudes towards UC and were also likely to be less financially reliant on their benefit claim</a:t>
            </a:r>
          </a:p>
        </p:txBody>
      </p:sp>
      <p:sp>
        <p:nvSpPr>
          <p:cNvPr id="11" name="Rectangle 10">
            <a:extLst>
              <a:ext uri="{FF2B5EF4-FFF2-40B4-BE49-F238E27FC236}">
                <a16:creationId xmlns:a16="http://schemas.microsoft.com/office/drawing/2014/main" id="{5FCC8D91-DAFB-E519-F172-42E07B605E03}"/>
              </a:ext>
            </a:extLst>
          </p:cNvPr>
          <p:cNvSpPr/>
          <p:nvPr/>
        </p:nvSpPr>
        <p:spPr bwMode="gray">
          <a:xfrm>
            <a:off x="392170" y="1710968"/>
            <a:ext cx="8870591" cy="33703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effectLst/>
                <a:latin typeface="Arial" panose="020B0604020202020204" pitchFamily="34" charset="0"/>
                <a:ea typeface="Arial" panose="020B0604020202020204" pitchFamily="34" charset="0"/>
              </a:rPr>
              <a:t>Non-claimant couples</a:t>
            </a:r>
            <a:endParaRPr lang="en-GB"/>
          </a:p>
        </p:txBody>
      </p:sp>
      <p:sp>
        <p:nvSpPr>
          <p:cNvPr id="20" name="Rectangle 19">
            <a:extLst>
              <a:ext uri="{FF2B5EF4-FFF2-40B4-BE49-F238E27FC236}">
                <a16:creationId xmlns:a16="http://schemas.microsoft.com/office/drawing/2014/main" id="{2A408DB1-15EB-52CE-E14E-24C325CDB905}"/>
              </a:ext>
            </a:extLst>
          </p:cNvPr>
          <p:cNvSpPr/>
          <p:nvPr/>
        </p:nvSpPr>
        <p:spPr bwMode="gray">
          <a:xfrm>
            <a:off x="1714098" y="2163527"/>
            <a:ext cx="7548665" cy="99064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pPr>
            <a:r>
              <a:rPr lang="en-GB" sz="1600">
                <a:solidFill>
                  <a:schemeClr val="tx1"/>
                </a:solidFill>
                <a:latin typeface="Arial" panose="020B0604020202020204" pitchFamily="34" charset="0"/>
                <a:ea typeface="Arial" panose="020B0604020202020204" pitchFamily="34" charset="0"/>
              </a:rPr>
              <a:t>There was a universal dislike for UC and higher levels of mistrust towards DWP and the government amongst non-claimants. For those who started the claim process, the experience reinforced rather than challenged these assumptions.</a:t>
            </a:r>
          </a:p>
        </p:txBody>
      </p:sp>
      <p:sp>
        <p:nvSpPr>
          <p:cNvPr id="22" name="Rectangle 21">
            <a:extLst>
              <a:ext uri="{FF2B5EF4-FFF2-40B4-BE49-F238E27FC236}">
                <a16:creationId xmlns:a16="http://schemas.microsoft.com/office/drawing/2014/main" id="{83A7D64D-6993-5082-8490-867DB753BFAF}"/>
              </a:ext>
            </a:extLst>
          </p:cNvPr>
          <p:cNvSpPr/>
          <p:nvPr/>
        </p:nvSpPr>
        <p:spPr bwMode="gray">
          <a:xfrm>
            <a:off x="392173" y="2163529"/>
            <a:ext cx="1253831" cy="99064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More negative towards UC</a:t>
            </a:r>
            <a:endParaRPr lang="en-GB" sz="1400"/>
          </a:p>
        </p:txBody>
      </p:sp>
      <p:sp>
        <p:nvSpPr>
          <p:cNvPr id="24" name="Rectangle 23">
            <a:extLst>
              <a:ext uri="{FF2B5EF4-FFF2-40B4-BE49-F238E27FC236}">
                <a16:creationId xmlns:a16="http://schemas.microsoft.com/office/drawing/2014/main" id="{A4CA8A9B-48C5-134F-AC93-2193958D462B}"/>
              </a:ext>
            </a:extLst>
          </p:cNvPr>
          <p:cNvSpPr/>
          <p:nvPr/>
        </p:nvSpPr>
        <p:spPr bwMode="gray">
          <a:xfrm>
            <a:off x="392170" y="3221059"/>
            <a:ext cx="1253831" cy="8838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Limited research conducted</a:t>
            </a:r>
            <a:endParaRPr lang="en-GB" sz="1400"/>
          </a:p>
        </p:txBody>
      </p:sp>
      <p:sp>
        <p:nvSpPr>
          <p:cNvPr id="25" name="Rectangle 24">
            <a:extLst>
              <a:ext uri="{FF2B5EF4-FFF2-40B4-BE49-F238E27FC236}">
                <a16:creationId xmlns:a16="http://schemas.microsoft.com/office/drawing/2014/main" id="{1B9307DB-F938-B11C-68AD-6373F838D883}"/>
              </a:ext>
            </a:extLst>
          </p:cNvPr>
          <p:cNvSpPr/>
          <p:nvPr/>
        </p:nvSpPr>
        <p:spPr bwMode="gray">
          <a:xfrm>
            <a:off x="1714099" y="3230583"/>
            <a:ext cx="7548663" cy="88387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pPr>
            <a:r>
              <a:rPr lang="en-GB" sz="1600">
                <a:solidFill>
                  <a:schemeClr val="tx1"/>
                </a:solidFill>
                <a:latin typeface="Arial" panose="020B0604020202020204" pitchFamily="34" charset="0"/>
              </a:rPr>
              <a:t>Non-claimants were more likely than claimants to rely on word-of-mouth as a source of information and less likely than this group to have conducted research prior to receiving the Migration Notice.</a:t>
            </a:r>
          </a:p>
        </p:txBody>
      </p:sp>
      <p:sp>
        <p:nvSpPr>
          <p:cNvPr id="29" name="Rectangle 28">
            <a:extLst>
              <a:ext uri="{FF2B5EF4-FFF2-40B4-BE49-F238E27FC236}">
                <a16:creationId xmlns:a16="http://schemas.microsoft.com/office/drawing/2014/main" id="{EBEB224E-86E6-E9BB-DB01-17016C5B49D0}"/>
              </a:ext>
            </a:extLst>
          </p:cNvPr>
          <p:cNvSpPr/>
          <p:nvPr/>
        </p:nvSpPr>
        <p:spPr bwMode="gray">
          <a:xfrm>
            <a:off x="392171" y="4181190"/>
            <a:ext cx="1253831" cy="135710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Knowledge of capital limits</a:t>
            </a:r>
            <a:endParaRPr lang="en-GB" sz="1400"/>
          </a:p>
        </p:txBody>
      </p:sp>
      <p:sp>
        <p:nvSpPr>
          <p:cNvPr id="30" name="Rectangle 29">
            <a:extLst>
              <a:ext uri="{FF2B5EF4-FFF2-40B4-BE49-F238E27FC236}">
                <a16:creationId xmlns:a16="http://schemas.microsoft.com/office/drawing/2014/main" id="{C96E493A-412D-5DCD-2BF5-87443AB0F633}"/>
              </a:ext>
            </a:extLst>
          </p:cNvPr>
          <p:cNvSpPr/>
          <p:nvPr/>
        </p:nvSpPr>
        <p:spPr bwMode="gray">
          <a:xfrm>
            <a:off x="1714098" y="4181190"/>
            <a:ext cx="7548663" cy="13571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pPr>
            <a:r>
              <a:rPr lang="en-GB" sz="1600">
                <a:solidFill>
                  <a:schemeClr val="tx1"/>
                </a:solidFill>
                <a:latin typeface="Arial" panose="020B0604020202020204" pitchFamily="34" charset="0"/>
              </a:rPr>
              <a:t>Participants expected that their saving amounts could make them ineligible for UC. An assumption that they would be ineligible and the belief that they would receive less income from benefits on UC than tax credits made them less likely to initiate any research or the claim process.</a:t>
            </a:r>
          </a:p>
        </p:txBody>
      </p:sp>
      <p:sp>
        <p:nvSpPr>
          <p:cNvPr id="31" name="TextBox 30">
            <a:extLst>
              <a:ext uri="{FF2B5EF4-FFF2-40B4-BE49-F238E27FC236}">
                <a16:creationId xmlns:a16="http://schemas.microsoft.com/office/drawing/2014/main" id="{A58ADB55-AF97-22A9-3573-4D31B0A23049}"/>
              </a:ext>
            </a:extLst>
          </p:cNvPr>
          <p:cNvSpPr txBox="1"/>
          <p:nvPr/>
        </p:nvSpPr>
        <p:spPr>
          <a:xfrm>
            <a:off x="9420666" y="2552742"/>
            <a:ext cx="2521299" cy="2893100"/>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“Definitely yes, the savings limit was the main factor that made us think we either had to invest our money into something so it was not in the bank account, or we couldn’t apply. And we didn’t want to make any flash decisions on that.”</a:t>
            </a:r>
          </a:p>
          <a:p>
            <a:r>
              <a:rPr lang="en-GB" sz="1400">
                <a:solidFill>
                  <a:schemeClr val="accent1"/>
                </a:solidFill>
                <a:latin typeface="Arial" panose="020B0604020202020204" pitchFamily="34" charset="0"/>
                <a:cs typeface="Arial" panose="020B0604020202020204" pitchFamily="34" charset="0"/>
              </a:rPr>
              <a:t>Non-claimant, self-employed, Child Tax Credit &amp; Working Tax Credit</a:t>
            </a:r>
          </a:p>
        </p:txBody>
      </p:sp>
    </p:spTree>
    <p:extLst>
      <p:ext uri="{BB962C8B-B14F-4D97-AF65-F5344CB8AC3E}">
        <p14:creationId xmlns:p14="http://schemas.microsoft.com/office/powerpoint/2010/main" val="3001990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3.	Reactions to and understanding of the Migration Notice</a:t>
            </a:r>
          </a:p>
        </p:txBody>
      </p:sp>
    </p:spTree>
    <p:extLst>
      <p:ext uri="{BB962C8B-B14F-4D97-AF65-F5344CB8AC3E}">
        <p14:creationId xmlns:p14="http://schemas.microsoft.com/office/powerpoint/2010/main" val="2942171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C8837-089A-B67B-5AF3-EC2684BDF283}"/>
              </a:ext>
            </a:extLst>
          </p:cNvPr>
          <p:cNvSpPr>
            <a:spLocks noGrp="1"/>
          </p:cNvSpPr>
          <p:nvPr>
            <p:ph type="title"/>
          </p:nvPr>
        </p:nvSpPr>
        <p:spPr/>
        <p:txBody>
          <a:bodyPr>
            <a:normAutofit/>
          </a:bodyPr>
          <a:lstStyle/>
          <a:p>
            <a:r>
              <a:rPr lang="en-GB" sz="3000"/>
              <a:t>Older participants in particular liked to be addressed and communicated with as a couple</a:t>
            </a:r>
          </a:p>
        </p:txBody>
      </p:sp>
      <p:sp>
        <p:nvSpPr>
          <p:cNvPr id="3" name="Rectangle 2">
            <a:extLst>
              <a:ext uri="{FF2B5EF4-FFF2-40B4-BE49-F238E27FC236}">
                <a16:creationId xmlns:a16="http://schemas.microsoft.com/office/drawing/2014/main" id="{41E76912-47D2-9D4B-B766-3E762F89457E}"/>
              </a:ext>
            </a:extLst>
          </p:cNvPr>
          <p:cNvSpPr/>
          <p:nvPr/>
        </p:nvSpPr>
        <p:spPr>
          <a:xfrm>
            <a:off x="477674" y="2470241"/>
            <a:ext cx="3564000" cy="8188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Shared bank account</a:t>
            </a:r>
          </a:p>
        </p:txBody>
      </p:sp>
      <p:sp>
        <p:nvSpPr>
          <p:cNvPr id="4" name="Rectangle 3">
            <a:extLst>
              <a:ext uri="{FF2B5EF4-FFF2-40B4-BE49-F238E27FC236}">
                <a16:creationId xmlns:a16="http://schemas.microsoft.com/office/drawing/2014/main" id="{6AB77F42-B178-ADF7-E842-9826E0358FC8}"/>
              </a:ext>
            </a:extLst>
          </p:cNvPr>
          <p:cNvSpPr/>
          <p:nvPr/>
        </p:nvSpPr>
        <p:spPr>
          <a:xfrm>
            <a:off x="409434" y="1282890"/>
            <a:ext cx="11245754" cy="818865"/>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a:solidFill>
                  <a:schemeClr val="tx1"/>
                </a:solidFill>
                <a:latin typeface="Arial" panose="020B0604020202020204" pitchFamily="34" charset="0"/>
                <a:cs typeface="Arial" panose="020B0604020202020204" pitchFamily="34" charset="0"/>
              </a:rPr>
              <a:t>Participant couples whose financial and personal lives were highly connected wanted this to be acknowledged. For some it was important that their wife/ husband was referred to as such and not ‘partner’.</a:t>
            </a:r>
          </a:p>
        </p:txBody>
      </p:sp>
      <p:sp>
        <p:nvSpPr>
          <p:cNvPr id="5" name="Rectangle 4">
            <a:extLst>
              <a:ext uri="{FF2B5EF4-FFF2-40B4-BE49-F238E27FC236}">
                <a16:creationId xmlns:a16="http://schemas.microsoft.com/office/drawing/2014/main" id="{41397890-C0DA-909A-10AE-C3E1BCC097B3}"/>
              </a:ext>
            </a:extLst>
          </p:cNvPr>
          <p:cNvSpPr/>
          <p:nvPr/>
        </p:nvSpPr>
        <p:spPr>
          <a:xfrm>
            <a:off x="4318551" y="2470241"/>
            <a:ext cx="3564000" cy="8188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Shared email</a:t>
            </a:r>
          </a:p>
        </p:txBody>
      </p:sp>
      <p:sp>
        <p:nvSpPr>
          <p:cNvPr id="6" name="Rectangle 5">
            <a:extLst>
              <a:ext uri="{FF2B5EF4-FFF2-40B4-BE49-F238E27FC236}">
                <a16:creationId xmlns:a16="http://schemas.microsoft.com/office/drawing/2014/main" id="{3CB1C335-FF34-540B-12B9-1619148F91A2}"/>
              </a:ext>
            </a:extLst>
          </p:cNvPr>
          <p:cNvSpPr/>
          <p:nvPr/>
        </p:nvSpPr>
        <p:spPr>
          <a:xfrm>
            <a:off x="8159428" y="2470240"/>
            <a:ext cx="3564000" cy="81886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Shared work</a:t>
            </a:r>
          </a:p>
        </p:txBody>
      </p:sp>
      <p:sp>
        <p:nvSpPr>
          <p:cNvPr id="7" name="Rectangle 6">
            <a:extLst>
              <a:ext uri="{FF2B5EF4-FFF2-40B4-BE49-F238E27FC236}">
                <a16:creationId xmlns:a16="http://schemas.microsoft.com/office/drawing/2014/main" id="{3C4052D7-AEAD-E532-5333-5F0AC5C4D32A}"/>
              </a:ext>
            </a:extLst>
          </p:cNvPr>
          <p:cNvSpPr/>
          <p:nvPr/>
        </p:nvSpPr>
        <p:spPr>
          <a:xfrm>
            <a:off x="477674" y="3439229"/>
            <a:ext cx="3564000" cy="2125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These participant couples shared a bank account and had only one account for all expenditure.</a:t>
            </a:r>
            <a:endParaRPr lang="en-GB" sz="1600" b="1">
              <a:solidFill>
                <a:schemeClr val="tx1"/>
              </a:solidFill>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20BB5B70-FB61-CB9E-D667-6BA344B6F11A}"/>
              </a:ext>
            </a:extLst>
          </p:cNvPr>
          <p:cNvSpPr/>
          <p:nvPr/>
        </p:nvSpPr>
        <p:spPr>
          <a:xfrm>
            <a:off x="4318551" y="3439229"/>
            <a:ext cx="3564000" cy="2125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 couples who were less digitally active only had one email address as they did not see two as necessary. This created challenges with making a claim for UC.</a:t>
            </a:r>
            <a:endParaRPr lang="en-GB" sz="1600" b="1">
              <a:solidFill>
                <a:schemeClr val="tx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DA06C1D7-4C92-8095-FE2F-0A4888A2224F}"/>
              </a:ext>
            </a:extLst>
          </p:cNvPr>
          <p:cNvSpPr/>
          <p:nvPr/>
        </p:nvSpPr>
        <p:spPr>
          <a:xfrm>
            <a:off x="8150326" y="3392488"/>
            <a:ext cx="3564000" cy="2125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For the self-employed, particularly farmers, while one claimant was running the business, the other partner was involved or supported them.</a:t>
            </a:r>
            <a:endParaRPr lang="en-GB" sz="1600" b="1">
              <a:solidFill>
                <a:schemeClr val="tx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16B35946-A713-C39D-4E8E-CCEC7C1A3C8B}"/>
              </a:ext>
            </a:extLst>
          </p:cNvPr>
          <p:cNvSpPr txBox="1"/>
          <p:nvPr/>
        </p:nvSpPr>
        <p:spPr bwMode="auto">
          <a:xfrm>
            <a:off x="477674" y="5373177"/>
            <a:ext cx="4449168" cy="954107"/>
          </a:xfrm>
          <a:prstGeom prst="rect">
            <a:avLst/>
          </a:prstGeom>
          <a:noFill/>
        </p:spPr>
        <p:txBody>
          <a:bodyPr wrap="square">
            <a:spAutoFit/>
          </a:bodyPr>
          <a:lstStyle>
            <a:defPPr>
              <a:defRPr lang="en-US"/>
            </a:defPPr>
            <a:lvl1pPr>
              <a:defRPr sz="1400" b="1" i="1">
                <a:solidFill>
                  <a:schemeClr val="accent1"/>
                </a:solidFill>
                <a:latin typeface="Arial" panose="020B0604020202020204" pitchFamily="34" charset="0"/>
                <a:cs typeface="Arial" panose="020B0604020202020204" pitchFamily="34" charset="0"/>
              </a:defRPr>
            </a:lvl1pPr>
          </a:lstStyle>
          <a:p>
            <a:r>
              <a:rPr lang="en-GB"/>
              <a:t>"I hate it when they say, 'Oh, your partner.' No, it's not my [expletive] partner, it's my wife. Sorry. I hate it when they say, 'Your partner.’” </a:t>
            </a:r>
          </a:p>
          <a:p>
            <a:r>
              <a:rPr lang="en-GB" b="0"/>
              <a:t>Claimant, self-employed, Working Tax Credit</a:t>
            </a:r>
          </a:p>
        </p:txBody>
      </p:sp>
    </p:spTree>
    <p:extLst>
      <p:ext uri="{BB962C8B-B14F-4D97-AF65-F5344CB8AC3E}">
        <p14:creationId xmlns:p14="http://schemas.microsoft.com/office/powerpoint/2010/main" val="2141505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090C67D-D0F0-7B39-49AB-64178EE2413D}"/>
              </a:ext>
            </a:extLst>
          </p:cNvPr>
          <p:cNvSpPr/>
          <p:nvPr/>
        </p:nvSpPr>
        <p:spPr bwMode="gray">
          <a:xfrm>
            <a:off x="125506" y="1435252"/>
            <a:ext cx="2248270" cy="13223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400">
                <a:latin typeface="Arial" panose="020B0604020202020204" pitchFamily="34" charset="0"/>
                <a:cs typeface="Arial" panose="020B0604020202020204" pitchFamily="34" charset="0"/>
              </a:rPr>
              <a:t>While participants were </a:t>
            </a:r>
            <a:r>
              <a:rPr lang="en-GB" sz="1400" b="1">
                <a:latin typeface="Arial" panose="020B0604020202020204" pitchFamily="34" charset="0"/>
                <a:cs typeface="Arial" panose="020B0604020202020204" pitchFamily="34" charset="0"/>
              </a:rPr>
              <a:t>not surprised</a:t>
            </a:r>
            <a:r>
              <a:rPr lang="en-GB" sz="1400">
                <a:latin typeface="Arial" panose="020B0604020202020204" pitchFamily="34" charset="0"/>
                <a:cs typeface="Arial" panose="020B0604020202020204" pitchFamily="34" charset="0"/>
              </a:rPr>
              <a:t> by the Migration Notice, they were not expecting to receive it so soon.</a:t>
            </a:r>
          </a:p>
        </p:txBody>
      </p:sp>
      <p:sp>
        <p:nvSpPr>
          <p:cNvPr id="21" name="Title 1">
            <a:extLst>
              <a:ext uri="{FF2B5EF4-FFF2-40B4-BE49-F238E27FC236}">
                <a16:creationId xmlns:a16="http://schemas.microsoft.com/office/drawing/2014/main" id="{9DA87F27-E6AB-4EBC-395F-1BD0FD2E059A}"/>
              </a:ext>
            </a:extLst>
          </p:cNvPr>
          <p:cNvSpPr txBox="1">
            <a:spLocks/>
          </p:cNvSpPr>
          <p:nvPr/>
        </p:nvSpPr>
        <p:spPr>
          <a:xfrm>
            <a:off x="0" y="0"/>
            <a:ext cx="12192000" cy="1116000"/>
          </a:xfrm>
          <a:prstGeom prst="rect">
            <a:avLst/>
          </a:prstGeom>
          <a:solidFill>
            <a:srgbClr val="00437B"/>
          </a:solidFill>
        </p:spPr>
        <p:txBody>
          <a:bodyPr vert="horz" lIns="91440" tIns="45720" rIns="91440" bIns="45720" rtlCol="0" anchor="ctr">
            <a:normAutofit fontScale="97500"/>
          </a:bodyPr>
          <a:lstStyle>
            <a:lvl1pPr algn="l" defTabSz="685800" rtl="0" eaLnBrk="1" latinLnBrk="0" hangingPunct="1">
              <a:lnSpc>
                <a:spcPct val="90000"/>
              </a:lnSpc>
              <a:spcBef>
                <a:spcPct val="0"/>
              </a:spcBef>
              <a:buNone/>
              <a:defRPr sz="4500" kern="1200">
                <a:solidFill>
                  <a:schemeClr val="bg1"/>
                </a:solidFill>
                <a:latin typeface="Arial" panose="020B0604020202020204" pitchFamily="34" charset="0"/>
                <a:ea typeface="+mj-ea"/>
                <a:cs typeface="Arial" panose="020B0604020202020204" pitchFamily="34" charset="0"/>
              </a:defRPr>
            </a:lvl1pPr>
          </a:lstStyle>
          <a:p>
            <a:r>
              <a:rPr lang="en-GB" sz="3000"/>
              <a:t>Participants followed a similar process after reading the migration letter</a:t>
            </a:r>
          </a:p>
        </p:txBody>
      </p:sp>
      <p:sp>
        <p:nvSpPr>
          <p:cNvPr id="2" name="Arrow: Right 1">
            <a:extLst>
              <a:ext uri="{FF2B5EF4-FFF2-40B4-BE49-F238E27FC236}">
                <a16:creationId xmlns:a16="http://schemas.microsoft.com/office/drawing/2014/main" id="{83D38083-257B-61D0-816F-684C2707F687}"/>
              </a:ext>
            </a:extLst>
          </p:cNvPr>
          <p:cNvSpPr/>
          <p:nvPr/>
        </p:nvSpPr>
        <p:spPr>
          <a:xfrm>
            <a:off x="2461779" y="1834819"/>
            <a:ext cx="564777"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4A67324A-AB87-31D9-360E-40344BA5F24E}"/>
              </a:ext>
            </a:extLst>
          </p:cNvPr>
          <p:cNvSpPr/>
          <p:nvPr/>
        </p:nvSpPr>
        <p:spPr bwMode="gray">
          <a:xfrm>
            <a:off x="9599508" y="1435252"/>
            <a:ext cx="2248270" cy="13223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400">
                <a:latin typeface="Arial" panose="020B0604020202020204" pitchFamily="34" charset="0"/>
                <a:cs typeface="Arial" panose="020B0604020202020204" pitchFamily="34" charset="0"/>
              </a:rPr>
              <a:t>Their initial response was </a:t>
            </a:r>
            <a:r>
              <a:rPr lang="en-GB" sz="1400" b="1">
                <a:latin typeface="Arial" panose="020B0604020202020204" pitchFamily="34" charset="0"/>
                <a:cs typeface="Arial" panose="020B0604020202020204" pitchFamily="34" charset="0"/>
              </a:rPr>
              <a:t>stress and worry </a:t>
            </a:r>
            <a:r>
              <a:rPr lang="en-GB" sz="1400">
                <a:latin typeface="Arial" panose="020B0604020202020204" pitchFamily="34" charset="0"/>
                <a:cs typeface="Arial" panose="020B0604020202020204" pitchFamily="34" charset="0"/>
              </a:rPr>
              <a:t>about what the move to UC meant for them.</a:t>
            </a:r>
          </a:p>
        </p:txBody>
      </p:sp>
      <p:sp>
        <p:nvSpPr>
          <p:cNvPr id="4" name="Arrow: Right 3">
            <a:extLst>
              <a:ext uri="{FF2B5EF4-FFF2-40B4-BE49-F238E27FC236}">
                <a16:creationId xmlns:a16="http://schemas.microsoft.com/office/drawing/2014/main" id="{2BDCE669-8CA7-F4C8-DE6E-B5049CE5D9FD}"/>
              </a:ext>
            </a:extLst>
          </p:cNvPr>
          <p:cNvSpPr/>
          <p:nvPr/>
        </p:nvSpPr>
        <p:spPr>
          <a:xfrm>
            <a:off x="5373398" y="1834819"/>
            <a:ext cx="564777"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DD212D46-635B-046D-D43E-FFCE03E1A793}"/>
              </a:ext>
            </a:extLst>
          </p:cNvPr>
          <p:cNvSpPr/>
          <p:nvPr/>
        </p:nvSpPr>
        <p:spPr bwMode="gray">
          <a:xfrm>
            <a:off x="9599508" y="4361499"/>
            <a:ext cx="2248270" cy="13223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400">
                <a:latin typeface="Arial" panose="020B0604020202020204" pitchFamily="34" charset="0"/>
                <a:cs typeface="Arial" panose="020B0604020202020204" pitchFamily="34" charset="0"/>
              </a:rPr>
              <a:t>The letter </a:t>
            </a:r>
            <a:r>
              <a:rPr lang="en-GB" sz="1400" b="1">
                <a:latin typeface="Arial" panose="020B0604020202020204" pitchFamily="34" charset="0"/>
                <a:cs typeface="Arial" panose="020B0604020202020204" pitchFamily="34" charset="0"/>
              </a:rPr>
              <a:t>prompted discussion</a:t>
            </a:r>
            <a:r>
              <a:rPr lang="en-GB" sz="1400">
                <a:latin typeface="Arial" panose="020B0604020202020204" pitchFamily="34" charset="0"/>
                <a:cs typeface="Arial" panose="020B0604020202020204" pitchFamily="34" charset="0"/>
              </a:rPr>
              <a:t>s between partners.</a:t>
            </a:r>
          </a:p>
        </p:txBody>
      </p:sp>
      <p:sp>
        <p:nvSpPr>
          <p:cNvPr id="6" name="Rectangle 5">
            <a:extLst>
              <a:ext uri="{FF2B5EF4-FFF2-40B4-BE49-F238E27FC236}">
                <a16:creationId xmlns:a16="http://schemas.microsoft.com/office/drawing/2014/main" id="{58E4E34F-543D-B16F-4780-18B0D3FC0246}"/>
              </a:ext>
            </a:extLst>
          </p:cNvPr>
          <p:cNvSpPr/>
          <p:nvPr/>
        </p:nvSpPr>
        <p:spPr bwMode="gray">
          <a:xfrm>
            <a:off x="3062936" y="1435252"/>
            <a:ext cx="2248270" cy="13223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400">
                <a:latin typeface="Arial" panose="020B0604020202020204" pitchFamily="34" charset="0"/>
                <a:cs typeface="Arial" panose="020B0604020202020204" pitchFamily="34" charset="0"/>
              </a:rPr>
              <a:t>Most participants </a:t>
            </a:r>
            <a:r>
              <a:rPr lang="en-GB" sz="1400" b="1">
                <a:latin typeface="Arial" panose="020B0604020202020204" pitchFamily="34" charset="0"/>
                <a:cs typeface="Arial" panose="020B0604020202020204" pitchFamily="34" charset="0"/>
              </a:rPr>
              <a:t>read the letter immediately </a:t>
            </a:r>
            <a:r>
              <a:rPr lang="en-GB" sz="1400">
                <a:latin typeface="Arial" panose="020B0604020202020204" pitchFamily="34" charset="0"/>
                <a:cs typeface="Arial" panose="020B0604020202020204" pitchFamily="34" charset="0"/>
              </a:rPr>
              <a:t>and put it to one side to deal with closer to the move date. </a:t>
            </a:r>
          </a:p>
        </p:txBody>
      </p:sp>
      <p:sp>
        <p:nvSpPr>
          <p:cNvPr id="7" name="Arrow: Right 6">
            <a:extLst>
              <a:ext uri="{FF2B5EF4-FFF2-40B4-BE49-F238E27FC236}">
                <a16:creationId xmlns:a16="http://schemas.microsoft.com/office/drawing/2014/main" id="{812480E6-C9A3-598B-BA29-BB4D4A1A42EF}"/>
              </a:ext>
            </a:extLst>
          </p:cNvPr>
          <p:cNvSpPr/>
          <p:nvPr/>
        </p:nvSpPr>
        <p:spPr>
          <a:xfrm>
            <a:off x="8972541" y="1834819"/>
            <a:ext cx="564777"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71B16083-99DB-C535-2D29-B229A3B88F6A}"/>
              </a:ext>
            </a:extLst>
          </p:cNvPr>
          <p:cNvSpPr/>
          <p:nvPr/>
        </p:nvSpPr>
        <p:spPr bwMode="gray">
          <a:xfrm>
            <a:off x="6000366" y="1435252"/>
            <a:ext cx="2909984" cy="20995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400">
                <a:latin typeface="Arial" panose="020B0604020202020204" pitchFamily="34" charset="0"/>
                <a:cs typeface="Arial" panose="020B0604020202020204" pitchFamily="34" charset="0"/>
              </a:rPr>
              <a:t>Often </a:t>
            </a:r>
            <a:r>
              <a:rPr lang="en-GB" sz="1400" b="1">
                <a:latin typeface="Arial" panose="020B0604020202020204" pitchFamily="34" charset="0"/>
                <a:cs typeface="Arial" panose="020B0604020202020204" pitchFamily="34" charset="0"/>
              </a:rPr>
              <a:t>both partners in a couple would read the letter. </a:t>
            </a:r>
            <a:r>
              <a:rPr lang="en-GB" sz="1400">
                <a:latin typeface="Arial" panose="020B0604020202020204" pitchFamily="34" charset="0"/>
                <a:cs typeface="Arial" panose="020B0604020202020204" pitchFamily="34" charset="0"/>
              </a:rPr>
              <a:t>One partner explaining the letter to the other was common in couples that tended to already divide financial tasks or if one partner could not read the letter e.g. due to a language barrier, health condition / disability. </a:t>
            </a:r>
          </a:p>
        </p:txBody>
      </p:sp>
      <p:sp>
        <p:nvSpPr>
          <p:cNvPr id="10" name="Arrow: Right 9">
            <a:extLst>
              <a:ext uri="{FF2B5EF4-FFF2-40B4-BE49-F238E27FC236}">
                <a16:creationId xmlns:a16="http://schemas.microsoft.com/office/drawing/2014/main" id="{8F6AF0AF-9F5D-6006-9E2A-1180043815C5}"/>
              </a:ext>
            </a:extLst>
          </p:cNvPr>
          <p:cNvSpPr/>
          <p:nvPr/>
        </p:nvSpPr>
        <p:spPr>
          <a:xfrm rot="5400000">
            <a:off x="10441254" y="3297943"/>
            <a:ext cx="564777"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Right 12">
            <a:extLst>
              <a:ext uri="{FF2B5EF4-FFF2-40B4-BE49-F238E27FC236}">
                <a16:creationId xmlns:a16="http://schemas.microsoft.com/office/drawing/2014/main" id="{6EC2C1A7-58D1-C2DF-67E3-9BBD02642475}"/>
              </a:ext>
            </a:extLst>
          </p:cNvPr>
          <p:cNvSpPr/>
          <p:nvPr/>
        </p:nvSpPr>
        <p:spPr>
          <a:xfrm rot="10800000">
            <a:off x="5179051" y="4761066"/>
            <a:ext cx="564777"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EF4E55F-3E94-6517-B1A7-805BBF76A89D}"/>
              </a:ext>
            </a:extLst>
          </p:cNvPr>
          <p:cNvSpPr/>
          <p:nvPr/>
        </p:nvSpPr>
        <p:spPr bwMode="gray">
          <a:xfrm>
            <a:off x="2744168" y="4361499"/>
            <a:ext cx="2248270" cy="13223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400" b="1">
                <a:latin typeface="Arial" panose="020B0604020202020204" pitchFamily="34" charset="0"/>
                <a:cs typeface="Arial" panose="020B0604020202020204" pitchFamily="34" charset="0"/>
              </a:rPr>
              <a:t>Most participant</a:t>
            </a:r>
            <a:r>
              <a:rPr lang="en-GB" sz="1400">
                <a:latin typeface="Arial" panose="020B0604020202020204" pitchFamily="34" charset="0"/>
                <a:cs typeface="Arial" panose="020B0604020202020204" pitchFamily="34" charset="0"/>
              </a:rPr>
              <a:t> </a:t>
            </a:r>
            <a:r>
              <a:rPr lang="en-GB" sz="1400" b="1">
                <a:latin typeface="Arial" panose="020B0604020202020204" pitchFamily="34" charset="0"/>
                <a:cs typeface="Arial" panose="020B0604020202020204" pitchFamily="34" charset="0"/>
              </a:rPr>
              <a:t>couples in our sample intended to apply</a:t>
            </a:r>
            <a:r>
              <a:rPr lang="en-GB" sz="1400">
                <a:latin typeface="Arial" panose="020B0604020202020204" pitchFamily="34" charset="0"/>
                <a:cs typeface="Arial" panose="020B0604020202020204" pitchFamily="34" charset="0"/>
              </a:rPr>
              <a:t>, but only a small minority took immediate action to do so. </a:t>
            </a:r>
          </a:p>
        </p:txBody>
      </p:sp>
      <p:sp>
        <p:nvSpPr>
          <p:cNvPr id="22" name="Rectangle 21">
            <a:extLst>
              <a:ext uri="{FF2B5EF4-FFF2-40B4-BE49-F238E27FC236}">
                <a16:creationId xmlns:a16="http://schemas.microsoft.com/office/drawing/2014/main" id="{93C529A2-1409-D308-5BE1-9B2004DE218A}"/>
              </a:ext>
            </a:extLst>
          </p:cNvPr>
          <p:cNvSpPr/>
          <p:nvPr/>
        </p:nvSpPr>
        <p:spPr bwMode="gray">
          <a:xfrm>
            <a:off x="6155170" y="4361499"/>
            <a:ext cx="2248270" cy="13223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400">
                <a:latin typeface="Arial" panose="020B0604020202020204" pitchFamily="34" charset="0"/>
                <a:cs typeface="Arial" panose="020B0604020202020204" pitchFamily="34" charset="0"/>
              </a:rPr>
              <a:t>Participants</a:t>
            </a:r>
            <a:r>
              <a:rPr lang="en-GB" sz="1400" b="1">
                <a:latin typeface="Arial" panose="020B0604020202020204" pitchFamily="34" charset="0"/>
                <a:cs typeface="Arial" panose="020B0604020202020204" pitchFamily="34" charset="0"/>
              </a:rPr>
              <a:t> felt that the letter was easy to understand </a:t>
            </a:r>
            <a:r>
              <a:rPr lang="en-GB" sz="1400">
                <a:latin typeface="Arial" panose="020B0604020202020204" pitchFamily="34" charset="0"/>
                <a:cs typeface="Arial" panose="020B0604020202020204" pitchFamily="34" charset="0"/>
              </a:rPr>
              <a:t>and was not missing any information. </a:t>
            </a:r>
          </a:p>
        </p:txBody>
      </p:sp>
      <p:sp>
        <p:nvSpPr>
          <p:cNvPr id="24" name="Arrow: Right 23">
            <a:extLst>
              <a:ext uri="{FF2B5EF4-FFF2-40B4-BE49-F238E27FC236}">
                <a16:creationId xmlns:a16="http://schemas.microsoft.com/office/drawing/2014/main" id="{F10C7747-4763-01A1-124C-4FAEE7735339}"/>
              </a:ext>
            </a:extLst>
          </p:cNvPr>
          <p:cNvSpPr/>
          <p:nvPr/>
        </p:nvSpPr>
        <p:spPr>
          <a:xfrm rot="10800000">
            <a:off x="8613870" y="4761066"/>
            <a:ext cx="564777"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154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9DA87F27-E6AB-4EBC-395F-1BD0FD2E059A}"/>
              </a:ext>
            </a:extLst>
          </p:cNvPr>
          <p:cNvSpPr txBox="1">
            <a:spLocks/>
          </p:cNvSpPr>
          <p:nvPr/>
        </p:nvSpPr>
        <p:spPr>
          <a:xfrm>
            <a:off x="0" y="0"/>
            <a:ext cx="12192000" cy="1116000"/>
          </a:xfrm>
          <a:prstGeom prst="rect">
            <a:avLst/>
          </a:prstGeom>
          <a:solidFill>
            <a:srgbClr val="00437B"/>
          </a:solidFill>
        </p:spPr>
        <p:txBody>
          <a:bodyPr vert="horz" lIns="91440" tIns="45720" rIns="91440" bIns="45720" rtlCol="0" anchor="ctr">
            <a:normAutofit fontScale="67500" lnSpcReduction="20000"/>
          </a:bodyPr>
          <a:lstStyle>
            <a:lvl1pPr algn="l" defTabSz="685800" rtl="0" eaLnBrk="1" latinLnBrk="0" hangingPunct="1">
              <a:lnSpc>
                <a:spcPct val="90000"/>
              </a:lnSpc>
              <a:spcBef>
                <a:spcPct val="0"/>
              </a:spcBef>
              <a:buNone/>
              <a:defRPr sz="4500" kern="1200">
                <a:solidFill>
                  <a:schemeClr val="bg1"/>
                </a:solidFill>
                <a:latin typeface="Arial" panose="020B0604020202020204" pitchFamily="34" charset="0"/>
                <a:ea typeface="+mj-ea"/>
                <a:cs typeface="Arial" panose="020B0604020202020204" pitchFamily="34" charset="0"/>
              </a:defRPr>
            </a:lvl1pPr>
          </a:lstStyle>
          <a:p>
            <a:r>
              <a:rPr lang="en-GB"/>
              <a:t>Understanding of the migration letter was not a barrier to claiming, however, important details or sign-posting were sometimes missed</a:t>
            </a:r>
          </a:p>
        </p:txBody>
      </p:sp>
      <p:sp>
        <p:nvSpPr>
          <p:cNvPr id="12" name="Rectangle 11">
            <a:extLst>
              <a:ext uri="{FF2B5EF4-FFF2-40B4-BE49-F238E27FC236}">
                <a16:creationId xmlns:a16="http://schemas.microsoft.com/office/drawing/2014/main" id="{CFC2CAE5-6A1E-6C51-9CB9-6D30AD245BAA}"/>
              </a:ext>
            </a:extLst>
          </p:cNvPr>
          <p:cNvSpPr/>
          <p:nvPr/>
        </p:nvSpPr>
        <p:spPr bwMode="gray">
          <a:xfrm>
            <a:off x="2266338" y="1231331"/>
            <a:ext cx="7232503" cy="11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solidFill>
                  <a:schemeClr val="tx1"/>
                </a:solidFill>
                <a:effectLst/>
                <a:latin typeface="Arial" panose="020B0604020202020204" pitchFamily="34" charset="0"/>
                <a:ea typeface="Arial" panose="020B0604020202020204" pitchFamily="34" charset="0"/>
              </a:rPr>
              <a:t>Participants understood from the migration letter that tax credits were ending and that they needed to apply to UC to continue receiving benefits. The deadline was communicated clearly and overall, the letter contained little new information.</a:t>
            </a:r>
            <a:endParaRPr lang="en-GB" sz="1600">
              <a:solidFill>
                <a:schemeClr val="tx1"/>
              </a:solidFill>
            </a:endParaRPr>
          </a:p>
        </p:txBody>
      </p:sp>
      <p:sp>
        <p:nvSpPr>
          <p:cNvPr id="9" name="Rectangle 8">
            <a:extLst>
              <a:ext uri="{FF2B5EF4-FFF2-40B4-BE49-F238E27FC236}">
                <a16:creationId xmlns:a16="http://schemas.microsoft.com/office/drawing/2014/main" id="{F1B9B7AA-F59C-7B2D-276C-6C4E9C763655}"/>
              </a:ext>
            </a:extLst>
          </p:cNvPr>
          <p:cNvSpPr/>
          <p:nvPr/>
        </p:nvSpPr>
        <p:spPr bwMode="gray">
          <a:xfrm>
            <a:off x="2266339" y="2428359"/>
            <a:ext cx="7232502" cy="15640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Awareness of transitional protection was more common amongst the more digitally confident who also had a more detailed understanding of UC overall. </a:t>
            </a:r>
            <a:endParaRPr lang="en-GB" sz="1600">
              <a:solidFill>
                <a:schemeClr val="tx1"/>
              </a:solidFill>
              <a:effectLst/>
              <a:latin typeface="Arial" panose="020B0604020202020204" pitchFamily="34" charset="0"/>
              <a:ea typeface="Arial" panose="020B0604020202020204" pitchFamily="34" charset="0"/>
            </a:endParaRPr>
          </a:p>
          <a:p>
            <a:pPr marL="285750" indent="-285750">
              <a:lnSpc>
                <a:spcPct val="110000"/>
              </a:lnSpc>
              <a:spcBef>
                <a:spcPts val="600"/>
              </a:spcBef>
              <a:buFont typeface="Arial" panose="020B0604020202020204" pitchFamily="34" charset="0"/>
              <a:buChar char="•"/>
            </a:pPr>
            <a:r>
              <a:rPr lang="en-GB" sz="1600">
                <a:solidFill>
                  <a:schemeClr val="tx1"/>
                </a:solidFill>
                <a:effectLst/>
                <a:latin typeface="Arial" panose="020B0604020202020204" pitchFamily="34" charset="0"/>
                <a:ea typeface="Arial" panose="020B0604020202020204" pitchFamily="34" charset="0"/>
              </a:rPr>
              <a:t>Otherwise, this information could be missed. Transitional protection is key information for this audience and helps to mitigate concerns about being worse off on UC – so it is imperative that it is clearly understood.</a:t>
            </a:r>
            <a:endParaRPr lang="en-GB" sz="1600">
              <a:solidFill>
                <a:schemeClr val="tx1"/>
              </a:solidFill>
            </a:endParaRPr>
          </a:p>
        </p:txBody>
      </p:sp>
      <p:sp>
        <p:nvSpPr>
          <p:cNvPr id="14" name="Rectangle 13">
            <a:extLst>
              <a:ext uri="{FF2B5EF4-FFF2-40B4-BE49-F238E27FC236}">
                <a16:creationId xmlns:a16="http://schemas.microsoft.com/office/drawing/2014/main" id="{AD7CB376-AB2A-18E7-5520-33B2BF87E74D}"/>
              </a:ext>
            </a:extLst>
          </p:cNvPr>
          <p:cNvSpPr/>
          <p:nvPr/>
        </p:nvSpPr>
        <p:spPr bwMode="gray">
          <a:xfrm>
            <a:off x="283588" y="1231329"/>
            <a:ext cx="1857983" cy="11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The Migration </a:t>
            </a:r>
            <a:r>
              <a:rPr lang="en-GB" sz="1600" b="1">
                <a:latin typeface="Arial" panose="020B0604020202020204" pitchFamily="34" charset="0"/>
                <a:ea typeface="Arial" panose="020B0604020202020204" pitchFamily="34" charset="0"/>
              </a:rPr>
              <a:t>N</a:t>
            </a:r>
            <a:r>
              <a:rPr lang="en-GB" sz="1600" b="1">
                <a:effectLst/>
                <a:latin typeface="Arial" panose="020B0604020202020204" pitchFamily="34" charset="0"/>
                <a:ea typeface="Arial" panose="020B0604020202020204" pitchFamily="34" charset="0"/>
              </a:rPr>
              <a:t>otice was understood by participants</a:t>
            </a:r>
            <a:endParaRPr lang="en-GB" sz="1600"/>
          </a:p>
        </p:txBody>
      </p:sp>
      <p:sp>
        <p:nvSpPr>
          <p:cNvPr id="16" name="Rectangle 15">
            <a:extLst>
              <a:ext uri="{FF2B5EF4-FFF2-40B4-BE49-F238E27FC236}">
                <a16:creationId xmlns:a16="http://schemas.microsoft.com/office/drawing/2014/main" id="{61951ADC-6112-E6BA-DCBD-3F64310C0808}"/>
              </a:ext>
            </a:extLst>
          </p:cNvPr>
          <p:cNvSpPr/>
          <p:nvPr/>
        </p:nvSpPr>
        <p:spPr bwMode="gray">
          <a:xfrm>
            <a:off x="283588" y="2431547"/>
            <a:ext cx="1857983" cy="15640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rPr>
              <a:t>Information on transitional protection could be missed</a:t>
            </a:r>
            <a:endParaRPr lang="en-GB" sz="1600"/>
          </a:p>
        </p:txBody>
      </p:sp>
      <p:sp>
        <p:nvSpPr>
          <p:cNvPr id="2" name="Rectangle 1">
            <a:extLst>
              <a:ext uri="{FF2B5EF4-FFF2-40B4-BE49-F238E27FC236}">
                <a16:creationId xmlns:a16="http://schemas.microsoft.com/office/drawing/2014/main" id="{0D568003-8A2D-5382-C19D-303A0DBB0566}"/>
              </a:ext>
            </a:extLst>
          </p:cNvPr>
          <p:cNvSpPr/>
          <p:nvPr/>
        </p:nvSpPr>
        <p:spPr bwMode="gray">
          <a:xfrm>
            <a:off x="283588" y="5879507"/>
            <a:ext cx="11699146" cy="6733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rPr>
              <a:t>Highlighting ‘transitional protection’ in the Migration Notice will help improve perceptions of UC, if the amount couples receive is the same as their tax credit payments.</a:t>
            </a:r>
            <a:endParaRPr lang="en-GB"/>
          </a:p>
        </p:txBody>
      </p:sp>
      <p:sp>
        <p:nvSpPr>
          <p:cNvPr id="3" name="Rectangle 2">
            <a:extLst>
              <a:ext uri="{FF2B5EF4-FFF2-40B4-BE49-F238E27FC236}">
                <a16:creationId xmlns:a16="http://schemas.microsoft.com/office/drawing/2014/main" id="{7B5B8536-5767-DF37-29BD-309990B511F2}"/>
              </a:ext>
            </a:extLst>
          </p:cNvPr>
          <p:cNvSpPr/>
          <p:nvPr/>
        </p:nvSpPr>
        <p:spPr bwMode="gray">
          <a:xfrm>
            <a:off x="2266339" y="4132089"/>
            <a:ext cx="7232502" cy="162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600">
                <a:solidFill>
                  <a:schemeClr val="tx1"/>
                </a:solidFill>
                <a:latin typeface="Arial" panose="020B0604020202020204" pitchFamily="34" charset="0"/>
              </a:rPr>
              <a:t>Participants who were less digitally confident were more likely than those with higher digital confidence want more information in the Migration Notice to inform their next steps about the move to UC. </a:t>
            </a:r>
          </a:p>
          <a:p>
            <a:pPr marL="285750" indent="-285750">
              <a:lnSpc>
                <a:spcPct val="110000"/>
              </a:lnSpc>
              <a:spcBef>
                <a:spcPts val="600"/>
              </a:spcBef>
              <a:buFont typeface="Arial" panose="020B0604020202020204" pitchFamily="34" charset="0"/>
              <a:buChar char="•"/>
            </a:pPr>
            <a:r>
              <a:rPr lang="en-GB" sz="1600">
                <a:solidFill>
                  <a:schemeClr val="tx1"/>
                </a:solidFill>
                <a:latin typeface="Arial" panose="020B0604020202020204" pitchFamily="34" charset="0"/>
              </a:rPr>
              <a:t>This group valued having information in one place as this felt more easily accessible due to their low confidence searching for information online. </a:t>
            </a:r>
            <a:r>
              <a:rPr lang="en-GB" sz="1600">
                <a:solidFill>
                  <a:schemeClr val="tx1"/>
                </a:solidFill>
                <a:effectLst/>
                <a:latin typeface="Arial" panose="020B0604020202020204" pitchFamily="34" charset="0"/>
                <a:ea typeface="Arial" panose="020B0604020202020204" pitchFamily="34" charset="0"/>
              </a:rPr>
              <a:t>For example, tailored information in one tab on the UC website.</a:t>
            </a:r>
            <a:r>
              <a:rPr lang="en-GB" sz="1600">
                <a:solidFill>
                  <a:schemeClr val="tx1"/>
                </a:solidFill>
                <a:latin typeface="Arial" panose="020B0604020202020204" pitchFamily="34" charset="0"/>
              </a:rPr>
              <a:t> </a:t>
            </a:r>
          </a:p>
        </p:txBody>
      </p:sp>
      <p:sp>
        <p:nvSpPr>
          <p:cNvPr id="4" name="Rectangle 3">
            <a:extLst>
              <a:ext uri="{FF2B5EF4-FFF2-40B4-BE49-F238E27FC236}">
                <a16:creationId xmlns:a16="http://schemas.microsoft.com/office/drawing/2014/main" id="{811C4FD4-8EAE-F299-8C33-45EFC49AC313}"/>
              </a:ext>
            </a:extLst>
          </p:cNvPr>
          <p:cNvSpPr/>
          <p:nvPr/>
        </p:nvSpPr>
        <p:spPr bwMode="gray">
          <a:xfrm>
            <a:off x="283588" y="4132089"/>
            <a:ext cx="1857983" cy="162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rPr>
              <a:t>Low d</a:t>
            </a:r>
            <a:r>
              <a:rPr lang="en-GB" sz="1600" b="1">
                <a:effectLst/>
                <a:latin typeface="Arial" panose="020B0604020202020204" pitchFamily="34" charset="0"/>
                <a:ea typeface="Arial" panose="020B0604020202020204" pitchFamily="34" charset="0"/>
              </a:rPr>
              <a:t>igital confidence increased the desire for information to be all one place </a:t>
            </a:r>
            <a:endParaRPr lang="en-GB" sz="1600"/>
          </a:p>
        </p:txBody>
      </p:sp>
      <p:sp>
        <p:nvSpPr>
          <p:cNvPr id="5" name="Rectangle 4">
            <a:extLst>
              <a:ext uri="{FF2B5EF4-FFF2-40B4-BE49-F238E27FC236}">
                <a16:creationId xmlns:a16="http://schemas.microsoft.com/office/drawing/2014/main" id="{70EA1D99-8192-B94A-AFFE-9E85C5C67E29}"/>
              </a:ext>
            </a:extLst>
          </p:cNvPr>
          <p:cNvSpPr/>
          <p:nvPr/>
        </p:nvSpPr>
        <p:spPr bwMode="gray">
          <a:xfrm>
            <a:off x="9797458" y="1905007"/>
            <a:ext cx="2185276" cy="2685642"/>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600">
                <a:solidFill>
                  <a:schemeClr val="tx1"/>
                </a:solidFill>
                <a:latin typeface="Arial" panose="020B0604020202020204" pitchFamily="34" charset="0"/>
                <a:ea typeface="Arial" panose="020B0604020202020204" pitchFamily="34" charset="0"/>
              </a:rPr>
              <a:t>Highlighting helplines further in the Migration Notice could be helpful in providing reassurance about couples’ recourse if there is a problem later in the claim process. </a:t>
            </a:r>
            <a:endParaRPr lang="en-GB" sz="1600">
              <a:solidFill>
                <a:schemeClr val="tx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136054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9DA87F27-E6AB-4EBC-395F-1BD0FD2E059A}"/>
              </a:ext>
            </a:extLst>
          </p:cNvPr>
          <p:cNvSpPr txBox="1">
            <a:spLocks/>
          </p:cNvSpPr>
          <p:nvPr/>
        </p:nvSpPr>
        <p:spPr>
          <a:xfrm>
            <a:off x="0" y="0"/>
            <a:ext cx="12192000" cy="1116000"/>
          </a:xfrm>
          <a:prstGeom prst="rect">
            <a:avLst/>
          </a:prstGeom>
          <a:solidFill>
            <a:srgbClr val="00437B"/>
          </a:solidFill>
        </p:spPr>
        <p:txBody>
          <a:bodyPr vert="horz" lIns="91440" tIns="45720" rIns="91440" bIns="45720" rtlCol="0" anchor="b">
            <a:normAutofit fontScale="97500"/>
          </a:bodyPr>
          <a:lstStyle>
            <a:lvl1pPr algn="l" defTabSz="685800" rtl="0" eaLnBrk="1" latinLnBrk="0" hangingPunct="1">
              <a:lnSpc>
                <a:spcPct val="90000"/>
              </a:lnSpc>
              <a:spcBef>
                <a:spcPct val="0"/>
              </a:spcBef>
              <a:buNone/>
              <a:defRPr sz="4500" kern="1200">
                <a:solidFill>
                  <a:schemeClr val="bg1"/>
                </a:solidFill>
                <a:latin typeface="Arial" panose="020B0604020202020204" pitchFamily="34" charset="0"/>
                <a:ea typeface="+mj-ea"/>
                <a:cs typeface="Arial" panose="020B0604020202020204" pitchFamily="34" charset="0"/>
              </a:defRPr>
            </a:lvl1pPr>
          </a:lstStyle>
          <a:p>
            <a:r>
              <a:rPr lang="en-GB" sz="3000"/>
              <a:t>Non-claimant and claimant participants</a:t>
            </a:r>
            <a:r>
              <a:rPr lang="en-GB" sz="3000">
                <a:solidFill>
                  <a:srgbClr val="FF0000"/>
                </a:solidFill>
              </a:rPr>
              <a:t> </a:t>
            </a:r>
            <a:r>
              <a:rPr lang="en-GB" sz="3000"/>
              <a:t>interacted with and responded to the Migration Notice differently</a:t>
            </a:r>
          </a:p>
        </p:txBody>
      </p:sp>
      <p:sp>
        <p:nvSpPr>
          <p:cNvPr id="9" name="Rectangle 8">
            <a:extLst>
              <a:ext uri="{FF2B5EF4-FFF2-40B4-BE49-F238E27FC236}">
                <a16:creationId xmlns:a16="http://schemas.microsoft.com/office/drawing/2014/main" id="{0CB2B2ED-9426-4B6D-4B8B-737FB45C198D}"/>
              </a:ext>
            </a:extLst>
          </p:cNvPr>
          <p:cNvSpPr/>
          <p:nvPr/>
        </p:nvSpPr>
        <p:spPr bwMode="gray">
          <a:xfrm>
            <a:off x="593276" y="1444055"/>
            <a:ext cx="4695898"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effectLst/>
                <a:latin typeface="Arial" panose="020B0604020202020204" pitchFamily="34" charset="0"/>
                <a:ea typeface="Arial" panose="020B0604020202020204" pitchFamily="34" charset="0"/>
                <a:cs typeface="Arial" panose="020B0604020202020204" pitchFamily="34" charset="0"/>
              </a:rPr>
              <a:t>Non-claimant couples</a:t>
            </a:r>
            <a:endParaRPr lang="en-GB">
              <a:latin typeface="Arial" panose="020B0604020202020204" pitchFamily="34" charset="0"/>
              <a:cs typeface="Arial" panose="020B0604020202020204" pitchFamily="34" charset="0"/>
            </a:endParaRPr>
          </a:p>
        </p:txBody>
      </p:sp>
      <p:sp>
        <p:nvSpPr>
          <p:cNvPr id="11" name="Rectangle 10">
            <a:extLst>
              <a:ext uri="{FF2B5EF4-FFF2-40B4-BE49-F238E27FC236}">
                <a16:creationId xmlns:a16="http://schemas.microsoft.com/office/drawing/2014/main" id="{279D36B1-2A85-6614-E13A-A5F98A669B73}"/>
              </a:ext>
            </a:extLst>
          </p:cNvPr>
          <p:cNvSpPr/>
          <p:nvPr/>
        </p:nvSpPr>
        <p:spPr bwMode="gray">
          <a:xfrm>
            <a:off x="6666964" y="1444055"/>
            <a:ext cx="4695899"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effectLst/>
                <a:latin typeface="Arial" panose="020B0604020202020204" pitchFamily="34" charset="0"/>
                <a:ea typeface="Arial" panose="020B0604020202020204" pitchFamily="34" charset="0"/>
                <a:cs typeface="Arial" panose="020B0604020202020204" pitchFamily="34" charset="0"/>
              </a:rPr>
              <a:t>Claimant couples</a:t>
            </a:r>
            <a:endParaRPr lang="en-GB">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E269BEB3-5E96-0A81-CB51-E4A6DF584EF4}"/>
              </a:ext>
            </a:extLst>
          </p:cNvPr>
          <p:cNvSpPr/>
          <p:nvPr/>
        </p:nvSpPr>
        <p:spPr>
          <a:xfrm>
            <a:off x="473798" y="1923957"/>
            <a:ext cx="4815375" cy="2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spcBef>
                <a:spcPts val="1200"/>
              </a:spcBef>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It was </a:t>
            </a:r>
            <a:r>
              <a:rPr lang="en-GB" sz="1400" b="1">
                <a:solidFill>
                  <a:schemeClr val="tx1"/>
                </a:solidFill>
                <a:latin typeface="Arial" panose="020B0604020202020204" pitchFamily="34" charset="0"/>
                <a:cs typeface="Arial" panose="020B0604020202020204" pitchFamily="34" charset="0"/>
              </a:rPr>
              <a:t>more likely for only one partner to read the letter.</a:t>
            </a:r>
            <a:r>
              <a:rPr lang="en-GB" sz="1400">
                <a:solidFill>
                  <a:schemeClr val="tx1"/>
                </a:solidFill>
                <a:latin typeface="Arial" panose="020B0604020202020204" pitchFamily="34" charset="0"/>
                <a:cs typeface="Arial" panose="020B0604020202020204" pitchFamily="34" charset="0"/>
              </a:rPr>
              <a:t> This created higher dependency on them from the other partner, meaning they had more responsibility for managing the claim.</a:t>
            </a:r>
          </a:p>
          <a:p>
            <a:pPr marL="285750" indent="-285750">
              <a:spcBef>
                <a:spcPts val="1200"/>
              </a:spcBef>
              <a:buFont typeface="Arial" panose="020B0604020202020204" pitchFamily="34" charset="0"/>
              <a:buChar char="•"/>
            </a:pPr>
            <a:r>
              <a:rPr lang="en-GB" sz="1400" b="1">
                <a:solidFill>
                  <a:schemeClr val="tx1"/>
                </a:solidFill>
                <a:latin typeface="Arial" panose="020B0604020202020204" pitchFamily="34" charset="0"/>
                <a:cs typeface="Arial" panose="020B0604020202020204" pitchFamily="34" charset="0"/>
              </a:rPr>
              <a:t>Reasons for one partner reading the letter were similar to why one partner would lead the claim process. </a:t>
            </a:r>
            <a:r>
              <a:rPr lang="en-GB" sz="1400">
                <a:solidFill>
                  <a:schemeClr val="tx1"/>
                </a:solidFill>
                <a:latin typeface="Arial" panose="020B0604020202020204" pitchFamily="34" charset="0"/>
                <a:cs typeface="Arial" panose="020B0604020202020204" pitchFamily="34" charset="0"/>
              </a:rPr>
              <a:t>For example, where one partner led more generally on household financial management, had higher digital confidence or if one partner had a long-term health condition which prevented them from completing an application.</a:t>
            </a:r>
          </a:p>
          <a:p>
            <a:pPr marL="285750" indent="-285750">
              <a:spcBef>
                <a:spcPts val="1200"/>
              </a:spcBef>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Non-claimants in our sample </a:t>
            </a:r>
            <a:r>
              <a:rPr lang="en-GB" sz="1400" b="1">
                <a:solidFill>
                  <a:schemeClr val="tx1"/>
                </a:solidFill>
                <a:latin typeface="Arial" panose="020B0604020202020204" pitchFamily="34" charset="0"/>
                <a:cs typeface="Arial" panose="020B0604020202020204" pitchFamily="34" charset="0"/>
              </a:rPr>
              <a:t>intended to claim </a:t>
            </a:r>
            <a:r>
              <a:rPr lang="en-GB" sz="1400">
                <a:solidFill>
                  <a:schemeClr val="tx1"/>
                </a:solidFill>
                <a:latin typeface="Arial" panose="020B0604020202020204" pitchFamily="34" charset="0"/>
                <a:cs typeface="Arial" panose="020B0604020202020204" pitchFamily="34" charset="0"/>
              </a:rPr>
              <a:t>after reading the letter but </a:t>
            </a:r>
            <a:r>
              <a:rPr lang="en-GB" sz="1400" b="1">
                <a:solidFill>
                  <a:schemeClr val="tx1"/>
                </a:solidFill>
                <a:latin typeface="Arial" panose="020B0604020202020204" pitchFamily="34" charset="0"/>
                <a:cs typeface="Arial" panose="020B0604020202020204" pitchFamily="34" charset="0"/>
              </a:rPr>
              <a:t>encountered barriers in the claim process, resulting in them dropping out. </a:t>
            </a:r>
            <a:r>
              <a:rPr lang="en-GB" sz="1400">
                <a:solidFill>
                  <a:schemeClr val="tx1"/>
                </a:solidFill>
                <a:latin typeface="Arial" panose="020B0604020202020204" pitchFamily="34" charset="0"/>
                <a:cs typeface="Arial" panose="020B0604020202020204" pitchFamily="34" charset="0"/>
              </a:rPr>
              <a:t>They often faced technical difficulties with the online application as well as practical barriers to completing the claim.</a:t>
            </a:r>
          </a:p>
        </p:txBody>
      </p:sp>
      <p:sp>
        <p:nvSpPr>
          <p:cNvPr id="29" name="Rectangle 28">
            <a:extLst>
              <a:ext uri="{FF2B5EF4-FFF2-40B4-BE49-F238E27FC236}">
                <a16:creationId xmlns:a16="http://schemas.microsoft.com/office/drawing/2014/main" id="{968A2BF6-DE3C-A8FB-1251-F72A5CC533F0}"/>
              </a:ext>
            </a:extLst>
          </p:cNvPr>
          <p:cNvSpPr/>
          <p:nvPr/>
        </p:nvSpPr>
        <p:spPr>
          <a:xfrm>
            <a:off x="6666964" y="1845580"/>
            <a:ext cx="4695900" cy="15834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285750" indent="-285750">
              <a:spcBef>
                <a:spcPts val="1200"/>
              </a:spcBef>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In cases where the letter was read by both partners this increased the likelihood for shared responsibility of a claim.</a:t>
            </a:r>
          </a:p>
          <a:p>
            <a:pPr marL="285750" indent="-285750">
              <a:spcBef>
                <a:spcPts val="1200"/>
              </a:spcBef>
              <a:buFont typeface="Arial" panose="020B0604020202020204" pitchFamily="34" charset="0"/>
              <a:buChar char="•"/>
            </a:pPr>
            <a:r>
              <a:rPr lang="en-GB" sz="1400">
                <a:solidFill>
                  <a:schemeClr val="tx1"/>
                </a:solidFill>
                <a:latin typeface="Arial" panose="020B0604020202020204" pitchFamily="34" charset="0"/>
                <a:cs typeface="Arial" panose="020B0604020202020204" pitchFamily="34" charset="0"/>
              </a:rPr>
              <a:t>Claimants were more likely to think claiming was a necessity. </a:t>
            </a:r>
          </a:p>
          <a:p>
            <a:pPr marL="285750" indent="-285750">
              <a:spcBef>
                <a:spcPts val="1200"/>
              </a:spcBef>
              <a:buFont typeface="Arial" panose="020B0604020202020204" pitchFamily="34" charset="0"/>
              <a:buChar char="•"/>
            </a:pPr>
            <a:endParaRPr lang="en-GB" sz="1400">
              <a:solidFill>
                <a:schemeClr val="tx1"/>
              </a:solidFill>
              <a:latin typeface="Arial" panose="020B0604020202020204" pitchFamily="34" charset="0"/>
              <a:cs typeface="Arial" panose="020B0604020202020204" pitchFamily="34" charset="0"/>
            </a:endParaRPr>
          </a:p>
        </p:txBody>
      </p:sp>
      <p:sp>
        <p:nvSpPr>
          <p:cNvPr id="32" name="TextBox 31">
            <a:extLst>
              <a:ext uri="{FF2B5EF4-FFF2-40B4-BE49-F238E27FC236}">
                <a16:creationId xmlns:a16="http://schemas.microsoft.com/office/drawing/2014/main" id="{2B34107B-A8CD-335E-1FFC-0F4FC987CCCD}"/>
              </a:ext>
            </a:extLst>
          </p:cNvPr>
          <p:cNvSpPr txBox="1"/>
          <p:nvPr/>
        </p:nvSpPr>
        <p:spPr>
          <a:xfrm>
            <a:off x="6730399" y="4611432"/>
            <a:ext cx="4425585"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“We both read it and resigned ourselves to the fact that it was happening.”</a:t>
            </a:r>
          </a:p>
          <a:p>
            <a:r>
              <a:rPr lang="en-GB" sz="1400">
                <a:solidFill>
                  <a:schemeClr val="accent1"/>
                </a:solidFill>
                <a:latin typeface="Arial" panose="020B0604020202020204" pitchFamily="34" charset="0"/>
                <a:cs typeface="Arial" panose="020B0604020202020204" pitchFamily="34" charset="0"/>
              </a:rPr>
              <a:t>Claimant, employed, Child Tax Credit &amp; Working Tax Credit</a:t>
            </a:r>
          </a:p>
        </p:txBody>
      </p:sp>
      <p:sp>
        <p:nvSpPr>
          <p:cNvPr id="33" name="TextBox 32">
            <a:extLst>
              <a:ext uri="{FF2B5EF4-FFF2-40B4-BE49-F238E27FC236}">
                <a16:creationId xmlns:a16="http://schemas.microsoft.com/office/drawing/2014/main" id="{3E14D61B-7DBC-7583-B1B8-D9FDF4C7B1F4}"/>
              </a:ext>
            </a:extLst>
          </p:cNvPr>
          <p:cNvSpPr txBox="1"/>
          <p:nvPr/>
        </p:nvSpPr>
        <p:spPr>
          <a:xfrm>
            <a:off x="6730399" y="3592319"/>
            <a:ext cx="4425585"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knew straight away I would claim because we rely on the tax credits a lot.”</a:t>
            </a:r>
          </a:p>
          <a:p>
            <a:r>
              <a:rPr lang="en-GB" sz="1400">
                <a:solidFill>
                  <a:schemeClr val="accent1"/>
                </a:solidFill>
                <a:latin typeface="Arial" panose="020B0604020202020204" pitchFamily="34" charset="0"/>
                <a:cs typeface="Arial" panose="020B0604020202020204" pitchFamily="34" charset="0"/>
              </a:rPr>
              <a:t>Claimant, out of work, Child Tax Credit &amp; Working Tax Credit</a:t>
            </a:r>
          </a:p>
        </p:txBody>
      </p:sp>
      <p:sp>
        <p:nvSpPr>
          <p:cNvPr id="34" name="TextBox 33">
            <a:extLst>
              <a:ext uri="{FF2B5EF4-FFF2-40B4-BE49-F238E27FC236}">
                <a16:creationId xmlns:a16="http://schemas.microsoft.com/office/drawing/2014/main" id="{DDBCB6A5-99D6-662E-6404-4B4C89AB505D}"/>
              </a:ext>
            </a:extLst>
          </p:cNvPr>
          <p:cNvSpPr txBox="1"/>
          <p:nvPr/>
        </p:nvSpPr>
        <p:spPr>
          <a:xfrm>
            <a:off x="6730399" y="5630546"/>
            <a:ext cx="4425585"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“We read the letter, registered online […] and went through the process of proving identity.”</a:t>
            </a:r>
          </a:p>
          <a:p>
            <a:r>
              <a:rPr lang="en-GB" sz="1400">
                <a:solidFill>
                  <a:schemeClr val="accent1"/>
                </a:solidFill>
                <a:latin typeface="Arial" panose="020B0604020202020204" pitchFamily="34" charset="0"/>
                <a:cs typeface="Arial" panose="020B0604020202020204" pitchFamily="34" charset="0"/>
              </a:rPr>
              <a:t>Claimant, employed, Child Tax Credit &amp; Working Tax Credit</a:t>
            </a:r>
          </a:p>
        </p:txBody>
      </p:sp>
    </p:spTree>
    <p:extLst>
      <p:ext uri="{BB962C8B-B14F-4D97-AF65-F5344CB8AC3E}">
        <p14:creationId xmlns:p14="http://schemas.microsoft.com/office/powerpoint/2010/main" val="40803777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atin typeface="Arial"/>
                <a:cs typeface="Arial"/>
              </a:rPr>
              <a:t>Research Objectives</a:t>
            </a:r>
          </a:p>
        </p:txBody>
      </p:sp>
      <p:sp>
        <p:nvSpPr>
          <p:cNvPr id="3" name="Content Placeholder 2"/>
          <p:cNvSpPr>
            <a:spLocks noGrp="1"/>
          </p:cNvSpPr>
          <p:nvPr>
            <p:ph idx="1"/>
          </p:nvPr>
        </p:nvSpPr>
        <p:spPr>
          <a:xfrm>
            <a:off x="838200" y="1667450"/>
            <a:ext cx="10515600" cy="5047123"/>
          </a:xfrm>
        </p:spPr>
        <p:txBody>
          <a:bodyPr/>
          <a:lstStyle/>
          <a:p>
            <a:r>
              <a:rPr lang="en-GB">
                <a:solidFill>
                  <a:schemeClr val="accent1"/>
                </a:solidFill>
              </a:rPr>
              <a:t> Text </a:t>
            </a:r>
          </a:p>
        </p:txBody>
      </p:sp>
      <p:sp>
        <p:nvSpPr>
          <p:cNvPr id="4" name="Rectangle 3">
            <a:extLst>
              <a:ext uri="{FF2B5EF4-FFF2-40B4-BE49-F238E27FC236}">
                <a16:creationId xmlns:a16="http://schemas.microsoft.com/office/drawing/2014/main" id="{CAA0E8A9-8B8C-B410-47C5-E62D5ABD21B9}"/>
              </a:ext>
            </a:extLst>
          </p:cNvPr>
          <p:cNvSpPr/>
          <p:nvPr/>
        </p:nvSpPr>
        <p:spPr bwMode="gray">
          <a:xfrm>
            <a:off x="931762" y="2706246"/>
            <a:ext cx="2543841" cy="285168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lvl="0" algn="ctr" fontAlgn="base"/>
            <a:endParaRPr lang="en-GB" sz="1600" b="1">
              <a:latin typeface="Arial" panose="020B0604020202020204" pitchFamily="34" charset="0"/>
            </a:endParaRPr>
          </a:p>
          <a:p>
            <a:pPr lvl="0" algn="ctr" fontAlgn="base"/>
            <a:endParaRPr lang="en-GB" sz="1600" b="1">
              <a:latin typeface="Arial" panose="020B0604020202020204" pitchFamily="34" charset="0"/>
            </a:endParaRPr>
          </a:p>
          <a:p>
            <a:pPr algn="ctr">
              <a:lnSpc>
                <a:spcPct val="110000"/>
              </a:lnSpc>
              <a:spcBef>
                <a:spcPts val="2400"/>
              </a:spcBef>
              <a:buClr>
                <a:schemeClr val="bg2"/>
              </a:buClr>
            </a:pPr>
            <a:r>
              <a:rPr lang="en-GB" sz="1600">
                <a:latin typeface="Arial" panose="020B0604020202020204" pitchFamily="34" charset="0"/>
              </a:rPr>
              <a:t>Couples’ </a:t>
            </a:r>
            <a:r>
              <a:rPr lang="en-GB" sz="1600" b="1">
                <a:latin typeface="Arial" panose="020B0604020202020204" pitchFamily="34" charset="0"/>
              </a:rPr>
              <a:t>reactions to and understanding of the Migration Notice</a:t>
            </a:r>
            <a:r>
              <a:rPr lang="en-GB" sz="1600">
                <a:latin typeface="Arial" panose="020B0604020202020204" pitchFamily="34" charset="0"/>
              </a:rPr>
              <a:t> and how this impacted next steps.</a:t>
            </a:r>
          </a:p>
        </p:txBody>
      </p:sp>
      <p:sp>
        <p:nvSpPr>
          <p:cNvPr id="5" name="Rectangle 4">
            <a:extLst>
              <a:ext uri="{FF2B5EF4-FFF2-40B4-BE49-F238E27FC236}">
                <a16:creationId xmlns:a16="http://schemas.microsoft.com/office/drawing/2014/main" id="{2F56B170-02F5-05A9-FAEE-0BB1F3FE450C}"/>
              </a:ext>
            </a:extLst>
          </p:cNvPr>
          <p:cNvSpPr/>
          <p:nvPr/>
        </p:nvSpPr>
        <p:spPr bwMode="gray">
          <a:xfrm>
            <a:off x="3531895" y="2706246"/>
            <a:ext cx="2543841" cy="28516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endParaRPr lang="en-GB" sz="1600">
              <a:effectLst/>
              <a:latin typeface="Arial" panose="020B0604020202020204" pitchFamily="34" charset="0"/>
              <a:ea typeface="Arial" panose="020B0604020202020204" pitchFamily="34" charset="0"/>
            </a:endParaRPr>
          </a:p>
          <a:p>
            <a:pPr algn="ctr">
              <a:lnSpc>
                <a:spcPct val="110000"/>
              </a:lnSpc>
              <a:spcBef>
                <a:spcPts val="2400"/>
              </a:spcBef>
              <a:buClr>
                <a:schemeClr val="bg2"/>
              </a:buClr>
            </a:pPr>
            <a:r>
              <a:rPr lang="en-GB" sz="1600">
                <a:latin typeface="Arial" panose="020B0604020202020204" pitchFamily="34" charset="0"/>
              </a:rPr>
              <a:t>Couples’ </a:t>
            </a:r>
            <a:r>
              <a:rPr lang="en-GB" sz="1600" b="1">
                <a:latin typeface="Arial" panose="020B0604020202020204" pitchFamily="34" charset="0"/>
              </a:rPr>
              <a:t>perceptions of and attitudes to UC </a:t>
            </a:r>
            <a:r>
              <a:rPr lang="en-GB" sz="1600">
                <a:latin typeface="Arial" panose="020B0604020202020204" pitchFamily="34" charset="0"/>
              </a:rPr>
              <a:t>and how these shaped their approach to the claim process.</a:t>
            </a:r>
            <a:endParaRPr lang="en-GB" sz="1600">
              <a:solidFill>
                <a:schemeClr val="bg1"/>
              </a:solidFill>
            </a:endParaRPr>
          </a:p>
        </p:txBody>
      </p:sp>
      <p:sp>
        <p:nvSpPr>
          <p:cNvPr id="6" name="Rectangle 5">
            <a:extLst>
              <a:ext uri="{FF2B5EF4-FFF2-40B4-BE49-F238E27FC236}">
                <a16:creationId xmlns:a16="http://schemas.microsoft.com/office/drawing/2014/main" id="{EDC03086-4F2E-16A6-ACD7-BE6E3840B6FC}"/>
              </a:ext>
            </a:extLst>
          </p:cNvPr>
          <p:cNvSpPr/>
          <p:nvPr/>
        </p:nvSpPr>
        <p:spPr bwMode="gray">
          <a:xfrm>
            <a:off x="6132028" y="2700971"/>
            <a:ext cx="2543840" cy="28516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endParaRPr lang="en-GB" sz="1600" b="1">
              <a:latin typeface="Arial" panose="020B0604020202020204" pitchFamily="34" charset="0"/>
              <a:ea typeface="Arial" panose="020B0604020202020204" pitchFamily="34" charset="0"/>
            </a:endParaRPr>
          </a:p>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rPr>
              <a:t>How couples made the decision </a:t>
            </a:r>
            <a:r>
              <a:rPr lang="en-GB" sz="1600">
                <a:latin typeface="Arial" panose="020B0604020202020204" pitchFamily="34" charset="0"/>
                <a:ea typeface="Arial" panose="020B0604020202020204" pitchFamily="34" charset="0"/>
              </a:rPr>
              <a:t>on whether to claim and their </a:t>
            </a:r>
            <a:r>
              <a:rPr lang="en-GB" sz="1600" b="1">
                <a:effectLst/>
                <a:latin typeface="Arial" panose="020B0604020202020204" pitchFamily="34" charset="0"/>
                <a:ea typeface="Arial" panose="020B0604020202020204" pitchFamily="34" charset="0"/>
              </a:rPr>
              <a:t>experiences of the claim process, </a:t>
            </a:r>
            <a:r>
              <a:rPr lang="en-GB" sz="1600">
                <a:effectLst/>
                <a:latin typeface="Arial" panose="020B0604020202020204" pitchFamily="34" charset="0"/>
                <a:ea typeface="Arial" panose="020B0604020202020204" pitchFamily="34" charset="0"/>
              </a:rPr>
              <a:t>including the </a:t>
            </a:r>
            <a:r>
              <a:rPr lang="en-GB" sz="1600" b="1">
                <a:effectLst/>
                <a:latin typeface="Arial" panose="020B0604020202020204" pitchFamily="34" charset="0"/>
                <a:ea typeface="Arial" panose="020B0604020202020204" pitchFamily="34" charset="0"/>
              </a:rPr>
              <a:t>influence of couple dynamics </a:t>
            </a:r>
            <a:r>
              <a:rPr lang="en-GB" sz="1600">
                <a:effectLst/>
                <a:latin typeface="Arial" panose="020B0604020202020204" pitchFamily="34" charset="0"/>
                <a:ea typeface="Arial" panose="020B0604020202020204" pitchFamily="34" charset="0"/>
              </a:rPr>
              <a:t>on this.</a:t>
            </a:r>
            <a:endParaRPr lang="en-GB" sz="1600"/>
          </a:p>
        </p:txBody>
      </p:sp>
      <p:sp>
        <p:nvSpPr>
          <p:cNvPr id="7" name="Rectangle: Rounded Corners 6">
            <a:extLst>
              <a:ext uri="{FF2B5EF4-FFF2-40B4-BE49-F238E27FC236}">
                <a16:creationId xmlns:a16="http://schemas.microsoft.com/office/drawing/2014/main" id="{21F536CD-E0B1-5BD6-2F34-484A0713B0ED}"/>
              </a:ext>
            </a:extLst>
          </p:cNvPr>
          <p:cNvSpPr/>
          <p:nvPr/>
        </p:nvSpPr>
        <p:spPr>
          <a:xfrm>
            <a:off x="430288" y="1685552"/>
            <a:ext cx="11254321" cy="924318"/>
          </a:xfrm>
          <a:prstGeom prst="round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0000"/>
              </a:lnSpc>
            </a:pPr>
            <a:r>
              <a:rPr lang="en-GB" sz="2000" b="1" dirty="0">
                <a:solidFill>
                  <a:schemeClr val="tx1"/>
                </a:solidFill>
                <a:latin typeface="Arial"/>
                <a:cs typeface="Arial"/>
              </a:rPr>
              <a:t>To better understand </a:t>
            </a:r>
            <a:r>
              <a:rPr lang="en-GB" sz="2000" b="1" u="sng" dirty="0">
                <a:solidFill>
                  <a:schemeClr val="tx1"/>
                </a:solidFill>
                <a:latin typeface="Arial"/>
                <a:ea typeface="+mn-lt"/>
                <a:cs typeface="Arial"/>
              </a:rPr>
              <a:t>tax credit customer couples</a:t>
            </a:r>
            <a:r>
              <a:rPr lang="en-GB" sz="2000" b="1" dirty="0">
                <a:solidFill>
                  <a:schemeClr val="tx1"/>
                </a:solidFill>
                <a:latin typeface="Arial"/>
                <a:cs typeface="Arial"/>
              </a:rPr>
              <a:t>’ experience of being asked to move to Universal Credit (UC). Specifically: </a:t>
            </a:r>
          </a:p>
          <a:p>
            <a:pPr algn="ctr">
              <a:lnSpc>
                <a:spcPct val="110000"/>
              </a:lnSpc>
            </a:pPr>
            <a:endParaRPr lang="en-GB" sz="2000" b="1">
              <a:solidFill>
                <a:schemeClr val="tx1"/>
              </a:solidFill>
              <a:latin typeface="Arial" panose="020B0604020202020204" pitchFamily="34" charset="0"/>
              <a:cs typeface="Arial" panose="020B0604020202020204" pitchFamily="34" charset="0"/>
            </a:endParaRPr>
          </a:p>
        </p:txBody>
      </p:sp>
      <p:pic>
        <p:nvPicPr>
          <p:cNvPr id="9" name="Graphic 8" descr="Open envelope with solid fill">
            <a:extLst>
              <a:ext uri="{FF2B5EF4-FFF2-40B4-BE49-F238E27FC236}">
                <a16:creationId xmlns:a16="http://schemas.microsoft.com/office/drawing/2014/main" id="{348C1FCE-9DD5-A3F9-3587-C293F023900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17439" y="2871030"/>
            <a:ext cx="711754" cy="711754"/>
          </a:xfrm>
          <a:prstGeom prst="rect">
            <a:avLst/>
          </a:prstGeom>
        </p:spPr>
      </p:pic>
      <p:sp>
        <p:nvSpPr>
          <p:cNvPr id="11" name="Rectangle 10">
            <a:extLst>
              <a:ext uri="{FF2B5EF4-FFF2-40B4-BE49-F238E27FC236}">
                <a16:creationId xmlns:a16="http://schemas.microsoft.com/office/drawing/2014/main" id="{A97E79AF-A184-0944-3D26-FB10F4D2D68C}"/>
              </a:ext>
            </a:extLst>
          </p:cNvPr>
          <p:cNvSpPr/>
          <p:nvPr/>
        </p:nvSpPr>
        <p:spPr bwMode="gray">
          <a:xfrm>
            <a:off x="8732160" y="2700971"/>
            <a:ext cx="2543840" cy="285168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endParaRPr lang="en-GB" sz="1600" b="1">
              <a:latin typeface="Arial" panose="020B0604020202020204" pitchFamily="34" charset="0"/>
              <a:ea typeface="Arial" panose="020B0604020202020204" pitchFamily="34" charset="0"/>
            </a:endParaRPr>
          </a:p>
          <a:p>
            <a:pPr algn="ctr">
              <a:lnSpc>
                <a:spcPct val="110000"/>
              </a:lnSpc>
              <a:spcBef>
                <a:spcPts val="2400"/>
              </a:spcBef>
              <a:buClr>
                <a:schemeClr val="bg2"/>
              </a:buClr>
            </a:pPr>
            <a:r>
              <a:rPr lang="en-GB" sz="1600" b="1">
                <a:latin typeface="Arial" panose="020B0604020202020204" pitchFamily="34" charset="0"/>
              </a:rPr>
              <a:t>Experiences of managing UC </a:t>
            </a:r>
            <a:r>
              <a:rPr lang="en-GB" sz="1600">
                <a:latin typeface="Arial" panose="020B0604020202020204" pitchFamily="34" charset="0"/>
              </a:rPr>
              <a:t>among claimant couples.</a:t>
            </a:r>
            <a:endParaRPr lang="en-GB" sz="1600"/>
          </a:p>
        </p:txBody>
      </p:sp>
      <p:pic>
        <p:nvPicPr>
          <p:cNvPr id="15" name="Graphic 14" descr="Head with gears with solid fill">
            <a:extLst>
              <a:ext uri="{FF2B5EF4-FFF2-40B4-BE49-F238E27FC236}">
                <a16:creationId xmlns:a16="http://schemas.microsoft.com/office/drawing/2014/main" id="{FE5968F3-6159-4A40-44AD-A874EA4356D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70246" y="2791952"/>
            <a:ext cx="543790" cy="543790"/>
          </a:xfrm>
          <a:prstGeom prst="rect">
            <a:avLst/>
          </a:prstGeom>
        </p:spPr>
      </p:pic>
      <p:pic>
        <p:nvPicPr>
          <p:cNvPr id="17" name="Graphic 16" descr="Customer review with solid fill">
            <a:extLst>
              <a:ext uri="{FF2B5EF4-FFF2-40B4-BE49-F238E27FC236}">
                <a16:creationId xmlns:a16="http://schemas.microsoft.com/office/drawing/2014/main" id="{5FC8FE61-06A8-BD2B-8AFC-CE3591EEF6F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385122" y="2871030"/>
            <a:ext cx="800496" cy="800496"/>
          </a:xfrm>
          <a:prstGeom prst="rect">
            <a:avLst/>
          </a:prstGeom>
        </p:spPr>
      </p:pic>
      <p:pic>
        <p:nvPicPr>
          <p:cNvPr id="19" name="Graphic 18" descr="Clipboard with solid fill">
            <a:extLst>
              <a:ext uri="{FF2B5EF4-FFF2-40B4-BE49-F238E27FC236}">
                <a16:creationId xmlns:a16="http://schemas.microsoft.com/office/drawing/2014/main" id="{3F9A0B5A-6F94-EB57-25C7-E699331B48E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9577896" y="2814078"/>
            <a:ext cx="883383" cy="883383"/>
          </a:xfrm>
          <a:prstGeom prst="rect">
            <a:avLst/>
          </a:prstGeom>
        </p:spPr>
      </p:pic>
    </p:spTree>
    <p:extLst>
      <p:ext uri="{BB962C8B-B14F-4D97-AF65-F5344CB8AC3E}">
        <p14:creationId xmlns:p14="http://schemas.microsoft.com/office/powerpoint/2010/main" val="37095387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4. Attitudes towards moving to UC</a:t>
            </a:r>
          </a:p>
        </p:txBody>
      </p:sp>
    </p:spTree>
    <p:extLst>
      <p:ext uri="{BB962C8B-B14F-4D97-AF65-F5344CB8AC3E}">
        <p14:creationId xmlns:p14="http://schemas.microsoft.com/office/powerpoint/2010/main" val="99189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7D24B-C002-0928-77C3-3879DE46E9E3}"/>
              </a:ext>
            </a:extLst>
          </p:cNvPr>
          <p:cNvSpPr>
            <a:spLocks noGrp="1"/>
          </p:cNvSpPr>
          <p:nvPr>
            <p:ph type="title"/>
          </p:nvPr>
        </p:nvSpPr>
        <p:spPr/>
        <p:txBody>
          <a:bodyPr>
            <a:normAutofit/>
          </a:bodyPr>
          <a:lstStyle/>
          <a:p>
            <a:r>
              <a:rPr lang="en-GB"/>
              <a:t>Participants’ attitudes across the domains below shaped their approach to and interactions with the UC claim process</a:t>
            </a:r>
          </a:p>
        </p:txBody>
      </p:sp>
      <p:sp>
        <p:nvSpPr>
          <p:cNvPr id="17" name="Rectangle 16">
            <a:extLst>
              <a:ext uri="{FF2B5EF4-FFF2-40B4-BE49-F238E27FC236}">
                <a16:creationId xmlns:a16="http://schemas.microsoft.com/office/drawing/2014/main" id="{25718F94-FD4C-BA71-8F6B-83B938C3CFB9}"/>
              </a:ext>
            </a:extLst>
          </p:cNvPr>
          <p:cNvSpPr/>
          <p:nvPr/>
        </p:nvSpPr>
        <p:spPr bwMode="gray">
          <a:xfrm>
            <a:off x="1982584" y="1750978"/>
            <a:ext cx="1797977" cy="234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rPr>
              <a:t>Most felt that they had no choice but to claim, however, they were able to see the benefits of UC.</a:t>
            </a:r>
            <a:endParaRPr lang="en-GB" sz="1400">
              <a:latin typeface="Arial" panose="020B0604020202020204" pitchFamily="34" charset="0"/>
            </a:endParaRPr>
          </a:p>
        </p:txBody>
      </p:sp>
      <p:sp>
        <p:nvSpPr>
          <p:cNvPr id="18" name="Rectangle 17">
            <a:extLst>
              <a:ext uri="{FF2B5EF4-FFF2-40B4-BE49-F238E27FC236}">
                <a16:creationId xmlns:a16="http://schemas.microsoft.com/office/drawing/2014/main" id="{D7C955A1-EA7B-C0EC-9D38-03CC9EB308B3}"/>
              </a:ext>
            </a:extLst>
          </p:cNvPr>
          <p:cNvSpPr/>
          <p:nvPr/>
        </p:nvSpPr>
        <p:spPr bwMode="gray">
          <a:xfrm>
            <a:off x="660778" y="1750980"/>
            <a:ext cx="1284240" cy="234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rPr>
              <a:t>Claimant couples</a:t>
            </a:r>
          </a:p>
        </p:txBody>
      </p:sp>
      <p:sp>
        <p:nvSpPr>
          <p:cNvPr id="19" name="Rectangle 18">
            <a:extLst>
              <a:ext uri="{FF2B5EF4-FFF2-40B4-BE49-F238E27FC236}">
                <a16:creationId xmlns:a16="http://schemas.microsoft.com/office/drawing/2014/main" id="{476057DC-6245-D98B-862F-9ADEA4F90447}"/>
              </a:ext>
            </a:extLst>
          </p:cNvPr>
          <p:cNvSpPr/>
          <p:nvPr/>
        </p:nvSpPr>
        <p:spPr bwMode="gray">
          <a:xfrm>
            <a:off x="1975364" y="4155878"/>
            <a:ext cx="1797976" cy="234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rPr>
              <a:t>Negative attitudes towards UC acted as a barrier </a:t>
            </a:r>
            <a:r>
              <a:rPr lang="en-GB" sz="1400">
                <a:latin typeface="Arial" panose="020B0604020202020204" pitchFamily="34" charset="0"/>
              </a:rPr>
              <a:t>to investigating UC further, among other factors.</a:t>
            </a:r>
          </a:p>
        </p:txBody>
      </p:sp>
      <p:sp>
        <p:nvSpPr>
          <p:cNvPr id="20" name="Rectangle 19">
            <a:extLst>
              <a:ext uri="{FF2B5EF4-FFF2-40B4-BE49-F238E27FC236}">
                <a16:creationId xmlns:a16="http://schemas.microsoft.com/office/drawing/2014/main" id="{F7D0B2D3-3A1C-B09E-BF0E-2416904ABA5C}"/>
              </a:ext>
            </a:extLst>
          </p:cNvPr>
          <p:cNvSpPr/>
          <p:nvPr/>
        </p:nvSpPr>
        <p:spPr bwMode="gray">
          <a:xfrm>
            <a:off x="660777" y="4155878"/>
            <a:ext cx="1270329" cy="234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rPr>
              <a:t>Non-claimant couples</a:t>
            </a:r>
          </a:p>
        </p:txBody>
      </p:sp>
      <p:sp>
        <p:nvSpPr>
          <p:cNvPr id="22" name="Rectangle 21">
            <a:extLst>
              <a:ext uri="{FF2B5EF4-FFF2-40B4-BE49-F238E27FC236}">
                <a16:creationId xmlns:a16="http://schemas.microsoft.com/office/drawing/2014/main" id="{0ABCA53A-BC40-659A-B2BC-094001A65F72}"/>
              </a:ext>
            </a:extLst>
          </p:cNvPr>
          <p:cNvSpPr/>
          <p:nvPr/>
        </p:nvSpPr>
        <p:spPr bwMode="gray">
          <a:xfrm>
            <a:off x="5804853" y="1750978"/>
            <a:ext cx="1797977" cy="47057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rPr>
              <a:t>Participant couples were unclear how much they could expect to receive from UC when making a claim or month to month. </a:t>
            </a:r>
            <a:r>
              <a:rPr lang="en-GB" sz="1400">
                <a:latin typeface="Arial" panose="020B0604020202020204" pitchFamily="34" charset="0"/>
              </a:rPr>
              <a:t>This was described as stressful and making the benefit feel less reliable.</a:t>
            </a:r>
          </a:p>
        </p:txBody>
      </p:sp>
      <p:sp>
        <p:nvSpPr>
          <p:cNvPr id="23" name="Rectangle 22">
            <a:extLst>
              <a:ext uri="{FF2B5EF4-FFF2-40B4-BE49-F238E27FC236}">
                <a16:creationId xmlns:a16="http://schemas.microsoft.com/office/drawing/2014/main" id="{7F2F6A7E-AAA9-BAAF-2142-FDAD62689747}"/>
              </a:ext>
            </a:extLst>
          </p:cNvPr>
          <p:cNvSpPr/>
          <p:nvPr/>
        </p:nvSpPr>
        <p:spPr bwMode="gray">
          <a:xfrm>
            <a:off x="7719598" y="1750978"/>
            <a:ext cx="1715840" cy="47057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rPr>
              <a:t>Transitional protection </a:t>
            </a:r>
            <a:r>
              <a:rPr lang="en-GB" sz="1400">
                <a:latin typeface="Arial" panose="020B0604020202020204" pitchFamily="34" charset="0"/>
              </a:rPr>
              <a:t>was seen as the most beneficial feature to help move to UC, however awareness was low. Participant couples felt it should be highlighted further in DWP communication. Participant</a:t>
            </a:r>
            <a:r>
              <a:rPr lang="en-GB" sz="1400" b="1">
                <a:latin typeface="Arial" panose="020B0604020202020204" pitchFamily="34" charset="0"/>
              </a:rPr>
              <a:t> c</a:t>
            </a:r>
            <a:r>
              <a:rPr lang="en-GB" sz="1400">
                <a:latin typeface="Arial" panose="020B0604020202020204" pitchFamily="34" charset="0"/>
              </a:rPr>
              <a:t>ouples who reported receiving less through UC than they had on tax credits questioned TP.</a:t>
            </a:r>
          </a:p>
        </p:txBody>
      </p:sp>
      <p:sp>
        <p:nvSpPr>
          <p:cNvPr id="24" name="Rectangle 23">
            <a:extLst>
              <a:ext uri="{FF2B5EF4-FFF2-40B4-BE49-F238E27FC236}">
                <a16:creationId xmlns:a16="http://schemas.microsoft.com/office/drawing/2014/main" id="{A3590126-97AB-1167-7528-6702F76484D0}"/>
              </a:ext>
            </a:extLst>
          </p:cNvPr>
          <p:cNvSpPr/>
          <p:nvPr/>
        </p:nvSpPr>
        <p:spPr bwMode="gray">
          <a:xfrm>
            <a:off x="9552207" y="1750981"/>
            <a:ext cx="1715840" cy="234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rPr>
              <a:t>Work requirements played a minimal role </a:t>
            </a:r>
            <a:r>
              <a:rPr lang="en-GB" sz="1400">
                <a:latin typeface="Arial" panose="020B0604020202020204" pitchFamily="34" charset="0"/>
              </a:rPr>
              <a:t>in how couples initially viewed UC.</a:t>
            </a:r>
          </a:p>
        </p:txBody>
      </p:sp>
      <p:sp>
        <p:nvSpPr>
          <p:cNvPr id="5" name="Rectangle 4">
            <a:extLst>
              <a:ext uri="{FF2B5EF4-FFF2-40B4-BE49-F238E27FC236}">
                <a16:creationId xmlns:a16="http://schemas.microsoft.com/office/drawing/2014/main" id="{AFEED51C-5108-0773-039D-99CD3F2DF4B5}"/>
              </a:ext>
            </a:extLst>
          </p:cNvPr>
          <p:cNvSpPr/>
          <p:nvPr/>
        </p:nvSpPr>
        <p:spPr bwMode="gray">
          <a:xfrm>
            <a:off x="3890108" y="1750978"/>
            <a:ext cx="1797977" cy="470570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rPr>
              <a:t>Information seeking was limited. When advice about UC was sought, it was influential in deciding whether couples claimed.</a:t>
            </a:r>
          </a:p>
        </p:txBody>
      </p:sp>
      <p:sp>
        <p:nvSpPr>
          <p:cNvPr id="3" name="Rectangle 2">
            <a:extLst>
              <a:ext uri="{FF2B5EF4-FFF2-40B4-BE49-F238E27FC236}">
                <a16:creationId xmlns:a16="http://schemas.microsoft.com/office/drawing/2014/main" id="{B89A5BC8-138F-73E4-F67A-0D978B386F72}"/>
              </a:ext>
            </a:extLst>
          </p:cNvPr>
          <p:cNvSpPr/>
          <p:nvPr/>
        </p:nvSpPr>
        <p:spPr bwMode="gray">
          <a:xfrm>
            <a:off x="1972856" y="1245139"/>
            <a:ext cx="1789601" cy="4615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rPr>
              <a:t>Perceptions of UC</a:t>
            </a:r>
          </a:p>
        </p:txBody>
      </p:sp>
      <p:sp>
        <p:nvSpPr>
          <p:cNvPr id="4" name="Rectangle 3">
            <a:extLst>
              <a:ext uri="{FF2B5EF4-FFF2-40B4-BE49-F238E27FC236}">
                <a16:creationId xmlns:a16="http://schemas.microsoft.com/office/drawing/2014/main" id="{694A1298-7205-4AE2-050E-546D745FFC19}"/>
              </a:ext>
            </a:extLst>
          </p:cNvPr>
          <p:cNvSpPr/>
          <p:nvPr/>
        </p:nvSpPr>
        <p:spPr bwMode="gray">
          <a:xfrm>
            <a:off x="3884040" y="1245139"/>
            <a:ext cx="1789601" cy="46159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rPr>
              <a:t>Seeking advice</a:t>
            </a:r>
          </a:p>
        </p:txBody>
      </p:sp>
      <p:sp>
        <p:nvSpPr>
          <p:cNvPr id="6" name="Rectangle 5">
            <a:extLst>
              <a:ext uri="{FF2B5EF4-FFF2-40B4-BE49-F238E27FC236}">
                <a16:creationId xmlns:a16="http://schemas.microsoft.com/office/drawing/2014/main" id="{2696EE40-1079-CAFA-88C3-074B3E741F9F}"/>
              </a:ext>
            </a:extLst>
          </p:cNvPr>
          <p:cNvSpPr/>
          <p:nvPr/>
        </p:nvSpPr>
        <p:spPr bwMode="gray">
          <a:xfrm>
            <a:off x="5795224" y="1245139"/>
            <a:ext cx="1797977" cy="4465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rPr>
              <a:t>Impact on income</a:t>
            </a:r>
          </a:p>
        </p:txBody>
      </p:sp>
      <p:sp>
        <p:nvSpPr>
          <p:cNvPr id="7" name="Rectangle 6">
            <a:extLst>
              <a:ext uri="{FF2B5EF4-FFF2-40B4-BE49-F238E27FC236}">
                <a16:creationId xmlns:a16="http://schemas.microsoft.com/office/drawing/2014/main" id="{2E2142CC-23E1-4D5A-4C6F-43AA134B1561}"/>
              </a:ext>
            </a:extLst>
          </p:cNvPr>
          <p:cNvSpPr/>
          <p:nvPr/>
        </p:nvSpPr>
        <p:spPr bwMode="gray">
          <a:xfrm>
            <a:off x="7714784" y="1245139"/>
            <a:ext cx="1715840" cy="4465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rPr>
              <a:t>Reassurance about income</a:t>
            </a:r>
          </a:p>
        </p:txBody>
      </p:sp>
      <p:sp>
        <p:nvSpPr>
          <p:cNvPr id="8" name="Rectangle 7">
            <a:extLst>
              <a:ext uri="{FF2B5EF4-FFF2-40B4-BE49-F238E27FC236}">
                <a16:creationId xmlns:a16="http://schemas.microsoft.com/office/drawing/2014/main" id="{3FAE334D-48BA-C405-F926-2E5CBA2D0B9C}"/>
              </a:ext>
            </a:extLst>
          </p:cNvPr>
          <p:cNvSpPr/>
          <p:nvPr/>
        </p:nvSpPr>
        <p:spPr bwMode="gray">
          <a:xfrm>
            <a:off x="9552207" y="1245139"/>
            <a:ext cx="1715840" cy="4465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rPr>
              <a:t>Work requirements</a:t>
            </a:r>
          </a:p>
        </p:txBody>
      </p:sp>
      <p:sp>
        <p:nvSpPr>
          <p:cNvPr id="11" name="TextBox 10">
            <a:extLst>
              <a:ext uri="{FF2B5EF4-FFF2-40B4-BE49-F238E27FC236}">
                <a16:creationId xmlns:a16="http://schemas.microsoft.com/office/drawing/2014/main" id="{5AB179A1-210B-F3FE-BAB3-173D784DF20E}"/>
              </a:ext>
            </a:extLst>
          </p:cNvPr>
          <p:cNvSpPr txBox="1"/>
          <p:nvPr/>
        </p:nvSpPr>
        <p:spPr bwMode="auto">
          <a:xfrm>
            <a:off x="9552206" y="4116683"/>
            <a:ext cx="1717200" cy="234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defPPr>
              <a:defRPr lang="en-US"/>
            </a:defPPr>
            <a:lvl1pPr>
              <a:lnSpc>
                <a:spcPct val="110000"/>
              </a:lnSpc>
              <a:spcBef>
                <a:spcPts val="2400"/>
              </a:spcBef>
              <a:buClr>
                <a:schemeClr val="bg2"/>
              </a:buClr>
              <a:defRPr sz="1400" b="1">
                <a:solidFill>
                  <a:schemeClr val="lt1"/>
                </a:solidFill>
                <a:latin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1400" b="0">
                <a:latin typeface="Arial" panose="020B0604020202020204" pitchFamily="34" charset="0"/>
              </a:rPr>
              <a:t>Participant</a:t>
            </a:r>
            <a:r>
              <a:rPr lang="en-GB" sz="1400">
                <a:latin typeface="Arial" panose="020B0604020202020204" pitchFamily="34" charset="0"/>
              </a:rPr>
              <a:t> c</a:t>
            </a:r>
            <a:r>
              <a:rPr lang="en-GB" b="0"/>
              <a:t>ouples saw that UC placed a bigger emphasis on getting back to work or seeking work. This added to the perceived pressure of claiming.</a:t>
            </a:r>
          </a:p>
        </p:txBody>
      </p:sp>
    </p:spTree>
    <p:extLst>
      <p:ext uri="{BB962C8B-B14F-4D97-AF65-F5344CB8AC3E}">
        <p14:creationId xmlns:p14="http://schemas.microsoft.com/office/powerpoint/2010/main" val="1954430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7D24B-C002-0928-77C3-3879DE46E9E3}"/>
              </a:ext>
            </a:extLst>
          </p:cNvPr>
          <p:cNvSpPr>
            <a:spLocks noGrp="1"/>
          </p:cNvSpPr>
          <p:nvPr>
            <p:ph type="title"/>
          </p:nvPr>
        </p:nvSpPr>
        <p:spPr/>
        <p:txBody>
          <a:bodyPr>
            <a:noAutofit/>
          </a:bodyPr>
          <a:lstStyle/>
          <a:p>
            <a:r>
              <a:rPr lang="en-GB" sz="2900"/>
              <a:t>Non-claimant participants were particularly likely to see UC as worse than tax credits and less likely to see the positive aspects of UC</a:t>
            </a:r>
          </a:p>
        </p:txBody>
      </p:sp>
      <p:sp>
        <p:nvSpPr>
          <p:cNvPr id="12" name="TextBox 11">
            <a:extLst>
              <a:ext uri="{FF2B5EF4-FFF2-40B4-BE49-F238E27FC236}">
                <a16:creationId xmlns:a16="http://schemas.microsoft.com/office/drawing/2014/main" id="{09902C58-EFA9-BCED-268A-B5F906DA28CD}"/>
              </a:ext>
            </a:extLst>
          </p:cNvPr>
          <p:cNvSpPr txBox="1"/>
          <p:nvPr/>
        </p:nvSpPr>
        <p:spPr>
          <a:xfrm>
            <a:off x="9394208" y="3769929"/>
            <a:ext cx="2452049" cy="2677656"/>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“Tax credits were amazing, the way it supported families who have low incomes or who are self-employed working in your own niche area where you couldn’t quite make enough to live on… It sustained that.” </a:t>
            </a:r>
          </a:p>
          <a:p>
            <a:r>
              <a:rPr lang="en-GB" sz="1400">
                <a:solidFill>
                  <a:schemeClr val="accent1"/>
                </a:solidFill>
                <a:latin typeface="Arial" panose="020B0604020202020204" pitchFamily="34" charset="0"/>
                <a:cs typeface="Arial" panose="020B0604020202020204" pitchFamily="34" charset="0"/>
              </a:rPr>
              <a:t>Non-claimant, out of work, Child Tax Credit &amp; Working Tax Credit</a:t>
            </a:r>
          </a:p>
        </p:txBody>
      </p:sp>
      <p:sp>
        <p:nvSpPr>
          <p:cNvPr id="3" name="Rectangle 2">
            <a:extLst>
              <a:ext uri="{FF2B5EF4-FFF2-40B4-BE49-F238E27FC236}">
                <a16:creationId xmlns:a16="http://schemas.microsoft.com/office/drawing/2014/main" id="{8D8EE0BD-6EE8-87B9-FA56-7917BD58260C}"/>
              </a:ext>
            </a:extLst>
          </p:cNvPr>
          <p:cNvSpPr/>
          <p:nvPr/>
        </p:nvSpPr>
        <p:spPr>
          <a:xfrm>
            <a:off x="122830" y="1542197"/>
            <a:ext cx="3944203" cy="42308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a:solidFill>
                  <a:schemeClr val="tx1"/>
                </a:solidFill>
                <a:latin typeface="Arial" panose="020B0604020202020204" pitchFamily="34" charset="0"/>
                <a:cs typeface="Arial" panose="020B0604020202020204" pitchFamily="34" charset="0"/>
              </a:rPr>
              <a:t>Non-claimant couples saw UC as: </a:t>
            </a:r>
          </a:p>
        </p:txBody>
      </p:sp>
      <p:sp>
        <p:nvSpPr>
          <p:cNvPr id="5" name="Circle: Hollow 4">
            <a:extLst>
              <a:ext uri="{FF2B5EF4-FFF2-40B4-BE49-F238E27FC236}">
                <a16:creationId xmlns:a16="http://schemas.microsoft.com/office/drawing/2014/main" id="{F75DCE90-0780-D5E0-B18F-7AE225995FE7}"/>
              </a:ext>
            </a:extLst>
          </p:cNvPr>
          <p:cNvSpPr/>
          <p:nvPr/>
        </p:nvSpPr>
        <p:spPr>
          <a:xfrm>
            <a:off x="3862316" y="1965278"/>
            <a:ext cx="4517409" cy="4217158"/>
          </a:xfrm>
          <a:prstGeom prst="donut">
            <a:avLst>
              <a:gd name="adj" fmla="val 6122"/>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latin typeface="Arial" panose="020B0604020202020204" pitchFamily="34" charset="0"/>
              <a:cs typeface="Arial" panose="020B0604020202020204" pitchFamily="34" charset="0"/>
            </a:endParaRPr>
          </a:p>
        </p:txBody>
      </p:sp>
      <p:sp>
        <p:nvSpPr>
          <p:cNvPr id="6" name="Oval 5">
            <a:extLst>
              <a:ext uri="{FF2B5EF4-FFF2-40B4-BE49-F238E27FC236}">
                <a16:creationId xmlns:a16="http://schemas.microsoft.com/office/drawing/2014/main" id="{E4E63302-5D07-B48D-55F1-69A806958154}"/>
              </a:ext>
            </a:extLst>
          </p:cNvPr>
          <p:cNvSpPr/>
          <p:nvPr/>
        </p:nvSpPr>
        <p:spPr>
          <a:xfrm>
            <a:off x="5275020" y="1539081"/>
            <a:ext cx="1692000" cy="16920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latin typeface="Arial" panose="020B0604020202020204" pitchFamily="34" charset="0"/>
                <a:cs typeface="Arial" panose="020B0604020202020204" pitchFamily="34" charset="0"/>
              </a:rPr>
              <a:t>An out of work benefit</a:t>
            </a:r>
          </a:p>
        </p:txBody>
      </p:sp>
      <p:sp>
        <p:nvSpPr>
          <p:cNvPr id="7" name="Oval 6">
            <a:extLst>
              <a:ext uri="{FF2B5EF4-FFF2-40B4-BE49-F238E27FC236}">
                <a16:creationId xmlns:a16="http://schemas.microsoft.com/office/drawing/2014/main" id="{AD023938-E241-BD1B-AFB3-72755FE430B8}"/>
              </a:ext>
            </a:extLst>
          </p:cNvPr>
          <p:cNvSpPr/>
          <p:nvPr/>
        </p:nvSpPr>
        <p:spPr>
          <a:xfrm>
            <a:off x="3677910" y="4756833"/>
            <a:ext cx="1692000" cy="16920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GB">
                <a:latin typeface="Arial" panose="020B0604020202020204" pitchFamily="34" charset="0"/>
                <a:cs typeface="Arial" panose="020B0604020202020204" pitchFamily="34" charset="0"/>
              </a:rPr>
              <a:t>Less generous</a:t>
            </a:r>
          </a:p>
        </p:txBody>
      </p:sp>
      <p:sp>
        <p:nvSpPr>
          <p:cNvPr id="8" name="Oval 7">
            <a:extLst>
              <a:ext uri="{FF2B5EF4-FFF2-40B4-BE49-F238E27FC236}">
                <a16:creationId xmlns:a16="http://schemas.microsoft.com/office/drawing/2014/main" id="{1AE1672E-EAB9-CE5F-7881-33502917741B}"/>
              </a:ext>
            </a:extLst>
          </p:cNvPr>
          <p:cNvSpPr/>
          <p:nvPr/>
        </p:nvSpPr>
        <p:spPr>
          <a:xfrm>
            <a:off x="3422517" y="2546219"/>
            <a:ext cx="1692000" cy="16920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GB" sz="1600">
                <a:latin typeface="Arial" panose="020B0604020202020204" pitchFamily="34" charset="0"/>
                <a:cs typeface="Arial" panose="020B0604020202020204" pitchFamily="34" charset="0"/>
              </a:rPr>
              <a:t>Discouraging savings</a:t>
            </a:r>
          </a:p>
        </p:txBody>
      </p:sp>
      <p:sp>
        <p:nvSpPr>
          <p:cNvPr id="9" name="Oval 8">
            <a:extLst>
              <a:ext uri="{FF2B5EF4-FFF2-40B4-BE49-F238E27FC236}">
                <a16:creationId xmlns:a16="http://schemas.microsoft.com/office/drawing/2014/main" id="{C7B47299-1FCF-6E2C-104B-68FE961499E3}"/>
              </a:ext>
            </a:extLst>
          </p:cNvPr>
          <p:cNvSpPr/>
          <p:nvPr/>
        </p:nvSpPr>
        <p:spPr>
          <a:xfrm>
            <a:off x="6939725" y="4756833"/>
            <a:ext cx="1692000" cy="16920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latin typeface="Arial" panose="020B0604020202020204" pitchFamily="34" charset="0"/>
                <a:cs typeface="Arial" panose="020B0604020202020204" pitchFamily="34" charset="0"/>
              </a:rPr>
              <a:t>Less flexible</a:t>
            </a:r>
          </a:p>
        </p:txBody>
      </p:sp>
      <p:sp>
        <p:nvSpPr>
          <p:cNvPr id="10" name="Oval 9">
            <a:extLst>
              <a:ext uri="{FF2B5EF4-FFF2-40B4-BE49-F238E27FC236}">
                <a16:creationId xmlns:a16="http://schemas.microsoft.com/office/drawing/2014/main" id="{BC029CBA-16F1-EA4E-8F01-C3D1C4FDD33A}"/>
              </a:ext>
            </a:extLst>
          </p:cNvPr>
          <p:cNvSpPr/>
          <p:nvPr/>
        </p:nvSpPr>
        <p:spPr>
          <a:xfrm>
            <a:off x="7446967" y="2546219"/>
            <a:ext cx="1692000" cy="1692000"/>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lIns="0" rIns="0" rtlCol="0" anchor="ctr"/>
          <a:lstStyle/>
          <a:p>
            <a:pPr algn="ctr"/>
            <a:r>
              <a:rPr lang="en-GB" sz="1600">
                <a:latin typeface="Arial" panose="020B0604020202020204" pitchFamily="34" charset="0"/>
                <a:cs typeface="Arial" panose="020B0604020202020204" pitchFamily="34" charset="0"/>
              </a:rPr>
              <a:t>Less reliable due to monthly calculations</a:t>
            </a:r>
          </a:p>
        </p:txBody>
      </p:sp>
    </p:spTree>
    <p:extLst>
      <p:ext uri="{BB962C8B-B14F-4D97-AF65-F5344CB8AC3E}">
        <p14:creationId xmlns:p14="http://schemas.microsoft.com/office/powerpoint/2010/main" val="15205066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38682-89F3-828F-7C7F-181A997D1E87}"/>
              </a:ext>
            </a:extLst>
          </p:cNvPr>
          <p:cNvSpPr>
            <a:spLocks noGrp="1"/>
          </p:cNvSpPr>
          <p:nvPr>
            <p:ph type="title"/>
          </p:nvPr>
        </p:nvSpPr>
        <p:spPr/>
        <p:txBody>
          <a:bodyPr>
            <a:normAutofit fontScale="90000"/>
          </a:bodyPr>
          <a:lstStyle/>
          <a:p>
            <a:r>
              <a:rPr lang="en-GB"/>
              <a:t>Attitudes to work requirements and sanctions often played a minimal role in how UC was viewed, however, perceptions of the Jobcentre could be off-putting</a:t>
            </a:r>
          </a:p>
        </p:txBody>
      </p:sp>
      <p:sp>
        <p:nvSpPr>
          <p:cNvPr id="3" name="Rectangle 2">
            <a:extLst>
              <a:ext uri="{FF2B5EF4-FFF2-40B4-BE49-F238E27FC236}">
                <a16:creationId xmlns:a16="http://schemas.microsoft.com/office/drawing/2014/main" id="{75D74405-09BD-A0EA-567A-5CC614BED203}"/>
              </a:ext>
            </a:extLst>
          </p:cNvPr>
          <p:cNvSpPr/>
          <p:nvPr/>
        </p:nvSpPr>
        <p:spPr bwMode="gray">
          <a:xfrm>
            <a:off x="1884008" y="2055804"/>
            <a:ext cx="4211992" cy="232197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400">
                <a:solidFill>
                  <a:schemeClr val="tx1"/>
                </a:solidFill>
                <a:latin typeface="Arial" panose="020B0604020202020204" pitchFamily="34" charset="0"/>
                <a:ea typeface="Arial" panose="020B0604020202020204" pitchFamily="34" charset="0"/>
              </a:rPr>
              <a:t>There was low pre-existing awareness of the details of work requirements. Couples understood that they would probably have to work a certain number of hours, apply for jobs and not earn over a specific amount.</a:t>
            </a:r>
          </a:p>
          <a:p>
            <a:pPr marL="285750" indent="-285750">
              <a:lnSpc>
                <a:spcPct val="110000"/>
              </a:lnSpc>
              <a:spcBef>
                <a:spcPts val="600"/>
              </a:spcBef>
              <a:buFont typeface="Arial" panose="020B0604020202020204" pitchFamily="34" charset="0"/>
              <a:buChar char="•"/>
            </a:pPr>
            <a:r>
              <a:rPr lang="en-GB" sz="1400">
                <a:solidFill>
                  <a:schemeClr val="tx1"/>
                </a:solidFill>
                <a:latin typeface="Arial" panose="020B0604020202020204" pitchFamily="34" charset="0"/>
                <a:ea typeface="Arial" panose="020B0604020202020204" pitchFamily="34" charset="0"/>
              </a:rPr>
              <a:t>When the description was provided, the work requirements were perceived as tough, and some felt it was not clear that one person’s work requirements would affect their partner.</a:t>
            </a:r>
            <a:endParaRPr lang="en-GB" sz="1400">
              <a:solidFill>
                <a:schemeClr val="tx1"/>
              </a:solidFill>
            </a:endParaRPr>
          </a:p>
        </p:txBody>
      </p:sp>
      <p:sp>
        <p:nvSpPr>
          <p:cNvPr id="19" name="Rectangle 18">
            <a:extLst>
              <a:ext uri="{FF2B5EF4-FFF2-40B4-BE49-F238E27FC236}">
                <a16:creationId xmlns:a16="http://schemas.microsoft.com/office/drawing/2014/main" id="{74ABF885-7793-3E1D-FAD3-76F2F5A5393B}"/>
              </a:ext>
            </a:extLst>
          </p:cNvPr>
          <p:cNvSpPr/>
          <p:nvPr/>
        </p:nvSpPr>
        <p:spPr bwMode="gray">
          <a:xfrm>
            <a:off x="234501" y="2048340"/>
            <a:ext cx="1560729" cy="23294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Understanding of work requirements</a:t>
            </a:r>
            <a:endParaRPr lang="en-GB" sz="1400"/>
          </a:p>
        </p:txBody>
      </p:sp>
      <p:sp>
        <p:nvSpPr>
          <p:cNvPr id="5" name="Rectangle 4">
            <a:extLst>
              <a:ext uri="{FF2B5EF4-FFF2-40B4-BE49-F238E27FC236}">
                <a16:creationId xmlns:a16="http://schemas.microsoft.com/office/drawing/2014/main" id="{5D637815-C462-256D-B528-F73F49F769E0}"/>
              </a:ext>
            </a:extLst>
          </p:cNvPr>
          <p:cNvSpPr/>
          <p:nvPr/>
        </p:nvSpPr>
        <p:spPr bwMode="gray">
          <a:xfrm>
            <a:off x="234500" y="4458446"/>
            <a:ext cx="1560729" cy="14646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Sanctions</a:t>
            </a:r>
            <a:endParaRPr lang="en-GB" sz="1400"/>
          </a:p>
        </p:txBody>
      </p:sp>
      <p:sp>
        <p:nvSpPr>
          <p:cNvPr id="20" name="Rectangle 19">
            <a:extLst>
              <a:ext uri="{FF2B5EF4-FFF2-40B4-BE49-F238E27FC236}">
                <a16:creationId xmlns:a16="http://schemas.microsoft.com/office/drawing/2014/main" id="{EBF0D03E-3F7F-C71E-254D-715EAE8B1472}"/>
              </a:ext>
            </a:extLst>
          </p:cNvPr>
          <p:cNvSpPr/>
          <p:nvPr/>
        </p:nvSpPr>
        <p:spPr bwMode="gray">
          <a:xfrm>
            <a:off x="6210348" y="2039439"/>
            <a:ext cx="1560729" cy="26328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Attitudes to the Jobcentre</a:t>
            </a:r>
            <a:endParaRPr lang="en-GB" sz="1400"/>
          </a:p>
        </p:txBody>
      </p:sp>
      <p:sp>
        <p:nvSpPr>
          <p:cNvPr id="9" name="Rectangle 8">
            <a:extLst>
              <a:ext uri="{FF2B5EF4-FFF2-40B4-BE49-F238E27FC236}">
                <a16:creationId xmlns:a16="http://schemas.microsoft.com/office/drawing/2014/main" id="{5DB13581-F72C-D548-E0AF-9B85AF987F78}"/>
              </a:ext>
            </a:extLst>
          </p:cNvPr>
          <p:cNvSpPr/>
          <p:nvPr/>
        </p:nvSpPr>
        <p:spPr bwMode="gray">
          <a:xfrm>
            <a:off x="234501" y="1621031"/>
            <a:ext cx="5861499" cy="34828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Practical considerations which impacted attitudes to UC</a:t>
            </a:r>
            <a:endParaRPr lang="en-GB" sz="1400"/>
          </a:p>
        </p:txBody>
      </p:sp>
      <p:sp>
        <p:nvSpPr>
          <p:cNvPr id="10" name="Rectangle 9">
            <a:extLst>
              <a:ext uri="{FF2B5EF4-FFF2-40B4-BE49-F238E27FC236}">
                <a16:creationId xmlns:a16="http://schemas.microsoft.com/office/drawing/2014/main" id="{67B10C22-ED19-ED56-4572-CA84ABF18783}"/>
              </a:ext>
            </a:extLst>
          </p:cNvPr>
          <p:cNvSpPr/>
          <p:nvPr/>
        </p:nvSpPr>
        <p:spPr bwMode="gray">
          <a:xfrm>
            <a:off x="6210348" y="1626898"/>
            <a:ext cx="5887069" cy="34242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latin typeface="Arial" panose="020B0604020202020204" pitchFamily="34" charset="0"/>
                <a:ea typeface="Arial" panose="020B0604020202020204" pitchFamily="34" charset="0"/>
              </a:rPr>
              <a:t>Perceptions of the Jobcentre which impacted attitudes to UC</a:t>
            </a:r>
            <a:endParaRPr lang="en-GB" sz="1400"/>
          </a:p>
        </p:txBody>
      </p:sp>
      <p:sp>
        <p:nvSpPr>
          <p:cNvPr id="11" name="Rectangle 10">
            <a:extLst>
              <a:ext uri="{FF2B5EF4-FFF2-40B4-BE49-F238E27FC236}">
                <a16:creationId xmlns:a16="http://schemas.microsoft.com/office/drawing/2014/main" id="{DF604E6C-EA85-52C9-ADED-19C430922B53}"/>
              </a:ext>
            </a:extLst>
          </p:cNvPr>
          <p:cNvSpPr/>
          <p:nvPr/>
        </p:nvSpPr>
        <p:spPr bwMode="gray">
          <a:xfrm>
            <a:off x="1884008" y="4458447"/>
            <a:ext cx="4211992" cy="146468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400" b="1">
                <a:solidFill>
                  <a:schemeClr val="tx1"/>
                </a:solidFill>
                <a:latin typeface="Arial" panose="020B0604020202020204" pitchFamily="34" charset="0"/>
                <a:ea typeface="Arial" panose="020B0604020202020204" pitchFamily="34" charset="0"/>
              </a:rPr>
              <a:t>Claimant couples </a:t>
            </a:r>
            <a:r>
              <a:rPr lang="en-GB" sz="1400">
                <a:solidFill>
                  <a:schemeClr val="tx1"/>
                </a:solidFill>
                <a:latin typeface="Arial" panose="020B0604020202020204" pitchFamily="34" charset="0"/>
                <a:ea typeface="Arial" panose="020B0604020202020204" pitchFamily="34" charset="0"/>
              </a:rPr>
              <a:t>felt clear overall about sanctions – these acted as a source of additional stress as they worried about making a mistake and incurring a penalty.</a:t>
            </a:r>
          </a:p>
          <a:p>
            <a:pPr marL="285750" indent="-285750">
              <a:lnSpc>
                <a:spcPct val="110000"/>
              </a:lnSpc>
              <a:spcBef>
                <a:spcPts val="600"/>
              </a:spcBef>
              <a:buFont typeface="Arial" panose="020B0604020202020204" pitchFamily="34" charset="0"/>
              <a:buChar char="•"/>
            </a:pPr>
            <a:r>
              <a:rPr lang="en-GB" sz="1400" b="1">
                <a:solidFill>
                  <a:schemeClr val="tx1"/>
                </a:solidFill>
                <a:latin typeface="Arial" panose="020B0604020202020204" pitchFamily="34" charset="0"/>
                <a:ea typeface="Arial" panose="020B0604020202020204" pitchFamily="34" charset="0"/>
              </a:rPr>
              <a:t>Non-claimant couples </a:t>
            </a:r>
            <a:r>
              <a:rPr lang="en-GB" sz="1400">
                <a:solidFill>
                  <a:schemeClr val="tx1"/>
                </a:solidFill>
                <a:latin typeface="Arial" panose="020B0604020202020204" pitchFamily="34" charset="0"/>
                <a:ea typeface="Arial" panose="020B0604020202020204" pitchFamily="34" charset="0"/>
              </a:rPr>
              <a:t>were unaware of sanctions.</a:t>
            </a:r>
            <a:endParaRPr lang="en-GB" sz="1400">
              <a:solidFill>
                <a:schemeClr val="tx1"/>
              </a:solidFill>
            </a:endParaRPr>
          </a:p>
        </p:txBody>
      </p:sp>
      <p:sp>
        <p:nvSpPr>
          <p:cNvPr id="12" name="Rectangle 11">
            <a:extLst>
              <a:ext uri="{FF2B5EF4-FFF2-40B4-BE49-F238E27FC236}">
                <a16:creationId xmlns:a16="http://schemas.microsoft.com/office/drawing/2014/main" id="{7FB8E730-C9E5-6C48-5482-65584039F944}"/>
              </a:ext>
            </a:extLst>
          </p:cNvPr>
          <p:cNvSpPr/>
          <p:nvPr/>
        </p:nvSpPr>
        <p:spPr bwMode="gray">
          <a:xfrm>
            <a:off x="7885425" y="2039439"/>
            <a:ext cx="4211992" cy="261444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400">
                <a:solidFill>
                  <a:schemeClr val="tx1"/>
                </a:solidFill>
                <a:latin typeface="Arial" panose="020B0604020202020204" pitchFamily="34" charset="0"/>
              </a:rPr>
              <a:t>The Jobcentre was seen as an </a:t>
            </a:r>
            <a:r>
              <a:rPr lang="en-GB" sz="1400" b="1">
                <a:solidFill>
                  <a:schemeClr val="tx1"/>
                </a:solidFill>
                <a:latin typeface="Arial" panose="020B0604020202020204" pitchFamily="34" charset="0"/>
              </a:rPr>
              <a:t>uninviting</a:t>
            </a:r>
            <a:r>
              <a:rPr lang="en-GB" sz="1400">
                <a:solidFill>
                  <a:schemeClr val="tx1"/>
                </a:solidFill>
                <a:latin typeface="Arial" panose="020B0604020202020204" pitchFamily="34" charset="0"/>
              </a:rPr>
              <a:t> and </a:t>
            </a:r>
            <a:r>
              <a:rPr lang="en-GB" sz="1400" b="1">
                <a:solidFill>
                  <a:schemeClr val="tx1"/>
                </a:solidFill>
                <a:latin typeface="Arial" panose="020B0604020202020204" pitchFamily="34" charset="0"/>
              </a:rPr>
              <a:t>intimidating</a:t>
            </a:r>
            <a:r>
              <a:rPr lang="en-GB" sz="1400">
                <a:solidFill>
                  <a:schemeClr val="tx1"/>
                </a:solidFill>
                <a:latin typeface="Arial" panose="020B0604020202020204" pitchFamily="34" charset="0"/>
              </a:rPr>
              <a:t> environment.</a:t>
            </a:r>
          </a:p>
          <a:p>
            <a:pPr marL="285750" indent="-285750">
              <a:lnSpc>
                <a:spcPct val="110000"/>
              </a:lnSpc>
              <a:spcBef>
                <a:spcPts val="600"/>
              </a:spcBef>
              <a:buFont typeface="Arial" panose="020B0604020202020204" pitchFamily="34" charset="0"/>
              <a:buChar char="•"/>
            </a:pPr>
            <a:r>
              <a:rPr lang="en-GB" sz="1400" b="1">
                <a:solidFill>
                  <a:schemeClr val="tx1"/>
                </a:solidFill>
                <a:latin typeface="Arial" panose="020B0604020202020204" pitchFamily="34" charset="0"/>
              </a:rPr>
              <a:t>Claimant couples </a:t>
            </a:r>
            <a:r>
              <a:rPr lang="en-GB" sz="1400">
                <a:solidFill>
                  <a:schemeClr val="tx1"/>
                </a:solidFill>
                <a:latin typeface="Arial" panose="020B0604020202020204" pitchFamily="34" charset="0"/>
              </a:rPr>
              <a:t>did not want to go to the Jobcentre as it felt stigmatised and associated with being out of work. They accepted it as a condition of claiming, which they needed to do.</a:t>
            </a:r>
          </a:p>
          <a:p>
            <a:pPr marL="285750" indent="-285750">
              <a:lnSpc>
                <a:spcPct val="110000"/>
              </a:lnSpc>
              <a:spcBef>
                <a:spcPts val="600"/>
              </a:spcBef>
              <a:buFont typeface="Arial" panose="020B0604020202020204" pitchFamily="34" charset="0"/>
              <a:buChar char="•"/>
            </a:pPr>
            <a:r>
              <a:rPr lang="en-GB" sz="1400" b="1">
                <a:solidFill>
                  <a:schemeClr val="tx1"/>
                </a:solidFill>
                <a:latin typeface="Arial" panose="020B0604020202020204" pitchFamily="34" charset="0"/>
              </a:rPr>
              <a:t>Non-claimants</a:t>
            </a:r>
            <a:r>
              <a:rPr lang="en-GB" sz="1400">
                <a:solidFill>
                  <a:schemeClr val="tx1"/>
                </a:solidFill>
                <a:latin typeface="Arial" panose="020B0604020202020204" pitchFamily="34" charset="0"/>
              </a:rPr>
              <a:t> were more likely than claimants to put off claiming because of negative associations with the Jobcentre.</a:t>
            </a:r>
          </a:p>
        </p:txBody>
      </p:sp>
    </p:spTree>
    <p:extLst>
      <p:ext uri="{BB962C8B-B14F-4D97-AF65-F5344CB8AC3E}">
        <p14:creationId xmlns:p14="http://schemas.microsoft.com/office/powerpoint/2010/main" val="2894237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7D24B-C002-0928-77C3-3879DE46E9E3}"/>
              </a:ext>
            </a:extLst>
          </p:cNvPr>
          <p:cNvSpPr>
            <a:spLocks noGrp="1"/>
          </p:cNvSpPr>
          <p:nvPr>
            <p:ph type="title"/>
          </p:nvPr>
        </p:nvSpPr>
        <p:spPr/>
        <p:txBody>
          <a:bodyPr>
            <a:normAutofit/>
          </a:bodyPr>
          <a:lstStyle/>
          <a:p>
            <a:r>
              <a:rPr lang="en-GB" sz="3000"/>
              <a:t>Claimant participants’ attitudes to Universal Credit were shaped by whether they were employed, self-employed or out of work</a:t>
            </a:r>
          </a:p>
        </p:txBody>
      </p:sp>
      <p:sp>
        <p:nvSpPr>
          <p:cNvPr id="8" name="Content Placeholder 2">
            <a:extLst>
              <a:ext uri="{FF2B5EF4-FFF2-40B4-BE49-F238E27FC236}">
                <a16:creationId xmlns:a16="http://schemas.microsoft.com/office/drawing/2014/main" id="{1F148C7C-119C-41FD-3680-EFFBD87E05F2}"/>
              </a:ext>
            </a:extLst>
          </p:cNvPr>
          <p:cNvSpPr txBox="1">
            <a:spLocks/>
          </p:cNvSpPr>
          <p:nvPr/>
        </p:nvSpPr>
        <p:spPr>
          <a:xfrm>
            <a:off x="0" y="1633115"/>
            <a:ext cx="3892511" cy="320068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1600"/>
              <a:t>Those who were employed had more </a:t>
            </a:r>
            <a:r>
              <a:rPr lang="en-GB" sz="1600" b="1"/>
              <a:t>positive experiences </a:t>
            </a:r>
            <a:r>
              <a:rPr lang="en-GB" sz="1600"/>
              <a:t>because they found the UC system straightforward and easy to navigate. </a:t>
            </a:r>
          </a:p>
          <a:p>
            <a:r>
              <a:rPr lang="en-GB" sz="1600"/>
              <a:t>They recognised that </a:t>
            </a:r>
            <a:r>
              <a:rPr lang="en-GB" sz="1600" b="1"/>
              <a:t>some adjustment was needed to adapt to UC </a:t>
            </a:r>
            <a:r>
              <a:rPr lang="en-GB" sz="1600"/>
              <a:t>monthly payments but were more likely to think this change helped with budgeting.</a:t>
            </a:r>
          </a:p>
        </p:txBody>
      </p:sp>
      <p:sp>
        <p:nvSpPr>
          <p:cNvPr id="9" name="Rectangle 8">
            <a:extLst>
              <a:ext uri="{FF2B5EF4-FFF2-40B4-BE49-F238E27FC236}">
                <a16:creationId xmlns:a16="http://schemas.microsoft.com/office/drawing/2014/main" id="{1E941D63-BEF3-854A-4A16-437D31999217}"/>
              </a:ext>
            </a:extLst>
          </p:cNvPr>
          <p:cNvSpPr/>
          <p:nvPr/>
        </p:nvSpPr>
        <p:spPr bwMode="gray">
          <a:xfrm>
            <a:off x="97742" y="1334343"/>
            <a:ext cx="3641431" cy="281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rPr>
              <a:t>E</a:t>
            </a:r>
            <a:r>
              <a:rPr lang="en-GB" sz="1600" b="1">
                <a:effectLst/>
                <a:latin typeface="Arial" panose="020B0604020202020204" pitchFamily="34" charset="0"/>
                <a:ea typeface="Arial" panose="020B0604020202020204" pitchFamily="34" charset="0"/>
              </a:rPr>
              <a:t>mployed</a:t>
            </a:r>
            <a:endParaRPr lang="en-GB" sz="1600"/>
          </a:p>
        </p:txBody>
      </p:sp>
      <p:sp>
        <p:nvSpPr>
          <p:cNvPr id="15" name="TextBox 14">
            <a:extLst>
              <a:ext uri="{FF2B5EF4-FFF2-40B4-BE49-F238E27FC236}">
                <a16:creationId xmlns:a16="http://schemas.microsoft.com/office/drawing/2014/main" id="{EBB7282A-5027-667B-AC29-74D8201C9741}"/>
              </a:ext>
            </a:extLst>
          </p:cNvPr>
          <p:cNvSpPr txBox="1"/>
          <p:nvPr/>
        </p:nvSpPr>
        <p:spPr>
          <a:xfrm>
            <a:off x="110084" y="4570548"/>
            <a:ext cx="3616745" cy="1600438"/>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“There’s a lot more you can do on there [UC portal] – you can update everything, it gives you a payment breakdown every month. You can submit sick notes easier.”</a:t>
            </a:r>
          </a:p>
          <a:p>
            <a:r>
              <a:rPr lang="en-GB" sz="1400" i="1">
                <a:solidFill>
                  <a:schemeClr val="accent1"/>
                </a:solidFill>
                <a:latin typeface="Arial" panose="020B0604020202020204" pitchFamily="34" charset="0"/>
                <a:cs typeface="Arial" panose="020B0604020202020204" pitchFamily="34" charset="0"/>
              </a:rPr>
              <a:t>C</a:t>
            </a:r>
            <a:r>
              <a:rPr lang="en-GB" sz="1400">
                <a:solidFill>
                  <a:schemeClr val="accent1"/>
                </a:solidFill>
                <a:latin typeface="Arial" panose="020B0604020202020204" pitchFamily="34" charset="0"/>
                <a:cs typeface="Arial" panose="020B0604020202020204" pitchFamily="34" charset="0"/>
              </a:rPr>
              <a:t>laimant, employed, Child Tax Credit &amp; Working Tax Credit</a:t>
            </a:r>
          </a:p>
        </p:txBody>
      </p:sp>
      <p:sp>
        <p:nvSpPr>
          <p:cNvPr id="3" name="Content Placeholder 2">
            <a:extLst>
              <a:ext uri="{FF2B5EF4-FFF2-40B4-BE49-F238E27FC236}">
                <a16:creationId xmlns:a16="http://schemas.microsoft.com/office/drawing/2014/main" id="{4DBB6012-AE56-B147-6FFD-D7DDAE0FF14A}"/>
              </a:ext>
            </a:extLst>
          </p:cNvPr>
          <p:cNvSpPr txBox="1">
            <a:spLocks/>
          </p:cNvSpPr>
          <p:nvPr/>
        </p:nvSpPr>
        <p:spPr>
          <a:xfrm>
            <a:off x="3640381" y="1633115"/>
            <a:ext cx="4456937" cy="410869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lvl="1"/>
            <a:r>
              <a:rPr lang="en-GB" sz="1600"/>
              <a:t>The process felt </a:t>
            </a:r>
            <a:r>
              <a:rPr lang="en-GB" sz="1600" b="1"/>
              <a:t>complicated</a:t>
            </a:r>
            <a:r>
              <a:rPr lang="en-GB" sz="1600"/>
              <a:t> and couples could not find answers to their queries online or at the Jobcentre. </a:t>
            </a:r>
          </a:p>
          <a:p>
            <a:pPr lvl="1"/>
            <a:r>
              <a:rPr lang="en-GB" sz="1600"/>
              <a:t>Participant couples felt they were being </a:t>
            </a:r>
            <a:r>
              <a:rPr lang="en-GB" sz="1600" b="1"/>
              <a:t>constantly assessed</a:t>
            </a:r>
            <a:r>
              <a:rPr lang="en-GB" sz="1600"/>
              <a:t> due to the regularity of input needed from them. They felt there was additional conditionality on claiming UC relative to tax credits.</a:t>
            </a:r>
          </a:p>
          <a:p>
            <a:pPr lvl="1"/>
            <a:r>
              <a:rPr lang="en-GB" sz="1600"/>
              <a:t>They suggested that </a:t>
            </a:r>
            <a:r>
              <a:rPr lang="en-GB" sz="1600" b="1"/>
              <a:t>tax credits worked better </a:t>
            </a:r>
            <a:r>
              <a:rPr lang="en-GB" sz="1600"/>
              <a:t>for their fluctuating income as they were assessed once a year on annual income. UC requires partners to submit accurate information monthly which was perceived as stressful and </a:t>
            </a:r>
            <a:r>
              <a:rPr lang="en-GB" sz="1600" b="1"/>
              <a:t>more effort</a:t>
            </a:r>
            <a:r>
              <a:rPr lang="en-GB" sz="1600"/>
              <a:t>.</a:t>
            </a:r>
          </a:p>
          <a:p>
            <a:pPr lvl="1"/>
            <a:endParaRPr lang="en-GB" sz="1600"/>
          </a:p>
        </p:txBody>
      </p:sp>
      <p:sp>
        <p:nvSpPr>
          <p:cNvPr id="6" name="Rectangle 5">
            <a:extLst>
              <a:ext uri="{FF2B5EF4-FFF2-40B4-BE49-F238E27FC236}">
                <a16:creationId xmlns:a16="http://schemas.microsoft.com/office/drawing/2014/main" id="{011B4581-68F1-0340-18D1-0B6C3C58DADD}"/>
              </a:ext>
            </a:extLst>
          </p:cNvPr>
          <p:cNvSpPr/>
          <p:nvPr/>
        </p:nvSpPr>
        <p:spPr bwMode="gray">
          <a:xfrm>
            <a:off x="4159327" y="1334343"/>
            <a:ext cx="3937991" cy="281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Self-employed</a:t>
            </a:r>
            <a:endParaRPr lang="en-GB" sz="1600"/>
          </a:p>
        </p:txBody>
      </p:sp>
      <p:sp>
        <p:nvSpPr>
          <p:cNvPr id="10" name="TextBox 9">
            <a:extLst>
              <a:ext uri="{FF2B5EF4-FFF2-40B4-BE49-F238E27FC236}">
                <a16:creationId xmlns:a16="http://schemas.microsoft.com/office/drawing/2014/main" id="{82CB6F74-D77D-1B5A-FBA9-A86FC2360B6D}"/>
              </a:ext>
            </a:extLst>
          </p:cNvPr>
          <p:cNvSpPr txBox="1"/>
          <p:nvPr/>
        </p:nvSpPr>
        <p:spPr>
          <a:xfrm>
            <a:off x="4149744" y="5370767"/>
            <a:ext cx="3892512"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“'Working tax is straightforward, you know where you are. UC is the complete opposite, you haven't got a clue.” </a:t>
            </a:r>
          </a:p>
          <a:p>
            <a:r>
              <a:rPr lang="en-GB" sz="1400">
                <a:solidFill>
                  <a:schemeClr val="accent1"/>
                </a:solidFill>
                <a:latin typeface="Arial" panose="020B0604020202020204" pitchFamily="34" charset="0"/>
                <a:cs typeface="Arial" panose="020B0604020202020204" pitchFamily="34" charset="0"/>
              </a:rPr>
              <a:t>Claimant, self-employed, Working Tax Credit</a:t>
            </a:r>
          </a:p>
        </p:txBody>
      </p:sp>
      <p:sp>
        <p:nvSpPr>
          <p:cNvPr id="11" name="Rectangle 10">
            <a:extLst>
              <a:ext uri="{FF2B5EF4-FFF2-40B4-BE49-F238E27FC236}">
                <a16:creationId xmlns:a16="http://schemas.microsoft.com/office/drawing/2014/main" id="{A520D4B8-CB05-98BF-0E3C-10028DF8F586}"/>
              </a:ext>
            </a:extLst>
          </p:cNvPr>
          <p:cNvSpPr/>
          <p:nvPr/>
        </p:nvSpPr>
        <p:spPr bwMode="gray">
          <a:xfrm>
            <a:off x="8452829" y="1334343"/>
            <a:ext cx="3641431" cy="281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rPr>
              <a:t>Out of work</a:t>
            </a:r>
            <a:endParaRPr lang="en-GB" sz="1600"/>
          </a:p>
        </p:txBody>
      </p:sp>
      <p:sp>
        <p:nvSpPr>
          <p:cNvPr id="12" name="Content Placeholder 2">
            <a:extLst>
              <a:ext uri="{FF2B5EF4-FFF2-40B4-BE49-F238E27FC236}">
                <a16:creationId xmlns:a16="http://schemas.microsoft.com/office/drawing/2014/main" id="{A8CFC359-5538-307C-2BF6-A8315E89E650}"/>
              </a:ext>
            </a:extLst>
          </p:cNvPr>
          <p:cNvSpPr txBox="1">
            <a:spLocks/>
          </p:cNvSpPr>
          <p:nvPr/>
        </p:nvSpPr>
        <p:spPr>
          <a:xfrm>
            <a:off x="8452830" y="1633115"/>
            <a:ext cx="3599848" cy="32006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Arial" panose="020B0604020202020204"/>
              <a:buChar char="•"/>
            </a:pPr>
            <a:r>
              <a:rPr lang="en-GB" sz="1600">
                <a:latin typeface="Arial" panose="020B0604020202020204" pitchFamily="34" charset="0"/>
                <a:cs typeface="Arial" panose="020B0604020202020204" pitchFamily="34" charset="0"/>
              </a:rPr>
              <a:t>Couples sometimes felt the work requirements and the frequency of the visits needed with their work coach were </a:t>
            </a:r>
            <a:r>
              <a:rPr lang="en-GB" sz="1600" b="1">
                <a:latin typeface="Arial" panose="020B0604020202020204" pitchFamily="34" charset="0"/>
                <a:cs typeface="Arial" panose="020B0604020202020204" pitchFamily="34" charset="0"/>
              </a:rPr>
              <a:t>too demanding</a:t>
            </a:r>
            <a:r>
              <a:rPr lang="en-GB" sz="1600">
                <a:latin typeface="Arial" panose="020B0604020202020204" pitchFamily="34" charset="0"/>
                <a:cs typeface="Arial" panose="020B0604020202020204" pitchFamily="34" charset="0"/>
              </a:rPr>
              <a:t>. This left them feeling stressed and worried about UC.</a:t>
            </a:r>
          </a:p>
          <a:p>
            <a:pPr lvl="1"/>
            <a:endParaRPr lang="en-GB" sz="1600"/>
          </a:p>
          <a:p>
            <a:pPr lvl="1"/>
            <a:endParaRPr lang="en-GB" sz="1600"/>
          </a:p>
        </p:txBody>
      </p:sp>
      <p:sp>
        <p:nvSpPr>
          <p:cNvPr id="13" name="TextBox 17">
            <a:extLst>
              <a:ext uri="{FF2B5EF4-FFF2-40B4-BE49-F238E27FC236}">
                <a16:creationId xmlns:a16="http://schemas.microsoft.com/office/drawing/2014/main" id="{A3ACAE7B-C5AB-1DC7-DA74-AE677395CAEF}"/>
              </a:ext>
            </a:extLst>
          </p:cNvPr>
          <p:cNvSpPr txBox="1"/>
          <p:nvPr/>
        </p:nvSpPr>
        <p:spPr>
          <a:xfrm>
            <a:off x="8770593" y="3662607"/>
            <a:ext cx="2964322" cy="2031325"/>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b="1" i="1">
                <a:solidFill>
                  <a:schemeClr val="accent1"/>
                </a:solidFill>
                <a:latin typeface="Arial" panose="020B0604020202020204" pitchFamily="34" charset="0"/>
                <a:cs typeface="Arial" panose="020B0604020202020204" pitchFamily="34" charset="0"/>
              </a:rPr>
              <a:t>“There is a whole work element with UC – it seems completely confusing. I’ve made it clear that we are only applying for UC because we got child tax credits before. And that I am not looking for work.” </a:t>
            </a:r>
          </a:p>
          <a:p>
            <a:r>
              <a:rPr lang="en-GB" sz="1400">
                <a:solidFill>
                  <a:schemeClr val="accent1"/>
                </a:solidFill>
                <a:latin typeface="Arial" panose="020B0604020202020204" pitchFamily="34" charset="0"/>
                <a:cs typeface="Arial" panose="020B0604020202020204" pitchFamily="34" charset="0"/>
              </a:rPr>
              <a:t>Claimant, out of work, Child Tax Credit &amp; Working Tax Credit</a:t>
            </a:r>
          </a:p>
        </p:txBody>
      </p:sp>
    </p:spTree>
    <p:extLst>
      <p:ext uri="{BB962C8B-B14F-4D97-AF65-F5344CB8AC3E}">
        <p14:creationId xmlns:p14="http://schemas.microsoft.com/office/powerpoint/2010/main" val="59739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7D24B-C002-0928-77C3-3879DE46E9E3}"/>
              </a:ext>
            </a:extLst>
          </p:cNvPr>
          <p:cNvSpPr>
            <a:spLocks noGrp="1"/>
          </p:cNvSpPr>
          <p:nvPr>
            <p:ph type="title"/>
          </p:nvPr>
        </p:nvSpPr>
        <p:spPr/>
        <p:txBody>
          <a:bodyPr>
            <a:noAutofit/>
          </a:bodyPr>
          <a:lstStyle/>
          <a:p>
            <a:r>
              <a:rPr lang="en-GB" sz="3000"/>
              <a:t>UC was seen relative to tax credits among claimant and non-claimant participants – perceptions depended on the positives / negatives of the tax credits system</a:t>
            </a:r>
          </a:p>
        </p:txBody>
      </p:sp>
      <p:sp>
        <p:nvSpPr>
          <p:cNvPr id="3" name="TextBox 2">
            <a:extLst>
              <a:ext uri="{FF2B5EF4-FFF2-40B4-BE49-F238E27FC236}">
                <a16:creationId xmlns:a16="http://schemas.microsoft.com/office/drawing/2014/main" id="{D53ABF3D-CA3F-2F9E-1FDC-EEA36FFFDD9F}"/>
              </a:ext>
            </a:extLst>
          </p:cNvPr>
          <p:cNvSpPr txBox="1"/>
          <p:nvPr/>
        </p:nvSpPr>
        <p:spPr bwMode="auto">
          <a:xfrm>
            <a:off x="2301947" y="1314591"/>
            <a:ext cx="2340000" cy="792000"/>
          </a:xfrm>
          <a:prstGeom prst="rect">
            <a:avLst/>
          </a:prstGeom>
          <a:solidFill>
            <a:srgbClr val="002060"/>
          </a:solidFill>
          <a:ln>
            <a:noFill/>
          </a:ln>
        </p:spPr>
        <p:txBody>
          <a:bodyPr wrap="square" rtlCol="0">
            <a:noAutofit/>
          </a:bodyPr>
          <a:lstStyle/>
          <a:p>
            <a:r>
              <a:rPr lang="en-GB" sz="1600" b="1">
                <a:solidFill>
                  <a:schemeClr val="bg1"/>
                </a:solidFill>
                <a:latin typeface="Arial" panose="020B0604020202020204" pitchFamily="34" charset="0"/>
                <a:cs typeface="Arial" panose="020B0604020202020204" pitchFamily="34" charset="0"/>
              </a:rPr>
              <a:t>Amount of information required relative to TC</a:t>
            </a:r>
          </a:p>
        </p:txBody>
      </p:sp>
      <p:sp>
        <p:nvSpPr>
          <p:cNvPr id="7" name="TextBox 6">
            <a:extLst>
              <a:ext uri="{FF2B5EF4-FFF2-40B4-BE49-F238E27FC236}">
                <a16:creationId xmlns:a16="http://schemas.microsoft.com/office/drawing/2014/main" id="{E2B99408-D1C5-BEF1-FD46-96A7B97BBECC}"/>
              </a:ext>
            </a:extLst>
          </p:cNvPr>
          <p:cNvSpPr txBox="1"/>
          <p:nvPr/>
        </p:nvSpPr>
        <p:spPr bwMode="auto">
          <a:xfrm>
            <a:off x="304800" y="2553792"/>
            <a:ext cx="1694122" cy="612000"/>
          </a:xfrm>
          <a:prstGeom prst="rect">
            <a:avLst/>
          </a:prstGeom>
          <a:solidFill>
            <a:schemeClr val="accent2"/>
          </a:solidFill>
          <a:ln>
            <a:noFill/>
          </a:ln>
        </p:spPr>
        <p:txBody>
          <a:bodyPr wrap="square" rtlCol="0">
            <a:noAutofit/>
          </a:bodyPr>
          <a:lstStyle/>
          <a:p>
            <a:pPr algn="just"/>
            <a:r>
              <a:rPr lang="en-GB" sz="1600" b="1">
                <a:solidFill>
                  <a:schemeClr val="bg1"/>
                </a:solidFill>
                <a:latin typeface="Arial" panose="020B0604020202020204" pitchFamily="34" charset="0"/>
                <a:cs typeface="Arial" panose="020B0604020202020204" pitchFamily="34" charset="0"/>
              </a:rPr>
              <a:t>Negative perceptions</a:t>
            </a:r>
          </a:p>
        </p:txBody>
      </p:sp>
      <p:sp>
        <p:nvSpPr>
          <p:cNvPr id="8" name="TextBox 7">
            <a:extLst>
              <a:ext uri="{FF2B5EF4-FFF2-40B4-BE49-F238E27FC236}">
                <a16:creationId xmlns:a16="http://schemas.microsoft.com/office/drawing/2014/main" id="{BF810E29-1264-4CC1-C4CE-F0B07D59FE6D}"/>
              </a:ext>
            </a:extLst>
          </p:cNvPr>
          <p:cNvSpPr txBox="1"/>
          <p:nvPr/>
        </p:nvSpPr>
        <p:spPr bwMode="auto">
          <a:xfrm>
            <a:off x="304800" y="4375504"/>
            <a:ext cx="1694122" cy="612000"/>
          </a:xfrm>
          <a:prstGeom prst="rect">
            <a:avLst/>
          </a:prstGeom>
          <a:solidFill>
            <a:srgbClr val="00B050"/>
          </a:solidFill>
          <a:ln>
            <a:noFill/>
          </a:ln>
        </p:spPr>
        <p:txBody>
          <a:bodyPr wrap="square" rtlCol="0">
            <a:noAutofit/>
          </a:bodyPr>
          <a:lstStyle/>
          <a:p>
            <a:pPr algn="just"/>
            <a:r>
              <a:rPr lang="en-GB" sz="1600" b="1">
                <a:solidFill>
                  <a:schemeClr val="bg1"/>
                </a:solidFill>
                <a:latin typeface="Arial" panose="020B0604020202020204" pitchFamily="34" charset="0"/>
                <a:cs typeface="Arial" panose="020B0604020202020204" pitchFamily="34" charset="0"/>
              </a:rPr>
              <a:t>Positive perceptions</a:t>
            </a:r>
          </a:p>
        </p:txBody>
      </p:sp>
      <p:sp>
        <p:nvSpPr>
          <p:cNvPr id="9" name="TextBox 8">
            <a:extLst>
              <a:ext uri="{FF2B5EF4-FFF2-40B4-BE49-F238E27FC236}">
                <a16:creationId xmlns:a16="http://schemas.microsoft.com/office/drawing/2014/main" id="{384679FD-7279-5772-DB6C-694C502AF173}"/>
              </a:ext>
            </a:extLst>
          </p:cNvPr>
          <p:cNvSpPr txBox="1"/>
          <p:nvPr/>
        </p:nvSpPr>
        <p:spPr bwMode="auto">
          <a:xfrm>
            <a:off x="2301947" y="2570037"/>
            <a:ext cx="2340000" cy="1321479"/>
          </a:xfrm>
          <a:prstGeom prst="rect">
            <a:avLst/>
          </a:prstGeom>
          <a:noFill/>
          <a:ln>
            <a:noFill/>
          </a:ln>
        </p:spPr>
        <p:txBody>
          <a:bodyPr wrap="square" rtlCol="0">
            <a:noAutofit/>
          </a:bodyPr>
          <a:lstStyle/>
          <a:p>
            <a:pPr marL="457200" indent="-457200">
              <a:buFont typeface="Arial" panose="020B0604020202020204" pitchFamily="34" charset="0"/>
              <a:buChar char="•"/>
            </a:pPr>
            <a:r>
              <a:rPr lang="en-GB" sz="1600">
                <a:latin typeface="Arial" panose="020B0604020202020204" pitchFamily="34" charset="0"/>
                <a:cs typeface="Arial" panose="020B0604020202020204" pitchFamily="34" charset="0"/>
              </a:rPr>
              <a:t>Additional work to make and manage the claim</a:t>
            </a:r>
          </a:p>
        </p:txBody>
      </p:sp>
      <p:sp>
        <p:nvSpPr>
          <p:cNvPr id="15" name="TextBox 14">
            <a:extLst>
              <a:ext uri="{FF2B5EF4-FFF2-40B4-BE49-F238E27FC236}">
                <a16:creationId xmlns:a16="http://schemas.microsoft.com/office/drawing/2014/main" id="{0F224E47-DEA8-AD4C-5D50-DD5E74647773}"/>
              </a:ext>
            </a:extLst>
          </p:cNvPr>
          <p:cNvSpPr txBox="1"/>
          <p:nvPr/>
        </p:nvSpPr>
        <p:spPr bwMode="auto">
          <a:xfrm>
            <a:off x="2301947" y="4375504"/>
            <a:ext cx="2340000" cy="1022998"/>
          </a:xfrm>
          <a:prstGeom prst="rect">
            <a:avLst/>
          </a:prstGeom>
          <a:noFill/>
          <a:ln>
            <a:noFill/>
          </a:ln>
        </p:spPr>
        <p:txBody>
          <a:bodyPr wrap="square" rtlCol="0">
            <a:noAutofit/>
          </a:bodyPr>
          <a:lstStyle/>
          <a:p>
            <a:pPr marL="457200" indent="-457200">
              <a:buFont typeface="Arial" panose="020B0604020202020204" pitchFamily="34" charset="0"/>
              <a:buChar char="•"/>
            </a:pPr>
            <a:r>
              <a:rPr lang="en-GB" sz="1600">
                <a:latin typeface="Arial" panose="020B0604020202020204" pitchFamily="34" charset="0"/>
                <a:cs typeface="Arial" panose="020B0604020202020204" pitchFamily="34" charset="0"/>
              </a:rPr>
              <a:t>No risk of overpayments</a:t>
            </a:r>
          </a:p>
          <a:p>
            <a:pPr marL="457200" indent="-457200">
              <a:buFont typeface="Arial" panose="020B0604020202020204" pitchFamily="34" charset="0"/>
              <a:buChar char="•"/>
            </a:pPr>
            <a:r>
              <a:rPr lang="en-GB" sz="1600">
                <a:latin typeface="Arial" panose="020B0604020202020204" pitchFamily="34" charset="0"/>
                <a:cs typeface="Arial" panose="020B0604020202020204" pitchFamily="34" charset="0"/>
              </a:rPr>
              <a:t>Less risk of fraud </a:t>
            </a:r>
          </a:p>
        </p:txBody>
      </p:sp>
      <p:sp>
        <p:nvSpPr>
          <p:cNvPr id="16" name="TextBox 15">
            <a:extLst>
              <a:ext uri="{FF2B5EF4-FFF2-40B4-BE49-F238E27FC236}">
                <a16:creationId xmlns:a16="http://schemas.microsoft.com/office/drawing/2014/main" id="{9E405945-38E4-F0ED-1AC2-32608ECA3DFA}"/>
              </a:ext>
            </a:extLst>
          </p:cNvPr>
          <p:cNvSpPr txBox="1"/>
          <p:nvPr/>
        </p:nvSpPr>
        <p:spPr bwMode="auto">
          <a:xfrm>
            <a:off x="5511000" y="1314591"/>
            <a:ext cx="2340000" cy="792000"/>
          </a:xfrm>
          <a:prstGeom prst="rect">
            <a:avLst/>
          </a:prstGeom>
          <a:solidFill>
            <a:srgbClr val="002060"/>
          </a:solidFill>
          <a:ln>
            <a:noFill/>
          </a:ln>
        </p:spPr>
        <p:txBody>
          <a:bodyPr wrap="square" rtlCol="0">
            <a:noAutofit/>
          </a:bodyPr>
          <a:lstStyle/>
          <a:p>
            <a:r>
              <a:rPr lang="en-GB" sz="1600" b="1">
                <a:solidFill>
                  <a:schemeClr val="bg1"/>
                </a:solidFill>
                <a:latin typeface="Arial" panose="020B0604020202020204" pitchFamily="34" charset="0"/>
                <a:cs typeface="Arial" panose="020B0604020202020204" pitchFamily="34" charset="0"/>
              </a:rPr>
              <a:t>Monthly variation in payment amount</a:t>
            </a:r>
          </a:p>
        </p:txBody>
      </p:sp>
      <p:sp>
        <p:nvSpPr>
          <p:cNvPr id="17" name="TextBox 16">
            <a:extLst>
              <a:ext uri="{FF2B5EF4-FFF2-40B4-BE49-F238E27FC236}">
                <a16:creationId xmlns:a16="http://schemas.microsoft.com/office/drawing/2014/main" id="{94F6A685-DC81-B8DF-C013-A9C450946401}"/>
              </a:ext>
            </a:extLst>
          </p:cNvPr>
          <p:cNvSpPr txBox="1"/>
          <p:nvPr/>
        </p:nvSpPr>
        <p:spPr bwMode="auto">
          <a:xfrm>
            <a:off x="5511000" y="2599958"/>
            <a:ext cx="2340000" cy="1291558"/>
          </a:xfrm>
          <a:prstGeom prst="rect">
            <a:avLst/>
          </a:prstGeom>
          <a:noFill/>
          <a:ln>
            <a:noFill/>
          </a:ln>
        </p:spPr>
        <p:txBody>
          <a:bodyPr wrap="square" rtlCol="0">
            <a:noAutofit/>
          </a:bodyPr>
          <a:lstStyle/>
          <a:p>
            <a:pPr marL="457200" indent="-457200">
              <a:buFont typeface="Arial" panose="020B0604020202020204" pitchFamily="34" charset="0"/>
              <a:buChar char="•"/>
            </a:pPr>
            <a:r>
              <a:rPr lang="en-GB" sz="1600">
                <a:latin typeface="Arial" panose="020B0604020202020204" pitchFamily="34" charset="0"/>
                <a:cs typeface="Arial" panose="020B0604020202020204" pitchFamily="34" charset="0"/>
              </a:rPr>
              <a:t>Didn’t know how much they would receive until a few days before which was seen as more stressful</a:t>
            </a:r>
          </a:p>
        </p:txBody>
      </p:sp>
      <p:sp>
        <p:nvSpPr>
          <p:cNvPr id="18" name="TextBox 17">
            <a:extLst>
              <a:ext uri="{FF2B5EF4-FFF2-40B4-BE49-F238E27FC236}">
                <a16:creationId xmlns:a16="http://schemas.microsoft.com/office/drawing/2014/main" id="{A84A8AB1-CB79-6B63-4B44-EEA49E0A77AA}"/>
              </a:ext>
            </a:extLst>
          </p:cNvPr>
          <p:cNvSpPr txBox="1"/>
          <p:nvPr/>
        </p:nvSpPr>
        <p:spPr bwMode="auto">
          <a:xfrm>
            <a:off x="5511000" y="4375504"/>
            <a:ext cx="2528100" cy="1022999"/>
          </a:xfrm>
          <a:prstGeom prst="rect">
            <a:avLst/>
          </a:prstGeom>
          <a:noFill/>
          <a:ln>
            <a:noFill/>
          </a:ln>
        </p:spPr>
        <p:txBody>
          <a:bodyPr wrap="square" rtlCol="0">
            <a:noAutofit/>
          </a:bodyPr>
          <a:lstStyle/>
          <a:p>
            <a:pPr marL="457200" indent="-457200">
              <a:buFont typeface="Arial" panose="020B0604020202020204" pitchFamily="34" charset="0"/>
              <a:buChar char="•"/>
            </a:pPr>
            <a:r>
              <a:rPr lang="en-GB" sz="1600">
                <a:latin typeface="Arial" panose="020B0604020202020204" pitchFamily="34" charset="0"/>
                <a:cs typeface="Arial" panose="020B0604020202020204" pitchFamily="34" charset="0"/>
              </a:rPr>
              <a:t>Perceived to be no risk of overpayments</a:t>
            </a:r>
          </a:p>
          <a:p>
            <a:pPr marL="457200" indent="-457200">
              <a:buFont typeface="Arial" panose="020B0604020202020204" pitchFamily="34" charset="0"/>
              <a:buChar char="•"/>
            </a:pPr>
            <a:r>
              <a:rPr lang="en-GB" sz="1600">
                <a:latin typeface="Arial" panose="020B0604020202020204" pitchFamily="34" charset="0"/>
                <a:cs typeface="Arial" panose="020B0604020202020204" pitchFamily="34" charset="0"/>
              </a:rPr>
              <a:t>More modern, up to date system</a:t>
            </a:r>
          </a:p>
        </p:txBody>
      </p:sp>
      <p:sp>
        <p:nvSpPr>
          <p:cNvPr id="19" name="TextBox 18">
            <a:extLst>
              <a:ext uri="{FF2B5EF4-FFF2-40B4-BE49-F238E27FC236}">
                <a16:creationId xmlns:a16="http://schemas.microsoft.com/office/drawing/2014/main" id="{D523D562-9D60-DF21-6228-FADA0045717B}"/>
              </a:ext>
            </a:extLst>
          </p:cNvPr>
          <p:cNvSpPr txBox="1"/>
          <p:nvPr/>
        </p:nvSpPr>
        <p:spPr bwMode="auto">
          <a:xfrm>
            <a:off x="8720053" y="1314591"/>
            <a:ext cx="2340000" cy="792000"/>
          </a:xfrm>
          <a:prstGeom prst="rect">
            <a:avLst/>
          </a:prstGeom>
          <a:solidFill>
            <a:srgbClr val="002060"/>
          </a:solidFill>
          <a:ln>
            <a:noFill/>
          </a:ln>
        </p:spPr>
        <p:txBody>
          <a:bodyPr wrap="square" rtlCol="0">
            <a:noAutofit/>
          </a:bodyPr>
          <a:lstStyle/>
          <a:p>
            <a:r>
              <a:rPr lang="en-GB" sz="1600" b="1">
                <a:solidFill>
                  <a:schemeClr val="bg1"/>
                </a:solidFill>
                <a:latin typeface="Arial" panose="020B0604020202020204" pitchFamily="34" charset="0"/>
                <a:cs typeface="Arial" panose="020B0604020202020204" pitchFamily="34" charset="0"/>
              </a:rPr>
              <a:t>Taper rate</a:t>
            </a:r>
          </a:p>
        </p:txBody>
      </p:sp>
      <p:sp>
        <p:nvSpPr>
          <p:cNvPr id="20" name="TextBox 19">
            <a:extLst>
              <a:ext uri="{FF2B5EF4-FFF2-40B4-BE49-F238E27FC236}">
                <a16:creationId xmlns:a16="http://schemas.microsoft.com/office/drawing/2014/main" id="{6375ABD5-B9C0-42A0-6D4D-868D13572B21}"/>
              </a:ext>
            </a:extLst>
          </p:cNvPr>
          <p:cNvSpPr txBox="1"/>
          <p:nvPr/>
        </p:nvSpPr>
        <p:spPr bwMode="auto">
          <a:xfrm>
            <a:off x="8720053" y="2605541"/>
            <a:ext cx="2340000" cy="1285975"/>
          </a:xfrm>
          <a:prstGeom prst="rect">
            <a:avLst/>
          </a:prstGeom>
          <a:noFill/>
          <a:ln>
            <a:noFill/>
          </a:ln>
        </p:spPr>
        <p:txBody>
          <a:bodyPr wrap="square" rtlCol="0">
            <a:noAutofit/>
          </a:bodyPr>
          <a:lstStyle/>
          <a:p>
            <a:pPr marL="457200" indent="-457200">
              <a:buFont typeface="Arial" panose="020B0604020202020204" pitchFamily="34" charset="0"/>
              <a:buChar char="•"/>
            </a:pPr>
            <a:r>
              <a:rPr lang="en-GB" sz="1600">
                <a:latin typeface="Arial" panose="020B0604020202020204" pitchFamily="34" charset="0"/>
                <a:cs typeface="Arial" panose="020B0604020202020204" pitchFamily="34" charset="0"/>
              </a:rPr>
              <a:t>Did not feel the financial benefit of overtime / bonus</a:t>
            </a:r>
          </a:p>
        </p:txBody>
      </p:sp>
      <p:sp>
        <p:nvSpPr>
          <p:cNvPr id="4" name="Rectangle 3">
            <a:extLst>
              <a:ext uri="{FF2B5EF4-FFF2-40B4-BE49-F238E27FC236}">
                <a16:creationId xmlns:a16="http://schemas.microsoft.com/office/drawing/2014/main" id="{5F069CE9-53BF-A558-51DD-A9010F0FFD62}"/>
              </a:ext>
            </a:extLst>
          </p:cNvPr>
          <p:cNvSpPr/>
          <p:nvPr/>
        </p:nvSpPr>
        <p:spPr bwMode="gray">
          <a:xfrm>
            <a:off x="304800" y="5830957"/>
            <a:ext cx="11699146" cy="6550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rPr>
              <a:t>The negative discourse about UC continues to dominate. It is essential to emphasise the positive angles to help overcome this. </a:t>
            </a:r>
            <a:endParaRPr lang="en-GB"/>
          </a:p>
        </p:txBody>
      </p:sp>
    </p:spTree>
    <p:extLst>
      <p:ext uri="{BB962C8B-B14F-4D97-AF65-F5344CB8AC3E}">
        <p14:creationId xmlns:p14="http://schemas.microsoft.com/office/powerpoint/2010/main" val="1418153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5. How participant couples decided to claim Universal Credit</a:t>
            </a:r>
          </a:p>
        </p:txBody>
      </p:sp>
    </p:spTree>
    <p:extLst>
      <p:ext uri="{BB962C8B-B14F-4D97-AF65-F5344CB8AC3E}">
        <p14:creationId xmlns:p14="http://schemas.microsoft.com/office/powerpoint/2010/main" val="3601421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9C33D-49EE-1B6B-FE4D-7D248003366D}"/>
              </a:ext>
            </a:extLst>
          </p:cNvPr>
          <p:cNvSpPr>
            <a:spLocks noGrp="1"/>
          </p:cNvSpPr>
          <p:nvPr>
            <p:ph type="title"/>
          </p:nvPr>
        </p:nvSpPr>
        <p:spPr/>
        <p:txBody>
          <a:bodyPr>
            <a:normAutofit/>
          </a:bodyPr>
          <a:lstStyle/>
          <a:p>
            <a:r>
              <a:rPr lang="en-GB"/>
              <a:t>The decision to claim UC depended on how much participants relied on tax credits financially and the value of their savings</a:t>
            </a:r>
          </a:p>
        </p:txBody>
      </p:sp>
      <p:sp>
        <p:nvSpPr>
          <p:cNvPr id="5" name="Arrow: Right 4">
            <a:extLst>
              <a:ext uri="{FF2B5EF4-FFF2-40B4-BE49-F238E27FC236}">
                <a16:creationId xmlns:a16="http://schemas.microsoft.com/office/drawing/2014/main" id="{220B12B2-00FF-2DF8-053E-0FB73D940855}"/>
              </a:ext>
            </a:extLst>
          </p:cNvPr>
          <p:cNvSpPr/>
          <p:nvPr/>
        </p:nvSpPr>
        <p:spPr>
          <a:xfrm rot="5400000">
            <a:off x="1196218" y="2349124"/>
            <a:ext cx="252000" cy="396000"/>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33874B9E-6028-84D4-720E-42757027E73B}"/>
              </a:ext>
            </a:extLst>
          </p:cNvPr>
          <p:cNvSpPr/>
          <p:nvPr/>
        </p:nvSpPr>
        <p:spPr bwMode="gray">
          <a:xfrm>
            <a:off x="91095" y="2723678"/>
            <a:ext cx="2462246" cy="3484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Non-claimant couples</a:t>
            </a:r>
            <a:endParaRPr lang="en-GB" sz="1600"/>
          </a:p>
        </p:txBody>
      </p:sp>
      <p:sp>
        <p:nvSpPr>
          <p:cNvPr id="7" name="Rectangle 6">
            <a:extLst>
              <a:ext uri="{FF2B5EF4-FFF2-40B4-BE49-F238E27FC236}">
                <a16:creationId xmlns:a16="http://schemas.microsoft.com/office/drawing/2014/main" id="{257029DE-F0D2-055D-8E52-5E02F7A73A8E}"/>
              </a:ext>
            </a:extLst>
          </p:cNvPr>
          <p:cNvSpPr/>
          <p:nvPr/>
        </p:nvSpPr>
        <p:spPr bwMode="gray">
          <a:xfrm>
            <a:off x="3086897" y="2727659"/>
            <a:ext cx="2462246" cy="3484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effectLst/>
                <a:latin typeface="Arial" panose="020B0604020202020204" pitchFamily="34" charset="0"/>
                <a:ea typeface="Arial" panose="020B0604020202020204" pitchFamily="34" charset="0"/>
              </a:rPr>
              <a:t>Claimant couples</a:t>
            </a:r>
            <a:endParaRPr lang="en-GB" sz="1400"/>
          </a:p>
        </p:txBody>
      </p:sp>
      <p:sp>
        <p:nvSpPr>
          <p:cNvPr id="8" name="TextBox 7">
            <a:extLst>
              <a:ext uri="{FF2B5EF4-FFF2-40B4-BE49-F238E27FC236}">
                <a16:creationId xmlns:a16="http://schemas.microsoft.com/office/drawing/2014/main" id="{220052D5-EDD2-E939-E11B-58B2D8F58160}"/>
              </a:ext>
            </a:extLst>
          </p:cNvPr>
          <p:cNvSpPr txBox="1"/>
          <p:nvPr/>
        </p:nvSpPr>
        <p:spPr>
          <a:xfrm>
            <a:off x="2860895" y="5045633"/>
            <a:ext cx="3035080" cy="1600438"/>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don’t like claiming benefits, never have done, but it was a decision that had to be made, and I wasn’t going to allow us not to have a roof over out head.”</a:t>
            </a:r>
          </a:p>
          <a:p>
            <a:r>
              <a:rPr lang="en-GB" sz="1400">
                <a:solidFill>
                  <a:schemeClr val="accent1"/>
                </a:solidFill>
                <a:latin typeface="Arial" panose="020B0604020202020204" pitchFamily="34" charset="0"/>
                <a:cs typeface="Arial" panose="020B0604020202020204" pitchFamily="34" charset="0"/>
              </a:rPr>
              <a:t>Claimant, employed, Child Tax Credit</a:t>
            </a:r>
          </a:p>
        </p:txBody>
      </p:sp>
      <p:sp>
        <p:nvSpPr>
          <p:cNvPr id="11" name="Arrow: Right 10">
            <a:extLst>
              <a:ext uri="{FF2B5EF4-FFF2-40B4-BE49-F238E27FC236}">
                <a16:creationId xmlns:a16="http://schemas.microsoft.com/office/drawing/2014/main" id="{CA108BCB-124A-A3F8-7824-374BEBB9AC9E}"/>
              </a:ext>
            </a:extLst>
          </p:cNvPr>
          <p:cNvSpPr/>
          <p:nvPr/>
        </p:nvSpPr>
        <p:spPr>
          <a:xfrm rot="5400000">
            <a:off x="4192020" y="2349124"/>
            <a:ext cx="252000" cy="396000"/>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Content Placeholder 2">
            <a:extLst>
              <a:ext uri="{FF2B5EF4-FFF2-40B4-BE49-F238E27FC236}">
                <a16:creationId xmlns:a16="http://schemas.microsoft.com/office/drawing/2014/main" id="{5138FE56-6625-7D05-41B5-33088A87CE7A}"/>
              </a:ext>
            </a:extLst>
          </p:cNvPr>
          <p:cNvSpPr txBox="1">
            <a:spLocks/>
          </p:cNvSpPr>
          <p:nvPr/>
        </p:nvSpPr>
        <p:spPr>
          <a:xfrm>
            <a:off x="2860894" y="3051255"/>
            <a:ext cx="2914252" cy="1416424"/>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1400"/>
              <a:t>Those who were highly financially reliant on tax credits needed the money so felt they did not have a choice about whether or not to claim.</a:t>
            </a:r>
          </a:p>
          <a:p>
            <a:r>
              <a:rPr lang="en-GB" sz="1400"/>
              <a:t>Those who were not heavily financially reliant on tax credits wanted to benefit for as long as possible.</a:t>
            </a:r>
          </a:p>
        </p:txBody>
      </p:sp>
      <p:sp>
        <p:nvSpPr>
          <p:cNvPr id="13" name="Content Placeholder 2">
            <a:extLst>
              <a:ext uri="{FF2B5EF4-FFF2-40B4-BE49-F238E27FC236}">
                <a16:creationId xmlns:a16="http://schemas.microsoft.com/office/drawing/2014/main" id="{43A5CCF4-30AB-D056-B0F3-80B8615D4806}"/>
              </a:ext>
            </a:extLst>
          </p:cNvPr>
          <p:cNvSpPr txBox="1">
            <a:spLocks/>
          </p:cNvSpPr>
          <p:nvPr/>
        </p:nvSpPr>
        <p:spPr>
          <a:xfrm>
            <a:off x="91095" y="3051255"/>
            <a:ext cx="2618682" cy="1416424"/>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1400"/>
              <a:t>Tax credits were a small, but for some important, part of their income. Low financial reliance on tax credits already combined with the perceived effort of making or managing a claim, particularly for the self-employed, acted as a barrier to claiming.</a:t>
            </a:r>
          </a:p>
        </p:txBody>
      </p:sp>
      <p:sp>
        <p:nvSpPr>
          <p:cNvPr id="18" name="Rectangle 17">
            <a:extLst>
              <a:ext uri="{FF2B5EF4-FFF2-40B4-BE49-F238E27FC236}">
                <a16:creationId xmlns:a16="http://schemas.microsoft.com/office/drawing/2014/main" id="{C5ED5664-8714-CB82-2796-4CF056096F4A}"/>
              </a:ext>
            </a:extLst>
          </p:cNvPr>
          <p:cNvSpPr/>
          <p:nvPr/>
        </p:nvSpPr>
        <p:spPr bwMode="gray">
          <a:xfrm>
            <a:off x="203005" y="1220581"/>
            <a:ext cx="5760000" cy="115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Financial necessity</a:t>
            </a:r>
            <a:r>
              <a:rPr lang="en-GB" sz="1600" b="1">
                <a:latin typeface="Arial" panose="020B0604020202020204" pitchFamily="34" charset="0"/>
                <a:ea typeface="Arial" panose="020B0604020202020204" pitchFamily="34" charset="0"/>
              </a:rPr>
              <a:t>: </a:t>
            </a:r>
            <a:r>
              <a:rPr lang="en-GB" sz="1600">
                <a:latin typeface="Arial" panose="020B0604020202020204" pitchFamily="34" charset="0"/>
                <a:ea typeface="Arial" panose="020B0604020202020204" pitchFamily="34" charset="0"/>
              </a:rPr>
              <a:t>Participant c</a:t>
            </a:r>
            <a:r>
              <a:rPr lang="en-GB" sz="1600">
                <a:latin typeface="Arial" panose="020B0604020202020204" pitchFamily="34" charset="0"/>
              </a:rPr>
              <a:t>ouples’ decisions to claim depended on how heavily they had relied on tax credits</a:t>
            </a:r>
            <a:endParaRPr lang="en-GB" sz="1600"/>
          </a:p>
        </p:txBody>
      </p:sp>
      <p:sp>
        <p:nvSpPr>
          <p:cNvPr id="20" name="Rectangle 19">
            <a:extLst>
              <a:ext uri="{FF2B5EF4-FFF2-40B4-BE49-F238E27FC236}">
                <a16:creationId xmlns:a16="http://schemas.microsoft.com/office/drawing/2014/main" id="{65F98974-E460-312E-A580-44897A713BD1}"/>
              </a:ext>
            </a:extLst>
          </p:cNvPr>
          <p:cNvSpPr/>
          <p:nvPr/>
        </p:nvSpPr>
        <p:spPr bwMode="gray">
          <a:xfrm>
            <a:off x="6228995" y="1220581"/>
            <a:ext cx="5760000" cy="1152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Capital limit: </a:t>
            </a:r>
            <a:r>
              <a:rPr lang="en-GB" sz="1600">
                <a:latin typeface="Arial" panose="020B0604020202020204" pitchFamily="34" charset="0"/>
                <a:ea typeface="Arial" panose="020B0604020202020204" pitchFamily="34" charset="0"/>
              </a:rPr>
              <a:t>Participant c</a:t>
            </a:r>
            <a:r>
              <a:rPr lang="en-GB" sz="1600">
                <a:latin typeface="Arial" panose="020B0604020202020204" pitchFamily="34" charset="0"/>
              </a:rPr>
              <a:t>ouples who were below the capital limit believed anyone who could save that much should not be eligible for UC. Those with savings above the capital limit felt DWP was discouraging savings – in contrast to tax credits</a:t>
            </a:r>
          </a:p>
        </p:txBody>
      </p:sp>
      <p:sp>
        <p:nvSpPr>
          <p:cNvPr id="23" name="Content Placeholder 2">
            <a:extLst>
              <a:ext uri="{FF2B5EF4-FFF2-40B4-BE49-F238E27FC236}">
                <a16:creationId xmlns:a16="http://schemas.microsoft.com/office/drawing/2014/main" id="{6A7F80EC-C655-EADB-C5AC-CE6739FF6F3E}"/>
              </a:ext>
            </a:extLst>
          </p:cNvPr>
          <p:cNvSpPr txBox="1">
            <a:spLocks/>
          </p:cNvSpPr>
          <p:nvPr/>
        </p:nvSpPr>
        <p:spPr>
          <a:xfrm>
            <a:off x="6010429" y="3051255"/>
            <a:ext cx="3405223" cy="2245792"/>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1400"/>
              <a:t>Couples whose savings exceeded the capital limit did not claim. Given the impact they expected their savings to have on their payment amount, they did not think it was worth going through the process to claim.</a:t>
            </a:r>
          </a:p>
          <a:p>
            <a:r>
              <a:rPr lang="en-GB" sz="1400">
                <a:latin typeface="Arial" panose="020B0604020202020204" pitchFamily="34" charset="0"/>
              </a:rPr>
              <a:t>These couples usually had these savings for a </a:t>
            </a:r>
            <a:r>
              <a:rPr lang="en-GB" sz="1400" b="1">
                <a:latin typeface="Arial" panose="020B0604020202020204" pitchFamily="34" charset="0"/>
              </a:rPr>
              <a:t>specific purpose or reason</a:t>
            </a:r>
            <a:r>
              <a:rPr lang="en-GB" sz="1400">
                <a:latin typeface="Arial" panose="020B0604020202020204" pitchFamily="34" charset="0"/>
              </a:rPr>
              <a:t>. For example, a payment from life insurance, saving for healthcare equipment for a claimant with a health condition or saving for retirement (not in a pension).</a:t>
            </a:r>
          </a:p>
          <a:p>
            <a:r>
              <a:rPr lang="en-GB" sz="1400"/>
              <a:t>Some with savings above the capital limit planned to make a claim if/ when their savings went below the limit.</a:t>
            </a:r>
            <a:endParaRPr lang="en-GB" sz="1400">
              <a:latin typeface="Arial" panose="020B0604020202020204" pitchFamily="34" charset="0"/>
            </a:endParaRPr>
          </a:p>
        </p:txBody>
      </p:sp>
      <p:sp>
        <p:nvSpPr>
          <p:cNvPr id="24" name="Arrow: Right 23">
            <a:extLst>
              <a:ext uri="{FF2B5EF4-FFF2-40B4-BE49-F238E27FC236}">
                <a16:creationId xmlns:a16="http://schemas.microsoft.com/office/drawing/2014/main" id="{EA9E3556-9C3B-04CA-320C-4497B4753325}"/>
              </a:ext>
            </a:extLst>
          </p:cNvPr>
          <p:cNvSpPr/>
          <p:nvPr/>
        </p:nvSpPr>
        <p:spPr>
          <a:xfrm rot="5400000">
            <a:off x="7286695" y="2349124"/>
            <a:ext cx="252000" cy="396000"/>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Arrow: Right 26">
            <a:extLst>
              <a:ext uri="{FF2B5EF4-FFF2-40B4-BE49-F238E27FC236}">
                <a16:creationId xmlns:a16="http://schemas.microsoft.com/office/drawing/2014/main" id="{BC365A1D-2B6C-0139-CC16-548C65700A87}"/>
              </a:ext>
            </a:extLst>
          </p:cNvPr>
          <p:cNvSpPr/>
          <p:nvPr/>
        </p:nvSpPr>
        <p:spPr>
          <a:xfrm rot="5400000">
            <a:off x="10631872" y="2349124"/>
            <a:ext cx="252000" cy="396000"/>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749DB6B8-A154-7E53-1E8C-824756792FBE}"/>
              </a:ext>
            </a:extLst>
          </p:cNvPr>
          <p:cNvSpPr/>
          <p:nvPr/>
        </p:nvSpPr>
        <p:spPr bwMode="gray">
          <a:xfrm>
            <a:off x="6181572" y="2696219"/>
            <a:ext cx="2462246" cy="3484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effectLst/>
                <a:latin typeface="Arial" panose="020B0604020202020204" pitchFamily="34" charset="0"/>
                <a:ea typeface="Arial" panose="020B0604020202020204" pitchFamily="34" charset="0"/>
              </a:rPr>
              <a:t>Non-claimant couples</a:t>
            </a:r>
            <a:endParaRPr lang="en-GB" sz="1400"/>
          </a:p>
        </p:txBody>
      </p:sp>
      <p:sp>
        <p:nvSpPr>
          <p:cNvPr id="29" name="Rectangle 28">
            <a:extLst>
              <a:ext uri="{FF2B5EF4-FFF2-40B4-BE49-F238E27FC236}">
                <a16:creationId xmlns:a16="http://schemas.microsoft.com/office/drawing/2014/main" id="{038D7DED-C30C-A412-8522-1C093D985263}"/>
              </a:ext>
            </a:extLst>
          </p:cNvPr>
          <p:cNvSpPr/>
          <p:nvPr/>
        </p:nvSpPr>
        <p:spPr bwMode="gray">
          <a:xfrm>
            <a:off x="9526749" y="2696219"/>
            <a:ext cx="2462246" cy="3484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400" b="1">
                <a:effectLst/>
                <a:latin typeface="Arial" panose="020B0604020202020204" pitchFamily="34" charset="0"/>
                <a:ea typeface="Arial" panose="020B0604020202020204" pitchFamily="34" charset="0"/>
              </a:rPr>
              <a:t>Claimant couples</a:t>
            </a:r>
            <a:endParaRPr lang="en-GB" sz="1400"/>
          </a:p>
        </p:txBody>
      </p:sp>
      <p:sp>
        <p:nvSpPr>
          <p:cNvPr id="30" name="Content Placeholder 2">
            <a:extLst>
              <a:ext uri="{FF2B5EF4-FFF2-40B4-BE49-F238E27FC236}">
                <a16:creationId xmlns:a16="http://schemas.microsoft.com/office/drawing/2014/main" id="{554F0AA4-1A3B-3A08-565D-4AC8783B35EB}"/>
              </a:ext>
            </a:extLst>
          </p:cNvPr>
          <p:cNvSpPr txBox="1">
            <a:spLocks/>
          </p:cNvSpPr>
          <p:nvPr/>
        </p:nvSpPr>
        <p:spPr>
          <a:xfrm>
            <a:off x="9526749" y="3051255"/>
            <a:ext cx="2462246" cy="1941133"/>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GB" sz="1400"/>
              <a:t>Couples who had little or no savings were unaffected by the capital limit.</a:t>
            </a:r>
          </a:p>
          <a:p>
            <a:r>
              <a:rPr lang="en-GB" sz="1400"/>
              <a:t>One couple whose savings amount exceeded the capital limit reported being encouraged by Jobcentre staff to spend some of their savings to be eligible for UC, which they did.</a:t>
            </a:r>
          </a:p>
        </p:txBody>
      </p:sp>
    </p:spTree>
    <p:extLst>
      <p:ext uri="{BB962C8B-B14F-4D97-AF65-F5344CB8AC3E}">
        <p14:creationId xmlns:p14="http://schemas.microsoft.com/office/powerpoint/2010/main" val="5225348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54130-6116-1916-790B-2DE925644BAF}"/>
              </a:ext>
            </a:extLst>
          </p:cNvPr>
          <p:cNvSpPr>
            <a:spLocks noGrp="1"/>
          </p:cNvSpPr>
          <p:nvPr>
            <p:ph type="title"/>
          </p:nvPr>
        </p:nvSpPr>
        <p:spPr/>
        <p:txBody>
          <a:bodyPr>
            <a:normAutofit/>
          </a:bodyPr>
          <a:lstStyle/>
          <a:p>
            <a:r>
              <a:rPr lang="en-GB" sz="3200">
                <a:latin typeface="Arial" panose="020B0604020202020204" pitchFamily="34" charset="0"/>
                <a:ea typeface="Arial" panose="020B0604020202020204" pitchFamily="34" charset="0"/>
              </a:rPr>
              <a:t>Participants</a:t>
            </a:r>
            <a:r>
              <a:rPr lang="en-GB"/>
              <a:t> demonstrated little appetite for seeking information on UC or other topics</a:t>
            </a:r>
          </a:p>
        </p:txBody>
      </p:sp>
      <p:sp>
        <p:nvSpPr>
          <p:cNvPr id="7" name="Rectangle 6">
            <a:extLst>
              <a:ext uri="{FF2B5EF4-FFF2-40B4-BE49-F238E27FC236}">
                <a16:creationId xmlns:a16="http://schemas.microsoft.com/office/drawing/2014/main" id="{FFB1D84E-36C6-DEFE-42F9-4FBF5F530971}"/>
              </a:ext>
            </a:extLst>
          </p:cNvPr>
          <p:cNvSpPr/>
          <p:nvPr/>
        </p:nvSpPr>
        <p:spPr bwMode="gray">
          <a:xfrm>
            <a:off x="222299" y="1796765"/>
            <a:ext cx="5637142" cy="32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400">
                <a:solidFill>
                  <a:schemeClr val="tx1"/>
                </a:solidFill>
                <a:latin typeface="Arial" panose="020B0604020202020204" pitchFamily="34" charset="0"/>
              </a:rPr>
              <a:t>Participant couples who felt they did not need further advice relied on the Migration Notice.</a:t>
            </a:r>
          </a:p>
          <a:p>
            <a:pPr marL="285750" indent="-285750">
              <a:lnSpc>
                <a:spcPct val="110000"/>
              </a:lnSpc>
              <a:spcBef>
                <a:spcPts val="600"/>
              </a:spcBef>
              <a:buFont typeface="Arial" panose="020B0604020202020204" pitchFamily="34" charset="0"/>
              <a:buChar char="•"/>
            </a:pPr>
            <a:r>
              <a:rPr lang="en-GB" sz="1400">
                <a:solidFill>
                  <a:schemeClr val="tx1"/>
                </a:solidFill>
                <a:latin typeface="Arial" panose="020B0604020202020204" pitchFamily="34" charset="0"/>
              </a:rPr>
              <a:t>These participants were likely to think they did not need further information/ advice, at times because they felt they had no choice but to claim.</a:t>
            </a:r>
          </a:p>
          <a:p>
            <a:pPr marL="285750" indent="-285750">
              <a:lnSpc>
                <a:spcPct val="110000"/>
              </a:lnSpc>
              <a:spcBef>
                <a:spcPts val="600"/>
              </a:spcBef>
              <a:buFont typeface="Arial" panose="020B0604020202020204" pitchFamily="34" charset="0"/>
              <a:buChar char="•"/>
            </a:pPr>
            <a:r>
              <a:rPr lang="en-GB" sz="1400">
                <a:solidFill>
                  <a:schemeClr val="tx1"/>
                </a:solidFill>
                <a:latin typeface="Arial" panose="020B0604020202020204" pitchFamily="34" charset="0"/>
              </a:rPr>
              <a:t>They were also likely to feel that finances were private and they did not want to discuss them with others, or that they would seek information on specific topics e.g. their mortgage.</a:t>
            </a:r>
          </a:p>
        </p:txBody>
      </p:sp>
      <p:sp>
        <p:nvSpPr>
          <p:cNvPr id="8" name="Rectangle 7">
            <a:extLst>
              <a:ext uri="{FF2B5EF4-FFF2-40B4-BE49-F238E27FC236}">
                <a16:creationId xmlns:a16="http://schemas.microsoft.com/office/drawing/2014/main" id="{68AB5E38-3271-DADD-840F-BDB92AC0A526}"/>
              </a:ext>
            </a:extLst>
          </p:cNvPr>
          <p:cNvSpPr/>
          <p:nvPr/>
        </p:nvSpPr>
        <p:spPr bwMode="gray">
          <a:xfrm>
            <a:off x="1084116" y="5099335"/>
            <a:ext cx="5382069" cy="1336807"/>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600" b="1">
                <a:solidFill>
                  <a:schemeClr val="tx1"/>
                </a:solidFill>
                <a:latin typeface="Arial" panose="020B0604020202020204" pitchFamily="34" charset="0"/>
                <a:ea typeface="Arial" panose="020B0604020202020204" pitchFamily="34" charset="0"/>
              </a:rPr>
              <a:t>Those with computer-based jobs usually felt more confident </a:t>
            </a:r>
            <a:r>
              <a:rPr lang="en-GB" sz="1600">
                <a:solidFill>
                  <a:schemeClr val="tx1"/>
                </a:solidFill>
                <a:latin typeface="Arial" panose="020B0604020202020204" pitchFamily="34" charset="0"/>
                <a:ea typeface="Arial" panose="020B0604020202020204" pitchFamily="34" charset="0"/>
              </a:rPr>
              <a:t>looking for information online. Couples with low digital confidence tended to feel overwhelmed by the amount of information available online and were less likely to research in depth.</a:t>
            </a:r>
            <a:endParaRPr lang="en-GB" sz="1600">
              <a:solidFill>
                <a:schemeClr val="tx1"/>
              </a:solidFill>
            </a:endParaRPr>
          </a:p>
        </p:txBody>
      </p:sp>
      <p:pic>
        <p:nvPicPr>
          <p:cNvPr id="23" name="Graphic 22" descr="Programmer male with solid fill">
            <a:extLst>
              <a:ext uri="{FF2B5EF4-FFF2-40B4-BE49-F238E27FC236}">
                <a16:creationId xmlns:a16="http://schemas.microsoft.com/office/drawing/2014/main" id="{20DA1735-3B9C-9FFB-1680-CE47893D4CD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5223693"/>
            <a:ext cx="914400" cy="914400"/>
          </a:xfrm>
          <a:prstGeom prst="rect">
            <a:avLst/>
          </a:prstGeom>
        </p:spPr>
      </p:pic>
      <p:sp>
        <p:nvSpPr>
          <p:cNvPr id="3" name="Rectangle 2">
            <a:extLst>
              <a:ext uri="{FF2B5EF4-FFF2-40B4-BE49-F238E27FC236}">
                <a16:creationId xmlns:a16="http://schemas.microsoft.com/office/drawing/2014/main" id="{D8F9C54F-469A-A6E5-F2FE-12DD6C642077}"/>
              </a:ext>
            </a:extLst>
          </p:cNvPr>
          <p:cNvSpPr/>
          <p:nvPr/>
        </p:nvSpPr>
        <p:spPr bwMode="gray">
          <a:xfrm>
            <a:off x="6577092" y="5099335"/>
            <a:ext cx="4642291" cy="1336807"/>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600" b="1">
                <a:solidFill>
                  <a:schemeClr val="tx1"/>
                </a:solidFill>
                <a:latin typeface="Arial" panose="020B0604020202020204" pitchFamily="34" charset="0"/>
                <a:ea typeface="Arial" panose="020B0604020202020204" pitchFamily="34" charset="0"/>
              </a:rPr>
              <a:t>Awareness of telephone helplines varied </a:t>
            </a:r>
            <a:r>
              <a:rPr lang="en-GB" sz="1600">
                <a:solidFill>
                  <a:schemeClr val="tx1"/>
                </a:solidFill>
                <a:latin typeface="Arial" panose="020B0604020202020204" pitchFamily="34" charset="0"/>
                <a:ea typeface="Arial" panose="020B0604020202020204" pitchFamily="34" charset="0"/>
              </a:rPr>
              <a:t>with few couples opting to find out information this way. Those who used the helplines were generally older or preferred speaking to a human.</a:t>
            </a:r>
            <a:endParaRPr lang="en-GB" sz="1600">
              <a:solidFill>
                <a:schemeClr val="tx1"/>
              </a:solidFill>
            </a:endParaRPr>
          </a:p>
        </p:txBody>
      </p:sp>
      <p:sp>
        <p:nvSpPr>
          <p:cNvPr id="9" name="Rectangle 8">
            <a:extLst>
              <a:ext uri="{FF2B5EF4-FFF2-40B4-BE49-F238E27FC236}">
                <a16:creationId xmlns:a16="http://schemas.microsoft.com/office/drawing/2014/main" id="{2FE60D8C-7EDB-476D-1130-31B8EB5DB99F}"/>
              </a:ext>
            </a:extLst>
          </p:cNvPr>
          <p:cNvSpPr/>
          <p:nvPr/>
        </p:nvSpPr>
        <p:spPr bwMode="gray">
          <a:xfrm>
            <a:off x="6096000" y="1303538"/>
            <a:ext cx="5900381" cy="4542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b="1">
                <a:latin typeface="Arial" panose="020B0604020202020204" pitchFamily="34" charset="0"/>
              </a:rPr>
              <a:t>Information seekers</a:t>
            </a:r>
            <a:endParaRPr lang="en-GB" b="1"/>
          </a:p>
        </p:txBody>
      </p:sp>
      <p:sp>
        <p:nvSpPr>
          <p:cNvPr id="11" name="Rectangle 10">
            <a:extLst>
              <a:ext uri="{FF2B5EF4-FFF2-40B4-BE49-F238E27FC236}">
                <a16:creationId xmlns:a16="http://schemas.microsoft.com/office/drawing/2014/main" id="{D77E3E4A-C8F7-08A3-17EF-4F1E669137E0}"/>
              </a:ext>
            </a:extLst>
          </p:cNvPr>
          <p:cNvSpPr/>
          <p:nvPr/>
        </p:nvSpPr>
        <p:spPr bwMode="gray">
          <a:xfrm>
            <a:off x="6096001" y="1796765"/>
            <a:ext cx="5900380" cy="324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36000" rIns="72000" bIns="36000" numCol="1" spcCol="0" rtlCol="0" fromWordArt="0" anchor="t" anchorCtr="0" forceAA="0" compatLnSpc="1">
            <a:prstTxWarp prst="textNoShape">
              <a:avLst/>
            </a:prstTxWarp>
            <a:noAutofit/>
          </a:bodyPr>
          <a:lstStyle/>
          <a:p>
            <a:pPr marL="285750" indent="-285750">
              <a:lnSpc>
                <a:spcPct val="110000"/>
              </a:lnSpc>
              <a:spcBef>
                <a:spcPts val="600"/>
              </a:spcBef>
              <a:buFont typeface="Arial" panose="020B0604020202020204" pitchFamily="34" charset="0"/>
              <a:buChar char="•"/>
            </a:pPr>
            <a:r>
              <a:rPr lang="en-GB" sz="1400">
                <a:solidFill>
                  <a:schemeClr val="tx1"/>
                </a:solidFill>
                <a:latin typeface="Arial" panose="020B0604020202020204" pitchFamily="34" charset="0"/>
                <a:ea typeface="Arial" panose="020B0604020202020204" pitchFamily="34" charset="0"/>
              </a:rPr>
              <a:t>When advice about UC was sought, it was influential in deciding whether participant couples claimed.</a:t>
            </a:r>
          </a:p>
          <a:p>
            <a:pPr marL="285750" indent="-285750">
              <a:lnSpc>
                <a:spcPct val="110000"/>
              </a:lnSpc>
              <a:spcBef>
                <a:spcPts val="600"/>
              </a:spcBef>
              <a:buFont typeface="Arial" panose="020B0604020202020204" pitchFamily="34" charset="0"/>
              <a:buChar char="•"/>
            </a:pPr>
            <a:r>
              <a:rPr lang="en-GB" sz="1400">
                <a:solidFill>
                  <a:schemeClr val="tx1"/>
                </a:solidFill>
                <a:latin typeface="Arial" panose="020B0604020202020204" pitchFamily="34" charset="0"/>
                <a:ea typeface="Arial" panose="020B0604020202020204" pitchFamily="34" charset="0"/>
              </a:rPr>
              <a:t>Those who sought advice most commonly used </a:t>
            </a:r>
            <a:r>
              <a:rPr lang="en-GB" sz="1400" b="1">
                <a:solidFill>
                  <a:schemeClr val="tx1"/>
                </a:solidFill>
                <a:latin typeface="Arial" panose="020B0604020202020204" pitchFamily="34" charset="0"/>
                <a:ea typeface="Arial" panose="020B0604020202020204" pitchFamily="34" charset="0"/>
              </a:rPr>
              <a:t>online benefit calculators.</a:t>
            </a:r>
            <a:r>
              <a:rPr lang="en-GB" sz="1400">
                <a:solidFill>
                  <a:schemeClr val="tx1"/>
                </a:solidFill>
                <a:latin typeface="Arial" panose="020B0604020202020204" pitchFamily="34" charset="0"/>
                <a:ea typeface="Arial" panose="020B0604020202020204" pitchFamily="34" charset="0"/>
              </a:rPr>
              <a:t> There was confusion if these varied from their award amount.</a:t>
            </a:r>
            <a:endParaRPr lang="en-GB" sz="1400" b="1">
              <a:solidFill>
                <a:schemeClr val="tx1"/>
              </a:solidFill>
              <a:latin typeface="Arial" panose="020B0604020202020204" pitchFamily="34" charset="0"/>
              <a:ea typeface="Arial" panose="020B0604020202020204" pitchFamily="34" charset="0"/>
            </a:endParaRPr>
          </a:p>
          <a:p>
            <a:pPr marL="285750" indent="-285750">
              <a:lnSpc>
                <a:spcPct val="110000"/>
              </a:lnSpc>
              <a:spcBef>
                <a:spcPts val="600"/>
              </a:spcBef>
              <a:buFont typeface="Arial" panose="020B0604020202020204" pitchFamily="34" charset="0"/>
              <a:buChar char="•"/>
            </a:pPr>
            <a:r>
              <a:rPr lang="en-GB" sz="1400">
                <a:solidFill>
                  <a:schemeClr val="tx1"/>
                </a:solidFill>
                <a:latin typeface="Arial" panose="020B0604020202020204" pitchFamily="34" charset="0"/>
                <a:ea typeface="Arial" panose="020B0604020202020204" pitchFamily="34" charset="0"/>
              </a:rPr>
              <a:t>Information about the </a:t>
            </a:r>
            <a:r>
              <a:rPr lang="en-GB" sz="1400" b="1">
                <a:solidFill>
                  <a:schemeClr val="tx1"/>
                </a:solidFill>
                <a:latin typeface="Arial" panose="020B0604020202020204" pitchFamily="34" charset="0"/>
                <a:ea typeface="Arial" panose="020B0604020202020204" pitchFamily="34" charset="0"/>
              </a:rPr>
              <a:t>capital disregard </a:t>
            </a:r>
            <a:r>
              <a:rPr lang="en-GB" sz="1400">
                <a:solidFill>
                  <a:schemeClr val="tx1"/>
                </a:solidFill>
                <a:latin typeface="Arial" panose="020B0604020202020204" pitchFamily="34" charset="0"/>
                <a:ea typeface="Arial" panose="020B0604020202020204" pitchFamily="34" charset="0"/>
              </a:rPr>
              <a:t>was significant in influencing whether couples claimed. There were participant couples who expected they would be ineligible because of the value of their savings (although they were not familiar with the exact capital disregard requirements); others who had familiarised themselves with the requirements and understood they were ineligible due to their savings; and couples who felt claiming wasn’t worth the effort due to the perceived impact of their savings on their UC payment amount.</a:t>
            </a:r>
            <a:endParaRPr lang="en-GB" sz="1400">
              <a:solidFill>
                <a:schemeClr val="tx1"/>
              </a:solidFill>
            </a:endParaRPr>
          </a:p>
        </p:txBody>
      </p:sp>
      <p:sp>
        <p:nvSpPr>
          <p:cNvPr id="4" name="Rectangle 3">
            <a:extLst>
              <a:ext uri="{FF2B5EF4-FFF2-40B4-BE49-F238E27FC236}">
                <a16:creationId xmlns:a16="http://schemas.microsoft.com/office/drawing/2014/main" id="{59B28168-66F2-C688-202C-D4C7C00E48CB}"/>
              </a:ext>
            </a:extLst>
          </p:cNvPr>
          <p:cNvSpPr/>
          <p:nvPr/>
        </p:nvSpPr>
        <p:spPr bwMode="gray">
          <a:xfrm>
            <a:off x="222299" y="1303538"/>
            <a:ext cx="5663821" cy="4542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b="1">
                <a:latin typeface="Arial" panose="020B0604020202020204" pitchFamily="34" charset="0"/>
              </a:rPr>
              <a:t>Not seeking further information</a:t>
            </a:r>
            <a:endParaRPr lang="en-GB" b="1"/>
          </a:p>
        </p:txBody>
      </p:sp>
    </p:spTree>
    <p:extLst>
      <p:ext uri="{BB962C8B-B14F-4D97-AF65-F5344CB8AC3E}">
        <p14:creationId xmlns:p14="http://schemas.microsoft.com/office/powerpoint/2010/main" val="3702859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0A0DA-8EE6-F752-5560-6F5648B1E97D}"/>
              </a:ext>
            </a:extLst>
          </p:cNvPr>
          <p:cNvSpPr>
            <a:spLocks noGrp="1"/>
          </p:cNvSpPr>
          <p:nvPr>
            <p:ph type="title"/>
          </p:nvPr>
        </p:nvSpPr>
        <p:spPr/>
        <p:txBody>
          <a:bodyPr>
            <a:normAutofit/>
          </a:bodyPr>
          <a:lstStyle/>
          <a:p>
            <a:r>
              <a:rPr lang="en-GB" sz="3000"/>
              <a:t>Participants’</a:t>
            </a:r>
            <a:r>
              <a:rPr lang="en-GB" sz="3000">
                <a:solidFill>
                  <a:srgbClr val="FF0000"/>
                </a:solidFill>
              </a:rPr>
              <a:t> </a:t>
            </a:r>
            <a:r>
              <a:rPr lang="en-GB" sz="3000"/>
              <a:t>attitudes to UC determined when they made their claim</a:t>
            </a:r>
          </a:p>
        </p:txBody>
      </p:sp>
      <p:sp>
        <p:nvSpPr>
          <p:cNvPr id="14" name="Rectangle 13">
            <a:extLst>
              <a:ext uri="{FF2B5EF4-FFF2-40B4-BE49-F238E27FC236}">
                <a16:creationId xmlns:a16="http://schemas.microsoft.com/office/drawing/2014/main" id="{0662CF1E-A9D8-8909-D157-106875A30847}"/>
              </a:ext>
            </a:extLst>
          </p:cNvPr>
          <p:cNvSpPr/>
          <p:nvPr/>
        </p:nvSpPr>
        <p:spPr bwMode="gray">
          <a:xfrm>
            <a:off x="6464491" y="2486462"/>
            <a:ext cx="5366911" cy="8081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rPr>
              <a:t>Claimants who expected to receive a smaller amount of money than on tax credits, due to negative media attention or anecdotes, sometimes delayed their claims until the last possible point.</a:t>
            </a:r>
          </a:p>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rPr>
              <a:t>Participant couples waiting for a particular date e.g. Christmas, as they knew they would not receive a payment for 5 weeks. </a:t>
            </a:r>
          </a:p>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rPr>
              <a:t>Non-claimant couples (who started a claim and dropped out) were more likely to wait until close to the deadline to apply.</a:t>
            </a:r>
          </a:p>
        </p:txBody>
      </p:sp>
      <p:sp>
        <p:nvSpPr>
          <p:cNvPr id="3" name="Rectangle 2">
            <a:extLst>
              <a:ext uri="{FF2B5EF4-FFF2-40B4-BE49-F238E27FC236}">
                <a16:creationId xmlns:a16="http://schemas.microsoft.com/office/drawing/2014/main" id="{AD2BE53F-D717-E946-CACF-BEE960B8E938}"/>
              </a:ext>
            </a:extLst>
          </p:cNvPr>
          <p:cNvSpPr/>
          <p:nvPr/>
        </p:nvSpPr>
        <p:spPr>
          <a:xfrm>
            <a:off x="360600" y="1688487"/>
            <a:ext cx="5366911" cy="6295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Claimed as soon as possible</a:t>
            </a:r>
          </a:p>
        </p:txBody>
      </p:sp>
      <p:sp>
        <p:nvSpPr>
          <p:cNvPr id="4" name="Rectangle 3">
            <a:extLst>
              <a:ext uri="{FF2B5EF4-FFF2-40B4-BE49-F238E27FC236}">
                <a16:creationId xmlns:a16="http://schemas.microsoft.com/office/drawing/2014/main" id="{B2F3835A-7CCD-4B75-E738-C903352FA5AB}"/>
              </a:ext>
            </a:extLst>
          </p:cNvPr>
          <p:cNvSpPr/>
          <p:nvPr/>
        </p:nvSpPr>
        <p:spPr>
          <a:xfrm>
            <a:off x="6464491" y="1688487"/>
            <a:ext cx="5366911" cy="62955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Claimed as close to the deadline as possible</a:t>
            </a:r>
          </a:p>
        </p:txBody>
      </p:sp>
      <p:sp>
        <p:nvSpPr>
          <p:cNvPr id="5" name="Rectangle 4">
            <a:extLst>
              <a:ext uri="{FF2B5EF4-FFF2-40B4-BE49-F238E27FC236}">
                <a16:creationId xmlns:a16="http://schemas.microsoft.com/office/drawing/2014/main" id="{3B01E818-5E34-4B98-2D6A-D4511F5760BE}"/>
              </a:ext>
            </a:extLst>
          </p:cNvPr>
          <p:cNvSpPr/>
          <p:nvPr/>
        </p:nvSpPr>
        <p:spPr bwMode="gray">
          <a:xfrm>
            <a:off x="360599" y="2486462"/>
            <a:ext cx="5366911" cy="14911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rPr>
              <a:t>Those who saw claiming as a necessity.</a:t>
            </a:r>
          </a:p>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Participant couples who were generally more afraid of sanctions during the claim process compared to those who decided to claim later.</a:t>
            </a:r>
          </a:p>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Those who felt that the Migration Notice told them that they must claim UC.</a:t>
            </a:r>
          </a:p>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More likely to be couples who collaborated on household tasks and financial management.</a:t>
            </a:r>
          </a:p>
          <a:p>
            <a:pPr marL="285750" indent="-285750">
              <a:lnSpc>
                <a:spcPct val="110000"/>
              </a:lnSpc>
              <a:spcBef>
                <a:spcPts val="2400"/>
              </a:spcBef>
              <a:buFont typeface="Arial" panose="020B0604020202020204" pitchFamily="34" charset="0"/>
              <a:buChar char="•"/>
            </a:pPr>
            <a:endParaRPr lang="en-GB" sz="1600">
              <a:solidFill>
                <a:schemeClr val="tx1"/>
              </a:solidFill>
            </a:endParaRPr>
          </a:p>
        </p:txBody>
      </p:sp>
    </p:spTree>
    <p:extLst>
      <p:ext uri="{BB962C8B-B14F-4D97-AF65-F5344CB8AC3E}">
        <p14:creationId xmlns:p14="http://schemas.microsoft.com/office/powerpoint/2010/main" val="190493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DC2DC-D841-B1C2-FF40-44BA564E853B}"/>
              </a:ext>
            </a:extLst>
          </p:cNvPr>
          <p:cNvSpPr>
            <a:spLocks noGrp="1"/>
          </p:cNvSpPr>
          <p:nvPr>
            <p:ph type="title"/>
          </p:nvPr>
        </p:nvSpPr>
        <p:spPr/>
        <p:txBody>
          <a:bodyPr/>
          <a:lstStyle/>
          <a:p>
            <a:r>
              <a:rPr lang="en-GB"/>
              <a:t>Contents</a:t>
            </a:r>
          </a:p>
        </p:txBody>
      </p:sp>
      <p:sp>
        <p:nvSpPr>
          <p:cNvPr id="21" name="Contents Box 1">
            <a:extLst>
              <a:ext uri="{FF2B5EF4-FFF2-40B4-BE49-F238E27FC236}">
                <a16:creationId xmlns:a16="http://schemas.microsoft.com/office/drawing/2014/main" id="{F0FF1A56-E336-FD84-9B4C-BA050E75A22F}"/>
              </a:ext>
            </a:extLst>
          </p:cNvPr>
          <p:cNvSpPr/>
          <p:nvPr/>
        </p:nvSpPr>
        <p:spPr>
          <a:xfrm rot="5400000">
            <a:off x="2808494" y="1526483"/>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2</a:t>
            </a:r>
          </a:p>
          <a:p>
            <a:r>
              <a:rPr lang="en-GB" sz="1400">
                <a:solidFill>
                  <a:schemeClr val="tx1"/>
                </a:solidFill>
                <a:latin typeface="Arial" panose="020B0604020202020204" pitchFamily="34" charset="0"/>
                <a:cs typeface="Arial" panose="020B0604020202020204" pitchFamily="34" charset="0"/>
              </a:rPr>
              <a:t>Understanding and perceptions of UC before receiving the Migration Notice</a:t>
            </a:r>
          </a:p>
        </p:txBody>
      </p:sp>
      <p:sp>
        <p:nvSpPr>
          <p:cNvPr id="22" name="Contents Box 2">
            <a:extLst>
              <a:ext uri="{FF2B5EF4-FFF2-40B4-BE49-F238E27FC236}">
                <a16:creationId xmlns:a16="http://schemas.microsoft.com/office/drawing/2014/main" id="{3740A9EB-C3EE-97AA-9B08-5EA1F8DB2398}"/>
              </a:ext>
            </a:extLst>
          </p:cNvPr>
          <p:cNvSpPr/>
          <p:nvPr/>
        </p:nvSpPr>
        <p:spPr>
          <a:xfrm rot="5400000">
            <a:off x="5131424" y="1526483"/>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3</a:t>
            </a:r>
          </a:p>
          <a:p>
            <a:pPr algn="l">
              <a:spcBef>
                <a:spcPts val="400"/>
              </a:spcBef>
              <a:spcAft>
                <a:spcPts val="400"/>
              </a:spcAft>
            </a:pPr>
            <a:r>
              <a:rPr lang="en-GB" sz="1400">
                <a:solidFill>
                  <a:schemeClr val="tx1"/>
                </a:solidFill>
                <a:latin typeface="Arial" panose="020B0604020202020204" pitchFamily="34" charset="0"/>
                <a:cs typeface="Arial" panose="020B0604020202020204" pitchFamily="34" charset="0"/>
              </a:rPr>
              <a:t>Reactions to and understanding of the Migration Notice</a:t>
            </a:r>
          </a:p>
        </p:txBody>
      </p:sp>
      <p:sp>
        <p:nvSpPr>
          <p:cNvPr id="23" name="Contents Box 3">
            <a:extLst>
              <a:ext uri="{FF2B5EF4-FFF2-40B4-BE49-F238E27FC236}">
                <a16:creationId xmlns:a16="http://schemas.microsoft.com/office/drawing/2014/main" id="{35D8A7D4-3892-B924-9E8D-1B66E70740D7}"/>
              </a:ext>
            </a:extLst>
          </p:cNvPr>
          <p:cNvSpPr/>
          <p:nvPr/>
        </p:nvSpPr>
        <p:spPr>
          <a:xfrm rot="5400000">
            <a:off x="7454354" y="1526483"/>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4</a:t>
            </a:r>
          </a:p>
          <a:p>
            <a:pPr algn="l">
              <a:spcBef>
                <a:spcPts val="400"/>
              </a:spcBef>
              <a:spcAft>
                <a:spcPts val="400"/>
              </a:spcAft>
            </a:pPr>
            <a:r>
              <a:rPr lang="en-GB" sz="1400">
                <a:solidFill>
                  <a:schemeClr val="tx1"/>
                </a:solidFill>
                <a:latin typeface="Arial" panose="020B0604020202020204" pitchFamily="34" charset="0"/>
                <a:cs typeface="Arial" panose="020B0604020202020204" pitchFamily="34" charset="0"/>
              </a:rPr>
              <a:t>Attitudes towards moving to Universal Credit</a:t>
            </a:r>
          </a:p>
        </p:txBody>
      </p:sp>
      <p:sp>
        <p:nvSpPr>
          <p:cNvPr id="24" name="Contents Box 4">
            <a:extLst>
              <a:ext uri="{FF2B5EF4-FFF2-40B4-BE49-F238E27FC236}">
                <a16:creationId xmlns:a16="http://schemas.microsoft.com/office/drawing/2014/main" id="{BCFCEF90-8C87-C0F5-96CC-4D86436B90B2}"/>
              </a:ext>
            </a:extLst>
          </p:cNvPr>
          <p:cNvSpPr/>
          <p:nvPr/>
        </p:nvSpPr>
        <p:spPr>
          <a:xfrm rot="5400000">
            <a:off x="9777285" y="1526483"/>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5</a:t>
            </a:r>
          </a:p>
          <a:p>
            <a:pPr algn="l">
              <a:spcBef>
                <a:spcPts val="400"/>
              </a:spcBef>
              <a:spcAft>
                <a:spcPts val="400"/>
              </a:spcAft>
            </a:pPr>
            <a:r>
              <a:rPr lang="en-GB" sz="1400">
                <a:solidFill>
                  <a:schemeClr val="tx1"/>
                </a:solidFill>
                <a:latin typeface="Arial" panose="020B0604020202020204" pitchFamily="34" charset="0"/>
                <a:cs typeface="Arial" panose="020B0604020202020204" pitchFamily="34" charset="0"/>
              </a:rPr>
              <a:t>How couples decided whether to claim Universal Credit</a:t>
            </a:r>
          </a:p>
        </p:txBody>
      </p:sp>
      <p:sp>
        <p:nvSpPr>
          <p:cNvPr id="25" name="Contents Box 5">
            <a:extLst>
              <a:ext uri="{FF2B5EF4-FFF2-40B4-BE49-F238E27FC236}">
                <a16:creationId xmlns:a16="http://schemas.microsoft.com/office/drawing/2014/main" id="{57568F4A-75B5-E4E0-D4C4-180C29E026B0}"/>
              </a:ext>
            </a:extLst>
          </p:cNvPr>
          <p:cNvSpPr/>
          <p:nvPr/>
        </p:nvSpPr>
        <p:spPr>
          <a:xfrm rot="5400000">
            <a:off x="485564" y="3948907"/>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6</a:t>
            </a:r>
          </a:p>
          <a:p>
            <a:pPr algn="l">
              <a:spcBef>
                <a:spcPts val="400"/>
              </a:spcBef>
              <a:spcAft>
                <a:spcPts val="400"/>
              </a:spcAft>
            </a:pPr>
            <a:r>
              <a:rPr lang="en-GB" sz="1400">
                <a:solidFill>
                  <a:schemeClr val="tx1"/>
                </a:solidFill>
                <a:latin typeface="Arial" panose="020B0604020202020204" pitchFamily="34" charset="0"/>
                <a:cs typeface="Arial" panose="020B0604020202020204" pitchFamily="34" charset="0"/>
              </a:rPr>
              <a:t>Experiences of the claim process</a:t>
            </a:r>
          </a:p>
        </p:txBody>
      </p:sp>
      <p:sp>
        <p:nvSpPr>
          <p:cNvPr id="26" name="Contents Box 6">
            <a:extLst>
              <a:ext uri="{FF2B5EF4-FFF2-40B4-BE49-F238E27FC236}">
                <a16:creationId xmlns:a16="http://schemas.microsoft.com/office/drawing/2014/main" id="{E19F99A3-E834-7DCD-82AE-51CCC20C7F35}"/>
              </a:ext>
            </a:extLst>
          </p:cNvPr>
          <p:cNvSpPr/>
          <p:nvPr/>
        </p:nvSpPr>
        <p:spPr>
          <a:xfrm rot="5400000">
            <a:off x="2808494" y="3948907"/>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7</a:t>
            </a:r>
          </a:p>
          <a:p>
            <a:r>
              <a:rPr lang="en-GB" sz="1400">
                <a:solidFill>
                  <a:schemeClr val="tx1"/>
                </a:solidFill>
                <a:latin typeface="Arial" panose="020B0604020202020204" pitchFamily="34" charset="0"/>
                <a:cs typeface="Arial" panose="020B0604020202020204" pitchFamily="34" charset="0"/>
              </a:rPr>
              <a:t>Outcomes of the claim process</a:t>
            </a:r>
          </a:p>
        </p:txBody>
      </p:sp>
      <p:sp>
        <p:nvSpPr>
          <p:cNvPr id="27" name="Contents Box 7">
            <a:extLst>
              <a:ext uri="{FF2B5EF4-FFF2-40B4-BE49-F238E27FC236}">
                <a16:creationId xmlns:a16="http://schemas.microsoft.com/office/drawing/2014/main" id="{164C03C4-D6A0-70C2-56CC-F0961E4B6C84}"/>
              </a:ext>
            </a:extLst>
          </p:cNvPr>
          <p:cNvSpPr/>
          <p:nvPr/>
        </p:nvSpPr>
        <p:spPr>
          <a:xfrm rot="5400000">
            <a:off x="5131424" y="3948907"/>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8</a:t>
            </a:r>
          </a:p>
          <a:p>
            <a:pPr algn="l">
              <a:spcBef>
                <a:spcPts val="400"/>
              </a:spcBef>
              <a:spcAft>
                <a:spcPts val="400"/>
              </a:spcAft>
            </a:pPr>
            <a:r>
              <a:rPr lang="en-GB" sz="1400">
                <a:solidFill>
                  <a:schemeClr val="tx1"/>
                </a:solidFill>
                <a:latin typeface="Arial" panose="020B0604020202020204" pitchFamily="34" charset="0"/>
                <a:cs typeface="Arial" panose="020B0604020202020204" pitchFamily="34" charset="0"/>
              </a:rPr>
              <a:t>Experiences of managing claims as a couple</a:t>
            </a:r>
          </a:p>
        </p:txBody>
      </p:sp>
      <p:sp>
        <p:nvSpPr>
          <p:cNvPr id="28" name="Contents Box 8">
            <a:extLst>
              <a:ext uri="{FF2B5EF4-FFF2-40B4-BE49-F238E27FC236}">
                <a16:creationId xmlns:a16="http://schemas.microsoft.com/office/drawing/2014/main" id="{5B4D0016-1DD5-ABD7-04FC-7298F6C7AD0D}"/>
              </a:ext>
            </a:extLst>
          </p:cNvPr>
          <p:cNvSpPr/>
          <p:nvPr/>
        </p:nvSpPr>
        <p:spPr>
          <a:xfrm rot="5400000">
            <a:off x="7454354" y="3948907"/>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9</a:t>
            </a:r>
          </a:p>
          <a:p>
            <a:pPr algn="l">
              <a:spcBef>
                <a:spcPts val="400"/>
              </a:spcBef>
              <a:spcAft>
                <a:spcPts val="400"/>
              </a:spcAft>
            </a:pPr>
            <a:r>
              <a:rPr lang="en-GB" sz="1400">
                <a:solidFill>
                  <a:schemeClr val="tx1"/>
                </a:solidFill>
                <a:latin typeface="Arial" panose="020B0604020202020204" pitchFamily="34" charset="0"/>
                <a:cs typeface="Arial" panose="020B0604020202020204" pitchFamily="34" charset="0"/>
              </a:rPr>
              <a:t>Communication with DWP</a:t>
            </a:r>
          </a:p>
        </p:txBody>
      </p:sp>
      <p:sp>
        <p:nvSpPr>
          <p:cNvPr id="29" name="Contents Box 9">
            <a:extLst>
              <a:ext uri="{FF2B5EF4-FFF2-40B4-BE49-F238E27FC236}">
                <a16:creationId xmlns:a16="http://schemas.microsoft.com/office/drawing/2014/main" id="{0FCF8A79-CC3B-92E5-C2ED-4021DEB0F9A0}"/>
              </a:ext>
            </a:extLst>
          </p:cNvPr>
          <p:cNvSpPr/>
          <p:nvPr/>
        </p:nvSpPr>
        <p:spPr>
          <a:xfrm rot="5400000">
            <a:off x="9777285" y="3948907"/>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10</a:t>
            </a:r>
          </a:p>
          <a:p>
            <a:pPr algn="l">
              <a:spcBef>
                <a:spcPts val="400"/>
              </a:spcBef>
              <a:spcAft>
                <a:spcPts val="400"/>
              </a:spcAft>
            </a:pPr>
            <a:r>
              <a:rPr lang="en-GB" sz="1400">
                <a:solidFill>
                  <a:schemeClr val="tx1"/>
                </a:solidFill>
                <a:latin typeface="Arial" panose="020B0604020202020204" pitchFamily="34" charset="0"/>
                <a:cs typeface="Arial" panose="020B0604020202020204" pitchFamily="34" charset="0"/>
              </a:rPr>
              <a:t>Conclusions</a:t>
            </a:r>
          </a:p>
        </p:txBody>
      </p:sp>
      <p:sp>
        <p:nvSpPr>
          <p:cNvPr id="3" name="Contents Box 1">
            <a:extLst>
              <a:ext uri="{FF2B5EF4-FFF2-40B4-BE49-F238E27FC236}">
                <a16:creationId xmlns:a16="http://schemas.microsoft.com/office/drawing/2014/main" id="{F3B92D45-8F58-E893-3003-D4A1CF077835}"/>
              </a:ext>
            </a:extLst>
          </p:cNvPr>
          <p:cNvSpPr/>
          <p:nvPr/>
        </p:nvSpPr>
        <p:spPr>
          <a:xfrm rot="5400000">
            <a:off x="430402" y="1526482"/>
            <a:ext cx="1984313" cy="2039569"/>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r>
              <a:rPr lang="en-GB" sz="4800" b="1">
                <a:solidFill>
                  <a:schemeClr val="tx1"/>
                </a:solidFill>
                <a:latin typeface="Arial" panose="020B0604020202020204" pitchFamily="34" charset="0"/>
                <a:cs typeface="Arial" panose="020B0604020202020204" pitchFamily="34" charset="0"/>
              </a:rPr>
              <a:t>1</a:t>
            </a:r>
          </a:p>
          <a:p>
            <a:r>
              <a:rPr lang="en-GB" sz="1400">
                <a:solidFill>
                  <a:schemeClr val="tx1"/>
                </a:solidFill>
                <a:latin typeface="Arial" panose="020B0604020202020204" pitchFamily="34" charset="0"/>
                <a:cs typeface="Arial" panose="020B0604020202020204" pitchFamily="34" charset="0"/>
              </a:rPr>
              <a:t>Methodology and participant profiles</a:t>
            </a:r>
          </a:p>
        </p:txBody>
      </p:sp>
    </p:spTree>
    <p:extLst>
      <p:ext uri="{BB962C8B-B14F-4D97-AF65-F5344CB8AC3E}">
        <p14:creationId xmlns:p14="http://schemas.microsoft.com/office/powerpoint/2010/main" val="15125568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6. Experiences of the claim process</a:t>
            </a:r>
          </a:p>
        </p:txBody>
      </p:sp>
    </p:spTree>
    <p:extLst>
      <p:ext uri="{BB962C8B-B14F-4D97-AF65-F5344CB8AC3E}">
        <p14:creationId xmlns:p14="http://schemas.microsoft.com/office/powerpoint/2010/main" val="14191212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CD436-76D4-AA87-916B-725F5F9F9AF6}"/>
              </a:ext>
            </a:extLst>
          </p:cNvPr>
          <p:cNvSpPr>
            <a:spLocks noGrp="1"/>
          </p:cNvSpPr>
          <p:nvPr>
            <p:ph type="title"/>
          </p:nvPr>
        </p:nvSpPr>
        <p:spPr/>
        <p:txBody>
          <a:bodyPr>
            <a:normAutofit/>
          </a:bodyPr>
          <a:lstStyle/>
          <a:p>
            <a:r>
              <a:rPr lang="en-GB"/>
              <a:t>Couple dynamics amongst participants affected how much responsibility each partner had in making the claim</a:t>
            </a:r>
          </a:p>
        </p:txBody>
      </p:sp>
      <p:sp>
        <p:nvSpPr>
          <p:cNvPr id="6" name="TextBox 5">
            <a:extLst>
              <a:ext uri="{FF2B5EF4-FFF2-40B4-BE49-F238E27FC236}">
                <a16:creationId xmlns:a16="http://schemas.microsoft.com/office/drawing/2014/main" id="{D977B08A-5E87-007E-7D65-452DACB89825}"/>
              </a:ext>
            </a:extLst>
          </p:cNvPr>
          <p:cNvSpPr txBox="1"/>
          <p:nvPr/>
        </p:nvSpPr>
        <p:spPr>
          <a:xfrm>
            <a:off x="332454" y="5548418"/>
            <a:ext cx="5883520"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“If it’s to do with [husband’s name] self-employment, he’ll manage that, or if it’s got to do with the care of my daughter, I’ll manage that. We kind of have our own roles.”</a:t>
            </a:r>
          </a:p>
          <a:p>
            <a:r>
              <a:rPr lang="en-GB" sz="1400">
                <a:solidFill>
                  <a:schemeClr val="accent1"/>
                </a:solidFill>
                <a:latin typeface="Arial" panose="020B0604020202020204" pitchFamily="34" charset="0"/>
                <a:cs typeface="Arial" panose="020B0604020202020204" pitchFamily="34" charset="0"/>
              </a:rPr>
              <a:t>Claimant, out of work, Child Tax Credit &amp; Working Tax Credit</a:t>
            </a:r>
          </a:p>
          <a:p>
            <a:endParaRPr lang="en-GB" sz="1400">
              <a:solidFill>
                <a:schemeClr val="accent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D5AF1B82-C584-84B0-9FD6-6C6AC4D25528}"/>
              </a:ext>
            </a:extLst>
          </p:cNvPr>
          <p:cNvSpPr txBox="1"/>
          <p:nvPr/>
        </p:nvSpPr>
        <p:spPr>
          <a:xfrm>
            <a:off x="6828817" y="5548417"/>
            <a:ext cx="3835418"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think we were getting child and working tax credits – but not sure, as my wife deals with all that, she is the form filler.” </a:t>
            </a:r>
          </a:p>
          <a:p>
            <a:r>
              <a:rPr lang="en-GB" sz="1400">
                <a:solidFill>
                  <a:schemeClr val="accent1"/>
                </a:solidFill>
                <a:latin typeface="Arial" panose="020B0604020202020204" pitchFamily="34" charset="0"/>
                <a:cs typeface="Arial" panose="020B0604020202020204" pitchFamily="34" charset="0"/>
              </a:rPr>
              <a:t>Claimant, employed, Working Tax Credit</a:t>
            </a:r>
          </a:p>
          <a:p>
            <a:endParaRPr lang="en-GB" sz="1400">
              <a:solidFill>
                <a:schemeClr val="accent1"/>
              </a:solidFill>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6B1173FC-8125-D9D5-B1C5-2875E49BDEE6}"/>
              </a:ext>
            </a:extLst>
          </p:cNvPr>
          <p:cNvSpPr/>
          <p:nvPr/>
        </p:nvSpPr>
        <p:spPr bwMode="gray">
          <a:xfrm>
            <a:off x="6639546" y="2597552"/>
            <a:ext cx="5220000" cy="3240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en-GB" b="1">
                <a:solidFill>
                  <a:schemeClr val="tx1"/>
                </a:solidFill>
                <a:effectLst/>
                <a:latin typeface="Arial" panose="020B0604020202020204" pitchFamily="34" charset="0"/>
                <a:ea typeface="Arial" panose="020B0604020202020204" pitchFamily="34" charset="0"/>
              </a:rPr>
              <a:t>Higher levels of collaboration were observed among couple</a:t>
            </a:r>
            <a:r>
              <a:rPr lang="en-GB" b="1">
                <a:solidFill>
                  <a:schemeClr val="tx1"/>
                </a:solidFill>
                <a:latin typeface="Arial" panose="020B0604020202020204" pitchFamily="34" charset="0"/>
                <a:ea typeface="Arial" panose="020B0604020202020204" pitchFamily="34" charset="0"/>
              </a:rPr>
              <a:t>s who were both used to doing tasks online</a:t>
            </a:r>
            <a:r>
              <a:rPr lang="en-GB">
                <a:solidFill>
                  <a:schemeClr val="tx1"/>
                </a:solidFill>
                <a:latin typeface="Arial" panose="020B0604020202020204" pitchFamily="34" charset="0"/>
                <a:ea typeface="Arial" panose="020B0604020202020204" pitchFamily="34" charset="0"/>
              </a:rPr>
              <a:t>. These couples commonly shared household responsibilities more evenly.</a:t>
            </a:r>
            <a:endParaRPr lang="en-GB">
              <a:solidFill>
                <a:schemeClr val="tx1"/>
              </a:solidFill>
              <a:effectLst/>
              <a:latin typeface="Arial" panose="020B0604020202020204" pitchFamily="34" charset="0"/>
              <a:ea typeface="Arial" panose="020B0604020202020204" pitchFamily="34" charset="0"/>
            </a:endParaRPr>
          </a:p>
        </p:txBody>
      </p:sp>
      <p:sp>
        <p:nvSpPr>
          <p:cNvPr id="3" name="Rectangle 2">
            <a:extLst>
              <a:ext uri="{FF2B5EF4-FFF2-40B4-BE49-F238E27FC236}">
                <a16:creationId xmlns:a16="http://schemas.microsoft.com/office/drawing/2014/main" id="{83509B4B-5619-0246-75AD-F4B805966914}"/>
              </a:ext>
            </a:extLst>
          </p:cNvPr>
          <p:cNvSpPr/>
          <p:nvPr/>
        </p:nvSpPr>
        <p:spPr bwMode="gray">
          <a:xfrm>
            <a:off x="332454" y="2597552"/>
            <a:ext cx="5220000" cy="3240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en-GB">
                <a:solidFill>
                  <a:schemeClr val="tx1"/>
                </a:solidFill>
                <a:latin typeface="Arial" panose="020B0604020202020204" pitchFamily="34" charset="0"/>
              </a:rPr>
              <a:t>One partner led the claim process if: </a:t>
            </a:r>
          </a:p>
          <a:p>
            <a:pPr marL="742950" lvl="1" indent="-285750">
              <a:buFont typeface="Arial" panose="020B0604020202020204" pitchFamily="34" charset="0"/>
              <a:buChar char="•"/>
            </a:pPr>
            <a:r>
              <a:rPr lang="en-GB">
                <a:solidFill>
                  <a:schemeClr val="tx1"/>
                </a:solidFill>
                <a:latin typeface="Arial" panose="020B0604020202020204" pitchFamily="34" charset="0"/>
              </a:rPr>
              <a:t>They had the </a:t>
            </a:r>
            <a:r>
              <a:rPr lang="en-GB" b="1">
                <a:solidFill>
                  <a:schemeClr val="tx1"/>
                </a:solidFill>
                <a:latin typeface="Arial" panose="020B0604020202020204" pitchFamily="34" charset="0"/>
              </a:rPr>
              <a:t>main responsibility for financial management</a:t>
            </a:r>
          </a:p>
          <a:p>
            <a:pPr marL="742950" lvl="1" indent="-285750">
              <a:buFont typeface="Arial" panose="020B0604020202020204" pitchFamily="34" charset="0"/>
              <a:buChar char="•"/>
            </a:pPr>
            <a:r>
              <a:rPr lang="en-GB">
                <a:solidFill>
                  <a:schemeClr val="tx1"/>
                </a:solidFill>
                <a:latin typeface="Arial" panose="020B0604020202020204" pitchFamily="34" charset="0"/>
              </a:rPr>
              <a:t>They were </a:t>
            </a:r>
            <a:r>
              <a:rPr lang="en-GB" b="1">
                <a:solidFill>
                  <a:schemeClr val="tx1"/>
                </a:solidFill>
                <a:latin typeface="Arial" panose="020B0604020202020204" pitchFamily="34" charset="0"/>
              </a:rPr>
              <a:t>more digitally confident</a:t>
            </a:r>
          </a:p>
          <a:p>
            <a:pPr marL="742950" lvl="1" indent="-285750">
              <a:buFont typeface="Arial" panose="020B0604020202020204" pitchFamily="34" charset="0"/>
              <a:buChar char="•"/>
            </a:pPr>
            <a:r>
              <a:rPr lang="en-GB">
                <a:solidFill>
                  <a:schemeClr val="tx1"/>
                </a:solidFill>
                <a:latin typeface="Arial" panose="020B0604020202020204" pitchFamily="34" charset="0"/>
              </a:rPr>
              <a:t>One partner had language barriers or a long-term health condition, the other partner was more likely to lead the claim.</a:t>
            </a:r>
          </a:p>
          <a:p>
            <a:pPr marL="285750" indent="-285750">
              <a:buFont typeface="Arial" panose="020B0604020202020204" pitchFamily="34" charset="0"/>
              <a:buChar char="•"/>
            </a:pPr>
            <a:r>
              <a:rPr lang="en-GB">
                <a:solidFill>
                  <a:schemeClr val="tx1"/>
                </a:solidFill>
                <a:latin typeface="Arial" panose="020B0604020202020204" pitchFamily="34" charset="0"/>
              </a:rPr>
              <a:t>Where one partner was mainly responsible for childcare, they were the lead carer – no difficulties agreeing this were reported.</a:t>
            </a:r>
            <a:endParaRPr lang="en-GB">
              <a:solidFill>
                <a:schemeClr val="tx1"/>
              </a:solidFill>
            </a:endParaRPr>
          </a:p>
          <a:p>
            <a:pPr marL="285750" indent="-285750">
              <a:buFont typeface="Arial" panose="020B0604020202020204" pitchFamily="34" charset="0"/>
              <a:buChar char="•"/>
            </a:pPr>
            <a:endParaRPr lang="en-GB">
              <a:solidFill>
                <a:schemeClr val="tx1"/>
              </a:solidFill>
              <a:latin typeface="Arial" panose="020B0604020202020204" pitchFamily="34" charset="0"/>
            </a:endParaRPr>
          </a:p>
        </p:txBody>
      </p:sp>
      <p:sp>
        <p:nvSpPr>
          <p:cNvPr id="4" name="Rectangle 3">
            <a:extLst>
              <a:ext uri="{FF2B5EF4-FFF2-40B4-BE49-F238E27FC236}">
                <a16:creationId xmlns:a16="http://schemas.microsoft.com/office/drawing/2014/main" id="{CDCA863F-FEDE-55B2-EF65-1BB9CE082DE6}"/>
              </a:ext>
            </a:extLst>
          </p:cNvPr>
          <p:cNvSpPr/>
          <p:nvPr/>
        </p:nvSpPr>
        <p:spPr bwMode="gray">
          <a:xfrm>
            <a:off x="112219" y="4104800"/>
            <a:ext cx="3509518" cy="11999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buClr>
                <a:schemeClr val="bg2"/>
              </a:buClr>
              <a:buFont typeface="Arial" panose="020B0604020202020204" pitchFamily="34" charset="0"/>
              <a:buChar char="•"/>
            </a:pPr>
            <a:endParaRPr lang="en-GB">
              <a:solidFill>
                <a:schemeClr val="tx1"/>
              </a:solidFill>
            </a:endParaRPr>
          </a:p>
        </p:txBody>
      </p:sp>
      <p:sp>
        <p:nvSpPr>
          <p:cNvPr id="10" name="Rectangle 9">
            <a:extLst>
              <a:ext uri="{FF2B5EF4-FFF2-40B4-BE49-F238E27FC236}">
                <a16:creationId xmlns:a16="http://schemas.microsoft.com/office/drawing/2014/main" id="{8B395772-A4E1-C378-434C-6575A5E72EC7}"/>
              </a:ext>
            </a:extLst>
          </p:cNvPr>
          <p:cNvSpPr/>
          <p:nvPr/>
        </p:nvSpPr>
        <p:spPr bwMode="gray">
          <a:xfrm>
            <a:off x="6639545" y="1993534"/>
            <a:ext cx="5220000" cy="5463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effectLst/>
                <a:latin typeface="Arial" panose="020B0604020202020204" pitchFamily="34" charset="0"/>
                <a:ea typeface="Arial" panose="020B0604020202020204" pitchFamily="34" charset="0"/>
              </a:rPr>
              <a:t>Partner collaboration</a:t>
            </a:r>
            <a:endParaRPr lang="en-GB"/>
          </a:p>
        </p:txBody>
      </p:sp>
      <p:sp>
        <p:nvSpPr>
          <p:cNvPr id="11" name="Rectangle 10">
            <a:extLst>
              <a:ext uri="{FF2B5EF4-FFF2-40B4-BE49-F238E27FC236}">
                <a16:creationId xmlns:a16="http://schemas.microsoft.com/office/drawing/2014/main" id="{0530D986-A575-74EC-8F4C-8F11888A2D72}"/>
              </a:ext>
            </a:extLst>
          </p:cNvPr>
          <p:cNvSpPr/>
          <p:nvPr/>
        </p:nvSpPr>
        <p:spPr bwMode="gray">
          <a:xfrm>
            <a:off x="332454" y="1993534"/>
            <a:ext cx="5220000" cy="5463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effectLst/>
                <a:latin typeface="Arial" panose="020B0604020202020204" pitchFamily="34" charset="0"/>
                <a:ea typeface="Arial" panose="020B0604020202020204" pitchFamily="34" charset="0"/>
              </a:rPr>
              <a:t>Reliance on one partner</a:t>
            </a:r>
            <a:endParaRPr lang="en-GB"/>
          </a:p>
        </p:txBody>
      </p:sp>
      <p:sp>
        <p:nvSpPr>
          <p:cNvPr id="12" name="TextBox 11">
            <a:extLst>
              <a:ext uri="{FF2B5EF4-FFF2-40B4-BE49-F238E27FC236}">
                <a16:creationId xmlns:a16="http://schemas.microsoft.com/office/drawing/2014/main" id="{C172E296-86D5-6EFD-026E-577493E15454}"/>
              </a:ext>
            </a:extLst>
          </p:cNvPr>
          <p:cNvSpPr txBox="1"/>
          <p:nvPr/>
        </p:nvSpPr>
        <p:spPr bwMode="auto">
          <a:xfrm>
            <a:off x="332453" y="1230084"/>
            <a:ext cx="11527091" cy="646331"/>
          </a:xfrm>
          <a:prstGeom prst="rect">
            <a:avLst/>
          </a:prstGeom>
          <a:solidFill>
            <a:schemeClr val="bg2"/>
          </a:solidFill>
          <a:ln>
            <a:noFill/>
          </a:ln>
        </p:spPr>
        <p:txBody>
          <a:bodyPr wrap="square">
            <a:spAutoFit/>
          </a:bodyPr>
          <a:lstStyle/>
          <a:p>
            <a:pPr>
              <a:buClr>
                <a:schemeClr val="bg2"/>
              </a:buClr>
            </a:pPr>
            <a:r>
              <a:rPr lang="en-GB" b="1">
                <a:latin typeface="Arial" panose="020B0604020202020204" pitchFamily="34" charset="0"/>
              </a:rPr>
              <a:t>Established roles within couples (including which partner(s) had previously managed tax credits) or partners’ working hours </a:t>
            </a:r>
            <a:r>
              <a:rPr lang="en-GB">
                <a:latin typeface="Arial" panose="020B0604020202020204" pitchFamily="34" charset="0"/>
              </a:rPr>
              <a:t>determined who would lead on making and managing the claim.</a:t>
            </a:r>
          </a:p>
        </p:txBody>
      </p:sp>
    </p:spTree>
    <p:extLst>
      <p:ext uri="{BB962C8B-B14F-4D97-AF65-F5344CB8AC3E}">
        <p14:creationId xmlns:p14="http://schemas.microsoft.com/office/powerpoint/2010/main" val="14314912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A6C7-248F-5743-4206-66DB9E48D31C}"/>
              </a:ext>
            </a:extLst>
          </p:cNvPr>
          <p:cNvSpPr>
            <a:spLocks noGrp="1"/>
          </p:cNvSpPr>
          <p:nvPr>
            <p:ph type="title"/>
          </p:nvPr>
        </p:nvSpPr>
        <p:spPr/>
        <p:txBody>
          <a:bodyPr/>
          <a:lstStyle/>
          <a:p>
            <a:r>
              <a:rPr lang="en-GB"/>
              <a:t>Participants reported a highly consistent approach to the claim process</a:t>
            </a:r>
          </a:p>
        </p:txBody>
      </p:sp>
      <p:sp>
        <p:nvSpPr>
          <p:cNvPr id="4" name="Rectangle 3">
            <a:extLst>
              <a:ext uri="{FF2B5EF4-FFF2-40B4-BE49-F238E27FC236}">
                <a16:creationId xmlns:a16="http://schemas.microsoft.com/office/drawing/2014/main" id="{4A27FF7A-FDD0-874E-CC5F-5CF351D00747}"/>
              </a:ext>
            </a:extLst>
          </p:cNvPr>
          <p:cNvSpPr/>
          <p:nvPr/>
        </p:nvSpPr>
        <p:spPr bwMode="gray">
          <a:xfrm>
            <a:off x="339065" y="1340691"/>
            <a:ext cx="2340000" cy="118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600">
                <a:latin typeface="Arial" panose="020B0604020202020204" pitchFamily="34" charset="0"/>
                <a:cs typeface="Arial" panose="020B0604020202020204" pitchFamily="34" charset="0"/>
              </a:rPr>
              <a:t>Set up their UC login.</a:t>
            </a:r>
          </a:p>
        </p:txBody>
      </p:sp>
      <p:sp>
        <p:nvSpPr>
          <p:cNvPr id="5" name="Arrow: Right 4">
            <a:extLst>
              <a:ext uri="{FF2B5EF4-FFF2-40B4-BE49-F238E27FC236}">
                <a16:creationId xmlns:a16="http://schemas.microsoft.com/office/drawing/2014/main" id="{B5B1FE73-9233-E83C-675C-B8D0DE8D145C}"/>
              </a:ext>
            </a:extLst>
          </p:cNvPr>
          <p:cNvSpPr/>
          <p:nvPr/>
        </p:nvSpPr>
        <p:spPr>
          <a:xfrm>
            <a:off x="2712838" y="1726399"/>
            <a:ext cx="564777"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6A906CC3-A77D-D231-5A4F-A235AACFFFF2}"/>
              </a:ext>
            </a:extLst>
          </p:cNvPr>
          <p:cNvSpPr/>
          <p:nvPr/>
        </p:nvSpPr>
        <p:spPr bwMode="gray">
          <a:xfrm>
            <a:off x="6378007" y="1340691"/>
            <a:ext cx="2340000" cy="1631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600">
                <a:latin typeface="Arial" panose="020B0604020202020204" pitchFamily="34" charset="0"/>
                <a:cs typeface="Arial" panose="020B0604020202020204" pitchFamily="34" charset="0"/>
              </a:rPr>
              <a:t>They completed the application form either together or separately, asking their partner questions as they went, if together.</a:t>
            </a:r>
          </a:p>
        </p:txBody>
      </p:sp>
      <p:sp>
        <p:nvSpPr>
          <p:cNvPr id="15" name="Arrow: Right 14">
            <a:extLst>
              <a:ext uri="{FF2B5EF4-FFF2-40B4-BE49-F238E27FC236}">
                <a16:creationId xmlns:a16="http://schemas.microsoft.com/office/drawing/2014/main" id="{3A06DBBD-5BA2-1E07-2A23-ED62CA842163}"/>
              </a:ext>
            </a:extLst>
          </p:cNvPr>
          <p:cNvSpPr/>
          <p:nvPr/>
        </p:nvSpPr>
        <p:spPr>
          <a:xfrm rot="5400000">
            <a:off x="7365400" y="2977050"/>
            <a:ext cx="365213"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7A702629-1AB7-C8C6-A70A-B2B1F4DA1B49}"/>
              </a:ext>
            </a:extLst>
          </p:cNvPr>
          <p:cNvSpPr/>
          <p:nvPr/>
        </p:nvSpPr>
        <p:spPr bwMode="gray">
          <a:xfrm>
            <a:off x="6378007" y="3504981"/>
            <a:ext cx="2340000" cy="118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600">
                <a:latin typeface="Arial" panose="020B0604020202020204" pitchFamily="34" charset="0"/>
                <a:cs typeface="Arial" panose="020B0604020202020204" pitchFamily="34" charset="0"/>
              </a:rPr>
              <a:t>Couples sometimes helped each other fill in the application or asked an older child.</a:t>
            </a:r>
          </a:p>
        </p:txBody>
      </p:sp>
      <p:sp>
        <p:nvSpPr>
          <p:cNvPr id="17" name="Arrow: Right 16">
            <a:extLst>
              <a:ext uri="{FF2B5EF4-FFF2-40B4-BE49-F238E27FC236}">
                <a16:creationId xmlns:a16="http://schemas.microsoft.com/office/drawing/2014/main" id="{205583FB-34A4-F9FC-49DE-1F2E3CF3C6E4}"/>
              </a:ext>
            </a:extLst>
          </p:cNvPr>
          <p:cNvSpPr/>
          <p:nvPr/>
        </p:nvSpPr>
        <p:spPr>
          <a:xfrm>
            <a:off x="8772441" y="1726399"/>
            <a:ext cx="564777"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0D125383-9FD0-3783-696E-1D102A861116}"/>
              </a:ext>
            </a:extLst>
          </p:cNvPr>
          <p:cNvSpPr/>
          <p:nvPr/>
        </p:nvSpPr>
        <p:spPr bwMode="gray">
          <a:xfrm>
            <a:off x="9397477" y="1340691"/>
            <a:ext cx="2340000" cy="18178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600">
                <a:latin typeface="Arial" panose="020B0604020202020204" pitchFamily="34" charset="0"/>
                <a:cs typeface="Arial" panose="020B0604020202020204" pitchFamily="34" charset="0"/>
              </a:rPr>
              <a:t>There were frustrations if partners did not have all the information needed and so could not proceed to the next step.</a:t>
            </a:r>
          </a:p>
        </p:txBody>
      </p:sp>
      <p:sp>
        <p:nvSpPr>
          <p:cNvPr id="19" name="Rectangle 18">
            <a:extLst>
              <a:ext uri="{FF2B5EF4-FFF2-40B4-BE49-F238E27FC236}">
                <a16:creationId xmlns:a16="http://schemas.microsoft.com/office/drawing/2014/main" id="{90ECFC5A-6D58-3503-3EDD-FF725E687799}"/>
              </a:ext>
            </a:extLst>
          </p:cNvPr>
          <p:cNvSpPr/>
          <p:nvPr/>
        </p:nvSpPr>
        <p:spPr bwMode="gray">
          <a:xfrm>
            <a:off x="3358536" y="1340691"/>
            <a:ext cx="2340000" cy="118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buClr>
                <a:schemeClr val="bg2"/>
              </a:buClr>
            </a:pPr>
            <a:r>
              <a:rPr lang="en-GB" sz="1600">
                <a:latin typeface="Arial" panose="020B0604020202020204" pitchFamily="34" charset="0"/>
                <a:cs typeface="Arial" panose="020B0604020202020204" pitchFamily="34" charset="0"/>
              </a:rPr>
              <a:t>Few challenges were reported with the linking code.</a:t>
            </a:r>
          </a:p>
        </p:txBody>
      </p:sp>
      <p:sp>
        <p:nvSpPr>
          <p:cNvPr id="20" name="Arrow: Right 19">
            <a:extLst>
              <a:ext uri="{FF2B5EF4-FFF2-40B4-BE49-F238E27FC236}">
                <a16:creationId xmlns:a16="http://schemas.microsoft.com/office/drawing/2014/main" id="{A04A7C35-8D3F-091B-D6A7-0CD2C7DA5B71}"/>
              </a:ext>
            </a:extLst>
          </p:cNvPr>
          <p:cNvSpPr/>
          <p:nvPr/>
        </p:nvSpPr>
        <p:spPr>
          <a:xfrm>
            <a:off x="5779457" y="1726399"/>
            <a:ext cx="564777" cy="523220"/>
          </a:xfrm>
          <a:prstGeom prst="rightArrow">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C2B6676F-1114-D4EC-B109-9A4BD151652D}"/>
              </a:ext>
            </a:extLst>
          </p:cNvPr>
          <p:cNvSpPr/>
          <p:nvPr/>
        </p:nvSpPr>
        <p:spPr bwMode="gray">
          <a:xfrm>
            <a:off x="329869" y="3197841"/>
            <a:ext cx="5273071" cy="1607933"/>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600" b="1">
                <a:solidFill>
                  <a:schemeClr val="tx1"/>
                </a:solidFill>
                <a:latin typeface="Arial" panose="020B0604020202020204" pitchFamily="34" charset="0"/>
              </a:rPr>
              <a:t>Participant couples who only had one email address</a:t>
            </a:r>
            <a:r>
              <a:rPr lang="en-GB" sz="1600">
                <a:solidFill>
                  <a:schemeClr val="tx1"/>
                </a:solidFill>
                <a:latin typeface="Arial" panose="020B0604020202020204" pitchFamily="34" charset="0"/>
              </a:rPr>
              <a:t> </a:t>
            </a:r>
            <a:r>
              <a:rPr lang="en-GB" sz="1600" b="1">
                <a:solidFill>
                  <a:schemeClr val="tx1"/>
                </a:solidFill>
                <a:latin typeface="Arial" panose="020B0604020202020204" pitchFamily="34" charset="0"/>
              </a:rPr>
              <a:t>between them</a:t>
            </a:r>
            <a:r>
              <a:rPr lang="en-GB" sz="1600">
                <a:solidFill>
                  <a:schemeClr val="tx1"/>
                </a:solidFill>
                <a:latin typeface="Arial" panose="020B0604020202020204" pitchFamily="34" charset="0"/>
              </a:rPr>
              <a:t> experienced challenges as they needed their own. They used a different family member's email address for the application; however, they received more correspondence from DWP than expected which created challenges.</a:t>
            </a:r>
            <a:endParaRPr lang="en-GB" sz="1600">
              <a:solidFill>
                <a:schemeClr val="tx1"/>
              </a:solidFill>
            </a:endParaRPr>
          </a:p>
        </p:txBody>
      </p:sp>
      <p:sp>
        <p:nvSpPr>
          <p:cNvPr id="22" name="Rectangle 21">
            <a:extLst>
              <a:ext uri="{FF2B5EF4-FFF2-40B4-BE49-F238E27FC236}">
                <a16:creationId xmlns:a16="http://schemas.microsoft.com/office/drawing/2014/main" id="{C3B8870E-33AD-7723-B589-9F883C949603}"/>
              </a:ext>
            </a:extLst>
          </p:cNvPr>
          <p:cNvSpPr/>
          <p:nvPr/>
        </p:nvSpPr>
        <p:spPr bwMode="gray">
          <a:xfrm>
            <a:off x="329869" y="4876800"/>
            <a:ext cx="5273071" cy="1324046"/>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600" b="1">
                <a:solidFill>
                  <a:schemeClr val="tx1"/>
                </a:solidFill>
                <a:latin typeface="Arial" panose="020B0604020202020204" pitchFamily="34" charset="0"/>
              </a:rPr>
              <a:t>Participant couples with high digital confidence found additional support for completing the application form: </a:t>
            </a:r>
            <a:r>
              <a:rPr lang="en-GB" sz="1600">
                <a:solidFill>
                  <a:schemeClr val="tx1"/>
                </a:solidFill>
                <a:latin typeface="Arial" panose="020B0604020202020204" pitchFamily="34" charset="0"/>
              </a:rPr>
              <a:t>one looked up examples of how to fill in the form for UC on GOV.UK which they described as helpful.</a:t>
            </a:r>
            <a:endParaRPr lang="en-GB" sz="1600">
              <a:solidFill>
                <a:schemeClr val="tx1"/>
              </a:solidFill>
            </a:endParaRPr>
          </a:p>
        </p:txBody>
      </p:sp>
    </p:spTree>
    <p:extLst>
      <p:ext uri="{BB962C8B-B14F-4D97-AF65-F5344CB8AC3E}">
        <p14:creationId xmlns:p14="http://schemas.microsoft.com/office/powerpoint/2010/main" val="3866129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D3085-B4E2-ABC6-8104-5505E85458B0}"/>
              </a:ext>
            </a:extLst>
          </p:cNvPr>
          <p:cNvSpPr>
            <a:spLocks noGrp="1"/>
          </p:cNvSpPr>
          <p:nvPr>
            <p:ph type="title"/>
          </p:nvPr>
        </p:nvSpPr>
        <p:spPr/>
        <p:txBody>
          <a:bodyPr>
            <a:normAutofit fontScale="90000"/>
          </a:bodyPr>
          <a:lstStyle/>
          <a:p>
            <a:r>
              <a:rPr lang="en-GB"/>
              <a:t>Participants where one or more person in the couple was self-employed found the claim process more difficult than those who were employed</a:t>
            </a:r>
          </a:p>
        </p:txBody>
      </p:sp>
      <p:sp>
        <p:nvSpPr>
          <p:cNvPr id="3" name="Rectangle 2">
            <a:extLst>
              <a:ext uri="{FF2B5EF4-FFF2-40B4-BE49-F238E27FC236}">
                <a16:creationId xmlns:a16="http://schemas.microsoft.com/office/drawing/2014/main" id="{BE9D6F58-AA8D-BA8F-83BE-6449E81BC830}"/>
              </a:ext>
            </a:extLst>
          </p:cNvPr>
          <p:cNvSpPr/>
          <p:nvPr/>
        </p:nvSpPr>
        <p:spPr bwMode="gray">
          <a:xfrm>
            <a:off x="162307" y="1656110"/>
            <a:ext cx="5493951" cy="4719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rPr>
              <a:t>Employed</a:t>
            </a:r>
            <a:endParaRPr lang="en-GB" sz="1600"/>
          </a:p>
        </p:txBody>
      </p:sp>
      <p:sp>
        <p:nvSpPr>
          <p:cNvPr id="4" name="Rectangle 3">
            <a:extLst>
              <a:ext uri="{FF2B5EF4-FFF2-40B4-BE49-F238E27FC236}">
                <a16:creationId xmlns:a16="http://schemas.microsoft.com/office/drawing/2014/main" id="{8CE93B5E-6EBD-0C9E-D5B6-0A5903DF986B}"/>
              </a:ext>
            </a:extLst>
          </p:cNvPr>
          <p:cNvSpPr/>
          <p:nvPr/>
        </p:nvSpPr>
        <p:spPr bwMode="gray">
          <a:xfrm>
            <a:off x="6441844" y="1646485"/>
            <a:ext cx="5516127" cy="4719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rPr>
              <a:t>Self-employed</a:t>
            </a:r>
            <a:endParaRPr lang="en-GB" sz="1600"/>
          </a:p>
        </p:txBody>
      </p:sp>
      <p:pic>
        <p:nvPicPr>
          <p:cNvPr id="10" name="Graphic 9" descr="Checkmark with solid fill">
            <a:extLst>
              <a:ext uri="{FF2B5EF4-FFF2-40B4-BE49-F238E27FC236}">
                <a16:creationId xmlns:a16="http://schemas.microsoft.com/office/drawing/2014/main" id="{DDE71B60-4B35-09D7-3D83-DB2FC1355B1D}"/>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975981" y="1727545"/>
            <a:ext cx="307345" cy="307345"/>
          </a:xfrm>
          <a:prstGeom prst="rect">
            <a:avLst/>
          </a:prstGeom>
        </p:spPr>
      </p:pic>
      <p:pic>
        <p:nvPicPr>
          <p:cNvPr id="11" name="Graphic 10" descr="Close with solid fill">
            <a:extLst>
              <a:ext uri="{FF2B5EF4-FFF2-40B4-BE49-F238E27FC236}">
                <a16:creationId xmlns:a16="http://schemas.microsoft.com/office/drawing/2014/main" id="{CA495C44-8DAC-FC57-486B-5BBE588C39F6}"/>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43574" y="1701737"/>
            <a:ext cx="379122" cy="379122"/>
          </a:xfrm>
          <a:prstGeom prst="rect">
            <a:avLst/>
          </a:prstGeom>
        </p:spPr>
      </p:pic>
      <p:sp>
        <p:nvSpPr>
          <p:cNvPr id="12" name="Rectangle 11">
            <a:extLst>
              <a:ext uri="{FF2B5EF4-FFF2-40B4-BE49-F238E27FC236}">
                <a16:creationId xmlns:a16="http://schemas.microsoft.com/office/drawing/2014/main" id="{0A6CEEF9-6D09-83A7-4CD9-CB203EF45453}"/>
              </a:ext>
            </a:extLst>
          </p:cNvPr>
          <p:cNvSpPr/>
          <p:nvPr/>
        </p:nvSpPr>
        <p:spPr bwMode="gray">
          <a:xfrm>
            <a:off x="151218" y="2162251"/>
            <a:ext cx="5516127" cy="1403229"/>
          </a:xfrm>
          <a:prstGeom prst="rect">
            <a:avLst/>
          </a:prstGeom>
          <a:no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Found the application process more </a:t>
            </a:r>
            <a:r>
              <a:rPr lang="en-GB" sz="1600" b="1">
                <a:solidFill>
                  <a:schemeClr val="tx1"/>
                </a:solidFill>
                <a:latin typeface="Arial" panose="020B0604020202020204" pitchFamily="34" charset="0"/>
                <a:cs typeface="Arial" panose="020B0604020202020204" pitchFamily="34" charset="0"/>
              </a:rPr>
              <a:t>straightforward</a:t>
            </a:r>
            <a:r>
              <a:rPr lang="en-GB" sz="1600">
                <a:solidFill>
                  <a:schemeClr val="tx1"/>
                </a:solidFill>
                <a:latin typeface="Arial" panose="020B0604020202020204" pitchFamily="34" charset="0"/>
                <a:cs typeface="Arial" panose="020B0604020202020204" pitchFamily="34" charset="0"/>
              </a:rPr>
              <a:t> than those in self-employment, yet still </a:t>
            </a:r>
            <a:r>
              <a:rPr lang="en-GB" sz="1600" b="1">
                <a:solidFill>
                  <a:schemeClr val="tx1"/>
                </a:solidFill>
                <a:latin typeface="Arial" panose="020B0604020202020204" pitchFamily="34" charset="0"/>
                <a:cs typeface="Arial" panose="020B0604020202020204" pitchFamily="34" charset="0"/>
              </a:rPr>
              <a:t>time consuming.</a:t>
            </a:r>
          </a:p>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rPr>
              <a:t>Were </a:t>
            </a:r>
            <a:r>
              <a:rPr lang="en-GB" sz="1600" b="1">
                <a:solidFill>
                  <a:schemeClr val="tx1"/>
                </a:solidFill>
                <a:latin typeface="Arial" panose="020B0604020202020204" pitchFamily="34" charset="0"/>
              </a:rPr>
              <a:t>able to find any information </a:t>
            </a:r>
            <a:r>
              <a:rPr lang="en-GB" sz="1600">
                <a:solidFill>
                  <a:schemeClr val="tx1"/>
                </a:solidFill>
                <a:latin typeface="Arial" panose="020B0604020202020204" pitchFamily="34" charset="0"/>
              </a:rPr>
              <a:t>they needed to progress their claim.</a:t>
            </a:r>
          </a:p>
        </p:txBody>
      </p:sp>
      <p:sp>
        <p:nvSpPr>
          <p:cNvPr id="17" name="TextBox 16">
            <a:extLst>
              <a:ext uri="{FF2B5EF4-FFF2-40B4-BE49-F238E27FC236}">
                <a16:creationId xmlns:a16="http://schemas.microsoft.com/office/drawing/2014/main" id="{BD321903-E9D5-4BCA-F0EF-754859C9A56D}"/>
              </a:ext>
            </a:extLst>
          </p:cNvPr>
          <p:cNvSpPr txBox="1"/>
          <p:nvPr/>
        </p:nvSpPr>
        <p:spPr>
          <a:xfrm>
            <a:off x="610259" y="4538151"/>
            <a:ext cx="4410782" cy="1600438"/>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“It [claim process] was quite a lot, quite intense at the beginning because they [DWP] wanted a lot more information at the beginning than tax credits in a certain way, like providing sick notes, so that was quite time consuming. But the overall switch was easy, the application was easy.”</a:t>
            </a:r>
          </a:p>
          <a:p>
            <a:r>
              <a:rPr lang="en-GB" sz="1400">
                <a:solidFill>
                  <a:schemeClr val="accent1"/>
                </a:solidFill>
                <a:latin typeface="Arial" panose="020B0604020202020204" pitchFamily="34" charset="0"/>
                <a:cs typeface="Arial" panose="020B0604020202020204" pitchFamily="34" charset="0"/>
              </a:rPr>
              <a:t>Claimant, employed, Child Tax Credit</a:t>
            </a:r>
          </a:p>
        </p:txBody>
      </p:sp>
      <p:sp>
        <p:nvSpPr>
          <p:cNvPr id="9" name="Rectangle 8">
            <a:extLst>
              <a:ext uri="{FF2B5EF4-FFF2-40B4-BE49-F238E27FC236}">
                <a16:creationId xmlns:a16="http://schemas.microsoft.com/office/drawing/2014/main" id="{601FDD5E-B695-9FFA-92CA-A38AA4CF55B7}"/>
              </a:ext>
            </a:extLst>
          </p:cNvPr>
          <p:cNvSpPr/>
          <p:nvPr/>
        </p:nvSpPr>
        <p:spPr bwMode="gray">
          <a:xfrm>
            <a:off x="6441843" y="2208544"/>
            <a:ext cx="5516127" cy="1403229"/>
          </a:xfrm>
          <a:prstGeom prst="rect">
            <a:avLst/>
          </a:prstGeom>
          <a:no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Found it difficult providing specific financial information as this had previously been done by their accountant on an annual basis.</a:t>
            </a:r>
          </a:p>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Lacked clarity about allowable expenses – this meant that couples were not always sure what income they should provide.</a:t>
            </a:r>
          </a:p>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Income often fluctuated month to month making it difficult to provide a figure – it was easier for self-employed couples to think about their income annually.</a:t>
            </a:r>
          </a:p>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Felt that claiming was complex, time consuming and not designed for self-employed customers. </a:t>
            </a:r>
          </a:p>
          <a:p>
            <a:pPr marL="285750" indent="-285750">
              <a:spcBef>
                <a:spcPts val="6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Were unable to </a:t>
            </a:r>
            <a:r>
              <a:rPr lang="en-GB" sz="1600" b="1">
                <a:solidFill>
                  <a:schemeClr val="tx1"/>
                </a:solidFill>
                <a:latin typeface="Arial" panose="020B0604020202020204" pitchFamily="34" charset="0"/>
                <a:ea typeface="Arial" panose="020B0604020202020204" pitchFamily="34" charset="0"/>
              </a:rPr>
              <a:t>find the information </a:t>
            </a:r>
            <a:r>
              <a:rPr lang="en-GB" sz="1600">
                <a:solidFill>
                  <a:schemeClr val="tx1"/>
                </a:solidFill>
                <a:latin typeface="Arial" panose="020B0604020202020204" pitchFamily="34" charset="0"/>
                <a:ea typeface="Arial" panose="020B0604020202020204" pitchFamily="34" charset="0"/>
              </a:rPr>
              <a:t>they needed at the Jobcentre, including from staff. This was highly frustrating and acted as a barrier to claiming.</a:t>
            </a:r>
          </a:p>
        </p:txBody>
      </p:sp>
      <p:sp>
        <p:nvSpPr>
          <p:cNvPr id="13" name="Rectangle 12">
            <a:extLst>
              <a:ext uri="{FF2B5EF4-FFF2-40B4-BE49-F238E27FC236}">
                <a16:creationId xmlns:a16="http://schemas.microsoft.com/office/drawing/2014/main" id="{3E63C490-2021-0F9A-07E9-E1678E7C63BE}"/>
              </a:ext>
            </a:extLst>
          </p:cNvPr>
          <p:cNvSpPr/>
          <p:nvPr/>
        </p:nvSpPr>
        <p:spPr bwMode="gray">
          <a:xfrm>
            <a:off x="125346" y="1202256"/>
            <a:ext cx="2402702" cy="3484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rPr>
              <a:t>Claimant</a:t>
            </a:r>
            <a:r>
              <a:rPr lang="en-GB" sz="1600" b="1">
                <a:effectLst/>
                <a:latin typeface="Arial" panose="020B0604020202020204" pitchFamily="34" charset="0"/>
                <a:ea typeface="Arial" panose="020B0604020202020204" pitchFamily="34" charset="0"/>
              </a:rPr>
              <a:t> couples</a:t>
            </a:r>
            <a:endParaRPr lang="en-GB" sz="1600"/>
          </a:p>
        </p:txBody>
      </p:sp>
    </p:spTree>
    <p:extLst>
      <p:ext uri="{BB962C8B-B14F-4D97-AF65-F5344CB8AC3E}">
        <p14:creationId xmlns:p14="http://schemas.microsoft.com/office/powerpoint/2010/main" val="1983564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31F62-8368-FAED-4B1A-288AD1AB63FB}"/>
              </a:ext>
            </a:extLst>
          </p:cNvPr>
          <p:cNvSpPr>
            <a:spLocks noGrp="1"/>
          </p:cNvSpPr>
          <p:nvPr>
            <p:ph type="title"/>
          </p:nvPr>
        </p:nvSpPr>
        <p:spPr/>
        <p:txBody>
          <a:bodyPr>
            <a:normAutofit/>
          </a:bodyPr>
          <a:lstStyle/>
          <a:p>
            <a:r>
              <a:rPr lang="en-GB"/>
              <a:t>Non-claimant couples who started the claim process were more likely than claimants to perceive it to be high effort</a:t>
            </a:r>
          </a:p>
        </p:txBody>
      </p:sp>
      <p:sp>
        <p:nvSpPr>
          <p:cNvPr id="3" name="Rectangle 2">
            <a:extLst>
              <a:ext uri="{FF2B5EF4-FFF2-40B4-BE49-F238E27FC236}">
                <a16:creationId xmlns:a16="http://schemas.microsoft.com/office/drawing/2014/main" id="{891DB9F0-1442-6D10-ADF7-9DCD737D59FC}"/>
              </a:ext>
            </a:extLst>
          </p:cNvPr>
          <p:cNvSpPr/>
          <p:nvPr/>
        </p:nvSpPr>
        <p:spPr bwMode="gray">
          <a:xfrm>
            <a:off x="125346" y="1202256"/>
            <a:ext cx="2402702" cy="3484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rPr>
              <a:t>Non-c</a:t>
            </a:r>
            <a:r>
              <a:rPr lang="en-GB" sz="1600" b="1">
                <a:effectLst/>
                <a:latin typeface="Arial" panose="020B0604020202020204" pitchFamily="34" charset="0"/>
                <a:ea typeface="Arial" panose="020B0604020202020204" pitchFamily="34" charset="0"/>
              </a:rPr>
              <a:t>laimant couples</a:t>
            </a:r>
            <a:endParaRPr lang="en-GB" sz="1600"/>
          </a:p>
        </p:txBody>
      </p:sp>
      <p:sp>
        <p:nvSpPr>
          <p:cNvPr id="5" name="Rectangle 4">
            <a:extLst>
              <a:ext uri="{FF2B5EF4-FFF2-40B4-BE49-F238E27FC236}">
                <a16:creationId xmlns:a16="http://schemas.microsoft.com/office/drawing/2014/main" id="{01E62868-9F4C-BFEF-54A0-77B9A719DF07}"/>
              </a:ext>
            </a:extLst>
          </p:cNvPr>
          <p:cNvSpPr/>
          <p:nvPr/>
        </p:nvSpPr>
        <p:spPr bwMode="gray">
          <a:xfrm>
            <a:off x="519793" y="1643769"/>
            <a:ext cx="5597496" cy="2535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Factors which discouraged claims</a:t>
            </a:r>
            <a:endParaRPr lang="en-GB" sz="1600"/>
          </a:p>
        </p:txBody>
      </p:sp>
      <p:sp>
        <p:nvSpPr>
          <p:cNvPr id="7" name="Rectangle 6">
            <a:extLst>
              <a:ext uri="{FF2B5EF4-FFF2-40B4-BE49-F238E27FC236}">
                <a16:creationId xmlns:a16="http://schemas.microsoft.com/office/drawing/2014/main" id="{B6E19855-7853-6A2C-409F-755F8406F54B}"/>
              </a:ext>
            </a:extLst>
          </p:cNvPr>
          <p:cNvSpPr/>
          <p:nvPr/>
        </p:nvSpPr>
        <p:spPr bwMode="gray">
          <a:xfrm>
            <a:off x="541081" y="1941689"/>
            <a:ext cx="5576208" cy="15986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pPr>
            <a:r>
              <a:rPr lang="en-GB" sz="1600" b="1">
                <a:solidFill>
                  <a:schemeClr val="accent1"/>
                </a:solidFill>
                <a:latin typeface="Arial" panose="020B0604020202020204" pitchFamily="34" charset="0"/>
                <a:ea typeface="Arial" panose="020B0604020202020204" pitchFamily="34" charset="0"/>
              </a:rPr>
              <a:t>Not being fully informed about UC</a:t>
            </a:r>
            <a:r>
              <a:rPr lang="en-GB" sz="1600">
                <a:solidFill>
                  <a:schemeClr val="accent1"/>
                </a:solidFill>
                <a:latin typeface="Arial" panose="020B0604020202020204" pitchFamily="34" charset="0"/>
                <a:ea typeface="Arial" panose="020B0604020202020204" pitchFamily="34" charset="0"/>
              </a:rPr>
              <a:t>: </a:t>
            </a:r>
            <a:r>
              <a:rPr lang="en-GB" sz="1600">
                <a:solidFill>
                  <a:schemeClr val="tx1"/>
                </a:solidFill>
                <a:latin typeface="Arial" panose="020B0604020202020204" pitchFamily="34" charset="0"/>
                <a:ea typeface="Arial" panose="020B0604020202020204" pitchFamily="34" charset="0"/>
              </a:rPr>
              <a:t>For example, couples who did not realise they would need to claim UC as a couple or that they would need to verify their identity. Those who did not have photographic ID found verifying  their identity particularly challenging.</a:t>
            </a:r>
          </a:p>
        </p:txBody>
      </p:sp>
      <p:sp>
        <p:nvSpPr>
          <p:cNvPr id="8" name="Rectangle 7">
            <a:extLst>
              <a:ext uri="{FF2B5EF4-FFF2-40B4-BE49-F238E27FC236}">
                <a16:creationId xmlns:a16="http://schemas.microsoft.com/office/drawing/2014/main" id="{EEDAAAA6-7973-00FB-A347-C394B9D6BB5E}"/>
              </a:ext>
            </a:extLst>
          </p:cNvPr>
          <p:cNvSpPr/>
          <p:nvPr/>
        </p:nvSpPr>
        <p:spPr bwMode="gray">
          <a:xfrm>
            <a:off x="541081" y="3607961"/>
            <a:ext cx="5576208" cy="138823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pPr>
            <a:r>
              <a:rPr lang="en-GB" sz="1600" b="1">
                <a:solidFill>
                  <a:schemeClr val="accent1"/>
                </a:solidFill>
                <a:latin typeface="Arial" panose="020B0604020202020204" pitchFamily="34" charset="0"/>
                <a:ea typeface="Arial" panose="020B0604020202020204" pitchFamily="34" charset="0"/>
              </a:rPr>
              <a:t>Perceived effort of managing their claim</a:t>
            </a:r>
            <a:r>
              <a:rPr lang="en-GB" sz="1600">
                <a:solidFill>
                  <a:schemeClr val="accent1"/>
                </a:solidFill>
                <a:latin typeface="Arial" panose="020B0604020202020204" pitchFamily="34" charset="0"/>
                <a:ea typeface="Arial" panose="020B0604020202020204" pitchFamily="34" charset="0"/>
              </a:rPr>
              <a:t>: </a:t>
            </a:r>
            <a:r>
              <a:rPr lang="en-GB" sz="1600">
                <a:solidFill>
                  <a:schemeClr val="tx1"/>
                </a:solidFill>
                <a:latin typeface="Arial" panose="020B0604020202020204" pitchFamily="34" charset="0"/>
                <a:ea typeface="Arial" panose="020B0604020202020204" pitchFamily="34" charset="0"/>
              </a:rPr>
              <a:t>Couples with a health condition who had to provide regular fit notes (including for a long-term condition) or those who were self-employed felt that the effort to make and manage the claim was too great.</a:t>
            </a:r>
          </a:p>
        </p:txBody>
      </p:sp>
      <p:sp>
        <p:nvSpPr>
          <p:cNvPr id="10" name="Rectangle 9">
            <a:extLst>
              <a:ext uri="{FF2B5EF4-FFF2-40B4-BE49-F238E27FC236}">
                <a16:creationId xmlns:a16="http://schemas.microsoft.com/office/drawing/2014/main" id="{DF47C3DA-9A54-57C4-ED8E-3FE12F950342}"/>
              </a:ext>
            </a:extLst>
          </p:cNvPr>
          <p:cNvSpPr/>
          <p:nvPr/>
        </p:nvSpPr>
        <p:spPr bwMode="gray">
          <a:xfrm>
            <a:off x="6285220" y="1643769"/>
            <a:ext cx="5792479" cy="2535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Impact of not claiming</a:t>
            </a:r>
            <a:endParaRPr lang="en-GB" sz="1600"/>
          </a:p>
        </p:txBody>
      </p:sp>
      <p:sp>
        <p:nvSpPr>
          <p:cNvPr id="12" name="Rectangle 11">
            <a:extLst>
              <a:ext uri="{FF2B5EF4-FFF2-40B4-BE49-F238E27FC236}">
                <a16:creationId xmlns:a16="http://schemas.microsoft.com/office/drawing/2014/main" id="{4B2408EC-4EC4-8913-67EE-B025E814EF9F}"/>
              </a:ext>
            </a:extLst>
          </p:cNvPr>
          <p:cNvSpPr/>
          <p:nvPr/>
        </p:nvSpPr>
        <p:spPr bwMode="gray">
          <a:xfrm>
            <a:off x="6285220" y="1941691"/>
            <a:ext cx="5792479" cy="34875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r>
              <a:rPr lang="en-GB" sz="1600" b="1">
                <a:solidFill>
                  <a:schemeClr val="accent1"/>
                </a:solidFill>
                <a:latin typeface="Arial" panose="020B0604020202020204" pitchFamily="34" charset="0"/>
                <a:ea typeface="Arial" panose="020B0604020202020204" pitchFamily="34" charset="0"/>
              </a:rPr>
              <a:t>Significant reduction in income: </a:t>
            </a:r>
          </a:p>
          <a:p>
            <a:pPr marL="285750" indent="-285750">
              <a:buFont typeface="Arial" panose="020B0604020202020204" pitchFamily="34" charset="0"/>
              <a:buChar char="•"/>
            </a:pPr>
            <a:r>
              <a:rPr lang="en-GB" sz="1600">
                <a:solidFill>
                  <a:schemeClr val="tx1"/>
                </a:solidFill>
                <a:latin typeface="Arial" panose="020B0604020202020204" pitchFamily="34" charset="0"/>
              </a:rPr>
              <a:t>For couples who expected to increase their earnings in the near future, the reduction in income was temporary. </a:t>
            </a:r>
          </a:p>
          <a:p>
            <a:pPr marL="285750" indent="-285750">
              <a:buFont typeface="Arial" panose="020B0604020202020204" pitchFamily="34" charset="0"/>
              <a:buChar char="•"/>
            </a:pPr>
            <a:r>
              <a:rPr lang="en-GB" sz="1600">
                <a:solidFill>
                  <a:schemeClr val="tx1"/>
                </a:solidFill>
                <a:latin typeface="Arial" panose="020B0604020202020204" pitchFamily="34" charset="0"/>
              </a:rPr>
              <a:t>Those who did not expect to increase their earnings had to manage on a reduced income, recognising this would impact their standard of living. </a:t>
            </a:r>
          </a:p>
          <a:p>
            <a:pPr marL="285750" indent="-285750">
              <a:buFont typeface="Arial" panose="020B0604020202020204" pitchFamily="34" charset="0"/>
              <a:buChar char="•"/>
            </a:pPr>
            <a:r>
              <a:rPr lang="en-GB" sz="1600">
                <a:solidFill>
                  <a:schemeClr val="tx1"/>
                </a:solidFill>
                <a:latin typeface="Arial" panose="020B0604020202020204" pitchFamily="34" charset="0"/>
              </a:rPr>
              <a:t>Those who were self-employed were more likely than employed participants to report they could make up the shortfall by working more.</a:t>
            </a:r>
          </a:p>
          <a:p>
            <a:pPr marL="285750" indent="-285750">
              <a:buFont typeface="Arial" panose="020B0604020202020204" pitchFamily="34" charset="0"/>
              <a:buChar char="•"/>
            </a:pPr>
            <a:r>
              <a:rPr lang="en-GB" sz="1600">
                <a:solidFill>
                  <a:schemeClr val="tx1"/>
                </a:solidFill>
                <a:latin typeface="Arial" panose="020B0604020202020204" pitchFamily="34" charset="0"/>
              </a:rPr>
              <a:t>Few considered claiming in the future given the value of their savings; potential to earn more; effort of claiming or if their reason for not claiming still stood. It is possible those who faced difficulties with the application would consider claiming in the future if help was provided.</a:t>
            </a:r>
          </a:p>
        </p:txBody>
      </p:sp>
      <p:sp>
        <p:nvSpPr>
          <p:cNvPr id="11" name="TextBox 10">
            <a:extLst>
              <a:ext uri="{FF2B5EF4-FFF2-40B4-BE49-F238E27FC236}">
                <a16:creationId xmlns:a16="http://schemas.microsoft.com/office/drawing/2014/main" id="{D8DA8A59-15F5-EF7C-2AF4-14F483FA8F78}"/>
              </a:ext>
            </a:extLst>
          </p:cNvPr>
          <p:cNvSpPr txBox="1"/>
          <p:nvPr/>
        </p:nvSpPr>
        <p:spPr>
          <a:xfrm>
            <a:off x="6399521" y="5462093"/>
            <a:ext cx="5487680"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“What we lost, we now have to compromise the whole family situation and keep up with all the bills and stuff. I would say yes, a significant decrease in income. And with prices going up every day, this being take away made life a lot harder.”</a:t>
            </a:r>
          </a:p>
          <a:p>
            <a:r>
              <a:rPr lang="en-GB" sz="1400">
                <a:solidFill>
                  <a:schemeClr val="accent1"/>
                </a:solidFill>
                <a:latin typeface="Arial" panose="020B0604020202020204" pitchFamily="34" charset="0"/>
                <a:cs typeface="Arial" panose="020B0604020202020204" pitchFamily="34" charset="0"/>
              </a:rPr>
              <a:t>Non-claimant, self-employed, Child Tax Credit</a:t>
            </a:r>
          </a:p>
        </p:txBody>
      </p:sp>
      <p:sp>
        <p:nvSpPr>
          <p:cNvPr id="13" name="TextBox 12">
            <a:extLst>
              <a:ext uri="{FF2B5EF4-FFF2-40B4-BE49-F238E27FC236}">
                <a16:creationId xmlns:a16="http://schemas.microsoft.com/office/drawing/2014/main" id="{B366E6D4-6144-EA77-80F9-9D4AB30AF3B5}"/>
              </a:ext>
            </a:extLst>
          </p:cNvPr>
          <p:cNvSpPr txBox="1"/>
          <p:nvPr/>
        </p:nvSpPr>
        <p:spPr>
          <a:xfrm>
            <a:off x="304799" y="5630851"/>
            <a:ext cx="5446618"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 remember saying could I claim UC and be self-employed, but when it came to it, this didn’t seem possible, the system too rigid, you are either looking for work or you are not.”</a:t>
            </a:r>
          </a:p>
          <a:p>
            <a:r>
              <a:rPr lang="en-GB" sz="1400">
                <a:solidFill>
                  <a:schemeClr val="accent1"/>
                </a:solidFill>
                <a:latin typeface="Arial" panose="020B0604020202020204" pitchFamily="34" charset="0"/>
                <a:cs typeface="Arial" panose="020B0604020202020204" pitchFamily="34" charset="0"/>
              </a:rPr>
              <a:t>Non-claimant, out of work, Child Tax Credit &amp; Working Tax Credit</a:t>
            </a:r>
          </a:p>
        </p:txBody>
      </p:sp>
    </p:spTree>
    <p:extLst>
      <p:ext uri="{BB962C8B-B14F-4D97-AF65-F5344CB8AC3E}">
        <p14:creationId xmlns:p14="http://schemas.microsoft.com/office/powerpoint/2010/main" val="31669800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02CEC-5F7D-F58B-4090-B6B14B2B441A}"/>
              </a:ext>
            </a:extLst>
          </p:cNvPr>
          <p:cNvSpPr>
            <a:spLocks noGrp="1"/>
          </p:cNvSpPr>
          <p:nvPr>
            <p:ph type="title"/>
          </p:nvPr>
        </p:nvSpPr>
        <p:spPr>
          <a:xfrm>
            <a:off x="0" y="-1"/>
            <a:ext cx="12192000" cy="1270535"/>
          </a:xfrm>
        </p:spPr>
        <p:txBody>
          <a:bodyPr>
            <a:noAutofit/>
          </a:bodyPr>
          <a:lstStyle/>
          <a:p>
            <a:r>
              <a:rPr lang="en-GB"/>
              <a:t>Non-claimant participants who experienced technical difficulties applying online were more likely than those who did not to withdraw from claiming</a:t>
            </a:r>
          </a:p>
        </p:txBody>
      </p:sp>
      <p:sp>
        <p:nvSpPr>
          <p:cNvPr id="10" name="TextBox 9">
            <a:extLst>
              <a:ext uri="{FF2B5EF4-FFF2-40B4-BE49-F238E27FC236}">
                <a16:creationId xmlns:a16="http://schemas.microsoft.com/office/drawing/2014/main" id="{8843D0F0-2A39-2FE7-3FF4-FBFCADE8E28D}"/>
              </a:ext>
            </a:extLst>
          </p:cNvPr>
          <p:cNvSpPr txBox="1"/>
          <p:nvPr/>
        </p:nvSpPr>
        <p:spPr>
          <a:xfrm>
            <a:off x="193585" y="5406220"/>
            <a:ext cx="6302750" cy="1169551"/>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“And so we were like, do we really need to go through this [claim process] again, and we thought lucky right now we don’t, so decided to disengage. But if we needed the money right now to get by it would have been incredibly demoralising.”</a:t>
            </a:r>
          </a:p>
          <a:p>
            <a:r>
              <a:rPr lang="en-GB" sz="1400">
                <a:solidFill>
                  <a:schemeClr val="accent1"/>
                </a:solidFill>
                <a:latin typeface="Arial" panose="020B0604020202020204" pitchFamily="34" charset="0"/>
                <a:cs typeface="Arial" panose="020B0604020202020204" pitchFamily="34" charset="0"/>
              </a:rPr>
              <a:t>Non-claimant, employed, Child Tax Credit &amp; Working Tax Credit</a:t>
            </a:r>
          </a:p>
        </p:txBody>
      </p:sp>
      <p:sp>
        <p:nvSpPr>
          <p:cNvPr id="3" name="Rectangle 2">
            <a:extLst>
              <a:ext uri="{FF2B5EF4-FFF2-40B4-BE49-F238E27FC236}">
                <a16:creationId xmlns:a16="http://schemas.microsoft.com/office/drawing/2014/main" id="{9B905FB6-4F21-C475-BE19-D4098531AE00}"/>
              </a:ext>
            </a:extLst>
          </p:cNvPr>
          <p:cNvSpPr/>
          <p:nvPr/>
        </p:nvSpPr>
        <p:spPr bwMode="gray">
          <a:xfrm>
            <a:off x="1728579" y="2304230"/>
            <a:ext cx="2697982" cy="16171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Application took a long time</a:t>
            </a:r>
            <a:endParaRPr lang="en-GB" sz="1600"/>
          </a:p>
        </p:txBody>
      </p:sp>
      <p:sp>
        <p:nvSpPr>
          <p:cNvPr id="7" name="Rectangle 6">
            <a:extLst>
              <a:ext uri="{FF2B5EF4-FFF2-40B4-BE49-F238E27FC236}">
                <a16:creationId xmlns:a16="http://schemas.microsoft.com/office/drawing/2014/main" id="{6D25B86F-718E-496B-FCF5-23FFA6490D87}"/>
              </a:ext>
            </a:extLst>
          </p:cNvPr>
          <p:cNvSpPr/>
          <p:nvPr/>
        </p:nvSpPr>
        <p:spPr bwMode="gray">
          <a:xfrm>
            <a:off x="316415" y="1427148"/>
            <a:ext cx="4553424" cy="62365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ea typeface="Arial" panose="020B0604020202020204" pitchFamily="34" charset="0"/>
              </a:rPr>
              <a:t>Technical difficulties experienced by non-c</a:t>
            </a:r>
            <a:r>
              <a:rPr lang="en-GB" b="1">
                <a:effectLst/>
                <a:latin typeface="Arial" panose="020B0604020202020204" pitchFamily="34" charset="0"/>
                <a:ea typeface="Arial" panose="020B0604020202020204" pitchFamily="34" charset="0"/>
              </a:rPr>
              <a:t>laimant couples:</a:t>
            </a:r>
            <a:endParaRPr lang="en-GB"/>
          </a:p>
        </p:txBody>
      </p:sp>
      <p:sp>
        <p:nvSpPr>
          <p:cNvPr id="8" name="Rectangle 7">
            <a:extLst>
              <a:ext uri="{FF2B5EF4-FFF2-40B4-BE49-F238E27FC236}">
                <a16:creationId xmlns:a16="http://schemas.microsoft.com/office/drawing/2014/main" id="{1F723309-C1ED-C384-0D10-A9439A3EE108}"/>
              </a:ext>
            </a:extLst>
          </p:cNvPr>
          <p:cNvSpPr/>
          <p:nvPr/>
        </p:nvSpPr>
        <p:spPr bwMode="gray">
          <a:xfrm>
            <a:off x="4747009" y="2304230"/>
            <a:ext cx="2697982" cy="16171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Difficult to correct errors in the application</a:t>
            </a:r>
            <a:endParaRPr lang="en-GB" sz="1600"/>
          </a:p>
        </p:txBody>
      </p:sp>
      <p:sp>
        <p:nvSpPr>
          <p:cNvPr id="9" name="Rectangle 8">
            <a:extLst>
              <a:ext uri="{FF2B5EF4-FFF2-40B4-BE49-F238E27FC236}">
                <a16:creationId xmlns:a16="http://schemas.microsoft.com/office/drawing/2014/main" id="{33F20747-E169-EE2F-86F7-C3DE42AC6609}"/>
              </a:ext>
            </a:extLst>
          </p:cNvPr>
          <p:cNvSpPr/>
          <p:nvPr/>
        </p:nvSpPr>
        <p:spPr bwMode="gray">
          <a:xfrm>
            <a:off x="7765439" y="2304230"/>
            <a:ext cx="2697982" cy="16171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Claim closed with no explanation and no way of contacting DWP</a:t>
            </a:r>
            <a:endParaRPr lang="en-GB" sz="1600"/>
          </a:p>
        </p:txBody>
      </p:sp>
      <p:sp>
        <p:nvSpPr>
          <p:cNvPr id="12" name="Rectangle 11">
            <a:extLst>
              <a:ext uri="{FF2B5EF4-FFF2-40B4-BE49-F238E27FC236}">
                <a16:creationId xmlns:a16="http://schemas.microsoft.com/office/drawing/2014/main" id="{E7EFCE7C-3214-60A0-6F45-ABC9C3EE3E87}"/>
              </a:ext>
            </a:extLst>
          </p:cNvPr>
          <p:cNvSpPr/>
          <p:nvPr/>
        </p:nvSpPr>
        <p:spPr bwMode="gray">
          <a:xfrm>
            <a:off x="1728579" y="4006414"/>
            <a:ext cx="8734842" cy="89896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solidFill>
                  <a:schemeClr val="bg1"/>
                </a:solidFill>
                <a:effectLst/>
                <a:latin typeface="Arial" panose="020B0604020202020204" pitchFamily="34" charset="0"/>
                <a:ea typeface="Arial" panose="020B0604020202020204" pitchFamily="34" charset="0"/>
              </a:rPr>
              <a:t>In addition, these couples felt they did not know who to contact/ how to contact DWP – this suggests the UC helpline needs to be more publicised. </a:t>
            </a:r>
            <a:endParaRPr lang="en-GB" sz="1600">
              <a:solidFill>
                <a:schemeClr val="bg1"/>
              </a:solidFill>
            </a:endParaRPr>
          </a:p>
        </p:txBody>
      </p:sp>
    </p:spTree>
    <p:extLst>
      <p:ext uri="{BB962C8B-B14F-4D97-AF65-F5344CB8AC3E}">
        <p14:creationId xmlns:p14="http://schemas.microsoft.com/office/powerpoint/2010/main" val="4089538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92942-845D-DDBE-9B5A-157D15F670FC}"/>
              </a:ext>
            </a:extLst>
          </p:cNvPr>
          <p:cNvSpPr>
            <a:spLocks noGrp="1"/>
          </p:cNvSpPr>
          <p:nvPr>
            <p:ph type="title"/>
          </p:nvPr>
        </p:nvSpPr>
        <p:spPr/>
        <p:txBody>
          <a:bodyPr/>
          <a:lstStyle/>
          <a:p>
            <a:r>
              <a:rPr lang="en-GB"/>
              <a:t>Practical barriers also existed which made the claim process more challenging for claimant and non-claimant participants</a:t>
            </a:r>
          </a:p>
        </p:txBody>
      </p:sp>
      <p:sp>
        <p:nvSpPr>
          <p:cNvPr id="5" name="Rectangle 4">
            <a:extLst>
              <a:ext uri="{FF2B5EF4-FFF2-40B4-BE49-F238E27FC236}">
                <a16:creationId xmlns:a16="http://schemas.microsoft.com/office/drawing/2014/main" id="{23575A13-606E-5F61-3269-620B094333C7}"/>
              </a:ext>
            </a:extLst>
          </p:cNvPr>
          <p:cNvSpPr/>
          <p:nvPr/>
        </p:nvSpPr>
        <p:spPr bwMode="gray">
          <a:xfrm>
            <a:off x="266407" y="2173746"/>
            <a:ext cx="2790000" cy="3519097"/>
          </a:xfrm>
          <a:prstGeom prst="rect">
            <a:avLst/>
          </a:prstGeom>
          <a:no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179388" indent="-179388">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Those with </a:t>
            </a:r>
            <a:r>
              <a:rPr lang="en-GB" sz="1600" b="1">
                <a:solidFill>
                  <a:schemeClr val="tx1"/>
                </a:solidFill>
                <a:latin typeface="Arial" panose="020B0604020202020204" pitchFamily="34" charset="0"/>
                <a:cs typeface="Arial" panose="020B0604020202020204" pitchFamily="34" charset="0"/>
              </a:rPr>
              <a:t>low digital confidence</a:t>
            </a:r>
            <a:r>
              <a:rPr lang="en-GB" sz="1600">
                <a:solidFill>
                  <a:schemeClr val="tx1"/>
                </a:solidFill>
                <a:latin typeface="Arial" panose="020B0604020202020204" pitchFamily="34" charset="0"/>
                <a:cs typeface="Arial" panose="020B0604020202020204" pitchFamily="34" charset="0"/>
              </a:rPr>
              <a:t> found the website and journal difficult to use. They preferred </a:t>
            </a:r>
            <a:r>
              <a:rPr lang="en-GB" sz="1600" b="1">
                <a:solidFill>
                  <a:schemeClr val="tx1"/>
                </a:solidFill>
                <a:latin typeface="Arial" panose="020B0604020202020204" pitchFamily="34" charset="0"/>
                <a:cs typeface="Arial" panose="020B0604020202020204" pitchFamily="34" charset="0"/>
              </a:rPr>
              <a:t>apps </a:t>
            </a:r>
            <a:r>
              <a:rPr lang="en-GB" sz="1600">
                <a:solidFill>
                  <a:schemeClr val="tx1"/>
                </a:solidFill>
                <a:latin typeface="Arial" panose="020B0604020202020204" pitchFamily="34" charset="0"/>
                <a:cs typeface="Arial" panose="020B0604020202020204" pitchFamily="34" charset="0"/>
              </a:rPr>
              <a:t>as they felt easier to use.</a:t>
            </a:r>
            <a:endParaRPr lang="en-GB" sz="1600" b="1">
              <a:solidFill>
                <a:schemeClr val="tx1"/>
              </a:solidFill>
              <a:latin typeface="Arial" panose="020B0604020202020204" pitchFamily="34" charset="0"/>
              <a:cs typeface="Arial" panose="020B0604020202020204" pitchFamily="34" charset="0"/>
            </a:endParaRPr>
          </a:p>
          <a:p>
            <a:pPr marL="179388" indent="-179388">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Couples where one or both had a </a:t>
            </a:r>
            <a:r>
              <a:rPr lang="en-GB" sz="1600" b="1">
                <a:solidFill>
                  <a:schemeClr val="tx1"/>
                </a:solidFill>
                <a:latin typeface="Arial" panose="020B0604020202020204" pitchFamily="34" charset="0"/>
                <a:cs typeface="Arial" panose="020B0604020202020204" pitchFamily="34" charset="0"/>
              </a:rPr>
              <a:t>language barrier or health condition which prevented them from completing online</a:t>
            </a:r>
            <a:r>
              <a:rPr lang="en-GB" sz="1600">
                <a:solidFill>
                  <a:schemeClr val="tx1"/>
                </a:solidFill>
                <a:latin typeface="Arial" panose="020B0604020202020204" pitchFamily="34" charset="0"/>
                <a:cs typeface="Arial" panose="020B0604020202020204" pitchFamily="34" charset="0"/>
              </a:rPr>
              <a:t> </a:t>
            </a:r>
            <a:r>
              <a:rPr lang="en-GB" sz="1600" b="1">
                <a:solidFill>
                  <a:schemeClr val="tx1"/>
                </a:solidFill>
                <a:latin typeface="Arial" panose="020B0604020202020204" pitchFamily="34" charset="0"/>
                <a:cs typeface="Arial" panose="020B0604020202020204" pitchFamily="34" charset="0"/>
              </a:rPr>
              <a:t>tasks </a:t>
            </a:r>
            <a:r>
              <a:rPr lang="en-GB" sz="1600">
                <a:solidFill>
                  <a:schemeClr val="tx1"/>
                </a:solidFill>
                <a:latin typeface="Arial" panose="020B0604020202020204" pitchFamily="34" charset="0"/>
                <a:cs typeface="Arial" panose="020B0604020202020204" pitchFamily="34" charset="0"/>
              </a:rPr>
              <a:t>found it hard to get help with their application.</a:t>
            </a:r>
          </a:p>
        </p:txBody>
      </p:sp>
      <p:sp>
        <p:nvSpPr>
          <p:cNvPr id="7" name="Rectangle 6">
            <a:extLst>
              <a:ext uri="{FF2B5EF4-FFF2-40B4-BE49-F238E27FC236}">
                <a16:creationId xmlns:a16="http://schemas.microsoft.com/office/drawing/2014/main" id="{71CDCFE3-2767-733A-95E8-89D69A6AB76F}"/>
              </a:ext>
            </a:extLst>
          </p:cNvPr>
          <p:cNvSpPr/>
          <p:nvPr/>
        </p:nvSpPr>
        <p:spPr bwMode="gray">
          <a:xfrm>
            <a:off x="266407" y="1301639"/>
            <a:ext cx="2790000" cy="7685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rPr>
              <a:t>Accessibility</a:t>
            </a:r>
            <a:endParaRPr lang="en-GB" sz="1600"/>
          </a:p>
        </p:txBody>
      </p:sp>
      <p:sp>
        <p:nvSpPr>
          <p:cNvPr id="8" name="Rectangle 7">
            <a:extLst>
              <a:ext uri="{FF2B5EF4-FFF2-40B4-BE49-F238E27FC236}">
                <a16:creationId xmlns:a16="http://schemas.microsoft.com/office/drawing/2014/main" id="{E5BD0DD7-324A-6927-9053-5740347957AF}"/>
              </a:ext>
            </a:extLst>
          </p:cNvPr>
          <p:cNvSpPr/>
          <p:nvPr/>
        </p:nvSpPr>
        <p:spPr bwMode="gray">
          <a:xfrm>
            <a:off x="3246607" y="1301639"/>
            <a:ext cx="2790000" cy="7796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Adjustments for those with health conditions</a:t>
            </a:r>
            <a:endParaRPr lang="en-GB" sz="1600"/>
          </a:p>
        </p:txBody>
      </p:sp>
      <p:sp>
        <p:nvSpPr>
          <p:cNvPr id="9" name="Rectangle 8">
            <a:extLst>
              <a:ext uri="{FF2B5EF4-FFF2-40B4-BE49-F238E27FC236}">
                <a16:creationId xmlns:a16="http://schemas.microsoft.com/office/drawing/2014/main" id="{80A30C37-0E84-06E7-8715-13DD8F8B45FF}"/>
              </a:ext>
            </a:extLst>
          </p:cNvPr>
          <p:cNvSpPr/>
          <p:nvPr/>
        </p:nvSpPr>
        <p:spPr bwMode="gray">
          <a:xfrm>
            <a:off x="3246607" y="2184790"/>
            <a:ext cx="2790000" cy="3519097"/>
          </a:xfrm>
          <a:prstGeom prst="rect">
            <a:avLst/>
          </a:prstGeom>
          <a:no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Couples found the requirement to provide updated </a:t>
            </a:r>
            <a:r>
              <a:rPr lang="en-GB" sz="1600" b="1">
                <a:solidFill>
                  <a:schemeClr val="tx1"/>
                </a:solidFill>
                <a:latin typeface="Arial" panose="020B0604020202020204" pitchFamily="34" charset="0"/>
                <a:cs typeface="Arial" panose="020B0604020202020204" pitchFamily="34" charset="0"/>
              </a:rPr>
              <a:t>fit notes fortnightly stressful </a:t>
            </a:r>
            <a:r>
              <a:rPr lang="en-GB" sz="1600">
                <a:solidFill>
                  <a:schemeClr val="tx1"/>
                </a:solidFill>
                <a:latin typeface="Arial" panose="020B0604020202020204" pitchFamily="34" charset="0"/>
                <a:cs typeface="Arial" panose="020B0604020202020204" pitchFamily="34" charset="0"/>
              </a:rPr>
              <a:t>- particularly for those with a long-term health condition.</a:t>
            </a:r>
          </a:p>
          <a:p>
            <a:pPr marL="285750" indent="-285750">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They also questioned why a Work Capability Assessment was required if the person had a fit note or a long-term health condition e.g. MS.</a:t>
            </a:r>
          </a:p>
        </p:txBody>
      </p:sp>
      <p:sp>
        <p:nvSpPr>
          <p:cNvPr id="10" name="TextBox 9">
            <a:extLst>
              <a:ext uri="{FF2B5EF4-FFF2-40B4-BE49-F238E27FC236}">
                <a16:creationId xmlns:a16="http://schemas.microsoft.com/office/drawing/2014/main" id="{BFEE27AA-1716-B521-C6AF-4876661191D5}"/>
              </a:ext>
            </a:extLst>
          </p:cNvPr>
          <p:cNvSpPr txBox="1"/>
          <p:nvPr/>
        </p:nvSpPr>
        <p:spPr>
          <a:xfrm>
            <a:off x="3086646" y="5719261"/>
            <a:ext cx="4190488" cy="954107"/>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“’It was terrible, it was the worst experience we've ever had, it was almost like it was made so difficult so that we wouldn't claim anything.”</a:t>
            </a:r>
          </a:p>
          <a:p>
            <a:r>
              <a:rPr lang="en-GB" sz="1400">
                <a:solidFill>
                  <a:schemeClr val="accent1"/>
                </a:solidFill>
                <a:latin typeface="Arial" panose="020B0604020202020204" pitchFamily="34" charset="0"/>
                <a:cs typeface="Arial" panose="020B0604020202020204" pitchFamily="34" charset="0"/>
              </a:rPr>
              <a:t>Non-claimant, out of work, Child Tax Credit</a:t>
            </a:r>
          </a:p>
        </p:txBody>
      </p:sp>
      <p:sp>
        <p:nvSpPr>
          <p:cNvPr id="15" name="Rectangle 14">
            <a:extLst>
              <a:ext uri="{FF2B5EF4-FFF2-40B4-BE49-F238E27FC236}">
                <a16:creationId xmlns:a16="http://schemas.microsoft.com/office/drawing/2014/main" id="{92E1CC5B-03B8-EAA3-D76B-ACC1E7DC16D1}"/>
              </a:ext>
            </a:extLst>
          </p:cNvPr>
          <p:cNvSpPr/>
          <p:nvPr/>
        </p:nvSpPr>
        <p:spPr bwMode="gray">
          <a:xfrm>
            <a:off x="9207007" y="1301640"/>
            <a:ext cx="2790000" cy="7796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Practical barriers and reasons to not claim</a:t>
            </a:r>
            <a:endParaRPr lang="en-GB" sz="1600"/>
          </a:p>
        </p:txBody>
      </p:sp>
      <p:sp>
        <p:nvSpPr>
          <p:cNvPr id="16" name="Rectangle 15">
            <a:extLst>
              <a:ext uri="{FF2B5EF4-FFF2-40B4-BE49-F238E27FC236}">
                <a16:creationId xmlns:a16="http://schemas.microsoft.com/office/drawing/2014/main" id="{7C5F8303-3D17-F8F5-D179-AA6BEC48FF2D}"/>
              </a:ext>
            </a:extLst>
          </p:cNvPr>
          <p:cNvSpPr/>
          <p:nvPr/>
        </p:nvSpPr>
        <p:spPr bwMode="gray">
          <a:xfrm>
            <a:off x="9209467" y="2184790"/>
            <a:ext cx="2790000" cy="3519097"/>
          </a:xfrm>
          <a:prstGeom prst="rect">
            <a:avLst/>
          </a:prstGeom>
          <a:no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en-GB" sz="1600" b="1">
                <a:solidFill>
                  <a:schemeClr val="tx1"/>
                </a:solidFill>
                <a:latin typeface="Arial" panose="020B0604020202020204" pitchFamily="34" charset="0"/>
                <a:cs typeface="Arial" panose="020B0604020202020204" pitchFamily="34" charset="0"/>
              </a:rPr>
              <a:t>Long waiting times for helplines </a:t>
            </a:r>
            <a:r>
              <a:rPr lang="en-GB" sz="1600">
                <a:solidFill>
                  <a:schemeClr val="tx1"/>
                </a:solidFill>
                <a:latin typeface="Arial" panose="020B0604020202020204" pitchFamily="34" charset="0"/>
                <a:cs typeface="Arial" panose="020B0604020202020204" pitchFamily="34" charset="0"/>
              </a:rPr>
              <a:t>made resolving challenges difficult.</a:t>
            </a:r>
          </a:p>
        </p:txBody>
      </p:sp>
      <p:sp>
        <p:nvSpPr>
          <p:cNvPr id="4" name="Rectangle 3">
            <a:extLst>
              <a:ext uri="{FF2B5EF4-FFF2-40B4-BE49-F238E27FC236}">
                <a16:creationId xmlns:a16="http://schemas.microsoft.com/office/drawing/2014/main" id="{09938FD4-880A-AF5A-7563-C343C3F1C961}"/>
              </a:ext>
            </a:extLst>
          </p:cNvPr>
          <p:cNvSpPr/>
          <p:nvPr/>
        </p:nvSpPr>
        <p:spPr bwMode="gray">
          <a:xfrm>
            <a:off x="6226807" y="1290595"/>
            <a:ext cx="2790000" cy="7796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Uploading self-employment income information</a:t>
            </a:r>
            <a:endParaRPr lang="en-GB" sz="1600"/>
          </a:p>
        </p:txBody>
      </p:sp>
      <p:sp>
        <p:nvSpPr>
          <p:cNvPr id="6" name="Rectangle 5">
            <a:extLst>
              <a:ext uri="{FF2B5EF4-FFF2-40B4-BE49-F238E27FC236}">
                <a16:creationId xmlns:a16="http://schemas.microsoft.com/office/drawing/2014/main" id="{9DBB1349-24BA-2BFD-8862-62E2BA1BBC74}"/>
              </a:ext>
            </a:extLst>
          </p:cNvPr>
          <p:cNvSpPr/>
          <p:nvPr/>
        </p:nvSpPr>
        <p:spPr bwMode="gray">
          <a:xfrm>
            <a:off x="6226807" y="2173746"/>
            <a:ext cx="2790000" cy="3519097"/>
          </a:xfrm>
          <a:prstGeom prst="rect">
            <a:avLst/>
          </a:prstGeom>
          <a:noFill/>
          <a:ln>
            <a:noFill/>
          </a:ln>
        </p:spPr>
        <p:style>
          <a:lnRef idx="0">
            <a:scrgbClr r="0" g="0" b="0"/>
          </a:lnRef>
          <a:fillRef idx="0">
            <a:scrgbClr r="0" g="0" b="0"/>
          </a:fillRef>
          <a:effectRef idx="0">
            <a:scrgbClr r="0" g="0" b="0"/>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marL="285750" indent="-285750">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Self-employed partners struggled to provide their income monthly – this was time consuming and they worried about providing the wrong information. </a:t>
            </a:r>
          </a:p>
        </p:txBody>
      </p:sp>
      <p:sp>
        <p:nvSpPr>
          <p:cNvPr id="11" name="TextBox 10">
            <a:extLst>
              <a:ext uri="{FF2B5EF4-FFF2-40B4-BE49-F238E27FC236}">
                <a16:creationId xmlns:a16="http://schemas.microsoft.com/office/drawing/2014/main" id="{89E1C4FF-A2A0-EAAC-F4DE-2236F9CD4EF7}"/>
              </a:ext>
            </a:extLst>
          </p:cNvPr>
          <p:cNvSpPr txBox="1"/>
          <p:nvPr/>
        </p:nvSpPr>
        <p:spPr>
          <a:xfrm>
            <a:off x="7281927" y="4097312"/>
            <a:ext cx="4910073" cy="2246769"/>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“So DWP then said they would come to us [speaker’s home] and see if [my wife] could look for work. She can’t move her legs or arms, yet still they are going to do a work assessment. That’s still going on now, they sent me a form to fill in about 20 pages long to describe how [wife] is, if she can lift her arms above her head or look at a screen. She’s got the worst case of MS in the hospital in our area. I sent the form anyway as told I had to and that if I didn’t we wouldn’t get an UC payments</a:t>
            </a:r>
          </a:p>
          <a:p>
            <a:r>
              <a:rPr lang="en-GB" sz="1400">
                <a:solidFill>
                  <a:schemeClr val="accent1"/>
                </a:solidFill>
                <a:latin typeface="Arial" panose="020B0604020202020204" pitchFamily="34" charset="0"/>
                <a:cs typeface="Arial" panose="020B0604020202020204" pitchFamily="34" charset="0"/>
              </a:rPr>
              <a:t>Claimant, full-time carer/self-employed, Working Tax Credit</a:t>
            </a:r>
          </a:p>
        </p:txBody>
      </p:sp>
    </p:spTree>
    <p:extLst>
      <p:ext uri="{BB962C8B-B14F-4D97-AF65-F5344CB8AC3E}">
        <p14:creationId xmlns:p14="http://schemas.microsoft.com/office/powerpoint/2010/main" val="11686004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92E2D-9A19-B1FF-28EA-725DA5D527B0}"/>
              </a:ext>
            </a:extLst>
          </p:cNvPr>
          <p:cNvSpPr>
            <a:spLocks noGrp="1"/>
          </p:cNvSpPr>
          <p:nvPr>
            <p:ph type="title"/>
          </p:nvPr>
        </p:nvSpPr>
        <p:spPr/>
        <p:txBody>
          <a:bodyPr/>
          <a:lstStyle/>
          <a:p>
            <a:r>
              <a:rPr lang="en-GB"/>
              <a:t>It was not always clear to participants if they had successfully made their claim</a:t>
            </a:r>
          </a:p>
        </p:txBody>
      </p:sp>
      <p:sp>
        <p:nvSpPr>
          <p:cNvPr id="3" name="TextBox 2">
            <a:extLst>
              <a:ext uri="{FF2B5EF4-FFF2-40B4-BE49-F238E27FC236}">
                <a16:creationId xmlns:a16="http://schemas.microsoft.com/office/drawing/2014/main" id="{AA454686-925F-6992-7C08-F057576061CF}"/>
              </a:ext>
            </a:extLst>
          </p:cNvPr>
          <p:cNvSpPr txBox="1"/>
          <p:nvPr/>
        </p:nvSpPr>
        <p:spPr>
          <a:xfrm>
            <a:off x="3453841" y="5140385"/>
            <a:ext cx="6211444" cy="1384995"/>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“No one has worked out what went wrong with the migration. We followed all the steps, on the online application, and put in everything we needed to do to migrate to UC…And I thought it was done. But apparently it wasn’t finished. But no one told us or contacted us to tell us we hadn’t finished the process. We had to start all over again.”</a:t>
            </a:r>
          </a:p>
          <a:p>
            <a:r>
              <a:rPr lang="en-GB" sz="1400">
                <a:solidFill>
                  <a:schemeClr val="accent1"/>
                </a:solidFill>
                <a:latin typeface="Arial" panose="020B0604020202020204" pitchFamily="34" charset="0"/>
                <a:cs typeface="Arial" panose="020B0604020202020204" pitchFamily="34" charset="0"/>
              </a:rPr>
              <a:t>Claimant, out of work, Child Tax Credit &amp; Working Tax Credit</a:t>
            </a:r>
          </a:p>
        </p:txBody>
      </p:sp>
      <p:sp>
        <p:nvSpPr>
          <p:cNvPr id="5" name="Rectangle 4">
            <a:extLst>
              <a:ext uri="{FF2B5EF4-FFF2-40B4-BE49-F238E27FC236}">
                <a16:creationId xmlns:a16="http://schemas.microsoft.com/office/drawing/2014/main" id="{5F50BD4B-4F30-78F5-3E05-46EBEFE2196A}"/>
              </a:ext>
            </a:extLst>
          </p:cNvPr>
          <p:cNvSpPr/>
          <p:nvPr/>
        </p:nvSpPr>
        <p:spPr bwMode="gray">
          <a:xfrm>
            <a:off x="1800941" y="1933994"/>
            <a:ext cx="4477875" cy="1374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buClr>
                <a:schemeClr val="bg2"/>
              </a:buClr>
            </a:pPr>
            <a:r>
              <a:rPr lang="en-GB">
                <a:solidFill>
                  <a:schemeClr val="tx1"/>
                </a:solidFill>
                <a:effectLst/>
                <a:latin typeface="Arial" panose="020B0604020202020204" pitchFamily="34" charset="0"/>
                <a:ea typeface="Arial" panose="020B0604020202020204" pitchFamily="34" charset="0"/>
              </a:rPr>
              <a:t>Couples noted that the online application did not update couples on whether they had finished the overall claim process or that elements had been completed incorrectly.</a:t>
            </a:r>
          </a:p>
        </p:txBody>
      </p:sp>
      <p:sp>
        <p:nvSpPr>
          <p:cNvPr id="8" name="Rectangle 7">
            <a:extLst>
              <a:ext uri="{FF2B5EF4-FFF2-40B4-BE49-F238E27FC236}">
                <a16:creationId xmlns:a16="http://schemas.microsoft.com/office/drawing/2014/main" id="{298F4734-4971-72DD-9604-5F2886B35725}"/>
              </a:ext>
            </a:extLst>
          </p:cNvPr>
          <p:cNvSpPr/>
          <p:nvPr/>
        </p:nvSpPr>
        <p:spPr bwMode="gray">
          <a:xfrm>
            <a:off x="1800940" y="1379861"/>
            <a:ext cx="4477875" cy="49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rPr>
              <a:t>Lack of updates about claim status</a:t>
            </a:r>
            <a:endParaRPr lang="en-GB" sz="1600"/>
          </a:p>
        </p:txBody>
      </p:sp>
      <p:sp>
        <p:nvSpPr>
          <p:cNvPr id="10" name="Rectangle 9">
            <a:extLst>
              <a:ext uri="{FF2B5EF4-FFF2-40B4-BE49-F238E27FC236}">
                <a16:creationId xmlns:a16="http://schemas.microsoft.com/office/drawing/2014/main" id="{93A8A26B-3131-94FB-0C0C-E8B8F63A9966}"/>
              </a:ext>
            </a:extLst>
          </p:cNvPr>
          <p:cNvSpPr/>
          <p:nvPr/>
        </p:nvSpPr>
        <p:spPr bwMode="gray">
          <a:xfrm>
            <a:off x="6800757" y="1379861"/>
            <a:ext cx="3553251" cy="3514023"/>
          </a:xfrm>
          <a:prstGeom prst="rect">
            <a:avLst/>
          </a:prstGeom>
          <a:no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600" b="1">
                <a:solidFill>
                  <a:schemeClr val="tx1"/>
                </a:solidFill>
                <a:latin typeface="Arial" panose="020B0604020202020204" pitchFamily="34" charset="0"/>
                <a:ea typeface="Arial" panose="020B0604020202020204" pitchFamily="34" charset="0"/>
              </a:rPr>
              <a:t>Doing an application online sometimes felt impersonal and alienating, particularly for those with low digital confidence. </a:t>
            </a:r>
            <a:r>
              <a:rPr lang="en-GB" sz="1600">
                <a:solidFill>
                  <a:schemeClr val="tx1"/>
                </a:solidFill>
                <a:latin typeface="Arial" panose="020B0604020202020204" pitchFamily="34" charset="0"/>
                <a:ea typeface="Arial" panose="020B0604020202020204" pitchFamily="34" charset="0"/>
              </a:rPr>
              <a:t>Some claimants found it difficult to find help online if they encountered a challenge with the online application.</a:t>
            </a:r>
            <a:endParaRPr lang="en-GB" sz="1600">
              <a:solidFill>
                <a:schemeClr val="tx1"/>
              </a:solidFill>
            </a:endParaRPr>
          </a:p>
        </p:txBody>
      </p:sp>
      <p:sp>
        <p:nvSpPr>
          <p:cNvPr id="12" name="Rectangle 11">
            <a:extLst>
              <a:ext uri="{FF2B5EF4-FFF2-40B4-BE49-F238E27FC236}">
                <a16:creationId xmlns:a16="http://schemas.microsoft.com/office/drawing/2014/main" id="{FE55AA6B-F7F6-6B1E-07A9-9C5D6E08AE10}"/>
              </a:ext>
            </a:extLst>
          </p:cNvPr>
          <p:cNvSpPr/>
          <p:nvPr/>
        </p:nvSpPr>
        <p:spPr bwMode="gray">
          <a:xfrm>
            <a:off x="1800938" y="3842213"/>
            <a:ext cx="4477875" cy="117167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buClr>
                <a:schemeClr val="bg2"/>
              </a:buClr>
            </a:pPr>
            <a:r>
              <a:rPr lang="en-GB">
                <a:solidFill>
                  <a:schemeClr val="tx1"/>
                </a:solidFill>
                <a:effectLst/>
                <a:latin typeface="Arial" panose="020B0604020202020204" pitchFamily="34" charset="0"/>
                <a:ea typeface="Arial" panose="020B0604020202020204" pitchFamily="34" charset="0"/>
              </a:rPr>
              <a:t>Couples felt this led to instances where they did not realise more was required of them to complete the claim, which ended in their claim being closed.</a:t>
            </a:r>
          </a:p>
        </p:txBody>
      </p:sp>
      <p:sp>
        <p:nvSpPr>
          <p:cNvPr id="14" name="Arrow: Right 13">
            <a:extLst>
              <a:ext uri="{FF2B5EF4-FFF2-40B4-BE49-F238E27FC236}">
                <a16:creationId xmlns:a16="http://schemas.microsoft.com/office/drawing/2014/main" id="{9D9EBAA1-C5BF-E910-16FB-1677BAC4AC74}"/>
              </a:ext>
            </a:extLst>
          </p:cNvPr>
          <p:cNvSpPr/>
          <p:nvPr/>
        </p:nvSpPr>
        <p:spPr>
          <a:xfrm rot="5400000">
            <a:off x="3882189" y="3306400"/>
            <a:ext cx="315374" cy="537883"/>
          </a:xfrm>
          <a:prstGeom prst="right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170121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8B399-5503-322F-771B-3846F9155599}"/>
              </a:ext>
            </a:extLst>
          </p:cNvPr>
          <p:cNvSpPr>
            <a:spLocks noGrp="1"/>
          </p:cNvSpPr>
          <p:nvPr>
            <p:ph type="title"/>
          </p:nvPr>
        </p:nvSpPr>
        <p:spPr/>
        <p:txBody>
          <a:bodyPr>
            <a:normAutofit/>
          </a:bodyPr>
          <a:lstStyle/>
          <a:p>
            <a:r>
              <a:rPr lang="en-GB" sz="3000"/>
              <a:t>Participants found visiting the Jobcentre to verify their identity inconvenient and it negatively affected their experience of claiming</a:t>
            </a:r>
          </a:p>
        </p:txBody>
      </p:sp>
      <p:sp>
        <p:nvSpPr>
          <p:cNvPr id="4" name="Rectangle 3">
            <a:extLst>
              <a:ext uri="{FF2B5EF4-FFF2-40B4-BE49-F238E27FC236}">
                <a16:creationId xmlns:a16="http://schemas.microsoft.com/office/drawing/2014/main" id="{DDCBE008-66B1-B3DF-AFAC-701DA261CCAD}"/>
              </a:ext>
            </a:extLst>
          </p:cNvPr>
          <p:cNvSpPr/>
          <p:nvPr/>
        </p:nvSpPr>
        <p:spPr bwMode="gray">
          <a:xfrm>
            <a:off x="476072" y="1238266"/>
            <a:ext cx="3223125" cy="19938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rPr>
              <a:t>Difficulty getting to Jobcentre appointments</a:t>
            </a:r>
            <a:endParaRPr lang="en-GB" sz="1600"/>
          </a:p>
        </p:txBody>
      </p:sp>
      <p:sp>
        <p:nvSpPr>
          <p:cNvPr id="5" name="Rectangle 4">
            <a:extLst>
              <a:ext uri="{FF2B5EF4-FFF2-40B4-BE49-F238E27FC236}">
                <a16:creationId xmlns:a16="http://schemas.microsoft.com/office/drawing/2014/main" id="{07BACDAE-C25B-0277-E1AF-989ECEE00F06}"/>
              </a:ext>
            </a:extLst>
          </p:cNvPr>
          <p:cNvSpPr/>
          <p:nvPr/>
        </p:nvSpPr>
        <p:spPr bwMode="gray">
          <a:xfrm>
            <a:off x="3795116" y="1236453"/>
            <a:ext cx="7858997" cy="199384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Couples were concerned about the </a:t>
            </a:r>
            <a:r>
              <a:rPr lang="en-GB" sz="1600" b="1">
                <a:solidFill>
                  <a:schemeClr val="tx1"/>
                </a:solidFill>
                <a:latin typeface="Arial" panose="020B0604020202020204" pitchFamily="34" charset="0"/>
                <a:ea typeface="Arial" panose="020B0604020202020204" pitchFamily="34" charset="0"/>
              </a:rPr>
              <a:t>time and cost of travel </a:t>
            </a:r>
            <a:r>
              <a:rPr lang="en-GB" sz="1600">
                <a:solidFill>
                  <a:schemeClr val="tx1"/>
                </a:solidFill>
                <a:latin typeface="Arial" panose="020B0604020202020204" pitchFamily="34" charset="0"/>
                <a:ea typeface="Arial" panose="020B0604020202020204" pitchFamily="34" charset="0"/>
              </a:rPr>
              <a:t>it took to attend Jobcentre appointments. They found it </a:t>
            </a:r>
            <a:r>
              <a:rPr lang="en-GB" sz="1600" b="1">
                <a:solidFill>
                  <a:schemeClr val="tx1"/>
                </a:solidFill>
                <a:latin typeface="Arial" panose="020B0604020202020204" pitchFamily="34" charset="0"/>
                <a:ea typeface="Arial" panose="020B0604020202020204" pitchFamily="34" charset="0"/>
              </a:rPr>
              <a:t>difficult to fit the appointment around work</a:t>
            </a:r>
            <a:r>
              <a:rPr lang="en-GB" sz="1600">
                <a:solidFill>
                  <a:schemeClr val="tx1"/>
                </a:solidFill>
                <a:latin typeface="Arial" panose="020B0604020202020204" pitchFamily="34" charset="0"/>
                <a:ea typeface="Arial" panose="020B0604020202020204" pitchFamily="34" charset="0"/>
              </a:rPr>
              <a:t> and this meant that at times they had to lose out on potential earnings to attend (particularly the self-employed). Customers wanted evening or weekend appointments at the Jobcentre to accommodate their working hours. </a:t>
            </a:r>
          </a:p>
          <a:p>
            <a:pPr marL="285750" indent="-285750">
              <a:buFont typeface="Arial" panose="020B0604020202020204" pitchFamily="34" charset="0"/>
              <a:buChar char="•"/>
            </a:pPr>
            <a:r>
              <a:rPr lang="en-GB" sz="1600" b="1">
                <a:solidFill>
                  <a:schemeClr val="tx1"/>
                </a:solidFill>
                <a:latin typeface="Arial" panose="020B0604020202020204" pitchFamily="34" charset="0"/>
                <a:ea typeface="Arial" panose="020B0604020202020204" pitchFamily="34" charset="0"/>
              </a:rPr>
              <a:t>Those with caring responsibilities or disabilities were sometimes unable to attend </a:t>
            </a:r>
            <a:r>
              <a:rPr lang="en-GB" sz="1600">
                <a:solidFill>
                  <a:schemeClr val="tx1"/>
                </a:solidFill>
                <a:latin typeface="Arial" panose="020B0604020202020204" pitchFamily="34" charset="0"/>
                <a:ea typeface="Arial" panose="020B0604020202020204" pitchFamily="34" charset="0"/>
              </a:rPr>
              <a:t>and needed someone to go for them or arrange for a DWP staff member to visit which made in-person visits challenging. </a:t>
            </a:r>
          </a:p>
        </p:txBody>
      </p:sp>
      <p:sp>
        <p:nvSpPr>
          <p:cNvPr id="7" name="Rectangle 6">
            <a:extLst>
              <a:ext uri="{FF2B5EF4-FFF2-40B4-BE49-F238E27FC236}">
                <a16:creationId xmlns:a16="http://schemas.microsoft.com/office/drawing/2014/main" id="{88DB32AF-8BA2-677A-0013-A896FE0B05F4}"/>
              </a:ext>
            </a:extLst>
          </p:cNvPr>
          <p:cNvSpPr/>
          <p:nvPr/>
        </p:nvSpPr>
        <p:spPr bwMode="gray">
          <a:xfrm>
            <a:off x="476072" y="3327716"/>
            <a:ext cx="3223125" cy="8056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rPr>
              <a:t>Lack of clarity over why in-person visits were required</a:t>
            </a:r>
            <a:endParaRPr lang="en-GB" sz="1600"/>
          </a:p>
        </p:txBody>
      </p:sp>
      <p:sp>
        <p:nvSpPr>
          <p:cNvPr id="8" name="Rectangle 7">
            <a:extLst>
              <a:ext uri="{FF2B5EF4-FFF2-40B4-BE49-F238E27FC236}">
                <a16:creationId xmlns:a16="http://schemas.microsoft.com/office/drawing/2014/main" id="{492029B9-E065-B452-1EB1-246C3D2088CF}"/>
              </a:ext>
            </a:extLst>
          </p:cNvPr>
          <p:cNvSpPr/>
          <p:nvPr/>
        </p:nvSpPr>
        <p:spPr bwMode="gray">
          <a:xfrm>
            <a:off x="3795116" y="3325401"/>
            <a:ext cx="7858997" cy="80562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Given couples could </a:t>
            </a:r>
            <a:r>
              <a:rPr lang="en-GB" sz="1600" b="1">
                <a:solidFill>
                  <a:schemeClr val="tx1"/>
                </a:solidFill>
                <a:latin typeface="Arial" panose="020B0604020202020204" pitchFamily="34" charset="0"/>
                <a:ea typeface="Arial" panose="020B0604020202020204" pitchFamily="34" charset="0"/>
              </a:rPr>
              <a:t>upload documents</a:t>
            </a:r>
            <a:r>
              <a:rPr lang="en-GB" sz="1600">
                <a:solidFill>
                  <a:schemeClr val="tx1"/>
                </a:solidFill>
                <a:latin typeface="Arial" panose="020B0604020202020204" pitchFamily="34" charset="0"/>
                <a:ea typeface="Arial" panose="020B0604020202020204" pitchFamily="34" charset="0"/>
              </a:rPr>
              <a:t> during the initial application process, some questioned when asked to go to the Jobcentre why this wasn’t possible when verifying their identity or other documents.</a:t>
            </a:r>
          </a:p>
        </p:txBody>
      </p:sp>
      <p:sp>
        <p:nvSpPr>
          <p:cNvPr id="9" name="Rectangle 8">
            <a:extLst>
              <a:ext uri="{FF2B5EF4-FFF2-40B4-BE49-F238E27FC236}">
                <a16:creationId xmlns:a16="http://schemas.microsoft.com/office/drawing/2014/main" id="{CB62FCF0-1A6E-F4B2-4214-086BBC0BD277}"/>
              </a:ext>
            </a:extLst>
          </p:cNvPr>
          <p:cNvSpPr/>
          <p:nvPr/>
        </p:nvSpPr>
        <p:spPr bwMode="gray">
          <a:xfrm>
            <a:off x="476070" y="4838790"/>
            <a:ext cx="3223125" cy="78859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solidFill>
                  <a:schemeClr val="bg1"/>
                </a:solidFill>
                <a:latin typeface="Arial"/>
                <a:cs typeface="Arial"/>
              </a:rPr>
              <a:t>Repeatedly cancelled appointments</a:t>
            </a:r>
            <a:endParaRPr lang="en-GB" sz="1600">
              <a:solidFill>
                <a:schemeClr val="bg1"/>
              </a:solidFill>
              <a:latin typeface="Calibri"/>
              <a:ea typeface="Calibri"/>
              <a:cs typeface="Calibri"/>
            </a:endParaRPr>
          </a:p>
        </p:txBody>
      </p:sp>
      <p:sp>
        <p:nvSpPr>
          <p:cNvPr id="10" name="Rectangle 9">
            <a:extLst>
              <a:ext uri="{FF2B5EF4-FFF2-40B4-BE49-F238E27FC236}">
                <a16:creationId xmlns:a16="http://schemas.microsoft.com/office/drawing/2014/main" id="{2FC4A564-38FA-07EA-4159-1CBFBAFF13C1}"/>
              </a:ext>
            </a:extLst>
          </p:cNvPr>
          <p:cNvSpPr/>
          <p:nvPr/>
        </p:nvSpPr>
        <p:spPr bwMode="gray">
          <a:xfrm>
            <a:off x="3795116" y="4835471"/>
            <a:ext cx="7858997" cy="78859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For claimants who mentioned cancelled appointments, this caused a lot of </a:t>
            </a:r>
            <a:r>
              <a:rPr lang="en-GB" sz="1600" b="1">
                <a:solidFill>
                  <a:schemeClr val="tx1"/>
                </a:solidFill>
                <a:latin typeface="Arial" panose="020B0604020202020204" pitchFamily="34" charset="0"/>
                <a:ea typeface="Arial" panose="020B0604020202020204" pitchFamily="34" charset="0"/>
              </a:rPr>
              <a:t>annoyance and stress </a:t>
            </a:r>
            <a:r>
              <a:rPr lang="en-GB" sz="1600">
                <a:solidFill>
                  <a:schemeClr val="tx1"/>
                </a:solidFill>
                <a:latin typeface="Arial" panose="020B0604020202020204" pitchFamily="34" charset="0"/>
                <a:ea typeface="Arial" panose="020B0604020202020204" pitchFamily="34" charset="0"/>
              </a:rPr>
              <a:t>which sometimes led to the cancellation of claims. </a:t>
            </a:r>
            <a:r>
              <a:rPr lang="en-GB" sz="1600" b="1">
                <a:solidFill>
                  <a:schemeClr val="tx1"/>
                </a:solidFill>
                <a:latin typeface="Arial" panose="020B0604020202020204" pitchFamily="34" charset="0"/>
                <a:ea typeface="Arial" panose="020B0604020202020204" pitchFamily="34" charset="0"/>
              </a:rPr>
              <a:t>This ‘hassle’ also deterred non-claimants from reapplying.</a:t>
            </a:r>
          </a:p>
        </p:txBody>
      </p:sp>
      <p:sp>
        <p:nvSpPr>
          <p:cNvPr id="14" name="Rectangle 13">
            <a:extLst>
              <a:ext uri="{FF2B5EF4-FFF2-40B4-BE49-F238E27FC236}">
                <a16:creationId xmlns:a16="http://schemas.microsoft.com/office/drawing/2014/main" id="{B6FCE200-A99E-6D7F-E3E8-14A8BA2095D3}"/>
              </a:ext>
            </a:extLst>
          </p:cNvPr>
          <p:cNvSpPr/>
          <p:nvPr/>
        </p:nvSpPr>
        <p:spPr bwMode="gray">
          <a:xfrm>
            <a:off x="476070" y="5722992"/>
            <a:ext cx="3223125" cy="8497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rPr>
              <a:t>Scheduling appointments</a:t>
            </a:r>
            <a:endParaRPr lang="en-GB" sz="1600"/>
          </a:p>
        </p:txBody>
      </p:sp>
      <p:sp>
        <p:nvSpPr>
          <p:cNvPr id="15" name="Rectangle 14">
            <a:extLst>
              <a:ext uri="{FF2B5EF4-FFF2-40B4-BE49-F238E27FC236}">
                <a16:creationId xmlns:a16="http://schemas.microsoft.com/office/drawing/2014/main" id="{F2FC2C31-7575-70D9-4ACA-8A81F0124159}"/>
              </a:ext>
            </a:extLst>
          </p:cNvPr>
          <p:cNvSpPr/>
          <p:nvPr/>
        </p:nvSpPr>
        <p:spPr bwMode="gray">
          <a:xfrm>
            <a:off x="3795115" y="5719174"/>
            <a:ext cx="7858997" cy="8497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Claimants who felt </a:t>
            </a:r>
            <a:r>
              <a:rPr lang="en-GB" sz="1600" b="1">
                <a:solidFill>
                  <a:schemeClr val="tx1"/>
                </a:solidFill>
                <a:latin typeface="Arial" panose="020B0604020202020204" pitchFamily="34" charset="0"/>
                <a:ea typeface="Arial" panose="020B0604020202020204" pitchFamily="34" charset="0"/>
              </a:rPr>
              <a:t>positively about scheduling appointments</a:t>
            </a:r>
            <a:r>
              <a:rPr lang="en-GB" sz="1600">
                <a:solidFill>
                  <a:schemeClr val="tx1"/>
                </a:solidFill>
                <a:latin typeface="Arial" panose="020B0604020202020204" pitchFamily="34" charset="0"/>
                <a:ea typeface="Arial" panose="020B0604020202020204" pitchFamily="34" charset="0"/>
              </a:rPr>
              <a:t> had opportunity to provide their availability and received same-day confirmation of the appointment.</a:t>
            </a:r>
          </a:p>
        </p:txBody>
      </p:sp>
      <p:sp>
        <p:nvSpPr>
          <p:cNvPr id="3" name="Rectangle 2">
            <a:extLst>
              <a:ext uri="{FF2B5EF4-FFF2-40B4-BE49-F238E27FC236}">
                <a16:creationId xmlns:a16="http://schemas.microsoft.com/office/drawing/2014/main" id="{3B91185E-2EEE-3A0F-D800-B8EB979A84D8}"/>
              </a:ext>
            </a:extLst>
          </p:cNvPr>
          <p:cNvSpPr/>
          <p:nvPr/>
        </p:nvSpPr>
        <p:spPr bwMode="gray">
          <a:xfrm>
            <a:off x="476071" y="4228949"/>
            <a:ext cx="3223125" cy="5142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rPr>
              <a:t>Frustration over need to visit twice</a:t>
            </a:r>
            <a:endParaRPr lang="en-GB" sz="1600"/>
          </a:p>
        </p:txBody>
      </p:sp>
      <p:sp>
        <p:nvSpPr>
          <p:cNvPr id="13" name="Rectangle 12">
            <a:extLst>
              <a:ext uri="{FF2B5EF4-FFF2-40B4-BE49-F238E27FC236}">
                <a16:creationId xmlns:a16="http://schemas.microsoft.com/office/drawing/2014/main" id="{2683A5A4-EB22-C187-C944-35EE0C41F097}"/>
              </a:ext>
            </a:extLst>
          </p:cNvPr>
          <p:cNvSpPr/>
          <p:nvPr/>
        </p:nvSpPr>
        <p:spPr bwMode="gray">
          <a:xfrm>
            <a:off x="3795116" y="4226132"/>
            <a:ext cx="7858997" cy="51423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marL="285750" indent="-285750">
              <a:lnSpc>
                <a:spcPct val="110000"/>
              </a:lnSpc>
              <a:spcBef>
                <a:spcPts val="24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Claimants who needed to visit to have their ID checked and make their Claimant Commitment questioned why the meetings couldn’t be combined.</a:t>
            </a:r>
          </a:p>
        </p:txBody>
      </p:sp>
    </p:spTree>
    <p:extLst>
      <p:ext uri="{BB962C8B-B14F-4D97-AF65-F5344CB8AC3E}">
        <p14:creationId xmlns:p14="http://schemas.microsoft.com/office/powerpoint/2010/main" val="16225131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7. Outcomes</a:t>
            </a:r>
          </a:p>
        </p:txBody>
      </p:sp>
    </p:spTree>
    <p:extLst>
      <p:ext uri="{BB962C8B-B14F-4D97-AF65-F5344CB8AC3E}">
        <p14:creationId xmlns:p14="http://schemas.microsoft.com/office/powerpoint/2010/main" val="802866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603-04A5-CAFC-2DC6-4DFF7CCCFB43}"/>
              </a:ext>
            </a:extLst>
          </p:cNvPr>
          <p:cNvSpPr>
            <a:spLocks noGrp="1"/>
          </p:cNvSpPr>
          <p:nvPr>
            <p:ph type="title"/>
          </p:nvPr>
        </p:nvSpPr>
        <p:spPr/>
        <p:txBody>
          <a:bodyPr/>
          <a:lstStyle/>
          <a:p>
            <a:r>
              <a:rPr lang="en-GB"/>
              <a:t>Key findings</a:t>
            </a:r>
          </a:p>
        </p:txBody>
      </p:sp>
      <p:sp>
        <p:nvSpPr>
          <p:cNvPr id="4" name="Rectangle 3">
            <a:extLst>
              <a:ext uri="{FF2B5EF4-FFF2-40B4-BE49-F238E27FC236}">
                <a16:creationId xmlns:a16="http://schemas.microsoft.com/office/drawing/2014/main" id="{6D6E7F48-9FC9-BE02-1724-DC2A4037573D}"/>
              </a:ext>
            </a:extLst>
          </p:cNvPr>
          <p:cNvSpPr/>
          <p:nvPr/>
        </p:nvSpPr>
        <p:spPr bwMode="gray">
          <a:xfrm>
            <a:off x="3587879" y="1128042"/>
            <a:ext cx="8562977" cy="715972"/>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solidFill>
                  <a:schemeClr val="tx1"/>
                </a:solidFill>
                <a:latin typeface="Arial"/>
                <a:cs typeface="Arial"/>
              </a:rPr>
              <a:t>Participant couples’ perceptions of UC were shaped by word of mouth, social media and other media sources. Participant couples were also unlikely to conduct further research into UC. This highlights the importance of communications and PR in helping to address the negative discourse around UC. </a:t>
            </a:r>
          </a:p>
        </p:txBody>
      </p:sp>
      <p:sp>
        <p:nvSpPr>
          <p:cNvPr id="9" name="Rectangle 8">
            <a:extLst>
              <a:ext uri="{FF2B5EF4-FFF2-40B4-BE49-F238E27FC236}">
                <a16:creationId xmlns:a16="http://schemas.microsoft.com/office/drawing/2014/main" id="{0DBD1819-FFDF-0AC1-719B-F3A88A7C29D7}"/>
              </a:ext>
            </a:extLst>
          </p:cNvPr>
          <p:cNvSpPr/>
          <p:nvPr/>
        </p:nvSpPr>
        <p:spPr bwMode="gray">
          <a:xfrm>
            <a:off x="3587879" y="1879572"/>
            <a:ext cx="8562977" cy="931285"/>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solidFill>
                  <a:schemeClr val="tx1"/>
                </a:solidFill>
                <a:latin typeface="Arial"/>
                <a:cs typeface="Arial"/>
              </a:rPr>
              <a:t>Participant couples believed that they would be worse off financially, which led them to delay their claim; providing regular fit notes was seen as frustrating for those with a long-term condition and attending the Jobcentre Plus at fixed hours around work was challenging. Those with fluctuating incomes felt that being told how much UC payment they would receive only a few days in advance was stressful.</a:t>
            </a:r>
          </a:p>
        </p:txBody>
      </p:sp>
      <p:sp>
        <p:nvSpPr>
          <p:cNvPr id="10" name="Rectangle 9">
            <a:extLst>
              <a:ext uri="{FF2B5EF4-FFF2-40B4-BE49-F238E27FC236}">
                <a16:creationId xmlns:a16="http://schemas.microsoft.com/office/drawing/2014/main" id="{7C45D309-A277-E29C-081B-943D5C97F622}"/>
              </a:ext>
            </a:extLst>
          </p:cNvPr>
          <p:cNvSpPr/>
          <p:nvPr/>
        </p:nvSpPr>
        <p:spPr bwMode="gray">
          <a:xfrm>
            <a:off x="180972" y="1879782"/>
            <a:ext cx="3381376" cy="9312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latin typeface="Arial" panose="020B0604020202020204" pitchFamily="34" charset="0"/>
              </a:rPr>
              <a:t>Participant couples reported challenges and benefits to claiming UC.</a:t>
            </a:r>
          </a:p>
        </p:txBody>
      </p:sp>
      <p:sp>
        <p:nvSpPr>
          <p:cNvPr id="11" name="Rectangle 10">
            <a:extLst>
              <a:ext uri="{FF2B5EF4-FFF2-40B4-BE49-F238E27FC236}">
                <a16:creationId xmlns:a16="http://schemas.microsoft.com/office/drawing/2014/main" id="{7CA883F5-FC43-674C-AC98-64D0FBD78F56}"/>
              </a:ext>
            </a:extLst>
          </p:cNvPr>
          <p:cNvSpPr/>
          <p:nvPr/>
        </p:nvSpPr>
        <p:spPr bwMode="gray">
          <a:xfrm>
            <a:off x="180971" y="2847226"/>
            <a:ext cx="3381375" cy="7262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latin typeface="Arial" panose="020B0604020202020204" pitchFamily="34" charset="0"/>
              </a:rPr>
              <a:t>Participant couples saw UC in comparison to tax credits. </a:t>
            </a:r>
          </a:p>
        </p:txBody>
      </p:sp>
      <p:sp>
        <p:nvSpPr>
          <p:cNvPr id="12" name="Rectangle 11">
            <a:extLst>
              <a:ext uri="{FF2B5EF4-FFF2-40B4-BE49-F238E27FC236}">
                <a16:creationId xmlns:a16="http://schemas.microsoft.com/office/drawing/2014/main" id="{97214A5A-A3E3-C983-0CE0-86ADD13879CB}"/>
              </a:ext>
            </a:extLst>
          </p:cNvPr>
          <p:cNvSpPr/>
          <p:nvPr/>
        </p:nvSpPr>
        <p:spPr bwMode="gray">
          <a:xfrm>
            <a:off x="3587879" y="2846415"/>
            <a:ext cx="8562976" cy="726299"/>
          </a:xfrm>
          <a:prstGeom prst="rect">
            <a:avLst/>
          </a:prstGeom>
          <a:no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solidFill>
                  <a:schemeClr val="tx1"/>
                </a:solidFill>
                <a:latin typeface="Arial" panose="020B0604020202020204" pitchFamily="34" charset="0"/>
              </a:rPr>
              <a:t>There were both negative and positive perceptions of elements of UC. Whilst it was seen as being more work to manage their claim, participant couples perceived that this meant there was no risk of overpayment and that it made the system more resistant to fraud. </a:t>
            </a:r>
          </a:p>
        </p:txBody>
      </p:sp>
      <p:sp>
        <p:nvSpPr>
          <p:cNvPr id="13" name="Rectangle 12">
            <a:extLst>
              <a:ext uri="{FF2B5EF4-FFF2-40B4-BE49-F238E27FC236}">
                <a16:creationId xmlns:a16="http://schemas.microsoft.com/office/drawing/2014/main" id="{84DE0758-65FE-0224-E53E-94C1EF744EB3}"/>
              </a:ext>
            </a:extLst>
          </p:cNvPr>
          <p:cNvSpPr/>
          <p:nvPr/>
        </p:nvSpPr>
        <p:spPr bwMode="gray">
          <a:xfrm>
            <a:off x="180972" y="3609684"/>
            <a:ext cx="3381374" cy="11133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latin typeface="Arial" panose="020B0604020202020204" pitchFamily="34" charset="0"/>
              </a:rPr>
              <a:t>Participant couples’ experiences of claiming were determined by their circumstances. </a:t>
            </a:r>
          </a:p>
        </p:txBody>
      </p:sp>
      <p:sp>
        <p:nvSpPr>
          <p:cNvPr id="14" name="Rectangle 13">
            <a:extLst>
              <a:ext uri="{FF2B5EF4-FFF2-40B4-BE49-F238E27FC236}">
                <a16:creationId xmlns:a16="http://schemas.microsoft.com/office/drawing/2014/main" id="{1FED494A-A8F0-53B6-57F3-38B20E36353D}"/>
              </a:ext>
            </a:extLst>
          </p:cNvPr>
          <p:cNvSpPr/>
          <p:nvPr/>
        </p:nvSpPr>
        <p:spPr bwMode="gray">
          <a:xfrm>
            <a:off x="3587878" y="3608272"/>
            <a:ext cx="8562975" cy="1116000"/>
          </a:xfrm>
          <a:prstGeom prst="rect">
            <a:avLst/>
          </a:prstGeom>
          <a:no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solidFill>
                  <a:schemeClr val="tx1"/>
                </a:solidFill>
                <a:latin typeface="Arial" panose="020B0604020202020204" pitchFamily="34" charset="0"/>
              </a:rPr>
              <a:t>Participant couples with a </a:t>
            </a:r>
            <a:r>
              <a:rPr lang="en-GB" sz="1400" b="1">
                <a:solidFill>
                  <a:schemeClr val="tx1"/>
                </a:solidFill>
                <a:latin typeface="Arial" panose="020B0604020202020204" pitchFamily="34" charset="0"/>
              </a:rPr>
              <a:t>self-employed</a:t>
            </a:r>
            <a:r>
              <a:rPr lang="en-GB" sz="1400">
                <a:solidFill>
                  <a:schemeClr val="tx1"/>
                </a:solidFill>
                <a:latin typeface="Arial" panose="020B0604020202020204" pitchFamily="34" charset="0"/>
              </a:rPr>
              <a:t> partner were more likely than those where one / both partners were working for an employer to  report that the experience of making and managing their claim was complex and time-consuming. This was because their income fluctuated monthly which made inputting these details challenging. DWP could benefit from considering the process for making and managing a claim from the self-employed perspective, to ensure that the requirements are manageable for claimants.</a:t>
            </a:r>
          </a:p>
        </p:txBody>
      </p:sp>
      <p:sp>
        <p:nvSpPr>
          <p:cNvPr id="15" name="Rectangle 14">
            <a:extLst>
              <a:ext uri="{FF2B5EF4-FFF2-40B4-BE49-F238E27FC236}">
                <a16:creationId xmlns:a16="http://schemas.microsoft.com/office/drawing/2014/main" id="{7A1DAB99-A599-C30D-428F-AB69EBD78828}"/>
              </a:ext>
            </a:extLst>
          </p:cNvPr>
          <p:cNvSpPr/>
          <p:nvPr/>
        </p:nvSpPr>
        <p:spPr bwMode="gray">
          <a:xfrm>
            <a:off x="180974" y="1127651"/>
            <a:ext cx="3381375" cy="7159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latin typeface="Arial" panose="020B0604020202020204" pitchFamily="34" charset="0"/>
              </a:rPr>
              <a:t>The Migration Notice arrives in a challenging environment.</a:t>
            </a:r>
          </a:p>
        </p:txBody>
      </p:sp>
      <p:sp>
        <p:nvSpPr>
          <p:cNvPr id="16" name="Rectangle 15">
            <a:extLst>
              <a:ext uri="{FF2B5EF4-FFF2-40B4-BE49-F238E27FC236}">
                <a16:creationId xmlns:a16="http://schemas.microsoft.com/office/drawing/2014/main" id="{E4E4C197-F059-0710-2223-CD56606D782B}"/>
              </a:ext>
            </a:extLst>
          </p:cNvPr>
          <p:cNvSpPr/>
          <p:nvPr/>
        </p:nvSpPr>
        <p:spPr bwMode="gray">
          <a:xfrm>
            <a:off x="180972" y="4759225"/>
            <a:ext cx="3381372" cy="9162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latin typeface="Arial" panose="020B0604020202020204" pitchFamily="34" charset="0"/>
              </a:rPr>
              <a:t>Non-claimants were more likely to be less financially reliant on TCs and encounter challenges with claiming.</a:t>
            </a:r>
          </a:p>
        </p:txBody>
      </p:sp>
      <p:sp>
        <p:nvSpPr>
          <p:cNvPr id="17" name="Rectangle 16">
            <a:extLst>
              <a:ext uri="{FF2B5EF4-FFF2-40B4-BE49-F238E27FC236}">
                <a16:creationId xmlns:a16="http://schemas.microsoft.com/office/drawing/2014/main" id="{05233CFF-EE94-DDCE-16CF-1B44A6C8446B}"/>
              </a:ext>
            </a:extLst>
          </p:cNvPr>
          <p:cNvSpPr/>
          <p:nvPr/>
        </p:nvSpPr>
        <p:spPr bwMode="gray">
          <a:xfrm>
            <a:off x="3587878" y="4759830"/>
            <a:ext cx="8562974" cy="916284"/>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solidFill>
                  <a:schemeClr val="tx1"/>
                </a:solidFill>
                <a:latin typeface="Arial" panose="020B0604020202020204" pitchFamily="34" charset="0"/>
              </a:rPr>
              <a:t>In our sample, they had intended to claim but the barriers they experienced in doing so put them off and they decided not to. Technical difficulties with the application and the time took to resolve these were considerable, if their claim had not been closed without explanation. There were also practical barriers relating to digital confidence, health conditions and uploading self-employment income information. </a:t>
            </a:r>
          </a:p>
        </p:txBody>
      </p:sp>
      <p:sp>
        <p:nvSpPr>
          <p:cNvPr id="18" name="Rectangle 17">
            <a:extLst>
              <a:ext uri="{FF2B5EF4-FFF2-40B4-BE49-F238E27FC236}">
                <a16:creationId xmlns:a16="http://schemas.microsoft.com/office/drawing/2014/main" id="{A19A31E2-AE16-57D4-80C9-B2FB2969D91F}"/>
              </a:ext>
            </a:extLst>
          </p:cNvPr>
          <p:cNvSpPr/>
          <p:nvPr/>
        </p:nvSpPr>
        <p:spPr bwMode="gray">
          <a:xfrm>
            <a:off x="180971" y="5711670"/>
            <a:ext cx="3381371" cy="9327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latin typeface="Arial" panose="020B0604020202020204" pitchFamily="34" charset="0"/>
              </a:rPr>
              <a:t>The requirements of the capital disregard contrasted negatively with tax credits.</a:t>
            </a:r>
          </a:p>
        </p:txBody>
      </p:sp>
      <p:sp>
        <p:nvSpPr>
          <p:cNvPr id="19" name="Rectangle 18">
            <a:extLst>
              <a:ext uri="{FF2B5EF4-FFF2-40B4-BE49-F238E27FC236}">
                <a16:creationId xmlns:a16="http://schemas.microsoft.com/office/drawing/2014/main" id="{21E23B68-8D22-3BDB-3943-F29A5F9B7B48}"/>
              </a:ext>
            </a:extLst>
          </p:cNvPr>
          <p:cNvSpPr/>
          <p:nvPr/>
        </p:nvSpPr>
        <p:spPr bwMode="gray">
          <a:xfrm>
            <a:off x="3587878" y="5711670"/>
            <a:ext cx="8562974" cy="932734"/>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a:solidFill>
                  <a:schemeClr val="tx1"/>
                </a:solidFill>
                <a:latin typeface="Arial" panose="020B0604020202020204" pitchFamily="34" charset="0"/>
              </a:rPr>
              <a:t>Participant couples who exceeded or were close to the capital limit had this money for a specific purpose or for a particular reason (such as a life insurance payment from a child who had died or saving for medical equipment for a health condition). They felt that the UC capital limits did not consider their specific circumstances and that UC did not encourage saving. </a:t>
            </a:r>
          </a:p>
        </p:txBody>
      </p:sp>
    </p:spTree>
    <p:extLst>
      <p:ext uri="{BB962C8B-B14F-4D97-AF65-F5344CB8AC3E}">
        <p14:creationId xmlns:p14="http://schemas.microsoft.com/office/powerpoint/2010/main" val="2276917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F7755-F204-BDAC-8337-9087C0D692C6}"/>
              </a:ext>
            </a:extLst>
          </p:cNvPr>
          <p:cNvSpPr>
            <a:spLocks noGrp="1"/>
          </p:cNvSpPr>
          <p:nvPr>
            <p:ph type="title"/>
          </p:nvPr>
        </p:nvSpPr>
        <p:spPr/>
        <p:txBody>
          <a:bodyPr/>
          <a:lstStyle/>
          <a:p>
            <a:r>
              <a:rPr lang="en-GB"/>
              <a:t>Participants experienced greater uncertainty on UC and felt it did not always act as an incentive to work more</a:t>
            </a:r>
          </a:p>
        </p:txBody>
      </p:sp>
      <p:sp>
        <p:nvSpPr>
          <p:cNvPr id="3" name="Rectangle 2">
            <a:extLst>
              <a:ext uri="{FF2B5EF4-FFF2-40B4-BE49-F238E27FC236}">
                <a16:creationId xmlns:a16="http://schemas.microsoft.com/office/drawing/2014/main" id="{C36C1155-0F18-18BC-E99D-E8348218D6B2}"/>
              </a:ext>
            </a:extLst>
          </p:cNvPr>
          <p:cNvSpPr/>
          <p:nvPr/>
        </p:nvSpPr>
        <p:spPr>
          <a:xfrm>
            <a:off x="179451" y="1347785"/>
            <a:ext cx="3534765" cy="79157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latin typeface="Arial" panose="020B0604020202020204" pitchFamily="34" charset="0"/>
                <a:cs typeface="Arial" panose="020B0604020202020204" pitchFamily="34" charset="0"/>
              </a:rPr>
              <a:t>Financial impacts</a:t>
            </a:r>
          </a:p>
        </p:txBody>
      </p:sp>
      <p:sp>
        <p:nvSpPr>
          <p:cNvPr id="4" name="Rectangle 3">
            <a:extLst>
              <a:ext uri="{FF2B5EF4-FFF2-40B4-BE49-F238E27FC236}">
                <a16:creationId xmlns:a16="http://schemas.microsoft.com/office/drawing/2014/main" id="{DA3E0814-C7AE-537F-7AE6-F3F3B39E7811}"/>
              </a:ext>
            </a:extLst>
          </p:cNvPr>
          <p:cNvSpPr/>
          <p:nvPr/>
        </p:nvSpPr>
        <p:spPr>
          <a:xfrm>
            <a:off x="8454543" y="1347785"/>
            <a:ext cx="3534765" cy="79157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latin typeface="Arial" panose="020B0604020202020204" pitchFamily="34" charset="0"/>
                <a:cs typeface="Arial" panose="020B0604020202020204" pitchFamily="34" charset="0"/>
              </a:rPr>
              <a:t>Disincentive to work</a:t>
            </a:r>
          </a:p>
        </p:txBody>
      </p:sp>
      <p:sp>
        <p:nvSpPr>
          <p:cNvPr id="5" name="Rectangle 4">
            <a:extLst>
              <a:ext uri="{FF2B5EF4-FFF2-40B4-BE49-F238E27FC236}">
                <a16:creationId xmlns:a16="http://schemas.microsoft.com/office/drawing/2014/main" id="{3DA2D566-C1AE-D89C-B714-0051972AA3BD}"/>
              </a:ext>
            </a:extLst>
          </p:cNvPr>
          <p:cNvSpPr/>
          <p:nvPr/>
        </p:nvSpPr>
        <p:spPr>
          <a:xfrm>
            <a:off x="4316997" y="1347785"/>
            <a:ext cx="3534765" cy="79157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latin typeface="Arial" panose="020B0604020202020204" pitchFamily="34" charset="0"/>
                <a:cs typeface="Arial" panose="020B0604020202020204" pitchFamily="34" charset="0"/>
              </a:rPr>
              <a:t>Greater uncertainty</a:t>
            </a:r>
          </a:p>
        </p:txBody>
      </p:sp>
      <p:sp>
        <p:nvSpPr>
          <p:cNvPr id="6" name="Rectangle 5">
            <a:extLst>
              <a:ext uri="{FF2B5EF4-FFF2-40B4-BE49-F238E27FC236}">
                <a16:creationId xmlns:a16="http://schemas.microsoft.com/office/drawing/2014/main" id="{8D0E7437-4611-F4A1-DF1F-BB3044981FA9}"/>
              </a:ext>
            </a:extLst>
          </p:cNvPr>
          <p:cNvSpPr/>
          <p:nvPr/>
        </p:nvSpPr>
        <p:spPr bwMode="gray">
          <a:xfrm>
            <a:off x="8454543" y="2209397"/>
            <a:ext cx="3534765" cy="1510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72000" rIns="36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Couples recognised the more hours they worked, the more their UC payments would be reduced – they expected they would not benefit enough financially from working more or getting a bonus. The residual amount left after the taper had been applied did not feel like enough of a financial benefit.</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Awareness of UC payments levelling out across the year to the same total annual payment as tax credits was low. This may have potential to positively influence perceptions of UC.</a:t>
            </a:r>
          </a:p>
          <a:p>
            <a:pPr marL="285750" indent="-285750">
              <a:lnSpc>
                <a:spcPct val="110000"/>
              </a:lnSpc>
              <a:spcBef>
                <a:spcPts val="1200"/>
              </a:spcBef>
              <a:buFont typeface="Arial" panose="020B0604020202020204" pitchFamily="34" charset="0"/>
              <a:buChar char="•"/>
            </a:pPr>
            <a:endParaRPr lang="en-GB" sz="1600">
              <a:solidFill>
                <a:schemeClr val="tx1"/>
              </a:solidFill>
              <a:latin typeface="Arial" panose="020B0604020202020204" pitchFamily="34" charset="0"/>
              <a:ea typeface="Arial" panose="020B0604020202020204" pitchFamily="34" charset="0"/>
            </a:endParaRPr>
          </a:p>
        </p:txBody>
      </p:sp>
      <p:sp>
        <p:nvSpPr>
          <p:cNvPr id="8" name="Rectangle 7">
            <a:extLst>
              <a:ext uri="{FF2B5EF4-FFF2-40B4-BE49-F238E27FC236}">
                <a16:creationId xmlns:a16="http://schemas.microsoft.com/office/drawing/2014/main" id="{A86E7280-C573-BB7B-BDBA-117EC88B94BD}"/>
              </a:ext>
            </a:extLst>
          </p:cNvPr>
          <p:cNvSpPr/>
          <p:nvPr/>
        </p:nvSpPr>
        <p:spPr bwMode="gray">
          <a:xfrm>
            <a:off x="179451" y="2209397"/>
            <a:ext cx="3534765" cy="1510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72000" rIns="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Couples reported they had less money on UC, despite transitional protection. They maintained some forms of previous income were not covered by transitional protection (e.g. severe disablement entitlement).</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Those who were better off on UC felt more positively towards it and wished they had claimed sooner.</a:t>
            </a:r>
          </a:p>
          <a:p>
            <a:pPr marL="285750" indent="-285750">
              <a:lnSpc>
                <a:spcPct val="110000"/>
              </a:lnSpc>
              <a:spcBef>
                <a:spcPts val="1200"/>
              </a:spcBef>
              <a:buFont typeface="Arial" panose="020B0604020202020204" pitchFamily="34" charset="0"/>
              <a:buChar char="•"/>
            </a:pPr>
            <a:endParaRPr lang="en-GB" sz="1600">
              <a:solidFill>
                <a:schemeClr val="tx1"/>
              </a:solidFill>
              <a:latin typeface="Arial" panose="020B0604020202020204" pitchFamily="34" charset="0"/>
              <a:cs typeface="Arial" panose="020B0604020202020204" pitchFamily="34" charset="0"/>
            </a:endParaRPr>
          </a:p>
          <a:p>
            <a:pPr marL="285750" indent="-285750">
              <a:lnSpc>
                <a:spcPct val="110000"/>
              </a:lnSpc>
              <a:spcBef>
                <a:spcPts val="1200"/>
              </a:spcBef>
              <a:buFont typeface="Arial" panose="020B0604020202020204" pitchFamily="34" charset="0"/>
              <a:buChar char="•"/>
            </a:pPr>
            <a:endParaRPr lang="en-GB" sz="1600">
              <a:solidFill>
                <a:schemeClr val="tx1"/>
              </a:solidFill>
              <a:latin typeface="Arial" panose="020B0604020202020204" pitchFamily="34" charset="0"/>
              <a:ea typeface="Arial" panose="020B0604020202020204" pitchFamily="34" charset="0"/>
            </a:endParaRPr>
          </a:p>
        </p:txBody>
      </p:sp>
      <p:sp>
        <p:nvSpPr>
          <p:cNvPr id="9" name="Rectangle 8">
            <a:extLst>
              <a:ext uri="{FF2B5EF4-FFF2-40B4-BE49-F238E27FC236}">
                <a16:creationId xmlns:a16="http://schemas.microsoft.com/office/drawing/2014/main" id="{14BA6052-9804-FBD3-0B97-D8C945771FAA}"/>
              </a:ext>
            </a:extLst>
          </p:cNvPr>
          <p:cNvSpPr/>
          <p:nvPr/>
        </p:nvSpPr>
        <p:spPr bwMode="gray">
          <a:xfrm>
            <a:off x="4316997" y="2209397"/>
            <a:ext cx="3534765" cy="1510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72000" rIns="3600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Couples did not know what UC payment they would receive until a few days before. Compared to the fixed payments under tax credits this led to greater uncertainty, particularly for self-employed claimants.</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Couples noted benefit calculators were not always accurate, which made planning difficult.</a:t>
            </a:r>
          </a:p>
          <a:p>
            <a:pPr marL="285750" indent="-285750">
              <a:lnSpc>
                <a:spcPct val="110000"/>
              </a:lnSpc>
              <a:spcBef>
                <a:spcPts val="1200"/>
              </a:spcBef>
              <a:buFont typeface="Arial" panose="020B0604020202020204" pitchFamily="34" charset="0"/>
              <a:buChar char="•"/>
            </a:pPr>
            <a:endParaRPr lang="en-GB" sz="1600">
              <a:solidFill>
                <a:schemeClr val="tx1"/>
              </a:solidFill>
              <a:latin typeface="Arial" panose="020B0604020202020204" pitchFamily="34" charset="0"/>
              <a:ea typeface="Arial" panose="020B0604020202020204" pitchFamily="34" charset="0"/>
            </a:endParaRPr>
          </a:p>
        </p:txBody>
      </p:sp>
      <p:sp>
        <p:nvSpPr>
          <p:cNvPr id="13" name="TextBox 12">
            <a:extLst>
              <a:ext uri="{FF2B5EF4-FFF2-40B4-BE49-F238E27FC236}">
                <a16:creationId xmlns:a16="http://schemas.microsoft.com/office/drawing/2014/main" id="{B366E6D4-6144-EA77-80F9-9D4AB30AF3B5}"/>
              </a:ext>
            </a:extLst>
          </p:cNvPr>
          <p:cNvSpPr txBox="1"/>
          <p:nvPr/>
        </p:nvSpPr>
        <p:spPr>
          <a:xfrm>
            <a:off x="446985" y="5247568"/>
            <a:ext cx="7031988" cy="1384995"/>
          </a:xfrm>
          <a:prstGeom prst="rect">
            <a:avLst/>
          </a:prstGeom>
          <a:noFill/>
        </p:spPr>
        <p:txBody>
          <a:bodyPr wrap="square">
            <a:spAutoFit/>
          </a:bodyPr>
          <a:lstStyle/>
          <a:p>
            <a:r>
              <a:rPr lang="en-GB" sz="1400" b="1" i="1">
                <a:solidFill>
                  <a:schemeClr val="accent1"/>
                </a:solidFill>
                <a:latin typeface="Arial" panose="020B0604020202020204" pitchFamily="34" charset="0"/>
                <a:cs typeface="Arial" panose="020B0604020202020204" pitchFamily="34" charset="0"/>
              </a:rPr>
              <a:t>“Yes [UC] will definitely affect my work, because if I am going to go to work for a couple of hours a week, and that will mean deducting my UC payments, then I will start to think it is not worth it. So it feels like a disincentive to do it. Like I am worried that if I cut the grass in the summer, lets say twice a week, and get £60 a month, and if I put that into the system, will they deduct that from our UC payments.” </a:t>
            </a:r>
            <a:r>
              <a:rPr lang="en-GB" sz="1400">
                <a:solidFill>
                  <a:schemeClr val="accent1"/>
                </a:solidFill>
                <a:latin typeface="Arial" panose="020B0604020202020204" pitchFamily="34" charset="0"/>
                <a:cs typeface="Arial" panose="020B0604020202020204" pitchFamily="34" charset="0"/>
              </a:rPr>
              <a:t>Claimant, employed, Child Tax Credit</a:t>
            </a:r>
          </a:p>
        </p:txBody>
      </p:sp>
    </p:spTree>
    <p:extLst>
      <p:ext uri="{BB962C8B-B14F-4D97-AF65-F5344CB8AC3E}">
        <p14:creationId xmlns:p14="http://schemas.microsoft.com/office/powerpoint/2010/main" val="36971061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8. Experiences of managing claims as a couple</a:t>
            </a:r>
          </a:p>
        </p:txBody>
      </p:sp>
    </p:spTree>
    <p:extLst>
      <p:ext uri="{BB962C8B-B14F-4D97-AF65-F5344CB8AC3E}">
        <p14:creationId xmlns:p14="http://schemas.microsoft.com/office/powerpoint/2010/main" val="11287005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84471-117B-F5B9-0996-C9F6D6461B72}"/>
              </a:ext>
            </a:extLst>
          </p:cNvPr>
          <p:cNvSpPr>
            <a:spLocks noGrp="1"/>
          </p:cNvSpPr>
          <p:nvPr>
            <p:ph type="title"/>
          </p:nvPr>
        </p:nvSpPr>
        <p:spPr/>
        <p:txBody>
          <a:bodyPr>
            <a:normAutofit/>
          </a:bodyPr>
          <a:lstStyle/>
          <a:p>
            <a:r>
              <a:rPr lang="en-GB" sz="3000"/>
              <a:t>Participants’ experiences of making a claim set the scene for how complex or straightforward they expected managing their claim to be</a:t>
            </a:r>
          </a:p>
        </p:txBody>
      </p:sp>
      <p:sp>
        <p:nvSpPr>
          <p:cNvPr id="3" name="Rectangle 2">
            <a:extLst>
              <a:ext uri="{FF2B5EF4-FFF2-40B4-BE49-F238E27FC236}">
                <a16:creationId xmlns:a16="http://schemas.microsoft.com/office/drawing/2014/main" id="{2E9A6B9F-C062-398E-E3AA-0E4368E1E814}"/>
              </a:ext>
            </a:extLst>
          </p:cNvPr>
          <p:cNvSpPr/>
          <p:nvPr/>
        </p:nvSpPr>
        <p:spPr>
          <a:xfrm>
            <a:off x="813146" y="2183644"/>
            <a:ext cx="4710752" cy="6687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Existing couple dynamics will remain</a:t>
            </a:r>
          </a:p>
        </p:txBody>
      </p:sp>
      <p:sp>
        <p:nvSpPr>
          <p:cNvPr id="4" name="Rectangle 3">
            <a:extLst>
              <a:ext uri="{FF2B5EF4-FFF2-40B4-BE49-F238E27FC236}">
                <a16:creationId xmlns:a16="http://schemas.microsoft.com/office/drawing/2014/main" id="{BF2CC979-C6CC-2601-95FA-C501EF7F0556}"/>
              </a:ext>
            </a:extLst>
          </p:cNvPr>
          <p:cNvSpPr/>
          <p:nvPr/>
        </p:nvSpPr>
        <p:spPr>
          <a:xfrm>
            <a:off x="6668104" y="2183644"/>
            <a:ext cx="4710752" cy="6687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a:latin typeface="Arial" panose="020B0604020202020204" pitchFamily="34" charset="0"/>
                <a:cs typeface="Arial" panose="020B0604020202020204" pitchFamily="34" charset="0"/>
              </a:rPr>
              <a:t>Time burden of claiming could act as a barrier to continuing to claim</a:t>
            </a:r>
          </a:p>
        </p:txBody>
      </p:sp>
      <p:sp>
        <p:nvSpPr>
          <p:cNvPr id="6" name="Rectangle 5">
            <a:extLst>
              <a:ext uri="{FF2B5EF4-FFF2-40B4-BE49-F238E27FC236}">
                <a16:creationId xmlns:a16="http://schemas.microsoft.com/office/drawing/2014/main" id="{FC428C60-A36E-2705-1A43-109243683FD1}"/>
              </a:ext>
            </a:extLst>
          </p:cNvPr>
          <p:cNvSpPr/>
          <p:nvPr/>
        </p:nvSpPr>
        <p:spPr bwMode="gray">
          <a:xfrm>
            <a:off x="1035510" y="2851338"/>
            <a:ext cx="4266024" cy="1510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72000" rIns="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Couples felt they would continue with the existing arrangements for managing the claim. If one partner led communication and management, they were likely to continue to do so.</a:t>
            </a:r>
            <a:endParaRPr lang="en-GB" sz="1600">
              <a:solidFill>
                <a:schemeClr val="tx1"/>
              </a:solidFill>
              <a:latin typeface="Arial" panose="020B0604020202020204" pitchFamily="34" charset="0"/>
              <a:cs typeface="Arial" panose="020B0604020202020204" pitchFamily="34" charset="0"/>
            </a:endParaRPr>
          </a:p>
          <a:p>
            <a:pPr marL="285750" indent="-285750">
              <a:lnSpc>
                <a:spcPct val="110000"/>
              </a:lnSpc>
              <a:spcBef>
                <a:spcPts val="1200"/>
              </a:spcBef>
              <a:buFont typeface="Arial" panose="020B0604020202020204" pitchFamily="34" charset="0"/>
              <a:buChar char="•"/>
            </a:pPr>
            <a:endParaRPr lang="en-GB" sz="1600">
              <a:solidFill>
                <a:schemeClr val="tx1"/>
              </a:solidFill>
              <a:latin typeface="Arial" panose="020B0604020202020204" pitchFamily="34" charset="0"/>
              <a:cs typeface="Arial" panose="020B0604020202020204" pitchFamily="34" charset="0"/>
            </a:endParaRPr>
          </a:p>
          <a:p>
            <a:pPr marL="285750" indent="-285750">
              <a:lnSpc>
                <a:spcPct val="110000"/>
              </a:lnSpc>
              <a:spcBef>
                <a:spcPts val="1200"/>
              </a:spcBef>
              <a:buFont typeface="Arial" panose="020B0604020202020204" pitchFamily="34" charset="0"/>
              <a:buChar char="•"/>
            </a:pPr>
            <a:endParaRPr lang="en-GB" sz="1600">
              <a:solidFill>
                <a:schemeClr val="tx1"/>
              </a:solidFill>
              <a:latin typeface="Arial" panose="020B0604020202020204" pitchFamily="34" charset="0"/>
              <a:ea typeface="Arial" panose="020B0604020202020204" pitchFamily="34" charset="0"/>
            </a:endParaRPr>
          </a:p>
        </p:txBody>
      </p:sp>
      <p:sp>
        <p:nvSpPr>
          <p:cNvPr id="7" name="Rectangle 6">
            <a:extLst>
              <a:ext uri="{FF2B5EF4-FFF2-40B4-BE49-F238E27FC236}">
                <a16:creationId xmlns:a16="http://schemas.microsoft.com/office/drawing/2014/main" id="{54C00C32-BB14-ED80-9AC1-8C39856AB85D}"/>
              </a:ext>
            </a:extLst>
          </p:cNvPr>
          <p:cNvSpPr/>
          <p:nvPr/>
        </p:nvSpPr>
        <p:spPr bwMode="gray">
          <a:xfrm>
            <a:off x="6890468" y="2851338"/>
            <a:ext cx="4266024" cy="1510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72000" rIns="0" bIns="72000" numCol="1" spcCol="0" rtlCol="0" fromWordArt="0" anchor="t" anchorCtr="0" forceAA="0" compatLnSpc="1">
            <a:prstTxWarp prst="textNoShape">
              <a:avLst/>
            </a:prstTxWarp>
            <a:noAutofit/>
          </a:bodyPr>
          <a:lstStyle/>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ea typeface="Arial" panose="020B0604020202020204" pitchFamily="34" charset="0"/>
              </a:rPr>
              <a:t>Working claimants, particularly the self-employed, worried that the time needed to claim e.g. visits to the Jobcentre would be unsustainable longer-term or if they were busier. In this case, they would end their claim. </a:t>
            </a:r>
          </a:p>
          <a:p>
            <a:pPr marL="285750" indent="-285750">
              <a:lnSpc>
                <a:spcPct val="110000"/>
              </a:lnSpc>
              <a:spcBef>
                <a:spcPts val="1200"/>
              </a:spcBef>
              <a:buFont typeface="Arial" panose="020B0604020202020204" pitchFamily="34" charset="0"/>
              <a:buChar char="•"/>
            </a:pPr>
            <a:r>
              <a:rPr lang="en-GB" sz="1600">
                <a:solidFill>
                  <a:schemeClr val="tx1"/>
                </a:solidFill>
                <a:latin typeface="Arial" panose="020B0604020202020204" pitchFamily="34" charset="0"/>
                <a:cs typeface="Arial" panose="020B0604020202020204" pitchFamily="34" charset="0"/>
              </a:rPr>
              <a:t>This reinforced the belief that UC has been set up to reduce the number of claimants.</a:t>
            </a:r>
          </a:p>
          <a:p>
            <a:pPr marL="285750" indent="-285750">
              <a:lnSpc>
                <a:spcPct val="110000"/>
              </a:lnSpc>
              <a:spcBef>
                <a:spcPts val="1200"/>
              </a:spcBef>
              <a:buFont typeface="Arial" panose="020B0604020202020204" pitchFamily="34" charset="0"/>
              <a:buChar char="•"/>
            </a:pPr>
            <a:endParaRPr lang="en-GB" sz="1600">
              <a:solidFill>
                <a:schemeClr val="tx1"/>
              </a:solidFill>
              <a:latin typeface="Arial" panose="020B0604020202020204" pitchFamily="34" charset="0"/>
              <a:cs typeface="Arial" panose="020B0604020202020204" pitchFamily="34" charset="0"/>
            </a:endParaRPr>
          </a:p>
          <a:p>
            <a:pPr marL="285750" indent="-285750">
              <a:lnSpc>
                <a:spcPct val="110000"/>
              </a:lnSpc>
              <a:spcBef>
                <a:spcPts val="1200"/>
              </a:spcBef>
              <a:buFont typeface="Arial" panose="020B0604020202020204" pitchFamily="34" charset="0"/>
              <a:buChar char="•"/>
            </a:pPr>
            <a:endParaRPr lang="en-GB" sz="1600">
              <a:solidFill>
                <a:schemeClr val="tx1"/>
              </a:solidFill>
              <a:latin typeface="Arial" panose="020B0604020202020204" pitchFamily="34" charset="0"/>
              <a:ea typeface="Arial" panose="020B0604020202020204" pitchFamily="34" charset="0"/>
            </a:endParaRPr>
          </a:p>
        </p:txBody>
      </p:sp>
      <p:sp>
        <p:nvSpPr>
          <p:cNvPr id="9" name="TextBox 8">
            <a:extLst>
              <a:ext uri="{FF2B5EF4-FFF2-40B4-BE49-F238E27FC236}">
                <a16:creationId xmlns:a16="http://schemas.microsoft.com/office/drawing/2014/main" id="{ACFE60F5-F53A-2CA8-6834-53AA7D09EE04}"/>
              </a:ext>
            </a:extLst>
          </p:cNvPr>
          <p:cNvSpPr txBox="1"/>
          <p:nvPr/>
        </p:nvSpPr>
        <p:spPr bwMode="auto">
          <a:xfrm>
            <a:off x="6318913" y="5424256"/>
            <a:ext cx="5802608" cy="1169551"/>
          </a:xfrm>
          <a:prstGeom prst="rect">
            <a:avLst/>
          </a:prstGeom>
          <a:noFill/>
        </p:spPr>
        <p:txBody>
          <a:bodyPr wrap="square">
            <a:spAutoFit/>
          </a:bodyPr>
          <a:lstStyle>
            <a:defPPr>
              <a:defRPr lang="en-US"/>
            </a:defPPr>
            <a:lvl1pPr>
              <a:defRPr sz="1400" b="1" i="1">
                <a:solidFill>
                  <a:schemeClr val="accent1"/>
                </a:solidFill>
                <a:latin typeface="Arial" panose="020B0604020202020204" pitchFamily="34" charset="0"/>
                <a:cs typeface="Arial" panose="020B0604020202020204" pitchFamily="34" charset="0"/>
              </a:defRPr>
            </a:lvl1pPr>
          </a:lstStyle>
          <a:p>
            <a:r>
              <a:rPr lang="en-GB"/>
              <a:t>"We're hard-working people, never had to do that [go to the Jobcentre] before. And going when you've been, it's been not so bad, but in the middle of summer, or from May through to September when you're just busy, you just won't have the time to do that.“ </a:t>
            </a:r>
            <a:r>
              <a:rPr lang="en-GB" b="0"/>
              <a:t>Claimant, self-employed, Child Tax Credit</a:t>
            </a:r>
          </a:p>
        </p:txBody>
      </p:sp>
      <p:sp>
        <p:nvSpPr>
          <p:cNvPr id="10" name="Rectangle 9">
            <a:extLst>
              <a:ext uri="{FF2B5EF4-FFF2-40B4-BE49-F238E27FC236}">
                <a16:creationId xmlns:a16="http://schemas.microsoft.com/office/drawing/2014/main" id="{AB6390B3-2706-3E75-705B-C8735E89391A}"/>
              </a:ext>
            </a:extLst>
          </p:cNvPr>
          <p:cNvSpPr/>
          <p:nvPr/>
        </p:nvSpPr>
        <p:spPr>
          <a:xfrm>
            <a:off x="173974" y="1246169"/>
            <a:ext cx="11204881" cy="66874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b="1">
                <a:solidFill>
                  <a:schemeClr val="tx1"/>
                </a:solidFill>
                <a:latin typeface="Arial" panose="020B0604020202020204" pitchFamily="34" charset="0"/>
                <a:cs typeface="Arial" panose="020B0604020202020204" pitchFamily="34" charset="0"/>
              </a:rPr>
              <a:t>Those who were most digitally confident and / or had the most straightforward circumstances were most likely to see managing their claim as easy.</a:t>
            </a:r>
          </a:p>
        </p:txBody>
      </p:sp>
    </p:spTree>
    <p:extLst>
      <p:ext uri="{BB962C8B-B14F-4D97-AF65-F5344CB8AC3E}">
        <p14:creationId xmlns:p14="http://schemas.microsoft.com/office/powerpoint/2010/main" val="2684536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9. Communication with DWP</a:t>
            </a:r>
          </a:p>
        </p:txBody>
      </p:sp>
    </p:spTree>
    <p:extLst>
      <p:ext uri="{BB962C8B-B14F-4D97-AF65-F5344CB8AC3E}">
        <p14:creationId xmlns:p14="http://schemas.microsoft.com/office/powerpoint/2010/main" val="18369962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7EBB2-19CC-ED08-6466-A8BE287E7BD1}"/>
              </a:ext>
            </a:extLst>
          </p:cNvPr>
          <p:cNvSpPr>
            <a:spLocks noGrp="1"/>
          </p:cNvSpPr>
          <p:nvPr>
            <p:ph type="title"/>
          </p:nvPr>
        </p:nvSpPr>
        <p:spPr/>
        <p:txBody>
          <a:bodyPr/>
          <a:lstStyle/>
          <a:p>
            <a:r>
              <a:rPr lang="en-GB"/>
              <a:t>Participants with straightforward claims had little communication with DWP and were happy to communicate through the journal</a:t>
            </a:r>
          </a:p>
        </p:txBody>
      </p:sp>
      <p:sp>
        <p:nvSpPr>
          <p:cNvPr id="3" name="Rectangle 2">
            <a:extLst>
              <a:ext uri="{FF2B5EF4-FFF2-40B4-BE49-F238E27FC236}">
                <a16:creationId xmlns:a16="http://schemas.microsoft.com/office/drawing/2014/main" id="{538CA2C2-601F-4DE1-B5F1-A1AA65177997}"/>
              </a:ext>
            </a:extLst>
          </p:cNvPr>
          <p:cNvSpPr/>
          <p:nvPr/>
        </p:nvSpPr>
        <p:spPr>
          <a:xfrm>
            <a:off x="1939499" y="1583137"/>
            <a:ext cx="3207224" cy="1569493"/>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After the claim had successfully been made there had been little ongoing contact with DWP, apart from reporting income and checking for updates on payments.</a:t>
            </a:r>
          </a:p>
        </p:txBody>
      </p:sp>
      <p:sp>
        <p:nvSpPr>
          <p:cNvPr id="8" name="Rectangle 7">
            <a:extLst>
              <a:ext uri="{FF2B5EF4-FFF2-40B4-BE49-F238E27FC236}">
                <a16:creationId xmlns:a16="http://schemas.microsoft.com/office/drawing/2014/main" id="{CA228663-33BC-E452-C19B-99E94613483C}"/>
              </a:ext>
            </a:extLst>
          </p:cNvPr>
          <p:cNvSpPr/>
          <p:nvPr/>
        </p:nvSpPr>
        <p:spPr>
          <a:xfrm>
            <a:off x="5243774" y="1583137"/>
            <a:ext cx="3207224" cy="1569493"/>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Self-employed claimants found the requirement to provide monthly income updates time-consuming.</a:t>
            </a:r>
          </a:p>
        </p:txBody>
      </p:sp>
      <p:sp>
        <p:nvSpPr>
          <p:cNvPr id="10" name="Rectangle 9">
            <a:extLst>
              <a:ext uri="{FF2B5EF4-FFF2-40B4-BE49-F238E27FC236}">
                <a16:creationId xmlns:a16="http://schemas.microsoft.com/office/drawing/2014/main" id="{77E650A3-A9F4-83E8-9E90-3FCE13A66A8F}"/>
              </a:ext>
            </a:extLst>
          </p:cNvPr>
          <p:cNvSpPr/>
          <p:nvPr/>
        </p:nvSpPr>
        <p:spPr>
          <a:xfrm>
            <a:off x="8548048" y="1583137"/>
            <a:ext cx="3207224" cy="1569493"/>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Claimants who had a health condition were most likely to have had ongoing communication with DWP, to have their Work Capability Assessment.</a:t>
            </a:r>
          </a:p>
        </p:txBody>
      </p:sp>
      <p:sp>
        <p:nvSpPr>
          <p:cNvPr id="11" name="Rectangle 10">
            <a:extLst>
              <a:ext uri="{FF2B5EF4-FFF2-40B4-BE49-F238E27FC236}">
                <a16:creationId xmlns:a16="http://schemas.microsoft.com/office/drawing/2014/main" id="{47E1F607-772B-2AC6-2289-965219AF0608}"/>
              </a:ext>
            </a:extLst>
          </p:cNvPr>
          <p:cNvSpPr/>
          <p:nvPr/>
        </p:nvSpPr>
        <p:spPr>
          <a:xfrm>
            <a:off x="1939499" y="3705371"/>
            <a:ext cx="3207224" cy="1569600"/>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Claimants had typically become accustomed to communicating through the journal – this was a key benefit of UC over tax credits.</a:t>
            </a:r>
          </a:p>
        </p:txBody>
      </p:sp>
      <p:sp>
        <p:nvSpPr>
          <p:cNvPr id="12" name="Rectangle 11">
            <a:extLst>
              <a:ext uri="{FF2B5EF4-FFF2-40B4-BE49-F238E27FC236}">
                <a16:creationId xmlns:a16="http://schemas.microsoft.com/office/drawing/2014/main" id="{9A8CF4B5-E216-ED34-1CEB-F033A29218DA}"/>
              </a:ext>
            </a:extLst>
          </p:cNvPr>
          <p:cNvSpPr/>
          <p:nvPr/>
        </p:nvSpPr>
        <p:spPr>
          <a:xfrm>
            <a:off x="5243774" y="3705263"/>
            <a:ext cx="3207224" cy="1569600"/>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Preferences for ongoing communication were idiosyncratic and determined by personal communication preferences.</a:t>
            </a:r>
          </a:p>
        </p:txBody>
      </p:sp>
      <p:sp>
        <p:nvSpPr>
          <p:cNvPr id="13" name="Rectangle 12">
            <a:extLst>
              <a:ext uri="{FF2B5EF4-FFF2-40B4-BE49-F238E27FC236}">
                <a16:creationId xmlns:a16="http://schemas.microsoft.com/office/drawing/2014/main" id="{1B836903-8016-4E65-2B5E-E7325B3041B4}"/>
              </a:ext>
            </a:extLst>
          </p:cNvPr>
          <p:cNvSpPr/>
          <p:nvPr/>
        </p:nvSpPr>
        <p:spPr>
          <a:xfrm>
            <a:off x="201304" y="1583139"/>
            <a:ext cx="1641144" cy="15694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latin typeface="Arial" panose="020B0604020202020204" pitchFamily="34" charset="0"/>
                <a:cs typeface="Arial" panose="020B0604020202020204" pitchFamily="34" charset="0"/>
              </a:rPr>
              <a:t>Communication frequency</a:t>
            </a:r>
          </a:p>
        </p:txBody>
      </p:sp>
      <p:sp>
        <p:nvSpPr>
          <p:cNvPr id="14" name="Rectangle 13">
            <a:extLst>
              <a:ext uri="{FF2B5EF4-FFF2-40B4-BE49-F238E27FC236}">
                <a16:creationId xmlns:a16="http://schemas.microsoft.com/office/drawing/2014/main" id="{0D790B6D-75AC-F16B-FF4A-1E3F2D7DE669}"/>
              </a:ext>
            </a:extLst>
          </p:cNvPr>
          <p:cNvSpPr/>
          <p:nvPr/>
        </p:nvSpPr>
        <p:spPr>
          <a:xfrm>
            <a:off x="201304" y="3705424"/>
            <a:ext cx="1641144" cy="1569493"/>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latin typeface="Arial" panose="020B0604020202020204" pitchFamily="34" charset="0"/>
                <a:cs typeface="Arial" panose="020B0604020202020204" pitchFamily="34" charset="0"/>
              </a:rPr>
              <a:t>Communication channels</a:t>
            </a:r>
          </a:p>
        </p:txBody>
      </p:sp>
      <p:sp>
        <p:nvSpPr>
          <p:cNvPr id="15" name="Rectangle 14">
            <a:extLst>
              <a:ext uri="{FF2B5EF4-FFF2-40B4-BE49-F238E27FC236}">
                <a16:creationId xmlns:a16="http://schemas.microsoft.com/office/drawing/2014/main" id="{ACF6C792-B13F-8CEF-F0CF-82FE18D06535}"/>
              </a:ext>
            </a:extLst>
          </p:cNvPr>
          <p:cNvSpPr/>
          <p:nvPr/>
        </p:nvSpPr>
        <p:spPr>
          <a:xfrm>
            <a:off x="8548048" y="3705263"/>
            <a:ext cx="3207224" cy="1569600"/>
          </a:xfrm>
          <a:prstGeom prst="rect">
            <a:avLst/>
          </a:prstGeom>
          <a:solidFill>
            <a:schemeClr val="bg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a:solidFill>
                  <a:schemeClr val="tx1"/>
                </a:solidFill>
                <a:latin typeface="Arial" panose="020B0604020202020204" pitchFamily="34" charset="0"/>
                <a:cs typeface="Arial" panose="020B0604020202020204" pitchFamily="34" charset="0"/>
              </a:rPr>
              <a:t>Working claimants or those with a health condition wanted to avoid visiting the Jobcentre Plus in person.</a:t>
            </a:r>
          </a:p>
        </p:txBody>
      </p:sp>
      <p:sp>
        <p:nvSpPr>
          <p:cNvPr id="17" name="TextBox 16">
            <a:extLst>
              <a:ext uri="{FF2B5EF4-FFF2-40B4-BE49-F238E27FC236}">
                <a16:creationId xmlns:a16="http://schemas.microsoft.com/office/drawing/2014/main" id="{C8179D85-5A98-52A0-F152-8343EC4B3E83}"/>
              </a:ext>
            </a:extLst>
          </p:cNvPr>
          <p:cNvSpPr txBox="1"/>
          <p:nvPr/>
        </p:nvSpPr>
        <p:spPr bwMode="auto">
          <a:xfrm>
            <a:off x="201304" y="5380672"/>
            <a:ext cx="6196082" cy="1169551"/>
          </a:xfrm>
          <a:prstGeom prst="rect">
            <a:avLst/>
          </a:prstGeom>
          <a:noFill/>
        </p:spPr>
        <p:txBody>
          <a:bodyPr wrap="square">
            <a:spAutoFit/>
          </a:bodyPr>
          <a:lstStyle>
            <a:defPPr>
              <a:defRPr lang="en-US"/>
            </a:defPPr>
            <a:lvl1pPr>
              <a:defRPr sz="1400" b="1" i="1">
                <a:solidFill>
                  <a:schemeClr val="accent1"/>
                </a:solidFill>
                <a:latin typeface="Arial" panose="020B0604020202020204" pitchFamily="34" charset="0"/>
                <a:cs typeface="Arial" panose="020B0604020202020204" pitchFamily="34" charset="0"/>
              </a:defRPr>
            </a:lvl1pPr>
          </a:lstStyle>
          <a:p>
            <a:r>
              <a:rPr lang="en-GB"/>
              <a:t>“With UC you can email them and send messages to ask questions, if you have to phone someone, you can be sat on the phone for an hour, better to be able to email and then get on with your life – and not have to listen to music for an hour waiting to get through to someone.”</a:t>
            </a:r>
          </a:p>
          <a:p>
            <a:r>
              <a:rPr lang="en-GB" b="0"/>
              <a:t>Claimant, employed, Child Tax Credit &amp; Working Tax Credit</a:t>
            </a:r>
          </a:p>
        </p:txBody>
      </p:sp>
      <p:sp>
        <p:nvSpPr>
          <p:cNvPr id="19" name="TextBox 18">
            <a:extLst>
              <a:ext uri="{FF2B5EF4-FFF2-40B4-BE49-F238E27FC236}">
                <a16:creationId xmlns:a16="http://schemas.microsoft.com/office/drawing/2014/main" id="{06790240-AA46-9100-1CF3-71E27AADF9DA}"/>
              </a:ext>
            </a:extLst>
          </p:cNvPr>
          <p:cNvSpPr txBox="1"/>
          <p:nvPr/>
        </p:nvSpPr>
        <p:spPr bwMode="auto">
          <a:xfrm>
            <a:off x="5794614" y="5473005"/>
            <a:ext cx="6196082" cy="1384995"/>
          </a:xfrm>
          <a:prstGeom prst="rect">
            <a:avLst/>
          </a:prstGeom>
          <a:noFill/>
        </p:spPr>
        <p:txBody>
          <a:bodyPr wrap="square">
            <a:spAutoFit/>
          </a:bodyPr>
          <a:lstStyle>
            <a:defPPr>
              <a:defRPr lang="en-US"/>
            </a:defPPr>
            <a:lvl1pPr>
              <a:defRPr sz="1400" b="1" i="1">
                <a:solidFill>
                  <a:schemeClr val="accent1"/>
                </a:solidFill>
                <a:latin typeface="Arial" panose="020B0604020202020204" pitchFamily="34" charset="0"/>
                <a:cs typeface="Arial" panose="020B0604020202020204" pitchFamily="34" charset="0"/>
              </a:defRPr>
            </a:lvl1pPr>
          </a:lstStyle>
          <a:p>
            <a:pPr lvl="2"/>
            <a:r>
              <a:rPr lang="en-GB" sz="1400" b="1" i="1">
                <a:solidFill>
                  <a:schemeClr val="accent1"/>
                </a:solidFill>
                <a:latin typeface="Arial" panose="020B0604020202020204" pitchFamily="34" charset="0"/>
                <a:cs typeface="Arial" panose="020B0604020202020204" pitchFamily="34" charset="0"/>
              </a:rPr>
              <a:t>“And when you write something [on the journal], it doesn’t go away, it’s there in black and white, a record of what you said, so there is no ‘they said, you said.”</a:t>
            </a:r>
          </a:p>
          <a:p>
            <a:pPr lvl="2"/>
            <a:r>
              <a:rPr lang="en-GB" sz="1400" b="0" i="1">
                <a:solidFill>
                  <a:schemeClr val="accent1"/>
                </a:solidFill>
                <a:latin typeface="Arial" panose="020B0604020202020204" pitchFamily="34" charset="0"/>
                <a:cs typeface="Arial" panose="020B0604020202020204" pitchFamily="34" charset="0"/>
              </a:rPr>
              <a:t>Claimant, employed, Child Tax Credit &amp; Working Tax Credit</a:t>
            </a:r>
          </a:p>
          <a:p>
            <a:pPr lvl="2"/>
            <a:endParaRPr lang="en-GB" sz="1400" b="1" i="1">
              <a:solidFill>
                <a:schemeClr val="accent1"/>
              </a:solidFill>
              <a:latin typeface="Arial" panose="020B0604020202020204" pitchFamily="34" charset="0"/>
              <a:cs typeface="Arial" panose="020B0604020202020204" pitchFamily="34" charset="0"/>
            </a:endParaRPr>
          </a:p>
          <a:p>
            <a:pPr lvl="2"/>
            <a:endParaRPr lang="en-GB" sz="1400" b="1" i="1">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066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10. Conclusions</a:t>
            </a:r>
          </a:p>
        </p:txBody>
      </p:sp>
    </p:spTree>
    <p:extLst>
      <p:ext uri="{BB962C8B-B14F-4D97-AF65-F5344CB8AC3E}">
        <p14:creationId xmlns:p14="http://schemas.microsoft.com/office/powerpoint/2010/main" val="24375881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603-04A5-CAFC-2DC6-4DFF7CCCFB43}"/>
              </a:ext>
            </a:extLst>
          </p:cNvPr>
          <p:cNvSpPr>
            <a:spLocks noGrp="1"/>
          </p:cNvSpPr>
          <p:nvPr>
            <p:ph type="title"/>
          </p:nvPr>
        </p:nvSpPr>
        <p:spPr/>
        <p:txBody>
          <a:bodyPr/>
          <a:lstStyle/>
          <a:p>
            <a:r>
              <a:rPr lang="en-GB"/>
              <a:t>Key findings - I</a:t>
            </a:r>
          </a:p>
        </p:txBody>
      </p:sp>
      <p:sp>
        <p:nvSpPr>
          <p:cNvPr id="4" name="Rectangle 3">
            <a:extLst>
              <a:ext uri="{FF2B5EF4-FFF2-40B4-BE49-F238E27FC236}">
                <a16:creationId xmlns:a16="http://schemas.microsoft.com/office/drawing/2014/main" id="{6D6E7F48-9FC9-BE02-1724-DC2A4037573D}"/>
              </a:ext>
            </a:extLst>
          </p:cNvPr>
          <p:cNvSpPr/>
          <p:nvPr/>
        </p:nvSpPr>
        <p:spPr bwMode="gray">
          <a:xfrm>
            <a:off x="161928" y="1457325"/>
            <a:ext cx="4082813" cy="2479408"/>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Participants were comfortable with their tax credits claim and reluctant to move to UC. </a:t>
            </a:r>
            <a:r>
              <a:rPr lang="en-GB" sz="1400">
                <a:solidFill>
                  <a:schemeClr val="tx1"/>
                </a:solidFill>
                <a:latin typeface="Arial" panose="020B0604020202020204" pitchFamily="34" charset="0"/>
              </a:rPr>
              <a:t>Their perceptions of UC were shaped by word of mouth, social media and other media sources. Couples were unlikely to conduct further research into UC, illustrating the challenging environment into which the Migration Notice arrives. This highlights the importance of communications and PR in helping to address the negative discourse around UC.</a:t>
            </a:r>
          </a:p>
        </p:txBody>
      </p:sp>
      <p:sp>
        <p:nvSpPr>
          <p:cNvPr id="3" name="Rectangle 2">
            <a:extLst>
              <a:ext uri="{FF2B5EF4-FFF2-40B4-BE49-F238E27FC236}">
                <a16:creationId xmlns:a16="http://schemas.microsoft.com/office/drawing/2014/main" id="{7E2437E7-F77B-86D3-3D69-A26913720E03}"/>
              </a:ext>
            </a:extLst>
          </p:cNvPr>
          <p:cNvSpPr/>
          <p:nvPr/>
        </p:nvSpPr>
        <p:spPr bwMode="gray">
          <a:xfrm>
            <a:off x="4394438" y="1448188"/>
            <a:ext cx="4566681" cy="2488545"/>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Participants viewed UC in comparison to tax credits. There were both negative and positive perceptions of some elements of UC. </a:t>
            </a:r>
            <a:r>
              <a:rPr lang="en-GB" sz="1400">
                <a:solidFill>
                  <a:schemeClr val="tx1"/>
                </a:solidFill>
                <a:latin typeface="Arial" panose="020B0604020202020204" pitchFamily="34" charset="0"/>
              </a:rPr>
              <a:t>Whilst it was seen as being more work to manage their claim, couples perceived that this meant there was no risk of overpayment and felt it made the system less vulnerable to fraud. These were key benefits of UC. Couples, particularly those with fluctuating incomes, found the uncertainty of only finding out how much UC they would receive a few days in advance stressful.</a:t>
            </a:r>
          </a:p>
        </p:txBody>
      </p:sp>
      <p:sp>
        <p:nvSpPr>
          <p:cNvPr id="7" name="Rectangle 6">
            <a:extLst>
              <a:ext uri="{FF2B5EF4-FFF2-40B4-BE49-F238E27FC236}">
                <a16:creationId xmlns:a16="http://schemas.microsoft.com/office/drawing/2014/main" id="{3476F165-D372-491A-BFDA-19FF22F7DA0B}"/>
              </a:ext>
            </a:extLst>
          </p:cNvPr>
          <p:cNvSpPr/>
          <p:nvPr/>
        </p:nvSpPr>
        <p:spPr bwMode="gray">
          <a:xfrm>
            <a:off x="9110816" y="1448188"/>
            <a:ext cx="2919256" cy="2488545"/>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Participants wanted their relationship to be acknowledged through the claim. </a:t>
            </a:r>
            <a:r>
              <a:rPr lang="en-GB" sz="1400">
                <a:solidFill>
                  <a:schemeClr val="tx1"/>
                </a:solidFill>
                <a:latin typeface="Arial" panose="020B0604020202020204" pitchFamily="34" charset="0"/>
              </a:rPr>
              <a:t>For older participant couples who were married, it was important to recognise this. Couples in our sample stated they were completely at ease with sharing financial information between them.</a:t>
            </a:r>
          </a:p>
        </p:txBody>
      </p:sp>
      <p:sp>
        <p:nvSpPr>
          <p:cNvPr id="9" name="Rectangle 8">
            <a:extLst>
              <a:ext uri="{FF2B5EF4-FFF2-40B4-BE49-F238E27FC236}">
                <a16:creationId xmlns:a16="http://schemas.microsoft.com/office/drawing/2014/main" id="{816FDA17-F6CD-CDD5-6E11-095FB413D28B}"/>
              </a:ext>
            </a:extLst>
          </p:cNvPr>
          <p:cNvSpPr/>
          <p:nvPr/>
        </p:nvSpPr>
        <p:spPr bwMode="gray">
          <a:xfrm>
            <a:off x="1816611" y="4069749"/>
            <a:ext cx="3477284" cy="2380931"/>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Lack of understanding and awareness of key elements of UC including the childcare costs support </a:t>
            </a:r>
            <a:r>
              <a:rPr lang="en-GB" sz="1400">
                <a:solidFill>
                  <a:schemeClr val="tx1"/>
                </a:solidFill>
                <a:latin typeface="Arial" panose="020B0604020202020204" pitchFamily="34" charset="0"/>
              </a:rPr>
              <a:t>meant participant couples did not have a clear idea of how their finances would be affected by claiming UC. This led some to delay claiming and others not to claim at all.</a:t>
            </a:r>
          </a:p>
        </p:txBody>
      </p:sp>
      <p:sp>
        <p:nvSpPr>
          <p:cNvPr id="10" name="Rectangle 9">
            <a:extLst>
              <a:ext uri="{FF2B5EF4-FFF2-40B4-BE49-F238E27FC236}">
                <a16:creationId xmlns:a16="http://schemas.microsoft.com/office/drawing/2014/main" id="{7B08EF0D-90E2-BC0C-CDAA-0171B8D2D8C3}"/>
              </a:ext>
            </a:extLst>
          </p:cNvPr>
          <p:cNvSpPr/>
          <p:nvPr/>
        </p:nvSpPr>
        <p:spPr bwMode="gray">
          <a:xfrm>
            <a:off x="5450292" y="4069749"/>
            <a:ext cx="4646609" cy="2380931"/>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Participants’</a:t>
            </a:r>
            <a:r>
              <a:rPr lang="en-GB" sz="1400" b="1">
                <a:solidFill>
                  <a:srgbClr val="FF0000"/>
                </a:solidFill>
                <a:latin typeface="Arial" panose="020B0604020202020204" pitchFamily="34" charset="0"/>
              </a:rPr>
              <a:t> </a:t>
            </a:r>
            <a:r>
              <a:rPr lang="en-GB" sz="1400" b="1">
                <a:solidFill>
                  <a:schemeClr val="tx1"/>
                </a:solidFill>
                <a:latin typeface="Arial" panose="020B0604020202020204" pitchFamily="34" charset="0"/>
              </a:rPr>
              <a:t>experiences of claiming were determined by the complexity of their circumstances. </a:t>
            </a:r>
            <a:r>
              <a:rPr lang="en-GB" sz="1400">
                <a:solidFill>
                  <a:schemeClr val="tx1"/>
                </a:solidFill>
                <a:latin typeface="Arial" panose="020B0604020202020204" pitchFamily="34" charset="0"/>
              </a:rPr>
              <a:t>Participant couples with a self-employed partner were more likely to report that the experience of making and managing their claim was complex and time consuming. This was because their income fluctuated monthly which made inputting these details challenging. DWP could benefit from considering the process for making and managing a claim from the self-employed perspective, to ensure that the requirements are manageable for claimants.</a:t>
            </a:r>
          </a:p>
        </p:txBody>
      </p:sp>
    </p:spTree>
    <p:extLst>
      <p:ext uri="{BB962C8B-B14F-4D97-AF65-F5344CB8AC3E}">
        <p14:creationId xmlns:p14="http://schemas.microsoft.com/office/powerpoint/2010/main" val="19272411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1603-04A5-CAFC-2DC6-4DFF7CCCFB43}"/>
              </a:ext>
            </a:extLst>
          </p:cNvPr>
          <p:cNvSpPr>
            <a:spLocks noGrp="1"/>
          </p:cNvSpPr>
          <p:nvPr>
            <p:ph type="title"/>
          </p:nvPr>
        </p:nvSpPr>
        <p:spPr/>
        <p:txBody>
          <a:bodyPr/>
          <a:lstStyle/>
          <a:p>
            <a:r>
              <a:rPr lang="en-GB"/>
              <a:t>Key findings - II</a:t>
            </a:r>
          </a:p>
        </p:txBody>
      </p:sp>
      <p:sp>
        <p:nvSpPr>
          <p:cNvPr id="4" name="Rectangle 3">
            <a:extLst>
              <a:ext uri="{FF2B5EF4-FFF2-40B4-BE49-F238E27FC236}">
                <a16:creationId xmlns:a16="http://schemas.microsoft.com/office/drawing/2014/main" id="{6D6E7F48-9FC9-BE02-1724-DC2A4037573D}"/>
              </a:ext>
            </a:extLst>
          </p:cNvPr>
          <p:cNvSpPr/>
          <p:nvPr/>
        </p:nvSpPr>
        <p:spPr bwMode="gray">
          <a:xfrm>
            <a:off x="647702" y="1279226"/>
            <a:ext cx="3886199" cy="233029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How the claim process was managed by participants was determined by their pre-existing household dynamics</a:t>
            </a:r>
            <a:r>
              <a:rPr lang="en-GB" sz="1400">
                <a:solidFill>
                  <a:schemeClr val="tx1"/>
                </a:solidFill>
                <a:latin typeface="Arial" panose="020B0604020202020204" pitchFamily="34" charset="0"/>
              </a:rPr>
              <a:t>, this followed through to ongoing claim management. Where one partner was primarily or solely responsible for financial administration or management, or more digitally confident, they led the claim process. Where tasks were shared more equally, as was the claim process. </a:t>
            </a:r>
          </a:p>
        </p:txBody>
      </p:sp>
      <p:sp>
        <p:nvSpPr>
          <p:cNvPr id="3" name="Rectangle 2">
            <a:extLst>
              <a:ext uri="{FF2B5EF4-FFF2-40B4-BE49-F238E27FC236}">
                <a16:creationId xmlns:a16="http://schemas.microsoft.com/office/drawing/2014/main" id="{7E2437E7-F77B-86D3-3D69-A26913720E03}"/>
              </a:ext>
            </a:extLst>
          </p:cNvPr>
          <p:cNvSpPr/>
          <p:nvPr/>
        </p:nvSpPr>
        <p:spPr bwMode="gray">
          <a:xfrm>
            <a:off x="4700588" y="1279226"/>
            <a:ext cx="3743323" cy="2330298"/>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The claim process and linking was seen to be straightforward. </a:t>
            </a:r>
            <a:r>
              <a:rPr lang="en-GB" sz="1400">
                <a:solidFill>
                  <a:schemeClr val="tx1"/>
                </a:solidFill>
                <a:latin typeface="Arial" panose="020B0604020202020204" pitchFamily="34" charset="0"/>
              </a:rPr>
              <a:t>Participant couples’ challenges with the claim process were more likely to relate to being self-employed than being in a couple. As with other claimant subgroups, the most digitally confident found the claim process easiest to manage. One particular challenge raised by the less digitally active was only having one email address to make the claim with. </a:t>
            </a:r>
          </a:p>
        </p:txBody>
      </p:sp>
      <p:sp>
        <p:nvSpPr>
          <p:cNvPr id="5" name="Rectangle 4">
            <a:extLst>
              <a:ext uri="{FF2B5EF4-FFF2-40B4-BE49-F238E27FC236}">
                <a16:creationId xmlns:a16="http://schemas.microsoft.com/office/drawing/2014/main" id="{7099730D-46B5-45D9-AD72-24BF06232594}"/>
              </a:ext>
            </a:extLst>
          </p:cNvPr>
          <p:cNvSpPr/>
          <p:nvPr/>
        </p:nvSpPr>
        <p:spPr bwMode="gray">
          <a:xfrm>
            <a:off x="8610598" y="1279226"/>
            <a:ext cx="2943227" cy="233029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Participant couples reported that it could feel overwhelming if all communications about the claim process were sent to both partners.</a:t>
            </a:r>
            <a:endParaRPr lang="en-GB" sz="1400">
              <a:solidFill>
                <a:schemeClr val="tx1"/>
              </a:solidFill>
              <a:latin typeface="Arial" panose="020B0604020202020204" pitchFamily="34" charset="0"/>
            </a:endParaRPr>
          </a:p>
        </p:txBody>
      </p:sp>
      <p:sp>
        <p:nvSpPr>
          <p:cNvPr id="7" name="Rectangle 6">
            <a:extLst>
              <a:ext uri="{FF2B5EF4-FFF2-40B4-BE49-F238E27FC236}">
                <a16:creationId xmlns:a16="http://schemas.microsoft.com/office/drawing/2014/main" id="{5EE00B12-2E03-6828-D6B8-63924EC332C2}"/>
              </a:ext>
            </a:extLst>
          </p:cNvPr>
          <p:cNvSpPr/>
          <p:nvPr/>
        </p:nvSpPr>
        <p:spPr bwMode="gray">
          <a:xfrm>
            <a:off x="647702" y="3699027"/>
            <a:ext cx="3886199" cy="2863698"/>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Participants reported challenges and benefits to claiming UC: </a:t>
            </a:r>
            <a:r>
              <a:rPr lang="en-GB" sz="1400">
                <a:solidFill>
                  <a:schemeClr val="tx1"/>
                </a:solidFill>
                <a:latin typeface="Arial" panose="020B0604020202020204" pitchFamily="34" charset="0"/>
              </a:rPr>
              <a:t>the belief that they would be worse off led them to delay their claim; providing regular fit notes was seen as frustrating for those with a long-term condition and attending the Jobcentre Plus office at fixed hours around work was challenging. Participant couples wanted to be able to select the time of their appointment at the Jobcentre and for late / weekend appointments to fit around their work. </a:t>
            </a:r>
          </a:p>
        </p:txBody>
      </p:sp>
      <p:sp>
        <p:nvSpPr>
          <p:cNvPr id="8" name="Rectangle 7">
            <a:extLst>
              <a:ext uri="{FF2B5EF4-FFF2-40B4-BE49-F238E27FC236}">
                <a16:creationId xmlns:a16="http://schemas.microsoft.com/office/drawing/2014/main" id="{FE4D69B6-515D-204C-A035-1DF56E33FBDA}"/>
              </a:ext>
            </a:extLst>
          </p:cNvPr>
          <p:cNvSpPr/>
          <p:nvPr/>
        </p:nvSpPr>
        <p:spPr bwMode="gray">
          <a:xfrm>
            <a:off x="8610598" y="3695247"/>
            <a:ext cx="2943227" cy="2863698"/>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t"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Non-claimant couples </a:t>
            </a:r>
            <a:r>
              <a:rPr lang="en-GB" sz="1400">
                <a:solidFill>
                  <a:schemeClr val="tx1"/>
                </a:solidFill>
                <a:latin typeface="Arial" panose="020B0604020202020204" pitchFamily="34" charset="0"/>
              </a:rPr>
              <a:t>in our sample were more likely to be less financially reliant on their tax credits and encounter challenges with making a claim. They had intended to claim but the barriers they experienced to doing so put them off and they decided not to.</a:t>
            </a:r>
          </a:p>
        </p:txBody>
      </p:sp>
      <p:sp>
        <p:nvSpPr>
          <p:cNvPr id="9" name="Rectangle 8">
            <a:extLst>
              <a:ext uri="{FF2B5EF4-FFF2-40B4-BE49-F238E27FC236}">
                <a16:creationId xmlns:a16="http://schemas.microsoft.com/office/drawing/2014/main" id="{3E3AA2C4-7B77-FDD7-190E-E98BA3F09FC5}"/>
              </a:ext>
            </a:extLst>
          </p:cNvPr>
          <p:cNvSpPr/>
          <p:nvPr/>
        </p:nvSpPr>
        <p:spPr bwMode="gray">
          <a:xfrm>
            <a:off x="4700588" y="3695247"/>
            <a:ext cx="3743323" cy="286369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sz="1400" b="1">
                <a:solidFill>
                  <a:schemeClr val="tx1"/>
                </a:solidFill>
                <a:latin typeface="Arial" panose="020B0604020202020204" pitchFamily="34" charset="0"/>
              </a:rPr>
              <a:t>Participants who exceeded or were close to the capital limit </a:t>
            </a:r>
            <a:r>
              <a:rPr lang="en-GB" sz="1400">
                <a:solidFill>
                  <a:schemeClr val="tx1"/>
                </a:solidFill>
                <a:latin typeface="Arial" panose="020B0604020202020204" pitchFamily="34" charset="0"/>
              </a:rPr>
              <a:t>had this money for a specific purpose or for a particular reason (such as a life insurance payment from a child who had died or saving for medical equipment for a health condition). They felt that the UC savings limits did not consider their specific circumstances and that UC did not encourage saving. This contrasted negatively to their perceptions of tax credits. </a:t>
            </a:r>
          </a:p>
        </p:txBody>
      </p:sp>
    </p:spTree>
    <p:extLst>
      <p:ext uri="{BB962C8B-B14F-4D97-AF65-F5344CB8AC3E}">
        <p14:creationId xmlns:p14="http://schemas.microsoft.com/office/powerpoint/2010/main" val="9530090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4442D-8124-FF1F-09F7-A1482239FFA7}"/>
              </a:ext>
            </a:extLst>
          </p:cNvPr>
          <p:cNvSpPr>
            <a:spLocks noGrp="1"/>
          </p:cNvSpPr>
          <p:nvPr>
            <p:ph type="title"/>
          </p:nvPr>
        </p:nvSpPr>
        <p:spPr/>
        <p:txBody>
          <a:bodyPr>
            <a:normAutofit/>
          </a:bodyPr>
          <a:lstStyle/>
          <a:p>
            <a:r>
              <a:rPr lang="en-GB" sz="2800"/>
              <a:t>Non-Claimant Couples Key Findings </a:t>
            </a:r>
          </a:p>
        </p:txBody>
      </p:sp>
      <p:sp>
        <p:nvSpPr>
          <p:cNvPr id="4" name="Rectangle 3">
            <a:extLst>
              <a:ext uri="{FF2B5EF4-FFF2-40B4-BE49-F238E27FC236}">
                <a16:creationId xmlns:a16="http://schemas.microsoft.com/office/drawing/2014/main" id="{C0523296-5E13-14C9-A938-CAF71C96BF21}"/>
              </a:ext>
            </a:extLst>
          </p:cNvPr>
          <p:cNvSpPr/>
          <p:nvPr/>
        </p:nvSpPr>
        <p:spPr>
          <a:xfrm>
            <a:off x="679195" y="1671246"/>
            <a:ext cx="5127658" cy="6687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a:latin typeface="Arial" panose="020B0604020202020204" pitchFamily="34" charset="0"/>
                <a:cs typeface="Arial" panose="020B0604020202020204" pitchFamily="34" charset="0"/>
              </a:rPr>
              <a:t>Reasons for starting a claim and </a:t>
            </a:r>
            <a:r>
              <a:rPr lang="en-GB" sz="1600" b="1" i="1">
                <a:latin typeface="Arial" panose="020B0604020202020204" pitchFamily="34" charset="0"/>
                <a:cs typeface="Arial" panose="020B0604020202020204" pitchFamily="34" charset="0"/>
              </a:rPr>
              <a:t>dropping out </a:t>
            </a:r>
            <a:r>
              <a:rPr lang="en-GB" sz="1600" b="1">
                <a:latin typeface="Arial" panose="020B0604020202020204" pitchFamily="34" charset="0"/>
                <a:cs typeface="Arial" panose="020B0604020202020204" pitchFamily="34" charset="0"/>
              </a:rPr>
              <a:t>of the claim process </a:t>
            </a:r>
          </a:p>
        </p:txBody>
      </p:sp>
      <p:sp>
        <p:nvSpPr>
          <p:cNvPr id="6" name="Rectangle 5">
            <a:extLst>
              <a:ext uri="{FF2B5EF4-FFF2-40B4-BE49-F238E27FC236}">
                <a16:creationId xmlns:a16="http://schemas.microsoft.com/office/drawing/2014/main" id="{4E542C9C-E3B0-89E0-E25C-BAC5EBEDC17A}"/>
              </a:ext>
            </a:extLst>
          </p:cNvPr>
          <p:cNvSpPr/>
          <p:nvPr/>
        </p:nvSpPr>
        <p:spPr>
          <a:xfrm>
            <a:off x="6504370" y="1665955"/>
            <a:ext cx="5096780" cy="66874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a:latin typeface="Arial" panose="020B0604020202020204" pitchFamily="34" charset="0"/>
                <a:cs typeface="Arial" panose="020B0604020202020204" pitchFamily="34" charset="0"/>
              </a:rPr>
              <a:t>Reasons for deciding not to claim and </a:t>
            </a:r>
            <a:r>
              <a:rPr lang="en-GB" sz="1600" b="1" i="1">
                <a:latin typeface="Arial" panose="020B0604020202020204" pitchFamily="34" charset="0"/>
                <a:cs typeface="Arial" panose="020B0604020202020204" pitchFamily="34" charset="0"/>
              </a:rPr>
              <a:t>not starting </a:t>
            </a:r>
            <a:r>
              <a:rPr lang="en-GB" sz="1600" b="1">
                <a:latin typeface="Arial" panose="020B0604020202020204" pitchFamily="34" charset="0"/>
                <a:cs typeface="Arial" panose="020B0604020202020204" pitchFamily="34" charset="0"/>
              </a:rPr>
              <a:t>the claim process</a:t>
            </a:r>
          </a:p>
        </p:txBody>
      </p:sp>
      <p:sp>
        <p:nvSpPr>
          <p:cNvPr id="7" name="Rectangle 6">
            <a:extLst>
              <a:ext uri="{FF2B5EF4-FFF2-40B4-BE49-F238E27FC236}">
                <a16:creationId xmlns:a16="http://schemas.microsoft.com/office/drawing/2014/main" id="{D39C56C3-27C0-A96A-1822-46066EE0A820}"/>
              </a:ext>
            </a:extLst>
          </p:cNvPr>
          <p:cNvSpPr/>
          <p:nvPr/>
        </p:nvSpPr>
        <p:spPr bwMode="gray">
          <a:xfrm>
            <a:off x="679195" y="2422308"/>
            <a:ext cx="5146407" cy="1006692"/>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ea typeface="Arial" panose="020B0604020202020204" pitchFamily="34" charset="0"/>
              </a:rPr>
              <a:t>Technical difficulties </a:t>
            </a:r>
            <a:r>
              <a:rPr lang="en-GB" sz="1400">
                <a:latin typeface="Arial" panose="020B0604020202020204" pitchFamily="34" charset="0"/>
                <a:ea typeface="Arial" panose="020B0604020202020204" pitchFamily="34" charset="0"/>
              </a:rPr>
              <a:t>with the application process which couples did not know how to resolve or the effort of resolving it caused too much stress and they decided to cancel their application.</a:t>
            </a:r>
            <a:endParaRPr lang="en-GB" sz="1400"/>
          </a:p>
        </p:txBody>
      </p:sp>
      <p:sp>
        <p:nvSpPr>
          <p:cNvPr id="8" name="Rectangle 7">
            <a:extLst>
              <a:ext uri="{FF2B5EF4-FFF2-40B4-BE49-F238E27FC236}">
                <a16:creationId xmlns:a16="http://schemas.microsoft.com/office/drawing/2014/main" id="{E72CD58A-6EAD-2F55-8202-F3863D224E31}"/>
              </a:ext>
            </a:extLst>
          </p:cNvPr>
          <p:cNvSpPr/>
          <p:nvPr/>
        </p:nvSpPr>
        <p:spPr bwMode="gray">
          <a:xfrm>
            <a:off x="679195" y="3511322"/>
            <a:ext cx="5146407" cy="1452870"/>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ea typeface="Arial" panose="020B0604020202020204" pitchFamily="34" charset="0"/>
              </a:rPr>
              <a:t>Practical barriers </a:t>
            </a:r>
            <a:r>
              <a:rPr lang="en-GB" sz="1400">
                <a:latin typeface="Arial" panose="020B0604020202020204" pitchFamily="34" charset="0"/>
                <a:ea typeface="Arial" panose="020B0604020202020204" pitchFamily="34" charset="0"/>
              </a:rPr>
              <a:t>which made claiming more challenging, particularly relating to accessibility. This included low digital confidence; language barriers; health conditions which prevented partners from completing an application form; difficulties uploading self-employment income documents; and long waiting times for helplines.</a:t>
            </a:r>
          </a:p>
        </p:txBody>
      </p:sp>
      <p:sp>
        <p:nvSpPr>
          <p:cNvPr id="9" name="Rectangle 8">
            <a:extLst>
              <a:ext uri="{FF2B5EF4-FFF2-40B4-BE49-F238E27FC236}">
                <a16:creationId xmlns:a16="http://schemas.microsoft.com/office/drawing/2014/main" id="{A01C6F43-14EA-8F0D-8015-3BBF43ACDE0C}"/>
              </a:ext>
            </a:extLst>
          </p:cNvPr>
          <p:cNvSpPr/>
          <p:nvPr/>
        </p:nvSpPr>
        <p:spPr bwMode="gray">
          <a:xfrm>
            <a:off x="679195" y="5052053"/>
            <a:ext cx="5146406" cy="776713"/>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ea typeface="Arial" panose="020B0604020202020204" pitchFamily="34" charset="0"/>
              </a:rPr>
              <a:t>Lack of clarity on whether a claim was complete, </a:t>
            </a:r>
            <a:r>
              <a:rPr lang="en-GB" sz="1400">
                <a:latin typeface="Arial" panose="020B0604020202020204" pitchFamily="34" charset="0"/>
                <a:ea typeface="Arial" panose="020B0604020202020204" pitchFamily="34" charset="0"/>
              </a:rPr>
              <a:t>information had been input incorrectly or if corrections were needed to finish the claim process.</a:t>
            </a:r>
          </a:p>
        </p:txBody>
      </p:sp>
      <p:sp>
        <p:nvSpPr>
          <p:cNvPr id="10" name="Rectangle 9">
            <a:extLst>
              <a:ext uri="{FF2B5EF4-FFF2-40B4-BE49-F238E27FC236}">
                <a16:creationId xmlns:a16="http://schemas.microsoft.com/office/drawing/2014/main" id="{F05D467B-0AA9-9510-A78C-E9D80AAD78D0}"/>
              </a:ext>
            </a:extLst>
          </p:cNvPr>
          <p:cNvSpPr/>
          <p:nvPr/>
        </p:nvSpPr>
        <p:spPr bwMode="gray">
          <a:xfrm>
            <a:off x="6496651" y="2422308"/>
            <a:ext cx="5112219" cy="2140713"/>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rPr>
              <a:t>Amount of savings </a:t>
            </a:r>
            <a:r>
              <a:rPr lang="en-GB" sz="1400">
                <a:latin typeface="Arial" panose="020B0604020202020204" pitchFamily="34" charset="0"/>
              </a:rPr>
              <a:t>exceeded the capital limit for UC eligibility. There were couples who expected they would be ineligible because of the value of their savings (although they were not familiar with the exact capital disregard requirements); others who had familiarised themselves with the requirements and understood they were ineligible due to their savings; and couples who felt claiming wasn’t worth the effort due to the perceived impact of their savings on their UC payment amount.</a:t>
            </a:r>
            <a:endParaRPr lang="en-GB" sz="1400"/>
          </a:p>
        </p:txBody>
      </p:sp>
      <p:sp>
        <p:nvSpPr>
          <p:cNvPr id="11" name="Rectangle 10">
            <a:extLst>
              <a:ext uri="{FF2B5EF4-FFF2-40B4-BE49-F238E27FC236}">
                <a16:creationId xmlns:a16="http://schemas.microsoft.com/office/drawing/2014/main" id="{6E52A3DC-95C9-1F79-41EB-5475566F614D}"/>
              </a:ext>
            </a:extLst>
          </p:cNvPr>
          <p:cNvSpPr/>
          <p:nvPr/>
        </p:nvSpPr>
        <p:spPr bwMode="gray">
          <a:xfrm>
            <a:off x="6504369" y="5541084"/>
            <a:ext cx="5112220" cy="776713"/>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a:latin typeface="Arial" panose="020B0604020202020204" pitchFamily="34" charset="0"/>
                <a:cs typeface="Arial" panose="020B0604020202020204" pitchFamily="34" charset="0"/>
              </a:rPr>
              <a:t>Some couples perceived they could receive </a:t>
            </a:r>
            <a:r>
              <a:rPr lang="en-GB" sz="1400" b="1">
                <a:latin typeface="Arial" panose="020B0604020202020204" pitchFamily="34" charset="0"/>
                <a:cs typeface="Arial" panose="020B0604020202020204" pitchFamily="34" charset="0"/>
              </a:rPr>
              <a:t>more financial support from Tax Free Childcare </a:t>
            </a:r>
            <a:r>
              <a:rPr lang="en-GB" sz="1400">
                <a:latin typeface="Arial" panose="020B0604020202020204" pitchFamily="34" charset="0"/>
                <a:cs typeface="Arial" panose="020B0604020202020204" pitchFamily="34" charset="0"/>
              </a:rPr>
              <a:t>than claiming UC.</a:t>
            </a:r>
          </a:p>
        </p:txBody>
      </p:sp>
      <p:sp>
        <p:nvSpPr>
          <p:cNvPr id="12" name="Rectangle 11">
            <a:extLst>
              <a:ext uri="{FF2B5EF4-FFF2-40B4-BE49-F238E27FC236}">
                <a16:creationId xmlns:a16="http://schemas.microsoft.com/office/drawing/2014/main" id="{8D18E4F5-51FF-E1CF-2795-B8713E05A458}"/>
              </a:ext>
            </a:extLst>
          </p:cNvPr>
          <p:cNvSpPr/>
          <p:nvPr/>
        </p:nvSpPr>
        <p:spPr bwMode="gray">
          <a:xfrm>
            <a:off x="6504369" y="4602193"/>
            <a:ext cx="5112220" cy="899719"/>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panose="020B0604020202020204" pitchFamily="34" charset="0"/>
                <a:cs typeface="Arial" panose="020B0604020202020204" pitchFamily="34" charset="0"/>
              </a:rPr>
              <a:t>Low financial reliance on tax credits </a:t>
            </a:r>
            <a:r>
              <a:rPr lang="en-GB" sz="1400">
                <a:latin typeface="Arial" panose="020B0604020202020204" pitchFamily="34" charset="0"/>
                <a:cs typeface="Arial" panose="020B0604020202020204" pitchFamily="34" charset="0"/>
              </a:rPr>
              <a:t>meant that couples did not think the amount of money they would receive through UC was worth the effort.</a:t>
            </a:r>
          </a:p>
        </p:txBody>
      </p:sp>
      <p:sp>
        <p:nvSpPr>
          <p:cNvPr id="14" name="Rectangle 13">
            <a:extLst>
              <a:ext uri="{FF2B5EF4-FFF2-40B4-BE49-F238E27FC236}">
                <a16:creationId xmlns:a16="http://schemas.microsoft.com/office/drawing/2014/main" id="{59B7E767-8D91-0600-B1BA-DAABD82E9423}"/>
              </a:ext>
            </a:extLst>
          </p:cNvPr>
          <p:cNvSpPr/>
          <p:nvPr/>
        </p:nvSpPr>
        <p:spPr bwMode="gray">
          <a:xfrm>
            <a:off x="125346" y="1202256"/>
            <a:ext cx="2402702" cy="3484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rPr>
              <a:t>Non-c</a:t>
            </a:r>
            <a:r>
              <a:rPr lang="en-GB" sz="1600" b="1">
                <a:effectLst/>
                <a:latin typeface="Arial" panose="020B0604020202020204" pitchFamily="34" charset="0"/>
                <a:ea typeface="Arial" panose="020B0604020202020204" pitchFamily="34" charset="0"/>
              </a:rPr>
              <a:t>laimant couples</a:t>
            </a:r>
            <a:endParaRPr lang="en-GB" sz="1600"/>
          </a:p>
        </p:txBody>
      </p:sp>
      <p:sp>
        <p:nvSpPr>
          <p:cNvPr id="16" name="Rectangle 15">
            <a:extLst>
              <a:ext uri="{FF2B5EF4-FFF2-40B4-BE49-F238E27FC236}">
                <a16:creationId xmlns:a16="http://schemas.microsoft.com/office/drawing/2014/main" id="{22F65311-34B3-2B91-7DDD-674E071E18BA}"/>
              </a:ext>
            </a:extLst>
          </p:cNvPr>
          <p:cNvSpPr/>
          <p:nvPr/>
        </p:nvSpPr>
        <p:spPr bwMode="gray">
          <a:xfrm>
            <a:off x="679195" y="5916627"/>
            <a:ext cx="5146406" cy="510551"/>
          </a:xfrm>
          <a:prstGeom prst="rect">
            <a:avLst/>
          </a:prstGeom>
          <a:ln/>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ct val="110000"/>
              </a:lnSpc>
              <a:spcBef>
                <a:spcPts val="2400"/>
              </a:spcBef>
              <a:buClr>
                <a:schemeClr val="bg2"/>
              </a:buClr>
            </a:pPr>
            <a:r>
              <a:rPr lang="en-GB" sz="1400" b="1">
                <a:latin typeface="Arial"/>
                <a:ea typeface="Arial" panose="020B0604020202020204" pitchFamily="34" charset="0"/>
                <a:cs typeface="Arial"/>
              </a:rPr>
              <a:t>Repeatedly cancelled appointments at the Jobcentre </a:t>
            </a:r>
            <a:r>
              <a:rPr lang="en-GB" sz="1400">
                <a:latin typeface="Arial"/>
                <a:ea typeface="Arial" panose="020B0604020202020204" pitchFamily="34" charset="0"/>
                <a:cs typeface="Arial"/>
              </a:rPr>
              <a:t>which sometimes led them to the cancel their claim.</a:t>
            </a:r>
          </a:p>
        </p:txBody>
      </p:sp>
      <p:sp>
        <p:nvSpPr>
          <p:cNvPr id="3" name="Rectangle 2">
            <a:extLst>
              <a:ext uri="{FF2B5EF4-FFF2-40B4-BE49-F238E27FC236}">
                <a16:creationId xmlns:a16="http://schemas.microsoft.com/office/drawing/2014/main" id="{F08D12B8-53AC-DB9C-F534-A8362012624A}"/>
              </a:ext>
            </a:extLst>
          </p:cNvPr>
          <p:cNvSpPr/>
          <p:nvPr/>
        </p:nvSpPr>
        <p:spPr bwMode="gray">
          <a:xfrm>
            <a:off x="2757710" y="1202256"/>
            <a:ext cx="8862383" cy="3542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a:solidFill>
                  <a:schemeClr val="tx1"/>
                </a:solidFill>
                <a:latin typeface="Arial"/>
                <a:cs typeface="Arial"/>
              </a:rPr>
              <a:t>Note: these findings are based on a small sample and are not intended to be representative</a:t>
            </a:r>
          </a:p>
        </p:txBody>
      </p:sp>
    </p:spTree>
    <p:extLst>
      <p:ext uri="{BB962C8B-B14F-4D97-AF65-F5344CB8AC3E}">
        <p14:creationId xmlns:p14="http://schemas.microsoft.com/office/powerpoint/2010/main" val="3389575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AC99-6F24-7947-60BE-12069B99A0DC}"/>
              </a:ext>
            </a:extLst>
          </p:cNvPr>
          <p:cNvSpPr>
            <a:spLocks noGrp="1"/>
          </p:cNvSpPr>
          <p:nvPr>
            <p:ph type="title"/>
          </p:nvPr>
        </p:nvSpPr>
        <p:spPr/>
        <p:txBody>
          <a:bodyPr/>
          <a:lstStyle/>
          <a:p>
            <a:r>
              <a:rPr lang="en-GB"/>
              <a:t>1. Methodology and participant profiles</a:t>
            </a:r>
          </a:p>
        </p:txBody>
      </p:sp>
    </p:spTree>
    <p:extLst>
      <p:ext uri="{BB962C8B-B14F-4D97-AF65-F5344CB8AC3E}">
        <p14:creationId xmlns:p14="http://schemas.microsoft.com/office/powerpoint/2010/main" val="3215047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65852-738D-DDCA-0B3C-2EC77A3F4B8F}"/>
              </a:ext>
            </a:extLst>
          </p:cNvPr>
          <p:cNvSpPr>
            <a:spLocks noGrp="1"/>
          </p:cNvSpPr>
          <p:nvPr>
            <p:ph type="title"/>
          </p:nvPr>
        </p:nvSpPr>
        <p:spPr/>
        <p:txBody>
          <a:bodyPr>
            <a:normAutofit/>
          </a:bodyPr>
          <a:lstStyle/>
          <a:p>
            <a:r>
              <a:rPr lang="en-GB"/>
              <a:t>Interviews were conducted with 2 main groups: claimant and non-claimants (30 couples in total)</a:t>
            </a:r>
          </a:p>
        </p:txBody>
      </p:sp>
      <p:sp>
        <p:nvSpPr>
          <p:cNvPr id="4" name="Rectangle 3">
            <a:extLst>
              <a:ext uri="{FF2B5EF4-FFF2-40B4-BE49-F238E27FC236}">
                <a16:creationId xmlns:a16="http://schemas.microsoft.com/office/drawing/2014/main" id="{C8BB60D4-8326-1DDF-1A4D-22AC523317E1}"/>
              </a:ext>
            </a:extLst>
          </p:cNvPr>
          <p:cNvSpPr/>
          <p:nvPr/>
        </p:nvSpPr>
        <p:spPr>
          <a:xfrm>
            <a:off x="257836" y="1964285"/>
            <a:ext cx="5787450" cy="66194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10000"/>
              </a:lnSpc>
            </a:pPr>
            <a:r>
              <a:rPr lang="en-GB">
                <a:solidFill>
                  <a:schemeClr val="tx1"/>
                </a:solidFill>
                <a:latin typeface="Arial" panose="020B0604020202020204" pitchFamily="34" charset="0"/>
                <a:cs typeface="Arial" panose="020B0604020202020204" pitchFamily="34" charset="0"/>
              </a:rPr>
              <a:t>12 paired face-to-face interviews with UC claimant couples (90mins)</a:t>
            </a:r>
          </a:p>
        </p:txBody>
      </p:sp>
      <p:sp>
        <p:nvSpPr>
          <p:cNvPr id="7" name="Arrow: Right 6">
            <a:extLst>
              <a:ext uri="{FF2B5EF4-FFF2-40B4-BE49-F238E27FC236}">
                <a16:creationId xmlns:a16="http://schemas.microsoft.com/office/drawing/2014/main" id="{6C0F7731-D6B7-19F4-D44B-DB448572F787}"/>
              </a:ext>
            </a:extLst>
          </p:cNvPr>
          <p:cNvSpPr/>
          <p:nvPr/>
        </p:nvSpPr>
        <p:spPr>
          <a:xfrm rot="5400000">
            <a:off x="2821117" y="2696918"/>
            <a:ext cx="265943" cy="28687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1" name="Rectangle 10">
            <a:extLst>
              <a:ext uri="{FF2B5EF4-FFF2-40B4-BE49-F238E27FC236}">
                <a16:creationId xmlns:a16="http://schemas.microsoft.com/office/drawing/2014/main" id="{8B2DD145-4E4A-182E-1D0B-8107134DD581}"/>
              </a:ext>
            </a:extLst>
          </p:cNvPr>
          <p:cNvSpPr/>
          <p:nvPr/>
        </p:nvSpPr>
        <p:spPr>
          <a:xfrm>
            <a:off x="254088" y="3093296"/>
            <a:ext cx="5787450" cy="8952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10000"/>
              </a:lnSpc>
            </a:pPr>
            <a:r>
              <a:rPr lang="en-GB">
                <a:solidFill>
                  <a:schemeClr val="tx1"/>
                </a:solidFill>
                <a:latin typeface="Arial" panose="020B0604020202020204" pitchFamily="34" charset="0"/>
                <a:cs typeface="Arial" panose="020B0604020202020204" pitchFamily="34" charset="0"/>
              </a:rPr>
              <a:t>24 follow-up telephone interviews with the same couples individually       </a:t>
            </a:r>
          </a:p>
          <a:p>
            <a:pPr algn="ctr">
              <a:lnSpc>
                <a:spcPct val="110000"/>
              </a:lnSpc>
            </a:pPr>
            <a:r>
              <a:rPr lang="en-GB">
                <a:solidFill>
                  <a:schemeClr val="tx1"/>
                </a:solidFill>
                <a:latin typeface="Arial" panose="020B0604020202020204" pitchFamily="34" charset="0"/>
                <a:cs typeface="Arial" panose="020B0604020202020204" pitchFamily="34" charset="0"/>
              </a:rPr>
              <a:t>(30-45mins)</a:t>
            </a:r>
          </a:p>
        </p:txBody>
      </p:sp>
      <p:sp>
        <p:nvSpPr>
          <p:cNvPr id="12" name="Rectangle 11">
            <a:extLst>
              <a:ext uri="{FF2B5EF4-FFF2-40B4-BE49-F238E27FC236}">
                <a16:creationId xmlns:a16="http://schemas.microsoft.com/office/drawing/2014/main" id="{D5923593-98A4-A587-D12A-99C40A5B2462}"/>
              </a:ext>
            </a:extLst>
          </p:cNvPr>
          <p:cNvSpPr/>
          <p:nvPr/>
        </p:nvSpPr>
        <p:spPr>
          <a:xfrm>
            <a:off x="254087" y="4605578"/>
            <a:ext cx="11829664" cy="34969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10000"/>
              </a:lnSpc>
            </a:pPr>
            <a:r>
              <a:rPr lang="en-GB">
                <a:solidFill>
                  <a:schemeClr val="tx1"/>
                </a:solidFill>
                <a:latin typeface="Arial" panose="020B0604020202020204" pitchFamily="34" charset="0"/>
                <a:cs typeface="Arial" panose="020B0604020202020204" pitchFamily="34" charset="0"/>
              </a:rPr>
              <a:t>18 individual telephone interviews (1hr)</a:t>
            </a:r>
          </a:p>
        </p:txBody>
      </p:sp>
      <p:sp>
        <p:nvSpPr>
          <p:cNvPr id="14" name="Rectangle 13">
            <a:extLst>
              <a:ext uri="{FF2B5EF4-FFF2-40B4-BE49-F238E27FC236}">
                <a16:creationId xmlns:a16="http://schemas.microsoft.com/office/drawing/2014/main" id="{7EAD1978-7FC5-9FBC-49CF-88C64FD7BCC9}"/>
              </a:ext>
            </a:extLst>
          </p:cNvPr>
          <p:cNvSpPr/>
          <p:nvPr/>
        </p:nvSpPr>
        <p:spPr>
          <a:xfrm>
            <a:off x="6296297" y="1975277"/>
            <a:ext cx="5791199" cy="66194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10000"/>
              </a:lnSpc>
            </a:pPr>
            <a:r>
              <a:rPr lang="en-GB">
                <a:solidFill>
                  <a:schemeClr val="tx1"/>
                </a:solidFill>
                <a:latin typeface="Arial" panose="020B0604020202020204" pitchFamily="34" charset="0"/>
                <a:cs typeface="Arial" panose="020B0604020202020204" pitchFamily="34" charset="0"/>
              </a:rPr>
              <a:t>18 individual interviews via telephone with claimant couples (including 6 </a:t>
            </a:r>
            <a:r>
              <a:rPr lang="en-GB" b="1">
                <a:solidFill>
                  <a:schemeClr val="tx1"/>
                </a:solidFill>
                <a:latin typeface="Arial" panose="020B0604020202020204" pitchFamily="34" charset="0"/>
                <a:cs typeface="Arial" panose="020B0604020202020204" pitchFamily="34" charset="0"/>
              </a:rPr>
              <a:t>late claimants</a:t>
            </a:r>
            <a:r>
              <a:rPr lang="en-GB">
                <a:solidFill>
                  <a:schemeClr val="tx1"/>
                </a:solidFill>
                <a:latin typeface="Arial" panose="020B0604020202020204" pitchFamily="34" charset="0"/>
                <a:cs typeface="Arial" panose="020B0604020202020204" pitchFamily="34" charset="0"/>
              </a:rPr>
              <a:t>) (1hr)</a:t>
            </a:r>
          </a:p>
        </p:txBody>
      </p:sp>
      <p:sp>
        <p:nvSpPr>
          <p:cNvPr id="17" name="Rectangle 16">
            <a:extLst>
              <a:ext uri="{FF2B5EF4-FFF2-40B4-BE49-F238E27FC236}">
                <a16:creationId xmlns:a16="http://schemas.microsoft.com/office/drawing/2014/main" id="{4EB3B550-3D50-D3CD-7306-A5CDA7D3F2DD}"/>
              </a:ext>
            </a:extLst>
          </p:cNvPr>
          <p:cNvSpPr/>
          <p:nvPr/>
        </p:nvSpPr>
        <p:spPr bwMode="gray">
          <a:xfrm>
            <a:off x="257831" y="1261401"/>
            <a:ext cx="11829665" cy="2986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effectLst/>
                <a:latin typeface="Arial" panose="020B0604020202020204" pitchFamily="34" charset="0"/>
                <a:ea typeface="Arial" panose="020B0604020202020204" pitchFamily="34" charset="0"/>
              </a:rPr>
              <a:t>Claimant group</a:t>
            </a:r>
            <a:endParaRPr lang="en-GB"/>
          </a:p>
        </p:txBody>
      </p:sp>
      <p:sp>
        <p:nvSpPr>
          <p:cNvPr id="18" name="Rectangle 17">
            <a:extLst>
              <a:ext uri="{FF2B5EF4-FFF2-40B4-BE49-F238E27FC236}">
                <a16:creationId xmlns:a16="http://schemas.microsoft.com/office/drawing/2014/main" id="{0C09DDD6-99F8-4CE6-023E-143B4D33C043}"/>
              </a:ext>
            </a:extLst>
          </p:cNvPr>
          <p:cNvSpPr/>
          <p:nvPr/>
        </p:nvSpPr>
        <p:spPr bwMode="gray">
          <a:xfrm>
            <a:off x="254087" y="4231769"/>
            <a:ext cx="11829665" cy="2986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latin typeface="Arial" panose="020B0604020202020204" pitchFamily="34" charset="0"/>
                <a:ea typeface="Arial" panose="020B0604020202020204" pitchFamily="34" charset="0"/>
              </a:rPr>
              <a:t>*Non-c</a:t>
            </a:r>
            <a:r>
              <a:rPr lang="en-GB" b="1">
                <a:effectLst/>
                <a:latin typeface="Arial" panose="020B0604020202020204" pitchFamily="34" charset="0"/>
                <a:ea typeface="Arial" panose="020B0604020202020204" pitchFamily="34" charset="0"/>
              </a:rPr>
              <a:t>laimant group (9 couples)</a:t>
            </a:r>
            <a:endParaRPr lang="en-GB"/>
          </a:p>
        </p:txBody>
      </p:sp>
      <p:sp>
        <p:nvSpPr>
          <p:cNvPr id="5" name="Rectangle 4">
            <a:extLst>
              <a:ext uri="{FF2B5EF4-FFF2-40B4-BE49-F238E27FC236}">
                <a16:creationId xmlns:a16="http://schemas.microsoft.com/office/drawing/2014/main" id="{63632B44-5376-0C0B-176A-259F1553106F}"/>
              </a:ext>
            </a:extLst>
          </p:cNvPr>
          <p:cNvSpPr/>
          <p:nvPr/>
        </p:nvSpPr>
        <p:spPr bwMode="gray">
          <a:xfrm>
            <a:off x="254087" y="5853077"/>
            <a:ext cx="5400001" cy="6453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pPr>
            <a:r>
              <a:rPr lang="en-GB" sz="1600" i="1">
                <a:solidFill>
                  <a:schemeClr val="tx1"/>
                </a:solidFill>
                <a:latin typeface="Arial" panose="020B0604020202020204" pitchFamily="34" charset="0"/>
              </a:rPr>
              <a:t>*Recruitment of non-claimants was challenging so claimants were recruited (approach 2) to replace half of the non-claimant quota. </a:t>
            </a:r>
          </a:p>
        </p:txBody>
      </p:sp>
      <p:sp>
        <p:nvSpPr>
          <p:cNvPr id="3" name="Rectangle 2">
            <a:extLst>
              <a:ext uri="{FF2B5EF4-FFF2-40B4-BE49-F238E27FC236}">
                <a16:creationId xmlns:a16="http://schemas.microsoft.com/office/drawing/2014/main" id="{578DF1BB-BAAD-1CAD-DF37-D8A6F6A21B4A}"/>
              </a:ext>
            </a:extLst>
          </p:cNvPr>
          <p:cNvSpPr/>
          <p:nvPr/>
        </p:nvSpPr>
        <p:spPr bwMode="gray">
          <a:xfrm>
            <a:off x="254087" y="1601610"/>
            <a:ext cx="5791199" cy="2986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effectLst/>
                <a:latin typeface="Arial" panose="020B0604020202020204" pitchFamily="34" charset="0"/>
                <a:ea typeface="Arial" panose="020B0604020202020204" pitchFamily="34" charset="0"/>
              </a:rPr>
              <a:t>Approach 1 (12 couples)</a:t>
            </a:r>
            <a:endParaRPr lang="en-GB"/>
          </a:p>
        </p:txBody>
      </p:sp>
      <p:sp>
        <p:nvSpPr>
          <p:cNvPr id="6" name="Rectangle 5">
            <a:extLst>
              <a:ext uri="{FF2B5EF4-FFF2-40B4-BE49-F238E27FC236}">
                <a16:creationId xmlns:a16="http://schemas.microsoft.com/office/drawing/2014/main" id="{4A16851F-929D-D0F7-A986-DF7E6471BE67}"/>
              </a:ext>
            </a:extLst>
          </p:cNvPr>
          <p:cNvSpPr/>
          <p:nvPr/>
        </p:nvSpPr>
        <p:spPr bwMode="gray">
          <a:xfrm>
            <a:off x="6296297" y="1600510"/>
            <a:ext cx="5791199" cy="2986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b="1">
                <a:effectLst/>
                <a:latin typeface="Arial" panose="020B0604020202020204" pitchFamily="34" charset="0"/>
                <a:ea typeface="Arial" panose="020B0604020202020204" pitchFamily="34" charset="0"/>
              </a:rPr>
              <a:t>Approach 2 (9 couples)</a:t>
            </a:r>
            <a:endParaRPr lang="en-GB"/>
          </a:p>
        </p:txBody>
      </p:sp>
    </p:spTree>
    <p:extLst>
      <p:ext uri="{BB962C8B-B14F-4D97-AF65-F5344CB8AC3E}">
        <p14:creationId xmlns:p14="http://schemas.microsoft.com/office/powerpoint/2010/main" val="3381602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E28D8-0E78-DBBE-ACAE-2C19A777ABFB}"/>
              </a:ext>
            </a:extLst>
          </p:cNvPr>
          <p:cNvSpPr>
            <a:spLocks noGrp="1"/>
          </p:cNvSpPr>
          <p:nvPr>
            <p:ph type="title"/>
          </p:nvPr>
        </p:nvSpPr>
        <p:spPr/>
        <p:txBody>
          <a:bodyPr>
            <a:normAutofit/>
          </a:bodyPr>
          <a:lstStyle/>
          <a:p>
            <a:r>
              <a:rPr lang="en-GB"/>
              <a:t>Recruitment required consideration of couple dynamics and more time to organise than for individuals</a:t>
            </a:r>
          </a:p>
        </p:txBody>
      </p:sp>
      <p:sp>
        <p:nvSpPr>
          <p:cNvPr id="8" name="TextBox 7">
            <a:extLst>
              <a:ext uri="{FF2B5EF4-FFF2-40B4-BE49-F238E27FC236}">
                <a16:creationId xmlns:a16="http://schemas.microsoft.com/office/drawing/2014/main" id="{0A2B9B84-C9E6-423A-3E6F-7DA65B245DB5}"/>
              </a:ext>
            </a:extLst>
          </p:cNvPr>
          <p:cNvSpPr txBox="1"/>
          <p:nvPr/>
        </p:nvSpPr>
        <p:spPr bwMode="auto">
          <a:xfrm>
            <a:off x="222769" y="1981200"/>
            <a:ext cx="3750714" cy="3108543"/>
          </a:xfrm>
          <a:prstGeom prst="rect">
            <a:avLst/>
          </a:prstGeom>
          <a:noFill/>
          <a:ln>
            <a:noFill/>
          </a:ln>
        </p:spPr>
        <p:txBody>
          <a:bodyPr wrap="square" rtlCol="0">
            <a:spAutoFit/>
          </a:bodyPr>
          <a:lstStyle/>
          <a:p>
            <a:pPr marL="285750" indent="-285750">
              <a:buFont typeface="Arial" panose="020B0604020202020204" pitchFamily="34" charset="0"/>
              <a:buChar char="•"/>
            </a:pPr>
            <a:r>
              <a:rPr lang="en-GB" sz="1400">
                <a:latin typeface="Arial" panose="020B0604020202020204" pitchFamily="34" charset="0"/>
                <a:cs typeface="Arial" panose="020B0604020202020204" pitchFamily="34" charset="0"/>
              </a:rPr>
              <a:t>Couples who had previously been claiming tax credits were </a:t>
            </a:r>
            <a:r>
              <a:rPr lang="en-GB" sz="1400" b="1">
                <a:latin typeface="Arial" panose="020B0604020202020204" pitchFamily="34" charset="0"/>
                <a:cs typeface="Arial" panose="020B0604020202020204" pitchFamily="34" charset="0"/>
              </a:rPr>
              <a:t>recruited from 2 batches of DWP sample</a:t>
            </a:r>
            <a:r>
              <a:rPr lang="en-GB" sz="1400">
                <a:latin typeface="Arial" panose="020B0604020202020204" pitchFamily="34" charset="0"/>
                <a:cs typeface="Arial" panose="020B0604020202020204" pitchFamily="34" charset="0"/>
              </a:rPr>
              <a:t>: 1st wave c.500 couples (October 2023); 2nd wave c. 9,000 couples (January 2024).</a:t>
            </a:r>
          </a:p>
          <a:p>
            <a:pPr marL="285750" indent="-285750">
              <a:buFont typeface="Arial" panose="020B0604020202020204" pitchFamily="34" charset="0"/>
              <a:buChar char="•"/>
            </a:pPr>
            <a:r>
              <a:rPr lang="en-GB" sz="1400" b="1">
                <a:latin typeface="Arial" panose="020B0604020202020204" pitchFamily="34" charset="0"/>
                <a:cs typeface="Arial" panose="020B0604020202020204" pitchFamily="34" charset="0"/>
              </a:rPr>
              <a:t>They were sent an advance letter </a:t>
            </a:r>
            <a:r>
              <a:rPr lang="en-GB" sz="1400">
                <a:latin typeface="Arial" panose="020B0604020202020204" pitchFamily="34" charset="0"/>
                <a:cs typeface="Arial" panose="020B0604020202020204" pitchFamily="34" charset="0"/>
              </a:rPr>
              <a:t>which informed them about the research and gave them the option to opt out or into the research. This could be done over telephone or email.</a:t>
            </a:r>
          </a:p>
          <a:p>
            <a:pPr marL="285750" indent="-285750">
              <a:buFont typeface="Arial" panose="020B0604020202020204" pitchFamily="34" charset="0"/>
              <a:buChar char="•"/>
            </a:pPr>
            <a:r>
              <a:rPr lang="en-GB" sz="1400" b="1">
                <a:latin typeface="Arial" panose="020B0604020202020204" pitchFamily="34" charset="0"/>
                <a:cs typeface="Arial" panose="020B0604020202020204" pitchFamily="34" charset="0"/>
              </a:rPr>
              <a:t>Couples were phoned a maximum of 3 times </a:t>
            </a:r>
            <a:r>
              <a:rPr lang="en-GB" sz="1400">
                <a:latin typeface="Arial" panose="020B0604020202020204" pitchFamily="34" charset="0"/>
                <a:cs typeface="Arial" panose="020B0604020202020204" pitchFamily="34" charset="0"/>
              </a:rPr>
              <a:t>and voicemails left to gauge their interest in the research. After this they were not contacted again.</a:t>
            </a:r>
          </a:p>
        </p:txBody>
      </p:sp>
      <p:sp>
        <p:nvSpPr>
          <p:cNvPr id="9" name="Rectangle 8">
            <a:extLst>
              <a:ext uri="{FF2B5EF4-FFF2-40B4-BE49-F238E27FC236}">
                <a16:creationId xmlns:a16="http://schemas.microsoft.com/office/drawing/2014/main" id="{FBBCDDDD-D22E-FFFA-0EBD-F60584B48E58}"/>
              </a:ext>
            </a:extLst>
          </p:cNvPr>
          <p:cNvSpPr/>
          <p:nvPr/>
        </p:nvSpPr>
        <p:spPr bwMode="gray">
          <a:xfrm>
            <a:off x="134722" y="1087881"/>
            <a:ext cx="11922556" cy="24303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cs typeface="Arial" panose="020B0604020202020204" pitchFamily="34" charset="0"/>
              </a:rPr>
              <a:t>Recruitment</a:t>
            </a:r>
          </a:p>
        </p:txBody>
      </p:sp>
      <p:sp>
        <p:nvSpPr>
          <p:cNvPr id="3" name="TextBox 2">
            <a:extLst>
              <a:ext uri="{FF2B5EF4-FFF2-40B4-BE49-F238E27FC236}">
                <a16:creationId xmlns:a16="http://schemas.microsoft.com/office/drawing/2014/main" id="{BB14DE78-5017-8850-AB71-2C143B7B506C}"/>
              </a:ext>
            </a:extLst>
          </p:cNvPr>
          <p:cNvSpPr txBox="1"/>
          <p:nvPr/>
        </p:nvSpPr>
        <p:spPr bwMode="auto">
          <a:xfrm>
            <a:off x="4220642" y="2019484"/>
            <a:ext cx="3750715" cy="4616648"/>
          </a:xfrm>
          <a:prstGeom prst="rect">
            <a:avLst/>
          </a:prstGeom>
          <a:noFill/>
          <a:ln>
            <a:noFill/>
          </a:ln>
        </p:spPr>
        <p:txBody>
          <a:bodyPr wrap="square" rtlCol="0">
            <a:spAutoFit/>
          </a:bodyPr>
          <a:lstStyle/>
          <a:p>
            <a:pPr marL="285750" indent="-285750">
              <a:buFont typeface="Arial" panose="020B0604020202020204" pitchFamily="34" charset="0"/>
              <a:buChar char="•"/>
            </a:pPr>
            <a:r>
              <a:rPr lang="en-GB" sz="1400" b="1">
                <a:latin typeface="Arial" panose="020B0604020202020204" pitchFamily="34" charset="0"/>
                <a:cs typeface="Arial" panose="020B0604020202020204" pitchFamily="34" charset="0"/>
              </a:rPr>
              <a:t>After the recruiter contacted couples/ a partner, more time was required than when recruiting individuals:</a:t>
            </a:r>
          </a:p>
          <a:p>
            <a:pPr marL="800100" lvl="1" indent="-342900">
              <a:buAutoNum type="arabicParenR"/>
            </a:pPr>
            <a:r>
              <a:rPr lang="en-GB" sz="1400">
                <a:latin typeface="Arial" panose="020B0604020202020204" pitchFamily="34" charset="0"/>
                <a:cs typeface="Arial" panose="020B0604020202020204" pitchFamily="34" charset="0"/>
              </a:rPr>
              <a:t>To allow couples to discuss whether they were interested in participating in the research.</a:t>
            </a:r>
          </a:p>
          <a:p>
            <a:pPr marL="800100" lvl="1" indent="-342900">
              <a:buAutoNum type="arabicParenR"/>
            </a:pPr>
            <a:r>
              <a:rPr lang="en-GB" sz="1400">
                <a:latin typeface="Arial" panose="020B0604020202020204" pitchFamily="34" charset="0"/>
                <a:cs typeface="Arial" panose="020B0604020202020204" pitchFamily="34" charset="0"/>
              </a:rPr>
              <a:t>For the recruiter to recontact the couples to carry out a short screener to check whether they were eligible. </a:t>
            </a:r>
          </a:p>
          <a:p>
            <a:pPr marL="800100" lvl="1" indent="-342900">
              <a:buAutoNum type="arabicParenR"/>
            </a:pPr>
            <a:r>
              <a:rPr lang="en-GB" sz="1400">
                <a:latin typeface="Arial" panose="020B0604020202020204" pitchFamily="34" charset="0"/>
                <a:cs typeface="Arial" panose="020B0604020202020204" pitchFamily="34" charset="0"/>
              </a:rPr>
              <a:t>To organise a time that suited them both to speak.</a:t>
            </a:r>
          </a:p>
          <a:p>
            <a:pPr marL="285750" indent="-285750">
              <a:buFont typeface="Arial" panose="020B0604020202020204" pitchFamily="34" charset="0"/>
              <a:buChar char="•"/>
            </a:pPr>
            <a:r>
              <a:rPr lang="en-GB" sz="1400" b="1">
                <a:latin typeface="Arial" panose="020B0604020202020204" pitchFamily="34" charset="0"/>
                <a:cs typeface="Arial" panose="020B0604020202020204" pitchFamily="34" charset="0"/>
              </a:rPr>
              <a:t>Recruitment of non-claimant couples  was challenging because:</a:t>
            </a:r>
          </a:p>
          <a:p>
            <a:pPr marL="800100" lvl="1" indent="-342900">
              <a:buAutoNum type="arabicParenR"/>
            </a:pPr>
            <a:r>
              <a:rPr lang="en-GB" sz="1400">
                <a:latin typeface="Arial" panose="020B0604020202020204" pitchFamily="34" charset="0"/>
                <a:cs typeface="Arial" panose="020B0604020202020204" pitchFamily="34" charset="0"/>
              </a:rPr>
              <a:t>They were often in the process of      claiming or had claimed by the time the recruiter spoke with them.</a:t>
            </a:r>
          </a:p>
          <a:p>
            <a:pPr marL="800100" lvl="1" indent="-342900">
              <a:buAutoNum type="arabicParenR"/>
            </a:pPr>
            <a:r>
              <a:rPr lang="en-GB" sz="1400">
                <a:latin typeface="Arial" panose="020B0604020202020204" pitchFamily="34" charset="0"/>
                <a:cs typeface="Arial" panose="020B0604020202020204" pitchFamily="34" charset="0"/>
              </a:rPr>
              <a:t>Non-claimants felt more negatively     than claimants towards UC which made these couples less inclined to take part in the research. </a:t>
            </a:r>
          </a:p>
        </p:txBody>
      </p:sp>
      <p:sp>
        <p:nvSpPr>
          <p:cNvPr id="4" name="TextBox 3">
            <a:extLst>
              <a:ext uri="{FF2B5EF4-FFF2-40B4-BE49-F238E27FC236}">
                <a16:creationId xmlns:a16="http://schemas.microsoft.com/office/drawing/2014/main" id="{FC76B2FA-F7F8-6F45-E27B-F86DE0AE25EB}"/>
              </a:ext>
            </a:extLst>
          </p:cNvPr>
          <p:cNvSpPr txBox="1"/>
          <p:nvPr/>
        </p:nvSpPr>
        <p:spPr bwMode="auto">
          <a:xfrm>
            <a:off x="8305187" y="2019484"/>
            <a:ext cx="3750716" cy="4185761"/>
          </a:xfrm>
          <a:prstGeom prst="rect">
            <a:avLst/>
          </a:prstGeom>
          <a:noFill/>
          <a:ln>
            <a:noFill/>
          </a:ln>
        </p:spPr>
        <p:txBody>
          <a:bodyPr wrap="square" rtlCol="0">
            <a:spAutoFit/>
          </a:bodyPr>
          <a:lstStyle/>
          <a:p>
            <a:pPr marL="285750" indent="-285750">
              <a:buFont typeface="Arial" panose="020B0604020202020204" pitchFamily="34" charset="0"/>
              <a:buChar char="•"/>
            </a:pPr>
            <a:r>
              <a:rPr lang="en-GB" sz="1400" b="1">
                <a:latin typeface="Arial" panose="020B0604020202020204" pitchFamily="34" charset="0"/>
                <a:cs typeface="Arial" panose="020B0604020202020204" pitchFamily="34" charset="0"/>
              </a:rPr>
              <a:t>Tele-matching: </a:t>
            </a:r>
            <a:r>
              <a:rPr lang="en-GB" sz="1400">
                <a:latin typeface="Arial" panose="020B0604020202020204" pitchFamily="34" charset="0"/>
                <a:cs typeface="Arial" panose="020B0604020202020204" pitchFamily="34" charset="0"/>
              </a:rPr>
              <a:t>We used a method called tele-matching to match couples’ personal information with a potential phone number. This approach was used if the DWP sample information had missing or out of date telephone numbers. Results were limited given personal details were often out of date.</a:t>
            </a:r>
          </a:p>
          <a:p>
            <a:pPr marL="285750" indent="-285750">
              <a:buFont typeface="Arial" panose="020B0604020202020204" pitchFamily="34" charset="0"/>
              <a:buChar char="•"/>
            </a:pPr>
            <a:r>
              <a:rPr lang="en-GB" sz="1400" b="1">
                <a:latin typeface="Arial" panose="020B0604020202020204" pitchFamily="34" charset="0"/>
                <a:cs typeface="Arial" panose="020B0604020202020204" pitchFamily="34" charset="0"/>
              </a:rPr>
              <a:t>Targeted SMS: </a:t>
            </a:r>
            <a:r>
              <a:rPr lang="en-GB" sz="1400">
                <a:latin typeface="Arial" panose="020B0604020202020204" pitchFamily="34" charset="0"/>
                <a:cs typeface="Arial" panose="020B0604020202020204" pitchFamily="34" charset="0"/>
              </a:rPr>
              <a:t>The recruiter sent targeted SMS to these couples with a link to a short survey to answer to check their eligibility and interest in taking part. This quickened the triage period as couples’ claim status within the DWP sample was not always up to date.</a:t>
            </a:r>
          </a:p>
          <a:p>
            <a:pPr marL="285750" indent="-285750">
              <a:buFont typeface="Arial" panose="020B0604020202020204" pitchFamily="34" charset="0"/>
              <a:buChar char="•"/>
            </a:pPr>
            <a:r>
              <a:rPr lang="en-GB" sz="1400" b="1">
                <a:latin typeface="Arial" panose="020B0604020202020204" pitchFamily="34" charset="0"/>
                <a:cs typeface="Arial" panose="020B0604020202020204" pitchFamily="34" charset="0"/>
              </a:rPr>
              <a:t>Partner interviews: </a:t>
            </a:r>
            <a:r>
              <a:rPr lang="en-GB" sz="1400">
                <a:latin typeface="Arial" panose="020B0604020202020204" pitchFamily="34" charset="0"/>
                <a:cs typeface="Arial" panose="020B0604020202020204" pitchFamily="34" charset="0"/>
              </a:rPr>
              <a:t>We offered interviews to only one partner in a couple if the other partner was not interested in taking part.</a:t>
            </a:r>
          </a:p>
        </p:txBody>
      </p:sp>
      <p:sp>
        <p:nvSpPr>
          <p:cNvPr id="5" name="Rectangle 4">
            <a:extLst>
              <a:ext uri="{FF2B5EF4-FFF2-40B4-BE49-F238E27FC236}">
                <a16:creationId xmlns:a16="http://schemas.microsoft.com/office/drawing/2014/main" id="{07A3A0C3-6BC8-DB05-926A-CBA2814C0995}"/>
              </a:ext>
            </a:extLst>
          </p:cNvPr>
          <p:cNvSpPr/>
          <p:nvPr/>
        </p:nvSpPr>
        <p:spPr bwMode="gray">
          <a:xfrm>
            <a:off x="134722" y="1453643"/>
            <a:ext cx="3750716" cy="520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cs typeface="Arial" panose="020B0604020202020204" pitchFamily="34" charset="0"/>
              </a:rPr>
              <a:t>Context</a:t>
            </a:r>
          </a:p>
        </p:txBody>
      </p:sp>
      <p:sp>
        <p:nvSpPr>
          <p:cNvPr id="6" name="Rectangle 5">
            <a:extLst>
              <a:ext uri="{FF2B5EF4-FFF2-40B4-BE49-F238E27FC236}">
                <a16:creationId xmlns:a16="http://schemas.microsoft.com/office/drawing/2014/main" id="{5EA77B34-C7BD-DA0C-CB37-267CB831C7F0}"/>
              </a:ext>
            </a:extLst>
          </p:cNvPr>
          <p:cNvSpPr/>
          <p:nvPr/>
        </p:nvSpPr>
        <p:spPr bwMode="gray">
          <a:xfrm>
            <a:off x="4220642" y="1453643"/>
            <a:ext cx="3750716" cy="520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latin typeface="Arial" panose="020B0604020202020204" pitchFamily="34" charset="0"/>
                <a:ea typeface="Arial" panose="020B0604020202020204" pitchFamily="34" charset="0"/>
                <a:cs typeface="Arial" panose="020B0604020202020204" pitchFamily="34" charset="0"/>
              </a:rPr>
              <a:t>C</a:t>
            </a:r>
            <a:r>
              <a:rPr lang="en-GB" sz="1600" b="1">
                <a:effectLst/>
                <a:latin typeface="Arial" panose="020B0604020202020204" pitchFamily="34" charset="0"/>
                <a:ea typeface="Arial" panose="020B0604020202020204" pitchFamily="34" charset="0"/>
                <a:cs typeface="Arial" panose="020B0604020202020204" pitchFamily="34" charset="0"/>
              </a:rPr>
              <a:t>hallenges recruiting non-claimant couples</a:t>
            </a:r>
          </a:p>
        </p:txBody>
      </p:sp>
      <p:sp>
        <p:nvSpPr>
          <p:cNvPr id="7" name="Rectangle 6">
            <a:extLst>
              <a:ext uri="{FF2B5EF4-FFF2-40B4-BE49-F238E27FC236}">
                <a16:creationId xmlns:a16="http://schemas.microsoft.com/office/drawing/2014/main" id="{778466DE-AA3D-794A-F5ED-86EDBB47E392}"/>
              </a:ext>
            </a:extLst>
          </p:cNvPr>
          <p:cNvSpPr/>
          <p:nvPr/>
        </p:nvSpPr>
        <p:spPr bwMode="gray">
          <a:xfrm>
            <a:off x="8306562" y="1460813"/>
            <a:ext cx="3750716" cy="520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gn="ctr">
              <a:lnSpc>
                <a:spcPct val="110000"/>
              </a:lnSpc>
              <a:spcBef>
                <a:spcPts val="2400"/>
              </a:spcBef>
              <a:buClr>
                <a:schemeClr val="bg2"/>
              </a:buClr>
            </a:pPr>
            <a:r>
              <a:rPr lang="en-GB" sz="1600" b="1">
                <a:effectLst/>
                <a:latin typeface="Arial" panose="020B0604020202020204" pitchFamily="34" charset="0"/>
                <a:ea typeface="Arial" panose="020B0604020202020204" pitchFamily="34" charset="0"/>
                <a:cs typeface="Arial" panose="020B0604020202020204" pitchFamily="34" charset="0"/>
              </a:rPr>
              <a:t>Methods to boost non-claimant recruitment</a:t>
            </a:r>
          </a:p>
        </p:txBody>
      </p:sp>
    </p:spTree>
    <p:extLst>
      <p:ext uri="{BB962C8B-B14F-4D97-AF65-F5344CB8AC3E}">
        <p14:creationId xmlns:p14="http://schemas.microsoft.com/office/powerpoint/2010/main" val="602932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08937-070A-A4DB-4EC8-426415D51E42}"/>
              </a:ext>
            </a:extLst>
          </p:cNvPr>
          <p:cNvSpPr>
            <a:spLocks noGrp="1"/>
          </p:cNvSpPr>
          <p:nvPr>
            <p:ph type="title"/>
          </p:nvPr>
        </p:nvSpPr>
        <p:spPr/>
        <p:txBody>
          <a:bodyPr>
            <a:normAutofit/>
          </a:bodyPr>
          <a:lstStyle/>
          <a:p>
            <a:r>
              <a:rPr lang="en-GB"/>
              <a:t>Sample and fieldwork</a:t>
            </a:r>
          </a:p>
        </p:txBody>
      </p:sp>
      <p:sp>
        <p:nvSpPr>
          <p:cNvPr id="19" name="Rectangle 18">
            <a:extLst>
              <a:ext uri="{FF2B5EF4-FFF2-40B4-BE49-F238E27FC236}">
                <a16:creationId xmlns:a16="http://schemas.microsoft.com/office/drawing/2014/main" id="{87178758-AC0C-8F4D-2CF3-3638545C547E}"/>
              </a:ext>
            </a:extLst>
          </p:cNvPr>
          <p:cNvSpPr/>
          <p:nvPr/>
        </p:nvSpPr>
        <p:spPr>
          <a:xfrm>
            <a:off x="100038" y="1116000"/>
            <a:ext cx="2042536" cy="3855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10000"/>
              </a:lnSpc>
            </a:pPr>
            <a:endParaRPr lang="en-GB" b="1">
              <a:solidFill>
                <a:schemeClr val="tx1"/>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BB11C5CF-63C2-7F30-7E36-EFE0C0A90ABE}"/>
              </a:ext>
            </a:extLst>
          </p:cNvPr>
          <p:cNvSpPr/>
          <p:nvPr/>
        </p:nvSpPr>
        <p:spPr bwMode="gray">
          <a:xfrm>
            <a:off x="794621" y="1286310"/>
            <a:ext cx="10178179" cy="3286125"/>
          </a:xfrm>
          <a:prstGeom prst="rect">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buClr>
                <a:schemeClr val="bg2"/>
              </a:buClr>
            </a:pPr>
            <a:r>
              <a:rPr lang="en-GB" b="1" dirty="0">
                <a:solidFill>
                  <a:schemeClr val="tx1"/>
                </a:solidFill>
                <a:latin typeface="Arial"/>
                <a:cs typeface="Arial"/>
              </a:rPr>
              <a:t>Sample </a:t>
            </a:r>
          </a:p>
          <a:p>
            <a:pPr>
              <a:lnSpc>
                <a:spcPts val="1680"/>
              </a:lnSpc>
              <a:buClr>
                <a:schemeClr val="bg2"/>
              </a:buClr>
            </a:pPr>
            <a:r>
              <a:rPr lang="en-GB" sz="1400" dirty="0">
                <a:solidFill>
                  <a:schemeClr val="tx1"/>
                </a:solidFill>
                <a:latin typeface="Arial"/>
                <a:cs typeface="Arial"/>
              </a:rPr>
              <a:t>The groups were defined as: </a:t>
            </a:r>
          </a:p>
          <a:p>
            <a:pPr marL="742950" lvl="1" indent="-285750">
              <a:lnSpc>
                <a:spcPts val="1680"/>
              </a:lnSpc>
              <a:buFont typeface="Arial" panose="020B0604020202020204" pitchFamily="34" charset="0"/>
              <a:buChar char="•"/>
            </a:pPr>
            <a:r>
              <a:rPr lang="en-GB" sz="1400" b="1" dirty="0">
                <a:solidFill>
                  <a:schemeClr val="tx1"/>
                </a:solidFill>
                <a:latin typeface="Arial"/>
                <a:cs typeface="Arial"/>
              </a:rPr>
              <a:t>Non-claimants: </a:t>
            </a:r>
            <a:r>
              <a:rPr lang="en-GB" sz="1400" dirty="0">
                <a:solidFill>
                  <a:schemeClr val="tx1"/>
                </a:solidFill>
                <a:latin typeface="Arial"/>
                <a:cs typeface="Arial"/>
              </a:rPr>
              <a:t>those who had not claimed or had begun the claim process and had dropped out due to various reasons (before their first payment).</a:t>
            </a:r>
          </a:p>
          <a:p>
            <a:pPr marL="742950" lvl="1" indent="-285750">
              <a:lnSpc>
                <a:spcPts val="1680"/>
              </a:lnSpc>
              <a:buFont typeface="Arial" panose="020B0604020202020204" pitchFamily="34" charset="0"/>
              <a:buChar char="•"/>
            </a:pPr>
            <a:r>
              <a:rPr lang="en-GB" sz="1400" b="1" dirty="0">
                <a:solidFill>
                  <a:schemeClr val="tx1"/>
                </a:solidFill>
                <a:latin typeface="Arial"/>
                <a:cs typeface="Arial"/>
              </a:rPr>
              <a:t>Claimants: </a:t>
            </a:r>
            <a:r>
              <a:rPr lang="en-GB" sz="1400" dirty="0">
                <a:solidFill>
                  <a:schemeClr val="tx1"/>
                </a:solidFill>
                <a:latin typeface="Arial"/>
                <a:cs typeface="Arial"/>
              </a:rPr>
              <a:t>those who had claimed before their migration deadline</a:t>
            </a:r>
          </a:p>
          <a:p>
            <a:pPr marL="742950" lvl="1" indent="-285750">
              <a:lnSpc>
                <a:spcPts val="1680"/>
              </a:lnSpc>
              <a:buFont typeface="Arial" panose="020B0604020202020204" pitchFamily="34" charset="0"/>
              <a:buChar char="•"/>
            </a:pPr>
            <a:r>
              <a:rPr lang="en-GB" sz="1400" b="1" dirty="0">
                <a:solidFill>
                  <a:schemeClr val="tx1"/>
                </a:solidFill>
                <a:latin typeface="Arial"/>
                <a:cs typeface="Arial"/>
              </a:rPr>
              <a:t>Late claimants: </a:t>
            </a:r>
            <a:r>
              <a:rPr lang="en-GB" sz="1400" dirty="0">
                <a:solidFill>
                  <a:schemeClr val="tx1"/>
                </a:solidFill>
                <a:latin typeface="Arial"/>
                <a:cs typeface="Arial"/>
              </a:rPr>
              <a:t>those who claimed after their migration deadline.</a:t>
            </a:r>
          </a:p>
          <a:p>
            <a:pPr marL="285750" indent="-285750">
              <a:lnSpc>
                <a:spcPts val="1680"/>
              </a:lnSpc>
              <a:buFont typeface="Arial" panose="020B0604020202020204" pitchFamily="34" charset="0"/>
              <a:buChar char="•"/>
            </a:pPr>
            <a:r>
              <a:rPr lang="en-GB" sz="1400" b="1" dirty="0">
                <a:solidFill>
                  <a:schemeClr val="tx1"/>
                </a:solidFill>
                <a:latin typeface="Arial"/>
                <a:cs typeface="Arial"/>
              </a:rPr>
              <a:t>The definition of a non-claimant needed to be adapted throughout fieldwork: </a:t>
            </a:r>
            <a:r>
              <a:rPr lang="en-GB" sz="1400" dirty="0">
                <a:solidFill>
                  <a:schemeClr val="tx1"/>
                </a:solidFill>
                <a:latin typeface="Arial"/>
                <a:cs typeface="Arial"/>
              </a:rPr>
              <a:t>the definition initially began as those who had not started the claim process; however, we found many couples had not been able to complete the process during recruitment and had inadvertently become non-claimants. We then revised the definition in response to this to capture what was happening on the ground.</a:t>
            </a:r>
          </a:p>
          <a:p>
            <a:pPr marL="285750" indent="-285750">
              <a:lnSpc>
                <a:spcPts val="1680"/>
              </a:lnSpc>
              <a:buFont typeface="Arial" panose="020B0604020202020204" pitchFamily="34" charset="0"/>
              <a:buChar char="•"/>
            </a:pPr>
            <a:r>
              <a:rPr lang="en-GB" sz="1400" b="1" dirty="0">
                <a:solidFill>
                  <a:schemeClr val="tx1"/>
                </a:solidFill>
                <a:latin typeface="Arial"/>
                <a:cs typeface="Arial"/>
              </a:rPr>
              <a:t>Interviews were conducted with tax credit customer couples who had received, and read, a migration letter. </a:t>
            </a:r>
            <a:r>
              <a:rPr lang="en-GB" sz="1400" dirty="0">
                <a:solidFill>
                  <a:schemeClr val="tx1"/>
                </a:solidFill>
                <a:latin typeface="Arial"/>
                <a:cs typeface="Arial"/>
              </a:rPr>
              <a:t>We did not recruit anyone who did not recall the migration letter.</a:t>
            </a:r>
          </a:p>
          <a:p>
            <a:pPr marL="285750" indent="-285750">
              <a:lnSpc>
                <a:spcPts val="1680"/>
              </a:lnSpc>
              <a:buFont typeface="Arial" panose="020B0604020202020204" pitchFamily="34" charset="0"/>
              <a:buChar char="•"/>
            </a:pPr>
            <a:r>
              <a:rPr lang="en-GB" sz="1400" b="1" dirty="0">
                <a:solidFill>
                  <a:schemeClr val="tx1"/>
                </a:solidFill>
                <a:latin typeface="Arial"/>
                <a:cs typeface="Arial"/>
              </a:rPr>
              <a:t>No quotas were set apart from region </a:t>
            </a:r>
            <a:r>
              <a:rPr lang="en-GB" sz="1400" dirty="0">
                <a:solidFill>
                  <a:schemeClr val="tx1"/>
                </a:solidFill>
                <a:latin typeface="Arial"/>
                <a:cs typeface="Arial"/>
              </a:rPr>
              <a:t>to maximise recruitment opportunities for non-claimants. </a:t>
            </a:r>
          </a:p>
          <a:p>
            <a:pPr marL="285750" indent="-285750">
              <a:lnSpc>
                <a:spcPts val="1680"/>
              </a:lnSpc>
              <a:buFont typeface="Arial" panose="020B0604020202020204" pitchFamily="34" charset="0"/>
              <a:buChar char="•"/>
            </a:pPr>
            <a:r>
              <a:rPr lang="en-GB" sz="1400" b="1" dirty="0">
                <a:solidFill>
                  <a:schemeClr val="tx1"/>
                </a:solidFill>
                <a:latin typeface="Arial"/>
                <a:cs typeface="Arial"/>
              </a:rPr>
              <a:t>Age, gender and tax credit type were monitored for a mix </a:t>
            </a:r>
            <a:r>
              <a:rPr lang="en-GB" sz="1400" dirty="0">
                <a:solidFill>
                  <a:schemeClr val="tx1"/>
                </a:solidFill>
                <a:latin typeface="Arial"/>
                <a:cs typeface="Arial"/>
              </a:rPr>
              <a:t>across the sample.</a:t>
            </a:r>
          </a:p>
        </p:txBody>
      </p:sp>
      <p:sp>
        <p:nvSpPr>
          <p:cNvPr id="15" name="Rectangle 14">
            <a:extLst>
              <a:ext uri="{FF2B5EF4-FFF2-40B4-BE49-F238E27FC236}">
                <a16:creationId xmlns:a16="http://schemas.microsoft.com/office/drawing/2014/main" id="{4D941766-B02B-041C-F674-91A62841D50B}"/>
              </a:ext>
            </a:extLst>
          </p:cNvPr>
          <p:cNvSpPr/>
          <p:nvPr/>
        </p:nvSpPr>
        <p:spPr bwMode="gray">
          <a:xfrm>
            <a:off x="794621" y="4742745"/>
            <a:ext cx="10178179" cy="1658762"/>
          </a:xfrm>
          <a:prstGeom prst="rect">
            <a:avLst/>
          </a:prstGeom>
          <a:no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lnSpc>
                <a:spcPts val="1680"/>
              </a:lnSpc>
            </a:pPr>
            <a:r>
              <a:rPr lang="en-GB" b="1">
                <a:solidFill>
                  <a:schemeClr val="tx1"/>
                </a:solidFill>
                <a:latin typeface="Arial" panose="020B0604020202020204" pitchFamily="34" charset="0"/>
                <a:cs typeface="Arial" panose="020B0604020202020204" pitchFamily="34" charset="0"/>
              </a:rPr>
              <a:t>Fieldwork</a:t>
            </a:r>
            <a:endParaRPr lang="en-GB" sz="1400" b="1">
              <a:solidFill>
                <a:schemeClr val="tx1"/>
              </a:solidFill>
              <a:latin typeface="Arial" panose="020B0604020202020204" pitchFamily="34" charset="0"/>
              <a:cs typeface="Arial" panose="020B0604020202020204" pitchFamily="34" charset="0"/>
            </a:endParaRPr>
          </a:p>
          <a:p>
            <a:pPr marL="285750" indent="-285750">
              <a:lnSpc>
                <a:spcPts val="1680"/>
              </a:lnSpc>
              <a:buFont typeface="Arial" panose="020B0604020202020204" pitchFamily="34" charset="0"/>
              <a:buChar char="•"/>
            </a:pPr>
            <a:r>
              <a:rPr lang="en-GB" sz="1400">
                <a:solidFill>
                  <a:schemeClr val="tx1"/>
                </a:solidFill>
                <a:latin typeface="Arial" panose="020B0604020202020204" pitchFamily="34" charset="0"/>
              </a:rPr>
              <a:t>Fieldwork took place between October 2023 and April 2024 – it was extended due to challenges with non-claimant recruitment.</a:t>
            </a:r>
          </a:p>
          <a:p>
            <a:pPr marL="285750" indent="-285750">
              <a:lnSpc>
                <a:spcPts val="1680"/>
              </a:lnSpc>
              <a:buFont typeface="Arial" panose="020B0604020202020204" pitchFamily="34" charset="0"/>
              <a:buChar char="•"/>
            </a:pPr>
            <a:r>
              <a:rPr lang="en-GB" sz="1400">
                <a:solidFill>
                  <a:schemeClr val="tx1"/>
                </a:solidFill>
                <a:latin typeface="Arial" panose="020B0604020202020204" pitchFamily="34" charset="0"/>
              </a:rPr>
              <a:t>Couples received a voucher of </a:t>
            </a:r>
            <a:r>
              <a:rPr lang="en-GB" sz="1400" b="1">
                <a:solidFill>
                  <a:schemeClr val="tx1"/>
                </a:solidFill>
                <a:latin typeface="Arial" panose="020B0604020202020204" pitchFamily="34" charset="0"/>
              </a:rPr>
              <a:t>£40 each per interview </a:t>
            </a:r>
            <a:r>
              <a:rPr lang="en-GB" sz="1400">
                <a:solidFill>
                  <a:schemeClr val="tx1"/>
                </a:solidFill>
                <a:latin typeface="Arial" panose="020B0604020202020204" pitchFamily="34" charset="0"/>
              </a:rPr>
              <a:t>as a thank you for taking part.</a:t>
            </a:r>
          </a:p>
          <a:p>
            <a:pPr marL="285750" indent="-285750">
              <a:lnSpc>
                <a:spcPts val="1680"/>
              </a:lnSpc>
              <a:buFont typeface="Arial" panose="020B0604020202020204" pitchFamily="34" charset="0"/>
              <a:buChar char="•"/>
            </a:pPr>
            <a:r>
              <a:rPr lang="en-GB" sz="1400">
                <a:solidFill>
                  <a:schemeClr val="tx1"/>
                </a:solidFill>
                <a:latin typeface="Arial" panose="020B0604020202020204" pitchFamily="34" charset="0"/>
              </a:rPr>
              <a:t>Claimant </a:t>
            </a:r>
            <a:r>
              <a:rPr lang="en-GB" sz="1400" b="1">
                <a:solidFill>
                  <a:schemeClr val="tx1"/>
                </a:solidFill>
                <a:latin typeface="Arial" panose="020B0604020202020204" pitchFamily="34" charset="0"/>
              </a:rPr>
              <a:t>follow-up interviews took place at least 6 weeks after their first UC payment. </a:t>
            </a:r>
            <a:r>
              <a:rPr lang="en-GB" sz="1400">
                <a:solidFill>
                  <a:schemeClr val="tx1"/>
                </a:solidFill>
                <a:latin typeface="Arial" panose="020B0604020202020204" pitchFamily="34" charset="0"/>
              </a:rPr>
              <a:t>The focus of the discussion was on the management of their claims.</a:t>
            </a:r>
          </a:p>
        </p:txBody>
      </p:sp>
    </p:spTree>
    <p:extLst>
      <p:ext uri="{BB962C8B-B14F-4D97-AF65-F5344CB8AC3E}">
        <p14:creationId xmlns:p14="http://schemas.microsoft.com/office/powerpoint/2010/main" val="2516065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D4C65-EA0F-0A56-7AED-7590364B0782}"/>
              </a:ext>
            </a:extLst>
          </p:cNvPr>
          <p:cNvSpPr>
            <a:spLocks noGrp="1"/>
          </p:cNvSpPr>
          <p:nvPr>
            <p:ph type="title"/>
          </p:nvPr>
        </p:nvSpPr>
        <p:spPr/>
        <p:txBody>
          <a:bodyPr>
            <a:normAutofit fontScale="90000"/>
          </a:bodyPr>
          <a:lstStyle/>
          <a:p>
            <a:br>
              <a:rPr lang="en-GB"/>
            </a:br>
            <a:r>
              <a:rPr lang="en-GB"/>
              <a:t>S</a:t>
            </a:r>
            <a:r>
              <a:rPr lang="en-GB">
                <a:latin typeface="Arial" panose="020B0604020202020204" pitchFamily="34" charset="0"/>
                <a:cs typeface="Arial" panose="020B0604020202020204" pitchFamily="34" charset="0"/>
              </a:rPr>
              <a:t>ample breakdown</a:t>
            </a:r>
            <a:br>
              <a:rPr lang="en-GB">
                <a:latin typeface="Arial" panose="020B0604020202020204" pitchFamily="34" charset="0"/>
                <a:cs typeface="Arial" panose="020B0604020202020204" pitchFamily="34" charset="0"/>
              </a:rPr>
            </a:br>
            <a:endParaRPr lang="en-GB"/>
          </a:p>
        </p:txBody>
      </p:sp>
      <p:graphicFrame>
        <p:nvGraphicFramePr>
          <p:cNvPr id="3" name="Table 2">
            <a:extLst>
              <a:ext uri="{FF2B5EF4-FFF2-40B4-BE49-F238E27FC236}">
                <a16:creationId xmlns:a16="http://schemas.microsoft.com/office/drawing/2014/main" id="{377E3454-334F-8BE2-3C45-5FEC4A5280A2}"/>
              </a:ext>
            </a:extLst>
          </p:cNvPr>
          <p:cNvGraphicFramePr>
            <a:graphicFrameLocks noGrp="1"/>
          </p:cNvGraphicFramePr>
          <p:nvPr>
            <p:extLst>
              <p:ext uri="{D42A27DB-BD31-4B8C-83A1-F6EECF244321}">
                <p14:modId xmlns:p14="http://schemas.microsoft.com/office/powerpoint/2010/main" val="3085363938"/>
              </p:ext>
            </p:extLst>
          </p:nvPr>
        </p:nvGraphicFramePr>
        <p:xfrm>
          <a:off x="338457" y="1163672"/>
          <a:ext cx="5757544" cy="5140948"/>
        </p:xfrm>
        <a:graphic>
          <a:graphicData uri="http://schemas.openxmlformats.org/drawingml/2006/table">
            <a:tbl>
              <a:tblPr firstRow="1" bandRow="1">
                <a:tableStyleId>{5C22544A-7EE6-4342-B048-85BDC9FD1C3A}</a:tableStyleId>
              </a:tblPr>
              <a:tblGrid>
                <a:gridCol w="1586137">
                  <a:extLst>
                    <a:ext uri="{9D8B030D-6E8A-4147-A177-3AD203B41FA5}">
                      <a16:colId xmlns:a16="http://schemas.microsoft.com/office/drawing/2014/main" val="3597001457"/>
                    </a:ext>
                  </a:extLst>
                </a:gridCol>
                <a:gridCol w="2020389">
                  <a:extLst>
                    <a:ext uri="{9D8B030D-6E8A-4147-A177-3AD203B41FA5}">
                      <a16:colId xmlns:a16="http://schemas.microsoft.com/office/drawing/2014/main" val="2138446281"/>
                    </a:ext>
                  </a:extLst>
                </a:gridCol>
                <a:gridCol w="1105988">
                  <a:extLst>
                    <a:ext uri="{9D8B030D-6E8A-4147-A177-3AD203B41FA5}">
                      <a16:colId xmlns:a16="http://schemas.microsoft.com/office/drawing/2014/main" val="99295112"/>
                    </a:ext>
                  </a:extLst>
                </a:gridCol>
                <a:gridCol w="1045030">
                  <a:extLst>
                    <a:ext uri="{9D8B030D-6E8A-4147-A177-3AD203B41FA5}">
                      <a16:colId xmlns:a16="http://schemas.microsoft.com/office/drawing/2014/main" val="1781008374"/>
                    </a:ext>
                  </a:extLst>
                </a:gridCol>
              </a:tblGrid>
              <a:tr h="646215">
                <a:tc>
                  <a:txBody>
                    <a:bodyPr/>
                    <a:lstStyle/>
                    <a:p>
                      <a:r>
                        <a:rPr lang="en-GB" sz="1200" b="1">
                          <a:solidFill>
                            <a:schemeClr val="bg1"/>
                          </a:solidFill>
                          <a:latin typeface="Arial" panose="020B0604020202020204" pitchFamily="34" charset="0"/>
                          <a:cs typeface="Arial" panose="020B0604020202020204" pitchFamily="34" charset="0"/>
                        </a:rPr>
                        <a:t>Category </a:t>
                      </a:r>
                    </a:p>
                  </a:txBody>
                  <a:tcPr/>
                </a:tc>
                <a:tc>
                  <a:txBody>
                    <a:bodyPr/>
                    <a:lstStyle/>
                    <a:p>
                      <a:r>
                        <a:rPr lang="en-GB" sz="1200">
                          <a:latin typeface="Arial" panose="020B0604020202020204" pitchFamily="34" charset="0"/>
                          <a:cs typeface="Arial" panose="020B0604020202020204" pitchFamily="34" charset="0"/>
                        </a:rPr>
                        <a:t>Criteria </a:t>
                      </a:r>
                    </a:p>
                  </a:txBody>
                  <a:tcPr/>
                </a:tc>
                <a:tc>
                  <a:txBody>
                    <a:bodyPr/>
                    <a:lstStyle/>
                    <a:p>
                      <a:r>
                        <a:rPr lang="en-GB" sz="1200">
                          <a:latin typeface="Arial" panose="020B0604020202020204" pitchFamily="34" charset="0"/>
                          <a:cs typeface="Arial" panose="020B0604020202020204" pitchFamily="34" charset="0"/>
                        </a:rPr>
                        <a:t>*Achieved</a:t>
                      </a:r>
                    </a:p>
                    <a:p>
                      <a:r>
                        <a:rPr lang="en-GB" sz="1200">
                          <a:latin typeface="Arial" panose="020B0604020202020204" pitchFamily="34" charset="0"/>
                          <a:cs typeface="Arial" panose="020B0604020202020204" pitchFamily="34" charset="0"/>
                        </a:rPr>
                        <a:t>(Non-claimants)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a:latin typeface="Arial" panose="020B0604020202020204" pitchFamily="34" charset="0"/>
                          <a:cs typeface="Arial" panose="020B0604020202020204" pitchFamily="34" charset="0"/>
                        </a:rPr>
                        <a:t>*Achieved (claimants)</a:t>
                      </a:r>
                    </a:p>
                    <a:p>
                      <a:endParaRPr lang="en-GB" sz="12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72321490"/>
                  </a:ext>
                </a:extLst>
              </a:tr>
              <a:tr h="314336">
                <a:tc rowSpan="2">
                  <a:txBody>
                    <a:bodyPr/>
                    <a:lstStyle/>
                    <a:p>
                      <a:r>
                        <a:rPr lang="en-GB" sz="1200" b="1">
                          <a:solidFill>
                            <a:schemeClr val="tx1"/>
                          </a:solidFill>
                          <a:latin typeface="Arial" panose="020B0604020202020204" pitchFamily="34" charset="0"/>
                          <a:cs typeface="Arial" panose="020B0604020202020204" pitchFamily="34" charset="0"/>
                        </a:rPr>
                        <a:t>Interview type </a:t>
                      </a: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Individual (remote)</a:t>
                      </a:r>
                    </a:p>
                  </a:txBody>
                  <a:tcPr/>
                </a:tc>
                <a:tc>
                  <a:txBody>
                    <a:bodyPr/>
                    <a:lstStyle/>
                    <a:p>
                      <a:r>
                        <a:rPr lang="en-GB" sz="1200">
                          <a:latin typeface="Arial" panose="020B0604020202020204" pitchFamily="34" charset="0"/>
                          <a:cs typeface="Arial" panose="020B0604020202020204" pitchFamily="34" charset="0"/>
                        </a:rPr>
                        <a:t>18</a:t>
                      </a:r>
                    </a:p>
                  </a:txBody>
                  <a:tcPr/>
                </a:tc>
                <a:tc>
                  <a:txBody>
                    <a:bodyPr/>
                    <a:lstStyle/>
                    <a:p>
                      <a:r>
                        <a:rPr lang="en-GB" sz="1200">
                          <a:latin typeface="Arial" panose="020B0604020202020204" pitchFamily="34" charset="0"/>
                          <a:cs typeface="Arial" panose="020B0604020202020204" pitchFamily="34" charset="0"/>
                        </a:rPr>
                        <a:t>18</a:t>
                      </a:r>
                    </a:p>
                  </a:txBody>
                  <a:tcPr/>
                </a:tc>
                <a:extLst>
                  <a:ext uri="{0D108BD9-81ED-4DB2-BD59-A6C34878D82A}">
                    <a16:rowId xmlns:a16="http://schemas.microsoft.com/office/drawing/2014/main" val="2065221985"/>
                  </a:ext>
                </a:extLst>
              </a:tr>
              <a:tr h="504171">
                <a:tc vMerge="1">
                  <a:txBody>
                    <a:bodyPr/>
                    <a:lstStyle/>
                    <a:p>
                      <a:endParaRPr lang="en-GB"/>
                    </a:p>
                  </a:txBody>
                  <a:tcPr/>
                </a:tc>
                <a:tc>
                  <a:txBody>
                    <a:bodyPr/>
                    <a:lstStyle/>
                    <a:p>
                      <a:r>
                        <a:rPr lang="en-GB" sz="1200">
                          <a:latin typeface="Arial" panose="020B0604020202020204" pitchFamily="34" charset="0"/>
                          <a:cs typeface="Arial" panose="020B0604020202020204" pitchFamily="34" charset="0"/>
                        </a:rPr>
                        <a:t>Paired (in-person) + follow-up (remote)</a:t>
                      </a:r>
                    </a:p>
                  </a:txBody>
                  <a:tcPr/>
                </a:tc>
                <a:tc>
                  <a:txBody>
                    <a:bodyPr/>
                    <a:lstStyle/>
                    <a:p>
                      <a:r>
                        <a:rPr lang="en-GB" sz="1200">
                          <a:latin typeface="Arial" panose="020B0604020202020204" pitchFamily="34" charset="0"/>
                          <a:cs typeface="Arial" panose="020B0604020202020204" pitchFamily="34" charset="0"/>
                        </a:rPr>
                        <a:t>/</a:t>
                      </a:r>
                    </a:p>
                  </a:txBody>
                  <a:tcPr/>
                </a:tc>
                <a:tc>
                  <a:txBody>
                    <a:bodyPr/>
                    <a:lstStyle/>
                    <a:p>
                      <a:r>
                        <a:rPr lang="en-GB" sz="1200">
                          <a:latin typeface="Arial" panose="020B0604020202020204" pitchFamily="34" charset="0"/>
                          <a:cs typeface="Arial" panose="020B0604020202020204" pitchFamily="34" charset="0"/>
                        </a:rPr>
                        <a:t>24</a:t>
                      </a:r>
                    </a:p>
                  </a:txBody>
                  <a:tcPr/>
                </a:tc>
                <a:extLst>
                  <a:ext uri="{0D108BD9-81ED-4DB2-BD59-A6C34878D82A}">
                    <a16:rowId xmlns:a16="http://schemas.microsoft.com/office/drawing/2014/main" val="3974767683"/>
                  </a:ext>
                </a:extLst>
              </a:tr>
              <a:tr h="504171">
                <a:tc rowSpan="2">
                  <a:txBody>
                    <a:bodyPr/>
                    <a:lstStyle/>
                    <a:p>
                      <a:r>
                        <a:rPr lang="en-GB" sz="1200" b="1">
                          <a:solidFill>
                            <a:schemeClr val="tx1"/>
                          </a:solidFill>
                          <a:latin typeface="Arial"/>
                          <a:cs typeface="Arial"/>
                        </a:rPr>
                        <a:t>When claimed </a:t>
                      </a:r>
                      <a:endParaRPr lang="en-GB" sz="1200" b="1">
                        <a:solidFill>
                          <a:schemeClr val="tx1"/>
                        </a:solidFill>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r>
                        <a:rPr lang="en-GB" sz="1200">
                          <a:solidFill>
                            <a:schemeClr val="tx1"/>
                          </a:solidFill>
                          <a:latin typeface="Arial"/>
                          <a:cs typeface="Arial"/>
                        </a:rPr>
                        <a:t>Within the deadline</a:t>
                      </a:r>
                    </a:p>
                  </a:txBody>
                  <a:tcPr/>
                </a:tc>
                <a:tc>
                  <a:txBody>
                    <a:bodyPr/>
                    <a:lstStyle/>
                    <a:p>
                      <a:r>
                        <a:rPr lang="en-GB" sz="1200">
                          <a:latin typeface="Arial" panose="020B0604020202020204" pitchFamily="34" charset="0"/>
                          <a:cs typeface="Arial" panose="020B0604020202020204" pitchFamily="34" charset="0"/>
                        </a:rPr>
                        <a:t>/</a:t>
                      </a:r>
                    </a:p>
                  </a:txBody>
                  <a:tcPr/>
                </a:tc>
                <a:tc>
                  <a:txBody>
                    <a:bodyPr/>
                    <a:lstStyle/>
                    <a:p>
                      <a:r>
                        <a:rPr lang="en-GB" sz="1200">
                          <a:latin typeface="Arial" panose="020B0604020202020204" pitchFamily="34" charset="0"/>
                          <a:cs typeface="Arial" panose="020B0604020202020204" pitchFamily="34" charset="0"/>
                        </a:rPr>
                        <a:t>36</a:t>
                      </a:r>
                    </a:p>
                  </a:txBody>
                  <a:tcPr/>
                </a:tc>
                <a:extLst>
                  <a:ext uri="{0D108BD9-81ED-4DB2-BD59-A6C34878D82A}">
                    <a16:rowId xmlns:a16="http://schemas.microsoft.com/office/drawing/2014/main" val="3770861758"/>
                  </a:ext>
                </a:extLst>
              </a:tr>
              <a:tr h="323526">
                <a:tc vMerge="1">
                  <a:txBody>
                    <a:bodyPr/>
                    <a:lstStyle/>
                    <a:p>
                      <a:endParaRPr lang="en-GB"/>
                    </a:p>
                  </a:txBody>
                  <a:tcPr/>
                </a:tc>
                <a:tc>
                  <a:txBody>
                    <a:bodyPr/>
                    <a:lstStyle/>
                    <a:p>
                      <a:r>
                        <a:rPr lang="en-GB" sz="1200">
                          <a:solidFill>
                            <a:schemeClr val="tx1"/>
                          </a:solidFill>
                          <a:latin typeface="Arial"/>
                          <a:cs typeface="Arial"/>
                        </a:rPr>
                        <a:t>After the deadline</a:t>
                      </a:r>
                    </a:p>
                  </a:txBody>
                  <a:tcPr/>
                </a:tc>
                <a:tc>
                  <a:txBody>
                    <a:bodyPr/>
                    <a:lstStyle/>
                    <a:p>
                      <a:r>
                        <a:rPr lang="en-GB" sz="1200">
                          <a:latin typeface="Arial" panose="020B0604020202020204" pitchFamily="34" charset="0"/>
                          <a:cs typeface="Arial" panose="020B0604020202020204" pitchFamily="34" charset="0"/>
                        </a:rPr>
                        <a:t>/</a:t>
                      </a:r>
                    </a:p>
                  </a:txBody>
                  <a:tcPr/>
                </a:tc>
                <a:tc>
                  <a:txBody>
                    <a:bodyPr/>
                    <a:lstStyle/>
                    <a:p>
                      <a:r>
                        <a:rPr lang="en-GB" sz="1200">
                          <a:latin typeface="Arial" panose="020B0604020202020204" pitchFamily="34" charset="0"/>
                          <a:cs typeface="Arial" panose="020B0604020202020204" pitchFamily="34" charset="0"/>
                        </a:rPr>
                        <a:t>6</a:t>
                      </a:r>
                    </a:p>
                  </a:txBody>
                  <a:tcPr/>
                </a:tc>
                <a:extLst>
                  <a:ext uri="{0D108BD9-81ED-4DB2-BD59-A6C34878D82A}">
                    <a16:rowId xmlns:a16="http://schemas.microsoft.com/office/drawing/2014/main" val="2947281990"/>
                  </a:ext>
                </a:extLst>
              </a:tr>
              <a:tr h="333841">
                <a:tc rowSpan="3">
                  <a:txBody>
                    <a:bodyPr/>
                    <a:lstStyle/>
                    <a:p>
                      <a:r>
                        <a:rPr lang="en-GB" sz="1200" b="1">
                          <a:solidFill>
                            <a:schemeClr val="tx1"/>
                          </a:solidFill>
                          <a:latin typeface="Arial"/>
                          <a:cs typeface="Arial"/>
                        </a:rPr>
                        <a:t>Legacy benefit</a:t>
                      </a: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Working Tax Credits only </a:t>
                      </a:r>
                    </a:p>
                  </a:txBody>
                  <a:tcPr/>
                </a:tc>
                <a:tc>
                  <a:txBody>
                    <a:bodyPr/>
                    <a:lstStyle/>
                    <a:p>
                      <a:r>
                        <a:rPr lang="en-GB" sz="1200">
                          <a:latin typeface="Arial" panose="020B0604020202020204" pitchFamily="34" charset="0"/>
                          <a:cs typeface="Arial" panose="020B0604020202020204" pitchFamily="34" charset="0"/>
                        </a:rPr>
                        <a:t>6</a:t>
                      </a:r>
                    </a:p>
                  </a:txBody>
                  <a:tcPr/>
                </a:tc>
                <a:tc>
                  <a:txBody>
                    <a:bodyPr/>
                    <a:lstStyle/>
                    <a:p>
                      <a:r>
                        <a:rPr lang="en-GB" sz="1200">
                          <a:latin typeface="Arial" panose="020B0604020202020204" pitchFamily="34" charset="0"/>
                          <a:cs typeface="Arial" panose="020B0604020202020204" pitchFamily="34" charset="0"/>
                        </a:rPr>
                        <a:t>7</a:t>
                      </a:r>
                    </a:p>
                  </a:txBody>
                  <a:tcPr/>
                </a:tc>
                <a:extLst>
                  <a:ext uri="{0D108BD9-81ED-4DB2-BD59-A6C34878D82A}">
                    <a16:rowId xmlns:a16="http://schemas.microsoft.com/office/drawing/2014/main" val="3842019458"/>
                  </a:ext>
                </a:extLst>
              </a:tr>
              <a:tr h="314336">
                <a:tc vMerge="1">
                  <a:txBody>
                    <a:bodyPr/>
                    <a:lstStyle/>
                    <a:p>
                      <a:endParaRPr lang="en-GB"/>
                    </a:p>
                  </a:txBody>
                  <a:tcPr/>
                </a:tc>
                <a:tc>
                  <a:txBody>
                    <a:bodyPr/>
                    <a:lstStyle/>
                    <a:p>
                      <a:r>
                        <a:rPr lang="en-GB" sz="1200">
                          <a:latin typeface="Arial"/>
                          <a:cs typeface="Arial"/>
                        </a:rPr>
                        <a:t>Child Tax Credits only</a:t>
                      </a:r>
                    </a:p>
                  </a:txBody>
                  <a:tcPr/>
                </a:tc>
                <a:tc>
                  <a:txBody>
                    <a:bodyPr/>
                    <a:lstStyle/>
                    <a:p>
                      <a:r>
                        <a:rPr lang="en-GB" sz="1200">
                          <a:latin typeface="Arial" panose="020B0604020202020204" pitchFamily="34" charset="0"/>
                          <a:cs typeface="Arial" panose="020B0604020202020204" pitchFamily="34" charset="0"/>
                        </a:rPr>
                        <a:t>4</a:t>
                      </a:r>
                    </a:p>
                  </a:txBody>
                  <a:tcPr/>
                </a:tc>
                <a:tc>
                  <a:txBody>
                    <a:bodyPr/>
                    <a:lstStyle/>
                    <a:p>
                      <a:r>
                        <a:rPr lang="en-GB" sz="1200">
                          <a:latin typeface="Arial" panose="020B0604020202020204" pitchFamily="34" charset="0"/>
                          <a:cs typeface="Arial" panose="020B0604020202020204" pitchFamily="34" charset="0"/>
                        </a:rPr>
                        <a:t>13</a:t>
                      </a:r>
                    </a:p>
                  </a:txBody>
                  <a:tcPr/>
                </a:tc>
                <a:extLst>
                  <a:ext uri="{0D108BD9-81ED-4DB2-BD59-A6C34878D82A}">
                    <a16:rowId xmlns:a16="http://schemas.microsoft.com/office/drawing/2014/main" val="2901692913"/>
                  </a:ext>
                </a:extLst>
              </a:tr>
              <a:tr h="314336">
                <a:tc vMerge="1">
                  <a:txBody>
                    <a:bodyPr/>
                    <a:lstStyle/>
                    <a:p>
                      <a:endParaRPr lang="en-GB"/>
                    </a:p>
                  </a:txBody>
                  <a:tcPr/>
                </a:tc>
                <a:tc>
                  <a:txBody>
                    <a:bodyPr/>
                    <a:lstStyle/>
                    <a:p>
                      <a:r>
                        <a:rPr lang="en-GB" sz="1200">
                          <a:latin typeface="Arial"/>
                          <a:cs typeface="Arial"/>
                        </a:rPr>
                        <a:t>Both </a:t>
                      </a:r>
                      <a:endParaRPr lang="en-GB" sz="1200">
                        <a:latin typeface="Arial" panose="020B0604020202020204" pitchFamily="34" charset="0"/>
                        <a:cs typeface="Arial" panose="020B0604020202020204" pitchFamily="34" charset="0"/>
                      </a:endParaRPr>
                    </a:p>
                  </a:txBody>
                  <a:tcPr/>
                </a:tc>
                <a:tc>
                  <a:txBody>
                    <a:bodyPr/>
                    <a:lstStyle/>
                    <a:p>
                      <a:r>
                        <a:rPr lang="en-GB" sz="1200">
                          <a:latin typeface="Arial" panose="020B0604020202020204" pitchFamily="34" charset="0"/>
                          <a:cs typeface="Arial" panose="020B0604020202020204" pitchFamily="34" charset="0"/>
                        </a:rPr>
                        <a:t>8</a:t>
                      </a:r>
                    </a:p>
                  </a:txBody>
                  <a:tcPr/>
                </a:tc>
                <a:tc>
                  <a:txBody>
                    <a:bodyPr/>
                    <a:lstStyle/>
                    <a:p>
                      <a:r>
                        <a:rPr lang="en-GB" sz="1200">
                          <a:latin typeface="Arial" panose="020B0604020202020204" pitchFamily="34" charset="0"/>
                          <a:cs typeface="Arial" panose="020B0604020202020204" pitchFamily="34" charset="0"/>
                        </a:rPr>
                        <a:t>22</a:t>
                      </a:r>
                    </a:p>
                  </a:txBody>
                  <a:tcPr/>
                </a:tc>
                <a:extLst>
                  <a:ext uri="{0D108BD9-81ED-4DB2-BD59-A6C34878D82A}">
                    <a16:rowId xmlns:a16="http://schemas.microsoft.com/office/drawing/2014/main" val="988195473"/>
                  </a:ext>
                </a:extLst>
              </a:tr>
              <a:tr h="314336">
                <a:tc rowSpan="2">
                  <a:txBody>
                    <a:bodyPr/>
                    <a:lstStyle/>
                    <a:p>
                      <a:r>
                        <a:rPr lang="en-GB" sz="1200" b="1">
                          <a:solidFill>
                            <a:schemeClr val="tx1"/>
                          </a:solidFill>
                          <a:latin typeface="Arial"/>
                          <a:cs typeface="Arial"/>
                        </a:rPr>
                        <a:t>Gender</a:t>
                      </a:r>
                    </a:p>
                  </a:txBody>
                  <a:tcPr>
                    <a:solidFill>
                      <a:schemeClr val="accent6">
                        <a:lumMod val="40000"/>
                        <a:lumOff val="60000"/>
                      </a:schemeClr>
                    </a:solidFill>
                  </a:tcPr>
                </a:tc>
                <a:tc>
                  <a:txBody>
                    <a:bodyPr/>
                    <a:lstStyle/>
                    <a:p>
                      <a:r>
                        <a:rPr lang="en-GB" sz="1200">
                          <a:latin typeface="Arial"/>
                          <a:cs typeface="Arial"/>
                        </a:rPr>
                        <a:t>Female </a:t>
                      </a:r>
                      <a:endParaRPr lang="en-GB" sz="1200">
                        <a:latin typeface="Arial" panose="020B0604020202020204" pitchFamily="34" charset="0"/>
                        <a:cs typeface="Arial" panose="020B0604020202020204" pitchFamily="34" charset="0"/>
                      </a:endParaRPr>
                    </a:p>
                  </a:txBody>
                  <a:tcPr/>
                </a:tc>
                <a:tc>
                  <a:txBody>
                    <a:bodyPr/>
                    <a:lstStyle/>
                    <a:p>
                      <a:r>
                        <a:rPr lang="en-GB" sz="1200">
                          <a:latin typeface="Arial" panose="020B0604020202020204" pitchFamily="34" charset="0"/>
                          <a:cs typeface="Arial" panose="020B0604020202020204" pitchFamily="34" charset="0"/>
                        </a:rPr>
                        <a:t>9</a:t>
                      </a:r>
                    </a:p>
                  </a:txBody>
                  <a:tcPr/>
                </a:tc>
                <a:tc>
                  <a:txBody>
                    <a:bodyPr/>
                    <a:lstStyle/>
                    <a:p>
                      <a:r>
                        <a:rPr lang="en-GB" sz="1200">
                          <a:latin typeface="Arial" panose="020B0604020202020204" pitchFamily="34" charset="0"/>
                          <a:cs typeface="Arial" panose="020B0604020202020204" pitchFamily="34" charset="0"/>
                        </a:rPr>
                        <a:t>21</a:t>
                      </a:r>
                    </a:p>
                  </a:txBody>
                  <a:tcPr/>
                </a:tc>
                <a:extLst>
                  <a:ext uri="{0D108BD9-81ED-4DB2-BD59-A6C34878D82A}">
                    <a16:rowId xmlns:a16="http://schemas.microsoft.com/office/drawing/2014/main" val="1109869614"/>
                  </a:ext>
                </a:extLst>
              </a:tr>
              <a:tr h="314336">
                <a:tc vMerge="1">
                  <a:txBody>
                    <a:bodyPr/>
                    <a:lstStyle/>
                    <a:p>
                      <a:endParaRPr lang="en-GB"/>
                    </a:p>
                  </a:txBody>
                  <a:tcPr/>
                </a:tc>
                <a:tc>
                  <a:txBody>
                    <a:bodyPr/>
                    <a:lstStyle/>
                    <a:p>
                      <a:r>
                        <a:rPr lang="en-GB" sz="1200">
                          <a:latin typeface="Arial"/>
                          <a:cs typeface="Arial"/>
                        </a:rPr>
                        <a:t>Male</a:t>
                      </a:r>
                    </a:p>
                  </a:txBody>
                  <a:tcPr/>
                </a:tc>
                <a:tc>
                  <a:txBody>
                    <a:bodyPr/>
                    <a:lstStyle/>
                    <a:p>
                      <a:r>
                        <a:rPr lang="en-GB" sz="1200">
                          <a:latin typeface="Arial" panose="020B0604020202020204" pitchFamily="34" charset="0"/>
                          <a:cs typeface="Arial" panose="020B0604020202020204" pitchFamily="34" charset="0"/>
                        </a:rPr>
                        <a:t>9</a:t>
                      </a:r>
                    </a:p>
                  </a:txBody>
                  <a:tcPr/>
                </a:tc>
                <a:tc>
                  <a:txBody>
                    <a:bodyPr/>
                    <a:lstStyle/>
                    <a:p>
                      <a:r>
                        <a:rPr lang="en-GB" sz="1200">
                          <a:latin typeface="Arial" panose="020B0604020202020204" pitchFamily="34" charset="0"/>
                          <a:cs typeface="Arial" panose="020B0604020202020204" pitchFamily="34" charset="0"/>
                        </a:rPr>
                        <a:t>21</a:t>
                      </a:r>
                    </a:p>
                  </a:txBody>
                  <a:tcPr/>
                </a:tc>
                <a:extLst>
                  <a:ext uri="{0D108BD9-81ED-4DB2-BD59-A6C34878D82A}">
                    <a16:rowId xmlns:a16="http://schemas.microsoft.com/office/drawing/2014/main" val="1690764307"/>
                  </a:ext>
                </a:extLst>
              </a:tr>
              <a:tr h="314336">
                <a:tc rowSpan="4">
                  <a:txBody>
                    <a:bodyPr/>
                    <a:lstStyle/>
                    <a:p>
                      <a:r>
                        <a:rPr lang="en-GB" sz="1200" b="1" i="0">
                          <a:solidFill>
                            <a:schemeClr val="tx1"/>
                          </a:solidFill>
                          <a:latin typeface="Arial" panose="020B0604020202020204" pitchFamily="34" charset="0"/>
                          <a:cs typeface="Arial" panose="020B0604020202020204" pitchFamily="34" charset="0"/>
                        </a:rPr>
                        <a:t>Age of lead partner</a:t>
                      </a: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20-34yrs</a:t>
                      </a:r>
                    </a:p>
                  </a:txBody>
                  <a:tcPr/>
                </a:tc>
                <a:tc>
                  <a:txBody>
                    <a:bodyPr/>
                    <a:lstStyle/>
                    <a:p>
                      <a:r>
                        <a:rPr lang="en-GB" sz="1200">
                          <a:latin typeface="Arial" panose="020B0604020202020204" pitchFamily="34" charset="0"/>
                          <a:cs typeface="Arial" panose="020B0604020202020204" pitchFamily="34" charset="0"/>
                        </a:rPr>
                        <a:t>2</a:t>
                      </a:r>
                    </a:p>
                  </a:txBody>
                  <a:tcPr/>
                </a:tc>
                <a:tc>
                  <a:txBody>
                    <a:bodyPr/>
                    <a:lstStyle/>
                    <a:p>
                      <a:r>
                        <a:rPr lang="en-GB" sz="1200" kern="1200">
                          <a:solidFill>
                            <a:schemeClr val="dk1"/>
                          </a:solidFill>
                          <a:latin typeface="Arial" panose="020B0604020202020204" pitchFamily="34" charset="0"/>
                          <a:ea typeface="+mn-ea"/>
                          <a:cs typeface="Arial" panose="020B0604020202020204" pitchFamily="34" charset="0"/>
                        </a:rPr>
                        <a:t>1</a:t>
                      </a:r>
                    </a:p>
                  </a:txBody>
                  <a:tcPr/>
                </a:tc>
                <a:extLst>
                  <a:ext uri="{0D108BD9-81ED-4DB2-BD59-A6C34878D82A}">
                    <a16:rowId xmlns:a16="http://schemas.microsoft.com/office/drawing/2014/main" val="1141537569"/>
                  </a:ext>
                </a:extLst>
              </a:tr>
              <a:tr h="314336">
                <a:tc vMerge="1">
                  <a:txBody>
                    <a:bodyPr/>
                    <a:lstStyle/>
                    <a:p>
                      <a:endParaRPr lang="en-GB"/>
                    </a:p>
                  </a:txBody>
                  <a:tcPr/>
                </a:tc>
                <a:tc>
                  <a:txBody>
                    <a:bodyPr/>
                    <a:lstStyle/>
                    <a:p>
                      <a:r>
                        <a:rPr lang="en-GB" sz="1200">
                          <a:latin typeface="Arial" panose="020B0604020202020204" pitchFamily="34" charset="0"/>
                          <a:cs typeface="Arial" panose="020B0604020202020204" pitchFamily="34" charset="0"/>
                        </a:rPr>
                        <a:t>35-49yrs</a:t>
                      </a:r>
                    </a:p>
                  </a:txBody>
                  <a:tcPr/>
                </a:tc>
                <a:tc>
                  <a:txBody>
                    <a:bodyPr/>
                    <a:lstStyle/>
                    <a:p>
                      <a:r>
                        <a:rPr lang="en-GB" sz="1200">
                          <a:latin typeface="Arial" panose="020B0604020202020204" pitchFamily="34" charset="0"/>
                          <a:cs typeface="Arial" panose="020B0604020202020204" pitchFamily="34" charset="0"/>
                        </a:rPr>
                        <a:t>3</a:t>
                      </a:r>
                    </a:p>
                  </a:txBody>
                  <a:tcPr/>
                </a:tc>
                <a:tc>
                  <a:txBody>
                    <a:bodyPr/>
                    <a:lstStyle/>
                    <a:p>
                      <a:r>
                        <a:rPr lang="en-GB" sz="1200" kern="1200">
                          <a:solidFill>
                            <a:schemeClr val="dk1"/>
                          </a:solidFill>
                          <a:latin typeface="Arial" panose="020B0604020202020204" pitchFamily="34" charset="0"/>
                          <a:ea typeface="+mn-ea"/>
                          <a:cs typeface="Arial" panose="020B0604020202020204" pitchFamily="34" charset="0"/>
                        </a:rPr>
                        <a:t>10</a:t>
                      </a:r>
                    </a:p>
                  </a:txBody>
                  <a:tcPr/>
                </a:tc>
                <a:extLst>
                  <a:ext uri="{0D108BD9-81ED-4DB2-BD59-A6C34878D82A}">
                    <a16:rowId xmlns:a16="http://schemas.microsoft.com/office/drawing/2014/main" val="2082255227"/>
                  </a:ext>
                </a:extLst>
              </a:tr>
              <a:tr h="314336">
                <a:tc vMerge="1">
                  <a:txBody>
                    <a:bodyPr/>
                    <a:lstStyle/>
                    <a:p>
                      <a:endParaRPr lang="en-GB" sz="1300" b="1" i="1">
                        <a:solidFill>
                          <a:schemeClr val="tx1"/>
                        </a:solidFill>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50-64yrs</a:t>
                      </a:r>
                    </a:p>
                  </a:txBody>
                  <a:tcPr/>
                </a:tc>
                <a:tc>
                  <a:txBody>
                    <a:bodyPr/>
                    <a:lstStyle/>
                    <a:p>
                      <a:r>
                        <a:rPr lang="en-GB" sz="1200">
                          <a:latin typeface="Arial" panose="020B0604020202020204" pitchFamily="34" charset="0"/>
                          <a:cs typeface="Arial" panose="020B0604020202020204" pitchFamily="34" charset="0"/>
                        </a:rPr>
                        <a:t>2</a:t>
                      </a:r>
                    </a:p>
                  </a:txBody>
                  <a:tcPr/>
                </a:tc>
                <a:tc>
                  <a:txBody>
                    <a:bodyPr/>
                    <a:lstStyle/>
                    <a:p>
                      <a:r>
                        <a:rPr lang="en-GB" sz="1200" kern="1200">
                          <a:solidFill>
                            <a:schemeClr val="dk1"/>
                          </a:solidFill>
                          <a:latin typeface="Arial" panose="020B0604020202020204" pitchFamily="34" charset="0"/>
                          <a:ea typeface="+mn-ea"/>
                          <a:cs typeface="Arial" panose="020B0604020202020204" pitchFamily="34" charset="0"/>
                        </a:rPr>
                        <a:t>8</a:t>
                      </a:r>
                    </a:p>
                  </a:txBody>
                  <a:tcPr/>
                </a:tc>
                <a:extLst>
                  <a:ext uri="{0D108BD9-81ED-4DB2-BD59-A6C34878D82A}">
                    <a16:rowId xmlns:a16="http://schemas.microsoft.com/office/drawing/2014/main" val="1150129890"/>
                  </a:ext>
                </a:extLst>
              </a:tr>
              <a:tr h="314336">
                <a:tc vMerge="1">
                  <a:txBody>
                    <a:bodyPr/>
                    <a:lstStyle/>
                    <a:p>
                      <a:endParaRPr lang="en-GB" sz="1300" b="1" i="1">
                        <a:solidFill>
                          <a:schemeClr val="tx1"/>
                        </a:solidFill>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65+yrs</a:t>
                      </a:r>
                    </a:p>
                  </a:txBody>
                  <a:tcPr/>
                </a:tc>
                <a:tc>
                  <a:txBody>
                    <a:bodyPr/>
                    <a:lstStyle/>
                    <a:p>
                      <a:r>
                        <a:rPr lang="en-GB" sz="1200">
                          <a:latin typeface="Arial" panose="020B0604020202020204" pitchFamily="34" charset="0"/>
                          <a:cs typeface="Arial" panose="020B0604020202020204" pitchFamily="34" charset="0"/>
                        </a:rPr>
                        <a:t>2</a:t>
                      </a:r>
                    </a:p>
                  </a:txBody>
                  <a:tcPr/>
                </a:tc>
                <a:tc>
                  <a:txBody>
                    <a:bodyPr/>
                    <a:lstStyle/>
                    <a:p>
                      <a:r>
                        <a:rPr lang="en-GB" sz="1200" kern="1200">
                          <a:solidFill>
                            <a:schemeClr val="dk1"/>
                          </a:solidFill>
                          <a:latin typeface="Arial" panose="020B0604020202020204" pitchFamily="34" charset="0"/>
                          <a:ea typeface="+mn-ea"/>
                          <a:cs typeface="Arial" panose="020B0604020202020204" pitchFamily="34" charset="0"/>
                        </a:rPr>
                        <a:t>2</a:t>
                      </a:r>
                    </a:p>
                  </a:txBody>
                  <a:tcPr/>
                </a:tc>
                <a:extLst>
                  <a:ext uri="{0D108BD9-81ED-4DB2-BD59-A6C34878D82A}">
                    <a16:rowId xmlns:a16="http://schemas.microsoft.com/office/drawing/2014/main" val="886079942"/>
                  </a:ext>
                </a:extLst>
              </a:tr>
            </a:tbl>
          </a:graphicData>
        </a:graphic>
      </p:graphicFrame>
      <p:graphicFrame>
        <p:nvGraphicFramePr>
          <p:cNvPr id="4" name="Table 3">
            <a:extLst>
              <a:ext uri="{FF2B5EF4-FFF2-40B4-BE49-F238E27FC236}">
                <a16:creationId xmlns:a16="http://schemas.microsoft.com/office/drawing/2014/main" id="{13A6B963-43FE-CB65-BD93-0F0BCADD2876}"/>
              </a:ext>
            </a:extLst>
          </p:cNvPr>
          <p:cNvGraphicFramePr>
            <a:graphicFrameLocks noGrp="1"/>
          </p:cNvGraphicFramePr>
          <p:nvPr>
            <p:extLst>
              <p:ext uri="{D42A27DB-BD31-4B8C-83A1-F6EECF244321}">
                <p14:modId xmlns:p14="http://schemas.microsoft.com/office/powerpoint/2010/main" val="2935492711"/>
              </p:ext>
            </p:extLst>
          </p:nvPr>
        </p:nvGraphicFramePr>
        <p:xfrm>
          <a:off x="6315075" y="1163672"/>
          <a:ext cx="5538468" cy="5180530"/>
        </p:xfrm>
        <a:graphic>
          <a:graphicData uri="http://schemas.openxmlformats.org/drawingml/2006/table">
            <a:tbl>
              <a:tblPr firstRow="1" bandRow="1">
                <a:tableStyleId>{5C22544A-7EE6-4342-B048-85BDC9FD1C3A}</a:tableStyleId>
              </a:tblPr>
              <a:tblGrid>
                <a:gridCol w="1256417">
                  <a:extLst>
                    <a:ext uri="{9D8B030D-6E8A-4147-A177-3AD203B41FA5}">
                      <a16:colId xmlns:a16="http://schemas.microsoft.com/office/drawing/2014/main" val="3597001457"/>
                    </a:ext>
                  </a:extLst>
                </a:gridCol>
                <a:gridCol w="1701200">
                  <a:extLst>
                    <a:ext uri="{9D8B030D-6E8A-4147-A177-3AD203B41FA5}">
                      <a16:colId xmlns:a16="http://schemas.microsoft.com/office/drawing/2014/main" val="2138446281"/>
                    </a:ext>
                  </a:extLst>
                </a:gridCol>
                <a:gridCol w="1508604">
                  <a:extLst>
                    <a:ext uri="{9D8B030D-6E8A-4147-A177-3AD203B41FA5}">
                      <a16:colId xmlns:a16="http://schemas.microsoft.com/office/drawing/2014/main" val="99295112"/>
                    </a:ext>
                  </a:extLst>
                </a:gridCol>
                <a:gridCol w="1072247">
                  <a:extLst>
                    <a:ext uri="{9D8B030D-6E8A-4147-A177-3AD203B41FA5}">
                      <a16:colId xmlns:a16="http://schemas.microsoft.com/office/drawing/2014/main" val="3839379599"/>
                    </a:ext>
                  </a:extLst>
                </a:gridCol>
              </a:tblGrid>
              <a:tr h="688183">
                <a:tc>
                  <a:txBody>
                    <a:bodyPr/>
                    <a:lstStyle/>
                    <a:p>
                      <a:r>
                        <a:rPr lang="en-GB" sz="1200" b="1">
                          <a:solidFill>
                            <a:schemeClr val="bg1"/>
                          </a:solidFill>
                          <a:latin typeface="Arial" panose="020B0604020202020204" pitchFamily="34" charset="0"/>
                          <a:cs typeface="Arial" panose="020B0604020202020204" pitchFamily="34" charset="0"/>
                        </a:rPr>
                        <a:t>Category</a:t>
                      </a:r>
                    </a:p>
                  </a:txBody>
                  <a:tcPr/>
                </a:tc>
                <a:tc>
                  <a:txBody>
                    <a:bodyPr/>
                    <a:lstStyle/>
                    <a:p>
                      <a:r>
                        <a:rPr lang="en-GB" sz="1200">
                          <a:latin typeface="Arial" panose="020B0604020202020204" pitchFamily="34" charset="0"/>
                          <a:cs typeface="Arial" panose="020B0604020202020204" pitchFamily="34" charset="0"/>
                        </a:rPr>
                        <a:t>Criteria </a:t>
                      </a:r>
                    </a:p>
                  </a:txBody>
                  <a:tcPr/>
                </a:tc>
                <a:tc>
                  <a:txBody>
                    <a:bodyPr/>
                    <a:lstStyle/>
                    <a:p>
                      <a:r>
                        <a:rPr lang="en-GB" sz="1200">
                          <a:latin typeface="Arial" panose="020B0604020202020204" pitchFamily="34" charset="0"/>
                          <a:cs typeface="Arial" panose="020B0604020202020204" pitchFamily="34" charset="0"/>
                        </a:rPr>
                        <a:t>*Achieved</a:t>
                      </a:r>
                    </a:p>
                    <a:p>
                      <a:r>
                        <a:rPr lang="en-GB" sz="1200">
                          <a:latin typeface="Arial" panose="020B0604020202020204" pitchFamily="34" charset="0"/>
                          <a:cs typeface="Arial" panose="020B0604020202020204" pitchFamily="34" charset="0"/>
                        </a:rPr>
                        <a:t>(Non-claimants)</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a:latin typeface="Arial" panose="020B0604020202020204" pitchFamily="34" charset="0"/>
                          <a:cs typeface="Arial" panose="020B0604020202020204" pitchFamily="34" charset="0"/>
                        </a:rPr>
                        <a:t>*Achieved (claimants)</a:t>
                      </a:r>
                    </a:p>
                  </a:txBody>
                  <a:tcPr/>
                </a:tc>
                <a:extLst>
                  <a:ext uri="{0D108BD9-81ED-4DB2-BD59-A6C34878D82A}">
                    <a16:rowId xmlns:a16="http://schemas.microsoft.com/office/drawing/2014/main" val="2672321490"/>
                  </a:ext>
                </a:extLst>
              </a:tr>
              <a:tr h="300138">
                <a:tc rowSpan="3">
                  <a:txBody>
                    <a:bodyPr/>
                    <a:lstStyle/>
                    <a:p>
                      <a:r>
                        <a:rPr lang="en-GB" sz="1200" b="1">
                          <a:solidFill>
                            <a:schemeClr val="tx1"/>
                          </a:solidFill>
                          <a:latin typeface="Arial" panose="020B0604020202020204" pitchFamily="34" charset="0"/>
                          <a:cs typeface="Arial" panose="020B0604020202020204" pitchFamily="34" charset="0"/>
                        </a:rPr>
                        <a:t>Employment status</a:t>
                      </a: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Self-employed</a:t>
                      </a:r>
                    </a:p>
                  </a:txBody>
                  <a:tcPr/>
                </a:tc>
                <a:tc>
                  <a:txBody>
                    <a:bodyPr/>
                    <a:lstStyle/>
                    <a:p>
                      <a:r>
                        <a:rPr lang="en-GB" sz="1200">
                          <a:latin typeface="Arial" panose="020B0604020202020204" pitchFamily="34" charset="0"/>
                          <a:cs typeface="Arial" panose="020B0604020202020204" pitchFamily="34" charset="0"/>
                        </a:rPr>
                        <a:t>4</a:t>
                      </a:r>
                    </a:p>
                  </a:txBody>
                  <a:tcPr/>
                </a:tc>
                <a:tc>
                  <a:txBody>
                    <a:bodyPr/>
                    <a:lstStyle/>
                    <a:p>
                      <a:r>
                        <a:rPr lang="en-GB" sz="1200">
                          <a:latin typeface="Arial" panose="020B0604020202020204" pitchFamily="34" charset="0"/>
                          <a:cs typeface="Arial" panose="020B0604020202020204" pitchFamily="34" charset="0"/>
                        </a:rPr>
                        <a:t>4</a:t>
                      </a:r>
                    </a:p>
                  </a:txBody>
                  <a:tcPr/>
                </a:tc>
                <a:extLst>
                  <a:ext uri="{0D108BD9-81ED-4DB2-BD59-A6C34878D82A}">
                    <a16:rowId xmlns:a16="http://schemas.microsoft.com/office/drawing/2014/main" val="1469321349"/>
                  </a:ext>
                </a:extLst>
              </a:tr>
              <a:tr h="300138">
                <a:tc vMerge="1">
                  <a:txBody>
                    <a:bodyPr/>
                    <a:lstStyle/>
                    <a:p>
                      <a:endParaRPr lang="en-GB"/>
                    </a:p>
                  </a:txBody>
                  <a:tcPr/>
                </a:tc>
                <a:tc>
                  <a:txBody>
                    <a:bodyPr/>
                    <a:lstStyle/>
                    <a:p>
                      <a:r>
                        <a:rPr lang="en-GB" sz="1200">
                          <a:latin typeface="Arial" panose="020B0604020202020204" pitchFamily="34" charset="0"/>
                          <a:cs typeface="Arial" panose="020B0604020202020204" pitchFamily="34" charset="0"/>
                        </a:rPr>
                        <a:t>Employed</a:t>
                      </a:r>
                    </a:p>
                  </a:txBody>
                  <a:tcPr/>
                </a:tc>
                <a:tc>
                  <a:txBody>
                    <a:bodyPr/>
                    <a:lstStyle/>
                    <a:p>
                      <a:r>
                        <a:rPr lang="en-GB" sz="1200">
                          <a:latin typeface="Arial" panose="020B0604020202020204" pitchFamily="34" charset="0"/>
                          <a:cs typeface="Arial" panose="020B0604020202020204" pitchFamily="34" charset="0"/>
                        </a:rPr>
                        <a:t>9</a:t>
                      </a:r>
                    </a:p>
                  </a:txBody>
                  <a:tcPr/>
                </a:tc>
                <a:tc>
                  <a:txBody>
                    <a:bodyPr/>
                    <a:lstStyle/>
                    <a:p>
                      <a:r>
                        <a:rPr lang="en-GB" sz="1200">
                          <a:latin typeface="Arial" panose="020B0604020202020204" pitchFamily="34" charset="0"/>
                          <a:cs typeface="Arial" panose="020B0604020202020204" pitchFamily="34" charset="0"/>
                        </a:rPr>
                        <a:t>23</a:t>
                      </a:r>
                    </a:p>
                  </a:txBody>
                  <a:tcPr/>
                </a:tc>
                <a:extLst>
                  <a:ext uri="{0D108BD9-81ED-4DB2-BD59-A6C34878D82A}">
                    <a16:rowId xmlns:a16="http://schemas.microsoft.com/office/drawing/2014/main" val="2904932471"/>
                  </a:ext>
                </a:extLst>
              </a:tr>
              <a:tr h="300138">
                <a:tc vMerge="1">
                  <a:txBody>
                    <a:bodyPr/>
                    <a:lstStyle/>
                    <a:p>
                      <a:endParaRPr lang="en-GB"/>
                    </a:p>
                  </a:txBody>
                  <a:tcPr/>
                </a:tc>
                <a:tc>
                  <a:txBody>
                    <a:bodyPr/>
                    <a:lstStyle/>
                    <a:p>
                      <a:r>
                        <a:rPr lang="en-GB" sz="1200">
                          <a:latin typeface="Arial" panose="020B0604020202020204" pitchFamily="34" charset="0"/>
                          <a:cs typeface="Arial" panose="020B0604020202020204" pitchFamily="34" charset="0"/>
                        </a:rPr>
                        <a:t>Not in work</a:t>
                      </a:r>
                    </a:p>
                  </a:txBody>
                  <a:tcPr/>
                </a:tc>
                <a:tc>
                  <a:txBody>
                    <a:bodyPr/>
                    <a:lstStyle/>
                    <a:p>
                      <a:r>
                        <a:rPr lang="en-GB" sz="1200">
                          <a:latin typeface="Arial" panose="020B0604020202020204" pitchFamily="34" charset="0"/>
                          <a:cs typeface="Arial" panose="020B0604020202020204" pitchFamily="34" charset="0"/>
                        </a:rPr>
                        <a:t>5</a:t>
                      </a:r>
                    </a:p>
                  </a:txBody>
                  <a:tcPr/>
                </a:tc>
                <a:tc>
                  <a:txBody>
                    <a:bodyPr/>
                    <a:lstStyle/>
                    <a:p>
                      <a:r>
                        <a:rPr lang="en-GB" sz="1200">
                          <a:latin typeface="Arial" panose="020B0604020202020204" pitchFamily="34" charset="0"/>
                          <a:cs typeface="Arial" panose="020B0604020202020204" pitchFamily="34" charset="0"/>
                        </a:rPr>
                        <a:t>15</a:t>
                      </a:r>
                    </a:p>
                  </a:txBody>
                  <a:tcPr/>
                </a:tc>
                <a:extLst>
                  <a:ext uri="{0D108BD9-81ED-4DB2-BD59-A6C34878D82A}">
                    <a16:rowId xmlns:a16="http://schemas.microsoft.com/office/drawing/2014/main" val="1538405268"/>
                  </a:ext>
                </a:extLst>
              </a:tr>
              <a:tr h="300138">
                <a:tc rowSpan="3">
                  <a:txBody>
                    <a:bodyPr/>
                    <a:lstStyle/>
                    <a:p>
                      <a:r>
                        <a:rPr lang="en-GB" sz="1200" b="1">
                          <a:solidFill>
                            <a:schemeClr val="tx1"/>
                          </a:solidFill>
                          <a:latin typeface="Arial" panose="020B0604020202020204" pitchFamily="34" charset="0"/>
                          <a:cs typeface="Arial" panose="020B0604020202020204" pitchFamily="34" charset="0"/>
                        </a:rPr>
                        <a:t>Region</a:t>
                      </a: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England</a:t>
                      </a:r>
                    </a:p>
                  </a:txBody>
                  <a:tcPr/>
                </a:tc>
                <a:tc>
                  <a:txBody>
                    <a:bodyPr/>
                    <a:lstStyle/>
                    <a:p>
                      <a:r>
                        <a:rPr lang="en-GB" sz="1200">
                          <a:latin typeface="Arial" panose="020B0604020202020204" pitchFamily="34" charset="0"/>
                          <a:cs typeface="Arial" panose="020B0604020202020204" pitchFamily="34" charset="0"/>
                        </a:rPr>
                        <a:t>18</a:t>
                      </a:r>
                    </a:p>
                  </a:txBody>
                  <a:tcPr/>
                </a:tc>
                <a:tc>
                  <a:txBody>
                    <a:bodyPr/>
                    <a:lstStyle/>
                    <a:p>
                      <a:r>
                        <a:rPr lang="en-GB" sz="1200">
                          <a:latin typeface="Arial" panose="020B0604020202020204" pitchFamily="34" charset="0"/>
                          <a:cs typeface="Arial" panose="020B0604020202020204" pitchFamily="34" charset="0"/>
                        </a:rPr>
                        <a:t>34</a:t>
                      </a:r>
                    </a:p>
                  </a:txBody>
                  <a:tcPr/>
                </a:tc>
                <a:extLst>
                  <a:ext uri="{0D108BD9-81ED-4DB2-BD59-A6C34878D82A}">
                    <a16:rowId xmlns:a16="http://schemas.microsoft.com/office/drawing/2014/main" val="3871671545"/>
                  </a:ext>
                </a:extLst>
              </a:tr>
              <a:tr h="300138">
                <a:tc vMerge="1">
                  <a:txBody>
                    <a:bodyPr/>
                    <a:lstStyle/>
                    <a:p>
                      <a:endParaRPr lang="en-GB" sz="1200" b="1">
                        <a:solidFill>
                          <a:schemeClr val="tx1"/>
                        </a:solidFill>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Scotland</a:t>
                      </a:r>
                    </a:p>
                  </a:txBody>
                  <a:tcPr/>
                </a:tc>
                <a:tc>
                  <a:txBody>
                    <a:bodyPr/>
                    <a:lstStyle/>
                    <a:p>
                      <a:r>
                        <a:rPr lang="en-GB" sz="1200">
                          <a:latin typeface="Arial" panose="020B0604020202020204" pitchFamily="34" charset="0"/>
                          <a:cs typeface="Arial" panose="020B0604020202020204" pitchFamily="34" charset="0"/>
                        </a:rPr>
                        <a:t>/</a:t>
                      </a:r>
                    </a:p>
                  </a:txBody>
                  <a:tcPr/>
                </a:tc>
                <a:tc>
                  <a:txBody>
                    <a:bodyPr/>
                    <a:lstStyle/>
                    <a:p>
                      <a:r>
                        <a:rPr lang="en-GB" sz="1200">
                          <a:latin typeface="Arial" panose="020B0604020202020204" pitchFamily="34" charset="0"/>
                          <a:cs typeface="Arial" panose="020B0604020202020204" pitchFamily="34" charset="0"/>
                        </a:rPr>
                        <a:t>2</a:t>
                      </a:r>
                    </a:p>
                  </a:txBody>
                  <a:tcPr/>
                </a:tc>
                <a:extLst>
                  <a:ext uri="{0D108BD9-81ED-4DB2-BD59-A6C34878D82A}">
                    <a16:rowId xmlns:a16="http://schemas.microsoft.com/office/drawing/2014/main" val="61182371"/>
                  </a:ext>
                </a:extLst>
              </a:tr>
              <a:tr h="300138">
                <a:tc vMerge="1">
                  <a:txBody>
                    <a:bodyPr/>
                    <a:lstStyle/>
                    <a:p>
                      <a:endParaRPr lang="en-GB" sz="1200" b="1">
                        <a:solidFill>
                          <a:schemeClr val="tx1"/>
                        </a:solidFill>
                        <a:latin typeface="Arial" panose="020B0604020202020204" pitchFamily="34" charset="0"/>
                        <a:cs typeface="Arial" panose="020B0604020202020204" pitchFamily="34" charset="0"/>
                      </a:endParaRP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Wales</a:t>
                      </a:r>
                    </a:p>
                  </a:txBody>
                  <a:tcPr/>
                </a:tc>
                <a:tc>
                  <a:txBody>
                    <a:bodyPr/>
                    <a:lstStyle/>
                    <a:p>
                      <a:r>
                        <a:rPr lang="en-GB" sz="1200">
                          <a:latin typeface="Arial" panose="020B0604020202020204" pitchFamily="34" charset="0"/>
                          <a:cs typeface="Arial" panose="020B0604020202020204" pitchFamily="34" charset="0"/>
                        </a:rPr>
                        <a:t>/</a:t>
                      </a:r>
                    </a:p>
                  </a:txBody>
                  <a:tcPr/>
                </a:tc>
                <a:tc>
                  <a:txBody>
                    <a:bodyPr/>
                    <a:lstStyle/>
                    <a:p>
                      <a:r>
                        <a:rPr lang="en-GB" sz="1200">
                          <a:latin typeface="Arial" panose="020B0604020202020204" pitchFamily="34" charset="0"/>
                          <a:cs typeface="Arial" panose="020B0604020202020204" pitchFamily="34" charset="0"/>
                        </a:rPr>
                        <a:t>6</a:t>
                      </a:r>
                    </a:p>
                  </a:txBody>
                  <a:tcPr/>
                </a:tc>
                <a:extLst>
                  <a:ext uri="{0D108BD9-81ED-4DB2-BD59-A6C34878D82A}">
                    <a16:rowId xmlns:a16="http://schemas.microsoft.com/office/drawing/2014/main" val="368381630"/>
                  </a:ext>
                </a:extLst>
              </a:tr>
              <a:tr h="489374">
                <a:tc rowSpan="5">
                  <a:txBody>
                    <a:bodyPr/>
                    <a:lstStyle/>
                    <a:p>
                      <a:r>
                        <a:rPr lang="en-GB" sz="1200" b="1">
                          <a:solidFill>
                            <a:schemeClr val="tx1"/>
                          </a:solidFill>
                          <a:latin typeface="Arial" panose="020B0604020202020204" pitchFamily="34" charset="0"/>
                          <a:cs typeface="Arial" panose="020B0604020202020204" pitchFamily="34" charset="0"/>
                        </a:rPr>
                        <a:t>Presence of children </a:t>
                      </a:r>
                      <a:r>
                        <a:rPr lang="en-GB" sz="1200" b="1" i="1">
                          <a:solidFill>
                            <a:schemeClr val="tx1"/>
                          </a:solidFill>
                          <a:latin typeface="Arial" panose="020B0604020202020204" pitchFamily="34" charset="0"/>
                          <a:cs typeface="Arial" panose="020B0604020202020204" pitchFamily="34" charset="0"/>
                        </a:rPr>
                        <a:t>(per couple) </a:t>
                      </a:r>
                    </a:p>
                  </a:txBody>
                  <a:tcPr>
                    <a:solidFill>
                      <a:schemeClr val="accent6">
                        <a:lumMod val="40000"/>
                        <a:lumOff val="60000"/>
                      </a:schemeClr>
                    </a:solidFill>
                  </a:tcPr>
                </a:tc>
                <a:tc>
                  <a:txBody>
                    <a:bodyPr/>
                    <a:lstStyle/>
                    <a:p>
                      <a:r>
                        <a:rPr lang="en-GB" sz="1200">
                          <a:latin typeface="Arial" panose="020B0604020202020204" pitchFamily="34" charset="0"/>
                          <a:cs typeface="Arial" panose="020B0604020202020204" pitchFamily="34" charset="0"/>
                        </a:rPr>
                        <a:t>Pre-school aged (up to and including 4)</a:t>
                      </a:r>
                    </a:p>
                  </a:txBody>
                  <a:tcPr/>
                </a:tc>
                <a:tc>
                  <a:txBody>
                    <a:bodyPr/>
                    <a:lstStyle/>
                    <a:p>
                      <a:r>
                        <a:rPr lang="en-GB" sz="1200">
                          <a:latin typeface="Arial" panose="020B0604020202020204" pitchFamily="34" charset="0"/>
                          <a:cs typeface="Arial" panose="020B0604020202020204" pitchFamily="34" charset="0"/>
                        </a:rPr>
                        <a:t>1</a:t>
                      </a:r>
                    </a:p>
                  </a:txBody>
                  <a:tcPr/>
                </a:tc>
                <a:tc>
                  <a:txBody>
                    <a:bodyPr/>
                    <a:lstStyle/>
                    <a:p>
                      <a:r>
                        <a:rPr lang="en-GB" sz="1200">
                          <a:latin typeface="Arial" panose="020B0604020202020204" pitchFamily="34" charset="0"/>
                          <a:cs typeface="Arial" panose="020B0604020202020204" pitchFamily="34" charset="0"/>
                        </a:rPr>
                        <a:t>5</a:t>
                      </a:r>
                    </a:p>
                  </a:txBody>
                  <a:tcPr/>
                </a:tc>
                <a:extLst>
                  <a:ext uri="{0D108BD9-81ED-4DB2-BD59-A6C34878D82A}">
                    <a16:rowId xmlns:a16="http://schemas.microsoft.com/office/drawing/2014/main" val="2280958522"/>
                  </a:ext>
                </a:extLst>
              </a:tr>
              <a:tr h="489374">
                <a:tc vMerge="1">
                  <a:txBody>
                    <a:bodyPr/>
                    <a:lstStyle/>
                    <a:p>
                      <a:endParaRPr lang="en-GB"/>
                    </a:p>
                  </a:txBody>
                  <a:tcPr/>
                </a:tc>
                <a:tc>
                  <a:txBody>
                    <a:bodyPr/>
                    <a:lstStyle/>
                    <a:p>
                      <a:r>
                        <a:rPr lang="en-GB" sz="1200">
                          <a:latin typeface="Arial" panose="020B0604020202020204" pitchFamily="34" charset="0"/>
                          <a:cs typeface="Arial" panose="020B0604020202020204" pitchFamily="34" charset="0"/>
                        </a:rPr>
                        <a:t>Primary school age (5-10yrs)</a:t>
                      </a:r>
                    </a:p>
                  </a:txBody>
                  <a:tcPr/>
                </a:tc>
                <a:tc>
                  <a:txBody>
                    <a:bodyPr/>
                    <a:lstStyle/>
                    <a:p>
                      <a:r>
                        <a:rPr lang="en-GB" sz="1200">
                          <a:latin typeface="Arial" panose="020B0604020202020204" pitchFamily="34" charset="0"/>
                          <a:cs typeface="Arial" panose="020B0604020202020204" pitchFamily="34" charset="0"/>
                        </a:rPr>
                        <a:t>3</a:t>
                      </a:r>
                    </a:p>
                  </a:txBody>
                  <a:tcPr/>
                </a:tc>
                <a:tc>
                  <a:txBody>
                    <a:bodyPr/>
                    <a:lstStyle/>
                    <a:p>
                      <a:r>
                        <a:rPr lang="en-GB" sz="1200">
                          <a:latin typeface="Arial" panose="020B0604020202020204" pitchFamily="34" charset="0"/>
                          <a:cs typeface="Arial" panose="020B0604020202020204" pitchFamily="34" charset="0"/>
                        </a:rPr>
                        <a:t>5</a:t>
                      </a:r>
                    </a:p>
                  </a:txBody>
                  <a:tcPr/>
                </a:tc>
                <a:extLst>
                  <a:ext uri="{0D108BD9-81ED-4DB2-BD59-A6C34878D82A}">
                    <a16:rowId xmlns:a16="http://schemas.microsoft.com/office/drawing/2014/main" val="411697049"/>
                  </a:ext>
                </a:extLst>
              </a:tr>
              <a:tr h="713161">
                <a:tc vMerge="1">
                  <a:txBody>
                    <a:bodyPr/>
                    <a:lstStyle/>
                    <a:p>
                      <a:endParaRPr lang="en-GB"/>
                    </a:p>
                  </a:txBody>
                  <a:tcPr/>
                </a:tc>
                <a:tc>
                  <a:txBody>
                    <a:bodyPr/>
                    <a:lstStyle/>
                    <a:p>
                      <a:r>
                        <a:rPr lang="en-GB" sz="1200">
                          <a:latin typeface="Arial" panose="020B0604020202020204" pitchFamily="34" charset="0"/>
                          <a:cs typeface="Arial" panose="020B0604020202020204" pitchFamily="34" charset="0"/>
                        </a:rPr>
                        <a:t>Secondary school (11-18yrs)</a:t>
                      </a:r>
                    </a:p>
                  </a:txBody>
                  <a:tcPr/>
                </a:tc>
                <a:tc>
                  <a:txBody>
                    <a:bodyPr/>
                    <a:lstStyle/>
                    <a:p>
                      <a:r>
                        <a:rPr lang="en-GB" sz="1200">
                          <a:latin typeface="Arial" panose="020B0604020202020204" pitchFamily="34" charset="0"/>
                          <a:cs typeface="Arial" panose="020B0604020202020204" pitchFamily="34" charset="0"/>
                        </a:rPr>
                        <a:t>3</a:t>
                      </a:r>
                    </a:p>
                  </a:txBody>
                  <a:tcPr/>
                </a:tc>
                <a:tc>
                  <a:txBody>
                    <a:bodyPr/>
                    <a:lstStyle/>
                    <a:p>
                      <a:r>
                        <a:rPr lang="en-GB" sz="1200">
                          <a:latin typeface="Arial" panose="020B0604020202020204" pitchFamily="34" charset="0"/>
                          <a:cs typeface="Arial" panose="020B0604020202020204" pitchFamily="34" charset="0"/>
                        </a:rPr>
                        <a:t>12</a:t>
                      </a:r>
                    </a:p>
                  </a:txBody>
                  <a:tcPr/>
                </a:tc>
                <a:extLst>
                  <a:ext uri="{0D108BD9-81ED-4DB2-BD59-A6C34878D82A}">
                    <a16:rowId xmlns:a16="http://schemas.microsoft.com/office/drawing/2014/main" val="2485635668"/>
                  </a:ext>
                </a:extLst>
              </a:tr>
              <a:tr h="510236">
                <a:tc vMerge="1">
                  <a:txBody>
                    <a:bodyPr/>
                    <a:lstStyle/>
                    <a:p>
                      <a:endParaRPr lang="en-GB"/>
                    </a:p>
                  </a:txBody>
                  <a:tcPr/>
                </a:tc>
                <a:tc>
                  <a:txBody>
                    <a:bodyPr/>
                    <a:lstStyle/>
                    <a:p>
                      <a:r>
                        <a:rPr lang="en-GB" sz="1200">
                          <a:latin typeface="Arial" panose="020B0604020202020204" pitchFamily="34" charset="0"/>
                          <a:cs typeface="Arial" panose="020B0604020202020204" pitchFamily="34" charset="0"/>
                        </a:rPr>
                        <a:t>Dependent children aged 19+</a:t>
                      </a:r>
                    </a:p>
                  </a:txBody>
                  <a:tcPr/>
                </a:tc>
                <a:tc>
                  <a:txBody>
                    <a:bodyPr/>
                    <a:lstStyle/>
                    <a:p>
                      <a:r>
                        <a:rPr lang="en-GB" sz="1200">
                          <a:latin typeface="Arial" panose="020B0604020202020204" pitchFamily="34" charset="0"/>
                          <a:cs typeface="Arial" panose="020B0604020202020204" pitchFamily="34" charset="0"/>
                        </a:rPr>
                        <a:t>2</a:t>
                      </a:r>
                    </a:p>
                  </a:txBody>
                  <a:tcPr/>
                </a:tc>
                <a:tc>
                  <a:txBody>
                    <a:bodyPr/>
                    <a:lstStyle/>
                    <a:p>
                      <a:r>
                        <a:rPr lang="en-GB" sz="1200">
                          <a:latin typeface="Arial" panose="020B0604020202020204" pitchFamily="34" charset="0"/>
                          <a:cs typeface="Arial" panose="020B0604020202020204" pitchFamily="34" charset="0"/>
                        </a:rPr>
                        <a:t>9</a:t>
                      </a:r>
                    </a:p>
                  </a:txBody>
                  <a:tcPr/>
                </a:tc>
                <a:extLst>
                  <a:ext uri="{0D108BD9-81ED-4DB2-BD59-A6C34878D82A}">
                    <a16:rowId xmlns:a16="http://schemas.microsoft.com/office/drawing/2014/main" val="1078051325"/>
                  </a:ext>
                </a:extLst>
              </a:tr>
              <a:tr h="489374">
                <a:tc vMerge="1">
                  <a:txBody>
                    <a:bodyPr/>
                    <a:lstStyle/>
                    <a:p>
                      <a:endParaRPr lang="en-GB"/>
                    </a:p>
                  </a:txBody>
                  <a:tcPr/>
                </a:tc>
                <a:tc>
                  <a:txBody>
                    <a:bodyPr/>
                    <a:lstStyle/>
                    <a:p>
                      <a:r>
                        <a:rPr lang="en-GB" sz="1200">
                          <a:latin typeface="Arial" panose="020B0604020202020204" pitchFamily="34" charset="0"/>
                          <a:cs typeface="Arial" panose="020B0604020202020204" pitchFamily="34" charset="0"/>
                        </a:rPr>
                        <a:t>Children have all left home</a:t>
                      </a:r>
                    </a:p>
                  </a:txBody>
                  <a:tcPr/>
                </a:tc>
                <a:tc>
                  <a:txBody>
                    <a:bodyPr/>
                    <a:lstStyle/>
                    <a:p>
                      <a:r>
                        <a:rPr lang="en-GB" sz="1200">
                          <a:latin typeface="Arial" panose="020B0604020202020204" pitchFamily="34" charset="0"/>
                          <a:cs typeface="Arial" panose="020B0604020202020204" pitchFamily="34" charset="0"/>
                        </a:rPr>
                        <a:t>2</a:t>
                      </a:r>
                    </a:p>
                  </a:txBody>
                  <a:tcPr/>
                </a:tc>
                <a:tc>
                  <a:txBody>
                    <a:bodyPr/>
                    <a:lstStyle/>
                    <a:p>
                      <a:r>
                        <a:rPr lang="en-GB" sz="1200">
                          <a:latin typeface="Arial" panose="020B0604020202020204" pitchFamily="34" charset="0"/>
                          <a:cs typeface="Arial" panose="020B0604020202020204" pitchFamily="34" charset="0"/>
                        </a:rPr>
                        <a:t>2</a:t>
                      </a:r>
                    </a:p>
                  </a:txBody>
                  <a:tcPr/>
                </a:tc>
                <a:extLst>
                  <a:ext uri="{0D108BD9-81ED-4DB2-BD59-A6C34878D82A}">
                    <a16:rowId xmlns:a16="http://schemas.microsoft.com/office/drawing/2014/main" val="1803788990"/>
                  </a:ext>
                </a:extLst>
              </a:tr>
            </a:tbl>
          </a:graphicData>
        </a:graphic>
      </p:graphicFrame>
      <p:sp>
        <p:nvSpPr>
          <p:cNvPr id="6" name="Rectangle 5">
            <a:extLst>
              <a:ext uri="{FF2B5EF4-FFF2-40B4-BE49-F238E27FC236}">
                <a16:creationId xmlns:a16="http://schemas.microsoft.com/office/drawing/2014/main" id="{020CDE12-DDB2-E408-E2A0-7E86D93E2576}"/>
              </a:ext>
            </a:extLst>
          </p:cNvPr>
          <p:cNvSpPr/>
          <p:nvPr/>
        </p:nvSpPr>
        <p:spPr bwMode="gray">
          <a:xfrm>
            <a:off x="338457" y="6295983"/>
            <a:ext cx="5400001" cy="3226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4000" tIns="72000" rIns="144000" bIns="72000" numCol="1" spcCol="0" rtlCol="0" fromWordArt="0" anchor="ctr" anchorCtr="0" forceAA="0" compatLnSpc="1">
            <a:prstTxWarp prst="textNoShape">
              <a:avLst/>
            </a:prstTxWarp>
            <a:noAutofit/>
          </a:bodyPr>
          <a:lstStyle/>
          <a:p>
            <a:pPr>
              <a:spcBef>
                <a:spcPts val="2400"/>
              </a:spcBef>
            </a:pPr>
            <a:r>
              <a:rPr lang="en-GB" sz="1050" i="1">
                <a:solidFill>
                  <a:schemeClr val="tx1"/>
                </a:solidFill>
                <a:latin typeface="Arial" panose="020B0604020202020204" pitchFamily="34" charset="0"/>
              </a:rPr>
              <a:t>*Figures based on individual partners unless otherwise stated</a:t>
            </a:r>
          </a:p>
        </p:txBody>
      </p:sp>
    </p:spTree>
    <p:extLst>
      <p:ext uri="{BB962C8B-B14F-4D97-AF65-F5344CB8AC3E}">
        <p14:creationId xmlns:p14="http://schemas.microsoft.com/office/powerpoint/2010/main" val="2943460625"/>
      </p:ext>
    </p:extLst>
  </p:cSld>
  <p:clrMapOvr>
    <a:masterClrMapping/>
  </p:clrMapOvr>
</p:sld>
</file>

<file path=ppt/theme/theme1.xml><?xml version="1.0" encoding="utf-8"?>
<a:theme xmlns:a="http://schemas.openxmlformats.org/drawingml/2006/main" name="AC_Theme">
  <a:themeElements>
    <a:clrScheme name="Custom 1">
      <a:dk1>
        <a:sysClr val="windowText" lastClr="000000"/>
      </a:dk1>
      <a:lt1>
        <a:sysClr val="window" lastClr="FFFFFF"/>
      </a:lt1>
      <a:dk2>
        <a:srgbClr val="44546A"/>
      </a:dk2>
      <a:lt2>
        <a:srgbClr val="E7E6E6"/>
      </a:lt2>
      <a:accent1>
        <a:srgbClr val="00437B"/>
      </a:accent1>
      <a:accent2>
        <a:srgbClr val="E05206"/>
      </a:accent2>
      <a:accent3>
        <a:srgbClr val="231F20"/>
      </a:accent3>
      <a:accent4>
        <a:srgbClr val="5F75AF"/>
      </a:accent4>
      <a:accent5>
        <a:srgbClr val="EC976A"/>
      </a:accent5>
      <a:accent6>
        <a:srgbClr val="808285"/>
      </a:accent6>
      <a:hlink>
        <a:srgbClr val="5B9BD5"/>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dirty="0" smtClean="0">
            <a:latin typeface="Arial" panose="020B0604020202020204" pitchFamily="34" charset="0"/>
            <a:cs typeface="Arial" panose="020B0604020202020204" pitchFamily="34" charset="0"/>
          </a:defRPr>
        </a:defPPr>
      </a:lstStyle>
      <a:style>
        <a:lnRef idx="2">
          <a:schemeClr val="accent1">
            <a:shade val="15000"/>
          </a:schemeClr>
        </a:lnRef>
        <a:fillRef idx="1">
          <a:schemeClr val="accent1"/>
        </a:fillRef>
        <a:effectRef idx="0">
          <a:schemeClr val="accent1"/>
        </a:effectRef>
        <a:fontRef idx="minor">
          <a:schemeClr val="lt1"/>
        </a:fontRef>
      </a:style>
    </a:spDef>
    <a:txDef>
      <a:spPr bwMode="auto">
        <a:solidFill>
          <a:srgbClr val="002060"/>
        </a:solidFill>
        <a:ln>
          <a:noFill/>
        </a:ln>
      </a:spPr>
      <a:bodyPr/>
      <a:lstStyle>
        <a:defPPr algn="just">
          <a:defRPr sz="2800" dirty="0" smtClean="0">
            <a:solidFill>
              <a:schemeClr val="bg1"/>
            </a:solidFill>
          </a:defRPr>
        </a:defPPr>
      </a:lstStyle>
    </a:txDef>
  </a:objectDefaults>
  <a:extraClrSchemeLst/>
  <a:extLst>
    <a:ext uri="{05A4C25C-085E-4340-85A3-A5531E510DB2}">
      <thm15:themeFamily xmlns:thm15="http://schemas.microsoft.com/office/thememl/2012/main" name="AC_Theme" id="{B57AD31F-8E87-4198-96E8-5750C4125E46}" vid="{C8E4F4BB-2F50-4536-882C-BC74EBE625CF}"/>
    </a:ext>
  </a:extLst>
</a:theme>
</file>

<file path=ppt/theme/theme2.xml><?xml version="1.0" encoding="utf-8"?>
<a:theme xmlns:a="http://schemas.openxmlformats.org/drawingml/2006/main" name="1_AC_Theme">
  <a:themeElements>
    <a:clrScheme name="Custom 1">
      <a:dk1>
        <a:sysClr val="windowText" lastClr="000000"/>
      </a:dk1>
      <a:lt1>
        <a:sysClr val="window" lastClr="FFFFFF"/>
      </a:lt1>
      <a:dk2>
        <a:srgbClr val="44546A"/>
      </a:dk2>
      <a:lt2>
        <a:srgbClr val="E7E6E6"/>
      </a:lt2>
      <a:accent1>
        <a:srgbClr val="00437B"/>
      </a:accent1>
      <a:accent2>
        <a:srgbClr val="E05206"/>
      </a:accent2>
      <a:accent3>
        <a:srgbClr val="231F20"/>
      </a:accent3>
      <a:accent4>
        <a:srgbClr val="5F75AF"/>
      </a:accent4>
      <a:accent5>
        <a:srgbClr val="EC976A"/>
      </a:accent5>
      <a:accent6>
        <a:srgbClr val="808285"/>
      </a:accent6>
      <a:hlink>
        <a:srgbClr val="5B9BD5"/>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bwMode="auto">
        <a:solidFill>
          <a:srgbClr val="002060"/>
        </a:solidFill>
        <a:ln>
          <a:noFill/>
        </a:ln>
      </a:spPr>
      <a:bodyPr/>
      <a:lstStyle>
        <a:defPPr algn="just">
          <a:defRPr sz="2800" dirty="0" smtClean="0">
            <a:solidFill>
              <a:schemeClr val="bg1"/>
            </a:solidFill>
          </a:defRPr>
        </a:defPPr>
      </a:lstStyle>
    </a:txDef>
  </a:objectDefaults>
  <a:extraClrSchemeLst/>
  <a:extLst>
    <a:ext uri="{05A4C25C-085E-4340-85A3-A5531E510DB2}">
      <thm15:themeFamily xmlns:thm15="http://schemas.microsoft.com/office/thememl/2012/main" name="AC_Theme" id="{B57AD31F-8E87-4198-96E8-5750C4125E46}" vid="{C8E4F4BB-2F50-4536-882C-BC74EBE625C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04dbe3e-63b4-48d2-9d03-f0eb0c7bc09d" xsi:nil="true"/>
    <SharedWithUsers xmlns="4ee4af51-ff71-4995-a9d4-b8163d64d602">
      <UserInfo>
        <DisplayName>Harper Ray DWP DWP CASD CENTRAL ANALYSIS AND SCIENCE DIRECTORATE</DisplayName>
        <AccountId>2069</AccountId>
        <AccountType/>
      </UserInfo>
    </SharedWithUsers>
    <lcf76f155ced4ddcb4097134ff3c332f xmlns="7669dfd5-1c65-4b1f-92ce-206d26db1b65">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etails xmlns="7669dfd5-1c65-4b1f-92ce-206d26db1b65" xsi:nil="true"/>
    <Questionasked xmlns="7669dfd5-1c65-4b1f-92ce-206d26db1b6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193297538DB3C4EB17A9382BECB9A51" ma:contentTypeVersion="22" ma:contentTypeDescription="Create a new document." ma:contentTypeScope="" ma:versionID="75ba8ce9f8d815741ce159badf398766">
  <xsd:schema xmlns:xsd="http://www.w3.org/2001/XMLSchema" xmlns:xs="http://www.w3.org/2001/XMLSchema" xmlns:p="http://schemas.microsoft.com/office/2006/metadata/properties" xmlns:ns1="http://schemas.microsoft.com/sharepoint/v3" xmlns:ns2="7669dfd5-1c65-4b1f-92ce-206d26db1b65" xmlns:ns3="4ee4af51-ff71-4995-a9d4-b8163d64d602" xmlns:ns4="a04dbe3e-63b4-48d2-9d03-f0eb0c7bc09d" targetNamespace="http://schemas.microsoft.com/office/2006/metadata/properties" ma:root="true" ma:fieldsID="5fc2155c681966f7fdfa783d94d5bb1f" ns1:_="" ns2:_="" ns3:_="" ns4:_="">
    <xsd:import namespace="http://schemas.microsoft.com/sharepoint/v3"/>
    <xsd:import namespace="7669dfd5-1c65-4b1f-92ce-206d26db1b65"/>
    <xsd:import namespace="4ee4af51-ff71-4995-a9d4-b8163d64d602"/>
    <xsd:import namespace="a04dbe3e-63b4-48d2-9d03-f0eb0c7bc09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4:TaxCatchAll" minOccurs="0"/>
                <xsd:element ref="ns1:_ip_UnifiedCompliancePolicyProperties" minOccurs="0"/>
                <xsd:element ref="ns1:_ip_UnifiedCompliancePolicyUIAction" minOccurs="0"/>
                <xsd:element ref="ns2:Questionasked" minOccurs="0"/>
                <xsd:element ref="ns2:Details" minOccurs="0"/>
                <xsd:element ref="ns2:MediaLengthInSeconds" minOccurs="0"/>
                <xsd:element ref="ns2:MediaServiceDateTaken"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669dfd5-1c65-4b1f-92ce-206d26db1b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33ebcec-c535-4b75-bbfd-3283b9d6285a" ma:termSetId="09814cd3-568e-fe90-9814-8d621ff8fb84" ma:anchorId="fba54fb3-c3e1-fe81-a776-ca4b69148c4d" ma:open="true" ma:isKeyword="false">
      <xsd:complexType>
        <xsd:sequence>
          <xsd:element ref="pc:Terms" minOccurs="0" maxOccurs="1"/>
        </xsd:sequence>
      </xsd:complexType>
    </xsd:element>
    <xsd:element name="Questionasked" ma:index="23" nillable="true" ma:displayName="Question asked" ma:format="Dropdown" ma:internalName="Questionasked">
      <xsd:simpleType>
        <xsd:restriction base="dms:Note">
          <xsd:maxLength value="255"/>
        </xsd:restriction>
      </xsd:simpleType>
    </xsd:element>
    <xsd:element name="Details" ma:index="24" nillable="true" ma:displayName="Details" ma:format="Dropdown" ma:internalName="Details">
      <xsd:simpleType>
        <xsd:restriction base="dms:Note">
          <xsd:maxLength value="255"/>
        </xsd:restriction>
      </xsd:simpleType>
    </xsd:element>
    <xsd:element name="MediaLengthInSeconds" ma:index="25" nillable="true" ma:displayName="MediaLengthInSeconds" ma:hidden="true" ma:internalName="MediaLengthInSeconds" ma:readOnly="true">
      <xsd:simpleType>
        <xsd:restriction base="dms:Unknown"/>
      </xsd:simpleType>
    </xsd:element>
    <xsd:element name="MediaServiceDateTaken" ma:index="26" nillable="true" ma:displayName="MediaServiceDateTaken" ma:hidden="true" ma:indexed="true" ma:internalName="MediaServiceDateTaken" ma:readOnly="true">
      <xsd:simpleType>
        <xsd:restriction base="dms:Text"/>
      </xsd:simpleType>
    </xsd:element>
    <xsd:element name="MediaServiceLocation" ma:index="27" nillable="true" ma:displayName="Location" ma:indexed="true" ma:internalName="MediaServiceLocation" ma:readOnly="true">
      <xsd:simpleType>
        <xsd:restriction base="dms:Text"/>
      </xsd:simpleType>
    </xsd:element>
    <xsd:element name="MediaServiceObjectDetectorVersions" ma:index="28" nillable="true" ma:displayName="MediaServiceObjectDetectorVersions"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ee4af51-ff71-4995-a9d4-b8163d64d60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04dbe3e-63b4-48d2-9d03-f0eb0c7bc09d"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7244144e-8193-484d-b46d-657169e41f63}" ma:internalName="TaxCatchAll" ma:showField="CatchAllData" ma:web="4ee4af51-ff71-4995-a9d4-b8163d64d6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C0F84C7-A6DB-4895-B1B9-5BFD7AF2F08A}">
  <ds:schemaRefs>
    <ds:schemaRef ds:uri="http://schemas.microsoft.com/sharepoint/v3/contenttype/forms"/>
  </ds:schemaRefs>
</ds:datastoreItem>
</file>

<file path=customXml/itemProps2.xml><?xml version="1.0" encoding="utf-8"?>
<ds:datastoreItem xmlns:ds="http://schemas.openxmlformats.org/officeDocument/2006/customXml" ds:itemID="{C2A9EB03-D39A-4216-B8C9-E33C6FFA0A7B}">
  <ds:schemaRefs>
    <ds:schemaRef ds:uri="http://schemas.microsoft.com/office/infopath/2007/PartnerControls"/>
    <ds:schemaRef ds:uri="http://purl.org/dc/terms/"/>
    <ds:schemaRef ds:uri="7669dfd5-1c65-4b1f-92ce-206d26db1b65"/>
    <ds:schemaRef ds:uri="http://schemas.microsoft.com/office/2006/documentManagement/types"/>
    <ds:schemaRef ds:uri="4ee4af51-ff71-4995-a9d4-b8163d64d602"/>
    <ds:schemaRef ds:uri="http://www.w3.org/XML/1998/namespace"/>
    <ds:schemaRef ds:uri="http://schemas.microsoft.com/office/2006/metadata/properties"/>
    <ds:schemaRef ds:uri="http://schemas.openxmlformats.org/package/2006/metadata/core-properties"/>
    <ds:schemaRef ds:uri="http://purl.org/dc/elements/1.1/"/>
    <ds:schemaRef ds:uri="a04dbe3e-63b4-48d2-9d03-f0eb0c7bc09d"/>
    <ds:schemaRef ds:uri="http://schemas.microsoft.com/sharepoint/v3"/>
    <ds:schemaRef ds:uri="http://purl.org/dc/dcmitype/"/>
  </ds:schemaRefs>
</ds:datastoreItem>
</file>

<file path=customXml/itemProps3.xml><?xml version="1.0" encoding="utf-8"?>
<ds:datastoreItem xmlns:ds="http://schemas.openxmlformats.org/officeDocument/2006/customXml" ds:itemID="{F210D69A-9235-4D0B-BB63-BB23AD3A7FE4}">
  <ds:schemaRefs>
    <ds:schemaRef ds:uri="4ee4af51-ff71-4995-a9d4-b8163d64d602"/>
    <ds:schemaRef ds:uri="7669dfd5-1c65-4b1f-92ce-206d26db1b65"/>
    <ds:schemaRef ds:uri="a04dbe3e-63b4-48d2-9d03-f0eb0c7bc09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88db8f40-be4e-40d3-a776-e8bb5de9f6c4}" enabled="1" method="Privileged" siteId="{96f1f6e9-1057-4117-ac28-80cdfe86f8c3}" removed="0"/>
</clbl:labelList>
</file>

<file path=docProps/app.xml><?xml version="1.0" encoding="utf-8"?>
<Properties xmlns="http://schemas.openxmlformats.org/officeDocument/2006/extended-properties" xmlns:vt="http://schemas.openxmlformats.org/officeDocument/2006/docPropsVTypes">
  <Template>AC_Theme</Template>
  <TotalTime>2</TotalTime>
  <Words>8960</Words>
  <PresentationFormat>Widescreen</PresentationFormat>
  <Paragraphs>548</Paragraphs>
  <Slides>48</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48</vt:i4>
      </vt:variant>
    </vt:vector>
  </HeadingPairs>
  <TitlesOfParts>
    <vt:vector size="52" baseType="lpstr">
      <vt:lpstr>Arial</vt:lpstr>
      <vt:lpstr>Calibri</vt:lpstr>
      <vt:lpstr>AC_Theme</vt:lpstr>
      <vt:lpstr>1_AC_Theme</vt:lpstr>
      <vt:lpstr>Qualitative Research with Move to Universal Credit Tax Credit Couples</vt:lpstr>
      <vt:lpstr>Research Objectives</vt:lpstr>
      <vt:lpstr>Contents</vt:lpstr>
      <vt:lpstr>Key findings</vt:lpstr>
      <vt:lpstr>1. Methodology and participant profiles</vt:lpstr>
      <vt:lpstr>Interviews were conducted with 2 main groups: claimant and non-claimants (30 couples in total)</vt:lpstr>
      <vt:lpstr>Recruitment required consideration of couple dynamics and more time to organise than for individuals</vt:lpstr>
      <vt:lpstr>Sample and fieldwork</vt:lpstr>
      <vt:lpstr> Sample breakdown </vt:lpstr>
      <vt:lpstr>Whether participants were self-employed or employed, or had computer-based jobs were indicators of how easy or difficult they would find the claim process</vt:lpstr>
      <vt:lpstr>2. Understanding and perceptions of UC prior to receiving the Migration Notice</vt:lpstr>
      <vt:lpstr>PowerPoint Presentation</vt:lpstr>
      <vt:lpstr>PowerPoint Presentation</vt:lpstr>
      <vt:lpstr>PowerPoint Presentation</vt:lpstr>
      <vt:lpstr>3. Reactions to and understanding of the Migration Notice</vt:lpstr>
      <vt:lpstr>Older participants in particular liked to be addressed and communicated with as a couple</vt:lpstr>
      <vt:lpstr>PowerPoint Presentation</vt:lpstr>
      <vt:lpstr>PowerPoint Presentation</vt:lpstr>
      <vt:lpstr>PowerPoint Presentation</vt:lpstr>
      <vt:lpstr>4. Attitudes towards moving to UC</vt:lpstr>
      <vt:lpstr>Participants’ attitudes across the domains below shaped their approach to and interactions with the UC claim process</vt:lpstr>
      <vt:lpstr>Non-claimant participants were particularly likely to see UC as worse than tax credits and less likely to see the positive aspects of UC</vt:lpstr>
      <vt:lpstr>Attitudes to work requirements and sanctions often played a minimal role in how UC was viewed, however, perceptions of the Jobcentre could be off-putting</vt:lpstr>
      <vt:lpstr>Claimant participants’ attitudes to Universal Credit were shaped by whether they were employed, self-employed or out of work</vt:lpstr>
      <vt:lpstr>UC was seen relative to tax credits among claimant and non-claimant participants – perceptions depended on the positives / negatives of the tax credits system</vt:lpstr>
      <vt:lpstr>5. How participant couples decided to claim Universal Credit</vt:lpstr>
      <vt:lpstr>The decision to claim UC depended on how much participants relied on tax credits financially and the value of their savings</vt:lpstr>
      <vt:lpstr>Participants demonstrated little appetite for seeking information on UC or other topics</vt:lpstr>
      <vt:lpstr>Participants’ attitudes to UC determined when they made their claim</vt:lpstr>
      <vt:lpstr>6. Experiences of the claim process</vt:lpstr>
      <vt:lpstr>Couple dynamics amongst participants affected how much responsibility each partner had in making the claim</vt:lpstr>
      <vt:lpstr>Participants reported a highly consistent approach to the claim process</vt:lpstr>
      <vt:lpstr>Participants where one or more person in the couple was self-employed found the claim process more difficult than those who were employed</vt:lpstr>
      <vt:lpstr>Non-claimant couples who started the claim process were more likely than claimants to perceive it to be high effort</vt:lpstr>
      <vt:lpstr>Non-claimant participants who experienced technical difficulties applying online were more likely than those who did not to withdraw from claiming</vt:lpstr>
      <vt:lpstr>Practical barriers also existed which made the claim process more challenging for claimant and non-claimant participants</vt:lpstr>
      <vt:lpstr>It was not always clear to participants if they had successfully made their claim</vt:lpstr>
      <vt:lpstr>Participants found visiting the Jobcentre to verify their identity inconvenient and it negatively affected their experience of claiming</vt:lpstr>
      <vt:lpstr>7. Outcomes</vt:lpstr>
      <vt:lpstr>Participants experienced greater uncertainty on UC and felt it did not always act as an incentive to work more</vt:lpstr>
      <vt:lpstr>8. Experiences of managing claims as a couple</vt:lpstr>
      <vt:lpstr>Participants’ experiences of making a claim set the scene for how complex or straightforward they expected managing their claim to be</vt:lpstr>
      <vt:lpstr>9. Communication with DWP</vt:lpstr>
      <vt:lpstr>Participants with straightforward claims had little communication with DWP and were happy to communicate through the journal</vt:lpstr>
      <vt:lpstr>10. Conclusions</vt:lpstr>
      <vt:lpstr>Key findings - I</vt:lpstr>
      <vt:lpstr>Key findings - II</vt:lpstr>
      <vt:lpstr>Non-Claimant Couples Key Findings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2021-06-14T13:59:14Z</dcterms:created>
  <dcterms:modified xsi:type="dcterms:W3CDTF">2024-12-16T15:12:20Z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86168c49-b9be-4ea5-9780-b93244a1ad2c</vt:lpwstr>
  </property>
  <property fmtid="{D5CDD505-2E9C-101B-9397-08002B2CF9AE}" pid="3" name="TaxKeyword">
    <vt:lpwstr/>
  </property>
  <property fmtid="{D5CDD505-2E9C-101B-9397-08002B2CF9AE}" pid="4" name="Keyword">
    <vt:lpwstr>97;#AC Brand|f8d04efb-7041-4a59-948b-7b2f008af234;#98;#Presentation|59a058b8-6fef-485e-b083-459bb065ebe0</vt:lpwstr>
  </property>
  <property fmtid="{D5CDD505-2E9C-101B-9397-08002B2CF9AE}" pid="5" name="OwnerGrp">
    <vt:lpwstr>5;#AC General|6e4a2247-3e6e-42f0-845e-a345fc2ea54f</vt:lpwstr>
  </property>
  <property fmtid="{D5CDD505-2E9C-101B-9397-08002B2CF9AE}" pid="6" name="SubjType">
    <vt:lpwstr>3;#AC Communications ＆ Networking|59726be0-f556-4d71-b4d3-83e6b242f2f4</vt:lpwstr>
  </property>
  <property fmtid="{D5CDD505-2E9C-101B-9397-08002B2CF9AE}" pid="7" name="DocuType">
    <vt:lpwstr>12;#Presentation|48715de1-065c-4062-97a0-1705e5c95093</vt:lpwstr>
  </property>
  <property fmtid="{D5CDD505-2E9C-101B-9397-08002B2CF9AE}" pid="8" name="ContentTypeId">
    <vt:lpwstr>0x0101004193297538DB3C4EB17A9382BECB9A51</vt:lpwstr>
  </property>
  <property fmtid="{D5CDD505-2E9C-101B-9397-08002B2CF9AE}" pid="9" name="MediaServiceImageTags">
    <vt:lpwstr/>
  </property>
</Properties>
</file>