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 id="2147483687" r:id="rId2"/>
    <p:sldMasterId id="2147483690" r:id="rId3"/>
    <p:sldMasterId id="2147483693" r:id="rId4"/>
    <p:sldMasterId id="2147483699" r:id="rId5"/>
    <p:sldMasterId id="2147483696" r:id="rId6"/>
    <p:sldMasterId id="2147483702" r:id="rId7"/>
    <p:sldMasterId id="2147483706" r:id="rId8"/>
    <p:sldMasterId id="2147483709" r:id="rId9"/>
  </p:sldMasterIdLst>
  <p:notesMasterIdLst>
    <p:notesMasterId r:id="rId25"/>
  </p:notesMasterIdLst>
  <p:handoutMasterIdLst>
    <p:handoutMasterId r:id="rId26"/>
  </p:handoutMasterIdLst>
  <p:sldIdLst>
    <p:sldId id="442" r:id="rId10"/>
    <p:sldId id="670" r:id="rId11"/>
    <p:sldId id="678" r:id="rId12"/>
    <p:sldId id="707" r:id="rId13"/>
    <p:sldId id="676" r:id="rId14"/>
    <p:sldId id="2141411640" r:id="rId15"/>
    <p:sldId id="2141411641" r:id="rId16"/>
    <p:sldId id="2141411642" r:id="rId17"/>
    <p:sldId id="2141411643" r:id="rId18"/>
    <p:sldId id="2141411644" r:id="rId19"/>
    <p:sldId id="2141411645" r:id="rId20"/>
    <p:sldId id="2141411646" r:id="rId21"/>
    <p:sldId id="673" r:id="rId22"/>
    <p:sldId id="703" r:id="rId23"/>
    <p:sldId id="701"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39FE61-8EBC-9505-BF0A-CF5CCFD3D29A}" name="Erin Byrne" initials="EB" userId="S::byrnee@slc.co.uk::fc79af40-f2db-4bf5-a752-fbf3be2bc8be" providerId="AD"/>
  <p188:author id="{E4645F64-9C73-A256-25BD-F7551A1299E8}" name="Adam Treslove" initials="AT" userId="S::tresload@slc.co.uk::b352ac77-1989-4b80-94e3-32f4d68f34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im Hoban" initials="TH" lastIdx="5" clrIdx="0">
    <p:extLst>
      <p:ext uri="{19B8F6BF-5375-455C-9EA6-DF929625EA0E}">
        <p15:presenceInfo xmlns:p15="http://schemas.microsoft.com/office/powerpoint/2012/main" userId="S-1-5-21-3992121350-2840906017-2217532693-119391" providerId="AD"/>
      </p:ext>
    </p:extLst>
  </p:cmAuthor>
  <p:cmAuthor id="2" name="LECKIE, Douglas" initials="LD" lastIdx="4" clrIdx="1">
    <p:extLst>
      <p:ext uri="{19B8F6BF-5375-455C-9EA6-DF929625EA0E}">
        <p15:presenceInfo xmlns:p15="http://schemas.microsoft.com/office/powerpoint/2012/main" userId="S-1-5-21-1993962763-1659004503-1801674531-177391" providerId="AD"/>
      </p:ext>
    </p:extLst>
  </p:cmAuthor>
  <p:cmAuthor id="3" name="Anthony Hill" initials="AH" lastIdx="23" clrIdx="2">
    <p:extLst>
      <p:ext uri="{19B8F6BF-5375-455C-9EA6-DF929625EA0E}">
        <p15:presenceInfo xmlns:p15="http://schemas.microsoft.com/office/powerpoint/2012/main" userId="S::HILLAN@slc.co.uk::41a02a92-9f0a-4c6d-927a-9951c8d801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CC99"/>
    <a:srgbClr val="C14E79"/>
    <a:srgbClr val="E9C1D0"/>
    <a:srgbClr val="F3DCE4"/>
    <a:srgbClr val="C1E0EE"/>
    <a:srgbClr val="4EA7CF"/>
    <a:srgbClr val="DCEDF5"/>
    <a:srgbClr val="CCE7E5"/>
    <a:srgbClr val="E5F2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84" autoAdjust="0"/>
    <p:restoredTop sz="95033" autoAdjust="0"/>
  </p:normalViewPr>
  <p:slideViewPr>
    <p:cSldViewPr snapToGrid="0">
      <p:cViewPr varScale="1">
        <p:scale>
          <a:sx n="111" d="100"/>
          <a:sy n="111" d="100"/>
        </p:scale>
        <p:origin x="13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015"/>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sz="quarter" idx="1"/>
          </p:nvPr>
        </p:nvSpPr>
        <p:spPr>
          <a:xfrm>
            <a:off x="3849955" y="0"/>
            <a:ext cx="2946135" cy="496015"/>
          </a:xfrm>
          <a:prstGeom prst="rect">
            <a:avLst/>
          </a:prstGeom>
        </p:spPr>
        <p:txBody>
          <a:bodyPr vert="horz" lIns="91294" tIns="45647" rIns="91294" bIns="45647" rtlCol="0"/>
          <a:lstStyle>
            <a:lvl1pPr algn="r">
              <a:defRPr sz="1200"/>
            </a:lvl1pPr>
          </a:lstStyle>
          <a:p>
            <a:fld id="{778B7176-1BAD-417C-AF09-B073D6FEAF38}" type="datetimeFigureOut">
              <a:rPr lang="en-GB" smtClean="0"/>
              <a:t>05/12/2024</a:t>
            </a:fld>
            <a:endParaRPr lang="en-GB"/>
          </a:p>
        </p:txBody>
      </p:sp>
      <p:sp>
        <p:nvSpPr>
          <p:cNvPr id="4" name="Footer Placeholder 3"/>
          <p:cNvSpPr>
            <a:spLocks noGrp="1"/>
          </p:cNvSpPr>
          <p:nvPr>
            <p:ph type="ftr" sz="quarter" idx="2"/>
          </p:nvPr>
        </p:nvSpPr>
        <p:spPr>
          <a:xfrm>
            <a:off x="0" y="9429039"/>
            <a:ext cx="2946135" cy="496015"/>
          </a:xfrm>
          <a:prstGeom prst="rect">
            <a:avLst/>
          </a:prstGeom>
        </p:spPr>
        <p:txBody>
          <a:bodyPr vert="horz" lIns="91294" tIns="45647" rIns="91294" bIns="45647" rtlCol="0" anchor="b"/>
          <a:lstStyle>
            <a:lvl1pPr algn="l">
              <a:defRPr sz="1200"/>
            </a:lvl1pPr>
          </a:lstStyle>
          <a:p>
            <a:endParaRPr lang="en-GB"/>
          </a:p>
        </p:txBody>
      </p:sp>
      <p:sp>
        <p:nvSpPr>
          <p:cNvPr id="5" name="Slide Number Placeholder 4"/>
          <p:cNvSpPr>
            <a:spLocks noGrp="1"/>
          </p:cNvSpPr>
          <p:nvPr>
            <p:ph type="sldNum" sz="quarter" idx="3"/>
          </p:nvPr>
        </p:nvSpPr>
        <p:spPr>
          <a:xfrm>
            <a:off x="3849955" y="9429039"/>
            <a:ext cx="2946135" cy="496015"/>
          </a:xfrm>
          <a:prstGeom prst="rect">
            <a:avLst/>
          </a:prstGeom>
        </p:spPr>
        <p:txBody>
          <a:bodyPr vert="horz" lIns="91294" tIns="45647" rIns="91294" bIns="45647" rtlCol="0" anchor="b"/>
          <a:lstStyle>
            <a:lvl1pPr algn="r">
              <a:defRPr sz="1200"/>
            </a:lvl1pPr>
          </a:lstStyle>
          <a:p>
            <a:fld id="{BCB6DC7E-D2D7-4630-BDB1-71F7A52A6844}"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294" tIns="45647" rIns="91294" bIns="45647" numCol="1" rtlCol="0"/>
          <a:lstStyle>
            <a:lvl1pPr algn="l">
              <a:defRPr sz="1200"/>
            </a:lvl1pPr>
          </a:lstStyle>
          <a:p>
            <a:endParaRPr lang="en-GB" altLang="en-GB"/>
          </a:p>
        </p:txBody>
      </p:sp>
      <p:sp>
        <p:nvSpPr>
          <p:cNvPr id="3" name="Date Placeholder 2"/>
          <p:cNvSpPr>
            <a:spLocks noGrp="1"/>
          </p:cNvSpPr>
          <p:nvPr>
            <p:ph type="dt" idx="1"/>
          </p:nvPr>
        </p:nvSpPr>
        <p:spPr>
          <a:xfrm>
            <a:off x="3850443" y="0"/>
            <a:ext cx="2945659" cy="498056"/>
          </a:xfrm>
          <a:prstGeom prst="rect">
            <a:avLst/>
          </a:prstGeom>
        </p:spPr>
        <p:txBody>
          <a:bodyPr vert="horz" lIns="91294" tIns="45647" rIns="91294" bIns="45647" numCol="1" rtlCol="0"/>
          <a:lstStyle>
            <a:lvl1pPr algn="r">
              <a:defRPr sz="1200"/>
            </a:lvl1pPr>
          </a:lstStyle>
          <a:p>
            <a:fld id="{CA117779-7379-4120-B2FD-1299BEC86D78}" type="datetimeFigureOut">
              <a:rPr lang="en-GB" altLang="en-GB" smtClean="0"/>
              <a:pPr/>
              <a:t>05/12/2024</a:t>
            </a:fld>
            <a:endParaRPr lang="en-GB" altLang="en-GB"/>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294" tIns="45647" rIns="91294" bIns="45647" numCol="1" rtlCol="0" anchor="ctr"/>
          <a:lstStyle/>
          <a:p>
            <a:endParaRPr lang="en-GB" alt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294" tIns="45647" rIns="91294" bIns="45647"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294" tIns="45647" rIns="91294" bIns="45647" numCol="1" rtlCol="0" anchor="b"/>
          <a:lstStyle>
            <a:lvl1pPr algn="l">
              <a:defRPr sz="1200"/>
            </a:lvl1pPr>
          </a:lstStyle>
          <a:p>
            <a:endParaRPr lang="en-GB" altLang="en-GB"/>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294" tIns="45647" rIns="91294" bIns="45647" numCol="1" rtlCol="0" anchor="b"/>
          <a:lstStyle>
            <a:lvl1pPr algn="r">
              <a:defRPr sz="1200"/>
            </a:lvl1pPr>
          </a:lstStyle>
          <a:p>
            <a:fld id="{9EC75A06-73E5-48C7-837A-8B7B9F641D29}" type="slidenum">
              <a:rPr lang="en-GB" altLang="en-GB" smtClean="0"/>
              <a:pPr/>
              <a:t>‹#›</a:t>
            </a:fld>
            <a:endParaRPr lang="en-GB" altLang="en-GB"/>
          </a:p>
        </p:txBody>
      </p:sp>
    </p:spTree>
    <p:extLst>
      <p:ext uri="{BB962C8B-B14F-4D97-AF65-F5344CB8AC3E}">
        <p14:creationId xmlns:p14="http://schemas.microsoft.com/office/powerpoint/2010/main" val="282884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a:t>
            </a:fld>
            <a:endParaRPr lang="en-GB" altLang="en-GB"/>
          </a:p>
        </p:txBody>
      </p:sp>
    </p:spTree>
    <p:extLst>
      <p:ext uri="{BB962C8B-B14F-4D97-AF65-F5344CB8AC3E}">
        <p14:creationId xmlns:p14="http://schemas.microsoft.com/office/powerpoint/2010/main" val="2505854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EE68C-EAAC-B416-C33C-935BE3115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51C18-7A8A-BEEC-1F04-A83FE752A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C3BABF-6A64-D3FB-3F1E-92636365A22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F8AAD1E-E0A7-06A5-9D50-9A45359E97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1522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055D9-ADC8-A7D4-2BC4-F09E390DF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BF7C4C-DC7F-5960-5E18-236F27E9E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A1B6A8-09D2-6D11-1CC5-6A795068E9C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161B783-CE1E-BFA5-E173-51FBF1B82D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1037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marL="171450" lvl="0" indent="-171450">
              <a:spcBef>
                <a:spcPts val="0"/>
              </a:spcBef>
              <a:buFontTx/>
              <a:buChar char="-"/>
            </a:pPr>
            <a:endParaRPr/>
          </a:p>
        </p:txBody>
      </p:sp>
    </p:spTree>
    <p:extLst>
      <p:ext uri="{BB962C8B-B14F-4D97-AF65-F5344CB8AC3E}">
        <p14:creationId xmlns:p14="http://schemas.microsoft.com/office/powerpoint/2010/main" val="23931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017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1035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4141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A38DD-CE85-854E-7AE9-A9D39B6C9E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1D0EC-A299-487A-94C7-382CB14A4F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E59E9-D328-7948-CE72-168B402F83B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FD336CE-683D-2E39-B232-242D549F2F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746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6C002-3438-8576-C2DE-AE73E932D2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2802DC-3226-9331-C91E-4F1E33590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A7FC12-2B2E-E9D8-BD85-B272BD7C64C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ED1BFFE-D6F8-515E-7325-CBCDC61DD7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013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47B0D-3EEE-455D-CD71-45FAFD090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7A72C-4398-CDB8-1593-62BB4015D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3F92C-9707-B907-7A58-57385B3E95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C9C9638-2945-60F1-59A8-457B715576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5048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BA0F4-0300-9458-2F01-C715002C1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F7A0A1-FEF1-E944-5CC8-ADE67C5FE3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DE28D3-E6FB-6CFD-D388-82689140476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D69C241-2BE6-4A18-4942-2012712975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4554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90AE1-3B05-5B03-537F-CC020C032C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5048E9-3327-1086-B26C-48D4A599CC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3715A4-E952-3850-47C1-35A817A31F6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93A57DC-AB5A-80D6-5CAB-C1B3BEEE9B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444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oliv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oliv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red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red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dblu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dblu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96605"/>
            <a:ext cx="12192000" cy="6858000"/>
          </a:xfrm>
          <a:prstGeom prst="rect">
            <a:avLst/>
          </a:prstGeom>
        </p:spPr>
      </p:pic>
      <p:sp>
        <p:nvSpPr>
          <p:cNvPr id="4" name="Text Placeholder 3">
            <a:extLst>
              <a:ext uri="{FF2B5EF4-FFF2-40B4-BE49-F238E27FC236}">
                <a16:creationId xmlns:a16="http://schemas.microsoft.com/office/drawing/2014/main" id="{83C6BB71-4AD4-4DC2-82F6-D4D85AF905BD}"/>
              </a:ext>
            </a:extLst>
          </p:cNvPr>
          <p:cNvSpPr>
            <a:spLocks noGrp="1"/>
          </p:cNvSpPr>
          <p:nvPr>
            <p:ph type="body" sz="quarter" idx="10"/>
          </p:nvPr>
        </p:nvSpPr>
        <p:spPr>
          <a:xfrm>
            <a:off x="231371" y="1039017"/>
            <a:ext cx="11509716" cy="5694291"/>
          </a:xfrm>
          <a:prstGeom prst="rect">
            <a:avLst/>
          </a:prstGeom>
        </p:spPr>
        <p:txBody>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5B0976A9-47F1-FD25-653D-8E978A625A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53B3F3-5CBC-21F0-B0F0-FAAC0FC5B83A}"/>
              </a:ext>
            </a:extLst>
          </p:cNvPr>
          <p:cNvSpPr>
            <a:spLocks noGrp="1"/>
          </p:cNvSpPr>
          <p:nvPr>
            <p:ph type="sldNum" sz="quarter" idx="12"/>
          </p:nvPr>
        </p:nvSpPr>
        <p:spPr>
          <a:xfrm>
            <a:off x="9448813" y="6356351"/>
            <a:ext cx="2743200" cy="366183"/>
          </a:xfrm>
        </p:spPr>
        <p:txBody>
          <a:bodyPr/>
          <a:lstStyle/>
          <a:p>
            <a:fld id="{44ED69DB-9D9C-4168-829B-4F21756EEAA0}" type="slidenum">
              <a:rPr lang="en-GB" smtClean="0"/>
              <a:t>‹#›</a:t>
            </a:fld>
            <a:endParaRPr lang="en-GB"/>
          </a:p>
        </p:txBody>
      </p:sp>
      <p:sp>
        <p:nvSpPr>
          <p:cNvPr id="2" name="Title 3">
            <a:extLst>
              <a:ext uri="{FF2B5EF4-FFF2-40B4-BE49-F238E27FC236}">
                <a16:creationId xmlns:a16="http://schemas.microsoft.com/office/drawing/2014/main" id="{112B7507-EA4F-8443-C1FC-1F3A7E8F9A60}"/>
              </a:ext>
            </a:extLst>
          </p:cNvPr>
          <p:cNvSpPr>
            <a:spLocks noGrp="1"/>
          </p:cNvSpPr>
          <p:nvPr>
            <p:ph type="title" idx="4294967295"/>
          </p:nvPr>
        </p:nvSpPr>
        <p:spPr>
          <a:xfrm>
            <a:off x="71717" y="1"/>
            <a:ext cx="10429795" cy="590204"/>
          </a:xfrm>
          <a:prstGeom prst="rect">
            <a:avLst/>
          </a:prstGeom>
        </p:spPr>
        <p:txBody>
          <a:bodyPr>
            <a:noAutofit/>
          </a:bodyPr>
          <a:lstStyle>
            <a:lvl1pPr>
              <a:defRPr sz="3733">
                <a:latin typeface="Calibri" panose="020F0502020204030204" pitchFamily="34" charset="0"/>
                <a:cs typeface="Calibri" panose="020F0502020204030204" pitchFamily="34" charset="0"/>
              </a:defRPr>
            </a:lvl1pPr>
          </a:lstStyle>
          <a:p>
            <a:endParaRPr lang="en-GB" sz="3067">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79333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FDA182-B933-0C99-19D5-67D5E42DFD6F}"/>
              </a:ext>
            </a:extLst>
          </p:cNvPr>
          <p:cNvSpPr>
            <a:spLocks noGrp="1"/>
          </p:cNvSpPr>
          <p:nvPr>
            <p:ph type="ftr" sz="quarter" idx="10"/>
          </p:nvPr>
        </p:nvSpPr>
        <p:spPr/>
        <p:txBody>
          <a:bodyPr/>
          <a:lstStyle/>
          <a:p>
            <a:endParaRPr lang="en-GB"/>
          </a:p>
        </p:txBody>
      </p:sp>
      <p:sp>
        <p:nvSpPr>
          <p:cNvPr id="3" name="Slide Number Placeholder 2">
            <a:extLst>
              <a:ext uri="{FF2B5EF4-FFF2-40B4-BE49-F238E27FC236}">
                <a16:creationId xmlns:a16="http://schemas.microsoft.com/office/drawing/2014/main" id="{F4EFBE02-3A7A-F835-9B7C-B3EF4B40661B}"/>
              </a:ext>
            </a:extLst>
          </p:cNvPr>
          <p:cNvSpPr>
            <a:spLocks noGrp="1"/>
          </p:cNvSpPr>
          <p:nvPr>
            <p:ph type="sldNum" sz="quarter" idx="11"/>
          </p:nvPr>
        </p:nvSpPr>
        <p:spPr/>
        <p:txBody>
          <a:bodyPr/>
          <a:lstStyle/>
          <a:p>
            <a:fld id="{44ED69DB-9D9C-4168-829B-4F21756EEAA0}" type="slidenum">
              <a:rPr lang="en-GB" smtClean="0"/>
              <a:t>‹#›</a:t>
            </a:fld>
            <a:endParaRPr lang="en-GB"/>
          </a:p>
        </p:txBody>
      </p:sp>
    </p:spTree>
    <p:extLst>
      <p:ext uri="{BB962C8B-B14F-4D97-AF65-F5344CB8AC3E}">
        <p14:creationId xmlns:p14="http://schemas.microsoft.com/office/powerpoint/2010/main" val="1884330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6412144"/>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1388870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White">
    <p:bg>
      <p:bgPr>
        <a:blipFill dpi="0" rotWithShape="1">
          <a:blip r:embed="rId2">
            <a:lum/>
          </a:blip>
          <a:srcRect/>
          <a:stretch>
            <a:fillRect l="-12000" r="-12000"/>
          </a:stretch>
        </a:blipFill>
        <a:effectLst/>
      </p:bgPr>
    </p:bg>
    <p:spTree>
      <p:nvGrpSpPr>
        <p:cNvPr id="1" name="Shape 33"/>
        <p:cNvGrpSpPr/>
        <p:nvPr/>
      </p:nvGrpSpPr>
      <p:grpSpPr>
        <a:xfrm>
          <a:off x="0" y="0"/>
          <a:ext cx="0" cy="0"/>
          <a:chOff x="0" y="0"/>
          <a:chExt cx="0" cy="0"/>
        </a:xfrm>
      </p:grpSpPr>
      <p:sp>
        <p:nvSpPr>
          <p:cNvPr id="35" name="Shape 35"/>
          <p:cNvSpPr txBox="1">
            <a:spLocks noGrp="1"/>
          </p:cNvSpPr>
          <p:nvPr>
            <p:ph type="ctrTitle"/>
          </p:nvPr>
        </p:nvSpPr>
        <p:spPr>
          <a:xfrm>
            <a:off x="410952" y="2995881"/>
            <a:ext cx="5685200" cy="1182000"/>
          </a:xfrm>
          <a:prstGeom prst="rect">
            <a:avLst/>
          </a:prstGeom>
          <a:noFill/>
          <a:ln>
            <a:noFill/>
          </a:ln>
        </p:spPr>
        <p:txBody>
          <a:bodyPr lIns="91425" tIns="91425" rIns="91425" bIns="91425" numCol="1" anchor="t" anchorCtr="0"/>
          <a:lstStyle>
            <a:lvl1pPr marL="0" marR="0" lvl="0" indent="0" algn="l" rtl="0">
              <a:lnSpc>
                <a:spcPct val="90000"/>
              </a:lnSpc>
              <a:spcBef>
                <a:spcPts val="800"/>
              </a:spcBef>
              <a:buClr>
                <a:srgbClr val="D9D9D9"/>
              </a:buClr>
              <a:buFont typeface="Calibri"/>
              <a:buNone/>
              <a:defRPr sz="4267" i="0" u="none" strike="noStrike" cap="none">
                <a:solidFill>
                  <a:srgbClr val="D9D9D9"/>
                </a:solidFill>
                <a:latin typeface="Calibri"/>
                <a:ea typeface="Calibri"/>
                <a:cs typeface="Calibri"/>
                <a:sym typeface="Calibri"/>
              </a:defRPr>
            </a:lvl1pPr>
            <a:lvl2pPr lvl="1" indent="0">
              <a:spcBef>
                <a:spcPts val="0"/>
              </a:spcBef>
              <a:buClr>
                <a:srgbClr val="D9D9D9"/>
              </a:buClr>
              <a:buFont typeface="Calibri"/>
              <a:buNone/>
              <a:defRPr sz="2400">
                <a:solidFill>
                  <a:srgbClr val="D9D9D9"/>
                </a:solidFill>
                <a:latin typeface="Calibri"/>
                <a:ea typeface="Calibri"/>
                <a:cs typeface="Calibri"/>
                <a:sym typeface="Calibri"/>
              </a:defRPr>
            </a:lvl2pPr>
            <a:lvl3pPr lvl="2" indent="0">
              <a:spcBef>
                <a:spcPts val="0"/>
              </a:spcBef>
              <a:buClr>
                <a:srgbClr val="D9D9D9"/>
              </a:buClr>
              <a:buFont typeface="Calibri"/>
              <a:buNone/>
              <a:defRPr sz="2400">
                <a:solidFill>
                  <a:srgbClr val="D9D9D9"/>
                </a:solidFill>
                <a:latin typeface="Calibri"/>
                <a:ea typeface="Calibri"/>
                <a:cs typeface="Calibri"/>
                <a:sym typeface="Calibri"/>
              </a:defRPr>
            </a:lvl3pPr>
            <a:lvl4pPr lvl="3" indent="0">
              <a:spcBef>
                <a:spcPts val="0"/>
              </a:spcBef>
              <a:buClr>
                <a:srgbClr val="D9D9D9"/>
              </a:buClr>
              <a:buFont typeface="Calibri"/>
              <a:buNone/>
              <a:defRPr sz="2400">
                <a:solidFill>
                  <a:srgbClr val="D9D9D9"/>
                </a:solidFill>
                <a:latin typeface="Calibri"/>
                <a:ea typeface="Calibri"/>
                <a:cs typeface="Calibri"/>
                <a:sym typeface="Calibri"/>
              </a:defRPr>
            </a:lvl4pPr>
            <a:lvl5pPr lvl="4" indent="0">
              <a:spcBef>
                <a:spcPts val="0"/>
              </a:spcBef>
              <a:buClr>
                <a:srgbClr val="D9D9D9"/>
              </a:buClr>
              <a:buFont typeface="Calibri"/>
              <a:buNone/>
              <a:defRPr sz="2400">
                <a:solidFill>
                  <a:srgbClr val="D9D9D9"/>
                </a:solidFill>
                <a:latin typeface="Calibri"/>
                <a:ea typeface="Calibri"/>
                <a:cs typeface="Calibri"/>
                <a:sym typeface="Calibri"/>
              </a:defRPr>
            </a:lvl5pPr>
            <a:lvl6pPr lvl="5" indent="0">
              <a:spcBef>
                <a:spcPts val="0"/>
              </a:spcBef>
              <a:buClr>
                <a:srgbClr val="D9D9D9"/>
              </a:buClr>
              <a:buFont typeface="Calibri"/>
              <a:buNone/>
              <a:defRPr sz="2400">
                <a:solidFill>
                  <a:srgbClr val="D9D9D9"/>
                </a:solidFill>
                <a:latin typeface="Calibri"/>
                <a:ea typeface="Calibri"/>
                <a:cs typeface="Calibri"/>
                <a:sym typeface="Calibri"/>
              </a:defRPr>
            </a:lvl6pPr>
            <a:lvl7pPr lvl="6" indent="0">
              <a:spcBef>
                <a:spcPts val="0"/>
              </a:spcBef>
              <a:buClr>
                <a:srgbClr val="D9D9D9"/>
              </a:buClr>
              <a:buFont typeface="Calibri"/>
              <a:buNone/>
              <a:defRPr sz="2400">
                <a:solidFill>
                  <a:srgbClr val="D9D9D9"/>
                </a:solidFill>
                <a:latin typeface="Calibri"/>
                <a:ea typeface="Calibri"/>
                <a:cs typeface="Calibri"/>
                <a:sym typeface="Calibri"/>
              </a:defRPr>
            </a:lvl7pPr>
            <a:lvl8pPr lvl="7" indent="0">
              <a:spcBef>
                <a:spcPts val="0"/>
              </a:spcBef>
              <a:buClr>
                <a:srgbClr val="D9D9D9"/>
              </a:buClr>
              <a:buFont typeface="Calibri"/>
              <a:buNone/>
              <a:defRPr sz="2400">
                <a:solidFill>
                  <a:srgbClr val="D9D9D9"/>
                </a:solidFill>
                <a:latin typeface="Calibri"/>
                <a:ea typeface="Calibri"/>
                <a:cs typeface="Calibri"/>
                <a:sym typeface="Calibri"/>
              </a:defRPr>
            </a:lvl8pPr>
            <a:lvl9pPr lvl="8" indent="0">
              <a:spcBef>
                <a:spcPts val="0"/>
              </a:spcBef>
              <a:buClr>
                <a:srgbClr val="D9D9D9"/>
              </a:buClr>
              <a:buFont typeface="Calibri"/>
              <a:buNone/>
              <a:defRPr sz="2400">
                <a:solidFill>
                  <a:srgbClr val="D9D9D9"/>
                </a:solidFill>
                <a:latin typeface="Calibri"/>
                <a:ea typeface="Calibri"/>
                <a:cs typeface="Calibri"/>
                <a:sym typeface="Calibri"/>
              </a:defRPr>
            </a:lvl9pPr>
          </a:lstStyle>
          <a:p>
            <a:endParaRPr/>
          </a:p>
        </p:txBody>
      </p:sp>
      <p:sp>
        <p:nvSpPr>
          <p:cNvPr id="36" name="Shape 36"/>
          <p:cNvSpPr txBox="1">
            <a:spLocks noGrp="1"/>
          </p:cNvSpPr>
          <p:nvPr>
            <p:ph type="subTitle" idx="1"/>
          </p:nvPr>
        </p:nvSpPr>
        <p:spPr>
          <a:xfrm>
            <a:off x="410952" y="1791375"/>
            <a:ext cx="5676400" cy="1182000"/>
          </a:xfrm>
          <a:prstGeom prst="rect">
            <a:avLst/>
          </a:prstGeom>
          <a:noFill/>
          <a:ln>
            <a:noFill/>
          </a:ln>
        </p:spPr>
        <p:txBody>
          <a:bodyPr lIns="91425" tIns="91425" rIns="91425" bIns="91425" numCol="1" anchor="b" anchorCtr="0"/>
          <a:lstStyle>
            <a:lvl1pPr marL="0" marR="0" lvl="0" indent="0" algn="l" rtl="0">
              <a:lnSpc>
                <a:spcPct val="90000"/>
              </a:lnSpc>
              <a:spcBef>
                <a:spcPts val="800"/>
              </a:spcBef>
              <a:buClr>
                <a:srgbClr val="FFFFFF"/>
              </a:buClr>
              <a:buSzPct val="100000"/>
              <a:buFont typeface="Calibri"/>
              <a:buNone/>
              <a:defRPr sz="4800" i="0" u="none" strike="noStrike" cap="none">
                <a:solidFill>
                  <a:srgbClr val="FFFFFF"/>
                </a:solidFill>
                <a:latin typeface="Calibri"/>
                <a:ea typeface="Calibri"/>
                <a:cs typeface="Calibri"/>
                <a:sym typeface="Calibri"/>
              </a:defRPr>
            </a:lvl1pPr>
            <a:lvl2pPr marL="609585" marR="0" lvl="1" indent="0" algn="ctr" rtl="0">
              <a:spcBef>
                <a:spcPts val="267"/>
              </a:spcBef>
              <a:buClr>
                <a:srgbClr val="FFFFFF"/>
              </a:buClr>
              <a:buSzPct val="100000"/>
              <a:buFont typeface="Calibri"/>
              <a:buNone/>
              <a:defRPr sz="4800" i="0" u="none" strike="noStrike" cap="none">
                <a:solidFill>
                  <a:srgbClr val="FFFFFF"/>
                </a:solidFill>
                <a:latin typeface="Calibri"/>
                <a:ea typeface="Calibri"/>
                <a:cs typeface="Calibri"/>
                <a:sym typeface="Calibri"/>
              </a:defRPr>
            </a:lvl2pPr>
            <a:lvl3pPr marL="1219170" marR="0" lvl="2" indent="0" algn="ctr" rtl="0">
              <a:spcBef>
                <a:spcPts val="240"/>
              </a:spcBef>
              <a:buClr>
                <a:srgbClr val="FFFFFF"/>
              </a:buClr>
              <a:buSzPct val="100000"/>
              <a:buFont typeface="Calibri"/>
              <a:buNone/>
              <a:defRPr sz="4800" i="0" u="none" strike="noStrike" cap="none">
                <a:solidFill>
                  <a:srgbClr val="FFFFFF"/>
                </a:solidFill>
                <a:latin typeface="Calibri"/>
                <a:ea typeface="Calibri"/>
                <a:cs typeface="Calibri"/>
                <a:sym typeface="Calibri"/>
              </a:defRPr>
            </a:lvl3pPr>
            <a:lvl4pPr marL="1828754" marR="0" lvl="3" indent="0" algn="ctr" rtl="0">
              <a:spcBef>
                <a:spcPts val="213"/>
              </a:spcBef>
              <a:buClr>
                <a:srgbClr val="FFFFFF"/>
              </a:buClr>
              <a:buSzPct val="100000"/>
              <a:buFont typeface="Calibri"/>
              <a:buNone/>
              <a:defRPr sz="4800" i="0" u="none" strike="noStrike" cap="none">
                <a:solidFill>
                  <a:srgbClr val="FFFFFF"/>
                </a:solidFill>
                <a:latin typeface="Calibri"/>
                <a:ea typeface="Calibri"/>
                <a:cs typeface="Calibri"/>
                <a:sym typeface="Calibri"/>
              </a:defRPr>
            </a:lvl4pPr>
            <a:lvl5pPr marL="2438339" marR="0" lvl="4" indent="0" algn="ctr" rtl="0">
              <a:spcBef>
                <a:spcPts val="187"/>
              </a:spcBef>
              <a:buClr>
                <a:srgbClr val="FFFFFF"/>
              </a:buClr>
              <a:buSzPct val="100000"/>
              <a:buFont typeface="Calibri"/>
              <a:buNone/>
              <a:defRPr sz="4800" i="0" u="none" strike="noStrike" cap="none">
                <a:solidFill>
                  <a:srgbClr val="FFFFFF"/>
                </a:solidFill>
                <a:latin typeface="Calibri"/>
                <a:ea typeface="Calibri"/>
                <a:cs typeface="Calibri"/>
                <a:sym typeface="Calibri"/>
              </a:defRPr>
            </a:lvl5pPr>
            <a:lvl6pPr marL="3047924" marR="0" lvl="5"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6pPr>
            <a:lvl7pPr marL="3657509" marR="0" lvl="6"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7pPr>
            <a:lvl8pPr marL="4267093" marR="0" lvl="7"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8pPr>
            <a:lvl9pPr marL="4876678" marR="0" lvl="8"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565427" y="7034692"/>
            <a:ext cx="2844800" cy="365200"/>
          </a:xfrm>
          <a:prstGeom prst="rect">
            <a:avLst/>
          </a:prstGeom>
          <a:noFill/>
          <a:ln>
            <a:noFill/>
          </a:ln>
        </p:spPr>
        <p:txBody>
          <a:bodyPr lIns="91425" tIns="91425" rIns="91425" bIns="91425" numCol="1" anchor="ctr" anchorCtr="0"/>
          <a:lstStyle>
            <a:lvl1pPr marL="0" marR="0" lvl="0" indent="0" algn="l" rtl="0">
              <a:spcBef>
                <a:spcPts val="0"/>
              </a:spcBef>
              <a:buNone/>
              <a:defRPr sz="1600">
                <a:solidFill>
                  <a:srgbClr val="888888"/>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402225" y="7700240"/>
            <a:ext cx="3860800" cy="123200"/>
          </a:xfrm>
          <a:prstGeom prst="rect">
            <a:avLst/>
          </a:prstGeom>
          <a:noFill/>
          <a:ln>
            <a:noFill/>
          </a:ln>
        </p:spPr>
        <p:txBody>
          <a:bodyPr lIns="91425" tIns="91425" rIns="91425" bIns="91425" numCol="1" anchor="ctr" anchorCtr="0"/>
          <a:lstStyle>
            <a:lvl1pPr marL="0" marR="0" lvl="0" indent="0" algn="l" rtl="0">
              <a:spcBef>
                <a:spcPts val="0"/>
              </a:spcBef>
              <a:buNone/>
              <a:defRPr sz="800">
                <a:solidFill>
                  <a:schemeClr val="lt2"/>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7C7C7B"/>
              </a:solidFill>
            </a:endParaRPr>
          </a:p>
        </p:txBody>
      </p:sp>
      <p:sp>
        <p:nvSpPr>
          <p:cNvPr id="39" name="Shape 39"/>
          <p:cNvSpPr txBox="1">
            <a:spLocks noGrp="1"/>
          </p:cNvSpPr>
          <p:nvPr>
            <p:ph type="sldNum" idx="12"/>
          </p:nvPr>
        </p:nvSpPr>
        <p:spPr>
          <a:xfrm>
            <a:off x="8907052" y="7332628"/>
            <a:ext cx="2844800" cy="164000"/>
          </a:xfrm>
          <a:prstGeom prst="rect">
            <a:avLst/>
          </a:prstGeom>
          <a:noFill/>
          <a:ln>
            <a:noFill/>
          </a:ln>
        </p:spPr>
        <p:txBody>
          <a:bodyPr lIns="0" tIns="0" rIns="0" bIns="0" numCol="1" anchor="ctr" anchorCtr="0">
            <a:noAutofit/>
          </a:bodyPr>
          <a:lstStyle/>
          <a:p>
            <a:pPr algn="r">
              <a:buSzPct val="25000"/>
            </a:pPr>
            <a:fld id="{00000000-1234-1234-1234-123412341234}" type="slidenum">
              <a:rPr lang="en" altLang="en" sz="1067">
                <a:solidFill>
                  <a:srgbClr val="000000"/>
                </a:solidFill>
              </a:rPr>
              <a:pPr algn="r">
                <a:buSzPct val="25000"/>
              </a:pPr>
              <a:t>‹#›</a:t>
            </a:fld>
            <a:endParaRPr lang="en" altLang="en" sz="1067">
              <a:solidFill>
                <a:srgbClr val="000000"/>
              </a:solidFill>
            </a:endParaRPr>
          </a:p>
        </p:txBody>
      </p:sp>
    </p:spTree>
    <p:extLst>
      <p:ext uri="{BB962C8B-B14F-4D97-AF65-F5344CB8AC3E}">
        <p14:creationId xmlns:p14="http://schemas.microsoft.com/office/powerpoint/2010/main" val="10790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orang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orang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blu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blu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purpl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purpl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0.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2.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4.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3.jpeg"/><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5"/>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1AF8A9A-94B0-4D76-B298-66C16AA4E568}"/>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620E3B52-3E45-4FFC-999D-7F5804726DCB}"/>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70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orang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36F5B90-780B-4DB1-99A4-F6780CDDF3F7}"/>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6D4481B5-11C8-4649-8DF6-C6F19AC1A9DF}"/>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blu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177D045-851B-4C91-9C07-9FCD8071B6C7}"/>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6289C6EE-409A-4623-9298-64F468BF636A}"/>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purpl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277685C-6E28-4F8C-A9BA-211195A1E02A}"/>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7055D28F-34BA-40BB-9A46-E2A304A6A69E}"/>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oliv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CC484B5-F12C-44DF-A921-E39F0E787828}"/>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2D3DDC20-8445-4645-8A90-D34C783E9451}"/>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red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47F4C30-C020-4974-8CBD-E6B81533C275}"/>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8D19AF4C-AAAD-4895-AB67-928C6A778008}"/>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dblu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C1A4AAE-A5BB-41D7-AE90-935C8028C5FD}"/>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FB92D94F-1858-44F2-B404-0139E5EC8374}"/>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4"/>
          <a:stretch>
            <a:fillRect/>
          </a:stretch>
        </p:blipFill>
        <p:spPr>
          <a:xfrm>
            <a:off x="0" y="0"/>
            <a:ext cx="12192000" cy="6858000"/>
          </a:xfrm>
          <a:prstGeom prst="rect">
            <a:avLst/>
          </a:prstGeom>
        </p:spPr>
      </p:pic>
      <p:pic>
        <p:nvPicPr>
          <p:cNvPr id="4" name="Picture 3" descr="PP Backgrounds smaller green 1.jpg">
            <a:extLst>
              <a:ext uri="{FF2B5EF4-FFF2-40B4-BE49-F238E27FC236}">
                <a16:creationId xmlns:a16="http://schemas.microsoft.com/office/drawing/2014/main" id="{9744C59D-E467-454F-942B-AA6BF0126FF0}"/>
              </a:ext>
            </a:extLst>
          </p:cNvPr>
          <p:cNvPicPr>
            <a:picLocks noChangeAspect="1"/>
          </p:cNvPicPr>
          <p:nvPr userDrawn="1"/>
        </p:nvPicPr>
        <p:blipFill>
          <a:blip r:embed="rId5"/>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2720650-9C62-4E97-B23D-593627C2A02C}"/>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8" name="TextBox 7">
            <a:extLst>
              <a:ext uri="{FF2B5EF4-FFF2-40B4-BE49-F238E27FC236}">
                <a16:creationId xmlns:a16="http://schemas.microsoft.com/office/drawing/2014/main" id="{BBE50215-7BA6-48CE-8B35-903722F3CA79}"/>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2" name="Title Placeholder 1">
            <a:extLst>
              <a:ext uri="{FF2B5EF4-FFF2-40B4-BE49-F238E27FC236}">
                <a16:creationId xmlns:a16="http://schemas.microsoft.com/office/drawing/2014/main" id="{393CE15D-0C40-1122-C1C3-DB5C91E9BEFA}"/>
              </a:ext>
            </a:extLst>
          </p:cNvPr>
          <p:cNvSpPr>
            <a:spLocks noGrp="1"/>
          </p:cNvSpPr>
          <p:nvPr>
            <p:ph type="title"/>
          </p:nvPr>
        </p:nvSpPr>
        <p:spPr>
          <a:xfrm>
            <a:off x="838200" y="1728260"/>
            <a:ext cx="10515600" cy="132503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0F81341-09AD-C80A-CE9B-47717249D6C9}"/>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5" name="Slide Number Placeholder 4">
            <a:extLst>
              <a:ext uri="{FF2B5EF4-FFF2-40B4-BE49-F238E27FC236}">
                <a16:creationId xmlns:a16="http://schemas.microsoft.com/office/drawing/2014/main" id="{FFDDC756-E6A6-133B-0D1F-3BAC5AFFE83C}"/>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4ED69DB-9D9C-4168-829B-4F21756EEAA0}" type="slidenum">
              <a:rPr lang="en-GB" smtClean="0"/>
              <a:t>‹#›</a:t>
            </a:fld>
            <a:endParaRPr lang="en-GB"/>
          </a:p>
        </p:txBody>
      </p:sp>
    </p:spTree>
    <p:extLst>
      <p:ext uri="{BB962C8B-B14F-4D97-AF65-F5344CB8AC3E}">
        <p14:creationId xmlns:p14="http://schemas.microsoft.com/office/powerpoint/2010/main" val="855963209"/>
      </p:ext>
    </p:extLst>
  </p:cSld>
  <p:clrMap bg1="lt1" tx1="dk1" bg2="lt2" tx2="dk2" accent1="accent1" accent2="accent2" accent3="accent3" accent4="accent4" accent5="accent5" accent6="accent6" hlink="hlink" folHlink="folHlink"/>
  <p:sldLayoutIdLst>
    <p:sldLayoutId id="2147483707" r:id="rId1"/>
    <p:sldLayoutId id="2147483708" r:id="rId2"/>
  </p:sldLayoutIdLst>
  <p:hf hdr="0" ftr="0" dt="0"/>
  <p:txStyles>
    <p:titleStyle>
      <a:lvl1pPr algn="l" defTabSz="914377" rtl="0" eaLnBrk="1" latinLnBrk="0" hangingPunct="1">
        <a:spcBef>
          <a:spcPct val="0"/>
        </a:spcBef>
        <a:buNone/>
        <a:defRPr sz="4400" kern="1200">
          <a:solidFill>
            <a:schemeClr val="bg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4"/>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03465E8-A6A8-444B-9E18-979E93AA6023}"/>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13A3E5CC-277B-4FE8-8FC4-A54528A6525D}"/>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799568082"/>
      </p:ext>
    </p:extLst>
  </p:cSld>
  <p:clrMap bg1="lt1" tx1="dk1" bg2="lt2" tx2="dk2" accent1="accent1" accent2="accent2" accent3="accent3" accent4="accent4" accent5="accent5" accent6="accent6" hlink="hlink" folHlink="folHlink"/>
  <p:sldLayoutIdLst>
    <p:sldLayoutId id="2147483710" r:id="rId1"/>
    <p:sldLayoutId id="2147483711"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a:extLst>
              <a:ext uri="{FF2B5EF4-FFF2-40B4-BE49-F238E27FC236}">
                <a16:creationId xmlns:a16="http://schemas.microsoft.com/office/drawing/2014/main" id="{38B55ABC-399E-48F8-97DE-D3F1B42C5E3F}"/>
              </a:ext>
            </a:extLst>
          </p:cNvPr>
          <p:cNvSpPr txBox="1">
            <a:spLocks noGrp="1"/>
          </p:cNvSpPr>
          <p:nvPr>
            <p:ph type="title" idx="4294967295"/>
          </p:nvPr>
        </p:nvSpPr>
        <p:spPr>
          <a:xfrm>
            <a:off x="403160" y="1997431"/>
            <a:ext cx="11385680" cy="2863137"/>
          </a:xfrm>
          <a:prstGeom prst="rect">
            <a:avLst/>
          </a:prstGeom>
          <a:noFill/>
          <a:ln>
            <a:noFill/>
            <a:prstDash/>
          </a:ln>
          <a:effectLst/>
        </p:spPr>
        <p:txBody>
          <a:bodyPr rot="0" spcFirstLastPara="0" vertOverflow="overflow" horzOverflow="overflow" vert="horz" wrap="square" lIns="121900" tIns="121900" rIns="121900" bIns="121900" numCol="1" spcCol="0" rtlCol="0" fromWordArt="0" anchor="b"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altLang="en" sz="4400" b="0" i="0" u="none" strike="noStrike" kern="1200" cap="none" spc="0" normalizeH="0" baseline="0" noProof="0" dirty="0">
              <a:ln>
                <a:noFill/>
              </a:ln>
              <a:solidFill>
                <a:schemeClr val="tx1"/>
              </a:solidFill>
              <a:effectLst/>
              <a:uLnTx/>
              <a:uFillTx/>
              <a:latin typeface="Helvetica" panose="020B0604020202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altLang="en" sz="4400" b="0" i="0" u="none" strike="noStrike" kern="1200" cap="none" spc="0" normalizeH="0" baseline="0" noProof="0" dirty="0">
              <a:ln>
                <a:noFill/>
              </a:ln>
              <a:solidFill>
                <a:schemeClr val="tx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altLang="en" sz="4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DSA Performance Pack: 30/09/2024</a:t>
            </a:r>
            <a:endParaRPr kumimoji="0" lang="en-GB" altLang="en" sz="2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022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8F656-C7EA-D380-8086-2EBFB1BDA2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9B69E1-5486-DA5A-8437-54A1D10DADDA}"/>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KPI reporting: Study Tech – September 2024 (1)</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8C557ABB-6378-255B-5CDA-EEEA30509BB3}"/>
              </a:ext>
            </a:extLst>
          </p:cNvPr>
          <p:cNvGraphicFramePr>
            <a:graphicFrameLocks noGrp="1"/>
          </p:cNvGraphicFramePr>
          <p:nvPr>
            <p:extLst>
              <p:ext uri="{D42A27DB-BD31-4B8C-83A1-F6EECF244321}">
                <p14:modId xmlns:p14="http://schemas.microsoft.com/office/powerpoint/2010/main" val="628343776"/>
              </p:ext>
            </p:extLst>
          </p:nvPr>
        </p:nvGraphicFramePr>
        <p:xfrm>
          <a:off x="0" y="827939"/>
          <a:ext cx="6095999" cy="6055155"/>
        </p:xfrm>
        <a:graphic>
          <a:graphicData uri="http://schemas.openxmlformats.org/drawingml/2006/table">
            <a:tbl>
              <a:tblPr firstRow="1" bandRow="1"/>
              <a:tblGrid>
                <a:gridCol w="870857">
                  <a:extLst>
                    <a:ext uri="{9D8B030D-6E8A-4147-A177-3AD203B41FA5}">
                      <a16:colId xmlns:a16="http://schemas.microsoft.com/office/drawing/2014/main" val="2496437352"/>
                    </a:ext>
                  </a:extLst>
                </a:gridCol>
                <a:gridCol w="870857">
                  <a:extLst>
                    <a:ext uri="{9D8B030D-6E8A-4147-A177-3AD203B41FA5}">
                      <a16:colId xmlns:a16="http://schemas.microsoft.com/office/drawing/2014/main" val="3265081969"/>
                    </a:ext>
                  </a:extLst>
                </a:gridCol>
                <a:gridCol w="870857">
                  <a:extLst>
                    <a:ext uri="{9D8B030D-6E8A-4147-A177-3AD203B41FA5}">
                      <a16:colId xmlns:a16="http://schemas.microsoft.com/office/drawing/2014/main" val="629354197"/>
                    </a:ext>
                  </a:extLst>
                </a:gridCol>
                <a:gridCol w="870857">
                  <a:extLst>
                    <a:ext uri="{9D8B030D-6E8A-4147-A177-3AD203B41FA5}">
                      <a16:colId xmlns:a16="http://schemas.microsoft.com/office/drawing/2014/main" val="3708590140"/>
                    </a:ext>
                  </a:extLst>
                </a:gridCol>
                <a:gridCol w="870857">
                  <a:extLst>
                    <a:ext uri="{9D8B030D-6E8A-4147-A177-3AD203B41FA5}">
                      <a16:colId xmlns:a16="http://schemas.microsoft.com/office/drawing/2014/main" val="3718311893"/>
                    </a:ext>
                  </a:extLst>
                </a:gridCol>
                <a:gridCol w="870857">
                  <a:extLst>
                    <a:ext uri="{9D8B030D-6E8A-4147-A177-3AD203B41FA5}">
                      <a16:colId xmlns:a16="http://schemas.microsoft.com/office/drawing/2014/main" val="1542582147"/>
                    </a:ext>
                  </a:extLst>
                </a:gridCol>
                <a:gridCol w="870857">
                  <a:extLst>
                    <a:ext uri="{9D8B030D-6E8A-4147-A177-3AD203B41FA5}">
                      <a16:colId xmlns:a16="http://schemas.microsoft.com/office/drawing/2014/main" val="4219622444"/>
                    </a:ext>
                  </a:extLst>
                </a:gridCol>
              </a:tblGrid>
              <a:tr h="568131">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 </a:t>
                      </a:r>
                      <a:r>
                        <a:rPr lang="en-GB" sz="900" b="1" i="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September)</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127109">
                <a:tc>
                  <a:txBody>
                    <a:bodyPr/>
                    <a:lstStyle/>
                    <a:p>
                      <a:pPr algn="l">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offer of NAs appointment made within 2 working days of referral of customers by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First Contact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Initial NA communication sent from Supplier to Customer after Supplier receipt of SLC NA referral approval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&lt;=2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701299">
                <a:tc>
                  <a:txBody>
                    <a:bodyPr/>
                    <a:lstStyle/>
                    <a:p>
                      <a:pPr algn="l">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 should be offered and completed within 7 working days of the successful contact (excluding those where the customer has requested an alternative date)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Offered &amp; Completed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appointment  offered and completed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&lt;=7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16.62%</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r h="1559246">
                <a:tc>
                  <a:txBody>
                    <a:bodyPr/>
                    <a:lstStyle/>
                    <a:p>
                      <a:pPr algn="l">
                        <a:lnSpc>
                          <a:spcPct val="106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NARs made available to SLC within 5 working days of when NA undertaken (excluding those where the customer has requested to review the NAR)</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Returns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Completed NAs submitted from Supplier to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&lt;=5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21.31%</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524242"/>
                  </a:ext>
                </a:extLst>
              </a:tr>
              <a:tr h="847783">
                <a:tc>
                  <a:txBody>
                    <a:bodyPr/>
                    <a:lstStyle/>
                    <a:p>
                      <a:pPr algn="l">
                        <a:lnSpc>
                          <a:spcPct val="106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NARs meet the standard of acceptability as defined by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NARs Quality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Submitted NARs from Supplier to SLC Approved on first submission: Right First Time (not pended)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 of Acceptability</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88.72%</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0424393"/>
                  </a:ext>
                </a:extLst>
              </a:tr>
            </a:tbl>
          </a:graphicData>
        </a:graphic>
      </p:graphicFrame>
      <p:sp>
        <p:nvSpPr>
          <p:cNvPr id="6" name="TextBox 5">
            <a:extLst>
              <a:ext uri="{FF2B5EF4-FFF2-40B4-BE49-F238E27FC236}">
                <a16:creationId xmlns:a16="http://schemas.microsoft.com/office/drawing/2014/main" id="{AB311C36-AF57-DF36-FCFB-99491369E892}"/>
              </a:ext>
            </a:extLst>
          </p:cNvPr>
          <p:cNvSpPr txBox="1"/>
          <p:nvPr/>
        </p:nvSpPr>
        <p:spPr>
          <a:xfrm>
            <a:off x="6226629" y="837363"/>
            <a:ext cx="5793921" cy="3683060"/>
          </a:xfrm>
          <a:prstGeom prst="rect">
            <a:avLst/>
          </a:prstGeom>
          <a:noFill/>
          <a:ln>
            <a:solidFill>
              <a:schemeClr val="tx1"/>
            </a:solidFill>
          </a:ln>
        </p:spPr>
        <p:txBody>
          <a:bodyPr wrap="square" lIns="91440" tIns="45720" rIns="91440" bIns="45720" rtlCol="0" anchor="t">
            <a:spAutoFit/>
          </a:bodyPr>
          <a:lstStyle/>
          <a:p>
            <a:pPr marL="0" marR="0" lvl="0" indent="0" algn="l" defTabSz="914400" rtl="0" eaLnBrk="1" fontAlgn="base" latinLnBrk="0" hangingPunct="1">
              <a:lnSpc>
                <a:spcPts val="1376"/>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Commentary</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suppliers use an automated process for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KPI 1</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and are exceeding the target response time.   </a:t>
            </a: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Improving the time taken for a Needs Assessment to be offered and completed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KPI 2</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is a priority for both suppliers. They have significantly increased their resources which is improving the availability of appointments. Students can also choose to have their appointment outside of the target timeframe which can impact these figures.    </a:t>
            </a: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endPar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KPI 3:</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We are working closely with Study Tech to improve the time taken for assessments to be returned to SLC and we expect to see this improve. Overall, 80% of Study Tech Needs Assessment reports are being returned within 10 days. </a:t>
            </a: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figures shown for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KPI 4</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includes cases pended by SLC, for example if we need further information. We have identified further improvements which will help ensure more NARs are accepted by SLC in the first instance.   </a:t>
            </a:r>
          </a:p>
        </p:txBody>
      </p:sp>
    </p:spTree>
    <p:extLst>
      <p:ext uri="{BB962C8B-B14F-4D97-AF65-F5344CB8AC3E}">
        <p14:creationId xmlns:p14="http://schemas.microsoft.com/office/powerpoint/2010/main" val="3937882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91E9C-D8C2-E286-732A-E901D3CEBB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EDD1B9-C6B2-2066-BAF9-175EC999061E}"/>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chemeClr val="bg1"/>
                </a:solidFill>
                <a:latin typeface="Arial" panose="020B0604020202020204" pitchFamily="34" charset="0"/>
                <a:ea typeface="Calibri"/>
                <a:cs typeface="Arial" panose="020B0604020202020204" pitchFamily="34" charset="0"/>
              </a:rPr>
              <a:t>K</a:t>
            </a: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PI reporting: Study Tech – September 2024 (2) </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5F0B6AB4-1F7A-AC99-1172-7B8696D04D97}"/>
              </a:ext>
            </a:extLst>
          </p:cNvPr>
          <p:cNvGraphicFramePr>
            <a:graphicFrameLocks noGrp="1"/>
          </p:cNvGraphicFramePr>
          <p:nvPr>
            <p:extLst>
              <p:ext uri="{D42A27DB-BD31-4B8C-83A1-F6EECF244321}">
                <p14:modId xmlns:p14="http://schemas.microsoft.com/office/powerpoint/2010/main" val="840790060"/>
              </p:ext>
            </p:extLst>
          </p:nvPr>
        </p:nvGraphicFramePr>
        <p:xfrm>
          <a:off x="-1" y="837366"/>
          <a:ext cx="6951308" cy="5952079"/>
        </p:xfrm>
        <a:graphic>
          <a:graphicData uri="http://schemas.openxmlformats.org/drawingml/2006/table">
            <a:tbl>
              <a:tblPr firstRow="1" bandRow="1"/>
              <a:tblGrid>
                <a:gridCol w="993044">
                  <a:extLst>
                    <a:ext uri="{9D8B030D-6E8A-4147-A177-3AD203B41FA5}">
                      <a16:colId xmlns:a16="http://schemas.microsoft.com/office/drawing/2014/main" val="2496437352"/>
                    </a:ext>
                  </a:extLst>
                </a:gridCol>
                <a:gridCol w="993044">
                  <a:extLst>
                    <a:ext uri="{9D8B030D-6E8A-4147-A177-3AD203B41FA5}">
                      <a16:colId xmlns:a16="http://schemas.microsoft.com/office/drawing/2014/main" val="3265081969"/>
                    </a:ext>
                  </a:extLst>
                </a:gridCol>
                <a:gridCol w="993044">
                  <a:extLst>
                    <a:ext uri="{9D8B030D-6E8A-4147-A177-3AD203B41FA5}">
                      <a16:colId xmlns:a16="http://schemas.microsoft.com/office/drawing/2014/main" val="629354197"/>
                    </a:ext>
                  </a:extLst>
                </a:gridCol>
                <a:gridCol w="993044">
                  <a:extLst>
                    <a:ext uri="{9D8B030D-6E8A-4147-A177-3AD203B41FA5}">
                      <a16:colId xmlns:a16="http://schemas.microsoft.com/office/drawing/2014/main" val="3708590140"/>
                    </a:ext>
                  </a:extLst>
                </a:gridCol>
                <a:gridCol w="993044">
                  <a:extLst>
                    <a:ext uri="{9D8B030D-6E8A-4147-A177-3AD203B41FA5}">
                      <a16:colId xmlns:a16="http://schemas.microsoft.com/office/drawing/2014/main" val="3718311893"/>
                    </a:ext>
                  </a:extLst>
                </a:gridCol>
                <a:gridCol w="993044">
                  <a:extLst>
                    <a:ext uri="{9D8B030D-6E8A-4147-A177-3AD203B41FA5}">
                      <a16:colId xmlns:a16="http://schemas.microsoft.com/office/drawing/2014/main" val="1542582147"/>
                    </a:ext>
                  </a:extLst>
                </a:gridCol>
                <a:gridCol w="993044">
                  <a:extLst>
                    <a:ext uri="{9D8B030D-6E8A-4147-A177-3AD203B41FA5}">
                      <a16:colId xmlns:a16="http://schemas.microsoft.com/office/drawing/2014/main" val="4219622444"/>
                    </a:ext>
                  </a:extLst>
                </a:gridCol>
              </a:tblGrid>
              <a:tr h="495043">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September</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960317">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5</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have a satisfaction score of 70% or above (for those sampled)</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NA Experience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sampled NA's completed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Standard of Acceptability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293456">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6</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be contacted within 2 working days of receiving SLC approval to arrange delivery of equipment appointment</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First Contact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Customer Contact rate for approved AT Equipment delivery to Customer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&lt;=2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98.37%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r h="1683961">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receive equipment package within 5 working days of successful contact, or 5 working days from the date the £200 contribution is received</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Delivery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Delivery after successful contact and where applicable after contribution payment is received from customer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&lt;=5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14.64%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524242"/>
                  </a:ext>
                </a:extLst>
              </a:tr>
              <a:tr h="1513213">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have a satisfaction score of 70% or above (for those sampled) for delivery, setup and familiarisation of equipment</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Equipment Experience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sampled NA's completed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Standard of Acceptability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0424393"/>
                  </a:ext>
                </a:extLst>
              </a:tr>
            </a:tbl>
          </a:graphicData>
        </a:graphic>
      </p:graphicFrame>
      <p:sp>
        <p:nvSpPr>
          <p:cNvPr id="6" name="TextBox 5">
            <a:extLst>
              <a:ext uri="{FF2B5EF4-FFF2-40B4-BE49-F238E27FC236}">
                <a16:creationId xmlns:a16="http://schemas.microsoft.com/office/drawing/2014/main" id="{F3F09D2B-A48F-8DC8-BA32-DA00C36A2101}"/>
              </a:ext>
            </a:extLst>
          </p:cNvPr>
          <p:cNvSpPr txBox="1"/>
          <p:nvPr/>
        </p:nvSpPr>
        <p:spPr>
          <a:xfrm>
            <a:off x="7044612" y="837364"/>
            <a:ext cx="4818204" cy="3862596"/>
          </a:xfrm>
          <a:prstGeom prst="rect">
            <a:avLst/>
          </a:prstGeom>
          <a:noFill/>
          <a:ln>
            <a:solidFill>
              <a:schemeClr val="tx1"/>
            </a:solidFill>
          </a:ln>
        </p:spPr>
        <p:txBody>
          <a:bodyPr wrap="square" lIns="91440" tIns="45720" rIns="91440" bIns="45720" rtlCol="0" anchor="t">
            <a:spAutoFit/>
          </a:bodyPr>
          <a:lstStyle/>
          <a:p>
            <a:pPr marL="0" marR="0" lvl="0" indent="0" algn="l" defTabSz="914400" rtl="0" eaLnBrk="1" fontAlgn="base" latinLnBrk="0" hangingPunct="1">
              <a:lnSpc>
                <a:spcPts val="1376"/>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Commentary</a:t>
            </a:r>
          </a:p>
          <a:p>
            <a:pPr marL="0" marR="0" lvl="0" indent="0" algn="l" defTabSz="914400" rtl="0" eaLnBrk="1" fontAlgn="base" latinLnBrk="0" hangingPunct="1">
              <a:lnSpc>
                <a:spcPts val="1376"/>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Customer satisfaction for the Needs Assessment service,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KPI 5</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as covered in previous slides, is higher than </a:t>
            </a:r>
            <a:r>
              <a:rPr kumimoji="0" lang="en-GB" sz="14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recorded scores for the pre-reforms service.</a:t>
            </a:r>
          </a:p>
          <a:p>
            <a:pPr marL="0" marR="0" lvl="0" indent="0" algn="l" defTabSz="914400" rtl="0" eaLnBrk="1" fontAlgn="base" latinLnBrk="0" hangingPunct="1">
              <a:lnSpc>
                <a:spcPts val="1376"/>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Suppliers are performing well against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KPI 6,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with most customers being contacted within 2 working days to arrange delivery of AT.</a:t>
            </a: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We are committed to ensuring students receive their AT equipment at a time that is most convenient for them and students can choose to have their equipment delivered outside the 5 day period. We are working with the suppliers to understand how this is impacting </a:t>
            </a:r>
            <a:r>
              <a:rPr kumimoji="0" lang="en-GB" sz="1400" b="1" i="0" u="none" strike="noStrike" kern="1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KPI 7. </a:t>
            </a: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endParaRPr kumimoji="0" lang="en-GB" sz="1400" b="1"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4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Both suppliers have similar scores for AT Equipment Customer Satisfaction, </a:t>
            </a:r>
            <a:r>
              <a:rPr kumimoji="0" lang="en-GB" sz="1400" b="1"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KPI 8</a:t>
            </a:r>
            <a:r>
              <a:rPr kumimoji="0" lang="en-GB" sz="14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 As covered in previous slides, this is higher than recorded scores for the pre-reforms service.</a:t>
            </a:r>
            <a:endPar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371317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37CAF-F0DC-9290-53AD-51875CE2B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BCA6B-8B8F-C864-96DC-AE29B89A1ADE}"/>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KPI reporting: Study Tech – September 2024 (3)</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8D19E25A-17A1-8BBD-2F96-661DF3822581}"/>
              </a:ext>
            </a:extLst>
          </p:cNvPr>
          <p:cNvGraphicFramePr>
            <a:graphicFrameLocks noGrp="1"/>
          </p:cNvGraphicFramePr>
          <p:nvPr>
            <p:extLst>
              <p:ext uri="{D42A27DB-BD31-4B8C-83A1-F6EECF244321}">
                <p14:modId xmlns:p14="http://schemas.microsoft.com/office/powerpoint/2010/main" val="3890606469"/>
              </p:ext>
            </p:extLst>
          </p:nvPr>
        </p:nvGraphicFramePr>
        <p:xfrm>
          <a:off x="1" y="855652"/>
          <a:ext cx="6879768" cy="5153262"/>
        </p:xfrm>
        <a:graphic>
          <a:graphicData uri="http://schemas.openxmlformats.org/drawingml/2006/table">
            <a:tbl>
              <a:tblPr firstRow="1" bandRow="1"/>
              <a:tblGrid>
                <a:gridCol w="982824">
                  <a:extLst>
                    <a:ext uri="{9D8B030D-6E8A-4147-A177-3AD203B41FA5}">
                      <a16:colId xmlns:a16="http://schemas.microsoft.com/office/drawing/2014/main" val="2496437352"/>
                    </a:ext>
                  </a:extLst>
                </a:gridCol>
                <a:gridCol w="982824">
                  <a:extLst>
                    <a:ext uri="{9D8B030D-6E8A-4147-A177-3AD203B41FA5}">
                      <a16:colId xmlns:a16="http://schemas.microsoft.com/office/drawing/2014/main" val="3265081969"/>
                    </a:ext>
                  </a:extLst>
                </a:gridCol>
                <a:gridCol w="982824">
                  <a:extLst>
                    <a:ext uri="{9D8B030D-6E8A-4147-A177-3AD203B41FA5}">
                      <a16:colId xmlns:a16="http://schemas.microsoft.com/office/drawing/2014/main" val="629354197"/>
                    </a:ext>
                  </a:extLst>
                </a:gridCol>
                <a:gridCol w="982824">
                  <a:extLst>
                    <a:ext uri="{9D8B030D-6E8A-4147-A177-3AD203B41FA5}">
                      <a16:colId xmlns:a16="http://schemas.microsoft.com/office/drawing/2014/main" val="3708590140"/>
                    </a:ext>
                  </a:extLst>
                </a:gridCol>
                <a:gridCol w="982824">
                  <a:extLst>
                    <a:ext uri="{9D8B030D-6E8A-4147-A177-3AD203B41FA5}">
                      <a16:colId xmlns:a16="http://schemas.microsoft.com/office/drawing/2014/main" val="3718311893"/>
                    </a:ext>
                  </a:extLst>
                </a:gridCol>
                <a:gridCol w="982824">
                  <a:extLst>
                    <a:ext uri="{9D8B030D-6E8A-4147-A177-3AD203B41FA5}">
                      <a16:colId xmlns:a16="http://schemas.microsoft.com/office/drawing/2014/main" val="1542582147"/>
                    </a:ext>
                  </a:extLst>
                </a:gridCol>
                <a:gridCol w="982824">
                  <a:extLst>
                    <a:ext uri="{9D8B030D-6E8A-4147-A177-3AD203B41FA5}">
                      <a16:colId xmlns:a16="http://schemas.microsoft.com/office/drawing/2014/main" val="4219622444"/>
                    </a:ext>
                  </a:extLst>
                </a:gridCol>
              </a:tblGrid>
              <a:tr h="820895">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September</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343513">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be contacted to arrange a suitable date for the first AT training session within 1 working day of receiving their equipment.</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First Contact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 booking contact sent to Customer from Supplier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&lt;=1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308664"/>
                  </a:ext>
                </a:extLst>
              </a:tr>
              <a:tr h="2089203">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have attended their first AT session within 5 working days of receiving the equipment (excluding customers who request an appointment after the 5 working days)</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 confirmed and attended by Customer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&lt;=5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36.24%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899651">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12</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98% of calls by customers to supplier being answered within 1 minute</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Inbound Call Response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Inbound Calls Percentage Calls Answered (PCA)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Standard of Acceptability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bl>
          </a:graphicData>
        </a:graphic>
      </p:graphicFrame>
      <p:sp>
        <p:nvSpPr>
          <p:cNvPr id="3" name="TextBox 2">
            <a:extLst>
              <a:ext uri="{FF2B5EF4-FFF2-40B4-BE49-F238E27FC236}">
                <a16:creationId xmlns:a16="http://schemas.microsoft.com/office/drawing/2014/main" id="{26389D11-399D-C019-3F17-267325BF9174}"/>
              </a:ext>
            </a:extLst>
          </p:cNvPr>
          <p:cNvSpPr txBox="1"/>
          <p:nvPr/>
        </p:nvSpPr>
        <p:spPr>
          <a:xfrm>
            <a:off x="6988629" y="892228"/>
            <a:ext cx="5099739" cy="3144451"/>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ts val="1376"/>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Commentary</a:t>
            </a:r>
          </a:p>
          <a:p>
            <a:pPr marL="0" marR="0" lvl="0" indent="0" algn="l" defTabSz="914400" rtl="0" eaLnBrk="1" fontAlgn="base" latinLnBrk="0" hangingPunct="1">
              <a:lnSpc>
                <a:spcPts val="1376"/>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Study Tech are meeting the target for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KPI 9. </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ts val="1376"/>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We are closely reviewing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KPI 10</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to understand how student choice is impacting performance. Many students are choosing not to undertake AT training, and some are choosing to have this outside the 5 working day period.</a:t>
            </a: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We are working with Study Tech to improve inbound call response time</a:t>
            </a:r>
            <a:r>
              <a:rPr lang="en-GB" sz="1400" dirty="0">
                <a:solidFill>
                  <a:srgbClr val="000000"/>
                </a:solidFill>
                <a:latin typeface="Arial" panose="020B0604020202020204" pitchFamily="34" charset="0"/>
                <a:cs typeface="Arial" panose="020B0604020202020204" pitchFamily="34" charset="0"/>
              </a:rPr>
              <a:t>, </a:t>
            </a:r>
            <a:r>
              <a:rPr lang="en-GB" sz="1400" b="1" dirty="0">
                <a:solidFill>
                  <a:srgbClr val="000000"/>
                </a:solidFill>
                <a:latin typeface="Arial" panose="020B0604020202020204" pitchFamily="34" charset="0"/>
                <a:cs typeface="Arial" panose="020B0604020202020204" pitchFamily="34" charset="0"/>
              </a:rPr>
              <a:t>KPI 12</a:t>
            </a: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endParaRPr lang="en-GB" sz="14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lang="en-GB" sz="14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 previously noted, we are undertaking a 3-6 months baselining period beginning January 25 to assess the </a:t>
            </a:r>
            <a:r>
              <a:rPr lang="en-GB" sz="1400" b="1" kern="100" dirty="0">
                <a:effectLst/>
                <a:latin typeface="Arial" panose="020B0604020202020204" pitchFamily="34" charset="0"/>
                <a:ea typeface="Times New Roman" panose="02020603050405020304" pitchFamily="18" charset="0"/>
                <a:cs typeface="Arial" panose="020B0604020202020204" pitchFamily="34" charset="0"/>
              </a:rPr>
              <a:t>interim </a:t>
            </a:r>
            <a:r>
              <a:rPr lang="en-GB" sz="14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KPIs, following the initial performance of the service since launch in February 24. The KPIs will be reviewed and updated for academic cycle 25/26. </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32905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CA8558-3F53-414A-8E8F-63FA152D958F}"/>
              </a:ext>
            </a:extLst>
          </p:cNvPr>
          <p:cNvSpPr txBox="1">
            <a:spLocks noGrp="1"/>
          </p:cNvSpPr>
          <p:nvPr>
            <p:ph type="title" idx="4294967295"/>
          </p:nvPr>
        </p:nvSpPr>
        <p:spPr>
          <a:xfrm>
            <a:off x="0" y="111897"/>
            <a:ext cx="6375463"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Applications by disability type - SFE</a:t>
            </a:r>
          </a:p>
        </p:txBody>
      </p:sp>
      <p:graphicFrame>
        <p:nvGraphicFramePr>
          <p:cNvPr id="2" name="Table 1">
            <a:extLst>
              <a:ext uri="{FF2B5EF4-FFF2-40B4-BE49-F238E27FC236}">
                <a16:creationId xmlns:a16="http://schemas.microsoft.com/office/drawing/2014/main" id="{C764CFA3-F49F-4227-5879-22D00B3BB901}"/>
              </a:ext>
            </a:extLst>
          </p:cNvPr>
          <p:cNvGraphicFramePr>
            <a:graphicFrameLocks noGrp="1"/>
          </p:cNvGraphicFramePr>
          <p:nvPr>
            <p:extLst>
              <p:ext uri="{D42A27DB-BD31-4B8C-83A1-F6EECF244321}">
                <p14:modId xmlns:p14="http://schemas.microsoft.com/office/powerpoint/2010/main" val="3970143014"/>
              </p:ext>
            </p:extLst>
          </p:nvPr>
        </p:nvGraphicFramePr>
        <p:xfrm>
          <a:off x="361866" y="1000747"/>
          <a:ext cx="10509334" cy="3162963"/>
        </p:xfrm>
        <a:graphic>
          <a:graphicData uri="http://schemas.openxmlformats.org/drawingml/2006/table">
            <a:tbl>
              <a:tblPr firstRow="1" bandRow="1">
                <a:tableStyleId>{5C22544A-7EE6-4342-B048-85BDC9FD1C3A}</a:tableStyleId>
              </a:tblPr>
              <a:tblGrid>
                <a:gridCol w="2649529">
                  <a:extLst>
                    <a:ext uri="{9D8B030D-6E8A-4147-A177-3AD203B41FA5}">
                      <a16:colId xmlns:a16="http://schemas.microsoft.com/office/drawing/2014/main" val="3857195209"/>
                    </a:ext>
                  </a:extLst>
                </a:gridCol>
                <a:gridCol w="949532">
                  <a:extLst>
                    <a:ext uri="{9D8B030D-6E8A-4147-A177-3AD203B41FA5}">
                      <a16:colId xmlns:a16="http://schemas.microsoft.com/office/drawing/2014/main" val="3050864306"/>
                    </a:ext>
                  </a:extLst>
                </a:gridCol>
                <a:gridCol w="949532">
                  <a:extLst>
                    <a:ext uri="{9D8B030D-6E8A-4147-A177-3AD203B41FA5}">
                      <a16:colId xmlns:a16="http://schemas.microsoft.com/office/drawing/2014/main" val="1243612834"/>
                    </a:ext>
                  </a:extLst>
                </a:gridCol>
                <a:gridCol w="949532">
                  <a:extLst>
                    <a:ext uri="{9D8B030D-6E8A-4147-A177-3AD203B41FA5}">
                      <a16:colId xmlns:a16="http://schemas.microsoft.com/office/drawing/2014/main" val="3917854072"/>
                    </a:ext>
                  </a:extLst>
                </a:gridCol>
                <a:gridCol w="3112145">
                  <a:extLst>
                    <a:ext uri="{9D8B030D-6E8A-4147-A177-3AD203B41FA5}">
                      <a16:colId xmlns:a16="http://schemas.microsoft.com/office/drawing/2014/main" val="1049784418"/>
                    </a:ext>
                  </a:extLst>
                </a:gridCol>
                <a:gridCol w="949532">
                  <a:extLst>
                    <a:ext uri="{9D8B030D-6E8A-4147-A177-3AD203B41FA5}">
                      <a16:colId xmlns:a16="http://schemas.microsoft.com/office/drawing/2014/main" val="3675101713"/>
                    </a:ext>
                  </a:extLst>
                </a:gridCol>
                <a:gridCol w="949532">
                  <a:extLst>
                    <a:ext uri="{9D8B030D-6E8A-4147-A177-3AD203B41FA5}">
                      <a16:colId xmlns:a16="http://schemas.microsoft.com/office/drawing/2014/main" val="400283628"/>
                    </a:ext>
                  </a:extLst>
                </a:gridCol>
              </a:tblGrid>
              <a:tr h="387507">
                <a:tc>
                  <a:txBody>
                    <a:bodyPr/>
                    <a:lstStyle/>
                    <a:p>
                      <a:endParaRPr lang="en-GB" dirty="0"/>
                    </a:p>
                  </a:txBody>
                  <a:tcPr>
                    <a:solidFill>
                      <a:srgbClr val="008080"/>
                    </a:solidFill>
                  </a:tcPr>
                </a:tc>
                <a:tc>
                  <a:txBody>
                    <a:bodyPr/>
                    <a:lstStyle/>
                    <a:p>
                      <a:r>
                        <a:rPr lang="en-GB" dirty="0"/>
                        <a:t>22/23</a:t>
                      </a:r>
                    </a:p>
                  </a:txBody>
                  <a:tcPr>
                    <a:solidFill>
                      <a:srgbClr val="008080"/>
                    </a:solidFill>
                  </a:tcPr>
                </a:tc>
                <a:tc>
                  <a:txBody>
                    <a:bodyPr/>
                    <a:lstStyle/>
                    <a:p>
                      <a:r>
                        <a:rPr lang="en-GB" dirty="0"/>
                        <a:t>23/24</a:t>
                      </a:r>
                    </a:p>
                  </a:txBody>
                  <a:tcPr>
                    <a:solidFill>
                      <a:srgbClr val="008080"/>
                    </a:solidFill>
                  </a:tcPr>
                </a:tc>
                <a:tc>
                  <a:txBody>
                    <a:bodyPr/>
                    <a:lstStyle/>
                    <a:p>
                      <a:r>
                        <a:rPr lang="en-GB" dirty="0"/>
                        <a:t>24/25</a:t>
                      </a:r>
                    </a:p>
                  </a:txBody>
                  <a:tcPr>
                    <a:solidFill>
                      <a:srgbClr val="008080"/>
                    </a:solidFill>
                  </a:tcPr>
                </a:tc>
                <a:tc>
                  <a:txBody>
                    <a:bodyPr/>
                    <a:lstStyle/>
                    <a:p>
                      <a:r>
                        <a:rPr lang="en-GB" dirty="0"/>
                        <a:t>Additional Detail</a:t>
                      </a:r>
                    </a:p>
                  </a:txBody>
                  <a:tcPr>
                    <a:solidFill>
                      <a:srgbClr val="008080"/>
                    </a:solidFill>
                  </a:tcPr>
                </a:tc>
                <a:tc>
                  <a:txBody>
                    <a:bodyPr/>
                    <a:lstStyle/>
                    <a:p>
                      <a:r>
                        <a:rPr lang="en-GB" dirty="0"/>
                        <a:t>23/24</a:t>
                      </a:r>
                    </a:p>
                  </a:txBody>
                  <a:tcPr>
                    <a:solidFill>
                      <a:srgbClr val="008080"/>
                    </a:solidFill>
                  </a:tcPr>
                </a:tc>
                <a:tc>
                  <a:txBody>
                    <a:bodyPr/>
                    <a:lstStyle/>
                    <a:p>
                      <a:r>
                        <a:rPr lang="en-GB" dirty="0"/>
                        <a:t>24/25</a:t>
                      </a:r>
                    </a:p>
                  </a:txBody>
                  <a:tcPr>
                    <a:solidFill>
                      <a:srgbClr val="008080"/>
                    </a:solidFill>
                  </a:tcPr>
                </a:tc>
                <a:extLst>
                  <a:ext uri="{0D108BD9-81ED-4DB2-BD59-A6C34878D82A}">
                    <a16:rowId xmlns:a16="http://schemas.microsoft.com/office/drawing/2014/main" val="2482979264"/>
                  </a:ext>
                </a:extLst>
              </a:tr>
              <a:tr h="334424">
                <a:tc>
                  <a:txBody>
                    <a:bodyPr/>
                    <a:lstStyle/>
                    <a:p>
                      <a:r>
                        <a:rPr lang="en-GB" sz="1500" b="1" dirty="0"/>
                        <a:t>Disability Type</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Disability Type</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extLst>
                  <a:ext uri="{0D108BD9-81ED-4DB2-BD59-A6C34878D82A}">
                    <a16:rowId xmlns:a16="http://schemas.microsoft.com/office/drawing/2014/main" val="507105598"/>
                  </a:ext>
                </a:extLst>
              </a:tr>
              <a:tr h="300944">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Autism</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6.0%</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7.5%</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10.6%</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Autism</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15.9%</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23.1%</a:t>
                      </a:r>
                    </a:p>
                  </a:txBody>
                  <a:tcPr marL="68580" marR="68580" marT="0" marB="0">
                    <a:solidFill>
                      <a:schemeClr val="bg1"/>
                    </a:solidFill>
                  </a:tcPr>
                </a:tc>
                <a:extLst>
                  <a:ext uri="{0D108BD9-81ED-4DB2-BD59-A6C34878D82A}">
                    <a16:rowId xmlns:a16="http://schemas.microsoft.com/office/drawing/2014/main" val="1695100590"/>
                  </a:ext>
                </a:extLst>
              </a:tr>
              <a:tr h="300944">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Blind/Partial Sight</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0.9%</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0.9%</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1.1%</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Blind/Partial Sight</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1.6%</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1.8%</a:t>
                      </a:r>
                    </a:p>
                  </a:txBody>
                  <a:tcPr marL="68580" marR="68580" marT="0" marB="0">
                    <a:solidFill>
                      <a:schemeClr val="bg1"/>
                    </a:solidFill>
                  </a:tcPr>
                </a:tc>
                <a:extLst>
                  <a:ext uri="{0D108BD9-81ED-4DB2-BD59-A6C34878D82A}">
                    <a16:rowId xmlns:a16="http://schemas.microsoft.com/office/drawing/2014/main" val="1672279909"/>
                  </a:ext>
                </a:extLst>
              </a:tr>
              <a:tr h="300944">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Deaf/Partial Hearing</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1.4%</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1.3%</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1.6%</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Deaf/Partial Hearing</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2.4%</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2.8%</a:t>
                      </a:r>
                    </a:p>
                  </a:txBody>
                  <a:tcPr marL="68580" marR="68580" marT="0" marB="0">
                    <a:solidFill>
                      <a:schemeClr val="bg1"/>
                    </a:solidFill>
                  </a:tcPr>
                </a:tc>
                <a:extLst>
                  <a:ext uri="{0D108BD9-81ED-4DB2-BD59-A6C34878D82A}">
                    <a16:rowId xmlns:a16="http://schemas.microsoft.com/office/drawing/2014/main" val="232123259"/>
                  </a:ext>
                </a:extLst>
              </a:tr>
              <a:tr h="300944">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SPLD</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34.2%</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31.6%</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25.1%</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SPLD</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41.1%</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35.8%</a:t>
                      </a:r>
                    </a:p>
                  </a:txBody>
                  <a:tcPr marL="68580" marR="68580" marT="0" marB="0">
                    <a:solidFill>
                      <a:schemeClr val="bg1"/>
                    </a:solidFill>
                  </a:tcPr>
                </a:tc>
                <a:extLst>
                  <a:ext uri="{0D108BD9-81ED-4DB2-BD59-A6C34878D82A}">
                    <a16:rowId xmlns:a16="http://schemas.microsoft.com/office/drawing/2014/main" val="1199851634"/>
                  </a:ext>
                </a:extLst>
              </a:tr>
              <a:tr h="30094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Longstanding Illness</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12.9%</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13.2%</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13.9%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Longstanding Illness</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25.3%</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27.7%</a:t>
                      </a:r>
                    </a:p>
                  </a:txBody>
                  <a:tcPr marL="68580" marR="68580" marT="0" marB="0">
                    <a:solidFill>
                      <a:schemeClr val="bg1"/>
                    </a:solidFill>
                  </a:tcPr>
                </a:tc>
                <a:extLst>
                  <a:ext uri="{0D108BD9-81ED-4DB2-BD59-A6C34878D82A}">
                    <a16:rowId xmlns:a16="http://schemas.microsoft.com/office/drawing/2014/main" val="118304293"/>
                  </a:ext>
                </a:extLst>
              </a:tr>
              <a:tr h="30094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Mental Health</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22.9%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22.0%</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20.5%</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Mental Health</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38.7%</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39.7%</a:t>
                      </a:r>
                    </a:p>
                  </a:txBody>
                  <a:tcPr marL="68580" marR="68580" marT="0" marB="0">
                    <a:solidFill>
                      <a:schemeClr val="bg1"/>
                    </a:solidFill>
                  </a:tcPr>
                </a:tc>
                <a:extLst>
                  <a:ext uri="{0D108BD9-81ED-4DB2-BD59-A6C34878D82A}">
                    <a16:rowId xmlns:a16="http://schemas.microsoft.com/office/drawing/2014/main" val="3012766153"/>
                  </a:ext>
                </a:extLst>
              </a:tr>
              <a:tr h="30094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Wheelchair/Mobility</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0.7%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Wheelchair/Mobility</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2.7%</a:t>
                      </a:r>
                    </a:p>
                  </a:txBody>
                  <a:tcPr marL="68580" marR="68580" marT="0" marB="0">
                    <a:solidFill>
                      <a:schemeClr val="bg1"/>
                    </a:solidFill>
                  </a:tcPr>
                </a:tc>
                <a:extLst>
                  <a:ext uri="{0D108BD9-81ED-4DB2-BD59-A6C34878D82A}">
                    <a16:rowId xmlns:a16="http://schemas.microsoft.com/office/drawing/2014/main" val="2408068240"/>
                  </a:ext>
                </a:extLst>
              </a:tr>
              <a:tr h="33442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Multiple Disabilities</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20.8%</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22.4%</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26.4%</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Multiple Disabilities</a:t>
                      </a:r>
                    </a:p>
                  </a:txBody>
                  <a:tcPr marL="68580" marR="68580" marT="0" marB="0">
                    <a:solidFill>
                      <a:schemeClr val="bg1"/>
                    </a:solidFill>
                  </a:tcPr>
                </a:tc>
                <a:tc>
                  <a:txBody>
                    <a:bodyPr/>
                    <a:lstStyle/>
                    <a:p>
                      <a:endParaRPr lang="en-GB" sz="1500" dirty="0"/>
                    </a:p>
                  </a:txBody>
                  <a:tcPr>
                    <a:solidFill>
                      <a:schemeClr val="bg1"/>
                    </a:solidFill>
                  </a:tcPr>
                </a:tc>
                <a:tc>
                  <a:txBody>
                    <a:bodyPr/>
                    <a:lstStyle/>
                    <a:p>
                      <a:endParaRPr lang="en-GB" sz="1500" dirty="0"/>
                    </a:p>
                  </a:txBody>
                  <a:tcPr>
                    <a:solidFill>
                      <a:schemeClr val="bg1"/>
                    </a:solidFill>
                  </a:tcPr>
                </a:tc>
                <a:extLst>
                  <a:ext uri="{0D108BD9-81ED-4DB2-BD59-A6C34878D82A}">
                    <a16:rowId xmlns:a16="http://schemas.microsoft.com/office/drawing/2014/main" val="742809765"/>
                  </a:ext>
                </a:extLst>
              </a:tr>
            </a:tbl>
          </a:graphicData>
        </a:graphic>
      </p:graphicFrame>
      <p:sp>
        <p:nvSpPr>
          <p:cNvPr id="3" name="TextBox 2">
            <a:extLst>
              <a:ext uri="{FF2B5EF4-FFF2-40B4-BE49-F238E27FC236}">
                <a16:creationId xmlns:a16="http://schemas.microsoft.com/office/drawing/2014/main" id="{2890F570-8922-A9F5-4321-596FFFADBD5E}"/>
              </a:ext>
            </a:extLst>
          </p:cNvPr>
          <p:cNvSpPr txBox="1"/>
          <p:nvPr/>
        </p:nvSpPr>
        <p:spPr>
          <a:xfrm>
            <a:off x="361867" y="4248725"/>
            <a:ext cx="9144442" cy="480773"/>
          </a:xfrm>
          <a:prstGeom prst="rect">
            <a:avLst/>
          </a:prstGeom>
          <a:noFill/>
        </p:spPr>
        <p:txBody>
          <a:bodyPr wrap="square">
            <a:spAutoFit/>
          </a:bodyPr>
          <a:lstStyle/>
          <a:p>
            <a:pPr>
              <a:lnSpc>
                <a:spcPct val="107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Above is the percent of applications which have each particular disability type recorded on them. Students with multiple disabilities can be recorded more than one time, therefore the total percentage exceeds 100%.</a:t>
            </a:r>
          </a:p>
        </p:txBody>
      </p:sp>
      <p:sp>
        <p:nvSpPr>
          <p:cNvPr id="6" name="TextBox 5">
            <a:extLst>
              <a:ext uri="{FF2B5EF4-FFF2-40B4-BE49-F238E27FC236}">
                <a16:creationId xmlns:a16="http://schemas.microsoft.com/office/drawing/2014/main" id="{8CBE2C80-AE9C-D2FD-E45F-699BF083DBF3}"/>
              </a:ext>
            </a:extLst>
          </p:cNvPr>
          <p:cNvSpPr txBox="1"/>
          <p:nvPr/>
        </p:nvSpPr>
        <p:spPr>
          <a:xfrm>
            <a:off x="139967" y="4898517"/>
            <a:ext cx="11912066" cy="1908215"/>
          </a:xfrm>
          <a:prstGeom prst="rect">
            <a:avLst/>
          </a:prstGeom>
          <a:noFill/>
          <a:ln>
            <a:solidFill>
              <a:schemeClr val="tx1"/>
            </a:solidFill>
          </a:ln>
        </p:spPr>
        <p:txBody>
          <a:bodyPr wrap="square" rtlCol="0">
            <a:spAutoFit/>
          </a:bodyPr>
          <a:lstStyle/>
          <a:p>
            <a:r>
              <a:rPr lang="en-GB" sz="1400" b="1" dirty="0">
                <a:latin typeface="Arial" panose="020B0604020202020204" pitchFamily="34" charset="0"/>
                <a:cs typeface="Arial" panose="020B0604020202020204" pitchFamily="34" charset="0"/>
              </a:rPr>
              <a:t>Commentary </a:t>
            </a:r>
          </a:p>
          <a:p>
            <a:r>
              <a:rPr lang="en-GB" sz="1400" kern="100" dirty="0">
                <a:effectLst/>
                <a:latin typeface="Arial" panose="020B0604020202020204" pitchFamily="34" charset="0"/>
                <a:ea typeface="Aptos" panose="020B0004020202020204" pitchFamily="34" charset="0"/>
                <a:cs typeface="Arial" panose="020B0604020202020204" pitchFamily="34" charset="0"/>
              </a:rPr>
              <a:t>Disability Type trends change as the academic cycle progresses. Of note, from 2023/24 to 2024/25:</a:t>
            </a:r>
          </a:p>
          <a:p>
            <a:r>
              <a:rPr lang="en-GB" sz="1400" kern="100" dirty="0">
                <a:effectLst/>
                <a:latin typeface="Arial" panose="020B0604020202020204" pitchFamily="34" charset="0"/>
                <a:ea typeface="Aptos" panose="020B0004020202020204" pitchFamily="34" charset="0"/>
                <a:cs typeface="Arial" panose="020B0604020202020204" pitchFamily="34" charset="0"/>
              </a:rPr>
              <a:t> </a:t>
            </a:r>
          </a:p>
          <a:p>
            <a:pPr marL="342900" lvl="0" indent="-342900">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Students presenting with Autism Conditions have increased by over 3%</a:t>
            </a:r>
          </a:p>
          <a:p>
            <a:pPr marL="342900" lvl="0" indent="-342900">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Students presenting with </a:t>
            </a:r>
            <a:r>
              <a:rPr lang="en-GB" sz="1400" kern="100" dirty="0" err="1">
                <a:effectLst/>
                <a:latin typeface="Arial" panose="020B0604020202020204" pitchFamily="34" charset="0"/>
                <a:ea typeface="Aptos" panose="020B0004020202020204" pitchFamily="34" charset="0"/>
                <a:cs typeface="Arial" panose="020B0604020202020204" pitchFamily="34" charset="0"/>
              </a:rPr>
              <a:t>SpLDs</a:t>
            </a:r>
            <a:r>
              <a:rPr lang="en-GB" sz="1400" kern="100" dirty="0">
                <a:effectLst/>
                <a:latin typeface="Arial" panose="020B0604020202020204" pitchFamily="34" charset="0"/>
                <a:ea typeface="Aptos" panose="020B0004020202020204" pitchFamily="34" charset="0"/>
                <a:cs typeface="Arial" panose="020B0604020202020204" pitchFamily="34" charset="0"/>
              </a:rPr>
              <a:t> have decreased by 6.5%</a:t>
            </a:r>
          </a:p>
          <a:p>
            <a:r>
              <a:rPr lang="en-GB" sz="1400" kern="100" dirty="0">
                <a:effectLst/>
                <a:latin typeface="Arial" panose="020B0604020202020204" pitchFamily="34" charset="0"/>
                <a:ea typeface="Aptos" panose="020B0004020202020204" pitchFamily="34" charset="0"/>
                <a:cs typeface="Arial" panose="020B0604020202020204" pitchFamily="34" charset="0"/>
              </a:rPr>
              <a:t> </a:t>
            </a:r>
          </a:p>
          <a:p>
            <a:r>
              <a:rPr lang="en-GB" sz="1400" kern="100" dirty="0">
                <a:effectLst/>
                <a:latin typeface="Arial" panose="020B0604020202020204" pitchFamily="34" charset="0"/>
                <a:ea typeface="Aptos" panose="020B0004020202020204" pitchFamily="34" charset="0"/>
                <a:cs typeface="Arial" panose="020B0604020202020204" pitchFamily="34" charset="0"/>
              </a:rPr>
              <a:t>Please note, the ‘Additional detail’ table shows the breakdown of disability type where more than one disability has been shared. </a:t>
            </a:r>
          </a:p>
          <a:p>
            <a:r>
              <a:rPr lang="en-GB" sz="1000" dirty="0">
                <a:latin typeface="Calibri" panose="020F0502020204030204" pitchFamily="34" charset="0"/>
                <a:cs typeface="Calibri" panose="020F0502020204030204" pitchFamily="34" charset="0"/>
              </a:rPr>
              <a:t> </a:t>
            </a:r>
          </a:p>
          <a:p>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390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4FF426-F9B9-0442-4156-A24BDF64C9EF}"/>
              </a:ext>
            </a:extLst>
          </p:cNvPr>
          <p:cNvSpPr txBox="1">
            <a:spLocks noGrp="1"/>
          </p:cNvSpPr>
          <p:nvPr>
            <p:ph type="title" idx="4294967295"/>
          </p:nvPr>
        </p:nvSpPr>
        <p:spPr>
          <a:xfrm>
            <a:off x="0" y="151935"/>
            <a:ext cx="7231224"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Applications by disability type - SFW</a:t>
            </a:r>
          </a:p>
        </p:txBody>
      </p:sp>
      <p:graphicFrame>
        <p:nvGraphicFramePr>
          <p:cNvPr id="2" name="Table 1">
            <a:extLst>
              <a:ext uri="{FF2B5EF4-FFF2-40B4-BE49-F238E27FC236}">
                <a16:creationId xmlns:a16="http://schemas.microsoft.com/office/drawing/2014/main" id="{CB848628-A4DD-C723-353D-A5F92171219C}"/>
              </a:ext>
            </a:extLst>
          </p:cNvPr>
          <p:cNvGraphicFramePr>
            <a:graphicFrameLocks noGrp="1"/>
          </p:cNvGraphicFramePr>
          <p:nvPr>
            <p:extLst>
              <p:ext uri="{D42A27DB-BD31-4B8C-83A1-F6EECF244321}">
                <p14:modId xmlns:p14="http://schemas.microsoft.com/office/powerpoint/2010/main" val="2843432863"/>
              </p:ext>
            </p:extLst>
          </p:nvPr>
        </p:nvGraphicFramePr>
        <p:xfrm>
          <a:off x="361866" y="974244"/>
          <a:ext cx="10509334" cy="3026920"/>
        </p:xfrm>
        <a:graphic>
          <a:graphicData uri="http://schemas.openxmlformats.org/drawingml/2006/table">
            <a:tbl>
              <a:tblPr firstRow="1" bandRow="1">
                <a:tableStyleId>{5C22544A-7EE6-4342-B048-85BDC9FD1C3A}</a:tableStyleId>
              </a:tblPr>
              <a:tblGrid>
                <a:gridCol w="2649529">
                  <a:extLst>
                    <a:ext uri="{9D8B030D-6E8A-4147-A177-3AD203B41FA5}">
                      <a16:colId xmlns:a16="http://schemas.microsoft.com/office/drawing/2014/main" val="3857195209"/>
                    </a:ext>
                  </a:extLst>
                </a:gridCol>
                <a:gridCol w="949532">
                  <a:extLst>
                    <a:ext uri="{9D8B030D-6E8A-4147-A177-3AD203B41FA5}">
                      <a16:colId xmlns:a16="http://schemas.microsoft.com/office/drawing/2014/main" val="3050864306"/>
                    </a:ext>
                  </a:extLst>
                </a:gridCol>
                <a:gridCol w="949532">
                  <a:extLst>
                    <a:ext uri="{9D8B030D-6E8A-4147-A177-3AD203B41FA5}">
                      <a16:colId xmlns:a16="http://schemas.microsoft.com/office/drawing/2014/main" val="1243612834"/>
                    </a:ext>
                  </a:extLst>
                </a:gridCol>
                <a:gridCol w="949532">
                  <a:extLst>
                    <a:ext uri="{9D8B030D-6E8A-4147-A177-3AD203B41FA5}">
                      <a16:colId xmlns:a16="http://schemas.microsoft.com/office/drawing/2014/main" val="3917854072"/>
                    </a:ext>
                  </a:extLst>
                </a:gridCol>
                <a:gridCol w="3112145">
                  <a:extLst>
                    <a:ext uri="{9D8B030D-6E8A-4147-A177-3AD203B41FA5}">
                      <a16:colId xmlns:a16="http://schemas.microsoft.com/office/drawing/2014/main" val="1049784418"/>
                    </a:ext>
                  </a:extLst>
                </a:gridCol>
                <a:gridCol w="949532">
                  <a:extLst>
                    <a:ext uri="{9D8B030D-6E8A-4147-A177-3AD203B41FA5}">
                      <a16:colId xmlns:a16="http://schemas.microsoft.com/office/drawing/2014/main" val="3675101713"/>
                    </a:ext>
                  </a:extLst>
                </a:gridCol>
                <a:gridCol w="949532">
                  <a:extLst>
                    <a:ext uri="{9D8B030D-6E8A-4147-A177-3AD203B41FA5}">
                      <a16:colId xmlns:a16="http://schemas.microsoft.com/office/drawing/2014/main" val="400283628"/>
                    </a:ext>
                  </a:extLst>
                </a:gridCol>
              </a:tblGrid>
              <a:tr h="370840">
                <a:tc>
                  <a:txBody>
                    <a:bodyPr/>
                    <a:lstStyle/>
                    <a:p>
                      <a:endParaRPr lang="en-GB" dirty="0"/>
                    </a:p>
                  </a:txBody>
                  <a:tcPr>
                    <a:solidFill>
                      <a:srgbClr val="008080"/>
                    </a:solidFill>
                  </a:tcPr>
                </a:tc>
                <a:tc>
                  <a:txBody>
                    <a:bodyPr/>
                    <a:lstStyle/>
                    <a:p>
                      <a:r>
                        <a:rPr lang="en-GB" dirty="0"/>
                        <a:t>22/23</a:t>
                      </a:r>
                    </a:p>
                  </a:txBody>
                  <a:tcPr>
                    <a:solidFill>
                      <a:srgbClr val="008080"/>
                    </a:solidFill>
                  </a:tcPr>
                </a:tc>
                <a:tc>
                  <a:txBody>
                    <a:bodyPr/>
                    <a:lstStyle/>
                    <a:p>
                      <a:r>
                        <a:rPr lang="en-GB" dirty="0"/>
                        <a:t>23/24</a:t>
                      </a:r>
                    </a:p>
                  </a:txBody>
                  <a:tcPr>
                    <a:solidFill>
                      <a:srgbClr val="008080"/>
                    </a:solidFill>
                  </a:tcPr>
                </a:tc>
                <a:tc>
                  <a:txBody>
                    <a:bodyPr/>
                    <a:lstStyle/>
                    <a:p>
                      <a:r>
                        <a:rPr lang="en-GB" dirty="0"/>
                        <a:t>24/25</a:t>
                      </a:r>
                    </a:p>
                  </a:txBody>
                  <a:tcPr>
                    <a:solidFill>
                      <a:srgbClr val="008080"/>
                    </a:solidFill>
                  </a:tcPr>
                </a:tc>
                <a:tc>
                  <a:txBody>
                    <a:bodyPr/>
                    <a:lstStyle/>
                    <a:p>
                      <a:r>
                        <a:rPr lang="en-GB" dirty="0"/>
                        <a:t>Additional Detail</a:t>
                      </a:r>
                    </a:p>
                  </a:txBody>
                  <a:tcPr>
                    <a:solidFill>
                      <a:srgbClr val="008080"/>
                    </a:solidFill>
                  </a:tcPr>
                </a:tc>
                <a:tc>
                  <a:txBody>
                    <a:bodyPr/>
                    <a:lstStyle/>
                    <a:p>
                      <a:r>
                        <a:rPr lang="en-GB" dirty="0"/>
                        <a:t>23/24</a:t>
                      </a:r>
                    </a:p>
                  </a:txBody>
                  <a:tcPr>
                    <a:solidFill>
                      <a:srgbClr val="008080"/>
                    </a:solidFill>
                  </a:tcPr>
                </a:tc>
                <a:tc>
                  <a:txBody>
                    <a:bodyPr/>
                    <a:lstStyle/>
                    <a:p>
                      <a:r>
                        <a:rPr lang="en-GB" dirty="0"/>
                        <a:t>24/25</a:t>
                      </a:r>
                    </a:p>
                  </a:txBody>
                  <a:tcPr>
                    <a:solidFill>
                      <a:srgbClr val="008080"/>
                    </a:solidFill>
                  </a:tcPr>
                </a:tc>
                <a:extLst>
                  <a:ext uri="{0D108BD9-81ED-4DB2-BD59-A6C34878D82A}">
                    <a16:rowId xmlns:a16="http://schemas.microsoft.com/office/drawing/2014/main" val="2482979264"/>
                  </a:ext>
                </a:extLst>
              </a:tr>
              <a:tr h="288000">
                <a:tc>
                  <a:txBody>
                    <a:bodyPr/>
                    <a:lstStyle/>
                    <a:p>
                      <a:r>
                        <a:rPr lang="en-GB" sz="1500" b="1" dirty="0"/>
                        <a:t>Disability Type</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Disability Type</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extLst>
                  <a:ext uri="{0D108BD9-81ED-4DB2-BD59-A6C34878D82A}">
                    <a16:rowId xmlns:a16="http://schemas.microsoft.com/office/drawing/2014/main" val="507105598"/>
                  </a:ext>
                </a:extLst>
              </a:tr>
              <a:tr h="288000">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Autism</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7.4%</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9.6%</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14.4%</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Autism</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15.5%</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22.1%</a:t>
                      </a:r>
                    </a:p>
                  </a:txBody>
                  <a:tcPr marL="68580" marR="68580" marT="0" marB="0">
                    <a:solidFill>
                      <a:schemeClr val="bg1"/>
                    </a:solidFill>
                  </a:tcPr>
                </a:tc>
                <a:extLst>
                  <a:ext uri="{0D108BD9-81ED-4DB2-BD59-A6C34878D82A}">
                    <a16:rowId xmlns:a16="http://schemas.microsoft.com/office/drawing/2014/main" val="1695100590"/>
                  </a:ext>
                </a:extLst>
              </a:tr>
              <a:tr h="288000">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Blind/Partial Sight</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1.0%</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0.8%</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Blind/Partial Sight</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1.2%</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1.7%</a:t>
                      </a:r>
                    </a:p>
                  </a:txBody>
                  <a:tcPr marL="68580" marR="68580" marT="0" marB="0">
                    <a:solidFill>
                      <a:schemeClr val="bg1"/>
                    </a:solidFill>
                  </a:tcPr>
                </a:tc>
                <a:extLst>
                  <a:ext uri="{0D108BD9-81ED-4DB2-BD59-A6C34878D82A}">
                    <a16:rowId xmlns:a16="http://schemas.microsoft.com/office/drawing/2014/main" val="1672279909"/>
                  </a:ext>
                </a:extLst>
              </a:tr>
              <a:tr h="288000">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Deaf/Partial Hearing</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1.9%</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1.9%</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Deaf/Partial Hearing</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2.8%</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2.8%</a:t>
                      </a:r>
                    </a:p>
                  </a:txBody>
                  <a:tcPr marL="68580" marR="68580" marT="0" marB="0">
                    <a:solidFill>
                      <a:schemeClr val="bg1"/>
                    </a:solidFill>
                  </a:tcPr>
                </a:tc>
                <a:extLst>
                  <a:ext uri="{0D108BD9-81ED-4DB2-BD59-A6C34878D82A}">
                    <a16:rowId xmlns:a16="http://schemas.microsoft.com/office/drawing/2014/main" val="232123259"/>
                  </a:ext>
                </a:extLst>
              </a:tr>
              <a:tr h="288000">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SPLD</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43.2%</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37.1%</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27.9%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SPLD</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44.2%</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34.1%</a:t>
                      </a:r>
                    </a:p>
                  </a:txBody>
                  <a:tcPr marL="68580" marR="68580" marT="0" marB="0">
                    <a:solidFill>
                      <a:schemeClr val="bg1"/>
                    </a:solidFill>
                  </a:tcPr>
                </a:tc>
                <a:extLst>
                  <a:ext uri="{0D108BD9-81ED-4DB2-BD59-A6C34878D82A}">
                    <a16:rowId xmlns:a16="http://schemas.microsoft.com/office/drawing/2014/main" val="1199851634"/>
                  </a:ext>
                </a:extLst>
              </a:tr>
              <a:tr h="288000">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Longstanding Illness</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12.1%</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11.9%</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13.6%</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Longstanding Illness</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21.8%</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24.5%</a:t>
                      </a:r>
                    </a:p>
                  </a:txBody>
                  <a:tcPr marL="68580" marR="68580" marT="0" marB="0">
                    <a:solidFill>
                      <a:schemeClr val="bg1"/>
                    </a:solidFill>
                  </a:tcPr>
                </a:tc>
                <a:extLst>
                  <a:ext uri="{0D108BD9-81ED-4DB2-BD59-A6C34878D82A}">
                    <a16:rowId xmlns:a16="http://schemas.microsoft.com/office/drawing/2014/main" val="118304293"/>
                  </a:ext>
                </a:extLst>
              </a:tr>
              <a:tr h="288000">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Mental Health</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18.5%</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20.1%</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20.5%</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Mental Health</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32.1%</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34.3%</a:t>
                      </a:r>
                    </a:p>
                  </a:txBody>
                  <a:tcPr marL="68580" marR="68580" marT="0" marB="0">
                    <a:solidFill>
                      <a:schemeClr val="bg1"/>
                    </a:solidFill>
                  </a:tcPr>
                </a:tc>
                <a:extLst>
                  <a:ext uri="{0D108BD9-81ED-4DB2-BD59-A6C34878D82A}">
                    <a16:rowId xmlns:a16="http://schemas.microsoft.com/office/drawing/2014/main" val="3012766153"/>
                  </a:ext>
                </a:extLst>
              </a:tr>
              <a:tr h="288000">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Wheelchair/Mobility</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1.7%</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1.0%</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1.2%</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Wheelchair/Mobility</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3.4%</a:t>
                      </a:r>
                    </a:p>
                  </a:txBody>
                  <a:tcPr marL="68580" marR="68580" marT="0" marB="0">
                    <a:solidFill>
                      <a:schemeClr val="bg1"/>
                    </a:solidFill>
                  </a:tcPr>
                </a:tc>
                <a:extLst>
                  <a:ext uri="{0D108BD9-81ED-4DB2-BD59-A6C34878D82A}">
                    <a16:rowId xmlns:a16="http://schemas.microsoft.com/office/drawing/2014/main" val="2408068240"/>
                  </a:ext>
                </a:extLst>
              </a:tr>
              <a:tr h="288000">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Multiple Disabilities</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14.1%</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17.7%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19.5%</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Multiple Disabilities</a:t>
                      </a:r>
                    </a:p>
                  </a:txBody>
                  <a:tcPr marL="68580" marR="68580" marT="0" marB="0">
                    <a:solidFill>
                      <a:schemeClr val="bg1"/>
                    </a:solidFill>
                  </a:tcPr>
                </a:tc>
                <a:tc>
                  <a:txBody>
                    <a:bodyPr/>
                    <a:lstStyle/>
                    <a:p>
                      <a:endParaRPr lang="en-GB" sz="1500" dirty="0"/>
                    </a:p>
                  </a:txBody>
                  <a:tcPr>
                    <a:solidFill>
                      <a:schemeClr val="bg1"/>
                    </a:solidFill>
                  </a:tcPr>
                </a:tc>
                <a:tc>
                  <a:txBody>
                    <a:bodyPr/>
                    <a:lstStyle/>
                    <a:p>
                      <a:endParaRPr lang="en-GB" sz="1500" dirty="0"/>
                    </a:p>
                  </a:txBody>
                  <a:tcPr>
                    <a:solidFill>
                      <a:schemeClr val="bg1"/>
                    </a:solidFill>
                  </a:tcPr>
                </a:tc>
                <a:extLst>
                  <a:ext uri="{0D108BD9-81ED-4DB2-BD59-A6C34878D82A}">
                    <a16:rowId xmlns:a16="http://schemas.microsoft.com/office/drawing/2014/main" val="742809765"/>
                  </a:ext>
                </a:extLst>
              </a:tr>
            </a:tbl>
          </a:graphicData>
        </a:graphic>
      </p:graphicFrame>
      <p:sp>
        <p:nvSpPr>
          <p:cNvPr id="5" name="TextBox 4">
            <a:extLst>
              <a:ext uri="{FF2B5EF4-FFF2-40B4-BE49-F238E27FC236}">
                <a16:creationId xmlns:a16="http://schemas.microsoft.com/office/drawing/2014/main" id="{48A9A235-8F28-2F85-B936-28BB2771505E}"/>
              </a:ext>
            </a:extLst>
          </p:cNvPr>
          <p:cNvSpPr txBox="1"/>
          <p:nvPr/>
        </p:nvSpPr>
        <p:spPr>
          <a:xfrm>
            <a:off x="361867" y="4137205"/>
            <a:ext cx="9144442" cy="480773"/>
          </a:xfrm>
          <a:prstGeom prst="rect">
            <a:avLst/>
          </a:prstGeom>
          <a:noFill/>
        </p:spPr>
        <p:txBody>
          <a:bodyPr wrap="square">
            <a:spAutoFit/>
          </a:bodyPr>
          <a:lstStyle/>
          <a:p>
            <a:pPr>
              <a:lnSpc>
                <a:spcPct val="107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Above is the percent of applications which have each particular disability type recorded on them. Students with multiple disabilities can be recorded more than one time, therefore the total percentage exceeds 100%.</a:t>
            </a:r>
          </a:p>
        </p:txBody>
      </p:sp>
      <p:sp>
        <p:nvSpPr>
          <p:cNvPr id="3" name="TextBox 2">
            <a:extLst>
              <a:ext uri="{FF2B5EF4-FFF2-40B4-BE49-F238E27FC236}">
                <a16:creationId xmlns:a16="http://schemas.microsoft.com/office/drawing/2014/main" id="{EA68D1DE-C531-37BD-6590-8045C3767D87}"/>
              </a:ext>
            </a:extLst>
          </p:cNvPr>
          <p:cNvSpPr txBox="1"/>
          <p:nvPr/>
        </p:nvSpPr>
        <p:spPr>
          <a:xfrm>
            <a:off x="118533" y="4774571"/>
            <a:ext cx="11954933" cy="1754326"/>
          </a:xfrm>
          <a:prstGeom prst="rect">
            <a:avLst/>
          </a:prstGeom>
          <a:noFill/>
          <a:ln>
            <a:solidFill>
              <a:schemeClr val="tx1"/>
            </a:solidFill>
          </a:ln>
        </p:spPr>
        <p:txBody>
          <a:bodyPr wrap="square" rtlCol="0">
            <a:spAutoFit/>
          </a:bodyPr>
          <a:lstStyle/>
          <a:p>
            <a:r>
              <a:rPr lang="en-GB" sz="1400" b="1" dirty="0">
                <a:latin typeface="Arial" panose="020B0604020202020204" pitchFamily="34" charset="0"/>
                <a:cs typeface="Arial" panose="020B0604020202020204" pitchFamily="34" charset="0"/>
              </a:rPr>
              <a:t>Commentary </a:t>
            </a:r>
          </a:p>
          <a:p>
            <a:r>
              <a:rPr lang="en-GB" sz="1400" kern="100" dirty="0">
                <a:effectLst/>
                <a:latin typeface="Arial" panose="020B0604020202020204" pitchFamily="34" charset="0"/>
                <a:ea typeface="Aptos" panose="020B0004020202020204" pitchFamily="34" charset="0"/>
                <a:cs typeface="Arial" panose="020B0604020202020204" pitchFamily="34" charset="0"/>
              </a:rPr>
              <a:t>Disability Type trends change as the academic cycle progresses. Of note, from 2023/24 to 2024/25:</a:t>
            </a:r>
          </a:p>
          <a:p>
            <a:r>
              <a:rPr lang="en-GB" sz="1400" kern="100" dirty="0">
                <a:effectLst/>
                <a:latin typeface="Arial" panose="020B0604020202020204" pitchFamily="34" charset="0"/>
                <a:ea typeface="Aptos" panose="020B0004020202020204" pitchFamily="34" charset="0"/>
                <a:cs typeface="Arial" panose="020B0604020202020204" pitchFamily="34" charset="0"/>
              </a:rPr>
              <a:t> </a:t>
            </a:r>
          </a:p>
          <a:p>
            <a:pPr marL="342900" lvl="0" indent="-342900">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Students presenting with Autism Conditions have increased by c</a:t>
            </a:r>
            <a:r>
              <a:rPr lang="en-GB" sz="1400" kern="100" dirty="0">
                <a:latin typeface="Arial" panose="020B0604020202020204" pitchFamily="34" charset="0"/>
                <a:ea typeface="Aptos" panose="020B0004020202020204" pitchFamily="34" charset="0"/>
                <a:cs typeface="Arial" panose="020B0604020202020204" pitchFamily="34" charset="0"/>
              </a:rPr>
              <a:t>5</a:t>
            </a:r>
            <a:r>
              <a:rPr lang="en-GB" sz="1400" kern="100" dirty="0">
                <a:effectLst/>
                <a:latin typeface="Arial" panose="020B0604020202020204" pitchFamily="34" charset="0"/>
                <a:ea typeface="Aptos" panose="020B0004020202020204" pitchFamily="34" charset="0"/>
                <a:cs typeface="Arial" panose="020B0604020202020204" pitchFamily="34" charset="0"/>
              </a:rPr>
              <a:t>%</a:t>
            </a:r>
          </a:p>
          <a:p>
            <a:pPr marL="342900" lvl="0" indent="-342900">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Students presenting with </a:t>
            </a:r>
            <a:r>
              <a:rPr lang="en-GB" sz="1400" kern="100" dirty="0" err="1">
                <a:effectLst/>
                <a:latin typeface="Arial" panose="020B0604020202020204" pitchFamily="34" charset="0"/>
                <a:ea typeface="Aptos" panose="020B0004020202020204" pitchFamily="34" charset="0"/>
                <a:cs typeface="Arial" panose="020B0604020202020204" pitchFamily="34" charset="0"/>
              </a:rPr>
              <a:t>SpLDs</a:t>
            </a:r>
            <a:r>
              <a:rPr lang="en-GB" sz="1400" kern="100" dirty="0">
                <a:effectLst/>
                <a:latin typeface="Arial" panose="020B0604020202020204" pitchFamily="34" charset="0"/>
                <a:ea typeface="Aptos" panose="020B0004020202020204" pitchFamily="34" charset="0"/>
                <a:cs typeface="Arial" panose="020B0604020202020204" pitchFamily="34" charset="0"/>
              </a:rPr>
              <a:t> have decreased by over 9</a:t>
            </a:r>
            <a:r>
              <a:rPr lang="en-GB" sz="1400" kern="100" dirty="0">
                <a:latin typeface="Arial" panose="020B0604020202020204" pitchFamily="34" charset="0"/>
                <a:ea typeface="Aptos" panose="020B0004020202020204" pitchFamily="34" charset="0"/>
                <a:cs typeface="Arial" panose="020B0604020202020204" pitchFamily="34" charset="0"/>
              </a:rPr>
              <a:t>%</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p>
            <a:r>
              <a:rPr lang="en-GB" sz="1400" kern="100" dirty="0">
                <a:effectLst/>
                <a:latin typeface="Arial" panose="020B0604020202020204" pitchFamily="34" charset="0"/>
                <a:ea typeface="Aptos" panose="020B0004020202020204" pitchFamily="34" charset="0"/>
                <a:cs typeface="Arial" panose="020B0604020202020204" pitchFamily="34" charset="0"/>
              </a:rPr>
              <a:t> </a:t>
            </a:r>
          </a:p>
          <a:p>
            <a:r>
              <a:rPr lang="en-GB" sz="1400" kern="100" dirty="0">
                <a:effectLst/>
                <a:latin typeface="Arial" panose="020B0604020202020204" pitchFamily="34" charset="0"/>
                <a:ea typeface="Aptos" panose="020B0004020202020204" pitchFamily="34" charset="0"/>
                <a:cs typeface="Arial" panose="020B0604020202020204" pitchFamily="34" charset="0"/>
              </a:rPr>
              <a:t>Please note, the ‘Additional detail’ table shows the breakdown of disability type where more than one disability has been shared. </a:t>
            </a:r>
          </a:p>
          <a:p>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33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5" name="Title 4">
            <a:extLst>
              <a:ext uri="{FF2B5EF4-FFF2-40B4-BE49-F238E27FC236}">
                <a16:creationId xmlns:a16="http://schemas.microsoft.com/office/drawing/2014/main" id="{1ABAAFFB-7C43-4E08-B0FF-55A3A0E33CB5}"/>
              </a:ext>
            </a:extLst>
          </p:cNvPr>
          <p:cNvSpPr txBox="1">
            <a:spLocks noGrp="1"/>
          </p:cNvSpPr>
          <p:nvPr>
            <p:ph type="title" idx="4294967295"/>
          </p:nvPr>
        </p:nvSpPr>
        <p:spPr>
          <a:xfrm>
            <a:off x="569343" y="2320457"/>
            <a:ext cx="6482967" cy="33609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rPr>
              <a:t>Student Loans Company</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sym typeface="Wingdings" pitchFamily="2" charset="2"/>
              </a:rPr>
              <a:t>Stakeholder_Engagement@slc.co.uk</a:t>
            </a:r>
          </a:p>
          <a:p>
            <a:pPr marL="0" marR="0" lvl="0" indent="0" algn="l" defTabSz="914400" rtl="0" eaLnBrk="1" fontAlgn="auto" latinLnBrk="0" hangingPunct="1">
              <a:lnSpc>
                <a:spcPct val="100000"/>
              </a:lnSpc>
              <a:spcBef>
                <a:spcPct val="20000"/>
              </a:spcBef>
              <a:spcAft>
                <a:spcPts val="0"/>
              </a:spcAft>
              <a:buClrTx/>
              <a:buSzTx/>
              <a:tabLst/>
              <a:defRPr/>
            </a:pPr>
            <a:r>
              <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sym typeface="Wingdings" pitchFamily="2" charset="2"/>
              </a:rPr>
              <a:t>www.gov.uk/slc</a:t>
            </a:r>
            <a:endParaRPr kumimoji="0" lang="en-GB"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7268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3B40B1-2633-4EFF-9B46-EE4A8DB0D0B6}"/>
              </a:ext>
            </a:extLst>
          </p:cNvPr>
          <p:cNvSpPr txBox="1">
            <a:spLocks noGrp="1"/>
          </p:cNvSpPr>
          <p:nvPr>
            <p:ph type="title" idx="4294967295"/>
          </p:nvPr>
        </p:nvSpPr>
        <p:spPr>
          <a:xfrm>
            <a:off x="0" y="151935"/>
            <a:ext cx="539739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Contents</a:t>
            </a:r>
          </a:p>
        </p:txBody>
      </p:sp>
      <p:sp>
        <p:nvSpPr>
          <p:cNvPr id="8" name="TextBox 7">
            <a:extLst>
              <a:ext uri="{FF2B5EF4-FFF2-40B4-BE49-F238E27FC236}">
                <a16:creationId xmlns:a16="http://schemas.microsoft.com/office/drawing/2014/main" id="{DE7FC83B-9215-4950-9472-6F511E71D445}"/>
              </a:ext>
            </a:extLst>
          </p:cNvPr>
          <p:cNvSpPr txBox="1"/>
          <p:nvPr/>
        </p:nvSpPr>
        <p:spPr>
          <a:xfrm>
            <a:off x="146957" y="917962"/>
            <a:ext cx="11315700" cy="3046988"/>
          </a:xfrm>
          <a:prstGeom prst="rect">
            <a:avLst/>
          </a:prstGeom>
          <a:noFill/>
          <a:ln>
            <a:solidFill>
              <a:schemeClr val="tx1"/>
            </a:solidFill>
          </a:ln>
        </p:spPr>
        <p:txBody>
          <a:bodyPr wrap="square" rtlCol="0">
            <a:spAutoFit/>
          </a:bodyPr>
          <a:lstStyle/>
          <a:p>
            <a:r>
              <a:rPr lang="en-GB" sz="1400" dirty="0">
                <a:latin typeface="Arial" panose="020B0604020202020204" pitchFamily="34" charset="0"/>
                <a:cs typeface="Arial" panose="020B0604020202020204" pitchFamily="34" charset="0"/>
              </a:rPr>
              <a:t>This pack contains the following:</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Contents (2)</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DSA application volumes </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Student Finance England (3)</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Student Finance Wales (4)</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Customer Satisfaction Survey (CSAT) results (5, 6)</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Initial Key Performance Indicator reports (KPIs) </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Capita (7, 8, 9)</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Study Tech (10, 11 , 12)</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Applications by disability type</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Student Finance England (13)</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Student Finance Wales  (14)</a:t>
            </a:r>
          </a:p>
          <a:p>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740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3B40B1-2633-4EFF-9B46-EE4A8DB0D0B6}"/>
              </a:ext>
              <a:ext uri="{C183D7F6-B498-43B3-948B-1728B52AA6E4}">
                <adec:decorative xmlns:adec="http://schemas.microsoft.com/office/drawing/2017/decorative" val="0"/>
              </a:ext>
            </a:extLst>
          </p:cNvPr>
          <p:cNvSpPr txBox="1">
            <a:spLocks noGrp="1"/>
          </p:cNvSpPr>
          <p:nvPr>
            <p:ph type="title" idx="4294967295"/>
          </p:nvPr>
        </p:nvSpPr>
        <p:spPr>
          <a:xfrm>
            <a:off x="0" y="151935"/>
            <a:ext cx="1053253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DSA Application Volumes – Student Finance England (SFE)</a:t>
            </a:r>
          </a:p>
        </p:txBody>
      </p:sp>
      <p:sp>
        <p:nvSpPr>
          <p:cNvPr id="2" name="Rectangle 1">
            <a:extLst>
              <a:ext uri="{FF2B5EF4-FFF2-40B4-BE49-F238E27FC236}">
                <a16:creationId xmlns:a16="http://schemas.microsoft.com/office/drawing/2014/main" id="{A2E46DD9-4CA7-5645-097D-477DDE7FCB0B}"/>
              </a:ext>
              <a:ext uri="{C183D7F6-B498-43B3-948B-1728B52AA6E4}">
                <adec:decorative xmlns:adec="http://schemas.microsoft.com/office/drawing/2017/decorative" val="1"/>
              </a:ext>
            </a:extLst>
          </p:cNvPr>
          <p:cNvSpPr/>
          <p:nvPr/>
        </p:nvSpPr>
        <p:spPr>
          <a:xfrm>
            <a:off x="51193" y="963749"/>
            <a:ext cx="11681095" cy="225788"/>
          </a:xfrm>
          <a:prstGeom prst="rect">
            <a:avLst/>
          </a:prstGeom>
          <a:solidFill>
            <a:srgbClr val="00808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33ED361-198F-CCD6-FB75-413B0AA57A24}"/>
              </a:ext>
            </a:extLst>
          </p:cNvPr>
          <p:cNvSpPr txBox="1"/>
          <p:nvPr/>
        </p:nvSpPr>
        <p:spPr>
          <a:xfrm>
            <a:off x="40300" y="951418"/>
            <a:ext cx="1335647" cy="246221"/>
          </a:xfrm>
          <a:prstGeom prst="rect">
            <a:avLst/>
          </a:prstGeom>
          <a:noFill/>
        </p:spPr>
        <p:txBody>
          <a:bodyPr wrap="square">
            <a:spAutoFit/>
          </a:bodyPr>
          <a:lstStyle/>
          <a:p>
            <a:r>
              <a:rPr lang="en-GB" sz="1000" b="1" dirty="0">
                <a:solidFill>
                  <a:schemeClr val="bg1"/>
                </a:solidFill>
                <a:effectLst/>
                <a:latin typeface="Aptos" panose="020B0004020202020204" pitchFamily="34" charset="0"/>
              </a:rPr>
              <a:t>SFE</a:t>
            </a:r>
          </a:p>
        </p:txBody>
      </p:sp>
      <p:sp>
        <p:nvSpPr>
          <p:cNvPr id="12" name="TextBox 11">
            <a:extLst>
              <a:ext uri="{FF2B5EF4-FFF2-40B4-BE49-F238E27FC236}">
                <a16:creationId xmlns:a16="http://schemas.microsoft.com/office/drawing/2014/main" id="{50895B30-DC74-FD6F-67AB-2E784FCAE5C0}"/>
              </a:ext>
            </a:extLst>
          </p:cNvPr>
          <p:cNvSpPr txBox="1"/>
          <p:nvPr/>
        </p:nvSpPr>
        <p:spPr>
          <a:xfrm>
            <a:off x="40300" y="1162892"/>
            <a:ext cx="1958340" cy="246221"/>
          </a:xfrm>
          <a:prstGeom prst="rect">
            <a:avLst/>
          </a:prstGeom>
          <a:noFill/>
        </p:spPr>
        <p:txBody>
          <a:bodyPr wrap="square">
            <a:spAutoFit/>
          </a:bodyPr>
          <a:lstStyle/>
          <a:p>
            <a:r>
              <a:rPr lang="en-GB" sz="1000" b="1" dirty="0">
                <a:solidFill>
                  <a:schemeClr val="tx1"/>
                </a:solidFill>
                <a:effectLst/>
                <a:latin typeface="Aptos" panose="020B0004020202020204" pitchFamily="34" charset="0"/>
              </a:rPr>
              <a:t>Full Application Volumes</a:t>
            </a:r>
          </a:p>
        </p:txBody>
      </p:sp>
      <p:graphicFrame>
        <p:nvGraphicFramePr>
          <p:cNvPr id="7" name="Table 6">
            <a:extLst>
              <a:ext uri="{FF2B5EF4-FFF2-40B4-BE49-F238E27FC236}">
                <a16:creationId xmlns:a16="http://schemas.microsoft.com/office/drawing/2014/main" id="{B6C9CC09-8058-3C63-E3E5-3E3E6ECB3AB7}"/>
              </a:ext>
            </a:extLst>
          </p:cNvPr>
          <p:cNvGraphicFramePr>
            <a:graphicFrameLocks noGrp="1"/>
          </p:cNvGraphicFramePr>
          <p:nvPr>
            <p:extLst>
              <p:ext uri="{D42A27DB-BD31-4B8C-83A1-F6EECF244321}">
                <p14:modId xmlns:p14="http://schemas.microsoft.com/office/powerpoint/2010/main" val="1586523674"/>
              </p:ext>
            </p:extLst>
          </p:nvPr>
        </p:nvGraphicFramePr>
        <p:xfrm>
          <a:off x="51193" y="1391449"/>
          <a:ext cx="11681095" cy="718594"/>
        </p:xfrm>
        <a:graphic>
          <a:graphicData uri="http://schemas.openxmlformats.org/drawingml/2006/table">
            <a:tbl>
              <a:tblPr firstRow="1" firstCol="1" bandRow="1">
                <a:tableStyleId>{5C22544A-7EE6-4342-B048-85BDC9FD1C3A}</a:tableStyleId>
              </a:tblPr>
              <a:tblGrid>
                <a:gridCol w="4061284">
                  <a:extLst>
                    <a:ext uri="{9D8B030D-6E8A-4147-A177-3AD203B41FA5}">
                      <a16:colId xmlns:a16="http://schemas.microsoft.com/office/drawing/2014/main" val="25287232"/>
                    </a:ext>
                  </a:extLst>
                </a:gridCol>
                <a:gridCol w="1498979">
                  <a:extLst>
                    <a:ext uri="{9D8B030D-6E8A-4147-A177-3AD203B41FA5}">
                      <a16:colId xmlns:a16="http://schemas.microsoft.com/office/drawing/2014/main" val="1141618541"/>
                    </a:ext>
                  </a:extLst>
                </a:gridCol>
                <a:gridCol w="1498979">
                  <a:extLst>
                    <a:ext uri="{9D8B030D-6E8A-4147-A177-3AD203B41FA5}">
                      <a16:colId xmlns:a16="http://schemas.microsoft.com/office/drawing/2014/main" val="1607076361"/>
                    </a:ext>
                  </a:extLst>
                </a:gridCol>
                <a:gridCol w="1811825">
                  <a:extLst>
                    <a:ext uri="{9D8B030D-6E8A-4147-A177-3AD203B41FA5}">
                      <a16:colId xmlns:a16="http://schemas.microsoft.com/office/drawing/2014/main" val="651478665"/>
                    </a:ext>
                  </a:extLst>
                </a:gridCol>
                <a:gridCol w="1311049">
                  <a:extLst>
                    <a:ext uri="{9D8B030D-6E8A-4147-A177-3AD203B41FA5}">
                      <a16:colId xmlns:a16="http://schemas.microsoft.com/office/drawing/2014/main" val="1244540385"/>
                    </a:ext>
                  </a:extLst>
                </a:gridCol>
                <a:gridCol w="1498979">
                  <a:extLst>
                    <a:ext uri="{9D8B030D-6E8A-4147-A177-3AD203B41FA5}">
                      <a16:colId xmlns:a16="http://schemas.microsoft.com/office/drawing/2014/main" val="95192935"/>
                    </a:ext>
                  </a:extLst>
                </a:gridCol>
              </a:tblGrid>
              <a:tr h="246094">
                <a:tc>
                  <a:txBody>
                    <a:bodyPr/>
                    <a:lstStyle/>
                    <a:p>
                      <a:r>
                        <a:rPr lang="en-GB" sz="1000" dirty="0">
                          <a:effectLst/>
                          <a:latin typeface="Aptos" panose="020B0004020202020204" pitchFamily="34" charset="0"/>
                        </a:rPr>
                        <a:t>Year</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DSA Apps received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Eligible</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Ineligible/Lapsed/Cancelled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Pended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Support approved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2348574486"/>
                  </a:ext>
                </a:extLst>
              </a:tr>
              <a:tr h="236250">
                <a:tc>
                  <a:txBody>
                    <a:bodyPr/>
                    <a:lstStyle/>
                    <a:p>
                      <a:r>
                        <a:rPr lang="en-GB" sz="1000" dirty="0">
                          <a:effectLst/>
                          <a:latin typeface="Aptos" panose="020B0004020202020204" pitchFamily="34" charset="0"/>
                        </a:rPr>
                        <a:t>22/23 (Full Year)</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effectLst/>
                          <a:latin typeface="Aptos" panose="020B0004020202020204" pitchFamily="34" charset="0"/>
                        </a:rPr>
                        <a:t>111239</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effectLst/>
                          <a:latin typeface="Aptos" panose="020B0004020202020204" pitchFamily="34" charset="0"/>
                        </a:rPr>
                        <a:t>74379</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effectLst/>
                          <a:latin typeface="Aptos" panose="020B0004020202020204" pitchFamily="34" charset="0"/>
                        </a:rPr>
                        <a:t>6993</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effectLst/>
                          <a:latin typeface="Aptos" panose="020B0004020202020204" pitchFamily="34" charset="0"/>
                        </a:rPr>
                        <a:t>29867</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rPr>
                        <a:t>55078</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5006637"/>
                  </a:ext>
                </a:extLst>
              </a:tr>
              <a:tr h="236250">
                <a:tc>
                  <a:txBody>
                    <a:bodyPr/>
                    <a:lstStyle/>
                    <a:p>
                      <a:r>
                        <a:rPr lang="en-GB" sz="1000" dirty="0">
                          <a:effectLst/>
                          <a:latin typeface="Aptos" panose="020B0004020202020204" pitchFamily="34" charset="0"/>
                        </a:rPr>
                        <a:t>23/24 (Full Year)</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effectLst/>
                          <a:latin typeface="Aptos" panose="020B0004020202020204" pitchFamily="34" charset="0"/>
                        </a:rPr>
                        <a:t>110435</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effectLst/>
                          <a:latin typeface="Aptos" panose="020B0004020202020204" pitchFamily="34" charset="0"/>
                        </a:rPr>
                        <a:t>75926</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effectLst/>
                          <a:latin typeface="Aptos" panose="020B0004020202020204" pitchFamily="34" charset="0"/>
                        </a:rPr>
                        <a:t>4422</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effectLst/>
                          <a:latin typeface="Aptos" panose="020B0004020202020204" pitchFamily="34" charset="0"/>
                        </a:rPr>
                        <a:t>30087</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rPr>
                        <a:t>51869</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6080925"/>
                  </a:ext>
                </a:extLst>
              </a:tr>
            </a:tbl>
          </a:graphicData>
        </a:graphic>
      </p:graphicFrame>
      <p:sp>
        <p:nvSpPr>
          <p:cNvPr id="9" name="Rectangle 8">
            <a:extLst>
              <a:ext uri="{FF2B5EF4-FFF2-40B4-BE49-F238E27FC236}">
                <a16:creationId xmlns:a16="http://schemas.microsoft.com/office/drawing/2014/main" id="{44C542BC-48B3-7166-D8F6-3873DDF70398}"/>
              </a:ext>
              <a:ext uri="{C183D7F6-B498-43B3-948B-1728B52AA6E4}">
                <adec:decorative xmlns:adec="http://schemas.microsoft.com/office/drawing/2017/decorative" val="1"/>
              </a:ext>
            </a:extLst>
          </p:cNvPr>
          <p:cNvSpPr/>
          <p:nvPr/>
        </p:nvSpPr>
        <p:spPr>
          <a:xfrm>
            <a:off x="51193" y="2262355"/>
            <a:ext cx="11681095" cy="225788"/>
          </a:xfrm>
          <a:prstGeom prst="rect">
            <a:avLst/>
          </a:prstGeom>
          <a:solidFill>
            <a:srgbClr val="00808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F07CC11-56D6-90BB-4B29-F7BA50E4706E}"/>
              </a:ext>
            </a:extLst>
          </p:cNvPr>
          <p:cNvSpPr txBox="1"/>
          <p:nvPr/>
        </p:nvSpPr>
        <p:spPr>
          <a:xfrm>
            <a:off x="43475" y="2250024"/>
            <a:ext cx="1335647" cy="246221"/>
          </a:xfrm>
          <a:prstGeom prst="rect">
            <a:avLst/>
          </a:prstGeom>
          <a:noFill/>
        </p:spPr>
        <p:txBody>
          <a:bodyPr wrap="square">
            <a:spAutoFit/>
          </a:bodyPr>
          <a:lstStyle/>
          <a:p>
            <a:r>
              <a:rPr lang="en-GB" sz="1000" b="1" dirty="0">
                <a:solidFill>
                  <a:schemeClr val="bg1"/>
                </a:solidFill>
                <a:effectLst/>
                <a:latin typeface="Aptos" panose="020B0004020202020204" pitchFamily="34" charset="0"/>
              </a:rPr>
              <a:t>SFE</a:t>
            </a:r>
          </a:p>
        </p:txBody>
      </p:sp>
      <p:sp>
        <p:nvSpPr>
          <p:cNvPr id="13" name="TextBox 12">
            <a:extLst>
              <a:ext uri="{FF2B5EF4-FFF2-40B4-BE49-F238E27FC236}">
                <a16:creationId xmlns:a16="http://schemas.microsoft.com/office/drawing/2014/main" id="{5F7A7CA2-B94B-3759-B4AC-D8C547745228}"/>
              </a:ext>
            </a:extLst>
          </p:cNvPr>
          <p:cNvSpPr txBox="1"/>
          <p:nvPr/>
        </p:nvSpPr>
        <p:spPr>
          <a:xfrm>
            <a:off x="43475" y="2461498"/>
            <a:ext cx="1958340" cy="246221"/>
          </a:xfrm>
          <a:prstGeom prst="rect">
            <a:avLst/>
          </a:prstGeom>
          <a:noFill/>
        </p:spPr>
        <p:txBody>
          <a:bodyPr wrap="square">
            <a:spAutoFit/>
          </a:bodyPr>
          <a:lstStyle/>
          <a:p>
            <a:r>
              <a:rPr lang="en-GB" sz="1000" b="1" dirty="0">
                <a:solidFill>
                  <a:schemeClr val="tx1"/>
                </a:solidFill>
                <a:effectLst/>
                <a:latin typeface="Aptos" panose="020B0004020202020204" pitchFamily="34" charset="0"/>
              </a:rPr>
              <a:t>Like for like comparison</a:t>
            </a:r>
          </a:p>
        </p:txBody>
      </p:sp>
      <p:graphicFrame>
        <p:nvGraphicFramePr>
          <p:cNvPr id="11" name="Table 10">
            <a:extLst>
              <a:ext uri="{FF2B5EF4-FFF2-40B4-BE49-F238E27FC236}">
                <a16:creationId xmlns:a16="http://schemas.microsoft.com/office/drawing/2014/main" id="{E2B48C58-2EAB-B59D-9501-3CA626B4CD88}"/>
              </a:ext>
            </a:extLst>
          </p:cNvPr>
          <p:cNvGraphicFramePr>
            <a:graphicFrameLocks noGrp="1"/>
          </p:cNvGraphicFramePr>
          <p:nvPr>
            <p:extLst>
              <p:ext uri="{D42A27DB-BD31-4B8C-83A1-F6EECF244321}">
                <p14:modId xmlns:p14="http://schemas.microsoft.com/office/powerpoint/2010/main" val="1445146988"/>
              </p:ext>
            </p:extLst>
          </p:nvPr>
        </p:nvGraphicFramePr>
        <p:xfrm>
          <a:off x="53393" y="2687286"/>
          <a:ext cx="11681095" cy="957092"/>
        </p:xfrm>
        <a:graphic>
          <a:graphicData uri="http://schemas.openxmlformats.org/drawingml/2006/table">
            <a:tbl>
              <a:tblPr firstRow="1" firstCol="1" bandRow="1">
                <a:tableStyleId>{5C22544A-7EE6-4342-B048-85BDC9FD1C3A}</a:tableStyleId>
              </a:tblPr>
              <a:tblGrid>
                <a:gridCol w="4061284">
                  <a:extLst>
                    <a:ext uri="{9D8B030D-6E8A-4147-A177-3AD203B41FA5}">
                      <a16:colId xmlns:a16="http://schemas.microsoft.com/office/drawing/2014/main" val="25287232"/>
                    </a:ext>
                  </a:extLst>
                </a:gridCol>
                <a:gridCol w="1498979">
                  <a:extLst>
                    <a:ext uri="{9D8B030D-6E8A-4147-A177-3AD203B41FA5}">
                      <a16:colId xmlns:a16="http://schemas.microsoft.com/office/drawing/2014/main" val="1141618541"/>
                    </a:ext>
                  </a:extLst>
                </a:gridCol>
                <a:gridCol w="1498979">
                  <a:extLst>
                    <a:ext uri="{9D8B030D-6E8A-4147-A177-3AD203B41FA5}">
                      <a16:colId xmlns:a16="http://schemas.microsoft.com/office/drawing/2014/main" val="1607076361"/>
                    </a:ext>
                  </a:extLst>
                </a:gridCol>
                <a:gridCol w="1811825">
                  <a:extLst>
                    <a:ext uri="{9D8B030D-6E8A-4147-A177-3AD203B41FA5}">
                      <a16:colId xmlns:a16="http://schemas.microsoft.com/office/drawing/2014/main" val="651478665"/>
                    </a:ext>
                  </a:extLst>
                </a:gridCol>
                <a:gridCol w="1311049">
                  <a:extLst>
                    <a:ext uri="{9D8B030D-6E8A-4147-A177-3AD203B41FA5}">
                      <a16:colId xmlns:a16="http://schemas.microsoft.com/office/drawing/2014/main" val="1244540385"/>
                    </a:ext>
                  </a:extLst>
                </a:gridCol>
                <a:gridCol w="1498979">
                  <a:extLst>
                    <a:ext uri="{9D8B030D-6E8A-4147-A177-3AD203B41FA5}">
                      <a16:colId xmlns:a16="http://schemas.microsoft.com/office/drawing/2014/main" val="95192935"/>
                    </a:ext>
                  </a:extLst>
                </a:gridCol>
              </a:tblGrid>
              <a:tr h="244156">
                <a:tc>
                  <a:txBody>
                    <a:bodyPr/>
                    <a:lstStyle/>
                    <a:p>
                      <a:r>
                        <a:rPr lang="en-GB" sz="1000" dirty="0">
                          <a:effectLst/>
                          <a:latin typeface="Aptos" panose="020B0004020202020204" pitchFamily="34" charset="0"/>
                        </a:rPr>
                        <a:t>Year</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All Apps</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Eligible</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Ineligible/Lapsed/Cancelled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Pended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effectLst/>
                          <a:latin typeface="Aptos" panose="020B0004020202020204" pitchFamily="34" charset="0"/>
                        </a:rPr>
                        <a:t>Support approved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1977579411"/>
                  </a:ext>
                </a:extLst>
              </a:tr>
              <a:tr h="234390">
                <a:tc>
                  <a:txBody>
                    <a:bodyPr/>
                    <a:lstStyle/>
                    <a:p>
                      <a:r>
                        <a:rPr lang="en-GB" sz="1000" dirty="0">
                          <a:effectLst/>
                          <a:latin typeface="Aptos" panose="020B0004020202020204" pitchFamily="34" charset="0"/>
                        </a:rPr>
                        <a:t>22/23 (Up to 29/9/2022)</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effectLst/>
                          <a:latin typeface="Aptos" panose="020B0004020202020204" pitchFamily="34" charset="0"/>
                          <a:ea typeface="Aptos" panose="020B0004020202020204" pitchFamily="34" charset="0"/>
                          <a:cs typeface="Aptos" panose="020B0004020202020204" pitchFamily="34" charset="0"/>
                        </a:rPr>
                        <a:t>74717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effectLst/>
                          <a:latin typeface="Aptos" panose="020B0004020202020204" pitchFamily="34" charset="0"/>
                        </a:rPr>
                        <a:t>39559</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effectLst/>
                          <a:latin typeface="Aptos" panose="020B0004020202020204" pitchFamily="34" charset="0"/>
                        </a:rPr>
                        <a:t>1281</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effectLst/>
                          <a:latin typeface="Aptos" panose="020B0004020202020204" pitchFamily="34" charset="0"/>
                        </a:rPr>
                        <a:t>33877</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rPr>
                        <a:t>20123</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7080688"/>
                  </a:ext>
                </a:extLst>
              </a:tr>
              <a:tr h="234390">
                <a:tc>
                  <a:txBody>
                    <a:bodyPr/>
                    <a:lstStyle/>
                    <a:p>
                      <a:r>
                        <a:rPr lang="en-GB" sz="1000" dirty="0">
                          <a:effectLst/>
                          <a:latin typeface="Aptos" panose="020B0004020202020204" pitchFamily="34" charset="0"/>
                        </a:rPr>
                        <a:t>23/24 (Up to 29/9/2023)</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effectLst/>
                          <a:latin typeface="Aptos" panose="020B0004020202020204" pitchFamily="34" charset="0"/>
                          <a:ea typeface="Aptos" panose="020B0004020202020204" pitchFamily="34" charset="0"/>
                          <a:cs typeface="Aptos" panose="020B0004020202020204" pitchFamily="34" charset="0"/>
                        </a:rPr>
                        <a:t>74272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effectLst/>
                          <a:latin typeface="Aptos" panose="020B0004020202020204" pitchFamily="34" charset="0"/>
                        </a:rPr>
                        <a:t>41251</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effectLst/>
                          <a:latin typeface="Aptos" panose="020B0004020202020204" pitchFamily="34" charset="0"/>
                        </a:rPr>
                        <a:t>1277</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effectLst/>
                          <a:latin typeface="Aptos" panose="020B0004020202020204" pitchFamily="34" charset="0"/>
                        </a:rPr>
                        <a:t>31744</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rPr>
                        <a:t>19526</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3228916"/>
                  </a:ext>
                </a:extLst>
              </a:tr>
              <a:tr h="244156">
                <a:tc>
                  <a:txBody>
                    <a:bodyPr/>
                    <a:lstStyle/>
                    <a:p>
                      <a:r>
                        <a:rPr lang="en-GB" sz="1000" dirty="0">
                          <a:effectLst/>
                          <a:latin typeface="Aptos" panose="020B0004020202020204" pitchFamily="34" charset="0"/>
                        </a:rPr>
                        <a:t>24/25 (Up to 29/9/2024)</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effectLst/>
                          <a:latin typeface="Aptos" panose="020B0004020202020204" pitchFamily="34" charset="0"/>
                          <a:ea typeface="Aptos" panose="020B0004020202020204" pitchFamily="34" charset="0"/>
                          <a:cs typeface="Aptos" panose="020B0004020202020204" pitchFamily="34" charset="0"/>
                        </a:rPr>
                        <a:t>74721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effectLst/>
                          <a:latin typeface="Aptos" panose="020B0004020202020204" pitchFamily="34" charset="0"/>
                        </a:rPr>
                        <a:t>39237</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effectLst/>
                          <a:latin typeface="Aptos" panose="020B0004020202020204" pitchFamily="34" charset="0"/>
                        </a:rPr>
                        <a:t>1128</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effectLst/>
                          <a:latin typeface="Aptos" panose="020B0004020202020204" pitchFamily="34" charset="0"/>
                        </a:rPr>
                        <a:t>34356</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effectLst/>
                          <a:latin typeface="Aptos" panose="020B0004020202020204" pitchFamily="34" charset="0"/>
                        </a:rPr>
                        <a:t>14737</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5189152"/>
                  </a:ext>
                </a:extLst>
              </a:tr>
            </a:tbl>
          </a:graphicData>
        </a:graphic>
      </p:graphicFrame>
      <p:sp>
        <p:nvSpPr>
          <p:cNvPr id="8" name="TextBox 7">
            <a:extLst>
              <a:ext uri="{FF2B5EF4-FFF2-40B4-BE49-F238E27FC236}">
                <a16:creationId xmlns:a16="http://schemas.microsoft.com/office/drawing/2014/main" id="{DE7FC83B-9215-4950-9472-6F511E71D445}"/>
              </a:ext>
              <a:ext uri="{C183D7F6-B498-43B3-948B-1728B52AA6E4}">
                <adec:decorative xmlns:adec="http://schemas.microsoft.com/office/drawing/2017/decorative" val="0"/>
              </a:ext>
            </a:extLst>
          </p:cNvPr>
          <p:cNvSpPr txBox="1"/>
          <p:nvPr/>
        </p:nvSpPr>
        <p:spPr>
          <a:xfrm>
            <a:off x="51193" y="3891560"/>
            <a:ext cx="11681095" cy="3016210"/>
          </a:xfrm>
          <a:prstGeom prst="rect">
            <a:avLst/>
          </a:prstGeom>
          <a:noFill/>
          <a:ln w="19050">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effectLst/>
                <a:latin typeface="Arial" panose="020B0604020202020204" pitchFamily="34" charset="0"/>
                <a:ea typeface="Times New Roman" panose="02020603050405020304" pitchFamily="18" charset="0"/>
                <a:cs typeface="Arial" panose="020B0604020202020204" pitchFamily="34" charset="0"/>
              </a:rPr>
              <a:t>Current application volumes</a:t>
            </a:r>
          </a:p>
          <a:p>
            <a:pPr marL="342900" lvl="0" indent="-342900">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As </a:t>
            </a:r>
            <a:r>
              <a:rPr lang="en-GB" sz="1400" kern="100">
                <a:effectLst/>
                <a:latin typeface="Arial" panose="020B0604020202020204" pitchFamily="34" charset="0"/>
                <a:ea typeface="Aptos" panose="020B0004020202020204" pitchFamily="34" charset="0"/>
                <a:cs typeface="Arial" panose="020B0604020202020204" pitchFamily="34" charset="0"/>
              </a:rPr>
              <a:t>at </a:t>
            </a:r>
            <a:r>
              <a:rPr lang="en-GB" sz="1400" kern="100">
                <a:latin typeface="Arial" panose="020B0604020202020204" pitchFamily="34" charset="0"/>
                <a:ea typeface="Aptos" panose="020B0004020202020204" pitchFamily="34" charset="0"/>
                <a:cs typeface="Arial" panose="020B0604020202020204" pitchFamily="34" charset="0"/>
              </a:rPr>
              <a:t>30/09/24</a:t>
            </a:r>
            <a:r>
              <a:rPr lang="en-GB" sz="1400" kern="100" dirty="0">
                <a:latin typeface="Arial" panose="020B0604020202020204" pitchFamily="34" charset="0"/>
                <a:ea typeface="Aptos" panose="020B0004020202020204" pitchFamily="34" charset="0"/>
                <a:cs typeface="Arial" panose="020B0604020202020204" pitchFamily="34" charset="0"/>
              </a:rPr>
              <a:t>,</a:t>
            </a:r>
            <a:r>
              <a:rPr lang="en-GB" sz="1400" kern="100" dirty="0">
                <a:effectLst/>
                <a:latin typeface="Arial" panose="020B0604020202020204" pitchFamily="34" charset="0"/>
                <a:ea typeface="Aptos" panose="020B0004020202020204" pitchFamily="34" charset="0"/>
                <a:cs typeface="Arial" panose="020B0604020202020204" pitchFamily="34" charset="0"/>
              </a:rPr>
              <a:t> DSA application volumes are slightly higher compared to the same point last year.  </a:t>
            </a:r>
          </a:p>
          <a:p>
            <a:pPr marL="342900" lvl="0" indent="-342900">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Average customer journey times are </a:t>
            </a:r>
            <a:r>
              <a:rPr lang="en-GB" sz="1400" kern="100" dirty="0">
                <a:latin typeface="Arial" panose="020B0604020202020204" pitchFamily="34" charset="0"/>
                <a:ea typeface="Aptos" panose="020B0004020202020204" pitchFamily="34" charset="0"/>
                <a:cs typeface="Arial" panose="020B0604020202020204" pitchFamily="34" charset="0"/>
              </a:rPr>
              <a:t>currently </a:t>
            </a:r>
            <a:r>
              <a:rPr lang="en-GB" sz="1400" kern="100" dirty="0">
                <a:effectLst/>
                <a:latin typeface="Arial" panose="020B0604020202020204" pitchFamily="34" charset="0"/>
                <a:ea typeface="Aptos" panose="020B0004020202020204" pitchFamily="34" charset="0"/>
                <a:cs typeface="Arial" panose="020B0604020202020204" pitchFamily="34" charset="0"/>
              </a:rPr>
              <a:t>longer in specific areas due to resource pressures. Mitigating acti</a:t>
            </a:r>
            <a:r>
              <a:rPr lang="en-GB" sz="1400" kern="100" dirty="0">
                <a:latin typeface="Arial" panose="020B0604020202020204" pitchFamily="34" charset="0"/>
                <a:ea typeface="Aptos" panose="020B0004020202020204" pitchFamily="34" charset="0"/>
                <a:cs typeface="Arial" panose="020B0604020202020204" pitchFamily="34" charset="0"/>
              </a:rPr>
              <a:t>ons are being delivered. </a:t>
            </a:r>
            <a:endParaRPr lang="en-GB" sz="1400" b="1" dirty="0">
              <a:effectLst/>
              <a:latin typeface="Arial" panose="020B0604020202020204" pitchFamily="34" charset="0"/>
              <a:ea typeface="Times New Roman" panose="02020603050405020304" pitchFamily="18" charset="0"/>
              <a:cs typeface="Arial" panose="020B0604020202020204" pitchFamily="34" charset="0"/>
            </a:endParaRPr>
          </a:p>
          <a:p>
            <a:pPr lvl="0"/>
            <a:endParaRPr lang="en-GB" sz="1400" b="1" kern="100" dirty="0">
              <a:latin typeface="Arial" panose="020B0604020202020204" pitchFamily="34" charset="0"/>
              <a:ea typeface="Aptos" panose="020B0004020202020204" pitchFamily="34" charset="0"/>
              <a:cs typeface="Arial" panose="020B0604020202020204" pitchFamily="34" charset="0"/>
            </a:endParaRPr>
          </a:p>
          <a:p>
            <a:pPr lvl="0"/>
            <a:r>
              <a:rPr lang="en-GB" sz="1400" b="1" kern="100" dirty="0">
                <a:latin typeface="Arial" panose="020B0604020202020204" pitchFamily="34" charset="0"/>
                <a:ea typeface="Aptos" panose="020B0004020202020204" pitchFamily="34" charset="0"/>
                <a:cs typeface="Arial" panose="020B0604020202020204" pitchFamily="34" charset="0"/>
              </a:rPr>
              <a:t>Actions taken</a:t>
            </a:r>
            <a:endParaRPr lang="en-GB" sz="1400" b="1"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The suppliers have significantly increased resources and continue to recruit needs assessors and quality assurance personnel. </a:t>
            </a:r>
          </a:p>
          <a:p>
            <a:pPr marL="342900" indent="-342900">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SLC have increased DSA resources and upskilled colleagues to target processing queues, helping to ensure DSA applications, evidence and needs assessment reports are processed as quickly and efficiently as possible</a:t>
            </a:r>
            <a:r>
              <a:rPr lang="en-GB" sz="1400" kern="100" dirty="0">
                <a:latin typeface="Arial" panose="020B0604020202020204" pitchFamily="34" charset="0"/>
                <a:ea typeface="Aptos" panose="020B0004020202020204" pitchFamily="34" charset="0"/>
                <a:cs typeface="Arial" panose="020B0604020202020204" pitchFamily="34" charset="0"/>
              </a:rPr>
              <a:t>.</a:t>
            </a:r>
            <a:r>
              <a:rPr lang="en-GB" sz="1400" kern="100" dirty="0">
                <a:effectLst/>
                <a:latin typeface="Arial" panose="020B0604020202020204" pitchFamily="34" charset="0"/>
                <a:ea typeface="Aptos" panose="020B0004020202020204" pitchFamily="34" charset="0"/>
                <a:cs typeface="Arial" panose="020B0604020202020204" pitchFamily="34" charset="0"/>
              </a:rPr>
              <a:t> </a:t>
            </a:r>
          </a:p>
          <a:p>
            <a:pPr marL="342900" lvl="0" indent="-342900">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Students can choose how and when they would like their needs assessment, and we are working with the suppliers to understand to what degree student choice is impacting the time between a student being made eligible for DSA and having their assessment.</a:t>
            </a:r>
          </a:p>
          <a:p>
            <a:pPr marL="342900" lvl="0" indent="-342900">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In the previous DSA model, </a:t>
            </a:r>
            <a:r>
              <a:rPr lang="en-GB" sz="1400" kern="100" dirty="0">
                <a:latin typeface="Arial" panose="020B0604020202020204" pitchFamily="34" charset="0"/>
                <a:ea typeface="Aptos" panose="020B0004020202020204" pitchFamily="34" charset="0"/>
                <a:cs typeface="Arial" panose="020B0604020202020204" pitchFamily="34" charset="0"/>
              </a:rPr>
              <a:t>pre-February 2024, </a:t>
            </a:r>
            <a:r>
              <a:rPr lang="en-GB" sz="1400" kern="100" dirty="0">
                <a:effectLst/>
                <a:latin typeface="Arial" panose="020B0604020202020204" pitchFamily="34" charset="0"/>
                <a:ea typeface="Aptos" panose="020B0004020202020204" pitchFamily="34" charset="0"/>
                <a:cs typeface="Arial" panose="020B0604020202020204" pitchFamily="34" charset="0"/>
              </a:rPr>
              <a:t>the onus was on the student to contact multiple companies to arrange their DSA support.  Students now have a </a:t>
            </a:r>
            <a:r>
              <a:rPr lang="en-GB" sz="1400" i="1" kern="100" dirty="0">
                <a:effectLst/>
                <a:latin typeface="Arial" panose="020B0604020202020204" pitchFamily="34" charset="0"/>
                <a:ea typeface="Aptos" panose="020B0004020202020204" pitchFamily="34" charset="0"/>
                <a:cs typeface="Arial" panose="020B0604020202020204" pitchFamily="34" charset="0"/>
              </a:rPr>
              <a:t>‘one stop shop’ </a:t>
            </a:r>
            <a:r>
              <a:rPr lang="en-GB" sz="1400" kern="100" dirty="0">
                <a:effectLst/>
                <a:latin typeface="Arial" panose="020B0604020202020204" pitchFamily="34" charset="0"/>
                <a:ea typeface="Aptos" panose="020B0004020202020204" pitchFamily="34" charset="0"/>
                <a:cs typeface="Arial" panose="020B0604020202020204" pitchFamily="34" charset="0"/>
              </a:rPr>
              <a:t>as suppliers take ownership and </a:t>
            </a:r>
            <a:r>
              <a:rPr lang="en-GB" sz="1400" kern="100" dirty="0">
                <a:latin typeface="Arial" panose="020B0604020202020204" pitchFamily="34" charset="0"/>
                <a:ea typeface="Aptos" panose="020B0004020202020204" pitchFamily="34" charset="0"/>
                <a:cs typeface="Arial" panose="020B0604020202020204" pitchFamily="34" charset="0"/>
              </a:rPr>
              <a:t>guide </a:t>
            </a:r>
            <a:r>
              <a:rPr lang="en-GB" sz="1400" kern="100" dirty="0">
                <a:effectLst/>
                <a:latin typeface="Arial" panose="020B0604020202020204" pitchFamily="34" charset="0"/>
                <a:ea typeface="Aptos" panose="020B0004020202020204" pitchFamily="34" charset="0"/>
                <a:cs typeface="Arial" panose="020B0604020202020204" pitchFamily="34" charset="0"/>
              </a:rPr>
              <a:t>the process for the student, increasing student engagement in the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srgbClr val="FF0000"/>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78571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E11C47B-198C-9584-5DD6-30FAA50DEAEB}"/>
              </a:ext>
              <a:ext uri="{C183D7F6-B498-43B3-948B-1728B52AA6E4}">
                <adec:decorative xmlns:adec="http://schemas.microsoft.com/office/drawing/2017/decorative" val="1"/>
              </a:ext>
            </a:extLst>
          </p:cNvPr>
          <p:cNvSpPr/>
          <p:nvPr/>
        </p:nvSpPr>
        <p:spPr>
          <a:xfrm>
            <a:off x="51193" y="963749"/>
            <a:ext cx="11681095" cy="225788"/>
          </a:xfrm>
          <a:prstGeom prst="rect">
            <a:avLst/>
          </a:prstGeom>
          <a:solidFill>
            <a:srgbClr val="00808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7907FCEA-57FE-68C7-7403-6C89591F46CA}"/>
              </a:ext>
              <a:ext uri="{C183D7F6-B498-43B3-948B-1728B52AA6E4}">
                <adec:decorative xmlns:adec="http://schemas.microsoft.com/office/drawing/2017/decorative" val="1"/>
              </a:ext>
            </a:extLst>
          </p:cNvPr>
          <p:cNvSpPr/>
          <p:nvPr/>
        </p:nvSpPr>
        <p:spPr>
          <a:xfrm>
            <a:off x="51193" y="2262355"/>
            <a:ext cx="11681095" cy="225788"/>
          </a:xfrm>
          <a:prstGeom prst="rect">
            <a:avLst/>
          </a:prstGeom>
          <a:solidFill>
            <a:srgbClr val="00808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343B40B1-2633-4EFF-9B46-EE4A8DB0D0B6}"/>
              </a:ext>
            </a:extLst>
          </p:cNvPr>
          <p:cNvSpPr txBox="1">
            <a:spLocks noGrp="1"/>
          </p:cNvSpPr>
          <p:nvPr>
            <p:ph type="title" idx="4294967295"/>
          </p:nvPr>
        </p:nvSpPr>
        <p:spPr>
          <a:xfrm>
            <a:off x="0" y="151935"/>
            <a:ext cx="121920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DSA Application Volumes – Student Finance Wales (SFW)</a:t>
            </a:r>
          </a:p>
        </p:txBody>
      </p:sp>
      <p:sp>
        <p:nvSpPr>
          <p:cNvPr id="15" name="TextBox 14">
            <a:extLst>
              <a:ext uri="{FF2B5EF4-FFF2-40B4-BE49-F238E27FC236}">
                <a16:creationId xmlns:a16="http://schemas.microsoft.com/office/drawing/2014/main" id="{4CC5E3D8-4DA5-769A-DEB9-47A17065DAC8}"/>
              </a:ext>
            </a:extLst>
          </p:cNvPr>
          <p:cNvSpPr txBox="1"/>
          <p:nvPr/>
        </p:nvSpPr>
        <p:spPr>
          <a:xfrm>
            <a:off x="40300" y="951418"/>
            <a:ext cx="1335647" cy="246221"/>
          </a:xfrm>
          <a:prstGeom prst="rect">
            <a:avLst/>
          </a:prstGeom>
          <a:noFill/>
        </p:spPr>
        <p:txBody>
          <a:bodyPr wrap="square">
            <a:spAutoFit/>
          </a:bodyPr>
          <a:lstStyle/>
          <a:p>
            <a:r>
              <a:rPr lang="en-GB" sz="1000" b="1" dirty="0">
                <a:solidFill>
                  <a:schemeClr val="bg1"/>
                </a:solidFill>
                <a:effectLst/>
                <a:latin typeface="Aptos" panose="020B0004020202020204" pitchFamily="34" charset="0"/>
              </a:rPr>
              <a:t>SFW</a:t>
            </a:r>
          </a:p>
        </p:txBody>
      </p:sp>
      <p:sp>
        <p:nvSpPr>
          <p:cNvPr id="16" name="TextBox 15">
            <a:extLst>
              <a:ext uri="{FF2B5EF4-FFF2-40B4-BE49-F238E27FC236}">
                <a16:creationId xmlns:a16="http://schemas.microsoft.com/office/drawing/2014/main" id="{E328B7A5-E4F7-B9F4-C789-8DED5F979798}"/>
              </a:ext>
            </a:extLst>
          </p:cNvPr>
          <p:cNvSpPr txBox="1"/>
          <p:nvPr/>
        </p:nvSpPr>
        <p:spPr>
          <a:xfrm>
            <a:off x="40300" y="1162892"/>
            <a:ext cx="1958340" cy="246221"/>
          </a:xfrm>
          <a:prstGeom prst="rect">
            <a:avLst/>
          </a:prstGeom>
          <a:noFill/>
        </p:spPr>
        <p:txBody>
          <a:bodyPr wrap="square">
            <a:spAutoFit/>
          </a:bodyPr>
          <a:lstStyle/>
          <a:p>
            <a:r>
              <a:rPr lang="en-GB" sz="1000" b="1" dirty="0">
                <a:solidFill>
                  <a:schemeClr val="tx1"/>
                </a:solidFill>
                <a:effectLst/>
                <a:latin typeface="Aptos" panose="020B0004020202020204" pitchFamily="34" charset="0"/>
              </a:rPr>
              <a:t>Full Application Volumes</a:t>
            </a:r>
          </a:p>
        </p:txBody>
      </p:sp>
      <p:graphicFrame>
        <p:nvGraphicFramePr>
          <p:cNvPr id="12" name="Table 11">
            <a:extLst>
              <a:ext uri="{FF2B5EF4-FFF2-40B4-BE49-F238E27FC236}">
                <a16:creationId xmlns:a16="http://schemas.microsoft.com/office/drawing/2014/main" id="{A025A282-B2F9-59E8-8CAB-9D397E87262A}"/>
              </a:ext>
            </a:extLst>
          </p:cNvPr>
          <p:cNvGraphicFramePr>
            <a:graphicFrameLocks noGrp="1"/>
          </p:cNvGraphicFramePr>
          <p:nvPr>
            <p:extLst>
              <p:ext uri="{D42A27DB-BD31-4B8C-83A1-F6EECF244321}">
                <p14:modId xmlns:p14="http://schemas.microsoft.com/office/powerpoint/2010/main" val="3612617710"/>
              </p:ext>
            </p:extLst>
          </p:nvPr>
        </p:nvGraphicFramePr>
        <p:xfrm>
          <a:off x="51193" y="1388680"/>
          <a:ext cx="11679546" cy="705088"/>
        </p:xfrm>
        <a:graphic>
          <a:graphicData uri="http://schemas.openxmlformats.org/drawingml/2006/table">
            <a:tbl>
              <a:tblPr firstRow="1" firstCol="1" bandRow="1">
                <a:tableStyleId>{5C22544A-7EE6-4342-B048-85BDC9FD1C3A}</a:tableStyleId>
              </a:tblPr>
              <a:tblGrid>
                <a:gridCol w="4059735">
                  <a:extLst>
                    <a:ext uri="{9D8B030D-6E8A-4147-A177-3AD203B41FA5}">
                      <a16:colId xmlns:a16="http://schemas.microsoft.com/office/drawing/2014/main" val="25287232"/>
                    </a:ext>
                  </a:extLst>
                </a:gridCol>
                <a:gridCol w="1498979">
                  <a:extLst>
                    <a:ext uri="{9D8B030D-6E8A-4147-A177-3AD203B41FA5}">
                      <a16:colId xmlns:a16="http://schemas.microsoft.com/office/drawing/2014/main" val="1141618541"/>
                    </a:ext>
                  </a:extLst>
                </a:gridCol>
                <a:gridCol w="1498979">
                  <a:extLst>
                    <a:ext uri="{9D8B030D-6E8A-4147-A177-3AD203B41FA5}">
                      <a16:colId xmlns:a16="http://schemas.microsoft.com/office/drawing/2014/main" val="1607076361"/>
                    </a:ext>
                  </a:extLst>
                </a:gridCol>
                <a:gridCol w="1811825">
                  <a:extLst>
                    <a:ext uri="{9D8B030D-6E8A-4147-A177-3AD203B41FA5}">
                      <a16:colId xmlns:a16="http://schemas.microsoft.com/office/drawing/2014/main" val="651478665"/>
                    </a:ext>
                  </a:extLst>
                </a:gridCol>
                <a:gridCol w="1311049">
                  <a:extLst>
                    <a:ext uri="{9D8B030D-6E8A-4147-A177-3AD203B41FA5}">
                      <a16:colId xmlns:a16="http://schemas.microsoft.com/office/drawing/2014/main" val="1244540385"/>
                    </a:ext>
                  </a:extLst>
                </a:gridCol>
                <a:gridCol w="1498979">
                  <a:extLst>
                    <a:ext uri="{9D8B030D-6E8A-4147-A177-3AD203B41FA5}">
                      <a16:colId xmlns:a16="http://schemas.microsoft.com/office/drawing/2014/main" val="95192935"/>
                    </a:ext>
                  </a:extLst>
                </a:gridCol>
              </a:tblGrid>
              <a:tr h="241468">
                <a:tc>
                  <a:txBody>
                    <a:bodyPr/>
                    <a:lstStyle/>
                    <a:p>
                      <a:r>
                        <a:rPr lang="en-GB" sz="1000" dirty="0">
                          <a:effectLst/>
                          <a:latin typeface="Aptos" panose="020B0004020202020204" pitchFamily="34" charset="0"/>
                        </a:rPr>
                        <a:t>Year</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DSA Apps received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Eligible</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Ineligible/Lapsed/Cancelled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Pended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Support approved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2348574486"/>
                  </a:ext>
                </a:extLst>
              </a:tr>
              <a:tr h="231810">
                <a:tc>
                  <a:txBody>
                    <a:body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22/23 (Full Year)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effectLst/>
                          <a:latin typeface="Aptos" panose="020B0004020202020204" pitchFamily="34" charset="0"/>
                          <a:ea typeface="Aptos" panose="020B0004020202020204" pitchFamily="34" charset="0"/>
                          <a:cs typeface="Aptos" panose="020B0004020202020204" pitchFamily="34" charset="0"/>
                        </a:rPr>
                        <a:t>5780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solidFill>
                            <a:srgbClr val="000000"/>
                          </a:solidFill>
                          <a:effectLst/>
                          <a:latin typeface="Aptos" panose="020B0004020202020204" pitchFamily="34" charset="0"/>
                          <a:ea typeface="Aptos" panose="020B0004020202020204" pitchFamily="34" charset="0"/>
                          <a:cs typeface="Aptos" panose="020B0004020202020204" pitchFamily="34" charset="0"/>
                        </a:rPr>
                        <a:t>4002</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solidFill>
                            <a:srgbClr val="000000"/>
                          </a:solidFill>
                          <a:effectLst/>
                          <a:latin typeface="Aptos" panose="020B0004020202020204" pitchFamily="34" charset="0"/>
                          <a:ea typeface="Aptos" panose="020B0004020202020204" pitchFamily="34" charset="0"/>
                          <a:cs typeface="Aptos" panose="020B0004020202020204" pitchFamily="34" charset="0"/>
                        </a:rPr>
                        <a:t>361</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solidFill>
                            <a:srgbClr val="000000"/>
                          </a:solidFill>
                          <a:effectLst/>
                          <a:latin typeface="Aptos" panose="020B0004020202020204" pitchFamily="34" charset="0"/>
                          <a:ea typeface="Aptos" panose="020B0004020202020204" pitchFamily="34" charset="0"/>
                          <a:cs typeface="Aptos" panose="020B0004020202020204" pitchFamily="34" charset="0"/>
                        </a:rPr>
                        <a:t>1417</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solidFill>
                            <a:srgbClr val="000000"/>
                          </a:solidFill>
                          <a:effectLst/>
                          <a:latin typeface="Aptos" panose="020B0004020202020204" pitchFamily="34" charset="0"/>
                          <a:ea typeface="Aptos" panose="020B0004020202020204" pitchFamily="34" charset="0"/>
                          <a:cs typeface="Aptos" panose="020B0004020202020204" pitchFamily="34" charset="0"/>
                        </a:rPr>
                        <a:t>3387</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5006637"/>
                  </a:ext>
                </a:extLst>
              </a:tr>
              <a:tr h="231810">
                <a:tc>
                  <a:txBody>
                    <a:body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23/24 (Full Year)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rgbClr val="000000"/>
                          </a:solidFill>
                          <a:effectLst/>
                          <a:latin typeface="Aptos" panose="020B0004020202020204" pitchFamily="34" charset="0"/>
                          <a:ea typeface="Aptos" panose="020B0004020202020204" pitchFamily="34" charset="0"/>
                          <a:cs typeface="Aptos" panose="020B0004020202020204" pitchFamily="34" charset="0"/>
                        </a:rPr>
                        <a:t>6035</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rgbClr val="000000"/>
                          </a:solidFill>
                          <a:effectLst/>
                          <a:latin typeface="Aptos" panose="020B0004020202020204" pitchFamily="34" charset="0"/>
                          <a:ea typeface="Aptos" panose="020B0004020202020204" pitchFamily="34" charset="0"/>
                          <a:cs typeface="Aptos" panose="020B0004020202020204" pitchFamily="34" charset="0"/>
                        </a:rPr>
                        <a:t>4286</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rgbClr val="000000"/>
                          </a:solidFill>
                          <a:effectLst/>
                          <a:latin typeface="Aptos" panose="020B0004020202020204" pitchFamily="34" charset="0"/>
                          <a:ea typeface="Aptos" panose="020B0004020202020204" pitchFamily="34" charset="0"/>
                          <a:cs typeface="Aptos" panose="020B0004020202020204" pitchFamily="34" charset="0"/>
                        </a:rPr>
                        <a:t>266</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rgbClr val="000000"/>
                          </a:solidFill>
                          <a:effectLst/>
                          <a:latin typeface="Aptos" panose="020B0004020202020204" pitchFamily="34" charset="0"/>
                          <a:ea typeface="Aptos" panose="020B0004020202020204" pitchFamily="34" charset="0"/>
                          <a:cs typeface="Aptos" panose="020B0004020202020204" pitchFamily="34" charset="0"/>
                        </a:rPr>
                        <a:t>1483</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rgbClr val="000000"/>
                          </a:solidFill>
                          <a:effectLst/>
                          <a:latin typeface="Aptos" panose="020B0004020202020204" pitchFamily="34" charset="0"/>
                          <a:ea typeface="Aptos" panose="020B0004020202020204" pitchFamily="34" charset="0"/>
                          <a:cs typeface="Aptos" panose="020B0004020202020204" pitchFamily="34" charset="0"/>
                        </a:rPr>
                        <a:t>3142</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6080925"/>
                  </a:ext>
                </a:extLst>
              </a:tr>
            </a:tbl>
          </a:graphicData>
        </a:graphic>
      </p:graphicFrame>
      <p:sp>
        <p:nvSpPr>
          <p:cNvPr id="18" name="TextBox 17">
            <a:extLst>
              <a:ext uri="{FF2B5EF4-FFF2-40B4-BE49-F238E27FC236}">
                <a16:creationId xmlns:a16="http://schemas.microsoft.com/office/drawing/2014/main" id="{C6222815-3C42-6179-A717-E67B2763D990}"/>
              </a:ext>
            </a:extLst>
          </p:cNvPr>
          <p:cNvSpPr txBox="1"/>
          <p:nvPr/>
        </p:nvSpPr>
        <p:spPr>
          <a:xfrm>
            <a:off x="43475" y="2250024"/>
            <a:ext cx="1335647" cy="246221"/>
          </a:xfrm>
          <a:prstGeom prst="rect">
            <a:avLst/>
          </a:prstGeom>
          <a:noFill/>
        </p:spPr>
        <p:txBody>
          <a:bodyPr wrap="square">
            <a:spAutoFit/>
          </a:bodyPr>
          <a:lstStyle/>
          <a:p>
            <a:r>
              <a:rPr lang="en-GB" sz="1000" b="1" dirty="0">
                <a:solidFill>
                  <a:schemeClr val="bg1"/>
                </a:solidFill>
                <a:effectLst/>
                <a:latin typeface="Aptos" panose="020B0004020202020204" pitchFamily="34" charset="0"/>
              </a:rPr>
              <a:t>SFW</a:t>
            </a:r>
          </a:p>
        </p:txBody>
      </p:sp>
      <p:sp>
        <p:nvSpPr>
          <p:cNvPr id="19" name="TextBox 18">
            <a:extLst>
              <a:ext uri="{FF2B5EF4-FFF2-40B4-BE49-F238E27FC236}">
                <a16:creationId xmlns:a16="http://schemas.microsoft.com/office/drawing/2014/main" id="{723B095C-3256-AEF8-53E4-BBDCFB99386A}"/>
              </a:ext>
            </a:extLst>
          </p:cNvPr>
          <p:cNvSpPr txBox="1"/>
          <p:nvPr/>
        </p:nvSpPr>
        <p:spPr>
          <a:xfrm>
            <a:off x="43475" y="2461498"/>
            <a:ext cx="1958340" cy="246221"/>
          </a:xfrm>
          <a:prstGeom prst="rect">
            <a:avLst/>
          </a:prstGeom>
          <a:noFill/>
        </p:spPr>
        <p:txBody>
          <a:bodyPr wrap="square">
            <a:spAutoFit/>
          </a:bodyPr>
          <a:lstStyle/>
          <a:p>
            <a:r>
              <a:rPr lang="en-GB" sz="1000" b="1" dirty="0">
                <a:solidFill>
                  <a:schemeClr val="tx1"/>
                </a:solidFill>
                <a:effectLst/>
                <a:latin typeface="Aptos" panose="020B0004020202020204" pitchFamily="34" charset="0"/>
              </a:rPr>
              <a:t>Like for like comparison</a:t>
            </a:r>
          </a:p>
        </p:txBody>
      </p:sp>
      <p:graphicFrame>
        <p:nvGraphicFramePr>
          <p:cNvPr id="13" name="Table 12">
            <a:extLst>
              <a:ext uri="{FF2B5EF4-FFF2-40B4-BE49-F238E27FC236}">
                <a16:creationId xmlns:a16="http://schemas.microsoft.com/office/drawing/2014/main" id="{436C4047-C1C0-9FB7-7837-5240C90FF97E}"/>
              </a:ext>
            </a:extLst>
          </p:cNvPr>
          <p:cNvGraphicFramePr>
            <a:graphicFrameLocks noGrp="1"/>
          </p:cNvGraphicFramePr>
          <p:nvPr>
            <p:extLst>
              <p:ext uri="{D42A27DB-BD31-4B8C-83A1-F6EECF244321}">
                <p14:modId xmlns:p14="http://schemas.microsoft.com/office/powerpoint/2010/main" val="1973860425"/>
              </p:ext>
            </p:extLst>
          </p:nvPr>
        </p:nvGraphicFramePr>
        <p:xfrm>
          <a:off x="51193" y="2687286"/>
          <a:ext cx="11679546" cy="946556"/>
        </p:xfrm>
        <a:graphic>
          <a:graphicData uri="http://schemas.openxmlformats.org/drawingml/2006/table">
            <a:tbl>
              <a:tblPr firstRow="1" firstCol="1" bandRow="1">
                <a:tableStyleId>{5C22544A-7EE6-4342-B048-85BDC9FD1C3A}</a:tableStyleId>
              </a:tblPr>
              <a:tblGrid>
                <a:gridCol w="4059735">
                  <a:extLst>
                    <a:ext uri="{9D8B030D-6E8A-4147-A177-3AD203B41FA5}">
                      <a16:colId xmlns:a16="http://schemas.microsoft.com/office/drawing/2014/main" val="25287232"/>
                    </a:ext>
                  </a:extLst>
                </a:gridCol>
                <a:gridCol w="1498979">
                  <a:extLst>
                    <a:ext uri="{9D8B030D-6E8A-4147-A177-3AD203B41FA5}">
                      <a16:colId xmlns:a16="http://schemas.microsoft.com/office/drawing/2014/main" val="1141618541"/>
                    </a:ext>
                  </a:extLst>
                </a:gridCol>
                <a:gridCol w="1498979">
                  <a:extLst>
                    <a:ext uri="{9D8B030D-6E8A-4147-A177-3AD203B41FA5}">
                      <a16:colId xmlns:a16="http://schemas.microsoft.com/office/drawing/2014/main" val="1607076361"/>
                    </a:ext>
                  </a:extLst>
                </a:gridCol>
                <a:gridCol w="1811825">
                  <a:extLst>
                    <a:ext uri="{9D8B030D-6E8A-4147-A177-3AD203B41FA5}">
                      <a16:colId xmlns:a16="http://schemas.microsoft.com/office/drawing/2014/main" val="651478665"/>
                    </a:ext>
                  </a:extLst>
                </a:gridCol>
                <a:gridCol w="1311049">
                  <a:extLst>
                    <a:ext uri="{9D8B030D-6E8A-4147-A177-3AD203B41FA5}">
                      <a16:colId xmlns:a16="http://schemas.microsoft.com/office/drawing/2014/main" val="1244540385"/>
                    </a:ext>
                  </a:extLst>
                </a:gridCol>
                <a:gridCol w="1498979">
                  <a:extLst>
                    <a:ext uri="{9D8B030D-6E8A-4147-A177-3AD203B41FA5}">
                      <a16:colId xmlns:a16="http://schemas.microsoft.com/office/drawing/2014/main" val="95192935"/>
                    </a:ext>
                  </a:extLst>
                </a:gridCol>
              </a:tblGrid>
              <a:tr h="241468">
                <a:tc>
                  <a:txBody>
                    <a:bodyPr/>
                    <a:lstStyle/>
                    <a:p>
                      <a:r>
                        <a:rPr lang="en-GB" sz="1000" dirty="0">
                          <a:effectLst/>
                          <a:latin typeface="Aptos" panose="020B0004020202020204" pitchFamily="34" charset="0"/>
                        </a:rPr>
                        <a:t>Year</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All Apps</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Eligible</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Ineligible/Lapsed/Cancelled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Pended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Support approved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1977579411"/>
                  </a:ext>
                </a:extLst>
              </a:tr>
              <a:tr h="231810">
                <a:tc>
                  <a:txBody>
                    <a:body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22/23 (Up to 29/9/2022)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rgbClr val="000000"/>
                          </a:solidFill>
                          <a:effectLst/>
                          <a:latin typeface="Aptos" panose="020B0004020202020204" pitchFamily="34" charset="0"/>
                          <a:ea typeface="Aptos" panose="020B0004020202020204" pitchFamily="34" charset="0"/>
                          <a:cs typeface="Aptos" panose="020B0004020202020204" pitchFamily="34" charset="0"/>
                        </a:rPr>
                        <a:t>3485</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solidFill>
                            <a:srgbClr val="000000"/>
                          </a:solidFill>
                          <a:effectLst/>
                          <a:latin typeface="Aptos" panose="020B0004020202020204" pitchFamily="34" charset="0"/>
                          <a:ea typeface="Aptos" panose="020B0004020202020204" pitchFamily="34" charset="0"/>
                          <a:cs typeface="Aptos" panose="020B0004020202020204" pitchFamily="34" charset="0"/>
                        </a:rPr>
                        <a:t>1895</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solidFill>
                            <a:srgbClr val="000000"/>
                          </a:solidFill>
                          <a:effectLst/>
                          <a:latin typeface="Aptos" panose="020B0004020202020204" pitchFamily="34" charset="0"/>
                          <a:ea typeface="Aptos" panose="020B0004020202020204" pitchFamily="34" charset="0"/>
                          <a:cs typeface="Aptos" panose="020B0004020202020204" pitchFamily="34" charset="0"/>
                        </a:rPr>
                        <a:t>80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solidFill>
                            <a:srgbClr val="000000"/>
                          </a:solidFill>
                          <a:effectLst/>
                          <a:latin typeface="Aptos" panose="020B0004020202020204" pitchFamily="34" charset="0"/>
                          <a:ea typeface="Aptos" panose="020B0004020202020204" pitchFamily="34" charset="0"/>
                          <a:cs typeface="Aptos" panose="020B0004020202020204" pitchFamily="34" charset="0"/>
                        </a:rPr>
                        <a:t>1510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solidFill>
                            <a:srgbClr val="000000"/>
                          </a:solidFill>
                          <a:effectLst/>
                          <a:latin typeface="Aptos" panose="020B0004020202020204" pitchFamily="34" charset="0"/>
                          <a:ea typeface="Aptos" panose="020B0004020202020204" pitchFamily="34" charset="0"/>
                          <a:cs typeface="Aptos" panose="020B0004020202020204" pitchFamily="34" charset="0"/>
                        </a:rPr>
                        <a:t>1223</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7080688"/>
                  </a:ext>
                </a:extLst>
              </a:tr>
              <a:tr h="231810">
                <a:tc>
                  <a:txBody>
                    <a:bodyPr/>
                    <a:lstStyle/>
                    <a:p>
                      <a:r>
                        <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rPr>
                        <a:t>23/24 (Up to 29/9/2023)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rgbClr val="000000"/>
                          </a:solidFill>
                          <a:effectLst/>
                          <a:latin typeface="Aptos" panose="020B0004020202020204" pitchFamily="34" charset="0"/>
                          <a:ea typeface="Aptos" panose="020B0004020202020204" pitchFamily="34" charset="0"/>
                          <a:cs typeface="Aptos" panose="020B0004020202020204" pitchFamily="34" charset="0"/>
                        </a:rPr>
                        <a:t>3450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solidFill>
                            <a:srgbClr val="000000"/>
                          </a:solidFill>
                          <a:effectLst/>
                          <a:latin typeface="Aptos" panose="020B0004020202020204" pitchFamily="34" charset="0"/>
                          <a:ea typeface="Aptos" panose="020B0004020202020204" pitchFamily="34" charset="0"/>
                          <a:cs typeface="Aptos" panose="020B0004020202020204" pitchFamily="34" charset="0"/>
                        </a:rPr>
                        <a:t>2008</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solidFill>
                            <a:srgbClr val="000000"/>
                          </a:solidFill>
                          <a:effectLst/>
                          <a:latin typeface="Aptos" panose="020B0004020202020204" pitchFamily="34" charset="0"/>
                          <a:ea typeface="Aptos" panose="020B0004020202020204" pitchFamily="34" charset="0"/>
                          <a:cs typeface="Aptos" panose="020B0004020202020204" pitchFamily="34" charset="0"/>
                        </a:rPr>
                        <a:t>77</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solidFill>
                            <a:srgbClr val="000000"/>
                          </a:solidFill>
                          <a:effectLst/>
                          <a:latin typeface="Aptos" panose="020B0004020202020204" pitchFamily="34" charset="0"/>
                          <a:ea typeface="Aptos" panose="020B0004020202020204" pitchFamily="34" charset="0"/>
                          <a:cs typeface="Aptos" panose="020B0004020202020204" pitchFamily="34" charset="0"/>
                        </a:rPr>
                        <a:t>1365</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rgbClr val="000000"/>
                          </a:solidFill>
                          <a:effectLst/>
                          <a:latin typeface="Aptos" panose="020B0004020202020204" pitchFamily="34" charset="0"/>
                          <a:ea typeface="Aptos" panose="020B0004020202020204" pitchFamily="34" charset="0"/>
                          <a:cs typeface="Aptos" panose="020B0004020202020204" pitchFamily="34" charset="0"/>
                        </a:rPr>
                        <a:t>1069</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3228916"/>
                  </a:ext>
                </a:extLst>
              </a:tr>
              <a:tr h="241468">
                <a:tc>
                  <a:txBody>
                    <a:bodyPr/>
                    <a:lstStyle/>
                    <a:p>
                      <a:r>
                        <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rPr>
                        <a:t>24/25 (Up to 29/9/2024)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rgbClr val="000000"/>
                          </a:solidFill>
                          <a:effectLst/>
                          <a:latin typeface="Aptos" panose="020B0004020202020204" pitchFamily="34" charset="0"/>
                          <a:ea typeface="Aptos" panose="020B0004020202020204" pitchFamily="34" charset="0"/>
                          <a:cs typeface="Aptos" panose="020B0004020202020204" pitchFamily="34" charset="0"/>
                        </a:rPr>
                        <a:t>3387</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solidFill>
                            <a:srgbClr val="000000"/>
                          </a:solidFill>
                          <a:effectLst/>
                          <a:latin typeface="Aptos" panose="020B0004020202020204" pitchFamily="34" charset="0"/>
                          <a:ea typeface="Aptos" panose="020B0004020202020204" pitchFamily="34" charset="0"/>
                          <a:cs typeface="Aptos" panose="020B0004020202020204" pitchFamily="34" charset="0"/>
                        </a:rPr>
                        <a:t>1941</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solidFill>
                            <a:srgbClr val="000000"/>
                          </a:solidFill>
                          <a:effectLst/>
                          <a:latin typeface="Aptos" panose="020B0004020202020204" pitchFamily="34" charset="0"/>
                          <a:ea typeface="Aptos" panose="020B0004020202020204" pitchFamily="34" charset="0"/>
                          <a:cs typeface="Aptos" panose="020B0004020202020204" pitchFamily="34" charset="0"/>
                        </a:rPr>
                        <a:t>71</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solidFill>
                            <a:srgbClr val="000000"/>
                          </a:solidFill>
                          <a:effectLst/>
                          <a:latin typeface="Aptos" panose="020B0004020202020204" pitchFamily="34" charset="0"/>
                          <a:ea typeface="Aptos" panose="020B0004020202020204" pitchFamily="34" charset="0"/>
                          <a:cs typeface="Aptos" panose="020B0004020202020204" pitchFamily="34" charset="0"/>
                        </a:rPr>
                        <a:t>1375</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dirty="0">
                          <a:solidFill>
                            <a:srgbClr val="000000"/>
                          </a:solidFill>
                          <a:effectLst/>
                          <a:latin typeface="Aptos" panose="020B0004020202020204" pitchFamily="34" charset="0"/>
                          <a:ea typeface="Aptos" panose="020B0004020202020204" pitchFamily="34" charset="0"/>
                          <a:cs typeface="Aptos" panose="020B0004020202020204" pitchFamily="34" charset="0"/>
                        </a:rPr>
                        <a:t>1083</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5189152"/>
                  </a:ext>
                </a:extLst>
              </a:tr>
            </a:tbl>
          </a:graphicData>
        </a:graphic>
      </p:graphicFrame>
      <p:sp>
        <p:nvSpPr>
          <p:cNvPr id="8" name="TextBox 7">
            <a:extLst>
              <a:ext uri="{FF2B5EF4-FFF2-40B4-BE49-F238E27FC236}">
                <a16:creationId xmlns:a16="http://schemas.microsoft.com/office/drawing/2014/main" id="{DE7FC83B-9215-4950-9472-6F511E71D445}"/>
              </a:ext>
            </a:extLst>
          </p:cNvPr>
          <p:cNvSpPr txBox="1"/>
          <p:nvPr/>
        </p:nvSpPr>
        <p:spPr>
          <a:xfrm>
            <a:off x="36571" y="3958779"/>
            <a:ext cx="11745322" cy="1744580"/>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effectLst/>
                <a:latin typeface="Arial" panose="020B0604020202020204" pitchFamily="34" charset="0"/>
                <a:ea typeface="Times New Roman" panose="02020603050405020304" pitchFamily="18" charset="0"/>
                <a:cs typeface="Arial" panose="020B0604020202020204" pitchFamily="34" charset="0"/>
              </a:rPr>
              <a:t>Current application volumes</a:t>
            </a:r>
          </a:p>
          <a:p>
            <a:pPr marL="342900" lvl="0" indent="-342900">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DSA application volumes are slightly lower compared to the same point last year.  </a:t>
            </a:r>
          </a:p>
          <a:p>
            <a:pPr lvl="0"/>
            <a:endParaRPr lang="en-GB" sz="1400" b="1" kern="100" dirty="0">
              <a:latin typeface="Arial" panose="020B0604020202020204" pitchFamily="34" charset="0"/>
              <a:ea typeface="Aptos" panose="020B0004020202020204" pitchFamily="34" charset="0"/>
              <a:cs typeface="Arial" panose="020B0604020202020204" pitchFamily="34" charset="0"/>
            </a:endParaRPr>
          </a:p>
          <a:p>
            <a:pPr lvl="0"/>
            <a:r>
              <a:rPr lang="en-GB" sz="1400" b="1" kern="100" dirty="0">
                <a:latin typeface="Arial" panose="020B0604020202020204" pitchFamily="34" charset="0"/>
                <a:ea typeface="Aptos" panose="020B0004020202020204" pitchFamily="34" charset="0"/>
                <a:cs typeface="Arial" panose="020B0604020202020204" pitchFamily="34" charset="0"/>
              </a:rPr>
              <a:t>Actions taken</a:t>
            </a:r>
            <a:endParaRPr lang="en-GB" sz="1400" b="1"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We continue to </a:t>
            </a:r>
            <a:r>
              <a:rPr lang="en-GB" sz="1400" kern="100" dirty="0">
                <a:latin typeface="Arial" panose="020B0604020202020204" pitchFamily="34" charset="0"/>
                <a:ea typeface="Aptos" panose="020B0004020202020204" pitchFamily="34" charset="0"/>
                <a:cs typeface="Arial" panose="020B0604020202020204" pitchFamily="34" charset="0"/>
              </a:rPr>
              <a:t>closely monitor resources, and t</a:t>
            </a:r>
            <a:r>
              <a:rPr lang="en-GB" sz="1400" kern="100" dirty="0">
                <a:effectLst/>
                <a:latin typeface="Arial" panose="020B0604020202020204" pitchFamily="34" charset="0"/>
                <a:ea typeface="Aptos" panose="020B0004020202020204" pitchFamily="34" charset="0"/>
                <a:cs typeface="Arial" panose="020B0604020202020204" pitchFamily="34" charset="0"/>
              </a:rPr>
              <a:t>he suppliers have increased capacity.</a:t>
            </a:r>
          </a:p>
          <a:p>
            <a:pPr marL="342900" lvl="0" indent="-342900">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The suppliers continue to keep their location strategy for face-to-face assessments under review.</a:t>
            </a:r>
          </a:p>
          <a:p>
            <a:pPr lvl="0"/>
            <a:endParaRPr kumimoji="0" lang="en-GB"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lvl="0">
              <a:lnSpc>
                <a:spcPct val="107000"/>
              </a:lnSpc>
              <a:spcAft>
                <a:spcPts val="800"/>
              </a:spcAft>
              <a:tabLst>
                <a:tab pos="457200" algn="l"/>
              </a:tabLst>
            </a:pPr>
            <a:endParaRPr kumimoji="0" lang="en-GB" sz="11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258647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DF3B-8A26-9827-B4FD-E970415FB524}"/>
              </a:ext>
            </a:extLst>
          </p:cNvPr>
          <p:cNvSpPr txBox="1">
            <a:spLocks noGrp="1"/>
          </p:cNvSpPr>
          <p:nvPr>
            <p:ph type="title" idx="4294967295"/>
          </p:nvPr>
        </p:nvSpPr>
        <p:spPr>
          <a:xfrm>
            <a:off x="0" y="179890"/>
            <a:ext cx="1035074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Customer Satisfaction Survey (CSAT) results - September 2024</a:t>
            </a:r>
          </a:p>
        </p:txBody>
      </p:sp>
      <p:graphicFrame>
        <p:nvGraphicFramePr>
          <p:cNvPr id="8" name="Table 7">
            <a:extLst>
              <a:ext uri="{FF2B5EF4-FFF2-40B4-BE49-F238E27FC236}">
                <a16:creationId xmlns:a16="http://schemas.microsoft.com/office/drawing/2014/main" id="{C0DC93D0-A4EB-8353-44C8-B1F79F675857}"/>
              </a:ext>
            </a:extLst>
          </p:cNvPr>
          <p:cNvGraphicFramePr>
            <a:graphicFrameLocks noGrp="1"/>
          </p:cNvGraphicFramePr>
          <p:nvPr>
            <p:extLst>
              <p:ext uri="{D42A27DB-BD31-4B8C-83A1-F6EECF244321}">
                <p14:modId xmlns:p14="http://schemas.microsoft.com/office/powerpoint/2010/main" val="2966763655"/>
              </p:ext>
            </p:extLst>
          </p:nvPr>
        </p:nvGraphicFramePr>
        <p:xfrm>
          <a:off x="0" y="899872"/>
          <a:ext cx="5686423" cy="5946527"/>
        </p:xfrm>
        <a:graphic>
          <a:graphicData uri="http://schemas.openxmlformats.org/drawingml/2006/table">
            <a:tbl>
              <a:tblPr firstRow="1" bandRow="1"/>
              <a:tblGrid>
                <a:gridCol w="1137158">
                  <a:extLst>
                    <a:ext uri="{9D8B030D-6E8A-4147-A177-3AD203B41FA5}">
                      <a16:colId xmlns:a16="http://schemas.microsoft.com/office/drawing/2014/main" val="2659848150"/>
                    </a:ext>
                  </a:extLst>
                </a:gridCol>
                <a:gridCol w="1137158">
                  <a:extLst>
                    <a:ext uri="{9D8B030D-6E8A-4147-A177-3AD203B41FA5}">
                      <a16:colId xmlns:a16="http://schemas.microsoft.com/office/drawing/2014/main" val="3820475231"/>
                    </a:ext>
                  </a:extLst>
                </a:gridCol>
                <a:gridCol w="1137158">
                  <a:extLst>
                    <a:ext uri="{9D8B030D-6E8A-4147-A177-3AD203B41FA5}">
                      <a16:colId xmlns:a16="http://schemas.microsoft.com/office/drawing/2014/main" val="4118116522"/>
                    </a:ext>
                  </a:extLst>
                </a:gridCol>
                <a:gridCol w="1137158">
                  <a:extLst>
                    <a:ext uri="{9D8B030D-6E8A-4147-A177-3AD203B41FA5}">
                      <a16:colId xmlns:a16="http://schemas.microsoft.com/office/drawing/2014/main" val="1377043166"/>
                    </a:ext>
                  </a:extLst>
                </a:gridCol>
                <a:gridCol w="1137791">
                  <a:extLst>
                    <a:ext uri="{9D8B030D-6E8A-4147-A177-3AD203B41FA5}">
                      <a16:colId xmlns:a16="http://schemas.microsoft.com/office/drawing/2014/main" val="469384555"/>
                    </a:ext>
                  </a:extLst>
                </a:gridCol>
              </a:tblGrid>
              <a:tr h="539667">
                <a:tc>
                  <a:txBody>
                    <a:bodyPr/>
                    <a:lstStyle/>
                    <a:p>
                      <a:pPr algn="l">
                        <a:lnSpc>
                          <a:spcPct val="107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THEME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fontAlgn="ctr">
                        <a:lnSpc>
                          <a:spcPct val="107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Overall combined </a:t>
                      </a:r>
                      <a:b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639 responses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fontAlgn="ctr">
                        <a:lnSpc>
                          <a:spcPct val="107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Study Tech customers</a:t>
                      </a:r>
                      <a:b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335 responses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fontAlgn="ctr">
                        <a:lnSpc>
                          <a:spcPct val="107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Capita customers</a:t>
                      </a:r>
                      <a:b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304 responses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a:lnSpc>
                          <a:spcPct val="107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Baseline Score (Legacy service)</a:t>
                      </a:r>
                      <a:b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5k responses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2027427521"/>
                  </a:ext>
                </a:extLst>
              </a:tr>
              <a:tr h="758512">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Simplicity of following the information, advice and guidance provided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lnSpc>
                          <a:spcPct val="107000"/>
                        </a:lnSpc>
                        <a:spcAft>
                          <a:spcPts val="800"/>
                        </a:spcAft>
                      </a:pPr>
                      <a:r>
                        <a:rPr lang="en-GB" sz="9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71% </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69%</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74%</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23018028"/>
                  </a:ext>
                </a:extLst>
              </a:tr>
              <a:tr h="735082">
                <a:tc>
                  <a:txBody>
                    <a:bodyPr/>
                    <a:lstStyle/>
                    <a:p>
                      <a:pPr algn="l">
                        <a:lnSpc>
                          <a:spcPct val="107000"/>
                        </a:lnSpc>
                        <a:spcAft>
                          <a:spcPts val="800"/>
                        </a:spcAft>
                      </a:pPr>
                      <a:b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Simplicity of the Needs Assessment booking process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lnSpc>
                          <a:spcPct val="107000"/>
                        </a:lnSpc>
                        <a:spcAft>
                          <a:spcPts val="800"/>
                        </a:spcAft>
                      </a:pPr>
                      <a:r>
                        <a:rPr lang="en-GB" sz="9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78%      </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76%</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6975370"/>
                  </a:ext>
                </a:extLst>
              </a:tr>
              <a:tr h="621563">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Convenience of travel time and location (in-person assessments)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lnSpc>
                          <a:spcPct val="107000"/>
                        </a:lnSpc>
                        <a:spcAft>
                          <a:spcPts val="800"/>
                        </a:spcAft>
                      </a:pPr>
                      <a:r>
                        <a:rPr lang="en-GB" sz="9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86% </a:t>
                      </a:r>
                      <a:br>
                        <a:rPr lang="en-GB" sz="9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GB" sz="9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(134 customers)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88%</a:t>
                      </a:r>
                      <a:b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(68 customers)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83%</a:t>
                      </a:r>
                      <a:b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(66 customers)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22003623"/>
                  </a:ext>
                </a:extLst>
              </a:tr>
              <a:tr h="539667">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Satisfaction with the Needs Assessment Service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lnSpc>
                          <a:spcPct val="107000"/>
                        </a:lnSpc>
                        <a:spcAft>
                          <a:spcPts val="800"/>
                        </a:spcAft>
                      </a:pPr>
                      <a:r>
                        <a:rPr lang="en-GB" sz="9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  (+13%)</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83%</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72%</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598576"/>
                  </a:ext>
                </a:extLst>
              </a:tr>
              <a:tr h="735082">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Perception of the quality of Assistive Technology products provided </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lnSpc>
                          <a:spcPct val="107000"/>
                        </a:lnSpc>
                        <a:spcAft>
                          <a:spcPts val="800"/>
                        </a:spcAft>
                      </a:pPr>
                      <a:r>
                        <a:rPr lang="en-GB" sz="9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 (+6%)</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82%</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16882853"/>
                  </a:ext>
                </a:extLst>
              </a:tr>
              <a:tr h="848601">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Satisfaction with the Assistive Technology delivery, set up and customer service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lnSpc>
                          <a:spcPct val="107000"/>
                        </a:lnSpc>
                        <a:spcAft>
                          <a:spcPts val="800"/>
                        </a:spcAft>
                      </a:pPr>
                      <a:r>
                        <a:rPr lang="en-GB" sz="9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76%  (+9%)</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76%</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77%</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67%</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24123524"/>
                  </a:ext>
                </a:extLst>
              </a:tr>
              <a:tr h="539667">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Satisfaction with the AT training provided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lnSpc>
                          <a:spcPct val="107000"/>
                        </a:lnSpc>
                        <a:spcAft>
                          <a:spcPts val="800"/>
                        </a:spcAft>
                      </a:pPr>
                      <a:r>
                        <a:rPr lang="en-GB" sz="9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82% </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83%</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82%</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207509"/>
                  </a:ext>
                </a:extLst>
              </a:tr>
              <a:tr h="621563">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Overall satisfaction with the DSA application experience </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lnSpc>
                          <a:spcPct val="107000"/>
                        </a:lnSpc>
                        <a:spcAft>
                          <a:spcPts val="800"/>
                        </a:spcAft>
                      </a:pPr>
                      <a:r>
                        <a:rPr lang="en-GB" sz="9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77% (+13%)</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79%</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660" marR="2660" marT="26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64%</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64100824"/>
                  </a:ext>
                </a:extLst>
              </a:tr>
            </a:tbl>
          </a:graphicData>
        </a:graphic>
      </p:graphicFrame>
      <p:sp>
        <p:nvSpPr>
          <p:cNvPr id="9" name="TextBox 6">
            <a:extLst>
              <a:ext uri="{FF2B5EF4-FFF2-40B4-BE49-F238E27FC236}">
                <a16:creationId xmlns:a16="http://schemas.microsoft.com/office/drawing/2014/main" id="{A874543C-851A-6FA1-B526-E95B1ED8AC02}"/>
              </a:ext>
            </a:extLst>
          </p:cNvPr>
          <p:cNvSpPr txBox="1"/>
          <p:nvPr/>
        </p:nvSpPr>
        <p:spPr>
          <a:xfrm>
            <a:off x="5812972" y="935512"/>
            <a:ext cx="6253842" cy="5586586"/>
          </a:xfrm>
          <a:prstGeom prst="rect">
            <a:avLst/>
          </a:prstGeom>
          <a:noFill/>
          <a:ln w="19050">
            <a:solidFill>
              <a:sysClr val="windowText" lastClr="000000"/>
            </a:solidFill>
          </a:ln>
        </p:spPr>
        <p:txBody>
          <a:bodyPr wrap="square" rtlCol="0">
            <a:spAutoFit/>
          </a:bodyPr>
          <a:lstStyle/>
          <a:p>
            <a:pPr fontAlgn="base">
              <a:lnSpc>
                <a:spcPct val="107000"/>
              </a:lnSpc>
              <a:spcAft>
                <a:spcPts val="800"/>
              </a:spcAft>
            </a:pPr>
            <a:r>
              <a:rPr lang="en-GB" sz="1200" b="1" kern="1200" dirty="0">
                <a:solidFill>
                  <a:srgbClr val="000000"/>
                </a:solidFill>
                <a:effectLst/>
                <a:latin typeface="Arial" panose="020B0604020202020204" pitchFamily="34" charset="0"/>
                <a:cs typeface="Arial" panose="020B0604020202020204" pitchFamily="34" charset="0"/>
              </a:rPr>
              <a:t>Commentary</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639 customers have responded to our DSA CSAT survey since the launch of the new service in February. Around 4% of DSA customers provide a submission once they receive their support. This aligns with response rates for other SLC customer surveys.</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97% of responses are from Student Finance England customers. 3% are from Student Finance Wales customers. </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21% of customers who responded had an in-person needs assessment.</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CSAT scores have trended positively since the launch of the new service and are higher than all recorded scores for the pre-reforms DSA service. </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The overall DSA experience currently has a satisfaction score of 77% which is 13% higher than the rating for the pre-reforms service. </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However, the current application cycle is still in progress and the data needs more time to mature. The baseline results were taken from the previous iteration of the DSA Customer Survey which ran between July 2021 – February 2024. </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The new survey was refined for the launch of the new DSA service. Where the baseline score is N/A, this is because an equivalent question wasn’t asked in the previous survey. </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Currently, the lowest scoring theme is how simple customers find it to follow the guidance being provided by SLC and the suppliers on how to progress their application.</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We are actively planning improvements to the application experience and are taking steps to simplify guidance for DSA customers. </a:t>
            </a:r>
          </a:p>
        </p:txBody>
      </p:sp>
    </p:spTree>
    <p:extLst>
      <p:ext uri="{BB962C8B-B14F-4D97-AF65-F5344CB8AC3E}">
        <p14:creationId xmlns:p14="http://schemas.microsoft.com/office/powerpoint/2010/main" val="321937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877F0-8BC9-D3B2-9862-A298F4482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5EADC-7F9E-9D23-8A96-DE557F9917AB}"/>
              </a:ext>
            </a:extLst>
          </p:cNvPr>
          <p:cNvSpPr txBox="1">
            <a:spLocks noGrp="1"/>
          </p:cNvSpPr>
          <p:nvPr>
            <p:ph type="title" idx="4294967295"/>
          </p:nvPr>
        </p:nvSpPr>
        <p:spPr>
          <a:xfrm>
            <a:off x="0" y="162317"/>
            <a:ext cx="10350744"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CSAT participation by disability type - September 2024</a:t>
            </a:r>
          </a:p>
        </p:txBody>
      </p:sp>
      <p:graphicFrame>
        <p:nvGraphicFramePr>
          <p:cNvPr id="12" name="Table 11">
            <a:extLst>
              <a:ext uri="{FF2B5EF4-FFF2-40B4-BE49-F238E27FC236}">
                <a16:creationId xmlns:a16="http://schemas.microsoft.com/office/drawing/2014/main" id="{BD4BE8BE-11E3-CBB8-3CA0-A0EFE39C9491}"/>
              </a:ext>
            </a:extLst>
          </p:cNvPr>
          <p:cNvGraphicFramePr>
            <a:graphicFrameLocks noGrp="1"/>
          </p:cNvGraphicFramePr>
          <p:nvPr>
            <p:extLst>
              <p:ext uri="{D42A27DB-BD31-4B8C-83A1-F6EECF244321}">
                <p14:modId xmlns:p14="http://schemas.microsoft.com/office/powerpoint/2010/main" val="1366604952"/>
              </p:ext>
            </p:extLst>
          </p:nvPr>
        </p:nvGraphicFramePr>
        <p:xfrm>
          <a:off x="0" y="845908"/>
          <a:ext cx="5551714" cy="6012090"/>
        </p:xfrm>
        <a:graphic>
          <a:graphicData uri="http://schemas.openxmlformats.org/drawingml/2006/table">
            <a:tbl>
              <a:tblPr firstRow="1" bandRow="1"/>
              <a:tblGrid>
                <a:gridCol w="2775857">
                  <a:extLst>
                    <a:ext uri="{9D8B030D-6E8A-4147-A177-3AD203B41FA5}">
                      <a16:colId xmlns:a16="http://schemas.microsoft.com/office/drawing/2014/main" val="3968851484"/>
                    </a:ext>
                  </a:extLst>
                </a:gridCol>
                <a:gridCol w="2775857">
                  <a:extLst>
                    <a:ext uri="{9D8B030D-6E8A-4147-A177-3AD203B41FA5}">
                      <a16:colId xmlns:a16="http://schemas.microsoft.com/office/drawing/2014/main" val="2029081739"/>
                    </a:ext>
                  </a:extLst>
                </a:gridCol>
              </a:tblGrid>
              <a:tr h="668010">
                <a:tc>
                  <a:txBody>
                    <a:bodyPr/>
                    <a:lstStyle/>
                    <a:p>
                      <a:pPr algn="l">
                        <a:lnSpc>
                          <a:spcPct val="105000"/>
                        </a:lnSpc>
                        <a:spcAft>
                          <a:spcPts val="800"/>
                        </a:spcAft>
                      </a:pPr>
                      <a:r>
                        <a:rPr lang="en-GB"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Disability Type</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Participation in CSAT survey (%)</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2204839158"/>
                  </a:ext>
                </a:extLst>
              </a:tr>
              <a:tr h="668010">
                <a:tc>
                  <a:txBody>
                    <a:bodyPr/>
                    <a:lstStyle/>
                    <a:p>
                      <a:pPr algn="l">
                        <a:lnSpc>
                          <a:spcPct val="105000"/>
                        </a:lnSpc>
                        <a:spcAft>
                          <a:spcPts val="800"/>
                        </a:spcAft>
                      </a:pPr>
                      <a:r>
                        <a:rPr lang="en-GB" sz="14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Autism</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14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9884128"/>
                  </a:ext>
                </a:extLst>
              </a:tr>
              <a:tr h="668010">
                <a:tc>
                  <a:txBody>
                    <a:bodyPr/>
                    <a:lstStyle/>
                    <a:p>
                      <a:pPr algn="l">
                        <a:lnSpc>
                          <a:spcPct val="105000"/>
                        </a:lnSpc>
                        <a:spcAft>
                          <a:spcPts val="800"/>
                        </a:spcAft>
                      </a:pPr>
                      <a:r>
                        <a:rPr lang="en-GB"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Hearing Impairment</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9781872"/>
                  </a:ext>
                </a:extLst>
              </a:tr>
              <a:tr h="668010">
                <a:tc>
                  <a:txBody>
                    <a:bodyPr/>
                    <a:lstStyle/>
                    <a:p>
                      <a:pPr algn="l">
                        <a:lnSpc>
                          <a:spcPct val="106000"/>
                        </a:lnSpc>
                        <a:spcAft>
                          <a:spcPts val="800"/>
                        </a:spcAft>
                      </a:pPr>
                      <a:r>
                        <a:rPr lang="en-GB"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Learning Difficulty</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14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6340119"/>
                  </a:ext>
                </a:extLst>
              </a:tr>
              <a:tr h="668010">
                <a:tc>
                  <a:txBody>
                    <a:bodyPr/>
                    <a:lstStyle/>
                    <a:p>
                      <a:pPr algn="l">
                        <a:lnSpc>
                          <a:spcPct val="106000"/>
                        </a:lnSpc>
                        <a:spcAft>
                          <a:spcPts val="800"/>
                        </a:spcAft>
                      </a:pPr>
                      <a:r>
                        <a:rPr lang="en-GB" sz="14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Longstanding Illness</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4874874"/>
                  </a:ext>
                </a:extLst>
              </a:tr>
              <a:tr h="668010">
                <a:tc>
                  <a:txBody>
                    <a:bodyPr/>
                    <a:lstStyle/>
                    <a:p>
                      <a:pPr algn="l">
                        <a:lnSpc>
                          <a:spcPct val="106000"/>
                        </a:lnSpc>
                        <a:spcAft>
                          <a:spcPts val="800"/>
                        </a:spcAft>
                      </a:pPr>
                      <a:r>
                        <a:rPr lang="en-GB" sz="14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Mental Heath Condition</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14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3210259"/>
                  </a:ext>
                </a:extLst>
              </a:tr>
              <a:tr h="668010">
                <a:tc>
                  <a:txBody>
                    <a:bodyPr/>
                    <a:lstStyle/>
                    <a:p>
                      <a:pPr algn="l">
                        <a:lnSpc>
                          <a:spcPct val="106000"/>
                        </a:lnSpc>
                        <a:spcAft>
                          <a:spcPts val="800"/>
                        </a:spcAft>
                      </a:pPr>
                      <a:r>
                        <a:rPr lang="en-GB" sz="1400" kern="100">
                          <a:effectLst/>
                          <a:latin typeface="Arial" panose="020B0604020202020204" pitchFamily="34" charset="0"/>
                          <a:ea typeface="Aptos" panose="020B0004020202020204" pitchFamily="34" charset="0"/>
                          <a:cs typeface="Arial" panose="020B0604020202020204" pitchFamily="34" charset="0"/>
                        </a:rPr>
                        <a:t>Mobility</a:t>
                      </a: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1400" kern="100">
                          <a:effectLst/>
                          <a:latin typeface="Arial" panose="020B0604020202020204" pitchFamily="34" charset="0"/>
                          <a:ea typeface="Aptos" panose="020B0004020202020204" pitchFamily="34" charset="0"/>
                          <a:cs typeface="Arial" panose="020B0604020202020204" pitchFamily="34" charset="0"/>
                        </a:rPr>
                        <a:t>7</a:t>
                      </a: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3274155"/>
                  </a:ext>
                </a:extLst>
              </a:tr>
              <a:tr h="668010">
                <a:tc>
                  <a:txBody>
                    <a:bodyPr/>
                    <a:lstStyle/>
                    <a:p>
                      <a:pPr algn="l">
                        <a:lnSpc>
                          <a:spcPct val="106000"/>
                        </a:lnSpc>
                        <a:spcAft>
                          <a:spcPts val="800"/>
                        </a:spcAft>
                      </a:pPr>
                      <a:r>
                        <a:rPr lang="en-GB" sz="14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Multiple disabilities</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1400" kern="100">
                          <a:solidFill>
                            <a:srgbClr val="000000"/>
                          </a:solidFill>
                          <a:effectLst/>
                          <a:latin typeface="Arial" panose="020B0604020202020204" pitchFamily="34" charset="0"/>
                          <a:ea typeface="Aptos" panose="020B0004020202020204" pitchFamily="34" charset="0"/>
                          <a:cs typeface="Arial" panose="020B0604020202020204" pitchFamily="34" charset="0"/>
                        </a:rPr>
                        <a:t>18</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8925721"/>
                  </a:ext>
                </a:extLst>
              </a:tr>
              <a:tr h="668010">
                <a:tc>
                  <a:txBody>
                    <a:bodyPr/>
                    <a:lstStyle/>
                    <a:p>
                      <a:pPr algn="l">
                        <a:lnSpc>
                          <a:spcPct val="106000"/>
                        </a:lnSpc>
                        <a:spcAft>
                          <a:spcPts val="800"/>
                        </a:spcAft>
                      </a:pPr>
                      <a:r>
                        <a:rPr lang="en-GB" sz="14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Visual Impairment</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a:lnSpc>
                          <a:spcPct val="107000"/>
                        </a:lnSpc>
                      </a:pPr>
                      <a:r>
                        <a:rPr lang="en-GB" sz="1400" kern="100" dirty="0">
                          <a:effectLst/>
                          <a:latin typeface="Arial" panose="020B0604020202020204" pitchFamily="34" charset="0"/>
                          <a:cs typeface="Arial" panose="020B0604020202020204" pitchFamily="34" charset="0"/>
                        </a:rPr>
                        <a:t>1</a:t>
                      </a: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4310797"/>
                  </a:ext>
                </a:extLst>
              </a:tr>
            </a:tbl>
          </a:graphicData>
        </a:graphic>
      </p:graphicFrame>
      <p:sp>
        <p:nvSpPr>
          <p:cNvPr id="16" name="TextBox 15">
            <a:extLst>
              <a:ext uri="{FF2B5EF4-FFF2-40B4-BE49-F238E27FC236}">
                <a16:creationId xmlns:a16="http://schemas.microsoft.com/office/drawing/2014/main" id="{8B7B37CD-0023-BABA-0204-2CE3E1F5C629}"/>
              </a:ext>
            </a:extLst>
          </p:cNvPr>
          <p:cNvSpPr txBox="1"/>
          <p:nvPr/>
        </p:nvSpPr>
        <p:spPr>
          <a:xfrm>
            <a:off x="5627914" y="845908"/>
            <a:ext cx="6313208" cy="1938992"/>
          </a:xfrm>
          <a:prstGeom prst="rect">
            <a:avLst/>
          </a:prstGeom>
          <a:noFill/>
          <a:ln>
            <a:solidFill>
              <a:schemeClr val="tx1"/>
            </a:solidFill>
          </a:ln>
        </p:spPr>
        <p:txBody>
          <a:bodyPr wrap="square" rtlCol="0">
            <a:spAutoFit/>
          </a:bodyPr>
          <a:lstStyle/>
          <a:p>
            <a:r>
              <a:rPr lang="en-GB" sz="1400" b="1" dirty="0">
                <a:latin typeface="Arial" panose="020B0604020202020204" pitchFamily="34" charset="0"/>
                <a:cs typeface="Arial" panose="020B0604020202020204" pitchFamily="34" charset="0"/>
              </a:rPr>
              <a:t>Commentary</a:t>
            </a:r>
          </a:p>
          <a:p>
            <a:endParaRPr lang="en-GB"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In September, 25% of students who completed a customer satisfaction survey told us they have a learning difficulty. 23% said they have autism.</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Students with a visual or hearing impairment each represented 1% of respondents.</a:t>
            </a:r>
          </a:p>
          <a:p>
            <a:endParaRPr lang="en-GB" b="1" dirty="0"/>
          </a:p>
          <a:p>
            <a:endParaRPr lang="en-GB" b="1" dirty="0"/>
          </a:p>
        </p:txBody>
      </p:sp>
    </p:spTree>
    <p:extLst>
      <p:ext uri="{BB962C8B-B14F-4D97-AF65-F5344CB8AC3E}">
        <p14:creationId xmlns:p14="http://schemas.microsoft.com/office/powerpoint/2010/main" val="270279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754C8-25E6-B9ED-CF3A-177484E31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D768A-7F67-8D95-6265-66FB9D55F9B7}"/>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KPI reporting </a:t>
            </a:r>
            <a:r>
              <a:rPr lang="en-GB" sz="2600" b="1" dirty="0">
                <a:solidFill>
                  <a:schemeClr val="bg1"/>
                </a:solidFill>
                <a:latin typeface="Arial" panose="020B0604020202020204" pitchFamily="34" charset="0"/>
                <a:ea typeface="Calibri"/>
                <a:cs typeface="Arial" panose="020B0604020202020204" pitchFamily="34" charset="0"/>
              </a:rPr>
              <a:t>– Capita:</a:t>
            </a: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 September 2024 (1)</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43532321-3CBD-D6C7-AAFC-3F26F0E92A63}"/>
              </a:ext>
            </a:extLst>
          </p:cNvPr>
          <p:cNvGraphicFramePr>
            <a:graphicFrameLocks noGrp="1"/>
          </p:cNvGraphicFramePr>
          <p:nvPr>
            <p:extLst>
              <p:ext uri="{D42A27DB-BD31-4B8C-83A1-F6EECF244321}">
                <p14:modId xmlns:p14="http://schemas.microsoft.com/office/powerpoint/2010/main" val="981823025"/>
              </p:ext>
            </p:extLst>
          </p:nvPr>
        </p:nvGraphicFramePr>
        <p:xfrm>
          <a:off x="0" y="827938"/>
          <a:ext cx="6596743" cy="5278948"/>
        </p:xfrm>
        <a:graphic>
          <a:graphicData uri="http://schemas.openxmlformats.org/drawingml/2006/table">
            <a:tbl>
              <a:tblPr firstRow="1" bandRow="1"/>
              <a:tblGrid>
                <a:gridCol w="833689">
                  <a:extLst>
                    <a:ext uri="{9D8B030D-6E8A-4147-A177-3AD203B41FA5}">
                      <a16:colId xmlns:a16="http://schemas.microsoft.com/office/drawing/2014/main" val="2496437352"/>
                    </a:ext>
                  </a:extLst>
                </a:gridCol>
                <a:gridCol w="1280007">
                  <a:extLst>
                    <a:ext uri="{9D8B030D-6E8A-4147-A177-3AD203B41FA5}">
                      <a16:colId xmlns:a16="http://schemas.microsoft.com/office/drawing/2014/main" val="3265081969"/>
                    </a:ext>
                  </a:extLst>
                </a:gridCol>
                <a:gridCol w="781148">
                  <a:extLst>
                    <a:ext uri="{9D8B030D-6E8A-4147-A177-3AD203B41FA5}">
                      <a16:colId xmlns:a16="http://schemas.microsoft.com/office/drawing/2014/main" val="629354197"/>
                    </a:ext>
                  </a:extLst>
                </a:gridCol>
                <a:gridCol w="941972">
                  <a:extLst>
                    <a:ext uri="{9D8B030D-6E8A-4147-A177-3AD203B41FA5}">
                      <a16:colId xmlns:a16="http://schemas.microsoft.com/office/drawing/2014/main" val="3708590140"/>
                    </a:ext>
                  </a:extLst>
                </a:gridCol>
                <a:gridCol w="654786">
                  <a:extLst>
                    <a:ext uri="{9D8B030D-6E8A-4147-A177-3AD203B41FA5}">
                      <a16:colId xmlns:a16="http://schemas.microsoft.com/office/drawing/2014/main" val="3718311893"/>
                    </a:ext>
                  </a:extLst>
                </a:gridCol>
                <a:gridCol w="896024">
                  <a:extLst>
                    <a:ext uri="{9D8B030D-6E8A-4147-A177-3AD203B41FA5}">
                      <a16:colId xmlns:a16="http://schemas.microsoft.com/office/drawing/2014/main" val="1542582147"/>
                    </a:ext>
                  </a:extLst>
                </a:gridCol>
                <a:gridCol w="1209117">
                  <a:extLst>
                    <a:ext uri="{9D8B030D-6E8A-4147-A177-3AD203B41FA5}">
                      <a16:colId xmlns:a16="http://schemas.microsoft.com/office/drawing/2014/main" val="4219622444"/>
                    </a:ext>
                  </a:extLst>
                </a:gridCol>
              </a:tblGrid>
              <a:tr h="588977">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 </a:t>
                      </a:r>
                      <a:r>
                        <a:rPr lang="en-GB" sz="900" b="1" i="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September)</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167221">
                <a:tc>
                  <a:txBody>
                    <a:bodyPr/>
                    <a:lstStyle/>
                    <a:p>
                      <a:pPr algn="l">
                        <a:lnSpc>
                          <a:spcPct val="105000"/>
                        </a:lnSpc>
                        <a:spcAft>
                          <a:spcPts val="800"/>
                        </a:spcAft>
                      </a:pPr>
                      <a:r>
                        <a:rPr lang="en-GB" sz="9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offer of NAs appointment made within 2 working days of referral of customers by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First Contact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Initial NA communication sent from Supplier to Customer after Supplier receipt of SLC NA referral approval</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&lt;=2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99.94%</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321930">
                <a:tc>
                  <a:txBody>
                    <a:bodyPr/>
                    <a:lstStyle/>
                    <a:p>
                      <a:pPr algn="l">
                        <a:lnSpc>
                          <a:spcPct val="105000"/>
                        </a:lnSpc>
                        <a:spcAft>
                          <a:spcPts val="800"/>
                        </a:spcAft>
                      </a:pPr>
                      <a:r>
                        <a:rPr lang="en-GB" sz="9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 should be offered and completed within 7 working days of the successful contact (excluding those where the customer has requested an alternative date)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Offered &amp; Completed</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appointment  offered and completed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&lt;=7 working days</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73.70%</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r h="1321930">
                <a:tc>
                  <a:txBody>
                    <a:bodyPr/>
                    <a:lstStyle/>
                    <a:p>
                      <a:pPr algn="l">
                        <a:lnSpc>
                          <a:spcPct val="106000"/>
                        </a:lnSpc>
                        <a:spcAft>
                          <a:spcPts val="800"/>
                        </a:spcAft>
                      </a:pPr>
                      <a:r>
                        <a:rPr lang="en-GB" sz="9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NARs made available to SLC within 5 working days of when NA undertaken (excluding those where the customer has requested to review the NAR)</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Returns</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Completed NAs submitted from Supplier to SLC</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&lt;=5 working days</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94.55%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524242"/>
                  </a:ext>
                </a:extLst>
              </a:tr>
              <a:tr h="878890">
                <a:tc>
                  <a:txBody>
                    <a:bodyPr/>
                    <a:lstStyle/>
                    <a:p>
                      <a:pPr algn="l">
                        <a:lnSpc>
                          <a:spcPct val="106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NARs meet the standard of acceptability as defined by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NARs Quality Standard</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Submitted NARs from Supplier to SLC Approved on first submission: Right First Time (not pended)</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 of Acceptability</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82.94%</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0424393"/>
                  </a:ext>
                </a:extLst>
              </a:tr>
            </a:tbl>
          </a:graphicData>
        </a:graphic>
      </p:graphicFrame>
      <p:sp>
        <p:nvSpPr>
          <p:cNvPr id="6" name="TextBox 5">
            <a:extLst>
              <a:ext uri="{FF2B5EF4-FFF2-40B4-BE49-F238E27FC236}">
                <a16:creationId xmlns:a16="http://schemas.microsoft.com/office/drawing/2014/main" id="{2B72A736-0A9F-7487-ACB4-EFEDFF998114}"/>
              </a:ext>
            </a:extLst>
          </p:cNvPr>
          <p:cNvSpPr txBox="1"/>
          <p:nvPr/>
        </p:nvSpPr>
        <p:spPr>
          <a:xfrm>
            <a:off x="6734287" y="837363"/>
            <a:ext cx="5286263" cy="4042132"/>
          </a:xfrm>
          <a:prstGeom prst="rect">
            <a:avLst/>
          </a:prstGeom>
          <a:noFill/>
          <a:ln>
            <a:solidFill>
              <a:schemeClr val="tx1"/>
            </a:solidFill>
          </a:ln>
        </p:spPr>
        <p:txBody>
          <a:bodyPr wrap="square" lIns="91440" tIns="45720" rIns="91440" bIns="45720" rtlCol="0" anchor="t">
            <a:spAutoFit/>
          </a:bodyPr>
          <a:lstStyle/>
          <a:p>
            <a:pPr algn="l" rtl="0" fontAlgn="base">
              <a:lnSpc>
                <a:spcPts val="1376"/>
              </a:lnSpc>
            </a:pPr>
            <a:r>
              <a:rPr lang="en-GB" sz="1400" b="1" dirty="0">
                <a:latin typeface="Arial" panose="020B0604020202020204" pitchFamily="34" charset="0"/>
                <a:cs typeface="Arial" panose="020B0604020202020204" pitchFamily="34" charset="0"/>
              </a:rPr>
              <a:t>Commentary</a:t>
            </a:r>
          </a:p>
          <a:p>
            <a:pPr marL="285750" indent="-285750" algn="l" rtl="0" fontAlgn="base">
              <a:lnSpc>
                <a:spcPts val="1376"/>
              </a:lnSpc>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This pack is a summary of available customer KPIs covering needs assessments, assistive technology provision and training. Further customer support and general contract KPIs will be available from March 2025.  </a:t>
            </a:r>
            <a:endParaRPr lang="en-GB" sz="1400" b="0" i="0" dirty="0">
              <a:solidFill>
                <a:srgbClr val="000000"/>
              </a:solidFill>
              <a:effectLst/>
              <a:latin typeface="Arial" panose="020B0604020202020204" pitchFamily="34" charset="0"/>
              <a:cs typeface="Arial" panose="020B0604020202020204" pitchFamily="34" charset="0"/>
            </a:endParaRPr>
          </a:p>
          <a:p>
            <a:pPr algn="l" rtl="0" fontAlgn="base">
              <a:lnSpc>
                <a:spcPts val="1376"/>
              </a:lnSpc>
            </a:pPr>
            <a:endParaRPr lang="en-GB" sz="1400" b="0" i="0" dirty="0">
              <a:solidFill>
                <a:srgbClr val="000000"/>
              </a:solidFill>
              <a:effectLst/>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400" b="0" i="0" dirty="0">
                <a:solidFill>
                  <a:srgbClr val="000000"/>
                </a:solidFill>
                <a:effectLst/>
                <a:latin typeface="Arial" panose="020B0604020202020204" pitchFamily="34" charset="0"/>
                <a:cs typeface="Arial" panose="020B0604020202020204" pitchFamily="34" charset="0"/>
              </a:rPr>
              <a:t>The suppliers use an automated process for </a:t>
            </a:r>
            <a:r>
              <a:rPr lang="en-GB" sz="1400" b="1" i="0" dirty="0">
                <a:solidFill>
                  <a:srgbClr val="000000"/>
                </a:solidFill>
                <a:effectLst/>
                <a:latin typeface="Arial" panose="020B0604020202020204" pitchFamily="34" charset="0"/>
                <a:cs typeface="Arial" panose="020B0604020202020204" pitchFamily="34" charset="0"/>
              </a:rPr>
              <a:t>KPI 1</a:t>
            </a:r>
            <a:r>
              <a:rPr lang="en-GB" sz="1400" b="0" i="0" dirty="0">
                <a:solidFill>
                  <a:srgbClr val="000000"/>
                </a:solidFill>
                <a:effectLst/>
                <a:latin typeface="Arial" panose="020B0604020202020204" pitchFamily="34" charset="0"/>
                <a:cs typeface="Arial" panose="020B0604020202020204" pitchFamily="34" charset="0"/>
              </a:rPr>
              <a:t> and are exceeding the target response time.   </a:t>
            </a:r>
          </a:p>
          <a:p>
            <a:pPr marL="285750" indent="-285750" algn="l" rtl="0" fontAlgn="base">
              <a:lnSpc>
                <a:spcPts val="1376"/>
              </a:lnSpc>
              <a:buFont typeface="Arial" panose="020B0604020202020204" pitchFamily="34" charset="0"/>
              <a:buChar char="•"/>
            </a:pPr>
            <a:endParaRPr lang="en-GB" sz="1400" b="0" i="0" dirty="0">
              <a:solidFill>
                <a:srgbClr val="000000"/>
              </a:solidFill>
              <a:effectLst/>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400" b="0" i="0" dirty="0">
                <a:solidFill>
                  <a:srgbClr val="000000"/>
                </a:solidFill>
                <a:effectLst/>
                <a:latin typeface="Arial" panose="020B0604020202020204" pitchFamily="34" charset="0"/>
                <a:cs typeface="Arial" panose="020B0604020202020204" pitchFamily="34" charset="0"/>
              </a:rPr>
              <a:t>Improving the time taken for a Needs Assessment (NA) to be offered and completed </a:t>
            </a:r>
            <a:r>
              <a:rPr lang="en-GB" sz="1400" b="1" i="0" dirty="0">
                <a:solidFill>
                  <a:srgbClr val="000000"/>
                </a:solidFill>
                <a:effectLst/>
                <a:latin typeface="Arial" panose="020B0604020202020204" pitchFamily="34" charset="0"/>
                <a:cs typeface="Arial" panose="020B0604020202020204" pitchFamily="34" charset="0"/>
              </a:rPr>
              <a:t>KPI 2</a:t>
            </a:r>
            <a:r>
              <a:rPr lang="en-GB" sz="1400" b="0" i="0" dirty="0">
                <a:solidFill>
                  <a:srgbClr val="000000"/>
                </a:solidFill>
                <a:effectLst/>
                <a:latin typeface="Arial" panose="020B0604020202020204" pitchFamily="34" charset="0"/>
                <a:cs typeface="Arial" panose="020B0604020202020204" pitchFamily="34" charset="0"/>
              </a:rPr>
              <a:t> is a priority for both suppliers. They have significantly increased their resources which is improving the availability of appointments. Students can also choose to have their appointment outside of the target timeframe which can impact these figures.    </a:t>
            </a:r>
          </a:p>
          <a:p>
            <a:pPr marL="285750" indent="-285750" algn="l" rtl="0" fontAlgn="base">
              <a:lnSpc>
                <a:spcPts val="1376"/>
              </a:lnSpc>
              <a:buFont typeface="Arial" panose="020B0604020202020204" pitchFamily="34" charset="0"/>
              <a:buChar char="•"/>
            </a:pPr>
            <a:endParaRPr lang="en-GB" sz="1400" b="1" i="0" dirty="0">
              <a:solidFill>
                <a:srgbClr val="000000"/>
              </a:solidFill>
              <a:effectLst/>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400" b="1" i="0" dirty="0">
                <a:solidFill>
                  <a:srgbClr val="000000"/>
                </a:solidFill>
                <a:effectLst/>
                <a:latin typeface="Arial" panose="020B0604020202020204" pitchFamily="34" charset="0"/>
                <a:cs typeface="Arial" panose="020B0604020202020204" pitchFamily="34" charset="0"/>
              </a:rPr>
              <a:t>KPI 3</a:t>
            </a:r>
            <a:r>
              <a:rPr lang="en-GB" sz="1400" b="0" i="0" dirty="0">
                <a:solidFill>
                  <a:srgbClr val="000000"/>
                </a:solidFill>
                <a:effectLst/>
                <a:latin typeface="Arial" panose="020B0604020202020204" pitchFamily="34" charset="0"/>
                <a:cs typeface="Arial" panose="020B0604020202020204" pitchFamily="34" charset="0"/>
              </a:rPr>
              <a:t> remains close to target for Capita. </a:t>
            </a:r>
          </a:p>
          <a:p>
            <a:pPr marL="285750" indent="-285750" algn="l" rtl="0" fontAlgn="base">
              <a:lnSpc>
                <a:spcPts val="1376"/>
              </a:lnSpc>
              <a:buFont typeface="Arial" panose="020B0604020202020204" pitchFamily="34" charset="0"/>
              <a:buChar char="•"/>
            </a:pPr>
            <a:endParaRPr lang="en-GB" sz="1400" b="0" i="0" dirty="0">
              <a:solidFill>
                <a:srgbClr val="000000"/>
              </a:solidFill>
              <a:effectLst/>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400" b="0" i="0" dirty="0">
                <a:solidFill>
                  <a:srgbClr val="000000"/>
                </a:solidFill>
                <a:effectLst/>
                <a:latin typeface="Arial" panose="020B0604020202020204" pitchFamily="34" charset="0"/>
                <a:cs typeface="Arial" panose="020B0604020202020204" pitchFamily="34" charset="0"/>
              </a:rPr>
              <a:t>The figures shown for </a:t>
            </a:r>
            <a:r>
              <a:rPr lang="en-GB" sz="1400" b="1" i="0" dirty="0">
                <a:solidFill>
                  <a:srgbClr val="000000"/>
                </a:solidFill>
                <a:effectLst/>
                <a:latin typeface="Arial" panose="020B0604020202020204" pitchFamily="34" charset="0"/>
                <a:cs typeface="Arial" panose="020B0604020202020204" pitchFamily="34" charset="0"/>
              </a:rPr>
              <a:t>KPI 4</a:t>
            </a:r>
            <a:r>
              <a:rPr lang="en-GB" sz="1400" b="0" i="0" dirty="0">
                <a:solidFill>
                  <a:srgbClr val="000000"/>
                </a:solidFill>
                <a:effectLst/>
                <a:latin typeface="Arial" panose="020B0604020202020204" pitchFamily="34" charset="0"/>
                <a:cs typeface="Arial" panose="020B0604020202020204" pitchFamily="34" charset="0"/>
              </a:rPr>
              <a:t> includes cases pended by SLC, for example if we need further information. We have identified further improvements which will help ensure more NARs are accepted by SLC in the first instance.   </a:t>
            </a:r>
          </a:p>
        </p:txBody>
      </p:sp>
    </p:spTree>
    <p:extLst>
      <p:ext uri="{BB962C8B-B14F-4D97-AF65-F5344CB8AC3E}">
        <p14:creationId xmlns:p14="http://schemas.microsoft.com/office/powerpoint/2010/main" val="299779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C51A7-4337-1325-7D92-E6F331C8A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907D4-DC72-E564-FCED-79C576649717}"/>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KPI  reporting – Capita: September 2024 (2)</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DCA2C9AB-0D11-9C46-38C7-9C9B128D1F05}"/>
              </a:ext>
            </a:extLst>
          </p:cNvPr>
          <p:cNvGraphicFramePr>
            <a:graphicFrameLocks noGrp="1"/>
          </p:cNvGraphicFramePr>
          <p:nvPr>
            <p:extLst>
              <p:ext uri="{D42A27DB-BD31-4B8C-83A1-F6EECF244321}">
                <p14:modId xmlns:p14="http://schemas.microsoft.com/office/powerpoint/2010/main" val="200799360"/>
              </p:ext>
            </p:extLst>
          </p:nvPr>
        </p:nvGraphicFramePr>
        <p:xfrm>
          <a:off x="-2" y="837367"/>
          <a:ext cx="6960639" cy="6020633"/>
        </p:xfrm>
        <a:graphic>
          <a:graphicData uri="http://schemas.openxmlformats.org/drawingml/2006/table">
            <a:tbl>
              <a:tblPr firstRow="1" bandRow="1"/>
              <a:tblGrid>
                <a:gridCol w="994377">
                  <a:extLst>
                    <a:ext uri="{9D8B030D-6E8A-4147-A177-3AD203B41FA5}">
                      <a16:colId xmlns:a16="http://schemas.microsoft.com/office/drawing/2014/main" val="2496437352"/>
                    </a:ext>
                  </a:extLst>
                </a:gridCol>
                <a:gridCol w="994377">
                  <a:extLst>
                    <a:ext uri="{9D8B030D-6E8A-4147-A177-3AD203B41FA5}">
                      <a16:colId xmlns:a16="http://schemas.microsoft.com/office/drawing/2014/main" val="3265081969"/>
                    </a:ext>
                  </a:extLst>
                </a:gridCol>
                <a:gridCol w="994377">
                  <a:extLst>
                    <a:ext uri="{9D8B030D-6E8A-4147-A177-3AD203B41FA5}">
                      <a16:colId xmlns:a16="http://schemas.microsoft.com/office/drawing/2014/main" val="629354197"/>
                    </a:ext>
                  </a:extLst>
                </a:gridCol>
                <a:gridCol w="994377">
                  <a:extLst>
                    <a:ext uri="{9D8B030D-6E8A-4147-A177-3AD203B41FA5}">
                      <a16:colId xmlns:a16="http://schemas.microsoft.com/office/drawing/2014/main" val="3708590140"/>
                    </a:ext>
                  </a:extLst>
                </a:gridCol>
                <a:gridCol w="994377">
                  <a:extLst>
                    <a:ext uri="{9D8B030D-6E8A-4147-A177-3AD203B41FA5}">
                      <a16:colId xmlns:a16="http://schemas.microsoft.com/office/drawing/2014/main" val="3718311893"/>
                    </a:ext>
                  </a:extLst>
                </a:gridCol>
                <a:gridCol w="994377">
                  <a:extLst>
                    <a:ext uri="{9D8B030D-6E8A-4147-A177-3AD203B41FA5}">
                      <a16:colId xmlns:a16="http://schemas.microsoft.com/office/drawing/2014/main" val="1542582147"/>
                    </a:ext>
                  </a:extLst>
                </a:gridCol>
                <a:gridCol w="994377">
                  <a:extLst>
                    <a:ext uri="{9D8B030D-6E8A-4147-A177-3AD203B41FA5}">
                      <a16:colId xmlns:a16="http://schemas.microsoft.com/office/drawing/2014/main" val="4219622444"/>
                    </a:ext>
                  </a:extLst>
                </a:gridCol>
              </a:tblGrid>
              <a:tr h="506688">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September</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958286">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5</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have a satisfaction score of 70% or above (for those sampled)</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NA Experience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sampled NA's completed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Standard of Acceptability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339156">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6</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be contacted within 2 working days of receiving SLC approval to arrange delivery of equipment appointment</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First Contact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Customer Contact rate for approved AT Equipment delivery to Customer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&lt;=2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92.48%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r h="1706490">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receive equipment package within 5 working days of successful contact, or 5 working days from the date the £200 contribution is received</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Delivery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Delivery after successful contact and where applicable after contribution payment is received from customer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&lt;=5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56.65%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524242"/>
                  </a:ext>
                </a:extLst>
              </a:tr>
              <a:tr h="1510013">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have a satisfaction score of 70% or above (for those sampled) for delivery, setup and familiarisation of equipment</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Equipment Experience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sampled NA's completed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Standard of Acceptability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0424393"/>
                  </a:ext>
                </a:extLst>
              </a:tr>
            </a:tbl>
          </a:graphicData>
        </a:graphic>
      </p:graphicFrame>
      <p:sp>
        <p:nvSpPr>
          <p:cNvPr id="6" name="TextBox 5">
            <a:extLst>
              <a:ext uri="{FF2B5EF4-FFF2-40B4-BE49-F238E27FC236}">
                <a16:creationId xmlns:a16="http://schemas.microsoft.com/office/drawing/2014/main" id="{C9024699-5E5B-4055-3E43-806F0BEA5E0A}"/>
              </a:ext>
            </a:extLst>
          </p:cNvPr>
          <p:cNvSpPr txBox="1"/>
          <p:nvPr/>
        </p:nvSpPr>
        <p:spPr>
          <a:xfrm>
            <a:off x="7119257" y="837364"/>
            <a:ext cx="4743558" cy="3862596"/>
          </a:xfrm>
          <a:prstGeom prst="rect">
            <a:avLst/>
          </a:prstGeom>
          <a:noFill/>
          <a:ln>
            <a:solidFill>
              <a:schemeClr val="tx1"/>
            </a:solidFill>
          </a:ln>
        </p:spPr>
        <p:txBody>
          <a:bodyPr wrap="square" lIns="91440" tIns="45720" rIns="91440" bIns="45720" rtlCol="0" anchor="t">
            <a:spAutoFit/>
          </a:bodyPr>
          <a:lstStyle/>
          <a:p>
            <a:pPr algn="l" rtl="0" fontAlgn="base">
              <a:lnSpc>
                <a:spcPts val="1376"/>
              </a:lnSpc>
            </a:pPr>
            <a:r>
              <a:rPr lang="en-GB" sz="1400" b="1" dirty="0">
                <a:latin typeface="Arial" panose="020B0604020202020204" pitchFamily="34" charset="0"/>
                <a:cs typeface="Arial" panose="020B0604020202020204" pitchFamily="34" charset="0"/>
              </a:rPr>
              <a:t>Commentary</a:t>
            </a:r>
          </a:p>
          <a:p>
            <a:pPr algn="l" rtl="0" fontAlgn="base">
              <a:lnSpc>
                <a:spcPts val="1376"/>
              </a:lnSpc>
            </a:pPr>
            <a:endParaRPr lang="en-GB" sz="1400" b="1" dirty="0">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Customer satisfaction for the Needs Assessment service, </a:t>
            </a:r>
            <a:r>
              <a:rPr lang="en-GB" sz="1400" b="1" dirty="0">
                <a:solidFill>
                  <a:srgbClr val="000000"/>
                </a:solidFill>
                <a:latin typeface="Arial" panose="020B0604020202020204" pitchFamily="34" charset="0"/>
                <a:cs typeface="Arial" panose="020B0604020202020204" pitchFamily="34" charset="0"/>
              </a:rPr>
              <a:t>KPI 5</a:t>
            </a:r>
            <a:r>
              <a:rPr lang="en-GB" sz="1400" dirty="0">
                <a:solidFill>
                  <a:srgbClr val="000000"/>
                </a:solidFill>
                <a:latin typeface="Arial" panose="020B0604020202020204" pitchFamily="34" charset="0"/>
                <a:cs typeface="Arial" panose="020B0604020202020204" pitchFamily="34" charset="0"/>
              </a:rPr>
              <a:t> as covered in previous slides, is higher than </a:t>
            </a:r>
            <a:r>
              <a:rPr lang="en-GB" sz="1400" kern="100" dirty="0">
                <a:solidFill>
                  <a:srgbClr val="000000"/>
                </a:solidFill>
                <a:latin typeface="Arial" panose="020B0604020202020204" pitchFamily="34" charset="0"/>
                <a:ea typeface="Aptos" panose="020B0004020202020204" pitchFamily="34" charset="0"/>
                <a:cs typeface="Arial" panose="020B0604020202020204" pitchFamily="34" charset="0"/>
              </a:rPr>
              <a:t>recorded scores for the pre-reforms service.</a:t>
            </a:r>
          </a:p>
          <a:p>
            <a:pPr algn="l" rtl="0" fontAlgn="base">
              <a:lnSpc>
                <a:spcPts val="1376"/>
              </a:lnSpc>
            </a:pPr>
            <a:endParaRPr lang="en-GB" sz="1400" dirty="0">
              <a:solidFill>
                <a:srgbClr val="000000"/>
              </a:solidFill>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400" b="0" i="0" dirty="0">
                <a:solidFill>
                  <a:srgbClr val="000000"/>
                </a:solidFill>
                <a:effectLst/>
                <a:latin typeface="Arial" panose="020B0604020202020204" pitchFamily="34" charset="0"/>
                <a:cs typeface="Arial" panose="020B0604020202020204" pitchFamily="34" charset="0"/>
              </a:rPr>
              <a:t>Suppliers are performing well against </a:t>
            </a:r>
            <a:r>
              <a:rPr lang="en-GB" sz="1400" b="1" i="0" dirty="0">
                <a:solidFill>
                  <a:srgbClr val="000000"/>
                </a:solidFill>
                <a:effectLst/>
                <a:latin typeface="Arial" panose="020B0604020202020204" pitchFamily="34" charset="0"/>
                <a:cs typeface="Arial" panose="020B0604020202020204" pitchFamily="34" charset="0"/>
              </a:rPr>
              <a:t>KPI 6, </a:t>
            </a:r>
            <a:r>
              <a:rPr lang="en-GB" sz="1400" i="0" dirty="0">
                <a:solidFill>
                  <a:srgbClr val="000000"/>
                </a:solidFill>
                <a:effectLst/>
                <a:latin typeface="Arial" panose="020B0604020202020204" pitchFamily="34" charset="0"/>
                <a:cs typeface="Arial" panose="020B0604020202020204" pitchFamily="34" charset="0"/>
              </a:rPr>
              <a:t>with most customers being contacted within 2 working days to arrange delivery of AT.</a:t>
            </a:r>
            <a:endParaRPr lang="en-GB" sz="1400" b="0" i="0" dirty="0">
              <a:solidFill>
                <a:srgbClr val="000000"/>
              </a:solidFill>
              <a:effectLst/>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endParaRPr lang="en-GB" sz="1400" b="0" i="0" dirty="0">
              <a:solidFill>
                <a:srgbClr val="000000"/>
              </a:solidFill>
              <a:effectLst/>
              <a:latin typeface="Arial" panose="020B06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r>
              <a:rPr lang="en-GB" sz="1400" b="0" i="0" kern="100" dirty="0">
                <a:effectLst/>
                <a:latin typeface="Arial" panose="020B0604020202020204" pitchFamily="34" charset="0"/>
                <a:ea typeface="+mn-lt"/>
                <a:cs typeface="Arial" panose="020B0604020202020204" pitchFamily="34" charset="0"/>
              </a:rPr>
              <a:t>We are committed to ensuring </a:t>
            </a:r>
            <a:r>
              <a:rPr lang="en-GB" sz="1400" kern="100" dirty="0">
                <a:latin typeface="Arial" panose="020B0604020202020204" pitchFamily="34" charset="0"/>
                <a:ea typeface="+mn-lt"/>
                <a:cs typeface="Arial" panose="020B0604020202020204" pitchFamily="34" charset="0"/>
              </a:rPr>
              <a:t>students receive their </a:t>
            </a:r>
            <a:r>
              <a:rPr lang="en-GB" sz="1400" kern="100" dirty="0">
                <a:effectLst/>
                <a:latin typeface="Arial" panose="020B0604020202020204" pitchFamily="34" charset="0"/>
                <a:ea typeface="+mn-lt"/>
                <a:cs typeface="Arial" panose="020B0604020202020204" pitchFamily="34" charset="0"/>
              </a:rPr>
              <a:t>AT equipment </a:t>
            </a:r>
            <a:r>
              <a:rPr lang="en-GB" sz="1400" kern="100" dirty="0">
                <a:latin typeface="Arial" panose="020B0604020202020204" pitchFamily="34" charset="0"/>
                <a:ea typeface="+mn-lt"/>
                <a:cs typeface="Arial" panose="020B0604020202020204" pitchFamily="34" charset="0"/>
              </a:rPr>
              <a:t>at </a:t>
            </a:r>
            <a:r>
              <a:rPr lang="en-GB" sz="1400" kern="100" dirty="0">
                <a:effectLst/>
                <a:latin typeface="Arial" panose="020B0604020202020204" pitchFamily="34" charset="0"/>
                <a:ea typeface="+mn-lt"/>
                <a:cs typeface="Arial" panose="020B0604020202020204" pitchFamily="34" charset="0"/>
              </a:rPr>
              <a:t>a time that is most convenient for them</a:t>
            </a:r>
            <a:r>
              <a:rPr lang="en-GB" sz="1400" kern="100" dirty="0">
                <a:latin typeface="Arial" panose="020B0604020202020204" pitchFamily="34" charset="0"/>
                <a:ea typeface="+mn-lt"/>
                <a:cs typeface="Arial" panose="020B0604020202020204" pitchFamily="34" charset="0"/>
              </a:rPr>
              <a:t> and students can choose to have their equipment delivered outside the 5 day period</a:t>
            </a:r>
            <a:r>
              <a:rPr lang="en-GB" sz="1400" kern="100" dirty="0">
                <a:effectLst/>
                <a:latin typeface="Arial" panose="020B0604020202020204" pitchFamily="34" charset="0"/>
                <a:ea typeface="+mn-lt"/>
                <a:cs typeface="Arial" panose="020B0604020202020204" pitchFamily="34" charset="0"/>
              </a:rPr>
              <a:t>. </a:t>
            </a:r>
            <a:r>
              <a:rPr lang="en-GB" sz="1400" kern="100" dirty="0">
                <a:latin typeface="Arial" panose="020B0604020202020204" pitchFamily="34" charset="0"/>
                <a:ea typeface="+mn-lt"/>
                <a:cs typeface="Arial" panose="020B0604020202020204" pitchFamily="34" charset="0"/>
              </a:rPr>
              <a:t>We </a:t>
            </a:r>
            <a:r>
              <a:rPr lang="en-GB" sz="1400" kern="100" dirty="0">
                <a:effectLst/>
                <a:latin typeface="Arial" panose="020B0604020202020204" pitchFamily="34" charset="0"/>
                <a:ea typeface="+mn-lt"/>
                <a:cs typeface="Arial" panose="020B0604020202020204" pitchFamily="34" charset="0"/>
              </a:rPr>
              <a:t>are working with the suppliers to understand how this is impacting </a:t>
            </a:r>
            <a:r>
              <a:rPr lang="en-GB" sz="1400" b="1" kern="100" dirty="0">
                <a:effectLst/>
                <a:latin typeface="Arial" panose="020B0604020202020204" pitchFamily="34" charset="0"/>
                <a:ea typeface="+mn-lt"/>
                <a:cs typeface="Arial" panose="020B0604020202020204" pitchFamily="34" charset="0"/>
              </a:rPr>
              <a:t>KPI 7. </a:t>
            </a:r>
            <a:endParaRPr lang="en-GB" sz="1400" b="1" kern="100" dirty="0">
              <a:latin typeface="Arial" panose="020B0604020202020204" pitchFamily="34" charset="0"/>
              <a:ea typeface="+mn-lt"/>
              <a:cs typeface="Arial" panose="020B0604020202020204" pitchFamily="34" charset="0"/>
            </a:endParaRPr>
          </a:p>
          <a:p>
            <a:pPr marL="285750" indent="-285750" algn="l" fontAlgn="base">
              <a:lnSpc>
                <a:spcPts val="1376"/>
              </a:lnSpc>
              <a:buFont typeface="Arial" panose="020B0604020202020204" pitchFamily="34" charset="0"/>
              <a:buChar char="•"/>
            </a:pPr>
            <a:endParaRPr lang="en-GB" sz="1400" b="1" kern="100" dirty="0">
              <a:latin typeface="Arial" panose="020B0604020202020204" pitchFamily="34" charset="0"/>
              <a:ea typeface="Aptos" panose="020B00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400" kern="100" dirty="0">
                <a:solidFill>
                  <a:srgbClr val="000000"/>
                </a:solidFill>
                <a:latin typeface="Arial" panose="020B0604020202020204" pitchFamily="34" charset="0"/>
                <a:ea typeface="Aptos" panose="020B0004020202020204" pitchFamily="34" charset="0"/>
                <a:cs typeface="Arial" panose="020B0604020202020204" pitchFamily="34" charset="0"/>
              </a:rPr>
              <a:t>Both suppliers have similar scores for AT Equipment Customer Satisfaction, </a:t>
            </a:r>
            <a:r>
              <a:rPr lang="en-GB" sz="1400" b="1" kern="100" dirty="0">
                <a:solidFill>
                  <a:srgbClr val="000000"/>
                </a:solidFill>
                <a:latin typeface="Arial" panose="020B0604020202020204" pitchFamily="34" charset="0"/>
                <a:ea typeface="Aptos" panose="020B0004020202020204" pitchFamily="34" charset="0"/>
                <a:cs typeface="Arial" panose="020B0604020202020204" pitchFamily="34" charset="0"/>
              </a:rPr>
              <a:t>KPI 8</a:t>
            </a:r>
            <a:r>
              <a:rPr lang="en-GB" sz="1400" kern="100" dirty="0">
                <a:solidFill>
                  <a:srgbClr val="000000"/>
                </a:solidFill>
                <a:latin typeface="Arial" panose="020B0604020202020204" pitchFamily="34" charset="0"/>
                <a:ea typeface="Aptos" panose="020B0004020202020204" pitchFamily="34" charset="0"/>
                <a:cs typeface="Arial" panose="020B0604020202020204" pitchFamily="34" charset="0"/>
              </a:rPr>
              <a:t>. As covered in previous slides, this is higher than recorded scores for the pre-reforms service.</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6132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1FE82-68B0-2FDE-236B-96BAC0246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43551-BFD1-A28B-E640-F1A9DB7F7724}"/>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chemeClr val="bg1"/>
                </a:solidFill>
                <a:latin typeface="Arial" panose="020B0604020202020204" pitchFamily="34" charset="0"/>
                <a:ea typeface="Calibri"/>
                <a:cs typeface="Arial" panose="020B0604020202020204" pitchFamily="34" charset="0"/>
              </a:rPr>
              <a:t>KPI Reporting: Capita - </a:t>
            </a: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September 2024 (3)</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9B4224E9-5083-D404-2507-8321CE75FD56}"/>
              </a:ext>
            </a:extLst>
          </p:cNvPr>
          <p:cNvGraphicFramePr>
            <a:graphicFrameLocks noGrp="1"/>
          </p:cNvGraphicFramePr>
          <p:nvPr>
            <p:extLst>
              <p:ext uri="{D42A27DB-BD31-4B8C-83A1-F6EECF244321}">
                <p14:modId xmlns:p14="http://schemas.microsoft.com/office/powerpoint/2010/main" val="1359264889"/>
              </p:ext>
            </p:extLst>
          </p:nvPr>
        </p:nvGraphicFramePr>
        <p:xfrm>
          <a:off x="1" y="855652"/>
          <a:ext cx="6095999" cy="5421447"/>
        </p:xfrm>
        <a:graphic>
          <a:graphicData uri="http://schemas.openxmlformats.org/drawingml/2006/table">
            <a:tbl>
              <a:tblPr firstRow="1" bandRow="1"/>
              <a:tblGrid>
                <a:gridCol w="870857">
                  <a:extLst>
                    <a:ext uri="{9D8B030D-6E8A-4147-A177-3AD203B41FA5}">
                      <a16:colId xmlns:a16="http://schemas.microsoft.com/office/drawing/2014/main" val="2496437352"/>
                    </a:ext>
                  </a:extLst>
                </a:gridCol>
                <a:gridCol w="870857">
                  <a:extLst>
                    <a:ext uri="{9D8B030D-6E8A-4147-A177-3AD203B41FA5}">
                      <a16:colId xmlns:a16="http://schemas.microsoft.com/office/drawing/2014/main" val="3265081969"/>
                    </a:ext>
                  </a:extLst>
                </a:gridCol>
                <a:gridCol w="870857">
                  <a:extLst>
                    <a:ext uri="{9D8B030D-6E8A-4147-A177-3AD203B41FA5}">
                      <a16:colId xmlns:a16="http://schemas.microsoft.com/office/drawing/2014/main" val="629354197"/>
                    </a:ext>
                  </a:extLst>
                </a:gridCol>
                <a:gridCol w="870857">
                  <a:extLst>
                    <a:ext uri="{9D8B030D-6E8A-4147-A177-3AD203B41FA5}">
                      <a16:colId xmlns:a16="http://schemas.microsoft.com/office/drawing/2014/main" val="3708590140"/>
                    </a:ext>
                  </a:extLst>
                </a:gridCol>
                <a:gridCol w="870857">
                  <a:extLst>
                    <a:ext uri="{9D8B030D-6E8A-4147-A177-3AD203B41FA5}">
                      <a16:colId xmlns:a16="http://schemas.microsoft.com/office/drawing/2014/main" val="3718311893"/>
                    </a:ext>
                  </a:extLst>
                </a:gridCol>
                <a:gridCol w="870857">
                  <a:extLst>
                    <a:ext uri="{9D8B030D-6E8A-4147-A177-3AD203B41FA5}">
                      <a16:colId xmlns:a16="http://schemas.microsoft.com/office/drawing/2014/main" val="1542582147"/>
                    </a:ext>
                  </a:extLst>
                </a:gridCol>
                <a:gridCol w="870857">
                  <a:extLst>
                    <a:ext uri="{9D8B030D-6E8A-4147-A177-3AD203B41FA5}">
                      <a16:colId xmlns:a16="http://schemas.microsoft.com/office/drawing/2014/main" val="4219622444"/>
                    </a:ext>
                  </a:extLst>
                </a:gridCol>
              </a:tblGrid>
              <a:tr h="771471">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September</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683100">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be contacted to arrange a suitable date for the first AT training session within 1 working day of receiving their equipment.</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First Contact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 booking contact sent to Customer from Supplier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&lt;=1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84.69%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308664"/>
                  </a:ext>
                </a:extLst>
              </a:tr>
              <a:tr h="2103576">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have attended their first AT session within 5 working days of receiving the equipment (excluding customers who request an appointment after the 5 working days)</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 confirmed and attended by Customer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&lt;=5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66.98%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845486">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12</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98% of calls by customers to supplier being answered within 1 minute</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Inbound Call Response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Inbound Calls Percentage Calls Answered (PCA)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Standard of Acceptability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98.73%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bl>
          </a:graphicData>
        </a:graphic>
      </p:graphicFrame>
      <p:sp>
        <p:nvSpPr>
          <p:cNvPr id="3" name="TextBox 2">
            <a:extLst>
              <a:ext uri="{FF2B5EF4-FFF2-40B4-BE49-F238E27FC236}">
                <a16:creationId xmlns:a16="http://schemas.microsoft.com/office/drawing/2014/main" id="{8F728F3D-4BB0-74BF-9A8D-FBB0D75E3B43}"/>
              </a:ext>
            </a:extLst>
          </p:cNvPr>
          <p:cNvSpPr txBox="1"/>
          <p:nvPr/>
        </p:nvSpPr>
        <p:spPr>
          <a:xfrm>
            <a:off x="6271708" y="892229"/>
            <a:ext cx="5816660" cy="3144451"/>
          </a:xfrm>
          <a:prstGeom prst="rect">
            <a:avLst/>
          </a:prstGeom>
          <a:noFill/>
          <a:ln>
            <a:solidFill>
              <a:schemeClr val="tx1"/>
            </a:solidFill>
          </a:ln>
        </p:spPr>
        <p:txBody>
          <a:bodyPr wrap="square" rtlCol="0">
            <a:spAutoFit/>
          </a:bodyPr>
          <a:lstStyle/>
          <a:p>
            <a:pPr algn="l" rtl="0" fontAlgn="base">
              <a:lnSpc>
                <a:spcPts val="1376"/>
              </a:lnSpc>
            </a:pPr>
            <a:r>
              <a:rPr lang="en-GB" sz="1400" b="1" dirty="0">
                <a:latin typeface="Arial" panose="020B0604020202020204" pitchFamily="34" charset="0"/>
                <a:cs typeface="Arial" panose="020B0604020202020204" pitchFamily="34" charset="0"/>
              </a:rPr>
              <a:t>Commentary</a:t>
            </a:r>
          </a:p>
          <a:p>
            <a:pPr algn="l" rtl="0" fontAlgn="base">
              <a:lnSpc>
                <a:spcPts val="1376"/>
              </a:lnSpc>
            </a:pPr>
            <a:endParaRPr lang="en-GB" sz="1400" i="0" dirty="0">
              <a:solidFill>
                <a:srgbClr val="000000"/>
              </a:solidFill>
              <a:effectLst/>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400" i="0" dirty="0">
                <a:solidFill>
                  <a:srgbClr val="000000"/>
                </a:solidFill>
                <a:effectLst/>
                <a:latin typeface="Arial" panose="020B0604020202020204" pitchFamily="34" charset="0"/>
                <a:cs typeface="Arial" panose="020B0604020202020204" pitchFamily="34" charset="0"/>
              </a:rPr>
              <a:t>Capita a</a:t>
            </a:r>
            <a:r>
              <a:rPr lang="en-GB" sz="1400" dirty="0">
                <a:solidFill>
                  <a:srgbClr val="000000"/>
                </a:solidFill>
                <a:latin typeface="Arial" panose="020B0604020202020204" pitchFamily="34" charset="0"/>
                <a:cs typeface="Arial" panose="020B0604020202020204" pitchFamily="34" charset="0"/>
              </a:rPr>
              <a:t>re close to meeting </a:t>
            </a:r>
            <a:r>
              <a:rPr lang="en-GB" sz="1400" b="1" dirty="0">
                <a:solidFill>
                  <a:srgbClr val="000000"/>
                </a:solidFill>
                <a:latin typeface="Arial" panose="020B0604020202020204" pitchFamily="34" charset="0"/>
                <a:cs typeface="Arial" panose="020B0604020202020204" pitchFamily="34" charset="0"/>
              </a:rPr>
              <a:t>KPI 9</a:t>
            </a:r>
            <a:r>
              <a:rPr lang="en-GB" sz="1400" dirty="0">
                <a:solidFill>
                  <a:srgbClr val="000000"/>
                </a:solidFill>
                <a:latin typeface="Arial" panose="020B0604020202020204" pitchFamily="34" charset="0"/>
                <a:cs typeface="Arial" panose="020B0604020202020204" pitchFamily="34" charset="0"/>
              </a:rPr>
              <a:t> target. </a:t>
            </a:r>
          </a:p>
          <a:p>
            <a:pPr algn="l" rtl="0" fontAlgn="base">
              <a:lnSpc>
                <a:spcPts val="1376"/>
              </a:lnSpc>
            </a:pPr>
            <a:endParaRPr lang="en-GB" sz="1400" b="0" i="0" dirty="0">
              <a:solidFill>
                <a:srgbClr val="000000"/>
              </a:solidFill>
              <a:effectLst/>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400" b="0" i="0" dirty="0">
                <a:solidFill>
                  <a:srgbClr val="000000"/>
                </a:solidFill>
                <a:effectLst/>
                <a:latin typeface="Arial" panose="020B0604020202020204" pitchFamily="34" charset="0"/>
                <a:cs typeface="Arial" panose="020B0604020202020204" pitchFamily="34" charset="0"/>
              </a:rPr>
              <a:t>We are closely reviewing </a:t>
            </a:r>
            <a:r>
              <a:rPr lang="en-GB" sz="1400" b="1" i="0" dirty="0">
                <a:solidFill>
                  <a:srgbClr val="000000"/>
                </a:solidFill>
                <a:effectLst/>
                <a:latin typeface="Arial" panose="020B0604020202020204" pitchFamily="34" charset="0"/>
                <a:cs typeface="Arial" panose="020B0604020202020204" pitchFamily="34" charset="0"/>
              </a:rPr>
              <a:t>KPI 10</a:t>
            </a:r>
            <a:r>
              <a:rPr lang="en-GB" sz="1400" i="0" dirty="0">
                <a:solidFill>
                  <a:srgbClr val="000000"/>
                </a:solidFill>
                <a:effectLst/>
                <a:latin typeface="Arial" panose="020B0604020202020204" pitchFamily="34" charset="0"/>
                <a:cs typeface="Arial" panose="020B0604020202020204" pitchFamily="34" charset="0"/>
              </a:rPr>
              <a:t> to understand how student choice is impacting performance. Many students are choosing not to undertake AT training, and some are choosing to have this outside the 5 working day period.</a:t>
            </a:r>
          </a:p>
          <a:p>
            <a:pPr marL="285750" indent="-285750" algn="l" rtl="0" fontAlgn="base">
              <a:lnSpc>
                <a:spcPts val="1376"/>
              </a:lnSpc>
              <a:buFont typeface="Arial" panose="020B0604020202020204" pitchFamily="34" charset="0"/>
              <a:buChar char="•"/>
            </a:pPr>
            <a:endParaRPr lang="en-GB" sz="1400" dirty="0">
              <a:solidFill>
                <a:srgbClr val="000000"/>
              </a:solidFill>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400" i="0" dirty="0">
                <a:solidFill>
                  <a:srgbClr val="000000"/>
                </a:solidFill>
                <a:effectLst/>
                <a:latin typeface="Arial" panose="020B0604020202020204" pitchFamily="34" charset="0"/>
                <a:cs typeface="Arial" panose="020B0604020202020204" pitchFamily="34" charset="0"/>
              </a:rPr>
              <a:t>Capit</a:t>
            </a:r>
            <a:r>
              <a:rPr lang="en-GB" sz="1400" dirty="0">
                <a:solidFill>
                  <a:srgbClr val="000000"/>
                </a:solidFill>
                <a:latin typeface="Arial" panose="020B0604020202020204" pitchFamily="34" charset="0"/>
                <a:cs typeface="Arial" panose="020B0604020202020204" pitchFamily="34" charset="0"/>
              </a:rPr>
              <a:t>a are meeting </a:t>
            </a:r>
            <a:r>
              <a:rPr lang="en-GB" sz="1400" b="1" dirty="0">
                <a:solidFill>
                  <a:srgbClr val="000000"/>
                </a:solidFill>
                <a:latin typeface="Arial" panose="020B0604020202020204" pitchFamily="34" charset="0"/>
                <a:cs typeface="Arial" panose="020B0604020202020204" pitchFamily="34" charset="0"/>
              </a:rPr>
              <a:t>KPI 12. </a:t>
            </a:r>
            <a:endParaRPr lang="en-GB" sz="1400" dirty="0">
              <a:solidFill>
                <a:srgbClr val="000000"/>
              </a:solidFill>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endParaRPr lang="en-GB" sz="14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4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 </a:t>
            </a:r>
            <a:r>
              <a:rPr lang="en-GB" sz="14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previously noted, we are undertaking a 3-6 months baselining period beginning January 25 to assess the </a:t>
            </a:r>
            <a:r>
              <a:rPr lang="en-GB" sz="1400" b="1" kern="100" dirty="0">
                <a:effectLst/>
                <a:latin typeface="Arial" panose="020B0604020202020204" pitchFamily="34" charset="0"/>
                <a:ea typeface="Times New Roman" panose="02020603050405020304" pitchFamily="18" charset="0"/>
                <a:cs typeface="Arial" panose="020B0604020202020204" pitchFamily="34" charset="0"/>
              </a:rPr>
              <a:t>interim </a:t>
            </a:r>
            <a:r>
              <a:rPr lang="en-GB" sz="14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KPIs, following the initial performance of the service since launch in February 24. The KPIs will be reviewed and updated for academic cycle 25/26. </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endParaRPr lang="en-GB" sz="1200" dirty="0">
              <a:solidFill>
                <a:srgbClr val="000000"/>
              </a:solidFill>
              <a:latin typeface="Aptos"/>
            </a:endParaRPr>
          </a:p>
        </p:txBody>
      </p:sp>
    </p:spTree>
    <p:extLst>
      <p:ext uri="{BB962C8B-B14F-4D97-AF65-F5344CB8AC3E}">
        <p14:creationId xmlns:p14="http://schemas.microsoft.com/office/powerpoint/2010/main" val="42131659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3553</Words>
  <Application>Microsoft Office PowerPoint</Application>
  <PresentationFormat>Widescreen</PresentationFormat>
  <Paragraphs>639</Paragraphs>
  <Slides>15</Slides>
  <Notes>12</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15</vt:i4>
      </vt:variant>
    </vt:vector>
  </HeadingPairs>
  <TitlesOfParts>
    <vt:vector size="29" baseType="lpstr">
      <vt:lpstr>Aptos</vt:lpstr>
      <vt:lpstr>Arial</vt:lpstr>
      <vt:lpstr>Calibri</vt:lpstr>
      <vt:lpstr>Helvetica</vt:lpstr>
      <vt:lpstr>Symbol</vt:lpstr>
      <vt:lpstr>Custom Design</vt:lpstr>
      <vt:lpstr>1_Custom Design</vt:lpstr>
      <vt:lpstr>2_Custom Design</vt:lpstr>
      <vt:lpstr>3_Custom Design</vt:lpstr>
      <vt:lpstr>5_Custom Design</vt:lpstr>
      <vt:lpstr>4_Custom Design</vt:lpstr>
      <vt:lpstr>6_Custom Design</vt:lpstr>
      <vt:lpstr>7_Custom Design</vt:lpstr>
      <vt:lpstr>9_Custom Design</vt:lpstr>
      <vt:lpstr>  DSA Performance Pack: 30/09/2024</vt:lpstr>
      <vt:lpstr>Contents</vt:lpstr>
      <vt:lpstr>DSA Application Volumes – Student Finance England (SFE)</vt:lpstr>
      <vt:lpstr>DSA Application Volumes – Student Finance Wales (SFW)</vt:lpstr>
      <vt:lpstr>Customer Satisfaction Survey (CSAT) results - September 2024</vt:lpstr>
      <vt:lpstr>CSAT participation by disability type - September 2024</vt:lpstr>
      <vt:lpstr>KPI reporting – Capita: September 2024 (1)</vt:lpstr>
      <vt:lpstr>KPI  reporting – Capita: September 2024 (2)</vt:lpstr>
      <vt:lpstr>KPI Reporting: Capita - September 2024 (3)</vt:lpstr>
      <vt:lpstr>KPI reporting: Study Tech – September 2024 (1)</vt:lpstr>
      <vt:lpstr>KPI reporting: Study Tech – September 2024 (2) </vt:lpstr>
      <vt:lpstr>KPI reporting: Study Tech – September 2024 (3)</vt:lpstr>
      <vt:lpstr>Applications by disability type - SFE</vt:lpstr>
      <vt:lpstr>Applications by disability type - SFW</vt:lpstr>
      <vt:lpstr>       Student Loans Company Stakeholder_Engagement@slc.co.uk www.gov.uk/slc</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2017</dc:title>
  <dc:creator>Anthony Ellis</dc:creator>
  <cp:lastModifiedBy>Ashley Kerr</cp:lastModifiedBy>
  <cp:revision>86</cp:revision>
  <cp:lastPrinted>2021-10-11T09:39:48Z</cp:lastPrinted>
  <dcterms:created xsi:type="dcterms:W3CDTF">2017-07-10T18:50:46Z</dcterms:created>
  <dcterms:modified xsi:type="dcterms:W3CDTF">2024-12-05T10:07:58Z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bd37d9-d9ac-4b79-83be-bb7da6ab464c_Enabled">
    <vt:lpwstr>true</vt:lpwstr>
  </property>
  <property fmtid="{D5CDD505-2E9C-101B-9397-08002B2CF9AE}" pid="3" name="MSIP_Label_7bbd37d9-d9ac-4b79-83be-bb7da6ab464c_SetDate">
    <vt:lpwstr>2024-11-06T17:15:18Z</vt:lpwstr>
  </property>
  <property fmtid="{D5CDD505-2E9C-101B-9397-08002B2CF9AE}" pid="4" name="MSIP_Label_7bbd37d9-d9ac-4b79-83be-bb7da6ab464c_Method">
    <vt:lpwstr>Privileged</vt:lpwstr>
  </property>
  <property fmtid="{D5CDD505-2E9C-101B-9397-08002B2CF9AE}" pid="5" name="MSIP_Label_7bbd37d9-d9ac-4b79-83be-bb7da6ab464c_Name">
    <vt:lpwstr>OFFICIAL</vt:lpwstr>
  </property>
  <property fmtid="{D5CDD505-2E9C-101B-9397-08002B2CF9AE}" pid="6" name="MSIP_Label_7bbd37d9-d9ac-4b79-83be-bb7da6ab464c_SiteId">
    <vt:lpwstr>4c6898a9-8fca-42f9-aa92-82cb3e252bc6</vt:lpwstr>
  </property>
  <property fmtid="{D5CDD505-2E9C-101B-9397-08002B2CF9AE}" pid="7" name="MSIP_Label_7bbd37d9-d9ac-4b79-83be-bb7da6ab464c_ActionId">
    <vt:lpwstr>e8110bfe-acbb-4dcd-9761-1e9502d91959</vt:lpwstr>
  </property>
  <property fmtid="{D5CDD505-2E9C-101B-9397-08002B2CF9AE}" pid="8" name="MSIP_Label_7bbd37d9-d9ac-4b79-83be-bb7da6ab464c_ContentBits">
    <vt:lpwstr>3</vt:lpwstr>
  </property>
  <property fmtid="{D5CDD505-2E9C-101B-9397-08002B2CF9AE}" pid="9" name="ClassificationContentMarkingFooterLocations">
    <vt:lpwstr>Custom Design:2\1_Custom Design:3\2_Custom Design:3\3_Custom Design:3\5_Custom Design:3\4_Custom Design:3\6_Custom Design:3\7_Custom Design:6\9_Custom Design:2</vt:lpwstr>
  </property>
  <property fmtid="{D5CDD505-2E9C-101B-9397-08002B2CF9AE}" pid="10" name="ClassificationContentMarkingFooterText">
    <vt:lpwstr>OFFICIAL</vt:lpwstr>
  </property>
  <property fmtid="{D5CDD505-2E9C-101B-9397-08002B2CF9AE}" pid="11" name="ClassificationContentMarkingHeaderLocations">
    <vt:lpwstr>Custom Design:3\1_Custom Design:4\2_Custom Design:4\3_Custom Design:4\5_Custom Design:4\4_Custom Design:4\6_Custom Design:4\7_Custom Design:8\9_Custom Design:3</vt:lpwstr>
  </property>
  <property fmtid="{D5CDD505-2E9C-101B-9397-08002B2CF9AE}" pid="12" name="ClassificationContentMarkingHeaderText">
    <vt:lpwstr>OFFICIAL</vt:lpwstr>
  </property>
</Properties>
</file>