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2.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1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charts/chart3.xml" ContentType="application/vnd.openxmlformats-officedocument.drawingml.chart+xml"/>
  <Override PartName="/ppt/notesSlides/notesSlide1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402" r:id="rId2"/>
    <p:sldId id="331" r:id="rId3"/>
    <p:sldId id="347" r:id="rId4"/>
    <p:sldId id="377" r:id="rId5"/>
    <p:sldId id="373" r:id="rId6"/>
    <p:sldId id="351" r:id="rId7"/>
    <p:sldId id="276" r:id="rId8"/>
    <p:sldId id="406" r:id="rId9"/>
    <p:sldId id="375" r:id="rId10"/>
    <p:sldId id="397" r:id="rId11"/>
    <p:sldId id="403" r:id="rId12"/>
    <p:sldId id="394" r:id="rId13"/>
    <p:sldId id="401" r:id="rId14"/>
    <p:sldId id="400" r:id="rId15"/>
    <p:sldId id="405" r:id="rId16"/>
    <p:sldId id="389" r:id="rId17"/>
    <p:sldId id="390" r:id="rId18"/>
    <p:sldId id="391" r:id="rId19"/>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D5D5"/>
    <a:srgbClr val="027DBC"/>
    <a:srgbClr val="D9D9D9"/>
    <a:srgbClr val="660066"/>
    <a:srgbClr val="D51067"/>
    <a:srgbClr val="007EBA"/>
    <a:srgbClr val="00AF41"/>
    <a:srgbClr val="6D3075"/>
    <a:srgbClr val="D9262E"/>
    <a:srgbClr val="FFA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81" autoAdjust="0"/>
    <p:restoredTop sz="93557" autoAdjust="0"/>
  </p:normalViewPr>
  <p:slideViewPr>
    <p:cSldViewPr>
      <p:cViewPr varScale="1">
        <p:scale>
          <a:sx n="60" d="100"/>
          <a:sy n="60" d="100"/>
        </p:scale>
        <p:origin x="1060" y="4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3756"/>
    </p:cViewPr>
  </p:sorterViewPr>
  <p:notesViewPr>
    <p:cSldViewPr>
      <p:cViewPr varScale="1">
        <p:scale>
          <a:sx n="87" d="100"/>
          <a:sy n="87" d="100"/>
        </p:scale>
        <p:origin x="38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roadf\AppData\Roaming\OpenText\DM\Temp\PCDOCS-%232860446-v1-PCDOCS-%232845218-v1-UK_VARSS_Sales_data_spreadsheet_2023_plus_new_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biddll\AppData\Roaming\OpenText\DM\Temp\PCDOCS-%232789443-v12-Harmonised_Monitoring_AMR_Figures_(VARSS_202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ere\AppData\Roaming\OpenText\DM\Temp\PCDOCS-%232791860-v19-PATH-SAFE_AMR_Figures_(VARSS_2023).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iddll\AppData\Roaming\OpenText\DM\Temp\PCDOCS-%232789443-v13-Harmonised_Monitoring_AMR_Figures_(VARSS_202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iddll\AppData\Roaming\OpenText\DM\Temp\PCDOCS-%232789443-v12-Harmonised_Monitoring_AMR_Figures_(VARSS_202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ere\AppData\Roaming\OpenText\DM\Temp\PCDOCS-%232791860-v19-PATH-SAFE_AMR_Figures_(VARSS_202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31093900211288"/>
          <c:y val="2.0440754764809329E-2"/>
          <c:w val="0.8536099561895556"/>
          <c:h val="0.78864108055635174"/>
        </c:manualLayout>
      </c:layout>
      <c:lineChart>
        <c:grouping val="standard"/>
        <c:varyColors val="0"/>
        <c:ser>
          <c:idx val="0"/>
          <c:order val="0"/>
          <c:tx>
            <c:strRef>
              <c:f>Sheet!$A$6</c:f>
              <c:strCache>
                <c:ptCount val="1"/>
                <c:pt idx="0">
                  <c:v>Third- and fouth- generation cephalosporins</c:v>
                </c:pt>
              </c:strCache>
            </c:strRef>
          </c:tx>
          <c:spPr>
            <a:ln w="28575" cap="rnd">
              <a:solidFill>
                <a:srgbClr val="FF9E16"/>
              </a:solidFill>
              <a:round/>
            </a:ln>
            <a:effectLst/>
          </c:spPr>
          <c:marker>
            <c:symbol val="circle"/>
            <c:size val="5"/>
            <c:spPr>
              <a:solidFill>
                <a:schemeClr val="accent2"/>
              </a:solidFill>
              <a:ln w="9525">
                <a:solidFill>
                  <a:srgbClr val="FF9E16"/>
                </a:solidFill>
              </a:ln>
              <a:effectLst/>
            </c:spPr>
          </c:marker>
          <c:cat>
            <c:strRef>
              <c:f>Sheet!$B$5:$K$5</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Sheet!$B$6:$K$6</c:f>
              <c:numCache>
                <c:formatCode>###.##########</c:formatCode>
                <c:ptCount val="10"/>
                <c:pt idx="0">
                  <c:v>0.1932323</c:v>
                </c:pt>
                <c:pt idx="1">
                  <c:v>0.17279420000000001</c:v>
                </c:pt>
                <c:pt idx="2">
                  <c:v>0.14035110000000001</c:v>
                </c:pt>
                <c:pt idx="3">
                  <c:v>0.10840329999999999</c:v>
                </c:pt>
                <c:pt idx="4">
                  <c:v>6.4776700000000006E-2</c:v>
                </c:pt>
                <c:pt idx="5">
                  <c:v>3.2041300000000002E-2</c:v>
                </c:pt>
                <c:pt idx="6">
                  <c:v>3.8059000000000003E-2</c:v>
                </c:pt>
                <c:pt idx="7">
                  <c:v>2.01291E-2</c:v>
                </c:pt>
                <c:pt idx="8">
                  <c:v>1.92692E-2</c:v>
                </c:pt>
                <c:pt idx="9">
                  <c:v>1.6957300000000002E-2</c:v>
                </c:pt>
              </c:numCache>
            </c:numRef>
          </c:val>
          <c:smooth val="0"/>
          <c:extLst>
            <c:ext xmlns:c16="http://schemas.microsoft.com/office/drawing/2014/chart" uri="{C3380CC4-5D6E-409C-BE32-E72D297353CC}">
              <c16:uniqueId val="{00000000-89AD-475A-A1E9-B6597ADFCC89}"/>
            </c:ext>
          </c:extLst>
        </c:ser>
        <c:ser>
          <c:idx val="1"/>
          <c:order val="1"/>
          <c:tx>
            <c:strRef>
              <c:f>Sheet!$A$7</c:f>
              <c:strCache>
                <c:ptCount val="1"/>
                <c:pt idx="0">
                  <c:v>Fluoroquinolones</c:v>
                </c:pt>
              </c:strCache>
            </c:strRef>
          </c:tx>
          <c:spPr>
            <a:ln w="28575" cap="rnd">
              <a:solidFill>
                <a:srgbClr val="D51067"/>
              </a:solidFill>
              <a:round/>
            </a:ln>
            <a:effectLst/>
          </c:spPr>
          <c:marker>
            <c:symbol val="circle"/>
            <c:size val="5"/>
            <c:spPr>
              <a:solidFill>
                <a:srgbClr val="DA447D"/>
              </a:solidFill>
              <a:ln w="9525">
                <a:solidFill>
                  <a:srgbClr val="D51067"/>
                </a:solidFill>
              </a:ln>
              <a:effectLst/>
            </c:spPr>
          </c:marker>
          <c:cat>
            <c:strRef>
              <c:f>Sheet!$B$5:$K$5</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Sheet!$B$7:$K$7</c:f>
              <c:numCache>
                <c:formatCode>###.##########</c:formatCode>
                <c:ptCount val="10"/>
                <c:pt idx="0">
                  <c:v>0.35081600000000002</c:v>
                </c:pt>
                <c:pt idx="1">
                  <c:v>0.34502899999999997</c:v>
                </c:pt>
                <c:pt idx="2">
                  <c:v>0.22479260000000001</c:v>
                </c:pt>
                <c:pt idx="3">
                  <c:v>0.1554335</c:v>
                </c:pt>
                <c:pt idx="4">
                  <c:v>0.14585899999999999</c:v>
                </c:pt>
                <c:pt idx="5">
                  <c:v>0.1341937</c:v>
                </c:pt>
                <c:pt idx="6">
                  <c:v>0.10097829999999999</c:v>
                </c:pt>
                <c:pt idx="7">
                  <c:v>9.4983600000000001E-2</c:v>
                </c:pt>
                <c:pt idx="8">
                  <c:v>9.9403400000000003E-2</c:v>
                </c:pt>
                <c:pt idx="9">
                  <c:v>9.2287499999999995E-2</c:v>
                </c:pt>
              </c:numCache>
            </c:numRef>
          </c:val>
          <c:smooth val="0"/>
          <c:extLst>
            <c:ext xmlns:c16="http://schemas.microsoft.com/office/drawing/2014/chart" uri="{C3380CC4-5D6E-409C-BE32-E72D297353CC}">
              <c16:uniqueId val="{00000001-89AD-475A-A1E9-B6597ADFCC89}"/>
            </c:ext>
          </c:extLst>
        </c:ser>
        <c:ser>
          <c:idx val="2"/>
          <c:order val="2"/>
          <c:tx>
            <c:strRef>
              <c:f>Sheet!$A$8</c:f>
              <c:strCache>
                <c:ptCount val="1"/>
                <c:pt idx="0">
                  <c:v>Colistin</c:v>
                </c:pt>
              </c:strCache>
            </c:strRef>
          </c:tx>
          <c:spPr>
            <a:ln w="28575" cap="rnd">
              <a:solidFill>
                <a:srgbClr val="007CBA"/>
              </a:solidFill>
              <a:round/>
            </a:ln>
            <a:effectLst/>
          </c:spPr>
          <c:marker>
            <c:symbol val="circle"/>
            <c:size val="5"/>
            <c:spPr>
              <a:solidFill>
                <a:schemeClr val="accent5"/>
              </a:solidFill>
              <a:ln w="9525">
                <a:solidFill>
                  <a:srgbClr val="007CBA"/>
                </a:solidFill>
              </a:ln>
              <a:effectLst/>
            </c:spPr>
          </c:marker>
          <c:cat>
            <c:strRef>
              <c:f>Sheet!$B$5:$K$5</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Sheet!$B$8:$K$8</c:f>
              <c:numCache>
                <c:formatCode>###.##########</c:formatCode>
                <c:ptCount val="10"/>
                <c:pt idx="0">
                  <c:v>0.12353749999999999</c:v>
                </c:pt>
                <c:pt idx="1">
                  <c:v>0.1275165</c:v>
                </c:pt>
                <c:pt idx="2">
                  <c:v>1.8240200000000002E-2</c:v>
                </c:pt>
                <c:pt idx="3">
                  <c:v>1.0076E-3</c:v>
                </c:pt>
                <c:pt idx="4">
                  <c:v>3.1867000000000002E-3</c:v>
                </c:pt>
                <c:pt idx="5">
                  <c:v>1.4364E-3</c:v>
                </c:pt>
                <c:pt idx="6">
                  <c:v>7.0300000000000001E-5</c:v>
                </c:pt>
                <c:pt idx="7">
                  <c:v>0</c:v>
                </c:pt>
                <c:pt idx="8">
                  <c:v>0</c:v>
                </c:pt>
                <c:pt idx="9">
                  <c:v>0</c:v>
                </c:pt>
              </c:numCache>
            </c:numRef>
          </c:val>
          <c:smooth val="0"/>
          <c:extLst>
            <c:ext xmlns:c16="http://schemas.microsoft.com/office/drawing/2014/chart" uri="{C3380CC4-5D6E-409C-BE32-E72D297353CC}">
              <c16:uniqueId val="{00000002-89AD-475A-A1E9-B6597ADFCC89}"/>
            </c:ext>
          </c:extLst>
        </c:ser>
        <c:dLbls>
          <c:showLegendKey val="0"/>
          <c:showVal val="0"/>
          <c:showCatName val="0"/>
          <c:showSerName val="0"/>
          <c:showPercent val="0"/>
          <c:showBubbleSize val="0"/>
        </c:dLbls>
        <c:marker val="1"/>
        <c:smooth val="0"/>
        <c:axId val="973619552"/>
        <c:axId val="973620632"/>
      </c:lineChart>
      <c:catAx>
        <c:axId val="973619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73620632"/>
        <c:crosses val="autoZero"/>
        <c:auto val="1"/>
        <c:lblAlgn val="ctr"/>
        <c:lblOffset val="100"/>
        <c:noMultiLvlLbl val="0"/>
      </c:catAx>
      <c:valAx>
        <c:axId val="973620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Active Ingredient (mg/kg)</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7361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2080547815906"/>
          <c:y val="5.1479118466053318E-2"/>
          <c:w val="0.85535670110201745"/>
          <c:h val="0.7651424364637347"/>
        </c:manualLayout>
      </c:layout>
      <c:lineChart>
        <c:grouping val="standard"/>
        <c:varyColors val="0"/>
        <c:ser>
          <c:idx val="0"/>
          <c:order val="0"/>
          <c:tx>
            <c:strRef>
              <c:f>'New VARSS Graph'!$A$34</c:f>
              <c:strCache>
                <c:ptCount val="1"/>
                <c:pt idx="0">
                  <c:v>In-water/milk*</c:v>
                </c:pt>
              </c:strCache>
            </c:strRef>
          </c:tx>
          <c:spPr>
            <a:ln w="28575" cap="rnd">
              <a:solidFill>
                <a:srgbClr val="007CBA"/>
              </a:solidFill>
              <a:round/>
            </a:ln>
            <a:effectLst/>
          </c:spPr>
          <c:marker>
            <c:symbol val="circle"/>
            <c:size val="5"/>
            <c:spPr>
              <a:solidFill>
                <a:srgbClr val="007CBA"/>
              </a:solidFill>
              <a:ln w="9525">
                <a:solidFill>
                  <a:srgbClr val="007CBA"/>
                </a:solidFill>
              </a:ln>
              <a:effectLst/>
            </c:spPr>
          </c:marker>
          <c:cat>
            <c:strRef>
              <c:f>'New VARSS Graph'!$B$33:$K$33</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'New VARSS Graph'!$B$34:$K$34</c:f>
              <c:numCache>
                <c:formatCode>0.0</c:formatCode>
                <c:ptCount val="10"/>
                <c:pt idx="0">
                  <c:v>16.525917800000002</c:v>
                </c:pt>
                <c:pt idx="1">
                  <c:v>15.2466641</c:v>
                </c:pt>
                <c:pt idx="2">
                  <c:v>11.406229</c:v>
                </c:pt>
                <c:pt idx="3">
                  <c:v>9.2938296999999999</c:v>
                </c:pt>
                <c:pt idx="4">
                  <c:v>9.3485925999999999</c:v>
                </c:pt>
                <c:pt idx="5">
                  <c:v>11.011549599999999</c:v>
                </c:pt>
                <c:pt idx="6">
                  <c:v>11.7788483</c:v>
                </c:pt>
                <c:pt idx="7">
                  <c:v>11.6060514</c:v>
                </c:pt>
                <c:pt idx="8">
                  <c:v>11.3782949</c:v>
                </c:pt>
                <c:pt idx="9">
                  <c:v>12.1588706</c:v>
                </c:pt>
              </c:numCache>
            </c:numRef>
          </c:val>
          <c:smooth val="0"/>
          <c:extLst>
            <c:ext xmlns:c16="http://schemas.microsoft.com/office/drawing/2014/chart" uri="{C3380CC4-5D6E-409C-BE32-E72D297353CC}">
              <c16:uniqueId val="{00000000-6BEC-416A-81E5-8FEB8C807408}"/>
            </c:ext>
          </c:extLst>
        </c:ser>
        <c:ser>
          <c:idx val="1"/>
          <c:order val="1"/>
          <c:tx>
            <c:strRef>
              <c:f>'New VARSS Graph'!$A$35</c:f>
              <c:strCache>
                <c:ptCount val="1"/>
                <c:pt idx="0">
                  <c:v>In-feed</c:v>
                </c:pt>
              </c:strCache>
            </c:strRef>
          </c:tx>
          <c:spPr>
            <a:ln w="28575" cap="rnd">
              <a:solidFill>
                <a:srgbClr val="00AF41"/>
              </a:solidFill>
              <a:round/>
            </a:ln>
            <a:effectLst/>
          </c:spPr>
          <c:marker>
            <c:symbol val="circle"/>
            <c:size val="5"/>
            <c:spPr>
              <a:solidFill>
                <a:srgbClr val="00AF41"/>
              </a:solidFill>
              <a:ln w="9525">
                <a:solidFill>
                  <a:srgbClr val="00AF41"/>
                </a:solidFill>
              </a:ln>
              <a:effectLst/>
            </c:spPr>
          </c:marker>
          <c:cat>
            <c:strRef>
              <c:f>'New VARSS Graph'!$B$33:$K$33</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'New VARSS Graph'!$B$35:$K$35</c:f>
              <c:numCache>
                <c:formatCode>0.0</c:formatCode>
                <c:ptCount val="10"/>
                <c:pt idx="0">
                  <c:v>38.601615000000002</c:v>
                </c:pt>
                <c:pt idx="1">
                  <c:v>33.355349500000003</c:v>
                </c:pt>
                <c:pt idx="2">
                  <c:v>20.5989772</c:v>
                </c:pt>
                <c:pt idx="3">
                  <c:v>14.745299599999999</c:v>
                </c:pt>
                <c:pt idx="4">
                  <c:v>12.346459599999999</c:v>
                </c:pt>
                <c:pt idx="5">
                  <c:v>12.712524200000001</c:v>
                </c:pt>
                <c:pt idx="6">
                  <c:v>12.1245385</c:v>
                </c:pt>
                <c:pt idx="7">
                  <c:v>9.6483899999999991</c:v>
                </c:pt>
                <c:pt idx="8">
                  <c:v>8.0618268999999998</c:v>
                </c:pt>
                <c:pt idx="9">
                  <c:v>8.1699871999999996</c:v>
                </c:pt>
              </c:numCache>
            </c:numRef>
          </c:val>
          <c:smooth val="0"/>
          <c:extLst>
            <c:ext xmlns:c16="http://schemas.microsoft.com/office/drawing/2014/chart" uri="{C3380CC4-5D6E-409C-BE32-E72D297353CC}">
              <c16:uniqueId val="{00000001-6BEC-416A-81E5-8FEB8C807408}"/>
            </c:ext>
          </c:extLst>
        </c:ser>
        <c:ser>
          <c:idx val="2"/>
          <c:order val="2"/>
          <c:tx>
            <c:strRef>
              <c:f>'New VARSS Graph'!$A$36</c:f>
              <c:strCache>
                <c:ptCount val="1"/>
                <c:pt idx="0">
                  <c:v>Injectable</c:v>
                </c:pt>
              </c:strCache>
            </c:strRef>
          </c:tx>
          <c:spPr>
            <a:ln w="28575" cap="rnd">
              <a:solidFill>
                <a:srgbClr val="D9262E"/>
              </a:solidFill>
              <a:round/>
            </a:ln>
            <a:effectLst/>
          </c:spPr>
          <c:marker>
            <c:symbol val="circle"/>
            <c:size val="5"/>
            <c:spPr>
              <a:solidFill>
                <a:srgbClr val="D9262E"/>
              </a:solidFill>
              <a:ln w="9525">
                <a:solidFill>
                  <a:srgbClr val="D9262E"/>
                </a:solidFill>
              </a:ln>
              <a:effectLst/>
            </c:spPr>
          </c:marker>
          <c:cat>
            <c:strRef>
              <c:f>'New VARSS Graph'!$B$33:$K$33</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'New VARSS Graph'!$B$36:$K$36</c:f>
              <c:numCache>
                <c:formatCode>0.0</c:formatCode>
                <c:ptCount val="10"/>
                <c:pt idx="0">
                  <c:v>6.2831882999999999</c:v>
                </c:pt>
                <c:pt idx="1">
                  <c:v>7.0020239000000002</c:v>
                </c:pt>
                <c:pt idx="2">
                  <c:v>6.2226879999999998</c:v>
                </c:pt>
                <c:pt idx="3">
                  <c:v>7.4295011999999998</c:v>
                </c:pt>
                <c:pt idx="4">
                  <c:v>6.7105798999999999</c:v>
                </c:pt>
                <c:pt idx="5">
                  <c:v>6.2440914000000003</c:v>
                </c:pt>
                <c:pt idx="6">
                  <c:v>5.8875413999999999</c:v>
                </c:pt>
                <c:pt idx="7">
                  <c:v>6.6066682999999999</c:v>
                </c:pt>
                <c:pt idx="8">
                  <c:v>5.9006749999999997</c:v>
                </c:pt>
                <c:pt idx="9">
                  <c:v>5.0001278999999998</c:v>
                </c:pt>
              </c:numCache>
            </c:numRef>
          </c:val>
          <c:smooth val="0"/>
          <c:extLst>
            <c:ext xmlns:c16="http://schemas.microsoft.com/office/drawing/2014/chart" uri="{C3380CC4-5D6E-409C-BE32-E72D297353CC}">
              <c16:uniqueId val="{00000002-6BEC-416A-81E5-8FEB8C807408}"/>
            </c:ext>
          </c:extLst>
        </c:ser>
        <c:dLbls>
          <c:showLegendKey val="0"/>
          <c:showVal val="0"/>
          <c:showCatName val="0"/>
          <c:showSerName val="0"/>
          <c:showPercent val="0"/>
          <c:showBubbleSize val="0"/>
        </c:dLbls>
        <c:marker val="1"/>
        <c:smooth val="0"/>
        <c:axId val="377641743"/>
        <c:axId val="377629743"/>
      </c:lineChart>
      <c:catAx>
        <c:axId val="3776417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7629743"/>
        <c:crosses val="autoZero"/>
        <c:auto val="1"/>
        <c:lblAlgn val="ctr"/>
        <c:lblOffset val="100"/>
        <c:noMultiLvlLbl val="0"/>
      </c:catAx>
      <c:valAx>
        <c:axId val="3776297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GB" b="1"/>
                  <a:t>Active Ingredient (mg/kg)</a:t>
                </a:r>
              </a:p>
            </c:rich>
          </c:tx>
          <c:layout>
            <c:manualLayout>
              <c:xMode val="edge"/>
              <c:yMode val="edge"/>
              <c:x val="0"/>
              <c:y val="0.16540650406504065"/>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7764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05154191492482E-2"/>
          <c:y val="2.8809876543209878E-2"/>
          <c:w val="0.89698529928284509"/>
          <c:h val="0.8240565449667776"/>
        </c:manualLayout>
      </c:layout>
      <c:barChart>
        <c:barDir val="col"/>
        <c:grouping val="clustered"/>
        <c:varyColors val="0"/>
        <c:ser>
          <c:idx val="0"/>
          <c:order val="0"/>
          <c:tx>
            <c:strRef>
              <c:f>E.coli_pig!$A$88</c:f>
              <c:strCache>
                <c:ptCount val="1"/>
                <c:pt idx="0">
                  <c:v>2015</c:v>
                </c:pt>
              </c:strCache>
            </c:strRef>
          </c:tx>
          <c:spPr>
            <a:solidFill>
              <a:srgbClr val="6D3075"/>
            </a:solidFill>
          </c:spPr>
          <c:invertIfNegative val="0"/>
          <c:cat>
            <c:strRef>
              <c:f>E.coli_pig!$B$87:$C$87</c:f>
              <c:strCache>
                <c:ptCount val="2"/>
                <c:pt idx="0">
                  <c:v>Fully susceptible </c:v>
                </c:pt>
                <c:pt idx="1">
                  <c:v>Multi-drug resistant</c:v>
                </c:pt>
              </c:strCache>
            </c:strRef>
          </c:cat>
          <c:val>
            <c:numRef>
              <c:f>E.coli_pig!$B$88:$C$88</c:f>
              <c:numCache>
                <c:formatCode>0.0</c:formatCode>
                <c:ptCount val="2"/>
                <c:pt idx="0">
                  <c:v>22.9</c:v>
                </c:pt>
                <c:pt idx="1">
                  <c:v>50.6</c:v>
                </c:pt>
              </c:numCache>
            </c:numRef>
          </c:val>
          <c:extLst>
            <c:ext xmlns:c16="http://schemas.microsoft.com/office/drawing/2014/chart" uri="{C3380CC4-5D6E-409C-BE32-E72D297353CC}">
              <c16:uniqueId val="{00000000-31B2-4450-8CD7-A7DD47E9657D}"/>
            </c:ext>
          </c:extLst>
        </c:ser>
        <c:ser>
          <c:idx val="1"/>
          <c:order val="1"/>
          <c:tx>
            <c:strRef>
              <c:f>E.coli_pig!$A$89</c:f>
              <c:strCache>
                <c:ptCount val="1"/>
                <c:pt idx="0">
                  <c:v>2017</c:v>
                </c:pt>
              </c:strCache>
            </c:strRef>
          </c:tx>
          <c:spPr>
            <a:solidFill>
              <a:srgbClr val="FF9E16"/>
            </a:solidFill>
          </c:spPr>
          <c:invertIfNegative val="0"/>
          <c:cat>
            <c:strRef>
              <c:f>E.coli_pig!$B$87:$C$87</c:f>
              <c:strCache>
                <c:ptCount val="2"/>
                <c:pt idx="0">
                  <c:v>Fully susceptible </c:v>
                </c:pt>
                <c:pt idx="1">
                  <c:v>Multi-drug resistant</c:v>
                </c:pt>
              </c:strCache>
            </c:strRef>
          </c:cat>
          <c:val>
            <c:numRef>
              <c:f>E.coli_pig!$B$89:$C$89</c:f>
              <c:numCache>
                <c:formatCode>0.0</c:formatCode>
                <c:ptCount val="2"/>
                <c:pt idx="0">
                  <c:v>31.7</c:v>
                </c:pt>
                <c:pt idx="1">
                  <c:v>40.299999999999997</c:v>
                </c:pt>
              </c:numCache>
            </c:numRef>
          </c:val>
          <c:extLst>
            <c:ext xmlns:c16="http://schemas.microsoft.com/office/drawing/2014/chart" uri="{C3380CC4-5D6E-409C-BE32-E72D297353CC}">
              <c16:uniqueId val="{00000001-31B2-4450-8CD7-A7DD47E9657D}"/>
            </c:ext>
          </c:extLst>
        </c:ser>
        <c:ser>
          <c:idx val="2"/>
          <c:order val="2"/>
          <c:tx>
            <c:strRef>
              <c:f>E.coli_pig!$A$90</c:f>
              <c:strCache>
                <c:ptCount val="1"/>
                <c:pt idx="0">
                  <c:v>2019</c:v>
                </c:pt>
              </c:strCache>
            </c:strRef>
          </c:tx>
          <c:spPr>
            <a:solidFill>
              <a:srgbClr val="77BC1F"/>
            </a:solidFill>
            <a:ln>
              <a:solidFill>
                <a:srgbClr val="77BC1F"/>
              </a:solidFill>
            </a:ln>
          </c:spPr>
          <c:invertIfNegative val="0"/>
          <c:cat>
            <c:strRef>
              <c:f>E.coli_pig!$B$87:$C$87</c:f>
              <c:strCache>
                <c:ptCount val="2"/>
                <c:pt idx="0">
                  <c:v>Fully susceptible </c:v>
                </c:pt>
                <c:pt idx="1">
                  <c:v>Multi-drug resistant</c:v>
                </c:pt>
              </c:strCache>
            </c:strRef>
          </c:cat>
          <c:val>
            <c:numRef>
              <c:f>E.coli_pig!$B$90:$C$90</c:f>
              <c:numCache>
                <c:formatCode>General</c:formatCode>
                <c:ptCount val="2"/>
                <c:pt idx="0">
                  <c:v>29.3</c:v>
                </c:pt>
                <c:pt idx="1">
                  <c:v>39.4</c:v>
                </c:pt>
              </c:numCache>
            </c:numRef>
          </c:val>
          <c:extLst>
            <c:ext xmlns:c16="http://schemas.microsoft.com/office/drawing/2014/chart" uri="{C3380CC4-5D6E-409C-BE32-E72D297353CC}">
              <c16:uniqueId val="{00000002-31B2-4450-8CD7-A7DD47E9657D}"/>
            </c:ext>
          </c:extLst>
        </c:ser>
        <c:ser>
          <c:idx val="3"/>
          <c:order val="3"/>
          <c:tx>
            <c:strRef>
              <c:f>E.coli_pig!$A$91</c:f>
              <c:strCache>
                <c:ptCount val="1"/>
                <c:pt idx="0">
                  <c:v>2021</c:v>
                </c:pt>
              </c:strCache>
            </c:strRef>
          </c:tx>
          <c:spPr>
            <a:solidFill>
              <a:srgbClr val="007CBA"/>
            </a:solidFill>
          </c:spPr>
          <c:invertIfNegative val="0"/>
          <c:cat>
            <c:strRef>
              <c:f>E.coli_pig!$B$87:$C$87</c:f>
              <c:strCache>
                <c:ptCount val="2"/>
                <c:pt idx="0">
                  <c:v>Fully susceptible </c:v>
                </c:pt>
                <c:pt idx="1">
                  <c:v>Multi-drug resistant</c:v>
                </c:pt>
              </c:strCache>
            </c:strRef>
          </c:cat>
          <c:val>
            <c:numRef>
              <c:f>E.coli_pig!$B$91:$C$91</c:f>
              <c:numCache>
                <c:formatCode>0.0</c:formatCode>
                <c:ptCount val="2"/>
                <c:pt idx="0">
                  <c:v>34.6</c:v>
                </c:pt>
                <c:pt idx="1">
                  <c:v>37.1</c:v>
                </c:pt>
              </c:numCache>
            </c:numRef>
          </c:val>
          <c:extLst>
            <c:ext xmlns:c16="http://schemas.microsoft.com/office/drawing/2014/chart" uri="{C3380CC4-5D6E-409C-BE32-E72D297353CC}">
              <c16:uniqueId val="{00000003-31B2-4450-8CD7-A7DD47E9657D}"/>
            </c:ext>
          </c:extLst>
        </c:ser>
        <c:ser>
          <c:idx val="4"/>
          <c:order val="4"/>
          <c:tx>
            <c:strRef>
              <c:f>E.coli_pig!$A$92</c:f>
              <c:strCache>
                <c:ptCount val="1"/>
                <c:pt idx="0">
                  <c:v>2023</c:v>
                </c:pt>
              </c:strCache>
            </c:strRef>
          </c:tx>
          <c:spPr>
            <a:solidFill>
              <a:srgbClr val="D9262E"/>
            </a:solidFill>
          </c:spPr>
          <c:invertIfNegative val="0"/>
          <c:cat>
            <c:strRef>
              <c:f>E.coli_pig!$B$87:$C$87</c:f>
              <c:strCache>
                <c:ptCount val="2"/>
                <c:pt idx="0">
                  <c:v>Fully susceptible </c:v>
                </c:pt>
                <c:pt idx="1">
                  <c:v>Multi-drug resistant</c:v>
                </c:pt>
              </c:strCache>
            </c:strRef>
          </c:cat>
          <c:val>
            <c:numRef>
              <c:f>E.coli_pig!$B$92:$C$92</c:f>
              <c:numCache>
                <c:formatCode>0.0</c:formatCode>
                <c:ptCount val="2"/>
                <c:pt idx="0">
                  <c:v>41.8</c:v>
                </c:pt>
                <c:pt idx="1">
                  <c:v>26.5</c:v>
                </c:pt>
              </c:numCache>
            </c:numRef>
          </c:val>
          <c:extLst>
            <c:ext xmlns:c16="http://schemas.microsoft.com/office/drawing/2014/chart" uri="{C3380CC4-5D6E-409C-BE32-E72D297353CC}">
              <c16:uniqueId val="{00000004-31B2-4450-8CD7-A7DD47E9657D}"/>
            </c:ext>
          </c:extLst>
        </c:ser>
        <c:dLbls>
          <c:showLegendKey val="0"/>
          <c:showVal val="0"/>
          <c:showCatName val="0"/>
          <c:showSerName val="0"/>
          <c:showPercent val="0"/>
          <c:showBubbleSize val="0"/>
        </c:dLbls>
        <c:gapWidth val="500"/>
        <c:axId val="134887680"/>
        <c:axId val="134898048"/>
      </c:barChart>
      <c:catAx>
        <c:axId val="134887680"/>
        <c:scaling>
          <c:orientation val="minMax"/>
        </c:scaling>
        <c:delete val="0"/>
        <c:axPos val="b"/>
        <c:title>
          <c:tx>
            <c:rich>
              <a:bodyPr/>
              <a:lstStyle/>
              <a:p>
                <a:pPr>
                  <a:defRPr sz="1000"/>
                </a:pPr>
                <a:r>
                  <a:rPr lang="en-US" sz="1400" dirty="0"/>
                  <a:t>Indicator</a:t>
                </a:r>
              </a:p>
            </c:rich>
          </c:tx>
          <c:layout>
            <c:manualLayout>
              <c:xMode val="edge"/>
              <c:yMode val="edge"/>
              <c:x val="0.49316992835443202"/>
              <c:y val="0.92378307806677717"/>
            </c:manualLayout>
          </c:layout>
          <c:overlay val="0"/>
        </c:title>
        <c:numFmt formatCode="General" sourceLinked="0"/>
        <c:majorTickMark val="none"/>
        <c:minorTickMark val="none"/>
        <c:tickLblPos val="nextTo"/>
        <c:txPr>
          <a:bodyPr/>
          <a:lstStyle/>
          <a:p>
            <a:pPr>
              <a:defRPr sz="1200"/>
            </a:pPr>
            <a:endParaRPr lang="en-US"/>
          </a:p>
        </c:txPr>
        <c:crossAx val="134898048"/>
        <c:crosses val="autoZero"/>
        <c:auto val="1"/>
        <c:lblAlgn val="ctr"/>
        <c:lblOffset val="100"/>
        <c:noMultiLvlLbl val="0"/>
      </c:catAx>
      <c:valAx>
        <c:axId val="134898048"/>
        <c:scaling>
          <c:orientation val="minMax"/>
        </c:scaling>
        <c:delete val="0"/>
        <c:axPos val="l"/>
        <c:majorGridlines>
          <c:spPr>
            <a:ln w="9525">
              <a:solidFill>
                <a:srgbClr val="D9D9D9"/>
              </a:solidFill>
            </a:ln>
          </c:spPr>
        </c:majorGridlines>
        <c:title>
          <c:tx>
            <c:rich>
              <a:bodyPr/>
              <a:lstStyle/>
              <a:p>
                <a:pPr>
                  <a:defRPr sz="1050"/>
                </a:pPr>
                <a:r>
                  <a:rPr lang="en-US" sz="1400" dirty="0"/>
                  <a:t>Percentage</a:t>
                </a:r>
              </a:p>
            </c:rich>
          </c:tx>
          <c:layout>
            <c:manualLayout>
              <c:xMode val="edge"/>
              <c:yMode val="edge"/>
              <c:x val="6.4858452912364053E-3"/>
              <c:y val="0.33105423473150702"/>
            </c:manualLayout>
          </c:layout>
          <c:overlay val="0"/>
        </c:title>
        <c:numFmt formatCode="#,##0" sourceLinked="0"/>
        <c:majorTickMark val="out"/>
        <c:minorTickMark val="none"/>
        <c:tickLblPos val="nextTo"/>
        <c:txPr>
          <a:bodyPr/>
          <a:lstStyle/>
          <a:p>
            <a:pPr>
              <a:defRPr sz="1200"/>
            </a:pPr>
            <a:endParaRPr lang="en-US"/>
          </a:p>
        </c:txPr>
        <c:crossAx val="134887680"/>
        <c:crosses val="autoZero"/>
        <c:crossBetween val="between"/>
      </c:valAx>
      <c:spPr>
        <a:noFill/>
      </c:spPr>
    </c:plotArea>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353006580211"/>
          <c:y val="3.3736071164757103E-2"/>
          <c:w val="0.6563401493940344"/>
          <c:h val="0.51819448004275759"/>
        </c:manualLayout>
      </c:layout>
      <c:barChart>
        <c:barDir val="col"/>
        <c:grouping val="clustered"/>
        <c:varyColors val="0"/>
        <c:ser>
          <c:idx val="0"/>
          <c:order val="0"/>
          <c:tx>
            <c:strRef>
              <c:f>sheep_E.faecalis!$D$2</c:f>
              <c:strCache>
                <c:ptCount val="1"/>
                <c:pt idx="0">
                  <c:v>2023</c:v>
                </c:pt>
              </c:strCache>
            </c:strRef>
          </c:tx>
          <c:spPr>
            <a:solidFill>
              <a:srgbClr val="D9262E"/>
            </a:solidFill>
            <a:ln>
              <a:noFill/>
            </a:ln>
            <a:effectLst/>
          </c:spPr>
          <c:invertIfNegative val="0"/>
          <c:cat>
            <c:strRef>
              <c:f>sheep_E.faecalis!$C$13</c:f>
              <c:strCache>
                <c:ptCount val="1"/>
                <c:pt idx="0">
                  <c:v>Ciprofloxacin </c:v>
                </c:pt>
              </c:strCache>
              <c:extLst/>
            </c:strRef>
          </c:cat>
          <c:val>
            <c:numRef>
              <c:f>sheep_E.faecalis!$H$13</c:f>
              <c:numCache>
                <c:formatCode>General</c:formatCode>
                <c:ptCount val="1"/>
                <c:pt idx="0">
                  <c:v>0</c:v>
                </c:pt>
              </c:numCache>
              <c:extLst/>
            </c:numRef>
          </c:val>
          <c:extLst>
            <c:ext xmlns:c16="http://schemas.microsoft.com/office/drawing/2014/chart" uri="{C3380CC4-5D6E-409C-BE32-E72D297353CC}">
              <c16:uniqueId val="{00000000-C96D-42A8-9C5D-AF3029FD5066}"/>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Resistant isolates (%)</a:t>
                </a:r>
                <a:endParaRPr lang="en-GB" b="1"/>
              </a:p>
            </c:rich>
          </c:tx>
          <c:layout>
            <c:manualLayout>
              <c:xMode val="edge"/>
              <c:yMode val="edge"/>
              <c:x val="9.6277278562259302E-2"/>
              <c:y val="3.0280090840272521E-2"/>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1020339102898"/>
          <c:y val="3.3736029972059947E-2"/>
          <c:w val="0.838240493350775"/>
          <c:h val="0.61711513631360593"/>
        </c:manualLayout>
      </c:layout>
      <c:barChart>
        <c:barDir val="col"/>
        <c:grouping val="clustered"/>
        <c:varyColors val="0"/>
        <c:ser>
          <c:idx val="4"/>
          <c:order val="0"/>
          <c:tx>
            <c:strRef>
              <c:f>E.faecalis_pig!$D$2</c:f>
              <c:strCache>
                <c:ptCount val="1"/>
                <c:pt idx="0">
                  <c:v>2023</c:v>
                </c:pt>
              </c:strCache>
            </c:strRef>
          </c:tx>
          <c:spPr>
            <a:solidFill>
              <a:srgbClr val="D9262E"/>
            </a:solidFill>
            <a:ln>
              <a:noFill/>
            </a:ln>
            <a:effectLst/>
          </c:spPr>
          <c:invertIfNegative val="0"/>
          <c:dPt>
            <c:idx val="2"/>
            <c:invertIfNegative val="0"/>
            <c:bubble3D val="0"/>
            <c:spPr>
              <a:solidFill>
                <a:srgbClr val="D9262E"/>
              </a:solidFill>
              <a:ln>
                <a:noFill/>
              </a:ln>
              <a:effectLst/>
            </c:spPr>
            <c:extLst>
              <c:ext xmlns:c16="http://schemas.microsoft.com/office/drawing/2014/chart" uri="{C3380CC4-5D6E-409C-BE32-E72D297353CC}">
                <c16:uniqueId val="{00000001-676E-4EDF-850F-D6BEBCCFFB73}"/>
              </c:ext>
            </c:extLst>
          </c:dPt>
          <c:dPt>
            <c:idx val="6"/>
            <c:invertIfNegative val="0"/>
            <c:bubble3D val="0"/>
            <c:spPr>
              <a:solidFill>
                <a:srgbClr val="D9262E"/>
              </a:solidFill>
              <a:ln>
                <a:noFill/>
              </a:ln>
              <a:effectLst/>
            </c:spPr>
            <c:extLst>
              <c:ext xmlns:c16="http://schemas.microsoft.com/office/drawing/2014/chart" uri="{C3380CC4-5D6E-409C-BE32-E72D297353CC}">
                <c16:uniqueId val="{00000003-676E-4EDF-850F-D6BEBCCFFB73}"/>
              </c:ext>
            </c:extLst>
          </c:dPt>
          <c:cat>
            <c:multiLvlStrRef>
              <c:f>(E.faecalis_pig!$B$2:$C$9,E.faecalis_pig!$B$11:$C$12)</c:f>
              <c:multiLvlStrCache>
                <c:ptCount val="10"/>
                <c:lvl>
                  <c:pt idx="0">
                    <c:v>Gentamicin</c:v>
                  </c:pt>
                  <c:pt idx="1">
                    <c:v>Chloramphenicol</c:v>
                  </c:pt>
                  <c:pt idx="2">
                    <c:v>Ampicillin</c:v>
                  </c:pt>
                  <c:pt idx="3">
                    <c:v>Teicoplanin</c:v>
                  </c:pt>
                  <c:pt idx="4">
                    <c:v>Vancomycin</c:v>
                  </c:pt>
                  <c:pt idx="5">
                    <c:v>Daptomycin</c:v>
                  </c:pt>
                  <c:pt idx="6">
                    <c:v>Erythromycin</c:v>
                  </c:pt>
                  <c:pt idx="7">
                    <c:v>Linezolid</c:v>
                  </c:pt>
                  <c:pt idx="8">
                    <c:v>Tetracyclines</c:v>
                  </c:pt>
                  <c:pt idx="9">
                    <c:v>Tigecycline</c:v>
                  </c:pt>
                </c:lvl>
                <c:lvl>
                  <c:pt idx="0">
                    <c:v>AG</c:v>
                  </c:pt>
                  <c:pt idx="1">
                    <c:v>AP</c:v>
                  </c:pt>
                  <c:pt idx="2">
                    <c:v>BL</c:v>
                  </c:pt>
                  <c:pt idx="3">
                    <c:v>GP</c:v>
                  </c:pt>
                  <c:pt idx="5">
                    <c:v>LP</c:v>
                  </c:pt>
                  <c:pt idx="6">
                    <c:v>ML</c:v>
                  </c:pt>
                  <c:pt idx="7">
                    <c:v>OX</c:v>
                  </c:pt>
                  <c:pt idx="8">
                    <c:v>TC</c:v>
                  </c:pt>
                </c:lvl>
              </c:multiLvlStrCache>
              <c:extLst/>
            </c:multiLvlStrRef>
          </c:cat>
          <c:val>
            <c:numRef>
              <c:f>(E.faecalis_pig!$H$2:$H$9,E.faecalis_pig!$H$11:$H$12)</c:f>
              <c:numCache>
                <c:formatCode>0.0</c:formatCode>
                <c:ptCount val="10"/>
                <c:pt idx="0">
                  <c:v>12.5</c:v>
                </c:pt>
                <c:pt idx="1">
                  <c:v>21.428571428571427</c:v>
                </c:pt>
                <c:pt idx="2">
                  <c:v>0</c:v>
                </c:pt>
                <c:pt idx="3">
                  <c:v>0</c:v>
                </c:pt>
                <c:pt idx="4">
                  <c:v>0</c:v>
                </c:pt>
                <c:pt idx="5">
                  <c:v>0</c:v>
                </c:pt>
                <c:pt idx="6">
                  <c:v>41.071428571428569</c:v>
                </c:pt>
                <c:pt idx="7">
                  <c:v>1.7857142857142856</c:v>
                </c:pt>
                <c:pt idx="8">
                  <c:v>62.5</c:v>
                </c:pt>
                <c:pt idx="9">
                  <c:v>0</c:v>
                </c:pt>
              </c:numCache>
              <c:extLst/>
            </c:numRef>
          </c:val>
          <c:extLst>
            <c:ext xmlns:c16="http://schemas.microsoft.com/office/drawing/2014/chart" uri="{C3380CC4-5D6E-409C-BE32-E72D297353CC}">
              <c16:uniqueId val="{00000004-676E-4EDF-850F-D6BEBCCFFB73}"/>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tickMarkSkip val="1"/>
        <c:noMultiLvlLbl val="0"/>
      </c:catAx>
      <c:valAx>
        <c:axId val="7819430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Resistant isolates (%)</a:t>
                </a:r>
                <a:endParaRPr lang="en-GB" b="1"/>
              </a:p>
            </c:rich>
          </c:tx>
          <c:layout>
            <c:manualLayout>
              <c:xMode val="edge"/>
              <c:yMode val="edge"/>
              <c:x val="9.6998378730561198E-3"/>
              <c:y val="0.19112718017102703"/>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3077027975737"/>
          <c:y val="3.3735915829901666E-2"/>
          <c:w val="0.83355320642648978"/>
          <c:h val="0.5043976483786301"/>
        </c:manualLayout>
      </c:layout>
      <c:barChart>
        <c:barDir val="col"/>
        <c:grouping val="clustered"/>
        <c:varyColors val="0"/>
        <c:ser>
          <c:idx val="4"/>
          <c:order val="0"/>
          <c:tx>
            <c:strRef>
              <c:f>E.faecium_pig!$D$2</c:f>
              <c:strCache>
                <c:ptCount val="1"/>
                <c:pt idx="0">
                  <c:v>2023</c:v>
                </c:pt>
              </c:strCache>
            </c:strRef>
          </c:tx>
          <c:spPr>
            <a:solidFill>
              <a:srgbClr val="D9262E"/>
            </a:solidFill>
            <a:ln>
              <a:noFill/>
            </a:ln>
            <a:effectLst/>
          </c:spPr>
          <c:invertIfNegative val="0"/>
          <c:dPt>
            <c:idx val="2"/>
            <c:invertIfNegative val="0"/>
            <c:bubble3D val="0"/>
            <c:spPr>
              <a:solidFill>
                <a:srgbClr val="D9262E"/>
              </a:solidFill>
              <a:ln>
                <a:noFill/>
              </a:ln>
              <a:effectLst/>
            </c:spPr>
            <c:extLst>
              <c:ext xmlns:c16="http://schemas.microsoft.com/office/drawing/2014/chart" uri="{C3380CC4-5D6E-409C-BE32-E72D297353CC}">
                <c16:uniqueId val="{00000001-B6AC-4142-B9EF-1FB5F11FF34A}"/>
              </c:ext>
            </c:extLst>
          </c:dPt>
          <c:dPt>
            <c:idx val="6"/>
            <c:invertIfNegative val="0"/>
            <c:bubble3D val="0"/>
            <c:spPr>
              <a:solidFill>
                <a:srgbClr val="D9262E"/>
              </a:solidFill>
              <a:ln>
                <a:noFill/>
              </a:ln>
              <a:effectLst/>
            </c:spPr>
            <c:extLst>
              <c:ext xmlns:c16="http://schemas.microsoft.com/office/drawing/2014/chart" uri="{C3380CC4-5D6E-409C-BE32-E72D297353CC}">
                <c16:uniqueId val="{00000003-B6AC-4142-B9EF-1FB5F11FF34A}"/>
              </c:ext>
            </c:extLst>
          </c:dPt>
          <c:cat>
            <c:multiLvlStrRef>
              <c:f>E.faecium_pig!$B$2:$C$12</c:f>
              <c:multiLvlStrCache>
                <c:ptCount val="11"/>
                <c:lvl>
                  <c:pt idx="0">
                    <c:v>Gentamicin</c:v>
                  </c:pt>
                  <c:pt idx="1">
                    <c:v>Chloramphenicol</c:v>
                  </c:pt>
                  <c:pt idx="2">
                    <c:v>Ampicillin</c:v>
                  </c:pt>
                  <c:pt idx="3">
                    <c:v>Teicoplanin</c:v>
                  </c:pt>
                  <c:pt idx="4">
                    <c:v>Vancomycin</c:v>
                  </c:pt>
                  <c:pt idx="5">
                    <c:v>Daptomycin</c:v>
                  </c:pt>
                  <c:pt idx="6">
                    <c:v>Erythromycin</c:v>
                  </c:pt>
                  <c:pt idx="7">
                    <c:v>Linezolid</c:v>
                  </c:pt>
                  <c:pt idx="8">
                    <c:v>Quinupristin/Dalfopristin</c:v>
                  </c:pt>
                  <c:pt idx="9">
                    <c:v>Tetracyclines</c:v>
                  </c:pt>
                  <c:pt idx="10">
                    <c:v>Tigecycline</c:v>
                  </c:pt>
                </c:lvl>
                <c:lvl>
                  <c:pt idx="0">
                    <c:v>AG</c:v>
                  </c:pt>
                  <c:pt idx="1">
                    <c:v>AP</c:v>
                  </c:pt>
                  <c:pt idx="2">
                    <c:v>BL</c:v>
                  </c:pt>
                  <c:pt idx="3">
                    <c:v>GP</c:v>
                  </c:pt>
                  <c:pt idx="5">
                    <c:v>LP</c:v>
                  </c:pt>
                  <c:pt idx="6">
                    <c:v>ML</c:v>
                  </c:pt>
                  <c:pt idx="7">
                    <c:v>OX</c:v>
                  </c:pt>
                  <c:pt idx="8">
                    <c:v>SG</c:v>
                  </c:pt>
                  <c:pt idx="9">
                    <c:v>TC</c:v>
                  </c:pt>
                </c:lvl>
              </c:multiLvlStrCache>
              <c:extLst/>
            </c:multiLvlStrRef>
          </c:cat>
          <c:val>
            <c:numRef>
              <c:f>E.faecium_pig!$H$2:$H$12</c:f>
              <c:numCache>
                <c:formatCode>0.0</c:formatCode>
                <c:ptCount val="11"/>
                <c:pt idx="0">
                  <c:v>0.56818181818181823</c:v>
                </c:pt>
                <c:pt idx="1">
                  <c:v>4.5454545454545459</c:v>
                </c:pt>
                <c:pt idx="2">
                  <c:v>20.454545454545457</c:v>
                </c:pt>
                <c:pt idx="3">
                  <c:v>0</c:v>
                </c:pt>
                <c:pt idx="4">
                  <c:v>0</c:v>
                </c:pt>
                <c:pt idx="5">
                  <c:v>0</c:v>
                </c:pt>
                <c:pt idx="6">
                  <c:v>28.40909090909091</c:v>
                </c:pt>
                <c:pt idx="7">
                  <c:v>3.4090909090909087</c:v>
                </c:pt>
                <c:pt idx="8">
                  <c:v>69.318181818181827</c:v>
                </c:pt>
                <c:pt idx="9">
                  <c:v>65.909090909090907</c:v>
                </c:pt>
                <c:pt idx="10">
                  <c:v>0</c:v>
                </c:pt>
              </c:numCache>
              <c:extLst/>
            </c:numRef>
          </c:val>
          <c:extLst>
            <c:ext xmlns:c16="http://schemas.microsoft.com/office/drawing/2014/chart" uri="{C3380CC4-5D6E-409C-BE32-E72D297353CC}">
              <c16:uniqueId val="{00000004-B6AC-4142-B9EF-1FB5F11FF34A}"/>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8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000" b="1" i="0" u="none" strike="noStrike" kern="1200" baseline="0">
                    <a:solidFill>
                      <a:sysClr val="windowText" lastClr="000000"/>
                    </a:solidFill>
                    <a:latin typeface="Arial" panose="020B0604020202020204" pitchFamily="34" charset="0"/>
                    <a:cs typeface="Arial" panose="020B0604020202020204" pitchFamily="34" charset="0"/>
                  </a:rPr>
                  <a:t>Resistant isolates (%)</a:t>
                </a:r>
                <a:endParaRPr lang="en-GB" sz="1000" b="1" i="0" u="none" strike="noStrike" kern="1200" baseline="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9.6998378730561181E-3"/>
              <c:y val="0.12056266404199475"/>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2353006580211"/>
          <c:y val="3.3736071164757103E-2"/>
          <c:w val="0.6563401493940344"/>
          <c:h val="0.51819448004275759"/>
        </c:manualLayout>
      </c:layout>
      <c:barChart>
        <c:barDir val="col"/>
        <c:grouping val="clustered"/>
        <c:varyColors val="0"/>
        <c:ser>
          <c:idx val="0"/>
          <c:order val="0"/>
          <c:tx>
            <c:strRef>
              <c:f>sheep_E.faecalis!$D$2</c:f>
              <c:strCache>
                <c:ptCount val="1"/>
                <c:pt idx="0">
                  <c:v>2023</c:v>
                </c:pt>
              </c:strCache>
            </c:strRef>
          </c:tx>
          <c:spPr>
            <a:solidFill>
              <a:srgbClr val="D9262E"/>
            </a:solidFill>
            <a:ln>
              <a:noFill/>
            </a:ln>
            <a:effectLst/>
          </c:spPr>
          <c:invertIfNegative val="0"/>
          <c:cat>
            <c:strRef>
              <c:f>sheep_E.faecalis!$C$13</c:f>
              <c:strCache>
                <c:ptCount val="1"/>
                <c:pt idx="0">
                  <c:v>Ciprofloxacin </c:v>
                </c:pt>
              </c:strCache>
              <c:extLst/>
            </c:strRef>
          </c:cat>
          <c:val>
            <c:numRef>
              <c:f>sheep_E.faecalis!$H$13</c:f>
              <c:numCache>
                <c:formatCode>General</c:formatCode>
                <c:ptCount val="1"/>
                <c:pt idx="0">
                  <c:v>0</c:v>
                </c:pt>
              </c:numCache>
              <c:extLst/>
            </c:numRef>
          </c:val>
          <c:extLst>
            <c:ext xmlns:c16="http://schemas.microsoft.com/office/drawing/2014/chart" uri="{C3380CC4-5D6E-409C-BE32-E72D297353CC}">
              <c16:uniqueId val="{00000000-4DC0-4F58-A5DF-C0036A3456DE}"/>
            </c:ext>
          </c:extLst>
        </c:ser>
        <c:dLbls>
          <c:showLegendKey val="0"/>
          <c:showVal val="0"/>
          <c:showCatName val="0"/>
          <c:showSerName val="0"/>
          <c:showPercent val="0"/>
          <c:showBubbleSize val="0"/>
        </c:dLbls>
        <c:gapWidth val="219"/>
        <c:axId val="781950256"/>
        <c:axId val="781943056"/>
      </c:barChart>
      <c:catAx>
        <c:axId val="781950256"/>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43056"/>
        <c:crosses val="autoZero"/>
        <c:auto val="1"/>
        <c:lblAlgn val="ctr"/>
        <c:lblOffset val="100"/>
        <c:noMultiLvlLbl val="0"/>
      </c:catAx>
      <c:valAx>
        <c:axId val="78194305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b="1"/>
                  <a:t>Resistant isolates (%)</a:t>
                </a:r>
                <a:endParaRPr lang="en-GB" b="1"/>
              </a:p>
            </c:rich>
          </c:tx>
          <c:layout>
            <c:manualLayout>
              <c:xMode val="edge"/>
              <c:yMode val="edge"/>
              <c:x val="9.6277278562259302E-2"/>
              <c:y val="3.0280090840272521E-2"/>
            </c:manualLayout>
          </c:layout>
          <c:overlay val="0"/>
          <c:spPr>
            <a:noFill/>
            <a:ln>
              <a:noFill/>
            </a:ln>
            <a:effectLst/>
          </c:spPr>
          <c:txPr>
            <a:bodyPr rot="-5400000" spcFirstLastPara="1" vertOverflow="ellipsis" vert="horz" wrap="square" anchor="ctr" anchorCtr="1"/>
            <a:lstStyle/>
            <a:p>
              <a:pPr algn="ctr" rtl="0">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81950256"/>
        <c:crosses val="autoZero"/>
        <c:crossBetween val="between"/>
        <c:maj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F3B827-8F5C-43BD-8A58-7063524667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BF092C6-C7D9-44E4-AD0E-70CCBF2FB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3EECB1-B7B9-40E3-B973-BC45E6B58A35}" type="datetimeFigureOut">
              <a:rPr lang="en-GB" smtClean="0"/>
              <a:t>18/11/2024</a:t>
            </a:fld>
            <a:endParaRPr lang="en-GB"/>
          </a:p>
        </p:txBody>
      </p:sp>
      <p:sp>
        <p:nvSpPr>
          <p:cNvPr id="4" name="Footer Placeholder 3">
            <a:extLst>
              <a:ext uri="{FF2B5EF4-FFF2-40B4-BE49-F238E27FC236}">
                <a16:creationId xmlns:a16="http://schemas.microsoft.com/office/drawing/2014/main" id="{9482C02B-921A-4F44-AF0C-165E07348C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3CCC411-A928-4CC5-8667-2B18FF23BE6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967FFB-D0CC-44B1-A271-7DE4CE518F98}" type="slidenum">
              <a:rPr lang="en-GB" smtClean="0"/>
              <a:t>‹#›</a:t>
            </a:fld>
            <a:endParaRPr lang="en-GB"/>
          </a:p>
        </p:txBody>
      </p:sp>
    </p:spTree>
    <p:extLst>
      <p:ext uri="{BB962C8B-B14F-4D97-AF65-F5344CB8AC3E}">
        <p14:creationId xmlns:p14="http://schemas.microsoft.com/office/powerpoint/2010/main" val="9804283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12:54:35.460"/>
    </inkml:context>
    <inkml:brush xml:id="br0">
      <inkml:brushProperty name="width" value="0.035" units="cm"/>
      <inkml:brushProperty name="height" value="0.035" units="cm"/>
      <inkml:brushProperty name="color" value="#E71224"/>
    </inkml:brush>
  </inkml:definitions>
  <inkml:trace contextRef="#ctx0" brushRef="#br0">1 1 24575,'4'0'0,"6"0"0,2 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11:18:18.747"/>
    </inkml:context>
    <inkml:brush xml:id="br0">
      <inkml:brushProperty name="width" value="0.05" units="cm"/>
      <inkml:brushProperty name="height" value="0.05" units="cm"/>
      <inkml:brushProperty name="color" value="#00A0D7"/>
    </inkml:brush>
  </inkml:definitions>
  <inkml:trace contextRef="#ctx0" brushRef="#br0">0 1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3.549"/>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5.40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0:57:12.412"/>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094B9-2944-401D-A179-CA8F9D3D82E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B4695DE-9CA5-4F47-90DD-B66E98EA3E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5EA68CF-6DA8-4816-B52B-2197AC78D008}" type="datetimeFigureOut">
              <a:rPr lang="en-GB"/>
              <a:pPr>
                <a:defRPr/>
              </a:pPr>
              <a:t>18/11/2024</a:t>
            </a:fld>
            <a:endParaRPr lang="en-GB"/>
          </a:p>
        </p:txBody>
      </p:sp>
      <p:sp>
        <p:nvSpPr>
          <p:cNvPr id="4" name="Slide Image Placeholder 3">
            <a:extLst>
              <a:ext uri="{FF2B5EF4-FFF2-40B4-BE49-F238E27FC236}">
                <a16:creationId xmlns:a16="http://schemas.microsoft.com/office/drawing/2014/main" id="{9A45D7C3-E241-40C1-AFD3-61090F7FE23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6487A1C-70A9-4562-9DE2-C0221C5AB7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CF743AE-ED03-42A6-B3EB-1E189AC7A67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6A066F40-5053-4AFB-ADA9-C9D182E7C3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7F3D7D4-CFBA-45B0-B588-019C90AD7AC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1</a:t>
            </a:fld>
            <a:endParaRPr lang="en-GB" altLang="en-US" dirty="0"/>
          </a:p>
        </p:txBody>
      </p:sp>
    </p:spTree>
    <p:extLst>
      <p:ext uri="{BB962C8B-B14F-4D97-AF65-F5344CB8AC3E}">
        <p14:creationId xmlns:p14="http://schemas.microsoft.com/office/powerpoint/2010/main" val="207694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837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2997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131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3040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741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767D-253A-6E75-EB2D-2BF733083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75515A-B42F-9DAC-57CC-DED9B2F8F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F0264-2491-A1F1-040F-ED957CA26F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A1DD5D-8C27-8C49-6AC7-DA23FD937A9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8193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19552-CC07-BF5F-AC6F-C9609F8C1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8B48C-E82D-12A6-E4FE-BF056981E1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2970-9BD2-ADFC-28E8-84F3AEAE99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3FDD74-AA47-333A-A694-CCEA7C6EFDD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5677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9B29-0CF5-05EE-CBFE-5965DB0AF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27EEA-CEFE-D0C3-BF9F-8C123ECF83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5B5B2E-1E25-2CA1-BB8D-7BE939677A5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3F638AB-9E77-CEEE-8ACF-33518A44A6C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8428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FE3A1-396E-0655-29DC-7C4E6128FA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BCAB4-FB74-64FB-268F-68937386E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3BC5E-47D1-F4B4-EA14-087104F067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52BD33-831D-0CC1-E5F2-0A261DD8C59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2886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2</a:t>
            </a:fld>
            <a:endParaRPr lang="en-GB" altLang="en-US" dirty="0"/>
          </a:p>
        </p:txBody>
      </p:sp>
    </p:spTree>
    <p:extLst>
      <p:ext uri="{BB962C8B-B14F-4D97-AF65-F5344CB8AC3E}">
        <p14:creationId xmlns:p14="http://schemas.microsoft.com/office/powerpoint/2010/main" val="340516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3</a:t>
            </a:fld>
            <a:endParaRPr lang="en-GB" altLang="en-US" dirty="0"/>
          </a:p>
        </p:txBody>
      </p:sp>
    </p:spTree>
    <p:extLst>
      <p:ext uri="{BB962C8B-B14F-4D97-AF65-F5344CB8AC3E}">
        <p14:creationId xmlns:p14="http://schemas.microsoft.com/office/powerpoint/2010/main" val="382680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4</a:t>
            </a:fld>
            <a:endParaRPr lang="en-GB" altLang="en-US" dirty="0"/>
          </a:p>
        </p:txBody>
      </p:sp>
    </p:spTree>
    <p:extLst>
      <p:ext uri="{BB962C8B-B14F-4D97-AF65-F5344CB8AC3E}">
        <p14:creationId xmlns:p14="http://schemas.microsoft.com/office/powerpoint/2010/main" val="615955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3D7D4-CFBA-45B0-B588-019C90AD7AC2}" type="slidenum">
              <a:rPr lang="en-GB" altLang="en-US" smtClean="0"/>
              <a:pPr/>
              <a:t>5</a:t>
            </a:fld>
            <a:endParaRPr lang="en-GB" altLang="en-US" dirty="0"/>
          </a:p>
        </p:txBody>
      </p:sp>
    </p:spTree>
    <p:extLst>
      <p:ext uri="{BB962C8B-B14F-4D97-AF65-F5344CB8AC3E}">
        <p14:creationId xmlns:p14="http://schemas.microsoft.com/office/powerpoint/2010/main" val="125362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6275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3928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8479-49C5-4938-6140-DFA70324E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E516E-AE9A-FAB8-D1D1-615463A72A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6BD2E-CC4B-B700-8F60-D3C943E9370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18EE91-1A28-638E-DAB7-C212A616D73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540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F3D7D4-CFBA-45B0-B588-019C90AD7AC2}"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641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84852" y="2584921"/>
            <a:ext cx="7691604" cy="1470025"/>
          </a:xfrm>
          <a:prstGeom prst="rect">
            <a:avLst/>
          </a:prstGeom>
          <a:noFill/>
        </p:spPr>
        <p:txBody>
          <a:bodyPr lIns="0" tIns="0" rIns="0" bIns="0"/>
          <a:lstStyle>
            <a:lvl1pPr algn="l">
              <a:defRPr>
                <a:solidFill>
                  <a:srgbClr val="00AF4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84852" y="4340696"/>
            <a:ext cx="7691604" cy="1752600"/>
          </a:xfrm>
        </p:spPr>
        <p:txBody>
          <a:bodyPr>
            <a:normAutofit/>
          </a:bodyPr>
          <a:lstStyle>
            <a:lvl1pPr marL="0" indent="0" algn="l">
              <a:buNone/>
              <a:defRPr sz="2000">
                <a:solidFill>
                  <a:srgbClr val="00AF4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Rectangle 5">
            <a:extLst>
              <a:ext uri="{FF2B5EF4-FFF2-40B4-BE49-F238E27FC236}">
                <a16:creationId xmlns:a16="http://schemas.microsoft.com/office/drawing/2014/main" id="{8CAFDE11-34AA-45CE-194C-FA4ED98B7CA9}"/>
              </a:ext>
            </a:extLst>
          </p:cNvPr>
          <p:cNvSpPr/>
          <p:nvPr userDrawn="1"/>
        </p:nvSpPr>
        <p:spPr>
          <a:xfrm>
            <a:off x="395536" y="6309320"/>
            <a:ext cx="2376264" cy="3600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9294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1"/>
          <p:cNvSpPr>
            <a:spLocks noGrp="1"/>
          </p:cNvSpPr>
          <p:nvPr>
            <p:ph type="ctrTitle"/>
          </p:nvPr>
        </p:nvSpPr>
        <p:spPr>
          <a:xfrm>
            <a:off x="472728" y="188641"/>
            <a:ext cx="8203728" cy="720080"/>
          </a:xfrm>
          <a:prstGeom prst="rect">
            <a:avLst/>
          </a:prstGeom>
          <a:noFill/>
        </p:spPr>
        <p:txBody>
          <a:bodyPr lIns="0" tIns="0" rIns="0" bIns="0"/>
          <a:lstStyle>
            <a:lvl1pPr algn="l">
              <a:defRPr>
                <a:solidFill>
                  <a:srgbClr val="00AF41"/>
                </a:solidFill>
              </a:defRPr>
            </a:lvl1pPr>
          </a:lstStyle>
          <a:p>
            <a:r>
              <a:rPr lang="en-US"/>
              <a:t>Click to edit Master title style</a:t>
            </a:r>
            <a:endParaRPr lang="en-GB" dirty="0"/>
          </a:p>
        </p:txBody>
      </p:sp>
      <p:sp>
        <p:nvSpPr>
          <p:cNvPr id="7" name="Rectangle 6">
            <a:extLst>
              <a:ext uri="{FF2B5EF4-FFF2-40B4-BE49-F238E27FC236}">
                <a16:creationId xmlns:a16="http://schemas.microsoft.com/office/drawing/2014/main" id="{93E0D972-355B-4C8B-B5DA-8C1D79324C73}"/>
              </a:ext>
            </a:extLst>
          </p:cNvPr>
          <p:cNvSpPr/>
          <p:nvPr userDrawn="1"/>
        </p:nvSpPr>
        <p:spPr>
          <a:xfrm>
            <a:off x="7013103" y="6372966"/>
            <a:ext cx="1213794" cy="307777"/>
          </a:xfrm>
          <a:prstGeom prst="rect">
            <a:avLst/>
          </a:prstGeom>
        </p:spPr>
        <p:txBody>
          <a:bodyPr wrap="none">
            <a:spAutoFit/>
          </a:bodyPr>
          <a:lstStyle/>
          <a:p>
            <a:r>
              <a:rPr lang="en-GB" sz="1400" dirty="0">
                <a:solidFill>
                  <a:schemeClr val="bg1">
                    <a:lumMod val="50000"/>
                  </a:schemeClr>
                </a:solidFill>
                <a:ea typeface="Calibri" panose="020F0502020204030204" pitchFamily="34" charset="0"/>
              </a:rPr>
              <a:t>© 2024 VMD</a:t>
            </a:r>
            <a:endParaRPr lang="en-GB" sz="1400" dirty="0">
              <a:solidFill>
                <a:schemeClr val="bg1">
                  <a:lumMod val="50000"/>
                </a:schemeClr>
              </a:solidFill>
            </a:endParaRPr>
          </a:p>
        </p:txBody>
      </p:sp>
    </p:spTree>
    <p:extLst>
      <p:ext uri="{BB962C8B-B14F-4D97-AF65-F5344CB8AC3E}">
        <p14:creationId xmlns:p14="http://schemas.microsoft.com/office/powerpoint/2010/main" val="1954268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C388663-44FD-49EF-813F-47F943E2F887}"/>
              </a:ext>
            </a:extLst>
          </p:cNvPr>
          <p:cNvSpPr>
            <a:spLocks noGrp="1"/>
          </p:cNvSpPr>
          <p:nvPr>
            <p:ph type="body" idx="1"/>
          </p:nvPr>
        </p:nvSpPr>
        <p:spPr bwMode="auto">
          <a:xfrm>
            <a:off x="457200" y="1268413"/>
            <a:ext cx="82296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6" name="Slide Number Placeholder 5">
            <a:extLst>
              <a:ext uri="{FF2B5EF4-FFF2-40B4-BE49-F238E27FC236}">
                <a16:creationId xmlns:a16="http://schemas.microsoft.com/office/drawing/2014/main" id="{0DA7F34D-D5F8-4408-8B73-F7FA2A04891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7F7F7F"/>
                </a:solidFill>
              </a:defRPr>
            </a:lvl1pPr>
          </a:lstStyle>
          <a:p>
            <a:fld id="{ED99238D-AB3E-4DB7-9325-81C11BD17CC9}" type="slidenum">
              <a:rPr lang="en-GB" altLang="en-US"/>
              <a:pPr/>
              <a:t>‹#›</a:t>
            </a:fld>
            <a:endParaRPr lang="en-GB" altLang="en-US"/>
          </a:p>
        </p:txBody>
      </p:sp>
      <p:pic>
        <p:nvPicPr>
          <p:cNvPr id="8" name="Picture 7">
            <a:extLst>
              <a:ext uri="{FF2B5EF4-FFF2-40B4-BE49-F238E27FC236}">
                <a16:creationId xmlns:a16="http://schemas.microsoft.com/office/drawing/2014/main" id="{8E035F44-F82F-7989-CD05-542075B53D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3075" y="6407150"/>
            <a:ext cx="2063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4" r:id="rId1"/>
    <p:sldLayoutId id="2147483855" r:id="rId2"/>
  </p:sldLayoutIdLst>
  <p:hf hdr="0" ftr="0" dt="0"/>
  <p:txStyles>
    <p:titleStyle>
      <a:lvl1pPr algn="l" rtl="0" eaLnBrk="0" fontAlgn="base" hangingPunct="0">
        <a:spcBef>
          <a:spcPct val="0"/>
        </a:spcBef>
        <a:spcAft>
          <a:spcPct val="0"/>
        </a:spcAft>
        <a:defRPr sz="3600" b="1" kern="1200">
          <a:solidFill>
            <a:schemeClr val="bg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p:titleStyle>
    <p:bodyStyle>
      <a:lvl1pPr marL="250825" indent="-250825" algn="l" rtl="0" eaLnBrk="0" fontAlgn="base" hangingPunct="0">
        <a:spcBef>
          <a:spcPct val="20000"/>
        </a:spcBef>
        <a:spcAft>
          <a:spcPct val="0"/>
        </a:spcAft>
        <a:buClr>
          <a:srgbClr val="00AF41"/>
        </a:buClr>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AF41"/>
        </a:buClr>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08075" indent="-193675"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AF41"/>
        </a:buClr>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13.png"/><Relationship Id="rId2" Type="http://schemas.openxmlformats.org/officeDocument/2006/relationships/notesSlide" Target="../notesSlides/notesSlide10.xml"/><Relationship Id="rId16"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customXml" Target="../ink/ink4.xml"/><Relationship Id="rId11" Type="http://schemas.openxmlformats.org/officeDocument/2006/relationships/image" Target="../media/image12.jpeg"/><Relationship Id="rId5" Type="http://schemas.openxmlformats.org/officeDocument/2006/relationships/image" Target="../media/image300.png"/><Relationship Id="rId15" Type="http://schemas.openxmlformats.org/officeDocument/2006/relationships/image" Target="../media/image16.png"/><Relationship Id="rId10" Type="http://schemas.openxmlformats.org/officeDocument/2006/relationships/image" Target="../media/image11.jpeg"/><Relationship Id="rId9" Type="http://schemas.openxmlformats.org/officeDocument/2006/relationships/image" Target="../media/image10.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image" Target="../media/image3000.png"/></Relationships>
</file>

<file path=ppt/slides/_rels/slide12.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ustomXml" Target="../ink/ink11.xml"/><Relationship Id="rId5" Type="http://schemas.openxmlformats.org/officeDocument/2006/relationships/customXml" Target="../ink/ink10.xml"/><Relationship Id="rId4" Type="http://schemas.openxmlformats.org/officeDocument/2006/relationships/image" Target="../media/image300.png"/></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7"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ustomXml" Target="../ink/ink14.xml"/><Relationship Id="rId5" Type="http://schemas.openxmlformats.org/officeDocument/2006/relationships/customXml" Target="../ink/ink13.xml"/><Relationship Id="rId4" Type="http://schemas.openxmlformats.org/officeDocument/2006/relationships/image" Target="../media/image300.png"/></Relationships>
</file>

<file path=ppt/slides/_rels/slide1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ustomXml" Target="../ink/ink16.xml"/><Relationship Id="rId5" Type="http://schemas.openxmlformats.org/officeDocument/2006/relationships/image" Target="../media/image300.png"/><Relationship Id="rId9" Type="http://schemas.openxmlformats.org/officeDocument/2006/relationships/chart" Target="../charts/chart5.xml"/></Relationships>
</file>

<file path=ppt/slides/_rels/slide15.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customXml" Target="../ink/ink18.xml"/><Relationship Id="rId7" Type="http://schemas.openxmlformats.org/officeDocument/2006/relationships/image" Target="../media/image30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19.xml"/><Relationship Id="rId5" Type="http://schemas.openxmlformats.org/officeDocument/2006/relationships/image" Target="../media/image20.png"/><Relationship Id="rId10" Type="http://schemas.openxmlformats.org/officeDocument/2006/relationships/chart" Target="../charts/chart7.xml"/><Relationship Id="rId9" Type="http://schemas.openxmlformats.org/officeDocument/2006/relationships/chart" Target="../charts/char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ma.europa.eu/en/news/categorisation-antibiotics-used-animals-promotes-responsible-use-protect-public-animal-healt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0.png"/><Relationship Id="rId1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58">
            <a:extLst>
              <a:ext uri="{FF2B5EF4-FFF2-40B4-BE49-F238E27FC236}">
                <a16:creationId xmlns:a16="http://schemas.microsoft.com/office/drawing/2014/main" id="{65F984A3-F7F7-A6A2-609B-B6AAD3D544CB}"/>
              </a:ext>
            </a:extLst>
          </p:cNvPr>
          <p:cNvSpPr/>
          <p:nvPr/>
        </p:nvSpPr>
        <p:spPr>
          <a:xfrm>
            <a:off x="2500012" y="3135595"/>
            <a:ext cx="6643987" cy="3213094"/>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027DBC">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7" name="Trapezoid 58">
            <a:extLst>
              <a:ext uri="{FF2B5EF4-FFF2-40B4-BE49-F238E27FC236}">
                <a16:creationId xmlns:a16="http://schemas.microsoft.com/office/drawing/2014/main" id="{F3D65F01-A009-4D97-8A09-87362BEAA1B4}"/>
              </a:ext>
            </a:extLst>
          </p:cNvPr>
          <p:cNvSpPr/>
          <p:nvPr/>
        </p:nvSpPr>
        <p:spPr>
          <a:xfrm flipH="1" flipV="1">
            <a:off x="0" y="268288"/>
            <a:ext cx="6680200" cy="3116262"/>
          </a:xfrm>
          <a:custGeom>
            <a:avLst/>
            <a:gdLst>
              <a:gd name="connsiteX0" fmla="*/ 0 w 5486400"/>
              <a:gd name="connsiteY0" fmla="*/ 3038475 h 3038475"/>
              <a:gd name="connsiteX1" fmla="*/ 759619 w 5486400"/>
              <a:gd name="connsiteY1" fmla="*/ 0 h 3038475"/>
              <a:gd name="connsiteX2" fmla="*/ 4726781 w 5486400"/>
              <a:gd name="connsiteY2" fmla="*/ 0 h 3038475"/>
              <a:gd name="connsiteX3" fmla="*/ 5486400 w 5486400"/>
              <a:gd name="connsiteY3" fmla="*/ 3038475 h 3038475"/>
              <a:gd name="connsiteX4" fmla="*/ 0 w 5486400"/>
              <a:gd name="connsiteY4" fmla="*/ 3038475 h 3038475"/>
              <a:gd name="connsiteX0" fmla="*/ 0 w 5486400"/>
              <a:gd name="connsiteY0" fmla="*/ 3038475 h 3038475"/>
              <a:gd name="connsiteX1" fmla="*/ 759619 w 5486400"/>
              <a:gd name="connsiteY1" fmla="*/ 0 h 3038475"/>
              <a:gd name="connsiteX2" fmla="*/ 5486400 w 5486400"/>
              <a:gd name="connsiteY2" fmla="*/ 0 h 3038475"/>
              <a:gd name="connsiteX3" fmla="*/ 5486400 w 5486400"/>
              <a:gd name="connsiteY3" fmla="*/ 3038475 h 3038475"/>
              <a:gd name="connsiteX4" fmla="*/ 0 w 5486400"/>
              <a:gd name="connsiteY4" fmla="*/ 3038475 h 3038475"/>
              <a:gd name="connsiteX0" fmla="*/ 0 w 5781675"/>
              <a:gd name="connsiteY0" fmla="*/ 3038475 h 3038475"/>
              <a:gd name="connsiteX1" fmla="*/ 1054894 w 5781675"/>
              <a:gd name="connsiteY1" fmla="*/ 0 h 3038475"/>
              <a:gd name="connsiteX2" fmla="*/ 5781675 w 5781675"/>
              <a:gd name="connsiteY2" fmla="*/ 0 h 3038475"/>
              <a:gd name="connsiteX3" fmla="*/ 5781675 w 5781675"/>
              <a:gd name="connsiteY3" fmla="*/ 3038475 h 3038475"/>
              <a:gd name="connsiteX4" fmla="*/ 0 w 5781675"/>
              <a:gd name="connsiteY4" fmla="*/ 3038475 h 3038475"/>
              <a:gd name="connsiteX0" fmla="*/ 0 w 6076950"/>
              <a:gd name="connsiteY0" fmla="*/ 3038475 h 3038475"/>
              <a:gd name="connsiteX1" fmla="*/ 1350169 w 6076950"/>
              <a:gd name="connsiteY1" fmla="*/ 0 h 3038475"/>
              <a:gd name="connsiteX2" fmla="*/ 6076950 w 6076950"/>
              <a:gd name="connsiteY2" fmla="*/ 0 h 3038475"/>
              <a:gd name="connsiteX3" fmla="*/ 6076950 w 6076950"/>
              <a:gd name="connsiteY3" fmla="*/ 3038475 h 3038475"/>
              <a:gd name="connsiteX4" fmla="*/ 0 w 60769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 name="connsiteX0" fmla="*/ 0 w 6153150"/>
              <a:gd name="connsiteY0" fmla="*/ 3038475 h 3038475"/>
              <a:gd name="connsiteX1" fmla="*/ 1426369 w 6153150"/>
              <a:gd name="connsiteY1" fmla="*/ 0 h 3038475"/>
              <a:gd name="connsiteX2" fmla="*/ 6153150 w 6153150"/>
              <a:gd name="connsiteY2" fmla="*/ 0 h 3038475"/>
              <a:gd name="connsiteX3" fmla="*/ 6153150 w 6153150"/>
              <a:gd name="connsiteY3" fmla="*/ 3038475 h 3038475"/>
              <a:gd name="connsiteX4" fmla="*/ 0 w 6153150"/>
              <a:gd name="connsiteY4" fmla="*/ 3038475 h 3038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150" h="3038475">
                <a:moveTo>
                  <a:pt x="0" y="3038475"/>
                </a:moveTo>
                <a:lnTo>
                  <a:pt x="1426369" y="0"/>
                </a:lnTo>
                <a:lnTo>
                  <a:pt x="6153150" y="0"/>
                </a:lnTo>
                <a:lnTo>
                  <a:pt x="6153150" y="3038475"/>
                </a:lnTo>
                <a:lnTo>
                  <a:pt x="0" y="3038475"/>
                </a:lnTo>
                <a:close/>
              </a:path>
            </a:pathLst>
          </a:custGeom>
          <a:solidFill>
            <a:srgbClr val="D5D5D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9" name="Text Box 8">
            <a:extLst>
              <a:ext uri="{FF2B5EF4-FFF2-40B4-BE49-F238E27FC236}">
                <a16:creationId xmlns:a16="http://schemas.microsoft.com/office/drawing/2014/main" id="{BBD1442B-9CF4-4949-9152-903DF8627046}"/>
              </a:ext>
            </a:extLst>
          </p:cNvPr>
          <p:cNvSpPr txBox="1"/>
          <p:nvPr/>
        </p:nvSpPr>
        <p:spPr>
          <a:xfrm>
            <a:off x="223423" y="509311"/>
            <a:ext cx="4678363" cy="2799263"/>
          </a:xfrm>
          <a:prstGeom prst="rect">
            <a:avLst/>
          </a:prstGeom>
          <a:noFill/>
          <a:ln w="6350">
            <a:noFill/>
          </a:ln>
        </p:spPr>
        <p:txBody>
          <a:bodyPr/>
          <a:lstStyle/>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US" sz="1200" b="1" kern="1400" dirty="0">
              <a:solidFill>
                <a:srgbClr val="6D3075"/>
              </a:solidFill>
              <a:latin typeface="Arial"/>
              <a:ea typeface="Times New Roman"/>
              <a:cs typeface="Times New Roman"/>
            </a:endParaRPr>
          </a:p>
          <a:p>
            <a:pPr>
              <a:lnSpc>
                <a:spcPct val="115000"/>
              </a:lnSpc>
              <a:spcAft>
                <a:spcPts val="0"/>
              </a:spcAft>
              <a:defRPr/>
            </a:pPr>
            <a:endParaRPr lang="en-GB" sz="4000" b="1" kern="1400" dirty="0">
              <a:solidFill>
                <a:srgbClr val="E81067"/>
              </a:solidFill>
              <a:latin typeface="Cambria"/>
              <a:ea typeface="Times New Roman"/>
              <a:cs typeface="Times New Roman"/>
            </a:endParaRPr>
          </a:p>
        </p:txBody>
      </p:sp>
      <p:graphicFrame>
        <p:nvGraphicFramePr>
          <p:cNvPr id="3" name="Table 2">
            <a:extLst>
              <a:ext uri="{FF2B5EF4-FFF2-40B4-BE49-F238E27FC236}">
                <a16:creationId xmlns:a16="http://schemas.microsoft.com/office/drawing/2014/main" id="{81D5D526-FD7E-468C-B4EA-6E558CB21E5F}"/>
              </a:ext>
            </a:extLst>
          </p:cNvPr>
          <p:cNvGraphicFramePr>
            <a:graphicFrameLocks noGrp="1"/>
          </p:cNvGraphicFramePr>
          <p:nvPr/>
        </p:nvGraphicFramePr>
        <p:xfrm>
          <a:off x="223423" y="438114"/>
          <a:ext cx="4858921" cy="2774862"/>
        </p:xfrm>
        <a:graphic>
          <a:graphicData uri="http://schemas.openxmlformats.org/drawingml/2006/table">
            <a:tbl>
              <a:tblPr/>
              <a:tblGrid>
                <a:gridCol w="4858921">
                  <a:extLst>
                    <a:ext uri="{9D8B030D-6E8A-4147-A177-3AD203B41FA5}">
                      <a16:colId xmlns:a16="http://schemas.microsoft.com/office/drawing/2014/main" val="2849711245"/>
                    </a:ext>
                  </a:extLst>
                </a:gridCol>
              </a:tblGrid>
              <a:tr h="2774862">
                <a:tc>
                  <a:txBody>
                    <a:bodyPr/>
                    <a:lstStyle/>
                    <a:p>
                      <a:pPr algn="l">
                        <a:lnSpc>
                          <a:spcPct val="115000"/>
                        </a:lnSpc>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UK-VARSS 2023</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3600" b="1" kern="1400" dirty="0">
                          <a:solidFill>
                            <a:srgbClr val="027DBC"/>
                          </a:solidFill>
                          <a:effectLst/>
                          <a:latin typeface="Arial" panose="020B0604020202020204" pitchFamily="34" charset="0"/>
                          <a:ea typeface="Times New Roman" panose="02020603050405020304" pitchFamily="18" charset="0"/>
                          <a:cs typeface="Times New Roman" panose="02020603050405020304" pitchFamily="18" charset="0"/>
                        </a:rPr>
                        <a:t>Power Point Set </a:t>
                      </a:r>
                      <a:endParaRPr lang="en-GB" sz="3600" b="1" kern="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pPr>
                      <a:endParaRPr lang="en-GB" sz="4000" b="1" kern="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l">
                        <a:lnSpc>
                          <a:spcPct val="115000"/>
                        </a:lnSpc>
                      </a:pPr>
                      <a:endParaRPr lang="en-US" sz="1200" b="1" kern="1400" dirty="0">
                        <a:solidFill>
                          <a:srgbClr val="027DBC"/>
                        </a:solidFill>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ct val="115000"/>
                        </a:lnSpc>
                      </a:pPr>
                      <a:r>
                        <a:rPr lang="en-US" sz="1800" b="1" kern="1400" dirty="0">
                          <a:solidFill>
                            <a:srgbClr val="027DBC"/>
                          </a:solidFill>
                          <a:effectLst/>
                          <a:latin typeface="Arial" panose="020B0604020202020204" pitchFamily="34" charset="0"/>
                          <a:ea typeface="Times New Roman" panose="02020603050405020304" pitchFamily="18" charset="0"/>
                          <a:cs typeface="Times New Roman" panose="02020603050405020304" pitchFamily="18" charset="0"/>
                        </a:rPr>
                        <a:t>Published November 2024</a:t>
                      </a:r>
                      <a:endParaRPr lang="en-GB" sz="5400" b="1" kern="14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998541536"/>
                  </a:ext>
                </a:extLst>
              </a:tr>
            </a:tbl>
          </a:graphicData>
        </a:graphic>
      </p:graphicFrame>
      <p:pic>
        <p:nvPicPr>
          <p:cNvPr id="22" name="Picture 21">
            <a:extLst>
              <a:ext uri="{FF2B5EF4-FFF2-40B4-BE49-F238E27FC236}">
                <a16:creationId xmlns:a16="http://schemas.microsoft.com/office/drawing/2014/main" id="{031F2D41-787F-8BD1-4855-C615617CE7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4271" y="3819283"/>
            <a:ext cx="5431155" cy="2357755"/>
          </a:xfrm>
          <a:prstGeom prst="rect">
            <a:avLst/>
          </a:prstGeom>
          <a:noFill/>
          <a:ln>
            <a:noFill/>
          </a:ln>
        </p:spPr>
      </p:pic>
      <p:sp>
        <p:nvSpPr>
          <p:cNvPr id="12" name="Rectangle 57">
            <a:extLst>
              <a:ext uri="{FF2B5EF4-FFF2-40B4-BE49-F238E27FC236}">
                <a16:creationId xmlns:a16="http://schemas.microsoft.com/office/drawing/2014/main" id="{005E994A-3A45-0B54-10CF-F3BE95C69B34}"/>
              </a:ext>
              <a:ext uri="{C183D7F6-B498-43B3-948B-1728B52AA6E4}">
                <adec:decorative xmlns:adec="http://schemas.microsoft.com/office/drawing/2017/decorative" val="1"/>
              </a:ext>
            </a:extLst>
          </p:cNvPr>
          <p:cNvSpPr/>
          <p:nvPr/>
        </p:nvSpPr>
        <p:spPr>
          <a:xfrm rot="1460115">
            <a:off x="2987162" y="2902236"/>
            <a:ext cx="407670" cy="3696689"/>
          </a:xfrm>
          <a:custGeom>
            <a:avLst/>
            <a:gdLst>
              <a:gd name="connsiteX0" fmla="*/ 0 w 381000"/>
              <a:gd name="connsiteY0" fmla="*/ 0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0 h 3838575"/>
              <a:gd name="connsiteX0" fmla="*/ 0 w 381000"/>
              <a:gd name="connsiteY0" fmla="*/ 180975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180975 h 3838575"/>
              <a:gd name="connsiteX0" fmla="*/ 0 w 381000"/>
              <a:gd name="connsiteY0" fmla="*/ 180975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80975 h 3962400"/>
              <a:gd name="connsiteX0" fmla="*/ 0 w 381000"/>
              <a:gd name="connsiteY0" fmla="*/ 152400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52400 h 3962400"/>
              <a:gd name="connsiteX0" fmla="*/ 0 w 381000"/>
              <a:gd name="connsiteY0" fmla="*/ 178443 h 3988443"/>
              <a:gd name="connsiteX1" fmla="*/ 369241 w 381000"/>
              <a:gd name="connsiteY1" fmla="*/ 0 h 3988443"/>
              <a:gd name="connsiteX2" fmla="*/ 381000 w 381000"/>
              <a:gd name="connsiteY2" fmla="*/ 3864618 h 3988443"/>
              <a:gd name="connsiteX3" fmla="*/ 0 w 381000"/>
              <a:gd name="connsiteY3" fmla="*/ 3988443 h 3988443"/>
              <a:gd name="connsiteX4" fmla="*/ 0 w 381000"/>
              <a:gd name="connsiteY4" fmla="*/ 178443 h 3988443"/>
              <a:gd name="connsiteX0" fmla="*/ 15772 w 396772"/>
              <a:gd name="connsiteY0" fmla="*/ 178443 h 4069245"/>
              <a:gd name="connsiteX1" fmla="*/ 385013 w 396772"/>
              <a:gd name="connsiteY1" fmla="*/ 0 h 4069245"/>
              <a:gd name="connsiteX2" fmla="*/ 396772 w 396772"/>
              <a:gd name="connsiteY2" fmla="*/ 3864618 h 4069245"/>
              <a:gd name="connsiteX3" fmla="*/ 0 w 396772"/>
              <a:gd name="connsiteY3" fmla="*/ 4069245 h 4069245"/>
              <a:gd name="connsiteX4" fmla="*/ 15772 w 396772"/>
              <a:gd name="connsiteY4" fmla="*/ 178443 h 4069245"/>
              <a:gd name="connsiteX0" fmla="*/ 841 w 408395"/>
              <a:gd name="connsiteY0" fmla="*/ 189151 h 4069245"/>
              <a:gd name="connsiteX1" fmla="*/ 396636 w 408395"/>
              <a:gd name="connsiteY1" fmla="*/ 0 h 4069245"/>
              <a:gd name="connsiteX2" fmla="*/ 408395 w 408395"/>
              <a:gd name="connsiteY2" fmla="*/ 3864618 h 4069245"/>
              <a:gd name="connsiteX3" fmla="*/ 11623 w 408395"/>
              <a:gd name="connsiteY3" fmla="*/ 4069245 h 4069245"/>
              <a:gd name="connsiteX4" fmla="*/ 841 w 408395"/>
              <a:gd name="connsiteY4" fmla="*/ 189151 h 406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95" h="4069245">
                <a:moveTo>
                  <a:pt x="841" y="189151"/>
                </a:moveTo>
                <a:lnTo>
                  <a:pt x="396636" y="0"/>
                </a:lnTo>
                <a:cubicBezTo>
                  <a:pt x="400556" y="1288206"/>
                  <a:pt x="404475" y="2576412"/>
                  <a:pt x="408395" y="3864618"/>
                </a:cubicBezTo>
                <a:lnTo>
                  <a:pt x="11623" y="4069245"/>
                </a:lnTo>
                <a:cubicBezTo>
                  <a:pt x="16880" y="2772311"/>
                  <a:pt x="-4416" y="1486085"/>
                  <a:pt x="841" y="189151"/>
                </a:cubicBezTo>
                <a:close/>
              </a:path>
            </a:pathLst>
          </a:custGeom>
          <a:solidFill>
            <a:srgbClr val="027DBC"/>
          </a:solidFill>
          <a:ln>
            <a:solidFill>
              <a:srgbClr val="027D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57">
            <a:extLst>
              <a:ext uri="{FF2B5EF4-FFF2-40B4-BE49-F238E27FC236}">
                <a16:creationId xmlns:a16="http://schemas.microsoft.com/office/drawing/2014/main" id="{7563F630-6A15-EB5F-B33F-D1C7B019945C}"/>
              </a:ext>
              <a:ext uri="{C183D7F6-B498-43B3-948B-1728B52AA6E4}">
                <adec:decorative xmlns:adec="http://schemas.microsoft.com/office/drawing/2017/decorative" val="1"/>
              </a:ext>
            </a:extLst>
          </p:cNvPr>
          <p:cNvSpPr/>
          <p:nvPr/>
        </p:nvSpPr>
        <p:spPr>
          <a:xfrm rot="1460115">
            <a:off x="5545673" y="55193"/>
            <a:ext cx="435753" cy="3576621"/>
          </a:xfrm>
          <a:custGeom>
            <a:avLst/>
            <a:gdLst>
              <a:gd name="connsiteX0" fmla="*/ 0 w 381000"/>
              <a:gd name="connsiteY0" fmla="*/ 0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0 h 3838575"/>
              <a:gd name="connsiteX0" fmla="*/ 0 w 381000"/>
              <a:gd name="connsiteY0" fmla="*/ 180975 h 3838575"/>
              <a:gd name="connsiteX1" fmla="*/ 381000 w 381000"/>
              <a:gd name="connsiteY1" fmla="*/ 0 h 3838575"/>
              <a:gd name="connsiteX2" fmla="*/ 381000 w 381000"/>
              <a:gd name="connsiteY2" fmla="*/ 3838575 h 3838575"/>
              <a:gd name="connsiteX3" fmla="*/ 0 w 381000"/>
              <a:gd name="connsiteY3" fmla="*/ 3838575 h 3838575"/>
              <a:gd name="connsiteX4" fmla="*/ 0 w 381000"/>
              <a:gd name="connsiteY4" fmla="*/ 180975 h 3838575"/>
              <a:gd name="connsiteX0" fmla="*/ 0 w 381000"/>
              <a:gd name="connsiteY0" fmla="*/ 180975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80975 h 3962400"/>
              <a:gd name="connsiteX0" fmla="*/ 0 w 381000"/>
              <a:gd name="connsiteY0" fmla="*/ 152400 h 3962400"/>
              <a:gd name="connsiteX1" fmla="*/ 381000 w 381000"/>
              <a:gd name="connsiteY1" fmla="*/ 0 h 3962400"/>
              <a:gd name="connsiteX2" fmla="*/ 381000 w 381000"/>
              <a:gd name="connsiteY2" fmla="*/ 3838575 h 3962400"/>
              <a:gd name="connsiteX3" fmla="*/ 0 w 381000"/>
              <a:gd name="connsiteY3" fmla="*/ 3962400 h 3962400"/>
              <a:gd name="connsiteX4" fmla="*/ 0 w 381000"/>
              <a:gd name="connsiteY4" fmla="*/ 152400 h 3962400"/>
              <a:gd name="connsiteX0" fmla="*/ 0 w 381000"/>
              <a:gd name="connsiteY0" fmla="*/ 178443 h 3988443"/>
              <a:gd name="connsiteX1" fmla="*/ 369241 w 381000"/>
              <a:gd name="connsiteY1" fmla="*/ 0 h 3988443"/>
              <a:gd name="connsiteX2" fmla="*/ 381000 w 381000"/>
              <a:gd name="connsiteY2" fmla="*/ 3864618 h 3988443"/>
              <a:gd name="connsiteX3" fmla="*/ 0 w 381000"/>
              <a:gd name="connsiteY3" fmla="*/ 3988443 h 3988443"/>
              <a:gd name="connsiteX4" fmla="*/ 0 w 381000"/>
              <a:gd name="connsiteY4" fmla="*/ 178443 h 3988443"/>
              <a:gd name="connsiteX0" fmla="*/ 15772 w 396772"/>
              <a:gd name="connsiteY0" fmla="*/ 178443 h 4069245"/>
              <a:gd name="connsiteX1" fmla="*/ 385013 w 396772"/>
              <a:gd name="connsiteY1" fmla="*/ 0 h 4069245"/>
              <a:gd name="connsiteX2" fmla="*/ 396772 w 396772"/>
              <a:gd name="connsiteY2" fmla="*/ 3864618 h 4069245"/>
              <a:gd name="connsiteX3" fmla="*/ 0 w 396772"/>
              <a:gd name="connsiteY3" fmla="*/ 4069245 h 4069245"/>
              <a:gd name="connsiteX4" fmla="*/ 15772 w 396772"/>
              <a:gd name="connsiteY4" fmla="*/ 178443 h 4069245"/>
              <a:gd name="connsiteX0" fmla="*/ 841 w 408395"/>
              <a:gd name="connsiteY0" fmla="*/ 189151 h 4069245"/>
              <a:gd name="connsiteX1" fmla="*/ 396636 w 408395"/>
              <a:gd name="connsiteY1" fmla="*/ 0 h 4069245"/>
              <a:gd name="connsiteX2" fmla="*/ 408395 w 408395"/>
              <a:gd name="connsiteY2" fmla="*/ 3864618 h 4069245"/>
              <a:gd name="connsiteX3" fmla="*/ 11623 w 408395"/>
              <a:gd name="connsiteY3" fmla="*/ 4069245 h 4069245"/>
              <a:gd name="connsiteX4" fmla="*/ 841 w 408395"/>
              <a:gd name="connsiteY4" fmla="*/ 189151 h 406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395" h="4069245">
                <a:moveTo>
                  <a:pt x="841" y="189151"/>
                </a:moveTo>
                <a:lnTo>
                  <a:pt x="396636" y="0"/>
                </a:lnTo>
                <a:cubicBezTo>
                  <a:pt x="400556" y="1288206"/>
                  <a:pt x="404475" y="2576412"/>
                  <a:pt x="408395" y="3864618"/>
                </a:cubicBezTo>
                <a:lnTo>
                  <a:pt x="11623" y="4069245"/>
                </a:lnTo>
                <a:cubicBezTo>
                  <a:pt x="16880" y="2772311"/>
                  <a:pt x="-4416" y="1486085"/>
                  <a:pt x="841" y="189151"/>
                </a:cubicBezTo>
                <a:close/>
              </a:path>
            </a:pathLst>
          </a:custGeom>
          <a:solidFill>
            <a:srgbClr val="027DBC"/>
          </a:solidFill>
          <a:ln>
            <a:solidFill>
              <a:srgbClr val="027D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823739" y="6037117"/>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P73, Fig 3.1</a:t>
            </a: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5"/>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5"/>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5"/>
                <a:stretch>
                  <a:fillRect/>
                </a:stretch>
              </p:blipFill>
              <p:spPr>
                <a:xfrm>
                  <a:off x="4267909" y="3502289"/>
                  <a:ext cx="12600" cy="12600"/>
                </a:xfrm>
                <a:prstGeom prst="rect">
                  <a:avLst/>
                </a:prstGeom>
              </p:spPr>
            </p:pic>
          </mc:Fallback>
        </mc:AlternateContent>
      </p:grpSp>
      <p:sp>
        <p:nvSpPr>
          <p:cNvPr id="12" name="Rectangle: Rounded Corners 11">
            <a:extLst>
              <a:ext uri="{FF2B5EF4-FFF2-40B4-BE49-F238E27FC236}">
                <a16:creationId xmlns:a16="http://schemas.microsoft.com/office/drawing/2014/main" id="{1E978757-8510-C06B-24CA-B46DE60F5A50}"/>
              </a:ext>
            </a:extLst>
          </p:cNvPr>
          <p:cNvSpPr/>
          <p:nvPr/>
        </p:nvSpPr>
        <p:spPr>
          <a:xfrm>
            <a:off x="686594" y="1135677"/>
            <a:ext cx="7770813" cy="507021"/>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effectLst/>
                <a:latin typeface="Arial" panose="020B0604020202020204" pitchFamily="34" charset="0"/>
                <a:ea typeface="Calibri" panose="020F0502020204030204" pitchFamily="34" charset="0"/>
              </a:rPr>
              <a:t>Summary sampling locations, sector coverage and sampling dates for Harmonised Monitoring in pigs and PATH-SAFE surveys for beef cattle, sheep and dairy cattle in 2023</a:t>
            </a:r>
            <a:endParaRPr lang="en-GB" sz="1400" b="1" dirty="0">
              <a:solidFill>
                <a:schemeClr val="bg1"/>
              </a:solidFill>
            </a:endParaRPr>
          </a:p>
        </p:txBody>
      </p:sp>
      <p:grpSp>
        <p:nvGrpSpPr>
          <p:cNvPr id="2" name="Group 1">
            <a:extLst>
              <a:ext uri="{FF2B5EF4-FFF2-40B4-BE49-F238E27FC236}">
                <a16:creationId xmlns:a16="http://schemas.microsoft.com/office/drawing/2014/main" id="{69699DEF-9212-5DEA-0D71-E505CBDF8F72}"/>
              </a:ext>
            </a:extLst>
          </p:cNvPr>
          <p:cNvGrpSpPr/>
          <p:nvPr/>
        </p:nvGrpSpPr>
        <p:grpSpPr>
          <a:xfrm>
            <a:off x="1331640" y="1901575"/>
            <a:ext cx="6480720" cy="4655542"/>
            <a:chOff x="88830" y="306978"/>
            <a:chExt cx="6063306" cy="4421304"/>
          </a:xfrm>
        </p:grpSpPr>
        <p:sp>
          <p:nvSpPr>
            <p:cNvPr id="3" name="Rectangle: Rounded Corners 2">
              <a:extLst>
                <a:ext uri="{FF2B5EF4-FFF2-40B4-BE49-F238E27FC236}">
                  <a16:creationId xmlns:a16="http://schemas.microsoft.com/office/drawing/2014/main" id="{0B6DE020-1687-B625-025C-1D52921C40A4}"/>
                </a:ext>
              </a:extLst>
            </p:cNvPr>
            <p:cNvSpPr/>
            <p:nvPr/>
          </p:nvSpPr>
          <p:spPr>
            <a:xfrm>
              <a:off x="88830" y="306978"/>
              <a:ext cx="6063306" cy="3966520"/>
            </a:xfrm>
            <a:prstGeom prst="roundRect">
              <a:avLst/>
            </a:prstGeom>
            <a:solidFill>
              <a:sysClr val="window" lastClr="FFFFFF"/>
            </a:solidFill>
            <a:ln w="28575" cap="flat" cmpd="sng" algn="ctr">
              <a:solidFill>
                <a:srgbClr val="6D3075"/>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sz="1351"/>
            </a:p>
          </p:txBody>
        </p:sp>
        <p:grpSp>
          <p:nvGrpSpPr>
            <p:cNvPr id="5" name="Group 4">
              <a:extLst>
                <a:ext uri="{FF2B5EF4-FFF2-40B4-BE49-F238E27FC236}">
                  <a16:creationId xmlns:a16="http://schemas.microsoft.com/office/drawing/2014/main" id="{DDFE0D1C-D4B2-9725-3A19-F4919F79DA55}"/>
                </a:ext>
              </a:extLst>
            </p:cNvPr>
            <p:cNvGrpSpPr/>
            <p:nvPr/>
          </p:nvGrpSpPr>
          <p:grpSpPr>
            <a:xfrm>
              <a:off x="319238" y="339121"/>
              <a:ext cx="5685524" cy="4389161"/>
              <a:chOff x="52187" y="339121"/>
              <a:chExt cx="5685524" cy="4389161"/>
            </a:xfrm>
          </p:grpSpPr>
          <p:sp>
            <p:nvSpPr>
              <p:cNvPr id="8" name="TextBox 14">
                <a:extLst>
                  <a:ext uri="{FF2B5EF4-FFF2-40B4-BE49-F238E27FC236}">
                    <a16:creationId xmlns:a16="http://schemas.microsoft.com/office/drawing/2014/main" id="{413AA708-E796-C4F1-884D-B87DA1A681A9}"/>
                  </a:ext>
                </a:extLst>
              </p:cNvPr>
              <p:cNvSpPr txBox="1"/>
              <p:nvPr/>
            </p:nvSpPr>
            <p:spPr>
              <a:xfrm>
                <a:off x="1680932" y="4053607"/>
                <a:ext cx="2387600" cy="219892"/>
              </a:xfrm>
              <a:prstGeom prst="rect">
                <a:avLst/>
              </a:prstGeom>
              <a:noFill/>
            </p:spPr>
            <p:txBody>
              <a:bodyPr wrap="square" rtlCol="0">
                <a:spAutoFit/>
              </a:bodyPr>
              <a:lstStyle/>
              <a:p>
                <a:pPr algn="ctr">
                  <a:lnSpc>
                    <a:spcPct val="115000"/>
                  </a:lnSpc>
                  <a:spcBef>
                    <a:spcPts val="900"/>
                  </a:spcBef>
                  <a:spcAft>
                    <a:spcPts val="451"/>
                  </a:spcAft>
                </a:pPr>
                <a:r>
                  <a:rPr lang="en-GB" sz="1100" b="1" dirty="0">
                    <a:latin typeface="Arial" panose="020B0604020202020204" pitchFamily="34" charset="0"/>
                    <a:ea typeface="Aptos" panose="020B0004020202020204" pitchFamily="34" charset="0"/>
                    <a:cs typeface="Arial" panose="020B0604020202020204" pitchFamily="34" charset="0"/>
                  </a:rPr>
                  <a:t>Key:</a:t>
                </a:r>
                <a:r>
                  <a:rPr lang="en-GB" sz="1100" dirty="0">
                    <a:solidFill>
                      <a:srgbClr val="6D3075"/>
                    </a:solidFill>
                    <a:latin typeface="Arial" panose="020B0604020202020204" pitchFamily="34" charset="0"/>
                    <a:ea typeface="Aptos" panose="020B0004020202020204" pitchFamily="34" charset="0"/>
                    <a:cs typeface="Arial" panose="020B0604020202020204" pitchFamily="34" charset="0"/>
                  </a:rPr>
                  <a:t> </a:t>
                </a:r>
                <a:r>
                  <a:rPr lang="en-GB" sz="1100" dirty="0">
                    <a:solidFill>
                      <a:srgbClr val="6D3075"/>
                    </a:solidFill>
                    <a:latin typeface="Arial" panose="020B0604020202020204" pitchFamily="34" charset="0"/>
                    <a:ea typeface="Aptos" panose="020B0004020202020204" pitchFamily="34" charset="0"/>
                    <a:cs typeface="Arial" panose="020B0604020202020204" pitchFamily="34" charset="0"/>
                    <a:sym typeface="Wingdings 2" panose="05020102010507070707" pitchFamily="18" charset="2"/>
                  </a:rPr>
                  <a:t></a:t>
                </a:r>
                <a:r>
                  <a:rPr lang="en-GB" sz="1100" dirty="0">
                    <a:solidFill>
                      <a:srgbClr val="000000"/>
                    </a:solidFill>
                    <a:latin typeface="Arial" panose="020B0604020202020204" pitchFamily="34" charset="0"/>
                    <a:ea typeface="Aptos" panose="020B0004020202020204" pitchFamily="34" charset="0"/>
                    <a:cs typeface="Arial" panose="020B0604020202020204" pitchFamily="34" charset="0"/>
                  </a:rPr>
                  <a:t> Sampling locations</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4">
                <a:extLst>
                  <a:ext uri="{FF2B5EF4-FFF2-40B4-BE49-F238E27FC236}">
                    <a16:creationId xmlns:a16="http://schemas.microsoft.com/office/drawing/2014/main" id="{8F9F5266-8A03-DD2E-5CF3-B8029998D8BF}"/>
                  </a:ext>
                </a:extLst>
              </p:cNvPr>
              <p:cNvSpPr txBox="1"/>
              <p:nvPr/>
            </p:nvSpPr>
            <p:spPr>
              <a:xfrm rot="16200000">
                <a:off x="-733592" y="2278447"/>
                <a:ext cx="1824356" cy="231868"/>
              </a:xfrm>
              <a:prstGeom prst="rect">
                <a:avLst/>
              </a:prstGeom>
              <a:noFill/>
            </p:spPr>
            <p:txBody>
              <a:bodyPr wrap="square" rtlCol="0">
                <a:spAutoFit/>
              </a:bodyPr>
              <a:lstStyle/>
              <a:p>
                <a:pPr algn="ctr">
                  <a:lnSpc>
                    <a:spcPct val="115000"/>
                  </a:lnSpc>
                  <a:spcBef>
                    <a:spcPts val="900"/>
                  </a:spcBef>
                  <a:spcAft>
                    <a:spcPts val="451"/>
                  </a:spcAft>
                </a:pPr>
                <a: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t>Sector coverage </a:t>
                </a: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14" name="TextBox 14">
                <a:extLst>
                  <a:ext uri="{FF2B5EF4-FFF2-40B4-BE49-F238E27FC236}">
                    <a16:creationId xmlns:a16="http://schemas.microsoft.com/office/drawing/2014/main" id="{62C8D19D-2340-8A84-762F-368A0EAC023E}"/>
                  </a:ext>
                </a:extLst>
              </p:cNvPr>
              <p:cNvSpPr txBox="1"/>
              <p:nvPr/>
            </p:nvSpPr>
            <p:spPr>
              <a:xfrm rot="16200000">
                <a:off x="-657860" y="3614607"/>
                <a:ext cx="1823722" cy="403628"/>
              </a:xfrm>
              <a:prstGeom prst="rect">
                <a:avLst/>
              </a:prstGeom>
              <a:noFill/>
            </p:spPr>
            <p:txBody>
              <a:bodyPr wrap="square" rtlCol="0">
                <a:spAutoFit/>
              </a:bodyPr>
              <a:lstStyle/>
              <a:p>
                <a:pPr algn="ctr">
                  <a:lnSpc>
                    <a:spcPct val="115000"/>
                  </a:lnSpc>
                  <a:spcBef>
                    <a:spcPts val="900"/>
                  </a:spcBef>
                  <a:spcAft>
                    <a:spcPts val="451"/>
                  </a:spcAft>
                </a:pPr>
                <a: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t>Sampling </a:t>
                </a:r>
                <a:b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br>
                <a: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t>dates</a:t>
                </a: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FA981C2E-D0B2-9EDF-BEC9-2F9E39A54F0C}"/>
                  </a:ext>
                </a:extLst>
              </p:cNvPr>
              <p:cNvGrpSpPr/>
              <p:nvPr/>
            </p:nvGrpSpPr>
            <p:grpSpPr>
              <a:xfrm>
                <a:off x="414474" y="525400"/>
                <a:ext cx="1392049" cy="3574786"/>
                <a:chOff x="-32799" y="49338"/>
                <a:chExt cx="1392049" cy="3574786"/>
              </a:xfrm>
            </p:grpSpPr>
            <p:grpSp>
              <p:nvGrpSpPr>
                <p:cNvPr id="63" name="Group 62">
                  <a:extLst>
                    <a:ext uri="{FF2B5EF4-FFF2-40B4-BE49-F238E27FC236}">
                      <a16:creationId xmlns:a16="http://schemas.microsoft.com/office/drawing/2014/main" id="{44F9EF0B-CAB5-C41D-9BEB-A3C1ABCC7402}"/>
                    </a:ext>
                  </a:extLst>
                </p:cNvPr>
                <p:cNvGrpSpPr/>
                <p:nvPr/>
              </p:nvGrpSpPr>
              <p:grpSpPr>
                <a:xfrm>
                  <a:off x="0" y="835863"/>
                  <a:ext cx="1359250" cy="2015490"/>
                  <a:chOff x="0" y="0"/>
                  <a:chExt cx="1359250" cy="2015490"/>
                </a:xfrm>
              </p:grpSpPr>
              <p:pic>
                <p:nvPicPr>
                  <p:cNvPr id="68" name="Picture 67" descr="A purple map of united kingdom&#10;&#10;Description automatically generated">
                    <a:extLst>
                      <a:ext uri="{FF2B5EF4-FFF2-40B4-BE49-F238E27FC236}">
                        <a16:creationId xmlns:a16="http://schemas.microsoft.com/office/drawing/2014/main" id="{063ED137-DA5F-AE8E-B3C0-765774CBB75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1294765" cy="2015490"/>
                  </a:xfrm>
                  <a:prstGeom prst="rect">
                    <a:avLst/>
                  </a:prstGeom>
                  <a:noFill/>
                  <a:ln>
                    <a:noFill/>
                  </a:ln>
                </p:spPr>
              </p:pic>
              <p:sp>
                <p:nvSpPr>
                  <p:cNvPr id="69" name="TextBox 16">
                    <a:extLst>
                      <a:ext uri="{FF2B5EF4-FFF2-40B4-BE49-F238E27FC236}">
                        <a16:creationId xmlns:a16="http://schemas.microsoft.com/office/drawing/2014/main" id="{3F464A07-0656-9C20-38B1-66498902A9CC}"/>
                      </a:ext>
                    </a:extLst>
                  </p:cNvPr>
                  <p:cNvSpPr txBox="1"/>
                  <p:nvPr/>
                </p:nvSpPr>
                <p:spPr>
                  <a:xfrm>
                    <a:off x="280385" y="1145467"/>
                    <a:ext cx="1078865" cy="376202"/>
                  </a:xfrm>
                  <a:prstGeom prst="rect">
                    <a:avLst/>
                  </a:prstGeom>
                  <a:noFill/>
                </p:spPr>
                <p:txBody>
                  <a:bodyPr wrap="square" rtlCol="0">
                    <a:spAutoFit/>
                  </a:bodyPr>
                  <a:lstStyle/>
                  <a:p>
                    <a:pPr algn="ctr">
                      <a:lnSpc>
                        <a:spcPct val="115000"/>
                      </a:lnSpc>
                      <a:spcBef>
                        <a:spcPts val="900"/>
                      </a:spcBef>
                      <a:spcAft>
                        <a:spcPts val="451"/>
                      </a:spcAft>
                    </a:pPr>
                    <a:b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81%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4" name="Group 63">
                  <a:extLst>
                    <a:ext uri="{FF2B5EF4-FFF2-40B4-BE49-F238E27FC236}">
                      <a16:creationId xmlns:a16="http://schemas.microsoft.com/office/drawing/2014/main" id="{C6D444AE-1977-DEE3-4862-0D7D17BB8110}"/>
                    </a:ext>
                  </a:extLst>
                </p:cNvPr>
                <p:cNvGrpSpPr/>
                <p:nvPr/>
              </p:nvGrpSpPr>
              <p:grpSpPr>
                <a:xfrm>
                  <a:off x="-32799" y="49338"/>
                  <a:ext cx="1078865" cy="648110"/>
                  <a:chOff x="-49628" y="49338"/>
                  <a:chExt cx="1078865" cy="648110"/>
                </a:xfrm>
              </p:grpSpPr>
              <p:pic>
                <p:nvPicPr>
                  <p:cNvPr id="66" name="Picture 65">
                    <a:extLst>
                      <a:ext uri="{FF2B5EF4-FFF2-40B4-BE49-F238E27FC236}">
                        <a16:creationId xmlns:a16="http://schemas.microsoft.com/office/drawing/2014/main" id="{4520679D-1028-BE7E-E1C4-D6D8DFEBF36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026" y="119598"/>
                    <a:ext cx="926465" cy="577850"/>
                  </a:xfrm>
                  <a:prstGeom prst="rect">
                    <a:avLst/>
                  </a:prstGeom>
                  <a:noFill/>
                </p:spPr>
              </p:pic>
              <p:sp>
                <p:nvSpPr>
                  <p:cNvPr id="67" name="TextBox 16">
                    <a:extLst>
                      <a:ext uri="{FF2B5EF4-FFF2-40B4-BE49-F238E27FC236}">
                        <a16:creationId xmlns:a16="http://schemas.microsoft.com/office/drawing/2014/main" id="{FED04F74-4527-C959-9D03-9282A331DFD7}"/>
                      </a:ext>
                    </a:extLst>
                  </p:cNvPr>
                  <p:cNvSpPr txBox="1"/>
                  <p:nvPr/>
                </p:nvSpPr>
                <p:spPr>
                  <a:xfrm>
                    <a:off x="-49628" y="49338"/>
                    <a:ext cx="1078865" cy="361888"/>
                  </a:xfrm>
                  <a:prstGeom prst="rect">
                    <a:avLst/>
                  </a:prstGeom>
                  <a:noFill/>
                </p:spPr>
                <p:txBody>
                  <a:bodyPr wrap="square" rtlCol="0">
                    <a:spAutoFit/>
                  </a:bodyPr>
                  <a:lstStyle/>
                  <a:p>
                    <a:pPr algn="ctr">
                      <a:lnSpc>
                        <a:spcPct val="115000"/>
                      </a:lnSpc>
                      <a:spcBef>
                        <a:spcPts val="900"/>
                      </a:spcBef>
                      <a:spcAft>
                        <a:spcPts val="451"/>
                      </a:spcAft>
                    </a:pPr>
                    <a:br>
                      <a:rPr lang="en-GB" sz="10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Pigs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sp>
              <p:nvSpPr>
                <p:cNvPr id="65" name="TextBox 21">
                  <a:extLst>
                    <a:ext uri="{FF2B5EF4-FFF2-40B4-BE49-F238E27FC236}">
                      <a16:creationId xmlns:a16="http://schemas.microsoft.com/office/drawing/2014/main" id="{F8E14E66-FF5B-9F26-6EB6-009066E30DA5}"/>
                    </a:ext>
                  </a:extLst>
                </p:cNvPr>
                <p:cNvSpPr txBox="1"/>
                <p:nvPr/>
              </p:nvSpPr>
              <p:spPr>
                <a:xfrm>
                  <a:off x="96616" y="3029058"/>
                  <a:ext cx="1198110" cy="595066"/>
                </a:xfrm>
                <a:prstGeom prst="rect">
                  <a:avLst/>
                </a:prstGeom>
                <a:noFill/>
              </p:spPr>
              <p:txBody>
                <a:bodyPr wrap="square" rtlCol="0">
                  <a:noAutofit/>
                </a:bodyPr>
                <a:lstStyle/>
                <a:p>
                  <a:pPr algn="ctr">
                    <a:lnSpc>
                      <a:spcPct val="115000"/>
                    </a:lnSpc>
                    <a:spcBef>
                      <a:spcPts val="900"/>
                    </a:spcBef>
                    <a:spcAft>
                      <a:spcPts val="451"/>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January 2023 – December 2023</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6D3A44DD-18BE-75A3-8327-30DBF8ED7DFE}"/>
                  </a:ext>
                </a:extLst>
              </p:cNvPr>
              <p:cNvGrpSpPr/>
              <p:nvPr/>
            </p:nvGrpSpPr>
            <p:grpSpPr>
              <a:xfrm>
                <a:off x="1748750" y="537587"/>
                <a:ext cx="1367386" cy="3371160"/>
                <a:chOff x="0" y="61525"/>
                <a:chExt cx="1367386" cy="3371160"/>
              </a:xfrm>
            </p:grpSpPr>
            <p:grpSp>
              <p:nvGrpSpPr>
                <p:cNvPr id="53" name="Group 52">
                  <a:extLst>
                    <a:ext uri="{FF2B5EF4-FFF2-40B4-BE49-F238E27FC236}">
                      <a16:creationId xmlns:a16="http://schemas.microsoft.com/office/drawing/2014/main" id="{1B723CAB-AB2E-9CEE-F699-08B69C61ACE6}"/>
                    </a:ext>
                  </a:extLst>
                </p:cNvPr>
                <p:cNvGrpSpPr/>
                <p:nvPr/>
              </p:nvGrpSpPr>
              <p:grpSpPr>
                <a:xfrm>
                  <a:off x="0" y="847082"/>
                  <a:ext cx="1367386" cy="2015490"/>
                  <a:chOff x="0" y="0"/>
                  <a:chExt cx="1367386" cy="2015490"/>
                </a:xfrm>
              </p:grpSpPr>
              <p:grpSp>
                <p:nvGrpSpPr>
                  <p:cNvPr id="58" name="Group 57">
                    <a:extLst>
                      <a:ext uri="{FF2B5EF4-FFF2-40B4-BE49-F238E27FC236}">
                        <a16:creationId xmlns:a16="http://schemas.microsoft.com/office/drawing/2014/main" id="{808A6F49-1EA8-1819-3BB0-87E0C3F08FBC}"/>
                      </a:ext>
                    </a:extLst>
                  </p:cNvPr>
                  <p:cNvGrpSpPr/>
                  <p:nvPr/>
                </p:nvGrpSpPr>
                <p:grpSpPr>
                  <a:xfrm>
                    <a:off x="0" y="0"/>
                    <a:ext cx="1297743" cy="2015490"/>
                    <a:chOff x="0" y="0"/>
                    <a:chExt cx="1297743" cy="2015490"/>
                  </a:xfrm>
                </p:grpSpPr>
                <p:pic>
                  <p:nvPicPr>
                    <p:cNvPr id="60" name="Picture 59" descr="A purple map of united kingdom&#10;&#10;Description automatically generated">
                      <a:extLst>
                        <a:ext uri="{FF2B5EF4-FFF2-40B4-BE49-F238E27FC236}">
                          <a16:creationId xmlns:a16="http://schemas.microsoft.com/office/drawing/2014/main" id="{22241091-57C7-A737-6E90-4B615DBCFCF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8" y="0"/>
                      <a:ext cx="1294765" cy="2015490"/>
                    </a:xfrm>
                    <a:prstGeom prst="rect">
                      <a:avLst/>
                    </a:prstGeom>
                    <a:noFill/>
                    <a:ln>
                      <a:noFill/>
                    </a:ln>
                  </p:spPr>
                </p:pic>
                <p:pic>
                  <p:nvPicPr>
                    <p:cNvPr id="61" name="Picture 60" descr="A map of the united kingdom&#10;&#10;Description automatically generated">
                      <a:extLst>
                        <a:ext uri="{FF2B5EF4-FFF2-40B4-BE49-F238E27FC236}">
                          <a16:creationId xmlns:a16="http://schemas.microsoft.com/office/drawing/2014/main" id="{D2F7E030-09E7-C41E-0F39-52F3F9D869A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4543" r="68289" b="46644"/>
                    <a:stretch/>
                  </p:blipFill>
                  <p:spPr bwMode="auto">
                    <a:xfrm>
                      <a:off x="0" y="696969"/>
                      <a:ext cx="412750" cy="381635"/>
                    </a:xfrm>
                    <a:prstGeom prst="rect">
                      <a:avLst/>
                    </a:prstGeom>
                    <a:noFill/>
                    <a:ln>
                      <a:noFill/>
                    </a:ln>
                    <a:extLst>
                      <a:ext uri="{53640926-AAD7-44D8-BBD7-CCE9431645EC}">
                        <a14:shadowObscured xmlns:a14="http://schemas.microsoft.com/office/drawing/2010/main"/>
                      </a:ext>
                    </a:extLst>
                  </p:spPr>
                </p:pic>
                <p:pic>
                  <p:nvPicPr>
                    <p:cNvPr id="62" name="Picture 61" descr="A purple map of united kingdom&#10;&#10;Description automatically generated">
                      <a:extLst>
                        <a:ext uri="{FF2B5EF4-FFF2-40B4-BE49-F238E27FC236}">
                          <a16:creationId xmlns:a16="http://schemas.microsoft.com/office/drawing/2014/main" id="{8DFB42D7-24F7-6AB9-8E81-702ED311796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5779" t="31416" r="62502" b="60848"/>
                    <a:stretch/>
                  </p:blipFill>
                  <p:spPr bwMode="auto">
                    <a:xfrm>
                      <a:off x="339549" y="634421"/>
                      <a:ext cx="151130" cy="155575"/>
                    </a:xfrm>
                    <a:prstGeom prst="rect">
                      <a:avLst/>
                    </a:prstGeom>
                    <a:noFill/>
                    <a:ln>
                      <a:noFill/>
                    </a:ln>
                    <a:extLst>
                      <a:ext uri="{53640926-AAD7-44D8-BBD7-CCE9431645EC}">
                        <a14:shadowObscured xmlns:a14="http://schemas.microsoft.com/office/drawing/2010/main"/>
                      </a:ext>
                    </a:extLst>
                  </p:spPr>
                </p:pic>
              </p:grpSp>
              <p:sp>
                <p:nvSpPr>
                  <p:cNvPr id="59" name="TextBox 16">
                    <a:extLst>
                      <a:ext uri="{FF2B5EF4-FFF2-40B4-BE49-F238E27FC236}">
                        <a16:creationId xmlns:a16="http://schemas.microsoft.com/office/drawing/2014/main" id="{0C8A7748-411A-E3BD-3124-8B3B7ABB5283}"/>
                      </a:ext>
                    </a:extLst>
                  </p:cNvPr>
                  <p:cNvSpPr txBox="1"/>
                  <p:nvPr/>
                </p:nvSpPr>
                <p:spPr>
                  <a:xfrm>
                    <a:off x="287886" y="1134247"/>
                    <a:ext cx="1079500" cy="376202"/>
                  </a:xfrm>
                  <a:prstGeom prst="rect">
                    <a:avLst/>
                  </a:prstGeom>
                  <a:noFill/>
                </p:spPr>
                <p:txBody>
                  <a:bodyPr wrap="square" rtlCol="0">
                    <a:spAutoFit/>
                  </a:bodyPr>
                  <a:lstStyle/>
                  <a:p>
                    <a:pPr algn="ctr">
                      <a:lnSpc>
                        <a:spcPct val="115000"/>
                      </a:lnSpc>
                      <a:spcBef>
                        <a:spcPts val="900"/>
                      </a:spcBef>
                      <a:spcAft>
                        <a:spcPts val="451"/>
                      </a:spcAft>
                    </a:pPr>
                    <a:b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27%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54" name="Group 53">
                  <a:extLst>
                    <a:ext uri="{FF2B5EF4-FFF2-40B4-BE49-F238E27FC236}">
                      <a16:creationId xmlns:a16="http://schemas.microsoft.com/office/drawing/2014/main" id="{FCB9FC73-1057-659B-8794-241360136307}"/>
                    </a:ext>
                  </a:extLst>
                </p:cNvPr>
                <p:cNvGrpSpPr/>
                <p:nvPr/>
              </p:nvGrpSpPr>
              <p:grpSpPr>
                <a:xfrm>
                  <a:off x="25659" y="61525"/>
                  <a:ext cx="1158875" cy="662305"/>
                  <a:chOff x="-2390" y="61525"/>
                  <a:chExt cx="1158875" cy="662305"/>
                </a:xfrm>
              </p:grpSpPr>
              <p:pic>
                <p:nvPicPr>
                  <p:cNvPr id="56" name="Picture 55" descr="A purple cow with black background&#10;&#10;Description automatically generated">
                    <a:extLst>
                      <a:ext uri="{FF2B5EF4-FFF2-40B4-BE49-F238E27FC236}">
                        <a16:creationId xmlns:a16="http://schemas.microsoft.com/office/drawing/2014/main" id="{38677307-B70C-1327-4FFF-F5C4BEBD9BFC}"/>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90" y="61525"/>
                    <a:ext cx="1158875" cy="662305"/>
                  </a:xfrm>
                  <a:prstGeom prst="rect">
                    <a:avLst/>
                  </a:prstGeom>
                  <a:noFill/>
                </p:spPr>
              </p:pic>
              <p:sp>
                <p:nvSpPr>
                  <p:cNvPr id="57" name="TextBox 16">
                    <a:extLst>
                      <a:ext uri="{FF2B5EF4-FFF2-40B4-BE49-F238E27FC236}">
                        <a16:creationId xmlns:a16="http://schemas.microsoft.com/office/drawing/2014/main" id="{5FA13038-2A9E-AB23-03EE-C7804416062F}"/>
                      </a:ext>
                    </a:extLst>
                  </p:cNvPr>
                  <p:cNvSpPr txBox="1"/>
                  <p:nvPr/>
                </p:nvSpPr>
                <p:spPr>
                  <a:xfrm>
                    <a:off x="70246" y="220318"/>
                    <a:ext cx="1078865" cy="218751"/>
                  </a:xfrm>
                  <a:prstGeom prst="rect">
                    <a:avLst/>
                  </a:prstGeom>
                  <a:noFill/>
                </p:spPr>
                <p:txBody>
                  <a:bodyPr wrap="square" rtlCol="0">
                    <a:spAutoFit/>
                  </a:bodyPr>
                  <a:lstStyle/>
                  <a:p>
                    <a:pPr algn="ctr">
                      <a:lnSpc>
                        <a:spcPct val="115000"/>
                      </a:lnSpc>
                      <a:spcBef>
                        <a:spcPts val="900"/>
                      </a:spcBef>
                      <a:spcAft>
                        <a:spcPts val="451"/>
                      </a:spcAft>
                    </a:pP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Beef cattle</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sp>
              <p:nvSpPr>
                <p:cNvPr id="55" name="TextBox 21">
                  <a:extLst>
                    <a:ext uri="{FF2B5EF4-FFF2-40B4-BE49-F238E27FC236}">
                      <a16:creationId xmlns:a16="http://schemas.microsoft.com/office/drawing/2014/main" id="{86E7F5FD-724E-EFD3-CE5E-811386A1931B}"/>
                    </a:ext>
                  </a:extLst>
                </p:cNvPr>
                <p:cNvSpPr txBox="1"/>
                <p:nvPr/>
              </p:nvSpPr>
              <p:spPr>
                <a:xfrm>
                  <a:off x="112554" y="3029048"/>
                  <a:ext cx="1198244" cy="403637"/>
                </a:xfrm>
                <a:prstGeom prst="rect">
                  <a:avLst/>
                </a:prstGeom>
                <a:noFill/>
              </p:spPr>
              <p:txBody>
                <a:bodyPr wrap="square" rtlCol="0">
                  <a:spAutoFit/>
                </a:bodyPr>
                <a:lstStyle/>
                <a:p>
                  <a:pPr algn="ctr">
                    <a:lnSpc>
                      <a:spcPct val="115000"/>
                    </a:lnSpc>
                    <a:spcBef>
                      <a:spcPts val="900"/>
                    </a:spcBef>
                    <a:spcAft>
                      <a:spcPts val="451"/>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June 2023 – March 2024</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7C9D4A6C-BB82-56F5-D411-45A33E7F8827}"/>
                  </a:ext>
                </a:extLst>
              </p:cNvPr>
              <p:cNvGrpSpPr/>
              <p:nvPr/>
            </p:nvGrpSpPr>
            <p:grpSpPr>
              <a:xfrm>
                <a:off x="4351705" y="476062"/>
                <a:ext cx="1386006" cy="3432686"/>
                <a:chOff x="0" y="0"/>
                <a:chExt cx="1386006" cy="3432686"/>
              </a:xfrm>
            </p:grpSpPr>
            <p:sp>
              <p:nvSpPr>
                <p:cNvPr id="42" name="TextBox 21">
                  <a:extLst>
                    <a:ext uri="{FF2B5EF4-FFF2-40B4-BE49-F238E27FC236}">
                      <a16:creationId xmlns:a16="http://schemas.microsoft.com/office/drawing/2014/main" id="{E97F6BCA-C108-55D2-92E0-56D54656E5F5}"/>
                    </a:ext>
                  </a:extLst>
                </p:cNvPr>
                <p:cNvSpPr txBox="1"/>
                <p:nvPr/>
              </p:nvSpPr>
              <p:spPr>
                <a:xfrm>
                  <a:off x="188396" y="3029049"/>
                  <a:ext cx="1197610" cy="403637"/>
                </a:xfrm>
                <a:prstGeom prst="rect">
                  <a:avLst/>
                </a:prstGeom>
                <a:noFill/>
              </p:spPr>
              <p:txBody>
                <a:bodyPr wrap="square" rtlCol="0">
                  <a:spAutoFit/>
                </a:bodyPr>
                <a:lstStyle/>
                <a:p>
                  <a:pPr algn="ctr">
                    <a:lnSpc>
                      <a:spcPct val="115000"/>
                    </a:lnSpc>
                    <a:spcBef>
                      <a:spcPts val="900"/>
                    </a:spcBef>
                    <a:spcAft>
                      <a:spcPts val="451"/>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October 2022 – August 2023</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43" name="Group 42">
                  <a:extLst>
                    <a:ext uri="{FF2B5EF4-FFF2-40B4-BE49-F238E27FC236}">
                      <a16:creationId xmlns:a16="http://schemas.microsoft.com/office/drawing/2014/main" id="{DD8748C2-1B3E-1A76-671A-CC4E7E0A5B4A}"/>
                    </a:ext>
                  </a:extLst>
                </p:cNvPr>
                <p:cNvGrpSpPr/>
                <p:nvPr/>
              </p:nvGrpSpPr>
              <p:grpSpPr>
                <a:xfrm>
                  <a:off x="0" y="858302"/>
                  <a:ext cx="1361506" cy="2014855"/>
                  <a:chOff x="0" y="0"/>
                  <a:chExt cx="1361506" cy="2014855"/>
                </a:xfrm>
              </p:grpSpPr>
              <p:grpSp>
                <p:nvGrpSpPr>
                  <p:cNvPr id="47" name="Group 46">
                    <a:extLst>
                      <a:ext uri="{FF2B5EF4-FFF2-40B4-BE49-F238E27FC236}">
                        <a16:creationId xmlns:a16="http://schemas.microsoft.com/office/drawing/2014/main" id="{9F49488E-A23C-6D6E-8689-1DE14BF69700}"/>
                      </a:ext>
                    </a:extLst>
                  </p:cNvPr>
                  <p:cNvGrpSpPr/>
                  <p:nvPr/>
                </p:nvGrpSpPr>
                <p:grpSpPr>
                  <a:xfrm>
                    <a:off x="0" y="0"/>
                    <a:ext cx="1294220" cy="2014855"/>
                    <a:chOff x="0" y="0"/>
                    <a:chExt cx="1294220" cy="2014855"/>
                  </a:xfrm>
                </p:grpSpPr>
                <p:grpSp>
                  <p:nvGrpSpPr>
                    <p:cNvPr id="49" name="Group 48">
                      <a:extLst>
                        <a:ext uri="{FF2B5EF4-FFF2-40B4-BE49-F238E27FC236}">
                          <a16:creationId xmlns:a16="http://schemas.microsoft.com/office/drawing/2014/main" id="{F60628E4-3255-8C02-1055-3B0E96D639EA}"/>
                        </a:ext>
                      </a:extLst>
                    </p:cNvPr>
                    <p:cNvGrpSpPr/>
                    <p:nvPr/>
                  </p:nvGrpSpPr>
                  <p:grpSpPr>
                    <a:xfrm>
                      <a:off x="0" y="0"/>
                      <a:ext cx="1294220" cy="2014855"/>
                      <a:chOff x="220875" y="-13001"/>
                      <a:chExt cx="1294220" cy="2014855"/>
                    </a:xfrm>
                  </p:grpSpPr>
                  <p:pic>
                    <p:nvPicPr>
                      <p:cNvPr id="51" name="Picture 50" descr="A map of the united kingdom&#10;&#10;Description automatically generated">
                        <a:extLst>
                          <a:ext uri="{FF2B5EF4-FFF2-40B4-BE49-F238E27FC236}">
                            <a16:creationId xmlns:a16="http://schemas.microsoft.com/office/drawing/2014/main" id="{C4E9414B-A81A-129D-00F3-90A0D2553FD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4543" r="68289" b="46644"/>
                      <a:stretch/>
                    </p:blipFill>
                    <p:spPr bwMode="auto">
                      <a:xfrm>
                        <a:off x="220875" y="682449"/>
                        <a:ext cx="412750" cy="381635"/>
                      </a:xfrm>
                      <a:prstGeom prst="rect">
                        <a:avLst/>
                      </a:prstGeom>
                      <a:noFill/>
                      <a:ln>
                        <a:noFill/>
                      </a:ln>
                      <a:extLst>
                        <a:ext uri="{53640926-AAD7-44D8-BBD7-CCE9431645EC}">
                          <a14:shadowObscured xmlns:a14="http://schemas.microsoft.com/office/drawing/2010/main"/>
                        </a:ext>
                      </a:extLst>
                    </p:spPr>
                  </p:pic>
                  <p:pic>
                    <p:nvPicPr>
                      <p:cNvPr id="52" name="Picture 51" descr="A purple map of united kingdom&#10;&#10;Description automatically generated">
                        <a:extLst>
                          <a:ext uri="{FF2B5EF4-FFF2-40B4-BE49-F238E27FC236}">
                            <a16:creationId xmlns:a16="http://schemas.microsoft.com/office/drawing/2014/main" id="{ABC8DEC7-D121-03C0-9CE7-2D8F85AA35A4}"/>
                          </a:ext>
                        </a:extLst>
                      </p:cNvPr>
                      <p:cNvPicPr>
                        <a:picLocks noChangeAspect="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0965" y="-13001"/>
                        <a:ext cx="1294130" cy="2014855"/>
                      </a:xfrm>
                      <a:prstGeom prst="rect">
                        <a:avLst/>
                      </a:prstGeom>
                      <a:noFill/>
                      <a:ln>
                        <a:noFill/>
                      </a:ln>
                    </p:spPr>
                  </p:pic>
                </p:grpSp>
                <p:pic>
                  <p:nvPicPr>
                    <p:cNvPr id="50" name="Picture 49" descr="A purple map of united kingdom&#10;&#10;Description automatically generated">
                      <a:extLst>
                        <a:ext uri="{FF2B5EF4-FFF2-40B4-BE49-F238E27FC236}">
                          <a16:creationId xmlns:a16="http://schemas.microsoft.com/office/drawing/2014/main" id="{74E049A6-6C74-E45A-120D-68CC329BB6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779" t="31416" r="62502" b="60848"/>
                    <a:stretch/>
                  </p:blipFill>
                  <p:spPr bwMode="auto">
                    <a:xfrm>
                      <a:off x="333691" y="628379"/>
                      <a:ext cx="151130" cy="155575"/>
                    </a:xfrm>
                    <a:prstGeom prst="rect">
                      <a:avLst/>
                    </a:prstGeom>
                    <a:noFill/>
                    <a:ln>
                      <a:noFill/>
                    </a:ln>
                    <a:extLst>
                      <a:ext uri="{53640926-AAD7-44D8-BBD7-CCE9431645EC}">
                        <a14:shadowObscured xmlns:a14="http://schemas.microsoft.com/office/drawing/2010/main"/>
                      </a:ext>
                    </a:extLst>
                  </p:spPr>
                </p:pic>
              </p:grpSp>
              <p:sp>
                <p:nvSpPr>
                  <p:cNvPr id="48" name="TextBox 16">
                    <a:extLst>
                      <a:ext uri="{FF2B5EF4-FFF2-40B4-BE49-F238E27FC236}">
                        <a16:creationId xmlns:a16="http://schemas.microsoft.com/office/drawing/2014/main" id="{AC4EE2A7-1D36-B1FB-434A-F64C92D1486F}"/>
                      </a:ext>
                    </a:extLst>
                  </p:cNvPr>
                  <p:cNvSpPr txBox="1"/>
                  <p:nvPr/>
                </p:nvSpPr>
                <p:spPr>
                  <a:xfrm>
                    <a:off x="282006" y="1113171"/>
                    <a:ext cx="1079500" cy="376202"/>
                  </a:xfrm>
                  <a:prstGeom prst="rect">
                    <a:avLst/>
                  </a:prstGeom>
                  <a:noFill/>
                </p:spPr>
                <p:txBody>
                  <a:bodyPr wrap="square" rtlCol="0">
                    <a:spAutoFit/>
                  </a:bodyPr>
                  <a:lstStyle/>
                  <a:p>
                    <a:pPr algn="ctr">
                      <a:lnSpc>
                        <a:spcPct val="115000"/>
                      </a:lnSpc>
                      <a:spcBef>
                        <a:spcPts val="900"/>
                      </a:spcBef>
                      <a:spcAft>
                        <a:spcPts val="451"/>
                      </a:spcAft>
                    </a:pPr>
                    <a:b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28%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44" name="Group 43">
                  <a:extLst>
                    <a:ext uri="{FF2B5EF4-FFF2-40B4-BE49-F238E27FC236}">
                      <a16:creationId xmlns:a16="http://schemas.microsoft.com/office/drawing/2014/main" id="{2C791FE6-40E2-B441-A16D-5285835790B8}"/>
                    </a:ext>
                  </a:extLst>
                </p:cNvPr>
                <p:cNvGrpSpPr/>
                <p:nvPr/>
              </p:nvGrpSpPr>
              <p:grpSpPr>
                <a:xfrm>
                  <a:off x="52830" y="0"/>
                  <a:ext cx="1140136" cy="661670"/>
                  <a:chOff x="-59366" y="0"/>
                  <a:chExt cx="1140136" cy="661670"/>
                </a:xfrm>
              </p:grpSpPr>
              <p:pic>
                <p:nvPicPr>
                  <p:cNvPr id="45" name="Picture 44">
                    <a:extLst>
                      <a:ext uri="{FF2B5EF4-FFF2-40B4-BE49-F238E27FC236}">
                        <a16:creationId xmlns:a16="http://schemas.microsoft.com/office/drawing/2014/main" id="{0EB429D1-313F-80AD-3080-424C7653CF6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00" y="0"/>
                    <a:ext cx="1004570" cy="661670"/>
                  </a:xfrm>
                  <a:prstGeom prst="rect">
                    <a:avLst/>
                  </a:prstGeom>
                  <a:noFill/>
                </p:spPr>
              </p:pic>
              <p:sp>
                <p:nvSpPr>
                  <p:cNvPr id="46" name="TextBox 16">
                    <a:extLst>
                      <a:ext uri="{FF2B5EF4-FFF2-40B4-BE49-F238E27FC236}">
                        <a16:creationId xmlns:a16="http://schemas.microsoft.com/office/drawing/2014/main" id="{85129F12-C8AA-D672-EE89-D3C862EF6A18}"/>
                      </a:ext>
                    </a:extLst>
                  </p:cNvPr>
                  <p:cNvSpPr txBox="1"/>
                  <p:nvPr/>
                </p:nvSpPr>
                <p:spPr>
                  <a:xfrm>
                    <a:off x="-59366" y="38409"/>
                    <a:ext cx="1078864" cy="376201"/>
                  </a:xfrm>
                  <a:prstGeom prst="rect">
                    <a:avLst/>
                  </a:prstGeom>
                  <a:noFill/>
                </p:spPr>
                <p:txBody>
                  <a:bodyPr wrap="square" rtlCol="0">
                    <a:spAutoFit/>
                  </a:bodyPr>
                  <a:lstStyle/>
                  <a:p>
                    <a:pPr algn="ctr">
                      <a:lnSpc>
                        <a:spcPct val="115000"/>
                      </a:lnSpc>
                      <a:spcBef>
                        <a:spcPts val="900"/>
                      </a:spcBef>
                      <a:spcAft>
                        <a:spcPts val="451"/>
                      </a:spcAft>
                    </a:pP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Dairy </a:t>
                    </a:r>
                    <a:b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cattle</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grpSp>
          <p:sp>
            <p:nvSpPr>
              <p:cNvPr id="25" name="TextBox 14">
                <a:extLst>
                  <a:ext uri="{FF2B5EF4-FFF2-40B4-BE49-F238E27FC236}">
                    <a16:creationId xmlns:a16="http://schemas.microsoft.com/office/drawing/2014/main" id="{2960E39F-C995-A01B-97DF-9EDD7C7FF23E}"/>
                  </a:ext>
                </a:extLst>
              </p:cNvPr>
              <p:cNvSpPr txBox="1"/>
              <p:nvPr/>
            </p:nvSpPr>
            <p:spPr>
              <a:xfrm rot="16200000">
                <a:off x="-452284" y="854059"/>
                <a:ext cx="1261744" cy="231868"/>
              </a:xfrm>
              <a:prstGeom prst="rect">
                <a:avLst/>
              </a:prstGeom>
              <a:noFill/>
            </p:spPr>
            <p:txBody>
              <a:bodyPr wrap="square" rtlCol="0">
                <a:spAutoFit/>
              </a:bodyPr>
              <a:lstStyle/>
              <a:p>
                <a:pPr algn="ctr">
                  <a:lnSpc>
                    <a:spcPct val="115000"/>
                  </a:lnSpc>
                  <a:spcBef>
                    <a:spcPts val="900"/>
                  </a:spcBef>
                  <a:spcAft>
                    <a:spcPts val="451"/>
                  </a:spcAft>
                </a:pPr>
                <a: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t>Animal species</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a:extLst>
                  <a:ext uri="{FF2B5EF4-FFF2-40B4-BE49-F238E27FC236}">
                    <a16:creationId xmlns:a16="http://schemas.microsoft.com/office/drawing/2014/main" id="{43DCF4B1-FD24-8949-DEC5-ABF646EE6CE5}"/>
                  </a:ext>
                </a:extLst>
              </p:cNvPr>
              <p:cNvGrpSpPr/>
              <p:nvPr/>
            </p:nvGrpSpPr>
            <p:grpSpPr>
              <a:xfrm>
                <a:off x="3039008" y="537589"/>
                <a:ext cx="1365528" cy="3371157"/>
                <a:chOff x="0" y="-17010"/>
                <a:chExt cx="1365528" cy="3371157"/>
              </a:xfrm>
            </p:grpSpPr>
            <p:grpSp>
              <p:nvGrpSpPr>
                <p:cNvPr id="27" name="Group 26">
                  <a:extLst>
                    <a:ext uri="{FF2B5EF4-FFF2-40B4-BE49-F238E27FC236}">
                      <a16:creationId xmlns:a16="http://schemas.microsoft.com/office/drawing/2014/main" id="{647214A0-3BFE-BE8A-F07B-059EB6AF39E9}"/>
                    </a:ext>
                  </a:extLst>
                </p:cNvPr>
                <p:cNvGrpSpPr/>
                <p:nvPr/>
              </p:nvGrpSpPr>
              <p:grpSpPr>
                <a:xfrm>
                  <a:off x="68522" y="-17010"/>
                  <a:ext cx="1078865" cy="578485"/>
                  <a:chOff x="-21235" y="-17010"/>
                  <a:chExt cx="1078865" cy="578485"/>
                </a:xfrm>
              </p:grpSpPr>
              <p:pic>
                <p:nvPicPr>
                  <p:cNvPr id="40" name="Picture 39" descr="A purple sheep silhouette on a black background&#10;&#10;Description automatically generated">
                    <a:extLst>
                      <a:ext uri="{FF2B5EF4-FFF2-40B4-BE49-F238E27FC236}">
                        <a16:creationId xmlns:a16="http://schemas.microsoft.com/office/drawing/2014/main" id="{478598D9-6F55-9FB6-5A01-B7A4A7247D7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922" y="-17010"/>
                    <a:ext cx="728345" cy="578485"/>
                  </a:xfrm>
                  <a:prstGeom prst="rect">
                    <a:avLst/>
                  </a:prstGeom>
                  <a:noFill/>
                  <a:ln>
                    <a:noFill/>
                  </a:ln>
                </p:spPr>
              </p:pic>
              <p:sp>
                <p:nvSpPr>
                  <p:cNvPr id="41" name="TextBox 16">
                    <a:extLst>
                      <a:ext uri="{FF2B5EF4-FFF2-40B4-BE49-F238E27FC236}">
                        <a16:creationId xmlns:a16="http://schemas.microsoft.com/office/drawing/2014/main" id="{B067FA92-F426-EFD4-FD35-4A7E75370112}"/>
                      </a:ext>
                    </a:extLst>
                  </p:cNvPr>
                  <p:cNvSpPr txBox="1"/>
                  <p:nvPr/>
                </p:nvSpPr>
                <p:spPr>
                  <a:xfrm>
                    <a:off x="-21235" y="143905"/>
                    <a:ext cx="1078865" cy="218751"/>
                  </a:xfrm>
                  <a:prstGeom prst="rect">
                    <a:avLst/>
                  </a:prstGeom>
                  <a:noFill/>
                </p:spPr>
                <p:txBody>
                  <a:bodyPr wrap="square" rtlCol="0">
                    <a:spAutoFit/>
                  </a:bodyPr>
                  <a:lstStyle/>
                  <a:p>
                    <a:pPr algn="ctr">
                      <a:lnSpc>
                        <a:spcPct val="115000"/>
                      </a:lnSpc>
                      <a:spcBef>
                        <a:spcPts val="900"/>
                      </a:spcBef>
                      <a:spcAft>
                        <a:spcPts val="451"/>
                      </a:spcAft>
                    </a:pP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Sheep</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sp>
              <p:nvSpPr>
                <p:cNvPr id="28" name="TextBox 21">
                  <a:extLst>
                    <a:ext uri="{FF2B5EF4-FFF2-40B4-BE49-F238E27FC236}">
                      <a16:creationId xmlns:a16="http://schemas.microsoft.com/office/drawing/2014/main" id="{C1B57AA7-743A-EDE2-5238-1A1FED03BBD3}"/>
                    </a:ext>
                  </a:extLst>
                </p:cNvPr>
                <p:cNvSpPr txBox="1"/>
                <p:nvPr/>
              </p:nvSpPr>
              <p:spPr>
                <a:xfrm>
                  <a:off x="125265" y="2950510"/>
                  <a:ext cx="1198245" cy="403637"/>
                </a:xfrm>
                <a:prstGeom prst="rect">
                  <a:avLst/>
                </a:prstGeom>
                <a:noFill/>
              </p:spPr>
              <p:txBody>
                <a:bodyPr wrap="square" rtlCol="0">
                  <a:spAutoFit/>
                </a:bodyPr>
                <a:lstStyle/>
                <a:p>
                  <a:pPr algn="ctr">
                    <a:lnSpc>
                      <a:spcPct val="115000"/>
                    </a:lnSpc>
                    <a:spcBef>
                      <a:spcPts val="900"/>
                    </a:spcBef>
                    <a:spcAft>
                      <a:spcPts val="451"/>
                    </a:spcAft>
                  </a:pP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February 2023 – November 2023</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29" name="Group 28">
                  <a:extLst>
                    <a:ext uri="{FF2B5EF4-FFF2-40B4-BE49-F238E27FC236}">
                      <a16:creationId xmlns:a16="http://schemas.microsoft.com/office/drawing/2014/main" id="{55D1D144-1958-2F72-0D6A-F7681BCC97BB}"/>
                    </a:ext>
                  </a:extLst>
                </p:cNvPr>
                <p:cNvGrpSpPr/>
                <p:nvPr/>
              </p:nvGrpSpPr>
              <p:grpSpPr>
                <a:xfrm>
                  <a:off x="0" y="770766"/>
                  <a:ext cx="1365528" cy="2023110"/>
                  <a:chOff x="0" y="0"/>
                  <a:chExt cx="1365528" cy="2023110"/>
                </a:xfrm>
              </p:grpSpPr>
              <p:grpSp>
                <p:nvGrpSpPr>
                  <p:cNvPr id="30" name="Group 29">
                    <a:extLst>
                      <a:ext uri="{FF2B5EF4-FFF2-40B4-BE49-F238E27FC236}">
                        <a16:creationId xmlns:a16="http://schemas.microsoft.com/office/drawing/2014/main" id="{1E236171-4035-B5F3-2BB5-E767618E041A}"/>
                      </a:ext>
                    </a:extLst>
                  </p:cNvPr>
                  <p:cNvGrpSpPr/>
                  <p:nvPr/>
                </p:nvGrpSpPr>
                <p:grpSpPr>
                  <a:xfrm>
                    <a:off x="0" y="0"/>
                    <a:ext cx="1300480" cy="2023110"/>
                    <a:chOff x="0" y="0"/>
                    <a:chExt cx="1300480" cy="2023110"/>
                  </a:xfrm>
                </p:grpSpPr>
                <p:grpSp>
                  <p:nvGrpSpPr>
                    <p:cNvPr id="32" name="Group 31">
                      <a:extLst>
                        <a:ext uri="{FF2B5EF4-FFF2-40B4-BE49-F238E27FC236}">
                          <a16:creationId xmlns:a16="http://schemas.microsoft.com/office/drawing/2014/main" id="{25AF5F69-21BC-8C35-F3DD-AE80432E385C}"/>
                        </a:ext>
                      </a:extLst>
                    </p:cNvPr>
                    <p:cNvGrpSpPr/>
                    <p:nvPr/>
                  </p:nvGrpSpPr>
                  <p:grpSpPr>
                    <a:xfrm>
                      <a:off x="0" y="5470"/>
                      <a:ext cx="1294765" cy="1086071"/>
                      <a:chOff x="0" y="0"/>
                      <a:chExt cx="1294765" cy="1086071"/>
                    </a:xfrm>
                  </p:grpSpPr>
                  <p:grpSp>
                    <p:nvGrpSpPr>
                      <p:cNvPr id="34" name="Group 33">
                        <a:extLst>
                          <a:ext uri="{FF2B5EF4-FFF2-40B4-BE49-F238E27FC236}">
                            <a16:creationId xmlns:a16="http://schemas.microsoft.com/office/drawing/2014/main" id="{4EA3BF1C-3EA6-7C1A-CC28-61DCAB408771}"/>
                          </a:ext>
                        </a:extLst>
                      </p:cNvPr>
                      <p:cNvGrpSpPr/>
                      <p:nvPr/>
                    </p:nvGrpSpPr>
                    <p:grpSpPr>
                      <a:xfrm>
                        <a:off x="0" y="0"/>
                        <a:ext cx="1294765" cy="1047943"/>
                        <a:chOff x="0" y="0"/>
                        <a:chExt cx="1294765" cy="1047943"/>
                      </a:xfrm>
                    </p:grpSpPr>
                    <p:pic>
                      <p:nvPicPr>
                        <p:cNvPr id="38" name="Picture 37" descr="A map of the united kingdom&#10;&#10;Description automatically generated">
                          <a:extLst>
                            <a:ext uri="{FF2B5EF4-FFF2-40B4-BE49-F238E27FC236}">
                              <a16:creationId xmlns:a16="http://schemas.microsoft.com/office/drawing/2014/main" id="{5D35CAAF-663C-5DE9-2FF4-B3709DA9578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7" b="48013"/>
                        <a:stretch/>
                      </p:blipFill>
                      <p:spPr bwMode="auto">
                        <a:xfrm>
                          <a:off x="0" y="828"/>
                          <a:ext cx="1294765" cy="1047115"/>
                        </a:xfrm>
                        <a:prstGeom prst="rect">
                          <a:avLst/>
                        </a:prstGeom>
                        <a:noFill/>
                        <a:ln>
                          <a:noFill/>
                        </a:ln>
                      </p:spPr>
                    </p:pic>
                    <p:sp>
                      <p:nvSpPr>
                        <p:cNvPr id="39" name="Freeform: Shape 38">
                          <a:extLst>
                            <a:ext uri="{FF2B5EF4-FFF2-40B4-BE49-F238E27FC236}">
                              <a16:creationId xmlns:a16="http://schemas.microsoft.com/office/drawing/2014/main" id="{A1DE9754-1CEB-E135-FCC5-9C2D38EC2D92}"/>
                            </a:ext>
                          </a:extLst>
                        </p:cNvPr>
                        <p:cNvSpPr/>
                        <p:nvPr/>
                      </p:nvSpPr>
                      <p:spPr>
                        <a:xfrm rot="889512">
                          <a:off x="639252" y="0"/>
                          <a:ext cx="23989" cy="5186"/>
                        </a:xfrm>
                        <a:custGeom>
                          <a:avLst/>
                          <a:gdLst>
                            <a:gd name="connsiteX0" fmla="*/ 196 w 23991"/>
                            <a:gd name="connsiteY0" fmla="*/ 5175 h 5190"/>
                            <a:gd name="connsiteX1" fmla="*/ 13075 w 23991"/>
                            <a:gd name="connsiteY1" fmla="*/ 23 h 5190"/>
                            <a:gd name="connsiteX2" fmla="*/ 23378 w 23991"/>
                            <a:gd name="connsiteY2" fmla="*/ 2599 h 5190"/>
                            <a:gd name="connsiteX3" fmla="*/ 196 w 23991"/>
                            <a:gd name="connsiteY3" fmla="*/ 5175 h 5190"/>
                          </a:gdLst>
                          <a:ahLst/>
                          <a:cxnLst>
                            <a:cxn ang="0">
                              <a:pos x="connsiteX0" y="connsiteY0"/>
                            </a:cxn>
                            <a:cxn ang="0">
                              <a:pos x="connsiteX1" y="connsiteY1"/>
                            </a:cxn>
                            <a:cxn ang="0">
                              <a:pos x="connsiteX2" y="connsiteY2"/>
                            </a:cxn>
                            <a:cxn ang="0">
                              <a:pos x="connsiteX3" y="connsiteY3"/>
                            </a:cxn>
                          </a:cxnLst>
                          <a:rect l="l" t="t" r="r" b="b"/>
                          <a:pathLst>
                            <a:path w="23991" h="5190">
                              <a:moveTo>
                                <a:pt x="196" y="5175"/>
                              </a:moveTo>
                              <a:cubicBezTo>
                                <a:pt x="-1521" y="4746"/>
                                <a:pt x="8480" y="534"/>
                                <a:pt x="13075" y="23"/>
                              </a:cubicBezTo>
                              <a:cubicBezTo>
                                <a:pt x="16593" y="-368"/>
                                <a:pt x="26544" y="4182"/>
                                <a:pt x="23378" y="2599"/>
                              </a:cubicBezTo>
                              <a:cubicBezTo>
                                <a:pt x="12533" y="-2825"/>
                                <a:pt x="1913" y="5604"/>
                                <a:pt x="196" y="5175"/>
                              </a:cubicBezTo>
                              <a:close/>
                            </a:path>
                          </a:pathLst>
                        </a:custGeom>
                        <a:solidFill>
                          <a:srgbClr val="58275F"/>
                        </a:solidFill>
                        <a:ln w="6350" cap="flat" cmpd="sng" algn="ctr">
                          <a:solidFill>
                            <a:srgbClr val="58275F">
                              <a:alpha val="60000"/>
                            </a:srgbClr>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sz="1351"/>
                        </a:p>
                      </p:txBody>
                    </p:sp>
                  </p:grpSp>
                  <p:sp>
                    <p:nvSpPr>
                      <p:cNvPr id="35" name="Rectangle 34">
                        <a:extLst>
                          <a:ext uri="{FF2B5EF4-FFF2-40B4-BE49-F238E27FC236}">
                            <a16:creationId xmlns:a16="http://schemas.microsoft.com/office/drawing/2014/main" id="{E1619832-A407-F4CD-1B90-7073CD77D55E}"/>
                          </a:ext>
                        </a:extLst>
                      </p:cNvPr>
                      <p:cNvSpPr/>
                      <p:nvPr/>
                    </p:nvSpPr>
                    <p:spPr>
                      <a:xfrm>
                        <a:off x="604300" y="951009"/>
                        <a:ext cx="79513" cy="135062"/>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sz="1351"/>
                      </a:p>
                    </p:txBody>
                  </p:sp>
                  <p:sp>
                    <p:nvSpPr>
                      <p:cNvPr id="36" name="Rectangle 35">
                        <a:extLst>
                          <a:ext uri="{FF2B5EF4-FFF2-40B4-BE49-F238E27FC236}">
                            <a16:creationId xmlns:a16="http://schemas.microsoft.com/office/drawing/2014/main" id="{58D1EB33-B395-244E-185D-CA6463096647}"/>
                          </a:ext>
                        </a:extLst>
                      </p:cNvPr>
                      <p:cNvSpPr/>
                      <p:nvPr/>
                    </p:nvSpPr>
                    <p:spPr>
                      <a:xfrm rot="4592179">
                        <a:off x="643228" y="926327"/>
                        <a:ext cx="55956" cy="5515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sz="1351"/>
                      </a:p>
                    </p:txBody>
                  </p:sp>
                  <p:sp>
                    <p:nvSpPr>
                      <p:cNvPr id="37" name="Rectangle 36">
                        <a:extLst>
                          <a:ext uri="{FF2B5EF4-FFF2-40B4-BE49-F238E27FC236}">
                            <a16:creationId xmlns:a16="http://schemas.microsoft.com/office/drawing/2014/main" id="{17188D23-0065-5F0C-1FBC-B5BCA1237332}"/>
                          </a:ext>
                        </a:extLst>
                      </p:cNvPr>
                      <p:cNvSpPr/>
                      <p:nvPr/>
                    </p:nvSpPr>
                    <p:spPr>
                      <a:xfrm>
                        <a:off x="866693" y="760178"/>
                        <a:ext cx="143123" cy="294198"/>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68580" tIns="34291" rIns="68580" bIns="34291" numCol="1" spcCol="0" rtlCol="0" fromWordArt="0" anchor="ctr" anchorCtr="0" forceAA="0" compatLnSpc="1">
                        <a:prstTxWarp prst="textNoShape">
                          <a:avLst/>
                        </a:prstTxWarp>
                        <a:noAutofit/>
                      </a:bodyPr>
                      <a:lstStyle/>
                      <a:p>
                        <a:endParaRPr lang="en-GB" sz="1351"/>
                      </a:p>
                    </p:txBody>
                  </p:sp>
                </p:grpSp>
                <p:pic>
                  <p:nvPicPr>
                    <p:cNvPr id="33" name="Picture 32" descr="A purple outline of a map&#10;&#10;Description automatically generated">
                      <a:extLst>
                        <a:ext uri="{FF2B5EF4-FFF2-40B4-BE49-F238E27FC236}">
                          <a16:creationId xmlns:a16="http://schemas.microsoft.com/office/drawing/2014/main" id="{4AD72A50-2965-2749-ADCF-17F7856ADDEC}"/>
                        </a:ext>
                      </a:extLst>
                    </p:cNvPr>
                    <p:cNvPicPr>
                      <a:picLocks noChangeAspect="1"/>
                    </p:cNvPicPr>
                    <p:nvPr/>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1300480" cy="2023110"/>
                    </a:xfrm>
                    <a:prstGeom prst="rect">
                      <a:avLst/>
                    </a:prstGeom>
                    <a:noFill/>
                    <a:ln>
                      <a:noFill/>
                    </a:ln>
                  </p:spPr>
                </p:pic>
              </p:grpSp>
              <p:sp>
                <p:nvSpPr>
                  <p:cNvPr id="31" name="TextBox 16">
                    <a:extLst>
                      <a:ext uri="{FF2B5EF4-FFF2-40B4-BE49-F238E27FC236}">
                        <a16:creationId xmlns:a16="http://schemas.microsoft.com/office/drawing/2014/main" id="{8382EA53-1C9A-48C6-BC41-21A7BB2FD660}"/>
                      </a:ext>
                    </a:extLst>
                  </p:cNvPr>
                  <p:cNvSpPr txBox="1"/>
                  <p:nvPr/>
                </p:nvSpPr>
                <p:spPr>
                  <a:xfrm>
                    <a:off x="286027" y="1127059"/>
                    <a:ext cx="1079501" cy="376202"/>
                  </a:xfrm>
                  <a:prstGeom prst="rect">
                    <a:avLst/>
                  </a:prstGeom>
                  <a:noFill/>
                </p:spPr>
                <p:txBody>
                  <a:bodyPr wrap="square" rtlCol="0">
                    <a:spAutoFit/>
                  </a:bodyPr>
                  <a:lstStyle/>
                  <a:p>
                    <a:pPr algn="ctr">
                      <a:lnSpc>
                        <a:spcPct val="115000"/>
                      </a:lnSpc>
                      <a:spcBef>
                        <a:spcPts val="900"/>
                      </a:spcBef>
                      <a:spcAft>
                        <a:spcPts val="451"/>
                      </a:spcAft>
                    </a:pPr>
                    <a:b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br>
                    <a:r>
                      <a:rPr lang="en-GB" sz="1100" b="1" dirty="0">
                        <a:solidFill>
                          <a:srgbClr val="FFFFFF"/>
                        </a:solidFill>
                        <a:latin typeface="Arial" panose="020B0604020202020204" pitchFamily="34" charset="0"/>
                        <a:ea typeface="Aptos" panose="020B0004020202020204" pitchFamily="34" charset="0"/>
                        <a:cs typeface="Arial" panose="020B0604020202020204" pitchFamily="34" charset="0"/>
                      </a:rPr>
                      <a:t>28%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grpSp>
          </p:grpSp>
        </p:grpSp>
      </p:grpSp>
    </p:spTree>
    <p:extLst>
      <p:ext uri="{BB962C8B-B14F-4D97-AF65-F5344CB8AC3E}">
        <p14:creationId xmlns:p14="http://schemas.microsoft.com/office/powerpoint/2010/main" val="394575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sp>
        <p:nvSpPr>
          <p:cNvPr id="11" name="TextBox 5">
            <a:extLst>
              <a:ext uri="{FF2B5EF4-FFF2-40B4-BE49-F238E27FC236}">
                <a16:creationId xmlns:a16="http://schemas.microsoft.com/office/drawing/2014/main" id="{3F543143-E7C0-1140-025A-BB19F754FD26}"/>
              </a:ext>
            </a:extLst>
          </p:cNvPr>
          <p:cNvSpPr txBox="1"/>
          <p:nvPr/>
        </p:nvSpPr>
        <p:spPr>
          <a:xfrm>
            <a:off x="7311126" y="6169856"/>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a:t>
            </a:r>
            <a:r>
              <a:rPr lang="en-GB" sz="1200" b="1" kern="0" dirty="0">
                <a:solidFill>
                  <a:srgbClr val="000000"/>
                </a:solidFill>
                <a:latin typeface="Arial" pitchFamily="34"/>
                <a:cs typeface="Arial" pitchFamily="34"/>
              </a:rPr>
              <a:t>72</a:t>
            </a:r>
            <a:endPar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endParaRPr>
          </a:p>
        </p:txBody>
      </p:sp>
      <p:sp>
        <p:nvSpPr>
          <p:cNvPr id="2" name="TextBox 1">
            <a:extLst>
              <a:ext uri="{FF2B5EF4-FFF2-40B4-BE49-F238E27FC236}">
                <a16:creationId xmlns:a16="http://schemas.microsoft.com/office/drawing/2014/main" id="{A0F9B8EA-CD3E-5010-499E-E6F6D91CF1FA}"/>
              </a:ext>
            </a:extLst>
          </p:cNvPr>
          <p:cNvSpPr txBox="1"/>
          <p:nvPr/>
        </p:nvSpPr>
        <p:spPr>
          <a:xfrm>
            <a:off x="576367" y="1516026"/>
            <a:ext cx="7991266" cy="1569660"/>
          </a:xfrm>
          <a:prstGeom prst="rect">
            <a:avLst/>
          </a:prstGeom>
          <a:noFill/>
        </p:spPr>
        <p:txBody>
          <a:bodyPr wrap="square">
            <a:spAutoFit/>
          </a:bodyPr>
          <a:lstStyle/>
          <a:p>
            <a:pPr marL="285750" indent="-285750">
              <a:buFont typeface="Arial" panose="020B0604020202020204" pitchFamily="34" charset="0"/>
              <a:buChar char="•"/>
            </a:pPr>
            <a:r>
              <a:rPr lang="en-GB" sz="1600" b="0" i="0" dirty="0">
                <a:solidFill>
                  <a:srgbClr val="050404"/>
                </a:solidFill>
                <a:effectLst/>
              </a:rPr>
              <a:t>This graph shows full susceptibility in </a:t>
            </a:r>
            <a:r>
              <a:rPr lang="en-GB" sz="1600" b="0" i="1" dirty="0">
                <a:solidFill>
                  <a:srgbClr val="050404"/>
                </a:solidFill>
                <a:effectLst/>
              </a:rPr>
              <a:t>E. Coli </a:t>
            </a:r>
            <a:r>
              <a:rPr lang="en-GB" sz="1600" b="0" i="0" dirty="0">
                <a:solidFill>
                  <a:srgbClr val="050404"/>
                </a:solidFill>
                <a:effectLst/>
              </a:rPr>
              <a:t>from: harmonised monitoring in pigs 2023, chickens and turkeys in 2022; and PATH-SAFE beef cattle and sheep 2023.  </a:t>
            </a:r>
          </a:p>
          <a:p>
            <a:pPr marL="285750" indent="-285750">
              <a:buFont typeface="Arial" panose="020B0604020202020204" pitchFamily="34" charset="0"/>
              <a:buChar char="•"/>
            </a:pPr>
            <a:r>
              <a:rPr lang="en-GB" sz="1600" dirty="0">
                <a:solidFill>
                  <a:srgbClr val="050404"/>
                </a:solidFill>
              </a:rPr>
              <a:t>Results from the harmonised monitoring programme (2023 and 2022) are shown in dark purple and PATH-SAFE results are in light purple.</a:t>
            </a:r>
          </a:p>
          <a:p>
            <a:pPr marL="285750" indent="-285750">
              <a:buFont typeface="Arial" panose="020B0604020202020204" pitchFamily="34" charset="0"/>
              <a:buChar char="•"/>
            </a:pPr>
            <a:r>
              <a:rPr lang="en-GB" sz="1600" dirty="0">
                <a:solidFill>
                  <a:srgbClr val="050404"/>
                </a:solidFill>
              </a:rPr>
              <a:t>Raw bulk milk was tested from dairy cattle, all other animals were tested via caecal sampling.</a:t>
            </a:r>
            <a:endParaRPr lang="en-GB" sz="1600" dirty="0"/>
          </a:p>
        </p:txBody>
      </p:sp>
      <p:sp>
        <p:nvSpPr>
          <p:cNvPr id="5" name="Rectangle: Rounded Corners 4">
            <a:extLst>
              <a:ext uri="{FF2B5EF4-FFF2-40B4-BE49-F238E27FC236}">
                <a16:creationId xmlns:a16="http://schemas.microsoft.com/office/drawing/2014/main" id="{A5D1BFC7-E81A-28C4-7D8B-3244BE284E42}"/>
              </a:ext>
            </a:extLst>
          </p:cNvPr>
          <p:cNvSpPr/>
          <p:nvPr/>
        </p:nvSpPr>
        <p:spPr>
          <a:xfrm>
            <a:off x="431578" y="1097147"/>
            <a:ext cx="8280845" cy="276221"/>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Full susceptibility in </a:t>
            </a:r>
            <a:r>
              <a:rPr lang="en-GB" sz="1400" b="1" i="1" dirty="0">
                <a:latin typeface="Arial" panose="020B0604020202020204" pitchFamily="34" charset="0"/>
                <a:cs typeface="Arial" panose="020B0604020202020204" pitchFamily="34" charset="0"/>
              </a:rPr>
              <a:t>E.coli</a:t>
            </a:r>
          </a:p>
        </p:txBody>
      </p:sp>
      <p:pic>
        <p:nvPicPr>
          <p:cNvPr id="8" name="Picture 7">
            <a:extLst>
              <a:ext uri="{FF2B5EF4-FFF2-40B4-BE49-F238E27FC236}">
                <a16:creationId xmlns:a16="http://schemas.microsoft.com/office/drawing/2014/main" id="{F935B925-3BE0-6CC0-83FB-0037D965B704}"/>
              </a:ext>
            </a:extLst>
          </p:cNvPr>
          <p:cNvPicPr>
            <a:picLocks noChangeAspect="1"/>
          </p:cNvPicPr>
          <p:nvPr/>
        </p:nvPicPr>
        <p:blipFill>
          <a:blip r:embed="rId7">
            <a:extLst>
              <a:ext uri="{28A0092B-C50C-407E-A947-70E740481C1C}">
                <a14:useLocalDpi xmlns:a14="http://schemas.microsoft.com/office/drawing/2010/main" val="0"/>
              </a:ext>
            </a:extLst>
          </a:blip>
          <a:srcRect l="2361" t="17912" r="4346" b="34807"/>
          <a:stretch/>
        </p:blipFill>
        <p:spPr>
          <a:xfrm>
            <a:off x="1494894" y="3085686"/>
            <a:ext cx="6154213" cy="3125488"/>
          </a:xfrm>
          <a:prstGeom prst="rect">
            <a:avLst/>
          </a:prstGeom>
        </p:spPr>
      </p:pic>
    </p:spTree>
    <p:extLst>
      <p:ext uri="{BB962C8B-B14F-4D97-AF65-F5344CB8AC3E}">
        <p14:creationId xmlns:p14="http://schemas.microsoft.com/office/powerpoint/2010/main" val="225463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6906391" y="6060197"/>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Page 11</a:t>
            </a:r>
          </a:p>
        </p:txBody>
      </p:sp>
      <p:sp>
        <p:nvSpPr>
          <p:cNvPr id="8" name="TextBox 7">
            <a:extLst>
              <a:ext uri="{FF2B5EF4-FFF2-40B4-BE49-F238E27FC236}">
                <a16:creationId xmlns:a16="http://schemas.microsoft.com/office/drawing/2014/main" id="{CAD8C947-3443-A610-0BF9-E785D7C2778D}"/>
              </a:ext>
            </a:extLst>
          </p:cNvPr>
          <p:cNvSpPr txBox="1"/>
          <p:nvPr/>
        </p:nvSpPr>
        <p:spPr>
          <a:xfrm>
            <a:off x="576367" y="1444211"/>
            <a:ext cx="7991266" cy="1323439"/>
          </a:xfrm>
          <a:prstGeom prst="rect">
            <a:avLst/>
          </a:prstGeom>
          <a:noFill/>
        </p:spPr>
        <p:txBody>
          <a:bodyPr wrap="square">
            <a:spAutoFit/>
          </a:bodyPr>
          <a:lstStyle/>
          <a:p>
            <a:pPr marL="285750" indent="-285750">
              <a:buFont typeface="Arial" panose="020B0604020202020204" pitchFamily="34" charset="0"/>
              <a:buChar char="•"/>
            </a:pPr>
            <a:r>
              <a:rPr lang="en-GB" sz="1600" b="0" i="0" dirty="0">
                <a:solidFill>
                  <a:srgbClr val="050404"/>
                </a:solidFill>
                <a:effectLst/>
              </a:rPr>
              <a:t>We also perform a more sensitive type of testing using selective media</a:t>
            </a:r>
            <a:r>
              <a:rPr lang="en-GB" sz="1600" dirty="0">
                <a:solidFill>
                  <a:srgbClr val="050404"/>
                </a:solidFill>
              </a:rPr>
              <a:t> which inhibits the </a:t>
            </a:r>
            <a:r>
              <a:rPr lang="en-GB" sz="1600" b="0" i="0" dirty="0">
                <a:solidFill>
                  <a:srgbClr val="050404"/>
                </a:solidFill>
                <a:effectLst/>
              </a:rPr>
              <a:t>growth of susceptible bacteria but allows ESBL-/AmpC-producing </a:t>
            </a:r>
            <a:r>
              <a:rPr lang="en-GB" sz="1600" b="0" i="1" dirty="0">
                <a:solidFill>
                  <a:srgbClr val="050404"/>
                </a:solidFill>
                <a:effectLst/>
              </a:rPr>
              <a:t>E.coli </a:t>
            </a:r>
            <a:r>
              <a:rPr lang="en-GB" sz="1600" b="0" i="0" dirty="0">
                <a:solidFill>
                  <a:srgbClr val="050404"/>
                </a:solidFill>
                <a:effectLst/>
              </a:rPr>
              <a:t>to multiply, making them easier to detect. </a:t>
            </a:r>
          </a:p>
          <a:p>
            <a:pPr marL="285750" indent="-285750">
              <a:buFont typeface="Arial" panose="020B0604020202020204" pitchFamily="34" charset="0"/>
              <a:buChar char="•"/>
            </a:pPr>
            <a:r>
              <a:rPr lang="en-GB" sz="1600" b="0" i="0" dirty="0">
                <a:solidFill>
                  <a:srgbClr val="050404"/>
                </a:solidFill>
                <a:effectLst/>
              </a:rPr>
              <a:t>This tells us the percentage of individual animals carrying resistance to 3</a:t>
            </a:r>
            <a:r>
              <a:rPr lang="en-GB" sz="1600" baseline="30000" dirty="0">
                <a:solidFill>
                  <a:srgbClr val="050404"/>
                </a:solidFill>
              </a:rPr>
              <a:t>rd</a:t>
            </a:r>
            <a:r>
              <a:rPr lang="en-GB" sz="1600" b="0" i="0" dirty="0">
                <a:solidFill>
                  <a:srgbClr val="050404"/>
                </a:solidFill>
                <a:effectLst/>
              </a:rPr>
              <a:t> and 4</a:t>
            </a:r>
            <a:r>
              <a:rPr lang="en-GB" sz="1600" baseline="30000" dirty="0">
                <a:solidFill>
                  <a:srgbClr val="050404"/>
                </a:solidFill>
              </a:rPr>
              <a:t>th</a:t>
            </a:r>
            <a:r>
              <a:rPr lang="en-GB" sz="1600" b="0" i="0" dirty="0">
                <a:solidFill>
                  <a:srgbClr val="050404"/>
                </a:solidFill>
                <a:effectLst/>
              </a:rPr>
              <a:t> generation cephalosporins even at very low levels.</a:t>
            </a:r>
            <a:r>
              <a:rPr lang="en-GB" sz="1600" dirty="0"/>
              <a:t> </a:t>
            </a: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sp>
        <p:nvSpPr>
          <p:cNvPr id="3" name="Rectangle: Rounded Corners 2">
            <a:extLst>
              <a:ext uri="{FF2B5EF4-FFF2-40B4-BE49-F238E27FC236}">
                <a16:creationId xmlns:a16="http://schemas.microsoft.com/office/drawing/2014/main" id="{53E1D47C-973A-5CDE-8595-931FE19EDC6C}"/>
              </a:ext>
            </a:extLst>
          </p:cNvPr>
          <p:cNvSpPr/>
          <p:nvPr/>
        </p:nvSpPr>
        <p:spPr>
          <a:xfrm>
            <a:off x="431578" y="944004"/>
            <a:ext cx="8280845" cy="276221"/>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Using selective media to detect </a:t>
            </a:r>
            <a:r>
              <a:rPr lang="en-GB" sz="1400" b="1" i="1" dirty="0">
                <a:latin typeface="Arial" panose="020B0604020202020204" pitchFamily="34" charset="0"/>
                <a:cs typeface="Arial" panose="020B0604020202020204" pitchFamily="34" charset="0"/>
              </a:rPr>
              <a:t>E. coli</a:t>
            </a:r>
          </a:p>
        </p:txBody>
      </p:sp>
      <p:pic>
        <p:nvPicPr>
          <p:cNvPr id="11" name="Picture 10">
            <a:extLst>
              <a:ext uri="{FF2B5EF4-FFF2-40B4-BE49-F238E27FC236}">
                <a16:creationId xmlns:a16="http://schemas.microsoft.com/office/drawing/2014/main" id="{72825D4D-769F-F15D-DBEA-FDE8BEE8B29C}"/>
              </a:ext>
            </a:extLst>
          </p:cNvPr>
          <p:cNvPicPr>
            <a:picLocks noChangeAspect="1"/>
          </p:cNvPicPr>
          <p:nvPr/>
        </p:nvPicPr>
        <p:blipFill>
          <a:blip r:embed="rId7">
            <a:extLst>
              <a:ext uri="{28A0092B-C50C-407E-A947-70E740481C1C}">
                <a14:useLocalDpi xmlns:a14="http://schemas.microsoft.com/office/drawing/2010/main" val="0"/>
              </a:ext>
            </a:extLst>
          </a:blip>
          <a:srcRect t="10004" r="4988" b="38170"/>
          <a:stretch/>
        </p:blipFill>
        <p:spPr>
          <a:xfrm>
            <a:off x="2092391" y="2787190"/>
            <a:ext cx="4959218" cy="3304906"/>
          </a:xfrm>
          <a:prstGeom prst="rect">
            <a:avLst/>
          </a:prstGeom>
        </p:spPr>
      </p:pic>
    </p:spTree>
    <p:extLst>
      <p:ext uri="{BB962C8B-B14F-4D97-AF65-F5344CB8AC3E}">
        <p14:creationId xmlns:p14="http://schemas.microsoft.com/office/powerpoint/2010/main" val="170277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a:extLst>
              <a:ext uri="{FF2B5EF4-FFF2-40B4-BE49-F238E27FC236}">
                <a16:creationId xmlns:a16="http://schemas.microsoft.com/office/drawing/2014/main" id="{16C1763F-245B-46EC-9B3E-9E98D0D168E8}"/>
              </a:ext>
            </a:extLst>
          </p:cNvPr>
          <p:cNvSpPr txBox="1"/>
          <p:nvPr/>
        </p:nvSpPr>
        <p:spPr>
          <a:xfrm>
            <a:off x="7458739" y="5775647"/>
            <a:ext cx="2085975"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Fig 3.7</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Page 81</a:t>
            </a:r>
          </a:p>
        </p:txBody>
      </p:sp>
      <p:sp>
        <p:nvSpPr>
          <p:cNvPr id="8" name="TextBox 7">
            <a:extLst>
              <a:ext uri="{FF2B5EF4-FFF2-40B4-BE49-F238E27FC236}">
                <a16:creationId xmlns:a16="http://schemas.microsoft.com/office/drawing/2014/main" id="{CAD8C947-3443-A610-0BF9-E785D7C2778D}"/>
              </a:ext>
            </a:extLst>
          </p:cNvPr>
          <p:cNvSpPr txBox="1"/>
          <p:nvPr/>
        </p:nvSpPr>
        <p:spPr>
          <a:xfrm>
            <a:off x="576367" y="924072"/>
            <a:ext cx="7991266" cy="1077218"/>
          </a:xfrm>
          <a:prstGeom prst="rect">
            <a:avLst/>
          </a:prstGeom>
          <a:noFill/>
        </p:spPr>
        <p:txBody>
          <a:bodyPr wrap="square">
            <a:spAutoFit/>
          </a:bodyPr>
          <a:lstStyle/>
          <a:p>
            <a:r>
              <a:rPr lang="en-GB" sz="1600" dirty="0">
                <a:effectLst/>
                <a:latin typeface="Arial" panose="020B0604020202020204" pitchFamily="34" charset="0"/>
                <a:ea typeface="Calibri" panose="020F0502020204030204" pitchFamily="34" charset="0"/>
              </a:rPr>
              <a:t>A total of 170 </a:t>
            </a:r>
            <a:r>
              <a:rPr lang="en-GB" sz="1600" i="1" dirty="0">
                <a:effectLst/>
                <a:latin typeface="Arial" panose="020B0604020202020204" pitchFamily="34" charset="0"/>
                <a:ea typeface="Calibri" panose="020F0502020204030204" pitchFamily="34" charset="0"/>
              </a:rPr>
              <a:t>E. coli </a:t>
            </a:r>
            <a:r>
              <a:rPr lang="en-GB" sz="1600" dirty="0">
                <a:effectLst/>
                <a:latin typeface="Arial" panose="020B0604020202020204" pitchFamily="34" charset="0"/>
                <a:ea typeface="Calibri" panose="020F0502020204030204" pitchFamily="34" charset="0"/>
              </a:rPr>
              <a:t>isolates from pig caecal samples were tested. Full susceptibility to the entire antibiotic panel increased from 35% in 2021 to 42% in 2023 and has substantially improved from 2015 levels (23%). Percentage of fully susceptible and multi-drug resistant </a:t>
            </a:r>
            <a:r>
              <a:rPr lang="en-GB" sz="1600" i="1" dirty="0">
                <a:effectLst/>
                <a:latin typeface="Arial" panose="020B0604020202020204" pitchFamily="34" charset="0"/>
                <a:ea typeface="Calibri" panose="020F0502020204030204" pitchFamily="34" charset="0"/>
              </a:rPr>
              <a:t>E. coli </a:t>
            </a:r>
            <a:r>
              <a:rPr lang="en-GB" sz="1600" dirty="0">
                <a:effectLst/>
                <a:latin typeface="Arial" panose="020B0604020202020204" pitchFamily="34" charset="0"/>
                <a:ea typeface="Calibri" panose="020F0502020204030204" pitchFamily="34" charset="0"/>
              </a:rPr>
              <a:t>isolated from healthy pigs at slaughter (n=170 in 2023).</a:t>
            </a:r>
            <a:endParaRPr lang="en-GB" sz="1600" dirty="0"/>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4"/>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4"/>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4"/>
                <a:stretch>
                  <a:fillRect/>
                </a:stretch>
              </p:blipFill>
              <p:spPr>
                <a:xfrm>
                  <a:off x="4267909" y="3502289"/>
                  <a:ext cx="12600" cy="12600"/>
                </a:xfrm>
                <a:prstGeom prst="rect">
                  <a:avLst/>
                </a:prstGeom>
              </p:spPr>
            </p:pic>
          </mc:Fallback>
        </mc:AlternateContent>
      </p:grpSp>
      <p:sp>
        <p:nvSpPr>
          <p:cNvPr id="5" name="TextBox 4">
            <a:extLst>
              <a:ext uri="{FF2B5EF4-FFF2-40B4-BE49-F238E27FC236}">
                <a16:creationId xmlns:a16="http://schemas.microsoft.com/office/drawing/2014/main" id="{93389981-CB1D-63D3-BCDF-F7D4B7FF7E0C}"/>
              </a:ext>
            </a:extLst>
          </p:cNvPr>
          <p:cNvSpPr txBox="1"/>
          <p:nvPr/>
        </p:nvSpPr>
        <p:spPr>
          <a:xfrm>
            <a:off x="2109793" y="5924790"/>
            <a:ext cx="4966392" cy="286682"/>
          </a:xfrm>
          <a:prstGeom prst="rect">
            <a:avLst/>
          </a:prstGeom>
          <a:noFill/>
        </p:spPr>
        <p:txBody>
          <a:bodyPr wrap="square">
            <a:spAutoFit/>
          </a:bodyPr>
          <a:lstStyle/>
          <a:p>
            <a:pPr algn="ctr">
              <a:lnSpc>
                <a:spcPct val="115000"/>
              </a:lnSpc>
              <a:spcBef>
                <a:spcPts val="1200"/>
              </a:spcBef>
              <a:spcAft>
                <a:spcPts val="600"/>
              </a:spcAft>
            </a:pPr>
            <a:r>
              <a:rPr lang="en-GB" sz="1200" b="1" dirty="0">
                <a:effectLst/>
                <a:latin typeface="Arial" panose="020B0604020202020204" pitchFamily="34" charset="0"/>
                <a:ea typeface="Calibri" panose="020F0502020204030204" pitchFamily="34" charset="0"/>
                <a:cs typeface="Arial" panose="020B0604020202020204" pitchFamily="34" charset="0"/>
              </a:rPr>
              <a:t>Key</a:t>
            </a:r>
            <a:r>
              <a:rPr lang="en-GB" sz="1100" b="1" dirty="0">
                <a:effectLst/>
                <a:latin typeface="Arial" panose="020B0604020202020204" pitchFamily="34" charset="0"/>
                <a:ea typeface="Calibri" panose="020F0502020204030204" pitchFamily="34" charset="0"/>
                <a:cs typeface="Arial" panose="020B0604020202020204" pitchFamily="34" charset="0"/>
              </a:rPr>
              <a:t>:</a:t>
            </a:r>
            <a:r>
              <a:rPr lang="en-GB" sz="1100" dirty="0">
                <a:effectLst/>
                <a:latin typeface="Arial" panose="020B0604020202020204" pitchFamily="34" charset="0"/>
                <a:ea typeface="Calibri" panose="020F0502020204030204" pitchFamily="34" charset="0"/>
                <a:cs typeface="Arial" panose="020B0604020202020204" pitchFamily="34" charset="0"/>
              </a:rPr>
              <a:t> </a:t>
            </a:r>
            <a:r>
              <a:rPr lang="en-GB" sz="1100" dirty="0">
                <a:solidFill>
                  <a:srgbClr val="6D3075"/>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GB" sz="1100" dirty="0">
                <a:solidFill>
                  <a:srgbClr val="FFCC00"/>
                </a:solidFill>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2015 </a:t>
            </a:r>
            <a:r>
              <a:rPr lang="en-GB" sz="1100" dirty="0">
                <a:solidFill>
                  <a:srgbClr val="FF9E16"/>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GB" sz="1100" dirty="0">
                <a:solidFill>
                  <a:srgbClr val="FFCC00"/>
                </a:solidFill>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2017 </a:t>
            </a:r>
            <a:r>
              <a:rPr lang="en-GB" sz="1100" dirty="0">
                <a:solidFill>
                  <a:srgbClr val="77BC1F"/>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GB" sz="1100" dirty="0">
                <a:solidFill>
                  <a:srgbClr val="FFCC00"/>
                </a:solidFill>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2019 </a:t>
            </a:r>
            <a:r>
              <a:rPr lang="en-GB" sz="1100" dirty="0">
                <a:solidFill>
                  <a:srgbClr val="007CBA"/>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GB" sz="1100" dirty="0">
                <a:solidFill>
                  <a:srgbClr val="FFCC00"/>
                </a:solidFill>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2021 </a:t>
            </a:r>
            <a:r>
              <a:rPr lang="en-GB" sz="1100" dirty="0">
                <a:solidFill>
                  <a:srgbClr val="D9262E"/>
                </a:solidFill>
                <a:effectLst/>
                <a:latin typeface="Arial" panose="020B0604020202020204" pitchFamily="34" charset="0"/>
                <a:ea typeface="Calibri" panose="020F0502020204030204" pitchFamily="34" charset="0"/>
                <a:cs typeface="Arial" panose="020B0604020202020204" pitchFamily="34" charset="0"/>
                <a:sym typeface="Wingdings 2" panose="05020102010507070707" pitchFamily="18" charset="2"/>
              </a:rPr>
              <a:t></a:t>
            </a:r>
            <a:r>
              <a:rPr lang="en-GB" sz="1100" dirty="0">
                <a:solidFill>
                  <a:srgbClr val="FFCC00"/>
                </a:solidFill>
                <a:effectLst/>
                <a:latin typeface="Arial" panose="020B0604020202020204" pitchFamily="34" charset="0"/>
                <a:ea typeface="Calibri" panose="020F0502020204030204" pitchFamily="34" charset="0"/>
                <a:cs typeface="Arial" panose="020B0604020202020204" pitchFamily="34" charset="0"/>
              </a:rPr>
              <a:t> </a:t>
            </a:r>
            <a:r>
              <a:rPr lang="en-GB" sz="1100" dirty="0">
                <a:effectLst/>
                <a:latin typeface="Arial" panose="020B0604020202020204" pitchFamily="34" charset="0"/>
                <a:ea typeface="Calibri" panose="020F0502020204030204" pitchFamily="34" charset="0"/>
                <a:cs typeface="Arial" panose="020B0604020202020204" pitchFamily="34" charset="0"/>
              </a:rPr>
              <a:t>2023</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3786B41A-9AB2-8D14-575B-53323F0819A2}"/>
              </a:ext>
            </a:extLst>
          </p:cNvPr>
          <p:cNvGraphicFramePr/>
          <p:nvPr>
            <p:extLst>
              <p:ext uri="{D42A27DB-BD31-4B8C-83A1-F6EECF244321}">
                <p14:modId xmlns:p14="http://schemas.microsoft.com/office/powerpoint/2010/main" val="1581195784"/>
              </p:ext>
            </p:extLst>
          </p:nvPr>
        </p:nvGraphicFramePr>
        <p:xfrm>
          <a:off x="1323864" y="2084919"/>
          <a:ext cx="6496272" cy="3756242"/>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392988" y="6336323"/>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647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253425" y="6008647"/>
            <a:ext cx="2085975"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Figs 3.9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 P 84</a:t>
            </a:r>
          </a:p>
        </p:txBody>
      </p:sp>
      <p:grpSp>
        <p:nvGrpSpPr>
          <p:cNvPr id="18" name="Group 1">
            <a:extLst>
              <a:ext uri="{FF2B5EF4-FFF2-40B4-BE49-F238E27FC236}">
                <a16:creationId xmlns:a16="http://schemas.microsoft.com/office/drawing/2014/main" id="{A9DB0584-BE78-0E5F-4950-6ABFF982E4DA}"/>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94A7029-CB2B-BD7B-65BD-75C6C8BD504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0F5EC987-FA88-7FDF-DCC4-14D2C573504F}"/>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1F46C789-D00D-0EFD-DAF9-0EA9931AED3A}"/>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BDB059BF-0ECA-3DA7-F387-D8CE87E193AF}"/>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D5F96708-7072-2B32-4539-22AA0480161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3DC9F876-3982-CBF5-E921-B9C1F970C841}"/>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D336310F-1D2E-1B82-7D52-CE860B0F0E5E}"/>
                  </a:ext>
                </a:extLst>
              </p14:cNvPr>
              <p14:cNvContentPartPr/>
              <p14:nvPr/>
            </p14:nvContentPartPr>
            <p14:xfrm>
              <a:off x="4592989" y="3253169"/>
              <a:ext cx="360" cy="360"/>
            </p14:xfrm>
          </p:contentPart>
        </mc:Choice>
        <mc:Fallback xmlns="">
          <p:pic>
            <p:nvPicPr>
              <p:cNvPr id="6" name="Ink 5">
                <a:extLst>
                  <a:ext uri="{FF2B5EF4-FFF2-40B4-BE49-F238E27FC236}">
                    <a16:creationId xmlns:a16="http://schemas.microsoft.com/office/drawing/2014/main" id="{D336310F-1D2E-1B82-7D52-CE860B0F0E5E}"/>
                  </a:ext>
                </a:extLst>
              </p:cNvPr>
              <p:cNvPicPr/>
              <p:nvPr/>
            </p:nvPicPr>
            <p:blipFill>
              <a:blip r:embed="rId5"/>
              <a:stretch>
                <a:fillRect/>
              </a:stretch>
            </p:blipFill>
            <p:spPr>
              <a:xfrm>
                <a:off x="4586869" y="3247049"/>
                <a:ext cx="12600" cy="12600"/>
              </a:xfrm>
              <a:prstGeom prst="rect">
                <a:avLst/>
              </a:prstGeom>
            </p:spPr>
          </p:pic>
        </mc:Fallback>
      </mc:AlternateContent>
      <p:grpSp>
        <p:nvGrpSpPr>
          <p:cNvPr id="10" name="Group 9">
            <a:extLst>
              <a:ext uri="{FF2B5EF4-FFF2-40B4-BE49-F238E27FC236}">
                <a16:creationId xmlns:a16="http://schemas.microsoft.com/office/drawing/2014/main" id="{24E38D5B-8BAC-BB3A-8313-46B78CE1E0A6}"/>
              </a:ext>
            </a:extLst>
          </p:cNvPr>
          <p:cNvGrpSpPr/>
          <p:nvPr/>
        </p:nvGrpSpPr>
        <p:grpSpPr>
          <a:xfrm>
            <a:off x="4274029" y="3508409"/>
            <a:ext cx="360" cy="360"/>
            <a:chOff x="4274029" y="3508409"/>
            <a:chExt cx="360" cy="3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352505E-AA22-A857-3092-84BE02ABCDA6}"/>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5"/>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5C6F132-6781-B5AF-EC4D-5097746C4259}"/>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5"/>
                <a:stretch>
                  <a:fillRect/>
                </a:stretch>
              </p:blipFill>
              <p:spPr>
                <a:xfrm>
                  <a:off x="4267909" y="3502289"/>
                  <a:ext cx="12600" cy="12600"/>
                </a:xfrm>
                <a:prstGeom prst="rect">
                  <a:avLst/>
                </a:prstGeom>
              </p:spPr>
            </p:pic>
          </mc:Fallback>
        </mc:AlternateContent>
      </p:grpSp>
      <p:sp>
        <p:nvSpPr>
          <p:cNvPr id="5" name="TextBox 4">
            <a:extLst>
              <a:ext uri="{FF2B5EF4-FFF2-40B4-BE49-F238E27FC236}">
                <a16:creationId xmlns:a16="http://schemas.microsoft.com/office/drawing/2014/main" id="{100490B9-9510-08BF-58A3-32623D91CE64}"/>
              </a:ext>
            </a:extLst>
          </p:cNvPr>
          <p:cNvSpPr txBox="1"/>
          <p:nvPr/>
        </p:nvSpPr>
        <p:spPr>
          <a:xfrm>
            <a:off x="457200" y="5947091"/>
            <a:ext cx="6404035" cy="584775"/>
          </a:xfrm>
          <a:prstGeom prst="rect">
            <a:avLst/>
          </a:prstGeom>
          <a:noFill/>
        </p:spPr>
        <p:txBody>
          <a:bodyPr wrap="square">
            <a:spAutoFit/>
          </a:bodyPr>
          <a:lstStyle/>
          <a:p>
            <a:r>
              <a:rPr lang="en-GB" sz="1000" dirty="0">
                <a:effectLst/>
                <a:latin typeface="Arial" panose="020B0604020202020204" pitchFamily="34" charset="0"/>
                <a:ea typeface="Calibri" panose="020F0502020204030204" pitchFamily="34" charset="0"/>
                <a:cs typeface="Arial" panose="020B0604020202020204" pitchFamily="34" charset="0"/>
              </a:rPr>
              <a:t>AG: aminoglycosides, AP: amphenicols, BL: beta-lactams, GP: glycopeptide, LP: lipopeptide, ML: macrolides, OX: oxazolidinone, QU: quinolones, SG: streptogramins, TC: tetracyclines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200" dirty="0"/>
          </a:p>
        </p:txBody>
      </p:sp>
      <p:sp>
        <p:nvSpPr>
          <p:cNvPr id="11" name="Rectangle: Rounded Corners 10">
            <a:extLst>
              <a:ext uri="{FF2B5EF4-FFF2-40B4-BE49-F238E27FC236}">
                <a16:creationId xmlns:a16="http://schemas.microsoft.com/office/drawing/2014/main" id="{3DEB6BFA-51A4-8966-82C3-6A2BA8A5EC52}"/>
              </a:ext>
            </a:extLst>
          </p:cNvPr>
          <p:cNvSpPr/>
          <p:nvPr/>
        </p:nvSpPr>
        <p:spPr>
          <a:xfrm>
            <a:off x="470310" y="923218"/>
            <a:ext cx="8203381" cy="719137"/>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effectLst/>
                <a:latin typeface="Arial" panose="020B0604020202020204" pitchFamily="34" charset="0"/>
                <a:ea typeface="Calibri" panose="020F0502020204030204" pitchFamily="34" charset="0"/>
              </a:rPr>
              <a:t>Resistance to non-HP-CIAs (A) and HP-CIAs (B) in </a:t>
            </a:r>
            <a:r>
              <a:rPr lang="en-GB" sz="1400" i="1" dirty="0">
                <a:effectLst/>
                <a:latin typeface="Arial" panose="020B0604020202020204" pitchFamily="34" charset="0"/>
                <a:ea typeface="Calibri" panose="020F0502020204030204" pitchFamily="34" charset="0"/>
              </a:rPr>
              <a:t>Enterococcus faecalis</a:t>
            </a:r>
            <a:r>
              <a:rPr lang="en-GB" sz="1400" dirty="0">
                <a:effectLst/>
                <a:latin typeface="Arial" panose="020B0604020202020204" pitchFamily="34" charset="0"/>
                <a:ea typeface="Calibri" panose="020F0502020204030204" pitchFamily="34" charset="0"/>
              </a:rPr>
              <a:t> isolated from healthy pigs at slaughter in 2023 (n=56). Interpreted using EUCAST ECOFFs unless otherwise indicated. Note scale differs between graphs. </a:t>
            </a:r>
            <a:endParaRPr lang="en-GB" sz="1400" dirty="0"/>
          </a:p>
        </p:txBody>
      </p:sp>
      <p:grpSp>
        <p:nvGrpSpPr>
          <p:cNvPr id="38" name="Group 37">
            <a:extLst>
              <a:ext uri="{FF2B5EF4-FFF2-40B4-BE49-F238E27FC236}">
                <a16:creationId xmlns:a16="http://schemas.microsoft.com/office/drawing/2014/main" id="{D95E9335-974E-94BF-8E41-9D6C44082D3D}"/>
              </a:ext>
            </a:extLst>
          </p:cNvPr>
          <p:cNvGrpSpPr/>
          <p:nvPr/>
        </p:nvGrpSpPr>
        <p:grpSpPr>
          <a:xfrm>
            <a:off x="1514637" y="1777626"/>
            <a:ext cx="6114727" cy="4095750"/>
            <a:chOff x="-210071" y="0"/>
            <a:chExt cx="5950471" cy="4095750"/>
          </a:xfrm>
        </p:grpSpPr>
        <p:sp>
          <p:nvSpPr>
            <p:cNvPr id="39" name="Text Box 3">
              <a:extLst>
                <a:ext uri="{FF2B5EF4-FFF2-40B4-BE49-F238E27FC236}">
                  <a16:creationId xmlns:a16="http://schemas.microsoft.com/office/drawing/2014/main" id="{58FCAD63-1DD3-208E-C59D-E57423FD852B}"/>
                </a:ext>
              </a:extLst>
            </p:cNvPr>
            <p:cNvSpPr txBox="1"/>
            <p:nvPr/>
          </p:nvSpPr>
          <p:spPr>
            <a:xfrm>
              <a:off x="47625" y="0"/>
              <a:ext cx="5143500" cy="2857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Non-HP-CIA                                                                 (B)  HP-CIAs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0" name="Text Box 1672277367">
              <a:extLst>
                <a:ext uri="{FF2B5EF4-FFF2-40B4-BE49-F238E27FC236}">
                  <a16:creationId xmlns:a16="http://schemas.microsoft.com/office/drawing/2014/main" id="{5D2B0E34-073E-725F-AA3B-B7646D31D544}"/>
                </a:ext>
              </a:extLst>
            </p:cNvPr>
            <p:cNvSpPr txBox="1"/>
            <p:nvPr/>
          </p:nvSpPr>
          <p:spPr>
            <a:xfrm>
              <a:off x="4324350" y="3571875"/>
              <a:ext cx="714375" cy="5238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Key</a:t>
              </a:r>
              <a:br>
                <a:rPr lang="en-GB" sz="1100" b="1" dirty="0">
                  <a:latin typeface="Arial" panose="020B0604020202020204" pitchFamily="34" charset="0"/>
                  <a:ea typeface="Calibri" panose="020F0502020204030204" pitchFamily="34" charset="0"/>
                  <a:cs typeface="Times New Roman" panose="02020603050405020304" pitchFamily="18" charset="0"/>
                </a:rPr>
              </a:br>
              <a:r>
                <a:rPr lang="en-GB" sz="1200" dirty="0">
                  <a:solidFill>
                    <a:srgbClr val="D9262E"/>
                  </a:solidFill>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en-GB"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2023</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565F93CD-125E-FC65-3BF2-ADA3064121CF}"/>
                </a:ext>
              </a:extLst>
            </p:cNvPr>
            <p:cNvGrpSpPr/>
            <p:nvPr/>
          </p:nvGrpSpPr>
          <p:grpSpPr>
            <a:xfrm>
              <a:off x="3762375" y="295275"/>
              <a:ext cx="1978025" cy="2534920"/>
              <a:chOff x="0" y="0"/>
              <a:chExt cx="1978660" cy="2535750"/>
            </a:xfrm>
            <a:noFill/>
          </p:grpSpPr>
          <p:graphicFrame>
            <p:nvGraphicFramePr>
              <p:cNvPr id="43" name="Chart 42">
                <a:extLst>
                  <a:ext uri="{FF2B5EF4-FFF2-40B4-BE49-F238E27FC236}">
                    <a16:creationId xmlns:a16="http://schemas.microsoft.com/office/drawing/2014/main" id="{30B50E9D-0AB4-B216-D6B0-1A5FBD925A53}"/>
                  </a:ext>
                </a:extLst>
              </p:cNvPr>
              <p:cNvGraphicFramePr/>
              <p:nvPr/>
            </p:nvGraphicFramePr>
            <p:xfrm>
              <a:off x="0" y="0"/>
              <a:ext cx="1978660" cy="2516505"/>
            </p:xfrm>
            <a:graphic>
              <a:graphicData uri="http://schemas.openxmlformats.org/drawingml/2006/chart">
                <c:chart xmlns:c="http://schemas.openxmlformats.org/drawingml/2006/chart" xmlns:r="http://schemas.openxmlformats.org/officeDocument/2006/relationships" r:id="rId8"/>
              </a:graphicData>
            </a:graphic>
          </p:graphicFrame>
          <p:cxnSp>
            <p:nvCxnSpPr>
              <p:cNvPr id="44" name="Straight Connector 43">
                <a:extLst>
                  <a:ext uri="{FF2B5EF4-FFF2-40B4-BE49-F238E27FC236}">
                    <a16:creationId xmlns:a16="http://schemas.microsoft.com/office/drawing/2014/main" id="{DE2FA649-966C-BC5D-CF83-8B208CB34F67}"/>
                  </a:ext>
                </a:extLst>
              </p:cNvPr>
              <p:cNvCxnSpPr/>
              <p:nvPr/>
            </p:nvCxnSpPr>
            <p:spPr>
              <a:xfrm>
                <a:off x="656587" y="1350449"/>
                <a:ext cx="0" cy="1116965"/>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2B2E46-60FF-6A3A-E85D-ADA7303CDA58}"/>
                  </a:ext>
                </a:extLst>
              </p:cNvPr>
              <p:cNvCxnSpPr/>
              <p:nvPr/>
            </p:nvCxnSpPr>
            <p:spPr>
              <a:xfrm>
                <a:off x="1956883" y="1389184"/>
                <a:ext cx="0" cy="1078230"/>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 Box 2">
                <a:extLst>
                  <a:ext uri="{FF2B5EF4-FFF2-40B4-BE49-F238E27FC236}">
                    <a16:creationId xmlns:a16="http://schemas.microsoft.com/office/drawing/2014/main" id="{C63D1625-5E0B-2141-5513-32973589D848}"/>
                  </a:ext>
                </a:extLst>
              </p:cNvPr>
              <p:cNvSpPr txBox="1">
                <a:spLocks noChangeArrowheads="1"/>
              </p:cNvSpPr>
              <p:nvPr/>
            </p:nvSpPr>
            <p:spPr bwMode="auto">
              <a:xfrm>
                <a:off x="1090246" y="2268415"/>
                <a:ext cx="485140" cy="267335"/>
              </a:xfrm>
              <a:prstGeom prst="rect">
                <a:avLst/>
              </a:prstGeom>
              <a:grpFill/>
              <a:ln w="9525">
                <a:noFill/>
                <a:miter lim="800000"/>
                <a:headEnd/>
                <a:tailEnd/>
              </a:ln>
            </p:spPr>
            <p:txBody>
              <a:bodyPr rot="0" vert="horz" wrap="square" lIns="91440" tIns="45720" rIns="91440" bIns="45720" anchor="t" anchorCtr="0">
                <a:spAutoFit/>
              </a:bodyPr>
              <a:lstStyle/>
              <a:p>
                <a:pPr algn="ctr">
                  <a:lnSpc>
                    <a:spcPct val="115000"/>
                  </a:lnSpc>
                  <a:spcBef>
                    <a:spcPts val="1200"/>
                  </a:spcBef>
                  <a:spcAft>
                    <a:spcPts val="600"/>
                  </a:spcAft>
                </a:pPr>
                <a:r>
                  <a:rPr lang="en-GB" sz="1000">
                    <a:effectLst/>
                    <a:latin typeface="Arial" panose="020B0604020202020204" pitchFamily="34" charset="0"/>
                    <a:ea typeface="Calibri" panose="020F0502020204030204" pitchFamily="34" charset="0"/>
                    <a:cs typeface="Times New Roman" panose="02020603050405020304" pitchFamily="18" charset="0"/>
                  </a:rPr>
                  <a:t>QU</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99327D1B-E94A-B498-0B30-87D118FF919A}"/>
                  </a:ext>
                </a:extLst>
              </p:cNvPr>
              <p:cNvSpPr/>
              <p:nvPr/>
            </p:nvSpPr>
            <p:spPr>
              <a:xfrm>
                <a:off x="691317" y="104464"/>
                <a:ext cx="1259840" cy="1259840"/>
              </a:xfrm>
              <a:prstGeom prst="roundRect">
                <a:avLst/>
              </a:prstGeom>
              <a:solidFill>
                <a:schemeClr val="bg1"/>
              </a:solidFill>
              <a:ln w="38100">
                <a:solidFill>
                  <a:srgbClr val="00AF4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pPr>
                <a:r>
                  <a:rPr lang="en-GB" sz="1200" b="1">
                    <a:solidFill>
                      <a:srgbClr val="00AF41"/>
                    </a:solidFill>
                    <a:effectLst/>
                    <a:latin typeface="Arial" panose="020B0604020202020204" pitchFamily="34" charset="0"/>
                    <a:ea typeface="Times New Roman" panose="02020603050405020304" pitchFamily="18" charset="0"/>
                    <a:cs typeface="Arial" panose="020B0604020202020204" pitchFamily="34" charset="0"/>
                  </a:rPr>
                  <a:t>No resistance to HP-CIAs</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grpSp>
        <p:graphicFrame>
          <p:nvGraphicFramePr>
            <p:cNvPr id="42" name="Chart 41">
              <a:extLst>
                <a:ext uri="{FF2B5EF4-FFF2-40B4-BE49-F238E27FC236}">
                  <a16:creationId xmlns:a16="http://schemas.microsoft.com/office/drawing/2014/main" id="{E2802363-AD6E-C895-4CC2-AFF36CC8A0D5}"/>
                </a:ext>
              </a:extLst>
            </p:cNvPr>
            <p:cNvGraphicFramePr/>
            <p:nvPr>
              <p:extLst>
                <p:ext uri="{D42A27DB-BD31-4B8C-83A1-F6EECF244321}">
                  <p14:modId xmlns:p14="http://schemas.microsoft.com/office/powerpoint/2010/main" val="1383408672"/>
                </p:ext>
              </p:extLst>
            </p:nvPr>
          </p:nvGraphicFramePr>
          <p:xfrm>
            <a:off x="-210071" y="224170"/>
            <a:ext cx="3959860" cy="3779520"/>
          </p:xfrm>
          <a:graphic>
            <a:graphicData uri="http://schemas.openxmlformats.org/drawingml/2006/chart">
              <c:chart xmlns:c="http://schemas.openxmlformats.org/drawingml/2006/chart" xmlns:r="http://schemas.openxmlformats.org/officeDocument/2006/relationships" r:id="rId9"/>
            </a:graphicData>
          </a:graphic>
        </p:graphicFrame>
      </p:grpSp>
    </p:spTree>
    <p:extLst>
      <p:ext uri="{BB962C8B-B14F-4D97-AF65-F5344CB8AC3E}">
        <p14:creationId xmlns:p14="http://schemas.microsoft.com/office/powerpoint/2010/main" val="119818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310C1-4352-CB7A-D6DE-50E5B8FDBF0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96714-F663-4A13-F578-FED6FBD9BA5E}"/>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0E71494C-C8A2-9BB1-38EF-F501635FAD00}"/>
              </a:ext>
            </a:extLst>
          </p:cNvPr>
          <p:cNvSpPr txBox="1"/>
          <p:nvPr/>
        </p:nvSpPr>
        <p:spPr>
          <a:xfrm>
            <a:off x="7253425" y="6008647"/>
            <a:ext cx="2085975"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Figs 3.10 </a:t>
            </a:r>
          </a:p>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 P 85</a:t>
            </a:r>
          </a:p>
        </p:txBody>
      </p:sp>
      <p:grpSp>
        <p:nvGrpSpPr>
          <p:cNvPr id="18" name="Group 1">
            <a:extLst>
              <a:ext uri="{FF2B5EF4-FFF2-40B4-BE49-F238E27FC236}">
                <a16:creationId xmlns:a16="http://schemas.microsoft.com/office/drawing/2014/main" id="{9B7ADAFA-E257-6D9C-FB82-2748414D7EA3}"/>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9F78330F-195B-187B-DD70-AC2A6A5E2B24}"/>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9E598577-37EF-A544-8689-A93C02E14B85}"/>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AC0A8FC-CA4E-BD7A-090D-0226C75EC914}"/>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F7F349B5-06B4-9B7B-2861-C8A797B1C57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EA6ECF52-49AD-760D-C551-ACB6B4E6DF37}"/>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4" name="Title 2">
            <a:extLst>
              <a:ext uri="{FF2B5EF4-FFF2-40B4-BE49-F238E27FC236}">
                <a16:creationId xmlns:a16="http://schemas.microsoft.com/office/drawing/2014/main" id="{51D5B015-7125-73F8-367A-9F5E55AF64FF}"/>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9D646F4-8B2D-DF65-7276-D1E2A1D22511}"/>
                  </a:ext>
                </a:extLst>
              </p14:cNvPr>
              <p14:cNvContentPartPr/>
              <p14:nvPr/>
            </p14:nvContentPartPr>
            <p14:xfrm>
              <a:off x="5755056" y="3331659"/>
              <a:ext cx="360" cy="360"/>
            </p14:xfrm>
          </p:contentPart>
        </mc:Choice>
        <mc:Fallback xmlns="">
          <p:pic>
            <p:nvPicPr>
              <p:cNvPr id="6" name="Ink 5">
                <a:extLst>
                  <a:ext uri="{FF2B5EF4-FFF2-40B4-BE49-F238E27FC236}">
                    <a16:creationId xmlns:a16="http://schemas.microsoft.com/office/drawing/2014/main" id="{39D646F4-8B2D-DF65-7276-D1E2A1D22511}"/>
                  </a:ext>
                </a:extLst>
              </p:cNvPr>
              <p:cNvPicPr/>
              <p:nvPr/>
            </p:nvPicPr>
            <p:blipFill>
              <a:blip r:embed="rId5"/>
              <a:stretch>
                <a:fillRect/>
              </a:stretch>
            </p:blipFill>
            <p:spPr>
              <a:xfrm>
                <a:off x="5748936" y="3325539"/>
                <a:ext cx="12600" cy="12600"/>
              </a:xfrm>
              <a:prstGeom prst="rect">
                <a:avLst/>
              </a:prstGeom>
            </p:spPr>
          </p:pic>
        </mc:Fallback>
      </mc:AlternateContent>
      <p:grpSp>
        <p:nvGrpSpPr>
          <p:cNvPr id="10" name="Group 9">
            <a:extLst>
              <a:ext uri="{FF2B5EF4-FFF2-40B4-BE49-F238E27FC236}">
                <a16:creationId xmlns:a16="http://schemas.microsoft.com/office/drawing/2014/main" id="{81CFD4A9-2168-D41D-20C5-1B87F71A0DF8}"/>
              </a:ext>
            </a:extLst>
          </p:cNvPr>
          <p:cNvGrpSpPr/>
          <p:nvPr/>
        </p:nvGrpSpPr>
        <p:grpSpPr>
          <a:xfrm>
            <a:off x="5436096" y="3586899"/>
            <a:ext cx="360" cy="360"/>
            <a:chOff x="4274029" y="3508409"/>
            <a:chExt cx="360" cy="36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4B0566E4-7D3F-A7C8-778E-C214489F03A0}"/>
                    </a:ext>
                  </a:extLst>
                </p14:cNvPr>
                <p14:cNvContentPartPr/>
                <p14:nvPr/>
              </p14:nvContentPartPr>
              <p14:xfrm>
                <a:off x="4274029" y="3508409"/>
                <a:ext cx="360" cy="360"/>
              </p14:xfrm>
            </p:contentPart>
          </mc:Choice>
          <mc:Fallback xmlns="">
            <p:pic>
              <p:nvPicPr>
                <p:cNvPr id="7" name="Ink 6">
                  <a:extLst>
                    <a:ext uri="{FF2B5EF4-FFF2-40B4-BE49-F238E27FC236}">
                      <a16:creationId xmlns:a16="http://schemas.microsoft.com/office/drawing/2014/main" id="{E352505E-AA22-A857-3092-84BE02ABCDA6}"/>
                    </a:ext>
                  </a:extLst>
                </p:cNvPr>
                <p:cNvPicPr/>
                <p:nvPr/>
              </p:nvPicPr>
              <p:blipFill>
                <a:blip r:embed="rId7"/>
                <a:stretch>
                  <a:fillRect/>
                </a:stretch>
              </p:blipFill>
              <p:spPr>
                <a:xfrm>
                  <a:off x="4267909" y="350228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C713FF0A-6BE9-65E6-BF63-187B13812E47}"/>
                    </a:ext>
                  </a:extLst>
                </p14:cNvPr>
                <p14:cNvContentPartPr/>
                <p14:nvPr/>
              </p14:nvContentPartPr>
              <p14:xfrm>
                <a:off x="4274029" y="3508409"/>
                <a:ext cx="360" cy="360"/>
              </p14:xfrm>
            </p:contentPart>
          </mc:Choice>
          <mc:Fallback xmlns="">
            <p:pic>
              <p:nvPicPr>
                <p:cNvPr id="9" name="Ink 8">
                  <a:extLst>
                    <a:ext uri="{FF2B5EF4-FFF2-40B4-BE49-F238E27FC236}">
                      <a16:creationId xmlns:a16="http://schemas.microsoft.com/office/drawing/2014/main" id="{05C6F132-6781-B5AF-EC4D-5097746C4259}"/>
                    </a:ext>
                  </a:extLst>
                </p:cNvPr>
                <p:cNvPicPr/>
                <p:nvPr/>
              </p:nvPicPr>
              <p:blipFill>
                <a:blip r:embed="rId7"/>
                <a:stretch>
                  <a:fillRect/>
                </a:stretch>
              </p:blipFill>
              <p:spPr>
                <a:xfrm>
                  <a:off x="4267909" y="3502289"/>
                  <a:ext cx="12600" cy="12600"/>
                </a:xfrm>
                <a:prstGeom prst="rect">
                  <a:avLst/>
                </a:prstGeom>
              </p:spPr>
            </p:pic>
          </mc:Fallback>
        </mc:AlternateContent>
      </p:grpSp>
      <p:sp>
        <p:nvSpPr>
          <p:cNvPr id="5" name="TextBox 4">
            <a:extLst>
              <a:ext uri="{FF2B5EF4-FFF2-40B4-BE49-F238E27FC236}">
                <a16:creationId xmlns:a16="http://schemas.microsoft.com/office/drawing/2014/main" id="{259C054C-384B-95AE-168A-4A7CBDCDFF47}"/>
              </a:ext>
            </a:extLst>
          </p:cNvPr>
          <p:cNvSpPr txBox="1"/>
          <p:nvPr/>
        </p:nvSpPr>
        <p:spPr>
          <a:xfrm>
            <a:off x="327125" y="6021067"/>
            <a:ext cx="6404035" cy="584775"/>
          </a:xfrm>
          <a:prstGeom prst="rect">
            <a:avLst/>
          </a:prstGeom>
          <a:noFill/>
        </p:spPr>
        <p:txBody>
          <a:bodyPr wrap="square">
            <a:spAutoFit/>
          </a:bodyPr>
          <a:lstStyle/>
          <a:p>
            <a:r>
              <a:rPr lang="en-GB" sz="1000" dirty="0">
                <a:effectLst/>
                <a:latin typeface="Arial" panose="020B0604020202020204" pitchFamily="34" charset="0"/>
                <a:ea typeface="Calibri" panose="020F0502020204030204" pitchFamily="34" charset="0"/>
                <a:cs typeface="Arial" panose="020B0604020202020204" pitchFamily="34" charset="0"/>
              </a:rPr>
              <a:t>AG: aminoglycosides, AP: amphenicols, BL: beta-lactams, GP: glycopeptide, LP: lipopeptide, ML: macrolides, OX: oxazolidinone, QU: quinolones, SG: streptogramins, TC: tetracyclines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200" dirty="0"/>
          </a:p>
        </p:txBody>
      </p:sp>
      <p:sp>
        <p:nvSpPr>
          <p:cNvPr id="11" name="Rectangle: Rounded Corners 10">
            <a:extLst>
              <a:ext uri="{FF2B5EF4-FFF2-40B4-BE49-F238E27FC236}">
                <a16:creationId xmlns:a16="http://schemas.microsoft.com/office/drawing/2014/main" id="{F70649A3-0A68-F8BF-E8CD-9F38D10DFF86}"/>
              </a:ext>
            </a:extLst>
          </p:cNvPr>
          <p:cNvSpPr/>
          <p:nvPr/>
        </p:nvSpPr>
        <p:spPr>
          <a:xfrm>
            <a:off x="465138" y="933471"/>
            <a:ext cx="8213725" cy="714849"/>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effectLst/>
                <a:latin typeface="Arial" panose="020B0604020202020204" pitchFamily="34" charset="0"/>
                <a:ea typeface="Calibri" panose="020F0502020204030204" pitchFamily="34" charset="0"/>
              </a:rPr>
              <a:t>Resistance to non-HP-CIAs (A) and HP-CIAs (B) in </a:t>
            </a:r>
            <a:r>
              <a:rPr lang="en-GB" sz="1400" i="1" dirty="0">
                <a:effectLst/>
                <a:latin typeface="Arial" panose="020B0604020202020204" pitchFamily="34" charset="0"/>
                <a:ea typeface="Calibri" panose="020F0502020204030204" pitchFamily="34" charset="0"/>
              </a:rPr>
              <a:t>Enterococcus faecium</a:t>
            </a:r>
            <a:r>
              <a:rPr lang="en-GB" sz="1400" dirty="0">
                <a:effectLst/>
                <a:latin typeface="Arial" panose="020B0604020202020204" pitchFamily="34" charset="0"/>
                <a:ea typeface="Calibri" panose="020F0502020204030204" pitchFamily="34" charset="0"/>
              </a:rPr>
              <a:t> isolated from healthy pigs at slaughter in 2023 (n=176). Interpreted using EUCAST ECOFFs unless otherwise indicated. Note scale differs between graphs. </a:t>
            </a:r>
            <a:endParaRPr lang="en-GB" sz="1400" dirty="0"/>
          </a:p>
        </p:txBody>
      </p:sp>
      <p:grpSp>
        <p:nvGrpSpPr>
          <p:cNvPr id="2" name="Group 1">
            <a:extLst>
              <a:ext uri="{FF2B5EF4-FFF2-40B4-BE49-F238E27FC236}">
                <a16:creationId xmlns:a16="http://schemas.microsoft.com/office/drawing/2014/main" id="{FDA29664-897C-41C3-1947-2CA6DB3ADD7D}"/>
              </a:ext>
            </a:extLst>
          </p:cNvPr>
          <p:cNvGrpSpPr/>
          <p:nvPr/>
        </p:nvGrpSpPr>
        <p:grpSpPr>
          <a:xfrm>
            <a:off x="1489984" y="1794084"/>
            <a:ext cx="6164032" cy="4056380"/>
            <a:chOff x="-343839" y="0"/>
            <a:chExt cx="6164032" cy="4056380"/>
          </a:xfrm>
        </p:grpSpPr>
        <p:graphicFrame>
          <p:nvGraphicFramePr>
            <p:cNvPr id="3" name="Chart 2">
              <a:extLst>
                <a:ext uri="{FF2B5EF4-FFF2-40B4-BE49-F238E27FC236}">
                  <a16:creationId xmlns:a16="http://schemas.microsoft.com/office/drawing/2014/main" id="{77F8BC84-4051-9DC9-13AC-10A71C1F9EDD}"/>
                </a:ext>
              </a:extLst>
            </p:cNvPr>
            <p:cNvGraphicFramePr/>
            <p:nvPr>
              <p:extLst>
                <p:ext uri="{D42A27DB-BD31-4B8C-83A1-F6EECF244321}">
                  <p14:modId xmlns:p14="http://schemas.microsoft.com/office/powerpoint/2010/main" val="1608243389"/>
                </p:ext>
              </p:extLst>
            </p:nvPr>
          </p:nvGraphicFramePr>
          <p:xfrm>
            <a:off x="-343839" y="263674"/>
            <a:ext cx="3959860" cy="3779520"/>
          </p:xfrm>
          <a:graphic>
            <a:graphicData uri="http://schemas.openxmlformats.org/drawingml/2006/chart">
              <c:chart xmlns:c="http://schemas.openxmlformats.org/drawingml/2006/chart" xmlns:r="http://schemas.openxmlformats.org/officeDocument/2006/relationships" r:id="rId9"/>
            </a:graphicData>
          </a:graphic>
        </p:graphicFrame>
        <p:sp>
          <p:nvSpPr>
            <p:cNvPr id="8" name="Text Box 3">
              <a:extLst>
                <a:ext uri="{FF2B5EF4-FFF2-40B4-BE49-F238E27FC236}">
                  <a16:creationId xmlns:a16="http://schemas.microsoft.com/office/drawing/2014/main" id="{775FF4E1-2549-B7C4-F289-D6483C461F3E}"/>
                </a:ext>
              </a:extLst>
            </p:cNvPr>
            <p:cNvSpPr txBox="1"/>
            <p:nvPr/>
          </p:nvSpPr>
          <p:spPr>
            <a:xfrm>
              <a:off x="57150" y="0"/>
              <a:ext cx="5593836" cy="2862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Non-HP-CIA                                                                  (B)  HP-CIAs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Bef>
                  <a:spcPts val="1200"/>
                </a:spcBef>
                <a:spcAft>
                  <a:spcPts val="6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Text Box 1672277367">
              <a:extLst>
                <a:ext uri="{FF2B5EF4-FFF2-40B4-BE49-F238E27FC236}">
                  <a16:creationId xmlns:a16="http://schemas.microsoft.com/office/drawing/2014/main" id="{0DBF481F-2D75-CB4E-85E3-2E09948573B3}"/>
                </a:ext>
              </a:extLst>
            </p:cNvPr>
            <p:cNvSpPr txBox="1"/>
            <p:nvPr/>
          </p:nvSpPr>
          <p:spPr>
            <a:xfrm>
              <a:off x="4410075" y="3581400"/>
              <a:ext cx="771525" cy="4749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1200"/>
                </a:spcBef>
                <a:spcAft>
                  <a:spcPts val="600"/>
                </a:spcAft>
              </a:pPr>
              <a:r>
                <a:rPr lang="en-GB" sz="1200" b="1" dirty="0">
                  <a:effectLst/>
                  <a:latin typeface="Arial" panose="020B0604020202020204" pitchFamily="34" charset="0"/>
                  <a:ea typeface="Calibri" panose="020F0502020204030204" pitchFamily="34" charset="0"/>
                  <a:cs typeface="Times New Roman" panose="02020603050405020304" pitchFamily="18" charset="0"/>
                </a:rPr>
                <a:t>Key</a:t>
              </a:r>
              <a:br>
                <a:rPr lang="en-GB" sz="1100" b="1" dirty="0">
                  <a:latin typeface="Arial" panose="020B0604020202020204" pitchFamily="34" charset="0"/>
                  <a:ea typeface="Calibri" panose="020F0502020204030204" pitchFamily="34" charset="0"/>
                  <a:cs typeface="Times New Roman" panose="02020603050405020304" pitchFamily="18" charset="0"/>
                </a:rPr>
              </a:br>
              <a:r>
                <a:rPr lang="en-GB" sz="1200" dirty="0">
                  <a:solidFill>
                    <a:srgbClr val="D9262E"/>
                  </a:solidFill>
                  <a:effectLst/>
                  <a:latin typeface="Arial" panose="020B0604020202020204" pitchFamily="34" charset="0"/>
                  <a:ea typeface="Calibri" panose="020F0502020204030204" pitchFamily="34" charset="0"/>
                  <a:cs typeface="Times New Roman" panose="02020603050405020304" pitchFamily="18" charset="0"/>
                  <a:sym typeface="Wingdings 2" panose="05020102010507070707" pitchFamily="18" charset="2"/>
                </a:rPr>
                <a:t></a:t>
              </a:r>
              <a:r>
                <a:rPr lang="en-GB" sz="1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2023</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D7887B13-1207-337D-6279-5F9104DD5FC4}"/>
                </a:ext>
              </a:extLst>
            </p:cNvPr>
            <p:cNvGrpSpPr/>
            <p:nvPr/>
          </p:nvGrpSpPr>
          <p:grpSpPr>
            <a:xfrm>
              <a:off x="3842803" y="307921"/>
              <a:ext cx="1977390" cy="2568629"/>
              <a:chOff x="13762" y="-35008"/>
              <a:chExt cx="1978660" cy="2570758"/>
            </a:xfrm>
          </p:grpSpPr>
          <p:graphicFrame>
            <p:nvGraphicFramePr>
              <p:cNvPr id="15" name="Chart 14">
                <a:extLst>
                  <a:ext uri="{FF2B5EF4-FFF2-40B4-BE49-F238E27FC236}">
                    <a16:creationId xmlns:a16="http://schemas.microsoft.com/office/drawing/2014/main" id="{52A00803-F93E-D42F-0F03-15187C8D27F2}"/>
                  </a:ext>
                </a:extLst>
              </p:cNvPr>
              <p:cNvGraphicFramePr/>
              <p:nvPr>
                <p:extLst>
                  <p:ext uri="{D42A27DB-BD31-4B8C-83A1-F6EECF244321}">
                    <p14:modId xmlns:p14="http://schemas.microsoft.com/office/powerpoint/2010/main" val="644514307"/>
                  </p:ext>
                </p:extLst>
              </p:nvPr>
            </p:nvGraphicFramePr>
            <p:xfrm>
              <a:off x="13762" y="-35008"/>
              <a:ext cx="1978660" cy="2516505"/>
            </p:xfrm>
            <a:graphic>
              <a:graphicData uri="http://schemas.openxmlformats.org/drawingml/2006/chart">
                <c:chart xmlns:c="http://schemas.openxmlformats.org/drawingml/2006/chart" xmlns:r="http://schemas.openxmlformats.org/officeDocument/2006/relationships" r:id="rId10"/>
              </a:graphicData>
            </a:graphic>
          </p:graphicFrame>
          <p:cxnSp>
            <p:nvCxnSpPr>
              <p:cNvPr id="16" name="Straight Connector 15">
                <a:extLst>
                  <a:ext uri="{FF2B5EF4-FFF2-40B4-BE49-F238E27FC236}">
                    <a16:creationId xmlns:a16="http://schemas.microsoft.com/office/drawing/2014/main" id="{EDAE6A9A-CEB4-16CC-7EF9-C39336D9758B}"/>
                  </a:ext>
                </a:extLst>
              </p:cNvPr>
              <p:cNvCxnSpPr/>
              <p:nvPr/>
            </p:nvCxnSpPr>
            <p:spPr>
              <a:xfrm>
                <a:off x="678485" y="1350449"/>
                <a:ext cx="0" cy="111696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D325EA-F59D-DB86-A068-BD8894D6F24B}"/>
                  </a:ext>
                </a:extLst>
              </p:cNvPr>
              <p:cNvCxnSpPr/>
              <p:nvPr/>
            </p:nvCxnSpPr>
            <p:spPr>
              <a:xfrm>
                <a:off x="1969107" y="1389184"/>
                <a:ext cx="0" cy="107823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2">
                <a:extLst>
                  <a:ext uri="{FF2B5EF4-FFF2-40B4-BE49-F238E27FC236}">
                    <a16:creationId xmlns:a16="http://schemas.microsoft.com/office/drawing/2014/main" id="{62E97A9D-1F63-5FCA-422A-5F1898F95364}"/>
                  </a:ext>
                </a:extLst>
              </p:cNvPr>
              <p:cNvSpPr txBox="1">
                <a:spLocks noChangeArrowheads="1"/>
              </p:cNvSpPr>
              <p:nvPr/>
            </p:nvSpPr>
            <p:spPr bwMode="auto">
              <a:xfrm>
                <a:off x="1090246" y="2268415"/>
                <a:ext cx="485140" cy="26733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Bef>
                    <a:spcPts val="1200"/>
                  </a:spcBef>
                  <a:spcAft>
                    <a:spcPts val="600"/>
                  </a:spcAft>
                </a:pPr>
                <a:r>
                  <a:rPr lang="en-GB" sz="1000">
                    <a:effectLst/>
                    <a:latin typeface="Arial" panose="020B0604020202020204" pitchFamily="34" charset="0"/>
                    <a:ea typeface="Calibri" panose="020F0502020204030204" pitchFamily="34" charset="0"/>
                    <a:cs typeface="Times New Roman" panose="02020603050405020304" pitchFamily="18" charset="0"/>
                  </a:rPr>
                  <a:t>QU</a:t>
                </a:r>
                <a:endParaRPr lang="en-GB" sz="1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B4885F12-CABB-1CCD-D5C3-CD66E0AFE284}"/>
                  </a:ext>
                </a:extLst>
              </p:cNvPr>
              <p:cNvSpPr/>
              <p:nvPr/>
            </p:nvSpPr>
            <p:spPr>
              <a:xfrm>
                <a:off x="702895" y="57986"/>
                <a:ext cx="1259840" cy="1259840"/>
              </a:xfrm>
              <a:prstGeom prst="roundRect">
                <a:avLst/>
              </a:prstGeom>
              <a:solidFill>
                <a:schemeClr val="bg1"/>
              </a:solidFill>
              <a:ln w="38100">
                <a:solidFill>
                  <a:srgbClr val="00AF4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1200"/>
                  </a:spcBef>
                  <a:spcAft>
                    <a:spcPts val="600"/>
                  </a:spcAft>
                </a:pPr>
                <a:r>
                  <a:rPr lang="en-GB" sz="1200" b="1" dirty="0">
                    <a:solidFill>
                      <a:srgbClr val="00AF41"/>
                    </a:solidFill>
                    <a:effectLst/>
                    <a:latin typeface="Arial" panose="020B0604020202020204" pitchFamily="34" charset="0"/>
                    <a:ea typeface="Times New Roman" panose="02020603050405020304" pitchFamily="18" charset="0"/>
                    <a:cs typeface="Arial" panose="020B0604020202020204" pitchFamily="34" charset="0"/>
                  </a:rPr>
                  <a:t>No resistance to HP-CIAs</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55108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7D0EC-4604-9892-C499-0F20DB6822A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9C1F8-6668-AAD5-BB55-D1246F1B1A50}"/>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50EE98FF-561C-B6E1-46C5-2451FBA44EFB}"/>
              </a:ext>
            </a:extLst>
          </p:cNvPr>
          <p:cNvSpPr txBox="1"/>
          <p:nvPr/>
        </p:nvSpPr>
        <p:spPr>
          <a:xfrm>
            <a:off x="576367" y="912479"/>
            <a:ext cx="7991266" cy="1477328"/>
          </a:xfrm>
          <a:prstGeom prst="rect">
            <a:avLst/>
          </a:prstGeom>
          <a:noFill/>
        </p:spPr>
        <p:txBody>
          <a:bodyPr wrap="square">
            <a:spAutoFit/>
          </a:bodyPr>
          <a:lstStyle/>
          <a:p>
            <a:r>
              <a:rPr lang="en-GB" b="0" i="0" dirty="0">
                <a:solidFill>
                  <a:srgbClr val="050404"/>
                </a:solidFill>
                <a:effectLst/>
              </a:rPr>
              <a:t>Clinical surveillance aims to provide veterinarians with relevant treatment information using results from bacteria isolated from diagnostic samples. As this kind of scanning surveillance is subject to biases and differences in the number of samples, the results are not representative of the UK’s wider animal populations.</a:t>
            </a:r>
            <a:r>
              <a:rPr lang="en-GB" dirty="0"/>
              <a:t> </a:t>
            </a:r>
          </a:p>
        </p:txBody>
      </p:sp>
      <p:grpSp>
        <p:nvGrpSpPr>
          <p:cNvPr id="18" name="Group 1">
            <a:extLst>
              <a:ext uri="{FF2B5EF4-FFF2-40B4-BE49-F238E27FC236}">
                <a16:creationId xmlns:a16="http://schemas.microsoft.com/office/drawing/2014/main" id="{3F2A3A88-BB1F-4DD7-8E63-44117FFB95F9}"/>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F29148F9-6833-EDB1-15A3-0602E6EF0356}"/>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DA9A88F-063C-BBA4-F37D-E7E7064565A2}"/>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B28BBD6-67F7-FA17-BF45-599BF0DDC19C}"/>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E5F488F4-9E3C-870E-D2B8-732B488BF547}"/>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381B8BA-1CAE-5DB0-D558-AA023C7DC996}"/>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BB4C7839-0FB1-6DF9-799E-FAF232B7A9B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09127DED-964F-CFCA-BB41-FDF4C87AAE5B}"/>
              </a:ext>
            </a:extLst>
          </p:cNvPr>
          <p:cNvSpPr/>
          <p:nvPr/>
        </p:nvSpPr>
        <p:spPr>
          <a:xfrm>
            <a:off x="618895" y="2639980"/>
            <a:ext cx="7906210" cy="267634"/>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Key findings</a:t>
            </a:r>
          </a:p>
        </p:txBody>
      </p:sp>
      <p:sp>
        <p:nvSpPr>
          <p:cNvPr id="10" name="TextBox 9">
            <a:extLst>
              <a:ext uri="{FF2B5EF4-FFF2-40B4-BE49-F238E27FC236}">
                <a16:creationId xmlns:a16="http://schemas.microsoft.com/office/drawing/2014/main" id="{45578795-2B73-7745-65A1-C34777AC8F4A}"/>
              </a:ext>
            </a:extLst>
          </p:cNvPr>
          <p:cNvSpPr txBox="1"/>
          <p:nvPr/>
        </p:nvSpPr>
        <p:spPr>
          <a:xfrm>
            <a:off x="563782" y="3211198"/>
            <a:ext cx="8016436" cy="2031325"/>
          </a:xfrm>
          <a:prstGeom prst="rect">
            <a:avLst/>
          </a:prstGeom>
          <a:noFill/>
        </p:spPr>
        <p:txBody>
          <a:bodyPr wrap="square" rtlCol="0">
            <a:spAutoFit/>
          </a:bodyPr>
          <a:lstStyle/>
          <a:p>
            <a:pPr marL="285750" indent="-285750">
              <a:buFont typeface="Arial" panose="020B0604020202020204" pitchFamily="34" charset="0"/>
              <a:buChar char="•"/>
            </a:pPr>
            <a:r>
              <a:rPr lang="en-GB" b="0" i="0" dirty="0">
                <a:solidFill>
                  <a:srgbClr val="050404"/>
                </a:solidFill>
                <a:effectLst/>
              </a:rPr>
              <a:t>7,415 isolates were tested for AMR in England and Wales, predominantly  </a:t>
            </a:r>
            <a:r>
              <a:rPr lang="en-GB" i="1" dirty="0">
                <a:solidFill>
                  <a:srgbClr val="050404"/>
                </a:solidFill>
              </a:rPr>
              <a:t>Salmonella </a:t>
            </a:r>
            <a:r>
              <a:rPr lang="en-GB" dirty="0">
                <a:solidFill>
                  <a:srgbClr val="050404"/>
                </a:solidFill>
              </a:rPr>
              <a:t>and </a:t>
            </a:r>
            <a:r>
              <a:rPr lang="en-GB" i="1" dirty="0">
                <a:solidFill>
                  <a:srgbClr val="050404"/>
                </a:solidFill>
              </a:rPr>
              <a:t>E</a:t>
            </a:r>
            <a:r>
              <a:rPr lang="en-GB" b="0" i="1" dirty="0">
                <a:solidFill>
                  <a:srgbClr val="050404"/>
                </a:solidFill>
                <a:effectLst/>
              </a:rPr>
              <a:t>. coli </a:t>
            </a:r>
            <a:r>
              <a:rPr lang="en-GB" b="0" i="0" dirty="0">
                <a:solidFill>
                  <a:srgbClr val="050404"/>
                </a:solidFill>
                <a:effectLst/>
              </a:rPr>
              <a:t>and were the most frequently tested bacteria. </a:t>
            </a:r>
          </a:p>
          <a:p>
            <a:pPr marL="285750" indent="-285750">
              <a:buFont typeface="Arial" panose="020B0604020202020204" pitchFamily="34" charset="0"/>
              <a:buChar char="•"/>
            </a:pPr>
            <a:r>
              <a:rPr lang="en-GB" b="0" i="0" dirty="0">
                <a:solidFill>
                  <a:srgbClr val="050404"/>
                </a:solidFill>
                <a:effectLst/>
              </a:rPr>
              <a:t>Resistance in </a:t>
            </a:r>
            <a:r>
              <a:rPr lang="en-GB" b="0" i="1" dirty="0">
                <a:solidFill>
                  <a:srgbClr val="050404"/>
                </a:solidFill>
                <a:effectLst/>
              </a:rPr>
              <a:t>E. coli </a:t>
            </a:r>
            <a:r>
              <a:rPr lang="en-GB" b="0" i="0" dirty="0">
                <a:solidFill>
                  <a:srgbClr val="050404"/>
                </a:solidFill>
                <a:effectLst/>
              </a:rPr>
              <a:t>across all animal species mostly shows decreasing resistance since 2014.</a:t>
            </a:r>
          </a:p>
          <a:p>
            <a:pPr marL="285750" indent="-285750">
              <a:buFont typeface="Arial" panose="020B0604020202020204" pitchFamily="34" charset="0"/>
              <a:buChar char="•"/>
            </a:pPr>
            <a:r>
              <a:rPr lang="en-GB" dirty="0"/>
              <a:t>The percentage of isolates tested by animal species were: pigs (13%), poultry (30%), cattle (15%), sheep (7%), dogs (10%) and trout &lt;1%)</a:t>
            </a:r>
            <a:br>
              <a:rPr lang="en-GB" dirty="0"/>
            </a:br>
            <a:endParaRPr lang="en-GB" dirty="0"/>
          </a:p>
        </p:txBody>
      </p:sp>
      <p:sp>
        <p:nvSpPr>
          <p:cNvPr id="2" name="TextBox 5">
            <a:extLst>
              <a:ext uri="{FF2B5EF4-FFF2-40B4-BE49-F238E27FC236}">
                <a16:creationId xmlns:a16="http://schemas.microsoft.com/office/drawing/2014/main" id="{ACDF0C75-7F75-24B7-70B2-4B61110E73F9}"/>
              </a:ext>
            </a:extLst>
          </p:cNvPr>
          <p:cNvSpPr txBox="1"/>
          <p:nvPr/>
        </p:nvSpPr>
        <p:spPr>
          <a:xfrm>
            <a:off x="7200900" y="5905899"/>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12</a:t>
            </a:r>
          </a:p>
        </p:txBody>
      </p:sp>
    </p:spTree>
    <p:extLst>
      <p:ext uri="{BB962C8B-B14F-4D97-AF65-F5344CB8AC3E}">
        <p14:creationId xmlns:p14="http://schemas.microsoft.com/office/powerpoint/2010/main" val="232818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6A50-A170-8C09-297C-51B6263D72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FC0F4D-3265-6505-5BBA-2C59AC73109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976DCFC0-CCA9-74A8-1863-243E32FF5CCF}"/>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BED800-E47D-29FA-5DE8-EA56B70A067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2535D4F1-C264-1CFF-DCB7-CA8472ECEC56}"/>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428185A8-4D5D-043F-80EB-0677D10C499D}"/>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AED9DF80-B89C-3328-F0F8-12A9D1616B25}"/>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AE2CD9FD-A63B-E582-64CE-5B83972B97AD}"/>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8E0981EB-072E-2A89-6699-4064BBE6BF70}"/>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605D0A5E-B2EA-4F6B-C2E9-CAEF995E1197}"/>
              </a:ext>
            </a:extLst>
          </p:cNvPr>
          <p:cNvSpPr/>
          <p:nvPr/>
        </p:nvSpPr>
        <p:spPr>
          <a:xfrm>
            <a:off x="435152" y="933744"/>
            <a:ext cx="827369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Escherichia coli</a:t>
            </a:r>
            <a:endParaRPr lang="en-GB" sz="16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6EC19BB-9AF7-5B9C-5E7C-F8EFCAD04D98}"/>
              </a:ext>
            </a:extLst>
          </p:cNvPr>
          <p:cNvSpPr txBox="1"/>
          <p:nvPr/>
        </p:nvSpPr>
        <p:spPr>
          <a:xfrm>
            <a:off x="352166" y="1289927"/>
            <a:ext cx="4480443" cy="3323987"/>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50404"/>
                </a:solidFill>
              </a:rPr>
              <a:t>1,168 </a:t>
            </a:r>
            <a:r>
              <a:rPr lang="en-GB" sz="1600" i="1" dirty="0">
                <a:solidFill>
                  <a:srgbClr val="050404"/>
                </a:solidFill>
              </a:rPr>
              <a:t>E.coli </a:t>
            </a:r>
            <a:r>
              <a:rPr lang="en-GB" sz="1600" dirty="0">
                <a:solidFill>
                  <a:srgbClr val="050404"/>
                </a:solidFill>
              </a:rPr>
              <a:t>isolates were tested from all species.</a:t>
            </a:r>
          </a:p>
          <a:p>
            <a:pPr marL="285750" indent="-285750">
              <a:buFont typeface="Arial" panose="020B0604020202020204" pitchFamily="34" charset="0"/>
              <a:buChar char="•"/>
            </a:pPr>
            <a:r>
              <a:rPr lang="en-GB" sz="1600" dirty="0">
                <a:solidFill>
                  <a:srgbClr val="050404"/>
                </a:solidFill>
              </a:rPr>
              <a:t>18% of isolates were resistant to four or more individual antibiotics, which could limit treatment options for veterinarians. This was most frequent in isolates from cattle (24% and pigs (23%), as shown in the adjacent graph.</a:t>
            </a:r>
          </a:p>
          <a:p>
            <a:pPr marL="285750" indent="-285750">
              <a:buFont typeface="Arial" panose="020B0604020202020204" pitchFamily="34" charset="0"/>
              <a:buChar char="•"/>
            </a:pPr>
            <a:r>
              <a:rPr lang="en-GB" sz="1600" dirty="0">
                <a:solidFill>
                  <a:srgbClr val="050404"/>
                </a:solidFill>
              </a:rPr>
              <a:t>Across species, resistance tended to be higher in younger animals, which may reflect more frequent antibiotic use in this age group. </a:t>
            </a:r>
            <a:br>
              <a:rPr lang="en-GB" dirty="0"/>
            </a:br>
            <a:endParaRPr lang="en-GB" dirty="0"/>
          </a:p>
        </p:txBody>
      </p:sp>
      <p:sp>
        <p:nvSpPr>
          <p:cNvPr id="2" name="TextBox 5">
            <a:extLst>
              <a:ext uri="{FF2B5EF4-FFF2-40B4-BE49-F238E27FC236}">
                <a16:creationId xmlns:a16="http://schemas.microsoft.com/office/drawing/2014/main" id="{4A58CA1B-6061-E12F-0108-BC69893FF623}"/>
              </a:ext>
            </a:extLst>
          </p:cNvPr>
          <p:cNvSpPr txBox="1"/>
          <p:nvPr/>
        </p:nvSpPr>
        <p:spPr>
          <a:xfrm>
            <a:off x="7308304" y="6057614"/>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12</a:t>
            </a:r>
          </a:p>
        </p:txBody>
      </p:sp>
      <p:sp>
        <p:nvSpPr>
          <p:cNvPr id="15" name="TextBox 14">
            <a:extLst>
              <a:ext uri="{FF2B5EF4-FFF2-40B4-BE49-F238E27FC236}">
                <a16:creationId xmlns:a16="http://schemas.microsoft.com/office/drawing/2014/main" id="{7CDACB65-F349-1ACA-672C-F296AEF4656A}"/>
              </a:ext>
            </a:extLst>
          </p:cNvPr>
          <p:cNvSpPr txBox="1"/>
          <p:nvPr/>
        </p:nvSpPr>
        <p:spPr>
          <a:xfrm>
            <a:off x="5167423" y="1344563"/>
            <a:ext cx="3485463" cy="584775"/>
          </a:xfrm>
          <a:prstGeom prst="rect">
            <a:avLst/>
          </a:prstGeom>
          <a:noFill/>
        </p:spPr>
        <p:txBody>
          <a:bodyPr wrap="square" rtlCol="0">
            <a:spAutoFit/>
          </a:bodyPr>
          <a:lstStyle/>
          <a:p>
            <a:pPr algn="ctr"/>
            <a:r>
              <a:rPr lang="en-GB" sz="1200" b="1" dirty="0"/>
              <a:t>Percentage of isolates with limited treatment options in 2023 </a:t>
            </a:r>
          </a:p>
          <a:p>
            <a:pPr algn="ctr"/>
            <a:r>
              <a:rPr lang="en-GB" sz="800" dirty="0"/>
              <a:t>(resistant to four or more individual antibiotics)</a:t>
            </a:r>
          </a:p>
        </p:txBody>
      </p:sp>
      <p:pic>
        <p:nvPicPr>
          <p:cNvPr id="16" name="Picture 15" descr="A graph of different types of animals&#10;&#10;Description automatically generated">
            <a:extLst>
              <a:ext uri="{FF2B5EF4-FFF2-40B4-BE49-F238E27FC236}">
                <a16:creationId xmlns:a16="http://schemas.microsoft.com/office/drawing/2014/main" id="{5AE486B9-A274-FB4C-3A9A-131B3DAC255E}"/>
              </a:ext>
            </a:extLst>
          </p:cNvPr>
          <p:cNvPicPr>
            <a:picLocks noChangeAspect="1"/>
          </p:cNvPicPr>
          <p:nvPr/>
        </p:nvPicPr>
        <p:blipFill>
          <a:blip r:embed="rId3">
            <a:extLst>
              <a:ext uri="{28A0092B-C50C-407E-A947-70E740481C1C}">
                <a14:useLocalDpi xmlns:a14="http://schemas.microsoft.com/office/drawing/2010/main" val="0"/>
              </a:ext>
            </a:extLst>
          </a:blip>
          <a:srcRect t="18732"/>
          <a:stretch/>
        </p:blipFill>
        <p:spPr>
          <a:xfrm>
            <a:off x="4740412" y="2206523"/>
            <a:ext cx="4008878" cy="3343232"/>
          </a:xfrm>
          <a:prstGeom prst="rect">
            <a:avLst/>
          </a:prstGeom>
        </p:spPr>
      </p:pic>
      <p:sp>
        <p:nvSpPr>
          <p:cNvPr id="3" name="TextBox 2">
            <a:extLst>
              <a:ext uri="{FF2B5EF4-FFF2-40B4-BE49-F238E27FC236}">
                <a16:creationId xmlns:a16="http://schemas.microsoft.com/office/drawing/2014/main" id="{C7BEDF56-6F4D-83AE-45D2-5691509D0943}"/>
              </a:ext>
            </a:extLst>
          </p:cNvPr>
          <p:cNvSpPr txBox="1"/>
          <p:nvPr/>
        </p:nvSpPr>
        <p:spPr>
          <a:xfrm>
            <a:off x="539552" y="4645523"/>
            <a:ext cx="4293057" cy="1569660"/>
          </a:xfrm>
          <a:prstGeom prst="rect">
            <a:avLst/>
          </a:prstGeom>
          <a:noFill/>
          <a:ln w="82550">
            <a:solidFill>
              <a:srgbClr val="D9262E"/>
            </a:solidFill>
            <a:prstDash val="dash"/>
          </a:ln>
        </p:spPr>
        <p:txBody>
          <a:bodyPr wrap="square" rtlCol="0" anchor="ctr">
            <a:spAutoFit/>
          </a:bodyPr>
          <a:lstStyle/>
          <a:p>
            <a:pPr marL="108000"/>
            <a:r>
              <a:rPr lang="en-GB" sz="1600" b="1" i="0" dirty="0">
                <a:solidFill>
                  <a:srgbClr val="242021"/>
                </a:solidFill>
                <a:effectLst/>
              </a:rPr>
              <a:t>Highest priority critically important antibiotics (HP-CIAs):</a:t>
            </a:r>
            <a:r>
              <a:rPr lang="en-GB" sz="1600" dirty="0"/>
              <a:t> </a:t>
            </a:r>
            <a:endParaRPr lang="en-GB" sz="1600" b="1" dirty="0"/>
          </a:p>
          <a:p>
            <a:pPr marL="108000"/>
            <a:r>
              <a:rPr lang="en-GB" sz="1600" b="0" i="0" dirty="0">
                <a:solidFill>
                  <a:srgbClr val="242021"/>
                </a:solidFill>
                <a:effectLst/>
              </a:rPr>
              <a:t>Resistance was low, very low or not detected </a:t>
            </a:r>
            <a:r>
              <a:rPr lang="en-GB" sz="1600" b="0" i="1" dirty="0">
                <a:solidFill>
                  <a:srgbClr val="242021"/>
                </a:solidFill>
                <a:effectLst/>
              </a:rPr>
              <a:t>in E. coli</a:t>
            </a:r>
            <a:r>
              <a:rPr lang="en-GB" sz="1600" b="0" i="0" dirty="0">
                <a:solidFill>
                  <a:srgbClr val="242021"/>
                </a:solidFill>
                <a:effectLst/>
              </a:rPr>
              <a:t>: cefotaxime (8.7%), cefpodoxime (0.7%), ceftazidime (4.9%) and enrofloxacin (1.7%)</a:t>
            </a:r>
            <a:endParaRPr lang="en-GB" sz="1600" dirty="0"/>
          </a:p>
        </p:txBody>
      </p:sp>
      <p:cxnSp>
        <p:nvCxnSpPr>
          <p:cNvPr id="12" name="Straight Connector 11">
            <a:extLst>
              <a:ext uri="{FF2B5EF4-FFF2-40B4-BE49-F238E27FC236}">
                <a16:creationId xmlns:a16="http://schemas.microsoft.com/office/drawing/2014/main" id="{473E7B44-DE6C-532B-E099-74264D1CE81F}"/>
              </a:ext>
            </a:extLst>
          </p:cNvPr>
          <p:cNvCxnSpPr>
            <a:cxnSpLocks/>
          </p:cNvCxnSpPr>
          <p:nvPr/>
        </p:nvCxnSpPr>
        <p:spPr>
          <a:xfrm>
            <a:off x="5437073" y="5155503"/>
            <a:ext cx="30236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703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42C4-9F83-B490-00DF-6CDE37DAFEF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BF3CAA-B3B3-7AA4-C163-6EF217285390}"/>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grpSp>
        <p:nvGrpSpPr>
          <p:cNvPr id="18" name="Group 1">
            <a:extLst>
              <a:ext uri="{FF2B5EF4-FFF2-40B4-BE49-F238E27FC236}">
                <a16:creationId xmlns:a16="http://schemas.microsoft.com/office/drawing/2014/main" id="{B297AB66-60E1-8C45-7349-4F06EB7FC312}"/>
              </a:ext>
            </a:extLst>
          </p:cNvPr>
          <p:cNvGrpSpPr>
            <a:grpSpLocks/>
          </p:cNvGrpSpPr>
          <p:nvPr/>
        </p:nvGrpSpPr>
        <p:grpSpPr bwMode="auto">
          <a:xfrm>
            <a:off x="0" y="220663"/>
            <a:ext cx="8459788" cy="522287"/>
            <a:chOff x="0" y="220662"/>
            <a:chExt cx="8460432" cy="522288"/>
          </a:xfrm>
        </p:grpSpPr>
        <p:grpSp>
          <p:nvGrpSpPr>
            <p:cNvPr id="19" name="Group 11">
              <a:extLst>
                <a:ext uri="{FF2B5EF4-FFF2-40B4-BE49-F238E27FC236}">
                  <a16:creationId xmlns:a16="http://schemas.microsoft.com/office/drawing/2014/main" id="{036D7D31-1ACD-F015-7749-AAFC50C53558}"/>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48B0F2E8-1197-FE09-3FD7-47D86A674EF4}"/>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93FFA6FD-BDE2-CBB1-A799-84150BD823D2}"/>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0BD48EFC-0605-5F4D-2F21-1E33774A11A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778D9B53-FFDA-85CE-84B3-78381518B089}"/>
              </a:ext>
            </a:extLst>
          </p:cNvPr>
          <p:cNvSpPr>
            <a:spLocks noChangeAspect="1"/>
          </p:cNvSpPr>
          <p:nvPr/>
        </p:nvSpPr>
        <p:spPr bwMode="auto">
          <a:xfrm rot="2663502">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926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noFill/>
            </a:endParaRPr>
          </a:p>
        </p:txBody>
      </p:sp>
      <p:sp>
        <p:nvSpPr>
          <p:cNvPr id="24" name="Title 2">
            <a:extLst>
              <a:ext uri="{FF2B5EF4-FFF2-40B4-BE49-F238E27FC236}">
                <a16:creationId xmlns:a16="http://schemas.microsoft.com/office/drawing/2014/main" id="{CCC99D03-8F6F-E37F-62ED-B223B4D042D3}"/>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D9262E"/>
                </a:solidFill>
              </a:rPr>
              <a:t>AMR in Clinical Surveillance</a:t>
            </a:r>
            <a:endParaRPr lang="en-GB" altLang="en-US" dirty="0">
              <a:solidFill>
                <a:srgbClr val="D9262E"/>
              </a:solidFill>
            </a:endParaRPr>
          </a:p>
        </p:txBody>
      </p:sp>
      <p:sp>
        <p:nvSpPr>
          <p:cNvPr id="9" name="Rectangle: Rounded Corners 8">
            <a:extLst>
              <a:ext uri="{FF2B5EF4-FFF2-40B4-BE49-F238E27FC236}">
                <a16:creationId xmlns:a16="http://schemas.microsoft.com/office/drawing/2014/main" id="{9C4AF45A-55AF-0D50-15FB-5D7E92F8760F}"/>
              </a:ext>
            </a:extLst>
          </p:cNvPr>
          <p:cNvSpPr/>
          <p:nvPr/>
        </p:nvSpPr>
        <p:spPr>
          <a:xfrm>
            <a:off x="374132" y="994271"/>
            <a:ext cx="8395736" cy="276221"/>
          </a:xfrm>
          <a:prstGeom prst="roundRect">
            <a:avLst>
              <a:gd name="adj" fmla="val 26737"/>
            </a:avLst>
          </a:prstGeom>
          <a:solidFill>
            <a:srgbClr val="D9262E"/>
          </a:solidFill>
          <a:ln>
            <a:solidFill>
              <a:srgbClr val="D9262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1" dirty="0">
                <a:latin typeface="Arial" panose="020B0604020202020204" pitchFamily="34" charset="0"/>
                <a:cs typeface="Arial" panose="020B0604020202020204" pitchFamily="34" charset="0"/>
              </a:rPr>
              <a:t>Resistance in </a:t>
            </a:r>
            <a:r>
              <a:rPr lang="en-GB" sz="1600" b="1" i="1" dirty="0">
                <a:latin typeface="Arial" panose="020B0604020202020204" pitchFamily="34" charset="0"/>
                <a:cs typeface="Arial" panose="020B0604020202020204" pitchFamily="34" charset="0"/>
              </a:rPr>
              <a:t>Salmonella </a:t>
            </a:r>
            <a:r>
              <a:rPr lang="en-GB" sz="1600" b="1" dirty="0">
                <a:latin typeface="Arial" panose="020B0604020202020204" pitchFamily="34" charset="0"/>
                <a:cs typeface="Arial" panose="020B0604020202020204" pitchFamily="34" charset="0"/>
              </a:rPr>
              <a:t>spp. from animals and their environment</a:t>
            </a:r>
          </a:p>
        </p:txBody>
      </p:sp>
      <p:sp>
        <p:nvSpPr>
          <p:cNvPr id="10" name="TextBox 9">
            <a:extLst>
              <a:ext uri="{FF2B5EF4-FFF2-40B4-BE49-F238E27FC236}">
                <a16:creationId xmlns:a16="http://schemas.microsoft.com/office/drawing/2014/main" id="{5BEE4276-8051-7DE8-4A09-57369AA45F41}"/>
              </a:ext>
            </a:extLst>
          </p:cNvPr>
          <p:cNvSpPr txBox="1"/>
          <p:nvPr/>
        </p:nvSpPr>
        <p:spPr>
          <a:xfrm>
            <a:off x="381956" y="1288918"/>
            <a:ext cx="4462207" cy="4031873"/>
          </a:xfrm>
          <a:prstGeom prst="rect">
            <a:avLst/>
          </a:prstGeom>
          <a:noFill/>
        </p:spPr>
        <p:txBody>
          <a:bodyPr wrap="square" rtlCol="0">
            <a:spAutoFit/>
          </a:bodyPr>
          <a:lstStyle/>
          <a:p>
            <a:pPr marL="285750" indent="-285750">
              <a:buFont typeface="Arial" panose="020B0604020202020204" pitchFamily="34" charset="0"/>
              <a:buChar char="•"/>
            </a:pPr>
            <a:r>
              <a:rPr lang="en-GB" sz="1600" b="0" i="0" dirty="0">
                <a:solidFill>
                  <a:srgbClr val="050404"/>
                </a:solidFill>
                <a:effectLst/>
              </a:rPr>
              <a:t>Of the 5,513 </a:t>
            </a:r>
            <a:r>
              <a:rPr lang="en-GB" sz="1600" b="0" i="1" dirty="0">
                <a:solidFill>
                  <a:srgbClr val="050404"/>
                </a:solidFill>
                <a:effectLst/>
              </a:rPr>
              <a:t>Salmonella </a:t>
            </a:r>
            <a:r>
              <a:rPr lang="en-GB" sz="1600" b="0" i="0" dirty="0">
                <a:solidFill>
                  <a:srgbClr val="050404"/>
                </a:solidFill>
                <a:effectLst/>
              </a:rPr>
              <a:t>isolates tested, </a:t>
            </a:r>
            <a:r>
              <a:rPr lang="en-GB" sz="1600" dirty="0">
                <a:solidFill>
                  <a:srgbClr val="050404"/>
                </a:solidFill>
              </a:rPr>
              <a:t>73</a:t>
            </a:r>
            <a:r>
              <a:rPr lang="en-GB" sz="1600" b="0" i="0" dirty="0">
                <a:solidFill>
                  <a:srgbClr val="050404"/>
                </a:solidFill>
                <a:effectLst/>
              </a:rPr>
              <a:t>% were fully susceptible. The lowest levels of susceptibility were in pigs (19%) and turkeys (30%), as </a:t>
            </a:r>
            <a:r>
              <a:rPr lang="en-GB" sz="1600" dirty="0">
                <a:solidFill>
                  <a:srgbClr val="050404"/>
                </a:solidFill>
              </a:rPr>
              <a:t>shown in </a:t>
            </a:r>
            <a:r>
              <a:rPr lang="en-GB" sz="1600" b="0" i="0" dirty="0">
                <a:solidFill>
                  <a:srgbClr val="050404"/>
                </a:solidFill>
                <a:effectLst/>
              </a:rPr>
              <a:t>the adjacent graph.</a:t>
            </a:r>
            <a:endParaRPr lang="en-GB" sz="1600" dirty="0"/>
          </a:p>
          <a:p>
            <a:pPr marL="285750" indent="-285750">
              <a:buFont typeface="Arial" panose="020B0604020202020204" pitchFamily="34" charset="0"/>
              <a:buChar char="•"/>
            </a:pPr>
            <a:r>
              <a:rPr lang="en-GB" sz="1600" dirty="0"/>
              <a:t>When looking at data since 2014, there are sector specific differences with pigs, chickens and turkeys all showing trends of increasing full susceptibility. Full susceptibility in </a:t>
            </a:r>
            <a:r>
              <a:rPr lang="en-GB" sz="1600" i="1" dirty="0"/>
              <a:t>salmonella</a:t>
            </a:r>
            <a:r>
              <a:rPr lang="en-GB" sz="1600" dirty="0"/>
              <a:t> from sheep and cattle remain high.</a:t>
            </a:r>
          </a:p>
          <a:p>
            <a:pPr marL="285750" indent="-285750">
              <a:buFont typeface="Arial" panose="020B0604020202020204" pitchFamily="34" charset="0"/>
              <a:buChar char="•"/>
            </a:pPr>
            <a:r>
              <a:rPr lang="en-GB" sz="1600" dirty="0"/>
              <a:t>14% of S</a:t>
            </a:r>
            <a:r>
              <a:rPr lang="en-GB" sz="1600" i="1" dirty="0"/>
              <a:t>almonella</a:t>
            </a:r>
            <a:r>
              <a:rPr lang="en-GB" sz="1600" dirty="0"/>
              <a:t> from all species indicated limited treatment options, that is, resistant to four or more individual antibiotics. This was most frequent in isolates from pigs (76%)</a:t>
            </a:r>
          </a:p>
        </p:txBody>
      </p:sp>
      <p:sp>
        <p:nvSpPr>
          <p:cNvPr id="3" name="TextBox 2">
            <a:extLst>
              <a:ext uri="{FF2B5EF4-FFF2-40B4-BE49-F238E27FC236}">
                <a16:creationId xmlns:a16="http://schemas.microsoft.com/office/drawing/2014/main" id="{C1683155-F27E-E4E5-2AD6-B6F55D58CC3C}"/>
              </a:ext>
            </a:extLst>
          </p:cNvPr>
          <p:cNvSpPr txBox="1"/>
          <p:nvPr/>
        </p:nvSpPr>
        <p:spPr>
          <a:xfrm>
            <a:off x="839143" y="5384933"/>
            <a:ext cx="7404745" cy="830997"/>
          </a:xfrm>
          <a:prstGeom prst="rect">
            <a:avLst/>
          </a:prstGeom>
          <a:noFill/>
          <a:ln w="82550">
            <a:solidFill>
              <a:srgbClr val="D9262E"/>
            </a:solidFill>
            <a:prstDash val="dash"/>
          </a:ln>
        </p:spPr>
        <p:txBody>
          <a:bodyPr wrap="square" rtlCol="0" anchor="ctr">
            <a:spAutoFit/>
          </a:bodyPr>
          <a:lstStyle/>
          <a:p>
            <a:r>
              <a:rPr lang="en-GB" sz="1600" b="1" i="0" dirty="0">
                <a:solidFill>
                  <a:srgbClr val="242021"/>
                </a:solidFill>
                <a:effectLst/>
              </a:rPr>
              <a:t>Highest priority critically important antibiotics (HP-CIAs)</a:t>
            </a:r>
            <a:r>
              <a:rPr lang="en-GB" sz="1600" b="1" dirty="0">
                <a:solidFill>
                  <a:srgbClr val="242021"/>
                </a:solidFill>
              </a:rPr>
              <a:t>:</a:t>
            </a:r>
          </a:p>
          <a:p>
            <a:r>
              <a:rPr lang="en-GB" sz="1600" i="0" dirty="0">
                <a:solidFill>
                  <a:srgbClr val="242021"/>
                </a:solidFill>
                <a:effectLst/>
              </a:rPr>
              <a:t>Resistance was low, very low or not detected in </a:t>
            </a:r>
            <a:r>
              <a:rPr lang="en-GB" sz="1600" i="1" dirty="0">
                <a:solidFill>
                  <a:srgbClr val="242021"/>
                </a:solidFill>
                <a:effectLst/>
              </a:rPr>
              <a:t>Salmonella</a:t>
            </a:r>
            <a:r>
              <a:rPr lang="en-GB" sz="1600" i="0" dirty="0">
                <a:solidFill>
                  <a:srgbClr val="242021"/>
                </a:solidFill>
                <a:effectLst/>
              </a:rPr>
              <a:t> spp.: cefotaxime and </a:t>
            </a:r>
            <a:r>
              <a:rPr lang="en-GB" sz="1600" i="0" dirty="0" err="1">
                <a:solidFill>
                  <a:srgbClr val="242021"/>
                </a:solidFill>
                <a:effectLst/>
              </a:rPr>
              <a:t>ceftazdime</a:t>
            </a:r>
            <a:r>
              <a:rPr lang="en-GB" sz="1600" i="0" dirty="0">
                <a:solidFill>
                  <a:srgbClr val="242021"/>
                </a:solidFill>
                <a:effectLst/>
              </a:rPr>
              <a:t> (&gt;0.9%) and ciprofloxacin (&lt;2.6%)</a:t>
            </a:r>
            <a:r>
              <a:rPr lang="en-GB" sz="1600" b="0" i="0" dirty="0">
                <a:solidFill>
                  <a:srgbClr val="242021"/>
                </a:solidFill>
                <a:effectLst/>
              </a:rPr>
              <a:t>.</a:t>
            </a:r>
            <a:r>
              <a:rPr lang="en-GB" sz="1600" dirty="0"/>
              <a:t> </a:t>
            </a:r>
          </a:p>
        </p:txBody>
      </p:sp>
      <p:sp>
        <p:nvSpPr>
          <p:cNvPr id="5" name="TextBox 5">
            <a:extLst>
              <a:ext uri="{FF2B5EF4-FFF2-40B4-BE49-F238E27FC236}">
                <a16:creationId xmlns:a16="http://schemas.microsoft.com/office/drawing/2014/main" id="{E9DBB0AA-7388-3DC8-EB4D-203D8D48585E}"/>
              </a:ext>
            </a:extLst>
          </p:cNvPr>
          <p:cNvSpPr txBox="1"/>
          <p:nvPr/>
        </p:nvSpPr>
        <p:spPr>
          <a:xfrm>
            <a:off x="7361037" y="6210111"/>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12</a:t>
            </a:r>
          </a:p>
        </p:txBody>
      </p:sp>
      <p:grpSp>
        <p:nvGrpSpPr>
          <p:cNvPr id="12" name="Group 11">
            <a:extLst>
              <a:ext uri="{FF2B5EF4-FFF2-40B4-BE49-F238E27FC236}">
                <a16:creationId xmlns:a16="http://schemas.microsoft.com/office/drawing/2014/main" id="{D2B0CA8A-0FFF-9002-A463-B3FA4251923B}"/>
              </a:ext>
            </a:extLst>
          </p:cNvPr>
          <p:cNvGrpSpPr/>
          <p:nvPr/>
        </p:nvGrpSpPr>
        <p:grpSpPr>
          <a:xfrm>
            <a:off x="4788024" y="1683721"/>
            <a:ext cx="4032448" cy="3485572"/>
            <a:chOff x="1463650" y="1584941"/>
            <a:chExt cx="6131340" cy="4837178"/>
          </a:xfrm>
        </p:grpSpPr>
        <p:pic>
          <p:nvPicPr>
            <p:cNvPr id="16" name="Picture 15" descr="A graph of animals and text&#10;&#10;Description automatically generated with medium confidence">
              <a:extLst>
                <a:ext uri="{FF2B5EF4-FFF2-40B4-BE49-F238E27FC236}">
                  <a16:creationId xmlns:a16="http://schemas.microsoft.com/office/drawing/2014/main" id="{DFF32E1B-DCA6-00A8-3D8A-43D23C37C074}"/>
                </a:ext>
              </a:extLst>
            </p:cNvPr>
            <p:cNvPicPr>
              <a:picLocks noChangeAspect="1"/>
            </p:cNvPicPr>
            <p:nvPr/>
          </p:nvPicPr>
          <p:blipFill>
            <a:blip r:embed="rId3">
              <a:extLst>
                <a:ext uri="{28A0092B-C50C-407E-A947-70E740481C1C}">
                  <a14:useLocalDpi xmlns:a14="http://schemas.microsoft.com/office/drawing/2010/main" val="0"/>
                </a:ext>
              </a:extLst>
            </a:blip>
            <a:srcRect t="15041"/>
            <a:stretch/>
          </p:blipFill>
          <p:spPr>
            <a:xfrm>
              <a:off x="1549009" y="1584941"/>
              <a:ext cx="6045981" cy="4837178"/>
            </a:xfrm>
            <a:prstGeom prst="rect">
              <a:avLst/>
            </a:prstGeom>
          </p:spPr>
        </p:pic>
        <p:sp>
          <p:nvSpPr>
            <p:cNvPr id="14" name="TextBox 13">
              <a:extLst>
                <a:ext uri="{FF2B5EF4-FFF2-40B4-BE49-F238E27FC236}">
                  <a16:creationId xmlns:a16="http://schemas.microsoft.com/office/drawing/2014/main" id="{DBF232BD-4DC1-E15F-F15A-E3696549112E}"/>
                </a:ext>
              </a:extLst>
            </p:cNvPr>
            <p:cNvSpPr txBox="1"/>
            <p:nvPr/>
          </p:nvSpPr>
          <p:spPr>
            <a:xfrm rot="16200000">
              <a:off x="-372671" y="3444078"/>
              <a:ext cx="4113311" cy="440670"/>
            </a:xfrm>
            <a:prstGeom prst="rect">
              <a:avLst/>
            </a:prstGeom>
            <a:solidFill>
              <a:schemeClr val="bg1"/>
            </a:solidFill>
          </p:spPr>
          <p:txBody>
            <a:bodyPr wrap="square" rtlCol="0">
              <a:spAutoFit/>
            </a:bodyPr>
            <a:lstStyle/>
            <a:p>
              <a:r>
                <a:rPr lang="en-GB" sz="900" dirty="0">
                  <a:effectLst/>
                  <a:latin typeface="Arial" panose="020B0604020202020204" pitchFamily="34" charset="0"/>
                  <a:ea typeface="Aptos" panose="020B0004020202020204" pitchFamily="34" charset="0"/>
                  <a:cs typeface="Arial" panose="020B0604020202020204" pitchFamily="34" charset="0"/>
                </a:rPr>
                <a:t>Isolates susceptible to all antibiotics (%)</a:t>
              </a:r>
              <a:endParaRPr lang="en-GB" sz="900" dirty="0">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id="{C1C33ABF-59AF-C11B-F319-0ECF661E6D92}"/>
              </a:ext>
            </a:extLst>
          </p:cNvPr>
          <p:cNvSpPr txBox="1"/>
          <p:nvPr/>
        </p:nvSpPr>
        <p:spPr>
          <a:xfrm>
            <a:off x="4670943" y="1294722"/>
            <a:ext cx="4462207" cy="58477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Percentage of isolates fully susceptible to all antibiotics tested in 2023 </a:t>
            </a:r>
          </a:p>
          <a:p>
            <a:pPr algn="ctr"/>
            <a:r>
              <a:rPr lang="en-GB" sz="800" dirty="0">
                <a:latin typeface="Arial" panose="020B0604020202020204" pitchFamily="34" charset="0"/>
                <a:cs typeface="Arial" panose="020B0604020202020204" pitchFamily="34" charset="0"/>
              </a:rPr>
              <a:t>(note higher levels means less resistance)</a:t>
            </a:r>
          </a:p>
        </p:txBody>
      </p:sp>
      <p:cxnSp>
        <p:nvCxnSpPr>
          <p:cNvPr id="2" name="Straight Connector 1">
            <a:extLst>
              <a:ext uri="{FF2B5EF4-FFF2-40B4-BE49-F238E27FC236}">
                <a16:creationId xmlns:a16="http://schemas.microsoft.com/office/drawing/2014/main" id="{49AB6E39-F7EC-59BE-D10D-87CD66621420}"/>
              </a:ext>
            </a:extLst>
          </p:cNvPr>
          <p:cNvCxnSpPr>
            <a:cxnSpLocks/>
          </p:cNvCxnSpPr>
          <p:nvPr/>
        </p:nvCxnSpPr>
        <p:spPr>
          <a:xfrm>
            <a:off x="5364088" y="4645875"/>
            <a:ext cx="302369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6684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a:extLst>
              <a:ext uri="{FF2B5EF4-FFF2-40B4-BE49-F238E27FC236}">
                <a16:creationId xmlns:a16="http://schemas.microsoft.com/office/drawing/2014/main" id="{3ED9331C-67A1-4C34-9421-28DAA3E40A69}"/>
              </a:ext>
            </a:extLst>
          </p:cNvPr>
          <p:cNvSpPr/>
          <p:nvPr/>
        </p:nvSpPr>
        <p:spPr>
          <a:xfrm>
            <a:off x="6345" y="220663"/>
            <a:ext cx="5170483" cy="522286"/>
          </a:xfrm>
          <a:custGeom>
            <a:avLst/>
            <a:gdLst>
              <a:gd name="f0" fmla="val 10800000"/>
              <a:gd name="f1" fmla="val 5400000"/>
              <a:gd name="f2" fmla="val 180"/>
              <a:gd name="f3" fmla="val w"/>
              <a:gd name="f4" fmla="val h"/>
              <a:gd name="f5" fmla="val 0"/>
              <a:gd name="f6" fmla="val 3737610"/>
              <a:gd name="f7" fmla="val 521335"/>
              <a:gd name="f8" fmla="val 3227247"/>
              <a:gd name="f9" fmla="+- 0 0 -90"/>
              <a:gd name="f10" fmla="*/ f3 1 3737610"/>
              <a:gd name="f11" fmla="*/ f4 1 521335"/>
              <a:gd name="f12" fmla="val f5"/>
              <a:gd name="f13" fmla="val f6"/>
              <a:gd name="f14" fmla="val f7"/>
              <a:gd name="f15" fmla="*/ f9 f0 1"/>
              <a:gd name="f16" fmla="+- f14 0 f12"/>
              <a:gd name="f17" fmla="+- f13 0 f12"/>
              <a:gd name="f18" fmla="*/ f15 1 f2"/>
              <a:gd name="f19" fmla="*/ f17 1 3737610"/>
              <a:gd name="f20" fmla="*/ f16 1 521335"/>
              <a:gd name="f21" fmla="*/ 0 f17 1"/>
              <a:gd name="f22" fmla="*/ 0 f16 1"/>
              <a:gd name="f23" fmla="*/ 3737610 f17 1"/>
              <a:gd name="f24" fmla="*/ 521335 f16 1"/>
              <a:gd name="f25" fmla="*/ 3227247 f17 1"/>
              <a:gd name="f26" fmla="+- f18 0 f1"/>
              <a:gd name="f27" fmla="*/ f21 1 3737610"/>
              <a:gd name="f28" fmla="*/ f22 1 521335"/>
              <a:gd name="f29" fmla="*/ f23 1 3737610"/>
              <a:gd name="f30" fmla="*/ f24 1 521335"/>
              <a:gd name="f31" fmla="*/ f25 1 3737610"/>
              <a:gd name="f32" fmla="*/ f12 1 f19"/>
              <a:gd name="f33" fmla="*/ f13 1 f19"/>
              <a:gd name="f34" fmla="*/ f12 1 f20"/>
              <a:gd name="f35" fmla="*/ f14 1 f20"/>
              <a:gd name="f36" fmla="*/ f27 1 f19"/>
              <a:gd name="f37" fmla="*/ f28 1 f20"/>
              <a:gd name="f38" fmla="*/ f29 1 f19"/>
              <a:gd name="f39" fmla="*/ f31 1 f19"/>
              <a:gd name="f40" fmla="*/ f30 1 f20"/>
              <a:gd name="f41" fmla="*/ f32 f10 1"/>
              <a:gd name="f42" fmla="*/ f33 f10 1"/>
              <a:gd name="f43" fmla="*/ f35 f11 1"/>
              <a:gd name="f44" fmla="*/ f34 f11 1"/>
              <a:gd name="f45" fmla="*/ f36 f10 1"/>
              <a:gd name="f46" fmla="*/ f37 f11 1"/>
              <a:gd name="f47" fmla="*/ f38 f10 1"/>
              <a:gd name="f48" fmla="*/ f39 f10 1"/>
              <a:gd name="f49" fmla="*/ f40 f11 1"/>
            </a:gdLst>
            <a:ahLst/>
            <a:cxnLst>
              <a:cxn ang="3cd4">
                <a:pos x="hc" y="t"/>
              </a:cxn>
              <a:cxn ang="0">
                <a:pos x="r" y="vc"/>
              </a:cxn>
              <a:cxn ang="cd4">
                <a:pos x="hc" y="b"/>
              </a:cxn>
              <a:cxn ang="cd2">
                <a:pos x="l" y="vc"/>
              </a:cxn>
              <a:cxn ang="f26">
                <a:pos x="f45" y="f46"/>
              </a:cxn>
              <a:cxn ang="f26">
                <a:pos x="f47" y="f46"/>
              </a:cxn>
              <a:cxn ang="f26">
                <a:pos x="f48" y="f49"/>
              </a:cxn>
              <a:cxn ang="f26">
                <a:pos x="f45" y="f49"/>
              </a:cxn>
              <a:cxn ang="f26">
                <a:pos x="f45" y="f46"/>
              </a:cxn>
            </a:cxnLst>
            <a:rect l="f41" t="f44" r="f42" b="f43"/>
            <a:pathLst>
              <a:path w="3737610" h="521335">
                <a:moveTo>
                  <a:pt x="f5" y="f5"/>
                </a:moveTo>
                <a:lnTo>
                  <a:pt x="f6" y="f5"/>
                </a:lnTo>
                <a:lnTo>
                  <a:pt x="f8" y="f7"/>
                </a:lnTo>
                <a:lnTo>
                  <a:pt x="f5" y="f7"/>
                </a:lnTo>
                <a:lnTo>
                  <a:pt x="f5" y="f5"/>
                </a:lnTo>
                <a:close/>
              </a:path>
            </a:pathLst>
          </a:custGeom>
          <a:solidFill>
            <a:srgbClr val="F2F2F2"/>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FFFFFF"/>
              </a:solidFill>
              <a:uFillTx/>
              <a:latin typeface="Calibri"/>
            </a:endParaRPr>
          </a:p>
        </p:txBody>
      </p:sp>
      <p:sp>
        <p:nvSpPr>
          <p:cNvPr id="2" name="Content Placeholder 1">
            <a:extLst>
              <a:ext uri="{FF2B5EF4-FFF2-40B4-BE49-F238E27FC236}">
                <a16:creationId xmlns:a16="http://schemas.microsoft.com/office/drawing/2014/main" id="{CC347D5D-473C-4232-939C-6B3387635AFD}"/>
              </a:ext>
            </a:extLst>
          </p:cNvPr>
          <p:cNvSpPr txBox="1">
            <a:spLocks noGrp="1"/>
          </p:cNvSpPr>
          <p:nvPr>
            <p:ph idx="1"/>
          </p:nvPr>
        </p:nvSpPr>
        <p:spPr>
          <a:xfrm>
            <a:off x="534380" y="1196864"/>
            <a:ext cx="8075240" cy="4464271"/>
          </a:xfrm>
        </p:spPr>
        <p:txBody>
          <a:bodyPr/>
          <a:lstStyle/>
          <a:p>
            <a:pPr marL="0" lvl="0" indent="0">
              <a:buNone/>
            </a:pPr>
            <a:r>
              <a:rPr lang="en-GB" dirty="0"/>
              <a:t>The following selected PowerPoint slides provide the core for a presentation on antibiotic sales, antibiotic use and antibiotic resistance. </a:t>
            </a:r>
          </a:p>
          <a:p>
            <a:pPr marL="0" lvl="0" indent="0">
              <a:buNone/>
            </a:pPr>
            <a:endParaRPr lang="en-GB" dirty="0"/>
          </a:p>
          <a:p>
            <a:pPr marL="0" lvl="0" indent="0">
              <a:buNone/>
            </a:pPr>
            <a:r>
              <a:rPr lang="en-GB" dirty="0"/>
              <a:t>These slides are based on the UK-VARSS 2023  Report which provides further details. </a:t>
            </a:r>
          </a:p>
        </p:txBody>
      </p:sp>
      <p:sp>
        <p:nvSpPr>
          <p:cNvPr id="5" name="Title 2">
            <a:extLst>
              <a:ext uri="{FF2B5EF4-FFF2-40B4-BE49-F238E27FC236}">
                <a16:creationId xmlns:a16="http://schemas.microsoft.com/office/drawing/2014/main" id="{EF9AE8F1-30F5-4905-A391-F9B52BC58FA6}"/>
              </a:ext>
            </a:extLst>
          </p:cNvPr>
          <p:cNvSpPr txBox="1">
            <a:spLocks noGrp="1"/>
          </p:cNvSpPr>
          <p:nvPr>
            <p:ph type="ctrTitle"/>
          </p:nvPr>
        </p:nvSpPr>
        <p:spPr/>
        <p:txBody>
          <a:bodyPr/>
          <a:lstStyle/>
          <a:p>
            <a:pPr lvl="0"/>
            <a:r>
              <a:rPr lang="en-GB" b="0" dirty="0">
                <a:solidFill>
                  <a:srgbClr val="007CBA"/>
                </a:solidFill>
              </a:rPr>
              <a:t>UK-VARSS 2023</a:t>
            </a:r>
          </a:p>
        </p:txBody>
      </p:sp>
      <p:sp>
        <p:nvSpPr>
          <p:cNvPr id="8" name="Slide Number Placeholder 3">
            <a:extLst>
              <a:ext uri="{FF2B5EF4-FFF2-40B4-BE49-F238E27FC236}">
                <a16:creationId xmlns:a16="http://schemas.microsoft.com/office/drawing/2014/main" id="{2DC8B930-1021-4B1D-A62D-ED2273AF6520}"/>
              </a:ext>
            </a:extLst>
          </p:cNvPr>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fld id="{46FDC0FE-B7DE-438C-A3E5-241F6261F56C}" type="slidenum">
              <a:rPr lang="en-GB" altLang="en-US" smtClean="0">
                <a:solidFill>
                  <a:srgbClr val="7F7F7F"/>
                </a:solidFill>
              </a:rPr>
              <a:pPr eaLnBrk="1" hangingPunct="1"/>
              <a:t>2</a:t>
            </a:fld>
            <a:endParaRPr lang="en-GB" altLang="en-US" dirty="0">
              <a:solidFill>
                <a:srgbClr val="7F7F7F"/>
              </a:solidFill>
            </a:endParaRPr>
          </a:p>
        </p:txBody>
      </p:sp>
      <p:sp>
        <p:nvSpPr>
          <p:cNvPr id="9" name="Rectangle 70">
            <a:extLst>
              <a:ext uri="{FF2B5EF4-FFF2-40B4-BE49-F238E27FC236}">
                <a16:creationId xmlns:a16="http://schemas.microsoft.com/office/drawing/2014/main" id="{2088FBF8-E9CC-AEE5-BDB6-A88898ACE69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561061" y="16749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4294967295"/>
          </p:nvPr>
        </p:nvSpPr>
        <p:spPr>
          <a:xfrm>
            <a:off x="7010400" y="6356350"/>
            <a:ext cx="2133600" cy="365125"/>
          </a:xfrm>
        </p:spPr>
        <p:txBody>
          <a:bodyPr/>
          <a:lstStyle/>
          <a:p>
            <a:fld id="{0F35EAD8-0C87-4FEB-9F3F-2803C9281C50}" type="slidenum">
              <a:rPr lang="en-GB" altLang="en-US" smtClean="0"/>
              <a:pPr/>
              <a:t>3</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34" name="TextBox 33">
            <a:extLst>
              <a:ext uri="{FF2B5EF4-FFF2-40B4-BE49-F238E27FC236}">
                <a16:creationId xmlns:a16="http://schemas.microsoft.com/office/drawing/2014/main" id="{A2697446-7781-3062-D2D3-A106BC3D0E64}"/>
              </a:ext>
            </a:extLst>
          </p:cNvPr>
          <p:cNvSpPr txBox="1"/>
          <p:nvPr/>
        </p:nvSpPr>
        <p:spPr>
          <a:xfrm>
            <a:off x="422726" y="1046844"/>
            <a:ext cx="8202613" cy="830997"/>
          </a:xfrm>
          <a:prstGeom prst="rect">
            <a:avLst/>
          </a:prstGeom>
          <a:noFill/>
        </p:spPr>
        <p:txBody>
          <a:bodyPr wrap="square">
            <a:spAutoFit/>
          </a:bodyPr>
          <a:lstStyle/>
          <a:p>
            <a:r>
              <a:rPr lang="en-GB" sz="1600" b="0" i="0" dirty="0">
                <a:solidFill>
                  <a:srgbClr val="050404"/>
                </a:solidFill>
                <a:effectLst/>
              </a:rPr>
              <a:t>Sales of veterinary antibiotics for use in food-producing animals, adjusted for animal population, were 25.7 mg/kg</a:t>
            </a:r>
            <a:r>
              <a:rPr lang="en-GB" sz="1600" dirty="0">
                <a:solidFill>
                  <a:srgbClr val="050404"/>
                </a:solidFill>
              </a:rPr>
              <a:t> in 2023. This represents no change since 2022 and an overall 59% (36.6mg/kg) decrease since 2014.</a:t>
            </a:r>
            <a:endParaRPr lang="en-GB" dirty="0">
              <a:highlight>
                <a:srgbClr val="FFFF00"/>
              </a:highlight>
            </a:endParaRPr>
          </a:p>
        </p:txBody>
      </p:sp>
      <p:pic>
        <p:nvPicPr>
          <p:cNvPr id="16" name="Picture 15">
            <a:extLst>
              <a:ext uri="{FF2B5EF4-FFF2-40B4-BE49-F238E27FC236}">
                <a16:creationId xmlns:a16="http://schemas.microsoft.com/office/drawing/2014/main" id="{BE683FBA-E339-CC8E-3540-C6A6F844A559}"/>
              </a:ext>
            </a:extLst>
          </p:cNvPr>
          <p:cNvPicPr>
            <a:picLocks noChangeAspect="1"/>
          </p:cNvPicPr>
          <p:nvPr/>
        </p:nvPicPr>
        <p:blipFill>
          <a:blip r:embed="rId3"/>
          <a:stretch>
            <a:fillRect/>
          </a:stretch>
        </p:blipFill>
        <p:spPr>
          <a:xfrm>
            <a:off x="761913" y="5245909"/>
            <a:ext cx="8032781" cy="822557"/>
          </a:xfrm>
          <a:prstGeom prst="rect">
            <a:avLst/>
          </a:prstGeom>
        </p:spPr>
      </p:pic>
      <p:sp>
        <p:nvSpPr>
          <p:cNvPr id="17" name="TextBox 16">
            <a:extLst>
              <a:ext uri="{FF2B5EF4-FFF2-40B4-BE49-F238E27FC236}">
                <a16:creationId xmlns:a16="http://schemas.microsoft.com/office/drawing/2014/main" id="{23426228-48B2-E27E-DEF4-058643B005B6}"/>
              </a:ext>
            </a:extLst>
          </p:cNvPr>
          <p:cNvSpPr txBox="1"/>
          <p:nvPr/>
        </p:nvSpPr>
        <p:spPr>
          <a:xfrm>
            <a:off x="70541" y="5423489"/>
            <a:ext cx="704370" cy="646331"/>
          </a:xfrm>
          <a:prstGeom prst="rect">
            <a:avLst/>
          </a:prstGeom>
          <a:noFill/>
        </p:spPr>
        <p:txBody>
          <a:bodyPr wrap="square" rtlCol="0">
            <a:spAutoFit/>
          </a:bodyPr>
          <a:lstStyle/>
          <a:p>
            <a:r>
              <a:rPr lang="en-GB" sz="900" b="1" dirty="0"/>
              <a:t>Total sales (all animals tonnes)</a:t>
            </a:r>
          </a:p>
        </p:txBody>
      </p:sp>
      <p:sp>
        <p:nvSpPr>
          <p:cNvPr id="9" name="TextBox 5">
            <a:extLst>
              <a:ext uri="{FF2B5EF4-FFF2-40B4-BE49-F238E27FC236}">
                <a16:creationId xmlns:a16="http://schemas.microsoft.com/office/drawing/2014/main" id="{09F329F5-1038-08AD-518F-DA20AC28710D}"/>
              </a:ext>
            </a:extLst>
          </p:cNvPr>
          <p:cNvSpPr txBox="1"/>
          <p:nvPr/>
        </p:nvSpPr>
        <p:spPr>
          <a:xfrm>
            <a:off x="7219893" y="605472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a:t>
            </a:r>
            <a:r>
              <a:rPr lang="en-GB" sz="1200" b="1" kern="0" dirty="0">
                <a:solidFill>
                  <a:srgbClr val="000000"/>
                </a:solidFill>
                <a:latin typeface="Arial" pitchFamily="34"/>
                <a:cs typeface="Arial" pitchFamily="34"/>
              </a:rPr>
              <a:t>9</a:t>
            </a:r>
            <a:endPar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endParaRPr>
          </a:p>
        </p:txBody>
      </p:sp>
      <p:pic>
        <p:nvPicPr>
          <p:cNvPr id="6" name="Picture 5" descr="A graph of a number of bars&#10;&#10;Description automatically generated with medium confidence">
            <a:extLst>
              <a:ext uri="{FF2B5EF4-FFF2-40B4-BE49-F238E27FC236}">
                <a16:creationId xmlns:a16="http://schemas.microsoft.com/office/drawing/2014/main" id="{F145F3E4-CEC5-ADC1-B486-3E717F7A9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286" y="2150765"/>
            <a:ext cx="8243428" cy="2807260"/>
          </a:xfrm>
          <a:prstGeom prst="rect">
            <a:avLst/>
          </a:prstGeom>
        </p:spPr>
      </p:pic>
      <p:sp>
        <p:nvSpPr>
          <p:cNvPr id="2" name="TextBox 1">
            <a:extLst>
              <a:ext uri="{FF2B5EF4-FFF2-40B4-BE49-F238E27FC236}">
                <a16:creationId xmlns:a16="http://schemas.microsoft.com/office/drawing/2014/main" id="{330706F7-C51E-3F0E-6F56-46E76DB0F6A7}"/>
              </a:ext>
            </a:extLst>
          </p:cNvPr>
          <p:cNvSpPr txBox="1"/>
          <p:nvPr/>
        </p:nvSpPr>
        <p:spPr>
          <a:xfrm>
            <a:off x="3241946" y="6285799"/>
            <a:ext cx="2840842" cy="276999"/>
          </a:xfrm>
          <a:prstGeom prst="rect">
            <a:avLst/>
          </a:prstGeom>
          <a:noFill/>
        </p:spPr>
        <p:txBody>
          <a:bodyPr wrap="none" rtlCol="0">
            <a:spAutoFit/>
          </a:bodyPr>
          <a:lstStyle/>
          <a:p>
            <a:r>
              <a:rPr lang="en-GB" sz="1200" b="1" dirty="0"/>
              <a:t>* 0.03% increase to 2 decimal places</a:t>
            </a:r>
          </a:p>
        </p:txBody>
      </p:sp>
    </p:spTree>
    <p:extLst>
      <p:ext uri="{BB962C8B-B14F-4D97-AF65-F5344CB8AC3E}">
        <p14:creationId xmlns:p14="http://schemas.microsoft.com/office/powerpoint/2010/main" val="9550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FBDD-60DF-420F-9650-CCA70FFE18F5}"/>
              </a:ext>
            </a:extLst>
          </p:cNvPr>
          <p:cNvSpPr>
            <a:spLocks noGrp="1"/>
          </p:cNvSpPr>
          <p:nvPr>
            <p:ph type="sldNum" sz="quarter" idx="4294967295"/>
          </p:nvPr>
        </p:nvSpPr>
        <p:spPr>
          <a:xfrm>
            <a:off x="7010400" y="6356350"/>
            <a:ext cx="2133600" cy="365125"/>
          </a:xfrm>
        </p:spPr>
        <p:txBody>
          <a:bodyPr/>
          <a:lstStyle/>
          <a:p>
            <a:fld id="{0F35EAD8-0C87-4FEB-9F3F-2803C9281C50}" type="slidenum">
              <a:rPr lang="en-GB" altLang="en-US" smtClean="0"/>
              <a:pPr/>
              <a:t>4</a:t>
            </a:fld>
            <a:endParaRPr lang="en-GB" altLang="en-US" dirty="0"/>
          </a:p>
        </p:txBody>
      </p:sp>
      <p:sp>
        <p:nvSpPr>
          <p:cNvPr id="5" name="Slide Number Placeholder 3">
            <a:extLst>
              <a:ext uri="{FF2B5EF4-FFF2-40B4-BE49-F238E27FC236}">
                <a16:creationId xmlns:a16="http://schemas.microsoft.com/office/drawing/2014/main" id="{DB8C4A88-9B22-4295-9DB1-2CFE4B1AA461}"/>
              </a:ext>
            </a:extLst>
          </p:cNvPr>
          <p:cNvSpPr txBox="1">
            <a:spLocks/>
          </p:cNvSpPr>
          <p:nvPr/>
        </p:nvSpPr>
        <p:spPr>
          <a:xfrm>
            <a:off x="6876256" y="4004496"/>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eaLnBrk="1" hangingPunct="1"/>
            <a:endParaRPr lang="en-GB" altLang="en-US" dirty="0">
              <a:solidFill>
                <a:srgbClr val="7F7F7F"/>
              </a:solidFill>
            </a:endParaRPr>
          </a:p>
        </p:txBody>
      </p:sp>
      <p:sp>
        <p:nvSpPr>
          <p:cNvPr id="11" name="TextBox 5">
            <a:extLst>
              <a:ext uri="{FF2B5EF4-FFF2-40B4-BE49-F238E27FC236}">
                <a16:creationId xmlns:a16="http://schemas.microsoft.com/office/drawing/2014/main" id="{9D81BF77-D2A9-45CA-95AA-2CD133D42A0E}"/>
              </a:ext>
            </a:extLst>
          </p:cNvPr>
          <p:cNvSpPr txBox="1"/>
          <p:nvPr/>
        </p:nvSpPr>
        <p:spPr>
          <a:xfrm>
            <a:off x="6732240" y="6028408"/>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0000"/>
                </a:solidFill>
                <a:uFillTx/>
                <a:latin typeface="Arial" pitchFamily="34"/>
                <a:cs typeface="Arial" pitchFamily="34"/>
              </a:rPr>
              <a:t>Source: </a:t>
            </a:r>
            <a:r>
              <a:rPr lang="en-GB" sz="1200" b="1" dirty="0">
                <a:solidFill>
                  <a:srgbClr val="000000"/>
                </a:solidFill>
                <a:latin typeface="Arial" pitchFamily="34"/>
                <a:cs typeface="Arial" pitchFamily="34"/>
              </a:rPr>
              <a:t>Fig. 1.3; </a:t>
            </a:r>
            <a:r>
              <a:rPr lang="en-GB" sz="1200" b="1" i="0" u="none" strike="noStrike" kern="1200" cap="none" spc="0" baseline="0" dirty="0">
                <a:solidFill>
                  <a:srgbClr val="000000"/>
                </a:solidFill>
                <a:uFillTx/>
                <a:latin typeface="Arial" pitchFamily="34"/>
                <a:cs typeface="Arial" pitchFamily="34"/>
              </a:rPr>
              <a:t>p. </a:t>
            </a:r>
            <a:r>
              <a:rPr lang="en-GB" sz="1200" b="1" dirty="0">
                <a:solidFill>
                  <a:srgbClr val="000000"/>
                </a:solidFill>
                <a:latin typeface="Arial" pitchFamily="34"/>
                <a:cs typeface="Arial" pitchFamily="34"/>
              </a:rPr>
              <a:t>20</a:t>
            </a:r>
            <a:endParaRPr lang="en-GB" sz="1200" b="1" i="0" u="none" strike="noStrike" kern="1200" cap="none" spc="0" baseline="0" dirty="0">
              <a:solidFill>
                <a:srgbClr val="000000"/>
              </a:solidFill>
              <a:uFillTx/>
              <a:latin typeface="Arial" pitchFamily="34"/>
              <a:cs typeface="Arial" pitchFamily="34"/>
            </a:endParaRPr>
          </a:p>
        </p:txBody>
      </p:sp>
      <p:sp>
        <p:nvSpPr>
          <p:cNvPr id="20" name="Rectangle 54">
            <a:extLst>
              <a:ext uri="{FF2B5EF4-FFF2-40B4-BE49-F238E27FC236}">
                <a16:creationId xmlns:a16="http://schemas.microsoft.com/office/drawing/2014/main" id="{E3D7DF6A-1A8F-413F-A965-3B71073B90B9}"/>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1" name="Rectangle 70">
            <a:extLst>
              <a:ext uri="{FF2B5EF4-FFF2-40B4-BE49-F238E27FC236}">
                <a16:creationId xmlns:a16="http://schemas.microsoft.com/office/drawing/2014/main" id="{74A734D7-DC28-4673-99CF-C3601DB39BF1}"/>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2" name="Title 2">
            <a:extLst>
              <a:ext uri="{FF2B5EF4-FFF2-40B4-BE49-F238E27FC236}">
                <a16:creationId xmlns:a16="http://schemas.microsoft.com/office/drawing/2014/main" id="{61CBA1BA-4A84-40A3-AC79-20D3F7E10A96}"/>
              </a:ext>
            </a:extLst>
          </p:cNvPr>
          <p:cNvSpPr txBox="1">
            <a:spLocks/>
          </p:cNvSpPr>
          <p:nvPr/>
        </p:nvSpPr>
        <p:spPr bwMode="auto">
          <a:xfrm>
            <a:off x="473075" y="188913"/>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6" name="TextBox 5">
            <a:extLst>
              <a:ext uri="{FF2B5EF4-FFF2-40B4-BE49-F238E27FC236}">
                <a16:creationId xmlns:a16="http://schemas.microsoft.com/office/drawing/2014/main" id="{52D77AC2-E2A1-BD3F-DA93-B5052DC25E88}"/>
              </a:ext>
            </a:extLst>
          </p:cNvPr>
          <p:cNvSpPr txBox="1"/>
          <p:nvPr/>
        </p:nvSpPr>
        <p:spPr>
          <a:xfrm>
            <a:off x="726255" y="1168876"/>
            <a:ext cx="7706746" cy="1107996"/>
          </a:xfrm>
          <a:prstGeom prst="rect">
            <a:avLst/>
          </a:prstGeom>
          <a:noFill/>
        </p:spPr>
        <p:txBody>
          <a:bodyPr wrap="square">
            <a:spAutoFit/>
          </a:bodyPr>
          <a:lstStyle/>
          <a:p>
            <a:r>
              <a:rPr lang="en-GB" sz="1600" dirty="0">
                <a:ea typeface="Calibri" panose="020F0502020204030204" pitchFamily="34" charset="0"/>
              </a:rPr>
              <a:t>S</a:t>
            </a:r>
            <a:r>
              <a:rPr lang="en-GB" sz="1600" dirty="0">
                <a:effectLst/>
                <a:latin typeface="Arial" panose="020B0604020202020204" pitchFamily="34" charset="0"/>
                <a:ea typeface="Calibri" panose="020F0502020204030204" pitchFamily="34" charset="0"/>
              </a:rPr>
              <a:t>ales of Highest Priority Critically Important (HP-CIAs)</a:t>
            </a:r>
            <a:r>
              <a:rPr lang="en-GB" sz="1600" spc="-180" dirty="0">
                <a:effectLst/>
                <a:latin typeface="Arial" panose="020B0604020202020204" pitchFamily="34" charset="0"/>
                <a:ea typeface="Calibri" panose="020F0502020204030204" pitchFamily="34" charset="0"/>
              </a:rPr>
              <a:t>  </a:t>
            </a:r>
            <a:r>
              <a:rPr lang="en-GB" sz="1600" dirty="0">
                <a:effectLst/>
                <a:latin typeface="Arial" panose="020B0604020202020204" pitchFamily="34" charset="0"/>
                <a:ea typeface="Calibri" panose="020F0502020204030204" pitchFamily="34" charset="0"/>
              </a:rPr>
              <a:t>for food-producing animals </a:t>
            </a:r>
            <a:r>
              <a:rPr lang="en-US" sz="1600" dirty="0">
                <a:effectLst/>
                <a:latin typeface="Arial" panose="020B0604020202020204" pitchFamily="34" charset="0"/>
                <a:ea typeface="Calibri" panose="020F0502020204030204" pitchFamily="34" charset="0"/>
              </a:rPr>
              <a:t>remain very low at 0.11 mg/kg and are essentially unchanged (0.01 mg/kg reduction) since 2022 and 84% (0.56 mg/kg) lower than 2014. </a:t>
            </a:r>
            <a:r>
              <a:rPr lang="en-GB" sz="1600" dirty="0">
                <a:effectLst/>
                <a:latin typeface="Arial" panose="020B0604020202020204" pitchFamily="34" charset="0"/>
                <a:ea typeface="Calibri" panose="020F0502020204030204" pitchFamily="34" charset="0"/>
              </a:rPr>
              <a:t>For the fourth year in a row, no colistin was sold in the UK for use in animals</a:t>
            </a:r>
            <a:r>
              <a:rPr lang="en-GB" sz="1800" dirty="0">
                <a:effectLst/>
                <a:latin typeface="Arial" panose="020B0604020202020204" pitchFamily="34" charset="0"/>
                <a:ea typeface="Calibri" panose="020F0502020204030204" pitchFamily="34" charset="0"/>
              </a:rPr>
              <a:t>.</a:t>
            </a:r>
            <a:endParaRPr lang="en-GB" sz="1800" b="1" dirty="0">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03CAA60B-F775-F1D0-6D0A-0081B10802BA}"/>
              </a:ext>
            </a:extLst>
          </p:cNvPr>
          <p:cNvGraphicFramePr/>
          <p:nvPr>
            <p:extLst>
              <p:ext uri="{D42A27DB-BD31-4B8C-83A1-F6EECF244321}">
                <p14:modId xmlns:p14="http://schemas.microsoft.com/office/powerpoint/2010/main" val="3151790839"/>
              </p:ext>
            </p:extLst>
          </p:nvPr>
        </p:nvGraphicFramePr>
        <p:xfrm>
          <a:off x="611560" y="2426416"/>
          <a:ext cx="7350945" cy="3550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07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397206-5897-4500-BE30-8D40E2C04D39}"/>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79DD66-5372-4A63-9B9C-481D38F4F57F}" type="slidenum">
              <a:rPr lang="en-GB" altLang="en-US">
                <a:solidFill>
                  <a:srgbClr val="7F7F7F"/>
                </a:solidFill>
              </a:rPr>
              <a:pPr eaLnBrk="1" hangingPunct="1"/>
              <a:t>5</a:t>
            </a:fld>
            <a:endParaRPr lang="en-GB" altLang="en-US" dirty="0">
              <a:solidFill>
                <a:srgbClr val="7F7F7F"/>
              </a:solidFill>
            </a:endParaRPr>
          </a:p>
        </p:txBody>
      </p:sp>
      <p:sp>
        <p:nvSpPr>
          <p:cNvPr id="14" name="TextBox 5">
            <a:extLst>
              <a:ext uri="{FF2B5EF4-FFF2-40B4-BE49-F238E27FC236}">
                <a16:creationId xmlns:a16="http://schemas.microsoft.com/office/drawing/2014/main" id="{3E9E5581-4E78-4050-87E2-99ACE1857712}"/>
              </a:ext>
            </a:extLst>
          </p:cNvPr>
          <p:cNvSpPr txBox="1"/>
          <p:nvPr/>
        </p:nvSpPr>
        <p:spPr>
          <a:xfrm>
            <a:off x="6570250" y="5966888"/>
            <a:ext cx="2085975" cy="276221"/>
          </a:xfrm>
          <a:prstGeom prst="rect">
            <a:avLst/>
          </a:prstGeom>
          <a:noFill/>
          <a:ln cap="flat">
            <a:noFill/>
          </a:ln>
        </p:spPr>
        <p:txBody>
          <a:bodyPr vert="horz" wrap="square" lIns="91440" tIns="45720" rIns="91440" bIns="45720" anchor="t" anchorCtr="0" compatLnSpc="1">
            <a:spAutoFit/>
          </a:bodyPr>
          <a:lstStyle/>
          <a:p>
            <a:pPr lvl="0" fontAlgn="auto">
              <a:spcBef>
                <a:spcPts val="0"/>
              </a:spcBef>
              <a:spcAft>
                <a:spcPts val="0"/>
              </a:spcAft>
              <a:defRPr sz="1800" b="0" i="0" u="none" strike="noStrike" kern="0" cap="none" spc="0" baseline="0">
                <a:solidFill>
                  <a:srgbClr val="000000"/>
                </a:solidFill>
                <a:uFillTx/>
              </a:defRPr>
            </a:pPr>
            <a:r>
              <a:rPr lang="en-GB" sz="1200" b="1" dirty="0">
                <a:solidFill>
                  <a:srgbClr val="000000"/>
                </a:solidFill>
                <a:latin typeface="Arial" pitchFamily="34"/>
                <a:cs typeface="Arial" pitchFamily="34"/>
              </a:rPr>
              <a:t>Source: Fig. 1.5; p. 21</a:t>
            </a:r>
          </a:p>
        </p:txBody>
      </p:sp>
      <p:sp>
        <p:nvSpPr>
          <p:cNvPr id="17" name="Rectangle 54">
            <a:extLst>
              <a:ext uri="{FF2B5EF4-FFF2-40B4-BE49-F238E27FC236}">
                <a16:creationId xmlns:a16="http://schemas.microsoft.com/office/drawing/2014/main" id="{C1D58142-012B-49DC-AC5B-0D9403A7606B}"/>
              </a:ext>
            </a:extLst>
          </p:cNvPr>
          <p:cNvSpPr/>
          <p:nvPr/>
        </p:nvSpPr>
        <p:spPr bwMode="auto">
          <a:xfrm>
            <a:off x="6350" y="220663"/>
            <a:ext cx="5170488"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8" name="Rectangle 70">
            <a:extLst>
              <a:ext uri="{FF2B5EF4-FFF2-40B4-BE49-F238E27FC236}">
                <a16:creationId xmlns:a16="http://schemas.microsoft.com/office/drawing/2014/main" id="{4C831DA2-4FD6-46C5-891D-D6939DE6892C}"/>
              </a:ext>
            </a:extLst>
          </p:cNvPr>
          <p:cNvSpPr>
            <a:spLocks noChangeAspect="1"/>
          </p:cNvSpPr>
          <p:nvPr/>
        </p:nvSpPr>
        <p:spPr bwMode="auto">
          <a:xfrm rot="2663502">
            <a:off x="4748213"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007C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19" name="Title 2">
            <a:extLst>
              <a:ext uri="{FF2B5EF4-FFF2-40B4-BE49-F238E27FC236}">
                <a16:creationId xmlns:a16="http://schemas.microsoft.com/office/drawing/2014/main" id="{CA11F5C4-BC32-43D2-8673-D0067B333370}"/>
              </a:ext>
            </a:extLst>
          </p:cNvPr>
          <p:cNvSpPr txBox="1">
            <a:spLocks/>
          </p:cNvSpPr>
          <p:nvPr/>
        </p:nvSpPr>
        <p:spPr bwMode="auto">
          <a:xfrm>
            <a:off x="470693" y="188640"/>
            <a:ext cx="82026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US" altLang="en-US" b="0" dirty="0">
                <a:solidFill>
                  <a:srgbClr val="007CBA"/>
                </a:solidFill>
              </a:rPr>
              <a:t>Antibiotic Sales</a:t>
            </a:r>
            <a:endParaRPr lang="en-GB" altLang="en-US" dirty="0">
              <a:solidFill>
                <a:srgbClr val="007CBA"/>
              </a:solidFill>
            </a:endParaRPr>
          </a:p>
        </p:txBody>
      </p:sp>
      <p:sp>
        <p:nvSpPr>
          <p:cNvPr id="10" name="TextBox 9">
            <a:extLst>
              <a:ext uri="{FF2B5EF4-FFF2-40B4-BE49-F238E27FC236}">
                <a16:creationId xmlns:a16="http://schemas.microsoft.com/office/drawing/2014/main" id="{EA3E2C3F-43CA-5F01-A18D-2BA6055F3A73}"/>
              </a:ext>
            </a:extLst>
          </p:cNvPr>
          <p:cNvSpPr txBox="1"/>
          <p:nvPr/>
        </p:nvSpPr>
        <p:spPr>
          <a:xfrm>
            <a:off x="598300" y="1165675"/>
            <a:ext cx="7862132" cy="1323439"/>
          </a:xfrm>
          <a:prstGeom prst="rect">
            <a:avLst/>
          </a:prstGeom>
          <a:noFill/>
        </p:spPr>
        <p:txBody>
          <a:bodyPr wrap="square" rtlCol="0">
            <a:spAutoFit/>
          </a:bodyPr>
          <a:lstStyle/>
          <a:p>
            <a:r>
              <a:rPr lang="en-GB" sz="1600" dirty="0">
                <a:ea typeface="Calibri" panose="020F0502020204030204" pitchFamily="34" charset="0"/>
              </a:rPr>
              <a:t>For the third year running, the proportion of total antibiotic sales licensed for an in-water/ milk</a:t>
            </a:r>
            <a:r>
              <a:rPr lang="en-GB" sz="1600" baseline="30000" dirty="0">
                <a:ea typeface="Calibri" panose="020F0502020204030204" pitchFamily="34" charset="0"/>
              </a:rPr>
              <a:t>*</a:t>
            </a:r>
            <a:r>
              <a:rPr lang="en-GB" sz="1600" dirty="0">
                <a:ea typeface="Calibri" panose="020F0502020204030204" pitchFamily="34" charset="0"/>
              </a:rPr>
              <a:t> use (47%) was higher than the proportion of antibiotic sales licensed for in-feed route of administration (32%). 19% was for injectable use. Oral/water administration of antibiotics allows for more targeted treatment, which represents a lower risk of AMR compared to in-feed antibiotics.</a:t>
            </a:r>
            <a:r>
              <a:rPr lang="en-GB" sz="1600" baseline="30000" dirty="0">
                <a:ea typeface="Calibri" panose="020F0502020204030204" pitchFamily="34" charset="0"/>
              </a:rPr>
              <a:t>**</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041487C-4425-A2D2-1E07-41D0A296C7EF}"/>
              </a:ext>
            </a:extLst>
          </p:cNvPr>
          <p:cNvSpPr txBox="1"/>
          <p:nvPr/>
        </p:nvSpPr>
        <p:spPr>
          <a:xfrm>
            <a:off x="131994" y="5920333"/>
            <a:ext cx="5620262" cy="400110"/>
          </a:xfrm>
          <a:prstGeom prst="rect">
            <a:avLst/>
          </a:prstGeom>
          <a:noFill/>
        </p:spPr>
        <p:txBody>
          <a:bodyPr wrap="square" rtlCol="0">
            <a:spAutoFit/>
          </a:bodyPr>
          <a:lstStyle/>
          <a:p>
            <a:r>
              <a:rPr lang="en-GB" sz="1000" baseline="30000" dirty="0">
                <a:solidFill>
                  <a:srgbClr val="000000"/>
                </a:solidFill>
                <a:ea typeface="Calibri" panose="020F0502020204030204" pitchFamily="34" charset="0"/>
                <a:cs typeface="Times New Roman" panose="02020603050405020304" pitchFamily="18" charset="0"/>
              </a:rPr>
              <a:t>*</a:t>
            </a:r>
            <a:r>
              <a:rPr lang="en-GB" sz="1000" baseline="30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Includes oral powders</a:t>
            </a:r>
            <a:r>
              <a:rPr lang="en-GB" sz="1000" dirty="0">
                <a:solidFill>
                  <a:srgbClr val="000000"/>
                </a:solidFill>
                <a:ea typeface="Calibri" panose="020F0502020204030204" pitchFamily="34" charset="0"/>
                <a:cs typeface="Times New Roman" panose="02020603050405020304" pitchFamily="18" charset="0"/>
              </a:rPr>
              <a:t> and oral solutions</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r>
              <a:rPr lang="en-GB" sz="1000" baseline="30000" dirty="0">
                <a:solidFill>
                  <a:srgbClr val="000000"/>
                </a:solidFill>
                <a:ea typeface="Calibri" panose="020F0502020204030204" pitchFamily="34" charset="0"/>
              </a:rPr>
              <a:t>**</a:t>
            </a:r>
            <a:r>
              <a:rPr lang="en-GB" sz="1000" dirty="0">
                <a:solidFill>
                  <a:srgbClr val="000000"/>
                </a:solidFill>
                <a:ea typeface="Calibri" panose="020F0502020204030204" pitchFamily="34" charset="0"/>
              </a:rPr>
              <a:t> </a:t>
            </a:r>
            <a:r>
              <a:rPr lang="en-GB" sz="1000" dirty="0">
                <a:solidFill>
                  <a:srgbClr val="000000"/>
                </a:solidFill>
                <a:ea typeface="Calibri" panose="020F0502020204030204" pitchFamily="34" charset="0"/>
                <a:hlinkClick r:id="rId3"/>
              </a:rPr>
              <a:t>Scientific Risk Assessment of risk of antibiotic use in animals to public health</a:t>
            </a:r>
            <a:endParaRPr lang="en-GB" sz="1000" dirty="0">
              <a:effectLst/>
              <a:ea typeface="Calibri" panose="020F0502020204030204" pitchFamily="34" charset="0"/>
            </a:endParaRPr>
          </a:p>
        </p:txBody>
      </p:sp>
      <p:graphicFrame>
        <p:nvGraphicFramePr>
          <p:cNvPr id="5" name="Chart 4">
            <a:extLst>
              <a:ext uri="{FF2B5EF4-FFF2-40B4-BE49-F238E27FC236}">
                <a16:creationId xmlns:a16="http://schemas.microsoft.com/office/drawing/2014/main" id="{E2512394-1BF9-F71D-FB79-BA3574B8A610}"/>
              </a:ext>
            </a:extLst>
          </p:cNvPr>
          <p:cNvGraphicFramePr/>
          <p:nvPr>
            <p:extLst>
              <p:ext uri="{D42A27DB-BD31-4B8C-83A1-F6EECF244321}">
                <p14:modId xmlns:p14="http://schemas.microsoft.com/office/powerpoint/2010/main" val="1896455916"/>
              </p:ext>
            </p:extLst>
          </p:nvPr>
        </p:nvGraphicFramePr>
        <p:xfrm>
          <a:off x="1429631" y="2653941"/>
          <a:ext cx="6284739" cy="31850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00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1" y="220663"/>
            <a:ext cx="5867402"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14341" name="Rectangle 19">
            <a:extLst>
              <a:ext uri="{FF2B5EF4-FFF2-40B4-BE49-F238E27FC236}">
                <a16:creationId xmlns:a16="http://schemas.microsoft.com/office/drawing/2014/main" id="{7E7DA3BD-2E08-4749-B6A0-B5FB622781E5}"/>
              </a:ext>
            </a:extLst>
          </p:cNvPr>
          <p:cNvSpPr>
            <a:spLocks noChangeArrowheads="1"/>
          </p:cNvSpPr>
          <p:nvPr/>
        </p:nvSpPr>
        <p:spPr bwMode="auto">
          <a:xfrm>
            <a:off x="332085" y="862740"/>
            <a:ext cx="87954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F41"/>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rgbClr val="00AF4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00AF4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GB" sz="1600" dirty="0">
                <a:effectLst/>
                <a:latin typeface="Arial" panose="020B0604020202020204" pitchFamily="34" charset="0"/>
                <a:ea typeface="Calibri" panose="020F0502020204030204" pitchFamily="34" charset="0"/>
              </a:rPr>
              <a:t>Antibiotic usage refers to the amount of antibiotics prescribed and/or administered per sector. The data have been collected and provided to the VMD by the animal industry on a voluntary basis. Coverage is at least 85% for all sectors shown. Ruminant coverage is of use data is low and may not be representative of the national sectors and is not included in this section of th</a:t>
            </a:r>
            <a:r>
              <a:rPr lang="en-GB" sz="1600" dirty="0">
                <a:ea typeface="Calibri" panose="020F0502020204030204" pitchFamily="34" charset="0"/>
              </a:rPr>
              <a:t>e report.</a:t>
            </a:r>
            <a:endParaRPr kumimoji="0" lang="en-GB"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308304" y="597839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10</a:t>
            </a:r>
          </a:p>
        </p:txBody>
      </p:sp>
      <p:sp>
        <p:nvSpPr>
          <p:cNvPr id="3" name="TextBox 2">
            <a:extLst>
              <a:ext uri="{FF2B5EF4-FFF2-40B4-BE49-F238E27FC236}">
                <a16:creationId xmlns:a16="http://schemas.microsoft.com/office/drawing/2014/main" id="{B7436646-3D46-9FC9-6385-2C801545C7DD}"/>
              </a:ext>
            </a:extLst>
          </p:cNvPr>
          <p:cNvSpPr txBox="1"/>
          <p:nvPr/>
        </p:nvSpPr>
        <p:spPr>
          <a:xfrm>
            <a:off x="332085" y="5963826"/>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6" name="Straight Connector 5">
            <a:extLst>
              <a:ext uri="{FF2B5EF4-FFF2-40B4-BE49-F238E27FC236}">
                <a16:creationId xmlns:a16="http://schemas.microsoft.com/office/drawing/2014/main" id="{382BFA66-A604-DCB8-FD6A-60A2104B45EB}"/>
              </a:ext>
            </a:extLst>
          </p:cNvPr>
          <p:cNvCxnSpPr>
            <a:cxnSpLocks/>
          </p:cNvCxnSpPr>
          <p:nvPr/>
        </p:nvCxnSpPr>
        <p:spPr>
          <a:xfrm>
            <a:off x="508425" y="6329524"/>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Rounded Corners 3">
            <a:extLst>
              <a:ext uri="{FF2B5EF4-FFF2-40B4-BE49-F238E27FC236}">
                <a16:creationId xmlns:a16="http://schemas.microsoft.com/office/drawing/2014/main" id="{3D40CA94-E7EE-72F2-DB5F-EC979F20C5AB}"/>
              </a:ext>
            </a:extLst>
          </p:cNvPr>
          <p:cNvSpPr/>
          <p:nvPr/>
        </p:nvSpPr>
        <p:spPr>
          <a:xfrm>
            <a:off x="470693" y="2241678"/>
            <a:ext cx="8202614" cy="281594"/>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a:t>
            </a:r>
            <a:r>
              <a:rPr lang="en-GB" sz="1400" b="1" dirty="0">
                <a:latin typeface="Arial" panose="020B0604020202020204" pitchFamily="34" charset="0"/>
                <a:cs typeface="Arial" panose="020B0604020202020204" pitchFamily="34" charset="0"/>
              </a:rPr>
              <a:t>Antibiotic usage by food-producing animal species</a:t>
            </a:r>
          </a:p>
        </p:txBody>
      </p:sp>
      <p:pic>
        <p:nvPicPr>
          <p:cNvPr id="7" name="Picture 6" descr="A screenshot of a graph&#10;&#10;Description automatically generated">
            <a:extLst>
              <a:ext uri="{FF2B5EF4-FFF2-40B4-BE49-F238E27FC236}">
                <a16:creationId xmlns:a16="http://schemas.microsoft.com/office/drawing/2014/main" id="{1E4519F1-74AC-0B04-5902-CEFCBB08D5D7}"/>
              </a:ext>
            </a:extLst>
          </p:cNvPr>
          <p:cNvPicPr>
            <a:picLocks noChangeAspect="1"/>
          </p:cNvPicPr>
          <p:nvPr/>
        </p:nvPicPr>
        <p:blipFill>
          <a:blip r:embed="rId3">
            <a:extLst>
              <a:ext uri="{28A0092B-C50C-407E-A947-70E740481C1C}">
                <a14:useLocalDpi xmlns:a14="http://schemas.microsoft.com/office/drawing/2010/main" val="0"/>
              </a:ext>
            </a:extLst>
          </a:blip>
          <a:srcRect t="4685" b="3855"/>
          <a:stretch/>
        </p:blipFill>
        <p:spPr>
          <a:xfrm>
            <a:off x="774185" y="2770616"/>
            <a:ext cx="7595631" cy="3180785"/>
          </a:xfrm>
          <a:prstGeom prst="rect">
            <a:avLst/>
          </a:prstGeom>
        </p:spPr>
      </p:pic>
      <p:sp>
        <p:nvSpPr>
          <p:cNvPr id="5" name="Rectangle 70">
            <a:extLst>
              <a:ext uri="{FF2B5EF4-FFF2-40B4-BE49-F238E27FC236}">
                <a16:creationId xmlns:a16="http://schemas.microsoft.com/office/drawing/2014/main" id="{94784AF8-FAB0-ED7A-1FCB-A11A87D21306}"/>
              </a:ext>
            </a:extLst>
          </p:cNvPr>
          <p:cNvSpPr>
            <a:spLocks noChangeAspect="1"/>
          </p:cNvSpPr>
          <p:nvPr/>
        </p:nvSpPr>
        <p:spPr bwMode="auto">
          <a:xfrm rot="222687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336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88C7C077-B185-455F-8E1D-FA84C6D8E97F}"/>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0C723677-D8AA-47DC-9223-2CDE84F9686C}"/>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DF457165-F11C-4B1E-80F4-3F4E50E7EEFA}"/>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BE9CCE9-DB02-4EA4-9475-C8B826568CBD}"/>
              </a:ext>
            </a:extLst>
          </p:cNvPr>
          <p:cNvSpPr>
            <a:spLocks noChangeAspect="1"/>
          </p:cNvSpPr>
          <p:nvPr/>
        </p:nvSpPr>
        <p:spPr bwMode="auto">
          <a:xfrm rot="222687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16C1763F-245B-46EC-9B3E-9E98D0D168E8}"/>
              </a:ext>
            </a:extLst>
          </p:cNvPr>
          <p:cNvSpPr txBox="1"/>
          <p:nvPr/>
        </p:nvSpPr>
        <p:spPr>
          <a:xfrm>
            <a:off x="7346025" y="5916256"/>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10</a:t>
            </a:r>
          </a:p>
        </p:txBody>
      </p:sp>
      <p:sp>
        <p:nvSpPr>
          <p:cNvPr id="5" name="TextBox 4">
            <a:extLst>
              <a:ext uri="{FF2B5EF4-FFF2-40B4-BE49-F238E27FC236}">
                <a16:creationId xmlns:a16="http://schemas.microsoft.com/office/drawing/2014/main" id="{0523B8CA-80AA-1450-13D3-CCF5FA482807}"/>
              </a:ext>
            </a:extLst>
          </p:cNvPr>
          <p:cNvSpPr txBox="1"/>
          <p:nvPr/>
        </p:nvSpPr>
        <p:spPr>
          <a:xfrm>
            <a:off x="444868" y="5593090"/>
            <a:ext cx="7164288" cy="646331"/>
          </a:xfrm>
          <a:prstGeom prst="rect">
            <a:avLst/>
          </a:prstGeom>
          <a:noFill/>
        </p:spPr>
        <p:txBody>
          <a:bodyPr wrap="square" rtlCol="0">
            <a:spAutoFit/>
          </a:bodyPr>
          <a:lstStyle/>
          <a:p>
            <a:r>
              <a:rPr lang="en-GB" sz="900" baseline="30000" dirty="0"/>
              <a:t>1     </a:t>
            </a:r>
            <a:r>
              <a:rPr lang="en-GB" sz="900" dirty="0"/>
              <a:t>mg/kg relates to the amount of active ingredient standardised by kg biomass and calculated using ESVAC methodology, </a:t>
            </a:r>
          </a:p>
          <a:p>
            <a:r>
              <a:rPr lang="en-GB" sz="900" dirty="0"/>
              <a:t>     % doses refers to ‘actual daily bird-doses/100 bird-days at risk’</a:t>
            </a:r>
          </a:p>
          <a:p>
            <a:r>
              <a:rPr lang="en-GB" sz="900" dirty="0"/>
              <a:t>               indicates a different metric for usage </a:t>
            </a:r>
          </a:p>
          <a:p>
            <a:endParaRPr lang="en-GB" sz="900" dirty="0"/>
          </a:p>
        </p:txBody>
      </p:sp>
      <p:cxnSp>
        <p:nvCxnSpPr>
          <p:cNvPr id="18" name="Straight Connector 17">
            <a:extLst>
              <a:ext uri="{FF2B5EF4-FFF2-40B4-BE49-F238E27FC236}">
                <a16:creationId xmlns:a16="http://schemas.microsoft.com/office/drawing/2014/main" id="{EAA953E9-12EB-959F-9EB4-AE679EAB04E8}"/>
              </a:ext>
            </a:extLst>
          </p:cNvPr>
          <p:cNvCxnSpPr>
            <a:cxnSpLocks/>
          </p:cNvCxnSpPr>
          <p:nvPr/>
        </p:nvCxnSpPr>
        <p:spPr>
          <a:xfrm>
            <a:off x="569863" y="5960074"/>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34C35D88-02D4-C268-53D2-CCB60D67BEFD}"/>
              </a:ext>
            </a:extLst>
          </p:cNvPr>
          <p:cNvSpPr txBox="1"/>
          <p:nvPr/>
        </p:nvSpPr>
        <p:spPr>
          <a:xfrm>
            <a:off x="4141892" y="1694112"/>
            <a:ext cx="295226" cy="369332"/>
          </a:xfrm>
          <a:prstGeom prst="rect">
            <a:avLst/>
          </a:prstGeom>
          <a:noFill/>
        </p:spPr>
        <p:txBody>
          <a:bodyPr wrap="square">
            <a:spAutoFit/>
          </a:bodyPr>
          <a:lstStyle/>
          <a:p>
            <a:r>
              <a:rPr lang="en-GB" sz="1800" baseline="30000" dirty="0"/>
              <a:t> </a:t>
            </a:r>
            <a:endParaRPr lang="en-GB" dirty="0"/>
          </a:p>
        </p:txBody>
      </p:sp>
      <p:sp>
        <p:nvSpPr>
          <p:cNvPr id="10" name="Rectangle: Rounded Corners 9">
            <a:extLst>
              <a:ext uri="{FF2B5EF4-FFF2-40B4-BE49-F238E27FC236}">
                <a16:creationId xmlns:a16="http://schemas.microsoft.com/office/drawing/2014/main" id="{7614AFDB-B5DA-168A-245B-2DB4F673DCF4}"/>
              </a:ext>
            </a:extLst>
          </p:cNvPr>
          <p:cNvSpPr/>
          <p:nvPr/>
        </p:nvSpPr>
        <p:spPr>
          <a:xfrm>
            <a:off x="434132" y="1346851"/>
            <a:ext cx="8275736" cy="264348"/>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t> </a:t>
            </a:r>
            <a:r>
              <a:rPr lang="en-GB" sz="1400" b="1" dirty="0">
                <a:latin typeface="Arial" panose="020B0604020202020204" pitchFamily="34" charset="0"/>
                <a:cs typeface="Arial" panose="020B0604020202020204" pitchFamily="34" charset="0"/>
              </a:rPr>
              <a:t>Antibiotic usage by food-producing animal species</a:t>
            </a:r>
          </a:p>
        </p:txBody>
      </p:sp>
      <p:pic>
        <p:nvPicPr>
          <p:cNvPr id="6" name="Picture 5" descr="A screenshot of a graph&#10;&#10;Description automatically generated">
            <a:extLst>
              <a:ext uri="{FF2B5EF4-FFF2-40B4-BE49-F238E27FC236}">
                <a16:creationId xmlns:a16="http://schemas.microsoft.com/office/drawing/2014/main" id="{FA05FDD9-7692-5F0F-7ADC-015E393F4FB2}"/>
              </a:ext>
            </a:extLst>
          </p:cNvPr>
          <p:cNvPicPr>
            <a:picLocks noChangeAspect="1"/>
          </p:cNvPicPr>
          <p:nvPr/>
        </p:nvPicPr>
        <p:blipFill>
          <a:blip r:embed="rId3">
            <a:extLst>
              <a:ext uri="{28A0092B-C50C-407E-A947-70E740481C1C}">
                <a14:useLocalDpi xmlns:a14="http://schemas.microsoft.com/office/drawing/2010/main" val="0"/>
              </a:ext>
            </a:extLst>
          </a:blip>
          <a:srcRect t="6807"/>
          <a:stretch/>
        </p:blipFill>
        <p:spPr>
          <a:xfrm>
            <a:off x="507473" y="1829775"/>
            <a:ext cx="8129055" cy="34697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7253-7610-BB4E-DCC0-780B949EBBCA}"/>
            </a:ext>
          </a:extLst>
        </p:cNvPr>
        <p:cNvGrpSpPr/>
        <p:nvPr/>
      </p:nvGrpSpPr>
      <p:grpSpPr>
        <a:xfrm>
          <a:off x="0" y="0"/>
          <a:ext cx="0" cy="0"/>
          <a:chOff x="0" y="0"/>
          <a:chExt cx="0" cy="0"/>
        </a:xfrm>
      </p:grpSpPr>
      <p:grpSp>
        <p:nvGrpSpPr>
          <p:cNvPr id="14338" name="Group 2">
            <a:extLst>
              <a:ext uri="{FF2B5EF4-FFF2-40B4-BE49-F238E27FC236}">
                <a16:creationId xmlns:a16="http://schemas.microsoft.com/office/drawing/2014/main" id="{B05629AD-78D4-E73B-7D0D-7C57791B7E91}"/>
              </a:ext>
            </a:extLst>
          </p:cNvPr>
          <p:cNvGrpSpPr>
            <a:grpSpLocks/>
          </p:cNvGrpSpPr>
          <p:nvPr/>
        </p:nvGrpSpPr>
        <p:grpSpPr bwMode="auto">
          <a:xfrm>
            <a:off x="0" y="220663"/>
            <a:ext cx="5867400" cy="522287"/>
            <a:chOff x="0" y="220663"/>
            <a:chExt cx="5868144" cy="522287"/>
          </a:xfrm>
        </p:grpSpPr>
        <p:sp>
          <p:nvSpPr>
            <p:cNvPr id="12" name="Rectangle 54">
              <a:extLst>
                <a:ext uri="{FF2B5EF4-FFF2-40B4-BE49-F238E27FC236}">
                  <a16:creationId xmlns:a16="http://schemas.microsoft.com/office/drawing/2014/main" id="{353E5291-42B1-0DE8-701E-51A4E02B47E9}"/>
                </a:ext>
              </a:extLst>
            </p:cNvPr>
            <p:cNvSpPr/>
            <p:nvPr/>
          </p:nvSpPr>
          <p:spPr bwMode="auto">
            <a:xfrm>
              <a:off x="697001" y="220663"/>
              <a:ext cx="5171143" cy="522287"/>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1C9E3915-493C-BF9A-D667-34B04ED9E94C}"/>
                </a:ext>
              </a:extLst>
            </p:cNvPr>
            <p:cNvSpPr/>
            <p:nvPr/>
          </p:nvSpPr>
          <p:spPr>
            <a:xfrm>
              <a:off x="0" y="220663"/>
              <a:ext cx="697001" cy="522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339" name="Title 2">
            <a:extLst>
              <a:ext uri="{FF2B5EF4-FFF2-40B4-BE49-F238E27FC236}">
                <a16:creationId xmlns:a16="http://schemas.microsoft.com/office/drawing/2014/main" id="{254519B6-4842-88DE-2872-645C8F688784}"/>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b="0" dirty="0">
                <a:solidFill>
                  <a:srgbClr val="D51067"/>
                </a:solidFill>
              </a:rPr>
              <a:t>Antibiotic Usage Data</a:t>
            </a: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098E7696-C57A-1769-5931-91EC4C68D049}"/>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5" name="Rectangle 70">
            <a:extLst>
              <a:ext uri="{FF2B5EF4-FFF2-40B4-BE49-F238E27FC236}">
                <a16:creationId xmlns:a16="http://schemas.microsoft.com/office/drawing/2014/main" id="{23DA1CE0-BA86-F970-C4BF-CA7EBD3E1C7E}"/>
              </a:ext>
            </a:extLst>
          </p:cNvPr>
          <p:cNvSpPr>
            <a:spLocks noChangeAspect="1"/>
          </p:cNvSpPr>
          <p:nvPr/>
        </p:nvSpPr>
        <p:spPr bwMode="auto">
          <a:xfrm rot="2663502">
            <a:off x="5443538"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5">
            <a:extLst>
              <a:ext uri="{FF2B5EF4-FFF2-40B4-BE49-F238E27FC236}">
                <a16:creationId xmlns:a16="http://schemas.microsoft.com/office/drawing/2014/main" id="{FB1BDF53-835D-BAC0-0CC8-68FC14693A37}"/>
              </a:ext>
            </a:extLst>
          </p:cNvPr>
          <p:cNvSpPr txBox="1"/>
          <p:nvPr/>
        </p:nvSpPr>
        <p:spPr>
          <a:xfrm>
            <a:off x="7435113" y="5865476"/>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10</a:t>
            </a:r>
          </a:p>
        </p:txBody>
      </p:sp>
      <p:sp>
        <p:nvSpPr>
          <p:cNvPr id="24" name="TextBox 23">
            <a:extLst>
              <a:ext uri="{FF2B5EF4-FFF2-40B4-BE49-F238E27FC236}">
                <a16:creationId xmlns:a16="http://schemas.microsoft.com/office/drawing/2014/main" id="{E8319871-D3AD-0478-AB41-A3B844CC0D95}"/>
              </a:ext>
            </a:extLst>
          </p:cNvPr>
          <p:cNvSpPr txBox="1"/>
          <p:nvPr/>
        </p:nvSpPr>
        <p:spPr>
          <a:xfrm>
            <a:off x="348456" y="5441009"/>
            <a:ext cx="7474386" cy="5078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     </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mg/kg relates to the amount of active ingredient standardised by kg biomass and calculated using ESVAC methodology,  % doses refers to ‘actual daily bird-doses/100 bird-days at risk’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indicates a different metric for usage </a:t>
            </a:r>
          </a:p>
        </p:txBody>
      </p:sp>
      <p:cxnSp>
        <p:nvCxnSpPr>
          <p:cNvPr id="25" name="Straight Connector 24">
            <a:extLst>
              <a:ext uri="{FF2B5EF4-FFF2-40B4-BE49-F238E27FC236}">
                <a16:creationId xmlns:a16="http://schemas.microsoft.com/office/drawing/2014/main" id="{67D2E9A6-A6B9-9D52-82C5-9FE5FFFB3C31}"/>
              </a:ext>
            </a:extLst>
          </p:cNvPr>
          <p:cNvCxnSpPr>
            <a:cxnSpLocks/>
          </p:cNvCxnSpPr>
          <p:nvPr/>
        </p:nvCxnSpPr>
        <p:spPr>
          <a:xfrm>
            <a:off x="473075" y="5851358"/>
            <a:ext cx="376974" cy="0"/>
          </a:xfrm>
          <a:prstGeom prst="line">
            <a:avLst/>
          </a:prstGeom>
          <a:ln w="28575" cap="flat" cmpd="sng" algn="ctr">
            <a:solidFill>
              <a:srgbClr val="D5106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TextBox 2">
            <a:extLst>
              <a:ext uri="{FF2B5EF4-FFF2-40B4-BE49-F238E27FC236}">
                <a16:creationId xmlns:a16="http://schemas.microsoft.com/office/drawing/2014/main" id="{E179942B-B28B-45AA-EFE1-F895749BDD59}"/>
              </a:ext>
            </a:extLst>
          </p:cNvPr>
          <p:cNvSpPr txBox="1"/>
          <p:nvPr/>
        </p:nvSpPr>
        <p:spPr>
          <a:xfrm>
            <a:off x="4405586" y="1363995"/>
            <a:ext cx="295226" cy="369332"/>
          </a:xfrm>
          <a:prstGeom prst="rect">
            <a:avLst/>
          </a:prstGeom>
          <a:noFill/>
        </p:spPr>
        <p:txBody>
          <a:bodyPr wrap="square">
            <a:spAutoFit/>
          </a:bodyPr>
          <a:lstStyle/>
          <a:p>
            <a:r>
              <a:rPr lang="en-GB" sz="1800" baseline="30000" dirty="0"/>
              <a:t> </a:t>
            </a:r>
            <a:endParaRPr lang="en-GB" dirty="0"/>
          </a:p>
        </p:txBody>
      </p:sp>
      <p:sp>
        <p:nvSpPr>
          <p:cNvPr id="5" name="Rectangle: Rounded Corners 4">
            <a:extLst>
              <a:ext uri="{FF2B5EF4-FFF2-40B4-BE49-F238E27FC236}">
                <a16:creationId xmlns:a16="http://schemas.microsoft.com/office/drawing/2014/main" id="{3827EE30-0CFE-CB1C-849B-32BBF92496C2}"/>
              </a:ext>
            </a:extLst>
          </p:cNvPr>
          <p:cNvSpPr/>
          <p:nvPr/>
        </p:nvSpPr>
        <p:spPr>
          <a:xfrm>
            <a:off x="618307" y="1308860"/>
            <a:ext cx="7907387" cy="278251"/>
          </a:xfrm>
          <a:prstGeom prst="roundRect">
            <a:avLst/>
          </a:prstGeom>
          <a:solidFill>
            <a:srgbClr val="D51067"/>
          </a:solidFill>
          <a:ln>
            <a:solidFill>
              <a:srgbClr val="D510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 </a:t>
            </a:r>
            <a:r>
              <a:rPr lang="en-GB" sz="1400" b="1" dirty="0">
                <a:latin typeface="Arial" panose="020B0604020202020204" pitchFamily="34" charset="0"/>
                <a:cs typeface="Arial" panose="020B0604020202020204" pitchFamily="34" charset="0"/>
              </a:rPr>
              <a:t>Highest Priority Critically Important Antibiotics by food-producing animal species</a:t>
            </a:r>
          </a:p>
        </p:txBody>
      </p:sp>
      <p:pic>
        <p:nvPicPr>
          <p:cNvPr id="7" name="Picture 6">
            <a:extLst>
              <a:ext uri="{FF2B5EF4-FFF2-40B4-BE49-F238E27FC236}">
                <a16:creationId xmlns:a16="http://schemas.microsoft.com/office/drawing/2014/main" id="{B089B0C3-6FBA-0B0F-BA0D-309D355BE5A7}"/>
              </a:ext>
            </a:extLst>
          </p:cNvPr>
          <p:cNvPicPr>
            <a:picLocks noChangeAspect="1"/>
          </p:cNvPicPr>
          <p:nvPr/>
        </p:nvPicPr>
        <p:blipFill>
          <a:blip r:embed="rId3"/>
          <a:stretch>
            <a:fillRect/>
          </a:stretch>
        </p:blipFill>
        <p:spPr>
          <a:xfrm>
            <a:off x="534051" y="2012887"/>
            <a:ext cx="8075898" cy="3148562"/>
          </a:xfrm>
          <a:prstGeom prst="rect">
            <a:avLst/>
          </a:prstGeom>
        </p:spPr>
      </p:pic>
    </p:spTree>
    <p:extLst>
      <p:ext uri="{BB962C8B-B14F-4D97-AF65-F5344CB8AC3E}">
        <p14:creationId xmlns:p14="http://schemas.microsoft.com/office/powerpoint/2010/main" val="137779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a:extLst>
              <a:ext uri="{FF2B5EF4-FFF2-40B4-BE49-F238E27FC236}">
                <a16:creationId xmlns:a16="http://schemas.microsoft.com/office/drawing/2014/main" id="{1ECCD7C5-1B04-41CE-928D-16B5FDE3502A}"/>
              </a:ext>
            </a:extLst>
          </p:cNvPr>
          <p:cNvSpPr>
            <a:spLocks noGrp="1"/>
          </p:cNvSpPr>
          <p:nvPr>
            <p:ph type="ctrTitle"/>
          </p:nvPr>
        </p:nvSpPr>
        <p:spPr bwMode="auto">
          <a:xfrm>
            <a:off x="375670" y="78202"/>
            <a:ext cx="7552946" cy="16974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br>
              <a:rPr lang="en-US" altLang="en-US" b="0" dirty="0">
                <a:solidFill>
                  <a:srgbClr val="D51067"/>
                </a:solidFill>
              </a:rPr>
            </a:br>
            <a:endParaRPr lang="en-GB" altLang="en-US" dirty="0">
              <a:solidFill>
                <a:srgbClr val="D51067"/>
              </a:solidFill>
            </a:endParaRPr>
          </a:p>
        </p:txBody>
      </p:sp>
      <p:sp>
        <p:nvSpPr>
          <p:cNvPr id="4" name="Slide Number Placeholder 3">
            <a:extLst>
              <a:ext uri="{FF2B5EF4-FFF2-40B4-BE49-F238E27FC236}">
                <a16:creationId xmlns:a16="http://schemas.microsoft.com/office/drawing/2014/main" id="{62017711-9B3D-4C2C-A8CC-195C8A1D1B1B}"/>
              </a:ext>
            </a:extLst>
          </p:cNvPr>
          <p:cNvSpPr>
            <a:spLocks noGrp="1"/>
          </p:cNvSpPr>
          <p:nvPr>
            <p:ph type="sldNum" sz="quarter" idx="4294967295"/>
          </p:nvPr>
        </p:nvSpPr>
        <p:spPr>
          <a:xfrm>
            <a:off x="7010400" y="6356350"/>
            <a:ext cx="2133600"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300DF4-008B-4E64-88AA-A3816448F6C8}" type="slidenum">
              <a:rPr kumimoji="0" lang="en-GB" altLang="en-US" sz="10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000" b="0" i="0" u="none" strike="noStrike" kern="1200" cap="none" spc="0" normalizeH="0" baseline="0" noProof="0" dirty="0">
              <a:ln>
                <a:noFill/>
              </a:ln>
              <a:solidFill>
                <a:srgbClr val="7F7F7F"/>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FF4D895-0367-5AC6-7DB7-DFEFB5E3FAE9}"/>
              </a:ext>
            </a:extLst>
          </p:cNvPr>
          <p:cNvSpPr txBox="1"/>
          <p:nvPr/>
        </p:nvSpPr>
        <p:spPr>
          <a:xfrm>
            <a:off x="580974" y="1463643"/>
            <a:ext cx="7982052" cy="1815882"/>
          </a:xfrm>
          <a:prstGeom prst="rect">
            <a:avLst/>
          </a:prstGeom>
          <a:noFill/>
        </p:spPr>
        <p:txBody>
          <a:bodyPr wrap="square">
            <a:spAutoFit/>
          </a:bodyPr>
          <a:lstStyle/>
          <a:p>
            <a:r>
              <a:rPr lang="en-GB" sz="1600" b="0" i="0" dirty="0">
                <a:solidFill>
                  <a:srgbClr val="242021"/>
                </a:solidFill>
                <a:effectLst/>
              </a:rPr>
              <a:t>The harmonised monitoring outcome indicators combine results from healthy pigs and poultry at slaughter to give an overall picture of antimicrobial resistance (AMR) and are internationally comparable. Results from 2023 are very positive, with considerable improvements since 2015. The percentage of</a:t>
            </a:r>
            <a:r>
              <a:rPr lang="en-GB" sz="1600" b="0" i="1" dirty="0">
                <a:solidFill>
                  <a:srgbClr val="242021"/>
                </a:solidFill>
                <a:effectLst/>
              </a:rPr>
              <a:t> E. coli </a:t>
            </a:r>
            <a:r>
              <a:rPr lang="en-GB" sz="1600" b="0" i="0" dirty="0">
                <a:solidFill>
                  <a:srgbClr val="242021"/>
                </a:solidFill>
                <a:effectLst/>
              </a:rPr>
              <a:t>isolates showing full sensitivity to the panel of antibiotics tested is at a new high of 43%, more than doubling since 2014/2015. The percentage of multi-drug resista</a:t>
            </a:r>
            <a:r>
              <a:rPr lang="en-GB" sz="1600" dirty="0">
                <a:solidFill>
                  <a:srgbClr val="242021"/>
                </a:solidFill>
              </a:rPr>
              <a:t>nt isolates (resistant to three or more antibiotic classes) is at a new low of 27%.</a:t>
            </a:r>
            <a:endParaRPr lang="en-GB" sz="1400" dirty="0"/>
          </a:p>
        </p:txBody>
      </p:sp>
      <p:grpSp>
        <p:nvGrpSpPr>
          <p:cNvPr id="16" name="Group 1">
            <a:extLst>
              <a:ext uri="{FF2B5EF4-FFF2-40B4-BE49-F238E27FC236}">
                <a16:creationId xmlns:a16="http://schemas.microsoft.com/office/drawing/2014/main" id="{8031EAC6-781D-FE81-7BB8-0CC0FF818938}"/>
              </a:ext>
            </a:extLst>
          </p:cNvPr>
          <p:cNvGrpSpPr>
            <a:grpSpLocks/>
          </p:cNvGrpSpPr>
          <p:nvPr/>
        </p:nvGrpSpPr>
        <p:grpSpPr bwMode="auto">
          <a:xfrm>
            <a:off x="0" y="220663"/>
            <a:ext cx="8459788" cy="522287"/>
            <a:chOff x="0" y="220662"/>
            <a:chExt cx="8460432" cy="522288"/>
          </a:xfrm>
        </p:grpSpPr>
        <p:grpSp>
          <p:nvGrpSpPr>
            <p:cNvPr id="18" name="Group 11">
              <a:extLst>
                <a:ext uri="{FF2B5EF4-FFF2-40B4-BE49-F238E27FC236}">
                  <a16:creationId xmlns:a16="http://schemas.microsoft.com/office/drawing/2014/main" id="{17E77288-789F-B10B-A211-4EB97CDE5E9E}"/>
                </a:ext>
              </a:extLst>
            </p:cNvPr>
            <p:cNvGrpSpPr>
              <a:grpSpLocks/>
            </p:cNvGrpSpPr>
            <p:nvPr/>
          </p:nvGrpSpPr>
          <p:grpSpPr bwMode="auto">
            <a:xfrm>
              <a:off x="2592288" y="220663"/>
              <a:ext cx="5868144" cy="522287"/>
              <a:chOff x="0" y="220663"/>
              <a:chExt cx="5868144" cy="522287"/>
            </a:xfrm>
          </p:grpSpPr>
          <p:sp>
            <p:nvSpPr>
              <p:cNvPr id="21" name="Rectangle 54">
                <a:extLst>
                  <a:ext uri="{FF2B5EF4-FFF2-40B4-BE49-F238E27FC236}">
                    <a16:creationId xmlns:a16="http://schemas.microsoft.com/office/drawing/2014/main" id="{BACC6EB0-EB76-2A96-0483-148B273F6360}"/>
                  </a:ext>
                </a:extLst>
              </p:cNvPr>
              <p:cNvSpPr/>
              <p:nvPr/>
            </p:nvSpPr>
            <p:spPr bwMode="auto">
              <a:xfrm>
                <a:off x="697262" y="220662"/>
                <a:ext cx="5170882" cy="522288"/>
              </a:xfrm>
              <a:custGeom>
                <a:avLst/>
                <a:gdLst>
                  <a:gd name="connsiteX0" fmla="*/ 0 w 3737610"/>
                  <a:gd name="connsiteY0" fmla="*/ 0 h 521335"/>
                  <a:gd name="connsiteX1" fmla="*/ 3737610 w 3737610"/>
                  <a:gd name="connsiteY1" fmla="*/ 0 h 521335"/>
                  <a:gd name="connsiteX2" fmla="*/ 3737610 w 3737610"/>
                  <a:gd name="connsiteY2" fmla="*/ 521335 h 521335"/>
                  <a:gd name="connsiteX3" fmla="*/ 0 w 3737610"/>
                  <a:gd name="connsiteY3" fmla="*/ 521335 h 521335"/>
                  <a:gd name="connsiteX4" fmla="*/ 0 w 3737610"/>
                  <a:gd name="connsiteY4" fmla="*/ 0 h 521335"/>
                  <a:gd name="connsiteX0" fmla="*/ 0 w 3737610"/>
                  <a:gd name="connsiteY0" fmla="*/ 0 h 521335"/>
                  <a:gd name="connsiteX1" fmla="*/ 3737610 w 3737610"/>
                  <a:gd name="connsiteY1" fmla="*/ 0 h 521335"/>
                  <a:gd name="connsiteX2" fmla="*/ 3227247 w 3737610"/>
                  <a:gd name="connsiteY2" fmla="*/ 521335 h 521335"/>
                  <a:gd name="connsiteX3" fmla="*/ 0 w 3737610"/>
                  <a:gd name="connsiteY3" fmla="*/ 521335 h 521335"/>
                  <a:gd name="connsiteX4" fmla="*/ 0 w 3737610"/>
                  <a:gd name="connsiteY4" fmla="*/ 0 h 52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7610" h="521335">
                    <a:moveTo>
                      <a:pt x="0" y="0"/>
                    </a:moveTo>
                    <a:lnTo>
                      <a:pt x="3737610" y="0"/>
                    </a:lnTo>
                    <a:lnTo>
                      <a:pt x="3227247" y="521335"/>
                    </a:lnTo>
                    <a:lnTo>
                      <a:pt x="0" y="521335"/>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22" name="Rectangle 21">
                <a:extLst>
                  <a:ext uri="{FF2B5EF4-FFF2-40B4-BE49-F238E27FC236}">
                    <a16:creationId xmlns:a16="http://schemas.microsoft.com/office/drawing/2014/main" id="{F01C3D4F-570B-FC3A-FFEF-99CB2651D45B}"/>
                  </a:ext>
                </a:extLst>
              </p:cNvPr>
              <p:cNvSpPr/>
              <p:nvPr/>
            </p:nvSpPr>
            <p:spPr>
              <a:xfrm>
                <a:off x="297" y="220662"/>
                <a:ext cx="696965"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 name="Rectangle 19">
              <a:extLst>
                <a:ext uri="{FF2B5EF4-FFF2-40B4-BE49-F238E27FC236}">
                  <a16:creationId xmlns:a16="http://schemas.microsoft.com/office/drawing/2014/main" id="{D4D71718-47F6-F581-953E-12A34408BA3B}"/>
                </a:ext>
              </a:extLst>
            </p:cNvPr>
            <p:cNvSpPr/>
            <p:nvPr/>
          </p:nvSpPr>
          <p:spPr>
            <a:xfrm>
              <a:off x="0" y="220662"/>
              <a:ext cx="2735471" cy="522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3" name="Rectangle 70">
            <a:extLst>
              <a:ext uri="{FF2B5EF4-FFF2-40B4-BE49-F238E27FC236}">
                <a16:creationId xmlns:a16="http://schemas.microsoft.com/office/drawing/2014/main" id="{43D6EE10-E2D8-ADDB-496B-79806EB9D12B}"/>
              </a:ext>
            </a:extLst>
          </p:cNvPr>
          <p:cNvSpPr>
            <a:spLocks noChangeAspect="1"/>
          </p:cNvSpPr>
          <p:nvPr/>
        </p:nvSpPr>
        <p:spPr bwMode="auto">
          <a:xfrm rot="2183987">
            <a:off x="8016875" y="-17463"/>
            <a:ext cx="123825" cy="1047751"/>
          </a:xfrm>
          <a:custGeom>
            <a:avLst/>
            <a:gdLst>
              <a:gd name="connsiteX0" fmla="*/ 0 w 175260"/>
              <a:gd name="connsiteY0" fmla="*/ 0 h 949325"/>
              <a:gd name="connsiteX1" fmla="*/ 175260 w 175260"/>
              <a:gd name="connsiteY1" fmla="*/ 0 h 949325"/>
              <a:gd name="connsiteX2" fmla="*/ 175260 w 175260"/>
              <a:gd name="connsiteY2" fmla="*/ 949325 h 949325"/>
              <a:gd name="connsiteX3" fmla="*/ 0 w 175260"/>
              <a:gd name="connsiteY3" fmla="*/ 949325 h 949325"/>
              <a:gd name="connsiteX4" fmla="*/ 0 w 175260"/>
              <a:gd name="connsiteY4" fmla="*/ 0 h 949325"/>
              <a:gd name="connsiteX0" fmla="*/ 0 w 175260"/>
              <a:gd name="connsiteY0" fmla="*/ 84974 h 1034299"/>
              <a:gd name="connsiteX1" fmla="*/ 92072 w 175260"/>
              <a:gd name="connsiteY1" fmla="*/ 0 h 1034299"/>
              <a:gd name="connsiteX2" fmla="*/ 175260 w 175260"/>
              <a:gd name="connsiteY2" fmla="*/ 1034299 h 1034299"/>
              <a:gd name="connsiteX3" fmla="*/ 0 w 175260"/>
              <a:gd name="connsiteY3" fmla="*/ 1034299 h 1034299"/>
              <a:gd name="connsiteX4" fmla="*/ 0 w 175260"/>
              <a:gd name="connsiteY4" fmla="*/ 84974 h 1034299"/>
              <a:gd name="connsiteX0" fmla="*/ 0 w 175260"/>
              <a:gd name="connsiteY0" fmla="*/ 85575 h 1034900"/>
              <a:gd name="connsiteX1" fmla="*/ 90273 w 175260"/>
              <a:gd name="connsiteY1" fmla="*/ 0 h 1034900"/>
              <a:gd name="connsiteX2" fmla="*/ 175260 w 175260"/>
              <a:gd name="connsiteY2" fmla="*/ 1034900 h 1034900"/>
              <a:gd name="connsiteX3" fmla="*/ 0 w 175260"/>
              <a:gd name="connsiteY3" fmla="*/ 1034900 h 1034900"/>
              <a:gd name="connsiteX4" fmla="*/ 0 w 175260"/>
              <a:gd name="connsiteY4" fmla="*/ 85575 h 1034900"/>
              <a:gd name="connsiteX0" fmla="*/ 5220 w 180480"/>
              <a:gd name="connsiteY0" fmla="*/ 85575 h 1220776"/>
              <a:gd name="connsiteX1" fmla="*/ 95493 w 180480"/>
              <a:gd name="connsiteY1" fmla="*/ 0 h 1220776"/>
              <a:gd name="connsiteX2" fmla="*/ 180480 w 180480"/>
              <a:gd name="connsiteY2" fmla="*/ 1034900 h 1220776"/>
              <a:gd name="connsiteX3" fmla="*/ 0 w 180480"/>
              <a:gd name="connsiteY3" fmla="*/ 1220776 h 1220776"/>
              <a:gd name="connsiteX4" fmla="*/ 5220 w 180480"/>
              <a:gd name="connsiteY4" fmla="*/ 85575 h 1220776"/>
              <a:gd name="connsiteX0" fmla="*/ 5220 w 106834"/>
              <a:gd name="connsiteY0" fmla="*/ 85575 h 1220776"/>
              <a:gd name="connsiteX1" fmla="*/ 95493 w 106834"/>
              <a:gd name="connsiteY1" fmla="*/ 0 h 1220776"/>
              <a:gd name="connsiteX2" fmla="*/ 106834 w 106834"/>
              <a:gd name="connsiteY2" fmla="*/ 1115096 h 1220776"/>
              <a:gd name="connsiteX3" fmla="*/ 0 w 106834"/>
              <a:gd name="connsiteY3" fmla="*/ 1220776 h 1220776"/>
              <a:gd name="connsiteX4" fmla="*/ 5220 w 106834"/>
              <a:gd name="connsiteY4" fmla="*/ 85575 h 1220776"/>
              <a:gd name="connsiteX0" fmla="*/ 5220 w 106834"/>
              <a:gd name="connsiteY0" fmla="*/ 93252 h 1228453"/>
              <a:gd name="connsiteX1" fmla="*/ 99310 w 106834"/>
              <a:gd name="connsiteY1" fmla="*/ 0 h 1228453"/>
              <a:gd name="connsiteX2" fmla="*/ 106834 w 106834"/>
              <a:gd name="connsiteY2" fmla="*/ 1122773 h 1228453"/>
              <a:gd name="connsiteX3" fmla="*/ 0 w 106834"/>
              <a:gd name="connsiteY3" fmla="*/ 1228453 h 1228453"/>
              <a:gd name="connsiteX4" fmla="*/ 5220 w 106834"/>
              <a:gd name="connsiteY4" fmla="*/ 93252 h 1228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34" h="1228453">
                <a:moveTo>
                  <a:pt x="5220" y="93252"/>
                </a:moveTo>
                <a:lnTo>
                  <a:pt x="99310" y="0"/>
                </a:lnTo>
                <a:lnTo>
                  <a:pt x="106834" y="1122773"/>
                </a:lnTo>
                <a:lnTo>
                  <a:pt x="0" y="1228453"/>
                </a:lnTo>
                <a:lnTo>
                  <a:pt x="5220" y="93252"/>
                </a:lnTo>
                <a:close/>
              </a:path>
            </a:pathLst>
          </a:custGeom>
          <a:solidFill>
            <a:srgbClr val="6D30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p>
        </p:txBody>
      </p:sp>
      <p:sp>
        <p:nvSpPr>
          <p:cNvPr id="24" name="Title 2">
            <a:extLst>
              <a:ext uri="{FF2B5EF4-FFF2-40B4-BE49-F238E27FC236}">
                <a16:creationId xmlns:a16="http://schemas.microsoft.com/office/drawing/2014/main" id="{F846E13B-25FF-CD0F-31BF-6434AE7543A4}"/>
              </a:ext>
            </a:extLst>
          </p:cNvPr>
          <p:cNvSpPr txBox="1">
            <a:spLocks/>
          </p:cNvSpPr>
          <p:nvPr/>
        </p:nvSpPr>
        <p:spPr bwMode="auto">
          <a:xfrm>
            <a:off x="473075" y="156552"/>
            <a:ext cx="7770813"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kern="1200">
                <a:solidFill>
                  <a:srgbClr val="00AF4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bg1"/>
                </a:solidFill>
                <a:latin typeface="Arial" charset="0"/>
                <a:cs typeface="Arial" charset="0"/>
              </a:defRPr>
            </a:lvl2pPr>
            <a:lvl3pPr algn="l" rtl="0" eaLnBrk="0" fontAlgn="base" hangingPunct="0">
              <a:spcBef>
                <a:spcPct val="0"/>
              </a:spcBef>
              <a:spcAft>
                <a:spcPct val="0"/>
              </a:spcAft>
              <a:defRPr sz="3600" b="1">
                <a:solidFill>
                  <a:schemeClr val="bg1"/>
                </a:solidFill>
                <a:latin typeface="Arial" charset="0"/>
                <a:cs typeface="Arial" charset="0"/>
              </a:defRPr>
            </a:lvl3pPr>
            <a:lvl4pPr algn="l" rtl="0" eaLnBrk="0" fontAlgn="base" hangingPunct="0">
              <a:spcBef>
                <a:spcPct val="0"/>
              </a:spcBef>
              <a:spcAft>
                <a:spcPct val="0"/>
              </a:spcAft>
              <a:defRPr sz="3600" b="1">
                <a:solidFill>
                  <a:schemeClr val="bg1"/>
                </a:solidFill>
                <a:latin typeface="Arial" charset="0"/>
                <a:cs typeface="Arial" charset="0"/>
              </a:defRPr>
            </a:lvl4pPr>
            <a:lvl5pPr algn="l" rtl="0" eaLnBrk="0" fontAlgn="base" hangingPunct="0">
              <a:spcBef>
                <a:spcPct val="0"/>
              </a:spcBef>
              <a:spcAft>
                <a:spcPct val="0"/>
              </a:spcAft>
              <a:defRPr sz="3600" b="1">
                <a:solidFill>
                  <a:schemeClr val="bg1"/>
                </a:solidFill>
                <a:latin typeface="Arial" charset="0"/>
                <a:cs typeface="Arial" charset="0"/>
              </a:defRPr>
            </a:lvl5pPr>
            <a:lvl6pPr marL="457200" algn="l" rtl="0" eaLnBrk="1" fontAlgn="base" hangingPunct="1">
              <a:spcBef>
                <a:spcPct val="0"/>
              </a:spcBef>
              <a:spcAft>
                <a:spcPct val="0"/>
              </a:spcAft>
              <a:defRPr sz="3600" b="1">
                <a:solidFill>
                  <a:schemeClr val="bg1"/>
                </a:solidFill>
                <a:latin typeface="Arial" charset="0"/>
                <a:cs typeface="Arial" charset="0"/>
              </a:defRPr>
            </a:lvl6pPr>
            <a:lvl7pPr marL="914400" algn="l" rtl="0" eaLnBrk="1" fontAlgn="base" hangingPunct="1">
              <a:spcBef>
                <a:spcPct val="0"/>
              </a:spcBef>
              <a:spcAft>
                <a:spcPct val="0"/>
              </a:spcAft>
              <a:defRPr sz="3600" b="1">
                <a:solidFill>
                  <a:schemeClr val="bg1"/>
                </a:solidFill>
                <a:latin typeface="Arial" charset="0"/>
                <a:cs typeface="Arial" charset="0"/>
              </a:defRPr>
            </a:lvl7pPr>
            <a:lvl8pPr marL="1371600" algn="l" rtl="0" eaLnBrk="1" fontAlgn="base" hangingPunct="1">
              <a:spcBef>
                <a:spcPct val="0"/>
              </a:spcBef>
              <a:spcAft>
                <a:spcPct val="0"/>
              </a:spcAft>
              <a:defRPr sz="3600" b="1">
                <a:solidFill>
                  <a:schemeClr val="bg1"/>
                </a:solidFill>
                <a:latin typeface="Arial" charset="0"/>
                <a:cs typeface="Arial" charset="0"/>
              </a:defRPr>
            </a:lvl8pPr>
            <a:lvl9pPr marL="1828800" algn="l" rtl="0" eaLnBrk="1" fontAlgn="base" hangingPunct="1">
              <a:spcBef>
                <a:spcPct val="0"/>
              </a:spcBef>
              <a:spcAft>
                <a:spcPct val="0"/>
              </a:spcAft>
              <a:defRPr sz="3600" b="1">
                <a:solidFill>
                  <a:schemeClr val="bg1"/>
                </a:solidFill>
                <a:latin typeface="Arial" charset="0"/>
                <a:cs typeface="Arial" charset="0"/>
              </a:defRPr>
            </a:lvl9pPr>
          </a:lstStyle>
          <a:p>
            <a:r>
              <a:rPr lang="en-GB" altLang="en-US" b="0" dirty="0">
                <a:solidFill>
                  <a:srgbClr val="6D3075"/>
                </a:solidFill>
              </a:rPr>
              <a:t>Harmonised Monitoring of AMR</a:t>
            </a:r>
            <a:endParaRPr lang="en-GB" altLang="en-US" dirty="0">
              <a:solidFill>
                <a:srgbClr val="6D3075"/>
              </a:solidFill>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4D8E8D8A-2112-D805-4140-3D002D136FDF}"/>
                  </a:ext>
                </a:extLst>
              </p14:cNvPr>
              <p14:cNvContentPartPr/>
              <p14:nvPr/>
            </p14:nvContentPartPr>
            <p14:xfrm>
              <a:off x="2585687" y="2964182"/>
              <a:ext cx="9720" cy="360"/>
            </p14:xfrm>
          </p:contentPart>
        </mc:Choice>
        <mc:Fallback xmlns="">
          <p:pic>
            <p:nvPicPr>
              <p:cNvPr id="2" name="Ink 1">
                <a:extLst>
                  <a:ext uri="{FF2B5EF4-FFF2-40B4-BE49-F238E27FC236}">
                    <a16:creationId xmlns:a16="http://schemas.microsoft.com/office/drawing/2014/main" id="{4D8E8D8A-2112-D805-4140-3D002D136FDF}"/>
                  </a:ext>
                </a:extLst>
              </p:cNvPr>
              <p:cNvPicPr/>
              <p:nvPr/>
            </p:nvPicPr>
            <p:blipFill>
              <a:blip r:embed="rId6"/>
              <a:stretch>
                <a:fillRect/>
              </a:stretch>
            </p:blipFill>
            <p:spPr>
              <a:xfrm>
                <a:off x="2579567" y="2958062"/>
                <a:ext cx="219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689805EA-24B7-BCE4-E155-A2E332BDCC51}"/>
                  </a:ext>
                </a:extLst>
              </p14:cNvPr>
              <p14:cNvContentPartPr/>
              <p14:nvPr/>
            </p14:nvContentPartPr>
            <p14:xfrm>
              <a:off x="3869950" y="4347954"/>
              <a:ext cx="360" cy="360"/>
            </p14:xfrm>
          </p:contentPart>
        </mc:Choice>
        <mc:Fallback xmlns="">
          <p:pic>
            <p:nvPicPr>
              <p:cNvPr id="5" name="Ink 4">
                <a:extLst>
                  <a:ext uri="{FF2B5EF4-FFF2-40B4-BE49-F238E27FC236}">
                    <a16:creationId xmlns:a16="http://schemas.microsoft.com/office/drawing/2014/main" id="{689805EA-24B7-BCE4-E155-A2E332BDCC51}"/>
                  </a:ext>
                </a:extLst>
              </p:cNvPr>
              <p:cNvPicPr/>
              <p:nvPr/>
            </p:nvPicPr>
            <p:blipFill>
              <a:blip r:embed="rId11"/>
              <a:stretch>
                <a:fillRect/>
              </a:stretch>
            </p:blipFill>
            <p:spPr>
              <a:xfrm>
                <a:off x="3860950" y="4339314"/>
                <a:ext cx="18000" cy="18000"/>
              </a:xfrm>
              <a:prstGeom prst="rect">
                <a:avLst/>
              </a:prstGeom>
            </p:spPr>
          </p:pic>
        </mc:Fallback>
      </mc:AlternateContent>
      <p:sp>
        <p:nvSpPr>
          <p:cNvPr id="6" name="TextBox 5">
            <a:extLst>
              <a:ext uri="{FF2B5EF4-FFF2-40B4-BE49-F238E27FC236}">
                <a16:creationId xmlns:a16="http://schemas.microsoft.com/office/drawing/2014/main" id="{A7030628-193E-44D3-F594-4208EE611B03}"/>
              </a:ext>
            </a:extLst>
          </p:cNvPr>
          <p:cNvSpPr txBox="1"/>
          <p:nvPr/>
        </p:nvSpPr>
        <p:spPr>
          <a:xfrm>
            <a:off x="7265096" y="5991000"/>
            <a:ext cx="2085975" cy="276221"/>
          </a:xfrm>
          <a:prstGeom prst="rect">
            <a:avLst/>
          </a:prstGeom>
          <a:noFill/>
          <a:ln cap="flat">
            <a:noFill/>
          </a:ln>
        </p:spPr>
        <p:txBody>
          <a:bodyPr vert="horz" wrap="square" lIns="91440" tIns="45720" rIns="91440" bIns="45720" anchor="t"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200" b="1" i="0" u="none" strike="noStrike" kern="0" cap="none" spc="0" normalizeH="0" baseline="0" noProof="0" dirty="0">
                <a:ln>
                  <a:noFill/>
                </a:ln>
                <a:solidFill>
                  <a:srgbClr val="000000"/>
                </a:solidFill>
                <a:effectLst/>
                <a:uLnTx/>
                <a:uFillTx/>
                <a:latin typeface="Arial" pitchFamily="34"/>
                <a:ea typeface="+mn-ea"/>
                <a:cs typeface="Arial" pitchFamily="34"/>
              </a:rPr>
              <a:t>Source: p. 11</a:t>
            </a:r>
          </a:p>
        </p:txBody>
      </p:sp>
      <p:sp>
        <p:nvSpPr>
          <p:cNvPr id="3" name="Rectangle: Rounded Corners 2">
            <a:extLst>
              <a:ext uri="{FF2B5EF4-FFF2-40B4-BE49-F238E27FC236}">
                <a16:creationId xmlns:a16="http://schemas.microsoft.com/office/drawing/2014/main" id="{1EE597C2-E9E9-81FD-916F-1F0FDC89E709}"/>
              </a:ext>
            </a:extLst>
          </p:cNvPr>
          <p:cNvSpPr/>
          <p:nvPr/>
        </p:nvSpPr>
        <p:spPr>
          <a:xfrm>
            <a:off x="756362" y="1030428"/>
            <a:ext cx="7631277" cy="310340"/>
          </a:xfrm>
          <a:prstGeom prst="roundRect">
            <a:avLst/>
          </a:prstGeom>
          <a:solidFill>
            <a:srgbClr val="660066"/>
          </a:solidFill>
          <a:ln>
            <a:solidFill>
              <a:srgbClr val="66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Key resistance outcome indicators: </a:t>
            </a:r>
            <a:r>
              <a:rPr lang="en-GB" sz="1400" b="1" i="1" dirty="0">
                <a:latin typeface="Arial" panose="020B0604020202020204" pitchFamily="34" charset="0"/>
                <a:cs typeface="Arial" panose="020B0604020202020204" pitchFamily="34" charset="0"/>
              </a:rPr>
              <a:t>E.coli</a:t>
            </a:r>
          </a:p>
        </p:txBody>
      </p:sp>
      <p:pic>
        <p:nvPicPr>
          <p:cNvPr id="8" name="Picture 7" descr="A graph showing the growth of a company&#10;&#10;Description automatically generated with medium confidence">
            <a:extLst>
              <a:ext uri="{FF2B5EF4-FFF2-40B4-BE49-F238E27FC236}">
                <a16:creationId xmlns:a16="http://schemas.microsoft.com/office/drawing/2014/main" id="{CCBD1C27-B915-7BDC-AD57-B4ED7E0E6EF7}"/>
              </a:ext>
            </a:extLst>
          </p:cNvPr>
          <p:cNvPicPr>
            <a:picLocks noChangeAspect="1"/>
          </p:cNvPicPr>
          <p:nvPr/>
        </p:nvPicPr>
        <p:blipFill>
          <a:blip r:embed="rId12">
            <a:extLst>
              <a:ext uri="{28A0092B-C50C-407E-A947-70E740481C1C}">
                <a14:useLocalDpi xmlns:a14="http://schemas.microsoft.com/office/drawing/2010/main" val="0"/>
              </a:ext>
            </a:extLst>
          </a:blip>
          <a:srcRect r="9655"/>
          <a:stretch/>
        </p:blipFill>
        <p:spPr>
          <a:xfrm>
            <a:off x="1115616" y="3279525"/>
            <a:ext cx="6939555" cy="2744421"/>
          </a:xfrm>
          <a:prstGeom prst="rect">
            <a:avLst/>
          </a:prstGeom>
        </p:spPr>
      </p:pic>
    </p:spTree>
    <p:extLst>
      <p:ext uri="{BB962C8B-B14F-4D97-AF65-F5344CB8AC3E}">
        <p14:creationId xmlns:p14="http://schemas.microsoft.com/office/powerpoint/2010/main" val="401283796"/>
      </p:ext>
    </p:extLst>
  </p:cSld>
  <p:clrMapOvr>
    <a:masterClrMapping/>
  </p:clrMapOvr>
</p:sld>
</file>

<file path=ppt/theme/theme1.xml><?xml version="1.0" encoding="utf-8"?>
<a:theme xmlns:a="http://schemas.openxmlformats.org/drawingml/2006/main" name="defra-powerpoint-hmglogo-v3">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defa4170-0d19-0005-0004-bc88714345d2}" enabled="1" method="Standard" siteId="{af4da980-4af8-4d32-a4ef-4c59ffe06ef4}" contentBits="0" removed="0"/>
</clbl:labelList>
</file>

<file path=docProps/app.xml><?xml version="1.0" encoding="utf-8"?>
<Properties xmlns="http://schemas.openxmlformats.org/officeDocument/2006/extended-properties" xmlns:vt="http://schemas.openxmlformats.org/officeDocument/2006/docPropsVTypes">
  <Template/>
  <TotalTime>0</TotalTime>
  <Words>1748</Words>
  <Application>Microsoft Office PowerPoint</Application>
  <PresentationFormat>Letter Paper (8.5x11 in)</PresentationFormat>
  <Paragraphs>184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Cambria</vt:lpstr>
      <vt:lpstr>defra-powerpoint-hmglogo-v3</vt:lpstr>
      <vt:lpstr>PowerPoint Presentation</vt:lpstr>
      <vt:lpstr>UK-VARSS 2023</vt:lpstr>
      <vt:lpstr>PowerPoint Presentation</vt:lpstr>
      <vt:lpstr>PowerPoint Presentation</vt:lpstr>
      <vt:lpstr>PowerPoint Presentation</vt:lpstr>
      <vt:lpstr>Antibiotic Usage Data</vt:lpstr>
      <vt:lpstr>Antibiotic Usage Data</vt:lpstr>
      <vt:lpstr>Antibiotic Usage Data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2022-10-24T15:06:20Z</dcterms:created>
  <dcterms:modified xsi:type="dcterms:W3CDTF">2024-11-18T15:59:10Z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2023-10-10T23:26:10Z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af4da980-4af8-4d32-a4ef-4c59ffe06ef4</vt:lpwstr>
  </property>
  <property fmtid="{D5CDD505-2E9C-101B-9397-08002B2CF9AE}" pid="7" name="MSIP_Label_defa4170-0d19-0005-0004-bc88714345d2_ActionId">
    <vt:lpwstr>85e81b27-fc4f-44b2-a8a1-61c50e170fd7</vt:lpwstr>
  </property>
  <property fmtid="{D5CDD505-2E9C-101B-9397-08002B2CF9AE}" pid="8" name="MSIP_Label_defa4170-0d19-0005-0004-bc88714345d2_ContentBits">
    <vt:lpwstr>0</vt:lpwstr>
  </property>
</Properties>
</file>