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8"/>
  </p:notesMasterIdLst>
  <p:sldIdLst>
    <p:sldId id="256" r:id="rId2"/>
    <p:sldId id="257" r:id="rId3"/>
    <p:sldId id="304" r:id="rId4"/>
    <p:sldId id="305" r:id="rId5"/>
    <p:sldId id="307" r:id="rId6"/>
    <p:sldId id="308" r:id="rId7"/>
    <p:sldId id="321" r:id="rId8"/>
    <p:sldId id="310" r:id="rId9"/>
    <p:sldId id="275" r:id="rId10"/>
    <p:sldId id="263" r:id="rId11"/>
    <p:sldId id="312" r:id="rId12"/>
    <p:sldId id="313" r:id="rId13"/>
    <p:sldId id="277" r:id="rId14"/>
    <p:sldId id="278" r:id="rId15"/>
    <p:sldId id="264" r:id="rId16"/>
    <p:sldId id="265" r:id="rId17"/>
    <p:sldId id="323" r:id="rId18"/>
    <p:sldId id="266" r:id="rId19"/>
    <p:sldId id="267" r:id="rId20"/>
    <p:sldId id="316" r:id="rId21"/>
    <p:sldId id="317" r:id="rId22"/>
    <p:sldId id="318" r:id="rId23"/>
    <p:sldId id="319" r:id="rId24"/>
    <p:sldId id="320" r:id="rId25"/>
    <p:sldId id="279" r:id="rId26"/>
    <p:sldId id="280" r:id="rId27"/>
    <p:sldId id="268" r:id="rId28"/>
    <p:sldId id="291" r:id="rId29"/>
    <p:sldId id="324" r:id="rId30"/>
    <p:sldId id="269" r:id="rId31"/>
    <p:sldId id="270" r:id="rId32"/>
    <p:sldId id="272" r:id="rId33"/>
    <p:sldId id="271" r:id="rId34"/>
    <p:sldId id="285" r:id="rId35"/>
    <p:sldId id="286" r:id="rId36"/>
    <p:sldId id="288" r:id="rId37"/>
    <p:sldId id="287" r:id="rId38"/>
    <p:sldId id="289" r:id="rId39"/>
    <p:sldId id="290" r:id="rId40"/>
    <p:sldId id="295" r:id="rId41"/>
    <p:sldId id="293" r:id="rId42"/>
    <p:sldId id="294" r:id="rId43"/>
    <p:sldId id="301" r:id="rId44"/>
    <p:sldId id="302" r:id="rId45"/>
    <p:sldId id="303" r:id="rId46"/>
    <p:sldId id="258"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9" name="Author"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9DB"/>
    <a:srgbClr val="221E5B"/>
    <a:srgbClr val="009ABC"/>
    <a:srgbClr val="CF0360"/>
    <a:srgbClr val="2092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5678" autoAdjust="0"/>
  </p:normalViewPr>
  <p:slideViewPr>
    <p:cSldViewPr snapToGrid="0">
      <p:cViewPr varScale="1">
        <p:scale>
          <a:sx n="109" d="100"/>
          <a:sy n="109" d="100"/>
        </p:scale>
        <p:origin x="158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F803F-D1A1-4D52-A3DB-A77171E4F83A}" type="datetimeFigureOut">
              <a:rPr lang="en-GB" smtClean="0"/>
              <a:t>31/10/2024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C5A11B-B8B8-44F3-860C-35CF1D16E115}" type="slidenum">
              <a:rPr lang="en-GB" smtClean="0"/>
              <a:t>‹#›</a:t>
            </a:fld>
            <a:endParaRPr lang="en-GB"/>
          </a:p>
        </p:txBody>
      </p:sp>
    </p:spTree>
    <p:extLst>
      <p:ext uri="{BB962C8B-B14F-4D97-AF65-F5344CB8AC3E}">
        <p14:creationId xmlns:p14="http://schemas.microsoft.com/office/powerpoint/2010/main" val="3597019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defRPr/>
            </a:pPr>
            <a:r>
              <a:rPr lang="en-GB" altLang="en-US" i="0" dirty="0">
                <a:latin typeface="Tahoma" pitchFamily="34" charset="0"/>
              </a:rPr>
              <a:t>Reassure participants this is an introductory session, and that they</a:t>
            </a:r>
            <a:r>
              <a:rPr lang="en-GB" altLang="en-US" i="0" baseline="0" dirty="0">
                <a:latin typeface="Tahoma" pitchFamily="34" charset="0"/>
              </a:rPr>
              <a:t> </a:t>
            </a:r>
            <a:r>
              <a:rPr lang="en-GB" altLang="en-US" i="0" dirty="0">
                <a:latin typeface="Tahoma" pitchFamily="34" charset="0"/>
              </a:rPr>
              <a:t>will receive further help and support from their local authority.</a:t>
            </a:r>
          </a:p>
          <a:p>
            <a:pPr eaLnBrk="1" hangingPunct="1">
              <a:defRPr/>
            </a:pPr>
            <a:endParaRPr lang="en-GB" altLang="en-US" i="0" dirty="0">
              <a:latin typeface="Tahoma" pitchFamily="34" charset="0"/>
            </a:endParaRPr>
          </a:p>
          <a:p>
            <a:pPr eaLnBrk="1" hangingPunct="1">
              <a:defRPr/>
            </a:pPr>
            <a:r>
              <a:rPr lang="en-GB" altLang="en-US" i="0" dirty="0">
                <a:latin typeface="Tahoma" pitchFamily="34" charset="0"/>
              </a:rPr>
              <a:t>Tell them they can ask questions as they arise and that you will be available at the end of the briefing to answer individual queries. </a:t>
            </a:r>
          </a:p>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1</a:t>
            </a:fld>
            <a:endParaRPr lang="en-GB"/>
          </a:p>
        </p:txBody>
      </p:sp>
    </p:spTree>
    <p:extLst>
      <p:ext uri="{BB962C8B-B14F-4D97-AF65-F5344CB8AC3E}">
        <p14:creationId xmlns:p14="http://schemas.microsoft.com/office/powerpoint/2010/main" val="1662050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a:t>
            </a:r>
            <a:r>
              <a:rPr lang="en-GB" baseline="0" dirty="0"/>
              <a:t> are two registers – childminders can register on one or both, depending on the childcare they want to provide. Most choose to register with both.  If you register on the Early Years Register you must understand, and be able to show that you can meet, all the requirements of the EYFS. Ofsted will test your understanding at your registration visit.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You don’t need to understand the EYFS if you only want to join the Childcare Register but you will need to declare that you can meet all the requirements of that register when you apply.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If you’re a nanny, or a childminder who doesn’t need to register by law, you can choose to apply to the voluntary section of the Childcare Register. </a:t>
            </a:r>
            <a:endParaRPr lang="en-GB" dirty="0"/>
          </a:p>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10</a:t>
            </a:fld>
            <a:endParaRPr lang="en-GB"/>
          </a:p>
        </p:txBody>
      </p:sp>
    </p:spTree>
    <p:extLst>
      <p:ext uri="{BB962C8B-B14F-4D97-AF65-F5344CB8AC3E}">
        <p14:creationId xmlns:p14="http://schemas.microsoft.com/office/powerpoint/2010/main" val="1998749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C5A11B-B8B8-44F3-860C-35CF1D16E115}" type="slidenum">
              <a:rPr lang="en-GB" smtClean="0"/>
              <a:t>11</a:t>
            </a:fld>
            <a:endParaRPr lang="en-GB"/>
          </a:p>
        </p:txBody>
      </p:sp>
    </p:spTree>
    <p:extLst>
      <p:ext uri="{BB962C8B-B14F-4D97-AF65-F5344CB8AC3E}">
        <p14:creationId xmlns:p14="http://schemas.microsoft.com/office/powerpoint/2010/main" val="10438617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Being suitable means you fulfil the above criteria and aren’t disqualified for any reason (see next slide).  </a:t>
            </a:r>
          </a:p>
          <a:p>
            <a:endParaRPr lang="en-GB" baseline="0" dirty="0"/>
          </a:p>
          <a:p>
            <a:r>
              <a:rPr lang="en-GB" baseline="0" dirty="0"/>
              <a:t>We will cover DBS checks in more detail later.</a:t>
            </a:r>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12</a:t>
            </a:fld>
            <a:endParaRPr lang="en-GB"/>
          </a:p>
        </p:txBody>
      </p:sp>
    </p:spTree>
    <p:extLst>
      <p:ext uri="{BB962C8B-B14F-4D97-AF65-F5344CB8AC3E}">
        <p14:creationId xmlns:p14="http://schemas.microsoft.com/office/powerpoint/2010/main" val="10812773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Emphasise</a:t>
            </a:r>
            <a:r>
              <a:rPr lang="en-GB" baseline="0"/>
              <a:t> that being refused registration disqualifies you from applying in future – so it’s important that you have everything you need in place (criminal records checks, health declaration, first aid certificate and knowledge of EYFS) when it’s time for Ofsted to make a decision.</a:t>
            </a:r>
            <a:endParaRPr lang="en-GB"/>
          </a:p>
        </p:txBody>
      </p:sp>
      <p:sp>
        <p:nvSpPr>
          <p:cNvPr id="4" name="Slide Number Placeholder 3"/>
          <p:cNvSpPr>
            <a:spLocks noGrp="1"/>
          </p:cNvSpPr>
          <p:nvPr>
            <p:ph type="sldNum" sz="quarter" idx="10"/>
          </p:nvPr>
        </p:nvSpPr>
        <p:spPr/>
        <p:txBody>
          <a:bodyPr/>
          <a:lstStyle/>
          <a:p>
            <a:fld id="{84C5A11B-B8B8-44F3-860C-35CF1D16E115}" type="slidenum">
              <a:rPr lang="en-GB" smtClean="0"/>
              <a:t>13</a:t>
            </a:fld>
            <a:endParaRPr lang="en-GB"/>
          </a:p>
        </p:txBody>
      </p:sp>
    </p:spTree>
    <p:extLst>
      <p:ext uri="{BB962C8B-B14F-4D97-AF65-F5344CB8AC3E}">
        <p14:creationId xmlns:p14="http://schemas.microsoft.com/office/powerpoint/2010/main" val="591749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14</a:t>
            </a:fld>
            <a:endParaRPr lang="en-GB"/>
          </a:p>
        </p:txBody>
      </p:sp>
    </p:spTree>
    <p:extLst>
      <p:ext uri="{BB962C8B-B14F-4D97-AF65-F5344CB8AC3E}">
        <p14:creationId xmlns:p14="http://schemas.microsoft.com/office/powerpoint/2010/main" val="27544517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don’t have to submit all of these at the same time or in any particular order. </a:t>
            </a:r>
          </a:p>
          <a:p>
            <a:endParaRPr lang="en-GB" dirty="0"/>
          </a:p>
          <a:p>
            <a:r>
              <a:rPr lang="en-GB" baseline="0" dirty="0"/>
              <a:t>The EYFS contains more information about what a paediatric first-aid training course must cover.</a:t>
            </a:r>
          </a:p>
          <a:p>
            <a:endParaRPr lang="en-GB" baseline="0" dirty="0"/>
          </a:p>
        </p:txBody>
      </p:sp>
      <p:sp>
        <p:nvSpPr>
          <p:cNvPr id="4" name="Slide Number Placeholder 3"/>
          <p:cNvSpPr>
            <a:spLocks noGrp="1"/>
          </p:cNvSpPr>
          <p:nvPr>
            <p:ph type="sldNum" sz="quarter" idx="10"/>
          </p:nvPr>
        </p:nvSpPr>
        <p:spPr/>
        <p:txBody>
          <a:bodyPr/>
          <a:lstStyle/>
          <a:p>
            <a:fld id="{84C5A11B-B8B8-44F3-860C-35CF1D16E115}" type="slidenum">
              <a:rPr lang="en-GB" smtClean="0"/>
              <a:t>15</a:t>
            </a:fld>
            <a:endParaRPr lang="en-GB"/>
          </a:p>
        </p:txBody>
      </p:sp>
    </p:spTree>
    <p:extLst>
      <p:ext uri="{BB962C8B-B14F-4D97-AF65-F5344CB8AC3E}">
        <p14:creationId xmlns:p14="http://schemas.microsoft.com/office/powerpoint/2010/main" val="3280449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Guidance on DBS checks and what to do if you already have a DBS: https://www.gov.uk/guidance/criminal-record-checks-for-childminders-and-childcare-workers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16</a:t>
            </a:fld>
            <a:endParaRPr lang="en-GB"/>
          </a:p>
        </p:txBody>
      </p:sp>
    </p:spTree>
    <p:extLst>
      <p:ext uri="{BB962C8B-B14F-4D97-AF65-F5344CB8AC3E}">
        <p14:creationId xmlns:p14="http://schemas.microsoft.com/office/powerpoint/2010/main" val="22023263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The DBS update service lets you keep your DBS history up to date and allows employers to check a certificate online.  Join the update</a:t>
            </a:r>
            <a:r>
              <a:rPr lang="en-GB" altLang="en-US" baseline="0" dirty="0"/>
              <a:t> service when you apply or sign up within 30 days of your certificate being issued.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Guidance on DBS checks and what to do if you already have a DBS: https://www.gov.uk/guidance/criminal-record-checks-for-childminders-and-childcare-workers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17</a:t>
            </a:fld>
            <a:endParaRPr lang="en-GB"/>
          </a:p>
        </p:txBody>
      </p:sp>
    </p:spTree>
    <p:extLst>
      <p:ext uri="{BB962C8B-B14F-4D97-AF65-F5344CB8AC3E}">
        <p14:creationId xmlns:p14="http://schemas.microsoft.com/office/powerpoint/2010/main" val="25583244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Councils: feel free to customise</a:t>
            </a:r>
            <a:r>
              <a:rPr lang="en-GB" baseline="0" dirty="0"/>
              <a:t> this slide with suggestions for local courses. Annex A of the EYFS says this should be a 12 hour course and indicates what the course must cover to be acceptable.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19</a:t>
            </a:fld>
            <a:endParaRPr lang="en-GB"/>
          </a:p>
        </p:txBody>
      </p:sp>
    </p:spTree>
    <p:extLst>
      <p:ext uri="{BB962C8B-B14F-4D97-AF65-F5344CB8AC3E}">
        <p14:creationId xmlns:p14="http://schemas.microsoft.com/office/powerpoint/2010/main" val="9794212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20</a:t>
            </a:fld>
            <a:endParaRPr lang="en-GB"/>
          </a:p>
        </p:txBody>
      </p:sp>
    </p:spTree>
    <p:extLst>
      <p:ext uri="{BB962C8B-B14F-4D97-AF65-F5344CB8AC3E}">
        <p14:creationId xmlns:p14="http://schemas.microsoft.com/office/powerpoint/2010/main" val="297663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US" dirty="0">
                <a:latin typeface="Tahoma" panose="020B0604030504040204" pitchFamily="34" charset="0"/>
              </a:rPr>
              <a:t>Ofsted is responsible for the registration and inspection of childminders. However, childminders also have the option of registering with a childminder agency rather than Ofsted. Ofsted’s legal powers are set out in the Childcare Act 2006. </a:t>
            </a:r>
          </a:p>
          <a:p>
            <a:pPr eaLnBrk="1" hangingPunct="1"/>
            <a:endParaRPr lang="en-GB" altLang="en-US" dirty="0">
              <a:latin typeface="Tahoma" panose="020B0604030504040204" pitchFamily="34" charset="0"/>
            </a:endParaRPr>
          </a:p>
          <a:p>
            <a:pPr eaLnBrk="1" hangingPunct="1"/>
            <a:r>
              <a:rPr lang="en-GB" altLang="en-US" dirty="0">
                <a:latin typeface="Tahoma" panose="020B0604030504040204" pitchFamily="34" charset="0"/>
              </a:rPr>
              <a:t>Inspecting registered childminders helps to improve the quality of childcare and early education by making judgements about the quality of the care that childminders offer, and recommendations about how to improve this. </a:t>
            </a:r>
            <a:r>
              <a:rPr lang="en-GB" altLang="en-US" dirty="0">
                <a:solidFill>
                  <a:srgbClr val="FF0000"/>
                </a:solidFill>
                <a:latin typeface="Tahoma" panose="020B0604030504040204" pitchFamily="34" charset="0"/>
              </a:rPr>
              <a:t>Childminders must provide evidence of their continued suitability and show how they meet requirements at inspection. Childminders who fail to meet or fully meet the specific requirements at inspection are given actions to improve. Where there are serious concerns, Ofsted takes other enforcement action to bring about improvement. </a:t>
            </a:r>
          </a:p>
          <a:p>
            <a:pPr eaLnBrk="1" hangingPunct="1"/>
            <a:endParaRPr lang="en-GB" altLang="en-US" dirty="0">
              <a:latin typeface="Tahoma" panose="020B0604030504040204" pitchFamily="34" charset="0"/>
            </a:endParaRPr>
          </a:p>
          <a:p>
            <a:pPr eaLnBrk="1" hangingPunct="1"/>
            <a:r>
              <a:rPr lang="en-GB" altLang="en-US" dirty="0">
                <a:latin typeface="Tahoma" panose="020B0604030504040204" pitchFamily="34" charset="0"/>
              </a:rPr>
              <a:t>Ofsted </a:t>
            </a:r>
            <a:r>
              <a:rPr lang="en-GB" altLang="en-US" dirty="0">
                <a:solidFill>
                  <a:srgbClr val="FF0000"/>
                </a:solidFill>
                <a:latin typeface="Tahoma" panose="020B0604030504040204" pitchFamily="34" charset="0"/>
              </a:rPr>
              <a:t>sometimes receives information </a:t>
            </a:r>
            <a:r>
              <a:rPr lang="en-GB" altLang="en-US" dirty="0">
                <a:latin typeface="Tahoma" panose="020B0604030504040204" pitchFamily="34" charset="0"/>
              </a:rPr>
              <a:t>from parents and others about </a:t>
            </a:r>
            <a:r>
              <a:rPr lang="en-GB" altLang="en-US" dirty="0">
                <a:solidFill>
                  <a:srgbClr val="FF0000"/>
                </a:solidFill>
                <a:latin typeface="Tahoma" panose="020B0604030504040204" pitchFamily="34" charset="0"/>
              </a:rPr>
              <a:t>the </a:t>
            </a:r>
            <a:r>
              <a:rPr lang="en-GB" altLang="en-US" dirty="0">
                <a:latin typeface="Tahoma" panose="020B0604030504040204" pitchFamily="34" charset="0"/>
              </a:rPr>
              <a:t>childminding provision. To ensure that registered providers continue to remain suitable for registration, </a:t>
            </a:r>
            <a:r>
              <a:rPr lang="en-GB" altLang="en-US" dirty="0">
                <a:solidFill>
                  <a:srgbClr val="FF0000"/>
                </a:solidFill>
                <a:latin typeface="Tahoma" panose="020B0604030504040204" pitchFamily="34" charset="0"/>
              </a:rPr>
              <a:t>Ofsted may carry out an inspection, refer the information back to the childminder or investigate the matter</a:t>
            </a:r>
            <a:r>
              <a:rPr lang="en-GB" altLang="en-US" dirty="0">
                <a:latin typeface="Tahoma" panose="020B0604030504040204" pitchFamily="34" charset="0"/>
              </a:rPr>
              <a:t>. </a:t>
            </a:r>
          </a:p>
          <a:p>
            <a:pPr eaLnBrk="1" hangingPunct="1"/>
            <a:endParaRPr lang="en-GB" altLang="en-US" dirty="0">
              <a:solidFill>
                <a:srgbClr val="FF0000"/>
              </a:solidFill>
              <a:latin typeface="Tahoma" panose="020B0604030504040204" pitchFamily="34" charset="0"/>
            </a:endParaRPr>
          </a:p>
          <a:p>
            <a:pPr eaLnBrk="1" hangingPunct="1"/>
            <a:r>
              <a:rPr lang="en-GB" altLang="en-US" dirty="0">
                <a:solidFill>
                  <a:srgbClr val="FF0000"/>
                </a:solidFill>
                <a:latin typeface="Tahoma" panose="020B0604030504040204" pitchFamily="34" charset="0"/>
              </a:rPr>
              <a:t>Where childminders cannot provide evidence that they meet requirements, Ofsted may give them actions to improve</a:t>
            </a:r>
            <a:r>
              <a:rPr lang="en-GB" altLang="en-US" sz="1400" dirty="0">
                <a:latin typeface="Tahoma" panose="020B0604030504040204" pitchFamily="34" charset="0"/>
              </a:rPr>
              <a:t>.</a:t>
            </a:r>
            <a:r>
              <a:rPr lang="en-GB" altLang="en-US" dirty="0">
                <a:latin typeface="Tahoma" panose="020B0604030504040204" pitchFamily="34" charset="0"/>
              </a:rPr>
              <a:t> Where there are serious concerns, Ofsted may take other enforcement action to bring about improvement. These powers include, in extreme cases, prosecution and refusal, suspension or cancellation of registration. </a:t>
            </a:r>
          </a:p>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2</a:t>
            </a:fld>
            <a:endParaRPr lang="en-GB"/>
          </a:p>
        </p:txBody>
      </p:sp>
    </p:spTree>
    <p:extLst>
      <p:ext uri="{BB962C8B-B14F-4D97-AF65-F5344CB8AC3E}">
        <p14:creationId xmlns:p14="http://schemas.microsoft.com/office/powerpoint/2010/main" val="30802891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C5A11B-B8B8-44F3-860C-35CF1D16E115}" type="slidenum">
              <a:rPr lang="en-GB" smtClean="0"/>
              <a:t>21</a:t>
            </a:fld>
            <a:endParaRPr lang="en-GB"/>
          </a:p>
        </p:txBody>
      </p:sp>
    </p:spTree>
    <p:extLst>
      <p:ext uri="{BB962C8B-B14F-4D97-AF65-F5344CB8AC3E}">
        <p14:creationId xmlns:p14="http://schemas.microsoft.com/office/powerpoint/2010/main" val="7886492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Join both registers to look after children of</a:t>
            </a:r>
            <a:r>
              <a:rPr lang="en-GB" baseline="0" dirty="0"/>
              <a:t> all ages up to eight. </a:t>
            </a:r>
          </a:p>
          <a:p>
            <a:endParaRPr lang="en-GB" baseline="0" dirty="0"/>
          </a:p>
          <a:p>
            <a:r>
              <a:rPr lang="en-GB" baseline="0" dirty="0"/>
              <a:t>You should join the Childcare Register if you know you are only going to look after children aged from 1</a:t>
            </a:r>
            <a:r>
              <a:rPr lang="en-GB" baseline="30000" dirty="0"/>
              <a:t>st</a:t>
            </a:r>
            <a:r>
              <a:rPr lang="en-GB" baseline="0" dirty="0"/>
              <a:t> September after their fifth birthday, up to their eighth birthday, or if you don’t have to register with Ofsted but are choosing to. </a:t>
            </a:r>
          </a:p>
          <a:p>
            <a:endParaRPr lang="en-GB" baseline="0" dirty="0"/>
          </a:p>
          <a:p>
            <a:endParaRPr lang="en-GB" baseline="0" dirty="0"/>
          </a:p>
          <a:p>
            <a:endParaRPr lang="en-GB" baseline="0" dirty="0"/>
          </a:p>
          <a:p>
            <a:endParaRPr lang="en-GB" baseline="0" dirty="0"/>
          </a:p>
        </p:txBody>
      </p:sp>
      <p:sp>
        <p:nvSpPr>
          <p:cNvPr id="4" name="Slide Number Placeholder 3"/>
          <p:cNvSpPr>
            <a:spLocks noGrp="1"/>
          </p:cNvSpPr>
          <p:nvPr>
            <p:ph type="sldNum" sz="quarter" idx="10"/>
          </p:nvPr>
        </p:nvSpPr>
        <p:spPr/>
        <p:txBody>
          <a:bodyPr/>
          <a:lstStyle/>
          <a:p>
            <a:fld id="{84C5A11B-B8B8-44F3-860C-35CF1D16E115}" type="slidenum">
              <a:rPr lang="en-GB" smtClean="0"/>
              <a:t>22</a:t>
            </a:fld>
            <a:endParaRPr lang="en-GB"/>
          </a:p>
        </p:txBody>
      </p:sp>
    </p:spTree>
    <p:extLst>
      <p:ext uri="{BB962C8B-B14F-4D97-AF65-F5344CB8AC3E}">
        <p14:creationId xmlns:p14="http://schemas.microsoft.com/office/powerpoint/2010/main" val="4270859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r>
              <a:rPr lang="en-GB" baseline="0" dirty="0"/>
              <a:t>GPs may set their own charge for the health declaration. The British Medical Association currently recommends that GPs charge £91, but this is up to the individual GP so may vary.</a:t>
            </a:r>
          </a:p>
          <a:p>
            <a:endParaRPr lang="en-GB" baseline="0" dirty="0"/>
          </a:p>
        </p:txBody>
      </p:sp>
      <p:sp>
        <p:nvSpPr>
          <p:cNvPr id="4" name="Slide Number Placeholder 3"/>
          <p:cNvSpPr>
            <a:spLocks noGrp="1"/>
          </p:cNvSpPr>
          <p:nvPr>
            <p:ph type="sldNum" sz="quarter" idx="10"/>
          </p:nvPr>
        </p:nvSpPr>
        <p:spPr/>
        <p:txBody>
          <a:bodyPr/>
          <a:lstStyle/>
          <a:p>
            <a:fld id="{84C5A11B-B8B8-44F3-860C-35CF1D16E115}" type="slidenum">
              <a:rPr lang="en-GB" smtClean="0"/>
              <a:t>23</a:t>
            </a:fld>
            <a:endParaRPr lang="en-GB"/>
          </a:p>
        </p:txBody>
      </p:sp>
    </p:spTree>
    <p:extLst>
      <p:ext uri="{BB962C8B-B14F-4D97-AF65-F5344CB8AC3E}">
        <p14:creationId xmlns:p14="http://schemas.microsoft.com/office/powerpoint/2010/main" val="13536632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Checks can take longer if circumstances</a:t>
            </a:r>
            <a:r>
              <a:rPr lang="en-GB" baseline="0" dirty="0"/>
              <a:t> are more unusual, </a:t>
            </a:r>
            <a:r>
              <a:rPr lang="en-GB" baseline="0" dirty="0" err="1"/>
              <a:t>eg</a:t>
            </a:r>
            <a:r>
              <a:rPr lang="en-GB" baseline="0" dirty="0"/>
              <a:t> if you’ve lived abroad or had a lot of different addresses in the last five years.</a:t>
            </a:r>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24</a:t>
            </a:fld>
            <a:endParaRPr lang="en-GB"/>
          </a:p>
        </p:txBody>
      </p:sp>
    </p:spTree>
    <p:extLst>
      <p:ext uri="{BB962C8B-B14F-4D97-AF65-F5344CB8AC3E}">
        <p14:creationId xmlns:p14="http://schemas.microsoft.com/office/powerpoint/2010/main" val="1578215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i="0" dirty="0">
                <a:latin typeface="Tahoma" panose="020B0604030504040204" pitchFamily="34" charset="0"/>
              </a:rPr>
              <a:t>Explain that in this part of the briefing, you will talk about childminders</a:t>
            </a:r>
            <a:r>
              <a:rPr lang="en-GB" altLang="en-US" i="0" baseline="0" dirty="0">
                <a:latin typeface="Tahoma" panose="020B0604030504040204" pitchFamily="34" charset="0"/>
              </a:rPr>
              <a:t> registered on the</a:t>
            </a:r>
            <a:r>
              <a:rPr lang="en-GB" altLang="en-US" i="0" dirty="0">
                <a:latin typeface="Tahoma" panose="020B0604030504040204" pitchFamily="34" charset="0"/>
              </a:rPr>
              <a:t> Early Years Register.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i="0" dirty="0">
                <a:latin typeface="Tahoma" panose="020B0604030504040204" pitchFamily="34" charset="0"/>
              </a:rPr>
              <a:t>This doesn’t apply to nannies</a:t>
            </a:r>
            <a:r>
              <a:rPr lang="en-GB" altLang="en-US" i="0" baseline="0" dirty="0">
                <a:latin typeface="Tahoma" panose="020B0604030504040204" pitchFamily="34" charset="0"/>
              </a:rPr>
              <a:t> or childminders looking after children aged from 1</a:t>
            </a:r>
            <a:r>
              <a:rPr lang="en-GB" altLang="en-US" i="0" baseline="30000" dirty="0">
                <a:latin typeface="Tahoma" panose="020B0604030504040204" pitchFamily="34" charset="0"/>
              </a:rPr>
              <a:t>st</a:t>
            </a:r>
            <a:r>
              <a:rPr lang="en-GB" altLang="en-US" i="0" baseline="0" dirty="0">
                <a:latin typeface="Tahoma" panose="020B0604030504040204" pitchFamily="34" charset="0"/>
              </a:rPr>
              <a:t> September after their fifth birthday.</a:t>
            </a:r>
            <a:endParaRPr lang="en-GB" altLang="en-US" i="0" dirty="0">
              <a:latin typeface="Tahom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25</a:t>
            </a:fld>
            <a:endParaRPr lang="en-GB"/>
          </a:p>
        </p:txBody>
      </p:sp>
    </p:spTree>
    <p:extLst>
      <p:ext uri="{BB962C8B-B14F-4D97-AF65-F5344CB8AC3E}">
        <p14:creationId xmlns:p14="http://schemas.microsoft.com/office/powerpoint/2010/main" val="3329675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US">
                <a:latin typeface="Tahoma" panose="020B0604030504040204" pitchFamily="34" charset="0"/>
              </a:rPr>
              <a:t>The Early Years Foundation Stage </a:t>
            </a:r>
            <a:r>
              <a:rPr lang="en-GB" altLang="en-US">
                <a:solidFill>
                  <a:srgbClr val="FF0000"/>
                </a:solidFill>
                <a:latin typeface="Tahoma" panose="020B0604030504040204" pitchFamily="34" charset="0"/>
              </a:rPr>
              <a:t>sets standards to make sure children learn and develop well, and that they’re healthy</a:t>
            </a:r>
            <a:r>
              <a:rPr lang="en-GB" altLang="en-US" baseline="0">
                <a:solidFill>
                  <a:srgbClr val="FF0000"/>
                </a:solidFill>
                <a:latin typeface="Tahoma" panose="020B0604030504040204" pitchFamily="34" charset="0"/>
              </a:rPr>
              <a:t> and safe.</a:t>
            </a:r>
            <a:endParaRPr lang="en-GB" altLang="en-US">
              <a:solidFill>
                <a:srgbClr val="FF0000"/>
              </a:solidFill>
              <a:latin typeface="Tahoma" panose="020B0604030504040204" pitchFamily="34" charset="0"/>
            </a:endParaRPr>
          </a:p>
          <a:p>
            <a:pPr eaLnBrk="1" hangingPunct="1"/>
            <a:endParaRPr lang="en-GB" altLang="en-US" i="1"/>
          </a:p>
          <a:p>
            <a:endParaRPr lang="en-GB"/>
          </a:p>
        </p:txBody>
      </p:sp>
      <p:sp>
        <p:nvSpPr>
          <p:cNvPr id="4" name="Slide Number Placeholder 3"/>
          <p:cNvSpPr>
            <a:spLocks noGrp="1"/>
          </p:cNvSpPr>
          <p:nvPr>
            <p:ph type="sldNum" sz="quarter" idx="10"/>
          </p:nvPr>
        </p:nvSpPr>
        <p:spPr/>
        <p:txBody>
          <a:bodyPr/>
          <a:lstStyle/>
          <a:p>
            <a:fld id="{84C5A11B-B8B8-44F3-860C-35CF1D16E115}" type="slidenum">
              <a:rPr lang="en-GB" smtClean="0"/>
              <a:t>26</a:t>
            </a:fld>
            <a:endParaRPr lang="en-GB"/>
          </a:p>
        </p:txBody>
      </p:sp>
    </p:spTree>
    <p:extLst>
      <p:ext uri="{BB962C8B-B14F-4D97-AF65-F5344CB8AC3E}">
        <p14:creationId xmlns:p14="http://schemas.microsoft.com/office/powerpoint/2010/main" val="22362303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US" dirty="0"/>
              <a:t>Customise regarding training available in your area as necessary. </a:t>
            </a:r>
            <a:r>
              <a:rPr lang="en-GB" altLang="en-US" baseline="0" dirty="0"/>
              <a:t>Childminders must meet all the requirements of the EYFS and show inspectors that they can deliver these. </a:t>
            </a:r>
            <a:endParaRPr lang="en-GB" altLang="en-US" dirty="0"/>
          </a:p>
        </p:txBody>
      </p:sp>
      <p:sp>
        <p:nvSpPr>
          <p:cNvPr id="4" name="Slide Number Placeholder 3"/>
          <p:cNvSpPr>
            <a:spLocks noGrp="1"/>
          </p:cNvSpPr>
          <p:nvPr>
            <p:ph type="sldNum" sz="quarter" idx="10"/>
          </p:nvPr>
        </p:nvSpPr>
        <p:spPr/>
        <p:txBody>
          <a:bodyPr/>
          <a:lstStyle/>
          <a:p>
            <a:fld id="{84C5A11B-B8B8-44F3-860C-35CF1D16E115}" type="slidenum">
              <a:rPr lang="en-GB" smtClean="0"/>
              <a:t>27</a:t>
            </a:fld>
            <a:endParaRPr lang="en-GB"/>
          </a:p>
        </p:txBody>
      </p:sp>
    </p:spTree>
    <p:extLst>
      <p:ext uri="{BB962C8B-B14F-4D97-AF65-F5344CB8AC3E}">
        <p14:creationId xmlns:p14="http://schemas.microsoft.com/office/powerpoint/2010/main" val="34595756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4C5A11B-B8B8-44F3-860C-35CF1D16E115}" type="slidenum">
              <a:rPr lang="en-GB" smtClean="0"/>
              <a:t>29</a:t>
            </a:fld>
            <a:endParaRPr lang="en-GB"/>
          </a:p>
        </p:txBody>
      </p:sp>
    </p:spTree>
    <p:extLst>
      <p:ext uri="{BB962C8B-B14F-4D97-AF65-F5344CB8AC3E}">
        <p14:creationId xmlns:p14="http://schemas.microsoft.com/office/powerpoint/2010/main" val="2943645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Types</a:t>
            </a:r>
            <a:r>
              <a:rPr lang="en-GB" baseline="0" dirty="0"/>
              <a:t> of childcare as defined on the register. </a:t>
            </a:r>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30</a:t>
            </a:fld>
            <a:endParaRPr lang="en-GB"/>
          </a:p>
        </p:txBody>
      </p:sp>
    </p:spTree>
    <p:extLst>
      <p:ext uri="{BB962C8B-B14F-4D97-AF65-F5344CB8AC3E}">
        <p14:creationId xmlns:p14="http://schemas.microsoft.com/office/powerpoint/2010/main" val="32376994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31</a:t>
            </a:fld>
            <a:endParaRPr lang="en-GB"/>
          </a:p>
        </p:txBody>
      </p:sp>
    </p:spTree>
    <p:extLst>
      <p:ext uri="{BB962C8B-B14F-4D97-AF65-F5344CB8AC3E}">
        <p14:creationId xmlns:p14="http://schemas.microsoft.com/office/powerpoint/2010/main" val="1034829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US" dirty="0">
                <a:latin typeface="Tahoma" panose="020B0604030504040204" pitchFamily="34" charset="0"/>
              </a:rPr>
              <a:t>Some local authorities </a:t>
            </a:r>
            <a:r>
              <a:rPr lang="en-GB" altLang="en-US">
                <a:latin typeface="Tahoma" panose="020B0604030504040204" pitchFamily="34" charset="0"/>
              </a:rPr>
              <a:t>may offer </a:t>
            </a:r>
            <a:r>
              <a:rPr lang="en-GB" altLang="en-US" dirty="0">
                <a:latin typeface="Tahoma" panose="020B0604030504040204" pitchFamily="34" charset="0"/>
              </a:rPr>
              <a:t>training</a:t>
            </a:r>
            <a:r>
              <a:rPr lang="en-GB" altLang="en-US" baseline="0" dirty="0">
                <a:latin typeface="Tahoma" panose="020B0604030504040204" pitchFamily="34" charset="0"/>
              </a:rPr>
              <a:t> course in childcare (</a:t>
            </a:r>
            <a:r>
              <a:rPr lang="en-GB" altLang="en-US" baseline="0" dirty="0">
                <a:highlight>
                  <a:srgbClr val="FFFF00"/>
                </a:highlight>
                <a:latin typeface="Tahoma" panose="020B0604030504040204" pitchFamily="34" charset="0"/>
              </a:rPr>
              <a:t>no longer a legal requirement for early years childminders as of 4 January 2024), </a:t>
            </a:r>
            <a:r>
              <a:rPr lang="en-GB" altLang="en-US" baseline="0" dirty="0">
                <a:latin typeface="Tahoma" panose="020B0604030504040204" pitchFamily="34" charset="0"/>
              </a:rPr>
              <a:t>first aid courses and help with start-up costs – if you do, state here how people apply. </a:t>
            </a:r>
            <a:endParaRPr lang="en-GB" altLang="en-US" dirty="0">
              <a:latin typeface="Tahom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3</a:t>
            </a:fld>
            <a:endParaRPr lang="en-GB"/>
          </a:p>
        </p:txBody>
      </p:sp>
    </p:spTree>
    <p:extLst>
      <p:ext uri="{BB962C8B-B14F-4D97-AF65-F5344CB8AC3E}">
        <p14:creationId xmlns:p14="http://schemas.microsoft.com/office/powerpoint/2010/main" val="41492087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you're offering 'childcare on domestic premises' you need to meet all the requirements for this type of care, including the qualifications requirements.</a:t>
            </a:r>
          </a:p>
        </p:txBody>
      </p:sp>
      <p:sp>
        <p:nvSpPr>
          <p:cNvPr id="4" name="Slide Number Placeholder 3"/>
          <p:cNvSpPr>
            <a:spLocks noGrp="1"/>
          </p:cNvSpPr>
          <p:nvPr>
            <p:ph type="sldNum" sz="quarter" idx="10"/>
          </p:nvPr>
        </p:nvSpPr>
        <p:spPr/>
        <p:txBody>
          <a:bodyPr/>
          <a:lstStyle/>
          <a:p>
            <a:fld id="{84C5A11B-B8B8-44F3-860C-35CF1D16E115}" type="slidenum">
              <a:rPr lang="en-GB" smtClean="0"/>
              <a:t>33</a:t>
            </a:fld>
            <a:endParaRPr lang="en-GB"/>
          </a:p>
        </p:txBody>
      </p:sp>
    </p:spTree>
    <p:extLst>
      <p:ext uri="{BB962C8B-B14F-4D97-AF65-F5344CB8AC3E}">
        <p14:creationId xmlns:p14="http://schemas.microsoft.com/office/powerpoint/2010/main" val="14313793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34</a:t>
            </a:fld>
            <a:endParaRPr lang="en-GB"/>
          </a:p>
        </p:txBody>
      </p:sp>
    </p:spTree>
    <p:extLst>
      <p:ext uri="{BB962C8B-B14F-4D97-AF65-F5344CB8AC3E}">
        <p14:creationId xmlns:p14="http://schemas.microsoft.com/office/powerpoint/2010/main" val="3788435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Timescales may</a:t>
            </a:r>
            <a:r>
              <a:rPr lang="en-GB" baseline="0" dirty="0"/>
              <a:t> be longer depending on DBS check, social services checks for each borough a childminder has lived in and the time it takes for a GP to complete a health declaration. </a:t>
            </a:r>
          </a:p>
          <a:p>
            <a:endParaRPr lang="en-GB" baseline="0" dirty="0"/>
          </a:p>
          <a:p>
            <a:r>
              <a:rPr lang="en-GB" baseline="0" dirty="0"/>
              <a:t>For the new registration pilot service (currently Greater London only), applicants can pay the fee within the service.</a:t>
            </a:r>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35</a:t>
            </a:fld>
            <a:endParaRPr lang="en-GB"/>
          </a:p>
        </p:txBody>
      </p:sp>
    </p:spTree>
    <p:extLst>
      <p:ext uri="{BB962C8B-B14F-4D97-AF65-F5344CB8AC3E}">
        <p14:creationId xmlns:p14="http://schemas.microsoft.com/office/powerpoint/2010/main" val="3035976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You won’t get a registration visit if you only apply to the Childcare Register.</a:t>
            </a:r>
          </a:p>
        </p:txBody>
      </p:sp>
      <p:sp>
        <p:nvSpPr>
          <p:cNvPr id="4" name="Slide Number Placeholder 3"/>
          <p:cNvSpPr>
            <a:spLocks noGrp="1"/>
          </p:cNvSpPr>
          <p:nvPr>
            <p:ph type="sldNum" sz="quarter" idx="10"/>
          </p:nvPr>
        </p:nvSpPr>
        <p:spPr/>
        <p:txBody>
          <a:bodyPr/>
          <a:lstStyle/>
          <a:p>
            <a:fld id="{84C5A11B-B8B8-44F3-860C-35CF1D16E115}" type="slidenum">
              <a:rPr lang="en-GB" smtClean="0"/>
              <a:t>36</a:t>
            </a:fld>
            <a:endParaRPr lang="en-GB"/>
          </a:p>
        </p:txBody>
      </p:sp>
    </p:spTree>
    <p:extLst>
      <p:ext uri="{BB962C8B-B14F-4D97-AF65-F5344CB8AC3E}">
        <p14:creationId xmlns:p14="http://schemas.microsoft.com/office/powerpoint/2010/main" val="20904943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If you haven’t got everything ready,</a:t>
            </a:r>
            <a:r>
              <a:rPr lang="en-GB" baseline="0"/>
              <a:t> you can w</a:t>
            </a:r>
            <a:r>
              <a:rPr lang="en-GB"/>
              <a:t>ithdraw</a:t>
            </a:r>
            <a:r>
              <a:rPr lang="en-GB" baseline="0"/>
              <a:t> your application, before you are turned down. You will then be able to apply again in future but you will need to pay a new application fee – application fees can’t be refunded.</a:t>
            </a:r>
            <a:endParaRPr lang="en-GB"/>
          </a:p>
        </p:txBody>
      </p:sp>
      <p:sp>
        <p:nvSpPr>
          <p:cNvPr id="4" name="Slide Number Placeholder 3"/>
          <p:cNvSpPr>
            <a:spLocks noGrp="1"/>
          </p:cNvSpPr>
          <p:nvPr>
            <p:ph type="sldNum" sz="quarter" idx="10"/>
          </p:nvPr>
        </p:nvSpPr>
        <p:spPr/>
        <p:txBody>
          <a:bodyPr/>
          <a:lstStyle/>
          <a:p>
            <a:fld id="{84C5A11B-B8B8-44F3-860C-35CF1D16E115}" type="slidenum">
              <a:rPr lang="en-GB" smtClean="0"/>
              <a:t>38</a:t>
            </a:fld>
            <a:endParaRPr lang="en-GB"/>
          </a:p>
        </p:txBody>
      </p:sp>
    </p:spTree>
    <p:extLst>
      <p:ext uri="{BB962C8B-B14F-4D97-AF65-F5344CB8AC3E}">
        <p14:creationId xmlns:p14="http://schemas.microsoft.com/office/powerpoint/2010/main" val="41316017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C5A11B-B8B8-44F3-860C-35CF1D16E115}" type="slidenum">
              <a:rPr lang="en-GB" smtClean="0"/>
              <a:t>39</a:t>
            </a:fld>
            <a:endParaRPr lang="en-GB"/>
          </a:p>
        </p:txBody>
      </p:sp>
    </p:spTree>
    <p:extLst>
      <p:ext uri="{BB962C8B-B14F-4D97-AF65-F5344CB8AC3E}">
        <p14:creationId xmlns:p14="http://schemas.microsoft.com/office/powerpoint/2010/main" val="27204584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41</a:t>
            </a:fld>
            <a:endParaRPr lang="en-GB"/>
          </a:p>
        </p:txBody>
      </p:sp>
    </p:spTree>
    <p:extLst>
      <p:ext uri="{BB962C8B-B14F-4D97-AF65-F5344CB8AC3E}">
        <p14:creationId xmlns:p14="http://schemas.microsoft.com/office/powerpoint/2010/main" val="41325017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can mention the importance of keeping the LA up to date too. </a:t>
            </a:r>
          </a:p>
        </p:txBody>
      </p:sp>
      <p:sp>
        <p:nvSpPr>
          <p:cNvPr id="4" name="Slide Number Placeholder 3"/>
          <p:cNvSpPr>
            <a:spLocks noGrp="1"/>
          </p:cNvSpPr>
          <p:nvPr>
            <p:ph type="sldNum" sz="quarter" idx="10"/>
          </p:nvPr>
        </p:nvSpPr>
        <p:spPr/>
        <p:txBody>
          <a:bodyPr/>
          <a:lstStyle/>
          <a:p>
            <a:fld id="{84C5A11B-B8B8-44F3-860C-35CF1D16E115}" type="slidenum">
              <a:rPr lang="en-GB" smtClean="0"/>
              <a:t>42</a:t>
            </a:fld>
            <a:endParaRPr lang="en-GB"/>
          </a:p>
        </p:txBody>
      </p:sp>
    </p:spTree>
    <p:extLst>
      <p:ext uri="{BB962C8B-B14F-4D97-AF65-F5344CB8AC3E}">
        <p14:creationId xmlns:p14="http://schemas.microsoft.com/office/powerpoint/2010/main" val="42392631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few requirements regarding assistants, please emphasise</a:t>
            </a:r>
            <a:r>
              <a:rPr lang="en-GB" baseline="0" dirty="0"/>
              <a:t> that the EYFS should be carefully checked. </a:t>
            </a:r>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44</a:t>
            </a:fld>
            <a:endParaRPr lang="en-GB"/>
          </a:p>
        </p:txBody>
      </p:sp>
    </p:spTree>
    <p:extLst>
      <p:ext uri="{BB962C8B-B14F-4D97-AF65-F5344CB8AC3E}">
        <p14:creationId xmlns:p14="http://schemas.microsoft.com/office/powerpoint/2010/main" val="19003023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46</a:t>
            </a:fld>
            <a:endParaRPr lang="en-GB"/>
          </a:p>
        </p:txBody>
      </p:sp>
    </p:spTree>
    <p:extLst>
      <p:ext uri="{BB962C8B-B14F-4D97-AF65-F5344CB8AC3E}">
        <p14:creationId xmlns:p14="http://schemas.microsoft.com/office/powerpoint/2010/main" val="1115547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US" dirty="0">
                <a:latin typeface="Tahoma" panose="020B0604030504040204" pitchFamily="34" charset="0"/>
              </a:rPr>
              <a:t>Ofsted’s aims in registering childminders are to make sure that children are safe, well cared for,  </a:t>
            </a:r>
            <a:r>
              <a:rPr lang="en-GB" altLang="en-US" dirty="0">
                <a:solidFill>
                  <a:srgbClr val="FF0000"/>
                </a:solidFill>
                <a:latin typeface="Tahoma" panose="020B0604030504040204" pitchFamily="34" charset="0"/>
              </a:rPr>
              <a:t>and that they make good progress in their learning and development. </a:t>
            </a:r>
            <a:r>
              <a:rPr lang="en-GB" altLang="en-US" dirty="0">
                <a:latin typeface="Tahoma" panose="020B0604030504040204" pitchFamily="34" charset="0"/>
              </a:rPr>
              <a:t>The government sets out </a:t>
            </a:r>
            <a:r>
              <a:rPr lang="en-GB" altLang="en-US" dirty="0">
                <a:solidFill>
                  <a:srgbClr val="FF0000"/>
                </a:solidFill>
                <a:latin typeface="Tahoma" panose="020B0604030504040204" pitchFamily="34" charset="0"/>
              </a:rPr>
              <a:t>requirements </a:t>
            </a:r>
            <a:r>
              <a:rPr lang="en-GB" altLang="en-US" dirty="0">
                <a:latin typeface="Tahoma" panose="020B0604030504040204" pitchFamily="34" charset="0"/>
              </a:rPr>
              <a:t>that childminders must meet in the </a:t>
            </a:r>
            <a:r>
              <a:rPr lang="en-GB" altLang="en-US" dirty="0">
                <a:solidFill>
                  <a:srgbClr val="FF0000"/>
                </a:solidFill>
                <a:latin typeface="Tahoma" panose="020B0604030504040204" pitchFamily="34" charset="0"/>
              </a:rPr>
              <a:t>Early Years Foundation Stage for younger children up to</a:t>
            </a:r>
            <a:r>
              <a:rPr lang="en-GB" altLang="en-US" baseline="0" dirty="0">
                <a:solidFill>
                  <a:srgbClr val="FF0000"/>
                </a:solidFill>
                <a:latin typeface="Tahoma" panose="020B0604030504040204" pitchFamily="34" charset="0"/>
              </a:rPr>
              <a:t> 31 August following their fifth birthday</a:t>
            </a:r>
            <a:r>
              <a:rPr lang="en-GB" altLang="en-US" dirty="0">
                <a:solidFill>
                  <a:srgbClr val="FF0000"/>
                </a:solidFill>
                <a:latin typeface="Tahoma" panose="020B0604030504040204" pitchFamily="34" charset="0"/>
              </a:rPr>
              <a:t>, and the requirements of the Childcare Register for children aged five and over. </a:t>
            </a:r>
            <a:r>
              <a:rPr lang="en-GB" altLang="en-US" dirty="0">
                <a:latin typeface="Tahoma" panose="020B0604030504040204" pitchFamily="34" charset="0"/>
              </a:rPr>
              <a:t>We will look at these in more detail later. </a:t>
            </a:r>
          </a:p>
          <a:p>
            <a:pPr eaLnBrk="1" hangingPunct="1"/>
            <a:endParaRPr lang="en-GB" altLang="en-US" dirty="0">
              <a:latin typeface="Tahoma" panose="020B0604030504040204" pitchFamily="34" charset="0"/>
            </a:endParaRPr>
          </a:p>
          <a:p>
            <a:pPr eaLnBrk="1" hangingPunct="1"/>
            <a:r>
              <a:rPr lang="en-GB" altLang="en-US" dirty="0">
                <a:latin typeface="Tahoma" panose="020B0604030504040204" pitchFamily="34" charset="0"/>
              </a:rPr>
              <a:t>Regulation also helps to reassure parents that they are placing their children with adults who are suitable to provide the important job of care and early education for their children.</a:t>
            </a:r>
          </a:p>
          <a:p>
            <a:pPr eaLnBrk="1" hangingPunct="1"/>
            <a:endParaRPr lang="en-GB" altLang="en-US" dirty="0"/>
          </a:p>
        </p:txBody>
      </p:sp>
      <p:sp>
        <p:nvSpPr>
          <p:cNvPr id="4" name="Slide Number Placeholder 3"/>
          <p:cNvSpPr>
            <a:spLocks noGrp="1"/>
          </p:cNvSpPr>
          <p:nvPr>
            <p:ph type="sldNum" sz="quarter" idx="10"/>
          </p:nvPr>
        </p:nvSpPr>
        <p:spPr/>
        <p:txBody>
          <a:bodyPr/>
          <a:lstStyle/>
          <a:p>
            <a:fld id="{84C5A11B-B8B8-44F3-860C-35CF1D16E115}" type="slidenum">
              <a:rPr lang="en-GB" smtClean="0"/>
              <a:t>4</a:t>
            </a:fld>
            <a:endParaRPr lang="en-GB"/>
          </a:p>
        </p:txBody>
      </p:sp>
    </p:spTree>
    <p:extLst>
      <p:ext uri="{BB962C8B-B14F-4D97-AF65-F5344CB8AC3E}">
        <p14:creationId xmlns:p14="http://schemas.microsoft.com/office/powerpoint/2010/main" val="1716995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sz="1200" dirty="0">
                <a:solidFill>
                  <a:srgbClr val="FF0000"/>
                </a:solidFill>
                <a:latin typeface="Tahoma" panose="020B0604030504040204" pitchFamily="34" charset="0"/>
                <a:cs typeface="Tahoma" panose="020B0604030504040204" pitchFamily="34" charset="0"/>
              </a:rPr>
              <a:t>Payment could be money, goods, vouchers or any contributions towards childcare costs – any type</a:t>
            </a:r>
            <a:r>
              <a:rPr lang="en-GB" altLang="en-US" sz="1200" baseline="0" dirty="0">
                <a:solidFill>
                  <a:srgbClr val="FF0000"/>
                </a:solidFill>
                <a:latin typeface="Tahoma" panose="020B0604030504040204" pitchFamily="34" charset="0"/>
                <a:cs typeface="Tahoma" panose="020B0604030504040204" pitchFamily="34" charset="0"/>
              </a:rPr>
              <a:t> of reward other than </a:t>
            </a:r>
            <a:r>
              <a:rPr lang="en-GB" altLang="en-US" sz="1200" dirty="0">
                <a:solidFill>
                  <a:srgbClr val="FF0000"/>
                </a:solidFill>
                <a:latin typeface="Tahoma" panose="020B0604030504040204" pitchFamily="34" charset="0"/>
                <a:cs typeface="Tahoma" panose="020B0604030504040204" pitchFamily="34" charset="0"/>
              </a:rPr>
              <a:t>occasional gifts. </a:t>
            </a:r>
          </a:p>
          <a:p>
            <a:endParaRPr lang="en-GB" altLang="en-US" sz="1200" dirty="0">
              <a:solidFill>
                <a:srgbClr val="FF0000"/>
              </a:solidFill>
              <a:latin typeface="Tahoma" panose="020B0604030504040204" pitchFamily="34" charset="0"/>
              <a:cs typeface="Tahoma" panose="020B0604030504040204" pitchFamily="34" charset="0"/>
            </a:endParaRPr>
          </a:p>
          <a:p>
            <a:r>
              <a:rPr lang="en-GB" altLang="en-US" sz="1200" baseline="0" dirty="0">
                <a:solidFill>
                  <a:srgbClr val="FF0000"/>
                </a:solidFill>
                <a:latin typeface="Tahoma" panose="020B0604030504040204" pitchFamily="34" charset="0"/>
                <a:cs typeface="Tahoma" panose="020B0604030504040204" pitchFamily="34" charset="0"/>
              </a:rPr>
              <a:t>Childminding usually takes place in your own home but it </a:t>
            </a:r>
            <a:r>
              <a:rPr lang="en-GB" altLang="en-US" sz="1200" baseline="0">
                <a:solidFill>
                  <a:srgbClr val="FF0000"/>
                </a:solidFill>
                <a:latin typeface="Tahoma" panose="020B0604030504040204" pitchFamily="34" charset="0"/>
                <a:cs typeface="Tahoma" panose="020B0604030504040204" pitchFamily="34" charset="0"/>
              </a:rPr>
              <a:t>could also be </a:t>
            </a:r>
            <a:r>
              <a:rPr lang="en-GB" altLang="en-US" sz="1200" baseline="0" dirty="0">
                <a:solidFill>
                  <a:srgbClr val="FF0000"/>
                </a:solidFill>
                <a:latin typeface="Tahoma" panose="020B0604030504040204" pitchFamily="34" charset="0"/>
                <a:cs typeface="Tahoma" panose="020B0604030504040204" pitchFamily="34" charset="0"/>
              </a:rPr>
              <a:t>the home of another childminder you work with. If you’re looking after children in the children’s own home you are a nanny and don’t have to register (but you can register voluntarily – more later).</a:t>
            </a:r>
          </a:p>
          <a:p>
            <a:endParaRPr lang="en-GB" altLang="en-US" sz="1200" baseline="0" dirty="0">
              <a:solidFill>
                <a:srgbClr val="FF0000"/>
              </a:solidFill>
              <a:latin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Childminders can work with up to two other people at</a:t>
            </a:r>
            <a:r>
              <a:rPr lang="en-GB" sz="1200" baseline="0" dirty="0"/>
              <a:t> home</a:t>
            </a:r>
            <a:r>
              <a:rPr lang="en-GB" sz="1200" dirty="0"/>
              <a:t>. </a:t>
            </a:r>
            <a:r>
              <a:rPr lang="en-GB" altLang="en-US" sz="1200" baseline="0" dirty="0">
                <a:solidFill>
                  <a:srgbClr val="FF0000"/>
                </a:solidFill>
                <a:latin typeface="Tahoma" panose="020B0604030504040204" pitchFamily="34" charset="0"/>
                <a:cs typeface="Tahoma" panose="020B0604030504040204" pitchFamily="34" charset="0"/>
              </a:rPr>
              <a:t>If you’re planning to work with three or more people in the same home, this is not childminding but ‘childcare on domestic premises’.</a:t>
            </a:r>
            <a:endParaRPr lang="en-GB" altLang="en-US" sz="1200" dirty="0">
              <a:solidFill>
                <a:srgbClr val="FF0000"/>
              </a:solidFill>
              <a:latin typeface="Tahoma" panose="020B0604030504040204" pitchFamily="34" charset="0"/>
              <a:cs typeface="Tahoma" panose="020B0604030504040204" pitchFamily="34" charset="0"/>
            </a:endParaRPr>
          </a:p>
          <a:p>
            <a:endParaRPr lang="en-GB" altLang="en-US" sz="1200" dirty="0">
              <a:solidFill>
                <a:srgbClr val="FF0000"/>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84C5A11B-B8B8-44F3-860C-35CF1D16E115}" type="slidenum">
              <a:rPr lang="en-GB" smtClean="0"/>
              <a:t>5</a:t>
            </a:fld>
            <a:endParaRPr lang="en-GB"/>
          </a:p>
        </p:txBody>
      </p:sp>
    </p:spTree>
    <p:extLst>
      <p:ext uri="{BB962C8B-B14F-4D97-AF65-F5344CB8AC3E}">
        <p14:creationId xmlns:p14="http://schemas.microsoft.com/office/powerpoint/2010/main" val="1584341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200" dirty="0">
                <a:solidFill>
                  <a:srgbClr val="FF0000"/>
                </a:solidFill>
                <a:latin typeface="Tahoma" panose="020B0604030504040204" pitchFamily="34" charset="0"/>
                <a:cs typeface="Tahoma" panose="020B0604030504040204" pitchFamily="34" charset="0"/>
              </a:rPr>
              <a:t>You</a:t>
            </a:r>
            <a:r>
              <a:rPr lang="en-GB" altLang="en-US" sz="1200" baseline="0" dirty="0">
                <a:solidFill>
                  <a:srgbClr val="FF0000"/>
                </a:solidFill>
                <a:latin typeface="Tahoma" panose="020B0604030504040204" pitchFamily="34" charset="0"/>
                <a:cs typeface="Tahoma" panose="020B0604030504040204" pitchFamily="34" charset="0"/>
              </a:rPr>
              <a:t> can also register with a childminder agency, rather than with Ofsted. The agency must register with Ofsted too.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sz="1200" baseline="0" dirty="0">
              <a:solidFill>
                <a:srgbClr val="FF0000"/>
              </a:solidFill>
              <a:latin typeface="Tahoma" panose="020B0604030504040204" pitchFamily="34" charset="0"/>
              <a:cs typeface="Tahoma" panose="020B0604030504040204" pitchFamily="34" charset="0"/>
            </a:endParaRPr>
          </a:p>
          <a:p>
            <a:r>
              <a:rPr lang="en-GB" altLang="en-US" sz="1200" dirty="0">
                <a:solidFill>
                  <a:srgbClr val="FF0000"/>
                </a:solidFill>
                <a:latin typeface="Tahoma" panose="020B0604030504040204" pitchFamily="34" charset="0"/>
                <a:cs typeface="Tahoma" panose="020B0604030504040204" pitchFamily="34" charset="0"/>
              </a:rPr>
              <a:t>Payment could be money, goods, vouchers or any contributions towards childcare costs – any type</a:t>
            </a:r>
            <a:r>
              <a:rPr lang="en-GB" altLang="en-US" sz="1200" baseline="0" dirty="0">
                <a:solidFill>
                  <a:srgbClr val="FF0000"/>
                </a:solidFill>
                <a:latin typeface="Tahoma" panose="020B0604030504040204" pitchFamily="34" charset="0"/>
                <a:cs typeface="Tahoma" panose="020B0604030504040204" pitchFamily="34" charset="0"/>
              </a:rPr>
              <a:t> of payment other than </a:t>
            </a:r>
            <a:r>
              <a:rPr lang="en-GB" altLang="en-US" sz="1200" dirty="0">
                <a:solidFill>
                  <a:srgbClr val="FF0000"/>
                </a:solidFill>
                <a:latin typeface="Tahoma" panose="020B0604030504040204" pitchFamily="34" charset="0"/>
                <a:cs typeface="Tahoma" panose="020B0604030504040204" pitchFamily="34" charset="0"/>
              </a:rPr>
              <a:t>occasional gifts.</a:t>
            </a:r>
          </a:p>
          <a:p>
            <a:endParaRPr lang="en-GB" altLang="en-US" sz="1200" dirty="0">
              <a:solidFill>
                <a:srgbClr val="FF0000"/>
              </a:solidFill>
              <a:latin typeface="Tahoma" panose="020B0604030504040204" pitchFamily="34" charset="0"/>
              <a:cs typeface="Tahoma" panose="020B0604030504040204" pitchFamily="34" charset="0"/>
            </a:endParaRPr>
          </a:p>
          <a:p>
            <a:r>
              <a:rPr lang="en-GB" altLang="en-US" sz="1200" baseline="0" dirty="0">
                <a:solidFill>
                  <a:srgbClr val="FF0000"/>
                </a:solidFill>
                <a:latin typeface="Tahoma" panose="020B0604030504040204" pitchFamily="34" charset="0"/>
                <a:cs typeface="Tahoma" panose="020B0604030504040204" pitchFamily="34" charset="0"/>
              </a:rPr>
              <a:t>Usually if you are looking after children in their own home you are a nanny and don’t have to register.</a:t>
            </a:r>
          </a:p>
          <a:p>
            <a:endParaRPr lang="en-GB" altLang="en-US" sz="1200" baseline="0" dirty="0">
              <a:solidFill>
                <a:srgbClr val="FF0000"/>
              </a:solidFill>
              <a:latin typeface="Tahoma" panose="020B0604030504040204" pitchFamily="34" charset="0"/>
              <a:cs typeface="Tahoma" panose="020B0604030504040204" pitchFamily="34" charset="0"/>
            </a:endParaRPr>
          </a:p>
          <a:p>
            <a:r>
              <a:rPr lang="en-GB" altLang="en-US" sz="1200" dirty="0">
                <a:solidFill>
                  <a:srgbClr val="FF0000"/>
                </a:solidFill>
                <a:latin typeface="Tahoma" panose="020B0604030504040204" pitchFamily="34" charset="0"/>
                <a:cs typeface="Tahoma" panose="020B0604030504040204" pitchFamily="34" charset="0"/>
              </a:rPr>
              <a:t>You can work with up to two</a:t>
            </a:r>
            <a:r>
              <a:rPr lang="en-GB" altLang="en-US" sz="1200" baseline="0" dirty="0">
                <a:solidFill>
                  <a:srgbClr val="FF0000"/>
                </a:solidFill>
                <a:latin typeface="Tahoma" panose="020B0604030504040204" pitchFamily="34" charset="0"/>
                <a:cs typeface="Tahoma" panose="020B0604030504040204" pitchFamily="34" charset="0"/>
              </a:rPr>
              <a:t> other people in someone’s home as a childminder. If you work with three or more others you should register as ‘childcare on domestic premises’. </a:t>
            </a:r>
            <a:endParaRPr lang="en-GB" altLang="en-US" sz="1200" dirty="0">
              <a:solidFill>
                <a:srgbClr val="FF0000"/>
              </a:solidFill>
              <a:latin typeface="Tahoma" panose="020B0604030504040204" pitchFamily="34" charset="0"/>
              <a:cs typeface="Tahoma" panose="020B0604030504040204" pitchFamily="34" charset="0"/>
            </a:endParaRPr>
          </a:p>
          <a:p>
            <a:endParaRPr lang="en-GB" altLang="en-US" sz="1200" dirty="0">
              <a:solidFill>
                <a:srgbClr val="FF0000"/>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84C5A11B-B8B8-44F3-860C-35CF1D16E115}" type="slidenum">
              <a:rPr lang="en-GB" smtClean="0"/>
              <a:t>6</a:t>
            </a:fld>
            <a:endParaRPr lang="en-GB"/>
          </a:p>
        </p:txBody>
      </p:sp>
    </p:spTree>
    <p:extLst>
      <p:ext uri="{BB962C8B-B14F-4D97-AF65-F5344CB8AC3E}">
        <p14:creationId xmlns:p14="http://schemas.microsoft.com/office/powerpoint/2010/main" val="1155992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Tahoma" panose="020B0604030504040204" pitchFamily="34" charset="0"/>
              </a:rPr>
              <a:t>“Parent” here includes anyone with parental responsibility for that child. A relative</a:t>
            </a:r>
            <a:r>
              <a:rPr lang="en-GB" altLang="en-US" baseline="0" dirty="0">
                <a:latin typeface="Tahoma" panose="020B0604030504040204" pitchFamily="34" charset="0"/>
              </a:rPr>
              <a:t> </a:t>
            </a:r>
            <a:r>
              <a:rPr lang="en-GB" altLang="en-US" dirty="0">
                <a:latin typeface="Tahoma" panose="020B0604030504040204" pitchFamily="34" charset="0"/>
              </a:rPr>
              <a:t>means a grandparent, brother, sister, uncle or aunt.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latin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Tahoma" panose="020B0604030504040204" pitchFamily="34" charset="0"/>
              </a:rPr>
              <a:t>If you look</a:t>
            </a:r>
            <a:r>
              <a:rPr lang="en-GB" altLang="en-US" baseline="0" dirty="0">
                <a:latin typeface="Tahoma" panose="020B0604030504040204" pitchFamily="34" charset="0"/>
              </a:rPr>
              <a:t> after children in their own home you are a nanny (unless you are looking after the children of more than two sets of parents in the home of one of them).</a:t>
            </a:r>
            <a:endParaRPr lang="en-GB" altLang="en-US" dirty="0">
              <a:latin typeface="Tahom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84C5A11B-B8B8-44F3-860C-35CF1D16E115}" type="slidenum">
              <a:rPr lang="en-GB" smtClean="0"/>
              <a:t>7</a:t>
            </a:fld>
            <a:endParaRPr lang="en-GB"/>
          </a:p>
        </p:txBody>
      </p:sp>
    </p:spTree>
    <p:extLst>
      <p:ext uri="{BB962C8B-B14F-4D97-AF65-F5344CB8AC3E}">
        <p14:creationId xmlns:p14="http://schemas.microsoft.com/office/powerpoint/2010/main" val="1251971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Activities </a:t>
            </a:r>
            <a:r>
              <a:rPr lang="en-GB" baseline="0"/>
              <a:t>include </a:t>
            </a:r>
            <a:r>
              <a:rPr lang="en-GB" baseline="0" err="1"/>
              <a:t>eg</a:t>
            </a:r>
            <a:r>
              <a:rPr lang="en-GB" baseline="0"/>
              <a:t> </a:t>
            </a:r>
            <a:r>
              <a:rPr lang="en-GB">
                <a:solidFill>
                  <a:srgbClr val="FF0000"/>
                </a:solidFill>
              </a:rPr>
              <a:t>homework support, performing arts, craft, sport or religious/cultural/language studies.</a:t>
            </a:r>
          </a:p>
          <a:p>
            <a:endParaRPr lang="en-GB"/>
          </a:p>
        </p:txBody>
      </p:sp>
      <p:sp>
        <p:nvSpPr>
          <p:cNvPr id="4" name="Slide Number Placeholder 3"/>
          <p:cNvSpPr>
            <a:spLocks noGrp="1"/>
          </p:cNvSpPr>
          <p:nvPr>
            <p:ph type="sldNum" sz="quarter" idx="10"/>
          </p:nvPr>
        </p:nvSpPr>
        <p:spPr/>
        <p:txBody>
          <a:bodyPr/>
          <a:lstStyle/>
          <a:p>
            <a:fld id="{84C5A11B-B8B8-44F3-860C-35CF1D16E115}" type="slidenum">
              <a:rPr lang="en-GB" smtClean="0"/>
              <a:t>8</a:t>
            </a:fld>
            <a:endParaRPr lang="en-GB"/>
          </a:p>
        </p:txBody>
      </p:sp>
    </p:spTree>
    <p:extLst>
      <p:ext uri="{BB962C8B-B14F-4D97-AF65-F5344CB8AC3E}">
        <p14:creationId xmlns:p14="http://schemas.microsoft.com/office/powerpoint/2010/main" val="1778021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may be able to get the childcare business grant for registered providers who are registered on the early years register providing the free entitlement.</a:t>
            </a:r>
          </a:p>
        </p:txBody>
      </p:sp>
      <p:sp>
        <p:nvSpPr>
          <p:cNvPr id="4" name="Slide Number Placeholder 3"/>
          <p:cNvSpPr>
            <a:spLocks noGrp="1"/>
          </p:cNvSpPr>
          <p:nvPr>
            <p:ph type="sldNum" sz="quarter" idx="10"/>
          </p:nvPr>
        </p:nvSpPr>
        <p:spPr/>
        <p:txBody>
          <a:bodyPr/>
          <a:lstStyle/>
          <a:p>
            <a:fld id="{84C5A11B-B8B8-44F3-860C-35CF1D16E115}" type="slidenum">
              <a:rPr lang="en-GB" smtClean="0"/>
              <a:t>9</a:t>
            </a:fld>
            <a:endParaRPr lang="en-GB"/>
          </a:p>
        </p:txBody>
      </p:sp>
    </p:spTree>
    <p:extLst>
      <p:ext uri="{BB962C8B-B14F-4D97-AF65-F5344CB8AC3E}">
        <p14:creationId xmlns:p14="http://schemas.microsoft.com/office/powerpoint/2010/main" val="2180413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bwMode="auto">
          <a:xfrm>
            <a:off x="0" y="0"/>
            <a:ext cx="12192000" cy="6858000"/>
          </a:xfrm>
          <a:prstGeom prst="rect">
            <a:avLst/>
          </a:prstGeom>
          <a:solidFill>
            <a:srgbClr val="009ABC"/>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GB"/>
          </a:p>
        </p:txBody>
      </p:sp>
      <p:sp>
        <p:nvSpPr>
          <p:cNvPr id="110" name="Freeform 54"/>
          <p:cNvSpPr>
            <a:spLocks/>
          </p:cNvSpPr>
          <p:nvPr userDrawn="1"/>
        </p:nvSpPr>
        <p:spPr bwMode="auto">
          <a:xfrm>
            <a:off x="666001" y="6315812"/>
            <a:ext cx="10924476" cy="542188"/>
          </a:xfrm>
          <a:custGeom>
            <a:avLst/>
            <a:gdLst>
              <a:gd name="T0" fmla="*/ 3000 w 3000"/>
              <a:gd name="T1" fmla="*/ 146 h 146"/>
              <a:gd name="T2" fmla="*/ 3000 w 3000"/>
              <a:gd name="T3" fmla="*/ 49 h 146"/>
              <a:gd name="T4" fmla="*/ 2951 w 3000"/>
              <a:gd name="T5" fmla="*/ 0 h 146"/>
              <a:gd name="T6" fmla="*/ 48 w 3000"/>
              <a:gd name="T7" fmla="*/ 0 h 146"/>
              <a:gd name="T8" fmla="*/ 0 w 3000"/>
              <a:gd name="T9" fmla="*/ 49 h 146"/>
              <a:gd name="T10" fmla="*/ 0 w 3000"/>
              <a:gd name="T11" fmla="*/ 146 h 146"/>
              <a:gd name="T12" fmla="*/ 3000 w 3000"/>
              <a:gd name="T13" fmla="*/ 146 h 146"/>
            </a:gdLst>
            <a:ahLst/>
            <a:cxnLst>
              <a:cxn ang="0">
                <a:pos x="T0" y="T1"/>
              </a:cxn>
              <a:cxn ang="0">
                <a:pos x="T2" y="T3"/>
              </a:cxn>
              <a:cxn ang="0">
                <a:pos x="T4" y="T5"/>
              </a:cxn>
              <a:cxn ang="0">
                <a:pos x="T6" y="T7"/>
              </a:cxn>
              <a:cxn ang="0">
                <a:pos x="T8" y="T9"/>
              </a:cxn>
              <a:cxn ang="0">
                <a:pos x="T10" y="T11"/>
              </a:cxn>
              <a:cxn ang="0">
                <a:pos x="T12" y="T13"/>
              </a:cxn>
            </a:cxnLst>
            <a:rect l="0" t="0" r="r" b="b"/>
            <a:pathLst>
              <a:path w="3000" h="146">
                <a:moveTo>
                  <a:pt x="3000" y="146"/>
                </a:moveTo>
                <a:cubicBezTo>
                  <a:pt x="3000" y="49"/>
                  <a:pt x="3000" y="49"/>
                  <a:pt x="3000" y="49"/>
                </a:cubicBezTo>
                <a:cubicBezTo>
                  <a:pt x="3000" y="22"/>
                  <a:pt x="2978" y="0"/>
                  <a:pt x="2951" y="0"/>
                </a:cubicBezTo>
                <a:cubicBezTo>
                  <a:pt x="48" y="0"/>
                  <a:pt x="48" y="0"/>
                  <a:pt x="48" y="0"/>
                </a:cubicBezTo>
                <a:cubicBezTo>
                  <a:pt x="21" y="0"/>
                  <a:pt x="0" y="22"/>
                  <a:pt x="0" y="49"/>
                </a:cubicBezTo>
                <a:cubicBezTo>
                  <a:pt x="0" y="146"/>
                  <a:pt x="0" y="146"/>
                  <a:pt x="0" y="146"/>
                </a:cubicBezTo>
                <a:lnTo>
                  <a:pt x="3000" y="146"/>
                </a:lnTo>
                <a:close/>
              </a:path>
            </a:pathLst>
          </a:custGeom>
          <a:solidFill>
            <a:srgbClr val="FFFFFF">
              <a:alpha val="74902"/>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ctrTitle"/>
          </p:nvPr>
        </p:nvSpPr>
        <p:spPr>
          <a:xfrm>
            <a:off x="1524000" y="1122363"/>
            <a:ext cx="9144000" cy="2216149"/>
          </a:xfrm>
        </p:spPr>
        <p:txBody>
          <a:bodyPr anchor="b">
            <a:normAutofit/>
          </a:bodyPr>
          <a:lstStyle>
            <a:lvl1pPr algn="l">
              <a:defRPr sz="4400" b="0">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1524000" y="3602038"/>
            <a:ext cx="7745128"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p:cNvSpPr>
            <a:spLocks noGrp="1"/>
          </p:cNvSpPr>
          <p:nvPr>
            <p:ph type="ftr" sz="quarter" idx="11"/>
          </p:nvPr>
        </p:nvSpPr>
        <p:spPr/>
        <p:txBody>
          <a:bodyPr/>
          <a:lstStyle>
            <a:lvl1pPr>
              <a:defRPr b="0">
                <a:solidFill>
                  <a:srgbClr val="221E5B"/>
                </a:solidFill>
              </a:defRPr>
            </a:lvl1pPr>
          </a:lstStyle>
          <a:p>
            <a:r>
              <a:rPr lang="en-GB"/>
              <a:t>What you need to know if you want to be a childminder</a:t>
            </a:r>
          </a:p>
        </p:txBody>
      </p:sp>
      <p:sp>
        <p:nvSpPr>
          <p:cNvPr id="6" name="Slide Number Placeholder 5"/>
          <p:cNvSpPr>
            <a:spLocks noGrp="1"/>
          </p:cNvSpPr>
          <p:nvPr>
            <p:ph type="sldNum" sz="quarter" idx="12"/>
          </p:nvPr>
        </p:nvSpPr>
        <p:spPr/>
        <p:txBody>
          <a:bodyPr/>
          <a:lstStyle>
            <a:lvl1pPr>
              <a:defRPr b="1">
                <a:solidFill>
                  <a:srgbClr val="221E5B"/>
                </a:solidFill>
              </a:defRPr>
            </a:lvl1pPr>
          </a:lstStyle>
          <a:p>
            <a:r>
              <a:rPr lang="en-GB" b="0"/>
              <a:t>Slide </a:t>
            </a:r>
            <a:fld id="{5F4C8201-D8A8-417D-8A18-42E93E6C5D44}" type="slidenum">
              <a:rPr lang="en-GB" smtClean="0"/>
              <a:pPr/>
              <a:t>‹#›</a:t>
            </a:fld>
            <a:endParaRPr lang="en-GB"/>
          </a:p>
        </p:txBody>
      </p:sp>
      <p:sp>
        <p:nvSpPr>
          <p:cNvPr id="12" name="AutoShape 3"/>
          <p:cNvSpPr>
            <a:spLocks noChangeAspect="1" noChangeArrowheads="1" noTextEdit="1"/>
          </p:cNvSpPr>
          <p:nvPr userDrawn="1"/>
        </p:nvSpPr>
        <p:spPr bwMode="auto">
          <a:xfrm>
            <a:off x="-1722438" y="1263650"/>
            <a:ext cx="15081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4" name="Group 103"/>
          <p:cNvGrpSpPr/>
          <p:nvPr userDrawn="1"/>
        </p:nvGrpSpPr>
        <p:grpSpPr>
          <a:xfrm>
            <a:off x="9939338" y="366995"/>
            <a:ext cx="1414462" cy="1200150"/>
            <a:chOff x="-1995768" y="103889"/>
            <a:chExt cx="1414462" cy="1200150"/>
          </a:xfrm>
        </p:grpSpPr>
        <p:sp>
          <p:nvSpPr>
            <p:cNvPr id="62" name="Freeform 9"/>
            <p:cNvSpPr>
              <a:spLocks/>
            </p:cNvSpPr>
            <p:nvPr userDrawn="1"/>
          </p:nvSpPr>
          <p:spPr bwMode="auto">
            <a:xfrm>
              <a:off x="-836893" y="103889"/>
              <a:ext cx="61912" cy="90488"/>
            </a:xfrm>
            <a:custGeom>
              <a:avLst/>
              <a:gdLst>
                <a:gd name="T0" fmla="*/ 0 w 22"/>
                <a:gd name="T1" fmla="*/ 11 h 32"/>
                <a:gd name="T2" fmla="*/ 11 w 22"/>
                <a:gd name="T3" fmla="*/ 0 h 32"/>
                <a:gd name="T4" fmla="*/ 22 w 22"/>
                <a:gd name="T5" fmla="*/ 11 h 32"/>
                <a:gd name="T6" fmla="*/ 22 w 22"/>
                <a:gd name="T7" fmla="*/ 21 h 32"/>
                <a:gd name="T8" fmla="*/ 11 w 22"/>
                <a:gd name="T9" fmla="*/ 32 h 32"/>
                <a:gd name="T10" fmla="*/ 0 w 22"/>
                <a:gd name="T11" fmla="*/ 21 h 32"/>
                <a:gd name="T12" fmla="*/ 0 w 22"/>
                <a:gd name="T13" fmla="*/ 11 h 32"/>
              </a:gdLst>
              <a:ahLst/>
              <a:cxnLst>
                <a:cxn ang="0">
                  <a:pos x="T0" y="T1"/>
                </a:cxn>
                <a:cxn ang="0">
                  <a:pos x="T2" y="T3"/>
                </a:cxn>
                <a:cxn ang="0">
                  <a:pos x="T4" y="T5"/>
                </a:cxn>
                <a:cxn ang="0">
                  <a:pos x="T6" y="T7"/>
                </a:cxn>
                <a:cxn ang="0">
                  <a:pos x="T8" y="T9"/>
                </a:cxn>
                <a:cxn ang="0">
                  <a:pos x="T10" y="T11"/>
                </a:cxn>
                <a:cxn ang="0">
                  <a:pos x="T12" y="T13"/>
                </a:cxn>
              </a:cxnLst>
              <a:rect l="0" t="0" r="r" b="b"/>
              <a:pathLst>
                <a:path w="22" h="32">
                  <a:moveTo>
                    <a:pt x="0" y="11"/>
                  </a:moveTo>
                  <a:cubicBezTo>
                    <a:pt x="0" y="5"/>
                    <a:pt x="5" y="0"/>
                    <a:pt x="11" y="0"/>
                  </a:cubicBezTo>
                  <a:cubicBezTo>
                    <a:pt x="17" y="0"/>
                    <a:pt x="22" y="5"/>
                    <a:pt x="22" y="11"/>
                  </a:cubicBezTo>
                  <a:cubicBezTo>
                    <a:pt x="22" y="21"/>
                    <a:pt x="22" y="21"/>
                    <a:pt x="22" y="21"/>
                  </a:cubicBezTo>
                  <a:cubicBezTo>
                    <a:pt x="22" y="27"/>
                    <a:pt x="17" y="32"/>
                    <a:pt x="11" y="32"/>
                  </a:cubicBezTo>
                  <a:cubicBezTo>
                    <a:pt x="5" y="32"/>
                    <a:pt x="0" y="27"/>
                    <a:pt x="0" y="21"/>
                  </a:cubicBezTo>
                  <a:lnTo>
                    <a:pt x="0" y="1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Freeform 10"/>
            <p:cNvSpPr>
              <a:spLocks/>
            </p:cNvSpPr>
            <p:nvPr userDrawn="1"/>
          </p:nvSpPr>
          <p:spPr bwMode="auto">
            <a:xfrm>
              <a:off x="-990881" y="197552"/>
              <a:ext cx="369887" cy="246063"/>
            </a:xfrm>
            <a:custGeom>
              <a:avLst/>
              <a:gdLst>
                <a:gd name="T0" fmla="*/ 130 w 132"/>
                <a:gd name="T1" fmla="*/ 9 h 88"/>
                <a:gd name="T2" fmla="*/ 116 w 132"/>
                <a:gd name="T3" fmla="*/ 2 h 88"/>
                <a:gd name="T4" fmla="*/ 66 w 132"/>
                <a:gd name="T5" fmla="*/ 18 h 88"/>
                <a:gd name="T6" fmla="*/ 16 w 132"/>
                <a:gd name="T7" fmla="*/ 2 h 88"/>
                <a:gd name="T8" fmla="*/ 2 w 132"/>
                <a:gd name="T9" fmla="*/ 9 h 88"/>
                <a:gd name="T10" fmla="*/ 9 w 132"/>
                <a:gd name="T11" fmla="*/ 23 h 88"/>
                <a:gd name="T12" fmla="*/ 48 w 132"/>
                <a:gd name="T13" fmla="*/ 36 h 88"/>
                <a:gd name="T14" fmla="*/ 24 w 132"/>
                <a:gd name="T15" fmla="*/ 69 h 88"/>
                <a:gd name="T16" fmla="*/ 26 w 132"/>
                <a:gd name="T17" fmla="*/ 84 h 88"/>
                <a:gd name="T18" fmla="*/ 42 w 132"/>
                <a:gd name="T19" fmla="*/ 82 h 88"/>
                <a:gd name="T20" fmla="*/ 66 w 132"/>
                <a:gd name="T21" fmla="*/ 48 h 88"/>
                <a:gd name="T22" fmla="*/ 90 w 132"/>
                <a:gd name="T23" fmla="*/ 82 h 88"/>
                <a:gd name="T24" fmla="*/ 105 w 132"/>
                <a:gd name="T25" fmla="*/ 84 h 88"/>
                <a:gd name="T26" fmla="*/ 108 w 132"/>
                <a:gd name="T27" fmla="*/ 69 h 88"/>
                <a:gd name="T28" fmla="*/ 84 w 132"/>
                <a:gd name="T29" fmla="*/ 36 h 88"/>
                <a:gd name="T30" fmla="*/ 123 w 132"/>
                <a:gd name="T31" fmla="*/ 23 h 88"/>
                <a:gd name="T32" fmla="*/ 130 w 132"/>
                <a:gd name="T33" fmla="*/ 9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2" h="88">
                  <a:moveTo>
                    <a:pt x="130" y="9"/>
                  </a:moveTo>
                  <a:cubicBezTo>
                    <a:pt x="128" y="3"/>
                    <a:pt x="122" y="0"/>
                    <a:pt x="116" y="2"/>
                  </a:cubicBezTo>
                  <a:cubicBezTo>
                    <a:pt x="66" y="18"/>
                    <a:pt x="66" y="18"/>
                    <a:pt x="66" y="18"/>
                  </a:cubicBezTo>
                  <a:cubicBezTo>
                    <a:pt x="16" y="2"/>
                    <a:pt x="16" y="2"/>
                    <a:pt x="16" y="2"/>
                  </a:cubicBezTo>
                  <a:cubicBezTo>
                    <a:pt x="10" y="0"/>
                    <a:pt x="4" y="3"/>
                    <a:pt x="2" y="9"/>
                  </a:cubicBezTo>
                  <a:cubicBezTo>
                    <a:pt x="0" y="15"/>
                    <a:pt x="3" y="21"/>
                    <a:pt x="9" y="23"/>
                  </a:cubicBezTo>
                  <a:cubicBezTo>
                    <a:pt x="48" y="36"/>
                    <a:pt x="48" y="36"/>
                    <a:pt x="48" y="36"/>
                  </a:cubicBezTo>
                  <a:cubicBezTo>
                    <a:pt x="24" y="69"/>
                    <a:pt x="24" y="69"/>
                    <a:pt x="24" y="69"/>
                  </a:cubicBezTo>
                  <a:cubicBezTo>
                    <a:pt x="20" y="74"/>
                    <a:pt x="21" y="81"/>
                    <a:pt x="26" y="84"/>
                  </a:cubicBezTo>
                  <a:cubicBezTo>
                    <a:pt x="31" y="88"/>
                    <a:pt x="38" y="87"/>
                    <a:pt x="42" y="82"/>
                  </a:cubicBezTo>
                  <a:cubicBezTo>
                    <a:pt x="66" y="48"/>
                    <a:pt x="66" y="48"/>
                    <a:pt x="66" y="48"/>
                  </a:cubicBezTo>
                  <a:cubicBezTo>
                    <a:pt x="90" y="82"/>
                    <a:pt x="90" y="82"/>
                    <a:pt x="90" y="82"/>
                  </a:cubicBezTo>
                  <a:cubicBezTo>
                    <a:pt x="94" y="87"/>
                    <a:pt x="100" y="88"/>
                    <a:pt x="105" y="84"/>
                  </a:cubicBezTo>
                  <a:cubicBezTo>
                    <a:pt x="110" y="81"/>
                    <a:pt x="111" y="74"/>
                    <a:pt x="108" y="69"/>
                  </a:cubicBezTo>
                  <a:cubicBezTo>
                    <a:pt x="84" y="36"/>
                    <a:pt x="84" y="36"/>
                    <a:pt x="84" y="36"/>
                  </a:cubicBezTo>
                  <a:cubicBezTo>
                    <a:pt x="123" y="23"/>
                    <a:pt x="123" y="23"/>
                    <a:pt x="123" y="23"/>
                  </a:cubicBezTo>
                  <a:cubicBezTo>
                    <a:pt x="128" y="21"/>
                    <a:pt x="132" y="15"/>
                    <a:pt x="130" y="9"/>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11"/>
            <p:cNvSpPr>
              <a:spLocks/>
            </p:cNvSpPr>
            <p:nvPr userDrawn="1"/>
          </p:nvSpPr>
          <p:spPr bwMode="auto">
            <a:xfrm>
              <a:off x="-1140106" y="183264"/>
              <a:ext cx="47625" cy="69850"/>
            </a:xfrm>
            <a:custGeom>
              <a:avLst/>
              <a:gdLst>
                <a:gd name="T0" fmla="*/ 0 w 17"/>
                <a:gd name="T1" fmla="*/ 9 h 25"/>
                <a:gd name="T2" fmla="*/ 9 w 17"/>
                <a:gd name="T3" fmla="*/ 0 h 25"/>
                <a:gd name="T4" fmla="*/ 17 w 17"/>
                <a:gd name="T5" fmla="*/ 9 h 25"/>
                <a:gd name="T6" fmla="*/ 17 w 17"/>
                <a:gd name="T7" fmla="*/ 16 h 25"/>
                <a:gd name="T8" fmla="*/ 9 w 17"/>
                <a:gd name="T9" fmla="*/ 25 h 25"/>
                <a:gd name="T10" fmla="*/ 0 w 17"/>
                <a:gd name="T11" fmla="*/ 16 h 25"/>
                <a:gd name="T12" fmla="*/ 0 w 17"/>
                <a:gd name="T13" fmla="*/ 9 h 25"/>
              </a:gdLst>
              <a:ahLst/>
              <a:cxnLst>
                <a:cxn ang="0">
                  <a:pos x="T0" y="T1"/>
                </a:cxn>
                <a:cxn ang="0">
                  <a:pos x="T2" y="T3"/>
                </a:cxn>
                <a:cxn ang="0">
                  <a:pos x="T4" y="T5"/>
                </a:cxn>
                <a:cxn ang="0">
                  <a:pos x="T6" y="T7"/>
                </a:cxn>
                <a:cxn ang="0">
                  <a:pos x="T8" y="T9"/>
                </a:cxn>
                <a:cxn ang="0">
                  <a:pos x="T10" y="T11"/>
                </a:cxn>
                <a:cxn ang="0">
                  <a:pos x="T12" y="T13"/>
                </a:cxn>
              </a:cxnLst>
              <a:rect l="0" t="0" r="r" b="b"/>
              <a:pathLst>
                <a:path w="17" h="25">
                  <a:moveTo>
                    <a:pt x="0" y="9"/>
                  </a:moveTo>
                  <a:cubicBezTo>
                    <a:pt x="0" y="4"/>
                    <a:pt x="4" y="0"/>
                    <a:pt x="9" y="0"/>
                  </a:cubicBezTo>
                  <a:cubicBezTo>
                    <a:pt x="13" y="0"/>
                    <a:pt x="17" y="4"/>
                    <a:pt x="17" y="9"/>
                  </a:cubicBezTo>
                  <a:cubicBezTo>
                    <a:pt x="17" y="16"/>
                    <a:pt x="17" y="16"/>
                    <a:pt x="17" y="16"/>
                  </a:cubicBezTo>
                  <a:cubicBezTo>
                    <a:pt x="17" y="21"/>
                    <a:pt x="13" y="25"/>
                    <a:pt x="9" y="25"/>
                  </a:cubicBezTo>
                  <a:cubicBezTo>
                    <a:pt x="4" y="25"/>
                    <a:pt x="0" y="21"/>
                    <a:pt x="0" y="16"/>
                  </a:cubicBezTo>
                  <a:lnTo>
                    <a:pt x="0"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12"/>
            <p:cNvSpPr>
              <a:spLocks/>
            </p:cNvSpPr>
            <p:nvPr userDrawn="1"/>
          </p:nvSpPr>
          <p:spPr bwMode="auto">
            <a:xfrm>
              <a:off x="-1254406" y="256289"/>
              <a:ext cx="280987" cy="185738"/>
            </a:xfrm>
            <a:custGeom>
              <a:avLst/>
              <a:gdLst>
                <a:gd name="T0" fmla="*/ 99 w 100"/>
                <a:gd name="T1" fmla="*/ 6 h 66"/>
                <a:gd name="T2" fmla="*/ 88 w 100"/>
                <a:gd name="T3" fmla="*/ 1 h 66"/>
                <a:gd name="T4" fmla="*/ 50 w 100"/>
                <a:gd name="T5" fmla="*/ 14 h 66"/>
                <a:gd name="T6" fmla="*/ 12 w 100"/>
                <a:gd name="T7" fmla="*/ 1 h 66"/>
                <a:gd name="T8" fmla="*/ 1 w 100"/>
                <a:gd name="T9" fmla="*/ 6 h 66"/>
                <a:gd name="T10" fmla="*/ 6 w 100"/>
                <a:gd name="T11" fmla="*/ 17 h 66"/>
                <a:gd name="T12" fmla="*/ 36 w 100"/>
                <a:gd name="T13" fmla="*/ 27 h 66"/>
                <a:gd name="T14" fmla="*/ 18 w 100"/>
                <a:gd name="T15" fmla="*/ 52 h 66"/>
                <a:gd name="T16" fmla="*/ 20 w 100"/>
                <a:gd name="T17" fmla="*/ 64 h 66"/>
                <a:gd name="T18" fmla="*/ 31 w 100"/>
                <a:gd name="T19" fmla="*/ 62 h 66"/>
                <a:gd name="T20" fmla="*/ 50 w 100"/>
                <a:gd name="T21" fmla="*/ 36 h 66"/>
                <a:gd name="T22" fmla="*/ 68 w 100"/>
                <a:gd name="T23" fmla="*/ 62 h 66"/>
                <a:gd name="T24" fmla="*/ 80 w 100"/>
                <a:gd name="T25" fmla="*/ 64 h 66"/>
                <a:gd name="T26" fmla="*/ 82 w 100"/>
                <a:gd name="T27" fmla="*/ 52 h 66"/>
                <a:gd name="T28" fmla="*/ 63 w 100"/>
                <a:gd name="T29" fmla="*/ 27 h 66"/>
                <a:gd name="T30" fmla="*/ 93 w 100"/>
                <a:gd name="T31" fmla="*/ 17 h 66"/>
                <a:gd name="T32" fmla="*/ 99 w 100"/>
                <a:gd name="T33" fmla="*/ 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0" h="66">
                  <a:moveTo>
                    <a:pt x="99" y="6"/>
                  </a:moveTo>
                  <a:cubicBezTo>
                    <a:pt x="97" y="2"/>
                    <a:pt x="92" y="0"/>
                    <a:pt x="88" y="1"/>
                  </a:cubicBezTo>
                  <a:cubicBezTo>
                    <a:pt x="50" y="14"/>
                    <a:pt x="50" y="14"/>
                    <a:pt x="50" y="14"/>
                  </a:cubicBezTo>
                  <a:cubicBezTo>
                    <a:pt x="12" y="1"/>
                    <a:pt x="12" y="1"/>
                    <a:pt x="12" y="1"/>
                  </a:cubicBezTo>
                  <a:cubicBezTo>
                    <a:pt x="7" y="0"/>
                    <a:pt x="2" y="2"/>
                    <a:pt x="1" y="6"/>
                  </a:cubicBezTo>
                  <a:cubicBezTo>
                    <a:pt x="0" y="11"/>
                    <a:pt x="2" y="15"/>
                    <a:pt x="6" y="17"/>
                  </a:cubicBezTo>
                  <a:cubicBezTo>
                    <a:pt x="36" y="27"/>
                    <a:pt x="36" y="27"/>
                    <a:pt x="36" y="27"/>
                  </a:cubicBezTo>
                  <a:cubicBezTo>
                    <a:pt x="18" y="52"/>
                    <a:pt x="18" y="52"/>
                    <a:pt x="18" y="52"/>
                  </a:cubicBezTo>
                  <a:cubicBezTo>
                    <a:pt x="15" y="56"/>
                    <a:pt x="16" y="61"/>
                    <a:pt x="20" y="64"/>
                  </a:cubicBezTo>
                  <a:cubicBezTo>
                    <a:pt x="23" y="66"/>
                    <a:pt x="29" y="66"/>
                    <a:pt x="31" y="62"/>
                  </a:cubicBezTo>
                  <a:cubicBezTo>
                    <a:pt x="50" y="36"/>
                    <a:pt x="50" y="36"/>
                    <a:pt x="50" y="36"/>
                  </a:cubicBezTo>
                  <a:cubicBezTo>
                    <a:pt x="68" y="62"/>
                    <a:pt x="68" y="62"/>
                    <a:pt x="68" y="62"/>
                  </a:cubicBezTo>
                  <a:cubicBezTo>
                    <a:pt x="71" y="66"/>
                    <a:pt x="76" y="66"/>
                    <a:pt x="80" y="64"/>
                  </a:cubicBezTo>
                  <a:cubicBezTo>
                    <a:pt x="84" y="61"/>
                    <a:pt x="84" y="56"/>
                    <a:pt x="82" y="52"/>
                  </a:cubicBezTo>
                  <a:cubicBezTo>
                    <a:pt x="63" y="27"/>
                    <a:pt x="63" y="27"/>
                    <a:pt x="63" y="27"/>
                  </a:cubicBezTo>
                  <a:cubicBezTo>
                    <a:pt x="93" y="17"/>
                    <a:pt x="93" y="17"/>
                    <a:pt x="93" y="17"/>
                  </a:cubicBezTo>
                  <a:cubicBezTo>
                    <a:pt x="98" y="15"/>
                    <a:pt x="100" y="11"/>
                    <a:pt x="99" y="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13"/>
            <p:cNvSpPr>
              <a:spLocks/>
            </p:cNvSpPr>
            <p:nvPr userDrawn="1"/>
          </p:nvSpPr>
          <p:spPr bwMode="auto">
            <a:xfrm>
              <a:off x="-1363943" y="249939"/>
              <a:ext cx="36512" cy="47625"/>
            </a:xfrm>
            <a:custGeom>
              <a:avLst/>
              <a:gdLst>
                <a:gd name="T0" fmla="*/ 0 w 13"/>
                <a:gd name="T1" fmla="*/ 6 h 17"/>
                <a:gd name="T2" fmla="*/ 7 w 13"/>
                <a:gd name="T3" fmla="*/ 0 h 17"/>
                <a:gd name="T4" fmla="*/ 13 w 13"/>
                <a:gd name="T5" fmla="*/ 6 h 17"/>
                <a:gd name="T6" fmla="*/ 13 w 13"/>
                <a:gd name="T7" fmla="*/ 11 h 17"/>
                <a:gd name="T8" fmla="*/ 7 w 13"/>
                <a:gd name="T9" fmla="*/ 17 h 17"/>
                <a:gd name="T10" fmla="*/ 0 w 13"/>
                <a:gd name="T11" fmla="*/ 11 h 17"/>
                <a:gd name="T12" fmla="*/ 0 w 13"/>
                <a:gd name="T13" fmla="*/ 6 h 17"/>
              </a:gdLst>
              <a:ahLst/>
              <a:cxnLst>
                <a:cxn ang="0">
                  <a:pos x="T0" y="T1"/>
                </a:cxn>
                <a:cxn ang="0">
                  <a:pos x="T2" y="T3"/>
                </a:cxn>
                <a:cxn ang="0">
                  <a:pos x="T4" y="T5"/>
                </a:cxn>
                <a:cxn ang="0">
                  <a:pos x="T6" y="T7"/>
                </a:cxn>
                <a:cxn ang="0">
                  <a:pos x="T8" y="T9"/>
                </a:cxn>
                <a:cxn ang="0">
                  <a:pos x="T10" y="T11"/>
                </a:cxn>
                <a:cxn ang="0">
                  <a:pos x="T12" y="T13"/>
                </a:cxn>
              </a:cxnLst>
              <a:rect l="0" t="0" r="r" b="b"/>
              <a:pathLst>
                <a:path w="13" h="17">
                  <a:moveTo>
                    <a:pt x="0" y="6"/>
                  </a:moveTo>
                  <a:cubicBezTo>
                    <a:pt x="0" y="2"/>
                    <a:pt x="3" y="0"/>
                    <a:pt x="7" y="0"/>
                  </a:cubicBezTo>
                  <a:cubicBezTo>
                    <a:pt x="10" y="0"/>
                    <a:pt x="13" y="2"/>
                    <a:pt x="13" y="6"/>
                  </a:cubicBezTo>
                  <a:cubicBezTo>
                    <a:pt x="13" y="11"/>
                    <a:pt x="13" y="11"/>
                    <a:pt x="13" y="11"/>
                  </a:cubicBezTo>
                  <a:cubicBezTo>
                    <a:pt x="13" y="15"/>
                    <a:pt x="10" y="17"/>
                    <a:pt x="7" y="17"/>
                  </a:cubicBezTo>
                  <a:cubicBezTo>
                    <a:pt x="3" y="17"/>
                    <a:pt x="0" y="15"/>
                    <a:pt x="0" y="11"/>
                  </a:cubicBezTo>
                  <a:lnTo>
                    <a:pt x="0" y="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14"/>
            <p:cNvSpPr>
              <a:spLocks/>
            </p:cNvSpPr>
            <p:nvPr userDrawn="1"/>
          </p:nvSpPr>
          <p:spPr bwMode="auto">
            <a:xfrm>
              <a:off x="-1451256" y="300739"/>
              <a:ext cx="211137" cy="141288"/>
            </a:xfrm>
            <a:custGeom>
              <a:avLst/>
              <a:gdLst>
                <a:gd name="T0" fmla="*/ 74 w 75"/>
                <a:gd name="T1" fmla="*/ 5 h 50"/>
                <a:gd name="T2" fmla="*/ 66 w 75"/>
                <a:gd name="T3" fmla="*/ 1 h 50"/>
                <a:gd name="T4" fmla="*/ 38 w 75"/>
                <a:gd name="T5" fmla="*/ 11 h 50"/>
                <a:gd name="T6" fmla="*/ 9 w 75"/>
                <a:gd name="T7" fmla="*/ 1 h 50"/>
                <a:gd name="T8" fmla="*/ 1 w 75"/>
                <a:gd name="T9" fmla="*/ 5 h 50"/>
                <a:gd name="T10" fmla="*/ 5 w 75"/>
                <a:gd name="T11" fmla="*/ 13 h 50"/>
                <a:gd name="T12" fmla="*/ 28 w 75"/>
                <a:gd name="T13" fmla="*/ 20 h 50"/>
                <a:gd name="T14" fmla="*/ 14 w 75"/>
                <a:gd name="T15" fmla="*/ 39 h 50"/>
                <a:gd name="T16" fmla="*/ 15 w 75"/>
                <a:gd name="T17" fmla="*/ 48 h 50"/>
                <a:gd name="T18" fmla="*/ 24 w 75"/>
                <a:gd name="T19" fmla="*/ 47 h 50"/>
                <a:gd name="T20" fmla="*/ 38 w 75"/>
                <a:gd name="T21" fmla="*/ 28 h 50"/>
                <a:gd name="T22" fmla="*/ 51 w 75"/>
                <a:gd name="T23" fmla="*/ 47 h 50"/>
                <a:gd name="T24" fmla="*/ 60 w 75"/>
                <a:gd name="T25" fmla="*/ 48 h 50"/>
                <a:gd name="T26" fmla="*/ 62 w 75"/>
                <a:gd name="T27" fmla="*/ 39 h 50"/>
                <a:gd name="T28" fmla="*/ 48 w 75"/>
                <a:gd name="T29" fmla="*/ 20 h 50"/>
                <a:gd name="T30" fmla="*/ 70 w 75"/>
                <a:gd name="T31" fmla="*/ 13 h 50"/>
                <a:gd name="T32" fmla="*/ 74 w 75"/>
                <a:gd name="T33" fmla="*/ 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5" h="50">
                  <a:moveTo>
                    <a:pt x="74" y="5"/>
                  </a:moveTo>
                  <a:cubicBezTo>
                    <a:pt x="73" y="2"/>
                    <a:pt x="69" y="0"/>
                    <a:pt x="66" y="1"/>
                  </a:cubicBezTo>
                  <a:cubicBezTo>
                    <a:pt x="38" y="11"/>
                    <a:pt x="38" y="11"/>
                    <a:pt x="38" y="11"/>
                  </a:cubicBezTo>
                  <a:cubicBezTo>
                    <a:pt x="9" y="1"/>
                    <a:pt x="9" y="1"/>
                    <a:pt x="9" y="1"/>
                  </a:cubicBezTo>
                  <a:cubicBezTo>
                    <a:pt x="6" y="0"/>
                    <a:pt x="2" y="2"/>
                    <a:pt x="1" y="5"/>
                  </a:cubicBezTo>
                  <a:cubicBezTo>
                    <a:pt x="0" y="9"/>
                    <a:pt x="2" y="12"/>
                    <a:pt x="5" y="13"/>
                  </a:cubicBezTo>
                  <a:cubicBezTo>
                    <a:pt x="28" y="20"/>
                    <a:pt x="28" y="20"/>
                    <a:pt x="28" y="20"/>
                  </a:cubicBezTo>
                  <a:cubicBezTo>
                    <a:pt x="14" y="39"/>
                    <a:pt x="14" y="39"/>
                    <a:pt x="14" y="39"/>
                  </a:cubicBezTo>
                  <a:cubicBezTo>
                    <a:pt x="12" y="42"/>
                    <a:pt x="12" y="46"/>
                    <a:pt x="15" y="48"/>
                  </a:cubicBezTo>
                  <a:cubicBezTo>
                    <a:pt x="18" y="50"/>
                    <a:pt x="22" y="49"/>
                    <a:pt x="24" y="47"/>
                  </a:cubicBezTo>
                  <a:cubicBezTo>
                    <a:pt x="38" y="28"/>
                    <a:pt x="38" y="28"/>
                    <a:pt x="38" y="28"/>
                  </a:cubicBezTo>
                  <a:cubicBezTo>
                    <a:pt x="51" y="47"/>
                    <a:pt x="51" y="47"/>
                    <a:pt x="51" y="47"/>
                  </a:cubicBezTo>
                  <a:cubicBezTo>
                    <a:pt x="53" y="49"/>
                    <a:pt x="57" y="50"/>
                    <a:pt x="60" y="48"/>
                  </a:cubicBezTo>
                  <a:cubicBezTo>
                    <a:pt x="63" y="46"/>
                    <a:pt x="64" y="42"/>
                    <a:pt x="62" y="39"/>
                  </a:cubicBezTo>
                  <a:cubicBezTo>
                    <a:pt x="48" y="20"/>
                    <a:pt x="48" y="20"/>
                    <a:pt x="48" y="20"/>
                  </a:cubicBezTo>
                  <a:cubicBezTo>
                    <a:pt x="70" y="13"/>
                    <a:pt x="70" y="13"/>
                    <a:pt x="70" y="13"/>
                  </a:cubicBezTo>
                  <a:cubicBezTo>
                    <a:pt x="73" y="12"/>
                    <a:pt x="75" y="9"/>
                    <a:pt x="74"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15"/>
            <p:cNvSpPr>
              <a:spLocks noEditPoints="1"/>
            </p:cNvSpPr>
            <p:nvPr userDrawn="1"/>
          </p:nvSpPr>
          <p:spPr bwMode="auto">
            <a:xfrm>
              <a:off x="-1995768" y="421389"/>
              <a:ext cx="325437" cy="396875"/>
            </a:xfrm>
            <a:custGeom>
              <a:avLst/>
              <a:gdLst>
                <a:gd name="T0" fmla="*/ 58 w 116"/>
                <a:gd name="T1" fmla="*/ 141 h 141"/>
                <a:gd name="T2" fmla="*/ 0 w 116"/>
                <a:gd name="T3" fmla="*/ 71 h 141"/>
                <a:gd name="T4" fmla="*/ 58 w 116"/>
                <a:gd name="T5" fmla="*/ 0 h 141"/>
                <a:gd name="T6" fmla="*/ 116 w 116"/>
                <a:gd name="T7" fmla="*/ 71 h 141"/>
                <a:gd name="T8" fmla="*/ 58 w 116"/>
                <a:gd name="T9" fmla="*/ 141 h 141"/>
                <a:gd name="T10" fmla="*/ 59 w 116"/>
                <a:gd name="T11" fmla="*/ 16 h 141"/>
                <a:gd name="T12" fmla="*/ 22 w 116"/>
                <a:gd name="T13" fmla="*/ 71 h 141"/>
                <a:gd name="T14" fmla="*/ 32 w 116"/>
                <a:gd name="T15" fmla="*/ 113 h 141"/>
                <a:gd name="T16" fmla="*/ 58 w 116"/>
                <a:gd name="T17" fmla="*/ 125 h 141"/>
                <a:gd name="T18" fmla="*/ 94 w 116"/>
                <a:gd name="T19" fmla="*/ 71 h 141"/>
                <a:gd name="T20" fmla="*/ 59 w 116"/>
                <a:gd name="T21" fmla="*/ 16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41">
                  <a:moveTo>
                    <a:pt x="58" y="141"/>
                  </a:moveTo>
                  <a:cubicBezTo>
                    <a:pt x="20" y="141"/>
                    <a:pt x="0" y="116"/>
                    <a:pt x="0" y="71"/>
                  </a:cubicBezTo>
                  <a:cubicBezTo>
                    <a:pt x="0" y="25"/>
                    <a:pt x="21" y="0"/>
                    <a:pt x="58" y="0"/>
                  </a:cubicBezTo>
                  <a:cubicBezTo>
                    <a:pt x="96" y="0"/>
                    <a:pt x="116" y="25"/>
                    <a:pt x="116" y="71"/>
                  </a:cubicBezTo>
                  <a:cubicBezTo>
                    <a:pt x="116" y="116"/>
                    <a:pt x="96" y="141"/>
                    <a:pt x="58" y="141"/>
                  </a:cubicBezTo>
                  <a:moveTo>
                    <a:pt x="59" y="16"/>
                  </a:moveTo>
                  <a:cubicBezTo>
                    <a:pt x="35" y="16"/>
                    <a:pt x="22" y="35"/>
                    <a:pt x="22" y="71"/>
                  </a:cubicBezTo>
                  <a:cubicBezTo>
                    <a:pt x="22" y="88"/>
                    <a:pt x="26" y="104"/>
                    <a:pt x="32" y="113"/>
                  </a:cubicBezTo>
                  <a:cubicBezTo>
                    <a:pt x="37" y="121"/>
                    <a:pt x="47" y="125"/>
                    <a:pt x="58" y="125"/>
                  </a:cubicBezTo>
                  <a:cubicBezTo>
                    <a:pt x="82" y="125"/>
                    <a:pt x="94" y="107"/>
                    <a:pt x="94" y="71"/>
                  </a:cubicBezTo>
                  <a:cubicBezTo>
                    <a:pt x="94" y="34"/>
                    <a:pt x="82" y="16"/>
                    <a:pt x="59" y="1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16"/>
            <p:cNvSpPr>
              <a:spLocks/>
            </p:cNvSpPr>
            <p:nvPr userDrawn="1"/>
          </p:nvSpPr>
          <p:spPr bwMode="auto">
            <a:xfrm>
              <a:off x="-1648106" y="394402"/>
              <a:ext cx="193675" cy="417513"/>
            </a:xfrm>
            <a:custGeom>
              <a:avLst/>
              <a:gdLst>
                <a:gd name="T0" fmla="*/ 67 w 69"/>
                <a:gd name="T1" fmla="*/ 16 h 149"/>
                <a:gd name="T2" fmla="*/ 50 w 69"/>
                <a:gd name="T3" fmla="*/ 15 h 149"/>
                <a:gd name="T4" fmla="*/ 37 w 69"/>
                <a:gd name="T5" fmla="*/ 33 h 149"/>
                <a:gd name="T6" fmla="*/ 37 w 69"/>
                <a:gd name="T7" fmla="*/ 52 h 149"/>
                <a:gd name="T8" fmla="*/ 64 w 69"/>
                <a:gd name="T9" fmla="*/ 52 h 149"/>
                <a:gd name="T10" fmla="*/ 64 w 69"/>
                <a:gd name="T11" fmla="*/ 65 h 149"/>
                <a:gd name="T12" fmla="*/ 37 w 69"/>
                <a:gd name="T13" fmla="*/ 65 h 149"/>
                <a:gd name="T14" fmla="*/ 37 w 69"/>
                <a:gd name="T15" fmla="*/ 149 h 149"/>
                <a:gd name="T16" fmla="*/ 17 w 69"/>
                <a:gd name="T17" fmla="*/ 149 h 149"/>
                <a:gd name="T18" fmla="*/ 17 w 69"/>
                <a:gd name="T19" fmla="*/ 65 h 149"/>
                <a:gd name="T20" fmla="*/ 0 w 69"/>
                <a:gd name="T21" fmla="*/ 65 h 149"/>
                <a:gd name="T22" fmla="*/ 0 w 69"/>
                <a:gd name="T23" fmla="*/ 54 h 149"/>
                <a:gd name="T24" fmla="*/ 17 w 69"/>
                <a:gd name="T25" fmla="*/ 51 h 149"/>
                <a:gd name="T26" fmla="*/ 17 w 69"/>
                <a:gd name="T27" fmla="*/ 35 h 149"/>
                <a:gd name="T28" fmla="*/ 22 w 69"/>
                <a:gd name="T29" fmla="*/ 11 h 149"/>
                <a:gd name="T30" fmla="*/ 44 w 69"/>
                <a:gd name="T31" fmla="*/ 0 h 149"/>
                <a:gd name="T32" fmla="*/ 69 w 69"/>
                <a:gd name="T33" fmla="*/ 4 h 149"/>
                <a:gd name="T34" fmla="*/ 67 w 69"/>
                <a:gd name="T3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49">
                  <a:moveTo>
                    <a:pt x="67" y="16"/>
                  </a:moveTo>
                  <a:cubicBezTo>
                    <a:pt x="65" y="16"/>
                    <a:pt x="59" y="15"/>
                    <a:pt x="50" y="15"/>
                  </a:cubicBezTo>
                  <a:cubicBezTo>
                    <a:pt x="40" y="15"/>
                    <a:pt x="37" y="19"/>
                    <a:pt x="37" y="33"/>
                  </a:cubicBezTo>
                  <a:cubicBezTo>
                    <a:pt x="37" y="52"/>
                    <a:pt x="37" y="52"/>
                    <a:pt x="37" y="52"/>
                  </a:cubicBezTo>
                  <a:cubicBezTo>
                    <a:pt x="64" y="52"/>
                    <a:pt x="64" y="52"/>
                    <a:pt x="64" y="52"/>
                  </a:cubicBezTo>
                  <a:cubicBezTo>
                    <a:pt x="64" y="65"/>
                    <a:pt x="64" y="65"/>
                    <a:pt x="64" y="65"/>
                  </a:cubicBezTo>
                  <a:cubicBezTo>
                    <a:pt x="37" y="65"/>
                    <a:pt x="37" y="65"/>
                    <a:pt x="37" y="65"/>
                  </a:cubicBezTo>
                  <a:cubicBezTo>
                    <a:pt x="37" y="149"/>
                    <a:pt x="37" y="149"/>
                    <a:pt x="37" y="149"/>
                  </a:cubicBezTo>
                  <a:cubicBezTo>
                    <a:pt x="17" y="149"/>
                    <a:pt x="17" y="149"/>
                    <a:pt x="17" y="149"/>
                  </a:cubicBezTo>
                  <a:cubicBezTo>
                    <a:pt x="17" y="65"/>
                    <a:pt x="17" y="65"/>
                    <a:pt x="17" y="65"/>
                  </a:cubicBezTo>
                  <a:cubicBezTo>
                    <a:pt x="0" y="65"/>
                    <a:pt x="0" y="65"/>
                    <a:pt x="0" y="65"/>
                  </a:cubicBezTo>
                  <a:cubicBezTo>
                    <a:pt x="0" y="54"/>
                    <a:pt x="0" y="54"/>
                    <a:pt x="0" y="54"/>
                  </a:cubicBezTo>
                  <a:cubicBezTo>
                    <a:pt x="17" y="51"/>
                    <a:pt x="17" y="51"/>
                    <a:pt x="17" y="51"/>
                  </a:cubicBezTo>
                  <a:cubicBezTo>
                    <a:pt x="17" y="35"/>
                    <a:pt x="17" y="35"/>
                    <a:pt x="17" y="35"/>
                  </a:cubicBezTo>
                  <a:cubicBezTo>
                    <a:pt x="17" y="21"/>
                    <a:pt x="18" y="16"/>
                    <a:pt x="22" y="11"/>
                  </a:cubicBezTo>
                  <a:cubicBezTo>
                    <a:pt x="27" y="4"/>
                    <a:pt x="34" y="0"/>
                    <a:pt x="44" y="0"/>
                  </a:cubicBezTo>
                  <a:cubicBezTo>
                    <a:pt x="54" y="0"/>
                    <a:pt x="66" y="3"/>
                    <a:pt x="69" y="4"/>
                  </a:cubicBezTo>
                  <a:lnTo>
                    <a:pt x="67" y="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17"/>
            <p:cNvSpPr>
              <a:spLocks/>
            </p:cNvSpPr>
            <p:nvPr userDrawn="1"/>
          </p:nvSpPr>
          <p:spPr bwMode="auto">
            <a:xfrm>
              <a:off x="-1456018" y="534102"/>
              <a:ext cx="190500" cy="284163"/>
            </a:xfrm>
            <a:custGeom>
              <a:avLst/>
              <a:gdLst>
                <a:gd name="T0" fmla="*/ 31 w 68"/>
                <a:gd name="T1" fmla="*/ 101 h 101"/>
                <a:gd name="T2" fmla="*/ 0 w 68"/>
                <a:gd name="T3" fmla="*/ 96 h 101"/>
                <a:gd name="T4" fmla="*/ 3 w 68"/>
                <a:gd name="T5" fmla="*/ 83 h 101"/>
                <a:gd name="T6" fmla="*/ 27 w 68"/>
                <a:gd name="T7" fmla="*/ 86 h 101"/>
                <a:gd name="T8" fmla="*/ 48 w 68"/>
                <a:gd name="T9" fmla="*/ 72 h 101"/>
                <a:gd name="T10" fmla="*/ 31 w 68"/>
                <a:gd name="T11" fmla="*/ 57 h 101"/>
                <a:gd name="T12" fmla="*/ 1 w 68"/>
                <a:gd name="T13" fmla="*/ 29 h 101"/>
                <a:gd name="T14" fmla="*/ 35 w 68"/>
                <a:gd name="T15" fmla="*/ 0 h 101"/>
                <a:gd name="T16" fmla="*/ 63 w 68"/>
                <a:gd name="T17" fmla="*/ 5 h 101"/>
                <a:gd name="T18" fmla="*/ 60 w 68"/>
                <a:gd name="T19" fmla="*/ 17 h 101"/>
                <a:gd name="T20" fmla="*/ 37 w 68"/>
                <a:gd name="T21" fmla="*/ 14 h 101"/>
                <a:gd name="T22" fmla="*/ 21 w 68"/>
                <a:gd name="T23" fmla="*/ 27 h 101"/>
                <a:gd name="T24" fmla="*/ 68 w 68"/>
                <a:gd name="T25" fmla="*/ 69 h 101"/>
                <a:gd name="T26" fmla="*/ 31 w 68"/>
                <a:gd name="T2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8" h="101">
                  <a:moveTo>
                    <a:pt x="31" y="101"/>
                  </a:moveTo>
                  <a:cubicBezTo>
                    <a:pt x="21" y="101"/>
                    <a:pt x="12" y="99"/>
                    <a:pt x="0" y="96"/>
                  </a:cubicBezTo>
                  <a:cubicBezTo>
                    <a:pt x="3" y="83"/>
                    <a:pt x="3" y="83"/>
                    <a:pt x="3" y="83"/>
                  </a:cubicBezTo>
                  <a:cubicBezTo>
                    <a:pt x="13" y="85"/>
                    <a:pt x="20" y="86"/>
                    <a:pt x="27" y="86"/>
                  </a:cubicBezTo>
                  <a:cubicBezTo>
                    <a:pt x="41" y="86"/>
                    <a:pt x="48" y="81"/>
                    <a:pt x="48" y="72"/>
                  </a:cubicBezTo>
                  <a:cubicBezTo>
                    <a:pt x="48" y="64"/>
                    <a:pt x="45" y="61"/>
                    <a:pt x="31" y="57"/>
                  </a:cubicBezTo>
                  <a:cubicBezTo>
                    <a:pt x="14" y="52"/>
                    <a:pt x="1" y="47"/>
                    <a:pt x="1" y="29"/>
                  </a:cubicBezTo>
                  <a:cubicBezTo>
                    <a:pt x="1" y="10"/>
                    <a:pt x="14" y="0"/>
                    <a:pt x="35" y="0"/>
                  </a:cubicBezTo>
                  <a:cubicBezTo>
                    <a:pt x="43" y="0"/>
                    <a:pt x="52" y="1"/>
                    <a:pt x="63" y="5"/>
                  </a:cubicBezTo>
                  <a:cubicBezTo>
                    <a:pt x="60" y="17"/>
                    <a:pt x="60" y="17"/>
                    <a:pt x="60" y="17"/>
                  </a:cubicBezTo>
                  <a:cubicBezTo>
                    <a:pt x="53" y="16"/>
                    <a:pt x="45" y="14"/>
                    <a:pt x="37" y="14"/>
                  </a:cubicBezTo>
                  <a:cubicBezTo>
                    <a:pt x="27" y="14"/>
                    <a:pt x="21" y="19"/>
                    <a:pt x="21" y="27"/>
                  </a:cubicBezTo>
                  <a:cubicBezTo>
                    <a:pt x="21" y="47"/>
                    <a:pt x="68" y="34"/>
                    <a:pt x="68" y="69"/>
                  </a:cubicBezTo>
                  <a:cubicBezTo>
                    <a:pt x="68" y="89"/>
                    <a:pt x="54" y="101"/>
                    <a:pt x="31" y="101"/>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18"/>
            <p:cNvSpPr>
              <a:spLocks/>
            </p:cNvSpPr>
            <p:nvPr userDrawn="1"/>
          </p:nvSpPr>
          <p:spPr bwMode="auto">
            <a:xfrm>
              <a:off x="-1262343" y="464252"/>
              <a:ext cx="187325" cy="354013"/>
            </a:xfrm>
            <a:custGeom>
              <a:avLst/>
              <a:gdLst>
                <a:gd name="T0" fmla="*/ 39 w 67"/>
                <a:gd name="T1" fmla="*/ 126 h 126"/>
                <a:gd name="T2" fmla="*/ 19 w 67"/>
                <a:gd name="T3" fmla="*/ 115 h 126"/>
                <a:gd name="T4" fmla="*/ 17 w 67"/>
                <a:gd name="T5" fmla="*/ 93 h 126"/>
                <a:gd name="T6" fmla="*/ 17 w 67"/>
                <a:gd name="T7" fmla="*/ 40 h 126"/>
                <a:gd name="T8" fmla="*/ 0 w 67"/>
                <a:gd name="T9" fmla="*/ 40 h 126"/>
                <a:gd name="T10" fmla="*/ 0 w 67"/>
                <a:gd name="T11" fmla="*/ 29 h 126"/>
                <a:gd name="T12" fmla="*/ 17 w 67"/>
                <a:gd name="T13" fmla="*/ 27 h 126"/>
                <a:gd name="T14" fmla="*/ 17 w 67"/>
                <a:gd name="T15" fmla="*/ 0 h 126"/>
                <a:gd name="T16" fmla="*/ 37 w 67"/>
                <a:gd name="T17" fmla="*/ 0 h 126"/>
                <a:gd name="T18" fmla="*/ 37 w 67"/>
                <a:gd name="T19" fmla="*/ 27 h 126"/>
                <a:gd name="T20" fmla="*/ 63 w 67"/>
                <a:gd name="T21" fmla="*/ 27 h 126"/>
                <a:gd name="T22" fmla="*/ 63 w 67"/>
                <a:gd name="T23" fmla="*/ 40 h 126"/>
                <a:gd name="T24" fmla="*/ 37 w 67"/>
                <a:gd name="T25" fmla="*/ 40 h 126"/>
                <a:gd name="T26" fmla="*/ 37 w 67"/>
                <a:gd name="T27" fmla="*/ 87 h 126"/>
                <a:gd name="T28" fmla="*/ 38 w 67"/>
                <a:gd name="T29" fmla="*/ 106 h 126"/>
                <a:gd name="T30" fmla="*/ 47 w 67"/>
                <a:gd name="T31" fmla="*/ 110 h 126"/>
                <a:gd name="T32" fmla="*/ 64 w 67"/>
                <a:gd name="T33" fmla="*/ 107 h 126"/>
                <a:gd name="T34" fmla="*/ 67 w 67"/>
                <a:gd name="T35" fmla="*/ 120 h 126"/>
                <a:gd name="T36" fmla="*/ 39 w 67"/>
                <a:gd name="T37"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 h="126">
                  <a:moveTo>
                    <a:pt x="39" y="126"/>
                  </a:moveTo>
                  <a:cubicBezTo>
                    <a:pt x="30" y="126"/>
                    <a:pt x="23" y="122"/>
                    <a:pt x="19" y="115"/>
                  </a:cubicBezTo>
                  <a:cubicBezTo>
                    <a:pt x="17" y="111"/>
                    <a:pt x="17" y="106"/>
                    <a:pt x="17" y="93"/>
                  </a:cubicBezTo>
                  <a:cubicBezTo>
                    <a:pt x="17" y="40"/>
                    <a:pt x="17" y="40"/>
                    <a:pt x="17" y="40"/>
                  </a:cubicBezTo>
                  <a:cubicBezTo>
                    <a:pt x="0" y="40"/>
                    <a:pt x="0" y="40"/>
                    <a:pt x="0" y="40"/>
                  </a:cubicBezTo>
                  <a:cubicBezTo>
                    <a:pt x="0" y="29"/>
                    <a:pt x="0" y="29"/>
                    <a:pt x="0" y="29"/>
                  </a:cubicBezTo>
                  <a:cubicBezTo>
                    <a:pt x="17" y="27"/>
                    <a:pt x="17" y="27"/>
                    <a:pt x="17" y="27"/>
                  </a:cubicBezTo>
                  <a:cubicBezTo>
                    <a:pt x="17" y="0"/>
                    <a:pt x="17" y="0"/>
                    <a:pt x="17" y="0"/>
                  </a:cubicBezTo>
                  <a:cubicBezTo>
                    <a:pt x="37" y="0"/>
                    <a:pt x="37" y="0"/>
                    <a:pt x="37" y="0"/>
                  </a:cubicBezTo>
                  <a:cubicBezTo>
                    <a:pt x="37" y="27"/>
                    <a:pt x="37" y="27"/>
                    <a:pt x="37" y="27"/>
                  </a:cubicBezTo>
                  <a:cubicBezTo>
                    <a:pt x="63" y="27"/>
                    <a:pt x="63" y="27"/>
                    <a:pt x="63" y="27"/>
                  </a:cubicBezTo>
                  <a:cubicBezTo>
                    <a:pt x="63" y="40"/>
                    <a:pt x="63" y="40"/>
                    <a:pt x="63" y="40"/>
                  </a:cubicBezTo>
                  <a:cubicBezTo>
                    <a:pt x="37" y="40"/>
                    <a:pt x="37" y="40"/>
                    <a:pt x="37" y="40"/>
                  </a:cubicBezTo>
                  <a:cubicBezTo>
                    <a:pt x="37" y="87"/>
                    <a:pt x="37" y="87"/>
                    <a:pt x="37" y="87"/>
                  </a:cubicBezTo>
                  <a:cubicBezTo>
                    <a:pt x="37" y="104"/>
                    <a:pt x="37" y="104"/>
                    <a:pt x="38" y="106"/>
                  </a:cubicBezTo>
                  <a:cubicBezTo>
                    <a:pt x="40" y="109"/>
                    <a:pt x="43" y="110"/>
                    <a:pt x="47" y="110"/>
                  </a:cubicBezTo>
                  <a:cubicBezTo>
                    <a:pt x="52" y="110"/>
                    <a:pt x="56" y="109"/>
                    <a:pt x="64" y="107"/>
                  </a:cubicBezTo>
                  <a:cubicBezTo>
                    <a:pt x="67" y="120"/>
                    <a:pt x="67" y="120"/>
                    <a:pt x="67" y="120"/>
                  </a:cubicBezTo>
                  <a:cubicBezTo>
                    <a:pt x="55" y="124"/>
                    <a:pt x="47" y="126"/>
                    <a:pt x="39" y="12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19"/>
            <p:cNvSpPr>
              <a:spLocks noEditPoints="1"/>
            </p:cNvSpPr>
            <p:nvPr userDrawn="1"/>
          </p:nvSpPr>
          <p:spPr bwMode="auto">
            <a:xfrm>
              <a:off x="-1071843" y="530927"/>
              <a:ext cx="230187" cy="287338"/>
            </a:xfrm>
            <a:custGeom>
              <a:avLst/>
              <a:gdLst>
                <a:gd name="T0" fmla="*/ 21 w 82"/>
                <a:gd name="T1" fmla="*/ 54 h 102"/>
                <a:gd name="T2" fmla="*/ 21 w 82"/>
                <a:gd name="T3" fmla="*/ 57 h 102"/>
                <a:gd name="T4" fmla="*/ 45 w 82"/>
                <a:gd name="T5" fmla="*/ 85 h 102"/>
                <a:gd name="T6" fmla="*/ 77 w 82"/>
                <a:gd name="T7" fmla="*/ 79 h 102"/>
                <a:gd name="T8" fmla="*/ 81 w 82"/>
                <a:gd name="T9" fmla="*/ 90 h 102"/>
                <a:gd name="T10" fmla="*/ 39 w 82"/>
                <a:gd name="T11" fmla="*/ 102 h 102"/>
                <a:gd name="T12" fmla="*/ 0 w 82"/>
                <a:gd name="T13" fmla="*/ 54 h 102"/>
                <a:gd name="T14" fmla="*/ 43 w 82"/>
                <a:gd name="T15" fmla="*/ 0 h 102"/>
                <a:gd name="T16" fmla="*/ 82 w 82"/>
                <a:gd name="T17" fmla="*/ 49 h 102"/>
                <a:gd name="T18" fmla="*/ 82 w 82"/>
                <a:gd name="T19" fmla="*/ 54 h 102"/>
                <a:gd name="T20" fmla="*/ 21 w 82"/>
                <a:gd name="T21" fmla="*/ 54 h 102"/>
                <a:gd name="T22" fmla="*/ 44 w 82"/>
                <a:gd name="T23" fmla="*/ 14 h 102"/>
                <a:gd name="T24" fmla="*/ 22 w 82"/>
                <a:gd name="T25" fmla="*/ 42 h 102"/>
                <a:gd name="T26" fmla="*/ 63 w 82"/>
                <a:gd name="T27" fmla="*/ 40 h 102"/>
                <a:gd name="T28" fmla="*/ 44 w 82"/>
                <a:gd name="T29" fmla="*/ 1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102">
                  <a:moveTo>
                    <a:pt x="21" y="54"/>
                  </a:moveTo>
                  <a:cubicBezTo>
                    <a:pt x="21" y="57"/>
                    <a:pt x="21" y="57"/>
                    <a:pt x="21" y="57"/>
                  </a:cubicBezTo>
                  <a:cubicBezTo>
                    <a:pt x="21" y="76"/>
                    <a:pt x="29" y="85"/>
                    <a:pt x="45" y="85"/>
                  </a:cubicBezTo>
                  <a:cubicBezTo>
                    <a:pt x="53" y="85"/>
                    <a:pt x="61" y="84"/>
                    <a:pt x="77" y="79"/>
                  </a:cubicBezTo>
                  <a:cubicBezTo>
                    <a:pt x="81" y="90"/>
                    <a:pt x="81" y="90"/>
                    <a:pt x="81" y="90"/>
                  </a:cubicBezTo>
                  <a:cubicBezTo>
                    <a:pt x="61" y="99"/>
                    <a:pt x="51" y="102"/>
                    <a:pt x="39" y="102"/>
                  </a:cubicBezTo>
                  <a:cubicBezTo>
                    <a:pt x="15" y="102"/>
                    <a:pt x="0" y="84"/>
                    <a:pt x="0" y="54"/>
                  </a:cubicBezTo>
                  <a:cubicBezTo>
                    <a:pt x="0" y="22"/>
                    <a:pt x="16" y="0"/>
                    <a:pt x="43" y="0"/>
                  </a:cubicBezTo>
                  <a:cubicBezTo>
                    <a:pt x="69" y="0"/>
                    <a:pt x="82" y="16"/>
                    <a:pt x="82" y="49"/>
                  </a:cubicBezTo>
                  <a:cubicBezTo>
                    <a:pt x="82" y="54"/>
                    <a:pt x="82" y="54"/>
                    <a:pt x="82" y="54"/>
                  </a:cubicBezTo>
                  <a:lnTo>
                    <a:pt x="21" y="54"/>
                  </a:lnTo>
                  <a:close/>
                  <a:moveTo>
                    <a:pt x="44" y="14"/>
                  </a:moveTo>
                  <a:cubicBezTo>
                    <a:pt x="31" y="14"/>
                    <a:pt x="24" y="24"/>
                    <a:pt x="22" y="42"/>
                  </a:cubicBezTo>
                  <a:cubicBezTo>
                    <a:pt x="63" y="40"/>
                    <a:pt x="63" y="40"/>
                    <a:pt x="63" y="40"/>
                  </a:cubicBezTo>
                  <a:cubicBezTo>
                    <a:pt x="63" y="23"/>
                    <a:pt x="57" y="14"/>
                    <a:pt x="44" y="1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Freeform 20"/>
            <p:cNvSpPr>
              <a:spLocks noEditPoints="1"/>
            </p:cNvSpPr>
            <p:nvPr userDrawn="1"/>
          </p:nvSpPr>
          <p:spPr bwMode="auto">
            <a:xfrm>
              <a:off x="-816256" y="402339"/>
              <a:ext cx="234950" cy="415925"/>
            </a:xfrm>
            <a:custGeom>
              <a:avLst/>
              <a:gdLst>
                <a:gd name="T0" fmla="*/ 65 w 84"/>
                <a:gd name="T1" fmla="*/ 146 h 148"/>
                <a:gd name="T2" fmla="*/ 65 w 84"/>
                <a:gd name="T3" fmla="*/ 137 h 148"/>
                <a:gd name="T4" fmla="*/ 33 w 84"/>
                <a:gd name="T5" fmla="*/ 148 h 148"/>
                <a:gd name="T6" fmla="*/ 0 w 84"/>
                <a:gd name="T7" fmla="*/ 97 h 148"/>
                <a:gd name="T8" fmla="*/ 35 w 84"/>
                <a:gd name="T9" fmla="*/ 46 h 148"/>
                <a:gd name="T10" fmla="*/ 64 w 84"/>
                <a:gd name="T11" fmla="*/ 57 h 148"/>
                <a:gd name="T12" fmla="*/ 64 w 84"/>
                <a:gd name="T13" fmla="*/ 0 h 148"/>
                <a:gd name="T14" fmla="*/ 84 w 84"/>
                <a:gd name="T15" fmla="*/ 0 h 148"/>
                <a:gd name="T16" fmla="*/ 84 w 84"/>
                <a:gd name="T17" fmla="*/ 146 h 148"/>
                <a:gd name="T18" fmla="*/ 65 w 84"/>
                <a:gd name="T19" fmla="*/ 146 h 148"/>
                <a:gd name="T20" fmla="*/ 64 w 84"/>
                <a:gd name="T21" fmla="*/ 69 h 148"/>
                <a:gd name="T22" fmla="*/ 42 w 84"/>
                <a:gd name="T23" fmla="*/ 64 h 148"/>
                <a:gd name="T24" fmla="*/ 21 w 84"/>
                <a:gd name="T25" fmla="*/ 97 h 148"/>
                <a:gd name="T26" fmla="*/ 41 w 84"/>
                <a:gd name="T27" fmla="*/ 131 h 148"/>
                <a:gd name="T28" fmla="*/ 64 w 84"/>
                <a:gd name="T29" fmla="*/ 125 h 148"/>
                <a:gd name="T30" fmla="*/ 64 w 84"/>
                <a:gd name="T31" fmla="*/ 69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4" h="148">
                  <a:moveTo>
                    <a:pt x="65" y="146"/>
                  </a:moveTo>
                  <a:cubicBezTo>
                    <a:pt x="65" y="137"/>
                    <a:pt x="65" y="137"/>
                    <a:pt x="65" y="137"/>
                  </a:cubicBezTo>
                  <a:cubicBezTo>
                    <a:pt x="54" y="143"/>
                    <a:pt x="43" y="148"/>
                    <a:pt x="33" y="148"/>
                  </a:cubicBezTo>
                  <a:cubicBezTo>
                    <a:pt x="12" y="148"/>
                    <a:pt x="0" y="129"/>
                    <a:pt x="0" y="97"/>
                  </a:cubicBezTo>
                  <a:cubicBezTo>
                    <a:pt x="0" y="66"/>
                    <a:pt x="14" y="46"/>
                    <a:pt x="35" y="46"/>
                  </a:cubicBezTo>
                  <a:cubicBezTo>
                    <a:pt x="46" y="46"/>
                    <a:pt x="55" y="52"/>
                    <a:pt x="64" y="57"/>
                  </a:cubicBezTo>
                  <a:cubicBezTo>
                    <a:pt x="64" y="0"/>
                    <a:pt x="64" y="0"/>
                    <a:pt x="64" y="0"/>
                  </a:cubicBezTo>
                  <a:cubicBezTo>
                    <a:pt x="84" y="0"/>
                    <a:pt x="84" y="0"/>
                    <a:pt x="84" y="0"/>
                  </a:cubicBezTo>
                  <a:cubicBezTo>
                    <a:pt x="84" y="146"/>
                    <a:pt x="84" y="146"/>
                    <a:pt x="84" y="146"/>
                  </a:cubicBezTo>
                  <a:lnTo>
                    <a:pt x="65" y="146"/>
                  </a:lnTo>
                  <a:close/>
                  <a:moveTo>
                    <a:pt x="64" y="69"/>
                  </a:moveTo>
                  <a:cubicBezTo>
                    <a:pt x="52" y="65"/>
                    <a:pt x="48" y="64"/>
                    <a:pt x="42" y="64"/>
                  </a:cubicBezTo>
                  <a:cubicBezTo>
                    <a:pt x="28" y="64"/>
                    <a:pt x="21" y="75"/>
                    <a:pt x="21" y="97"/>
                  </a:cubicBezTo>
                  <a:cubicBezTo>
                    <a:pt x="21" y="120"/>
                    <a:pt x="28" y="131"/>
                    <a:pt x="41" y="131"/>
                  </a:cubicBezTo>
                  <a:cubicBezTo>
                    <a:pt x="47" y="131"/>
                    <a:pt x="52" y="129"/>
                    <a:pt x="64" y="125"/>
                  </a:cubicBezTo>
                  <a:lnTo>
                    <a:pt x="64" y="6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21"/>
            <p:cNvSpPr>
              <a:spLocks/>
            </p:cNvSpPr>
            <p:nvPr userDrawn="1"/>
          </p:nvSpPr>
          <p:spPr bwMode="auto">
            <a:xfrm>
              <a:off x="-1973543" y="950027"/>
              <a:ext cx="46037" cy="98425"/>
            </a:xfrm>
            <a:custGeom>
              <a:avLst/>
              <a:gdLst>
                <a:gd name="T0" fmla="*/ 15 w 16"/>
                <a:gd name="T1" fmla="*/ 5 h 35"/>
                <a:gd name="T2" fmla="*/ 6 w 16"/>
                <a:gd name="T3" fmla="*/ 7 h 35"/>
                <a:gd name="T4" fmla="*/ 6 w 16"/>
                <a:gd name="T5" fmla="*/ 35 h 35"/>
                <a:gd name="T6" fmla="*/ 0 w 16"/>
                <a:gd name="T7" fmla="*/ 35 h 35"/>
                <a:gd name="T8" fmla="*/ 0 w 16"/>
                <a:gd name="T9" fmla="*/ 0 h 35"/>
                <a:gd name="T10" fmla="*/ 5 w 16"/>
                <a:gd name="T11" fmla="*/ 0 h 35"/>
                <a:gd name="T12" fmla="*/ 5 w 16"/>
                <a:gd name="T13" fmla="*/ 3 h 35"/>
                <a:gd name="T14" fmla="*/ 15 w 16"/>
                <a:gd name="T15" fmla="*/ 0 h 35"/>
                <a:gd name="T16" fmla="*/ 16 w 16"/>
                <a:gd name="T17" fmla="*/ 0 h 35"/>
                <a:gd name="T18" fmla="*/ 16 w 16"/>
                <a:gd name="T19" fmla="*/ 5 h 35"/>
                <a:gd name="T20" fmla="*/ 15 w 16"/>
                <a:gd name="T21"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5">
                  <a:moveTo>
                    <a:pt x="15" y="5"/>
                  </a:moveTo>
                  <a:cubicBezTo>
                    <a:pt x="12" y="5"/>
                    <a:pt x="9" y="5"/>
                    <a:pt x="6" y="7"/>
                  </a:cubicBezTo>
                  <a:cubicBezTo>
                    <a:pt x="6" y="35"/>
                    <a:pt x="6" y="35"/>
                    <a:pt x="6" y="35"/>
                  </a:cubicBezTo>
                  <a:cubicBezTo>
                    <a:pt x="0" y="35"/>
                    <a:pt x="0" y="35"/>
                    <a:pt x="0" y="35"/>
                  </a:cubicBezTo>
                  <a:cubicBezTo>
                    <a:pt x="0" y="0"/>
                    <a:pt x="0" y="0"/>
                    <a:pt x="0" y="0"/>
                  </a:cubicBezTo>
                  <a:cubicBezTo>
                    <a:pt x="5" y="0"/>
                    <a:pt x="5" y="0"/>
                    <a:pt x="5" y="0"/>
                  </a:cubicBezTo>
                  <a:cubicBezTo>
                    <a:pt x="5" y="3"/>
                    <a:pt x="5" y="3"/>
                    <a:pt x="5" y="3"/>
                  </a:cubicBezTo>
                  <a:cubicBezTo>
                    <a:pt x="9" y="1"/>
                    <a:pt x="11" y="0"/>
                    <a:pt x="15" y="0"/>
                  </a:cubicBezTo>
                  <a:cubicBezTo>
                    <a:pt x="15" y="0"/>
                    <a:pt x="16" y="0"/>
                    <a:pt x="16" y="0"/>
                  </a:cubicBezTo>
                  <a:cubicBezTo>
                    <a:pt x="16" y="5"/>
                    <a:pt x="16" y="5"/>
                    <a:pt x="16" y="5"/>
                  </a:cubicBezTo>
                  <a:cubicBezTo>
                    <a:pt x="15"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22"/>
            <p:cNvSpPr>
              <a:spLocks noEditPoints="1"/>
            </p:cNvSpPr>
            <p:nvPr userDrawn="1"/>
          </p:nvSpPr>
          <p:spPr bwMode="auto">
            <a:xfrm>
              <a:off x="-1919568" y="946852"/>
              <a:ext cx="69850" cy="104775"/>
            </a:xfrm>
            <a:custGeom>
              <a:avLst/>
              <a:gdLst>
                <a:gd name="T0" fmla="*/ 20 w 25"/>
                <a:gd name="T1" fmla="*/ 36 h 37"/>
                <a:gd name="T2" fmla="*/ 20 w 25"/>
                <a:gd name="T3" fmla="*/ 33 h 37"/>
                <a:gd name="T4" fmla="*/ 9 w 25"/>
                <a:gd name="T5" fmla="*/ 37 h 37"/>
                <a:gd name="T6" fmla="*/ 0 w 25"/>
                <a:gd name="T7" fmla="*/ 26 h 37"/>
                <a:gd name="T8" fmla="*/ 7 w 25"/>
                <a:gd name="T9" fmla="*/ 16 h 37"/>
                <a:gd name="T10" fmla="*/ 20 w 25"/>
                <a:gd name="T11" fmla="*/ 15 h 37"/>
                <a:gd name="T12" fmla="*/ 20 w 25"/>
                <a:gd name="T13" fmla="*/ 14 h 37"/>
                <a:gd name="T14" fmla="*/ 13 w 25"/>
                <a:gd name="T15" fmla="*/ 5 h 37"/>
                <a:gd name="T16" fmla="*/ 3 w 25"/>
                <a:gd name="T17" fmla="*/ 7 h 37"/>
                <a:gd name="T18" fmla="*/ 2 w 25"/>
                <a:gd name="T19" fmla="*/ 3 h 37"/>
                <a:gd name="T20" fmla="*/ 16 w 25"/>
                <a:gd name="T21" fmla="*/ 0 h 37"/>
                <a:gd name="T22" fmla="*/ 23 w 25"/>
                <a:gd name="T23" fmla="*/ 3 h 37"/>
                <a:gd name="T24" fmla="*/ 25 w 25"/>
                <a:gd name="T25" fmla="*/ 14 h 37"/>
                <a:gd name="T26" fmla="*/ 25 w 25"/>
                <a:gd name="T27" fmla="*/ 36 h 37"/>
                <a:gd name="T28" fmla="*/ 20 w 25"/>
                <a:gd name="T29" fmla="*/ 36 h 37"/>
                <a:gd name="T30" fmla="*/ 20 w 25"/>
                <a:gd name="T31" fmla="*/ 19 h 37"/>
                <a:gd name="T32" fmla="*/ 6 w 25"/>
                <a:gd name="T33" fmla="*/ 26 h 37"/>
                <a:gd name="T34" fmla="*/ 11 w 25"/>
                <a:gd name="T35" fmla="*/ 32 h 37"/>
                <a:gd name="T36" fmla="*/ 20 w 25"/>
                <a:gd name="T37" fmla="*/ 30 h 37"/>
                <a:gd name="T38" fmla="*/ 20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20" y="36"/>
                  </a:moveTo>
                  <a:cubicBezTo>
                    <a:pt x="20" y="33"/>
                    <a:pt x="20" y="33"/>
                    <a:pt x="20" y="33"/>
                  </a:cubicBezTo>
                  <a:cubicBezTo>
                    <a:pt x="16" y="36"/>
                    <a:pt x="12" y="37"/>
                    <a:pt x="9" y="37"/>
                  </a:cubicBezTo>
                  <a:cubicBezTo>
                    <a:pt x="5" y="37"/>
                    <a:pt x="0" y="34"/>
                    <a:pt x="0" y="26"/>
                  </a:cubicBezTo>
                  <a:cubicBezTo>
                    <a:pt x="0" y="20"/>
                    <a:pt x="3" y="17"/>
                    <a:pt x="7" y="16"/>
                  </a:cubicBezTo>
                  <a:cubicBezTo>
                    <a:pt x="9" y="15"/>
                    <a:pt x="13" y="15"/>
                    <a:pt x="20" y="15"/>
                  </a:cubicBezTo>
                  <a:cubicBezTo>
                    <a:pt x="20" y="14"/>
                    <a:pt x="20" y="14"/>
                    <a:pt x="20" y="14"/>
                  </a:cubicBezTo>
                  <a:cubicBezTo>
                    <a:pt x="20" y="8"/>
                    <a:pt x="20" y="5"/>
                    <a:pt x="13" y="5"/>
                  </a:cubicBezTo>
                  <a:cubicBezTo>
                    <a:pt x="11" y="5"/>
                    <a:pt x="7" y="6"/>
                    <a:pt x="3" y="7"/>
                  </a:cubicBezTo>
                  <a:cubicBezTo>
                    <a:pt x="2" y="3"/>
                    <a:pt x="2" y="3"/>
                    <a:pt x="2" y="3"/>
                  </a:cubicBezTo>
                  <a:cubicBezTo>
                    <a:pt x="8" y="1"/>
                    <a:pt x="12" y="0"/>
                    <a:pt x="16" y="0"/>
                  </a:cubicBezTo>
                  <a:cubicBezTo>
                    <a:pt x="19" y="0"/>
                    <a:pt x="22" y="1"/>
                    <a:pt x="23" y="3"/>
                  </a:cubicBezTo>
                  <a:cubicBezTo>
                    <a:pt x="25" y="5"/>
                    <a:pt x="25" y="7"/>
                    <a:pt x="25" y="14"/>
                  </a:cubicBezTo>
                  <a:cubicBezTo>
                    <a:pt x="25" y="36"/>
                    <a:pt x="25" y="36"/>
                    <a:pt x="25" y="36"/>
                  </a:cubicBezTo>
                  <a:lnTo>
                    <a:pt x="20" y="36"/>
                  </a:lnTo>
                  <a:close/>
                  <a:moveTo>
                    <a:pt x="20" y="19"/>
                  </a:moveTo>
                  <a:cubicBezTo>
                    <a:pt x="8" y="20"/>
                    <a:pt x="6" y="21"/>
                    <a:pt x="6" y="26"/>
                  </a:cubicBezTo>
                  <a:cubicBezTo>
                    <a:pt x="6" y="30"/>
                    <a:pt x="8" y="32"/>
                    <a:pt x="11" y="32"/>
                  </a:cubicBezTo>
                  <a:cubicBezTo>
                    <a:pt x="14" y="32"/>
                    <a:pt x="20" y="30"/>
                    <a:pt x="20" y="30"/>
                  </a:cubicBezTo>
                  <a:lnTo>
                    <a:pt x="20"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Freeform 23"/>
            <p:cNvSpPr>
              <a:spLocks noEditPoints="1"/>
            </p:cNvSpPr>
            <p:nvPr userDrawn="1"/>
          </p:nvSpPr>
          <p:spPr bwMode="auto">
            <a:xfrm>
              <a:off x="-1821143" y="908752"/>
              <a:ext cx="19050" cy="139700"/>
            </a:xfrm>
            <a:custGeom>
              <a:avLst/>
              <a:gdLst>
                <a:gd name="T0" fmla="*/ 3 w 7"/>
                <a:gd name="T1" fmla="*/ 8 h 50"/>
                <a:gd name="T2" fmla="*/ 0 w 7"/>
                <a:gd name="T3" fmla="*/ 4 h 50"/>
                <a:gd name="T4" fmla="*/ 3 w 7"/>
                <a:gd name="T5" fmla="*/ 0 h 50"/>
                <a:gd name="T6" fmla="*/ 7 w 7"/>
                <a:gd name="T7" fmla="*/ 4 h 50"/>
                <a:gd name="T8" fmla="*/ 3 w 7"/>
                <a:gd name="T9" fmla="*/ 8 h 50"/>
                <a:gd name="T10" fmla="*/ 1 w 7"/>
                <a:gd name="T11" fmla="*/ 15 h 50"/>
                <a:gd name="T12" fmla="*/ 6 w 7"/>
                <a:gd name="T13" fmla="*/ 15 h 50"/>
                <a:gd name="T14" fmla="*/ 6 w 7"/>
                <a:gd name="T15" fmla="*/ 50 h 50"/>
                <a:gd name="T16" fmla="*/ 1 w 7"/>
                <a:gd name="T17" fmla="*/ 50 h 50"/>
                <a:gd name="T18" fmla="*/ 1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8"/>
                  </a:moveTo>
                  <a:cubicBezTo>
                    <a:pt x="1" y="8"/>
                    <a:pt x="0" y="6"/>
                    <a:pt x="0" y="4"/>
                  </a:cubicBezTo>
                  <a:cubicBezTo>
                    <a:pt x="0" y="2"/>
                    <a:pt x="1" y="0"/>
                    <a:pt x="3" y="0"/>
                  </a:cubicBezTo>
                  <a:cubicBezTo>
                    <a:pt x="5" y="0"/>
                    <a:pt x="7" y="2"/>
                    <a:pt x="7" y="4"/>
                  </a:cubicBezTo>
                  <a:cubicBezTo>
                    <a:pt x="7" y="6"/>
                    <a:pt x="5" y="8"/>
                    <a:pt x="3" y="8"/>
                  </a:cubicBezTo>
                  <a:moveTo>
                    <a:pt x="1" y="15"/>
                  </a:moveTo>
                  <a:cubicBezTo>
                    <a:pt x="6" y="15"/>
                    <a:pt x="6" y="15"/>
                    <a:pt x="6" y="15"/>
                  </a:cubicBezTo>
                  <a:cubicBezTo>
                    <a:pt x="6" y="50"/>
                    <a:pt x="6" y="50"/>
                    <a:pt x="6"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24"/>
            <p:cNvSpPr>
              <a:spLocks/>
            </p:cNvSpPr>
            <p:nvPr userDrawn="1"/>
          </p:nvSpPr>
          <p:spPr bwMode="auto">
            <a:xfrm>
              <a:off x="-1781456" y="946852"/>
              <a:ext cx="63500" cy="104775"/>
            </a:xfrm>
            <a:custGeom>
              <a:avLst/>
              <a:gdLst>
                <a:gd name="T0" fmla="*/ 10 w 23"/>
                <a:gd name="T1" fmla="*/ 37 h 37"/>
                <a:gd name="T2" fmla="*/ 0 w 23"/>
                <a:gd name="T3" fmla="*/ 35 h 37"/>
                <a:gd name="T4" fmla="*/ 1 w 23"/>
                <a:gd name="T5" fmla="*/ 31 h 37"/>
                <a:gd name="T6" fmla="*/ 9 w 23"/>
                <a:gd name="T7" fmla="*/ 32 h 37"/>
                <a:gd name="T8" fmla="*/ 17 w 23"/>
                <a:gd name="T9" fmla="*/ 27 h 37"/>
                <a:gd name="T10" fmla="*/ 11 w 23"/>
                <a:gd name="T11" fmla="*/ 21 h 37"/>
                <a:gd name="T12" fmla="*/ 0 w 23"/>
                <a:gd name="T13" fmla="*/ 11 h 37"/>
                <a:gd name="T14" fmla="*/ 12 w 23"/>
                <a:gd name="T15" fmla="*/ 0 h 37"/>
                <a:gd name="T16" fmla="*/ 21 w 23"/>
                <a:gd name="T17" fmla="*/ 2 h 37"/>
                <a:gd name="T18" fmla="*/ 20 w 23"/>
                <a:gd name="T19" fmla="*/ 6 h 37"/>
                <a:gd name="T20" fmla="*/ 12 w 23"/>
                <a:gd name="T21" fmla="*/ 5 h 37"/>
                <a:gd name="T22" fmla="*/ 6 w 23"/>
                <a:gd name="T23" fmla="*/ 10 h 37"/>
                <a:gd name="T24" fmla="*/ 23 w 23"/>
                <a:gd name="T25" fmla="*/ 26 h 37"/>
                <a:gd name="T26" fmla="*/ 10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0" y="37"/>
                  </a:moveTo>
                  <a:cubicBezTo>
                    <a:pt x="7" y="37"/>
                    <a:pt x="4" y="37"/>
                    <a:pt x="0" y="35"/>
                  </a:cubicBezTo>
                  <a:cubicBezTo>
                    <a:pt x="1" y="31"/>
                    <a:pt x="1" y="31"/>
                    <a:pt x="1" y="31"/>
                  </a:cubicBezTo>
                  <a:cubicBezTo>
                    <a:pt x="4" y="32"/>
                    <a:pt x="7" y="32"/>
                    <a:pt x="9" y="32"/>
                  </a:cubicBezTo>
                  <a:cubicBezTo>
                    <a:pt x="14" y="32"/>
                    <a:pt x="17" y="30"/>
                    <a:pt x="17" y="27"/>
                  </a:cubicBezTo>
                  <a:cubicBezTo>
                    <a:pt x="17" y="24"/>
                    <a:pt x="16" y="22"/>
                    <a:pt x="11" y="21"/>
                  </a:cubicBezTo>
                  <a:cubicBezTo>
                    <a:pt x="5" y="19"/>
                    <a:pt x="0" y="17"/>
                    <a:pt x="0" y="11"/>
                  </a:cubicBezTo>
                  <a:cubicBezTo>
                    <a:pt x="0" y="4"/>
                    <a:pt x="4" y="0"/>
                    <a:pt x="12" y="0"/>
                  </a:cubicBezTo>
                  <a:cubicBezTo>
                    <a:pt x="14" y="0"/>
                    <a:pt x="17" y="1"/>
                    <a:pt x="21" y="2"/>
                  </a:cubicBezTo>
                  <a:cubicBezTo>
                    <a:pt x="20" y="6"/>
                    <a:pt x="20" y="6"/>
                    <a:pt x="20" y="6"/>
                  </a:cubicBezTo>
                  <a:cubicBezTo>
                    <a:pt x="17" y="5"/>
                    <a:pt x="14" y="5"/>
                    <a:pt x="12" y="5"/>
                  </a:cubicBezTo>
                  <a:cubicBezTo>
                    <a:pt x="8" y="5"/>
                    <a:pt x="6" y="7"/>
                    <a:pt x="6" y="10"/>
                  </a:cubicBezTo>
                  <a:cubicBezTo>
                    <a:pt x="6" y="18"/>
                    <a:pt x="23" y="14"/>
                    <a:pt x="23" y="26"/>
                  </a:cubicBezTo>
                  <a:cubicBezTo>
                    <a:pt x="23" y="33"/>
                    <a:pt x="18" y="37"/>
                    <a:pt x="10"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Freeform 25"/>
            <p:cNvSpPr>
              <a:spLocks noEditPoints="1"/>
            </p:cNvSpPr>
            <p:nvPr userDrawn="1"/>
          </p:nvSpPr>
          <p:spPr bwMode="auto">
            <a:xfrm>
              <a:off x="-1697318" y="908752"/>
              <a:ext cx="19050" cy="139700"/>
            </a:xfrm>
            <a:custGeom>
              <a:avLst/>
              <a:gdLst>
                <a:gd name="T0" fmla="*/ 3 w 7"/>
                <a:gd name="T1" fmla="*/ 8 h 50"/>
                <a:gd name="T2" fmla="*/ 0 w 7"/>
                <a:gd name="T3" fmla="*/ 4 h 50"/>
                <a:gd name="T4" fmla="*/ 3 w 7"/>
                <a:gd name="T5" fmla="*/ 0 h 50"/>
                <a:gd name="T6" fmla="*/ 7 w 7"/>
                <a:gd name="T7" fmla="*/ 4 h 50"/>
                <a:gd name="T8" fmla="*/ 3 w 7"/>
                <a:gd name="T9" fmla="*/ 8 h 50"/>
                <a:gd name="T10" fmla="*/ 0 w 7"/>
                <a:gd name="T11" fmla="*/ 15 h 50"/>
                <a:gd name="T12" fmla="*/ 6 w 7"/>
                <a:gd name="T13" fmla="*/ 15 h 50"/>
                <a:gd name="T14" fmla="*/ 6 w 7"/>
                <a:gd name="T15" fmla="*/ 50 h 50"/>
                <a:gd name="T16" fmla="*/ 0 w 7"/>
                <a:gd name="T17" fmla="*/ 50 h 50"/>
                <a:gd name="T18" fmla="*/ 0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8"/>
                  </a:moveTo>
                  <a:cubicBezTo>
                    <a:pt x="1" y="8"/>
                    <a:pt x="0" y="6"/>
                    <a:pt x="0" y="4"/>
                  </a:cubicBezTo>
                  <a:cubicBezTo>
                    <a:pt x="0" y="2"/>
                    <a:pt x="1" y="0"/>
                    <a:pt x="3" y="0"/>
                  </a:cubicBezTo>
                  <a:cubicBezTo>
                    <a:pt x="5" y="0"/>
                    <a:pt x="7" y="2"/>
                    <a:pt x="7" y="4"/>
                  </a:cubicBezTo>
                  <a:cubicBezTo>
                    <a:pt x="7" y="6"/>
                    <a:pt x="5" y="8"/>
                    <a:pt x="3" y="8"/>
                  </a:cubicBezTo>
                  <a:moveTo>
                    <a:pt x="0" y="15"/>
                  </a:moveTo>
                  <a:cubicBezTo>
                    <a:pt x="6" y="15"/>
                    <a:pt x="6" y="15"/>
                    <a:pt x="6" y="15"/>
                  </a:cubicBezTo>
                  <a:cubicBezTo>
                    <a:pt x="6" y="50"/>
                    <a:pt x="6" y="50"/>
                    <a:pt x="6" y="50"/>
                  </a:cubicBezTo>
                  <a:cubicBezTo>
                    <a:pt x="0" y="50"/>
                    <a:pt x="0" y="50"/>
                    <a:pt x="0" y="50"/>
                  </a:cubicBezTo>
                  <a:lnTo>
                    <a:pt x="0"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 name="Freeform 26"/>
            <p:cNvSpPr>
              <a:spLocks/>
            </p:cNvSpPr>
            <p:nvPr userDrawn="1"/>
          </p:nvSpPr>
          <p:spPr bwMode="auto">
            <a:xfrm>
              <a:off x="-1649693" y="946852"/>
              <a:ext cx="74612" cy="101600"/>
            </a:xfrm>
            <a:custGeom>
              <a:avLst/>
              <a:gdLst>
                <a:gd name="T0" fmla="*/ 21 w 27"/>
                <a:gd name="T1" fmla="*/ 36 h 36"/>
                <a:gd name="T2" fmla="*/ 21 w 27"/>
                <a:gd name="T3" fmla="*/ 15 h 36"/>
                <a:gd name="T4" fmla="*/ 16 w 27"/>
                <a:gd name="T5" fmla="*/ 5 h 36"/>
                <a:gd name="T6" fmla="*/ 5 w 27"/>
                <a:gd name="T7" fmla="*/ 7 h 36"/>
                <a:gd name="T8" fmla="*/ 5 w 27"/>
                <a:gd name="T9" fmla="*/ 36 h 36"/>
                <a:gd name="T10" fmla="*/ 0 w 27"/>
                <a:gd name="T11" fmla="*/ 36 h 36"/>
                <a:gd name="T12" fmla="*/ 0 w 27"/>
                <a:gd name="T13" fmla="*/ 1 h 36"/>
                <a:gd name="T14" fmla="*/ 5 w 27"/>
                <a:gd name="T15" fmla="*/ 1 h 36"/>
                <a:gd name="T16" fmla="*/ 5 w 27"/>
                <a:gd name="T17" fmla="*/ 4 h 36"/>
                <a:gd name="T18" fmla="*/ 17 w 27"/>
                <a:gd name="T19" fmla="*/ 0 h 36"/>
                <a:gd name="T20" fmla="*/ 25 w 27"/>
                <a:gd name="T21" fmla="*/ 4 h 36"/>
                <a:gd name="T22" fmla="*/ 27 w 27"/>
                <a:gd name="T23" fmla="*/ 13 h 36"/>
                <a:gd name="T24" fmla="*/ 27 w 27"/>
                <a:gd name="T25" fmla="*/ 36 h 36"/>
                <a:gd name="T26" fmla="*/ 21 w 27"/>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36">
                  <a:moveTo>
                    <a:pt x="21" y="36"/>
                  </a:moveTo>
                  <a:cubicBezTo>
                    <a:pt x="21" y="15"/>
                    <a:pt x="21" y="15"/>
                    <a:pt x="21" y="15"/>
                  </a:cubicBezTo>
                  <a:cubicBezTo>
                    <a:pt x="21" y="10"/>
                    <a:pt x="22" y="5"/>
                    <a:pt x="16" y="5"/>
                  </a:cubicBezTo>
                  <a:cubicBezTo>
                    <a:pt x="13" y="5"/>
                    <a:pt x="9" y="6"/>
                    <a:pt x="5" y="7"/>
                  </a:cubicBezTo>
                  <a:cubicBezTo>
                    <a:pt x="5" y="36"/>
                    <a:pt x="5" y="36"/>
                    <a:pt x="5" y="36"/>
                  </a:cubicBezTo>
                  <a:cubicBezTo>
                    <a:pt x="0" y="36"/>
                    <a:pt x="0" y="36"/>
                    <a:pt x="0" y="36"/>
                  </a:cubicBezTo>
                  <a:cubicBezTo>
                    <a:pt x="0" y="1"/>
                    <a:pt x="0" y="1"/>
                    <a:pt x="0" y="1"/>
                  </a:cubicBezTo>
                  <a:cubicBezTo>
                    <a:pt x="5" y="1"/>
                    <a:pt x="5" y="1"/>
                    <a:pt x="5" y="1"/>
                  </a:cubicBezTo>
                  <a:cubicBezTo>
                    <a:pt x="5" y="4"/>
                    <a:pt x="5" y="4"/>
                    <a:pt x="5" y="4"/>
                  </a:cubicBezTo>
                  <a:cubicBezTo>
                    <a:pt x="10" y="2"/>
                    <a:pt x="14" y="0"/>
                    <a:pt x="17" y="0"/>
                  </a:cubicBezTo>
                  <a:cubicBezTo>
                    <a:pt x="21" y="0"/>
                    <a:pt x="24" y="2"/>
                    <a:pt x="25" y="4"/>
                  </a:cubicBezTo>
                  <a:cubicBezTo>
                    <a:pt x="27" y="6"/>
                    <a:pt x="27" y="7"/>
                    <a:pt x="27" y="13"/>
                  </a:cubicBezTo>
                  <a:cubicBezTo>
                    <a:pt x="27" y="36"/>
                    <a:pt x="27" y="36"/>
                    <a:pt x="27" y="36"/>
                  </a:cubicBezTo>
                  <a:lnTo>
                    <a:pt x="21"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Freeform 27"/>
            <p:cNvSpPr>
              <a:spLocks noEditPoints="1"/>
            </p:cNvSpPr>
            <p:nvPr userDrawn="1"/>
          </p:nvSpPr>
          <p:spPr bwMode="auto">
            <a:xfrm>
              <a:off x="-1551268" y="946852"/>
              <a:ext cx="80962" cy="146050"/>
            </a:xfrm>
            <a:custGeom>
              <a:avLst/>
              <a:gdLst>
                <a:gd name="T0" fmla="*/ 25 w 29"/>
                <a:gd name="T1" fmla="*/ 49 h 52"/>
                <a:gd name="T2" fmla="*/ 15 w 29"/>
                <a:gd name="T3" fmla="*/ 52 h 52"/>
                <a:gd name="T4" fmla="*/ 3 w 29"/>
                <a:gd name="T5" fmla="*/ 50 h 52"/>
                <a:gd name="T6" fmla="*/ 3 w 29"/>
                <a:gd name="T7" fmla="*/ 47 h 52"/>
                <a:gd name="T8" fmla="*/ 13 w 29"/>
                <a:gd name="T9" fmla="*/ 47 h 52"/>
                <a:gd name="T10" fmla="*/ 22 w 29"/>
                <a:gd name="T11" fmla="*/ 44 h 52"/>
                <a:gd name="T12" fmla="*/ 24 w 29"/>
                <a:gd name="T13" fmla="*/ 35 h 52"/>
                <a:gd name="T14" fmla="*/ 24 w 29"/>
                <a:gd name="T15" fmla="*/ 32 h 52"/>
                <a:gd name="T16" fmla="*/ 12 w 29"/>
                <a:gd name="T17" fmla="*/ 36 h 52"/>
                <a:gd name="T18" fmla="*/ 0 w 29"/>
                <a:gd name="T19" fmla="*/ 19 h 52"/>
                <a:gd name="T20" fmla="*/ 13 w 29"/>
                <a:gd name="T21" fmla="*/ 0 h 52"/>
                <a:gd name="T22" fmla="*/ 24 w 29"/>
                <a:gd name="T23" fmla="*/ 4 h 52"/>
                <a:gd name="T24" fmla="*/ 24 w 29"/>
                <a:gd name="T25" fmla="*/ 1 h 52"/>
                <a:gd name="T26" fmla="*/ 29 w 29"/>
                <a:gd name="T27" fmla="*/ 1 h 52"/>
                <a:gd name="T28" fmla="*/ 29 w 29"/>
                <a:gd name="T29" fmla="*/ 34 h 52"/>
                <a:gd name="T30" fmla="*/ 25 w 29"/>
                <a:gd name="T31" fmla="*/ 49 h 52"/>
                <a:gd name="T32" fmla="*/ 24 w 29"/>
                <a:gd name="T33" fmla="*/ 8 h 52"/>
                <a:gd name="T34" fmla="*/ 14 w 29"/>
                <a:gd name="T35" fmla="*/ 5 h 52"/>
                <a:gd name="T36" fmla="*/ 6 w 29"/>
                <a:gd name="T37" fmla="*/ 18 h 52"/>
                <a:gd name="T38" fmla="*/ 14 w 29"/>
                <a:gd name="T39" fmla="*/ 31 h 52"/>
                <a:gd name="T40" fmla="*/ 24 w 29"/>
                <a:gd name="T41" fmla="*/ 29 h 52"/>
                <a:gd name="T42" fmla="*/ 24 w 29"/>
                <a:gd name="T43" fmla="*/ 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52">
                  <a:moveTo>
                    <a:pt x="25" y="49"/>
                  </a:moveTo>
                  <a:cubicBezTo>
                    <a:pt x="22" y="51"/>
                    <a:pt x="19" y="52"/>
                    <a:pt x="15" y="52"/>
                  </a:cubicBezTo>
                  <a:cubicBezTo>
                    <a:pt x="12" y="52"/>
                    <a:pt x="9" y="52"/>
                    <a:pt x="3" y="50"/>
                  </a:cubicBezTo>
                  <a:cubicBezTo>
                    <a:pt x="3" y="47"/>
                    <a:pt x="3" y="47"/>
                    <a:pt x="3" y="47"/>
                  </a:cubicBezTo>
                  <a:cubicBezTo>
                    <a:pt x="8" y="47"/>
                    <a:pt x="10" y="47"/>
                    <a:pt x="13" y="47"/>
                  </a:cubicBezTo>
                  <a:cubicBezTo>
                    <a:pt x="18" y="47"/>
                    <a:pt x="21" y="46"/>
                    <a:pt x="22" y="44"/>
                  </a:cubicBezTo>
                  <a:cubicBezTo>
                    <a:pt x="23" y="42"/>
                    <a:pt x="24" y="40"/>
                    <a:pt x="24" y="35"/>
                  </a:cubicBezTo>
                  <a:cubicBezTo>
                    <a:pt x="24" y="32"/>
                    <a:pt x="24" y="32"/>
                    <a:pt x="24" y="32"/>
                  </a:cubicBezTo>
                  <a:cubicBezTo>
                    <a:pt x="19" y="35"/>
                    <a:pt x="15" y="36"/>
                    <a:pt x="12" y="36"/>
                  </a:cubicBezTo>
                  <a:cubicBezTo>
                    <a:pt x="4" y="36"/>
                    <a:pt x="0" y="30"/>
                    <a:pt x="0" y="19"/>
                  </a:cubicBezTo>
                  <a:cubicBezTo>
                    <a:pt x="0" y="8"/>
                    <a:pt x="5" y="0"/>
                    <a:pt x="13" y="0"/>
                  </a:cubicBezTo>
                  <a:cubicBezTo>
                    <a:pt x="17" y="0"/>
                    <a:pt x="20" y="2"/>
                    <a:pt x="24" y="4"/>
                  </a:cubicBezTo>
                  <a:cubicBezTo>
                    <a:pt x="24" y="1"/>
                    <a:pt x="24" y="1"/>
                    <a:pt x="24" y="1"/>
                  </a:cubicBezTo>
                  <a:cubicBezTo>
                    <a:pt x="29" y="1"/>
                    <a:pt x="29" y="1"/>
                    <a:pt x="29" y="1"/>
                  </a:cubicBezTo>
                  <a:cubicBezTo>
                    <a:pt x="29" y="34"/>
                    <a:pt x="29" y="34"/>
                    <a:pt x="29" y="34"/>
                  </a:cubicBezTo>
                  <a:cubicBezTo>
                    <a:pt x="29" y="44"/>
                    <a:pt x="28" y="46"/>
                    <a:pt x="25" y="49"/>
                  </a:cubicBezTo>
                  <a:moveTo>
                    <a:pt x="24" y="8"/>
                  </a:moveTo>
                  <a:cubicBezTo>
                    <a:pt x="18" y="6"/>
                    <a:pt x="17" y="5"/>
                    <a:pt x="14" y="5"/>
                  </a:cubicBezTo>
                  <a:cubicBezTo>
                    <a:pt x="9" y="5"/>
                    <a:pt x="6" y="10"/>
                    <a:pt x="6" y="18"/>
                  </a:cubicBezTo>
                  <a:cubicBezTo>
                    <a:pt x="6" y="27"/>
                    <a:pt x="9" y="31"/>
                    <a:pt x="14" y="31"/>
                  </a:cubicBezTo>
                  <a:cubicBezTo>
                    <a:pt x="16" y="31"/>
                    <a:pt x="18" y="31"/>
                    <a:pt x="24" y="29"/>
                  </a:cubicBezTo>
                  <a:lnTo>
                    <a:pt x="24" y="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Freeform 28"/>
            <p:cNvSpPr>
              <a:spLocks/>
            </p:cNvSpPr>
            <p:nvPr userDrawn="1"/>
          </p:nvSpPr>
          <p:spPr bwMode="auto">
            <a:xfrm>
              <a:off x="-1397281" y="946852"/>
              <a:ext cx="63500" cy="104775"/>
            </a:xfrm>
            <a:custGeom>
              <a:avLst/>
              <a:gdLst>
                <a:gd name="T0" fmla="*/ 11 w 23"/>
                <a:gd name="T1" fmla="*/ 37 h 37"/>
                <a:gd name="T2" fmla="*/ 0 w 23"/>
                <a:gd name="T3" fmla="*/ 35 h 37"/>
                <a:gd name="T4" fmla="*/ 1 w 23"/>
                <a:gd name="T5" fmla="*/ 31 h 37"/>
                <a:gd name="T6" fmla="*/ 10 w 23"/>
                <a:gd name="T7" fmla="*/ 32 h 37"/>
                <a:gd name="T8" fmla="*/ 18 w 23"/>
                <a:gd name="T9" fmla="*/ 27 h 37"/>
                <a:gd name="T10" fmla="*/ 12 w 23"/>
                <a:gd name="T11" fmla="*/ 21 h 37"/>
                <a:gd name="T12" fmla="*/ 1 w 23"/>
                <a:gd name="T13" fmla="*/ 11 h 37"/>
                <a:gd name="T14" fmla="*/ 12 w 23"/>
                <a:gd name="T15" fmla="*/ 0 h 37"/>
                <a:gd name="T16" fmla="*/ 21 w 23"/>
                <a:gd name="T17" fmla="*/ 2 h 37"/>
                <a:gd name="T18" fmla="*/ 21 w 23"/>
                <a:gd name="T19" fmla="*/ 6 h 37"/>
                <a:gd name="T20" fmla="*/ 13 w 23"/>
                <a:gd name="T21" fmla="*/ 5 h 37"/>
                <a:gd name="T22" fmla="*/ 6 w 23"/>
                <a:gd name="T23" fmla="*/ 10 h 37"/>
                <a:gd name="T24" fmla="*/ 23 w 23"/>
                <a:gd name="T25" fmla="*/ 26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5" y="37"/>
                    <a:pt x="0" y="35"/>
                  </a:cubicBezTo>
                  <a:cubicBezTo>
                    <a:pt x="1" y="31"/>
                    <a:pt x="1" y="31"/>
                    <a:pt x="1" y="31"/>
                  </a:cubicBezTo>
                  <a:cubicBezTo>
                    <a:pt x="5" y="32"/>
                    <a:pt x="7" y="32"/>
                    <a:pt x="10" y="32"/>
                  </a:cubicBezTo>
                  <a:cubicBezTo>
                    <a:pt x="15" y="32"/>
                    <a:pt x="18" y="30"/>
                    <a:pt x="18" y="27"/>
                  </a:cubicBezTo>
                  <a:cubicBezTo>
                    <a:pt x="18" y="24"/>
                    <a:pt x="16" y="22"/>
                    <a:pt x="12" y="21"/>
                  </a:cubicBezTo>
                  <a:cubicBezTo>
                    <a:pt x="6" y="19"/>
                    <a:pt x="1" y="17"/>
                    <a:pt x="1" y="11"/>
                  </a:cubicBezTo>
                  <a:cubicBezTo>
                    <a:pt x="1" y="4"/>
                    <a:pt x="5" y="0"/>
                    <a:pt x="12" y="0"/>
                  </a:cubicBezTo>
                  <a:cubicBezTo>
                    <a:pt x="15" y="0"/>
                    <a:pt x="18" y="1"/>
                    <a:pt x="21" y="2"/>
                  </a:cubicBezTo>
                  <a:cubicBezTo>
                    <a:pt x="21" y="6"/>
                    <a:pt x="21" y="6"/>
                    <a:pt x="21" y="6"/>
                  </a:cubicBezTo>
                  <a:cubicBezTo>
                    <a:pt x="17" y="5"/>
                    <a:pt x="15" y="5"/>
                    <a:pt x="13" y="5"/>
                  </a:cubicBezTo>
                  <a:cubicBezTo>
                    <a:pt x="9" y="5"/>
                    <a:pt x="6" y="7"/>
                    <a:pt x="6" y="10"/>
                  </a:cubicBezTo>
                  <a:cubicBezTo>
                    <a:pt x="6" y="18"/>
                    <a:pt x="23" y="14"/>
                    <a:pt x="23" y="26"/>
                  </a:cubicBezTo>
                  <a:cubicBezTo>
                    <a:pt x="23" y="33"/>
                    <a:pt x="19"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Freeform 29"/>
            <p:cNvSpPr>
              <a:spLocks/>
            </p:cNvSpPr>
            <p:nvPr userDrawn="1"/>
          </p:nvSpPr>
          <p:spPr bwMode="auto">
            <a:xfrm>
              <a:off x="-1324256" y="924627"/>
              <a:ext cx="63500" cy="127000"/>
            </a:xfrm>
            <a:custGeom>
              <a:avLst/>
              <a:gdLst>
                <a:gd name="T0" fmla="*/ 13 w 23"/>
                <a:gd name="T1" fmla="*/ 45 h 45"/>
                <a:gd name="T2" fmla="*/ 7 w 23"/>
                <a:gd name="T3" fmla="*/ 42 h 45"/>
                <a:gd name="T4" fmla="*/ 6 w 23"/>
                <a:gd name="T5" fmla="*/ 35 h 45"/>
                <a:gd name="T6" fmla="*/ 6 w 23"/>
                <a:gd name="T7" fmla="*/ 13 h 45"/>
                <a:gd name="T8" fmla="*/ 0 w 23"/>
                <a:gd name="T9" fmla="*/ 13 h 45"/>
                <a:gd name="T10" fmla="*/ 0 w 23"/>
                <a:gd name="T11" fmla="*/ 10 h 45"/>
                <a:gd name="T12" fmla="*/ 6 w 23"/>
                <a:gd name="T13" fmla="*/ 9 h 45"/>
                <a:gd name="T14" fmla="*/ 6 w 23"/>
                <a:gd name="T15" fmla="*/ 0 h 45"/>
                <a:gd name="T16" fmla="*/ 12 w 23"/>
                <a:gd name="T17" fmla="*/ 0 h 45"/>
                <a:gd name="T18" fmla="*/ 12 w 23"/>
                <a:gd name="T19" fmla="*/ 9 h 45"/>
                <a:gd name="T20" fmla="*/ 21 w 23"/>
                <a:gd name="T21" fmla="*/ 9 h 45"/>
                <a:gd name="T22" fmla="*/ 21 w 23"/>
                <a:gd name="T23" fmla="*/ 13 h 45"/>
                <a:gd name="T24" fmla="*/ 12 w 23"/>
                <a:gd name="T25" fmla="*/ 13 h 45"/>
                <a:gd name="T26" fmla="*/ 12 w 23"/>
                <a:gd name="T27" fmla="*/ 32 h 45"/>
                <a:gd name="T28" fmla="*/ 12 w 23"/>
                <a:gd name="T29" fmla="*/ 39 h 45"/>
                <a:gd name="T30" fmla="*/ 15 w 23"/>
                <a:gd name="T31" fmla="*/ 40 h 45"/>
                <a:gd name="T32" fmla="*/ 22 w 23"/>
                <a:gd name="T33" fmla="*/ 39 h 45"/>
                <a:gd name="T34" fmla="*/ 23 w 23"/>
                <a:gd name="T35" fmla="*/ 43 h 45"/>
                <a:gd name="T36" fmla="*/ 13 w 23"/>
                <a:gd name="T37"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 h="45">
                  <a:moveTo>
                    <a:pt x="13" y="45"/>
                  </a:moveTo>
                  <a:cubicBezTo>
                    <a:pt x="10" y="45"/>
                    <a:pt x="8" y="44"/>
                    <a:pt x="7" y="42"/>
                  </a:cubicBezTo>
                  <a:cubicBezTo>
                    <a:pt x="6" y="40"/>
                    <a:pt x="6" y="39"/>
                    <a:pt x="6" y="35"/>
                  </a:cubicBezTo>
                  <a:cubicBezTo>
                    <a:pt x="6" y="13"/>
                    <a:pt x="6" y="13"/>
                    <a:pt x="6" y="13"/>
                  </a:cubicBezTo>
                  <a:cubicBezTo>
                    <a:pt x="0" y="13"/>
                    <a:pt x="0" y="13"/>
                    <a:pt x="0" y="13"/>
                  </a:cubicBezTo>
                  <a:cubicBezTo>
                    <a:pt x="0" y="10"/>
                    <a:pt x="0" y="10"/>
                    <a:pt x="0" y="10"/>
                  </a:cubicBezTo>
                  <a:cubicBezTo>
                    <a:pt x="6" y="9"/>
                    <a:pt x="6" y="9"/>
                    <a:pt x="6" y="9"/>
                  </a:cubicBezTo>
                  <a:cubicBezTo>
                    <a:pt x="6" y="0"/>
                    <a:pt x="6" y="0"/>
                    <a:pt x="6" y="0"/>
                  </a:cubicBezTo>
                  <a:cubicBezTo>
                    <a:pt x="12" y="0"/>
                    <a:pt x="12" y="0"/>
                    <a:pt x="12" y="0"/>
                  </a:cubicBezTo>
                  <a:cubicBezTo>
                    <a:pt x="12" y="9"/>
                    <a:pt x="12" y="9"/>
                    <a:pt x="12" y="9"/>
                  </a:cubicBezTo>
                  <a:cubicBezTo>
                    <a:pt x="21" y="9"/>
                    <a:pt x="21" y="9"/>
                    <a:pt x="21" y="9"/>
                  </a:cubicBezTo>
                  <a:cubicBezTo>
                    <a:pt x="21" y="13"/>
                    <a:pt x="21" y="13"/>
                    <a:pt x="21" y="13"/>
                  </a:cubicBezTo>
                  <a:cubicBezTo>
                    <a:pt x="12" y="13"/>
                    <a:pt x="12" y="13"/>
                    <a:pt x="12" y="13"/>
                  </a:cubicBezTo>
                  <a:cubicBezTo>
                    <a:pt x="12" y="32"/>
                    <a:pt x="12" y="32"/>
                    <a:pt x="12" y="32"/>
                  </a:cubicBezTo>
                  <a:cubicBezTo>
                    <a:pt x="12" y="38"/>
                    <a:pt x="12" y="38"/>
                    <a:pt x="12" y="39"/>
                  </a:cubicBezTo>
                  <a:cubicBezTo>
                    <a:pt x="13" y="40"/>
                    <a:pt x="14" y="40"/>
                    <a:pt x="15" y="40"/>
                  </a:cubicBezTo>
                  <a:cubicBezTo>
                    <a:pt x="17" y="40"/>
                    <a:pt x="19" y="40"/>
                    <a:pt x="22" y="39"/>
                  </a:cubicBezTo>
                  <a:cubicBezTo>
                    <a:pt x="23" y="43"/>
                    <a:pt x="23" y="43"/>
                    <a:pt x="23" y="43"/>
                  </a:cubicBezTo>
                  <a:cubicBezTo>
                    <a:pt x="19" y="44"/>
                    <a:pt x="16" y="45"/>
                    <a:pt x="13" y="4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Freeform 30"/>
            <p:cNvSpPr>
              <a:spLocks noEditPoints="1"/>
            </p:cNvSpPr>
            <p:nvPr userDrawn="1"/>
          </p:nvSpPr>
          <p:spPr bwMode="auto">
            <a:xfrm>
              <a:off x="-1249643" y="946852"/>
              <a:ext cx="71437" cy="104775"/>
            </a:xfrm>
            <a:custGeom>
              <a:avLst/>
              <a:gdLst>
                <a:gd name="T0" fmla="*/ 20 w 25"/>
                <a:gd name="T1" fmla="*/ 36 h 37"/>
                <a:gd name="T2" fmla="*/ 20 w 25"/>
                <a:gd name="T3" fmla="*/ 33 h 37"/>
                <a:gd name="T4" fmla="*/ 9 w 25"/>
                <a:gd name="T5" fmla="*/ 37 h 37"/>
                <a:gd name="T6" fmla="*/ 0 w 25"/>
                <a:gd name="T7" fmla="*/ 26 h 37"/>
                <a:gd name="T8" fmla="*/ 7 w 25"/>
                <a:gd name="T9" fmla="*/ 16 h 37"/>
                <a:gd name="T10" fmla="*/ 20 w 25"/>
                <a:gd name="T11" fmla="*/ 15 h 37"/>
                <a:gd name="T12" fmla="*/ 20 w 25"/>
                <a:gd name="T13" fmla="*/ 14 h 37"/>
                <a:gd name="T14" fmla="*/ 13 w 25"/>
                <a:gd name="T15" fmla="*/ 5 h 37"/>
                <a:gd name="T16" fmla="*/ 3 w 25"/>
                <a:gd name="T17" fmla="*/ 7 h 37"/>
                <a:gd name="T18" fmla="*/ 2 w 25"/>
                <a:gd name="T19" fmla="*/ 3 h 37"/>
                <a:gd name="T20" fmla="*/ 16 w 25"/>
                <a:gd name="T21" fmla="*/ 0 h 37"/>
                <a:gd name="T22" fmla="*/ 23 w 25"/>
                <a:gd name="T23" fmla="*/ 3 h 37"/>
                <a:gd name="T24" fmla="*/ 25 w 25"/>
                <a:gd name="T25" fmla="*/ 14 h 37"/>
                <a:gd name="T26" fmla="*/ 25 w 25"/>
                <a:gd name="T27" fmla="*/ 36 h 37"/>
                <a:gd name="T28" fmla="*/ 20 w 25"/>
                <a:gd name="T29" fmla="*/ 36 h 37"/>
                <a:gd name="T30" fmla="*/ 20 w 25"/>
                <a:gd name="T31" fmla="*/ 19 h 37"/>
                <a:gd name="T32" fmla="*/ 6 w 25"/>
                <a:gd name="T33" fmla="*/ 26 h 37"/>
                <a:gd name="T34" fmla="*/ 11 w 25"/>
                <a:gd name="T35" fmla="*/ 32 h 37"/>
                <a:gd name="T36" fmla="*/ 20 w 25"/>
                <a:gd name="T37" fmla="*/ 30 h 37"/>
                <a:gd name="T38" fmla="*/ 20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20" y="36"/>
                  </a:moveTo>
                  <a:cubicBezTo>
                    <a:pt x="20" y="33"/>
                    <a:pt x="20" y="33"/>
                    <a:pt x="20" y="33"/>
                  </a:cubicBezTo>
                  <a:cubicBezTo>
                    <a:pt x="15" y="36"/>
                    <a:pt x="12" y="37"/>
                    <a:pt x="9" y="37"/>
                  </a:cubicBezTo>
                  <a:cubicBezTo>
                    <a:pt x="5" y="37"/>
                    <a:pt x="0" y="34"/>
                    <a:pt x="0" y="26"/>
                  </a:cubicBezTo>
                  <a:cubicBezTo>
                    <a:pt x="0" y="20"/>
                    <a:pt x="3" y="17"/>
                    <a:pt x="7" y="16"/>
                  </a:cubicBezTo>
                  <a:cubicBezTo>
                    <a:pt x="9" y="15"/>
                    <a:pt x="13" y="15"/>
                    <a:pt x="20" y="15"/>
                  </a:cubicBezTo>
                  <a:cubicBezTo>
                    <a:pt x="20" y="14"/>
                    <a:pt x="20" y="14"/>
                    <a:pt x="20" y="14"/>
                  </a:cubicBezTo>
                  <a:cubicBezTo>
                    <a:pt x="20" y="8"/>
                    <a:pt x="20" y="5"/>
                    <a:pt x="13" y="5"/>
                  </a:cubicBezTo>
                  <a:cubicBezTo>
                    <a:pt x="11" y="5"/>
                    <a:pt x="7" y="6"/>
                    <a:pt x="3" y="7"/>
                  </a:cubicBezTo>
                  <a:cubicBezTo>
                    <a:pt x="2" y="3"/>
                    <a:pt x="2" y="3"/>
                    <a:pt x="2" y="3"/>
                  </a:cubicBezTo>
                  <a:cubicBezTo>
                    <a:pt x="8" y="1"/>
                    <a:pt x="12" y="0"/>
                    <a:pt x="16" y="0"/>
                  </a:cubicBezTo>
                  <a:cubicBezTo>
                    <a:pt x="19" y="0"/>
                    <a:pt x="22" y="1"/>
                    <a:pt x="23" y="3"/>
                  </a:cubicBezTo>
                  <a:cubicBezTo>
                    <a:pt x="25" y="5"/>
                    <a:pt x="25" y="7"/>
                    <a:pt x="25" y="14"/>
                  </a:cubicBezTo>
                  <a:cubicBezTo>
                    <a:pt x="25" y="36"/>
                    <a:pt x="25" y="36"/>
                    <a:pt x="25" y="36"/>
                  </a:cubicBezTo>
                  <a:lnTo>
                    <a:pt x="20" y="36"/>
                  </a:lnTo>
                  <a:close/>
                  <a:moveTo>
                    <a:pt x="20" y="19"/>
                  </a:moveTo>
                  <a:cubicBezTo>
                    <a:pt x="8" y="20"/>
                    <a:pt x="6" y="21"/>
                    <a:pt x="6" y="26"/>
                  </a:cubicBezTo>
                  <a:cubicBezTo>
                    <a:pt x="6" y="30"/>
                    <a:pt x="8" y="32"/>
                    <a:pt x="11" y="32"/>
                  </a:cubicBezTo>
                  <a:cubicBezTo>
                    <a:pt x="14" y="32"/>
                    <a:pt x="20" y="30"/>
                    <a:pt x="20" y="30"/>
                  </a:cubicBezTo>
                  <a:lnTo>
                    <a:pt x="20"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Freeform 31"/>
            <p:cNvSpPr>
              <a:spLocks/>
            </p:cNvSpPr>
            <p:nvPr userDrawn="1"/>
          </p:nvSpPr>
          <p:spPr bwMode="auto">
            <a:xfrm>
              <a:off x="-1148043" y="946852"/>
              <a:ext cx="76200" cy="101600"/>
            </a:xfrm>
            <a:custGeom>
              <a:avLst/>
              <a:gdLst>
                <a:gd name="T0" fmla="*/ 21 w 27"/>
                <a:gd name="T1" fmla="*/ 36 h 36"/>
                <a:gd name="T2" fmla="*/ 21 w 27"/>
                <a:gd name="T3" fmla="*/ 15 h 36"/>
                <a:gd name="T4" fmla="*/ 15 w 27"/>
                <a:gd name="T5" fmla="*/ 5 h 36"/>
                <a:gd name="T6" fmla="*/ 5 w 27"/>
                <a:gd name="T7" fmla="*/ 7 h 36"/>
                <a:gd name="T8" fmla="*/ 5 w 27"/>
                <a:gd name="T9" fmla="*/ 36 h 36"/>
                <a:gd name="T10" fmla="*/ 0 w 27"/>
                <a:gd name="T11" fmla="*/ 36 h 36"/>
                <a:gd name="T12" fmla="*/ 0 w 27"/>
                <a:gd name="T13" fmla="*/ 1 h 36"/>
                <a:gd name="T14" fmla="*/ 5 w 27"/>
                <a:gd name="T15" fmla="*/ 1 h 36"/>
                <a:gd name="T16" fmla="*/ 5 w 27"/>
                <a:gd name="T17" fmla="*/ 4 h 36"/>
                <a:gd name="T18" fmla="*/ 17 w 27"/>
                <a:gd name="T19" fmla="*/ 0 h 36"/>
                <a:gd name="T20" fmla="*/ 25 w 27"/>
                <a:gd name="T21" fmla="*/ 4 h 36"/>
                <a:gd name="T22" fmla="*/ 27 w 27"/>
                <a:gd name="T23" fmla="*/ 13 h 36"/>
                <a:gd name="T24" fmla="*/ 27 w 27"/>
                <a:gd name="T25" fmla="*/ 36 h 36"/>
                <a:gd name="T26" fmla="*/ 21 w 27"/>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36">
                  <a:moveTo>
                    <a:pt x="21" y="36"/>
                  </a:moveTo>
                  <a:cubicBezTo>
                    <a:pt x="21" y="15"/>
                    <a:pt x="21" y="15"/>
                    <a:pt x="21" y="15"/>
                  </a:cubicBezTo>
                  <a:cubicBezTo>
                    <a:pt x="21" y="10"/>
                    <a:pt x="22" y="5"/>
                    <a:pt x="15" y="5"/>
                  </a:cubicBezTo>
                  <a:cubicBezTo>
                    <a:pt x="12" y="5"/>
                    <a:pt x="9" y="6"/>
                    <a:pt x="5" y="7"/>
                  </a:cubicBezTo>
                  <a:cubicBezTo>
                    <a:pt x="5" y="36"/>
                    <a:pt x="5" y="36"/>
                    <a:pt x="5" y="36"/>
                  </a:cubicBezTo>
                  <a:cubicBezTo>
                    <a:pt x="0" y="36"/>
                    <a:pt x="0" y="36"/>
                    <a:pt x="0" y="36"/>
                  </a:cubicBezTo>
                  <a:cubicBezTo>
                    <a:pt x="0" y="1"/>
                    <a:pt x="0" y="1"/>
                    <a:pt x="0" y="1"/>
                  </a:cubicBezTo>
                  <a:cubicBezTo>
                    <a:pt x="5" y="1"/>
                    <a:pt x="5" y="1"/>
                    <a:pt x="5" y="1"/>
                  </a:cubicBezTo>
                  <a:cubicBezTo>
                    <a:pt x="5" y="4"/>
                    <a:pt x="5" y="4"/>
                    <a:pt x="5" y="4"/>
                  </a:cubicBezTo>
                  <a:cubicBezTo>
                    <a:pt x="10" y="2"/>
                    <a:pt x="14" y="0"/>
                    <a:pt x="17" y="0"/>
                  </a:cubicBezTo>
                  <a:cubicBezTo>
                    <a:pt x="21" y="0"/>
                    <a:pt x="23" y="2"/>
                    <a:pt x="25" y="4"/>
                  </a:cubicBezTo>
                  <a:cubicBezTo>
                    <a:pt x="27" y="6"/>
                    <a:pt x="27" y="7"/>
                    <a:pt x="27" y="13"/>
                  </a:cubicBezTo>
                  <a:cubicBezTo>
                    <a:pt x="27" y="36"/>
                    <a:pt x="27" y="36"/>
                    <a:pt x="27" y="36"/>
                  </a:cubicBezTo>
                  <a:lnTo>
                    <a:pt x="21"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Freeform 32"/>
            <p:cNvSpPr>
              <a:spLocks noEditPoints="1"/>
            </p:cNvSpPr>
            <p:nvPr userDrawn="1"/>
          </p:nvSpPr>
          <p:spPr bwMode="auto">
            <a:xfrm>
              <a:off x="-1049618" y="899227"/>
              <a:ext cx="80962" cy="152400"/>
            </a:xfrm>
            <a:custGeom>
              <a:avLst/>
              <a:gdLst>
                <a:gd name="T0" fmla="*/ 24 w 29"/>
                <a:gd name="T1" fmla="*/ 53 h 54"/>
                <a:gd name="T2" fmla="*/ 24 w 29"/>
                <a:gd name="T3" fmla="*/ 50 h 54"/>
                <a:gd name="T4" fmla="*/ 12 w 29"/>
                <a:gd name="T5" fmla="*/ 54 h 54"/>
                <a:gd name="T6" fmla="*/ 0 w 29"/>
                <a:gd name="T7" fmla="*/ 36 h 54"/>
                <a:gd name="T8" fmla="*/ 13 w 29"/>
                <a:gd name="T9" fmla="*/ 17 h 54"/>
                <a:gd name="T10" fmla="*/ 24 w 29"/>
                <a:gd name="T11" fmla="*/ 21 h 54"/>
                <a:gd name="T12" fmla="*/ 24 w 29"/>
                <a:gd name="T13" fmla="*/ 0 h 54"/>
                <a:gd name="T14" fmla="*/ 29 w 29"/>
                <a:gd name="T15" fmla="*/ 0 h 54"/>
                <a:gd name="T16" fmla="*/ 29 w 29"/>
                <a:gd name="T17" fmla="*/ 53 h 54"/>
                <a:gd name="T18" fmla="*/ 24 w 29"/>
                <a:gd name="T19" fmla="*/ 53 h 54"/>
                <a:gd name="T20" fmla="*/ 24 w 29"/>
                <a:gd name="T21" fmla="*/ 25 h 54"/>
                <a:gd name="T22" fmla="*/ 14 w 29"/>
                <a:gd name="T23" fmla="*/ 22 h 54"/>
                <a:gd name="T24" fmla="*/ 6 w 29"/>
                <a:gd name="T25" fmla="*/ 35 h 54"/>
                <a:gd name="T26" fmla="*/ 14 w 29"/>
                <a:gd name="T27" fmla="*/ 49 h 54"/>
                <a:gd name="T28" fmla="*/ 24 w 29"/>
                <a:gd name="T29" fmla="*/ 47 h 54"/>
                <a:gd name="T30" fmla="*/ 24 w 29"/>
                <a:gd name="T31"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54">
                  <a:moveTo>
                    <a:pt x="24" y="53"/>
                  </a:moveTo>
                  <a:cubicBezTo>
                    <a:pt x="24" y="50"/>
                    <a:pt x="24" y="50"/>
                    <a:pt x="24" y="50"/>
                  </a:cubicBezTo>
                  <a:cubicBezTo>
                    <a:pt x="19" y="53"/>
                    <a:pt x="15" y="54"/>
                    <a:pt x="12" y="54"/>
                  </a:cubicBezTo>
                  <a:cubicBezTo>
                    <a:pt x="4" y="54"/>
                    <a:pt x="0" y="47"/>
                    <a:pt x="0" y="36"/>
                  </a:cubicBezTo>
                  <a:cubicBezTo>
                    <a:pt x="0" y="25"/>
                    <a:pt x="5" y="17"/>
                    <a:pt x="13" y="17"/>
                  </a:cubicBezTo>
                  <a:cubicBezTo>
                    <a:pt x="17" y="17"/>
                    <a:pt x="20" y="19"/>
                    <a:pt x="24" y="21"/>
                  </a:cubicBezTo>
                  <a:cubicBezTo>
                    <a:pt x="24" y="0"/>
                    <a:pt x="24" y="0"/>
                    <a:pt x="24" y="0"/>
                  </a:cubicBezTo>
                  <a:cubicBezTo>
                    <a:pt x="29" y="0"/>
                    <a:pt x="29" y="0"/>
                    <a:pt x="29" y="0"/>
                  </a:cubicBezTo>
                  <a:cubicBezTo>
                    <a:pt x="29" y="53"/>
                    <a:pt x="29" y="53"/>
                    <a:pt x="29" y="53"/>
                  </a:cubicBezTo>
                  <a:lnTo>
                    <a:pt x="24" y="53"/>
                  </a:lnTo>
                  <a:close/>
                  <a:moveTo>
                    <a:pt x="24" y="25"/>
                  </a:moveTo>
                  <a:cubicBezTo>
                    <a:pt x="18" y="23"/>
                    <a:pt x="17" y="22"/>
                    <a:pt x="14" y="22"/>
                  </a:cubicBezTo>
                  <a:cubicBezTo>
                    <a:pt x="9" y="22"/>
                    <a:pt x="6" y="27"/>
                    <a:pt x="6" y="35"/>
                  </a:cubicBezTo>
                  <a:cubicBezTo>
                    <a:pt x="6" y="45"/>
                    <a:pt x="8" y="49"/>
                    <a:pt x="14" y="49"/>
                  </a:cubicBezTo>
                  <a:cubicBezTo>
                    <a:pt x="16" y="49"/>
                    <a:pt x="19" y="49"/>
                    <a:pt x="24" y="47"/>
                  </a:cubicBezTo>
                  <a:lnTo>
                    <a:pt x="24" y="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33"/>
            <p:cNvSpPr>
              <a:spLocks noEditPoints="1"/>
            </p:cNvSpPr>
            <p:nvPr userDrawn="1"/>
          </p:nvSpPr>
          <p:spPr bwMode="auto">
            <a:xfrm>
              <a:off x="-943256" y="946852"/>
              <a:ext cx="69850" cy="104775"/>
            </a:xfrm>
            <a:custGeom>
              <a:avLst/>
              <a:gdLst>
                <a:gd name="T0" fmla="*/ 19 w 25"/>
                <a:gd name="T1" fmla="*/ 36 h 37"/>
                <a:gd name="T2" fmla="*/ 19 w 25"/>
                <a:gd name="T3" fmla="*/ 33 h 37"/>
                <a:gd name="T4" fmla="*/ 9 w 25"/>
                <a:gd name="T5" fmla="*/ 37 h 37"/>
                <a:gd name="T6" fmla="*/ 0 w 25"/>
                <a:gd name="T7" fmla="*/ 26 h 37"/>
                <a:gd name="T8" fmla="*/ 6 w 25"/>
                <a:gd name="T9" fmla="*/ 16 h 37"/>
                <a:gd name="T10" fmla="*/ 19 w 25"/>
                <a:gd name="T11" fmla="*/ 15 h 37"/>
                <a:gd name="T12" fmla="*/ 19 w 25"/>
                <a:gd name="T13" fmla="*/ 14 h 37"/>
                <a:gd name="T14" fmla="*/ 13 w 25"/>
                <a:gd name="T15" fmla="*/ 5 h 37"/>
                <a:gd name="T16" fmla="*/ 2 w 25"/>
                <a:gd name="T17" fmla="*/ 7 h 37"/>
                <a:gd name="T18" fmla="*/ 2 w 25"/>
                <a:gd name="T19" fmla="*/ 3 h 37"/>
                <a:gd name="T20" fmla="*/ 15 w 25"/>
                <a:gd name="T21" fmla="*/ 0 h 37"/>
                <a:gd name="T22" fmla="*/ 23 w 25"/>
                <a:gd name="T23" fmla="*/ 3 h 37"/>
                <a:gd name="T24" fmla="*/ 25 w 25"/>
                <a:gd name="T25" fmla="*/ 14 h 37"/>
                <a:gd name="T26" fmla="*/ 25 w 25"/>
                <a:gd name="T27" fmla="*/ 36 h 37"/>
                <a:gd name="T28" fmla="*/ 19 w 25"/>
                <a:gd name="T29" fmla="*/ 36 h 37"/>
                <a:gd name="T30" fmla="*/ 19 w 25"/>
                <a:gd name="T31" fmla="*/ 19 h 37"/>
                <a:gd name="T32" fmla="*/ 5 w 25"/>
                <a:gd name="T33" fmla="*/ 26 h 37"/>
                <a:gd name="T34" fmla="*/ 10 w 25"/>
                <a:gd name="T35" fmla="*/ 32 h 37"/>
                <a:gd name="T36" fmla="*/ 19 w 25"/>
                <a:gd name="T37" fmla="*/ 30 h 37"/>
                <a:gd name="T38" fmla="*/ 19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19" y="36"/>
                  </a:moveTo>
                  <a:cubicBezTo>
                    <a:pt x="19" y="33"/>
                    <a:pt x="19" y="33"/>
                    <a:pt x="19" y="33"/>
                  </a:cubicBezTo>
                  <a:cubicBezTo>
                    <a:pt x="15" y="36"/>
                    <a:pt x="12" y="37"/>
                    <a:pt x="9" y="37"/>
                  </a:cubicBezTo>
                  <a:cubicBezTo>
                    <a:pt x="4" y="37"/>
                    <a:pt x="0" y="34"/>
                    <a:pt x="0" y="26"/>
                  </a:cubicBezTo>
                  <a:cubicBezTo>
                    <a:pt x="0" y="20"/>
                    <a:pt x="2" y="17"/>
                    <a:pt x="6" y="16"/>
                  </a:cubicBezTo>
                  <a:cubicBezTo>
                    <a:pt x="9" y="15"/>
                    <a:pt x="12" y="15"/>
                    <a:pt x="19" y="15"/>
                  </a:cubicBezTo>
                  <a:cubicBezTo>
                    <a:pt x="19" y="14"/>
                    <a:pt x="19" y="14"/>
                    <a:pt x="19" y="14"/>
                  </a:cubicBezTo>
                  <a:cubicBezTo>
                    <a:pt x="19" y="8"/>
                    <a:pt x="20" y="5"/>
                    <a:pt x="13" y="5"/>
                  </a:cubicBezTo>
                  <a:cubicBezTo>
                    <a:pt x="10" y="5"/>
                    <a:pt x="7" y="6"/>
                    <a:pt x="2" y="7"/>
                  </a:cubicBezTo>
                  <a:cubicBezTo>
                    <a:pt x="2" y="3"/>
                    <a:pt x="2" y="3"/>
                    <a:pt x="2" y="3"/>
                  </a:cubicBezTo>
                  <a:cubicBezTo>
                    <a:pt x="7" y="1"/>
                    <a:pt x="11" y="0"/>
                    <a:pt x="15" y="0"/>
                  </a:cubicBezTo>
                  <a:cubicBezTo>
                    <a:pt x="19" y="0"/>
                    <a:pt x="21" y="1"/>
                    <a:pt x="23" y="3"/>
                  </a:cubicBezTo>
                  <a:cubicBezTo>
                    <a:pt x="24" y="5"/>
                    <a:pt x="25" y="7"/>
                    <a:pt x="25" y="14"/>
                  </a:cubicBezTo>
                  <a:cubicBezTo>
                    <a:pt x="25" y="36"/>
                    <a:pt x="25" y="36"/>
                    <a:pt x="25" y="36"/>
                  </a:cubicBezTo>
                  <a:lnTo>
                    <a:pt x="19" y="36"/>
                  </a:lnTo>
                  <a:close/>
                  <a:moveTo>
                    <a:pt x="19" y="19"/>
                  </a:moveTo>
                  <a:cubicBezTo>
                    <a:pt x="8" y="20"/>
                    <a:pt x="5" y="21"/>
                    <a:pt x="5" y="26"/>
                  </a:cubicBezTo>
                  <a:cubicBezTo>
                    <a:pt x="5" y="30"/>
                    <a:pt x="7" y="32"/>
                    <a:pt x="10" y="32"/>
                  </a:cubicBezTo>
                  <a:cubicBezTo>
                    <a:pt x="13" y="32"/>
                    <a:pt x="19" y="30"/>
                    <a:pt x="19" y="30"/>
                  </a:cubicBezTo>
                  <a:lnTo>
                    <a:pt x="19"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34"/>
            <p:cNvSpPr>
              <a:spLocks/>
            </p:cNvSpPr>
            <p:nvPr userDrawn="1"/>
          </p:nvSpPr>
          <p:spPr bwMode="auto">
            <a:xfrm>
              <a:off x="-844831" y="950027"/>
              <a:ext cx="47625" cy="98425"/>
            </a:xfrm>
            <a:custGeom>
              <a:avLst/>
              <a:gdLst>
                <a:gd name="T0" fmla="*/ 15 w 17"/>
                <a:gd name="T1" fmla="*/ 5 h 35"/>
                <a:gd name="T2" fmla="*/ 6 w 17"/>
                <a:gd name="T3" fmla="*/ 7 h 35"/>
                <a:gd name="T4" fmla="*/ 6 w 17"/>
                <a:gd name="T5" fmla="*/ 35 h 35"/>
                <a:gd name="T6" fmla="*/ 0 w 17"/>
                <a:gd name="T7" fmla="*/ 35 h 35"/>
                <a:gd name="T8" fmla="*/ 0 w 17"/>
                <a:gd name="T9" fmla="*/ 0 h 35"/>
                <a:gd name="T10" fmla="*/ 5 w 17"/>
                <a:gd name="T11" fmla="*/ 0 h 35"/>
                <a:gd name="T12" fmla="*/ 5 w 17"/>
                <a:gd name="T13" fmla="*/ 3 h 35"/>
                <a:gd name="T14" fmla="*/ 15 w 17"/>
                <a:gd name="T15" fmla="*/ 0 h 35"/>
                <a:gd name="T16" fmla="*/ 17 w 17"/>
                <a:gd name="T17" fmla="*/ 0 h 35"/>
                <a:gd name="T18" fmla="*/ 17 w 17"/>
                <a:gd name="T19" fmla="*/ 5 h 35"/>
                <a:gd name="T20" fmla="*/ 15 w 17"/>
                <a:gd name="T21"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35">
                  <a:moveTo>
                    <a:pt x="15" y="5"/>
                  </a:moveTo>
                  <a:cubicBezTo>
                    <a:pt x="12" y="5"/>
                    <a:pt x="9" y="5"/>
                    <a:pt x="6" y="7"/>
                  </a:cubicBezTo>
                  <a:cubicBezTo>
                    <a:pt x="6" y="35"/>
                    <a:pt x="6" y="35"/>
                    <a:pt x="6" y="35"/>
                  </a:cubicBezTo>
                  <a:cubicBezTo>
                    <a:pt x="0" y="35"/>
                    <a:pt x="0" y="35"/>
                    <a:pt x="0" y="35"/>
                  </a:cubicBezTo>
                  <a:cubicBezTo>
                    <a:pt x="0" y="0"/>
                    <a:pt x="0" y="0"/>
                    <a:pt x="0" y="0"/>
                  </a:cubicBezTo>
                  <a:cubicBezTo>
                    <a:pt x="5" y="0"/>
                    <a:pt x="5" y="0"/>
                    <a:pt x="5" y="0"/>
                  </a:cubicBezTo>
                  <a:cubicBezTo>
                    <a:pt x="5" y="3"/>
                    <a:pt x="5" y="3"/>
                    <a:pt x="5" y="3"/>
                  </a:cubicBezTo>
                  <a:cubicBezTo>
                    <a:pt x="9" y="1"/>
                    <a:pt x="12" y="0"/>
                    <a:pt x="15" y="0"/>
                  </a:cubicBezTo>
                  <a:cubicBezTo>
                    <a:pt x="15" y="0"/>
                    <a:pt x="16" y="0"/>
                    <a:pt x="17" y="0"/>
                  </a:cubicBezTo>
                  <a:cubicBezTo>
                    <a:pt x="17" y="5"/>
                    <a:pt x="17" y="5"/>
                    <a:pt x="17" y="5"/>
                  </a:cubicBezTo>
                  <a:cubicBezTo>
                    <a:pt x="16"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Freeform 35"/>
            <p:cNvSpPr>
              <a:spLocks noEditPoints="1"/>
            </p:cNvSpPr>
            <p:nvPr userDrawn="1"/>
          </p:nvSpPr>
          <p:spPr bwMode="auto">
            <a:xfrm>
              <a:off x="-790856" y="899227"/>
              <a:ext cx="80962" cy="152400"/>
            </a:xfrm>
            <a:custGeom>
              <a:avLst/>
              <a:gdLst>
                <a:gd name="T0" fmla="*/ 24 w 29"/>
                <a:gd name="T1" fmla="*/ 53 h 54"/>
                <a:gd name="T2" fmla="*/ 24 w 29"/>
                <a:gd name="T3" fmla="*/ 50 h 54"/>
                <a:gd name="T4" fmla="*/ 12 w 29"/>
                <a:gd name="T5" fmla="*/ 54 h 54"/>
                <a:gd name="T6" fmla="*/ 0 w 29"/>
                <a:gd name="T7" fmla="*/ 36 h 54"/>
                <a:gd name="T8" fmla="*/ 13 w 29"/>
                <a:gd name="T9" fmla="*/ 17 h 54"/>
                <a:gd name="T10" fmla="*/ 24 w 29"/>
                <a:gd name="T11" fmla="*/ 21 h 54"/>
                <a:gd name="T12" fmla="*/ 24 w 29"/>
                <a:gd name="T13" fmla="*/ 0 h 54"/>
                <a:gd name="T14" fmla="*/ 29 w 29"/>
                <a:gd name="T15" fmla="*/ 0 h 54"/>
                <a:gd name="T16" fmla="*/ 29 w 29"/>
                <a:gd name="T17" fmla="*/ 53 h 54"/>
                <a:gd name="T18" fmla="*/ 24 w 29"/>
                <a:gd name="T19" fmla="*/ 53 h 54"/>
                <a:gd name="T20" fmla="*/ 24 w 29"/>
                <a:gd name="T21" fmla="*/ 25 h 54"/>
                <a:gd name="T22" fmla="*/ 14 w 29"/>
                <a:gd name="T23" fmla="*/ 22 h 54"/>
                <a:gd name="T24" fmla="*/ 6 w 29"/>
                <a:gd name="T25" fmla="*/ 35 h 54"/>
                <a:gd name="T26" fmla="*/ 14 w 29"/>
                <a:gd name="T27" fmla="*/ 49 h 54"/>
                <a:gd name="T28" fmla="*/ 24 w 29"/>
                <a:gd name="T29" fmla="*/ 47 h 54"/>
                <a:gd name="T30" fmla="*/ 24 w 29"/>
                <a:gd name="T31"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54">
                  <a:moveTo>
                    <a:pt x="24" y="53"/>
                  </a:moveTo>
                  <a:cubicBezTo>
                    <a:pt x="24" y="50"/>
                    <a:pt x="24" y="50"/>
                    <a:pt x="24" y="50"/>
                  </a:cubicBezTo>
                  <a:cubicBezTo>
                    <a:pt x="20" y="53"/>
                    <a:pt x="15" y="54"/>
                    <a:pt x="12" y="54"/>
                  </a:cubicBezTo>
                  <a:cubicBezTo>
                    <a:pt x="5" y="54"/>
                    <a:pt x="0" y="47"/>
                    <a:pt x="0" y="36"/>
                  </a:cubicBezTo>
                  <a:cubicBezTo>
                    <a:pt x="0" y="25"/>
                    <a:pt x="5" y="17"/>
                    <a:pt x="13" y="17"/>
                  </a:cubicBezTo>
                  <a:cubicBezTo>
                    <a:pt x="17" y="17"/>
                    <a:pt x="21" y="19"/>
                    <a:pt x="24" y="21"/>
                  </a:cubicBezTo>
                  <a:cubicBezTo>
                    <a:pt x="24" y="0"/>
                    <a:pt x="24" y="0"/>
                    <a:pt x="24" y="0"/>
                  </a:cubicBezTo>
                  <a:cubicBezTo>
                    <a:pt x="29" y="0"/>
                    <a:pt x="29" y="0"/>
                    <a:pt x="29" y="0"/>
                  </a:cubicBezTo>
                  <a:cubicBezTo>
                    <a:pt x="29" y="53"/>
                    <a:pt x="29" y="53"/>
                    <a:pt x="29" y="53"/>
                  </a:cubicBezTo>
                  <a:lnTo>
                    <a:pt x="24" y="53"/>
                  </a:lnTo>
                  <a:close/>
                  <a:moveTo>
                    <a:pt x="24" y="25"/>
                  </a:moveTo>
                  <a:cubicBezTo>
                    <a:pt x="19" y="23"/>
                    <a:pt x="17" y="22"/>
                    <a:pt x="14" y="22"/>
                  </a:cubicBezTo>
                  <a:cubicBezTo>
                    <a:pt x="9" y="22"/>
                    <a:pt x="6" y="27"/>
                    <a:pt x="6" y="35"/>
                  </a:cubicBezTo>
                  <a:cubicBezTo>
                    <a:pt x="6" y="45"/>
                    <a:pt x="9" y="49"/>
                    <a:pt x="14" y="49"/>
                  </a:cubicBezTo>
                  <a:cubicBezTo>
                    <a:pt x="16" y="49"/>
                    <a:pt x="19" y="49"/>
                    <a:pt x="24" y="47"/>
                  </a:cubicBezTo>
                  <a:lnTo>
                    <a:pt x="24" y="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 name="Freeform 36"/>
            <p:cNvSpPr>
              <a:spLocks/>
            </p:cNvSpPr>
            <p:nvPr userDrawn="1"/>
          </p:nvSpPr>
          <p:spPr bwMode="auto">
            <a:xfrm>
              <a:off x="-687668" y="946852"/>
              <a:ext cx="65087" cy="104775"/>
            </a:xfrm>
            <a:custGeom>
              <a:avLst/>
              <a:gdLst>
                <a:gd name="T0" fmla="*/ 11 w 23"/>
                <a:gd name="T1" fmla="*/ 37 h 37"/>
                <a:gd name="T2" fmla="*/ 0 w 23"/>
                <a:gd name="T3" fmla="*/ 35 h 37"/>
                <a:gd name="T4" fmla="*/ 1 w 23"/>
                <a:gd name="T5" fmla="*/ 31 h 37"/>
                <a:gd name="T6" fmla="*/ 9 w 23"/>
                <a:gd name="T7" fmla="*/ 32 h 37"/>
                <a:gd name="T8" fmla="*/ 17 w 23"/>
                <a:gd name="T9" fmla="*/ 27 h 37"/>
                <a:gd name="T10" fmla="*/ 11 w 23"/>
                <a:gd name="T11" fmla="*/ 21 h 37"/>
                <a:gd name="T12" fmla="*/ 0 w 23"/>
                <a:gd name="T13" fmla="*/ 11 h 37"/>
                <a:gd name="T14" fmla="*/ 12 w 23"/>
                <a:gd name="T15" fmla="*/ 0 h 37"/>
                <a:gd name="T16" fmla="*/ 21 w 23"/>
                <a:gd name="T17" fmla="*/ 2 h 37"/>
                <a:gd name="T18" fmla="*/ 20 w 23"/>
                <a:gd name="T19" fmla="*/ 6 h 37"/>
                <a:gd name="T20" fmla="*/ 12 w 23"/>
                <a:gd name="T21" fmla="*/ 5 h 37"/>
                <a:gd name="T22" fmla="*/ 6 w 23"/>
                <a:gd name="T23" fmla="*/ 10 h 37"/>
                <a:gd name="T24" fmla="*/ 23 w 23"/>
                <a:gd name="T25" fmla="*/ 26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4" y="37"/>
                    <a:pt x="0" y="35"/>
                  </a:cubicBezTo>
                  <a:cubicBezTo>
                    <a:pt x="1" y="31"/>
                    <a:pt x="1" y="31"/>
                    <a:pt x="1" y="31"/>
                  </a:cubicBezTo>
                  <a:cubicBezTo>
                    <a:pt x="5" y="32"/>
                    <a:pt x="7" y="32"/>
                    <a:pt x="9" y="32"/>
                  </a:cubicBezTo>
                  <a:cubicBezTo>
                    <a:pt x="14" y="32"/>
                    <a:pt x="17" y="30"/>
                    <a:pt x="17" y="27"/>
                  </a:cubicBezTo>
                  <a:cubicBezTo>
                    <a:pt x="17" y="24"/>
                    <a:pt x="16" y="22"/>
                    <a:pt x="11" y="21"/>
                  </a:cubicBezTo>
                  <a:cubicBezTo>
                    <a:pt x="5" y="19"/>
                    <a:pt x="0" y="17"/>
                    <a:pt x="0" y="11"/>
                  </a:cubicBezTo>
                  <a:cubicBezTo>
                    <a:pt x="0" y="4"/>
                    <a:pt x="5" y="0"/>
                    <a:pt x="12" y="0"/>
                  </a:cubicBezTo>
                  <a:cubicBezTo>
                    <a:pt x="14" y="0"/>
                    <a:pt x="18" y="1"/>
                    <a:pt x="21" y="2"/>
                  </a:cubicBezTo>
                  <a:cubicBezTo>
                    <a:pt x="20" y="6"/>
                    <a:pt x="20" y="6"/>
                    <a:pt x="20" y="6"/>
                  </a:cubicBezTo>
                  <a:cubicBezTo>
                    <a:pt x="17" y="5"/>
                    <a:pt x="14" y="5"/>
                    <a:pt x="12" y="5"/>
                  </a:cubicBezTo>
                  <a:cubicBezTo>
                    <a:pt x="8" y="5"/>
                    <a:pt x="6" y="7"/>
                    <a:pt x="6" y="10"/>
                  </a:cubicBezTo>
                  <a:cubicBezTo>
                    <a:pt x="6" y="18"/>
                    <a:pt x="23" y="14"/>
                    <a:pt x="23" y="26"/>
                  </a:cubicBezTo>
                  <a:cubicBezTo>
                    <a:pt x="23" y="33"/>
                    <a:pt x="18"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 name="Freeform 37"/>
            <p:cNvSpPr>
              <a:spLocks noEditPoints="1"/>
            </p:cNvSpPr>
            <p:nvPr userDrawn="1"/>
          </p:nvSpPr>
          <p:spPr bwMode="auto">
            <a:xfrm>
              <a:off x="-1975131" y="1118302"/>
              <a:ext cx="19050" cy="141288"/>
            </a:xfrm>
            <a:custGeom>
              <a:avLst/>
              <a:gdLst>
                <a:gd name="T0" fmla="*/ 4 w 7"/>
                <a:gd name="T1" fmla="*/ 7 h 50"/>
                <a:gd name="T2" fmla="*/ 0 w 7"/>
                <a:gd name="T3" fmla="*/ 3 h 50"/>
                <a:gd name="T4" fmla="*/ 4 w 7"/>
                <a:gd name="T5" fmla="*/ 0 h 50"/>
                <a:gd name="T6" fmla="*/ 7 w 7"/>
                <a:gd name="T7" fmla="*/ 3 h 50"/>
                <a:gd name="T8" fmla="*/ 4 w 7"/>
                <a:gd name="T9" fmla="*/ 7 h 50"/>
                <a:gd name="T10" fmla="*/ 1 w 7"/>
                <a:gd name="T11" fmla="*/ 15 h 50"/>
                <a:gd name="T12" fmla="*/ 7 w 7"/>
                <a:gd name="T13" fmla="*/ 15 h 50"/>
                <a:gd name="T14" fmla="*/ 7 w 7"/>
                <a:gd name="T15" fmla="*/ 50 h 50"/>
                <a:gd name="T16" fmla="*/ 1 w 7"/>
                <a:gd name="T17" fmla="*/ 50 h 50"/>
                <a:gd name="T18" fmla="*/ 1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4" y="7"/>
                  </a:moveTo>
                  <a:cubicBezTo>
                    <a:pt x="2" y="7"/>
                    <a:pt x="0" y="6"/>
                    <a:pt x="0" y="3"/>
                  </a:cubicBezTo>
                  <a:cubicBezTo>
                    <a:pt x="0" y="2"/>
                    <a:pt x="2" y="0"/>
                    <a:pt x="4" y="0"/>
                  </a:cubicBezTo>
                  <a:cubicBezTo>
                    <a:pt x="6" y="0"/>
                    <a:pt x="7" y="1"/>
                    <a:pt x="7" y="3"/>
                  </a:cubicBezTo>
                  <a:cubicBezTo>
                    <a:pt x="7" y="5"/>
                    <a:pt x="6" y="7"/>
                    <a:pt x="4" y="7"/>
                  </a:cubicBezTo>
                  <a:moveTo>
                    <a:pt x="1" y="15"/>
                  </a:moveTo>
                  <a:cubicBezTo>
                    <a:pt x="7" y="15"/>
                    <a:pt x="7" y="15"/>
                    <a:pt x="7" y="15"/>
                  </a:cubicBezTo>
                  <a:cubicBezTo>
                    <a:pt x="7" y="50"/>
                    <a:pt x="7" y="50"/>
                    <a:pt x="7"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 name="Freeform 38"/>
            <p:cNvSpPr>
              <a:spLocks/>
            </p:cNvSpPr>
            <p:nvPr userDrawn="1"/>
          </p:nvSpPr>
          <p:spPr bwMode="auto">
            <a:xfrm>
              <a:off x="-1927506" y="1157989"/>
              <a:ext cx="122237" cy="101600"/>
            </a:xfrm>
            <a:custGeom>
              <a:avLst/>
              <a:gdLst>
                <a:gd name="T0" fmla="*/ 39 w 44"/>
                <a:gd name="T1" fmla="*/ 36 h 36"/>
                <a:gd name="T2" fmla="*/ 39 w 44"/>
                <a:gd name="T3" fmla="*/ 14 h 36"/>
                <a:gd name="T4" fmla="*/ 34 w 44"/>
                <a:gd name="T5" fmla="*/ 5 h 36"/>
                <a:gd name="T6" fmla="*/ 25 w 44"/>
                <a:gd name="T7" fmla="*/ 7 h 36"/>
                <a:gd name="T8" fmla="*/ 25 w 44"/>
                <a:gd name="T9" fmla="*/ 13 h 36"/>
                <a:gd name="T10" fmla="*/ 25 w 44"/>
                <a:gd name="T11" fmla="*/ 36 h 36"/>
                <a:gd name="T12" fmla="*/ 19 w 44"/>
                <a:gd name="T13" fmla="*/ 36 h 36"/>
                <a:gd name="T14" fmla="*/ 19 w 44"/>
                <a:gd name="T15" fmla="*/ 14 h 36"/>
                <a:gd name="T16" fmla="*/ 14 w 44"/>
                <a:gd name="T17" fmla="*/ 5 h 36"/>
                <a:gd name="T18" fmla="*/ 6 w 44"/>
                <a:gd name="T19" fmla="*/ 7 h 36"/>
                <a:gd name="T20" fmla="*/ 6 w 44"/>
                <a:gd name="T21" fmla="*/ 36 h 36"/>
                <a:gd name="T22" fmla="*/ 0 w 44"/>
                <a:gd name="T23" fmla="*/ 36 h 36"/>
                <a:gd name="T24" fmla="*/ 0 w 44"/>
                <a:gd name="T25" fmla="*/ 1 h 36"/>
                <a:gd name="T26" fmla="*/ 6 w 44"/>
                <a:gd name="T27" fmla="*/ 1 h 36"/>
                <a:gd name="T28" fmla="*/ 6 w 44"/>
                <a:gd name="T29" fmla="*/ 4 h 36"/>
                <a:gd name="T30" fmla="*/ 17 w 44"/>
                <a:gd name="T31" fmla="*/ 0 h 36"/>
                <a:gd name="T32" fmla="*/ 24 w 44"/>
                <a:gd name="T33" fmla="*/ 4 h 36"/>
                <a:gd name="T34" fmla="*/ 36 w 44"/>
                <a:gd name="T35" fmla="*/ 0 h 36"/>
                <a:gd name="T36" fmla="*/ 44 w 44"/>
                <a:gd name="T37" fmla="*/ 13 h 36"/>
                <a:gd name="T38" fmla="*/ 44 w 44"/>
                <a:gd name="T39" fmla="*/ 36 h 36"/>
                <a:gd name="T40" fmla="*/ 39 w 44"/>
                <a:gd name="T41"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 h="36">
                  <a:moveTo>
                    <a:pt x="39" y="36"/>
                  </a:moveTo>
                  <a:cubicBezTo>
                    <a:pt x="39" y="14"/>
                    <a:pt x="39" y="14"/>
                    <a:pt x="39" y="14"/>
                  </a:cubicBezTo>
                  <a:cubicBezTo>
                    <a:pt x="39" y="9"/>
                    <a:pt x="39" y="5"/>
                    <a:pt x="34" y="5"/>
                  </a:cubicBezTo>
                  <a:cubicBezTo>
                    <a:pt x="31" y="5"/>
                    <a:pt x="30" y="5"/>
                    <a:pt x="25" y="7"/>
                  </a:cubicBezTo>
                  <a:cubicBezTo>
                    <a:pt x="25" y="9"/>
                    <a:pt x="25" y="11"/>
                    <a:pt x="25" y="13"/>
                  </a:cubicBezTo>
                  <a:cubicBezTo>
                    <a:pt x="25" y="36"/>
                    <a:pt x="25" y="36"/>
                    <a:pt x="25" y="36"/>
                  </a:cubicBezTo>
                  <a:cubicBezTo>
                    <a:pt x="19" y="36"/>
                    <a:pt x="19" y="36"/>
                    <a:pt x="19" y="36"/>
                  </a:cubicBezTo>
                  <a:cubicBezTo>
                    <a:pt x="19" y="14"/>
                    <a:pt x="19" y="14"/>
                    <a:pt x="19" y="14"/>
                  </a:cubicBezTo>
                  <a:cubicBezTo>
                    <a:pt x="19" y="9"/>
                    <a:pt x="20" y="5"/>
                    <a:pt x="14" y="5"/>
                  </a:cubicBezTo>
                  <a:cubicBezTo>
                    <a:pt x="12" y="5"/>
                    <a:pt x="11" y="5"/>
                    <a:pt x="6" y="7"/>
                  </a:cubicBezTo>
                  <a:cubicBezTo>
                    <a:pt x="6" y="36"/>
                    <a:pt x="6" y="36"/>
                    <a:pt x="6" y="36"/>
                  </a:cubicBezTo>
                  <a:cubicBezTo>
                    <a:pt x="0" y="36"/>
                    <a:pt x="0" y="36"/>
                    <a:pt x="0" y="36"/>
                  </a:cubicBezTo>
                  <a:cubicBezTo>
                    <a:pt x="0" y="1"/>
                    <a:pt x="0" y="1"/>
                    <a:pt x="0" y="1"/>
                  </a:cubicBezTo>
                  <a:cubicBezTo>
                    <a:pt x="6" y="1"/>
                    <a:pt x="6" y="1"/>
                    <a:pt x="6" y="1"/>
                  </a:cubicBezTo>
                  <a:cubicBezTo>
                    <a:pt x="6" y="4"/>
                    <a:pt x="6" y="4"/>
                    <a:pt x="6" y="4"/>
                  </a:cubicBezTo>
                  <a:cubicBezTo>
                    <a:pt x="11" y="1"/>
                    <a:pt x="14" y="0"/>
                    <a:pt x="17" y="0"/>
                  </a:cubicBezTo>
                  <a:cubicBezTo>
                    <a:pt x="20" y="0"/>
                    <a:pt x="23" y="1"/>
                    <a:pt x="24" y="4"/>
                  </a:cubicBezTo>
                  <a:cubicBezTo>
                    <a:pt x="27" y="3"/>
                    <a:pt x="32" y="0"/>
                    <a:pt x="36" y="0"/>
                  </a:cubicBezTo>
                  <a:cubicBezTo>
                    <a:pt x="44" y="0"/>
                    <a:pt x="44" y="6"/>
                    <a:pt x="44" y="13"/>
                  </a:cubicBezTo>
                  <a:cubicBezTo>
                    <a:pt x="44" y="36"/>
                    <a:pt x="44" y="36"/>
                    <a:pt x="44" y="36"/>
                  </a:cubicBezTo>
                  <a:lnTo>
                    <a:pt x="39"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 name="Freeform 39"/>
            <p:cNvSpPr>
              <a:spLocks noEditPoints="1"/>
            </p:cNvSpPr>
            <p:nvPr userDrawn="1"/>
          </p:nvSpPr>
          <p:spPr bwMode="auto">
            <a:xfrm>
              <a:off x="-1776693" y="1157989"/>
              <a:ext cx="84137" cy="142875"/>
            </a:xfrm>
            <a:custGeom>
              <a:avLst/>
              <a:gdLst>
                <a:gd name="T0" fmla="*/ 17 w 30"/>
                <a:gd name="T1" fmla="*/ 37 h 51"/>
                <a:gd name="T2" fmla="*/ 6 w 30"/>
                <a:gd name="T3" fmla="*/ 33 h 51"/>
                <a:gd name="T4" fmla="*/ 6 w 30"/>
                <a:gd name="T5" fmla="*/ 51 h 51"/>
                <a:gd name="T6" fmla="*/ 0 w 30"/>
                <a:gd name="T7" fmla="*/ 51 h 51"/>
                <a:gd name="T8" fmla="*/ 0 w 30"/>
                <a:gd name="T9" fmla="*/ 1 h 51"/>
                <a:gd name="T10" fmla="*/ 6 w 30"/>
                <a:gd name="T11" fmla="*/ 1 h 51"/>
                <a:gd name="T12" fmla="*/ 6 w 30"/>
                <a:gd name="T13" fmla="*/ 4 h 51"/>
                <a:gd name="T14" fmla="*/ 18 w 30"/>
                <a:gd name="T15" fmla="*/ 0 h 51"/>
                <a:gd name="T16" fmla="*/ 30 w 30"/>
                <a:gd name="T17" fmla="*/ 18 h 51"/>
                <a:gd name="T18" fmla="*/ 17 w 30"/>
                <a:gd name="T19" fmla="*/ 37 h 51"/>
                <a:gd name="T20" fmla="*/ 16 w 30"/>
                <a:gd name="T21" fmla="*/ 5 h 51"/>
                <a:gd name="T22" fmla="*/ 6 w 30"/>
                <a:gd name="T23" fmla="*/ 7 h 51"/>
                <a:gd name="T24" fmla="*/ 6 w 30"/>
                <a:gd name="T25" fmla="*/ 29 h 51"/>
                <a:gd name="T26" fmla="*/ 15 w 30"/>
                <a:gd name="T27" fmla="*/ 32 h 51"/>
                <a:gd name="T28" fmla="*/ 24 w 30"/>
                <a:gd name="T29" fmla="*/ 19 h 51"/>
                <a:gd name="T30" fmla="*/ 16 w 30"/>
                <a:gd name="T31" fmla="*/ 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0" h="51">
                  <a:moveTo>
                    <a:pt x="17" y="37"/>
                  </a:moveTo>
                  <a:cubicBezTo>
                    <a:pt x="13" y="37"/>
                    <a:pt x="9" y="35"/>
                    <a:pt x="6" y="33"/>
                  </a:cubicBezTo>
                  <a:cubicBezTo>
                    <a:pt x="6" y="51"/>
                    <a:pt x="6" y="51"/>
                    <a:pt x="6" y="51"/>
                  </a:cubicBezTo>
                  <a:cubicBezTo>
                    <a:pt x="0" y="51"/>
                    <a:pt x="0" y="51"/>
                    <a:pt x="0" y="51"/>
                  </a:cubicBezTo>
                  <a:cubicBezTo>
                    <a:pt x="0" y="1"/>
                    <a:pt x="0" y="1"/>
                    <a:pt x="0" y="1"/>
                  </a:cubicBezTo>
                  <a:cubicBezTo>
                    <a:pt x="6" y="1"/>
                    <a:pt x="6" y="1"/>
                    <a:pt x="6" y="1"/>
                  </a:cubicBezTo>
                  <a:cubicBezTo>
                    <a:pt x="6" y="4"/>
                    <a:pt x="6" y="4"/>
                    <a:pt x="6" y="4"/>
                  </a:cubicBezTo>
                  <a:cubicBezTo>
                    <a:pt x="10" y="1"/>
                    <a:pt x="14" y="0"/>
                    <a:pt x="18" y="0"/>
                  </a:cubicBezTo>
                  <a:cubicBezTo>
                    <a:pt x="25" y="0"/>
                    <a:pt x="30" y="7"/>
                    <a:pt x="30" y="18"/>
                  </a:cubicBezTo>
                  <a:cubicBezTo>
                    <a:pt x="30" y="29"/>
                    <a:pt x="24" y="37"/>
                    <a:pt x="17" y="37"/>
                  </a:cubicBezTo>
                  <a:moveTo>
                    <a:pt x="16" y="5"/>
                  </a:moveTo>
                  <a:cubicBezTo>
                    <a:pt x="13" y="5"/>
                    <a:pt x="11" y="6"/>
                    <a:pt x="6" y="7"/>
                  </a:cubicBezTo>
                  <a:cubicBezTo>
                    <a:pt x="6" y="29"/>
                    <a:pt x="6" y="29"/>
                    <a:pt x="6" y="29"/>
                  </a:cubicBezTo>
                  <a:cubicBezTo>
                    <a:pt x="11" y="31"/>
                    <a:pt x="13" y="32"/>
                    <a:pt x="15" y="32"/>
                  </a:cubicBezTo>
                  <a:cubicBezTo>
                    <a:pt x="21" y="32"/>
                    <a:pt x="24" y="27"/>
                    <a:pt x="24" y="19"/>
                  </a:cubicBezTo>
                  <a:cubicBezTo>
                    <a:pt x="24" y="9"/>
                    <a:pt x="21" y="5"/>
                    <a:pt x="16"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 name="Freeform 40"/>
            <p:cNvSpPr>
              <a:spLocks/>
            </p:cNvSpPr>
            <p:nvPr userDrawn="1"/>
          </p:nvSpPr>
          <p:spPr bwMode="auto">
            <a:xfrm>
              <a:off x="-1670331" y="1157989"/>
              <a:ext cx="46037" cy="101600"/>
            </a:xfrm>
            <a:custGeom>
              <a:avLst/>
              <a:gdLst>
                <a:gd name="T0" fmla="*/ 15 w 16"/>
                <a:gd name="T1" fmla="*/ 5 h 36"/>
                <a:gd name="T2" fmla="*/ 6 w 16"/>
                <a:gd name="T3" fmla="*/ 8 h 36"/>
                <a:gd name="T4" fmla="*/ 6 w 16"/>
                <a:gd name="T5" fmla="*/ 36 h 36"/>
                <a:gd name="T6" fmla="*/ 0 w 16"/>
                <a:gd name="T7" fmla="*/ 36 h 36"/>
                <a:gd name="T8" fmla="*/ 0 w 16"/>
                <a:gd name="T9" fmla="*/ 1 h 36"/>
                <a:gd name="T10" fmla="*/ 5 w 16"/>
                <a:gd name="T11" fmla="*/ 1 h 36"/>
                <a:gd name="T12" fmla="*/ 5 w 16"/>
                <a:gd name="T13" fmla="*/ 4 h 36"/>
                <a:gd name="T14" fmla="*/ 15 w 16"/>
                <a:gd name="T15" fmla="*/ 0 h 36"/>
                <a:gd name="T16" fmla="*/ 16 w 16"/>
                <a:gd name="T17" fmla="*/ 0 h 36"/>
                <a:gd name="T18" fmla="*/ 16 w 16"/>
                <a:gd name="T19" fmla="*/ 6 h 36"/>
                <a:gd name="T20" fmla="*/ 15 w 16"/>
                <a:gd name="T21" fmla="*/ 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5" y="5"/>
                  </a:moveTo>
                  <a:cubicBezTo>
                    <a:pt x="12" y="5"/>
                    <a:pt x="9" y="6"/>
                    <a:pt x="6" y="8"/>
                  </a:cubicBezTo>
                  <a:cubicBezTo>
                    <a:pt x="6" y="36"/>
                    <a:pt x="6" y="36"/>
                    <a:pt x="6" y="36"/>
                  </a:cubicBezTo>
                  <a:cubicBezTo>
                    <a:pt x="0" y="36"/>
                    <a:pt x="0" y="36"/>
                    <a:pt x="0" y="36"/>
                  </a:cubicBezTo>
                  <a:cubicBezTo>
                    <a:pt x="0" y="1"/>
                    <a:pt x="0" y="1"/>
                    <a:pt x="0" y="1"/>
                  </a:cubicBezTo>
                  <a:cubicBezTo>
                    <a:pt x="5" y="1"/>
                    <a:pt x="5" y="1"/>
                    <a:pt x="5" y="1"/>
                  </a:cubicBezTo>
                  <a:cubicBezTo>
                    <a:pt x="5" y="4"/>
                    <a:pt x="5" y="4"/>
                    <a:pt x="5" y="4"/>
                  </a:cubicBezTo>
                  <a:cubicBezTo>
                    <a:pt x="9" y="1"/>
                    <a:pt x="11" y="0"/>
                    <a:pt x="15" y="0"/>
                  </a:cubicBezTo>
                  <a:cubicBezTo>
                    <a:pt x="15" y="0"/>
                    <a:pt x="16" y="0"/>
                    <a:pt x="16" y="0"/>
                  </a:cubicBezTo>
                  <a:cubicBezTo>
                    <a:pt x="16" y="6"/>
                    <a:pt x="16" y="6"/>
                    <a:pt x="16" y="6"/>
                  </a:cubicBezTo>
                  <a:cubicBezTo>
                    <a:pt x="15"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 name="Freeform 41"/>
            <p:cNvSpPr>
              <a:spLocks noEditPoints="1"/>
            </p:cNvSpPr>
            <p:nvPr userDrawn="1"/>
          </p:nvSpPr>
          <p:spPr bwMode="auto">
            <a:xfrm>
              <a:off x="-1616356" y="1157989"/>
              <a:ext cx="87312" cy="104775"/>
            </a:xfrm>
            <a:custGeom>
              <a:avLst/>
              <a:gdLst>
                <a:gd name="T0" fmla="*/ 16 w 31"/>
                <a:gd name="T1" fmla="*/ 37 h 37"/>
                <a:gd name="T2" fmla="*/ 0 w 31"/>
                <a:gd name="T3" fmla="*/ 18 h 37"/>
                <a:gd name="T4" fmla="*/ 16 w 31"/>
                <a:gd name="T5" fmla="*/ 0 h 37"/>
                <a:gd name="T6" fmla="*/ 31 w 31"/>
                <a:gd name="T7" fmla="*/ 18 h 37"/>
                <a:gd name="T8" fmla="*/ 16 w 31"/>
                <a:gd name="T9" fmla="*/ 37 h 37"/>
                <a:gd name="T10" fmla="*/ 16 w 31"/>
                <a:gd name="T11" fmla="*/ 5 h 37"/>
                <a:gd name="T12" fmla="*/ 6 w 31"/>
                <a:gd name="T13" fmla="*/ 18 h 37"/>
                <a:gd name="T14" fmla="*/ 16 w 31"/>
                <a:gd name="T15" fmla="*/ 32 h 37"/>
                <a:gd name="T16" fmla="*/ 25 w 31"/>
                <a:gd name="T17" fmla="*/ 18 h 37"/>
                <a:gd name="T18" fmla="*/ 16 w 31"/>
                <a:gd name="T19"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37">
                  <a:moveTo>
                    <a:pt x="16" y="37"/>
                  </a:moveTo>
                  <a:cubicBezTo>
                    <a:pt x="6" y="37"/>
                    <a:pt x="0" y="30"/>
                    <a:pt x="0" y="18"/>
                  </a:cubicBezTo>
                  <a:cubicBezTo>
                    <a:pt x="0" y="7"/>
                    <a:pt x="6" y="0"/>
                    <a:pt x="16" y="0"/>
                  </a:cubicBezTo>
                  <a:cubicBezTo>
                    <a:pt x="26" y="0"/>
                    <a:pt x="31" y="6"/>
                    <a:pt x="31" y="18"/>
                  </a:cubicBezTo>
                  <a:cubicBezTo>
                    <a:pt x="31" y="30"/>
                    <a:pt x="26" y="37"/>
                    <a:pt x="16" y="37"/>
                  </a:cubicBezTo>
                  <a:moveTo>
                    <a:pt x="16" y="5"/>
                  </a:moveTo>
                  <a:cubicBezTo>
                    <a:pt x="9" y="5"/>
                    <a:pt x="6" y="9"/>
                    <a:pt x="6" y="18"/>
                  </a:cubicBezTo>
                  <a:cubicBezTo>
                    <a:pt x="6" y="28"/>
                    <a:pt x="9" y="32"/>
                    <a:pt x="16" y="32"/>
                  </a:cubicBezTo>
                  <a:cubicBezTo>
                    <a:pt x="22" y="32"/>
                    <a:pt x="25" y="28"/>
                    <a:pt x="25" y="18"/>
                  </a:cubicBezTo>
                  <a:cubicBezTo>
                    <a:pt x="25" y="9"/>
                    <a:pt x="23" y="5"/>
                    <a:pt x="16"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 name="Freeform 42"/>
            <p:cNvSpPr>
              <a:spLocks/>
            </p:cNvSpPr>
            <p:nvPr userDrawn="1"/>
          </p:nvSpPr>
          <p:spPr bwMode="auto">
            <a:xfrm>
              <a:off x="-1517931" y="1161164"/>
              <a:ext cx="87312" cy="98425"/>
            </a:xfrm>
            <a:custGeom>
              <a:avLst/>
              <a:gdLst>
                <a:gd name="T0" fmla="*/ 33 w 55"/>
                <a:gd name="T1" fmla="*/ 62 h 62"/>
                <a:gd name="T2" fmla="*/ 21 w 55"/>
                <a:gd name="T3" fmla="*/ 62 h 62"/>
                <a:gd name="T4" fmla="*/ 0 w 55"/>
                <a:gd name="T5" fmla="*/ 0 h 62"/>
                <a:gd name="T6" fmla="*/ 10 w 55"/>
                <a:gd name="T7" fmla="*/ 0 h 62"/>
                <a:gd name="T8" fmla="*/ 28 w 55"/>
                <a:gd name="T9" fmla="*/ 53 h 62"/>
                <a:gd name="T10" fmla="*/ 46 w 55"/>
                <a:gd name="T11" fmla="*/ 0 h 62"/>
                <a:gd name="T12" fmla="*/ 55 w 55"/>
                <a:gd name="T13" fmla="*/ 0 h 62"/>
                <a:gd name="T14" fmla="*/ 33 w 55"/>
                <a:gd name="T15" fmla="*/ 62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62">
                  <a:moveTo>
                    <a:pt x="33" y="62"/>
                  </a:moveTo>
                  <a:lnTo>
                    <a:pt x="21" y="62"/>
                  </a:lnTo>
                  <a:lnTo>
                    <a:pt x="0" y="0"/>
                  </a:lnTo>
                  <a:lnTo>
                    <a:pt x="10" y="0"/>
                  </a:lnTo>
                  <a:lnTo>
                    <a:pt x="28" y="53"/>
                  </a:lnTo>
                  <a:lnTo>
                    <a:pt x="46" y="0"/>
                  </a:lnTo>
                  <a:lnTo>
                    <a:pt x="55" y="0"/>
                  </a:lnTo>
                  <a:lnTo>
                    <a:pt x="33" y="6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 name="Freeform 43"/>
            <p:cNvSpPr>
              <a:spLocks noEditPoints="1"/>
            </p:cNvSpPr>
            <p:nvPr userDrawn="1"/>
          </p:nvSpPr>
          <p:spPr bwMode="auto">
            <a:xfrm>
              <a:off x="-1417918" y="1118302"/>
              <a:ext cx="23812" cy="141288"/>
            </a:xfrm>
            <a:custGeom>
              <a:avLst/>
              <a:gdLst>
                <a:gd name="T0" fmla="*/ 4 w 8"/>
                <a:gd name="T1" fmla="*/ 7 h 50"/>
                <a:gd name="T2" fmla="*/ 0 w 8"/>
                <a:gd name="T3" fmla="*/ 3 h 50"/>
                <a:gd name="T4" fmla="*/ 4 w 8"/>
                <a:gd name="T5" fmla="*/ 0 h 50"/>
                <a:gd name="T6" fmla="*/ 8 w 8"/>
                <a:gd name="T7" fmla="*/ 3 h 50"/>
                <a:gd name="T8" fmla="*/ 4 w 8"/>
                <a:gd name="T9" fmla="*/ 7 h 50"/>
                <a:gd name="T10" fmla="*/ 1 w 8"/>
                <a:gd name="T11" fmla="*/ 15 h 50"/>
                <a:gd name="T12" fmla="*/ 7 w 8"/>
                <a:gd name="T13" fmla="*/ 15 h 50"/>
                <a:gd name="T14" fmla="*/ 7 w 8"/>
                <a:gd name="T15" fmla="*/ 50 h 50"/>
                <a:gd name="T16" fmla="*/ 1 w 8"/>
                <a:gd name="T17" fmla="*/ 50 h 50"/>
                <a:gd name="T18" fmla="*/ 1 w 8"/>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50">
                  <a:moveTo>
                    <a:pt x="4" y="7"/>
                  </a:moveTo>
                  <a:cubicBezTo>
                    <a:pt x="2" y="7"/>
                    <a:pt x="0" y="6"/>
                    <a:pt x="0" y="3"/>
                  </a:cubicBezTo>
                  <a:cubicBezTo>
                    <a:pt x="0" y="2"/>
                    <a:pt x="2" y="0"/>
                    <a:pt x="4" y="0"/>
                  </a:cubicBezTo>
                  <a:cubicBezTo>
                    <a:pt x="6" y="0"/>
                    <a:pt x="8" y="1"/>
                    <a:pt x="8" y="3"/>
                  </a:cubicBezTo>
                  <a:cubicBezTo>
                    <a:pt x="8" y="5"/>
                    <a:pt x="6" y="7"/>
                    <a:pt x="4" y="7"/>
                  </a:cubicBezTo>
                  <a:moveTo>
                    <a:pt x="1" y="15"/>
                  </a:moveTo>
                  <a:cubicBezTo>
                    <a:pt x="7" y="15"/>
                    <a:pt x="7" y="15"/>
                    <a:pt x="7" y="15"/>
                  </a:cubicBezTo>
                  <a:cubicBezTo>
                    <a:pt x="7" y="50"/>
                    <a:pt x="7" y="50"/>
                    <a:pt x="7"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 name="Freeform 44"/>
            <p:cNvSpPr>
              <a:spLocks/>
            </p:cNvSpPr>
            <p:nvPr userDrawn="1"/>
          </p:nvSpPr>
          <p:spPr bwMode="auto">
            <a:xfrm>
              <a:off x="-1370293" y="1157989"/>
              <a:ext cx="79375" cy="101600"/>
            </a:xfrm>
            <a:custGeom>
              <a:avLst/>
              <a:gdLst>
                <a:gd name="T0" fmla="*/ 22 w 28"/>
                <a:gd name="T1" fmla="*/ 36 h 36"/>
                <a:gd name="T2" fmla="*/ 22 w 28"/>
                <a:gd name="T3" fmla="*/ 14 h 36"/>
                <a:gd name="T4" fmla="*/ 16 w 28"/>
                <a:gd name="T5" fmla="*/ 5 h 36"/>
                <a:gd name="T6" fmla="*/ 6 w 28"/>
                <a:gd name="T7" fmla="*/ 7 h 36"/>
                <a:gd name="T8" fmla="*/ 6 w 28"/>
                <a:gd name="T9" fmla="*/ 36 h 36"/>
                <a:gd name="T10" fmla="*/ 0 w 28"/>
                <a:gd name="T11" fmla="*/ 36 h 36"/>
                <a:gd name="T12" fmla="*/ 0 w 28"/>
                <a:gd name="T13" fmla="*/ 1 h 36"/>
                <a:gd name="T14" fmla="*/ 6 w 28"/>
                <a:gd name="T15" fmla="*/ 1 h 36"/>
                <a:gd name="T16" fmla="*/ 6 w 28"/>
                <a:gd name="T17" fmla="*/ 4 h 36"/>
                <a:gd name="T18" fmla="*/ 18 w 28"/>
                <a:gd name="T19" fmla="*/ 0 h 36"/>
                <a:gd name="T20" fmla="*/ 26 w 28"/>
                <a:gd name="T21" fmla="*/ 3 h 36"/>
                <a:gd name="T22" fmla="*/ 28 w 28"/>
                <a:gd name="T23" fmla="*/ 13 h 36"/>
                <a:gd name="T24" fmla="*/ 28 w 28"/>
                <a:gd name="T25" fmla="*/ 36 h 36"/>
                <a:gd name="T26" fmla="*/ 22 w 28"/>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36">
                  <a:moveTo>
                    <a:pt x="22" y="36"/>
                  </a:moveTo>
                  <a:cubicBezTo>
                    <a:pt x="22" y="14"/>
                    <a:pt x="22" y="14"/>
                    <a:pt x="22" y="14"/>
                  </a:cubicBezTo>
                  <a:cubicBezTo>
                    <a:pt x="22" y="9"/>
                    <a:pt x="22" y="5"/>
                    <a:pt x="16" y="5"/>
                  </a:cubicBezTo>
                  <a:cubicBezTo>
                    <a:pt x="13" y="5"/>
                    <a:pt x="10" y="6"/>
                    <a:pt x="6" y="7"/>
                  </a:cubicBezTo>
                  <a:cubicBezTo>
                    <a:pt x="6" y="36"/>
                    <a:pt x="6" y="36"/>
                    <a:pt x="6" y="36"/>
                  </a:cubicBezTo>
                  <a:cubicBezTo>
                    <a:pt x="0" y="36"/>
                    <a:pt x="0" y="36"/>
                    <a:pt x="0" y="36"/>
                  </a:cubicBezTo>
                  <a:cubicBezTo>
                    <a:pt x="0" y="1"/>
                    <a:pt x="0" y="1"/>
                    <a:pt x="0" y="1"/>
                  </a:cubicBezTo>
                  <a:cubicBezTo>
                    <a:pt x="6" y="1"/>
                    <a:pt x="6" y="1"/>
                    <a:pt x="6" y="1"/>
                  </a:cubicBezTo>
                  <a:cubicBezTo>
                    <a:pt x="6" y="4"/>
                    <a:pt x="6" y="4"/>
                    <a:pt x="6" y="4"/>
                  </a:cubicBezTo>
                  <a:cubicBezTo>
                    <a:pt x="11" y="1"/>
                    <a:pt x="15" y="0"/>
                    <a:pt x="18" y="0"/>
                  </a:cubicBezTo>
                  <a:cubicBezTo>
                    <a:pt x="22" y="0"/>
                    <a:pt x="24" y="1"/>
                    <a:pt x="26" y="3"/>
                  </a:cubicBezTo>
                  <a:cubicBezTo>
                    <a:pt x="27" y="5"/>
                    <a:pt x="28" y="7"/>
                    <a:pt x="28" y="13"/>
                  </a:cubicBezTo>
                  <a:cubicBezTo>
                    <a:pt x="28" y="36"/>
                    <a:pt x="28" y="36"/>
                    <a:pt x="28" y="36"/>
                  </a:cubicBezTo>
                  <a:lnTo>
                    <a:pt x="2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 name="Freeform 45"/>
            <p:cNvSpPr>
              <a:spLocks noEditPoints="1"/>
            </p:cNvSpPr>
            <p:nvPr userDrawn="1"/>
          </p:nvSpPr>
          <p:spPr bwMode="auto">
            <a:xfrm>
              <a:off x="-1268693" y="1157989"/>
              <a:ext cx="80962" cy="146050"/>
            </a:xfrm>
            <a:custGeom>
              <a:avLst/>
              <a:gdLst>
                <a:gd name="T0" fmla="*/ 25 w 29"/>
                <a:gd name="T1" fmla="*/ 49 h 52"/>
                <a:gd name="T2" fmla="*/ 15 w 29"/>
                <a:gd name="T3" fmla="*/ 52 h 52"/>
                <a:gd name="T4" fmla="*/ 2 w 29"/>
                <a:gd name="T5" fmla="*/ 50 h 52"/>
                <a:gd name="T6" fmla="*/ 3 w 29"/>
                <a:gd name="T7" fmla="*/ 46 h 52"/>
                <a:gd name="T8" fmla="*/ 12 w 29"/>
                <a:gd name="T9" fmla="*/ 47 h 52"/>
                <a:gd name="T10" fmla="*/ 22 w 29"/>
                <a:gd name="T11" fmla="*/ 43 h 52"/>
                <a:gd name="T12" fmla="*/ 23 w 29"/>
                <a:gd name="T13" fmla="*/ 34 h 52"/>
                <a:gd name="T14" fmla="*/ 23 w 29"/>
                <a:gd name="T15" fmla="*/ 32 h 52"/>
                <a:gd name="T16" fmla="*/ 12 w 29"/>
                <a:gd name="T17" fmla="*/ 36 h 52"/>
                <a:gd name="T18" fmla="*/ 0 w 29"/>
                <a:gd name="T19" fmla="*/ 18 h 52"/>
                <a:gd name="T20" fmla="*/ 13 w 29"/>
                <a:gd name="T21" fmla="*/ 0 h 52"/>
                <a:gd name="T22" fmla="*/ 23 w 29"/>
                <a:gd name="T23" fmla="*/ 4 h 52"/>
                <a:gd name="T24" fmla="*/ 23 w 29"/>
                <a:gd name="T25" fmla="*/ 1 h 52"/>
                <a:gd name="T26" fmla="*/ 29 w 29"/>
                <a:gd name="T27" fmla="*/ 1 h 52"/>
                <a:gd name="T28" fmla="*/ 29 w 29"/>
                <a:gd name="T29" fmla="*/ 34 h 52"/>
                <a:gd name="T30" fmla="*/ 25 w 29"/>
                <a:gd name="T31" fmla="*/ 49 h 52"/>
                <a:gd name="T32" fmla="*/ 23 w 29"/>
                <a:gd name="T33" fmla="*/ 7 h 52"/>
                <a:gd name="T34" fmla="*/ 14 w 29"/>
                <a:gd name="T35" fmla="*/ 5 h 52"/>
                <a:gd name="T36" fmla="*/ 6 w 29"/>
                <a:gd name="T37" fmla="*/ 18 h 52"/>
                <a:gd name="T38" fmla="*/ 14 w 29"/>
                <a:gd name="T39" fmla="*/ 31 h 52"/>
                <a:gd name="T40" fmla="*/ 23 w 29"/>
                <a:gd name="T41" fmla="*/ 29 h 52"/>
                <a:gd name="T42" fmla="*/ 23 w 29"/>
                <a:gd name="T43" fmla="*/ 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52">
                  <a:moveTo>
                    <a:pt x="25" y="49"/>
                  </a:moveTo>
                  <a:cubicBezTo>
                    <a:pt x="22" y="51"/>
                    <a:pt x="19" y="52"/>
                    <a:pt x="15" y="52"/>
                  </a:cubicBezTo>
                  <a:cubicBezTo>
                    <a:pt x="12" y="52"/>
                    <a:pt x="8" y="51"/>
                    <a:pt x="2" y="50"/>
                  </a:cubicBezTo>
                  <a:cubicBezTo>
                    <a:pt x="3" y="46"/>
                    <a:pt x="3" y="46"/>
                    <a:pt x="3" y="46"/>
                  </a:cubicBezTo>
                  <a:cubicBezTo>
                    <a:pt x="7" y="47"/>
                    <a:pt x="10" y="47"/>
                    <a:pt x="12" y="47"/>
                  </a:cubicBezTo>
                  <a:cubicBezTo>
                    <a:pt x="17" y="47"/>
                    <a:pt x="21" y="46"/>
                    <a:pt x="22" y="43"/>
                  </a:cubicBezTo>
                  <a:cubicBezTo>
                    <a:pt x="23" y="42"/>
                    <a:pt x="23" y="40"/>
                    <a:pt x="23" y="34"/>
                  </a:cubicBezTo>
                  <a:cubicBezTo>
                    <a:pt x="23" y="32"/>
                    <a:pt x="23" y="32"/>
                    <a:pt x="23" y="32"/>
                  </a:cubicBezTo>
                  <a:cubicBezTo>
                    <a:pt x="19" y="35"/>
                    <a:pt x="15" y="36"/>
                    <a:pt x="12" y="36"/>
                  </a:cubicBezTo>
                  <a:cubicBezTo>
                    <a:pt x="4" y="36"/>
                    <a:pt x="0" y="29"/>
                    <a:pt x="0" y="18"/>
                  </a:cubicBezTo>
                  <a:cubicBezTo>
                    <a:pt x="0" y="7"/>
                    <a:pt x="5" y="0"/>
                    <a:pt x="13" y="0"/>
                  </a:cubicBezTo>
                  <a:cubicBezTo>
                    <a:pt x="16" y="0"/>
                    <a:pt x="20" y="2"/>
                    <a:pt x="23" y="4"/>
                  </a:cubicBezTo>
                  <a:cubicBezTo>
                    <a:pt x="23" y="1"/>
                    <a:pt x="23" y="1"/>
                    <a:pt x="23" y="1"/>
                  </a:cubicBezTo>
                  <a:cubicBezTo>
                    <a:pt x="29" y="1"/>
                    <a:pt x="29" y="1"/>
                    <a:pt x="29" y="1"/>
                  </a:cubicBezTo>
                  <a:cubicBezTo>
                    <a:pt x="29" y="34"/>
                    <a:pt x="29" y="34"/>
                    <a:pt x="29" y="34"/>
                  </a:cubicBezTo>
                  <a:cubicBezTo>
                    <a:pt x="29" y="43"/>
                    <a:pt x="28" y="46"/>
                    <a:pt x="25" y="49"/>
                  </a:cubicBezTo>
                  <a:moveTo>
                    <a:pt x="23" y="7"/>
                  </a:moveTo>
                  <a:cubicBezTo>
                    <a:pt x="18" y="5"/>
                    <a:pt x="17" y="5"/>
                    <a:pt x="14" y="5"/>
                  </a:cubicBezTo>
                  <a:cubicBezTo>
                    <a:pt x="9" y="5"/>
                    <a:pt x="6" y="10"/>
                    <a:pt x="6" y="18"/>
                  </a:cubicBezTo>
                  <a:cubicBezTo>
                    <a:pt x="6" y="27"/>
                    <a:pt x="8" y="31"/>
                    <a:pt x="14" y="31"/>
                  </a:cubicBezTo>
                  <a:cubicBezTo>
                    <a:pt x="16" y="31"/>
                    <a:pt x="18" y="31"/>
                    <a:pt x="23" y="29"/>
                  </a:cubicBezTo>
                  <a:lnTo>
                    <a:pt x="23" y="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 name="Rectangle 46"/>
            <p:cNvSpPr>
              <a:spLocks noChangeArrowheads="1"/>
            </p:cNvSpPr>
            <p:nvPr userDrawn="1"/>
          </p:nvSpPr>
          <p:spPr bwMode="auto">
            <a:xfrm>
              <a:off x="-1105181" y="1110364"/>
              <a:ext cx="15875" cy="149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 name="Freeform 47"/>
            <p:cNvSpPr>
              <a:spLocks noEditPoints="1"/>
            </p:cNvSpPr>
            <p:nvPr userDrawn="1"/>
          </p:nvSpPr>
          <p:spPr bwMode="auto">
            <a:xfrm>
              <a:off x="-1060731" y="1118302"/>
              <a:ext cx="19050" cy="141288"/>
            </a:xfrm>
            <a:custGeom>
              <a:avLst/>
              <a:gdLst>
                <a:gd name="T0" fmla="*/ 3 w 7"/>
                <a:gd name="T1" fmla="*/ 7 h 50"/>
                <a:gd name="T2" fmla="*/ 0 w 7"/>
                <a:gd name="T3" fmla="*/ 3 h 50"/>
                <a:gd name="T4" fmla="*/ 3 w 7"/>
                <a:gd name="T5" fmla="*/ 0 h 50"/>
                <a:gd name="T6" fmla="*/ 7 w 7"/>
                <a:gd name="T7" fmla="*/ 3 h 50"/>
                <a:gd name="T8" fmla="*/ 3 w 7"/>
                <a:gd name="T9" fmla="*/ 7 h 50"/>
                <a:gd name="T10" fmla="*/ 0 w 7"/>
                <a:gd name="T11" fmla="*/ 15 h 50"/>
                <a:gd name="T12" fmla="*/ 6 w 7"/>
                <a:gd name="T13" fmla="*/ 15 h 50"/>
                <a:gd name="T14" fmla="*/ 6 w 7"/>
                <a:gd name="T15" fmla="*/ 50 h 50"/>
                <a:gd name="T16" fmla="*/ 0 w 7"/>
                <a:gd name="T17" fmla="*/ 50 h 50"/>
                <a:gd name="T18" fmla="*/ 0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7"/>
                  </a:moveTo>
                  <a:cubicBezTo>
                    <a:pt x="1" y="7"/>
                    <a:pt x="0" y="6"/>
                    <a:pt x="0" y="3"/>
                  </a:cubicBezTo>
                  <a:cubicBezTo>
                    <a:pt x="0" y="2"/>
                    <a:pt x="1" y="0"/>
                    <a:pt x="3" y="0"/>
                  </a:cubicBezTo>
                  <a:cubicBezTo>
                    <a:pt x="5" y="0"/>
                    <a:pt x="7" y="1"/>
                    <a:pt x="7" y="3"/>
                  </a:cubicBezTo>
                  <a:cubicBezTo>
                    <a:pt x="7" y="5"/>
                    <a:pt x="5" y="7"/>
                    <a:pt x="3" y="7"/>
                  </a:cubicBezTo>
                  <a:moveTo>
                    <a:pt x="0" y="15"/>
                  </a:moveTo>
                  <a:cubicBezTo>
                    <a:pt x="6" y="15"/>
                    <a:pt x="6" y="15"/>
                    <a:pt x="6" y="15"/>
                  </a:cubicBezTo>
                  <a:cubicBezTo>
                    <a:pt x="6" y="50"/>
                    <a:pt x="6" y="50"/>
                    <a:pt x="6" y="50"/>
                  </a:cubicBezTo>
                  <a:cubicBezTo>
                    <a:pt x="0" y="50"/>
                    <a:pt x="0" y="50"/>
                    <a:pt x="0" y="50"/>
                  </a:cubicBezTo>
                  <a:lnTo>
                    <a:pt x="0"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 name="Freeform 48"/>
            <p:cNvSpPr>
              <a:spLocks/>
            </p:cNvSpPr>
            <p:nvPr userDrawn="1"/>
          </p:nvSpPr>
          <p:spPr bwMode="auto">
            <a:xfrm>
              <a:off x="-1027393" y="1161164"/>
              <a:ext cx="87312" cy="98425"/>
            </a:xfrm>
            <a:custGeom>
              <a:avLst/>
              <a:gdLst>
                <a:gd name="T0" fmla="*/ 34 w 55"/>
                <a:gd name="T1" fmla="*/ 62 h 62"/>
                <a:gd name="T2" fmla="*/ 21 w 55"/>
                <a:gd name="T3" fmla="*/ 62 h 62"/>
                <a:gd name="T4" fmla="*/ 0 w 55"/>
                <a:gd name="T5" fmla="*/ 0 h 62"/>
                <a:gd name="T6" fmla="*/ 11 w 55"/>
                <a:gd name="T7" fmla="*/ 0 h 62"/>
                <a:gd name="T8" fmla="*/ 28 w 55"/>
                <a:gd name="T9" fmla="*/ 53 h 62"/>
                <a:gd name="T10" fmla="*/ 46 w 55"/>
                <a:gd name="T11" fmla="*/ 0 h 62"/>
                <a:gd name="T12" fmla="*/ 55 w 55"/>
                <a:gd name="T13" fmla="*/ 0 h 62"/>
                <a:gd name="T14" fmla="*/ 34 w 55"/>
                <a:gd name="T15" fmla="*/ 62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62">
                  <a:moveTo>
                    <a:pt x="34" y="62"/>
                  </a:moveTo>
                  <a:lnTo>
                    <a:pt x="21" y="62"/>
                  </a:lnTo>
                  <a:lnTo>
                    <a:pt x="0" y="0"/>
                  </a:lnTo>
                  <a:lnTo>
                    <a:pt x="11" y="0"/>
                  </a:lnTo>
                  <a:lnTo>
                    <a:pt x="28" y="53"/>
                  </a:lnTo>
                  <a:lnTo>
                    <a:pt x="46" y="0"/>
                  </a:lnTo>
                  <a:lnTo>
                    <a:pt x="55" y="0"/>
                  </a:lnTo>
                  <a:lnTo>
                    <a:pt x="34" y="6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 name="Freeform 49"/>
            <p:cNvSpPr>
              <a:spLocks noEditPoints="1"/>
            </p:cNvSpPr>
            <p:nvPr userDrawn="1"/>
          </p:nvSpPr>
          <p:spPr bwMode="auto">
            <a:xfrm>
              <a:off x="-928968" y="1157989"/>
              <a:ext cx="79375" cy="104775"/>
            </a:xfrm>
            <a:custGeom>
              <a:avLst/>
              <a:gdLst>
                <a:gd name="T0" fmla="*/ 6 w 28"/>
                <a:gd name="T1" fmla="*/ 19 h 37"/>
                <a:gd name="T2" fmla="*/ 6 w 28"/>
                <a:gd name="T3" fmla="*/ 20 h 37"/>
                <a:gd name="T4" fmla="*/ 15 w 28"/>
                <a:gd name="T5" fmla="*/ 32 h 37"/>
                <a:gd name="T6" fmla="*/ 27 w 28"/>
                <a:gd name="T7" fmla="*/ 29 h 37"/>
                <a:gd name="T8" fmla="*/ 28 w 28"/>
                <a:gd name="T9" fmla="*/ 32 h 37"/>
                <a:gd name="T10" fmla="*/ 13 w 28"/>
                <a:gd name="T11" fmla="*/ 37 h 37"/>
                <a:gd name="T12" fmla="*/ 0 w 28"/>
                <a:gd name="T13" fmla="*/ 20 h 37"/>
                <a:gd name="T14" fmla="*/ 15 w 28"/>
                <a:gd name="T15" fmla="*/ 0 h 37"/>
                <a:gd name="T16" fmla="*/ 28 w 28"/>
                <a:gd name="T17" fmla="*/ 17 h 37"/>
                <a:gd name="T18" fmla="*/ 28 w 28"/>
                <a:gd name="T19" fmla="*/ 19 h 37"/>
                <a:gd name="T20" fmla="*/ 6 w 28"/>
                <a:gd name="T21" fmla="*/ 19 h 37"/>
                <a:gd name="T22" fmla="*/ 15 w 28"/>
                <a:gd name="T23" fmla="*/ 4 h 37"/>
                <a:gd name="T24" fmla="*/ 6 w 28"/>
                <a:gd name="T25" fmla="*/ 15 h 37"/>
                <a:gd name="T26" fmla="*/ 23 w 28"/>
                <a:gd name="T27" fmla="*/ 15 h 37"/>
                <a:gd name="T28" fmla="*/ 15 w 28"/>
                <a:gd name="T2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7">
                  <a:moveTo>
                    <a:pt x="6" y="19"/>
                  </a:moveTo>
                  <a:cubicBezTo>
                    <a:pt x="6" y="20"/>
                    <a:pt x="6" y="20"/>
                    <a:pt x="6" y="20"/>
                  </a:cubicBezTo>
                  <a:cubicBezTo>
                    <a:pt x="6" y="28"/>
                    <a:pt x="9" y="32"/>
                    <a:pt x="15" y="32"/>
                  </a:cubicBezTo>
                  <a:cubicBezTo>
                    <a:pt x="18" y="32"/>
                    <a:pt x="21" y="31"/>
                    <a:pt x="27" y="29"/>
                  </a:cubicBezTo>
                  <a:cubicBezTo>
                    <a:pt x="28" y="32"/>
                    <a:pt x="28" y="32"/>
                    <a:pt x="28" y="32"/>
                  </a:cubicBezTo>
                  <a:cubicBezTo>
                    <a:pt x="21" y="36"/>
                    <a:pt x="18" y="37"/>
                    <a:pt x="13" y="37"/>
                  </a:cubicBezTo>
                  <a:cubicBezTo>
                    <a:pt x="5" y="37"/>
                    <a:pt x="0" y="30"/>
                    <a:pt x="0" y="20"/>
                  </a:cubicBezTo>
                  <a:cubicBezTo>
                    <a:pt x="0" y="7"/>
                    <a:pt x="5" y="0"/>
                    <a:pt x="15" y="0"/>
                  </a:cubicBezTo>
                  <a:cubicBezTo>
                    <a:pt x="24" y="0"/>
                    <a:pt x="28" y="6"/>
                    <a:pt x="28" y="17"/>
                  </a:cubicBezTo>
                  <a:cubicBezTo>
                    <a:pt x="28" y="19"/>
                    <a:pt x="28" y="19"/>
                    <a:pt x="28" y="19"/>
                  </a:cubicBezTo>
                  <a:lnTo>
                    <a:pt x="6" y="19"/>
                  </a:lnTo>
                  <a:close/>
                  <a:moveTo>
                    <a:pt x="15" y="4"/>
                  </a:moveTo>
                  <a:cubicBezTo>
                    <a:pt x="10" y="4"/>
                    <a:pt x="7" y="8"/>
                    <a:pt x="6" y="15"/>
                  </a:cubicBezTo>
                  <a:cubicBezTo>
                    <a:pt x="23" y="15"/>
                    <a:pt x="23" y="15"/>
                    <a:pt x="23" y="15"/>
                  </a:cubicBezTo>
                  <a:cubicBezTo>
                    <a:pt x="23" y="7"/>
                    <a:pt x="20" y="4"/>
                    <a:pt x="15" y="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 name="Freeform 50"/>
            <p:cNvSpPr>
              <a:spLocks/>
            </p:cNvSpPr>
            <p:nvPr userDrawn="1"/>
          </p:nvSpPr>
          <p:spPr bwMode="auto">
            <a:xfrm>
              <a:off x="-836893" y="1157989"/>
              <a:ext cx="65087" cy="104775"/>
            </a:xfrm>
            <a:custGeom>
              <a:avLst/>
              <a:gdLst>
                <a:gd name="T0" fmla="*/ 11 w 23"/>
                <a:gd name="T1" fmla="*/ 37 h 37"/>
                <a:gd name="T2" fmla="*/ 0 w 23"/>
                <a:gd name="T3" fmla="*/ 35 h 37"/>
                <a:gd name="T4" fmla="*/ 1 w 23"/>
                <a:gd name="T5" fmla="*/ 31 h 37"/>
                <a:gd name="T6" fmla="*/ 9 w 23"/>
                <a:gd name="T7" fmla="*/ 32 h 37"/>
                <a:gd name="T8" fmla="*/ 17 w 23"/>
                <a:gd name="T9" fmla="*/ 26 h 37"/>
                <a:gd name="T10" fmla="*/ 12 w 23"/>
                <a:gd name="T11" fmla="*/ 20 h 37"/>
                <a:gd name="T12" fmla="*/ 0 w 23"/>
                <a:gd name="T13" fmla="*/ 10 h 37"/>
                <a:gd name="T14" fmla="*/ 12 w 23"/>
                <a:gd name="T15" fmla="*/ 0 h 37"/>
                <a:gd name="T16" fmla="*/ 21 w 23"/>
                <a:gd name="T17" fmla="*/ 2 h 37"/>
                <a:gd name="T18" fmla="*/ 20 w 23"/>
                <a:gd name="T19" fmla="*/ 6 h 37"/>
                <a:gd name="T20" fmla="*/ 12 w 23"/>
                <a:gd name="T21" fmla="*/ 4 h 37"/>
                <a:gd name="T22" fmla="*/ 6 w 23"/>
                <a:gd name="T23" fmla="*/ 10 h 37"/>
                <a:gd name="T24" fmla="*/ 23 w 23"/>
                <a:gd name="T25" fmla="*/ 25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4" y="36"/>
                    <a:pt x="0" y="35"/>
                  </a:cubicBezTo>
                  <a:cubicBezTo>
                    <a:pt x="1" y="31"/>
                    <a:pt x="1" y="31"/>
                    <a:pt x="1" y="31"/>
                  </a:cubicBezTo>
                  <a:cubicBezTo>
                    <a:pt x="5" y="32"/>
                    <a:pt x="7" y="32"/>
                    <a:pt x="9" y="32"/>
                  </a:cubicBezTo>
                  <a:cubicBezTo>
                    <a:pt x="15" y="32"/>
                    <a:pt x="17" y="30"/>
                    <a:pt x="17" y="26"/>
                  </a:cubicBezTo>
                  <a:cubicBezTo>
                    <a:pt x="17" y="23"/>
                    <a:pt x="16" y="22"/>
                    <a:pt x="12" y="20"/>
                  </a:cubicBezTo>
                  <a:cubicBezTo>
                    <a:pt x="5" y="19"/>
                    <a:pt x="0" y="16"/>
                    <a:pt x="0" y="10"/>
                  </a:cubicBezTo>
                  <a:cubicBezTo>
                    <a:pt x="0" y="4"/>
                    <a:pt x="5" y="0"/>
                    <a:pt x="12" y="0"/>
                  </a:cubicBezTo>
                  <a:cubicBezTo>
                    <a:pt x="15" y="0"/>
                    <a:pt x="18" y="1"/>
                    <a:pt x="21" y="2"/>
                  </a:cubicBezTo>
                  <a:cubicBezTo>
                    <a:pt x="20" y="6"/>
                    <a:pt x="20" y="6"/>
                    <a:pt x="20" y="6"/>
                  </a:cubicBezTo>
                  <a:cubicBezTo>
                    <a:pt x="17" y="5"/>
                    <a:pt x="14" y="4"/>
                    <a:pt x="12" y="4"/>
                  </a:cubicBezTo>
                  <a:cubicBezTo>
                    <a:pt x="8" y="4"/>
                    <a:pt x="6" y="6"/>
                    <a:pt x="6" y="10"/>
                  </a:cubicBezTo>
                  <a:cubicBezTo>
                    <a:pt x="6" y="18"/>
                    <a:pt x="23" y="13"/>
                    <a:pt x="23" y="25"/>
                  </a:cubicBezTo>
                  <a:cubicBezTo>
                    <a:pt x="23" y="32"/>
                    <a:pt x="19"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13" name="AutoShape 56"/>
          <p:cNvSpPr>
            <a:spLocks noChangeAspect="1" noChangeArrowheads="1" noTextEdit="1"/>
          </p:cNvSpPr>
          <p:nvPr userDrawn="1"/>
        </p:nvSpPr>
        <p:spPr bwMode="auto">
          <a:xfrm>
            <a:off x="-2203450" y="1238250"/>
            <a:ext cx="19177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17" name="Group 116"/>
          <p:cNvGrpSpPr/>
          <p:nvPr userDrawn="1"/>
        </p:nvGrpSpPr>
        <p:grpSpPr>
          <a:xfrm>
            <a:off x="9362272" y="3637244"/>
            <a:ext cx="2247909" cy="2201807"/>
            <a:chOff x="-2039938" y="4012733"/>
            <a:chExt cx="1935163" cy="1895475"/>
          </a:xfrm>
        </p:grpSpPr>
        <p:sp>
          <p:nvSpPr>
            <p:cNvPr id="114" name="Freeform 58"/>
            <p:cNvSpPr>
              <a:spLocks noEditPoints="1"/>
            </p:cNvSpPr>
            <p:nvPr userDrawn="1"/>
          </p:nvSpPr>
          <p:spPr bwMode="auto">
            <a:xfrm>
              <a:off x="-1189038" y="4012733"/>
              <a:ext cx="663575" cy="636588"/>
            </a:xfrm>
            <a:custGeom>
              <a:avLst/>
              <a:gdLst>
                <a:gd name="T0" fmla="*/ 94 w 237"/>
                <a:gd name="T1" fmla="*/ 55 h 227"/>
                <a:gd name="T2" fmla="*/ 102 w 237"/>
                <a:gd name="T3" fmla="*/ 28 h 227"/>
                <a:gd name="T4" fmla="*/ 93 w 237"/>
                <a:gd name="T5" fmla="*/ 13 h 227"/>
                <a:gd name="T6" fmla="*/ 67 w 237"/>
                <a:gd name="T7" fmla="*/ 5 h 227"/>
                <a:gd name="T8" fmla="*/ 59 w 237"/>
                <a:gd name="T9" fmla="*/ 32 h 227"/>
                <a:gd name="T10" fmla="*/ 67 w 237"/>
                <a:gd name="T11" fmla="*/ 47 h 227"/>
                <a:gd name="T12" fmla="*/ 94 w 237"/>
                <a:gd name="T13" fmla="*/ 55 h 227"/>
                <a:gd name="T14" fmla="*/ 205 w 237"/>
                <a:gd name="T15" fmla="*/ 15 h 227"/>
                <a:gd name="T16" fmla="*/ 177 w 237"/>
                <a:gd name="T17" fmla="*/ 16 h 227"/>
                <a:gd name="T18" fmla="*/ 112 w 237"/>
                <a:gd name="T19" fmla="*/ 86 h 227"/>
                <a:gd name="T20" fmla="*/ 18 w 237"/>
                <a:gd name="T21" fmla="*/ 104 h 227"/>
                <a:gd name="T22" fmla="*/ 2 w 237"/>
                <a:gd name="T23" fmla="*/ 128 h 227"/>
                <a:gd name="T24" fmla="*/ 25 w 237"/>
                <a:gd name="T25" fmla="*/ 143 h 227"/>
                <a:gd name="T26" fmla="*/ 99 w 237"/>
                <a:gd name="T27" fmla="*/ 129 h 227"/>
                <a:gd name="T28" fmla="*/ 89 w 237"/>
                <a:gd name="T29" fmla="*/ 203 h 227"/>
                <a:gd name="T30" fmla="*/ 107 w 237"/>
                <a:gd name="T31" fmla="*/ 225 h 227"/>
                <a:gd name="T32" fmla="*/ 129 w 237"/>
                <a:gd name="T33" fmla="*/ 208 h 227"/>
                <a:gd name="T34" fmla="*/ 138 w 237"/>
                <a:gd name="T35" fmla="*/ 134 h 227"/>
                <a:gd name="T36" fmla="*/ 206 w 237"/>
                <a:gd name="T37" fmla="*/ 166 h 227"/>
                <a:gd name="T38" fmla="*/ 232 w 237"/>
                <a:gd name="T39" fmla="*/ 156 h 227"/>
                <a:gd name="T40" fmla="*/ 223 w 237"/>
                <a:gd name="T41" fmla="*/ 130 h 227"/>
                <a:gd name="T42" fmla="*/ 155 w 237"/>
                <a:gd name="T43" fmla="*/ 98 h 227"/>
                <a:gd name="T44" fmla="*/ 206 w 237"/>
                <a:gd name="T45" fmla="*/ 43 h 227"/>
                <a:gd name="T46" fmla="*/ 205 w 237"/>
                <a:gd name="T47" fmla="*/ 1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7" h="227">
                  <a:moveTo>
                    <a:pt x="94" y="55"/>
                  </a:moveTo>
                  <a:cubicBezTo>
                    <a:pt x="104" y="50"/>
                    <a:pt x="107" y="38"/>
                    <a:pt x="102" y="28"/>
                  </a:cubicBezTo>
                  <a:cubicBezTo>
                    <a:pt x="93" y="13"/>
                    <a:pt x="93" y="13"/>
                    <a:pt x="93" y="13"/>
                  </a:cubicBezTo>
                  <a:cubicBezTo>
                    <a:pt x="88" y="3"/>
                    <a:pt x="76" y="0"/>
                    <a:pt x="67" y="5"/>
                  </a:cubicBezTo>
                  <a:cubicBezTo>
                    <a:pt x="57" y="10"/>
                    <a:pt x="54" y="23"/>
                    <a:pt x="59" y="32"/>
                  </a:cubicBezTo>
                  <a:cubicBezTo>
                    <a:pt x="67" y="47"/>
                    <a:pt x="67" y="47"/>
                    <a:pt x="67" y="47"/>
                  </a:cubicBezTo>
                  <a:cubicBezTo>
                    <a:pt x="73" y="57"/>
                    <a:pt x="85" y="61"/>
                    <a:pt x="94" y="55"/>
                  </a:cubicBezTo>
                  <a:moveTo>
                    <a:pt x="205" y="15"/>
                  </a:moveTo>
                  <a:cubicBezTo>
                    <a:pt x="197" y="8"/>
                    <a:pt x="184" y="8"/>
                    <a:pt x="177" y="16"/>
                  </a:cubicBezTo>
                  <a:cubicBezTo>
                    <a:pt x="112" y="86"/>
                    <a:pt x="112" y="86"/>
                    <a:pt x="112" y="86"/>
                  </a:cubicBezTo>
                  <a:cubicBezTo>
                    <a:pt x="18" y="104"/>
                    <a:pt x="18" y="104"/>
                    <a:pt x="18" y="104"/>
                  </a:cubicBezTo>
                  <a:cubicBezTo>
                    <a:pt x="7" y="107"/>
                    <a:pt x="0" y="117"/>
                    <a:pt x="2" y="128"/>
                  </a:cubicBezTo>
                  <a:cubicBezTo>
                    <a:pt x="4" y="138"/>
                    <a:pt x="15" y="145"/>
                    <a:pt x="25" y="143"/>
                  </a:cubicBezTo>
                  <a:cubicBezTo>
                    <a:pt x="99" y="129"/>
                    <a:pt x="99" y="129"/>
                    <a:pt x="99" y="129"/>
                  </a:cubicBezTo>
                  <a:cubicBezTo>
                    <a:pt x="89" y="203"/>
                    <a:pt x="89" y="203"/>
                    <a:pt x="89" y="203"/>
                  </a:cubicBezTo>
                  <a:cubicBezTo>
                    <a:pt x="88" y="214"/>
                    <a:pt x="96" y="224"/>
                    <a:pt x="107" y="225"/>
                  </a:cubicBezTo>
                  <a:cubicBezTo>
                    <a:pt x="118" y="227"/>
                    <a:pt x="128" y="219"/>
                    <a:pt x="129" y="208"/>
                  </a:cubicBezTo>
                  <a:cubicBezTo>
                    <a:pt x="138" y="134"/>
                    <a:pt x="138" y="134"/>
                    <a:pt x="138" y="134"/>
                  </a:cubicBezTo>
                  <a:cubicBezTo>
                    <a:pt x="206" y="166"/>
                    <a:pt x="206" y="166"/>
                    <a:pt x="206" y="166"/>
                  </a:cubicBezTo>
                  <a:cubicBezTo>
                    <a:pt x="216" y="170"/>
                    <a:pt x="227" y="166"/>
                    <a:pt x="232" y="156"/>
                  </a:cubicBezTo>
                  <a:cubicBezTo>
                    <a:pt x="237" y="146"/>
                    <a:pt x="232" y="134"/>
                    <a:pt x="223" y="130"/>
                  </a:cubicBezTo>
                  <a:cubicBezTo>
                    <a:pt x="155" y="98"/>
                    <a:pt x="155" y="98"/>
                    <a:pt x="155" y="98"/>
                  </a:cubicBezTo>
                  <a:cubicBezTo>
                    <a:pt x="206" y="43"/>
                    <a:pt x="206" y="43"/>
                    <a:pt x="206" y="43"/>
                  </a:cubicBezTo>
                  <a:cubicBezTo>
                    <a:pt x="213" y="35"/>
                    <a:pt x="213" y="23"/>
                    <a:pt x="205" y="15"/>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15" name="Freeform 59"/>
            <p:cNvSpPr>
              <a:spLocks noEditPoints="1"/>
            </p:cNvSpPr>
            <p:nvPr userDrawn="1"/>
          </p:nvSpPr>
          <p:spPr bwMode="auto">
            <a:xfrm>
              <a:off x="-2039938" y="4474695"/>
              <a:ext cx="965200" cy="925513"/>
            </a:xfrm>
            <a:custGeom>
              <a:avLst/>
              <a:gdLst>
                <a:gd name="T0" fmla="*/ 137 w 344"/>
                <a:gd name="T1" fmla="*/ 80 h 330"/>
                <a:gd name="T2" fmla="*/ 148 w 344"/>
                <a:gd name="T3" fmla="*/ 41 h 330"/>
                <a:gd name="T4" fmla="*/ 136 w 344"/>
                <a:gd name="T5" fmla="*/ 19 h 330"/>
                <a:gd name="T6" fmla="*/ 97 w 344"/>
                <a:gd name="T7" fmla="*/ 7 h 330"/>
                <a:gd name="T8" fmla="*/ 85 w 344"/>
                <a:gd name="T9" fmla="*/ 47 h 330"/>
                <a:gd name="T10" fmla="*/ 98 w 344"/>
                <a:gd name="T11" fmla="*/ 69 h 330"/>
                <a:gd name="T12" fmla="*/ 137 w 344"/>
                <a:gd name="T13" fmla="*/ 80 h 330"/>
                <a:gd name="T14" fmla="*/ 298 w 344"/>
                <a:gd name="T15" fmla="*/ 22 h 330"/>
                <a:gd name="T16" fmla="*/ 257 w 344"/>
                <a:gd name="T17" fmla="*/ 24 h 330"/>
                <a:gd name="T18" fmla="*/ 163 w 344"/>
                <a:gd name="T19" fmla="*/ 125 h 330"/>
                <a:gd name="T20" fmla="*/ 26 w 344"/>
                <a:gd name="T21" fmla="*/ 152 h 330"/>
                <a:gd name="T22" fmla="*/ 3 w 344"/>
                <a:gd name="T23" fmla="*/ 185 h 330"/>
                <a:gd name="T24" fmla="*/ 37 w 344"/>
                <a:gd name="T25" fmla="*/ 208 h 330"/>
                <a:gd name="T26" fmla="*/ 143 w 344"/>
                <a:gd name="T27" fmla="*/ 187 h 330"/>
                <a:gd name="T28" fmla="*/ 130 w 344"/>
                <a:gd name="T29" fmla="*/ 296 h 330"/>
                <a:gd name="T30" fmla="*/ 155 w 344"/>
                <a:gd name="T31" fmla="*/ 328 h 330"/>
                <a:gd name="T32" fmla="*/ 187 w 344"/>
                <a:gd name="T33" fmla="*/ 303 h 330"/>
                <a:gd name="T34" fmla="*/ 201 w 344"/>
                <a:gd name="T35" fmla="*/ 195 h 330"/>
                <a:gd name="T36" fmla="*/ 299 w 344"/>
                <a:gd name="T37" fmla="*/ 241 h 330"/>
                <a:gd name="T38" fmla="*/ 337 w 344"/>
                <a:gd name="T39" fmla="*/ 227 h 330"/>
                <a:gd name="T40" fmla="*/ 323 w 344"/>
                <a:gd name="T41" fmla="*/ 188 h 330"/>
                <a:gd name="T42" fmla="*/ 225 w 344"/>
                <a:gd name="T43" fmla="*/ 143 h 330"/>
                <a:gd name="T44" fmla="*/ 299 w 344"/>
                <a:gd name="T45" fmla="*/ 63 h 330"/>
                <a:gd name="T46" fmla="*/ 298 w 344"/>
                <a:gd name="T47" fmla="*/ 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4" h="330">
                  <a:moveTo>
                    <a:pt x="137" y="80"/>
                  </a:moveTo>
                  <a:cubicBezTo>
                    <a:pt x="151" y="72"/>
                    <a:pt x="156" y="55"/>
                    <a:pt x="148" y="41"/>
                  </a:cubicBezTo>
                  <a:cubicBezTo>
                    <a:pt x="136" y="19"/>
                    <a:pt x="136" y="19"/>
                    <a:pt x="136" y="19"/>
                  </a:cubicBezTo>
                  <a:cubicBezTo>
                    <a:pt x="128" y="5"/>
                    <a:pt x="111" y="0"/>
                    <a:pt x="97" y="7"/>
                  </a:cubicBezTo>
                  <a:cubicBezTo>
                    <a:pt x="83" y="15"/>
                    <a:pt x="78" y="33"/>
                    <a:pt x="85" y="47"/>
                  </a:cubicBezTo>
                  <a:cubicBezTo>
                    <a:pt x="98" y="69"/>
                    <a:pt x="98" y="69"/>
                    <a:pt x="98" y="69"/>
                  </a:cubicBezTo>
                  <a:cubicBezTo>
                    <a:pt x="106" y="83"/>
                    <a:pt x="123" y="88"/>
                    <a:pt x="137" y="80"/>
                  </a:cubicBezTo>
                  <a:moveTo>
                    <a:pt x="298" y="22"/>
                  </a:moveTo>
                  <a:cubicBezTo>
                    <a:pt x="286" y="11"/>
                    <a:pt x="268" y="12"/>
                    <a:pt x="257" y="24"/>
                  </a:cubicBezTo>
                  <a:cubicBezTo>
                    <a:pt x="163" y="125"/>
                    <a:pt x="163" y="125"/>
                    <a:pt x="163" y="125"/>
                  </a:cubicBezTo>
                  <a:cubicBezTo>
                    <a:pt x="26" y="152"/>
                    <a:pt x="26" y="152"/>
                    <a:pt x="26" y="152"/>
                  </a:cubicBezTo>
                  <a:cubicBezTo>
                    <a:pt x="10" y="155"/>
                    <a:pt x="0" y="170"/>
                    <a:pt x="3" y="185"/>
                  </a:cubicBezTo>
                  <a:cubicBezTo>
                    <a:pt x="6" y="201"/>
                    <a:pt x="21" y="211"/>
                    <a:pt x="37" y="208"/>
                  </a:cubicBezTo>
                  <a:cubicBezTo>
                    <a:pt x="143" y="187"/>
                    <a:pt x="143" y="187"/>
                    <a:pt x="143" y="187"/>
                  </a:cubicBezTo>
                  <a:cubicBezTo>
                    <a:pt x="130" y="296"/>
                    <a:pt x="130" y="296"/>
                    <a:pt x="130" y="296"/>
                  </a:cubicBezTo>
                  <a:cubicBezTo>
                    <a:pt x="128" y="311"/>
                    <a:pt x="139" y="326"/>
                    <a:pt x="155" y="328"/>
                  </a:cubicBezTo>
                  <a:cubicBezTo>
                    <a:pt x="171" y="330"/>
                    <a:pt x="185" y="318"/>
                    <a:pt x="187" y="303"/>
                  </a:cubicBezTo>
                  <a:cubicBezTo>
                    <a:pt x="201" y="195"/>
                    <a:pt x="201" y="195"/>
                    <a:pt x="201" y="195"/>
                  </a:cubicBezTo>
                  <a:cubicBezTo>
                    <a:pt x="299" y="241"/>
                    <a:pt x="299" y="241"/>
                    <a:pt x="299" y="241"/>
                  </a:cubicBezTo>
                  <a:cubicBezTo>
                    <a:pt x="314" y="247"/>
                    <a:pt x="331" y="241"/>
                    <a:pt x="337" y="227"/>
                  </a:cubicBezTo>
                  <a:cubicBezTo>
                    <a:pt x="344" y="212"/>
                    <a:pt x="338" y="195"/>
                    <a:pt x="323" y="188"/>
                  </a:cubicBezTo>
                  <a:cubicBezTo>
                    <a:pt x="225" y="143"/>
                    <a:pt x="225" y="143"/>
                    <a:pt x="225" y="143"/>
                  </a:cubicBezTo>
                  <a:cubicBezTo>
                    <a:pt x="299" y="63"/>
                    <a:pt x="299" y="63"/>
                    <a:pt x="299" y="63"/>
                  </a:cubicBezTo>
                  <a:cubicBezTo>
                    <a:pt x="310" y="51"/>
                    <a:pt x="309" y="33"/>
                    <a:pt x="298" y="22"/>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16" name="Freeform 60"/>
            <p:cNvSpPr>
              <a:spLocks noEditPoints="1"/>
            </p:cNvSpPr>
            <p:nvPr userDrawn="1"/>
          </p:nvSpPr>
          <p:spPr bwMode="auto">
            <a:xfrm>
              <a:off x="-1198563" y="4825533"/>
              <a:ext cx="1093788" cy="1082675"/>
            </a:xfrm>
            <a:custGeom>
              <a:avLst/>
              <a:gdLst>
                <a:gd name="T0" fmla="*/ 168 w 390"/>
                <a:gd name="T1" fmla="*/ 96 h 386"/>
                <a:gd name="T2" fmla="*/ 185 w 390"/>
                <a:gd name="T3" fmla="*/ 52 h 386"/>
                <a:gd name="T4" fmla="*/ 174 w 390"/>
                <a:gd name="T5" fmla="*/ 25 h 386"/>
                <a:gd name="T6" fmla="*/ 130 w 390"/>
                <a:gd name="T7" fmla="*/ 8 h 386"/>
                <a:gd name="T8" fmla="*/ 112 w 390"/>
                <a:gd name="T9" fmla="*/ 51 h 386"/>
                <a:gd name="T10" fmla="*/ 124 w 390"/>
                <a:gd name="T11" fmla="*/ 78 h 386"/>
                <a:gd name="T12" fmla="*/ 168 w 390"/>
                <a:gd name="T13" fmla="*/ 96 h 386"/>
                <a:gd name="T14" fmla="*/ 359 w 390"/>
                <a:gd name="T15" fmla="*/ 48 h 386"/>
                <a:gd name="T16" fmla="*/ 312 w 390"/>
                <a:gd name="T17" fmla="*/ 45 h 386"/>
                <a:gd name="T18" fmla="*/ 192 w 390"/>
                <a:gd name="T19" fmla="*/ 150 h 386"/>
                <a:gd name="T20" fmla="*/ 32 w 390"/>
                <a:gd name="T21" fmla="*/ 165 h 386"/>
                <a:gd name="T22" fmla="*/ 2 w 390"/>
                <a:gd name="T23" fmla="*/ 201 h 386"/>
                <a:gd name="T24" fmla="*/ 38 w 390"/>
                <a:gd name="T25" fmla="*/ 231 h 386"/>
                <a:gd name="T26" fmla="*/ 163 w 390"/>
                <a:gd name="T27" fmla="*/ 220 h 386"/>
                <a:gd name="T28" fmla="*/ 135 w 390"/>
                <a:gd name="T29" fmla="*/ 342 h 386"/>
                <a:gd name="T30" fmla="*/ 160 w 390"/>
                <a:gd name="T31" fmla="*/ 382 h 386"/>
                <a:gd name="T32" fmla="*/ 200 w 390"/>
                <a:gd name="T33" fmla="*/ 357 h 386"/>
                <a:gd name="T34" fmla="*/ 227 w 390"/>
                <a:gd name="T35" fmla="*/ 235 h 386"/>
                <a:gd name="T36" fmla="*/ 335 w 390"/>
                <a:gd name="T37" fmla="*/ 299 h 386"/>
                <a:gd name="T38" fmla="*/ 381 w 390"/>
                <a:gd name="T39" fmla="*/ 287 h 386"/>
                <a:gd name="T40" fmla="*/ 369 w 390"/>
                <a:gd name="T41" fmla="*/ 242 h 386"/>
                <a:gd name="T42" fmla="*/ 262 w 390"/>
                <a:gd name="T43" fmla="*/ 178 h 386"/>
                <a:gd name="T44" fmla="*/ 356 w 390"/>
                <a:gd name="T45" fmla="*/ 95 h 386"/>
                <a:gd name="T46" fmla="*/ 359 w 390"/>
                <a:gd name="T47" fmla="*/ 48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0" h="386">
                  <a:moveTo>
                    <a:pt x="168" y="96"/>
                  </a:moveTo>
                  <a:cubicBezTo>
                    <a:pt x="185" y="89"/>
                    <a:pt x="192" y="69"/>
                    <a:pt x="185" y="52"/>
                  </a:cubicBezTo>
                  <a:cubicBezTo>
                    <a:pt x="174" y="25"/>
                    <a:pt x="174" y="25"/>
                    <a:pt x="174" y="25"/>
                  </a:cubicBezTo>
                  <a:cubicBezTo>
                    <a:pt x="166" y="8"/>
                    <a:pt x="147" y="0"/>
                    <a:pt x="130" y="8"/>
                  </a:cubicBezTo>
                  <a:cubicBezTo>
                    <a:pt x="113" y="15"/>
                    <a:pt x="105" y="35"/>
                    <a:pt x="112" y="51"/>
                  </a:cubicBezTo>
                  <a:cubicBezTo>
                    <a:pt x="124" y="78"/>
                    <a:pt x="124" y="78"/>
                    <a:pt x="124" y="78"/>
                  </a:cubicBezTo>
                  <a:cubicBezTo>
                    <a:pt x="131" y="95"/>
                    <a:pt x="151" y="103"/>
                    <a:pt x="168" y="96"/>
                  </a:cubicBezTo>
                  <a:moveTo>
                    <a:pt x="359" y="48"/>
                  </a:moveTo>
                  <a:cubicBezTo>
                    <a:pt x="347" y="34"/>
                    <a:pt x="326" y="33"/>
                    <a:pt x="312" y="45"/>
                  </a:cubicBezTo>
                  <a:cubicBezTo>
                    <a:pt x="192" y="150"/>
                    <a:pt x="192" y="150"/>
                    <a:pt x="192" y="150"/>
                  </a:cubicBezTo>
                  <a:cubicBezTo>
                    <a:pt x="32" y="165"/>
                    <a:pt x="32" y="165"/>
                    <a:pt x="32" y="165"/>
                  </a:cubicBezTo>
                  <a:cubicBezTo>
                    <a:pt x="13" y="167"/>
                    <a:pt x="0" y="183"/>
                    <a:pt x="2" y="201"/>
                  </a:cubicBezTo>
                  <a:cubicBezTo>
                    <a:pt x="3" y="220"/>
                    <a:pt x="19" y="233"/>
                    <a:pt x="38" y="231"/>
                  </a:cubicBezTo>
                  <a:cubicBezTo>
                    <a:pt x="163" y="220"/>
                    <a:pt x="163" y="220"/>
                    <a:pt x="163" y="220"/>
                  </a:cubicBezTo>
                  <a:cubicBezTo>
                    <a:pt x="135" y="342"/>
                    <a:pt x="135" y="342"/>
                    <a:pt x="135" y="342"/>
                  </a:cubicBezTo>
                  <a:cubicBezTo>
                    <a:pt x="131" y="360"/>
                    <a:pt x="142" y="378"/>
                    <a:pt x="160" y="382"/>
                  </a:cubicBezTo>
                  <a:cubicBezTo>
                    <a:pt x="178" y="386"/>
                    <a:pt x="196" y="375"/>
                    <a:pt x="200" y="357"/>
                  </a:cubicBezTo>
                  <a:cubicBezTo>
                    <a:pt x="227" y="235"/>
                    <a:pt x="227" y="235"/>
                    <a:pt x="227" y="235"/>
                  </a:cubicBezTo>
                  <a:cubicBezTo>
                    <a:pt x="335" y="299"/>
                    <a:pt x="335" y="299"/>
                    <a:pt x="335" y="299"/>
                  </a:cubicBezTo>
                  <a:cubicBezTo>
                    <a:pt x="351" y="308"/>
                    <a:pt x="371" y="303"/>
                    <a:pt x="381" y="287"/>
                  </a:cubicBezTo>
                  <a:cubicBezTo>
                    <a:pt x="390" y="272"/>
                    <a:pt x="385" y="251"/>
                    <a:pt x="369" y="242"/>
                  </a:cubicBezTo>
                  <a:cubicBezTo>
                    <a:pt x="262" y="178"/>
                    <a:pt x="262" y="178"/>
                    <a:pt x="262" y="178"/>
                  </a:cubicBezTo>
                  <a:cubicBezTo>
                    <a:pt x="356" y="95"/>
                    <a:pt x="356" y="95"/>
                    <a:pt x="356" y="95"/>
                  </a:cubicBezTo>
                  <a:cubicBezTo>
                    <a:pt x="370" y="83"/>
                    <a:pt x="371" y="62"/>
                    <a:pt x="359" y="4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118"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rgbClr val="221E5B"/>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3135931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lvl1pPr marL="228600" indent="-228600">
              <a:buFont typeface="Wingdings" panose="05000000000000000000" pitchFamily="2" charset="2"/>
              <a:buChar char="§"/>
              <a:defRPr sz="3200"/>
            </a:lvl1pPr>
            <a:lvl2pPr marL="685800" indent="-228600">
              <a:buFont typeface="Wingdings" panose="05000000000000000000" pitchFamily="2" charset="2"/>
              <a:buChar char="§"/>
              <a:defRPr sz="2800"/>
            </a:lvl2pPr>
            <a:lvl3pPr marL="1143000" indent="-228600">
              <a:buFont typeface="Wingdings" panose="05000000000000000000" pitchFamily="2" charset="2"/>
              <a:buChar char="§"/>
              <a:defRPr sz="2400"/>
            </a:lvl3pPr>
            <a:lvl4pPr marL="1600200" indent="-228600">
              <a:buFont typeface="Wingdings" panose="05000000000000000000" pitchFamily="2" charset="2"/>
              <a:buChar char="§"/>
              <a:defRPr sz="2000"/>
            </a:lvl4pPr>
            <a:lvl5pPr marL="2057400" indent="-228600">
              <a:buFont typeface="Wingdings" panose="05000000000000000000" pitchFamily="2" charset="2"/>
              <a:buChar cha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r>
              <a:rPr lang="en-GB"/>
              <a:t>What you need to know if you want to be a childminder</a:t>
            </a:r>
          </a:p>
        </p:txBody>
      </p:sp>
      <p:sp>
        <p:nvSpPr>
          <p:cNvPr id="6" name="Slide Number Placeholder 5"/>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a:t>
            </a:fld>
            <a:endParaRPr lang="en-GB" b="1"/>
          </a:p>
        </p:txBody>
      </p:sp>
      <p:sp>
        <p:nvSpPr>
          <p:cNvPr id="7"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699689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1213971" cy="5811838"/>
          </a:xfrm>
        </p:spPr>
        <p:txBody>
          <a:bodyPr vert="eaVert">
            <a:normAutofit/>
          </a:bodyPr>
          <a:lstStyle>
            <a:lvl1pPr>
              <a:defRPr sz="3200"/>
            </a:lvl1pPr>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r>
              <a:rPr lang="en-GB"/>
              <a:t>What you need to know if you want to be a childminder</a:t>
            </a:r>
          </a:p>
        </p:txBody>
      </p:sp>
      <p:sp>
        <p:nvSpPr>
          <p:cNvPr id="6" name="Slide Number Placeholder 5"/>
          <p:cNvSpPr>
            <a:spLocks noGrp="1"/>
          </p:cNvSpPr>
          <p:nvPr>
            <p:ph type="sldNum" sz="quarter" idx="12"/>
          </p:nvPr>
        </p:nvSpPr>
        <p:spPr>
          <a:xfrm>
            <a:off x="10285506" y="6434038"/>
            <a:ext cx="1068294" cy="365125"/>
          </a:xfrm>
        </p:spPr>
        <p:txBody>
          <a:bodyPr/>
          <a:lstStyle/>
          <a:p>
            <a:r>
              <a:rPr lang="en-GB">
                <a:solidFill>
                  <a:schemeClr val="bg1"/>
                </a:solidFill>
              </a:rPr>
              <a:t>Slide</a:t>
            </a:r>
            <a:r>
              <a:rPr lang="en-GB"/>
              <a:t> </a:t>
            </a:r>
            <a:fld id="{5F4C8201-D8A8-417D-8A18-42E93E6C5D44}" type="slidenum">
              <a:rPr lang="en-GB" b="1" smtClean="0"/>
              <a:pPr/>
              <a:t>‹#›</a:t>
            </a:fld>
            <a:endParaRPr lang="en-GB" b="1"/>
          </a:p>
        </p:txBody>
      </p:sp>
      <p:sp>
        <p:nvSpPr>
          <p:cNvPr id="7"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1559712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21E5B"/>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lvl1pPr marL="228600" indent="-228600">
              <a:buClr>
                <a:srgbClr val="009ABC"/>
              </a:buClr>
              <a:buSzPct val="100000"/>
              <a:buFont typeface="Wingdings" panose="05000000000000000000" pitchFamily="2" charset="2"/>
              <a:buChar char="§"/>
              <a:defRPr>
                <a:solidFill>
                  <a:srgbClr val="221E5B"/>
                </a:solidFill>
              </a:defRPr>
            </a:lvl1pPr>
            <a:lvl2pPr marL="685800" indent="-228600">
              <a:buClr>
                <a:srgbClr val="009ABC"/>
              </a:buClr>
              <a:buFont typeface="Wingdings" panose="05000000000000000000" pitchFamily="2" charset="2"/>
              <a:buChar char="§"/>
              <a:defRPr>
                <a:solidFill>
                  <a:srgbClr val="221E5B"/>
                </a:solidFill>
              </a:defRPr>
            </a:lvl2pPr>
            <a:lvl3pPr marL="1143000" indent="-228600">
              <a:buClr>
                <a:srgbClr val="009ABC"/>
              </a:buClr>
              <a:buFont typeface="Wingdings" panose="05000000000000000000" pitchFamily="2" charset="2"/>
              <a:buChar char="§"/>
              <a:defRPr>
                <a:solidFill>
                  <a:srgbClr val="221E5B"/>
                </a:solidFill>
              </a:defRPr>
            </a:lvl3pPr>
            <a:lvl4pPr marL="1600200" indent="-228600">
              <a:buClr>
                <a:srgbClr val="009ABC"/>
              </a:buClr>
              <a:buFont typeface="Wingdings" panose="05000000000000000000" pitchFamily="2" charset="2"/>
              <a:buChar char="§"/>
              <a:defRPr>
                <a:solidFill>
                  <a:srgbClr val="221E5B"/>
                </a:solidFill>
              </a:defRPr>
            </a:lvl4pPr>
            <a:lvl5pPr marL="2057400" indent="-228600">
              <a:buClr>
                <a:srgbClr val="009ABC"/>
              </a:buClr>
              <a:buFont typeface="Wingdings" panose="05000000000000000000" pitchFamily="2" charset="2"/>
              <a:buChar char="§"/>
              <a:defRPr>
                <a:solidFill>
                  <a:srgbClr val="221E5B"/>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r>
              <a:rPr lang="en-GB"/>
              <a:t>What you need to know if you want to be a childminder</a:t>
            </a:r>
          </a:p>
        </p:txBody>
      </p:sp>
      <p:sp>
        <p:nvSpPr>
          <p:cNvPr id="6" name="Slide Number Placeholder 5"/>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a:t>
            </a:fld>
            <a:endParaRPr lang="en-GB" b="1"/>
          </a:p>
        </p:txBody>
      </p:sp>
      <p:sp>
        <p:nvSpPr>
          <p:cNvPr id="7"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159204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userDrawn="1"/>
        </p:nvSpPr>
        <p:spPr bwMode="auto">
          <a:xfrm>
            <a:off x="0" y="0"/>
            <a:ext cx="12192000" cy="6858000"/>
          </a:xfrm>
          <a:prstGeom prst="rect">
            <a:avLst/>
          </a:prstGeom>
          <a:solidFill>
            <a:srgbClr val="009ABC"/>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GB"/>
          </a:p>
        </p:txBody>
      </p:sp>
      <p:sp>
        <p:nvSpPr>
          <p:cNvPr id="56" name="Freeform 54"/>
          <p:cNvSpPr>
            <a:spLocks/>
          </p:cNvSpPr>
          <p:nvPr userDrawn="1"/>
        </p:nvSpPr>
        <p:spPr bwMode="auto">
          <a:xfrm>
            <a:off x="666001" y="6315812"/>
            <a:ext cx="10924476" cy="542188"/>
          </a:xfrm>
          <a:custGeom>
            <a:avLst/>
            <a:gdLst>
              <a:gd name="T0" fmla="*/ 3000 w 3000"/>
              <a:gd name="T1" fmla="*/ 146 h 146"/>
              <a:gd name="T2" fmla="*/ 3000 w 3000"/>
              <a:gd name="T3" fmla="*/ 49 h 146"/>
              <a:gd name="T4" fmla="*/ 2951 w 3000"/>
              <a:gd name="T5" fmla="*/ 0 h 146"/>
              <a:gd name="T6" fmla="*/ 48 w 3000"/>
              <a:gd name="T7" fmla="*/ 0 h 146"/>
              <a:gd name="T8" fmla="*/ 0 w 3000"/>
              <a:gd name="T9" fmla="*/ 49 h 146"/>
              <a:gd name="T10" fmla="*/ 0 w 3000"/>
              <a:gd name="T11" fmla="*/ 146 h 146"/>
              <a:gd name="T12" fmla="*/ 3000 w 3000"/>
              <a:gd name="T13" fmla="*/ 146 h 146"/>
            </a:gdLst>
            <a:ahLst/>
            <a:cxnLst>
              <a:cxn ang="0">
                <a:pos x="T0" y="T1"/>
              </a:cxn>
              <a:cxn ang="0">
                <a:pos x="T2" y="T3"/>
              </a:cxn>
              <a:cxn ang="0">
                <a:pos x="T4" y="T5"/>
              </a:cxn>
              <a:cxn ang="0">
                <a:pos x="T6" y="T7"/>
              </a:cxn>
              <a:cxn ang="0">
                <a:pos x="T8" y="T9"/>
              </a:cxn>
              <a:cxn ang="0">
                <a:pos x="T10" y="T11"/>
              </a:cxn>
              <a:cxn ang="0">
                <a:pos x="T12" y="T13"/>
              </a:cxn>
            </a:cxnLst>
            <a:rect l="0" t="0" r="r" b="b"/>
            <a:pathLst>
              <a:path w="3000" h="146">
                <a:moveTo>
                  <a:pt x="3000" y="146"/>
                </a:moveTo>
                <a:cubicBezTo>
                  <a:pt x="3000" y="49"/>
                  <a:pt x="3000" y="49"/>
                  <a:pt x="3000" y="49"/>
                </a:cubicBezTo>
                <a:cubicBezTo>
                  <a:pt x="3000" y="22"/>
                  <a:pt x="2978" y="0"/>
                  <a:pt x="2951" y="0"/>
                </a:cubicBezTo>
                <a:cubicBezTo>
                  <a:pt x="48" y="0"/>
                  <a:pt x="48" y="0"/>
                  <a:pt x="48" y="0"/>
                </a:cubicBezTo>
                <a:cubicBezTo>
                  <a:pt x="21" y="0"/>
                  <a:pt x="0" y="22"/>
                  <a:pt x="0" y="49"/>
                </a:cubicBezTo>
                <a:cubicBezTo>
                  <a:pt x="0" y="146"/>
                  <a:pt x="0" y="146"/>
                  <a:pt x="0" y="146"/>
                </a:cubicBezTo>
                <a:lnTo>
                  <a:pt x="3000" y="146"/>
                </a:lnTo>
                <a:close/>
              </a:path>
            </a:pathLst>
          </a:custGeom>
          <a:solidFill>
            <a:srgbClr val="FFFFFF">
              <a:alpha val="74902"/>
            </a:srgbClr>
          </a:solidFill>
          <a:ln>
            <a:noFill/>
          </a:ln>
        </p:spPr>
        <p:txBody>
          <a:bodyPr vert="horz" wrap="square" lIns="91440" tIns="45720" rIns="91440" bIns="45720" numCol="1" anchor="t" anchorCtr="0" compatLnSpc="1">
            <a:prstTxWarp prst="textNoShape">
              <a:avLst/>
            </a:prstTxWarp>
          </a:bodyPr>
          <a:lstStyle/>
          <a:p>
            <a:endParaRPr lang="en-GB"/>
          </a:p>
        </p:txBody>
      </p:sp>
      <p:grpSp>
        <p:nvGrpSpPr>
          <p:cNvPr id="9" name="Group 8"/>
          <p:cNvGrpSpPr/>
          <p:nvPr userDrawn="1"/>
        </p:nvGrpSpPr>
        <p:grpSpPr>
          <a:xfrm>
            <a:off x="9939338" y="366995"/>
            <a:ext cx="1414462" cy="1200150"/>
            <a:chOff x="-1995768" y="103889"/>
            <a:chExt cx="1414462" cy="1200150"/>
          </a:xfrm>
        </p:grpSpPr>
        <p:sp>
          <p:nvSpPr>
            <p:cNvPr id="10" name="Freeform 9"/>
            <p:cNvSpPr>
              <a:spLocks/>
            </p:cNvSpPr>
            <p:nvPr userDrawn="1"/>
          </p:nvSpPr>
          <p:spPr bwMode="auto">
            <a:xfrm>
              <a:off x="-836893" y="103889"/>
              <a:ext cx="61912" cy="90488"/>
            </a:xfrm>
            <a:custGeom>
              <a:avLst/>
              <a:gdLst>
                <a:gd name="T0" fmla="*/ 0 w 22"/>
                <a:gd name="T1" fmla="*/ 11 h 32"/>
                <a:gd name="T2" fmla="*/ 11 w 22"/>
                <a:gd name="T3" fmla="*/ 0 h 32"/>
                <a:gd name="T4" fmla="*/ 22 w 22"/>
                <a:gd name="T5" fmla="*/ 11 h 32"/>
                <a:gd name="T6" fmla="*/ 22 w 22"/>
                <a:gd name="T7" fmla="*/ 21 h 32"/>
                <a:gd name="T8" fmla="*/ 11 w 22"/>
                <a:gd name="T9" fmla="*/ 32 h 32"/>
                <a:gd name="T10" fmla="*/ 0 w 22"/>
                <a:gd name="T11" fmla="*/ 21 h 32"/>
                <a:gd name="T12" fmla="*/ 0 w 22"/>
                <a:gd name="T13" fmla="*/ 11 h 32"/>
              </a:gdLst>
              <a:ahLst/>
              <a:cxnLst>
                <a:cxn ang="0">
                  <a:pos x="T0" y="T1"/>
                </a:cxn>
                <a:cxn ang="0">
                  <a:pos x="T2" y="T3"/>
                </a:cxn>
                <a:cxn ang="0">
                  <a:pos x="T4" y="T5"/>
                </a:cxn>
                <a:cxn ang="0">
                  <a:pos x="T6" y="T7"/>
                </a:cxn>
                <a:cxn ang="0">
                  <a:pos x="T8" y="T9"/>
                </a:cxn>
                <a:cxn ang="0">
                  <a:pos x="T10" y="T11"/>
                </a:cxn>
                <a:cxn ang="0">
                  <a:pos x="T12" y="T13"/>
                </a:cxn>
              </a:cxnLst>
              <a:rect l="0" t="0" r="r" b="b"/>
              <a:pathLst>
                <a:path w="22" h="32">
                  <a:moveTo>
                    <a:pt x="0" y="11"/>
                  </a:moveTo>
                  <a:cubicBezTo>
                    <a:pt x="0" y="5"/>
                    <a:pt x="5" y="0"/>
                    <a:pt x="11" y="0"/>
                  </a:cubicBezTo>
                  <a:cubicBezTo>
                    <a:pt x="17" y="0"/>
                    <a:pt x="22" y="5"/>
                    <a:pt x="22" y="11"/>
                  </a:cubicBezTo>
                  <a:cubicBezTo>
                    <a:pt x="22" y="21"/>
                    <a:pt x="22" y="21"/>
                    <a:pt x="22" y="21"/>
                  </a:cubicBezTo>
                  <a:cubicBezTo>
                    <a:pt x="22" y="27"/>
                    <a:pt x="17" y="32"/>
                    <a:pt x="11" y="32"/>
                  </a:cubicBezTo>
                  <a:cubicBezTo>
                    <a:pt x="5" y="32"/>
                    <a:pt x="0" y="27"/>
                    <a:pt x="0" y="21"/>
                  </a:cubicBezTo>
                  <a:lnTo>
                    <a:pt x="0" y="1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10"/>
            <p:cNvSpPr>
              <a:spLocks/>
            </p:cNvSpPr>
            <p:nvPr userDrawn="1"/>
          </p:nvSpPr>
          <p:spPr bwMode="auto">
            <a:xfrm>
              <a:off x="-990881" y="197552"/>
              <a:ext cx="369887" cy="246063"/>
            </a:xfrm>
            <a:custGeom>
              <a:avLst/>
              <a:gdLst>
                <a:gd name="T0" fmla="*/ 130 w 132"/>
                <a:gd name="T1" fmla="*/ 9 h 88"/>
                <a:gd name="T2" fmla="*/ 116 w 132"/>
                <a:gd name="T3" fmla="*/ 2 h 88"/>
                <a:gd name="T4" fmla="*/ 66 w 132"/>
                <a:gd name="T5" fmla="*/ 18 h 88"/>
                <a:gd name="T6" fmla="*/ 16 w 132"/>
                <a:gd name="T7" fmla="*/ 2 h 88"/>
                <a:gd name="T8" fmla="*/ 2 w 132"/>
                <a:gd name="T9" fmla="*/ 9 h 88"/>
                <a:gd name="T10" fmla="*/ 9 w 132"/>
                <a:gd name="T11" fmla="*/ 23 h 88"/>
                <a:gd name="T12" fmla="*/ 48 w 132"/>
                <a:gd name="T13" fmla="*/ 36 h 88"/>
                <a:gd name="T14" fmla="*/ 24 w 132"/>
                <a:gd name="T15" fmla="*/ 69 h 88"/>
                <a:gd name="T16" fmla="*/ 26 w 132"/>
                <a:gd name="T17" fmla="*/ 84 h 88"/>
                <a:gd name="T18" fmla="*/ 42 w 132"/>
                <a:gd name="T19" fmla="*/ 82 h 88"/>
                <a:gd name="T20" fmla="*/ 66 w 132"/>
                <a:gd name="T21" fmla="*/ 48 h 88"/>
                <a:gd name="T22" fmla="*/ 90 w 132"/>
                <a:gd name="T23" fmla="*/ 82 h 88"/>
                <a:gd name="T24" fmla="*/ 105 w 132"/>
                <a:gd name="T25" fmla="*/ 84 h 88"/>
                <a:gd name="T26" fmla="*/ 108 w 132"/>
                <a:gd name="T27" fmla="*/ 69 h 88"/>
                <a:gd name="T28" fmla="*/ 84 w 132"/>
                <a:gd name="T29" fmla="*/ 36 h 88"/>
                <a:gd name="T30" fmla="*/ 123 w 132"/>
                <a:gd name="T31" fmla="*/ 23 h 88"/>
                <a:gd name="T32" fmla="*/ 130 w 132"/>
                <a:gd name="T33" fmla="*/ 9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2" h="88">
                  <a:moveTo>
                    <a:pt x="130" y="9"/>
                  </a:moveTo>
                  <a:cubicBezTo>
                    <a:pt x="128" y="3"/>
                    <a:pt x="122" y="0"/>
                    <a:pt x="116" y="2"/>
                  </a:cubicBezTo>
                  <a:cubicBezTo>
                    <a:pt x="66" y="18"/>
                    <a:pt x="66" y="18"/>
                    <a:pt x="66" y="18"/>
                  </a:cubicBezTo>
                  <a:cubicBezTo>
                    <a:pt x="16" y="2"/>
                    <a:pt x="16" y="2"/>
                    <a:pt x="16" y="2"/>
                  </a:cubicBezTo>
                  <a:cubicBezTo>
                    <a:pt x="10" y="0"/>
                    <a:pt x="4" y="3"/>
                    <a:pt x="2" y="9"/>
                  </a:cubicBezTo>
                  <a:cubicBezTo>
                    <a:pt x="0" y="15"/>
                    <a:pt x="3" y="21"/>
                    <a:pt x="9" y="23"/>
                  </a:cubicBezTo>
                  <a:cubicBezTo>
                    <a:pt x="48" y="36"/>
                    <a:pt x="48" y="36"/>
                    <a:pt x="48" y="36"/>
                  </a:cubicBezTo>
                  <a:cubicBezTo>
                    <a:pt x="24" y="69"/>
                    <a:pt x="24" y="69"/>
                    <a:pt x="24" y="69"/>
                  </a:cubicBezTo>
                  <a:cubicBezTo>
                    <a:pt x="20" y="74"/>
                    <a:pt x="21" y="81"/>
                    <a:pt x="26" y="84"/>
                  </a:cubicBezTo>
                  <a:cubicBezTo>
                    <a:pt x="31" y="88"/>
                    <a:pt x="38" y="87"/>
                    <a:pt x="42" y="82"/>
                  </a:cubicBezTo>
                  <a:cubicBezTo>
                    <a:pt x="66" y="48"/>
                    <a:pt x="66" y="48"/>
                    <a:pt x="66" y="48"/>
                  </a:cubicBezTo>
                  <a:cubicBezTo>
                    <a:pt x="90" y="82"/>
                    <a:pt x="90" y="82"/>
                    <a:pt x="90" y="82"/>
                  </a:cubicBezTo>
                  <a:cubicBezTo>
                    <a:pt x="94" y="87"/>
                    <a:pt x="100" y="88"/>
                    <a:pt x="105" y="84"/>
                  </a:cubicBezTo>
                  <a:cubicBezTo>
                    <a:pt x="110" y="81"/>
                    <a:pt x="111" y="74"/>
                    <a:pt x="108" y="69"/>
                  </a:cubicBezTo>
                  <a:cubicBezTo>
                    <a:pt x="84" y="36"/>
                    <a:pt x="84" y="36"/>
                    <a:pt x="84" y="36"/>
                  </a:cubicBezTo>
                  <a:cubicBezTo>
                    <a:pt x="123" y="23"/>
                    <a:pt x="123" y="23"/>
                    <a:pt x="123" y="23"/>
                  </a:cubicBezTo>
                  <a:cubicBezTo>
                    <a:pt x="128" y="21"/>
                    <a:pt x="132" y="15"/>
                    <a:pt x="130" y="9"/>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11"/>
            <p:cNvSpPr>
              <a:spLocks/>
            </p:cNvSpPr>
            <p:nvPr userDrawn="1"/>
          </p:nvSpPr>
          <p:spPr bwMode="auto">
            <a:xfrm>
              <a:off x="-1140106" y="183264"/>
              <a:ext cx="47625" cy="69850"/>
            </a:xfrm>
            <a:custGeom>
              <a:avLst/>
              <a:gdLst>
                <a:gd name="T0" fmla="*/ 0 w 17"/>
                <a:gd name="T1" fmla="*/ 9 h 25"/>
                <a:gd name="T2" fmla="*/ 9 w 17"/>
                <a:gd name="T3" fmla="*/ 0 h 25"/>
                <a:gd name="T4" fmla="*/ 17 w 17"/>
                <a:gd name="T5" fmla="*/ 9 h 25"/>
                <a:gd name="T6" fmla="*/ 17 w 17"/>
                <a:gd name="T7" fmla="*/ 16 h 25"/>
                <a:gd name="T8" fmla="*/ 9 w 17"/>
                <a:gd name="T9" fmla="*/ 25 h 25"/>
                <a:gd name="T10" fmla="*/ 0 w 17"/>
                <a:gd name="T11" fmla="*/ 16 h 25"/>
                <a:gd name="T12" fmla="*/ 0 w 17"/>
                <a:gd name="T13" fmla="*/ 9 h 25"/>
              </a:gdLst>
              <a:ahLst/>
              <a:cxnLst>
                <a:cxn ang="0">
                  <a:pos x="T0" y="T1"/>
                </a:cxn>
                <a:cxn ang="0">
                  <a:pos x="T2" y="T3"/>
                </a:cxn>
                <a:cxn ang="0">
                  <a:pos x="T4" y="T5"/>
                </a:cxn>
                <a:cxn ang="0">
                  <a:pos x="T6" y="T7"/>
                </a:cxn>
                <a:cxn ang="0">
                  <a:pos x="T8" y="T9"/>
                </a:cxn>
                <a:cxn ang="0">
                  <a:pos x="T10" y="T11"/>
                </a:cxn>
                <a:cxn ang="0">
                  <a:pos x="T12" y="T13"/>
                </a:cxn>
              </a:cxnLst>
              <a:rect l="0" t="0" r="r" b="b"/>
              <a:pathLst>
                <a:path w="17" h="25">
                  <a:moveTo>
                    <a:pt x="0" y="9"/>
                  </a:moveTo>
                  <a:cubicBezTo>
                    <a:pt x="0" y="4"/>
                    <a:pt x="4" y="0"/>
                    <a:pt x="9" y="0"/>
                  </a:cubicBezTo>
                  <a:cubicBezTo>
                    <a:pt x="13" y="0"/>
                    <a:pt x="17" y="4"/>
                    <a:pt x="17" y="9"/>
                  </a:cubicBezTo>
                  <a:cubicBezTo>
                    <a:pt x="17" y="16"/>
                    <a:pt x="17" y="16"/>
                    <a:pt x="17" y="16"/>
                  </a:cubicBezTo>
                  <a:cubicBezTo>
                    <a:pt x="17" y="21"/>
                    <a:pt x="13" y="25"/>
                    <a:pt x="9" y="25"/>
                  </a:cubicBezTo>
                  <a:cubicBezTo>
                    <a:pt x="4" y="25"/>
                    <a:pt x="0" y="21"/>
                    <a:pt x="0" y="16"/>
                  </a:cubicBezTo>
                  <a:lnTo>
                    <a:pt x="0"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12"/>
            <p:cNvSpPr>
              <a:spLocks/>
            </p:cNvSpPr>
            <p:nvPr userDrawn="1"/>
          </p:nvSpPr>
          <p:spPr bwMode="auto">
            <a:xfrm>
              <a:off x="-1254406" y="256289"/>
              <a:ext cx="280987" cy="185738"/>
            </a:xfrm>
            <a:custGeom>
              <a:avLst/>
              <a:gdLst>
                <a:gd name="T0" fmla="*/ 99 w 100"/>
                <a:gd name="T1" fmla="*/ 6 h 66"/>
                <a:gd name="T2" fmla="*/ 88 w 100"/>
                <a:gd name="T3" fmla="*/ 1 h 66"/>
                <a:gd name="T4" fmla="*/ 50 w 100"/>
                <a:gd name="T5" fmla="*/ 14 h 66"/>
                <a:gd name="T6" fmla="*/ 12 w 100"/>
                <a:gd name="T7" fmla="*/ 1 h 66"/>
                <a:gd name="T8" fmla="*/ 1 w 100"/>
                <a:gd name="T9" fmla="*/ 6 h 66"/>
                <a:gd name="T10" fmla="*/ 6 w 100"/>
                <a:gd name="T11" fmla="*/ 17 h 66"/>
                <a:gd name="T12" fmla="*/ 36 w 100"/>
                <a:gd name="T13" fmla="*/ 27 h 66"/>
                <a:gd name="T14" fmla="*/ 18 w 100"/>
                <a:gd name="T15" fmla="*/ 52 h 66"/>
                <a:gd name="T16" fmla="*/ 20 w 100"/>
                <a:gd name="T17" fmla="*/ 64 h 66"/>
                <a:gd name="T18" fmla="*/ 31 w 100"/>
                <a:gd name="T19" fmla="*/ 62 h 66"/>
                <a:gd name="T20" fmla="*/ 50 w 100"/>
                <a:gd name="T21" fmla="*/ 36 h 66"/>
                <a:gd name="T22" fmla="*/ 68 w 100"/>
                <a:gd name="T23" fmla="*/ 62 h 66"/>
                <a:gd name="T24" fmla="*/ 80 w 100"/>
                <a:gd name="T25" fmla="*/ 64 h 66"/>
                <a:gd name="T26" fmla="*/ 82 w 100"/>
                <a:gd name="T27" fmla="*/ 52 h 66"/>
                <a:gd name="T28" fmla="*/ 63 w 100"/>
                <a:gd name="T29" fmla="*/ 27 h 66"/>
                <a:gd name="T30" fmla="*/ 93 w 100"/>
                <a:gd name="T31" fmla="*/ 17 h 66"/>
                <a:gd name="T32" fmla="*/ 99 w 100"/>
                <a:gd name="T33" fmla="*/ 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0" h="66">
                  <a:moveTo>
                    <a:pt x="99" y="6"/>
                  </a:moveTo>
                  <a:cubicBezTo>
                    <a:pt x="97" y="2"/>
                    <a:pt x="92" y="0"/>
                    <a:pt x="88" y="1"/>
                  </a:cubicBezTo>
                  <a:cubicBezTo>
                    <a:pt x="50" y="14"/>
                    <a:pt x="50" y="14"/>
                    <a:pt x="50" y="14"/>
                  </a:cubicBezTo>
                  <a:cubicBezTo>
                    <a:pt x="12" y="1"/>
                    <a:pt x="12" y="1"/>
                    <a:pt x="12" y="1"/>
                  </a:cubicBezTo>
                  <a:cubicBezTo>
                    <a:pt x="7" y="0"/>
                    <a:pt x="2" y="2"/>
                    <a:pt x="1" y="6"/>
                  </a:cubicBezTo>
                  <a:cubicBezTo>
                    <a:pt x="0" y="11"/>
                    <a:pt x="2" y="15"/>
                    <a:pt x="6" y="17"/>
                  </a:cubicBezTo>
                  <a:cubicBezTo>
                    <a:pt x="36" y="27"/>
                    <a:pt x="36" y="27"/>
                    <a:pt x="36" y="27"/>
                  </a:cubicBezTo>
                  <a:cubicBezTo>
                    <a:pt x="18" y="52"/>
                    <a:pt x="18" y="52"/>
                    <a:pt x="18" y="52"/>
                  </a:cubicBezTo>
                  <a:cubicBezTo>
                    <a:pt x="15" y="56"/>
                    <a:pt x="16" y="61"/>
                    <a:pt x="20" y="64"/>
                  </a:cubicBezTo>
                  <a:cubicBezTo>
                    <a:pt x="23" y="66"/>
                    <a:pt x="29" y="66"/>
                    <a:pt x="31" y="62"/>
                  </a:cubicBezTo>
                  <a:cubicBezTo>
                    <a:pt x="50" y="36"/>
                    <a:pt x="50" y="36"/>
                    <a:pt x="50" y="36"/>
                  </a:cubicBezTo>
                  <a:cubicBezTo>
                    <a:pt x="68" y="62"/>
                    <a:pt x="68" y="62"/>
                    <a:pt x="68" y="62"/>
                  </a:cubicBezTo>
                  <a:cubicBezTo>
                    <a:pt x="71" y="66"/>
                    <a:pt x="76" y="66"/>
                    <a:pt x="80" y="64"/>
                  </a:cubicBezTo>
                  <a:cubicBezTo>
                    <a:pt x="84" y="61"/>
                    <a:pt x="84" y="56"/>
                    <a:pt x="82" y="52"/>
                  </a:cubicBezTo>
                  <a:cubicBezTo>
                    <a:pt x="63" y="27"/>
                    <a:pt x="63" y="27"/>
                    <a:pt x="63" y="27"/>
                  </a:cubicBezTo>
                  <a:cubicBezTo>
                    <a:pt x="93" y="17"/>
                    <a:pt x="93" y="17"/>
                    <a:pt x="93" y="17"/>
                  </a:cubicBezTo>
                  <a:cubicBezTo>
                    <a:pt x="98" y="15"/>
                    <a:pt x="100" y="11"/>
                    <a:pt x="99" y="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13"/>
            <p:cNvSpPr>
              <a:spLocks/>
            </p:cNvSpPr>
            <p:nvPr userDrawn="1"/>
          </p:nvSpPr>
          <p:spPr bwMode="auto">
            <a:xfrm>
              <a:off x="-1363943" y="249939"/>
              <a:ext cx="36512" cy="47625"/>
            </a:xfrm>
            <a:custGeom>
              <a:avLst/>
              <a:gdLst>
                <a:gd name="T0" fmla="*/ 0 w 13"/>
                <a:gd name="T1" fmla="*/ 6 h 17"/>
                <a:gd name="T2" fmla="*/ 7 w 13"/>
                <a:gd name="T3" fmla="*/ 0 h 17"/>
                <a:gd name="T4" fmla="*/ 13 w 13"/>
                <a:gd name="T5" fmla="*/ 6 h 17"/>
                <a:gd name="T6" fmla="*/ 13 w 13"/>
                <a:gd name="T7" fmla="*/ 11 h 17"/>
                <a:gd name="T8" fmla="*/ 7 w 13"/>
                <a:gd name="T9" fmla="*/ 17 h 17"/>
                <a:gd name="T10" fmla="*/ 0 w 13"/>
                <a:gd name="T11" fmla="*/ 11 h 17"/>
                <a:gd name="T12" fmla="*/ 0 w 13"/>
                <a:gd name="T13" fmla="*/ 6 h 17"/>
              </a:gdLst>
              <a:ahLst/>
              <a:cxnLst>
                <a:cxn ang="0">
                  <a:pos x="T0" y="T1"/>
                </a:cxn>
                <a:cxn ang="0">
                  <a:pos x="T2" y="T3"/>
                </a:cxn>
                <a:cxn ang="0">
                  <a:pos x="T4" y="T5"/>
                </a:cxn>
                <a:cxn ang="0">
                  <a:pos x="T6" y="T7"/>
                </a:cxn>
                <a:cxn ang="0">
                  <a:pos x="T8" y="T9"/>
                </a:cxn>
                <a:cxn ang="0">
                  <a:pos x="T10" y="T11"/>
                </a:cxn>
                <a:cxn ang="0">
                  <a:pos x="T12" y="T13"/>
                </a:cxn>
              </a:cxnLst>
              <a:rect l="0" t="0" r="r" b="b"/>
              <a:pathLst>
                <a:path w="13" h="17">
                  <a:moveTo>
                    <a:pt x="0" y="6"/>
                  </a:moveTo>
                  <a:cubicBezTo>
                    <a:pt x="0" y="2"/>
                    <a:pt x="3" y="0"/>
                    <a:pt x="7" y="0"/>
                  </a:cubicBezTo>
                  <a:cubicBezTo>
                    <a:pt x="10" y="0"/>
                    <a:pt x="13" y="2"/>
                    <a:pt x="13" y="6"/>
                  </a:cubicBezTo>
                  <a:cubicBezTo>
                    <a:pt x="13" y="11"/>
                    <a:pt x="13" y="11"/>
                    <a:pt x="13" y="11"/>
                  </a:cubicBezTo>
                  <a:cubicBezTo>
                    <a:pt x="13" y="15"/>
                    <a:pt x="10" y="17"/>
                    <a:pt x="7" y="17"/>
                  </a:cubicBezTo>
                  <a:cubicBezTo>
                    <a:pt x="3" y="17"/>
                    <a:pt x="0" y="15"/>
                    <a:pt x="0" y="11"/>
                  </a:cubicBezTo>
                  <a:lnTo>
                    <a:pt x="0" y="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14"/>
            <p:cNvSpPr>
              <a:spLocks/>
            </p:cNvSpPr>
            <p:nvPr userDrawn="1"/>
          </p:nvSpPr>
          <p:spPr bwMode="auto">
            <a:xfrm>
              <a:off x="-1451256" y="300739"/>
              <a:ext cx="211137" cy="141288"/>
            </a:xfrm>
            <a:custGeom>
              <a:avLst/>
              <a:gdLst>
                <a:gd name="T0" fmla="*/ 74 w 75"/>
                <a:gd name="T1" fmla="*/ 5 h 50"/>
                <a:gd name="T2" fmla="*/ 66 w 75"/>
                <a:gd name="T3" fmla="*/ 1 h 50"/>
                <a:gd name="T4" fmla="*/ 38 w 75"/>
                <a:gd name="T5" fmla="*/ 11 h 50"/>
                <a:gd name="T6" fmla="*/ 9 w 75"/>
                <a:gd name="T7" fmla="*/ 1 h 50"/>
                <a:gd name="T8" fmla="*/ 1 w 75"/>
                <a:gd name="T9" fmla="*/ 5 h 50"/>
                <a:gd name="T10" fmla="*/ 5 w 75"/>
                <a:gd name="T11" fmla="*/ 13 h 50"/>
                <a:gd name="T12" fmla="*/ 28 w 75"/>
                <a:gd name="T13" fmla="*/ 20 h 50"/>
                <a:gd name="T14" fmla="*/ 14 w 75"/>
                <a:gd name="T15" fmla="*/ 39 h 50"/>
                <a:gd name="T16" fmla="*/ 15 w 75"/>
                <a:gd name="T17" fmla="*/ 48 h 50"/>
                <a:gd name="T18" fmla="*/ 24 w 75"/>
                <a:gd name="T19" fmla="*/ 47 h 50"/>
                <a:gd name="T20" fmla="*/ 38 w 75"/>
                <a:gd name="T21" fmla="*/ 28 h 50"/>
                <a:gd name="T22" fmla="*/ 51 w 75"/>
                <a:gd name="T23" fmla="*/ 47 h 50"/>
                <a:gd name="T24" fmla="*/ 60 w 75"/>
                <a:gd name="T25" fmla="*/ 48 h 50"/>
                <a:gd name="T26" fmla="*/ 62 w 75"/>
                <a:gd name="T27" fmla="*/ 39 h 50"/>
                <a:gd name="T28" fmla="*/ 48 w 75"/>
                <a:gd name="T29" fmla="*/ 20 h 50"/>
                <a:gd name="T30" fmla="*/ 70 w 75"/>
                <a:gd name="T31" fmla="*/ 13 h 50"/>
                <a:gd name="T32" fmla="*/ 74 w 75"/>
                <a:gd name="T33" fmla="*/ 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5" h="50">
                  <a:moveTo>
                    <a:pt x="74" y="5"/>
                  </a:moveTo>
                  <a:cubicBezTo>
                    <a:pt x="73" y="2"/>
                    <a:pt x="69" y="0"/>
                    <a:pt x="66" y="1"/>
                  </a:cubicBezTo>
                  <a:cubicBezTo>
                    <a:pt x="38" y="11"/>
                    <a:pt x="38" y="11"/>
                    <a:pt x="38" y="11"/>
                  </a:cubicBezTo>
                  <a:cubicBezTo>
                    <a:pt x="9" y="1"/>
                    <a:pt x="9" y="1"/>
                    <a:pt x="9" y="1"/>
                  </a:cubicBezTo>
                  <a:cubicBezTo>
                    <a:pt x="6" y="0"/>
                    <a:pt x="2" y="2"/>
                    <a:pt x="1" y="5"/>
                  </a:cubicBezTo>
                  <a:cubicBezTo>
                    <a:pt x="0" y="9"/>
                    <a:pt x="2" y="12"/>
                    <a:pt x="5" y="13"/>
                  </a:cubicBezTo>
                  <a:cubicBezTo>
                    <a:pt x="28" y="20"/>
                    <a:pt x="28" y="20"/>
                    <a:pt x="28" y="20"/>
                  </a:cubicBezTo>
                  <a:cubicBezTo>
                    <a:pt x="14" y="39"/>
                    <a:pt x="14" y="39"/>
                    <a:pt x="14" y="39"/>
                  </a:cubicBezTo>
                  <a:cubicBezTo>
                    <a:pt x="12" y="42"/>
                    <a:pt x="12" y="46"/>
                    <a:pt x="15" y="48"/>
                  </a:cubicBezTo>
                  <a:cubicBezTo>
                    <a:pt x="18" y="50"/>
                    <a:pt x="22" y="49"/>
                    <a:pt x="24" y="47"/>
                  </a:cubicBezTo>
                  <a:cubicBezTo>
                    <a:pt x="38" y="28"/>
                    <a:pt x="38" y="28"/>
                    <a:pt x="38" y="28"/>
                  </a:cubicBezTo>
                  <a:cubicBezTo>
                    <a:pt x="51" y="47"/>
                    <a:pt x="51" y="47"/>
                    <a:pt x="51" y="47"/>
                  </a:cubicBezTo>
                  <a:cubicBezTo>
                    <a:pt x="53" y="49"/>
                    <a:pt x="57" y="50"/>
                    <a:pt x="60" y="48"/>
                  </a:cubicBezTo>
                  <a:cubicBezTo>
                    <a:pt x="63" y="46"/>
                    <a:pt x="64" y="42"/>
                    <a:pt x="62" y="39"/>
                  </a:cubicBezTo>
                  <a:cubicBezTo>
                    <a:pt x="48" y="20"/>
                    <a:pt x="48" y="20"/>
                    <a:pt x="48" y="20"/>
                  </a:cubicBezTo>
                  <a:cubicBezTo>
                    <a:pt x="70" y="13"/>
                    <a:pt x="70" y="13"/>
                    <a:pt x="70" y="13"/>
                  </a:cubicBezTo>
                  <a:cubicBezTo>
                    <a:pt x="73" y="12"/>
                    <a:pt x="75" y="9"/>
                    <a:pt x="74"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15"/>
            <p:cNvSpPr>
              <a:spLocks noEditPoints="1"/>
            </p:cNvSpPr>
            <p:nvPr userDrawn="1"/>
          </p:nvSpPr>
          <p:spPr bwMode="auto">
            <a:xfrm>
              <a:off x="-1995768" y="421389"/>
              <a:ext cx="325437" cy="396875"/>
            </a:xfrm>
            <a:custGeom>
              <a:avLst/>
              <a:gdLst>
                <a:gd name="T0" fmla="*/ 58 w 116"/>
                <a:gd name="T1" fmla="*/ 141 h 141"/>
                <a:gd name="T2" fmla="*/ 0 w 116"/>
                <a:gd name="T3" fmla="*/ 71 h 141"/>
                <a:gd name="T4" fmla="*/ 58 w 116"/>
                <a:gd name="T5" fmla="*/ 0 h 141"/>
                <a:gd name="T6" fmla="*/ 116 w 116"/>
                <a:gd name="T7" fmla="*/ 71 h 141"/>
                <a:gd name="T8" fmla="*/ 58 w 116"/>
                <a:gd name="T9" fmla="*/ 141 h 141"/>
                <a:gd name="T10" fmla="*/ 59 w 116"/>
                <a:gd name="T11" fmla="*/ 16 h 141"/>
                <a:gd name="T12" fmla="*/ 22 w 116"/>
                <a:gd name="T13" fmla="*/ 71 h 141"/>
                <a:gd name="T14" fmla="*/ 32 w 116"/>
                <a:gd name="T15" fmla="*/ 113 h 141"/>
                <a:gd name="T16" fmla="*/ 58 w 116"/>
                <a:gd name="T17" fmla="*/ 125 h 141"/>
                <a:gd name="T18" fmla="*/ 94 w 116"/>
                <a:gd name="T19" fmla="*/ 71 h 141"/>
                <a:gd name="T20" fmla="*/ 59 w 116"/>
                <a:gd name="T21" fmla="*/ 16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41">
                  <a:moveTo>
                    <a:pt x="58" y="141"/>
                  </a:moveTo>
                  <a:cubicBezTo>
                    <a:pt x="20" y="141"/>
                    <a:pt x="0" y="116"/>
                    <a:pt x="0" y="71"/>
                  </a:cubicBezTo>
                  <a:cubicBezTo>
                    <a:pt x="0" y="25"/>
                    <a:pt x="21" y="0"/>
                    <a:pt x="58" y="0"/>
                  </a:cubicBezTo>
                  <a:cubicBezTo>
                    <a:pt x="96" y="0"/>
                    <a:pt x="116" y="25"/>
                    <a:pt x="116" y="71"/>
                  </a:cubicBezTo>
                  <a:cubicBezTo>
                    <a:pt x="116" y="116"/>
                    <a:pt x="96" y="141"/>
                    <a:pt x="58" y="141"/>
                  </a:cubicBezTo>
                  <a:moveTo>
                    <a:pt x="59" y="16"/>
                  </a:moveTo>
                  <a:cubicBezTo>
                    <a:pt x="35" y="16"/>
                    <a:pt x="22" y="35"/>
                    <a:pt x="22" y="71"/>
                  </a:cubicBezTo>
                  <a:cubicBezTo>
                    <a:pt x="22" y="88"/>
                    <a:pt x="26" y="104"/>
                    <a:pt x="32" y="113"/>
                  </a:cubicBezTo>
                  <a:cubicBezTo>
                    <a:pt x="37" y="121"/>
                    <a:pt x="47" y="125"/>
                    <a:pt x="58" y="125"/>
                  </a:cubicBezTo>
                  <a:cubicBezTo>
                    <a:pt x="82" y="125"/>
                    <a:pt x="94" y="107"/>
                    <a:pt x="94" y="71"/>
                  </a:cubicBezTo>
                  <a:cubicBezTo>
                    <a:pt x="94" y="34"/>
                    <a:pt x="82" y="16"/>
                    <a:pt x="59" y="1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6"/>
            <p:cNvSpPr>
              <a:spLocks/>
            </p:cNvSpPr>
            <p:nvPr userDrawn="1"/>
          </p:nvSpPr>
          <p:spPr bwMode="auto">
            <a:xfrm>
              <a:off x="-1648106" y="394402"/>
              <a:ext cx="193675" cy="417513"/>
            </a:xfrm>
            <a:custGeom>
              <a:avLst/>
              <a:gdLst>
                <a:gd name="T0" fmla="*/ 67 w 69"/>
                <a:gd name="T1" fmla="*/ 16 h 149"/>
                <a:gd name="T2" fmla="*/ 50 w 69"/>
                <a:gd name="T3" fmla="*/ 15 h 149"/>
                <a:gd name="T4" fmla="*/ 37 w 69"/>
                <a:gd name="T5" fmla="*/ 33 h 149"/>
                <a:gd name="T6" fmla="*/ 37 w 69"/>
                <a:gd name="T7" fmla="*/ 52 h 149"/>
                <a:gd name="T8" fmla="*/ 64 w 69"/>
                <a:gd name="T9" fmla="*/ 52 h 149"/>
                <a:gd name="T10" fmla="*/ 64 w 69"/>
                <a:gd name="T11" fmla="*/ 65 h 149"/>
                <a:gd name="T12" fmla="*/ 37 w 69"/>
                <a:gd name="T13" fmla="*/ 65 h 149"/>
                <a:gd name="T14" fmla="*/ 37 w 69"/>
                <a:gd name="T15" fmla="*/ 149 h 149"/>
                <a:gd name="T16" fmla="*/ 17 w 69"/>
                <a:gd name="T17" fmla="*/ 149 h 149"/>
                <a:gd name="T18" fmla="*/ 17 w 69"/>
                <a:gd name="T19" fmla="*/ 65 h 149"/>
                <a:gd name="T20" fmla="*/ 0 w 69"/>
                <a:gd name="T21" fmla="*/ 65 h 149"/>
                <a:gd name="T22" fmla="*/ 0 w 69"/>
                <a:gd name="T23" fmla="*/ 54 h 149"/>
                <a:gd name="T24" fmla="*/ 17 w 69"/>
                <a:gd name="T25" fmla="*/ 51 h 149"/>
                <a:gd name="T26" fmla="*/ 17 w 69"/>
                <a:gd name="T27" fmla="*/ 35 h 149"/>
                <a:gd name="T28" fmla="*/ 22 w 69"/>
                <a:gd name="T29" fmla="*/ 11 h 149"/>
                <a:gd name="T30" fmla="*/ 44 w 69"/>
                <a:gd name="T31" fmla="*/ 0 h 149"/>
                <a:gd name="T32" fmla="*/ 69 w 69"/>
                <a:gd name="T33" fmla="*/ 4 h 149"/>
                <a:gd name="T34" fmla="*/ 67 w 69"/>
                <a:gd name="T3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49">
                  <a:moveTo>
                    <a:pt x="67" y="16"/>
                  </a:moveTo>
                  <a:cubicBezTo>
                    <a:pt x="65" y="16"/>
                    <a:pt x="59" y="15"/>
                    <a:pt x="50" y="15"/>
                  </a:cubicBezTo>
                  <a:cubicBezTo>
                    <a:pt x="40" y="15"/>
                    <a:pt x="37" y="19"/>
                    <a:pt x="37" y="33"/>
                  </a:cubicBezTo>
                  <a:cubicBezTo>
                    <a:pt x="37" y="52"/>
                    <a:pt x="37" y="52"/>
                    <a:pt x="37" y="52"/>
                  </a:cubicBezTo>
                  <a:cubicBezTo>
                    <a:pt x="64" y="52"/>
                    <a:pt x="64" y="52"/>
                    <a:pt x="64" y="52"/>
                  </a:cubicBezTo>
                  <a:cubicBezTo>
                    <a:pt x="64" y="65"/>
                    <a:pt x="64" y="65"/>
                    <a:pt x="64" y="65"/>
                  </a:cubicBezTo>
                  <a:cubicBezTo>
                    <a:pt x="37" y="65"/>
                    <a:pt x="37" y="65"/>
                    <a:pt x="37" y="65"/>
                  </a:cubicBezTo>
                  <a:cubicBezTo>
                    <a:pt x="37" y="149"/>
                    <a:pt x="37" y="149"/>
                    <a:pt x="37" y="149"/>
                  </a:cubicBezTo>
                  <a:cubicBezTo>
                    <a:pt x="17" y="149"/>
                    <a:pt x="17" y="149"/>
                    <a:pt x="17" y="149"/>
                  </a:cubicBezTo>
                  <a:cubicBezTo>
                    <a:pt x="17" y="65"/>
                    <a:pt x="17" y="65"/>
                    <a:pt x="17" y="65"/>
                  </a:cubicBezTo>
                  <a:cubicBezTo>
                    <a:pt x="0" y="65"/>
                    <a:pt x="0" y="65"/>
                    <a:pt x="0" y="65"/>
                  </a:cubicBezTo>
                  <a:cubicBezTo>
                    <a:pt x="0" y="54"/>
                    <a:pt x="0" y="54"/>
                    <a:pt x="0" y="54"/>
                  </a:cubicBezTo>
                  <a:cubicBezTo>
                    <a:pt x="17" y="51"/>
                    <a:pt x="17" y="51"/>
                    <a:pt x="17" y="51"/>
                  </a:cubicBezTo>
                  <a:cubicBezTo>
                    <a:pt x="17" y="35"/>
                    <a:pt x="17" y="35"/>
                    <a:pt x="17" y="35"/>
                  </a:cubicBezTo>
                  <a:cubicBezTo>
                    <a:pt x="17" y="21"/>
                    <a:pt x="18" y="16"/>
                    <a:pt x="22" y="11"/>
                  </a:cubicBezTo>
                  <a:cubicBezTo>
                    <a:pt x="27" y="4"/>
                    <a:pt x="34" y="0"/>
                    <a:pt x="44" y="0"/>
                  </a:cubicBezTo>
                  <a:cubicBezTo>
                    <a:pt x="54" y="0"/>
                    <a:pt x="66" y="3"/>
                    <a:pt x="69" y="4"/>
                  </a:cubicBezTo>
                  <a:lnTo>
                    <a:pt x="67" y="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17"/>
            <p:cNvSpPr>
              <a:spLocks/>
            </p:cNvSpPr>
            <p:nvPr userDrawn="1"/>
          </p:nvSpPr>
          <p:spPr bwMode="auto">
            <a:xfrm>
              <a:off x="-1456018" y="534102"/>
              <a:ext cx="190500" cy="284163"/>
            </a:xfrm>
            <a:custGeom>
              <a:avLst/>
              <a:gdLst>
                <a:gd name="T0" fmla="*/ 31 w 68"/>
                <a:gd name="T1" fmla="*/ 101 h 101"/>
                <a:gd name="T2" fmla="*/ 0 w 68"/>
                <a:gd name="T3" fmla="*/ 96 h 101"/>
                <a:gd name="T4" fmla="*/ 3 w 68"/>
                <a:gd name="T5" fmla="*/ 83 h 101"/>
                <a:gd name="T6" fmla="*/ 27 w 68"/>
                <a:gd name="T7" fmla="*/ 86 h 101"/>
                <a:gd name="T8" fmla="*/ 48 w 68"/>
                <a:gd name="T9" fmla="*/ 72 h 101"/>
                <a:gd name="T10" fmla="*/ 31 w 68"/>
                <a:gd name="T11" fmla="*/ 57 h 101"/>
                <a:gd name="T12" fmla="*/ 1 w 68"/>
                <a:gd name="T13" fmla="*/ 29 h 101"/>
                <a:gd name="T14" fmla="*/ 35 w 68"/>
                <a:gd name="T15" fmla="*/ 0 h 101"/>
                <a:gd name="T16" fmla="*/ 63 w 68"/>
                <a:gd name="T17" fmla="*/ 5 h 101"/>
                <a:gd name="T18" fmla="*/ 60 w 68"/>
                <a:gd name="T19" fmla="*/ 17 h 101"/>
                <a:gd name="T20" fmla="*/ 37 w 68"/>
                <a:gd name="T21" fmla="*/ 14 h 101"/>
                <a:gd name="T22" fmla="*/ 21 w 68"/>
                <a:gd name="T23" fmla="*/ 27 h 101"/>
                <a:gd name="T24" fmla="*/ 68 w 68"/>
                <a:gd name="T25" fmla="*/ 69 h 101"/>
                <a:gd name="T26" fmla="*/ 31 w 68"/>
                <a:gd name="T2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8" h="101">
                  <a:moveTo>
                    <a:pt x="31" y="101"/>
                  </a:moveTo>
                  <a:cubicBezTo>
                    <a:pt x="21" y="101"/>
                    <a:pt x="12" y="99"/>
                    <a:pt x="0" y="96"/>
                  </a:cubicBezTo>
                  <a:cubicBezTo>
                    <a:pt x="3" y="83"/>
                    <a:pt x="3" y="83"/>
                    <a:pt x="3" y="83"/>
                  </a:cubicBezTo>
                  <a:cubicBezTo>
                    <a:pt x="13" y="85"/>
                    <a:pt x="20" y="86"/>
                    <a:pt x="27" y="86"/>
                  </a:cubicBezTo>
                  <a:cubicBezTo>
                    <a:pt x="41" y="86"/>
                    <a:pt x="48" y="81"/>
                    <a:pt x="48" y="72"/>
                  </a:cubicBezTo>
                  <a:cubicBezTo>
                    <a:pt x="48" y="64"/>
                    <a:pt x="45" y="61"/>
                    <a:pt x="31" y="57"/>
                  </a:cubicBezTo>
                  <a:cubicBezTo>
                    <a:pt x="14" y="52"/>
                    <a:pt x="1" y="47"/>
                    <a:pt x="1" y="29"/>
                  </a:cubicBezTo>
                  <a:cubicBezTo>
                    <a:pt x="1" y="10"/>
                    <a:pt x="14" y="0"/>
                    <a:pt x="35" y="0"/>
                  </a:cubicBezTo>
                  <a:cubicBezTo>
                    <a:pt x="43" y="0"/>
                    <a:pt x="52" y="1"/>
                    <a:pt x="63" y="5"/>
                  </a:cubicBezTo>
                  <a:cubicBezTo>
                    <a:pt x="60" y="17"/>
                    <a:pt x="60" y="17"/>
                    <a:pt x="60" y="17"/>
                  </a:cubicBezTo>
                  <a:cubicBezTo>
                    <a:pt x="53" y="16"/>
                    <a:pt x="45" y="14"/>
                    <a:pt x="37" y="14"/>
                  </a:cubicBezTo>
                  <a:cubicBezTo>
                    <a:pt x="27" y="14"/>
                    <a:pt x="21" y="19"/>
                    <a:pt x="21" y="27"/>
                  </a:cubicBezTo>
                  <a:cubicBezTo>
                    <a:pt x="21" y="47"/>
                    <a:pt x="68" y="34"/>
                    <a:pt x="68" y="69"/>
                  </a:cubicBezTo>
                  <a:cubicBezTo>
                    <a:pt x="68" y="89"/>
                    <a:pt x="54" y="101"/>
                    <a:pt x="31" y="101"/>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18"/>
            <p:cNvSpPr>
              <a:spLocks/>
            </p:cNvSpPr>
            <p:nvPr userDrawn="1"/>
          </p:nvSpPr>
          <p:spPr bwMode="auto">
            <a:xfrm>
              <a:off x="-1262343" y="464252"/>
              <a:ext cx="187325" cy="354013"/>
            </a:xfrm>
            <a:custGeom>
              <a:avLst/>
              <a:gdLst>
                <a:gd name="T0" fmla="*/ 39 w 67"/>
                <a:gd name="T1" fmla="*/ 126 h 126"/>
                <a:gd name="T2" fmla="*/ 19 w 67"/>
                <a:gd name="T3" fmla="*/ 115 h 126"/>
                <a:gd name="T4" fmla="*/ 17 w 67"/>
                <a:gd name="T5" fmla="*/ 93 h 126"/>
                <a:gd name="T6" fmla="*/ 17 w 67"/>
                <a:gd name="T7" fmla="*/ 40 h 126"/>
                <a:gd name="T8" fmla="*/ 0 w 67"/>
                <a:gd name="T9" fmla="*/ 40 h 126"/>
                <a:gd name="T10" fmla="*/ 0 w 67"/>
                <a:gd name="T11" fmla="*/ 29 h 126"/>
                <a:gd name="T12" fmla="*/ 17 w 67"/>
                <a:gd name="T13" fmla="*/ 27 h 126"/>
                <a:gd name="T14" fmla="*/ 17 w 67"/>
                <a:gd name="T15" fmla="*/ 0 h 126"/>
                <a:gd name="T16" fmla="*/ 37 w 67"/>
                <a:gd name="T17" fmla="*/ 0 h 126"/>
                <a:gd name="T18" fmla="*/ 37 w 67"/>
                <a:gd name="T19" fmla="*/ 27 h 126"/>
                <a:gd name="T20" fmla="*/ 63 w 67"/>
                <a:gd name="T21" fmla="*/ 27 h 126"/>
                <a:gd name="T22" fmla="*/ 63 w 67"/>
                <a:gd name="T23" fmla="*/ 40 h 126"/>
                <a:gd name="T24" fmla="*/ 37 w 67"/>
                <a:gd name="T25" fmla="*/ 40 h 126"/>
                <a:gd name="T26" fmla="*/ 37 w 67"/>
                <a:gd name="T27" fmla="*/ 87 h 126"/>
                <a:gd name="T28" fmla="*/ 38 w 67"/>
                <a:gd name="T29" fmla="*/ 106 h 126"/>
                <a:gd name="T30" fmla="*/ 47 w 67"/>
                <a:gd name="T31" fmla="*/ 110 h 126"/>
                <a:gd name="T32" fmla="*/ 64 w 67"/>
                <a:gd name="T33" fmla="*/ 107 h 126"/>
                <a:gd name="T34" fmla="*/ 67 w 67"/>
                <a:gd name="T35" fmla="*/ 120 h 126"/>
                <a:gd name="T36" fmla="*/ 39 w 67"/>
                <a:gd name="T37"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 h="126">
                  <a:moveTo>
                    <a:pt x="39" y="126"/>
                  </a:moveTo>
                  <a:cubicBezTo>
                    <a:pt x="30" y="126"/>
                    <a:pt x="23" y="122"/>
                    <a:pt x="19" y="115"/>
                  </a:cubicBezTo>
                  <a:cubicBezTo>
                    <a:pt x="17" y="111"/>
                    <a:pt x="17" y="106"/>
                    <a:pt x="17" y="93"/>
                  </a:cubicBezTo>
                  <a:cubicBezTo>
                    <a:pt x="17" y="40"/>
                    <a:pt x="17" y="40"/>
                    <a:pt x="17" y="40"/>
                  </a:cubicBezTo>
                  <a:cubicBezTo>
                    <a:pt x="0" y="40"/>
                    <a:pt x="0" y="40"/>
                    <a:pt x="0" y="40"/>
                  </a:cubicBezTo>
                  <a:cubicBezTo>
                    <a:pt x="0" y="29"/>
                    <a:pt x="0" y="29"/>
                    <a:pt x="0" y="29"/>
                  </a:cubicBezTo>
                  <a:cubicBezTo>
                    <a:pt x="17" y="27"/>
                    <a:pt x="17" y="27"/>
                    <a:pt x="17" y="27"/>
                  </a:cubicBezTo>
                  <a:cubicBezTo>
                    <a:pt x="17" y="0"/>
                    <a:pt x="17" y="0"/>
                    <a:pt x="17" y="0"/>
                  </a:cubicBezTo>
                  <a:cubicBezTo>
                    <a:pt x="37" y="0"/>
                    <a:pt x="37" y="0"/>
                    <a:pt x="37" y="0"/>
                  </a:cubicBezTo>
                  <a:cubicBezTo>
                    <a:pt x="37" y="27"/>
                    <a:pt x="37" y="27"/>
                    <a:pt x="37" y="27"/>
                  </a:cubicBezTo>
                  <a:cubicBezTo>
                    <a:pt x="63" y="27"/>
                    <a:pt x="63" y="27"/>
                    <a:pt x="63" y="27"/>
                  </a:cubicBezTo>
                  <a:cubicBezTo>
                    <a:pt x="63" y="40"/>
                    <a:pt x="63" y="40"/>
                    <a:pt x="63" y="40"/>
                  </a:cubicBezTo>
                  <a:cubicBezTo>
                    <a:pt x="37" y="40"/>
                    <a:pt x="37" y="40"/>
                    <a:pt x="37" y="40"/>
                  </a:cubicBezTo>
                  <a:cubicBezTo>
                    <a:pt x="37" y="87"/>
                    <a:pt x="37" y="87"/>
                    <a:pt x="37" y="87"/>
                  </a:cubicBezTo>
                  <a:cubicBezTo>
                    <a:pt x="37" y="104"/>
                    <a:pt x="37" y="104"/>
                    <a:pt x="38" y="106"/>
                  </a:cubicBezTo>
                  <a:cubicBezTo>
                    <a:pt x="40" y="109"/>
                    <a:pt x="43" y="110"/>
                    <a:pt x="47" y="110"/>
                  </a:cubicBezTo>
                  <a:cubicBezTo>
                    <a:pt x="52" y="110"/>
                    <a:pt x="56" y="109"/>
                    <a:pt x="64" y="107"/>
                  </a:cubicBezTo>
                  <a:cubicBezTo>
                    <a:pt x="67" y="120"/>
                    <a:pt x="67" y="120"/>
                    <a:pt x="67" y="120"/>
                  </a:cubicBezTo>
                  <a:cubicBezTo>
                    <a:pt x="55" y="124"/>
                    <a:pt x="47" y="126"/>
                    <a:pt x="39" y="12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19"/>
            <p:cNvSpPr>
              <a:spLocks noEditPoints="1"/>
            </p:cNvSpPr>
            <p:nvPr userDrawn="1"/>
          </p:nvSpPr>
          <p:spPr bwMode="auto">
            <a:xfrm>
              <a:off x="-1071843" y="530927"/>
              <a:ext cx="230187" cy="287338"/>
            </a:xfrm>
            <a:custGeom>
              <a:avLst/>
              <a:gdLst>
                <a:gd name="T0" fmla="*/ 21 w 82"/>
                <a:gd name="T1" fmla="*/ 54 h 102"/>
                <a:gd name="T2" fmla="*/ 21 w 82"/>
                <a:gd name="T3" fmla="*/ 57 h 102"/>
                <a:gd name="T4" fmla="*/ 45 w 82"/>
                <a:gd name="T5" fmla="*/ 85 h 102"/>
                <a:gd name="T6" fmla="*/ 77 w 82"/>
                <a:gd name="T7" fmla="*/ 79 h 102"/>
                <a:gd name="T8" fmla="*/ 81 w 82"/>
                <a:gd name="T9" fmla="*/ 90 h 102"/>
                <a:gd name="T10" fmla="*/ 39 w 82"/>
                <a:gd name="T11" fmla="*/ 102 h 102"/>
                <a:gd name="T12" fmla="*/ 0 w 82"/>
                <a:gd name="T13" fmla="*/ 54 h 102"/>
                <a:gd name="T14" fmla="*/ 43 w 82"/>
                <a:gd name="T15" fmla="*/ 0 h 102"/>
                <a:gd name="T16" fmla="*/ 82 w 82"/>
                <a:gd name="T17" fmla="*/ 49 h 102"/>
                <a:gd name="T18" fmla="*/ 82 w 82"/>
                <a:gd name="T19" fmla="*/ 54 h 102"/>
                <a:gd name="T20" fmla="*/ 21 w 82"/>
                <a:gd name="T21" fmla="*/ 54 h 102"/>
                <a:gd name="T22" fmla="*/ 44 w 82"/>
                <a:gd name="T23" fmla="*/ 14 h 102"/>
                <a:gd name="T24" fmla="*/ 22 w 82"/>
                <a:gd name="T25" fmla="*/ 42 h 102"/>
                <a:gd name="T26" fmla="*/ 63 w 82"/>
                <a:gd name="T27" fmla="*/ 40 h 102"/>
                <a:gd name="T28" fmla="*/ 44 w 82"/>
                <a:gd name="T29" fmla="*/ 1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102">
                  <a:moveTo>
                    <a:pt x="21" y="54"/>
                  </a:moveTo>
                  <a:cubicBezTo>
                    <a:pt x="21" y="57"/>
                    <a:pt x="21" y="57"/>
                    <a:pt x="21" y="57"/>
                  </a:cubicBezTo>
                  <a:cubicBezTo>
                    <a:pt x="21" y="76"/>
                    <a:pt x="29" y="85"/>
                    <a:pt x="45" y="85"/>
                  </a:cubicBezTo>
                  <a:cubicBezTo>
                    <a:pt x="53" y="85"/>
                    <a:pt x="61" y="84"/>
                    <a:pt x="77" y="79"/>
                  </a:cubicBezTo>
                  <a:cubicBezTo>
                    <a:pt x="81" y="90"/>
                    <a:pt x="81" y="90"/>
                    <a:pt x="81" y="90"/>
                  </a:cubicBezTo>
                  <a:cubicBezTo>
                    <a:pt x="61" y="99"/>
                    <a:pt x="51" y="102"/>
                    <a:pt x="39" y="102"/>
                  </a:cubicBezTo>
                  <a:cubicBezTo>
                    <a:pt x="15" y="102"/>
                    <a:pt x="0" y="84"/>
                    <a:pt x="0" y="54"/>
                  </a:cubicBezTo>
                  <a:cubicBezTo>
                    <a:pt x="0" y="22"/>
                    <a:pt x="16" y="0"/>
                    <a:pt x="43" y="0"/>
                  </a:cubicBezTo>
                  <a:cubicBezTo>
                    <a:pt x="69" y="0"/>
                    <a:pt x="82" y="16"/>
                    <a:pt x="82" y="49"/>
                  </a:cubicBezTo>
                  <a:cubicBezTo>
                    <a:pt x="82" y="54"/>
                    <a:pt x="82" y="54"/>
                    <a:pt x="82" y="54"/>
                  </a:cubicBezTo>
                  <a:lnTo>
                    <a:pt x="21" y="54"/>
                  </a:lnTo>
                  <a:close/>
                  <a:moveTo>
                    <a:pt x="44" y="14"/>
                  </a:moveTo>
                  <a:cubicBezTo>
                    <a:pt x="31" y="14"/>
                    <a:pt x="24" y="24"/>
                    <a:pt x="22" y="42"/>
                  </a:cubicBezTo>
                  <a:cubicBezTo>
                    <a:pt x="63" y="40"/>
                    <a:pt x="63" y="40"/>
                    <a:pt x="63" y="40"/>
                  </a:cubicBezTo>
                  <a:cubicBezTo>
                    <a:pt x="63" y="23"/>
                    <a:pt x="57" y="14"/>
                    <a:pt x="44" y="1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20"/>
            <p:cNvSpPr>
              <a:spLocks noEditPoints="1"/>
            </p:cNvSpPr>
            <p:nvPr userDrawn="1"/>
          </p:nvSpPr>
          <p:spPr bwMode="auto">
            <a:xfrm>
              <a:off x="-816256" y="402339"/>
              <a:ext cx="234950" cy="415925"/>
            </a:xfrm>
            <a:custGeom>
              <a:avLst/>
              <a:gdLst>
                <a:gd name="T0" fmla="*/ 65 w 84"/>
                <a:gd name="T1" fmla="*/ 146 h 148"/>
                <a:gd name="T2" fmla="*/ 65 w 84"/>
                <a:gd name="T3" fmla="*/ 137 h 148"/>
                <a:gd name="T4" fmla="*/ 33 w 84"/>
                <a:gd name="T5" fmla="*/ 148 h 148"/>
                <a:gd name="T6" fmla="*/ 0 w 84"/>
                <a:gd name="T7" fmla="*/ 97 h 148"/>
                <a:gd name="T8" fmla="*/ 35 w 84"/>
                <a:gd name="T9" fmla="*/ 46 h 148"/>
                <a:gd name="T10" fmla="*/ 64 w 84"/>
                <a:gd name="T11" fmla="*/ 57 h 148"/>
                <a:gd name="T12" fmla="*/ 64 w 84"/>
                <a:gd name="T13" fmla="*/ 0 h 148"/>
                <a:gd name="T14" fmla="*/ 84 w 84"/>
                <a:gd name="T15" fmla="*/ 0 h 148"/>
                <a:gd name="T16" fmla="*/ 84 w 84"/>
                <a:gd name="T17" fmla="*/ 146 h 148"/>
                <a:gd name="T18" fmla="*/ 65 w 84"/>
                <a:gd name="T19" fmla="*/ 146 h 148"/>
                <a:gd name="T20" fmla="*/ 64 w 84"/>
                <a:gd name="T21" fmla="*/ 69 h 148"/>
                <a:gd name="T22" fmla="*/ 42 w 84"/>
                <a:gd name="T23" fmla="*/ 64 h 148"/>
                <a:gd name="T24" fmla="*/ 21 w 84"/>
                <a:gd name="T25" fmla="*/ 97 h 148"/>
                <a:gd name="T26" fmla="*/ 41 w 84"/>
                <a:gd name="T27" fmla="*/ 131 h 148"/>
                <a:gd name="T28" fmla="*/ 64 w 84"/>
                <a:gd name="T29" fmla="*/ 125 h 148"/>
                <a:gd name="T30" fmla="*/ 64 w 84"/>
                <a:gd name="T31" fmla="*/ 69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4" h="148">
                  <a:moveTo>
                    <a:pt x="65" y="146"/>
                  </a:moveTo>
                  <a:cubicBezTo>
                    <a:pt x="65" y="137"/>
                    <a:pt x="65" y="137"/>
                    <a:pt x="65" y="137"/>
                  </a:cubicBezTo>
                  <a:cubicBezTo>
                    <a:pt x="54" y="143"/>
                    <a:pt x="43" y="148"/>
                    <a:pt x="33" y="148"/>
                  </a:cubicBezTo>
                  <a:cubicBezTo>
                    <a:pt x="12" y="148"/>
                    <a:pt x="0" y="129"/>
                    <a:pt x="0" y="97"/>
                  </a:cubicBezTo>
                  <a:cubicBezTo>
                    <a:pt x="0" y="66"/>
                    <a:pt x="14" y="46"/>
                    <a:pt x="35" y="46"/>
                  </a:cubicBezTo>
                  <a:cubicBezTo>
                    <a:pt x="46" y="46"/>
                    <a:pt x="55" y="52"/>
                    <a:pt x="64" y="57"/>
                  </a:cubicBezTo>
                  <a:cubicBezTo>
                    <a:pt x="64" y="0"/>
                    <a:pt x="64" y="0"/>
                    <a:pt x="64" y="0"/>
                  </a:cubicBezTo>
                  <a:cubicBezTo>
                    <a:pt x="84" y="0"/>
                    <a:pt x="84" y="0"/>
                    <a:pt x="84" y="0"/>
                  </a:cubicBezTo>
                  <a:cubicBezTo>
                    <a:pt x="84" y="146"/>
                    <a:pt x="84" y="146"/>
                    <a:pt x="84" y="146"/>
                  </a:cubicBezTo>
                  <a:lnTo>
                    <a:pt x="65" y="146"/>
                  </a:lnTo>
                  <a:close/>
                  <a:moveTo>
                    <a:pt x="64" y="69"/>
                  </a:moveTo>
                  <a:cubicBezTo>
                    <a:pt x="52" y="65"/>
                    <a:pt x="48" y="64"/>
                    <a:pt x="42" y="64"/>
                  </a:cubicBezTo>
                  <a:cubicBezTo>
                    <a:pt x="28" y="64"/>
                    <a:pt x="21" y="75"/>
                    <a:pt x="21" y="97"/>
                  </a:cubicBezTo>
                  <a:cubicBezTo>
                    <a:pt x="21" y="120"/>
                    <a:pt x="28" y="131"/>
                    <a:pt x="41" y="131"/>
                  </a:cubicBezTo>
                  <a:cubicBezTo>
                    <a:pt x="47" y="131"/>
                    <a:pt x="52" y="129"/>
                    <a:pt x="64" y="125"/>
                  </a:cubicBezTo>
                  <a:lnTo>
                    <a:pt x="64" y="6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21"/>
            <p:cNvSpPr>
              <a:spLocks/>
            </p:cNvSpPr>
            <p:nvPr userDrawn="1"/>
          </p:nvSpPr>
          <p:spPr bwMode="auto">
            <a:xfrm>
              <a:off x="-1973543" y="950027"/>
              <a:ext cx="46037" cy="98425"/>
            </a:xfrm>
            <a:custGeom>
              <a:avLst/>
              <a:gdLst>
                <a:gd name="T0" fmla="*/ 15 w 16"/>
                <a:gd name="T1" fmla="*/ 5 h 35"/>
                <a:gd name="T2" fmla="*/ 6 w 16"/>
                <a:gd name="T3" fmla="*/ 7 h 35"/>
                <a:gd name="T4" fmla="*/ 6 w 16"/>
                <a:gd name="T5" fmla="*/ 35 h 35"/>
                <a:gd name="T6" fmla="*/ 0 w 16"/>
                <a:gd name="T7" fmla="*/ 35 h 35"/>
                <a:gd name="T8" fmla="*/ 0 w 16"/>
                <a:gd name="T9" fmla="*/ 0 h 35"/>
                <a:gd name="T10" fmla="*/ 5 w 16"/>
                <a:gd name="T11" fmla="*/ 0 h 35"/>
                <a:gd name="T12" fmla="*/ 5 w 16"/>
                <a:gd name="T13" fmla="*/ 3 h 35"/>
                <a:gd name="T14" fmla="*/ 15 w 16"/>
                <a:gd name="T15" fmla="*/ 0 h 35"/>
                <a:gd name="T16" fmla="*/ 16 w 16"/>
                <a:gd name="T17" fmla="*/ 0 h 35"/>
                <a:gd name="T18" fmla="*/ 16 w 16"/>
                <a:gd name="T19" fmla="*/ 5 h 35"/>
                <a:gd name="T20" fmla="*/ 15 w 16"/>
                <a:gd name="T21"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5">
                  <a:moveTo>
                    <a:pt x="15" y="5"/>
                  </a:moveTo>
                  <a:cubicBezTo>
                    <a:pt x="12" y="5"/>
                    <a:pt x="9" y="5"/>
                    <a:pt x="6" y="7"/>
                  </a:cubicBezTo>
                  <a:cubicBezTo>
                    <a:pt x="6" y="35"/>
                    <a:pt x="6" y="35"/>
                    <a:pt x="6" y="35"/>
                  </a:cubicBezTo>
                  <a:cubicBezTo>
                    <a:pt x="0" y="35"/>
                    <a:pt x="0" y="35"/>
                    <a:pt x="0" y="35"/>
                  </a:cubicBezTo>
                  <a:cubicBezTo>
                    <a:pt x="0" y="0"/>
                    <a:pt x="0" y="0"/>
                    <a:pt x="0" y="0"/>
                  </a:cubicBezTo>
                  <a:cubicBezTo>
                    <a:pt x="5" y="0"/>
                    <a:pt x="5" y="0"/>
                    <a:pt x="5" y="0"/>
                  </a:cubicBezTo>
                  <a:cubicBezTo>
                    <a:pt x="5" y="3"/>
                    <a:pt x="5" y="3"/>
                    <a:pt x="5" y="3"/>
                  </a:cubicBezTo>
                  <a:cubicBezTo>
                    <a:pt x="9" y="1"/>
                    <a:pt x="11" y="0"/>
                    <a:pt x="15" y="0"/>
                  </a:cubicBezTo>
                  <a:cubicBezTo>
                    <a:pt x="15" y="0"/>
                    <a:pt x="16" y="0"/>
                    <a:pt x="16" y="0"/>
                  </a:cubicBezTo>
                  <a:cubicBezTo>
                    <a:pt x="16" y="5"/>
                    <a:pt x="16" y="5"/>
                    <a:pt x="16" y="5"/>
                  </a:cubicBezTo>
                  <a:cubicBezTo>
                    <a:pt x="15"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22"/>
            <p:cNvSpPr>
              <a:spLocks noEditPoints="1"/>
            </p:cNvSpPr>
            <p:nvPr userDrawn="1"/>
          </p:nvSpPr>
          <p:spPr bwMode="auto">
            <a:xfrm>
              <a:off x="-1919568" y="946852"/>
              <a:ext cx="69850" cy="104775"/>
            </a:xfrm>
            <a:custGeom>
              <a:avLst/>
              <a:gdLst>
                <a:gd name="T0" fmla="*/ 20 w 25"/>
                <a:gd name="T1" fmla="*/ 36 h 37"/>
                <a:gd name="T2" fmla="*/ 20 w 25"/>
                <a:gd name="T3" fmla="*/ 33 h 37"/>
                <a:gd name="T4" fmla="*/ 9 w 25"/>
                <a:gd name="T5" fmla="*/ 37 h 37"/>
                <a:gd name="T6" fmla="*/ 0 w 25"/>
                <a:gd name="T7" fmla="*/ 26 h 37"/>
                <a:gd name="T8" fmla="*/ 7 w 25"/>
                <a:gd name="T9" fmla="*/ 16 h 37"/>
                <a:gd name="T10" fmla="*/ 20 w 25"/>
                <a:gd name="T11" fmla="*/ 15 h 37"/>
                <a:gd name="T12" fmla="*/ 20 w 25"/>
                <a:gd name="T13" fmla="*/ 14 h 37"/>
                <a:gd name="T14" fmla="*/ 13 w 25"/>
                <a:gd name="T15" fmla="*/ 5 h 37"/>
                <a:gd name="T16" fmla="*/ 3 w 25"/>
                <a:gd name="T17" fmla="*/ 7 h 37"/>
                <a:gd name="T18" fmla="*/ 2 w 25"/>
                <a:gd name="T19" fmla="*/ 3 h 37"/>
                <a:gd name="T20" fmla="*/ 16 w 25"/>
                <a:gd name="T21" fmla="*/ 0 h 37"/>
                <a:gd name="T22" fmla="*/ 23 w 25"/>
                <a:gd name="T23" fmla="*/ 3 h 37"/>
                <a:gd name="T24" fmla="*/ 25 w 25"/>
                <a:gd name="T25" fmla="*/ 14 h 37"/>
                <a:gd name="T26" fmla="*/ 25 w 25"/>
                <a:gd name="T27" fmla="*/ 36 h 37"/>
                <a:gd name="T28" fmla="*/ 20 w 25"/>
                <a:gd name="T29" fmla="*/ 36 h 37"/>
                <a:gd name="T30" fmla="*/ 20 w 25"/>
                <a:gd name="T31" fmla="*/ 19 h 37"/>
                <a:gd name="T32" fmla="*/ 6 w 25"/>
                <a:gd name="T33" fmla="*/ 26 h 37"/>
                <a:gd name="T34" fmla="*/ 11 w 25"/>
                <a:gd name="T35" fmla="*/ 32 h 37"/>
                <a:gd name="T36" fmla="*/ 20 w 25"/>
                <a:gd name="T37" fmla="*/ 30 h 37"/>
                <a:gd name="T38" fmla="*/ 20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20" y="36"/>
                  </a:moveTo>
                  <a:cubicBezTo>
                    <a:pt x="20" y="33"/>
                    <a:pt x="20" y="33"/>
                    <a:pt x="20" y="33"/>
                  </a:cubicBezTo>
                  <a:cubicBezTo>
                    <a:pt x="16" y="36"/>
                    <a:pt x="12" y="37"/>
                    <a:pt x="9" y="37"/>
                  </a:cubicBezTo>
                  <a:cubicBezTo>
                    <a:pt x="5" y="37"/>
                    <a:pt x="0" y="34"/>
                    <a:pt x="0" y="26"/>
                  </a:cubicBezTo>
                  <a:cubicBezTo>
                    <a:pt x="0" y="20"/>
                    <a:pt x="3" y="17"/>
                    <a:pt x="7" y="16"/>
                  </a:cubicBezTo>
                  <a:cubicBezTo>
                    <a:pt x="9" y="15"/>
                    <a:pt x="13" y="15"/>
                    <a:pt x="20" y="15"/>
                  </a:cubicBezTo>
                  <a:cubicBezTo>
                    <a:pt x="20" y="14"/>
                    <a:pt x="20" y="14"/>
                    <a:pt x="20" y="14"/>
                  </a:cubicBezTo>
                  <a:cubicBezTo>
                    <a:pt x="20" y="8"/>
                    <a:pt x="20" y="5"/>
                    <a:pt x="13" y="5"/>
                  </a:cubicBezTo>
                  <a:cubicBezTo>
                    <a:pt x="11" y="5"/>
                    <a:pt x="7" y="6"/>
                    <a:pt x="3" y="7"/>
                  </a:cubicBezTo>
                  <a:cubicBezTo>
                    <a:pt x="2" y="3"/>
                    <a:pt x="2" y="3"/>
                    <a:pt x="2" y="3"/>
                  </a:cubicBezTo>
                  <a:cubicBezTo>
                    <a:pt x="8" y="1"/>
                    <a:pt x="12" y="0"/>
                    <a:pt x="16" y="0"/>
                  </a:cubicBezTo>
                  <a:cubicBezTo>
                    <a:pt x="19" y="0"/>
                    <a:pt x="22" y="1"/>
                    <a:pt x="23" y="3"/>
                  </a:cubicBezTo>
                  <a:cubicBezTo>
                    <a:pt x="25" y="5"/>
                    <a:pt x="25" y="7"/>
                    <a:pt x="25" y="14"/>
                  </a:cubicBezTo>
                  <a:cubicBezTo>
                    <a:pt x="25" y="36"/>
                    <a:pt x="25" y="36"/>
                    <a:pt x="25" y="36"/>
                  </a:cubicBezTo>
                  <a:lnTo>
                    <a:pt x="20" y="36"/>
                  </a:lnTo>
                  <a:close/>
                  <a:moveTo>
                    <a:pt x="20" y="19"/>
                  </a:moveTo>
                  <a:cubicBezTo>
                    <a:pt x="8" y="20"/>
                    <a:pt x="6" y="21"/>
                    <a:pt x="6" y="26"/>
                  </a:cubicBezTo>
                  <a:cubicBezTo>
                    <a:pt x="6" y="30"/>
                    <a:pt x="8" y="32"/>
                    <a:pt x="11" y="32"/>
                  </a:cubicBezTo>
                  <a:cubicBezTo>
                    <a:pt x="14" y="32"/>
                    <a:pt x="20" y="30"/>
                    <a:pt x="20" y="30"/>
                  </a:cubicBezTo>
                  <a:lnTo>
                    <a:pt x="20"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23"/>
            <p:cNvSpPr>
              <a:spLocks noEditPoints="1"/>
            </p:cNvSpPr>
            <p:nvPr userDrawn="1"/>
          </p:nvSpPr>
          <p:spPr bwMode="auto">
            <a:xfrm>
              <a:off x="-1821143" y="908752"/>
              <a:ext cx="19050" cy="139700"/>
            </a:xfrm>
            <a:custGeom>
              <a:avLst/>
              <a:gdLst>
                <a:gd name="T0" fmla="*/ 3 w 7"/>
                <a:gd name="T1" fmla="*/ 8 h 50"/>
                <a:gd name="T2" fmla="*/ 0 w 7"/>
                <a:gd name="T3" fmla="*/ 4 h 50"/>
                <a:gd name="T4" fmla="*/ 3 w 7"/>
                <a:gd name="T5" fmla="*/ 0 h 50"/>
                <a:gd name="T6" fmla="*/ 7 w 7"/>
                <a:gd name="T7" fmla="*/ 4 h 50"/>
                <a:gd name="T8" fmla="*/ 3 w 7"/>
                <a:gd name="T9" fmla="*/ 8 h 50"/>
                <a:gd name="T10" fmla="*/ 1 w 7"/>
                <a:gd name="T11" fmla="*/ 15 h 50"/>
                <a:gd name="T12" fmla="*/ 6 w 7"/>
                <a:gd name="T13" fmla="*/ 15 h 50"/>
                <a:gd name="T14" fmla="*/ 6 w 7"/>
                <a:gd name="T15" fmla="*/ 50 h 50"/>
                <a:gd name="T16" fmla="*/ 1 w 7"/>
                <a:gd name="T17" fmla="*/ 50 h 50"/>
                <a:gd name="T18" fmla="*/ 1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8"/>
                  </a:moveTo>
                  <a:cubicBezTo>
                    <a:pt x="1" y="8"/>
                    <a:pt x="0" y="6"/>
                    <a:pt x="0" y="4"/>
                  </a:cubicBezTo>
                  <a:cubicBezTo>
                    <a:pt x="0" y="2"/>
                    <a:pt x="1" y="0"/>
                    <a:pt x="3" y="0"/>
                  </a:cubicBezTo>
                  <a:cubicBezTo>
                    <a:pt x="5" y="0"/>
                    <a:pt x="7" y="2"/>
                    <a:pt x="7" y="4"/>
                  </a:cubicBezTo>
                  <a:cubicBezTo>
                    <a:pt x="7" y="6"/>
                    <a:pt x="5" y="8"/>
                    <a:pt x="3" y="8"/>
                  </a:cubicBezTo>
                  <a:moveTo>
                    <a:pt x="1" y="15"/>
                  </a:moveTo>
                  <a:cubicBezTo>
                    <a:pt x="6" y="15"/>
                    <a:pt x="6" y="15"/>
                    <a:pt x="6" y="15"/>
                  </a:cubicBezTo>
                  <a:cubicBezTo>
                    <a:pt x="6" y="50"/>
                    <a:pt x="6" y="50"/>
                    <a:pt x="6"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24"/>
            <p:cNvSpPr>
              <a:spLocks/>
            </p:cNvSpPr>
            <p:nvPr userDrawn="1"/>
          </p:nvSpPr>
          <p:spPr bwMode="auto">
            <a:xfrm>
              <a:off x="-1781456" y="946852"/>
              <a:ext cx="63500" cy="104775"/>
            </a:xfrm>
            <a:custGeom>
              <a:avLst/>
              <a:gdLst>
                <a:gd name="T0" fmla="*/ 10 w 23"/>
                <a:gd name="T1" fmla="*/ 37 h 37"/>
                <a:gd name="T2" fmla="*/ 0 w 23"/>
                <a:gd name="T3" fmla="*/ 35 h 37"/>
                <a:gd name="T4" fmla="*/ 1 w 23"/>
                <a:gd name="T5" fmla="*/ 31 h 37"/>
                <a:gd name="T6" fmla="*/ 9 w 23"/>
                <a:gd name="T7" fmla="*/ 32 h 37"/>
                <a:gd name="T8" fmla="*/ 17 w 23"/>
                <a:gd name="T9" fmla="*/ 27 h 37"/>
                <a:gd name="T10" fmla="*/ 11 w 23"/>
                <a:gd name="T11" fmla="*/ 21 h 37"/>
                <a:gd name="T12" fmla="*/ 0 w 23"/>
                <a:gd name="T13" fmla="*/ 11 h 37"/>
                <a:gd name="T14" fmla="*/ 12 w 23"/>
                <a:gd name="T15" fmla="*/ 0 h 37"/>
                <a:gd name="T16" fmla="*/ 21 w 23"/>
                <a:gd name="T17" fmla="*/ 2 h 37"/>
                <a:gd name="T18" fmla="*/ 20 w 23"/>
                <a:gd name="T19" fmla="*/ 6 h 37"/>
                <a:gd name="T20" fmla="*/ 12 w 23"/>
                <a:gd name="T21" fmla="*/ 5 h 37"/>
                <a:gd name="T22" fmla="*/ 6 w 23"/>
                <a:gd name="T23" fmla="*/ 10 h 37"/>
                <a:gd name="T24" fmla="*/ 23 w 23"/>
                <a:gd name="T25" fmla="*/ 26 h 37"/>
                <a:gd name="T26" fmla="*/ 10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0" y="37"/>
                  </a:moveTo>
                  <a:cubicBezTo>
                    <a:pt x="7" y="37"/>
                    <a:pt x="4" y="37"/>
                    <a:pt x="0" y="35"/>
                  </a:cubicBezTo>
                  <a:cubicBezTo>
                    <a:pt x="1" y="31"/>
                    <a:pt x="1" y="31"/>
                    <a:pt x="1" y="31"/>
                  </a:cubicBezTo>
                  <a:cubicBezTo>
                    <a:pt x="4" y="32"/>
                    <a:pt x="7" y="32"/>
                    <a:pt x="9" y="32"/>
                  </a:cubicBezTo>
                  <a:cubicBezTo>
                    <a:pt x="14" y="32"/>
                    <a:pt x="17" y="30"/>
                    <a:pt x="17" y="27"/>
                  </a:cubicBezTo>
                  <a:cubicBezTo>
                    <a:pt x="17" y="24"/>
                    <a:pt x="16" y="22"/>
                    <a:pt x="11" y="21"/>
                  </a:cubicBezTo>
                  <a:cubicBezTo>
                    <a:pt x="5" y="19"/>
                    <a:pt x="0" y="17"/>
                    <a:pt x="0" y="11"/>
                  </a:cubicBezTo>
                  <a:cubicBezTo>
                    <a:pt x="0" y="4"/>
                    <a:pt x="4" y="0"/>
                    <a:pt x="12" y="0"/>
                  </a:cubicBezTo>
                  <a:cubicBezTo>
                    <a:pt x="14" y="0"/>
                    <a:pt x="17" y="1"/>
                    <a:pt x="21" y="2"/>
                  </a:cubicBezTo>
                  <a:cubicBezTo>
                    <a:pt x="20" y="6"/>
                    <a:pt x="20" y="6"/>
                    <a:pt x="20" y="6"/>
                  </a:cubicBezTo>
                  <a:cubicBezTo>
                    <a:pt x="17" y="5"/>
                    <a:pt x="14" y="5"/>
                    <a:pt x="12" y="5"/>
                  </a:cubicBezTo>
                  <a:cubicBezTo>
                    <a:pt x="8" y="5"/>
                    <a:pt x="6" y="7"/>
                    <a:pt x="6" y="10"/>
                  </a:cubicBezTo>
                  <a:cubicBezTo>
                    <a:pt x="6" y="18"/>
                    <a:pt x="23" y="14"/>
                    <a:pt x="23" y="26"/>
                  </a:cubicBezTo>
                  <a:cubicBezTo>
                    <a:pt x="23" y="33"/>
                    <a:pt x="18" y="37"/>
                    <a:pt x="10"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25"/>
            <p:cNvSpPr>
              <a:spLocks noEditPoints="1"/>
            </p:cNvSpPr>
            <p:nvPr userDrawn="1"/>
          </p:nvSpPr>
          <p:spPr bwMode="auto">
            <a:xfrm>
              <a:off x="-1697318" y="908752"/>
              <a:ext cx="19050" cy="139700"/>
            </a:xfrm>
            <a:custGeom>
              <a:avLst/>
              <a:gdLst>
                <a:gd name="T0" fmla="*/ 3 w 7"/>
                <a:gd name="T1" fmla="*/ 8 h 50"/>
                <a:gd name="T2" fmla="*/ 0 w 7"/>
                <a:gd name="T3" fmla="*/ 4 h 50"/>
                <a:gd name="T4" fmla="*/ 3 w 7"/>
                <a:gd name="T5" fmla="*/ 0 h 50"/>
                <a:gd name="T6" fmla="*/ 7 w 7"/>
                <a:gd name="T7" fmla="*/ 4 h 50"/>
                <a:gd name="T8" fmla="*/ 3 w 7"/>
                <a:gd name="T9" fmla="*/ 8 h 50"/>
                <a:gd name="T10" fmla="*/ 0 w 7"/>
                <a:gd name="T11" fmla="*/ 15 h 50"/>
                <a:gd name="T12" fmla="*/ 6 w 7"/>
                <a:gd name="T13" fmla="*/ 15 h 50"/>
                <a:gd name="T14" fmla="*/ 6 w 7"/>
                <a:gd name="T15" fmla="*/ 50 h 50"/>
                <a:gd name="T16" fmla="*/ 0 w 7"/>
                <a:gd name="T17" fmla="*/ 50 h 50"/>
                <a:gd name="T18" fmla="*/ 0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8"/>
                  </a:moveTo>
                  <a:cubicBezTo>
                    <a:pt x="1" y="8"/>
                    <a:pt x="0" y="6"/>
                    <a:pt x="0" y="4"/>
                  </a:cubicBezTo>
                  <a:cubicBezTo>
                    <a:pt x="0" y="2"/>
                    <a:pt x="1" y="0"/>
                    <a:pt x="3" y="0"/>
                  </a:cubicBezTo>
                  <a:cubicBezTo>
                    <a:pt x="5" y="0"/>
                    <a:pt x="7" y="2"/>
                    <a:pt x="7" y="4"/>
                  </a:cubicBezTo>
                  <a:cubicBezTo>
                    <a:pt x="7" y="6"/>
                    <a:pt x="5" y="8"/>
                    <a:pt x="3" y="8"/>
                  </a:cubicBezTo>
                  <a:moveTo>
                    <a:pt x="0" y="15"/>
                  </a:moveTo>
                  <a:cubicBezTo>
                    <a:pt x="6" y="15"/>
                    <a:pt x="6" y="15"/>
                    <a:pt x="6" y="15"/>
                  </a:cubicBezTo>
                  <a:cubicBezTo>
                    <a:pt x="6" y="50"/>
                    <a:pt x="6" y="50"/>
                    <a:pt x="6" y="50"/>
                  </a:cubicBezTo>
                  <a:cubicBezTo>
                    <a:pt x="0" y="50"/>
                    <a:pt x="0" y="50"/>
                    <a:pt x="0" y="50"/>
                  </a:cubicBezTo>
                  <a:lnTo>
                    <a:pt x="0"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26"/>
            <p:cNvSpPr>
              <a:spLocks/>
            </p:cNvSpPr>
            <p:nvPr userDrawn="1"/>
          </p:nvSpPr>
          <p:spPr bwMode="auto">
            <a:xfrm>
              <a:off x="-1649693" y="946852"/>
              <a:ext cx="74612" cy="101600"/>
            </a:xfrm>
            <a:custGeom>
              <a:avLst/>
              <a:gdLst>
                <a:gd name="T0" fmla="*/ 21 w 27"/>
                <a:gd name="T1" fmla="*/ 36 h 36"/>
                <a:gd name="T2" fmla="*/ 21 w 27"/>
                <a:gd name="T3" fmla="*/ 15 h 36"/>
                <a:gd name="T4" fmla="*/ 16 w 27"/>
                <a:gd name="T5" fmla="*/ 5 h 36"/>
                <a:gd name="T6" fmla="*/ 5 w 27"/>
                <a:gd name="T7" fmla="*/ 7 h 36"/>
                <a:gd name="T8" fmla="*/ 5 w 27"/>
                <a:gd name="T9" fmla="*/ 36 h 36"/>
                <a:gd name="T10" fmla="*/ 0 w 27"/>
                <a:gd name="T11" fmla="*/ 36 h 36"/>
                <a:gd name="T12" fmla="*/ 0 w 27"/>
                <a:gd name="T13" fmla="*/ 1 h 36"/>
                <a:gd name="T14" fmla="*/ 5 w 27"/>
                <a:gd name="T15" fmla="*/ 1 h 36"/>
                <a:gd name="T16" fmla="*/ 5 w 27"/>
                <a:gd name="T17" fmla="*/ 4 h 36"/>
                <a:gd name="T18" fmla="*/ 17 w 27"/>
                <a:gd name="T19" fmla="*/ 0 h 36"/>
                <a:gd name="T20" fmla="*/ 25 w 27"/>
                <a:gd name="T21" fmla="*/ 4 h 36"/>
                <a:gd name="T22" fmla="*/ 27 w 27"/>
                <a:gd name="T23" fmla="*/ 13 h 36"/>
                <a:gd name="T24" fmla="*/ 27 w 27"/>
                <a:gd name="T25" fmla="*/ 36 h 36"/>
                <a:gd name="T26" fmla="*/ 21 w 27"/>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36">
                  <a:moveTo>
                    <a:pt x="21" y="36"/>
                  </a:moveTo>
                  <a:cubicBezTo>
                    <a:pt x="21" y="15"/>
                    <a:pt x="21" y="15"/>
                    <a:pt x="21" y="15"/>
                  </a:cubicBezTo>
                  <a:cubicBezTo>
                    <a:pt x="21" y="10"/>
                    <a:pt x="22" y="5"/>
                    <a:pt x="16" y="5"/>
                  </a:cubicBezTo>
                  <a:cubicBezTo>
                    <a:pt x="13" y="5"/>
                    <a:pt x="9" y="6"/>
                    <a:pt x="5" y="7"/>
                  </a:cubicBezTo>
                  <a:cubicBezTo>
                    <a:pt x="5" y="36"/>
                    <a:pt x="5" y="36"/>
                    <a:pt x="5" y="36"/>
                  </a:cubicBezTo>
                  <a:cubicBezTo>
                    <a:pt x="0" y="36"/>
                    <a:pt x="0" y="36"/>
                    <a:pt x="0" y="36"/>
                  </a:cubicBezTo>
                  <a:cubicBezTo>
                    <a:pt x="0" y="1"/>
                    <a:pt x="0" y="1"/>
                    <a:pt x="0" y="1"/>
                  </a:cubicBezTo>
                  <a:cubicBezTo>
                    <a:pt x="5" y="1"/>
                    <a:pt x="5" y="1"/>
                    <a:pt x="5" y="1"/>
                  </a:cubicBezTo>
                  <a:cubicBezTo>
                    <a:pt x="5" y="4"/>
                    <a:pt x="5" y="4"/>
                    <a:pt x="5" y="4"/>
                  </a:cubicBezTo>
                  <a:cubicBezTo>
                    <a:pt x="10" y="2"/>
                    <a:pt x="14" y="0"/>
                    <a:pt x="17" y="0"/>
                  </a:cubicBezTo>
                  <a:cubicBezTo>
                    <a:pt x="21" y="0"/>
                    <a:pt x="24" y="2"/>
                    <a:pt x="25" y="4"/>
                  </a:cubicBezTo>
                  <a:cubicBezTo>
                    <a:pt x="27" y="6"/>
                    <a:pt x="27" y="7"/>
                    <a:pt x="27" y="13"/>
                  </a:cubicBezTo>
                  <a:cubicBezTo>
                    <a:pt x="27" y="36"/>
                    <a:pt x="27" y="36"/>
                    <a:pt x="27" y="36"/>
                  </a:cubicBezTo>
                  <a:lnTo>
                    <a:pt x="21"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27"/>
            <p:cNvSpPr>
              <a:spLocks noEditPoints="1"/>
            </p:cNvSpPr>
            <p:nvPr userDrawn="1"/>
          </p:nvSpPr>
          <p:spPr bwMode="auto">
            <a:xfrm>
              <a:off x="-1551268" y="946852"/>
              <a:ext cx="80962" cy="146050"/>
            </a:xfrm>
            <a:custGeom>
              <a:avLst/>
              <a:gdLst>
                <a:gd name="T0" fmla="*/ 25 w 29"/>
                <a:gd name="T1" fmla="*/ 49 h 52"/>
                <a:gd name="T2" fmla="*/ 15 w 29"/>
                <a:gd name="T3" fmla="*/ 52 h 52"/>
                <a:gd name="T4" fmla="*/ 3 w 29"/>
                <a:gd name="T5" fmla="*/ 50 h 52"/>
                <a:gd name="T6" fmla="*/ 3 w 29"/>
                <a:gd name="T7" fmla="*/ 47 h 52"/>
                <a:gd name="T8" fmla="*/ 13 w 29"/>
                <a:gd name="T9" fmla="*/ 47 h 52"/>
                <a:gd name="T10" fmla="*/ 22 w 29"/>
                <a:gd name="T11" fmla="*/ 44 h 52"/>
                <a:gd name="T12" fmla="*/ 24 w 29"/>
                <a:gd name="T13" fmla="*/ 35 h 52"/>
                <a:gd name="T14" fmla="*/ 24 w 29"/>
                <a:gd name="T15" fmla="*/ 32 h 52"/>
                <a:gd name="T16" fmla="*/ 12 w 29"/>
                <a:gd name="T17" fmla="*/ 36 h 52"/>
                <a:gd name="T18" fmla="*/ 0 w 29"/>
                <a:gd name="T19" fmla="*/ 19 h 52"/>
                <a:gd name="T20" fmla="*/ 13 w 29"/>
                <a:gd name="T21" fmla="*/ 0 h 52"/>
                <a:gd name="T22" fmla="*/ 24 w 29"/>
                <a:gd name="T23" fmla="*/ 4 h 52"/>
                <a:gd name="T24" fmla="*/ 24 w 29"/>
                <a:gd name="T25" fmla="*/ 1 h 52"/>
                <a:gd name="T26" fmla="*/ 29 w 29"/>
                <a:gd name="T27" fmla="*/ 1 h 52"/>
                <a:gd name="T28" fmla="*/ 29 w 29"/>
                <a:gd name="T29" fmla="*/ 34 h 52"/>
                <a:gd name="T30" fmla="*/ 25 w 29"/>
                <a:gd name="T31" fmla="*/ 49 h 52"/>
                <a:gd name="T32" fmla="*/ 24 w 29"/>
                <a:gd name="T33" fmla="*/ 8 h 52"/>
                <a:gd name="T34" fmla="*/ 14 w 29"/>
                <a:gd name="T35" fmla="*/ 5 h 52"/>
                <a:gd name="T36" fmla="*/ 6 w 29"/>
                <a:gd name="T37" fmla="*/ 18 h 52"/>
                <a:gd name="T38" fmla="*/ 14 w 29"/>
                <a:gd name="T39" fmla="*/ 31 h 52"/>
                <a:gd name="T40" fmla="*/ 24 w 29"/>
                <a:gd name="T41" fmla="*/ 29 h 52"/>
                <a:gd name="T42" fmla="*/ 24 w 29"/>
                <a:gd name="T43" fmla="*/ 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52">
                  <a:moveTo>
                    <a:pt x="25" y="49"/>
                  </a:moveTo>
                  <a:cubicBezTo>
                    <a:pt x="22" y="51"/>
                    <a:pt x="19" y="52"/>
                    <a:pt x="15" y="52"/>
                  </a:cubicBezTo>
                  <a:cubicBezTo>
                    <a:pt x="12" y="52"/>
                    <a:pt x="9" y="52"/>
                    <a:pt x="3" y="50"/>
                  </a:cubicBezTo>
                  <a:cubicBezTo>
                    <a:pt x="3" y="47"/>
                    <a:pt x="3" y="47"/>
                    <a:pt x="3" y="47"/>
                  </a:cubicBezTo>
                  <a:cubicBezTo>
                    <a:pt x="8" y="47"/>
                    <a:pt x="10" y="47"/>
                    <a:pt x="13" y="47"/>
                  </a:cubicBezTo>
                  <a:cubicBezTo>
                    <a:pt x="18" y="47"/>
                    <a:pt x="21" y="46"/>
                    <a:pt x="22" y="44"/>
                  </a:cubicBezTo>
                  <a:cubicBezTo>
                    <a:pt x="23" y="42"/>
                    <a:pt x="24" y="40"/>
                    <a:pt x="24" y="35"/>
                  </a:cubicBezTo>
                  <a:cubicBezTo>
                    <a:pt x="24" y="32"/>
                    <a:pt x="24" y="32"/>
                    <a:pt x="24" y="32"/>
                  </a:cubicBezTo>
                  <a:cubicBezTo>
                    <a:pt x="19" y="35"/>
                    <a:pt x="15" y="36"/>
                    <a:pt x="12" y="36"/>
                  </a:cubicBezTo>
                  <a:cubicBezTo>
                    <a:pt x="4" y="36"/>
                    <a:pt x="0" y="30"/>
                    <a:pt x="0" y="19"/>
                  </a:cubicBezTo>
                  <a:cubicBezTo>
                    <a:pt x="0" y="8"/>
                    <a:pt x="5" y="0"/>
                    <a:pt x="13" y="0"/>
                  </a:cubicBezTo>
                  <a:cubicBezTo>
                    <a:pt x="17" y="0"/>
                    <a:pt x="20" y="2"/>
                    <a:pt x="24" y="4"/>
                  </a:cubicBezTo>
                  <a:cubicBezTo>
                    <a:pt x="24" y="1"/>
                    <a:pt x="24" y="1"/>
                    <a:pt x="24" y="1"/>
                  </a:cubicBezTo>
                  <a:cubicBezTo>
                    <a:pt x="29" y="1"/>
                    <a:pt x="29" y="1"/>
                    <a:pt x="29" y="1"/>
                  </a:cubicBezTo>
                  <a:cubicBezTo>
                    <a:pt x="29" y="34"/>
                    <a:pt x="29" y="34"/>
                    <a:pt x="29" y="34"/>
                  </a:cubicBezTo>
                  <a:cubicBezTo>
                    <a:pt x="29" y="44"/>
                    <a:pt x="28" y="46"/>
                    <a:pt x="25" y="49"/>
                  </a:cubicBezTo>
                  <a:moveTo>
                    <a:pt x="24" y="8"/>
                  </a:moveTo>
                  <a:cubicBezTo>
                    <a:pt x="18" y="6"/>
                    <a:pt x="17" y="5"/>
                    <a:pt x="14" y="5"/>
                  </a:cubicBezTo>
                  <a:cubicBezTo>
                    <a:pt x="9" y="5"/>
                    <a:pt x="6" y="10"/>
                    <a:pt x="6" y="18"/>
                  </a:cubicBezTo>
                  <a:cubicBezTo>
                    <a:pt x="6" y="27"/>
                    <a:pt x="9" y="31"/>
                    <a:pt x="14" y="31"/>
                  </a:cubicBezTo>
                  <a:cubicBezTo>
                    <a:pt x="16" y="31"/>
                    <a:pt x="18" y="31"/>
                    <a:pt x="24" y="29"/>
                  </a:cubicBezTo>
                  <a:lnTo>
                    <a:pt x="24" y="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28"/>
            <p:cNvSpPr>
              <a:spLocks/>
            </p:cNvSpPr>
            <p:nvPr userDrawn="1"/>
          </p:nvSpPr>
          <p:spPr bwMode="auto">
            <a:xfrm>
              <a:off x="-1397281" y="946852"/>
              <a:ext cx="63500" cy="104775"/>
            </a:xfrm>
            <a:custGeom>
              <a:avLst/>
              <a:gdLst>
                <a:gd name="T0" fmla="*/ 11 w 23"/>
                <a:gd name="T1" fmla="*/ 37 h 37"/>
                <a:gd name="T2" fmla="*/ 0 w 23"/>
                <a:gd name="T3" fmla="*/ 35 h 37"/>
                <a:gd name="T4" fmla="*/ 1 w 23"/>
                <a:gd name="T5" fmla="*/ 31 h 37"/>
                <a:gd name="T6" fmla="*/ 10 w 23"/>
                <a:gd name="T7" fmla="*/ 32 h 37"/>
                <a:gd name="T8" fmla="*/ 18 w 23"/>
                <a:gd name="T9" fmla="*/ 27 h 37"/>
                <a:gd name="T10" fmla="*/ 12 w 23"/>
                <a:gd name="T11" fmla="*/ 21 h 37"/>
                <a:gd name="T12" fmla="*/ 1 w 23"/>
                <a:gd name="T13" fmla="*/ 11 h 37"/>
                <a:gd name="T14" fmla="*/ 12 w 23"/>
                <a:gd name="T15" fmla="*/ 0 h 37"/>
                <a:gd name="T16" fmla="*/ 21 w 23"/>
                <a:gd name="T17" fmla="*/ 2 h 37"/>
                <a:gd name="T18" fmla="*/ 21 w 23"/>
                <a:gd name="T19" fmla="*/ 6 h 37"/>
                <a:gd name="T20" fmla="*/ 13 w 23"/>
                <a:gd name="T21" fmla="*/ 5 h 37"/>
                <a:gd name="T22" fmla="*/ 6 w 23"/>
                <a:gd name="T23" fmla="*/ 10 h 37"/>
                <a:gd name="T24" fmla="*/ 23 w 23"/>
                <a:gd name="T25" fmla="*/ 26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5" y="37"/>
                    <a:pt x="0" y="35"/>
                  </a:cubicBezTo>
                  <a:cubicBezTo>
                    <a:pt x="1" y="31"/>
                    <a:pt x="1" y="31"/>
                    <a:pt x="1" y="31"/>
                  </a:cubicBezTo>
                  <a:cubicBezTo>
                    <a:pt x="5" y="32"/>
                    <a:pt x="7" y="32"/>
                    <a:pt x="10" y="32"/>
                  </a:cubicBezTo>
                  <a:cubicBezTo>
                    <a:pt x="15" y="32"/>
                    <a:pt x="18" y="30"/>
                    <a:pt x="18" y="27"/>
                  </a:cubicBezTo>
                  <a:cubicBezTo>
                    <a:pt x="18" y="24"/>
                    <a:pt x="16" y="22"/>
                    <a:pt x="12" y="21"/>
                  </a:cubicBezTo>
                  <a:cubicBezTo>
                    <a:pt x="6" y="19"/>
                    <a:pt x="1" y="17"/>
                    <a:pt x="1" y="11"/>
                  </a:cubicBezTo>
                  <a:cubicBezTo>
                    <a:pt x="1" y="4"/>
                    <a:pt x="5" y="0"/>
                    <a:pt x="12" y="0"/>
                  </a:cubicBezTo>
                  <a:cubicBezTo>
                    <a:pt x="15" y="0"/>
                    <a:pt x="18" y="1"/>
                    <a:pt x="21" y="2"/>
                  </a:cubicBezTo>
                  <a:cubicBezTo>
                    <a:pt x="21" y="6"/>
                    <a:pt x="21" y="6"/>
                    <a:pt x="21" y="6"/>
                  </a:cubicBezTo>
                  <a:cubicBezTo>
                    <a:pt x="17" y="5"/>
                    <a:pt x="15" y="5"/>
                    <a:pt x="13" y="5"/>
                  </a:cubicBezTo>
                  <a:cubicBezTo>
                    <a:pt x="9" y="5"/>
                    <a:pt x="6" y="7"/>
                    <a:pt x="6" y="10"/>
                  </a:cubicBezTo>
                  <a:cubicBezTo>
                    <a:pt x="6" y="18"/>
                    <a:pt x="23" y="14"/>
                    <a:pt x="23" y="26"/>
                  </a:cubicBezTo>
                  <a:cubicBezTo>
                    <a:pt x="23" y="33"/>
                    <a:pt x="19"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29"/>
            <p:cNvSpPr>
              <a:spLocks/>
            </p:cNvSpPr>
            <p:nvPr userDrawn="1"/>
          </p:nvSpPr>
          <p:spPr bwMode="auto">
            <a:xfrm>
              <a:off x="-1324256" y="924627"/>
              <a:ext cx="63500" cy="127000"/>
            </a:xfrm>
            <a:custGeom>
              <a:avLst/>
              <a:gdLst>
                <a:gd name="T0" fmla="*/ 13 w 23"/>
                <a:gd name="T1" fmla="*/ 45 h 45"/>
                <a:gd name="T2" fmla="*/ 7 w 23"/>
                <a:gd name="T3" fmla="*/ 42 h 45"/>
                <a:gd name="T4" fmla="*/ 6 w 23"/>
                <a:gd name="T5" fmla="*/ 35 h 45"/>
                <a:gd name="T6" fmla="*/ 6 w 23"/>
                <a:gd name="T7" fmla="*/ 13 h 45"/>
                <a:gd name="T8" fmla="*/ 0 w 23"/>
                <a:gd name="T9" fmla="*/ 13 h 45"/>
                <a:gd name="T10" fmla="*/ 0 w 23"/>
                <a:gd name="T11" fmla="*/ 10 h 45"/>
                <a:gd name="T12" fmla="*/ 6 w 23"/>
                <a:gd name="T13" fmla="*/ 9 h 45"/>
                <a:gd name="T14" fmla="*/ 6 w 23"/>
                <a:gd name="T15" fmla="*/ 0 h 45"/>
                <a:gd name="T16" fmla="*/ 12 w 23"/>
                <a:gd name="T17" fmla="*/ 0 h 45"/>
                <a:gd name="T18" fmla="*/ 12 w 23"/>
                <a:gd name="T19" fmla="*/ 9 h 45"/>
                <a:gd name="T20" fmla="*/ 21 w 23"/>
                <a:gd name="T21" fmla="*/ 9 h 45"/>
                <a:gd name="T22" fmla="*/ 21 w 23"/>
                <a:gd name="T23" fmla="*/ 13 h 45"/>
                <a:gd name="T24" fmla="*/ 12 w 23"/>
                <a:gd name="T25" fmla="*/ 13 h 45"/>
                <a:gd name="T26" fmla="*/ 12 w 23"/>
                <a:gd name="T27" fmla="*/ 32 h 45"/>
                <a:gd name="T28" fmla="*/ 12 w 23"/>
                <a:gd name="T29" fmla="*/ 39 h 45"/>
                <a:gd name="T30" fmla="*/ 15 w 23"/>
                <a:gd name="T31" fmla="*/ 40 h 45"/>
                <a:gd name="T32" fmla="*/ 22 w 23"/>
                <a:gd name="T33" fmla="*/ 39 h 45"/>
                <a:gd name="T34" fmla="*/ 23 w 23"/>
                <a:gd name="T35" fmla="*/ 43 h 45"/>
                <a:gd name="T36" fmla="*/ 13 w 23"/>
                <a:gd name="T37"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 h="45">
                  <a:moveTo>
                    <a:pt x="13" y="45"/>
                  </a:moveTo>
                  <a:cubicBezTo>
                    <a:pt x="10" y="45"/>
                    <a:pt x="8" y="44"/>
                    <a:pt x="7" y="42"/>
                  </a:cubicBezTo>
                  <a:cubicBezTo>
                    <a:pt x="6" y="40"/>
                    <a:pt x="6" y="39"/>
                    <a:pt x="6" y="35"/>
                  </a:cubicBezTo>
                  <a:cubicBezTo>
                    <a:pt x="6" y="13"/>
                    <a:pt x="6" y="13"/>
                    <a:pt x="6" y="13"/>
                  </a:cubicBezTo>
                  <a:cubicBezTo>
                    <a:pt x="0" y="13"/>
                    <a:pt x="0" y="13"/>
                    <a:pt x="0" y="13"/>
                  </a:cubicBezTo>
                  <a:cubicBezTo>
                    <a:pt x="0" y="10"/>
                    <a:pt x="0" y="10"/>
                    <a:pt x="0" y="10"/>
                  </a:cubicBezTo>
                  <a:cubicBezTo>
                    <a:pt x="6" y="9"/>
                    <a:pt x="6" y="9"/>
                    <a:pt x="6" y="9"/>
                  </a:cubicBezTo>
                  <a:cubicBezTo>
                    <a:pt x="6" y="0"/>
                    <a:pt x="6" y="0"/>
                    <a:pt x="6" y="0"/>
                  </a:cubicBezTo>
                  <a:cubicBezTo>
                    <a:pt x="12" y="0"/>
                    <a:pt x="12" y="0"/>
                    <a:pt x="12" y="0"/>
                  </a:cubicBezTo>
                  <a:cubicBezTo>
                    <a:pt x="12" y="9"/>
                    <a:pt x="12" y="9"/>
                    <a:pt x="12" y="9"/>
                  </a:cubicBezTo>
                  <a:cubicBezTo>
                    <a:pt x="21" y="9"/>
                    <a:pt x="21" y="9"/>
                    <a:pt x="21" y="9"/>
                  </a:cubicBezTo>
                  <a:cubicBezTo>
                    <a:pt x="21" y="13"/>
                    <a:pt x="21" y="13"/>
                    <a:pt x="21" y="13"/>
                  </a:cubicBezTo>
                  <a:cubicBezTo>
                    <a:pt x="12" y="13"/>
                    <a:pt x="12" y="13"/>
                    <a:pt x="12" y="13"/>
                  </a:cubicBezTo>
                  <a:cubicBezTo>
                    <a:pt x="12" y="32"/>
                    <a:pt x="12" y="32"/>
                    <a:pt x="12" y="32"/>
                  </a:cubicBezTo>
                  <a:cubicBezTo>
                    <a:pt x="12" y="38"/>
                    <a:pt x="12" y="38"/>
                    <a:pt x="12" y="39"/>
                  </a:cubicBezTo>
                  <a:cubicBezTo>
                    <a:pt x="13" y="40"/>
                    <a:pt x="14" y="40"/>
                    <a:pt x="15" y="40"/>
                  </a:cubicBezTo>
                  <a:cubicBezTo>
                    <a:pt x="17" y="40"/>
                    <a:pt x="19" y="40"/>
                    <a:pt x="22" y="39"/>
                  </a:cubicBezTo>
                  <a:cubicBezTo>
                    <a:pt x="23" y="43"/>
                    <a:pt x="23" y="43"/>
                    <a:pt x="23" y="43"/>
                  </a:cubicBezTo>
                  <a:cubicBezTo>
                    <a:pt x="19" y="44"/>
                    <a:pt x="16" y="45"/>
                    <a:pt x="13" y="4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30"/>
            <p:cNvSpPr>
              <a:spLocks noEditPoints="1"/>
            </p:cNvSpPr>
            <p:nvPr userDrawn="1"/>
          </p:nvSpPr>
          <p:spPr bwMode="auto">
            <a:xfrm>
              <a:off x="-1249643" y="946852"/>
              <a:ext cx="71437" cy="104775"/>
            </a:xfrm>
            <a:custGeom>
              <a:avLst/>
              <a:gdLst>
                <a:gd name="T0" fmla="*/ 20 w 25"/>
                <a:gd name="T1" fmla="*/ 36 h 37"/>
                <a:gd name="T2" fmla="*/ 20 w 25"/>
                <a:gd name="T3" fmla="*/ 33 h 37"/>
                <a:gd name="T4" fmla="*/ 9 w 25"/>
                <a:gd name="T5" fmla="*/ 37 h 37"/>
                <a:gd name="T6" fmla="*/ 0 w 25"/>
                <a:gd name="T7" fmla="*/ 26 h 37"/>
                <a:gd name="T8" fmla="*/ 7 w 25"/>
                <a:gd name="T9" fmla="*/ 16 h 37"/>
                <a:gd name="T10" fmla="*/ 20 w 25"/>
                <a:gd name="T11" fmla="*/ 15 h 37"/>
                <a:gd name="T12" fmla="*/ 20 w 25"/>
                <a:gd name="T13" fmla="*/ 14 h 37"/>
                <a:gd name="T14" fmla="*/ 13 w 25"/>
                <a:gd name="T15" fmla="*/ 5 h 37"/>
                <a:gd name="T16" fmla="*/ 3 w 25"/>
                <a:gd name="T17" fmla="*/ 7 h 37"/>
                <a:gd name="T18" fmla="*/ 2 w 25"/>
                <a:gd name="T19" fmla="*/ 3 h 37"/>
                <a:gd name="T20" fmla="*/ 16 w 25"/>
                <a:gd name="T21" fmla="*/ 0 h 37"/>
                <a:gd name="T22" fmla="*/ 23 w 25"/>
                <a:gd name="T23" fmla="*/ 3 h 37"/>
                <a:gd name="T24" fmla="*/ 25 w 25"/>
                <a:gd name="T25" fmla="*/ 14 h 37"/>
                <a:gd name="T26" fmla="*/ 25 w 25"/>
                <a:gd name="T27" fmla="*/ 36 h 37"/>
                <a:gd name="T28" fmla="*/ 20 w 25"/>
                <a:gd name="T29" fmla="*/ 36 h 37"/>
                <a:gd name="T30" fmla="*/ 20 w 25"/>
                <a:gd name="T31" fmla="*/ 19 h 37"/>
                <a:gd name="T32" fmla="*/ 6 w 25"/>
                <a:gd name="T33" fmla="*/ 26 h 37"/>
                <a:gd name="T34" fmla="*/ 11 w 25"/>
                <a:gd name="T35" fmla="*/ 32 h 37"/>
                <a:gd name="T36" fmla="*/ 20 w 25"/>
                <a:gd name="T37" fmla="*/ 30 h 37"/>
                <a:gd name="T38" fmla="*/ 20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20" y="36"/>
                  </a:moveTo>
                  <a:cubicBezTo>
                    <a:pt x="20" y="33"/>
                    <a:pt x="20" y="33"/>
                    <a:pt x="20" y="33"/>
                  </a:cubicBezTo>
                  <a:cubicBezTo>
                    <a:pt x="15" y="36"/>
                    <a:pt x="12" y="37"/>
                    <a:pt x="9" y="37"/>
                  </a:cubicBezTo>
                  <a:cubicBezTo>
                    <a:pt x="5" y="37"/>
                    <a:pt x="0" y="34"/>
                    <a:pt x="0" y="26"/>
                  </a:cubicBezTo>
                  <a:cubicBezTo>
                    <a:pt x="0" y="20"/>
                    <a:pt x="3" y="17"/>
                    <a:pt x="7" y="16"/>
                  </a:cubicBezTo>
                  <a:cubicBezTo>
                    <a:pt x="9" y="15"/>
                    <a:pt x="13" y="15"/>
                    <a:pt x="20" y="15"/>
                  </a:cubicBezTo>
                  <a:cubicBezTo>
                    <a:pt x="20" y="14"/>
                    <a:pt x="20" y="14"/>
                    <a:pt x="20" y="14"/>
                  </a:cubicBezTo>
                  <a:cubicBezTo>
                    <a:pt x="20" y="8"/>
                    <a:pt x="20" y="5"/>
                    <a:pt x="13" y="5"/>
                  </a:cubicBezTo>
                  <a:cubicBezTo>
                    <a:pt x="11" y="5"/>
                    <a:pt x="7" y="6"/>
                    <a:pt x="3" y="7"/>
                  </a:cubicBezTo>
                  <a:cubicBezTo>
                    <a:pt x="2" y="3"/>
                    <a:pt x="2" y="3"/>
                    <a:pt x="2" y="3"/>
                  </a:cubicBezTo>
                  <a:cubicBezTo>
                    <a:pt x="8" y="1"/>
                    <a:pt x="12" y="0"/>
                    <a:pt x="16" y="0"/>
                  </a:cubicBezTo>
                  <a:cubicBezTo>
                    <a:pt x="19" y="0"/>
                    <a:pt x="22" y="1"/>
                    <a:pt x="23" y="3"/>
                  </a:cubicBezTo>
                  <a:cubicBezTo>
                    <a:pt x="25" y="5"/>
                    <a:pt x="25" y="7"/>
                    <a:pt x="25" y="14"/>
                  </a:cubicBezTo>
                  <a:cubicBezTo>
                    <a:pt x="25" y="36"/>
                    <a:pt x="25" y="36"/>
                    <a:pt x="25" y="36"/>
                  </a:cubicBezTo>
                  <a:lnTo>
                    <a:pt x="20" y="36"/>
                  </a:lnTo>
                  <a:close/>
                  <a:moveTo>
                    <a:pt x="20" y="19"/>
                  </a:moveTo>
                  <a:cubicBezTo>
                    <a:pt x="8" y="20"/>
                    <a:pt x="6" y="21"/>
                    <a:pt x="6" y="26"/>
                  </a:cubicBezTo>
                  <a:cubicBezTo>
                    <a:pt x="6" y="30"/>
                    <a:pt x="8" y="32"/>
                    <a:pt x="11" y="32"/>
                  </a:cubicBezTo>
                  <a:cubicBezTo>
                    <a:pt x="14" y="32"/>
                    <a:pt x="20" y="30"/>
                    <a:pt x="20" y="30"/>
                  </a:cubicBezTo>
                  <a:lnTo>
                    <a:pt x="20"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31"/>
            <p:cNvSpPr>
              <a:spLocks/>
            </p:cNvSpPr>
            <p:nvPr userDrawn="1"/>
          </p:nvSpPr>
          <p:spPr bwMode="auto">
            <a:xfrm>
              <a:off x="-1148043" y="946852"/>
              <a:ext cx="76200" cy="101600"/>
            </a:xfrm>
            <a:custGeom>
              <a:avLst/>
              <a:gdLst>
                <a:gd name="T0" fmla="*/ 21 w 27"/>
                <a:gd name="T1" fmla="*/ 36 h 36"/>
                <a:gd name="T2" fmla="*/ 21 w 27"/>
                <a:gd name="T3" fmla="*/ 15 h 36"/>
                <a:gd name="T4" fmla="*/ 15 w 27"/>
                <a:gd name="T5" fmla="*/ 5 h 36"/>
                <a:gd name="T6" fmla="*/ 5 w 27"/>
                <a:gd name="T7" fmla="*/ 7 h 36"/>
                <a:gd name="T8" fmla="*/ 5 w 27"/>
                <a:gd name="T9" fmla="*/ 36 h 36"/>
                <a:gd name="T10" fmla="*/ 0 w 27"/>
                <a:gd name="T11" fmla="*/ 36 h 36"/>
                <a:gd name="T12" fmla="*/ 0 w 27"/>
                <a:gd name="T13" fmla="*/ 1 h 36"/>
                <a:gd name="T14" fmla="*/ 5 w 27"/>
                <a:gd name="T15" fmla="*/ 1 h 36"/>
                <a:gd name="T16" fmla="*/ 5 w 27"/>
                <a:gd name="T17" fmla="*/ 4 h 36"/>
                <a:gd name="T18" fmla="*/ 17 w 27"/>
                <a:gd name="T19" fmla="*/ 0 h 36"/>
                <a:gd name="T20" fmla="*/ 25 w 27"/>
                <a:gd name="T21" fmla="*/ 4 h 36"/>
                <a:gd name="T22" fmla="*/ 27 w 27"/>
                <a:gd name="T23" fmla="*/ 13 h 36"/>
                <a:gd name="T24" fmla="*/ 27 w 27"/>
                <a:gd name="T25" fmla="*/ 36 h 36"/>
                <a:gd name="T26" fmla="*/ 21 w 27"/>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36">
                  <a:moveTo>
                    <a:pt x="21" y="36"/>
                  </a:moveTo>
                  <a:cubicBezTo>
                    <a:pt x="21" y="15"/>
                    <a:pt x="21" y="15"/>
                    <a:pt x="21" y="15"/>
                  </a:cubicBezTo>
                  <a:cubicBezTo>
                    <a:pt x="21" y="10"/>
                    <a:pt x="22" y="5"/>
                    <a:pt x="15" y="5"/>
                  </a:cubicBezTo>
                  <a:cubicBezTo>
                    <a:pt x="12" y="5"/>
                    <a:pt x="9" y="6"/>
                    <a:pt x="5" y="7"/>
                  </a:cubicBezTo>
                  <a:cubicBezTo>
                    <a:pt x="5" y="36"/>
                    <a:pt x="5" y="36"/>
                    <a:pt x="5" y="36"/>
                  </a:cubicBezTo>
                  <a:cubicBezTo>
                    <a:pt x="0" y="36"/>
                    <a:pt x="0" y="36"/>
                    <a:pt x="0" y="36"/>
                  </a:cubicBezTo>
                  <a:cubicBezTo>
                    <a:pt x="0" y="1"/>
                    <a:pt x="0" y="1"/>
                    <a:pt x="0" y="1"/>
                  </a:cubicBezTo>
                  <a:cubicBezTo>
                    <a:pt x="5" y="1"/>
                    <a:pt x="5" y="1"/>
                    <a:pt x="5" y="1"/>
                  </a:cubicBezTo>
                  <a:cubicBezTo>
                    <a:pt x="5" y="4"/>
                    <a:pt x="5" y="4"/>
                    <a:pt x="5" y="4"/>
                  </a:cubicBezTo>
                  <a:cubicBezTo>
                    <a:pt x="10" y="2"/>
                    <a:pt x="14" y="0"/>
                    <a:pt x="17" y="0"/>
                  </a:cubicBezTo>
                  <a:cubicBezTo>
                    <a:pt x="21" y="0"/>
                    <a:pt x="23" y="2"/>
                    <a:pt x="25" y="4"/>
                  </a:cubicBezTo>
                  <a:cubicBezTo>
                    <a:pt x="27" y="6"/>
                    <a:pt x="27" y="7"/>
                    <a:pt x="27" y="13"/>
                  </a:cubicBezTo>
                  <a:cubicBezTo>
                    <a:pt x="27" y="36"/>
                    <a:pt x="27" y="36"/>
                    <a:pt x="27" y="36"/>
                  </a:cubicBezTo>
                  <a:lnTo>
                    <a:pt x="21"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32"/>
            <p:cNvSpPr>
              <a:spLocks noEditPoints="1"/>
            </p:cNvSpPr>
            <p:nvPr userDrawn="1"/>
          </p:nvSpPr>
          <p:spPr bwMode="auto">
            <a:xfrm>
              <a:off x="-1049618" y="899227"/>
              <a:ext cx="80962" cy="152400"/>
            </a:xfrm>
            <a:custGeom>
              <a:avLst/>
              <a:gdLst>
                <a:gd name="T0" fmla="*/ 24 w 29"/>
                <a:gd name="T1" fmla="*/ 53 h 54"/>
                <a:gd name="T2" fmla="*/ 24 w 29"/>
                <a:gd name="T3" fmla="*/ 50 h 54"/>
                <a:gd name="T4" fmla="*/ 12 w 29"/>
                <a:gd name="T5" fmla="*/ 54 h 54"/>
                <a:gd name="T6" fmla="*/ 0 w 29"/>
                <a:gd name="T7" fmla="*/ 36 h 54"/>
                <a:gd name="T8" fmla="*/ 13 w 29"/>
                <a:gd name="T9" fmla="*/ 17 h 54"/>
                <a:gd name="T10" fmla="*/ 24 w 29"/>
                <a:gd name="T11" fmla="*/ 21 h 54"/>
                <a:gd name="T12" fmla="*/ 24 w 29"/>
                <a:gd name="T13" fmla="*/ 0 h 54"/>
                <a:gd name="T14" fmla="*/ 29 w 29"/>
                <a:gd name="T15" fmla="*/ 0 h 54"/>
                <a:gd name="T16" fmla="*/ 29 w 29"/>
                <a:gd name="T17" fmla="*/ 53 h 54"/>
                <a:gd name="T18" fmla="*/ 24 w 29"/>
                <a:gd name="T19" fmla="*/ 53 h 54"/>
                <a:gd name="T20" fmla="*/ 24 w 29"/>
                <a:gd name="T21" fmla="*/ 25 h 54"/>
                <a:gd name="T22" fmla="*/ 14 w 29"/>
                <a:gd name="T23" fmla="*/ 22 h 54"/>
                <a:gd name="T24" fmla="*/ 6 w 29"/>
                <a:gd name="T25" fmla="*/ 35 h 54"/>
                <a:gd name="T26" fmla="*/ 14 w 29"/>
                <a:gd name="T27" fmla="*/ 49 h 54"/>
                <a:gd name="T28" fmla="*/ 24 w 29"/>
                <a:gd name="T29" fmla="*/ 47 h 54"/>
                <a:gd name="T30" fmla="*/ 24 w 29"/>
                <a:gd name="T31"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54">
                  <a:moveTo>
                    <a:pt x="24" y="53"/>
                  </a:moveTo>
                  <a:cubicBezTo>
                    <a:pt x="24" y="50"/>
                    <a:pt x="24" y="50"/>
                    <a:pt x="24" y="50"/>
                  </a:cubicBezTo>
                  <a:cubicBezTo>
                    <a:pt x="19" y="53"/>
                    <a:pt x="15" y="54"/>
                    <a:pt x="12" y="54"/>
                  </a:cubicBezTo>
                  <a:cubicBezTo>
                    <a:pt x="4" y="54"/>
                    <a:pt x="0" y="47"/>
                    <a:pt x="0" y="36"/>
                  </a:cubicBezTo>
                  <a:cubicBezTo>
                    <a:pt x="0" y="25"/>
                    <a:pt x="5" y="17"/>
                    <a:pt x="13" y="17"/>
                  </a:cubicBezTo>
                  <a:cubicBezTo>
                    <a:pt x="17" y="17"/>
                    <a:pt x="20" y="19"/>
                    <a:pt x="24" y="21"/>
                  </a:cubicBezTo>
                  <a:cubicBezTo>
                    <a:pt x="24" y="0"/>
                    <a:pt x="24" y="0"/>
                    <a:pt x="24" y="0"/>
                  </a:cubicBezTo>
                  <a:cubicBezTo>
                    <a:pt x="29" y="0"/>
                    <a:pt x="29" y="0"/>
                    <a:pt x="29" y="0"/>
                  </a:cubicBezTo>
                  <a:cubicBezTo>
                    <a:pt x="29" y="53"/>
                    <a:pt x="29" y="53"/>
                    <a:pt x="29" y="53"/>
                  </a:cubicBezTo>
                  <a:lnTo>
                    <a:pt x="24" y="53"/>
                  </a:lnTo>
                  <a:close/>
                  <a:moveTo>
                    <a:pt x="24" y="25"/>
                  </a:moveTo>
                  <a:cubicBezTo>
                    <a:pt x="18" y="23"/>
                    <a:pt x="17" y="22"/>
                    <a:pt x="14" y="22"/>
                  </a:cubicBezTo>
                  <a:cubicBezTo>
                    <a:pt x="9" y="22"/>
                    <a:pt x="6" y="27"/>
                    <a:pt x="6" y="35"/>
                  </a:cubicBezTo>
                  <a:cubicBezTo>
                    <a:pt x="6" y="45"/>
                    <a:pt x="8" y="49"/>
                    <a:pt x="14" y="49"/>
                  </a:cubicBezTo>
                  <a:cubicBezTo>
                    <a:pt x="16" y="49"/>
                    <a:pt x="19" y="49"/>
                    <a:pt x="24" y="47"/>
                  </a:cubicBezTo>
                  <a:lnTo>
                    <a:pt x="24" y="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33"/>
            <p:cNvSpPr>
              <a:spLocks noEditPoints="1"/>
            </p:cNvSpPr>
            <p:nvPr userDrawn="1"/>
          </p:nvSpPr>
          <p:spPr bwMode="auto">
            <a:xfrm>
              <a:off x="-943256" y="946852"/>
              <a:ext cx="69850" cy="104775"/>
            </a:xfrm>
            <a:custGeom>
              <a:avLst/>
              <a:gdLst>
                <a:gd name="T0" fmla="*/ 19 w 25"/>
                <a:gd name="T1" fmla="*/ 36 h 37"/>
                <a:gd name="T2" fmla="*/ 19 w 25"/>
                <a:gd name="T3" fmla="*/ 33 h 37"/>
                <a:gd name="T4" fmla="*/ 9 w 25"/>
                <a:gd name="T5" fmla="*/ 37 h 37"/>
                <a:gd name="T6" fmla="*/ 0 w 25"/>
                <a:gd name="T7" fmla="*/ 26 h 37"/>
                <a:gd name="T8" fmla="*/ 6 w 25"/>
                <a:gd name="T9" fmla="*/ 16 h 37"/>
                <a:gd name="T10" fmla="*/ 19 w 25"/>
                <a:gd name="T11" fmla="*/ 15 h 37"/>
                <a:gd name="T12" fmla="*/ 19 w 25"/>
                <a:gd name="T13" fmla="*/ 14 h 37"/>
                <a:gd name="T14" fmla="*/ 13 w 25"/>
                <a:gd name="T15" fmla="*/ 5 h 37"/>
                <a:gd name="T16" fmla="*/ 2 w 25"/>
                <a:gd name="T17" fmla="*/ 7 h 37"/>
                <a:gd name="T18" fmla="*/ 2 w 25"/>
                <a:gd name="T19" fmla="*/ 3 h 37"/>
                <a:gd name="T20" fmla="*/ 15 w 25"/>
                <a:gd name="T21" fmla="*/ 0 h 37"/>
                <a:gd name="T22" fmla="*/ 23 w 25"/>
                <a:gd name="T23" fmla="*/ 3 h 37"/>
                <a:gd name="T24" fmla="*/ 25 w 25"/>
                <a:gd name="T25" fmla="*/ 14 h 37"/>
                <a:gd name="T26" fmla="*/ 25 w 25"/>
                <a:gd name="T27" fmla="*/ 36 h 37"/>
                <a:gd name="T28" fmla="*/ 19 w 25"/>
                <a:gd name="T29" fmla="*/ 36 h 37"/>
                <a:gd name="T30" fmla="*/ 19 w 25"/>
                <a:gd name="T31" fmla="*/ 19 h 37"/>
                <a:gd name="T32" fmla="*/ 5 w 25"/>
                <a:gd name="T33" fmla="*/ 26 h 37"/>
                <a:gd name="T34" fmla="*/ 10 w 25"/>
                <a:gd name="T35" fmla="*/ 32 h 37"/>
                <a:gd name="T36" fmla="*/ 19 w 25"/>
                <a:gd name="T37" fmla="*/ 30 h 37"/>
                <a:gd name="T38" fmla="*/ 19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19" y="36"/>
                  </a:moveTo>
                  <a:cubicBezTo>
                    <a:pt x="19" y="33"/>
                    <a:pt x="19" y="33"/>
                    <a:pt x="19" y="33"/>
                  </a:cubicBezTo>
                  <a:cubicBezTo>
                    <a:pt x="15" y="36"/>
                    <a:pt x="12" y="37"/>
                    <a:pt x="9" y="37"/>
                  </a:cubicBezTo>
                  <a:cubicBezTo>
                    <a:pt x="4" y="37"/>
                    <a:pt x="0" y="34"/>
                    <a:pt x="0" y="26"/>
                  </a:cubicBezTo>
                  <a:cubicBezTo>
                    <a:pt x="0" y="20"/>
                    <a:pt x="2" y="17"/>
                    <a:pt x="6" y="16"/>
                  </a:cubicBezTo>
                  <a:cubicBezTo>
                    <a:pt x="9" y="15"/>
                    <a:pt x="12" y="15"/>
                    <a:pt x="19" y="15"/>
                  </a:cubicBezTo>
                  <a:cubicBezTo>
                    <a:pt x="19" y="14"/>
                    <a:pt x="19" y="14"/>
                    <a:pt x="19" y="14"/>
                  </a:cubicBezTo>
                  <a:cubicBezTo>
                    <a:pt x="19" y="8"/>
                    <a:pt x="20" y="5"/>
                    <a:pt x="13" y="5"/>
                  </a:cubicBezTo>
                  <a:cubicBezTo>
                    <a:pt x="10" y="5"/>
                    <a:pt x="7" y="6"/>
                    <a:pt x="2" y="7"/>
                  </a:cubicBezTo>
                  <a:cubicBezTo>
                    <a:pt x="2" y="3"/>
                    <a:pt x="2" y="3"/>
                    <a:pt x="2" y="3"/>
                  </a:cubicBezTo>
                  <a:cubicBezTo>
                    <a:pt x="7" y="1"/>
                    <a:pt x="11" y="0"/>
                    <a:pt x="15" y="0"/>
                  </a:cubicBezTo>
                  <a:cubicBezTo>
                    <a:pt x="19" y="0"/>
                    <a:pt x="21" y="1"/>
                    <a:pt x="23" y="3"/>
                  </a:cubicBezTo>
                  <a:cubicBezTo>
                    <a:pt x="24" y="5"/>
                    <a:pt x="25" y="7"/>
                    <a:pt x="25" y="14"/>
                  </a:cubicBezTo>
                  <a:cubicBezTo>
                    <a:pt x="25" y="36"/>
                    <a:pt x="25" y="36"/>
                    <a:pt x="25" y="36"/>
                  </a:cubicBezTo>
                  <a:lnTo>
                    <a:pt x="19" y="36"/>
                  </a:lnTo>
                  <a:close/>
                  <a:moveTo>
                    <a:pt x="19" y="19"/>
                  </a:moveTo>
                  <a:cubicBezTo>
                    <a:pt x="8" y="20"/>
                    <a:pt x="5" y="21"/>
                    <a:pt x="5" y="26"/>
                  </a:cubicBezTo>
                  <a:cubicBezTo>
                    <a:pt x="5" y="30"/>
                    <a:pt x="7" y="32"/>
                    <a:pt x="10" y="32"/>
                  </a:cubicBezTo>
                  <a:cubicBezTo>
                    <a:pt x="13" y="32"/>
                    <a:pt x="19" y="30"/>
                    <a:pt x="19" y="30"/>
                  </a:cubicBezTo>
                  <a:lnTo>
                    <a:pt x="19"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34"/>
            <p:cNvSpPr>
              <a:spLocks/>
            </p:cNvSpPr>
            <p:nvPr userDrawn="1"/>
          </p:nvSpPr>
          <p:spPr bwMode="auto">
            <a:xfrm>
              <a:off x="-844831" y="950027"/>
              <a:ext cx="47625" cy="98425"/>
            </a:xfrm>
            <a:custGeom>
              <a:avLst/>
              <a:gdLst>
                <a:gd name="T0" fmla="*/ 15 w 17"/>
                <a:gd name="T1" fmla="*/ 5 h 35"/>
                <a:gd name="T2" fmla="*/ 6 w 17"/>
                <a:gd name="T3" fmla="*/ 7 h 35"/>
                <a:gd name="T4" fmla="*/ 6 w 17"/>
                <a:gd name="T5" fmla="*/ 35 h 35"/>
                <a:gd name="T6" fmla="*/ 0 w 17"/>
                <a:gd name="T7" fmla="*/ 35 h 35"/>
                <a:gd name="T8" fmla="*/ 0 w 17"/>
                <a:gd name="T9" fmla="*/ 0 h 35"/>
                <a:gd name="T10" fmla="*/ 5 w 17"/>
                <a:gd name="T11" fmla="*/ 0 h 35"/>
                <a:gd name="T12" fmla="*/ 5 w 17"/>
                <a:gd name="T13" fmla="*/ 3 h 35"/>
                <a:gd name="T14" fmla="*/ 15 w 17"/>
                <a:gd name="T15" fmla="*/ 0 h 35"/>
                <a:gd name="T16" fmla="*/ 17 w 17"/>
                <a:gd name="T17" fmla="*/ 0 h 35"/>
                <a:gd name="T18" fmla="*/ 17 w 17"/>
                <a:gd name="T19" fmla="*/ 5 h 35"/>
                <a:gd name="T20" fmla="*/ 15 w 17"/>
                <a:gd name="T21"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35">
                  <a:moveTo>
                    <a:pt x="15" y="5"/>
                  </a:moveTo>
                  <a:cubicBezTo>
                    <a:pt x="12" y="5"/>
                    <a:pt x="9" y="5"/>
                    <a:pt x="6" y="7"/>
                  </a:cubicBezTo>
                  <a:cubicBezTo>
                    <a:pt x="6" y="35"/>
                    <a:pt x="6" y="35"/>
                    <a:pt x="6" y="35"/>
                  </a:cubicBezTo>
                  <a:cubicBezTo>
                    <a:pt x="0" y="35"/>
                    <a:pt x="0" y="35"/>
                    <a:pt x="0" y="35"/>
                  </a:cubicBezTo>
                  <a:cubicBezTo>
                    <a:pt x="0" y="0"/>
                    <a:pt x="0" y="0"/>
                    <a:pt x="0" y="0"/>
                  </a:cubicBezTo>
                  <a:cubicBezTo>
                    <a:pt x="5" y="0"/>
                    <a:pt x="5" y="0"/>
                    <a:pt x="5" y="0"/>
                  </a:cubicBezTo>
                  <a:cubicBezTo>
                    <a:pt x="5" y="3"/>
                    <a:pt x="5" y="3"/>
                    <a:pt x="5" y="3"/>
                  </a:cubicBezTo>
                  <a:cubicBezTo>
                    <a:pt x="9" y="1"/>
                    <a:pt x="12" y="0"/>
                    <a:pt x="15" y="0"/>
                  </a:cubicBezTo>
                  <a:cubicBezTo>
                    <a:pt x="15" y="0"/>
                    <a:pt x="16" y="0"/>
                    <a:pt x="17" y="0"/>
                  </a:cubicBezTo>
                  <a:cubicBezTo>
                    <a:pt x="17" y="5"/>
                    <a:pt x="17" y="5"/>
                    <a:pt x="17" y="5"/>
                  </a:cubicBezTo>
                  <a:cubicBezTo>
                    <a:pt x="16"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35"/>
            <p:cNvSpPr>
              <a:spLocks noEditPoints="1"/>
            </p:cNvSpPr>
            <p:nvPr userDrawn="1"/>
          </p:nvSpPr>
          <p:spPr bwMode="auto">
            <a:xfrm>
              <a:off x="-790856" y="899227"/>
              <a:ext cx="80962" cy="152400"/>
            </a:xfrm>
            <a:custGeom>
              <a:avLst/>
              <a:gdLst>
                <a:gd name="T0" fmla="*/ 24 w 29"/>
                <a:gd name="T1" fmla="*/ 53 h 54"/>
                <a:gd name="T2" fmla="*/ 24 w 29"/>
                <a:gd name="T3" fmla="*/ 50 h 54"/>
                <a:gd name="T4" fmla="*/ 12 w 29"/>
                <a:gd name="T5" fmla="*/ 54 h 54"/>
                <a:gd name="T6" fmla="*/ 0 w 29"/>
                <a:gd name="T7" fmla="*/ 36 h 54"/>
                <a:gd name="T8" fmla="*/ 13 w 29"/>
                <a:gd name="T9" fmla="*/ 17 h 54"/>
                <a:gd name="T10" fmla="*/ 24 w 29"/>
                <a:gd name="T11" fmla="*/ 21 h 54"/>
                <a:gd name="T12" fmla="*/ 24 w 29"/>
                <a:gd name="T13" fmla="*/ 0 h 54"/>
                <a:gd name="T14" fmla="*/ 29 w 29"/>
                <a:gd name="T15" fmla="*/ 0 h 54"/>
                <a:gd name="T16" fmla="*/ 29 w 29"/>
                <a:gd name="T17" fmla="*/ 53 h 54"/>
                <a:gd name="T18" fmla="*/ 24 w 29"/>
                <a:gd name="T19" fmla="*/ 53 h 54"/>
                <a:gd name="T20" fmla="*/ 24 w 29"/>
                <a:gd name="T21" fmla="*/ 25 h 54"/>
                <a:gd name="T22" fmla="*/ 14 w 29"/>
                <a:gd name="T23" fmla="*/ 22 h 54"/>
                <a:gd name="T24" fmla="*/ 6 w 29"/>
                <a:gd name="T25" fmla="*/ 35 h 54"/>
                <a:gd name="T26" fmla="*/ 14 w 29"/>
                <a:gd name="T27" fmla="*/ 49 h 54"/>
                <a:gd name="T28" fmla="*/ 24 w 29"/>
                <a:gd name="T29" fmla="*/ 47 h 54"/>
                <a:gd name="T30" fmla="*/ 24 w 29"/>
                <a:gd name="T31"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54">
                  <a:moveTo>
                    <a:pt x="24" y="53"/>
                  </a:moveTo>
                  <a:cubicBezTo>
                    <a:pt x="24" y="50"/>
                    <a:pt x="24" y="50"/>
                    <a:pt x="24" y="50"/>
                  </a:cubicBezTo>
                  <a:cubicBezTo>
                    <a:pt x="20" y="53"/>
                    <a:pt x="15" y="54"/>
                    <a:pt x="12" y="54"/>
                  </a:cubicBezTo>
                  <a:cubicBezTo>
                    <a:pt x="5" y="54"/>
                    <a:pt x="0" y="47"/>
                    <a:pt x="0" y="36"/>
                  </a:cubicBezTo>
                  <a:cubicBezTo>
                    <a:pt x="0" y="25"/>
                    <a:pt x="5" y="17"/>
                    <a:pt x="13" y="17"/>
                  </a:cubicBezTo>
                  <a:cubicBezTo>
                    <a:pt x="17" y="17"/>
                    <a:pt x="21" y="19"/>
                    <a:pt x="24" y="21"/>
                  </a:cubicBezTo>
                  <a:cubicBezTo>
                    <a:pt x="24" y="0"/>
                    <a:pt x="24" y="0"/>
                    <a:pt x="24" y="0"/>
                  </a:cubicBezTo>
                  <a:cubicBezTo>
                    <a:pt x="29" y="0"/>
                    <a:pt x="29" y="0"/>
                    <a:pt x="29" y="0"/>
                  </a:cubicBezTo>
                  <a:cubicBezTo>
                    <a:pt x="29" y="53"/>
                    <a:pt x="29" y="53"/>
                    <a:pt x="29" y="53"/>
                  </a:cubicBezTo>
                  <a:lnTo>
                    <a:pt x="24" y="53"/>
                  </a:lnTo>
                  <a:close/>
                  <a:moveTo>
                    <a:pt x="24" y="25"/>
                  </a:moveTo>
                  <a:cubicBezTo>
                    <a:pt x="19" y="23"/>
                    <a:pt x="17" y="22"/>
                    <a:pt x="14" y="22"/>
                  </a:cubicBezTo>
                  <a:cubicBezTo>
                    <a:pt x="9" y="22"/>
                    <a:pt x="6" y="27"/>
                    <a:pt x="6" y="35"/>
                  </a:cubicBezTo>
                  <a:cubicBezTo>
                    <a:pt x="6" y="45"/>
                    <a:pt x="9" y="49"/>
                    <a:pt x="14" y="49"/>
                  </a:cubicBezTo>
                  <a:cubicBezTo>
                    <a:pt x="16" y="49"/>
                    <a:pt x="19" y="49"/>
                    <a:pt x="24" y="47"/>
                  </a:cubicBezTo>
                  <a:lnTo>
                    <a:pt x="24" y="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36"/>
            <p:cNvSpPr>
              <a:spLocks/>
            </p:cNvSpPr>
            <p:nvPr userDrawn="1"/>
          </p:nvSpPr>
          <p:spPr bwMode="auto">
            <a:xfrm>
              <a:off x="-687668" y="946852"/>
              <a:ext cx="65087" cy="104775"/>
            </a:xfrm>
            <a:custGeom>
              <a:avLst/>
              <a:gdLst>
                <a:gd name="T0" fmla="*/ 11 w 23"/>
                <a:gd name="T1" fmla="*/ 37 h 37"/>
                <a:gd name="T2" fmla="*/ 0 w 23"/>
                <a:gd name="T3" fmla="*/ 35 h 37"/>
                <a:gd name="T4" fmla="*/ 1 w 23"/>
                <a:gd name="T5" fmla="*/ 31 h 37"/>
                <a:gd name="T6" fmla="*/ 9 w 23"/>
                <a:gd name="T7" fmla="*/ 32 h 37"/>
                <a:gd name="T8" fmla="*/ 17 w 23"/>
                <a:gd name="T9" fmla="*/ 27 h 37"/>
                <a:gd name="T10" fmla="*/ 11 w 23"/>
                <a:gd name="T11" fmla="*/ 21 h 37"/>
                <a:gd name="T12" fmla="*/ 0 w 23"/>
                <a:gd name="T13" fmla="*/ 11 h 37"/>
                <a:gd name="T14" fmla="*/ 12 w 23"/>
                <a:gd name="T15" fmla="*/ 0 h 37"/>
                <a:gd name="T16" fmla="*/ 21 w 23"/>
                <a:gd name="T17" fmla="*/ 2 h 37"/>
                <a:gd name="T18" fmla="*/ 20 w 23"/>
                <a:gd name="T19" fmla="*/ 6 h 37"/>
                <a:gd name="T20" fmla="*/ 12 w 23"/>
                <a:gd name="T21" fmla="*/ 5 h 37"/>
                <a:gd name="T22" fmla="*/ 6 w 23"/>
                <a:gd name="T23" fmla="*/ 10 h 37"/>
                <a:gd name="T24" fmla="*/ 23 w 23"/>
                <a:gd name="T25" fmla="*/ 26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4" y="37"/>
                    <a:pt x="0" y="35"/>
                  </a:cubicBezTo>
                  <a:cubicBezTo>
                    <a:pt x="1" y="31"/>
                    <a:pt x="1" y="31"/>
                    <a:pt x="1" y="31"/>
                  </a:cubicBezTo>
                  <a:cubicBezTo>
                    <a:pt x="5" y="32"/>
                    <a:pt x="7" y="32"/>
                    <a:pt x="9" y="32"/>
                  </a:cubicBezTo>
                  <a:cubicBezTo>
                    <a:pt x="14" y="32"/>
                    <a:pt x="17" y="30"/>
                    <a:pt x="17" y="27"/>
                  </a:cubicBezTo>
                  <a:cubicBezTo>
                    <a:pt x="17" y="24"/>
                    <a:pt x="16" y="22"/>
                    <a:pt x="11" y="21"/>
                  </a:cubicBezTo>
                  <a:cubicBezTo>
                    <a:pt x="5" y="19"/>
                    <a:pt x="0" y="17"/>
                    <a:pt x="0" y="11"/>
                  </a:cubicBezTo>
                  <a:cubicBezTo>
                    <a:pt x="0" y="4"/>
                    <a:pt x="5" y="0"/>
                    <a:pt x="12" y="0"/>
                  </a:cubicBezTo>
                  <a:cubicBezTo>
                    <a:pt x="14" y="0"/>
                    <a:pt x="18" y="1"/>
                    <a:pt x="21" y="2"/>
                  </a:cubicBezTo>
                  <a:cubicBezTo>
                    <a:pt x="20" y="6"/>
                    <a:pt x="20" y="6"/>
                    <a:pt x="20" y="6"/>
                  </a:cubicBezTo>
                  <a:cubicBezTo>
                    <a:pt x="17" y="5"/>
                    <a:pt x="14" y="5"/>
                    <a:pt x="12" y="5"/>
                  </a:cubicBezTo>
                  <a:cubicBezTo>
                    <a:pt x="8" y="5"/>
                    <a:pt x="6" y="7"/>
                    <a:pt x="6" y="10"/>
                  </a:cubicBezTo>
                  <a:cubicBezTo>
                    <a:pt x="6" y="18"/>
                    <a:pt x="23" y="14"/>
                    <a:pt x="23" y="26"/>
                  </a:cubicBezTo>
                  <a:cubicBezTo>
                    <a:pt x="23" y="33"/>
                    <a:pt x="18"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37"/>
            <p:cNvSpPr>
              <a:spLocks noEditPoints="1"/>
            </p:cNvSpPr>
            <p:nvPr userDrawn="1"/>
          </p:nvSpPr>
          <p:spPr bwMode="auto">
            <a:xfrm>
              <a:off x="-1975131" y="1118302"/>
              <a:ext cx="19050" cy="141288"/>
            </a:xfrm>
            <a:custGeom>
              <a:avLst/>
              <a:gdLst>
                <a:gd name="T0" fmla="*/ 4 w 7"/>
                <a:gd name="T1" fmla="*/ 7 h 50"/>
                <a:gd name="T2" fmla="*/ 0 w 7"/>
                <a:gd name="T3" fmla="*/ 3 h 50"/>
                <a:gd name="T4" fmla="*/ 4 w 7"/>
                <a:gd name="T5" fmla="*/ 0 h 50"/>
                <a:gd name="T6" fmla="*/ 7 w 7"/>
                <a:gd name="T7" fmla="*/ 3 h 50"/>
                <a:gd name="T8" fmla="*/ 4 w 7"/>
                <a:gd name="T9" fmla="*/ 7 h 50"/>
                <a:gd name="T10" fmla="*/ 1 w 7"/>
                <a:gd name="T11" fmla="*/ 15 h 50"/>
                <a:gd name="T12" fmla="*/ 7 w 7"/>
                <a:gd name="T13" fmla="*/ 15 h 50"/>
                <a:gd name="T14" fmla="*/ 7 w 7"/>
                <a:gd name="T15" fmla="*/ 50 h 50"/>
                <a:gd name="T16" fmla="*/ 1 w 7"/>
                <a:gd name="T17" fmla="*/ 50 h 50"/>
                <a:gd name="T18" fmla="*/ 1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4" y="7"/>
                  </a:moveTo>
                  <a:cubicBezTo>
                    <a:pt x="2" y="7"/>
                    <a:pt x="0" y="6"/>
                    <a:pt x="0" y="3"/>
                  </a:cubicBezTo>
                  <a:cubicBezTo>
                    <a:pt x="0" y="2"/>
                    <a:pt x="2" y="0"/>
                    <a:pt x="4" y="0"/>
                  </a:cubicBezTo>
                  <a:cubicBezTo>
                    <a:pt x="6" y="0"/>
                    <a:pt x="7" y="1"/>
                    <a:pt x="7" y="3"/>
                  </a:cubicBezTo>
                  <a:cubicBezTo>
                    <a:pt x="7" y="5"/>
                    <a:pt x="6" y="7"/>
                    <a:pt x="4" y="7"/>
                  </a:cubicBezTo>
                  <a:moveTo>
                    <a:pt x="1" y="15"/>
                  </a:moveTo>
                  <a:cubicBezTo>
                    <a:pt x="7" y="15"/>
                    <a:pt x="7" y="15"/>
                    <a:pt x="7" y="15"/>
                  </a:cubicBezTo>
                  <a:cubicBezTo>
                    <a:pt x="7" y="50"/>
                    <a:pt x="7" y="50"/>
                    <a:pt x="7"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38"/>
            <p:cNvSpPr>
              <a:spLocks/>
            </p:cNvSpPr>
            <p:nvPr userDrawn="1"/>
          </p:nvSpPr>
          <p:spPr bwMode="auto">
            <a:xfrm>
              <a:off x="-1927506" y="1157989"/>
              <a:ext cx="122237" cy="101600"/>
            </a:xfrm>
            <a:custGeom>
              <a:avLst/>
              <a:gdLst>
                <a:gd name="T0" fmla="*/ 39 w 44"/>
                <a:gd name="T1" fmla="*/ 36 h 36"/>
                <a:gd name="T2" fmla="*/ 39 w 44"/>
                <a:gd name="T3" fmla="*/ 14 h 36"/>
                <a:gd name="T4" fmla="*/ 34 w 44"/>
                <a:gd name="T5" fmla="*/ 5 h 36"/>
                <a:gd name="T6" fmla="*/ 25 w 44"/>
                <a:gd name="T7" fmla="*/ 7 h 36"/>
                <a:gd name="T8" fmla="*/ 25 w 44"/>
                <a:gd name="T9" fmla="*/ 13 h 36"/>
                <a:gd name="T10" fmla="*/ 25 w 44"/>
                <a:gd name="T11" fmla="*/ 36 h 36"/>
                <a:gd name="T12" fmla="*/ 19 w 44"/>
                <a:gd name="T13" fmla="*/ 36 h 36"/>
                <a:gd name="T14" fmla="*/ 19 w 44"/>
                <a:gd name="T15" fmla="*/ 14 h 36"/>
                <a:gd name="T16" fmla="*/ 14 w 44"/>
                <a:gd name="T17" fmla="*/ 5 h 36"/>
                <a:gd name="T18" fmla="*/ 6 w 44"/>
                <a:gd name="T19" fmla="*/ 7 h 36"/>
                <a:gd name="T20" fmla="*/ 6 w 44"/>
                <a:gd name="T21" fmla="*/ 36 h 36"/>
                <a:gd name="T22" fmla="*/ 0 w 44"/>
                <a:gd name="T23" fmla="*/ 36 h 36"/>
                <a:gd name="T24" fmla="*/ 0 w 44"/>
                <a:gd name="T25" fmla="*/ 1 h 36"/>
                <a:gd name="T26" fmla="*/ 6 w 44"/>
                <a:gd name="T27" fmla="*/ 1 h 36"/>
                <a:gd name="T28" fmla="*/ 6 w 44"/>
                <a:gd name="T29" fmla="*/ 4 h 36"/>
                <a:gd name="T30" fmla="*/ 17 w 44"/>
                <a:gd name="T31" fmla="*/ 0 h 36"/>
                <a:gd name="T32" fmla="*/ 24 w 44"/>
                <a:gd name="T33" fmla="*/ 4 h 36"/>
                <a:gd name="T34" fmla="*/ 36 w 44"/>
                <a:gd name="T35" fmla="*/ 0 h 36"/>
                <a:gd name="T36" fmla="*/ 44 w 44"/>
                <a:gd name="T37" fmla="*/ 13 h 36"/>
                <a:gd name="T38" fmla="*/ 44 w 44"/>
                <a:gd name="T39" fmla="*/ 36 h 36"/>
                <a:gd name="T40" fmla="*/ 39 w 44"/>
                <a:gd name="T41"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 h="36">
                  <a:moveTo>
                    <a:pt x="39" y="36"/>
                  </a:moveTo>
                  <a:cubicBezTo>
                    <a:pt x="39" y="14"/>
                    <a:pt x="39" y="14"/>
                    <a:pt x="39" y="14"/>
                  </a:cubicBezTo>
                  <a:cubicBezTo>
                    <a:pt x="39" y="9"/>
                    <a:pt x="39" y="5"/>
                    <a:pt x="34" y="5"/>
                  </a:cubicBezTo>
                  <a:cubicBezTo>
                    <a:pt x="31" y="5"/>
                    <a:pt x="30" y="5"/>
                    <a:pt x="25" y="7"/>
                  </a:cubicBezTo>
                  <a:cubicBezTo>
                    <a:pt x="25" y="9"/>
                    <a:pt x="25" y="11"/>
                    <a:pt x="25" y="13"/>
                  </a:cubicBezTo>
                  <a:cubicBezTo>
                    <a:pt x="25" y="36"/>
                    <a:pt x="25" y="36"/>
                    <a:pt x="25" y="36"/>
                  </a:cubicBezTo>
                  <a:cubicBezTo>
                    <a:pt x="19" y="36"/>
                    <a:pt x="19" y="36"/>
                    <a:pt x="19" y="36"/>
                  </a:cubicBezTo>
                  <a:cubicBezTo>
                    <a:pt x="19" y="14"/>
                    <a:pt x="19" y="14"/>
                    <a:pt x="19" y="14"/>
                  </a:cubicBezTo>
                  <a:cubicBezTo>
                    <a:pt x="19" y="9"/>
                    <a:pt x="20" y="5"/>
                    <a:pt x="14" y="5"/>
                  </a:cubicBezTo>
                  <a:cubicBezTo>
                    <a:pt x="12" y="5"/>
                    <a:pt x="11" y="5"/>
                    <a:pt x="6" y="7"/>
                  </a:cubicBezTo>
                  <a:cubicBezTo>
                    <a:pt x="6" y="36"/>
                    <a:pt x="6" y="36"/>
                    <a:pt x="6" y="36"/>
                  </a:cubicBezTo>
                  <a:cubicBezTo>
                    <a:pt x="0" y="36"/>
                    <a:pt x="0" y="36"/>
                    <a:pt x="0" y="36"/>
                  </a:cubicBezTo>
                  <a:cubicBezTo>
                    <a:pt x="0" y="1"/>
                    <a:pt x="0" y="1"/>
                    <a:pt x="0" y="1"/>
                  </a:cubicBezTo>
                  <a:cubicBezTo>
                    <a:pt x="6" y="1"/>
                    <a:pt x="6" y="1"/>
                    <a:pt x="6" y="1"/>
                  </a:cubicBezTo>
                  <a:cubicBezTo>
                    <a:pt x="6" y="4"/>
                    <a:pt x="6" y="4"/>
                    <a:pt x="6" y="4"/>
                  </a:cubicBezTo>
                  <a:cubicBezTo>
                    <a:pt x="11" y="1"/>
                    <a:pt x="14" y="0"/>
                    <a:pt x="17" y="0"/>
                  </a:cubicBezTo>
                  <a:cubicBezTo>
                    <a:pt x="20" y="0"/>
                    <a:pt x="23" y="1"/>
                    <a:pt x="24" y="4"/>
                  </a:cubicBezTo>
                  <a:cubicBezTo>
                    <a:pt x="27" y="3"/>
                    <a:pt x="32" y="0"/>
                    <a:pt x="36" y="0"/>
                  </a:cubicBezTo>
                  <a:cubicBezTo>
                    <a:pt x="44" y="0"/>
                    <a:pt x="44" y="6"/>
                    <a:pt x="44" y="13"/>
                  </a:cubicBezTo>
                  <a:cubicBezTo>
                    <a:pt x="44" y="36"/>
                    <a:pt x="44" y="36"/>
                    <a:pt x="44" y="36"/>
                  </a:cubicBezTo>
                  <a:lnTo>
                    <a:pt x="39"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39"/>
            <p:cNvSpPr>
              <a:spLocks noEditPoints="1"/>
            </p:cNvSpPr>
            <p:nvPr userDrawn="1"/>
          </p:nvSpPr>
          <p:spPr bwMode="auto">
            <a:xfrm>
              <a:off x="-1776693" y="1157989"/>
              <a:ext cx="84137" cy="142875"/>
            </a:xfrm>
            <a:custGeom>
              <a:avLst/>
              <a:gdLst>
                <a:gd name="T0" fmla="*/ 17 w 30"/>
                <a:gd name="T1" fmla="*/ 37 h 51"/>
                <a:gd name="T2" fmla="*/ 6 w 30"/>
                <a:gd name="T3" fmla="*/ 33 h 51"/>
                <a:gd name="T4" fmla="*/ 6 w 30"/>
                <a:gd name="T5" fmla="*/ 51 h 51"/>
                <a:gd name="T6" fmla="*/ 0 w 30"/>
                <a:gd name="T7" fmla="*/ 51 h 51"/>
                <a:gd name="T8" fmla="*/ 0 w 30"/>
                <a:gd name="T9" fmla="*/ 1 h 51"/>
                <a:gd name="T10" fmla="*/ 6 w 30"/>
                <a:gd name="T11" fmla="*/ 1 h 51"/>
                <a:gd name="T12" fmla="*/ 6 w 30"/>
                <a:gd name="T13" fmla="*/ 4 h 51"/>
                <a:gd name="T14" fmla="*/ 18 w 30"/>
                <a:gd name="T15" fmla="*/ 0 h 51"/>
                <a:gd name="T16" fmla="*/ 30 w 30"/>
                <a:gd name="T17" fmla="*/ 18 h 51"/>
                <a:gd name="T18" fmla="*/ 17 w 30"/>
                <a:gd name="T19" fmla="*/ 37 h 51"/>
                <a:gd name="T20" fmla="*/ 16 w 30"/>
                <a:gd name="T21" fmla="*/ 5 h 51"/>
                <a:gd name="T22" fmla="*/ 6 w 30"/>
                <a:gd name="T23" fmla="*/ 7 h 51"/>
                <a:gd name="T24" fmla="*/ 6 w 30"/>
                <a:gd name="T25" fmla="*/ 29 h 51"/>
                <a:gd name="T26" fmla="*/ 15 w 30"/>
                <a:gd name="T27" fmla="*/ 32 h 51"/>
                <a:gd name="T28" fmla="*/ 24 w 30"/>
                <a:gd name="T29" fmla="*/ 19 h 51"/>
                <a:gd name="T30" fmla="*/ 16 w 30"/>
                <a:gd name="T31" fmla="*/ 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0" h="51">
                  <a:moveTo>
                    <a:pt x="17" y="37"/>
                  </a:moveTo>
                  <a:cubicBezTo>
                    <a:pt x="13" y="37"/>
                    <a:pt x="9" y="35"/>
                    <a:pt x="6" y="33"/>
                  </a:cubicBezTo>
                  <a:cubicBezTo>
                    <a:pt x="6" y="51"/>
                    <a:pt x="6" y="51"/>
                    <a:pt x="6" y="51"/>
                  </a:cubicBezTo>
                  <a:cubicBezTo>
                    <a:pt x="0" y="51"/>
                    <a:pt x="0" y="51"/>
                    <a:pt x="0" y="51"/>
                  </a:cubicBezTo>
                  <a:cubicBezTo>
                    <a:pt x="0" y="1"/>
                    <a:pt x="0" y="1"/>
                    <a:pt x="0" y="1"/>
                  </a:cubicBezTo>
                  <a:cubicBezTo>
                    <a:pt x="6" y="1"/>
                    <a:pt x="6" y="1"/>
                    <a:pt x="6" y="1"/>
                  </a:cubicBezTo>
                  <a:cubicBezTo>
                    <a:pt x="6" y="4"/>
                    <a:pt x="6" y="4"/>
                    <a:pt x="6" y="4"/>
                  </a:cubicBezTo>
                  <a:cubicBezTo>
                    <a:pt x="10" y="1"/>
                    <a:pt x="14" y="0"/>
                    <a:pt x="18" y="0"/>
                  </a:cubicBezTo>
                  <a:cubicBezTo>
                    <a:pt x="25" y="0"/>
                    <a:pt x="30" y="7"/>
                    <a:pt x="30" y="18"/>
                  </a:cubicBezTo>
                  <a:cubicBezTo>
                    <a:pt x="30" y="29"/>
                    <a:pt x="24" y="37"/>
                    <a:pt x="17" y="37"/>
                  </a:cubicBezTo>
                  <a:moveTo>
                    <a:pt x="16" y="5"/>
                  </a:moveTo>
                  <a:cubicBezTo>
                    <a:pt x="13" y="5"/>
                    <a:pt x="11" y="6"/>
                    <a:pt x="6" y="7"/>
                  </a:cubicBezTo>
                  <a:cubicBezTo>
                    <a:pt x="6" y="29"/>
                    <a:pt x="6" y="29"/>
                    <a:pt x="6" y="29"/>
                  </a:cubicBezTo>
                  <a:cubicBezTo>
                    <a:pt x="11" y="31"/>
                    <a:pt x="13" y="32"/>
                    <a:pt x="15" y="32"/>
                  </a:cubicBezTo>
                  <a:cubicBezTo>
                    <a:pt x="21" y="32"/>
                    <a:pt x="24" y="27"/>
                    <a:pt x="24" y="19"/>
                  </a:cubicBezTo>
                  <a:cubicBezTo>
                    <a:pt x="24" y="9"/>
                    <a:pt x="21" y="5"/>
                    <a:pt x="16"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40"/>
            <p:cNvSpPr>
              <a:spLocks/>
            </p:cNvSpPr>
            <p:nvPr userDrawn="1"/>
          </p:nvSpPr>
          <p:spPr bwMode="auto">
            <a:xfrm>
              <a:off x="-1670331" y="1157989"/>
              <a:ext cx="46037" cy="101600"/>
            </a:xfrm>
            <a:custGeom>
              <a:avLst/>
              <a:gdLst>
                <a:gd name="T0" fmla="*/ 15 w 16"/>
                <a:gd name="T1" fmla="*/ 5 h 36"/>
                <a:gd name="T2" fmla="*/ 6 w 16"/>
                <a:gd name="T3" fmla="*/ 8 h 36"/>
                <a:gd name="T4" fmla="*/ 6 w 16"/>
                <a:gd name="T5" fmla="*/ 36 h 36"/>
                <a:gd name="T6" fmla="*/ 0 w 16"/>
                <a:gd name="T7" fmla="*/ 36 h 36"/>
                <a:gd name="T8" fmla="*/ 0 w 16"/>
                <a:gd name="T9" fmla="*/ 1 h 36"/>
                <a:gd name="T10" fmla="*/ 5 w 16"/>
                <a:gd name="T11" fmla="*/ 1 h 36"/>
                <a:gd name="T12" fmla="*/ 5 w 16"/>
                <a:gd name="T13" fmla="*/ 4 h 36"/>
                <a:gd name="T14" fmla="*/ 15 w 16"/>
                <a:gd name="T15" fmla="*/ 0 h 36"/>
                <a:gd name="T16" fmla="*/ 16 w 16"/>
                <a:gd name="T17" fmla="*/ 0 h 36"/>
                <a:gd name="T18" fmla="*/ 16 w 16"/>
                <a:gd name="T19" fmla="*/ 6 h 36"/>
                <a:gd name="T20" fmla="*/ 15 w 16"/>
                <a:gd name="T21" fmla="*/ 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5" y="5"/>
                  </a:moveTo>
                  <a:cubicBezTo>
                    <a:pt x="12" y="5"/>
                    <a:pt x="9" y="6"/>
                    <a:pt x="6" y="8"/>
                  </a:cubicBezTo>
                  <a:cubicBezTo>
                    <a:pt x="6" y="36"/>
                    <a:pt x="6" y="36"/>
                    <a:pt x="6" y="36"/>
                  </a:cubicBezTo>
                  <a:cubicBezTo>
                    <a:pt x="0" y="36"/>
                    <a:pt x="0" y="36"/>
                    <a:pt x="0" y="36"/>
                  </a:cubicBezTo>
                  <a:cubicBezTo>
                    <a:pt x="0" y="1"/>
                    <a:pt x="0" y="1"/>
                    <a:pt x="0" y="1"/>
                  </a:cubicBezTo>
                  <a:cubicBezTo>
                    <a:pt x="5" y="1"/>
                    <a:pt x="5" y="1"/>
                    <a:pt x="5" y="1"/>
                  </a:cubicBezTo>
                  <a:cubicBezTo>
                    <a:pt x="5" y="4"/>
                    <a:pt x="5" y="4"/>
                    <a:pt x="5" y="4"/>
                  </a:cubicBezTo>
                  <a:cubicBezTo>
                    <a:pt x="9" y="1"/>
                    <a:pt x="11" y="0"/>
                    <a:pt x="15" y="0"/>
                  </a:cubicBezTo>
                  <a:cubicBezTo>
                    <a:pt x="15" y="0"/>
                    <a:pt x="16" y="0"/>
                    <a:pt x="16" y="0"/>
                  </a:cubicBezTo>
                  <a:cubicBezTo>
                    <a:pt x="16" y="6"/>
                    <a:pt x="16" y="6"/>
                    <a:pt x="16" y="6"/>
                  </a:cubicBezTo>
                  <a:cubicBezTo>
                    <a:pt x="15"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41"/>
            <p:cNvSpPr>
              <a:spLocks noEditPoints="1"/>
            </p:cNvSpPr>
            <p:nvPr userDrawn="1"/>
          </p:nvSpPr>
          <p:spPr bwMode="auto">
            <a:xfrm>
              <a:off x="-1616356" y="1157989"/>
              <a:ext cx="87312" cy="104775"/>
            </a:xfrm>
            <a:custGeom>
              <a:avLst/>
              <a:gdLst>
                <a:gd name="T0" fmla="*/ 16 w 31"/>
                <a:gd name="T1" fmla="*/ 37 h 37"/>
                <a:gd name="T2" fmla="*/ 0 w 31"/>
                <a:gd name="T3" fmla="*/ 18 h 37"/>
                <a:gd name="T4" fmla="*/ 16 w 31"/>
                <a:gd name="T5" fmla="*/ 0 h 37"/>
                <a:gd name="T6" fmla="*/ 31 w 31"/>
                <a:gd name="T7" fmla="*/ 18 h 37"/>
                <a:gd name="T8" fmla="*/ 16 w 31"/>
                <a:gd name="T9" fmla="*/ 37 h 37"/>
                <a:gd name="T10" fmla="*/ 16 w 31"/>
                <a:gd name="T11" fmla="*/ 5 h 37"/>
                <a:gd name="T12" fmla="*/ 6 w 31"/>
                <a:gd name="T13" fmla="*/ 18 h 37"/>
                <a:gd name="T14" fmla="*/ 16 w 31"/>
                <a:gd name="T15" fmla="*/ 32 h 37"/>
                <a:gd name="T16" fmla="*/ 25 w 31"/>
                <a:gd name="T17" fmla="*/ 18 h 37"/>
                <a:gd name="T18" fmla="*/ 16 w 31"/>
                <a:gd name="T19"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37">
                  <a:moveTo>
                    <a:pt x="16" y="37"/>
                  </a:moveTo>
                  <a:cubicBezTo>
                    <a:pt x="6" y="37"/>
                    <a:pt x="0" y="30"/>
                    <a:pt x="0" y="18"/>
                  </a:cubicBezTo>
                  <a:cubicBezTo>
                    <a:pt x="0" y="7"/>
                    <a:pt x="6" y="0"/>
                    <a:pt x="16" y="0"/>
                  </a:cubicBezTo>
                  <a:cubicBezTo>
                    <a:pt x="26" y="0"/>
                    <a:pt x="31" y="6"/>
                    <a:pt x="31" y="18"/>
                  </a:cubicBezTo>
                  <a:cubicBezTo>
                    <a:pt x="31" y="30"/>
                    <a:pt x="26" y="37"/>
                    <a:pt x="16" y="37"/>
                  </a:cubicBezTo>
                  <a:moveTo>
                    <a:pt x="16" y="5"/>
                  </a:moveTo>
                  <a:cubicBezTo>
                    <a:pt x="9" y="5"/>
                    <a:pt x="6" y="9"/>
                    <a:pt x="6" y="18"/>
                  </a:cubicBezTo>
                  <a:cubicBezTo>
                    <a:pt x="6" y="28"/>
                    <a:pt x="9" y="32"/>
                    <a:pt x="16" y="32"/>
                  </a:cubicBezTo>
                  <a:cubicBezTo>
                    <a:pt x="22" y="32"/>
                    <a:pt x="25" y="28"/>
                    <a:pt x="25" y="18"/>
                  </a:cubicBezTo>
                  <a:cubicBezTo>
                    <a:pt x="25" y="9"/>
                    <a:pt x="23" y="5"/>
                    <a:pt x="16"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42"/>
            <p:cNvSpPr>
              <a:spLocks/>
            </p:cNvSpPr>
            <p:nvPr userDrawn="1"/>
          </p:nvSpPr>
          <p:spPr bwMode="auto">
            <a:xfrm>
              <a:off x="-1517931" y="1161164"/>
              <a:ext cx="87312" cy="98425"/>
            </a:xfrm>
            <a:custGeom>
              <a:avLst/>
              <a:gdLst>
                <a:gd name="T0" fmla="*/ 33 w 55"/>
                <a:gd name="T1" fmla="*/ 62 h 62"/>
                <a:gd name="T2" fmla="*/ 21 w 55"/>
                <a:gd name="T3" fmla="*/ 62 h 62"/>
                <a:gd name="T4" fmla="*/ 0 w 55"/>
                <a:gd name="T5" fmla="*/ 0 h 62"/>
                <a:gd name="T6" fmla="*/ 10 w 55"/>
                <a:gd name="T7" fmla="*/ 0 h 62"/>
                <a:gd name="T8" fmla="*/ 28 w 55"/>
                <a:gd name="T9" fmla="*/ 53 h 62"/>
                <a:gd name="T10" fmla="*/ 46 w 55"/>
                <a:gd name="T11" fmla="*/ 0 h 62"/>
                <a:gd name="T12" fmla="*/ 55 w 55"/>
                <a:gd name="T13" fmla="*/ 0 h 62"/>
                <a:gd name="T14" fmla="*/ 33 w 55"/>
                <a:gd name="T15" fmla="*/ 62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62">
                  <a:moveTo>
                    <a:pt x="33" y="62"/>
                  </a:moveTo>
                  <a:lnTo>
                    <a:pt x="21" y="62"/>
                  </a:lnTo>
                  <a:lnTo>
                    <a:pt x="0" y="0"/>
                  </a:lnTo>
                  <a:lnTo>
                    <a:pt x="10" y="0"/>
                  </a:lnTo>
                  <a:lnTo>
                    <a:pt x="28" y="53"/>
                  </a:lnTo>
                  <a:lnTo>
                    <a:pt x="46" y="0"/>
                  </a:lnTo>
                  <a:lnTo>
                    <a:pt x="55" y="0"/>
                  </a:lnTo>
                  <a:lnTo>
                    <a:pt x="33" y="6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43"/>
            <p:cNvSpPr>
              <a:spLocks noEditPoints="1"/>
            </p:cNvSpPr>
            <p:nvPr userDrawn="1"/>
          </p:nvSpPr>
          <p:spPr bwMode="auto">
            <a:xfrm>
              <a:off x="-1417918" y="1118302"/>
              <a:ext cx="23812" cy="141288"/>
            </a:xfrm>
            <a:custGeom>
              <a:avLst/>
              <a:gdLst>
                <a:gd name="T0" fmla="*/ 4 w 8"/>
                <a:gd name="T1" fmla="*/ 7 h 50"/>
                <a:gd name="T2" fmla="*/ 0 w 8"/>
                <a:gd name="T3" fmla="*/ 3 h 50"/>
                <a:gd name="T4" fmla="*/ 4 w 8"/>
                <a:gd name="T5" fmla="*/ 0 h 50"/>
                <a:gd name="T6" fmla="*/ 8 w 8"/>
                <a:gd name="T7" fmla="*/ 3 h 50"/>
                <a:gd name="T8" fmla="*/ 4 w 8"/>
                <a:gd name="T9" fmla="*/ 7 h 50"/>
                <a:gd name="T10" fmla="*/ 1 w 8"/>
                <a:gd name="T11" fmla="*/ 15 h 50"/>
                <a:gd name="T12" fmla="*/ 7 w 8"/>
                <a:gd name="T13" fmla="*/ 15 h 50"/>
                <a:gd name="T14" fmla="*/ 7 w 8"/>
                <a:gd name="T15" fmla="*/ 50 h 50"/>
                <a:gd name="T16" fmla="*/ 1 w 8"/>
                <a:gd name="T17" fmla="*/ 50 h 50"/>
                <a:gd name="T18" fmla="*/ 1 w 8"/>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50">
                  <a:moveTo>
                    <a:pt x="4" y="7"/>
                  </a:moveTo>
                  <a:cubicBezTo>
                    <a:pt x="2" y="7"/>
                    <a:pt x="0" y="6"/>
                    <a:pt x="0" y="3"/>
                  </a:cubicBezTo>
                  <a:cubicBezTo>
                    <a:pt x="0" y="2"/>
                    <a:pt x="2" y="0"/>
                    <a:pt x="4" y="0"/>
                  </a:cubicBezTo>
                  <a:cubicBezTo>
                    <a:pt x="6" y="0"/>
                    <a:pt x="8" y="1"/>
                    <a:pt x="8" y="3"/>
                  </a:cubicBezTo>
                  <a:cubicBezTo>
                    <a:pt x="8" y="5"/>
                    <a:pt x="6" y="7"/>
                    <a:pt x="4" y="7"/>
                  </a:cubicBezTo>
                  <a:moveTo>
                    <a:pt x="1" y="15"/>
                  </a:moveTo>
                  <a:cubicBezTo>
                    <a:pt x="7" y="15"/>
                    <a:pt x="7" y="15"/>
                    <a:pt x="7" y="15"/>
                  </a:cubicBezTo>
                  <a:cubicBezTo>
                    <a:pt x="7" y="50"/>
                    <a:pt x="7" y="50"/>
                    <a:pt x="7"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44"/>
            <p:cNvSpPr>
              <a:spLocks/>
            </p:cNvSpPr>
            <p:nvPr userDrawn="1"/>
          </p:nvSpPr>
          <p:spPr bwMode="auto">
            <a:xfrm>
              <a:off x="-1370293" y="1157989"/>
              <a:ext cx="79375" cy="101600"/>
            </a:xfrm>
            <a:custGeom>
              <a:avLst/>
              <a:gdLst>
                <a:gd name="T0" fmla="*/ 22 w 28"/>
                <a:gd name="T1" fmla="*/ 36 h 36"/>
                <a:gd name="T2" fmla="*/ 22 w 28"/>
                <a:gd name="T3" fmla="*/ 14 h 36"/>
                <a:gd name="T4" fmla="*/ 16 w 28"/>
                <a:gd name="T5" fmla="*/ 5 h 36"/>
                <a:gd name="T6" fmla="*/ 6 w 28"/>
                <a:gd name="T7" fmla="*/ 7 h 36"/>
                <a:gd name="T8" fmla="*/ 6 w 28"/>
                <a:gd name="T9" fmla="*/ 36 h 36"/>
                <a:gd name="T10" fmla="*/ 0 w 28"/>
                <a:gd name="T11" fmla="*/ 36 h 36"/>
                <a:gd name="T12" fmla="*/ 0 w 28"/>
                <a:gd name="T13" fmla="*/ 1 h 36"/>
                <a:gd name="T14" fmla="*/ 6 w 28"/>
                <a:gd name="T15" fmla="*/ 1 h 36"/>
                <a:gd name="T16" fmla="*/ 6 w 28"/>
                <a:gd name="T17" fmla="*/ 4 h 36"/>
                <a:gd name="T18" fmla="*/ 18 w 28"/>
                <a:gd name="T19" fmla="*/ 0 h 36"/>
                <a:gd name="T20" fmla="*/ 26 w 28"/>
                <a:gd name="T21" fmla="*/ 3 h 36"/>
                <a:gd name="T22" fmla="*/ 28 w 28"/>
                <a:gd name="T23" fmla="*/ 13 h 36"/>
                <a:gd name="T24" fmla="*/ 28 w 28"/>
                <a:gd name="T25" fmla="*/ 36 h 36"/>
                <a:gd name="T26" fmla="*/ 22 w 28"/>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36">
                  <a:moveTo>
                    <a:pt x="22" y="36"/>
                  </a:moveTo>
                  <a:cubicBezTo>
                    <a:pt x="22" y="14"/>
                    <a:pt x="22" y="14"/>
                    <a:pt x="22" y="14"/>
                  </a:cubicBezTo>
                  <a:cubicBezTo>
                    <a:pt x="22" y="9"/>
                    <a:pt x="22" y="5"/>
                    <a:pt x="16" y="5"/>
                  </a:cubicBezTo>
                  <a:cubicBezTo>
                    <a:pt x="13" y="5"/>
                    <a:pt x="10" y="6"/>
                    <a:pt x="6" y="7"/>
                  </a:cubicBezTo>
                  <a:cubicBezTo>
                    <a:pt x="6" y="36"/>
                    <a:pt x="6" y="36"/>
                    <a:pt x="6" y="36"/>
                  </a:cubicBezTo>
                  <a:cubicBezTo>
                    <a:pt x="0" y="36"/>
                    <a:pt x="0" y="36"/>
                    <a:pt x="0" y="36"/>
                  </a:cubicBezTo>
                  <a:cubicBezTo>
                    <a:pt x="0" y="1"/>
                    <a:pt x="0" y="1"/>
                    <a:pt x="0" y="1"/>
                  </a:cubicBezTo>
                  <a:cubicBezTo>
                    <a:pt x="6" y="1"/>
                    <a:pt x="6" y="1"/>
                    <a:pt x="6" y="1"/>
                  </a:cubicBezTo>
                  <a:cubicBezTo>
                    <a:pt x="6" y="4"/>
                    <a:pt x="6" y="4"/>
                    <a:pt x="6" y="4"/>
                  </a:cubicBezTo>
                  <a:cubicBezTo>
                    <a:pt x="11" y="1"/>
                    <a:pt x="15" y="0"/>
                    <a:pt x="18" y="0"/>
                  </a:cubicBezTo>
                  <a:cubicBezTo>
                    <a:pt x="22" y="0"/>
                    <a:pt x="24" y="1"/>
                    <a:pt x="26" y="3"/>
                  </a:cubicBezTo>
                  <a:cubicBezTo>
                    <a:pt x="27" y="5"/>
                    <a:pt x="28" y="7"/>
                    <a:pt x="28" y="13"/>
                  </a:cubicBezTo>
                  <a:cubicBezTo>
                    <a:pt x="28" y="36"/>
                    <a:pt x="28" y="36"/>
                    <a:pt x="28" y="36"/>
                  </a:cubicBezTo>
                  <a:lnTo>
                    <a:pt x="2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45"/>
            <p:cNvSpPr>
              <a:spLocks noEditPoints="1"/>
            </p:cNvSpPr>
            <p:nvPr userDrawn="1"/>
          </p:nvSpPr>
          <p:spPr bwMode="auto">
            <a:xfrm>
              <a:off x="-1268693" y="1157989"/>
              <a:ext cx="80962" cy="146050"/>
            </a:xfrm>
            <a:custGeom>
              <a:avLst/>
              <a:gdLst>
                <a:gd name="T0" fmla="*/ 25 w 29"/>
                <a:gd name="T1" fmla="*/ 49 h 52"/>
                <a:gd name="T2" fmla="*/ 15 w 29"/>
                <a:gd name="T3" fmla="*/ 52 h 52"/>
                <a:gd name="T4" fmla="*/ 2 w 29"/>
                <a:gd name="T5" fmla="*/ 50 h 52"/>
                <a:gd name="T6" fmla="*/ 3 w 29"/>
                <a:gd name="T7" fmla="*/ 46 h 52"/>
                <a:gd name="T8" fmla="*/ 12 w 29"/>
                <a:gd name="T9" fmla="*/ 47 h 52"/>
                <a:gd name="T10" fmla="*/ 22 w 29"/>
                <a:gd name="T11" fmla="*/ 43 h 52"/>
                <a:gd name="T12" fmla="*/ 23 w 29"/>
                <a:gd name="T13" fmla="*/ 34 h 52"/>
                <a:gd name="T14" fmla="*/ 23 w 29"/>
                <a:gd name="T15" fmla="*/ 32 h 52"/>
                <a:gd name="T16" fmla="*/ 12 w 29"/>
                <a:gd name="T17" fmla="*/ 36 h 52"/>
                <a:gd name="T18" fmla="*/ 0 w 29"/>
                <a:gd name="T19" fmla="*/ 18 h 52"/>
                <a:gd name="T20" fmla="*/ 13 w 29"/>
                <a:gd name="T21" fmla="*/ 0 h 52"/>
                <a:gd name="T22" fmla="*/ 23 w 29"/>
                <a:gd name="T23" fmla="*/ 4 h 52"/>
                <a:gd name="T24" fmla="*/ 23 w 29"/>
                <a:gd name="T25" fmla="*/ 1 h 52"/>
                <a:gd name="T26" fmla="*/ 29 w 29"/>
                <a:gd name="T27" fmla="*/ 1 h 52"/>
                <a:gd name="T28" fmla="*/ 29 w 29"/>
                <a:gd name="T29" fmla="*/ 34 h 52"/>
                <a:gd name="T30" fmla="*/ 25 w 29"/>
                <a:gd name="T31" fmla="*/ 49 h 52"/>
                <a:gd name="T32" fmla="*/ 23 w 29"/>
                <a:gd name="T33" fmla="*/ 7 h 52"/>
                <a:gd name="T34" fmla="*/ 14 w 29"/>
                <a:gd name="T35" fmla="*/ 5 h 52"/>
                <a:gd name="T36" fmla="*/ 6 w 29"/>
                <a:gd name="T37" fmla="*/ 18 h 52"/>
                <a:gd name="T38" fmla="*/ 14 w 29"/>
                <a:gd name="T39" fmla="*/ 31 h 52"/>
                <a:gd name="T40" fmla="*/ 23 w 29"/>
                <a:gd name="T41" fmla="*/ 29 h 52"/>
                <a:gd name="T42" fmla="*/ 23 w 29"/>
                <a:gd name="T43" fmla="*/ 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52">
                  <a:moveTo>
                    <a:pt x="25" y="49"/>
                  </a:moveTo>
                  <a:cubicBezTo>
                    <a:pt x="22" y="51"/>
                    <a:pt x="19" y="52"/>
                    <a:pt x="15" y="52"/>
                  </a:cubicBezTo>
                  <a:cubicBezTo>
                    <a:pt x="12" y="52"/>
                    <a:pt x="8" y="51"/>
                    <a:pt x="2" y="50"/>
                  </a:cubicBezTo>
                  <a:cubicBezTo>
                    <a:pt x="3" y="46"/>
                    <a:pt x="3" y="46"/>
                    <a:pt x="3" y="46"/>
                  </a:cubicBezTo>
                  <a:cubicBezTo>
                    <a:pt x="7" y="47"/>
                    <a:pt x="10" y="47"/>
                    <a:pt x="12" y="47"/>
                  </a:cubicBezTo>
                  <a:cubicBezTo>
                    <a:pt x="17" y="47"/>
                    <a:pt x="21" y="46"/>
                    <a:pt x="22" y="43"/>
                  </a:cubicBezTo>
                  <a:cubicBezTo>
                    <a:pt x="23" y="42"/>
                    <a:pt x="23" y="40"/>
                    <a:pt x="23" y="34"/>
                  </a:cubicBezTo>
                  <a:cubicBezTo>
                    <a:pt x="23" y="32"/>
                    <a:pt x="23" y="32"/>
                    <a:pt x="23" y="32"/>
                  </a:cubicBezTo>
                  <a:cubicBezTo>
                    <a:pt x="19" y="35"/>
                    <a:pt x="15" y="36"/>
                    <a:pt x="12" y="36"/>
                  </a:cubicBezTo>
                  <a:cubicBezTo>
                    <a:pt x="4" y="36"/>
                    <a:pt x="0" y="29"/>
                    <a:pt x="0" y="18"/>
                  </a:cubicBezTo>
                  <a:cubicBezTo>
                    <a:pt x="0" y="7"/>
                    <a:pt x="5" y="0"/>
                    <a:pt x="13" y="0"/>
                  </a:cubicBezTo>
                  <a:cubicBezTo>
                    <a:pt x="16" y="0"/>
                    <a:pt x="20" y="2"/>
                    <a:pt x="23" y="4"/>
                  </a:cubicBezTo>
                  <a:cubicBezTo>
                    <a:pt x="23" y="1"/>
                    <a:pt x="23" y="1"/>
                    <a:pt x="23" y="1"/>
                  </a:cubicBezTo>
                  <a:cubicBezTo>
                    <a:pt x="29" y="1"/>
                    <a:pt x="29" y="1"/>
                    <a:pt x="29" y="1"/>
                  </a:cubicBezTo>
                  <a:cubicBezTo>
                    <a:pt x="29" y="34"/>
                    <a:pt x="29" y="34"/>
                    <a:pt x="29" y="34"/>
                  </a:cubicBezTo>
                  <a:cubicBezTo>
                    <a:pt x="29" y="43"/>
                    <a:pt x="28" y="46"/>
                    <a:pt x="25" y="49"/>
                  </a:cubicBezTo>
                  <a:moveTo>
                    <a:pt x="23" y="7"/>
                  </a:moveTo>
                  <a:cubicBezTo>
                    <a:pt x="18" y="5"/>
                    <a:pt x="17" y="5"/>
                    <a:pt x="14" y="5"/>
                  </a:cubicBezTo>
                  <a:cubicBezTo>
                    <a:pt x="9" y="5"/>
                    <a:pt x="6" y="10"/>
                    <a:pt x="6" y="18"/>
                  </a:cubicBezTo>
                  <a:cubicBezTo>
                    <a:pt x="6" y="27"/>
                    <a:pt x="8" y="31"/>
                    <a:pt x="14" y="31"/>
                  </a:cubicBezTo>
                  <a:cubicBezTo>
                    <a:pt x="16" y="31"/>
                    <a:pt x="18" y="31"/>
                    <a:pt x="23" y="29"/>
                  </a:cubicBezTo>
                  <a:lnTo>
                    <a:pt x="23" y="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Rectangle 46"/>
            <p:cNvSpPr>
              <a:spLocks noChangeArrowheads="1"/>
            </p:cNvSpPr>
            <p:nvPr userDrawn="1"/>
          </p:nvSpPr>
          <p:spPr bwMode="auto">
            <a:xfrm>
              <a:off x="-1105181" y="1110364"/>
              <a:ext cx="15875" cy="149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47"/>
            <p:cNvSpPr>
              <a:spLocks noEditPoints="1"/>
            </p:cNvSpPr>
            <p:nvPr userDrawn="1"/>
          </p:nvSpPr>
          <p:spPr bwMode="auto">
            <a:xfrm>
              <a:off x="-1060731" y="1118302"/>
              <a:ext cx="19050" cy="141288"/>
            </a:xfrm>
            <a:custGeom>
              <a:avLst/>
              <a:gdLst>
                <a:gd name="T0" fmla="*/ 3 w 7"/>
                <a:gd name="T1" fmla="*/ 7 h 50"/>
                <a:gd name="T2" fmla="*/ 0 w 7"/>
                <a:gd name="T3" fmla="*/ 3 h 50"/>
                <a:gd name="T4" fmla="*/ 3 w 7"/>
                <a:gd name="T5" fmla="*/ 0 h 50"/>
                <a:gd name="T6" fmla="*/ 7 w 7"/>
                <a:gd name="T7" fmla="*/ 3 h 50"/>
                <a:gd name="T8" fmla="*/ 3 w 7"/>
                <a:gd name="T9" fmla="*/ 7 h 50"/>
                <a:gd name="T10" fmla="*/ 0 w 7"/>
                <a:gd name="T11" fmla="*/ 15 h 50"/>
                <a:gd name="T12" fmla="*/ 6 w 7"/>
                <a:gd name="T13" fmla="*/ 15 h 50"/>
                <a:gd name="T14" fmla="*/ 6 w 7"/>
                <a:gd name="T15" fmla="*/ 50 h 50"/>
                <a:gd name="T16" fmla="*/ 0 w 7"/>
                <a:gd name="T17" fmla="*/ 50 h 50"/>
                <a:gd name="T18" fmla="*/ 0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7"/>
                  </a:moveTo>
                  <a:cubicBezTo>
                    <a:pt x="1" y="7"/>
                    <a:pt x="0" y="6"/>
                    <a:pt x="0" y="3"/>
                  </a:cubicBezTo>
                  <a:cubicBezTo>
                    <a:pt x="0" y="2"/>
                    <a:pt x="1" y="0"/>
                    <a:pt x="3" y="0"/>
                  </a:cubicBezTo>
                  <a:cubicBezTo>
                    <a:pt x="5" y="0"/>
                    <a:pt x="7" y="1"/>
                    <a:pt x="7" y="3"/>
                  </a:cubicBezTo>
                  <a:cubicBezTo>
                    <a:pt x="7" y="5"/>
                    <a:pt x="5" y="7"/>
                    <a:pt x="3" y="7"/>
                  </a:cubicBezTo>
                  <a:moveTo>
                    <a:pt x="0" y="15"/>
                  </a:moveTo>
                  <a:cubicBezTo>
                    <a:pt x="6" y="15"/>
                    <a:pt x="6" y="15"/>
                    <a:pt x="6" y="15"/>
                  </a:cubicBezTo>
                  <a:cubicBezTo>
                    <a:pt x="6" y="50"/>
                    <a:pt x="6" y="50"/>
                    <a:pt x="6" y="50"/>
                  </a:cubicBezTo>
                  <a:cubicBezTo>
                    <a:pt x="0" y="50"/>
                    <a:pt x="0" y="50"/>
                    <a:pt x="0" y="50"/>
                  </a:cubicBezTo>
                  <a:lnTo>
                    <a:pt x="0"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48"/>
            <p:cNvSpPr>
              <a:spLocks/>
            </p:cNvSpPr>
            <p:nvPr userDrawn="1"/>
          </p:nvSpPr>
          <p:spPr bwMode="auto">
            <a:xfrm>
              <a:off x="-1027393" y="1161164"/>
              <a:ext cx="87312" cy="98425"/>
            </a:xfrm>
            <a:custGeom>
              <a:avLst/>
              <a:gdLst>
                <a:gd name="T0" fmla="*/ 34 w 55"/>
                <a:gd name="T1" fmla="*/ 62 h 62"/>
                <a:gd name="T2" fmla="*/ 21 w 55"/>
                <a:gd name="T3" fmla="*/ 62 h 62"/>
                <a:gd name="T4" fmla="*/ 0 w 55"/>
                <a:gd name="T5" fmla="*/ 0 h 62"/>
                <a:gd name="T6" fmla="*/ 11 w 55"/>
                <a:gd name="T7" fmla="*/ 0 h 62"/>
                <a:gd name="T8" fmla="*/ 28 w 55"/>
                <a:gd name="T9" fmla="*/ 53 h 62"/>
                <a:gd name="T10" fmla="*/ 46 w 55"/>
                <a:gd name="T11" fmla="*/ 0 h 62"/>
                <a:gd name="T12" fmla="*/ 55 w 55"/>
                <a:gd name="T13" fmla="*/ 0 h 62"/>
                <a:gd name="T14" fmla="*/ 34 w 55"/>
                <a:gd name="T15" fmla="*/ 62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62">
                  <a:moveTo>
                    <a:pt x="34" y="62"/>
                  </a:moveTo>
                  <a:lnTo>
                    <a:pt x="21" y="62"/>
                  </a:lnTo>
                  <a:lnTo>
                    <a:pt x="0" y="0"/>
                  </a:lnTo>
                  <a:lnTo>
                    <a:pt x="11" y="0"/>
                  </a:lnTo>
                  <a:lnTo>
                    <a:pt x="28" y="53"/>
                  </a:lnTo>
                  <a:lnTo>
                    <a:pt x="46" y="0"/>
                  </a:lnTo>
                  <a:lnTo>
                    <a:pt x="55" y="0"/>
                  </a:lnTo>
                  <a:lnTo>
                    <a:pt x="34" y="6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49"/>
            <p:cNvSpPr>
              <a:spLocks noEditPoints="1"/>
            </p:cNvSpPr>
            <p:nvPr userDrawn="1"/>
          </p:nvSpPr>
          <p:spPr bwMode="auto">
            <a:xfrm>
              <a:off x="-928968" y="1157989"/>
              <a:ext cx="79375" cy="104775"/>
            </a:xfrm>
            <a:custGeom>
              <a:avLst/>
              <a:gdLst>
                <a:gd name="T0" fmla="*/ 6 w 28"/>
                <a:gd name="T1" fmla="*/ 19 h 37"/>
                <a:gd name="T2" fmla="*/ 6 w 28"/>
                <a:gd name="T3" fmla="*/ 20 h 37"/>
                <a:gd name="T4" fmla="*/ 15 w 28"/>
                <a:gd name="T5" fmla="*/ 32 h 37"/>
                <a:gd name="T6" fmla="*/ 27 w 28"/>
                <a:gd name="T7" fmla="*/ 29 h 37"/>
                <a:gd name="T8" fmla="*/ 28 w 28"/>
                <a:gd name="T9" fmla="*/ 32 h 37"/>
                <a:gd name="T10" fmla="*/ 13 w 28"/>
                <a:gd name="T11" fmla="*/ 37 h 37"/>
                <a:gd name="T12" fmla="*/ 0 w 28"/>
                <a:gd name="T13" fmla="*/ 20 h 37"/>
                <a:gd name="T14" fmla="*/ 15 w 28"/>
                <a:gd name="T15" fmla="*/ 0 h 37"/>
                <a:gd name="T16" fmla="*/ 28 w 28"/>
                <a:gd name="T17" fmla="*/ 17 h 37"/>
                <a:gd name="T18" fmla="*/ 28 w 28"/>
                <a:gd name="T19" fmla="*/ 19 h 37"/>
                <a:gd name="T20" fmla="*/ 6 w 28"/>
                <a:gd name="T21" fmla="*/ 19 h 37"/>
                <a:gd name="T22" fmla="*/ 15 w 28"/>
                <a:gd name="T23" fmla="*/ 4 h 37"/>
                <a:gd name="T24" fmla="*/ 6 w 28"/>
                <a:gd name="T25" fmla="*/ 15 h 37"/>
                <a:gd name="T26" fmla="*/ 23 w 28"/>
                <a:gd name="T27" fmla="*/ 15 h 37"/>
                <a:gd name="T28" fmla="*/ 15 w 28"/>
                <a:gd name="T2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7">
                  <a:moveTo>
                    <a:pt x="6" y="19"/>
                  </a:moveTo>
                  <a:cubicBezTo>
                    <a:pt x="6" y="20"/>
                    <a:pt x="6" y="20"/>
                    <a:pt x="6" y="20"/>
                  </a:cubicBezTo>
                  <a:cubicBezTo>
                    <a:pt x="6" y="28"/>
                    <a:pt x="9" y="32"/>
                    <a:pt x="15" y="32"/>
                  </a:cubicBezTo>
                  <a:cubicBezTo>
                    <a:pt x="18" y="32"/>
                    <a:pt x="21" y="31"/>
                    <a:pt x="27" y="29"/>
                  </a:cubicBezTo>
                  <a:cubicBezTo>
                    <a:pt x="28" y="32"/>
                    <a:pt x="28" y="32"/>
                    <a:pt x="28" y="32"/>
                  </a:cubicBezTo>
                  <a:cubicBezTo>
                    <a:pt x="21" y="36"/>
                    <a:pt x="18" y="37"/>
                    <a:pt x="13" y="37"/>
                  </a:cubicBezTo>
                  <a:cubicBezTo>
                    <a:pt x="5" y="37"/>
                    <a:pt x="0" y="30"/>
                    <a:pt x="0" y="20"/>
                  </a:cubicBezTo>
                  <a:cubicBezTo>
                    <a:pt x="0" y="7"/>
                    <a:pt x="5" y="0"/>
                    <a:pt x="15" y="0"/>
                  </a:cubicBezTo>
                  <a:cubicBezTo>
                    <a:pt x="24" y="0"/>
                    <a:pt x="28" y="6"/>
                    <a:pt x="28" y="17"/>
                  </a:cubicBezTo>
                  <a:cubicBezTo>
                    <a:pt x="28" y="19"/>
                    <a:pt x="28" y="19"/>
                    <a:pt x="28" y="19"/>
                  </a:cubicBezTo>
                  <a:lnTo>
                    <a:pt x="6" y="19"/>
                  </a:lnTo>
                  <a:close/>
                  <a:moveTo>
                    <a:pt x="15" y="4"/>
                  </a:moveTo>
                  <a:cubicBezTo>
                    <a:pt x="10" y="4"/>
                    <a:pt x="7" y="8"/>
                    <a:pt x="6" y="15"/>
                  </a:cubicBezTo>
                  <a:cubicBezTo>
                    <a:pt x="23" y="15"/>
                    <a:pt x="23" y="15"/>
                    <a:pt x="23" y="15"/>
                  </a:cubicBezTo>
                  <a:cubicBezTo>
                    <a:pt x="23" y="7"/>
                    <a:pt x="20" y="4"/>
                    <a:pt x="15" y="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50"/>
            <p:cNvSpPr>
              <a:spLocks/>
            </p:cNvSpPr>
            <p:nvPr userDrawn="1"/>
          </p:nvSpPr>
          <p:spPr bwMode="auto">
            <a:xfrm>
              <a:off x="-836893" y="1157989"/>
              <a:ext cx="65087" cy="104775"/>
            </a:xfrm>
            <a:custGeom>
              <a:avLst/>
              <a:gdLst>
                <a:gd name="T0" fmla="*/ 11 w 23"/>
                <a:gd name="T1" fmla="*/ 37 h 37"/>
                <a:gd name="T2" fmla="*/ 0 w 23"/>
                <a:gd name="T3" fmla="*/ 35 h 37"/>
                <a:gd name="T4" fmla="*/ 1 w 23"/>
                <a:gd name="T5" fmla="*/ 31 h 37"/>
                <a:gd name="T6" fmla="*/ 9 w 23"/>
                <a:gd name="T7" fmla="*/ 32 h 37"/>
                <a:gd name="T8" fmla="*/ 17 w 23"/>
                <a:gd name="T9" fmla="*/ 26 h 37"/>
                <a:gd name="T10" fmla="*/ 12 w 23"/>
                <a:gd name="T11" fmla="*/ 20 h 37"/>
                <a:gd name="T12" fmla="*/ 0 w 23"/>
                <a:gd name="T13" fmla="*/ 10 h 37"/>
                <a:gd name="T14" fmla="*/ 12 w 23"/>
                <a:gd name="T15" fmla="*/ 0 h 37"/>
                <a:gd name="T16" fmla="*/ 21 w 23"/>
                <a:gd name="T17" fmla="*/ 2 h 37"/>
                <a:gd name="T18" fmla="*/ 20 w 23"/>
                <a:gd name="T19" fmla="*/ 6 h 37"/>
                <a:gd name="T20" fmla="*/ 12 w 23"/>
                <a:gd name="T21" fmla="*/ 4 h 37"/>
                <a:gd name="T22" fmla="*/ 6 w 23"/>
                <a:gd name="T23" fmla="*/ 10 h 37"/>
                <a:gd name="T24" fmla="*/ 23 w 23"/>
                <a:gd name="T25" fmla="*/ 25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4" y="36"/>
                    <a:pt x="0" y="35"/>
                  </a:cubicBezTo>
                  <a:cubicBezTo>
                    <a:pt x="1" y="31"/>
                    <a:pt x="1" y="31"/>
                    <a:pt x="1" y="31"/>
                  </a:cubicBezTo>
                  <a:cubicBezTo>
                    <a:pt x="5" y="32"/>
                    <a:pt x="7" y="32"/>
                    <a:pt x="9" y="32"/>
                  </a:cubicBezTo>
                  <a:cubicBezTo>
                    <a:pt x="15" y="32"/>
                    <a:pt x="17" y="30"/>
                    <a:pt x="17" y="26"/>
                  </a:cubicBezTo>
                  <a:cubicBezTo>
                    <a:pt x="17" y="23"/>
                    <a:pt x="16" y="22"/>
                    <a:pt x="12" y="20"/>
                  </a:cubicBezTo>
                  <a:cubicBezTo>
                    <a:pt x="5" y="19"/>
                    <a:pt x="0" y="16"/>
                    <a:pt x="0" y="10"/>
                  </a:cubicBezTo>
                  <a:cubicBezTo>
                    <a:pt x="0" y="4"/>
                    <a:pt x="5" y="0"/>
                    <a:pt x="12" y="0"/>
                  </a:cubicBezTo>
                  <a:cubicBezTo>
                    <a:pt x="15" y="0"/>
                    <a:pt x="18" y="1"/>
                    <a:pt x="21" y="2"/>
                  </a:cubicBezTo>
                  <a:cubicBezTo>
                    <a:pt x="20" y="6"/>
                    <a:pt x="20" y="6"/>
                    <a:pt x="20" y="6"/>
                  </a:cubicBezTo>
                  <a:cubicBezTo>
                    <a:pt x="17" y="5"/>
                    <a:pt x="14" y="4"/>
                    <a:pt x="12" y="4"/>
                  </a:cubicBezTo>
                  <a:cubicBezTo>
                    <a:pt x="8" y="4"/>
                    <a:pt x="6" y="6"/>
                    <a:pt x="6" y="10"/>
                  </a:cubicBezTo>
                  <a:cubicBezTo>
                    <a:pt x="6" y="18"/>
                    <a:pt x="23" y="13"/>
                    <a:pt x="23" y="25"/>
                  </a:cubicBezTo>
                  <a:cubicBezTo>
                    <a:pt x="23" y="32"/>
                    <a:pt x="19"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52" name="Group 51"/>
          <p:cNvGrpSpPr/>
          <p:nvPr userDrawn="1"/>
        </p:nvGrpSpPr>
        <p:grpSpPr>
          <a:xfrm>
            <a:off x="9362272" y="3637244"/>
            <a:ext cx="2247909" cy="2201807"/>
            <a:chOff x="-2039938" y="4012733"/>
            <a:chExt cx="1935163" cy="1895475"/>
          </a:xfrm>
        </p:grpSpPr>
        <p:sp>
          <p:nvSpPr>
            <p:cNvPr id="53" name="Freeform 58"/>
            <p:cNvSpPr>
              <a:spLocks noEditPoints="1"/>
            </p:cNvSpPr>
            <p:nvPr userDrawn="1"/>
          </p:nvSpPr>
          <p:spPr bwMode="auto">
            <a:xfrm>
              <a:off x="-1189038" y="4012733"/>
              <a:ext cx="663575" cy="636588"/>
            </a:xfrm>
            <a:custGeom>
              <a:avLst/>
              <a:gdLst>
                <a:gd name="T0" fmla="*/ 94 w 237"/>
                <a:gd name="T1" fmla="*/ 55 h 227"/>
                <a:gd name="T2" fmla="*/ 102 w 237"/>
                <a:gd name="T3" fmla="*/ 28 h 227"/>
                <a:gd name="T4" fmla="*/ 93 w 237"/>
                <a:gd name="T5" fmla="*/ 13 h 227"/>
                <a:gd name="T6" fmla="*/ 67 w 237"/>
                <a:gd name="T7" fmla="*/ 5 h 227"/>
                <a:gd name="T8" fmla="*/ 59 w 237"/>
                <a:gd name="T9" fmla="*/ 32 h 227"/>
                <a:gd name="T10" fmla="*/ 67 w 237"/>
                <a:gd name="T11" fmla="*/ 47 h 227"/>
                <a:gd name="T12" fmla="*/ 94 w 237"/>
                <a:gd name="T13" fmla="*/ 55 h 227"/>
                <a:gd name="T14" fmla="*/ 205 w 237"/>
                <a:gd name="T15" fmla="*/ 15 h 227"/>
                <a:gd name="T16" fmla="*/ 177 w 237"/>
                <a:gd name="T17" fmla="*/ 16 h 227"/>
                <a:gd name="T18" fmla="*/ 112 w 237"/>
                <a:gd name="T19" fmla="*/ 86 h 227"/>
                <a:gd name="T20" fmla="*/ 18 w 237"/>
                <a:gd name="T21" fmla="*/ 104 h 227"/>
                <a:gd name="T22" fmla="*/ 2 w 237"/>
                <a:gd name="T23" fmla="*/ 128 h 227"/>
                <a:gd name="T24" fmla="*/ 25 w 237"/>
                <a:gd name="T25" fmla="*/ 143 h 227"/>
                <a:gd name="T26" fmla="*/ 99 w 237"/>
                <a:gd name="T27" fmla="*/ 129 h 227"/>
                <a:gd name="T28" fmla="*/ 89 w 237"/>
                <a:gd name="T29" fmla="*/ 203 h 227"/>
                <a:gd name="T30" fmla="*/ 107 w 237"/>
                <a:gd name="T31" fmla="*/ 225 h 227"/>
                <a:gd name="T32" fmla="*/ 129 w 237"/>
                <a:gd name="T33" fmla="*/ 208 h 227"/>
                <a:gd name="T34" fmla="*/ 138 w 237"/>
                <a:gd name="T35" fmla="*/ 134 h 227"/>
                <a:gd name="T36" fmla="*/ 206 w 237"/>
                <a:gd name="T37" fmla="*/ 166 h 227"/>
                <a:gd name="T38" fmla="*/ 232 w 237"/>
                <a:gd name="T39" fmla="*/ 156 h 227"/>
                <a:gd name="T40" fmla="*/ 223 w 237"/>
                <a:gd name="T41" fmla="*/ 130 h 227"/>
                <a:gd name="T42" fmla="*/ 155 w 237"/>
                <a:gd name="T43" fmla="*/ 98 h 227"/>
                <a:gd name="T44" fmla="*/ 206 w 237"/>
                <a:gd name="T45" fmla="*/ 43 h 227"/>
                <a:gd name="T46" fmla="*/ 205 w 237"/>
                <a:gd name="T47" fmla="*/ 1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7" h="227">
                  <a:moveTo>
                    <a:pt x="94" y="55"/>
                  </a:moveTo>
                  <a:cubicBezTo>
                    <a:pt x="104" y="50"/>
                    <a:pt x="107" y="38"/>
                    <a:pt x="102" y="28"/>
                  </a:cubicBezTo>
                  <a:cubicBezTo>
                    <a:pt x="93" y="13"/>
                    <a:pt x="93" y="13"/>
                    <a:pt x="93" y="13"/>
                  </a:cubicBezTo>
                  <a:cubicBezTo>
                    <a:pt x="88" y="3"/>
                    <a:pt x="76" y="0"/>
                    <a:pt x="67" y="5"/>
                  </a:cubicBezTo>
                  <a:cubicBezTo>
                    <a:pt x="57" y="10"/>
                    <a:pt x="54" y="23"/>
                    <a:pt x="59" y="32"/>
                  </a:cubicBezTo>
                  <a:cubicBezTo>
                    <a:pt x="67" y="47"/>
                    <a:pt x="67" y="47"/>
                    <a:pt x="67" y="47"/>
                  </a:cubicBezTo>
                  <a:cubicBezTo>
                    <a:pt x="73" y="57"/>
                    <a:pt x="85" y="61"/>
                    <a:pt x="94" y="55"/>
                  </a:cubicBezTo>
                  <a:moveTo>
                    <a:pt x="205" y="15"/>
                  </a:moveTo>
                  <a:cubicBezTo>
                    <a:pt x="197" y="8"/>
                    <a:pt x="184" y="8"/>
                    <a:pt x="177" y="16"/>
                  </a:cubicBezTo>
                  <a:cubicBezTo>
                    <a:pt x="112" y="86"/>
                    <a:pt x="112" y="86"/>
                    <a:pt x="112" y="86"/>
                  </a:cubicBezTo>
                  <a:cubicBezTo>
                    <a:pt x="18" y="104"/>
                    <a:pt x="18" y="104"/>
                    <a:pt x="18" y="104"/>
                  </a:cubicBezTo>
                  <a:cubicBezTo>
                    <a:pt x="7" y="107"/>
                    <a:pt x="0" y="117"/>
                    <a:pt x="2" y="128"/>
                  </a:cubicBezTo>
                  <a:cubicBezTo>
                    <a:pt x="4" y="138"/>
                    <a:pt x="15" y="145"/>
                    <a:pt x="25" y="143"/>
                  </a:cubicBezTo>
                  <a:cubicBezTo>
                    <a:pt x="99" y="129"/>
                    <a:pt x="99" y="129"/>
                    <a:pt x="99" y="129"/>
                  </a:cubicBezTo>
                  <a:cubicBezTo>
                    <a:pt x="89" y="203"/>
                    <a:pt x="89" y="203"/>
                    <a:pt x="89" y="203"/>
                  </a:cubicBezTo>
                  <a:cubicBezTo>
                    <a:pt x="88" y="214"/>
                    <a:pt x="96" y="224"/>
                    <a:pt x="107" y="225"/>
                  </a:cubicBezTo>
                  <a:cubicBezTo>
                    <a:pt x="118" y="227"/>
                    <a:pt x="128" y="219"/>
                    <a:pt x="129" y="208"/>
                  </a:cubicBezTo>
                  <a:cubicBezTo>
                    <a:pt x="138" y="134"/>
                    <a:pt x="138" y="134"/>
                    <a:pt x="138" y="134"/>
                  </a:cubicBezTo>
                  <a:cubicBezTo>
                    <a:pt x="206" y="166"/>
                    <a:pt x="206" y="166"/>
                    <a:pt x="206" y="166"/>
                  </a:cubicBezTo>
                  <a:cubicBezTo>
                    <a:pt x="216" y="170"/>
                    <a:pt x="227" y="166"/>
                    <a:pt x="232" y="156"/>
                  </a:cubicBezTo>
                  <a:cubicBezTo>
                    <a:pt x="237" y="146"/>
                    <a:pt x="232" y="134"/>
                    <a:pt x="223" y="130"/>
                  </a:cubicBezTo>
                  <a:cubicBezTo>
                    <a:pt x="155" y="98"/>
                    <a:pt x="155" y="98"/>
                    <a:pt x="155" y="98"/>
                  </a:cubicBezTo>
                  <a:cubicBezTo>
                    <a:pt x="206" y="43"/>
                    <a:pt x="206" y="43"/>
                    <a:pt x="206" y="43"/>
                  </a:cubicBezTo>
                  <a:cubicBezTo>
                    <a:pt x="213" y="35"/>
                    <a:pt x="213" y="23"/>
                    <a:pt x="205" y="15"/>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59"/>
            <p:cNvSpPr>
              <a:spLocks noEditPoints="1"/>
            </p:cNvSpPr>
            <p:nvPr userDrawn="1"/>
          </p:nvSpPr>
          <p:spPr bwMode="auto">
            <a:xfrm>
              <a:off x="-2039938" y="4474695"/>
              <a:ext cx="965200" cy="925513"/>
            </a:xfrm>
            <a:custGeom>
              <a:avLst/>
              <a:gdLst>
                <a:gd name="T0" fmla="*/ 137 w 344"/>
                <a:gd name="T1" fmla="*/ 80 h 330"/>
                <a:gd name="T2" fmla="*/ 148 w 344"/>
                <a:gd name="T3" fmla="*/ 41 h 330"/>
                <a:gd name="T4" fmla="*/ 136 w 344"/>
                <a:gd name="T5" fmla="*/ 19 h 330"/>
                <a:gd name="T6" fmla="*/ 97 w 344"/>
                <a:gd name="T7" fmla="*/ 7 h 330"/>
                <a:gd name="T8" fmla="*/ 85 w 344"/>
                <a:gd name="T9" fmla="*/ 47 h 330"/>
                <a:gd name="T10" fmla="*/ 98 w 344"/>
                <a:gd name="T11" fmla="*/ 69 h 330"/>
                <a:gd name="T12" fmla="*/ 137 w 344"/>
                <a:gd name="T13" fmla="*/ 80 h 330"/>
                <a:gd name="T14" fmla="*/ 298 w 344"/>
                <a:gd name="T15" fmla="*/ 22 h 330"/>
                <a:gd name="T16" fmla="*/ 257 w 344"/>
                <a:gd name="T17" fmla="*/ 24 h 330"/>
                <a:gd name="T18" fmla="*/ 163 w 344"/>
                <a:gd name="T19" fmla="*/ 125 h 330"/>
                <a:gd name="T20" fmla="*/ 26 w 344"/>
                <a:gd name="T21" fmla="*/ 152 h 330"/>
                <a:gd name="T22" fmla="*/ 3 w 344"/>
                <a:gd name="T23" fmla="*/ 185 h 330"/>
                <a:gd name="T24" fmla="*/ 37 w 344"/>
                <a:gd name="T25" fmla="*/ 208 h 330"/>
                <a:gd name="T26" fmla="*/ 143 w 344"/>
                <a:gd name="T27" fmla="*/ 187 h 330"/>
                <a:gd name="T28" fmla="*/ 130 w 344"/>
                <a:gd name="T29" fmla="*/ 296 h 330"/>
                <a:gd name="T30" fmla="*/ 155 w 344"/>
                <a:gd name="T31" fmla="*/ 328 h 330"/>
                <a:gd name="T32" fmla="*/ 187 w 344"/>
                <a:gd name="T33" fmla="*/ 303 h 330"/>
                <a:gd name="T34" fmla="*/ 201 w 344"/>
                <a:gd name="T35" fmla="*/ 195 h 330"/>
                <a:gd name="T36" fmla="*/ 299 w 344"/>
                <a:gd name="T37" fmla="*/ 241 h 330"/>
                <a:gd name="T38" fmla="*/ 337 w 344"/>
                <a:gd name="T39" fmla="*/ 227 h 330"/>
                <a:gd name="T40" fmla="*/ 323 w 344"/>
                <a:gd name="T41" fmla="*/ 188 h 330"/>
                <a:gd name="T42" fmla="*/ 225 w 344"/>
                <a:gd name="T43" fmla="*/ 143 h 330"/>
                <a:gd name="T44" fmla="*/ 299 w 344"/>
                <a:gd name="T45" fmla="*/ 63 h 330"/>
                <a:gd name="T46" fmla="*/ 298 w 344"/>
                <a:gd name="T47" fmla="*/ 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4" h="330">
                  <a:moveTo>
                    <a:pt x="137" y="80"/>
                  </a:moveTo>
                  <a:cubicBezTo>
                    <a:pt x="151" y="72"/>
                    <a:pt x="156" y="55"/>
                    <a:pt x="148" y="41"/>
                  </a:cubicBezTo>
                  <a:cubicBezTo>
                    <a:pt x="136" y="19"/>
                    <a:pt x="136" y="19"/>
                    <a:pt x="136" y="19"/>
                  </a:cubicBezTo>
                  <a:cubicBezTo>
                    <a:pt x="128" y="5"/>
                    <a:pt x="111" y="0"/>
                    <a:pt x="97" y="7"/>
                  </a:cubicBezTo>
                  <a:cubicBezTo>
                    <a:pt x="83" y="15"/>
                    <a:pt x="78" y="33"/>
                    <a:pt x="85" y="47"/>
                  </a:cubicBezTo>
                  <a:cubicBezTo>
                    <a:pt x="98" y="69"/>
                    <a:pt x="98" y="69"/>
                    <a:pt x="98" y="69"/>
                  </a:cubicBezTo>
                  <a:cubicBezTo>
                    <a:pt x="106" y="83"/>
                    <a:pt x="123" y="88"/>
                    <a:pt x="137" y="80"/>
                  </a:cubicBezTo>
                  <a:moveTo>
                    <a:pt x="298" y="22"/>
                  </a:moveTo>
                  <a:cubicBezTo>
                    <a:pt x="286" y="11"/>
                    <a:pt x="268" y="12"/>
                    <a:pt x="257" y="24"/>
                  </a:cubicBezTo>
                  <a:cubicBezTo>
                    <a:pt x="163" y="125"/>
                    <a:pt x="163" y="125"/>
                    <a:pt x="163" y="125"/>
                  </a:cubicBezTo>
                  <a:cubicBezTo>
                    <a:pt x="26" y="152"/>
                    <a:pt x="26" y="152"/>
                    <a:pt x="26" y="152"/>
                  </a:cubicBezTo>
                  <a:cubicBezTo>
                    <a:pt x="10" y="155"/>
                    <a:pt x="0" y="170"/>
                    <a:pt x="3" y="185"/>
                  </a:cubicBezTo>
                  <a:cubicBezTo>
                    <a:pt x="6" y="201"/>
                    <a:pt x="21" y="211"/>
                    <a:pt x="37" y="208"/>
                  </a:cubicBezTo>
                  <a:cubicBezTo>
                    <a:pt x="143" y="187"/>
                    <a:pt x="143" y="187"/>
                    <a:pt x="143" y="187"/>
                  </a:cubicBezTo>
                  <a:cubicBezTo>
                    <a:pt x="130" y="296"/>
                    <a:pt x="130" y="296"/>
                    <a:pt x="130" y="296"/>
                  </a:cubicBezTo>
                  <a:cubicBezTo>
                    <a:pt x="128" y="311"/>
                    <a:pt x="139" y="326"/>
                    <a:pt x="155" y="328"/>
                  </a:cubicBezTo>
                  <a:cubicBezTo>
                    <a:pt x="171" y="330"/>
                    <a:pt x="185" y="318"/>
                    <a:pt x="187" y="303"/>
                  </a:cubicBezTo>
                  <a:cubicBezTo>
                    <a:pt x="201" y="195"/>
                    <a:pt x="201" y="195"/>
                    <a:pt x="201" y="195"/>
                  </a:cubicBezTo>
                  <a:cubicBezTo>
                    <a:pt x="299" y="241"/>
                    <a:pt x="299" y="241"/>
                    <a:pt x="299" y="241"/>
                  </a:cubicBezTo>
                  <a:cubicBezTo>
                    <a:pt x="314" y="247"/>
                    <a:pt x="331" y="241"/>
                    <a:pt x="337" y="227"/>
                  </a:cubicBezTo>
                  <a:cubicBezTo>
                    <a:pt x="344" y="212"/>
                    <a:pt x="338" y="195"/>
                    <a:pt x="323" y="188"/>
                  </a:cubicBezTo>
                  <a:cubicBezTo>
                    <a:pt x="225" y="143"/>
                    <a:pt x="225" y="143"/>
                    <a:pt x="225" y="143"/>
                  </a:cubicBezTo>
                  <a:cubicBezTo>
                    <a:pt x="299" y="63"/>
                    <a:pt x="299" y="63"/>
                    <a:pt x="299" y="63"/>
                  </a:cubicBezTo>
                  <a:cubicBezTo>
                    <a:pt x="310" y="51"/>
                    <a:pt x="309" y="33"/>
                    <a:pt x="298" y="22"/>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60"/>
            <p:cNvSpPr>
              <a:spLocks noEditPoints="1"/>
            </p:cNvSpPr>
            <p:nvPr userDrawn="1"/>
          </p:nvSpPr>
          <p:spPr bwMode="auto">
            <a:xfrm>
              <a:off x="-1198563" y="4825533"/>
              <a:ext cx="1093788" cy="1082675"/>
            </a:xfrm>
            <a:custGeom>
              <a:avLst/>
              <a:gdLst>
                <a:gd name="T0" fmla="*/ 168 w 390"/>
                <a:gd name="T1" fmla="*/ 96 h 386"/>
                <a:gd name="T2" fmla="*/ 185 w 390"/>
                <a:gd name="T3" fmla="*/ 52 h 386"/>
                <a:gd name="T4" fmla="*/ 174 w 390"/>
                <a:gd name="T5" fmla="*/ 25 h 386"/>
                <a:gd name="T6" fmla="*/ 130 w 390"/>
                <a:gd name="T7" fmla="*/ 8 h 386"/>
                <a:gd name="T8" fmla="*/ 112 w 390"/>
                <a:gd name="T9" fmla="*/ 51 h 386"/>
                <a:gd name="T10" fmla="*/ 124 w 390"/>
                <a:gd name="T11" fmla="*/ 78 h 386"/>
                <a:gd name="T12" fmla="*/ 168 w 390"/>
                <a:gd name="T13" fmla="*/ 96 h 386"/>
                <a:gd name="T14" fmla="*/ 359 w 390"/>
                <a:gd name="T15" fmla="*/ 48 h 386"/>
                <a:gd name="T16" fmla="*/ 312 w 390"/>
                <a:gd name="T17" fmla="*/ 45 h 386"/>
                <a:gd name="T18" fmla="*/ 192 w 390"/>
                <a:gd name="T19" fmla="*/ 150 h 386"/>
                <a:gd name="T20" fmla="*/ 32 w 390"/>
                <a:gd name="T21" fmla="*/ 165 h 386"/>
                <a:gd name="T22" fmla="*/ 2 w 390"/>
                <a:gd name="T23" fmla="*/ 201 h 386"/>
                <a:gd name="T24" fmla="*/ 38 w 390"/>
                <a:gd name="T25" fmla="*/ 231 h 386"/>
                <a:gd name="T26" fmla="*/ 163 w 390"/>
                <a:gd name="T27" fmla="*/ 220 h 386"/>
                <a:gd name="T28" fmla="*/ 135 w 390"/>
                <a:gd name="T29" fmla="*/ 342 h 386"/>
                <a:gd name="T30" fmla="*/ 160 w 390"/>
                <a:gd name="T31" fmla="*/ 382 h 386"/>
                <a:gd name="T32" fmla="*/ 200 w 390"/>
                <a:gd name="T33" fmla="*/ 357 h 386"/>
                <a:gd name="T34" fmla="*/ 227 w 390"/>
                <a:gd name="T35" fmla="*/ 235 h 386"/>
                <a:gd name="T36" fmla="*/ 335 w 390"/>
                <a:gd name="T37" fmla="*/ 299 h 386"/>
                <a:gd name="T38" fmla="*/ 381 w 390"/>
                <a:gd name="T39" fmla="*/ 287 h 386"/>
                <a:gd name="T40" fmla="*/ 369 w 390"/>
                <a:gd name="T41" fmla="*/ 242 h 386"/>
                <a:gd name="T42" fmla="*/ 262 w 390"/>
                <a:gd name="T43" fmla="*/ 178 h 386"/>
                <a:gd name="T44" fmla="*/ 356 w 390"/>
                <a:gd name="T45" fmla="*/ 95 h 386"/>
                <a:gd name="T46" fmla="*/ 359 w 390"/>
                <a:gd name="T47" fmla="*/ 48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0" h="386">
                  <a:moveTo>
                    <a:pt x="168" y="96"/>
                  </a:moveTo>
                  <a:cubicBezTo>
                    <a:pt x="185" y="89"/>
                    <a:pt x="192" y="69"/>
                    <a:pt x="185" y="52"/>
                  </a:cubicBezTo>
                  <a:cubicBezTo>
                    <a:pt x="174" y="25"/>
                    <a:pt x="174" y="25"/>
                    <a:pt x="174" y="25"/>
                  </a:cubicBezTo>
                  <a:cubicBezTo>
                    <a:pt x="166" y="8"/>
                    <a:pt x="147" y="0"/>
                    <a:pt x="130" y="8"/>
                  </a:cubicBezTo>
                  <a:cubicBezTo>
                    <a:pt x="113" y="15"/>
                    <a:pt x="105" y="35"/>
                    <a:pt x="112" y="51"/>
                  </a:cubicBezTo>
                  <a:cubicBezTo>
                    <a:pt x="124" y="78"/>
                    <a:pt x="124" y="78"/>
                    <a:pt x="124" y="78"/>
                  </a:cubicBezTo>
                  <a:cubicBezTo>
                    <a:pt x="131" y="95"/>
                    <a:pt x="151" y="103"/>
                    <a:pt x="168" y="96"/>
                  </a:cubicBezTo>
                  <a:moveTo>
                    <a:pt x="359" y="48"/>
                  </a:moveTo>
                  <a:cubicBezTo>
                    <a:pt x="347" y="34"/>
                    <a:pt x="326" y="33"/>
                    <a:pt x="312" y="45"/>
                  </a:cubicBezTo>
                  <a:cubicBezTo>
                    <a:pt x="192" y="150"/>
                    <a:pt x="192" y="150"/>
                    <a:pt x="192" y="150"/>
                  </a:cubicBezTo>
                  <a:cubicBezTo>
                    <a:pt x="32" y="165"/>
                    <a:pt x="32" y="165"/>
                    <a:pt x="32" y="165"/>
                  </a:cubicBezTo>
                  <a:cubicBezTo>
                    <a:pt x="13" y="167"/>
                    <a:pt x="0" y="183"/>
                    <a:pt x="2" y="201"/>
                  </a:cubicBezTo>
                  <a:cubicBezTo>
                    <a:pt x="3" y="220"/>
                    <a:pt x="19" y="233"/>
                    <a:pt x="38" y="231"/>
                  </a:cubicBezTo>
                  <a:cubicBezTo>
                    <a:pt x="163" y="220"/>
                    <a:pt x="163" y="220"/>
                    <a:pt x="163" y="220"/>
                  </a:cubicBezTo>
                  <a:cubicBezTo>
                    <a:pt x="135" y="342"/>
                    <a:pt x="135" y="342"/>
                    <a:pt x="135" y="342"/>
                  </a:cubicBezTo>
                  <a:cubicBezTo>
                    <a:pt x="131" y="360"/>
                    <a:pt x="142" y="378"/>
                    <a:pt x="160" y="382"/>
                  </a:cubicBezTo>
                  <a:cubicBezTo>
                    <a:pt x="178" y="386"/>
                    <a:pt x="196" y="375"/>
                    <a:pt x="200" y="357"/>
                  </a:cubicBezTo>
                  <a:cubicBezTo>
                    <a:pt x="227" y="235"/>
                    <a:pt x="227" y="235"/>
                    <a:pt x="227" y="235"/>
                  </a:cubicBezTo>
                  <a:cubicBezTo>
                    <a:pt x="335" y="299"/>
                    <a:pt x="335" y="299"/>
                    <a:pt x="335" y="299"/>
                  </a:cubicBezTo>
                  <a:cubicBezTo>
                    <a:pt x="351" y="308"/>
                    <a:pt x="371" y="303"/>
                    <a:pt x="381" y="287"/>
                  </a:cubicBezTo>
                  <a:cubicBezTo>
                    <a:pt x="390" y="272"/>
                    <a:pt x="385" y="251"/>
                    <a:pt x="369" y="242"/>
                  </a:cubicBezTo>
                  <a:cubicBezTo>
                    <a:pt x="262" y="178"/>
                    <a:pt x="262" y="178"/>
                    <a:pt x="262" y="178"/>
                  </a:cubicBezTo>
                  <a:cubicBezTo>
                    <a:pt x="356" y="95"/>
                    <a:pt x="356" y="95"/>
                    <a:pt x="356" y="95"/>
                  </a:cubicBezTo>
                  <a:cubicBezTo>
                    <a:pt x="370" y="83"/>
                    <a:pt x="371" y="62"/>
                    <a:pt x="359" y="4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2" name="Title 1"/>
          <p:cNvSpPr>
            <a:spLocks noGrp="1"/>
          </p:cNvSpPr>
          <p:nvPr>
            <p:ph type="title"/>
          </p:nvPr>
        </p:nvSpPr>
        <p:spPr>
          <a:xfrm>
            <a:off x="831850" y="1709738"/>
            <a:ext cx="8742456" cy="2852737"/>
          </a:xfrm>
        </p:spPr>
        <p:txBody>
          <a:bodyPr anchor="b"/>
          <a:lstStyle>
            <a:lvl1pPr>
              <a:defRPr sz="4400">
                <a:solidFill>
                  <a:schemeClr val="bg1"/>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8437656"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rgbClr val="221E5B"/>
                </a:solidFill>
              </a:defRPr>
            </a:lvl1pPr>
          </a:lstStyle>
          <a:p>
            <a:r>
              <a:rPr lang="en-GB"/>
              <a:t>What you need to know if you want to be a childminder</a:t>
            </a:r>
          </a:p>
        </p:txBody>
      </p:sp>
      <p:sp>
        <p:nvSpPr>
          <p:cNvPr id="6" name="Slide Number Placeholder 5"/>
          <p:cNvSpPr>
            <a:spLocks noGrp="1"/>
          </p:cNvSpPr>
          <p:nvPr>
            <p:ph type="sldNum" sz="quarter" idx="12"/>
          </p:nvPr>
        </p:nvSpPr>
        <p:spPr/>
        <p:txBody>
          <a:bodyPr/>
          <a:lstStyle/>
          <a:p>
            <a:r>
              <a:rPr lang="en-GB"/>
              <a:t>Slide </a:t>
            </a:r>
            <a:fld id="{5F4C8201-D8A8-417D-8A18-42E93E6C5D44}" type="slidenum">
              <a:rPr lang="en-GB" b="1" smtClean="0"/>
              <a:pPr/>
              <a:t>‹#›</a:t>
            </a:fld>
            <a:endParaRPr lang="en-GB" b="1"/>
          </a:p>
        </p:txBody>
      </p:sp>
      <p:sp>
        <p:nvSpPr>
          <p:cNvPr id="57"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rgbClr val="221E5B"/>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1447379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11"/>
          </p:nvPr>
        </p:nvSpPr>
        <p:spPr/>
        <p:txBody>
          <a:bodyPr/>
          <a:lstStyle/>
          <a:p>
            <a:r>
              <a:rPr lang="en-GB"/>
              <a:t>What you need to know if you want to be a childminder</a:t>
            </a:r>
          </a:p>
        </p:txBody>
      </p:sp>
      <p:sp>
        <p:nvSpPr>
          <p:cNvPr id="7" name="Slide Number Placeholder 6"/>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a:t>
            </a:fld>
            <a:endParaRPr lang="en-GB" b="1"/>
          </a:p>
        </p:txBody>
      </p:sp>
      <p:sp>
        <p:nvSpPr>
          <p:cNvPr id="8" name="Date Placeholder 3"/>
          <p:cNvSpPr>
            <a:spLocks noGrp="1"/>
          </p:cNvSpPr>
          <p:nvPr>
            <p:ph type="dt" sz="half" idx="13"/>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2768934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sz="quarter" idx="11"/>
          </p:nvPr>
        </p:nvSpPr>
        <p:spPr/>
        <p:txBody>
          <a:bodyPr/>
          <a:lstStyle/>
          <a:p>
            <a:r>
              <a:rPr lang="en-GB"/>
              <a:t>What you need to know if you want to be a childminder</a:t>
            </a:r>
          </a:p>
        </p:txBody>
      </p:sp>
      <p:sp>
        <p:nvSpPr>
          <p:cNvPr id="9" name="Slide Number Placeholder 8"/>
          <p:cNvSpPr>
            <a:spLocks noGrp="1"/>
          </p:cNvSpPr>
          <p:nvPr>
            <p:ph type="sldNum" sz="quarter" idx="12"/>
          </p:nvPr>
        </p:nvSpPr>
        <p:spPr/>
        <p:txBody>
          <a:bodyPr/>
          <a:lstStyle/>
          <a:p>
            <a:fld id="{5F4C8201-D8A8-417D-8A18-42E93E6C5D44}" type="slidenum">
              <a:rPr lang="en-GB" smtClean="0"/>
              <a:t>‹#›</a:t>
            </a:fld>
            <a:endParaRPr lang="en-GB"/>
          </a:p>
        </p:txBody>
      </p:sp>
      <p:sp>
        <p:nvSpPr>
          <p:cNvPr id="10" name="Date Placeholder 3"/>
          <p:cNvSpPr>
            <a:spLocks noGrp="1"/>
          </p:cNvSpPr>
          <p:nvPr>
            <p:ph type="dt" sz="half" idx="13"/>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1686636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fld id="{5F4C8201-D8A8-417D-8A18-42E93E6C5D44}" type="slidenum">
              <a:rPr lang="en-GB" smtClean="0"/>
              <a:t>‹#›</a:t>
            </a:fld>
            <a:endParaRPr lang="en-GB"/>
          </a:p>
        </p:txBody>
      </p:sp>
      <p:sp>
        <p:nvSpPr>
          <p:cNvPr id="6"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10071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a:t>What you need to know if you want to be a childminder</a:t>
            </a:r>
          </a:p>
        </p:txBody>
      </p:sp>
      <p:sp>
        <p:nvSpPr>
          <p:cNvPr id="4" name="Slide Number Placeholder 3"/>
          <p:cNvSpPr>
            <a:spLocks noGrp="1"/>
          </p:cNvSpPr>
          <p:nvPr>
            <p:ph type="sldNum" sz="quarter" idx="12"/>
          </p:nvPr>
        </p:nvSpPr>
        <p:spPr/>
        <p:txBody>
          <a:bodyPr/>
          <a:lstStyle/>
          <a:p>
            <a:fld id="{5F4C8201-D8A8-417D-8A18-42E93E6C5D44}" type="slidenum">
              <a:rPr lang="en-GB" smtClean="0"/>
              <a:t>‹#›</a:t>
            </a:fld>
            <a:endParaRPr lang="en-GB"/>
          </a:p>
        </p:txBody>
      </p:sp>
      <p:sp>
        <p:nvSpPr>
          <p:cNvPr id="5"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2596125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1467853"/>
            <a:ext cx="6172200" cy="43931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r>
              <a:rPr lang="en-GB"/>
              <a:t>What you need to know if you want to be a childminder</a:t>
            </a:r>
          </a:p>
        </p:txBody>
      </p:sp>
      <p:sp>
        <p:nvSpPr>
          <p:cNvPr id="7" name="Slide Number Placeholder 6"/>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a:t>
            </a:fld>
            <a:endParaRPr lang="en-GB" b="1"/>
          </a:p>
        </p:txBody>
      </p:sp>
      <p:sp>
        <p:nvSpPr>
          <p:cNvPr id="8" name="Date Placeholder 3"/>
          <p:cNvSpPr>
            <a:spLocks noGrp="1"/>
          </p:cNvSpPr>
          <p:nvPr>
            <p:ph type="dt" sz="half" idx="13"/>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212400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1411705"/>
            <a:ext cx="6172200" cy="44493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r>
              <a:rPr lang="en-GB"/>
              <a:t>What you need to know if you want to be a childminder</a:t>
            </a:r>
          </a:p>
        </p:txBody>
      </p:sp>
      <p:sp>
        <p:nvSpPr>
          <p:cNvPr id="7" name="Slide Number Placeholder 6"/>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a:t>
            </a:fld>
            <a:endParaRPr lang="en-GB" b="1"/>
          </a:p>
        </p:txBody>
      </p:sp>
      <p:sp>
        <p:nvSpPr>
          <p:cNvPr id="8" name="Date Placeholder 3"/>
          <p:cNvSpPr>
            <a:spLocks noGrp="1"/>
          </p:cNvSpPr>
          <p:nvPr>
            <p:ph type="dt" sz="half" idx="13"/>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38036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Freeform 54"/>
          <p:cNvSpPr>
            <a:spLocks/>
          </p:cNvSpPr>
          <p:nvPr userDrawn="1"/>
        </p:nvSpPr>
        <p:spPr bwMode="auto">
          <a:xfrm>
            <a:off x="666001" y="6315812"/>
            <a:ext cx="10924476" cy="542188"/>
          </a:xfrm>
          <a:custGeom>
            <a:avLst/>
            <a:gdLst>
              <a:gd name="T0" fmla="*/ 3000 w 3000"/>
              <a:gd name="T1" fmla="*/ 146 h 146"/>
              <a:gd name="T2" fmla="*/ 3000 w 3000"/>
              <a:gd name="T3" fmla="*/ 49 h 146"/>
              <a:gd name="T4" fmla="*/ 2951 w 3000"/>
              <a:gd name="T5" fmla="*/ 0 h 146"/>
              <a:gd name="T6" fmla="*/ 48 w 3000"/>
              <a:gd name="T7" fmla="*/ 0 h 146"/>
              <a:gd name="T8" fmla="*/ 0 w 3000"/>
              <a:gd name="T9" fmla="*/ 49 h 146"/>
              <a:gd name="T10" fmla="*/ 0 w 3000"/>
              <a:gd name="T11" fmla="*/ 146 h 146"/>
              <a:gd name="T12" fmla="*/ 3000 w 3000"/>
              <a:gd name="T13" fmla="*/ 146 h 146"/>
            </a:gdLst>
            <a:ahLst/>
            <a:cxnLst>
              <a:cxn ang="0">
                <a:pos x="T0" y="T1"/>
              </a:cxn>
              <a:cxn ang="0">
                <a:pos x="T2" y="T3"/>
              </a:cxn>
              <a:cxn ang="0">
                <a:pos x="T4" y="T5"/>
              </a:cxn>
              <a:cxn ang="0">
                <a:pos x="T6" y="T7"/>
              </a:cxn>
              <a:cxn ang="0">
                <a:pos x="T8" y="T9"/>
              </a:cxn>
              <a:cxn ang="0">
                <a:pos x="T10" y="T11"/>
              </a:cxn>
              <a:cxn ang="0">
                <a:pos x="T12" y="T13"/>
              </a:cxn>
            </a:cxnLst>
            <a:rect l="0" t="0" r="r" b="b"/>
            <a:pathLst>
              <a:path w="3000" h="146">
                <a:moveTo>
                  <a:pt x="3000" y="146"/>
                </a:moveTo>
                <a:cubicBezTo>
                  <a:pt x="3000" y="49"/>
                  <a:pt x="3000" y="49"/>
                  <a:pt x="3000" y="49"/>
                </a:cubicBezTo>
                <a:cubicBezTo>
                  <a:pt x="3000" y="22"/>
                  <a:pt x="2978" y="0"/>
                  <a:pt x="2951" y="0"/>
                </a:cubicBezTo>
                <a:cubicBezTo>
                  <a:pt x="48" y="0"/>
                  <a:pt x="48" y="0"/>
                  <a:pt x="48" y="0"/>
                </a:cubicBezTo>
                <a:cubicBezTo>
                  <a:pt x="21" y="0"/>
                  <a:pt x="0" y="22"/>
                  <a:pt x="0" y="49"/>
                </a:cubicBezTo>
                <a:cubicBezTo>
                  <a:pt x="0" y="146"/>
                  <a:pt x="0" y="146"/>
                  <a:pt x="0" y="146"/>
                </a:cubicBezTo>
                <a:lnTo>
                  <a:pt x="3000" y="146"/>
                </a:lnTo>
                <a:close/>
              </a:path>
            </a:pathLst>
          </a:custGeom>
          <a:solidFill>
            <a:srgbClr val="2092B6"/>
          </a:solidFill>
          <a:ln>
            <a:noFill/>
          </a:ln>
        </p:spPr>
        <p:txBody>
          <a:bodyPr vert="horz" wrap="square" lIns="91440" tIns="45720" rIns="91440" bIns="45720" numCol="1" anchor="t" anchorCtr="0" compatLnSpc="1">
            <a:prstTxWarp prst="textNoShape">
              <a:avLst/>
            </a:prstTxWarp>
          </a:bodyPr>
          <a:lstStyle/>
          <a:p>
            <a:endParaRPr lang="en-GB"/>
          </a:p>
        </p:txBody>
      </p:sp>
      <p:sp>
        <p:nvSpPr>
          <p:cNvPr id="2" name="Title Placeholder 1"/>
          <p:cNvSpPr>
            <a:spLocks noGrp="1"/>
          </p:cNvSpPr>
          <p:nvPr>
            <p:ph type="title"/>
          </p:nvPr>
        </p:nvSpPr>
        <p:spPr>
          <a:xfrm>
            <a:off x="838200" y="365125"/>
            <a:ext cx="8994775"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3"/>
          </p:nvPr>
        </p:nvSpPr>
        <p:spPr>
          <a:xfrm>
            <a:off x="838200" y="6434038"/>
            <a:ext cx="7364971" cy="365125"/>
          </a:xfrm>
          <a:prstGeom prst="rect">
            <a:avLst/>
          </a:prstGeom>
        </p:spPr>
        <p:txBody>
          <a:bodyPr vert="horz" lIns="91440" tIns="45720" rIns="91440" bIns="45720" rtlCol="0" anchor="ctr"/>
          <a:lstStyle>
            <a:lvl1pPr algn="l">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GB"/>
              <a:t>What you need to know if you want to be a childminder</a:t>
            </a:r>
          </a:p>
        </p:txBody>
      </p:sp>
      <p:sp>
        <p:nvSpPr>
          <p:cNvPr id="6" name="Slide Number Placeholder 5"/>
          <p:cNvSpPr>
            <a:spLocks noGrp="1"/>
          </p:cNvSpPr>
          <p:nvPr>
            <p:ph type="sldNum" sz="quarter" idx="4"/>
          </p:nvPr>
        </p:nvSpPr>
        <p:spPr>
          <a:xfrm>
            <a:off x="10285412" y="6434038"/>
            <a:ext cx="1068387" cy="365125"/>
          </a:xfrm>
          <a:prstGeom prst="rect">
            <a:avLst/>
          </a:prstGeom>
        </p:spPr>
        <p:txBody>
          <a:bodyPr vert="horz" lIns="91440" tIns="45720" rIns="91440" bIns="45720" rtlCol="0" anchor="ctr"/>
          <a:lstStyle>
            <a:lvl1pPr algn="r">
              <a:defRPr sz="1200">
                <a:solidFill>
                  <a:srgbClr val="221E5B"/>
                </a:solidFill>
                <a:latin typeface="Tahoma" panose="020B0604030504040204" pitchFamily="34" charset="0"/>
                <a:ea typeface="Tahoma" panose="020B0604030504040204" pitchFamily="34" charset="0"/>
                <a:cs typeface="Tahoma" panose="020B0604030504040204" pitchFamily="34" charset="0"/>
              </a:defRPr>
            </a:lvl1pPr>
          </a:lstStyle>
          <a:p>
            <a:r>
              <a:rPr lang="en-GB">
                <a:solidFill>
                  <a:schemeClr val="bg1"/>
                </a:solidFill>
              </a:rPr>
              <a:t> Slide</a:t>
            </a:r>
            <a:r>
              <a:rPr lang="en-GB"/>
              <a:t> </a:t>
            </a:r>
            <a:fld id="{5F4C8201-D8A8-417D-8A18-42E93E6C5D44}" type="slidenum">
              <a:rPr lang="en-GB" b="1" smtClean="0"/>
              <a:pPr/>
              <a:t>‹#›</a:t>
            </a:fld>
            <a:endParaRPr lang="en-GB" b="1"/>
          </a:p>
        </p:txBody>
      </p:sp>
      <p:sp>
        <p:nvSpPr>
          <p:cNvPr id="8" name="Freeform 9"/>
          <p:cNvSpPr>
            <a:spLocks/>
          </p:cNvSpPr>
          <p:nvPr userDrawn="1"/>
        </p:nvSpPr>
        <p:spPr bwMode="auto">
          <a:xfrm>
            <a:off x="11098213" y="365125"/>
            <a:ext cx="61912" cy="90488"/>
          </a:xfrm>
          <a:custGeom>
            <a:avLst/>
            <a:gdLst>
              <a:gd name="T0" fmla="*/ 0 w 22"/>
              <a:gd name="T1" fmla="*/ 11 h 32"/>
              <a:gd name="T2" fmla="*/ 11 w 22"/>
              <a:gd name="T3" fmla="*/ 0 h 32"/>
              <a:gd name="T4" fmla="*/ 22 w 22"/>
              <a:gd name="T5" fmla="*/ 11 h 32"/>
              <a:gd name="T6" fmla="*/ 22 w 22"/>
              <a:gd name="T7" fmla="*/ 21 h 32"/>
              <a:gd name="T8" fmla="*/ 11 w 22"/>
              <a:gd name="T9" fmla="*/ 32 h 32"/>
              <a:gd name="T10" fmla="*/ 0 w 22"/>
              <a:gd name="T11" fmla="*/ 21 h 32"/>
              <a:gd name="T12" fmla="*/ 0 w 22"/>
              <a:gd name="T13" fmla="*/ 11 h 32"/>
            </a:gdLst>
            <a:ahLst/>
            <a:cxnLst>
              <a:cxn ang="0">
                <a:pos x="T0" y="T1"/>
              </a:cxn>
              <a:cxn ang="0">
                <a:pos x="T2" y="T3"/>
              </a:cxn>
              <a:cxn ang="0">
                <a:pos x="T4" y="T5"/>
              </a:cxn>
              <a:cxn ang="0">
                <a:pos x="T6" y="T7"/>
              </a:cxn>
              <a:cxn ang="0">
                <a:pos x="T8" y="T9"/>
              </a:cxn>
              <a:cxn ang="0">
                <a:pos x="T10" y="T11"/>
              </a:cxn>
              <a:cxn ang="0">
                <a:pos x="T12" y="T13"/>
              </a:cxn>
            </a:cxnLst>
            <a:rect l="0" t="0" r="r" b="b"/>
            <a:pathLst>
              <a:path w="22" h="32">
                <a:moveTo>
                  <a:pt x="0" y="11"/>
                </a:moveTo>
                <a:cubicBezTo>
                  <a:pt x="0" y="5"/>
                  <a:pt x="5" y="0"/>
                  <a:pt x="11" y="0"/>
                </a:cubicBezTo>
                <a:cubicBezTo>
                  <a:pt x="17" y="0"/>
                  <a:pt x="22" y="5"/>
                  <a:pt x="22" y="11"/>
                </a:cubicBezTo>
                <a:cubicBezTo>
                  <a:pt x="22" y="21"/>
                  <a:pt x="22" y="21"/>
                  <a:pt x="22" y="21"/>
                </a:cubicBezTo>
                <a:cubicBezTo>
                  <a:pt x="22" y="27"/>
                  <a:pt x="17" y="32"/>
                  <a:pt x="11" y="32"/>
                </a:cubicBezTo>
                <a:cubicBezTo>
                  <a:pt x="5" y="32"/>
                  <a:pt x="0" y="27"/>
                  <a:pt x="0" y="21"/>
                </a:cubicBezTo>
                <a:lnTo>
                  <a:pt x="0" y="11"/>
                </a:lnTo>
                <a:close/>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9" name="Freeform 10"/>
          <p:cNvSpPr>
            <a:spLocks/>
          </p:cNvSpPr>
          <p:nvPr userDrawn="1"/>
        </p:nvSpPr>
        <p:spPr bwMode="auto">
          <a:xfrm>
            <a:off x="10944225" y="458788"/>
            <a:ext cx="369887" cy="246063"/>
          </a:xfrm>
          <a:custGeom>
            <a:avLst/>
            <a:gdLst>
              <a:gd name="T0" fmla="*/ 130 w 132"/>
              <a:gd name="T1" fmla="*/ 9 h 88"/>
              <a:gd name="T2" fmla="*/ 116 w 132"/>
              <a:gd name="T3" fmla="*/ 2 h 88"/>
              <a:gd name="T4" fmla="*/ 66 w 132"/>
              <a:gd name="T5" fmla="*/ 18 h 88"/>
              <a:gd name="T6" fmla="*/ 16 w 132"/>
              <a:gd name="T7" fmla="*/ 2 h 88"/>
              <a:gd name="T8" fmla="*/ 2 w 132"/>
              <a:gd name="T9" fmla="*/ 9 h 88"/>
              <a:gd name="T10" fmla="*/ 9 w 132"/>
              <a:gd name="T11" fmla="*/ 23 h 88"/>
              <a:gd name="T12" fmla="*/ 48 w 132"/>
              <a:gd name="T13" fmla="*/ 36 h 88"/>
              <a:gd name="T14" fmla="*/ 24 w 132"/>
              <a:gd name="T15" fmla="*/ 69 h 88"/>
              <a:gd name="T16" fmla="*/ 26 w 132"/>
              <a:gd name="T17" fmla="*/ 84 h 88"/>
              <a:gd name="T18" fmla="*/ 42 w 132"/>
              <a:gd name="T19" fmla="*/ 82 h 88"/>
              <a:gd name="T20" fmla="*/ 66 w 132"/>
              <a:gd name="T21" fmla="*/ 48 h 88"/>
              <a:gd name="T22" fmla="*/ 90 w 132"/>
              <a:gd name="T23" fmla="*/ 82 h 88"/>
              <a:gd name="T24" fmla="*/ 105 w 132"/>
              <a:gd name="T25" fmla="*/ 84 h 88"/>
              <a:gd name="T26" fmla="*/ 108 w 132"/>
              <a:gd name="T27" fmla="*/ 69 h 88"/>
              <a:gd name="T28" fmla="*/ 84 w 132"/>
              <a:gd name="T29" fmla="*/ 36 h 88"/>
              <a:gd name="T30" fmla="*/ 123 w 132"/>
              <a:gd name="T31" fmla="*/ 23 h 88"/>
              <a:gd name="T32" fmla="*/ 130 w 132"/>
              <a:gd name="T33" fmla="*/ 9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2" h="88">
                <a:moveTo>
                  <a:pt x="130" y="9"/>
                </a:moveTo>
                <a:cubicBezTo>
                  <a:pt x="128" y="3"/>
                  <a:pt x="122" y="0"/>
                  <a:pt x="116" y="2"/>
                </a:cubicBezTo>
                <a:cubicBezTo>
                  <a:pt x="66" y="18"/>
                  <a:pt x="66" y="18"/>
                  <a:pt x="66" y="18"/>
                </a:cubicBezTo>
                <a:cubicBezTo>
                  <a:pt x="16" y="2"/>
                  <a:pt x="16" y="2"/>
                  <a:pt x="16" y="2"/>
                </a:cubicBezTo>
                <a:cubicBezTo>
                  <a:pt x="10" y="0"/>
                  <a:pt x="4" y="3"/>
                  <a:pt x="2" y="9"/>
                </a:cubicBezTo>
                <a:cubicBezTo>
                  <a:pt x="0" y="15"/>
                  <a:pt x="3" y="21"/>
                  <a:pt x="9" y="23"/>
                </a:cubicBezTo>
                <a:cubicBezTo>
                  <a:pt x="48" y="36"/>
                  <a:pt x="48" y="36"/>
                  <a:pt x="48" y="36"/>
                </a:cubicBezTo>
                <a:cubicBezTo>
                  <a:pt x="24" y="69"/>
                  <a:pt x="24" y="69"/>
                  <a:pt x="24" y="69"/>
                </a:cubicBezTo>
                <a:cubicBezTo>
                  <a:pt x="20" y="74"/>
                  <a:pt x="21" y="81"/>
                  <a:pt x="26" y="84"/>
                </a:cubicBezTo>
                <a:cubicBezTo>
                  <a:pt x="31" y="88"/>
                  <a:pt x="38" y="87"/>
                  <a:pt x="42" y="82"/>
                </a:cubicBezTo>
                <a:cubicBezTo>
                  <a:pt x="66" y="48"/>
                  <a:pt x="66" y="48"/>
                  <a:pt x="66" y="48"/>
                </a:cubicBezTo>
                <a:cubicBezTo>
                  <a:pt x="90" y="82"/>
                  <a:pt x="90" y="82"/>
                  <a:pt x="90" y="82"/>
                </a:cubicBezTo>
                <a:cubicBezTo>
                  <a:pt x="94" y="87"/>
                  <a:pt x="100" y="88"/>
                  <a:pt x="105" y="84"/>
                </a:cubicBezTo>
                <a:cubicBezTo>
                  <a:pt x="110" y="81"/>
                  <a:pt x="111" y="74"/>
                  <a:pt x="108" y="69"/>
                </a:cubicBezTo>
                <a:cubicBezTo>
                  <a:pt x="84" y="36"/>
                  <a:pt x="84" y="36"/>
                  <a:pt x="84" y="36"/>
                </a:cubicBezTo>
                <a:cubicBezTo>
                  <a:pt x="123" y="23"/>
                  <a:pt x="123" y="23"/>
                  <a:pt x="123" y="23"/>
                </a:cubicBezTo>
                <a:cubicBezTo>
                  <a:pt x="128" y="21"/>
                  <a:pt x="132" y="15"/>
                  <a:pt x="130" y="9"/>
                </a:cubicBezTo>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0" name="Freeform 11"/>
          <p:cNvSpPr>
            <a:spLocks/>
          </p:cNvSpPr>
          <p:nvPr userDrawn="1"/>
        </p:nvSpPr>
        <p:spPr bwMode="auto">
          <a:xfrm>
            <a:off x="10795000" y="444500"/>
            <a:ext cx="47625" cy="69850"/>
          </a:xfrm>
          <a:custGeom>
            <a:avLst/>
            <a:gdLst>
              <a:gd name="T0" fmla="*/ 0 w 17"/>
              <a:gd name="T1" fmla="*/ 9 h 25"/>
              <a:gd name="T2" fmla="*/ 9 w 17"/>
              <a:gd name="T3" fmla="*/ 0 h 25"/>
              <a:gd name="T4" fmla="*/ 17 w 17"/>
              <a:gd name="T5" fmla="*/ 9 h 25"/>
              <a:gd name="T6" fmla="*/ 17 w 17"/>
              <a:gd name="T7" fmla="*/ 16 h 25"/>
              <a:gd name="T8" fmla="*/ 9 w 17"/>
              <a:gd name="T9" fmla="*/ 25 h 25"/>
              <a:gd name="T10" fmla="*/ 0 w 17"/>
              <a:gd name="T11" fmla="*/ 16 h 25"/>
              <a:gd name="T12" fmla="*/ 0 w 17"/>
              <a:gd name="T13" fmla="*/ 9 h 25"/>
            </a:gdLst>
            <a:ahLst/>
            <a:cxnLst>
              <a:cxn ang="0">
                <a:pos x="T0" y="T1"/>
              </a:cxn>
              <a:cxn ang="0">
                <a:pos x="T2" y="T3"/>
              </a:cxn>
              <a:cxn ang="0">
                <a:pos x="T4" y="T5"/>
              </a:cxn>
              <a:cxn ang="0">
                <a:pos x="T6" y="T7"/>
              </a:cxn>
              <a:cxn ang="0">
                <a:pos x="T8" y="T9"/>
              </a:cxn>
              <a:cxn ang="0">
                <a:pos x="T10" y="T11"/>
              </a:cxn>
              <a:cxn ang="0">
                <a:pos x="T12" y="T13"/>
              </a:cxn>
            </a:cxnLst>
            <a:rect l="0" t="0" r="r" b="b"/>
            <a:pathLst>
              <a:path w="17" h="25">
                <a:moveTo>
                  <a:pt x="0" y="9"/>
                </a:moveTo>
                <a:cubicBezTo>
                  <a:pt x="0" y="4"/>
                  <a:pt x="4" y="0"/>
                  <a:pt x="9" y="0"/>
                </a:cubicBezTo>
                <a:cubicBezTo>
                  <a:pt x="13" y="0"/>
                  <a:pt x="17" y="4"/>
                  <a:pt x="17" y="9"/>
                </a:cubicBezTo>
                <a:cubicBezTo>
                  <a:pt x="17" y="16"/>
                  <a:pt x="17" y="16"/>
                  <a:pt x="17" y="16"/>
                </a:cubicBezTo>
                <a:cubicBezTo>
                  <a:pt x="17" y="21"/>
                  <a:pt x="13" y="25"/>
                  <a:pt x="9" y="25"/>
                </a:cubicBezTo>
                <a:cubicBezTo>
                  <a:pt x="4" y="25"/>
                  <a:pt x="0" y="21"/>
                  <a:pt x="0" y="16"/>
                </a:cubicBezTo>
                <a:lnTo>
                  <a:pt x="0" y="9"/>
                </a:lnTo>
                <a:close/>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1" name="Freeform 12"/>
          <p:cNvSpPr>
            <a:spLocks/>
          </p:cNvSpPr>
          <p:nvPr userDrawn="1"/>
        </p:nvSpPr>
        <p:spPr bwMode="auto">
          <a:xfrm>
            <a:off x="10680700" y="517525"/>
            <a:ext cx="280987" cy="185738"/>
          </a:xfrm>
          <a:custGeom>
            <a:avLst/>
            <a:gdLst>
              <a:gd name="T0" fmla="*/ 99 w 100"/>
              <a:gd name="T1" fmla="*/ 6 h 66"/>
              <a:gd name="T2" fmla="*/ 88 w 100"/>
              <a:gd name="T3" fmla="*/ 1 h 66"/>
              <a:gd name="T4" fmla="*/ 50 w 100"/>
              <a:gd name="T5" fmla="*/ 14 h 66"/>
              <a:gd name="T6" fmla="*/ 12 w 100"/>
              <a:gd name="T7" fmla="*/ 1 h 66"/>
              <a:gd name="T8" fmla="*/ 1 w 100"/>
              <a:gd name="T9" fmla="*/ 6 h 66"/>
              <a:gd name="T10" fmla="*/ 6 w 100"/>
              <a:gd name="T11" fmla="*/ 17 h 66"/>
              <a:gd name="T12" fmla="*/ 36 w 100"/>
              <a:gd name="T13" fmla="*/ 27 h 66"/>
              <a:gd name="T14" fmla="*/ 18 w 100"/>
              <a:gd name="T15" fmla="*/ 52 h 66"/>
              <a:gd name="T16" fmla="*/ 20 w 100"/>
              <a:gd name="T17" fmla="*/ 64 h 66"/>
              <a:gd name="T18" fmla="*/ 31 w 100"/>
              <a:gd name="T19" fmla="*/ 62 h 66"/>
              <a:gd name="T20" fmla="*/ 50 w 100"/>
              <a:gd name="T21" fmla="*/ 36 h 66"/>
              <a:gd name="T22" fmla="*/ 68 w 100"/>
              <a:gd name="T23" fmla="*/ 62 h 66"/>
              <a:gd name="T24" fmla="*/ 80 w 100"/>
              <a:gd name="T25" fmla="*/ 64 h 66"/>
              <a:gd name="T26" fmla="*/ 82 w 100"/>
              <a:gd name="T27" fmla="*/ 52 h 66"/>
              <a:gd name="T28" fmla="*/ 63 w 100"/>
              <a:gd name="T29" fmla="*/ 27 h 66"/>
              <a:gd name="T30" fmla="*/ 93 w 100"/>
              <a:gd name="T31" fmla="*/ 17 h 66"/>
              <a:gd name="T32" fmla="*/ 99 w 100"/>
              <a:gd name="T33" fmla="*/ 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0" h="66">
                <a:moveTo>
                  <a:pt x="99" y="6"/>
                </a:moveTo>
                <a:cubicBezTo>
                  <a:pt x="97" y="2"/>
                  <a:pt x="92" y="0"/>
                  <a:pt x="88" y="1"/>
                </a:cubicBezTo>
                <a:cubicBezTo>
                  <a:pt x="50" y="14"/>
                  <a:pt x="50" y="14"/>
                  <a:pt x="50" y="14"/>
                </a:cubicBezTo>
                <a:cubicBezTo>
                  <a:pt x="12" y="1"/>
                  <a:pt x="12" y="1"/>
                  <a:pt x="12" y="1"/>
                </a:cubicBezTo>
                <a:cubicBezTo>
                  <a:pt x="7" y="0"/>
                  <a:pt x="2" y="2"/>
                  <a:pt x="1" y="6"/>
                </a:cubicBezTo>
                <a:cubicBezTo>
                  <a:pt x="0" y="11"/>
                  <a:pt x="2" y="15"/>
                  <a:pt x="6" y="17"/>
                </a:cubicBezTo>
                <a:cubicBezTo>
                  <a:pt x="36" y="27"/>
                  <a:pt x="36" y="27"/>
                  <a:pt x="36" y="27"/>
                </a:cubicBezTo>
                <a:cubicBezTo>
                  <a:pt x="18" y="52"/>
                  <a:pt x="18" y="52"/>
                  <a:pt x="18" y="52"/>
                </a:cubicBezTo>
                <a:cubicBezTo>
                  <a:pt x="15" y="56"/>
                  <a:pt x="16" y="61"/>
                  <a:pt x="20" y="64"/>
                </a:cubicBezTo>
                <a:cubicBezTo>
                  <a:pt x="23" y="66"/>
                  <a:pt x="29" y="66"/>
                  <a:pt x="31" y="62"/>
                </a:cubicBezTo>
                <a:cubicBezTo>
                  <a:pt x="50" y="36"/>
                  <a:pt x="50" y="36"/>
                  <a:pt x="50" y="36"/>
                </a:cubicBezTo>
                <a:cubicBezTo>
                  <a:pt x="68" y="62"/>
                  <a:pt x="68" y="62"/>
                  <a:pt x="68" y="62"/>
                </a:cubicBezTo>
                <a:cubicBezTo>
                  <a:pt x="71" y="66"/>
                  <a:pt x="76" y="66"/>
                  <a:pt x="80" y="64"/>
                </a:cubicBezTo>
                <a:cubicBezTo>
                  <a:pt x="84" y="61"/>
                  <a:pt x="84" y="56"/>
                  <a:pt x="82" y="52"/>
                </a:cubicBezTo>
                <a:cubicBezTo>
                  <a:pt x="63" y="27"/>
                  <a:pt x="63" y="27"/>
                  <a:pt x="63" y="27"/>
                </a:cubicBezTo>
                <a:cubicBezTo>
                  <a:pt x="93" y="17"/>
                  <a:pt x="93" y="17"/>
                  <a:pt x="93" y="17"/>
                </a:cubicBezTo>
                <a:cubicBezTo>
                  <a:pt x="98" y="15"/>
                  <a:pt x="100" y="11"/>
                  <a:pt x="99" y="6"/>
                </a:cubicBezTo>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2" name="Freeform 13"/>
          <p:cNvSpPr>
            <a:spLocks/>
          </p:cNvSpPr>
          <p:nvPr userDrawn="1"/>
        </p:nvSpPr>
        <p:spPr bwMode="auto">
          <a:xfrm>
            <a:off x="10571163" y="511175"/>
            <a:ext cx="36512" cy="47625"/>
          </a:xfrm>
          <a:custGeom>
            <a:avLst/>
            <a:gdLst>
              <a:gd name="T0" fmla="*/ 0 w 13"/>
              <a:gd name="T1" fmla="*/ 6 h 17"/>
              <a:gd name="T2" fmla="*/ 7 w 13"/>
              <a:gd name="T3" fmla="*/ 0 h 17"/>
              <a:gd name="T4" fmla="*/ 13 w 13"/>
              <a:gd name="T5" fmla="*/ 6 h 17"/>
              <a:gd name="T6" fmla="*/ 13 w 13"/>
              <a:gd name="T7" fmla="*/ 11 h 17"/>
              <a:gd name="T8" fmla="*/ 7 w 13"/>
              <a:gd name="T9" fmla="*/ 17 h 17"/>
              <a:gd name="T10" fmla="*/ 0 w 13"/>
              <a:gd name="T11" fmla="*/ 11 h 17"/>
              <a:gd name="T12" fmla="*/ 0 w 13"/>
              <a:gd name="T13" fmla="*/ 6 h 17"/>
            </a:gdLst>
            <a:ahLst/>
            <a:cxnLst>
              <a:cxn ang="0">
                <a:pos x="T0" y="T1"/>
              </a:cxn>
              <a:cxn ang="0">
                <a:pos x="T2" y="T3"/>
              </a:cxn>
              <a:cxn ang="0">
                <a:pos x="T4" y="T5"/>
              </a:cxn>
              <a:cxn ang="0">
                <a:pos x="T6" y="T7"/>
              </a:cxn>
              <a:cxn ang="0">
                <a:pos x="T8" y="T9"/>
              </a:cxn>
              <a:cxn ang="0">
                <a:pos x="T10" y="T11"/>
              </a:cxn>
              <a:cxn ang="0">
                <a:pos x="T12" y="T13"/>
              </a:cxn>
            </a:cxnLst>
            <a:rect l="0" t="0" r="r" b="b"/>
            <a:pathLst>
              <a:path w="13" h="17">
                <a:moveTo>
                  <a:pt x="0" y="6"/>
                </a:moveTo>
                <a:cubicBezTo>
                  <a:pt x="0" y="2"/>
                  <a:pt x="3" y="0"/>
                  <a:pt x="7" y="0"/>
                </a:cubicBezTo>
                <a:cubicBezTo>
                  <a:pt x="10" y="0"/>
                  <a:pt x="13" y="2"/>
                  <a:pt x="13" y="6"/>
                </a:cubicBezTo>
                <a:cubicBezTo>
                  <a:pt x="13" y="11"/>
                  <a:pt x="13" y="11"/>
                  <a:pt x="13" y="11"/>
                </a:cubicBezTo>
                <a:cubicBezTo>
                  <a:pt x="13" y="15"/>
                  <a:pt x="10" y="17"/>
                  <a:pt x="7" y="17"/>
                </a:cubicBezTo>
                <a:cubicBezTo>
                  <a:pt x="3" y="17"/>
                  <a:pt x="0" y="15"/>
                  <a:pt x="0" y="11"/>
                </a:cubicBezTo>
                <a:lnTo>
                  <a:pt x="0" y="6"/>
                </a:lnTo>
                <a:close/>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3" name="Freeform 14"/>
          <p:cNvSpPr>
            <a:spLocks/>
          </p:cNvSpPr>
          <p:nvPr userDrawn="1"/>
        </p:nvSpPr>
        <p:spPr bwMode="auto">
          <a:xfrm>
            <a:off x="10483850" y="561975"/>
            <a:ext cx="211137" cy="141288"/>
          </a:xfrm>
          <a:custGeom>
            <a:avLst/>
            <a:gdLst>
              <a:gd name="T0" fmla="*/ 74 w 75"/>
              <a:gd name="T1" fmla="*/ 5 h 50"/>
              <a:gd name="T2" fmla="*/ 66 w 75"/>
              <a:gd name="T3" fmla="*/ 1 h 50"/>
              <a:gd name="T4" fmla="*/ 38 w 75"/>
              <a:gd name="T5" fmla="*/ 11 h 50"/>
              <a:gd name="T6" fmla="*/ 9 w 75"/>
              <a:gd name="T7" fmla="*/ 1 h 50"/>
              <a:gd name="T8" fmla="*/ 1 w 75"/>
              <a:gd name="T9" fmla="*/ 5 h 50"/>
              <a:gd name="T10" fmla="*/ 5 w 75"/>
              <a:gd name="T11" fmla="*/ 13 h 50"/>
              <a:gd name="T12" fmla="*/ 28 w 75"/>
              <a:gd name="T13" fmla="*/ 20 h 50"/>
              <a:gd name="T14" fmla="*/ 14 w 75"/>
              <a:gd name="T15" fmla="*/ 39 h 50"/>
              <a:gd name="T16" fmla="*/ 15 w 75"/>
              <a:gd name="T17" fmla="*/ 48 h 50"/>
              <a:gd name="T18" fmla="*/ 24 w 75"/>
              <a:gd name="T19" fmla="*/ 47 h 50"/>
              <a:gd name="T20" fmla="*/ 38 w 75"/>
              <a:gd name="T21" fmla="*/ 28 h 50"/>
              <a:gd name="T22" fmla="*/ 51 w 75"/>
              <a:gd name="T23" fmla="*/ 47 h 50"/>
              <a:gd name="T24" fmla="*/ 60 w 75"/>
              <a:gd name="T25" fmla="*/ 48 h 50"/>
              <a:gd name="T26" fmla="*/ 62 w 75"/>
              <a:gd name="T27" fmla="*/ 39 h 50"/>
              <a:gd name="T28" fmla="*/ 48 w 75"/>
              <a:gd name="T29" fmla="*/ 20 h 50"/>
              <a:gd name="T30" fmla="*/ 70 w 75"/>
              <a:gd name="T31" fmla="*/ 13 h 50"/>
              <a:gd name="T32" fmla="*/ 74 w 75"/>
              <a:gd name="T33" fmla="*/ 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5" h="50">
                <a:moveTo>
                  <a:pt x="74" y="5"/>
                </a:moveTo>
                <a:cubicBezTo>
                  <a:pt x="73" y="2"/>
                  <a:pt x="69" y="0"/>
                  <a:pt x="66" y="1"/>
                </a:cubicBezTo>
                <a:cubicBezTo>
                  <a:pt x="38" y="11"/>
                  <a:pt x="38" y="11"/>
                  <a:pt x="38" y="11"/>
                </a:cubicBezTo>
                <a:cubicBezTo>
                  <a:pt x="9" y="1"/>
                  <a:pt x="9" y="1"/>
                  <a:pt x="9" y="1"/>
                </a:cubicBezTo>
                <a:cubicBezTo>
                  <a:pt x="6" y="0"/>
                  <a:pt x="2" y="2"/>
                  <a:pt x="1" y="5"/>
                </a:cubicBezTo>
                <a:cubicBezTo>
                  <a:pt x="0" y="9"/>
                  <a:pt x="2" y="12"/>
                  <a:pt x="5" y="13"/>
                </a:cubicBezTo>
                <a:cubicBezTo>
                  <a:pt x="28" y="20"/>
                  <a:pt x="28" y="20"/>
                  <a:pt x="28" y="20"/>
                </a:cubicBezTo>
                <a:cubicBezTo>
                  <a:pt x="14" y="39"/>
                  <a:pt x="14" y="39"/>
                  <a:pt x="14" y="39"/>
                </a:cubicBezTo>
                <a:cubicBezTo>
                  <a:pt x="12" y="42"/>
                  <a:pt x="12" y="46"/>
                  <a:pt x="15" y="48"/>
                </a:cubicBezTo>
                <a:cubicBezTo>
                  <a:pt x="18" y="50"/>
                  <a:pt x="22" y="49"/>
                  <a:pt x="24" y="47"/>
                </a:cubicBezTo>
                <a:cubicBezTo>
                  <a:pt x="38" y="28"/>
                  <a:pt x="38" y="28"/>
                  <a:pt x="38" y="28"/>
                </a:cubicBezTo>
                <a:cubicBezTo>
                  <a:pt x="51" y="47"/>
                  <a:pt x="51" y="47"/>
                  <a:pt x="51" y="47"/>
                </a:cubicBezTo>
                <a:cubicBezTo>
                  <a:pt x="53" y="49"/>
                  <a:pt x="57" y="50"/>
                  <a:pt x="60" y="48"/>
                </a:cubicBezTo>
                <a:cubicBezTo>
                  <a:pt x="63" y="46"/>
                  <a:pt x="64" y="42"/>
                  <a:pt x="62" y="39"/>
                </a:cubicBezTo>
                <a:cubicBezTo>
                  <a:pt x="48" y="20"/>
                  <a:pt x="48" y="20"/>
                  <a:pt x="48" y="20"/>
                </a:cubicBezTo>
                <a:cubicBezTo>
                  <a:pt x="70" y="13"/>
                  <a:pt x="70" y="13"/>
                  <a:pt x="70" y="13"/>
                </a:cubicBezTo>
                <a:cubicBezTo>
                  <a:pt x="73" y="12"/>
                  <a:pt x="75" y="9"/>
                  <a:pt x="74" y="5"/>
                </a:cubicBezTo>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4" name="Freeform 15"/>
          <p:cNvSpPr>
            <a:spLocks noEditPoints="1"/>
          </p:cNvSpPr>
          <p:nvPr userDrawn="1"/>
        </p:nvSpPr>
        <p:spPr bwMode="auto">
          <a:xfrm>
            <a:off x="9939338" y="682625"/>
            <a:ext cx="325437" cy="396875"/>
          </a:xfrm>
          <a:custGeom>
            <a:avLst/>
            <a:gdLst>
              <a:gd name="T0" fmla="*/ 58 w 116"/>
              <a:gd name="T1" fmla="*/ 141 h 141"/>
              <a:gd name="T2" fmla="*/ 0 w 116"/>
              <a:gd name="T3" fmla="*/ 71 h 141"/>
              <a:gd name="T4" fmla="*/ 58 w 116"/>
              <a:gd name="T5" fmla="*/ 0 h 141"/>
              <a:gd name="T6" fmla="*/ 116 w 116"/>
              <a:gd name="T7" fmla="*/ 71 h 141"/>
              <a:gd name="T8" fmla="*/ 58 w 116"/>
              <a:gd name="T9" fmla="*/ 141 h 141"/>
              <a:gd name="T10" fmla="*/ 59 w 116"/>
              <a:gd name="T11" fmla="*/ 16 h 141"/>
              <a:gd name="T12" fmla="*/ 22 w 116"/>
              <a:gd name="T13" fmla="*/ 71 h 141"/>
              <a:gd name="T14" fmla="*/ 32 w 116"/>
              <a:gd name="T15" fmla="*/ 113 h 141"/>
              <a:gd name="T16" fmla="*/ 58 w 116"/>
              <a:gd name="T17" fmla="*/ 125 h 141"/>
              <a:gd name="T18" fmla="*/ 94 w 116"/>
              <a:gd name="T19" fmla="*/ 71 h 141"/>
              <a:gd name="T20" fmla="*/ 59 w 116"/>
              <a:gd name="T21" fmla="*/ 16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41">
                <a:moveTo>
                  <a:pt x="58" y="141"/>
                </a:moveTo>
                <a:cubicBezTo>
                  <a:pt x="20" y="141"/>
                  <a:pt x="0" y="116"/>
                  <a:pt x="0" y="71"/>
                </a:cubicBezTo>
                <a:cubicBezTo>
                  <a:pt x="0" y="25"/>
                  <a:pt x="21" y="0"/>
                  <a:pt x="58" y="0"/>
                </a:cubicBezTo>
                <a:cubicBezTo>
                  <a:pt x="96" y="0"/>
                  <a:pt x="116" y="25"/>
                  <a:pt x="116" y="71"/>
                </a:cubicBezTo>
                <a:cubicBezTo>
                  <a:pt x="116" y="116"/>
                  <a:pt x="96" y="141"/>
                  <a:pt x="58" y="141"/>
                </a:cubicBezTo>
                <a:moveTo>
                  <a:pt x="59" y="16"/>
                </a:moveTo>
                <a:cubicBezTo>
                  <a:pt x="35" y="16"/>
                  <a:pt x="22" y="35"/>
                  <a:pt x="22" y="71"/>
                </a:cubicBezTo>
                <a:cubicBezTo>
                  <a:pt x="22" y="88"/>
                  <a:pt x="26" y="104"/>
                  <a:pt x="32" y="113"/>
                </a:cubicBezTo>
                <a:cubicBezTo>
                  <a:pt x="37" y="121"/>
                  <a:pt x="47" y="125"/>
                  <a:pt x="58" y="125"/>
                </a:cubicBezTo>
                <a:cubicBezTo>
                  <a:pt x="82" y="125"/>
                  <a:pt x="94" y="107"/>
                  <a:pt x="94" y="71"/>
                </a:cubicBezTo>
                <a:cubicBezTo>
                  <a:pt x="94" y="34"/>
                  <a:pt x="82" y="16"/>
                  <a:pt x="59" y="16"/>
                </a:cubicBezTo>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5" name="Freeform 16"/>
          <p:cNvSpPr>
            <a:spLocks/>
          </p:cNvSpPr>
          <p:nvPr userDrawn="1"/>
        </p:nvSpPr>
        <p:spPr bwMode="auto">
          <a:xfrm>
            <a:off x="10287000" y="655638"/>
            <a:ext cx="193675" cy="417513"/>
          </a:xfrm>
          <a:custGeom>
            <a:avLst/>
            <a:gdLst>
              <a:gd name="T0" fmla="*/ 67 w 69"/>
              <a:gd name="T1" fmla="*/ 16 h 149"/>
              <a:gd name="T2" fmla="*/ 50 w 69"/>
              <a:gd name="T3" fmla="*/ 15 h 149"/>
              <a:gd name="T4" fmla="*/ 37 w 69"/>
              <a:gd name="T5" fmla="*/ 33 h 149"/>
              <a:gd name="T6" fmla="*/ 37 w 69"/>
              <a:gd name="T7" fmla="*/ 52 h 149"/>
              <a:gd name="T8" fmla="*/ 64 w 69"/>
              <a:gd name="T9" fmla="*/ 52 h 149"/>
              <a:gd name="T10" fmla="*/ 64 w 69"/>
              <a:gd name="T11" fmla="*/ 65 h 149"/>
              <a:gd name="T12" fmla="*/ 37 w 69"/>
              <a:gd name="T13" fmla="*/ 65 h 149"/>
              <a:gd name="T14" fmla="*/ 37 w 69"/>
              <a:gd name="T15" fmla="*/ 149 h 149"/>
              <a:gd name="T16" fmla="*/ 17 w 69"/>
              <a:gd name="T17" fmla="*/ 149 h 149"/>
              <a:gd name="T18" fmla="*/ 17 w 69"/>
              <a:gd name="T19" fmla="*/ 65 h 149"/>
              <a:gd name="T20" fmla="*/ 0 w 69"/>
              <a:gd name="T21" fmla="*/ 65 h 149"/>
              <a:gd name="T22" fmla="*/ 0 w 69"/>
              <a:gd name="T23" fmla="*/ 54 h 149"/>
              <a:gd name="T24" fmla="*/ 17 w 69"/>
              <a:gd name="T25" fmla="*/ 51 h 149"/>
              <a:gd name="T26" fmla="*/ 17 w 69"/>
              <a:gd name="T27" fmla="*/ 35 h 149"/>
              <a:gd name="T28" fmla="*/ 22 w 69"/>
              <a:gd name="T29" fmla="*/ 11 h 149"/>
              <a:gd name="T30" fmla="*/ 44 w 69"/>
              <a:gd name="T31" fmla="*/ 0 h 149"/>
              <a:gd name="T32" fmla="*/ 69 w 69"/>
              <a:gd name="T33" fmla="*/ 4 h 149"/>
              <a:gd name="T34" fmla="*/ 67 w 69"/>
              <a:gd name="T3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49">
                <a:moveTo>
                  <a:pt x="67" y="16"/>
                </a:moveTo>
                <a:cubicBezTo>
                  <a:pt x="65" y="16"/>
                  <a:pt x="59" y="15"/>
                  <a:pt x="50" y="15"/>
                </a:cubicBezTo>
                <a:cubicBezTo>
                  <a:pt x="40" y="15"/>
                  <a:pt x="37" y="19"/>
                  <a:pt x="37" y="33"/>
                </a:cubicBezTo>
                <a:cubicBezTo>
                  <a:pt x="37" y="52"/>
                  <a:pt x="37" y="52"/>
                  <a:pt x="37" y="52"/>
                </a:cubicBezTo>
                <a:cubicBezTo>
                  <a:pt x="64" y="52"/>
                  <a:pt x="64" y="52"/>
                  <a:pt x="64" y="52"/>
                </a:cubicBezTo>
                <a:cubicBezTo>
                  <a:pt x="64" y="65"/>
                  <a:pt x="64" y="65"/>
                  <a:pt x="64" y="65"/>
                </a:cubicBezTo>
                <a:cubicBezTo>
                  <a:pt x="37" y="65"/>
                  <a:pt x="37" y="65"/>
                  <a:pt x="37" y="65"/>
                </a:cubicBezTo>
                <a:cubicBezTo>
                  <a:pt x="37" y="149"/>
                  <a:pt x="37" y="149"/>
                  <a:pt x="37" y="149"/>
                </a:cubicBezTo>
                <a:cubicBezTo>
                  <a:pt x="17" y="149"/>
                  <a:pt x="17" y="149"/>
                  <a:pt x="17" y="149"/>
                </a:cubicBezTo>
                <a:cubicBezTo>
                  <a:pt x="17" y="65"/>
                  <a:pt x="17" y="65"/>
                  <a:pt x="17" y="65"/>
                </a:cubicBezTo>
                <a:cubicBezTo>
                  <a:pt x="0" y="65"/>
                  <a:pt x="0" y="65"/>
                  <a:pt x="0" y="65"/>
                </a:cubicBezTo>
                <a:cubicBezTo>
                  <a:pt x="0" y="54"/>
                  <a:pt x="0" y="54"/>
                  <a:pt x="0" y="54"/>
                </a:cubicBezTo>
                <a:cubicBezTo>
                  <a:pt x="17" y="51"/>
                  <a:pt x="17" y="51"/>
                  <a:pt x="17" y="51"/>
                </a:cubicBezTo>
                <a:cubicBezTo>
                  <a:pt x="17" y="35"/>
                  <a:pt x="17" y="35"/>
                  <a:pt x="17" y="35"/>
                </a:cubicBezTo>
                <a:cubicBezTo>
                  <a:pt x="17" y="21"/>
                  <a:pt x="18" y="16"/>
                  <a:pt x="22" y="11"/>
                </a:cubicBezTo>
                <a:cubicBezTo>
                  <a:pt x="27" y="4"/>
                  <a:pt x="34" y="0"/>
                  <a:pt x="44" y="0"/>
                </a:cubicBezTo>
                <a:cubicBezTo>
                  <a:pt x="54" y="0"/>
                  <a:pt x="66" y="3"/>
                  <a:pt x="69" y="4"/>
                </a:cubicBezTo>
                <a:lnTo>
                  <a:pt x="67" y="16"/>
                </a:lnTo>
                <a:close/>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6" name="Freeform 17"/>
          <p:cNvSpPr>
            <a:spLocks/>
          </p:cNvSpPr>
          <p:nvPr userDrawn="1"/>
        </p:nvSpPr>
        <p:spPr bwMode="auto">
          <a:xfrm>
            <a:off x="10479088" y="795338"/>
            <a:ext cx="190500" cy="284163"/>
          </a:xfrm>
          <a:custGeom>
            <a:avLst/>
            <a:gdLst>
              <a:gd name="T0" fmla="*/ 31 w 68"/>
              <a:gd name="T1" fmla="*/ 101 h 101"/>
              <a:gd name="T2" fmla="*/ 0 w 68"/>
              <a:gd name="T3" fmla="*/ 96 h 101"/>
              <a:gd name="T4" fmla="*/ 3 w 68"/>
              <a:gd name="T5" fmla="*/ 83 h 101"/>
              <a:gd name="T6" fmla="*/ 27 w 68"/>
              <a:gd name="T7" fmla="*/ 86 h 101"/>
              <a:gd name="T8" fmla="*/ 48 w 68"/>
              <a:gd name="T9" fmla="*/ 72 h 101"/>
              <a:gd name="T10" fmla="*/ 31 w 68"/>
              <a:gd name="T11" fmla="*/ 57 h 101"/>
              <a:gd name="T12" fmla="*/ 1 w 68"/>
              <a:gd name="T13" fmla="*/ 29 h 101"/>
              <a:gd name="T14" fmla="*/ 35 w 68"/>
              <a:gd name="T15" fmla="*/ 0 h 101"/>
              <a:gd name="T16" fmla="*/ 63 w 68"/>
              <a:gd name="T17" fmla="*/ 5 h 101"/>
              <a:gd name="T18" fmla="*/ 60 w 68"/>
              <a:gd name="T19" fmla="*/ 17 h 101"/>
              <a:gd name="T20" fmla="*/ 37 w 68"/>
              <a:gd name="T21" fmla="*/ 14 h 101"/>
              <a:gd name="T22" fmla="*/ 21 w 68"/>
              <a:gd name="T23" fmla="*/ 27 h 101"/>
              <a:gd name="T24" fmla="*/ 68 w 68"/>
              <a:gd name="T25" fmla="*/ 69 h 101"/>
              <a:gd name="T26" fmla="*/ 31 w 68"/>
              <a:gd name="T2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8" h="101">
                <a:moveTo>
                  <a:pt x="31" y="101"/>
                </a:moveTo>
                <a:cubicBezTo>
                  <a:pt x="21" y="101"/>
                  <a:pt x="12" y="99"/>
                  <a:pt x="0" y="96"/>
                </a:cubicBezTo>
                <a:cubicBezTo>
                  <a:pt x="3" y="83"/>
                  <a:pt x="3" y="83"/>
                  <a:pt x="3" y="83"/>
                </a:cubicBezTo>
                <a:cubicBezTo>
                  <a:pt x="13" y="85"/>
                  <a:pt x="20" y="86"/>
                  <a:pt x="27" y="86"/>
                </a:cubicBezTo>
                <a:cubicBezTo>
                  <a:pt x="41" y="86"/>
                  <a:pt x="48" y="81"/>
                  <a:pt x="48" y="72"/>
                </a:cubicBezTo>
                <a:cubicBezTo>
                  <a:pt x="48" y="64"/>
                  <a:pt x="45" y="61"/>
                  <a:pt x="31" y="57"/>
                </a:cubicBezTo>
                <a:cubicBezTo>
                  <a:pt x="14" y="52"/>
                  <a:pt x="1" y="47"/>
                  <a:pt x="1" y="29"/>
                </a:cubicBezTo>
                <a:cubicBezTo>
                  <a:pt x="1" y="10"/>
                  <a:pt x="14" y="0"/>
                  <a:pt x="35" y="0"/>
                </a:cubicBezTo>
                <a:cubicBezTo>
                  <a:pt x="43" y="0"/>
                  <a:pt x="52" y="1"/>
                  <a:pt x="63" y="5"/>
                </a:cubicBezTo>
                <a:cubicBezTo>
                  <a:pt x="60" y="17"/>
                  <a:pt x="60" y="17"/>
                  <a:pt x="60" y="17"/>
                </a:cubicBezTo>
                <a:cubicBezTo>
                  <a:pt x="53" y="16"/>
                  <a:pt x="45" y="14"/>
                  <a:pt x="37" y="14"/>
                </a:cubicBezTo>
                <a:cubicBezTo>
                  <a:pt x="27" y="14"/>
                  <a:pt x="21" y="19"/>
                  <a:pt x="21" y="27"/>
                </a:cubicBezTo>
                <a:cubicBezTo>
                  <a:pt x="21" y="47"/>
                  <a:pt x="68" y="34"/>
                  <a:pt x="68" y="69"/>
                </a:cubicBezTo>
                <a:cubicBezTo>
                  <a:pt x="68" y="89"/>
                  <a:pt x="54" y="101"/>
                  <a:pt x="31" y="101"/>
                </a:cubicBezTo>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7" name="Freeform 18"/>
          <p:cNvSpPr>
            <a:spLocks/>
          </p:cNvSpPr>
          <p:nvPr userDrawn="1"/>
        </p:nvSpPr>
        <p:spPr bwMode="auto">
          <a:xfrm>
            <a:off x="10672763" y="725488"/>
            <a:ext cx="187325" cy="354013"/>
          </a:xfrm>
          <a:custGeom>
            <a:avLst/>
            <a:gdLst>
              <a:gd name="T0" fmla="*/ 39 w 67"/>
              <a:gd name="T1" fmla="*/ 126 h 126"/>
              <a:gd name="T2" fmla="*/ 19 w 67"/>
              <a:gd name="T3" fmla="*/ 115 h 126"/>
              <a:gd name="T4" fmla="*/ 17 w 67"/>
              <a:gd name="T5" fmla="*/ 93 h 126"/>
              <a:gd name="T6" fmla="*/ 17 w 67"/>
              <a:gd name="T7" fmla="*/ 40 h 126"/>
              <a:gd name="T8" fmla="*/ 0 w 67"/>
              <a:gd name="T9" fmla="*/ 40 h 126"/>
              <a:gd name="T10" fmla="*/ 0 w 67"/>
              <a:gd name="T11" fmla="*/ 29 h 126"/>
              <a:gd name="T12" fmla="*/ 17 w 67"/>
              <a:gd name="T13" fmla="*/ 27 h 126"/>
              <a:gd name="T14" fmla="*/ 17 w 67"/>
              <a:gd name="T15" fmla="*/ 0 h 126"/>
              <a:gd name="T16" fmla="*/ 37 w 67"/>
              <a:gd name="T17" fmla="*/ 0 h 126"/>
              <a:gd name="T18" fmla="*/ 37 w 67"/>
              <a:gd name="T19" fmla="*/ 27 h 126"/>
              <a:gd name="T20" fmla="*/ 63 w 67"/>
              <a:gd name="T21" fmla="*/ 27 h 126"/>
              <a:gd name="T22" fmla="*/ 63 w 67"/>
              <a:gd name="T23" fmla="*/ 40 h 126"/>
              <a:gd name="T24" fmla="*/ 37 w 67"/>
              <a:gd name="T25" fmla="*/ 40 h 126"/>
              <a:gd name="T26" fmla="*/ 37 w 67"/>
              <a:gd name="T27" fmla="*/ 87 h 126"/>
              <a:gd name="T28" fmla="*/ 38 w 67"/>
              <a:gd name="T29" fmla="*/ 106 h 126"/>
              <a:gd name="T30" fmla="*/ 47 w 67"/>
              <a:gd name="T31" fmla="*/ 110 h 126"/>
              <a:gd name="T32" fmla="*/ 64 w 67"/>
              <a:gd name="T33" fmla="*/ 107 h 126"/>
              <a:gd name="T34" fmla="*/ 67 w 67"/>
              <a:gd name="T35" fmla="*/ 120 h 126"/>
              <a:gd name="T36" fmla="*/ 39 w 67"/>
              <a:gd name="T37"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 h="126">
                <a:moveTo>
                  <a:pt x="39" y="126"/>
                </a:moveTo>
                <a:cubicBezTo>
                  <a:pt x="30" y="126"/>
                  <a:pt x="23" y="122"/>
                  <a:pt x="19" y="115"/>
                </a:cubicBezTo>
                <a:cubicBezTo>
                  <a:pt x="17" y="111"/>
                  <a:pt x="17" y="106"/>
                  <a:pt x="17" y="93"/>
                </a:cubicBezTo>
                <a:cubicBezTo>
                  <a:pt x="17" y="40"/>
                  <a:pt x="17" y="40"/>
                  <a:pt x="17" y="40"/>
                </a:cubicBezTo>
                <a:cubicBezTo>
                  <a:pt x="0" y="40"/>
                  <a:pt x="0" y="40"/>
                  <a:pt x="0" y="40"/>
                </a:cubicBezTo>
                <a:cubicBezTo>
                  <a:pt x="0" y="29"/>
                  <a:pt x="0" y="29"/>
                  <a:pt x="0" y="29"/>
                </a:cubicBezTo>
                <a:cubicBezTo>
                  <a:pt x="17" y="27"/>
                  <a:pt x="17" y="27"/>
                  <a:pt x="17" y="27"/>
                </a:cubicBezTo>
                <a:cubicBezTo>
                  <a:pt x="17" y="0"/>
                  <a:pt x="17" y="0"/>
                  <a:pt x="17" y="0"/>
                </a:cubicBezTo>
                <a:cubicBezTo>
                  <a:pt x="37" y="0"/>
                  <a:pt x="37" y="0"/>
                  <a:pt x="37" y="0"/>
                </a:cubicBezTo>
                <a:cubicBezTo>
                  <a:pt x="37" y="27"/>
                  <a:pt x="37" y="27"/>
                  <a:pt x="37" y="27"/>
                </a:cubicBezTo>
                <a:cubicBezTo>
                  <a:pt x="63" y="27"/>
                  <a:pt x="63" y="27"/>
                  <a:pt x="63" y="27"/>
                </a:cubicBezTo>
                <a:cubicBezTo>
                  <a:pt x="63" y="40"/>
                  <a:pt x="63" y="40"/>
                  <a:pt x="63" y="40"/>
                </a:cubicBezTo>
                <a:cubicBezTo>
                  <a:pt x="37" y="40"/>
                  <a:pt x="37" y="40"/>
                  <a:pt x="37" y="40"/>
                </a:cubicBezTo>
                <a:cubicBezTo>
                  <a:pt x="37" y="87"/>
                  <a:pt x="37" y="87"/>
                  <a:pt x="37" y="87"/>
                </a:cubicBezTo>
                <a:cubicBezTo>
                  <a:pt x="37" y="104"/>
                  <a:pt x="37" y="104"/>
                  <a:pt x="38" y="106"/>
                </a:cubicBezTo>
                <a:cubicBezTo>
                  <a:pt x="40" y="109"/>
                  <a:pt x="43" y="110"/>
                  <a:pt x="47" y="110"/>
                </a:cubicBezTo>
                <a:cubicBezTo>
                  <a:pt x="52" y="110"/>
                  <a:pt x="56" y="109"/>
                  <a:pt x="64" y="107"/>
                </a:cubicBezTo>
                <a:cubicBezTo>
                  <a:pt x="67" y="120"/>
                  <a:pt x="67" y="120"/>
                  <a:pt x="67" y="120"/>
                </a:cubicBezTo>
                <a:cubicBezTo>
                  <a:pt x="55" y="124"/>
                  <a:pt x="47" y="126"/>
                  <a:pt x="39" y="126"/>
                </a:cubicBezTo>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8" name="Freeform 19"/>
          <p:cNvSpPr>
            <a:spLocks noEditPoints="1"/>
          </p:cNvSpPr>
          <p:nvPr userDrawn="1"/>
        </p:nvSpPr>
        <p:spPr bwMode="auto">
          <a:xfrm>
            <a:off x="10863263" y="792163"/>
            <a:ext cx="230187" cy="287338"/>
          </a:xfrm>
          <a:custGeom>
            <a:avLst/>
            <a:gdLst>
              <a:gd name="T0" fmla="*/ 21 w 82"/>
              <a:gd name="T1" fmla="*/ 54 h 102"/>
              <a:gd name="T2" fmla="*/ 21 w 82"/>
              <a:gd name="T3" fmla="*/ 57 h 102"/>
              <a:gd name="T4" fmla="*/ 45 w 82"/>
              <a:gd name="T5" fmla="*/ 85 h 102"/>
              <a:gd name="T6" fmla="*/ 77 w 82"/>
              <a:gd name="T7" fmla="*/ 79 h 102"/>
              <a:gd name="T8" fmla="*/ 81 w 82"/>
              <a:gd name="T9" fmla="*/ 90 h 102"/>
              <a:gd name="T10" fmla="*/ 39 w 82"/>
              <a:gd name="T11" fmla="*/ 102 h 102"/>
              <a:gd name="T12" fmla="*/ 0 w 82"/>
              <a:gd name="T13" fmla="*/ 54 h 102"/>
              <a:gd name="T14" fmla="*/ 43 w 82"/>
              <a:gd name="T15" fmla="*/ 0 h 102"/>
              <a:gd name="T16" fmla="*/ 82 w 82"/>
              <a:gd name="T17" fmla="*/ 49 h 102"/>
              <a:gd name="T18" fmla="*/ 82 w 82"/>
              <a:gd name="T19" fmla="*/ 54 h 102"/>
              <a:gd name="T20" fmla="*/ 21 w 82"/>
              <a:gd name="T21" fmla="*/ 54 h 102"/>
              <a:gd name="T22" fmla="*/ 44 w 82"/>
              <a:gd name="T23" fmla="*/ 14 h 102"/>
              <a:gd name="T24" fmla="*/ 22 w 82"/>
              <a:gd name="T25" fmla="*/ 42 h 102"/>
              <a:gd name="T26" fmla="*/ 63 w 82"/>
              <a:gd name="T27" fmla="*/ 40 h 102"/>
              <a:gd name="T28" fmla="*/ 44 w 82"/>
              <a:gd name="T29" fmla="*/ 1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102">
                <a:moveTo>
                  <a:pt x="21" y="54"/>
                </a:moveTo>
                <a:cubicBezTo>
                  <a:pt x="21" y="57"/>
                  <a:pt x="21" y="57"/>
                  <a:pt x="21" y="57"/>
                </a:cubicBezTo>
                <a:cubicBezTo>
                  <a:pt x="21" y="76"/>
                  <a:pt x="29" y="85"/>
                  <a:pt x="45" y="85"/>
                </a:cubicBezTo>
                <a:cubicBezTo>
                  <a:pt x="53" y="85"/>
                  <a:pt x="61" y="84"/>
                  <a:pt x="77" y="79"/>
                </a:cubicBezTo>
                <a:cubicBezTo>
                  <a:pt x="81" y="90"/>
                  <a:pt x="81" y="90"/>
                  <a:pt x="81" y="90"/>
                </a:cubicBezTo>
                <a:cubicBezTo>
                  <a:pt x="61" y="99"/>
                  <a:pt x="51" y="102"/>
                  <a:pt x="39" y="102"/>
                </a:cubicBezTo>
                <a:cubicBezTo>
                  <a:pt x="15" y="102"/>
                  <a:pt x="0" y="84"/>
                  <a:pt x="0" y="54"/>
                </a:cubicBezTo>
                <a:cubicBezTo>
                  <a:pt x="0" y="22"/>
                  <a:pt x="16" y="0"/>
                  <a:pt x="43" y="0"/>
                </a:cubicBezTo>
                <a:cubicBezTo>
                  <a:pt x="69" y="0"/>
                  <a:pt x="82" y="16"/>
                  <a:pt x="82" y="49"/>
                </a:cubicBezTo>
                <a:cubicBezTo>
                  <a:pt x="82" y="54"/>
                  <a:pt x="82" y="54"/>
                  <a:pt x="82" y="54"/>
                </a:cubicBezTo>
                <a:lnTo>
                  <a:pt x="21" y="54"/>
                </a:lnTo>
                <a:close/>
                <a:moveTo>
                  <a:pt x="44" y="14"/>
                </a:moveTo>
                <a:cubicBezTo>
                  <a:pt x="31" y="14"/>
                  <a:pt x="24" y="24"/>
                  <a:pt x="22" y="42"/>
                </a:cubicBezTo>
                <a:cubicBezTo>
                  <a:pt x="63" y="40"/>
                  <a:pt x="63" y="40"/>
                  <a:pt x="63" y="40"/>
                </a:cubicBezTo>
                <a:cubicBezTo>
                  <a:pt x="63" y="23"/>
                  <a:pt x="57" y="14"/>
                  <a:pt x="44" y="14"/>
                </a:cubicBezTo>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9" name="Freeform 20"/>
          <p:cNvSpPr>
            <a:spLocks noEditPoints="1"/>
          </p:cNvSpPr>
          <p:nvPr userDrawn="1"/>
        </p:nvSpPr>
        <p:spPr bwMode="auto">
          <a:xfrm>
            <a:off x="11118850" y="663575"/>
            <a:ext cx="234950" cy="415925"/>
          </a:xfrm>
          <a:custGeom>
            <a:avLst/>
            <a:gdLst>
              <a:gd name="T0" fmla="*/ 65 w 84"/>
              <a:gd name="T1" fmla="*/ 146 h 148"/>
              <a:gd name="T2" fmla="*/ 65 w 84"/>
              <a:gd name="T3" fmla="*/ 137 h 148"/>
              <a:gd name="T4" fmla="*/ 33 w 84"/>
              <a:gd name="T5" fmla="*/ 148 h 148"/>
              <a:gd name="T6" fmla="*/ 0 w 84"/>
              <a:gd name="T7" fmla="*/ 97 h 148"/>
              <a:gd name="T8" fmla="*/ 35 w 84"/>
              <a:gd name="T9" fmla="*/ 46 h 148"/>
              <a:gd name="T10" fmla="*/ 64 w 84"/>
              <a:gd name="T11" fmla="*/ 57 h 148"/>
              <a:gd name="T12" fmla="*/ 64 w 84"/>
              <a:gd name="T13" fmla="*/ 0 h 148"/>
              <a:gd name="T14" fmla="*/ 84 w 84"/>
              <a:gd name="T15" fmla="*/ 0 h 148"/>
              <a:gd name="T16" fmla="*/ 84 w 84"/>
              <a:gd name="T17" fmla="*/ 146 h 148"/>
              <a:gd name="T18" fmla="*/ 65 w 84"/>
              <a:gd name="T19" fmla="*/ 146 h 148"/>
              <a:gd name="T20" fmla="*/ 64 w 84"/>
              <a:gd name="T21" fmla="*/ 69 h 148"/>
              <a:gd name="T22" fmla="*/ 42 w 84"/>
              <a:gd name="T23" fmla="*/ 64 h 148"/>
              <a:gd name="T24" fmla="*/ 21 w 84"/>
              <a:gd name="T25" fmla="*/ 97 h 148"/>
              <a:gd name="T26" fmla="*/ 41 w 84"/>
              <a:gd name="T27" fmla="*/ 131 h 148"/>
              <a:gd name="T28" fmla="*/ 64 w 84"/>
              <a:gd name="T29" fmla="*/ 125 h 148"/>
              <a:gd name="T30" fmla="*/ 64 w 84"/>
              <a:gd name="T31" fmla="*/ 69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4" h="148">
                <a:moveTo>
                  <a:pt x="65" y="146"/>
                </a:moveTo>
                <a:cubicBezTo>
                  <a:pt x="65" y="137"/>
                  <a:pt x="65" y="137"/>
                  <a:pt x="65" y="137"/>
                </a:cubicBezTo>
                <a:cubicBezTo>
                  <a:pt x="54" y="143"/>
                  <a:pt x="43" y="148"/>
                  <a:pt x="33" y="148"/>
                </a:cubicBezTo>
                <a:cubicBezTo>
                  <a:pt x="12" y="148"/>
                  <a:pt x="0" y="129"/>
                  <a:pt x="0" y="97"/>
                </a:cubicBezTo>
                <a:cubicBezTo>
                  <a:pt x="0" y="66"/>
                  <a:pt x="14" y="46"/>
                  <a:pt x="35" y="46"/>
                </a:cubicBezTo>
                <a:cubicBezTo>
                  <a:pt x="46" y="46"/>
                  <a:pt x="55" y="52"/>
                  <a:pt x="64" y="57"/>
                </a:cubicBezTo>
                <a:cubicBezTo>
                  <a:pt x="64" y="0"/>
                  <a:pt x="64" y="0"/>
                  <a:pt x="64" y="0"/>
                </a:cubicBezTo>
                <a:cubicBezTo>
                  <a:pt x="84" y="0"/>
                  <a:pt x="84" y="0"/>
                  <a:pt x="84" y="0"/>
                </a:cubicBezTo>
                <a:cubicBezTo>
                  <a:pt x="84" y="146"/>
                  <a:pt x="84" y="146"/>
                  <a:pt x="84" y="146"/>
                </a:cubicBezTo>
                <a:lnTo>
                  <a:pt x="65" y="146"/>
                </a:lnTo>
                <a:close/>
                <a:moveTo>
                  <a:pt x="64" y="69"/>
                </a:moveTo>
                <a:cubicBezTo>
                  <a:pt x="52" y="65"/>
                  <a:pt x="48" y="64"/>
                  <a:pt x="42" y="64"/>
                </a:cubicBezTo>
                <a:cubicBezTo>
                  <a:pt x="28" y="64"/>
                  <a:pt x="21" y="75"/>
                  <a:pt x="21" y="97"/>
                </a:cubicBezTo>
                <a:cubicBezTo>
                  <a:pt x="21" y="120"/>
                  <a:pt x="28" y="131"/>
                  <a:pt x="41" y="131"/>
                </a:cubicBezTo>
                <a:cubicBezTo>
                  <a:pt x="47" y="131"/>
                  <a:pt x="52" y="129"/>
                  <a:pt x="64" y="125"/>
                </a:cubicBezTo>
                <a:lnTo>
                  <a:pt x="64" y="69"/>
                </a:lnTo>
                <a:close/>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57" name="Date Placeholder 3"/>
          <p:cNvSpPr>
            <a:spLocks noGrp="1"/>
          </p:cNvSpPr>
          <p:nvPr userDrawn="1">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a:p>
        </p:txBody>
      </p:sp>
    </p:spTree>
    <p:extLst>
      <p:ext uri="{BB962C8B-B14F-4D97-AF65-F5344CB8AC3E}">
        <p14:creationId xmlns:p14="http://schemas.microsoft.com/office/powerpoint/2010/main" val="974225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3600" kern="1200">
          <a:solidFill>
            <a:srgbClr val="221E5B"/>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Clr>
          <a:srgbClr val="2092B6"/>
        </a:buClr>
        <a:buFont typeface="Wingdings" panose="05000000000000000000" pitchFamily="2" charset="2"/>
        <a:buChar char="§"/>
        <a:defRPr sz="2800" kern="1200">
          <a:solidFill>
            <a:srgbClr val="221E5B"/>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Clr>
          <a:srgbClr val="2092B6"/>
        </a:buClr>
        <a:buFont typeface="Wingdings" panose="05000000000000000000" pitchFamily="2" charset="2"/>
        <a:buChar char="§"/>
        <a:defRPr sz="2400" kern="1200">
          <a:solidFill>
            <a:srgbClr val="221E5B"/>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Clr>
          <a:srgbClr val="2092B6"/>
        </a:buClr>
        <a:buFont typeface="Wingdings" panose="05000000000000000000" pitchFamily="2" charset="2"/>
        <a:buChar char="§"/>
        <a:defRPr sz="2000" kern="1200">
          <a:solidFill>
            <a:srgbClr val="221E5B"/>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Clr>
          <a:srgbClr val="2092B6"/>
        </a:buClr>
        <a:buFont typeface="Wingdings" panose="05000000000000000000" pitchFamily="2" charset="2"/>
        <a:buChar char="§"/>
        <a:defRPr sz="1800" kern="1200">
          <a:solidFill>
            <a:srgbClr val="221E5B"/>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Clr>
          <a:srgbClr val="2092B6"/>
        </a:buClr>
        <a:buFont typeface="Wingdings" panose="05000000000000000000" pitchFamily="2" charset="2"/>
        <a:buChar char="§"/>
        <a:defRPr sz="1800" kern="1200">
          <a:solidFill>
            <a:srgbClr val="221E5B"/>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bit.ly/2LKir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gov.uk/government/collections/providing-childcare-services-in-england"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reports.ofsted.gov.uk/"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gov.uk/guidance/report-a-serious-childcare-incident"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mailto:enquiries@ofsted.gov.uk"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hyperlink" Target="http://www.twitter.com/ofstednews" TargetMode="External"/><Relationship Id="rId4" Type="http://schemas.openxmlformats.org/officeDocument/2006/relationships/hyperlink" Target="http://www.facebook.com/ChildcareRegistration"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Registration for childminders</a:t>
            </a:r>
          </a:p>
        </p:txBody>
      </p:sp>
      <p:sp>
        <p:nvSpPr>
          <p:cNvPr id="3" name="Subtitle 2"/>
          <p:cNvSpPr>
            <a:spLocks noGrp="1"/>
          </p:cNvSpPr>
          <p:nvPr>
            <p:ph type="subTitle" idx="1"/>
          </p:nvPr>
        </p:nvSpPr>
        <p:spPr/>
        <p:txBody>
          <a:bodyPr/>
          <a:lstStyle/>
          <a:p>
            <a:r>
              <a:rPr lang="en-GB"/>
              <a:t>What you need to know if you want to be a childminder</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b="0"/>
              <a:t>Slide </a:t>
            </a:r>
            <a:fld id="{5F4C8201-D8A8-417D-8A18-42E93E6C5D44}" type="slidenum">
              <a:rPr lang="en-GB" smtClean="0"/>
              <a:pPr/>
              <a:t>1</a:t>
            </a:fld>
            <a:endParaRPr lang="en-GB"/>
          </a:p>
        </p:txBody>
      </p:sp>
      <p:sp>
        <p:nvSpPr>
          <p:cNvPr id="6" name="TextBox 5">
            <a:extLst>
              <a:ext uri="{FF2B5EF4-FFF2-40B4-BE49-F238E27FC236}">
                <a16:creationId xmlns:a16="http://schemas.microsoft.com/office/drawing/2014/main" id="{DC4CC21E-129C-E87D-0A5D-5A0C9F10B34C}"/>
              </a:ext>
            </a:extLst>
          </p:cNvPr>
          <p:cNvSpPr txBox="1"/>
          <p:nvPr/>
        </p:nvSpPr>
        <p:spPr>
          <a:xfrm>
            <a:off x="512240" y="390436"/>
            <a:ext cx="6986306" cy="1200329"/>
          </a:xfrm>
          <a:prstGeom prst="rect">
            <a:avLst/>
          </a:prstGeom>
          <a:solidFill>
            <a:srgbClr val="D8D9DB"/>
          </a:solidFill>
        </p:spPr>
        <p:txBody>
          <a:bodyPr wrap="square" rtlCol="0">
            <a:spAutoFit/>
          </a:bodyPr>
          <a:lstStyle/>
          <a:p>
            <a:r>
              <a:rPr lang="en-GB" b="0" i="0" dirty="0">
                <a:solidFill>
                  <a:srgbClr val="172B4D"/>
                </a:solidFill>
                <a:effectLst/>
                <a:latin typeface="Tahoma" panose="020B0604030504040204" pitchFamily="34" charset="0"/>
                <a:ea typeface="Tahoma" panose="020B0604030504040204" pitchFamily="34" charset="0"/>
                <a:cs typeface="Tahoma" panose="020B0604030504040204" pitchFamily="34" charset="0"/>
              </a:rPr>
              <a:t>This briefing is currently being updated to include a new childcare provider type, ‘childminders without domestic premises’, which was introduced by the Department for Education’s EYFS framework on 1 November 2024.</a:t>
            </a:r>
            <a:endParaRPr lang="en-GB"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94609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Which Ofsted register to join</a:t>
            </a:r>
          </a:p>
        </p:txBody>
      </p:sp>
      <p:sp>
        <p:nvSpPr>
          <p:cNvPr id="3" name="Content Placeholder 2"/>
          <p:cNvSpPr>
            <a:spLocks noGrp="1"/>
          </p:cNvSpPr>
          <p:nvPr>
            <p:ph idx="1"/>
          </p:nvPr>
        </p:nvSpPr>
        <p:spPr/>
        <p:txBody>
          <a:bodyPr>
            <a:normAutofit fontScale="92500" lnSpcReduction="10000"/>
          </a:bodyPr>
          <a:lstStyle/>
          <a:p>
            <a:pPr>
              <a:lnSpc>
                <a:spcPct val="110000"/>
              </a:lnSpc>
            </a:pPr>
            <a:r>
              <a:rPr lang="en-GB" dirty="0"/>
              <a:t>Early Years Register (to look after children from birth to 31 August after their 5</a:t>
            </a:r>
            <a:r>
              <a:rPr lang="en-GB" baseline="30000" dirty="0"/>
              <a:t>th</a:t>
            </a:r>
            <a:r>
              <a:rPr lang="en-GB" dirty="0"/>
              <a:t> birthday)</a:t>
            </a:r>
            <a:br>
              <a:rPr lang="en-GB" dirty="0"/>
            </a:br>
            <a:endParaRPr lang="en-GB" dirty="0"/>
          </a:p>
          <a:p>
            <a:r>
              <a:rPr lang="en-GB" dirty="0"/>
              <a:t>compulsory part of the Childcare Register (to look after children aged five to a child’s 8</a:t>
            </a:r>
            <a:r>
              <a:rPr lang="en-GB" baseline="30000" dirty="0"/>
              <a:t>th</a:t>
            </a:r>
            <a:r>
              <a:rPr lang="en-GB" dirty="0"/>
              <a:t> birthday)</a:t>
            </a:r>
          </a:p>
          <a:p>
            <a:endParaRPr lang="en-GB" dirty="0"/>
          </a:p>
          <a:p>
            <a:r>
              <a:rPr lang="en-GB" dirty="0"/>
              <a:t>both registers to look after all ages up to age eight</a:t>
            </a:r>
            <a:br>
              <a:rPr lang="en-GB" dirty="0"/>
            </a:br>
            <a:endParaRPr lang="en-GB" dirty="0"/>
          </a:p>
          <a:p>
            <a:r>
              <a:rPr lang="en-GB" dirty="0"/>
              <a:t>If caring for children aged eight and over, and for nannies - voluntary part of the</a:t>
            </a:r>
            <a:r>
              <a:rPr lang="en-GB" dirty="0">
                <a:solidFill>
                  <a:srgbClr val="FF0000"/>
                </a:solidFill>
              </a:rPr>
              <a:t> </a:t>
            </a:r>
            <a:r>
              <a:rPr lang="en-GB" dirty="0"/>
              <a:t>Childcare Register. </a:t>
            </a:r>
            <a:br>
              <a:rPr lang="en-GB" dirty="0"/>
            </a:br>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10</a:t>
            </a:fld>
            <a:endParaRPr lang="en-GB" b="1"/>
          </a:p>
        </p:txBody>
      </p:sp>
    </p:spTree>
    <p:extLst>
      <p:ext uri="{BB962C8B-B14F-4D97-AF65-F5344CB8AC3E}">
        <p14:creationId xmlns:p14="http://schemas.microsoft.com/office/powerpoint/2010/main" val="42928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ACC068B-20EF-4616-AFD9-62761C5FFA2A}"/>
              </a:ext>
            </a:extLst>
          </p:cNvPr>
          <p:cNvSpPr>
            <a:spLocks noGrp="1"/>
          </p:cNvSpPr>
          <p:nvPr>
            <p:ph type="title"/>
          </p:nvPr>
        </p:nvSpPr>
        <p:spPr>
          <a:xfrm>
            <a:off x="3593027" y="2766218"/>
            <a:ext cx="5005946" cy="1325563"/>
          </a:xfrm>
        </p:spPr>
        <p:txBody>
          <a:bodyPr>
            <a:noAutofit/>
          </a:bodyPr>
          <a:lstStyle/>
          <a:p>
            <a:r>
              <a:rPr lang="en-GB" sz="4800" dirty="0"/>
              <a:t>Can I register?</a:t>
            </a:r>
            <a:br>
              <a:rPr lang="en-GB" sz="4800" dirty="0"/>
            </a:br>
            <a:endParaRPr lang="en-GB" sz="4800"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t>Slide </a:t>
            </a:r>
            <a:fld id="{5F4C8201-D8A8-417D-8A18-42E93E6C5D44}" type="slidenum">
              <a:rPr lang="en-GB" smtClean="0"/>
              <a:pPr/>
              <a:t>11</a:t>
            </a:fld>
            <a:endParaRPr lang="en-GB"/>
          </a:p>
        </p:txBody>
      </p:sp>
    </p:spTree>
    <p:extLst>
      <p:ext uri="{BB962C8B-B14F-4D97-AF65-F5344CB8AC3E}">
        <p14:creationId xmlns:p14="http://schemas.microsoft.com/office/powerpoint/2010/main" val="4180870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Can I register?</a:t>
            </a:r>
          </a:p>
        </p:txBody>
      </p:sp>
      <p:sp>
        <p:nvSpPr>
          <p:cNvPr id="3" name="Content Placeholder 2"/>
          <p:cNvSpPr>
            <a:spLocks noGrp="1"/>
          </p:cNvSpPr>
          <p:nvPr>
            <p:ph idx="1"/>
          </p:nvPr>
        </p:nvSpPr>
        <p:spPr/>
        <p:txBody>
          <a:bodyPr>
            <a:normAutofit fontScale="92500" lnSpcReduction="10000"/>
          </a:bodyPr>
          <a:lstStyle/>
          <a:p>
            <a:pPr marL="0" indent="0">
              <a:buNone/>
            </a:pPr>
            <a:r>
              <a:rPr lang="en-GB" dirty="0"/>
              <a:t>In order to register you must:</a:t>
            </a:r>
            <a:br>
              <a:rPr lang="en-GB" dirty="0"/>
            </a:br>
            <a:endParaRPr lang="en-GB" dirty="0"/>
          </a:p>
          <a:p>
            <a:r>
              <a:rPr lang="en-GB" dirty="0"/>
              <a:t>have the right to work in the UK</a:t>
            </a:r>
            <a:br>
              <a:rPr lang="en-GB" dirty="0"/>
            </a:br>
            <a:endParaRPr lang="en-GB" dirty="0"/>
          </a:p>
          <a:p>
            <a:r>
              <a:rPr lang="en-GB" dirty="0"/>
              <a:t>be suitable to work with children</a:t>
            </a:r>
            <a:br>
              <a:rPr lang="en-GB" dirty="0"/>
            </a:br>
            <a:endParaRPr lang="en-GB" dirty="0"/>
          </a:p>
          <a:p>
            <a:r>
              <a:rPr lang="en-GB" dirty="0"/>
              <a:t>be physically and mentally capable of caring for children</a:t>
            </a:r>
          </a:p>
          <a:p>
            <a:endParaRPr lang="en-GB" dirty="0"/>
          </a:p>
          <a:p>
            <a:r>
              <a:rPr lang="en-GB" dirty="0"/>
              <a:t>have a completed an enhanced DBS application (for you and anyone age 16 or over who lives or works on the childminding premises)</a:t>
            </a:r>
            <a:br>
              <a:rPr lang="en-GB" dirty="0"/>
            </a:br>
            <a:endParaRPr lang="en-GB" dirty="0"/>
          </a:p>
          <a:p>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12</a:t>
            </a:fld>
            <a:endParaRPr lang="en-GB" b="1"/>
          </a:p>
        </p:txBody>
      </p:sp>
    </p:spTree>
    <p:extLst>
      <p:ext uri="{BB962C8B-B14F-4D97-AF65-F5344CB8AC3E}">
        <p14:creationId xmlns:p14="http://schemas.microsoft.com/office/powerpoint/2010/main" val="3179290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You are disqualified from registration if:</a:t>
            </a:r>
          </a:p>
        </p:txBody>
      </p:sp>
      <p:sp>
        <p:nvSpPr>
          <p:cNvPr id="3" name="Content Placeholder 2"/>
          <p:cNvSpPr>
            <a:spLocks noGrp="1"/>
          </p:cNvSpPr>
          <p:nvPr>
            <p:ph idx="1"/>
          </p:nvPr>
        </p:nvSpPr>
        <p:spPr/>
        <p:txBody>
          <a:bodyPr>
            <a:normAutofit fontScale="92500" lnSpcReduction="10000"/>
          </a:bodyPr>
          <a:lstStyle/>
          <a:p>
            <a:r>
              <a:rPr lang="en-GB" dirty="0"/>
              <a:t>you’ve been convicted of a serious offence or are barred from working with children </a:t>
            </a:r>
          </a:p>
          <a:p>
            <a:endParaRPr lang="en-GB" dirty="0"/>
          </a:p>
          <a:p>
            <a:r>
              <a:rPr lang="en-GB" dirty="0"/>
              <a:t>your children have ever been taken into care</a:t>
            </a:r>
            <a:br>
              <a:rPr lang="en-GB" dirty="0"/>
            </a:br>
            <a:endParaRPr lang="en-GB" dirty="0"/>
          </a:p>
          <a:p>
            <a:r>
              <a:rPr lang="en-GB" dirty="0"/>
              <a:t>you’ve been refused registration before</a:t>
            </a:r>
            <a:br>
              <a:rPr lang="en-GB" dirty="0"/>
            </a:br>
            <a:endParaRPr lang="en-GB" dirty="0"/>
          </a:p>
          <a:p>
            <a:r>
              <a:rPr lang="en-GB" dirty="0"/>
              <a:t>your registration has been cancelled for a reason other than not paying your annual fee</a:t>
            </a:r>
            <a:br>
              <a:rPr lang="en-GB" dirty="0"/>
            </a:br>
            <a:endParaRPr lang="en-GB" dirty="0"/>
          </a:p>
          <a:p>
            <a:r>
              <a:rPr lang="en-GB" dirty="0"/>
              <a:t>you live with someone who is disqualified from registration.</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13</a:t>
            </a:fld>
            <a:endParaRPr lang="en-GB" b="1"/>
          </a:p>
        </p:txBody>
      </p:sp>
    </p:spTree>
    <p:extLst>
      <p:ext uri="{BB962C8B-B14F-4D97-AF65-F5344CB8AC3E}">
        <p14:creationId xmlns:p14="http://schemas.microsoft.com/office/powerpoint/2010/main" val="3142412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06E45244-01BC-4AAA-83A0-7E1D0DBFA60B}"/>
              </a:ext>
            </a:extLst>
          </p:cNvPr>
          <p:cNvSpPr>
            <a:spLocks noGrp="1"/>
          </p:cNvSpPr>
          <p:nvPr>
            <p:ph type="title"/>
          </p:nvPr>
        </p:nvSpPr>
        <p:spPr>
          <a:xfrm>
            <a:off x="1051560" y="2903220"/>
            <a:ext cx="10339545" cy="1440021"/>
          </a:xfrm>
        </p:spPr>
        <p:txBody>
          <a:bodyPr>
            <a:noAutofit/>
          </a:bodyPr>
          <a:lstStyle/>
          <a:p>
            <a:r>
              <a:rPr lang="en-GB" sz="4800" dirty="0"/>
              <a:t>Before you register – what you need</a:t>
            </a:r>
            <a:br>
              <a:rPr lang="en-GB" sz="4800" dirty="0"/>
            </a:br>
            <a:endParaRPr lang="en-GB" sz="4800"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t>Slide </a:t>
            </a:r>
            <a:fld id="{5F4C8201-D8A8-417D-8A18-42E93E6C5D44}" type="slidenum">
              <a:rPr lang="en-GB" smtClean="0"/>
              <a:pPr/>
              <a:t>14</a:t>
            </a:fld>
            <a:endParaRPr lang="en-GB"/>
          </a:p>
        </p:txBody>
      </p:sp>
    </p:spTree>
    <p:extLst>
      <p:ext uri="{BB962C8B-B14F-4D97-AF65-F5344CB8AC3E}">
        <p14:creationId xmlns:p14="http://schemas.microsoft.com/office/powerpoint/2010/main" val="234980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Certificates and forms</a:t>
            </a:r>
          </a:p>
        </p:txBody>
      </p:sp>
      <p:sp>
        <p:nvSpPr>
          <p:cNvPr id="3" name="Content Placeholder 2"/>
          <p:cNvSpPr>
            <a:spLocks noGrp="1"/>
          </p:cNvSpPr>
          <p:nvPr>
            <p:ph idx="1"/>
          </p:nvPr>
        </p:nvSpPr>
        <p:spPr/>
        <p:txBody>
          <a:bodyPr>
            <a:normAutofit/>
          </a:bodyPr>
          <a:lstStyle/>
          <a:p>
            <a:pPr>
              <a:lnSpc>
                <a:spcPct val="100000"/>
              </a:lnSpc>
            </a:pPr>
            <a:r>
              <a:rPr lang="en-GB" dirty="0"/>
              <a:t>completed criminal records (DBS) application for you and everyone aged 16 or over who lives or works with you</a:t>
            </a:r>
          </a:p>
          <a:p>
            <a:pPr>
              <a:lnSpc>
                <a:spcPct val="100000"/>
              </a:lnSpc>
            </a:pPr>
            <a:endParaRPr lang="en-GB" dirty="0"/>
          </a:p>
          <a:p>
            <a:pPr>
              <a:lnSpc>
                <a:spcPct val="100000"/>
              </a:lnSpc>
            </a:pPr>
            <a:r>
              <a:rPr lang="en-GB" dirty="0"/>
              <a:t>health declaration form signed by your GP</a:t>
            </a:r>
          </a:p>
          <a:p>
            <a:pPr>
              <a:lnSpc>
                <a:spcPct val="100000"/>
              </a:lnSpc>
            </a:pPr>
            <a:endParaRPr lang="en-GB" dirty="0"/>
          </a:p>
          <a:p>
            <a:pPr>
              <a:lnSpc>
                <a:spcPct val="100000"/>
              </a:lnSpc>
            </a:pPr>
            <a:r>
              <a:rPr lang="en-GB" dirty="0"/>
              <a:t>paediatric first aid certificate</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15</a:t>
            </a:fld>
            <a:endParaRPr lang="en-GB" b="1"/>
          </a:p>
        </p:txBody>
      </p:sp>
    </p:spTree>
    <p:extLst>
      <p:ext uri="{BB962C8B-B14F-4D97-AF65-F5344CB8AC3E}">
        <p14:creationId xmlns:p14="http://schemas.microsoft.com/office/powerpoint/2010/main" val="4004002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Enhanced DBS (criminal records) check</a:t>
            </a:r>
          </a:p>
        </p:txBody>
      </p:sp>
      <p:sp>
        <p:nvSpPr>
          <p:cNvPr id="3" name="Content Placeholder 2"/>
          <p:cNvSpPr>
            <a:spLocks noGrp="1"/>
          </p:cNvSpPr>
          <p:nvPr>
            <p:ph idx="1"/>
          </p:nvPr>
        </p:nvSpPr>
        <p:spPr/>
        <p:txBody>
          <a:bodyPr>
            <a:normAutofit/>
          </a:bodyPr>
          <a:lstStyle/>
          <a:p>
            <a:endParaRPr lang="en-GB" dirty="0"/>
          </a:p>
          <a:p>
            <a:r>
              <a:rPr lang="en-GB" dirty="0"/>
              <a:t>apply online (http://ofsteddbsapplication.co.uk/home)</a:t>
            </a:r>
            <a:br>
              <a:rPr lang="en-GB" dirty="0"/>
            </a:br>
            <a:endParaRPr lang="en-GB" dirty="0"/>
          </a:p>
          <a:p>
            <a:r>
              <a:rPr lang="en-GB" dirty="0"/>
              <a:t>separate application for everyone who lives or works in your home aged 16 and over</a:t>
            </a:r>
            <a:br>
              <a:rPr lang="en-GB" dirty="0"/>
            </a:br>
            <a:endParaRPr lang="en-GB" dirty="0"/>
          </a:p>
          <a:p>
            <a:r>
              <a:rPr lang="en-GB" dirty="0"/>
              <a:t>each check costs £48.10</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16</a:t>
            </a:fld>
            <a:endParaRPr lang="en-GB" b="1"/>
          </a:p>
        </p:txBody>
      </p:sp>
    </p:spTree>
    <p:extLst>
      <p:ext uri="{BB962C8B-B14F-4D97-AF65-F5344CB8AC3E}">
        <p14:creationId xmlns:p14="http://schemas.microsoft.com/office/powerpoint/2010/main" val="2167472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DBS Update Service</a:t>
            </a:r>
          </a:p>
        </p:txBody>
      </p:sp>
      <p:sp>
        <p:nvSpPr>
          <p:cNvPr id="3" name="Content Placeholder 2"/>
          <p:cNvSpPr>
            <a:spLocks noGrp="1"/>
          </p:cNvSpPr>
          <p:nvPr>
            <p:ph idx="1"/>
          </p:nvPr>
        </p:nvSpPr>
        <p:spPr/>
        <p:txBody>
          <a:bodyPr>
            <a:normAutofit/>
          </a:bodyPr>
          <a:lstStyle/>
          <a:p>
            <a:r>
              <a:rPr lang="en-GB" dirty="0"/>
              <a:t>Ofsted strongly recommends joining the DBS Update Service (£13/year) to keep your details up to date. You must sign up within 30 days of your certificate being issued.</a:t>
            </a:r>
          </a:p>
          <a:p>
            <a:endParaRPr lang="en-GB" dirty="0"/>
          </a:p>
          <a:p>
            <a:pPr marL="0" indent="0">
              <a:buNone/>
            </a:pPr>
            <a:r>
              <a:rPr lang="en-GB" dirty="0"/>
              <a:t>If you’re not on the DBS Update service, we </a:t>
            </a:r>
            <a:r>
              <a:rPr lang="en-GB"/>
              <a:t>cannot accept:</a:t>
            </a:r>
            <a:endParaRPr lang="en-GB" dirty="0"/>
          </a:p>
          <a:p>
            <a:pPr marL="0" indent="0">
              <a:buNone/>
            </a:pPr>
            <a:endParaRPr lang="en-GB" dirty="0"/>
          </a:p>
          <a:p>
            <a:r>
              <a:rPr lang="en-GB" dirty="0"/>
              <a:t>Ofsted DBS checks older than 3 months</a:t>
            </a:r>
          </a:p>
          <a:p>
            <a:r>
              <a:rPr lang="en-GB" dirty="0"/>
              <a:t>DBS checks obtained via a different organisation</a:t>
            </a:r>
          </a:p>
          <a:p>
            <a:pPr marL="0" indent="0">
              <a:buNone/>
            </a:pPr>
            <a:endParaRPr lang="en-GB" dirty="0"/>
          </a:p>
          <a:p>
            <a:pPr marL="0" indent="0">
              <a:buNone/>
            </a:pPr>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17</a:t>
            </a:fld>
            <a:endParaRPr lang="en-GB" b="1"/>
          </a:p>
        </p:txBody>
      </p:sp>
    </p:spTree>
    <p:extLst>
      <p:ext uri="{BB962C8B-B14F-4D97-AF65-F5344CB8AC3E}">
        <p14:creationId xmlns:p14="http://schemas.microsoft.com/office/powerpoint/2010/main" val="3134342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Health declaration form</a:t>
            </a:r>
          </a:p>
        </p:txBody>
      </p:sp>
      <p:sp>
        <p:nvSpPr>
          <p:cNvPr id="3" name="Content Placeholder 2"/>
          <p:cNvSpPr>
            <a:spLocks noGrp="1"/>
          </p:cNvSpPr>
          <p:nvPr>
            <p:ph idx="1"/>
          </p:nvPr>
        </p:nvSpPr>
        <p:spPr/>
        <p:txBody>
          <a:bodyPr/>
          <a:lstStyle/>
          <a:p>
            <a:r>
              <a:rPr lang="en-GB" dirty="0"/>
              <a:t>download the online booklet from GOV.UK https://www.gov.uk/government/publications/become-a-childcare-provider-health-declaration</a:t>
            </a:r>
            <a:br>
              <a:rPr lang="en-GB" dirty="0"/>
            </a:br>
            <a:endParaRPr lang="en-GB" dirty="0"/>
          </a:p>
          <a:p>
            <a:r>
              <a:rPr lang="en-GB" dirty="0"/>
              <a:t>take completed form to GP to fill in and sign</a:t>
            </a:r>
            <a:br>
              <a:rPr lang="en-GB" dirty="0"/>
            </a:br>
            <a:endParaRPr lang="en-GB" dirty="0"/>
          </a:p>
          <a:p>
            <a:r>
              <a:rPr lang="en-GB" dirty="0"/>
              <a:t>your GP might charge for this</a:t>
            </a:r>
            <a:br>
              <a:rPr lang="en-GB" dirty="0"/>
            </a:br>
            <a:endParaRPr lang="en-GB" dirty="0"/>
          </a:p>
          <a:p>
            <a:r>
              <a:rPr lang="en-GB" dirty="0"/>
              <a:t>post it to Ofsted.</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18</a:t>
            </a:fld>
            <a:endParaRPr lang="en-GB" b="1"/>
          </a:p>
        </p:txBody>
      </p:sp>
    </p:spTree>
    <p:extLst>
      <p:ext uri="{BB962C8B-B14F-4D97-AF65-F5344CB8AC3E}">
        <p14:creationId xmlns:p14="http://schemas.microsoft.com/office/powerpoint/2010/main" val="3098504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First aid and other training</a:t>
            </a:r>
          </a:p>
        </p:txBody>
      </p:sp>
      <p:sp>
        <p:nvSpPr>
          <p:cNvPr id="3" name="Content Placeholder 2"/>
          <p:cNvSpPr>
            <a:spLocks noGrp="1"/>
          </p:cNvSpPr>
          <p:nvPr>
            <p:ph idx="1"/>
          </p:nvPr>
        </p:nvSpPr>
        <p:spPr/>
        <p:txBody>
          <a:bodyPr>
            <a:normAutofit fontScale="62500" lnSpcReduction="20000"/>
          </a:bodyPr>
          <a:lstStyle/>
          <a:p>
            <a:pPr marL="0" indent="0">
              <a:buNone/>
            </a:pPr>
            <a:r>
              <a:rPr lang="en-GB" dirty="0"/>
              <a:t>You’ll need to:</a:t>
            </a:r>
          </a:p>
          <a:p>
            <a:endParaRPr lang="en-GB" dirty="0"/>
          </a:p>
          <a:p>
            <a:r>
              <a:rPr lang="en-GB" dirty="0"/>
              <a:t>complete a paediatric first aid course</a:t>
            </a:r>
          </a:p>
          <a:p>
            <a:endParaRPr lang="en-GB" dirty="0"/>
          </a:p>
          <a:p>
            <a:r>
              <a:rPr lang="en-GB" dirty="0"/>
              <a:t>attend a child protection course</a:t>
            </a:r>
          </a:p>
          <a:p>
            <a:pPr marL="0" indent="0">
              <a:buNone/>
            </a:pPr>
            <a:endParaRPr lang="en-GB" dirty="0"/>
          </a:p>
          <a:p>
            <a:pPr marL="0" indent="0">
              <a:buNone/>
            </a:pPr>
            <a:r>
              <a:rPr lang="en-GB" dirty="0"/>
              <a:t>Optional:</a:t>
            </a:r>
          </a:p>
          <a:p>
            <a:pPr>
              <a:lnSpc>
                <a:spcPct val="120000"/>
              </a:lnSpc>
            </a:pPr>
            <a:r>
              <a:rPr lang="en-GB" dirty="0"/>
              <a:t>training which helps you to understand and implement the EYFS (if you’ll be looking after children under 5). This is no longer a legal requirement as of 4 January 2024. Applicants will still need to demonstrate they understand and can implement the EYFS. </a:t>
            </a:r>
            <a:br>
              <a:rPr lang="en-GB" dirty="0"/>
            </a:br>
            <a:endParaRPr lang="en-GB" dirty="0"/>
          </a:p>
          <a:p>
            <a:pPr marL="0" indent="0">
              <a:lnSpc>
                <a:spcPct val="120000"/>
              </a:lnSpc>
              <a:buNone/>
            </a:pPr>
            <a:r>
              <a:rPr lang="en-GB" dirty="0"/>
              <a:t>The cost of these will depend on the courses and who are providing them. Talk to your local authority for more information and advice on any training courses.</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19</a:t>
            </a:fld>
            <a:endParaRPr lang="en-GB" b="1"/>
          </a:p>
        </p:txBody>
      </p:sp>
    </p:spTree>
    <p:extLst>
      <p:ext uri="{BB962C8B-B14F-4D97-AF65-F5344CB8AC3E}">
        <p14:creationId xmlns:p14="http://schemas.microsoft.com/office/powerpoint/2010/main" val="99091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a:t>Ofsted’s role</a:t>
            </a:r>
          </a:p>
        </p:txBody>
      </p:sp>
      <p:sp>
        <p:nvSpPr>
          <p:cNvPr id="7" name="Content Placeholder 6"/>
          <p:cNvSpPr>
            <a:spLocks noGrp="1"/>
          </p:cNvSpPr>
          <p:nvPr>
            <p:ph idx="1"/>
          </p:nvPr>
        </p:nvSpPr>
        <p:spPr/>
        <p:txBody>
          <a:bodyPr>
            <a:normAutofit lnSpcReduction="10000"/>
          </a:bodyPr>
          <a:lstStyle/>
          <a:p>
            <a:r>
              <a:rPr lang="en-GB" dirty="0"/>
              <a:t>register applicants</a:t>
            </a:r>
            <a:br>
              <a:rPr lang="en-GB" dirty="0"/>
            </a:br>
            <a:endParaRPr lang="en-GB" dirty="0"/>
          </a:p>
          <a:p>
            <a:r>
              <a:rPr lang="en-GB" dirty="0"/>
              <a:t>inspect childminders within 30 months of registration and subsequently within a prescribed period (find information on inspection arrangements - </a:t>
            </a:r>
            <a:r>
              <a:rPr lang="en-GB" dirty="0">
                <a:hlinkClick r:id="rId3"/>
              </a:rPr>
              <a:t>http://bit.ly/2LKirdu</a:t>
            </a:r>
            <a:r>
              <a:rPr lang="en-GB" dirty="0"/>
              <a:t>)</a:t>
            </a:r>
            <a:br>
              <a:rPr lang="en-GB" dirty="0"/>
            </a:br>
            <a:endParaRPr lang="en-GB" dirty="0"/>
          </a:p>
          <a:p>
            <a:r>
              <a:rPr lang="en-GB" dirty="0"/>
              <a:t>consider information that suggests childminders aren’t meeting legal requirements</a:t>
            </a:r>
            <a:br>
              <a:rPr lang="en-GB" dirty="0"/>
            </a:br>
            <a:endParaRPr lang="en-GB" dirty="0"/>
          </a:p>
          <a:p>
            <a:r>
              <a:rPr lang="en-GB" dirty="0"/>
              <a:t>take action where necessary to ensure providers comply with the requirements, or remove them from the register(s).</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2</a:t>
            </a:fld>
            <a:endParaRPr lang="en-GB" b="1"/>
          </a:p>
        </p:txBody>
      </p:sp>
    </p:spTree>
    <p:extLst>
      <p:ext uri="{BB962C8B-B14F-4D97-AF65-F5344CB8AC3E}">
        <p14:creationId xmlns:p14="http://schemas.microsoft.com/office/powerpoint/2010/main" val="2181866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You’ll also need:</a:t>
            </a:r>
          </a:p>
        </p:txBody>
      </p:sp>
      <p:sp>
        <p:nvSpPr>
          <p:cNvPr id="3" name="Content Placeholder 2"/>
          <p:cNvSpPr>
            <a:spLocks noGrp="1"/>
          </p:cNvSpPr>
          <p:nvPr>
            <p:ph idx="1"/>
          </p:nvPr>
        </p:nvSpPr>
        <p:spPr>
          <a:xfrm>
            <a:off x="838200" y="1568124"/>
            <a:ext cx="10515600" cy="922413"/>
          </a:xfrm>
        </p:spPr>
        <p:txBody>
          <a:bodyPr>
            <a:normAutofit lnSpcReduction="10000"/>
          </a:bodyPr>
          <a:lstStyle/>
          <a:p>
            <a:r>
              <a:rPr lang="en-GB" dirty="0"/>
              <a:t>the details of two references</a:t>
            </a:r>
          </a:p>
          <a:p>
            <a:r>
              <a:rPr lang="en-GB" dirty="0"/>
              <a:t>your full employment history</a:t>
            </a:r>
          </a:p>
        </p:txBody>
      </p:sp>
      <p:sp>
        <p:nvSpPr>
          <p:cNvPr id="4" name="Footer Placeholder 3"/>
          <p:cNvSpPr>
            <a:spLocks noGrp="1"/>
          </p:cNvSpPr>
          <p:nvPr>
            <p:ph type="ftr" sz="quarter" idx="11"/>
          </p:nvPr>
        </p:nvSpPr>
        <p:spPr/>
        <p:txBody>
          <a:bodyPr/>
          <a:lstStyle/>
          <a:p>
            <a:r>
              <a:rPr lang="en-GB" dirty="0"/>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20</a:t>
            </a:fld>
            <a:endParaRPr lang="en-GB" b="1"/>
          </a:p>
        </p:txBody>
      </p:sp>
      <p:sp>
        <p:nvSpPr>
          <p:cNvPr id="8" name="Content Placeholder 2">
            <a:extLst>
              <a:ext uri="{FF2B5EF4-FFF2-40B4-BE49-F238E27FC236}">
                <a16:creationId xmlns:a16="http://schemas.microsoft.com/office/drawing/2014/main" id="{613C5947-1BD5-3DDA-2521-3D48B7AF07F1}"/>
              </a:ext>
            </a:extLst>
          </p:cNvPr>
          <p:cNvSpPr txBox="1">
            <a:spLocks/>
          </p:cNvSpPr>
          <p:nvPr/>
        </p:nvSpPr>
        <p:spPr>
          <a:xfrm>
            <a:off x="838198" y="2610853"/>
            <a:ext cx="11145255" cy="48659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9ABC"/>
              </a:buClr>
              <a:buSzPct val="100000"/>
              <a:buFont typeface="Wingdings" panose="05000000000000000000" pitchFamily="2" charset="2"/>
              <a:buChar char="§"/>
              <a:defRPr sz="2800" kern="1200">
                <a:solidFill>
                  <a:srgbClr val="221E5B"/>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Clr>
                <a:srgbClr val="009ABC"/>
              </a:buClr>
              <a:buFont typeface="Wingdings" panose="05000000000000000000" pitchFamily="2" charset="2"/>
              <a:buChar char="§"/>
              <a:defRPr sz="2400" kern="1200">
                <a:solidFill>
                  <a:srgbClr val="221E5B"/>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Clr>
                <a:srgbClr val="009ABC"/>
              </a:buClr>
              <a:buFont typeface="Wingdings" panose="05000000000000000000" pitchFamily="2" charset="2"/>
              <a:buChar char="§"/>
              <a:defRPr sz="2000" kern="1200">
                <a:solidFill>
                  <a:srgbClr val="221E5B"/>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Clr>
                <a:srgbClr val="009ABC"/>
              </a:buClr>
              <a:buFont typeface="Wingdings" panose="05000000000000000000" pitchFamily="2" charset="2"/>
              <a:buChar char="§"/>
              <a:defRPr sz="1800" kern="1200">
                <a:solidFill>
                  <a:srgbClr val="221E5B"/>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Clr>
                <a:srgbClr val="009ABC"/>
              </a:buClr>
              <a:buFont typeface="Wingdings" panose="05000000000000000000" pitchFamily="2" charset="2"/>
              <a:buChar char="§"/>
              <a:defRPr sz="1800" kern="1200">
                <a:solidFill>
                  <a:srgbClr val="221E5B"/>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Font typeface="Wingdings" panose="05000000000000000000" pitchFamily="2" charset="2"/>
              <a:buNone/>
            </a:pPr>
            <a:r>
              <a:rPr lang="en-GB" dirty="0"/>
              <a:t>One reference must be from your most recent childcare employer, if you have worked with children within the last five years (either employed or voluntary).</a:t>
            </a:r>
            <a:endParaRPr lang="en-GB" sz="800" dirty="0"/>
          </a:p>
          <a:p>
            <a:pPr marL="0" indent="0">
              <a:spcAft>
                <a:spcPts val="1200"/>
              </a:spcAft>
              <a:buFont typeface="Wingdings" panose="05000000000000000000" pitchFamily="2" charset="2"/>
              <a:buNone/>
            </a:pPr>
            <a:r>
              <a:rPr lang="en-GB" dirty="0"/>
              <a:t>The reference request will ask referees for information about your suitability to work with children. For example, their view of your ability to care for children, why your employment ended if applicable, and where relevant provide details of any disciplinary matters.</a:t>
            </a:r>
          </a:p>
        </p:txBody>
      </p:sp>
    </p:spTree>
    <p:extLst>
      <p:ext uri="{BB962C8B-B14F-4D97-AF65-F5344CB8AC3E}">
        <p14:creationId xmlns:p14="http://schemas.microsoft.com/office/powerpoint/2010/main" val="3158866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D1A9A06-4C8B-4BE1-8473-AFC0501068D8}"/>
              </a:ext>
            </a:extLst>
          </p:cNvPr>
          <p:cNvSpPr>
            <a:spLocks noGrp="1"/>
          </p:cNvSpPr>
          <p:nvPr>
            <p:ph type="title"/>
          </p:nvPr>
        </p:nvSpPr>
        <p:spPr>
          <a:xfrm>
            <a:off x="3034145" y="2766218"/>
            <a:ext cx="6123709" cy="1325563"/>
          </a:xfrm>
        </p:spPr>
        <p:txBody>
          <a:bodyPr>
            <a:noAutofit/>
          </a:bodyPr>
          <a:lstStyle/>
          <a:p>
            <a:r>
              <a:rPr lang="en-GB" sz="4800" dirty="0"/>
              <a:t>Costs and timescales</a:t>
            </a:r>
            <a:br>
              <a:rPr lang="en-GB" sz="4800" dirty="0"/>
            </a:br>
            <a:endParaRPr lang="en-GB" sz="4800"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t>Slide </a:t>
            </a:r>
            <a:fld id="{5F4C8201-D8A8-417D-8A18-42E93E6C5D44}" type="slidenum">
              <a:rPr lang="en-GB" smtClean="0"/>
              <a:pPr/>
              <a:t>21</a:t>
            </a:fld>
            <a:endParaRPr lang="en-GB"/>
          </a:p>
        </p:txBody>
      </p:sp>
    </p:spTree>
    <p:extLst>
      <p:ext uri="{BB962C8B-B14F-4D97-AF65-F5344CB8AC3E}">
        <p14:creationId xmlns:p14="http://schemas.microsoft.com/office/powerpoint/2010/main" val="2427197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Cost to register – set fees</a:t>
            </a:r>
          </a:p>
        </p:txBody>
      </p:sp>
      <p:sp>
        <p:nvSpPr>
          <p:cNvPr id="3" name="Content Placeholder 2"/>
          <p:cNvSpPr>
            <a:spLocks noGrp="1"/>
          </p:cNvSpPr>
          <p:nvPr>
            <p:ph idx="1"/>
          </p:nvPr>
        </p:nvSpPr>
        <p:spPr/>
        <p:txBody>
          <a:bodyPr>
            <a:normAutofit/>
          </a:bodyPr>
          <a:lstStyle/>
          <a:p>
            <a:r>
              <a:rPr lang="en-GB" dirty="0"/>
              <a:t>£48.10 for each DBS check </a:t>
            </a:r>
          </a:p>
          <a:p>
            <a:endParaRPr lang="en-GB" dirty="0"/>
          </a:p>
          <a:p>
            <a:r>
              <a:rPr lang="en-GB" dirty="0"/>
              <a:t>£13 annual fee for DBS Update (optional but recommended)</a:t>
            </a:r>
          </a:p>
          <a:p>
            <a:endParaRPr lang="en-GB" dirty="0"/>
          </a:p>
          <a:p>
            <a:r>
              <a:rPr lang="en-GB" dirty="0"/>
              <a:t>£35 to join both registers or £103 to join Childcare Register only (annual fee).</a:t>
            </a:r>
          </a:p>
          <a:p>
            <a:endParaRPr lang="en-GB" dirty="0"/>
          </a:p>
          <a:p>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22</a:t>
            </a:fld>
            <a:endParaRPr lang="en-GB" b="1"/>
          </a:p>
        </p:txBody>
      </p:sp>
    </p:spTree>
    <p:extLst>
      <p:ext uri="{BB962C8B-B14F-4D97-AF65-F5344CB8AC3E}">
        <p14:creationId xmlns:p14="http://schemas.microsoft.com/office/powerpoint/2010/main" val="13297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Other costs</a:t>
            </a:r>
          </a:p>
        </p:txBody>
      </p:sp>
      <p:sp>
        <p:nvSpPr>
          <p:cNvPr id="3" name="Content Placeholder 2"/>
          <p:cNvSpPr>
            <a:spLocks noGrp="1"/>
          </p:cNvSpPr>
          <p:nvPr>
            <p:ph idx="1"/>
          </p:nvPr>
        </p:nvSpPr>
        <p:spPr/>
        <p:txBody>
          <a:bodyPr>
            <a:normAutofit/>
          </a:bodyPr>
          <a:lstStyle/>
          <a:p>
            <a:pPr marL="0" indent="0">
              <a:buNone/>
            </a:pPr>
            <a:r>
              <a:rPr lang="en-GB" dirty="0"/>
              <a:t>These vary, but you should budget for:</a:t>
            </a:r>
          </a:p>
          <a:p>
            <a:pPr marL="0" indent="0">
              <a:buNone/>
            </a:pPr>
            <a:endParaRPr lang="en-GB" dirty="0"/>
          </a:p>
          <a:p>
            <a:pPr>
              <a:lnSpc>
                <a:spcPct val="100000"/>
              </a:lnSpc>
            </a:pPr>
            <a:r>
              <a:rPr lang="en-GB" dirty="0"/>
              <a:t>GP fee to sign health declaration form (current recommended fee is £91) </a:t>
            </a:r>
          </a:p>
          <a:p>
            <a:pPr>
              <a:lnSpc>
                <a:spcPct val="100000"/>
              </a:lnSpc>
            </a:pPr>
            <a:r>
              <a:rPr lang="en-GB" dirty="0"/>
              <a:t>public liability insurance</a:t>
            </a:r>
          </a:p>
          <a:p>
            <a:pPr>
              <a:lnSpc>
                <a:spcPct val="100000"/>
              </a:lnSpc>
            </a:pPr>
            <a:r>
              <a:rPr lang="en-GB" dirty="0"/>
              <a:t>any courses you need to do (child protection/EYFS, first aid)</a:t>
            </a:r>
          </a:p>
          <a:p>
            <a:pPr>
              <a:lnSpc>
                <a:spcPct val="100000"/>
              </a:lnSpc>
            </a:pPr>
            <a:r>
              <a:rPr lang="en-GB" dirty="0"/>
              <a:t>equipment or materials you might need</a:t>
            </a:r>
          </a:p>
          <a:p>
            <a:pPr>
              <a:lnSpc>
                <a:spcPct val="100000"/>
              </a:lnSpc>
            </a:pPr>
            <a:r>
              <a:rPr lang="en-GB" dirty="0"/>
              <a:t>membership body fees (optional) and ICO registration.</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23</a:t>
            </a:fld>
            <a:endParaRPr lang="en-GB" b="1"/>
          </a:p>
        </p:txBody>
      </p:sp>
    </p:spTree>
    <p:extLst>
      <p:ext uri="{BB962C8B-B14F-4D97-AF65-F5344CB8AC3E}">
        <p14:creationId xmlns:p14="http://schemas.microsoft.com/office/powerpoint/2010/main" val="3875372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solidFill>
                  <a:srgbClr val="002060"/>
                </a:solidFill>
              </a:rPr>
              <a:t>How long will registration take?</a:t>
            </a:r>
          </a:p>
        </p:txBody>
      </p:sp>
      <p:sp>
        <p:nvSpPr>
          <p:cNvPr id="3" name="Content Placeholder 2"/>
          <p:cNvSpPr>
            <a:spLocks noGrp="1"/>
          </p:cNvSpPr>
          <p:nvPr>
            <p:ph idx="1"/>
          </p:nvPr>
        </p:nvSpPr>
        <p:spPr/>
        <p:txBody>
          <a:bodyPr/>
          <a:lstStyle/>
          <a:p>
            <a:pPr>
              <a:lnSpc>
                <a:spcPct val="100000"/>
              </a:lnSpc>
            </a:pPr>
            <a:r>
              <a:rPr lang="en-GB" dirty="0"/>
              <a:t>you need an enhanced DBS check before you apply</a:t>
            </a:r>
          </a:p>
          <a:p>
            <a:pPr marL="0" indent="0">
              <a:lnSpc>
                <a:spcPct val="100000"/>
              </a:lnSpc>
              <a:buNone/>
            </a:pPr>
            <a:endParaRPr lang="en-GB" dirty="0"/>
          </a:p>
          <a:p>
            <a:pPr>
              <a:lnSpc>
                <a:spcPct val="100000"/>
              </a:lnSpc>
            </a:pPr>
            <a:r>
              <a:rPr lang="en-GB" dirty="0"/>
              <a:t>registering with Ofsted usually takes around 12 weeks, but timescales vary</a:t>
            </a:r>
            <a:br>
              <a:rPr lang="en-GB" dirty="0"/>
            </a:br>
            <a:endParaRPr lang="en-GB" dirty="0"/>
          </a:p>
          <a:p>
            <a:pPr>
              <a:lnSpc>
                <a:spcPct val="100000"/>
              </a:lnSpc>
            </a:pPr>
            <a:r>
              <a:rPr lang="en-GB" dirty="0"/>
              <a:t>allow time for any courses you need to do before you register – e.g. child protection/EYFS, first aid.</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24</a:t>
            </a:fld>
            <a:endParaRPr lang="en-GB" b="1"/>
          </a:p>
        </p:txBody>
      </p:sp>
    </p:spTree>
    <p:extLst>
      <p:ext uri="{BB962C8B-B14F-4D97-AF65-F5344CB8AC3E}">
        <p14:creationId xmlns:p14="http://schemas.microsoft.com/office/powerpoint/2010/main" val="1045184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A8BC390-7CC7-4CC5-B3CB-CE4865729285}"/>
              </a:ext>
            </a:extLst>
          </p:cNvPr>
          <p:cNvSpPr>
            <a:spLocks noGrp="1"/>
          </p:cNvSpPr>
          <p:nvPr>
            <p:ph type="title"/>
          </p:nvPr>
        </p:nvSpPr>
        <p:spPr>
          <a:xfrm>
            <a:off x="1163782" y="2766218"/>
            <a:ext cx="10190017" cy="1325563"/>
          </a:xfrm>
        </p:spPr>
        <p:txBody>
          <a:bodyPr>
            <a:noAutofit/>
          </a:bodyPr>
          <a:lstStyle/>
          <a:p>
            <a:r>
              <a:rPr lang="en-GB" sz="4800" dirty="0"/>
              <a:t>Early Years Foundation Stage (EYFS)</a:t>
            </a:r>
            <a:br>
              <a:rPr lang="en-GB" sz="4800" dirty="0"/>
            </a:br>
            <a:endParaRPr lang="en-GB" sz="4800"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t>Slide </a:t>
            </a:r>
            <a:fld id="{5F4C8201-D8A8-417D-8A18-42E93E6C5D44}" type="slidenum">
              <a:rPr lang="en-GB" smtClean="0"/>
              <a:pPr/>
              <a:t>25</a:t>
            </a:fld>
            <a:endParaRPr lang="en-GB"/>
          </a:p>
        </p:txBody>
      </p:sp>
    </p:spTree>
    <p:extLst>
      <p:ext uri="{BB962C8B-B14F-4D97-AF65-F5344CB8AC3E}">
        <p14:creationId xmlns:p14="http://schemas.microsoft.com/office/powerpoint/2010/main" val="2364695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The Early Years Foundation Stage (EYFS)</a:t>
            </a:r>
          </a:p>
        </p:txBody>
      </p:sp>
      <p:sp>
        <p:nvSpPr>
          <p:cNvPr id="3" name="Content Placeholder 2"/>
          <p:cNvSpPr>
            <a:spLocks noGrp="1"/>
          </p:cNvSpPr>
          <p:nvPr>
            <p:ph idx="1"/>
          </p:nvPr>
        </p:nvSpPr>
        <p:spPr/>
        <p:txBody>
          <a:bodyPr>
            <a:normAutofit fontScale="92500" lnSpcReduction="10000"/>
          </a:bodyPr>
          <a:lstStyle/>
          <a:p>
            <a:pPr marL="0" indent="0">
              <a:buNone/>
            </a:pPr>
            <a:r>
              <a:rPr lang="en-GB" dirty="0"/>
              <a:t>A set of government requirements that all providers must meet for looking after children up to 31</a:t>
            </a:r>
            <a:r>
              <a:rPr lang="en-GB" baseline="30000" dirty="0"/>
              <a:t>st</a:t>
            </a:r>
            <a:r>
              <a:rPr lang="en-GB" dirty="0"/>
              <a:t> August following their fifth birthday, covering: </a:t>
            </a:r>
          </a:p>
          <a:p>
            <a:pPr marL="0" indent="0">
              <a:buNone/>
            </a:pPr>
            <a:endParaRPr lang="en-GB" dirty="0"/>
          </a:p>
          <a:p>
            <a:r>
              <a:rPr lang="en-GB" dirty="0"/>
              <a:t>age-appropriate learning and development</a:t>
            </a:r>
            <a:br>
              <a:rPr lang="en-GB" dirty="0"/>
            </a:br>
            <a:endParaRPr lang="en-GB" dirty="0"/>
          </a:p>
          <a:p>
            <a:r>
              <a:rPr lang="en-GB" dirty="0"/>
              <a:t>early learning goals and assessment of children’s starting points and progress </a:t>
            </a:r>
            <a:br>
              <a:rPr lang="en-GB" dirty="0"/>
            </a:br>
            <a:endParaRPr lang="en-GB" dirty="0"/>
          </a:p>
          <a:p>
            <a:r>
              <a:rPr lang="en-GB" dirty="0"/>
              <a:t>safeguarding, child protection and health and safety.</a:t>
            </a:r>
            <a:br>
              <a:rPr lang="en-GB" dirty="0"/>
            </a:br>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26</a:t>
            </a:fld>
            <a:endParaRPr lang="en-GB" b="1"/>
          </a:p>
        </p:txBody>
      </p:sp>
    </p:spTree>
    <p:extLst>
      <p:ext uri="{BB962C8B-B14F-4D97-AF65-F5344CB8AC3E}">
        <p14:creationId xmlns:p14="http://schemas.microsoft.com/office/powerpoint/2010/main" val="1385437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Early Years Foundation Stage (EYFS)</a:t>
            </a:r>
          </a:p>
        </p:txBody>
      </p:sp>
      <p:sp>
        <p:nvSpPr>
          <p:cNvPr id="3" name="Content Placeholder 2"/>
          <p:cNvSpPr>
            <a:spLocks noGrp="1"/>
          </p:cNvSpPr>
          <p:nvPr>
            <p:ph idx="1"/>
          </p:nvPr>
        </p:nvSpPr>
        <p:spPr/>
        <p:txBody>
          <a:bodyPr>
            <a:normAutofit fontScale="92500"/>
          </a:bodyPr>
          <a:lstStyle/>
          <a:p>
            <a:pPr>
              <a:lnSpc>
                <a:spcPct val="100000"/>
              </a:lnSpc>
            </a:pPr>
            <a:r>
              <a:rPr lang="en-GB" dirty="0"/>
              <a:t>to look after children in the early years foundation stage, you need to show an inspector that you understand and can follow the EYFS</a:t>
            </a:r>
          </a:p>
          <a:p>
            <a:pPr>
              <a:lnSpc>
                <a:spcPct val="100000"/>
              </a:lnSpc>
            </a:pPr>
            <a:endParaRPr lang="en-GB" dirty="0"/>
          </a:p>
          <a:p>
            <a:pPr>
              <a:lnSpc>
                <a:spcPct val="100000"/>
              </a:lnSpc>
            </a:pPr>
            <a:r>
              <a:rPr lang="en-GB" dirty="0"/>
              <a:t>ask your local authority or a childminding agency about support in your area</a:t>
            </a:r>
          </a:p>
          <a:p>
            <a:pPr>
              <a:lnSpc>
                <a:spcPct val="100000"/>
              </a:lnSpc>
            </a:pPr>
            <a:endParaRPr lang="en-GB" dirty="0"/>
          </a:p>
          <a:p>
            <a:pPr>
              <a:lnSpc>
                <a:spcPct val="100000"/>
              </a:lnSpc>
            </a:pPr>
            <a:r>
              <a:rPr lang="en-GB" dirty="0"/>
              <a:t>you need to demonstrate that you understand and can implement the EYFS requirements. Training is not a legal requirement for early years childminders as of 4 January 2024.</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27</a:t>
            </a:fld>
            <a:endParaRPr lang="en-GB" b="1"/>
          </a:p>
        </p:txBody>
      </p:sp>
    </p:spTree>
    <p:extLst>
      <p:ext uri="{BB962C8B-B14F-4D97-AF65-F5344CB8AC3E}">
        <p14:creationId xmlns:p14="http://schemas.microsoft.com/office/powerpoint/2010/main" val="41184938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8B7201D-8768-4A7E-8077-0BF2E4024819}"/>
              </a:ext>
            </a:extLst>
          </p:cNvPr>
          <p:cNvSpPr>
            <a:spLocks noGrp="1"/>
          </p:cNvSpPr>
          <p:nvPr>
            <p:ph type="title"/>
          </p:nvPr>
        </p:nvSpPr>
        <p:spPr>
          <a:xfrm>
            <a:off x="3929495" y="2766218"/>
            <a:ext cx="4333009" cy="1325563"/>
          </a:xfrm>
        </p:spPr>
        <p:txBody>
          <a:bodyPr>
            <a:noAutofit/>
          </a:bodyPr>
          <a:lstStyle/>
          <a:p>
            <a:r>
              <a:rPr lang="en-GB" sz="4800" dirty="0"/>
              <a:t>How to apply</a:t>
            </a:r>
            <a:br>
              <a:rPr lang="en-GB" sz="4800" dirty="0"/>
            </a:br>
            <a:endParaRPr lang="en-GB" sz="4800"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t>Slide </a:t>
            </a:r>
            <a:fld id="{5F4C8201-D8A8-417D-8A18-42E93E6C5D44}" type="slidenum">
              <a:rPr lang="en-GB" smtClean="0"/>
              <a:pPr/>
              <a:t>28</a:t>
            </a:fld>
            <a:endParaRPr lang="en-GB"/>
          </a:p>
        </p:txBody>
      </p:sp>
    </p:spTree>
    <p:extLst>
      <p:ext uri="{BB962C8B-B14F-4D97-AF65-F5344CB8AC3E}">
        <p14:creationId xmlns:p14="http://schemas.microsoft.com/office/powerpoint/2010/main" val="1958785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729C0-CDC2-4DF8-9F78-7B567F30D305}"/>
              </a:ext>
            </a:extLst>
          </p:cNvPr>
          <p:cNvSpPr>
            <a:spLocks noGrp="1"/>
          </p:cNvSpPr>
          <p:nvPr>
            <p:ph type="title"/>
          </p:nvPr>
        </p:nvSpPr>
        <p:spPr/>
        <p:txBody>
          <a:bodyPr/>
          <a:lstStyle/>
          <a:p>
            <a:r>
              <a:rPr lang="en-GB" dirty="0"/>
              <a:t>How to apply</a:t>
            </a:r>
          </a:p>
        </p:txBody>
      </p:sp>
      <p:sp>
        <p:nvSpPr>
          <p:cNvPr id="3" name="Content Placeholder 2">
            <a:extLst>
              <a:ext uri="{FF2B5EF4-FFF2-40B4-BE49-F238E27FC236}">
                <a16:creationId xmlns:a16="http://schemas.microsoft.com/office/drawing/2014/main" id="{F87FE7A0-549B-47D2-BFCD-CA1E4E4A0745}"/>
              </a:ext>
            </a:extLst>
          </p:cNvPr>
          <p:cNvSpPr>
            <a:spLocks noGrp="1"/>
          </p:cNvSpPr>
          <p:nvPr>
            <p:ph idx="1"/>
          </p:nvPr>
        </p:nvSpPr>
        <p:spPr/>
        <p:txBody>
          <a:bodyPr>
            <a:normAutofit fontScale="92500"/>
          </a:bodyPr>
          <a:lstStyle/>
          <a:p>
            <a:pPr marL="0" indent="0">
              <a:buNone/>
            </a:pPr>
            <a:r>
              <a:rPr lang="en-GB" dirty="0"/>
              <a:t>1. We have published guidance on how to apply to be a childminder here </a:t>
            </a:r>
            <a:r>
              <a:rPr lang="en-GB" dirty="0">
                <a:hlinkClick r:id="rId3"/>
              </a:rPr>
              <a:t>https://www.gov.uk/government/collections/providing-childcare-services-in-england</a:t>
            </a:r>
            <a:endParaRPr lang="en-GB" dirty="0"/>
          </a:p>
          <a:p>
            <a:pPr marL="0" indent="0">
              <a:buNone/>
            </a:pPr>
            <a:r>
              <a:rPr lang="en-GB" dirty="0"/>
              <a:t>2. You will need to provide an email address and mobile number. An email will be sent to you with a link to access the registration service.</a:t>
            </a:r>
          </a:p>
          <a:p>
            <a:pPr marL="0" indent="0">
              <a:buNone/>
            </a:pPr>
            <a:r>
              <a:rPr lang="en-GB" dirty="0"/>
              <a:t>3. If you need to leave the form part way through you will be able to return and carry on at a later date. When you return to the form a 5 digit verification code will be sent to the mobile number you provided. </a:t>
            </a:r>
          </a:p>
          <a:p>
            <a:pPr marL="0" indent="0">
              <a:buNone/>
            </a:pPr>
            <a:r>
              <a:rPr lang="en-GB" dirty="0"/>
              <a:t>4. You will need to enter this code to access your application. </a:t>
            </a:r>
          </a:p>
          <a:p>
            <a:pPr marL="0" indent="0">
              <a:buNone/>
            </a:pPr>
            <a:r>
              <a:rPr lang="en-GB" dirty="0"/>
              <a:t>5. You will pay your application fee when you submit your form.</a:t>
            </a:r>
          </a:p>
        </p:txBody>
      </p:sp>
      <p:sp>
        <p:nvSpPr>
          <p:cNvPr id="4" name="Footer Placeholder 3">
            <a:extLst>
              <a:ext uri="{FF2B5EF4-FFF2-40B4-BE49-F238E27FC236}">
                <a16:creationId xmlns:a16="http://schemas.microsoft.com/office/drawing/2014/main" id="{62C5EECF-F94B-4559-95E4-82FF06AAAD08}"/>
              </a:ext>
            </a:extLst>
          </p:cNvPr>
          <p:cNvSpPr>
            <a:spLocks noGrp="1"/>
          </p:cNvSpPr>
          <p:nvPr>
            <p:ph type="ftr" sz="quarter" idx="11"/>
          </p:nvPr>
        </p:nvSpPr>
        <p:spPr/>
        <p:txBody>
          <a:bodyPr/>
          <a:lstStyle/>
          <a:p>
            <a:r>
              <a:rPr lang="en-GB"/>
              <a:t>What you need to know if you want to be a childminder</a:t>
            </a:r>
          </a:p>
        </p:txBody>
      </p:sp>
      <p:sp>
        <p:nvSpPr>
          <p:cNvPr id="5" name="Slide Number Placeholder 4">
            <a:extLst>
              <a:ext uri="{FF2B5EF4-FFF2-40B4-BE49-F238E27FC236}">
                <a16:creationId xmlns:a16="http://schemas.microsoft.com/office/drawing/2014/main" id="{B914289C-02A3-43C3-BDB2-6324ED21AD31}"/>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29</a:t>
            </a:fld>
            <a:endParaRPr lang="en-GB" b="1"/>
          </a:p>
        </p:txBody>
      </p:sp>
    </p:spTree>
    <p:extLst>
      <p:ext uri="{BB962C8B-B14F-4D97-AF65-F5344CB8AC3E}">
        <p14:creationId xmlns:p14="http://schemas.microsoft.com/office/powerpoint/2010/main" val="4123802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The local authority’s role:</a:t>
            </a:r>
          </a:p>
        </p:txBody>
      </p:sp>
      <p:sp>
        <p:nvSpPr>
          <p:cNvPr id="7" name="Content Placeholder 6"/>
          <p:cNvSpPr>
            <a:spLocks noGrp="1"/>
          </p:cNvSpPr>
          <p:nvPr>
            <p:ph idx="1"/>
          </p:nvPr>
        </p:nvSpPr>
        <p:spPr>
          <a:xfrm>
            <a:off x="838200" y="1690688"/>
            <a:ext cx="10515599" cy="4058981"/>
          </a:xfrm>
        </p:spPr>
        <p:txBody>
          <a:bodyPr>
            <a:normAutofit/>
          </a:bodyPr>
          <a:lstStyle/>
          <a:p>
            <a:r>
              <a:rPr lang="en-GB" dirty="0"/>
              <a:t>provide information for those interested in becoming childminders</a:t>
            </a:r>
          </a:p>
          <a:p>
            <a:endParaRPr lang="en-GB" dirty="0"/>
          </a:p>
          <a:p>
            <a:r>
              <a:rPr lang="en-GB" dirty="0"/>
              <a:t>support and advise applicants and registered childminders</a:t>
            </a:r>
          </a:p>
          <a:p>
            <a:endParaRPr lang="en-GB" dirty="0"/>
          </a:p>
          <a:p>
            <a:r>
              <a:rPr lang="en-GB" dirty="0"/>
              <a:t>help parents find local childcare.</a:t>
            </a:r>
          </a:p>
          <a:p>
            <a:pPr marL="0" indent="0">
              <a:buNone/>
            </a:pPr>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a:t>
            </a:fld>
            <a:endParaRPr lang="en-GB" b="1"/>
          </a:p>
        </p:txBody>
      </p:sp>
    </p:spTree>
    <p:extLst>
      <p:ext uri="{BB962C8B-B14F-4D97-AF65-F5344CB8AC3E}">
        <p14:creationId xmlns:p14="http://schemas.microsoft.com/office/powerpoint/2010/main" val="38484910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childcare</a:t>
            </a:r>
          </a:p>
        </p:txBody>
      </p:sp>
      <p:sp>
        <p:nvSpPr>
          <p:cNvPr id="3" name="Content Placeholder 2"/>
          <p:cNvSpPr>
            <a:spLocks noGrp="1"/>
          </p:cNvSpPr>
          <p:nvPr>
            <p:ph idx="1"/>
          </p:nvPr>
        </p:nvSpPr>
        <p:spPr/>
        <p:txBody>
          <a:bodyPr/>
          <a:lstStyle/>
          <a:p>
            <a:r>
              <a:rPr lang="en-GB" dirty="0"/>
              <a:t>Childminder </a:t>
            </a:r>
            <a:br>
              <a:rPr lang="en-GB" dirty="0"/>
            </a:br>
            <a:endParaRPr lang="en-GB" dirty="0"/>
          </a:p>
          <a:p>
            <a:r>
              <a:rPr lang="en-GB" dirty="0"/>
              <a:t>Nanny (home </a:t>
            </a:r>
            <a:r>
              <a:rPr lang="en-GB" dirty="0" err="1"/>
              <a:t>childcarer</a:t>
            </a:r>
            <a:r>
              <a:rPr lang="en-GB" dirty="0"/>
              <a:t>)  </a:t>
            </a:r>
          </a:p>
          <a:p>
            <a:endParaRPr lang="en-GB" dirty="0"/>
          </a:p>
          <a:p>
            <a:r>
              <a:rPr lang="en-GB" dirty="0"/>
              <a:t>Childcare on domestic premises.</a:t>
            </a:r>
          </a:p>
          <a:p>
            <a:endParaRPr lang="en-GB" dirty="0"/>
          </a:p>
          <a:p>
            <a:pPr marL="0" indent="0">
              <a:buNone/>
            </a:pPr>
            <a:br>
              <a:rPr lang="en-GB" dirty="0"/>
            </a:br>
            <a:endParaRPr lang="en-GB" dirty="0"/>
          </a:p>
          <a:p>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30</a:t>
            </a:fld>
            <a:endParaRPr lang="en-GB" b="1"/>
          </a:p>
        </p:txBody>
      </p:sp>
    </p:spTree>
    <p:extLst>
      <p:ext uri="{BB962C8B-B14F-4D97-AF65-F5344CB8AC3E}">
        <p14:creationId xmlns:p14="http://schemas.microsoft.com/office/powerpoint/2010/main" val="18308795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Childminder</a:t>
            </a:r>
          </a:p>
        </p:txBody>
      </p:sp>
      <p:sp>
        <p:nvSpPr>
          <p:cNvPr id="3" name="Content Placeholder 2"/>
          <p:cNvSpPr>
            <a:spLocks noGrp="1"/>
          </p:cNvSpPr>
          <p:nvPr>
            <p:ph idx="1"/>
          </p:nvPr>
        </p:nvSpPr>
        <p:spPr/>
        <p:txBody>
          <a:bodyPr>
            <a:normAutofit/>
          </a:bodyPr>
          <a:lstStyle/>
          <a:p>
            <a:r>
              <a:rPr lang="en-GB" dirty="0"/>
              <a:t>works in their own home (not the children’s home), the home of another childminder or a relative of the childminder</a:t>
            </a:r>
            <a:br>
              <a:rPr lang="en-GB" dirty="0"/>
            </a:br>
            <a:endParaRPr lang="en-GB" dirty="0"/>
          </a:p>
          <a:p>
            <a:r>
              <a:rPr lang="en-GB" dirty="0"/>
              <a:t>can work with up to 2 other people at a time (either other childminders or assistants)</a:t>
            </a:r>
            <a:br>
              <a:rPr lang="en-GB" dirty="0"/>
            </a:br>
            <a:endParaRPr lang="en-GB" dirty="0"/>
          </a:p>
          <a:p>
            <a:pPr marL="0" indent="0">
              <a:buNone/>
            </a:pPr>
            <a:r>
              <a:rPr lang="en-GB" dirty="0"/>
              <a:t>Join both the Early Years and Childcare registers, unless you’re only looking after children aged from 1 September following their fifth birthday up to their eighth birthday, or you’re not required to register.</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31</a:t>
            </a:fld>
            <a:endParaRPr lang="en-GB" b="1"/>
          </a:p>
        </p:txBody>
      </p:sp>
    </p:spTree>
    <p:extLst>
      <p:ext uri="{BB962C8B-B14F-4D97-AF65-F5344CB8AC3E}">
        <p14:creationId xmlns:p14="http://schemas.microsoft.com/office/powerpoint/2010/main" val="2094408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Nanny (home </a:t>
            </a:r>
            <a:r>
              <a:rPr lang="en-GB" dirty="0" err="1"/>
              <a:t>childcarer</a:t>
            </a:r>
            <a:r>
              <a:rPr lang="en-GB" dirty="0"/>
              <a:t>) </a:t>
            </a:r>
          </a:p>
        </p:txBody>
      </p:sp>
      <p:sp>
        <p:nvSpPr>
          <p:cNvPr id="3" name="Content Placeholder 2"/>
          <p:cNvSpPr>
            <a:spLocks noGrp="1"/>
          </p:cNvSpPr>
          <p:nvPr>
            <p:ph idx="1"/>
          </p:nvPr>
        </p:nvSpPr>
        <p:spPr/>
        <p:txBody>
          <a:bodyPr/>
          <a:lstStyle/>
          <a:p>
            <a:r>
              <a:rPr lang="en-GB" dirty="0"/>
              <a:t>cares for children from up to two families, at the home of one of the families</a:t>
            </a:r>
            <a:br>
              <a:rPr lang="en-GB" dirty="0"/>
            </a:br>
            <a:endParaRPr lang="en-GB" dirty="0"/>
          </a:p>
          <a:p>
            <a:r>
              <a:rPr lang="en-GB" dirty="0"/>
              <a:t>no legal requirement to register</a:t>
            </a:r>
            <a:br>
              <a:rPr lang="en-GB" dirty="0"/>
            </a:br>
            <a:endParaRPr lang="en-GB" dirty="0"/>
          </a:p>
          <a:p>
            <a:r>
              <a:rPr lang="en-GB" dirty="0"/>
              <a:t>can register on the voluntary part of the Childcare Register.</a:t>
            </a:r>
            <a:br>
              <a:rPr lang="en-GB" dirty="0"/>
            </a:br>
            <a:endParaRPr lang="en-GB" dirty="0"/>
          </a:p>
          <a:p>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32</a:t>
            </a:fld>
            <a:endParaRPr lang="en-GB" b="1"/>
          </a:p>
        </p:txBody>
      </p:sp>
    </p:spTree>
    <p:extLst>
      <p:ext uri="{BB962C8B-B14F-4D97-AF65-F5344CB8AC3E}">
        <p14:creationId xmlns:p14="http://schemas.microsoft.com/office/powerpoint/2010/main" val="600980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Childcare on domestic premises</a:t>
            </a:r>
          </a:p>
        </p:txBody>
      </p:sp>
      <p:sp>
        <p:nvSpPr>
          <p:cNvPr id="3" name="Content Placeholder 2"/>
          <p:cNvSpPr>
            <a:spLocks noGrp="1"/>
          </p:cNvSpPr>
          <p:nvPr>
            <p:ph idx="1"/>
          </p:nvPr>
        </p:nvSpPr>
        <p:spPr/>
        <p:txBody>
          <a:bodyPr>
            <a:normAutofit fontScale="92500" lnSpcReduction="20000"/>
          </a:bodyPr>
          <a:lstStyle/>
          <a:p>
            <a:pPr>
              <a:lnSpc>
                <a:spcPct val="110000"/>
              </a:lnSpc>
            </a:pPr>
            <a:r>
              <a:rPr lang="en-GB" dirty="0"/>
              <a:t>where four or more people work together in someone’s home  </a:t>
            </a:r>
            <a:br>
              <a:rPr lang="en-GB" dirty="0"/>
            </a:br>
            <a:endParaRPr lang="en-GB" dirty="0"/>
          </a:p>
          <a:p>
            <a:pPr>
              <a:lnSpc>
                <a:spcPct val="110000"/>
              </a:lnSpc>
            </a:pPr>
            <a:r>
              <a:rPr lang="en-GB" dirty="0"/>
              <a:t>includes childminders and assistants working together</a:t>
            </a:r>
            <a:br>
              <a:rPr lang="en-GB" dirty="0"/>
            </a:br>
            <a:endParaRPr lang="en-GB" dirty="0"/>
          </a:p>
          <a:p>
            <a:pPr>
              <a:lnSpc>
                <a:spcPct val="110000"/>
              </a:lnSpc>
            </a:pPr>
            <a:r>
              <a:rPr lang="en-GB" altLang="en-US" dirty="0"/>
              <a:t>must meet the particular legal requirements of ‘childcare’, not ‘childminding’</a:t>
            </a:r>
            <a:br>
              <a:rPr lang="en-GB" altLang="en-US" dirty="0"/>
            </a:br>
            <a:endParaRPr lang="en-GB" altLang="en-US" dirty="0"/>
          </a:p>
          <a:p>
            <a:pPr>
              <a:lnSpc>
                <a:spcPct val="110000"/>
              </a:lnSpc>
            </a:pPr>
            <a:r>
              <a:rPr lang="en-GB" dirty="0"/>
              <a:t>childminders who sometimes work with fewer than three others, and sometimes with three or more, must register as both ‘childminder’ and ‘childcare on domestic premises’.</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33</a:t>
            </a:fld>
            <a:endParaRPr lang="en-GB" b="1"/>
          </a:p>
        </p:txBody>
      </p:sp>
    </p:spTree>
    <p:extLst>
      <p:ext uri="{BB962C8B-B14F-4D97-AF65-F5344CB8AC3E}">
        <p14:creationId xmlns:p14="http://schemas.microsoft.com/office/powerpoint/2010/main" val="12381331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Submitting your documents</a:t>
            </a:r>
          </a:p>
        </p:txBody>
      </p:sp>
      <p:sp>
        <p:nvSpPr>
          <p:cNvPr id="3" name="Content Placeholder 2"/>
          <p:cNvSpPr>
            <a:spLocks noGrp="1"/>
          </p:cNvSpPr>
          <p:nvPr>
            <p:ph idx="1"/>
          </p:nvPr>
        </p:nvSpPr>
        <p:spPr/>
        <p:txBody>
          <a:bodyPr/>
          <a:lstStyle/>
          <a:p>
            <a:pPr>
              <a:lnSpc>
                <a:spcPct val="100000"/>
              </a:lnSpc>
            </a:pPr>
            <a:r>
              <a:rPr lang="en-GB" dirty="0"/>
              <a:t>send Ofsted your health declaration form </a:t>
            </a:r>
          </a:p>
          <a:p>
            <a:pPr>
              <a:lnSpc>
                <a:spcPct val="100000"/>
              </a:lnSpc>
            </a:pPr>
            <a:endParaRPr lang="en-GB" dirty="0"/>
          </a:p>
          <a:p>
            <a:pPr>
              <a:lnSpc>
                <a:spcPct val="100000"/>
              </a:lnSpc>
            </a:pPr>
            <a:r>
              <a:rPr lang="en-GB" dirty="0"/>
              <a:t>send Ofsted the enhanced DBS checks for you and all the other adults who live or work with you if we request them</a:t>
            </a:r>
          </a:p>
          <a:p>
            <a:pPr>
              <a:lnSpc>
                <a:spcPct val="100000"/>
              </a:lnSpc>
            </a:pPr>
            <a:endParaRPr lang="en-GB" dirty="0"/>
          </a:p>
          <a:p>
            <a:pPr>
              <a:lnSpc>
                <a:spcPct val="100000"/>
              </a:lnSpc>
            </a:pPr>
            <a:r>
              <a:rPr lang="en-GB" dirty="0"/>
              <a:t>you don’t have to submit all your documents at the same time or in any particular order.</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34</a:t>
            </a:fld>
            <a:endParaRPr lang="en-GB" b="1"/>
          </a:p>
        </p:txBody>
      </p:sp>
    </p:spTree>
    <p:extLst>
      <p:ext uri="{BB962C8B-B14F-4D97-AF65-F5344CB8AC3E}">
        <p14:creationId xmlns:p14="http://schemas.microsoft.com/office/powerpoint/2010/main" val="2612444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After you submit the form</a:t>
            </a:r>
          </a:p>
        </p:txBody>
      </p:sp>
      <p:sp>
        <p:nvSpPr>
          <p:cNvPr id="3" name="Content Placeholder 2"/>
          <p:cNvSpPr>
            <a:spLocks noGrp="1"/>
          </p:cNvSpPr>
          <p:nvPr>
            <p:ph idx="1"/>
          </p:nvPr>
        </p:nvSpPr>
        <p:spPr/>
        <p:txBody>
          <a:bodyPr>
            <a:normAutofit fontScale="92500" lnSpcReduction="20000"/>
          </a:bodyPr>
          <a:lstStyle/>
          <a:p>
            <a:pPr>
              <a:lnSpc>
                <a:spcPct val="110000"/>
              </a:lnSpc>
            </a:pPr>
            <a:r>
              <a:rPr lang="en-GB" dirty="0"/>
              <a:t>Ofsted acknowledges receipt of your application</a:t>
            </a:r>
            <a:br>
              <a:rPr lang="en-GB" dirty="0"/>
            </a:br>
            <a:endParaRPr lang="en-GB" dirty="0"/>
          </a:p>
          <a:p>
            <a:pPr>
              <a:lnSpc>
                <a:spcPct val="110000"/>
              </a:lnSpc>
            </a:pPr>
            <a:r>
              <a:rPr lang="en-GB" dirty="0"/>
              <a:t>Ofsted checks your information and that of other adults who live with you</a:t>
            </a:r>
            <a:br>
              <a:rPr lang="en-GB" dirty="0"/>
            </a:br>
            <a:endParaRPr lang="en-GB" dirty="0"/>
          </a:p>
          <a:p>
            <a:pPr>
              <a:lnSpc>
                <a:spcPct val="110000"/>
              </a:lnSpc>
            </a:pPr>
            <a:r>
              <a:rPr lang="en-GB" dirty="0"/>
              <a:t>if you’ve applied to the Early Years Register, Ofsted will ring to arrange a registration visit</a:t>
            </a:r>
            <a:br>
              <a:rPr lang="en-GB" dirty="0"/>
            </a:br>
            <a:endParaRPr lang="en-GB" dirty="0"/>
          </a:p>
          <a:p>
            <a:pPr>
              <a:lnSpc>
                <a:spcPct val="110000"/>
              </a:lnSpc>
            </a:pPr>
            <a:r>
              <a:rPr lang="en-GB" dirty="0"/>
              <a:t>registration usually takes up to 12 weeks from submitting your application to Ofsted.</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35</a:t>
            </a:fld>
            <a:endParaRPr lang="en-GB" b="1"/>
          </a:p>
        </p:txBody>
      </p:sp>
    </p:spTree>
    <p:extLst>
      <p:ext uri="{BB962C8B-B14F-4D97-AF65-F5344CB8AC3E}">
        <p14:creationId xmlns:p14="http://schemas.microsoft.com/office/powerpoint/2010/main" val="30833340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6C8E930-A8D2-400C-8C9C-2811B350005F}"/>
              </a:ext>
            </a:extLst>
          </p:cNvPr>
          <p:cNvSpPr>
            <a:spLocks noGrp="1"/>
          </p:cNvSpPr>
          <p:nvPr>
            <p:ph type="title"/>
          </p:nvPr>
        </p:nvSpPr>
        <p:spPr>
          <a:xfrm>
            <a:off x="1984951" y="2766218"/>
            <a:ext cx="8994775" cy="1325563"/>
          </a:xfrm>
        </p:spPr>
        <p:txBody>
          <a:bodyPr>
            <a:normAutofit fontScale="90000"/>
          </a:bodyPr>
          <a:lstStyle/>
          <a:p>
            <a:pPr algn="ctr"/>
            <a:r>
              <a:rPr lang="en-GB" sz="5300" dirty="0"/>
              <a:t>The registration visit</a:t>
            </a:r>
            <a:br>
              <a:rPr lang="en-GB" dirty="0"/>
            </a:br>
            <a:r>
              <a:rPr lang="en-GB" dirty="0"/>
              <a:t>(only applies to Early Years Register)</a:t>
            </a:r>
            <a:br>
              <a:rPr lang="en-GB" dirty="0"/>
            </a:br>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t>Slide </a:t>
            </a:r>
            <a:fld id="{5F4C8201-D8A8-417D-8A18-42E93E6C5D44}" type="slidenum">
              <a:rPr lang="en-GB" smtClean="0"/>
              <a:pPr/>
              <a:t>36</a:t>
            </a:fld>
            <a:endParaRPr lang="en-GB"/>
          </a:p>
        </p:txBody>
      </p:sp>
    </p:spTree>
    <p:extLst>
      <p:ext uri="{BB962C8B-B14F-4D97-AF65-F5344CB8AC3E}">
        <p14:creationId xmlns:p14="http://schemas.microsoft.com/office/powerpoint/2010/main" val="3911327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The inspector will check:</a:t>
            </a:r>
          </a:p>
        </p:txBody>
      </p:sp>
      <p:sp>
        <p:nvSpPr>
          <p:cNvPr id="3" name="Content Placeholder 2"/>
          <p:cNvSpPr>
            <a:spLocks noGrp="1"/>
          </p:cNvSpPr>
          <p:nvPr>
            <p:ph idx="1"/>
          </p:nvPr>
        </p:nvSpPr>
        <p:spPr/>
        <p:txBody>
          <a:bodyPr>
            <a:normAutofit fontScale="77500" lnSpcReduction="20000"/>
          </a:bodyPr>
          <a:lstStyle/>
          <a:p>
            <a:r>
              <a:rPr lang="en-GB" dirty="0"/>
              <a:t>your identity </a:t>
            </a:r>
            <a:br>
              <a:rPr lang="en-GB" dirty="0"/>
            </a:br>
            <a:endParaRPr lang="en-GB" dirty="0"/>
          </a:p>
          <a:p>
            <a:r>
              <a:rPr lang="en-GB" dirty="0"/>
              <a:t>your understanding of the ages and numbers you can care for</a:t>
            </a:r>
            <a:br>
              <a:rPr lang="en-GB" dirty="0"/>
            </a:br>
            <a:endParaRPr lang="en-GB" dirty="0"/>
          </a:p>
          <a:p>
            <a:r>
              <a:rPr lang="en-GB" dirty="0"/>
              <a:t>documents about your car, qualifications and first aid</a:t>
            </a:r>
            <a:br>
              <a:rPr lang="en-GB" dirty="0"/>
            </a:br>
            <a:endParaRPr lang="en-GB" dirty="0"/>
          </a:p>
          <a:p>
            <a:r>
              <a:rPr lang="en-GB" dirty="0"/>
              <a:t>suitability of your premises, equipment and toys</a:t>
            </a:r>
            <a:br>
              <a:rPr lang="en-GB" dirty="0"/>
            </a:br>
            <a:endParaRPr lang="en-GB" dirty="0"/>
          </a:p>
          <a:p>
            <a:r>
              <a:rPr lang="en-GB" dirty="0"/>
              <a:t>your understanding of risk assessment, safety and security</a:t>
            </a:r>
          </a:p>
          <a:p>
            <a:r>
              <a:rPr lang="en-GB" dirty="0"/>
              <a:t>your understanding of the EYFS including the safeguarding, welfare and learning and development requirements</a:t>
            </a:r>
          </a:p>
          <a:p>
            <a:pPr>
              <a:lnSpc>
                <a:spcPct val="120000"/>
              </a:lnSpc>
            </a:pPr>
            <a:r>
              <a:rPr lang="en-GB" dirty="0"/>
              <a:t>that you speak English well enough to teach children and keep records in English.</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37</a:t>
            </a:fld>
            <a:endParaRPr lang="en-GB" b="1"/>
          </a:p>
        </p:txBody>
      </p:sp>
    </p:spTree>
    <p:extLst>
      <p:ext uri="{BB962C8B-B14F-4D97-AF65-F5344CB8AC3E}">
        <p14:creationId xmlns:p14="http://schemas.microsoft.com/office/powerpoint/2010/main" val="748891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End-of-visit feedback</a:t>
            </a:r>
          </a:p>
        </p:txBody>
      </p:sp>
      <p:sp>
        <p:nvSpPr>
          <p:cNvPr id="3" name="Content Placeholder 2"/>
          <p:cNvSpPr>
            <a:spLocks noGrp="1"/>
          </p:cNvSpPr>
          <p:nvPr>
            <p:ph idx="1"/>
          </p:nvPr>
        </p:nvSpPr>
        <p:spPr/>
        <p:txBody>
          <a:bodyPr>
            <a:normAutofit/>
          </a:bodyPr>
          <a:lstStyle/>
          <a:p>
            <a:pPr>
              <a:lnSpc>
                <a:spcPct val="100000"/>
              </a:lnSpc>
            </a:pPr>
            <a:r>
              <a:rPr lang="en-GB" dirty="0"/>
              <a:t>at the end of the visit the inspector will tell you whether they will recommend you ‘suitable’ or ‘not suitable’ for registration </a:t>
            </a:r>
            <a:br>
              <a:rPr lang="en-GB" dirty="0"/>
            </a:br>
            <a:endParaRPr lang="en-GB" dirty="0"/>
          </a:p>
          <a:p>
            <a:pPr>
              <a:lnSpc>
                <a:spcPct val="100000"/>
              </a:lnSpc>
            </a:pPr>
            <a:r>
              <a:rPr lang="en-GB" dirty="0"/>
              <a:t>you can withdraw your application at this stage if you think everything is not yet in place.</a:t>
            </a:r>
          </a:p>
          <a:p>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38</a:t>
            </a:fld>
            <a:endParaRPr lang="en-GB" b="1"/>
          </a:p>
        </p:txBody>
      </p:sp>
    </p:spTree>
    <p:extLst>
      <p:ext uri="{BB962C8B-B14F-4D97-AF65-F5344CB8AC3E}">
        <p14:creationId xmlns:p14="http://schemas.microsoft.com/office/powerpoint/2010/main" val="36972128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After the visit</a:t>
            </a:r>
          </a:p>
        </p:txBody>
      </p:sp>
      <p:sp>
        <p:nvSpPr>
          <p:cNvPr id="3" name="Content Placeholder 2"/>
          <p:cNvSpPr>
            <a:spLocks noGrp="1"/>
          </p:cNvSpPr>
          <p:nvPr>
            <p:ph idx="1"/>
          </p:nvPr>
        </p:nvSpPr>
        <p:spPr/>
        <p:txBody>
          <a:bodyPr>
            <a:normAutofit/>
          </a:bodyPr>
          <a:lstStyle/>
          <a:p>
            <a:pPr marL="0" indent="0">
              <a:buNone/>
            </a:pPr>
            <a:r>
              <a:rPr lang="en-GB"/>
              <a:t>When all checks are complete, Ofsted will send you either: </a:t>
            </a:r>
            <a:br>
              <a:rPr lang="en-GB"/>
            </a:br>
            <a:endParaRPr lang="en-GB"/>
          </a:p>
          <a:p>
            <a:r>
              <a:rPr lang="en-GB"/>
              <a:t>a letter and certificate of registration</a:t>
            </a:r>
            <a:br>
              <a:rPr lang="en-GB"/>
            </a:br>
            <a:br>
              <a:rPr lang="en-GB"/>
            </a:br>
            <a:r>
              <a:rPr lang="en-GB"/>
              <a:t>or</a:t>
            </a:r>
            <a:br>
              <a:rPr lang="en-GB"/>
            </a:br>
            <a:endParaRPr lang="en-GB"/>
          </a:p>
          <a:p>
            <a:r>
              <a:rPr lang="en-GB"/>
              <a:t>a ‘notice of intention’ to refuse registration </a:t>
            </a:r>
            <a:br>
              <a:rPr lang="en-GB"/>
            </a:br>
            <a:endParaRPr lang="en-GB"/>
          </a:p>
          <a:p>
            <a:pPr marL="0" indent="0">
              <a:buNone/>
            </a:pPr>
            <a:r>
              <a:rPr lang="en-GB"/>
              <a:t>If you are refused registration you’ll be disqualified from applying to be a childminder in the future.</a:t>
            </a:r>
          </a:p>
          <a:p>
            <a:pPr marL="0" indent="0">
              <a:buNone/>
            </a:pPr>
            <a:endParaRPr lang="en-GB"/>
          </a:p>
          <a:p>
            <a:endParaRPr lang="en-GB"/>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39</a:t>
            </a:fld>
            <a:endParaRPr lang="en-GB" b="1"/>
          </a:p>
        </p:txBody>
      </p:sp>
    </p:spTree>
    <p:extLst>
      <p:ext uri="{BB962C8B-B14F-4D97-AF65-F5344CB8AC3E}">
        <p14:creationId xmlns:p14="http://schemas.microsoft.com/office/powerpoint/2010/main" val="2904126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Purpose of regulation</a:t>
            </a:r>
          </a:p>
        </p:txBody>
      </p:sp>
      <p:sp>
        <p:nvSpPr>
          <p:cNvPr id="3" name="Content Placeholder 2"/>
          <p:cNvSpPr>
            <a:spLocks noGrp="1"/>
          </p:cNvSpPr>
          <p:nvPr>
            <p:ph idx="1"/>
          </p:nvPr>
        </p:nvSpPr>
        <p:spPr/>
        <p:txBody>
          <a:bodyPr>
            <a:normAutofit/>
          </a:bodyPr>
          <a:lstStyle/>
          <a:p>
            <a:pPr indent="-216000">
              <a:lnSpc>
                <a:spcPct val="100000"/>
              </a:lnSpc>
            </a:pPr>
            <a:r>
              <a:rPr lang="en-GB" dirty="0"/>
              <a:t>protect children</a:t>
            </a:r>
          </a:p>
          <a:p>
            <a:pPr indent="-216000">
              <a:lnSpc>
                <a:spcPct val="100000"/>
              </a:lnSpc>
            </a:pPr>
            <a:r>
              <a:rPr lang="en-GB" dirty="0"/>
              <a:t>ensure good outcomes for children</a:t>
            </a:r>
          </a:p>
          <a:p>
            <a:pPr indent="-216000">
              <a:lnSpc>
                <a:spcPct val="100000"/>
              </a:lnSpc>
            </a:pPr>
            <a:r>
              <a:rPr lang="en-GB" dirty="0"/>
              <a:t>promote high quality provision of care and early education</a:t>
            </a:r>
          </a:p>
          <a:p>
            <a:pPr indent="-216000">
              <a:lnSpc>
                <a:spcPct val="100000"/>
              </a:lnSpc>
            </a:pPr>
            <a:r>
              <a:rPr lang="en-GB" dirty="0"/>
              <a:t>provide reassurance for parents</a:t>
            </a:r>
          </a:p>
          <a:p>
            <a:pPr indent="-216000">
              <a:lnSpc>
                <a:spcPct val="100000"/>
              </a:lnSpc>
            </a:pPr>
            <a:r>
              <a:rPr lang="en-GB" dirty="0"/>
              <a:t>to ensure that childcare providers are meeting the government requirements set out in the ‘Statutory framework for the early years foundation stage’ (EYFS) and the Childcare Register.</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4</a:t>
            </a:fld>
            <a:endParaRPr lang="en-GB" b="1"/>
          </a:p>
        </p:txBody>
      </p:sp>
    </p:spTree>
    <p:extLst>
      <p:ext uri="{BB962C8B-B14F-4D97-AF65-F5344CB8AC3E}">
        <p14:creationId xmlns:p14="http://schemas.microsoft.com/office/powerpoint/2010/main" val="10559267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51B0F68-D7C8-45C1-A7AF-4ACAED5C586C}"/>
              </a:ext>
            </a:extLst>
          </p:cNvPr>
          <p:cNvSpPr>
            <a:spLocks noGrp="1"/>
          </p:cNvSpPr>
          <p:nvPr>
            <p:ph type="title"/>
          </p:nvPr>
        </p:nvSpPr>
        <p:spPr>
          <a:xfrm>
            <a:off x="3667991" y="2766218"/>
            <a:ext cx="4856018" cy="1325563"/>
          </a:xfrm>
        </p:spPr>
        <p:txBody>
          <a:bodyPr>
            <a:noAutofit/>
          </a:bodyPr>
          <a:lstStyle/>
          <a:p>
            <a:r>
              <a:rPr lang="en-GB" sz="4800" dirty="0"/>
              <a:t>After registration</a:t>
            </a:r>
            <a:br>
              <a:rPr lang="en-GB" sz="4800" dirty="0"/>
            </a:br>
            <a:endParaRPr lang="en-GB" sz="4800"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t>Slide </a:t>
            </a:r>
            <a:fld id="{5F4C8201-D8A8-417D-8A18-42E93E6C5D44}" type="slidenum">
              <a:rPr lang="en-GB" smtClean="0"/>
              <a:pPr/>
              <a:t>40</a:t>
            </a:fld>
            <a:endParaRPr lang="en-GB"/>
          </a:p>
        </p:txBody>
      </p:sp>
    </p:spTree>
    <p:extLst>
      <p:ext uri="{BB962C8B-B14F-4D97-AF65-F5344CB8AC3E}">
        <p14:creationId xmlns:p14="http://schemas.microsoft.com/office/powerpoint/2010/main" val="19771104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Ofsted …</a:t>
            </a:r>
          </a:p>
        </p:txBody>
      </p:sp>
      <p:sp>
        <p:nvSpPr>
          <p:cNvPr id="3" name="Content Placeholder 2"/>
          <p:cNvSpPr>
            <a:spLocks noGrp="1"/>
          </p:cNvSpPr>
          <p:nvPr>
            <p:ph idx="1"/>
          </p:nvPr>
        </p:nvSpPr>
        <p:spPr/>
        <p:txBody>
          <a:bodyPr>
            <a:normAutofit lnSpcReduction="10000"/>
          </a:bodyPr>
          <a:lstStyle/>
          <a:p>
            <a:pPr>
              <a:lnSpc>
                <a:spcPct val="100000"/>
              </a:lnSpc>
            </a:pPr>
            <a:r>
              <a:rPr lang="en-GB" dirty="0"/>
              <a:t>will publish your name, address and phone number on its reports website </a:t>
            </a:r>
            <a:r>
              <a:rPr lang="en-GB" dirty="0">
                <a:hlinkClick r:id="rId3"/>
              </a:rPr>
              <a:t>https://reports.ofsted.gov.uk/</a:t>
            </a:r>
            <a:r>
              <a:rPr lang="en-GB" dirty="0"/>
              <a:t> unless you ask us not </a:t>
            </a:r>
            <a:r>
              <a:rPr lang="en-GB"/>
              <a:t>to  </a:t>
            </a:r>
            <a:endParaRPr lang="en-GB" dirty="0"/>
          </a:p>
          <a:p>
            <a:pPr>
              <a:lnSpc>
                <a:spcPct val="100000"/>
              </a:lnSpc>
            </a:pPr>
            <a:endParaRPr lang="en-GB" dirty="0"/>
          </a:p>
          <a:p>
            <a:pPr>
              <a:lnSpc>
                <a:spcPct val="100000"/>
              </a:lnSpc>
            </a:pPr>
            <a:r>
              <a:rPr lang="en-GB" dirty="0"/>
              <a:t>will inspect you (if you’re joining the Early Years Register)</a:t>
            </a:r>
          </a:p>
          <a:p>
            <a:pPr>
              <a:lnSpc>
                <a:spcPct val="100000"/>
              </a:lnSpc>
            </a:pPr>
            <a:endParaRPr lang="en-GB" dirty="0"/>
          </a:p>
          <a:p>
            <a:pPr>
              <a:lnSpc>
                <a:spcPct val="100000"/>
              </a:lnSpc>
            </a:pPr>
            <a:r>
              <a:rPr lang="en-GB" dirty="0"/>
              <a:t>may inspect you if you only join the Childcare Register</a:t>
            </a:r>
          </a:p>
          <a:p>
            <a:pPr>
              <a:lnSpc>
                <a:spcPct val="100000"/>
              </a:lnSpc>
            </a:pPr>
            <a:endParaRPr lang="en-GB" dirty="0"/>
          </a:p>
          <a:p>
            <a:pPr>
              <a:lnSpc>
                <a:spcPct val="100000"/>
              </a:lnSpc>
            </a:pPr>
            <a:r>
              <a:rPr lang="en-GB" dirty="0"/>
              <a:t>will publish any inspection reports on its reports website </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41</a:t>
            </a:fld>
            <a:endParaRPr lang="en-GB" b="1"/>
          </a:p>
        </p:txBody>
      </p:sp>
    </p:spTree>
    <p:extLst>
      <p:ext uri="{BB962C8B-B14F-4D97-AF65-F5344CB8AC3E}">
        <p14:creationId xmlns:p14="http://schemas.microsoft.com/office/powerpoint/2010/main" val="25995842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Keeping your details up to date</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By law you must keep details up to date and report any changes within 14 days.</a:t>
            </a:r>
            <a:br>
              <a:rPr lang="en-GB" dirty="0"/>
            </a:br>
            <a:endParaRPr lang="en-GB" dirty="0"/>
          </a:p>
          <a:p>
            <a:pPr marL="0" indent="0">
              <a:buNone/>
            </a:pPr>
            <a:r>
              <a:rPr lang="en-GB" dirty="0"/>
              <a:t>Contact Ofsted to report changes to:</a:t>
            </a:r>
          </a:p>
          <a:p>
            <a:r>
              <a:rPr lang="en-GB" dirty="0"/>
              <a:t>where you are working</a:t>
            </a:r>
          </a:p>
          <a:p>
            <a:r>
              <a:rPr lang="en-GB" dirty="0"/>
              <a:t>your contact details</a:t>
            </a:r>
          </a:p>
          <a:p>
            <a:r>
              <a:rPr lang="en-GB" dirty="0"/>
              <a:t>anyone aged 16+ who lives or works with you</a:t>
            </a:r>
          </a:p>
          <a:p>
            <a:r>
              <a:rPr lang="en-GB" dirty="0"/>
              <a:t>childcare hours.</a:t>
            </a:r>
          </a:p>
          <a:p>
            <a:endParaRPr lang="en-GB" dirty="0"/>
          </a:p>
          <a:p>
            <a:pPr marL="0" indent="0">
              <a:buNone/>
            </a:pPr>
            <a:r>
              <a:rPr lang="en-GB" dirty="0"/>
              <a:t>Tell us about any serious incidents: </a:t>
            </a:r>
            <a:r>
              <a:rPr lang="en-GB" u="sng" dirty="0">
                <a:hlinkClick r:id="rId3"/>
              </a:rPr>
              <a:t>https://www.gov.uk/guidance/report-a-serious-childcare-incident</a:t>
            </a:r>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42</a:t>
            </a:fld>
            <a:endParaRPr lang="en-GB" b="1"/>
          </a:p>
        </p:txBody>
      </p:sp>
    </p:spTree>
    <p:extLst>
      <p:ext uri="{BB962C8B-B14F-4D97-AF65-F5344CB8AC3E}">
        <p14:creationId xmlns:p14="http://schemas.microsoft.com/office/powerpoint/2010/main" val="16883576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How many children can I care for?</a:t>
            </a:r>
          </a:p>
        </p:txBody>
      </p:sp>
      <p:sp>
        <p:nvSpPr>
          <p:cNvPr id="3" name="Content Placeholder 2"/>
          <p:cNvSpPr>
            <a:spLocks noGrp="1"/>
          </p:cNvSpPr>
          <p:nvPr>
            <p:ph idx="1"/>
          </p:nvPr>
        </p:nvSpPr>
        <p:spPr/>
        <p:txBody>
          <a:bodyPr>
            <a:normAutofit fontScale="92500" lnSpcReduction="20000"/>
          </a:bodyPr>
          <a:lstStyle/>
          <a:p>
            <a:pPr>
              <a:lnSpc>
                <a:spcPct val="110000"/>
              </a:lnSpc>
            </a:pPr>
            <a:r>
              <a:rPr lang="en-GB" dirty="0"/>
              <a:t>up to six children aged under eight</a:t>
            </a:r>
            <a:br>
              <a:rPr lang="en-GB" dirty="0"/>
            </a:br>
            <a:endParaRPr lang="en-GB" dirty="0"/>
          </a:p>
          <a:p>
            <a:pPr>
              <a:lnSpc>
                <a:spcPct val="110000"/>
              </a:lnSpc>
            </a:pPr>
            <a:r>
              <a:rPr lang="en-GB" dirty="0"/>
              <a:t>no more than three children aged from birth to 31 August following their 5</a:t>
            </a:r>
            <a:r>
              <a:rPr lang="en-GB" baseline="30000" dirty="0"/>
              <a:t>th</a:t>
            </a:r>
            <a:r>
              <a:rPr lang="en-GB" dirty="0"/>
              <a:t> birthday</a:t>
            </a:r>
            <a:br>
              <a:rPr lang="en-GB" dirty="0"/>
            </a:br>
            <a:endParaRPr lang="en-GB" dirty="0"/>
          </a:p>
          <a:p>
            <a:pPr>
              <a:lnSpc>
                <a:spcPct val="110000"/>
              </a:lnSpc>
            </a:pPr>
            <a:r>
              <a:rPr lang="en-GB" dirty="0"/>
              <a:t>normally no more than one child aged under 12 months</a:t>
            </a:r>
          </a:p>
          <a:p>
            <a:pPr>
              <a:lnSpc>
                <a:spcPct val="110000"/>
              </a:lnSpc>
            </a:pPr>
            <a:endParaRPr lang="en-GB" dirty="0"/>
          </a:p>
          <a:p>
            <a:pPr>
              <a:lnSpc>
                <a:spcPct val="110000"/>
              </a:lnSpc>
            </a:pPr>
            <a:r>
              <a:rPr lang="en-GB" dirty="0"/>
              <a:t>you can make exceptions to the ratios if you can show you’re meeting all the children’s needs (but you can’t look after more than six children in total).</a:t>
            </a:r>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43</a:t>
            </a:fld>
            <a:endParaRPr lang="en-GB" b="1"/>
          </a:p>
        </p:txBody>
      </p:sp>
    </p:spTree>
    <p:extLst>
      <p:ext uri="{BB962C8B-B14F-4D97-AF65-F5344CB8AC3E}">
        <p14:creationId xmlns:p14="http://schemas.microsoft.com/office/powerpoint/2010/main" val="1857713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many children can I care for? </a:t>
            </a:r>
          </a:p>
        </p:txBody>
      </p:sp>
      <p:sp>
        <p:nvSpPr>
          <p:cNvPr id="3" name="Content Placeholder 2"/>
          <p:cNvSpPr>
            <a:spLocks noGrp="1"/>
          </p:cNvSpPr>
          <p:nvPr>
            <p:ph idx="1"/>
          </p:nvPr>
        </p:nvSpPr>
        <p:spPr/>
        <p:txBody>
          <a:bodyPr/>
          <a:lstStyle/>
          <a:p>
            <a:r>
              <a:rPr lang="en-GB" dirty="0"/>
              <a:t>care for children aged eight and over is not allowed to affect the quality of care given to younger children</a:t>
            </a:r>
          </a:p>
          <a:p>
            <a:pPr marL="0" indent="0">
              <a:buNone/>
            </a:pPr>
            <a:endParaRPr lang="en-GB" dirty="0"/>
          </a:p>
          <a:p>
            <a:r>
              <a:rPr lang="en-GB" dirty="0"/>
              <a:t>you can look after more children if you work with an assistant or another childminder</a:t>
            </a:r>
            <a:br>
              <a:rPr lang="en-GB" dirty="0"/>
            </a:br>
            <a:endParaRPr lang="en-GB" dirty="0"/>
          </a:p>
          <a:p>
            <a:r>
              <a:rPr lang="en-GB" dirty="0"/>
              <a:t>childminding assistants can only care for children on their own for up to two hours a day with parents’ permission.</a:t>
            </a:r>
            <a:br>
              <a:rPr lang="en-GB" dirty="0"/>
            </a:br>
            <a:endParaRPr lang="en-GB" dirty="0"/>
          </a:p>
          <a:p>
            <a:pPr marL="0" indent="0">
              <a:buNone/>
            </a:pPr>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44</a:t>
            </a:fld>
            <a:endParaRPr lang="en-GB" b="1"/>
          </a:p>
        </p:txBody>
      </p:sp>
    </p:spTree>
    <p:extLst>
      <p:ext uri="{BB962C8B-B14F-4D97-AF65-F5344CB8AC3E}">
        <p14:creationId xmlns:p14="http://schemas.microsoft.com/office/powerpoint/2010/main" val="6675135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many children can I care for?  </a:t>
            </a:r>
          </a:p>
        </p:txBody>
      </p:sp>
      <p:sp>
        <p:nvSpPr>
          <p:cNvPr id="3" name="Content Placeholder 2"/>
          <p:cNvSpPr>
            <a:spLocks noGrp="1"/>
          </p:cNvSpPr>
          <p:nvPr>
            <p:ph idx="1"/>
          </p:nvPr>
        </p:nvSpPr>
        <p:spPr>
          <a:xfrm>
            <a:off x="838200" y="1817387"/>
            <a:ext cx="10515600" cy="4351338"/>
          </a:xfrm>
        </p:spPr>
        <p:txBody>
          <a:bodyPr>
            <a:normAutofit fontScale="92500" lnSpcReduction="20000"/>
          </a:bodyPr>
          <a:lstStyle/>
          <a:p>
            <a:pPr marL="0" indent="0">
              <a:lnSpc>
                <a:spcPct val="110000"/>
              </a:lnSpc>
              <a:buNone/>
            </a:pPr>
            <a:r>
              <a:rPr lang="en-GB" dirty="0"/>
              <a:t>Other factors affecting the number of children you can care for include:</a:t>
            </a:r>
            <a:br>
              <a:rPr lang="en-GB" dirty="0"/>
            </a:br>
            <a:endParaRPr lang="en-GB" dirty="0"/>
          </a:p>
          <a:p>
            <a:pPr>
              <a:lnSpc>
                <a:spcPct val="110000"/>
              </a:lnSpc>
            </a:pPr>
            <a:r>
              <a:rPr lang="en-GB" dirty="0"/>
              <a:t>space available</a:t>
            </a:r>
            <a:br>
              <a:rPr lang="en-GB" dirty="0"/>
            </a:br>
            <a:endParaRPr lang="en-GB" dirty="0"/>
          </a:p>
          <a:p>
            <a:pPr>
              <a:lnSpc>
                <a:spcPct val="110000"/>
              </a:lnSpc>
            </a:pPr>
            <a:r>
              <a:rPr lang="en-GB" dirty="0"/>
              <a:t>your own children and any others you look after e.g. for relatives</a:t>
            </a:r>
            <a:br>
              <a:rPr lang="en-GB" dirty="0"/>
            </a:br>
            <a:endParaRPr lang="en-GB" dirty="0"/>
          </a:p>
          <a:p>
            <a:pPr>
              <a:lnSpc>
                <a:spcPct val="110000"/>
              </a:lnSpc>
            </a:pPr>
            <a:r>
              <a:rPr lang="en-GB" b="0" i="0" dirty="0">
                <a:effectLst/>
                <a:latin typeface="Tahoma" panose="020B0604030504040204" pitchFamily="34" charset="0"/>
              </a:rPr>
              <a:t>children aged three to five who only attend before and/or after a school day and/or in the school holidays – they may be cared for at the same time as three other young children.</a:t>
            </a:r>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45</a:t>
            </a:fld>
            <a:endParaRPr lang="en-GB" b="1"/>
          </a:p>
        </p:txBody>
      </p:sp>
    </p:spTree>
    <p:extLst>
      <p:ext uri="{BB962C8B-B14F-4D97-AF65-F5344CB8AC3E}">
        <p14:creationId xmlns:p14="http://schemas.microsoft.com/office/powerpoint/2010/main" val="4146009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9579"/>
            <a:ext cx="8994775" cy="1325563"/>
          </a:xfrm>
        </p:spPr>
        <p:txBody>
          <a:bodyPr/>
          <a:lstStyle/>
          <a:p>
            <a:r>
              <a:rPr lang="en-GB"/>
              <a:t>Contact Ofsted</a:t>
            </a:r>
          </a:p>
        </p:txBody>
      </p:sp>
      <p:sp>
        <p:nvSpPr>
          <p:cNvPr id="3" name="Content Placeholder 2"/>
          <p:cNvSpPr>
            <a:spLocks noGrp="1"/>
          </p:cNvSpPr>
          <p:nvPr>
            <p:ph idx="1"/>
          </p:nvPr>
        </p:nvSpPr>
        <p:spPr/>
        <p:txBody>
          <a:bodyPr>
            <a:normAutofit fontScale="92500" lnSpcReduction="10000"/>
          </a:bodyPr>
          <a:lstStyle/>
          <a:p>
            <a:r>
              <a:rPr lang="en-GB"/>
              <a:t>Email: </a:t>
            </a:r>
            <a:r>
              <a:rPr lang="en-GB" u="sng">
                <a:hlinkClick r:id="rId3"/>
              </a:rPr>
              <a:t>enquiries@ofsted.gov.uk</a:t>
            </a:r>
            <a:br>
              <a:rPr lang="en-GB" u="sng"/>
            </a:br>
            <a:endParaRPr lang="en-GB" u="sng"/>
          </a:p>
          <a:p>
            <a:r>
              <a:rPr lang="en-GB"/>
              <a:t>Phone: 0300 123 1231 (lines open Mon to Fri, 8am to 6pm)</a:t>
            </a:r>
            <a:br>
              <a:rPr lang="en-GB"/>
            </a:br>
            <a:endParaRPr lang="en-GB"/>
          </a:p>
          <a:p>
            <a:r>
              <a:rPr lang="en-GB">
                <a:hlinkClick r:id="rId4"/>
              </a:rPr>
              <a:t>www.facebook.com/ChildcareRegistration</a:t>
            </a:r>
            <a:endParaRPr lang="en-GB"/>
          </a:p>
          <a:p>
            <a:pPr marL="0" indent="0">
              <a:buNone/>
            </a:pPr>
            <a:endParaRPr lang="en-GB"/>
          </a:p>
          <a:p>
            <a:r>
              <a:rPr lang="en-GB" altLang="en-US" u="sng">
                <a:hlinkClick r:id="rId5"/>
              </a:rPr>
              <a:t>www.twitter.com/ofstednews</a:t>
            </a:r>
            <a:r>
              <a:rPr lang="en-GB" altLang="en-US" u="sng"/>
              <a:t> </a:t>
            </a:r>
          </a:p>
          <a:p>
            <a:pPr marL="0" indent="0">
              <a:buNone/>
            </a:pPr>
            <a:br>
              <a:rPr lang="en-GB"/>
            </a:br>
            <a:endParaRPr lang="en-GB"/>
          </a:p>
          <a:p>
            <a:pPr marL="0" indent="0">
              <a:buNone/>
            </a:pPr>
            <a:br>
              <a:rPr lang="en-GB"/>
            </a:br>
            <a:endParaRPr lang="en-GB" u="sng"/>
          </a:p>
          <a:p>
            <a:endParaRPr lang="en-GB"/>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46</a:t>
            </a:fld>
            <a:endParaRPr lang="en-GB" b="1"/>
          </a:p>
        </p:txBody>
      </p:sp>
      <p:grpSp>
        <p:nvGrpSpPr>
          <p:cNvPr id="10" name="Group 9">
            <a:extLst>
              <a:ext uri="{C183D7F6-B498-43B3-948B-1728B52AA6E4}">
                <adec:decorative xmlns:adec="http://schemas.microsoft.com/office/drawing/2017/decorative" val="1"/>
              </a:ext>
            </a:extLst>
          </p:cNvPr>
          <p:cNvGrpSpPr/>
          <p:nvPr/>
        </p:nvGrpSpPr>
        <p:grpSpPr>
          <a:xfrm>
            <a:off x="9362272" y="3637245"/>
            <a:ext cx="2247909" cy="2238383"/>
            <a:chOff x="-2039938" y="4012733"/>
            <a:chExt cx="1935163" cy="1926962"/>
          </a:xfrm>
          <a:solidFill>
            <a:srgbClr val="2092B6">
              <a:alpha val="25098"/>
            </a:srgbClr>
          </a:solidFill>
        </p:grpSpPr>
        <p:sp>
          <p:nvSpPr>
            <p:cNvPr id="11" name="Freeform 58"/>
            <p:cNvSpPr>
              <a:spLocks noEditPoints="1"/>
            </p:cNvSpPr>
            <p:nvPr userDrawn="1"/>
          </p:nvSpPr>
          <p:spPr bwMode="auto">
            <a:xfrm>
              <a:off x="-1189038" y="4012733"/>
              <a:ext cx="663575" cy="636588"/>
            </a:xfrm>
            <a:custGeom>
              <a:avLst/>
              <a:gdLst>
                <a:gd name="T0" fmla="*/ 94 w 237"/>
                <a:gd name="T1" fmla="*/ 55 h 227"/>
                <a:gd name="T2" fmla="*/ 102 w 237"/>
                <a:gd name="T3" fmla="*/ 28 h 227"/>
                <a:gd name="T4" fmla="*/ 93 w 237"/>
                <a:gd name="T5" fmla="*/ 13 h 227"/>
                <a:gd name="T6" fmla="*/ 67 w 237"/>
                <a:gd name="T7" fmla="*/ 5 h 227"/>
                <a:gd name="T8" fmla="*/ 59 w 237"/>
                <a:gd name="T9" fmla="*/ 32 h 227"/>
                <a:gd name="T10" fmla="*/ 67 w 237"/>
                <a:gd name="T11" fmla="*/ 47 h 227"/>
                <a:gd name="T12" fmla="*/ 94 w 237"/>
                <a:gd name="T13" fmla="*/ 55 h 227"/>
                <a:gd name="T14" fmla="*/ 205 w 237"/>
                <a:gd name="T15" fmla="*/ 15 h 227"/>
                <a:gd name="T16" fmla="*/ 177 w 237"/>
                <a:gd name="T17" fmla="*/ 16 h 227"/>
                <a:gd name="T18" fmla="*/ 112 w 237"/>
                <a:gd name="T19" fmla="*/ 86 h 227"/>
                <a:gd name="T20" fmla="*/ 18 w 237"/>
                <a:gd name="T21" fmla="*/ 104 h 227"/>
                <a:gd name="T22" fmla="*/ 2 w 237"/>
                <a:gd name="T23" fmla="*/ 128 h 227"/>
                <a:gd name="T24" fmla="*/ 25 w 237"/>
                <a:gd name="T25" fmla="*/ 143 h 227"/>
                <a:gd name="T26" fmla="*/ 99 w 237"/>
                <a:gd name="T27" fmla="*/ 129 h 227"/>
                <a:gd name="T28" fmla="*/ 89 w 237"/>
                <a:gd name="T29" fmla="*/ 203 h 227"/>
                <a:gd name="T30" fmla="*/ 107 w 237"/>
                <a:gd name="T31" fmla="*/ 225 h 227"/>
                <a:gd name="T32" fmla="*/ 129 w 237"/>
                <a:gd name="T33" fmla="*/ 208 h 227"/>
                <a:gd name="T34" fmla="*/ 138 w 237"/>
                <a:gd name="T35" fmla="*/ 134 h 227"/>
                <a:gd name="T36" fmla="*/ 206 w 237"/>
                <a:gd name="T37" fmla="*/ 166 h 227"/>
                <a:gd name="T38" fmla="*/ 232 w 237"/>
                <a:gd name="T39" fmla="*/ 156 h 227"/>
                <a:gd name="T40" fmla="*/ 223 w 237"/>
                <a:gd name="T41" fmla="*/ 130 h 227"/>
                <a:gd name="T42" fmla="*/ 155 w 237"/>
                <a:gd name="T43" fmla="*/ 98 h 227"/>
                <a:gd name="T44" fmla="*/ 206 w 237"/>
                <a:gd name="T45" fmla="*/ 43 h 227"/>
                <a:gd name="T46" fmla="*/ 205 w 237"/>
                <a:gd name="T47" fmla="*/ 1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7" h="227">
                  <a:moveTo>
                    <a:pt x="94" y="55"/>
                  </a:moveTo>
                  <a:cubicBezTo>
                    <a:pt x="104" y="50"/>
                    <a:pt x="107" y="38"/>
                    <a:pt x="102" y="28"/>
                  </a:cubicBezTo>
                  <a:cubicBezTo>
                    <a:pt x="93" y="13"/>
                    <a:pt x="93" y="13"/>
                    <a:pt x="93" y="13"/>
                  </a:cubicBezTo>
                  <a:cubicBezTo>
                    <a:pt x="88" y="3"/>
                    <a:pt x="76" y="0"/>
                    <a:pt x="67" y="5"/>
                  </a:cubicBezTo>
                  <a:cubicBezTo>
                    <a:pt x="57" y="10"/>
                    <a:pt x="54" y="23"/>
                    <a:pt x="59" y="32"/>
                  </a:cubicBezTo>
                  <a:cubicBezTo>
                    <a:pt x="67" y="47"/>
                    <a:pt x="67" y="47"/>
                    <a:pt x="67" y="47"/>
                  </a:cubicBezTo>
                  <a:cubicBezTo>
                    <a:pt x="73" y="57"/>
                    <a:pt x="85" y="61"/>
                    <a:pt x="94" y="55"/>
                  </a:cubicBezTo>
                  <a:moveTo>
                    <a:pt x="205" y="15"/>
                  </a:moveTo>
                  <a:cubicBezTo>
                    <a:pt x="197" y="8"/>
                    <a:pt x="184" y="8"/>
                    <a:pt x="177" y="16"/>
                  </a:cubicBezTo>
                  <a:cubicBezTo>
                    <a:pt x="112" y="86"/>
                    <a:pt x="112" y="86"/>
                    <a:pt x="112" y="86"/>
                  </a:cubicBezTo>
                  <a:cubicBezTo>
                    <a:pt x="18" y="104"/>
                    <a:pt x="18" y="104"/>
                    <a:pt x="18" y="104"/>
                  </a:cubicBezTo>
                  <a:cubicBezTo>
                    <a:pt x="7" y="107"/>
                    <a:pt x="0" y="117"/>
                    <a:pt x="2" y="128"/>
                  </a:cubicBezTo>
                  <a:cubicBezTo>
                    <a:pt x="4" y="138"/>
                    <a:pt x="15" y="145"/>
                    <a:pt x="25" y="143"/>
                  </a:cubicBezTo>
                  <a:cubicBezTo>
                    <a:pt x="99" y="129"/>
                    <a:pt x="99" y="129"/>
                    <a:pt x="99" y="129"/>
                  </a:cubicBezTo>
                  <a:cubicBezTo>
                    <a:pt x="89" y="203"/>
                    <a:pt x="89" y="203"/>
                    <a:pt x="89" y="203"/>
                  </a:cubicBezTo>
                  <a:cubicBezTo>
                    <a:pt x="88" y="214"/>
                    <a:pt x="96" y="224"/>
                    <a:pt x="107" y="225"/>
                  </a:cubicBezTo>
                  <a:cubicBezTo>
                    <a:pt x="118" y="227"/>
                    <a:pt x="128" y="219"/>
                    <a:pt x="129" y="208"/>
                  </a:cubicBezTo>
                  <a:cubicBezTo>
                    <a:pt x="138" y="134"/>
                    <a:pt x="138" y="134"/>
                    <a:pt x="138" y="134"/>
                  </a:cubicBezTo>
                  <a:cubicBezTo>
                    <a:pt x="206" y="166"/>
                    <a:pt x="206" y="166"/>
                    <a:pt x="206" y="166"/>
                  </a:cubicBezTo>
                  <a:cubicBezTo>
                    <a:pt x="216" y="170"/>
                    <a:pt x="227" y="166"/>
                    <a:pt x="232" y="156"/>
                  </a:cubicBezTo>
                  <a:cubicBezTo>
                    <a:pt x="237" y="146"/>
                    <a:pt x="232" y="134"/>
                    <a:pt x="223" y="130"/>
                  </a:cubicBezTo>
                  <a:cubicBezTo>
                    <a:pt x="155" y="98"/>
                    <a:pt x="155" y="98"/>
                    <a:pt x="155" y="98"/>
                  </a:cubicBezTo>
                  <a:cubicBezTo>
                    <a:pt x="206" y="43"/>
                    <a:pt x="206" y="43"/>
                    <a:pt x="206" y="43"/>
                  </a:cubicBezTo>
                  <a:cubicBezTo>
                    <a:pt x="213" y="35"/>
                    <a:pt x="213" y="23"/>
                    <a:pt x="205" y="1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2" name="Freeform 59"/>
            <p:cNvSpPr>
              <a:spLocks noEditPoints="1"/>
            </p:cNvSpPr>
            <p:nvPr userDrawn="1"/>
          </p:nvSpPr>
          <p:spPr bwMode="auto">
            <a:xfrm>
              <a:off x="-2039938" y="4474695"/>
              <a:ext cx="965200" cy="925513"/>
            </a:xfrm>
            <a:custGeom>
              <a:avLst/>
              <a:gdLst>
                <a:gd name="T0" fmla="*/ 137 w 344"/>
                <a:gd name="T1" fmla="*/ 80 h 330"/>
                <a:gd name="T2" fmla="*/ 148 w 344"/>
                <a:gd name="T3" fmla="*/ 41 h 330"/>
                <a:gd name="T4" fmla="*/ 136 w 344"/>
                <a:gd name="T5" fmla="*/ 19 h 330"/>
                <a:gd name="T6" fmla="*/ 97 w 344"/>
                <a:gd name="T7" fmla="*/ 7 h 330"/>
                <a:gd name="T8" fmla="*/ 85 w 344"/>
                <a:gd name="T9" fmla="*/ 47 h 330"/>
                <a:gd name="T10" fmla="*/ 98 w 344"/>
                <a:gd name="T11" fmla="*/ 69 h 330"/>
                <a:gd name="T12" fmla="*/ 137 w 344"/>
                <a:gd name="T13" fmla="*/ 80 h 330"/>
                <a:gd name="T14" fmla="*/ 298 w 344"/>
                <a:gd name="T15" fmla="*/ 22 h 330"/>
                <a:gd name="T16" fmla="*/ 257 w 344"/>
                <a:gd name="T17" fmla="*/ 24 h 330"/>
                <a:gd name="T18" fmla="*/ 163 w 344"/>
                <a:gd name="T19" fmla="*/ 125 h 330"/>
                <a:gd name="T20" fmla="*/ 26 w 344"/>
                <a:gd name="T21" fmla="*/ 152 h 330"/>
                <a:gd name="T22" fmla="*/ 3 w 344"/>
                <a:gd name="T23" fmla="*/ 185 h 330"/>
                <a:gd name="T24" fmla="*/ 37 w 344"/>
                <a:gd name="T25" fmla="*/ 208 h 330"/>
                <a:gd name="T26" fmla="*/ 143 w 344"/>
                <a:gd name="T27" fmla="*/ 187 h 330"/>
                <a:gd name="T28" fmla="*/ 130 w 344"/>
                <a:gd name="T29" fmla="*/ 296 h 330"/>
                <a:gd name="T30" fmla="*/ 155 w 344"/>
                <a:gd name="T31" fmla="*/ 328 h 330"/>
                <a:gd name="T32" fmla="*/ 187 w 344"/>
                <a:gd name="T33" fmla="*/ 303 h 330"/>
                <a:gd name="T34" fmla="*/ 201 w 344"/>
                <a:gd name="T35" fmla="*/ 195 h 330"/>
                <a:gd name="T36" fmla="*/ 299 w 344"/>
                <a:gd name="T37" fmla="*/ 241 h 330"/>
                <a:gd name="T38" fmla="*/ 337 w 344"/>
                <a:gd name="T39" fmla="*/ 227 h 330"/>
                <a:gd name="T40" fmla="*/ 323 w 344"/>
                <a:gd name="T41" fmla="*/ 188 h 330"/>
                <a:gd name="T42" fmla="*/ 225 w 344"/>
                <a:gd name="T43" fmla="*/ 143 h 330"/>
                <a:gd name="T44" fmla="*/ 299 w 344"/>
                <a:gd name="T45" fmla="*/ 63 h 330"/>
                <a:gd name="T46" fmla="*/ 298 w 344"/>
                <a:gd name="T47" fmla="*/ 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4" h="330">
                  <a:moveTo>
                    <a:pt x="137" y="80"/>
                  </a:moveTo>
                  <a:cubicBezTo>
                    <a:pt x="151" y="72"/>
                    <a:pt x="156" y="55"/>
                    <a:pt x="148" y="41"/>
                  </a:cubicBezTo>
                  <a:cubicBezTo>
                    <a:pt x="136" y="19"/>
                    <a:pt x="136" y="19"/>
                    <a:pt x="136" y="19"/>
                  </a:cubicBezTo>
                  <a:cubicBezTo>
                    <a:pt x="128" y="5"/>
                    <a:pt x="111" y="0"/>
                    <a:pt x="97" y="7"/>
                  </a:cubicBezTo>
                  <a:cubicBezTo>
                    <a:pt x="83" y="15"/>
                    <a:pt x="78" y="33"/>
                    <a:pt x="85" y="47"/>
                  </a:cubicBezTo>
                  <a:cubicBezTo>
                    <a:pt x="98" y="69"/>
                    <a:pt x="98" y="69"/>
                    <a:pt x="98" y="69"/>
                  </a:cubicBezTo>
                  <a:cubicBezTo>
                    <a:pt x="106" y="83"/>
                    <a:pt x="123" y="88"/>
                    <a:pt x="137" y="80"/>
                  </a:cubicBezTo>
                  <a:moveTo>
                    <a:pt x="298" y="22"/>
                  </a:moveTo>
                  <a:cubicBezTo>
                    <a:pt x="286" y="11"/>
                    <a:pt x="268" y="12"/>
                    <a:pt x="257" y="24"/>
                  </a:cubicBezTo>
                  <a:cubicBezTo>
                    <a:pt x="163" y="125"/>
                    <a:pt x="163" y="125"/>
                    <a:pt x="163" y="125"/>
                  </a:cubicBezTo>
                  <a:cubicBezTo>
                    <a:pt x="26" y="152"/>
                    <a:pt x="26" y="152"/>
                    <a:pt x="26" y="152"/>
                  </a:cubicBezTo>
                  <a:cubicBezTo>
                    <a:pt x="10" y="155"/>
                    <a:pt x="0" y="170"/>
                    <a:pt x="3" y="185"/>
                  </a:cubicBezTo>
                  <a:cubicBezTo>
                    <a:pt x="6" y="201"/>
                    <a:pt x="21" y="211"/>
                    <a:pt x="37" y="208"/>
                  </a:cubicBezTo>
                  <a:cubicBezTo>
                    <a:pt x="143" y="187"/>
                    <a:pt x="143" y="187"/>
                    <a:pt x="143" y="187"/>
                  </a:cubicBezTo>
                  <a:cubicBezTo>
                    <a:pt x="130" y="296"/>
                    <a:pt x="130" y="296"/>
                    <a:pt x="130" y="296"/>
                  </a:cubicBezTo>
                  <a:cubicBezTo>
                    <a:pt x="128" y="311"/>
                    <a:pt x="139" y="326"/>
                    <a:pt x="155" y="328"/>
                  </a:cubicBezTo>
                  <a:cubicBezTo>
                    <a:pt x="171" y="330"/>
                    <a:pt x="185" y="318"/>
                    <a:pt x="187" y="303"/>
                  </a:cubicBezTo>
                  <a:cubicBezTo>
                    <a:pt x="201" y="195"/>
                    <a:pt x="201" y="195"/>
                    <a:pt x="201" y="195"/>
                  </a:cubicBezTo>
                  <a:cubicBezTo>
                    <a:pt x="299" y="241"/>
                    <a:pt x="299" y="241"/>
                    <a:pt x="299" y="241"/>
                  </a:cubicBezTo>
                  <a:cubicBezTo>
                    <a:pt x="314" y="247"/>
                    <a:pt x="331" y="241"/>
                    <a:pt x="337" y="227"/>
                  </a:cubicBezTo>
                  <a:cubicBezTo>
                    <a:pt x="344" y="212"/>
                    <a:pt x="338" y="195"/>
                    <a:pt x="323" y="188"/>
                  </a:cubicBezTo>
                  <a:cubicBezTo>
                    <a:pt x="225" y="143"/>
                    <a:pt x="225" y="143"/>
                    <a:pt x="225" y="143"/>
                  </a:cubicBezTo>
                  <a:cubicBezTo>
                    <a:pt x="299" y="63"/>
                    <a:pt x="299" y="63"/>
                    <a:pt x="299" y="63"/>
                  </a:cubicBezTo>
                  <a:cubicBezTo>
                    <a:pt x="310" y="51"/>
                    <a:pt x="309" y="33"/>
                    <a:pt x="298" y="2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3" name="Freeform 60"/>
            <p:cNvSpPr>
              <a:spLocks noEditPoints="1"/>
            </p:cNvSpPr>
            <p:nvPr userDrawn="1"/>
          </p:nvSpPr>
          <p:spPr bwMode="auto">
            <a:xfrm>
              <a:off x="-1198563" y="4857020"/>
              <a:ext cx="1093788" cy="1082675"/>
            </a:xfrm>
            <a:custGeom>
              <a:avLst/>
              <a:gdLst>
                <a:gd name="T0" fmla="*/ 168 w 390"/>
                <a:gd name="T1" fmla="*/ 96 h 386"/>
                <a:gd name="T2" fmla="*/ 185 w 390"/>
                <a:gd name="T3" fmla="*/ 52 h 386"/>
                <a:gd name="T4" fmla="*/ 174 w 390"/>
                <a:gd name="T5" fmla="*/ 25 h 386"/>
                <a:gd name="T6" fmla="*/ 130 w 390"/>
                <a:gd name="T7" fmla="*/ 8 h 386"/>
                <a:gd name="T8" fmla="*/ 112 w 390"/>
                <a:gd name="T9" fmla="*/ 51 h 386"/>
                <a:gd name="T10" fmla="*/ 124 w 390"/>
                <a:gd name="T11" fmla="*/ 78 h 386"/>
                <a:gd name="T12" fmla="*/ 168 w 390"/>
                <a:gd name="T13" fmla="*/ 96 h 386"/>
                <a:gd name="T14" fmla="*/ 359 w 390"/>
                <a:gd name="T15" fmla="*/ 48 h 386"/>
                <a:gd name="T16" fmla="*/ 312 w 390"/>
                <a:gd name="T17" fmla="*/ 45 h 386"/>
                <a:gd name="T18" fmla="*/ 192 w 390"/>
                <a:gd name="T19" fmla="*/ 150 h 386"/>
                <a:gd name="T20" fmla="*/ 32 w 390"/>
                <a:gd name="T21" fmla="*/ 165 h 386"/>
                <a:gd name="T22" fmla="*/ 2 w 390"/>
                <a:gd name="T23" fmla="*/ 201 h 386"/>
                <a:gd name="T24" fmla="*/ 38 w 390"/>
                <a:gd name="T25" fmla="*/ 231 h 386"/>
                <a:gd name="T26" fmla="*/ 163 w 390"/>
                <a:gd name="T27" fmla="*/ 220 h 386"/>
                <a:gd name="T28" fmla="*/ 135 w 390"/>
                <a:gd name="T29" fmla="*/ 342 h 386"/>
                <a:gd name="T30" fmla="*/ 160 w 390"/>
                <a:gd name="T31" fmla="*/ 382 h 386"/>
                <a:gd name="T32" fmla="*/ 200 w 390"/>
                <a:gd name="T33" fmla="*/ 357 h 386"/>
                <a:gd name="T34" fmla="*/ 227 w 390"/>
                <a:gd name="T35" fmla="*/ 235 h 386"/>
                <a:gd name="T36" fmla="*/ 335 w 390"/>
                <a:gd name="T37" fmla="*/ 299 h 386"/>
                <a:gd name="T38" fmla="*/ 381 w 390"/>
                <a:gd name="T39" fmla="*/ 287 h 386"/>
                <a:gd name="T40" fmla="*/ 369 w 390"/>
                <a:gd name="T41" fmla="*/ 242 h 386"/>
                <a:gd name="T42" fmla="*/ 262 w 390"/>
                <a:gd name="T43" fmla="*/ 178 h 386"/>
                <a:gd name="T44" fmla="*/ 356 w 390"/>
                <a:gd name="T45" fmla="*/ 95 h 386"/>
                <a:gd name="T46" fmla="*/ 359 w 390"/>
                <a:gd name="T47" fmla="*/ 48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0" h="386">
                  <a:moveTo>
                    <a:pt x="168" y="96"/>
                  </a:moveTo>
                  <a:cubicBezTo>
                    <a:pt x="185" y="89"/>
                    <a:pt x="192" y="69"/>
                    <a:pt x="185" y="52"/>
                  </a:cubicBezTo>
                  <a:cubicBezTo>
                    <a:pt x="174" y="25"/>
                    <a:pt x="174" y="25"/>
                    <a:pt x="174" y="25"/>
                  </a:cubicBezTo>
                  <a:cubicBezTo>
                    <a:pt x="166" y="8"/>
                    <a:pt x="147" y="0"/>
                    <a:pt x="130" y="8"/>
                  </a:cubicBezTo>
                  <a:cubicBezTo>
                    <a:pt x="113" y="15"/>
                    <a:pt x="105" y="35"/>
                    <a:pt x="112" y="51"/>
                  </a:cubicBezTo>
                  <a:cubicBezTo>
                    <a:pt x="124" y="78"/>
                    <a:pt x="124" y="78"/>
                    <a:pt x="124" y="78"/>
                  </a:cubicBezTo>
                  <a:cubicBezTo>
                    <a:pt x="131" y="95"/>
                    <a:pt x="151" y="103"/>
                    <a:pt x="168" y="96"/>
                  </a:cubicBezTo>
                  <a:moveTo>
                    <a:pt x="359" y="48"/>
                  </a:moveTo>
                  <a:cubicBezTo>
                    <a:pt x="347" y="34"/>
                    <a:pt x="326" y="33"/>
                    <a:pt x="312" y="45"/>
                  </a:cubicBezTo>
                  <a:cubicBezTo>
                    <a:pt x="192" y="150"/>
                    <a:pt x="192" y="150"/>
                    <a:pt x="192" y="150"/>
                  </a:cubicBezTo>
                  <a:cubicBezTo>
                    <a:pt x="32" y="165"/>
                    <a:pt x="32" y="165"/>
                    <a:pt x="32" y="165"/>
                  </a:cubicBezTo>
                  <a:cubicBezTo>
                    <a:pt x="13" y="167"/>
                    <a:pt x="0" y="183"/>
                    <a:pt x="2" y="201"/>
                  </a:cubicBezTo>
                  <a:cubicBezTo>
                    <a:pt x="3" y="220"/>
                    <a:pt x="19" y="233"/>
                    <a:pt x="38" y="231"/>
                  </a:cubicBezTo>
                  <a:cubicBezTo>
                    <a:pt x="163" y="220"/>
                    <a:pt x="163" y="220"/>
                    <a:pt x="163" y="220"/>
                  </a:cubicBezTo>
                  <a:cubicBezTo>
                    <a:pt x="135" y="342"/>
                    <a:pt x="135" y="342"/>
                    <a:pt x="135" y="342"/>
                  </a:cubicBezTo>
                  <a:cubicBezTo>
                    <a:pt x="131" y="360"/>
                    <a:pt x="142" y="378"/>
                    <a:pt x="160" y="382"/>
                  </a:cubicBezTo>
                  <a:cubicBezTo>
                    <a:pt x="178" y="386"/>
                    <a:pt x="196" y="375"/>
                    <a:pt x="200" y="357"/>
                  </a:cubicBezTo>
                  <a:cubicBezTo>
                    <a:pt x="227" y="235"/>
                    <a:pt x="227" y="235"/>
                    <a:pt x="227" y="235"/>
                  </a:cubicBezTo>
                  <a:cubicBezTo>
                    <a:pt x="335" y="299"/>
                    <a:pt x="335" y="299"/>
                    <a:pt x="335" y="299"/>
                  </a:cubicBezTo>
                  <a:cubicBezTo>
                    <a:pt x="351" y="308"/>
                    <a:pt x="371" y="303"/>
                    <a:pt x="381" y="287"/>
                  </a:cubicBezTo>
                  <a:cubicBezTo>
                    <a:pt x="390" y="272"/>
                    <a:pt x="385" y="251"/>
                    <a:pt x="369" y="242"/>
                  </a:cubicBezTo>
                  <a:cubicBezTo>
                    <a:pt x="262" y="178"/>
                    <a:pt x="262" y="178"/>
                    <a:pt x="262" y="178"/>
                  </a:cubicBezTo>
                  <a:cubicBezTo>
                    <a:pt x="356" y="95"/>
                    <a:pt x="356" y="95"/>
                    <a:pt x="356" y="95"/>
                  </a:cubicBezTo>
                  <a:cubicBezTo>
                    <a:pt x="370" y="83"/>
                    <a:pt x="371" y="62"/>
                    <a:pt x="359" y="4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481639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Childminding: definition</a:t>
            </a:r>
          </a:p>
        </p:txBody>
      </p:sp>
      <p:sp>
        <p:nvSpPr>
          <p:cNvPr id="3" name="Content Placeholder 2"/>
          <p:cNvSpPr>
            <a:spLocks noGrp="1"/>
          </p:cNvSpPr>
          <p:nvPr>
            <p:ph idx="1"/>
          </p:nvPr>
        </p:nvSpPr>
        <p:spPr>
          <a:xfrm>
            <a:off x="838200" y="1909482"/>
            <a:ext cx="10515599" cy="3791230"/>
          </a:xfrm>
        </p:spPr>
        <p:txBody>
          <a:bodyPr>
            <a:normAutofit/>
          </a:bodyPr>
          <a:lstStyle/>
          <a:p>
            <a:endParaRPr lang="en-GB" sz="3000" dirty="0"/>
          </a:p>
          <a:p>
            <a:pPr marL="0" indent="0">
              <a:buNone/>
            </a:pPr>
            <a:r>
              <a:rPr lang="en-GB" sz="3000" dirty="0"/>
              <a:t>A childminder is a person who receives payment for working in their own home, looking after at least one child for more than two hours a day.</a:t>
            </a:r>
          </a:p>
          <a:p>
            <a:pPr marL="0" indent="0">
              <a:buNone/>
            </a:pPr>
            <a:endParaRPr lang="en-GB" sz="3000" dirty="0"/>
          </a:p>
          <a:p>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5</a:t>
            </a:fld>
            <a:endParaRPr lang="en-GB" b="1"/>
          </a:p>
        </p:txBody>
      </p:sp>
    </p:spTree>
    <p:extLst>
      <p:ext uri="{BB962C8B-B14F-4D97-AF65-F5344CB8AC3E}">
        <p14:creationId xmlns:p14="http://schemas.microsoft.com/office/powerpoint/2010/main" val="1658903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Childminding and the law</a:t>
            </a:r>
          </a:p>
        </p:txBody>
      </p:sp>
      <p:sp>
        <p:nvSpPr>
          <p:cNvPr id="3" name="Content Placeholder 2"/>
          <p:cNvSpPr>
            <a:spLocks noGrp="1"/>
          </p:cNvSpPr>
          <p:nvPr>
            <p:ph idx="1"/>
          </p:nvPr>
        </p:nvSpPr>
        <p:spPr/>
        <p:txBody>
          <a:bodyPr>
            <a:normAutofit fontScale="47500" lnSpcReduction="20000"/>
          </a:bodyPr>
          <a:lstStyle/>
          <a:p>
            <a:endParaRPr lang="en-GB" sz="3000" dirty="0"/>
          </a:p>
          <a:p>
            <a:pPr>
              <a:lnSpc>
                <a:spcPct val="120000"/>
              </a:lnSpc>
            </a:pPr>
            <a:r>
              <a:rPr lang="en-GB" sz="5900" dirty="0"/>
              <a:t>you must register with Ofsted or with a childminder agency if you are paid to look after any children under eight for more than two hours a day, in someone’s home </a:t>
            </a:r>
            <a:br>
              <a:rPr lang="en-GB" sz="5900" dirty="0"/>
            </a:br>
            <a:endParaRPr lang="en-GB" sz="5900" dirty="0"/>
          </a:p>
          <a:p>
            <a:pPr>
              <a:lnSpc>
                <a:spcPct val="120000"/>
              </a:lnSpc>
            </a:pPr>
            <a:r>
              <a:rPr lang="en-GB" sz="5900" dirty="0"/>
              <a:t>there are some exceptions to this</a:t>
            </a:r>
            <a:br>
              <a:rPr lang="en-GB" sz="5900" dirty="0"/>
            </a:br>
            <a:endParaRPr lang="en-GB" sz="5900" dirty="0"/>
          </a:p>
          <a:p>
            <a:pPr>
              <a:lnSpc>
                <a:spcPct val="120000"/>
              </a:lnSpc>
            </a:pPr>
            <a:r>
              <a:rPr lang="en-GB" sz="5900" dirty="0"/>
              <a:t>if you aren’t registered and you provide childcare services that need to be registered, you could be prosecuted.</a:t>
            </a:r>
            <a:br>
              <a:rPr lang="en-GB" dirty="0"/>
            </a:br>
            <a:endParaRPr lang="en-GB" dirty="0"/>
          </a:p>
          <a:p>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6</a:t>
            </a:fld>
            <a:endParaRPr lang="en-GB" b="1"/>
          </a:p>
        </p:txBody>
      </p:sp>
    </p:spTree>
    <p:extLst>
      <p:ext uri="{BB962C8B-B14F-4D97-AF65-F5344CB8AC3E}">
        <p14:creationId xmlns:p14="http://schemas.microsoft.com/office/powerpoint/2010/main" val="2871239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122" y="675861"/>
            <a:ext cx="9090853" cy="1319627"/>
          </a:xfrm>
        </p:spPr>
        <p:txBody>
          <a:bodyPr>
            <a:normAutofit/>
          </a:bodyPr>
          <a:lstStyle/>
          <a:p>
            <a:r>
              <a:rPr lang="en-GB" sz="4000"/>
              <a:t>You don’t have to register if you:  (1/2)	 </a:t>
            </a:r>
          </a:p>
        </p:txBody>
      </p:sp>
      <p:sp>
        <p:nvSpPr>
          <p:cNvPr id="3" name="Content Placeholder 2"/>
          <p:cNvSpPr>
            <a:spLocks noGrp="1"/>
          </p:cNvSpPr>
          <p:nvPr>
            <p:ph idx="1"/>
          </p:nvPr>
        </p:nvSpPr>
        <p:spPr>
          <a:xfrm>
            <a:off x="838200" y="1825625"/>
            <a:ext cx="10634663" cy="4260850"/>
          </a:xfrm>
        </p:spPr>
        <p:txBody>
          <a:bodyPr>
            <a:normAutofit/>
          </a:bodyPr>
          <a:lstStyle/>
          <a:p>
            <a:r>
              <a:rPr lang="en-GB" dirty="0"/>
              <a:t>only look after children aged eight and over </a:t>
            </a:r>
          </a:p>
          <a:p>
            <a:endParaRPr lang="en-GB" dirty="0"/>
          </a:p>
          <a:p>
            <a:r>
              <a:rPr lang="en-GB" dirty="0"/>
              <a:t>look after children for fewer than two hours a day</a:t>
            </a:r>
          </a:p>
          <a:p>
            <a:endParaRPr lang="en-GB" dirty="0"/>
          </a:p>
          <a:p>
            <a:r>
              <a:rPr lang="en-GB" dirty="0"/>
              <a:t>are the child’s parent, step-parent, foster parent or relative</a:t>
            </a:r>
          </a:p>
          <a:p>
            <a:endParaRPr lang="en-GB" dirty="0"/>
          </a:p>
          <a:p>
            <a:r>
              <a:rPr lang="en-GB" dirty="0"/>
              <a:t>care for children in their own home.</a:t>
            </a:r>
          </a:p>
          <a:p>
            <a:endParaRPr lang="en-GB" sz="3200"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7</a:t>
            </a:fld>
            <a:endParaRPr lang="en-GB" b="1"/>
          </a:p>
        </p:txBody>
      </p:sp>
    </p:spTree>
    <p:extLst>
      <p:ext uri="{BB962C8B-B14F-4D97-AF65-F5344CB8AC3E}">
        <p14:creationId xmlns:p14="http://schemas.microsoft.com/office/powerpoint/2010/main" val="3791996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8308BB6D-D004-4BC6-859C-AC6935A1F174}"/>
              </a:ext>
              <a:ext uri="{C183D7F6-B498-43B3-948B-1728B52AA6E4}">
                <adec:decorative xmlns:adec="http://schemas.microsoft.com/office/drawing/2017/decorative" val="1"/>
              </a:ext>
            </a:extLst>
          </p:cNvPr>
          <p:cNvSpPr>
            <a:spLocks noGrp="1"/>
          </p:cNvSpPr>
          <p:nvPr>
            <p:ph type="title"/>
          </p:nvPr>
        </p:nvSpPr>
        <p:spPr/>
        <p:txBody>
          <a:bodyPr/>
          <a:lstStyle/>
          <a:p>
            <a:r>
              <a:rPr lang="en-GB" dirty="0"/>
              <a:t>You don’t have to register if you:  (2/2)</a:t>
            </a:r>
          </a:p>
        </p:txBody>
      </p:sp>
      <p:sp>
        <p:nvSpPr>
          <p:cNvPr id="7" name="Title 1" descr="You don’t have to register if you:  (2/2)"/>
          <p:cNvSpPr txBox="1">
            <a:spLocks/>
          </p:cNvSpPr>
          <p:nvPr/>
        </p:nvSpPr>
        <p:spPr>
          <a:xfrm>
            <a:off x="742122" y="749013"/>
            <a:ext cx="9090853" cy="13196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221E5B"/>
                </a:solidFill>
                <a:latin typeface="Tahoma" panose="020B0604030504040204" pitchFamily="34" charset="0"/>
                <a:ea typeface="Tahoma" panose="020B0604030504040204" pitchFamily="34" charset="0"/>
                <a:cs typeface="Tahoma" panose="020B0604030504040204" pitchFamily="34" charset="0"/>
              </a:defRPr>
            </a:lvl1pPr>
          </a:lstStyle>
          <a:p>
            <a:r>
              <a:rPr lang="en-GB" sz="4000" dirty="0"/>
              <a:t>	 </a:t>
            </a:r>
          </a:p>
        </p:txBody>
      </p:sp>
      <p:sp>
        <p:nvSpPr>
          <p:cNvPr id="3" name="Content Placeholder 2"/>
          <p:cNvSpPr>
            <a:spLocks noGrp="1"/>
          </p:cNvSpPr>
          <p:nvPr>
            <p:ph idx="1"/>
          </p:nvPr>
        </p:nvSpPr>
        <p:spPr/>
        <p:txBody>
          <a:bodyPr/>
          <a:lstStyle/>
          <a:p>
            <a:r>
              <a:rPr lang="en-GB" dirty="0"/>
              <a:t>look after a friend’s child for free (or paid, but only for up to three hours per day)</a:t>
            </a:r>
          </a:p>
          <a:p>
            <a:endParaRPr lang="en-GB" dirty="0"/>
          </a:p>
          <a:p>
            <a:r>
              <a:rPr lang="en-GB" dirty="0"/>
              <a:t>only look after a child between 6pm and 2am (</a:t>
            </a:r>
            <a:r>
              <a:rPr lang="en-GB" dirty="0" err="1"/>
              <a:t>ie</a:t>
            </a:r>
            <a:r>
              <a:rPr lang="en-GB" dirty="0"/>
              <a:t> babysitting)</a:t>
            </a:r>
          </a:p>
          <a:p>
            <a:endParaRPr lang="en-GB" dirty="0"/>
          </a:p>
          <a:p>
            <a:r>
              <a:rPr lang="en-GB" dirty="0"/>
              <a:t>provide home education or you’re tutoring children aged three and over in only one or two activities </a:t>
            </a:r>
            <a:r>
              <a:rPr lang="en-GB" dirty="0" err="1"/>
              <a:t>eg</a:t>
            </a:r>
            <a:r>
              <a:rPr lang="en-GB" dirty="0"/>
              <a:t> maths and/or sports.</a:t>
            </a:r>
          </a:p>
          <a:p>
            <a:endParaRPr lang="en-GB" dirty="0"/>
          </a:p>
          <a:p>
            <a:r>
              <a:rPr lang="en-GB" dirty="0"/>
              <a:t>You can choose to register, even if you don’t have to.</a:t>
            </a:r>
          </a:p>
          <a:p>
            <a:endParaRPr lang="en-GB" dirty="0"/>
          </a:p>
          <a:p>
            <a:endParaRPr lang="en-GB" dirty="0"/>
          </a:p>
        </p:txBody>
      </p:sp>
      <p:sp>
        <p:nvSpPr>
          <p:cNvPr id="4" name="Footer Placeholder 3"/>
          <p:cNvSpPr>
            <a:spLocks noGrp="1"/>
          </p:cNvSpPr>
          <p:nvPr>
            <p:ph type="ftr" sz="quarter" idx="11"/>
          </p:nvPr>
        </p:nvSpPr>
        <p:spPr/>
        <p:txBody>
          <a:bodyPr/>
          <a:lstStyle/>
          <a:p>
            <a:r>
              <a:rPr lang="en-GB"/>
              <a:t>What you need to know if you want to be a childminder</a:t>
            </a:r>
          </a:p>
        </p:txBody>
      </p:sp>
      <p:sp>
        <p:nvSpPr>
          <p:cNvPr id="5" name="Slide Number Placeholder 4"/>
          <p:cNvSpPr>
            <a:spLocks noGrp="1"/>
          </p:cNvSpPr>
          <p:nvPr>
            <p:ph type="sldNum" sz="quarter" idx="12"/>
          </p:nvPr>
        </p:nvSpPr>
        <p:spPr/>
        <p:txBody>
          <a:bodyPr/>
          <a:lstStyle/>
          <a:p>
            <a:r>
              <a:rPr lang="en-GB"/>
              <a:t>Slide </a:t>
            </a:r>
            <a:fld id="{5F4C8201-D8A8-417D-8A18-42E93E6C5D44}" type="slidenum">
              <a:rPr lang="en-GB" smtClean="0"/>
              <a:pPr/>
              <a:t>8</a:t>
            </a:fld>
            <a:endParaRPr lang="en-GB"/>
          </a:p>
        </p:txBody>
      </p:sp>
    </p:spTree>
    <p:extLst>
      <p:ext uri="{BB962C8B-B14F-4D97-AF65-F5344CB8AC3E}">
        <p14:creationId xmlns:p14="http://schemas.microsoft.com/office/powerpoint/2010/main" val="3652214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Why register if you don’t have to? </a:t>
            </a:r>
          </a:p>
        </p:txBody>
      </p:sp>
      <p:sp>
        <p:nvSpPr>
          <p:cNvPr id="3" name="Content Placeholder 2"/>
          <p:cNvSpPr>
            <a:spLocks noGrp="1"/>
          </p:cNvSpPr>
          <p:nvPr>
            <p:ph idx="1"/>
          </p:nvPr>
        </p:nvSpPr>
        <p:spPr/>
        <p:txBody>
          <a:bodyPr/>
          <a:lstStyle/>
          <a:p>
            <a:r>
              <a:rPr lang="en-GB" dirty="0"/>
              <a:t>you could get a childcare business grant to help with setting-up costs</a:t>
            </a:r>
            <a:br>
              <a:rPr lang="en-GB" dirty="0"/>
            </a:br>
            <a:endParaRPr lang="en-GB" dirty="0"/>
          </a:p>
          <a:p>
            <a:r>
              <a:rPr lang="en-GB" dirty="0"/>
              <a:t>professional development, advice and support network</a:t>
            </a:r>
            <a:br>
              <a:rPr lang="en-GB" dirty="0"/>
            </a:br>
            <a:endParaRPr lang="en-GB" dirty="0"/>
          </a:p>
          <a:p>
            <a:r>
              <a:rPr lang="en-GB" dirty="0"/>
              <a:t>details listed online by Ofsted (if you agree)</a:t>
            </a:r>
            <a:br>
              <a:rPr lang="en-GB" dirty="0"/>
            </a:br>
            <a:endParaRPr lang="en-GB" dirty="0"/>
          </a:p>
          <a:p>
            <a:r>
              <a:rPr lang="en-GB" dirty="0"/>
              <a:t>reassurance for parents, and they may be able to claim childcare costs.</a:t>
            </a:r>
          </a:p>
        </p:txBody>
      </p:sp>
      <p:sp>
        <p:nvSpPr>
          <p:cNvPr id="4" name="Footer Placeholder 3"/>
          <p:cNvSpPr>
            <a:spLocks noGrp="1"/>
          </p:cNvSpPr>
          <p:nvPr>
            <p:ph type="ftr" sz="quarter" idx="11"/>
          </p:nvPr>
        </p:nvSpPr>
        <p:spPr/>
        <p:txBody>
          <a:bodyPr/>
          <a:lstStyle/>
          <a:p>
            <a:r>
              <a:rPr lang="en-GB">
                <a:solidFill>
                  <a:prstClr val="white"/>
                </a:solidFill>
              </a:rPr>
              <a:t>What you need to know if you want to be a childminder</a:t>
            </a:r>
          </a:p>
        </p:txBody>
      </p:sp>
      <p:sp>
        <p:nvSpPr>
          <p:cNvPr id="5" name="Slide Number Placeholder 4"/>
          <p:cNvSpPr>
            <a:spLocks noGrp="1"/>
          </p:cNvSpPr>
          <p:nvPr>
            <p:ph type="sldNum" sz="quarter" idx="12"/>
          </p:nvPr>
        </p:nvSpPr>
        <p:spPr/>
        <p:txBody>
          <a:bodyPr/>
          <a:lstStyle/>
          <a:p>
            <a:r>
              <a:rPr lang="en-GB">
                <a:solidFill>
                  <a:prstClr val="white"/>
                </a:solidFill>
              </a:rPr>
              <a:t>Slide</a:t>
            </a:r>
            <a:r>
              <a:rPr lang="en-GB"/>
              <a:t> </a:t>
            </a:r>
            <a:fld id="{5F4C8201-D8A8-417D-8A18-42E93E6C5D44}" type="slidenum">
              <a:rPr lang="en-GB" b="1" smtClean="0"/>
              <a:pPr/>
              <a:t>9</a:t>
            </a:fld>
            <a:endParaRPr lang="en-GB" b="1"/>
          </a:p>
        </p:txBody>
      </p:sp>
    </p:spTree>
    <p:extLst>
      <p:ext uri="{BB962C8B-B14F-4D97-AF65-F5344CB8AC3E}">
        <p14:creationId xmlns:p14="http://schemas.microsoft.com/office/powerpoint/2010/main" val="423415216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ED7D3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4621</Words>
  <Application>Microsoft Office PowerPoint</Application>
  <PresentationFormat>Widescreen</PresentationFormat>
  <Paragraphs>441</Paragraphs>
  <Slides>46</Slides>
  <Notes>39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Tahoma</vt:lpstr>
      <vt:lpstr>Wingdings</vt:lpstr>
      <vt:lpstr>Office Theme</vt:lpstr>
      <vt:lpstr>Registration for childminders</vt:lpstr>
      <vt:lpstr>Ofsted’s role</vt:lpstr>
      <vt:lpstr>The local authority’s role:</vt:lpstr>
      <vt:lpstr>Purpose of regulation</vt:lpstr>
      <vt:lpstr>Childminding: definition</vt:lpstr>
      <vt:lpstr>Childminding and the law</vt:lpstr>
      <vt:lpstr>You don’t have to register if you:  (1/2)  </vt:lpstr>
      <vt:lpstr>You don’t have to register if you:  (2/2)</vt:lpstr>
      <vt:lpstr>Why register if you don’t have to? </vt:lpstr>
      <vt:lpstr>Which Ofsted register to join</vt:lpstr>
      <vt:lpstr>Can I register? </vt:lpstr>
      <vt:lpstr>Can I register?</vt:lpstr>
      <vt:lpstr>You are disqualified from registration if:</vt:lpstr>
      <vt:lpstr>Before you register – what you need </vt:lpstr>
      <vt:lpstr>Certificates and forms</vt:lpstr>
      <vt:lpstr>Enhanced DBS (criminal records) check</vt:lpstr>
      <vt:lpstr>DBS Update Service</vt:lpstr>
      <vt:lpstr>Health declaration form</vt:lpstr>
      <vt:lpstr>First aid and other training</vt:lpstr>
      <vt:lpstr>You’ll also need:</vt:lpstr>
      <vt:lpstr>Costs and timescales </vt:lpstr>
      <vt:lpstr>Cost to register – set fees</vt:lpstr>
      <vt:lpstr>Other costs</vt:lpstr>
      <vt:lpstr>How long will registration take?</vt:lpstr>
      <vt:lpstr>Early Years Foundation Stage (EYFS) </vt:lpstr>
      <vt:lpstr>The Early Years Foundation Stage (EYFS)</vt:lpstr>
      <vt:lpstr>Early Years Foundation Stage (EYFS)</vt:lpstr>
      <vt:lpstr>How to apply </vt:lpstr>
      <vt:lpstr>How to apply</vt:lpstr>
      <vt:lpstr>Types of childcare</vt:lpstr>
      <vt:lpstr>Childminder</vt:lpstr>
      <vt:lpstr>Nanny (home childcarer) </vt:lpstr>
      <vt:lpstr>Childcare on domestic premises</vt:lpstr>
      <vt:lpstr>Submitting your documents</vt:lpstr>
      <vt:lpstr>After you submit the form</vt:lpstr>
      <vt:lpstr>The registration visit (only applies to Early Years Register) </vt:lpstr>
      <vt:lpstr>The inspector will check:</vt:lpstr>
      <vt:lpstr>End-of-visit feedback</vt:lpstr>
      <vt:lpstr>After the visit</vt:lpstr>
      <vt:lpstr>After registration </vt:lpstr>
      <vt:lpstr>Ofsted …</vt:lpstr>
      <vt:lpstr>Keeping your details up to date</vt:lpstr>
      <vt:lpstr>How many children can I care for?</vt:lpstr>
      <vt:lpstr>How many children can I care for? </vt:lpstr>
      <vt:lpstr>How many children can I care for?  </vt:lpstr>
      <vt:lpstr>Contact Ofsted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Registration for childminders</dc:title>
  <dc:creator/>
  <cp:keywords>childminder registration;childminding;local authority;presentation</cp:keywords>
  <cp:lastModifiedBy/>
  <cp:revision>1</cp:revision>
  <dcterms:modified xsi:type="dcterms:W3CDTF">2024-10-31T13:11:53Z</dcterms:modified>
</cp:coreProperties>
</file>