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8"/>
  </p:notesMasterIdLst>
  <p:sldIdLst>
    <p:sldId id="256" r:id="rId2"/>
    <p:sldId id="257" r:id="rId3"/>
    <p:sldId id="304" r:id="rId4"/>
    <p:sldId id="305" r:id="rId5"/>
    <p:sldId id="307" r:id="rId6"/>
    <p:sldId id="308" r:id="rId7"/>
    <p:sldId id="321" r:id="rId8"/>
    <p:sldId id="310" r:id="rId9"/>
    <p:sldId id="275" r:id="rId10"/>
    <p:sldId id="263" r:id="rId11"/>
    <p:sldId id="312" r:id="rId12"/>
    <p:sldId id="313" r:id="rId13"/>
    <p:sldId id="277" r:id="rId14"/>
    <p:sldId id="278" r:id="rId15"/>
    <p:sldId id="264" r:id="rId16"/>
    <p:sldId id="265" r:id="rId17"/>
    <p:sldId id="323" r:id="rId18"/>
    <p:sldId id="266" r:id="rId19"/>
    <p:sldId id="267" r:id="rId20"/>
    <p:sldId id="316" r:id="rId21"/>
    <p:sldId id="317" r:id="rId22"/>
    <p:sldId id="318" r:id="rId23"/>
    <p:sldId id="319" r:id="rId24"/>
    <p:sldId id="320" r:id="rId25"/>
    <p:sldId id="279" r:id="rId26"/>
    <p:sldId id="280" r:id="rId27"/>
    <p:sldId id="268" r:id="rId28"/>
    <p:sldId id="291" r:id="rId29"/>
    <p:sldId id="324" r:id="rId30"/>
    <p:sldId id="269" r:id="rId31"/>
    <p:sldId id="270" r:id="rId32"/>
    <p:sldId id="272" r:id="rId33"/>
    <p:sldId id="271" r:id="rId34"/>
    <p:sldId id="285" r:id="rId35"/>
    <p:sldId id="286" r:id="rId36"/>
    <p:sldId id="288" r:id="rId37"/>
    <p:sldId id="287" r:id="rId38"/>
    <p:sldId id="289" r:id="rId39"/>
    <p:sldId id="290" r:id="rId40"/>
    <p:sldId id="295" r:id="rId41"/>
    <p:sldId id="293" r:id="rId42"/>
    <p:sldId id="294" r:id="rId43"/>
    <p:sldId id="301" r:id="rId44"/>
    <p:sldId id="302" r:id="rId45"/>
    <p:sldId id="303" r:id="rId46"/>
    <p:sldId id="258"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9DB"/>
    <a:srgbClr val="221E5B"/>
    <a:srgbClr val="009ABC"/>
    <a:srgbClr val="CF0360"/>
    <a:srgbClr val="2092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5678" autoAdjust="0"/>
  </p:normalViewPr>
  <p:slideViewPr>
    <p:cSldViewPr snapToGrid="0">
      <p:cViewPr varScale="1">
        <p:scale>
          <a:sx n="109" d="100"/>
          <a:sy n="109" d="100"/>
        </p:scale>
        <p:origin x="158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F803F-D1A1-4D52-A3DB-A77171E4F83A}" type="datetimeFigureOut">
              <a:rPr lang="en-GB" smtClean="0"/>
              <a:t>31/10/2024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C5A11B-B8B8-44F3-860C-35CF1D16E115}" type="slidenum">
              <a:rPr lang="en-GB" smtClean="0"/>
              <a:t>‹#›</a:t>
            </a:fld>
            <a:endParaRPr lang="en-GB"/>
          </a:p>
        </p:txBody>
      </p:sp>
    </p:spTree>
    <p:extLst>
      <p:ext uri="{BB962C8B-B14F-4D97-AF65-F5344CB8AC3E}">
        <p14:creationId xmlns:p14="http://schemas.microsoft.com/office/powerpoint/2010/main" val="3597019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GB" altLang="en-US" i="0" dirty="0">
                <a:latin typeface="Tahoma" pitchFamily="34" charset="0"/>
              </a:rPr>
              <a:t>Reassure participants this is an introductory session, and that they</a:t>
            </a:r>
            <a:r>
              <a:rPr lang="en-GB" altLang="en-US" i="0" baseline="0" dirty="0">
                <a:latin typeface="Tahoma" pitchFamily="34" charset="0"/>
              </a:rPr>
              <a:t> </a:t>
            </a:r>
            <a:r>
              <a:rPr lang="en-GB" altLang="en-US" i="0" dirty="0">
                <a:latin typeface="Tahoma" pitchFamily="34" charset="0"/>
              </a:rPr>
              <a:t>will receive further help and support from their local authority.</a:t>
            </a:r>
          </a:p>
          <a:p>
            <a:pPr eaLnBrk="1" hangingPunct="1">
              <a:defRPr/>
            </a:pPr>
            <a:endParaRPr lang="en-GB" altLang="en-US" i="0" dirty="0">
              <a:latin typeface="Tahoma" pitchFamily="34" charset="0"/>
            </a:endParaRPr>
          </a:p>
          <a:p>
            <a:pPr eaLnBrk="1" hangingPunct="1">
              <a:defRPr/>
            </a:pPr>
            <a:r>
              <a:rPr lang="en-GB" altLang="en-US" i="0" dirty="0">
                <a:latin typeface="Tahoma" pitchFamily="34" charset="0"/>
              </a:rPr>
              <a:t>Tell them they can ask questions as they arise and that you will be available at the end of the briefing to answer individual queries. </a:t>
            </a:r>
          </a:p>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a:t>
            </a:fld>
            <a:endParaRPr lang="en-GB"/>
          </a:p>
        </p:txBody>
      </p:sp>
    </p:spTree>
    <p:extLst>
      <p:ext uri="{BB962C8B-B14F-4D97-AF65-F5344CB8AC3E}">
        <p14:creationId xmlns:p14="http://schemas.microsoft.com/office/powerpoint/2010/main" val="1662050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There</a:t>
            </a:r>
            <a:r>
              <a:rPr lang="en-GB" baseline="0" dirty="0"/>
              <a:t> are two registers – childminders can register on one or both, depending on the childcare they want to provide. Most choose to register with both.  If you register on the Early Years Register you must understand, and be able to show that you can meet, all the requirements of the EYFS. Ofsted will test your understanding at your registration visit.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You don’t need to understand the EYFS if you only want to join the Childcare Register but you will need to declare that you can meet all the requirements of that register when you apply.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If you’re a nanny, or a childminder who doesn’t need to register by law, you can choose to apply to the voluntary section of the Childcare Register. </a:t>
            </a:r>
            <a:endParaRPr lang="en-GB" dirty="0"/>
          </a:p>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10</a:t>
            </a:fld>
            <a:endParaRPr lang="en-GB"/>
          </a:p>
        </p:txBody>
      </p:sp>
    </p:spTree>
    <p:extLst>
      <p:ext uri="{BB962C8B-B14F-4D97-AF65-F5344CB8AC3E}">
        <p14:creationId xmlns:p14="http://schemas.microsoft.com/office/powerpoint/2010/main" val="1998749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C5A11B-B8B8-44F3-860C-35CF1D16E115}" type="slidenum">
              <a:rPr lang="en-GB" smtClean="0"/>
              <a:t>11</a:t>
            </a:fld>
            <a:endParaRPr lang="en-GB"/>
          </a:p>
        </p:txBody>
      </p:sp>
    </p:spTree>
    <p:extLst>
      <p:ext uri="{BB962C8B-B14F-4D97-AF65-F5344CB8AC3E}">
        <p14:creationId xmlns:p14="http://schemas.microsoft.com/office/powerpoint/2010/main" val="1043861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Being suitable means you fulfil the above criteria and aren’t disqualified for any reason (see next slide).  </a:t>
            </a:r>
          </a:p>
          <a:p>
            <a:endParaRPr lang="en-GB" baseline="0" dirty="0"/>
          </a:p>
          <a:p>
            <a:r>
              <a:rPr lang="en-GB" baseline="0" dirty="0"/>
              <a:t>We will cover DBS checks in more detail later.</a:t>
            </a:r>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12</a:t>
            </a:fld>
            <a:endParaRPr lang="en-GB"/>
          </a:p>
        </p:txBody>
      </p:sp>
    </p:spTree>
    <p:extLst>
      <p:ext uri="{BB962C8B-B14F-4D97-AF65-F5344CB8AC3E}">
        <p14:creationId xmlns:p14="http://schemas.microsoft.com/office/powerpoint/2010/main" val="1081277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Emphasise</a:t>
            </a:r>
            <a:r>
              <a:rPr lang="en-GB" baseline="0"/>
              <a:t> that being refused registration disqualifies you from applying in future – so it’s important that you have everything you need in place (criminal records checks, health declaration, first aid certificate and knowledge of EYFS) when it’s time for Ofsted to make a decision.</a:t>
            </a:r>
            <a:endParaRPr lang="en-GB"/>
          </a:p>
        </p:txBody>
      </p:sp>
      <p:sp>
        <p:nvSpPr>
          <p:cNvPr id="4" name="Slide Number Placeholder 3"/>
          <p:cNvSpPr>
            <a:spLocks noGrp="1"/>
          </p:cNvSpPr>
          <p:nvPr>
            <p:ph type="sldNum" sz="quarter" idx="10"/>
          </p:nvPr>
        </p:nvSpPr>
        <p:spPr/>
        <p:txBody>
          <a:bodyPr/>
          <a:lstStyle/>
          <a:p>
            <a:fld id="{84C5A11B-B8B8-44F3-860C-35CF1D16E115}" type="slidenum">
              <a:rPr lang="en-GB" smtClean="0"/>
              <a:t>13</a:t>
            </a:fld>
            <a:endParaRPr lang="en-GB"/>
          </a:p>
        </p:txBody>
      </p:sp>
    </p:spTree>
    <p:extLst>
      <p:ext uri="{BB962C8B-B14F-4D97-AF65-F5344CB8AC3E}">
        <p14:creationId xmlns:p14="http://schemas.microsoft.com/office/powerpoint/2010/main" val="591749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14</a:t>
            </a:fld>
            <a:endParaRPr lang="en-GB"/>
          </a:p>
        </p:txBody>
      </p:sp>
    </p:spTree>
    <p:extLst>
      <p:ext uri="{BB962C8B-B14F-4D97-AF65-F5344CB8AC3E}">
        <p14:creationId xmlns:p14="http://schemas.microsoft.com/office/powerpoint/2010/main" val="27544517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don’t have to submit all of these at the same time or in any particular order. </a:t>
            </a:r>
          </a:p>
          <a:p>
            <a:endParaRPr lang="en-GB" dirty="0"/>
          </a:p>
          <a:p>
            <a:r>
              <a:rPr lang="en-GB" baseline="0" dirty="0"/>
              <a:t>The EYFS contains more information about what a paediatric first-aid training course must cover.</a:t>
            </a:r>
          </a:p>
          <a:p>
            <a:endParaRPr lang="en-GB" baseline="0" dirty="0"/>
          </a:p>
        </p:txBody>
      </p:sp>
      <p:sp>
        <p:nvSpPr>
          <p:cNvPr id="4" name="Slide Number Placeholder 3"/>
          <p:cNvSpPr>
            <a:spLocks noGrp="1"/>
          </p:cNvSpPr>
          <p:nvPr>
            <p:ph type="sldNum" sz="quarter" idx="10"/>
          </p:nvPr>
        </p:nvSpPr>
        <p:spPr/>
        <p:txBody>
          <a:bodyPr/>
          <a:lstStyle/>
          <a:p>
            <a:fld id="{84C5A11B-B8B8-44F3-860C-35CF1D16E115}" type="slidenum">
              <a:rPr lang="en-GB" smtClean="0"/>
              <a:t>15</a:t>
            </a:fld>
            <a:endParaRPr lang="en-GB"/>
          </a:p>
        </p:txBody>
      </p:sp>
    </p:spTree>
    <p:extLst>
      <p:ext uri="{BB962C8B-B14F-4D97-AF65-F5344CB8AC3E}">
        <p14:creationId xmlns:p14="http://schemas.microsoft.com/office/powerpoint/2010/main" val="32804497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Guidance on DBS checks and what to do if you already have a DBS: https://www.gov.uk/guidance/criminal-record-checks-for-childminders-and-childcare-workers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16</a:t>
            </a:fld>
            <a:endParaRPr lang="en-GB"/>
          </a:p>
        </p:txBody>
      </p:sp>
    </p:spTree>
    <p:extLst>
      <p:ext uri="{BB962C8B-B14F-4D97-AF65-F5344CB8AC3E}">
        <p14:creationId xmlns:p14="http://schemas.microsoft.com/office/powerpoint/2010/main" val="2202326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The DBS update service lets you keep your DBS history up to date and allows employers to check a certificate online.  Join the update</a:t>
            </a:r>
            <a:r>
              <a:rPr lang="en-GB" altLang="en-US" baseline="0" dirty="0"/>
              <a:t> service when you apply or sign up within 30 days of your certificate being issued.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Guidance on DBS checks and what to do if you already have a DBS: https://www.gov.uk/guidance/criminal-record-checks-for-childminders-and-childcare-workers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17</a:t>
            </a:fld>
            <a:endParaRPr lang="en-GB"/>
          </a:p>
        </p:txBody>
      </p:sp>
    </p:spTree>
    <p:extLst>
      <p:ext uri="{BB962C8B-B14F-4D97-AF65-F5344CB8AC3E}">
        <p14:creationId xmlns:p14="http://schemas.microsoft.com/office/powerpoint/2010/main" val="25583244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Councils: feel free to customise</a:t>
            </a:r>
            <a:r>
              <a:rPr lang="en-GB" baseline="0" dirty="0"/>
              <a:t> this slide with suggestions for local courses. Annex A of the EYFS says this should be a 12 hour course and indicates what the course must cover to be acceptable.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19</a:t>
            </a:fld>
            <a:endParaRPr lang="en-GB"/>
          </a:p>
        </p:txBody>
      </p:sp>
    </p:spTree>
    <p:extLst>
      <p:ext uri="{BB962C8B-B14F-4D97-AF65-F5344CB8AC3E}">
        <p14:creationId xmlns:p14="http://schemas.microsoft.com/office/powerpoint/2010/main" val="9794212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20</a:t>
            </a:fld>
            <a:endParaRPr lang="en-GB"/>
          </a:p>
        </p:txBody>
      </p:sp>
    </p:spTree>
    <p:extLst>
      <p:ext uri="{BB962C8B-B14F-4D97-AF65-F5344CB8AC3E}">
        <p14:creationId xmlns:p14="http://schemas.microsoft.com/office/powerpoint/2010/main" val="2976636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US" dirty="0">
                <a:latin typeface="Tahoma" panose="020B0604030504040204" pitchFamily="34" charset="0"/>
              </a:rPr>
              <a:t>Ofsted is responsible for the registration and inspection of childminders. However, childminders also have the option of registering with a childminder agency rather than Ofsted. Ofsted’s legal powers are set out in the Childcare Act 2006. </a:t>
            </a:r>
          </a:p>
          <a:p>
            <a:pPr eaLnBrk="1" hangingPunct="1"/>
            <a:endParaRPr lang="en-GB" altLang="en-US" dirty="0">
              <a:latin typeface="Tahoma" panose="020B0604030504040204" pitchFamily="34" charset="0"/>
            </a:endParaRPr>
          </a:p>
          <a:p>
            <a:pPr eaLnBrk="1" hangingPunct="1"/>
            <a:r>
              <a:rPr lang="en-GB" altLang="en-US" dirty="0">
                <a:latin typeface="Tahoma" panose="020B0604030504040204" pitchFamily="34" charset="0"/>
              </a:rPr>
              <a:t>Inspecting registered childminders helps to improve the quality of childcare and early education by making judgements about the quality of the care that childminders offer, and recommendations about how to improve this. </a:t>
            </a:r>
            <a:r>
              <a:rPr lang="en-GB" altLang="en-US" dirty="0">
                <a:solidFill>
                  <a:srgbClr val="FF0000"/>
                </a:solidFill>
                <a:latin typeface="Tahoma" panose="020B0604030504040204" pitchFamily="34" charset="0"/>
              </a:rPr>
              <a:t>Childminders must provide evidence of their continued suitability and show how they meet requirements at inspection. Childminders who fail to meet or fully meet the specific requirements at inspection are given actions to improve. Where there are serious concerns, Ofsted takes other enforcement action to bring about improvement. </a:t>
            </a:r>
          </a:p>
          <a:p>
            <a:pPr eaLnBrk="1" hangingPunct="1"/>
            <a:endParaRPr lang="en-GB" altLang="en-US" dirty="0">
              <a:latin typeface="Tahoma" panose="020B0604030504040204" pitchFamily="34" charset="0"/>
            </a:endParaRPr>
          </a:p>
          <a:p>
            <a:pPr eaLnBrk="1" hangingPunct="1"/>
            <a:r>
              <a:rPr lang="en-GB" altLang="en-US" dirty="0">
                <a:latin typeface="Tahoma" panose="020B0604030504040204" pitchFamily="34" charset="0"/>
              </a:rPr>
              <a:t>Ofsted </a:t>
            </a:r>
            <a:r>
              <a:rPr lang="en-GB" altLang="en-US" dirty="0">
                <a:solidFill>
                  <a:srgbClr val="FF0000"/>
                </a:solidFill>
                <a:latin typeface="Tahoma" panose="020B0604030504040204" pitchFamily="34" charset="0"/>
              </a:rPr>
              <a:t>sometimes receives information </a:t>
            </a:r>
            <a:r>
              <a:rPr lang="en-GB" altLang="en-US" dirty="0">
                <a:latin typeface="Tahoma" panose="020B0604030504040204" pitchFamily="34" charset="0"/>
              </a:rPr>
              <a:t>from parents and others about </a:t>
            </a:r>
            <a:r>
              <a:rPr lang="en-GB" altLang="en-US" dirty="0">
                <a:solidFill>
                  <a:srgbClr val="FF0000"/>
                </a:solidFill>
                <a:latin typeface="Tahoma" panose="020B0604030504040204" pitchFamily="34" charset="0"/>
              </a:rPr>
              <a:t>the </a:t>
            </a:r>
            <a:r>
              <a:rPr lang="en-GB" altLang="en-US" dirty="0">
                <a:latin typeface="Tahoma" panose="020B0604030504040204" pitchFamily="34" charset="0"/>
              </a:rPr>
              <a:t>childminding provision. To ensure that registered providers continue to remain suitable for registration, </a:t>
            </a:r>
            <a:r>
              <a:rPr lang="en-GB" altLang="en-US" dirty="0">
                <a:solidFill>
                  <a:srgbClr val="FF0000"/>
                </a:solidFill>
                <a:latin typeface="Tahoma" panose="020B0604030504040204" pitchFamily="34" charset="0"/>
              </a:rPr>
              <a:t>Ofsted may carry out an inspection, refer the information back to the childminder or investigate the matter</a:t>
            </a:r>
            <a:r>
              <a:rPr lang="en-GB" altLang="en-US" dirty="0">
                <a:latin typeface="Tahoma" panose="020B0604030504040204" pitchFamily="34" charset="0"/>
              </a:rPr>
              <a:t>. </a:t>
            </a:r>
          </a:p>
          <a:p>
            <a:pPr eaLnBrk="1" hangingPunct="1"/>
            <a:endParaRPr lang="en-GB" altLang="en-US" dirty="0">
              <a:solidFill>
                <a:srgbClr val="FF0000"/>
              </a:solidFill>
              <a:latin typeface="Tahoma" panose="020B0604030504040204" pitchFamily="34" charset="0"/>
            </a:endParaRPr>
          </a:p>
          <a:p>
            <a:pPr eaLnBrk="1" hangingPunct="1"/>
            <a:r>
              <a:rPr lang="en-GB" altLang="en-US" dirty="0">
                <a:solidFill>
                  <a:srgbClr val="FF0000"/>
                </a:solidFill>
                <a:latin typeface="Tahoma" panose="020B0604030504040204" pitchFamily="34" charset="0"/>
              </a:rPr>
              <a:t>Where childminders cannot provide evidence that they meet requirements, Ofsted may give them actions to improve</a:t>
            </a:r>
            <a:r>
              <a:rPr lang="en-GB" altLang="en-US" sz="1400" dirty="0">
                <a:latin typeface="Tahoma" panose="020B0604030504040204" pitchFamily="34" charset="0"/>
              </a:rPr>
              <a:t>.</a:t>
            </a:r>
            <a:r>
              <a:rPr lang="en-GB" altLang="en-US" dirty="0">
                <a:latin typeface="Tahoma" panose="020B0604030504040204" pitchFamily="34" charset="0"/>
              </a:rPr>
              <a:t> Where there are serious concerns, Ofsted may take other enforcement action to bring about improvement. These powers include, in extreme cases, prosecution and refusal, suspension or cancellation of registration. </a:t>
            </a:r>
          </a:p>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2</a:t>
            </a:fld>
            <a:endParaRPr lang="en-GB"/>
          </a:p>
        </p:txBody>
      </p:sp>
    </p:spTree>
    <p:extLst>
      <p:ext uri="{BB962C8B-B14F-4D97-AF65-F5344CB8AC3E}">
        <p14:creationId xmlns:p14="http://schemas.microsoft.com/office/powerpoint/2010/main" val="30802891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C5A11B-B8B8-44F3-860C-35CF1D16E115}" type="slidenum">
              <a:rPr lang="en-GB" smtClean="0"/>
              <a:t>21</a:t>
            </a:fld>
            <a:endParaRPr lang="en-GB"/>
          </a:p>
        </p:txBody>
      </p:sp>
    </p:spTree>
    <p:extLst>
      <p:ext uri="{BB962C8B-B14F-4D97-AF65-F5344CB8AC3E}">
        <p14:creationId xmlns:p14="http://schemas.microsoft.com/office/powerpoint/2010/main" val="7886492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Join both registers to look after children of</a:t>
            </a:r>
            <a:r>
              <a:rPr lang="en-GB" baseline="0" dirty="0"/>
              <a:t> all ages up to eight. </a:t>
            </a:r>
          </a:p>
          <a:p>
            <a:endParaRPr lang="en-GB" baseline="0" dirty="0"/>
          </a:p>
          <a:p>
            <a:r>
              <a:rPr lang="en-GB" baseline="0" dirty="0"/>
              <a:t>You should join the Childcare Register if you know you are only going to look after children aged from 1</a:t>
            </a:r>
            <a:r>
              <a:rPr lang="en-GB" baseline="30000" dirty="0"/>
              <a:t>st</a:t>
            </a:r>
            <a:r>
              <a:rPr lang="en-GB" baseline="0" dirty="0"/>
              <a:t> September after their fifth birthday, up to their eighth birthday, or if you don’t have to register with Ofsted but are choosing to. </a:t>
            </a:r>
          </a:p>
          <a:p>
            <a:endParaRPr lang="en-GB" baseline="0" dirty="0"/>
          </a:p>
          <a:p>
            <a:endParaRPr lang="en-GB" baseline="0" dirty="0"/>
          </a:p>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84C5A11B-B8B8-44F3-860C-35CF1D16E115}" type="slidenum">
              <a:rPr lang="en-GB" smtClean="0"/>
              <a:t>22</a:t>
            </a:fld>
            <a:endParaRPr lang="en-GB"/>
          </a:p>
        </p:txBody>
      </p:sp>
    </p:spTree>
    <p:extLst>
      <p:ext uri="{BB962C8B-B14F-4D97-AF65-F5344CB8AC3E}">
        <p14:creationId xmlns:p14="http://schemas.microsoft.com/office/powerpoint/2010/main" val="4270859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r>
              <a:rPr lang="en-GB" baseline="0" dirty="0"/>
              <a:t>GPs may set their own charge for the health declaration. The British Medical Association currently recommends that GPs charge £91, but this is up to the individual GP so may vary.</a:t>
            </a:r>
          </a:p>
          <a:p>
            <a:endParaRPr lang="en-GB" baseline="0" dirty="0"/>
          </a:p>
        </p:txBody>
      </p:sp>
      <p:sp>
        <p:nvSpPr>
          <p:cNvPr id="4" name="Slide Number Placeholder 3"/>
          <p:cNvSpPr>
            <a:spLocks noGrp="1"/>
          </p:cNvSpPr>
          <p:nvPr>
            <p:ph type="sldNum" sz="quarter" idx="10"/>
          </p:nvPr>
        </p:nvSpPr>
        <p:spPr/>
        <p:txBody>
          <a:bodyPr/>
          <a:lstStyle/>
          <a:p>
            <a:fld id="{84C5A11B-B8B8-44F3-860C-35CF1D16E115}" type="slidenum">
              <a:rPr lang="en-GB" smtClean="0"/>
              <a:t>23</a:t>
            </a:fld>
            <a:endParaRPr lang="en-GB"/>
          </a:p>
        </p:txBody>
      </p:sp>
    </p:spTree>
    <p:extLst>
      <p:ext uri="{BB962C8B-B14F-4D97-AF65-F5344CB8AC3E}">
        <p14:creationId xmlns:p14="http://schemas.microsoft.com/office/powerpoint/2010/main" val="13536632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Checks can take longer if circumstances</a:t>
            </a:r>
            <a:r>
              <a:rPr lang="en-GB" baseline="0" dirty="0"/>
              <a:t> are more unusual, </a:t>
            </a:r>
            <a:r>
              <a:rPr lang="en-GB" baseline="0" dirty="0" err="1"/>
              <a:t>eg</a:t>
            </a:r>
            <a:r>
              <a:rPr lang="en-GB" baseline="0" dirty="0"/>
              <a:t> if you’ve lived abroad or had a lot of different addresses in the last five years.</a:t>
            </a:r>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24</a:t>
            </a:fld>
            <a:endParaRPr lang="en-GB"/>
          </a:p>
        </p:txBody>
      </p:sp>
    </p:spTree>
    <p:extLst>
      <p:ext uri="{BB962C8B-B14F-4D97-AF65-F5344CB8AC3E}">
        <p14:creationId xmlns:p14="http://schemas.microsoft.com/office/powerpoint/2010/main" val="1578215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0" dirty="0">
                <a:latin typeface="Tahoma" panose="020B0604030504040204" pitchFamily="34" charset="0"/>
              </a:rPr>
              <a:t>Explain that in this part of the briefing, you will talk about childminders</a:t>
            </a:r>
            <a:r>
              <a:rPr lang="en-GB" altLang="en-US" i="0" baseline="0" dirty="0">
                <a:latin typeface="Tahoma" panose="020B0604030504040204" pitchFamily="34" charset="0"/>
              </a:rPr>
              <a:t> registered on the</a:t>
            </a:r>
            <a:r>
              <a:rPr lang="en-GB" altLang="en-US" i="0" dirty="0">
                <a:latin typeface="Tahoma" panose="020B0604030504040204" pitchFamily="34" charset="0"/>
              </a:rPr>
              <a:t> Early Years Register.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0" dirty="0">
                <a:latin typeface="Tahoma" panose="020B0604030504040204" pitchFamily="34" charset="0"/>
              </a:rPr>
              <a:t>This doesn’t apply to nannies</a:t>
            </a:r>
            <a:r>
              <a:rPr lang="en-GB" altLang="en-US" i="0" baseline="0" dirty="0">
                <a:latin typeface="Tahoma" panose="020B0604030504040204" pitchFamily="34" charset="0"/>
              </a:rPr>
              <a:t> or childminders looking after children aged from 1</a:t>
            </a:r>
            <a:r>
              <a:rPr lang="en-GB" altLang="en-US" i="0" baseline="30000" dirty="0">
                <a:latin typeface="Tahoma" panose="020B0604030504040204" pitchFamily="34" charset="0"/>
              </a:rPr>
              <a:t>st</a:t>
            </a:r>
            <a:r>
              <a:rPr lang="en-GB" altLang="en-US" i="0" baseline="0" dirty="0">
                <a:latin typeface="Tahoma" panose="020B0604030504040204" pitchFamily="34" charset="0"/>
              </a:rPr>
              <a:t> September after their fifth birthday.</a:t>
            </a:r>
            <a:endParaRPr lang="en-GB" altLang="en-US" i="0" dirty="0">
              <a:latin typeface="Tahom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25</a:t>
            </a:fld>
            <a:endParaRPr lang="en-GB"/>
          </a:p>
        </p:txBody>
      </p:sp>
    </p:spTree>
    <p:extLst>
      <p:ext uri="{BB962C8B-B14F-4D97-AF65-F5344CB8AC3E}">
        <p14:creationId xmlns:p14="http://schemas.microsoft.com/office/powerpoint/2010/main" val="33296759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US">
                <a:latin typeface="Tahoma" panose="020B0604030504040204" pitchFamily="34" charset="0"/>
              </a:rPr>
              <a:t>The Early Years Foundation Stage </a:t>
            </a:r>
            <a:r>
              <a:rPr lang="en-GB" altLang="en-US">
                <a:solidFill>
                  <a:srgbClr val="FF0000"/>
                </a:solidFill>
                <a:latin typeface="Tahoma" panose="020B0604030504040204" pitchFamily="34" charset="0"/>
              </a:rPr>
              <a:t>sets standards to make sure children learn and develop well, and that they’re healthy</a:t>
            </a:r>
            <a:r>
              <a:rPr lang="en-GB" altLang="en-US" baseline="0">
                <a:solidFill>
                  <a:srgbClr val="FF0000"/>
                </a:solidFill>
                <a:latin typeface="Tahoma" panose="020B0604030504040204" pitchFamily="34" charset="0"/>
              </a:rPr>
              <a:t> and safe.</a:t>
            </a:r>
            <a:endParaRPr lang="en-GB" altLang="en-US">
              <a:solidFill>
                <a:srgbClr val="FF0000"/>
              </a:solidFill>
              <a:latin typeface="Tahoma" panose="020B0604030504040204" pitchFamily="34" charset="0"/>
            </a:endParaRPr>
          </a:p>
          <a:p>
            <a:pPr eaLnBrk="1" hangingPunct="1"/>
            <a:endParaRPr lang="en-GB" altLang="en-US" i="1"/>
          </a:p>
          <a:p>
            <a:endParaRPr lang="en-GB"/>
          </a:p>
        </p:txBody>
      </p:sp>
      <p:sp>
        <p:nvSpPr>
          <p:cNvPr id="4" name="Slide Number Placeholder 3"/>
          <p:cNvSpPr>
            <a:spLocks noGrp="1"/>
          </p:cNvSpPr>
          <p:nvPr>
            <p:ph type="sldNum" sz="quarter" idx="10"/>
          </p:nvPr>
        </p:nvSpPr>
        <p:spPr/>
        <p:txBody>
          <a:bodyPr/>
          <a:lstStyle/>
          <a:p>
            <a:fld id="{84C5A11B-B8B8-44F3-860C-35CF1D16E115}" type="slidenum">
              <a:rPr lang="en-GB" smtClean="0"/>
              <a:t>26</a:t>
            </a:fld>
            <a:endParaRPr lang="en-GB"/>
          </a:p>
        </p:txBody>
      </p:sp>
    </p:spTree>
    <p:extLst>
      <p:ext uri="{BB962C8B-B14F-4D97-AF65-F5344CB8AC3E}">
        <p14:creationId xmlns:p14="http://schemas.microsoft.com/office/powerpoint/2010/main" val="22362303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US" dirty="0"/>
              <a:t>Customise regarding training available in your area as necessary. </a:t>
            </a:r>
            <a:r>
              <a:rPr lang="en-GB" altLang="en-US" baseline="0" dirty="0"/>
              <a:t>Childminders must meet all the requirements of the EYFS and show inspectors that they can deliver these. </a:t>
            </a:r>
            <a:endParaRPr lang="en-GB" altLang="en-US" dirty="0"/>
          </a:p>
        </p:txBody>
      </p:sp>
      <p:sp>
        <p:nvSpPr>
          <p:cNvPr id="4" name="Slide Number Placeholder 3"/>
          <p:cNvSpPr>
            <a:spLocks noGrp="1"/>
          </p:cNvSpPr>
          <p:nvPr>
            <p:ph type="sldNum" sz="quarter" idx="10"/>
          </p:nvPr>
        </p:nvSpPr>
        <p:spPr/>
        <p:txBody>
          <a:bodyPr/>
          <a:lstStyle/>
          <a:p>
            <a:fld id="{84C5A11B-B8B8-44F3-860C-35CF1D16E115}" type="slidenum">
              <a:rPr lang="en-GB" smtClean="0"/>
              <a:t>27</a:t>
            </a:fld>
            <a:endParaRPr lang="en-GB"/>
          </a:p>
        </p:txBody>
      </p:sp>
    </p:spTree>
    <p:extLst>
      <p:ext uri="{BB962C8B-B14F-4D97-AF65-F5344CB8AC3E}">
        <p14:creationId xmlns:p14="http://schemas.microsoft.com/office/powerpoint/2010/main" val="34595756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4C5A11B-B8B8-44F3-860C-35CF1D16E115}" type="slidenum">
              <a:rPr lang="en-GB" smtClean="0"/>
              <a:t>29</a:t>
            </a:fld>
            <a:endParaRPr lang="en-GB"/>
          </a:p>
        </p:txBody>
      </p:sp>
    </p:spTree>
    <p:extLst>
      <p:ext uri="{BB962C8B-B14F-4D97-AF65-F5344CB8AC3E}">
        <p14:creationId xmlns:p14="http://schemas.microsoft.com/office/powerpoint/2010/main" val="29436458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Types</a:t>
            </a:r>
            <a:r>
              <a:rPr lang="en-GB" baseline="0" dirty="0"/>
              <a:t> of childcare as defined on the register. </a:t>
            </a:r>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30</a:t>
            </a:fld>
            <a:endParaRPr lang="en-GB"/>
          </a:p>
        </p:txBody>
      </p:sp>
    </p:spTree>
    <p:extLst>
      <p:ext uri="{BB962C8B-B14F-4D97-AF65-F5344CB8AC3E}">
        <p14:creationId xmlns:p14="http://schemas.microsoft.com/office/powerpoint/2010/main" val="32376994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31</a:t>
            </a:fld>
            <a:endParaRPr lang="en-GB"/>
          </a:p>
        </p:txBody>
      </p:sp>
    </p:spTree>
    <p:extLst>
      <p:ext uri="{BB962C8B-B14F-4D97-AF65-F5344CB8AC3E}">
        <p14:creationId xmlns:p14="http://schemas.microsoft.com/office/powerpoint/2010/main" val="1034829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US" dirty="0">
                <a:latin typeface="Tahoma" panose="020B0604030504040204" pitchFamily="34" charset="0"/>
              </a:rPr>
              <a:t>Some local authorities </a:t>
            </a:r>
            <a:r>
              <a:rPr lang="en-GB" altLang="en-US">
                <a:latin typeface="Tahoma" panose="020B0604030504040204" pitchFamily="34" charset="0"/>
              </a:rPr>
              <a:t>may offer </a:t>
            </a:r>
            <a:r>
              <a:rPr lang="en-GB" altLang="en-US" dirty="0">
                <a:latin typeface="Tahoma" panose="020B0604030504040204" pitchFamily="34" charset="0"/>
              </a:rPr>
              <a:t>training</a:t>
            </a:r>
            <a:r>
              <a:rPr lang="en-GB" altLang="en-US" baseline="0" dirty="0">
                <a:latin typeface="Tahoma" panose="020B0604030504040204" pitchFamily="34" charset="0"/>
              </a:rPr>
              <a:t> course in childcare (</a:t>
            </a:r>
            <a:r>
              <a:rPr lang="en-GB" altLang="en-US" baseline="0" dirty="0">
                <a:highlight>
                  <a:srgbClr val="FFFF00"/>
                </a:highlight>
                <a:latin typeface="Tahoma" panose="020B0604030504040204" pitchFamily="34" charset="0"/>
              </a:rPr>
              <a:t>no longer a legal requirement for early years childminders as of 4 January 2024), </a:t>
            </a:r>
            <a:r>
              <a:rPr lang="en-GB" altLang="en-US" baseline="0" dirty="0">
                <a:latin typeface="Tahoma" panose="020B0604030504040204" pitchFamily="34" charset="0"/>
              </a:rPr>
              <a:t>first aid courses and help with start-up costs – if you do, state here how people apply. </a:t>
            </a:r>
            <a:endParaRPr lang="en-GB" altLang="en-US" dirty="0">
              <a:latin typeface="Tahom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3</a:t>
            </a:fld>
            <a:endParaRPr lang="en-GB"/>
          </a:p>
        </p:txBody>
      </p:sp>
    </p:spTree>
    <p:extLst>
      <p:ext uri="{BB962C8B-B14F-4D97-AF65-F5344CB8AC3E}">
        <p14:creationId xmlns:p14="http://schemas.microsoft.com/office/powerpoint/2010/main" val="41492087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Once you're offering 'childcare on domestic premises' you need to meet all the requirements for this type of care, including the qualifications requirements.</a:t>
            </a:r>
          </a:p>
        </p:txBody>
      </p:sp>
      <p:sp>
        <p:nvSpPr>
          <p:cNvPr id="4" name="Slide Number Placeholder 3"/>
          <p:cNvSpPr>
            <a:spLocks noGrp="1"/>
          </p:cNvSpPr>
          <p:nvPr>
            <p:ph type="sldNum" sz="quarter" idx="10"/>
          </p:nvPr>
        </p:nvSpPr>
        <p:spPr/>
        <p:txBody>
          <a:bodyPr/>
          <a:lstStyle/>
          <a:p>
            <a:fld id="{84C5A11B-B8B8-44F3-860C-35CF1D16E115}" type="slidenum">
              <a:rPr lang="en-GB" smtClean="0"/>
              <a:t>33</a:t>
            </a:fld>
            <a:endParaRPr lang="en-GB"/>
          </a:p>
        </p:txBody>
      </p:sp>
    </p:spTree>
    <p:extLst>
      <p:ext uri="{BB962C8B-B14F-4D97-AF65-F5344CB8AC3E}">
        <p14:creationId xmlns:p14="http://schemas.microsoft.com/office/powerpoint/2010/main" val="14313793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34</a:t>
            </a:fld>
            <a:endParaRPr lang="en-GB"/>
          </a:p>
        </p:txBody>
      </p:sp>
    </p:spTree>
    <p:extLst>
      <p:ext uri="{BB962C8B-B14F-4D97-AF65-F5344CB8AC3E}">
        <p14:creationId xmlns:p14="http://schemas.microsoft.com/office/powerpoint/2010/main" val="3788435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Timescales may</a:t>
            </a:r>
            <a:r>
              <a:rPr lang="en-GB" baseline="0" dirty="0"/>
              <a:t> be longer depending on DBS check, social services checks for each borough a childminder has lived in and the time it takes for a GP to complete a health declaration. </a:t>
            </a:r>
          </a:p>
          <a:p>
            <a:endParaRPr lang="en-GB" baseline="0" dirty="0"/>
          </a:p>
          <a:p>
            <a:r>
              <a:rPr lang="en-GB" baseline="0" dirty="0"/>
              <a:t>For the new registration pilot service (currently Greater London only), applicants can pay the fee within the service.</a:t>
            </a:r>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35</a:t>
            </a:fld>
            <a:endParaRPr lang="en-GB"/>
          </a:p>
        </p:txBody>
      </p:sp>
    </p:spTree>
    <p:extLst>
      <p:ext uri="{BB962C8B-B14F-4D97-AF65-F5344CB8AC3E}">
        <p14:creationId xmlns:p14="http://schemas.microsoft.com/office/powerpoint/2010/main" val="3035976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You won’t get a registration visit if you only apply to the Childcare Register.</a:t>
            </a:r>
          </a:p>
        </p:txBody>
      </p:sp>
      <p:sp>
        <p:nvSpPr>
          <p:cNvPr id="4" name="Slide Number Placeholder 3"/>
          <p:cNvSpPr>
            <a:spLocks noGrp="1"/>
          </p:cNvSpPr>
          <p:nvPr>
            <p:ph type="sldNum" sz="quarter" idx="10"/>
          </p:nvPr>
        </p:nvSpPr>
        <p:spPr/>
        <p:txBody>
          <a:bodyPr/>
          <a:lstStyle/>
          <a:p>
            <a:fld id="{84C5A11B-B8B8-44F3-860C-35CF1D16E115}" type="slidenum">
              <a:rPr lang="en-GB" smtClean="0"/>
              <a:t>36</a:t>
            </a:fld>
            <a:endParaRPr lang="en-GB"/>
          </a:p>
        </p:txBody>
      </p:sp>
    </p:spTree>
    <p:extLst>
      <p:ext uri="{BB962C8B-B14F-4D97-AF65-F5344CB8AC3E}">
        <p14:creationId xmlns:p14="http://schemas.microsoft.com/office/powerpoint/2010/main" val="20904943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If you haven’t got everything ready,</a:t>
            </a:r>
            <a:r>
              <a:rPr lang="en-GB" baseline="0"/>
              <a:t> you can w</a:t>
            </a:r>
            <a:r>
              <a:rPr lang="en-GB"/>
              <a:t>ithdraw</a:t>
            </a:r>
            <a:r>
              <a:rPr lang="en-GB" baseline="0"/>
              <a:t> your application, before you are turned down. You will then be able to apply again in future but you will need to pay a new application fee – application fees can’t be refunded.</a:t>
            </a:r>
            <a:endParaRPr lang="en-GB"/>
          </a:p>
        </p:txBody>
      </p:sp>
      <p:sp>
        <p:nvSpPr>
          <p:cNvPr id="4" name="Slide Number Placeholder 3"/>
          <p:cNvSpPr>
            <a:spLocks noGrp="1"/>
          </p:cNvSpPr>
          <p:nvPr>
            <p:ph type="sldNum" sz="quarter" idx="10"/>
          </p:nvPr>
        </p:nvSpPr>
        <p:spPr/>
        <p:txBody>
          <a:bodyPr/>
          <a:lstStyle/>
          <a:p>
            <a:fld id="{84C5A11B-B8B8-44F3-860C-35CF1D16E115}" type="slidenum">
              <a:rPr lang="en-GB" smtClean="0"/>
              <a:t>38</a:t>
            </a:fld>
            <a:endParaRPr lang="en-GB"/>
          </a:p>
        </p:txBody>
      </p:sp>
    </p:spTree>
    <p:extLst>
      <p:ext uri="{BB962C8B-B14F-4D97-AF65-F5344CB8AC3E}">
        <p14:creationId xmlns:p14="http://schemas.microsoft.com/office/powerpoint/2010/main" val="41316017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C5A11B-B8B8-44F3-860C-35CF1D16E115}" type="slidenum">
              <a:rPr lang="en-GB" smtClean="0"/>
              <a:t>39</a:t>
            </a:fld>
            <a:endParaRPr lang="en-GB"/>
          </a:p>
        </p:txBody>
      </p:sp>
    </p:spTree>
    <p:extLst>
      <p:ext uri="{BB962C8B-B14F-4D97-AF65-F5344CB8AC3E}">
        <p14:creationId xmlns:p14="http://schemas.microsoft.com/office/powerpoint/2010/main" val="27204584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41</a:t>
            </a:fld>
            <a:endParaRPr lang="en-GB"/>
          </a:p>
        </p:txBody>
      </p:sp>
    </p:spTree>
    <p:extLst>
      <p:ext uri="{BB962C8B-B14F-4D97-AF65-F5344CB8AC3E}">
        <p14:creationId xmlns:p14="http://schemas.microsoft.com/office/powerpoint/2010/main" val="41325017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can mention the importance of keeping the LA up to date too. </a:t>
            </a:r>
          </a:p>
        </p:txBody>
      </p:sp>
      <p:sp>
        <p:nvSpPr>
          <p:cNvPr id="4" name="Slide Number Placeholder 3"/>
          <p:cNvSpPr>
            <a:spLocks noGrp="1"/>
          </p:cNvSpPr>
          <p:nvPr>
            <p:ph type="sldNum" sz="quarter" idx="10"/>
          </p:nvPr>
        </p:nvSpPr>
        <p:spPr/>
        <p:txBody>
          <a:bodyPr/>
          <a:lstStyle/>
          <a:p>
            <a:fld id="{84C5A11B-B8B8-44F3-860C-35CF1D16E115}" type="slidenum">
              <a:rPr lang="en-GB" smtClean="0"/>
              <a:t>42</a:t>
            </a:fld>
            <a:endParaRPr lang="en-GB"/>
          </a:p>
        </p:txBody>
      </p:sp>
    </p:spTree>
    <p:extLst>
      <p:ext uri="{BB962C8B-B14F-4D97-AF65-F5344CB8AC3E}">
        <p14:creationId xmlns:p14="http://schemas.microsoft.com/office/powerpoint/2010/main" val="42392631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a few requirements regarding assistants, please emphasise</a:t>
            </a:r>
            <a:r>
              <a:rPr lang="en-GB" baseline="0" dirty="0"/>
              <a:t> that the EYFS should be carefully checked. </a:t>
            </a:r>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44</a:t>
            </a:fld>
            <a:endParaRPr lang="en-GB"/>
          </a:p>
        </p:txBody>
      </p:sp>
    </p:spTree>
    <p:extLst>
      <p:ext uri="{BB962C8B-B14F-4D97-AF65-F5344CB8AC3E}">
        <p14:creationId xmlns:p14="http://schemas.microsoft.com/office/powerpoint/2010/main" val="19003023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46</a:t>
            </a:fld>
            <a:endParaRPr lang="en-GB"/>
          </a:p>
        </p:txBody>
      </p:sp>
    </p:spTree>
    <p:extLst>
      <p:ext uri="{BB962C8B-B14F-4D97-AF65-F5344CB8AC3E}">
        <p14:creationId xmlns:p14="http://schemas.microsoft.com/office/powerpoint/2010/main" val="1115547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US" dirty="0">
                <a:latin typeface="Tahoma" panose="020B0604030504040204" pitchFamily="34" charset="0"/>
              </a:rPr>
              <a:t>Ofsted’s aims in registering childminders are to make sure that children are safe, well cared for,  </a:t>
            </a:r>
            <a:r>
              <a:rPr lang="en-GB" altLang="en-US" dirty="0">
                <a:solidFill>
                  <a:srgbClr val="FF0000"/>
                </a:solidFill>
                <a:latin typeface="Tahoma" panose="020B0604030504040204" pitchFamily="34" charset="0"/>
              </a:rPr>
              <a:t>and that they make good progress in their learning and development. </a:t>
            </a:r>
            <a:r>
              <a:rPr lang="en-GB" altLang="en-US" dirty="0">
                <a:latin typeface="Tahoma" panose="020B0604030504040204" pitchFamily="34" charset="0"/>
              </a:rPr>
              <a:t>The government sets out </a:t>
            </a:r>
            <a:r>
              <a:rPr lang="en-GB" altLang="en-US" dirty="0">
                <a:solidFill>
                  <a:srgbClr val="FF0000"/>
                </a:solidFill>
                <a:latin typeface="Tahoma" panose="020B0604030504040204" pitchFamily="34" charset="0"/>
              </a:rPr>
              <a:t>requirements </a:t>
            </a:r>
            <a:r>
              <a:rPr lang="en-GB" altLang="en-US" dirty="0">
                <a:latin typeface="Tahoma" panose="020B0604030504040204" pitchFamily="34" charset="0"/>
              </a:rPr>
              <a:t>that childminders must meet in the </a:t>
            </a:r>
            <a:r>
              <a:rPr lang="en-GB" altLang="en-US" dirty="0">
                <a:solidFill>
                  <a:srgbClr val="FF0000"/>
                </a:solidFill>
                <a:latin typeface="Tahoma" panose="020B0604030504040204" pitchFamily="34" charset="0"/>
              </a:rPr>
              <a:t>Early Years Foundation Stage for younger children up to</a:t>
            </a:r>
            <a:r>
              <a:rPr lang="en-GB" altLang="en-US" baseline="0" dirty="0">
                <a:solidFill>
                  <a:srgbClr val="FF0000"/>
                </a:solidFill>
                <a:latin typeface="Tahoma" panose="020B0604030504040204" pitchFamily="34" charset="0"/>
              </a:rPr>
              <a:t> 31 August following their fifth birthday</a:t>
            </a:r>
            <a:r>
              <a:rPr lang="en-GB" altLang="en-US" dirty="0">
                <a:solidFill>
                  <a:srgbClr val="FF0000"/>
                </a:solidFill>
                <a:latin typeface="Tahoma" panose="020B0604030504040204" pitchFamily="34" charset="0"/>
              </a:rPr>
              <a:t>, and the requirements of the Childcare Register for children aged five and over. </a:t>
            </a:r>
            <a:r>
              <a:rPr lang="en-GB" altLang="en-US" dirty="0">
                <a:latin typeface="Tahoma" panose="020B0604030504040204" pitchFamily="34" charset="0"/>
              </a:rPr>
              <a:t>We will look at these in more detail later. </a:t>
            </a:r>
          </a:p>
          <a:p>
            <a:pPr eaLnBrk="1" hangingPunct="1"/>
            <a:endParaRPr lang="en-GB" altLang="en-US" dirty="0">
              <a:latin typeface="Tahoma" panose="020B0604030504040204" pitchFamily="34" charset="0"/>
            </a:endParaRPr>
          </a:p>
          <a:p>
            <a:pPr eaLnBrk="1" hangingPunct="1"/>
            <a:r>
              <a:rPr lang="en-GB" altLang="en-US" dirty="0">
                <a:latin typeface="Tahoma" panose="020B0604030504040204" pitchFamily="34" charset="0"/>
              </a:rPr>
              <a:t>Regulation also helps to reassure parents that they are placing their children with adults who are suitable to provide the important job of care and early education for their children.</a:t>
            </a:r>
          </a:p>
          <a:p>
            <a:pPr eaLnBrk="1" hangingPunct="1"/>
            <a:endParaRPr lang="en-GB" altLang="en-US" dirty="0"/>
          </a:p>
        </p:txBody>
      </p:sp>
      <p:sp>
        <p:nvSpPr>
          <p:cNvPr id="4" name="Slide Number Placeholder 3"/>
          <p:cNvSpPr>
            <a:spLocks noGrp="1"/>
          </p:cNvSpPr>
          <p:nvPr>
            <p:ph type="sldNum" sz="quarter" idx="10"/>
          </p:nvPr>
        </p:nvSpPr>
        <p:spPr/>
        <p:txBody>
          <a:bodyPr/>
          <a:lstStyle/>
          <a:p>
            <a:fld id="{84C5A11B-B8B8-44F3-860C-35CF1D16E115}" type="slidenum">
              <a:rPr lang="en-GB" smtClean="0"/>
              <a:t>4</a:t>
            </a:fld>
            <a:endParaRPr lang="en-GB"/>
          </a:p>
        </p:txBody>
      </p:sp>
    </p:spTree>
    <p:extLst>
      <p:ext uri="{BB962C8B-B14F-4D97-AF65-F5344CB8AC3E}">
        <p14:creationId xmlns:p14="http://schemas.microsoft.com/office/powerpoint/2010/main" val="1716995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sz="1200" dirty="0">
                <a:solidFill>
                  <a:srgbClr val="FF0000"/>
                </a:solidFill>
                <a:latin typeface="Tahoma" panose="020B0604030504040204" pitchFamily="34" charset="0"/>
                <a:cs typeface="Tahoma" panose="020B0604030504040204" pitchFamily="34" charset="0"/>
              </a:rPr>
              <a:t>Payment could be money, goods, vouchers or any contributions towards childcare costs – any type</a:t>
            </a:r>
            <a:r>
              <a:rPr lang="en-GB" altLang="en-US" sz="1200" baseline="0" dirty="0">
                <a:solidFill>
                  <a:srgbClr val="FF0000"/>
                </a:solidFill>
                <a:latin typeface="Tahoma" panose="020B0604030504040204" pitchFamily="34" charset="0"/>
                <a:cs typeface="Tahoma" panose="020B0604030504040204" pitchFamily="34" charset="0"/>
              </a:rPr>
              <a:t> of reward other than </a:t>
            </a:r>
            <a:r>
              <a:rPr lang="en-GB" altLang="en-US" sz="1200" dirty="0">
                <a:solidFill>
                  <a:srgbClr val="FF0000"/>
                </a:solidFill>
                <a:latin typeface="Tahoma" panose="020B0604030504040204" pitchFamily="34" charset="0"/>
                <a:cs typeface="Tahoma" panose="020B0604030504040204" pitchFamily="34" charset="0"/>
              </a:rPr>
              <a:t>occasional gifts. </a:t>
            </a:r>
          </a:p>
          <a:p>
            <a:endParaRPr lang="en-GB" altLang="en-US" sz="1200" dirty="0">
              <a:solidFill>
                <a:srgbClr val="FF0000"/>
              </a:solidFill>
              <a:latin typeface="Tahoma" panose="020B0604030504040204" pitchFamily="34" charset="0"/>
              <a:cs typeface="Tahoma" panose="020B0604030504040204" pitchFamily="34" charset="0"/>
            </a:endParaRPr>
          </a:p>
          <a:p>
            <a:r>
              <a:rPr lang="en-GB" altLang="en-US" sz="1200" baseline="0" dirty="0">
                <a:solidFill>
                  <a:srgbClr val="FF0000"/>
                </a:solidFill>
                <a:latin typeface="Tahoma" panose="020B0604030504040204" pitchFamily="34" charset="0"/>
                <a:cs typeface="Tahoma" panose="020B0604030504040204" pitchFamily="34" charset="0"/>
              </a:rPr>
              <a:t>Childminding usually takes place in your own home but it </a:t>
            </a:r>
            <a:r>
              <a:rPr lang="en-GB" altLang="en-US" sz="1200" baseline="0">
                <a:solidFill>
                  <a:srgbClr val="FF0000"/>
                </a:solidFill>
                <a:latin typeface="Tahoma" panose="020B0604030504040204" pitchFamily="34" charset="0"/>
                <a:cs typeface="Tahoma" panose="020B0604030504040204" pitchFamily="34" charset="0"/>
              </a:rPr>
              <a:t>could also be </a:t>
            </a:r>
            <a:r>
              <a:rPr lang="en-GB" altLang="en-US" sz="1200" baseline="0" dirty="0">
                <a:solidFill>
                  <a:srgbClr val="FF0000"/>
                </a:solidFill>
                <a:latin typeface="Tahoma" panose="020B0604030504040204" pitchFamily="34" charset="0"/>
                <a:cs typeface="Tahoma" panose="020B0604030504040204" pitchFamily="34" charset="0"/>
              </a:rPr>
              <a:t>the home of another childminder you work with. If you’re looking after children in the children’s own home you are a nanny and don’t have to register (but you can register voluntarily – more later).</a:t>
            </a:r>
          </a:p>
          <a:p>
            <a:endParaRPr lang="en-GB" altLang="en-US" sz="1200" baseline="0" dirty="0">
              <a:solidFill>
                <a:srgbClr val="FF0000"/>
              </a:solidFill>
              <a:latin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Childminders can work with up to two other people at</a:t>
            </a:r>
            <a:r>
              <a:rPr lang="en-GB" sz="1200" baseline="0" dirty="0"/>
              <a:t> home</a:t>
            </a:r>
            <a:r>
              <a:rPr lang="en-GB" sz="1200" dirty="0"/>
              <a:t>. </a:t>
            </a:r>
            <a:r>
              <a:rPr lang="en-GB" altLang="en-US" sz="1200" baseline="0" dirty="0">
                <a:solidFill>
                  <a:srgbClr val="FF0000"/>
                </a:solidFill>
                <a:latin typeface="Tahoma" panose="020B0604030504040204" pitchFamily="34" charset="0"/>
                <a:cs typeface="Tahoma" panose="020B0604030504040204" pitchFamily="34" charset="0"/>
              </a:rPr>
              <a:t>If you’re planning to work with three or more people in the same home, this is not childminding but ‘childcare on domestic premises’.</a:t>
            </a:r>
            <a:endParaRPr lang="en-GB" altLang="en-US" sz="1200" dirty="0">
              <a:solidFill>
                <a:srgbClr val="FF0000"/>
              </a:solidFill>
              <a:latin typeface="Tahoma" panose="020B0604030504040204" pitchFamily="34" charset="0"/>
              <a:cs typeface="Tahoma" panose="020B0604030504040204" pitchFamily="34" charset="0"/>
            </a:endParaRPr>
          </a:p>
          <a:p>
            <a:endParaRPr lang="en-GB" altLang="en-US" sz="1200" dirty="0">
              <a:solidFill>
                <a:srgbClr val="FF0000"/>
              </a:solidFill>
              <a:latin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84C5A11B-B8B8-44F3-860C-35CF1D16E115}" type="slidenum">
              <a:rPr lang="en-GB" smtClean="0"/>
              <a:t>5</a:t>
            </a:fld>
            <a:endParaRPr lang="en-GB"/>
          </a:p>
        </p:txBody>
      </p:sp>
    </p:spTree>
    <p:extLst>
      <p:ext uri="{BB962C8B-B14F-4D97-AF65-F5344CB8AC3E}">
        <p14:creationId xmlns:p14="http://schemas.microsoft.com/office/powerpoint/2010/main" val="1584341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200" dirty="0">
                <a:solidFill>
                  <a:srgbClr val="FF0000"/>
                </a:solidFill>
                <a:latin typeface="Tahoma" panose="020B0604030504040204" pitchFamily="34" charset="0"/>
                <a:cs typeface="Tahoma" panose="020B0604030504040204" pitchFamily="34" charset="0"/>
              </a:rPr>
              <a:t>You</a:t>
            </a:r>
            <a:r>
              <a:rPr lang="en-GB" altLang="en-US" sz="1200" baseline="0" dirty="0">
                <a:solidFill>
                  <a:srgbClr val="FF0000"/>
                </a:solidFill>
                <a:latin typeface="Tahoma" panose="020B0604030504040204" pitchFamily="34" charset="0"/>
                <a:cs typeface="Tahoma" panose="020B0604030504040204" pitchFamily="34" charset="0"/>
              </a:rPr>
              <a:t> can also register with a childminder agency, rather than with Ofsted. The agency must register with Ofsted too.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sz="1200" baseline="0" dirty="0">
              <a:solidFill>
                <a:srgbClr val="FF0000"/>
              </a:solidFill>
              <a:latin typeface="Tahoma" panose="020B0604030504040204" pitchFamily="34" charset="0"/>
              <a:cs typeface="Tahoma" panose="020B0604030504040204" pitchFamily="34" charset="0"/>
            </a:endParaRPr>
          </a:p>
          <a:p>
            <a:r>
              <a:rPr lang="en-GB" altLang="en-US" sz="1200" dirty="0">
                <a:solidFill>
                  <a:srgbClr val="FF0000"/>
                </a:solidFill>
                <a:latin typeface="Tahoma" panose="020B0604030504040204" pitchFamily="34" charset="0"/>
                <a:cs typeface="Tahoma" panose="020B0604030504040204" pitchFamily="34" charset="0"/>
              </a:rPr>
              <a:t>Payment could be money, goods, vouchers or any contributions towards childcare costs – any type</a:t>
            </a:r>
            <a:r>
              <a:rPr lang="en-GB" altLang="en-US" sz="1200" baseline="0" dirty="0">
                <a:solidFill>
                  <a:srgbClr val="FF0000"/>
                </a:solidFill>
                <a:latin typeface="Tahoma" panose="020B0604030504040204" pitchFamily="34" charset="0"/>
                <a:cs typeface="Tahoma" panose="020B0604030504040204" pitchFamily="34" charset="0"/>
              </a:rPr>
              <a:t> of payment other than </a:t>
            </a:r>
            <a:r>
              <a:rPr lang="en-GB" altLang="en-US" sz="1200" dirty="0">
                <a:solidFill>
                  <a:srgbClr val="FF0000"/>
                </a:solidFill>
                <a:latin typeface="Tahoma" panose="020B0604030504040204" pitchFamily="34" charset="0"/>
                <a:cs typeface="Tahoma" panose="020B0604030504040204" pitchFamily="34" charset="0"/>
              </a:rPr>
              <a:t>occasional gifts.</a:t>
            </a:r>
          </a:p>
          <a:p>
            <a:endParaRPr lang="en-GB" altLang="en-US" sz="1200" dirty="0">
              <a:solidFill>
                <a:srgbClr val="FF0000"/>
              </a:solidFill>
              <a:latin typeface="Tahoma" panose="020B0604030504040204" pitchFamily="34" charset="0"/>
              <a:cs typeface="Tahoma" panose="020B0604030504040204" pitchFamily="34" charset="0"/>
            </a:endParaRPr>
          </a:p>
          <a:p>
            <a:r>
              <a:rPr lang="en-GB" altLang="en-US" sz="1200" baseline="0" dirty="0">
                <a:solidFill>
                  <a:srgbClr val="FF0000"/>
                </a:solidFill>
                <a:latin typeface="Tahoma" panose="020B0604030504040204" pitchFamily="34" charset="0"/>
                <a:cs typeface="Tahoma" panose="020B0604030504040204" pitchFamily="34" charset="0"/>
              </a:rPr>
              <a:t>Usually if you are looking after children in their own home you are a nanny and don’t have to register.</a:t>
            </a:r>
          </a:p>
          <a:p>
            <a:endParaRPr lang="en-GB" altLang="en-US" sz="1200" baseline="0" dirty="0">
              <a:solidFill>
                <a:srgbClr val="FF0000"/>
              </a:solidFill>
              <a:latin typeface="Tahoma" panose="020B0604030504040204" pitchFamily="34" charset="0"/>
              <a:cs typeface="Tahoma" panose="020B0604030504040204" pitchFamily="34" charset="0"/>
            </a:endParaRPr>
          </a:p>
          <a:p>
            <a:r>
              <a:rPr lang="en-GB" altLang="en-US" sz="1200" dirty="0">
                <a:solidFill>
                  <a:srgbClr val="FF0000"/>
                </a:solidFill>
                <a:latin typeface="Tahoma" panose="020B0604030504040204" pitchFamily="34" charset="0"/>
                <a:cs typeface="Tahoma" panose="020B0604030504040204" pitchFamily="34" charset="0"/>
              </a:rPr>
              <a:t>You can work with up to two</a:t>
            </a:r>
            <a:r>
              <a:rPr lang="en-GB" altLang="en-US" sz="1200" baseline="0" dirty="0">
                <a:solidFill>
                  <a:srgbClr val="FF0000"/>
                </a:solidFill>
                <a:latin typeface="Tahoma" panose="020B0604030504040204" pitchFamily="34" charset="0"/>
                <a:cs typeface="Tahoma" panose="020B0604030504040204" pitchFamily="34" charset="0"/>
              </a:rPr>
              <a:t> other people in someone’s home as a childminder. If you work with three or more others you should register as ‘childcare on domestic premises’. </a:t>
            </a:r>
            <a:endParaRPr lang="en-GB" altLang="en-US" sz="1200" dirty="0">
              <a:solidFill>
                <a:srgbClr val="FF0000"/>
              </a:solidFill>
              <a:latin typeface="Tahoma" panose="020B0604030504040204" pitchFamily="34" charset="0"/>
              <a:cs typeface="Tahoma" panose="020B0604030504040204" pitchFamily="34" charset="0"/>
            </a:endParaRPr>
          </a:p>
          <a:p>
            <a:endParaRPr lang="en-GB" altLang="en-US" sz="1200" dirty="0">
              <a:solidFill>
                <a:srgbClr val="FF0000"/>
              </a:solidFill>
              <a:latin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84C5A11B-B8B8-44F3-860C-35CF1D16E115}" type="slidenum">
              <a:rPr lang="en-GB" smtClean="0"/>
              <a:t>6</a:t>
            </a:fld>
            <a:endParaRPr lang="en-GB"/>
          </a:p>
        </p:txBody>
      </p:sp>
    </p:spTree>
    <p:extLst>
      <p:ext uri="{BB962C8B-B14F-4D97-AF65-F5344CB8AC3E}">
        <p14:creationId xmlns:p14="http://schemas.microsoft.com/office/powerpoint/2010/main" val="1155992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Tahoma" panose="020B0604030504040204" pitchFamily="34" charset="0"/>
              </a:rPr>
              <a:t>“Parent” here includes anyone with parental responsibility for that child. A relative</a:t>
            </a:r>
            <a:r>
              <a:rPr lang="en-GB" altLang="en-US" baseline="0" dirty="0">
                <a:latin typeface="Tahoma" panose="020B0604030504040204" pitchFamily="34" charset="0"/>
              </a:rPr>
              <a:t> </a:t>
            </a:r>
            <a:r>
              <a:rPr lang="en-GB" altLang="en-US" dirty="0">
                <a:latin typeface="Tahoma" panose="020B0604030504040204" pitchFamily="34" charset="0"/>
              </a:rPr>
              <a:t>means a grandparent, brother, sister, uncle or aunt.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latin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Tahoma" panose="020B0604030504040204" pitchFamily="34" charset="0"/>
              </a:rPr>
              <a:t>If you look</a:t>
            </a:r>
            <a:r>
              <a:rPr lang="en-GB" altLang="en-US" baseline="0" dirty="0">
                <a:latin typeface="Tahoma" panose="020B0604030504040204" pitchFamily="34" charset="0"/>
              </a:rPr>
              <a:t> after children in their own home you are a nanny (unless you are looking after the children of more than two sets of parents in the home of one of them).</a:t>
            </a:r>
            <a:endParaRPr lang="en-GB" altLang="en-US" dirty="0">
              <a:latin typeface="Tahom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7</a:t>
            </a:fld>
            <a:endParaRPr lang="en-GB"/>
          </a:p>
        </p:txBody>
      </p:sp>
    </p:spTree>
    <p:extLst>
      <p:ext uri="{BB962C8B-B14F-4D97-AF65-F5344CB8AC3E}">
        <p14:creationId xmlns:p14="http://schemas.microsoft.com/office/powerpoint/2010/main" val="1251971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Activities </a:t>
            </a:r>
            <a:r>
              <a:rPr lang="en-GB" baseline="0"/>
              <a:t>include </a:t>
            </a:r>
            <a:r>
              <a:rPr lang="en-GB" baseline="0" err="1"/>
              <a:t>eg</a:t>
            </a:r>
            <a:r>
              <a:rPr lang="en-GB" baseline="0"/>
              <a:t> </a:t>
            </a:r>
            <a:r>
              <a:rPr lang="en-GB">
                <a:solidFill>
                  <a:srgbClr val="FF0000"/>
                </a:solidFill>
              </a:rPr>
              <a:t>homework support, performing arts, craft, sport or religious/cultural/language studies.</a:t>
            </a:r>
          </a:p>
          <a:p>
            <a:endParaRPr lang="en-GB"/>
          </a:p>
        </p:txBody>
      </p:sp>
      <p:sp>
        <p:nvSpPr>
          <p:cNvPr id="4" name="Slide Number Placeholder 3"/>
          <p:cNvSpPr>
            <a:spLocks noGrp="1"/>
          </p:cNvSpPr>
          <p:nvPr>
            <p:ph type="sldNum" sz="quarter" idx="10"/>
          </p:nvPr>
        </p:nvSpPr>
        <p:spPr/>
        <p:txBody>
          <a:bodyPr/>
          <a:lstStyle/>
          <a:p>
            <a:fld id="{84C5A11B-B8B8-44F3-860C-35CF1D16E115}" type="slidenum">
              <a:rPr lang="en-GB" smtClean="0"/>
              <a:t>8</a:t>
            </a:fld>
            <a:endParaRPr lang="en-GB"/>
          </a:p>
        </p:txBody>
      </p:sp>
    </p:spTree>
    <p:extLst>
      <p:ext uri="{BB962C8B-B14F-4D97-AF65-F5344CB8AC3E}">
        <p14:creationId xmlns:p14="http://schemas.microsoft.com/office/powerpoint/2010/main" val="1778021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may be able to get the childcare business grant for registered providers who are registered on the early years register providing the free entitlement.</a:t>
            </a:r>
          </a:p>
        </p:txBody>
      </p:sp>
      <p:sp>
        <p:nvSpPr>
          <p:cNvPr id="4" name="Slide Number Placeholder 3"/>
          <p:cNvSpPr>
            <a:spLocks noGrp="1"/>
          </p:cNvSpPr>
          <p:nvPr>
            <p:ph type="sldNum" sz="quarter" idx="10"/>
          </p:nvPr>
        </p:nvSpPr>
        <p:spPr/>
        <p:txBody>
          <a:bodyPr/>
          <a:lstStyle/>
          <a:p>
            <a:fld id="{84C5A11B-B8B8-44F3-860C-35CF1D16E115}" type="slidenum">
              <a:rPr lang="en-GB" smtClean="0"/>
              <a:t>9</a:t>
            </a:fld>
            <a:endParaRPr lang="en-GB"/>
          </a:p>
        </p:txBody>
      </p:sp>
    </p:spTree>
    <p:extLst>
      <p:ext uri="{BB962C8B-B14F-4D97-AF65-F5344CB8AC3E}">
        <p14:creationId xmlns:p14="http://schemas.microsoft.com/office/powerpoint/2010/main" val="2180413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bwMode="auto">
          <a:xfrm>
            <a:off x="0" y="0"/>
            <a:ext cx="12192000" cy="6858000"/>
          </a:xfrm>
          <a:prstGeom prst="rect">
            <a:avLst/>
          </a:prstGeom>
          <a:solidFill>
            <a:srgbClr val="009ABC"/>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a:p>
        </p:txBody>
      </p:sp>
      <p:sp>
        <p:nvSpPr>
          <p:cNvPr id="110"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FFFFFF">
              <a:alpha val="74902"/>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ctrTitle"/>
          </p:nvPr>
        </p:nvSpPr>
        <p:spPr>
          <a:xfrm>
            <a:off x="1524000" y="1122363"/>
            <a:ext cx="9144000" cy="2216149"/>
          </a:xfrm>
        </p:spPr>
        <p:txBody>
          <a:bodyPr anchor="b">
            <a:normAutofit/>
          </a:bodyPr>
          <a:lstStyle>
            <a:lvl1pPr algn="l">
              <a:defRPr sz="4400" b="0">
                <a:solidFill>
                  <a:schemeClr val="bg1"/>
                </a:solidFill>
              </a:defRPr>
            </a:lvl1pPr>
          </a:lstStyle>
          <a:p>
            <a:r>
              <a:rPr lang="en-US"/>
              <a:t>Click to edit Master title style</a:t>
            </a:r>
            <a:endParaRPr lang="en-GB"/>
          </a:p>
        </p:txBody>
      </p:sp>
      <p:sp>
        <p:nvSpPr>
          <p:cNvPr id="3" name="Subtitle 2"/>
          <p:cNvSpPr>
            <a:spLocks noGrp="1"/>
          </p:cNvSpPr>
          <p:nvPr>
            <p:ph type="subTitle" idx="1"/>
          </p:nvPr>
        </p:nvSpPr>
        <p:spPr>
          <a:xfrm>
            <a:off x="1524000" y="3602038"/>
            <a:ext cx="7745128"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lvl1pPr>
              <a:defRPr b="0">
                <a:solidFill>
                  <a:srgbClr val="221E5B"/>
                </a:solidFill>
              </a:defRPr>
            </a:lvl1pPr>
          </a:lstStyle>
          <a:p>
            <a:r>
              <a:rPr lang="en-GB"/>
              <a:t>What you need to know if you want to be a childminder</a:t>
            </a:r>
          </a:p>
        </p:txBody>
      </p:sp>
      <p:sp>
        <p:nvSpPr>
          <p:cNvPr id="6" name="Slide Number Placeholder 5"/>
          <p:cNvSpPr>
            <a:spLocks noGrp="1"/>
          </p:cNvSpPr>
          <p:nvPr>
            <p:ph type="sldNum" sz="quarter" idx="12"/>
          </p:nvPr>
        </p:nvSpPr>
        <p:spPr/>
        <p:txBody>
          <a:bodyPr/>
          <a:lstStyle>
            <a:lvl1pPr>
              <a:defRPr b="1">
                <a:solidFill>
                  <a:srgbClr val="221E5B"/>
                </a:solidFill>
              </a:defRPr>
            </a:lvl1pPr>
          </a:lstStyle>
          <a:p>
            <a:r>
              <a:rPr lang="en-GB" b="0"/>
              <a:t>Slide </a:t>
            </a:r>
            <a:fld id="{5F4C8201-D8A8-417D-8A18-42E93E6C5D44}" type="slidenum">
              <a:rPr lang="en-GB" smtClean="0"/>
              <a:pPr/>
              <a:t>‹#›</a:t>
            </a:fld>
            <a:endParaRPr lang="en-GB"/>
          </a:p>
        </p:txBody>
      </p:sp>
      <p:sp>
        <p:nvSpPr>
          <p:cNvPr id="12" name="AutoShape 3"/>
          <p:cNvSpPr>
            <a:spLocks noChangeAspect="1" noChangeArrowheads="1" noTextEdit="1"/>
          </p:cNvSpPr>
          <p:nvPr userDrawn="1"/>
        </p:nvSpPr>
        <p:spPr bwMode="auto">
          <a:xfrm>
            <a:off x="-1722438" y="1263650"/>
            <a:ext cx="15081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4" name="Group 103"/>
          <p:cNvGrpSpPr/>
          <p:nvPr userDrawn="1"/>
        </p:nvGrpSpPr>
        <p:grpSpPr>
          <a:xfrm>
            <a:off x="9939338" y="366995"/>
            <a:ext cx="1414462" cy="1200150"/>
            <a:chOff x="-1995768" y="103889"/>
            <a:chExt cx="1414462" cy="1200150"/>
          </a:xfrm>
        </p:grpSpPr>
        <p:sp>
          <p:nvSpPr>
            <p:cNvPr id="62" name="Freeform 9"/>
            <p:cNvSpPr>
              <a:spLocks/>
            </p:cNvSpPr>
            <p:nvPr userDrawn="1"/>
          </p:nvSpPr>
          <p:spPr bwMode="auto">
            <a:xfrm>
              <a:off x="-836893" y="103889"/>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Freeform 10"/>
            <p:cNvSpPr>
              <a:spLocks/>
            </p:cNvSpPr>
            <p:nvPr userDrawn="1"/>
          </p:nvSpPr>
          <p:spPr bwMode="auto">
            <a:xfrm>
              <a:off x="-990881" y="197552"/>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11"/>
            <p:cNvSpPr>
              <a:spLocks/>
            </p:cNvSpPr>
            <p:nvPr userDrawn="1"/>
          </p:nvSpPr>
          <p:spPr bwMode="auto">
            <a:xfrm>
              <a:off x="-1140106" y="183264"/>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12"/>
            <p:cNvSpPr>
              <a:spLocks/>
            </p:cNvSpPr>
            <p:nvPr userDrawn="1"/>
          </p:nvSpPr>
          <p:spPr bwMode="auto">
            <a:xfrm>
              <a:off x="-1254406" y="256289"/>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13"/>
            <p:cNvSpPr>
              <a:spLocks/>
            </p:cNvSpPr>
            <p:nvPr userDrawn="1"/>
          </p:nvSpPr>
          <p:spPr bwMode="auto">
            <a:xfrm>
              <a:off x="-1363943" y="249939"/>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14"/>
            <p:cNvSpPr>
              <a:spLocks/>
            </p:cNvSpPr>
            <p:nvPr userDrawn="1"/>
          </p:nvSpPr>
          <p:spPr bwMode="auto">
            <a:xfrm>
              <a:off x="-1451256" y="300739"/>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15"/>
            <p:cNvSpPr>
              <a:spLocks noEditPoints="1"/>
            </p:cNvSpPr>
            <p:nvPr userDrawn="1"/>
          </p:nvSpPr>
          <p:spPr bwMode="auto">
            <a:xfrm>
              <a:off x="-1995768" y="421389"/>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16"/>
            <p:cNvSpPr>
              <a:spLocks/>
            </p:cNvSpPr>
            <p:nvPr userDrawn="1"/>
          </p:nvSpPr>
          <p:spPr bwMode="auto">
            <a:xfrm>
              <a:off x="-1648106" y="394402"/>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17"/>
            <p:cNvSpPr>
              <a:spLocks/>
            </p:cNvSpPr>
            <p:nvPr userDrawn="1"/>
          </p:nvSpPr>
          <p:spPr bwMode="auto">
            <a:xfrm>
              <a:off x="-1456018" y="534102"/>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18"/>
            <p:cNvSpPr>
              <a:spLocks/>
            </p:cNvSpPr>
            <p:nvPr userDrawn="1"/>
          </p:nvSpPr>
          <p:spPr bwMode="auto">
            <a:xfrm>
              <a:off x="-1262343" y="464252"/>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19"/>
            <p:cNvSpPr>
              <a:spLocks noEditPoints="1"/>
            </p:cNvSpPr>
            <p:nvPr userDrawn="1"/>
          </p:nvSpPr>
          <p:spPr bwMode="auto">
            <a:xfrm>
              <a:off x="-1071843" y="530927"/>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20"/>
            <p:cNvSpPr>
              <a:spLocks noEditPoints="1"/>
            </p:cNvSpPr>
            <p:nvPr userDrawn="1"/>
          </p:nvSpPr>
          <p:spPr bwMode="auto">
            <a:xfrm>
              <a:off x="-816256" y="402339"/>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Freeform 21"/>
            <p:cNvSpPr>
              <a:spLocks/>
            </p:cNvSpPr>
            <p:nvPr userDrawn="1"/>
          </p:nvSpPr>
          <p:spPr bwMode="auto">
            <a:xfrm>
              <a:off x="-1973543" y="950027"/>
              <a:ext cx="46037" cy="98425"/>
            </a:xfrm>
            <a:custGeom>
              <a:avLst/>
              <a:gdLst>
                <a:gd name="T0" fmla="*/ 15 w 16"/>
                <a:gd name="T1" fmla="*/ 5 h 35"/>
                <a:gd name="T2" fmla="*/ 6 w 16"/>
                <a:gd name="T3" fmla="*/ 7 h 35"/>
                <a:gd name="T4" fmla="*/ 6 w 16"/>
                <a:gd name="T5" fmla="*/ 35 h 35"/>
                <a:gd name="T6" fmla="*/ 0 w 16"/>
                <a:gd name="T7" fmla="*/ 35 h 35"/>
                <a:gd name="T8" fmla="*/ 0 w 16"/>
                <a:gd name="T9" fmla="*/ 0 h 35"/>
                <a:gd name="T10" fmla="*/ 5 w 16"/>
                <a:gd name="T11" fmla="*/ 0 h 35"/>
                <a:gd name="T12" fmla="*/ 5 w 16"/>
                <a:gd name="T13" fmla="*/ 3 h 35"/>
                <a:gd name="T14" fmla="*/ 15 w 16"/>
                <a:gd name="T15" fmla="*/ 0 h 35"/>
                <a:gd name="T16" fmla="*/ 16 w 16"/>
                <a:gd name="T17" fmla="*/ 0 h 35"/>
                <a:gd name="T18" fmla="*/ 16 w 16"/>
                <a:gd name="T19" fmla="*/ 5 h 35"/>
                <a:gd name="T20" fmla="*/ 15 w 16"/>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1" y="0"/>
                    <a:pt x="15" y="0"/>
                  </a:cubicBezTo>
                  <a:cubicBezTo>
                    <a:pt x="15" y="0"/>
                    <a:pt x="16" y="0"/>
                    <a:pt x="16" y="0"/>
                  </a:cubicBezTo>
                  <a:cubicBezTo>
                    <a:pt x="16" y="5"/>
                    <a:pt x="16" y="5"/>
                    <a:pt x="16" y="5"/>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Freeform 22"/>
            <p:cNvSpPr>
              <a:spLocks noEditPoints="1"/>
            </p:cNvSpPr>
            <p:nvPr userDrawn="1"/>
          </p:nvSpPr>
          <p:spPr bwMode="auto">
            <a:xfrm>
              <a:off x="-1919568" y="946852"/>
              <a:ext cx="69850"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6"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 name="Freeform 23"/>
            <p:cNvSpPr>
              <a:spLocks noEditPoints="1"/>
            </p:cNvSpPr>
            <p:nvPr userDrawn="1"/>
          </p:nvSpPr>
          <p:spPr bwMode="auto">
            <a:xfrm>
              <a:off x="-1821143"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1 w 7"/>
                <a:gd name="T11" fmla="*/ 15 h 50"/>
                <a:gd name="T12" fmla="*/ 6 w 7"/>
                <a:gd name="T13" fmla="*/ 15 h 50"/>
                <a:gd name="T14" fmla="*/ 6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1" y="15"/>
                  </a:moveTo>
                  <a:cubicBezTo>
                    <a:pt x="6" y="15"/>
                    <a:pt x="6" y="15"/>
                    <a:pt x="6" y="15"/>
                  </a:cubicBezTo>
                  <a:cubicBezTo>
                    <a:pt x="6" y="50"/>
                    <a:pt x="6" y="50"/>
                    <a:pt x="6"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Freeform 24"/>
            <p:cNvSpPr>
              <a:spLocks/>
            </p:cNvSpPr>
            <p:nvPr userDrawn="1"/>
          </p:nvSpPr>
          <p:spPr bwMode="auto">
            <a:xfrm>
              <a:off x="-1781456" y="946852"/>
              <a:ext cx="63500" cy="104775"/>
            </a:xfrm>
            <a:custGeom>
              <a:avLst/>
              <a:gdLst>
                <a:gd name="T0" fmla="*/ 10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0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0" y="37"/>
                  </a:moveTo>
                  <a:cubicBezTo>
                    <a:pt x="7" y="37"/>
                    <a:pt x="4" y="37"/>
                    <a:pt x="0" y="35"/>
                  </a:cubicBezTo>
                  <a:cubicBezTo>
                    <a:pt x="1" y="31"/>
                    <a:pt x="1" y="31"/>
                    <a:pt x="1" y="31"/>
                  </a:cubicBezTo>
                  <a:cubicBezTo>
                    <a:pt x="4" y="32"/>
                    <a:pt x="7" y="32"/>
                    <a:pt x="9" y="32"/>
                  </a:cubicBezTo>
                  <a:cubicBezTo>
                    <a:pt x="14" y="32"/>
                    <a:pt x="17" y="30"/>
                    <a:pt x="17" y="27"/>
                  </a:cubicBezTo>
                  <a:cubicBezTo>
                    <a:pt x="17" y="24"/>
                    <a:pt x="16" y="22"/>
                    <a:pt x="11" y="21"/>
                  </a:cubicBezTo>
                  <a:cubicBezTo>
                    <a:pt x="5" y="19"/>
                    <a:pt x="0" y="17"/>
                    <a:pt x="0" y="11"/>
                  </a:cubicBezTo>
                  <a:cubicBezTo>
                    <a:pt x="0" y="4"/>
                    <a:pt x="4" y="0"/>
                    <a:pt x="12" y="0"/>
                  </a:cubicBezTo>
                  <a:cubicBezTo>
                    <a:pt x="14" y="0"/>
                    <a:pt x="17"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0"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 name="Freeform 25"/>
            <p:cNvSpPr>
              <a:spLocks noEditPoints="1"/>
            </p:cNvSpPr>
            <p:nvPr userDrawn="1"/>
          </p:nvSpPr>
          <p:spPr bwMode="auto">
            <a:xfrm>
              <a:off x="-1697318"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 name="Freeform 26"/>
            <p:cNvSpPr>
              <a:spLocks/>
            </p:cNvSpPr>
            <p:nvPr userDrawn="1"/>
          </p:nvSpPr>
          <p:spPr bwMode="auto">
            <a:xfrm>
              <a:off x="-1649693" y="946852"/>
              <a:ext cx="74612" cy="101600"/>
            </a:xfrm>
            <a:custGeom>
              <a:avLst/>
              <a:gdLst>
                <a:gd name="T0" fmla="*/ 21 w 27"/>
                <a:gd name="T1" fmla="*/ 36 h 36"/>
                <a:gd name="T2" fmla="*/ 21 w 27"/>
                <a:gd name="T3" fmla="*/ 15 h 36"/>
                <a:gd name="T4" fmla="*/ 16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6" y="5"/>
                  </a:cubicBezTo>
                  <a:cubicBezTo>
                    <a:pt x="13"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4"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 name="Freeform 27"/>
            <p:cNvSpPr>
              <a:spLocks noEditPoints="1"/>
            </p:cNvSpPr>
            <p:nvPr userDrawn="1"/>
          </p:nvSpPr>
          <p:spPr bwMode="auto">
            <a:xfrm>
              <a:off x="-1551268" y="946852"/>
              <a:ext cx="80962" cy="146050"/>
            </a:xfrm>
            <a:custGeom>
              <a:avLst/>
              <a:gdLst>
                <a:gd name="T0" fmla="*/ 25 w 29"/>
                <a:gd name="T1" fmla="*/ 49 h 52"/>
                <a:gd name="T2" fmla="*/ 15 w 29"/>
                <a:gd name="T3" fmla="*/ 52 h 52"/>
                <a:gd name="T4" fmla="*/ 3 w 29"/>
                <a:gd name="T5" fmla="*/ 50 h 52"/>
                <a:gd name="T6" fmla="*/ 3 w 29"/>
                <a:gd name="T7" fmla="*/ 47 h 52"/>
                <a:gd name="T8" fmla="*/ 13 w 29"/>
                <a:gd name="T9" fmla="*/ 47 h 52"/>
                <a:gd name="T10" fmla="*/ 22 w 29"/>
                <a:gd name="T11" fmla="*/ 44 h 52"/>
                <a:gd name="T12" fmla="*/ 24 w 29"/>
                <a:gd name="T13" fmla="*/ 35 h 52"/>
                <a:gd name="T14" fmla="*/ 24 w 29"/>
                <a:gd name="T15" fmla="*/ 32 h 52"/>
                <a:gd name="T16" fmla="*/ 12 w 29"/>
                <a:gd name="T17" fmla="*/ 36 h 52"/>
                <a:gd name="T18" fmla="*/ 0 w 29"/>
                <a:gd name="T19" fmla="*/ 19 h 52"/>
                <a:gd name="T20" fmla="*/ 13 w 29"/>
                <a:gd name="T21" fmla="*/ 0 h 52"/>
                <a:gd name="T22" fmla="*/ 24 w 29"/>
                <a:gd name="T23" fmla="*/ 4 h 52"/>
                <a:gd name="T24" fmla="*/ 24 w 29"/>
                <a:gd name="T25" fmla="*/ 1 h 52"/>
                <a:gd name="T26" fmla="*/ 29 w 29"/>
                <a:gd name="T27" fmla="*/ 1 h 52"/>
                <a:gd name="T28" fmla="*/ 29 w 29"/>
                <a:gd name="T29" fmla="*/ 34 h 52"/>
                <a:gd name="T30" fmla="*/ 25 w 29"/>
                <a:gd name="T31" fmla="*/ 49 h 52"/>
                <a:gd name="T32" fmla="*/ 24 w 29"/>
                <a:gd name="T33" fmla="*/ 8 h 52"/>
                <a:gd name="T34" fmla="*/ 14 w 29"/>
                <a:gd name="T35" fmla="*/ 5 h 52"/>
                <a:gd name="T36" fmla="*/ 6 w 29"/>
                <a:gd name="T37" fmla="*/ 18 h 52"/>
                <a:gd name="T38" fmla="*/ 14 w 29"/>
                <a:gd name="T39" fmla="*/ 31 h 52"/>
                <a:gd name="T40" fmla="*/ 24 w 29"/>
                <a:gd name="T41" fmla="*/ 29 h 52"/>
                <a:gd name="T42" fmla="*/ 24 w 29"/>
                <a:gd name="T43" fmla="*/ 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9" y="52"/>
                    <a:pt x="3" y="50"/>
                  </a:cubicBezTo>
                  <a:cubicBezTo>
                    <a:pt x="3" y="47"/>
                    <a:pt x="3" y="47"/>
                    <a:pt x="3" y="47"/>
                  </a:cubicBezTo>
                  <a:cubicBezTo>
                    <a:pt x="8" y="47"/>
                    <a:pt x="10" y="47"/>
                    <a:pt x="13" y="47"/>
                  </a:cubicBezTo>
                  <a:cubicBezTo>
                    <a:pt x="18" y="47"/>
                    <a:pt x="21" y="46"/>
                    <a:pt x="22" y="44"/>
                  </a:cubicBezTo>
                  <a:cubicBezTo>
                    <a:pt x="23" y="42"/>
                    <a:pt x="24" y="40"/>
                    <a:pt x="24" y="35"/>
                  </a:cubicBezTo>
                  <a:cubicBezTo>
                    <a:pt x="24" y="32"/>
                    <a:pt x="24" y="32"/>
                    <a:pt x="24" y="32"/>
                  </a:cubicBezTo>
                  <a:cubicBezTo>
                    <a:pt x="19" y="35"/>
                    <a:pt x="15" y="36"/>
                    <a:pt x="12" y="36"/>
                  </a:cubicBezTo>
                  <a:cubicBezTo>
                    <a:pt x="4" y="36"/>
                    <a:pt x="0" y="30"/>
                    <a:pt x="0" y="19"/>
                  </a:cubicBezTo>
                  <a:cubicBezTo>
                    <a:pt x="0" y="8"/>
                    <a:pt x="5" y="0"/>
                    <a:pt x="13" y="0"/>
                  </a:cubicBezTo>
                  <a:cubicBezTo>
                    <a:pt x="17" y="0"/>
                    <a:pt x="20" y="2"/>
                    <a:pt x="24" y="4"/>
                  </a:cubicBezTo>
                  <a:cubicBezTo>
                    <a:pt x="24" y="1"/>
                    <a:pt x="24" y="1"/>
                    <a:pt x="24" y="1"/>
                  </a:cubicBezTo>
                  <a:cubicBezTo>
                    <a:pt x="29" y="1"/>
                    <a:pt x="29" y="1"/>
                    <a:pt x="29" y="1"/>
                  </a:cubicBezTo>
                  <a:cubicBezTo>
                    <a:pt x="29" y="34"/>
                    <a:pt x="29" y="34"/>
                    <a:pt x="29" y="34"/>
                  </a:cubicBezTo>
                  <a:cubicBezTo>
                    <a:pt x="29" y="44"/>
                    <a:pt x="28" y="46"/>
                    <a:pt x="25" y="49"/>
                  </a:cubicBezTo>
                  <a:moveTo>
                    <a:pt x="24" y="8"/>
                  </a:moveTo>
                  <a:cubicBezTo>
                    <a:pt x="18" y="6"/>
                    <a:pt x="17" y="5"/>
                    <a:pt x="14" y="5"/>
                  </a:cubicBezTo>
                  <a:cubicBezTo>
                    <a:pt x="9" y="5"/>
                    <a:pt x="6" y="10"/>
                    <a:pt x="6" y="18"/>
                  </a:cubicBezTo>
                  <a:cubicBezTo>
                    <a:pt x="6" y="27"/>
                    <a:pt x="9" y="31"/>
                    <a:pt x="14" y="31"/>
                  </a:cubicBezTo>
                  <a:cubicBezTo>
                    <a:pt x="16" y="31"/>
                    <a:pt x="18" y="31"/>
                    <a:pt x="24" y="29"/>
                  </a:cubicBezTo>
                  <a:lnTo>
                    <a:pt x="24" y="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 name="Freeform 28"/>
            <p:cNvSpPr>
              <a:spLocks/>
            </p:cNvSpPr>
            <p:nvPr userDrawn="1"/>
          </p:nvSpPr>
          <p:spPr bwMode="auto">
            <a:xfrm>
              <a:off x="-1397281" y="946852"/>
              <a:ext cx="63500" cy="104775"/>
            </a:xfrm>
            <a:custGeom>
              <a:avLst/>
              <a:gdLst>
                <a:gd name="T0" fmla="*/ 11 w 23"/>
                <a:gd name="T1" fmla="*/ 37 h 37"/>
                <a:gd name="T2" fmla="*/ 0 w 23"/>
                <a:gd name="T3" fmla="*/ 35 h 37"/>
                <a:gd name="T4" fmla="*/ 1 w 23"/>
                <a:gd name="T5" fmla="*/ 31 h 37"/>
                <a:gd name="T6" fmla="*/ 10 w 23"/>
                <a:gd name="T7" fmla="*/ 32 h 37"/>
                <a:gd name="T8" fmla="*/ 18 w 23"/>
                <a:gd name="T9" fmla="*/ 27 h 37"/>
                <a:gd name="T10" fmla="*/ 12 w 23"/>
                <a:gd name="T11" fmla="*/ 21 h 37"/>
                <a:gd name="T12" fmla="*/ 1 w 23"/>
                <a:gd name="T13" fmla="*/ 11 h 37"/>
                <a:gd name="T14" fmla="*/ 12 w 23"/>
                <a:gd name="T15" fmla="*/ 0 h 37"/>
                <a:gd name="T16" fmla="*/ 21 w 23"/>
                <a:gd name="T17" fmla="*/ 2 h 37"/>
                <a:gd name="T18" fmla="*/ 21 w 23"/>
                <a:gd name="T19" fmla="*/ 6 h 37"/>
                <a:gd name="T20" fmla="*/ 13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5" y="37"/>
                    <a:pt x="0" y="35"/>
                  </a:cubicBezTo>
                  <a:cubicBezTo>
                    <a:pt x="1" y="31"/>
                    <a:pt x="1" y="31"/>
                    <a:pt x="1" y="31"/>
                  </a:cubicBezTo>
                  <a:cubicBezTo>
                    <a:pt x="5" y="32"/>
                    <a:pt x="7" y="32"/>
                    <a:pt x="10" y="32"/>
                  </a:cubicBezTo>
                  <a:cubicBezTo>
                    <a:pt x="15" y="32"/>
                    <a:pt x="18" y="30"/>
                    <a:pt x="18" y="27"/>
                  </a:cubicBezTo>
                  <a:cubicBezTo>
                    <a:pt x="18" y="24"/>
                    <a:pt x="16" y="22"/>
                    <a:pt x="12" y="21"/>
                  </a:cubicBezTo>
                  <a:cubicBezTo>
                    <a:pt x="6" y="19"/>
                    <a:pt x="1" y="17"/>
                    <a:pt x="1" y="11"/>
                  </a:cubicBezTo>
                  <a:cubicBezTo>
                    <a:pt x="1" y="4"/>
                    <a:pt x="5" y="0"/>
                    <a:pt x="12" y="0"/>
                  </a:cubicBezTo>
                  <a:cubicBezTo>
                    <a:pt x="15" y="0"/>
                    <a:pt x="18" y="1"/>
                    <a:pt x="21" y="2"/>
                  </a:cubicBezTo>
                  <a:cubicBezTo>
                    <a:pt x="21" y="6"/>
                    <a:pt x="21" y="6"/>
                    <a:pt x="21" y="6"/>
                  </a:cubicBezTo>
                  <a:cubicBezTo>
                    <a:pt x="17" y="5"/>
                    <a:pt x="15" y="5"/>
                    <a:pt x="13" y="5"/>
                  </a:cubicBezTo>
                  <a:cubicBezTo>
                    <a:pt x="9" y="5"/>
                    <a:pt x="6" y="7"/>
                    <a:pt x="6" y="10"/>
                  </a:cubicBezTo>
                  <a:cubicBezTo>
                    <a:pt x="6" y="18"/>
                    <a:pt x="23" y="14"/>
                    <a:pt x="23" y="26"/>
                  </a:cubicBezTo>
                  <a:cubicBezTo>
                    <a:pt x="23" y="33"/>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Freeform 29"/>
            <p:cNvSpPr>
              <a:spLocks/>
            </p:cNvSpPr>
            <p:nvPr userDrawn="1"/>
          </p:nvSpPr>
          <p:spPr bwMode="auto">
            <a:xfrm>
              <a:off x="-1324256" y="924627"/>
              <a:ext cx="63500" cy="127000"/>
            </a:xfrm>
            <a:custGeom>
              <a:avLst/>
              <a:gdLst>
                <a:gd name="T0" fmla="*/ 13 w 23"/>
                <a:gd name="T1" fmla="*/ 45 h 45"/>
                <a:gd name="T2" fmla="*/ 7 w 23"/>
                <a:gd name="T3" fmla="*/ 42 h 45"/>
                <a:gd name="T4" fmla="*/ 6 w 23"/>
                <a:gd name="T5" fmla="*/ 35 h 45"/>
                <a:gd name="T6" fmla="*/ 6 w 23"/>
                <a:gd name="T7" fmla="*/ 13 h 45"/>
                <a:gd name="T8" fmla="*/ 0 w 23"/>
                <a:gd name="T9" fmla="*/ 13 h 45"/>
                <a:gd name="T10" fmla="*/ 0 w 23"/>
                <a:gd name="T11" fmla="*/ 10 h 45"/>
                <a:gd name="T12" fmla="*/ 6 w 23"/>
                <a:gd name="T13" fmla="*/ 9 h 45"/>
                <a:gd name="T14" fmla="*/ 6 w 23"/>
                <a:gd name="T15" fmla="*/ 0 h 45"/>
                <a:gd name="T16" fmla="*/ 12 w 23"/>
                <a:gd name="T17" fmla="*/ 0 h 45"/>
                <a:gd name="T18" fmla="*/ 12 w 23"/>
                <a:gd name="T19" fmla="*/ 9 h 45"/>
                <a:gd name="T20" fmla="*/ 21 w 23"/>
                <a:gd name="T21" fmla="*/ 9 h 45"/>
                <a:gd name="T22" fmla="*/ 21 w 23"/>
                <a:gd name="T23" fmla="*/ 13 h 45"/>
                <a:gd name="T24" fmla="*/ 12 w 23"/>
                <a:gd name="T25" fmla="*/ 13 h 45"/>
                <a:gd name="T26" fmla="*/ 12 w 23"/>
                <a:gd name="T27" fmla="*/ 32 h 45"/>
                <a:gd name="T28" fmla="*/ 12 w 23"/>
                <a:gd name="T29" fmla="*/ 39 h 45"/>
                <a:gd name="T30" fmla="*/ 15 w 23"/>
                <a:gd name="T31" fmla="*/ 40 h 45"/>
                <a:gd name="T32" fmla="*/ 22 w 23"/>
                <a:gd name="T33" fmla="*/ 39 h 45"/>
                <a:gd name="T34" fmla="*/ 23 w 23"/>
                <a:gd name="T35" fmla="*/ 43 h 45"/>
                <a:gd name="T36" fmla="*/ 13 w 23"/>
                <a:gd name="T37"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45">
                  <a:moveTo>
                    <a:pt x="13" y="45"/>
                  </a:moveTo>
                  <a:cubicBezTo>
                    <a:pt x="10" y="45"/>
                    <a:pt x="8" y="44"/>
                    <a:pt x="7" y="42"/>
                  </a:cubicBezTo>
                  <a:cubicBezTo>
                    <a:pt x="6" y="40"/>
                    <a:pt x="6" y="39"/>
                    <a:pt x="6" y="35"/>
                  </a:cubicBezTo>
                  <a:cubicBezTo>
                    <a:pt x="6" y="13"/>
                    <a:pt x="6" y="13"/>
                    <a:pt x="6" y="13"/>
                  </a:cubicBezTo>
                  <a:cubicBezTo>
                    <a:pt x="0" y="13"/>
                    <a:pt x="0" y="13"/>
                    <a:pt x="0" y="13"/>
                  </a:cubicBezTo>
                  <a:cubicBezTo>
                    <a:pt x="0" y="10"/>
                    <a:pt x="0" y="10"/>
                    <a:pt x="0" y="10"/>
                  </a:cubicBezTo>
                  <a:cubicBezTo>
                    <a:pt x="6" y="9"/>
                    <a:pt x="6" y="9"/>
                    <a:pt x="6" y="9"/>
                  </a:cubicBezTo>
                  <a:cubicBezTo>
                    <a:pt x="6" y="0"/>
                    <a:pt x="6" y="0"/>
                    <a:pt x="6" y="0"/>
                  </a:cubicBezTo>
                  <a:cubicBezTo>
                    <a:pt x="12" y="0"/>
                    <a:pt x="12" y="0"/>
                    <a:pt x="12" y="0"/>
                  </a:cubicBezTo>
                  <a:cubicBezTo>
                    <a:pt x="12" y="9"/>
                    <a:pt x="12" y="9"/>
                    <a:pt x="12" y="9"/>
                  </a:cubicBezTo>
                  <a:cubicBezTo>
                    <a:pt x="21" y="9"/>
                    <a:pt x="21" y="9"/>
                    <a:pt x="21" y="9"/>
                  </a:cubicBezTo>
                  <a:cubicBezTo>
                    <a:pt x="21" y="13"/>
                    <a:pt x="21" y="13"/>
                    <a:pt x="21" y="13"/>
                  </a:cubicBezTo>
                  <a:cubicBezTo>
                    <a:pt x="12" y="13"/>
                    <a:pt x="12" y="13"/>
                    <a:pt x="12" y="13"/>
                  </a:cubicBezTo>
                  <a:cubicBezTo>
                    <a:pt x="12" y="32"/>
                    <a:pt x="12" y="32"/>
                    <a:pt x="12" y="32"/>
                  </a:cubicBezTo>
                  <a:cubicBezTo>
                    <a:pt x="12" y="38"/>
                    <a:pt x="12" y="38"/>
                    <a:pt x="12" y="39"/>
                  </a:cubicBezTo>
                  <a:cubicBezTo>
                    <a:pt x="13" y="40"/>
                    <a:pt x="14" y="40"/>
                    <a:pt x="15" y="40"/>
                  </a:cubicBezTo>
                  <a:cubicBezTo>
                    <a:pt x="17" y="40"/>
                    <a:pt x="19" y="40"/>
                    <a:pt x="22" y="39"/>
                  </a:cubicBezTo>
                  <a:cubicBezTo>
                    <a:pt x="23" y="43"/>
                    <a:pt x="23" y="43"/>
                    <a:pt x="23" y="43"/>
                  </a:cubicBezTo>
                  <a:cubicBezTo>
                    <a:pt x="19" y="44"/>
                    <a:pt x="16" y="45"/>
                    <a:pt x="13" y="4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 name="Freeform 30"/>
            <p:cNvSpPr>
              <a:spLocks noEditPoints="1"/>
            </p:cNvSpPr>
            <p:nvPr userDrawn="1"/>
          </p:nvSpPr>
          <p:spPr bwMode="auto">
            <a:xfrm>
              <a:off x="-1249643" y="946852"/>
              <a:ext cx="71437"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5"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 name="Freeform 31"/>
            <p:cNvSpPr>
              <a:spLocks/>
            </p:cNvSpPr>
            <p:nvPr userDrawn="1"/>
          </p:nvSpPr>
          <p:spPr bwMode="auto">
            <a:xfrm>
              <a:off x="-1148043" y="946852"/>
              <a:ext cx="76200" cy="101600"/>
            </a:xfrm>
            <a:custGeom>
              <a:avLst/>
              <a:gdLst>
                <a:gd name="T0" fmla="*/ 21 w 27"/>
                <a:gd name="T1" fmla="*/ 36 h 36"/>
                <a:gd name="T2" fmla="*/ 21 w 27"/>
                <a:gd name="T3" fmla="*/ 15 h 36"/>
                <a:gd name="T4" fmla="*/ 15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5" y="5"/>
                  </a:cubicBezTo>
                  <a:cubicBezTo>
                    <a:pt x="12"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3"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Freeform 32"/>
            <p:cNvSpPr>
              <a:spLocks noEditPoints="1"/>
            </p:cNvSpPr>
            <p:nvPr userDrawn="1"/>
          </p:nvSpPr>
          <p:spPr bwMode="auto">
            <a:xfrm>
              <a:off x="-1049618"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19" y="53"/>
                    <a:pt x="15" y="54"/>
                    <a:pt x="12" y="54"/>
                  </a:cubicBezTo>
                  <a:cubicBezTo>
                    <a:pt x="4" y="54"/>
                    <a:pt x="0" y="47"/>
                    <a:pt x="0" y="36"/>
                  </a:cubicBezTo>
                  <a:cubicBezTo>
                    <a:pt x="0" y="25"/>
                    <a:pt x="5" y="17"/>
                    <a:pt x="13" y="17"/>
                  </a:cubicBezTo>
                  <a:cubicBezTo>
                    <a:pt x="17" y="17"/>
                    <a:pt x="20"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8" y="23"/>
                    <a:pt x="17" y="22"/>
                    <a:pt x="14" y="22"/>
                  </a:cubicBezTo>
                  <a:cubicBezTo>
                    <a:pt x="9" y="22"/>
                    <a:pt x="6" y="27"/>
                    <a:pt x="6" y="35"/>
                  </a:cubicBezTo>
                  <a:cubicBezTo>
                    <a:pt x="6" y="45"/>
                    <a:pt x="8"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Freeform 33"/>
            <p:cNvSpPr>
              <a:spLocks noEditPoints="1"/>
            </p:cNvSpPr>
            <p:nvPr userDrawn="1"/>
          </p:nvSpPr>
          <p:spPr bwMode="auto">
            <a:xfrm>
              <a:off x="-943256" y="946852"/>
              <a:ext cx="69850" cy="104775"/>
            </a:xfrm>
            <a:custGeom>
              <a:avLst/>
              <a:gdLst>
                <a:gd name="T0" fmla="*/ 19 w 25"/>
                <a:gd name="T1" fmla="*/ 36 h 37"/>
                <a:gd name="T2" fmla="*/ 19 w 25"/>
                <a:gd name="T3" fmla="*/ 33 h 37"/>
                <a:gd name="T4" fmla="*/ 9 w 25"/>
                <a:gd name="T5" fmla="*/ 37 h 37"/>
                <a:gd name="T6" fmla="*/ 0 w 25"/>
                <a:gd name="T7" fmla="*/ 26 h 37"/>
                <a:gd name="T8" fmla="*/ 6 w 25"/>
                <a:gd name="T9" fmla="*/ 16 h 37"/>
                <a:gd name="T10" fmla="*/ 19 w 25"/>
                <a:gd name="T11" fmla="*/ 15 h 37"/>
                <a:gd name="T12" fmla="*/ 19 w 25"/>
                <a:gd name="T13" fmla="*/ 14 h 37"/>
                <a:gd name="T14" fmla="*/ 13 w 25"/>
                <a:gd name="T15" fmla="*/ 5 h 37"/>
                <a:gd name="T16" fmla="*/ 2 w 25"/>
                <a:gd name="T17" fmla="*/ 7 h 37"/>
                <a:gd name="T18" fmla="*/ 2 w 25"/>
                <a:gd name="T19" fmla="*/ 3 h 37"/>
                <a:gd name="T20" fmla="*/ 15 w 25"/>
                <a:gd name="T21" fmla="*/ 0 h 37"/>
                <a:gd name="T22" fmla="*/ 23 w 25"/>
                <a:gd name="T23" fmla="*/ 3 h 37"/>
                <a:gd name="T24" fmla="*/ 25 w 25"/>
                <a:gd name="T25" fmla="*/ 14 h 37"/>
                <a:gd name="T26" fmla="*/ 25 w 25"/>
                <a:gd name="T27" fmla="*/ 36 h 37"/>
                <a:gd name="T28" fmla="*/ 19 w 25"/>
                <a:gd name="T29" fmla="*/ 36 h 37"/>
                <a:gd name="T30" fmla="*/ 19 w 25"/>
                <a:gd name="T31" fmla="*/ 19 h 37"/>
                <a:gd name="T32" fmla="*/ 5 w 25"/>
                <a:gd name="T33" fmla="*/ 26 h 37"/>
                <a:gd name="T34" fmla="*/ 10 w 25"/>
                <a:gd name="T35" fmla="*/ 32 h 37"/>
                <a:gd name="T36" fmla="*/ 19 w 25"/>
                <a:gd name="T37" fmla="*/ 30 h 37"/>
                <a:gd name="T38" fmla="*/ 19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19" y="36"/>
                  </a:moveTo>
                  <a:cubicBezTo>
                    <a:pt x="19" y="33"/>
                    <a:pt x="19" y="33"/>
                    <a:pt x="19" y="33"/>
                  </a:cubicBezTo>
                  <a:cubicBezTo>
                    <a:pt x="15" y="36"/>
                    <a:pt x="12" y="37"/>
                    <a:pt x="9" y="37"/>
                  </a:cubicBezTo>
                  <a:cubicBezTo>
                    <a:pt x="4" y="37"/>
                    <a:pt x="0" y="34"/>
                    <a:pt x="0" y="26"/>
                  </a:cubicBezTo>
                  <a:cubicBezTo>
                    <a:pt x="0" y="20"/>
                    <a:pt x="2" y="17"/>
                    <a:pt x="6" y="16"/>
                  </a:cubicBezTo>
                  <a:cubicBezTo>
                    <a:pt x="9" y="15"/>
                    <a:pt x="12" y="15"/>
                    <a:pt x="19" y="15"/>
                  </a:cubicBezTo>
                  <a:cubicBezTo>
                    <a:pt x="19" y="14"/>
                    <a:pt x="19" y="14"/>
                    <a:pt x="19" y="14"/>
                  </a:cubicBezTo>
                  <a:cubicBezTo>
                    <a:pt x="19" y="8"/>
                    <a:pt x="20" y="5"/>
                    <a:pt x="13" y="5"/>
                  </a:cubicBezTo>
                  <a:cubicBezTo>
                    <a:pt x="10" y="5"/>
                    <a:pt x="7" y="6"/>
                    <a:pt x="2" y="7"/>
                  </a:cubicBezTo>
                  <a:cubicBezTo>
                    <a:pt x="2" y="3"/>
                    <a:pt x="2" y="3"/>
                    <a:pt x="2" y="3"/>
                  </a:cubicBezTo>
                  <a:cubicBezTo>
                    <a:pt x="7" y="1"/>
                    <a:pt x="11" y="0"/>
                    <a:pt x="15" y="0"/>
                  </a:cubicBezTo>
                  <a:cubicBezTo>
                    <a:pt x="19" y="0"/>
                    <a:pt x="21" y="1"/>
                    <a:pt x="23" y="3"/>
                  </a:cubicBezTo>
                  <a:cubicBezTo>
                    <a:pt x="24" y="5"/>
                    <a:pt x="25" y="7"/>
                    <a:pt x="25" y="14"/>
                  </a:cubicBezTo>
                  <a:cubicBezTo>
                    <a:pt x="25" y="36"/>
                    <a:pt x="25" y="36"/>
                    <a:pt x="25" y="36"/>
                  </a:cubicBezTo>
                  <a:lnTo>
                    <a:pt x="19" y="36"/>
                  </a:lnTo>
                  <a:close/>
                  <a:moveTo>
                    <a:pt x="19" y="19"/>
                  </a:moveTo>
                  <a:cubicBezTo>
                    <a:pt x="8" y="20"/>
                    <a:pt x="5" y="21"/>
                    <a:pt x="5" y="26"/>
                  </a:cubicBezTo>
                  <a:cubicBezTo>
                    <a:pt x="5" y="30"/>
                    <a:pt x="7" y="32"/>
                    <a:pt x="10" y="32"/>
                  </a:cubicBezTo>
                  <a:cubicBezTo>
                    <a:pt x="13" y="32"/>
                    <a:pt x="19" y="30"/>
                    <a:pt x="19" y="30"/>
                  </a:cubicBezTo>
                  <a:lnTo>
                    <a:pt x="19"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Freeform 34"/>
            <p:cNvSpPr>
              <a:spLocks/>
            </p:cNvSpPr>
            <p:nvPr userDrawn="1"/>
          </p:nvSpPr>
          <p:spPr bwMode="auto">
            <a:xfrm>
              <a:off x="-844831" y="950027"/>
              <a:ext cx="47625" cy="98425"/>
            </a:xfrm>
            <a:custGeom>
              <a:avLst/>
              <a:gdLst>
                <a:gd name="T0" fmla="*/ 15 w 17"/>
                <a:gd name="T1" fmla="*/ 5 h 35"/>
                <a:gd name="T2" fmla="*/ 6 w 17"/>
                <a:gd name="T3" fmla="*/ 7 h 35"/>
                <a:gd name="T4" fmla="*/ 6 w 17"/>
                <a:gd name="T5" fmla="*/ 35 h 35"/>
                <a:gd name="T6" fmla="*/ 0 w 17"/>
                <a:gd name="T7" fmla="*/ 35 h 35"/>
                <a:gd name="T8" fmla="*/ 0 w 17"/>
                <a:gd name="T9" fmla="*/ 0 h 35"/>
                <a:gd name="T10" fmla="*/ 5 w 17"/>
                <a:gd name="T11" fmla="*/ 0 h 35"/>
                <a:gd name="T12" fmla="*/ 5 w 17"/>
                <a:gd name="T13" fmla="*/ 3 h 35"/>
                <a:gd name="T14" fmla="*/ 15 w 17"/>
                <a:gd name="T15" fmla="*/ 0 h 35"/>
                <a:gd name="T16" fmla="*/ 17 w 17"/>
                <a:gd name="T17" fmla="*/ 0 h 35"/>
                <a:gd name="T18" fmla="*/ 17 w 17"/>
                <a:gd name="T19" fmla="*/ 5 h 35"/>
                <a:gd name="T20" fmla="*/ 15 w 17"/>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2" y="0"/>
                    <a:pt x="15" y="0"/>
                  </a:cubicBezTo>
                  <a:cubicBezTo>
                    <a:pt x="15" y="0"/>
                    <a:pt x="16" y="0"/>
                    <a:pt x="17" y="0"/>
                  </a:cubicBezTo>
                  <a:cubicBezTo>
                    <a:pt x="17" y="5"/>
                    <a:pt x="17" y="5"/>
                    <a:pt x="17" y="5"/>
                  </a:cubicBezTo>
                  <a:cubicBezTo>
                    <a:pt x="16"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 name="Freeform 35"/>
            <p:cNvSpPr>
              <a:spLocks noEditPoints="1"/>
            </p:cNvSpPr>
            <p:nvPr userDrawn="1"/>
          </p:nvSpPr>
          <p:spPr bwMode="auto">
            <a:xfrm>
              <a:off x="-790856"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20" y="53"/>
                    <a:pt x="15" y="54"/>
                    <a:pt x="12" y="54"/>
                  </a:cubicBezTo>
                  <a:cubicBezTo>
                    <a:pt x="5" y="54"/>
                    <a:pt x="0" y="47"/>
                    <a:pt x="0" y="36"/>
                  </a:cubicBezTo>
                  <a:cubicBezTo>
                    <a:pt x="0" y="25"/>
                    <a:pt x="5" y="17"/>
                    <a:pt x="13" y="17"/>
                  </a:cubicBezTo>
                  <a:cubicBezTo>
                    <a:pt x="17" y="17"/>
                    <a:pt x="21"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9" y="23"/>
                    <a:pt x="17" y="22"/>
                    <a:pt x="14" y="22"/>
                  </a:cubicBezTo>
                  <a:cubicBezTo>
                    <a:pt x="9" y="22"/>
                    <a:pt x="6" y="27"/>
                    <a:pt x="6" y="35"/>
                  </a:cubicBezTo>
                  <a:cubicBezTo>
                    <a:pt x="6" y="45"/>
                    <a:pt x="9"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 name="Freeform 36"/>
            <p:cNvSpPr>
              <a:spLocks/>
            </p:cNvSpPr>
            <p:nvPr userDrawn="1"/>
          </p:nvSpPr>
          <p:spPr bwMode="auto">
            <a:xfrm>
              <a:off x="-687668" y="946852"/>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7"/>
                    <a:pt x="0" y="35"/>
                  </a:cubicBezTo>
                  <a:cubicBezTo>
                    <a:pt x="1" y="31"/>
                    <a:pt x="1" y="31"/>
                    <a:pt x="1" y="31"/>
                  </a:cubicBezTo>
                  <a:cubicBezTo>
                    <a:pt x="5" y="32"/>
                    <a:pt x="7" y="32"/>
                    <a:pt x="9" y="32"/>
                  </a:cubicBezTo>
                  <a:cubicBezTo>
                    <a:pt x="14" y="32"/>
                    <a:pt x="17" y="30"/>
                    <a:pt x="17" y="27"/>
                  </a:cubicBezTo>
                  <a:cubicBezTo>
                    <a:pt x="17" y="24"/>
                    <a:pt x="16" y="22"/>
                    <a:pt x="11" y="21"/>
                  </a:cubicBezTo>
                  <a:cubicBezTo>
                    <a:pt x="5" y="19"/>
                    <a:pt x="0" y="17"/>
                    <a:pt x="0" y="11"/>
                  </a:cubicBezTo>
                  <a:cubicBezTo>
                    <a:pt x="0" y="4"/>
                    <a:pt x="5" y="0"/>
                    <a:pt x="12" y="0"/>
                  </a:cubicBezTo>
                  <a:cubicBezTo>
                    <a:pt x="14" y="0"/>
                    <a:pt x="18"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 name="Freeform 37"/>
            <p:cNvSpPr>
              <a:spLocks noEditPoints="1"/>
            </p:cNvSpPr>
            <p:nvPr userDrawn="1"/>
          </p:nvSpPr>
          <p:spPr bwMode="auto">
            <a:xfrm>
              <a:off x="-1975131" y="1118302"/>
              <a:ext cx="19050" cy="141288"/>
            </a:xfrm>
            <a:custGeom>
              <a:avLst/>
              <a:gdLst>
                <a:gd name="T0" fmla="*/ 4 w 7"/>
                <a:gd name="T1" fmla="*/ 7 h 50"/>
                <a:gd name="T2" fmla="*/ 0 w 7"/>
                <a:gd name="T3" fmla="*/ 3 h 50"/>
                <a:gd name="T4" fmla="*/ 4 w 7"/>
                <a:gd name="T5" fmla="*/ 0 h 50"/>
                <a:gd name="T6" fmla="*/ 7 w 7"/>
                <a:gd name="T7" fmla="*/ 3 h 50"/>
                <a:gd name="T8" fmla="*/ 4 w 7"/>
                <a:gd name="T9" fmla="*/ 7 h 50"/>
                <a:gd name="T10" fmla="*/ 1 w 7"/>
                <a:gd name="T11" fmla="*/ 15 h 50"/>
                <a:gd name="T12" fmla="*/ 7 w 7"/>
                <a:gd name="T13" fmla="*/ 15 h 50"/>
                <a:gd name="T14" fmla="*/ 7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4" y="7"/>
                  </a:moveTo>
                  <a:cubicBezTo>
                    <a:pt x="2" y="7"/>
                    <a:pt x="0" y="6"/>
                    <a:pt x="0" y="3"/>
                  </a:cubicBezTo>
                  <a:cubicBezTo>
                    <a:pt x="0" y="2"/>
                    <a:pt x="2" y="0"/>
                    <a:pt x="4" y="0"/>
                  </a:cubicBezTo>
                  <a:cubicBezTo>
                    <a:pt x="6" y="0"/>
                    <a:pt x="7" y="1"/>
                    <a:pt x="7" y="3"/>
                  </a:cubicBezTo>
                  <a:cubicBezTo>
                    <a:pt x="7"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 name="Freeform 38"/>
            <p:cNvSpPr>
              <a:spLocks/>
            </p:cNvSpPr>
            <p:nvPr userDrawn="1"/>
          </p:nvSpPr>
          <p:spPr bwMode="auto">
            <a:xfrm>
              <a:off x="-1927506" y="1157989"/>
              <a:ext cx="122237" cy="101600"/>
            </a:xfrm>
            <a:custGeom>
              <a:avLst/>
              <a:gdLst>
                <a:gd name="T0" fmla="*/ 39 w 44"/>
                <a:gd name="T1" fmla="*/ 36 h 36"/>
                <a:gd name="T2" fmla="*/ 39 w 44"/>
                <a:gd name="T3" fmla="*/ 14 h 36"/>
                <a:gd name="T4" fmla="*/ 34 w 44"/>
                <a:gd name="T5" fmla="*/ 5 h 36"/>
                <a:gd name="T6" fmla="*/ 25 w 44"/>
                <a:gd name="T7" fmla="*/ 7 h 36"/>
                <a:gd name="T8" fmla="*/ 25 w 44"/>
                <a:gd name="T9" fmla="*/ 13 h 36"/>
                <a:gd name="T10" fmla="*/ 25 w 44"/>
                <a:gd name="T11" fmla="*/ 36 h 36"/>
                <a:gd name="T12" fmla="*/ 19 w 44"/>
                <a:gd name="T13" fmla="*/ 36 h 36"/>
                <a:gd name="T14" fmla="*/ 19 w 44"/>
                <a:gd name="T15" fmla="*/ 14 h 36"/>
                <a:gd name="T16" fmla="*/ 14 w 44"/>
                <a:gd name="T17" fmla="*/ 5 h 36"/>
                <a:gd name="T18" fmla="*/ 6 w 44"/>
                <a:gd name="T19" fmla="*/ 7 h 36"/>
                <a:gd name="T20" fmla="*/ 6 w 44"/>
                <a:gd name="T21" fmla="*/ 36 h 36"/>
                <a:gd name="T22" fmla="*/ 0 w 44"/>
                <a:gd name="T23" fmla="*/ 36 h 36"/>
                <a:gd name="T24" fmla="*/ 0 w 44"/>
                <a:gd name="T25" fmla="*/ 1 h 36"/>
                <a:gd name="T26" fmla="*/ 6 w 44"/>
                <a:gd name="T27" fmla="*/ 1 h 36"/>
                <a:gd name="T28" fmla="*/ 6 w 44"/>
                <a:gd name="T29" fmla="*/ 4 h 36"/>
                <a:gd name="T30" fmla="*/ 17 w 44"/>
                <a:gd name="T31" fmla="*/ 0 h 36"/>
                <a:gd name="T32" fmla="*/ 24 w 44"/>
                <a:gd name="T33" fmla="*/ 4 h 36"/>
                <a:gd name="T34" fmla="*/ 36 w 44"/>
                <a:gd name="T35" fmla="*/ 0 h 36"/>
                <a:gd name="T36" fmla="*/ 44 w 44"/>
                <a:gd name="T37" fmla="*/ 13 h 36"/>
                <a:gd name="T38" fmla="*/ 44 w 44"/>
                <a:gd name="T39" fmla="*/ 36 h 36"/>
                <a:gd name="T40" fmla="*/ 39 w 44"/>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36">
                  <a:moveTo>
                    <a:pt x="39" y="36"/>
                  </a:moveTo>
                  <a:cubicBezTo>
                    <a:pt x="39" y="14"/>
                    <a:pt x="39" y="14"/>
                    <a:pt x="39" y="14"/>
                  </a:cubicBezTo>
                  <a:cubicBezTo>
                    <a:pt x="39" y="9"/>
                    <a:pt x="39" y="5"/>
                    <a:pt x="34" y="5"/>
                  </a:cubicBezTo>
                  <a:cubicBezTo>
                    <a:pt x="31" y="5"/>
                    <a:pt x="30" y="5"/>
                    <a:pt x="25" y="7"/>
                  </a:cubicBezTo>
                  <a:cubicBezTo>
                    <a:pt x="25" y="9"/>
                    <a:pt x="25" y="11"/>
                    <a:pt x="25" y="13"/>
                  </a:cubicBezTo>
                  <a:cubicBezTo>
                    <a:pt x="25" y="36"/>
                    <a:pt x="25" y="36"/>
                    <a:pt x="25" y="36"/>
                  </a:cubicBezTo>
                  <a:cubicBezTo>
                    <a:pt x="19" y="36"/>
                    <a:pt x="19" y="36"/>
                    <a:pt x="19" y="36"/>
                  </a:cubicBezTo>
                  <a:cubicBezTo>
                    <a:pt x="19" y="14"/>
                    <a:pt x="19" y="14"/>
                    <a:pt x="19" y="14"/>
                  </a:cubicBezTo>
                  <a:cubicBezTo>
                    <a:pt x="19" y="9"/>
                    <a:pt x="20" y="5"/>
                    <a:pt x="14" y="5"/>
                  </a:cubicBezTo>
                  <a:cubicBezTo>
                    <a:pt x="12" y="5"/>
                    <a:pt x="11" y="5"/>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4" y="0"/>
                    <a:pt x="17" y="0"/>
                  </a:cubicBezTo>
                  <a:cubicBezTo>
                    <a:pt x="20" y="0"/>
                    <a:pt x="23" y="1"/>
                    <a:pt x="24" y="4"/>
                  </a:cubicBezTo>
                  <a:cubicBezTo>
                    <a:pt x="27" y="3"/>
                    <a:pt x="32" y="0"/>
                    <a:pt x="36" y="0"/>
                  </a:cubicBezTo>
                  <a:cubicBezTo>
                    <a:pt x="44" y="0"/>
                    <a:pt x="44" y="6"/>
                    <a:pt x="44" y="13"/>
                  </a:cubicBezTo>
                  <a:cubicBezTo>
                    <a:pt x="44" y="36"/>
                    <a:pt x="44" y="36"/>
                    <a:pt x="44" y="36"/>
                  </a:cubicBezTo>
                  <a:lnTo>
                    <a:pt x="39"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 name="Freeform 39"/>
            <p:cNvSpPr>
              <a:spLocks noEditPoints="1"/>
            </p:cNvSpPr>
            <p:nvPr userDrawn="1"/>
          </p:nvSpPr>
          <p:spPr bwMode="auto">
            <a:xfrm>
              <a:off x="-1776693" y="1157989"/>
              <a:ext cx="84137" cy="142875"/>
            </a:xfrm>
            <a:custGeom>
              <a:avLst/>
              <a:gdLst>
                <a:gd name="T0" fmla="*/ 17 w 30"/>
                <a:gd name="T1" fmla="*/ 37 h 51"/>
                <a:gd name="T2" fmla="*/ 6 w 30"/>
                <a:gd name="T3" fmla="*/ 33 h 51"/>
                <a:gd name="T4" fmla="*/ 6 w 30"/>
                <a:gd name="T5" fmla="*/ 51 h 51"/>
                <a:gd name="T6" fmla="*/ 0 w 30"/>
                <a:gd name="T7" fmla="*/ 51 h 51"/>
                <a:gd name="T8" fmla="*/ 0 w 30"/>
                <a:gd name="T9" fmla="*/ 1 h 51"/>
                <a:gd name="T10" fmla="*/ 6 w 30"/>
                <a:gd name="T11" fmla="*/ 1 h 51"/>
                <a:gd name="T12" fmla="*/ 6 w 30"/>
                <a:gd name="T13" fmla="*/ 4 h 51"/>
                <a:gd name="T14" fmla="*/ 18 w 30"/>
                <a:gd name="T15" fmla="*/ 0 h 51"/>
                <a:gd name="T16" fmla="*/ 30 w 30"/>
                <a:gd name="T17" fmla="*/ 18 h 51"/>
                <a:gd name="T18" fmla="*/ 17 w 30"/>
                <a:gd name="T19" fmla="*/ 37 h 51"/>
                <a:gd name="T20" fmla="*/ 16 w 30"/>
                <a:gd name="T21" fmla="*/ 5 h 51"/>
                <a:gd name="T22" fmla="*/ 6 w 30"/>
                <a:gd name="T23" fmla="*/ 7 h 51"/>
                <a:gd name="T24" fmla="*/ 6 w 30"/>
                <a:gd name="T25" fmla="*/ 29 h 51"/>
                <a:gd name="T26" fmla="*/ 15 w 30"/>
                <a:gd name="T27" fmla="*/ 32 h 51"/>
                <a:gd name="T28" fmla="*/ 24 w 30"/>
                <a:gd name="T29" fmla="*/ 19 h 51"/>
                <a:gd name="T30" fmla="*/ 16 w 30"/>
                <a:gd name="T31"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51">
                  <a:moveTo>
                    <a:pt x="17" y="37"/>
                  </a:moveTo>
                  <a:cubicBezTo>
                    <a:pt x="13" y="37"/>
                    <a:pt x="9" y="35"/>
                    <a:pt x="6" y="33"/>
                  </a:cubicBezTo>
                  <a:cubicBezTo>
                    <a:pt x="6" y="51"/>
                    <a:pt x="6" y="51"/>
                    <a:pt x="6" y="51"/>
                  </a:cubicBezTo>
                  <a:cubicBezTo>
                    <a:pt x="0" y="51"/>
                    <a:pt x="0" y="51"/>
                    <a:pt x="0" y="51"/>
                  </a:cubicBezTo>
                  <a:cubicBezTo>
                    <a:pt x="0" y="1"/>
                    <a:pt x="0" y="1"/>
                    <a:pt x="0" y="1"/>
                  </a:cubicBezTo>
                  <a:cubicBezTo>
                    <a:pt x="6" y="1"/>
                    <a:pt x="6" y="1"/>
                    <a:pt x="6" y="1"/>
                  </a:cubicBezTo>
                  <a:cubicBezTo>
                    <a:pt x="6" y="4"/>
                    <a:pt x="6" y="4"/>
                    <a:pt x="6" y="4"/>
                  </a:cubicBezTo>
                  <a:cubicBezTo>
                    <a:pt x="10" y="1"/>
                    <a:pt x="14" y="0"/>
                    <a:pt x="18" y="0"/>
                  </a:cubicBezTo>
                  <a:cubicBezTo>
                    <a:pt x="25" y="0"/>
                    <a:pt x="30" y="7"/>
                    <a:pt x="30" y="18"/>
                  </a:cubicBezTo>
                  <a:cubicBezTo>
                    <a:pt x="30" y="29"/>
                    <a:pt x="24" y="37"/>
                    <a:pt x="17" y="37"/>
                  </a:cubicBezTo>
                  <a:moveTo>
                    <a:pt x="16" y="5"/>
                  </a:moveTo>
                  <a:cubicBezTo>
                    <a:pt x="13" y="5"/>
                    <a:pt x="11" y="6"/>
                    <a:pt x="6" y="7"/>
                  </a:cubicBezTo>
                  <a:cubicBezTo>
                    <a:pt x="6" y="29"/>
                    <a:pt x="6" y="29"/>
                    <a:pt x="6" y="29"/>
                  </a:cubicBezTo>
                  <a:cubicBezTo>
                    <a:pt x="11" y="31"/>
                    <a:pt x="13" y="32"/>
                    <a:pt x="15" y="32"/>
                  </a:cubicBezTo>
                  <a:cubicBezTo>
                    <a:pt x="21" y="32"/>
                    <a:pt x="24" y="27"/>
                    <a:pt x="24" y="19"/>
                  </a:cubicBezTo>
                  <a:cubicBezTo>
                    <a:pt x="24" y="9"/>
                    <a:pt x="21"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 name="Freeform 40"/>
            <p:cNvSpPr>
              <a:spLocks/>
            </p:cNvSpPr>
            <p:nvPr userDrawn="1"/>
          </p:nvSpPr>
          <p:spPr bwMode="auto">
            <a:xfrm>
              <a:off x="-1670331" y="1157989"/>
              <a:ext cx="46037" cy="101600"/>
            </a:xfrm>
            <a:custGeom>
              <a:avLst/>
              <a:gdLst>
                <a:gd name="T0" fmla="*/ 15 w 16"/>
                <a:gd name="T1" fmla="*/ 5 h 36"/>
                <a:gd name="T2" fmla="*/ 6 w 16"/>
                <a:gd name="T3" fmla="*/ 8 h 36"/>
                <a:gd name="T4" fmla="*/ 6 w 16"/>
                <a:gd name="T5" fmla="*/ 36 h 36"/>
                <a:gd name="T6" fmla="*/ 0 w 16"/>
                <a:gd name="T7" fmla="*/ 36 h 36"/>
                <a:gd name="T8" fmla="*/ 0 w 16"/>
                <a:gd name="T9" fmla="*/ 1 h 36"/>
                <a:gd name="T10" fmla="*/ 5 w 16"/>
                <a:gd name="T11" fmla="*/ 1 h 36"/>
                <a:gd name="T12" fmla="*/ 5 w 16"/>
                <a:gd name="T13" fmla="*/ 4 h 36"/>
                <a:gd name="T14" fmla="*/ 15 w 16"/>
                <a:gd name="T15" fmla="*/ 0 h 36"/>
                <a:gd name="T16" fmla="*/ 16 w 16"/>
                <a:gd name="T17" fmla="*/ 0 h 36"/>
                <a:gd name="T18" fmla="*/ 16 w 16"/>
                <a:gd name="T19" fmla="*/ 6 h 36"/>
                <a:gd name="T20" fmla="*/ 15 w 16"/>
                <a:gd name="T21" fmla="*/ 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5" y="5"/>
                  </a:moveTo>
                  <a:cubicBezTo>
                    <a:pt x="12" y="5"/>
                    <a:pt x="9" y="6"/>
                    <a:pt x="6" y="8"/>
                  </a:cubicBezTo>
                  <a:cubicBezTo>
                    <a:pt x="6" y="36"/>
                    <a:pt x="6" y="36"/>
                    <a:pt x="6" y="36"/>
                  </a:cubicBezTo>
                  <a:cubicBezTo>
                    <a:pt x="0" y="36"/>
                    <a:pt x="0" y="36"/>
                    <a:pt x="0" y="36"/>
                  </a:cubicBezTo>
                  <a:cubicBezTo>
                    <a:pt x="0" y="1"/>
                    <a:pt x="0" y="1"/>
                    <a:pt x="0" y="1"/>
                  </a:cubicBezTo>
                  <a:cubicBezTo>
                    <a:pt x="5" y="1"/>
                    <a:pt x="5" y="1"/>
                    <a:pt x="5" y="1"/>
                  </a:cubicBezTo>
                  <a:cubicBezTo>
                    <a:pt x="5" y="4"/>
                    <a:pt x="5" y="4"/>
                    <a:pt x="5" y="4"/>
                  </a:cubicBezTo>
                  <a:cubicBezTo>
                    <a:pt x="9" y="1"/>
                    <a:pt x="11" y="0"/>
                    <a:pt x="15" y="0"/>
                  </a:cubicBezTo>
                  <a:cubicBezTo>
                    <a:pt x="15" y="0"/>
                    <a:pt x="16" y="0"/>
                    <a:pt x="16" y="0"/>
                  </a:cubicBezTo>
                  <a:cubicBezTo>
                    <a:pt x="16" y="6"/>
                    <a:pt x="16" y="6"/>
                    <a:pt x="16" y="6"/>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 name="Freeform 41"/>
            <p:cNvSpPr>
              <a:spLocks noEditPoints="1"/>
            </p:cNvSpPr>
            <p:nvPr userDrawn="1"/>
          </p:nvSpPr>
          <p:spPr bwMode="auto">
            <a:xfrm>
              <a:off x="-1616356" y="1157989"/>
              <a:ext cx="87312" cy="104775"/>
            </a:xfrm>
            <a:custGeom>
              <a:avLst/>
              <a:gdLst>
                <a:gd name="T0" fmla="*/ 16 w 31"/>
                <a:gd name="T1" fmla="*/ 37 h 37"/>
                <a:gd name="T2" fmla="*/ 0 w 31"/>
                <a:gd name="T3" fmla="*/ 18 h 37"/>
                <a:gd name="T4" fmla="*/ 16 w 31"/>
                <a:gd name="T5" fmla="*/ 0 h 37"/>
                <a:gd name="T6" fmla="*/ 31 w 31"/>
                <a:gd name="T7" fmla="*/ 18 h 37"/>
                <a:gd name="T8" fmla="*/ 16 w 31"/>
                <a:gd name="T9" fmla="*/ 37 h 37"/>
                <a:gd name="T10" fmla="*/ 16 w 31"/>
                <a:gd name="T11" fmla="*/ 5 h 37"/>
                <a:gd name="T12" fmla="*/ 6 w 31"/>
                <a:gd name="T13" fmla="*/ 18 h 37"/>
                <a:gd name="T14" fmla="*/ 16 w 31"/>
                <a:gd name="T15" fmla="*/ 32 h 37"/>
                <a:gd name="T16" fmla="*/ 25 w 31"/>
                <a:gd name="T17" fmla="*/ 18 h 37"/>
                <a:gd name="T18" fmla="*/ 16 w 31"/>
                <a:gd name="T19"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7">
                  <a:moveTo>
                    <a:pt x="16" y="37"/>
                  </a:moveTo>
                  <a:cubicBezTo>
                    <a:pt x="6" y="37"/>
                    <a:pt x="0" y="30"/>
                    <a:pt x="0" y="18"/>
                  </a:cubicBezTo>
                  <a:cubicBezTo>
                    <a:pt x="0" y="7"/>
                    <a:pt x="6" y="0"/>
                    <a:pt x="16" y="0"/>
                  </a:cubicBezTo>
                  <a:cubicBezTo>
                    <a:pt x="26" y="0"/>
                    <a:pt x="31" y="6"/>
                    <a:pt x="31" y="18"/>
                  </a:cubicBezTo>
                  <a:cubicBezTo>
                    <a:pt x="31" y="30"/>
                    <a:pt x="26" y="37"/>
                    <a:pt x="16" y="37"/>
                  </a:cubicBezTo>
                  <a:moveTo>
                    <a:pt x="16" y="5"/>
                  </a:moveTo>
                  <a:cubicBezTo>
                    <a:pt x="9" y="5"/>
                    <a:pt x="6" y="9"/>
                    <a:pt x="6" y="18"/>
                  </a:cubicBezTo>
                  <a:cubicBezTo>
                    <a:pt x="6" y="28"/>
                    <a:pt x="9" y="32"/>
                    <a:pt x="16" y="32"/>
                  </a:cubicBezTo>
                  <a:cubicBezTo>
                    <a:pt x="22" y="32"/>
                    <a:pt x="25" y="28"/>
                    <a:pt x="25" y="18"/>
                  </a:cubicBezTo>
                  <a:cubicBezTo>
                    <a:pt x="25" y="9"/>
                    <a:pt x="23"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 name="Freeform 42"/>
            <p:cNvSpPr>
              <a:spLocks/>
            </p:cNvSpPr>
            <p:nvPr userDrawn="1"/>
          </p:nvSpPr>
          <p:spPr bwMode="auto">
            <a:xfrm>
              <a:off x="-1517931" y="1161164"/>
              <a:ext cx="87312" cy="98425"/>
            </a:xfrm>
            <a:custGeom>
              <a:avLst/>
              <a:gdLst>
                <a:gd name="T0" fmla="*/ 33 w 55"/>
                <a:gd name="T1" fmla="*/ 62 h 62"/>
                <a:gd name="T2" fmla="*/ 21 w 55"/>
                <a:gd name="T3" fmla="*/ 62 h 62"/>
                <a:gd name="T4" fmla="*/ 0 w 55"/>
                <a:gd name="T5" fmla="*/ 0 h 62"/>
                <a:gd name="T6" fmla="*/ 10 w 55"/>
                <a:gd name="T7" fmla="*/ 0 h 62"/>
                <a:gd name="T8" fmla="*/ 28 w 55"/>
                <a:gd name="T9" fmla="*/ 53 h 62"/>
                <a:gd name="T10" fmla="*/ 46 w 55"/>
                <a:gd name="T11" fmla="*/ 0 h 62"/>
                <a:gd name="T12" fmla="*/ 55 w 55"/>
                <a:gd name="T13" fmla="*/ 0 h 62"/>
                <a:gd name="T14" fmla="*/ 33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3" y="62"/>
                  </a:moveTo>
                  <a:lnTo>
                    <a:pt x="21" y="62"/>
                  </a:lnTo>
                  <a:lnTo>
                    <a:pt x="0" y="0"/>
                  </a:lnTo>
                  <a:lnTo>
                    <a:pt x="10" y="0"/>
                  </a:lnTo>
                  <a:lnTo>
                    <a:pt x="28" y="53"/>
                  </a:lnTo>
                  <a:lnTo>
                    <a:pt x="46" y="0"/>
                  </a:lnTo>
                  <a:lnTo>
                    <a:pt x="55" y="0"/>
                  </a:lnTo>
                  <a:lnTo>
                    <a:pt x="33"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 name="Freeform 43"/>
            <p:cNvSpPr>
              <a:spLocks noEditPoints="1"/>
            </p:cNvSpPr>
            <p:nvPr userDrawn="1"/>
          </p:nvSpPr>
          <p:spPr bwMode="auto">
            <a:xfrm>
              <a:off x="-1417918" y="1118302"/>
              <a:ext cx="23812" cy="141288"/>
            </a:xfrm>
            <a:custGeom>
              <a:avLst/>
              <a:gdLst>
                <a:gd name="T0" fmla="*/ 4 w 8"/>
                <a:gd name="T1" fmla="*/ 7 h 50"/>
                <a:gd name="T2" fmla="*/ 0 w 8"/>
                <a:gd name="T3" fmla="*/ 3 h 50"/>
                <a:gd name="T4" fmla="*/ 4 w 8"/>
                <a:gd name="T5" fmla="*/ 0 h 50"/>
                <a:gd name="T6" fmla="*/ 8 w 8"/>
                <a:gd name="T7" fmla="*/ 3 h 50"/>
                <a:gd name="T8" fmla="*/ 4 w 8"/>
                <a:gd name="T9" fmla="*/ 7 h 50"/>
                <a:gd name="T10" fmla="*/ 1 w 8"/>
                <a:gd name="T11" fmla="*/ 15 h 50"/>
                <a:gd name="T12" fmla="*/ 7 w 8"/>
                <a:gd name="T13" fmla="*/ 15 h 50"/>
                <a:gd name="T14" fmla="*/ 7 w 8"/>
                <a:gd name="T15" fmla="*/ 50 h 50"/>
                <a:gd name="T16" fmla="*/ 1 w 8"/>
                <a:gd name="T17" fmla="*/ 50 h 50"/>
                <a:gd name="T18" fmla="*/ 1 w 8"/>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50">
                  <a:moveTo>
                    <a:pt x="4" y="7"/>
                  </a:moveTo>
                  <a:cubicBezTo>
                    <a:pt x="2" y="7"/>
                    <a:pt x="0" y="6"/>
                    <a:pt x="0" y="3"/>
                  </a:cubicBezTo>
                  <a:cubicBezTo>
                    <a:pt x="0" y="2"/>
                    <a:pt x="2" y="0"/>
                    <a:pt x="4" y="0"/>
                  </a:cubicBezTo>
                  <a:cubicBezTo>
                    <a:pt x="6" y="0"/>
                    <a:pt x="8" y="1"/>
                    <a:pt x="8" y="3"/>
                  </a:cubicBezTo>
                  <a:cubicBezTo>
                    <a:pt x="8"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 name="Freeform 44"/>
            <p:cNvSpPr>
              <a:spLocks/>
            </p:cNvSpPr>
            <p:nvPr userDrawn="1"/>
          </p:nvSpPr>
          <p:spPr bwMode="auto">
            <a:xfrm>
              <a:off x="-1370293" y="1157989"/>
              <a:ext cx="79375" cy="101600"/>
            </a:xfrm>
            <a:custGeom>
              <a:avLst/>
              <a:gdLst>
                <a:gd name="T0" fmla="*/ 22 w 28"/>
                <a:gd name="T1" fmla="*/ 36 h 36"/>
                <a:gd name="T2" fmla="*/ 22 w 28"/>
                <a:gd name="T3" fmla="*/ 14 h 36"/>
                <a:gd name="T4" fmla="*/ 16 w 28"/>
                <a:gd name="T5" fmla="*/ 5 h 36"/>
                <a:gd name="T6" fmla="*/ 6 w 28"/>
                <a:gd name="T7" fmla="*/ 7 h 36"/>
                <a:gd name="T8" fmla="*/ 6 w 28"/>
                <a:gd name="T9" fmla="*/ 36 h 36"/>
                <a:gd name="T10" fmla="*/ 0 w 28"/>
                <a:gd name="T11" fmla="*/ 36 h 36"/>
                <a:gd name="T12" fmla="*/ 0 w 28"/>
                <a:gd name="T13" fmla="*/ 1 h 36"/>
                <a:gd name="T14" fmla="*/ 6 w 28"/>
                <a:gd name="T15" fmla="*/ 1 h 36"/>
                <a:gd name="T16" fmla="*/ 6 w 28"/>
                <a:gd name="T17" fmla="*/ 4 h 36"/>
                <a:gd name="T18" fmla="*/ 18 w 28"/>
                <a:gd name="T19" fmla="*/ 0 h 36"/>
                <a:gd name="T20" fmla="*/ 26 w 28"/>
                <a:gd name="T21" fmla="*/ 3 h 36"/>
                <a:gd name="T22" fmla="*/ 28 w 28"/>
                <a:gd name="T23" fmla="*/ 13 h 36"/>
                <a:gd name="T24" fmla="*/ 28 w 28"/>
                <a:gd name="T25" fmla="*/ 36 h 36"/>
                <a:gd name="T26" fmla="*/ 22 w 28"/>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6">
                  <a:moveTo>
                    <a:pt x="22" y="36"/>
                  </a:moveTo>
                  <a:cubicBezTo>
                    <a:pt x="22" y="14"/>
                    <a:pt x="22" y="14"/>
                    <a:pt x="22" y="14"/>
                  </a:cubicBezTo>
                  <a:cubicBezTo>
                    <a:pt x="22" y="9"/>
                    <a:pt x="22" y="5"/>
                    <a:pt x="16" y="5"/>
                  </a:cubicBezTo>
                  <a:cubicBezTo>
                    <a:pt x="13" y="5"/>
                    <a:pt x="10" y="6"/>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5" y="0"/>
                    <a:pt x="18" y="0"/>
                  </a:cubicBezTo>
                  <a:cubicBezTo>
                    <a:pt x="22" y="0"/>
                    <a:pt x="24" y="1"/>
                    <a:pt x="26" y="3"/>
                  </a:cubicBezTo>
                  <a:cubicBezTo>
                    <a:pt x="27" y="5"/>
                    <a:pt x="28" y="7"/>
                    <a:pt x="28" y="13"/>
                  </a:cubicBezTo>
                  <a:cubicBezTo>
                    <a:pt x="28" y="36"/>
                    <a:pt x="28" y="36"/>
                    <a:pt x="28" y="36"/>
                  </a:cubicBezTo>
                  <a:lnTo>
                    <a:pt x="2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 name="Freeform 45"/>
            <p:cNvSpPr>
              <a:spLocks noEditPoints="1"/>
            </p:cNvSpPr>
            <p:nvPr userDrawn="1"/>
          </p:nvSpPr>
          <p:spPr bwMode="auto">
            <a:xfrm>
              <a:off x="-1268693" y="1157989"/>
              <a:ext cx="80962" cy="146050"/>
            </a:xfrm>
            <a:custGeom>
              <a:avLst/>
              <a:gdLst>
                <a:gd name="T0" fmla="*/ 25 w 29"/>
                <a:gd name="T1" fmla="*/ 49 h 52"/>
                <a:gd name="T2" fmla="*/ 15 w 29"/>
                <a:gd name="T3" fmla="*/ 52 h 52"/>
                <a:gd name="T4" fmla="*/ 2 w 29"/>
                <a:gd name="T5" fmla="*/ 50 h 52"/>
                <a:gd name="T6" fmla="*/ 3 w 29"/>
                <a:gd name="T7" fmla="*/ 46 h 52"/>
                <a:gd name="T8" fmla="*/ 12 w 29"/>
                <a:gd name="T9" fmla="*/ 47 h 52"/>
                <a:gd name="T10" fmla="*/ 22 w 29"/>
                <a:gd name="T11" fmla="*/ 43 h 52"/>
                <a:gd name="T12" fmla="*/ 23 w 29"/>
                <a:gd name="T13" fmla="*/ 34 h 52"/>
                <a:gd name="T14" fmla="*/ 23 w 29"/>
                <a:gd name="T15" fmla="*/ 32 h 52"/>
                <a:gd name="T16" fmla="*/ 12 w 29"/>
                <a:gd name="T17" fmla="*/ 36 h 52"/>
                <a:gd name="T18" fmla="*/ 0 w 29"/>
                <a:gd name="T19" fmla="*/ 18 h 52"/>
                <a:gd name="T20" fmla="*/ 13 w 29"/>
                <a:gd name="T21" fmla="*/ 0 h 52"/>
                <a:gd name="T22" fmla="*/ 23 w 29"/>
                <a:gd name="T23" fmla="*/ 4 h 52"/>
                <a:gd name="T24" fmla="*/ 23 w 29"/>
                <a:gd name="T25" fmla="*/ 1 h 52"/>
                <a:gd name="T26" fmla="*/ 29 w 29"/>
                <a:gd name="T27" fmla="*/ 1 h 52"/>
                <a:gd name="T28" fmla="*/ 29 w 29"/>
                <a:gd name="T29" fmla="*/ 34 h 52"/>
                <a:gd name="T30" fmla="*/ 25 w 29"/>
                <a:gd name="T31" fmla="*/ 49 h 52"/>
                <a:gd name="T32" fmla="*/ 23 w 29"/>
                <a:gd name="T33" fmla="*/ 7 h 52"/>
                <a:gd name="T34" fmla="*/ 14 w 29"/>
                <a:gd name="T35" fmla="*/ 5 h 52"/>
                <a:gd name="T36" fmla="*/ 6 w 29"/>
                <a:gd name="T37" fmla="*/ 18 h 52"/>
                <a:gd name="T38" fmla="*/ 14 w 29"/>
                <a:gd name="T39" fmla="*/ 31 h 52"/>
                <a:gd name="T40" fmla="*/ 23 w 29"/>
                <a:gd name="T41" fmla="*/ 29 h 52"/>
                <a:gd name="T42" fmla="*/ 23 w 29"/>
                <a:gd name="T43"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8" y="51"/>
                    <a:pt x="2" y="50"/>
                  </a:cubicBezTo>
                  <a:cubicBezTo>
                    <a:pt x="3" y="46"/>
                    <a:pt x="3" y="46"/>
                    <a:pt x="3" y="46"/>
                  </a:cubicBezTo>
                  <a:cubicBezTo>
                    <a:pt x="7" y="47"/>
                    <a:pt x="10" y="47"/>
                    <a:pt x="12" y="47"/>
                  </a:cubicBezTo>
                  <a:cubicBezTo>
                    <a:pt x="17" y="47"/>
                    <a:pt x="21" y="46"/>
                    <a:pt x="22" y="43"/>
                  </a:cubicBezTo>
                  <a:cubicBezTo>
                    <a:pt x="23" y="42"/>
                    <a:pt x="23" y="40"/>
                    <a:pt x="23" y="34"/>
                  </a:cubicBezTo>
                  <a:cubicBezTo>
                    <a:pt x="23" y="32"/>
                    <a:pt x="23" y="32"/>
                    <a:pt x="23" y="32"/>
                  </a:cubicBezTo>
                  <a:cubicBezTo>
                    <a:pt x="19" y="35"/>
                    <a:pt x="15" y="36"/>
                    <a:pt x="12" y="36"/>
                  </a:cubicBezTo>
                  <a:cubicBezTo>
                    <a:pt x="4" y="36"/>
                    <a:pt x="0" y="29"/>
                    <a:pt x="0" y="18"/>
                  </a:cubicBezTo>
                  <a:cubicBezTo>
                    <a:pt x="0" y="7"/>
                    <a:pt x="5" y="0"/>
                    <a:pt x="13" y="0"/>
                  </a:cubicBezTo>
                  <a:cubicBezTo>
                    <a:pt x="16" y="0"/>
                    <a:pt x="20" y="2"/>
                    <a:pt x="23" y="4"/>
                  </a:cubicBezTo>
                  <a:cubicBezTo>
                    <a:pt x="23" y="1"/>
                    <a:pt x="23" y="1"/>
                    <a:pt x="23" y="1"/>
                  </a:cubicBezTo>
                  <a:cubicBezTo>
                    <a:pt x="29" y="1"/>
                    <a:pt x="29" y="1"/>
                    <a:pt x="29" y="1"/>
                  </a:cubicBezTo>
                  <a:cubicBezTo>
                    <a:pt x="29" y="34"/>
                    <a:pt x="29" y="34"/>
                    <a:pt x="29" y="34"/>
                  </a:cubicBezTo>
                  <a:cubicBezTo>
                    <a:pt x="29" y="43"/>
                    <a:pt x="28" y="46"/>
                    <a:pt x="25" y="49"/>
                  </a:cubicBezTo>
                  <a:moveTo>
                    <a:pt x="23" y="7"/>
                  </a:moveTo>
                  <a:cubicBezTo>
                    <a:pt x="18" y="5"/>
                    <a:pt x="17" y="5"/>
                    <a:pt x="14" y="5"/>
                  </a:cubicBezTo>
                  <a:cubicBezTo>
                    <a:pt x="9" y="5"/>
                    <a:pt x="6" y="10"/>
                    <a:pt x="6" y="18"/>
                  </a:cubicBezTo>
                  <a:cubicBezTo>
                    <a:pt x="6" y="27"/>
                    <a:pt x="8" y="31"/>
                    <a:pt x="14" y="31"/>
                  </a:cubicBezTo>
                  <a:cubicBezTo>
                    <a:pt x="16" y="31"/>
                    <a:pt x="18" y="31"/>
                    <a:pt x="23" y="29"/>
                  </a:cubicBezTo>
                  <a:lnTo>
                    <a:pt x="23" y="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 name="Rectangle 46"/>
            <p:cNvSpPr>
              <a:spLocks noChangeArrowheads="1"/>
            </p:cNvSpPr>
            <p:nvPr userDrawn="1"/>
          </p:nvSpPr>
          <p:spPr bwMode="auto">
            <a:xfrm>
              <a:off x="-1105181" y="1110364"/>
              <a:ext cx="15875" cy="149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 name="Freeform 47"/>
            <p:cNvSpPr>
              <a:spLocks noEditPoints="1"/>
            </p:cNvSpPr>
            <p:nvPr userDrawn="1"/>
          </p:nvSpPr>
          <p:spPr bwMode="auto">
            <a:xfrm>
              <a:off x="-1060731" y="1118302"/>
              <a:ext cx="19050" cy="141288"/>
            </a:xfrm>
            <a:custGeom>
              <a:avLst/>
              <a:gdLst>
                <a:gd name="T0" fmla="*/ 3 w 7"/>
                <a:gd name="T1" fmla="*/ 7 h 50"/>
                <a:gd name="T2" fmla="*/ 0 w 7"/>
                <a:gd name="T3" fmla="*/ 3 h 50"/>
                <a:gd name="T4" fmla="*/ 3 w 7"/>
                <a:gd name="T5" fmla="*/ 0 h 50"/>
                <a:gd name="T6" fmla="*/ 7 w 7"/>
                <a:gd name="T7" fmla="*/ 3 h 50"/>
                <a:gd name="T8" fmla="*/ 3 w 7"/>
                <a:gd name="T9" fmla="*/ 7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7"/>
                  </a:moveTo>
                  <a:cubicBezTo>
                    <a:pt x="1" y="7"/>
                    <a:pt x="0" y="6"/>
                    <a:pt x="0" y="3"/>
                  </a:cubicBezTo>
                  <a:cubicBezTo>
                    <a:pt x="0" y="2"/>
                    <a:pt x="1" y="0"/>
                    <a:pt x="3" y="0"/>
                  </a:cubicBezTo>
                  <a:cubicBezTo>
                    <a:pt x="5" y="0"/>
                    <a:pt x="7" y="1"/>
                    <a:pt x="7" y="3"/>
                  </a:cubicBezTo>
                  <a:cubicBezTo>
                    <a:pt x="7" y="5"/>
                    <a:pt x="5" y="7"/>
                    <a:pt x="3" y="7"/>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 name="Freeform 48"/>
            <p:cNvSpPr>
              <a:spLocks/>
            </p:cNvSpPr>
            <p:nvPr userDrawn="1"/>
          </p:nvSpPr>
          <p:spPr bwMode="auto">
            <a:xfrm>
              <a:off x="-1027393" y="1161164"/>
              <a:ext cx="87312" cy="98425"/>
            </a:xfrm>
            <a:custGeom>
              <a:avLst/>
              <a:gdLst>
                <a:gd name="T0" fmla="*/ 34 w 55"/>
                <a:gd name="T1" fmla="*/ 62 h 62"/>
                <a:gd name="T2" fmla="*/ 21 w 55"/>
                <a:gd name="T3" fmla="*/ 62 h 62"/>
                <a:gd name="T4" fmla="*/ 0 w 55"/>
                <a:gd name="T5" fmla="*/ 0 h 62"/>
                <a:gd name="T6" fmla="*/ 11 w 55"/>
                <a:gd name="T7" fmla="*/ 0 h 62"/>
                <a:gd name="T8" fmla="*/ 28 w 55"/>
                <a:gd name="T9" fmla="*/ 53 h 62"/>
                <a:gd name="T10" fmla="*/ 46 w 55"/>
                <a:gd name="T11" fmla="*/ 0 h 62"/>
                <a:gd name="T12" fmla="*/ 55 w 55"/>
                <a:gd name="T13" fmla="*/ 0 h 62"/>
                <a:gd name="T14" fmla="*/ 34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4" y="62"/>
                  </a:moveTo>
                  <a:lnTo>
                    <a:pt x="21" y="62"/>
                  </a:lnTo>
                  <a:lnTo>
                    <a:pt x="0" y="0"/>
                  </a:lnTo>
                  <a:lnTo>
                    <a:pt x="11" y="0"/>
                  </a:lnTo>
                  <a:lnTo>
                    <a:pt x="28" y="53"/>
                  </a:lnTo>
                  <a:lnTo>
                    <a:pt x="46" y="0"/>
                  </a:lnTo>
                  <a:lnTo>
                    <a:pt x="55" y="0"/>
                  </a:lnTo>
                  <a:lnTo>
                    <a:pt x="34"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 name="Freeform 49"/>
            <p:cNvSpPr>
              <a:spLocks noEditPoints="1"/>
            </p:cNvSpPr>
            <p:nvPr userDrawn="1"/>
          </p:nvSpPr>
          <p:spPr bwMode="auto">
            <a:xfrm>
              <a:off x="-928968" y="1157989"/>
              <a:ext cx="79375" cy="104775"/>
            </a:xfrm>
            <a:custGeom>
              <a:avLst/>
              <a:gdLst>
                <a:gd name="T0" fmla="*/ 6 w 28"/>
                <a:gd name="T1" fmla="*/ 19 h 37"/>
                <a:gd name="T2" fmla="*/ 6 w 28"/>
                <a:gd name="T3" fmla="*/ 20 h 37"/>
                <a:gd name="T4" fmla="*/ 15 w 28"/>
                <a:gd name="T5" fmla="*/ 32 h 37"/>
                <a:gd name="T6" fmla="*/ 27 w 28"/>
                <a:gd name="T7" fmla="*/ 29 h 37"/>
                <a:gd name="T8" fmla="*/ 28 w 28"/>
                <a:gd name="T9" fmla="*/ 32 h 37"/>
                <a:gd name="T10" fmla="*/ 13 w 28"/>
                <a:gd name="T11" fmla="*/ 37 h 37"/>
                <a:gd name="T12" fmla="*/ 0 w 28"/>
                <a:gd name="T13" fmla="*/ 20 h 37"/>
                <a:gd name="T14" fmla="*/ 15 w 28"/>
                <a:gd name="T15" fmla="*/ 0 h 37"/>
                <a:gd name="T16" fmla="*/ 28 w 28"/>
                <a:gd name="T17" fmla="*/ 17 h 37"/>
                <a:gd name="T18" fmla="*/ 28 w 28"/>
                <a:gd name="T19" fmla="*/ 19 h 37"/>
                <a:gd name="T20" fmla="*/ 6 w 28"/>
                <a:gd name="T21" fmla="*/ 19 h 37"/>
                <a:gd name="T22" fmla="*/ 15 w 28"/>
                <a:gd name="T23" fmla="*/ 4 h 37"/>
                <a:gd name="T24" fmla="*/ 6 w 28"/>
                <a:gd name="T25" fmla="*/ 15 h 37"/>
                <a:gd name="T26" fmla="*/ 23 w 28"/>
                <a:gd name="T27" fmla="*/ 15 h 37"/>
                <a:gd name="T28" fmla="*/ 15 w 28"/>
                <a:gd name="T2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7">
                  <a:moveTo>
                    <a:pt x="6" y="19"/>
                  </a:moveTo>
                  <a:cubicBezTo>
                    <a:pt x="6" y="20"/>
                    <a:pt x="6" y="20"/>
                    <a:pt x="6" y="20"/>
                  </a:cubicBezTo>
                  <a:cubicBezTo>
                    <a:pt x="6" y="28"/>
                    <a:pt x="9" y="32"/>
                    <a:pt x="15" y="32"/>
                  </a:cubicBezTo>
                  <a:cubicBezTo>
                    <a:pt x="18" y="32"/>
                    <a:pt x="21" y="31"/>
                    <a:pt x="27" y="29"/>
                  </a:cubicBezTo>
                  <a:cubicBezTo>
                    <a:pt x="28" y="32"/>
                    <a:pt x="28" y="32"/>
                    <a:pt x="28" y="32"/>
                  </a:cubicBezTo>
                  <a:cubicBezTo>
                    <a:pt x="21" y="36"/>
                    <a:pt x="18" y="37"/>
                    <a:pt x="13" y="37"/>
                  </a:cubicBezTo>
                  <a:cubicBezTo>
                    <a:pt x="5" y="37"/>
                    <a:pt x="0" y="30"/>
                    <a:pt x="0" y="20"/>
                  </a:cubicBezTo>
                  <a:cubicBezTo>
                    <a:pt x="0" y="7"/>
                    <a:pt x="5" y="0"/>
                    <a:pt x="15" y="0"/>
                  </a:cubicBezTo>
                  <a:cubicBezTo>
                    <a:pt x="24" y="0"/>
                    <a:pt x="28" y="6"/>
                    <a:pt x="28" y="17"/>
                  </a:cubicBezTo>
                  <a:cubicBezTo>
                    <a:pt x="28" y="19"/>
                    <a:pt x="28" y="19"/>
                    <a:pt x="28" y="19"/>
                  </a:cubicBezTo>
                  <a:lnTo>
                    <a:pt x="6" y="19"/>
                  </a:lnTo>
                  <a:close/>
                  <a:moveTo>
                    <a:pt x="15" y="4"/>
                  </a:moveTo>
                  <a:cubicBezTo>
                    <a:pt x="10" y="4"/>
                    <a:pt x="7" y="8"/>
                    <a:pt x="6" y="15"/>
                  </a:cubicBezTo>
                  <a:cubicBezTo>
                    <a:pt x="23" y="15"/>
                    <a:pt x="23" y="15"/>
                    <a:pt x="23" y="15"/>
                  </a:cubicBezTo>
                  <a:cubicBezTo>
                    <a:pt x="23" y="7"/>
                    <a:pt x="20" y="4"/>
                    <a:pt x="15" y="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 name="Freeform 50"/>
            <p:cNvSpPr>
              <a:spLocks/>
            </p:cNvSpPr>
            <p:nvPr userDrawn="1"/>
          </p:nvSpPr>
          <p:spPr bwMode="auto">
            <a:xfrm>
              <a:off x="-836893" y="1157989"/>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6 h 37"/>
                <a:gd name="T10" fmla="*/ 12 w 23"/>
                <a:gd name="T11" fmla="*/ 20 h 37"/>
                <a:gd name="T12" fmla="*/ 0 w 23"/>
                <a:gd name="T13" fmla="*/ 10 h 37"/>
                <a:gd name="T14" fmla="*/ 12 w 23"/>
                <a:gd name="T15" fmla="*/ 0 h 37"/>
                <a:gd name="T16" fmla="*/ 21 w 23"/>
                <a:gd name="T17" fmla="*/ 2 h 37"/>
                <a:gd name="T18" fmla="*/ 20 w 23"/>
                <a:gd name="T19" fmla="*/ 6 h 37"/>
                <a:gd name="T20" fmla="*/ 12 w 23"/>
                <a:gd name="T21" fmla="*/ 4 h 37"/>
                <a:gd name="T22" fmla="*/ 6 w 23"/>
                <a:gd name="T23" fmla="*/ 10 h 37"/>
                <a:gd name="T24" fmla="*/ 23 w 23"/>
                <a:gd name="T25" fmla="*/ 25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6"/>
                    <a:pt x="0" y="35"/>
                  </a:cubicBezTo>
                  <a:cubicBezTo>
                    <a:pt x="1" y="31"/>
                    <a:pt x="1" y="31"/>
                    <a:pt x="1" y="31"/>
                  </a:cubicBezTo>
                  <a:cubicBezTo>
                    <a:pt x="5" y="32"/>
                    <a:pt x="7" y="32"/>
                    <a:pt x="9" y="32"/>
                  </a:cubicBezTo>
                  <a:cubicBezTo>
                    <a:pt x="15" y="32"/>
                    <a:pt x="17" y="30"/>
                    <a:pt x="17" y="26"/>
                  </a:cubicBezTo>
                  <a:cubicBezTo>
                    <a:pt x="17" y="23"/>
                    <a:pt x="16" y="22"/>
                    <a:pt x="12" y="20"/>
                  </a:cubicBezTo>
                  <a:cubicBezTo>
                    <a:pt x="5" y="19"/>
                    <a:pt x="0" y="16"/>
                    <a:pt x="0" y="10"/>
                  </a:cubicBezTo>
                  <a:cubicBezTo>
                    <a:pt x="0" y="4"/>
                    <a:pt x="5" y="0"/>
                    <a:pt x="12" y="0"/>
                  </a:cubicBezTo>
                  <a:cubicBezTo>
                    <a:pt x="15" y="0"/>
                    <a:pt x="18" y="1"/>
                    <a:pt x="21" y="2"/>
                  </a:cubicBezTo>
                  <a:cubicBezTo>
                    <a:pt x="20" y="6"/>
                    <a:pt x="20" y="6"/>
                    <a:pt x="20" y="6"/>
                  </a:cubicBezTo>
                  <a:cubicBezTo>
                    <a:pt x="17" y="5"/>
                    <a:pt x="14" y="4"/>
                    <a:pt x="12" y="4"/>
                  </a:cubicBezTo>
                  <a:cubicBezTo>
                    <a:pt x="8" y="4"/>
                    <a:pt x="6" y="6"/>
                    <a:pt x="6" y="10"/>
                  </a:cubicBezTo>
                  <a:cubicBezTo>
                    <a:pt x="6" y="18"/>
                    <a:pt x="23" y="13"/>
                    <a:pt x="23" y="25"/>
                  </a:cubicBezTo>
                  <a:cubicBezTo>
                    <a:pt x="23" y="32"/>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13" name="AutoShape 56"/>
          <p:cNvSpPr>
            <a:spLocks noChangeAspect="1" noChangeArrowheads="1" noTextEdit="1"/>
          </p:cNvSpPr>
          <p:nvPr userDrawn="1"/>
        </p:nvSpPr>
        <p:spPr bwMode="auto">
          <a:xfrm>
            <a:off x="-2203450" y="1238250"/>
            <a:ext cx="191770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17" name="Group 116"/>
          <p:cNvGrpSpPr/>
          <p:nvPr userDrawn="1"/>
        </p:nvGrpSpPr>
        <p:grpSpPr>
          <a:xfrm>
            <a:off x="9362272" y="3637244"/>
            <a:ext cx="2247909" cy="2201807"/>
            <a:chOff x="-2039938" y="4012733"/>
            <a:chExt cx="1935163" cy="1895475"/>
          </a:xfrm>
        </p:grpSpPr>
        <p:sp>
          <p:nvSpPr>
            <p:cNvPr id="114"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15"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16"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118"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3135931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lvl1pPr marL="228600" indent="-228600">
              <a:buFont typeface="Wingdings" panose="05000000000000000000" pitchFamily="2" charset="2"/>
              <a:buChar char="§"/>
              <a:defRPr sz="3200"/>
            </a:lvl1pPr>
            <a:lvl2pPr marL="685800" indent="-228600">
              <a:buFont typeface="Wingdings" panose="05000000000000000000" pitchFamily="2" charset="2"/>
              <a:buChar char="§"/>
              <a:defRPr sz="2800"/>
            </a:lvl2pPr>
            <a:lvl3pPr marL="1143000" indent="-228600">
              <a:buFont typeface="Wingdings" panose="05000000000000000000" pitchFamily="2" charset="2"/>
              <a:buChar char="§"/>
              <a:defRPr sz="2400"/>
            </a:lvl3pPr>
            <a:lvl4pPr marL="1600200" indent="-228600">
              <a:buFont typeface="Wingdings" panose="05000000000000000000" pitchFamily="2" charset="2"/>
              <a:buChar char="§"/>
              <a:defRPr sz="2000"/>
            </a:lvl4pPr>
            <a:lvl5pPr marL="2057400" indent="-228600">
              <a:buFont typeface="Wingdings" panose="05000000000000000000" pitchFamily="2" charset="2"/>
              <a:buChar cha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r>
              <a:rPr lang="en-GB"/>
              <a:t>What you need to know if you want to be a childminder</a:t>
            </a:r>
          </a:p>
        </p:txBody>
      </p:sp>
      <p:sp>
        <p:nvSpPr>
          <p:cNvPr id="6" name="Slide Number Placeholder 5"/>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a:t>
            </a:fld>
            <a:endParaRPr lang="en-GB" b="1"/>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699689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1213971" cy="5811838"/>
          </a:xfrm>
        </p:spPr>
        <p:txBody>
          <a:bodyPr vert="eaVert">
            <a:normAutofit/>
          </a:bodyPr>
          <a:lstStyle>
            <a:lvl1pPr>
              <a:defRPr sz="3200"/>
            </a:lvl1pPr>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r>
              <a:rPr lang="en-GB"/>
              <a:t>What you need to know if you want to be a childminder</a:t>
            </a:r>
          </a:p>
        </p:txBody>
      </p:sp>
      <p:sp>
        <p:nvSpPr>
          <p:cNvPr id="6" name="Slide Number Placeholder 5"/>
          <p:cNvSpPr>
            <a:spLocks noGrp="1"/>
          </p:cNvSpPr>
          <p:nvPr>
            <p:ph type="sldNum" sz="quarter" idx="12"/>
          </p:nvPr>
        </p:nvSpPr>
        <p:spPr>
          <a:xfrm>
            <a:off x="10285506" y="6434038"/>
            <a:ext cx="1068294" cy="365125"/>
          </a:xfrm>
        </p:spPr>
        <p:txBody>
          <a:bodyPr/>
          <a:lstStyle/>
          <a:p>
            <a:r>
              <a:rPr lang="en-GB">
                <a:solidFill>
                  <a:schemeClr val="bg1"/>
                </a:solidFill>
              </a:rPr>
              <a:t>Slide</a:t>
            </a:r>
            <a:r>
              <a:rPr lang="en-GB"/>
              <a:t> </a:t>
            </a:r>
            <a:fld id="{5F4C8201-D8A8-417D-8A18-42E93E6C5D44}" type="slidenum">
              <a:rPr lang="en-GB" b="1" smtClean="0"/>
              <a:pPr/>
              <a:t>‹#›</a:t>
            </a:fld>
            <a:endParaRPr lang="en-GB" b="1"/>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1559712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21E5B"/>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lvl1pPr marL="228600" indent="-228600">
              <a:buClr>
                <a:srgbClr val="009ABC"/>
              </a:buClr>
              <a:buSzPct val="100000"/>
              <a:buFont typeface="Wingdings" panose="05000000000000000000" pitchFamily="2" charset="2"/>
              <a:buChar char="§"/>
              <a:defRPr>
                <a:solidFill>
                  <a:srgbClr val="221E5B"/>
                </a:solidFill>
              </a:defRPr>
            </a:lvl1pPr>
            <a:lvl2pPr marL="685800" indent="-228600">
              <a:buClr>
                <a:srgbClr val="009ABC"/>
              </a:buClr>
              <a:buFont typeface="Wingdings" panose="05000000000000000000" pitchFamily="2" charset="2"/>
              <a:buChar char="§"/>
              <a:defRPr>
                <a:solidFill>
                  <a:srgbClr val="221E5B"/>
                </a:solidFill>
              </a:defRPr>
            </a:lvl2pPr>
            <a:lvl3pPr marL="1143000" indent="-228600">
              <a:buClr>
                <a:srgbClr val="009ABC"/>
              </a:buClr>
              <a:buFont typeface="Wingdings" panose="05000000000000000000" pitchFamily="2" charset="2"/>
              <a:buChar char="§"/>
              <a:defRPr>
                <a:solidFill>
                  <a:srgbClr val="221E5B"/>
                </a:solidFill>
              </a:defRPr>
            </a:lvl3pPr>
            <a:lvl4pPr marL="1600200" indent="-228600">
              <a:buClr>
                <a:srgbClr val="009ABC"/>
              </a:buClr>
              <a:buFont typeface="Wingdings" panose="05000000000000000000" pitchFamily="2" charset="2"/>
              <a:buChar char="§"/>
              <a:defRPr>
                <a:solidFill>
                  <a:srgbClr val="221E5B"/>
                </a:solidFill>
              </a:defRPr>
            </a:lvl4pPr>
            <a:lvl5pPr marL="2057400" indent="-228600">
              <a:buClr>
                <a:srgbClr val="009ABC"/>
              </a:buClr>
              <a:buFont typeface="Wingdings" panose="05000000000000000000" pitchFamily="2" charset="2"/>
              <a:buChar char="§"/>
              <a:defRPr>
                <a:solidFill>
                  <a:srgbClr val="221E5B"/>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r>
              <a:rPr lang="en-GB"/>
              <a:t>What you need to know if you want to be a childminder</a:t>
            </a:r>
          </a:p>
        </p:txBody>
      </p:sp>
      <p:sp>
        <p:nvSpPr>
          <p:cNvPr id="6" name="Slide Number Placeholder 5"/>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a:t>
            </a:fld>
            <a:endParaRPr lang="en-GB" b="1"/>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159204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userDrawn="1"/>
        </p:nvSpPr>
        <p:spPr bwMode="auto">
          <a:xfrm>
            <a:off x="0" y="0"/>
            <a:ext cx="12192000" cy="6858000"/>
          </a:xfrm>
          <a:prstGeom prst="rect">
            <a:avLst/>
          </a:prstGeom>
          <a:solidFill>
            <a:srgbClr val="009ABC"/>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a:p>
        </p:txBody>
      </p:sp>
      <p:sp>
        <p:nvSpPr>
          <p:cNvPr id="56"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FFFFFF">
              <a:alpha val="74902"/>
            </a:srgbClr>
          </a:solidFill>
          <a:ln>
            <a:noFill/>
          </a:ln>
        </p:spPr>
        <p:txBody>
          <a:bodyPr vert="horz" wrap="square" lIns="91440" tIns="45720" rIns="91440" bIns="45720" numCol="1" anchor="t" anchorCtr="0" compatLnSpc="1">
            <a:prstTxWarp prst="textNoShape">
              <a:avLst/>
            </a:prstTxWarp>
          </a:bodyPr>
          <a:lstStyle/>
          <a:p>
            <a:endParaRPr lang="en-GB"/>
          </a:p>
        </p:txBody>
      </p:sp>
      <p:grpSp>
        <p:nvGrpSpPr>
          <p:cNvPr id="9" name="Group 8"/>
          <p:cNvGrpSpPr/>
          <p:nvPr userDrawn="1"/>
        </p:nvGrpSpPr>
        <p:grpSpPr>
          <a:xfrm>
            <a:off x="9939338" y="366995"/>
            <a:ext cx="1414462" cy="1200150"/>
            <a:chOff x="-1995768" y="103889"/>
            <a:chExt cx="1414462" cy="1200150"/>
          </a:xfrm>
        </p:grpSpPr>
        <p:sp>
          <p:nvSpPr>
            <p:cNvPr id="10" name="Freeform 9"/>
            <p:cNvSpPr>
              <a:spLocks/>
            </p:cNvSpPr>
            <p:nvPr userDrawn="1"/>
          </p:nvSpPr>
          <p:spPr bwMode="auto">
            <a:xfrm>
              <a:off x="-836893" y="103889"/>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10"/>
            <p:cNvSpPr>
              <a:spLocks/>
            </p:cNvSpPr>
            <p:nvPr userDrawn="1"/>
          </p:nvSpPr>
          <p:spPr bwMode="auto">
            <a:xfrm>
              <a:off x="-990881" y="197552"/>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1"/>
            <p:cNvSpPr>
              <a:spLocks/>
            </p:cNvSpPr>
            <p:nvPr userDrawn="1"/>
          </p:nvSpPr>
          <p:spPr bwMode="auto">
            <a:xfrm>
              <a:off x="-1140106" y="183264"/>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12"/>
            <p:cNvSpPr>
              <a:spLocks/>
            </p:cNvSpPr>
            <p:nvPr userDrawn="1"/>
          </p:nvSpPr>
          <p:spPr bwMode="auto">
            <a:xfrm>
              <a:off x="-1254406" y="256289"/>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13"/>
            <p:cNvSpPr>
              <a:spLocks/>
            </p:cNvSpPr>
            <p:nvPr userDrawn="1"/>
          </p:nvSpPr>
          <p:spPr bwMode="auto">
            <a:xfrm>
              <a:off x="-1363943" y="249939"/>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14"/>
            <p:cNvSpPr>
              <a:spLocks/>
            </p:cNvSpPr>
            <p:nvPr userDrawn="1"/>
          </p:nvSpPr>
          <p:spPr bwMode="auto">
            <a:xfrm>
              <a:off x="-1451256" y="300739"/>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15"/>
            <p:cNvSpPr>
              <a:spLocks noEditPoints="1"/>
            </p:cNvSpPr>
            <p:nvPr userDrawn="1"/>
          </p:nvSpPr>
          <p:spPr bwMode="auto">
            <a:xfrm>
              <a:off x="-1995768" y="421389"/>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6"/>
            <p:cNvSpPr>
              <a:spLocks/>
            </p:cNvSpPr>
            <p:nvPr userDrawn="1"/>
          </p:nvSpPr>
          <p:spPr bwMode="auto">
            <a:xfrm>
              <a:off x="-1648106" y="394402"/>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17"/>
            <p:cNvSpPr>
              <a:spLocks/>
            </p:cNvSpPr>
            <p:nvPr userDrawn="1"/>
          </p:nvSpPr>
          <p:spPr bwMode="auto">
            <a:xfrm>
              <a:off x="-1456018" y="534102"/>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8"/>
            <p:cNvSpPr>
              <a:spLocks/>
            </p:cNvSpPr>
            <p:nvPr userDrawn="1"/>
          </p:nvSpPr>
          <p:spPr bwMode="auto">
            <a:xfrm>
              <a:off x="-1262343" y="464252"/>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19"/>
            <p:cNvSpPr>
              <a:spLocks noEditPoints="1"/>
            </p:cNvSpPr>
            <p:nvPr userDrawn="1"/>
          </p:nvSpPr>
          <p:spPr bwMode="auto">
            <a:xfrm>
              <a:off x="-1071843" y="530927"/>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20"/>
            <p:cNvSpPr>
              <a:spLocks noEditPoints="1"/>
            </p:cNvSpPr>
            <p:nvPr userDrawn="1"/>
          </p:nvSpPr>
          <p:spPr bwMode="auto">
            <a:xfrm>
              <a:off x="-816256" y="402339"/>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21"/>
            <p:cNvSpPr>
              <a:spLocks/>
            </p:cNvSpPr>
            <p:nvPr userDrawn="1"/>
          </p:nvSpPr>
          <p:spPr bwMode="auto">
            <a:xfrm>
              <a:off x="-1973543" y="950027"/>
              <a:ext cx="46037" cy="98425"/>
            </a:xfrm>
            <a:custGeom>
              <a:avLst/>
              <a:gdLst>
                <a:gd name="T0" fmla="*/ 15 w 16"/>
                <a:gd name="T1" fmla="*/ 5 h 35"/>
                <a:gd name="T2" fmla="*/ 6 w 16"/>
                <a:gd name="T3" fmla="*/ 7 h 35"/>
                <a:gd name="T4" fmla="*/ 6 w 16"/>
                <a:gd name="T5" fmla="*/ 35 h 35"/>
                <a:gd name="T6" fmla="*/ 0 w 16"/>
                <a:gd name="T7" fmla="*/ 35 h 35"/>
                <a:gd name="T8" fmla="*/ 0 w 16"/>
                <a:gd name="T9" fmla="*/ 0 h 35"/>
                <a:gd name="T10" fmla="*/ 5 w 16"/>
                <a:gd name="T11" fmla="*/ 0 h 35"/>
                <a:gd name="T12" fmla="*/ 5 w 16"/>
                <a:gd name="T13" fmla="*/ 3 h 35"/>
                <a:gd name="T14" fmla="*/ 15 w 16"/>
                <a:gd name="T15" fmla="*/ 0 h 35"/>
                <a:gd name="T16" fmla="*/ 16 w 16"/>
                <a:gd name="T17" fmla="*/ 0 h 35"/>
                <a:gd name="T18" fmla="*/ 16 w 16"/>
                <a:gd name="T19" fmla="*/ 5 h 35"/>
                <a:gd name="T20" fmla="*/ 15 w 16"/>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1" y="0"/>
                    <a:pt x="15" y="0"/>
                  </a:cubicBezTo>
                  <a:cubicBezTo>
                    <a:pt x="15" y="0"/>
                    <a:pt x="16" y="0"/>
                    <a:pt x="16" y="0"/>
                  </a:cubicBezTo>
                  <a:cubicBezTo>
                    <a:pt x="16" y="5"/>
                    <a:pt x="16" y="5"/>
                    <a:pt x="16" y="5"/>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22"/>
            <p:cNvSpPr>
              <a:spLocks noEditPoints="1"/>
            </p:cNvSpPr>
            <p:nvPr userDrawn="1"/>
          </p:nvSpPr>
          <p:spPr bwMode="auto">
            <a:xfrm>
              <a:off x="-1919568" y="946852"/>
              <a:ext cx="69850"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6"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23"/>
            <p:cNvSpPr>
              <a:spLocks noEditPoints="1"/>
            </p:cNvSpPr>
            <p:nvPr userDrawn="1"/>
          </p:nvSpPr>
          <p:spPr bwMode="auto">
            <a:xfrm>
              <a:off x="-1821143"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1 w 7"/>
                <a:gd name="T11" fmla="*/ 15 h 50"/>
                <a:gd name="T12" fmla="*/ 6 w 7"/>
                <a:gd name="T13" fmla="*/ 15 h 50"/>
                <a:gd name="T14" fmla="*/ 6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1" y="15"/>
                  </a:moveTo>
                  <a:cubicBezTo>
                    <a:pt x="6" y="15"/>
                    <a:pt x="6" y="15"/>
                    <a:pt x="6" y="15"/>
                  </a:cubicBezTo>
                  <a:cubicBezTo>
                    <a:pt x="6" y="50"/>
                    <a:pt x="6" y="50"/>
                    <a:pt x="6"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24"/>
            <p:cNvSpPr>
              <a:spLocks/>
            </p:cNvSpPr>
            <p:nvPr userDrawn="1"/>
          </p:nvSpPr>
          <p:spPr bwMode="auto">
            <a:xfrm>
              <a:off x="-1781456" y="946852"/>
              <a:ext cx="63500" cy="104775"/>
            </a:xfrm>
            <a:custGeom>
              <a:avLst/>
              <a:gdLst>
                <a:gd name="T0" fmla="*/ 10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0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0" y="37"/>
                  </a:moveTo>
                  <a:cubicBezTo>
                    <a:pt x="7" y="37"/>
                    <a:pt x="4" y="37"/>
                    <a:pt x="0" y="35"/>
                  </a:cubicBezTo>
                  <a:cubicBezTo>
                    <a:pt x="1" y="31"/>
                    <a:pt x="1" y="31"/>
                    <a:pt x="1" y="31"/>
                  </a:cubicBezTo>
                  <a:cubicBezTo>
                    <a:pt x="4" y="32"/>
                    <a:pt x="7" y="32"/>
                    <a:pt x="9" y="32"/>
                  </a:cubicBezTo>
                  <a:cubicBezTo>
                    <a:pt x="14" y="32"/>
                    <a:pt x="17" y="30"/>
                    <a:pt x="17" y="27"/>
                  </a:cubicBezTo>
                  <a:cubicBezTo>
                    <a:pt x="17" y="24"/>
                    <a:pt x="16" y="22"/>
                    <a:pt x="11" y="21"/>
                  </a:cubicBezTo>
                  <a:cubicBezTo>
                    <a:pt x="5" y="19"/>
                    <a:pt x="0" y="17"/>
                    <a:pt x="0" y="11"/>
                  </a:cubicBezTo>
                  <a:cubicBezTo>
                    <a:pt x="0" y="4"/>
                    <a:pt x="4" y="0"/>
                    <a:pt x="12" y="0"/>
                  </a:cubicBezTo>
                  <a:cubicBezTo>
                    <a:pt x="14" y="0"/>
                    <a:pt x="17"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0"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25"/>
            <p:cNvSpPr>
              <a:spLocks noEditPoints="1"/>
            </p:cNvSpPr>
            <p:nvPr userDrawn="1"/>
          </p:nvSpPr>
          <p:spPr bwMode="auto">
            <a:xfrm>
              <a:off x="-1697318"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26"/>
            <p:cNvSpPr>
              <a:spLocks/>
            </p:cNvSpPr>
            <p:nvPr userDrawn="1"/>
          </p:nvSpPr>
          <p:spPr bwMode="auto">
            <a:xfrm>
              <a:off x="-1649693" y="946852"/>
              <a:ext cx="74612" cy="101600"/>
            </a:xfrm>
            <a:custGeom>
              <a:avLst/>
              <a:gdLst>
                <a:gd name="T0" fmla="*/ 21 w 27"/>
                <a:gd name="T1" fmla="*/ 36 h 36"/>
                <a:gd name="T2" fmla="*/ 21 w 27"/>
                <a:gd name="T3" fmla="*/ 15 h 36"/>
                <a:gd name="T4" fmla="*/ 16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6" y="5"/>
                  </a:cubicBezTo>
                  <a:cubicBezTo>
                    <a:pt x="13"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4"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27"/>
            <p:cNvSpPr>
              <a:spLocks noEditPoints="1"/>
            </p:cNvSpPr>
            <p:nvPr userDrawn="1"/>
          </p:nvSpPr>
          <p:spPr bwMode="auto">
            <a:xfrm>
              <a:off x="-1551268" y="946852"/>
              <a:ext cx="80962" cy="146050"/>
            </a:xfrm>
            <a:custGeom>
              <a:avLst/>
              <a:gdLst>
                <a:gd name="T0" fmla="*/ 25 w 29"/>
                <a:gd name="T1" fmla="*/ 49 h 52"/>
                <a:gd name="T2" fmla="*/ 15 w 29"/>
                <a:gd name="T3" fmla="*/ 52 h 52"/>
                <a:gd name="T4" fmla="*/ 3 w 29"/>
                <a:gd name="T5" fmla="*/ 50 h 52"/>
                <a:gd name="T6" fmla="*/ 3 w 29"/>
                <a:gd name="T7" fmla="*/ 47 h 52"/>
                <a:gd name="T8" fmla="*/ 13 w 29"/>
                <a:gd name="T9" fmla="*/ 47 h 52"/>
                <a:gd name="T10" fmla="*/ 22 w 29"/>
                <a:gd name="T11" fmla="*/ 44 h 52"/>
                <a:gd name="T12" fmla="*/ 24 w 29"/>
                <a:gd name="T13" fmla="*/ 35 h 52"/>
                <a:gd name="T14" fmla="*/ 24 w 29"/>
                <a:gd name="T15" fmla="*/ 32 h 52"/>
                <a:gd name="T16" fmla="*/ 12 w 29"/>
                <a:gd name="T17" fmla="*/ 36 h 52"/>
                <a:gd name="T18" fmla="*/ 0 w 29"/>
                <a:gd name="T19" fmla="*/ 19 h 52"/>
                <a:gd name="T20" fmla="*/ 13 w 29"/>
                <a:gd name="T21" fmla="*/ 0 h 52"/>
                <a:gd name="T22" fmla="*/ 24 w 29"/>
                <a:gd name="T23" fmla="*/ 4 h 52"/>
                <a:gd name="T24" fmla="*/ 24 w 29"/>
                <a:gd name="T25" fmla="*/ 1 h 52"/>
                <a:gd name="T26" fmla="*/ 29 w 29"/>
                <a:gd name="T27" fmla="*/ 1 h 52"/>
                <a:gd name="T28" fmla="*/ 29 w 29"/>
                <a:gd name="T29" fmla="*/ 34 h 52"/>
                <a:gd name="T30" fmla="*/ 25 w 29"/>
                <a:gd name="T31" fmla="*/ 49 h 52"/>
                <a:gd name="T32" fmla="*/ 24 w 29"/>
                <a:gd name="T33" fmla="*/ 8 h 52"/>
                <a:gd name="T34" fmla="*/ 14 w 29"/>
                <a:gd name="T35" fmla="*/ 5 h 52"/>
                <a:gd name="T36" fmla="*/ 6 w 29"/>
                <a:gd name="T37" fmla="*/ 18 h 52"/>
                <a:gd name="T38" fmla="*/ 14 w 29"/>
                <a:gd name="T39" fmla="*/ 31 h 52"/>
                <a:gd name="T40" fmla="*/ 24 w 29"/>
                <a:gd name="T41" fmla="*/ 29 h 52"/>
                <a:gd name="T42" fmla="*/ 24 w 29"/>
                <a:gd name="T43" fmla="*/ 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9" y="52"/>
                    <a:pt x="3" y="50"/>
                  </a:cubicBezTo>
                  <a:cubicBezTo>
                    <a:pt x="3" y="47"/>
                    <a:pt x="3" y="47"/>
                    <a:pt x="3" y="47"/>
                  </a:cubicBezTo>
                  <a:cubicBezTo>
                    <a:pt x="8" y="47"/>
                    <a:pt x="10" y="47"/>
                    <a:pt x="13" y="47"/>
                  </a:cubicBezTo>
                  <a:cubicBezTo>
                    <a:pt x="18" y="47"/>
                    <a:pt x="21" y="46"/>
                    <a:pt x="22" y="44"/>
                  </a:cubicBezTo>
                  <a:cubicBezTo>
                    <a:pt x="23" y="42"/>
                    <a:pt x="24" y="40"/>
                    <a:pt x="24" y="35"/>
                  </a:cubicBezTo>
                  <a:cubicBezTo>
                    <a:pt x="24" y="32"/>
                    <a:pt x="24" y="32"/>
                    <a:pt x="24" y="32"/>
                  </a:cubicBezTo>
                  <a:cubicBezTo>
                    <a:pt x="19" y="35"/>
                    <a:pt x="15" y="36"/>
                    <a:pt x="12" y="36"/>
                  </a:cubicBezTo>
                  <a:cubicBezTo>
                    <a:pt x="4" y="36"/>
                    <a:pt x="0" y="30"/>
                    <a:pt x="0" y="19"/>
                  </a:cubicBezTo>
                  <a:cubicBezTo>
                    <a:pt x="0" y="8"/>
                    <a:pt x="5" y="0"/>
                    <a:pt x="13" y="0"/>
                  </a:cubicBezTo>
                  <a:cubicBezTo>
                    <a:pt x="17" y="0"/>
                    <a:pt x="20" y="2"/>
                    <a:pt x="24" y="4"/>
                  </a:cubicBezTo>
                  <a:cubicBezTo>
                    <a:pt x="24" y="1"/>
                    <a:pt x="24" y="1"/>
                    <a:pt x="24" y="1"/>
                  </a:cubicBezTo>
                  <a:cubicBezTo>
                    <a:pt x="29" y="1"/>
                    <a:pt x="29" y="1"/>
                    <a:pt x="29" y="1"/>
                  </a:cubicBezTo>
                  <a:cubicBezTo>
                    <a:pt x="29" y="34"/>
                    <a:pt x="29" y="34"/>
                    <a:pt x="29" y="34"/>
                  </a:cubicBezTo>
                  <a:cubicBezTo>
                    <a:pt x="29" y="44"/>
                    <a:pt x="28" y="46"/>
                    <a:pt x="25" y="49"/>
                  </a:cubicBezTo>
                  <a:moveTo>
                    <a:pt x="24" y="8"/>
                  </a:moveTo>
                  <a:cubicBezTo>
                    <a:pt x="18" y="6"/>
                    <a:pt x="17" y="5"/>
                    <a:pt x="14" y="5"/>
                  </a:cubicBezTo>
                  <a:cubicBezTo>
                    <a:pt x="9" y="5"/>
                    <a:pt x="6" y="10"/>
                    <a:pt x="6" y="18"/>
                  </a:cubicBezTo>
                  <a:cubicBezTo>
                    <a:pt x="6" y="27"/>
                    <a:pt x="9" y="31"/>
                    <a:pt x="14" y="31"/>
                  </a:cubicBezTo>
                  <a:cubicBezTo>
                    <a:pt x="16" y="31"/>
                    <a:pt x="18" y="31"/>
                    <a:pt x="24" y="29"/>
                  </a:cubicBezTo>
                  <a:lnTo>
                    <a:pt x="24" y="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28"/>
            <p:cNvSpPr>
              <a:spLocks/>
            </p:cNvSpPr>
            <p:nvPr userDrawn="1"/>
          </p:nvSpPr>
          <p:spPr bwMode="auto">
            <a:xfrm>
              <a:off x="-1397281" y="946852"/>
              <a:ext cx="63500" cy="104775"/>
            </a:xfrm>
            <a:custGeom>
              <a:avLst/>
              <a:gdLst>
                <a:gd name="T0" fmla="*/ 11 w 23"/>
                <a:gd name="T1" fmla="*/ 37 h 37"/>
                <a:gd name="T2" fmla="*/ 0 w 23"/>
                <a:gd name="T3" fmla="*/ 35 h 37"/>
                <a:gd name="T4" fmla="*/ 1 w 23"/>
                <a:gd name="T5" fmla="*/ 31 h 37"/>
                <a:gd name="T6" fmla="*/ 10 w 23"/>
                <a:gd name="T7" fmla="*/ 32 h 37"/>
                <a:gd name="T8" fmla="*/ 18 w 23"/>
                <a:gd name="T9" fmla="*/ 27 h 37"/>
                <a:gd name="T10" fmla="*/ 12 w 23"/>
                <a:gd name="T11" fmla="*/ 21 h 37"/>
                <a:gd name="T12" fmla="*/ 1 w 23"/>
                <a:gd name="T13" fmla="*/ 11 h 37"/>
                <a:gd name="T14" fmla="*/ 12 w 23"/>
                <a:gd name="T15" fmla="*/ 0 h 37"/>
                <a:gd name="T16" fmla="*/ 21 w 23"/>
                <a:gd name="T17" fmla="*/ 2 h 37"/>
                <a:gd name="T18" fmla="*/ 21 w 23"/>
                <a:gd name="T19" fmla="*/ 6 h 37"/>
                <a:gd name="T20" fmla="*/ 13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5" y="37"/>
                    <a:pt x="0" y="35"/>
                  </a:cubicBezTo>
                  <a:cubicBezTo>
                    <a:pt x="1" y="31"/>
                    <a:pt x="1" y="31"/>
                    <a:pt x="1" y="31"/>
                  </a:cubicBezTo>
                  <a:cubicBezTo>
                    <a:pt x="5" y="32"/>
                    <a:pt x="7" y="32"/>
                    <a:pt x="10" y="32"/>
                  </a:cubicBezTo>
                  <a:cubicBezTo>
                    <a:pt x="15" y="32"/>
                    <a:pt x="18" y="30"/>
                    <a:pt x="18" y="27"/>
                  </a:cubicBezTo>
                  <a:cubicBezTo>
                    <a:pt x="18" y="24"/>
                    <a:pt x="16" y="22"/>
                    <a:pt x="12" y="21"/>
                  </a:cubicBezTo>
                  <a:cubicBezTo>
                    <a:pt x="6" y="19"/>
                    <a:pt x="1" y="17"/>
                    <a:pt x="1" y="11"/>
                  </a:cubicBezTo>
                  <a:cubicBezTo>
                    <a:pt x="1" y="4"/>
                    <a:pt x="5" y="0"/>
                    <a:pt x="12" y="0"/>
                  </a:cubicBezTo>
                  <a:cubicBezTo>
                    <a:pt x="15" y="0"/>
                    <a:pt x="18" y="1"/>
                    <a:pt x="21" y="2"/>
                  </a:cubicBezTo>
                  <a:cubicBezTo>
                    <a:pt x="21" y="6"/>
                    <a:pt x="21" y="6"/>
                    <a:pt x="21" y="6"/>
                  </a:cubicBezTo>
                  <a:cubicBezTo>
                    <a:pt x="17" y="5"/>
                    <a:pt x="15" y="5"/>
                    <a:pt x="13" y="5"/>
                  </a:cubicBezTo>
                  <a:cubicBezTo>
                    <a:pt x="9" y="5"/>
                    <a:pt x="6" y="7"/>
                    <a:pt x="6" y="10"/>
                  </a:cubicBezTo>
                  <a:cubicBezTo>
                    <a:pt x="6" y="18"/>
                    <a:pt x="23" y="14"/>
                    <a:pt x="23" y="26"/>
                  </a:cubicBezTo>
                  <a:cubicBezTo>
                    <a:pt x="23" y="33"/>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29"/>
            <p:cNvSpPr>
              <a:spLocks/>
            </p:cNvSpPr>
            <p:nvPr userDrawn="1"/>
          </p:nvSpPr>
          <p:spPr bwMode="auto">
            <a:xfrm>
              <a:off x="-1324256" y="924627"/>
              <a:ext cx="63500" cy="127000"/>
            </a:xfrm>
            <a:custGeom>
              <a:avLst/>
              <a:gdLst>
                <a:gd name="T0" fmla="*/ 13 w 23"/>
                <a:gd name="T1" fmla="*/ 45 h 45"/>
                <a:gd name="T2" fmla="*/ 7 w 23"/>
                <a:gd name="T3" fmla="*/ 42 h 45"/>
                <a:gd name="T4" fmla="*/ 6 w 23"/>
                <a:gd name="T5" fmla="*/ 35 h 45"/>
                <a:gd name="T6" fmla="*/ 6 w 23"/>
                <a:gd name="T7" fmla="*/ 13 h 45"/>
                <a:gd name="T8" fmla="*/ 0 w 23"/>
                <a:gd name="T9" fmla="*/ 13 h 45"/>
                <a:gd name="T10" fmla="*/ 0 w 23"/>
                <a:gd name="T11" fmla="*/ 10 h 45"/>
                <a:gd name="T12" fmla="*/ 6 w 23"/>
                <a:gd name="T13" fmla="*/ 9 h 45"/>
                <a:gd name="T14" fmla="*/ 6 w 23"/>
                <a:gd name="T15" fmla="*/ 0 h 45"/>
                <a:gd name="T16" fmla="*/ 12 w 23"/>
                <a:gd name="T17" fmla="*/ 0 h 45"/>
                <a:gd name="T18" fmla="*/ 12 w 23"/>
                <a:gd name="T19" fmla="*/ 9 h 45"/>
                <a:gd name="T20" fmla="*/ 21 w 23"/>
                <a:gd name="T21" fmla="*/ 9 h 45"/>
                <a:gd name="T22" fmla="*/ 21 w 23"/>
                <a:gd name="T23" fmla="*/ 13 h 45"/>
                <a:gd name="T24" fmla="*/ 12 w 23"/>
                <a:gd name="T25" fmla="*/ 13 h 45"/>
                <a:gd name="T26" fmla="*/ 12 w 23"/>
                <a:gd name="T27" fmla="*/ 32 h 45"/>
                <a:gd name="T28" fmla="*/ 12 w 23"/>
                <a:gd name="T29" fmla="*/ 39 h 45"/>
                <a:gd name="T30" fmla="*/ 15 w 23"/>
                <a:gd name="T31" fmla="*/ 40 h 45"/>
                <a:gd name="T32" fmla="*/ 22 w 23"/>
                <a:gd name="T33" fmla="*/ 39 h 45"/>
                <a:gd name="T34" fmla="*/ 23 w 23"/>
                <a:gd name="T35" fmla="*/ 43 h 45"/>
                <a:gd name="T36" fmla="*/ 13 w 23"/>
                <a:gd name="T37"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45">
                  <a:moveTo>
                    <a:pt x="13" y="45"/>
                  </a:moveTo>
                  <a:cubicBezTo>
                    <a:pt x="10" y="45"/>
                    <a:pt x="8" y="44"/>
                    <a:pt x="7" y="42"/>
                  </a:cubicBezTo>
                  <a:cubicBezTo>
                    <a:pt x="6" y="40"/>
                    <a:pt x="6" y="39"/>
                    <a:pt x="6" y="35"/>
                  </a:cubicBezTo>
                  <a:cubicBezTo>
                    <a:pt x="6" y="13"/>
                    <a:pt x="6" y="13"/>
                    <a:pt x="6" y="13"/>
                  </a:cubicBezTo>
                  <a:cubicBezTo>
                    <a:pt x="0" y="13"/>
                    <a:pt x="0" y="13"/>
                    <a:pt x="0" y="13"/>
                  </a:cubicBezTo>
                  <a:cubicBezTo>
                    <a:pt x="0" y="10"/>
                    <a:pt x="0" y="10"/>
                    <a:pt x="0" y="10"/>
                  </a:cubicBezTo>
                  <a:cubicBezTo>
                    <a:pt x="6" y="9"/>
                    <a:pt x="6" y="9"/>
                    <a:pt x="6" y="9"/>
                  </a:cubicBezTo>
                  <a:cubicBezTo>
                    <a:pt x="6" y="0"/>
                    <a:pt x="6" y="0"/>
                    <a:pt x="6" y="0"/>
                  </a:cubicBezTo>
                  <a:cubicBezTo>
                    <a:pt x="12" y="0"/>
                    <a:pt x="12" y="0"/>
                    <a:pt x="12" y="0"/>
                  </a:cubicBezTo>
                  <a:cubicBezTo>
                    <a:pt x="12" y="9"/>
                    <a:pt x="12" y="9"/>
                    <a:pt x="12" y="9"/>
                  </a:cubicBezTo>
                  <a:cubicBezTo>
                    <a:pt x="21" y="9"/>
                    <a:pt x="21" y="9"/>
                    <a:pt x="21" y="9"/>
                  </a:cubicBezTo>
                  <a:cubicBezTo>
                    <a:pt x="21" y="13"/>
                    <a:pt x="21" y="13"/>
                    <a:pt x="21" y="13"/>
                  </a:cubicBezTo>
                  <a:cubicBezTo>
                    <a:pt x="12" y="13"/>
                    <a:pt x="12" y="13"/>
                    <a:pt x="12" y="13"/>
                  </a:cubicBezTo>
                  <a:cubicBezTo>
                    <a:pt x="12" y="32"/>
                    <a:pt x="12" y="32"/>
                    <a:pt x="12" y="32"/>
                  </a:cubicBezTo>
                  <a:cubicBezTo>
                    <a:pt x="12" y="38"/>
                    <a:pt x="12" y="38"/>
                    <a:pt x="12" y="39"/>
                  </a:cubicBezTo>
                  <a:cubicBezTo>
                    <a:pt x="13" y="40"/>
                    <a:pt x="14" y="40"/>
                    <a:pt x="15" y="40"/>
                  </a:cubicBezTo>
                  <a:cubicBezTo>
                    <a:pt x="17" y="40"/>
                    <a:pt x="19" y="40"/>
                    <a:pt x="22" y="39"/>
                  </a:cubicBezTo>
                  <a:cubicBezTo>
                    <a:pt x="23" y="43"/>
                    <a:pt x="23" y="43"/>
                    <a:pt x="23" y="43"/>
                  </a:cubicBezTo>
                  <a:cubicBezTo>
                    <a:pt x="19" y="44"/>
                    <a:pt x="16" y="45"/>
                    <a:pt x="13" y="4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30"/>
            <p:cNvSpPr>
              <a:spLocks noEditPoints="1"/>
            </p:cNvSpPr>
            <p:nvPr userDrawn="1"/>
          </p:nvSpPr>
          <p:spPr bwMode="auto">
            <a:xfrm>
              <a:off x="-1249643" y="946852"/>
              <a:ext cx="71437"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5"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31"/>
            <p:cNvSpPr>
              <a:spLocks/>
            </p:cNvSpPr>
            <p:nvPr userDrawn="1"/>
          </p:nvSpPr>
          <p:spPr bwMode="auto">
            <a:xfrm>
              <a:off x="-1148043" y="946852"/>
              <a:ext cx="76200" cy="101600"/>
            </a:xfrm>
            <a:custGeom>
              <a:avLst/>
              <a:gdLst>
                <a:gd name="T0" fmla="*/ 21 w 27"/>
                <a:gd name="T1" fmla="*/ 36 h 36"/>
                <a:gd name="T2" fmla="*/ 21 w 27"/>
                <a:gd name="T3" fmla="*/ 15 h 36"/>
                <a:gd name="T4" fmla="*/ 15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5" y="5"/>
                  </a:cubicBezTo>
                  <a:cubicBezTo>
                    <a:pt x="12"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3"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32"/>
            <p:cNvSpPr>
              <a:spLocks noEditPoints="1"/>
            </p:cNvSpPr>
            <p:nvPr userDrawn="1"/>
          </p:nvSpPr>
          <p:spPr bwMode="auto">
            <a:xfrm>
              <a:off x="-1049618"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19" y="53"/>
                    <a:pt x="15" y="54"/>
                    <a:pt x="12" y="54"/>
                  </a:cubicBezTo>
                  <a:cubicBezTo>
                    <a:pt x="4" y="54"/>
                    <a:pt x="0" y="47"/>
                    <a:pt x="0" y="36"/>
                  </a:cubicBezTo>
                  <a:cubicBezTo>
                    <a:pt x="0" y="25"/>
                    <a:pt x="5" y="17"/>
                    <a:pt x="13" y="17"/>
                  </a:cubicBezTo>
                  <a:cubicBezTo>
                    <a:pt x="17" y="17"/>
                    <a:pt x="20"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8" y="23"/>
                    <a:pt x="17" y="22"/>
                    <a:pt x="14" y="22"/>
                  </a:cubicBezTo>
                  <a:cubicBezTo>
                    <a:pt x="9" y="22"/>
                    <a:pt x="6" y="27"/>
                    <a:pt x="6" y="35"/>
                  </a:cubicBezTo>
                  <a:cubicBezTo>
                    <a:pt x="6" y="45"/>
                    <a:pt x="8"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3"/>
            <p:cNvSpPr>
              <a:spLocks noEditPoints="1"/>
            </p:cNvSpPr>
            <p:nvPr userDrawn="1"/>
          </p:nvSpPr>
          <p:spPr bwMode="auto">
            <a:xfrm>
              <a:off x="-943256" y="946852"/>
              <a:ext cx="69850" cy="104775"/>
            </a:xfrm>
            <a:custGeom>
              <a:avLst/>
              <a:gdLst>
                <a:gd name="T0" fmla="*/ 19 w 25"/>
                <a:gd name="T1" fmla="*/ 36 h 37"/>
                <a:gd name="T2" fmla="*/ 19 w 25"/>
                <a:gd name="T3" fmla="*/ 33 h 37"/>
                <a:gd name="T4" fmla="*/ 9 w 25"/>
                <a:gd name="T5" fmla="*/ 37 h 37"/>
                <a:gd name="T6" fmla="*/ 0 w 25"/>
                <a:gd name="T7" fmla="*/ 26 h 37"/>
                <a:gd name="T8" fmla="*/ 6 w 25"/>
                <a:gd name="T9" fmla="*/ 16 h 37"/>
                <a:gd name="T10" fmla="*/ 19 w 25"/>
                <a:gd name="T11" fmla="*/ 15 h 37"/>
                <a:gd name="T12" fmla="*/ 19 w 25"/>
                <a:gd name="T13" fmla="*/ 14 h 37"/>
                <a:gd name="T14" fmla="*/ 13 w 25"/>
                <a:gd name="T15" fmla="*/ 5 h 37"/>
                <a:gd name="T16" fmla="*/ 2 w 25"/>
                <a:gd name="T17" fmla="*/ 7 h 37"/>
                <a:gd name="T18" fmla="*/ 2 w 25"/>
                <a:gd name="T19" fmla="*/ 3 h 37"/>
                <a:gd name="T20" fmla="*/ 15 w 25"/>
                <a:gd name="T21" fmla="*/ 0 h 37"/>
                <a:gd name="T22" fmla="*/ 23 w 25"/>
                <a:gd name="T23" fmla="*/ 3 h 37"/>
                <a:gd name="T24" fmla="*/ 25 w 25"/>
                <a:gd name="T25" fmla="*/ 14 h 37"/>
                <a:gd name="T26" fmla="*/ 25 w 25"/>
                <a:gd name="T27" fmla="*/ 36 h 37"/>
                <a:gd name="T28" fmla="*/ 19 w 25"/>
                <a:gd name="T29" fmla="*/ 36 h 37"/>
                <a:gd name="T30" fmla="*/ 19 w 25"/>
                <a:gd name="T31" fmla="*/ 19 h 37"/>
                <a:gd name="T32" fmla="*/ 5 w 25"/>
                <a:gd name="T33" fmla="*/ 26 h 37"/>
                <a:gd name="T34" fmla="*/ 10 w 25"/>
                <a:gd name="T35" fmla="*/ 32 h 37"/>
                <a:gd name="T36" fmla="*/ 19 w 25"/>
                <a:gd name="T37" fmla="*/ 30 h 37"/>
                <a:gd name="T38" fmla="*/ 19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19" y="36"/>
                  </a:moveTo>
                  <a:cubicBezTo>
                    <a:pt x="19" y="33"/>
                    <a:pt x="19" y="33"/>
                    <a:pt x="19" y="33"/>
                  </a:cubicBezTo>
                  <a:cubicBezTo>
                    <a:pt x="15" y="36"/>
                    <a:pt x="12" y="37"/>
                    <a:pt x="9" y="37"/>
                  </a:cubicBezTo>
                  <a:cubicBezTo>
                    <a:pt x="4" y="37"/>
                    <a:pt x="0" y="34"/>
                    <a:pt x="0" y="26"/>
                  </a:cubicBezTo>
                  <a:cubicBezTo>
                    <a:pt x="0" y="20"/>
                    <a:pt x="2" y="17"/>
                    <a:pt x="6" y="16"/>
                  </a:cubicBezTo>
                  <a:cubicBezTo>
                    <a:pt x="9" y="15"/>
                    <a:pt x="12" y="15"/>
                    <a:pt x="19" y="15"/>
                  </a:cubicBezTo>
                  <a:cubicBezTo>
                    <a:pt x="19" y="14"/>
                    <a:pt x="19" y="14"/>
                    <a:pt x="19" y="14"/>
                  </a:cubicBezTo>
                  <a:cubicBezTo>
                    <a:pt x="19" y="8"/>
                    <a:pt x="20" y="5"/>
                    <a:pt x="13" y="5"/>
                  </a:cubicBezTo>
                  <a:cubicBezTo>
                    <a:pt x="10" y="5"/>
                    <a:pt x="7" y="6"/>
                    <a:pt x="2" y="7"/>
                  </a:cubicBezTo>
                  <a:cubicBezTo>
                    <a:pt x="2" y="3"/>
                    <a:pt x="2" y="3"/>
                    <a:pt x="2" y="3"/>
                  </a:cubicBezTo>
                  <a:cubicBezTo>
                    <a:pt x="7" y="1"/>
                    <a:pt x="11" y="0"/>
                    <a:pt x="15" y="0"/>
                  </a:cubicBezTo>
                  <a:cubicBezTo>
                    <a:pt x="19" y="0"/>
                    <a:pt x="21" y="1"/>
                    <a:pt x="23" y="3"/>
                  </a:cubicBezTo>
                  <a:cubicBezTo>
                    <a:pt x="24" y="5"/>
                    <a:pt x="25" y="7"/>
                    <a:pt x="25" y="14"/>
                  </a:cubicBezTo>
                  <a:cubicBezTo>
                    <a:pt x="25" y="36"/>
                    <a:pt x="25" y="36"/>
                    <a:pt x="25" y="36"/>
                  </a:cubicBezTo>
                  <a:lnTo>
                    <a:pt x="19" y="36"/>
                  </a:lnTo>
                  <a:close/>
                  <a:moveTo>
                    <a:pt x="19" y="19"/>
                  </a:moveTo>
                  <a:cubicBezTo>
                    <a:pt x="8" y="20"/>
                    <a:pt x="5" y="21"/>
                    <a:pt x="5" y="26"/>
                  </a:cubicBezTo>
                  <a:cubicBezTo>
                    <a:pt x="5" y="30"/>
                    <a:pt x="7" y="32"/>
                    <a:pt x="10" y="32"/>
                  </a:cubicBezTo>
                  <a:cubicBezTo>
                    <a:pt x="13" y="32"/>
                    <a:pt x="19" y="30"/>
                    <a:pt x="19" y="30"/>
                  </a:cubicBezTo>
                  <a:lnTo>
                    <a:pt x="19"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4"/>
            <p:cNvSpPr>
              <a:spLocks/>
            </p:cNvSpPr>
            <p:nvPr userDrawn="1"/>
          </p:nvSpPr>
          <p:spPr bwMode="auto">
            <a:xfrm>
              <a:off x="-844831" y="950027"/>
              <a:ext cx="47625" cy="98425"/>
            </a:xfrm>
            <a:custGeom>
              <a:avLst/>
              <a:gdLst>
                <a:gd name="T0" fmla="*/ 15 w 17"/>
                <a:gd name="T1" fmla="*/ 5 h 35"/>
                <a:gd name="T2" fmla="*/ 6 w 17"/>
                <a:gd name="T3" fmla="*/ 7 h 35"/>
                <a:gd name="T4" fmla="*/ 6 w 17"/>
                <a:gd name="T5" fmla="*/ 35 h 35"/>
                <a:gd name="T6" fmla="*/ 0 w 17"/>
                <a:gd name="T7" fmla="*/ 35 h 35"/>
                <a:gd name="T8" fmla="*/ 0 w 17"/>
                <a:gd name="T9" fmla="*/ 0 h 35"/>
                <a:gd name="T10" fmla="*/ 5 w 17"/>
                <a:gd name="T11" fmla="*/ 0 h 35"/>
                <a:gd name="T12" fmla="*/ 5 w 17"/>
                <a:gd name="T13" fmla="*/ 3 h 35"/>
                <a:gd name="T14" fmla="*/ 15 w 17"/>
                <a:gd name="T15" fmla="*/ 0 h 35"/>
                <a:gd name="T16" fmla="*/ 17 w 17"/>
                <a:gd name="T17" fmla="*/ 0 h 35"/>
                <a:gd name="T18" fmla="*/ 17 w 17"/>
                <a:gd name="T19" fmla="*/ 5 h 35"/>
                <a:gd name="T20" fmla="*/ 15 w 17"/>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2" y="0"/>
                    <a:pt x="15" y="0"/>
                  </a:cubicBezTo>
                  <a:cubicBezTo>
                    <a:pt x="15" y="0"/>
                    <a:pt x="16" y="0"/>
                    <a:pt x="17" y="0"/>
                  </a:cubicBezTo>
                  <a:cubicBezTo>
                    <a:pt x="17" y="5"/>
                    <a:pt x="17" y="5"/>
                    <a:pt x="17" y="5"/>
                  </a:cubicBezTo>
                  <a:cubicBezTo>
                    <a:pt x="16"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35"/>
            <p:cNvSpPr>
              <a:spLocks noEditPoints="1"/>
            </p:cNvSpPr>
            <p:nvPr userDrawn="1"/>
          </p:nvSpPr>
          <p:spPr bwMode="auto">
            <a:xfrm>
              <a:off x="-790856"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20" y="53"/>
                    <a:pt x="15" y="54"/>
                    <a:pt x="12" y="54"/>
                  </a:cubicBezTo>
                  <a:cubicBezTo>
                    <a:pt x="5" y="54"/>
                    <a:pt x="0" y="47"/>
                    <a:pt x="0" y="36"/>
                  </a:cubicBezTo>
                  <a:cubicBezTo>
                    <a:pt x="0" y="25"/>
                    <a:pt x="5" y="17"/>
                    <a:pt x="13" y="17"/>
                  </a:cubicBezTo>
                  <a:cubicBezTo>
                    <a:pt x="17" y="17"/>
                    <a:pt x="21"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9" y="23"/>
                    <a:pt x="17" y="22"/>
                    <a:pt x="14" y="22"/>
                  </a:cubicBezTo>
                  <a:cubicBezTo>
                    <a:pt x="9" y="22"/>
                    <a:pt x="6" y="27"/>
                    <a:pt x="6" y="35"/>
                  </a:cubicBezTo>
                  <a:cubicBezTo>
                    <a:pt x="6" y="45"/>
                    <a:pt x="9"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36"/>
            <p:cNvSpPr>
              <a:spLocks/>
            </p:cNvSpPr>
            <p:nvPr userDrawn="1"/>
          </p:nvSpPr>
          <p:spPr bwMode="auto">
            <a:xfrm>
              <a:off x="-687668" y="946852"/>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7"/>
                    <a:pt x="0" y="35"/>
                  </a:cubicBezTo>
                  <a:cubicBezTo>
                    <a:pt x="1" y="31"/>
                    <a:pt x="1" y="31"/>
                    <a:pt x="1" y="31"/>
                  </a:cubicBezTo>
                  <a:cubicBezTo>
                    <a:pt x="5" y="32"/>
                    <a:pt x="7" y="32"/>
                    <a:pt x="9" y="32"/>
                  </a:cubicBezTo>
                  <a:cubicBezTo>
                    <a:pt x="14" y="32"/>
                    <a:pt x="17" y="30"/>
                    <a:pt x="17" y="27"/>
                  </a:cubicBezTo>
                  <a:cubicBezTo>
                    <a:pt x="17" y="24"/>
                    <a:pt x="16" y="22"/>
                    <a:pt x="11" y="21"/>
                  </a:cubicBezTo>
                  <a:cubicBezTo>
                    <a:pt x="5" y="19"/>
                    <a:pt x="0" y="17"/>
                    <a:pt x="0" y="11"/>
                  </a:cubicBezTo>
                  <a:cubicBezTo>
                    <a:pt x="0" y="4"/>
                    <a:pt x="5" y="0"/>
                    <a:pt x="12" y="0"/>
                  </a:cubicBezTo>
                  <a:cubicBezTo>
                    <a:pt x="14" y="0"/>
                    <a:pt x="18"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Freeform 37"/>
            <p:cNvSpPr>
              <a:spLocks noEditPoints="1"/>
            </p:cNvSpPr>
            <p:nvPr userDrawn="1"/>
          </p:nvSpPr>
          <p:spPr bwMode="auto">
            <a:xfrm>
              <a:off x="-1975131" y="1118302"/>
              <a:ext cx="19050" cy="141288"/>
            </a:xfrm>
            <a:custGeom>
              <a:avLst/>
              <a:gdLst>
                <a:gd name="T0" fmla="*/ 4 w 7"/>
                <a:gd name="T1" fmla="*/ 7 h 50"/>
                <a:gd name="T2" fmla="*/ 0 w 7"/>
                <a:gd name="T3" fmla="*/ 3 h 50"/>
                <a:gd name="T4" fmla="*/ 4 w 7"/>
                <a:gd name="T5" fmla="*/ 0 h 50"/>
                <a:gd name="T6" fmla="*/ 7 w 7"/>
                <a:gd name="T7" fmla="*/ 3 h 50"/>
                <a:gd name="T8" fmla="*/ 4 w 7"/>
                <a:gd name="T9" fmla="*/ 7 h 50"/>
                <a:gd name="T10" fmla="*/ 1 w 7"/>
                <a:gd name="T11" fmla="*/ 15 h 50"/>
                <a:gd name="T12" fmla="*/ 7 w 7"/>
                <a:gd name="T13" fmla="*/ 15 h 50"/>
                <a:gd name="T14" fmla="*/ 7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4" y="7"/>
                  </a:moveTo>
                  <a:cubicBezTo>
                    <a:pt x="2" y="7"/>
                    <a:pt x="0" y="6"/>
                    <a:pt x="0" y="3"/>
                  </a:cubicBezTo>
                  <a:cubicBezTo>
                    <a:pt x="0" y="2"/>
                    <a:pt x="2" y="0"/>
                    <a:pt x="4" y="0"/>
                  </a:cubicBezTo>
                  <a:cubicBezTo>
                    <a:pt x="6" y="0"/>
                    <a:pt x="7" y="1"/>
                    <a:pt x="7" y="3"/>
                  </a:cubicBezTo>
                  <a:cubicBezTo>
                    <a:pt x="7"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38"/>
            <p:cNvSpPr>
              <a:spLocks/>
            </p:cNvSpPr>
            <p:nvPr userDrawn="1"/>
          </p:nvSpPr>
          <p:spPr bwMode="auto">
            <a:xfrm>
              <a:off x="-1927506" y="1157989"/>
              <a:ext cx="122237" cy="101600"/>
            </a:xfrm>
            <a:custGeom>
              <a:avLst/>
              <a:gdLst>
                <a:gd name="T0" fmla="*/ 39 w 44"/>
                <a:gd name="T1" fmla="*/ 36 h 36"/>
                <a:gd name="T2" fmla="*/ 39 w 44"/>
                <a:gd name="T3" fmla="*/ 14 h 36"/>
                <a:gd name="T4" fmla="*/ 34 w 44"/>
                <a:gd name="T5" fmla="*/ 5 h 36"/>
                <a:gd name="T6" fmla="*/ 25 w 44"/>
                <a:gd name="T7" fmla="*/ 7 h 36"/>
                <a:gd name="T8" fmla="*/ 25 w 44"/>
                <a:gd name="T9" fmla="*/ 13 h 36"/>
                <a:gd name="T10" fmla="*/ 25 w 44"/>
                <a:gd name="T11" fmla="*/ 36 h 36"/>
                <a:gd name="T12" fmla="*/ 19 w 44"/>
                <a:gd name="T13" fmla="*/ 36 h 36"/>
                <a:gd name="T14" fmla="*/ 19 w 44"/>
                <a:gd name="T15" fmla="*/ 14 h 36"/>
                <a:gd name="T16" fmla="*/ 14 w 44"/>
                <a:gd name="T17" fmla="*/ 5 h 36"/>
                <a:gd name="T18" fmla="*/ 6 w 44"/>
                <a:gd name="T19" fmla="*/ 7 h 36"/>
                <a:gd name="T20" fmla="*/ 6 w 44"/>
                <a:gd name="T21" fmla="*/ 36 h 36"/>
                <a:gd name="T22" fmla="*/ 0 w 44"/>
                <a:gd name="T23" fmla="*/ 36 h 36"/>
                <a:gd name="T24" fmla="*/ 0 w 44"/>
                <a:gd name="T25" fmla="*/ 1 h 36"/>
                <a:gd name="T26" fmla="*/ 6 w 44"/>
                <a:gd name="T27" fmla="*/ 1 h 36"/>
                <a:gd name="T28" fmla="*/ 6 w 44"/>
                <a:gd name="T29" fmla="*/ 4 h 36"/>
                <a:gd name="T30" fmla="*/ 17 w 44"/>
                <a:gd name="T31" fmla="*/ 0 h 36"/>
                <a:gd name="T32" fmla="*/ 24 w 44"/>
                <a:gd name="T33" fmla="*/ 4 h 36"/>
                <a:gd name="T34" fmla="*/ 36 w 44"/>
                <a:gd name="T35" fmla="*/ 0 h 36"/>
                <a:gd name="T36" fmla="*/ 44 w 44"/>
                <a:gd name="T37" fmla="*/ 13 h 36"/>
                <a:gd name="T38" fmla="*/ 44 w 44"/>
                <a:gd name="T39" fmla="*/ 36 h 36"/>
                <a:gd name="T40" fmla="*/ 39 w 44"/>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36">
                  <a:moveTo>
                    <a:pt x="39" y="36"/>
                  </a:moveTo>
                  <a:cubicBezTo>
                    <a:pt x="39" y="14"/>
                    <a:pt x="39" y="14"/>
                    <a:pt x="39" y="14"/>
                  </a:cubicBezTo>
                  <a:cubicBezTo>
                    <a:pt x="39" y="9"/>
                    <a:pt x="39" y="5"/>
                    <a:pt x="34" y="5"/>
                  </a:cubicBezTo>
                  <a:cubicBezTo>
                    <a:pt x="31" y="5"/>
                    <a:pt x="30" y="5"/>
                    <a:pt x="25" y="7"/>
                  </a:cubicBezTo>
                  <a:cubicBezTo>
                    <a:pt x="25" y="9"/>
                    <a:pt x="25" y="11"/>
                    <a:pt x="25" y="13"/>
                  </a:cubicBezTo>
                  <a:cubicBezTo>
                    <a:pt x="25" y="36"/>
                    <a:pt x="25" y="36"/>
                    <a:pt x="25" y="36"/>
                  </a:cubicBezTo>
                  <a:cubicBezTo>
                    <a:pt x="19" y="36"/>
                    <a:pt x="19" y="36"/>
                    <a:pt x="19" y="36"/>
                  </a:cubicBezTo>
                  <a:cubicBezTo>
                    <a:pt x="19" y="14"/>
                    <a:pt x="19" y="14"/>
                    <a:pt x="19" y="14"/>
                  </a:cubicBezTo>
                  <a:cubicBezTo>
                    <a:pt x="19" y="9"/>
                    <a:pt x="20" y="5"/>
                    <a:pt x="14" y="5"/>
                  </a:cubicBezTo>
                  <a:cubicBezTo>
                    <a:pt x="12" y="5"/>
                    <a:pt x="11" y="5"/>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4" y="0"/>
                    <a:pt x="17" y="0"/>
                  </a:cubicBezTo>
                  <a:cubicBezTo>
                    <a:pt x="20" y="0"/>
                    <a:pt x="23" y="1"/>
                    <a:pt x="24" y="4"/>
                  </a:cubicBezTo>
                  <a:cubicBezTo>
                    <a:pt x="27" y="3"/>
                    <a:pt x="32" y="0"/>
                    <a:pt x="36" y="0"/>
                  </a:cubicBezTo>
                  <a:cubicBezTo>
                    <a:pt x="44" y="0"/>
                    <a:pt x="44" y="6"/>
                    <a:pt x="44" y="13"/>
                  </a:cubicBezTo>
                  <a:cubicBezTo>
                    <a:pt x="44" y="36"/>
                    <a:pt x="44" y="36"/>
                    <a:pt x="44" y="36"/>
                  </a:cubicBezTo>
                  <a:lnTo>
                    <a:pt x="39"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39"/>
            <p:cNvSpPr>
              <a:spLocks noEditPoints="1"/>
            </p:cNvSpPr>
            <p:nvPr userDrawn="1"/>
          </p:nvSpPr>
          <p:spPr bwMode="auto">
            <a:xfrm>
              <a:off x="-1776693" y="1157989"/>
              <a:ext cx="84137" cy="142875"/>
            </a:xfrm>
            <a:custGeom>
              <a:avLst/>
              <a:gdLst>
                <a:gd name="T0" fmla="*/ 17 w 30"/>
                <a:gd name="T1" fmla="*/ 37 h 51"/>
                <a:gd name="T2" fmla="*/ 6 w 30"/>
                <a:gd name="T3" fmla="*/ 33 h 51"/>
                <a:gd name="T4" fmla="*/ 6 w 30"/>
                <a:gd name="T5" fmla="*/ 51 h 51"/>
                <a:gd name="T6" fmla="*/ 0 w 30"/>
                <a:gd name="T7" fmla="*/ 51 h 51"/>
                <a:gd name="T8" fmla="*/ 0 w 30"/>
                <a:gd name="T9" fmla="*/ 1 h 51"/>
                <a:gd name="T10" fmla="*/ 6 w 30"/>
                <a:gd name="T11" fmla="*/ 1 h 51"/>
                <a:gd name="T12" fmla="*/ 6 w 30"/>
                <a:gd name="T13" fmla="*/ 4 h 51"/>
                <a:gd name="T14" fmla="*/ 18 w 30"/>
                <a:gd name="T15" fmla="*/ 0 h 51"/>
                <a:gd name="T16" fmla="*/ 30 w 30"/>
                <a:gd name="T17" fmla="*/ 18 h 51"/>
                <a:gd name="T18" fmla="*/ 17 w 30"/>
                <a:gd name="T19" fmla="*/ 37 h 51"/>
                <a:gd name="T20" fmla="*/ 16 w 30"/>
                <a:gd name="T21" fmla="*/ 5 h 51"/>
                <a:gd name="T22" fmla="*/ 6 w 30"/>
                <a:gd name="T23" fmla="*/ 7 h 51"/>
                <a:gd name="T24" fmla="*/ 6 w 30"/>
                <a:gd name="T25" fmla="*/ 29 h 51"/>
                <a:gd name="T26" fmla="*/ 15 w 30"/>
                <a:gd name="T27" fmla="*/ 32 h 51"/>
                <a:gd name="T28" fmla="*/ 24 w 30"/>
                <a:gd name="T29" fmla="*/ 19 h 51"/>
                <a:gd name="T30" fmla="*/ 16 w 30"/>
                <a:gd name="T31"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51">
                  <a:moveTo>
                    <a:pt x="17" y="37"/>
                  </a:moveTo>
                  <a:cubicBezTo>
                    <a:pt x="13" y="37"/>
                    <a:pt x="9" y="35"/>
                    <a:pt x="6" y="33"/>
                  </a:cubicBezTo>
                  <a:cubicBezTo>
                    <a:pt x="6" y="51"/>
                    <a:pt x="6" y="51"/>
                    <a:pt x="6" y="51"/>
                  </a:cubicBezTo>
                  <a:cubicBezTo>
                    <a:pt x="0" y="51"/>
                    <a:pt x="0" y="51"/>
                    <a:pt x="0" y="51"/>
                  </a:cubicBezTo>
                  <a:cubicBezTo>
                    <a:pt x="0" y="1"/>
                    <a:pt x="0" y="1"/>
                    <a:pt x="0" y="1"/>
                  </a:cubicBezTo>
                  <a:cubicBezTo>
                    <a:pt x="6" y="1"/>
                    <a:pt x="6" y="1"/>
                    <a:pt x="6" y="1"/>
                  </a:cubicBezTo>
                  <a:cubicBezTo>
                    <a:pt x="6" y="4"/>
                    <a:pt x="6" y="4"/>
                    <a:pt x="6" y="4"/>
                  </a:cubicBezTo>
                  <a:cubicBezTo>
                    <a:pt x="10" y="1"/>
                    <a:pt x="14" y="0"/>
                    <a:pt x="18" y="0"/>
                  </a:cubicBezTo>
                  <a:cubicBezTo>
                    <a:pt x="25" y="0"/>
                    <a:pt x="30" y="7"/>
                    <a:pt x="30" y="18"/>
                  </a:cubicBezTo>
                  <a:cubicBezTo>
                    <a:pt x="30" y="29"/>
                    <a:pt x="24" y="37"/>
                    <a:pt x="17" y="37"/>
                  </a:cubicBezTo>
                  <a:moveTo>
                    <a:pt x="16" y="5"/>
                  </a:moveTo>
                  <a:cubicBezTo>
                    <a:pt x="13" y="5"/>
                    <a:pt x="11" y="6"/>
                    <a:pt x="6" y="7"/>
                  </a:cubicBezTo>
                  <a:cubicBezTo>
                    <a:pt x="6" y="29"/>
                    <a:pt x="6" y="29"/>
                    <a:pt x="6" y="29"/>
                  </a:cubicBezTo>
                  <a:cubicBezTo>
                    <a:pt x="11" y="31"/>
                    <a:pt x="13" y="32"/>
                    <a:pt x="15" y="32"/>
                  </a:cubicBezTo>
                  <a:cubicBezTo>
                    <a:pt x="21" y="32"/>
                    <a:pt x="24" y="27"/>
                    <a:pt x="24" y="19"/>
                  </a:cubicBezTo>
                  <a:cubicBezTo>
                    <a:pt x="24" y="9"/>
                    <a:pt x="21"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40"/>
            <p:cNvSpPr>
              <a:spLocks/>
            </p:cNvSpPr>
            <p:nvPr userDrawn="1"/>
          </p:nvSpPr>
          <p:spPr bwMode="auto">
            <a:xfrm>
              <a:off x="-1670331" y="1157989"/>
              <a:ext cx="46037" cy="101600"/>
            </a:xfrm>
            <a:custGeom>
              <a:avLst/>
              <a:gdLst>
                <a:gd name="T0" fmla="*/ 15 w 16"/>
                <a:gd name="T1" fmla="*/ 5 h 36"/>
                <a:gd name="T2" fmla="*/ 6 w 16"/>
                <a:gd name="T3" fmla="*/ 8 h 36"/>
                <a:gd name="T4" fmla="*/ 6 w 16"/>
                <a:gd name="T5" fmla="*/ 36 h 36"/>
                <a:gd name="T6" fmla="*/ 0 w 16"/>
                <a:gd name="T7" fmla="*/ 36 h 36"/>
                <a:gd name="T8" fmla="*/ 0 w 16"/>
                <a:gd name="T9" fmla="*/ 1 h 36"/>
                <a:gd name="T10" fmla="*/ 5 w 16"/>
                <a:gd name="T11" fmla="*/ 1 h 36"/>
                <a:gd name="T12" fmla="*/ 5 w 16"/>
                <a:gd name="T13" fmla="*/ 4 h 36"/>
                <a:gd name="T14" fmla="*/ 15 w 16"/>
                <a:gd name="T15" fmla="*/ 0 h 36"/>
                <a:gd name="T16" fmla="*/ 16 w 16"/>
                <a:gd name="T17" fmla="*/ 0 h 36"/>
                <a:gd name="T18" fmla="*/ 16 w 16"/>
                <a:gd name="T19" fmla="*/ 6 h 36"/>
                <a:gd name="T20" fmla="*/ 15 w 16"/>
                <a:gd name="T21" fmla="*/ 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5" y="5"/>
                  </a:moveTo>
                  <a:cubicBezTo>
                    <a:pt x="12" y="5"/>
                    <a:pt x="9" y="6"/>
                    <a:pt x="6" y="8"/>
                  </a:cubicBezTo>
                  <a:cubicBezTo>
                    <a:pt x="6" y="36"/>
                    <a:pt x="6" y="36"/>
                    <a:pt x="6" y="36"/>
                  </a:cubicBezTo>
                  <a:cubicBezTo>
                    <a:pt x="0" y="36"/>
                    <a:pt x="0" y="36"/>
                    <a:pt x="0" y="36"/>
                  </a:cubicBezTo>
                  <a:cubicBezTo>
                    <a:pt x="0" y="1"/>
                    <a:pt x="0" y="1"/>
                    <a:pt x="0" y="1"/>
                  </a:cubicBezTo>
                  <a:cubicBezTo>
                    <a:pt x="5" y="1"/>
                    <a:pt x="5" y="1"/>
                    <a:pt x="5" y="1"/>
                  </a:cubicBezTo>
                  <a:cubicBezTo>
                    <a:pt x="5" y="4"/>
                    <a:pt x="5" y="4"/>
                    <a:pt x="5" y="4"/>
                  </a:cubicBezTo>
                  <a:cubicBezTo>
                    <a:pt x="9" y="1"/>
                    <a:pt x="11" y="0"/>
                    <a:pt x="15" y="0"/>
                  </a:cubicBezTo>
                  <a:cubicBezTo>
                    <a:pt x="15" y="0"/>
                    <a:pt x="16" y="0"/>
                    <a:pt x="16" y="0"/>
                  </a:cubicBezTo>
                  <a:cubicBezTo>
                    <a:pt x="16" y="6"/>
                    <a:pt x="16" y="6"/>
                    <a:pt x="16" y="6"/>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41"/>
            <p:cNvSpPr>
              <a:spLocks noEditPoints="1"/>
            </p:cNvSpPr>
            <p:nvPr userDrawn="1"/>
          </p:nvSpPr>
          <p:spPr bwMode="auto">
            <a:xfrm>
              <a:off x="-1616356" y="1157989"/>
              <a:ext cx="87312" cy="104775"/>
            </a:xfrm>
            <a:custGeom>
              <a:avLst/>
              <a:gdLst>
                <a:gd name="T0" fmla="*/ 16 w 31"/>
                <a:gd name="T1" fmla="*/ 37 h 37"/>
                <a:gd name="T2" fmla="*/ 0 w 31"/>
                <a:gd name="T3" fmla="*/ 18 h 37"/>
                <a:gd name="T4" fmla="*/ 16 w 31"/>
                <a:gd name="T5" fmla="*/ 0 h 37"/>
                <a:gd name="T6" fmla="*/ 31 w 31"/>
                <a:gd name="T7" fmla="*/ 18 h 37"/>
                <a:gd name="T8" fmla="*/ 16 w 31"/>
                <a:gd name="T9" fmla="*/ 37 h 37"/>
                <a:gd name="T10" fmla="*/ 16 w 31"/>
                <a:gd name="T11" fmla="*/ 5 h 37"/>
                <a:gd name="T12" fmla="*/ 6 w 31"/>
                <a:gd name="T13" fmla="*/ 18 h 37"/>
                <a:gd name="T14" fmla="*/ 16 w 31"/>
                <a:gd name="T15" fmla="*/ 32 h 37"/>
                <a:gd name="T16" fmla="*/ 25 w 31"/>
                <a:gd name="T17" fmla="*/ 18 h 37"/>
                <a:gd name="T18" fmla="*/ 16 w 31"/>
                <a:gd name="T19"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7">
                  <a:moveTo>
                    <a:pt x="16" y="37"/>
                  </a:moveTo>
                  <a:cubicBezTo>
                    <a:pt x="6" y="37"/>
                    <a:pt x="0" y="30"/>
                    <a:pt x="0" y="18"/>
                  </a:cubicBezTo>
                  <a:cubicBezTo>
                    <a:pt x="0" y="7"/>
                    <a:pt x="6" y="0"/>
                    <a:pt x="16" y="0"/>
                  </a:cubicBezTo>
                  <a:cubicBezTo>
                    <a:pt x="26" y="0"/>
                    <a:pt x="31" y="6"/>
                    <a:pt x="31" y="18"/>
                  </a:cubicBezTo>
                  <a:cubicBezTo>
                    <a:pt x="31" y="30"/>
                    <a:pt x="26" y="37"/>
                    <a:pt x="16" y="37"/>
                  </a:cubicBezTo>
                  <a:moveTo>
                    <a:pt x="16" y="5"/>
                  </a:moveTo>
                  <a:cubicBezTo>
                    <a:pt x="9" y="5"/>
                    <a:pt x="6" y="9"/>
                    <a:pt x="6" y="18"/>
                  </a:cubicBezTo>
                  <a:cubicBezTo>
                    <a:pt x="6" y="28"/>
                    <a:pt x="9" y="32"/>
                    <a:pt x="16" y="32"/>
                  </a:cubicBezTo>
                  <a:cubicBezTo>
                    <a:pt x="22" y="32"/>
                    <a:pt x="25" y="28"/>
                    <a:pt x="25" y="18"/>
                  </a:cubicBezTo>
                  <a:cubicBezTo>
                    <a:pt x="25" y="9"/>
                    <a:pt x="23"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42"/>
            <p:cNvSpPr>
              <a:spLocks/>
            </p:cNvSpPr>
            <p:nvPr userDrawn="1"/>
          </p:nvSpPr>
          <p:spPr bwMode="auto">
            <a:xfrm>
              <a:off x="-1517931" y="1161164"/>
              <a:ext cx="87312" cy="98425"/>
            </a:xfrm>
            <a:custGeom>
              <a:avLst/>
              <a:gdLst>
                <a:gd name="T0" fmla="*/ 33 w 55"/>
                <a:gd name="T1" fmla="*/ 62 h 62"/>
                <a:gd name="T2" fmla="*/ 21 w 55"/>
                <a:gd name="T3" fmla="*/ 62 h 62"/>
                <a:gd name="T4" fmla="*/ 0 w 55"/>
                <a:gd name="T5" fmla="*/ 0 h 62"/>
                <a:gd name="T6" fmla="*/ 10 w 55"/>
                <a:gd name="T7" fmla="*/ 0 h 62"/>
                <a:gd name="T8" fmla="*/ 28 w 55"/>
                <a:gd name="T9" fmla="*/ 53 h 62"/>
                <a:gd name="T10" fmla="*/ 46 w 55"/>
                <a:gd name="T11" fmla="*/ 0 h 62"/>
                <a:gd name="T12" fmla="*/ 55 w 55"/>
                <a:gd name="T13" fmla="*/ 0 h 62"/>
                <a:gd name="T14" fmla="*/ 33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3" y="62"/>
                  </a:moveTo>
                  <a:lnTo>
                    <a:pt x="21" y="62"/>
                  </a:lnTo>
                  <a:lnTo>
                    <a:pt x="0" y="0"/>
                  </a:lnTo>
                  <a:lnTo>
                    <a:pt x="10" y="0"/>
                  </a:lnTo>
                  <a:lnTo>
                    <a:pt x="28" y="53"/>
                  </a:lnTo>
                  <a:lnTo>
                    <a:pt x="46" y="0"/>
                  </a:lnTo>
                  <a:lnTo>
                    <a:pt x="55" y="0"/>
                  </a:lnTo>
                  <a:lnTo>
                    <a:pt x="33"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43"/>
            <p:cNvSpPr>
              <a:spLocks noEditPoints="1"/>
            </p:cNvSpPr>
            <p:nvPr userDrawn="1"/>
          </p:nvSpPr>
          <p:spPr bwMode="auto">
            <a:xfrm>
              <a:off x="-1417918" y="1118302"/>
              <a:ext cx="23812" cy="141288"/>
            </a:xfrm>
            <a:custGeom>
              <a:avLst/>
              <a:gdLst>
                <a:gd name="T0" fmla="*/ 4 w 8"/>
                <a:gd name="T1" fmla="*/ 7 h 50"/>
                <a:gd name="T2" fmla="*/ 0 w 8"/>
                <a:gd name="T3" fmla="*/ 3 h 50"/>
                <a:gd name="T4" fmla="*/ 4 w 8"/>
                <a:gd name="T5" fmla="*/ 0 h 50"/>
                <a:gd name="T6" fmla="*/ 8 w 8"/>
                <a:gd name="T7" fmla="*/ 3 h 50"/>
                <a:gd name="T8" fmla="*/ 4 w 8"/>
                <a:gd name="T9" fmla="*/ 7 h 50"/>
                <a:gd name="T10" fmla="*/ 1 w 8"/>
                <a:gd name="T11" fmla="*/ 15 h 50"/>
                <a:gd name="T12" fmla="*/ 7 w 8"/>
                <a:gd name="T13" fmla="*/ 15 h 50"/>
                <a:gd name="T14" fmla="*/ 7 w 8"/>
                <a:gd name="T15" fmla="*/ 50 h 50"/>
                <a:gd name="T16" fmla="*/ 1 w 8"/>
                <a:gd name="T17" fmla="*/ 50 h 50"/>
                <a:gd name="T18" fmla="*/ 1 w 8"/>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50">
                  <a:moveTo>
                    <a:pt x="4" y="7"/>
                  </a:moveTo>
                  <a:cubicBezTo>
                    <a:pt x="2" y="7"/>
                    <a:pt x="0" y="6"/>
                    <a:pt x="0" y="3"/>
                  </a:cubicBezTo>
                  <a:cubicBezTo>
                    <a:pt x="0" y="2"/>
                    <a:pt x="2" y="0"/>
                    <a:pt x="4" y="0"/>
                  </a:cubicBezTo>
                  <a:cubicBezTo>
                    <a:pt x="6" y="0"/>
                    <a:pt x="8" y="1"/>
                    <a:pt x="8" y="3"/>
                  </a:cubicBezTo>
                  <a:cubicBezTo>
                    <a:pt x="8"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44"/>
            <p:cNvSpPr>
              <a:spLocks/>
            </p:cNvSpPr>
            <p:nvPr userDrawn="1"/>
          </p:nvSpPr>
          <p:spPr bwMode="auto">
            <a:xfrm>
              <a:off x="-1370293" y="1157989"/>
              <a:ext cx="79375" cy="101600"/>
            </a:xfrm>
            <a:custGeom>
              <a:avLst/>
              <a:gdLst>
                <a:gd name="T0" fmla="*/ 22 w 28"/>
                <a:gd name="T1" fmla="*/ 36 h 36"/>
                <a:gd name="T2" fmla="*/ 22 w 28"/>
                <a:gd name="T3" fmla="*/ 14 h 36"/>
                <a:gd name="T4" fmla="*/ 16 w 28"/>
                <a:gd name="T5" fmla="*/ 5 h 36"/>
                <a:gd name="T6" fmla="*/ 6 w 28"/>
                <a:gd name="T7" fmla="*/ 7 h 36"/>
                <a:gd name="T8" fmla="*/ 6 w 28"/>
                <a:gd name="T9" fmla="*/ 36 h 36"/>
                <a:gd name="T10" fmla="*/ 0 w 28"/>
                <a:gd name="T11" fmla="*/ 36 h 36"/>
                <a:gd name="T12" fmla="*/ 0 w 28"/>
                <a:gd name="T13" fmla="*/ 1 h 36"/>
                <a:gd name="T14" fmla="*/ 6 w 28"/>
                <a:gd name="T15" fmla="*/ 1 h 36"/>
                <a:gd name="T16" fmla="*/ 6 w 28"/>
                <a:gd name="T17" fmla="*/ 4 h 36"/>
                <a:gd name="T18" fmla="*/ 18 w 28"/>
                <a:gd name="T19" fmla="*/ 0 h 36"/>
                <a:gd name="T20" fmla="*/ 26 w 28"/>
                <a:gd name="T21" fmla="*/ 3 h 36"/>
                <a:gd name="T22" fmla="*/ 28 w 28"/>
                <a:gd name="T23" fmla="*/ 13 h 36"/>
                <a:gd name="T24" fmla="*/ 28 w 28"/>
                <a:gd name="T25" fmla="*/ 36 h 36"/>
                <a:gd name="T26" fmla="*/ 22 w 28"/>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6">
                  <a:moveTo>
                    <a:pt x="22" y="36"/>
                  </a:moveTo>
                  <a:cubicBezTo>
                    <a:pt x="22" y="14"/>
                    <a:pt x="22" y="14"/>
                    <a:pt x="22" y="14"/>
                  </a:cubicBezTo>
                  <a:cubicBezTo>
                    <a:pt x="22" y="9"/>
                    <a:pt x="22" y="5"/>
                    <a:pt x="16" y="5"/>
                  </a:cubicBezTo>
                  <a:cubicBezTo>
                    <a:pt x="13" y="5"/>
                    <a:pt x="10" y="6"/>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5" y="0"/>
                    <a:pt x="18" y="0"/>
                  </a:cubicBezTo>
                  <a:cubicBezTo>
                    <a:pt x="22" y="0"/>
                    <a:pt x="24" y="1"/>
                    <a:pt x="26" y="3"/>
                  </a:cubicBezTo>
                  <a:cubicBezTo>
                    <a:pt x="27" y="5"/>
                    <a:pt x="28" y="7"/>
                    <a:pt x="28" y="13"/>
                  </a:cubicBezTo>
                  <a:cubicBezTo>
                    <a:pt x="28" y="36"/>
                    <a:pt x="28" y="36"/>
                    <a:pt x="28" y="36"/>
                  </a:cubicBezTo>
                  <a:lnTo>
                    <a:pt x="2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45"/>
            <p:cNvSpPr>
              <a:spLocks noEditPoints="1"/>
            </p:cNvSpPr>
            <p:nvPr userDrawn="1"/>
          </p:nvSpPr>
          <p:spPr bwMode="auto">
            <a:xfrm>
              <a:off x="-1268693" y="1157989"/>
              <a:ext cx="80962" cy="146050"/>
            </a:xfrm>
            <a:custGeom>
              <a:avLst/>
              <a:gdLst>
                <a:gd name="T0" fmla="*/ 25 w 29"/>
                <a:gd name="T1" fmla="*/ 49 h 52"/>
                <a:gd name="T2" fmla="*/ 15 w 29"/>
                <a:gd name="T3" fmla="*/ 52 h 52"/>
                <a:gd name="T4" fmla="*/ 2 w 29"/>
                <a:gd name="T5" fmla="*/ 50 h 52"/>
                <a:gd name="T6" fmla="*/ 3 w 29"/>
                <a:gd name="T7" fmla="*/ 46 h 52"/>
                <a:gd name="T8" fmla="*/ 12 w 29"/>
                <a:gd name="T9" fmla="*/ 47 h 52"/>
                <a:gd name="T10" fmla="*/ 22 w 29"/>
                <a:gd name="T11" fmla="*/ 43 h 52"/>
                <a:gd name="T12" fmla="*/ 23 w 29"/>
                <a:gd name="T13" fmla="*/ 34 h 52"/>
                <a:gd name="T14" fmla="*/ 23 w 29"/>
                <a:gd name="T15" fmla="*/ 32 h 52"/>
                <a:gd name="T16" fmla="*/ 12 w 29"/>
                <a:gd name="T17" fmla="*/ 36 h 52"/>
                <a:gd name="T18" fmla="*/ 0 w 29"/>
                <a:gd name="T19" fmla="*/ 18 h 52"/>
                <a:gd name="T20" fmla="*/ 13 w 29"/>
                <a:gd name="T21" fmla="*/ 0 h 52"/>
                <a:gd name="T22" fmla="*/ 23 w 29"/>
                <a:gd name="T23" fmla="*/ 4 h 52"/>
                <a:gd name="T24" fmla="*/ 23 w 29"/>
                <a:gd name="T25" fmla="*/ 1 h 52"/>
                <a:gd name="T26" fmla="*/ 29 w 29"/>
                <a:gd name="T27" fmla="*/ 1 h 52"/>
                <a:gd name="T28" fmla="*/ 29 w 29"/>
                <a:gd name="T29" fmla="*/ 34 h 52"/>
                <a:gd name="T30" fmla="*/ 25 w 29"/>
                <a:gd name="T31" fmla="*/ 49 h 52"/>
                <a:gd name="T32" fmla="*/ 23 w 29"/>
                <a:gd name="T33" fmla="*/ 7 h 52"/>
                <a:gd name="T34" fmla="*/ 14 w 29"/>
                <a:gd name="T35" fmla="*/ 5 h 52"/>
                <a:gd name="T36" fmla="*/ 6 w 29"/>
                <a:gd name="T37" fmla="*/ 18 h 52"/>
                <a:gd name="T38" fmla="*/ 14 w 29"/>
                <a:gd name="T39" fmla="*/ 31 h 52"/>
                <a:gd name="T40" fmla="*/ 23 w 29"/>
                <a:gd name="T41" fmla="*/ 29 h 52"/>
                <a:gd name="T42" fmla="*/ 23 w 29"/>
                <a:gd name="T43"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8" y="51"/>
                    <a:pt x="2" y="50"/>
                  </a:cubicBezTo>
                  <a:cubicBezTo>
                    <a:pt x="3" y="46"/>
                    <a:pt x="3" y="46"/>
                    <a:pt x="3" y="46"/>
                  </a:cubicBezTo>
                  <a:cubicBezTo>
                    <a:pt x="7" y="47"/>
                    <a:pt x="10" y="47"/>
                    <a:pt x="12" y="47"/>
                  </a:cubicBezTo>
                  <a:cubicBezTo>
                    <a:pt x="17" y="47"/>
                    <a:pt x="21" y="46"/>
                    <a:pt x="22" y="43"/>
                  </a:cubicBezTo>
                  <a:cubicBezTo>
                    <a:pt x="23" y="42"/>
                    <a:pt x="23" y="40"/>
                    <a:pt x="23" y="34"/>
                  </a:cubicBezTo>
                  <a:cubicBezTo>
                    <a:pt x="23" y="32"/>
                    <a:pt x="23" y="32"/>
                    <a:pt x="23" y="32"/>
                  </a:cubicBezTo>
                  <a:cubicBezTo>
                    <a:pt x="19" y="35"/>
                    <a:pt x="15" y="36"/>
                    <a:pt x="12" y="36"/>
                  </a:cubicBezTo>
                  <a:cubicBezTo>
                    <a:pt x="4" y="36"/>
                    <a:pt x="0" y="29"/>
                    <a:pt x="0" y="18"/>
                  </a:cubicBezTo>
                  <a:cubicBezTo>
                    <a:pt x="0" y="7"/>
                    <a:pt x="5" y="0"/>
                    <a:pt x="13" y="0"/>
                  </a:cubicBezTo>
                  <a:cubicBezTo>
                    <a:pt x="16" y="0"/>
                    <a:pt x="20" y="2"/>
                    <a:pt x="23" y="4"/>
                  </a:cubicBezTo>
                  <a:cubicBezTo>
                    <a:pt x="23" y="1"/>
                    <a:pt x="23" y="1"/>
                    <a:pt x="23" y="1"/>
                  </a:cubicBezTo>
                  <a:cubicBezTo>
                    <a:pt x="29" y="1"/>
                    <a:pt x="29" y="1"/>
                    <a:pt x="29" y="1"/>
                  </a:cubicBezTo>
                  <a:cubicBezTo>
                    <a:pt x="29" y="34"/>
                    <a:pt x="29" y="34"/>
                    <a:pt x="29" y="34"/>
                  </a:cubicBezTo>
                  <a:cubicBezTo>
                    <a:pt x="29" y="43"/>
                    <a:pt x="28" y="46"/>
                    <a:pt x="25" y="49"/>
                  </a:cubicBezTo>
                  <a:moveTo>
                    <a:pt x="23" y="7"/>
                  </a:moveTo>
                  <a:cubicBezTo>
                    <a:pt x="18" y="5"/>
                    <a:pt x="17" y="5"/>
                    <a:pt x="14" y="5"/>
                  </a:cubicBezTo>
                  <a:cubicBezTo>
                    <a:pt x="9" y="5"/>
                    <a:pt x="6" y="10"/>
                    <a:pt x="6" y="18"/>
                  </a:cubicBezTo>
                  <a:cubicBezTo>
                    <a:pt x="6" y="27"/>
                    <a:pt x="8" y="31"/>
                    <a:pt x="14" y="31"/>
                  </a:cubicBezTo>
                  <a:cubicBezTo>
                    <a:pt x="16" y="31"/>
                    <a:pt x="18" y="31"/>
                    <a:pt x="23" y="29"/>
                  </a:cubicBezTo>
                  <a:lnTo>
                    <a:pt x="23" y="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Rectangle 46"/>
            <p:cNvSpPr>
              <a:spLocks noChangeArrowheads="1"/>
            </p:cNvSpPr>
            <p:nvPr userDrawn="1"/>
          </p:nvSpPr>
          <p:spPr bwMode="auto">
            <a:xfrm>
              <a:off x="-1105181" y="1110364"/>
              <a:ext cx="15875" cy="149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47"/>
            <p:cNvSpPr>
              <a:spLocks noEditPoints="1"/>
            </p:cNvSpPr>
            <p:nvPr userDrawn="1"/>
          </p:nvSpPr>
          <p:spPr bwMode="auto">
            <a:xfrm>
              <a:off x="-1060731" y="1118302"/>
              <a:ext cx="19050" cy="141288"/>
            </a:xfrm>
            <a:custGeom>
              <a:avLst/>
              <a:gdLst>
                <a:gd name="T0" fmla="*/ 3 w 7"/>
                <a:gd name="T1" fmla="*/ 7 h 50"/>
                <a:gd name="T2" fmla="*/ 0 w 7"/>
                <a:gd name="T3" fmla="*/ 3 h 50"/>
                <a:gd name="T4" fmla="*/ 3 w 7"/>
                <a:gd name="T5" fmla="*/ 0 h 50"/>
                <a:gd name="T6" fmla="*/ 7 w 7"/>
                <a:gd name="T7" fmla="*/ 3 h 50"/>
                <a:gd name="T8" fmla="*/ 3 w 7"/>
                <a:gd name="T9" fmla="*/ 7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7"/>
                  </a:moveTo>
                  <a:cubicBezTo>
                    <a:pt x="1" y="7"/>
                    <a:pt x="0" y="6"/>
                    <a:pt x="0" y="3"/>
                  </a:cubicBezTo>
                  <a:cubicBezTo>
                    <a:pt x="0" y="2"/>
                    <a:pt x="1" y="0"/>
                    <a:pt x="3" y="0"/>
                  </a:cubicBezTo>
                  <a:cubicBezTo>
                    <a:pt x="5" y="0"/>
                    <a:pt x="7" y="1"/>
                    <a:pt x="7" y="3"/>
                  </a:cubicBezTo>
                  <a:cubicBezTo>
                    <a:pt x="7" y="5"/>
                    <a:pt x="5" y="7"/>
                    <a:pt x="3" y="7"/>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48"/>
            <p:cNvSpPr>
              <a:spLocks/>
            </p:cNvSpPr>
            <p:nvPr userDrawn="1"/>
          </p:nvSpPr>
          <p:spPr bwMode="auto">
            <a:xfrm>
              <a:off x="-1027393" y="1161164"/>
              <a:ext cx="87312" cy="98425"/>
            </a:xfrm>
            <a:custGeom>
              <a:avLst/>
              <a:gdLst>
                <a:gd name="T0" fmla="*/ 34 w 55"/>
                <a:gd name="T1" fmla="*/ 62 h 62"/>
                <a:gd name="T2" fmla="*/ 21 w 55"/>
                <a:gd name="T3" fmla="*/ 62 h 62"/>
                <a:gd name="T4" fmla="*/ 0 w 55"/>
                <a:gd name="T5" fmla="*/ 0 h 62"/>
                <a:gd name="T6" fmla="*/ 11 w 55"/>
                <a:gd name="T7" fmla="*/ 0 h 62"/>
                <a:gd name="T8" fmla="*/ 28 w 55"/>
                <a:gd name="T9" fmla="*/ 53 h 62"/>
                <a:gd name="T10" fmla="*/ 46 w 55"/>
                <a:gd name="T11" fmla="*/ 0 h 62"/>
                <a:gd name="T12" fmla="*/ 55 w 55"/>
                <a:gd name="T13" fmla="*/ 0 h 62"/>
                <a:gd name="T14" fmla="*/ 34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4" y="62"/>
                  </a:moveTo>
                  <a:lnTo>
                    <a:pt x="21" y="62"/>
                  </a:lnTo>
                  <a:lnTo>
                    <a:pt x="0" y="0"/>
                  </a:lnTo>
                  <a:lnTo>
                    <a:pt x="11" y="0"/>
                  </a:lnTo>
                  <a:lnTo>
                    <a:pt x="28" y="53"/>
                  </a:lnTo>
                  <a:lnTo>
                    <a:pt x="46" y="0"/>
                  </a:lnTo>
                  <a:lnTo>
                    <a:pt x="55" y="0"/>
                  </a:lnTo>
                  <a:lnTo>
                    <a:pt x="34"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49"/>
            <p:cNvSpPr>
              <a:spLocks noEditPoints="1"/>
            </p:cNvSpPr>
            <p:nvPr userDrawn="1"/>
          </p:nvSpPr>
          <p:spPr bwMode="auto">
            <a:xfrm>
              <a:off x="-928968" y="1157989"/>
              <a:ext cx="79375" cy="104775"/>
            </a:xfrm>
            <a:custGeom>
              <a:avLst/>
              <a:gdLst>
                <a:gd name="T0" fmla="*/ 6 w 28"/>
                <a:gd name="T1" fmla="*/ 19 h 37"/>
                <a:gd name="T2" fmla="*/ 6 w 28"/>
                <a:gd name="T3" fmla="*/ 20 h 37"/>
                <a:gd name="T4" fmla="*/ 15 w 28"/>
                <a:gd name="T5" fmla="*/ 32 h 37"/>
                <a:gd name="T6" fmla="*/ 27 w 28"/>
                <a:gd name="T7" fmla="*/ 29 h 37"/>
                <a:gd name="T8" fmla="*/ 28 w 28"/>
                <a:gd name="T9" fmla="*/ 32 h 37"/>
                <a:gd name="T10" fmla="*/ 13 w 28"/>
                <a:gd name="T11" fmla="*/ 37 h 37"/>
                <a:gd name="T12" fmla="*/ 0 w 28"/>
                <a:gd name="T13" fmla="*/ 20 h 37"/>
                <a:gd name="T14" fmla="*/ 15 w 28"/>
                <a:gd name="T15" fmla="*/ 0 h 37"/>
                <a:gd name="T16" fmla="*/ 28 w 28"/>
                <a:gd name="T17" fmla="*/ 17 h 37"/>
                <a:gd name="T18" fmla="*/ 28 w 28"/>
                <a:gd name="T19" fmla="*/ 19 h 37"/>
                <a:gd name="T20" fmla="*/ 6 w 28"/>
                <a:gd name="T21" fmla="*/ 19 h 37"/>
                <a:gd name="T22" fmla="*/ 15 w 28"/>
                <a:gd name="T23" fmla="*/ 4 h 37"/>
                <a:gd name="T24" fmla="*/ 6 w 28"/>
                <a:gd name="T25" fmla="*/ 15 h 37"/>
                <a:gd name="T26" fmla="*/ 23 w 28"/>
                <a:gd name="T27" fmla="*/ 15 h 37"/>
                <a:gd name="T28" fmla="*/ 15 w 28"/>
                <a:gd name="T2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7">
                  <a:moveTo>
                    <a:pt x="6" y="19"/>
                  </a:moveTo>
                  <a:cubicBezTo>
                    <a:pt x="6" y="20"/>
                    <a:pt x="6" y="20"/>
                    <a:pt x="6" y="20"/>
                  </a:cubicBezTo>
                  <a:cubicBezTo>
                    <a:pt x="6" y="28"/>
                    <a:pt x="9" y="32"/>
                    <a:pt x="15" y="32"/>
                  </a:cubicBezTo>
                  <a:cubicBezTo>
                    <a:pt x="18" y="32"/>
                    <a:pt x="21" y="31"/>
                    <a:pt x="27" y="29"/>
                  </a:cubicBezTo>
                  <a:cubicBezTo>
                    <a:pt x="28" y="32"/>
                    <a:pt x="28" y="32"/>
                    <a:pt x="28" y="32"/>
                  </a:cubicBezTo>
                  <a:cubicBezTo>
                    <a:pt x="21" y="36"/>
                    <a:pt x="18" y="37"/>
                    <a:pt x="13" y="37"/>
                  </a:cubicBezTo>
                  <a:cubicBezTo>
                    <a:pt x="5" y="37"/>
                    <a:pt x="0" y="30"/>
                    <a:pt x="0" y="20"/>
                  </a:cubicBezTo>
                  <a:cubicBezTo>
                    <a:pt x="0" y="7"/>
                    <a:pt x="5" y="0"/>
                    <a:pt x="15" y="0"/>
                  </a:cubicBezTo>
                  <a:cubicBezTo>
                    <a:pt x="24" y="0"/>
                    <a:pt x="28" y="6"/>
                    <a:pt x="28" y="17"/>
                  </a:cubicBezTo>
                  <a:cubicBezTo>
                    <a:pt x="28" y="19"/>
                    <a:pt x="28" y="19"/>
                    <a:pt x="28" y="19"/>
                  </a:cubicBezTo>
                  <a:lnTo>
                    <a:pt x="6" y="19"/>
                  </a:lnTo>
                  <a:close/>
                  <a:moveTo>
                    <a:pt x="15" y="4"/>
                  </a:moveTo>
                  <a:cubicBezTo>
                    <a:pt x="10" y="4"/>
                    <a:pt x="7" y="8"/>
                    <a:pt x="6" y="15"/>
                  </a:cubicBezTo>
                  <a:cubicBezTo>
                    <a:pt x="23" y="15"/>
                    <a:pt x="23" y="15"/>
                    <a:pt x="23" y="15"/>
                  </a:cubicBezTo>
                  <a:cubicBezTo>
                    <a:pt x="23" y="7"/>
                    <a:pt x="20" y="4"/>
                    <a:pt x="15" y="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50"/>
            <p:cNvSpPr>
              <a:spLocks/>
            </p:cNvSpPr>
            <p:nvPr userDrawn="1"/>
          </p:nvSpPr>
          <p:spPr bwMode="auto">
            <a:xfrm>
              <a:off x="-836893" y="1157989"/>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6 h 37"/>
                <a:gd name="T10" fmla="*/ 12 w 23"/>
                <a:gd name="T11" fmla="*/ 20 h 37"/>
                <a:gd name="T12" fmla="*/ 0 w 23"/>
                <a:gd name="T13" fmla="*/ 10 h 37"/>
                <a:gd name="T14" fmla="*/ 12 w 23"/>
                <a:gd name="T15" fmla="*/ 0 h 37"/>
                <a:gd name="T16" fmla="*/ 21 w 23"/>
                <a:gd name="T17" fmla="*/ 2 h 37"/>
                <a:gd name="T18" fmla="*/ 20 w 23"/>
                <a:gd name="T19" fmla="*/ 6 h 37"/>
                <a:gd name="T20" fmla="*/ 12 w 23"/>
                <a:gd name="T21" fmla="*/ 4 h 37"/>
                <a:gd name="T22" fmla="*/ 6 w 23"/>
                <a:gd name="T23" fmla="*/ 10 h 37"/>
                <a:gd name="T24" fmla="*/ 23 w 23"/>
                <a:gd name="T25" fmla="*/ 25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6"/>
                    <a:pt x="0" y="35"/>
                  </a:cubicBezTo>
                  <a:cubicBezTo>
                    <a:pt x="1" y="31"/>
                    <a:pt x="1" y="31"/>
                    <a:pt x="1" y="31"/>
                  </a:cubicBezTo>
                  <a:cubicBezTo>
                    <a:pt x="5" y="32"/>
                    <a:pt x="7" y="32"/>
                    <a:pt x="9" y="32"/>
                  </a:cubicBezTo>
                  <a:cubicBezTo>
                    <a:pt x="15" y="32"/>
                    <a:pt x="17" y="30"/>
                    <a:pt x="17" y="26"/>
                  </a:cubicBezTo>
                  <a:cubicBezTo>
                    <a:pt x="17" y="23"/>
                    <a:pt x="16" y="22"/>
                    <a:pt x="12" y="20"/>
                  </a:cubicBezTo>
                  <a:cubicBezTo>
                    <a:pt x="5" y="19"/>
                    <a:pt x="0" y="16"/>
                    <a:pt x="0" y="10"/>
                  </a:cubicBezTo>
                  <a:cubicBezTo>
                    <a:pt x="0" y="4"/>
                    <a:pt x="5" y="0"/>
                    <a:pt x="12" y="0"/>
                  </a:cubicBezTo>
                  <a:cubicBezTo>
                    <a:pt x="15" y="0"/>
                    <a:pt x="18" y="1"/>
                    <a:pt x="21" y="2"/>
                  </a:cubicBezTo>
                  <a:cubicBezTo>
                    <a:pt x="20" y="6"/>
                    <a:pt x="20" y="6"/>
                    <a:pt x="20" y="6"/>
                  </a:cubicBezTo>
                  <a:cubicBezTo>
                    <a:pt x="17" y="5"/>
                    <a:pt x="14" y="4"/>
                    <a:pt x="12" y="4"/>
                  </a:cubicBezTo>
                  <a:cubicBezTo>
                    <a:pt x="8" y="4"/>
                    <a:pt x="6" y="6"/>
                    <a:pt x="6" y="10"/>
                  </a:cubicBezTo>
                  <a:cubicBezTo>
                    <a:pt x="6" y="18"/>
                    <a:pt x="23" y="13"/>
                    <a:pt x="23" y="25"/>
                  </a:cubicBezTo>
                  <a:cubicBezTo>
                    <a:pt x="23" y="32"/>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52" name="Group 51"/>
          <p:cNvGrpSpPr/>
          <p:nvPr userDrawn="1"/>
        </p:nvGrpSpPr>
        <p:grpSpPr>
          <a:xfrm>
            <a:off x="9362272" y="3637244"/>
            <a:ext cx="2247909" cy="2201807"/>
            <a:chOff x="-2039938" y="4012733"/>
            <a:chExt cx="1935163" cy="1895475"/>
          </a:xfrm>
        </p:grpSpPr>
        <p:sp>
          <p:nvSpPr>
            <p:cNvPr id="53"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title"/>
          </p:nvPr>
        </p:nvSpPr>
        <p:spPr>
          <a:xfrm>
            <a:off x="831850" y="1709738"/>
            <a:ext cx="8742456" cy="2852737"/>
          </a:xfrm>
        </p:spPr>
        <p:txBody>
          <a:bodyPr anchor="b"/>
          <a:lstStyle>
            <a:lvl1pPr>
              <a:defRPr sz="4400">
                <a:solidFill>
                  <a:schemeClr val="bg1"/>
                </a:solidFill>
              </a:defRPr>
            </a:lvl1pPr>
          </a:lstStyle>
          <a:p>
            <a:r>
              <a:rPr lang="en-US"/>
              <a:t>Click to edit Master title style</a:t>
            </a:r>
            <a:endParaRPr lang="en-GB"/>
          </a:p>
        </p:txBody>
      </p:sp>
      <p:sp>
        <p:nvSpPr>
          <p:cNvPr id="3" name="Text Placeholder 2"/>
          <p:cNvSpPr>
            <a:spLocks noGrp="1"/>
          </p:cNvSpPr>
          <p:nvPr>
            <p:ph type="body" idx="1"/>
          </p:nvPr>
        </p:nvSpPr>
        <p:spPr>
          <a:xfrm>
            <a:off x="831850" y="4589463"/>
            <a:ext cx="8437656"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solidFill>
                  <a:srgbClr val="221E5B"/>
                </a:solidFill>
              </a:defRPr>
            </a:lvl1pPr>
          </a:lstStyle>
          <a:p>
            <a:r>
              <a:rPr lang="en-GB"/>
              <a:t>What you need to know if you want to be a childminder</a:t>
            </a:r>
          </a:p>
        </p:txBody>
      </p:sp>
      <p:sp>
        <p:nvSpPr>
          <p:cNvPr id="6" name="Slide Number Placeholder 5"/>
          <p:cNvSpPr>
            <a:spLocks noGrp="1"/>
          </p:cNvSpPr>
          <p:nvPr>
            <p:ph type="sldNum" sz="quarter" idx="12"/>
          </p:nvPr>
        </p:nvSpPr>
        <p:spPr/>
        <p:txBody>
          <a:bodyPr/>
          <a:lstStyle/>
          <a:p>
            <a:r>
              <a:rPr lang="en-GB"/>
              <a:t>Slide </a:t>
            </a:r>
            <a:fld id="{5F4C8201-D8A8-417D-8A18-42E93E6C5D44}" type="slidenum">
              <a:rPr lang="en-GB" b="1" smtClean="0"/>
              <a:pPr/>
              <a:t>‹#›</a:t>
            </a:fld>
            <a:endParaRPr lang="en-GB" b="1"/>
          </a:p>
        </p:txBody>
      </p:sp>
      <p:sp>
        <p:nvSpPr>
          <p:cNvPr id="5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1447379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p:txBody>
          <a:bodyPr/>
          <a:lstStyle/>
          <a:p>
            <a:r>
              <a:rPr lang="en-GB"/>
              <a:t>What you need to know if you want to be a childminder</a:t>
            </a:r>
          </a:p>
        </p:txBody>
      </p:sp>
      <p:sp>
        <p:nvSpPr>
          <p:cNvPr id="7" name="Slide Number Placeholder 6"/>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a:t>
            </a:fld>
            <a:endParaRPr lang="en-GB" b="1"/>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276893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p:txBody>
          <a:bodyPr/>
          <a:lstStyle/>
          <a:p>
            <a:r>
              <a:rPr lang="en-GB"/>
              <a:t>What you need to know if you want to be a childminder</a:t>
            </a:r>
          </a:p>
        </p:txBody>
      </p:sp>
      <p:sp>
        <p:nvSpPr>
          <p:cNvPr id="9" name="Slide Number Placeholder 8"/>
          <p:cNvSpPr>
            <a:spLocks noGrp="1"/>
          </p:cNvSpPr>
          <p:nvPr>
            <p:ph type="sldNum" sz="quarter" idx="12"/>
          </p:nvPr>
        </p:nvSpPr>
        <p:spPr/>
        <p:txBody>
          <a:bodyPr/>
          <a:lstStyle/>
          <a:p>
            <a:fld id="{5F4C8201-D8A8-417D-8A18-42E93E6C5D44}" type="slidenum">
              <a:rPr lang="en-GB" smtClean="0"/>
              <a:t>‹#›</a:t>
            </a:fld>
            <a:endParaRPr lang="en-GB"/>
          </a:p>
        </p:txBody>
      </p:sp>
      <p:sp>
        <p:nvSpPr>
          <p:cNvPr id="10"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1686636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fld id="{5F4C8201-D8A8-417D-8A18-42E93E6C5D44}" type="slidenum">
              <a:rPr lang="en-GB" smtClean="0"/>
              <a:t>‹#›</a:t>
            </a:fld>
            <a:endParaRPr lang="en-GB"/>
          </a:p>
        </p:txBody>
      </p:sp>
      <p:sp>
        <p:nvSpPr>
          <p:cNvPr id="6"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1007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What you need to know if you want to be a childminder</a:t>
            </a:r>
          </a:p>
        </p:txBody>
      </p:sp>
      <p:sp>
        <p:nvSpPr>
          <p:cNvPr id="4" name="Slide Number Placeholder 3"/>
          <p:cNvSpPr>
            <a:spLocks noGrp="1"/>
          </p:cNvSpPr>
          <p:nvPr>
            <p:ph type="sldNum" sz="quarter" idx="12"/>
          </p:nvPr>
        </p:nvSpPr>
        <p:spPr/>
        <p:txBody>
          <a:bodyPr/>
          <a:lstStyle/>
          <a:p>
            <a:fld id="{5F4C8201-D8A8-417D-8A18-42E93E6C5D44}" type="slidenum">
              <a:rPr lang="en-GB" smtClean="0"/>
              <a:t>‹#›</a:t>
            </a:fld>
            <a:endParaRPr lang="en-GB"/>
          </a:p>
        </p:txBody>
      </p:sp>
      <p:sp>
        <p:nvSpPr>
          <p:cNvPr id="5"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259612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1467853"/>
            <a:ext cx="6172200" cy="43931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GB"/>
              <a:t>What you need to know if you want to be a childminder</a:t>
            </a:r>
          </a:p>
        </p:txBody>
      </p:sp>
      <p:sp>
        <p:nvSpPr>
          <p:cNvPr id="7" name="Slide Number Placeholder 6"/>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a:t>
            </a:fld>
            <a:endParaRPr lang="en-GB" b="1"/>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212400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1411705"/>
            <a:ext cx="6172200" cy="44493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GB"/>
              <a:t>What you need to know if you want to be a childminder</a:t>
            </a:r>
          </a:p>
        </p:txBody>
      </p:sp>
      <p:sp>
        <p:nvSpPr>
          <p:cNvPr id="7" name="Slide Number Placeholder 6"/>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a:t>
            </a:fld>
            <a:endParaRPr lang="en-GB" b="1"/>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38036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2092B6"/>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Placeholder 1"/>
          <p:cNvSpPr>
            <a:spLocks noGrp="1"/>
          </p:cNvSpPr>
          <p:nvPr>
            <p:ph type="title"/>
          </p:nvPr>
        </p:nvSpPr>
        <p:spPr>
          <a:xfrm>
            <a:off x="838200" y="365125"/>
            <a:ext cx="8994775"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3"/>
          </p:nvPr>
        </p:nvSpPr>
        <p:spPr>
          <a:xfrm>
            <a:off x="838200" y="6434038"/>
            <a:ext cx="7364971" cy="365125"/>
          </a:xfrm>
          <a:prstGeom prst="rect">
            <a:avLst/>
          </a:prstGeom>
        </p:spPr>
        <p:txBody>
          <a:bodyPr vert="horz" lIns="91440" tIns="45720" rIns="91440" bIns="45720" rtlCol="0" anchor="ctr"/>
          <a:lstStyle>
            <a:lvl1pPr algn="l">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GB"/>
              <a:t>What you need to know if you want to be a childminder</a:t>
            </a:r>
          </a:p>
        </p:txBody>
      </p:sp>
      <p:sp>
        <p:nvSpPr>
          <p:cNvPr id="6" name="Slide Number Placeholder 5"/>
          <p:cNvSpPr>
            <a:spLocks noGrp="1"/>
          </p:cNvSpPr>
          <p:nvPr>
            <p:ph type="sldNum" sz="quarter" idx="4"/>
          </p:nvPr>
        </p:nvSpPr>
        <p:spPr>
          <a:xfrm>
            <a:off x="10285412" y="6434038"/>
            <a:ext cx="1068387" cy="365125"/>
          </a:xfrm>
          <a:prstGeom prst="rect">
            <a:avLst/>
          </a:prstGeom>
        </p:spPr>
        <p:txBody>
          <a:bodyPr vert="horz" lIns="91440" tIns="45720" rIns="91440" bIns="45720" rtlCol="0"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r>
              <a:rPr lang="en-GB">
                <a:solidFill>
                  <a:schemeClr val="bg1"/>
                </a:solidFill>
              </a:rPr>
              <a:t> Slide</a:t>
            </a:r>
            <a:r>
              <a:rPr lang="en-GB"/>
              <a:t> </a:t>
            </a:r>
            <a:fld id="{5F4C8201-D8A8-417D-8A18-42E93E6C5D44}" type="slidenum">
              <a:rPr lang="en-GB" b="1" smtClean="0"/>
              <a:pPr/>
              <a:t>‹#›</a:t>
            </a:fld>
            <a:endParaRPr lang="en-GB" b="1"/>
          </a:p>
        </p:txBody>
      </p:sp>
      <p:sp>
        <p:nvSpPr>
          <p:cNvPr id="8" name="Freeform 9"/>
          <p:cNvSpPr>
            <a:spLocks/>
          </p:cNvSpPr>
          <p:nvPr userDrawn="1"/>
        </p:nvSpPr>
        <p:spPr bwMode="auto">
          <a:xfrm>
            <a:off x="11098213" y="365125"/>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9" name="Freeform 10"/>
          <p:cNvSpPr>
            <a:spLocks/>
          </p:cNvSpPr>
          <p:nvPr userDrawn="1"/>
        </p:nvSpPr>
        <p:spPr bwMode="auto">
          <a:xfrm>
            <a:off x="10944225" y="458788"/>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0" name="Freeform 11"/>
          <p:cNvSpPr>
            <a:spLocks/>
          </p:cNvSpPr>
          <p:nvPr userDrawn="1"/>
        </p:nvSpPr>
        <p:spPr bwMode="auto">
          <a:xfrm>
            <a:off x="10795000" y="444500"/>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1" name="Freeform 12"/>
          <p:cNvSpPr>
            <a:spLocks/>
          </p:cNvSpPr>
          <p:nvPr userDrawn="1"/>
        </p:nvSpPr>
        <p:spPr bwMode="auto">
          <a:xfrm>
            <a:off x="10680700" y="517525"/>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2" name="Freeform 13"/>
          <p:cNvSpPr>
            <a:spLocks/>
          </p:cNvSpPr>
          <p:nvPr userDrawn="1"/>
        </p:nvSpPr>
        <p:spPr bwMode="auto">
          <a:xfrm>
            <a:off x="10571163" y="511175"/>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3" name="Freeform 14"/>
          <p:cNvSpPr>
            <a:spLocks/>
          </p:cNvSpPr>
          <p:nvPr userDrawn="1"/>
        </p:nvSpPr>
        <p:spPr bwMode="auto">
          <a:xfrm>
            <a:off x="10483850" y="561975"/>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4" name="Freeform 15"/>
          <p:cNvSpPr>
            <a:spLocks noEditPoints="1"/>
          </p:cNvSpPr>
          <p:nvPr userDrawn="1"/>
        </p:nvSpPr>
        <p:spPr bwMode="auto">
          <a:xfrm>
            <a:off x="9939338" y="682625"/>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5" name="Freeform 16"/>
          <p:cNvSpPr>
            <a:spLocks/>
          </p:cNvSpPr>
          <p:nvPr userDrawn="1"/>
        </p:nvSpPr>
        <p:spPr bwMode="auto">
          <a:xfrm>
            <a:off x="10287000" y="655638"/>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6" name="Freeform 17"/>
          <p:cNvSpPr>
            <a:spLocks/>
          </p:cNvSpPr>
          <p:nvPr userDrawn="1"/>
        </p:nvSpPr>
        <p:spPr bwMode="auto">
          <a:xfrm>
            <a:off x="10479088" y="795338"/>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7" name="Freeform 18"/>
          <p:cNvSpPr>
            <a:spLocks/>
          </p:cNvSpPr>
          <p:nvPr userDrawn="1"/>
        </p:nvSpPr>
        <p:spPr bwMode="auto">
          <a:xfrm>
            <a:off x="10672763" y="725488"/>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8" name="Freeform 19"/>
          <p:cNvSpPr>
            <a:spLocks noEditPoints="1"/>
          </p:cNvSpPr>
          <p:nvPr userDrawn="1"/>
        </p:nvSpPr>
        <p:spPr bwMode="auto">
          <a:xfrm>
            <a:off x="10863263" y="792163"/>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9" name="Freeform 20"/>
          <p:cNvSpPr>
            <a:spLocks noEditPoints="1"/>
          </p:cNvSpPr>
          <p:nvPr userDrawn="1"/>
        </p:nvSpPr>
        <p:spPr bwMode="auto">
          <a:xfrm>
            <a:off x="11118850" y="663575"/>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57" name="Date Placeholder 3"/>
          <p:cNvSpPr>
            <a:spLocks noGrp="1"/>
          </p:cNvSpPr>
          <p:nvPr userDrawn="1">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974225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36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Clr>
          <a:srgbClr val="2092B6"/>
        </a:buClr>
        <a:buFont typeface="Wingdings" panose="05000000000000000000" pitchFamily="2" charset="2"/>
        <a:buChar char="§"/>
        <a:defRPr sz="28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rgbClr val="2092B6"/>
        </a:buClr>
        <a:buFont typeface="Wingdings" panose="05000000000000000000" pitchFamily="2" charset="2"/>
        <a:buChar char="§"/>
        <a:defRPr sz="2400" kern="1200">
          <a:solidFill>
            <a:srgbClr val="221E5B"/>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rgbClr val="2092B6"/>
        </a:buClr>
        <a:buFont typeface="Wingdings" panose="05000000000000000000" pitchFamily="2" charset="2"/>
        <a:buChar char="§"/>
        <a:defRPr sz="2000" kern="1200">
          <a:solidFill>
            <a:srgbClr val="221E5B"/>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rgbClr val="2092B6"/>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rgbClr val="2092B6"/>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it.ly/2LKir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gov.uk/government/collections/providing-childcare-services-in-england"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reports.ofsted.gov.uk/"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gov.uk/guidance/report-a-serious-childcare-incident"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mailto:enquiries@ofsted.gov.uk"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hyperlink" Target="http://www.twitter.com/ofstednews" TargetMode="External"/><Relationship Id="rId4" Type="http://schemas.openxmlformats.org/officeDocument/2006/relationships/hyperlink" Target="http://www.facebook.com/ChildcareRegistration"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Registration for childminders</a:t>
            </a:r>
          </a:p>
        </p:txBody>
      </p:sp>
      <p:sp>
        <p:nvSpPr>
          <p:cNvPr id="3" name="Subtitle 2"/>
          <p:cNvSpPr>
            <a:spLocks noGrp="1"/>
          </p:cNvSpPr>
          <p:nvPr>
            <p:ph type="subTitle" idx="1"/>
          </p:nvPr>
        </p:nvSpPr>
        <p:spPr/>
        <p:txBody>
          <a:bodyPr/>
          <a:lstStyle/>
          <a:p>
            <a:r>
              <a:rPr lang="en-GB"/>
              <a:t>What you need to know if you want to be a childminder</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b="0"/>
              <a:t>Slide </a:t>
            </a:r>
            <a:fld id="{5F4C8201-D8A8-417D-8A18-42E93E6C5D44}" type="slidenum">
              <a:rPr lang="en-GB" smtClean="0"/>
              <a:pPr/>
              <a:t>1</a:t>
            </a:fld>
            <a:endParaRPr lang="en-GB"/>
          </a:p>
        </p:txBody>
      </p:sp>
      <p:sp>
        <p:nvSpPr>
          <p:cNvPr id="6" name="TextBox 5">
            <a:extLst>
              <a:ext uri="{FF2B5EF4-FFF2-40B4-BE49-F238E27FC236}">
                <a16:creationId xmlns:a16="http://schemas.microsoft.com/office/drawing/2014/main" id="{DC4CC21E-129C-E87D-0A5D-5A0C9F10B34C}"/>
              </a:ext>
            </a:extLst>
          </p:cNvPr>
          <p:cNvSpPr txBox="1"/>
          <p:nvPr/>
        </p:nvSpPr>
        <p:spPr>
          <a:xfrm>
            <a:off x="512240" y="390436"/>
            <a:ext cx="6986306" cy="1200329"/>
          </a:xfrm>
          <a:prstGeom prst="rect">
            <a:avLst/>
          </a:prstGeom>
          <a:solidFill>
            <a:srgbClr val="D8D9DB"/>
          </a:solidFill>
        </p:spPr>
        <p:txBody>
          <a:bodyPr wrap="square" rtlCol="0">
            <a:spAutoFit/>
          </a:bodyPr>
          <a:lstStyle/>
          <a:p>
            <a:r>
              <a:rPr lang="en-GB" b="0" i="0" dirty="0">
                <a:solidFill>
                  <a:srgbClr val="172B4D"/>
                </a:solidFill>
                <a:effectLst/>
                <a:latin typeface="Tahoma" panose="020B0604030504040204" pitchFamily="34" charset="0"/>
                <a:ea typeface="Tahoma" panose="020B0604030504040204" pitchFamily="34" charset="0"/>
                <a:cs typeface="Tahoma" panose="020B0604030504040204" pitchFamily="34" charset="0"/>
              </a:rPr>
              <a:t>This briefing is currently being updated to include a new childcare provider type, ‘childminders without domestic premises’, which was introduced by the Department for Education’s EYFS framework on 1 November 2024.</a:t>
            </a:r>
            <a:endParaRPr lang="en-GB"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94609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Which Ofsted register to join</a:t>
            </a:r>
          </a:p>
        </p:txBody>
      </p:sp>
      <p:sp>
        <p:nvSpPr>
          <p:cNvPr id="3" name="Content Placeholder 2"/>
          <p:cNvSpPr>
            <a:spLocks noGrp="1"/>
          </p:cNvSpPr>
          <p:nvPr>
            <p:ph idx="1"/>
          </p:nvPr>
        </p:nvSpPr>
        <p:spPr/>
        <p:txBody>
          <a:bodyPr>
            <a:normAutofit fontScale="92500" lnSpcReduction="10000"/>
          </a:bodyPr>
          <a:lstStyle/>
          <a:p>
            <a:pPr>
              <a:lnSpc>
                <a:spcPct val="110000"/>
              </a:lnSpc>
            </a:pPr>
            <a:r>
              <a:rPr lang="en-GB" dirty="0"/>
              <a:t>Early Years Register (to look after children from birth to 31 August after their 5</a:t>
            </a:r>
            <a:r>
              <a:rPr lang="en-GB" baseline="30000" dirty="0"/>
              <a:t>th</a:t>
            </a:r>
            <a:r>
              <a:rPr lang="en-GB" dirty="0"/>
              <a:t> birthday)</a:t>
            </a:r>
            <a:br>
              <a:rPr lang="en-GB" dirty="0"/>
            </a:br>
            <a:endParaRPr lang="en-GB" dirty="0"/>
          </a:p>
          <a:p>
            <a:r>
              <a:rPr lang="en-GB" dirty="0"/>
              <a:t>compulsory part of the Childcare Register (to look after children aged five to a child’s 8</a:t>
            </a:r>
            <a:r>
              <a:rPr lang="en-GB" baseline="30000" dirty="0"/>
              <a:t>th</a:t>
            </a:r>
            <a:r>
              <a:rPr lang="en-GB" dirty="0"/>
              <a:t> birthday)</a:t>
            </a:r>
          </a:p>
          <a:p>
            <a:endParaRPr lang="en-GB" dirty="0"/>
          </a:p>
          <a:p>
            <a:r>
              <a:rPr lang="en-GB" dirty="0"/>
              <a:t>both registers to look after all ages up to age eight</a:t>
            </a:r>
            <a:br>
              <a:rPr lang="en-GB" dirty="0"/>
            </a:br>
            <a:endParaRPr lang="en-GB" dirty="0"/>
          </a:p>
          <a:p>
            <a:r>
              <a:rPr lang="en-GB" dirty="0"/>
              <a:t>If caring for children aged eight and over, and for nannies - voluntary part of the</a:t>
            </a:r>
            <a:r>
              <a:rPr lang="en-GB" dirty="0">
                <a:solidFill>
                  <a:srgbClr val="FF0000"/>
                </a:solidFill>
              </a:rPr>
              <a:t> </a:t>
            </a:r>
            <a:r>
              <a:rPr lang="en-GB" dirty="0"/>
              <a:t>Childcare Register. </a:t>
            </a:r>
            <a:br>
              <a:rPr lang="en-GB" dirty="0"/>
            </a:br>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10</a:t>
            </a:fld>
            <a:endParaRPr lang="en-GB" b="1"/>
          </a:p>
        </p:txBody>
      </p:sp>
    </p:spTree>
    <p:extLst>
      <p:ext uri="{BB962C8B-B14F-4D97-AF65-F5344CB8AC3E}">
        <p14:creationId xmlns:p14="http://schemas.microsoft.com/office/powerpoint/2010/main" val="42928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ACC068B-20EF-4616-AFD9-62761C5FFA2A}"/>
              </a:ext>
            </a:extLst>
          </p:cNvPr>
          <p:cNvSpPr>
            <a:spLocks noGrp="1"/>
          </p:cNvSpPr>
          <p:nvPr>
            <p:ph type="title"/>
          </p:nvPr>
        </p:nvSpPr>
        <p:spPr>
          <a:xfrm>
            <a:off x="3593027" y="2766218"/>
            <a:ext cx="5005946" cy="1325563"/>
          </a:xfrm>
        </p:spPr>
        <p:txBody>
          <a:bodyPr>
            <a:noAutofit/>
          </a:bodyPr>
          <a:lstStyle/>
          <a:p>
            <a:r>
              <a:rPr lang="en-GB" sz="4800" dirty="0"/>
              <a:t>Can I register?</a:t>
            </a:r>
            <a:br>
              <a:rPr lang="en-GB" sz="4800" dirty="0"/>
            </a:br>
            <a:endParaRPr lang="en-GB" sz="4800"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t>Slide </a:t>
            </a:r>
            <a:fld id="{5F4C8201-D8A8-417D-8A18-42E93E6C5D44}" type="slidenum">
              <a:rPr lang="en-GB" smtClean="0"/>
              <a:pPr/>
              <a:t>11</a:t>
            </a:fld>
            <a:endParaRPr lang="en-GB"/>
          </a:p>
        </p:txBody>
      </p:sp>
    </p:spTree>
    <p:extLst>
      <p:ext uri="{BB962C8B-B14F-4D97-AF65-F5344CB8AC3E}">
        <p14:creationId xmlns:p14="http://schemas.microsoft.com/office/powerpoint/2010/main" val="4180870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Can I register?</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a:t>In order to register you must:</a:t>
            </a:r>
            <a:br>
              <a:rPr lang="en-GB" dirty="0"/>
            </a:br>
            <a:endParaRPr lang="en-GB" dirty="0"/>
          </a:p>
          <a:p>
            <a:r>
              <a:rPr lang="en-GB" dirty="0"/>
              <a:t>have the right to work in the UK</a:t>
            </a:r>
            <a:br>
              <a:rPr lang="en-GB" dirty="0"/>
            </a:br>
            <a:endParaRPr lang="en-GB" dirty="0"/>
          </a:p>
          <a:p>
            <a:r>
              <a:rPr lang="en-GB" dirty="0"/>
              <a:t>be suitable to work with children</a:t>
            </a:r>
            <a:br>
              <a:rPr lang="en-GB" dirty="0"/>
            </a:br>
            <a:endParaRPr lang="en-GB" dirty="0"/>
          </a:p>
          <a:p>
            <a:r>
              <a:rPr lang="en-GB" dirty="0"/>
              <a:t>be physically and mentally capable of caring for children</a:t>
            </a:r>
          </a:p>
          <a:p>
            <a:endParaRPr lang="en-GB" dirty="0"/>
          </a:p>
          <a:p>
            <a:r>
              <a:rPr lang="en-GB" dirty="0"/>
              <a:t>have a completed an enhanced DBS application (for you and anyone age 16 or over who lives or works on the childminding premises)</a:t>
            </a:r>
            <a:br>
              <a:rPr lang="en-GB" dirty="0"/>
            </a:br>
            <a:endParaRPr lang="en-GB" dirty="0"/>
          </a:p>
          <a:p>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12</a:t>
            </a:fld>
            <a:endParaRPr lang="en-GB" b="1"/>
          </a:p>
        </p:txBody>
      </p:sp>
    </p:spTree>
    <p:extLst>
      <p:ext uri="{BB962C8B-B14F-4D97-AF65-F5344CB8AC3E}">
        <p14:creationId xmlns:p14="http://schemas.microsoft.com/office/powerpoint/2010/main" val="3179290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You are disqualified from registration if:</a:t>
            </a:r>
          </a:p>
        </p:txBody>
      </p:sp>
      <p:sp>
        <p:nvSpPr>
          <p:cNvPr id="3" name="Content Placeholder 2"/>
          <p:cNvSpPr>
            <a:spLocks noGrp="1"/>
          </p:cNvSpPr>
          <p:nvPr>
            <p:ph idx="1"/>
          </p:nvPr>
        </p:nvSpPr>
        <p:spPr/>
        <p:txBody>
          <a:bodyPr>
            <a:normAutofit fontScale="92500" lnSpcReduction="10000"/>
          </a:bodyPr>
          <a:lstStyle/>
          <a:p>
            <a:r>
              <a:rPr lang="en-GB" dirty="0"/>
              <a:t>you’ve been convicted of a serious offence or are barred from working with children </a:t>
            </a:r>
          </a:p>
          <a:p>
            <a:endParaRPr lang="en-GB" dirty="0"/>
          </a:p>
          <a:p>
            <a:r>
              <a:rPr lang="en-GB" dirty="0"/>
              <a:t>your children have ever been taken into care</a:t>
            </a:r>
            <a:br>
              <a:rPr lang="en-GB" dirty="0"/>
            </a:br>
            <a:endParaRPr lang="en-GB" dirty="0"/>
          </a:p>
          <a:p>
            <a:r>
              <a:rPr lang="en-GB" dirty="0"/>
              <a:t>you’ve been refused registration before</a:t>
            </a:r>
            <a:br>
              <a:rPr lang="en-GB" dirty="0"/>
            </a:br>
            <a:endParaRPr lang="en-GB" dirty="0"/>
          </a:p>
          <a:p>
            <a:r>
              <a:rPr lang="en-GB" dirty="0"/>
              <a:t>your registration has been cancelled for a reason other than not paying your annual fee</a:t>
            </a:r>
            <a:br>
              <a:rPr lang="en-GB" dirty="0"/>
            </a:br>
            <a:endParaRPr lang="en-GB" dirty="0"/>
          </a:p>
          <a:p>
            <a:r>
              <a:rPr lang="en-GB" dirty="0"/>
              <a:t>you live with someone who is disqualified from registration.</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13</a:t>
            </a:fld>
            <a:endParaRPr lang="en-GB" b="1"/>
          </a:p>
        </p:txBody>
      </p:sp>
    </p:spTree>
    <p:extLst>
      <p:ext uri="{BB962C8B-B14F-4D97-AF65-F5344CB8AC3E}">
        <p14:creationId xmlns:p14="http://schemas.microsoft.com/office/powerpoint/2010/main" val="3142412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06E45244-01BC-4AAA-83A0-7E1D0DBFA60B}"/>
              </a:ext>
            </a:extLst>
          </p:cNvPr>
          <p:cNvSpPr>
            <a:spLocks noGrp="1"/>
          </p:cNvSpPr>
          <p:nvPr>
            <p:ph type="title"/>
          </p:nvPr>
        </p:nvSpPr>
        <p:spPr>
          <a:xfrm>
            <a:off x="1051560" y="2903220"/>
            <a:ext cx="10339545" cy="1440021"/>
          </a:xfrm>
        </p:spPr>
        <p:txBody>
          <a:bodyPr>
            <a:noAutofit/>
          </a:bodyPr>
          <a:lstStyle/>
          <a:p>
            <a:r>
              <a:rPr lang="en-GB" sz="4800" dirty="0"/>
              <a:t>Before you register – what you need</a:t>
            </a:r>
            <a:br>
              <a:rPr lang="en-GB" sz="4800" dirty="0"/>
            </a:br>
            <a:endParaRPr lang="en-GB" sz="4800"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t>Slide </a:t>
            </a:r>
            <a:fld id="{5F4C8201-D8A8-417D-8A18-42E93E6C5D44}" type="slidenum">
              <a:rPr lang="en-GB" smtClean="0"/>
              <a:pPr/>
              <a:t>14</a:t>
            </a:fld>
            <a:endParaRPr lang="en-GB"/>
          </a:p>
        </p:txBody>
      </p:sp>
    </p:spTree>
    <p:extLst>
      <p:ext uri="{BB962C8B-B14F-4D97-AF65-F5344CB8AC3E}">
        <p14:creationId xmlns:p14="http://schemas.microsoft.com/office/powerpoint/2010/main" val="2349804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Certificates and forms</a:t>
            </a:r>
          </a:p>
        </p:txBody>
      </p:sp>
      <p:sp>
        <p:nvSpPr>
          <p:cNvPr id="3" name="Content Placeholder 2"/>
          <p:cNvSpPr>
            <a:spLocks noGrp="1"/>
          </p:cNvSpPr>
          <p:nvPr>
            <p:ph idx="1"/>
          </p:nvPr>
        </p:nvSpPr>
        <p:spPr/>
        <p:txBody>
          <a:bodyPr>
            <a:normAutofit/>
          </a:bodyPr>
          <a:lstStyle/>
          <a:p>
            <a:pPr>
              <a:lnSpc>
                <a:spcPct val="100000"/>
              </a:lnSpc>
            </a:pPr>
            <a:r>
              <a:rPr lang="en-GB" dirty="0"/>
              <a:t>completed criminal records (DBS) application for you and everyone aged 16 or over who lives or works with you</a:t>
            </a:r>
          </a:p>
          <a:p>
            <a:pPr>
              <a:lnSpc>
                <a:spcPct val="100000"/>
              </a:lnSpc>
            </a:pPr>
            <a:endParaRPr lang="en-GB" dirty="0"/>
          </a:p>
          <a:p>
            <a:pPr>
              <a:lnSpc>
                <a:spcPct val="100000"/>
              </a:lnSpc>
            </a:pPr>
            <a:r>
              <a:rPr lang="en-GB" dirty="0"/>
              <a:t>health declaration form signed by your GP</a:t>
            </a:r>
          </a:p>
          <a:p>
            <a:pPr>
              <a:lnSpc>
                <a:spcPct val="100000"/>
              </a:lnSpc>
            </a:pPr>
            <a:endParaRPr lang="en-GB" dirty="0"/>
          </a:p>
          <a:p>
            <a:pPr>
              <a:lnSpc>
                <a:spcPct val="100000"/>
              </a:lnSpc>
            </a:pPr>
            <a:r>
              <a:rPr lang="en-GB" dirty="0"/>
              <a:t>paediatric first aid certificate</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15</a:t>
            </a:fld>
            <a:endParaRPr lang="en-GB" b="1"/>
          </a:p>
        </p:txBody>
      </p:sp>
    </p:spTree>
    <p:extLst>
      <p:ext uri="{BB962C8B-B14F-4D97-AF65-F5344CB8AC3E}">
        <p14:creationId xmlns:p14="http://schemas.microsoft.com/office/powerpoint/2010/main" val="4004002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Enhanced DBS (criminal records) check</a:t>
            </a:r>
          </a:p>
        </p:txBody>
      </p:sp>
      <p:sp>
        <p:nvSpPr>
          <p:cNvPr id="3" name="Content Placeholder 2"/>
          <p:cNvSpPr>
            <a:spLocks noGrp="1"/>
          </p:cNvSpPr>
          <p:nvPr>
            <p:ph idx="1"/>
          </p:nvPr>
        </p:nvSpPr>
        <p:spPr/>
        <p:txBody>
          <a:bodyPr>
            <a:normAutofit/>
          </a:bodyPr>
          <a:lstStyle/>
          <a:p>
            <a:endParaRPr lang="en-GB" dirty="0"/>
          </a:p>
          <a:p>
            <a:r>
              <a:rPr lang="en-GB" dirty="0"/>
              <a:t>apply online (http://ofsteddbsapplication.co.uk/home)</a:t>
            </a:r>
            <a:br>
              <a:rPr lang="en-GB" dirty="0"/>
            </a:br>
            <a:endParaRPr lang="en-GB" dirty="0"/>
          </a:p>
          <a:p>
            <a:r>
              <a:rPr lang="en-GB" dirty="0"/>
              <a:t>separate application for everyone who lives or works in your home aged 16 and over</a:t>
            </a:r>
            <a:br>
              <a:rPr lang="en-GB" dirty="0"/>
            </a:br>
            <a:endParaRPr lang="en-GB" dirty="0"/>
          </a:p>
          <a:p>
            <a:r>
              <a:rPr lang="en-GB" dirty="0"/>
              <a:t>each check costs £48.10</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16</a:t>
            </a:fld>
            <a:endParaRPr lang="en-GB" b="1"/>
          </a:p>
        </p:txBody>
      </p:sp>
    </p:spTree>
    <p:extLst>
      <p:ext uri="{BB962C8B-B14F-4D97-AF65-F5344CB8AC3E}">
        <p14:creationId xmlns:p14="http://schemas.microsoft.com/office/powerpoint/2010/main" val="2167472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DBS Update Service</a:t>
            </a:r>
          </a:p>
        </p:txBody>
      </p:sp>
      <p:sp>
        <p:nvSpPr>
          <p:cNvPr id="3" name="Content Placeholder 2"/>
          <p:cNvSpPr>
            <a:spLocks noGrp="1"/>
          </p:cNvSpPr>
          <p:nvPr>
            <p:ph idx="1"/>
          </p:nvPr>
        </p:nvSpPr>
        <p:spPr/>
        <p:txBody>
          <a:bodyPr>
            <a:normAutofit/>
          </a:bodyPr>
          <a:lstStyle/>
          <a:p>
            <a:r>
              <a:rPr lang="en-GB" dirty="0"/>
              <a:t>Ofsted strongly recommends joining the DBS Update Service (£13/year) to keep your details up to date. You must sign up within 30 days of your certificate being issued.</a:t>
            </a:r>
          </a:p>
          <a:p>
            <a:endParaRPr lang="en-GB" dirty="0"/>
          </a:p>
          <a:p>
            <a:pPr marL="0" indent="0">
              <a:buNone/>
            </a:pPr>
            <a:r>
              <a:rPr lang="en-GB" dirty="0"/>
              <a:t>If you’re not on the DBS Update service, we </a:t>
            </a:r>
            <a:r>
              <a:rPr lang="en-GB"/>
              <a:t>cannot accept:</a:t>
            </a:r>
            <a:endParaRPr lang="en-GB" dirty="0"/>
          </a:p>
          <a:p>
            <a:pPr marL="0" indent="0">
              <a:buNone/>
            </a:pPr>
            <a:endParaRPr lang="en-GB" dirty="0"/>
          </a:p>
          <a:p>
            <a:r>
              <a:rPr lang="en-GB" dirty="0"/>
              <a:t>Ofsted DBS checks older than 3 months</a:t>
            </a:r>
          </a:p>
          <a:p>
            <a:r>
              <a:rPr lang="en-GB" dirty="0"/>
              <a:t>DBS checks obtained via a different organisation</a:t>
            </a:r>
          </a:p>
          <a:p>
            <a:pPr marL="0" indent="0">
              <a:buNone/>
            </a:pPr>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17</a:t>
            </a:fld>
            <a:endParaRPr lang="en-GB" b="1"/>
          </a:p>
        </p:txBody>
      </p:sp>
    </p:spTree>
    <p:extLst>
      <p:ext uri="{BB962C8B-B14F-4D97-AF65-F5344CB8AC3E}">
        <p14:creationId xmlns:p14="http://schemas.microsoft.com/office/powerpoint/2010/main" val="3134342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Health declaration form</a:t>
            </a:r>
          </a:p>
        </p:txBody>
      </p:sp>
      <p:sp>
        <p:nvSpPr>
          <p:cNvPr id="3" name="Content Placeholder 2"/>
          <p:cNvSpPr>
            <a:spLocks noGrp="1"/>
          </p:cNvSpPr>
          <p:nvPr>
            <p:ph idx="1"/>
          </p:nvPr>
        </p:nvSpPr>
        <p:spPr/>
        <p:txBody>
          <a:bodyPr/>
          <a:lstStyle/>
          <a:p>
            <a:r>
              <a:rPr lang="en-GB" dirty="0"/>
              <a:t>download the online booklet from GOV.UK https://www.gov.uk/government/publications/become-a-childcare-provider-health-declaration</a:t>
            </a:r>
            <a:br>
              <a:rPr lang="en-GB" dirty="0"/>
            </a:br>
            <a:endParaRPr lang="en-GB" dirty="0"/>
          </a:p>
          <a:p>
            <a:r>
              <a:rPr lang="en-GB" dirty="0"/>
              <a:t>take completed form to GP to fill in and sign</a:t>
            </a:r>
            <a:br>
              <a:rPr lang="en-GB" dirty="0"/>
            </a:br>
            <a:endParaRPr lang="en-GB" dirty="0"/>
          </a:p>
          <a:p>
            <a:r>
              <a:rPr lang="en-GB" dirty="0"/>
              <a:t>your GP might charge for this</a:t>
            </a:r>
            <a:br>
              <a:rPr lang="en-GB" dirty="0"/>
            </a:br>
            <a:endParaRPr lang="en-GB" dirty="0"/>
          </a:p>
          <a:p>
            <a:r>
              <a:rPr lang="en-GB" dirty="0"/>
              <a:t>post it to Ofsted.</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18</a:t>
            </a:fld>
            <a:endParaRPr lang="en-GB" b="1"/>
          </a:p>
        </p:txBody>
      </p:sp>
    </p:spTree>
    <p:extLst>
      <p:ext uri="{BB962C8B-B14F-4D97-AF65-F5344CB8AC3E}">
        <p14:creationId xmlns:p14="http://schemas.microsoft.com/office/powerpoint/2010/main" val="3098504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First aid and other training</a:t>
            </a:r>
          </a:p>
        </p:txBody>
      </p:sp>
      <p:sp>
        <p:nvSpPr>
          <p:cNvPr id="3" name="Content Placeholder 2"/>
          <p:cNvSpPr>
            <a:spLocks noGrp="1"/>
          </p:cNvSpPr>
          <p:nvPr>
            <p:ph idx="1"/>
          </p:nvPr>
        </p:nvSpPr>
        <p:spPr/>
        <p:txBody>
          <a:bodyPr>
            <a:normAutofit fontScale="62500" lnSpcReduction="20000"/>
          </a:bodyPr>
          <a:lstStyle/>
          <a:p>
            <a:pPr marL="0" indent="0">
              <a:buNone/>
            </a:pPr>
            <a:r>
              <a:rPr lang="en-GB" dirty="0"/>
              <a:t>You’ll need to:</a:t>
            </a:r>
          </a:p>
          <a:p>
            <a:endParaRPr lang="en-GB" dirty="0"/>
          </a:p>
          <a:p>
            <a:r>
              <a:rPr lang="en-GB" dirty="0"/>
              <a:t>complete a paediatric first aid course</a:t>
            </a:r>
          </a:p>
          <a:p>
            <a:endParaRPr lang="en-GB" dirty="0"/>
          </a:p>
          <a:p>
            <a:r>
              <a:rPr lang="en-GB" dirty="0"/>
              <a:t>attend a child protection course</a:t>
            </a:r>
          </a:p>
          <a:p>
            <a:pPr marL="0" indent="0">
              <a:buNone/>
            </a:pPr>
            <a:endParaRPr lang="en-GB" dirty="0"/>
          </a:p>
          <a:p>
            <a:pPr marL="0" indent="0">
              <a:buNone/>
            </a:pPr>
            <a:r>
              <a:rPr lang="en-GB" dirty="0"/>
              <a:t>Optional:</a:t>
            </a:r>
          </a:p>
          <a:p>
            <a:pPr>
              <a:lnSpc>
                <a:spcPct val="120000"/>
              </a:lnSpc>
            </a:pPr>
            <a:r>
              <a:rPr lang="en-GB" dirty="0"/>
              <a:t>training which helps you to understand and implement the EYFS (if you’ll be looking after children under 5). This is no longer a legal requirement as of 4 January 2024. Applicants will still need to demonstrate they understand and can implement the EYFS. </a:t>
            </a:r>
            <a:br>
              <a:rPr lang="en-GB" dirty="0"/>
            </a:br>
            <a:endParaRPr lang="en-GB" dirty="0"/>
          </a:p>
          <a:p>
            <a:pPr marL="0" indent="0">
              <a:lnSpc>
                <a:spcPct val="120000"/>
              </a:lnSpc>
              <a:buNone/>
            </a:pPr>
            <a:r>
              <a:rPr lang="en-GB" dirty="0"/>
              <a:t>The cost of these will depend on the courses and who are providing them. Talk to your local authority for more information and advice on any training courses.</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19</a:t>
            </a:fld>
            <a:endParaRPr lang="en-GB" b="1"/>
          </a:p>
        </p:txBody>
      </p:sp>
    </p:spTree>
    <p:extLst>
      <p:ext uri="{BB962C8B-B14F-4D97-AF65-F5344CB8AC3E}">
        <p14:creationId xmlns:p14="http://schemas.microsoft.com/office/powerpoint/2010/main" val="990912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a:t>Ofsted’s role</a:t>
            </a:r>
          </a:p>
        </p:txBody>
      </p:sp>
      <p:sp>
        <p:nvSpPr>
          <p:cNvPr id="7" name="Content Placeholder 6"/>
          <p:cNvSpPr>
            <a:spLocks noGrp="1"/>
          </p:cNvSpPr>
          <p:nvPr>
            <p:ph idx="1"/>
          </p:nvPr>
        </p:nvSpPr>
        <p:spPr/>
        <p:txBody>
          <a:bodyPr>
            <a:normAutofit lnSpcReduction="10000"/>
          </a:bodyPr>
          <a:lstStyle/>
          <a:p>
            <a:r>
              <a:rPr lang="en-GB" dirty="0"/>
              <a:t>register applicants</a:t>
            </a:r>
            <a:br>
              <a:rPr lang="en-GB" dirty="0"/>
            </a:br>
            <a:endParaRPr lang="en-GB" dirty="0"/>
          </a:p>
          <a:p>
            <a:r>
              <a:rPr lang="en-GB" dirty="0"/>
              <a:t>inspect childminders within 30 months of registration and subsequently within a prescribed period (find information on inspection arrangements - </a:t>
            </a:r>
            <a:r>
              <a:rPr lang="en-GB" dirty="0">
                <a:hlinkClick r:id="rId3"/>
              </a:rPr>
              <a:t>http://bit.ly/2LKirdu</a:t>
            </a:r>
            <a:r>
              <a:rPr lang="en-GB" dirty="0"/>
              <a:t>)</a:t>
            </a:r>
            <a:br>
              <a:rPr lang="en-GB" dirty="0"/>
            </a:br>
            <a:endParaRPr lang="en-GB" dirty="0"/>
          </a:p>
          <a:p>
            <a:r>
              <a:rPr lang="en-GB" dirty="0"/>
              <a:t>consider information that suggests childminders aren’t meeting legal requirements</a:t>
            </a:r>
            <a:br>
              <a:rPr lang="en-GB" dirty="0"/>
            </a:br>
            <a:endParaRPr lang="en-GB" dirty="0"/>
          </a:p>
          <a:p>
            <a:r>
              <a:rPr lang="en-GB" dirty="0"/>
              <a:t>take action where necessary to ensure providers comply with the requirements, or remove them from the register(s).</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a:t>
            </a:fld>
            <a:endParaRPr lang="en-GB" b="1"/>
          </a:p>
        </p:txBody>
      </p:sp>
    </p:spTree>
    <p:extLst>
      <p:ext uri="{BB962C8B-B14F-4D97-AF65-F5344CB8AC3E}">
        <p14:creationId xmlns:p14="http://schemas.microsoft.com/office/powerpoint/2010/main" val="2181866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You’ll also need:</a:t>
            </a:r>
          </a:p>
        </p:txBody>
      </p:sp>
      <p:sp>
        <p:nvSpPr>
          <p:cNvPr id="3" name="Content Placeholder 2"/>
          <p:cNvSpPr>
            <a:spLocks noGrp="1"/>
          </p:cNvSpPr>
          <p:nvPr>
            <p:ph idx="1"/>
          </p:nvPr>
        </p:nvSpPr>
        <p:spPr>
          <a:xfrm>
            <a:off x="838200" y="1568124"/>
            <a:ext cx="10515600" cy="922413"/>
          </a:xfrm>
        </p:spPr>
        <p:txBody>
          <a:bodyPr>
            <a:normAutofit lnSpcReduction="10000"/>
          </a:bodyPr>
          <a:lstStyle/>
          <a:p>
            <a:r>
              <a:rPr lang="en-GB" dirty="0"/>
              <a:t>the details of two references</a:t>
            </a:r>
          </a:p>
          <a:p>
            <a:r>
              <a:rPr lang="en-GB" dirty="0"/>
              <a:t>your full employment history</a:t>
            </a:r>
          </a:p>
        </p:txBody>
      </p:sp>
      <p:sp>
        <p:nvSpPr>
          <p:cNvPr id="4" name="Footer Placeholder 3"/>
          <p:cNvSpPr>
            <a:spLocks noGrp="1"/>
          </p:cNvSpPr>
          <p:nvPr>
            <p:ph type="ftr" sz="quarter" idx="11"/>
          </p:nvPr>
        </p:nvSpPr>
        <p:spPr/>
        <p:txBody>
          <a:bodyPr/>
          <a:lstStyle/>
          <a:p>
            <a:r>
              <a:rPr lang="en-GB" dirty="0"/>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20</a:t>
            </a:fld>
            <a:endParaRPr lang="en-GB" b="1"/>
          </a:p>
        </p:txBody>
      </p:sp>
      <p:sp>
        <p:nvSpPr>
          <p:cNvPr id="8" name="Content Placeholder 2">
            <a:extLst>
              <a:ext uri="{FF2B5EF4-FFF2-40B4-BE49-F238E27FC236}">
                <a16:creationId xmlns:a16="http://schemas.microsoft.com/office/drawing/2014/main" id="{613C5947-1BD5-3DDA-2521-3D48B7AF07F1}"/>
              </a:ext>
            </a:extLst>
          </p:cNvPr>
          <p:cNvSpPr txBox="1">
            <a:spLocks/>
          </p:cNvSpPr>
          <p:nvPr/>
        </p:nvSpPr>
        <p:spPr>
          <a:xfrm>
            <a:off x="838198" y="2610853"/>
            <a:ext cx="11145255" cy="48659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9ABC"/>
              </a:buClr>
              <a:buSzPct val="100000"/>
              <a:buFont typeface="Wingdings" panose="05000000000000000000" pitchFamily="2" charset="2"/>
              <a:buChar char="§"/>
              <a:defRPr sz="28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rgbClr val="009ABC"/>
              </a:buClr>
              <a:buFont typeface="Wingdings" panose="05000000000000000000" pitchFamily="2" charset="2"/>
              <a:buChar char="§"/>
              <a:defRPr sz="2400" kern="1200">
                <a:solidFill>
                  <a:srgbClr val="221E5B"/>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rgbClr val="009ABC"/>
              </a:buClr>
              <a:buFont typeface="Wingdings" panose="05000000000000000000" pitchFamily="2" charset="2"/>
              <a:buChar char="§"/>
              <a:defRPr sz="2000" kern="1200">
                <a:solidFill>
                  <a:srgbClr val="221E5B"/>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rgbClr val="009ABC"/>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rgbClr val="009ABC"/>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Font typeface="Wingdings" panose="05000000000000000000" pitchFamily="2" charset="2"/>
              <a:buNone/>
            </a:pPr>
            <a:r>
              <a:rPr lang="en-GB" dirty="0"/>
              <a:t>One reference must be from your most recent childcare employer, if you have worked with children within the last five years (either employed or voluntary).</a:t>
            </a:r>
            <a:endParaRPr lang="en-GB" sz="800" dirty="0"/>
          </a:p>
          <a:p>
            <a:pPr marL="0" indent="0">
              <a:spcAft>
                <a:spcPts val="1200"/>
              </a:spcAft>
              <a:buFont typeface="Wingdings" panose="05000000000000000000" pitchFamily="2" charset="2"/>
              <a:buNone/>
            </a:pPr>
            <a:r>
              <a:rPr lang="en-GB" dirty="0"/>
              <a:t>The reference request will ask referees for information about your suitability to work with children. For example, their view of your ability to care for children, why your employment ended if applicable, and where relevant provide details of any disciplinary matters.</a:t>
            </a:r>
          </a:p>
        </p:txBody>
      </p:sp>
    </p:spTree>
    <p:extLst>
      <p:ext uri="{BB962C8B-B14F-4D97-AF65-F5344CB8AC3E}">
        <p14:creationId xmlns:p14="http://schemas.microsoft.com/office/powerpoint/2010/main" val="3158866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D1A9A06-4C8B-4BE1-8473-AFC0501068D8}"/>
              </a:ext>
            </a:extLst>
          </p:cNvPr>
          <p:cNvSpPr>
            <a:spLocks noGrp="1"/>
          </p:cNvSpPr>
          <p:nvPr>
            <p:ph type="title"/>
          </p:nvPr>
        </p:nvSpPr>
        <p:spPr>
          <a:xfrm>
            <a:off x="3034145" y="2766218"/>
            <a:ext cx="6123709" cy="1325563"/>
          </a:xfrm>
        </p:spPr>
        <p:txBody>
          <a:bodyPr>
            <a:noAutofit/>
          </a:bodyPr>
          <a:lstStyle/>
          <a:p>
            <a:r>
              <a:rPr lang="en-GB" sz="4800" dirty="0"/>
              <a:t>Costs and timescales</a:t>
            </a:r>
            <a:br>
              <a:rPr lang="en-GB" sz="4800" dirty="0"/>
            </a:br>
            <a:endParaRPr lang="en-GB" sz="4800"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t>Slide </a:t>
            </a:r>
            <a:fld id="{5F4C8201-D8A8-417D-8A18-42E93E6C5D44}" type="slidenum">
              <a:rPr lang="en-GB" smtClean="0"/>
              <a:pPr/>
              <a:t>21</a:t>
            </a:fld>
            <a:endParaRPr lang="en-GB"/>
          </a:p>
        </p:txBody>
      </p:sp>
    </p:spTree>
    <p:extLst>
      <p:ext uri="{BB962C8B-B14F-4D97-AF65-F5344CB8AC3E}">
        <p14:creationId xmlns:p14="http://schemas.microsoft.com/office/powerpoint/2010/main" val="2427197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Cost to register – set fees</a:t>
            </a:r>
          </a:p>
        </p:txBody>
      </p:sp>
      <p:sp>
        <p:nvSpPr>
          <p:cNvPr id="3" name="Content Placeholder 2"/>
          <p:cNvSpPr>
            <a:spLocks noGrp="1"/>
          </p:cNvSpPr>
          <p:nvPr>
            <p:ph idx="1"/>
          </p:nvPr>
        </p:nvSpPr>
        <p:spPr/>
        <p:txBody>
          <a:bodyPr>
            <a:normAutofit/>
          </a:bodyPr>
          <a:lstStyle/>
          <a:p>
            <a:r>
              <a:rPr lang="en-GB" dirty="0"/>
              <a:t>£48.10 for each DBS check </a:t>
            </a:r>
          </a:p>
          <a:p>
            <a:endParaRPr lang="en-GB" dirty="0"/>
          </a:p>
          <a:p>
            <a:r>
              <a:rPr lang="en-GB" dirty="0"/>
              <a:t>£13 annual fee for DBS Update (optional but recommended)</a:t>
            </a:r>
          </a:p>
          <a:p>
            <a:endParaRPr lang="en-GB" dirty="0"/>
          </a:p>
          <a:p>
            <a:r>
              <a:rPr lang="en-GB" dirty="0"/>
              <a:t>£35 to join both registers or £103 to join Childcare Register only (annual fee).</a:t>
            </a:r>
          </a:p>
          <a:p>
            <a:endParaRPr lang="en-GB" dirty="0"/>
          </a:p>
          <a:p>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22</a:t>
            </a:fld>
            <a:endParaRPr lang="en-GB" b="1"/>
          </a:p>
        </p:txBody>
      </p:sp>
    </p:spTree>
    <p:extLst>
      <p:ext uri="{BB962C8B-B14F-4D97-AF65-F5344CB8AC3E}">
        <p14:creationId xmlns:p14="http://schemas.microsoft.com/office/powerpoint/2010/main" val="13297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Other costs</a:t>
            </a:r>
          </a:p>
        </p:txBody>
      </p:sp>
      <p:sp>
        <p:nvSpPr>
          <p:cNvPr id="3" name="Content Placeholder 2"/>
          <p:cNvSpPr>
            <a:spLocks noGrp="1"/>
          </p:cNvSpPr>
          <p:nvPr>
            <p:ph idx="1"/>
          </p:nvPr>
        </p:nvSpPr>
        <p:spPr/>
        <p:txBody>
          <a:bodyPr>
            <a:normAutofit/>
          </a:bodyPr>
          <a:lstStyle/>
          <a:p>
            <a:pPr marL="0" indent="0">
              <a:buNone/>
            </a:pPr>
            <a:r>
              <a:rPr lang="en-GB" dirty="0"/>
              <a:t>These vary, but you should budget for:</a:t>
            </a:r>
          </a:p>
          <a:p>
            <a:pPr marL="0" indent="0">
              <a:buNone/>
            </a:pPr>
            <a:endParaRPr lang="en-GB" dirty="0"/>
          </a:p>
          <a:p>
            <a:pPr>
              <a:lnSpc>
                <a:spcPct val="100000"/>
              </a:lnSpc>
            </a:pPr>
            <a:r>
              <a:rPr lang="en-GB" dirty="0"/>
              <a:t>GP fee to sign health declaration form (current recommended fee is £91) </a:t>
            </a:r>
          </a:p>
          <a:p>
            <a:pPr>
              <a:lnSpc>
                <a:spcPct val="100000"/>
              </a:lnSpc>
            </a:pPr>
            <a:r>
              <a:rPr lang="en-GB" dirty="0"/>
              <a:t>public liability insurance</a:t>
            </a:r>
          </a:p>
          <a:p>
            <a:pPr>
              <a:lnSpc>
                <a:spcPct val="100000"/>
              </a:lnSpc>
            </a:pPr>
            <a:r>
              <a:rPr lang="en-GB" dirty="0"/>
              <a:t>any courses you need to do (child protection/EYFS, first aid)</a:t>
            </a:r>
          </a:p>
          <a:p>
            <a:pPr>
              <a:lnSpc>
                <a:spcPct val="100000"/>
              </a:lnSpc>
            </a:pPr>
            <a:r>
              <a:rPr lang="en-GB" dirty="0"/>
              <a:t>equipment or materials you might need</a:t>
            </a:r>
          </a:p>
          <a:p>
            <a:pPr>
              <a:lnSpc>
                <a:spcPct val="100000"/>
              </a:lnSpc>
            </a:pPr>
            <a:r>
              <a:rPr lang="en-GB" dirty="0"/>
              <a:t>membership body fees (optional) and ICO registration.</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23</a:t>
            </a:fld>
            <a:endParaRPr lang="en-GB" b="1"/>
          </a:p>
        </p:txBody>
      </p:sp>
    </p:spTree>
    <p:extLst>
      <p:ext uri="{BB962C8B-B14F-4D97-AF65-F5344CB8AC3E}">
        <p14:creationId xmlns:p14="http://schemas.microsoft.com/office/powerpoint/2010/main" val="3875372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solidFill>
                  <a:srgbClr val="002060"/>
                </a:solidFill>
              </a:rPr>
              <a:t>How long will registration take?</a:t>
            </a:r>
          </a:p>
        </p:txBody>
      </p:sp>
      <p:sp>
        <p:nvSpPr>
          <p:cNvPr id="3" name="Content Placeholder 2"/>
          <p:cNvSpPr>
            <a:spLocks noGrp="1"/>
          </p:cNvSpPr>
          <p:nvPr>
            <p:ph idx="1"/>
          </p:nvPr>
        </p:nvSpPr>
        <p:spPr/>
        <p:txBody>
          <a:bodyPr/>
          <a:lstStyle/>
          <a:p>
            <a:pPr>
              <a:lnSpc>
                <a:spcPct val="100000"/>
              </a:lnSpc>
            </a:pPr>
            <a:r>
              <a:rPr lang="en-GB" dirty="0"/>
              <a:t>you need an enhanced DBS check before you apply</a:t>
            </a:r>
          </a:p>
          <a:p>
            <a:pPr marL="0" indent="0">
              <a:lnSpc>
                <a:spcPct val="100000"/>
              </a:lnSpc>
              <a:buNone/>
            </a:pPr>
            <a:endParaRPr lang="en-GB" dirty="0"/>
          </a:p>
          <a:p>
            <a:pPr>
              <a:lnSpc>
                <a:spcPct val="100000"/>
              </a:lnSpc>
            </a:pPr>
            <a:r>
              <a:rPr lang="en-GB" dirty="0"/>
              <a:t>registering with Ofsted usually takes around 12 weeks, but timescales vary</a:t>
            </a:r>
            <a:br>
              <a:rPr lang="en-GB" dirty="0"/>
            </a:br>
            <a:endParaRPr lang="en-GB" dirty="0"/>
          </a:p>
          <a:p>
            <a:pPr>
              <a:lnSpc>
                <a:spcPct val="100000"/>
              </a:lnSpc>
            </a:pPr>
            <a:r>
              <a:rPr lang="en-GB" dirty="0"/>
              <a:t>allow time for any courses you need to do before you register – e.g. child protection/EYFS, first aid.</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24</a:t>
            </a:fld>
            <a:endParaRPr lang="en-GB" b="1"/>
          </a:p>
        </p:txBody>
      </p:sp>
    </p:spTree>
    <p:extLst>
      <p:ext uri="{BB962C8B-B14F-4D97-AF65-F5344CB8AC3E}">
        <p14:creationId xmlns:p14="http://schemas.microsoft.com/office/powerpoint/2010/main" val="1045184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A8BC390-7CC7-4CC5-B3CB-CE4865729285}"/>
              </a:ext>
            </a:extLst>
          </p:cNvPr>
          <p:cNvSpPr>
            <a:spLocks noGrp="1"/>
          </p:cNvSpPr>
          <p:nvPr>
            <p:ph type="title"/>
          </p:nvPr>
        </p:nvSpPr>
        <p:spPr>
          <a:xfrm>
            <a:off x="1163782" y="2766218"/>
            <a:ext cx="10190017" cy="1325563"/>
          </a:xfrm>
        </p:spPr>
        <p:txBody>
          <a:bodyPr>
            <a:noAutofit/>
          </a:bodyPr>
          <a:lstStyle/>
          <a:p>
            <a:r>
              <a:rPr lang="en-GB" sz="4800" dirty="0"/>
              <a:t>Early Years Foundation Stage (EYFS)</a:t>
            </a:r>
            <a:br>
              <a:rPr lang="en-GB" sz="4800" dirty="0"/>
            </a:br>
            <a:endParaRPr lang="en-GB" sz="4800"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t>Slide </a:t>
            </a:r>
            <a:fld id="{5F4C8201-D8A8-417D-8A18-42E93E6C5D44}" type="slidenum">
              <a:rPr lang="en-GB" smtClean="0"/>
              <a:pPr/>
              <a:t>25</a:t>
            </a:fld>
            <a:endParaRPr lang="en-GB"/>
          </a:p>
        </p:txBody>
      </p:sp>
    </p:spTree>
    <p:extLst>
      <p:ext uri="{BB962C8B-B14F-4D97-AF65-F5344CB8AC3E}">
        <p14:creationId xmlns:p14="http://schemas.microsoft.com/office/powerpoint/2010/main" val="2364695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The Early Years Foundation Stage (EYFS)</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a:t>A set of government requirements that all providers must meet for looking after children up to 31</a:t>
            </a:r>
            <a:r>
              <a:rPr lang="en-GB" baseline="30000" dirty="0"/>
              <a:t>st</a:t>
            </a:r>
            <a:r>
              <a:rPr lang="en-GB" dirty="0"/>
              <a:t> August following their fifth birthday, covering: </a:t>
            </a:r>
          </a:p>
          <a:p>
            <a:pPr marL="0" indent="0">
              <a:buNone/>
            </a:pPr>
            <a:endParaRPr lang="en-GB" dirty="0"/>
          </a:p>
          <a:p>
            <a:r>
              <a:rPr lang="en-GB" dirty="0"/>
              <a:t>age-appropriate learning and development</a:t>
            </a:r>
            <a:br>
              <a:rPr lang="en-GB" dirty="0"/>
            </a:br>
            <a:endParaRPr lang="en-GB" dirty="0"/>
          </a:p>
          <a:p>
            <a:r>
              <a:rPr lang="en-GB" dirty="0"/>
              <a:t>early learning goals and assessment of children’s starting points and progress </a:t>
            </a:r>
            <a:br>
              <a:rPr lang="en-GB" dirty="0"/>
            </a:br>
            <a:endParaRPr lang="en-GB" dirty="0"/>
          </a:p>
          <a:p>
            <a:r>
              <a:rPr lang="en-GB" dirty="0"/>
              <a:t>safeguarding, child protection and health and safety.</a:t>
            </a:r>
            <a:br>
              <a:rPr lang="en-GB" dirty="0"/>
            </a:br>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26</a:t>
            </a:fld>
            <a:endParaRPr lang="en-GB" b="1"/>
          </a:p>
        </p:txBody>
      </p:sp>
    </p:spTree>
    <p:extLst>
      <p:ext uri="{BB962C8B-B14F-4D97-AF65-F5344CB8AC3E}">
        <p14:creationId xmlns:p14="http://schemas.microsoft.com/office/powerpoint/2010/main" val="1385437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Early Years Foundation Stage (EYFS)</a:t>
            </a:r>
          </a:p>
        </p:txBody>
      </p:sp>
      <p:sp>
        <p:nvSpPr>
          <p:cNvPr id="3" name="Content Placeholder 2"/>
          <p:cNvSpPr>
            <a:spLocks noGrp="1"/>
          </p:cNvSpPr>
          <p:nvPr>
            <p:ph idx="1"/>
          </p:nvPr>
        </p:nvSpPr>
        <p:spPr/>
        <p:txBody>
          <a:bodyPr>
            <a:normAutofit fontScale="92500"/>
          </a:bodyPr>
          <a:lstStyle/>
          <a:p>
            <a:pPr>
              <a:lnSpc>
                <a:spcPct val="100000"/>
              </a:lnSpc>
            </a:pPr>
            <a:r>
              <a:rPr lang="en-GB" dirty="0"/>
              <a:t>to look after children in the early years foundation stage, you need to show an inspector that you understand and can follow the EYFS</a:t>
            </a:r>
          </a:p>
          <a:p>
            <a:pPr>
              <a:lnSpc>
                <a:spcPct val="100000"/>
              </a:lnSpc>
            </a:pPr>
            <a:endParaRPr lang="en-GB" dirty="0"/>
          </a:p>
          <a:p>
            <a:pPr>
              <a:lnSpc>
                <a:spcPct val="100000"/>
              </a:lnSpc>
            </a:pPr>
            <a:r>
              <a:rPr lang="en-GB" dirty="0"/>
              <a:t>ask your local authority or a childminding agency about support in your area</a:t>
            </a:r>
          </a:p>
          <a:p>
            <a:pPr>
              <a:lnSpc>
                <a:spcPct val="100000"/>
              </a:lnSpc>
            </a:pPr>
            <a:endParaRPr lang="en-GB" dirty="0"/>
          </a:p>
          <a:p>
            <a:pPr>
              <a:lnSpc>
                <a:spcPct val="100000"/>
              </a:lnSpc>
            </a:pPr>
            <a:r>
              <a:rPr lang="en-GB" dirty="0"/>
              <a:t>you need to demonstrate that you understand and can implement the EYFS requirements. Training is not a legal requirement for early years childminders as of 4 January 2024.</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27</a:t>
            </a:fld>
            <a:endParaRPr lang="en-GB" b="1"/>
          </a:p>
        </p:txBody>
      </p:sp>
    </p:spTree>
    <p:extLst>
      <p:ext uri="{BB962C8B-B14F-4D97-AF65-F5344CB8AC3E}">
        <p14:creationId xmlns:p14="http://schemas.microsoft.com/office/powerpoint/2010/main" val="41184938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8B7201D-8768-4A7E-8077-0BF2E4024819}"/>
              </a:ext>
            </a:extLst>
          </p:cNvPr>
          <p:cNvSpPr>
            <a:spLocks noGrp="1"/>
          </p:cNvSpPr>
          <p:nvPr>
            <p:ph type="title"/>
          </p:nvPr>
        </p:nvSpPr>
        <p:spPr>
          <a:xfrm>
            <a:off x="3929495" y="2766218"/>
            <a:ext cx="4333009" cy="1325563"/>
          </a:xfrm>
        </p:spPr>
        <p:txBody>
          <a:bodyPr>
            <a:noAutofit/>
          </a:bodyPr>
          <a:lstStyle/>
          <a:p>
            <a:r>
              <a:rPr lang="en-GB" sz="4800" dirty="0"/>
              <a:t>How to apply</a:t>
            </a:r>
            <a:br>
              <a:rPr lang="en-GB" sz="4800" dirty="0"/>
            </a:br>
            <a:endParaRPr lang="en-GB" sz="4800"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t>Slide </a:t>
            </a:r>
            <a:fld id="{5F4C8201-D8A8-417D-8A18-42E93E6C5D44}" type="slidenum">
              <a:rPr lang="en-GB" smtClean="0"/>
              <a:pPr/>
              <a:t>28</a:t>
            </a:fld>
            <a:endParaRPr lang="en-GB"/>
          </a:p>
        </p:txBody>
      </p:sp>
    </p:spTree>
    <p:extLst>
      <p:ext uri="{BB962C8B-B14F-4D97-AF65-F5344CB8AC3E}">
        <p14:creationId xmlns:p14="http://schemas.microsoft.com/office/powerpoint/2010/main" val="1958785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729C0-CDC2-4DF8-9F78-7B567F30D305}"/>
              </a:ext>
            </a:extLst>
          </p:cNvPr>
          <p:cNvSpPr>
            <a:spLocks noGrp="1"/>
          </p:cNvSpPr>
          <p:nvPr>
            <p:ph type="title"/>
          </p:nvPr>
        </p:nvSpPr>
        <p:spPr/>
        <p:txBody>
          <a:bodyPr/>
          <a:lstStyle/>
          <a:p>
            <a:r>
              <a:rPr lang="en-GB" dirty="0"/>
              <a:t>How to apply</a:t>
            </a:r>
          </a:p>
        </p:txBody>
      </p:sp>
      <p:sp>
        <p:nvSpPr>
          <p:cNvPr id="3" name="Content Placeholder 2">
            <a:extLst>
              <a:ext uri="{FF2B5EF4-FFF2-40B4-BE49-F238E27FC236}">
                <a16:creationId xmlns:a16="http://schemas.microsoft.com/office/drawing/2014/main" id="{F87FE7A0-549B-47D2-BFCD-CA1E4E4A0745}"/>
              </a:ext>
            </a:extLst>
          </p:cNvPr>
          <p:cNvSpPr>
            <a:spLocks noGrp="1"/>
          </p:cNvSpPr>
          <p:nvPr>
            <p:ph idx="1"/>
          </p:nvPr>
        </p:nvSpPr>
        <p:spPr/>
        <p:txBody>
          <a:bodyPr>
            <a:normAutofit fontScale="92500"/>
          </a:bodyPr>
          <a:lstStyle/>
          <a:p>
            <a:pPr marL="0" indent="0">
              <a:buNone/>
            </a:pPr>
            <a:r>
              <a:rPr lang="en-GB" dirty="0"/>
              <a:t>1. We have published guidance on how to apply to be a childminder here </a:t>
            </a:r>
            <a:r>
              <a:rPr lang="en-GB" dirty="0">
                <a:hlinkClick r:id="rId3"/>
              </a:rPr>
              <a:t>https://www.gov.uk/government/collections/providing-childcare-services-in-england</a:t>
            </a:r>
            <a:endParaRPr lang="en-GB" dirty="0"/>
          </a:p>
          <a:p>
            <a:pPr marL="0" indent="0">
              <a:buNone/>
            </a:pPr>
            <a:r>
              <a:rPr lang="en-GB" dirty="0"/>
              <a:t>2. You will need to provide an email address and mobile number. An email will be sent to you with a link to access the registration service.</a:t>
            </a:r>
          </a:p>
          <a:p>
            <a:pPr marL="0" indent="0">
              <a:buNone/>
            </a:pPr>
            <a:r>
              <a:rPr lang="en-GB" dirty="0"/>
              <a:t>3. If you need to leave the form part way through you will be able to return and carry on at a later date. When you return to the form a 5 digit verification code will be sent to the mobile number you provided. </a:t>
            </a:r>
          </a:p>
          <a:p>
            <a:pPr marL="0" indent="0">
              <a:buNone/>
            </a:pPr>
            <a:r>
              <a:rPr lang="en-GB" dirty="0"/>
              <a:t>4. You will need to enter this code to access your application. </a:t>
            </a:r>
          </a:p>
          <a:p>
            <a:pPr marL="0" indent="0">
              <a:buNone/>
            </a:pPr>
            <a:r>
              <a:rPr lang="en-GB" dirty="0"/>
              <a:t>5. You will pay your application fee when you submit your form.</a:t>
            </a:r>
          </a:p>
        </p:txBody>
      </p:sp>
      <p:sp>
        <p:nvSpPr>
          <p:cNvPr id="4" name="Footer Placeholder 3">
            <a:extLst>
              <a:ext uri="{FF2B5EF4-FFF2-40B4-BE49-F238E27FC236}">
                <a16:creationId xmlns:a16="http://schemas.microsoft.com/office/drawing/2014/main" id="{62C5EECF-F94B-4559-95E4-82FF06AAAD08}"/>
              </a:ext>
            </a:extLst>
          </p:cNvPr>
          <p:cNvSpPr>
            <a:spLocks noGrp="1"/>
          </p:cNvSpPr>
          <p:nvPr>
            <p:ph type="ftr" sz="quarter" idx="11"/>
          </p:nvPr>
        </p:nvSpPr>
        <p:spPr/>
        <p:txBody>
          <a:bodyPr/>
          <a:lstStyle/>
          <a:p>
            <a:r>
              <a:rPr lang="en-GB"/>
              <a:t>What you need to know if you want to be a childminder</a:t>
            </a:r>
          </a:p>
        </p:txBody>
      </p:sp>
      <p:sp>
        <p:nvSpPr>
          <p:cNvPr id="5" name="Slide Number Placeholder 4">
            <a:extLst>
              <a:ext uri="{FF2B5EF4-FFF2-40B4-BE49-F238E27FC236}">
                <a16:creationId xmlns:a16="http://schemas.microsoft.com/office/drawing/2014/main" id="{B914289C-02A3-43C3-BDB2-6324ED21AD31}"/>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29</a:t>
            </a:fld>
            <a:endParaRPr lang="en-GB" b="1"/>
          </a:p>
        </p:txBody>
      </p:sp>
    </p:spTree>
    <p:extLst>
      <p:ext uri="{BB962C8B-B14F-4D97-AF65-F5344CB8AC3E}">
        <p14:creationId xmlns:p14="http://schemas.microsoft.com/office/powerpoint/2010/main" val="4123802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The local authority’s role:</a:t>
            </a:r>
          </a:p>
        </p:txBody>
      </p:sp>
      <p:sp>
        <p:nvSpPr>
          <p:cNvPr id="7" name="Content Placeholder 6"/>
          <p:cNvSpPr>
            <a:spLocks noGrp="1"/>
          </p:cNvSpPr>
          <p:nvPr>
            <p:ph idx="1"/>
          </p:nvPr>
        </p:nvSpPr>
        <p:spPr>
          <a:xfrm>
            <a:off x="838200" y="1690688"/>
            <a:ext cx="10515599" cy="4058981"/>
          </a:xfrm>
        </p:spPr>
        <p:txBody>
          <a:bodyPr>
            <a:normAutofit/>
          </a:bodyPr>
          <a:lstStyle/>
          <a:p>
            <a:r>
              <a:rPr lang="en-GB" dirty="0"/>
              <a:t>provide information for those interested in becoming childminders</a:t>
            </a:r>
          </a:p>
          <a:p>
            <a:endParaRPr lang="en-GB" dirty="0"/>
          </a:p>
          <a:p>
            <a:r>
              <a:rPr lang="en-GB" dirty="0"/>
              <a:t>support and advise applicants and registered childminders</a:t>
            </a:r>
          </a:p>
          <a:p>
            <a:endParaRPr lang="en-GB" dirty="0"/>
          </a:p>
          <a:p>
            <a:r>
              <a:rPr lang="en-GB" dirty="0"/>
              <a:t>help parents find local childcare.</a:t>
            </a:r>
          </a:p>
          <a:p>
            <a:pPr marL="0" indent="0">
              <a:buNone/>
            </a:pPr>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a:t>
            </a:fld>
            <a:endParaRPr lang="en-GB" b="1"/>
          </a:p>
        </p:txBody>
      </p:sp>
    </p:spTree>
    <p:extLst>
      <p:ext uri="{BB962C8B-B14F-4D97-AF65-F5344CB8AC3E}">
        <p14:creationId xmlns:p14="http://schemas.microsoft.com/office/powerpoint/2010/main" val="38484910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childcare</a:t>
            </a:r>
          </a:p>
        </p:txBody>
      </p:sp>
      <p:sp>
        <p:nvSpPr>
          <p:cNvPr id="3" name="Content Placeholder 2"/>
          <p:cNvSpPr>
            <a:spLocks noGrp="1"/>
          </p:cNvSpPr>
          <p:nvPr>
            <p:ph idx="1"/>
          </p:nvPr>
        </p:nvSpPr>
        <p:spPr/>
        <p:txBody>
          <a:bodyPr/>
          <a:lstStyle/>
          <a:p>
            <a:r>
              <a:rPr lang="en-GB" dirty="0"/>
              <a:t>Childminder </a:t>
            </a:r>
            <a:br>
              <a:rPr lang="en-GB" dirty="0"/>
            </a:br>
            <a:endParaRPr lang="en-GB" dirty="0"/>
          </a:p>
          <a:p>
            <a:r>
              <a:rPr lang="en-GB" dirty="0"/>
              <a:t>Nanny (home </a:t>
            </a:r>
            <a:r>
              <a:rPr lang="en-GB" dirty="0" err="1"/>
              <a:t>childcarer</a:t>
            </a:r>
            <a:r>
              <a:rPr lang="en-GB" dirty="0"/>
              <a:t>)  </a:t>
            </a:r>
          </a:p>
          <a:p>
            <a:endParaRPr lang="en-GB" dirty="0"/>
          </a:p>
          <a:p>
            <a:r>
              <a:rPr lang="en-GB" dirty="0"/>
              <a:t>Childcare on domestic premises.</a:t>
            </a:r>
          </a:p>
          <a:p>
            <a:endParaRPr lang="en-GB" dirty="0"/>
          </a:p>
          <a:p>
            <a:pPr marL="0" indent="0">
              <a:buNone/>
            </a:pPr>
            <a:br>
              <a:rPr lang="en-GB" dirty="0"/>
            </a:br>
            <a:endParaRPr lang="en-GB" dirty="0"/>
          </a:p>
          <a:p>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30</a:t>
            </a:fld>
            <a:endParaRPr lang="en-GB" b="1"/>
          </a:p>
        </p:txBody>
      </p:sp>
    </p:spTree>
    <p:extLst>
      <p:ext uri="{BB962C8B-B14F-4D97-AF65-F5344CB8AC3E}">
        <p14:creationId xmlns:p14="http://schemas.microsoft.com/office/powerpoint/2010/main" val="18308795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Childminder</a:t>
            </a:r>
          </a:p>
        </p:txBody>
      </p:sp>
      <p:sp>
        <p:nvSpPr>
          <p:cNvPr id="3" name="Content Placeholder 2"/>
          <p:cNvSpPr>
            <a:spLocks noGrp="1"/>
          </p:cNvSpPr>
          <p:nvPr>
            <p:ph idx="1"/>
          </p:nvPr>
        </p:nvSpPr>
        <p:spPr/>
        <p:txBody>
          <a:bodyPr>
            <a:normAutofit/>
          </a:bodyPr>
          <a:lstStyle/>
          <a:p>
            <a:r>
              <a:rPr lang="en-GB" dirty="0"/>
              <a:t>works in their own home (not the children’s home), the home of another childminder or a relative of the childminder</a:t>
            </a:r>
            <a:br>
              <a:rPr lang="en-GB" dirty="0"/>
            </a:br>
            <a:endParaRPr lang="en-GB" dirty="0"/>
          </a:p>
          <a:p>
            <a:r>
              <a:rPr lang="en-GB" dirty="0"/>
              <a:t>can work with up to 2 other people at a time (either other childminders or assistants)</a:t>
            </a:r>
            <a:br>
              <a:rPr lang="en-GB" dirty="0"/>
            </a:br>
            <a:endParaRPr lang="en-GB" dirty="0"/>
          </a:p>
          <a:p>
            <a:pPr marL="0" indent="0">
              <a:buNone/>
            </a:pPr>
            <a:r>
              <a:rPr lang="en-GB" dirty="0"/>
              <a:t>Join both the Early Years and Childcare registers, unless you’re only looking after children aged from 1 September following their fifth birthday up to their eighth birthday, or you’re not required to register.</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31</a:t>
            </a:fld>
            <a:endParaRPr lang="en-GB" b="1"/>
          </a:p>
        </p:txBody>
      </p:sp>
    </p:spTree>
    <p:extLst>
      <p:ext uri="{BB962C8B-B14F-4D97-AF65-F5344CB8AC3E}">
        <p14:creationId xmlns:p14="http://schemas.microsoft.com/office/powerpoint/2010/main" val="2094408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Nanny (home </a:t>
            </a:r>
            <a:r>
              <a:rPr lang="en-GB" dirty="0" err="1"/>
              <a:t>childcarer</a:t>
            </a:r>
            <a:r>
              <a:rPr lang="en-GB" dirty="0"/>
              <a:t>) </a:t>
            </a:r>
          </a:p>
        </p:txBody>
      </p:sp>
      <p:sp>
        <p:nvSpPr>
          <p:cNvPr id="3" name="Content Placeholder 2"/>
          <p:cNvSpPr>
            <a:spLocks noGrp="1"/>
          </p:cNvSpPr>
          <p:nvPr>
            <p:ph idx="1"/>
          </p:nvPr>
        </p:nvSpPr>
        <p:spPr/>
        <p:txBody>
          <a:bodyPr/>
          <a:lstStyle/>
          <a:p>
            <a:r>
              <a:rPr lang="en-GB" dirty="0"/>
              <a:t>cares for children from up to two families, at the home of one of the families</a:t>
            </a:r>
            <a:br>
              <a:rPr lang="en-GB" dirty="0"/>
            </a:br>
            <a:endParaRPr lang="en-GB" dirty="0"/>
          </a:p>
          <a:p>
            <a:r>
              <a:rPr lang="en-GB" dirty="0"/>
              <a:t>no legal requirement to register</a:t>
            </a:r>
            <a:br>
              <a:rPr lang="en-GB" dirty="0"/>
            </a:br>
            <a:endParaRPr lang="en-GB" dirty="0"/>
          </a:p>
          <a:p>
            <a:r>
              <a:rPr lang="en-GB" dirty="0"/>
              <a:t>can register on the voluntary part of the Childcare Register.</a:t>
            </a:r>
            <a:br>
              <a:rPr lang="en-GB" dirty="0"/>
            </a:br>
            <a:endParaRPr lang="en-GB" dirty="0"/>
          </a:p>
          <a:p>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32</a:t>
            </a:fld>
            <a:endParaRPr lang="en-GB" b="1"/>
          </a:p>
        </p:txBody>
      </p:sp>
    </p:spTree>
    <p:extLst>
      <p:ext uri="{BB962C8B-B14F-4D97-AF65-F5344CB8AC3E}">
        <p14:creationId xmlns:p14="http://schemas.microsoft.com/office/powerpoint/2010/main" val="600980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Childcare on domestic premises</a:t>
            </a:r>
          </a:p>
        </p:txBody>
      </p:sp>
      <p:sp>
        <p:nvSpPr>
          <p:cNvPr id="3" name="Content Placeholder 2"/>
          <p:cNvSpPr>
            <a:spLocks noGrp="1"/>
          </p:cNvSpPr>
          <p:nvPr>
            <p:ph idx="1"/>
          </p:nvPr>
        </p:nvSpPr>
        <p:spPr/>
        <p:txBody>
          <a:bodyPr>
            <a:normAutofit fontScale="92500" lnSpcReduction="20000"/>
          </a:bodyPr>
          <a:lstStyle/>
          <a:p>
            <a:pPr>
              <a:lnSpc>
                <a:spcPct val="110000"/>
              </a:lnSpc>
            </a:pPr>
            <a:r>
              <a:rPr lang="en-GB" dirty="0"/>
              <a:t>where four or more people work together in someone’s home  </a:t>
            </a:r>
            <a:br>
              <a:rPr lang="en-GB" dirty="0"/>
            </a:br>
            <a:endParaRPr lang="en-GB" dirty="0"/>
          </a:p>
          <a:p>
            <a:pPr>
              <a:lnSpc>
                <a:spcPct val="110000"/>
              </a:lnSpc>
            </a:pPr>
            <a:r>
              <a:rPr lang="en-GB" dirty="0"/>
              <a:t>includes childminders and assistants working together</a:t>
            </a:r>
            <a:br>
              <a:rPr lang="en-GB" dirty="0"/>
            </a:br>
            <a:endParaRPr lang="en-GB" dirty="0"/>
          </a:p>
          <a:p>
            <a:pPr>
              <a:lnSpc>
                <a:spcPct val="110000"/>
              </a:lnSpc>
            </a:pPr>
            <a:r>
              <a:rPr lang="en-GB" altLang="en-US" dirty="0"/>
              <a:t>must meet the particular legal requirements of ‘childcare’, not ‘childminding’</a:t>
            </a:r>
            <a:br>
              <a:rPr lang="en-GB" altLang="en-US" dirty="0"/>
            </a:br>
            <a:endParaRPr lang="en-GB" altLang="en-US" dirty="0"/>
          </a:p>
          <a:p>
            <a:pPr>
              <a:lnSpc>
                <a:spcPct val="110000"/>
              </a:lnSpc>
            </a:pPr>
            <a:r>
              <a:rPr lang="en-GB" dirty="0"/>
              <a:t>childminders who sometimes work with fewer than three others, and sometimes with three or more, must register as both ‘childminder’ and ‘childcare on domestic premises’.</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33</a:t>
            </a:fld>
            <a:endParaRPr lang="en-GB" b="1"/>
          </a:p>
        </p:txBody>
      </p:sp>
    </p:spTree>
    <p:extLst>
      <p:ext uri="{BB962C8B-B14F-4D97-AF65-F5344CB8AC3E}">
        <p14:creationId xmlns:p14="http://schemas.microsoft.com/office/powerpoint/2010/main" val="12381331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Submitting your documents</a:t>
            </a:r>
          </a:p>
        </p:txBody>
      </p:sp>
      <p:sp>
        <p:nvSpPr>
          <p:cNvPr id="3" name="Content Placeholder 2"/>
          <p:cNvSpPr>
            <a:spLocks noGrp="1"/>
          </p:cNvSpPr>
          <p:nvPr>
            <p:ph idx="1"/>
          </p:nvPr>
        </p:nvSpPr>
        <p:spPr/>
        <p:txBody>
          <a:bodyPr/>
          <a:lstStyle/>
          <a:p>
            <a:pPr>
              <a:lnSpc>
                <a:spcPct val="100000"/>
              </a:lnSpc>
            </a:pPr>
            <a:r>
              <a:rPr lang="en-GB" dirty="0"/>
              <a:t>send Ofsted your health declaration form </a:t>
            </a:r>
          </a:p>
          <a:p>
            <a:pPr>
              <a:lnSpc>
                <a:spcPct val="100000"/>
              </a:lnSpc>
            </a:pPr>
            <a:endParaRPr lang="en-GB" dirty="0"/>
          </a:p>
          <a:p>
            <a:pPr>
              <a:lnSpc>
                <a:spcPct val="100000"/>
              </a:lnSpc>
            </a:pPr>
            <a:r>
              <a:rPr lang="en-GB" dirty="0"/>
              <a:t>send Ofsted the enhanced DBS checks for you and all the other adults who live or work with you if we request them</a:t>
            </a:r>
          </a:p>
          <a:p>
            <a:pPr>
              <a:lnSpc>
                <a:spcPct val="100000"/>
              </a:lnSpc>
            </a:pPr>
            <a:endParaRPr lang="en-GB" dirty="0"/>
          </a:p>
          <a:p>
            <a:pPr>
              <a:lnSpc>
                <a:spcPct val="100000"/>
              </a:lnSpc>
            </a:pPr>
            <a:r>
              <a:rPr lang="en-GB" dirty="0"/>
              <a:t>you don’t have to submit all your documents at the same time or in any particular order.</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34</a:t>
            </a:fld>
            <a:endParaRPr lang="en-GB" b="1"/>
          </a:p>
        </p:txBody>
      </p:sp>
    </p:spTree>
    <p:extLst>
      <p:ext uri="{BB962C8B-B14F-4D97-AF65-F5344CB8AC3E}">
        <p14:creationId xmlns:p14="http://schemas.microsoft.com/office/powerpoint/2010/main" val="2612444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After you submit the form</a:t>
            </a:r>
          </a:p>
        </p:txBody>
      </p:sp>
      <p:sp>
        <p:nvSpPr>
          <p:cNvPr id="3" name="Content Placeholder 2"/>
          <p:cNvSpPr>
            <a:spLocks noGrp="1"/>
          </p:cNvSpPr>
          <p:nvPr>
            <p:ph idx="1"/>
          </p:nvPr>
        </p:nvSpPr>
        <p:spPr/>
        <p:txBody>
          <a:bodyPr>
            <a:normAutofit fontScale="92500" lnSpcReduction="20000"/>
          </a:bodyPr>
          <a:lstStyle/>
          <a:p>
            <a:pPr>
              <a:lnSpc>
                <a:spcPct val="110000"/>
              </a:lnSpc>
            </a:pPr>
            <a:r>
              <a:rPr lang="en-GB" dirty="0"/>
              <a:t>Ofsted acknowledges receipt of your application</a:t>
            </a:r>
            <a:br>
              <a:rPr lang="en-GB" dirty="0"/>
            </a:br>
            <a:endParaRPr lang="en-GB" dirty="0"/>
          </a:p>
          <a:p>
            <a:pPr>
              <a:lnSpc>
                <a:spcPct val="110000"/>
              </a:lnSpc>
            </a:pPr>
            <a:r>
              <a:rPr lang="en-GB" dirty="0"/>
              <a:t>Ofsted checks your information and that of other adults who live with you</a:t>
            </a:r>
            <a:br>
              <a:rPr lang="en-GB" dirty="0"/>
            </a:br>
            <a:endParaRPr lang="en-GB" dirty="0"/>
          </a:p>
          <a:p>
            <a:pPr>
              <a:lnSpc>
                <a:spcPct val="110000"/>
              </a:lnSpc>
            </a:pPr>
            <a:r>
              <a:rPr lang="en-GB" dirty="0"/>
              <a:t>if you’ve applied to the Early Years Register, Ofsted will ring to arrange a registration visit</a:t>
            </a:r>
            <a:br>
              <a:rPr lang="en-GB" dirty="0"/>
            </a:br>
            <a:endParaRPr lang="en-GB" dirty="0"/>
          </a:p>
          <a:p>
            <a:pPr>
              <a:lnSpc>
                <a:spcPct val="110000"/>
              </a:lnSpc>
            </a:pPr>
            <a:r>
              <a:rPr lang="en-GB" dirty="0"/>
              <a:t>registration usually takes up to 12 weeks from submitting your application to Ofsted.</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35</a:t>
            </a:fld>
            <a:endParaRPr lang="en-GB" b="1"/>
          </a:p>
        </p:txBody>
      </p:sp>
    </p:spTree>
    <p:extLst>
      <p:ext uri="{BB962C8B-B14F-4D97-AF65-F5344CB8AC3E}">
        <p14:creationId xmlns:p14="http://schemas.microsoft.com/office/powerpoint/2010/main" val="30833340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6C8E930-A8D2-400C-8C9C-2811B350005F}"/>
              </a:ext>
            </a:extLst>
          </p:cNvPr>
          <p:cNvSpPr>
            <a:spLocks noGrp="1"/>
          </p:cNvSpPr>
          <p:nvPr>
            <p:ph type="title"/>
          </p:nvPr>
        </p:nvSpPr>
        <p:spPr>
          <a:xfrm>
            <a:off x="1984951" y="2766218"/>
            <a:ext cx="8994775" cy="1325563"/>
          </a:xfrm>
        </p:spPr>
        <p:txBody>
          <a:bodyPr>
            <a:normAutofit fontScale="90000"/>
          </a:bodyPr>
          <a:lstStyle/>
          <a:p>
            <a:pPr algn="ctr"/>
            <a:r>
              <a:rPr lang="en-GB" sz="5300" dirty="0"/>
              <a:t>The registration visit</a:t>
            </a:r>
            <a:br>
              <a:rPr lang="en-GB" dirty="0"/>
            </a:br>
            <a:r>
              <a:rPr lang="en-GB" dirty="0"/>
              <a:t>(only applies to Early Years Register)</a:t>
            </a:r>
            <a:br>
              <a:rPr lang="en-GB" dirty="0"/>
            </a:br>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t>Slide </a:t>
            </a:r>
            <a:fld id="{5F4C8201-D8A8-417D-8A18-42E93E6C5D44}" type="slidenum">
              <a:rPr lang="en-GB" smtClean="0"/>
              <a:pPr/>
              <a:t>36</a:t>
            </a:fld>
            <a:endParaRPr lang="en-GB"/>
          </a:p>
        </p:txBody>
      </p:sp>
    </p:spTree>
    <p:extLst>
      <p:ext uri="{BB962C8B-B14F-4D97-AF65-F5344CB8AC3E}">
        <p14:creationId xmlns:p14="http://schemas.microsoft.com/office/powerpoint/2010/main" val="3911327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The inspector will check:</a:t>
            </a:r>
          </a:p>
        </p:txBody>
      </p:sp>
      <p:sp>
        <p:nvSpPr>
          <p:cNvPr id="3" name="Content Placeholder 2"/>
          <p:cNvSpPr>
            <a:spLocks noGrp="1"/>
          </p:cNvSpPr>
          <p:nvPr>
            <p:ph idx="1"/>
          </p:nvPr>
        </p:nvSpPr>
        <p:spPr/>
        <p:txBody>
          <a:bodyPr>
            <a:normAutofit fontScale="77500" lnSpcReduction="20000"/>
          </a:bodyPr>
          <a:lstStyle/>
          <a:p>
            <a:r>
              <a:rPr lang="en-GB" dirty="0"/>
              <a:t>your identity </a:t>
            </a:r>
            <a:br>
              <a:rPr lang="en-GB" dirty="0"/>
            </a:br>
            <a:endParaRPr lang="en-GB" dirty="0"/>
          </a:p>
          <a:p>
            <a:r>
              <a:rPr lang="en-GB" dirty="0"/>
              <a:t>your understanding of the ages and numbers you can care for</a:t>
            </a:r>
            <a:br>
              <a:rPr lang="en-GB" dirty="0"/>
            </a:br>
            <a:endParaRPr lang="en-GB" dirty="0"/>
          </a:p>
          <a:p>
            <a:r>
              <a:rPr lang="en-GB" dirty="0"/>
              <a:t>documents about your car, qualifications and first aid</a:t>
            </a:r>
            <a:br>
              <a:rPr lang="en-GB" dirty="0"/>
            </a:br>
            <a:endParaRPr lang="en-GB" dirty="0"/>
          </a:p>
          <a:p>
            <a:r>
              <a:rPr lang="en-GB" dirty="0"/>
              <a:t>suitability of your premises, equipment and toys</a:t>
            </a:r>
            <a:br>
              <a:rPr lang="en-GB" dirty="0"/>
            </a:br>
            <a:endParaRPr lang="en-GB" dirty="0"/>
          </a:p>
          <a:p>
            <a:r>
              <a:rPr lang="en-GB" dirty="0"/>
              <a:t>your understanding of risk assessment, safety and security</a:t>
            </a:r>
          </a:p>
          <a:p>
            <a:r>
              <a:rPr lang="en-GB" dirty="0"/>
              <a:t>your understanding of the EYFS including the safeguarding, welfare and learning and development requirements</a:t>
            </a:r>
          </a:p>
          <a:p>
            <a:pPr>
              <a:lnSpc>
                <a:spcPct val="120000"/>
              </a:lnSpc>
            </a:pPr>
            <a:r>
              <a:rPr lang="en-GB" dirty="0"/>
              <a:t>that you speak English well enough to teach children and keep records in English.</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37</a:t>
            </a:fld>
            <a:endParaRPr lang="en-GB" b="1"/>
          </a:p>
        </p:txBody>
      </p:sp>
    </p:spTree>
    <p:extLst>
      <p:ext uri="{BB962C8B-B14F-4D97-AF65-F5344CB8AC3E}">
        <p14:creationId xmlns:p14="http://schemas.microsoft.com/office/powerpoint/2010/main" val="7488918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End-of-visit feedback</a:t>
            </a:r>
          </a:p>
        </p:txBody>
      </p:sp>
      <p:sp>
        <p:nvSpPr>
          <p:cNvPr id="3" name="Content Placeholder 2"/>
          <p:cNvSpPr>
            <a:spLocks noGrp="1"/>
          </p:cNvSpPr>
          <p:nvPr>
            <p:ph idx="1"/>
          </p:nvPr>
        </p:nvSpPr>
        <p:spPr/>
        <p:txBody>
          <a:bodyPr>
            <a:normAutofit/>
          </a:bodyPr>
          <a:lstStyle/>
          <a:p>
            <a:pPr>
              <a:lnSpc>
                <a:spcPct val="100000"/>
              </a:lnSpc>
            </a:pPr>
            <a:r>
              <a:rPr lang="en-GB" dirty="0"/>
              <a:t>at the end of the visit the inspector will tell you whether they will recommend you ‘suitable’ or ‘not suitable’ for registration </a:t>
            </a:r>
            <a:br>
              <a:rPr lang="en-GB" dirty="0"/>
            </a:br>
            <a:endParaRPr lang="en-GB" dirty="0"/>
          </a:p>
          <a:p>
            <a:pPr>
              <a:lnSpc>
                <a:spcPct val="100000"/>
              </a:lnSpc>
            </a:pPr>
            <a:r>
              <a:rPr lang="en-GB" dirty="0"/>
              <a:t>you can withdraw your application at this stage if you think everything is not yet in place.</a:t>
            </a:r>
          </a:p>
          <a:p>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38</a:t>
            </a:fld>
            <a:endParaRPr lang="en-GB" b="1"/>
          </a:p>
        </p:txBody>
      </p:sp>
    </p:spTree>
    <p:extLst>
      <p:ext uri="{BB962C8B-B14F-4D97-AF65-F5344CB8AC3E}">
        <p14:creationId xmlns:p14="http://schemas.microsoft.com/office/powerpoint/2010/main" val="36972128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After the visit</a:t>
            </a:r>
          </a:p>
        </p:txBody>
      </p:sp>
      <p:sp>
        <p:nvSpPr>
          <p:cNvPr id="3" name="Content Placeholder 2"/>
          <p:cNvSpPr>
            <a:spLocks noGrp="1"/>
          </p:cNvSpPr>
          <p:nvPr>
            <p:ph idx="1"/>
          </p:nvPr>
        </p:nvSpPr>
        <p:spPr/>
        <p:txBody>
          <a:bodyPr>
            <a:normAutofit/>
          </a:bodyPr>
          <a:lstStyle/>
          <a:p>
            <a:pPr marL="0" indent="0">
              <a:buNone/>
            </a:pPr>
            <a:r>
              <a:rPr lang="en-GB"/>
              <a:t>When all checks are complete, Ofsted will send you either: </a:t>
            </a:r>
            <a:br>
              <a:rPr lang="en-GB"/>
            </a:br>
            <a:endParaRPr lang="en-GB"/>
          </a:p>
          <a:p>
            <a:r>
              <a:rPr lang="en-GB"/>
              <a:t>a letter and certificate of registration</a:t>
            </a:r>
            <a:br>
              <a:rPr lang="en-GB"/>
            </a:br>
            <a:br>
              <a:rPr lang="en-GB"/>
            </a:br>
            <a:r>
              <a:rPr lang="en-GB"/>
              <a:t>or</a:t>
            </a:r>
            <a:br>
              <a:rPr lang="en-GB"/>
            </a:br>
            <a:endParaRPr lang="en-GB"/>
          </a:p>
          <a:p>
            <a:r>
              <a:rPr lang="en-GB"/>
              <a:t>a ‘notice of intention’ to refuse registration </a:t>
            </a:r>
            <a:br>
              <a:rPr lang="en-GB"/>
            </a:br>
            <a:endParaRPr lang="en-GB"/>
          </a:p>
          <a:p>
            <a:pPr marL="0" indent="0">
              <a:buNone/>
            </a:pPr>
            <a:r>
              <a:rPr lang="en-GB"/>
              <a:t>If you are refused registration you’ll be disqualified from applying to be a childminder in the future.</a:t>
            </a:r>
          </a:p>
          <a:p>
            <a:pPr marL="0" indent="0">
              <a:buNone/>
            </a:pPr>
            <a:endParaRPr lang="en-GB"/>
          </a:p>
          <a:p>
            <a:endParaRPr lang="en-GB"/>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39</a:t>
            </a:fld>
            <a:endParaRPr lang="en-GB" b="1"/>
          </a:p>
        </p:txBody>
      </p:sp>
    </p:spTree>
    <p:extLst>
      <p:ext uri="{BB962C8B-B14F-4D97-AF65-F5344CB8AC3E}">
        <p14:creationId xmlns:p14="http://schemas.microsoft.com/office/powerpoint/2010/main" val="290412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Purpose of regulation</a:t>
            </a:r>
          </a:p>
        </p:txBody>
      </p:sp>
      <p:sp>
        <p:nvSpPr>
          <p:cNvPr id="3" name="Content Placeholder 2"/>
          <p:cNvSpPr>
            <a:spLocks noGrp="1"/>
          </p:cNvSpPr>
          <p:nvPr>
            <p:ph idx="1"/>
          </p:nvPr>
        </p:nvSpPr>
        <p:spPr/>
        <p:txBody>
          <a:bodyPr>
            <a:normAutofit/>
          </a:bodyPr>
          <a:lstStyle/>
          <a:p>
            <a:pPr indent="-216000">
              <a:lnSpc>
                <a:spcPct val="100000"/>
              </a:lnSpc>
            </a:pPr>
            <a:r>
              <a:rPr lang="en-GB" dirty="0"/>
              <a:t>protect children</a:t>
            </a:r>
          </a:p>
          <a:p>
            <a:pPr indent="-216000">
              <a:lnSpc>
                <a:spcPct val="100000"/>
              </a:lnSpc>
            </a:pPr>
            <a:r>
              <a:rPr lang="en-GB" dirty="0"/>
              <a:t>ensure good outcomes for children</a:t>
            </a:r>
          </a:p>
          <a:p>
            <a:pPr indent="-216000">
              <a:lnSpc>
                <a:spcPct val="100000"/>
              </a:lnSpc>
            </a:pPr>
            <a:r>
              <a:rPr lang="en-GB" dirty="0"/>
              <a:t>promote high quality provision of care and early education</a:t>
            </a:r>
          </a:p>
          <a:p>
            <a:pPr indent="-216000">
              <a:lnSpc>
                <a:spcPct val="100000"/>
              </a:lnSpc>
            </a:pPr>
            <a:r>
              <a:rPr lang="en-GB" dirty="0"/>
              <a:t>provide reassurance for parents</a:t>
            </a:r>
          </a:p>
          <a:p>
            <a:pPr indent="-216000">
              <a:lnSpc>
                <a:spcPct val="100000"/>
              </a:lnSpc>
            </a:pPr>
            <a:r>
              <a:rPr lang="en-GB" dirty="0"/>
              <a:t>to ensure that childcare providers are meeting the government requirements set out in the ‘Statutory framework for the early years foundation stage’ (EYFS) and the Childcare Register.</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4</a:t>
            </a:fld>
            <a:endParaRPr lang="en-GB" b="1"/>
          </a:p>
        </p:txBody>
      </p:sp>
    </p:spTree>
    <p:extLst>
      <p:ext uri="{BB962C8B-B14F-4D97-AF65-F5344CB8AC3E}">
        <p14:creationId xmlns:p14="http://schemas.microsoft.com/office/powerpoint/2010/main" val="10559267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51B0F68-D7C8-45C1-A7AF-4ACAED5C586C}"/>
              </a:ext>
            </a:extLst>
          </p:cNvPr>
          <p:cNvSpPr>
            <a:spLocks noGrp="1"/>
          </p:cNvSpPr>
          <p:nvPr>
            <p:ph type="title"/>
          </p:nvPr>
        </p:nvSpPr>
        <p:spPr>
          <a:xfrm>
            <a:off x="3667991" y="2766218"/>
            <a:ext cx="4856018" cy="1325563"/>
          </a:xfrm>
        </p:spPr>
        <p:txBody>
          <a:bodyPr>
            <a:noAutofit/>
          </a:bodyPr>
          <a:lstStyle/>
          <a:p>
            <a:r>
              <a:rPr lang="en-GB" sz="4800" dirty="0"/>
              <a:t>After registration</a:t>
            </a:r>
            <a:br>
              <a:rPr lang="en-GB" sz="4800" dirty="0"/>
            </a:br>
            <a:endParaRPr lang="en-GB" sz="4800"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t>Slide </a:t>
            </a:r>
            <a:fld id="{5F4C8201-D8A8-417D-8A18-42E93E6C5D44}" type="slidenum">
              <a:rPr lang="en-GB" smtClean="0"/>
              <a:pPr/>
              <a:t>40</a:t>
            </a:fld>
            <a:endParaRPr lang="en-GB"/>
          </a:p>
        </p:txBody>
      </p:sp>
    </p:spTree>
    <p:extLst>
      <p:ext uri="{BB962C8B-B14F-4D97-AF65-F5344CB8AC3E}">
        <p14:creationId xmlns:p14="http://schemas.microsoft.com/office/powerpoint/2010/main" val="19771104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Ofsted …</a:t>
            </a:r>
          </a:p>
        </p:txBody>
      </p:sp>
      <p:sp>
        <p:nvSpPr>
          <p:cNvPr id="3" name="Content Placeholder 2"/>
          <p:cNvSpPr>
            <a:spLocks noGrp="1"/>
          </p:cNvSpPr>
          <p:nvPr>
            <p:ph idx="1"/>
          </p:nvPr>
        </p:nvSpPr>
        <p:spPr/>
        <p:txBody>
          <a:bodyPr>
            <a:normAutofit lnSpcReduction="10000"/>
          </a:bodyPr>
          <a:lstStyle/>
          <a:p>
            <a:pPr>
              <a:lnSpc>
                <a:spcPct val="100000"/>
              </a:lnSpc>
            </a:pPr>
            <a:r>
              <a:rPr lang="en-GB" dirty="0"/>
              <a:t>will publish your name, address and phone number on its reports website </a:t>
            </a:r>
            <a:r>
              <a:rPr lang="en-GB" dirty="0">
                <a:hlinkClick r:id="rId3"/>
              </a:rPr>
              <a:t>https://reports.ofsted.gov.uk/</a:t>
            </a:r>
            <a:r>
              <a:rPr lang="en-GB" dirty="0"/>
              <a:t> unless you ask us not </a:t>
            </a:r>
            <a:r>
              <a:rPr lang="en-GB"/>
              <a:t>to  </a:t>
            </a:r>
            <a:endParaRPr lang="en-GB" dirty="0"/>
          </a:p>
          <a:p>
            <a:pPr>
              <a:lnSpc>
                <a:spcPct val="100000"/>
              </a:lnSpc>
            </a:pPr>
            <a:endParaRPr lang="en-GB" dirty="0"/>
          </a:p>
          <a:p>
            <a:pPr>
              <a:lnSpc>
                <a:spcPct val="100000"/>
              </a:lnSpc>
            </a:pPr>
            <a:r>
              <a:rPr lang="en-GB" dirty="0"/>
              <a:t>will inspect you (if you’re joining the Early Years Register)</a:t>
            </a:r>
          </a:p>
          <a:p>
            <a:pPr>
              <a:lnSpc>
                <a:spcPct val="100000"/>
              </a:lnSpc>
            </a:pPr>
            <a:endParaRPr lang="en-GB" dirty="0"/>
          </a:p>
          <a:p>
            <a:pPr>
              <a:lnSpc>
                <a:spcPct val="100000"/>
              </a:lnSpc>
            </a:pPr>
            <a:r>
              <a:rPr lang="en-GB" dirty="0"/>
              <a:t>may inspect you if you only join the Childcare Register</a:t>
            </a:r>
          </a:p>
          <a:p>
            <a:pPr>
              <a:lnSpc>
                <a:spcPct val="100000"/>
              </a:lnSpc>
            </a:pPr>
            <a:endParaRPr lang="en-GB" dirty="0"/>
          </a:p>
          <a:p>
            <a:pPr>
              <a:lnSpc>
                <a:spcPct val="100000"/>
              </a:lnSpc>
            </a:pPr>
            <a:r>
              <a:rPr lang="en-GB" dirty="0"/>
              <a:t>will publish any inspection reports on its reports website </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41</a:t>
            </a:fld>
            <a:endParaRPr lang="en-GB" b="1"/>
          </a:p>
        </p:txBody>
      </p:sp>
    </p:spTree>
    <p:extLst>
      <p:ext uri="{BB962C8B-B14F-4D97-AF65-F5344CB8AC3E}">
        <p14:creationId xmlns:p14="http://schemas.microsoft.com/office/powerpoint/2010/main" val="25995842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Keeping your details up to date</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By law you must keep details up to date and report any changes within 14 days.</a:t>
            </a:r>
            <a:br>
              <a:rPr lang="en-GB" dirty="0"/>
            </a:br>
            <a:endParaRPr lang="en-GB" dirty="0"/>
          </a:p>
          <a:p>
            <a:pPr marL="0" indent="0">
              <a:buNone/>
            </a:pPr>
            <a:r>
              <a:rPr lang="en-GB" dirty="0"/>
              <a:t>Contact Ofsted to report changes to:</a:t>
            </a:r>
          </a:p>
          <a:p>
            <a:r>
              <a:rPr lang="en-GB" dirty="0"/>
              <a:t>where you are working</a:t>
            </a:r>
          </a:p>
          <a:p>
            <a:r>
              <a:rPr lang="en-GB" dirty="0"/>
              <a:t>your contact details</a:t>
            </a:r>
          </a:p>
          <a:p>
            <a:r>
              <a:rPr lang="en-GB" dirty="0"/>
              <a:t>anyone aged 16+ who lives or works with you</a:t>
            </a:r>
          </a:p>
          <a:p>
            <a:r>
              <a:rPr lang="en-GB" dirty="0"/>
              <a:t>childcare hours.</a:t>
            </a:r>
          </a:p>
          <a:p>
            <a:endParaRPr lang="en-GB" dirty="0"/>
          </a:p>
          <a:p>
            <a:pPr marL="0" indent="0">
              <a:buNone/>
            </a:pPr>
            <a:r>
              <a:rPr lang="en-GB" dirty="0"/>
              <a:t>Tell us about any serious incidents: </a:t>
            </a:r>
            <a:r>
              <a:rPr lang="en-GB" u="sng" dirty="0">
                <a:hlinkClick r:id="rId3"/>
              </a:rPr>
              <a:t>https://www.gov.uk/guidance/report-a-serious-childcare-incident</a:t>
            </a:r>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42</a:t>
            </a:fld>
            <a:endParaRPr lang="en-GB" b="1"/>
          </a:p>
        </p:txBody>
      </p:sp>
    </p:spTree>
    <p:extLst>
      <p:ext uri="{BB962C8B-B14F-4D97-AF65-F5344CB8AC3E}">
        <p14:creationId xmlns:p14="http://schemas.microsoft.com/office/powerpoint/2010/main" val="16883576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How many children can I care for?</a:t>
            </a:r>
          </a:p>
        </p:txBody>
      </p:sp>
      <p:sp>
        <p:nvSpPr>
          <p:cNvPr id="3" name="Content Placeholder 2"/>
          <p:cNvSpPr>
            <a:spLocks noGrp="1"/>
          </p:cNvSpPr>
          <p:nvPr>
            <p:ph idx="1"/>
          </p:nvPr>
        </p:nvSpPr>
        <p:spPr/>
        <p:txBody>
          <a:bodyPr>
            <a:normAutofit fontScale="92500" lnSpcReduction="20000"/>
          </a:bodyPr>
          <a:lstStyle/>
          <a:p>
            <a:pPr>
              <a:lnSpc>
                <a:spcPct val="110000"/>
              </a:lnSpc>
            </a:pPr>
            <a:r>
              <a:rPr lang="en-GB" dirty="0"/>
              <a:t>up to six children aged under eight</a:t>
            </a:r>
            <a:br>
              <a:rPr lang="en-GB" dirty="0"/>
            </a:br>
            <a:endParaRPr lang="en-GB" dirty="0"/>
          </a:p>
          <a:p>
            <a:pPr>
              <a:lnSpc>
                <a:spcPct val="110000"/>
              </a:lnSpc>
            </a:pPr>
            <a:r>
              <a:rPr lang="en-GB" dirty="0"/>
              <a:t>no more than three children aged from birth to 31 August following their 5</a:t>
            </a:r>
            <a:r>
              <a:rPr lang="en-GB" baseline="30000" dirty="0"/>
              <a:t>th</a:t>
            </a:r>
            <a:r>
              <a:rPr lang="en-GB" dirty="0"/>
              <a:t> birthday</a:t>
            </a:r>
            <a:br>
              <a:rPr lang="en-GB" dirty="0"/>
            </a:br>
            <a:endParaRPr lang="en-GB" dirty="0"/>
          </a:p>
          <a:p>
            <a:pPr>
              <a:lnSpc>
                <a:spcPct val="110000"/>
              </a:lnSpc>
            </a:pPr>
            <a:r>
              <a:rPr lang="en-GB" dirty="0"/>
              <a:t>normally no more than one child aged under 12 months</a:t>
            </a:r>
          </a:p>
          <a:p>
            <a:pPr>
              <a:lnSpc>
                <a:spcPct val="110000"/>
              </a:lnSpc>
            </a:pPr>
            <a:endParaRPr lang="en-GB" dirty="0"/>
          </a:p>
          <a:p>
            <a:pPr>
              <a:lnSpc>
                <a:spcPct val="110000"/>
              </a:lnSpc>
            </a:pPr>
            <a:r>
              <a:rPr lang="en-GB" dirty="0"/>
              <a:t>you can make exceptions to the ratios if you can show you’re meeting all the children’s needs (but you can’t look after more than six children in total).</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43</a:t>
            </a:fld>
            <a:endParaRPr lang="en-GB" b="1"/>
          </a:p>
        </p:txBody>
      </p:sp>
    </p:spTree>
    <p:extLst>
      <p:ext uri="{BB962C8B-B14F-4D97-AF65-F5344CB8AC3E}">
        <p14:creationId xmlns:p14="http://schemas.microsoft.com/office/powerpoint/2010/main" val="1857713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many children can I care for? </a:t>
            </a:r>
          </a:p>
        </p:txBody>
      </p:sp>
      <p:sp>
        <p:nvSpPr>
          <p:cNvPr id="3" name="Content Placeholder 2"/>
          <p:cNvSpPr>
            <a:spLocks noGrp="1"/>
          </p:cNvSpPr>
          <p:nvPr>
            <p:ph idx="1"/>
          </p:nvPr>
        </p:nvSpPr>
        <p:spPr/>
        <p:txBody>
          <a:bodyPr/>
          <a:lstStyle/>
          <a:p>
            <a:r>
              <a:rPr lang="en-GB" dirty="0"/>
              <a:t>care for children aged eight and over is not allowed to affect the quality of care given to younger children</a:t>
            </a:r>
          </a:p>
          <a:p>
            <a:pPr marL="0" indent="0">
              <a:buNone/>
            </a:pPr>
            <a:endParaRPr lang="en-GB" dirty="0"/>
          </a:p>
          <a:p>
            <a:r>
              <a:rPr lang="en-GB" dirty="0"/>
              <a:t>you can look after more children if you work with an assistant or another childminder</a:t>
            </a:r>
            <a:br>
              <a:rPr lang="en-GB" dirty="0"/>
            </a:br>
            <a:endParaRPr lang="en-GB" dirty="0"/>
          </a:p>
          <a:p>
            <a:r>
              <a:rPr lang="en-GB" dirty="0"/>
              <a:t>childminding assistants can only care for children on their own for up to two hours a day with parents’ permission.</a:t>
            </a:r>
            <a:br>
              <a:rPr lang="en-GB" dirty="0"/>
            </a:br>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44</a:t>
            </a:fld>
            <a:endParaRPr lang="en-GB" b="1"/>
          </a:p>
        </p:txBody>
      </p:sp>
    </p:spTree>
    <p:extLst>
      <p:ext uri="{BB962C8B-B14F-4D97-AF65-F5344CB8AC3E}">
        <p14:creationId xmlns:p14="http://schemas.microsoft.com/office/powerpoint/2010/main" val="6675135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many children can I care for?  </a:t>
            </a:r>
          </a:p>
        </p:txBody>
      </p:sp>
      <p:sp>
        <p:nvSpPr>
          <p:cNvPr id="3" name="Content Placeholder 2"/>
          <p:cNvSpPr>
            <a:spLocks noGrp="1"/>
          </p:cNvSpPr>
          <p:nvPr>
            <p:ph idx="1"/>
          </p:nvPr>
        </p:nvSpPr>
        <p:spPr>
          <a:xfrm>
            <a:off x="838200" y="1817387"/>
            <a:ext cx="10515600" cy="4351338"/>
          </a:xfrm>
        </p:spPr>
        <p:txBody>
          <a:bodyPr>
            <a:normAutofit fontScale="92500" lnSpcReduction="20000"/>
          </a:bodyPr>
          <a:lstStyle/>
          <a:p>
            <a:pPr marL="0" indent="0">
              <a:lnSpc>
                <a:spcPct val="110000"/>
              </a:lnSpc>
              <a:buNone/>
            </a:pPr>
            <a:r>
              <a:rPr lang="en-GB" dirty="0"/>
              <a:t>Other factors affecting the number of children you can care for include:</a:t>
            </a:r>
            <a:br>
              <a:rPr lang="en-GB" dirty="0"/>
            </a:br>
            <a:endParaRPr lang="en-GB" dirty="0"/>
          </a:p>
          <a:p>
            <a:pPr>
              <a:lnSpc>
                <a:spcPct val="110000"/>
              </a:lnSpc>
            </a:pPr>
            <a:r>
              <a:rPr lang="en-GB" dirty="0"/>
              <a:t>space available</a:t>
            </a:r>
            <a:br>
              <a:rPr lang="en-GB" dirty="0"/>
            </a:br>
            <a:endParaRPr lang="en-GB" dirty="0"/>
          </a:p>
          <a:p>
            <a:pPr>
              <a:lnSpc>
                <a:spcPct val="110000"/>
              </a:lnSpc>
            </a:pPr>
            <a:r>
              <a:rPr lang="en-GB" dirty="0"/>
              <a:t>your own children and any others you look after e.g. for relatives</a:t>
            </a:r>
            <a:br>
              <a:rPr lang="en-GB" dirty="0"/>
            </a:br>
            <a:endParaRPr lang="en-GB" dirty="0"/>
          </a:p>
          <a:p>
            <a:pPr>
              <a:lnSpc>
                <a:spcPct val="110000"/>
              </a:lnSpc>
            </a:pPr>
            <a:r>
              <a:rPr lang="en-GB" b="0" i="0" dirty="0">
                <a:effectLst/>
                <a:latin typeface="Tahoma" panose="020B0604030504040204" pitchFamily="34" charset="0"/>
              </a:rPr>
              <a:t>children aged three to five who only attend before and/or after a school day and/or in the school holidays – they may be cared for at the same time as three other young children.</a:t>
            </a:r>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45</a:t>
            </a:fld>
            <a:endParaRPr lang="en-GB" b="1"/>
          </a:p>
        </p:txBody>
      </p:sp>
    </p:spTree>
    <p:extLst>
      <p:ext uri="{BB962C8B-B14F-4D97-AF65-F5344CB8AC3E}">
        <p14:creationId xmlns:p14="http://schemas.microsoft.com/office/powerpoint/2010/main" val="4146009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9579"/>
            <a:ext cx="8994775" cy="1325563"/>
          </a:xfrm>
        </p:spPr>
        <p:txBody>
          <a:bodyPr/>
          <a:lstStyle/>
          <a:p>
            <a:r>
              <a:rPr lang="en-GB"/>
              <a:t>Contact Ofsted</a:t>
            </a:r>
          </a:p>
        </p:txBody>
      </p:sp>
      <p:sp>
        <p:nvSpPr>
          <p:cNvPr id="3" name="Content Placeholder 2"/>
          <p:cNvSpPr>
            <a:spLocks noGrp="1"/>
          </p:cNvSpPr>
          <p:nvPr>
            <p:ph idx="1"/>
          </p:nvPr>
        </p:nvSpPr>
        <p:spPr/>
        <p:txBody>
          <a:bodyPr>
            <a:normAutofit fontScale="92500" lnSpcReduction="10000"/>
          </a:bodyPr>
          <a:lstStyle/>
          <a:p>
            <a:r>
              <a:rPr lang="en-GB"/>
              <a:t>Email: </a:t>
            </a:r>
            <a:r>
              <a:rPr lang="en-GB" u="sng">
                <a:hlinkClick r:id="rId3"/>
              </a:rPr>
              <a:t>enquiries@ofsted.gov.uk</a:t>
            </a:r>
            <a:br>
              <a:rPr lang="en-GB" u="sng"/>
            </a:br>
            <a:endParaRPr lang="en-GB" u="sng"/>
          </a:p>
          <a:p>
            <a:r>
              <a:rPr lang="en-GB"/>
              <a:t>Phone: 0300 123 1231 (lines open Mon to Fri, 8am to 6pm)</a:t>
            </a:r>
            <a:br>
              <a:rPr lang="en-GB"/>
            </a:br>
            <a:endParaRPr lang="en-GB"/>
          </a:p>
          <a:p>
            <a:r>
              <a:rPr lang="en-GB">
                <a:hlinkClick r:id="rId4"/>
              </a:rPr>
              <a:t>www.facebook.com/ChildcareRegistration</a:t>
            </a:r>
            <a:endParaRPr lang="en-GB"/>
          </a:p>
          <a:p>
            <a:pPr marL="0" indent="0">
              <a:buNone/>
            </a:pPr>
            <a:endParaRPr lang="en-GB"/>
          </a:p>
          <a:p>
            <a:r>
              <a:rPr lang="en-GB" altLang="en-US" u="sng">
                <a:hlinkClick r:id="rId5"/>
              </a:rPr>
              <a:t>www.twitter.com/ofstednews</a:t>
            </a:r>
            <a:r>
              <a:rPr lang="en-GB" altLang="en-US" u="sng"/>
              <a:t> </a:t>
            </a:r>
          </a:p>
          <a:p>
            <a:pPr marL="0" indent="0">
              <a:buNone/>
            </a:pPr>
            <a:br>
              <a:rPr lang="en-GB"/>
            </a:br>
            <a:endParaRPr lang="en-GB"/>
          </a:p>
          <a:p>
            <a:pPr marL="0" indent="0">
              <a:buNone/>
            </a:pPr>
            <a:br>
              <a:rPr lang="en-GB"/>
            </a:br>
            <a:endParaRPr lang="en-GB" u="sng"/>
          </a:p>
          <a:p>
            <a:endParaRPr lang="en-GB"/>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46</a:t>
            </a:fld>
            <a:endParaRPr lang="en-GB" b="1"/>
          </a:p>
        </p:txBody>
      </p:sp>
      <p:grpSp>
        <p:nvGrpSpPr>
          <p:cNvPr id="10" name="Group 9">
            <a:extLst>
              <a:ext uri="{C183D7F6-B498-43B3-948B-1728B52AA6E4}">
                <adec:decorative xmlns:adec="http://schemas.microsoft.com/office/drawing/2017/decorative" val="1"/>
              </a:ext>
            </a:extLst>
          </p:cNvPr>
          <p:cNvGrpSpPr/>
          <p:nvPr/>
        </p:nvGrpSpPr>
        <p:grpSpPr>
          <a:xfrm>
            <a:off x="9362272" y="3637245"/>
            <a:ext cx="2247909" cy="2238383"/>
            <a:chOff x="-2039938" y="4012733"/>
            <a:chExt cx="1935163" cy="1926962"/>
          </a:xfrm>
          <a:solidFill>
            <a:srgbClr val="2092B6">
              <a:alpha val="25098"/>
            </a:srgbClr>
          </a:solidFill>
        </p:grpSpPr>
        <p:sp>
          <p:nvSpPr>
            <p:cNvPr id="11"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2"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3" name="Freeform 60"/>
            <p:cNvSpPr>
              <a:spLocks noEditPoints="1"/>
            </p:cNvSpPr>
            <p:nvPr userDrawn="1"/>
          </p:nvSpPr>
          <p:spPr bwMode="auto">
            <a:xfrm>
              <a:off x="-1198563" y="4857020"/>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81639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Childminding: definition</a:t>
            </a:r>
          </a:p>
        </p:txBody>
      </p:sp>
      <p:sp>
        <p:nvSpPr>
          <p:cNvPr id="3" name="Content Placeholder 2"/>
          <p:cNvSpPr>
            <a:spLocks noGrp="1"/>
          </p:cNvSpPr>
          <p:nvPr>
            <p:ph idx="1"/>
          </p:nvPr>
        </p:nvSpPr>
        <p:spPr>
          <a:xfrm>
            <a:off x="838200" y="1909482"/>
            <a:ext cx="10515599" cy="3791230"/>
          </a:xfrm>
        </p:spPr>
        <p:txBody>
          <a:bodyPr>
            <a:normAutofit/>
          </a:bodyPr>
          <a:lstStyle/>
          <a:p>
            <a:endParaRPr lang="en-GB" sz="3000" dirty="0"/>
          </a:p>
          <a:p>
            <a:pPr marL="0" indent="0">
              <a:buNone/>
            </a:pPr>
            <a:r>
              <a:rPr lang="en-GB" sz="3000" dirty="0"/>
              <a:t>A childminder is a person who receives payment for working in their own home, looking after at least one child for more than two hours a day.</a:t>
            </a:r>
          </a:p>
          <a:p>
            <a:pPr marL="0" indent="0">
              <a:buNone/>
            </a:pPr>
            <a:endParaRPr lang="en-GB" sz="3000" dirty="0"/>
          </a:p>
          <a:p>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5</a:t>
            </a:fld>
            <a:endParaRPr lang="en-GB" b="1"/>
          </a:p>
        </p:txBody>
      </p:sp>
    </p:spTree>
    <p:extLst>
      <p:ext uri="{BB962C8B-B14F-4D97-AF65-F5344CB8AC3E}">
        <p14:creationId xmlns:p14="http://schemas.microsoft.com/office/powerpoint/2010/main" val="1658903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Childminding and the law</a:t>
            </a:r>
          </a:p>
        </p:txBody>
      </p:sp>
      <p:sp>
        <p:nvSpPr>
          <p:cNvPr id="3" name="Content Placeholder 2"/>
          <p:cNvSpPr>
            <a:spLocks noGrp="1"/>
          </p:cNvSpPr>
          <p:nvPr>
            <p:ph idx="1"/>
          </p:nvPr>
        </p:nvSpPr>
        <p:spPr/>
        <p:txBody>
          <a:bodyPr>
            <a:normAutofit fontScale="47500" lnSpcReduction="20000"/>
          </a:bodyPr>
          <a:lstStyle/>
          <a:p>
            <a:endParaRPr lang="en-GB" sz="3000" dirty="0"/>
          </a:p>
          <a:p>
            <a:pPr>
              <a:lnSpc>
                <a:spcPct val="120000"/>
              </a:lnSpc>
            </a:pPr>
            <a:r>
              <a:rPr lang="en-GB" sz="5900" dirty="0"/>
              <a:t>you must register with Ofsted or with a childminder agency if you are paid to look after any children under eight for more than two hours a day, in someone’s home </a:t>
            </a:r>
            <a:br>
              <a:rPr lang="en-GB" sz="5900" dirty="0"/>
            </a:br>
            <a:endParaRPr lang="en-GB" sz="5900" dirty="0"/>
          </a:p>
          <a:p>
            <a:pPr>
              <a:lnSpc>
                <a:spcPct val="120000"/>
              </a:lnSpc>
            </a:pPr>
            <a:r>
              <a:rPr lang="en-GB" sz="5900" dirty="0"/>
              <a:t>there are some exceptions to this</a:t>
            </a:r>
            <a:br>
              <a:rPr lang="en-GB" sz="5900" dirty="0"/>
            </a:br>
            <a:endParaRPr lang="en-GB" sz="5900" dirty="0"/>
          </a:p>
          <a:p>
            <a:pPr>
              <a:lnSpc>
                <a:spcPct val="120000"/>
              </a:lnSpc>
            </a:pPr>
            <a:r>
              <a:rPr lang="en-GB" sz="5900" dirty="0"/>
              <a:t>if you aren’t registered and you provide childcare services that need to be registered, you could be prosecuted.</a:t>
            </a:r>
            <a:br>
              <a:rPr lang="en-GB" dirty="0"/>
            </a:br>
            <a:endParaRPr lang="en-GB" dirty="0"/>
          </a:p>
          <a:p>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6</a:t>
            </a:fld>
            <a:endParaRPr lang="en-GB" b="1"/>
          </a:p>
        </p:txBody>
      </p:sp>
    </p:spTree>
    <p:extLst>
      <p:ext uri="{BB962C8B-B14F-4D97-AF65-F5344CB8AC3E}">
        <p14:creationId xmlns:p14="http://schemas.microsoft.com/office/powerpoint/2010/main" val="2871239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122" y="675861"/>
            <a:ext cx="9090853" cy="1319627"/>
          </a:xfrm>
        </p:spPr>
        <p:txBody>
          <a:bodyPr>
            <a:normAutofit/>
          </a:bodyPr>
          <a:lstStyle/>
          <a:p>
            <a:r>
              <a:rPr lang="en-GB" sz="4000"/>
              <a:t>You don’t have to register if you:  (1/2)	 </a:t>
            </a:r>
          </a:p>
        </p:txBody>
      </p:sp>
      <p:sp>
        <p:nvSpPr>
          <p:cNvPr id="3" name="Content Placeholder 2"/>
          <p:cNvSpPr>
            <a:spLocks noGrp="1"/>
          </p:cNvSpPr>
          <p:nvPr>
            <p:ph idx="1"/>
          </p:nvPr>
        </p:nvSpPr>
        <p:spPr>
          <a:xfrm>
            <a:off x="838200" y="1825625"/>
            <a:ext cx="10634663" cy="4260850"/>
          </a:xfrm>
        </p:spPr>
        <p:txBody>
          <a:bodyPr>
            <a:normAutofit/>
          </a:bodyPr>
          <a:lstStyle/>
          <a:p>
            <a:r>
              <a:rPr lang="en-GB" dirty="0"/>
              <a:t>only look after children aged eight and over </a:t>
            </a:r>
          </a:p>
          <a:p>
            <a:endParaRPr lang="en-GB" dirty="0"/>
          </a:p>
          <a:p>
            <a:r>
              <a:rPr lang="en-GB" dirty="0"/>
              <a:t>look after children for fewer than two hours a day</a:t>
            </a:r>
          </a:p>
          <a:p>
            <a:endParaRPr lang="en-GB" dirty="0"/>
          </a:p>
          <a:p>
            <a:r>
              <a:rPr lang="en-GB" dirty="0"/>
              <a:t>are the child’s parent, step-parent, foster parent or relative</a:t>
            </a:r>
          </a:p>
          <a:p>
            <a:endParaRPr lang="en-GB" dirty="0"/>
          </a:p>
          <a:p>
            <a:r>
              <a:rPr lang="en-GB" dirty="0"/>
              <a:t>care for children in their own home.</a:t>
            </a:r>
          </a:p>
          <a:p>
            <a:endParaRPr lang="en-GB" sz="3200"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7</a:t>
            </a:fld>
            <a:endParaRPr lang="en-GB" b="1"/>
          </a:p>
        </p:txBody>
      </p:sp>
    </p:spTree>
    <p:extLst>
      <p:ext uri="{BB962C8B-B14F-4D97-AF65-F5344CB8AC3E}">
        <p14:creationId xmlns:p14="http://schemas.microsoft.com/office/powerpoint/2010/main" val="3791996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8308BB6D-D004-4BC6-859C-AC6935A1F174}"/>
              </a:ext>
              <a:ext uri="{C183D7F6-B498-43B3-948B-1728B52AA6E4}">
                <adec:decorative xmlns:adec="http://schemas.microsoft.com/office/drawing/2017/decorative" val="1"/>
              </a:ext>
            </a:extLst>
          </p:cNvPr>
          <p:cNvSpPr>
            <a:spLocks noGrp="1"/>
          </p:cNvSpPr>
          <p:nvPr>
            <p:ph type="title"/>
          </p:nvPr>
        </p:nvSpPr>
        <p:spPr/>
        <p:txBody>
          <a:bodyPr/>
          <a:lstStyle/>
          <a:p>
            <a:r>
              <a:rPr lang="en-GB" dirty="0"/>
              <a:t>You don’t have to register if you:  (2/2)</a:t>
            </a:r>
          </a:p>
        </p:txBody>
      </p:sp>
      <p:sp>
        <p:nvSpPr>
          <p:cNvPr id="7" name="Title 1" descr="You don’t have to register if you:  (2/2)"/>
          <p:cNvSpPr txBox="1">
            <a:spLocks/>
          </p:cNvSpPr>
          <p:nvPr/>
        </p:nvSpPr>
        <p:spPr>
          <a:xfrm>
            <a:off x="742122" y="749013"/>
            <a:ext cx="9090853" cy="13196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r>
              <a:rPr lang="en-GB" sz="4000" dirty="0"/>
              <a:t>	 </a:t>
            </a:r>
          </a:p>
        </p:txBody>
      </p:sp>
      <p:sp>
        <p:nvSpPr>
          <p:cNvPr id="3" name="Content Placeholder 2"/>
          <p:cNvSpPr>
            <a:spLocks noGrp="1"/>
          </p:cNvSpPr>
          <p:nvPr>
            <p:ph idx="1"/>
          </p:nvPr>
        </p:nvSpPr>
        <p:spPr/>
        <p:txBody>
          <a:bodyPr/>
          <a:lstStyle/>
          <a:p>
            <a:r>
              <a:rPr lang="en-GB" dirty="0"/>
              <a:t>look after a friend’s child for free (or paid, but only for up to three hours per day)</a:t>
            </a:r>
          </a:p>
          <a:p>
            <a:endParaRPr lang="en-GB" dirty="0"/>
          </a:p>
          <a:p>
            <a:r>
              <a:rPr lang="en-GB" dirty="0"/>
              <a:t>only look after a child between 6pm and 2am (</a:t>
            </a:r>
            <a:r>
              <a:rPr lang="en-GB" dirty="0" err="1"/>
              <a:t>ie</a:t>
            </a:r>
            <a:r>
              <a:rPr lang="en-GB" dirty="0"/>
              <a:t> babysitting)</a:t>
            </a:r>
          </a:p>
          <a:p>
            <a:endParaRPr lang="en-GB" dirty="0"/>
          </a:p>
          <a:p>
            <a:r>
              <a:rPr lang="en-GB" dirty="0"/>
              <a:t>provide home education or you’re tutoring children aged three and over in only one or two activities </a:t>
            </a:r>
            <a:r>
              <a:rPr lang="en-GB" dirty="0" err="1"/>
              <a:t>eg</a:t>
            </a:r>
            <a:r>
              <a:rPr lang="en-GB" dirty="0"/>
              <a:t> maths and/or sports.</a:t>
            </a:r>
          </a:p>
          <a:p>
            <a:endParaRPr lang="en-GB" dirty="0"/>
          </a:p>
          <a:p>
            <a:r>
              <a:rPr lang="en-GB" dirty="0"/>
              <a:t>You can choose to register, even if you don’t have to.</a:t>
            </a:r>
          </a:p>
          <a:p>
            <a:endParaRPr lang="en-GB" dirty="0"/>
          </a:p>
          <a:p>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t>Slide </a:t>
            </a:r>
            <a:fld id="{5F4C8201-D8A8-417D-8A18-42E93E6C5D44}" type="slidenum">
              <a:rPr lang="en-GB" smtClean="0"/>
              <a:pPr/>
              <a:t>8</a:t>
            </a:fld>
            <a:endParaRPr lang="en-GB"/>
          </a:p>
        </p:txBody>
      </p:sp>
    </p:spTree>
    <p:extLst>
      <p:ext uri="{BB962C8B-B14F-4D97-AF65-F5344CB8AC3E}">
        <p14:creationId xmlns:p14="http://schemas.microsoft.com/office/powerpoint/2010/main" val="3652214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Why register if you don’t have to? </a:t>
            </a:r>
          </a:p>
        </p:txBody>
      </p:sp>
      <p:sp>
        <p:nvSpPr>
          <p:cNvPr id="3" name="Content Placeholder 2"/>
          <p:cNvSpPr>
            <a:spLocks noGrp="1"/>
          </p:cNvSpPr>
          <p:nvPr>
            <p:ph idx="1"/>
          </p:nvPr>
        </p:nvSpPr>
        <p:spPr/>
        <p:txBody>
          <a:bodyPr/>
          <a:lstStyle/>
          <a:p>
            <a:r>
              <a:rPr lang="en-GB" dirty="0"/>
              <a:t>you could get a childcare business grant to help with setting-up costs</a:t>
            </a:r>
            <a:br>
              <a:rPr lang="en-GB" dirty="0"/>
            </a:br>
            <a:endParaRPr lang="en-GB" dirty="0"/>
          </a:p>
          <a:p>
            <a:r>
              <a:rPr lang="en-GB" dirty="0"/>
              <a:t>professional development, advice and support network</a:t>
            </a:r>
            <a:br>
              <a:rPr lang="en-GB" dirty="0"/>
            </a:br>
            <a:endParaRPr lang="en-GB" dirty="0"/>
          </a:p>
          <a:p>
            <a:r>
              <a:rPr lang="en-GB" dirty="0"/>
              <a:t>details listed online by Ofsted (if you agree)</a:t>
            </a:r>
            <a:br>
              <a:rPr lang="en-GB" dirty="0"/>
            </a:br>
            <a:endParaRPr lang="en-GB" dirty="0"/>
          </a:p>
          <a:p>
            <a:r>
              <a:rPr lang="en-GB" dirty="0"/>
              <a:t>reassurance for parents, and they may be able to claim childcare costs.</a:t>
            </a:r>
          </a:p>
        </p:txBody>
      </p:sp>
      <p:sp>
        <p:nvSpPr>
          <p:cNvPr id="4" name="Footer Placeholder 3"/>
          <p:cNvSpPr>
            <a:spLocks noGrp="1"/>
          </p:cNvSpPr>
          <p:nvPr>
            <p:ph type="ftr" sz="quarter" idx="11"/>
          </p:nvPr>
        </p:nvSpPr>
        <p:spPr/>
        <p:txBody>
          <a:bodyPr/>
          <a:lstStyle/>
          <a:p>
            <a:r>
              <a:rPr lang="en-GB">
                <a:solidFill>
                  <a:prstClr val="white"/>
                </a:solidFill>
              </a:rPr>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prstClr val="white"/>
                </a:solidFill>
              </a:rPr>
              <a:t>Slide</a:t>
            </a:r>
            <a:r>
              <a:rPr lang="en-GB"/>
              <a:t> </a:t>
            </a:r>
            <a:fld id="{5F4C8201-D8A8-417D-8A18-42E93E6C5D44}" type="slidenum">
              <a:rPr lang="en-GB" b="1" smtClean="0"/>
              <a:pPr/>
              <a:t>9</a:t>
            </a:fld>
            <a:endParaRPr lang="en-GB" b="1"/>
          </a:p>
        </p:txBody>
      </p:sp>
    </p:spTree>
    <p:extLst>
      <p:ext uri="{BB962C8B-B14F-4D97-AF65-F5344CB8AC3E}">
        <p14:creationId xmlns:p14="http://schemas.microsoft.com/office/powerpoint/2010/main" val="423415216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ED7D3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4621</Words>
  <Application>Microsoft Office PowerPoint</Application>
  <PresentationFormat>Widescreen</PresentationFormat>
  <Paragraphs>441</Paragraphs>
  <Slides>46</Slides>
  <Notes>39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Tahoma</vt:lpstr>
      <vt:lpstr>Wingdings</vt:lpstr>
      <vt:lpstr>Office Theme</vt:lpstr>
      <vt:lpstr>Registration for childminders</vt:lpstr>
      <vt:lpstr>Ofsted’s role</vt:lpstr>
      <vt:lpstr>The local authority’s role:</vt:lpstr>
      <vt:lpstr>Purpose of regulation</vt:lpstr>
      <vt:lpstr>Childminding: definition</vt:lpstr>
      <vt:lpstr>Childminding and the law</vt:lpstr>
      <vt:lpstr>You don’t have to register if you:  (1/2)  </vt:lpstr>
      <vt:lpstr>You don’t have to register if you:  (2/2)</vt:lpstr>
      <vt:lpstr>Why register if you don’t have to? </vt:lpstr>
      <vt:lpstr>Which Ofsted register to join</vt:lpstr>
      <vt:lpstr>Can I register? </vt:lpstr>
      <vt:lpstr>Can I register?</vt:lpstr>
      <vt:lpstr>You are disqualified from registration if:</vt:lpstr>
      <vt:lpstr>Before you register – what you need </vt:lpstr>
      <vt:lpstr>Certificates and forms</vt:lpstr>
      <vt:lpstr>Enhanced DBS (criminal records) check</vt:lpstr>
      <vt:lpstr>DBS Update Service</vt:lpstr>
      <vt:lpstr>Health declaration form</vt:lpstr>
      <vt:lpstr>First aid and other training</vt:lpstr>
      <vt:lpstr>You’ll also need:</vt:lpstr>
      <vt:lpstr>Costs and timescales </vt:lpstr>
      <vt:lpstr>Cost to register – set fees</vt:lpstr>
      <vt:lpstr>Other costs</vt:lpstr>
      <vt:lpstr>How long will registration take?</vt:lpstr>
      <vt:lpstr>Early Years Foundation Stage (EYFS) </vt:lpstr>
      <vt:lpstr>The Early Years Foundation Stage (EYFS)</vt:lpstr>
      <vt:lpstr>Early Years Foundation Stage (EYFS)</vt:lpstr>
      <vt:lpstr>How to apply </vt:lpstr>
      <vt:lpstr>How to apply</vt:lpstr>
      <vt:lpstr>Types of childcare</vt:lpstr>
      <vt:lpstr>Childminder</vt:lpstr>
      <vt:lpstr>Nanny (home childcarer) </vt:lpstr>
      <vt:lpstr>Childcare on domestic premises</vt:lpstr>
      <vt:lpstr>Submitting your documents</vt:lpstr>
      <vt:lpstr>After you submit the form</vt:lpstr>
      <vt:lpstr>The registration visit (only applies to Early Years Register) </vt:lpstr>
      <vt:lpstr>The inspector will check:</vt:lpstr>
      <vt:lpstr>End-of-visit feedback</vt:lpstr>
      <vt:lpstr>After the visit</vt:lpstr>
      <vt:lpstr>After registration </vt:lpstr>
      <vt:lpstr>Ofsted …</vt:lpstr>
      <vt:lpstr>Keeping your details up to date</vt:lpstr>
      <vt:lpstr>How many children can I care for?</vt:lpstr>
      <vt:lpstr>How many children can I care for? </vt:lpstr>
      <vt:lpstr>How many children can I care for?  </vt:lpstr>
      <vt:lpstr>Contact Ofsted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Registration for childminders</dc:title>
  <dc:creator/>
  <cp:keywords>childminder registration;childminding;local authority;presentation</cp:keywords>
  <cp:lastModifiedBy/>
  <cp:revision>1</cp:revision>
  <dcterms:modified xsi:type="dcterms:W3CDTF">2024-10-31T13:11:53Z</dcterms:modified>
</cp:coreProperties>
</file>