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68"/>
  </p:notesMasterIdLst>
  <p:sldIdLst>
    <p:sldId id="321" r:id="rId7"/>
    <p:sldId id="263" r:id="rId8"/>
    <p:sldId id="322" r:id="rId9"/>
    <p:sldId id="258" r:id="rId10"/>
    <p:sldId id="327" r:id="rId11"/>
    <p:sldId id="266" r:id="rId12"/>
    <p:sldId id="323" r:id="rId13"/>
    <p:sldId id="267" r:id="rId14"/>
    <p:sldId id="324" r:id="rId15"/>
    <p:sldId id="268" r:id="rId16"/>
    <p:sldId id="270" r:id="rId17"/>
    <p:sldId id="269" r:id="rId18"/>
    <p:sldId id="325" r:id="rId19"/>
    <p:sldId id="271" r:id="rId20"/>
    <p:sldId id="272" r:id="rId21"/>
    <p:sldId id="273" r:id="rId22"/>
    <p:sldId id="328" r:id="rId23"/>
    <p:sldId id="281" r:id="rId24"/>
    <p:sldId id="282" r:id="rId25"/>
    <p:sldId id="274" r:id="rId26"/>
    <p:sldId id="275" r:id="rId27"/>
    <p:sldId id="276" r:id="rId28"/>
    <p:sldId id="277" r:id="rId29"/>
    <p:sldId id="278" r:id="rId30"/>
    <p:sldId id="279" r:id="rId31"/>
    <p:sldId id="280" r:id="rId32"/>
    <p:sldId id="331" r:id="rId33"/>
    <p:sldId id="330" r:id="rId34"/>
    <p:sldId id="284" r:id="rId35"/>
    <p:sldId id="283" r:id="rId36"/>
    <p:sldId id="285" r:id="rId37"/>
    <p:sldId id="326" r:id="rId38"/>
    <p:sldId id="288" r:id="rId39"/>
    <p:sldId id="289" r:id="rId40"/>
    <p:sldId id="290" r:id="rId41"/>
    <p:sldId id="291" r:id="rId42"/>
    <p:sldId id="317" r:id="rId43"/>
    <p:sldId id="318" r:id="rId44"/>
    <p:sldId id="332" r:id="rId45"/>
    <p:sldId id="294" r:id="rId46"/>
    <p:sldId id="295" r:id="rId47"/>
    <p:sldId id="329" r:id="rId48"/>
    <p:sldId id="296" r:id="rId49"/>
    <p:sldId id="316" r:id="rId50"/>
    <p:sldId id="297" r:id="rId51"/>
    <p:sldId id="311" r:id="rId52"/>
    <p:sldId id="300" r:id="rId53"/>
    <p:sldId id="312" r:id="rId54"/>
    <p:sldId id="301" r:id="rId55"/>
    <p:sldId id="302" r:id="rId56"/>
    <p:sldId id="303" r:id="rId57"/>
    <p:sldId id="304" r:id="rId58"/>
    <p:sldId id="314" r:id="rId59"/>
    <p:sldId id="305" r:id="rId60"/>
    <p:sldId id="315" r:id="rId61"/>
    <p:sldId id="306" r:id="rId62"/>
    <p:sldId id="310" r:id="rId63"/>
    <p:sldId id="309" r:id="rId64"/>
    <p:sldId id="308" r:id="rId65"/>
    <p:sldId id="319" r:id="rId66"/>
    <p:sldId id="333" r:id="rId6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8E2202-4547-47A6-67E9-692CD4EC16E8}" name="STANDING, Keith" initials="SK" userId="S::Keith.STANDING@EDUCATION.GOV.UK::5ca3396d-e463-4e6e-af61-240578b695d2" providerId="AD"/>
  <p188:author id="{CCC309B4-9AAB-B071-9CC2-227D88BC900E}" name="EVANS, Mel" initials="EM" userId="S::Mel.EVANS@EDUCATION.GOV.UK::6a1a26e1-4095-4e53-b31d-ef7f727848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61" autoAdjust="0"/>
    <p:restoredTop sz="86380" autoAdjust="0"/>
  </p:normalViewPr>
  <p:slideViewPr>
    <p:cSldViewPr>
      <p:cViewPr varScale="1">
        <p:scale>
          <a:sx n="78" d="100"/>
          <a:sy n="78" d="100"/>
        </p:scale>
        <p:origin x="1324" y="5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ADD85C8-221F-48A8-B6E3-8251043E1DE4}" type="datetimeFigureOut">
              <a:rPr lang="en-GB" smtClean="0"/>
              <a:t>09/10/2024</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04A2C44-5F79-40EC-947E-2FD6BD1F711D}" type="slidenum">
              <a:rPr lang="en-GB" smtClean="0"/>
              <a:t>‹#›</a:t>
            </a:fld>
            <a:endParaRPr lang="en-GB"/>
          </a:p>
        </p:txBody>
      </p:sp>
    </p:spTree>
    <p:extLst>
      <p:ext uri="{BB962C8B-B14F-4D97-AF65-F5344CB8AC3E}">
        <p14:creationId xmlns:p14="http://schemas.microsoft.com/office/powerpoint/2010/main" val="117957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4A2C44-5F79-40EC-947E-2FD6BD1F711D}" type="slidenum">
              <a:rPr lang="en-GB" smtClean="0"/>
              <a:t>3</a:t>
            </a:fld>
            <a:endParaRPr lang="en-GB"/>
          </a:p>
        </p:txBody>
      </p:sp>
    </p:spTree>
    <p:extLst>
      <p:ext uri="{BB962C8B-B14F-4D97-AF65-F5344CB8AC3E}">
        <p14:creationId xmlns:p14="http://schemas.microsoft.com/office/powerpoint/2010/main" val="341418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4A2C44-5F79-40EC-947E-2FD6BD1F711D}" type="slidenum">
              <a:rPr lang="en-GB" smtClean="0"/>
              <a:t>23</a:t>
            </a:fld>
            <a:endParaRPr lang="en-GB" dirty="0"/>
          </a:p>
        </p:txBody>
      </p:sp>
    </p:spTree>
    <p:extLst>
      <p:ext uri="{BB962C8B-B14F-4D97-AF65-F5344CB8AC3E}">
        <p14:creationId xmlns:p14="http://schemas.microsoft.com/office/powerpoint/2010/main" val="3846337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66127" y="1981200"/>
            <a:ext cx="7611744" cy="1651635"/>
          </a:xfrm>
          <a:prstGeom prst="rect">
            <a:avLst/>
          </a:prstGeom>
        </p:spPr>
        <p:txBody>
          <a:bodyPr wrap="square" lIns="0" tIns="0" rIns="0" bIns="0">
            <a:spAutoFit/>
          </a:bodyPr>
          <a:lstStyle>
            <a:lvl1pPr>
              <a:defRPr sz="5400" b="1" i="0">
                <a:solidFill>
                  <a:srgbClr val="104F75"/>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127" y="546742"/>
            <a:ext cx="2510473" cy="121295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04F7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04F75"/>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04F7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8D118D-2BCC-4257-AFED-B794C7C526CA}"/>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hasCustomPrompt="1"/>
          </p:nvPr>
        </p:nvSpPr>
        <p:spPr>
          <a:xfrm>
            <a:off x="481166" y="2324658"/>
            <a:ext cx="547206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dirty="0"/>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81166" y="6253382"/>
            <a:ext cx="2422247"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dirty="0"/>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81166" y="3124193"/>
            <a:ext cx="5472061" cy="790776"/>
          </a:xfrm>
        </p:spPr>
        <p:txBody>
          <a:bodyPr lIns="0" tIns="0" rIns="0" bIns="0">
            <a:noAutofit/>
          </a:bodyPr>
          <a:lstStyle>
            <a:lvl1pPr>
              <a:defRPr sz="3600" b="0">
                <a:solidFill>
                  <a:schemeClr val="tx1"/>
                </a:solidFill>
              </a:defRPr>
            </a:lvl1pPr>
          </a:lstStyle>
          <a:p>
            <a:pPr lvl="0"/>
            <a:r>
              <a:rPr lang="en-US" dirty="0"/>
              <a:t>Subtitle</a:t>
            </a:r>
          </a:p>
        </p:txBody>
      </p:sp>
    </p:spTree>
    <p:extLst>
      <p:ext uri="{BB962C8B-B14F-4D97-AF65-F5344CB8AC3E}">
        <p14:creationId xmlns:p14="http://schemas.microsoft.com/office/powerpoint/2010/main" val="123097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39" y="2836677"/>
            <a:ext cx="5619583" cy="1630088"/>
          </a:xfrm>
        </p:spPr>
        <p:txBody>
          <a:bodyPr anchor="t" anchorCtr="0">
            <a:normAutofit/>
          </a:bodyPr>
          <a:lstStyle>
            <a:lvl1pPr algn="l">
              <a:lnSpc>
                <a:spcPct val="85000"/>
              </a:lnSpc>
              <a:defRPr sz="3600" b="1" cap="none" baseline="0">
                <a:solidFill>
                  <a:schemeClr val="tx1"/>
                </a:solidFill>
              </a:defRPr>
            </a:lvl1pPr>
          </a:lstStyle>
          <a:p>
            <a:r>
              <a:rPr lang="en-US" dirty="0"/>
              <a:t>Section title</a:t>
            </a:r>
          </a:p>
        </p:txBody>
      </p:sp>
    </p:spTree>
    <p:extLst>
      <p:ext uri="{BB962C8B-B14F-4D97-AF65-F5344CB8AC3E}">
        <p14:creationId xmlns:p14="http://schemas.microsoft.com/office/powerpoint/2010/main" val="251497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8291" y="471717"/>
            <a:ext cx="7907416" cy="496569"/>
          </a:xfrm>
          <a:prstGeom prst="rect">
            <a:avLst/>
          </a:prstGeom>
        </p:spPr>
        <p:txBody>
          <a:bodyPr wrap="square" lIns="0" tIns="0" rIns="0" bIns="0">
            <a:spAutoFit/>
          </a:bodyPr>
          <a:lstStyle>
            <a:lvl1pPr>
              <a:defRPr sz="3200" b="1" i="0">
                <a:solidFill>
                  <a:srgbClr val="104F75"/>
                </a:solidFill>
                <a:latin typeface="Arial"/>
                <a:cs typeface="Arial"/>
              </a:defRPr>
            </a:lvl1pPr>
          </a:lstStyle>
          <a:p>
            <a:endParaRPr/>
          </a:p>
        </p:txBody>
      </p:sp>
      <p:sp>
        <p:nvSpPr>
          <p:cNvPr id="3" name="Holder 3"/>
          <p:cNvSpPr>
            <a:spLocks noGrp="1"/>
          </p:cNvSpPr>
          <p:nvPr>
            <p:ph type="body" idx="1"/>
          </p:nvPr>
        </p:nvSpPr>
        <p:spPr>
          <a:xfrm>
            <a:off x="906324" y="1550823"/>
            <a:ext cx="7331351" cy="3409315"/>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CF40-0DA2-4B95-9327-247FB8D51D99}"/>
              </a:ext>
            </a:extLst>
          </p:cNvPr>
          <p:cNvSpPr>
            <a:spLocks noGrp="1"/>
          </p:cNvSpPr>
          <p:nvPr>
            <p:ph type="ctrTitle"/>
          </p:nvPr>
        </p:nvSpPr>
        <p:spPr>
          <a:xfrm>
            <a:off x="481164" y="2689717"/>
            <a:ext cx="6605436" cy="790775"/>
          </a:xfrm>
        </p:spPr>
        <p:txBody>
          <a:bodyPr/>
          <a:lstStyle/>
          <a:p>
            <a:r>
              <a:rPr lang="en-GB" sz="4000" dirty="0">
                <a:latin typeface="Arial" panose="020B0604020202020204" pitchFamily="34" charset="0"/>
                <a:cs typeface="Arial" panose="020B0604020202020204" pitchFamily="34" charset="0"/>
              </a:rPr>
              <a:t>ESFA Funding guidance for young people (DfE April to July2025)</a:t>
            </a:r>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A129B8F-530C-4868-BED2-D95EF9AA7711}"/>
              </a:ext>
            </a:extLst>
          </p:cNvPr>
          <p:cNvSpPr>
            <a:spLocks noGrp="1"/>
          </p:cNvSpPr>
          <p:nvPr>
            <p:ph type="body" sz="quarter" idx="11"/>
          </p:nvPr>
        </p:nvSpPr>
        <p:spPr>
          <a:xfrm>
            <a:off x="481165" y="3772894"/>
            <a:ext cx="5472061" cy="1789705"/>
          </a:xfrm>
        </p:spPr>
        <p:txBody>
          <a:bodyPr/>
          <a:lstStyle/>
          <a:p>
            <a:r>
              <a:rPr lang="en-GB" dirty="0"/>
              <a:t>covering academic year</a:t>
            </a:r>
          </a:p>
          <a:p>
            <a:r>
              <a:rPr lang="en-GB" dirty="0"/>
              <a:t>2024 to 2025</a:t>
            </a:r>
          </a:p>
        </p:txBody>
      </p:sp>
      <p:sp>
        <p:nvSpPr>
          <p:cNvPr id="3" name="Text Placeholder 2">
            <a:extLst>
              <a:ext uri="{FF2B5EF4-FFF2-40B4-BE49-F238E27FC236}">
                <a16:creationId xmlns:a16="http://schemas.microsoft.com/office/drawing/2014/main" id="{CA3C7CA6-4EE4-4481-9A1C-199900949FCD}"/>
              </a:ext>
            </a:extLst>
          </p:cNvPr>
          <p:cNvSpPr>
            <a:spLocks noGrp="1"/>
          </p:cNvSpPr>
          <p:nvPr>
            <p:ph type="body" sz="quarter" idx="10"/>
          </p:nvPr>
        </p:nvSpPr>
        <p:spPr/>
        <p:txBody>
          <a:bodyPr/>
          <a:lstStyle/>
          <a:p>
            <a:r>
              <a:rPr lang="en-GB" dirty="0"/>
              <a:t>October 2024</a:t>
            </a:r>
          </a:p>
        </p:txBody>
      </p:sp>
    </p:spTree>
    <p:extLst>
      <p:ext uri="{BB962C8B-B14F-4D97-AF65-F5344CB8AC3E}">
        <p14:creationId xmlns:p14="http://schemas.microsoft.com/office/powerpoint/2010/main" val="152787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704649" cy="492443"/>
          </a:xfrm>
          <a:prstGeom prst="rect">
            <a:avLst/>
          </a:prstGeom>
        </p:spPr>
        <p:txBody>
          <a:bodyPr vert="horz" wrap="square" lIns="0" tIns="0" rIns="0" bIns="0" rtlCol="0">
            <a:spAutoFit/>
          </a:bodyPr>
          <a:lstStyle/>
          <a:p>
            <a:pPr marL="12700">
              <a:lnSpc>
                <a:spcPct val="100000"/>
              </a:lnSpc>
            </a:pPr>
            <a:r>
              <a:rPr lang="en-GB" dirty="0"/>
              <a:t>Residency eligibility - context</a:t>
            </a:r>
            <a:endParaRPr spc="-5" dirty="0">
              <a:solidFill>
                <a:schemeClr val="tx2"/>
              </a:solidFill>
            </a:endParaRPr>
          </a:p>
        </p:txBody>
      </p:sp>
      <p:sp>
        <p:nvSpPr>
          <p:cNvPr id="4" name="object 4"/>
          <p:cNvSpPr txBox="1">
            <a:spLocks noGrp="1"/>
          </p:cNvSpPr>
          <p:nvPr>
            <p:ph type="body" idx="1"/>
          </p:nvPr>
        </p:nvSpPr>
        <p:spPr>
          <a:xfrm>
            <a:off x="906324" y="1550823"/>
            <a:ext cx="7331351" cy="4847481"/>
          </a:xfrm>
          <a:prstGeom prst="rect">
            <a:avLst/>
          </a:prstGeom>
        </p:spPr>
        <p:txBody>
          <a:bodyPr vert="horz" wrap="square" lIns="0" tIns="0" rIns="0" bIns="0" rtlCol="0">
            <a:spAutoFit/>
          </a:bodyPr>
          <a:lstStyle/>
          <a:p>
            <a:pPr marL="12700">
              <a:lnSpc>
                <a:spcPct val="100000"/>
              </a:lnSpc>
            </a:pPr>
            <a:r>
              <a:rPr lang="en-GB" spc="-5" dirty="0"/>
              <a:t>Paragraph references (26 to 31):</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Summary of 16 to 19 eligibility rules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Why we use a 3 year rule to simplify compliance for our funded institutions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Need to make 16 to 19 students with less than 3 years residency aware of HE student loan eligibility requirements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EEA citizens coming to UK on or after 1 January 2021 no longer automatically eligible for funding (paragraph 30)</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But all EU (EEA) citizens who moved to UK before 1 January 2021 must be treated equally to UK citizens (paragraph 31)</a:t>
            </a:r>
          </a:p>
          <a:p>
            <a:pPr marL="756285" indent="-287020">
              <a:lnSpc>
                <a:spcPct val="100000"/>
              </a:lnSpc>
              <a:spcBef>
                <a:spcPts val="1080"/>
              </a:spcBef>
              <a:buClr>
                <a:srgbClr val="1F497D"/>
              </a:buClr>
              <a:buFont typeface="Wingdings"/>
              <a:buChar char=""/>
              <a:tabLst>
                <a:tab pos="756920" algn="l"/>
              </a:tabLst>
            </a:pPr>
            <a:endParaRPr sz="2000" dirty="0">
              <a:latin typeface="Arial"/>
              <a:cs typeface="Arial"/>
            </a:endParaRPr>
          </a:p>
        </p:txBody>
      </p:sp>
    </p:spTree>
    <p:extLst>
      <p:ext uri="{BB962C8B-B14F-4D97-AF65-F5344CB8AC3E}">
        <p14:creationId xmlns:p14="http://schemas.microsoft.com/office/powerpoint/2010/main" val="162067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704649" cy="492443"/>
          </a:xfrm>
          <a:prstGeom prst="rect">
            <a:avLst/>
          </a:prstGeom>
        </p:spPr>
        <p:txBody>
          <a:bodyPr vert="horz" wrap="square" lIns="0" tIns="0" rIns="0" bIns="0" rtlCol="0">
            <a:spAutoFit/>
          </a:bodyPr>
          <a:lstStyle/>
          <a:p>
            <a:pPr marL="12700">
              <a:lnSpc>
                <a:spcPct val="100000"/>
              </a:lnSpc>
            </a:pPr>
            <a:r>
              <a:rPr lang="en-GB" dirty="0"/>
              <a:t>Residency eligibility - context</a:t>
            </a:r>
            <a:endParaRPr spc="-5" dirty="0">
              <a:solidFill>
                <a:schemeClr val="tx2"/>
              </a:solidFill>
            </a:endParaRPr>
          </a:p>
        </p:txBody>
      </p:sp>
      <p:sp>
        <p:nvSpPr>
          <p:cNvPr id="4" name="object 4"/>
          <p:cNvSpPr txBox="1">
            <a:spLocks noGrp="1"/>
          </p:cNvSpPr>
          <p:nvPr>
            <p:ph type="body" idx="1"/>
          </p:nvPr>
        </p:nvSpPr>
        <p:spPr>
          <a:xfrm>
            <a:off x="906324" y="1550823"/>
            <a:ext cx="7331351" cy="4873129"/>
          </a:xfrm>
          <a:prstGeom prst="rect">
            <a:avLst/>
          </a:prstGeom>
        </p:spPr>
        <p:txBody>
          <a:bodyPr vert="horz" wrap="square" lIns="0" tIns="0" rIns="0" bIns="0" rtlCol="0">
            <a:spAutoFit/>
          </a:bodyPr>
          <a:lstStyle/>
          <a:p>
            <a:pPr marL="0" indent="0">
              <a:buNone/>
            </a:pPr>
            <a:r>
              <a:rPr lang="en-GB" dirty="0"/>
              <a:t>Paragraph references (28):</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Determination of student eligibility</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Most young people legally residing in England will be eligible for 16 to 19 study programme funding and the exceptions to this are set out in paragraphs 70 to 73. The advice in paragraphs 38 to 41 provides further information on the detailed eligibility requirements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To assist our funded institutions in keeping the student eligibility administration burden to a minimum most students will simply need to confirm on their post-16 enrolment form they have legally lived in the UK for the 3 previous years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Guidance on evidencing student eligibility is set out in paragraphs 74 to 83</a:t>
            </a:r>
          </a:p>
        </p:txBody>
      </p:sp>
    </p:spTree>
    <p:extLst>
      <p:ext uri="{BB962C8B-B14F-4D97-AF65-F5344CB8AC3E}">
        <p14:creationId xmlns:p14="http://schemas.microsoft.com/office/powerpoint/2010/main" val="376759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5522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Residency eligibility - context</a:t>
            </a:r>
            <a:endParaRPr spc="-5" dirty="0">
              <a:solidFill>
                <a:schemeClr val="tx2"/>
              </a:solidFill>
            </a:endParaRPr>
          </a:p>
        </p:txBody>
      </p:sp>
      <p:sp>
        <p:nvSpPr>
          <p:cNvPr id="4" name="object 4"/>
          <p:cNvSpPr txBox="1">
            <a:spLocks noGrp="1"/>
          </p:cNvSpPr>
          <p:nvPr>
            <p:ph type="body" idx="1"/>
          </p:nvPr>
        </p:nvSpPr>
        <p:spPr>
          <a:xfrm>
            <a:off x="906324" y="1550823"/>
            <a:ext cx="7331351" cy="3100849"/>
          </a:xfrm>
          <a:prstGeom prst="rect">
            <a:avLst/>
          </a:prstGeom>
        </p:spPr>
        <p:txBody>
          <a:bodyPr vert="horz" wrap="square" lIns="0" tIns="0" rIns="0" bIns="0" rtlCol="0">
            <a:spAutoFit/>
          </a:bodyPr>
          <a:lstStyle/>
          <a:p>
            <a:pPr marL="12700">
              <a:lnSpc>
                <a:spcPct val="100000"/>
              </a:lnSpc>
            </a:pPr>
            <a:r>
              <a:rPr lang="en-GB" spc="-5" dirty="0"/>
              <a:t>Paragraph references (</a:t>
            </a:r>
            <a:r>
              <a:rPr lang="en-GB" dirty="0">
                <a:latin typeface="Arial"/>
                <a:cs typeface="Arial"/>
              </a:rPr>
              <a:t>32 to 36)</a:t>
            </a:r>
          </a:p>
          <a:p>
            <a:pPr marL="698500" indent="-228600">
              <a:spcBef>
                <a:spcPts val="1080"/>
              </a:spcBef>
              <a:buClr>
                <a:srgbClr val="1F497D"/>
              </a:buClr>
              <a:buFont typeface="Wingdings"/>
              <a:buChar char=""/>
              <a:tabLst>
                <a:tab pos="1155700" algn="l"/>
              </a:tabLst>
            </a:pPr>
            <a:r>
              <a:rPr lang="en-GB" sz="2200" b="0" dirty="0">
                <a:latin typeface="Arial"/>
                <a:cs typeface="Arial"/>
              </a:rPr>
              <a:t>Determination of student eligibility (see slide 13)</a:t>
            </a:r>
          </a:p>
          <a:p>
            <a:pPr marL="698500" indent="-228600">
              <a:spcBef>
                <a:spcPts val="1080"/>
              </a:spcBef>
              <a:buClr>
                <a:srgbClr val="1F497D"/>
              </a:buClr>
              <a:buFont typeface="Wingdings"/>
              <a:buChar char=""/>
              <a:tabLst>
                <a:tab pos="1155700" algn="l"/>
              </a:tabLst>
            </a:pPr>
            <a:r>
              <a:rPr lang="en-GB" sz="2200" b="0" dirty="0">
                <a:latin typeface="Arial"/>
                <a:cs typeface="Arial"/>
              </a:rPr>
              <a:t>Eligibility must be determined at start and is then extended for whole programme and students remain eligible for follow on programmes</a:t>
            </a:r>
          </a:p>
          <a:p>
            <a:pPr marL="698500" indent="-228600">
              <a:spcBef>
                <a:spcPts val="1080"/>
              </a:spcBef>
              <a:buClr>
                <a:srgbClr val="1F497D"/>
              </a:buClr>
              <a:buFont typeface="Wingdings"/>
              <a:buChar char=""/>
              <a:tabLst>
                <a:tab pos="1155700" algn="l"/>
              </a:tabLst>
            </a:pPr>
            <a:r>
              <a:rPr lang="en-GB" sz="2200" b="0" dirty="0">
                <a:latin typeface="Arial"/>
                <a:cs typeface="Arial"/>
              </a:rPr>
              <a:t>Once a student enrolled the institution is expected to take all reasonable steps to ensure the student can complete their programme</a:t>
            </a:r>
          </a:p>
        </p:txBody>
      </p:sp>
    </p:spTree>
    <p:extLst>
      <p:ext uri="{BB962C8B-B14F-4D97-AF65-F5344CB8AC3E}">
        <p14:creationId xmlns:p14="http://schemas.microsoft.com/office/powerpoint/2010/main" val="321322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normAutofit fontScale="90000"/>
          </a:bodyPr>
          <a:lstStyle/>
          <a:p>
            <a:pPr marL="12700">
              <a:lnSpc>
                <a:spcPct val="100000"/>
              </a:lnSpc>
            </a:pPr>
            <a:r>
              <a:rPr lang="en-GB" spc="-5" dirty="0"/>
              <a:t>Student eligibility regulations and supplementary guidance</a:t>
            </a:r>
          </a:p>
        </p:txBody>
      </p:sp>
    </p:spTree>
    <p:extLst>
      <p:ext uri="{BB962C8B-B14F-4D97-AF65-F5344CB8AC3E}">
        <p14:creationId xmlns:p14="http://schemas.microsoft.com/office/powerpoint/2010/main" val="114983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0094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Student eligibility regulations</a:t>
            </a:r>
            <a:endParaRPr spc="-5" dirty="0">
              <a:solidFill>
                <a:schemeClr val="tx2"/>
              </a:solidFill>
            </a:endParaRPr>
          </a:p>
        </p:txBody>
      </p:sp>
      <p:sp>
        <p:nvSpPr>
          <p:cNvPr id="4" name="object 4"/>
          <p:cNvSpPr txBox="1">
            <a:spLocks noGrp="1"/>
          </p:cNvSpPr>
          <p:nvPr>
            <p:ph type="body" idx="1"/>
          </p:nvPr>
        </p:nvSpPr>
        <p:spPr>
          <a:xfrm>
            <a:off x="906324" y="1550823"/>
            <a:ext cx="7856676" cy="4090863"/>
          </a:xfrm>
          <a:prstGeom prst="rect">
            <a:avLst/>
          </a:prstGeom>
        </p:spPr>
        <p:txBody>
          <a:bodyPr vert="horz" wrap="square" lIns="0" tIns="0" rIns="0" bIns="0" rtlCol="0">
            <a:spAutoFit/>
          </a:bodyPr>
          <a:lstStyle/>
          <a:p>
            <a:pPr marL="0" indent="0">
              <a:buNone/>
            </a:pPr>
            <a:r>
              <a:rPr lang="en-GB" dirty="0"/>
              <a:t>Paragraph references: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37	Definition of Ordinarily resident</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38	Fees and Awards Regulations (the law)</a:t>
            </a:r>
          </a:p>
          <a:p>
            <a:pPr marL="0" indent="0">
              <a:buNone/>
            </a:pPr>
            <a:endParaRPr lang="en-GB" dirty="0"/>
          </a:p>
          <a:p>
            <a:pPr marL="0" indent="0">
              <a:buNone/>
            </a:pPr>
            <a:r>
              <a:rPr lang="en-GB" dirty="0"/>
              <a:t>ESFA eligibility concessions for following students (these paragraphs do not require 3 years residency in UK)</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39 	Discretion for students not meeting 3-year 				rule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40	Discretion for 16 to 18 year old students only</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41	Individual students with exceptional 					circumstances</a:t>
            </a:r>
          </a:p>
        </p:txBody>
      </p:sp>
    </p:spTree>
    <p:extLst>
      <p:ext uri="{BB962C8B-B14F-4D97-AF65-F5344CB8AC3E}">
        <p14:creationId xmlns:p14="http://schemas.microsoft.com/office/powerpoint/2010/main" val="29138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847649" cy="984885"/>
          </a:xfrm>
          <a:prstGeom prst="rect">
            <a:avLst/>
          </a:prstGeom>
        </p:spPr>
        <p:txBody>
          <a:bodyPr vert="horz" wrap="square" lIns="0" tIns="0" rIns="0" bIns="0" rtlCol="0">
            <a:spAutoFit/>
          </a:bodyPr>
          <a:lstStyle/>
          <a:p>
            <a:pPr marL="12700">
              <a:lnSpc>
                <a:spcPct val="100000"/>
              </a:lnSpc>
            </a:pPr>
            <a:r>
              <a:rPr lang="en-GB" spc="-15" dirty="0">
                <a:solidFill>
                  <a:schemeClr val="tx2"/>
                </a:solidFill>
              </a:rPr>
              <a:t>Supplementary student eligibility guidance</a:t>
            </a:r>
            <a:endParaRPr spc="-5" dirty="0">
              <a:solidFill>
                <a:schemeClr val="tx2"/>
              </a:solidFill>
            </a:endParaRPr>
          </a:p>
        </p:txBody>
      </p:sp>
      <p:sp>
        <p:nvSpPr>
          <p:cNvPr id="4" name="object 4"/>
          <p:cNvSpPr txBox="1">
            <a:spLocks noGrp="1"/>
          </p:cNvSpPr>
          <p:nvPr>
            <p:ph type="body" idx="1"/>
          </p:nvPr>
        </p:nvSpPr>
        <p:spPr>
          <a:xfrm>
            <a:off x="906324" y="1924685"/>
            <a:ext cx="7551876" cy="4170372"/>
          </a:xfrm>
          <a:prstGeom prst="rect">
            <a:avLst/>
          </a:prstGeom>
        </p:spPr>
        <p:txBody>
          <a:bodyPr vert="horz" wrap="square" lIns="0" tIns="0" rIns="0" bIns="0" rtlCol="0">
            <a:spAutoFit/>
          </a:bodyPr>
          <a:lstStyle/>
          <a:p>
            <a:pPr marL="12700">
              <a:lnSpc>
                <a:spcPct val="100000"/>
              </a:lnSpc>
            </a:pPr>
            <a:r>
              <a:rPr lang="en-GB" spc="-5" dirty="0"/>
              <a:t>Paragraph references:</a:t>
            </a:r>
            <a:endParaRPr dirty="0"/>
          </a:p>
          <a:p>
            <a:pPr marL="756285" indent="-287020">
              <a:spcBef>
                <a:spcPts val="1080"/>
              </a:spcBef>
              <a:buClr>
                <a:srgbClr val="1F497D"/>
              </a:buClr>
              <a:buFont typeface="Wingdings"/>
              <a:buChar char=""/>
              <a:tabLst>
                <a:tab pos="756920" algn="l"/>
              </a:tabLst>
            </a:pPr>
            <a:r>
              <a:rPr lang="en-GB" b="0" dirty="0">
                <a:latin typeface="Arial"/>
                <a:cs typeface="Arial"/>
              </a:rPr>
              <a:t>30 to 31: </a:t>
            </a:r>
            <a:r>
              <a:rPr lang="en-GB" sz="2000" b="0" dirty="0">
                <a:latin typeface="Arial"/>
                <a:cs typeface="Arial"/>
              </a:rPr>
              <a:t>Advice on EU citizens living in UK</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42: </a:t>
            </a:r>
            <a:r>
              <a:rPr lang="en-GB" sz="2000" b="0" dirty="0">
                <a:latin typeface="Arial"/>
                <a:cs typeface="Arial"/>
              </a:rPr>
              <a:t>Definition of EEA</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43:</a:t>
            </a:r>
            <a:r>
              <a:rPr lang="en-GB" b="0" dirty="0"/>
              <a:t> </a:t>
            </a:r>
            <a:r>
              <a:rPr lang="en-GB" sz="2000" b="0" dirty="0">
                <a:latin typeface="Arial"/>
                <a:cs typeface="Arial"/>
              </a:rPr>
              <a:t>Explanation of immigration stamp: “No Recourse to Public Funds” and why this does not affect individual student eligibility</a:t>
            </a:r>
          </a:p>
          <a:p>
            <a:pPr marL="756285" indent="-287020">
              <a:lnSpc>
                <a:spcPct val="100000"/>
              </a:lnSpc>
              <a:spcBef>
                <a:spcPts val="1080"/>
              </a:spcBef>
              <a:buClr>
                <a:srgbClr val="1F497D"/>
              </a:buClr>
              <a:buFont typeface="Wingdings"/>
              <a:buChar char=""/>
              <a:tabLst>
                <a:tab pos="756920" algn="l"/>
              </a:tabLst>
            </a:pPr>
            <a:r>
              <a:rPr lang="en-GB" b="0" dirty="0"/>
              <a:t>44 to 55:	Age: advice on age of students eligible for 6-19 funding</a:t>
            </a:r>
            <a:endParaRPr lang="en-GB" sz="2000" b="0" dirty="0">
              <a:latin typeface="Arial"/>
              <a:cs typeface="Arial"/>
            </a:endParaRP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57 to 60: </a:t>
            </a:r>
            <a:r>
              <a:rPr lang="en-GB" sz="2000" b="0" dirty="0">
                <a:latin typeface="Arial"/>
                <a:cs typeface="Arial"/>
              </a:rPr>
              <a:t>Advice on institution normal recruitment areas</a:t>
            </a:r>
          </a:p>
          <a:p>
            <a:pPr marL="1213485" lvl="1" indent="-287020">
              <a:spcBef>
                <a:spcPts val="1080"/>
              </a:spcBef>
              <a:buClr>
                <a:srgbClr val="1F497D"/>
              </a:buClr>
              <a:buFont typeface="Wingdings"/>
              <a:buChar char=""/>
              <a:tabLst>
                <a:tab pos="756920" algn="l"/>
              </a:tabLst>
            </a:pPr>
            <a:r>
              <a:rPr lang="en-GB" b="0" dirty="0">
                <a:latin typeface="Arial"/>
                <a:cs typeface="Arial"/>
              </a:rPr>
              <a:t>need to agree the recruitment area with institution normal funding body/agency if recruiting outside expected areas</a:t>
            </a:r>
          </a:p>
        </p:txBody>
      </p:sp>
    </p:spTree>
    <p:extLst>
      <p:ext uri="{BB962C8B-B14F-4D97-AF65-F5344CB8AC3E}">
        <p14:creationId xmlns:p14="http://schemas.microsoft.com/office/powerpoint/2010/main" val="382766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474724" cy="984885"/>
          </a:xfrm>
          <a:prstGeom prst="rect">
            <a:avLst/>
          </a:prstGeom>
        </p:spPr>
        <p:txBody>
          <a:bodyPr vert="horz" wrap="square" lIns="0" tIns="0" rIns="0" bIns="0" rtlCol="0">
            <a:spAutoFit/>
          </a:bodyPr>
          <a:lstStyle/>
          <a:p>
            <a:pPr marL="12700">
              <a:lnSpc>
                <a:spcPct val="100000"/>
              </a:lnSpc>
            </a:pPr>
            <a:r>
              <a:rPr lang="en-GB" dirty="0"/>
              <a:t>Supplementary student eligibility guidance</a:t>
            </a:r>
            <a:endParaRPr spc="-5" dirty="0">
              <a:solidFill>
                <a:schemeClr val="tx2"/>
              </a:solidFill>
            </a:endParaRPr>
          </a:p>
        </p:txBody>
      </p:sp>
      <p:sp>
        <p:nvSpPr>
          <p:cNvPr id="4" name="object 4"/>
          <p:cNvSpPr txBox="1">
            <a:spLocks noGrp="1"/>
          </p:cNvSpPr>
          <p:nvPr>
            <p:ph type="body" idx="1"/>
          </p:nvPr>
        </p:nvSpPr>
        <p:spPr>
          <a:xfrm>
            <a:off x="906324" y="1981200"/>
            <a:ext cx="7331351" cy="4591000"/>
          </a:xfrm>
          <a:prstGeom prst="rect">
            <a:avLst/>
          </a:prstGeom>
        </p:spPr>
        <p:txBody>
          <a:bodyPr vert="horz" wrap="square" lIns="0" tIns="0" rIns="0" bIns="0" rtlCol="0">
            <a:spAutoFit/>
          </a:bodyPr>
          <a:lstStyle/>
          <a:p>
            <a:pPr marL="12700">
              <a:lnSpc>
                <a:spcPct val="100000"/>
              </a:lnSpc>
            </a:pPr>
            <a:r>
              <a:rPr lang="en-GB" spc="-5" dirty="0"/>
              <a:t>Paragraph references (60):</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Definition of “exchange students” for funding purposes</a:t>
            </a:r>
            <a:endParaRPr b="0" dirty="0">
              <a:latin typeface="Arial"/>
              <a:cs typeface="Arial"/>
            </a:endParaRP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To qualify as a self-funded exchange, if the foreign student (particularly those from inside the EEA area) are being recorded for ESFA 16 to 19 funding purposes on our funded institutions funded data return to ESFA (either ILR or school census) then we need to see a matching deduction in the cost being claimed for a home student attendance on their study programme. We allow institutions to work together to demonstrate this but in claiming funding for a foreign student the funded institution (usually a college/school/academy) must be able to show a student at another institution that no longer needs an equivalent amount of funding.</a:t>
            </a:r>
          </a:p>
        </p:txBody>
      </p:sp>
    </p:spTree>
    <p:extLst>
      <p:ext uri="{BB962C8B-B14F-4D97-AF65-F5344CB8AC3E}">
        <p14:creationId xmlns:p14="http://schemas.microsoft.com/office/powerpoint/2010/main" val="141135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normAutofit fontScale="90000"/>
          </a:bodyPr>
          <a:lstStyle/>
          <a:p>
            <a:r>
              <a:rPr lang="en-GB" dirty="0">
                <a:latin typeface="Arial" panose="020B0604020202020204" pitchFamily="34" charset="0"/>
                <a:cs typeface="Arial" panose="020B0604020202020204" pitchFamily="34" charset="0"/>
              </a:rPr>
              <a:t>Student eligibility guidance</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sz="2700" dirty="0"/>
              <a:t>The rules themselves as set out in section 3 of the funding regulations</a:t>
            </a:r>
          </a:p>
        </p:txBody>
      </p:sp>
    </p:spTree>
    <p:extLst>
      <p:ext uri="{BB962C8B-B14F-4D97-AF65-F5344CB8AC3E}">
        <p14:creationId xmlns:p14="http://schemas.microsoft.com/office/powerpoint/2010/main" val="99938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30</a:t>
            </a:r>
            <a:endParaRPr spc="-5" dirty="0">
              <a:solidFill>
                <a:schemeClr val="tx2"/>
              </a:solidFill>
            </a:endParaRPr>
          </a:p>
        </p:txBody>
      </p:sp>
      <p:sp>
        <p:nvSpPr>
          <p:cNvPr id="4" name="object 4"/>
          <p:cNvSpPr txBox="1">
            <a:spLocks noGrp="1"/>
          </p:cNvSpPr>
          <p:nvPr>
            <p:ph type="body" idx="1"/>
          </p:nvPr>
        </p:nvSpPr>
        <p:spPr>
          <a:xfrm>
            <a:off x="906324" y="1550823"/>
            <a:ext cx="7331351" cy="3526606"/>
          </a:xfrm>
          <a:prstGeom prst="rect">
            <a:avLst/>
          </a:prstGeom>
        </p:spPr>
        <p:txBody>
          <a:bodyPr vert="horz" wrap="square" lIns="0" tIns="0" rIns="0" bIns="0" rtlCol="0">
            <a:spAutoFit/>
          </a:bodyPr>
          <a:lstStyle/>
          <a:p>
            <a:pPr marL="12700">
              <a:lnSpc>
                <a:spcPct val="100000"/>
              </a:lnSpc>
            </a:pPr>
            <a:r>
              <a:rPr lang="en-GB" spc="-5" dirty="0"/>
              <a:t>EU (EEA) nationals moving to UK on or after 1 January 2021 (updated advice for 2020/21)</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30. The UK left the EU and free movement between the UK and the EU has ended. The UK’s new points based immigration system applies and treats EU (other than Irish citizens) and non-EU citizens equally. Students who are citizens of EU (or EEA) countries (other than Irish citizens) who enter the UK after 31 December 2020 are not automatically eligible for funding and must be able to demonstrate that they are legally resident in the UK to be funded</a:t>
            </a:r>
            <a:endParaRPr sz="2000" dirty="0">
              <a:latin typeface="Arial"/>
              <a:cs typeface="Arial"/>
            </a:endParaRPr>
          </a:p>
        </p:txBody>
      </p:sp>
    </p:spTree>
    <p:extLst>
      <p:ext uri="{BB962C8B-B14F-4D97-AF65-F5344CB8AC3E}">
        <p14:creationId xmlns:p14="http://schemas.microsoft.com/office/powerpoint/2010/main" val="124279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Paragraphs 31</a:t>
            </a:r>
            <a:endParaRPr spc="-5" dirty="0">
              <a:solidFill>
                <a:schemeClr val="tx2"/>
              </a:solidFill>
            </a:endParaRPr>
          </a:p>
        </p:txBody>
      </p:sp>
      <p:sp>
        <p:nvSpPr>
          <p:cNvPr id="4" name="object 4"/>
          <p:cNvSpPr txBox="1">
            <a:spLocks noGrp="1"/>
          </p:cNvSpPr>
          <p:nvPr>
            <p:ph type="body" idx="1"/>
          </p:nvPr>
        </p:nvSpPr>
        <p:spPr>
          <a:xfrm>
            <a:off x="906324" y="1550823"/>
            <a:ext cx="7331351" cy="3526606"/>
          </a:xfrm>
          <a:prstGeom prst="rect">
            <a:avLst/>
          </a:prstGeom>
        </p:spPr>
        <p:txBody>
          <a:bodyPr vert="horz" wrap="square" lIns="0" tIns="0" rIns="0" bIns="0" rtlCol="0">
            <a:spAutoFit/>
          </a:bodyPr>
          <a:lstStyle/>
          <a:p>
            <a:pPr marL="12700">
              <a:lnSpc>
                <a:spcPct val="100000"/>
              </a:lnSpc>
            </a:pPr>
            <a:r>
              <a:rPr lang="en-GB" spc="-5" dirty="0"/>
              <a:t>EU (EEA) nationals living in UK before 1 January 2021 (updated advice for 2020 to 2021)</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31.	Students who are citizens of EU (or EEA) countries or children of Turkish workers who are living in the UK and have started their programme before 31 December 2020 must be treated equally to UK residents. Once enrolled they will be eligible for funding for the full duration of their study programme. All Irish citizens continue to be automatically eligible for funding under immigration concessions agreed with the Irish Government before the UK was a member of the EU.</a:t>
            </a:r>
          </a:p>
        </p:txBody>
      </p:sp>
    </p:spTree>
    <p:extLst>
      <p:ext uri="{BB962C8B-B14F-4D97-AF65-F5344CB8AC3E}">
        <p14:creationId xmlns:p14="http://schemas.microsoft.com/office/powerpoint/2010/main" val="231488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lstStyle/>
          <a:p>
            <a:pPr marL="12700">
              <a:lnSpc>
                <a:spcPct val="100000"/>
              </a:lnSpc>
            </a:pPr>
            <a:r>
              <a:rPr lang="en-GB" spc="-5" dirty="0"/>
              <a:t>Purpose and what’s new</a:t>
            </a:r>
          </a:p>
        </p:txBody>
      </p:sp>
    </p:spTree>
    <p:extLst>
      <p:ext uri="{BB962C8B-B14F-4D97-AF65-F5344CB8AC3E}">
        <p14:creationId xmlns:p14="http://schemas.microsoft.com/office/powerpoint/2010/main" val="29304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38</a:t>
            </a:r>
            <a:endParaRPr spc="-5" dirty="0">
              <a:solidFill>
                <a:schemeClr val="tx2"/>
              </a:solidFill>
            </a:endParaRPr>
          </a:p>
        </p:txBody>
      </p:sp>
      <p:sp>
        <p:nvSpPr>
          <p:cNvPr id="4" name="object 4"/>
          <p:cNvSpPr txBox="1">
            <a:spLocks noGrp="1"/>
          </p:cNvSpPr>
          <p:nvPr>
            <p:ph type="body" idx="1"/>
          </p:nvPr>
        </p:nvSpPr>
        <p:spPr>
          <a:xfrm>
            <a:off x="609600" y="1524000"/>
            <a:ext cx="8153400" cy="5239896"/>
          </a:xfrm>
          <a:prstGeom prst="rect">
            <a:avLst/>
          </a:prstGeom>
        </p:spPr>
        <p:txBody>
          <a:bodyPr vert="horz" wrap="square" lIns="0" tIns="0" rIns="0" bIns="0" rtlCol="0">
            <a:spAutoFit/>
          </a:bodyPr>
          <a:lstStyle/>
          <a:p>
            <a:pPr marL="12700">
              <a:lnSpc>
                <a:spcPct val="100000"/>
              </a:lnSpc>
            </a:pPr>
            <a:r>
              <a:rPr lang="en-GB" spc="-5" dirty="0"/>
              <a:t>Summary of Fees and Awards Regulations (the law on eligibility)</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Summarises ‘Fees and Awards Regulations’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(a) Settled Status / Ordinarily Resident in UK for 3 years</a:t>
            </a:r>
          </a:p>
          <a:p>
            <a:pPr marL="1612900" lvl="2" indent="-228600">
              <a:spcBef>
                <a:spcPts val="1080"/>
              </a:spcBef>
              <a:buClr>
                <a:srgbClr val="1F497D"/>
              </a:buClr>
              <a:buFont typeface="Wingdings"/>
              <a:buChar char=""/>
              <a:tabLst>
                <a:tab pos="1155700" algn="l"/>
              </a:tabLst>
            </a:pPr>
            <a:r>
              <a:rPr lang="en-GB" dirty="0">
                <a:latin typeface="Arial"/>
                <a:cs typeface="Arial"/>
              </a:rPr>
              <a:t>UK and Irish citizens</a:t>
            </a:r>
          </a:p>
          <a:p>
            <a:pPr marL="1612900" lvl="2" indent="-228600">
              <a:spcBef>
                <a:spcPts val="1080"/>
              </a:spcBef>
              <a:buClr>
                <a:srgbClr val="1F497D"/>
              </a:buClr>
              <a:buFont typeface="Wingdings"/>
              <a:buChar char=""/>
              <a:tabLst>
                <a:tab pos="1155700" algn="l"/>
              </a:tabLst>
            </a:pPr>
            <a:r>
              <a:rPr lang="en-GB" dirty="0">
                <a:latin typeface="Arial"/>
                <a:cs typeface="Arial"/>
              </a:rPr>
              <a:t>EEA nationals moving to UK before 1 January 2021</a:t>
            </a:r>
          </a:p>
          <a:p>
            <a:pPr marL="1612900" lvl="2" indent="-228600">
              <a:spcBef>
                <a:spcPts val="1080"/>
              </a:spcBef>
              <a:buClr>
                <a:srgbClr val="1F497D"/>
              </a:buClr>
              <a:buFont typeface="Wingdings"/>
              <a:buChar char=""/>
              <a:tabLst>
                <a:tab pos="1155700" algn="l"/>
              </a:tabLst>
            </a:pPr>
            <a:r>
              <a:rPr lang="en-GB" dirty="0">
                <a:latin typeface="Arial"/>
                <a:cs typeface="Arial"/>
              </a:rPr>
              <a:t>British Dependent Territory nationals</a:t>
            </a:r>
          </a:p>
          <a:p>
            <a:pPr marL="1612900" lvl="2" indent="-228600">
              <a:spcBef>
                <a:spcPts val="1080"/>
              </a:spcBef>
              <a:buClr>
                <a:srgbClr val="1F497D"/>
              </a:buClr>
              <a:buFont typeface="Wingdings"/>
              <a:buChar char=""/>
              <a:tabLst>
                <a:tab pos="1155700" algn="l"/>
              </a:tabLst>
            </a:pPr>
            <a:r>
              <a:rPr lang="en-GB" dirty="0">
                <a:latin typeface="Arial"/>
                <a:cs typeface="Arial"/>
              </a:rPr>
              <a:t>Those with passports endorsed with right of abode in UK</a:t>
            </a:r>
          </a:p>
          <a:p>
            <a:pPr marL="1612900" lvl="2" indent="-228600">
              <a:spcBef>
                <a:spcPts val="1080"/>
              </a:spcBef>
              <a:buClr>
                <a:srgbClr val="1F497D"/>
              </a:buClr>
              <a:buFont typeface="Wingdings"/>
              <a:buChar char=""/>
              <a:tabLst>
                <a:tab pos="1155700" algn="l"/>
              </a:tabLst>
            </a:pPr>
            <a:r>
              <a:rPr lang="en-GB" dirty="0">
                <a:latin typeface="Arial"/>
                <a:cs typeface="Arial"/>
              </a:rPr>
              <a:t>those who have a certificate of naturalisation or registration as a British Citizen</a:t>
            </a:r>
          </a:p>
          <a:p>
            <a:pPr marL="1612900" lvl="2" indent="-228600">
              <a:spcBef>
                <a:spcPts val="1080"/>
              </a:spcBef>
              <a:buClr>
                <a:srgbClr val="1F497D"/>
              </a:buClr>
              <a:buFont typeface="Wingdings"/>
              <a:buChar char=""/>
              <a:tabLst>
                <a:tab pos="1155700" algn="l"/>
              </a:tabLst>
            </a:pPr>
            <a:r>
              <a:rPr lang="en-GB" dirty="0">
                <a:latin typeface="Arial"/>
                <a:cs typeface="Arial"/>
              </a:rPr>
              <a:t>those with  Hong Kong British National (Overseas) (BN(O)) visa who have been given Home Office permission to reside in the UK</a:t>
            </a:r>
          </a:p>
          <a:p>
            <a:pPr marL="1612900" lvl="2" indent="-228600">
              <a:spcBef>
                <a:spcPts val="1080"/>
              </a:spcBef>
              <a:buClr>
                <a:srgbClr val="1F497D"/>
              </a:buClr>
              <a:buFont typeface="Wingdings"/>
              <a:buChar char=""/>
              <a:tabLst>
                <a:tab pos="1155700" algn="l"/>
              </a:tabLst>
            </a:pPr>
            <a:r>
              <a:rPr lang="en-GB" dirty="0">
                <a:latin typeface="Arial"/>
                <a:cs typeface="Arial"/>
              </a:rPr>
              <a:t>Children of Turkish workers who moved to UK before 1 January 2021</a:t>
            </a:r>
          </a:p>
        </p:txBody>
      </p:sp>
    </p:spTree>
    <p:extLst>
      <p:ext uri="{BB962C8B-B14F-4D97-AF65-F5344CB8AC3E}">
        <p14:creationId xmlns:p14="http://schemas.microsoft.com/office/powerpoint/2010/main" val="135880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39</a:t>
            </a:r>
            <a:endParaRPr spc="-5" dirty="0">
              <a:solidFill>
                <a:schemeClr val="tx2"/>
              </a:solidFill>
            </a:endParaRPr>
          </a:p>
        </p:txBody>
      </p:sp>
      <p:sp>
        <p:nvSpPr>
          <p:cNvPr id="4" name="object 4"/>
          <p:cNvSpPr txBox="1">
            <a:spLocks noGrp="1"/>
          </p:cNvSpPr>
          <p:nvPr>
            <p:ph type="body" idx="1"/>
          </p:nvPr>
        </p:nvSpPr>
        <p:spPr>
          <a:xfrm>
            <a:off x="906324" y="1550823"/>
            <a:ext cx="7331351" cy="3475310"/>
          </a:xfrm>
          <a:prstGeom prst="rect">
            <a:avLst/>
          </a:prstGeom>
        </p:spPr>
        <p:txBody>
          <a:bodyPr vert="horz" wrap="square" lIns="0" tIns="0" rIns="0" bIns="0" rtlCol="0">
            <a:spAutoFit/>
          </a:bodyPr>
          <a:lstStyle/>
          <a:p>
            <a:pPr marL="12700">
              <a:lnSpc>
                <a:spcPct val="100000"/>
              </a:lnSpc>
            </a:pPr>
            <a:r>
              <a:rPr lang="en-GB" spc="-5" dirty="0"/>
              <a:t>Eligibility without 3 years prior residency as required by paragraph 26</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Additional student eligibility concession from Fees and Awards Regulations – where 3-year prior residency rule is NOT required.</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 Refugees and their spouses or children or those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with humanitarian protection (HP)</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discretionary leave (DL)</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exceptional leave to enter or remain (ELE/ELR)</a:t>
            </a:r>
          </a:p>
        </p:txBody>
      </p:sp>
    </p:spTree>
    <p:extLst>
      <p:ext uri="{BB962C8B-B14F-4D97-AF65-F5344CB8AC3E}">
        <p14:creationId xmlns:p14="http://schemas.microsoft.com/office/powerpoint/2010/main" val="2551670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39 (continued)</a:t>
            </a:r>
            <a:endParaRPr spc="-5" dirty="0">
              <a:solidFill>
                <a:schemeClr val="tx2"/>
              </a:solidFill>
            </a:endParaRPr>
          </a:p>
        </p:txBody>
      </p:sp>
      <p:sp>
        <p:nvSpPr>
          <p:cNvPr id="4" name="object 4"/>
          <p:cNvSpPr txBox="1">
            <a:spLocks noGrp="1"/>
          </p:cNvSpPr>
          <p:nvPr>
            <p:ph type="body" idx="1"/>
          </p:nvPr>
        </p:nvSpPr>
        <p:spPr>
          <a:xfrm>
            <a:off x="906324" y="1600200"/>
            <a:ext cx="7331351" cy="3475310"/>
          </a:xfrm>
          <a:prstGeom prst="rect">
            <a:avLst/>
          </a:prstGeom>
        </p:spPr>
        <p:txBody>
          <a:bodyPr vert="horz" wrap="square" lIns="0" tIns="0" rIns="0" bIns="0" rtlCol="0">
            <a:spAutoFit/>
          </a:bodyPr>
          <a:lstStyle/>
          <a:p>
            <a:pPr marL="12700">
              <a:lnSpc>
                <a:spcPct val="100000"/>
              </a:lnSpc>
            </a:pPr>
            <a:r>
              <a:rPr lang="en-GB" spc="-5" dirty="0"/>
              <a:t>Eligibility without 3 years prior residency as required by paragraph 26</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(b) Recently settled status – any of below within the last 3 years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those with indefinite leave to enter or remain</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right of abode</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British citizenship</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(c) People granted pre-settled status following our exit from EU</a:t>
            </a:r>
          </a:p>
        </p:txBody>
      </p:sp>
    </p:spTree>
    <p:extLst>
      <p:ext uri="{BB962C8B-B14F-4D97-AF65-F5344CB8AC3E}">
        <p14:creationId xmlns:p14="http://schemas.microsoft.com/office/powerpoint/2010/main" val="376874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474724"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40  </a:t>
            </a:r>
            <a:endParaRPr spc="-5" dirty="0">
              <a:solidFill>
                <a:schemeClr val="tx2"/>
              </a:solidFill>
            </a:endParaRPr>
          </a:p>
        </p:txBody>
      </p:sp>
      <p:sp>
        <p:nvSpPr>
          <p:cNvPr id="4" name="object 4"/>
          <p:cNvSpPr txBox="1">
            <a:spLocks noGrp="1"/>
          </p:cNvSpPr>
          <p:nvPr>
            <p:ph type="body" idx="1"/>
          </p:nvPr>
        </p:nvSpPr>
        <p:spPr>
          <a:xfrm>
            <a:off x="906324" y="1600200"/>
            <a:ext cx="7331351" cy="4424288"/>
          </a:xfrm>
          <a:prstGeom prst="rect">
            <a:avLst/>
          </a:prstGeom>
        </p:spPr>
        <p:txBody>
          <a:bodyPr vert="horz" wrap="square" lIns="0" tIns="0" rIns="0" bIns="0" rtlCol="0">
            <a:spAutoFit/>
          </a:bodyPr>
          <a:lstStyle/>
          <a:p>
            <a:pPr marL="12700">
              <a:lnSpc>
                <a:spcPct val="100000"/>
              </a:lnSpc>
            </a:pPr>
            <a:r>
              <a:rPr lang="en-GB" spc="-5" dirty="0"/>
              <a:t>Eligibility concession for young people aged 18 or under at start of programme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 Those who are accompanying/joining parents who have right of abode/leave to enter or children of diplomats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(b) Those who are dependants of teachers in UK on teacher- exchange schemes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(c) Unaccompanied British (or Irish) Citizens or those whose passports have been endorsed (or as part of move to digital immigration systems, either a Biometric residency permit (BRP), or an equivalent digital status and/or an endorsement letter) to either show they have the right of abode in this country or to show that they have no restrictions on working in the UK</a:t>
            </a:r>
          </a:p>
        </p:txBody>
      </p:sp>
    </p:spTree>
    <p:extLst>
      <p:ext uri="{BB962C8B-B14F-4D97-AF65-F5344CB8AC3E}">
        <p14:creationId xmlns:p14="http://schemas.microsoft.com/office/powerpoint/2010/main" val="2945550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331351"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40 (continued)</a:t>
            </a:r>
            <a:endParaRPr lang="en-GB" spc="-5" dirty="0">
              <a:solidFill>
                <a:schemeClr val="tx2"/>
              </a:solidFill>
            </a:endParaRPr>
          </a:p>
        </p:txBody>
      </p:sp>
      <p:sp>
        <p:nvSpPr>
          <p:cNvPr id="4" name="object 4"/>
          <p:cNvSpPr txBox="1">
            <a:spLocks noGrp="1"/>
          </p:cNvSpPr>
          <p:nvPr>
            <p:ph type="body" idx="1"/>
          </p:nvPr>
        </p:nvSpPr>
        <p:spPr>
          <a:xfrm>
            <a:off x="906324" y="1924685"/>
            <a:ext cx="7331351" cy="3359894"/>
          </a:xfrm>
          <a:prstGeom prst="rect">
            <a:avLst/>
          </a:prstGeom>
        </p:spPr>
        <p:txBody>
          <a:bodyPr vert="horz" wrap="square" lIns="0" tIns="0" rIns="0" bIns="0" rtlCol="0">
            <a:spAutoFit/>
          </a:bodyPr>
          <a:lstStyle/>
          <a:p>
            <a:pPr marL="12700">
              <a:lnSpc>
                <a:spcPct val="100000"/>
              </a:lnSpc>
            </a:pPr>
            <a:r>
              <a:rPr lang="en-GB" spc="-5" dirty="0"/>
              <a:t>Eligibility concession for young people aged 18 or under at start of programme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(d) those who are dependants of adults residing legally in the UK who have been given immigration rights as workers to reside in the UK</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(e) those who are dependants of foreign students where the accompanying parent or legal guardian has been given Home Office student visa immigration status (the accompanying parent or legal guardian is excluded from our funding as set out in paragraph 71)</a:t>
            </a:r>
          </a:p>
        </p:txBody>
      </p:sp>
    </p:spTree>
    <p:extLst>
      <p:ext uri="{BB962C8B-B14F-4D97-AF65-F5344CB8AC3E}">
        <p14:creationId xmlns:p14="http://schemas.microsoft.com/office/powerpoint/2010/main" val="50838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331351"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40 (continued)</a:t>
            </a:r>
            <a:endParaRPr spc="-5" dirty="0">
              <a:solidFill>
                <a:schemeClr val="tx2"/>
              </a:solidFill>
            </a:endParaRPr>
          </a:p>
        </p:txBody>
      </p:sp>
      <p:sp>
        <p:nvSpPr>
          <p:cNvPr id="4" name="object 4"/>
          <p:cNvSpPr txBox="1">
            <a:spLocks noGrp="1"/>
          </p:cNvSpPr>
          <p:nvPr>
            <p:ph type="body" idx="1"/>
          </p:nvPr>
        </p:nvSpPr>
        <p:spPr>
          <a:xfrm>
            <a:off x="906324" y="1917601"/>
            <a:ext cx="7331351" cy="3949799"/>
          </a:xfrm>
          <a:prstGeom prst="rect">
            <a:avLst/>
          </a:prstGeom>
        </p:spPr>
        <p:txBody>
          <a:bodyPr vert="horz" wrap="square" lIns="0" tIns="0" rIns="0" bIns="0" rtlCol="0">
            <a:spAutoFit/>
          </a:bodyPr>
          <a:lstStyle/>
          <a:p>
            <a:pPr marL="12700">
              <a:lnSpc>
                <a:spcPct val="100000"/>
              </a:lnSpc>
            </a:pPr>
            <a:r>
              <a:rPr lang="en-GB" spc="-5" dirty="0"/>
              <a:t>Eligibility concession for young people aged 18 or under at start of programme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(f) Asylum seekers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(g) Those having been granted leave under section 67 of the Immigration Act 2016 ( the ‘Dubs’ amendment - Immigration Act 2016: www.legislation.gov.uk/ukpga/2016/19/section/67)</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(h)  Those having been granted Calais leave to remain</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(i) Those who are (including unaccompanied Asylum Seekers) placed in the care of social Services or those in receipt of Section 4 support</a:t>
            </a:r>
          </a:p>
        </p:txBody>
      </p:sp>
    </p:spTree>
    <p:extLst>
      <p:ext uri="{BB962C8B-B14F-4D97-AF65-F5344CB8AC3E}">
        <p14:creationId xmlns:p14="http://schemas.microsoft.com/office/powerpoint/2010/main" val="1166216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41</a:t>
            </a:r>
            <a:endParaRPr spc="-5" dirty="0">
              <a:solidFill>
                <a:schemeClr val="tx2"/>
              </a:solidFill>
            </a:endParaRPr>
          </a:p>
        </p:txBody>
      </p:sp>
      <p:sp>
        <p:nvSpPr>
          <p:cNvPr id="4" name="object 4"/>
          <p:cNvSpPr txBox="1">
            <a:spLocks noGrp="1"/>
          </p:cNvSpPr>
          <p:nvPr>
            <p:ph type="body" idx="1"/>
          </p:nvPr>
        </p:nvSpPr>
        <p:spPr>
          <a:xfrm>
            <a:off x="906324" y="1550823"/>
            <a:ext cx="7331351" cy="4090863"/>
          </a:xfrm>
          <a:prstGeom prst="rect">
            <a:avLst/>
          </a:prstGeom>
        </p:spPr>
        <p:txBody>
          <a:bodyPr vert="horz" wrap="square" lIns="0" tIns="0" rIns="0" bIns="0" rtlCol="0">
            <a:spAutoFit/>
          </a:bodyPr>
          <a:lstStyle/>
          <a:p>
            <a:pPr marL="12700">
              <a:lnSpc>
                <a:spcPct val="100000"/>
              </a:lnSpc>
            </a:pPr>
            <a:r>
              <a:rPr lang="en-GB" spc="-5" dirty="0"/>
              <a:t>Exceptional circumstances</a:t>
            </a:r>
            <a:endParaRPr dirty="0"/>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Must be unique to the individual student</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Cannot be used to fund groups of students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Not to be simply defined as students who would be ineligible under paragraphs 38 to 40</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Funding body approval required for each and every student funded under this paragraph</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For these very exceptional cases, Institutions may seek prior confirmation of the eligibility of any individual students from ESFA (any individual student personal identifying information must not be submitted to ESFA)</a:t>
            </a:r>
          </a:p>
        </p:txBody>
      </p:sp>
    </p:spTree>
    <p:extLst>
      <p:ext uri="{BB962C8B-B14F-4D97-AF65-F5344CB8AC3E}">
        <p14:creationId xmlns:p14="http://schemas.microsoft.com/office/powerpoint/2010/main" val="3795062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228600"/>
            <a:ext cx="64760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Eligibility of students for funding</a:t>
            </a:r>
            <a:endParaRPr spc="-5" dirty="0">
              <a:solidFill>
                <a:schemeClr val="tx2"/>
              </a:solidFill>
            </a:endParaRPr>
          </a:p>
        </p:txBody>
      </p:sp>
      <p:sp>
        <p:nvSpPr>
          <p:cNvPr id="4" name="object 4"/>
          <p:cNvSpPr txBox="1">
            <a:spLocks noGrp="1"/>
          </p:cNvSpPr>
          <p:nvPr>
            <p:ph type="body" idx="1"/>
          </p:nvPr>
        </p:nvSpPr>
        <p:spPr>
          <a:xfrm>
            <a:off x="838200" y="838200"/>
            <a:ext cx="7331351" cy="6996787"/>
          </a:xfrm>
          <a:prstGeom prst="rect">
            <a:avLst/>
          </a:prstGeom>
        </p:spPr>
        <p:txBody>
          <a:bodyPr vert="horz" wrap="square" lIns="0" tIns="0" rIns="0" bIns="0" rtlCol="0" anchor="t">
            <a:spAutoFit/>
          </a:bodyPr>
          <a:lstStyle/>
          <a:p>
            <a:pPr marL="469900">
              <a:spcBef>
                <a:spcPts val="1080"/>
              </a:spcBef>
              <a:tabLst>
                <a:tab pos="756920" algn="l"/>
              </a:tabLst>
            </a:pPr>
            <a:r>
              <a:rPr lang="en-GB" sz="2200" dirty="0"/>
              <a:t>Paragraph 35 </a:t>
            </a:r>
          </a:p>
          <a:p>
            <a:pPr marL="698500" indent="-228600">
              <a:spcBef>
                <a:spcPts val="1080"/>
              </a:spcBef>
              <a:buFont typeface="Wingdings,Sans-Serif"/>
              <a:buChar char=""/>
              <a:tabLst>
                <a:tab pos="756920" algn="l"/>
              </a:tabLst>
            </a:pPr>
            <a:r>
              <a:rPr lang="en-GB" sz="2200" b="0" dirty="0">
                <a:latin typeface="Arial"/>
                <a:cs typeface="Arial"/>
              </a:rPr>
              <a:t>In determining student eligibility, institutions must also satisfy themselves that there is a reasonable likelihood that the student will be able to complete their study programme before seeking funding for the student. This should include the practicality of providing a place for a student who may be unable to complete their programme if they are likely to leave the country permanently during their study programme.</a:t>
            </a:r>
          </a:p>
          <a:p>
            <a:pPr marL="698500" indent="-228600">
              <a:spcBef>
                <a:spcPts val="1080"/>
              </a:spcBef>
              <a:buFont typeface="Wingdings,Sans-Serif"/>
              <a:buChar char=""/>
              <a:tabLst>
                <a:tab pos="756920" algn="l"/>
              </a:tabLst>
            </a:pPr>
            <a:r>
              <a:rPr lang="en-GB" sz="2200" b="0" dirty="0"/>
              <a:t>For the purposes of this paragraph, institutions must assume that all EEA students resident in the UK before 1 January 2021 have the legal right to remain in the UK for the duration of their study programme. Once a student is enrolled, the institution is expected to take all reasonable steps to ensure that the student can complete their programme.</a:t>
            </a:r>
          </a:p>
          <a:p>
            <a:pPr marL="698500" indent="-228600">
              <a:spcBef>
                <a:spcPts val="1080"/>
              </a:spcBef>
              <a:buFont typeface="Wingdings,Sans-Serif"/>
              <a:buChar char=""/>
              <a:tabLst>
                <a:tab pos="756920" algn="l"/>
              </a:tabLst>
            </a:pPr>
            <a:endParaRPr lang="en-GB" sz="2200" b="0" dirty="0">
              <a:latin typeface="Arial"/>
              <a:cs typeface="Arial"/>
            </a:endParaRPr>
          </a:p>
          <a:p>
            <a:pPr marL="698500" indent="-228600">
              <a:spcBef>
                <a:spcPts val="1080"/>
              </a:spcBef>
              <a:buFont typeface="Wingdings,Sans-Serif"/>
              <a:buChar char=""/>
              <a:tabLst>
                <a:tab pos="756920" algn="l"/>
              </a:tabLst>
            </a:pPr>
            <a:endParaRPr lang="en-GB" sz="2200" b="0" dirty="0">
              <a:latin typeface="Arial"/>
              <a:cs typeface="Arial"/>
            </a:endParaRPr>
          </a:p>
        </p:txBody>
      </p:sp>
    </p:spTree>
    <p:extLst>
      <p:ext uri="{BB962C8B-B14F-4D97-AF65-F5344CB8AC3E}">
        <p14:creationId xmlns:p14="http://schemas.microsoft.com/office/powerpoint/2010/main" val="1557627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228600"/>
            <a:ext cx="64760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Eligibility of students for funding</a:t>
            </a:r>
            <a:endParaRPr spc="-5" dirty="0">
              <a:solidFill>
                <a:schemeClr val="tx2"/>
              </a:solidFill>
            </a:endParaRPr>
          </a:p>
        </p:txBody>
      </p:sp>
      <p:sp>
        <p:nvSpPr>
          <p:cNvPr id="4" name="object 4"/>
          <p:cNvSpPr txBox="1">
            <a:spLocks noGrp="1"/>
          </p:cNvSpPr>
          <p:nvPr>
            <p:ph type="body" idx="1"/>
          </p:nvPr>
        </p:nvSpPr>
        <p:spPr>
          <a:xfrm>
            <a:off x="838200" y="1143000"/>
            <a:ext cx="7331351" cy="5106526"/>
          </a:xfrm>
          <a:prstGeom prst="rect">
            <a:avLst/>
          </a:prstGeom>
        </p:spPr>
        <p:txBody>
          <a:bodyPr vert="horz" wrap="square" lIns="0" tIns="0" rIns="0" bIns="0" rtlCol="0" anchor="t">
            <a:spAutoFit/>
          </a:bodyPr>
          <a:lstStyle/>
          <a:p>
            <a:pPr marL="469900">
              <a:spcBef>
                <a:spcPts val="1080"/>
              </a:spcBef>
              <a:tabLst>
                <a:tab pos="756920" algn="l"/>
              </a:tabLst>
            </a:pPr>
            <a:r>
              <a:rPr lang="en-GB" sz="2200" dirty="0"/>
              <a:t>Paragraph 35 </a:t>
            </a:r>
          </a:p>
          <a:p>
            <a:pPr marL="698500" indent="-228600">
              <a:spcBef>
                <a:spcPts val="1080"/>
              </a:spcBef>
              <a:buFont typeface="Wingdings,Sans-Serif"/>
              <a:buChar char=""/>
              <a:tabLst>
                <a:tab pos="756920" algn="l"/>
              </a:tabLst>
            </a:pPr>
            <a:r>
              <a:rPr lang="en-GB" sz="2200" b="0" dirty="0"/>
              <a:t>Additional advice in paragraph 35 from 2024</a:t>
            </a:r>
          </a:p>
          <a:p>
            <a:pPr marL="698500" indent="-228600">
              <a:spcBef>
                <a:spcPts val="1080"/>
              </a:spcBef>
              <a:buFont typeface="Wingdings,Sans-Serif"/>
              <a:buChar char=""/>
              <a:tabLst>
                <a:tab pos="756920" algn="l"/>
              </a:tabLst>
            </a:pPr>
            <a:r>
              <a:rPr lang="en-GB" sz="2200" b="0" dirty="0">
                <a:latin typeface="Arial"/>
                <a:cs typeface="Arial"/>
              </a:rPr>
              <a:t>When a student applies for a study programme where their current legal permission to remain in the UK expires six months or more after they start, then institutions may allow them to enrol: ESFA considers it sufficient for institutions to rely on confirmation from the student (and/or family) that they intend to apply for the necessary extension to their permission to remain for the duration of their study programme. </a:t>
            </a:r>
          </a:p>
          <a:p>
            <a:pPr marL="698500" indent="-228600">
              <a:spcBef>
                <a:spcPts val="1080"/>
              </a:spcBef>
              <a:buFont typeface="Wingdings,Sans-Serif"/>
              <a:buChar char=""/>
              <a:tabLst>
                <a:tab pos="756920" algn="l"/>
              </a:tabLst>
            </a:pPr>
            <a:endParaRPr lang="en-GB" sz="2200" b="0" dirty="0"/>
          </a:p>
          <a:p>
            <a:pPr marL="698500" indent="-228600">
              <a:spcBef>
                <a:spcPts val="1080"/>
              </a:spcBef>
              <a:buFont typeface="Wingdings,Sans-Serif"/>
              <a:buChar char=""/>
              <a:tabLst>
                <a:tab pos="756920" algn="l"/>
              </a:tabLst>
            </a:pPr>
            <a:endParaRPr lang="en-GB" sz="2200" b="0" dirty="0">
              <a:latin typeface="Arial"/>
              <a:cs typeface="Arial"/>
            </a:endParaRPr>
          </a:p>
          <a:p>
            <a:pPr marL="698500" indent="-228600">
              <a:spcBef>
                <a:spcPts val="1080"/>
              </a:spcBef>
              <a:buFont typeface="Wingdings,Sans-Serif"/>
              <a:buChar char=""/>
              <a:tabLst>
                <a:tab pos="756920" algn="l"/>
              </a:tabLst>
            </a:pPr>
            <a:endParaRPr lang="en-GB" sz="2200" b="0" dirty="0">
              <a:latin typeface="Arial"/>
              <a:cs typeface="Arial"/>
            </a:endParaRPr>
          </a:p>
        </p:txBody>
      </p:sp>
    </p:spTree>
    <p:extLst>
      <p:ext uri="{BB962C8B-B14F-4D97-AF65-F5344CB8AC3E}">
        <p14:creationId xmlns:p14="http://schemas.microsoft.com/office/powerpoint/2010/main" val="2458367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0" y="533400"/>
            <a:ext cx="64760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Ineligible students for funding</a:t>
            </a:r>
            <a:endParaRPr spc="-5" dirty="0">
              <a:solidFill>
                <a:schemeClr val="tx2"/>
              </a:solidFill>
            </a:endParaRPr>
          </a:p>
        </p:txBody>
      </p:sp>
      <p:sp>
        <p:nvSpPr>
          <p:cNvPr id="4" name="object 4"/>
          <p:cNvSpPr txBox="1">
            <a:spLocks noGrp="1"/>
          </p:cNvSpPr>
          <p:nvPr>
            <p:ph type="body" idx="1"/>
          </p:nvPr>
        </p:nvSpPr>
        <p:spPr>
          <a:xfrm>
            <a:off x="838200" y="1143000"/>
            <a:ext cx="7331351" cy="5463034"/>
          </a:xfrm>
          <a:prstGeom prst="rect">
            <a:avLst/>
          </a:prstGeom>
        </p:spPr>
        <p:txBody>
          <a:bodyPr vert="horz" wrap="square" lIns="0" tIns="0" rIns="0" bIns="0" rtlCol="0" anchor="t">
            <a:spAutoFit/>
          </a:bodyPr>
          <a:lstStyle/>
          <a:p>
            <a:pPr marL="12700"/>
            <a:r>
              <a:rPr lang="en-GB" spc="-5" dirty="0"/>
              <a:t>Paragraph references 34, 57 and 62</a:t>
            </a:r>
            <a:endParaRPr lang="en-US" dirty="0"/>
          </a:p>
          <a:p>
            <a:pPr marL="756285" indent="-286385">
              <a:spcBef>
                <a:spcPts val="1080"/>
              </a:spcBef>
              <a:buClr>
                <a:srgbClr val="1F497D"/>
              </a:buClr>
              <a:buFont typeface="Wingdings,Sans-Serif"/>
              <a:buChar char=""/>
            </a:pPr>
            <a:r>
              <a:rPr lang="en-GB" b="0" dirty="0"/>
              <a:t>Paragraphs 34</a:t>
            </a:r>
            <a:endParaRPr lang="en-US" dirty="0"/>
          </a:p>
          <a:p>
            <a:pPr marL="1155700" lvl="1" indent="-228600">
              <a:spcBef>
                <a:spcPts val="1080"/>
              </a:spcBef>
              <a:buFont typeface="Wingdings,Sans-Serif"/>
              <a:buChar char=""/>
              <a:tabLst>
                <a:tab pos="756920" algn="l"/>
              </a:tabLst>
            </a:pPr>
            <a:r>
              <a:rPr lang="en-GB" sz="2000" dirty="0">
                <a:latin typeface="Arial"/>
                <a:cs typeface="Arial"/>
              </a:rPr>
              <a:t>Students who do not have the legal right to reside in UK for the full duration of their studies usually ineligible. Students whose immigration permission to enter the UK is as a “Visitor” (also commonly known as a “Tourist”) are also ineligible for 16 to 19 funding</a:t>
            </a:r>
          </a:p>
          <a:p>
            <a:pPr marL="756285" indent="-286385">
              <a:spcBef>
                <a:spcPts val="1080"/>
              </a:spcBef>
              <a:buClr>
                <a:srgbClr val="1F497D"/>
              </a:buClr>
              <a:buFont typeface="Wingdings"/>
              <a:buChar char=""/>
              <a:tabLst>
                <a:tab pos="756920" algn="l"/>
              </a:tabLst>
            </a:pPr>
            <a:r>
              <a:rPr lang="en-GB" b="0" dirty="0">
                <a:latin typeface="Arial"/>
                <a:cs typeface="Arial"/>
              </a:rPr>
              <a:t>Paragraph 57</a:t>
            </a:r>
            <a:endParaRPr lang="en-GB" dirty="0"/>
          </a:p>
          <a:p>
            <a:pPr marL="1155700" lvl="1" indent="-228600">
              <a:spcBef>
                <a:spcPts val="1080"/>
              </a:spcBef>
              <a:buClr>
                <a:srgbClr val="1F497D"/>
              </a:buClr>
              <a:buFont typeface="Wingdings"/>
              <a:buChar char=""/>
              <a:tabLst>
                <a:tab pos="1155700" algn="l"/>
              </a:tabLst>
            </a:pPr>
            <a:r>
              <a:rPr lang="en-GB" sz="2000" dirty="0">
                <a:latin typeface="Arial"/>
                <a:cs typeface="Arial"/>
              </a:rPr>
              <a:t>Institutions not expected to jeopardize public reputation through any active recruitment of students living outside England</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Paragraph 61</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Students from other parts of UK usually not eligible as they have their own funding arrangements – Scottish, Welsh or NI students</a:t>
            </a:r>
            <a:endParaRPr lang="en-GB" dirty="0"/>
          </a:p>
        </p:txBody>
      </p:sp>
    </p:spTree>
    <p:extLst>
      <p:ext uri="{BB962C8B-B14F-4D97-AF65-F5344CB8AC3E}">
        <p14:creationId xmlns:p14="http://schemas.microsoft.com/office/powerpoint/2010/main" val="7448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4F07-4A3E-462D-90D1-D6F9ECDC31EE}"/>
              </a:ext>
            </a:extLst>
          </p:cNvPr>
          <p:cNvSpPr>
            <a:spLocks noGrp="1"/>
          </p:cNvSpPr>
          <p:nvPr>
            <p:ph type="title"/>
          </p:nvPr>
        </p:nvSpPr>
        <p:spPr/>
        <p:txBody>
          <a:bodyPr/>
          <a:lstStyle/>
          <a:p>
            <a:r>
              <a:rPr lang="en-GB" dirty="0"/>
              <a:t>Purpose</a:t>
            </a:r>
          </a:p>
        </p:txBody>
      </p:sp>
      <p:sp>
        <p:nvSpPr>
          <p:cNvPr id="3" name="Text Placeholder 2">
            <a:extLst>
              <a:ext uri="{FF2B5EF4-FFF2-40B4-BE49-F238E27FC236}">
                <a16:creationId xmlns:a16="http://schemas.microsoft.com/office/drawing/2014/main" id="{158DB966-89C6-4C72-AE74-8233B86DEFC8}"/>
              </a:ext>
            </a:extLst>
          </p:cNvPr>
          <p:cNvSpPr>
            <a:spLocks noGrp="1"/>
          </p:cNvSpPr>
          <p:nvPr>
            <p:ph type="body" idx="1"/>
          </p:nvPr>
        </p:nvSpPr>
        <p:spPr>
          <a:xfrm>
            <a:off x="906324" y="1550824"/>
            <a:ext cx="7331351" cy="4502771"/>
          </a:xfrm>
        </p:spPr>
        <p:txBody>
          <a:bodyPr/>
          <a:lstStyle/>
          <a:p>
            <a:r>
              <a:rPr lang="en-GB" b="0" dirty="0"/>
              <a:t>We know institutions raise questions about student eligibility.</a:t>
            </a:r>
          </a:p>
          <a:p>
            <a:endParaRPr lang="en-GB" b="0" dirty="0"/>
          </a:p>
          <a:p>
            <a:r>
              <a:rPr lang="en-GB" b="0" dirty="0"/>
              <a:t>We’ve produced this presentation to help institutions understand the student eligibility guidance (SEG) and why the sector has student eligibility rules.</a:t>
            </a:r>
          </a:p>
          <a:p>
            <a:endParaRPr lang="en-GB" b="0" dirty="0"/>
          </a:p>
          <a:p>
            <a:r>
              <a:rPr lang="en-GB" b="0" dirty="0"/>
              <a:t>The presentation </a:t>
            </a:r>
            <a:r>
              <a:rPr kumimoji="0" lang="en-GB" sz="2000" b="0" i="0" u="none" strike="noStrike" kern="1200" cap="none" spc="0" normalizeH="0" baseline="0" noProof="0" dirty="0">
                <a:ln>
                  <a:noFill/>
                </a:ln>
                <a:solidFill>
                  <a:prstClr val="black"/>
                </a:solidFill>
                <a:effectLst/>
                <a:uLnTx/>
                <a:uFillTx/>
                <a:latin typeface="Arial"/>
                <a:ea typeface="+mn-ea"/>
                <a:cs typeface="+mn-cs"/>
              </a:rPr>
              <a:t>applies to academic years:</a:t>
            </a:r>
          </a:p>
          <a:p>
            <a:pPr marL="800100" lvl="1" indent="-342900" algn="l" rtl="0">
              <a:lnSpc>
                <a:spcPct val="120000"/>
              </a:lnSpc>
              <a:spcAft>
                <a:spcPts val="600"/>
              </a:spcAft>
              <a:buClr>
                <a:srgbClr val="1F497D"/>
              </a:buClr>
              <a:buFont typeface="Wingdings" panose="05000000000000000000" pitchFamily="2" charset="2"/>
              <a:buChar char="§"/>
              <a:defRPr/>
            </a:pPr>
            <a:r>
              <a:rPr kumimoji="0" lang="en-GB" b="0" i="0" u="none" strike="noStrike" kern="1200" cap="none" spc="0" normalizeH="0" baseline="0" noProof="0" dirty="0">
                <a:ln>
                  <a:noFill/>
                </a:ln>
                <a:solidFill>
                  <a:prstClr val="black"/>
                </a:solidFill>
                <a:effectLst/>
                <a:uLnTx/>
                <a:uFillTx/>
                <a:latin typeface="Arial"/>
                <a:ea typeface="+mn-ea"/>
                <a:cs typeface="+mn-cs"/>
              </a:rPr>
              <a:t>2024 to 2025</a:t>
            </a:r>
          </a:p>
          <a:p>
            <a:pPr marL="0" marR="0" lvl="0" indent="0" algn="l" defTabSz="914400" rtl="0" eaLnBrk="1" fontAlgn="auto" latinLnBrk="0" hangingPunct="1">
              <a:lnSpc>
                <a:spcPct val="120000"/>
              </a:lnSpc>
              <a:spcBef>
                <a:spcPts val="0"/>
              </a:spcBef>
              <a:spcAft>
                <a:spcPts val="600"/>
              </a:spcAft>
              <a:buClr>
                <a:srgbClr val="1F497D"/>
              </a:buClr>
              <a:buSzTx/>
              <a:buFont typeface="Wingdings" pitchFamily="2" charset="2"/>
              <a:buNone/>
              <a:tabLst/>
              <a:defRPr/>
            </a:pPr>
            <a:r>
              <a:rPr lang="en-GB" b="0" kern="1200" dirty="0">
                <a:solidFill>
                  <a:prstClr val="black"/>
                </a:solidFill>
                <a:cs typeface="+mn-cs"/>
              </a:rPr>
              <a:t>It replaces the </a:t>
            </a:r>
            <a:r>
              <a:rPr kumimoji="0" lang="en-GB" b="0" i="0" u="none" strike="noStrike" kern="1200" cap="none" spc="0" normalizeH="0" baseline="0" noProof="0" dirty="0">
                <a:ln>
                  <a:noFill/>
                </a:ln>
                <a:solidFill>
                  <a:prstClr val="black"/>
                </a:solidFill>
                <a:effectLst/>
                <a:uLnTx/>
                <a:uFillTx/>
                <a:latin typeface="Arial"/>
                <a:ea typeface="+mn-ea"/>
                <a:cs typeface="+mn-cs"/>
              </a:rPr>
              <a:t>previous presentation for 2022 to 2024.</a:t>
            </a:r>
          </a:p>
          <a:p>
            <a:pPr marL="0" marR="0" lvl="0" indent="0" algn="l" defTabSz="914400" rtl="0" eaLnBrk="1" fontAlgn="auto" latinLnBrk="0" hangingPunct="1">
              <a:lnSpc>
                <a:spcPct val="120000"/>
              </a:lnSpc>
              <a:spcBef>
                <a:spcPts val="0"/>
              </a:spcBef>
              <a:spcAft>
                <a:spcPts val="600"/>
              </a:spcAft>
              <a:buClr>
                <a:srgbClr val="1F497D"/>
              </a:buClr>
              <a:buSzTx/>
              <a:buFont typeface="Wingdings" pitchFamily="2" charset="2"/>
              <a:buNone/>
              <a:tabLst/>
              <a:defRPr/>
            </a:pPr>
            <a:r>
              <a:rPr lang="en-GB" b="0" kern="1200" dirty="0">
                <a:solidFill>
                  <a:prstClr val="black"/>
                </a:solidFill>
                <a:cs typeface="+mn-cs"/>
              </a:rPr>
              <a:t>There is a Q&amp;A section to help with frequent queries. The presentation should make referring to the guidance book itself unnecessary.</a:t>
            </a:r>
            <a:endParaRPr kumimoji="0" lang="en-GB" b="0" i="0" u="none" strike="noStrike" kern="1200" cap="none" spc="0" normalizeH="0" baseline="0" noProof="0" dirty="0">
              <a:ln>
                <a:noFill/>
              </a:ln>
              <a:solidFill>
                <a:prstClr val="black"/>
              </a:solidFill>
              <a:effectLst/>
              <a:uLnTx/>
              <a:uFillTx/>
              <a:latin typeface="Arial"/>
              <a:ea typeface="+mn-ea"/>
              <a:cs typeface="+mn-cs"/>
            </a:endParaRPr>
          </a:p>
          <a:p>
            <a:endParaRPr lang="en-GB" dirty="0"/>
          </a:p>
        </p:txBody>
      </p:sp>
    </p:spTree>
    <p:extLst>
      <p:ext uri="{BB962C8B-B14F-4D97-AF65-F5344CB8AC3E}">
        <p14:creationId xmlns:p14="http://schemas.microsoft.com/office/powerpoint/2010/main" val="24284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247449" cy="492443"/>
          </a:xfrm>
          <a:prstGeom prst="rect">
            <a:avLst/>
          </a:prstGeom>
        </p:spPr>
        <p:txBody>
          <a:bodyPr vert="horz" wrap="square" lIns="0" tIns="0" rIns="0" bIns="0" rtlCol="0">
            <a:spAutoFit/>
          </a:bodyPr>
          <a:lstStyle/>
          <a:p>
            <a:pPr marL="12700">
              <a:lnSpc>
                <a:spcPct val="100000"/>
              </a:lnSpc>
            </a:pPr>
            <a:r>
              <a:rPr lang="en-GB" dirty="0"/>
              <a:t>Ineligible students for funding</a:t>
            </a:r>
            <a:endParaRPr spc="-5" dirty="0">
              <a:solidFill>
                <a:schemeClr val="tx2"/>
              </a:solidFill>
            </a:endParaRPr>
          </a:p>
        </p:txBody>
      </p:sp>
      <p:sp>
        <p:nvSpPr>
          <p:cNvPr id="4" name="object 4"/>
          <p:cNvSpPr txBox="1">
            <a:spLocks noGrp="1"/>
          </p:cNvSpPr>
          <p:nvPr>
            <p:ph type="body" idx="1"/>
          </p:nvPr>
        </p:nvSpPr>
        <p:spPr>
          <a:xfrm>
            <a:off x="906324" y="1550823"/>
            <a:ext cx="7331351" cy="4231928"/>
          </a:xfrm>
          <a:prstGeom prst="rect">
            <a:avLst/>
          </a:prstGeom>
        </p:spPr>
        <p:txBody>
          <a:bodyPr vert="horz" wrap="square" lIns="0" tIns="0" rIns="0" bIns="0" rtlCol="0">
            <a:spAutoFit/>
          </a:bodyPr>
          <a:lstStyle/>
          <a:p>
            <a:pPr marL="12700">
              <a:lnSpc>
                <a:spcPct val="100000"/>
              </a:lnSpc>
            </a:pPr>
            <a:r>
              <a:rPr lang="en-GB" spc="-5" dirty="0"/>
              <a:t>Paragraph references 67 to 73</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Paragraph 67</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Students must only be funded once at any one time</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Paragraph 71</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Overseas foreign students are usually ineligible for funding as immigration status enables them to access UK education as full cost overseas students</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Paragraph 73</a:t>
            </a:r>
            <a:endParaRPr b="0" dirty="0">
              <a:latin typeface="Arial"/>
              <a:cs typeface="Arial"/>
            </a:endParaRP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Channel Islands and Isle of Man residents ineligible as their own independent government responsible for their funding</a:t>
            </a:r>
          </a:p>
        </p:txBody>
      </p:sp>
    </p:spTree>
    <p:extLst>
      <p:ext uri="{BB962C8B-B14F-4D97-AF65-F5344CB8AC3E}">
        <p14:creationId xmlns:p14="http://schemas.microsoft.com/office/powerpoint/2010/main" val="2152171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095049" cy="492443"/>
          </a:xfrm>
          <a:prstGeom prst="rect">
            <a:avLst/>
          </a:prstGeom>
        </p:spPr>
        <p:txBody>
          <a:bodyPr vert="horz" wrap="square" lIns="0" tIns="0" rIns="0" bIns="0" rtlCol="0">
            <a:spAutoFit/>
          </a:bodyPr>
          <a:lstStyle/>
          <a:p>
            <a:pPr marL="12700">
              <a:lnSpc>
                <a:spcPct val="100000"/>
              </a:lnSpc>
            </a:pPr>
            <a:r>
              <a:rPr lang="en-GB" dirty="0"/>
              <a:t>Tuition fees and other charges</a:t>
            </a:r>
            <a:endParaRPr spc="-5" dirty="0">
              <a:solidFill>
                <a:schemeClr val="tx2"/>
              </a:solidFill>
            </a:endParaRPr>
          </a:p>
        </p:txBody>
      </p:sp>
      <p:sp>
        <p:nvSpPr>
          <p:cNvPr id="4" name="object 4"/>
          <p:cNvSpPr txBox="1">
            <a:spLocks noGrp="1"/>
          </p:cNvSpPr>
          <p:nvPr>
            <p:ph type="body" idx="1"/>
          </p:nvPr>
        </p:nvSpPr>
        <p:spPr>
          <a:xfrm>
            <a:off x="906324" y="1550823"/>
            <a:ext cx="7331351" cy="5129609"/>
          </a:xfrm>
          <a:prstGeom prst="rect">
            <a:avLst/>
          </a:prstGeom>
        </p:spPr>
        <p:txBody>
          <a:bodyPr vert="horz" wrap="square" lIns="0" tIns="0" rIns="0" bIns="0" rtlCol="0">
            <a:spAutoFit/>
          </a:bodyPr>
          <a:lstStyle/>
          <a:p>
            <a:pPr marL="0" indent="0">
              <a:buNone/>
            </a:pPr>
            <a:r>
              <a:rPr lang="en-GB" dirty="0"/>
              <a:t>The conditions set out in paragraph 16</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Wording in paragraph 16 unchanged from previous year</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a–b No tuition fees should be charged for under 19 students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c - No enrolment, registration or exam fees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institutions can apply reasonable conditions of attendance in order to qualify for free examination entry</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d - Voluntary contributions</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e - Instrumental tuition</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f	 - 19-24 EHC plan students must not be charged tuition fees</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g - Optional extras</a:t>
            </a:r>
          </a:p>
        </p:txBody>
      </p:sp>
    </p:spTree>
    <p:extLst>
      <p:ext uri="{BB962C8B-B14F-4D97-AF65-F5344CB8AC3E}">
        <p14:creationId xmlns:p14="http://schemas.microsoft.com/office/powerpoint/2010/main" val="3170563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a:xfrm>
            <a:off x="1391529" y="1539085"/>
            <a:ext cx="5619583" cy="1630088"/>
          </a:xfrm>
        </p:spPr>
        <p:txBody>
          <a:bodyPr/>
          <a:lstStyle/>
          <a:p>
            <a:r>
              <a:rPr lang="en-GB" dirty="0"/>
              <a:t>Questions and answers on student eligibility guidance</a:t>
            </a:r>
          </a:p>
        </p:txBody>
      </p:sp>
      <p:sp>
        <p:nvSpPr>
          <p:cNvPr id="4" name="TextBox 3">
            <a:extLst>
              <a:ext uri="{FF2B5EF4-FFF2-40B4-BE49-F238E27FC236}">
                <a16:creationId xmlns:a16="http://schemas.microsoft.com/office/drawing/2014/main" id="{26F3D956-D232-43F6-99CF-CF2387BF4002}"/>
              </a:ext>
            </a:extLst>
          </p:cNvPr>
          <p:cNvSpPr txBox="1"/>
          <p:nvPr/>
        </p:nvSpPr>
        <p:spPr>
          <a:xfrm>
            <a:off x="1295400" y="3810000"/>
            <a:ext cx="4572000" cy="1391407"/>
          </a:xfrm>
          <a:prstGeom prst="rect">
            <a:avLst/>
          </a:prstGeom>
          <a:noFill/>
        </p:spPr>
        <p:txBody>
          <a:bodyPr wrap="square">
            <a:spAutoFit/>
          </a:bodyPr>
          <a:lstStyle/>
          <a:p>
            <a:pPr marL="12700" marR="5080">
              <a:lnSpc>
                <a:spcPct val="120000"/>
              </a:lnSpc>
            </a:pPr>
            <a:r>
              <a:rPr lang="en-GB" sz="1800" b="1" spc="-5" dirty="0">
                <a:latin typeface="Arial"/>
                <a:cs typeface="Arial"/>
              </a:rPr>
              <a:t>Institutions may want further clarification from their funding body, including any written evidence, for the answers in this section</a:t>
            </a:r>
          </a:p>
        </p:txBody>
      </p:sp>
    </p:spTree>
    <p:extLst>
      <p:ext uri="{BB962C8B-B14F-4D97-AF65-F5344CB8AC3E}">
        <p14:creationId xmlns:p14="http://schemas.microsoft.com/office/powerpoint/2010/main" val="445647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331351" cy="492443"/>
          </a:xfrm>
          <a:prstGeom prst="rect">
            <a:avLst/>
          </a:prstGeom>
        </p:spPr>
        <p:txBody>
          <a:bodyPr vert="horz" wrap="square" lIns="0" tIns="0" rIns="0" bIns="0" rtlCol="0">
            <a:spAutoFit/>
          </a:bodyPr>
          <a:lstStyle/>
          <a:p>
            <a:pPr marL="12700">
              <a:lnSpc>
                <a:spcPct val="100000"/>
              </a:lnSpc>
            </a:pPr>
            <a:r>
              <a:rPr lang="en-GB" dirty="0"/>
              <a:t>Student funding eligibility (Q&amp;A)</a:t>
            </a:r>
            <a:endParaRPr spc="-5" dirty="0">
              <a:solidFill>
                <a:schemeClr val="tx2"/>
              </a:solidFill>
            </a:endParaRPr>
          </a:p>
        </p:txBody>
      </p:sp>
      <p:sp>
        <p:nvSpPr>
          <p:cNvPr id="4" name="object 4"/>
          <p:cNvSpPr txBox="1">
            <a:spLocks noGrp="1"/>
          </p:cNvSpPr>
          <p:nvPr>
            <p:ph type="body" idx="1"/>
          </p:nvPr>
        </p:nvSpPr>
        <p:spPr>
          <a:xfrm>
            <a:off x="906324" y="1550823"/>
            <a:ext cx="7331351" cy="4503797"/>
          </a:xfrm>
          <a:prstGeom prst="rect">
            <a:avLst/>
          </a:prstGeom>
        </p:spPr>
        <p:txBody>
          <a:bodyPr vert="horz" wrap="square" lIns="0" tIns="0" rIns="0" bIns="0" rtlCol="0">
            <a:spAutoFit/>
          </a:bodyPr>
          <a:lstStyle/>
          <a:p>
            <a:pPr marL="0" indent="0">
              <a:buNone/>
            </a:pPr>
            <a:r>
              <a:rPr lang="en-GB" dirty="0"/>
              <a:t>The general context in replying to questions from institutions: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we advise institutions that they have the primary responsibility in determining most individual student eligibility questions and individual written consent not normally given or required by us</a:t>
            </a:r>
          </a:p>
          <a:p>
            <a:pPr marL="1213485" lvl="1" indent="-287020">
              <a:spcBef>
                <a:spcPts val="1080"/>
              </a:spcBef>
              <a:buClr>
                <a:srgbClr val="1F497D"/>
              </a:buClr>
              <a:buFont typeface="Wingdings"/>
              <a:buChar char=""/>
              <a:tabLst>
                <a:tab pos="756920" algn="l"/>
              </a:tabLst>
            </a:pPr>
            <a:r>
              <a:rPr lang="en-GB" b="0" dirty="0">
                <a:latin typeface="Arial"/>
                <a:cs typeface="Arial"/>
              </a:rPr>
              <a:t>We confirm this in para 14 in our </a:t>
            </a:r>
            <a:r>
              <a:rPr lang="en-GB" b="0" dirty="0"/>
              <a:t>f</a:t>
            </a:r>
            <a:r>
              <a:rPr lang="en-GB" b="0" dirty="0">
                <a:latin typeface="Arial"/>
                <a:cs typeface="Arial"/>
              </a:rPr>
              <a:t>unding regulations as contractual advice</a:t>
            </a:r>
          </a:p>
          <a:p>
            <a:pPr marL="756285" indent="-287020">
              <a:spcBef>
                <a:spcPts val="1080"/>
              </a:spcBef>
              <a:buClr>
                <a:srgbClr val="1F497D"/>
              </a:buClr>
              <a:buFont typeface="Wingdings"/>
              <a:buChar char=""/>
              <a:tabLst>
                <a:tab pos="756920" algn="l"/>
              </a:tabLst>
            </a:pPr>
            <a:r>
              <a:rPr lang="en-GB" b="0" dirty="0">
                <a:latin typeface="Arial"/>
                <a:cs typeface="Arial"/>
              </a:rPr>
              <a:t>All funding auditors should be aware of the paragraph in auditing any provision on behalf of the funding agency</a:t>
            </a:r>
          </a:p>
          <a:p>
            <a:pPr marL="756285" indent="-287020">
              <a:lnSpc>
                <a:spcPct val="100000"/>
              </a:lnSpc>
              <a:spcBef>
                <a:spcPts val="1080"/>
              </a:spcBef>
              <a:buClr>
                <a:srgbClr val="1F497D"/>
              </a:buClr>
              <a:buFont typeface="Wingdings"/>
              <a:buChar char=""/>
              <a:tabLst>
                <a:tab pos="756920" algn="l"/>
              </a:tabLst>
            </a:pPr>
            <a:r>
              <a:rPr lang="en-GB" b="0" dirty="0"/>
              <a:t>You must not submit </a:t>
            </a:r>
            <a:r>
              <a:rPr lang="en-GB" b="0" dirty="0">
                <a:latin typeface="Arial"/>
                <a:cs typeface="Arial"/>
              </a:rPr>
              <a:t>individual student personal identifying information to us (other than through official data returns)</a:t>
            </a:r>
          </a:p>
        </p:txBody>
      </p:sp>
    </p:spTree>
    <p:extLst>
      <p:ext uri="{BB962C8B-B14F-4D97-AF65-F5344CB8AC3E}">
        <p14:creationId xmlns:p14="http://schemas.microsoft.com/office/powerpoint/2010/main" val="2802667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095049" cy="492443"/>
          </a:xfrm>
          <a:prstGeom prst="rect">
            <a:avLst/>
          </a:prstGeom>
        </p:spPr>
        <p:txBody>
          <a:bodyPr vert="horz" wrap="square" lIns="0" tIns="0" rIns="0" bIns="0" rtlCol="0">
            <a:spAutoFit/>
          </a:bodyPr>
          <a:lstStyle/>
          <a:p>
            <a:pPr marL="12700">
              <a:lnSpc>
                <a:spcPct val="100000"/>
              </a:lnSpc>
            </a:pPr>
            <a:r>
              <a:rPr lang="en-GB" dirty="0"/>
              <a:t>Consulting ESFA</a:t>
            </a:r>
            <a:endParaRPr spc="-5" dirty="0">
              <a:solidFill>
                <a:schemeClr val="tx2"/>
              </a:solidFill>
            </a:endParaRPr>
          </a:p>
        </p:txBody>
      </p:sp>
      <p:sp>
        <p:nvSpPr>
          <p:cNvPr id="4" name="object 4"/>
          <p:cNvSpPr txBox="1">
            <a:spLocks noGrp="1"/>
          </p:cNvSpPr>
          <p:nvPr>
            <p:ph type="body" idx="1"/>
          </p:nvPr>
        </p:nvSpPr>
        <p:spPr>
          <a:xfrm>
            <a:off x="906324" y="1550823"/>
            <a:ext cx="7331351" cy="2603277"/>
          </a:xfrm>
          <a:prstGeom prst="rect">
            <a:avLst/>
          </a:prstGeom>
        </p:spPr>
        <p:txBody>
          <a:bodyPr vert="horz" wrap="square" lIns="0" tIns="0" rIns="0" bIns="0" rtlCol="0">
            <a:spAutoFit/>
          </a:bodyPr>
          <a:lstStyle/>
          <a:p>
            <a:pPr marL="0" indent="0">
              <a:buNone/>
            </a:pPr>
            <a:r>
              <a:rPr lang="en-GB" dirty="0"/>
              <a:t>Paragraph 14</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We only expect institutions to discuss with ESFA circumstances that affect groups of students. For circumstances that only affect an individual student ESFA expects the institution to make funding decisions itself within the spirit of this guidance and record their decisions as audit evidence in accordance with usual student enrolment processes.</a:t>
            </a:r>
          </a:p>
        </p:txBody>
      </p:sp>
    </p:spTree>
    <p:extLst>
      <p:ext uri="{BB962C8B-B14F-4D97-AF65-F5344CB8AC3E}">
        <p14:creationId xmlns:p14="http://schemas.microsoft.com/office/powerpoint/2010/main" val="3513472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161849" cy="492443"/>
          </a:xfrm>
          <a:prstGeom prst="rect">
            <a:avLst/>
          </a:prstGeom>
        </p:spPr>
        <p:txBody>
          <a:bodyPr vert="horz" wrap="square" lIns="0" tIns="0" rIns="0" bIns="0" rtlCol="0">
            <a:spAutoFit/>
          </a:bodyPr>
          <a:lstStyle/>
          <a:p>
            <a:pPr marL="12700">
              <a:lnSpc>
                <a:spcPct val="100000"/>
              </a:lnSpc>
            </a:pPr>
            <a:r>
              <a:rPr lang="en-GB" dirty="0"/>
              <a:t>Student funding eligibility (Q&amp;A 1)</a:t>
            </a:r>
            <a:endParaRPr spc="-5" dirty="0">
              <a:solidFill>
                <a:schemeClr val="tx2"/>
              </a:solidFill>
            </a:endParaRPr>
          </a:p>
        </p:txBody>
      </p:sp>
      <p:sp>
        <p:nvSpPr>
          <p:cNvPr id="4" name="object 4"/>
          <p:cNvSpPr txBox="1">
            <a:spLocks noGrp="1"/>
          </p:cNvSpPr>
          <p:nvPr>
            <p:ph type="body" idx="1"/>
          </p:nvPr>
        </p:nvSpPr>
        <p:spPr>
          <a:xfrm>
            <a:off x="906324" y="1550823"/>
            <a:ext cx="7331351" cy="4757713"/>
          </a:xfrm>
          <a:prstGeom prst="rect">
            <a:avLst/>
          </a:prstGeom>
        </p:spPr>
        <p:txBody>
          <a:bodyPr vert="horz" wrap="square" lIns="0" tIns="0" rIns="0" bIns="0" rtlCol="0">
            <a:spAutoFit/>
          </a:bodyPr>
          <a:lstStyle/>
          <a:p>
            <a:pPr marL="0" indent="0">
              <a:buNone/>
            </a:pPr>
            <a:r>
              <a:rPr lang="en-GB" dirty="0"/>
              <a:t>Q1  A college in Lancashire is approached by a student living in Gretna Green (Scotland) seeking ESFA funding to attend the college to follow an A level programme? The student states that both parents work in Lancashire and will transport him to and from college each day.</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A1  Our guidance supports individual students being able to attend provision outside the institution’s normal catchment area (including the funding of individual students from Scotland and Wales). For such students the institution is expected to only approve individual students (see paragraph 14) and not groups of students. </a:t>
            </a:r>
            <a:r>
              <a:rPr lang="en-GB" b="0" dirty="0"/>
              <a:t>I</a:t>
            </a:r>
            <a:r>
              <a:rPr lang="en-GB" b="0" dirty="0">
                <a:latin typeface="Arial"/>
                <a:cs typeface="Arial"/>
              </a:rPr>
              <a:t>t is not acceptable for the college to actively recruit in such areas and the college is not expected to be advertising in Scotland for FE students. No institution should actively recruit students living outside England (or the UK).</a:t>
            </a:r>
          </a:p>
        </p:txBody>
      </p:sp>
    </p:spTree>
    <p:extLst>
      <p:ext uri="{BB962C8B-B14F-4D97-AF65-F5344CB8AC3E}">
        <p14:creationId xmlns:p14="http://schemas.microsoft.com/office/powerpoint/2010/main" val="2341392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238049" cy="492443"/>
          </a:xfrm>
          <a:prstGeom prst="rect">
            <a:avLst/>
          </a:prstGeom>
        </p:spPr>
        <p:txBody>
          <a:bodyPr vert="horz" wrap="square" lIns="0" tIns="0" rIns="0" bIns="0" rtlCol="0">
            <a:spAutoFit/>
          </a:bodyPr>
          <a:lstStyle/>
          <a:p>
            <a:pPr marL="12700">
              <a:lnSpc>
                <a:spcPct val="100000"/>
              </a:lnSpc>
            </a:pPr>
            <a:r>
              <a:rPr lang="en-GB" dirty="0"/>
              <a:t>Student funding eligibility (Q&amp;A 2)</a:t>
            </a:r>
            <a:endParaRPr spc="-5" dirty="0">
              <a:solidFill>
                <a:schemeClr val="tx2"/>
              </a:solidFill>
            </a:endParaRPr>
          </a:p>
        </p:txBody>
      </p:sp>
      <p:sp>
        <p:nvSpPr>
          <p:cNvPr id="4" name="object 4"/>
          <p:cNvSpPr txBox="1">
            <a:spLocks noGrp="1"/>
          </p:cNvSpPr>
          <p:nvPr>
            <p:ph type="body" idx="1"/>
          </p:nvPr>
        </p:nvSpPr>
        <p:spPr>
          <a:xfrm>
            <a:off x="457200" y="1524000"/>
            <a:ext cx="8382000" cy="4898777"/>
          </a:xfrm>
          <a:prstGeom prst="rect">
            <a:avLst/>
          </a:prstGeom>
        </p:spPr>
        <p:txBody>
          <a:bodyPr vert="horz" wrap="square" lIns="0" tIns="0" rIns="0" bIns="0" rtlCol="0">
            <a:spAutoFit/>
          </a:bodyPr>
          <a:lstStyle/>
          <a:p>
            <a:pPr marL="0" indent="0">
              <a:buNone/>
            </a:pPr>
            <a:r>
              <a:rPr lang="en-GB" dirty="0"/>
              <a:t>Q2  Can a college include a school sixth form pupil doing one part of their diploma programme at their college on their ILR return. The school have said they cannot fund the student as the programme is not taking place in the school?</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A2  The student must not be entered on the college ILR as a funded ESFA 16 to 18 student. The funding should be recorded on the school census return as that is the home establishment of the student and the college should contract with the school for the funding of the student. The college may record the student on their ILR as being otherwise funded by ESFA. </a:t>
            </a:r>
          </a:p>
          <a:p>
            <a:pPr marL="756285" indent="-287020">
              <a:spcBef>
                <a:spcPts val="1080"/>
              </a:spcBef>
              <a:buClr>
                <a:srgbClr val="1F497D"/>
              </a:buClr>
              <a:buFont typeface="Wingdings"/>
              <a:buChar char=""/>
              <a:tabLst>
                <a:tab pos="756920" algn="l"/>
              </a:tabLst>
            </a:pPr>
            <a:r>
              <a:rPr lang="en-GB" b="0" dirty="0"/>
              <a:t>F</a:t>
            </a:r>
            <a:r>
              <a:rPr lang="en-GB" b="0" dirty="0">
                <a:latin typeface="Arial"/>
                <a:cs typeface="Arial"/>
              </a:rPr>
              <a:t>or such provision, although the school is subcontracting its delivery they will not need to apply our full subcontracting guidance as the contractor is also a ‘directly funded’ institution (that is an institution directly funded by either a LA or ESFA). This is seen as local collaborative provision as set out in paragraphs 167 to 168.</a:t>
            </a:r>
          </a:p>
        </p:txBody>
      </p:sp>
    </p:spTree>
    <p:extLst>
      <p:ext uri="{BB962C8B-B14F-4D97-AF65-F5344CB8AC3E}">
        <p14:creationId xmlns:p14="http://schemas.microsoft.com/office/powerpoint/2010/main" val="259737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238049" cy="492443"/>
          </a:xfrm>
          <a:prstGeom prst="rect">
            <a:avLst/>
          </a:prstGeom>
        </p:spPr>
        <p:txBody>
          <a:bodyPr vert="horz" wrap="square" lIns="0" tIns="0" rIns="0" bIns="0" rtlCol="0">
            <a:spAutoFit/>
          </a:bodyPr>
          <a:lstStyle/>
          <a:p>
            <a:pPr marL="12700">
              <a:lnSpc>
                <a:spcPct val="100000"/>
              </a:lnSpc>
            </a:pPr>
            <a:r>
              <a:rPr lang="en-GB" dirty="0"/>
              <a:t>Student funding eligibility (Q&amp;A 2a)</a:t>
            </a:r>
            <a:endParaRPr spc="-5" dirty="0">
              <a:solidFill>
                <a:schemeClr val="tx2"/>
              </a:solidFill>
            </a:endParaRPr>
          </a:p>
        </p:txBody>
      </p:sp>
      <p:sp>
        <p:nvSpPr>
          <p:cNvPr id="4" name="object 4"/>
          <p:cNvSpPr txBox="1">
            <a:spLocks noGrp="1"/>
          </p:cNvSpPr>
          <p:nvPr>
            <p:ph type="body" idx="1"/>
          </p:nvPr>
        </p:nvSpPr>
        <p:spPr>
          <a:xfrm>
            <a:off x="990600" y="1543472"/>
            <a:ext cx="7162800" cy="4608954"/>
          </a:xfrm>
          <a:prstGeom prst="rect">
            <a:avLst/>
          </a:prstGeom>
        </p:spPr>
        <p:txBody>
          <a:bodyPr vert="horz" wrap="square" lIns="0" tIns="0" rIns="0" bIns="0" rtlCol="0">
            <a:spAutoFit/>
          </a:bodyPr>
          <a:lstStyle/>
          <a:p>
            <a:pPr marL="0" indent="0">
              <a:buNone/>
            </a:pPr>
            <a:r>
              <a:rPr lang="en-GB" dirty="0"/>
              <a:t>Q2a Can the college charge the student a tuition fee if the school will not fund the place?</a:t>
            </a:r>
          </a:p>
          <a:p>
            <a:pPr marL="342900" indent="-342900">
              <a:buClr>
                <a:schemeClr val="tx2"/>
              </a:buClr>
              <a:buFont typeface="Wingdings" panose="05000000000000000000" pitchFamily="2" charset="2"/>
              <a:buChar char="§"/>
            </a:pPr>
            <a:r>
              <a:rPr lang="en-GB" b="0" dirty="0">
                <a:latin typeface="Arial"/>
                <a:cs typeface="Arial"/>
              </a:rPr>
              <a:t>A2a  No ESFA funded student aged under 19 or students aged 19 to 24 with an EHC plan should be charged any tuition fees. </a:t>
            </a:r>
          </a:p>
          <a:p>
            <a:pPr marL="342900" indent="-342900">
              <a:buClr>
                <a:schemeClr val="tx2"/>
              </a:buClr>
              <a:buFont typeface="Wingdings" panose="05000000000000000000" pitchFamily="2" charset="2"/>
              <a:buChar char="§"/>
            </a:pPr>
            <a:r>
              <a:rPr lang="en-GB" b="0" dirty="0">
                <a:latin typeface="Arial"/>
                <a:cs typeface="Arial"/>
              </a:rPr>
              <a:t>In such cases the college has 3 recruitment choices, in the following order of priority, when deciding whether to enrol the school student on an additional learning aim:</a:t>
            </a:r>
          </a:p>
          <a:p>
            <a:pPr marL="812165" indent="-342900">
              <a:spcBef>
                <a:spcPts val="1080"/>
              </a:spcBef>
              <a:buClr>
                <a:srgbClr val="1F497D"/>
              </a:buClr>
              <a:buFont typeface="+mj-lt"/>
              <a:buAutoNum type="arabicPeriod"/>
              <a:tabLst>
                <a:tab pos="756920" algn="l"/>
              </a:tabLst>
            </a:pPr>
            <a:r>
              <a:rPr lang="en-GB" sz="1800" b="0" dirty="0">
                <a:latin typeface="Arial"/>
                <a:cs typeface="Arial"/>
              </a:rPr>
              <a:t>Refer the student back to the school to seek their agreement and financial support in attending the additional learning aim</a:t>
            </a:r>
          </a:p>
          <a:p>
            <a:pPr marL="812165" indent="-342900">
              <a:spcBef>
                <a:spcPts val="1080"/>
              </a:spcBef>
              <a:buClr>
                <a:srgbClr val="1F497D"/>
              </a:buClr>
              <a:buFont typeface="+mj-lt"/>
              <a:buAutoNum type="arabicPeriod"/>
              <a:tabLst>
                <a:tab pos="756920" algn="l"/>
              </a:tabLst>
            </a:pPr>
            <a:r>
              <a:rPr lang="en-GB" sz="1800" b="0" dirty="0">
                <a:latin typeface="Arial"/>
                <a:cs typeface="Arial"/>
              </a:rPr>
              <a:t>Offer them a free unfunded place on the learning aim</a:t>
            </a:r>
          </a:p>
          <a:p>
            <a:pPr marL="812165" indent="-342900">
              <a:spcBef>
                <a:spcPts val="1080"/>
              </a:spcBef>
              <a:buClr>
                <a:srgbClr val="1F497D"/>
              </a:buClr>
              <a:buFont typeface="+mj-lt"/>
              <a:buAutoNum type="arabicPeriod"/>
              <a:tabLst>
                <a:tab pos="756920" algn="l"/>
              </a:tabLst>
            </a:pPr>
            <a:r>
              <a:rPr lang="en-GB" sz="1800" b="0" dirty="0">
                <a:latin typeface="Arial"/>
                <a:cs typeface="Arial"/>
              </a:rPr>
              <a:t>Refuse admission to learning aim</a:t>
            </a:r>
          </a:p>
          <a:p>
            <a:pPr marL="0" indent="0">
              <a:buNone/>
            </a:pPr>
            <a:endParaRPr lang="en-GB" dirty="0"/>
          </a:p>
          <a:p>
            <a:pPr marL="0" indent="0">
              <a:buNone/>
            </a:pPr>
            <a:r>
              <a:rPr lang="en-GB" dirty="0"/>
              <a:t>Answer continues on next slide</a:t>
            </a:r>
            <a:endParaRPr lang="en-GB" b="0" dirty="0">
              <a:latin typeface="Arial"/>
              <a:cs typeface="Arial"/>
            </a:endParaRPr>
          </a:p>
        </p:txBody>
      </p:sp>
    </p:spTree>
    <p:extLst>
      <p:ext uri="{BB962C8B-B14F-4D97-AF65-F5344CB8AC3E}">
        <p14:creationId xmlns:p14="http://schemas.microsoft.com/office/powerpoint/2010/main" val="1603206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984885"/>
          </a:xfrm>
          <a:prstGeom prst="rect">
            <a:avLst/>
          </a:prstGeom>
        </p:spPr>
        <p:txBody>
          <a:bodyPr vert="horz" wrap="square" lIns="0" tIns="0" rIns="0" bIns="0" rtlCol="0">
            <a:spAutoFit/>
          </a:bodyPr>
          <a:lstStyle/>
          <a:p>
            <a:pPr marL="12700">
              <a:lnSpc>
                <a:spcPct val="100000"/>
              </a:lnSpc>
            </a:pPr>
            <a:r>
              <a:rPr lang="en-GB" dirty="0"/>
              <a:t>Student funding eligibility (Q&amp;A 2a &amp;2b) (continued)</a:t>
            </a:r>
            <a:endParaRPr spc="-5" dirty="0">
              <a:solidFill>
                <a:schemeClr val="tx2"/>
              </a:solidFill>
            </a:endParaRPr>
          </a:p>
        </p:txBody>
      </p:sp>
      <p:sp>
        <p:nvSpPr>
          <p:cNvPr id="4" name="object 4"/>
          <p:cNvSpPr txBox="1">
            <a:spLocks noGrp="1"/>
          </p:cNvSpPr>
          <p:nvPr>
            <p:ph type="body" idx="1"/>
          </p:nvPr>
        </p:nvSpPr>
        <p:spPr>
          <a:xfrm>
            <a:off x="906324" y="1884164"/>
            <a:ext cx="7331351" cy="5568191"/>
          </a:xfrm>
          <a:prstGeom prst="rect">
            <a:avLst/>
          </a:prstGeom>
        </p:spPr>
        <p:txBody>
          <a:bodyPr vert="horz" wrap="square" lIns="0" tIns="0" rIns="0" bIns="0" rtlCol="0">
            <a:spAutoFit/>
          </a:bodyPr>
          <a:lstStyle/>
          <a:p>
            <a:pPr marL="812165" indent="-342900">
              <a:lnSpc>
                <a:spcPct val="100000"/>
              </a:lnSpc>
              <a:spcBef>
                <a:spcPts val="1080"/>
              </a:spcBef>
              <a:buClr>
                <a:srgbClr val="1F497D"/>
              </a:buClr>
              <a:buFont typeface="Wingdings" panose="05000000000000000000" pitchFamily="2" charset="2"/>
              <a:buChar char="§"/>
              <a:tabLst>
                <a:tab pos="756920" algn="l"/>
              </a:tabLst>
            </a:pPr>
            <a:r>
              <a:rPr lang="en-GB" b="0" dirty="0">
                <a:latin typeface="Arial"/>
                <a:cs typeface="Arial"/>
              </a:rPr>
              <a:t>A2a continued: The only exception where we allow tuition fee charges to students is to those overseas students attending colleges who hold a Home Office Student visa (previously known as a Tier 4 licence). All tuition fee paying students must attend their course under Home Office (HO) Student visa arrangements as a full fee paying student.</a:t>
            </a:r>
          </a:p>
          <a:p>
            <a:pPr marL="469265">
              <a:lnSpc>
                <a:spcPct val="100000"/>
              </a:lnSpc>
              <a:spcBef>
                <a:spcPts val="1080"/>
              </a:spcBef>
              <a:buClr>
                <a:srgbClr val="1F497D"/>
              </a:buClr>
              <a:tabLst>
                <a:tab pos="756920" algn="l"/>
              </a:tabLst>
            </a:pPr>
            <a:r>
              <a:rPr lang="en-GB" b="0" dirty="0"/>
              <a:t>Q2B	</a:t>
            </a:r>
            <a:r>
              <a:rPr lang="en-GB" dirty="0"/>
              <a:t>If a student attends a private fee charging school are they eligible for study programme funding?</a:t>
            </a:r>
          </a:p>
          <a:p>
            <a:pPr marL="469265">
              <a:lnSpc>
                <a:spcPct val="100000"/>
              </a:lnSpc>
              <a:spcBef>
                <a:spcPts val="1080"/>
              </a:spcBef>
              <a:buClr>
                <a:srgbClr val="1F497D"/>
              </a:buClr>
              <a:tabLst>
                <a:tab pos="756920" algn="l"/>
              </a:tabLst>
            </a:pPr>
            <a:r>
              <a:rPr lang="en-GB" b="0" dirty="0"/>
              <a:t>A2B	No. As set out in final sentence in Regulations paragraph 67:</a:t>
            </a:r>
          </a:p>
          <a:p>
            <a:pPr marL="755015" indent="-285750">
              <a:lnSpc>
                <a:spcPct val="100000"/>
              </a:lnSpc>
              <a:spcBef>
                <a:spcPts val="1080"/>
              </a:spcBef>
              <a:buClr>
                <a:srgbClr val="1F497D"/>
              </a:buClr>
              <a:buFont typeface="Arial" panose="020B0604020202020204" pitchFamily="34" charset="0"/>
              <a:buChar char="•"/>
              <a:tabLst>
                <a:tab pos="756920" algn="l"/>
              </a:tabLs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All students attending private fee paying institutions are ineligible for 16 to 19 study programme funding at all ESFA funded institutions and any of their subcontractors.</a:t>
            </a:r>
            <a:endParaRPr lang="en-GB" b="0" dirty="0"/>
          </a:p>
          <a:p>
            <a:pPr marL="812165" indent="-342900">
              <a:lnSpc>
                <a:spcPct val="100000"/>
              </a:lnSpc>
              <a:spcBef>
                <a:spcPts val="1080"/>
              </a:spcBef>
              <a:buClr>
                <a:srgbClr val="1F497D"/>
              </a:buClr>
              <a:buFont typeface="Wingdings" panose="05000000000000000000" pitchFamily="2" charset="2"/>
              <a:buChar char="§"/>
              <a:tabLst>
                <a:tab pos="756920" algn="l"/>
              </a:tabLst>
            </a:pPr>
            <a:endParaRPr lang="en-GB" b="0" dirty="0">
              <a:latin typeface="Arial"/>
              <a:cs typeface="Arial"/>
            </a:endParaRPr>
          </a:p>
          <a:p>
            <a:pPr marL="812165" indent="-342900">
              <a:lnSpc>
                <a:spcPct val="100000"/>
              </a:lnSpc>
              <a:spcBef>
                <a:spcPts val="1080"/>
              </a:spcBef>
              <a:buClr>
                <a:srgbClr val="1F497D"/>
              </a:buClr>
              <a:buFont typeface="Wingdings" panose="05000000000000000000" pitchFamily="2" charset="2"/>
              <a:buChar char="§"/>
              <a:tabLst>
                <a:tab pos="756920" algn="l"/>
              </a:tabLst>
            </a:pPr>
            <a:endParaRPr lang="en-GB" b="0" dirty="0">
              <a:latin typeface="Arial"/>
              <a:cs typeface="Arial"/>
            </a:endParaRPr>
          </a:p>
        </p:txBody>
      </p:sp>
    </p:spTree>
    <p:extLst>
      <p:ext uri="{BB962C8B-B14F-4D97-AF65-F5344CB8AC3E}">
        <p14:creationId xmlns:p14="http://schemas.microsoft.com/office/powerpoint/2010/main" val="269137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984885"/>
          </a:xfrm>
          <a:prstGeom prst="rect">
            <a:avLst/>
          </a:prstGeom>
        </p:spPr>
        <p:txBody>
          <a:bodyPr vert="horz" wrap="square" lIns="0" tIns="0" rIns="0" bIns="0" rtlCol="0">
            <a:spAutoFit/>
          </a:bodyPr>
          <a:lstStyle/>
          <a:p>
            <a:pPr marL="12700">
              <a:lnSpc>
                <a:spcPct val="100000"/>
              </a:lnSpc>
            </a:pPr>
            <a:r>
              <a:rPr lang="en-GB" dirty="0"/>
              <a:t>Student funding eligibility (Q&amp;A 2c (continued)</a:t>
            </a:r>
            <a:endParaRPr spc="-5" dirty="0">
              <a:solidFill>
                <a:schemeClr val="tx2"/>
              </a:solidFill>
            </a:endParaRPr>
          </a:p>
        </p:txBody>
      </p:sp>
      <p:sp>
        <p:nvSpPr>
          <p:cNvPr id="4" name="object 4"/>
          <p:cNvSpPr txBox="1">
            <a:spLocks noGrp="1"/>
          </p:cNvSpPr>
          <p:nvPr>
            <p:ph type="body" idx="1"/>
          </p:nvPr>
        </p:nvSpPr>
        <p:spPr>
          <a:xfrm>
            <a:off x="906324" y="1884164"/>
            <a:ext cx="7331351" cy="6104235"/>
          </a:xfrm>
          <a:prstGeom prst="rect">
            <a:avLst/>
          </a:prstGeom>
        </p:spPr>
        <p:txBody>
          <a:bodyPr vert="horz" wrap="square" lIns="0" tIns="0" rIns="0" bIns="0" rtlCol="0">
            <a:spAutoFit/>
          </a:bodyPr>
          <a:lstStyle/>
          <a:p>
            <a:pPr marL="469265">
              <a:lnSpc>
                <a:spcPct val="100000"/>
              </a:lnSpc>
              <a:spcBef>
                <a:spcPts val="1080"/>
              </a:spcBef>
              <a:buClr>
                <a:srgbClr val="1F497D"/>
              </a:buClr>
              <a:tabLst>
                <a:tab pos="756920" algn="l"/>
              </a:tabLst>
            </a:pPr>
            <a:r>
              <a:rPr lang="en-GB" dirty="0">
                <a:latin typeface="Arial"/>
                <a:cs typeface="Arial"/>
              </a:rPr>
              <a:t>Q2c : If a student has been attending a private fee paying institution can they switch to attending an ESFA funded provider?</a:t>
            </a:r>
          </a:p>
          <a:p>
            <a:pPr marL="469265">
              <a:lnSpc>
                <a:spcPct val="100000"/>
              </a:lnSpc>
              <a:spcBef>
                <a:spcPts val="1080"/>
              </a:spcBef>
              <a:buClr>
                <a:srgbClr val="1F497D"/>
              </a:buClr>
              <a:tabLst>
                <a:tab pos="756920" algn="l"/>
              </a:tabLst>
            </a:pPr>
            <a:r>
              <a:rPr lang="en-GB" b="0" dirty="0"/>
              <a:t>A2c	: Yes but only after they have ceased attending the private institution and have completed all the private provision for which their family have already paid the tuition fees. We require all 16-19 students to be in education and/or training and where private fees are no longer affordable to the family they can switch into ESFA funded provision from the term after fees have been paid provided they meet the usual student eligibility advice. Such students should be treated as “new students” when they start a funded study programme.</a:t>
            </a:r>
          </a:p>
          <a:p>
            <a:pPr marL="469265">
              <a:lnSpc>
                <a:spcPct val="100000"/>
              </a:lnSpc>
              <a:spcBef>
                <a:spcPts val="1080"/>
              </a:spcBef>
              <a:buClr>
                <a:srgbClr val="1F497D"/>
              </a:buClr>
              <a:tabLst>
                <a:tab pos="756920" algn="l"/>
              </a:tabLst>
            </a:pPr>
            <a:r>
              <a:rPr lang="en-GB" b="0" dirty="0"/>
              <a:t>Foreign students ineligible under paragraph 71 remain ineligible as the Home Office requires them to pay tuition fees to support their immigration permission to remain in UK. </a:t>
            </a:r>
          </a:p>
          <a:p>
            <a:pPr marL="812165" indent="-342900">
              <a:lnSpc>
                <a:spcPct val="100000"/>
              </a:lnSpc>
              <a:spcBef>
                <a:spcPts val="1080"/>
              </a:spcBef>
              <a:buClr>
                <a:srgbClr val="1F497D"/>
              </a:buClr>
              <a:buFont typeface="Wingdings" panose="05000000000000000000" pitchFamily="2" charset="2"/>
              <a:buChar char="§"/>
              <a:tabLst>
                <a:tab pos="756920" algn="l"/>
              </a:tabLst>
            </a:pPr>
            <a:endParaRPr lang="en-GB" b="0" dirty="0">
              <a:latin typeface="Arial"/>
              <a:cs typeface="Arial"/>
            </a:endParaRPr>
          </a:p>
          <a:p>
            <a:pPr marL="812165" indent="-342900">
              <a:lnSpc>
                <a:spcPct val="100000"/>
              </a:lnSpc>
              <a:spcBef>
                <a:spcPts val="1080"/>
              </a:spcBef>
              <a:buClr>
                <a:srgbClr val="1F497D"/>
              </a:buClr>
              <a:buFont typeface="Wingdings" panose="05000000000000000000" pitchFamily="2" charset="2"/>
              <a:buChar char="§"/>
              <a:tabLst>
                <a:tab pos="756920" algn="l"/>
              </a:tabLst>
            </a:pPr>
            <a:endParaRPr lang="en-GB" b="0" dirty="0">
              <a:latin typeface="Arial"/>
              <a:cs typeface="Arial"/>
            </a:endParaRPr>
          </a:p>
        </p:txBody>
      </p:sp>
    </p:spTree>
    <p:extLst>
      <p:ext uri="{BB962C8B-B14F-4D97-AF65-F5344CB8AC3E}">
        <p14:creationId xmlns:p14="http://schemas.microsoft.com/office/powerpoint/2010/main" val="124301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What’s new</a:t>
            </a:r>
            <a:endParaRPr spc="-5" dirty="0">
              <a:solidFill>
                <a:schemeClr val="tx2"/>
              </a:solidFill>
            </a:endParaRPr>
          </a:p>
        </p:txBody>
      </p:sp>
      <p:sp>
        <p:nvSpPr>
          <p:cNvPr id="4" name="object 4"/>
          <p:cNvSpPr txBox="1">
            <a:spLocks noGrp="1"/>
          </p:cNvSpPr>
          <p:nvPr>
            <p:ph type="body" idx="1"/>
          </p:nvPr>
        </p:nvSpPr>
        <p:spPr>
          <a:xfrm>
            <a:off x="906324" y="1550823"/>
            <a:ext cx="7331351" cy="3985130"/>
          </a:xfrm>
          <a:prstGeom prst="rect">
            <a:avLst/>
          </a:prstGeom>
        </p:spPr>
        <p:txBody>
          <a:bodyPr vert="horz" wrap="square" lIns="0" tIns="0" rIns="0" bIns="0" rtlCol="0">
            <a:spAutoFit/>
          </a:body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anose="05000000000000000000" pitchFamily="2" charset="2"/>
              <a:buChar char="§"/>
              <a:tabLst/>
              <a:defRPr/>
            </a:pPr>
            <a:r>
              <a:rPr lang="en-GB" b="0" kern="1200" dirty="0">
                <a:solidFill>
                  <a:prstClr val="black"/>
                </a:solidFill>
                <a:cs typeface="+mn-cs"/>
              </a:rPr>
              <a:t>For students aged 14 to 16 P</a:t>
            </a:r>
            <a:r>
              <a:rPr kumimoji="0" lang="en-GB" b="0" i="0" u="none" strike="noStrike" kern="1200" cap="none" spc="0" normalizeH="0" baseline="0" noProof="0" dirty="0" err="1">
                <a:ln>
                  <a:noFill/>
                </a:ln>
                <a:solidFill>
                  <a:prstClr val="black"/>
                </a:solidFill>
                <a:effectLst/>
                <a:uLnTx/>
                <a:uFillTx/>
                <a:latin typeface="Arial"/>
                <a:ea typeface="+mn-ea"/>
                <a:cs typeface="+mn-cs"/>
              </a:rPr>
              <a:t>aragraphs</a:t>
            </a:r>
            <a:r>
              <a:rPr kumimoji="0" lang="en-GB" b="0" i="0" u="none" strike="noStrike" kern="1200" cap="none" spc="0" normalizeH="0" baseline="0" noProof="0" dirty="0">
                <a:ln>
                  <a:noFill/>
                </a:ln>
                <a:solidFill>
                  <a:prstClr val="black"/>
                </a:solidFill>
                <a:effectLst/>
                <a:uLnTx/>
                <a:uFillTx/>
                <a:latin typeface="Arial"/>
                <a:ea typeface="+mn-ea"/>
                <a:cs typeface="+mn-cs"/>
              </a:rPr>
              <a:t>  52 to 54 amended to read ‘funded institutions’ rather than FE Colleges</a:t>
            </a:r>
          </a:p>
          <a:p>
            <a:pPr marL="342900" marR="0" lvl="0" indent="-342900" algn="l" defTabSz="914400" rtl="0" eaLnBrk="1" fontAlgn="auto" latinLnBrk="0" hangingPunct="1">
              <a:lnSpc>
                <a:spcPct val="120000"/>
              </a:lnSpc>
              <a:spcBef>
                <a:spcPts val="0"/>
              </a:spcBef>
              <a:spcAft>
                <a:spcPts val="600"/>
              </a:spcAft>
              <a:buClr>
                <a:srgbClr val="1F497D"/>
              </a:buClr>
              <a:buSzTx/>
              <a:buFont typeface="Wingdings" panose="05000000000000000000" pitchFamily="2" charset="2"/>
              <a:buChar char="§"/>
              <a:tabLst/>
              <a:defRPr/>
            </a:pPr>
            <a:r>
              <a:rPr lang="en-GB" b="0" kern="1200" dirty="0">
                <a:solidFill>
                  <a:prstClr val="black"/>
                </a:solidFill>
                <a:cs typeface="+mn-cs"/>
              </a:rPr>
              <a:t>You </a:t>
            </a:r>
            <a:r>
              <a:rPr kumimoji="0" lang="en-GB" b="0" i="0" u="none" strike="noStrike" kern="1200" cap="none" spc="0" normalizeH="0" baseline="0" noProof="0" dirty="0">
                <a:ln>
                  <a:noFill/>
                </a:ln>
                <a:solidFill>
                  <a:prstClr val="black"/>
                </a:solidFill>
                <a:effectLst/>
                <a:uLnTx/>
                <a:uFillTx/>
                <a:latin typeface="Arial"/>
                <a:ea typeface="+mn-ea"/>
                <a:cs typeface="+mn-cs"/>
              </a:rPr>
              <a:t>can use this presentation for all recruitment purposes for both funding years</a:t>
            </a:r>
          </a:p>
          <a:p>
            <a:pPr marL="812165" indent="-342900">
              <a:lnSpc>
                <a:spcPct val="100000"/>
              </a:lnSpc>
              <a:spcBef>
                <a:spcPts val="1080"/>
              </a:spcBef>
              <a:spcAft>
                <a:spcPts val="600"/>
              </a:spcAft>
              <a:buClr>
                <a:srgbClr val="1F497D"/>
              </a:buClr>
              <a:buFont typeface="Wingdings" panose="05000000000000000000" pitchFamily="2" charset="2"/>
              <a:buChar char="§"/>
              <a:tabLst>
                <a:tab pos="756920" algn="l"/>
              </a:tabLst>
            </a:pPr>
            <a:r>
              <a:rPr lang="en-GB" sz="2000" b="0" dirty="0"/>
              <a:t>f</a:t>
            </a:r>
            <a:r>
              <a:rPr lang="en-GB" sz="2000" b="0" dirty="0">
                <a:latin typeface="Arial"/>
                <a:cs typeface="Arial"/>
              </a:rPr>
              <a:t>or the funding year 2024 to 2025, the age reference date is 31 August 2024</a:t>
            </a:r>
          </a:p>
          <a:p>
            <a:pPr marL="342900" marR="0" lvl="0" indent="-342900" algn="l" defTabSz="914400" rtl="0" eaLnBrk="1" fontAlgn="auto" latinLnBrk="0" hangingPunct="1">
              <a:lnSpc>
                <a:spcPct val="120000"/>
              </a:lnSpc>
              <a:spcBef>
                <a:spcPts val="0"/>
              </a:spcBef>
              <a:spcAft>
                <a:spcPts val="600"/>
              </a:spcAft>
              <a:buClr>
                <a:srgbClr val="1F497D"/>
              </a:buClr>
              <a:buSzTx/>
              <a:buFont typeface="Wingdings" panose="05000000000000000000" pitchFamily="2" charset="2"/>
              <a:buChar char="§"/>
              <a:tabLst/>
              <a:defRPr/>
            </a:pPr>
            <a:r>
              <a:rPr lang="en-GB" b="0" kern="1200" dirty="0">
                <a:solidFill>
                  <a:prstClr val="black"/>
                </a:solidFill>
                <a:cs typeface="+mn-cs"/>
              </a:rPr>
              <a:t>Where it says ‘we’ or ‘us’ we mean ESFA (or DfE from 1 April 2025)</a:t>
            </a:r>
            <a:endParaRPr lang="en-GB" spc="-5" dirty="0"/>
          </a:p>
          <a:p>
            <a:pPr marL="355600" indent="-342900">
              <a:lnSpc>
                <a:spcPct val="100000"/>
              </a:lnSpc>
              <a:buFont typeface="Arial" panose="020B0604020202020204" pitchFamily="34" charset="0"/>
              <a:buChar char="•"/>
            </a:pPr>
            <a:endParaRPr lang="en-GB" sz="2400" b="1" dirty="0">
              <a:latin typeface="Arial"/>
              <a:cs typeface="Arial"/>
            </a:endParaRPr>
          </a:p>
          <a:p>
            <a:pPr marL="12700">
              <a:lnSpc>
                <a:spcPct val="120000"/>
              </a:lnSpc>
              <a:spcAft>
                <a:spcPts val="600"/>
              </a:spcAft>
            </a:pPr>
            <a:endParaRPr lang="en-GB" spc="-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847649" cy="492443"/>
          </a:xfrm>
          <a:prstGeom prst="rect">
            <a:avLst/>
          </a:prstGeom>
        </p:spPr>
        <p:txBody>
          <a:bodyPr vert="horz" wrap="square" lIns="0" tIns="0" rIns="0" bIns="0" rtlCol="0">
            <a:spAutoFit/>
          </a:bodyPr>
          <a:lstStyle/>
          <a:p>
            <a:pPr marL="12700">
              <a:lnSpc>
                <a:spcPct val="100000"/>
              </a:lnSpc>
            </a:pPr>
            <a:r>
              <a:rPr lang="en-GB" dirty="0"/>
              <a:t>Student funding eligibility (Q&amp;A 3)</a:t>
            </a:r>
            <a:endParaRPr spc="-5" dirty="0">
              <a:solidFill>
                <a:schemeClr val="tx2"/>
              </a:solidFill>
            </a:endParaRPr>
          </a:p>
        </p:txBody>
      </p:sp>
      <p:sp>
        <p:nvSpPr>
          <p:cNvPr id="4" name="object 4"/>
          <p:cNvSpPr txBox="1">
            <a:spLocks noGrp="1"/>
          </p:cNvSpPr>
          <p:nvPr>
            <p:ph type="body" idx="1"/>
          </p:nvPr>
        </p:nvSpPr>
        <p:spPr>
          <a:xfrm>
            <a:off x="906324" y="1524000"/>
            <a:ext cx="7331351" cy="5463034"/>
          </a:xfrm>
          <a:prstGeom prst="rect">
            <a:avLst/>
          </a:prstGeom>
        </p:spPr>
        <p:txBody>
          <a:bodyPr vert="horz" wrap="square" lIns="0" tIns="0" rIns="0" bIns="0" rtlCol="0">
            <a:spAutoFit/>
          </a:bodyPr>
          <a:lstStyle/>
          <a:p>
            <a:pPr marL="0" indent="0">
              <a:buNone/>
            </a:pPr>
            <a:r>
              <a:rPr lang="en-GB" dirty="0"/>
              <a:t>Q3  Is a student aged 15, or under, eligible for post-16 ESFA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A3  It depends on the individual student circumstances. The minimum age requirement for 16-19 funding is 14.</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51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14 to 16 funding arrangements for approved colleges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52</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elective home educated students aged 14 or over – includes those using post 16 institutions for exam purposes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such students must be claimed in a part-time funding band as if they are able to attend full-time learning they should be in a  school or academy for their appropriate age group</a:t>
            </a:r>
          </a:p>
          <a:p>
            <a:pPr marL="0" indent="0">
              <a:buNone/>
            </a:pPr>
            <a:endParaRPr lang="en-GB" dirty="0"/>
          </a:p>
          <a:p>
            <a:pPr marL="0" indent="0">
              <a:buNone/>
            </a:pPr>
            <a:r>
              <a:rPr lang="en-GB" dirty="0"/>
              <a:t>Answer continues on next slide</a:t>
            </a:r>
            <a:endParaRPr lang="en-GB" b="0" dirty="0">
              <a:latin typeface="Arial"/>
              <a:cs typeface="Arial"/>
            </a:endParaRPr>
          </a:p>
        </p:txBody>
      </p:sp>
    </p:spTree>
    <p:extLst>
      <p:ext uri="{BB962C8B-B14F-4D97-AF65-F5344CB8AC3E}">
        <p14:creationId xmlns:p14="http://schemas.microsoft.com/office/powerpoint/2010/main" val="3711715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8152449" cy="984885"/>
          </a:xfrm>
          <a:prstGeom prst="rect">
            <a:avLst/>
          </a:prstGeom>
        </p:spPr>
        <p:txBody>
          <a:bodyPr vert="horz" wrap="square" lIns="0" tIns="0" rIns="0" bIns="0" rtlCol="0">
            <a:spAutoFit/>
          </a:bodyPr>
          <a:lstStyle/>
          <a:p>
            <a:pPr marL="12700">
              <a:lnSpc>
                <a:spcPct val="100000"/>
              </a:lnSpc>
            </a:pPr>
            <a:r>
              <a:rPr lang="en-GB" dirty="0"/>
              <a:t>Student funding eligibility (A 3 (continued)</a:t>
            </a:r>
            <a:endParaRPr spc="-5" dirty="0">
              <a:solidFill>
                <a:schemeClr val="tx2"/>
              </a:solidFill>
            </a:endParaRPr>
          </a:p>
        </p:txBody>
      </p:sp>
      <p:sp>
        <p:nvSpPr>
          <p:cNvPr id="4" name="object 4"/>
          <p:cNvSpPr txBox="1">
            <a:spLocks noGrp="1"/>
          </p:cNvSpPr>
          <p:nvPr>
            <p:ph type="body" idx="1"/>
          </p:nvPr>
        </p:nvSpPr>
        <p:spPr>
          <a:xfrm>
            <a:off x="906324" y="1781919"/>
            <a:ext cx="7780476" cy="4847481"/>
          </a:xfrm>
          <a:prstGeom prst="rect">
            <a:avLst/>
          </a:prstGeom>
        </p:spPr>
        <p:txBody>
          <a:bodyPr vert="horz" wrap="square" lIns="0" tIns="0" rIns="0" bIns="0" rtlCol="0">
            <a:spAutoFit/>
          </a:bodyPr>
          <a:lstStyle/>
          <a:p>
            <a:pPr marL="0" indent="0">
              <a:buNone/>
            </a:pPr>
            <a:r>
              <a:rPr lang="en-GB" dirty="0"/>
              <a:t>Q3  Is a student aged 15, or under, eligible for post-16 ESFA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53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level 3 ‘jumpers’ – those who have jumped at least a year during pre 16 education years and achieved a full level 2</a:t>
            </a:r>
          </a:p>
          <a:p>
            <a:pPr marL="756285" indent="-287020">
              <a:lnSpc>
                <a:spcPct val="100000"/>
              </a:lnSpc>
              <a:spcBef>
                <a:spcPts val="1080"/>
              </a:spcBef>
              <a:buClr>
                <a:srgbClr val="1F497D"/>
              </a:buClr>
              <a:buFont typeface="Wingdings"/>
              <a:buChar char=""/>
              <a:tabLst>
                <a:tab pos="756920" algn="l"/>
              </a:tabLst>
            </a:pPr>
            <a:r>
              <a:rPr lang="en-GB" b="0" dirty="0"/>
              <a:t>P</a:t>
            </a:r>
            <a:r>
              <a:rPr lang="en-GB" b="0" dirty="0">
                <a:latin typeface="Arial"/>
                <a:cs typeface="Arial"/>
              </a:rPr>
              <a:t>aragraph 54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exceptional cases for institutions not approved for funding arrangements covered in paragraph 46</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55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short summer programmes for year 11 students are not fundable 50 and neither are those who have already completed full time study programmes during the funding year at other institutions</a:t>
            </a:r>
          </a:p>
        </p:txBody>
      </p:sp>
    </p:spTree>
    <p:extLst>
      <p:ext uri="{BB962C8B-B14F-4D97-AF65-F5344CB8AC3E}">
        <p14:creationId xmlns:p14="http://schemas.microsoft.com/office/powerpoint/2010/main" val="1703534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8152449" cy="984885"/>
          </a:xfrm>
          <a:prstGeom prst="rect">
            <a:avLst/>
          </a:prstGeom>
        </p:spPr>
        <p:txBody>
          <a:bodyPr vert="horz" wrap="square" lIns="0" tIns="0" rIns="0" bIns="0" rtlCol="0">
            <a:spAutoFit/>
          </a:bodyPr>
          <a:lstStyle/>
          <a:p>
            <a:pPr marL="12700">
              <a:lnSpc>
                <a:spcPct val="100000"/>
              </a:lnSpc>
            </a:pPr>
            <a:r>
              <a:rPr lang="en-GB" dirty="0"/>
              <a:t>Student funding eligibility (A 3 (continued)</a:t>
            </a:r>
            <a:endParaRPr spc="-5" dirty="0">
              <a:solidFill>
                <a:schemeClr val="tx2"/>
              </a:solidFill>
            </a:endParaRPr>
          </a:p>
        </p:txBody>
      </p:sp>
      <p:sp>
        <p:nvSpPr>
          <p:cNvPr id="4" name="object 4"/>
          <p:cNvSpPr txBox="1">
            <a:spLocks noGrp="1"/>
          </p:cNvSpPr>
          <p:nvPr>
            <p:ph type="body" idx="1"/>
          </p:nvPr>
        </p:nvSpPr>
        <p:spPr>
          <a:xfrm>
            <a:off x="906324" y="1781919"/>
            <a:ext cx="7780476" cy="4616648"/>
          </a:xfrm>
          <a:prstGeom prst="rect">
            <a:avLst/>
          </a:prstGeom>
        </p:spPr>
        <p:txBody>
          <a:bodyPr vert="horz" wrap="square" lIns="0" tIns="0" rIns="0" bIns="0" rtlCol="0">
            <a:spAutoFit/>
          </a:bodyPr>
          <a:lstStyle/>
          <a:p>
            <a:pPr marL="0" indent="0">
              <a:buNone/>
            </a:pPr>
            <a:r>
              <a:rPr lang="en-GB" dirty="0"/>
              <a:t>Q3  Is a student aged 13, or under, eligible for post-16 ESFA funding?</a:t>
            </a:r>
          </a:p>
          <a:p>
            <a:pPr marL="0" indent="0">
              <a:buNone/>
            </a:pPr>
            <a:endParaRPr lang="en-GB" dirty="0"/>
          </a:p>
          <a:p>
            <a:pPr marL="0" indent="0">
              <a:buNone/>
            </a:pPr>
            <a:r>
              <a:rPr lang="en-GB" b="0" dirty="0"/>
              <a:t>A3	No as all students aged under 14 at the start of any funding year should be funded from the pre 16 education budget.</a:t>
            </a:r>
          </a:p>
          <a:p>
            <a:pPr marL="0" indent="0">
              <a:buNone/>
            </a:pPr>
            <a:endParaRPr lang="en-GB" b="0" dirty="0"/>
          </a:p>
          <a:p>
            <a:pPr marL="0" indent="0">
              <a:buNone/>
            </a:pPr>
            <a:r>
              <a:rPr lang="en-GB" b="0" dirty="0"/>
              <a:t>For all students aged 13 and under who have any special or exceptional circumstances for accessing any FE college provision the college should seek advice and funding from the pupil’s own local authority.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56959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funding eligibility (Q&amp;A 3a)</a:t>
            </a:r>
            <a:endParaRPr spc="-5" dirty="0">
              <a:solidFill>
                <a:schemeClr val="tx2"/>
              </a:solidFill>
            </a:endParaRPr>
          </a:p>
        </p:txBody>
      </p:sp>
      <p:sp>
        <p:nvSpPr>
          <p:cNvPr id="4" name="object 4"/>
          <p:cNvSpPr txBox="1">
            <a:spLocks noGrp="1"/>
          </p:cNvSpPr>
          <p:nvPr>
            <p:ph type="body" idx="1"/>
          </p:nvPr>
        </p:nvSpPr>
        <p:spPr>
          <a:xfrm>
            <a:off x="906324" y="1524000"/>
            <a:ext cx="7331351" cy="4591000"/>
          </a:xfrm>
          <a:prstGeom prst="rect">
            <a:avLst/>
          </a:prstGeom>
        </p:spPr>
        <p:txBody>
          <a:bodyPr vert="horz" wrap="square" lIns="0" tIns="0" rIns="0" bIns="0" rtlCol="0">
            <a:spAutoFit/>
          </a:bodyPr>
          <a:lstStyle/>
          <a:p>
            <a:pPr marL="0" indent="0">
              <a:buNone/>
            </a:pPr>
            <a:r>
              <a:rPr lang="en-GB" dirty="0"/>
              <a:t>Q3a  Are students (aged 15 to 19) eligible for post-16 ESFA funding if they start in the summer term?</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A3a  It depends on the individual student circumstances as set out in paragraph 55</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No, if the student is in year 11 or if they are coming to the end of either year 12, 13 or 14 and have already completed either year 11 at a school/ academy or have completed full-time 16 to 19 study programmes at other funded institutions earlier in the funding year. Only students who have been NEET since before Easter are eligible to be funded to start study programmes in June or July.</a:t>
            </a:r>
          </a:p>
          <a:p>
            <a:pPr marL="0" indent="0">
              <a:buNone/>
            </a:pPr>
            <a:endParaRPr lang="en-GB" dirty="0"/>
          </a:p>
          <a:p>
            <a:pPr marL="0" indent="0">
              <a:buNone/>
            </a:pPr>
            <a:r>
              <a:rPr lang="en-GB" dirty="0"/>
              <a:t>Answer continues on next slide</a:t>
            </a:r>
            <a:endParaRPr lang="en-GB" b="0" dirty="0">
              <a:latin typeface="Arial"/>
              <a:cs typeface="Arial"/>
            </a:endParaRPr>
          </a:p>
        </p:txBody>
      </p:sp>
    </p:spTree>
    <p:extLst>
      <p:ext uri="{BB962C8B-B14F-4D97-AF65-F5344CB8AC3E}">
        <p14:creationId xmlns:p14="http://schemas.microsoft.com/office/powerpoint/2010/main" val="3773241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984885"/>
          </a:xfrm>
          <a:prstGeom prst="rect">
            <a:avLst/>
          </a:prstGeom>
        </p:spPr>
        <p:txBody>
          <a:bodyPr vert="horz" wrap="square" lIns="0" tIns="0" rIns="0" bIns="0" rtlCol="0">
            <a:spAutoFit/>
          </a:bodyPr>
          <a:lstStyle/>
          <a:p>
            <a:pPr marL="12700">
              <a:lnSpc>
                <a:spcPct val="100000"/>
              </a:lnSpc>
            </a:pPr>
            <a:r>
              <a:rPr lang="en-GB" dirty="0"/>
              <a:t>Student funding eligibility (A 3a)</a:t>
            </a:r>
            <a:br>
              <a:rPr lang="en-GB" dirty="0"/>
            </a:br>
            <a:r>
              <a:rPr lang="en-GB" dirty="0"/>
              <a:t>(continued)</a:t>
            </a:r>
            <a:endParaRPr spc="-5" dirty="0">
              <a:solidFill>
                <a:schemeClr val="tx2"/>
              </a:solidFill>
            </a:endParaRPr>
          </a:p>
        </p:txBody>
      </p:sp>
      <p:sp>
        <p:nvSpPr>
          <p:cNvPr id="4" name="object 4"/>
          <p:cNvSpPr txBox="1">
            <a:spLocks noGrp="1"/>
          </p:cNvSpPr>
          <p:nvPr>
            <p:ph type="body" idx="1"/>
          </p:nvPr>
        </p:nvSpPr>
        <p:spPr>
          <a:xfrm>
            <a:off x="914400" y="1752600"/>
            <a:ext cx="7628076" cy="4924425"/>
          </a:xfrm>
          <a:prstGeom prst="rect">
            <a:avLst/>
          </a:prstGeom>
        </p:spPr>
        <p:txBody>
          <a:bodyPr vert="horz" wrap="square" lIns="0" tIns="0" rIns="0" bIns="0" rtlCol="0">
            <a:spAutoFit/>
          </a:bodyPr>
          <a:lstStyle/>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A3a continued: Students who finish school in the early summer each year are funded and counted for government purposes as part of the year 11 group (including any enrolled after the school leaving date of the last Friday in June) in academies and secondary schools. Short programmes for year 11 students in June and July will therefore not be funded and will not be counted when calculating lagged student numbers for future funding allocations. Institutions are free to offer any taster or induction programmes to any students but they should not be included in ILR data returns for the same funding year that students complete their year 11 (or any earlier year) studies. Similarly for students starting study programmes in the summer term we will not recognise for all funding purposes students who have already completed full-time 16-19 study programmes at other funded institutions earlier in the funding year.</a:t>
            </a:r>
          </a:p>
        </p:txBody>
      </p:sp>
    </p:spTree>
    <p:extLst>
      <p:ext uri="{BB962C8B-B14F-4D97-AF65-F5344CB8AC3E}">
        <p14:creationId xmlns:p14="http://schemas.microsoft.com/office/powerpoint/2010/main" val="3138099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771449" cy="492443"/>
          </a:xfrm>
          <a:prstGeom prst="rect">
            <a:avLst/>
          </a:prstGeom>
        </p:spPr>
        <p:txBody>
          <a:bodyPr vert="horz" wrap="square" lIns="0" tIns="0" rIns="0" bIns="0" rtlCol="0">
            <a:spAutoFit/>
          </a:bodyPr>
          <a:lstStyle/>
          <a:p>
            <a:pPr marL="12700">
              <a:lnSpc>
                <a:spcPct val="100000"/>
              </a:lnSpc>
            </a:pPr>
            <a:r>
              <a:rPr lang="en-GB" dirty="0"/>
              <a:t>Student funding eligibility (Q&amp;A 4,5)</a:t>
            </a:r>
            <a:endParaRPr spc="-5" dirty="0">
              <a:solidFill>
                <a:schemeClr val="tx2"/>
              </a:solidFill>
            </a:endParaRPr>
          </a:p>
        </p:txBody>
      </p:sp>
      <p:sp>
        <p:nvSpPr>
          <p:cNvPr id="4" name="object 4"/>
          <p:cNvSpPr txBox="1">
            <a:spLocks noGrp="1"/>
          </p:cNvSpPr>
          <p:nvPr>
            <p:ph type="body" idx="1"/>
          </p:nvPr>
        </p:nvSpPr>
        <p:spPr>
          <a:xfrm>
            <a:off x="906324" y="1431776"/>
            <a:ext cx="7628076" cy="4591000"/>
          </a:xfrm>
          <a:prstGeom prst="rect">
            <a:avLst/>
          </a:prstGeom>
        </p:spPr>
        <p:txBody>
          <a:bodyPr vert="horz" wrap="square" lIns="0" tIns="0" rIns="0" bIns="0" rtlCol="0">
            <a:spAutoFit/>
          </a:bodyPr>
          <a:lstStyle/>
          <a:p>
            <a:pPr marL="0" indent="0">
              <a:buNone/>
            </a:pPr>
            <a:r>
              <a:rPr lang="en-GB" dirty="0"/>
              <a:t>Two eligibility questions on whether 3 years prior residency needed.</a:t>
            </a:r>
          </a:p>
          <a:p>
            <a:pPr marL="0" indent="0">
              <a:buNone/>
            </a:pPr>
            <a:r>
              <a:rPr lang="en-GB" dirty="0"/>
              <a:t>Q4  Do refugees need 3 years residency to be eligible?</a:t>
            </a:r>
            <a:endParaRPr lang="en-GB" sz="2000" dirty="0">
              <a:latin typeface="Arial"/>
              <a:cs typeface="Arial"/>
            </a:endParaRP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No, anyone granted refugee status by UK government is eligible since being so recognised regardless of length of residency in UK (Paragraph 39(a)?</a:t>
            </a:r>
            <a:endParaRPr lang="en-GB" sz="2000" dirty="0">
              <a:latin typeface="Arial"/>
              <a:cs typeface="Arial"/>
            </a:endParaRPr>
          </a:p>
          <a:p>
            <a:pPr marL="0" indent="0">
              <a:buNone/>
            </a:pPr>
            <a:r>
              <a:rPr lang="en-GB" dirty="0"/>
              <a:t>Q4  Do those with recent immigration permission to legally reside in UK need 3 years residency to be eligible?</a:t>
            </a:r>
            <a:endParaRPr lang="en-GB" sz="2000" dirty="0">
              <a:latin typeface="Arial"/>
              <a:cs typeface="Arial"/>
            </a:endParaRPr>
          </a:p>
          <a:p>
            <a:pPr marL="756285" indent="-287020">
              <a:lnSpc>
                <a:spcPct val="100000"/>
              </a:lnSpc>
              <a:spcBef>
                <a:spcPts val="1080"/>
              </a:spcBef>
              <a:buClr>
                <a:srgbClr val="1F497D"/>
              </a:buClr>
              <a:buFont typeface="Wingdings"/>
              <a:buChar char=""/>
              <a:tabLst>
                <a:tab pos="756920" algn="l"/>
              </a:tabLst>
            </a:pPr>
            <a:r>
              <a:rPr lang="en-GB" b="0" dirty="0"/>
              <a:t>A</a:t>
            </a:r>
            <a:r>
              <a:rPr lang="en-GB" b="0" dirty="0">
                <a:latin typeface="Arial"/>
                <a:cs typeface="Arial"/>
              </a:rPr>
              <a:t>5 No - paragraph 39 (b) or paragraph (40) confers student eligibility without the need for 3 years residency. The concessions in these paragraphs are intended to confer eligibility on those who fail to meet the normal 3 year under paragraph 38 but for whom UK government has granted extended immigration rights to remain in UK</a:t>
            </a:r>
            <a:endParaRPr lang="en-GB" sz="2000" dirty="0">
              <a:latin typeface="Arial"/>
              <a:cs typeface="Arial"/>
            </a:endParaRPr>
          </a:p>
        </p:txBody>
      </p:sp>
    </p:spTree>
    <p:extLst>
      <p:ext uri="{BB962C8B-B14F-4D97-AF65-F5344CB8AC3E}">
        <p14:creationId xmlns:p14="http://schemas.microsoft.com/office/powerpoint/2010/main" val="4153897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771449" cy="492443"/>
          </a:xfrm>
          <a:prstGeom prst="rect">
            <a:avLst/>
          </a:prstGeom>
        </p:spPr>
        <p:txBody>
          <a:bodyPr vert="horz" wrap="square" lIns="0" tIns="0" rIns="0" bIns="0" rtlCol="0">
            <a:spAutoFit/>
          </a:bodyPr>
          <a:lstStyle/>
          <a:p>
            <a:pPr marL="12700">
              <a:lnSpc>
                <a:spcPct val="100000"/>
              </a:lnSpc>
            </a:pPr>
            <a:r>
              <a:rPr lang="en-GB" dirty="0"/>
              <a:t>Student funding eligibility (Q&amp;A 5a)</a:t>
            </a:r>
            <a:endParaRPr spc="-5" dirty="0">
              <a:solidFill>
                <a:schemeClr val="tx2"/>
              </a:solidFill>
            </a:endParaRPr>
          </a:p>
        </p:txBody>
      </p:sp>
      <p:sp>
        <p:nvSpPr>
          <p:cNvPr id="4" name="object 4"/>
          <p:cNvSpPr txBox="1">
            <a:spLocks noGrp="1"/>
          </p:cNvSpPr>
          <p:nvPr>
            <p:ph type="body" idx="1"/>
          </p:nvPr>
        </p:nvSpPr>
        <p:spPr>
          <a:xfrm>
            <a:off x="906324" y="1371600"/>
            <a:ext cx="7628076" cy="2911053"/>
          </a:xfrm>
          <a:prstGeom prst="rect">
            <a:avLst/>
          </a:prstGeom>
        </p:spPr>
        <p:txBody>
          <a:bodyPr vert="horz" wrap="square" lIns="0" tIns="0" rIns="0" bIns="0" rtlCol="0">
            <a:spAutoFit/>
          </a:bodyPr>
          <a:lstStyle/>
          <a:p>
            <a:pPr marL="0" indent="0">
              <a:buNone/>
            </a:pPr>
            <a:r>
              <a:rPr lang="en-GB" dirty="0"/>
              <a:t>Eligibility questions on students coming to UK from either Afghanistan or Ukraine with Home Office support to enter UK</a:t>
            </a:r>
          </a:p>
          <a:p>
            <a:pPr marL="0" indent="0">
              <a:buNone/>
            </a:pPr>
            <a:endParaRPr lang="en-GB" dirty="0"/>
          </a:p>
          <a:p>
            <a:pPr marL="0" indent="0">
              <a:buNone/>
            </a:pPr>
            <a:r>
              <a:rPr lang="en-GB" dirty="0"/>
              <a:t>Q5(a)  Are students that are being resettled into the UK through leaving either country due to recent wider conflicts eligible for 16 to 19 study programme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A5(a)  Yes. They also need to be able to evidence some Home Office documentation that supports their legal residency in UK</a:t>
            </a:r>
          </a:p>
        </p:txBody>
      </p:sp>
    </p:spTree>
    <p:extLst>
      <p:ext uri="{BB962C8B-B14F-4D97-AF65-F5344CB8AC3E}">
        <p14:creationId xmlns:p14="http://schemas.microsoft.com/office/powerpoint/2010/main" val="3917613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Ineligible – foreign students (Q&amp;A)</a:t>
            </a:r>
            <a:endParaRPr spc="-5" dirty="0">
              <a:solidFill>
                <a:schemeClr val="tx2"/>
              </a:solidFill>
            </a:endParaRPr>
          </a:p>
        </p:txBody>
      </p:sp>
      <p:sp>
        <p:nvSpPr>
          <p:cNvPr id="4" name="object 4"/>
          <p:cNvSpPr txBox="1">
            <a:spLocks noGrp="1"/>
          </p:cNvSpPr>
          <p:nvPr>
            <p:ph type="body" idx="1"/>
          </p:nvPr>
        </p:nvSpPr>
        <p:spPr>
          <a:xfrm>
            <a:off x="906324" y="1550823"/>
            <a:ext cx="7331351" cy="5206554"/>
          </a:xfrm>
          <a:prstGeom prst="rect">
            <a:avLst/>
          </a:prstGeom>
        </p:spPr>
        <p:txBody>
          <a:bodyPr vert="horz" wrap="square" lIns="0" tIns="0" rIns="0" bIns="0" rtlCol="0">
            <a:spAutoFit/>
          </a:bodyPr>
          <a:lstStyle/>
          <a:p>
            <a:pPr marL="0" indent="0">
              <a:buNone/>
            </a:pPr>
            <a:r>
              <a:rPr lang="en-GB" dirty="0"/>
              <a:t>Q6  Are those with immigration permission (Home Office Student visa students) to reside in the UK as foreign students eligible for public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A6  No. In particular for 16 to 19 students the following groups of 16 to 19 students are normally ineligible for ESFA funding: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Foreign students (HO Student visa) - see paragraphs 71 and 72 -  who are normally given immigration leave to study in UK as they are expected to pay the full economic cost of attending any publicly funded UK education or training institution. The fees for such students for full-time courses will be very substantial and are available to education institutions as additional non-state funding</a:t>
            </a:r>
          </a:p>
          <a:p>
            <a:pPr marL="0" indent="0">
              <a:buNone/>
            </a:pPr>
            <a:endParaRPr lang="en-GB" dirty="0"/>
          </a:p>
          <a:p>
            <a:pPr marL="0" indent="0">
              <a:buNone/>
            </a:pPr>
            <a:r>
              <a:rPr lang="en-GB" dirty="0"/>
              <a:t>Answer continues on next slide</a:t>
            </a:r>
            <a:endParaRPr lang="en-GB" b="0" dirty="0">
              <a:latin typeface="Arial"/>
              <a:cs typeface="Arial"/>
            </a:endParaRPr>
          </a:p>
        </p:txBody>
      </p:sp>
    </p:spTree>
    <p:extLst>
      <p:ext uri="{BB962C8B-B14F-4D97-AF65-F5344CB8AC3E}">
        <p14:creationId xmlns:p14="http://schemas.microsoft.com/office/powerpoint/2010/main" val="748755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984885"/>
          </a:xfrm>
          <a:prstGeom prst="rect">
            <a:avLst/>
          </a:prstGeom>
        </p:spPr>
        <p:txBody>
          <a:bodyPr vert="horz" wrap="square" lIns="0" tIns="0" rIns="0" bIns="0" rtlCol="0">
            <a:spAutoFit/>
          </a:bodyPr>
          <a:lstStyle/>
          <a:p>
            <a:pPr marL="12700">
              <a:lnSpc>
                <a:spcPct val="100000"/>
              </a:lnSpc>
            </a:pPr>
            <a:r>
              <a:rPr lang="en-GB" dirty="0"/>
              <a:t>Ineligible – foreign students (Q&amp;A 6)</a:t>
            </a:r>
            <a:br>
              <a:rPr lang="en-GB" dirty="0"/>
            </a:br>
            <a:r>
              <a:rPr lang="en-GB" dirty="0"/>
              <a:t>(continued)</a:t>
            </a:r>
            <a:endParaRPr spc="-5" dirty="0">
              <a:solidFill>
                <a:schemeClr val="tx2"/>
              </a:solidFill>
            </a:endParaRPr>
          </a:p>
        </p:txBody>
      </p:sp>
      <p:sp>
        <p:nvSpPr>
          <p:cNvPr id="4" name="object 4"/>
          <p:cNvSpPr txBox="1">
            <a:spLocks noGrp="1"/>
          </p:cNvSpPr>
          <p:nvPr>
            <p:ph type="body" idx="1"/>
          </p:nvPr>
        </p:nvSpPr>
        <p:spPr>
          <a:xfrm>
            <a:off x="906324" y="1971129"/>
            <a:ext cx="7331351" cy="3667671"/>
          </a:xfrm>
          <a:prstGeom prst="rect">
            <a:avLst/>
          </a:prstGeom>
        </p:spPr>
        <p:txBody>
          <a:bodyPr vert="horz" wrap="square" lIns="0" tIns="0" rIns="0" bIns="0" rtlCol="0">
            <a:spAutoFit/>
          </a:bodyPr>
          <a:lstStyle/>
          <a:p>
            <a:pPr marL="0" indent="0">
              <a:buNone/>
            </a:pPr>
            <a:r>
              <a:rPr lang="en-GB" dirty="0"/>
              <a:t>Q6  Are those with immigration permission (Home Office Student visa students) to reside in the UK as foreign students eligible for public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But dependents of Student visa students are treated differently for funding purposes: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Young people resident in UK in education and/or training whilst their parents are legally and temporarily resident in UK (this includes children of HO Student visa Foreign Students) are not usually defined as a foreign student but as a dependant and are usually eligible for funding under paragraph 40 (e)</a:t>
            </a:r>
          </a:p>
        </p:txBody>
      </p:sp>
    </p:spTree>
    <p:extLst>
      <p:ext uri="{BB962C8B-B14F-4D97-AF65-F5344CB8AC3E}">
        <p14:creationId xmlns:p14="http://schemas.microsoft.com/office/powerpoint/2010/main" val="521074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fr-FR" dirty="0" err="1"/>
              <a:t>Ineligible</a:t>
            </a:r>
            <a:r>
              <a:rPr lang="fr-FR" dirty="0"/>
              <a:t> </a:t>
            </a:r>
            <a:r>
              <a:rPr lang="fr-FR" dirty="0" err="1"/>
              <a:t>students</a:t>
            </a:r>
            <a:r>
              <a:rPr lang="fr-FR" dirty="0"/>
              <a:t> (Q&amp;A 7)</a:t>
            </a:r>
            <a:endParaRPr spc="-5" dirty="0">
              <a:solidFill>
                <a:schemeClr val="tx2"/>
              </a:solidFill>
            </a:endParaRPr>
          </a:p>
        </p:txBody>
      </p:sp>
      <p:sp>
        <p:nvSpPr>
          <p:cNvPr id="4" name="object 4"/>
          <p:cNvSpPr txBox="1">
            <a:spLocks noGrp="1"/>
          </p:cNvSpPr>
          <p:nvPr>
            <p:ph type="body" idx="1"/>
          </p:nvPr>
        </p:nvSpPr>
        <p:spPr>
          <a:xfrm>
            <a:off x="906324" y="1550823"/>
            <a:ext cx="7331351" cy="4873129"/>
          </a:xfrm>
          <a:prstGeom prst="rect">
            <a:avLst/>
          </a:prstGeom>
        </p:spPr>
        <p:txBody>
          <a:bodyPr vert="horz" wrap="square" lIns="0" tIns="0" rIns="0" bIns="0" rtlCol="0">
            <a:spAutoFit/>
          </a:bodyPr>
          <a:lstStyle/>
          <a:p>
            <a:pPr marL="0" indent="0">
              <a:buNone/>
            </a:pPr>
            <a:r>
              <a:rPr lang="en-GB" dirty="0"/>
              <a:t>Q7  Are those with no legal immigration permission to reside in the UK eligible for public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A7  No, but some caveats apply to this statement:</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we recognise that young people living in England who were also living here during their childhood may have certain legal rights to access education and training whilst the Home Office resolve their immigration status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In offering any final decisions on eligibility, we take into account court decisions on when individuals are liable for deportation and the timescales for any final Home Office immigration decisions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The differences between students already attending programmes and those identified prior to enrolment are explained on slide 47</a:t>
            </a:r>
          </a:p>
        </p:txBody>
      </p:sp>
    </p:spTree>
    <p:extLst>
      <p:ext uri="{BB962C8B-B14F-4D97-AF65-F5344CB8AC3E}">
        <p14:creationId xmlns:p14="http://schemas.microsoft.com/office/powerpoint/2010/main" val="298824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lstStyle/>
          <a:p>
            <a:pPr marL="12700">
              <a:lnSpc>
                <a:spcPct val="100000"/>
              </a:lnSpc>
            </a:pPr>
            <a:r>
              <a:rPr lang="en-GB" spc="-5" dirty="0"/>
              <a:t>Relationship between fees and eligibility</a:t>
            </a:r>
          </a:p>
        </p:txBody>
      </p:sp>
    </p:spTree>
    <p:extLst>
      <p:ext uri="{BB962C8B-B14F-4D97-AF65-F5344CB8AC3E}">
        <p14:creationId xmlns:p14="http://schemas.microsoft.com/office/powerpoint/2010/main" val="842373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fr-FR" dirty="0" err="1"/>
              <a:t>Ineligible</a:t>
            </a:r>
            <a:r>
              <a:rPr lang="fr-FR" dirty="0"/>
              <a:t> </a:t>
            </a:r>
            <a:r>
              <a:rPr lang="fr-FR" dirty="0" err="1"/>
              <a:t>students</a:t>
            </a:r>
            <a:r>
              <a:rPr lang="fr-FR" dirty="0"/>
              <a:t> (A7) (</a:t>
            </a:r>
            <a:r>
              <a:rPr lang="fr-FR" dirty="0" err="1"/>
              <a:t>continued</a:t>
            </a:r>
            <a:r>
              <a:rPr lang="fr-FR" dirty="0"/>
              <a:t>)</a:t>
            </a:r>
            <a:endParaRPr spc="-5" dirty="0">
              <a:solidFill>
                <a:schemeClr val="tx2"/>
              </a:solidFill>
            </a:endParaRPr>
          </a:p>
        </p:txBody>
      </p:sp>
      <p:sp>
        <p:nvSpPr>
          <p:cNvPr id="4" name="object 4"/>
          <p:cNvSpPr txBox="1">
            <a:spLocks noGrp="1"/>
          </p:cNvSpPr>
          <p:nvPr>
            <p:ph type="body" idx="1"/>
          </p:nvPr>
        </p:nvSpPr>
        <p:spPr>
          <a:xfrm>
            <a:off x="906324" y="1550823"/>
            <a:ext cx="7331351" cy="4732065"/>
          </a:xfrm>
          <a:prstGeom prst="rect">
            <a:avLst/>
          </a:prstGeom>
        </p:spPr>
        <p:txBody>
          <a:bodyPr vert="horz" wrap="square" lIns="0" tIns="0" rIns="0" bIns="0" rtlCol="0">
            <a:spAutoFit/>
          </a:bodyPr>
          <a:lstStyle/>
          <a:p>
            <a:pPr marL="0" indent="0">
              <a:buNone/>
            </a:pPr>
            <a:r>
              <a:rPr lang="en-GB" dirty="0"/>
              <a:t>Q7  Are those with no legal immigration permission to reside in the UK eligible for public funding?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A7  continued: No, but some caveats apply to this statement: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Institutions who have recruited students whom they subsequently find have no legal right to remain in UK should consult their ESFA Territorial Team before making any final decision on the student’s eligibility. Institutions should seek to clarify the immigration permission before enrolling students where immigration permission is uncertain at enrolment time</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Such students should be encouraged to resolve their immigration status with the Home Office at their earliest opportunity</a:t>
            </a:r>
          </a:p>
        </p:txBody>
      </p:sp>
    </p:spTree>
    <p:extLst>
      <p:ext uri="{BB962C8B-B14F-4D97-AF65-F5344CB8AC3E}">
        <p14:creationId xmlns:p14="http://schemas.microsoft.com/office/powerpoint/2010/main" val="978032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Eligible students (Q&amp;A 8)</a:t>
            </a:r>
            <a:endParaRPr spc="-5" dirty="0">
              <a:solidFill>
                <a:schemeClr val="tx2"/>
              </a:solidFill>
            </a:endParaRPr>
          </a:p>
        </p:txBody>
      </p:sp>
      <p:sp>
        <p:nvSpPr>
          <p:cNvPr id="4" name="object 4"/>
          <p:cNvSpPr txBox="1">
            <a:spLocks noGrp="1"/>
          </p:cNvSpPr>
          <p:nvPr>
            <p:ph type="body" idx="1"/>
          </p:nvPr>
        </p:nvSpPr>
        <p:spPr>
          <a:xfrm>
            <a:off x="906324" y="1550823"/>
            <a:ext cx="7331351" cy="4565352"/>
          </a:xfrm>
          <a:prstGeom prst="rect">
            <a:avLst/>
          </a:prstGeom>
        </p:spPr>
        <p:txBody>
          <a:bodyPr vert="horz" wrap="square" lIns="0" tIns="0" rIns="0" bIns="0" rtlCol="0">
            <a:spAutoFit/>
          </a:bodyPr>
          <a:lstStyle/>
          <a:p>
            <a:pPr marL="0" indent="0">
              <a:buNone/>
            </a:pPr>
            <a:r>
              <a:rPr lang="en-GB" dirty="0"/>
              <a:t>Q8  Are EEA citizens who moved to UK before 1 January 2021 eligible for funding?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A8  Yes, but some caveats apply to this statement:</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Ideally such nationals should have applied to Home Office for settled status or have pre-settled status.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EEA nationals resident in UK before 1 January 2021 should be eligible for funding and will be funded where institutions hold evidence of residency before 1 January 2021</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Any such students without Home Office evidence of settled or pre-settled status should be encouraged to resolve their immigration status with the Home Office at their earliest opportunity</a:t>
            </a:r>
          </a:p>
        </p:txBody>
      </p:sp>
    </p:spTree>
    <p:extLst>
      <p:ext uri="{BB962C8B-B14F-4D97-AF65-F5344CB8AC3E}">
        <p14:creationId xmlns:p14="http://schemas.microsoft.com/office/powerpoint/2010/main" val="1677416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fr-FR" dirty="0" err="1"/>
              <a:t>Ineligible</a:t>
            </a:r>
            <a:r>
              <a:rPr lang="fr-FR" dirty="0"/>
              <a:t> </a:t>
            </a:r>
            <a:r>
              <a:rPr lang="fr-FR" dirty="0" err="1"/>
              <a:t>students</a:t>
            </a:r>
            <a:r>
              <a:rPr lang="fr-FR" dirty="0"/>
              <a:t> (Q&amp;A 9)</a:t>
            </a:r>
            <a:endParaRPr spc="-5" dirty="0">
              <a:solidFill>
                <a:schemeClr val="tx2"/>
              </a:solidFill>
            </a:endParaRPr>
          </a:p>
        </p:txBody>
      </p:sp>
      <p:sp>
        <p:nvSpPr>
          <p:cNvPr id="4" name="object 4"/>
          <p:cNvSpPr txBox="1">
            <a:spLocks noGrp="1"/>
          </p:cNvSpPr>
          <p:nvPr>
            <p:ph type="body" idx="1"/>
          </p:nvPr>
        </p:nvSpPr>
        <p:spPr>
          <a:xfrm>
            <a:off x="906324" y="1550823"/>
            <a:ext cx="7331351" cy="3808735"/>
          </a:xfrm>
          <a:prstGeom prst="rect">
            <a:avLst/>
          </a:prstGeom>
        </p:spPr>
        <p:txBody>
          <a:bodyPr vert="horz" wrap="square" lIns="0" tIns="0" rIns="0" bIns="0" rtlCol="0">
            <a:spAutoFit/>
          </a:bodyPr>
          <a:lstStyle/>
          <a:p>
            <a:pPr marL="0" indent="0">
              <a:buNone/>
            </a:pPr>
            <a:r>
              <a:rPr lang="en-GB" dirty="0"/>
              <a:t>Q9  Are EEA nationals who moved to UK on or after 1 January 2021 automatically eligible for funding?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No, but some caveats apply to this statement:</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All Irish citizens are automatically eligible for funding on the same basis as all UK citizens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All other EEA (includes EU) citizens who enter UK on or after 1 January 2021 must be treated equally to citizens entering the UK from all other nations of the world and need to prove they have the necessary Home Office immigration permission to legally reside in the UK</a:t>
            </a:r>
          </a:p>
        </p:txBody>
      </p:sp>
    </p:spTree>
    <p:extLst>
      <p:ext uri="{BB962C8B-B14F-4D97-AF65-F5344CB8AC3E}">
        <p14:creationId xmlns:p14="http://schemas.microsoft.com/office/powerpoint/2010/main" val="10070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spc="-5" dirty="0">
                <a:solidFill>
                  <a:schemeClr val="tx2"/>
                </a:solidFill>
              </a:rPr>
              <a:t>Funding eligibility by age (Q&amp;A 10)</a:t>
            </a:r>
            <a:endParaRPr spc="-5" dirty="0">
              <a:solidFill>
                <a:schemeClr val="tx2"/>
              </a:solidFill>
            </a:endParaRPr>
          </a:p>
        </p:txBody>
      </p:sp>
      <p:sp>
        <p:nvSpPr>
          <p:cNvPr id="4" name="object 4"/>
          <p:cNvSpPr txBox="1">
            <a:spLocks noGrp="1"/>
          </p:cNvSpPr>
          <p:nvPr>
            <p:ph type="body" idx="1"/>
          </p:nvPr>
        </p:nvSpPr>
        <p:spPr>
          <a:xfrm>
            <a:off x="906324" y="1550823"/>
            <a:ext cx="7628076" cy="4565352"/>
          </a:xfrm>
          <a:prstGeom prst="rect">
            <a:avLst/>
          </a:prstGeom>
        </p:spPr>
        <p:txBody>
          <a:bodyPr vert="horz" wrap="square" lIns="0" tIns="0" rIns="0" bIns="0" rtlCol="0">
            <a:spAutoFit/>
          </a:bodyPr>
          <a:lstStyle/>
          <a:p>
            <a:pPr marL="0" indent="0">
              <a:buNone/>
            </a:pPr>
            <a:r>
              <a:rPr lang="en-GB" dirty="0"/>
              <a:t>Q10  Are any students aged 19 on the 31 August 2024 funded under ESFA young people study programmes at ILR funded institutions in 2024 to 2025?</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A10  No – the general answer - but following 2 exceptions: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those students aged 19 to 24 with a EHC plan and for whom we have agreed funding</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Students completing learning programmes in funded institutions started whilst they were aged under 19 at the start of their first year of study (these appear on Row D of the Funding Claim Report)</a:t>
            </a:r>
          </a:p>
          <a:p>
            <a:pPr marL="698500" indent="-228600">
              <a:spcBef>
                <a:spcPts val="1080"/>
              </a:spcBef>
              <a:buClr>
                <a:srgbClr val="1F497D"/>
              </a:buClr>
              <a:buFont typeface="Wingdings"/>
              <a:buChar char=""/>
              <a:tabLst>
                <a:tab pos="1155700" algn="l"/>
              </a:tabLst>
            </a:pPr>
            <a:r>
              <a:rPr lang="en-GB" b="0" dirty="0">
                <a:latin typeface="Arial"/>
                <a:cs typeface="Arial"/>
              </a:rPr>
              <a:t>All questions on the funding rate for students attending adult funded provision should be addressed to ESFA adult funding team</a:t>
            </a:r>
          </a:p>
        </p:txBody>
      </p:sp>
    </p:spTree>
    <p:extLst>
      <p:ext uri="{BB962C8B-B14F-4D97-AF65-F5344CB8AC3E}">
        <p14:creationId xmlns:p14="http://schemas.microsoft.com/office/powerpoint/2010/main" val="1466541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funding eligibility (Q&amp;A 11)</a:t>
            </a:r>
            <a:endParaRPr spc="-5" dirty="0">
              <a:solidFill>
                <a:schemeClr val="tx2"/>
              </a:solidFill>
            </a:endParaRPr>
          </a:p>
        </p:txBody>
      </p:sp>
      <p:sp>
        <p:nvSpPr>
          <p:cNvPr id="4" name="object 4"/>
          <p:cNvSpPr txBox="1">
            <a:spLocks noGrp="1"/>
          </p:cNvSpPr>
          <p:nvPr>
            <p:ph type="body" idx="1"/>
          </p:nvPr>
        </p:nvSpPr>
        <p:spPr>
          <a:xfrm>
            <a:off x="906324" y="1550823"/>
            <a:ext cx="7331351" cy="4732065"/>
          </a:xfrm>
          <a:prstGeom prst="rect">
            <a:avLst/>
          </a:prstGeom>
        </p:spPr>
        <p:txBody>
          <a:bodyPr vert="horz" wrap="square" lIns="0" tIns="0" rIns="0" bIns="0" rtlCol="0">
            <a:spAutoFit/>
          </a:bodyPr>
          <a:lstStyle/>
          <a:p>
            <a:pPr marL="0" indent="0">
              <a:buNone/>
            </a:pPr>
            <a:r>
              <a:rPr lang="en-GB" dirty="0"/>
              <a:t>Q11  Can a year 11 student be recruited in the same funding year by a post-16 institution?</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A11  The guidance on year 11 student recruitment for summer programmes as they complete year 11 is in Funding Regulations Section 3 paragraphs 55 to 56. This confirms that we will not recognise, for all 16 to 19 funding purposes, year 11 students where the study is in the same teaching year as their year 11 school attendance.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48 confirms young people can legally leave school from the last Friday in June as a completion date for year 11.</a:t>
            </a:r>
            <a:r>
              <a:rPr lang="en-GB" dirty="0"/>
              <a:t> </a:t>
            </a:r>
          </a:p>
          <a:p>
            <a:pPr marL="0" indent="0">
              <a:buNone/>
            </a:pPr>
            <a:endParaRPr lang="en-GB" dirty="0"/>
          </a:p>
          <a:p>
            <a:pPr marL="0" indent="0">
              <a:buNone/>
            </a:pPr>
            <a:r>
              <a:rPr lang="en-GB" dirty="0"/>
              <a:t>Answer continues on next slide</a:t>
            </a:r>
            <a:endParaRPr lang="en-GB" b="0" dirty="0">
              <a:latin typeface="Arial"/>
              <a:cs typeface="Arial"/>
            </a:endParaRPr>
          </a:p>
          <a:p>
            <a:pPr marL="756285" indent="-287020">
              <a:lnSpc>
                <a:spcPct val="100000"/>
              </a:lnSpc>
              <a:spcBef>
                <a:spcPts val="1080"/>
              </a:spcBef>
              <a:buClr>
                <a:srgbClr val="1F497D"/>
              </a:buClr>
              <a:buFont typeface="Wingdings"/>
              <a:buChar char=""/>
              <a:tabLst>
                <a:tab pos="756920" algn="l"/>
              </a:tabLst>
            </a:pPr>
            <a:endParaRPr lang="en-GB" b="0" dirty="0">
              <a:latin typeface="Arial"/>
              <a:cs typeface="Arial"/>
            </a:endParaRPr>
          </a:p>
        </p:txBody>
      </p:sp>
    </p:spTree>
    <p:extLst>
      <p:ext uri="{BB962C8B-B14F-4D97-AF65-F5344CB8AC3E}">
        <p14:creationId xmlns:p14="http://schemas.microsoft.com/office/powerpoint/2010/main" val="1893775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984885"/>
          </a:xfrm>
          <a:prstGeom prst="rect">
            <a:avLst/>
          </a:prstGeom>
        </p:spPr>
        <p:txBody>
          <a:bodyPr vert="horz" wrap="square" lIns="0" tIns="0" rIns="0" bIns="0" rtlCol="0">
            <a:spAutoFit/>
          </a:bodyPr>
          <a:lstStyle/>
          <a:p>
            <a:pPr marL="12700">
              <a:lnSpc>
                <a:spcPct val="100000"/>
              </a:lnSpc>
            </a:pPr>
            <a:r>
              <a:rPr lang="en-GB" dirty="0"/>
              <a:t>Student funding eligibility (A 11) (continued)</a:t>
            </a:r>
            <a:endParaRPr spc="-5" dirty="0">
              <a:solidFill>
                <a:schemeClr val="tx2"/>
              </a:solidFill>
            </a:endParaRPr>
          </a:p>
        </p:txBody>
      </p:sp>
      <p:sp>
        <p:nvSpPr>
          <p:cNvPr id="4" name="object 4"/>
          <p:cNvSpPr txBox="1">
            <a:spLocks noGrp="1"/>
          </p:cNvSpPr>
          <p:nvPr>
            <p:ph type="body" idx="1"/>
          </p:nvPr>
        </p:nvSpPr>
        <p:spPr>
          <a:xfrm>
            <a:off x="906324" y="1903288"/>
            <a:ext cx="7331351" cy="2911053"/>
          </a:xfrm>
          <a:prstGeom prst="rect">
            <a:avLst/>
          </a:prstGeom>
        </p:spPr>
        <p:txBody>
          <a:bodyPr vert="horz" wrap="square" lIns="0" tIns="0" rIns="0" bIns="0" rtlCol="0">
            <a:spAutoFit/>
          </a:bodyPr>
          <a:lstStyle/>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49 confirms that such students are counted for government statistical purposes for the year as part of the year 11 group and should not usually be part of the post-16 cohort of students for the same year.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54 allows for the small scale recruitment of students by funded institutions who enter the UK for the first time during the normal year 11 school education group and who have not been attending an ESFA funded school place during the funding year.</a:t>
            </a:r>
          </a:p>
        </p:txBody>
      </p:sp>
    </p:spTree>
    <p:extLst>
      <p:ext uri="{BB962C8B-B14F-4D97-AF65-F5344CB8AC3E}">
        <p14:creationId xmlns:p14="http://schemas.microsoft.com/office/powerpoint/2010/main" val="1830514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enrolment forms (A–12 page 1)</a:t>
            </a:r>
            <a:endParaRPr spc="-5" dirty="0">
              <a:solidFill>
                <a:schemeClr val="tx2"/>
              </a:solidFill>
            </a:endParaRPr>
          </a:p>
        </p:txBody>
      </p:sp>
      <p:sp>
        <p:nvSpPr>
          <p:cNvPr id="4" name="object 4"/>
          <p:cNvSpPr txBox="1">
            <a:spLocks noGrp="1"/>
          </p:cNvSpPr>
          <p:nvPr>
            <p:ph type="body" idx="1"/>
          </p:nvPr>
        </p:nvSpPr>
        <p:spPr>
          <a:xfrm>
            <a:off x="609600" y="1371600"/>
            <a:ext cx="8229600" cy="5655394"/>
          </a:xfrm>
          <a:prstGeom prst="rect">
            <a:avLst/>
          </a:prstGeom>
        </p:spPr>
        <p:txBody>
          <a:bodyPr vert="horz" wrap="square" lIns="0" tIns="0" rIns="0" bIns="0" rtlCol="0">
            <a:spAutoFit/>
          </a:bodyPr>
          <a:lstStyle/>
          <a:p>
            <a:pPr marL="0" indent="0">
              <a:buNone/>
            </a:pPr>
            <a:r>
              <a:rPr lang="en-GB" dirty="0"/>
              <a:t>Q12  A 20 year old UK citizen seeking ESFA funding has lived part of the last 3 years outside the UK. Is the student eligible for ESFA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A12  Firstly, the institution should check if the student has a current EHC plan, as we only fund 19 to 24 students under young people funding arrangements with an EHC plan. All other adults are funded under our adult funding arrangements.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Because the student is aged over 19 on the 31 August 2022 the student eligibility concession in regulations paragraph 40 does not apply and the student will need to be assessed against paragraph 38 which requires 3 years prior ordinary residency in the UK. Ordinary residency is set out in regulations paragraph 37. To determine whether the overseas residency was permanent or temporary, the institution will need to ask the student some additional questions and use the answers to determine if they can be treated as eligible for ESFA funding. </a:t>
            </a:r>
          </a:p>
          <a:p>
            <a:pPr marL="1155700" lvl="1" indent="-228600">
              <a:lnSpc>
                <a:spcPct val="100000"/>
              </a:lnSpc>
              <a:spcBef>
                <a:spcPts val="1080"/>
              </a:spcBef>
              <a:buClr>
                <a:srgbClr val="1F497D"/>
              </a:buClr>
              <a:buFont typeface="Wingdings"/>
              <a:buChar char=""/>
              <a:tabLst>
                <a:tab pos="1155700" algn="l"/>
              </a:tabLst>
            </a:pPr>
            <a:endParaRPr lang="en-GB" sz="2000" dirty="0">
              <a:latin typeface="Arial"/>
              <a:cs typeface="Arial"/>
            </a:endParaRPr>
          </a:p>
        </p:txBody>
      </p:sp>
    </p:spTree>
    <p:extLst>
      <p:ext uri="{BB962C8B-B14F-4D97-AF65-F5344CB8AC3E}">
        <p14:creationId xmlns:p14="http://schemas.microsoft.com/office/powerpoint/2010/main" val="1358489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enrolment forms (A12 page 2)</a:t>
            </a:r>
            <a:endParaRPr spc="-5" dirty="0">
              <a:solidFill>
                <a:schemeClr val="tx2"/>
              </a:solidFill>
            </a:endParaRPr>
          </a:p>
        </p:txBody>
      </p:sp>
      <p:sp>
        <p:nvSpPr>
          <p:cNvPr id="4" name="object 4"/>
          <p:cNvSpPr txBox="1">
            <a:spLocks noGrp="1"/>
          </p:cNvSpPr>
          <p:nvPr>
            <p:ph type="body" idx="1"/>
          </p:nvPr>
        </p:nvSpPr>
        <p:spPr>
          <a:xfrm>
            <a:off x="906324" y="1550823"/>
            <a:ext cx="7331351" cy="4539704"/>
          </a:xfrm>
          <a:prstGeom prst="rect">
            <a:avLst/>
          </a:prstGeom>
        </p:spPr>
        <p:txBody>
          <a:bodyPr vert="horz" wrap="square" lIns="0" tIns="0" rIns="0" bIns="0" rtlCol="0">
            <a:spAutoFit/>
          </a:bodyPr>
          <a:lstStyle/>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Questions to assist in determining ordinary residency for the 3 year period before the course commences: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When did the family move overseas (and where)?</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When did the family move back to the UK?</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Have they maintained a family home in UK whilst overseas?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Where have they spent any holiday/long vacation periods (UK or overseas)?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How regularly have they returned to UK during period overseas?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Why did they move overseas and why have they returned?</a:t>
            </a:r>
            <a:endParaRPr lang="en-GB" b="0" dirty="0">
              <a:latin typeface="Arial"/>
              <a:cs typeface="Arial"/>
            </a:endParaRPr>
          </a:p>
        </p:txBody>
      </p:sp>
    </p:spTree>
    <p:extLst>
      <p:ext uri="{BB962C8B-B14F-4D97-AF65-F5344CB8AC3E}">
        <p14:creationId xmlns:p14="http://schemas.microsoft.com/office/powerpoint/2010/main" val="1900832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enrolment forms (A12 page 3)</a:t>
            </a:r>
            <a:endParaRPr spc="-5" dirty="0">
              <a:solidFill>
                <a:schemeClr val="tx2"/>
              </a:solidFill>
            </a:endParaRPr>
          </a:p>
        </p:txBody>
      </p:sp>
      <p:sp>
        <p:nvSpPr>
          <p:cNvPr id="4" name="object 4"/>
          <p:cNvSpPr txBox="1">
            <a:spLocks noGrp="1"/>
          </p:cNvSpPr>
          <p:nvPr>
            <p:ph type="body" idx="1"/>
          </p:nvPr>
        </p:nvSpPr>
        <p:spPr>
          <a:xfrm>
            <a:off x="906324" y="1550823"/>
            <a:ext cx="7331351" cy="4898777"/>
          </a:xfrm>
          <a:prstGeom prst="rect">
            <a:avLst/>
          </a:prstGeom>
        </p:spPr>
        <p:txBody>
          <a:bodyPr vert="horz" wrap="square" lIns="0" tIns="0" rIns="0" bIns="0" rtlCol="0">
            <a:spAutoFit/>
          </a:bodyPr>
          <a:lstStyle/>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Using the answers to the questions to assist in determining ordinary residency for the 3 year period before the course commences: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The answers will help determine whether the residency overseas was permanent or temporary. The shorter the period overseas the more likely the residency was temporary although the determination of the reason for the move and return to the UK is important to any final decision.</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If the family emigrated then they have moved their ordinary residency to the overseas country and will need to live in UK for 3 years to meet the funding eligibility requirements of paragraph 38. This could include families who choose to emigrate and then return to the UK after a short period overseas such as a month.</a:t>
            </a:r>
          </a:p>
        </p:txBody>
      </p:sp>
    </p:spTree>
    <p:extLst>
      <p:ext uri="{BB962C8B-B14F-4D97-AF65-F5344CB8AC3E}">
        <p14:creationId xmlns:p14="http://schemas.microsoft.com/office/powerpoint/2010/main" val="3562160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enrolment forms (A–12 page 4)</a:t>
            </a:r>
            <a:endParaRPr spc="-5" dirty="0">
              <a:solidFill>
                <a:schemeClr val="tx2"/>
              </a:solidFill>
            </a:endParaRPr>
          </a:p>
        </p:txBody>
      </p:sp>
      <p:sp>
        <p:nvSpPr>
          <p:cNvPr id="4" name="object 4"/>
          <p:cNvSpPr txBox="1">
            <a:spLocks noGrp="1"/>
          </p:cNvSpPr>
          <p:nvPr>
            <p:ph type="body" idx="1"/>
          </p:nvPr>
        </p:nvSpPr>
        <p:spPr>
          <a:xfrm>
            <a:off x="906324" y="1550823"/>
            <a:ext cx="7331351" cy="4142160"/>
          </a:xfrm>
          <a:prstGeom prst="rect">
            <a:avLst/>
          </a:prstGeom>
        </p:spPr>
        <p:txBody>
          <a:bodyPr vert="horz" wrap="square" lIns="0" tIns="0" rIns="0" bIns="0" rtlCol="0">
            <a:spAutoFit/>
          </a:bodyPr>
          <a:lstStyle/>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Using the answers to the questions to assist in determining ordinary residency for the 3 year period before the course commences: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If the family have temporarily moved overseas because of any work requirements (usually parents) such as working for UK government or UK firms, they should be able to evidence this. In most cases, this work will be for relatively short periods and their contract of employment will evidence this. However, some of these contracts may be of many years duration and to satisfy the ordinary residency test, we would expect to see a long-term connection to the UK so as to avoid funding individuals who have chosen to emigrate. </a:t>
            </a:r>
            <a:endParaRPr lang="en-GB" sz="2000" dirty="0">
              <a:latin typeface="Arial"/>
              <a:cs typeface="Arial"/>
            </a:endParaRPr>
          </a:p>
        </p:txBody>
      </p:sp>
    </p:spTree>
    <p:extLst>
      <p:ext uri="{BB962C8B-B14F-4D97-AF65-F5344CB8AC3E}">
        <p14:creationId xmlns:p14="http://schemas.microsoft.com/office/powerpoint/2010/main" val="289103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7714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Relationship between fees and eligibility</a:t>
            </a:r>
            <a:endParaRPr spc="-5" dirty="0">
              <a:solidFill>
                <a:schemeClr val="tx2"/>
              </a:solidFill>
            </a:endParaRPr>
          </a:p>
        </p:txBody>
      </p:sp>
      <p:sp>
        <p:nvSpPr>
          <p:cNvPr id="4" name="object 4"/>
          <p:cNvSpPr txBox="1">
            <a:spLocks noGrp="1"/>
          </p:cNvSpPr>
          <p:nvPr>
            <p:ph type="body" idx="1"/>
          </p:nvPr>
        </p:nvSpPr>
        <p:spPr>
          <a:xfrm>
            <a:off x="906324" y="1550823"/>
            <a:ext cx="7331351" cy="3690754"/>
          </a:xfrm>
          <a:prstGeom prst="rect">
            <a:avLst/>
          </a:prstGeom>
        </p:spPr>
        <p:txBody>
          <a:bodyPr vert="horz" wrap="square" lIns="0" tIns="0" rIns="0" bIns="0" rtlCol="0">
            <a:spAutoFit/>
          </a:bodyPr>
          <a:lstStyle/>
          <a:p>
            <a:pPr marL="12700">
              <a:lnSpc>
                <a:spcPct val="100000"/>
              </a:lnSpc>
            </a:pPr>
            <a:r>
              <a:rPr lang="en-GB" spc="-5" dirty="0"/>
              <a:t>We have student eligibility guidance (SEG) to:</a:t>
            </a:r>
          </a:p>
          <a:p>
            <a:pPr marL="756285" indent="-287020">
              <a:lnSpc>
                <a:spcPct val="100000"/>
              </a:lnSpc>
              <a:spcBef>
                <a:spcPts val="1080"/>
              </a:spcBef>
              <a:buClr>
                <a:srgbClr val="1F497D"/>
              </a:buClr>
              <a:buFont typeface="Wingdings"/>
              <a:buChar char=""/>
              <a:tabLst>
                <a:tab pos="756920" algn="l"/>
              </a:tabLst>
            </a:pPr>
            <a:r>
              <a:rPr lang="en-GB" b="0" dirty="0"/>
              <a:t>allow institutions t</a:t>
            </a:r>
            <a:r>
              <a:rPr lang="en-GB" b="0" dirty="0">
                <a:latin typeface="Arial"/>
                <a:cs typeface="Arial"/>
              </a:rPr>
              <a:t>o identify who is entitled to ESFA funding under the regulations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confirm that all ESFA funded students aged under 19 and students aged 19 to 24 with an Education, Health and Care (EHC) plan should not be charged tuition fees</a:t>
            </a:r>
          </a:p>
          <a:p>
            <a:pPr marL="469265">
              <a:lnSpc>
                <a:spcPct val="100000"/>
              </a:lnSpc>
              <a:spcBef>
                <a:spcPts val="1080"/>
              </a:spcBef>
              <a:buClr>
                <a:srgbClr val="1F497D"/>
              </a:buClr>
              <a:tabLst>
                <a:tab pos="756920" algn="l"/>
              </a:tabLst>
            </a:pPr>
            <a:r>
              <a:rPr lang="en-GB" dirty="0"/>
              <a:t>The presentation i</a:t>
            </a:r>
            <a:r>
              <a:rPr lang="en-GB" dirty="0">
                <a:latin typeface="Arial"/>
                <a:cs typeface="Arial"/>
              </a:rPr>
              <a:t>ncludes</a:t>
            </a:r>
          </a:p>
          <a:p>
            <a:pPr marL="1213485" lvl="1" indent="-287020">
              <a:spcBef>
                <a:spcPts val="1080"/>
              </a:spcBef>
              <a:buClr>
                <a:srgbClr val="1F497D"/>
              </a:buClr>
              <a:buFont typeface="Wingdings"/>
              <a:buChar char=""/>
              <a:tabLst>
                <a:tab pos="756920" algn="l"/>
              </a:tabLst>
            </a:pPr>
            <a:r>
              <a:rPr lang="en-GB" b="0" dirty="0">
                <a:latin typeface="Arial"/>
                <a:cs typeface="Arial"/>
              </a:rPr>
              <a:t>references to the ESFA SEG rules within our Funding Regulations </a:t>
            </a:r>
          </a:p>
          <a:p>
            <a:pPr marL="1213485" lvl="1" indent="-287020">
              <a:spcBef>
                <a:spcPts val="1080"/>
              </a:spcBef>
              <a:buClr>
                <a:srgbClr val="1F497D"/>
              </a:buClr>
              <a:buFont typeface="Wingdings"/>
              <a:buChar char=""/>
              <a:tabLst>
                <a:tab pos="756920" algn="l"/>
              </a:tabLst>
            </a:pPr>
            <a:r>
              <a:rPr lang="en-GB" b="0" dirty="0">
                <a:latin typeface="Arial"/>
                <a:cs typeface="Arial"/>
              </a:rPr>
              <a:t>relevant student eligibility compliance evidence</a:t>
            </a:r>
            <a:endParaRPr dirty="0">
              <a:latin typeface="Arial"/>
              <a:cs typeface="Arial"/>
            </a:endParaRPr>
          </a:p>
        </p:txBody>
      </p:sp>
    </p:spTree>
    <p:extLst>
      <p:ext uri="{BB962C8B-B14F-4D97-AF65-F5344CB8AC3E}">
        <p14:creationId xmlns:p14="http://schemas.microsoft.com/office/powerpoint/2010/main" val="1938479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enrolment forms (Q&amp;A 13)</a:t>
            </a:r>
            <a:endParaRPr spc="-5" dirty="0">
              <a:solidFill>
                <a:schemeClr val="tx2"/>
              </a:solidFill>
            </a:endParaRPr>
          </a:p>
        </p:txBody>
      </p:sp>
      <p:sp>
        <p:nvSpPr>
          <p:cNvPr id="4" name="object 4"/>
          <p:cNvSpPr txBox="1">
            <a:spLocks noGrp="1"/>
          </p:cNvSpPr>
          <p:nvPr>
            <p:ph type="body" idx="1"/>
          </p:nvPr>
        </p:nvSpPr>
        <p:spPr>
          <a:xfrm>
            <a:off x="906324" y="1524632"/>
            <a:ext cx="7331351" cy="5206554"/>
          </a:xfrm>
          <a:prstGeom prst="rect">
            <a:avLst/>
          </a:prstGeom>
        </p:spPr>
        <p:txBody>
          <a:bodyPr vert="horz" wrap="square" lIns="0" tIns="0" rIns="0" bIns="0" rtlCol="0">
            <a:spAutoFit/>
          </a:bodyPr>
          <a:lstStyle/>
          <a:p>
            <a:pPr marL="0" indent="0">
              <a:buNone/>
            </a:pPr>
            <a:r>
              <a:rPr lang="en-GB" dirty="0"/>
              <a:t>Q13  Does ESFA accept electronically signed learning agreements (unsigned learning agreements/enrolment forms are an issue when found in any funding audit) as providing appropriate funding audit evidence?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A13  Institutions usually expect students to sign a learning agreement/ enrolment form when first attending their programme (legal, health and safety and data protection reasons). We accept both paper and electronic signatures and the evidential requirements are set out in paragraph 81.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Students attending institution premises for their actual programmes usually provide all necessary funding audit evidence of existence through registers – which may be electronic or written. We have issued combined detailed requirements on learning agreements and/or enrolment forms in paragraphs 80 to 82.</a:t>
            </a:r>
          </a:p>
        </p:txBody>
      </p:sp>
    </p:spTree>
    <p:extLst>
      <p:ext uri="{BB962C8B-B14F-4D97-AF65-F5344CB8AC3E}">
        <p14:creationId xmlns:p14="http://schemas.microsoft.com/office/powerpoint/2010/main" val="11109382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0CCBA-B073-B8E0-FAFC-C273EBDC3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2CFDF-3F7E-4AF5-AA7D-5BEFA470B22B}"/>
              </a:ext>
            </a:extLst>
          </p:cNvPr>
          <p:cNvSpPr>
            <a:spLocks noGrp="1"/>
          </p:cNvSpPr>
          <p:nvPr>
            <p:ph type="ctrTitle"/>
          </p:nvPr>
        </p:nvSpPr>
        <p:spPr>
          <a:xfrm>
            <a:off x="481164" y="2689717"/>
            <a:ext cx="6605436" cy="790775"/>
          </a:xfrm>
        </p:spPr>
        <p:txBody>
          <a:bodyPr/>
          <a:lstStyle/>
          <a:p>
            <a:r>
              <a:rPr lang="en-GB" sz="4000" dirty="0">
                <a:latin typeface="Arial" panose="020B0604020202020204" pitchFamily="34" charset="0"/>
                <a:cs typeface="Arial" panose="020B0604020202020204" pitchFamily="34" charset="0"/>
              </a:rPr>
              <a:t>ESFA Funding guidance for young people (DfE April to July2025)</a:t>
            </a:r>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1724DEE-0F43-E5A0-6B7B-36F06D6D9386}"/>
              </a:ext>
            </a:extLst>
          </p:cNvPr>
          <p:cNvSpPr>
            <a:spLocks noGrp="1"/>
          </p:cNvSpPr>
          <p:nvPr>
            <p:ph type="body" sz="quarter" idx="11"/>
          </p:nvPr>
        </p:nvSpPr>
        <p:spPr>
          <a:xfrm>
            <a:off x="481165" y="3772894"/>
            <a:ext cx="5472061" cy="1789705"/>
          </a:xfrm>
        </p:spPr>
        <p:txBody>
          <a:bodyPr/>
          <a:lstStyle/>
          <a:p>
            <a:r>
              <a:rPr lang="en-GB" dirty="0"/>
              <a:t>covering academic year</a:t>
            </a:r>
          </a:p>
          <a:p>
            <a:r>
              <a:rPr lang="en-GB" dirty="0"/>
              <a:t>2024 to 2025</a:t>
            </a:r>
          </a:p>
        </p:txBody>
      </p:sp>
      <p:sp>
        <p:nvSpPr>
          <p:cNvPr id="3" name="Text Placeholder 2">
            <a:extLst>
              <a:ext uri="{FF2B5EF4-FFF2-40B4-BE49-F238E27FC236}">
                <a16:creationId xmlns:a16="http://schemas.microsoft.com/office/drawing/2014/main" id="{CC79E265-3003-23B1-3032-857768758813}"/>
              </a:ext>
            </a:extLst>
          </p:cNvPr>
          <p:cNvSpPr>
            <a:spLocks noGrp="1"/>
          </p:cNvSpPr>
          <p:nvPr>
            <p:ph type="body" sz="quarter" idx="10"/>
          </p:nvPr>
        </p:nvSpPr>
        <p:spPr/>
        <p:txBody>
          <a:bodyPr/>
          <a:lstStyle/>
          <a:p>
            <a:r>
              <a:rPr lang="en-GB" dirty="0"/>
              <a:t>October 2024</a:t>
            </a:r>
          </a:p>
        </p:txBody>
      </p:sp>
    </p:spTree>
    <p:extLst>
      <p:ext uri="{BB962C8B-B14F-4D97-AF65-F5344CB8AC3E}">
        <p14:creationId xmlns:p14="http://schemas.microsoft.com/office/powerpoint/2010/main" val="83203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lstStyle/>
          <a:p>
            <a:pPr marL="12700">
              <a:lnSpc>
                <a:spcPct val="100000"/>
              </a:lnSpc>
            </a:pPr>
            <a:r>
              <a:rPr lang="en-GB" spc="-5" dirty="0"/>
              <a:t>Why do we have student eligibility rules?</a:t>
            </a:r>
          </a:p>
        </p:txBody>
      </p:sp>
    </p:spTree>
    <p:extLst>
      <p:ext uri="{BB962C8B-B14F-4D97-AF65-F5344CB8AC3E}">
        <p14:creationId xmlns:p14="http://schemas.microsoft.com/office/powerpoint/2010/main" val="76832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2" y="689014"/>
            <a:ext cx="8076248"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Why do we have student eligibility rules?</a:t>
            </a:r>
            <a:endParaRPr lang="en-GB" spc="-5" dirty="0">
              <a:solidFill>
                <a:schemeClr val="tx2"/>
              </a:solidFill>
            </a:endParaRPr>
          </a:p>
        </p:txBody>
      </p:sp>
      <p:sp>
        <p:nvSpPr>
          <p:cNvPr id="4" name="object 4"/>
          <p:cNvSpPr txBox="1">
            <a:spLocks noGrp="1"/>
          </p:cNvSpPr>
          <p:nvPr>
            <p:ph type="body" idx="1"/>
          </p:nvPr>
        </p:nvSpPr>
        <p:spPr>
          <a:xfrm>
            <a:off x="906324" y="1676400"/>
            <a:ext cx="7331351" cy="4090863"/>
          </a:xfrm>
          <a:prstGeom prst="rect">
            <a:avLst/>
          </a:prstGeom>
        </p:spPr>
        <p:txBody>
          <a:bodyPr vert="horz" wrap="square" lIns="0" tIns="0" rIns="0" bIns="0" rtlCol="0">
            <a:spAutoFit/>
          </a:bodyPr>
          <a:lstStyle/>
          <a:p>
            <a:pPr marL="12700">
              <a:lnSpc>
                <a:spcPct val="100000"/>
              </a:lnSpc>
            </a:pPr>
            <a:r>
              <a:rPr lang="en-GB" spc="-5" dirty="0"/>
              <a:t>Rules exist so that some students are ineligible. Why?</a:t>
            </a:r>
          </a:p>
          <a:p>
            <a:pPr marL="756285" indent="-287020">
              <a:lnSpc>
                <a:spcPct val="100000"/>
              </a:lnSpc>
              <a:spcBef>
                <a:spcPts val="1080"/>
              </a:spcBef>
              <a:buClr>
                <a:srgbClr val="1F497D"/>
              </a:buClr>
              <a:buFont typeface="Wingdings"/>
              <a:buChar char=""/>
              <a:tabLst>
                <a:tab pos="756920" algn="l"/>
              </a:tabLst>
            </a:pPr>
            <a:r>
              <a:rPr lang="en-GB" b="0" dirty="0"/>
              <a:t>i</a:t>
            </a:r>
            <a:r>
              <a:rPr lang="en-GB" b="0" dirty="0">
                <a:latin typeface="Arial"/>
                <a:cs typeface="Arial"/>
              </a:rPr>
              <a:t>nstitutions can charge full cost/overseas fees to students (only those with Home Office Student visa immigration status)</a:t>
            </a:r>
          </a:p>
          <a:p>
            <a:pPr marL="756285" indent="-287020">
              <a:lnSpc>
                <a:spcPct val="100000"/>
              </a:lnSpc>
              <a:spcBef>
                <a:spcPts val="1080"/>
              </a:spcBef>
              <a:buClr>
                <a:srgbClr val="1F497D"/>
              </a:buClr>
              <a:buFont typeface="Wingdings"/>
              <a:buChar char=""/>
              <a:tabLst>
                <a:tab pos="756920" algn="l"/>
              </a:tabLst>
            </a:pPr>
            <a:r>
              <a:rPr lang="en-GB" b="0" dirty="0"/>
              <a:t>i</a:t>
            </a:r>
            <a:r>
              <a:rPr lang="en-GB" b="0" dirty="0">
                <a:latin typeface="Arial"/>
                <a:cs typeface="Arial"/>
              </a:rPr>
              <a:t>nstitutions are protected by the Fees and Awards Regulations when charging students overseas fees</a:t>
            </a:r>
          </a:p>
          <a:p>
            <a:pPr marL="756285" indent="-287020">
              <a:lnSpc>
                <a:spcPct val="100000"/>
              </a:lnSpc>
              <a:spcBef>
                <a:spcPts val="1080"/>
              </a:spcBef>
              <a:buClr>
                <a:srgbClr val="1F497D"/>
              </a:buClr>
              <a:buFont typeface="Wingdings"/>
              <a:buChar char=""/>
              <a:tabLst>
                <a:tab pos="756920" algn="l"/>
              </a:tabLst>
            </a:pPr>
            <a:r>
              <a:rPr lang="en-GB" b="0" dirty="0"/>
              <a:t>g</a:t>
            </a:r>
            <a:r>
              <a:rPr lang="en-GB" b="0" dirty="0">
                <a:latin typeface="Arial"/>
                <a:cs typeface="Arial"/>
              </a:rPr>
              <a:t>overnment guarantees on ‘free education’ are honoured by institutions</a:t>
            </a:r>
          </a:p>
          <a:p>
            <a:pPr marL="756285" indent="-287020">
              <a:lnSpc>
                <a:spcPct val="100000"/>
              </a:lnSpc>
              <a:spcBef>
                <a:spcPts val="1080"/>
              </a:spcBef>
              <a:buClr>
                <a:srgbClr val="1F497D"/>
              </a:buClr>
              <a:buFont typeface="Wingdings"/>
              <a:buChar char=""/>
              <a:tabLst>
                <a:tab pos="756920" algn="l"/>
              </a:tabLst>
            </a:pPr>
            <a:r>
              <a:rPr lang="en-GB" b="0" dirty="0"/>
              <a:t>i</a:t>
            </a:r>
            <a:r>
              <a:rPr lang="en-GB" b="0" dirty="0">
                <a:latin typeface="Arial"/>
                <a:cs typeface="Arial"/>
              </a:rPr>
              <a:t>nstitutions ensure public funds are only being claimed for eligible students (increasing public pressure on this issue)</a:t>
            </a:r>
          </a:p>
          <a:p>
            <a:pPr marL="756285" indent="-287020">
              <a:lnSpc>
                <a:spcPct val="100000"/>
              </a:lnSpc>
              <a:spcBef>
                <a:spcPts val="1080"/>
              </a:spcBef>
              <a:buClr>
                <a:srgbClr val="1F497D"/>
              </a:buClr>
              <a:buFont typeface="Wingdings"/>
              <a:buChar char=""/>
              <a:tabLst>
                <a:tab pos="756920" algn="l"/>
              </a:tabLst>
            </a:pPr>
            <a:r>
              <a:rPr lang="en-GB" b="0" dirty="0"/>
              <a:t>t</a:t>
            </a:r>
            <a:r>
              <a:rPr lang="en-GB" b="0" dirty="0">
                <a:latin typeface="Arial"/>
                <a:cs typeface="Arial"/>
              </a:rPr>
              <a:t>o ensure consistency with HE provision and institutions</a:t>
            </a:r>
          </a:p>
        </p:txBody>
      </p:sp>
    </p:spTree>
    <p:extLst>
      <p:ext uri="{BB962C8B-B14F-4D97-AF65-F5344CB8AC3E}">
        <p14:creationId xmlns:p14="http://schemas.microsoft.com/office/powerpoint/2010/main" val="419484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lstStyle/>
          <a:p>
            <a:pPr marL="12700">
              <a:lnSpc>
                <a:spcPct val="100000"/>
              </a:lnSpc>
            </a:pPr>
            <a:r>
              <a:rPr lang="en-GB" spc="-5" dirty="0"/>
              <a:t>Residency eligibility</a:t>
            </a:r>
          </a:p>
        </p:txBody>
      </p:sp>
    </p:spTree>
    <p:extLst>
      <p:ext uri="{BB962C8B-B14F-4D97-AF65-F5344CB8AC3E}">
        <p14:creationId xmlns:p14="http://schemas.microsoft.com/office/powerpoint/2010/main" val="3772659961"/>
      </p:ext>
    </p:extLst>
  </p:cSld>
  <p:clrMapOvr>
    <a:masterClrMapping/>
  </p:clrMapOvr>
</p:sld>
</file>

<file path=ppt/theme/theme1.xml><?xml version="1.0" encoding="utf-8"?>
<a:theme xmlns:a="http://schemas.openxmlformats.org/drawingml/2006/main" name="Office Theme">
  <a:themeElements>
    <a:clrScheme name="DfE colours">
      <a:dk1>
        <a:sysClr val="windowText" lastClr="000000"/>
      </a:dk1>
      <a:lt1>
        <a:sysClr val="window" lastClr="FFFFFF"/>
      </a:lt1>
      <a:dk2>
        <a:srgbClr val="104F75"/>
      </a:dk2>
      <a:lt2>
        <a:srgbClr val="CFDCE3"/>
      </a:lt2>
      <a:accent1>
        <a:srgbClr val="7095AC"/>
      </a:accent1>
      <a:accent2>
        <a:srgbClr val="260859"/>
      </a:accent2>
      <a:accent3>
        <a:srgbClr val="004712"/>
      </a:accent3>
      <a:accent4>
        <a:srgbClr val="8A2529"/>
      </a:accent4>
      <a:accent5>
        <a:srgbClr val="E87D1E"/>
      </a:accent5>
      <a:accent6>
        <a:srgbClr val="C2A204"/>
      </a:accent6>
      <a:hlink>
        <a:srgbClr val="104F75"/>
      </a:hlink>
      <a:folHlink>
        <a:srgbClr val="2608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F75915755F9DE645969ABB90F9071D77" ma:contentTypeVersion="735" ma:contentTypeDescription="" ma:contentTypeScope="" ma:versionID="1f199c940a22148d03d09a1f4c80060a">
  <xsd:schema xmlns:xsd="http://www.w3.org/2001/XMLSchema" xmlns:xs="http://www.w3.org/2001/XMLSchema" xmlns:p="http://schemas.microsoft.com/office/2006/metadata/properties" xmlns:ns2="8c566321-f672-4e06-a901-b5e72b4c4357" xmlns:ns3="ba2294b9-6d6a-4c9b-a125-9e4b98f52ed2" targetNamespace="http://schemas.microsoft.com/office/2006/metadata/properties" ma:root="true" ma:fieldsID="9d87d535931e25af57e184e2d68bee54" ns2:_="" ns3:_="">
    <xsd:import namespace="8c566321-f672-4e06-a901-b5e72b4c4357"/>
    <xsd:import namespace="ba2294b9-6d6a-4c9b-a125-9e4b98f52ed2"/>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c02f73938b5741d4934b358b31a1b80f" minOccurs="0"/>
                <xsd:element ref="ns2:i98b064926ea4fbe8f5b88c394ff652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3eb122d-f16b-47b2-bb2e-5b7da59c931c}" ma:internalName="TaxCatchAll" ma:showField="CatchAllData" ma:web="e94af2ac-a357-4f0d-9782-bb69ed9cd5ff">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3eb122d-f16b-47b2-bb2e-5b7da59c931c}" ma:internalName="TaxCatchAllLabel" ma:readOnly="true" ma:showField="CatchAllDataLabel" ma:web="e94af2ac-a357-4f0d-9782-bb69ed9cd5ff">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ma:taxonomy="true" ma:internalName="f6ec388a6d534bab86a259abd1bfa088" ma:taxonomyFieldName="DfeOrganisationalUnit" ma:displayName="Organisational Unit" ma:default="1;#ESFA|f55057f6-e680-4dd8-a168-9494a8b9b0ae"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ma:taxonomy="true" ma:internalName="p6919dbb65844893b164c5f63a6f0eeb" ma:taxonomyFieldName="DfeOwner" ma:displayName="Owner" ma:default="2;#ESFA|4a323c2c-9aef-47e8-b09b-131faf9bac1c"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c02f73938b5741d4934b358b31a1b80f" ma:index="14" ma:taxonomy="true" ma:internalName="c02f73938b5741d4934b358b31a1b80f" ma:taxonomyFieldName="DfeRights_x003a_ProtectiveMarking" ma:displayName="Rights: Protective Marking" ma:readOnly="false" ma:default="3;#Official|0884c477-2e62-47ea-b19c-5af6e91124c5" ma:fieldId="{c02f7393-8b57-41d4-934b-358b31a1b80f}"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i98b064926ea4fbe8f5b88c394ff652b" ma:index="16"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2294b9-6d6a-4c9b-a125-9e4b98f52ed2"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c07c698-60f5-424f-b9af-f4c59398b511" ContentTypeId="0x010100545E941595ED5448BA61900FDDAFF313"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3</Value>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ESFA</TermName>
          <TermId xmlns="http://schemas.microsoft.com/office/infopath/2007/PartnerControls">4a323c2c-9aef-47e8-b09b-131faf9bac1c</TermId>
        </TermInfo>
      </Terms>
    </p6919dbb65844893b164c5f63a6f0eeb>
    <c02f73938b5741d4934b358b31a1b80f xmlns="8c566321-f672-4e06-a901-b5e72b4c4357">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c02f73938b5741d4934b358b31a1b80f>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ESFA</TermName>
          <TermId xmlns="http://schemas.microsoft.com/office/infopath/2007/PartnerControls">f55057f6-e680-4dd8-a168-9494a8b9b0ae</TermId>
        </TermInfo>
      </Terms>
    </f6ec388a6d534bab86a259abd1bfa088>
    <i98b064926ea4fbe8f5b88c394ff652b xmlns="8c566321-f672-4e06-a901-b5e72b4c4357">
      <Terms xmlns="http://schemas.microsoft.com/office/infopath/2007/PartnerControls"/>
    </i98b064926ea4fbe8f5b88c394ff652b>
    <_dlc_DocId xmlns="ba2294b9-6d6a-4c9b-a125-9e4b98f52ed2">ME6SAHZC45E4-149984527-568989</_dlc_DocId>
    <_dlc_DocIdUrl xmlns="ba2294b9-6d6a-4c9b-a125-9e4b98f52ed2">
      <Url>https://educationgovuk.sharepoint.com/sites/lveesfa00117/_layouts/15/DocIdRedir.aspx?ID=ME6SAHZC45E4-149984527-568989</Url>
      <Description>ME6SAHZC45E4-149984527-568989</Description>
    </_dlc_DocIdUrl>
  </documentManagement>
</p:properties>
</file>

<file path=customXml/itemProps1.xml><?xml version="1.0" encoding="utf-8"?>
<ds:datastoreItem xmlns:ds="http://schemas.openxmlformats.org/officeDocument/2006/customXml" ds:itemID="{A5557DF4-2A9E-401F-99A5-0C793D537B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566321-f672-4e06-a901-b5e72b4c4357"/>
    <ds:schemaRef ds:uri="ba2294b9-6d6a-4c9b-a125-9e4b98f52e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038048-3FFC-4A5B-B7E6-8F7E6DEE2920}">
  <ds:schemaRefs>
    <ds:schemaRef ds:uri="Microsoft.SharePoint.Taxonomy.ContentTypeSync"/>
  </ds:schemaRefs>
</ds:datastoreItem>
</file>

<file path=customXml/itemProps3.xml><?xml version="1.0" encoding="utf-8"?>
<ds:datastoreItem xmlns:ds="http://schemas.openxmlformats.org/officeDocument/2006/customXml" ds:itemID="{CF0B9E5A-ED43-499F-8CD9-BE85B0774592}">
  <ds:schemaRefs>
    <ds:schemaRef ds:uri="http://schemas.microsoft.com/sharepoint/events"/>
  </ds:schemaRefs>
</ds:datastoreItem>
</file>

<file path=customXml/itemProps4.xml><?xml version="1.0" encoding="utf-8"?>
<ds:datastoreItem xmlns:ds="http://schemas.openxmlformats.org/officeDocument/2006/customXml" ds:itemID="{FD5D69E0-EB2E-440E-BCFE-9B47C8C6F53B}">
  <ds:schemaRefs>
    <ds:schemaRef ds:uri="http://schemas.microsoft.com/sharepoint/v3/contenttype/forms"/>
  </ds:schemaRefs>
</ds:datastoreItem>
</file>

<file path=customXml/itemProps5.xml><?xml version="1.0" encoding="utf-8"?>
<ds:datastoreItem xmlns:ds="http://schemas.openxmlformats.org/officeDocument/2006/customXml" ds:itemID="{7FB3A630-410E-44F9-94C4-5A512274A13A}">
  <ds:schemaRefs>
    <ds:schemaRef ds:uri="http://schemas.microsoft.com/office/2006/documentManagement/types"/>
    <ds:schemaRef ds:uri="http://schemas.openxmlformats.org/package/2006/metadata/core-properties"/>
    <ds:schemaRef ds:uri="ba2294b9-6d6a-4c9b-a125-9e4b98f52ed2"/>
    <ds:schemaRef ds:uri="http://schemas.microsoft.com/office/infopath/2007/PartnerControls"/>
    <ds:schemaRef ds:uri="http://purl.org/dc/terms/"/>
    <ds:schemaRef ds:uri="8c566321-f672-4e06-a901-b5e72b4c4357"/>
    <ds:schemaRef ds:uri="http://purl.org/dc/elements/1.1/"/>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2120</TotalTime>
  <Words>5773</Words>
  <Application>Microsoft Office PowerPoint</Application>
  <PresentationFormat>On-screen Show (4:3)</PresentationFormat>
  <Paragraphs>323</Paragraphs>
  <Slides>61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Wingdings</vt:lpstr>
      <vt:lpstr>Wingdings,Sans-Serif</vt:lpstr>
      <vt:lpstr>Office Theme</vt:lpstr>
      <vt:lpstr>ESFA Funding guidance for young people (DfE April to July2025)</vt:lpstr>
      <vt:lpstr>Purpose and what’s new</vt:lpstr>
      <vt:lpstr>Purpose</vt:lpstr>
      <vt:lpstr>What’s new</vt:lpstr>
      <vt:lpstr>Relationship between fees and eligibility</vt:lpstr>
      <vt:lpstr>Relationship between fees and eligibility</vt:lpstr>
      <vt:lpstr>Why do we have student eligibility rules?</vt:lpstr>
      <vt:lpstr>Why do we have student eligibility rules?</vt:lpstr>
      <vt:lpstr>Residency eligibility</vt:lpstr>
      <vt:lpstr>Residency eligibility - context</vt:lpstr>
      <vt:lpstr>Residency eligibility - context</vt:lpstr>
      <vt:lpstr>Residency eligibility - context</vt:lpstr>
      <vt:lpstr>Student eligibility regulations and supplementary guidance</vt:lpstr>
      <vt:lpstr>Student eligibility regulations</vt:lpstr>
      <vt:lpstr>Supplementary student eligibility guidance</vt:lpstr>
      <vt:lpstr>Supplementary student eligibility guidance</vt:lpstr>
      <vt:lpstr>Student eligibility guidance  The rules themselves as set out in section 3 of the funding regulations</vt:lpstr>
      <vt:lpstr>Paragraph 30</vt:lpstr>
      <vt:lpstr>Paragraphs 31</vt:lpstr>
      <vt:lpstr>Paragraph 38</vt:lpstr>
      <vt:lpstr>Paragraph 39</vt:lpstr>
      <vt:lpstr>Paragraph 39 (continued)</vt:lpstr>
      <vt:lpstr>Paragraph 40  </vt:lpstr>
      <vt:lpstr>Paragraph 40 (continued)</vt:lpstr>
      <vt:lpstr>Paragraph 40 (continued)</vt:lpstr>
      <vt:lpstr>Paragraph 41</vt:lpstr>
      <vt:lpstr>Eligibility of students for funding</vt:lpstr>
      <vt:lpstr>Eligibility of students for funding</vt:lpstr>
      <vt:lpstr>Ineligible students for funding</vt:lpstr>
      <vt:lpstr>Ineligible students for funding</vt:lpstr>
      <vt:lpstr>Tuition fees and other charges</vt:lpstr>
      <vt:lpstr>Questions and answers on student eligibility guidance</vt:lpstr>
      <vt:lpstr>Student funding eligibility (Q&amp;A)</vt:lpstr>
      <vt:lpstr>Consulting ESFA</vt:lpstr>
      <vt:lpstr>Student funding eligibility (Q&amp;A 1)</vt:lpstr>
      <vt:lpstr>Student funding eligibility (Q&amp;A 2)</vt:lpstr>
      <vt:lpstr>Student funding eligibility (Q&amp;A 2a)</vt:lpstr>
      <vt:lpstr>Student funding eligibility (Q&amp;A 2a &amp;2b) (continued)</vt:lpstr>
      <vt:lpstr>Student funding eligibility (Q&amp;A 2c (continued)</vt:lpstr>
      <vt:lpstr>Student funding eligibility (Q&amp;A 3)</vt:lpstr>
      <vt:lpstr>Student funding eligibility (A 3 (continued)</vt:lpstr>
      <vt:lpstr>Student funding eligibility (A 3 (continued)</vt:lpstr>
      <vt:lpstr>Student funding eligibility (Q&amp;A 3a)</vt:lpstr>
      <vt:lpstr>Student funding eligibility (A 3a) (continued)</vt:lpstr>
      <vt:lpstr>Student funding eligibility (Q&amp;A 4,5)</vt:lpstr>
      <vt:lpstr>Student funding eligibility (Q&amp;A 5a)</vt:lpstr>
      <vt:lpstr>Ineligible – foreign students (Q&amp;A)</vt:lpstr>
      <vt:lpstr>Ineligible – foreign students (Q&amp;A 6) (continued)</vt:lpstr>
      <vt:lpstr>Ineligible students (Q&amp;A 7)</vt:lpstr>
      <vt:lpstr>Ineligible students (A7) (continued)</vt:lpstr>
      <vt:lpstr>Eligible students (Q&amp;A 8)</vt:lpstr>
      <vt:lpstr>Ineligible students (Q&amp;A 9)</vt:lpstr>
      <vt:lpstr>Funding eligibility by age (Q&amp;A 10)</vt:lpstr>
      <vt:lpstr>Student funding eligibility (Q&amp;A 11)</vt:lpstr>
      <vt:lpstr>Student funding eligibility (A 11) (continued)</vt:lpstr>
      <vt:lpstr>Student enrolment forms (A–12 page 1)</vt:lpstr>
      <vt:lpstr>Student enrolment forms (A12 page 2)</vt:lpstr>
      <vt:lpstr>Student enrolment forms (A12 page 3)</vt:lpstr>
      <vt:lpstr>Student enrolment forms (A–12 page 4)</vt:lpstr>
      <vt:lpstr>Student enrolment forms (Q&amp;A 13)</vt:lpstr>
      <vt:lpstr>ESFA Funding guidance for young people (DfE April to July2025)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ESFA PowerPoint template (Arial)</dc:title>
  <dc:creator>Catherine Lawson</dc:creator>
  <cp:lastModifiedBy>EDWARDS, Marie</cp:lastModifiedBy>
  <cp:revision>23</cp:revision>
  <dcterms:created xsi:type="dcterms:W3CDTF">2017-03-30T13:56:40Z</dcterms:created>
  <dcterms:modified xsi:type="dcterms:W3CDTF">2024-10-09T13:09:42Z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2017-03-30T00:00:00Z</vt:filetime>
  </property>
  <property fmtid="{D5CDD505-2E9C-101B-9397-08002B2CF9AE}" pid="3" name="Creator">
    <vt:lpwstr>Acrobat PDFMaker 15 for PowerPoint</vt:lpwstr>
  </property>
  <property fmtid="{D5CDD505-2E9C-101B-9397-08002B2CF9AE}" pid="4" name="LastSaved">
    <vt:filetime>2017-03-30T00:00:00Z</vt:filetime>
  </property>
  <property fmtid="{D5CDD505-2E9C-101B-9397-08002B2CF9AE}" pid="5" name="ContentTypeId">
    <vt:lpwstr>0x010100545E941595ED5448BA61900FDDAFF31300F75915755F9DE645969ABB90F9071D77</vt:lpwstr>
  </property>
  <property fmtid="{D5CDD505-2E9C-101B-9397-08002B2CF9AE}" pid="6" name="_dlc_DocIdItemGuid">
    <vt:lpwstr>717ec010-6d5f-4b99-951d-c6d4e300c4c7</vt:lpwstr>
  </property>
  <property fmtid="{D5CDD505-2E9C-101B-9397-08002B2CF9AE}" pid="7" name="Rights:ProtectiveMarking">
    <vt:lpwstr>3;#Official|0884c477-2e62-47ea-b19c-5af6e91124c5</vt:lpwstr>
  </property>
  <property fmtid="{D5CDD505-2E9C-101B-9397-08002B2CF9AE}" pid="8" name="Subject1">
    <vt:lpwstr/>
  </property>
  <property fmtid="{D5CDD505-2E9C-101B-9397-08002B2CF9AE}" pid="9" name="Function">
    <vt:lpwstr/>
  </property>
  <property fmtid="{D5CDD505-2E9C-101B-9397-08002B2CF9AE}" pid="10" name="SiteType">
    <vt:lpwstr/>
  </property>
  <property fmtid="{D5CDD505-2E9C-101B-9397-08002B2CF9AE}" pid="11" name="OrganisationalUnit">
    <vt:lpwstr>1;#ESFA|f55057f6-e680-4dd8-a168-9494a8b9b0ae</vt:lpwstr>
  </property>
  <property fmtid="{D5CDD505-2E9C-101B-9397-08002B2CF9AE}" pid="12" name="Owner">
    <vt:lpwstr>2;#ESFA|4a323c2c-9aef-47e8-b09b-131faf9bac1c</vt:lpwstr>
  </property>
  <property fmtid="{D5CDD505-2E9C-101B-9397-08002B2CF9AE}" pid="13" name="Site">
    <vt:lpwstr>22;#Communic​ati​ons|60b3cc5e-d979-4a7a-b73d-c058e341a548</vt:lpwstr>
  </property>
  <property fmtid="{D5CDD505-2E9C-101B-9397-08002B2CF9AE}" pid="14" name="cbd89a3d90af4054933af136d81ae271">
    <vt:lpwstr/>
  </property>
  <property fmtid="{D5CDD505-2E9C-101B-9397-08002B2CF9AE}" pid="15" name="DfeOwner">
    <vt:lpwstr>2;#ESFA|4a323c2c-9aef-47e8-b09b-131faf9bac1c</vt:lpwstr>
  </property>
  <property fmtid="{D5CDD505-2E9C-101B-9397-08002B2CF9AE}" pid="16" name="pd0bfabaa6cb47f7bff41b54a8405b46">
    <vt:lpwstr>ESFA|f55057f6-e680-4dd8-a168-9494a8b9b0ae</vt:lpwstr>
  </property>
  <property fmtid="{D5CDD505-2E9C-101B-9397-08002B2CF9AE}" pid="17" name="e001803101cc486883c488742a9b195f">
    <vt:lpwstr/>
  </property>
  <property fmtid="{D5CDD505-2E9C-101B-9397-08002B2CF9AE}" pid="18" name="afedf6f4583d4414b8b49f98bd7a4a38">
    <vt:lpwstr>ESFA|4a323c2c-9aef-47e8-b09b-131faf9bac1c</vt:lpwstr>
  </property>
  <property fmtid="{D5CDD505-2E9C-101B-9397-08002B2CF9AE}" pid="19" name="DfeOrganisationalUnit">
    <vt:lpwstr>1;#ESFA|f55057f6-e680-4dd8-a168-9494a8b9b0ae</vt:lpwstr>
  </property>
  <property fmtid="{D5CDD505-2E9C-101B-9397-08002B2CF9AE}" pid="20" name="DfeSubject">
    <vt:lpwstr/>
  </property>
  <property fmtid="{D5CDD505-2E9C-101B-9397-08002B2CF9AE}" pid="21" name="c0e8f78731f34305bd83ee7a944e5d31">
    <vt:lpwstr/>
  </property>
  <property fmtid="{D5CDD505-2E9C-101B-9397-08002B2CF9AE}" pid="22" name="DfeRights:ProtectiveMarking">
    <vt:lpwstr>3;#Official|0884c477-2e62-47ea-b19c-5af6e91124c5</vt:lpwstr>
  </property>
  <property fmtid="{D5CDD505-2E9C-101B-9397-08002B2CF9AE}" pid="23" name="cf01b81f267a4ae7a066de4ca5a45f7c">
    <vt:lpwstr>Official|0884c477-2e62-47ea-b19c-5af6e91124c5</vt:lpwstr>
  </property>
</Properties>
</file>