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948" r:id="rId6"/>
    <p:sldMasterId id="2147484028" r:id="rId7"/>
    <p:sldMasterId id="2147484107" r:id="rId8"/>
    <p:sldMasterId id="2147484186" r:id="rId9"/>
  </p:sldMasterIdLst>
  <p:notesMasterIdLst>
    <p:notesMasterId r:id="rId54"/>
  </p:notesMasterIdLst>
  <p:handoutMasterIdLst>
    <p:handoutMasterId r:id="rId55"/>
  </p:handoutMasterIdLst>
  <p:sldIdLst>
    <p:sldId id="1096" r:id="rId10"/>
    <p:sldId id="1061" r:id="rId11"/>
    <p:sldId id="1171" r:id="rId12"/>
    <p:sldId id="1172" r:id="rId13"/>
    <p:sldId id="1150" r:id="rId14"/>
    <p:sldId id="1174" r:id="rId15"/>
    <p:sldId id="1152" r:id="rId16"/>
    <p:sldId id="1121" r:id="rId17"/>
    <p:sldId id="1100" r:id="rId18"/>
    <p:sldId id="1141" r:id="rId19"/>
    <p:sldId id="1133" r:id="rId20"/>
    <p:sldId id="1159" r:id="rId21"/>
    <p:sldId id="1136" r:id="rId22"/>
    <p:sldId id="1119" r:id="rId23"/>
    <p:sldId id="1122" r:id="rId24"/>
    <p:sldId id="1167" r:id="rId25"/>
    <p:sldId id="1120" r:id="rId26"/>
    <p:sldId id="1137" r:id="rId27"/>
    <p:sldId id="1132" r:id="rId28"/>
    <p:sldId id="1590" r:id="rId29"/>
    <p:sldId id="1604" r:id="rId30"/>
    <p:sldId id="1605" r:id="rId31"/>
    <p:sldId id="1105" r:id="rId32"/>
    <p:sldId id="1606" r:id="rId33"/>
    <p:sldId id="1607" r:id="rId34"/>
    <p:sldId id="1138" r:id="rId35"/>
    <p:sldId id="1161" r:id="rId36"/>
    <p:sldId id="1160" r:id="rId37"/>
    <p:sldId id="1164" r:id="rId38"/>
    <p:sldId id="1168" r:id="rId39"/>
    <p:sldId id="1591" r:id="rId40"/>
    <p:sldId id="1175" r:id="rId41"/>
    <p:sldId id="1599" r:id="rId42"/>
    <p:sldId id="1592" r:id="rId43"/>
    <p:sldId id="1143" r:id="rId44"/>
    <p:sldId id="1598" r:id="rId45"/>
    <p:sldId id="1140" r:id="rId46"/>
    <p:sldId id="1107" r:id="rId47"/>
    <p:sldId id="1169" r:id="rId48"/>
    <p:sldId id="1170" r:id="rId49"/>
    <p:sldId id="1124" r:id="rId50"/>
    <p:sldId id="1130" r:id="rId51"/>
    <p:sldId id="1603" r:id="rId52"/>
    <p:sldId id="412" r:id="rId53"/>
  </p:sldIdLst>
  <p:sldSz cx="12192000" cy="6858000"/>
  <p:notesSz cx="6797675" cy="9926638"/>
  <p:custDataLst>
    <p:tags r:id="rId5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8D228-2850-86F8-2AC1-647FE1E58BD1}" name="Diamond, Katharine (Pubs Code Adjudicator)" initials="DA" userId="S::katharine.diamond@beis.gov.uk::8f43853d-533e-4b6b-b3c8-d307572761ad" providerId="AD"/>
  <p188:author id="{29CD0A2A-3EDA-DB55-AA46-E8569A7DFD34}" name="Alistair Davey" initials="AD" userId="S::Alistair.Davey@ipsos.com::614042d1-fa86-43c9-8bf2-eceda528ca5b" providerId="AD"/>
  <p188:author id="{35B0C83D-7394-25F1-B58E-136ED75C4509}" name="Dickie, Fiona (Pubs Code Adjudicator)" initials="DA" userId="S::fiona.dickie@beis.gov.uk::369fe68b-ca21-4ecf-ac20-9aacee1b9250" providerId="AD"/>
  <p188:author id="{F4060267-ADAF-AA0E-25F3-11D28870F695}" name="Keiran Pedley" initials="KP" userId="S::Keiran.Pedley@ipsos.com::dcfaee64-6a01-49e5-baa9-c60633936ec8" providerId="AD"/>
  <p188:author id="{3613588B-42FA-BCBF-FF76-75ECFFA8B54E}" name="Dylan Spielman" initials="DS" userId="S::Dylan.Spielman@ipsos.com::ce4e3a92-9ad4-4855-9eba-96a264b73b8d" providerId="AD"/>
  <p188:author id="{465421A5-8F24-F3BC-6F6D-14A0534A82F1}" name="Smith3, Louise (Pubs Code Adjudicator)" initials="SA" userId="S::louise.smith3@pubscodeadjudicator.gov.uk::0041a974-35d2-4771-9cfd-132ecce9ba6b" providerId="AD"/>
  <p188:author id="{436EF7B2-6D9A-B1FE-86AB-8FD286987D63}" name="Anna Reid" initials="AR" userId="S::Anna.Reid@ipsos.com::61313927-c84b-4d14-b945-98f70f9750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 id="5" name="Cameron Garrett" initials="CG" lastIdx="2" clrIdx="4">
    <p:extLst>
      <p:ext uri="{19B8F6BF-5375-455C-9EA6-DF929625EA0E}">
        <p15:presenceInfo xmlns:p15="http://schemas.microsoft.com/office/powerpoint/2012/main" userId="S::Cameron.Garrett@ipsos.com::11449050-1770-489f-bbc4-67a062011877" providerId="AD"/>
      </p:ext>
    </p:extLst>
  </p:cmAuthor>
  <p:cmAuthor id="6" name="Keiran Pedley" initials="KP" lastIdx="8" clrIdx="5">
    <p:extLst>
      <p:ext uri="{19B8F6BF-5375-455C-9EA6-DF929625EA0E}">
        <p15:presenceInfo xmlns:p15="http://schemas.microsoft.com/office/powerpoint/2012/main" userId="S::Keiran.Pedley@ipsos.com::dcfaee64-6a01-49e5-baa9-c60633936e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4BB"/>
    <a:srgbClr val="D0D7F1"/>
    <a:srgbClr val="F78E98"/>
    <a:srgbClr val="002554"/>
    <a:srgbClr val="7F7F7F"/>
    <a:srgbClr val="F14354"/>
    <a:srgbClr val="595959"/>
    <a:srgbClr val="419999"/>
    <a:srgbClr val="84CBCB"/>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93447" autoAdjust="0"/>
  </p:normalViewPr>
  <p:slideViewPr>
    <p:cSldViewPr snapToGrid="0">
      <p:cViewPr varScale="1">
        <p:scale>
          <a:sx n="60" d="100"/>
          <a:sy n="60" d="100"/>
        </p:scale>
        <p:origin x="16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70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059356948501"/>
          <c:y val="3.1294452347083924E-2"/>
          <c:w val="0.65603995264597315"/>
          <c:h val="0.93741109530583211"/>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66-4C75-B303-C8589D6FE95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c:formatCode>
                <c:ptCount val="1"/>
                <c:pt idx="0">
                  <c:v>0.8</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c:formatCode>
                <c:ptCount val="1"/>
                <c:pt idx="0">
                  <c:v>0.84</c:v>
                </c:pt>
              </c:numCache>
            </c:numRef>
          </c:val>
          <c:extLst>
            <c:ext xmlns:c16="http://schemas.microsoft.com/office/drawing/2014/chart" uri="{C3380CC4-5D6E-409C-BE32-E72D297353CC}">
              <c16:uniqueId val="{00000001-3E52-4179-888B-1FB32A221D6F}"/>
            </c:ext>
          </c:extLst>
        </c:ser>
        <c:ser>
          <c:idx val="2"/>
          <c:order val="2"/>
          <c:tx>
            <c:strRef>
              <c:f>Sheet1!$D$1</c:f>
              <c:strCache>
                <c:ptCount val="1"/>
                <c:pt idx="0">
                  <c:v>2021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Sheet1!$D$2</c:f>
              <c:numCache>
                <c:formatCode>0%</c:formatCode>
                <c:ptCount val="1"/>
                <c:pt idx="0">
                  <c:v>0.84</c:v>
                </c:pt>
              </c:numCache>
            </c:numRef>
          </c:val>
          <c:extLst>
            <c:ext xmlns:c16="http://schemas.microsoft.com/office/drawing/2014/chart" uri="{C3380CC4-5D6E-409C-BE32-E72D297353CC}">
              <c16:uniqueId val="{00000001-F366-4C75-B303-C8589D6FE951}"/>
            </c:ext>
          </c:extLst>
        </c:ser>
        <c:ser>
          <c:idx val="3"/>
          <c:order val="3"/>
          <c:tx>
            <c:strRef>
              <c:f>Sheet1!$E$1</c:f>
              <c:strCache>
                <c:ptCount val="1"/>
                <c:pt idx="0">
                  <c:v>2019 Survey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Sheet1!$E$2</c:f>
              <c:numCache>
                <c:formatCode>0%</c:formatCode>
                <c:ptCount val="1"/>
                <c:pt idx="0">
                  <c:v>0.78</c:v>
                </c:pt>
              </c:numCache>
            </c:numRef>
          </c:val>
          <c:extLst>
            <c:ext xmlns:c16="http://schemas.microsoft.com/office/drawing/2014/chart" uri="{C3380CC4-5D6E-409C-BE32-E72D297353CC}">
              <c16:uniqueId val="{00000000-9172-469E-A47A-AC431C67DEF6}"/>
            </c:ext>
          </c:extLst>
        </c:ser>
        <c:ser>
          <c:idx val="4"/>
          <c:order val="4"/>
          <c:tx>
            <c:strRef>
              <c:f>Sheet1!$F$1</c:f>
              <c:strCache>
                <c:ptCount val="1"/>
                <c:pt idx="0">
                  <c:v>2017 Survey</c:v>
                </c:pt>
              </c:strCache>
            </c:strRef>
          </c:tx>
          <c:spPr>
            <a:solidFill>
              <a:schemeClr val="accent5"/>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DF-4F0E-8ABF-7F91C7A0743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Sheet1!$F$2</c:f>
              <c:numCache>
                <c:formatCode>0%</c:formatCode>
                <c:ptCount val="1"/>
                <c:pt idx="0">
                  <c:v>0.77</c:v>
                </c:pt>
              </c:numCache>
            </c:numRef>
          </c:val>
          <c:extLst>
            <c:ext xmlns:c16="http://schemas.microsoft.com/office/drawing/2014/chart" uri="{C3380CC4-5D6E-409C-BE32-E72D297353CC}">
              <c16:uniqueId val="{00000000-68DF-4F0E-8ABF-7F91C7A07437}"/>
            </c:ext>
          </c:extLst>
        </c:ser>
        <c:dLbls>
          <c:showLegendKey val="0"/>
          <c:showVal val="0"/>
          <c:showCatName val="0"/>
          <c:showSerName val="0"/>
          <c:showPercent val="0"/>
          <c:showBubbleSize val="0"/>
        </c:dLbls>
        <c:gapWidth val="70"/>
        <c:overlap val="-40"/>
        <c:axId val="236329456"/>
        <c:axId val="295626960"/>
      </c:barChart>
      <c:catAx>
        <c:axId val="236329456"/>
        <c:scaling>
          <c:orientation val="maxMin"/>
        </c:scaling>
        <c:delete val="1"/>
        <c:axPos val="l"/>
        <c:numFmt formatCode="General" sourceLinked="1"/>
        <c:majorTickMark val="none"/>
        <c:minorTickMark val="none"/>
        <c:tickLblPos val="nextTo"/>
        <c:crossAx val="295626960"/>
        <c:crosses val="autoZero"/>
        <c:auto val="1"/>
        <c:lblAlgn val="ctr"/>
        <c:lblOffset val="100"/>
        <c:noMultiLvlLbl val="0"/>
      </c:catAx>
      <c:valAx>
        <c:axId val="295626960"/>
        <c:scaling>
          <c:orientation val="minMax"/>
          <c:max val="1"/>
          <c:min val="0"/>
        </c:scaling>
        <c:delete val="1"/>
        <c:axPos val="t"/>
        <c:numFmt formatCode="0%" sourceLinked="1"/>
        <c:majorTickMark val="out"/>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57473860849359"/>
          <c:y val="3.1294452347083924E-2"/>
          <c:w val="0.49532012391893637"/>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Sought to price match the amount you pay your Pub Company for premises insurance on the open market</c:v>
                </c:pt>
                <c:pt idx="1">
                  <c:v>Received a Rent Proposal from your Pub Company regarding a new or renewed tenancy</c:v>
                </c:pt>
                <c:pt idx="2">
                  <c:v>Received a Rent Assessment Proposal from your Pub Company regarding an existing tenancy</c:v>
                </c:pt>
                <c:pt idx="3">
                  <c:v>Requested a market rent only option to go free of tie</c:v>
                </c:pt>
              </c:strCache>
            </c:strRef>
          </c:cat>
          <c:val>
            <c:numRef>
              <c:f>Sheet1!$B$2:$B$5</c:f>
              <c:numCache>
                <c:formatCode>0\%</c:formatCode>
                <c:ptCount val="4"/>
                <c:pt idx="0">
                  <c:v>61</c:v>
                </c:pt>
                <c:pt idx="1">
                  <c:v>58</c:v>
                </c:pt>
                <c:pt idx="2">
                  <c:v>49</c:v>
                </c:pt>
                <c:pt idx="3">
                  <c:v>30</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Sheet1!$A$2:$A$5</c:f>
              <c:strCache>
                <c:ptCount val="4"/>
                <c:pt idx="0">
                  <c:v>Sought to price match the amount you pay your Pub Company for premises insurance on the open market</c:v>
                </c:pt>
                <c:pt idx="1">
                  <c:v>Received a Rent Proposal from your Pub Company regarding a new or renewed tenancy</c:v>
                </c:pt>
                <c:pt idx="2">
                  <c:v>Received a Rent Assessment Proposal from your Pub Company regarding an existing tenancy</c:v>
                </c:pt>
                <c:pt idx="3">
                  <c:v>Requested a market rent only option to go free of tie</c:v>
                </c:pt>
              </c:strCache>
            </c:strRef>
          </c:cat>
          <c:val>
            <c:numRef>
              <c:f>Sheet1!$C$2:$C$5</c:f>
              <c:numCache>
                <c:formatCode>0\%</c:formatCode>
                <c:ptCount val="4"/>
                <c:pt idx="0">
                  <c:v>12</c:v>
                </c:pt>
                <c:pt idx="1">
                  <c:v>15</c:v>
                </c:pt>
                <c:pt idx="2">
                  <c:v>14</c:v>
                </c:pt>
                <c:pt idx="3">
                  <c:v>20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Sought to price match the amount you pay your Pub Company for premises insurance on the open market</c:v>
                </c:pt>
                <c:pt idx="1">
                  <c:v>Received a Rent Proposal from your Pub Company regarding a new or renewed tenancy</c:v>
                </c:pt>
                <c:pt idx="2">
                  <c:v>Received a Rent Assessment Proposal from your Pub Company regarding an existing tenancy</c:v>
                </c:pt>
                <c:pt idx="3">
                  <c:v>Requested a market rent only option to go free of tie</c:v>
                </c:pt>
              </c:strCache>
            </c:strRef>
          </c:cat>
          <c:val>
            <c:numRef>
              <c:f>Sheet1!$D$2:$D$5</c:f>
              <c:numCache>
                <c:formatCode>0\%</c:formatCode>
                <c:ptCount val="4"/>
                <c:pt idx="0">
                  <c:v>17</c:v>
                </c:pt>
                <c:pt idx="1">
                  <c:v>26</c:v>
                </c:pt>
                <c:pt idx="2">
                  <c:v>32</c:v>
                </c:pt>
                <c:pt idx="3">
                  <c:v>52</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82738781365755"/>
          <c:y val="3.1294452347083924E-2"/>
          <c:w val="0.64696212841374467"/>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570-41B2-913D-62D1DE2D157F}"/>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570-41B2-913D-62D1DE2D157F}"/>
                </c:ext>
              </c:extLst>
            </c:dLbl>
            <c:dLbl>
              <c:idx val="3"/>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570-41B2-913D-62D1DE2D157F}"/>
                </c:ext>
              </c:extLst>
            </c:dLbl>
            <c:dLbl>
              <c:idx val="6"/>
              <c:spPr>
                <a:noFill/>
                <a:ln w="28575">
                  <a:solidFill>
                    <a:schemeClr val="accent5"/>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570-41B2-913D-62D1DE2D15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Sheet1!$B$2:$B$8</c:f>
              <c:numCache>
                <c:formatCode>0\%</c:formatCode>
                <c:ptCount val="7"/>
                <c:pt idx="0">
                  <c:v>63</c:v>
                </c:pt>
                <c:pt idx="1">
                  <c:v>79</c:v>
                </c:pt>
                <c:pt idx="2">
                  <c:v>78</c:v>
                </c:pt>
                <c:pt idx="3">
                  <c:v>77</c:v>
                </c:pt>
                <c:pt idx="4">
                  <c:v>64</c:v>
                </c:pt>
                <c:pt idx="5">
                  <c:v>61</c:v>
                </c:pt>
                <c:pt idx="6">
                  <c:v>47</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Sheet1!$C$2:$C$8</c:f>
              <c:numCache>
                <c:formatCode>0\%</c:formatCode>
                <c:ptCount val="7"/>
                <c:pt idx="0">
                  <c:v>16</c:v>
                </c:pt>
                <c:pt idx="1">
                  <c:v>11</c:v>
                </c:pt>
                <c:pt idx="2">
                  <c:v>13</c:v>
                </c:pt>
                <c:pt idx="3">
                  <c:v>12</c:v>
                </c:pt>
                <c:pt idx="4">
                  <c:v>14</c:v>
                </c:pt>
                <c:pt idx="5">
                  <c:v>16</c:v>
                </c:pt>
                <c:pt idx="6">
                  <c:v>20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4570-41B2-913D-62D1DE2D157F}"/>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4570-41B2-913D-62D1DE2D157F}"/>
                </c:ext>
              </c:extLst>
            </c:dLbl>
            <c:dLbl>
              <c:idx val="3"/>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4570-41B2-913D-62D1DE2D157F}"/>
                </c:ext>
              </c:extLst>
            </c:dLbl>
            <c:dLbl>
              <c:idx val="6"/>
              <c:spPr>
                <a:noFill/>
                <a:ln w="28575">
                  <a:solidFill>
                    <a:srgbClr val="C0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4570-41B2-913D-62D1DE2D15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Sheet1!$D$2:$D$8</c:f>
              <c:numCache>
                <c:formatCode>0\%</c:formatCode>
                <c:ptCount val="7"/>
                <c:pt idx="0">
                  <c:v>21</c:v>
                </c:pt>
                <c:pt idx="1">
                  <c:v>10</c:v>
                </c:pt>
                <c:pt idx="2">
                  <c:v>9</c:v>
                </c:pt>
                <c:pt idx="3">
                  <c:v>11</c:v>
                </c:pt>
                <c:pt idx="4">
                  <c:v>22</c:v>
                </c:pt>
                <c:pt idx="5">
                  <c:v>23</c:v>
                </c:pt>
                <c:pt idx="6">
                  <c:v>33</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26250070016773E-4"/>
          <c:y val="7.9782554697687899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73</c:v>
                </c:pt>
              </c:numCache>
            </c:numRef>
          </c:val>
          <c:extLst>
            <c:ext xmlns:c16="http://schemas.microsoft.com/office/drawing/2014/chart" uri="{C3380CC4-5D6E-409C-BE32-E72D297353CC}">
              <c16:uniqueId val="{00000000-D3B1-4802-9CB3-B611FE695CE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85</c:v>
                </c:pt>
              </c:numCache>
            </c:numRef>
          </c:val>
          <c:extLst>
            <c:ext xmlns:c16="http://schemas.microsoft.com/office/drawing/2014/chart" uri="{C3380CC4-5D6E-409C-BE32-E72D297353CC}">
              <c16:uniqueId val="{00000002-D3B1-4802-9CB3-B611FE695CE3}"/>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79</c:v>
                </c:pt>
              </c:numCache>
            </c:numRef>
          </c:val>
          <c:extLst>
            <c:ext xmlns:c16="http://schemas.microsoft.com/office/drawing/2014/chart" uri="{C3380CC4-5D6E-409C-BE32-E72D297353CC}">
              <c16:uniqueId val="{00000000-0693-4964-AB1C-51DE336D1ABC}"/>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80</c:v>
                </c:pt>
              </c:numCache>
            </c:numRef>
          </c:val>
          <c:extLst>
            <c:ext xmlns:c16="http://schemas.microsoft.com/office/drawing/2014/chart" uri="{C3380CC4-5D6E-409C-BE32-E72D297353CC}">
              <c16:uniqueId val="{00000001-7323-472D-BB2C-EEB2C2297A37}"/>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75</c:v>
                </c:pt>
              </c:numCache>
            </c:numRef>
          </c:val>
          <c:extLst>
            <c:ext xmlns:c16="http://schemas.microsoft.com/office/drawing/2014/chart" uri="{C3380CC4-5D6E-409C-BE32-E72D297353CC}">
              <c16:uniqueId val="{00000003-7323-472D-BB2C-EEB2C2297A37}"/>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78</c:v>
                </c:pt>
              </c:numCache>
            </c:numRef>
          </c:val>
          <c:extLst>
            <c:ext xmlns:c16="http://schemas.microsoft.com/office/drawing/2014/chart" uri="{C3380CC4-5D6E-409C-BE32-E72D297353CC}">
              <c16:uniqueId val="{00000004-7323-472D-BB2C-EEB2C2297A37}"/>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BAC-40EF-B3A2-A315FC8DE30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67</c:v>
                </c:pt>
              </c:numCache>
            </c:numRef>
          </c:val>
          <c:extLst>
            <c:ext xmlns:c16="http://schemas.microsoft.com/office/drawing/2014/chart" uri="{C3380CC4-5D6E-409C-BE32-E72D297353CC}">
              <c16:uniqueId val="{00000001-BBAC-40EF-B3A2-A315FC8DE30B}"/>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BAC-40EF-B3A2-A315FC8DE30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75</c:v>
                </c:pt>
              </c:numCache>
            </c:numRef>
          </c:val>
          <c:extLst>
            <c:ext xmlns:c16="http://schemas.microsoft.com/office/drawing/2014/chart" uri="{C3380CC4-5D6E-409C-BE32-E72D297353CC}">
              <c16:uniqueId val="{00000003-BBAC-40EF-B3A2-A315FC8DE30B}"/>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77</c:v>
                </c:pt>
              </c:numCache>
            </c:numRef>
          </c:val>
          <c:extLst>
            <c:ext xmlns:c16="http://schemas.microsoft.com/office/drawing/2014/chart" uri="{C3380CC4-5D6E-409C-BE32-E72D297353CC}">
              <c16:uniqueId val="{00000004-BBAC-40EF-B3A2-A315FC8DE30B}"/>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E37-46CD-A57F-106FAC0C4F98}"/>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1-3E37-46CD-A57F-106FAC0C4F98}"/>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E37-46CD-A57F-106FAC0C4F9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55</c:v>
                </c:pt>
              </c:numCache>
            </c:numRef>
          </c:val>
          <c:extLst>
            <c:ext xmlns:c16="http://schemas.microsoft.com/office/drawing/2014/chart" uri="{C3380CC4-5D6E-409C-BE32-E72D297353CC}">
              <c16:uniqueId val="{00000003-3E37-46CD-A57F-106FAC0C4F98}"/>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64</c:v>
                </c:pt>
              </c:numCache>
            </c:numRef>
          </c:val>
          <c:extLst>
            <c:ext xmlns:c16="http://schemas.microsoft.com/office/drawing/2014/chart" uri="{C3380CC4-5D6E-409C-BE32-E72D297353CC}">
              <c16:uniqueId val="{00000004-3E37-46CD-A57F-106FAC0C4F98}"/>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2E6-42EB-A295-67801BAC65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47</c:v>
                </c:pt>
              </c:numCache>
            </c:numRef>
          </c:val>
          <c:extLst>
            <c:ext xmlns:c16="http://schemas.microsoft.com/office/drawing/2014/chart" uri="{C3380CC4-5D6E-409C-BE32-E72D297353CC}">
              <c16:uniqueId val="{00000001-D2E6-42EB-A295-67801BAC65B9}"/>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2E6-42EB-A295-67801BAC65B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60</c:v>
                </c:pt>
              </c:numCache>
            </c:numRef>
          </c:val>
          <c:extLst>
            <c:ext xmlns:c16="http://schemas.microsoft.com/office/drawing/2014/chart" uri="{C3380CC4-5D6E-409C-BE32-E72D297353CC}">
              <c16:uniqueId val="{00000003-D2E6-42EB-A295-67801BAC65B9}"/>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61</c:v>
                </c:pt>
              </c:numCache>
            </c:numRef>
          </c:val>
          <c:extLst>
            <c:ext xmlns:c16="http://schemas.microsoft.com/office/drawing/2014/chart" uri="{C3380CC4-5D6E-409C-BE32-E72D297353CC}">
              <c16:uniqueId val="{00000004-D2E6-42EB-A295-67801BAC65B9}"/>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759-44BC-9FC9-A81840386E7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59</c:v>
                </c:pt>
              </c:numCache>
            </c:numRef>
          </c:val>
          <c:extLst>
            <c:ext xmlns:c16="http://schemas.microsoft.com/office/drawing/2014/chart" uri="{C3380CC4-5D6E-409C-BE32-E72D297353CC}">
              <c16:uniqueId val="{00000001-B759-44BC-9FC9-A81840386E7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759-44BC-9FC9-A81840386E7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50</c:v>
                </c:pt>
              </c:numCache>
            </c:numRef>
          </c:val>
          <c:extLst>
            <c:ext xmlns:c16="http://schemas.microsoft.com/office/drawing/2014/chart" uri="{C3380CC4-5D6E-409C-BE32-E72D297353CC}">
              <c16:uniqueId val="{00000003-B759-44BC-9FC9-A81840386E73}"/>
            </c:ext>
          </c:extLst>
        </c:ser>
        <c:ser>
          <c:idx val="2"/>
          <c:order val="2"/>
          <c:tx>
            <c:strRef>
              <c:f>Sheet1!$D$1</c:f>
              <c:strCache>
                <c:ptCount val="1"/>
                <c:pt idx="0">
                  <c:v>Jul-05</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47</c:v>
                </c:pt>
              </c:numCache>
            </c:numRef>
          </c:val>
          <c:extLst>
            <c:ext xmlns:c16="http://schemas.microsoft.com/office/drawing/2014/chart" uri="{C3380CC4-5D6E-409C-BE32-E72D297353CC}">
              <c16:uniqueId val="{00000004-B759-44BC-9FC9-A81840386E73}"/>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6937342408883"/>
          <c:y val="3.1294452347083924E-2"/>
          <c:w val="0.54512014280331333"/>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B83-4C81-AE73-D2ECE8EEF823}"/>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B83-4C81-AE73-D2ECE8EEF823}"/>
                </c:ext>
              </c:extLst>
            </c:dLbl>
            <c:dLbl>
              <c:idx val="6"/>
              <c:spPr>
                <a:noFill/>
                <a:ln w="28575">
                  <a:solidFill>
                    <a:schemeClr val="accent5"/>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B83-4C81-AE73-D2ECE8EEF8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Sheet1!$B$2:$B$8</c:f>
              <c:numCache>
                <c:formatCode>0\%</c:formatCode>
                <c:ptCount val="7"/>
                <c:pt idx="0">
                  <c:v>68</c:v>
                </c:pt>
                <c:pt idx="1">
                  <c:v>83</c:v>
                </c:pt>
                <c:pt idx="2">
                  <c:v>79</c:v>
                </c:pt>
                <c:pt idx="3">
                  <c:v>75</c:v>
                </c:pt>
                <c:pt idx="4">
                  <c:v>68</c:v>
                </c:pt>
                <c:pt idx="5">
                  <c:v>65</c:v>
                </c:pt>
                <c:pt idx="6">
                  <c:v>57</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Sheet1!$C$2:$C$8</c:f>
              <c:numCache>
                <c:formatCode>0\%</c:formatCode>
                <c:ptCount val="7"/>
                <c:pt idx="0">
                  <c:v>15</c:v>
                </c:pt>
                <c:pt idx="1">
                  <c:v>6</c:v>
                </c:pt>
                <c:pt idx="2">
                  <c:v>11</c:v>
                </c:pt>
                <c:pt idx="3">
                  <c:v>10</c:v>
                </c:pt>
                <c:pt idx="4">
                  <c:v>16</c:v>
                </c:pt>
                <c:pt idx="5">
                  <c:v>18</c:v>
                </c:pt>
                <c:pt idx="6">
                  <c:v>20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4B83-4C81-AE73-D2ECE8EEF823}"/>
                </c:ext>
              </c:extLst>
            </c:dLbl>
            <c:dLbl>
              <c:idx val="2"/>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3BD9-43BE-BA04-F66E0EAAA724}"/>
                </c:ext>
              </c:extLst>
            </c:dLbl>
            <c:dLbl>
              <c:idx val="6"/>
              <c:spPr>
                <a:noFill/>
                <a:ln w="28575">
                  <a:solidFill>
                    <a:srgbClr val="C00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4B83-4C81-AE73-D2ECE8EEF8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Marston's</c:v>
                </c:pt>
                <c:pt idx="2">
                  <c:v>Admiral</c:v>
                </c:pt>
                <c:pt idx="3">
                  <c:v>Greene King</c:v>
                </c:pt>
                <c:pt idx="4">
                  <c:v>Star Pubs &amp; Bars</c:v>
                </c:pt>
                <c:pt idx="5">
                  <c:v>Punch Pubs</c:v>
                </c:pt>
                <c:pt idx="6">
                  <c:v>Stonegate (trading name of Ei Group)</c:v>
                </c:pt>
              </c:strCache>
            </c:strRef>
          </c:cat>
          <c:val>
            <c:numRef>
              <c:f>Sheet1!$D$2:$D$8</c:f>
              <c:numCache>
                <c:formatCode>0\%</c:formatCode>
                <c:ptCount val="7"/>
                <c:pt idx="0">
                  <c:v>17</c:v>
                </c:pt>
                <c:pt idx="1">
                  <c:v>11</c:v>
                </c:pt>
                <c:pt idx="2">
                  <c:v>10</c:v>
                </c:pt>
                <c:pt idx="3">
                  <c:v>15</c:v>
                </c:pt>
                <c:pt idx="4">
                  <c:v>16</c:v>
                </c:pt>
                <c:pt idx="5">
                  <c:v>17</c:v>
                </c:pt>
                <c:pt idx="6">
                  <c:v>23</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6163836044574E-2"/>
          <c:y val="3.1294452347083924E-2"/>
          <c:w val="0.94909335239135761"/>
          <c:h val="0.93741109530583211"/>
        </c:manualLayout>
      </c:layout>
      <c:barChart>
        <c:barDir val="bar"/>
        <c:grouping val="percentStacked"/>
        <c:varyColors val="0"/>
        <c:ser>
          <c:idx val="0"/>
          <c:order val="0"/>
          <c:tx>
            <c:strRef>
              <c:f>Sheet1!$B$1</c:f>
              <c:strCache>
                <c:ptCount val="1"/>
                <c:pt idx="0">
                  <c:v>Very useful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Sheet1!$B$2</c:f>
              <c:numCache>
                <c:formatCode>0%</c:formatCode>
                <c:ptCount val="1"/>
                <c:pt idx="0">
                  <c:v>0.98</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solidFill>
              <a:schemeClr val="tx2">
                <a:lumMod val="60000"/>
                <a:lumOff val="40000"/>
              </a:schemeClr>
            </a:solidFill>
            <a:ln>
              <a:noFill/>
            </a:ln>
            <a:effectLst/>
          </c:spPr>
          <c:invertIfNegative val="0"/>
          <c:cat>
            <c:strRef>
              <c:f>Sheet1!$A$2</c:f>
              <c:strCache>
                <c:ptCount val="1"/>
                <c:pt idx="0">
                  <c:v>All</c:v>
                </c:pt>
              </c:strCache>
            </c:strRef>
          </c:cat>
          <c:val>
            <c:numRef>
              <c:f>Sheet1!$C$2</c:f>
              <c:numCache>
                <c:formatCode>0.00%</c:formatCode>
                <c:ptCount val="1"/>
                <c:pt idx="0">
                  <c:v>0</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Not at all useful</c:v>
                </c:pt>
              </c:strCache>
            </c:strRef>
          </c:tx>
          <c:spPr>
            <a:solidFill>
              <a:schemeClr val="tx1">
                <a:lumMod val="50000"/>
                <a:lumOff val="50000"/>
              </a:schemeClr>
            </a:solidFill>
            <a:ln>
              <a:noFill/>
            </a:ln>
            <a:effectLst/>
          </c:spPr>
          <c:invertIfNegative val="0"/>
          <c:dLbls>
            <c:dLbl>
              <c:idx val="0"/>
              <c:layout>
                <c:manualLayout>
                  <c:x val="4.096489177974794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7-4817-8C58-75A05D8B94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Sheet1!$D$2</c:f>
              <c:numCache>
                <c:formatCode>0%</c:formatCode>
                <c:ptCount val="1"/>
                <c:pt idx="0">
                  <c:v>0.02</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1"/>
        <c:axPos val="l"/>
        <c:numFmt formatCode="General" sourceLinked="1"/>
        <c:majorTickMark val="none"/>
        <c:minorTickMark val="none"/>
        <c:tickLblPos val="nextTo"/>
        <c:crossAx val="295626960"/>
        <c:crosses val="autoZero"/>
        <c:auto val="1"/>
        <c:lblAlgn val="ctr"/>
        <c:lblOffset val="100"/>
        <c:noMultiLvlLbl val="0"/>
      </c:catAx>
      <c:valAx>
        <c:axId val="295626960"/>
        <c:scaling>
          <c:orientation val="minMax"/>
          <c:min val="0"/>
        </c:scaling>
        <c:delete val="1"/>
        <c:axPos val="t"/>
        <c:numFmt formatCode="0%" sourceLinked="1"/>
        <c:majorTickMark val="out"/>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059356948501"/>
          <c:y val="8.8193456614509252E-2"/>
          <c:w val="0.49533073558141499"/>
          <c:h val="0.88051209103840677"/>
        </c:manualLayout>
      </c:layout>
      <c:barChart>
        <c:barDir val="col"/>
        <c:grouping val="stacked"/>
        <c:varyColors val="0"/>
        <c:ser>
          <c:idx val="0"/>
          <c:order val="0"/>
          <c:tx>
            <c:strRef>
              <c:f>Sheet1!$B$1</c:f>
              <c:strCache>
                <c:ptCount val="1"/>
                <c:pt idx="0">
                  <c:v>Very aware</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2019</c:v>
                </c:pt>
                <c:pt idx="2">
                  <c:v>2022</c:v>
                </c:pt>
                <c:pt idx="3">
                  <c:v>2023</c:v>
                </c:pt>
                <c:pt idx="4">
                  <c:v>2024</c:v>
                </c:pt>
              </c:numCache>
            </c:numRef>
          </c:cat>
          <c:val>
            <c:numRef>
              <c:f>Sheet1!$B$2:$B$6</c:f>
              <c:numCache>
                <c:formatCode>General</c:formatCode>
                <c:ptCount val="5"/>
                <c:pt idx="0">
                  <c:v>41</c:v>
                </c:pt>
                <c:pt idx="1">
                  <c:v>33</c:v>
                </c:pt>
                <c:pt idx="2">
                  <c:v>37</c:v>
                </c:pt>
                <c:pt idx="3">
                  <c:v>38</c:v>
                </c:pt>
                <c:pt idx="4">
                  <c:v>40</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Quite aware</c:v>
                </c:pt>
              </c:strCache>
            </c:strRef>
          </c:tx>
          <c:spPr>
            <a:solidFill>
              <a:schemeClr val="tx2">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2019</c:v>
                </c:pt>
                <c:pt idx="2">
                  <c:v>2022</c:v>
                </c:pt>
                <c:pt idx="3">
                  <c:v>2023</c:v>
                </c:pt>
                <c:pt idx="4">
                  <c:v>2024</c:v>
                </c:pt>
              </c:numCache>
            </c:numRef>
          </c:cat>
          <c:val>
            <c:numRef>
              <c:f>Sheet1!$C$2:$C$6</c:f>
              <c:numCache>
                <c:formatCode>General</c:formatCode>
                <c:ptCount val="5"/>
                <c:pt idx="0">
                  <c:v>30</c:v>
                </c:pt>
                <c:pt idx="1">
                  <c:v>35</c:v>
                </c:pt>
                <c:pt idx="2">
                  <c:v>42</c:v>
                </c:pt>
                <c:pt idx="3">
                  <c:v>40</c:v>
                </c:pt>
                <c:pt idx="4">
                  <c:v>38</c:v>
                </c:pt>
              </c:numCache>
            </c:numRef>
          </c:val>
          <c:extLst>
            <c:ext xmlns:c16="http://schemas.microsoft.com/office/drawing/2014/chart" uri="{C3380CC4-5D6E-409C-BE32-E72D297353CC}">
              <c16:uniqueId val="{00000001-3E52-4179-888B-1FB32A221D6F}"/>
            </c:ext>
          </c:extLst>
        </c:ser>
        <c:dLbls>
          <c:showLegendKey val="0"/>
          <c:showVal val="0"/>
          <c:showCatName val="0"/>
          <c:showSerName val="0"/>
          <c:showPercent val="0"/>
          <c:showBubbleSize val="0"/>
        </c:dLbls>
        <c:gapWidth val="70"/>
        <c:overlap val="100"/>
        <c:axId val="236329456"/>
        <c:axId val="295626960"/>
      </c:barChart>
      <c:catAx>
        <c:axId val="236329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General" sourceLinked="1"/>
        <c:majorTickMark val="out"/>
        <c:minorTickMark val="none"/>
        <c:tickLblPos val="nextTo"/>
        <c:crossAx val="236329456"/>
        <c:crosses val="autoZero"/>
        <c:crossBetween val="between"/>
      </c:valAx>
      <c:spPr>
        <a:noFill/>
        <a:ln>
          <a:noFill/>
        </a:ln>
        <a:effectLst/>
      </c:spPr>
    </c:plotArea>
    <c:legend>
      <c:legendPos val="r"/>
      <c:layout>
        <c:manualLayout>
          <c:xMode val="edge"/>
          <c:yMode val="edge"/>
          <c:x val="0.77581718837889391"/>
          <c:y val="0.2347471466493431"/>
          <c:w val="0.13708394586283193"/>
          <c:h val="0.14741904772571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6163836044574E-2"/>
          <c:y val="3.1294452347083924E-2"/>
          <c:w val="0.94909335239135761"/>
          <c:h val="0.93741109530583211"/>
        </c:manualLayout>
      </c:layout>
      <c:barChart>
        <c:barDir val="bar"/>
        <c:grouping val="percentStacked"/>
        <c:varyColors val="0"/>
        <c:ser>
          <c:idx val="0"/>
          <c:order val="0"/>
          <c:tx>
            <c:strRef>
              <c:f>Sheet1!$B$1</c:f>
              <c:strCache>
                <c:ptCount val="1"/>
                <c:pt idx="0">
                  <c:v>Very useful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Sheet1!$B$2</c:f>
              <c:numCache>
                <c:formatCode>0\%</c:formatCode>
                <c:ptCount val="1"/>
                <c:pt idx="0">
                  <c:v>39</c:v>
                </c:pt>
              </c:numCache>
            </c:numRef>
          </c:val>
          <c:extLst>
            <c:ext xmlns:c16="http://schemas.microsoft.com/office/drawing/2014/chart" uri="{C3380CC4-5D6E-409C-BE32-E72D297353CC}">
              <c16:uniqueId val="{00000000-D106-440A-B2D3-E6C00D8D3FD4}"/>
            </c:ext>
          </c:extLst>
        </c:ser>
        <c:ser>
          <c:idx val="1"/>
          <c:order val="1"/>
          <c:tx>
            <c:strRef>
              <c:f>Sheet1!$C$1</c:f>
              <c:strCache>
                <c:ptCount val="1"/>
                <c:pt idx="0">
                  <c:v>DK</c:v>
                </c:pt>
              </c:strCache>
            </c:strRef>
          </c:tx>
          <c:spPr>
            <a:solidFill>
              <a:schemeClr val="tx2">
                <a:lumMod val="60000"/>
                <a:lumOff val="40000"/>
              </a:schemeClr>
            </a:solidFill>
            <a:ln>
              <a:noFill/>
            </a:ln>
            <a:effectLst/>
          </c:spPr>
          <c:invertIfNegative val="0"/>
          <c:cat>
            <c:strRef>
              <c:f>Sheet1!$A$2</c:f>
              <c:strCache>
                <c:ptCount val="1"/>
                <c:pt idx="0">
                  <c:v>All</c:v>
                </c:pt>
              </c:strCache>
            </c:strRef>
          </c:cat>
          <c:val>
            <c:numRef>
              <c:f>Sheet1!$C$2</c:f>
              <c:numCache>
                <c:formatCode>0.00%</c:formatCode>
                <c:ptCount val="1"/>
                <c:pt idx="0">
                  <c:v>0</c:v>
                </c:pt>
              </c:numCache>
            </c:numRef>
          </c:val>
          <c:extLst>
            <c:ext xmlns:c16="http://schemas.microsoft.com/office/drawing/2014/chart" uri="{C3380CC4-5D6E-409C-BE32-E72D297353CC}">
              <c16:uniqueId val="{00000001-D106-440A-B2D3-E6C00D8D3FD4}"/>
            </c:ext>
          </c:extLst>
        </c:ser>
        <c:ser>
          <c:idx val="2"/>
          <c:order val="2"/>
          <c:tx>
            <c:strRef>
              <c:f>Sheet1!$D$1</c:f>
              <c:strCache>
                <c:ptCount val="1"/>
                <c:pt idx="0">
                  <c:v>Not at all useful</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c:v>
                </c:pt>
              </c:strCache>
            </c:strRef>
          </c:cat>
          <c:val>
            <c:numRef>
              <c:f>Sheet1!$D$2</c:f>
              <c:numCache>
                <c:formatCode>0\%</c:formatCode>
                <c:ptCount val="1"/>
                <c:pt idx="0">
                  <c:v>61</c:v>
                </c:pt>
              </c:numCache>
            </c:numRef>
          </c:val>
          <c:extLst>
            <c:ext xmlns:c16="http://schemas.microsoft.com/office/drawing/2014/chart" uri="{C3380CC4-5D6E-409C-BE32-E72D297353CC}">
              <c16:uniqueId val="{00000002-D106-440A-B2D3-E6C00D8D3FD4}"/>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1"/>
        <c:axPos val="l"/>
        <c:numFmt formatCode="General" sourceLinked="1"/>
        <c:majorTickMark val="none"/>
        <c:minorTickMark val="none"/>
        <c:tickLblPos val="nextTo"/>
        <c:crossAx val="295626960"/>
        <c:crosses val="autoZero"/>
        <c:auto val="1"/>
        <c:lblAlgn val="ctr"/>
        <c:lblOffset val="100"/>
        <c:noMultiLvlLbl val="0"/>
      </c:catAx>
      <c:valAx>
        <c:axId val="295626960"/>
        <c:scaling>
          <c:orientation val="minMax"/>
          <c:min val="0"/>
        </c:scaling>
        <c:delete val="1"/>
        <c:axPos val="t"/>
        <c:numFmt formatCode="0%" sourceLinked="1"/>
        <c:majorTickMark val="out"/>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6937342408883"/>
          <c:y val="3.1294452347083924E-2"/>
          <c:w val="0.54512014280331333"/>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Business Development Manager is fair with me in our discussions</c:v>
                </c:pt>
                <c:pt idx="1">
                  <c:v>I have all the information I need about their role</c:v>
                </c:pt>
                <c:pt idx="2">
                  <c:v>They provide accurate notes of our discussions about rent, repairs and business planning</c:v>
                </c:pt>
                <c:pt idx="3">
                  <c:v>They provide me with the information I need about dilapidations at my pub**</c:v>
                </c:pt>
                <c:pt idx="4">
                  <c:v>They provide me with the information and advice I need about The Pubs Code</c:v>
                </c:pt>
                <c:pt idx="5">
                  <c:v>They supply the business planning support I need on an ongoing basis</c:v>
                </c:pt>
                <c:pt idx="6">
                  <c:v>I am happy with the way they manage repairs at my pub*</c:v>
                </c:pt>
              </c:strCache>
            </c:strRef>
          </c:cat>
          <c:val>
            <c:numRef>
              <c:f>Sheet1!$B$2:$B$8</c:f>
              <c:numCache>
                <c:formatCode>0\%</c:formatCode>
                <c:ptCount val="7"/>
                <c:pt idx="0">
                  <c:v>77</c:v>
                </c:pt>
                <c:pt idx="1">
                  <c:v>74</c:v>
                </c:pt>
                <c:pt idx="2">
                  <c:v>69</c:v>
                </c:pt>
                <c:pt idx="3">
                  <c:v>61</c:v>
                </c:pt>
                <c:pt idx="4">
                  <c:v>60</c:v>
                </c:pt>
                <c:pt idx="5">
                  <c:v>57</c:v>
                </c:pt>
                <c:pt idx="6">
                  <c:v>40</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Sheet1!$A$2:$A$8</c:f>
              <c:strCache>
                <c:ptCount val="7"/>
                <c:pt idx="0">
                  <c:v>My Business Development Manager is fair with me in our discussions</c:v>
                </c:pt>
                <c:pt idx="1">
                  <c:v>I have all the information I need about their role</c:v>
                </c:pt>
                <c:pt idx="2">
                  <c:v>They provide accurate notes of our discussions about rent, repairs and business planning</c:v>
                </c:pt>
                <c:pt idx="3">
                  <c:v>They provide me with the information I need about dilapidations at my pub**</c:v>
                </c:pt>
                <c:pt idx="4">
                  <c:v>They provide me with the information and advice I need about The Pubs Code</c:v>
                </c:pt>
                <c:pt idx="5">
                  <c:v>They supply the business planning support I need on an ongoing basis</c:v>
                </c:pt>
                <c:pt idx="6">
                  <c:v>I am happy with the way they manage repairs at my pub*</c:v>
                </c:pt>
              </c:strCache>
            </c:strRef>
          </c:cat>
          <c:val>
            <c:numRef>
              <c:f>Sheet1!$C$2:$C$8</c:f>
              <c:numCache>
                <c:formatCode>0\%</c:formatCode>
                <c:ptCount val="7"/>
                <c:pt idx="0">
                  <c:v>11</c:v>
                </c:pt>
                <c:pt idx="1">
                  <c:v>13</c:v>
                </c:pt>
                <c:pt idx="2">
                  <c:v>13</c:v>
                </c:pt>
                <c:pt idx="3">
                  <c:v>17</c:v>
                </c:pt>
                <c:pt idx="4">
                  <c:v>19</c:v>
                </c:pt>
                <c:pt idx="5">
                  <c:v>17</c:v>
                </c:pt>
                <c:pt idx="6">
                  <c:v>19</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Business Development Manager is fair with me in our discussions</c:v>
                </c:pt>
                <c:pt idx="1">
                  <c:v>I have all the information I need about their role</c:v>
                </c:pt>
                <c:pt idx="2">
                  <c:v>They provide accurate notes of our discussions about rent, repairs and business planning</c:v>
                </c:pt>
                <c:pt idx="3">
                  <c:v>They provide me with the information I need about dilapidations at my pub**</c:v>
                </c:pt>
                <c:pt idx="4">
                  <c:v>They provide me with the information and advice I need about The Pubs Code</c:v>
                </c:pt>
                <c:pt idx="5">
                  <c:v>They supply the business planning support I need on an ongoing basis</c:v>
                </c:pt>
                <c:pt idx="6">
                  <c:v>I am happy with the way they manage repairs at my pub*</c:v>
                </c:pt>
              </c:strCache>
            </c:strRef>
          </c:cat>
          <c:val>
            <c:numRef>
              <c:f>Sheet1!$D$2:$D$8</c:f>
              <c:numCache>
                <c:formatCode>0\%</c:formatCode>
                <c:ptCount val="7"/>
                <c:pt idx="0">
                  <c:v>12</c:v>
                </c:pt>
                <c:pt idx="1">
                  <c:v>13</c:v>
                </c:pt>
                <c:pt idx="2">
                  <c:v>18</c:v>
                </c:pt>
                <c:pt idx="3">
                  <c:v>22</c:v>
                </c:pt>
                <c:pt idx="4">
                  <c:v>21</c:v>
                </c:pt>
                <c:pt idx="5">
                  <c:v>26</c:v>
                </c:pt>
                <c:pt idx="6">
                  <c:v>41</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0439613592513E-2"/>
          <c:y val="9.5293292728679327E-2"/>
          <c:w val="0.9668359489292605"/>
          <c:h val="0.74620961419541465"/>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Greene King</c:v>
                </c:pt>
                <c:pt idx="2">
                  <c:v>Admiral</c:v>
                </c:pt>
                <c:pt idx="3">
                  <c:v>Star Pubs &amp; Bars</c:v>
                </c:pt>
                <c:pt idx="4">
                  <c:v>Punch Pubs</c:v>
                </c:pt>
                <c:pt idx="5">
                  <c:v>Stonegate (trading name of Ei Group)</c:v>
                </c:pt>
              </c:strCache>
            </c:strRef>
          </c:cat>
          <c:val>
            <c:numRef>
              <c:f>Sheet1!$B$2:$B$7</c:f>
              <c:numCache>
                <c:formatCode>0%</c:formatCode>
                <c:ptCount val="6"/>
                <c:pt idx="0">
                  <c:v>0.88</c:v>
                </c:pt>
                <c:pt idx="1">
                  <c:v>0.77</c:v>
                </c:pt>
                <c:pt idx="2">
                  <c:v>0.86</c:v>
                </c:pt>
                <c:pt idx="3">
                  <c:v>0.75</c:v>
                </c:pt>
                <c:pt idx="4">
                  <c:v>0.72</c:v>
                </c:pt>
                <c:pt idx="5">
                  <c:v>0.71</c:v>
                </c:pt>
              </c:numCache>
            </c:numRef>
          </c:val>
          <c:extLst>
            <c:ext xmlns:c16="http://schemas.microsoft.com/office/drawing/2014/chart" uri="{C3380CC4-5D6E-409C-BE32-E72D297353CC}">
              <c16:uniqueId val="{00000000-5F0E-4EB0-8C61-F03907E27F46}"/>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2"/>
              <c:layout>
                <c:manualLayout>
                  <c:x val="1.5842388443389284E-3"/>
                  <c:y val="1.33633218903313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2-407F-B680-DDB3C1A56C8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Greene King</c:v>
                </c:pt>
                <c:pt idx="2">
                  <c:v>Admiral</c:v>
                </c:pt>
                <c:pt idx="3">
                  <c:v>Star Pubs &amp; Bars</c:v>
                </c:pt>
                <c:pt idx="4">
                  <c:v>Punch Pubs</c:v>
                </c:pt>
                <c:pt idx="5">
                  <c:v>Stonegate (trading name of Ei Group)</c:v>
                </c:pt>
              </c:strCache>
            </c:strRef>
          </c:cat>
          <c:val>
            <c:numRef>
              <c:f>Sheet1!$C$2:$C$7</c:f>
              <c:numCache>
                <c:formatCode>0%</c:formatCode>
                <c:ptCount val="6"/>
                <c:pt idx="0">
                  <c:v>0.92</c:v>
                </c:pt>
                <c:pt idx="1">
                  <c:v>0.88</c:v>
                </c:pt>
                <c:pt idx="2">
                  <c:v>0.83</c:v>
                </c:pt>
                <c:pt idx="3">
                  <c:v>0.83</c:v>
                </c:pt>
                <c:pt idx="4">
                  <c:v>0.78</c:v>
                </c:pt>
                <c:pt idx="5">
                  <c:v>0.73</c:v>
                </c:pt>
              </c:numCache>
            </c:numRef>
          </c:val>
          <c:extLst>
            <c:ext xmlns:c16="http://schemas.microsoft.com/office/drawing/2014/chart" uri="{C3380CC4-5D6E-409C-BE32-E72D297353CC}">
              <c16:uniqueId val="{00000001-5F0E-4EB0-8C61-F03907E27F46}"/>
            </c:ext>
          </c:extLst>
        </c:ser>
        <c:ser>
          <c:idx val="2"/>
          <c:order val="2"/>
          <c:tx>
            <c:strRef>
              <c:f>Sheet1!$D$1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D83-4384-ADB6-37F20C950720}"/>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D83-4384-ADB6-37F20C950720}"/>
                </c:ext>
              </c:extLst>
            </c:dLbl>
            <c:dLbl>
              <c:idx val="2"/>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D83-4384-ADB6-37F20C950720}"/>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D83-4384-ADB6-37F20C95072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Greene King</c:v>
                </c:pt>
                <c:pt idx="2">
                  <c:v>Admiral</c:v>
                </c:pt>
                <c:pt idx="3">
                  <c:v>Star Pubs &amp; Bars</c:v>
                </c:pt>
                <c:pt idx="4">
                  <c:v>Punch Pubs</c:v>
                </c:pt>
                <c:pt idx="5">
                  <c:v>Stonegate (trading name of Ei Group)</c:v>
                </c:pt>
              </c:strCache>
            </c:strRef>
          </c:cat>
          <c:val>
            <c:numRef>
              <c:f>Sheet1!$D$2:$D$7</c:f>
              <c:numCache>
                <c:formatCode>0%</c:formatCode>
                <c:ptCount val="6"/>
                <c:pt idx="0">
                  <c:v>0.9</c:v>
                </c:pt>
                <c:pt idx="1">
                  <c:v>0.9</c:v>
                </c:pt>
                <c:pt idx="2">
                  <c:v>0.88</c:v>
                </c:pt>
                <c:pt idx="3">
                  <c:v>0.77</c:v>
                </c:pt>
                <c:pt idx="4">
                  <c:v>0.77</c:v>
                </c:pt>
                <c:pt idx="5">
                  <c:v>0.63</c:v>
                </c:pt>
              </c:numCache>
            </c:numRef>
          </c:val>
          <c:extLst>
            <c:ext xmlns:c16="http://schemas.microsoft.com/office/drawing/2014/chart" uri="{C3380CC4-5D6E-409C-BE32-E72D297353CC}">
              <c16:uniqueId val="{00000000-2D83-4384-ADB6-37F20C950720}"/>
            </c:ext>
          </c:extLst>
        </c:ser>
        <c:dLbls>
          <c:dLblPos val="outEnd"/>
          <c:showLegendKey val="0"/>
          <c:showVal val="1"/>
          <c:showCatName val="0"/>
          <c:showSerName val="0"/>
          <c:showPercent val="0"/>
          <c:showBubbleSize val="0"/>
        </c:dLbls>
        <c:gapWidth val="182"/>
        <c:axId val="665157743"/>
        <c:axId val="316220831"/>
      </c:barChart>
      <c:catAx>
        <c:axId val="665157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20831"/>
        <c:crosses val="autoZero"/>
        <c:auto val="1"/>
        <c:lblAlgn val="ctr"/>
        <c:lblOffset val="100"/>
        <c:noMultiLvlLbl val="0"/>
      </c:catAx>
      <c:valAx>
        <c:axId val="316220831"/>
        <c:scaling>
          <c:orientation val="minMax"/>
        </c:scaling>
        <c:delete val="1"/>
        <c:axPos val="l"/>
        <c:numFmt formatCode="0%" sourceLinked="1"/>
        <c:majorTickMark val="out"/>
        <c:minorTickMark val="none"/>
        <c:tickLblPos val="nextTo"/>
        <c:crossAx val="665157743"/>
        <c:crosses val="autoZero"/>
        <c:crossBetween val="between"/>
      </c:valAx>
      <c:spPr>
        <a:noFill/>
        <a:ln>
          <a:noFill/>
        </a:ln>
        <a:effectLst/>
      </c:spPr>
    </c:plotArea>
    <c:legend>
      <c:legendPos val="b"/>
      <c:layout>
        <c:manualLayout>
          <c:xMode val="edge"/>
          <c:yMode val="edge"/>
          <c:x val="0.43238278484258047"/>
          <c:y val="0.92224113886222447"/>
          <c:w val="0.18105800557414911"/>
          <c:h val="6.5106529083499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9206659305192E-2"/>
          <c:y val="0.16500711237553342"/>
          <c:w val="0.9803342393612503"/>
          <c:h val="0.62477884432298025"/>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Sheet1!$B$2:$B$7</c:f>
              <c:numCache>
                <c:formatCode>0\%</c:formatCode>
                <c:ptCount val="6"/>
                <c:pt idx="0">
                  <c:v>76</c:v>
                </c:pt>
                <c:pt idx="1">
                  <c:v>73</c:v>
                </c:pt>
                <c:pt idx="2">
                  <c:v>55</c:v>
                </c:pt>
                <c:pt idx="3">
                  <c:v>50</c:v>
                </c:pt>
                <c:pt idx="4">
                  <c:v>57</c:v>
                </c:pt>
                <c:pt idx="5">
                  <c:v>46</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Sheet1!$C$2:$C$7</c:f>
              <c:numCache>
                <c:formatCode>0\%</c:formatCode>
                <c:ptCount val="6"/>
                <c:pt idx="0">
                  <c:v>81</c:v>
                </c:pt>
                <c:pt idx="1">
                  <c:v>67</c:v>
                </c:pt>
                <c:pt idx="2">
                  <c:v>67</c:v>
                </c:pt>
                <c:pt idx="3">
                  <c:v>59</c:v>
                </c:pt>
                <c:pt idx="4">
                  <c:v>57</c:v>
                </c:pt>
                <c:pt idx="5">
                  <c:v>36</c:v>
                </c:pt>
              </c:numCache>
            </c:numRef>
          </c:val>
          <c:extLst>
            <c:ext xmlns:c16="http://schemas.microsoft.com/office/drawing/2014/chart" uri="{C3380CC4-5D6E-409C-BE32-E72D297353CC}">
              <c16:uniqueId val="{00000001-0F1F-402F-885D-838B911558DF}"/>
            </c:ext>
          </c:extLst>
        </c:ser>
        <c:ser>
          <c:idx val="2"/>
          <c:order val="2"/>
          <c:tx>
            <c:strRef>
              <c:f>Sheet1!$D$1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9D9-41DA-8657-BC5E124646D5}"/>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9D9-41DA-8657-BC5E124646D5}"/>
                </c:ext>
              </c:extLst>
            </c:dLbl>
            <c:dLbl>
              <c:idx val="2"/>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9D9-41DA-8657-BC5E124646D5}"/>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9D9-41DA-8657-BC5E124646D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Sheet1!$D$2:$D$7</c:f>
              <c:numCache>
                <c:formatCode>0\%</c:formatCode>
                <c:ptCount val="6"/>
                <c:pt idx="0">
                  <c:v>84</c:v>
                </c:pt>
                <c:pt idx="1">
                  <c:v>76</c:v>
                </c:pt>
                <c:pt idx="2">
                  <c:v>72</c:v>
                </c:pt>
                <c:pt idx="3">
                  <c:v>54</c:v>
                </c:pt>
                <c:pt idx="4">
                  <c:v>60</c:v>
                </c:pt>
                <c:pt idx="5">
                  <c:v>33</c:v>
                </c:pt>
              </c:numCache>
            </c:numRef>
          </c:val>
          <c:extLst>
            <c:ext xmlns:c16="http://schemas.microsoft.com/office/drawing/2014/chart" uri="{C3380CC4-5D6E-409C-BE32-E72D297353CC}">
              <c16:uniqueId val="{00000000-A9D9-41DA-8657-BC5E124646D5}"/>
            </c:ext>
          </c:extLst>
        </c:ser>
        <c:dLbls>
          <c:showLegendKey val="0"/>
          <c:showVal val="0"/>
          <c:showCatName val="0"/>
          <c:showSerName val="0"/>
          <c:showPercent val="0"/>
          <c:showBubbleSize val="0"/>
        </c:dLbls>
        <c:gapWidth val="70"/>
        <c:axId val="236329456"/>
        <c:axId val="295626960"/>
      </c:barChart>
      <c:catAx>
        <c:axId val="2363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0\%" sourceLinked="1"/>
        <c:majorTickMark val="none"/>
        <c:minorTickMark val="none"/>
        <c:tickLblPos val="nextTo"/>
        <c:crossAx val="2363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9206659305192E-2"/>
          <c:y val="0.16500711237553342"/>
          <c:w val="0.9803342393612503"/>
          <c:h val="0.62477884432298025"/>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Sheet1!$B$2:$B$7</c:f>
              <c:numCache>
                <c:formatCode>0\%</c:formatCode>
                <c:ptCount val="6"/>
                <c:pt idx="0">
                  <c:v>72</c:v>
                </c:pt>
                <c:pt idx="1">
                  <c:v>62</c:v>
                </c:pt>
                <c:pt idx="2">
                  <c:v>38</c:v>
                </c:pt>
                <c:pt idx="3">
                  <c:v>33</c:v>
                </c:pt>
                <c:pt idx="4">
                  <c:v>36</c:v>
                </c:pt>
                <c:pt idx="5">
                  <c:v>27</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2023</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Sheet1!$C$2:$C$7</c:f>
              <c:numCache>
                <c:formatCode>0\%</c:formatCode>
                <c:ptCount val="6"/>
                <c:pt idx="0">
                  <c:v>67</c:v>
                </c:pt>
                <c:pt idx="1">
                  <c:v>49</c:v>
                </c:pt>
                <c:pt idx="2">
                  <c:v>47</c:v>
                </c:pt>
                <c:pt idx="3">
                  <c:v>35</c:v>
                </c:pt>
                <c:pt idx="4">
                  <c:v>26</c:v>
                </c:pt>
                <c:pt idx="5">
                  <c:v>26</c:v>
                </c:pt>
              </c:numCache>
            </c:numRef>
          </c:val>
          <c:extLst>
            <c:ext xmlns:c16="http://schemas.microsoft.com/office/drawing/2014/chart" uri="{C3380CC4-5D6E-409C-BE32-E72D297353CC}">
              <c16:uniqueId val="{00000001-0F1F-402F-885D-838B911558DF}"/>
            </c:ext>
          </c:extLst>
        </c:ser>
        <c:ser>
          <c:idx val="2"/>
          <c:order val="2"/>
          <c:tx>
            <c:strRef>
              <c:f>Sheet1!$D$1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AE9-45EB-B380-8976169C08D4}"/>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AE9-45EB-B380-8976169C08D4}"/>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AE9-45EB-B380-8976169C08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Sheet1!$D$2:$D$7</c:f>
              <c:numCache>
                <c:formatCode>0\%</c:formatCode>
                <c:ptCount val="6"/>
                <c:pt idx="0">
                  <c:v>66</c:v>
                </c:pt>
                <c:pt idx="1">
                  <c:v>65</c:v>
                </c:pt>
                <c:pt idx="2">
                  <c:v>48</c:v>
                </c:pt>
                <c:pt idx="3">
                  <c:v>31</c:v>
                </c:pt>
                <c:pt idx="4">
                  <c:v>38</c:v>
                </c:pt>
                <c:pt idx="5">
                  <c:v>22</c:v>
                </c:pt>
              </c:numCache>
            </c:numRef>
          </c:val>
          <c:extLst>
            <c:ext xmlns:c16="http://schemas.microsoft.com/office/drawing/2014/chart" uri="{C3380CC4-5D6E-409C-BE32-E72D297353CC}">
              <c16:uniqueId val="{00000000-5AE9-45EB-B380-8976169C08D4}"/>
            </c:ext>
          </c:extLst>
        </c:ser>
        <c:dLbls>
          <c:showLegendKey val="0"/>
          <c:showVal val="0"/>
          <c:showCatName val="0"/>
          <c:showSerName val="0"/>
          <c:showPercent val="0"/>
          <c:showBubbleSize val="0"/>
        </c:dLbls>
        <c:gapWidth val="70"/>
        <c:axId val="236329456"/>
        <c:axId val="295626960"/>
      </c:barChart>
      <c:catAx>
        <c:axId val="2363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0\%" sourceLinked="1"/>
        <c:majorTickMark val="none"/>
        <c:minorTickMark val="none"/>
        <c:tickLblPos val="nextTo"/>
        <c:crossAx val="2363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9206659305192E-2"/>
          <c:y val="0.16500711237553342"/>
          <c:w val="0.9803342393612503"/>
          <c:h val="0.62477884432298025"/>
        </c:manualLayout>
      </c:layout>
      <c:barChart>
        <c:barDir val="col"/>
        <c:grouping val="clustered"/>
        <c:varyColors val="0"/>
        <c:ser>
          <c:idx val="0"/>
          <c:order val="0"/>
          <c:tx>
            <c:strRef>
              <c:f>Sheet1!$B$1</c:f>
              <c:strCache>
                <c:ptCount val="1"/>
                <c:pt idx="0">
                  <c:v>2024</c:v>
                </c:pt>
              </c:strCache>
            </c:strRef>
          </c:tx>
          <c:spPr>
            <a:solidFill>
              <a:schemeClr val="tx2"/>
            </a:solidFill>
            <a:ln>
              <a:noFill/>
            </a:ln>
            <a:effectLst/>
          </c:spPr>
          <c:invertIfNegative val="0"/>
          <c:dLbls>
            <c:dLbl>
              <c:idx val="0"/>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B8D-4331-A2D4-16CE6701F310}"/>
                </c:ext>
              </c:extLst>
            </c:dLbl>
            <c:dLbl>
              <c:idx val="1"/>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B8D-4331-A2D4-16CE6701F310}"/>
                </c:ext>
              </c:extLst>
            </c:dLbl>
            <c:dLbl>
              <c:idx val="2"/>
              <c:spPr>
                <a:noFill/>
                <a:ln w="19050">
                  <a:solidFill>
                    <a:srgbClr val="92D0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E05-4062-857B-DBC3C2BE8F95}"/>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B8D-4331-A2D4-16CE6701F3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Marston's</c:v>
                </c:pt>
                <c:pt idx="1">
                  <c:v>Admiral</c:v>
                </c:pt>
                <c:pt idx="2">
                  <c:v>Greene King</c:v>
                </c:pt>
                <c:pt idx="3">
                  <c:v>Punch Pubs</c:v>
                </c:pt>
                <c:pt idx="4">
                  <c:v>Star Pubs &amp; Bars</c:v>
                </c:pt>
                <c:pt idx="5">
                  <c:v>Stonegate (trading name of Ei Group)</c:v>
                </c:pt>
              </c:strCache>
            </c:strRef>
          </c:cat>
          <c:val>
            <c:numRef>
              <c:f>Sheet1!$B$2:$B$7</c:f>
              <c:numCache>
                <c:formatCode>0\%</c:formatCode>
                <c:ptCount val="6"/>
                <c:pt idx="0">
                  <c:v>71</c:v>
                </c:pt>
                <c:pt idx="1">
                  <c:v>71</c:v>
                </c:pt>
                <c:pt idx="2">
                  <c:v>71</c:v>
                </c:pt>
                <c:pt idx="3">
                  <c:v>60</c:v>
                </c:pt>
                <c:pt idx="4">
                  <c:v>56</c:v>
                </c:pt>
                <c:pt idx="5">
                  <c:v>53</c:v>
                </c:pt>
              </c:numCache>
            </c:numRef>
          </c:val>
          <c:extLst>
            <c:ext xmlns:c16="http://schemas.microsoft.com/office/drawing/2014/chart" uri="{C3380CC4-5D6E-409C-BE32-E72D297353CC}">
              <c16:uniqueId val="{00000000-B9E9-4BE1-8775-A00DE2484012}"/>
            </c:ext>
          </c:extLst>
        </c:ser>
        <c:dLbls>
          <c:showLegendKey val="0"/>
          <c:showVal val="0"/>
          <c:showCatName val="0"/>
          <c:showSerName val="0"/>
          <c:showPercent val="0"/>
          <c:showBubbleSize val="0"/>
        </c:dLbls>
        <c:gapWidth val="70"/>
        <c:axId val="236329456"/>
        <c:axId val="295626960"/>
      </c:barChart>
      <c:catAx>
        <c:axId val="2363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l"/>
        <c:numFmt formatCode="0\%" sourceLinked="1"/>
        <c:majorTickMark val="none"/>
        <c:minorTickMark val="none"/>
        <c:tickLblPos val="nextTo"/>
        <c:crossAx val="2363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6937342408883"/>
          <c:y val="3.1294452347083924E-2"/>
          <c:w val="0.54512014280331333"/>
          <c:h val="0.93741109530583211"/>
        </c:manualLayout>
      </c:layout>
      <c:barChart>
        <c:barDir val="bar"/>
        <c:grouping val="percentStacked"/>
        <c:varyColors val="0"/>
        <c:ser>
          <c:idx val="0"/>
          <c:order val="0"/>
          <c:tx>
            <c:strRef>
              <c:f>Sheet1!$B$1</c:f>
              <c:strCache>
                <c:ptCount val="1"/>
                <c:pt idx="0">
                  <c:v>Agree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know how to contact my Code Compliance Officer</c:v>
                </c:pt>
                <c:pt idx="1">
                  <c:v>I have all the information I need about their role</c:v>
                </c:pt>
                <c:pt idx="2">
                  <c:v>They provide me with the information and advice I need about the Pubs Code</c:v>
                </c:pt>
                <c:pt idx="3">
                  <c:v>I have confidence in how my Code Compliance Officer handles issues related to The Pubs Code</c:v>
                </c:pt>
              </c:strCache>
            </c:strRef>
          </c:cat>
          <c:val>
            <c:numRef>
              <c:f>Sheet1!$B$2:$B$5</c:f>
              <c:numCache>
                <c:formatCode>0\%</c:formatCode>
                <c:ptCount val="4"/>
                <c:pt idx="0">
                  <c:v>54</c:v>
                </c:pt>
                <c:pt idx="1">
                  <c:v>51</c:v>
                </c:pt>
                <c:pt idx="2">
                  <c:v>51</c:v>
                </c:pt>
                <c:pt idx="3">
                  <c:v>43</c:v>
                </c:pt>
              </c:numCache>
            </c:numRef>
          </c:val>
          <c:extLst>
            <c:ext xmlns:c16="http://schemas.microsoft.com/office/drawing/2014/chart" uri="{C3380CC4-5D6E-409C-BE32-E72D297353CC}">
              <c16:uniqueId val="{00000000-98F8-4E6F-9280-1DB95E2C9E35}"/>
            </c:ext>
          </c:extLst>
        </c:ser>
        <c:ser>
          <c:idx val="1"/>
          <c:order val="1"/>
          <c:tx>
            <c:strRef>
              <c:f>Sheet1!$C$1</c:f>
              <c:strCache>
                <c:ptCount val="1"/>
                <c:pt idx="0">
                  <c:v>DK</c:v>
                </c:pt>
              </c:strCache>
            </c:strRef>
          </c:tx>
          <c:spPr>
            <a:noFill/>
            <a:ln>
              <a:noFill/>
            </a:ln>
            <a:effectLst/>
          </c:spPr>
          <c:invertIfNegative val="0"/>
          <c:cat>
            <c:strRef>
              <c:f>Sheet1!$A$2:$A$5</c:f>
              <c:strCache>
                <c:ptCount val="4"/>
                <c:pt idx="0">
                  <c:v>I know how to contact my Code Compliance Officer</c:v>
                </c:pt>
                <c:pt idx="1">
                  <c:v>I have all the information I need about their role</c:v>
                </c:pt>
                <c:pt idx="2">
                  <c:v>They provide me with the information and advice I need about the Pubs Code</c:v>
                </c:pt>
                <c:pt idx="3">
                  <c:v>I have confidence in how my Code Compliance Officer handles issues related to The Pubs Code</c:v>
                </c:pt>
              </c:strCache>
            </c:strRef>
          </c:cat>
          <c:val>
            <c:numRef>
              <c:f>Sheet1!$C$2:$C$5</c:f>
              <c:numCache>
                <c:formatCode>0\%</c:formatCode>
                <c:ptCount val="4"/>
                <c:pt idx="0">
                  <c:v>18</c:v>
                </c:pt>
                <c:pt idx="1">
                  <c:v>22</c:v>
                </c:pt>
                <c:pt idx="2">
                  <c:v>23</c:v>
                </c:pt>
                <c:pt idx="3">
                  <c:v>32</c:v>
                </c:pt>
              </c:numCache>
            </c:numRef>
          </c:val>
          <c:extLst>
            <c:ext xmlns:c16="http://schemas.microsoft.com/office/drawing/2014/chart" uri="{C3380CC4-5D6E-409C-BE32-E72D297353CC}">
              <c16:uniqueId val="{00000001-98F8-4E6F-9280-1DB95E2C9E35}"/>
            </c:ext>
          </c:extLst>
        </c:ser>
        <c:ser>
          <c:idx val="2"/>
          <c:order val="2"/>
          <c:tx>
            <c:strRef>
              <c:f>Sheet1!$D$1</c:f>
              <c:strCache>
                <c:ptCount val="1"/>
                <c:pt idx="0">
                  <c:v>Disageree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know how to contact my Code Compliance Officer</c:v>
                </c:pt>
                <c:pt idx="1">
                  <c:v>I have all the information I need about their role</c:v>
                </c:pt>
                <c:pt idx="2">
                  <c:v>They provide me with the information and advice I need about the Pubs Code</c:v>
                </c:pt>
                <c:pt idx="3">
                  <c:v>I have confidence in how my Code Compliance Officer handles issues related to The Pubs Code</c:v>
                </c:pt>
              </c:strCache>
            </c:strRef>
          </c:cat>
          <c:val>
            <c:numRef>
              <c:f>Sheet1!$D$2:$D$5</c:f>
              <c:numCache>
                <c:formatCode>0\%</c:formatCode>
                <c:ptCount val="4"/>
                <c:pt idx="0">
                  <c:v>28</c:v>
                </c:pt>
                <c:pt idx="1">
                  <c:v>27</c:v>
                </c:pt>
                <c:pt idx="2">
                  <c:v>26</c:v>
                </c:pt>
                <c:pt idx="3">
                  <c:v>25</c:v>
                </c:pt>
              </c:numCache>
            </c:numRef>
          </c:val>
          <c:extLst>
            <c:ext xmlns:c16="http://schemas.microsoft.com/office/drawing/2014/chart" uri="{C3380CC4-5D6E-409C-BE32-E72D297353CC}">
              <c16:uniqueId val="{00000002-98F8-4E6F-9280-1DB95E2C9E35}"/>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1"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26250070016773E-4"/>
          <c:y val="7.9782554697687899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0-D3B1-4802-9CB3-B611FE695CE3}"/>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8A1-4CD0-BA20-DDFA713DD27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65</c:v>
                </c:pt>
              </c:numCache>
            </c:numRef>
          </c:val>
          <c:extLst>
            <c:ext xmlns:c16="http://schemas.microsoft.com/office/drawing/2014/chart" uri="{C3380CC4-5D6E-409C-BE32-E72D297353CC}">
              <c16:uniqueId val="{00000002-D3B1-4802-9CB3-B611FE695CE3}"/>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54</c:v>
                </c:pt>
              </c:numCache>
            </c:numRef>
          </c:val>
          <c:extLst>
            <c:ext xmlns:c16="http://schemas.microsoft.com/office/drawing/2014/chart" uri="{C3380CC4-5D6E-409C-BE32-E72D297353CC}">
              <c16:uniqueId val="{00000000-0693-4964-AB1C-51DE336D1ABC}"/>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54</c:v>
                </c:pt>
              </c:numCache>
            </c:numRef>
          </c:val>
          <c:extLst>
            <c:ext xmlns:c16="http://schemas.microsoft.com/office/drawing/2014/chart" uri="{C3380CC4-5D6E-409C-BE32-E72D297353CC}">
              <c16:uniqueId val="{00000001-7323-472D-BB2C-EEB2C2297A37}"/>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323-472D-BB2C-EEB2C2297A3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60</c:v>
                </c:pt>
              </c:numCache>
            </c:numRef>
          </c:val>
          <c:extLst>
            <c:ext xmlns:c16="http://schemas.microsoft.com/office/drawing/2014/chart" uri="{C3380CC4-5D6E-409C-BE32-E72D297353CC}">
              <c16:uniqueId val="{00000003-7323-472D-BB2C-EEB2C2297A37}"/>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51</c:v>
                </c:pt>
              </c:numCache>
            </c:numRef>
          </c:val>
          <c:extLst>
            <c:ext xmlns:c16="http://schemas.microsoft.com/office/drawing/2014/chart" uri="{C3380CC4-5D6E-409C-BE32-E72D297353CC}">
              <c16:uniqueId val="{00000004-7323-472D-BB2C-EEB2C2297A37}"/>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072-4B8F-B979-53A24218772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52</c:v>
                </c:pt>
              </c:numCache>
            </c:numRef>
          </c:val>
          <c:extLst>
            <c:ext xmlns:c16="http://schemas.microsoft.com/office/drawing/2014/chart" uri="{C3380CC4-5D6E-409C-BE32-E72D297353CC}">
              <c16:uniqueId val="{00000001-5072-4B8F-B979-53A242187724}"/>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072-4B8F-B979-53A24218772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56</c:v>
                </c:pt>
              </c:numCache>
            </c:numRef>
          </c:val>
          <c:extLst>
            <c:ext xmlns:c16="http://schemas.microsoft.com/office/drawing/2014/chart" uri="{C3380CC4-5D6E-409C-BE32-E72D297353CC}">
              <c16:uniqueId val="{00000003-5072-4B8F-B979-53A242187724}"/>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51</c:v>
                </c:pt>
              </c:numCache>
            </c:numRef>
          </c:val>
          <c:extLst>
            <c:ext xmlns:c16="http://schemas.microsoft.com/office/drawing/2014/chart" uri="{C3380CC4-5D6E-409C-BE32-E72D297353CC}">
              <c16:uniqueId val="{00000004-5072-4B8F-B979-53A242187724}"/>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0305107818025"/>
          <c:y val="8.9730034421802829E-2"/>
          <c:w val="0.54829531397582487"/>
          <c:h val="0.90846038591379419"/>
        </c:manualLayout>
      </c:layout>
      <c:barChart>
        <c:barDir val="bar"/>
        <c:grouping val="clustered"/>
        <c:varyColors val="0"/>
        <c:ser>
          <c:idx val="0"/>
          <c:order val="0"/>
          <c:tx>
            <c:strRef>
              <c:f>Sheet1!$B$1</c:f>
              <c:strCache>
                <c:ptCount val="1"/>
                <c:pt idx="0">
                  <c:v>2023 Survey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Sheet1!$B$2:$B$7</c:f>
              <c:numCache>
                <c:formatCode>0\%</c:formatCode>
                <c:ptCount val="6"/>
                <c:pt idx="0">
                  <c:v>48</c:v>
                </c:pt>
                <c:pt idx="1">
                  <c:v>16</c:v>
                </c:pt>
                <c:pt idx="2">
                  <c:v>12</c:v>
                </c:pt>
                <c:pt idx="3">
                  <c:v>7</c:v>
                </c:pt>
                <c:pt idx="4">
                  <c:v>31</c:v>
                </c:pt>
                <c:pt idx="5">
                  <c:v>3</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2024 Survey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Sheet1!$C$2:$C$7</c:f>
              <c:numCache>
                <c:formatCode>0\%</c:formatCode>
                <c:ptCount val="6"/>
                <c:pt idx="0">
                  <c:v>55</c:v>
                </c:pt>
                <c:pt idx="1">
                  <c:v>12</c:v>
                </c:pt>
                <c:pt idx="2">
                  <c:v>10</c:v>
                </c:pt>
                <c:pt idx="3">
                  <c:v>7</c:v>
                </c:pt>
                <c:pt idx="4">
                  <c:v>26</c:v>
                </c:pt>
                <c:pt idx="5">
                  <c:v>1</c:v>
                </c:pt>
              </c:numCache>
            </c:numRef>
          </c:val>
          <c:extLst>
            <c:ext xmlns:c16="http://schemas.microsoft.com/office/drawing/2014/chart" uri="{C3380CC4-5D6E-409C-BE32-E72D297353CC}">
              <c16:uniqueId val="{00000000-166A-47DF-8809-E7B0466623A5}"/>
            </c:ext>
          </c:extLst>
        </c:ser>
        <c:dLbls>
          <c:showLegendKey val="0"/>
          <c:showVal val="0"/>
          <c:showCatName val="0"/>
          <c:showSerName val="0"/>
          <c:showPercent val="0"/>
          <c:showBubbleSize val="0"/>
        </c:dLbls>
        <c:gapWidth val="7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max val="7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legend>
      <c:legendPos val="t"/>
      <c:layout>
        <c:manualLayout>
          <c:xMode val="edge"/>
          <c:yMode val="edge"/>
          <c:x val="0.31634662856300905"/>
          <c:y val="1.3159449002472319E-2"/>
          <c:w val="0.41618235327104652"/>
          <c:h val="5.65425257438197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2345934666755E-4"/>
          <c:y val="7.9782299951077371E-2"/>
          <c:w val="0.96562499999999996"/>
          <c:h val="0.91130125644263216"/>
        </c:manualLayout>
      </c:layout>
      <c:barChart>
        <c:barDir val="col"/>
        <c:grouping val="clustered"/>
        <c:varyColors val="0"/>
        <c:ser>
          <c:idx val="0"/>
          <c:order val="0"/>
          <c:tx>
            <c:strRef>
              <c:f>Sheet1!$B$1</c:f>
              <c:strCache>
                <c:ptCount val="1"/>
                <c:pt idx="0">
                  <c:v>2022</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589-439A-9FC1-7DA0A3FEF536}"/>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44</c:v>
                </c:pt>
              </c:numCache>
            </c:numRef>
          </c:val>
          <c:extLst>
            <c:ext xmlns:c16="http://schemas.microsoft.com/office/drawing/2014/chart" uri="{C3380CC4-5D6E-409C-BE32-E72D297353CC}">
              <c16:uniqueId val="{00000001-5589-439A-9FC1-7DA0A3FEF536}"/>
            </c:ext>
          </c:extLst>
        </c:ser>
        <c:ser>
          <c:idx val="1"/>
          <c:order val="1"/>
          <c:tx>
            <c:strRef>
              <c:f>Sheet1!$C$1</c:f>
              <c:strCache>
                <c:ptCount val="1"/>
                <c:pt idx="0">
                  <c:v>2023</c:v>
                </c:pt>
              </c:strCache>
            </c:strRef>
          </c:tx>
          <c:spPr>
            <a:solidFill>
              <a:schemeClr val="bg1">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589-439A-9FC1-7DA0A3FEF536}"/>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51</c:v>
                </c:pt>
              </c:numCache>
            </c:numRef>
          </c:val>
          <c:extLst>
            <c:ext xmlns:c16="http://schemas.microsoft.com/office/drawing/2014/chart" uri="{C3380CC4-5D6E-409C-BE32-E72D297353CC}">
              <c16:uniqueId val="{00000003-5589-439A-9FC1-7DA0A3FEF536}"/>
            </c:ext>
          </c:extLst>
        </c:ser>
        <c:ser>
          <c:idx val="2"/>
          <c:order val="2"/>
          <c:tx>
            <c:strRef>
              <c:f>Sheet1!$D$1</c:f>
              <c:strCache>
                <c:ptCount val="1"/>
                <c:pt idx="0">
                  <c:v>2024</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43</c:v>
                </c:pt>
              </c:numCache>
            </c:numRef>
          </c:val>
          <c:extLst>
            <c:ext xmlns:c16="http://schemas.microsoft.com/office/drawing/2014/chart" uri="{C3380CC4-5D6E-409C-BE32-E72D297353CC}">
              <c16:uniqueId val="{00000004-5589-439A-9FC1-7DA0A3FEF536}"/>
            </c:ext>
          </c:extLst>
        </c:ser>
        <c:dLbls>
          <c:dLblPos val="outEnd"/>
          <c:showLegendKey val="0"/>
          <c:showVal val="1"/>
          <c:showCatName val="0"/>
          <c:showSerName val="0"/>
          <c:showPercent val="0"/>
          <c:showBubbleSize val="0"/>
        </c:dLbls>
        <c:gapWidth val="182"/>
        <c:axId val="779014928"/>
        <c:axId val="1002503872"/>
      </c:barChart>
      <c:catAx>
        <c:axId val="779014928"/>
        <c:scaling>
          <c:orientation val="minMax"/>
        </c:scaling>
        <c:delete val="1"/>
        <c:axPos val="b"/>
        <c:numFmt formatCode="General" sourceLinked="1"/>
        <c:majorTickMark val="out"/>
        <c:minorTickMark val="none"/>
        <c:tickLblPos val="nextTo"/>
        <c:crossAx val="1002503872"/>
        <c:crosses val="autoZero"/>
        <c:auto val="1"/>
        <c:lblAlgn val="ctr"/>
        <c:lblOffset val="100"/>
        <c:noMultiLvlLbl val="0"/>
      </c:catAx>
      <c:valAx>
        <c:axId val="1002503872"/>
        <c:scaling>
          <c:orientation val="minMax"/>
          <c:max val="100"/>
          <c:min val="0"/>
        </c:scaling>
        <c:delete val="1"/>
        <c:axPos val="l"/>
        <c:numFmt formatCode="General" sourceLinked="1"/>
        <c:majorTickMark val="out"/>
        <c:minorTickMark val="none"/>
        <c:tickLblPos val="nextTo"/>
        <c:crossAx val="779014928"/>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sz="1000" b="1"/>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98514960302564"/>
          <c:y val="3.1294452347083924E-2"/>
          <c:w val="0.44327815719288205"/>
          <c:h val="0.93741109530583211"/>
        </c:manualLayout>
      </c:layout>
      <c:barChart>
        <c:barDir val="bar"/>
        <c:grouping val="clustered"/>
        <c:varyColors val="0"/>
        <c:ser>
          <c:idx val="0"/>
          <c:order val="0"/>
          <c:tx>
            <c:strRef>
              <c:f>Sheet1!$B$1</c:f>
              <c:strCache>
                <c:ptCount val="1"/>
                <c:pt idx="0">
                  <c:v>2024 Survey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Details of the tied obligations</c:v>
                </c:pt>
                <c:pt idx="1">
                  <c:v>Rent and deposit information</c:v>
                </c:pt>
                <c:pt idx="2">
                  <c:v>Information about maintainance and repair obligations</c:v>
                </c:pt>
                <c:pt idx="3">
                  <c:v>Schedule of Condition for premises</c:v>
                </c:pt>
                <c:pt idx="4">
                  <c:v>Premises insurance arrangements</c:v>
                </c:pt>
                <c:pt idx="5">
                  <c:v>Pub company policies on breaches</c:v>
                </c:pt>
                <c:pt idx="6">
                  <c:v>Information about the Pubs Code</c:v>
                </c:pt>
                <c:pt idx="7">
                  <c:v>Advice to get Pre-entry training</c:v>
                </c:pt>
                <c:pt idx="8">
                  <c:v>Introduction to your CCO</c:v>
                </c:pt>
                <c:pt idx="9">
                  <c:v>Did not receive any of these before your tenancy started</c:v>
                </c:pt>
              </c:strCache>
            </c:strRef>
          </c:cat>
          <c:val>
            <c:numRef>
              <c:f>Sheet1!$B$2:$B$11</c:f>
              <c:numCache>
                <c:formatCode>0\%</c:formatCode>
                <c:ptCount val="10"/>
                <c:pt idx="0">
                  <c:v>85</c:v>
                </c:pt>
                <c:pt idx="1">
                  <c:v>84</c:v>
                </c:pt>
                <c:pt idx="2">
                  <c:v>82</c:v>
                </c:pt>
                <c:pt idx="3">
                  <c:v>79</c:v>
                </c:pt>
                <c:pt idx="4">
                  <c:v>78</c:v>
                </c:pt>
                <c:pt idx="5">
                  <c:v>75</c:v>
                </c:pt>
                <c:pt idx="6">
                  <c:v>73</c:v>
                </c:pt>
                <c:pt idx="7">
                  <c:v>67</c:v>
                </c:pt>
                <c:pt idx="8">
                  <c:v>52</c:v>
                </c:pt>
                <c:pt idx="9">
                  <c:v>6</c:v>
                </c:pt>
              </c:numCache>
            </c:numRef>
          </c:val>
          <c:extLst>
            <c:ext xmlns:c16="http://schemas.microsoft.com/office/drawing/2014/chart" uri="{C3380CC4-5D6E-409C-BE32-E72D297353CC}">
              <c16:uniqueId val="{00000000-B9E9-4BE1-8775-A00DE2484012}"/>
            </c:ext>
          </c:extLst>
        </c:ser>
        <c:dLbls>
          <c:showLegendKey val="0"/>
          <c:showVal val="0"/>
          <c:showCatName val="0"/>
          <c:showSerName val="0"/>
          <c:showPercent val="0"/>
          <c:showBubbleSize val="0"/>
        </c:dLbls>
        <c:gapWidth val="7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1"/>
        <c:axPos val="t"/>
        <c:numFmt formatCode="0\%" sourceLinked="1"/>
        <c:majorTickMark val="none"/>
        <c:minorTickMark val="none"/>
        <c:tickLblPos val="nextTo"/>
        <c:crossAx val="236329456"/>
        <c:crosses val="autoZero"/>
        <c:crossBetween val="between"/>
      </c:valAx>
      <c:spPr>
        <a:noFill/>
        <a:ln>
          <a:noFill/>
        </a:ln>
        <a:effectLst/>
      </c:spPr>
    </c:plotArea>
    <c:legend>
      <c:legendPos val="r"/>
      <c:layout>
        <c:manualLayout>
          <c:xMode val="edge"/>
          <c:yMode val="edge"/>
          <c:x val="0.87818201630915205"/>
          <c:y val="0.4538083130789306"/>
          <c:w val="0.11165989160555628"/>
          <c:h val="6.11198351272947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a:solidFill>
                  <a:schemeClr val="tx1"/>
                </a:solidFill>
              </a:rPr>
              <a:t>Tenancy start date</a:t>
            </a:r>
            <a:endParaRPr lang="en-GB" sz="1600" baseline="0">
              <a:solidFill>
                <a:schemeClr val="tx1"/>
              </a:solidFill>
            </a:endParaRPr>
          </a:p>
        </c:rich>
      </c:tx>
      <c:layout>
        <c:manualLayout>
          <c:xMode val="edge"/>
          <c:yMode val="edge"/>
          <c:x val="0.28513004484304932"/>
          <c:y val="5.163827510270731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5-45BA-9F70-DCEC03D81F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Sheet1!$B$2:$B$3</c:f>
              <c:numCache>
                <c:formatCode>0%</c:formatCode>
                <c:ptCount val="2"/>
                <c:pt idx="0">
                  <c:v>0.79</c:v>
                </c:pt>
                <c:pt idx="1">
                  <c:v>0.85</c:v>
                </c:pt>
              </c:numCache>
            </c:numRef>
          </c:val>
          <c:extLst>
            <c:ext xmlns:c16="http://schemas.microsoft.com/office/drawing/2014/chart" uri="{C3380CC4-5D6E-409C-BE32-E72D297353CC}">
              <c16:uniqueId val="{00000000-7679-4495-BA89-9474D138FED0}"/>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All who started their tenancy after 21st July 2016</c:v>
                </c:pt>
                <c:pt idx="1">
                  <c:v>Started in the last two years</c:v>
                </c:pt>
              </c:strCache>
            </c:strRef>
          </c:cat>
          <c:val>
            <c:numRef>
              <c:f>Sheet1!$C$2:$C$3</c:f>
              <c:numCache>
                <c:formatCode>0%</c:formatCode>
                <c:ptCount val="2"/>
                <c:pt idx="0">
                  <c:v>4.9999999999999961E-2</c:v>
                </c:pt>
                <c:pt idx="1">
                  <c:v>2.0000000000000018E-2</c:v>
                </c:pt>
              </c:numCache>
            </c:numRef>
          </c:val>
          <c:extLst>
            <c:ext xmlns:c16="http://schemas.microsoft.com/office/drawing/2014/chart" uri="{C3380CC4-5D6E-409C-BE32-E72D297353CC}">
              <c16:uniqueId val="{00000001-7679-4495-BA89-9474D138FED0}"/>
            </c:ext>
          </c:extLst>
        </c:ser>
        <c:ser>
          <c:idx val="2"/>
          <c:order val="2"/>
          <c:tx>
            <c:strRef>
              <c:f>Sheet1!$D$1</c:f>
              <c:strCache>
                <c:ptCount val="1"/>
                <c:pt idx="0">
                  <c:v>Not useful</c:v>
                </c:pt>
              </c:strCache>
            </c:strRef>
          </c:tx>
          <c:spPr>
            <a:solidFill>
              <a:schemeClr val="accent5"/>
            </a:solidFill>
            <a:ln>
              <a:noFill/>
            </a:ln>
            <a:effectLst/>
          </c:spPr>
          <c:invertIfNegative val="0"/>
          <c:dLbls>
            <c:dLbl>
              <c:idx val="0"/>
              <c:layout>
                <c:manualLayout>
                  <c:x val="1.0762331838564891E-2"/>
                  <c:y val="5.42567829110650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67-46F4-BC56-4CD04AA3ABE7}"/>
                </c:ext>
              </c:extLst>
            </c:dLbl>
            <c:dLbl>
              <c:idx val="1"/>
              <c:layout>
                <c:manualLayout>
                  <c:x val="3.5874439461882749E-3"/>
                  <c:y val="7.90268909367104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F9-4BF1-90D2-7E04AE157D8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Sheet1!$D$2:$D$3</c:f>
              <c:numCache>
                <c:formatCode>0%</c:formatCode>
                <c:ptCount val="2"/>
                <c:pt idx="0">
                  <c:v>0.16</c:v>
                </c:pt>
                <c:pt idx="1">
                  <c:v>0.13</c:v>
                </c:pt>
              </c:numCache>
            </c:numRef>
          </c:val>
          <c:extLst>
            <c:ext xmlns:c16="http://schemas.microsoft.com/office/drawing/2014/chart" uri="{C3380CC4-5D6E-409C-BE32-E72D297353CC}">
              <c16:uniqueId val="{00000000-BDF9-4BF1-90D2-7E04AE157D82}"/>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l"/>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a:solidFill>
                  <a:schemeClr val="tx1"/>
                </a:solidFill>
              </a:rPr>
              <a:t>Pub company</a:t>
            </a:r>
          </a:p>
        </c:rich>
      </c:tx>
      <c:layout>
        <c:manualLayout>
          <c:xMode val="edge"/>
          <c:yMode val="edge"/>
          <c:x val="0.48346389460928879"/>
          <c:y val="2.04831820728173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0"/>
              <c:spPr>
                <a:noFill/>
                <a:ln w="28575">
                  <a:solidFill>
                    <a:schemeClr val="accent5"/>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C7E-489F-8DE6-F0EE80DB82A3}"/>
                </c:ext>
              </c:extLst>
            </c:dLbl>
            <c:dLbl>
              <c:idx val="4"/>
              <c:spPr>
                <a:noFill/>
                <a:ln w="28575">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C7E-489F-8DE6-F0EE80DB82A3}"/>
                </c:ext>
              </c:extLst>
            </c:dLbl>
            <c:dLbl>
              <c:idx val="5"/>
              <c:spPr>
                <a:noFill/>
                <a:ln w="28575">
                  <a:solidFill>
                    <a:schemeClr val="accent6"/>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C7E-489F-8DE6-F0EE80DB82A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Star Pubs &amp; Bars</c:v>
                </c:pt>
                <c:pt idx="2">
                  <c:v>Punch Pubs</c:v>
                </c:pt>
                <c:pt idx="3">
                  <c:v>Admiral</c:v>
                </c:pt>
                <c:pt idx="4">
                  <c:v>Greene King</c:v>
                </c:pt>
                <c:pt idx="5">
                  <c:v>Marston's</c:v>
                </c:pt>
              </c:strCache>
            </c:strRef>
          </c:cat>
          <c:val>
            <c:numRef>
              <c:f>Sheet1!$B$2:$B$7</c:f>
              <c:numCache>
                <c:formatCode>0%</c:formatCode>
                <c:ptCount val="6"/>
                <c:pt idx="0">
                  <c:v>0.69</c:v>
                </c:pt>
                <c:pt idx="1">
                  <c:v>0.79</c:v>
                </c:pt>
                <c:pt idx="2">
                  <c:v>0.81</c:v>
                </c:pt>
                <c:pt idx="3">
                  <c:v>0.86</c:v>
                </c:pt>
                <c:pt idx="4">
                  <c:v>0.89</c:v>
                </c:pt>
                <c:pt idx="5">
                  <c:v>0.89</c:v>
                </c:pt>
              </c:numCache>
            </c:numRef>
          </c:val>
          <c:extLst>
            <c:ext xmlns:c16="http://schemas.microsoft.com/office/drawing/2014/chart" uri="{C3380CC4-5D6E-409C-BE32-E72D297353CC}">
              <c16:uniqueId val="{00000000-1C7E-489F-8DE6-F0EE80DB82A3}"/>
            </c:ext>
          </c:extLst>
        </c:ser>
        <c:ser>
          <c:idx val="1"/>
          <c:order val="1"/>
          <c:tx>
            <c:strRef>
              <c:f>Sheet1!$C$1</c:f>
              <c:strCache>
                <c:ptCount val="1"/>
                <c:pt idx="0">
                  <c:v>DK</c:v>
                </c:pt>
              </c:strCache>
            </c:strRef>
          </c:tx>
          <c:spPr>
            <a:solidFill>
              <a:schemeClr val="bg1">
                <a:lumMod val="95000"/>
              </a:schemeClr>
            </a:solidFill>
            <a:ln>
              <a:noFill/>
            </a:ln>
            <a:effectLst/>
          </c:spPr>
          <c:invertIfNegative val="0"/>
          <c:dLbls>
            <c:delete val="1"/>
          </c:dLbls>
          <c:cat>
            <c:strRef>
              <c:f>Sheet1!$A$2:$A$7</c:f>
              <c:strCache>
                <c:ptCount val="6"/>
                <c:pt idx="0">
                  <c:v>Stonegate
(trading name of Ei Group)</c:v>
                </c:pt>
                <c:pt idx="1">
                  <c:v>Star Pubs &amp; Bars</c:v>
                </c:pt>
                <c:pt idx="2">
                  <c:v>Punch Pubs</c:v>
                </c:pt>
                <c:pt idx="3">
                  <c:v>Admiral</c:v>
                </c:pt>
                <c:pt idx="4">
                  <c:v>Greene King</c:v>
                </c:pt>
                <c:pt idx="5">
                  <c:v>Marston's</c:v>
                </c:pt>
              </c:strCache>
            </c:strRef>
          </c:cat>
          <c:val>
            <c:numRef>
              <c:f>Sheet1!$C$2:$C$7</c:f>
              <c:numCache>
                <c:formatCode>0%</c:formatCode>
                <c:ptCount val="6"/>
                <c:pt idx="0">
                  <c:v>5.0000000000000044E-2</c:v>
                </c:pt>
                <c:pt idx="1">
                  <c:v>4.9999999999999961E-2</c:v>
                </c:pt>
                <c:pt idx="2">
                  <c:v>1.9999999999999934E-2</c:v>
                </c:pt>
                <c:pt idx="3">
                  <c:v>5.0000000000000017E-2</c:v>
                </c:pt>
                <c:pt idx="4">
                  <c:v>6.9999999999999979E-2</c:v>
                </c:pt>
                <c:pt idx="5">
                  <c:v>0</c:v>
                </c:pt>
              </c:numCache>
            </c:numRef>
          </c:val>
          <c:extLst>
            <c:ext xmlns:c16="http://schemas.microsoft.com/office/drawing/2014/chart" uri="{C3380CC4-5D6E-409C-BE32-E72D297353CC}">
              <c16:uniqueId val="{00000001-1C7E-489F-8DE6-F0EE80DB82A3}"/>
            </c:ext>
          </c:extLst>
        </c:ser>
        <c:ser>
          <c:idx val="2"/>
          <c:order val="2"/>
          <c:tx>
            <c:strRef>
              <c:f>Sheet1!$D$1</c:f>
              <c:strCache>
                <c:ptCount val="1"/>
                <c:pt idx="0">
                  <c:v>Not useful</c:v>
                </c:pt>
              </c:strCache>
            </c:strRef>
          </c:tx>
          <c:spPr>
            <a:solidFill>
              <a:schemeClr val="accent5"/>
            </a:solidFill>
            <a:ln>
              <a:noFill/>
            </a:ln>
            <a:effectLst/>
          </c:spPr>
          <c:invertIfNegative val="0"/>
          <c:dLbls>
            <c:dLbl>
              <c:idx val="0"/>
              <c:spPr>
                <a:noFill/>
                <a:ln w="28575">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3FB-4129-85CE-88F63AAE4403}"/>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EB6-4D63-8708-09C4972B67B5}"/>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EB6-4D63-8708-09C4972B67B5}"/>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EB6-4D63-8708-09C4972B67B5}"/>
                </c:ext>
              </c:extLst>
            </c:dLbl>
            <c:dLbl>
              <c:idx val="4"/>
              <c:spPr>
                <a:noFill/>
                <a:ln w="28575">
                  <a:solidFill>
                    <a:schemeClr val="accent6"/>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FB-4129-85CE-88F63AAE4403}"/>
                </c:ext>
              </c:extLst>
            </c:dLbl>
            <c:dLbl>
              <c:idx val="5"/>
              <c:layout>
                <c:manualLayout>
                  <c:x val="5.8486159011394779E-3"/>
                  <c:y val="-3.0660857802894757E-17"/>
                </c:manualLayout>
              </c:layout>
              <c:spPr>
                <a:noFill/>
                <a:ln w="28575">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B-4129-85CE-88F63AAE44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Star Pubs &amp; Bars</c:v>
                </c:pt>
                <c:pt idx="2">
                  <c:v>Punch Pubs</c:v>
                </c:pt>
                <c:pt idx="3">
                  <c:v>Admiral</c:v>
                </c:pt>
                <c:pt idx="4">
                  <c:v>Greene King</c:v>
                </c:pt>
                <c:pt idx="5">
                  <c:v>Marston's</c:v>
                </c:pt>
              </c:strCache>
            </c:strRef>
          </c:cat>
          <c:val>
            <c:numRef>
              <c:f>Sheet1!$D$2:$D$7</c:f>
              <c:numCache>
                <c:formatCode>0%</c:formatCode>
                <c:ptCount val="6"/>
                <c:pt idx="0">
                  <c:v>0.26</c:v>
                </c:pt>
                <c:pt idx="1">
                  <c:v>0.16</c:v>
                </c:pt>
                <c:pt idx="2">
                  <c:v>0.17</c:v>
                </c:pt>
                <c:pt idx="3">
                  <c:v>0.09</c:v>
                </c:pt>
                <c:pt idx="4">
                  <c:v>0.04</c:v>
                </c:pt>
                <c:pt idx="5">
                  <c:v>0.11</c:v>
                </c:pt>
              </c:numCache>
            </c:numRef>
          </c:val>
          <c:extLst>
            <c:ext xmlns:c16="http://schemas.microsoft.com/office/drawing/2014/chart" uri="{C3380CC4-5D6E-409C-BE32-E72D297353CC}">
              <c16:uniqueId val="{00000000-5EB6-4D63-8708-09C4972B67B5}"/>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layout>
        <c:manualLayout>
          <c:xMode val="edge"/>
          <c:yMode val="edge"/>
          <c:x val="0.40371936987336099"/>
          <c:y val="0.89598198095221038"/>
          <c:w val="0.25814929823691629"/>
          <c:h val="6.0766088708307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solidFill>
                  <a:schemeClr val="tx1"/>
                </a:solidFill>
              </a:rPr>
              <a:t>Tenancy start date</a:t>
            </a:r>
            <a:endParaRPr lang="en-GB" sz="1600" baseline="0">
              <a:solidFill>
                <a:schemeClr val="tx1"/>
              </a:solidFill>
            </a:endParaRPr>
          </a:p>
        </c:rich>
      </c:tx>
      <c:layout>
        <c:manualLayout>
          <c:xMode val="edge"/>
          <c:yMode val="edge"/>
          <c:x val="0.28513004484304932"/>
          <c:y val="5.163827510270731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1"/>
              <c:spPr>
                <a:noFill/>
                <a:ln w="28575">
                  <a:solidFill>
                    <a:schemeClr val="accent6"/>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E44-4543-AC59-91F186EC86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Sheet1!$B$2:$B$3</c:f>
              <c:numCache>
                <c:formatCode>0%</c:formatCode>
                <c:ptCount val="2"/>
                <c:pt idx="0">
                  <c:v>0.62</c:v>
                </c:pt>
                <c:pt idx="1">
                  <c:v>0.73</c:v>
                </c:pt>
              </c:numCache>
            </c:numRef>
          </c:val>
          <c:extLst>
            <c:ext xmlns:c16="http://schemas.microsoft.com/office/drawing/2014/chart" uri="{C3380CC4-5D6E-409C-BE32-E72D297353CC}">
              <c16:uniqueId val="{00000000-7679-4495-BA89-9474D138FED0}"/>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All who started their tenancy after 21st July 2016</c:v>
                </c:pt>
                <c:pt idx="1">
                  <c:v>Started in the last two years</c:v>
                </c:pt>
              </c:strCache>
            </c:strRef>
          </c:cat>
          <c:val>
            <c:numRef>
              <c:f>Sheet1!$C$2:$C$3</c:f>
              <c:numCache>
                <c:formatCode>0%</c:formatCode>
                <c:ptCount val="2"/>
                <c:pt idx="0">
                  <c:v>9.9999999999999978E-2</c:v>
                </c:pt>
                <c:pt idx="1">
                  <c:v>8.0000000000000016E-2</c:v>
                </c:pt>
              </c:numCache>
            </c:numRef>
          </c:val>
          <c:extLst>
            <c:ext xmlns:c16="http://schemas.microsoft.com/office/drawing/2014/chart" uri="{C3380CC4-5D6E-409C-BE32-E72D297353CC}">
              <c16:uniqueId val="{00000001-7679-4495-BA89-9474D138FED0}"/>
            </c:ext>
          </c:extLst>
        </c:ser>
        <c:ser>
          <c:idx val="2"/>
          <c:order val="2"/>
          <c:tx>
            <c:strRef>
              <c:f>Sheet1!$D$1</c:f>
              <c:strCache>
                <c:ptCount val="1"/>
                <c:pt idx="0">
                  <c:v>Not useful</c:v>
                </c:pt>
              </c:strCache>
            </c:strRef>
          </c:tx>
          <c:spPr>
            <a:solidFill>
              <a:schemeClr val="accent5"/>
            </a:solidFill>
            <a:ln>
              <a:noFill/>
            </a:ln>
            <a:effectLst/>
          </c:spPr>
          <c:invertIfNegative val="0"/>
          <c:dLbls>
            <c:dLbl>
              <c:idx val="0"/>
              <c:layout>
                <c:manualLayout>
                  <c:x val="1.0762331838564891E-2"/>
                  <c:y val="5.42567829110650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55-4DFD-905B-49E3A1BC13A1}"/>
                </c:ext>
              </c:extLst>
            </c:dLbl>
            <c:dLbl>
              <c:idx val="1"/>
              <c:layout>
                <c:manualLayout>
                  <c:x val="3.5874439461882749E-3"/>
                  <c:y val="7.90268909367104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F9-4BF1-90D2-7E04AE157D8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who started their tenancy after 21st July 2016</c:v>
                </c:pt>
                <c:pt idx="1">
                  <c:v>Started in the last two years</c:v>
                </c:pt>
              </c:strCache>
            </c:strRef>
          </c:cat>
          <c:val>
            <c:numRef>
              <c:f>Sheet1!$D$2:$D$3</c:f>
              <c:numCache>
                <c:formatCode>0%</c:formatCode>
                <c:ptCount val="2"/>
                <c:pt idx="0">
                  <c:v>0.28000000000000003</c:v>
                </c:pt>
                <c:pt idx="1">
                  <c:v>0.19</c:v>
                </c:pt>
              </c:numCache>
            </c:numRef>
          </c:val>
          <c:extLst>
            <c:ext xmlns:c16="http://schemas.microsoft.com/office/drawing/2014/chart" uri="{C3380CC4-5D6E-409C-BE32-E72D297353CC}">
              <c16:uniqueId val="{00000000-BDF9-4BF1-90D2-7E04AE157D82}"/>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l"/>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a:solidFill>
                  <a:schemeClr val="tx1"/>
                </a:solidFill>
              </a:rPr>
              <a:t>Pub company</a:t>
            </a:r>
          </a:p>
        </c:rich>
      </c:tx>
      <c:layout>
        <c:manualLayout>
          <c:xMode val="edge"/>
          <c:yMode val="edge"/>
          <c:x val="0.48346389460928879"/>
          <c:y val="2.04831820728173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Useful</c:v>
                </c:pt>
              </c:strCache>
            </c:strRef>
          </c:tx>
          <c:spPr>
            <a:solidFill>
              <a:schemeClr val="tx2"/>
            </a:solidFill>
            <a:ln>
              <a:noFill/>
            </a:ln>
            <a:effectLst/>
          </c:spPr>
          <c:invertIfNegative val="0"/>
          <c:dLbls>
            <c:dLbl>
              <c:idx val="0"/>
              <c:spPr>
                <a:noFill/>
                <a:ln w="28575">
                  <a:solidFill>
                    <a:schemeClr val="accent5"/>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C7E-489F-8DE6-F0EE80DB82A3}"/>
                </c:ext>
              </c:extLst>
            </c:dLbl>
            <c:dLbl>
              <c:idx val="4"/>
              <c:spPr>
                <a:noFill/>
                <a:ln w="28575">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C7E-489F-8DE6-F0EE80DB82A3}"/>
                </c:ext>
              </c:extLst>
            </c:dLbl>
            <c:dLbl>
              <c:idx val="5"/>
              <c:spPr>
                <a:noFill/>
                <a:ln w="28575">
                  <a:solidFill>
                    <a:schemeClr val="accent6"/>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C7E-489F-8DE6-F0EE80DB82A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Admiral</c:v>
                </c:pt>
                <c:pt idx="4">
                  <c:v>Greene King</c:v>
                </c:pt>
                <c:pt idx="5">
                  <c:v>Marston's</c:v>
                </c:pt>
              </c:strCache>
            </c:strRef>
          </c:cat>
          <c:val>
            <c:numRef>
              <c:f>Sheet1!$B$2:$B$7</c:f>
              <c:numCache>
                <c:formatCode>0%</c:formatCode>
                <c:ptCount val="6"/>
                <c:pt idx="0">
                  <c:v>0.48</c:v>
                </c:pt>
                <c:pt idx="1">
                  <c:v>0.59</c:v>
                </c:pt>
                <c:pt idx="2">
                  <c:v>0.6</c:v>
                </c:pt>
                <c:pt idx="3">
                  <c:v>0.66</c:v>
                </c:pt>
                <c:pt idx="4">
                  <c:v>0.74</c:v>
                </c:pt>
                <c:pt idx="5">
                  <c:v>0.82</c:v>
                </c:pt>
              </c:numCache>
            </c:numRef>
          </c:val>
          <c:extLst>
            <c:ext xmlns:c16="http://schemas.microsoft.com/office/drawing/2014/chart" uri="{C3380CC4-5D6E-409C-BE32-E72D297353CC}">
              <c16:uniqueId val="{00000000-1C7E-489F-8DE6-F0EE80DB82A3}"/>
            </c:ext>
          </c:extLst>
        </c:ser>
        <c:ser>
          <c:idx val="1"/>
          <c:order val="1"/>
          <c:tx>
            <c:strRef>
              <c:f>Sheet1!$C$1</c:f>
              <c:strCache>
                <c:ptCount val="1"/>
                <c:pt idx="0">
                  <c:v>DK</c:v>
                </c:pt>
              </c:strCache>
            </c:strRef>
          </c:tx>
          <c:spPr>
            <a:solidFill>
              <a:schemeClr val="bg1">
                <a:lumMod val="95000"/>
              </a:schemeClr>
            </a:solidFill>
            <a:ln>
              <a:noFill/>
            </a:ln>
            <a:effectLst/>
          </c:spPr>
          <c:invertIfNegative val="0"/>
          <c:dLbls>
            <c:delete val="1"/>
          </c:dLbls>
          <c:cat>
            <c:strRef>
              <c:f>Sheet1!$A$2:$A$7</c:f>
              <c:strCache>
                <c:ptCount val="6"/>
                <c:pt idx="0">
                  <c:v>Stonegate
(trading name of Ei Group)</c:v>
                </c:pt>
                <c:pt idx="1">
                  <c:v>Punch Pubs</c:v>
                </c:pt>
                <c:pt idx="2">
                  <c:v>Star Pubs &amp; Bars</c:v>
                </c:pt>
                <c:pt idx="3">
                  <c:v>Admiral</c:v>
                </c:pt>
                <c:pt idx="4">
                  <c:v>Greene King</c:v>
                </c:pt>
                <c:pt idx="5">
                  <c:v>Marston's</c:v>
                </c:pt>
              </c:strCache>
            </c:strRef>
          </c:cat>
          <c:val>
            <c:numRef>
              <c:f>Sheet1!$C$2:$C$7</c:f>
              <c:numCache>
                <c:formatCode>0%</c:formatCode>
                <c:ptCount val="6"/>
                <c:pt idx="0">
                  <c:v>0.13</c:v>
                </c:pt>
                <c:pt idx="1">
                  <c:v>0.10000000000000003</c:v>
                </c:pt>
                <c:pt idx="2">
                  <c:v>0.13</c:v>
                </c:pt>
                <c:pt idx="3">
                  <c:v>0.10999999999999996</c:v>
                </c:pt>
                <c:pt idx="4">
                  <c:v>0.09</c:v>
                </c:pt>
                <c:pt idx="5">
                  <c:v>1.0000000000000037E-2</c:v>
                </c:pt>
              </c:numCache>
            </c:numRef>
          </c:val>
          <c:extLst>
            <c:ext xmlns:c16="http://schemas.microsoft.com/office/drawing/2014/chart" uri="{C3380CC4-5D6E-409C-BE32-E72D297353CC}">
              <c16:uniqueId val="{00000001-1C7E-489F-8DE6-F0EE80DB82A3}"/>
            </c:ext>
          </c:extLst>
        </c:ser>
        <c:ser>
          <c:idx val="2"/>
          <c:order val="2"/>
          <c:tx>
            <c:strRef>
              <c:f>Sheet1!$D$1</c:f>
              <c:strCache>
                <c:ptCount val="1"/>
                <c:pt idx="0">
                  <c:v>Not useful</c:v>
                </c:pt>
              </c:strCache>
            </c:strRef>
          </c:tx>
          <c:spPr>
            <a:solidFill>
              <a:schemeClr val="accent5"/>
            </a:solidFill>
            <a:ln>
              <a:noFill/>
            </a:ln>
            <a:effectLst/>
          </c:spPr>
          <c:invertIfNegative val="0"/>
          <c:dLbls>
            <c:dLbl>
              <c:idx val="0"/>
              <c:spPr>
                <a:noFill/>
                <a:ln w="28575">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99A-4C20-8BF7-F74764D0ACD2}"/>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EB6-4D63-8708-09C4972B67B5}"/>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EB6-4D63-8708-09C4972B67B5}"/>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EB6-4D63-8708-09C4972B67B5}"/>
                </c:ext>
              </c:extLst>
            </c:dLbl>
            <c:dLbl>
              <c:idx val="4"/>
              <c:spPr>
                <a:noFill/>
                <a:ln w="28575">
                  <a:solidFill>
                    <a:schemeClr val="accent6"/>
                  </a:solid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7206064763036968E-2"/>
                      <c:h val="6.0788705138706121E-2"/>
                    </c:manualLayout>
                  </c15:layout>
                </c:ext>
                <c:ext xmlns:c16="http://schemas.microsoft.com/office/drawing/2014/chart" uri="{C3380CC4-5D6E-409C-BE32-E72D297353CC}">
                  <c16:uniqueId val="{00000001-099A-4C20-8BF7-F74764D0ACD2}"/>
                </c:ext>
              </c:extLst>
            </c:dLbl>
            <c:dLbl>
              <c:idx val="5"/>
              <c:spPr>
                <a:noFill/>
                <a:ln w="28575">
                  <a:solidFill>
                    <a:schemeClr val="accent6"/>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099A-4C20-8BF7-F74764D0AC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Admiral</c:v>
                </c:pt>
                <c:pt idx="4">
                  <c:v>Greene King</c:v>
                </c:pt>
                <c:pt idx="5">
                  <c:v>Marston's</c:v>
                </c:pt>
              </c:strCache>
            </c:strRef>
          </c:cat>
          <c:val>
            <c:numRef>
              <c:f>Sheet1!$D$2:$D$7</c:f>
              <c:numCache>
                <c:formatCode>0%</c:formatCode>
                <c:ptCount val="6"/>
                <c:pt idx="0">
                  <c:v>0.39</c:v>
                </c:pt>
                <c:pt idx="1">
                  <c:v>0.31</c:v>
                </c:pt>
                <c:pt idx="2">
                  <c:v>0.27</c:v>
                </c:pt>
                <c:pt idx="3">
                  <c:v>0.23</c:v>
                </c:pt>
                <c:pt idx="4">
                  <c:v>0.17</c:v>
                </c:pt>
                <c:pt idx="5">
                  <c:v>0.17</c:v>
                </c:pt>
              </c:numCache>
            </c:numRef>
          </c:val>
          <c:extLst>
            <c:ext xmlns:c16="http://schemas.microsoft.com/office/drawing/2014/chart" uri="{C3380CC4-5D6E-409C-BE32-E72D297353CC}">
              <c16:uniqueId val="{00000000-5EB6-4D63-8708-09C4972B67B5}"/>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legend>
      <c:legendPos val="b"/>
      <c:legendEntry>
        <c:idx val="1"/>
        <c:delete val="1"/>
      </c:legendEntry>
      <c:layout>
        <c:manualLayout>
          <c:xMode val="edge"/>
          <c:yMode val="edge"/>
          <c:x val="0.40371936987336099"/>
          <c:y val="0.89598198095221038"/>
          <c:w val="0.25814929823691629"/>
          <c:h val="6.0766088708307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11912707584485"/>
          <c:y val="3.1294452347083924E-2"/>
          <c:w val="0.57614418180678639"/>
          <c:h val="0.91109227571428864"/>
        </c:manualLayout>
      </c:layout>
      <c:barChart>
        <c:barDir val="bar"/>
        <c:grouping val="clustered"/>
        <c:varyColors val="0"/>
        <c:ser>
          <c:idx val="0"/>
          <c:order val="0"/>
          <c:tx>
            <c:strRef>
              <c:f>Sheet1!$B$1</c:f>
              <c:strCache>
                <c:ptCount val="1"/>
                <c:pt idx="0">
                  <c:v>2023 Survey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Sheet1!$B$2:$B$7</c:f>
              <c:numCache>
                <c:formatCode>0\%</c:formatCode>
                <c:ptCount val="6"/>
                <c:pt idx="0">
                  <c:v>39</c:v>
                </c:pt>
                <c:pt idx="1">
                  <c:v>14</c:v>
                </c:pt>
                <c:pt idx="2">
                  <c:v>14</c:v>
                </c:pt>
                <c:pt idx="3">
                  <c:v>0</c:v>
                </c:pt>
                <c:pt idx="4">
                  <c:v>57</c:v>
                </c:pt>
                <c:pt idx="5">
                  <c:v>3</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2024 Survey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 company / Business Development Manager</c:v>
                </c:pt>
                <c:pt idx="1">
                  <c:v>PCA</c:v>
                </c:pt>
                <c:pt idx="2">
                  <c:v>Industry group</c:v>
                </c:pt>
                <c:pt idx="3">
                  <c:v>Tenant network</c:v>
                </c:pt>
                <c:pt idx="4">
                  <c:v>Other</c:v>
                </c:pt>
                <c:pt idx="5">
                  <c:v>Don't know</c:v>
                </c:pt>
              </c:strCache>
            </c:strRef>
          </c:cat>
          <c:val>
            <c:numRef>
              <c:f>Sheet1!$C$2:$C$7</c:f>
              <c:numCache>
                <c:formatCode>0\%</c:formatCode>
                <c:ptCount val="6"/>
                <c:pt idx="0">
                  <c:v>34</c:v>
                </c:pt>
                <c:pt idx="1">
                  <c:v>20</c:v>
                </c:pt>
                <c:pt idx="2">
                  <c:v>13</c:v>
                </c:pt>
                <c:pt idx="3">
                  <c:v>1</c:v>
                </c:pt>
                <c:pt idx="4">
                  <c:v>48</c:v>
                </c:pt>
                <c:pt idx="5">
                  <c:v>3</c:v>
                </c:pt>
              </c:numCache>
            </c:numRef>
          </c:val>
          <c:extLst>
            <c:ext xmlns:c16="http://schemas.microsoft.com/office/drawing/2014/chart" uri="{C3380CC4-5D6E-409C-BE32-E72D297353CC}">
              <c16:uniqueId val="{00000000-0298-4FB5-BC17-ABBF6EDB432B}"/>
            </c:ext>
          </c:extLst>
        </c:ser>
        <c:dLbls>
          <c:showLegendKey val="0"/>
          <c:showVal val="0"/>
          <c:showCatName val="0"/>
          <c:showSerName val="0"/>
          <c:showPercent val="0"/>
          <c:showBubbleSize val="0"/>
        </c:dLbls>
        <c:gapWidth val="7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max val="7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059356948501"/>
          <c:y val="8.8193456614509252E-2"/>
          <c:w val="0.49533073558141499"/>
          <c:h val="0.88051209103840677"/>
        </c:manualLayout>
      </c:layout>
      <c:barChart>
        <c:barDir val="bar"/>
        <c:grouping val="stacked"/>
        <c:varyColors val="0"/>
        <c:ser>
          <c:idx val="0"/>
          <c:order val="0"/>
          <c:tx>
            <c:strRef>
              <c:f>Sheet1!$B$1</c:f>
              <c:strCache>
                <c:ptCount val="1"/>
                <c:pt idx="0">
                  <c:v>Very aware</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Among All</c:v>
                </c:pt>
                <c:pt idx="1">
                  <c:v>Among those aware of the Pubs Code</c:v>
                </c:pt>
              </c:strCache>
            </c:strRef>
          </c:cat>
          <c:val>
            <c:numRef>
              <c:f>Sheet1!$B$2:$B$3</c:f>
              <c:numCache>
                <c:formatCode>General</c:formatCode>
                <c:ptCount val="2"/>
                <c:pt idx="0">
                  <c:v>25</c:v>
                </c:pt>
                <c:pt idx="1">
                  <c:v>32</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Quite aware</c:v>
                </c:pt>
              </c:strCache>
            </c:strRef>
          </c:tx>
          <c:spPr>
            <a:solidFill>
              <a:schemeClr val="tx2">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Among All</c:v>
                </c:pt>
                <c:pt idx="1">
                  <c:v>Among those aware of the Pubs Code</c:v>
                </c:pt>
              </c:strCache>
            </c:strRef>
          </c:cat>
          <c:val>
            <c:numRef>
              <c:f>Sheet1!$C$2:$C$3</c:f>
              <c:numCache>
                <c:formatCode>General</c:formatCode>
                <c:ptCount val="2"/>
                <c:pt idx="0">
                  <c:v>30</c:v>
                </c:pt>
                <c:pt idx="1">
                  <c:v>35</c:v>
                </c:pt>
              </c:numCache>
            </c:numRef>
          </c:val>
          <c:extLst>
            <c:ext xmlns:c16="http://schemas.microsoft.com/office/drawing/2014/chart" uri="{C3380CC4-5D6E-409C-BE32-E72D297353CC}">
              <c16:uniqueId val="{00000001-3E52-4179-888B-1FB32A221D6F}"/>
            </c:ext>
          </c:extLst>
        </c:ser>
        <c:dLbls>
          <c:showLegendKey val="0"/>
          <c:showVal val="0"/>
          <c:showCatName val="0"/>
          <c:showSerName val="0"/>
          <c:showPercent val="0"/>
          <c:showBubbleSize val="0"/>
        </c:dLbls>
        <c:gapWidth val="70"/>
        <c:overlap val="100"/>
        <c:axId val="236329456"/>
        <c:axId val="295626960"/>
      </c:barChart>
      <c:catAx>
        <c:axId val="2363294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max val="90"/>
        </c:scaling>
        <c:delete val="1"/>
        <c:axPos val="b"/>
        <c:numFmt formatCode="General" sourceLinked="1"/>
        <c:majorTickMark val="out"/>
        <c:minorTickMark val="none"/>
        <c:tickLblPos val="nextTo"/>
        <c:crossAx val="236329456"/>
        <c:crosses val="autoZero"/>
        <c:crossBetween val="between"/>
      </c:valAx>
      <c:spPr>
        <a:noFill/>
        <a:ln>
          <a:noFill/>
        </a:ln>
        <a:effectLst/>
      </c:spPr>
    </c:plotArea>
    <c:legend>
      <c:legendPos val="r"/>
      <c:layout>
        <c:manualLayout>
          <c:xMode val="edge"/>
          <c:yMode val="edge"/>
          <c:x val="0.16137054186262484"/>
          <c:y val="3.2755681499983202E-2"/>
          <c:w val="0.13708394586283193"/>
          <c:h val="0.14741904772571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a:solidFill>
                  <a:schemeClr val="tx1"/>
                </a:solidFill>
              </a:rPr>
              <a:t>Among</a:t>
            </a:r>
            <a:r>
              <a:rPr lang="en-GB">
                <a:solidFill>
                  <a:schemeClr val="tx1"/>
                </a:solidFill>
              </a:rPr>
              <a:t> </a:t>
            </a:r>
            <a:r>
              <a:rPr lang="en-GB" sz="1600">
                <a:solidFill>
                  <a:schemeClr val="tx1"/>
                </a:solidFill>
              </a:rPr>
              <a:t>all aware of</a:t>
            </a:r>
            <a:r>
              <a:rPr lang="en-GB" sz="1600" baseline="0">
                <a:solidFill>
                  <a:schemeClr val="tx1"/>
                </a:solidFill>
              </a:rPr>
              <a:t> PCA</a:t>
            </a:r>
            <a:endParaRPr lang="en-GB" sz="1600">
              <a:solidFill>
                <a:schemeClr val="tx1"/>
              </a:solidFill>
            </a:endParaRPr>
          </a:p>
        </c:rich>
      </c:tx>
      <c:layout>
        <c:manualLayout>
          <c:xMode val="edge"/>
          <c:yMode val="edge"/>
          <c:x val="0.31876225828200178"/>
          <c:y val="5.881057622689973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Trust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Sheet1!$B$2:$B$3</c:f>
              <c:numCache>
                <c:formatCode>0%</c:formatCode>
                <c:ptCount val="2"/>
                <c:pt idx="0">
                  <c:v>0.61</c:v>
                </c:pt>
                <c:pt idx="1">
                  <c:v>0.64</c:v>
                </c:pt>
              </c:numCache>
            </c:numRef>
          </c:val>
          <c:extLst>
            <c:ext xmlns:c16="http://schemas.microsoft.com/office/drawing/2014/chart" uri="{C3380CC4-5D6E-409C-BE32-E72D297353CC}">
              <c16:uniqueId val="{00000000-407A-4701-8696-393B5842880D}"/>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Regulate the pubs industry independently of the UK government</c:v>
                </c:pt>
                <c:pt idx="1">
                  <c:v>Regulate the pubs industry independently of the pub companies</c:v>
                </c:pt>
              </c:strCache>
            </c:strRef>
          </c:cat>
          <c:val>
            <c:numRef>
              <c:f>Sheet1!$C$2:$C$3</c:f>
              <c:numCache>
                <c:formatCode>0%</c:formatCode>
                <c:ptCount val="2"/>
                <c:pt idx="0">
                  <c:v>0.11</c:v>
                </c:pt>
                <c:pt idx="1">
                  <c:v>0.1</c:v>
                </c:pt>
              </c:numCache>
            </c:numRef>
          </c:val>
          <c:extLst>
            <c:ext xmlns:c16="http://schemas.microsoft.com/office/drawing/2014/chart" uri="{C3380CC4-5D6E-409C-BE32-E72D297353CC}">
              <c16:uniqueId val="{00000001-407A-4701-8696-393B5842880D}"/>
            </c:ext>
          </c:extLst>
        </c:ser>
        <c:ser>
          <c:idx val="2"/>
          <c:order val="2"/>
          <c:tx>
            <c:strRef>
              <c:f>Sheet1!$D$1</c:f>
              <c:strCache>
                <c:ptCount val="1"/>
                <c:pt idx="0">
                  <c:v>Does not trust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Sheet1!$D$2:$D$3</c:f>
              <c:numCache>
                <c:formatCode>0%</c:formatCode>
                <c:ptCount val="2"/>
                <c:pt idx="0">
                  <c:v>0.28999999999999998</c:v>
                </c:pt>
                <c:pt idx="1">
                  <c:v>0.27</c:v>
                </c:pt>
              </c:numCache>
            </c:numRef>
          </c:val>
          <c:extLst>
            <c:ext xmlns:c16="http://schemas.microsoft.com/office/drawing/2014/chart" uri="{C3380CC4-5D6E-409C-BE32-E72D297353CC}">
              <c16:uniqueId val="{00000000-D159-42A0-BA91-EA5A45D50734}"/>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solidFill>
                  <a:schemeClr val="tx1"/>
                </a:solidFill>
              </a:rPr>
              <a:t>Started tenancy in last 2 years</a:t>
            </a:r>
          </a:p>
        </c:rich>
      </c:tx>
      <c:layout>
        <c:manualLayout>
          <c:xMode val="edge"/>
          <c:yMode val="edge"/>
          <c:x val="0.31876225828200178"/>
          <c:y val="5.881057622689973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Trust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Sheet1!$B$2:$B$3</c:f>
              <c:numCache>
                <c:formatCode>0%</c:formatCode>
                <c:ptCount val="2"/>
                <c:pt idx="0">
                  <c:v>0.72</c:v>
                </c:pt>
                <c:pt idx="1">
                  <c:v>0.74</c:v>
                </c:pt>
              </c:numCache>
            </c:numRef>
          </c:val>
          <c:extLst>
            <c:ext xmlns:c16="http://schemas.microsoft.com/office/drawing/2014/chart" uri="{C3380CC4-5D6E-409C-BE32-E72D297353CC}">
              <c16:uniqueId val="{00000000-E295-4A21-9712-2DBA96C7C4DB}"/>
            </c:ext>
          </c:extLst>
        </c:ser>
        <c:ser>
          <c:idx val="1"/>
          <c:order val="1"/>
          <c:tx>
            <c:strRef>
              <c:f>Sheet1!$C$1</c:f>
              <c:strCache>
                <c:ptCount val="1"/>
                <c:pt idx="0">
                  <c:v>Column1</c:v>
                </c:pt>
              </c:strCache>
            </c:strRef>
          </c:tx>
          <c:spPr>
            <a:noFill/>
            <a:ln>
              <a:noFill/>
            </a:ln>
            <a:effectLst/>
          </c:spPr>
          <c:invertIfNegative val="0"/>
          <c:dLbls>
            <c:delete val="1"/>
          </c:dLbls>
          <c:cat>
            <c:strRef>
              <c:f>Sheet1!$A$2:$A$3</c:f>
              <c:strCache>
                <c:ptCount val="2"/>
                <c:pt idx="0">
                  <c:v>Regulate the pubs industry independently of the UK government</c:v>
                </c:pt>
                <c:pt idx="1">
                  <c:v>Regulate the pubs industry independently of the pub companies</c:v>
                </c:pt>
              </c:strCache>
            </c:strRef>
          </c:cat>
          <c:val>
            <c:numRef>
              <c:f>Sheet1!$C$2:$C$3</c:f>
              <c:numCache>
                <c:formatCode>0%</c:formatCode>
                <c:ptCount val="2"/>
                <c:pt idx="0">
                  <c:v>0.11</c:v>
                </c:pt>
                <c:pt idx="1">
                  <c:v>0.1</c:v>
                </c:pt>
              </c:numCache>
            </c:numRef>
          </c:val>
          <c:extLst>
            <c:ext xmlns:c16="http://schemas.microsoft.com/office/drawing/2014/chart" uri="{C3380CC4-5D6E-409C-BE32-E72D297353CC}">
              <c16:uniqueId val="{00000001-E295-4A21-9712-2DBA96C7C4DB}"/>
            </c:ext>
          </c:extLst>
        </c:ser>
        <c:ser>
          <c:idx val="2"/>
          <c:order val="2"/>
          <c:tx>
            <c:strRef>
              <c:f>Sheet1!$D$1</c:f>
              <c:strCache>
                <c:ptCount val="1"/>
                <c:pt idx="0">
                  <c:v>Does not trust</c:v>
                </c:pt>
              </c:strCache>
            </c:strRef>
          </c:tx>
          <c:spPr>
            <a:solidFill>
              <a:schemeClr val="accent5"/>
            </a:solidFill>
            <a:ln>
              <a:noFill/>
            </a:ln>
            <a:effectLst/>
          </c:spPr>
          <c:invertIfNegative val="0"/>
          <c:dLbls>
            <c:dLbl>
              <c:idx val="0"/>
              <c:layout>
                <c:manualLayout>
                  <c:x val="3.3540287609941468E-3"/>
                  <c:y val="-1.01124797398667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95-4A21-9712-2DBA96C7C4DB}"/>
                </c:ext>
              </c:extLst>
            </c:dLbl>
            <c:dLbl>
              <c:idx val="1"/>
              <c:layout>
                <c:manualLayout>
                  <c:x val="6.979798734332383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95-4A21-9712-2DBA96C7C4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Regulate the pubs industry independently of the UK government</c:v>
                </c:pt>
                <c:pt idx="1">
                  <c:v>Regulate the pubs industry independently of the pub companies</c:v>
                </c:pt>
              </c:strCache>
            </c:strRef>
          </c:cat>
          <c:val>
            <c:numRef>
              <c:f>Sheet1!$D$2:$D$3</c:f>
              <c:numCache>
                <c:formatCode>0%</c:formatCode>
                <c:ptCount val="2"/>
                <c:pt idx="0">
                  <c:v>0.15</c:v>
                </c:pt>
                <c:pt idx="1">
                  <c:v>0.14000000000000001</c:v>
                </c:pt>
              </c:numCache>
            </c:numRef>
          </c:val>
          <c:extLst>
            <c:ext xmlns:c16="http://schemas.microsoft.com/office/drawing/2014/chart" uri="{C3380CC4-5D6E-409C-BE32-E72D297353CC}">
              <c16:uniqueId val="{00000002-E295-4A21-9712-2DBA96C7C4DB}"/>
            </c:ext>
          </c:extLst>
        </c:ser>
        <c:dLbls>
          <c:dLblPos val="inEnd"/>
          <c:showLegendKey val="0"/>
          <c:showVal val="1"/>
          <c:showCatName val="0"/>
          <c:showSerName val="0"/>
          <c:showPercent val="0"/>
          <c:showBubbleSize val="0"/>
        </c:dLbls>
        <c:gapWidth val="150"/>
        <c:overlap val="10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solidFill>
                  <a:schemeClr val="tx1"/>
                </a:solidFill>
              </a:rPr>
              <a:t>% Trust by Pub company</a:t>
            </a:r>
          </a:p>
        </c:rich>
      </c:tx>
      <c:layout>
        <c:manualLayout>
          <c:xMode val="edge"/>
          <c:yMode val="edge"/>
          <c:x val="0.41234302619656704"/>
          <c:y val="1.379354163572396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956617227349356"/>
          <c:y val="0.1106289049347151"/>
          <c:w val="0.5180534063818325"/>
          <c:h val="0.73585763977339913"/>
        </c:manualLayout>
      </c:layout>
      <c:barChart>
        <c:barDir val="bar"/>
        <c:grouping val="clustered"/>
        <c:varyColors val="0"/>
        <c:ser>
          <c:idx val="0"/>
          <c:order val="0"/>
          <c:tx>
            <c:strRef>
              <c:f>Sheet1!$B$1</c:f>
              <c:strCache>
                <c:ptCount val="1"/>
                <c:pt idx="0">
                  <c:v>Regulate the pubs industry independently of the UK government</c:v>
                </c:pt>
              </c:strCache>
            </c:strRef>
          </c:tx>
          <c:spPr>
            <a:solidFill>
              <a:schemeClr val="tx2"/>
            </a:solidFill>
            <a:ln>
              <a:noFill/>
            </a:ln>
            <a:effectLst/>
          </c:spPr>
          <c:invertIfNegative val="0"/>
          <c:dLbls>
            <c:dLbl>
              <c:idx val="0"/>
              <c:spPr>
                <a:noFill/>
                <a:ln w="19050">
                  <a:solidFill>
                    <a:srgbClr val="FF000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9B9-4526-98BD-E26A7F3203F1}"/>
                </c:ext>
              </c:extLst>
            </c:dLbl>
            <c:dLbl>
              <c:idx val="4"/>
              <c:spPr>
                <a:noFill/>
                <a:ln w="19050">
                  <a:solidFill>
                    <a:srgbClr val="92D05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2A7-4A33-BBF5-815B50707614}"/>
                </c:ext>
              </c:extLst>
            </c:dLbl>
            <c:dLbl>
              <c:idx val="5"/>
              <c:layout>
                <c:manualLayout>
                  <c:x val="-0.10990821463993555"/>
                  <c:y val="0"/>
                </c:manualLayout>
              </c:layout>
              <c:spPr>
                <a:noFill/>
                <a:ln w="19050">
                  <a:solidFill>
                    <a:srgbClr val="92D05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A7-4A33-BBF5-815B5070761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Greene King</c:v>
                </c:pt>
                <c:pt idx="4">
                  <c:v>Admiral</c:v>
                </c:pt>
                <c:pt idx="5">
                  <c:v>Marston's</c:v>
                </c:pt>
              </c:strCache>
            </c:strRef>
          </c:cat>
          <c:val>
            <c:numRef>
              <c:f>Sheet1!$B$2:$B$7</c:f>
              <c:numCache>
                <c:formatCode>0%</c:formatCode>
                <c:ptCount val="6"/>
                <c:pt idx="0">
                  <c:v>0.45</c:v>
                </c:pt>
                <c:pt idx="1">
                  <c:v>0.62</c:v>
                </c:pt>
                <c:pt idx="2">
                  <c:v>0.61</c:v>
                </c:pt>
                <c:pt idx="3">
                  <c:v>0.68</c:v>
                </c:pt>
                <c:pt idx="4">
                  <c:v>0.71</c:v>
                </c:pt>
                <c:pt idx="5">
                  <c:v>0.82</c:v>
                </c:pt>
              </c:numCache>
            </c:numRef>
          </c:val>
          <c:extLst>
            <c:ext xmlns:c16="http://schemas.microsoft.com/office/drawing/2014/chart" uri="{C3380CC4-5D6E-409C-BE32-E72D297353CC}">
              <c16:uniqueId val="{00000002-52A7-4A33-BBF5-815B50707614}"/>
            </c:ext>
          </c:extLst>
        </c:ser>
        <c:ser>
          <c:idx val="1"/>
          <c:order val="1"/>
          <c:tx>
            <c:strRef>
              <c:f>Sheet1!$C$1</c:f>
              <c:strCache>
                <c:ptCount val="1"/>
                <c:pt idx="0">
                  <c:v>Regulate the pubs industry independently of the pub companies</c:v>
                </c:pt>
              </c:strCache>
            </c:strRef>
          </c:tx>
          <c:spPr>
            <a:solidFill>
              <a:srgbClr val="002060"/>
            </a:solidFill>
            <a:ln>
              <a:noFill/>
            </a:ln>
            <a:effectLst/>
          </c:spPr>
          <c:invertIfNegative val="0"/>
          <c:dLbls>
            <c:dLbl>
              <c:idx val="0"/>
              <c:layout>
                <c:manualLayout>
                  <c:x val="-6.9216539467801028E-2"/>
                  <c:y val="-5.5482724018086139E-17"/>
                </c:manualLayout>
              </c:layout>
              <c:spPr>
                <a:noFill/>
                <a:ln w="19050">
                  <a:solidFill>
                    <a:srgbClr val="FF000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B9-4526-98BD-E26A7F3203F1}"/>
                </c:ext>
              </c:extLst>
            </c:dLbl>
            <c:dLbl>
              <c:idx val="2"/>
              <c:layout>
                <c:manualLayout>
                  <c:x val="-6.7181875607471436E-2"/>
                  <c:y val="-1.513301828949353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9216539467800944E-2"/>
                      <c:h val="6.0829943764412454E-2"/>
                    </c:manualLayout>
                  </c15:layout>
                </c:ext>
                <c:ext xmlns:c16="http://schemas.microsoft.com/office/drawing/2014/chart" uri="{C3380CC4-5D6E-409C-BE32-E72D297353CC}">
                  <c16:uniqueId val="{00000004-52A7-4A33-BBF5-815B50707614}"/>
                </c:ext>
              </c:extLst>
            </c:dLbl>
            <c:dLbl>
              <c:idx val="5"/>
              <c:layout>
                <c:manualLayout>
                  <c:x val="-8.3458625778048065E-2"/>
                  <c:y val="0"/>
                </c:manualLayout>
              </c:layout>
              <c:spPr>
                <a:noFill/>
                <a:ln w="19050">
                  <a:solidFill>
                    <a:srgbClr val="92D050"/>
                  </a:solid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A7-4A33-BBF5-815B5070761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Stonegate
(trading name of Ei Group)</c:v>
                </c:pt>
                <c:pt idx="1">
                  <c:v>Punch Pubs</c:v>
                </c:pt>
                <c:pt idx="2">
                  <c:v>Star Pubs &amp; Bars</c:v>
                </c:pt>
                <c:pt idx="3">
                  <c:v>Greene King</c:v>
                </c:pt>
                <c:pt idx="4">
                  <c:v>Admiral</c:v>
                </c:pt>
                <c:pt idx="5">
                  <c:v>Marston's</c:v>
                </c:pt>
              </c:strCache>
            </c:strRef>
          </c:cat>
          <c:val>
            <c:numRef>
              <c:f>Sheet1!$C$2:$C$7</c:f>
              <c:numCache>
                <c:formatCode>0%</c:formatCode>
                <c:ptCount val="6"/>
                <c:pt idx="0">
                  <c:v>0.49</c:v>
                </c:pt>
                <c:pt idx="1">
                  <c:v>0.61</c:v>
                </c:pt>
                <c:pt idx="2">
                  <c:v>0.67</c:v>
                </c:pt>
                <c:pt idx="3">
                  <c:v>0.7</c:v>
                </c:pt>
                <c:pt idx="4">
                  <c:v>0.71</c:v>
                </c:pt>
                <c:pt idx="5">
                  <c:v>0.83</c:v>
                </c:pt>
              </c:numCache>
            </c:numRef>
          </c:val>
          <c:extLst>
            <c:ext xmlns:c16="http://schemas.microsoft.com/office/drawing/2014/chart" uri="{C3380CC4-5D6E-409C-BE32-E72D297353CC}">
              <c16:uniqueId val="{00000006-52A7-4A33-BBF5-815B50707614}"/>
            </c:ext>
          </c:extLst>
        </c:ser>
        <c:dLbls>
          <c:dLblPos val="inEnd"/>
          <c:showLegendKey val="0"/>
          <c:showVal val="1"/>
          <c:showCatName val="0"/>
          <c:showSerName val="0"/>
          <c:showPercent val="0"/>
          <c:showBubbleSize val="0"/>
        </c:dLbls>
        <c:gapWidth val="150"/>
        <c:axId val="1688745791"/>
        <c:axId val="316219391"/>
      </c:barChart>
      <c:catAx>
        <c:axId val="168874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316219391"/>
        <c:crosses val="autoZero"/>
        <c:auto val="1"/>
        <c:lblAlgn val="ctr"/>
        <c:lblOffset val="100"/>
        <c:noMultiLvlLbl val="0"/>
      </c:catAx>
      <c:valAx>
        <c:axId val="316219391"/>
        <c:scaling>
          <c:orientation val="minMax"/>
        </c:scaling>
        <c:delete val="1"/>
        <c:axPos val="b"/>
        <c:numFmt formatCode="0%" sourceLinked="1"/>
        <c:majorTickMark val="none"/>
        <c:minorTickMark val="none"/>
        <c:tickLblPos val="nextTo"/>
        <c:crossAx val="1688745791"/>
        <c:crosses val="autoZero"/>
        <c:crossBetween val="between"/>
      </c:valAx>
      <c:spPr>
        <a:noFill/>
        <a:ln>
          <a:noFill/>
        </a:ln>
        <a:effectLst/>
      </c:spPr>
    </c:plotArea>
    <c:legend>
      <c:legendPos val="b"/>
      <c:layout>
        <c:manualLayout>
          <c:xMode val="edge"/>
          <c:yMode val="edge"/>
          <c:x val="0.23010076162543167"/>
          <c:y val="0.85918857590642983"/>
          <c:w val="0.73165041749818926"/>
          <c:h val="0.110370774168680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57473860849359"/>
          <c:y val="3.1294452347083924E-2"/>
          <c:w val="0.49532012391893637"/>
          <c:h val="0.93741109530583211"/>
        </c:manualLayout>
      </c:layout>
      <c:barChart>
        <c:barDir val="bar"/>
        <c:grouping val="percentStacked"/>
        <c:varyColors val="0"/>
        <c:ser>
          <c:idx val="0"/>
          <c:order val="0"/>
          <c:tx>
            <c:strRef>
              <c:f>Sheet1!$B$1</c:f>
              <c:strCache>
                <c:ptCount val="1"/>
                <c:pt idx="0">
                  <c:v>Familiar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rights when receiving a Rent Proposal from your Pub Company regarding a new or renewed tenancy</c:v>
                </c:pt>
                <c:pt idx="1">
                  <c:v>Your rights when receiving a Rent Assessment Proposal  from your Pub Company regarding an existing tenancy</c:v>
                </c:pt>
                <c:pt idx="2">
                  <c:v>Your right to request a market rent only option to go free of tie in certain circumstances</c:v>
                </c:pt>
                <c:pt idx="3">
                  <c:v>Your right to price match the amount you pay your Pub Company for premises insurance on the open market</c:v>
                </c:pt>
              </c:strCache>
            </c:strRef>
          </c:cat>
          <c:val>
            <c:numRef>
              <c:f>Sheet1!$B$2:$B$5</c:f>
              <c:numCache>
                <c:formatCode>0\%</c:formatCode>
                <c:ptCount val="4"/>
                <c:pt idx="0">
                  <c:v>67</c:v>
                </c:pt>
                <c:pt idx="1">
                  <c:v>64</c:v>
                </c:pt>
                <c:pt idx="2">
                  <c:v>63</c:v>
                </c:pt>
                <c:pt idx="3">
                  <c:v>56</c:v>
                </c:pt>
              </c:numCache>
            </c:numRef>
          </c:val>
          <c:extLst>
            <c:ext xmlns:c16="http://schemas.microsoft.com/office/drawing/2014/chart" uri="{C3380CC4-5D6E-409C-BE32-E72D297353CC}">
              <c16:uniqueId val="{00000000-B9E9-4BE1-8775-A00DE2484012}"/>
            </c:ext>
          </c:extLst>
        </c:ser>
        <c:ser>
          <c:idx val="1"/>
          <c:order val="1"/>
          <c:tx>
            <c:strRef>
              <c:f>Sheet1!$C$1</c:f>
              <c:strCache>
                <c:ptCount val="1"/>
                <c:pt idx="0">
                  <c:v>DK</c:v>
                </c:pt>
              </c:strCache>
            </c:strRef>
          </c:tx>
          <c:spPr>
            <a:noFill/>
            <a:ln>
              <a:noFill/>
            </a:ln>
            <a:effectLst/>
          </c:spPr>
          <c:invertIfNegative val="0"/>
          <c:cat>
            <c:strRef>
              <c:f>Sheet1!$A$2:$A$5</c:f>
              <c:strCache>
                <c:ptCount val="4"/>
                <c:pt idx="0">
                  <c:v>Your rights when receiving a Rent Proposal from your Pub Company regarding a new or renewed tenancy</c:v>
                </c:pt>
                <c:pt idx="1">
                  <c:v>Your rights when receiving a Rent Assessment Proposal  from your Pub Company regarding an existing tenancy</c:v>
                </c:pt>
                <c:pt idx="2">
                  <c:v>Your right to request a market rent only option to go free of tie in certain circumstances</c:v>
                </c:pt>
                <c:pt idx="3">
                  <c:v>Your right to price match the amount you pay your Pub Company for premises insurance on the open market</c:v>
                </c:pt>
              </c:strCache>
            </c:strRef>
          </c:cat>
          <c:val>
            <c:numRef>
              <c:f>Sheet1!$C$2:$C$5</c:f>
              <c:numCache>
                <c:formatCode>0\%</c:formatCode>
                <c:ptCount val="4"/>
                <c:pt idx="0">
                  <c:v>2</c:v>
                </c:pt>
                <c:pt idx="1">
                  <c:v>1</c:v>
                </c:pt>
                <c:pt idx="2">
                  <c:v>1</c:v>
                </c:pt>
                <c:pt idx="3">
                  <c:v>12</c:v>
                </c:pt>
              </c:numCache>
            </c:numRef>
          </c:val>
          <c:extLst>
            <c:ext xmlns:c16="http://schemas.microsoft.com/office/drawing/2014/chart" uri="{C3380CC4-5D6E-409C-BE32-E72D297353CC}">
              <c16:uniqueId val="{00000001-32A0-474D-A2AF-2071594CCF26}"/>
            </c:ext>
          </c:extLst>
        </c:ser>
        <c:ser>
          <c:idx val="2"/>
          <c:order val="2"/>
          <c:tx>
            <c:strRef>
              <c:f>Sheet1!$D$1</c:f>
              <c:strCache>
                <c:ptCount val="1"/>
                <c:pt idx="0">
                  <c:v>Unfamiliar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rights when receiving a Rent Proposal from your Pub Company regarding a new or renewed tenancy</c:v>
                </c:pt>
                <c:pt idx="1">
                  <c:v>Your rights when receiving a Rent Assessment Proposal  from your Pub Company regarding an existing tenancy</c:v>
                </c:pt>
                <c:pt idx="2">
                  <c:v>Your right to request a market rent only option to go free of tie in certain circumstances</c:v>
                </c:pt>
                <c:pt idx="3">
                  <c:v>Your right to price match the amount you pay your Pub Company for premises insurance on the open market</c:v>
                </c:pt>
              </c:strCache>
            </c:strRef>
          </c:cat>
          <c:val>
            <c:numRef>
              <c:f>Sheet1!$D$2:$D$5</c:f>
              <c:numCache>
                <c:formatCode>0\%</c:formatCode>
                <c:ptCount val="4"/>
                <c:pt idx="0">
                  <c:v>31</c:v>
                </c:pt>
                <c:pt idx="1">
                  <c:v>33</c:v>
                </c:pt>
                <c:pt idx="2">
                  <c:v>35</c:v>
                </c:pt>
                <c:pt idx="3">
                  <c:v>41</c:v>
                </c:pt>
              </c:numCache>
            </c:numRef>
          </c:val>
          <c:extLst>
            <c:ext xmlns:c16="http://schemas.microsoft.com/office/drawing/2014/chart" uri="{C3380CC4-5D6E-409C-BE32-E72D297353CC}">
              <c16:uniqueId val="{00000002-32A0-474D-A2AF-2071594CCF26}"/>
            </c:ext>
          </c:extLst>
        </c:ser>
        <c:dLbls>
          <c:showLegendKey val="0"/>
          <c:showVal val="0"/>
          <c:showCatName val="0"/>
          <c:showSerName val="0"/>
          <c:showPercent val="0"/>
          <c:showBubbleSize val="0"/>
        </c:dLbls>
        <c:gapWidth val="70"/>
        <c:overlap val="100"/>
        <c:axId val="236329456"/>
        <c:axId val="295626960"/>
      </c:barChart>
      <c:catAx>
        <c:axId val="23632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295626960"/>
        <c:crosses val="autoZero"/>
        <c:auto val="1"/>
        <c:lblAlgn val="ctr"/>
        <c:lblOffset val="100"/>
        <c:noMultiLvlLbl val="0"/>
      </c:catAx>
      <c:valAx>
        <c:axId val="295626960"/>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23632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0.36338</cdr:x>
      <cdr:y>0.10449</cdr:y>
    </cdr:from>
    <cdr:to>
      <cdr:x>0.66857</cdr:x>
      <cdr:y>0.15635</cdr:y>
    </cdr:to>
    <cdr:grpSp>
      <cdr:nvGrpSpPr>
        <cdr:cNvPr id="2" name="Group 1">
          <a:extLst xmlns:a="http://schemas.openxmlformats.org/drawingml/2006/main">
            <a:ext uri="{FF2B5EF4-FFF2-40B4-BE49-F238E27FC236}">
              <a16:creationId xmlns:a16="http://schemas.microsoft.com/office/drawing/2014/main" id="{DC28A4CC-DFB2-0132-9263-88EDA6049531}"/>
            </a:ext>
          </a:extLst>
        </cdr:cNvPr>
        <cdr:cNvGrpSpPr/>
      </cdr:nvGrpSpPr>
      <cdr:grpSpPr>
        <a:xfrm xmlns:a="http://schemas.openxmlformats.org/drawingml/2006/main">
          <a:off x="4078311" y="466449"/>
          <a:ext cx="3425230" cy="231505"/>
          <a:chOff x="2782909" y="12580006"/>
          <a:chExt cx="8000140" cy="231480"/>
        </a:xfrm>
      </cdr:grpSpPr>
      <cdr:cxnSp macro="">
        <cdr:nvCxnSpPr>
          <cdr:cNvPr id="3" name="Straight Arrow Connector 2">
            <a:extLst xmlns:a="http://schemas.openxmlformats.org/drawingml/2006/main">
              <a:ext uri="{FF2B5EF4-FFF2-40B4-BE49-F238E27FC236}">
                <a16:creationId xmlns:a16="http://schemas.microsoft.com/office/drawing/2014/main" id="{BDEFD325-9449-97FC-D1D9-0F5E6CEBE7A9}"/>
              </a:ext>
            </a:extLst>
          </cdr:cNvPr>
          <cdr:cNvCxnSpPr>
            <a:cxnSpLocks xmlns:a="http://schemas.openxmlformats.org/drawingml/2006/main"/>
          </cdr:cNvCxnSpPr>
        </cdr:nvCxnSpPr>
        <cdr:spPr>
          <a:xfrm xmlns:a="http://schemas.openxmlformats.org/drawingml/2006/main">
            <a:off x="2782909" y="12659180"/>
            <a:ext cx="8000140" cy="0"/>
          </a:xfrm>
          <a:prstGeom xmlns:a="http://schemas.openxmlformats.org/drawingml/2006/main" prst="straightConnector1">
            <a:avLst/>
          </a:prstGeom>
          <a:ln xmlns:a="http://schemas.openxmlformats.org/drawingml/2006/main" w="9525">
            <a:solidFill>
              <a:schemeClr val="bg1">
                <a:lumMod val="65000"/>
              </a:schemeClr>
            </a:solidFill>
            <a:headEnd type="oval" w="med" len="med"/>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Rectangle 3">
            <a:extLst xmlns:a="http://schemas.openxmlformats.org/drawingml/2006/main">
              <a:ext uri="{FF2B5EF4-FFF2-40B4-BE49-F238E27FC236}">
                <a16:creationId xmlns:a16="http://schemas.microsoft.com/office/drawing/2014/main" id="{F3099187-8EBE-BD6F-2801-78ACFF7A77EE}"/>
              </a:ext>
            </a:extLst>
          </cdr:cNvPr>
          <cdr:cNvSpPr/>
        </cdr:nvSpPr>
        <cdr:spPr>
          <a:xfrm xmlns:a="http://schemas.openxmlformats.org/drawingml/2006/main">
            <a:off x="5266959" y="12580006"/>
            <a:ext cx="3233319" cy="231480"/>
          </a:xfrm>
          <a:prstGeom xmlns:a="http://schemas.openxmlformats.org/drawingml/2006/main" prst="rect">
            <a:avLst/>
          </a:prstGeom>
          <a:solidFill xmlns:a="http://schemas.openxmlformats.org/drawingml/2006/main">
            <a:schemeClr val="bg1">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110000"/>
              </a:lnSpc>
            </a:pPr>
            <a:r>
              <a:rPr lang="en-GB" sz="2400" b="1" dirty="0">
                <a:solidFill>
                  <a:schemeClr val="tx1"/>
                </a:solidFill>
              </a:rPr>
              <a:t>67%</a:t>
            </a:r>
          </a:p>
        </cdr:txBody>
      </cdr:sp>
    </cdr:grpSp>
  </cdr:relSizeAnchor>
  <cdr:relSizeAnchor xmlns:cdr="http://schemas.openxmlformats.org/drawingml/2006/chartDrawing">
    <cdr:from>
      <cdr:x>0.36565</cdr:x>
      <cdr:y>0.54549</cdr:y>
    </cdr:from>
    <cdr:to>
      <cdr:x>0.61231</cdr:x>
      <cdr:y>0.59694</cdr:y>
    </cdr:to>
    <cdr:grpSp>
      <cdr:nvGrpSpPr>
        <cdr:cNvPr id="8" name="Group 7">
          <a:extLst xmlns:a="http://schemas.openxmlformats.org/drawingml/2006/main">
            <a:ext uri="{FF2B5EF4-FFF2-40B4-BE49-F238E27FC236}">
              <a16:creationId xmlns:a16="http://schemas.microsoft.com/office/drawing/2014/main" id="{B9BFFC1D-BD19-9DF6-DF77-96727ED2D651}"/>
            </a:ext>
          </a:extLst>
        </cdr:cNvPr>
        <cdr:cNvGrpSpPr/>
      </cdr:nvGrpSpPr>
      <cdr:grpSpPr>
        <a:xfrm xmlns:a="http://schemas.openxmlformats.org/drawingml/2006/main">
          <a:off x="4103788" y="2435095"/>
          <a:ext cx="2768332" cy="229675"/>
          <a:chOff x="-242564" y="24693549"/>
          <a:chExt cx="18685296" cy="231480"/>
        </a:xfrm>
      </cdr:grpSpPr>
      <cdr:cxnSp macro="">
        <cdr:nvCxnSpPr>
          <cdr:cNvPr id="9" name="Straight Arrow Connector 8">
            <a:extLst xmlns:a="http://schemas.openxmlformats.org/drawingml/2006/main">
              <a:ext uri="{FF2B5EF4-FFF2-40B4-BE49-F238E27FC236}">
                <a16:creationId xmlns:a16="http://schemas.microsoft.com/office/drawing/2014/main" id="{D95A481D-AAB0-2B38-C05F-F0C3D8A03E44}"/>
              </a:ext>
            </a:extLst>
          </cdr:cNvPr>
          <cdr:cNvCxnSpPr>
            <a:cxnSpLocks xmlns:a="http://schemas.openxmlformats.org/drawingml/2006/main"/>
          </cdr:cNvCxnSpPr>
        </cdr:nvCxnSpPr>
        <cdr:spPr>
          <a:xfrm xmlns:a="http://schemas.openxmlformats.org/drawingml/2006/main">
            <a:off x="-242564" y="24772723"/>
            <a:ext cx="18685296" cy="0"/>
          </a:xfrm>
          <a:prstGeom xmlns:a="http://schemas.openxmlformats.org/drawingml/2006/main" prst="straightConnector1">
            <a:avLst/>
          </a:prstGeom>
          <a:ln xmlns:a="http://schemas.openxmlformats.org/drawingml/2006/main" w="9525">
            <a:solidFill>
              <a:schemeClr val="bg1">
                <a:lumMod val="65000"/>
              </a:schemeClr>
            </a:solidFill>
            <a:headEnd type="oval" w="med" len="med"/>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0" name="Rectangle 9">
            <a:extLst xmlns:a="http://schemas.openxmlformats.org/drawingml/2006/main">
              <a:ext uri="{FF2B5EF4-FFF2-40B4-BE49-F238E27FC236}">
                <a16:creationId xmlns:a16="http://schemas.microsoft.com/office/drawing/2014/main" id="{BEAFDDC2-5CD0-6B54-97AD-02CBEF918A80}"/>
              </a:ext>
            </a:extLst>
          </cdr:cNvPr>
          <cdr:cNvSpPr/>
        </cdr:nvSpPr>
        <cdr:spPr>
          <a:xfrm xmlns:a="http://schemas.openxmlformats.org/drawingml/2006/main">
            <a:off x="5559236" y="24693549"/>
            <a:ext cx="7551808" cy="231480"/>
          </a:xfrm>
          <a:prstGeom xmlns:a="http://schemas.openxmlformats.org/drawingml/2006/main" prst="rect">
            <a:avLst/>
          </a:prstGeom>
          <a:solidFill xmlns:a="http://schemas.openxmlformats.org/drawingml/2006/main">
            <a:schemeClr val="bg1">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pPr>
            <a:r>
              <a:rPr lang="en-GB" sz="2400" b="1" dirty="0">
                <a:solidFill>
                  <a:schemeClr val="tx1"/>
                </a:solidFill>
              </a:rPr>
              <a:t>55%</a:t>
            </a:r>
          </a:p>
        </cdr:txBody>
      </cdr:sp>
    </cdr:grp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200628" y="9188781"/>
            <a:ext cx="441376" cy="498055"/>
          </a:xfrm>
          <a:prstGeom prst="rect">
            <a:avLst/>
          </a:prstGeom>
        </p:spPr>
        <p:txBody>
          <a:bodyPr vert="horz" lIns="91440" tIns="45720" rIns="91440" bIns="45720" rtlCol="0" anchor="b"/>
          <a:lstStyle>
            <a:lvl1pPr algn="r">
              <a:defRPr sz="1200"/>
            </a:lvl1pPr>
          </a:lstStyle>
          <a:p>
            <a:pPr algn="ctr"/>
            <a:fld id="{4AFB3F6D-27DE-421A-80DD-C4F1B28388AB}" type="slidenum">
              <a:rPr lang="en-GB" sz="900" smtClean="0">
                <a:latin typeface="Arial" panose="020B0604020202020204" pitchFamily="34" charset="0"/>
              </a:rPr>
              <a:pPr algn="ctr"/>
              <a:t>‹#›</a:t>
            </a:fld>
            <a:endParaRPr lang="en-GB" sz="900">
              <a:latin typeface="Arial" panose="020B0604020202020204" pitchFamily="34" charset="0"/>
            </a:endParaRPr>
          </a:p>
        </p:txBody>
      </p:sp>
      <p:pic>
        <p:nvPicPr>
          <p:cNvPr id="4" name="Picture 3">
            <a:extLst>
              <a:ext uri="{FF2B5EF4-FFF2-40B4-BE49-F238E27FC236}">
                <a16:creationId xmlns:a16="http://schemas.microsoft.com/office/drawing/2014/main" id="{DE77B89C-3979-472E-BB69-D0551FBC5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021" y="9188783"/>
            <a:ext cx="1800675" cy="488829"/>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73038"/>
            <a:ext cx="7121525" cy="4006850"/>
          </a:xfrm>
          <a:prstGeom prst="rect">
            <a:avLst/>
          </a:prstGeom>
          <a:noFill/>
          <a:ln w="9525">
            <a:solidFill>
              <a:srgbClr val="878787"/>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147283" y="4514726"/>
            <a:ext cx="6503109" cy="4369616"/>
          </a:xfrm>
          <a:prstGeom prst="rect">
            <a:avLst/>
          </a:prstGeom>
        </p:spPr>
        <p:txBody>
          <a:bodyPr vert="horz" lIns="0" tIns="0" rIns="0" bIns="0" rtlCol="0"/>
          <a:lstStyle/>
          <a:p>
            <a:pPr lvl="0"/>
            <a:r>
              <a:rPr lang="en-GB" noProof="0"/>
              <a:t>Click here to add text</a:t>
            </a:r>
          </a:p>
          <a:p>
            <a:pPr lvl="1"/>
            <a:r>
              <a:rPr lang="en-GB" noProof="0"/>
              <a:t>First level bullet</a:t>
            </a:r>
          </a:p>
          <a:p>
            <a:pPr lvl="2"/>
            <a:r>
              <a:rPr lang="en-GB" noProof="0"/>
              <a:t>Second level bullet</a:t>
            </a:r>
          </a:p>
          <a:p>
            <a:pPr lvl="3"/>
            <a:r>
              <a:rPr lang="en-GB" noProof="0"/>
              <a:t>Third level bullet</a:t>
            </a:r>
          </a:p>
        </p:txBody>
      </p:sp>
      <p:sp>
        <p:nvSpPr>
          <p:cNvPr id="7" name="Espace réservé du numéro de diapositive 6"/>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Arial" panose="020B0604020202020204" pitchFamily="34" charset="0"/>
              </a:defRPr>
            </a:lvl1pPr>
          </a:lstStyle>
          <a:p>
            <a:fld id="{3B8578AD-0529-46A5-84EB-6338160D5A7D}" type="slidenum">
              <a:rPr lang="en-GB" smtClean="0"/>
              <a:pPr/>
              <a:t>‹#›</a:t>
            </a:fld>
            <a:endParaRPr lang="en-GB"/>
          </a:p>
        </p:txBody>
      </p:sp>
      <p:pic>
        <p:nvPicPr>
          <p:cNvPr id="6" name="Picture 5">
            <a:extLst>
              <a:ext uri="{FF2B5EF4-FFF2-40B4-BE49-F238E27FC236}">
                <a16:creationId xmlns:a16="http://schemas.microsoft.com/office/drawing/2014/main" id="{53714416-D57E-47A1-9A03-ED6137792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221" y="9359245"/>
            <a:ext cx="1450171" cy="393677"/>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1pPr>
    <a:lvl2pPr marL="171450" indent="-171450" algn="l" defTabSz="914400" rtl="0" eaLnBrk="1" latinLnBrk="0" hangingPunct="1">
      <a:lnSpc>
        <a:spcPct val="110000"/>
      </a:lnSpc>
      <a:spcBef>
        <a:spcPts val="300"/>
      </a:spcBef>
      <a:spcAft>
        <a:spcPts val="300"/>
      </a:spcAft>
      <a:buFont typeface="Wingdings" panose="05000000000000000000" pitchFamily="2" charset="2"/>
      <a:buChar char=""/>
      <a:defRPr sz="1000" kern="1200">
        <a:solidFill>
          <a:schemeClr val="tx1"/>
        </a:solidFill>
        <a:latin typeface="Arial" panose="020B0604020202020204" pitchFamily="34" charset="0"/>
        <a:ea typeface="+mn-ea"/>
        <a:cs typeface="+mn-cs"/>
      </a:defRPr>
    </a:lvl2pPr>
    <a:lvl3pPr marL="357188" indent="-171450" algn="l" defTabSz="914400" rtl="0" eaLnBrk="1" latinLnBrk="0" hangingPunct="1">
      <a:lnSpc>
        <a:spcPct val="110000"/>
      </a:lnSpc>
      <a:spcBef>
        <a:spcPts val="300"/>
      </a:spcBef>
      <a:spcAft>
        <a:spcPts val="300"/>
      </a:spcAft>
      <a:buFont typeface="Segoe UI" panose="020B0502040204020203" pitchFamily="34" charset="0"/>
      <a:buChar char="-"/>
      <a:defRPr sz="1000" kern="1200">
        <a:solidFill>
          <a:schemeClr val="tx1"/>
        </a:solidFill>
        <a:latin typeface="Arial" panose="020B0604020202020204" pitchFamily="34" charset="0"/>
        <a:ea typeface="+mn-ea"/>
        <a:cs typeface="+mn-cs"/>
      </a:defRPr>
    </a:lvl3pPr>
    <a:lvl4pPr marL="628650" indent="-182563" algn="l" defTabSz="914400" rtl="0" eaLnBrk="1" latinLnBrk="0" hangingPunct="1">
      <a:lnSpc>
        <a:spcPct val="110000"/>
      </a:lnSpc>
      <a:spcBef>
        <a:spcPts val="300"/>
      </a:spcBef>
      <a:spcAft>
        <a:spcPts val="300"/>
      </a:spcAft>
      <a:buFont typeface="Arial" panose="020B0604020202020204" pitchFamily="34" charset="0"/>
      <a:buChar char="•"/>
      <a:defRPr sz="1000" kern="1200">
        <a:solidFill>
          <a:schemeClr val="tx1"/>
        </a:solidFill>
        <a:latin typeface="Arial" panose="020B0604020202020204" pitchFamily="34" charset="0"/>
        <a:ea typeface="+mn-ea"/>
        <a:cs typeface="+mn-cs"/>
      </a:defRPr>
    </a:lvl4pPr>
    <a:lvl5pPr marL="1828800" algn="l" defTabSz="914400" rtl="0" eaLnBrk="1" latinLnBrk="0" hangingPunct="1">
      <a:lnSpc>
        <a:spcPct val="110000"/>
      </a:lnSpc>
      <a:spcBef>
        <a:spcPts val="300"/>
      </a:spcBef>
      <a:spcAft>
        <a:spcPts val="30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03DD39-33C8-44AC-BB7A-8A2572813A4D}"/>
              </a:ext>
            </a:extLst>
          </p:cNvPr>
          <p:cNvSpPr>
            <a:spLocks noGrp="1"/>
          </p:cNvSpPr>
          <p:nvPr>
            <p:ph type="sldNum" sz="quarter" idx="5"/>
          </p:nvPr>
        </p:nvSpPr>
        <p:spPr/>
        <p:txBody>
          <a:bodyPr/>
          <a:lstStyle/>
          <a:p>
            <a:fld id="{3B8578AD-0529-46A5-84EB-6338160D5A7D}" type="slidenum">
              <a:rPr lang="en-GB" smtClean="0"/>
              <a:pPr/>
              <a:t>1</a:t>
            </a:fld>
            <a:endParaRPr lang="en-GB"/>
          </a:p>
        </p:txBody>
      </p:sp>
      <p:sp>
        <p:nvSpPr>
          <p:cNvPr id="7" name="Slide Image Placeholder 6">
            <a:extLst>
              <a:ext uri="{FF2B5EF4-FFF2-40B4-BE49-F238E27FC236}">
                <a16:creationId xmlns:a16="http://schemas.microsoft.com/office/drawing/2014/main" id="{6A725631-73A4-4E6F-83CE-DDC8C69E5C4F}"/>
              </a:ext>
            </a:extLst>
          </p:cNvPr>
          <p:cNvSpPr>
            <a:spLocks noGrp="1" noRot="1" noChangeAspect="1"/>
          </p:cNvSpPr>
          <p:nvPr>
            <p:ph type="sldImg"/>
          </p:nvPr>
        </p:nvSpPr>
        <p:spPr>
          <a:xfrm>
            <a:off x="-161925" y="165100"/>
            <a:ext cx="7131050" cy="4011613"/>
          </a:xfrm>
        </p:spPr>
      </p:sp>
      <p:sp>
        <p:nvSpPr>
          <p:cNvPr id="8" name="Notes Placeholder 7">
            <a:extLst>
              <a:ext uri="{FF2B5EF4-FFF2-40B4-BE49-F238E27FC236}">
                <a16:creationId xmlns:a16="http://schemas.microsoft.com/office/drawing/2014/main" id="{43EC9C79-BAA7-4E5B-9269-5F26F637EA9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588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855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62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D76C-A4BE-8A22-62B5-33578557E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560FB-BFA1-7E01-661C-BD752A15AD0F}"/>
              </a:ext>
            </a:extLst>
          </p:cNvPr>
          <p:cNvSpPr>
            <a:spLocks noGrp="1" noRot="1" noChangeAspect="1"/>
          </p:cNvSpPr>
          <p:nvPr>
            <p:ph type="sldImg"/>
          </p:nvPr>
        </p:nvSpPr>
        <p:spPr>
          <a:xfrm>
            <a:off x="-1420813" y="219075"/>
            <a:ext cx="9521826" cy="5356225"/>
          </a:xfrm>
        </p:spPr>
      </p:sp>
      <p:sp>
        <p:nvSpPr>
          <p:cNvPr id="3" name="Notes Placeholder 2">
            <a:extLst>
              <a:ext uri="{FF2B5EF4-FFF2-40B4-BE49-F238E27FC236}">
                <a16:creationId xmlns:a16="http://schemas.microsoft.com/office/drawing/2014/main" id="{52D49742-6EC1-C9BB-A319-52CD65C3E34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812B22-9785-3BC7-82B6-86F44D8A5F91}"/>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712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133476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485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205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18</a:t>
            </a:fld>
            <a:endParaRPr lang="en-GB"/>
          </a:p>
        </p:txBody>
      </p:sp>
    </p:spTree>
    <p:extLst>
      <p:ext uri="{BB962C8B-B14F-4D97-AF65-F5344CB8AC3E}">
        <p14:creationId xmlns:p14="http://schemas.microsoft.com/office/powerpoint/2010/main" val="396891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711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85738"/>
            <a:ext cx="8077201" cy="45450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dirty="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955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967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74644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463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191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24</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32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25</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41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26</a:t>
            </a:fld>
            <a:endParaRPr lang="en-GB"/>
          </a:p>
        </p:txBody>
      </p:sp>
    </p:spTree>
    <p:extLst>
      <p:ext uri="{BB962C8B-B14F-4D97-AF65-F5344CB8AC3E}">
        <p14:creationId xmlns:p14="http://schemas.microsoft.com/office/powerpoint/2010/main" val="75742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27</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7226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28</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544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6979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30</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7164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053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5</a:t>
            </a:fld>
            <a:endParaRPr lang="en-GB"/>
          </a:p>
        </p:txBody>
      </p:sp>
    </p:spTree>
    <p:extLst>
      <p:ext uri="{BB962C8B-B14F-4D97-AF65-F5344CB8AC3E}">
        <p14:creationId xmlns:p14="http://schemas.microsoft.com/office/powerpoint/2010/main" val="738958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E094-6826-626C-5E31-5AC776D3D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AA328-A7EF-B882-8AB5-6BB353AE8005}"/>
              </a:ext>
            </a:extLst>
          </p:cNvPr>
          <p:cNvSpPr>
            <a:spLocks noGrp="1" noRot="1" noChangeAspect="1"/>
          </p:cNvSpPr>
          <p:nvPr>
            <p:ph type="sldImg"/>
          </p:nvPr>
        </p:nvSpPr>
        <p:spPr>
          <a:xfrm>
            <a:off x="-1420813" y="219075"/>
            <a:ext cx="9521826" cy="5356225"/>
          </a:xfrm>
        </p:spPr>
      </p:sp>
      <p:sp>
        <p:nvSpPr>
          <p:cNvPr id="3" name="Notes Placeholder 2">
            <a:extLst>
              <a:ext uri="{FF2B5EF4-FFF2-40B4-BE49-F238E27FC236}">
                <a16:creationId xmlns:a16="http://schemas.microsoft.com/office/drawing/2014/main" id="{22B62F02-2A8F-F96F-3FA3-69D443A81B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CE5CE1-B7E1-B0E4-D1C9-DA83EA97595E}"/>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34</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4665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35</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7304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BCF9-5B73-C0C3-DCE6-B61D01324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F9AA-2300-5A40-8EEA-9688A027F98D}"/>
              </a:ext>
            </a:extLst>
          </p:cNvPr>
          <p:cNvSpPr>
            <a:spLocks noGrp="1" noRot="1" noChangeAspect="1"/>
          </p:cNvSpPr>
          <p:nvPr>
            <p:ph type="sldImg"/>
          </p:nvPr>
        </p:nvSpPr>
        <p:spPr>
          <a:xfrm>
            <a:off x="-639763" y="185738"/>
            <a:ext cx="8077201" cy="4545012"/>
          </a:xfrm>
        </p:spPr>
      </p:sp>
      <p:sp>
        <p:nvSpPr>
          <p:cNvPr id="3" name="Notes Placeholder 2">
            <a:extLst>
              <a:ext uri="{FF2B5EF4-FFF2-40B4-BE49-F238E27FC236}">
                <a16:creationId xmlns:a16="http://schemas.microsoft.com/office/drawing/2014/main" id="{E0A4A107-6F47-9318-351C-D46E473AA6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FBDC4E-FD8D-94B1-952F-382A2D434885}"/>
              </a:ext>
            </a:extLst>
          </p:cNvPr>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36</a:t>
            </a:fld>
            <a:endParaRPr kumimoji="0" lang="en-GB" sz="800" b="0" i="0" u="none" strike="noStrike" kern="1200" cap="none" spc="0" normalizeH="0" baseline="0" noProof="0" dirty="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9950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37</a:t>
            </a:fld>
            <a:endParaRPr lang="en-GB"/>
          </a:p>
        </p:txBody>
      </p:sp>
    </p:spTree>
    <p:extLst>
      <p:ext uri="{BB962C8B-B14F-4D97-AF65-F5344CB8AC3E}">
        <p14:creationId xmlns:p14="http://schemas.microsoft.com/office/powerpoint/2010/main" val="1026990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52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7850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3615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41</a:t>
            </a:fld>
            <a:endParaRPr lang="en-GB"/>
          </a:p>
        </p:txBody>
      </p:sp>
    </p:spTree>
    <p:extLst>
      <p:ext uri="{BB962C8B-B14F-4D97-AF65-F5344CB8AC3E}">
        <p14:creationId xmlns:p14="http://schemas.microsoft.com/office/powerpoint/2010/main" val="3648430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42</a:t>
            </a:fld>
            <a:endParaRPr lang="en-GB"/>
          </a:p>
        </p:txBody>
      </p:sp>
    </p:spTree>
    <p:extLst>
      <p:ext uri="{BB962C8B-B14F-4D97-AF65-F5344CB8AC3E}">
        <p14:creationId xmlns:p14="http://schemas.microsoft.com/office/powerpoint/2010/main" val="168855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43</a:t>
            </a:fld>
            <a:endParaRPr lang="en-GB"/>
          </a:p>
        </p:txBody>
      </p:sp>
    </p:spTree>
    <p:extLst>
      <p:ext uri="{BB962C8B-B14F-4D97-AF65-F5344CB8AC3E}">
        <p14:creationId xmlns:p14="http://schemas.microsoft.com/office/powerpoint/2010/main" val="9023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201613"/>
            <a:ext cx="8770938" cy="4933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9718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927100"/>
            <a:ext cx="6738937" cy="3790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44</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718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734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b="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31833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95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82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219075"/>
            <a:ext cx="9521826" cy="5356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D4E27763-7410-4677-92CE-4582AB6D2347}" type="slidenum">
              <a:rPr kumimoji="0" lang="en-GB" sz="800" b="0" i="0" u="none" strike="noStrike" kern="1200" cap="none" spc="0" normalizeH="0" baseline="0" noProof="0" smtClean="0">
                <a:ln>
                  <a:noFill/>
                </a:ln>
                <a:solidFill>
                  <a:srgbClr val="222223"/>
                </a:solidFill>
                <a:effectLst/>
                <a:uLnTx/>
                <a:uFillTx/>
                <a:latin typeface="Arial" panose="020B0604020202020204"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22222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20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990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 PCA Tied Tenants Survey 2024 | July 2024 | V1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dirty="0"/>
              <a:t>Base and source:</a:t>
            </a:r>
          </a:p>
        </p:txBody>
      </p:sp>
    </p:spTree>
    <p:extLst>
      <p:ext uri="{BB962C8B-B14F-4D97-AF65-F5344CB8AC3E}">
        <p14:creationId xmlns:p14="http://schemas.microsoft.com/office/powerpoint/2010/main" val="272680062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238045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045715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214790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3523462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542911912"/>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3719212"/>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9236074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586310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00130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5943011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28160033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530770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11910052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557870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1329270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09717258"/>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6523032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9378128"/>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70378208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980440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963818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30244329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5682017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6098844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9793157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40266762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516272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35354015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431944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15042966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357521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6644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760007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18643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3343299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1548322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83576903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0639982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0286045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334598229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51308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813822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79396013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258292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37332605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06087150"/>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10119515"/>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849942536"/>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4004703"/>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3339926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25355373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36793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9210033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75837127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6907213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92287223"/>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15531790"/>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2494333"/>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312879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903139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57817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178854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0501116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897299468"/>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7393341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9687516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541147062"/>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69928911"/>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39678109"/>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57320057"/>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404884776"/>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359790761"/>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3667509"/>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4465172"/>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956243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540307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0546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615340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89552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3815170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76580860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74951648"/>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19807012"/>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9658888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19565825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52700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234059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854367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15450586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85990059"/>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575432773"/>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9462376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1530440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3308374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225827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564781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459695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014573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27172364"/>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5873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726237457"/>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234661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950387423"/>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5871382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655100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456579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866184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4084342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95000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60757622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630517628"/>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9325954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6420539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36136738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9019549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21849520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6354421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9501053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1905683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2274837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66998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6298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87792596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5666496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73350845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3872281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257247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352626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0724959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8640212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1316009"/>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306174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189888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368085781"/>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012512685"/>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6309197"/>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23821306"/>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71601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775390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44271280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47696874"/>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43671560"/>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91274717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606854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9241777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12199003"/>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556946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006573179"/>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702464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19476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Coronavirus polling | March 2020</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0962866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984069169"/>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95303674"/>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49249794"/>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20777299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8789312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397692480"/>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24259491"/>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106504149"/>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542569203"/>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7780205"/>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22313066"/>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40813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1540473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0120630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11125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83358728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8163338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12857365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1790464"/>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899378292"/>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091911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33002417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50197276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66543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125275752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7128976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409444091"/>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529155893"/>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1115113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841268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43636257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030378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767829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447071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6937314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748309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945091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36742113"/>
      </p:ext>
    </p:extLst>
  </p:cSld>
  <p:clrMapOvr>
    <a:masterClrMapping/>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68730866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851999410"/>
      </p:ext>
    </p:extLst>
  </p:cSld>
  <p:clrMapOvr>
    <a:masterClrMapping/>
  </p:clrMapOvr>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5591670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8128082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835656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8395562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3390055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1397931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5748450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457519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369949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18494779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94122662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37141375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72009233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1591918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453701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86835017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31256061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78310845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7482162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03973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6806771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55992435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776536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2154366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416855197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89952433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5877987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24307907"/>
      </p:ext>
    </p:extLst>
  </p:cSld>
  <p:clrMapOvr>
    <a:masterClrMapping/>
  </p:clrMapOvr>
  <p:extLst>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193233460"/>
      </p:ext>
    </p:extLst>
  </p:cSld>
  <p:clrMapOvr>
    <a:masterClrMapping/>
  </p:clrMapOvr>
  <p:extLst>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64810668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04837332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7974935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17058725"/>
      </p:ext>
    </p:extLst>
  </p:cSld>
  <p:clrMapOvr>
    <a:masterClrMapping/>
  </p:clrMapOvr>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210764514"/>
      </p:ext>
    </p:extLst>
  </p:cSld>
  <p:clrMapOvr>
    <a:masterClrMapping/>
  </p:clrMapOvr>
  <p:extLst>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19253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55811956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799667363"/>
      </p:ext>
    </p:extLst>
  </p:cSld>
  <p:clrMapOvr>
    <a:masterClrMapping/>
  </p:clrMapOvr>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18955698"/>
      </p:ext>
    </p:extLst>
  </p:cSld>
  <p:clrMapOvr>
    <a:masterClrMapping/>
  </p:clrMapOvr>
  <p:extLst>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555830767"/>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03465509"/>
      </p:ext>
    </p:extLst>
  </p:cSld>
  <p:clrMapOvr>
    <a:masterClrMapping/>
  </p:clrMapOvr>
  <p:extLst>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21408029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837853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0851776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98704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9F1A8-5D8A-4D78-84F3-8A95375A23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20" name="Espace réservé du pied de page 4">
            <a:extLst>
              <a:ext uri="{FF2B5EF4-FFF2-40B4-BE49-F238E27FC236}">
                <a16:creationId xmlns:a16="http://schemas.microsoft.com/office/drawing/2014/main" id="{4B24C128-53F1-4F5D-91B4-836E09D4C436}"/>
              </a:ext>
            </a:extLst>
          </p:cNvPr>
          <p:cNvSpPr txBox="1">
            <a:spLocks/>
          </p:cNvSpPr>
          <p:nvPr userDrawn="1"/>
        </p:nvSpPr>
        <p:spPr>
          <a:xfrm>
            <a:off x="450000" y="6511768"/>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pic>
        <p:nvPicPr>
          <p:cNvPr id="11" name="Picture 10">
            <a:extLst>
              <a:ext uri="{FF2B5EF4-FFF2-40B4-BE49-F238E27FC236}">
                <a16:creationId xmlns:a16="http://schemas.microsoft.com/office/drawing/2014/main" id="{551FF900-8020-436B-8D73-0AA263494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736287340"/>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a:t>Insert image by clicking icon.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013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PCA 2021 Stakeholder Workshop | October | V1 | Internal/Public </a:t>
            </a:r>
            <a:endParaRPr lang="en-US" sz="800">
              <a:solidFill>
                <a:schemeClr val="tx1"/>
              </a:solidFill>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56179210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45000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9" name="Picture Placeholder 2">
            <a:extLst>
              <a:ext uri="{FF2B5EF4-FFF2-40B4-BE49-F238E27FC236}">
                <a16:creationId xmlns:a16="http://schemas.microsoft.com/office/drawing/2014/main" id="{F9B6F732-EC6E-4247-AD36-8AE7E957E7E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pic>
        <p:nvPicPr>
          <p:cNvPr id="11" name="Picture 10">
            <a:extLst>
              <a:ext uri="{FF2B5EF4-FFF2-40B4-BE49-F238E27FC236}">
                <a16:creationId xmlns:a16="http://schemas.microsoft.com/office/drawing/2014/main" id="{D61512A5-E502-4ACE-8BC3-8D70C8FE92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942915507"/>
      </p:ext>
    </p:extLst>
  </p:cSld>
  <p:clrMapOvr>
    <a:masterClrMapping/>
  </p:clrMapOvr>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354618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Espace réservé du pied de page 4">
            <a:extLst>
              <a:ext uri="{FF2B5EF4-FFF2-40B4-BE49-F238E27FC236}">
                <a16:creationId xmlns:a16="http://schemas.microsoft.com/office/drawing/2014/main" id="{31EC8686-9D26-45D0-BFD1-730422891B38}"/>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884424130"/>
      </p:ext>
    </p:extLst>
  </p:cSld>
  <p:clrMapOvr>
    <a:masterClrMapping/>
  </p:clrMapOvr>
  <p:extLst>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AEA12-ADCB-4CA8-96BD-EF302236E4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4" name="Espace réservé du pied de page 4">
            <a:extLst>
              <a:ext uri="{FF2B5EF4-FFF2-40B4-BE49-F238E27FC236}">
                <a16:creationId xmlns:a16="http://schemas.microsoft.com/office/drawing/2014/main" id="{F52C80E3-8B55-457E-A85C-8CC02F81EC76}"/>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FE41590B-23D8-4633-A029-83F97E49F1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3903565445"/>
      </p:ext>
    </p:extLst>
  </p:cSld>
  <p:clrMapOvr>
    <a:masterClrMapping/>
  </p:clrMapOvr>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3" name="Espace réservé du pied de page 4">
            <a:extLst>
              <a:ext uri="{FF2B5EF4-FFF2-40B4-BE49-F238E27FC236}">
                <a16:creationId xmlns:a16="http://schemas.microsoft.com/office/drawing/2014/main" id="{AF7F8370-89AD-4023-AA0B-97AD508D79FD}"/>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0" name="Picture 9">
            <a:extLst>
              <a:ext uri="{FF2B5EF4-FFF2-40B4-BE49-F238E27FC236}">
                <a16:creationId xmlns:a16="http://schemas.microsoft.com/office/drawing/2014/main" id="{79EAB58A-2B4F-4826-A311-DAF2B7251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393292442"/>
      </p:ext>
    </p:extLst>
  </p:cSld>
  <p:clrMapOvr>
    <a:masterClrMapping/>
  </p:clrMapOvr>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show on the page</a:t>
            </a:r>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defRPr>
            </a:lvl1pPr>
          </a:lstStyle>
          <a:p>
            <a:r>
              <a:rPr lang="en-GB"/>
              <a:t>Summary text background image (text can be recoloured depending on image colour)</a:t>
            </a:r>
            <a:endParaRPr lang="fr-FR"/>
          </a:p>
        </p:txBody>
      </p:sp>
      <p:sp>
        <p:nvSpPr>
          <p:cNvPr id="19" name="Espace réservé du pied de page 4">
            <a:extLst>
              <a:ext uri="{FF2B5EF4-FFF2-40B4-BE49-F238E27FC236}">
                <a16:creationId xmlns:a16="http://schemas.microsoft.com/office/drawing/2014/main" id="{7C55DB14-B0C7-492B-B1FF-775E2586736D}"/>
              </a:ext>
            </a:extLst>
          </p:cNvPr>
          <p:cNvSpPr txBox="1">
            <a:spLocks/>
          </p:cNvSpPr>
          <p:nvPr userDrawn="1"/>
        </p:nvSpPr>
        <p:spPr>
          <a:xfrm>
            <a:off x="817200" y="650437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09721061"/>
      </p:ext>
    </p:extLst>
  </p:cSld>
  <p:clrMapOvr>
    <a:masterClrMapping/>
  </p:clrMapOvr>
  <p:extLst>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2392093" y="5082622"/>
            <a:ext cx="7417552"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p:txBody>
          <a:bodyPr/>
          <a:lstStyle>
            <a:lvl1pPr>
              <a:defRPr/>
            </a:lvl1pPr>
          </a:lstStyle>
          <a:p>
            <a:r>
              <a:rPr lang="en-US"/>
              <a:t>understanding </a:t>
            </a:r>
            <a:br>
              <a:rPr lang="en-US"/>
            </a:br>
            <a:r>
              <a:rPr lang="en-US"/>
              <a:t>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970792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62548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1992389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a:t>Subtitle here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47942045"/>
      </p:ext>
    </p:extLst>
  </p:cSld>
  <p:clrMapOvr>
    <a:masterClrMapping/>
  </p:clrMapOvr>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Tree>
    <p:extLst>
      <p:ext uri="{BB962C8B-B14F-4D97-AF65-F5344CB8AC3E}">
        <p14:creationId xmlns:p14="http://schemas.microsoft.com/office/powerpoint/2010/main" val="1915081988"/>
      </p:ext>
    </p:extLst>
  </p:cSld>
  <p:clrMapOvr>
    <a:masterClrMapping/>
  </p:clrMapOvr>
  <p:extLst>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549838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341813"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45EDE6A-F920-48CB-981D-5ABE100DA90B}"/>
              </a:ext>
            </a:extLst>
          </p:cNvPr>
          <p:cNvSpPr>
            <a:spLocks noGrp="1"/>
          </p:cNvSpPr>
          <p:nvPr>
            <p:ph idx="20" hasCustomPrompt="1"/>
          </p:nvPr>
        </p:nvSpPr>
        <p:spPr>
          <a:xfrm>
            <a:off x="823073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FA70C77B-5CBD-4D8F-80F2-3FB63475E7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Text Placeholder 5">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B2D8DED8-6BFD-4FF3-9C56-83AF7E6807B2}"/>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526283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5" name="Content 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Content Placeholder 2">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Content Placeholder 2">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5">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F3A4C9B8-DB3E-4ADC-9656-A9F05C3FDA13}"/>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2509331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3702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033919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625129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209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a:p>
        </p:txBody>
      </p:sp>
    </p:spTree>
    <p:extLst>
      <p:ext uri="{BB962C8B-B14F-4D97-AF65-F5344CB8AC3E}">
        <p14:creationId xmlns:p14="http://schemas.microsoft.com/office/powerpoint/2010/main" val="4205629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903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4281721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42913" y="441325"/>
            <a:ext cx="7410450" cy="5507038"/>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3864525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507038"/>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6118199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33866706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42913" y="5823783"/>
            <a:ext cx="5468184"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545688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450000" y="397170"/>
            <a:ext cx="5456880" cy="775597"/>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6267450" y="0"/>
            <a:ext cx="5924550" cy="6858000"/>
          </a:xfrm>
          <a:pattFill prst="wdUpDiag">
            <a:fgClr>
              <a:srgbClr val="E8E8E8"/>
            </a:fgClr>
            <a:bgClr>
              <a:schemeClr val="bg1"/>
            </a:bgClr>
          </a:pattFill>
        </p:spPr>
        <p:txBody>
          <a:bodyPr/>
          <a:lstStyle/>
          <a:p>
            <a:r>
              <a:rPr lang="en-US"/>
              <a:t>Click icon to add picture</a:t>
            </a:r>
            <a:endParaRPr lang="en-GB"/>
          </a:p>
        </p:txBody>
      </p:sp>
      <p:pic>
        <p:nvPicPr>
          <p:cNvPr id="12" name="Picture 11">
            <a:extLst>
              <a:ext uri="{FF2B5EF4-FFF2-40B4-BE49-F238E27FC236}">
                <a16:creationId xmlns:a16="http://schemas.microsoft.com/office/drawing/2014/main" id="{D9B2BD03-F51B-4BDE-B9A8-F7BF97C70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885989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half_fullbleedimage_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0" y="0"/>
            <a:ext cx="5924550" cy="6858000"/>
          </a:xfrm>
          <a:pattFill prst="wdUpDiag">
            <a:fgClr>
              <a:srgbClr val="E8E8E8"/>
            </a:fgClr>
            <a:bgClr>
              <a:schemeClr val="bg1"/>
            </a:bgClr>
          </a:pattFill>
        </p:spPr>
        <p:txBody>
          <a:bodyPr/>
          <a:lstStyle/>
          <a:p>
            <a:r>
              <a:rPr lang="en-US"/>
              <a:t>Click icon to add picture</a:t>
            </a:r>
            <a:endParaRPr lang="en-GB"/>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62793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2793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6279300" y="397170"/>
            <a:ext cx="5456880" cy="775597"/>
          </a:xfrm>
        </p:spPr>
        <p:txBody>
          <a:bodyPr/>
          <a:lstStyle/>
          <a:p>
            <a:r>
              <a:rPr lang="en-US"/>
              <a:t>Click to edit Master title style</a:t>
            </a:r>
            <a:endParaRPr lang="en-GB"/>
          </a:p>
        </p:txBody>
      </p:sp>
    </p:spTree>
    <p:extLst>
      <p:ext uri="{BB962C8B-B14F-4D97-AF65-F5344CB8AC3E}">
        <p14:creationId xmlns:p14="http://schemas.microsoft.com/office/powerpoint/2010/main" val="372704368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1793228"/>
            <a:ext cx="353511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1793875"/>
            <a:ext cx="7419975" cy="3876675"/>
          </a:xfrm>
          <a:solidFill>
            <a:srgbClr val="E8E8E8"/>
          </a:solidFill>
        </p:spPr>
        <p:txBody>
          <a:bodyPr/>
          <a:lstStyle>
            <a:lvl1pPr>
              <a:defRPr/>
            </a:lvl1pPr>
          </a:lstStyle>
          <a:p>
            <a:pPr lvl="0"/>
            <a:r>
              <a:rPr lang="en-US"/>
              <a:t>Insert diagram or visual content here</a:t>
            </a:r>
          </a:p>
        </p:txBody>
      </p:sp>
      <p:sp>
        <p:nvSpPr>
          <p:cNvPr id="11" name="Text Placeholder 5">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0545909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1792800"/>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Text Placeholder 8">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2" name="Text Placeholder 5">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68943010"/>
      </p:ext>
    </p:extLst>
  </p:cSld>
  <p:clrMapOvr>
    <a:masterClrMapping/>
  </p:clrMapOvr>
  <p:extLst>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931197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3"/>
            <a:ext cx="7416799"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1256059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images_3_summari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1792702"/>
            <a:ext cx="3524250" cy="2140354"/>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5" name="Content 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Text Placeholder 5">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5" name="Title 4">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910CBFE0-EF29-4283-82C0-7BE87FF8BF3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1104079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3557193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800869"/>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1800869"/>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1800869"/>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1800869"/>
            <a:ext cx="2563200" cy="2060179"/>
          </a:xfrm>
          <a:pattFill prst="wdUpDiag">
            <a:fgClr>
              <a:schemeClr val="bg1">
                <a:lumMod val="95000"/>
              </a:schemeClr>
            </a:fgClr>
            <a:bgClr>
              <a:schemeClr val="bg1"/>
            </a:bgClr>
          </a:pattFill>
        </p:spPr>
        <p:txBody>
          <a:bodyPr/>
          <a:lstStyle/>
          <a:p>
            <a:r>
              <a:rPr lang="en-GB"/>
              <a:t> </a:t>
            </a:r>
          </a:p>
        </p:txBody>
      </p:sp>
      <p:sp>
        <p:nvSpPr>
          <p:cNvPr id="8" name="Content Placeholder 2">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9" name="Content 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0" name="Content Placeholder 2">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1" name="Content Placeholder 2">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14" name="Text Placeholder 5">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C7FCA8BC-E18E-4916-9049-F9A3E9A34C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159154375"/>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363315343"/>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p:nvPr>
        </p:nvSpPr>
        <p:spPr>
          <a:xfrm>
            <a:off x="0" y="0"/>
            <a:ext cx="12192000" cy="6858000"/>
          </a:xfrm>
          <a:pattFill prst="wdUpDiag">
            <a:fgClr>
              <a:schemeClr val="bg1">
                <a:lumMod val="85000"/>
              </a:schemeClr>
            </a:fgClr>
            <a:bgClr>
              <a:schemeClr val="bg1"/>
            </a:bgClr>
          </a:pattFill>
        </p:spPr>
        <p:txBody>
          <a:bodyPr/>
          <a:lstStyle>
            <a:lvl1pPr algn="ctr">
              <a:defRPr sz="1800" b="1"/>
            </a:lvl1pPr>
          </a:lstStyle>
          <a:p>
            <a:r>
              <a:rPr lang="en-US"/>
              <a:t>Click icon to add media</a:t>
            </a:r>
            <a:endParaRPr lang="en-GB"/>
          </a:p>
        </p:txBody>
      </p:sp>
    </p:spTree>
    <p:extLst>
      <p:ext uri="{BB962C8B-B14F-4D97-AF65-F5344CB8AC3E}">
        <p14:creationId xmlns:p14="http://schemas.microsoft.com/office/powerpoint/2010/main" val="40961078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accent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FCCAFDDF-4201-41A2-B0B3-5EC7B7AAE819}"/>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16257990"/>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olour_3_imag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FF85C-83F4-47BF-A4A2-762CD4C5C84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99270"/>
            <a:ext cx="3533776" cy="3249910"/>
          </a:xfrm>
          <a:pattFill prst="wdUpDiag">
            <a:fgClr>
              <a:schemeClr val="bg1">
                <a:lumMod val="95000"/>
              </a:schemeClr>
            </a:fgClr>
            <a:bgClr>
              <a:schemeClr val="bg1"/>
            </a:bgClr>
          </a:pattFill>
        </p:spPr>
        <p:txBody>
          <a:bodyPr/>
          <a:lstStyle/>
          <a:p>
            <a:r>
              <a:rPr lang="en-GB"/>
              <a:t> </a:t>
            </a:r>
          </a:p>
        </p:txBody>
      </p:sp>
      <p:sp>
        <p:nvSpPr>
          <p:cNvPr id="12" name="Espace réservé pour une image  3">
            <a:extLst>
              <a:ext uri="{FF2B5EF4-FFF2-40B4-BE49-F238E27FC236}">
                <a16:creationId xmlns:a16="http://schemas.microsoft.com/office/drawing/2014/main" id="{E1043954-97B2-4040-A670-AE271AC08FC7}"/>
              </a:ext>
            </a:extLst>
          </p:cNvPr>
          <p:cNvSpPr>
            <a:spLocks noGrp="1"/>
          </p:cNvSpPr>
          <p:nvPr>
            <p:ph type="pic" sz="quarter" idx="22" hasCustomPrompt="1"/>
          </p:nvPr>
        </p:nvSpPr>
        <p:spPr>
          <a:xfrm>
            <a:off x="4332524" y="1799270"/>
            <a:ext cx="3533776" cy="3249910"/>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1799270"/>
            <a:ext cx="3533776" cy="3249910"/>
          </a:xfrm>
          <a:pattFill prst="wdUpDiag">
            <a:fgClr>
              <a:schemeClr val="bg1">
                <a:lumMod val="95000"/>
              </a:schemeClr>
            </a:fgClr>
            <a:bgClr>
              <a:schemeClr val="bg1"/>
            </a:bgClr>
          </a:pattFill>
        </p:spPr>
        <p:txBody>
          <a:bodyPr/>
          <a:lstStyle/>
          <a:p>
            <a:r>
              <a:rPr lang="en-GB"/>
              <a:t> </a:t>
            </a: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45063E99-A35F-44B6-9054-465C2C8C64DA}"/>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5130276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D43839-8D9A-40CA-A439-63E1FCB2171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0" y="2594753"/>
            <a:ext cx="7524198"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PCA 2021 Stakeholder Workshop | October | V1 | Internal/Public </a:t>
            </a:r>
            <a:endParaRPr lang="en-US" sz="800">
              <a:solidFill>
                <a:schemeClr val="bg1"/>
              </a:solidFill>
            </a:endParaRP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664042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am - whit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42913"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15" name="Text Placeholder 15">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19" name="Picture Placeholder 2">
            <a:extLst>
              <a:ext uri="{FF2B5EF4-FFF2-40B4-BE49-F238E27FC236}">
                <a16:creationId xmlns:a16="http://schemas.microsoft.com/office/drawing/2014/main" id="{AB50A41D-7303-4EC5-A88F-0DEBCCAAC491}"/>
              </a:ext>
            </a:extLst>
          </p:cNvPr>
          <p:cNvSpPr>
            <a:spLocks noGrp="1"/>
          </p:cNvSpPr>
          <p:nvPr>
            <p:ph type="pic" sz="quarter" idx="24"/>
          </p:nvPr>
        </p:nvSpPr>
        <p:spPr>
          <a:xfrm>
            <a:off x="238928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0" name="Text Placeholder 15">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1" name="Text Placeholder 15">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3" name="Picture Placeholder 2">
            <a:extLst>
              <a:ext uri="{FF2B5EF4-FFF2-40B4-BE49-F238E27FC236}">
                <a16:creationId xmlns:a16="http://schemas.microsoft.com/office/drawing/2014/main" id="{9E21ED7F-5AD8-40F3-BB14-A9A4F3348D3F}"/>
              </a:ext>
            </a:extLst>
          </p:cNvPr>
          <p:cNvSpPr>
            <a:spLocks noGrp="1"/>
          </p:cNvSpPr>
          <p:nvPr>
            <p:ph type="pic" sz="quarter" idx="27"/>
          </p:nvPr>
        </p:nvSpPr>
        <p:spPr>
          <a:xfrm>
            <a:off x="4335651"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4" name="Text Placeholder 15">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5" name="Text Placeholder 15">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35651"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6" name="Picture Placeholder 2">
            <a:extLst>
              <a:ext uri="{FF2B5EF4-FFF2-40B4-BE49-F238E27FC236}">
                <a16:creationId xmlns:a16="http://schemas.microsoft.com/office/drawing/2014/main" id="{83AB40FE-E4CF-4BDA-ABA9-D8845CD02FCC}"/>
              </a:ext>
            </a:extLst>
          </p:cNvPr>
          <p:cNvSpPr>
            <a:spLocks noGrp="1"/>
          </p:cNvSpPr>
          <p:nvPr>
            <p:ph type="pic" sz="quarter" idx="30"/>
          </p:nvPr>
        </p:nvSpPr>
        <p:spPr>
          <a:xfrm>
            <a:off x="6282020"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27" name="Text Placeholder 15">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28" name="Text Placeholder 15">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82020"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29" name="Picture Placeholder 2">
            <a:extLst>
              <a:ext uri="{FF2B5EF4-FFF2-40B4-BE49-F238E27FC236}">
                <a16:creationId xmlns:a16="http://schemas.microsoft.com/office/drawing/2014/main" id="{EAF94D1A-98C5-4874-9015-B7AF58D2BA46}"/>
              </a:ext>
            </a:extLst>
          </p:cNvPr>
          <p:cNvSpPr>
            <a:spLocks noGrp="1"/>
          </p:cNvSpPr>
          <p:nvPr>
            <p:ph type="pic" sz="quarter" idx="33"/>
          </p:nvPr>
        </p:nvSpPr>
        <p:spPr>
          <a:xfrm>
            <a:off x="8228389"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0" name="Text Placeholder 1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1" name="Text Placeholder 1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228389"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32" name="Picture Placeholder 2">
            <a:extLst>
              <a:ext uri="{FF2B5EF4-FFF2-40B4-BE49-F238E27FC236}">
                <a16:creationId xmlns:a16="http://schemas.microsoft.com/office/drawing/2014/main" id="{4464911A-104B-4D7E-A613-A2D8C8B9252E}"/>
              </a:ext>
            </a:extLst>
          </p:cNvPr>
          <p:cNvSpPr>
            <a:spLocks noGrp="1"/>
          </p:cNvSpPr>
          <p:nvPr>
            <p:ph type="pic" sz="quarter" idx="36"/>
          </p:nvPr>
        </p:nvSpPr>
        <p:spPr>
          <a:xfrm>
            <a:off x="10174757" y="2322339"/>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a:t>Click icon to add picture</a:t>
            </a:r>
            <a:endParaRPr lang="en-GB"/>
          </a:p>
        </p:txBody>
      </p:sp>
      <p:sp>
        <p:nvSpPr>
          <p:cNvPr id="33" name="Text Placeholder 15">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82837"/>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a:t>First Name</a:t>
            </a:r>
          </a:p>
          <a:p>
            <a:pPr lvl="1"/>
            <a:r>
              <a:rPr lang="en-GB"/>
              <a:t>Last Name</a:t>
            </a:r>
          </a:p>
        </p:txBody>
      </p:sp>
      <p:sp>
        <p:nvSpPr>
          <p:cNvPr id="34" name="Text Placeholder 15">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74757" y="4044485"/>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a:t>Title and brief role description here</a:t>
            </a:r>
          </a:p>
        </p:txBody>
      </p:sp>
      <p:sp>
        <p:nvSpPr>
          <p:cNvPr id="5" name="Title 4">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36" name="Slide Number Placeholder 15">
            <a:extLst>
              <a:ext uri="{FF2B5EF4-FFF2-40B4-BE49-F238E27FC236}">
                <a16:creationId xmlns:a16="http://schemas.microsoft.com/office/drawing/2014/main" id="{DFFBBC18-CDF1-406F-A4A7-B89B333F2BF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569852663"/>
      </p:ext>
    </p:extLst>
  </p:cSld>
  <p:clrMapOvr>
    <a:masterClrMapping/>
  </p:clrMapOvr>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659902645"/>
      </p:ext>
    </p:extLst>
  </p:cSld>
  <p:clrMapOvr>
    <a:masterClrMapping/>
  </p:clrMapOvr>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a:extLst>
              <a:ext uri="{FF2B5EF4-FFF2-40B4-BE49-F238E27FC236}">
                <a16:creationId xmlns:a16="http://schemas.microsoft.com/office/drawing/2014/main" id="{671621F4-FE9A-4C91-A28D-2090A86E2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243353044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209526859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41447381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984980171"/>
      </p:ext>
    </p:extLst>
  </p:cSld>
  <p:clrMapOvr>
    <a:masterClrMapping/>
  </p:clrMapOvr>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_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6322946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2067642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4681801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17531575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489394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2" orient="horz" pos="1886" userDrawn="1">
          <p15:clr>
            <a:srgbClr val="F26B43"/>
          </p15:clr>
        </p15:guide>
        <p15:guide id="4" orient="horz" pos="3317"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450085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122531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80598504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815954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284768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2168963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813151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3333577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047126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381492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99862347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19598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75663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39009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71814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67043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4551365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58993177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32207824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42128827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89241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6888136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230996853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044540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7871102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7037002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114890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10170638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169885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34140492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37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819169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8410787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4908851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24" b="-23308"/>
          <a:stretch/>
        </p:blipFill>
        <p:spPr>
          <a:xfrm>
            <a:off x="11181806" y="6172489"/>
            <a:ext cx="576882" cy="554882"/>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1"/>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66309217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064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6" name="Title 5" descr="Header">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2" name="Base">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40925898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1321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 PCA Tied Tenants Survey 2024 | July 2024 | V1 | PUBLIC</a:t>
            </a:r>
          </a:p>
        </p:txBody>
      </p:sp>
      <p:pic>
        <p:nvPicPr>
          <p:cNvPr id="16" name="Picture 15">
            <a:extLst>
              <a:ext uri="{FF2B5EF4-FFF2-40B4-BE49-F238E27FC236}">
                <a16:creationId xmlns:a16="http://schemas.microsoft.com/office/drawing/2014/main" id="{DE58C49E-141F-4EB0-811E-7C2D215158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19476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Coronavirus polling | March 2020</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426839849"/>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Doc Name | Month Year | Version # | Public | Internal/Public  | Strictly Confidential</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37879076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0" name="Picture 9">
            <a:extLst>
              <a:ext uri="{FF2B5EF4-FFF2-40B4-BE49-F238E27FC236}">
                <a16:creationId xmlns:a16="http://schemas.microsoft.com/office/drawing/2014/main" id="{E78AEDED-21A7-4273-AB7C-BC033B66D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662087668"/>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76636765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43921010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570024119"/>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401890401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418129281"/>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87788510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4067725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20452383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417380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03376322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5177698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22919042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192642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377869318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61431464"/>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Doc Name | Month Year | Version # | Public | Internal/Public  | Strictly Confidential</a:t>
            </a:r>
          </a:p>
        </p:txBody>
      </p:sp>
    </p:spTree>
    <p:extLst>
      <p:ext uri="{BB962C8B-B14F-4D97-AF65-F5344CB8AC3E}">
        <p14:creationId xmlns:p14="http://schemas.microsoft.com/office/powerpoint/2010/main" val="1839181736"/>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236949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63" Type="http://schemas.openxmlformats.org/officeDocument/2006/relationships/slideLayout" Target="../slideLayouts/slideLayout141.xml"/><Relationship Id="rId68" Type="http://schemas.openxmlformats.org/officeDocument/2006/relationships/slideLayout" Target="../slideLayouts/slideLayout146.xml"/><Relationship Id="rId76" Type="http://schemas.openxmlformats.org/officeDocument/2006/relationships/slideLayout" Target="../slideLayouts/slideLayout154.xml"/><Relationship Id="rId7" Type="http://schemas.openxmlformats.org/officeDocument/2006/relationships/slideLayout" Target="../slideLayouts/slideLayout85.xml"/><Relationship Id="rId71" Type="http://schemas.openxmlformats.org/officeDocument/2006/relationships/slideLayout" Target="../slideLayouts/slideLayout149.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slideLayout" Target="../slideLayouts/slideLayout136.xml"/><Relationship Id="rId66" Type="http://schemas.openxmlformats.org/officeDocument/2006/relationships/slideLayout" Target="../slideLayouts/slideLayout144.xml"/><Relationship Id="rId74" Type="http://schemas.openxmlformats.org/officeDocument/2006/relationships/slideLayout" Target="../slideLayouts/slideLayout152.xml"/><Relationship Id="rId79" Type="http://schemas.openxmlformats.org/officeDocument/2006/relationships/image" Target="../media/image1.emf"/><Relationship Id="rId5" Type="http://schemas.openxmlformats.org/officeDocument/2006/relationships/slideLayout" Target="../slideLayouts/slideLayout83.xml"/><Relationship Id="rId61" Type="http://schemas.openxmlformats.org/officeDocument/2006/relationships/slideLayout" Target="../slideLayouts/slideLayout139.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 Id="rId60" Type="http://schemas.openxmlformats.org/officeDocument/2006/relationships/slideLayout" Target="../slideLayouts/slideLayout138.xml"/><Relationship Id="rId65" Type="http://schemas.openxmlformats.org/officeDocument/2006/relationships/slideLayout" Target="../slideLayouts/slideLayout143.xml"/><Relationship Id="rId73" Type="http://schemas.openxmlformats.org/officeDocument/2006/relationships/slideLayout" Target="../slideLayouts/slideLayout151.xml"/><Relationship Id="rId78" Type="http://schemas.openxmlformats.org/officeDocument/2006/relationships/theme" Target="../theme/theme2.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64" Type="http://schemas.openxmlformats.org/officeDocument/2006/relationships/slideLayout" Target="../slideLayouts/slideLayout142.xml"/><Relationship Id="rId69" Type="http://schemas.openxmlformats.org/officeDocument/2006/relationships/slideLayout" Target="../slideLayouts/slideLayout147.xml"/><Relationship Id="rId77" Type="http://schemas.openxmlformats.org/officeDocument/2006/relationships/slideLayout" Target="../slideLayouts/slideLayout155.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72" Type="http://schemas.openxmlformats.org/officeDocument/2006/relationships/slideLayout" Target="../slideLayouts/slideLayout150.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59" Type="http://schemas.openxmlformats.org/officeDocument/2006/relationships/slideLayout" Target="../slideLayouts/slideLayout137.xml"/><Relationship Id="rId67" Type="http://schemas.openxmlformats.org/officeDocument/2006/relationships/slideLayout" Target="../slideLayouts/slideLayout145.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62" Type="http://schemas.openxmlformats.org/officeDocument/2006/relationships/slideLayout" Target="../slideLayouts/slideLayout140.xml"/><Relationship Id="rId70" Type="http://schemas.openxmlformats.org/officeDocument/2006/relationships/slideLayout" Target="../slideLayouts/slideLayout148.xml"/><Relationship Id="rId75" Type="http://schemas.openxmlformats.org/officeDocument/2006/relationships/slideLayout" Target="../slideLayouts/slideLayout15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9" Type="http://schemas.openxmlformats.org/officeDocument/2006/relationships/slideLayout" Target="../slideLayouts/slideLayout194.xml"/><Relationship Id="rId21" Type="http://schemas.openxmlformats.org/officeDocument/2006/relationships/slideLayout" Target="../slideLayouts/slideLayout176.xml"/><Relationship Id="rId34" Type="http://schemas.openxmlformats.org/officeDocument/2006/relationships/slideLayout" Target="../slideLayouts/slideLayout189.xml"/><Relationship Id="rId42" Type="http://schemas.openxmlformats.org/officeDocument/2006/relationships/slideLayout" Target="../slideLayouts/slideLayout197.xml"/><Relationship Id="rId47" Type="http://schemas.openxmlformats.org/officeDocument/2006/relationships/slideLayout" Target="../slideLayouts/slideLayout202.xml"/><Relationship Id="rId50" Type="http://schemas.openxmlformats.org/officeDocument/2006/relationships/slideLayout" Target="../slideLayouts/slideLayout205.xml"/><Relationship Id="rId55" Type="http://schemas.openxmlformats.org/officeDocument/2006/relationships/slideLayout" Target="../slideLayouts/slideLayout210.xml"/><Relationship Id="rId63" Type="http://schemas.openxmlformats.org/officeDocument/2006/relationships/slideLayout" Target="../slideLayouts/slideLayout218.xml"/><Relationship Id="rId68" Type="http://schemas.openxmlformats.org/officeDocument/2006/relationships/slideLayout" Target="../slideLayouts/slideLayout223.xml"/><Relationship Id="rId76" Type="http://schemas.openxmlformats.org/officeDocument/2006/relationships/slideLayout" Target="../slideLayouts/slideLayout231.xml"/><Relationship Id="rId7" Type="http://schemas.openxmlformats.org/officeDocument/2006/relationships/slideLayout" Target="../slideLayouts/slideLayout162.xml"/><Relationship Id="rId71" Type="http://schemas.openxmlformats.org/officeDocument/2006/relationships/slideLayout" Target="../slideLayouts/slideLayout226.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9" Type="http://schemas.openxmlformats.org/officeDocument/2006/relationships/slideLayout" Target="../slideLayouts/slideLayout184.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slideLayout" Target="../slideLayouts/slideLayout187.xml"/><Relationship Id="rId37" Type="http://schemas.openxmlformats.org/officeDocument/2006/relationships/slideLayout" Target="../slideLayouts/slideLayout192.xml"/><Relationship Id="rId40" Type="http://schemas.openxmlformats.org/officeDocument/2006/relationships/slideLayout" Target="../slideLayouts/slideLayout195.xml"/><Relationship Id="rId45" Type="http://schemas.openxmlformats.org/officeDocument/2006/relationships/slideLayout" Target="../slideLayouts/slideLayout200.xml"/><Relationship Id="rId53" Type="http://schemas.openxmlformats.org/officeDocument/2006/relationships/slideLayout" Target="../slideLayouts/slideLayout208.xml"/><Relationship Id="rId58" Type="http://schemas.openxmlformats.org/officeDocument/2006/relationships/slideLayout" Target="../slideLayouts/slideLayout213.xml"/><Relationship Id="rId66" Type="http://schemas.openxmlformats.org/officeDocument/2006/relationships/slideLayout" Target="../slideLayouts/slideLayout221.xml"/><Relationship Id="rId74" Type="http://schemas.openxmlformats.org/officeDocument/2006/relationships/slideLayout" Target="../slideLayouts/slideLayout229.xml"/><Relationship Id="rId79" Type="http://schemas.openxmlformats.org/officeDocument/2006/relationships/theme" Target="../theme/theme3.xml"/><Relationship Id="rId5" Type="http://schemas.openxmlformats.org/officeDocument/2006/relationships/slideLayout" Target="../slideLayouts/slideLayout160.xml"/><Relationship Id="rId61" Type="http://schemas.openxmlformats.org/officeDocument/2006/relationships/slideLayout" Target="../slideLayouts/slideLayout216.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4" Type="http://schemas.openxmlformats.org/officeDocument/2006/relationships/slideLayout" Target="../slideLayouts/slideLayout199.xml"/><Relationship Id="rId52" Type="http://schemas.openxmlformats.org/officeDocument/2006/relationships/slideLayout" Target="../slideLayouts/slideLayout207.xml"/><Relationship Id="rId60" Type="http://schemas.openxmlformats.org/officeDocument/2006/relationships/slideLayout" Target="../slideLayouts/slideLayout215.xml"/><Relationship Id="rId65" Type="http://schemas.openxmlformats.org/officeDocument/2006/relationships/slideLayout" Target="../slideLayouts/slideLayout220.xml"/><Relationship Id="rId73" Type="http://schemas.openxmlformats.org/officeDocument/2006/relationships/slideLayout" Target="../slideLayouts/slideLayout228.xml"/><Relationship Id="rId78" Type="http://schemas.openxmlformats.org/officeDocument/2006/relationships/slideLayout" Target="../slideLayouts/slideLayout233.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 Id="rId35" Type="http://schemas.openxmlformats.org/officeDocument/2006/relationships/slideLayout" Target="../slideLayouts/slideLayout190.xml"/><Relationship Id="rId43" Type="http://schemas.openxmlformats.org/officeDocument/2006/relationships/slideLayout" Target="../slideLayouts/slideLayout198.xml"/><Relationship Id="rId48" Type="http://schemas.openxmlformats.org/officeDocument/2006/relationships/slideLayout" Target="../slideLayouts/slideLayout203.xml"/><Relationship Id="rId56" Type="http://schemas.openxmlformats.org/officeDocument/2006/relationships/slideLayout" Target="../slideLayouts/slideLayout211.xml"/><Relationship Id="rId64" Type="http://schemas.openxmlformats.org/officeDocument/2006/relationships/slideLayout" Target="../slideLayouts/slideLayout219.xml"/><Relationship Id="rId69" Type="http://schemas.openxmlformats.org/officeDocument/2006/relationships/slideLayout" Target="../slideLayouts/slideLayout224.xml"/><Relationship Id="rId77" Type="http://schemas.openxmlformats.org/officeDocument/2006/relationships/slideLayout" Target="../slideLayouts/slideLayout232.xml"/><Relationship Id="rId8" Type="http://schemas.openxmlformats.org/officeDocument/2006/relationships/slideLayout" Target="../slideLayouts/slideLayout163.xml"/><Relationship Id="rId51" Type="http://schemas.openxmlformats.org/officeDocument/2006/relationships/slideLayout" Target="../slideLayouts/slideLayout206.xml"/><Relationship Id="rId72" Type="http://schemas.openxmlformats.org/officeDocument/2006/relationships/slideLayout" Target="../slideLayouts/slideLayout227.xml"/><Relationship Id="rId80" Type="http://schemas.openxmlformats.org/officeDocument/2006/relationships/image" Target="../media/image1.emf"/><Relationship Id="rId3" Type="http://schemas.openxmlformats.org/officeDocument/2006/relationships/slideLayout" Target="../slideLayouts/slideLayout158.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slideLayout" Target="../slideLayouts/slideLayout188.xml"/><Relationship Id="rId38" Type="http://schemas.openxmlformats.org/officeDocument/2006/relationships/slideLayout" Target="../slideLayouts/slideLayout193.xml"/><Relationship Id="rId46" Type="http://schemas.openxmlformats.org/officeDocument/2006/relationships/slideLayout" Target="../slideLayouts/slideLayout201.xml"/><Relationship Id="rId59" Type="http://schemas.openxmlformats.org/officeDocument/2006/relationships/slideLayout" Target="../slideLayouts/slideLayout214.xml"/><Relationship Id="rId67" Type="http://schemas.openxmlformats.org/officeDocument/2006/relationships/slideLayout" Target="../slideLayouts/slideLayout222.xml"/><Relationship Id="rId20" Type="http://schemas.openxmlformats.org/officeDocument/2006/relationships/slideLayout" Target="../slideLayouts/slideLayout175.xml"/><Relationship Id="rId41" Type="http://schemas.openxmlformats.org/officeDocument/2006/relationships/slideLayout" Target="../slideLayouts/slideLayout196.xml"/><Relationship Id="rId54" Type="http://schemas.openxmlformats.org/officeDocument/2006/relationships/slideLayout" Target="../slideLayouts/slideLayout209.xml"/><Relationship Id="rId62" Type="http://schemas.openxmlformats.org/officeDocument/2006/relationships/slideLayout" Target="../slideLayouts/slideLayout217.xml"/><Relationship Id="rId70" Type="http://schemas.openxmlformats.org/officeDocument/2006/relationships/slideLayout" Target="../slideLayouts/slideLayout225.xml"/><Relationship Id="rId75" Type="http://schemas.openxmlformats.org/officeDocument/2006/relationships/slideLayout" Target="../slideLayouts/slideLayout230.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36" Type="http://schemas.openxmlformats.org/officeDocument/2006/relationships/slideLayout" Target="../slideLayouts/slideLayout191.xml"/><Relationship Id="rId49" Type="http://schemas.openxmlformats.org/officeDocument/2006/relationships/slideLayout" Target="../slideLayouts/slideLayout204.xml"/><Relationship Id="rId57" Type="http://schemas.openxmlformats.org/officeDocument/2006/relationships/slideLayout" Target="../slideLayouts/slideLayout21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26" Type="http://schemas.openxmlformats.org/officeDocument/2006/relationships/slideLayout" Target="../slideLayouts/slideLayout259.xml"/><Relationship Id="rId39" Type="http://schemas.openxmlformats.org/officeDocument/2006/relationships/slideLayout" Target="../slideLayouts/slideLayout272.xml"/><Relationship Id="rId21" Type="http://schemas.openxmlformats.org/officeDocument/2006/relationships/slideLayout" Target="../slideLayouts/slideLayout254.xml"/><Relationship Id="rId34" Type="http://schemas.openxmlformats.org/officeDocument/2006/relationships/slideLayout" Target="../slideLayouts/slideLayout267.xml"/><Relationship Id="rId42" Type="http://schemas.openxmlformats.org/officeDocument/2006/relationships/slideLayout" Target="../slideLayouts/slideLayout275.xml"/><Relationship Id="rId47" Type="http://schemas.openxmlformats.org/officeDocument/2006/relationships/slideLayout" Target="../slideLayouts/slideLayout280.xml"/><Relationship Id="rId50" Type="http://schemas.openxmlformats.org/officeDocument/2006/relationships/slideLayout" Target="../slideLayouts/slideLayout283.xml"/><Relationship Id="rId55" Type="http://schemas.openxmlformats.org/officeDocument/2006/relationships/slideLayout" Target="../slideLayouts/slideLayout288.xml"/><Relationship Id="rId63" Type="http://schemas.openxmlformats.org/officeDocument/2006/relationships/slideLayout" Target="../slideLayouts/slideLayout296.xml"/><Relationship Id="rId68" Type="http://schemas.openxmlformats.org/officeDocument/2006/relationships/slideLayout" Target="../slideLayouts/slideLayout301.xml"/><Relationship Id="rId76" Type="http://schemas.openxmlformats.org/officeDocument/2006/relationships/slideLayout" Target="../slideLayouts/slideLayout309.xml"/><Relationship Id="rId7" Type="http://schemas.openxmlformats.org/officeDocument/2006/relationships/slideLayout" Target="../slideLayouts/slideLayout240.xml"/><Relationship Id="rId71" Type="http://schemas.openxmlformats.org/officeDocument/2006/relationships/slideLayout" Target="../slideLayouts/slideLayout304.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9" Type="http://schemas.openxmlformats.org/officeDocument/2006/relationships/slideLayout" Target="../slideLayouts/slideLayout262.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slideLayout" Target="../slideLayouts/slideLayout273.xml"/><Relationship Id="rId45" Type="http://schemas.openxmlformats.org/officeDocument/2006/relationships/slideLayout" Target="../slideLayouts/slideLayout278.xml"/><Relationship Id="rId53" Type="http://schemas.openxmlformats.org/officeDocument/2006/relationships/slideLayout" Target="../slideLayouts/slideLayout286.xml"/><Relationship Id="rId58" Type="http://schemas.openxmlformats.org/officeDocument/2006/relationships/slideLayout" Target="../slideLayouts/slideLayout291.xml"/><Relationship Id="rId66" Type="http://schemas.openxmlformats.org/officeDocument/2006/relationships/slideLayout" Target="../slideLayouts/slideLayout299.xml"/><Relationship Id="rId74" Type="http://schemas.openxmlformats.org/officeDocument/2006/relationships/slideLayout" Target="../slideLayouts/slideLayout307.xml"/><Relationship Id="rId79" Type="http://schemas.openxmlformats.org/officeDocument/2006/relationships/image" Target="../media/image1.emf"/><Relationship Id="rId5" Type="http://schemas.openxmlformats.org/officeDocument/2006/relationships/slideLayout" Target="../slideLayouts/slideLayout238.xml"/><Relationship Id="rId61" Type="http://schemas.openxmlformats.org/officeDocument/2006/relationships/slideLayout" Target="../slideLayouts/slideLayout294.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31" Type="http://schemas.openxmlformats.org/officeDocument/2006/relationships/slideLayout" Target="../slideLayouts/slideLayout264.xml"/><Relationship Id="rId44" Type="http://schemas.openxmlformats.org/officeDocument/2006/relationships/slideLayout" Target="../slideLayouts/slideLayout277.xml"/><Relationship Id="rId52" Type="http://schemas.openxmlformats.org/officeDocument/2006/relationships/slideLayout" Target="../slideLayouts/slideLayout285.xml"/><Relationship Id="rId60" Type="http://schemas.openxmlformats.org/officeDocument/2006/relationships/slideLayout" Target="../slideLayouts/slideLayout293.xml"/><Relationship Id="rId65" Type="http://schemas.openxmlformats.org/officeDocument/2006/relationships/slideLayout" Target="../slideLayouts/slideLayout298.xml"/><Relationship Id="rId73" Type="http://schemas.openxmlformats.org/officeDocument/2006/relationships/slideLayout" Target="../slideLayouts/slideLayout306.xml"/><Relationship Id="rId78" Type="http://schemas.openxmlformats.org/officeDocument/2006/relationships/theme" Target="../theme/theme4.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43" Type="http://schemas.openxmlformats.org/officeDocument/2006/relationships/slideLayout" Target="../slideLayouts/slideLayout276.xml"/><Relationship Id="rId48" Type="http://schemas.openxmlformats.org/officeDocument/2006/relationships/slideLayout" Target="../slideLayouts/slideLayout281.xml"/><Relationship Id="rId56" Type="http://schemas.openxmlformats.org/officeDocument/2006/relationships/slideLayout" Target="../slideLayouts/slideLayout289.xml"/><Relationship Id="rId64" Type="http://schemas.openxmlformats.org/officeDocument/2006/relationships/slideLayout" Target="../slideLayouts/slideLayout297.xml"/><Relationship Id="rId69" Type="http://schemas.openxmlformats.org/officeDocument/2006/relationships/slideLayout" Target="../slideLayouts/slideLayout302.xml"/><Relationship Id="rId77" Type="http://schemas.openxmlformats.org/officeDocument/2006/relationships/slideLayout" Target="../slideLayouts/slideLayout310.xml"/><Relationship Id="rId8" Type="http://schemas.openxmlformats.org/officeDocument/2006/relationships/slideLayout" Target="../slideLayouts/slideLayout241.xml"/><Relationship Id="rId51" Type="http://schemas.openxmlformats.org/officeDocument/2006/relationships/slideLayout" Target="../slideLayouts/slideLayout284.xml"/><Relationship Id="rId72" Type="http://schemas.openxmlformats.org/officeDocument/2006/relationships/slideLayout" Target="../slideLayouts/slideLayout305.xml"/><Relationship Id="rId3" Type="http://schemas.openxmlformats.org/officeDocument/2006/relationships/slideLayout" Target="../slideLayouts/slideLayout236.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slideLayout" Target="../slideLayouts/slideLayout271.xml"/><Relationship Id="rId46" Type="http://schemas.openxmlformats.org/officeDocument/2006/relationships/slideLayout" Target="../slideLayouts/slideLayout279.xml"/><Relationship Id="rId59" Type="http://schemas.openxmlformats.org/officeDocument/2006/relationships/slideLayout" Target="../slideLayouts/slideLayout292.xml"/><Relationship Id="rId67" Type="http://schemas.openxmlformats.org/officeDocument/2006/relationships/slideLayout" Target="../slideLayouts/slideLayout300.xml"/><Relationship Id="rId20" Type="http://schemas.openxmlformats.org/officeDocument/2006/relationships/slideLayout" Target="../slideLayouts/slideLayout253.xml"/><Relationship Id="rId41" Type="http://schemas.openxmlformats.org/officeDocument/2006/relationships/slideLayout" Target="../slideLayouts/slideLayout274.xml"/><Relationship Id="rId54" Type="http://schemas.openxmlformats.org/officeDocument/2006/relationships/slideLayout" Target="../slideLayouts/slideLayout287.xml"/><Relationship Id="rId62" Type="http://schemas.openxmlformats.org/officeDocument/2006/relationships/slideLayout" Target="../slideLayouts/slideLayout295.xml"/><Relationship Id="rId70" Type="http://schemas.openxmlformats.org/officeDocument/2006/relationships/slideLayout" Target="../slideLayouts/slideLayout303.xml"/><Relationship Id="rId75" Type="http://schemas.openxmlformats.org/officeDocument/2006/relationships/slideLayout" Target="../slideLayouts/slideLayout308.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49" Type="http://schemas.openxmlformats.org/officeDocument/2006/relationships/slideLayout" Target="../slideLayouts/slideLayout282.xml"/><Relationship Id="rId57" Type="http://schemas.openxmlformats.org/officeDocument/2006/relationships/slideLayout" Target="../slideLayouts/slideLayout2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26" Type="http://schemas.openxmlformats.org/officeDocument/2006/relationships/slideLayout" Target="../slideLayouts/slideLayout336.xml"/><Relationship Id="rId39" Type="http://schemas.openxmlformats.org/officeDocument/2006/relationships/slideLayout" Target="../slideLayouts/slideLayout349.xml"/><Relationship Id="rId3" Type="http://schemas.openxmlformats.org/officeDocument/2006/relationships/slideLayout" Target="../slideLayouts/slideLayout313.xml"/><Relationship Id="rId21" Type="http://schemas.openxmlformats.org/officeDocument/2006/relationships/slideLayout" Target="../slideLayouts/slideLayout331.xml"/><Relationship Id="rId34" Type="http://schemas.openxmlformats.org/officeDocument/2006/relationships/slideLayout" Target="../slideLayouts/slideLayout344.xml"/><Relationship Id="rId42" Type="http://schemas.openxmlformats.org/officeDocument/2006/relationships/theme" Target="../theme/theme5.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5" Type="http://schemas.openxmlformats.org/officeDocument/2006/relationships/slideLayout" Target="../slideLayouts/slideLayout335.xml"/><Relationship Id="rId33" Type="http://schemas.openxmlformats.org/officeDocument/2006/relationships/slideLayout" Target="../slideLayouts/slideLayout343.xml"/><Relationship Id="rId38" Type="http://schemas.openxmlformats.org/officeDocument/2006/relationships/slideLayout" Target="../slideLayouts/slideLayout348.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29" Type="http://schemas.openxmlformats.org/officeDocument/2006/relationships/slideLayout" Target="../slideLayouts/slideLayout339.xml"/><Relationship Id="rId41" Type="http://schemas.openxmlformats.org/officeDocument/2006/relationships/slideLayout" Target="../slideLayouts/slideLayout351.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24" Type="http://schemas.openxmlformats.org/officeDocument/2006/relationships/slideLayout" Target="../slideLayouts/slideLayout334.xml"/><Relationship Id="rId32" Type="http://schemas.openxmlformats.org/officeDocument/2006/relationships/slideLayout" Target="../slideLayouts/slideLayout342.xml"/><Relationship Id="rId37" Type="http://schemas.openxmlformats.org/officeDocument/2006/relationships/slideLayout" Target="../slideLayouts/slideLayout347.xml"/><Relationship Id="rId40" Type="http://schemas.openxmlformats.org/officeDocument/2006/relationships/slideLayout" Target="../slideLayouts/slideLayout350.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23" Type="http://schemas.openxmlformats.org/officeDocument/2006/relationships/slideLayout" Target="../slideLayouts/slideLayout333.xml"/><Relationship Id="rId28" Type="http://schemas.openxmlformats.org/officeDocument/2006/relationships/slideLayout" Target="../slideLayouts/slideLayout338.xml"/><Relationship Id="rId36" Type="http://schemas.openxmlformats.org/officeDocument/2006/relationships/slideLayout" Target="../slideLayouts/slideLayout346.xml"/><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31" Type="http://schemas.openxmlformats.org/officeDocument/2006/relationships/slideLayout" Target="../slideLayouts/slideLayout341.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slideLayout" Target="../slideLayouts/slideLayout332.xml"/><Relationship Id="rId27" Type="http://schemas.openxmlformats.org/officeDocument/2006/relationships/slideLayout" Target="../slideLayouts/slideLayout337.xml"/><Relationship Id="rId30" Type="http://schemas.openxmlformats.org/officeDocument/2006/relationships/slideLayout" Target="../slideLayouts/slideLayout340.xml"/><Relationship Id="rId35" Type="http://schemas.openxmlformats.org/officeDocument/2006/relationships/slideLayout" Target="../slideLayouts/slideLayout345.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rotWithShape="1">
          <a:blip r:embed="rId80">
            <a:extLst>
              <a:ext uri="{28A0092B-C50C-407E-A947-70E740481C1C}">
                <a14:useLocalDpi xmlns:a14="http://schemas.microsoft.com/office/drawing/2010/main" val="0"/>
              </a:ext>
            </a:extLst>
          </a:blip>
          <a:srcRect l="67399" b="-24962"/>
          <a:stretch/>
        </p:blipFill>
        <p:spPr>
          <a:xfrm>
            <a:off x="11168743" y="6172200"/>
            <a:ext cx="592250" cy="5626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solidFill>
              </a:rPr>
              <a:t>© Ipsos | PCA Tied Tenants Survey 2024 | July 2024 | V1 | PUBLIC</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844" r:id="rId1"/>
    <p:sldLayoutId id="2147483853" r:id="rId2"/>
    <p:sldLayoutId id="2147483943" r:id="rId3"/>
    <p:sldLayoutId id="2147483649" r:id="rId4"/>
    <p:sldLayoutId id="2147483933" r:id="rId5"/>
    <p:sldLayoutId id="2147483663" r:id="rId6"/>
    <p:sldLayoutId id="2147483763" r:id="rId7"/>
    <p:sldLayoutId id="2147483683" r:id="rId8"/>
    <p:sldLayoutId id="2147483650" r:id="rId9"/>
    <p:sldLayoutId id="2147483771" r:id="rId10"/>
    <p:sldLayoutId id="2147483791" r:id="rId11"/>
    <p:sldLayoutId id="2147483898" r:id="rId12"/>
    <p:sldLayoutId id="2147483773" r:id="rId13"/>
    <p:sldLayoutId id="2147483899" r:id="rId14"/>
    <p:sldLayoutId id="2147483846" r:id="rId15"/>
    <p:sldLayoutId id="2147483900" r:id="rId16"/>
    <p:sldLayoutId id="2147483787" r:id="rId17"/>
    <p:sldLayoutId id="2147483901" r:id="rId18"/>
    <p:sldLayoutId id="2147483778" r:id="rId19"/>
    <p:sldLayoutId id="2147483902" r:id="rId20"/>
    <p:sldLayoutId id="2147483790" r:id="rId21"/>
    <p:sldLayoutId id="2147483903" r:id="rId22"/>
    <p:sldLayoutId id="2147483847" r:id="rId23"/>
    <p:sldLayoutId id="2147483904" r:id="rId24"/>
    <p:sldLayoutId id="2147483793" r:id="rId25"/>
    <p:sldLayoutId id="2147483849" r:id="rId26"/>
    <p:sldLayoutId id="2147483779" r:id="rId27"/>
    <p:sldLayoutId id="2147483883" r:id="rId28"/>
    <p:sldLayoutId id="2147483856" r:id="rId29"/>
    <p:sldLayoutId id="2147483857" r:id="rId30"/>
    <p:sldLayoutId id="2147483858" r:id="rId31"/>
    <p:sldLayoutId id="2147483859" r:id="rId32"/>
    <p:sldLayoutId id="2147483892" r:id="rId33"/>
    <p:sldLayoutId id="2147483886" r:id="rId34"/>
    <p:sldLayoutId id="2147483919" r:id="rId35"/>
    <p:sldLayoutId id="2147483920" r:id="rId36"/>
    <p:sldLayoutId id="2147483917" r:id="rId37"/>
    <p:sldLayoutId id="2147483918" r:id="rId38"/>
    <p:sldLayoutId id="2147483890" r:id="rId39"/>
    <p:sldLayoutId id="2147483788" r:id="rId40"/>
    <p:sldLayoutId id="2147483913" r:id="rId41"/>
    <p:sldLayoutId id="2147483914" r:id="rId42"/>
    <p:sldLayoutId id="2147483852" r:id="rId43"/>
    <p:sldLayoutId id="2147483895" r:id="rId44"/>
    <p:sldLayoutId id="2147483851" r:id="rId45"/>
    <p:sldLayoutId id="2147483896" r:id="rId46"/>
    <p:sldLayoutId id="2147483794" r:id="rId47"/>
    <p:sldLayoutId id="2147483860" r:id="rId48"/>
    <p:sldLayoutId id="2147483938" r:id="rId49"/>
    <p:sldLayoutId id="2147483939" r:id="rId50"/>
    <p:sldLayoutId id="2147483795" r:id="rId51"/>
    <p:sldLayoutId id="2147483944" r:id="rId52"/>
    <p:sldLayoutId id="2147483946" r:id="rId53"/>
    <p:sldLayoutId id="2147483947" r:id="rId54"/>
    <p:sldLayoutId id="2147483911" r:id="rId55"/>
    <p:sldLayoutId id="2147483912" r:id="rId56"/>
    <p:sldLayoutId id="2147483921" r:id="rId57"/>
    <p:sldLayoutId id="2147483922" r:id="rId58"/>
    <p:sldLayoutId id="2147483910" r:id="rId59"/>
    <p:sldLayoutId id="2147483894" r:id="rId60"/>
    <p:sldLayoutId id="2147483915" r:id="rId61"/>
    <p:sldLayoutId id="2147483916" r:id="rId62"/>
    <p:sldLayoutId id="2147483887" r:id="rId63"/>
    <p:sldLayoutId id="2147483781" r:id="rId64"/>
    <p:sldLayoutId id="2147483888" r:id="rId65"/>
    <p:sldLayoutId id="2147483876" r:id="rId66"/>
    <p:sldLayoutId id="2147483889" r:id="rId67"/>
    <p:sldLayoutId id="2147483868" r:id="rId68"/>
    <p:sldLayoutId id="2147483940" r:id="rId69"/>
    <p:sldLayoutId id="2147483941" r:id="rId70"/>
    <p:sldLayoutId id="2147483885" r:id="rId71"/>
    <p:sldLayoutId id="2147483861" r:id="rId72"/>
    <p:sldLayoutId id="2147483695" r:id="rId73"/>
    <p:sldLayoutId id="2147483720" r:id="rId74"/>
    <p:sldLayoutId id="2147483671" r:id="rId75"/>
    <p:sldLayoutId id="2147483854" r:id="rId76"/>
    <p:sldLayoutId id="2147483945" r:id="rId77"/>
    <p:sldLayoutId id="2147484228"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948" userDrawn="1">
          <p15:clr>
            <a:srgbClr val="F26B43"/>
          </p15:clr>
        </p15:guide>
        <p15:guide id="3" pos="279" userDrawn="1">
          <p15:clr>
            <a:srgbClr val="F26B43"/>
          </p15:clr>
        </p15:guide>
        <p15:guide id="4" pos="7401" userDrawn="1">
          <p15:clr>
            <a:srgbClr val="F26B43"/>
          </p15:clr>
        </p15:guide>
        <p15:guide id="5" pos="1281" userDrawn="1">
          <p15:clr>
            <a:srgbClr val="A4A3A4"/>
          </p15:clr>
        </p15:guide>
        <p15:guide id="6" pos="1499" userDrawn="1">
          <p15:clr>
            <a:srgbClr val="A4A3A4"/>
          </p15:clr>
        </p15:guide>
        <p15:guide id="7" pos="2505" userDrawn="1">
          <p15:clr>
            <a:srgbClr val="9FCC3B"/>
          </p15:clr>
        </p15:guide>
        <p15:guide id="8" pos="2729" userDrawn="1">
          <p15:clr>
            <a:srgbClr val="9FCC3B"/>
          </p15:clr>
        </p15:guide>
        <p15:guide id="9" pos="3724" userDrawn="1">
          <p15:clr>
            <a:srgbClr val="F26B43"/>
          </p15:clr>
        </p15:guide>
        <p15:guide id="10" pos="4949" userDrawn="1">
          <p15:clr>
            <a:srgbClr val="9FCC3B"/>
          </p15:clr>
        </p15:guide>
        <p15:guide id="11" pos="5167" userDrawn="1">
          <p15:clr>
            <a:srgbClr val="9FCC3B"/>
          </p15:clr>
        </p15:guide>
        <p15:guide id="12" pos="6168" userDrawn="1">
          <p15:clr>
            <a:srgbClr val="A4A3A4"/>
          </p15:clr>
        </p15:guide>
        <p15:guide id="13" pos="6392" userDrawn="1">
          <p15:clr>
            <a:srgbClr val="A4A3A4"/>
          </p15:clr>
        </p15:guide>
        <p15:guide id="14" orient="horz" pos="3566" userDrawn="1">
          <p15:clr>
            <a:srgbClr val="5ACBF0"/>
          </p15:clr>
        </p15:guide>
        <p15:guide id="15" orient="horz" pos="3747" userDrawn="1">
          <p15:clr>
            <a:srgbClr val="9FCC3B"/>
          </p15:clr>
        </p15:guide>
        <p15:guide id="16" orient="horz" pos="3884" userDrawn="1">
          <p15:clr>
            <a:srgbClr val="F26B43"/>
          </p15:clr>
        </p15:guide>
        <p15:guide id="17" orient="horz" pos="4166" userDrawn="1">
          <p15:clr>
            <a:srgbClr val="F26B43"/>
          </p15:clr>
        </p15:guide>
        <p15:guide id="18" orient="horz" pos="935" userDrawn="1">
          <p15:clr>
            <a:srgbClr val="9FCC3B"/>
          </p15:clr>
        </p15:guide>
        <p15:guide id="19" orient="horz" pos="1481" userDrawn="1">
          <p15:clr>
            <a:srgbClr val="5ACBF0"/>
          </p15:clr>
        </p15:guide>
        <p15:guide id="20" orient="horz" pos="686" userDrawn="1">
          <p15:clr>
            <a:srgbClr val="F26B43"/>
          </p15:clr>
        </p15:guide>
        <p15:guide id="21" orient="horz" pos="1117"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12295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 Ipsos |  September 2020</a:t>
            </a:r>
          </a:p>
        </p:txBody>
      </p:sp>
    </p:spTree>
    <p:extLst>
      <p:ext uri="{BB962C8B-B14F-4D97-AF65-F5344CB8AC3E}">
        <p14:creationId xmlns:p14="http://schemas.microsoft.com/office/powerpoint/2010/main" val="3060171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 id="2147483982" r:id="rId34"/>
    <p:sldLayoutId id="2147483983" r:id="rId35"/>
    <p:sldLayoutId id="2147483984" r:id="rId36"/>
    <p:sldLayoutId id="2147483985" r:id="rId37"/>
    <p:sldLayoutId id="2147483986" r:id="rId38"/>
    <p:sldLayoutId id="2147483987" r:id="rId39"/>
    <p:sldLayoutId id="2147483988" r:id="rId40"/>
    <p:sldLayoutId id="2147483989" r:id="rId41"/>
    <p:sldLayoutId id="2147483990" r:id="rId42"/>
    <p:sldLayoutId id="2147483991" r:id="rId43"/>
    <p:sldLayoutId id="2147483992" r:id="rId44"/>
    <p:sldLayoutId id="2147483993" r:id="rId45"/>
    <p:sldLayoutId id="2147483994" r:id="rId46"/>
    <p:sldLayoutId id="2147483995" r:id="rId47"/>
    <p:sldLayoutId id="2147483996" r:id="rId48"/>
    <p:sldLayoutId id="2147483997" r:id="rId49"/>
    <p:sldLayoutId id="2147483998" r:id="rId50"/>
    <p:sldLayoutId id="2147483999" r:id="rId51"/>
    <p:sldLayoutId id="2147484000" r:id="rId52"/>
    <p:sldLayoutId id="2147484001" r:id="rId53"/>
    <p:sldLayoutId id="2147484002" r:id="rId54"/>
    <p:sldLayoutId id="2147484003" r:id="rId55"/>
    <p:sldLayoutId id="2147484004" r:id="rId56"/>
    <p:sldLayoutId id="2147484005" r:id="rId57"/>
    <p:sldLayoutId id="2147484006" r:id="rId58"/>
    <p:sldLayoutId id="2147484007" r:id="rId59"/>
    <p:sldLayoutId id="2147484008" r:id="rId60"/>
    <p:sldLayoutId id="2147484009" r:id="rId61"/>
    <p:sldLayoutId id="2147484010" r:id="rId62"/>
    <p:sldLayoutId id="2147484011" r:id="rId63"/>
    <p:sldLayoutId id="2147484012" r:id="rId64"/>
    <p:sldLayoutId id="2147484013" r:id="rId65"/>
    <p:sldLayoutId id="2147484014" r:id="rId66"/>
    <p:sldLayoutId id="2147484015" r:id="rId67"/>
    <p:sldLayoutId id="2147484016" r:id="rId68"/>
    <p:sldLayoutId id="2147484017" r:id="rId69"/>
    <p:sldLayoutId id="2147484018" r:id="rId70"/>
    <p:sldLayoutId id="2147484019" r:id="rId71"/>
    <p:sldLayoutId id="2147484020" r:id="rId72"/>
    <p:sldLayoutId id="2147484021" r:id="rId73"/>
    <p:sldLayoutId id="2147484022" r:id="rId74"/>
    <p:sldLayoutId id="2147484023" r:id="rId75"/>
    <p:sldLayoutId id="2147484024" r:id="rId76"/>
    <p:sldLayoutId id="2147484025" r:id="rId77"/>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4161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Doc Name | Month Year | Version # | Public | Internal/Public  | Strictly Confidential</a:t>
            </a:r>
          </a:p>
        </p:txBody>
      </p:sp>
    </p:spTree>
    <p:extLst>
      <p:ext uri="{BB962C8B-B14F-4D97-AF65-F5344CB8AC3E}">
        <p14:creationId xmlns:p14="http://schemas.microsoft.com/office/powerpoint/2010/main" val="279014966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 id="2147484060" r:id="rId32"/>
    <p:sldLayoutId id="2147484061" r:id="rId33"/>
    <p:sldLayoutId id="2147484062" r:id="rId34"/>
    <p:sldLayoutId id="2147484063" r:id="rId35"/>
    <p:sldLayoutId id="2147484064" r:id="rId36"/>
    <p:sldLayoutId id="2147484065" r:id="rId37"/>
    <p:sldLayoutId id="2147484066" r:id="rId38"/>
    <p:sldLayoutId id="2147484067" r:id="rId39"/>
    <p:sldLayoutId id="2147484068" r:id="rId40"/>
    <p:sldLayoutId id="2147484069" r:id="rId41"/>
    <p:sldLayoutId id="2147484070" r:id="rId42"/>
    <p:sldLayoutId id="2147484071" r:id="rId43"/>
    <p:sldLayoutId id="2147484072" r:id="rId44"/>
    <p:sldLayoutId id="2147484073" r:id="rId45"/>
    <p:sldLayoutId id="2147484074" r:id="rId46"/>
    <p:sldLayoutId id="2147484075" r:id="rId47"/>
    <p:sldLayoutId id="2147484076" r:id="rId48"/>
    <p:sldLayoutId id="2147484077" r:id="rId49"/>
    <p:sldLayoutId id="2147484078" r:id="rId50"/>
    <p:sldLayoutId id="2147484079" r:id="rId51"/>
    <p:sldLayoutId id="2147484080" r:id="rId52"/>
    <p:sldLayoutId id="2147484081" r:id="rId53"/>
    <p:sldLayoutId id="2147484082" r:id="rId54"/>
    <p:sldLayoutId id="2147484083" r:id="rId55"/>
    <p:sldLayoutId id="2147484084" r:id="rId56"/>
    <p:sldLayoutId id="2147484085" r:id="rId57"/>
    <p:sldLayoutId id="2147484086" r:id="rId58"/>
    <p:sldLayoutId id="2147484087" r:id="rId59"/>
    <p:sldLayoutId id="2147484088" r:id="rId60"/>
    <p:sldLayoutId id="2147484089" r:id="rId61"/>
    <p:sldLayoutId id="2147484090" r:id="rId62"/>
    <p:sldLayoutId id="2147484091" r:id="rId63"/>
    <p:sldLayoutId id="2147484092" r:id="rId64"/>
    <p:sldLayoutId id="2147484093" r:id="rId65"/>
    <p:sldLayoutId id="2147484094" r:id="rId66"/>
    <p:sldLayoutId id="2147484095" r:id="rId67"/>
    <p:sldLayoutId id="2147484096" r:id="rId68"/>
    <p:sldLayoutId id="2147484097" r:id="rId69"/>
    <p:sldLayoutId id="2147484098" r:id="rId70"/>
    <p:sldLayoutId id="2147484099" r:id="rId71"/>
    <p:sldLayoutId id="2147484100" r:id="rId72"/>
    <p:sldLayoutId id="2147484101" r:id="rId73"/>
    <p:sldLayoutId id="2147484102" r:id="rId74"/>
    <p:sldLayoutId id="2147484103" r:id="rId75"/>
    <p:sldLayoutId id="2147484104" r:id="rId76"/>
    <p:sldLayoutId id="2147484105" r:id="rId77"/>
    <p:sldLayoutId id="2147484106" r:id="rId78"/>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10627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 Ipsos | October 2020</a:t>
            </a:r>
          </a:p>
        </p:txBody>
      </p:sp>
    </p:spTree>
    <p:extLst>
      <p:ext uri="{BB962C8B-B14F-4D97-AF65-F5344CB8AC3E}">
        <p14:creationId xmlns:p14="http://schemas.microsoft.com/office/powerpoint/2010/main" val="1162533837"/>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 id="2147484128" r:id="rId21"/>
    <p:sldLayoutId id="2147484129" r:id="rId22"/>
    <p:sldLayoutId id="2147484130" r:id="rId23"/>
    <p:sldLayoutId id="2147484131" r:id="rId24"/>
    <p:sldLayoutId id="2147484132" r:id="rId25"/>
    <p:sldLayoutId id="2147484133" r:id="rId26"/>
    <p:sldLayoutId id="2147484134" r:id="rId27"/>
    <p:sldLayoutId id="2147484135" r:id="rId28"/>
    <p:sldLayoutId id="2147484136" r:id="rId29"/>
    <p:sldLayoutId id="2147484137" r:id="rId30"/>
    <p:sldLayoutId id="2147484138" r:id="rId31"/>
    <p:sldLayoutId id="2147484139" r:id="rId32"/>
    <p:sldLayoutId id="2147484140" r:id="rId33"/>
    <p:sldLayoutId id="2147484141" r:id="rId34"/>
    <p:sldLayoutId id="2147484142" r:id="rId35"/>
    <p:sldLayoutId id="2147484143" r:id="rId36"/>
    <p:sldLayoutId id="2147484144" r:id="rId37"/>
    <p:sldLayoutId id="2147484145" r:id="rId38"/>
    <p:sldLayoutId id="2147484146" r:id="rId39"/>
    <p:sldLayoutId id="2147484147" r:id="rId40"/>
    <p:sldLayoutId id="2147484148" r:id="rId41"/>
    <p:sldLayoutId id="2147484149" r:id="rId42"/>
    <p:sldLayoutId id="2147484150" r:id="rId43"/>
    <p:sldLayoutId id="2147484151" r:id="rId44"/>
    <p:sldLayoutId id="2147484152" r:id="rId45"/>
    <p:sldLayoutId id="2147484153" r:id="rId46"/>
    <p:sldLayoutId id="2147484154" r:id="rId47"/>
    <p:sldLayoutId id="2147484155" r:id="rId48"/>
    <p:sldLayoutId id="2147484156" r:id="rId49"/>
    <p:sldLayoutId id="2147484157" r:id="rId50"/>
    <p:sldLayoutId id="2147484158" r:id="rId51"/>
    <p:sldLayoutId id="2147484159" r:id="rId52"/>
    <p:sldLayoutId id="2147484160" r:id="rId53"/>
    <p:sldLayoutId id="2147484161" r:id="rId54"/>
    <p:sldLayoutId id="2147484162" r:id="rId55"/>
    <p:sldLayoutId id="2147484163" r:id="rId56"/>
    <p:sldLayoutId id="2147484164" r:id="rId57"/>
    <p:sldLayoutId id="2147484165" r:id="rId58"/>
    <p:sldLayoutId id="2147484166" r:id="rId59"/>
    <p:sldLayoutId id="2147484167" r:id="rId60"/>
    <p:sldLayoutId id="2147484168" r:id="rId61"/>
    <p:sldLayoutId id="2147484169" r:id="rId62"/>
    <p:sldLayoutId id="2147484170" r:id="rId63"/>
    <p:sldLayoutId id="2147484171" r:id="rId64"/>
    <p:sldLayoutId id="2147484172" r:id="rId65"/>
    <p:sldLayoutId id="2147484173" r:id="rId66"/>
    <p:sldLayoutId id="2147484174" r:id="rId67"/>
    <p:sldLayoutId id="2147484175" r:id="rId68"/>
    <p:sldLayoutId id="2147484176" r:id="rId69"/>
    <p:sldLayoutId id="2147484177" r:id="rId70"/>
    <p:sldLayoutId id="2147484178" r:id="rId71"/>
    <p:sldLayoutId id="2147484179" r:id="rId72"/>
    <p:sldLayoutId id="2147484180" r:id="rId73"/>
    <p:sldLayoutId id="2147484181" r:id="rId74"/>
    <p:sldLayoutId id="2147484182" r:id="rId75"/>
    <p:sldLayoutId id="2147484183" r:id="rId76"/>
    <p:sldLayoutId id="2147484184" r:id="rId77"/>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Slide title</a:t>
            </a:r>
            <a:br>
              <a:rPr lang="en-GB"/>
            </a:br>
            <a:r>
              <a:rPr lang="en-GB"/>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7200" y="6515735"/>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PCA 2021 Stakeholder Workshop | October | V1 | Internal/Public </a:t>
            </a:r>
            <a:endParaRPr lang="en-US" sz="800">
              <a:solidFill>
                <a:schemeClr val="tx1">
                  <a:lumMod val="65000"/>
                  <a:lumOff val="35000"/>
                </a:schemeClr>
              </a:solidFill>
            </a:endParaRP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Tree>
    <p:extLst>
      <p:ext uri="{BB962C8B-B14F-4D97-AF65-F5344CB8AC3E}">
        <p14:creationId xmlns:p14="http://schemas.microsoft.com/office/powerpoint/2010/main" val="2260291531"/>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 id="2147484218" r:id="rId32"/>
    <p:sldLayoutId id="2147484219" r:id="rId33"/>
    <p:sldLayoutId id="2147484220" r:id="rId34"/>
    <p:sldLayoutId id="2147484221" r:id="rId35"/>
    <p:sldLayoutId id="2147484222" r:id="rId36"/>
    <p:sldLayoutId id="2147484223" r:id="rId37"/>
    <p:sldLayoutId id="2147484224" r:id="rId38"/>
    <p:sldLayoutId id="2147484225" r:id="rId39"/>
    <p:sldLayoutId id="2147484226" r:id="rId40"/>
    <p:sldLayoutId id="2147484227" r:id="rId41"/>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124">
          <p15:clr>
            <a:srgbClr val="5ACBF0"/>
          </p15:clr>
        </p15:guide>
        <p15:guide id="20"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8.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chart" Target="../charts/char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78.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45.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E885EC6-BBD7-4A3A-A08E-D0474F62C97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58" b="7858"/>
          <a:stretch/>
        </p:blipFill>
        <p:spPr>
          <a:xfrm>
            <a:off x="0" y="0"/>
            <a:ext cx="12192000" cy="6858000"/>
          </a:xfrm>
        </p:spPr>
      </p:pic>
      <p:sp>
        <p:nvSpPr>
          <p:cNvPr id="20" name="Rectangle 19">
            <a:extLst>
              <a:ext uri="{FF2B5EF4-FFF2-40B4-BE49-F238E27FC236}">
                <a16:creationId xmlns:a16="http://schemas.microsoft.com/office/drawing/2014/main" id="{79BFB0BD-E1DF-4C6E-9930-A6B4D3C49F5E}"/>
              </a:ext>
              <a:ext uri="{C183D7F6-B498-43B3-948B-1728B52AA6E4}">
                <adec:decorative xmlns:adec="http://schemas.microsoft.com/office/drawing/2017/decorative" val="1"/>
              </a:ext>
            </a:extLst>
          </p:cNvPr>
          <p:cNvSpPr/>
          <p:nvPr/>
        </p:nvSpPr>
        <p:spPr bwMode="hidden">
          <a:xfrm>
            <a:off x="0" y="-31481"/>
            <a:ext cx="12192000" cy="6889481"/>
          </a:xfrm>
          <a:prstGeom prst="rect">
            <a:avLst/>
          </a:prstGeom>
          <a:gradFill flip="none" rotWithShape="1">
            <a:gsLst>
              <a:gs pos="0">
                <a:schemeClr val="tx1"/>
              </a:gs>
              <a:gs pos="32000">
                <a:schemeClr val="tx1">
                  <a:alpha val="24000"/>
                </a:schemeClr>
              </a:gs>
              <a:gs pos="79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aphic 18">
            <a:extLst>
              <a:ext uri="{FF2B5EF4-FFF2-40B4-BE49-F238E27FC236}">
                <a16:creationId xmlns:a16="http://schemas.microsoft.com/office/drawing/2014/main" id="{8661D412-69C7-4AE0-B931-E89CC3707129}"/>
              </a:ext>
              <a:ext uri="{C183D7F6-B498-43B3-948B-1728B52AA6E4}">
                <adec:decorative xmlns:adec="http://schemas.microsoft.com/office/drawing/2017/decorative" val="1"/>
              </a:ext>
            </a:extLst>
          </p:cNvPr>
          <p:cNvGrpSpPr/>
          <p:nvPr/>
        </p:nvGrpSpPr>
        <p:grpSpPr>
          <a:xfrm>
            <a:off x="-1" y="-14515"/>
            <a:ext cx="5413973" cy="5378355"/>
            <a:chOff x="4648200" y="1990725"/>
            <a:chExt cx="2895600" cy="2876550"/>
          </a:xfrm>
        </p:grpSpPr>
        <p:sp>
          <p:nvSpPr>
            <p:cNvPr id="14" name="Freeform: Shape 13">
              <a:extLst>
                <a:ext uri="{FF2B5EF4-FFF2-40B4-BE49-F238E27FC236}">
                  <a16:creationId xmlns:a16="http://schemas.microsoft.com/office/drawing/2014/main" id="{F65960A0-6A1D-44F5-834F-32AB0D30B054}"/>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4E231E4-CD9B-48B4-A329-7C1E313E2A9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sp>
        <p:nvSpPr>
          <p:cNvPr id="5" name="Title 4">
            <a:extLst>
              <a:ext uri="{FF2B5EF4-FFF2-40B4-BE49-F238E27FC236}">
                <a16:creationId xmlns:a16="http://schemas.microsoft.com/office/drawing/2014/main" id="{B3FC9C2C-185E-4F88-B056-3815525A9D40}"/>
              </a:ext>
            </a:extLst>
          </p:cNvPr>
          <p:cNvSpPr>
            <a:spLocks noGrp="1"/>
          </p:cNvSpPr>
          <p:nvPr>
            <p:ph type="ctrTitle"/>
          </p:nvPr>
        </p:nvSpPr>
        <p:spPr bwMode="white">
          <a:xfrm>
            <a:off x="450000" y="450000"/>
            <a:ext cx="9616732" cy="3323987"/>
          </a:xfrm>
        </p:spPr>
        <p:txBody>
          <a:bodyPr/>
          <a:lstStyle/>
          <a:p>
            <a:r>
              <a:rPr lang="en-GB" b="0" dirty="0">
                <a:solidFill>
                  <a:schemeClr val="bg1"/>
                </a:solidFill>
              </a:rPr>
              <a:t>Pubs Code Adjudicator</a:t>
            </a:r>
            <a:br>
              <a:rPr lang="en-GB" b="0" dirty="0">
                <a:solidFill>
                  <a:schemeClr val="bg1"/>
                </a:solidFill>
              </a:rPr>
            </a:br>
            <a:r>
              <a:rPr lang="en-GB" b="0" dirty="0">
                <a:solidFill>
                  <a:schemeClr val="bg1"/>
                </a:solidFill>
              </a:rPr>
              <a:t>Tied Tenants Survey 2024 </a:t>
            </a:r>
            <a:br>
              <a:rPr lang="en-GB" b="0" dirty="0">
                <a:solidFill>
                  <a:schemeClr val="bg1"/>
                </a:solidFill>
              </a:rPr>
            </a:br>
            <a:endParaRPr lang="en-GB" dirty="0">
              <a:solidFill>
                <a:schemeClr val="bg1"/>
              </a:solidFill>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40278" y="3035323"/>
            <a:ext cx="5314570" cy="369332"/>
          </a:xfrm>
        </p:spPr>
        <p:txBody>
          <a:bodyPr/>
          <a:lstStyle/>
          <a:p>
            <a:r>
              <a:rPr lang="en-GB" dirty="0"/>
              <a:t>Headline findings</a:t>
            </a:r>
            <a:endParaRPr lang="en-GB" dirty="0">
              <a:solidFill>
                <a:schemeClr val="bg1"/>
              </a:solidFill>
            </a:endParaRPr>
          </a:p>
        </p:txBody>
      </p:sp>
      <p:pic>
        <p:nvPicPr>
          <p:cNvPr id="11" name="Picture 10" descr="Ipsos company logo">
            <a:extLst>
              <a:ext uri="{FF2B5EF4-FFF2-40B4-BE49-F238E27FC236}">
                <a16:creationId xmlns:a16="http://schemas.microsoft.com/office/drawing/2014/main" id="{CB57C020-A968-404D-A182-374FB5E3087F}"/>
              </a:ext>
            </a:extLst>
          </p:cNvPr>
          <p:cNvPicPr>
            <a:picLocks noChangeAspect="1"/>
          </p:cNvPicPr>
          <p:nvPr/>
        </p:nvPicPr>
        <p:blipFill rotWithShape="1">
          <a:blip r:embed="rId4">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
        <p:nvSpPr>
          <p:cNvPr id="13" name="Espace réservé du pied de page 4">
            <a:extLst>
              <a:ext uri="{FF2B5EF4-FFF2-40B4-BE49-F238E27FC236}">
                <a16:creationId xmlns:a16="http://schemas.microsoft.com/office/drawing/2014/main" id="{E636D7D7-A2C7-46B5-9EB5-A10772ADB0A0}"/>
              </a:ext>
              <a:ext uri="{C183D7F6-B498-43B3-948B-1728B52AA6E4}">
                <adec:decorative xmlns:adec="http://schemas.microsoft.com/office/drawing/2017/decorative" val="1"/>
              </a:ext>
            </a:extLst>
          </p:cNvPr>
          <p:cNvSpPr txBox="1">
            <a:spLocks/>
          </p:cNvSpPr>
          <p:nvPr/>
        </p:nvSpPr>
        <p:spPr>
          <a:xfrm>
            <a:off x="450000" y="6511768"/>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 PCA Tied Tenants Survey 2024 | July 2024 | V1 | PUBLIC</a:t>
            </a:r>
          </a:p>
        </p:txBody>
      </p:sp>
    </p:spTree>
    <p:extLst>
      <p:ext uri="{BB962C8B-B14F-4D97-AF65-F5344CB8AC3E}">
        <p14:creationId xmlns:p14="http://schemas.microsoft.com/office/powerpoint/2010/main" val="104519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270405"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Awareness of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5410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C2. How aware, if at all, were you of The Pubs Code before today?</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awareness of the Pubs Code over time. 72% were aware in 2017, 68% were aware in 2019, 79% were aware in 2022, 78% are aware in 2023 and 78% were aware in 2024.">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664614109"/>
              </p:ext>
            </p:extLst>
          </p:nvPr>
        </p:nvGraphicFramePr>
        <p:xfrm>
          <a:off x="484364" y="1488148"/>
          <a:ext cx="11223269"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24" name="Isosceles Triangle 23" descr="Arrow showing 33% very aware in 2019 is a statistically significant decrease from 41% in 2017.">
            <a:extLst>
              <a:ext uri="{FF2B5EF4-FFF2-40B4-BE49-F238E27FC236}">
                <a16:creationId xmlns:a16="http://schemas.microsoft.com/office/drawing/2014/main" id="{0EEEA2F8-0F47-47F4-A127-440A40F6C21C}"/>
              </a:ext>
              <a:ext uri="{C183D7F6-B498-43B3-948B-1728B52AA6E4}">
                <adec:decorative xmlns:adec="http://schemas.microsoft.com/office/drawing/2017/decorative" val="0"/>
              </a:ext>
            </a:extLst>
          </p:cNvPr>
          <p:cNvSpPr/>
          <p:nvPr/>
        </p:nvSpPr>
        <p:spPr>
          <a:xfrm flipV="1">
            <a:off x="5613751" y="4201339"/>
            <a:ext cx="180000" cy="180000"/>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Isosceles Triangle 3" descr="Arrow showing 42% quite aware in 2022 is statistically significantly higher than 35% in 2019.">
            <a:extLst>
              <a:ext uri="{FF2B5EF4-FFF2-40B4-BE49-F238E27FC236}">
                <a16:creationId xmlns:a16="http://schemas.microsoft.com/office/drawing/2014/main" id="{5091D1E7-4FE1-73DB-58EA-459EF1F8C4D1}"/>
              </a:ext>
            </a:extLst>
          </p:cNvPr>
          <p:cNvSpPr/>
          <p:nvPr/>
        </p:nvSpPr>
        <p:spPr>
          <a:xfrm>
            <a:off x="6706829" y="2130579"/>
            <a:ext cx="231494" cy="246221"/>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2" name="Isosceles Triangle 21" descr="Arrow showing 79% aware in 2022 is a statistically significant increase from 68% in 2019.">
            <a:extLst>
              <a:ext uri="{FF2B5EF4-FFF2-40B4-BE49-F238E27FC236}">
                <a16:creationId xmlns:a16="http://schemas.microsoft.com/office/drawing/2014/main" id="{47F81A8B-B59F-4A36-8183-BC75C356272D}"/>
              </a:ext>
            </a:extLst>
          </p:cNvPr>
          <p:cNvSpPr/>
          <p:nvPr/>
        </p:nvSpPr>
        <p:spPr>
          <a:xfrm>
            <a:off x="6717823" y="1588142"/>
            <a:ext cx="231494" cy="246221"/>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Rectangle 16">
            <a:extLst>
              <a:ext uri="{FF2B5EF4-FFF2-40B4-BE49-F238E27FC236}">
                <a16:creationId xmlns:a16="http://schemas.microsoft.com/office/drawing/2014/main" id="{FFC1359D-3701-BFC8-D16B-56B4C1A73705}"/>
              </a:ext>
            </a:extLst>
          </p:cNvPr>
          <p:cNvSpPr/>
          <p:nvPr/>
        </p:nvSpPr>
        <p:spPr>
          <a:xfrm>
            <a:off x="945632" y="2591636"/>
            <a:ext cx="2092844" cy="13303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Awareness of the Pubs Code has remained stable at four in five tenants since 2022.</a:t>
            </a:r>
          </a:p>
        </p:txBody>
      </p:sp>
      <p:sp>
        <p:nvSpPr>
          <p:cNvPr id="12" name="Text Placeholder 15">
            <a:extLst>
              <a:ext uri="{FF2B5EF4-FFF2-40B4-BE49-F238E27FC236}">
                <a16:creationId xmlns:a16="http://schemas.microsoft.com/office/drawing/2014/main" id="{A2FD1FB7-225D-42B3-928A-46576C486224}"/>
              </a:ext>
              <a:ext uri="{C183D7F6-B498-43B3-948B-1728B52AA6E4}">
                <adec:decorative xmlns:adec="http://schemas.microsoft.com/office/drawing/2017/decorative" val="0"/>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(1203)</a:t>
            </a:r>
          </a:p>
        </p:txBody>
      </p:sp>
      <p:grpSp>
        <p:nvGrpSpPr>
          <p:cNvPr id="6" name="Group 5"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D3112B0D-007F-A8EA-BB53-9CAEA7FAB718}"/>
              </a:ext>
            </a:extLst>
          </p:cNvPr>
          <p:cNvGrpSpPr/>
          <p:nvPr/>
        </p:nvGrpSpPr>
        <p:grpSpPr>
          <a:xfrm>
            <a:off x="7744817" y="6082333"/>
            <a:ext cx="3768951" cy="163585"/>
            <a:chOff x="8431550" y="5967659"/>
            <a:chExt cx="3768951" cy="163585"/>
          </a:xfrm>
        </p:grpSpPr>
        <p:grpSp>
          <p:nvGrpSpPr>
            <p:cNvPr id="7" name="Group 6">
              <a:extLst>
                <a:ext uri="{FF2B5EF4-FFF2-40B4-BE49-F238E27FC236}">
                  <a16:creationId xmlns:a16="http://schemas.microsoft.com/office/drawing/2014/main" id="{67153AD0-F721-DFF6-A6ED-46E72EBAE1A2}"/>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5" name="Isosceles Triangle 14">
                <a:extLst>
                  <a:ext uri="{FF2B5EF4-FFF2-40B4-BE49-F238E27FC236}">
                    <a16:creationId xmlns:a16="http://schemas.microsoft.com/office/drawing/2014/main" id="{E446F820-F39D-F05F-BA91-774D7C313E10}"/>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3" name="Isosceles Triangle 22">
                <a:extLst>
                  <a:ext uri="{FF2B5EF4-FFF2-40B4-BE49-F238E27FC236}">
                    <a16:creationId xmlns:a16="http://schemas.microsoft.com/office/drawing/2014/main" id="{D4F1DE55-C13C-01B3-1C23-25FA0363E302}"/>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4" name="Text Placeholder 15">
              <a:extLst>
                <a:ext uri="{FF2B5EF4-FFF2-40B4-BE49-F238E27FC236}">
                  <a16:creationId xmlns:a16="http://schemas.microsoft.com/office/drawing/2014/main" id="{7355CA05-7B15-FF6D-934E-2EB96FC69693}"/>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
        <p:nvSpPr>
          <p:cNvPr id="2" name="TextBox 1">
            <a:extLst>
              <a:ext uri="{FF2B5EF4-FFF2-40B4-BE49-F238E27FC236}">
                <a16:creationId xmlns:a16="http://schemas.microsoft.com/office/drawing/2014/main" id="{827754FB-A757-4EE9-BAA5-44031BE675C4}"/>
              </a:ext>
              <a:ext uri="{C183D7F6-B498-43B3-948B-1728B52AA6E4}">
                <adec:decorative xmlns:adec="http://schemas.microsoft.com/office/drawing/2017/decorative" val="1"/>
              </a:ext>
            </a:extLst>
          </p:cNvPr>
          <p:cNvSpPr txBox="1"/>
          <p:nvPr/>
        </p:nvSpPr>
        <p:spPr>
          <a:xfrm>
            <a:off x="9595353" y="1579371"/>
            <a:ext cx="1179810" cy="276999"/>
          </a:xfrm>
          <a:prstGeom prst="rect">
            <a:avLst/>
          </a:prstGeom>
          <a:noFill/>
        </p:spPr>
        <p:txBody>
          <a:bodyPr wrap="none" lIns="0" tIns="0" rIns="0" bIns="0" rtlCol="0">
            <a:spAutoFit/>
          </a:bodyPr>
          <a:lstStyle/>
          <a:p>
            <a:pPr algn="l">
              <a:spcBef>
                <a:spcPts val="400"/>
              </a:spcBef>
              <a:spcAft>
                <a:spcPts val="400"/>
              </a:spcAft>
            </a:pPr>
            <a:r>
              <a:rPr lang="en-GB" b="1" dirty="0"/>
              <a:t>NET aware</a:t>
            </a:r>
          </a:p>
        </p:txBody>
      </p:sp>
      <p:sp>
        <p:nvSpPr>
          <p:cNvPr id="10" name="TextBox 9">
            <a:extLst>
              <a:ext uri="{FF2B5EF4-FFF2-40B4-BE49-F238E27FC236}">
                <a16:creationId xmlns:a16="http://schemas.microsoft.com/office/drawing/2014/main" id="{FDD67E4D-FF64-4EAE-93E7-380939E437AF}"/>
              </a:ext>
              <a:ext uri="{C183D7F6-B498-43B3-948B-1728B52AA6E4}">
                <adec:decorative xmlns:adec="http://schemas.microsoft.com/office/drawing/2017/decorative" val="1"/>
              </a:ext>
            </a:extLst>
          </p:cNvPr>
          <p:cNvSpPr txBox="1"/>
          <p:nvPr/>
        </p:nvSpPr>
        <p:spPr>
          <a:xfrm>
            <a:off x="6077099" y="1503233"/>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79%</a:t>
            </a:r>
          </a:p>
        </p:txBody>
      </p:sp>
      <p:sp>
        <p:nvSpPr>
          <p:cNvPr id="11" name="TextBox 10">
            <a:extLst>
              <a:ext uri="{FF2B5EF4-FFF2-40B4-BE49-F238E27FC236}">
                <a16:creationId xmlns:a16="http://schemas.microsoft.com/office/drawing/2014/main" id="{A2D6F236-8809-44F5-9247-5CC3D29E9E79}"/>
              </a:ext>
              <a:ext uri="{C183D7F6-B498-43B3-948B-1728B52AA6E4}">
                <adec:decorative xmlns:adec="http://schemas.microsoft.com/office/drawing/2017/decorative" val="1"/>
              </a:ext>
            </a:extLst>
          </p:cNvPr>
          <p:cNvSpPr txBox="1"/>
          <p:nvPr/>
        </p:nvSpPr>
        <p:spPr>
          <a:xfrm>
            <a:off x="4962421"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68%</a:t>
            </a:r>
          </a:p>
        </p:txBody>
      </p:sp>
      <p:sp>
        <p:nvSpPr>
          <p:cNvPr id="13" name="TextBox 12">
            <a:extLst>
              <a:ext uri="{FF2B5EF4-FFF2-40B4-BE49-F238E27FC236}">
                <a16:creationId xmlns:a16="http://schemas.microsoft.com/office/drawing/2014/main" id="{DB6CCF73-DDD8-44AB-9672-E17AB765E62F}"/>
              </a:ext>
              <a:ext uri="{C183D7F6-B498-43B3-948B-1728B52AA6E4}">
                <adec:decorative xmlns:adec="http://schemas.microsoft.com/office/drawing/2017/decorative" val="1"/>
              </a:ext>
            </a:extLst>
          </p:cNvPr>
          <p:cNvSpPr txBox="1"/>
          <p:nvPr/>
        </p:nvSpPr>
        <p:spPr>
          <a:xfrm>
            <a:off x="3849276"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72%</a:t>
            </a:r>
          </a:p>
        </p:txBody>
      </p:sp>
      <p:sp>
        <p:nvSpPr>
          <p:cNvPr id="3" name="TextBox 2">
            <a:extLst>
              <a:ext uri="{FF2B5EF4-FFF2-40B4-BE49-F238E27FC236}">
                <a16:creationId xmlns:a16="http://schemas.microsoft.com/office/drawing/2014/main" id="{887A99C9-6555-8B4B-125C-45426E6732A2}"/>
              </a:ext>
              <a:ext uri="{C183D7F6-B498-43B3-948B-1728B52AA6E4}">
                <adec:decorative xmlns:adec="http://schemas.microsoft.com/office/drawing/2017/decorative" val="1"/>
              </a:ext>
            </a:extLst>
          </p:cNvPr>
          <p:cNvSpPr txBox="1"/>
          <p:nvPr/>
        </p:nvSpPr>
        <p:spPr>
          <a:xfrm>
            <a:off x="7221882"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78%</a:t>
            </a:r>
          </a:p>
        </p:txBody>
      </p:sp>
      <p:sp>
        <p:nvSpPr>
          <p:cNvPr id="20" name="TextBox 19">
            <a:extLst>
              <a:ext uri="{FF2B5EF4-FFF2-40B4-BE49-F238E27FC236}">
                <a16:creationId xmlns:a16="http://schemas.microsoft.com/office/drawing/2014/main" id="{12EAA12B-4AC5-D88C-044B-9072869BEAD4}"/>
              </a:ext>
              <a:ext uri="{C183D7F6-B498-43B3-948B-1728B52AA6E4}">
                <adec:decorative xmlns:adec="http://schemas.microsoft.com/office/drawing/2017/decorative" val="1"/>
              </a:ext>
            </a:extLst>
          </p:cNvPr>
          <p:cNvSpPr txBox="1"/>
          <p:nvPr/>
        </p:nvSpPr>
        <p:spPr>
          <a:xfrm>
            <a:off x="8319974" y="1501888"/>
            <a:ext cx="617157" cy="369332"/>
          </a:xfrm>
          <a:prstGeom prst="rect">
            <a:avLst/>
          </a:prstGeom>
          <a:noFill/>
        </p:spPr>
        <p:txBody>
          <a:bodyPr wrap="none" lIns="0" tIns="0" rIns="0" bIns="0" rtlCol="0">
            <a:spAutoFit/>
          </a:bodyPr>
          <a:lstStyle/>
          <a:p>
            <a:pPr algn="l">
              <a:spcBef>
                <a:spcPts val="400"/>
              </a:spcBef>
              <a:spcAft>
                <a:spcPts val="400"/>
              </a:spcAft>
            </a:pPr>
            <a:r>
              <a:rPr lang="en-GB" sz="2400" b="1" dirty="0"/>
              <a:t>78%</a:t>
            </a:r>
          </a:p>
        </p:txBody>
      </p:sp>
    </p:spTree>
    <p:extLst>
      <p:ext uri="{BB962C8B-B14F-4D97-AF65-F5344CB8AC3E}">
        <p14:creationId xmlns:p14="http://schemas.microsoft.com/office/powerpoint/2010/main" val="230307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32288" y="441325"/>
            <a:ext cx="7640637" cy="5507038"/>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1" y="441325"/>
            <a:ext cx="3545142" cy="1105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Where tenants have seen information about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1" y="2080061"/>
            <a:ext cx="3545142" cy="1195199"/>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C3. Where have you read, seen or heard anything about The Pubs Code in the past 12 months?</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2" name="TextBox 1">
            <a:extLst>
              <a:ext uri="{FF2B5EF4-FFF2-40B4-BE49-F238E27FC236}">
                <a16:creationId xmlns:a16="http://schemas.microsoft.com/office/drawing/2014/main" id="{186B1409-AE66-4429-AEC3-7F460E932DE6}"/>
              </a:ext>
            </a:extLst>
          </p:cNvPr>
          <p:cNvSpPr txBox="1"/>
          <p:nvPr/>
        </p:nvSpPr>
        <p:spPr>
          <a:xfrm>
            <a:off x="403674" y="3512979"/>
            <a:ext cx="3545142" cy="2811026"/>
          </a:xfrm>
          <a:prstGeom prst="rect">
            <a:avLst/>
          </a:prstGeom>
          <a:noFill/>
        </p:spPr>
        <p:txBody>
          <a:bodyPr wrap="square" lIns="0" tIns="0" rIns="0" bIns="0" rtlCol="0">
            <a:spAutoFit/>
          </a:bodyPr>
          <a:lstStyle/>
          <a:p>
            <a:pPr marL="285750" indent="-285750" algn="l">
              <a:spcBef>
                <a:spcPts val="400"/>
              </a:spcBef>
              <a:spcAft>
                <a:spcPts val="400"/>
              </a:spcAft>
              <a:buFont typeface="Arial" panose="020B0604020202020204" pitchFamily="34" charset="0"/>
              <a:buChar char="•"/>
            </a:pPr>
            <a:r>
              <a:rPr lang="en-GB" sz="1600" dirty="0"/>
              <a:t>Most tenants get their information from their pub company or BDM. Within this category, the most common response was from </a:t>
            </a:r>
            <a:r>
              <a:rPr lang="en-GB" sz="1600" b="1" dirty="0"/>
              <a:t>pub company emails </a:t>
            </a:r>
            <a:r>
              <a:rPr lang="en-GB" sz="1600" dirty="0"/>
              <a:t>(25%), followed by </a:t>
            </a:r>
            <a:r>
              <a:rPr lang="en-GB" sz="1600" b="1" dirty="0"/>
              <a:t>pub company website </a:t>
            </a:r>
            <a:r>
              <a:rPr lang="en-GB" sz="1600" dirty="0"/>
              <a:t>(13%) and </a:t>
            </a:r>
            <a:r>
              <a:rPr lang="en-GB" sz="1600" b="1" dirty="0"/>
              <a:t>information or advice from BDM </a:t>
            </a:r>
            <a:r>
              <a:rPr lang="en-GB" sz="1600" dirty="0"/>
              <a:t>(8%).</a:t>
            </a:r>
          </a:p>
          <a:p>
            <a:pPr marL="285750" indent="-285750" algn="l">
              <a:spcBef>
                <a:spcPts val="400"/>
              </a:spcBef>
              <a:spcAft>
                <a:spcPts val="400"/>
              </a:spcAft>
              <a:buFont typeface="Arial" panose="020B0604020202020204" pitchFamily="34" charset="0"/>
              <a:buChar char="•"/>
            </a:pPr>
            <a:r>
              <a:rPr lang="en-GB" sz="1600" dirty="0"/>
              <a:t>There was a wide variety of responses under Other for sources of information.</a:t>
            </a:r>
          </a:p>
        </p:txBody>
      </p:sp>
      <p:sp>
        <p:nvSpPr>
          <p:cNvPr id="3" name="TextBox 2">
            <a:extLst>
              <a:ext uri="{FF2B5EF4-FFF2-40B4-BE49-F238E27FC236}">
                <a16:creationId xmlns:a16="http://schemas.microsoft.com/office/drawing/2014/main" id="{04C6815D-B242-440A-9D45-5DD6D1842603}"/>
              </a:ext>
            </a:extLst>
          </p:cNvPr>
          <p:cNvSpPr txBox="1"/>
          <p:nvPr/>
        </p:nvSpPr>
        <p:spPr>
          <a:xfrm>
            <a:off x="4637315" y="572770"/>
            <a:ext cx="6913984" cy="553998"/>
          </a:xfrm>
          <a:prstGeom prst="rect">
            <a:avLst/>
          </a:prstGeom>
          <a:noFill/>
        </p:spPr>
        <p:txBody>
          <a:bodyPr wrap="square" lIns="0" tIns="0" rIns="0" bIns="0" rtlCol="0">
            <a:spAutoFit/>
          </a:bodyPr>
          <a:lstStyle/>
          <a:p>
            <a:pPr algn="l">
              <a:spcBef>
                <a:spcPts val="400"/>
              </a:spcBef>
              <a:spcAft>
                <a:spcPts val="400"/>
              </a:spcAft>
            </a:pPr>
            <a:r>
              <a:rPr lang="en-GB" b="1"/>
              <a:t>Proportion mentioning a source of information under each heading</a:t>
            </a:r>
          </a:p>
        </p:txBody>
      </p:sp>
      <p:graphicFrame>
        <p:nvGraphicFramePr>
          <p:cNvPr id="5" name="Chart 4" descr="Chart showing proportion mentioning each source of information. Responses.&#10;1. Pub company or business development manager: 2023 48%, 2024 55%&#10;2. PCA: 2023 16%, 2024 12%&#10;3. Industry group: 2023 12%, 2024 10%&#10;4. Tenant network: 2023 7%, 2024 7%&#10;5. Other: 2023 31%, 2024 26%&#10;6. Don't know: 2023 3%, 2024 1%">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891743567"/>
              </p:ext>
            </p:extLst>
          </p:nvPr>
        </p:nvGraphicFramePr>
        <p:xfrm>
          <a:off x="4432042" y="1126768"/>
          <a:ext cx="7275592" cy="4825430"/>
        </p:xfrm>
        <a:graphic>
          <a:graphicData uri="http://schemas.openxmlformats.org/drawingml/2006/chart">
            <c:chart xmlns:c="http://schemas.openxmlformats.org/drawingml/2006/chart" xmlns:r="http://schemas.openxmlformats.org/officeDocument/2006/relationships" r:id="rId3"/>
          </a:graphicData>
        </a:graphic>
      </p:graphicFrame>
      <p:sp>
        <p:nvSpPr>
          <p:cNvPr id="17" name="Isosceles Triangle 16" descr="Green triangle denoting 2024 score of 55% is statistically significantly larger than 2023 score of 48%.">
            <a:extLst>
              <a:ext uri="{FF2B5EF4-FFF2-40B4-BE49-F238E27FC236}">
                <a16:creationId xmlns:a16="http://schemas.microsoft.com/office/drawing/2014/main" id="{5A5FCB83-A2A4-236F-F3FE-EA87728333E3}"/>
              </a:ext>
            </a:extLst>
          </p:cNvPr>
          <p:cNvSpPr/>
          <p:nvPr/>
        </p:nvSpPr>
        <p:spPr>
          <a:xfrm>
            <a:off x="10056203" y="2000187"/>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B4DC772E-42DF-49D9-820D-BAE1F430BD8F}"/>
              </a:ext>
            </a:extLst>
          </p:cNvPr>
          <p:cNvSpPr/>
          <p:nvPr/>
        </p:nvSpPr>
        <p:spPr>
          <a:xfrm>
            <a:off x="10505872" y="1199132"/>
            <a:ext cx="1334408" cy="1787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Greene King tenants most likely to have got info from their pub company/ BDM (71%).</a:t>
            </a:r>
          </a:p>
        </p:txBody>
      </p:sp>
      <p:sp>
        <p:nvSpPr>
          <p:cNvPr id="4" name="Rectangle 3">
            <a:extLst>
              <a:ext uri="{FF2B5EF4-FFF2-40B4-BE49-F238E27FC236}">
                <a16:creationId xmlns:a16="http://schemas.microsoft.com/office/drawing/2014/main" id="{16694689-769F-F0A2-C8BF-6097714B4A8A}"/>
              </a:ext>
            </a:extLst>
          </p:cNvPr>
          <p:cNvSpPr/>
          <p:nvPr/>
        </p:nvSpPr>
        <p:spPr>
          <a:xfrm>
            <a:off x="10105960" y="3440616"/>
            <a:ext cx="1667997" cy="2058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The most common Other sources of information were Internet/Google search (12%), other social media (5%).</a:t>
            </a:r>
          </a:p>
        </p:txBody>
      </p:sp>
      <p:sp>
        <p:nvSpPr>
          <p:cNvPr id="10" name="Text Placeholder 15">
            <a:extLst>
              <a:ext uri="{FF2B5EF4-FFF2-40B4-BE49-F238E27FC236}">
                <a16:creationId xmlns:a16="http://schemas.microsoft.com/office/drawing/2014/main" id="{667FF373-33E8-4592-B076-3759C9D5B7A0}"/>
              </a:ext>
            </a:extLst>
          </p:cNvPr>
          <p:cNvSpPr txBox="1">
            <a:spLocks/>
          </p:cNvSpPr>
          <p:nvPr/>
        </p:nvSpPr>
        <p:spPr>
          <a:xfrm>
            <a:off x="4332288" y="60245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have read, seen or heard anything about the Pubs Code (2023: </a:t>
            </a:r>
            <a:r>
              <a:rPr lang="en-GB" sz="800" dirty="0">
                <a:solidFill>
                  <a:prstClr val="black"/>
                </a:solidFill>
                <a:latin typeface="Arial"/>
              </a:rPr>
              <a:t>1010; 2024: 963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77DF1119-D0D1-EC01-8DCC-D2095C460B3A}"/>
              </a:ext>
            </a:extLst>
          </p:cNvPr>
          <p:cNvGrpSpPr/>
          <p:nvPr/>
        </p:nvGrpSpPr>
        <p:grpSpPr>
          <a:xfrm>
            <a:off x="7171007" y="6320795"/>
            <a:ext cx="3768951" cy="163585"/>
            <a:chOff x="8431550" y="5967659"/>
            <a:chExt cx="3768951" cy="163585"/>
          </a:xfrm>
        </p:grpSpPr>
        <p:grpSp>
          <p:nvGrpSpPr>
            <p:cNvPr id="12" name="Group 11">
              <a:extLst>
                <a:ext uri="{FF2B5EF4-FFF2-40B4-BE49-F238E27FC236}">
                  <a16:creationId xmlns:a16="http://schemas.microsoft.com/office/drawing/2014/main" id="{7B12E01D-DA57-EDF3-0364-3A808974D471}"/>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4" name="Isosceles Triangle 13">
                <a:extLst>
                  <a:ext uri="{FF2B5EF4-FFF2-40B4-BE49-F238E27FC236}">
                    <a16:creationId xmlns:a16="http://schemas.microsoft.com/office/drawing/2014/main" id="{E7F584D3-98FA-7896-CE0D-17114843B55F}"/>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Isosceles Triangle 14">
                <a:extLst>
                  <a:ext uri="{FF2B5EF4-FFF2-40B4-BE49-F238E27FC236}">
                    <a16:creationId xmlns:a16="http://schemas.microsoft.com/office/drawing/2014/main" id="{67051124-69EA-74CA-9587-9AE1AFFAC81E}"/>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3" name="Text Placeholder 15">
              <a:extLst>
                <a:ext uri="{FF2B5EF4-FFF2-40B4-BE49-F238E27FC236}">
                  <a16:creationId xmlns:a16="http://schemas.microsoft.com/office/drawing/2014/main" id="{E94E9A16-73B1-8750-D7A6-D35832205032}"/>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Tree>
    <p:extLst>
      <p:ext uri="{BB962C8B-B14F-4D97-AF65-F5344CB8AC3E}">
        <p14:creationId xmlns:p14="http://schemas.microsoft.com/office/powerpoint/2010/main" val="389988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32288" y="441325"/>
            <a:ext cx="7689136" cy="5507038"/>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1" y="441325"/>
            <a:ext cx="3545142" cy="1105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Where tenants would go for information about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1" y="2080061"/>
            <a:ext cx="3545142" cy="1195199"/>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C4. If you wanted to find out some information on The Pubs Code, where would you go for this information?</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2" name="TextBox 1">
            <a:extLst>
              <a:ext uri="{FF2B5EF4-FFF2-40B4-BE49-F238E27FC236}">
                <a16:creationId xmlns:a16="http://schemas.microsoft.com/office/drawing/2014/main" id="{186B1409-AE66-4429-AEC3-7F460E932DE6}"/>
              </a:ext>
            </a:extLst>
          </p:cNvPr>
          <p:cNvSpPr txBox="1"/>
          <p:nvPr/>
        </p:nvSpPr>
        <p:spPr>
          <a:xfrm>
            <a:off x="352513" y="3429000"/>
            <a:ext cx="3844914" cy="3323987"/>
          </a:xfrm>
          <a:prstGeom prst="rect">
            <a:avLst/>
          </a:prstGeom>
          <a:noFill/>
        </p:spPr>
        <p:txBody>
          <a:bodyPr wrap="square" lIns="0" tIns="0" rIns="0" bIns="0" rtlCol="0">
            <a:spAutoFit/>
          </a:bodyPr>
          <a:lstStyle/>
          <a:p>
            <a:pPr marL="285750" indent="-285750" algn="l">
              <a:spcBef>
                <a:spcPts val="400"/>
              </a:spcBef>
              <a:spcAft>
                <a:spcPts val="400"/>
              </a:spcAft>
              <a:buFont typeface="Arial" panose="020B0604020202020204" pitchFamily="34" charset="0"/>
              <a:buChar char="•"/>
            </a:pPr>
            <a:r>
              <a:rPr lang="en-GB" sz="1400" dirty="0"/>
              <a:t>Half of tenants (45%) said they would search the </a:t>
            </a:r>
            <a:r>
              <a:rPr lang="en-GB" sz="1400" b="1" dirty="0"/>
              <a:t>Internet/Google </a:t>
            </a:r>
            <a:r>
              <a:rPr lang="en-GB" sz="1400" dirty="0"/>
              <a:t>if they wanted information about the Pubs Code (under Other). This was the most common response – others sub 5%.</a:t>
            </a:r>
          </a:p>
          <a:p>
            <a:pPr marL="285750" indent="-285750" algn="l">
              <a:spcBef>
                <a:spcPts val="400"/>
              </a:spcBef>
              <a:spcAft>
                <a:spcPts val="400"/>
              </a:spcAft>
              <a:buFont typeface="Arial" panose="020B0604020202020204" pitchFamily="34" charset="0"/>
              <a:buChar char="•"/>
            </a:pPr>
            <a:r>
              <a:rPr lang="en-GB" sz="1400" dirty="0"/>
              <a:t>Pub company/ BDM was the second most common potential source of information. One in five tenants (16%) said they would go to their </a:t>
            </a:r>
            <a:r>
              <a:rPr lang="en-GB" sz="1400" b="1" dirty="0"/>
              <a:t>pub company website </a:t>
            </a:r>
            <a:r>
              <a:rPr lang="en-GB" sz="1400" dirty="0"/>
              <a:t>for information and 8% said they would go to their </a:t>
            </a:r>
            <a:r>
              <a:rPr lang="en-GB" sz="1400" b="1" dirty="0"/>
              <a:t>BDM</a:t>
            </a:r>
            <a:r>
              <a:rPr lang="en-GB" sz="1400" dirty="0"/>
              <a:t>.</a:t>
            </a:r>
          </a:p>
          <a:p>
            <a:pPr marL="285750" indent="-285750" algn="l">
              <a:spcBef>
                <a:spcPts val="400"/>
              </a:spcBef>
              <a:spcAft>
                <a:spcPts val="400"/>
              </a:spcAft>
              <a:buFont typeface="Arial" panose="020B0604020202020204" pitchFamily="34" charset="0"/>
              <a:buChar char="•"/>
            </a:pPr>
            <a:r>
              <a:rPr lang="en-GB" sz="1400" dirty="0"/>
              <a:t>There has been an increase in the proportion of tenants that say they would visit the PCA website (17%, +7pts).</a:t>
            </a:r>
          </a:p>
          <a:p>
            <a:pPr marL="285750" indent="-285750" algn="l">
              <a:spcBef>
                <a:spcPts val="400"/>
              </a:spcBef>
              <a:spcAft>
                <a:spcPts val="400"/>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04C6815D-B242-440A-9D45-5DD6D1842603}"/>
              </a:ext>
            </a:extLst>
          </p:cNvPr>
          <p:cNvSpPr txBox="1"/>
          <p:nvPr/>
        </p:nvSpPr>
        <p:spPr>
          <a:xfrm>
            <a:off x="4637315" y="572770"/>
            <a:ext cx="6913984" cy="553998"/>
          </a:xfrm>
          <a:prstGeom prst="rect">
            <a:avLst/>
          </a:prstGeom>
          <a:noFill/>
        </p:spPr>
        <p:txBody>
          <a:bodyPr wrap="square" lIns="0" tIns="0" rIns="0" bIns="0" rtlCol="0">
            <a:spAutoFit/>
          </a:bodyPr>
          <a:lstStyle/>
          <a:p>
            <a:pPr algn="l">
              <a:spcBef>
                <a:spcPts val="400"/>
              </a:spcBef>
              <a:spcAft>
                <a:spcPts val="400"/>
              </a:spcAft>
            </a:pPr>
            <a:r>
              <a:rPr lang="en-GB" b="1"/>
              <a:t>Proportion mentioning a source of information under each heading</a:t>
            </a:r>
          </a:p>
        </p:txBody>
      </p:sp>
      <p:graphicFrame>
        <p:nvGraphicFramePr>
          <p:cNvPr id="5" name="Chart 4" descr="Chart showing proportion mentioning each source of information. Responses.&#10;1. Pub company or business development manager: 2023 39%, 2024 34%&#10;2. PCA: 2023 14%, 2024 20%&#10;3. Industry group: 2023 14%, 2024 13%&#10;4. Tenant network: 2023 0%, 2024 1%&#10;5. Other: 2023 57%, 2024 48%&#10;6. Don't know: 2023 3%, 2024 3%">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814299838"/>
              </p:ext>
            </p:extLst>
          </p:nvPr>
        </p:nvGraphicFramePr>
        <p:xfrm>
          <a:off x="4432042" y="1126768"/>
          <a:ext cx="7275592" cy="4825430"/>
        </p:xfrm>
        <a:graphic>
          <a:graphicData uri="http://schemas.openxmlformats.org/drawingml/2006/chart">
            <c:chart xmlns:c="http://schemas.openxmlformats.org/drawingml/2006/chart" xmlns:r="http://schemas.openxmlformats.org/officeDocument/2006/relationships" r:id="rId3"/>
          </a:graphicData>
        </a:graphic>
      </p:graphicFrame>
      <p:sp>
        <p:nvSpPr>
          <p:cNvPr id="14" name="Isosceles Triangle 13" descr="Red triangle denoting 2024 score of 34% is statistically significantly lower than 2023 score of 39%.">
            <a:extLst>
              <a:ext uri="{FF2B5EF4-FFF2-40B4-BE49-F238E27FC236}">
                <a16:creationId xmlns:a16="http://schemas.microsoft.com/office/drawing/2014/main" id="{81786EB1-3D8C-FFF6-137B-D739F45CC4B9}"/>
              </a:ext>
            </a:extLst>
          </p:cNvPr>
          <p:cNvSpPr/>
          <p:nvPr/>
        </p:nvSpPr>
        <p:spPr>
          <a:xfrm flipV="1">
            <a:off x="9683429" y="1843496"/>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Isosceles Triangle 14" descr="Green triangle denoting 2024 score of 20% is statistically significantly larger than 2023 score of 14%.">
            <a:extLst>
              <a:ext uri="{FF2B5EF4-FFF2-40B4-BE49-F238E27FC236}">
                <a16:creationId xmlns:a16="http://schemas.microsoft.com/office/drawing/2014/main" id="{E0753A18-1C3E-D6A2-B6FC-96E7438C02C8}"/>
              </a:ext>
            </a:extLst>
          </p:cNvPr>
          <p:cNvSpPr/>
          <p:nvPr/>
        </p:nvSpPr>
        <p:spPr>
          <a:xfrm>
            <a:off x="8850880" y="2534220"/>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Isosceles Triangle 16" descr="Red triangle denoting 2024 score of 48% is statistically significantly lower than 2023 score of 57%.">
            <a:extLst>
              <a:ext uri="{FF2B5EF4-FFF2-40B4-BE49-F238E27FC236}">
                <a16:creationId xmlns:a16="http://schemas.microsoft.com/office/drawing/2014/main" id="{688D3D44-560F-1910-A65B-99776538FE6D}"/>
              </a:ext>
            </a:extLst>
          </p:cNvPr>
          <p:cNvSpPr/>
          <p:nvPr/>
        </p:nvSpPr>
        <p:spPr>
          <a:xfrm flipV="1">
            <a:off x="10406240" y="4782401"/>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Text Placeholder 15">
            <a:extLst>
              <a:ext uri="{FF2B5EF4-FFF2-40B4-BE49-F238E27FC236}">
                <a16:creationId xmlns:a16="http://schemas.microsoft.com/office/drawing/2014/main" id="{667FF373-33E8-4592-B076-3759C9D5B7A0}"/>
              </a:ext>
            </a:extLst>
          </p:cNvPr>
          <p:cNvSpPr txBox="1">
            <a:spLocks/>
          </p:cNvSpPr>
          <p:nvPr/>
        </p:nvSpPr>
        <p:spPr>
          <a:xfrm>
            <a:off x="4332288" y="60245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(2023: </a:t>
            </a:r>
            <a:r>
              <a:rPr lang="en-GB" sz="800" dirty="0">
                <a:solidFill>
                  <a:prstClr val="black"/>
                </a:solidFill>
                <a:latin typeface="Arial"/>
              </a:rPr>
              <a:t>1206; 2024: 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4" name="Group 3"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1A43D1CE-925D-FAE5-86AD-F8E31597BEE5}"/>
              </a:ext>
            </a:extLst>
          </p:cNvPr>
          <p:cNvGrpSpPr/>
          <p:nvPr/>
        </p:nvGrpSpPr>
        <p:grpSpPr>
          <a:xfrm>
            <a:off x="7171007" y="6320795"/>
            <a:ext cx="3768951" cy="163585"/>
            <a:chOff x="8431550" y="5967659"/>
            <a:chExt cx="3768951" cy="163585"/>
          </a:xfrm>
        </p:grpSpPr>
        <p:grpSp>
          <p:nvGrpSpPr>
            <p:cNvPr id="7" name="Group 6">
              <a:extLst>
                <a:ext uri="{FF2B5EF4-FFF2-40B4-BE49-F238E27FC236}">
                  <a16:creationId xmlns:a16="http://schemas.microsoft.com/office/drawing/2014/main" id="{BD9EC545-8253-C1D2-3EDB-7CBC1CE9DE91}"/>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2" name="Isosceles Triangle 11">
                <a:extLst>
                  <a:ext uri="{FF2B5EF4-FFF2-40B4-BE49-F238E27FC236}">
                    <a16:creationId xmlns:a16="http://schemas.microsoft.com/office/drawing/2014/main" id="{F615030F-1F4C-541B-DA39-9F4BD980C989}"/>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3" name="Isosceles Triangle 12">
                <a:extLst>
                  <a:ext uri="{FF2B5EF4-FFF2-40B4-BE49-F238E27FC236}">
                    <a16:creationId xmlns:a16="http://schemas.microsoft.com/office/drawing/2014/main" id="{1AB71C54-F63E-5D92-80CC-1BA30581C790}"/>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1" name="Text Placeholder 15">
              <a:extLst>
                <a:ext uri="{FF2B5EF4-FFF2-40B4-BE49-F238E27FC236}">
                  <a16:creationId xmlns:a16="http://schemas.microsoft.com/office/drawing/2014/main" id="{5DF73AD2-2AEA-FAC7-2F23-FA5010FE4BD1}"/>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Tree>
    <p:extLst>
      <p:ext uri="{BB962C8B-B14F-4D97-AF65-F5344CB8AC3E}">
        <p14:creationId xmlns:p14="http://schemas.microsoft.com/office/powerpoint/2010/main" val="4542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270405"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Awareness of the Pubs Code Adjudicator</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5410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F1. Before today, how aware, if at all, were you of The Pubs Code Adjudicator?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awareness of PCA among all and among those aware of the Pubs code. Among those aware of the pubs code, 67% are aware of the PCA. Among all tenants in the sample, 55% are aware of the PCA.">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2894453040"/>
              </p:ext>
            </p:extLst>
          </p:nvPr>
        </p:nvGraphicFramePr>
        <p:xfrm>
          <a:off x="484364" y="1488148"/>
          <a:ext cx="11223269"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CDB5078E-3F0F-EFC2-3D4E-F9DE835EC50E}"/>
              </a:ext>
            </a:extLst>
          </p:cNvPr>
          <p:cNvSpPr/>
          <p:nvPr/>
        </p:nvSpPr>
        <p:spPr>
          <a:xfrm>
            <a:off x="8768050" y="1781384"/>
            <a:ext cx="2552700" cy="3136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Two thirds of tenants who are aware of the Pubs Code know the Pubs Code Adjudicator. This has remained stable for the past two years (66% in 2023 and 64% in 2022).</a:t>
            </a:r>
          </a:p>
          <a:p>
            <a:pPr algn="l">
              <a:lnSpc>
                <a:spcPct val="110000"/>
              </a:lnSpc>
            </a:pPr>
            <a:endParaRPr lang="en-GB" sz="1400" b="1" dirty="0">
              <a:solidFill>
                <a:schemeClr val="bg1"/>
              </a:solidFill>
            </a:endParaRPr>
          </a:p>
          <a:p>
            <a:pPr algn="l">
              <a:lnSpc>
                <a:spcPct val="110000"/>
              </a:lnSpc>
            </a:pPr>
            <a:r>
              <a:rPr lang="en-GB" sz="1400" b="1" dirty="0">
                <a:solidFill>
                  <a:schemeClr val="bg1"/>
                </a:solidFill>
              </a:rPr>
              <a:t>Over half of all tied tenants are aware of the PCA. This has also remained consistent since 2022 (54%).</a:t>
            </a:r>
          </a:p>
          <a:p>
            <a:pPr algn="l">
              <a:lnSpc>
                <a:spcPct val="110000"/>
              </a:lnSpc>
            </a:pPr>
            <a:endParaRPr lang="en-GB" sz="1400" b="1" dirty="0">
              <a:solidFill>
                <a:schemeClr val="bg1"/>
              </a:solidFill>
            </a:endParaRPr>
          </a:p>
        </p:txBody>
      </p:sp>
      <p:sp>
        <p:nvSpPr>
          <p:cNvPr id="12" name="Text Placeholder 15">
            <a:extLst>
              <a:ext uri="{FF2B5EF4-FFF2-40B4-BE49-F238E27FC236}">
                <a16:creationId xmlns:a16="http://schemas.microsoft.com/office/drawing/2014/main" id="{A2FD1FB7-225D-42B3-928A-46576C486224}"/>
              </a:ext>
              <a:ext uri="{C183D7F6-B498-43B3-948B-1728B52AA6E4}">
                <adec:decorative xmlns:adec="http://schemas.microsoft.com/office/drawing/2017/decorative" val="0"/>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pub tied tenants (1203), Tied tenants aware of the Pubs Code (938)</a:t>
            </a:r>
          </a:p>
        </p:txBody>
      </p:sp>
    </p:spTree>
    <p:extLst>
      <p:ext uri="{BB962C8B-B14F-4D97-AF65-F5344CB8AC3E}">
        <p14:creationId xmlns:p14="http://schemas.microsoft.com/office/powerpoint/2010/main" val="320480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F45E-FB6F-E525-1DC9-35FA0FAA4DD5}"/>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55B4B74-AAB0-7AAF-0524-AD6D62B30687}"/>
              </a:ext>
              <a:ext uri="{C183D7F6-B498-43B3-948B-1728B52AA6E4}">
                <adec:decorative xmlns:adec="http://schemas.microsoft.com/office/drawing/2017/decorative" val="1"/>
              </a:ext>
            </a:extLst>
          </p:cNvPr>
          <p:cNvSpPr>
            <a:spLocks noGrp="1"/>
          </p:cNvSpPr>
          <p:nvPr>
            <p:ph sz="quarter" idx="13"/>
          </p:nvPr>
        </p:nvSpPr>
        <p:spPr>
          <a:xfrm>
            <a:off x="341765" y="1233750"/>
            <a:ext cx="11610750" cy="4390499"/>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F4166736-8F2A-D7D4-EF38-391B1F06147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C6E86326-F69F-065B-529F-54473092CDD8}"/>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trust in PCA independence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64B9ECD8-DC15-4A9B-AF05-63DF6BE595F8}"/>
              </a:ext>
            </a:extLst>
          </p:cNvPr>
          <p:cNvSpPr txBox="1"/>
          <p:nvPr/>
        </p:nvSpPr>
        <p:spPr>
          <a:xfrm>
            <a:off x="437230" y="92582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F2. To what extent if at all, do you trust the PCA to…</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20" name="Chart 19" descr="Chart showing tenants' view of the PCA's independence among those who are aware of the PCA. 64% said they trust the PCA to regulate the industry independently of the pub companies and 27% said they do not. 61% said they trust the PCA to regulate the industry independently of the UK government and 29% said they do not.">
            <a:extLst>
              <a:ext uri="{FF2B5EF4-FFF2-40B4-BE49-F238E27FC236}">
                <a16:creationId xmlns:a16="http://schemas.microsoft.com/office/drawing/2014/main" id="{B71C7D43-DBAF-6138-55A1-DED8398D3408}"/>
              </a:ext>
            </a:extLst>
          </p:cNvPr>
          <p:cNvGraphicFramePr/>
          <p:nvPr>
            <p:extLst>
              <p:ext uri="{D42A27DB-BD31-4B8C-83A1-F6EECF244321}">
                <p14:modId xmlns:p14="http://schemas.microsoft.com/office/powerpoint/2010/main" val="648724723"/>
              </p:ext>
            </p:extLst>
          </p:nvPr>
        </p:nvGraphicFramePr>
        <p:xfrm>
          <a:off x="448321" y="1299549"/>
          <a:ext cx="4176768" cy="2302409"/>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descr="Table showing 7 point increase in trust in the PCA to regulate the pubs industry independently of the pub companies and 5 point increase in trust to regulate the pubs industry independently of government since 2023.">
            <a:extLst>
              <a:ext uri="{FF2B5EF4-FFF2-40B4-BE49-F238E27FC236}">
                <a16:creationId xmlns:a16="http://schemas.microsoft.com/office/drawing/2014/main" id="{828B185A-A3DB-31DB-A212-69BC596DC5EB}"/>
              </a:ext>
            </a:extLst>
          </p:cNvPr>
          <p:cNvGrpSpPr/>
          <p:nvPr/>
        </p:nvGrpSpPr>
        <p:grpSpPr>
          <a:xfrm>
            <a:off x="4311787" y="1386936"/>
            <a:ext cx="1411385" cy="1783778"/>
            <a:chOff x="8187688" y="1860041"/>
            <a:chExt cx="912269" cy="2420517"/>
          </a:xfrm>
        </p:grpSpPr>
        <p:sp>
          <p:nvSpPr>
            <p:cNvPr id="4" name="TextBox 3">
              <a:extLst>
                <a:ext uri="{FF2B5EF4-FFF2-40B4-BE49-F238E27FC236}">
                  <a16:creationId xmlns:a16="http://schemas.microsoft.com/office/drawing/2014/main" id="{9DE9E5C9-9F51-EBCF-656E-21658F4EB2D0}"/>
                </a:ext>
                <a:ext uri="{C183D7F6-B498-43B3-948B-1728B52AA6E4}">
                  <adec:decorative xmlns:adec="http://schemas.microsoft.com/office/drawing/2017/decorative" val="1"/>
                </a:ext>
              </a:extLst>
            </p:cNvPr>
            <p:cNvSpPr txBox="1"/>
            <p:nvPr/>
          </p:nvSpPr>
          <p:spPr>
            <a:xfrm>
              <a:off x="8187688" y="1860041"/>
              <a:ext cx="912269" cy="501169"/>
            </a:xfrm>
            <a:prstGeom prst="rect">
              <a:avLst/>
            </a:prstGeom>
            <a:noFill/>
          </p:spPr>
          <p:txBody>
            <a:bodyPr wrap="square" lIns="0" tIns="0" rIns="0" bIns="0" rtlCol="0">
              <a:spAutoFit/>
            </a:bodyPr>
            <a:lstStyle/>
            <a:p>
              <a:pPr algn="ctr">
                <a:spcBef>
                  <a:spcPts val="400"/>
                </a:spcBef>
                <a:spcAft>
                  <a:spcPts val="400"/>
                </a:spcAft>
              </a:pPr>
              <a:r>
                <a:rPr lang="en-GB" sz="1200" b="1" dirty="0"/>
                <a:t>change in % trust since 2023</a:t>
              </a:r>
            </a:p>
          </p:txBody>
        </p:sp>
        <p:sp>
          <p:nvSpPr>
            <p:cNvPr id="5" name="TextBox 4">
              <a:extLst>
                <a:ext uri="{FF2B5EF4-FFF2-40B4-BE49-F238E27FC236}">
                  <a16:creationId xmlns:a16="http://schemas.microsoft.com/office/drawing/2014/main" id="{080F8501-D1F2-0C22-0374-8B11CB92E61B}"/>
                </a:ext>
                <a:ext uri="{C183D7F6-B498-43B3-948B-1728B52AA6E4}">
                  <adec:decorative xmlns:adec="http://schemas.microsoft.com/office/drawing/2017/decorative" val="1"/>
                </a:ext>
              </a:extLst>
            </p:cNvPr>
            <p:cNvSpPr txBox="1"/>
            <p:nvPr/>
          </p:nvSpPr>
          <p:spPr>
            <a:xfrm>
              <a:off x="8468294" y="2754320"/>
              <a:ext cx="351058" cy="369332"/>
            </a:xfrm>
            <a:prstGeom prst="rect">
              <a:avLst/>
            </a:prstGeom>
            <a:noFill/>
          </p:spPr>
          <p:txBody>
            <a:bodyPr wrap="none" lIns="0" tIns="0" rIns="0" bIns="0" rtlCol="0">
              <a:spAutoFit/>
            </a:bodyPr>
            <a:lstStyle/>
            <a:p>
              <a:pPr algn="l">
                <a:spcBef>
                  <a:spcPts val="400"/>
                </a:spcBef>
                <a:spcAft>
                  <a:spcPts val="400"/>
                </a:spcAft>
              </a:pPr>
              <a:r>
                <a:rPr lang="en-GB" sz="2400" b="1" dirty="0"/>
                <a:t>+7</a:t>
              </a:r>
            </a:p>
          </p:txBody>
        </p:sp>
        <p:sp>
          <p:nvSpPr>
            <p:cNvPr id="6" name="TextBox 5">
              <a:extLst>
                <a:ext uri="{FF2B5EF4-FFF2-40B4-BE49-F238E27FC236}">
                  <a16:creationId xmlns:a16="http://schemas.microsoft.com/office/drawing/2014/main" id="{0A96AF46-4EAC-A06D-ACBF-7B94575D9DCA}"/>
                </a:ext>
                <a:ext uri="{C183D7F6-B498-43B3-948B-1728B52AA6E4}">
                  <adec:decorative xmlns:adec="http://schemas.microsoft.com/office/drawing/2017/decorative" val="1"/>
                </a:ext>
              </a:extLst>
            </p:cNvPr>
            <p:cNvSpPr txBox="1"/>
            <p:nvPr/>
          </p:nvSpPr>
          <p:spPr>
            <a:xfrm>
              <a:off x="8450458" y="3911226"/>
              <a:ext cx="351058" cy="369332"/>
            </a:xfrm>
            <a:prstGeom prst="rect">
              <a:avLst/>
            </a:prstGeom>
            <a:noFill/>
          </p:spPr>
          <p:txBody>
            <a:bodyPr wrap="none" lIns="0" tIns="0" rIns="0" bIns="0" rtlCol="0">
              <a:spAutoFit/>
            </a:bodyPr>
            <a:lstStyle/>
            <a:p>
              <a:pPr algn="l">
                <a:spcBef>
                  <a:spcPts val="400"/>
                </a:spcBef>
                <a:spcAft>
                  <a:spcPts val="400"/>
                </a:spcAft>
              </a:pPr>
              <a:r>
                <a:rPr lang="en-GB" sz="2400" b="1" dirty="0"/>
                <a:t>+5</a:t>
              </a:r>
            </a:p>
          </p:txBody>
        </p:sp>
      </p:grpSp>
      <p:sp>
        <p:nvSpPr>
          <p:cNvPr id="7" name="Isosceles Triangle 6" descr="Arrow showing 64% of those aware of the PCA trust the PCA to regulate pubs industry independently of the pub companies in 2024 is statistically significantly higher than 57% in 2023.">
            <a:extLst>
              <a:ext uri="{FF2B5EF4-FFF2-40B4-BE49-F238E27FC236}">
                <a16:creationId xmlns:a16="http://schemas.microsoft.com/office/drawing/2014/main" id="{D20B5C7C-D6A7-D0AB-023C-913D0E3634CF}"/>
              </a:ext>
            </a:extLst>
          </p:cNvPr>
          <p:cNvSpPr/>
          <p:nvPr/>
        </p:nvSpPr>
        <p:spPr>
          <a:xfrm>
            <a:off x="5111982" y="2097021"/>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1" name="Rectangle 30">
            <a:extLst>
              <a:ext uri="{FF2B5EF4-FFF2-40B4-BE49-F238E27FC236}">
                <a16:creationId xmlns:a16="http://schemas.microsoft.com/office/drawing/2014/main" id="{1F94E8DC-7DCC-C464-16E5-A0E9982F7164}"/>
              </a:ext>
            </a:extLst>
          </p:cNvPr>
          <p:cNvSpPr/>
          <p:nvPr/>
        </p:nvSpPr>
        <p:spPr>
          <a:xfrm>
            <a:off x="5720993" y="1924373"/>
            <a:ext cx="1845920" cy="14828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Trust in the PCA to be independent has improved among tenants aware of the PCA since 2023.</a:t>
            </a:r>
          </a:p>
        </p:txBody>
      </p:sp>
      <p:graphicFrame>
        <p:nvGraphicFramePr>
          <p:cNvPr id="3" name="Chart 2" descr="Chart showing tenants' view of the PCA's independence among those who are aware of the PCA and started their tenancy in the last 2 years. 74% said they trust the PCA to regulate the industry independently of the pub companies and 14% said they do not. 72% said they trust the PCA to regulate the industry independently of the UK government and 15% said they do not.">
            <a:extLst>
              <a:ext uri="{FF2B5EF4-FFF2-40B4-BE49-F238E27FC236}">
                <a16:creationId xmlns:a16="http://schemas.microsoft.com/office/drawing/2014/main" id="{897277D5-FDC5-5607-3C35-749A622C0190}"/>
              </a:ext>
            </a:extLst>
          </p:cNvPr>
          <p:cNvGraphicFramePr/>
          <p:nvPr>
            <p:extLst>
              <p:ext uri="{D42A27DB-BD31-4B8C-83A1-F6EECF244321}">
                <p14:modId xmlns:p14="http://schemas.microsoft.com/office/powerpoint/2010/main" val="390263147"/>
              </p:ext>
            </p:extLst>
          </p:nvPr>
        </p:nvGraphicFramePr>
        <p:xfrm>
          <a:off x="407044" y="3484043"/>
          <a:ext cx="4176768" cy="230240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Table showing changes in trust among tenants who started their tenancy in the last 2 years. 8 point increase in trust in the PCA to regulate the pubs industry independently of the pub companies and 9 point increase in trust to regulate the pubs industry independently of government since 2023.">
            <a:extLst>
              <a:ext uri="{FF2B5EF4-FFF2-40B4-BE49-F238E27FC236}">
                <a16:creationId xmlns:a16="http://schemas.microsoft.com/office/drawing/2014/main" id="{CDD9ED0C-B1FB-03A8-9032-BDA0F6E224CB}"/>
              </a:ext>
            </a:extLst>
          </p:cNvPr>
          <p:cNvGrpSpPr/>
          <p:nvPr/>
        </p:nvGrpSpPr>
        <p:grpSpPr>
          <a:xfrm>
            <a:off x="4862661" y="4186824"/>
            <a:ext cx="378653" cy="1221903"/>
            <a:chOff x="8450458" y="2754320"/>
            <a:chExt cx="244748" cy="1658075"/>
          </a:xfrm>
        </p:grpSpPr>
        <p:sp>
          <p:nvSpPr>
            <p:cNvPr id="22" name="TextBox 21">
              <a:extLst>
                <a:ext uri="{FF2B5EF4-FFF2-40B4-BE49-F238E27FC236}">
                  <a16:creationId xmlns:a16="http://schemas.microsoft.com/office/drawing/2014/main" id="{2C38CE20-63DB-FC16-11F4-C7160582DE50}"/>
                </a:ext>
                <a:ext uri="{C183D7F6-B498-43B3-948B-1728B52AA6E4}">
                  <adec:decorative xmlns:adec="http://schemas.microsoft.com/office/drawing/2017/decorative" val="1"/>
                </a:ext>
              </a:extLst>
            </p:cNvPr>
            <p:cNvSpPr txBox="1"/>
            <p:nvPr/>
          </p:nvSpPr>
          <p:spPr>
            <a:xfrm>
              <a:off x="8468294" y="2754320"/>
              <a:ext cx="226912" cy="501169"/>
            </a:xfrm>
            <a:prstGeom prst="rect">
              <a:avLst/>
            </a:prstGeom>
            <a:noFill/>
          </p:spPr>
          <p:txBody>
            <a:bodyPr wrap="none" lIns="0" tIns="0" rIns="0" bIns="0" rtlCol="0">
              <a:spAutoFit/>
            </a:bodyPr>
            <a:lstStyle/>
            <a:p>
              <a:pPr algn="l">
                <a:spcBef>
                  <a:spcPts val="400"/>
                </a:spcBef>
                <a:spcAft>
                  <a:spcPts val="400"/>
                </a:spcAft>
              </a:pPr>
              <a:r>
                <a:rPr lang="en-GB" sz="2400" b="1" dirty="0"/>
                <a:t>+8</a:t>
              </a:r>
            </a:p>
          </p:txBody>
        </p:sp>
        <p:sp>
          <p:nvSpPr>
            <p:cNvPr id="23" name="TextBox 22">
              <a:extLst>
                <a:ext uri="{FF2B5EF4-FFF2-40B4-BE49-F238E27FC236}">
                  <a16:creationId xmlns:a16="http://schemas.microsoft.com/office/drawing/2014/main" id="{4744E7A7-D736-7E5D-14E9-CBC7982F3DF1}"/>
                </a:ext>
                <a:ext uri="{C183D7F6-B498-43B3-948B-1728B52AA6E4}">
                  <adec:decorative xmlns:adec="http://schemas.microsoft.com/office/drawing/2017/decorative" val="1"/>
                </a:ext>
              </a:extLst>
            </p:cNvPr>
            <p:cNvSpPr txBox="1"/>
            <p:nvPr/>
          </p:nvSpPr>
          <p:spPr>
            <a:xfrm>
              <a:off x="8450458" y="3911226"/>
              <a:ext cx="226911" cy="501169"/>
            </a:xfrm>
            <a:prstGeom prst="rect">
              <a:avLst/>
            </a:prstGeom>
            <a:noFill/>
          </p:spPr>
          <p:txBody>
            <a:bodyPr wrap="none" lIns="0" tIns="0" rIns="0" bIns="0" rtlCol="0">
              <a:spAutoFit/>
            </a:bodyPr>
            <a:lstStyle/>
            <a:p>
              <a:pPr algn="l">
                <a:spcBef>
                  <a:spcPts val="400"/>
                </a:spcBef>
                <a:spcAft>
                  <a:spcPts val="400"/>
                </a:spcAft>
              </a:pPr>
              <a:r>
                <a:rPr lang="en-GB" sz="2400" b="1" dirty="0"/>
                <a:t>+9</a:t>
              </a:r>
            </a:p>
          </p:txBody>
        </p:sp>
      </p:grpSp>
      <p:sp>
        <p:nvSpPr>
          <p:cNvPr id="24" name="Isosceles Triangle 23" descr="Arrow showing 74% of those who started their tenancy in the last 2 years trust the PCA to regulate pubs industry independently of the pub companies in 2024 is statistically significantly higher than 56% in 2023.">
            <a:extLst>
              <a:ext uri="{FF2B5EF4-FFF2-40B4-BE49-F238E27FC236}">
                <a16:creationId xmlns:a16="http://schemas.microsoft.com/office/drawing/2014/main" id="{E9B22F05-5650-874D-BF70-9F0D2AE0692B}"/>
              </a:ext>
            </a:extLst>
          </p:cNvPr>
          <p:cNvSpPr/>
          <p:nvPr/>
        </p:nvSpPr>
        <p:spPr>
          <a:xfrm>
            <a:off x="5307926" y="4219736"/>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Isosceles Triangle 24" descr="Arrow showing 72% of those who started their tenancy in the last 2 years trust the PCA to regulate pubs industry independently of the government in 2024 is statistically significantly higher than 83% in 2023.">
            <a:extLst>
              <a:ext uri="{FF2B5EF4-FFF2-40B4-BE49-F238E27FC236}">
                <a16:creationId xmlns:a16="http://schemas.microsoft.com/office/drawing/2014/main" id="{C5DF22AD-EC9F-45C8-76A2-D515B5EA4F32}"/>
              </a:ext>
            </a:extLst>
          </p:cNvPr>
          <p:cNvSpPr/>
          <p:nvPr/>
        </p:nvSpPr>
        <p:spPr>
          <a:xfrm>
            <a:off x="5255407" y="5100583"/>
            <a:ext cx="265686" cy="2660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2" name="Chart 1" descr="Chart showing tenants' view, by pub company, of the PCA's independence among those who are aware of the PCA. 83% of Marston's tenants said they trust the PCA to regulate the industry independently of the pub companies, 71% of Admiral tenants said so, 70% of Greene King tenants said so, 67% of Star tenants said so, 61% of Punch tenants said so and 49% of Stonegate tenants. 82% of Marston's tenants said they trust the PCA to regulate the industry independently of the UK government, 71% of Admiral tenants said so, 68% of Greene King tenants said so, 61% of Star tenants said so, 62% of Punch tenants said so and 45% of Stonegate tenants said so.">
            <a:extLst>
              <a:ext uri="{FF2B5EF4-FFF2-40B4-BE49-F238E27FC236}">
                <a16:creationId xmlns:a16="http://schemas.microsoft.com/office/drawing/2014/main" id="{3D36E286-AA3D-E06E-CBED-E6A0B1E523D9}"/>
              </a:ext>
            </a:extLst>
          </p:cNvPr>
          <p:cNvGraphicFramePr/>
          <p:nvPr>
            <p:extLst>
              <p:ext uri="{D42A27DB-BD31-4B8C-83A1-F6EECF244321}">
                <p14:modId xmlns:p14="http://schemas.microsoft.com/office/powerpoint/2010/main" val="4247354047"/>
              </p:ext>
            </p:extLst>
          </p:nvPr>
        </p:nvGraphicFramePr>
        <p:xfrm>
          <a:off x="6085643" y="1481394"/>
          <a:ext cx="6242063" cy="4196453"/>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CE1A39E3-7D4F-1E79-6761-7654F01B9EB3}"/>
              </a:ext>
            </a:extLst>
          </p:cNvPr>
          <p:cNvGrpSpPr/>
          <p:nvPr/>
        </p:nvGrpSpPr>
        <p:grpSpPr>
          <a:xfrm>
            <a:off x="7643854" y="6083942"/>
            <a:ext cx="3449102" cy="142854"/>
            <a:chOff x="8037739" y="6025190"/>
            <a:chExt cx="3768951" cy="163585"/>
          </a:xfrm>
        </p:grpSpPr>
        <p:grpSp>
          <p:nvGrpSpPr>
            <p:cNvPr id="13" name="Group 12">
              <a:extLst>
                <a:ext uri="{FF2B5EF4-FFF2-40B4-BE49-F238E27FC236}">
                  <a16:creationId xmlns:a16="http://schemas.microsoft.com/office/drawing/2014/main" id="{FAD059F3-6D9C-031C-6936-7336E92F27A6}"/>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15" name="Isosceles Triangle 14">
                <a:extLst>
                  <a:ext uri="{FF2B5EF4-FFF2-40B4-BE49-F238E27FC236}">
                    <a16:creationId xmlns:a16="http://schemas.microsoft.com/office/drawing/2014/main" id="{FE25069E-574B-A776-2D45-C2E740D4093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Isosceles Triangle 16">
                <a:extLst>
                  <a:ext uri="{FF2B5EF4-FFF2-40B4-BE49-F238E27FC236}">
                    <a16:creationId xmlns:a16="http://schemas.microsoft.com/office/drawing/2014/main" id="{87756157-BD82-E8AF-02CB-404DB58BBFD0}"/>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4" name="Text Placeholder 15">
              <a:extLst>
                <a:ext uri="{FF2B5EF4-FFF2-40B4-BE49-F238E27FC236}">
                  <a16:creationId xmlns:a16="http://schemas.microsoft.com/office/drawing/2014/main" id="{BA97AFD9-0110-122D-6031-2898708AE952}"/>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 name="Text Placeholder 15">
            <a:extLst>
              <a:ext uri="{FF2B5EF4-FFF2-40B4-BE49-F238E27FC236}">
                <a16:creationId xmlns:a16="http://schemas.microsoft.com/office/drawing/2014/main" id="{4612CFD7-3F79-D8A7-A0FB-823A2297C2F4}"/>
              </a:ext>
              <a:ext uri="{C183D7F6-B498-43B3-948B-1728B52AA6E4}">
                <adec:decorative xmlns:adec="http://schemas.microsoft.com/office/drawing/2017/decorative" val="0"/>
              </a:ext>
            </a:extLst>
          </p:cNvPr>
          <p:cNvSpPr txBox="1">
            <a:spLocks/>
          </p:cNvSpPr>
          <p:nvPr/>
        </p:nvSpPr>
        <p:spPr>
          <a:xfrm>
            <a:off x="484365" y="5896275"/>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were very / quite / not very aware of the PCA (</a:t>
            </a:r>
            <a:r>
              <a:rPr lang="en-GB" sz="800" dirty="0">
                <a:solidFill>
                  <a:prstClr val="black"/>
                </a:solidFill>
                <a:latin typeface="Arial"/>
              </a:rPr>
              <a:t>970</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388828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15</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04</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2492990"/>
          </a:xfrm>
        </p:spPr>
        <p:txBody>
          <a:bodyPr/>
          <a:lstStyle/>
          <a:p>
            <a:r>
              <a:rPr lang="en-GB" dirty="0"/>
              <a:t>Awareness and experience of code rights</a:t>
            </a:r>
          </a:p>
        </p:txBody>
      </p:sp>
    </p:spTree>
    <p:extLst>
      <p:ext uri="{BB962C8B-B14F-4D97-AF65-F5344CB8AC3E}">
        <p14:creationId xmlns:p14="http://schemas.microsoft.com/office/powerpoint/2010/main" val="288458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533314" cy="4449441"/>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Familiarity with rights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0159856"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C6. Before today, how familiar, or not, would you say you were with your rights as a tenant in the following areas of The Pubs Code?</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familiarity with certain code rights. Responses. Rent proposal familiar 67% (no change from 2023) and unfamiliar 31%. Rent assessment proposal familiar 64% (1 point increase from 2023) and unfamiliar 33%. MRO familiar 63% (no change since 2023) and unfamiliar 35%. Price match insurance on the open market familiar 56% (1 point increase from 2023) and unfamiliar 41%.">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631762636"/>
              </p:ext>
            </p:extLst>
          </p:nvPr>
        </p:nvGraphicFramePr>
        <p:xfrm>
          <a:off x="2360903" y="1782669"/>
          <a:ext cx="8764613" cy="411137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7035445" y="1603021"/>
            <a:ext cx="1414477"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a:ea typeface="+mn-ea"/>
                <a:cs typeface="+mn-cs"/>
              </a:rPr>
              <a:t>Familiar	</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2" name="Rectangle 1">
            <a:extLst>
              <a:ext uri="{FF2B5EF4-FFF2-40B4-BE49-F238E27FC236}">
                <a16:creationId xmlns:a16="http://schemas.microsoft.com/office/drawing/2014/main" id="{6938BCFB-0B96-C39C-CE90-B0626671494F}"/>
              </a:ext>
            </a:extLst>
          </p:cNvPr>
          <p:cNvSpPr/>
          <p:nvPr/>
        </p:nvSpPr>
        <p:spPr>
          <a:xfrm>
            <a:off x="603554" y="1745707"/>
            <a:ext cx="1621636" cy="1378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Familiarity with rights has remained consistent since last year.</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28" y="6029824"/>
            <a:ext cx="9640221" cy="392113"/>
          </a:xfrm>
          <a:prstGeom prst="rect">
            <a:avLst/>
          </a:prstGeom>
        </p:spPr>
        <p:txBody>
          <a:bodyPr vert="horz" lIns="0" tIns="0" rIns="0" bIns="0" rtlCol="0" anchor="t">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800" b="1" i="0" u="none" strike="noStrike" kern="1200" cap="none" spc="0" normalizeH="0" baseline="0" noProof="0" dirty="0">
                <a:ln>
                  <a:noFill/>
                </a:ln>
                <a:effectLst/>
                <a:uLnTx/>
                <a:uFillTx/>
                <a:latin typeface="Arial"/>
                <a:ea typeface="+mn-ea"/>
                <a:cs typeface="+mn-cs"/>
              </a:rPr>
              <a:t>Base: </a:t>
            </a:r>
            <a:r>
              <a:rPr kumimoji="0" lang="en-GB" sz="800" i="0" u="none" strike="noStrike" kern="1200" cap="none" spc="0" normalizeH="0" baseline="0" noProof="0" dirty="0">
                <a:ln>
                  <a:noFill/>
                </a:ln>
                <a:effectLst/>
                <a:uLnTx/>
                <a:uFillTx/>
                <a:latin typeface="Arial"/>
                <a:ea typeface="+mn-ea"/>
                <a:cs typeface="+mn-cs"/>
              </a:rPr>
              <a:t>All tenants with a tied tenancy, tied lease agreement, something else or who don’t know what their agreement is (</a:t>
            </a:r>
            <a:r>
              <a:rPr lang="en-GB" sz="800" dirty="0">
                <a:latin typeface="Arial"/>
              </a:rPr>
              <a:t>992</a:t>
            </a:r>
            <a:r>
              <a:rPr kumimoji="0" lang="en-GB" sz="800" i="0" u="none" strike="noStrike" kern="1200" cap="none" spc="0" normalizeH="0" baseline="0" noProof="0" dirty="0">
                <a:ln>
                  <a:noFill/>
                </a:ln>
                <a:effectLst/>
                <a:uLnTx/>
                <a:uFillTx/>
                <a:latin typeface="Arial"/>
                <a:ea typeface="+mn-ea"/>
                <a:cs typeface="+mn-cs"/>
              </a:rPr>
              <a:t>)</a:t>
            </a:r>
          </a:p>
        </p:txBody>
      </p:sp>
      <p:sp>
        <p:nvSpPr>
          <p:cNvPr id="4" name="TextBox 3">
            <a:extLst>
              <a:ext uri="{FF2B5EF4-FFF2-40B4-BE49-F238E27FC236}">
                <a16:creationId xmlns:a16="http://schemas.microsoft.com/office/drawing/2014/main" id="{757D785B-6E1A-0316-FAEB-64FAC6006190}"/>
              </a:ext>
              <a:ext uri="{C183D7F6-B498-43B3-948B-1728B52AA6E4}">
                <adec:decorative xmlns:adec="http://schemas.microsoft.com/office/drawing/2017/decorative" val="1"/>
              </a:ext>
            </a:extLst>
          </p:cNvPr>
          <p:cNvSpPr txBox="1"/>
          <p:nvPr/>
        </p:nvSpPr>
        <p:spPr>
          <a:xfrm>
            <a:off x="11396943" y="2362810"/>
            <a:ext cx="76944" cy="276999"/>
          </a:xfrm>
          <a:prstGeom prst="rect">
            <a:avLst/>
          </a:prstGeom>
          <a:noFill/>
        </p:spPr>
        <p:txBody>
          <a:bodyPr wrap="none" lIns="0" tIns="0" rIns="0" bIns="0" rtlCol="0">
            <a:spAutoFit/>
          </a:bodyPr>
          <a:lstStyle/>
          <a:p>
            <a:pPr algn="l">
              <a:spcBef>
                <a:spcPts val="400"/>
              </a:spcBef>
              <a:spcAft>
                <a:spcPts val="400"/>
              </a:spcAft>
            </a:pPr>
            <a:r>
              <a:rPr lang="en-GB" b="1" dirty="0"/>
              <a:t>-</a:t>
            </a:r>
          </a:p>
        </p:txBody>
      </p:sp>
      <p:sp>
        <p:nvSpPr>
          <p:cNvPr id="6" name="TextBox 5">
            <a:extLst>
              <a:ext uri="{FF2B5EF4-FFF2-40B4-BE49-F238E27FC236}">
                <a16:creationId xmlns:a16="http://schemas.microsoft.com/office/drawing/2014/main" id="{196964FC-5A11-8013-6D5F-8115A2FEEE06}"/>
              </a:ext>
              <a:ext uri="{C183D7F6-B498-43B3-948B-1728B52AA6E4}">
                <adec:decorative xmlns:adec="http://schemas.microsoft.com/office/drawing/2017/decorative" val="1"/>
              </a:ext>
            </a:extLst>
          </p:cNvPr>
          <p:cNvSpPr txBox="1"/>
          <p:nvPr/>
        </p:nvSpPr>
        <p:spPr>
          <a:xfrm>
            <a:off x="11396943" y="3332297"/>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7" name="TextBox 6">
            <a:extLst>
              <a:ext uri="{FF2B5EF4-FFF2-40B4-BE49-F238E27FC236}">
                <a16:creationId xmlns:a16="http://schemas.microsoft.com/office/drawing/2014/main" id="{EBA08F4C-D5CB-949F-C742-89809B797021}"/>
              </a:ext>
              <a:ext uri="{C183D7F6-B498-43B3-948B-1728B52AA6E4}">
                <adec:decorative xmlns:adec="http://schemas.microsoft.com/office/drawing/2017/decorative" val="1"/>
              </a:ext>
            </a:extLst>
          </p:cNvPr>
          <p:cNvSpPr txBox="1"/>
          <p:nvPr/>
        </p:nvSpPr>
        <p:spPr>
          <a:xfrm>
            <a:off x="11396943" y="4290764"/>
            <a:ext cx="76944" cy="276999"/>
          </a:xfrm>
          <a:prstGeom prst="rect">
            <a:avLst/>
          </a:prstGeom>
          <a:noFill/>
        </p:spPr>
        <p:txBody>
          <a:bodyPr wrap="none" lIns="0" tIns="0" rIns="0" bIns="0" rtlCol="0">
            <a:spAutoFit/>
          </a:bodyPr>
          <a:lstStyle/>
          <a:p>
            <a:pPr algn="l">
              <a:spcBef>
                <a:spcPts val="400"/>
              </a:spcBef>
              <a:spcAft>
                <a:spcPts val="400"/>
              </a:spcAft>
            </a:pPr>
            <a:r>
              <a:rPr lang="en-GB" b="1" dirty="0"/>
              <a:t>-</a:t>
            </a:r>
          </a:p>
        </p:txBody>
      </p:sp>
      <p:sp>
        <p:nvSpPr>
          <p:cNvPr id="13" name="TextBox 12">
            <a:extLst>
              <a:ext uri="{FF2B5EF4-FFF2-40B4-BE49-F238E27FC236}">
                <a16:creationId xmlns:a16="http://schemas.microsoft.com/office/drawing/2014/main" id="{434838B2-76E2-A4F9-D88C-AF1F2930C3FD}"/>
              </a:ext>
              <a:ext uri="{C183D7F6-B498-43B3-948B-1728B52AA6E4}">
                <adec:decorative xmlns:adec="http://schemas.microsoft.com/office/drawing/2017/decorative" val="1"/>
              </a:ext>
            </a:extLst>
          </p:cNvPr>
          <p:cNvSpPr txBox="1"/>
          <p:nvPr/>
        </p:nvSpPr>
        <p:spPr>
          <a:xfrm>
            <a:off x="11396943" y="5271270"/>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14" name="TextBox 13">
            <a:extLst>
              <a:ext uri="{FF2B5EF4-FFF2-40B4-BE49-F238E27FC236}">
                <a16:creationId xmlns:a16="http://schemas.microsoft.com/office/drawing/2014/main" id="{43CBBD58-12B2-C417-2335-7FCF24CC6D76}"/>
              </a:ext>
              <a:ext uri="{C183D7F6-B498-43B3-948B-1728B52AA6E4}">
                <adec:decorative xmlns:adec="http://schemas.microsoft.com/office/drawing/2017/decorative" val="1"/>
              </a:ext>
            </a:extLst>
          </p:cNvPr>
          <p:cNvSpPr txBox="1"/>
          <p:nvPr/>
        </p:nvSpPr>
        <p:spPr>
          <a:xfrm>
            <a:off x="10904675" y="1528032"/>
            <a:ext cx="1065870"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familiarity since 2023</a:t>
            </a:r>
          </a:p>
        </p:txBody>
      </p:sp>
      <p:sp>
        <p:nvSpPr>
          <p:cNvPr id="15" name="Rectangle 14">
            <a:extLst>
              <a:ext uri="{FF2B5EF4-FFF2-40B4-BE49-F238E27FC236}">
                <a16:creationId xmlns:a16="http://schemas.microsoft.com/office/drawing/2014/main" id="{69065169-BE0B-0637-73CD-DA1613847E08}"/>
              </a:ext>
              <a:ext uri="{C183D7F6-B498-43B3-948B-1728B52AA6E4}">
                <adec:decorative xmlns:adec="http://schemas.microsoft.com/office/drawing/2017/decorative" val="1"/>
              </a:ext>
            </a:extLst>
          </p:cNvPr>
          <p:cNvSpPr/>
          <p:nvPr/>
        </p:nvSpPr>
        <p:spPr bwMode="gray">
          <a:xfrm>
            <a:off x="9413254" y="1623217"/>
            <a:ext cx="1414477"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a:ea typeface="+mn-ea"/>
                <a:cs typeface="+mn-cs"/>
              </a:rPr>
              <a:t>Unfamiliar</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26600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533314" cy="4449441"/>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Satisfaction with pub company handling of Pubs Code events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0159856"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C7. Overall, how satisfied or dissatisfied were you with how [PUB COMPANY] dealt with you when you did the following?</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satisfaction with pub company response when code rights exercised. Responses. Sought to price match premises insurance satisfied 61% (no change from 2023) and dissatisfied 17%. Received a rent proposal satisfied 58% (1 point increase since 2023) and dissatisfied 26%. Received rent assessment proposal satisfied 49% (4 point decrease since 2023) and dissatisfied 32%. Requested MRO satisfied 30% (1 point decrease since 2023) and dissatisfied 52%.">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488102868"/>
              </p:ext>
            </p:extLst>
          </p:nvPr>
        </p:nvGraphicFramePr>
        <p:xfrm>
          <a:off x="1886197" y="1793625"/>
          <a:ext cx="9296400"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EC2BE7DA-56C1-B871-080B-CF8A5CB08389}"/>
              </a:ext>
            </a:extLst>
          </p:cNvPr>
          <p:cNvSpPr/>
          <p:nvPr/>
        </p:nvSpPr>
        <p:spPr>
          <a:xfrm>
            <a:off x="581520" y="1613502"/>
            <a:ext cx="1282642" cy="2165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0000"/>
              </a:lnSpc>
            </a:pPr>
            <a:r>
              <a:rPr lang="en-GB" sz="1400" b="1" dirty="0">
                <a:solidFill>
                  <a:schemeClr val="bg1"/>
                </a:solidFill>
              </a:rPr>
              <a:t>Among tenants who experienced the following events, satisfaction has stayed the same.</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28" y="6029824"/>
            <a:ext cx="1060268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effectLst/>
                <a:uLnTx/>
                <a:uFillTx/>
                <a:latin typeface="Arial"/>
                <a:ea typeface="+mn-ea"/>
                <a:cs typeface="+mn-cs"/>
              </a:rPr>
              <a:t>Base: </a:t>
            </a:r>
            <a:r>
              <a:rPr kumimoji="0" lang="en-GB" sz="800" i="0" u="none" strike="noStrike" kern="1200" cap="none" spc="0" normalizeH="0" baseline="0" noProof="0" dirty="0">
                <a:ln>
                  <a:noFill/>
                </a:ln>
                <a:effectLst/>
                <a:uLnTx/>
                <a:uFillTx/>
                <a:latin typeface="Arial"/>
                <a:ea typeface="+mn-ea"/>
                <a:cs typeface="+mn-cs"/>
              </a:rPr>
              <a:t>All tied tenants who sought to price match the amount you pay your Pub Company for premises insurance on the open market (</a:t>
            </a:r>
            <a:r>
              <a:rPr lang="en-GB" sz="800" dirty="0">
                <a:latin typeface="Arial"/>
              </a:rPr>
              <a:t>155</a:t>
            </a:r>
            <a:r>
              <a:rPr kumimoji="0" lang="en-GB" sz="800" i="0" u="none" strike="noStrike" kern="1200" cap="none" spc="0" normalizeH="0" baseline="0" noProof="0" dirty="0">
                <a:ln>
                  <a:noFill/>
                </a:ln>
                <a:effectLst/>
                <a:uLnTx/>
                <a:uFillTx/>
                <a:latin typeface="Arial"/>
                <a:ea typeface="+mn-ea"/>
                <a:cs typeface="+mn-cs"/>
              </a:rPr>
              <a:t>), received a Rent Proposal from your Pub Company regarding a new or renewed tenancy (</a:t>
            </a:r>
            <a:r>
              <a:rPr lang="en-GB" sz="800" dirty="0">
                <a:latin typeface="Arial"/>
              </a:rPr>
              <a:t>292</a:t>
            </a:r>
            <a:r>
              <a:rPr kumimoji="0" lang="en-GB" sz="800" i="0" u="none" strike="noStrike" kern="1200" cap="none" spc="0" normalizeH="0" baseline="0" noProof="0" dirty="0">
                <a:ln>
                  <a:noFill/>
                </a:ln>
                <a:effectLst/>
                <a:uLnTx/>
                <a:uFillTx/>
                <a:latin typeface="Arial"/>
                <a:ea typeface="+mn-ea"/>
                <a:cs typeface="+mn-cs"/>
              </a:rPr>
              <a:t>), received a Rent Assessment Proposal from your Pub Company regarding an existing tenancy (</a:t>
            </a:r>
            <a:r>
              <a:rPr lang="en-GB" sz="800" dirty="0">
                <a:latin typeface="Arial"/>
              </a:rPr>
              <a:t>252</a:t>
            </a:r>
            <a:r>
              <a:rPr kumimoji="0" lang="en-GB" sz="800" i="0" u="none" strike="noStrike" kern="1200" cap="none" spc="0" normalizeH="0" baseline="0" noProof="0" dirty="0">
                <a:ln>
                  <a:noFill/>
                </a:ln>
                <a:effectLst/>
                <a:uLnTx/>
                <a:uFillTx/>
                <a:latin typeface="Arial"/>
                <a:ea typeface="+mn-ea"/>
                <a:cs typeface="+mn-cs"/>
              </a:rPr>
              <a:t>) and requested a market rent only option to go free of tie (112)</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6320000" y="1626809"/>
            <a:ext cx="1414477"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9096922" y="1626809"/>
            <a:ext cx="1819656"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4" name="TextBox 3">
            <a:extLst>
              <a:ext uri="{FF2B5EF4-FFF2-40B4-BE49-F238E27FC236}">
                <a16:creationId xmlns:a16="http://schemas.microsoft.com/office/drawing/2014/main" id="{A9D7A399-1C10-46A8-FCED-39F16E0229AF}"/>
              </a:ext>
              <a:ext uri="{C183D7F6-B498-43B3-948B-1728B52AA6E4}">
                <adec:decorative xmlns:adec="http://schemas.microsoft.com/office/drawing/2017/decorative" val="1"/>
              </a:ext>
            </a:extLst>
          </p:cNvPr>
          <p:cNvSpPr txBox="1"/>
          <p:nvPr/>
        </p:nvSpPr>
        <p:spPr>
          <a:xfrm>
            <a:off x="11396943" y="2362810"/>
            <a:ext cx="76944" cy="276999"/>
          </a:xfrm>
          <a:prstGeom prst="rect">
            <a:avLst/>
          </a:prstGeom>
          <a:noFill/>
        </p:spPr>
        <p:txBody>
          <a:bodyPr wrap="none" lIns="0" tIns="0" rIns="0" bIns="0" rtlCol="0">
            <a:spAutoFit/>
          </a:bodyPr>
          <a:lstStyle/>
          <a:p>
            <a:pPr algn="l">
              <a:spcBef>
                <a:spcPts val="400"/>
              </a:spcBef>
              <a:spcAft>
                <a:spcPts val="400"/>
              </a:spcAft>
            </a:pPr>
            <a:r>
              <a:rPr lang="en-GB" b="1" dirty="0"/>
              <a:t>-</a:t>
            </a:r>
          </a:p>
        </p:txBody>
      </p:sp>
      <p:sp>
        <p:nvSpPr>
          <p:cNvPr id="6" name="TextBox 5">
            <a:extLst>
              <a:ext uri="{FF2B5EF4-FFF2-40B4-BE49-F238E27FC236}">
                <a16:creationId xmlns:a16="http://schemas.microsoft.com/office/drawing/2014/main" id="{8F077406-5C94-FA54-7359-787B0F793B55}"/>
              </a:ext>
              <a:ext uri="{C183D7F6-B498-43B3-948B-1728B52AA6E4}">
                <adec:decorative xmlns:adec="http://schemas.microsoft.com/office/drawing/2017/decorative" val="1"/>
              </a:ext>
            </a:extLst>
          </p:cNvPr>
          <p:cNvSpPr txBox="1"/>
          <p:nvPr/>
        </p:nvSpPr>
        <p:spPr>
          <a:xfrm>
            <a:off x="11396943" y="3332297"/>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7" name="TextBox 6">
            <a:extLst>
              <a:ext uri="{FF2B5EF4-FFF2-40B4-BE49-F238E27FC236}">
                <a16:creationId xmlns:a16="http://schemas.microsoft.com/office/drawing/2014/main" id="{B1D71C32-5BB7-F0DD-722A-A2F7D76E8BFA}"/>
              </a:ext>
              <a:ext uri="{C183D7F6-B498-43B3-948B-1728B52AA6E4}">
                <adec:decorative xmlns:adec="http://schemas.microsoft.com/office/drawing/2017/decorative" val="1"/>
              </a:ext>
            </a:extLst>
          </p:cNvPr>
          <p:cNvSpPr txBox="1"/>
          <p:nvPr/>
        </p:nvSpPr>
        <p:spPr>
          <a:xfrm>
            <a:off x="11396943" y="4290764"/>
            <a:ext cx="205184" cy="276999"/>
          </a:xfrm>
          <a:prstGeom prst="rect">
            <a:avLst/>
          </a:prstGeom>
          <a:noFill/>
        </p:spPr>
        <p:txBody>
          <a:bodyPr wrap="none" lIns="0" tIns="0" rIns="0" bIns="0" rtlCol="0">
            <a:spAutoFit/>
          </a:bodyPr>
          <a:lstStyle/>
          <a:p>
            <a:pPr algn="l">
              <a:spcBef>
                <a:spcPts val="400"/>
              </a:spcBef>
              <a:spcAft>
                <a:spcPts val="400"/>
              </a:spcAft>
            </a:pPr>
            <a:r>
              <a:rPr lang="en-GB" b="1" dirty="0"/>
              <a:t>-4</a:t>
            </a:r>
          </a:p>
        </p:txBody>
      </p:sp>
      <p:sp>
        <p:nvSpPr>
          <p:cNvPr id="13" name="TextBox 12">
            <a:extLst>
              <a:ext uri="{FF2B5EF4-FFF2-40B4-BE49-F238E27FC236}">
                <a16:creationId xmlns:a16="http://schemas.microsoft.com/office/drawing/2014/main" id="{46DD9E2F-6015-F6D8-86A3-32E682FF6A1F}"/>
              </a:ext>
              <a:ext uri="{C183D7F6-B498-43B3-948B-1728B52AA6E4}">
                <adec:decorative xmlns:adec="http://schemas.microsoft.com/office/drawing/2017/decorative" val="1"/>
              </a:ext>
            </a:extLst>
          </p:cNvPr>
          <p:cNvSpPr txBox="1"/>
          <p:nvPr/>
        </p:nvSpPr>
        <p:spPr>
          <a:xfrm>
            <a:off x="11396943" y="5271270"/>
            <a:ext cx="205184"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14" name="TextBox 13">
            <a:extLst>
              <a:ext uri="{FF2B5EF4-FFF2-40B4-BE49-F238E27FC236}">
                <a16:creationId xmlns:a16="http://schemas.microsoft.com/office/drawing/2014/main" id="{0EDB21B9-D13C-6393-849F-49CA3B46B0F0}"/>
              </a:ext>
              <a:ext uri="{C183D7F6-B498-43B3-948B-1728B52AA6E4}">
                <adec:decorative xmlns:adec="http://schemas.microsoft.com/office/drawing/2017/decorative" val="1"/>
              </a:ext>
            </a:extLst>
          </p:cNvPr>
          <p:cNvSpPr txBox="1"/>
          <p:nvPr/>
        </p:nvSpPr>
        <p:spPr>
          <a:xfrm>
            <a:off x="10949453" y="1528032"/>
            <a:ext cx="1021092"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satisfaction since 2023</a:t>
            </a:r>
          </a:p>
        </p:txBody>
      </p:sp>
    </p:spTree>
    <p:extLst>
      <p:ext uri="{BB962C8B-B14F-4D97-AF65-F5344CB8AC3E}">
        <p14:creationId xmlns:p14="http://schemas.microsoft.com/office/powerpoint/2010/main" val="127852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18</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05</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437230" y="1622886"/>
            <a:ext cx="7420302" cy="3323987"/>
          </a:xfrm>
        </p:spPr>
        <p:txBody>
          <a:bodyPr/>
          <a:lstStyle/>
          <a:p>
            <a:r>
              <a:rPr lang="en-GB" dirty="0"/>
              <a:t>Tenant satisfaction with tenancy and pub company</a:t>
            </a:r>
          </a:p>
        </p:txBody>
      </p:sp>
    </p:spTree>
    <p:extLst>
      <p:ext uri="{BB962C8B-B14F-4D97-AF65-F5344CB8AC3E}">
        <p14:creationId xmlns:p14="http://schemas.microsoft.com/office/powerpoint/2010/main" val="51202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84365" y="1532448"/>
            <a:ext cx="11641559" cy="4450625"/>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Overall satisfaction with pub company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D3. Overall, taking everything into account, how satisfied or dissatisfied are you with your relationship with [PUB COMPANY] today?</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satisfaction with relationship with pub company by tenants of different pub companies. Responses. Overall 63% satisfied (1 point increase since 2023) and 21% dissatisfied. Marston's 79% satisfied (down 6 points since 2023) versus 10% dissatisfied. Admiral 78% (up 3 points since 2023) versus 9%, Greene King 77% (up 2 points since 2023) versus 11%, Star 64% (up 9 points since 2023) versus 22%, Punch 61% (up 1 point since 2023) versus 23% and Stonegate 47% (down 3 points since 2023) versus 33%. Satisfaction for Marston's, Admiral and Greene King is statistically significantly higher than the average, while satisfaction for Stonegate is lower. Dissatisfaction for Marston's, Admiral and Greene King is statistically significantly lower than the average, while dissatisfaction for Stonegate is high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421154957"/>
              </p:ext>
            </p:extLst>
          </p:nvPr>
        </p:nvGraphicFramePr>
        <p:xfrm>
          <a:off x="484365" y="1875934"/>
          <a:ext cx="10785258" cy="3998554"/>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E7659846-34A2-A813-D792-0EAA81621225}"/>
              </a:ext>
            </a:extLst>
          </p:cNvPr>
          <p:cNvSpPr/>
          <p:nvPr/>
        </p:nvSpPr>
        <p:spPr>
          <a:xfrm>
            <a:off x="666992" y="1704104"/>
            <a:ext cx="1980448" cy="1587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Overall satisfaction has remained stable, yet Star has improved tenant satisfaction since 2023.</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a:spLocks/>
          </p:cNvSpPr>
          <p:nvPr/>
        </p:nvSpPr>
        <p:spPr bwMode="gray">
          <a:xfrm>
            <a:off x="4047692" y="1577159"/>
            <a:ext cx="1338123"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9089374" y="1554717"/>
            <a:ext cx="1723541"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4" name="TextBox 3">
            <a:extLst>
              <a:ext uri="{FF2B5EF4-FFF2-40B4-BE49-F238E27FC236}">
                <a16:creationId xmlns:a16="http://schemas.microsoft.com/office/drawing/2014/main" id="{01EB6E62-E5C7-01F6-CD48-3D2E73E19CCC}"/>
              </a:ext>
              <a:ext uri="{C183D7F6-B498-43B3-948B-1728B52AA6E4}">
                <adec:decorative xmlns:adec="http://schemas.microsoft.com/office/drawing/2017/decorative" val="1"/>
              </a:ext>
            </a:extLst>
          </p:cNvPr>
          <p:cNvSpPr txBox="1"/>
          <p:nvPr/>
        </p:nvSpPr>
        <p:spPr>
          <a:xfrm>
            <a:off x="10828814" y="1528032"/>
            <a:ext cx="1357107"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satisfied since 2023</a:t>
            </a:r>
          </a:p>
        </p:txBody>
      </p:sp>
      <p:sp>
        <p:nvSpPr>
          <p:cNvPr id="6" name="TextBox 5">
            <a:extLst>
              <a:ext uri="{FF2B5EF4-FFF2-40B4-BE49-F238E27FC236}">
                <a16:creationId xmlns:a16="http://schemas.microsoft.com/office/drawing/2014/main" id="{A7CD2CE7-4C93-2667-8670-750E6B61DA75}"/>
              </a:ext>
              <a:ext uri="{C183D7F6-B498-43B3-948B-1728B52AA6E4}">
                <adec:decorative xmlns:adec="http://schemas.microsoft.com/office/drawing/2017/decorative" val="1"/>
              </a:ext>
            </a:extLst>
          </p:cNvPr>
          <p:cNvSpPr txBox="1"/>
          <p:nvPr/>
        </p:nvSpPr>
        <p:spPr>
          <a:xfrm>
            <a:off x="11331839" y="2155705"/>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7" name="TextBox 6">
            <a:extLst>
              <a:ext uri="{FF2B5EF4-FFF2-40B4-BE49-F238E27FC236}">
                <a16:creationId xmlns:a16="http://schemas.microsoft.com/office/drawing/2014/main" id="{2631CBE2-4460-4E14-83A8-F9549395826F}"/>
              </a:ext>
              <a:ext uri="{C183D7F6-B498-43B3-948B-1728B52AA6E4}">
                <adec:decorative xmlns:adec="http://schemas.microsoft.com/office/drawing/2017/decorative" val="1"/>
              </a:ext>
            </a:extLst>
          </p:cNvPr>
          <p:cNvSpPr txBox="1"/>
          <p:nvPr/>
        </p:nvSpPr>
        <p:spPr>
          <a:xfrm>
            <a:off x="11396943" y="2671285"/>
            <a:ext cx="205184" cy="276999"/>
          </a:xfrm>
          <a:prstGeom prst="rect">
            <a:avLst/>
          </a:prstGeom>
          <a:noFill/>
        </p:spPr>
        <p:txBody>
          <a:bodyPr wrap="none" lIns="0" tIns="0" rIns="0" bIns="0" rtlCol="0">
            <a:spAutoFit/>
          </a:bodyPr>
          <a:lstStyle/>
          <a:p>
            <a:pPr algn="l">
              <a:spcBef>
                <a:spcPts val="400"/>
              </a:spcBef>
              <a:spcAft>
                <a:spcPts val="400"/>
              </a:spcAft>
            </a:pPr>
            <a:r>
              <a:rPr lang="en-GB" b="1" dirty="0"/>
              <a:t>-6</a:t>
            </a:r>
          </a:p>
        </p:txBody>
      </p:sp>
      <p:sp>
        <p:nvSpPr>
          <p:cNvPr id="14" name="TextBox 13">
            <a:extLst>
              <a:ext uri="{FF2B5EF4-FFF2-40B4-BE49-F238E27FC236}">
                <a16:creationId xmlns:a16="http://schemas.microsoft.com/office/drawing/2014/main" id="{ED54B4C2-A96B-CBB6-08F4-30A4FAD1D3EC}"/>
              </a:ext>
              <a:ext uri="{C183D7F6-B498-43B3-948B-1728B52AA6E4}">
                <adec:decorative xmlns:adec="http://schemas.microsoft.com/office/drawing/2017/decorative" val="1"/>
              </a:ext>
            </a:extLst>
          </p:cNvPr>
          <p:cNvSpPr txBox="1"/>
          <p:nvPr/>
        </p:nvSpPr>
        <p:spPr>
          <a:xfrm>
            <a:off x="11345679" y="3194037"/>
            <a:ext cx="262892"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sp>
        <p:nvSpPr>
          <p:cNvPr id="21" name="TextBox 20">
            <a:extLst>
              <a:ext uri="{FF2B5EF4-FFF2-40B4-BE49-F238E27FC236}">
                <a16:creationId xmlns:a16="http://schemas.microsoft.com/office/drawing/2014/main" id="{9ADF2C61-D46E-D281-F7B0-6A4EA170A6CA}"/>
              </a:ext>
              <a:ext uri="{C183D7F6-B498-43B3-948B-1728B52AA6E4}">
                <adec:decorative xmlns:adec="http://schemas.microsoft.com/office/drawing/2017/decorative" val="1"/>
              </a:ext>
            </a:extLst>
          </p:cNvPr>
          <p:cNvSpPr txBox="1"/>
          <p:nvPr/>
        </p:nvSpPr>
        <p:spPr>
          <a:xfrm>
            <a:off x="11341999" y="3757761"/>
            <a:ext cx="262892" cy="276999"/>
          </a:xfrm>
          <a:prstGeom prst="rect">
            <a:avLst/>
          </a:prstGeom>
          <a:noFill/>
        </p:spPr>
        <p:txBody>
          <a:bodyPr wrap="none" lIns="0" tIns="0" rIns="0" bIns="0" rtlCol="0">
            <a:spAutoFit/>
          </a:bodyPr>
          <a:lstStyle/>
          <a:p>
            <a:pPr algn="l">
              <a:spcBef>
                <a:spcPts val="400"/>
              </a:spcBef>
              <a:spcAft>
                <a:spcPts val="400"/>
              </a:spcAft>
            </a:pPr>
            <a:r>
              <a:rPr lang="en-GB" b="1" dirty="0"/>
              <a:t>+2</a:t>
            </a:r>
          </a:p>
        </p:txBody>
      </p:sp>
      <p:sp>
        <p:nvSpPr>
          <p:cNvPr id="22" name="TextBox 21">
            <a:extLst>
              <a:ext uri="{FF2B5EF4-FFF2-40B4-BE49-F238E27FC236}">
                <a16:creationId xmlns:a16="http://schemas.microsoft.com/office/drawing/2014/main" id="{D7F0BA1C-E7F9-A1D5-A13D-183995754E73}"/>
              </a:ext>
              <a:ext uri="{C183D7F6-B498-43B3-948B-1728B52AA6E4}">
                <adec:decorative xmlns:adec="http://schemas.microsoft.com/office/drawing/2017/decorative" val="1"/>
              </a:ext>
            </a:extLst>
          </p:cNvPr>
          <p:cNvSpPr txBox="1"/>
          <p:nvPr/>
        </p:nvSpPr>
        <p:spPr>
          <a:xfrm>
            <a:off x="11353784" y="4292805"/>
            <a:ext cx="262892" cy="276999"/>
          </a:xfrm>
          <a:prstGeom prst="rect">
            <a:avLst/>
          </a:prstGeom>
          <a:noFill/>
        </p:spPr>
        <p:txBody>
          <a:bodyPr wrap="none" lIns="0" tIns="0" rIns="0" bIns="0" rtlCol="0">
            <a:spAutoFit/>
          </a:bodyPr>
          <a:lstStyle/>
          <a:p>
            <a:pPr algn="l">
              <a:spcBef>
                <a:spcPts val="400"/>
              </a:spcBef>
              <a:spcAft>
                <a:spcPts val="400"/>
              </a:spcAft>
            </a:pPr>
            <a:r>
              <a:rPr lang="en-GB" b="1" dirty="0"/>
              <a:t>+9</a:t>
            </a:r>
          </a:p>
        </p:txBody>
      </p:sp>
      <p:sp>
        <p:nvSpPr>
          <p:cNvPr id="23" name="TextBox 22">
            <a:extLst>
              <a:ext uri="{FF2B5EF4-FFF2-40B4-BE49-F238E27FC236}">
                <a16:creationId xmlns:a16="http://schemas.microsoft.com/office/drawing/2014/main" id="{9021DD4A-295F-6D89-2E1E-1CB6C70C34BD}"/>
              </a:ext>
              <a:ext uri="{C183D7F6-B498-43B3-948B-1728B52AA6E4}">
                <adec:decorative xmlns:adec="http://schemas.microsoft.com/office/drawing/2017/decorative" val="1"/>
              </a:ext>
            </a:extLst>
          </p:cNvPr>
          <p:cNvSpPr txBox="1"/>
          <p:nvPr/>
        </p:nvSpPr>
        <p:spPr>
          <a:xfrm>
            <a:off x="11354327" y="4801769"/>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24" name="TextBox 23">
            <a:extLst>
              <a:ext uri="{FF2B5EF4-FFF2-40B4-BE49-F238E27FC236}">
                <a16:creationId xmlns:a16="http://schemas.microsoft.com/office/drawing/2014/main" id="{CCD48E25-99CE-6006-6E43-B73928D9AFF5}"/>
              </a:ext>
              <a:ext uri="{C183D7F6-B498-43B3-948B-1728B52AA6E4}">
                <adec:decorative xmlns:adec="http://schemas.microsoft.com/office/drawing/2017/decorative" val="1"/>
              </a:ext>
            </a:extLst>
          </p:cNvPr>
          <p:cNvSpPr txBox="1"/>
          <p:nvPr/>
        </p:nvSpPr>
        <p:spPr>
          <a:xfrm>
            <a:off x="11384807" y="5346545"/>
            <a:ext cx="205184"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6663054"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(1203) with Admiral (</a:t>
            </a:r>
            <a:r>
              <a:rPr lang="en-GB" sz="800" dirty="0">
                <a:solidFill>
                  <a:prstClr val="black"/>
                </a:solidFill>
                <a:latin typeface="Arial"/>
              </a:rPr>
              <a:t>152</a:t>
            </a:r>
            <a:r>
              <a:rPr kumimoji="0" lang="en-GB" sz="800" i="0" u="none" strike="noStrike" kern="1200" cap="none" spc="0" normalizeH="0" baseline="0" noProof="0" dirty="0">
                <a:ln>
                  <a:noFill/>
                </a:ln>
                <a:solidFill>
                  <a:prstClr val="black"/>
                </a:solidFill>
                <a:effectLst/>
                <a:uLnTx/>
                <a:uFillTx/>
                <a:latin typeface="Arial"/>
                <a:ea typeface="+mn-ea"/>
                <a:cs typeface="+mn-cs"/>
              </a:rPr>
              <a:t>), Marston’s (</a:t>
            </a:r>
            <a:r>
              <a:rPr lang="en-GB" sz="800" dirty="0">
                <a:solidFill>
                  <a:prstClr val="black"/>
                </a:solidFill>
                <a:latin typeface="Arial"/>
              </a:rPr>
              <a:t>165</a:t>
            </a:r>
            <a:r>
              <a:rPr kumimoji="0" lang="en-GB" sz="800" i="0" u="none" strike="noStrike" kern="1200" cap="none" spc="0" normalizeH="0" baseline="0" noProof="0" dirty="0">
                <a:ln>
                  <a:noFill/>
                </a:ln>
                <a:solidFill>
                  <a:prstClr val="black"/>
                </a:solidFill>
                <a:effectLst/>
                <a:uLnTx/>
                <a:uFillTx/>
                <a:latin typeface="Arial"/>
                <a:ea typeface="+mn-ea"/>
                <a:cs typeface="+mn-cs"/>
              </a:rPr>
              <a:t>), Punch Pubs (134), Star Pubs and Bars (</a:t>
            </a:r>
            <a:r>
              <a:rPr lang="en-GB" sz="800" dirty="0">
                <a:solidFill>
                  <a:prstClr val="black"/>
                </a:solidFill>
                <a:latin typeface="Arial"/>
              </a:rPr>
              <a:t>233</a:t>
            </a:r>
            <a:r>
              <a:rPr kumimoji="0" lang="en-GB" sz="800" i="0" u="none" strike="noStrike" kern="1200" cap="none" spc="0" normalizeH="0" baseline="0" noProof="0" dirty="0">
                <a:ln>
                  <a:noFill/>
                </a:ln>
                <a:solidFill>
                  <a:prstClr val="black"/>
                </a:solidFill>
                <a:effectLst/>
                <a:uLnTx/>
                <a:uFillTx/>
                <a:latin typeface="Arial"/>
                <a:ea typeface="+mn-ea"/>
                <a:cs typeface="+mn-cs"/>
              </a:rPr>
              <a:t>), Greene King (13</a:t>
            </a:r>
            <a:r>
              <a:rPr lang="en-GB" sz="800" dirty="0">
                <a:solidFill>
                  <a:prstClr val="black"/>
                </a:solidFill>
                <a:latin typeface="Arial"/>
              </a:rPr>
              <a:t>5</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(384) </a:t>
            </a:r>
          </a:p>
        </p:txBody>
      </p:sp>
      <p:grpSp>
        <p:nvGrpSpPr>
          <p:cNvPr id="2" name="Group 1"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1A068A10-8F0B-A012-67F5-FF60DF62C757}"/>
              </a:ext>
            </a:extLst>
          </p:cNvPr>
          <p:cNvGrpSpPr/>
          <p:nvPr/>
        </p:nvGrpSpPr>
        <p:grpSpPr>
          <a:xfrm>
            <a:off x="7643854" y="6083942"/>
            <a:ext cx="3449102" cy="142854"/>
            <a:chOff x="8037739" y="6025190"/>
            <a:chExt cx="3768951" cy="163585"/>
          </a:xfrm>
        </p:grpSpPr>
        <p:grpSp>
          <p:nvGrpSpPr>
            <p:cNvPr id="17" name="Group 16">
              <a:extLst>
                <a:ext uri="{FF2B5EF4-FFF2-40B4-BE49-F238E27FC236}">
                  <a16:creationId xmlns:a16="http://schemas.microsoft.com/office/drawing/2014/main" id="{A57A2C94-5801-0485-FC40-8C45CA77B505}"/>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0" name="Isosceles Triangle 19">
                <a:extLst>
                  <a:ext uri="{FF2B5EF4-FFF2-40B4-BE49-F238E27FC236}">
                    <a16:creationId xmlns:a16="http://schemas.microsoft.com/office/drawing/2014/main" id="{517F0937-1FC7-529A-F961-93C42D527806}"/>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5" name="Isosceles Triangle 34">
                <a:extLst>
                  <a:ext uri="{FF2B5EF4-FFF2-40B4-BE49-F238E27FC236}">
                    <a16:creationId xmlns:a16="http://schemas.microsoft.com/office/drawing/2014/main" id="{04082136-45EE-CBD2-E4E7-BC914600A898}"/>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9" name="Text Placeholder 15">
              <a:extLst>
                <a:ext uri="{FF2B5EF4-FFF2-40B4-BE49-F238E27FC236}">
                  <a16:creationId xmlns:a16="http://schemas.microsoft.com/office/drawing/2014/main" id="{A2E98370-0C31-3943-FDD2-A4FD7065B491}"/>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9" name="Group 38"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A0CC8622-9578-9C79-DB5A-4E0A3CD44F05}"/>
              </a:ext>
            </a:extLst>
          </p:cNvPr>
          <p:cNvGrpSpPr/>
          <p:nvPr/>
        </p:nvGrpSpPr>
        <p:grpSpPr>
          <a:xfrm>
            <a:off x="7712577" y="6296273"/>
            <a:ext cx="3410025" cy="501908"/>
            <a:chOff x="6180006" y="6015960"/>
            <a:chExt cx="4063423" cy="655157"/>
          </a:xfrm>
          <a:solidFill>
            <a:schemeClr val="bg1"/>
          </a:solidFill>
        </p:grpSpPr>
        <p:sp>
          <p:nvSpPr>
            <p:cNvPr id="40" name="Rectangle 39">
              <a:extLst>
                <a:ext uri="{FF2B5EF4-FFF2-40B4-BE49-F238E27FC236}">
                  <a16:creationId xmlns:a16="http://schemas.microsoft.com/office/drawing/2014/main" id="{F938DA33-50DE-0CE0-5E68-FE1346594542}"/>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1" name="Rectangle 40">
              <a:extLst>
                <a:ext uri="{FF2B5EF4-FFF2-40B4-BE49-F238E27FC236}">
                  <a16:creationId xmlns:a16="http://schemas.microsoft.com/office/drawing/2014/main" id="{084DFE7D-F1A2-CFC9-200E-19A53DE6241D}"/>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42" name="Rectangle 41">
              <a:extLst>
                <a:ext uri="{FF2B5EF4-FFF2-40B4-BE49-F238E27FC236}">
                  <a16:creationId xmlns:a16="http://schemas.microsoft.com/office/drawing/2014/main" id="{FDBDE5E7-ACE0-9685-6B42-533EABA5D22B}"/>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3" name="Rectangle 42">
              <a:extLst>
                <a:ext uri="{FF2B5EF4-FFF2-40B4-BE49-F238E27FC236}">
                  <a16:creationId xmlns:a16="http://schemas.microsoft.com/office/drawing/2014/main" id="{05BE52EC-FEA4-7D88-43F1-76014C0B329B}"/>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383644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830997"/>
          </a:xfrm>
        </p:spPr>
        <p:txBody>
          <a:bodyPr/>
          <a:lstStyle/>
          <a:p>
            <a:r>
              <a:rPr lang="en-GB"/>
              <a:t>Overview</a:t>
            </a:r>
          </a:p>
        </p:txBody>
      </p:sp>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2</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01</a:t>
            </a:r>
          </a:p>
        </p:txBody>
      </p:sp>
    </p:spTree>
    <p:extLst>
      <p:ext uri="{BB962C8B-B14F-4D97-AF65-F5344CB8AC3E}">
        <p14:creationId xmlns:p14="http://schemas.microsoft.com/office/powerpoint/2010/main" val="172120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819262-BEE5-458D-8D51-CE4E86B567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endParaRPr kumimoji="0" lang="en-GB" sz="900" b="1" i="0" u="none" strike="noStrike" kern="1200" cap="none" spc="0" normalizeH="0" baseline="0" noProof="0" dirty="0">
              <a:ln>
                <a:noFill/>
              </a:ln>
              <a:solidFill>
                <a:prstClr val="black"/>
              </a:solidFill>
              <a:effectLst/>
              <a:uLnTx/>
              <a:uFillTx/>
              <a:latin typeface="Arial Black"/>
              <a:ea typeface="+mn-ea"/>
              <a:cs typeface="+mn-cs"/>
            </a:endParaRPr>
          </a:p>
        </p:txBody>
      </p:sp>
      <p:sp>
        <p:nvSpPr>
          <p:cNvPr id="5" name="Title 4">
            <a:extLst>
              <a:ext uri="{FF2B5EF4-FFF2-40B4-BE49-F238E27FC236}">
                <a16:creationId xmlns:a16="http://schemas.microsoft.com/office/drawing/2014/main" id="{2417306C-3FCD-41E3-9B35-3C6B15330841}"/>
              </a:ext>
            </a:extLst>
          </p:cNvPr>
          <p:cNvSpPr>
            <a:spLocks noGrp="1"/>
          </p:cNvSpPr>
          <p:nvPr>
            <p:ph type="title"/>
          </p:nvPr>
        </p:nvSpPr>
        <p:spPr>
          <a:xfrm>
            <a:off x="450000" y="397170"/>
            <a:ext cx="11043500" cy="775597"/>
          </a:xfrm>
        </p:spPr>
        <p:txBody>
          <a:bodyPr/>
          <a:lstStyle/>
          <a:p>
            <a:r>
              <a:rPr lang="en-US" sz="2800" dirty="0"/>
              <a:t>Satisfaction with pub company year on year </a:t>
            </a:r>
            <a:br>
              <a:rPr lang="en-US" sz="2800" dirty="0"/>
            </a:br>
            <a:endParaRPr lang="en-US" sz="2800" dirty="0"/>
          </a:p>
        </p:txBody>
      </p:sp>
      <p:sp>
        <p:nvSpPr>
          <p:cNvPr id="7" name="TextBox 6">
            <a:extLst>
              <a:ext uri="{FF2B5EF4-FFF2-40B4-BE49-F238E27FC236}">
                <a16:creationId xmlns:a16="http://schemas.microsoft.com/office/drawing/2014/main" id="{B3A2E8F0-9FE3-5955-4641-ACF10AB4CC46}"/>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D3. Overall, taking everything into account, how satisfied or dissatisfied are you with your relationship with [PUB COMPANY] today?</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pSp>
        <p:nvGrpSpPr>
          <p:cNvPr id="2" name="Group 1" descr="Chart showing satisfaction with pub company year on year among Marston's tenants. Responses 73% satisfied in 2022, 85% in 2023 and 79% in 2024.">
            <a:extLst>
              <a:ext uri="{FF2B5EF4-FFF2-40B4-BE49-F238E27FC236}">
                <a16:creationId xmlns:a16="http://schemas.microsoft.com/office/drawing/2014/main" id="{BD0E2FD6-78AD-4558-8C76-280A8716622B}"/>
              </a:ext>
              <a:ext uri="{C183D7F6-B498-43B3-948B-1728B52AA6E4}">
                <adec:decorative xmlns:adec="http://schemas.microsoft.com/office/drawing/2017/decorative" val="0"/>
              </a:ext>
            </a:extLst>
          </p:cNvPr>
          <p:cNvGrpSpPr/>
          <p:nvPr/>
        </p:nvGrpSpPr>
        <p:grpSpPr>
          <a:xfrm>
            <a:off x="437230" y="1942704"/>
            <a:ext cx="3109741" cy="1963109"/>
            <a:chOff x="3679651" y="1947827"/>
            <a:chExt cx="2336039" cy="1162448"/>
          </a:xfrm>
        </p:grpSpPr>
        <p:graphicFrame>
          <p:nvGraphicFramePr>
            <p:cNvPr id="34" name="Chart 33" descr="Chart showing satisfaction with pub company year on year among Marstons tenants. Responses 73% satisfied in 2022, 85% in 2023 and 79% in 2024. Satisfaction increased significantly by 12 points in 2023.">
              <a:extLst>
                <a:ext uri="{FF2B5EF4-FFF2-40B4-BE49-F238E27FC236}">
                  <a16:creationId xmlns:a16="http://schemas.microsoft.com/office/drawing/2014/main" id="{B09827D3-5D46-4F50-9198-DF82A14C703F}"/>
                </a:ext>
              </a:extLst>
            </p:cNvPr>
            <p:cNvGraphicFramePr/>
            <p:nvPr>
              <p:extLst>
                <p:ext uri="{D42A27DB-BD31-4B8C-83A1-F6EECF244321}">
                  <p14:modId xmlns:p14="http://schemas.microsoft.com/office/powerpoint/2010/main" val="2160782325"/>
                </p:ext>
              </p:extLst>
            </p:nvPr>
          </p:nvGraphicFramePr>
          <p:xfrm>
            <a:off x="3679651" y="1950811"/>
            <a:ext cx="2320870" cy="1159464"/>
          </p:xfrm>
          <a:graphic>
            <a:graphicData uri="http://schemas.openxmlformats.org/drawingml/2006/chart">
              <c:chart xmlns:c="http://schemas.openxmlformats.org/drawingml/2006/chart" xmlns:r="http://schemas.openxmlformats.org/officeDocument/2006/relationships" r:id="rId3"/>
            </a:graphicData>
          </a:graphic>
        </p:graphicFrame>
        <p:sp>
          <p:nvSpPr>
            <p:cNvPr id="122" name="Rectangle 121">
              <a:extLst>
                <a:ext uri="{FF2B5EF4-FFF2-40B4-BE49-F238E27FC236}">
                  <a16:creationId xmlns:a16="http://schemas.microsoft.com/office/drawing/2014/main" id="{281B64C5-69B8-4F66-9FE5-115853520BEE}"/>
                </a:ext>
              </a:extLst>
            </p:cNvPr>
            <p:cNvSpPr/>
            <p:nvPr/>
          </p:nvSpPr>
          <p:spPr>
            <a:xfrm>
              <a:off x="3765177" y="1947827"/>
              <a:ext cx="2250513" cy="1724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Marston’s</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grpSp>
      <p:sp>
        <p:nvSpPr>
          <p:cNvPr id="35" name="Isosceles Triangle 34" descr="Arrow showing 85% satisfied in 2023 is statistically significantly higher than 73% in 2022.">
            <a:extLst>
              <a:ext uri="{FF2B5EF4-FFF2-40B4-BE49-F238E27FC236}">
                <a16:creationId xmlns:a16="http://schemas.microsoft.com/office/drawing/2014/main" id="{BD60799D-54D1-543D-8E9B-F244333BB3C6}"/>
              </a:ext>
            </a:extLst>
          </p:cNvPr>
          <p:cNvSpPr/>
          <p:nvPr/>
        </p:nvSpPr>
        <p:spPr>
          <a:xfrm>
            <a:off x="2127138" y="2149077"/>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Rectangle 3">
            <a:extLst>
              <a:ext uri="{FF2B5EF4-FFF2-40B4-BE49-F238E27FC236}">
                <a16:creationId xmlns:a16="http://schemas.microsoft.com/office/drawing/2014/main" id="{F66CA576-5147-E628-63C4-0AADDD9B6757}"/>
              </a:ext>
              <a:ext uri="{C183D7F6-B498-43B3-948B-1728B52AA6E4}">
                <adec:decorative xmlns:adec="http://schemas.microsoft.com/office/drawing/2017/decorative" val="1"/>
              </a:ext>
            </a:extLst>
          </p:cNvPr>
          <p:cNvSpPr/>
          <p:nvPr/>
        </p:nvSpPr>
        <p:spPr bwMode="gray">
          <a:xfrm>
            <a:off x="463169" y="1522403"/>
            <a:ext cx="162855" cy="2477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mn-ea"/>
                <a:cs typeface="+mn-cs"/>
              </a:rPr>
              <a:t> 2022</a:t>
            </a:r>
          </a:p>
        </p:txBody>
      </p:sp>
      <p:sp>
        <p:nvSpPr>
          <p:cNvPr id="6" name="Rectangle 5">
            <a:extLst>
              <a:ext uri="{FF2B5EF4-FFF2-40B4-BE49-F238E27FC236}">
                <a16:creationId xmlns:a16="http://schemas.microsoft.com/office/drawing/2014/main" id="{A059DC20-80EC-AD87-8FB7-606FD9DC76E1}"/>
              </a:ext>
              <a:ext uri="{C183D7F6-B498-43B3-948B-1728B52AA6E4}">
                <adec:decorative xmlns:adec="http://schemas.microsoft.com/office/drawing/2017/decorative" val="1"/>
              </a:ext>
            </a:extLst>
          </p:cNvPr>
          <p:cNvSpPr/>
          <p:nvPr/>
        </p:nvSpPr>
        <p:spPr bwMode="gray">
          <a:xfrm>
            <a:off x="1487550" y="1522403"/>
            <a:ext cx="162855" cy="2477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bg1">
                    <a:lumMod val="50000"/>
                  </a:schemeClr>
                </a:solidFill>
                <a:latin typeface="Arial"/>
              </a:rPr>
              <a:t> 2023</a:t>
            </a:r>
            <a:endParaRPr kumimoji="0" lang="en-US" sz="16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F40B864F-30BA-99D6-FFAE-C6EF669AC8CB}"/>
              </a:ext>
              <a:ext uri="{C183D7F6-B498-43B3-948B-1728B52AA6E4}">
                <adec:decorative xmlns:adec="http://schemas.microsoft.com/office/drawing/2017/decorative" val="1"/>
              </a:ext>
            </a:extLst>
          </p:cNvPr>
          <p:cNvSpPr/>
          <p:nvPr/>
        </p:nvSpPr>
        <p:spPr bwMode="gray">
          <a:xfrm>
            <a:off x="2498934" y="1522403"/>
            <a:ext cx="162855" cy="247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tx2"/>
                </a:solidFill>
                <a:latin typeface="Arial"/>
              </a:rPr>
              <a:t>2024</a:t>
            </a:r>
            <a:endParaRPr kumimoji="0" lang="en-US" sz="1600" b="1" i="0" u="none" strike="noStrike" kern="1200" cap="none" spc="0" normalizeH="0" baseline="0" noProof="0" dirty="0">
              <a:ln>
                <a:noFill/>
              </a:ln>
              <a:solidFill>
                <a:schemeClr val="tx2"/>
              </a:solidFill>
              <a:effectLst/>
              <a:uLnTx/>
              <a:uFillTx/>
              <a:latin typeface="Arial"/>
              <a:ea typeface="+mn-ea"/>
              <a:cs typeface="+mn-cs"/>
            </a:endParaRPr>
          </a:p>
        </p:txBody>
      </p:sp>
      <p:graphicFrame>
        <p:nvGraphicFramePr>
          <p:cNvPr id="17" name="Chart 16" descr="Chart showing satisfaction with pub company year on year among Admiral tenants. Responses 80% satisfied in 2022, 75% in 2023 and 78% in 2024.">
            <a:extLst>
              <a:ext uri="{FF2B5EF4-FFF2-40B4-BE49-F238E27FC236}">
                <a16:creationId xmlns:a16="http://schemas.microsoft.com/office/drawing/2014/main" id="{934CA9D8-B8DC-4BFA-5E73-59EBCF0E9CC9}"/>
              </a:ext>
            </a:extLst>
          </p:cNvPr>
          <p:cNvGraphicFramePr/>
          <p:nvPr>
            <p:extLst>
              <p:ext uri="{D42A27DB-BD31-4B8C-83A1-F6EECF244321}">
                <p14:modId xmlns:p14="http://schemas.microsoft.com/office/powerpoint/2010/main" val="3860991966"/>
              </p:ext>
            </p:extLst>
          </p:nvPr>
        </p:nvGraphicFramePr>
        <p:xfrm>
          <a:off x="3682857" y="1966422"/>
          <a:ext cx="3088800" cy="195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descr="Chart showing satisfaction with pub company year on year among Greene King tenants. Responses 67% satisfied in 2022, 75% in 2023 and 77% in 2024.">
            <a:extLst>
              <a:ext uri="{FF2B5EF4-FFF2-40B4-BE49-F238E27FC236}">
                <a16:creationId xmlns:a16="http://schemas.microsoft.com/office/drawing/2014/main" id="{442B2BEE-E155-F08C-82E1-BBA832FE708B}"/>
              </a:ext>
            </a:extLst>
          </p:cNvPr>
          <p:cNvGraphicFramePr/>
          <p:nvPr>
            <p:extLst>
              <p:ext uri="{D42A27DB-BD31-4B8C-83A1-F6EECF244321}">
                <p14:modId xmlns:p14="http://schemas.microsoft.com/office/powerpoint/2010/main" val="2609299335"/>
              </p:ext>
            </p:extLst>
          </p:nvPr>
        </p:nvGraphicFramePr>
        <p:xfrm>
          <a:off x="6927736" y="1973866"/>
          <a:ext cx="3088800" cy="19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Chart showing satisfaction with pub company year on year among Star tenants. Responses 60% satisfied in 2022, 55% in 2023 and 64% in 2024.">
            <a:extLst>
              <a:ext uri="{FF2B5EF4-FFF2-40B4-BE49-F238E27FC236}">
                <a16:creationId xmlns:a16="http://schemas.microsoft.com/office/drawing/2014/main" id="{7CEE768B-4AF2-80EA-2F22-6E174684E7F5}"/>
              </a:ext>
            </a:extLst>
          </p:cNvPr>
          <p:cNvGraphicFramePr/>
          <p:nvPr>
            <p:extLst>
              <p:ext uri="{D42A27DB-BD31-4B8C-83A1-F6EECF244321}">
                <p14:modId xmlns:p14="http://schemas.microsoft.com/office/powerpoint/2010/main" val="1754159964"/>
              </p:ext>
            </p:extLst>
          </p:nvPr>
        </p:nvGraphicFramePr>
        <p:xfrm>
          <a:off x="432938" y="4025241"/>
          <a:ext cx="3088800" cy="1958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descr="Chart showing satisfaction with pub company year on year among Punch tenants. Responses 47% satisfied in 2022, 60% in 2023 and 61% in 2024. Satisfaction increased significantly by 13 points in 2023.">
            <a:extLst>
              <a:ext uri="{FF2B5EF4-FFF2-40B4-BE49-F238E27FC236}">
                <a16:creationId xmlns:a16="http://schemas.microsoft.com/office/drawing/2014/main" id="{5C9AC6A1-4137-9D2E-FB42-629434DFAD35}"/>
              </a:ext>
            </a:extLst>
          </p:cNvPr>
          <p:cNvGraphicFramePr/>
          <p:nvPr>
            <p:extLst>
              <p:ext uri="{D42A27DB-BD31-4B8C-83A1-F6EECF244321}">
                <p14:modId xmlns:p14="http://schemas.microsoft.com/office/powerpoint/2010/main" val="929211292"/>
              </p:ext>
            </p:extLst>
          </p:nvPr>
        </p:nvGraphicFramePr>
        <p:xfrm>
          <a:off x="3682857" y="4033827"/>
          <a:ext cx="3088800" cy="1958400"/>
        </p:xfrm>
        <a:graphic>
          <a:graphicData uri="http://schemas.openxmlformats.org/drawingml/2006/chart">
            <c:chart xmlns:c="http://schemas.openxmlformats.org/drawingml/2006/chart" xmlns:r="http://schemas.openxmlformats.org/officeDocument/2006/relationships" r:id="rId7"/>
          </a:graphicData>
        </a:graphic>
      </p:graphicFrame>
      <p:sp>
        <p:nvSpPr>
          <p:cNvPr id="37" name="Isosceles Triangle 36" descr="Arrow showing 60% satisfied in 2023 is statistically significantly higher than 47% in 2022.">
            <a:extLst>
              <a:ext uri="{FF2B5EF4-FFF2-40B4-BE49-F238E27FC236}">
                <a16:creationId xmlns:a16="http://schemas.microsoft.com/office/drawing/2014/main" id="{69DBC562-C01C-F8FC-56DC-6E33972CEFC0}"/>
              </a:ext>
            </a:extLst>
          </p:cNvPr>
          <p:cNvSpPr/>
          <p:nvPr/>
        </p:nvSpPr>
        <p:spPr>
          <a:xfrm>
            <a:off x="5355093" y="4682964"/>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20" name="Chart 19" descr="Chart showing satisfaction with pub company year on year among Stonegate tenants. Responses 59% satisfied in 2022, 50% in 2023 and 47% in 2024. Satisfaction dropped significantly by 9 points in 2023.">
            <a:extLst>
              <a:ext uri="{FF2B5EF4-FFF2-40B4-BE49-F238E27FC236}">
                <a16:creationId xmlns:a16="http://schemas.microsoft.com/office/drawing/2014/main" id="{4F0EB5D7-809E-6AE3-8549-3E94732E2E88}"/>
              </a:ext>
            </a:extLst>
          </p:cNvPr>
          <p:cNvGraphicFramePr/>
          <p:nvPr>
            <p:extLst>
              <p:ext uri="{D42A27DB-BD31-4B8C-83A1-F6EECF244321}">
                <p14:modId xmlns:p14="http://schemas.microsoft.com/office/powerpoint/2010/main" val="2192175476"/>
              </p:ext>
            </p:extLst>
          </p:nvPr>
        </p:nvGraphicFramePr>
        <p:xfrm>
          <a:off x="6927736" y="4033827"/>
          <a:ext cx="3088800" cy="1958400"/>
        </p:xfrm>
        <a:graphic>
          <a:graphicData uri="http://schemas.openxmlformats.org/drawingml/2006/chart">
            <c:chart xmlns:c="http://schemas.openxmlformats.org/drawingml/2006/chart" xmlns:r="http://schemas.openxmlformats.org/officeDocument/2006/relationships" r:id="rId8"/>
          </a:graphicData>
        </a:graphic>
      </p:graphicFrame>
      <p:sp>
        <p:nvSpPr>
          <p:cNvPr id="41" name="Isosceles Triangle 40" descr="Arrow showing 50% satisfied in 2023 is statistically significantly lower than 59% in 2022.">
            <a:extLst>
              <a:ext uri="{FF2B5EF4-FFF2-40B4-BE49-F238E27FC236}">
                <a16:creationId xmlns:a16="http://schemas.microsoft.com/office/drawing/2014/main" id="{2E6813AC-FFE9-4C4C-C5CF-B12C2037AF3D}"/>
              </a:ext>
            </a:extLst>
          </p:cNvPr>
          <p:cNvSpPr/>
          <p:nvPr/>
        </p:nvSpPr>
        <p:spPr>
          <a:xfrm flipV="1">
            <a:off x="8578450" y="4873604"/>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4" name="Rectangle 43">
            <a:extLst>
              <a:ext uri="{FF2B5EF4-FFF2-40B4-BE49-F238E27FC236}">
                <a16:creationId xmlns:a16="http://schemas.microsoft.com/office/drawing/2014/main" id="{ACCB938D-B7D6-34D2-E730-819AE50C83D3}"/>
              </a:ext>
            </a:extLst>
          </p:cNvPr>
          <p:cNvSpPr/>
          <p:nvPr/>
        </p:nvSpPr>
        <p:spPr>
          <a:xfrm>
            <a:off x="10141650" y="1973866"/>
            <a:ext cx="1891567" cy="4056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Satisfaction with Marston’s, Admiral and Greene King remains high. While Admiral has been more stable, Greene King has steadily improved over the 3 years. Star has improved 9 pts since 2023, while Punch has maintained its 2023 improvement. Stonegate has not recovered from falling last year.</a:t>
            </a:r>
          </a:p>
        </p:txBody>
      </p:sp>
      <p:sp>
        <p:nvSpPr>
          <p:cNvPr id="21" name="Rectangle 20">
            <a:extLst>
              <a:ext uri="{FF2B5EF4-FFF2-40B4-BE49-F238E27FC236}">
                <a16:creationId xmlns:a16="http://schemas.microsoft.com/office/drawing/2014/main" id="{7A2551EC-1A3C-2779-6CD0-7865C58E15CB}"/>
              </a:ext>
              <a:ext uri="{C183D7F6-B498-43B3-948B-1728B52AA6E4}">
                <adec:decorative xmlns:adec="http://schemas.microsoft.com/office/drawing/2017/decorative" val="1"/>
              </a:ext>
            </a:extLst>
          </p:cNvPr>
          <p:cNvSpPr/>
          <p:nvPr/>
        </p:nvSpPr>
        <p:spPr>
          <a:xfrm>
            <a:off x="3815893" y="1942703"/>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Admiral</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04A5B493-97C9-72FA-1364-67709456CCD3}"/>
              </a:ext>
              <a:ext uri="{C183D7F6-B498-43B3-948B-1728B52AA6E4}">
                <adec:decorative xmlns:adec="http://schemas.microsoft.com/office/drawing/2017/decorative" val="1"/>
              </a:ext>
            </a:extLst>
          </p:cNvPr>
          <p:cNvSpPr/>
          <p:nvPr/>
        </p:nvSpPr>
        <p:spPr>
          <a:xfrm>
            <a:off x="7053698" y="1953426"/>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Greene King</a:t>
            </a:r>
          </a:p>
        </p:txBody>
      </p:sp>
      <p:sp>
        <p:nvSpPr>
          <p:cNvPr id="23" name="Rectangle 22">
            <a:extLst>
              <a:ext uri="{FF2B5EF4-FFF2-40B4-BE49-F238E27FC236}">
                <a16:creationId xmlns:a16="http://schemas.microsoft.com/office/drawing/2014/main" id="{A89C7156-7B2D-8940-D2CF-36F20C4FAF6C}"/>
              </a:ext>
              <a:ext uri="{C183D7F6-B498-43B3-948B-1728B52AA6E4}">
                <adec:decorative xmlns:adec="http://schemas.microsoft.com/office/drawing/2017/decorative" val="1"/>
              </a:ext>
            </a:extLst>
          </p:cNvPr>
          <p:cNvSpPr/>
          <p:nvPr/>
        </p:nvSpPr>
        <p:spPr>
          <a:xfrm>
            <a:off x="525849" y="4026353"/>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Star</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552FE364-F202-6D6D-94F5-EA77ACCEE1C2}"/>
              </a:ext>
              <a:ext uri="{C183D7F6-B498-43B3-948B-1728B52AA6E4}">
                <adec:decorative xmlns:adec="http://schemas.microsoft.com/office/drawing/2017/decorative" val="1"/>
              </a:ext>
            </a:extLst>
          </p:cNvPr>
          <p:cNvSpPr/>
          <p:nvPr/>
        </p:nvSpPr>
        <p:spPr>
          <a:xfrm>
            <a:off x="3823508" y="4041177"/>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400" b="1" kern="0" dirty="0">
                <a:solidFill>
                  <a:srgbClr val="222223"/>
                </a:solidFill>
                <a:latin typeface="Arial"/>
              </a:rPr>
              <a:t>Punch</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DC71DA11-FB11-781B-B5CE-1B611789AD84}"/>
              </a:ext>
              <a:ext uri="{C183D7F6-B498-43B3-948B-1728B52AA6E4}">
                <adec:decorative xmlns:adec="http://schemas.microsoft.com/office/drawing/2017/decorative" val="1"/>
              </a:ext>
            </a:extLst>
          </p:cNvPr>
          <p:cNvSpPr/>
          <p:nvPr/>
        </p:nvSpPr>
        <p:spPr>
          <a:xfrm>
            <a:off x="7053698" y="4014972"/>
            <a:ext cx="2995889" cy="29128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22223"/>
                </a:solidFill>
                <a:effectLst/>
                <a:uLnTx/>
                <a:uFillTx/>
                <a:latin typeface="Arial"/>
                <a:ea typeface="+mn-ea"/>
                <a:cs typeface="+mn-cs"/>
              </a:rPr>
              <a:t>Stonegate</a:t>
            </a:r>
            <a:endParaRPr kumimoji="0" lang="en-GB" sz="1200" b="1" i="0" u="none" strike="noStrike" kern="0" cap="none" spc="0" normalizeH="0" baseline="0" noProof="0" dirty="0">
              <a:ln>
                <a:noFill/>
              </a:ln>
              <a:solidFill>
                <a:srgbClr val="222223"/>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471E9063-CC96-8F80-FBF7-9EEC87DD35C3}"/>
              </a:ext>
            </a:extLst>
          </p:cNvPr>
          <p:cNvSpPr txBox="1">
            <a:spLocks/>
          </p:cNvSpPr>
          <p:nvPr/>
        </p:nvSpPr>
        <p:spPr>
          <a:xfrm>
            <a:off x="484366" y="6030740"/>
            <a:ext cx="6663054"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(1203) with Admiral (</a:t>
            </a:r>
            <a:r>
              <a:rPr lang="en-GB" sz="800" dirty="0">
                <a:solidFill>
                  <a:prstClr val="black"/>
                </a:solidFill>
                <a:latin typeface="Arial"/>
              </a:rPr>
              <a:t>152</a:t>
            </a:r>
            <a:r>
              <a:rPr kumimoji="0" lang="en-GB" sz="800" i="0" u="none" strike="noStrike" kern="1200" cap="none" spc="0" normalizeH="0" baseline="0" noProof="0" dirty="0">
                <a:ln>
                  <a:noFill/>
                </a:ln>
                <a:solidFill>
                  <a:prstClr val="black"/>
                </a:solidFill>
                <a:effectLst/>
                <a:uLnTx/>
                <a:uFillTx/>
                <a:latin typeface="Arial"/>
                <a:ea typeface="+mn-ea"/>
                <a:cs typeface="+mn-cs"/>
              </a:rPr>
              <a:t>), Marston’s (</a:t>
            </a:r>
            <a:r>
              <a:rPr lang="en-GB" sz="800" dirty="0">
                <a:solidFill>
                  <a:prstClr val="black"/>
                </a:solidFill>
                <a:latin typeface="Arial"/>
              </a:rPr>
              <a:t>165</a:t>
            </a:r>
            <a:r>
              <a:rPr kumimoji="0" lang="en-GB" sz="800" i="0" u="none" strike="noStrike" kern="1200" cap="none" spc="0" normalizeH="0" baseline="0" noProof="0" dirty="0">
                <a:ln>
                  <a:noFill/>
                </a:ln>
                <a:solidFill>
                  <a:prstClr val="black"/>
                </a:solidFill>
                <a:effectLst/>
                <a:uLnTx/>
                <a:uFillTx/>
                <a:latin typeface="Arial"/>
                <a:ea typeface="+mn-ea"/>
                <a:cs typeface="+mn-cs"/>
              </a:rPr>
              <a:t>), Punch Pubs (134), Star Pubs and Bars (</a:t>
            </a:r>
            <a:r>
              <a:rPr lang="en-GB" sz="800" dirty="0">
                <a:solidFill>
                  <a:prstClr val="black"/>
                </a:solidFill>
                <a:latin typeface="Arial"/>
              </a:rPr>
              <a:t>233</a:t>
            </a:r>
            <a:r>
              <a:rPr kumimoji="0" lang="en-GB" sz="800" i="0" u="none" strike="noStrike" kern="1200" cap="none" spc="0" normalizeH="0" baseline="0" noProof="0" dirty="0">
                <a:ln>
                  <a:noFill/>
                </a:ln>
                <a:solidFill>
                  <a:prstClr val="black"/>
                </a:solidFill>
                <a:effectLst/>
                <a:uLnTx/>
                <a:uFillTx/>
                <a:latin typeface="Arial"/>
                <a:ea typeface="+mn-ea"/>
                <a:cs typeface="+mn-cs"/>
              </a:rPr>
              <a:t>), Greene King (13</a:t>
            </a:r>
            <a:r>
              <a:rPr lang="en-GB" sz="800" dirty="0">
                <a:solidFill>
                  <a:prstClr val="black"/>
                </a:solidFill>
                <a:latin typeface="Arial"/>
              </a:rPr>
              <a:t>5</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(384) </a:t>
            </a:r>
          </a:p>
        </p:txBody>
      </p:sp>
      <p:grpSp>
        <p:nvGrpSpPr>
          <p:cNvPr id="28" name="Group 27"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301786DF-3237-5C4E-566B-016CA07B749F}"/>
              </a:ext>
            </a:extLst>
          </p:cNvPr>
          <p:cNvGrpSpPr/>
          <p:nvPr/>
        </p:nvGrpSpPr>
        <p:grpSpPr>
          <a:xfrm>
            <a:off x="7643854" y="6083942"/>
            <a:ext cx="3449102" cy="142854"/>
            <a:chOff x="8037739" y="6025190"/>
            <a:chExt cx="3768951" cy="163585"/>
          </a:xfrm>
        </p:grpSpPr>
        <p:grpSp>
          <p:nvGrpSpPr>
            <p:cNvPr id="29" name="Group 28">
              <a:extLst>
                <a:ext uri="{FF2B5EF4-FFF2-40B4-BE49-F238E27FC236}">
                  <a16:creationId xmlns:a16="http://schemas.microsoft.com/office/drawing/2014/main" id="{C43047E8-62DE-84CE-BEB4-8D5037C2AEAF}"/>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31" name="Isosceles Triangle 30">
                <a:extLst>
                  <a:ext uri="{FF2B5EF4-FFF2-40B4-BE49-F238E27FC236}">
                    <a16:creationId xmlns:a16="http://schemas.microsoft.com/office/drawing/2014/main" id="{15ED7B71-65F4-4E43-BAE2-ABCF213A515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2" name="Isosceles Triangle 31">
                <a:extLst>
                  <a:ext uri="{FF2B5EF4-FFF2-40B4-BE49-F238E27FC236}">
                    <a16:creationId xmlns:a16="http://schemas.microsoft.com/office/drawing/2014/main" id="{0C190F08-9AC7-5D94-96FA-D1B7C5E65E43}"/>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30" name="Text Placeholder 15">
              <a:extLst>
                <a:ext uri="{FF2B5EF4-FFF2-40B4-BE49-F238E27FC236}">
                  <a16:creationId xmlns:a16="http://schemas.microsoft.com/office/drawing/2014/main" id="{F6D8110E-195E-0BD2-3FCD-31F2B9BFB6D7}"/>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976706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satisfied with the relationship</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D.4 What are the main reasons why you are [fairly satisfied/very satisfied] with the relationship?</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875300" y="1310668"/>
            <a:ext cx="5237813" cy="2673864"/>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Good communication and relationship with BDM/ area manager</a:t>
            </a:r>
          </a:p>
          <a:p>
            <a:pPr marL="171450" indent="-171450">
              <a:buFont typeface="Courier New" panose="02070309020205020404" pitchFamily="49" charset="0"/>
              <a:buChar char="o"/>
            </a:pPr>
            <a:r>
              <a:rPr lang="en-GB" sz="1600" b="1" dirty="0"/>
              <a:t>Listens and responds to issues quickly</a:t>
            </a:r>
          </a:p>
          <a:p>
            <a:pPr marL="171450" indent="-171450">
              <a:buFont typeface="Courier New" panose="02070309020205020404" pitchFamily="49" charset="0"/>
              <a:buChar char="o"/>
            </a:pPr>
            <a:r>
              <a:rPr lang="en-GB" sz="1600" b="1" dirty="0"/>
              <a:t>Provides information </a:t>
            </a:r>
          </a:p>
          <a:p>
            <a:pPr marL="171450" indent="-171450">
              <a:buFont typeface="Courier New" panose="02070309020205020404" pitchFamily="49" charset="0"/>
              <a:buChar char="o"/>
            </a:pPr>
            <a:r>
              <a:rPr lang="en-GB" sz="1600" b="1" dirty="0"/>
              <a:t>Fair and transparent</a:t>
            </a:r>
          </a:p>
          <a:p>
            <a:pPr marL="171450" indent="-171450">
              <a:buFont typeface="Courier New" panose="02070309020205020404" pitchFamily="49" charset="0"/>
              <a:buChar char="o"/>
            </a:pPr>
            <a:r>
              <a:rPr lang="en-GB" sz="1600" b="1" dirty="0"/>
              <a:t>Gives freedom</a:t>
            </a:r>
          </a:p>
          <a:p>
            <a:pPr marL="171450" indent="-171450">
              <a:buFont typeface="Courier New" panose="02070309020205020404" pitchFamily="49" charset="0"/>
              <a:buChar char="o"/>
            </a:pPr>
            <a:r>
              <a:rPr lang="en-GB" sz="1600" b="1" dirty="0"/>
              <a:t>Supportive during Covid-19 pandemic/ cost of living crisis</a:t>
            </a:r>
          </a:p>
        </p:txBody>
      </p:sp>
      <p:sp>
        <p:nvSpPr>
          <p:cNvPr id="45" name="TextBox 44">
            <a:extLst>
              <a:ext uri="{FF2B5EF4-FFF2-40B4-BE49-F238E27FC236}">
                <a16:creationId xmlns:a16="http://schemas.microsoft.com/office/drawing/2014/main" id="{E13F2F8B-06C2-8E0A-F15A-BEFBCDD72CC5}"/>
              </a:ext>
            </a:extLst>
          </p:cNvPr>
          <p:cNvSpPr txBox="1"/>
          <p:nvPr/>
        </p:nvSpPr>
        <p:spPr>
          <a:xfrm>
            <a:off x="5875300" y="4221427"/>
            <a:ext cx="5237813" cy="830997"/>
          </a:xfrm>
          <a:prstGeom prst="rect">
            <a:avLst/>
          </a:prstGeom>
          <a:noFill/>
          <a:ln>
            <a:solidFill>
              <a:schemeClr val="accent6"/>
            </a:solidFill>
          </a:ln>
        </p:spPr>
        <p:txBody>
          <a:bodyPr wrap="square">
            <a:spAutoFit/>
          </a:bodyPr>
          <a:lstStyle/>
          <a:p>
            <a:r>
              <a:rPr lang="en-GB" sz="1600" dirty="0"/>
              <a:t>“I think they are fair and honest – most of that comes from the good relationship that I have with my BDM.”    </a:t>
            </a:r>
            <a:r>
              <a:rPr lang="en-GB" sz="1600" b="1" i="1" dirty="0"/>
              <a:t>A tied lease agreement</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875299" y="5224665"/>
            <a:ext cx="5237814" cy="584775"/>
          </a:xfrm>
          <a:prstGeom prst="rect">
            <a:avLst/>
          </a:prstGeom>
          <a:noFill/>
          <a:ln>
            <a:solidFill>
              <a:schemeClr val="accent6"/>
            </a:solidFill>
          </a:ln>
        </p:spPr>
        <p:txBody>
          <a:bodyPr wrap="square">
            <a:spAutoFit/>
          </a:bodyPr>
          <a:lstStyle/>
          <a:p>
            <a:r>
              <a:rPr lang="en-GB" sz="1600" dirty="0"/>
              <a:t>“Any issues we have they are on it and quick. I am happy with that.” </a:t>
            </a:r>
            <a:r>
              <a:rPr lang="en-GB" sz="1600" b="1" i="1" dirty="0"/>
              <a:t>Multiple operator, 2-4 pubs</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7489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are satisfied with their relationship at D3</a:t>
            </a:r>
            <a:r>
              <a:rPr lang="en-GB" sz="800" dirty="0">
                <a:solidFill>
                  <a:prstClr val="black"/>
                </a:solidFill>
                <a:latin typeface="Arial"/>
              </a:rPr>
              <a:t> (756</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pic>
        <p:nvPicPr>
          <p:cNvPr id="3" name="Picture 2" descr="A word cloud showing frequent words cited by tenants who are satisfied with the relationship with their pub company. Examples include: deals with issues, help problems, leave alone, business support, manager, repairs">
            <a:extLst>
              <a:ext uri="{FF2B5EF4-FFF2-40B4-BE49-F238E27FC236}">
                <a16:creationId xmlns:a16="http://schemas.microsoft.com/office/drawing/2014/main" id="{0EB0B23A-73C6-6EB7-A470-3EB87B6A310C}"/>
              </a:ext>
            </a:extLst>
          </p:cNvPr>
          <p:cNvPicPr>
            <a:picLocks noChangeAspect="1"/>
          </p:cNvPicPr>
          <p:nvPr/>
        </p:nvPicPr>
        <p:blipFill>
          <a:blip r:embed="rId3"/>
          <a:stretch>
            <a:fillRect/>
          </a:stretch>
        </p:blipFill>
        <p:spPr>
          <a:xfrm>
            <a:off x="95616" y="1086740"/>
            <a:ext cx="5616415" cy="4855481"/>
          </a:xfrm>
          <a:prstGeom prst="rect">
            <a:avLst/>
          </a:prstGeom>
        </p:spPr>
      </p:pic>
    </p:spTree>
    <p:extLst>
      <p:ext uri="{BB962C8B-B14F-4D97-AF65-F5344CB8AC3E}">
        <p14:creationId xmlns:p14="http://schemas.microsoft.com/office/powerpoint/2010/main" val="168093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dissatisfied with the relationship</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D.4 What are the main reasons why you are [fairly dissatisfied/very dissatisfied] with the relationship?</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597968" y="1532275"/>
            <a:ext cx="5909400" cy="2769819"/>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High/ increasing prices (e.g. rent and tied alcohol)</a:t>
            </a:r>
          </a:p>
          <a:p>
            <a:pPr marL="171450" indent="-171450">
              <a:buFont typeface="Courier New" panose="02070309020205020404" pitchFamily="49" charset="0"/>
              <a:buChar char="o"/>
            </a:pPr>
            <a:r>
              <a:rPr lang="en-GB" sz="1600" b="1" dirty="0"/>
              <a:t>Lack of support/ one-sided relationship</a:t>
            </a:r>
          </a:p>
          <a:p>
            <a:pPr marL="171450" indent="-171450">
              <a:buFont typeface="Courier New" panose="02070309020205020404" pitchFamily="49" charset="0"/>
              <a:buChar char="o"/>
            </a:pPr>
            <a:r>
              <a:rPr lang="en-GB" sz="1600" b="1" dirty="0"/>
              <a:t>Little to no contact with BDM</a:t>
            </a:r>
          </a:p>
          <a:p>
            <a:pPr marL="171450" indent="-171450">
              <a:buFont typeface="Courier New" panose="02070309020205020404" pitchFamily="49" charset="0"/>
              <a:buChar char="o"/>
            </a:pPr>
            <a:r>
              <a:rPr lang="en-GB" sz="1600" b="1" dirty="0"/>
              <a:t>Slow repairs/ disputes with repairs and dilapidations schedules</a:t>
            </a:r>
          </a:p>
          <a:p>
            <a:pPr marL="171450" indent="-171450">
              <a:buFont typeface="Courier New" panose="02070309020205020404" pitchFamily="49" charset="0"/>
              <a:buChar char="o"/>
            </a:pPr>
            <a:r>
              <a:rPr lang="en-GB" sz="1600" b="1" dirty="0"/>
              <a:t>Lack of stock to order and issues with deliveries</a:t>
            </a:r>
          </a:p>
          <a:p>
            <a:pPr marL="171450" indent="-171450">
              <a:buFont typeface="Courier New" panose="02070309020205020404" pitchFamily="49" charset="0"/>
              <a:buChar char="o"/>
            </a:pPr>
            <a:r>
              <a:rPr lang="en-GB" sz="1600" b="1" dirty="0"/>
              <a:t>Lack of transparency and communication around changes</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597968" y="4476188"/>
            <a:ext cx="5909400" cy="830997"/>
          </a:xfrm>
          <a:prstGeom prst="rect">
            <a:avLst/>
          </a:prstGeom>
          <a:noFill/>
          <a:ln>
            <a:solidFill>
              <a:schemeClr val="accent5"/>
            </a:solidFill>
          </a:ln>
        </p:spPr>
        <p:txBody>
          <a:bodyPr wrap="square">
            <a:spAutoFit/>
          </a:bodyPr>
          <a:lstStyle/>
          <a:p>
            <a:r>
              <a:rPr lang="en-GB" sz="1600" dirty="0"/>
              <a:t>“I don't know who my BDM is, they don't get back in touch with me…no one talks to me, but they charge for everything and still do it wrong.” </a:t>
            </a:r>
            <a:r>
              <a:rPr lang="en-GB" sz="1600" b="1" i="1" dirty="0"/>
              <a:t>A tied tenancy</a:t>
            </a:r>
          </a:p>
        </p:txBody>
      </p:sp>
      <p:sp>
        <p:nvSpPr>
          <p:cNvPr id="45" name="TextBox 44">
            <a:extLst>
              <a:ext uri="{FF2B5EF4-FFF2-40B4-BE49-F238E27FC236}">
                <a16:creationId xmlns:a16="http://schemas.microsoft.com/office/drawing/2014/main" id="{E13F2F8B-06C2-8E0A-F15A-BEFBCDD72CC5}"/>
              </a:ext>
            </a:extLst>
          </p:cNvPr>
          <p:cNvSpPr txBox="1"/>
          <p:nvPr/>
        </p:nvSpPr>
        <p:spPr>
          <a:xfrm>
            <a:off x="5597968" y="5481279"/>
            <a:ext cx="5909400" cy="1077218"/>
          </a:xfrm>
          <a:prstGeom prst="rect">
            <a:avLst/>
          </a:prstGeom>
          <a:noFill/>
          <a:ln>
            <a:solidFill>
              <a:schemeClr val="accent5"/>
            </a:solidFill>
          </a:ln>
        </p:spPr>
        <p:txBody>
          <a:bodyPr wrap="square">
            <a:spAutoFit/>
          </a:bodyPr>
          <a:lstStyle/>
          <a:p>
            <a:r>
              <a:rPr lang="en-GB" sz="1600" dirty="0"/>
              <a:t>“Their failure to repair and maintain the building. The irregular and limited supply, the huge price increases during the crises, and they just want to sell high profit mainstream products.”      </a:t>
            </a:r>
            <a:r>
              <a:rPr lang="en-GB" sz="1600" b="1" i="1" dirty="0"/>
              <a:t>A tied lease agreement</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30206"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are dissatisfied with their relationship at D3 (257)</a:t>
            </a:r>
          </a:p>
        </p:txBody>
      </p:sp>
      <p:pic>
        <p:nvPicPr>
          <p:cNvPr id="3" name="Picture 2" descr="A word cloud showing frequent words cited by tenants who are dissatisfied with the relationship with their pub company. Examples include: don't get help, lack of support, rent, repairs">
            <a:extLst>
              <a:ext uri="{FF2B5EF4-FFF2-40B4-BE49-F238E27FC236}">
                <a16:creationId xmlns:a16="http://schemas.microsoft.com/office/drawing/2014/main" id="{A67AE7DB-462D-38C1-957B-B49A7C0013AE}"/>
              </a:ext>
            </a:extLst>
          </p:cNvPr>
          <p:cNvPicPr>
            <a:picLocks noChangeAspect="1"/>
          </p:cNvPicPr>
          <p:nvPr/>
        </p:nvPicPr>
        <p:blipFill>
          <a:blip r:embed="rId3"/>
          <a:stretch>
            <a:fillRect/>
          </a:stretch>
        </p:blipFill>
        <p:spPr>
          <a:xfrm>
            <a:off x="79703" y="1486966"/>
            <a:ext cx="5494514" cy="4431505"/>
          </a:xfrm>
          <a:prstGeom prst="rect">
            <a:avLst/>
          </a:prstGeom>
        </p:spPr>
      </p:pic>
    </p:spTree>
    <p:extLst>
      <p:ext uri="{BB962C8B-B14F-4D97-AF65-F5344CB8AC3E}">
        <p14:creationId xmlns:p14="http://schemas.microsoft.com/office/powerpoint/2010/main" val="8923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4"/>
            <a:ext cx="11655069" cy="4297342"/>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Satisfaction with type of tenancy agreement</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G4. Overall, how satisfied or dissatisfied are you with the type of tenancy arrangement you chose for your pub?</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satisfaction with tenancy agreement by pub company. Responses. Among all 68% satisfied (up 6 points since 2023) and 17% dissatisfied. 83% of Marston's tenants are satisfied (up 4 points since 2023) vs 11% who are dissatisfied. Admiral tenants are 79% satisfied (up 5 points since 2023) vs 10% dissatisfied. Greene King tenants are 75% satisfied (up 6 points since 2023) vs 15% dissatisfied. Star tenants are 68% satisfied (up 11 points since 2023) vs 16% dissatisfied.  Punch tenants are 65% satisfied (up 1 point since 2023) vs 17% dissatisfied. Stonegate tenants are 57% satisfied (up 4 points since 2022) vs 23% dissatisfied. Satisfaction of Marston's and Admiral tenants is statistically significantly higher than the average, while satisfaction of Stonegate tenants is lower. Dissatisfaction of Marston's and Admiral tenants is statistically significantly lower than the average, while dissatisfaction of Stonegate tenants is high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540429498"/>
              </p:ext>
            </p:extLst>
          </p:nvPr>
        </p:nvGraphicFramePr>
        <p:xfrm>
          <a:off x="-122282" y="1819528"/>
          <a:ext cx="11223269"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7" name="Isosceles Triangle 16" descr="Arrow showing 68% satisfied in 2024 is statistically significantly higher than 62% in 2023.">
            <a:extLst>
              <a:ext uri="{FF2B5EF4-FFF2-40B4-BE49-F238E27FC236}">
                <a16:creationId xmlns:a16="http://schemas.microsoft.com/office/drawing/2014/main" id="{C9B4D3B0-C1D3-8CE7-8446-CC5D8C667624}"/>
              </a:ext>
            </a:extLst>
          </p:cNvPr>
          <p:cNvSpPr/>
          <p:nvPr/>
        </p:nvSpPr>
        <p:spPr>
          <a:xfrm>
            <a:off x="11754770" y="2202623"/>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9" name="Isosceles Triangle 18" descr="Arrow showing 68% of Star tenants satisfied in 2024 is statistically significantly higher than 57% in 2023.">
            <a:extLst>
              <a:ext uri="{FF2B5EF4-FFF2-40B4-BE49-F238E27FC236}">
                <a16:creationId xmlns:a16="http://schemas.microsoft.com/office/drawing/2014/main" id="{5D71A64C-9A02-3898-1A91-16E4737DD0A3}"/>
              </a:ext>
            </a:extLst>
          </p:cNvPr>
          <p:cNvSpPr/>
          <p:nvPr/>
        </p:nvSpPr>
        <p:spPr>
          <a:xfrm>
            <a:off x="11789606" y="4371057"/>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8930625" y="1574070"/>
            <a:ext cx="1751822"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2" name="TextBox 1">
            <a:extLst>
              <a:ext uri="{FF2B5EF4-FFF2-40B4-BE49-F238E27FC236}">
                <a16:creationId xmlns:a16="http://schemas.microsoft.com/office/drawing/2014/main" id="{800DCE58-05A0-CD37-9682-930980BA1B5B}"/>
              </a:ext>
              <a:ext uri="{C183D7F6-B498-43B3-948B-1728B52AA6E4}">
                <adec:decorative xmlns:adec="http://schemas.microsoft.com/office/drawing/2017/decorative" val="1"/>
              </a:ext>
            </a:extLst>
          </p:cNvPr>
          <p:cNvSpPr txBox="1"/>
          <p:nvPr/>
        </p:nvSpPr>
        <p:spPr>
          <a:xfrm>
            <a:off x="10803033" y="1500810"/>
            <a:ext cx="1357107" cy="553998"/>
          </a:xfrm>
          <a:prstGeom prst="rect">
            <a:avLst/>
          </a:prstGeom>
          <a:noFill/>
        </p:spPr>
        <p:txBody>
          <a:bodyPr wrap="square" lIns="0" tIns="0" rIns="0" bIns="0" rtlCol="0">
            <a:spAutoFit/>
          </a:bodyPr>
          <a:lstStyle/>
          <a:p>
            <a:pPr algn="ctr">
              <a:spcBef>
                <a:spcPts val="400"/>
              </a:spcBef>
              <a:spcAft>
                <a:spcPts val="400"/>
              </a:spcAft>
            </a:pPr>
            <a:r>
              <a:rPr lang="en-GB" sz="1200" b="1" dirty="0"/>
              <a:t>change in % satisfied since 2023</a:t>
            </a:r>
          </a:p>
        </p:txBody>
      </p:sp>
      <p:sp>
        <p:nvSpPr>
          <p:cNvPr id="4" name="TextBox 3">
            <a:extLst>
              <a:ext uri="{FF2B5EF4-FFF2-40B4-BE49-F238E27FC236}">
                <a16:creationId xmlns:a16="http://schemas.microsoft.com/office/drawing/2014/main" id="{23B6EF4C-3A2A-10DE-9E21-BC3E256EE8E5}"/>
              </a:ext>
              <a:ext uri="{C183D7F6-B498-43B3-948B-1728B52AA6E4}">
                <adec:decorative xmlns:adec="http://schemas.microsoft.com/office/drawing/2017/decorative" val="1"/>
              </a:ext>
            </a:extLst>
          </p:cNvPr>
          <p:cNvSpPr txBox="1"/>
          <p:nvPr/>
        </p:nvSpPr>
        <p:spPr>
          <a:xfrm>
            <a:off x="11276992" y="3115043"/>
            <a:ext cx="411731" cy="369332"/>
          </a:xfrm>
          <a:prstGeom prst="rect">
            <a:avLst/>
          </a:prstGeom>
          <a:noFill/>
        </p:spPr>
        <p:txBody>
          <a:bodyPr wrap="square" lIns="0" tIns="0" rIns="0" bIns="0" rtlCol="0">
            <a:spAutoFit/>
          </a:bodyPr>
          <a:lstStyle/>
          <a:p>
            <a:pPr algn="l">
              <a:spcBef>
                <a:spcPts val="400"/>
              </a:spcBef>
              <a:spcAft>
                <a:spcPts val="400"/>
              </a:spcAft>
            </a:pPr>
            <a:r>
              <a:rPr lang="en-GB" sz="2400" b="1" dirty="0"/>
              <a:t>+5</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4612685" y="1577142"/>
            <a:ext cx="1359614"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Satisfied</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7" name="TextBox 6">
            <a:extLst>
              <a:ext uri="{FF2B5EF4-FFF2-40B4-BE49-F238E27FC236}">
                <a16:creationId xmlns:a16="http://schemas.microsoft.com/office/drawing/2014/main" id="{6E5DA585-CD4F-5D2C-D32F-E91E3231C9EC}"/>
              </a:ext>
              <a:ext uri="{C183D7F6-B498-43B3-948B-1728B52AA6E4}">
                <adec:decorative xmlns:adec="http://schemas.microsoft.com/office/drawing/2017/decorative" val="1"/>
              </a:ext>
            </a:extLst>
          </p:cNvPr>
          <p:cNvSpPr txBox="1"/>
          <p:nvPr/>
        </p:nvSpPr>
        <p:spPr>
          <a:xfrm>
            <a:off x="11274448" y="2584485"/>
            <a:ext cx="414275" cy="369332"/>
          </a:xfrm>
          <a:prstGeom prst="rect">
            <a:avLst/>
          </a:prstGeom>
          <a:noFill/>
        </p:spPr>
        <p:txBody>
          <a:bodyPr wrap="square" lIns="0" tIns="0" rIns="0" bIns="0" rtlCol="0">
            <a:spAutoFit/>
          </a:bodyPr>
          <a:lstStyle/>
          <a:p>
            <a:pPr algn="l">
              <a:spcBef>
                <a:spcPts val="400"/>
              </a:spcBef>
              <a:spcAft>
                <a:spcPts val="400"/>
              </a:spcAft>
            </a:pPr>
            <a:r>
              <a:rPr lang="en-GB" sz="2400" b="1" dirty="0"/>
              <a:t>+4</a:t>
            </a:r>
          </a:p>
        </p:txBody>
      </p:sp>
      <p:sp>
        <p:nvSpPr>
          <p:cNvPr id="13" name="TextBox 12">
            <a:extLst>
              <a:ext uri="{FF2B5EF4-FFF2-40B4-BE49-F238E27FC236}">
                <a16:creationId xmlns:a16="http://schemas.microsoft.com/office/drawing/2014/main" id="{2D624BA6-F17D-BB45-F10E-0510481CD46A}"/>
              </a:ext>
              <a:ext uri="{C183D7F6-B498-43B3-948B-1728B52AA6E4}">
                <adec:decorative xmlns:adec="http://schemas.microsoft.com/office/drawing/2017/decorative" val="1"/>
              </a:ext>
            </a:extLst>
          </p:cNvPr>
          <p:cNvSpPr txBox="1"/>
          <p:nvPr/>
        </p:nvSpPr>
        <p:spPr>
          <a:xfrm>
            <a:off x="11291114" y="2062278"/>
            <a:ext cx="357824" cy="369332"/>
          </a:xfrm>
          <a:prstGeom prst="rect">
            <a:avLst/>
          </a:prstGeom>
          <a:noFill/>
        </p:spPr>
        <p:txBody>
          <a:bodyPr wrap="square" lIns="0" tIns="0" rIns="0" bIns="0" rtlCol="0">
            <a:spAutoFit/>
          </a:bodyPr>
          <a:lstStyle/>
          <a:p>
            <a:pPr algn="l">
              <a:spcBef>
                <a:spcPts val="400"/>
              </a:spcBef>
              <a:spcAft>
                <a:spcPts val="400"/>
              </a:spcAft>
            </a:pPr>
            <a:r>
              <a:rPr lang="en-GB" sz="2400" b="1" dirty="0"/>
              <a:t>+6</a:t>
            </a:r>
          </a:p>
        </p:txBody>
      </p:sp>
      <p:sp>
        <p:nvSpPr>
          <p:cNvPr id="14" name="TextBox 13">
            <a:extLst>
              <a:ext uri="{FF2B5EF4-FFF2-40B4-BE49-F238E27FC236}">
                <a16:creationId xmlns:a16="http://schemas.microsoft.com/office/drawing/2014/main" id="{203CBB00-D1DF-F5D1-A70E-BF998034CA93}"/>
              </a:ext>
              <a:ext uri="{C183D7F6-B498-43B3-948B-1728B52AA6E4}">
                <adec:decorative xmlns:adec="http://schemas.microsoft.com/office/drawing/2017/decorative" val="1"/>
              </a:ext>
            </a:extLst>
          </p:cNvPr>
          <p:cNvSpPr txBox="1"/>
          <p:nvPr/>
        </p:nvSpPr>
        <p:spPr>
          <a:xfrm>
            <a:off x="11264160" y="3720601"/>
            <a:ext cx="411732" cy="369332"/>
          </a:xfrm>
          <a:prstGeom prst="rect">
            <a:avLst/>
          </a:prstGeom>
          <a:noFill/>
        </p:spPr>
        <p:txBody>
          <a:bodyPr wrap="square" lIns="0" tIns="0" rIns="0" bIns="0" rtlCol="0">
            <a:spAutoFit/>
          </a:bodyPr>
          <a:lstStyle/>
          <a:p>
            <a:pPr algn="l">
              <a:spcBef>
                <a:spcPts val="400"/>
              </a:spcBef>
              <a:spcAft>
                <a:spcPts val="400"/>
              </a:spcAft>
            </a:pPr>
            <a:r>
              <a:rPr lang="en-GB" sz="2400" b="1" dirty="0"/>
              <a:t>+6</a:t>
            </a:r>
          </a:p>
        </p:txBody>
      </p:sp>
      <p:sp>
        <p:nvSpPr>
          <p:cNvPr id="15" name="TextBox 14">
            <a:extLst>
              <a:ext uri="{FF2B5EF4-FFF2-40B4-BE49-F238E27FC236}">
                <a16:creationId xmlns:a16="http://schemas.microsoft.com/office/drawing/2014/main" id="{FB8816C7-3585-8886-CA17-FA75FE66821C}"/>
              </a:ext>
              <a:ext uri="{C183D7F6-B498-43B3-948B-1728B52AA6E4}">
                <adec:decorative xmlns:adec="http://schemas.microsoft.com/office/drawing/2017/decorative" val="1"/>
              </a:ext>
            </a:extLst>
          </p:cNvPr>
          <p:cNvSpPr txBox="1"/>
          <p:nvPr/>
        </p:nvSpPr>
        <p:spPr>
          <a:xfrm>
            <a:off x="11278356" y="4224210"/>
            <a:ext cx="566372" cy="369332"/>
          </a:xfrm>
          <a:prstGeom prst="rect">
            <a:avLst/>
          </a:prstGeom>
          <a:noFill/>
        </p:spPr>
        <p:txBody>
          <a:bodyPr wrap="square" lIns="0" tIns="0" rIns="0" bIns="0" rtlCol="0">
            <a:spAutoFit/>
          </a:bodyPr>
          <a:lstStyle/>
          <a:p>
            <a:pPr algn="l">
              <a:spcBef>
                <a:spcPts val="400"/>
              </a:spcBef>
              <a:spcAft>
                <a:spcPts val="400"/>
              </a:spcAft>
            </a:pPr>
            <a:r>
              <a:rPr lang="en-GB" sz="2400" b="1" dirty="0"/>
              <a:t>+11</a:t>
            </a:r>
          </a:p>
        </p:txBody>
      </p:sp>
      <p:sp>
        <p:nvSpPr>
          <p:cNvPr id="23" name="TextBox 22">
            <a:extLst>
              <a:ext uri="{FF2B5EF4-FFF2-40B4-BE49-F238E27FC236}">
                <a16:creationId xmlns:a16="http://schemas.microsoft.com/office/drawing/2014/main" id="{D56BA5E4-07C5-E20C-9F29-502C260BC2E7}"/>
              </a:ext>
              <a:ext uri="{C183D7F6-B498-43B3-948B-1728B52AA6E4}">
                <adec:decorative xmlns:adec="http://schemas.microsoft.com/office/drawing/2017/decorative" val="1"/>
              </a:ext>
            </a:extLst>
          </p:cNvPr>
          <p:cNvSpPr txBox="1"/>
          <p:nvPr/>
        </p:nvSpPr>
        <p:spPr>
          <a:xfrm>
            <a:off x="11287272" y="4765160"/>
            <a:ext cx="388625" cy="369332"/>
          </a:xfrm>
          <a:prstGeom prst="rect">
            <a:avLst/>
          </a:prstGeom>
          <a:noFill/>
        </p:spPr>
        <p:txBody>
          <a:bodyPr wrap="square" lIns="0" tIns="0" rIns="0" bIns="0" rtlCol="0">
            <a:spAutoFit/>
          </a:bodyPr>
          <a:lstStyle/>
          <a:p>
            <a:pPr algn="l">
              <a:spcBef>
                <a:spcPts val="400"/>
              </a:spcBef>
              <a:spcAft>
                <a:spcPts val="400"/>
              </a:spcAft>
            </a:pPr>
            <a:r>
              <a:rPr lang="en-GB" sz="2400" b="1" dirty="0"/>
              <a:t>+1</a:t>
            </a:r>
          </a:p>
        </p:txBody>
      </p:sp>
      <p:sp>
        <p:nvSpPr>
          <p:cNvPr id="24" name="TextBox 23">
            <a:extLst>
              <a:ext uri="{FF2B5EF4-FFF2-40B4-BE49-F238E27FC236}">
                <a16:creationId xmlns:a16="http://schemas.microsoft.com/office/drawing/2014/main" id="{5BE6E303-3A3B-A460-68B2-B4E30B3FA582}"/>
              </a:ext>
              <a:ext uri="{C183D7F6-B498-43B3-948B-1728B52AA6E4}">
                <adec:decorative xmlns:adec="http://schemas.microsoft.com/office/drawing/2017/decorative" val="1"/>
              </a:ext>
            </a:extLst>
          </p:cNvPr>
          <p:cNvSpPr txBox="1"/>
          <p:nvPr/>
        </p:nvSpPr>
        <p:spPr>
          <a:xfrm>
            <a:off x="11276060" y="5307681"/>
            <a:ext cx="370196" cy="369332"/>
          </a:xfrm>
          <a:prstGeom prst="rect">
            <a:avLst/>
          </a:prstGeom>
          <a:noFill/>
        </p:spPr>
        <p:txBody>
          <a:bodyPr wrap="square" lIns="0" tIns="0" rIns="0" bIns="0" rtlCol="0">
            <a:spAutoFit/>
          </a:bodyPr>
          <a:lstStyle/>
          <a:p>
            <a:pPr algn="l">
              <a:spcBef>
                <a:spcPts val="400"/>
              </a:spcBef>
              <a:spcAft>
                <a:spcPts val="400"/>
              </a:spcAft>
            </a:pPr>
            <a:r>
              <a:rPr lang="en-GB" sz="2400" b="1" dirty="0"/>
              <a:t>+4</a:t>
            </a:r>
          </a:p>
        </p:txBody>
      </p:sp>
      <p:sp>
        <p:nvSpPr>
          <p:cNvPr id="25" name="Rectangle 24">
            <a:extLst>
              <a:ext uri="{FF2B5EF4-FFF2-40B4-BE49-F238E27FC236}">
                <a16:creationId xmlns:a16="http://schemas.microsoft.com/office/drawing/2014/main" id="{85E5EA69-43C5-A5B5-7BFC-932FD75C4277}"/>
              </a:ext>
            </a:extLst>
          </p:cNvPr>
          <p:cNvSpPr/>
          <p:nvPr/>
        </p:nvSpPr>
        <p:spPr>
          <a:xfrm>
            <a:off x="646153" y="1686345"/>
            <a:ext cx="2016411" cy="2357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chemeClr val="bg1"/>
                </a:solidFill>
              </a:rPr>
              <a:t>As 2023, tenants with a tied lease agreement are least satisfied (61%), while those with an Other type of agreement (mainly Marston’s / franchise) are most satisfied (75%).</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5535069"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their type of agreement (1184), Admiral (151), Marston’s (163), Punch Pubs (134), Star Pubs &amp; Bars (228), Greene King (130), Stonegate (378)</a:t>
            </a:r>
          </a:p>
        </p:txBody>
      </p:sp>
      <p:grpSp>
        <p:nvGrpSpPr>
          <p:cNvPr id="21" name="Group 2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419224AD-2C70-2C72-504D-5FB93289A74E}"/>
              </a:ext>
            </a:extLst>
          </p:cNvPr>
          <p:cNvGrpSpPr/>
          <p:nvPr/>
        </p:nvGrpSpPr>
        <p:grpSpPr>
          <a:xfrm>
            <a:off x="7651885" y="5963325"/>
            <a:ext cx="3449102" cy="142854"/>
            <a:chOff x="8037739" y="6025190"/>
            <a:chExt cx="3768951" cy="163585"/>
          </a:xfrm>
        </p:grpSpPr>
        <p:grpSp>
          <p:nvGrpSpPr>
            <p:cNvPr id="22" name="Group 21">
              <a:extLst>
                <a:ext uri="{FF2B5EF4-FFF2-40B4-BE49-F238E27FC236}">
                  <a16:creationId xmlns:a16="http://schemas.microsoft.com/office/drawing/2014/main" id="{8A44904D-35DF-CB62-8606-12278D51B06F}"/>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7" name="Isosceles Triangle 26">
                <a:extLst>
                  <a:ext uri="{FF2B5EF4-FFF2-40B4-BE49-F238E27FC236}">
                    <a16:creationId xmlns:a16="http://schemas.microsoft.com/office/drawing/2014/main" id="{1B2C8710-A207-3DC7-0B7F-891ED49D74A2}"/>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3" name="Isosceles Triangle 32">
                <a:extLst>
                  <a:ext uri="{FF2B5EF4-FFF2-40B4-BE49-F238E27FC236}">
                    <a16:creationId xmlns:a16="http://schemas.microsoft.com/office/drawing/2014/main" id="{7CA174C2-9561-3600-C4F7-14C516FC3D07}"/>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6" name="Text Placeholder 15">
              <a:extLst>
                <a:ext uri="{FF2B5EF4-FFF2-40B4-BE49-F238E27FC236}">
                  <a16:creationId xmlns:a16="http://schemas.microsoft.com/office/drawing/2014/main" id="{199DD892-ADBB-E72E-0A5A-A39746D4E360}"/>
                </a:ext>
                <a:ext uri="{C183D7F6-B498-43B3-948B-1728B52AA6E4}">
                  <adec:decorative xmlns:adec="http://schemas.microsoft.com/office/drawing/2017/decorative" val="1"/>
                </a:ext>
              </a:extLst>
            </p:cNvPr>
            <p:cNvSpPr txBox="1">
              <a:spLocks/>
            </p:cNvSpPr>
            <p:nvPr/>
          </p:nvSpPr>
          <p:spPr>
            <a:xfrm>
              <a:off x="8359898" y="6030783"/>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9" name="Group 38"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B18D7DF2-C76C-700C-93EB-9C2C59C4356C}"/>
              </a:ext>
            </a:extLst>
          </p:cNvPr>
          <p:cNvGrpSpPr/>
          <p:nvPr/>
        </p:nvGrpSpPr>
        <p:grpSpPr>
          <a:xfrm>
            <a:off x="7712577" y="6296273"/>
            <a:ext cx="3410025" cy="501908"/>
            <a:chOff x="6180006" y="6015960"/>
            <a:chExt cx="4063423" cy="655157"/>
          </a:xfrm>
          <a:solidFill>
            <a:schemeClr val="bg1"/>
          </a:solidFill>
        </p:grpSpPr>
        <p:sp>
          <p:nvSpPr>
            <p:cNvPr id="41" name="Rectangle 40">
              <a:extLst>
                <a:ext uri="{FF2B5EF4-FFF2-40B4-BE49-F238E27FC236}">
                  <a16:creationId xmlns:a16="http://schemas.microsoft.com/office/drawing/2014/main" id="{FAC138D9-EE85-C441-59B0-A8B3AF0F6E0B}"/>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2" name="Rectangle 41">
              <a:extLst>
                <a:ext uri="{FF2B5EF4-FFF2-40B4-BE49-F238E27FC236}">
                  <a16:creationId xmlns:a16="http://schemas.microsoft.com/office/drawing/2014/main" id="{857318BE-CCF3-8102-E147-22A77A65A86F}"/>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43" name="Rectangle 42">
              <a:extLst>
                <a:ext uri="{FF2B5EF4-FFF2-40B4-BE49-F238E27FC236}">
                  <a16:creationId xmlns:a16="http://schemas.microsoft.com/office/drawing/2014/main" id="{5F70E00B-DB5B-7795-4B7F-33AD7730B69D}"/>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4" name="Rectangle 43">
              <a:extLst>
                <a:ext uri="{FF2B5EF4-FFF2-40B4-BE49-F238E27FC236}">
                  <a16:creationId xmlns:a16="http://schemas.microsoft.com/office/drawing/2014/main" id="{8EE54843-FD58-CB65-6116-FD668A2C8215}"/>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23094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happy with their type of agreement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G5. And why do you say that?</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029357" y="1196995"/>
            <a:ext cx="6586239" cy="3223455"/>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Terms of agreement are fair and transparent/ sticks to the agreement</a:t>
            </a:r>
          </a:p>
          <a:p>
            <a:pPr marL="171450" indent="-171450">
              <a:buFont typeface="Courier New" panose="02070309020205020404" pitchFamily="49" charset="0"/>
              <a:buChar char="o"/>
            </a:pPr>
            <a:r>
              <a:rPr lang="en-GB" sz="1600" b="1" dirty="0"/>
              <a:t>Good negotiation (on rent, repairs)/ mutually beneficial</a:t>
            </a:r>
          </a:p>
          <a:p>
            <a:pPr marL="171450" indent="-171450">
              <a:buFont typeface="Courier New" panose="02070309020205020404" pitchFamily="49" charset="0"/>
              <a:buChar char="o"/>
            </a:pPr>
            <a:r>
              <a:rPr lang="en-GB" sz="1600" b="1" dirty="0"/>
              <a:t>Good communication with area manager/ BDM</a:t>
            </a:r>
          </a:p>
          <a:p>
            <a:pPr marL="171450" indent="-171450">
              <a:buFont typeface="Courier New" panose="02070309020205020404" pitchFamily="49" charset="0"/>
              <a:buChar char="o"/>
            </a:pPr>
            <a:r>
              <a:rPr lang="en-GB" sz="1600" b="1" dirty="0"/>
              <a:t>Flexibility to go free of tie on some menu items, choice of alcohol</a:t>
            </a:r>
          </a:p>
          <a:p>
            <a:pPr marL="171450" indent="-171450">
              <a:buFont typeface="Courier New" panose="02070309020205020404" pitchFamily="49" charset="0"/>
              <a:buChar char="o"/>
            </a:pPr>
            <a:r>
              <a:rPr lang="en-GB" sz="1600" b="1" dirty="0"/>
              <a:t>Investment in the pub</a:t>
            </a:r>
          </a:p>
          <a:p>
            <a:pPr marL="171450" indent="-171450">
              <a:buFont typeface="Courier New" panose="02070309020205020404" pitchFamily="49" charset="0"/>
              <a:buChar char="o"/>
            </a:pPr>
            <a:r>
              <a:rPr lang="en-GB" sz="1600" b="1" dirty="0"/>
              <a:t>Makes money/ happy with % of the turnover (franchise agreement)</a:t>
            </a:r>
          </a:p>
          <a:p>
            <a:pPr marL="171450" indent="-171450">
              <a:buFont typeface="Courier New" panose="02070309020205020404" pitchFamily="49" charset="0"/>
              <a:buChar char="o"/>
            </a:pPr>
            <a:r>
              <a:rPr lang="en-GB" sz="1600" b="1" dirty="0"/>
              <a:t>Happy company covers the rent/ bills/ utilities (franchise agreement)</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029357" y="4483602"/>
            <a:ext cx="6478010" cy="584775"/>
          </a:xfrm>
          <a:prstGeom prst="rect">
            <a:avLst/>
          </a:prstGeom>
          <a:noFill/>
          <a:ln>
            <a:solidFill>
              <a:schemeClr val="accent6"/>
            </a:solidFill>
          </a:ln>
        </p:spPr>
        <p:txBody>
          <a:bodyPr wrap="square">
            <a:spAutoFit/>
          </a:bodyPr>
          <a:lstStyle/>
          <a:p>
            <a:r>
              <a:rPr lang="en-GB" sz="1600" dirty="0"/>
              <a:t>“The information is very clear and you operate upon that, there are no surprises and I am very happy.” </a:t>
            </a:r>
            <a:r>
              <a:rPr lang="en-GB" sz="1600" b="1" i="1" dirty="0"/>
              <a:t>A tied tenancy</a:t>
            </a:r>
          </a:p>
        </p:txBody>
      </p:sp>
      <p:sp>
        <p:nvSpPr>
          <p:cNvPr id="45" name="TextBox 44">
            <a:extLst>
              <a:ext uri="{FF2B5EF4-FFF2-40B4-BE49-F238E27FC236}">
                <a16:creationId xmlns:a16="http://schemas.microsoft.com/office/drawing/2014/main" id="{E13F2F8B-06C2-8E0A-F15A-BEFBCDD72CC5}"/>
              </a:ext>
            </a:extLst>
          </p:cNvPr>
          <p:cNvSpPr txBox="1"/>
          <p:nvPr/>
        </p:nvSpPr>
        <p:spPr>
          <a:xfrm>
            <a:off x="5029356" y="5131529"/>
            <a:ext cx="6478009" cy="830997"/>
          </a:xfrm>
          <a:prstGeom prst="rect">
            <a:avLst/>
          </a:prstGeom>
          <a:noFill/>
          <a:ln>
            <a:solidFill>
              <a:schemeClr val="accent6"/>
            </a:solidFill>
          </a:ln>
        </p:spPr>
        <p:txBody>
          <a:bodyPr wrap="square">
            <a:spAutoFit/>
          </a:bodyPr>
          <a:lstStyle/>
          <a:p>
            <a:r>
              <a:rPr lang="en-GB" sz="1600" dirty="0"/>
              <a:t>“[The] BDM is very supportive, the framework is clear in relation to managing repairs and the condition of the building.” </a:t>
            </a:r>
            <a:r>
              <a:rPr lang="en-GB" sz="1600" b="1" i="1" dirty="0"/>
              <a:t>A tied lease agreement</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30206"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Tied tenants who know their type of tenancy and are satisfied with their </a:t>
            </a:r>
            <a:r>
              <a:rPr lang="en-GB" sz="800" dirty="0">
                <a:solidFill>
                  <a:prstClr val="black"/>
                </a:solidFill>
                <a:latin typeface="Arial"/>
              </a:rPr>
              <a:t>tenancy at G4 (805)</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descr="A word cloud showing frequent words cited by tenants who are satisfied with their tenancy agreement. Examples include: good deal, happy, rent, support, good agreement">
            <a:extLst>
              <a:ext uri="{FF2B5EF4-FFF2-40B4-BE49-F238E27FC236}">
                <a16:creationId xmlns:a16="http://schemas.microsoft.com/office/drawing/2014/main" id="{BA69F2A0-158A-E8BA-9280-1EEFCFC18353}"/>
              </a:ext>
            </a:extLst>
          </p:cNvPr>
          <p:cNvPicPr>
            <a:picLocks noChangeAspect="1"/>
          </p:cNvPicPr>
          <p:nvPr/>
        </p:nvPicPr>
        <p:blipFill>
          <a:blip r:embed="rId3"/>
          <a:stretch>
            <a:fillRect/>
          </a:stretch>
        </p:blipFill>
        <p:spPr>
          <a:xfrm>
            <a:off x="-1" y="1254012"/>
            <a:ext cx="5029355" cy="4497531"/>
          </a:xfrm>
          <a:prstGeom prst="rect">
            <a:avLst/>
          </a:prstGeom>
        </p:spPr>
      </p:pic>
    </p:spTree>
    <p:extLst>
      <p:ext uri="{BB962C8B-B14F-4D97-AF65-F5344CB8AC3E}">
        <p14:creationId xmlns:p14="http://schemas.microsoft.com/office/powerpoint/2010/main" val="311614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unhappy with their type of agreement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1550"/>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G5. And why do you say that?</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8" name="Content Placeholder 7">
            <a:extLst>
              <a:ext uri="{FF2B5EF4-FFF2-40B4-BE49-F238E27FC236}">
                <a16:creationId xmlns:a16="http://schemas.microsoft.com/office/drawing/2014/main" id="{B59C5179-6A67-F164-8B57-77767C0FC01C}"/>
              </a:ext>
              <a:ext uri="{C183D7F6-B498-43B3-948B-1728B52AA6E4}">
                <adec:decorative xmlns:adec="http://schemas.microsoft.com/office/drawing/2017/decorative" val="0"/>
              </a:ext>
            </a:extLst>
          </p:cNvPr>
          <p:cNvSpPr>
            <a:spLocks noGrp="1"/>
          </p:cNvSpPr>
          <p:nvPr>
            <p:ph sz="quarter" idx="13"/>
          </p:nvPr>
        </p:nvSpPr>
        <p:spPr>
          <a:xfrm>
            <a:off x="5276759" y="1213181"/>
            <a:ext cx="6478012" cy="3316461"/>
          </a:xfrm>
          <a:solidFill>
            <a:schemeClr val="bg1">
              <a:lumMod val="95000"/>
            </a:schemeClr>
          </a:solidFill>
        </p:spPr>
        <p:txBody>
          <a:bodyPr anchor="ctr"/>
          <a:lstStyle/>
          <a:p>
            <a:pPr marL="171450" indent="-171450">
              <a:buFont typeface="Courier New" panose="02070309020205020404" pitchFamily="49" charset="0"/>
              <a:buChar char="o"/>
            </a:pPr>
            <a:r>
              <a:rPr lang="en-GB" sz="1600" b="1" dirty="0"/>
              <a:t>High/ increasing prices (rent, tied products etc.)</a:t>
            </a:r>
          </a:p>
          <a:p>
            <a:pPr marL="171450" indent="-171450">
              <a:buFont typeface="Courier New" panose="02070309020205020404" pitchFamily="49" charset="0"/>
              <a:buChar char="o"/>
            </a:pPr>
            <a:r>
              <a:rPr lang="en-GB" sz="1600" b="1" dirty="0"/>
              <a:t>Self-repairing lease issues/ disputes over responsibility for repairs and dilapidations</a:t>
            </a:r>
          </a:p>
          <a:p>
            <a:pPr marL="171450" indent="-171450">
              <a:buFont typeface="Courier New" panose="02070309020205020404" pitchFamily="49" charset="0"/>
              <a:buChar char="o"/>
            </a:pPr>
            <a:r>
              <a:rPr lang="en-GB" sz="1600" b="1" dirty="0"/>
              <a:t>Slow to make repairs/ late paying for repairs</a:t>
            </a:r>
          </a:p>
          <a:p>
            <a:pPr marL="171450" indent="-171450">
              <a:buFont typeface="Courier New" panose="02070309020205020404" pitchFamily="49" charset="0"/>
              <a:buChar char="o"/>
            </a:pPr>
            <a:r>
              <a:rPr lang="en-GB" sz="1600" b="1" dirty="0"/>
              <a:t>Lack of support/ difficult to contact</a:t>
            </a:r>
          </a:p>
          <a:p>
            <a:pPr marL="171450" indent="-171450">
              <a:buFont typeface="Courier New" panose="02070309020205020404" pitchFamily="49" charset="0"/>
              <a:buChar char="o"/>
            </a:pPr>
            <a:r>
              <a:rPr lang="en-GB" sz="1600" b="1" dirty="0"/>
              <a:t>Lack of transparency (do not inform on changes, not following through with investment promises, hidden charges)</a:t>
            </a:r>
          </a:p>
          <a:p>
            <a:pPr marL="171450" indent="-171450">
              <a:buFont typeface="Courier New" panose="02070309020205020404" pitchFamily="49" charset="0"/>
              <a:buChar char="o"/>
            </a:pPr>
            <a:r>
              <a:rPr lang="en-GB" sz="1600" b="1" dirty="0"/>
              <a:t>Inflexible (negotiating contracts, what drinks they can sell)</a:t>
            </a:r>
          </a:p>
          <a:p>
            <a:pPr marL="171450" indent="-171450">
              <a:buFont typeface="Courier New" panose="02070309020205020404" pitchFamily="49" charset="0"/>
              <a:buChar char="o"/>
            </a:pPr>
            <a:r>
              <a:rPr lang="en-GB" sz="1600" b="1" dirty="0"/>
              <a:t>Slow to renew agreements</a:t>
            </a:r>
          </a:p>
        </p:txBody>
      </p:sp>
      <p:sp>
        <p:nvSpPr>
          <p:cNvPr id="42" name="TextBox 41">
            <a:extLst>
              <a:ext uri="{FF2B5EF4-FFF2-40B4-BE49-F238E27FC236}">
                <a16:creationId xmlns:a16="http://schemas.microsoft.com/office/drawing/2014/main" id="{F55C7432-C341-7CB0-F422-F80E0D81AA1C}"/>
              </a:ext>
            </a:extLst>
          </p:cNvPr>
          <p:cNvSpPr txBox="1"/>
          <p:nvPr/>
        </p:nvSpPr>
        <p:spPr>
          <a:xfrm>
            <a:off x="5276756" y="4606554"/>
            <a:ext cx="6478012" cy="830997"/>
          </a:xfrm>
          <a:prstGeom prst="rect">
            <a:avLst/>
          </a:prstGeom>
          <a:noFill/>
          <a:ln>
            <a:solidFill>
              <a:schemeClr val="accent5"/>
            </a:solidFill>
          </a:ln>
        </p:spPr>
        <p:txBody>
          <a:bodyPr wrap="square">
            <a:spAutoFit/>
          </a:bodyPr>
          <a:lstStyle/>
          <a:p>
            <a:r>
              <a:rPr lang="en-GB" sz="1600" dirty="0"/>
              <a:t>“The rents are far too high, we are paying too much for bills and they don't care about you considering the current economic climate, they are not helping at all.” </a:t>
            </a:r>
            <a:r>
              <a:rPr lang="en-GB" sz="1600" b="1" i="1" dirty="0"/>
              <a:t>A tied lease</a:t>
            </a:r>
          </a:p>
        </p:txBody>
      </p:sp>
      <p:sp>
        <p:nvSpPr>
          <p:cNvPr id="44" name="TextBox 43">
            <a:extLst>
              <a:ext uri="{FF2B5EF4-FFF2-40B4-BE49-F238E27FC236}">
                <a16:creationId xmlns:a16="http://schemas.microsoft.com/office/drawing/2014/main" id="{DB50BAE6-DC9E-456E-C319-E9A8A53CD8FB}"/>
              </a:ext>
            </a:extLst>
          </p:cNvPr>
          <p:cNvSpPr txBox="1"/>
          <p:nvPr/>
        </p:nvSpPr>
        <p:spPr>
          <a:xfrm>
            <a:off x="5276756" y="5514463"/>
            <a:ext cx="6478012" cy="584775"/>
          </a:xfrm>
          <a:prstGeom prst="rect">
            <a:avLst/>
          </a:prstGeom>
          <a:noFill/>
          <a:ln>
            <a:solidFill>
              <a:schemeClr val="accent5"/>
            </a:solidFill>
          </a:ln>
        </p:spPr>
        <p:txBody>
          <a:bodyPr wrap="square">
            <a:spAutoFit/>
          </a:bodyPr>
          <a:lstStyle/>
          <a:p>
            <a:r>
              <a:rPr lang="en-GB" sz="1600" dirty="0"/>
              <a:t>“For the amount of rent they charge [and] the amount of repairs I have to do.” </a:t>
            </a:r>
            <a:r>
              <a:rPr lang="en-GB" sz="1600" b="1" i="1" dirty="0"/>
              <a:t>A tied tenancy</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84366" y="6030740"/>
            <a:ext cx="10030206"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Tied tenants who know their type of tenancy and are dissatisfied with their </a:t>
            </a:r>
            <a:r>
              <a:rPr lang="en-GB" sz="800" dirty="0">
                <a:solidFill>
                  <a:prstClr val="black"/>
                </a:solidFill>
                <a:latin typeface="Arial"/>
              </a:rPr>
              <a:t>tenancy at G4 (202)</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descr="A word cloud showing frequent words cited by tenants who are dissatisfied with their tenancy agreement. Examples include: lack of help, repairs, rent, lack of support, price">
            <a:extLst>
              <a:ext uri="{FF2B5EF4-FFF2-40B4-BE49-F238E27FC236}">
                <a16:creationId xmlns:a16="http://schemas.microsoft.com/office/drawing/2014/main" id="{EC67BD7B-2096-8015-0F4F-C45C6180CA16}"/>
              </a:ext>
            </a:extLst>
          </p:cNvPr>
          <p:cNvPicPr>
            <a:picLocks noChangeAspect="1"/>
          </p:cNvPicPr>
          <p:nvPr/>
        </p:nvPicPr>
        <p:blipFill>
          <a:blip r:embed="rId3"/>
          <a:stretch>
            <a:fillRect/>
          </a:stretch>
        </p:blipFill>
        <p:spPr>
          <a:xfrm>
            <a:off x="119133" y="1190331"/>
            <a:ext cx="5087625" cy="4836119"/>
          </a:xfrm>
          <a:prstGeom prst="rect">
            <a:avLst/>
          </a:prstGeom>
        </p:spPr>
      </p:pic>
    </p:spTree>
    <p:extLst>
      <p:ext uri="{BB962C8B-B14F-4D97-AF65-F5344CB8AC3E}">
        <p14:creationId xmlns:p14="http://schemas.microsoft.com/office/powerpoint/2010/main" val="223046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26</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06</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1661993"/>
          </a:xfrm>
        </p:spPr>
        <p:txBody>
          <a:bodyPr/>
          <a:lstStyle/>
          <a:p>
            <a:r>
              <a:rPr lang="en-GB" dirty="0"/>
              <a:t>Relationship with pub company</a:t>
            </a:r>
          </a:p>
        </p:txBody>
      </p:sp>
    </p:spTree>
    <p:extLst>
      <p:ext uri="{BB962C8B-B14F-4D97-AF65-F5344CB8AC3E}">
        <p14:creationId xmlns:p14="http://schemas.microsoft.com/office/powerpoint/2010/main" val="1569006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255866" y="2691793"/>
            <a:ext cx="9592984" cy="3088606"/>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0" y="277128"/>
            <a:ext cx="11270404"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Awareness of business development manager and code compliance officer</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1077602"/>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D1/D2. To what extent, if at all, do you agree or disagree with the following statements about your business development manager/Code Compliance officer?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2" name="TextBox 1">
            <a:extLst>
              <a:ext uri="{FF2B5EF4-FFF2-40B4-BE49-F238E27FC236}">
                <a16:creationId xmlns:a16="http://schemas.microsoft.com/office/drawing/2014/main" id="{B5006A9D-B3A6-442E-9EFC-4AFE56319DE4}"/>
              </a:ext>
            </a:extLst>
          </p:cNvPr>
          <p:cNvSpPr txBox="1"/>
          <p:nvPr/>
        </p:nvSpPr>
        <p:spPr>
          <a:xfrm>
            <a:off x="437230" y="1842852"/>
            <a:ext cx="9861355" cy="738664"/>
          </a:xfrm>
          <a:prstGeom prst="rect">
            <a:avLst/>
          </a:prstGeom>
          <a:noFill/>
        </p:spPr>
        <p:txBody>
          <a:bodyPr wrap="square" lIns="0" tIns="0" rIns="0" bIns="0" rtlCol="0">
            <a:spAutoFit/>
          </a:bodyPr>
          <a:lstStyle/>
          <a:p>
            <a:pPr algn="l">
              <a:spcBef>
                <a:spcPts val="400"/>
              </a:spcBef>
              <a:spcAft>
                <a:spcPts val="400"/>
              </a:spcAft>
            </a:pPr>
            <a:r>
              <a:rPr lang="en-GB" sz="1600"/>
              <a:t>Tenants were asked a series of statements about their business development manager (BDM) and Code Compliance Officer (CCO) and those that responded that they did not know who their BDM/CCO was were excluded from the base. The proportions of tenants not aware of their BDM or CCO are displayed below.</a:t>
            </a:r>
          </a:p>
        </p:txBody>
      </p:sp>
      <p:graphicFrame>
        <p:nvGraphicFramePr>
          <p:cNvPr id="5" name="Chart 4" descr="Chart showing 98% of tenants surveyed were aware of their business development manag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3993036777"/>
              </p:ext>
            </p:extLst>
          </p:nvPr>
        </p:nvGraphicFramePr>
        <p:xfrm>
          <a:off x="273613" y="2872612"/>
          <a:ext cx="9687205" cy="1434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Chart showing 39% of tenants were aware of their code compliance officer">
            <a:extLst>
              <a:ext uri="{FF2B5EF4-FFF2-40B4-BE49-F238E27FC236}">
                <a16:creationId xmlns:a16="http://schemas.microsoft.com/office/drawing/2014/main" id="{5DC22698-EC95-411E-9DDE-457E5794601F}"/>
              </a:ext>
            </a:extLst>
          </p:cNvPr>
          <p:cNvGraphicFramePr/>
          <p:nvPr>
            <p:extLst>
              <p:ext uri="{D42A27DB-BD31-4B8C-83A1-F6EECF244321}">
                <p14:modId xmlns:p14="http://schemas.microsoft.com/office/powerpoint/2010/main" val="1990590741"/>
              </p:ext>
            </p:extLst>
          </p:nvPr>
        </p:nvGraphicFramePr>
        <p:xfrm>
          <a:off x="286774" y="4428256"/>
          <a:ext cx="9704952" cy="1402478"/>
        </p:xfrm>
        <a:graphic>
          <a:graphicData uri="http://schemas.openxmlformats.org/drawingml/2006/chart">
            <c:chart xmlns:c="http://schemas.openxmlformats.org/drawingml/2006/chart" xmlns:r="http://schemas.openxmlformats.org/officeDocument/2006/relationships" r:id="rId4"/>
          </a:graphicData>
        </a:graphic>
      </p:graphicFrame>
      <p:sp>
        <p:nvSpPr>
          <p:cNvPr id="4" name="Isosceles Triangle 3" descr="Arrow showing 39% surveyed aware of CCO in 2024 is statistically significantly higher than 25% in 2023.">
            <a:extLst>
              <a:ext uri="{FF2B5EF4-FFF2-40B4-BE49-F238E27FC236}">
                <a16:creationId xmlns:a16="http://schemas.microsoft.com/office/drawing/2014/main" id="{2EDB5BB3-83D7-7A13-A944-3C970AE1247A}"/>
              </a:ext>
            </a:extLst>
          </p:cNvPr>
          <p:cNvSpPr/>
          <p:nvPr/>
        </p:nvSpPr>
        <p:spPr>
          <a:xfrm>
            <a:off x="3296061" y="5049621"/>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Isosceles Triangle 5" descr="Arrow showing 61% surveyed unaware of CCO in 2024 is statistically significantly lower than 75% in 2023.">
            <a:extLst>
              <a:ext uri="{FF2B5EF4-FFF2-40B4-BE49-F238E27FC236}">
                <a16:creationId xmlns:a16="http://schemas.microsoft.com/office/drawing/2014/main" id="{DD2E8237-E9C6-AA95-C65D-90CB32B025DA}"/>
              </a:ext>
            </a:extLst>
          </p:cNvPr>
          <p:cNvSpPr/>
          <p:nvPr/>
        </p:nvSpPr>
        <p:spPr>
          <a:xfrm flipV="1">
            <a:off x="4600632" y="505060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2" name="Rectangle 21">
            <a:extLst>
              <a:ext uri="{FF2B5EF4-FFF2-40B4-BE49-F238E27FC236}">
                <a16:creationId xmlns:a16="http://schemas.microsoft.com/office/drawing/2014/main" id="{863BE09D-7D19-143D-54D5-C75006295B3B}"/>
              </a:ext>
            </a:extLst>
          </p:cNvPr>
          <p:cNvSpPr/>
          <p:nvPr/>
        </p:nvSpPr>
        <p:spPr>
          <a:xfrm>
            <a:off x="9938168" y="2634333"/>
            <a:ext cx="2068093" cy="29875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There has been a significant uplift in tenant awareness of who their CCO is – from 25% in 2023 to 39% this year.</a:t>
            </a:r>
          </a:p>
          <a:p>
            <a:pPr algn="l">
              <a:lnSpc>
                <a:spcPct val="110000"/>
              </a:lnSpc>
            </a:pPr>
            <a:endParaRPr lang="en-GB" sz="1400" b="1" u="sng" dirty="0">
              <a:solidFill>
                <a:schemeClr val="bg1"/>
              </a:solidFill>
            </a:endParaRPr>
          </a:p>
          <a:p>
            <a:pPr algn="l">
              <a:lnSpc>
                <a:spcPct val="110000"/>
              </a:lnSpc>
            </a:pPr>
            <a:r>
              <a:rPr lang="en-GB" sz="1400" dirty="0">
                <a:solidFill>
                  <a:schemeClr val="bg1"/>
                </a:solidFill>
              </a:rPr>
              <a:t>Awareness still highest for Greene King (48%) but now others are catching up e.g. Marstons (44%).</a:t>
            </a: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p:nvPr/>
        </p:nvSpPr>
        <p:spPr bwMode="gray">
          <a:xfrm>
            <a:off x="427502" y="2821996"/>
            <a:ext cx="2277395" cy="31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Aware of BDM</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7029449" y="2810145"/>
            <a:ext cx="2582053" cy="3196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Not aware of BDM</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A160066F-B53D-4409-886D-59F995600A57}"/>
              </a:ext>
              <a:ext uri="{C183D7F6-B498-43B3-948B-1728B52AA6E4}">
                <adec:decorative xmlns:adec="http://schemas.microsoft.com/office/drawing/2017/decorative" val="1"/>
              </a:ext>
            </a:extLst>
          </p:cNvPr>
          <p:cNvSpPr/>
          <p:nvPr/>
        </p:nvSpPr>
        <p:spPr bwMode="gray">
          <a:xfrm>
            <a:off x="437230" y="4357772"/>
            <a:ext cx="2277395" cy="29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Aware of CCO</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DD07CBB-86BA-4E92-B60A-315BC0A641D9}"/>
              </a:ext>
              <a:ext uri="{C183D7F6-B498-43B3-948B-1728B52AA6E4}">
                <adec:decorative xmlns:adec="http://schemas.microsoft.com/office/drawing/2017/decorative" val="1"/>
              </a:ext>
            </a:extLst>
          </p:cNvPr>
          <p:cNvSpPr/>
          <p:nvPr/>
        </p:nvSpPr>
        <p:spPr bwMode="gray">
          <a:xfrm>
            <a:off x="7048904" y="4357772"/>
            <a:ext cx="2582053" cy="29877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latin typeface="Arial"/>
              </a:rPr>
              <a:t>Not aware of CCO</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7571AA2C-A8C7-B17F-CFF9-78F34A0EFF2D}"/>
              </a:ext>
            </a:extLst>
          </p:cNvPr>
          <p:cNvGrpSpPr/>
          <p:nvPr/>
        </p:nvGrpSpPr>
        <p:grpSpPr>
          <a:xfrm>
            <a:off x="8037739" y="6054562"/>
            <a:ext cx="3768951" cy="163585"/>
            <a:chOff x="8037739" y="6025190"/>
            <a:chExt cx="3768951" cy="163585"/>
          </a:xfrm>
        </p:grpSpPr>
        <p:grpSp>
          <p:nvGrpSpPr>
            <p:cNvPr id="17" name="Group 16">
              <a:extLst>
                <a:ext uri="{FF2B5EF4-FFF2-40B4-BE49-F238E27FC236}">
                  <a16:creationId xmlns:a16="http://schemas.microsoft.com/office/drawing/2014/main" id="{5D60F240-F990-24AE-121D-61011D1E46B4}"/>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0" name="Isosceles Triangle 19">
                <a:extLst>
                  <a:ext uri="{FF2B5EF4-FFF2-40B4-BE49-F238E27FC236}">
                    <a16:creationId xmlns:a16="http://schemas.microsoft.com/office/drawing/2014/main" id="{89B5CF56-C4F2-AD08-6749-1DDDEC2126B7}"/>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1" name="Isosceles Triangle 20">
                <a:extLst>
                  <a:ext uri="{FF2B5EF4-FFF2-40B4-BE49-F238E27FC236}">
                    <a16:creationId xmlns:a16="http://schemas.microsoft.com/office/drawing/2014/main" id="{C9D2E8DB-1250-C0FB-BB35-7A833A7E778E}"/>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9" name="Text Placeholder 15">
              <a:extLst>
                <a:ext uri="{FF2B5EF4-FFF2-40B4-BE49-F238E27FC236}">
                  <a16:creationId xmlns:a16="http://schemas.microsoft.com/office/drawing/2014/main" id="{2F0109B2-361C-5F60-8D2A-667E6B8170B6}"/>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156673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2"/>
            <a:ext cx="11556849" cy="4467885"/>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business development manager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Chart 4" descr="Chart showing % of tenants that agree or disagree with statements related to their BDM. Responses. My BDM is fair with me in our discussions agree 77% (down 4 points since 2023), disagree 12%, I have all the information I need about their role, 74% agree (up 1 point since 2023) and 13% disagree, they provide accurate notes of our discussions about rent, repairs and business planning 69% agree (down 3 points since 2023) and 18% disagree, they provide me with the information I need about dilapidations at my pub, 61% agree and 22% disagree (not asked in 2023), they provide me with the information and advice I need about the pubs code 60% agree (up 2 points since 2023) and 21% disagree, they supply the business planning support i need on an ongoing basis 57% agree (up 2 points since 2023) and 26% disagree, i am happy with the way they manage repairs at my pub 40% agree (up 3 points since 2023) and 41% disagree. Please note wording changed between 2023 and 2024 from I am happy with the way they manage repairs and dilapidations at my pub to I am happy with the way they manage repairs at my pub.">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1541542630"/>
              </p:ext>
            </p:extLst>
          </p:nvPr>
        </p:nvGraphicFramePr>
        <p:xfrm>
          <a:off x="484365" y="1875934"/>
          <a:ext cx="7350143"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a:spLocks/>
          </p:cNvSpPr>
          <p:nvPr/>
        </p:nvSpPr>
        <p:spPr bwMode="gray">
          <a:xfrm>
            <a:off x="4469592" y="1577159"/>
            <a:ext cx="1135680"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6253284" y="1577159"/>
            <a:ext cx="1316907"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3" name="TextBox 2">
            <a:extLst>
              <a:ext uri="{FF2B5EF4-FFF2-40B4-BE49-F238E27FC236}">
                <a16:creationId xmlns:a16="http://schemas.microsoft.com/office/drawing/2014/main" id="{9402B1AD-57A6-6BF4-4167-121134B308BD}"/>
              </a:ext>
              <a:ext uri="{C183D7F6-B498-43B3-948B-1728B52AA6E4}">
                <adec:decorative xmlns:adec="http://schemas.microsoft.com/office/drawing/2017/decorative" val="1"/>
              </a:ext>
            </a:extLst>
          </p:cNvPr>
          <p:cNvSpPr txBox="1"/>
          <p:nvPr/>
        </p:nvSpPr>
        <p:spPr>
          <a:xfrm>
            <a:off x="7528636" y="1550314"/>
            <a:ext cx="1662522" cy="369332"/>
          </a:xfrm>
          <a:prstGeom prst="rect">
            <a:avLst/>
          </a:prstGeom>
          <a:noFill/>
        </p:spPr>
        <p:txBody>
          <a:bodyPr wrap="square" lIns="0" tIns="0" rIns="0" bIns="0" rtlCol="0">
            <a:spAutoFit/>
          </a:bodyPr>
          <a:lstStyle/>
          <a:p>
            <a:pPr algn="ctr"/>
            <a:r>
              <a:rPr lang="en-GB" sz="1200" b="1" dirty="0"/>
              <a:t>change in % </a:t>
            </a:r>
          </a:p>
          <a:p>
            <a:pPr algn="ctr"/>
            <a:r>
              <a:rPr lang="en-GB" sz="1200" b="1" dirty="0"/>
              <a:t>agree since 2023</a:t>
            </a:r>
          </a:p>
        </p:txBody>
      </p:sp>
      <p:sp>
        <p:nvSpPr>
          <p:cNvPr id="32" name="Isosceles Triangle 31" descr="Arrow showing 77% agree their BDM is fair with them in their discussions in 2024 is statistically significantly lower than 81% in 2023.">
            <a:extLst>
              <a:ext uri="{FF2B5EF4-FFF2-40B4-BE49-F238E27FC236}">
                <a16:creationId xmlns:a16="http://schemas.microsoft.com/office/drawing/2014/main" id="{39C94AE0-850A-17A1-05F3-51949CA8D621}"/>
              </a:ext>
            </a:extLst>
          </p:cNvPr>
          <p:cNvSpPr/>
          <p:nvPr/>
        </p:nvSpPr>
        <p:spPr>
          <a:xfrm flipV="1">
            <a:off x="8293935" y="2151967"/>
            <a:ext cx="211086" cy="19205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Rectangle 24">
            <a:extLst>
              <a:ext uri="{FF2B5EF4-FFF2-40B4-BE49-F238E27FC236}">
                <a16:creationId xmlns:a16="http://schemas.microsoft.com/office/drawing/2014/main" id="{B14B3BC0-9E4E-073B-4601-B9953511DE79}"/>
              </a:ext>
            </a:extLst>
          </p:cNvPr>
          <p:cNvSpPr/>
          <p:nvPr/>
        </p:nvSpPr>
        <p:spPr>
          <a:xfrm>
            <a:off x="8978945" y="2125065"/>
            <a:ext cx="2728690" cy="17198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Overall tenants are slightly less likely to think their BDM is fair with them in discussions compared to 2023, however this remains high at around three in four tenants.</a:t>
            </a:r>
          </a:p>
        </p:txBody>
      </p:sp>
      <p:sp>
        <p:nvSpPr>
          <p:cNvPr id="2" name="Rectangle 1">
            <a:extLst>
              <a:ext uri="{FF2B5EF4-FFF2-40B4-BE49-F238E27FC236}">
                <a16:creationId xmlns:a16="http://schemas.microsoft.com/office/drawing/2014/main" id="{DE9C5ECD-52A8-CA70-9C1E-86D32FB501BB}"/>
              </a:ext>
            </a:extLst>
          </p:cNvPr>
          <p:cNvSpPr/>
          <p:nvPr/>
        </p:nvSpPr>
        <p:spPr>
          <a:xfrm>
            <a:off x="8978945" y="4674881"/>
            <a:ext cx="2728690" cy="1089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Satisfaction with how repairs are handled is up 7 pts to 49% if feedback from Stonegate tenants is removed.</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knew who their business development manager was (1181). </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lang="en-GB" sz="800" dirty="0">
                <a:solidFill>
                  <a:prstClr val="black"/>
                </a:solidFill>
                <a:latin typeface="Arial"/>
              </a:rPr>
              <a:t>**</a:t>
            </a:r>
            <a:r>
              <a:rPr lang="en-GB" sz="800" b="0" i="0" u="none" strike="noStrike" dirty="0">
                <a:solidFill>
                  <a:srgbClr val="000000"/>
                </a:solidFill>
                <a:effectLst/>
                <a:latin typeface="Arial Body"/>
              </a:rPr>
              <a:t>They provide me with the information I need about dilapidations at my pub not asked of franchises. All (1,157). </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lang="en-GB" sz="800" dirty="0">
                <a:solidFill>
                  <a:prstClr val="black"/>
                </a:solidFill>
                <a:latin typeface="Arial"/>
              </a:rPr>
              <a:t>*wording changed between 2023 and 2024 from “I am happy with the way they manage repairs and/or dilapidations at my pub”</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18032139-E965-56FC-1DD5-355AB070F21A}"/>
              </a:ext>
              <a:ext uri="{C183D7F6-B498-43B3-948B-1728B52AA6E4}">
                <adec:decorative xmlns:adec="http://schemas.microsoft.com/office/drawing/2017/decorative" val="1"/>
              </a:ext>
            </a:extLst>
          </p:cNvPr>
          <p:cNvSpPr txBox="1"/>
          <p:nvPr/>
        </p:nvSpPr>
        <p:spPr>
          <a:xfrm>
            <a:off x="8003256" y="4304979"/>
            <a:ext cx="262892" cy="276999"/>
          </a:xfrm>
          <a:prstGeom prst="rect">
            <a:avLst/>
          </a:prstGeom>
          <a:noFill/>
        </p:spPr>
        <p:txBody>
          <a:bodyPr wrap="none" lIns="0" tIns="0" rIns="0" bIns="0" rtlCol="0">
            <a:spAutoFit/>
          </a:bodyPr>
          <a:lstStyle/>
          <a:p>
            <a:pPr algn="l">
              <a:spcBef>
                <a:spcPts val="400"/>
              </a:spcBef>
              <a:spcAft>
                <a:spcPts val="400"/>
              </a:spcAft>
            </a:pPr>
            <a:r>
              <a:rPr lang="en-GB" b="1" dirty="0"/>
              <a:t>+2</a:t>
            </a:r>
          </a:p>
        </p:txBody>
      </p:sp>
      <p:sp>
        <p:nvSpPr>
          <p:cNvPr id="7" name="TextBox 6">
            <a:extLst>
              <a:ext uri="{FF2B5EF4-FFF2-40B4-BE49-F238E27FC236}">
                <a16:creationId xmlns:a16="http://schemas.microsoft.com/office/drawing/2014/main" id="{EB6F3AC4-99A5-0274-41BB-51A877174F23}"/>
              </a:ext>
              <a:ext uri="{C183D7F6-B498-43B3-948B-1728B52AA6E4}">
                <adec:decorative xmlns:adec="http://schemas.microsoft.com/office/drawing/2017/decorative" val="1"/>
              </a:ext>
            </a:extLst>
          </p:cNvPr>
          <p:cNvSpPr txBox="1"/>
          <p:nvPr/>
        </p:nvSpPr>
        <p:spPr>
          <a:xfrm>
            <a:off x="8003256" y="2111089"/>
            <a:ext cx="205184" cy="276999"/>
          </a:xfrm>
          <a:prstGeom prst="rect">
            <a:avLst/>
          </a:prstGeom>
          <a:noFill/>
        </p:spPr>
        <p:txBody>
          <a:bodyPr wrap="none" lIns="0" tIns="0" rIns="0" bIns="0" rtlCol="0">
            <a:spAutoFit/>
          </a:bodyPr>
          <a:lstStyle/>
          <a:p>
            <a:pPr algn="l">
              <a:spcBef>
                <a:spcPts val="400"/>
              </a:spcBef>
              <a:spcAft>
                <a:spcPts val="400"/>
              </a:spcAft>
            </a:pPr>
            <a:r>
              <a:rPr lang="en-GB" b="1" dirty="0"/>
              <a:t>-4</a:t>
            </a:r>
          </a:p>
        </p:txBody>
      </p:sp>
      <p:sp>
        <p:nvSpPr>
          <p:cNvPr id="13" name="TextBox 12">
            <a:extLst>
              <a:ext uri="{FF2B5EF4-FFF2-40B4-BE49-F238E27FC236}">
                <a16:creationId xmlns:a16="http://schemas.microsoft.com/office/drawing/2014/main" id="{CF9C084C-5106-24DB-7FB8-5B5E2E873744}"/>
              </a:ext>
              <a:ext uri="{C183D7F6-B498-43B3-948B-1728B52AA6E4}">
                <adec:decorative xmlns:adec="http://schemas.microsoft.com/office/drawing/2017/decorative" val="1"/>
              </a:ext>
            </a:extLst>
          </p:cNvPr>
          <p:cNvSpPr txBox="1"/>
          <p:nvPr/>
        </p:nvSpPr>
        <p:spPr>
          <a:xfrm>
            <a:off x="7967822" y="3764539"/>
            <a:ext cx="397545" cy="276999"/>
          </a:xfrm>
          <a:prstGeom prst="rect">
            <a:avLst/>
          </a:prstGeom>
          <a:noFill/>
        </p:spPr>
        <p:txBody>
          <a:bodyPr wrap="none" lIns="0" tIns="0" rIns="0" bIns="0" rtlCol="0">
            <a:spAutoFit/>
          </a:bodyPr>
          <a:lstStyle/>
          <a:p>
            <a:pPr algn="l">
              <a:spcBef>
                <a:spcPts val="400"/>
              </a:spcBef>
              <a:spcAft>
                <a:spcPts val="400"/>
              </a:spcAft>
            </a:pPr>
            <a:r>
              <a:rPr lang="en-GB" b="1" dirty="0"/>
              <a:t>N/A</a:t>
            </a:r>
          </a:p>
        </p:txBody>
      </p:sp>
      <p:sp>
        <p:nvSpPr>
          <p:cNvPr id="17" name="TextBox 16">
            <a:extLst>
              <a:ext uri="{FF2B5EF4-FFF2-40B4-BE49-F238E27FC236}">
                <a16:creationId xmlns:a16="http://schemas.microsoft.com/office/drawing/2014/main" id="{A71E0D0E-89E3-3D77-5FC2-6AC7AB196279}"/>
              </a:ext>
              <a:ext uri="{C183D7F6-B498-43B3-948B-1728B52AA6E4}">
                <adec:decorative xmlns:adec="http://schemas.microsoft.com/office/drawing/2017/decorative" val="1"/>
              </a:ext>
            </a:extLst>
          </p:cNvPr>
          <p:cNvSpPr txBox="1"/>
          <p:nvPr/>
        </p:nvSpPr>
        <p:spPr>
          <a:xfrm>
            <a:off x="8003256" y="5369751"/>
            <a:ext cx="262892"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sp>
        <p:nvSpPr>
          <p:cNvPr id="19" name="TextBox 18">
            <a:extLst>
              <a:ext uri="{FF2B5EF4-FFF2-40B4-BE49-F238E27FC236}">
                <a16:creationId xmlns:a16="http://schemas.microsoft.com/office/drawing/2014/main" id="{844B176F-99EF-E38A-3F59-D92F0FFA740D}"/>
              </a:ext>
              <a:ext uri="{C183D7F6-B498-43B3-948B-1728B52AA6E4}">
                <adec:decorative xmlns:adec="http://schemas.microsoft.com/office/drawing/2017/decorative" val="1"/>
              </a:ext>
            </a:extLst>
          </p:cNvPr>
          <p:cNvSpPr txBox="1"/>
          <p:nvPr/>
        </p:nvSpPr>
        <p:spPr>
          <a:xfrm>
            <a:off x="8025290" y="2661451"/>
            <a:ext cx="262892" cy="276999"/>
          </a:xfrm>
          <a:prstGeom prst="rect">
            <a:avLst/>
          </a:prstGeom>
          <a:noFill/>
        </p:spPr>
        <p:txBody>
          <a:bodyPr wrap="none" lIns="0" tIns="0" rIns="0" bIns="0" rtlCol="0">
            <a:spAutoFit/>
          </a:bodyPr>
          <a:lstStyle/>
          <a:p>
            <a:pPr algn="l">
              <a:spcBef>
                <a:spcPts val="400"/>
              </a:spcBef>
              <a:spcAft>
                <a:spcPts val="400"/>
              </a:spcAft>
            </a:pPr>
            <a:r>
              <a:rPr lang="en-GB" b="1" dirty="0"/>
              <a:t>+1</a:t>
            </a:r>
          </a:p>
        </p:txBody>
      </p:sp>
      <p:sp>
        <p:nvSpPr>
          <p:cNvPr id="20" name="TextBox 19">
            <a:extLst>
              <a:ext uri="{FF2B5EF4-FFF2-40B4-BE49-F238E27FC236}">
                <a16:creationId xmlns:a16="http://schemas.microsoft.com/office/drawing/2014/main" id="{6CE6D7EE-56AA-B754-80F3-6C2A3CDBE466}"/>
              </a:ext>
              <a:ext uri="{C183D7F6-B498-43B3-948B-1728B52AA6E4}">
                <adec:decorative xmlns:adec="http://schemas.microsoft.com/office/drawing/2017/decorative" val="1"/>
              </a:ext>
            </a:extLst>
          </p:cNvPr>
          <p:cNvSpPr txBox="1"/>
          <p:nvPr/>
        </p:nvSpPr>
        <p:spPr>
          <a:xfrm>
            <a:off x="8003256" y="3211150"/>
            <a:ext cx="205184" cy="276999"/>
          </a:xfrm>
          <a:prstGeom prst="rect">
            <a:avLst/>
          </a:prstGeom>
          <a:noFill/>
        </p:spPr>
        <p:txBody>
          <a:bodyPr wrap="none" lIns="0" tIns="0" rIns="0" bIns="0" rtlCol="0">
            <a:spAutoFit/>
          </a:bodyPr>
          <a:lstStyle/>
          <a:p>
            <a:pPr algn="l">
              <a:spcBef>
                <a:spcPts val="400"/>
              </a:spcBef>
              <a:spcAft>
                <a:spcPts val="400"/>
              </a:spcAft>
            </a:pPr>
            <a:r>
              <a:rPr lang="en-GB" b="1" dirty="0"/>
              <a:t>-3</a:t>
            </a:r>
          </a:p>
        </p:txBody>
      </p:sp>
      <p:grpSp>
        <p:nvGrpSpPr>
          <p:cNvPr id="4" name="Group 3"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24871B14-07CC-1A5E-315B-7BE709FF510E}"/>
              </a:ext>
            </a:extLst>
          </p:cNvPr>
          <p:cNvGrpSpPr/>
          <p:nvPr/>
        </p:nvGrpSpPr>
        <p:grpSpPr>
          <a:xfrm>
            <a:off x="7643854" y="6083942"/>
            <a:ext cx="3449102" cy="142854"/>
            <a:chOff x="8037739" y="6025190"/>
            <a:chExt cx="3768951" cy="163585"/>
          </a:xfrm>
        </p:grpSpPr>
        <p:grpSp>
          <p:nvGrpSpPr>
            <p:cNvPr id="14" name="Group 13">
              <a:extLst>
                <a:ext uri="{FF2B5EF4-FFF2-40B4-BE49-F238E27FC236}">
                  <a16:creationId xmlns:a16="http://schemas.microsoft.com/office/drawing/2014/main" id="{9F3F88C4-872B-3A2A-9E7D-133708A29D72}"/>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6" name="Isosceles Triangle 25">
                <a:extLst>
                  <a:ext uri="{FF2B5EF4-FFF2-40B4-BE49-F238E27FC236}">
                    <a16:creationId xmlns:a16="http://schemas.microsoft.com/office/drawing/2014/main" id="{BCB33D34-2E67-4EB2-4255-81A08CA994CF}"/>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9" name="Isosceles Triangle 28">
                <a:extLst>
                  <a:ext uri="{FF2B5EF4-FFF2-40B4-BE49-F238E27FC236}">
                    <a16:creationId xmlns:a16="http://schemas.microsoft.com/office/drawing/2014/main" id="{65021917-0665-9CCE-5249-C978D5402AE7}"/>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5" name="Text Placeholder 15">
              <a:extLst>
                <a:ext uri="{FF2B5EF4-FFF2-40B4-BE49-F238E27FC236}">
                  <a16:creationId xmlns:a16="http://schemas.microsoft.com/office/drawing/2014/main" id="{41214D86-A813-AD1E-A13F-AF6CB4D1EBA0}"/>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TextBox 29">
            <a:extLst>
              <a:ext uri="{FF2B5EF4-FFF2-40B4-BE49-F238E27FC236}">
                <a16:creationId xmlns:a16="http://schemas.microsoft.com/office/drawing/2014/main" id="{2B009254-9FC4-61D0-D344-D858B40A65B9}"/>
              </a:ext>
              <a:ext uri="{C183D7F6-B498-43B3-948B-1728B52AA6E4}">
                <adec:decorative xmlns:adec="http://schemas.microsoft.com/office/drawing/2017/decorative" val="1"/>
              </a:ext>
            </a:extLst>
          </p:cNvPr>
          <p:cNvSpPr txBox="1"/>
          <p:nvPr/>
        </p:nvSpPr>
        <p:spPr>
          <a:xfrm>
            <a:off x="8012435" y="4831957"/>
            <a:ext cx="262892" cy="276999"/>
          </a:xfrm>
          <a:prstGeom prst="rect">
            <a:avLst/>
          </a:prstGeom>
          <a:noFill/>
        </p:spPr>
        <p:txBody>
          <a:bodyPr wrap="none" lIns="0" tIns="0" rIns="0" bIns="0" rtlCol="0">
            <a:spAutoFit/>
          </a:bodyPr>
          <a:lstStyle/>
          <a:p>
            <a:pPr algn="l">
              <a:spcBef>
                <a:spcPts val="400"/>
              </a:spcBef>
              <a:spcAft>
                <a:spcPts val="400"/>
              </a:spcAft>
            </a:pPr>
            <a:r>
              <a:rPr lang="en-GB" b="1" dirty="0"/>
              <a:t>+2</a:t>
            </a:r>
          </a:p>
        </p:txBody>
      </p:sp>
    </p:spTree>
    <p:extLst>
      <p:ext uri="{BB962C8B-B14F-4D97-AF65-F5344CB8AC3E}">
        <p14:creationId xmlns:p14="http://schemas.microsoft.com/office/powerpoint/2010/main" val="3407043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88903" y="1471769"/>
            <a:ext cx="11445922" cy="4464050"/>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fairness in discussions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190FA80F-70E8-404B-8639-ED6A87D59771}"/>
              </a:ext>
              <a:ext uri="{C183D7F6-B498-43B3-948B-1728B52AA6E4}">
                <adec:decorative xmlns:adec="http://schemas.microsoft.com/office/drawing/2017/decorative" val="1"/>
              </a:ext>
            </a:extLst>
          </p:cNvPr>
          <p:cNvSpPr txBox="1"/>
          <p:nvPr/>
        </p:nvSpPr>
        <p:spPr>
          <a:xfrm>
            <a:off x="694945" y="1614198"/>
            <a:ext cx="5886611" cy="246221"/>
          </a:xfrm>
          <a:prstGeom prst="rect">
            <a:avLst/>
          </a:prstGeom>
          <a:noFill/>
        </p:spPr>
        <p:txBody>
          <a:bodyPr wrap="none" lIns="0" tIns="0" rIns="0" bIns="0" rtlCol="0">
            <a:spAutoFit/>
          </a:bodyPr>
          <a:lstStyle/>
          <a:p>
            <a:pPr algn="l">
              <a:spcBef>
                <a:spcPts val="400"/>
              </a:spcBef>
              <a:spcAft>
                <a:spcPts val="400"/>
              </a:spcAft>
            </a:pPr>
            <a:r>
              <a:rPr lang="en-GB" sz="1600" b="1"/>
              <a:t>% Agree that their BDM is fair with them in their discussions</a:t>
            </a:r>
          </a:p>
        </p:txBody>
      </p:sp>
      <p:graphicFrame>
        <p:nvGraphicFramePr>
          <p:cNvPr id="19" name="Chart 18" descr="Chart showing tenant's view, by pub company, of how fair their BDM is with them in their discussions year on year. In 2022, 88% of Marston's tenants agreed their BDM is fair, in 2023, 92% of Marston's tenants agreed and in 2024 90% of Marston's tenants agreed their BDM is fair. In 2022, 77% of Greene King tenants agreed, in 2023, 88% of Greene King tenants agreed and in 2024 90% of Greene King tenants agreed. In 2022, 86% of Admiral tenants agreed, in 2023, 83% of Admiral tenants agreed and in 2024 88% of Admiral tenants agreed. In 2022, 75% of Star tenants agreed, in 2023, 83% of Star tenants agreed and in 2024 77% of Star tenants agreed. In 2022, 72% of Punch tenants agreed, in 2023, 78% of Punch tenants agreed and in 77% of Punch tenants agreed. In 2022, 71% of Stonegate tenants agreed, in 2023, 73% of Stonegate tenants agreed and in 2024 63% of Stonegate tenants agreed. There was a statistically significant drop in agreement of 10 points among Stonegate tenants between 2023 and 2024. Agreement among Marstons, Greene King and Admiral tenants is statistically significantly higher than the average. Stonegate is lower.">
            <a:extLst>
              <a:ext uri="{FF2B5EF4-FFF2-40B4-BE49-F238E27FC236}">
                <a16:creationId xmlns:a16="http://schemas.microsoft.com/office/drawing/2014/main" id="{F750E0A8-48EE-1B62-E888-9DEF5DC6563E}"/>
              </a:ext>
            </a:extLst>
          </p:cNvPr>
          <p:cNvGraphicFramePr/>
          <p:nvPr>
            <p:extLst>
              <p:ext uri="{D42A27DB-BD31-4B8C-83A1-F6EECF244321}">
                <p14:modId xmlns:p14="http://schemas.microsoft.com/office/powerpoint/2010/main" val="2221917284"/>
              </p:ext>
            </p:extLst>
          </p:nvPr>
        </p:nvGraphicFramePr>
        <p:xfrm>
          <a:off x="327762" y="2164814"/>
          <a:ext cx="9789835" cy="3760053"/>
        </p:xfrm>
        <a:graphic>
          <a:graphicData uri="http://schemas.openxmlformats.org/drawingml/2006/chart">
            <c:chart xmlns:c="http://schemas.openxmlformats.org/drawingml/2006/chart" xmlns:r="http://schemas.openxmlformats.org/officeDocument/2006/relationships" r:id="rId3"/>
          </a:graphicData>
        </a:graphic>
      </p:graphicFrame>
      <p:sp>
        <p:nvSpPr>
          <p:cNvPr id="20" name="Isosceles Triangle 19" descr="Arrow showing 63% of Stonegate tenants agreed in 2024 is statistically significantly lower than 73% in 2023.">
            <a:extLst>
              <a:ext uri="{FF2B5EF4-FFF2-40B4-BE49-F238E27FC236}">
                <a16:creationId xmlns:a16="http://schemas.microsoft.com/office/drawing/2014/main" id="{F1E7527E-8B4C-6636-9C1D-C2C297E883B1}"/>
              </a:ext>
            </a:extLst>
          </p:cNvPr>
          <p:cNvSpPr/>
          <p:nvPr/>
        </p:nvSpPr>
        <p:spPr>
          <a:xfrm flipV="1">
            <a:off x="9799765" y="3359248"/>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Admiral (151), Marston’s (165), Punch Pubs (130), Star Pubs and Bars (228), Greene King (13</a:t>
            </a:r>
            <a:r>
              <a:rPr lang="en-GB" sz="800" dirty="0">
                <a:solidFill>
                  <a:prstClr val="black"/>
                </a:solidFill>
                <a:latin typeface="Arial"/>
              </a:rPr>
              <a:t>4)</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(373) </a:t>
            </a:r>
          </a:p>
        </p:txBody>
      </p:sp>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71B39859-0978-988C-F950-6C6AF34F5232}"/>
              </a:ext>
            </a:extLst>
          </p:cNvPr>
          <p:cNvGrpSpPr/>
          <p:nvPr/>
        </p:nvGrpSpPr>
        <p:grpSpPr>
          <a:xfrm>
            <a:off x="5342608" y="6311549"/>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C6E66BA5-B77D-A6A9-4568-A941108D374A}"/>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82FA3841-B5D6-1487-CBBC-045F98C3A947}"/>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AA53F18-9471-F793-05F7-3645802433F1}"/>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4CB3BAF8-8783-DC9D-51E9-E2F856BB8C20}"/>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grpSp>
        <p:nvGrpSpPr>
          <p:cNvPr id="11" name="Group 1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38809F82-3A0F-3991-6CF6-F9E897264084}"/>
              </a:ext>
            </a:extLst>
          </p:cNvPr>
          <p:cNvGrpSpPr/>
          <p:nvPr/>
        </p:nvGrpSpPr>
        <p:grpSpPr>
          <a:xfrm>
            <a:off x="8549762" y="6345601"/>
            <a:ext cx="2556388" cy="96374"/>
            <a:chOff x="8037739" y="6025190"/>
            <a:chExt cx="3768951" cy="163585"/>
          </a:xfrm>
        </p:grpSpPr>
        <p:grpSp>
          <p:nvGrpSpPr>
            <p:cNvPr id="13" name="Group 12">
              <a:extLst>
                <a:ext uri="{FF2B5EF4-FFF2-40B4-BE49-F238E27FC236}">
                  <a16:creationId xmlns:a16="http://schemas.microsoft.com/office/drawing/2014/main" id="{9A9C2A88-68F8-81A5-7BBA-D2900D006B88}"/>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15" name="Isosceles Triangle 14">
                <a:extLst>
                  <a:ext uri="{FF2B5EF4-FFF2-40B4-BE49-F238E27FC236}">
                    <a16:creationId xmlns:a16="http://schemas.microsoft.com/office/drawing/2014/main" id="{803832D4-189A-DA87-B477-ED8016EC8E2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7" name="Isosceles Triangle 16">
                <a:extLst>
                  <a:ext uri="{FF2B5EF4-FFF2-40B4-BE49-F238E27FC236}">
                    <a16:creationId xmlns:a16="http://schemas.microsoft.com/office/drawing/2014/main" id="{A292670A-C679-27D0-2B9A-30B4D3A3A62A}"/>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4" name="Text Placeholder 15">
              <a:extLst>
                <a:ext uri="{FF2B5EF4-FFF2-40B4-BE49-F238E27FC236}">
                  <a16:creationId xmlns:a16="http://schemas.microsoft.com/office/drawing/2014/main" id="{8929196F-603F-085D-EA34-B984A6B84A4C}"/>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17638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3</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Methodology</a:t>
            </a:r>
          </a:p>
        </p:txBody>
      </p:sp>
      <p:sp>
        <p:nvSpPr>
          <p:cNvPr id="9" name="TextBox 8">
            <a:extLst>
              <a:ext uri="{FF2B5EF4-FFF2-40B4-BE49-F238E27FC236}">
                <a16:creationId xmlns:a16="http://schemas.microsoft.com/office/drawing/2014/main" id="{2BDB989C-FF6F-4547-8148-C4BF30A81BAF}"/>
              </a:ext>
            </a:extLst>
          </p:cNvPr>
          <p:cNvSpPr txBox="1"/>
          <p:nvPr/>
        </p:nvSpPr>
        <p:spPr>
          <a:xfrm>
            <a:off x="450000" y="1195917"/>
            <a:ext cx="5432384" cy="369332"/>
          </a:xfrm>
          <a:prstGeom prst="rect">
            <a:avLst/>
          </a:prstGeom>
          <a:noFill/>
        </p:spPr>
        <p:txBody>
          <a:bodyPr wrap="square" lIns="0" tIns="0" rIns="0" bIns="0" rtlCol="0">
            <a:spAutoFit/>
          </a:bodyPr>
          <a:lstStyle/>
          <a:p>
            <a:pPr algn="l">
              <a:spcBef>
                <a:spcPts val="400"/>
              </a:spcBef>
              <a:spcAft>
                <a:spcPts val="400"/>
              </a:spcAft>
            </a:pPr>
            <a:r>
              <a:rPr lang="en-GB" sz="2400" b="1">
                <a:solidFill>
                  <a:schemeClr val="bg1"/>
                </a:solidFill>
              </a:rPr>
              <a:t>The Process:</a:t>
            </a:r>
          </a:p>
        </p:txBody>
      </p:sp>
      <p:sp>
        <p:nvSpPr>
          <p:cNvPr id="8" name="TextBox 7">
            <a:extLst>
              <a:ext uri="{FF2B5EF4-FFF2-40B4-BE49-F238E27FC236}">
                <a16:creationId xmlns:a16="http://schemas.microsoft.com/office/drawing/2014/main" id="{EDB427C5-7DE5-4822-B9D1-E6736EEAF718}"/>
              </a:ext>
            </a:extLst>
          </p:cNvPr>
          <p:cNvSpPr txBox="1"/>
          <p:nvPr/>
        </p:nvSpPr>
        <p:spPr>
          <a:xfrm>
            <a:off x="378508" y="1756491"/>
            <a:ext cx="5717492" cy="4370427"/>
          </a:xfrm>
          <a:prstGeom prst="rect">
            <a:avLst/>
          </a:prstGeom>
          <a:noFill/>
        </p:spPr>
        <p:txBody>
          <a:bodyPr wrap="square" lIns="0" tIns="0" rIns="0" bIns="0" rtlCol="0">
            <a:spAutoFit/>
          </a:bodyPr>
          <a:lstStyle/>
          <a:p>
            <a:pPr marL="285750" indent="-285750">
              <a:spcBef>
                <a:spcPts val="400"/>
              </a:spcBef>
              <a:spcAft>
                <a:spcPts val="400"/>
              </a:spcAft>
              <a:buFont typeface="Arial" panose="020B0604020202020204" pitchFamily="34" charset="0"/>
              <a:buChar char="•"/>
            </a:pPr>
            <a:r>
              <a:rPr lang="en-GB" sz="2400" dirty="0">
                <a:solidFill>
                  <a:schemeClr val="bg1"/>
                </a:solidFill>
              </a:rPr>
              <a:t>1,203 tenant interviewed by phone between Jan 9</a:t>
            </a:r>
            <a:r>
              <a:rPr lang="en-GB" sz="2400" baseline="30000" dirty="0">
                <a:solidFill>
                  <a:schemeClr val="bg1"/>
                </a:solidFill>
              </a:rPr>
              <a:t>th</a:t>
            </a:r>
            <a:r>
              <a:rPr lang="en-GB" sz="2400" dirty="0">
                <a:solidFill>
                  <a:schemeClr val="bg1"/>
                </a:solidFill>
              </a:rPr>
              <a:t> and March 13</a:t>
            </a:r>
            <a:r>
              <a:rPr lang="en-GB" sz="2400" baseline="30000" dirty="0">
                <a:solidFill>
                  <a:schemeClr val="bg1"/>
                </a:solidFill>
              </a:rPr>
              <a:t>th</a:t>
            </a:r>
            <a:r>
              <a:rPr lang="en-GB" sz="2400" dirty="0">
                <a:solidFill>
                  <a:schemeClr val="bg1"/>
                </a:solidFill>
              </a:rPr>
              <a:t>, 2024.</a:t>
            </a:r>
          </a:p>
          <a:p>
            <a:pPr marL="285750" indent="-285750" algn="l">
              <a:spcBef>
                <a:spcPts val="400"/>
              </a:spcBef>
              <a:spcAft>
                <a:spcPts val="400"/>
              </a:spcAft>
              <a:buFont typeface="Arial" panose="020B0604020202020204" pitchFamily="34" charset="0"/>
              <a:buChar char="•"/>
            </a:pPr>
            <a:r>
              <a:rPr lang="en-GB" sz="2400" dirty="0">
                <a:solidFill>
                  <a:schemeClr val="bg1"/>
                </a:solidFill>
              </a:rPr>
              <a:t>Pubs invited to take part at random by Ipsos.</a:t>
            </a:r>
          </a:p>
          <a:p>
            <a:pPr marL="285750" indent="-285750" algn="l">
              <a:spcBef>
                <a:spcPts val="400"/>
              </a:spcBef>
              <a:spcAft>
                <a:spcPts val="400"/>
              </a:spcAft>
              <a:buFont typeface="Arial" panose="020B0604020202020204" pitchFamily="34" charset="0"/>
              <a:buChar char="•"/>
            </a:pPr>
            <a:r>
              <a:rPr lang="en-GB" sz="2400" dirty="0">
                <a:solidFill>
                  <a:schemeClr val="bg1"/>
                </a:solidFill>
              </a:rPr>
              <a:t>Quotas were placed on interviews achieved by size of pub company estate and region within.</a:t>
            </a:r>
          </a:p>
          <a:p>
            <a:pPr marL="285750" indent="-285750" algn="l">
              <a:spcBef>
                <a:spcPts val="400"/>
              </a:spcBef>
              <a:spcAft>
                <a:spcPts val="400"/>
              </a:spcAft>
              <a:buFont typeface="Arial" panose="020B0604020202020204" pitchFamily="34" charset="0"/>
              <a:buChar char="•"/>
            </a:pPr>
            <a:r>
              <a:rPr lang="en-GB" sz="2400" dirty="0">
                <a:solidFill>
                  <a:schemeClr val="bg1"/>
                </a:solidFill>
              </a:rPr>
              <a:t>Confidence intervals for the whole sample are approx. +/- 3 percentage points and range from +/- 5 to 8 points by pub company.</a:t>
            </a:r>
          </a:p>
        </p:txBody>
      </p:sp>
      <p:sp>
        <p:nvSpPr>
          <p:cNvPr id="6" name="TextBox 5">
            <a:extLst>
              <a:ext uri="{FF2B5EF4-FFF2-40B4-BE49-F238E27FC236}">
                <a16:creationId xmlns:a16="http://schemas.microsoft.com/office/drawing/2014/main" id="{AB114B5D-DE29-489D-AF7D-80EC66EFEAE2}"/>
              </a:ext>
            </a:extLst>
          </p:cNvPr>
          <p:cNvSpPr txBox="1"/>
          <p:nvPr/>
        </p:nvSpPr>
        <p:spPr>
          <a:xfrm>
            <a:off x="6254681" y="1195917"/>
            <a:ext cx="5432384" cy="369332"/>
          </a:xfrm>
          <a:prstGeom prst="rect">
            <a:avLst/>
          </a:prstGeom>
          <a:noFill/>
        </p:spPr>
        <p:txBody>
          <a:bodyPr wrap="square" lIns="0" tIns="0" rIns="0" bIns="0" rtlCol="0">
            <a:spAutoFit/>
          </a:bodyPr>
          <a:lstStyle/>
          <a:p>
            <a:pPr algn="l">
              <a:spcBef>
                <a:spcPts val="400"/>
              </a:spcBef>
              <a:spcAft>
                <a:spcPts val="400"/>
              </a:spcAft>
            </a:pPr>
            <a:r>
              <a:rPr lang="en-GB" sz="2400" b="1">
                <a:solidFill>
                  <a:schemeClr val="bg1"/>
                </a:solidFill>
              </a:rPr>
              <a:t>Final number of interviews achieved:</a:t>
            </a:r>
          </a:p>
        </p:txBody>
      </p:sp>
      <p:graphicFrame>
        <p:nvGraphicFramePr>
          <p:cNvPr id="7" name="Table 7" descr="Table showing total unweighted number of interviews by pub company. Admiral 152, Marstons 165, Punch taverns 134, Star pubs and bars 233, Greene King 135, Stonegate 384, Total 1203">
            <a:extLst>
              <a:ext uri="{FF2B5EF4-FFF2-40B4-BE49-F238E27FC236}">
                <a16:creationId xmlns:a16="http://schemas.microsoft.com/office/drawing/2014/main" id="{E1750DC0-E808-43B3-873D-DCFAD6AC6E3A}"/>
              </a:ext>
            </a:extLst>
          </p:cNvPr>
          <p:cNvGraphicFramePr>
            <a:graphicFrameLocks noGrp="1"/>
          </p:cNvGraphicFramePr>
          <p:nvPr>
            <p:extLst>
              <p:ext uri="{D42A27DB-BD31-4B8C-83A1-F6EECF244321}">
                <p14:modId xmlns:p14="http://schemas.microsoft.com/office/powerpoint/2010/main" val="4103153676"/>
              </p:ext>
            </p:extLst>
          </p:nvPr>
        </p:nvGraphicFramePr>
        <p:xfrm>
          <a:off x="6557638" y="1994565"/>
          <a:ext cx="4454513" cy="3512820"/>
        </p:xfrm>
        <a:graphic>
          <a:graphicData uri="http://schemas.openxmlformats.org/drawingml/2006/table">
            <a:tbl>
              <a:tblPr firstRow="1" bandRow="1">
                <a:tableStyleId>{5C22544A-7EE6-4342-B048-85BDC9FD1C3A}</a:tableStyleId>
              </a:tblPr>
              <a:tblGrid>
                <a:gridCol w="2125912">
                  <a:extLst>
                    <a:ext uri="{9D8B030D-6E8A-4147-A177-3AD203B41FA5}">
                      <a16:colId xmlns:a16="http://schemas.microsoft.com/office/drawing/2014/main" val="1009303479"/>
                    </a:ext>
                  </a:extLst>
                </a:gridCol>
                <a:gridCol w="2328601">
                  <a:extLst>
                    <a:ext uri="{9D8B030D-6E8A-4147-A177-3AD203B41FA5}">
                      <a16:colId xmlns:a16="http://schemas.microsoft.com/office/drawing/2014/main" val="145868680"/>
                    </a:ext>
                  </a:extLst>
                </a:gridCol>
              </a:tblGrid>
              <a:tr h="604686">
                <a:tc>
                  <a:txBody>
                    <a:bodyPr/>
                    <a:lstStyle/>
                    <a:p>
                      <a:pPr algn="ctr"/>
                      <a:r>
                        <a:rPr lang="en-GB" sz="2400" dirty="0"/>
                        <a:t>Pub company</a:t>
                      </a:r>
                    </a:p>
                  </a:txBody>
                  <a:tcPr anchor="ctr"/>
                </a:tc>
                <a:tc>
                  <a:txBody>
                    <a:bodyPr/>
                    <a:lstStyle/>
                    <a:p>
                      <a:pPr algn="ctr"/>
                      <a:r>
                        <a:rPr lang="en-GB" sz="2400"/>
                        <a:t>Interviews</a:t>
                      </a:r>
                    </a:p>
                  </a:txBody>
                  <a:tcPr anchor="ctr"/>
                </a:tc>
                <a:extLst>
                  <a:ext uri="{0D108BD9-81ED-4DB2-BD59-A6C34878D82A}">
                    <a16:rowId xmlns:a16="http://schemas.microsoft.com/office/drawing/2014/main" val="1562212168"/>
                  </a:ext>
                </a:extLst>
              </a:tr>
              <a:tr h="370840">
                <a:tc>
                  <a:txBody>
                    <a:bodyPr/>
                    <a:lstStyle/>
                    <a:p>
                      <a:pPr algn="ctr" fontAlgn="b"/>
                      <a:r>
                        <a:rPr lang="en-GB" sz="2000" b="1" i="0" u="none" strike="noStrike">
                          <a:solidFill>
                            <a:srgbClr val="000000"/>
                          </a:solidFill>
                          <a:effectLst/>
                          <a:latin typeface="+mn-lt"/>
                        </a:rPr>
                        <a:t>Admiral</a:t>
                      </a:r>
                    </a:p>
                  </a:txBody>
                  <a:tcPr marL="6350" marR="6350" marT="6350" marB="0" anchor="ctr"/>
                </a:tc>
                <a:tc>
                  <a:txBody>
                    <a:bodyPr/>
                    <a:lstStyle/>
                    <a:p>
                      <a:pPr algn="ctr" fontAlgn="b"/>
                      <a:r>
                        <a:rPr lang="en-GB" sz="2400" b="0" i="0" u="none" strike="noStrike" dirty="0">
                          <a:solidFill>
                            <a:srgbClr val="000000"/>
                          </a:solidFill>
                          <a:effectLst/>
                          <a:latin typeface="+mn-lt"/>
                        </a:rPr>
                        <a:t>152</a:t>
                      </a:r>
                    </a:p>
                  </a:txBody>
                  <a:tcPr marL="6350" marR="6350" marT="6350" marB="0" anchor="ctr"/>
                </a:tc>
                <a:extLst>
                  <a:ext uri="{0D108BD9-81ED-4DB2-BD59-A6C34878D82A}">
                    <a16:rowId xmlns:a16="http://schemas.microsoft.com/office/drawing/2014/main" val="24041175"/>
                  </a:ext>
                </a:extLst>
              </a:tr>
              <a:tr h="370840">
                <a:tc>
                  <a:txBody>
                    <a:bodyPr/>
                    <a:lstStyle/>
                    <a:p>
                      <a:pPr algn="ctr" fontAlgn="b"/>
                      <a:r>
                        <a:rPr lang="en-GB" sz="2000" b="1" i="0" u="none" strike="noStrike">
                          <a:solidFill>
                            <a:srgbClr val="000000"/>
                          </a:solidFill>
                          <a:effectLst/>
                          <a:latin typeface="+mn-lt"/>
                        </a:rPr>
                        <a:t>Marston's</a:t>
                      </a:r>
                    </a:p>
                  </a:txBody>
                  <a:tcPr marL="6350" marR="6350" marT="6350" marB="0" anchor="ctr"/>
                </a:tc>
                <a:tc>
                  <a:txBody>
                    <a:bodyPr/>
                    <a:lstStyle/>
                    <a:p>
                      <a:pPr algn="ctr" fontAlgn="b"/>
                      <a:r>
                        <a:rPr lang="en-GB" sz="2400" b="0" i="0" u="none" strike="noStrike" dirty="0">
                          <a:solidFill>
                            <a:srgbClr val="000000"/>
                          </a:solidFill>
                          <a:effectLst/>
                          <a:latin typeface="+mn-lt"/>
                        </a:rPr>
                        <a:t>165</a:t>
                      </a:r>
                    </a:p>
                  </a:txBody>
                  <a:tcPr marL="6350" marR="6350" marT="6350" marB="0" anchor="ctr"/>
                </a:tc>
                <a:extLst>
                  <a:ext uri="{0D108BD9-81ED-4DB2-BD59-A6C34878D82A}">
                    <a16:rowId xmlns:a16="http://schemas.microsoft.com/office/drawing/2014/main" val="454784027"/>
                  </a:ext>
                </a:extLst>
              </a:tr>
              <a:tr h="370840">
                <a:tc>
                  <a:txBody>
                    <a:bodyPr/>
                    <a:lstStyle/>
                    <a:p>
                      <a:pPr algn="ctr" fontAlgn="b"/>
                      <a:r>
                        <a:rPr lang="en-GB" sz="2000" b="1" i="0" u="none" strike="noStrike">
                          <a:solidFill>
                            <a:srgbClr val="000000"/>
                          </a:solidFill>
                          <a:effectLst/>
                          <a:latin typeface="+mn-lt"/>
                        </a:rPr>
                        <a:t>Punch Pubs</a:t>
                      </a:r>
                    </a:p>
                  </a:txBody>
                  <a:tcPr marL="6350" marR="6350" marT="6350" marB="0" anchor="ctr"/>
                </a:tc>
                <a:tc>
                  <a:txBody>
                    <a:bodyPr/>
                    <a:lstStyle/>
                    <a:p>
                      <a:pPr algn="ctr" fontAlgn="b"/>
                      <a:r>
                        <a:rPr lang="en-GB" sz="2400" b="0" i="0" u="none" strike="noStrike" dirty="0">
                          <a:solidFill>
                            <a:srgbClr val="000000"/>
                          </a:solidFill>
                          <a:effectLst/>
                          <a:latin typeface="+mn-lt"/>
                        </a:rPr>
                        <a:t>134</a:t>
                      </a:r>
                    </a:p>
                  </a:txBody>
                  <a:tcPr marL="6350" marR="6350" marT="6350" marB="0" anchor="ctr"/>
                </a:tc>
                <a:extLst>
                  <a:ext uri="{0D108BD9-81ED-4DB2-BD59-A6C34878D82A}">
                    <a16:rowId xmlns:a16="http://schemas.microsoft.com/office/drawing/2014/main" val="3983179427"/>
                  </a:ext>
                </a:extLst>
              </a:tr>
              <a:tr h="370840">
                <a:tc>
                  <a:txBody>
                    <a:bodyPr/>
                    <a:lstStyle/>
                    <a:p>
                      <a:pPr algn="ctr" fontAlgn="b"/>
                      <a:r>
                        <a:rPr lang="en-GB" sz="2000" b="1" i="0" u="none" strike="noStrike">
                          <a:solidFill>
                            <a:srgbClr val="000000"/>
                          </a:solidFill>
                          <a:effectLst/>
                          <a:latin typeface="+mn-lt"/>
                        </a:rPr>
                        <a:t>Star Pubs &amp; Bars</a:t>
                      </a:r>
                    </a:p>
                  </a:txBody>
                  <a:tcPr marL="6350" marR="6350" marT="6350" marB="0" anchor="ctr"/>
                </a:tc>
                <a:tc>
                  <a:txBody>
                    <a:bodyPr/>
                    <a:lstStyle/>
                    <a:p>
                      <a:pPr algn="ctr" fontAlgn="b"/>
                      <a:r>
                        <a:rPr lang="en-GB" sz="2400" b="0" i="0" u="none" strike="noStrike" dirty="0">
                          <a:solidFill>
                            <a:srgbClr val="000000"/>
                          </a:solidFill>
                          <a:effectLst/>
                          <a:latin typeface="+mn-lt"/>
                        </a:rPr>
                        <a:t>233</a:t>
                      </a:r>
                    </a:p>
                  </a:txBody>
                  <a:tcPr marL="6350" marR="6350" marT="6350" marB="0" anchor="ctr"/>
                </a:tc>
                <a:extLst>
                  <a:ext uri="{0D108BD9-81ED-4DB2-BD59-A6C34878D82A}">
                    <a16:rowId xmlns:a16="http://schemas.microsoft.com/office/drawing/2014/main" val="2723341202"/>
                  </a:ext>
                </a:extLst>
              </a:tr>
              <a:tr h="370840">
                <a:tc>
                  <a:txBody>
                    <a:bodyPr/>
                    <a:lstStyle/>
                    <a:p>
                      <a:pPr algn="ctr" fontAlgn="b"/>
                      <a:r>
                        <a:rPr lang="en-GB" sz="2000" b="1" i="0" u="none" strike="noStrike">
                          <a:solidFill>
                            <a:srgbClr val="000000"/>
                          </a:solidFill>
                          <a:effectLst/>
                          <a:latin typeface="+mn-lt"/>
                        </a:rPr>
                        <a:t>Greene King</a:t>
                      </a:r>
                    </a:p>
                  </a:txBody>
                  <a:tcPr marL="6350" marR="6350" marT="6350" marB="0" anchor="ctr"/>
                </a:tc>
                <a:tc>
                  <a:txBody>
                    <a:bodyPr/>
                    <a:lstStyle/>
                    <a:p>
                      <a:pPr algn="ctr" fontAlgn="b"/>
                      <a:r>
                        <a:rPr lang="en-GB" sz="2400" b="0" i="0" u="none" strike="noStrike" dirty="0">
                          <a:solidFill>
                            <a:srgbClr val="000000"/>
                          </a:solidFill>
                          <a:effectLst/>
                          <a:latin typeface="+mn-lt"/>
                        </a:rPr>
                        <a:t>135</a:t>
                      </a:r>
                    </a:p>
                  </a:txBody>
                  <a:tcPr marL="6350" marR="6350" marT="6350" marB="0" anchor="ctr"/>
                </a:tc>
                <a:extLst>
                  <a:ext uri="{0D108BD9-81ED-4DB2-BD59-A6C34878D82A}">
                    <a16:rowId xmlns:a16="http://schemas.microsoft.com/office/drawing/2014/main" val="3123484974"/>
                  </a:ext>
                </a:extLst>
              </a:tr>
              <a:tr h="370840">
                <a:tc>
                  <a:txBody>
                    <a:bodyPr/>
                    <a:lstStyle/>
                    <a:p>
                      <a:pPr algn="ctr" fontAlgn="b"/>
                      <a:r>
                        <a:rPr lang="en-GB" sz="2000" b="1" i="0" u="none" strike="noStrike">
                          <a:solidFill>
                            <a:srgbClr val="000000"/>
                          </a:solidFill>
                          <a:effectLst/>
                          <a:latin typeface="+mn-lt"/>
                        </a:rPr>
                        <a:t>Stonegate</a:t>
                      </a:r>
                    </a:p>
                  </a:txBody>
                  <a:tcPr marL="6350" marR="6350" marT="6350" marB="0" anchor="ctr"/>
                </a:tc>
                <a:tc>
                  <a:txBody>
                    <a:bodyPr/>
                    <a:lstStyle/>
                    <a:p>
                      <a:pPr algn="ctr" fontAlgn="b"/>
                      <a:r>
                        <a:rPr lang="en-GB" sz="2400" b="0" i="0" u="none" strike="noStrike" dirty="0">
                          <a:solidFill>
                            <a:srgbClr val="000000"/>
                          </a:solidFill>
                          <a:effectLst/>
                          <a:latin typeface="+mn-lt"/>
                        </a:rPr>
                        <a:t>384</a:t>
                      </a:r>
                    </a:p>
                  </a:txBody>
                  <a:tcPr marL="6350" marR="6350" marT="6350" marB="0" anchor="ctr"/>
                </a:tc>
                <a:extLst>
                  <a:ext uri="{0D108BD9-81ED-4DB2-BD59-A6C34878D82A}">
                    <a16:rowId xmlns:a16="http://schemas.microsoft.com/office/drawing/2014/main" val="1669140016"/>
                  </a:ext>
                </a:extLst>
              </a:tr>
              <a:tr h="370840">
                <a:tc>
                  <a:txBody>
                    <a:bodyPr/>
                    <a:lstStyle/>
                    <a:p>
                      <a:pPr algn="ctr" fontAlgn="b"/>
                      <a:r>
                        <a:rPr lang="en-GB" sz="2000" b="1" i="0" u="none" strike="noStrike">
                          <a:solidFill>
                            <a:srgbClr val="000000"/>
                          </a:solidFill>
                          <a:effectLst/>
                          <a:latin typeface="+mn-lt"/>
                        </a:rPr>
                        <a:t>TOTAL</a:t>
                      </a:r>
                    </a:p>
                  </a:txBody>
                  <a:tcPr marL="6350" marR="6350" marT="6350" marB="0" anchor="ctr"/>
                </a:tc>
                <a:tc>
                  <a:txBody>
                    <a:bodyPr/>
                    <a:lstStyle/>
                    <a:p>
                      <a:pPr marL="0" algn="ctr" defTabSz="914400" rtl="0" eaLnBrk="1" fontAlgn="b" latinLnBrk="0" hangingPunct="1"/>
                      <a:r>
                        <a:rPr lang="en-GB" sz="2400" b="0" i="0" u="none" strike="noStrike" kern="1200" dirty="0">
                          <a:solidFill>
                            <a:srgbClr val="000000"/>
                          </a:solidFill>
                          <a:effectLst/>
                          <a:latin typeface="+mn-lt"/>
                          <a:ea typeface="+mn-ea"/>
                          <a:cs typeface="+mn-cs"/>
                        </a:rPr>
                        <a:t>1203</a:t>
                      </a:r>
                    </a:p>
                  </a:txBody>
                  <a:tcPr anchor="ctr"/>
                </a:tc>
                <a:extLst>
                  <a:ext uri="{0D108BD9-81ED-4DB2-BD59-A6C34878D82A}">
                    <a16:rowId xmlns:a16="http://schemas.microsoft.com/office/drawing/2014/main" val="1867646670"/>
                  </a:ext>
                </a:extLst>
              </a:tr>
            </a:tbl>
          </a:graphicData>
        </a:graphic>
      </p:graphicFrame>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Tree>
    <p:extLst>
      <p:ext uri="{BB962C8B-B14F-4D97-AF65-F5344CB8AC3E}">
        <p14:creationId xmlns:p14="http://schemas.microsoft.com/office/powerpoint/2010/main" val="312968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3"/>
            <a:ext cx="11483821"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ongoing business support</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190FA80F-70E8-404B-8639-ED6A87D59771}"/>
              </a:ext>
              <a:ext uri="{C183D7F6-B498-43B3-948B-1728B52AA6E4}">
                <adec:decorative xmlns:adec="http://schemas.microsoft.com/office/drawing/2017/decorative" val="0"/>
              </a:ext>
            </a:extLst>
          </p:cNvPr>
          <p:cNvSpPr txBox="1"/>
          <p:nvPr/>
        </p:nvSpPr>
        <p:spPr>
          <a:xfrm>
            <a:off x="694945" y="1614198"/>
            <a:ext cx="8840946" cy="246221"/>
          </a:xfrm>
          <a:prstGeom prst="rect">
            <a:avLst/>
          </a:prstGeom>
          <a:noFill/>
        </p:spPr>
        <p:txBody>
          <a:bodyPr wrap="none" lIns="0" tIns="0" rIns="0" bIns="0" rtlCol="0">
            <a:spAutoFit/>
          </a:bodyPr>
          <a:lstStyle/>
          <a:p>
            <a:pPr algn="l">
              <a:spcBef>
                <a:spcPts val="400"/>
              </a:spcBef>
              <a:spcAft>
                <a:spcPts val="400"/>
              </a:spcAft>
            </a:pPr>
            <a:r>
              <a:rPr lang="en-GB" sz="1600" b="1"/>
              <a:t>% Agree their BDM supplies the business planning support they need on an ongoing basis</a:t>
            </a:r>
          </a:p>
        </p:txBody>
      </p:sp>
      <p:graphicFrame>
        <p:nvGraphicFramePr>
          <p:cNvPr id="5" name="Chart 4" descr="Chart showing the % of tenants, by pub company, who agree their BDM supplies business planning support on an ongoing basis. In 2022, 76% of Marston's tenants agreed vs 81% in 2023 and 84% in 2024. In 2022, 73% of Admiral tenants agreed vs 67% in 2023 and 76% in 2024. In 2022 55% of Green King agreed vs 67% in 2023 and 72% in 2024. In 2022, 50% Punch tenants agreed vs 59% in 2023 and 54% in 2024. 57% of Star tenants agreed in 2022 and 2023 and 60% in 2024. In 2022, 46% of Stonegate tenants agreed vs 36% in 2023 and 33% in 2024. Agreement among Marstons, Greene King and Admiral tenants is statistically significantly higher than the average. Stonegate is low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3496019333"/>
              </p:ext>
            </p:extLst>
          </p:nvPr>
        </p:nvGraphicFramePr>
        <p:xfrm>
          <a:off x="484365" y="1871173"/>
          <a:ext cx="9618101" cy="406374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71B39859-0978-988C-F950-6C6AF34F5232}"/>
              </a:ext>
            </a:extLst>
          </p:cNvPr>
          <p:cNvGrpSpPr/>
          <p:nvPr/>
        </p:nvGrpSpPr>
        <p:grpSpPr>
          <a:xfrm>
            <a:off x="7863734" y="6180907"/>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C6E66BA5-B77D-A6A9-4568-A941108D374A}"/>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82FA3841-B5D6-1487-CBBC-045F98C3A947}"/>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AA53F18-9471-F793-05F7-3645802433F1}"/>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4CB3BAF8-8783-DC9D-51E9-E2F856BB8C20}"/>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Admiral (151), Marston’s (165), Punch Pubs (130), Star Pubs and Bars (228), Greene King (13</a:t>
            </a:r>
            <a:r>
              <a:rPr lang="en-GB" sz="800" dirty="0">
                <a:solidFill>
                  <a:prstClr val="black"/>
                </a:solidFill>
                <a:latin typeface="Arial"/>
              </a:rPr>
              <a:t>4)</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(373) </a:t>
            </a:r>
          </a:p>
        </p:txBody>
      </p:sp>
    </p:spTree>
    <p:extLst>
      <p:ext uri="{BB962C8B-B14F-4D97-AF65-F5344CB8AC3E}">
        <p14:creationId xmlns:p14="http://schemas.microsoft.com/office/powerpoint/2010/main" val="223179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3"/>
            <a:ext cx="11483821"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management of repairs</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190FA80F-70E8-404B-8639-ED6A87D59771}"/>
              </a:ext>
              <a:ext uri="{C183D7F6-B498-43B3-948B-1728B52AA6E4}">
                <adec:decorative xmlns:adec="http://schemas.microsoft.com/office/drawing/2017/decorative" val="1"/>
              </a:ext>
            </a:extLst>
          </p:cNvPr>
          <p:cNvSpPr txBox="1"/>
          <p:nvPr/>
        </p:nvSpPr>
        <p:spPr>
          <a:xfrm>
            <a:off x="694945" y="1614198"/>
            <a:ext cx="7330918" cy="246221"/>
          </a:xfrm>
          <a:prstGeom prst="rect">
            <a:avLst/>
          </a:prstGeom>
          <a:noFill/>
        </p:spPr>
        <p:txBody>
          <a:bodyPr wrap="none" lIns="0" tIns="0" rIns="0" bIns="0" rtlCol="0">
            <a:spAutoFit/>
          </a:bodyPr>
          <a:lstStyle/>
          <a:p>
            <a:pPr algn="l">
              <a:spcBef>
                <a:spcPts val="400"/>
              </a:spcBef>
              <a:spcAft>
                <a:spcPts val="400"/>
              </a:spcAft>
            </a:pPr>
            <a:r>
              <a:rPr lang="en-GB" sz="1600" b="1" dirty="0"/>
              <a:t>% Agree they are happy with the way their BDM manages repairs their pub*</a:t>
            </a:r>
          </a:p>
        </p:txBody>
      </p:sp>
      <p:graphicFrame>
        <p:nvGraphicFramePr>
          <p:cNvPr id="5" name="Chart 4" descr="Chart showing the % of tenants who agree they are happy with the way their BDM manages repairs. In 2022, 72% of Marston's tenants agreed vs 67% in 2023 and 66% in 2024. In 2022, 62% of Admiral tenants agreed vs 49% in 2023 and 65% in 2024. In 2022, 38% of Greene King tenants agreed, vs 47% in 2023 and 48% in 2024. In 2022, 33% Punch tenants agreed vs 35% in 2023 and 31% in 2024. In 2022, 36% of Star tenants agreed vs 26% in 2023 and 38% in 2024. In 2022, 27% of Stonegate tenants agreed vs 26% in 2023 and 22% in 2024. Agreement among Marstons and Admiral tenants in statistically significantly higher than average. Stonegate is lower.">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526284091"/>
              </p:ext>
            </p:extLst>
          </p:nvPr>
        </p:nvGraphicFramePr>
        <p:xfrm>
          <a:off x="484365" y="1871173"/>
          <a:ext cx="9717254" cy="4052796"/>
        </p:xfrm>
        <a:graphic>
          <a:graphicData uri="http://schemas.openxmlformats.org/drawingml/2006/chart">
            <c:chart xmlns:c="http://schemas.openxmlformats.org/drawingml/2006/chart" xmlns:r="http://schemas.openxmlformats.org/officeDocument/2006/relationships" r:id="rId3"/>
          </a:graphicData>
        </a:graphic>
      </p:graphicFrame>
      <p:sp>
        <p:nvSpPr>
          <p:cNvPr id="19" name="Isosceles Triangle 18" descr="Arrow showing 65% of Admiral tenants agreed in 2024 is statistically significantly higher than 49% in 2023. Please note wording changed to remove dilapidations between 2023 and 2024.">
            <a:extLst>
              <a:ext uri="{FF2B5EF4-FFF2-40B4-BE49-F238E27FC236}">
                <a16:creationId xmlns:a16="http://schemas.microsoft.com/office/drawing/2014/main" id="{FA0ABEA2-BBCE-E86A-942F-72FCA73474F4}"/>
              </a:ext>
            </a:extLst>
          </p:cNvPr>
          <p:cNvSpPr/>
          <p:nvPr/>
        </p:nvSpPr>
        <p:spPr>
          <a:xfrm>
            <a:off x="3702550" y="2788053"/>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0" name="Isosceles Triangle 19" descr="Arrow showing 38% of Star tenants agreed in 2024 is statistically significantly higher than 26% in 2023. Please note wording changed to remove dilapidations between 2023 and 2024.">
            <a:extLst>
              <a:ext uri="{FF2B5EF4-FFF2-40B4-BE49-F238E27FC236}">
                <a16:creationId xmlns:a16="http://schemas.microsoft.com/office/drawing/2014/main" id="{F859B527-C58A-F4CE-7E36-C98D8D7AD9EA}"/>
              </a:ext>
            </a:extLst>
          </p:cNvPr>
          <p:cNvSpPr/>
          <p:nvPr/>
        </p:nvSpPr>
        <p:spPr>
          <a:xfrm>
            <a:off x="8417783" y="3625335"/>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6" name="Rectangle 25">
            <a:extLst>
              <a:ext uri="{FF2B5EF4-FFF2-40B4-BE49-F238E27FC236}">
                <a16:creationId xmlns:a16="http://schemas.microsoft.com/office/drawing/2014/main" id="{861110C4-904A-170D-AF1B-97D3F7544A80}"/>
              </a:ext>
            </a:extLst>
          </p:cNvPr>
          <p:cNvSpPr/>
          <p:nvPr/>
        </p:nvSpPr>
        <p:spPr>
          <a:xfrm>
            <a:off x="8186057" y="2125065"/>
            <a:ext cx="3521578" cy="1109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Admiral and Star tenants are happier with how their BDM manages repairs at their pub compared to 2023 – though wording change should be noted.</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1" y="6049862"/>
            <a:ext cx="7213748"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Admiral (151), Marston’s (165), Punch Pubs (130), Star Pubs and Bars (228), Greene King (13</a:t>
            </a:r>
            <a:r>
              <a:rPr lang="en-GB" sz="800" dirty="0">
                <a:solidFill>
                  <a:prstClr val="black"/>
                </a:solidFill>
                <a:latin typeface="Arial"/>
              </a:rPr>
              <a:t>4)</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(373) 								</a:t>
            </a:r>
            <a:r>
              <a:rPr lang="en-GB" sz="800" dirty="0">
                <a:solidFill>
                  <a:prstClr val="black"/>
                </a:solidFill>
                <a:latin typeface="Arial"/>
              </a:rPr>
              <a:t>*wording changed between 2023 and 2024 from “I am happy with the way they manage repairs and/or dilapidations at my pub</a:t>
            </a: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 name="Group 20"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BED60BF9-66AA-9FF2-0695-D00E49E270C1}"/>
              </a:ext>
            </a:extLst>
          </p:cNvPr>
          <p:cNvGrpSpPr/>
          <p:nvPr/>
        </p:nvGrpSpPr>
        <p:grpSpPr>
          <a:xfrm>
            <a:off x="7643854" y="6083942"/>
            <a:ext cx="3449102" cy="142854"/>
            <a:chOff x="8037739" y="6025190"/>
            <a:chExt cx="3768951" cy="163585"/>
          </a:xfrm>
        </p:grpSpPr>
        <p:grpSp>
          <p:nvGrpSpPr>
            <p:cNvPr id="22" name="Group 21">
              <a:extLst>
                <a:ext uri="{FF2B5EF4-FFF2-40B4-BE49-F238E27FC236}">
                  <a16:creationId xmlns:a16="http://schemas.microsoft.com/office/drawing/2014/main" id="{02398443-00AA-1746-7B13-FADF4C8736E6}"/>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4" name="Isosceles Triangle 23">
                <a:extLst>
                  <a:ext uri="{FF2B5EF4-FFF2-40B4-BE49-F238E27FC236}">
                    <a16:creationId xmlns:a16="http://schemas.microsoft.com/office/drawing/2014/main" id="{2C096EE5-2CB8-4B87-786D-B8C07207D433}"/>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5" name="Isosceles Triangle 24">
                <a:extLst>
                  <a:ext uri="{FF2B5EF4-FFF2-40B4-BE49-F238E27FC236}">
                    <a16:creationId xmlns:a16="http://schemas.microsoft.com/office/drawing/2014/main" id="{134EA656-2201-7DFF-3D39-D0C5DC8E5382}"/>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3" name="Text Placeholder 15">
              <a:extLst>
                <a:ext uri="{FF2B5EF4-FFF2-40B4-BE49-F238E27FC236}">
                  <a16:creationId xmlns:a16="http://schemas.microsoft.com/office/drawing/2014/main" id="{75205D42-C6CE-A07A-99AA-CAF7A446B09C}"/>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71B39859-0978-988C-F950-6C6AF34F5232}"/>
              </a:ext>
            </a:extLst>
          </p:cNvPr>
          <p:cNvGrpSpPr/>
          <p:nvPr/>
        </p:nvGrpSpPr>
        <p:grpSpPr>
          <a:xfrm>
            <a:off x="7599326" y="6269043"/>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C6E66BA5-B77D-A6A9-4568-A941108D374A}"/>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82FA3841-B5D6-1487-CBBC-045F98C3A947}"/>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AA53F18-9471-F793-05F7-3645802433F1}"/>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4CB3BAF8-8783-DC9D-51E9-E2F856BB8C20}"/>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4246321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464733-3E19-BCF2-E2C9-361400FFF605}"/>
              </a:ext>
            </a:extLst>
          </p:cNvPr>
          <p:cNvSpPr>
            <a:spLocks noGrp="1"/>
          </p:cNvSpPr>
          <p:nvPr>
            <p:ph type="sldNum" sz="quarter" idx="4"/>
          </p:nvPr>
        </p:nvSpPr>
        <p:spPr/>
        <p:txBody>
          <a:bodyPr/>
          <a:lstStyle/>
          <a:p>
            <a:fld id="{D61AABEC-672F-4B68-B914-690DA978312C}" type="slidenum">
              <a:rPr lang="en-GB" smtClean="0"/>
              <a:pPr/>
              <a:t>32</a:t>
            </a:fld>
            <a:r>
              <a:rPr lang="en-GB"/>
              <a:t>  </a:t>
            </a:r>
          </a:p>
        </p:txBody>
      </p:sp>
      <p:sp>
        <p:nvSpPr>
          <p:cNvPr id="7" name="Title 8">
            <a:extLst>
              <a:ext uri="{FF2B5EF4-FFF2-40B4-BE49-F238E27FC236}">
                <a16:creationId xmlns:a16="http://schemas.microsoft.com/office/drawing/2014/main" id="{3D0400E4-1A52-C6AD-D98A-BB0B44EFAFAD}"/>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happy with how repairs are managed</a:t>
            </a:r>
          </a:p>
        </p:txBody>
      </p:sp>
      <p:sp>
        <p:nvSpPr>
          <p:cNvPr id="8" name="TextBox 7">
            <a:extLst>
              <a:ext uri="{FF2B5EF4-FFF2-40B4-BE49-F238E27FC236}">
                <a16:creationId xmlns:a16="http://schemas.microsoft.com/office/drawing/2014/main" id="{C81ECD2E-9FA0-9DBE-049E-578EAE396C77}"/>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D1A. Earlier you said you strongly / tend to agree that you are happy with the way your business development manager manages repairs at your pub. Why did you say that?</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2" name="Table 1" descr="Reason: Repairs are done quickly, Example quote: “Repairs are either completed or passed on to someone within 72 hours, which is the longest I have had to wait, the shortest was 24 hours”. Reason: BDM helps push requests through, Example quote: “When something goes wrong, they make it clear who is responsible. They make sure it is quick and if it is not fixed, they chase it up.” Reason: BDM listens to problems/ has regular meetings to discuss repairs, Example quote: “Because like I said, she's very fair…we have good meetings and she listens to what I have to say.” Reason: BDM is approachable/ understanding/ easy to contact, Example quote: “Anything you say to him is done immediately. He is always contactable, He is willing to pop in and see you so you can see him face to face and I can email him at any time. He is very easy to get in touch with.” Reason: BDM gives information on who to contact/ what is tenant’s responsibility, Example quote: “I can go to him with a repair and he can give information on whether it's covered by the lease agreement. He helped liaise with [the pub company for] cheaper alternatives.">
            <a:extLst>
              <a:ext uri="{FF2B5EF4-FFF2-40B4-BE49-F238E27FC236}">
                <a16:creationId xmlns:a16="http://schemas.microsoft.com/office/drawing/2014/main" id="{13B2C0B5-B252-768A-36D2-3F83775CBC71}"/>
              </a:ext>
            </a:extLst>
          </p:cNvPr>
          <p:cNvGraphicFramePr>
            <a:graphicFrameLocks noGrp="1"/>
          </p:cNvGraphicFramePr>
          <p:nvPr>
            <p:extLst>
              <p:ext uri="{D42A27DB-BD31-4B8C-83A1-F6EECF244321}">
                <p14:modId xmlns:p14="http://schemas.microsoft.com/office/powerpoint/2010/main" val="3494448484"/>
              </p:ext>
            </p:extLst>
          </p:nvPr>
        </p:nvGraphicFramePr>
        <p:xfrm>
          <a:off x="443613" y="1634618"/>
          <a:ext cx="11057370" cy="3740384"/>
        </p:xfrm>
        <a:graphic>
          <a:graphicData uri="http://schemas.openxmlformats.org/drawingml/2006/table">
            <a:tbl>
              <a:tblPr firstRow="1" bandRow="1">
                <a:tableStyleId>{69CF1AB2-1976-4502-BF36-3FF5EA218861}</a:tableStyleId>
              </a:tblPr>
              <a:tblGrid>
                <a:gridCol w="4114451">
                  <a:extLst>
                    <a:ext uri="{9D8B030D-6E8A-4147-A177-3AD203B41FA5}">
                      <a16:colId xmlns:a16="http://schemas.microsoft.com/office/drawing/2014/main" val="256323489"/>
                    </a:ext>
                  </a:extLst>
                </a:gridCol>
                <a:gridCol w="6942919">
                  <a:extLst>
                    <a:ext uri="{9D8B030D-6E8A-4147-A177-3AD203B41FA5}">
                      <a16:colId xmlns:a16="http://schemas.microsoft.com/office/drawing/2014/main" val="3036677749"/>
                    </a:ext>
                  </a:extLst>
                </a:gridCol>
              </a:tblGrid>
              <a:tr h="411951">
                <a:tc>
                  <a:txBody>
                    <a:bodyPr/>
                    <a:lstStyle/>
                    <a:p>
                      <a:r>
                        <a:rPr lang="en-GB" sz="1600" dirty="0">
                          <a:solidFill>
                            <a:schemeClr val="tx1"/>
                          </a:solidFill>
                        </a:rPr>
                        <a:t>Reason</a:t>
                      </a:r>
                    </a:p>
                  </a:txBody>
                  <a:tcPr/>
                </a:tc>
                <a:tc>
                  <a:txBody>
                    <a:bodyPr/>
                    <a:lstStyle/>
                    <a:p>
                      <a:r>
                        <a:rPr lang="en-GB" sz="1600" dirty="0">
                          <a:solidFill>
                            <a:schemeClr val="tx1"/>
                          </a:solidFill>
                        </a:rPr>
                        <a:t>Quote</a:t>
                      </a:r>
                    </a:p>
                  </a:txBody>
                  <a:tcPr/>
                </a:tc>
                <a:extLst>
                  <a:ext uri="{0D108BD9-81ED-4DB2-BD59-A6C34878D82A}">
                    <a16:rowId xmlns:a16="http://schemas.microsoft.com/office/drawing/2014/main" val="2860203451"/>
                  </a:ext>
                </a:extLst>
              </a:tr>
              <a:tr h="488159">
                <a:tc>
                  <a:txBody>
                    <a:bodyPr/>
                    <a:lstStyle/>
                    <a:p>
                      <a:r>
                        <a:rPr lang="en-GB" sz="1400" dirty="0"/>
                        <a:t>Repairs are done quickly</a:t>
                      </a:r>
                    </a:p>
                  </a:txBody>
                  <a:tcPr anchor="ctr"/>
                </a:tc>
                <a:tc>
                  <a:txBody>
                    <a:bodyPr/>
                    <a:lstStyle/>
                    <a:p>
                      <a:r>
                        <a:rPr lang="en-GB" sz="1400" dirty="0"/>
                        <a:t>“Repairs are either completed or passed on to someone within 72 hours, which is the longest I have had to wait, the shortest was 24 hours”. </a:t>
                      </a:r>
                      <a:endParaRPr lang="en-GB" sz="1400" i="1" dirty="0"/>
                    </a:p>
                  </a:txBody>
                  <a:tcPr anchor="ctr"/>
                </a:tc>
                <a:extLst>
                  <a:ext uri="{0D108BD9-81ED-4DB2-BD59-A6C34878D82A}">
                    <a16:rowId xmlns:a16="http://schemas.microsoft.com/office/drawing/2014/main" val="3396559482"/>
                  </a:ext>
                </a:extLst>
              </a:tr>
              <a:tr h="646193">
                <a:tc>
                  <a:txBody>
                    <a:bodyPr/>
                    <a:lstStyle/>
                    <a:p>
                      <a:r>
                        <a:rPr lang="en-GB" sz="1400" dirty="0"/>
                        <a:t>BDM helps push requests through</a:t>
                      </a:r>
                    </a:p>
                  </a:txBody>
                  <a:tcPr anchor="ctr"/>
                </a:tc>
                <a:tc>
                  <a:txBody>
                    <a:bodyPr/>
                    <a:lstStyle/>
                    <a:p>
                      <a:r>
                        <a:rPr lang="en-GB" sz="1400" dirty="0"/>
                        <a:t>“When something goes wrong, they make it clear who is responsible. They make sure it is quick and if it is not fixed, they chase it up.”</a:t>
                      </a:r>
                      <a:endParaRPr lang="en-GB" sz="1400" i="1" dirty="0"/>
                    </a:p>
                  </a:txBody>
                  <a:tcPr anchor="ctr"/>
                </a:tc>
                <a:extLst>
                  <a:ext uri="{0D108BD9-81ED-4DB2-BD59-A6C34878D82A}">
                    <a16:rowId xmlns:a16="http://schemas.microsoft.com/office/drawing/2014/main" val="295441043"/>
                  </a:ext>
                </a:extLst>
              </a:tr>
              <a:tr h="701040">
                <a:tc>
                  <a:txBody>
                    <a:bodyPr/>
                    <a:lstStyle/>
                    <a:p>
                      <a:r>
                        <a:rPr lang="en-GB" sz="1400" dirty="0"/>
                        <a:t>BDM listens to problems/ has regular meetings to discuss repairs</a:t>
                      </a:r>
                    </a:p>
                  </a:txBody>
                  <a:tcPr anchor="ctr"/>
                </a:tc>
                <a:tc>
                  <a:txBody>
                    <a:bodyPr/>
                    <a:lstStyle/>
                    <a:p>
                      <a:r>
                        <a:rPr lang="en-GB" sz="1400" dirty="0"/>
                        <a:t>“Because like I said, she's very fair…we have good meetings and she listens to what I have to say.”</a:t>
                      </a:r>
                      <a:endParaRPr lang="en-GB" sz="1400" i="1" dirty="0"/>
                    </a:p>
                  </a:txBody>
                  <a:tcPr anchor="ctr"/>
                </a:tc>
                <a:extLst>
                  <a:ext uri="{0D108BD9-81ED-4DB2-BD59-A6C34878D82A}">
                    <a16:rowId xmlns:a16="http://schemas.microsoft.com/office/drawing/2014/main" val="3243496468"/>
                  </a:ext>
                </a:extLst>
              </a:tr>
              <a:tr h="599440">
                <a:tc>
                  <a:txBody>
                    <a:bodyPr/>
                    <a:lstStyle/>
                    <a:p>
                      <a:r>
                        <a:rPr lang="en-GB" sz="1400" dirty="0"/>
                        <a:t>BDM is approachable/ understanding/ easy to contact</a:t>
                      </a:r>
                    </a:p>
                  </a:txBody>
                  <a:tcPr anchor="ctr"/>
                </a:tc>
                <a:tc>
                  <a:txBody>
                    <a:bodyPr/>
                    <a:lstStyle/>
                    <a:p>
                      <a:r>
                        <a:rPr lang="en-GB" sz="1400" dirty="0"/>
                        <a:t>“Anything you say to him is done immediately. He is always contactable, He is willing to pop in and see you so you can see him face to face and I can email him at any time. He is very easy to get in touch with.”</a:t>
                      </a:r>
                      <a:endParaRPr lang="en-GB" sz="1400" i="1" dirty="0"/>
                    </a:p>
                  </a:txBody>
                  <a:tcPr anchor="ctr"/>
                </a:tc>
                <a:extLst>
                  <a:ext uri="{0D108BD9-81ED-4DB2-BD59-A6C34878D82A}">
                    <a16:rowId xmlns:a16="http://schemas.microsoft.com/office/drawing/2014/main" val="2240710756"/>
                  </a:ext>
                </a:extLst>
              </a:tr>
              <a:tr h="710721">
                <a:tc>
                  <a:txBody>
                    <a:bodyPr/>
                    <a:lstStyle/>
                    <a:p>
                      <a:r>
                        <a:rPr lang="en-GB" sz="1400" dirty="0"/>
                        <a:t>BDM gives information on who to contact/ what is tenant’s responsibility</a:t>
                      </a:r>
                    </a:p>
                  </a:txBody>
                  <a:tcPr anchor="ctr"/>
                </a:tc>
                <a:tc>
                  <a:txBody>
                    <a:bodyPr/>
                    <a:lstStyle/>
                    <a:p>
                      <a:r>
                        <a:rPr lang="en-GB" sz="1400" dirty="0"/>
                        <a:t>“I can go to him with a repair and he can give information on whether it's covered by the lease agreement. He helped liaise with [the pub company for] cheaper alternatives.</a:t>
                      </a:r>
                      <a:endParaRPr lang="en-GB" sz="1400" i="1" dirty="0"/>
                    </a:p>
                  </a:txBody>
                  <a:tcPr anchor="ctr"/>
                </a:tc>
                <a:extLst>
                  <a:ext uri="{0D108BD9-81ED-4DB2-BD59-A6C34878D82A}">
                    <a16:rowId xmlns:a16="http://schemas.microsoft.com/office/drawing/2014/main" val="1388080106"/>
                  </a:ext>
                </a:extLst>
              </a:tr>
            </a:tbl>
          </a:graphicData>
        </a:graphic>
      </p:graphicFrame>
      <p:sp>
        <p:nvSpPr>
          <p:cNvPr id="5" name="Text Placeholder 15">
            <a:extLst>
              <a:ext uri="{FF2B5EF4-FFF2-40B4-BE49-F238E27FC236}">
                <a16:creationId xmlns:a16="http://schemas.microsoft.com/office/drawing/2014/main" id="{D8EA5A4C-F955-0A9B-933F-60663BDD9830}"/>
              </a:ext>
            </a:extLst>
          </p:cNvPr>
          <p:cNvSpPr txBox="1">
            <a:spLocks/>
          </p:cNvSpPr>
          <p:nvPr/>
        </p:nvSpPr>
        <p:spPr>
          <a:xfrm>
            <a:off x="437230" y="5872480"/>
            <a:ext cx="9905649" cy="569495"/>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who their business development manager was and agree they are happy with the way their BDM manages repairs at their pub at D1 (481)</a:t>
            </a:r>
          </a:p>
        </p:txBody>
      </p:sp>
    </p:spTree>
    <p:extLst>
      <p:ext uri="{BB962C8B-B14F-4D97-AF65-F5344CB8AC3E}">
        <p14:creationId xmlns:p14="http://schemas.microsoft.com/office/powerpoint/2010/main" val="1207393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2639-6651-634B-8B42-66593AD7AE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86E450-507E-B1EF-65A3-25AD00AC1E7D}"/>
              </a:ext>
            </a:extLst>
          </p:cNvPr>
          <p:cNvSpPr>
            <a:spLocks noGrp="1"/>
          </p:cNvSpPr>
          <p:nvPr>
            <p:ph type="sldNum" sz="quarter" idx="4"/>
          </p:nvPr>
        </p:nvSpPr>
        <p:spPr/>
        <p:txBody>
          <a:bodyPr/>
          <a:lstStyle/>
          <a:p>
            <a:fld id="{D61AABEC-672F-4B68-B914-690DA978312C}" type="slidenum">
              <a:rPr lang="en-GB" smtClean="0"/>
              <a:pPr/>
              <a:t>33</a:t>
            </a:fld>
            <a:r>
              <a:rPr lang="en-GB"/>
              <a:t>  </a:t>
            </a:r>
          </a:p>
        </p:txBody>
      </p:sp>
      <p:sp>
        <p:nvSpPr>
          <p:cNvPr id="7" name="Title 8">
            <a:extLst>
              <a:ext uri="{FF2B5EF4-FFF2-40B4-BE49-F238E27FC236}">
                <a16:creationId xmlns:a16="http://schemas.microsoft.com/office/drawing/2014/main" id="{5B1A6638-F53C-29F4-9826-4BFD3CFC834B}"/>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Reasons tenants are unhappy with how repairs are managed</a:t>
            </a:r>
          </a:p>
        </p:txBody>
      </p:sp>
      <p:sp>
        <p:nvSpPr>
          <p:cNvPr id="8" name="TextBox 7">
            <a:extLst>
              <a:ext uri="{FF2B5EF4-FFF2-40B4-BE49-F238E27FC236}">
                <a16:creationId xmlns:a16="http://schemas.microsoft.com/office/drawing/2014/main" id="{B1FA5965-F4ED-7C42-3DA2-B47FD79F2BC1}"/>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D1A. Earlier you said you strongly / tend to disagree that you are happy with the way your business development manager manages repairs at your pub. Why did you say that?</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5" name="Table 4" descr="Reason: Repairs are slow, Example quote: “We’ve had a lot of repair issues and have been waiting several months to be sorted. Which is down to the business manager, it’s his responsibility.” Reason: BDM does not have enough power/ tenants need to use difficult system or portal, Example quote: “It's not down to them. The BDM is good but the repairs through Head Office are absolutely useless.” Reason: Admin / website problems, Example quote: “We have ongoing issues that the BDM cannot deal with because of the [pub company] property reporting system. You have to raise a ticket on the website portal and nobody responds to you.” Reason: BDM does not get involved or help to push requests forward, Example quote: “He’s not chasing up what we asked to be done and he is not checking up on us.” Reason: BDM is difficult to contact, Example quote: “They give the area managers too many pubs and they can't concentrate on the personal stuff [like] the little details. You feel like they haven't got time for you”. Reason: Lack of information/ advice from BDM, Example quote: “He does not communicate, no advice, it is a waste of meeting with him.”">
            <a:extLst>
              <a:ext uri="{FF2B5EF4-FFF2-40B4-BE49-F238E27FC236}">
                <a16:creationId xmlns:a16="http://schemas.microsoft.com/office/drawing/2014/main" id="{731D6873-17DE-45E1-063A-57D13CFE8BF1}"/>
              </a:ext>
            </a:extLst>
          </p:cNvPr>
          <p:cNvGraphicFramePr>
            <a:graphicFrameLocks noGrp="1"/>
          </p:cNvGraphicFramePr>
          <p:nvPr>
            <p:extLst>
              <p:ext uri="{D42A27DB-BD31-4B8C-83A1-F6EECF244321}">
                <p14:modId xmlns:p14="http://schemas.microsoft.com/office/powerpoint/2010/main" val="2247687612"/>
              </p:ext>
            </p:extLst>
          </p:nvPr>
        </p:nvGraphicFramePr>
        <p:xfrm>
          <a:off x="477869" y="1665747"/>
          <a:ext cx="11510931" cy="4124974"/>
        </p:xfrm>
        <a:graphic>
          <a:graphicData uri="http://schemas.openxmlformats.org/drawingml/2006/table">
            <a:tbl>
              <a:tblPr firstRow="1" bandRow="1">
                <a:tableStyleId>{69CF1AB2-1976-4502-BF36-3FF5EA218861}</a:tableStyleId>
              </a:tblPr>
              <a:tblGrid>
                <a:gridCol w="3850292">
                  <a:extLst>
                    <a:ext uri="{9D8B030D-6E8A-4147-A177-3AD203B41FA5}">
                      <a16:colId xmlns:a16="http://schemas.microsoft.com/office/drawing/2014/main" val="256323489"/>
                    </a:ext>
                  </a:extLst>
                </a:gridCol>
                <a:gridCol w="7660639">
                  <a:extLst>
                    <a:ext uri="{9D8B030D-6E8A-4147-A177-3AD203B41FA5}">
                      <a16:colId xmlns:a16="http://schemas.microsoft.com/office/drawing/2014/main" val="3036677749"/>
                    </a:ext>
                  </a:extLst>
                </a:gridCol>
              </a:tblGrid>
              <a:tr h="406893">
                <a:tc>
                  <a:txBody>
                    <a:bodyPr/>
                    <a:lstStyle/>
                    <a:p>
                      <a:r>
                        <a:rPr lang="en-GB" sz="1600" dirty="0">
                          <a:solidFill>
                            <a:schemeClr val="tx1"/>
                          </a:solidFill>
                        </a:rPr>
                        <a:t>Reason</a:t>
                      </a:r>
                    </a:p>
                  </a:txBody>
                  <a:tcPr anchor="ctr"/>
                </a:tc>
                <a:tc>
                  <a:txBody>
                    <a:bodyPr/>
                    <a:lstStyle/>
                    <a:p>
                      <a:r>
                        <a:rPr lang="en-GB" sz="1600" dirty="0">
                          <a:solidFill>
                            <a:schemeClr val="tx1"/>
                          </a:solidFill>
                        </a:rPr>
                        <a:t>Quote</a:t>
                      </a:r>
                    </a:p>
                  </a:txBody>
                  <a:tcPr anchor="ctr"/>
                </a:tc>
                <a:extLst>
                  <a:ext uri="{0D108BD9-81ED-4DB2-BD59-A6C34878D82A}">
                    <a16:rowId xmlns:a16="http://schemas.microsoft.com/office/drawing/2014/main" val="2860203451"/>
                  </a:ext>
                </a:extLst>
              </a:tr>
              <a:tr h="447210">
                <a:tc>
                  <a:txBody>
                    <a:bodyPr/>
                    <a:lstStyle/>
                    <a:p>
                      <a:r>
                        <a:rPr lang="en-GB" sz="1400" dirty="0"/>
                        <a:t>Repairs are slow</a:t>
                      </a:r>
                    </a:p>
                  </a:txBody>
                  <a:tcPr anchor="ctr"/>
                </a:tc>
                <a:tc>
                  <a:txBody>
                    <a:bodyPr/>
                    <a:lstStyle/>
                    <a:p>
                      <a:r>
                        <a:rPr lang="en-GB" sz="1400" dirty="0"/>
                        <a:t>“We’ve had a lot of repair issues and have been waiting several months to be sorted. Which is down to the business manager, it’s his responsibility.”</a:t>
                      </a:r>
                      <a:endParaRPr lang="en-GB" sz="1400" i="1" dirty="0"/>
                    </a:p>
                  </a:txBody>
                  <a:tcPr anchor="ctr"/>
                </a:tc>
                <a:extLst>
                  <a:ext uri="{0D108BD9-81ED-4DB2-BD59-A6C34878D82A}">
                    <a16:rowId xmlns:a16="http://schemas.microsoft.com/office/drawing/2014/main" val="3396559482"/>
                  </a:ext>
                </a:extLst>
              </a:tr>
              <a:tr h="243840">
                <a:tc>
                  <a:txBody>
                    <a:bodyPr/>
                    <a:lstStyle/>
                    <a:p>
                      <a:r>
                        <a:rPr lang="en-GB" sz="1400" dirty="0"/>
                        <a:t>BDM does not have enough power/ tenants need to use difficult system or portal</a:t>
                      </a:r>
                    </a:p>
                  </a:txBody>
                  <a:tcPr anchor="ctr"/>
                </a:tc>
                <a:tc>
                  <a:txBody>
                    <a:bodyPr/>
                    <a:lstStyle/>
                    <a:p>
                      <a:r>
                        <a:rPr lang="en-GB" sz="1400" dirty="0"/>
                        <a:t>“It's not down to them. The BDM is good but the repairs through Head Office are absolutely useless.”</a:t>
                      </a:r>
                    </a:p>
                  </a:txBody>
                  <a:tcPr anchor="ctr"/>
                </a:tc>
                <a:extLst>
                  <a:ext uri="{0D108BD9-81ED-4DB2-BD59-A6C34878D82A}">
                    <a16:rowId xmlns:a16="http://schemas.microsoft.com/office/drawing/2014/main" val="295441043"/>
                  </a:ext>
                </a:extLst>
              </a:tr>
              <a:tr h="294640">
                <a:tc>
                  <a:txBody>
                    <a:bodyPr/>
                    <a:lstStyle/>
                    <a:p>
                      <a:r>
                        <a:rPr lang="en-GB" sz="1400" dirty="0"/>
                        <a:t>Admin / website problems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“We have ongoing issues that the BDM cannot deal with because of the [pub company] property reporting system. You have to raise a ticket on the website portal and nobody responds to you.”</a:t>
                      </a:r>
                    </a:p>
                  </a:txBody>
                  <a:tcPr anchor="ctr"/>
                </a:tc>
                <a:extLst>
                  <a:ext uri="{0D108BD9-81ED-4DB2-BD59-A6C34878D82A}">
                    <a16:rowId xmlns:a16="http://schemas.microsoft.com/office/drawing/2014/main" val="2792596641"/>
                  </a:ext>
                </a:extLst>
              </a:tr>
              <a:tr h="721360">
                <a:tc>
                  <a:txBody>
                    <a:bodyPr/>
                    <a:lstStyle/>
                    <a:p>
                      <a:r>
                        <a:rPr lang="en-GB" sz="1400" dirty="0"/>
                        <a:t>BDM does not get involved or help to push requests forward</a:t>
                      </a:r>
                    </a:p>
                  </a:txBody>
                  <a:tcPr anchor="ctr"/>
                </a:tc>
                <a:tc>
                  <a:txBody>
                    <a:bodyPr/>
                    <a:lstStyle/>
                    <a:p>
                      <a:r>
                        <a:rPr lang="en-GB" sz="1400" dirty="0"/>
                        <a:t>“He’s not chasing up what we asked to be done and he is not checking up on us.”</a:t>
                      </a:r>
                      <a:endParaRPr lang="en-GB" sz="1400" i="1" dirty="0"/>
                    </a:p>
                  </a:txBody>
                  <a:tcPr anchor="ctr"/>
                </a:tc>
                <a:extLst>
                  <a:ext uri="{0D108BD9-81ED-4DB2-BD59-A6C34878D82A}">
                    <a16:rowId xmlns:a16="http://schemas.microsoft.com/office/drawing/2014/main" val="3243496468"/>
                  </a:ext>
                </a:extLst>
              </a:tr>
              <a:tr h="497840">
                <a:tc>
                  <a:txBody>
                    <a:bodyPr/>
                    <a:lstStyle/>
                    <a:p>
                      <a:r>
                        <a:rPr lang="en-GB" sz="1400" dirty="0"/>
                        <a:t>BDM is difficult to contact</a:t>
                      </a:r>
                    </a:p>
                  </a:txBody>
                  <a:tcPr anchor="ctr"/>
                </a:tc>
                <a:tc>
                  <a:txBody>
                    <a:bodyPr/>
                    <a:lstStyle/>
                    <a:p>
                      <a:r>
                        <a:rPr lang="en-GB" sz="1400" dirty="0"/>
                        <a:t>“They give the area managers too many pubs and they can't concentrate on the personal stuff [like] the little details. You feel like they haven't got time for you”.</a:t>
                      </a:r>
                      <a:endParaRPr lang="en-GB" sz="1400" i="1" dirty="0"/>
                    </a:p>
                  </a:txBody>
                  <a:tcPr anchor="ctr"/>
                </a:tc>
                <a:extLst>
                  <a:ext uri="{0D108BD9-81ED-4DB2-BD59-A6C34878D82A}">
                    <a16:rowId xmlns:a16="http://schemas.microsoft.com/office/drawing/2014/main" val="2240710756"/>
                  </a:ext>
                </a:extLst>
              </a:tr>
              <a:tr h="710721">
                <a:tc>
                  <a:txBody>
                    <a:bodyPr/>
                    <a:lstStyle/>
                    <a:p>
                      <a:r>
                        <a:rPr lang="en-GB" sz="1400" kern="1200" dirty="0">
                          <a:solidFill>
                            <a:schemeClr val="dk1"/>
                          </a:solidFill>
                          <a:effectLst/>
                        </a:rPr>
                        <a:t>Lack of information/ advice from BDM</a:t>
                      </a:r>
                      <a:endParaRPr lang="en-GB" sz="1400" kern="1200" dirty="0">
                        <a:solidFill>
                          <a:schemeClr val="dk1"/>
                        </a:solidFill>
                        <a:effectLst/>
                        <a:latin typeface="+mn-lt"/>
                        <a:ea typeface="+mn-ea"/>
                        <a:cs typeface="+mn-cs"/>
                      </a:endParaRPr>
                    </a:p>
                  </a:txBody>
                  <a:tcPr anchor="ctr"/>
                </a:tc>
                <a:tc>
                  <a:txBody>
                    <a:bodyPr/>
                    <a:lstStyle/>
                    <a:p>
                      <a:r>
                        <a:rPr lang="en-GB" sz="1400" dirty="0"/>
                        <a:t>“He does not communicate, no advice, it is a waste of meeting with him.”</a:t>
                      </a:r>
                      <a:endParaRPr lang="en-GB" sz="1400" i="1" dirty="0"/>
                    </a:p>
                  </a:txBody>
                  <a:tcPr anchor="ctr"/>
                </a:tc>
                <a:extLst>
                  <a:ext uri="{0D108BD9-81ED-4DB2-BD59-A6C34878D82A}">
                    <a16:rowId xmlns:a16="http://schemas.microsoft.com/office/drawing/2014/main" val="1388080106"/>
                  </a:ext>
                </a:extLst>
              </a:tr>
            </a:tbl>
          </a:graphicData>
        </a:graphic>
      </p:graphicFrame>
      <p:sp>
        <p:nvSpPr>
          <p:cNvPr id="6" name="Text Placeholder 15">
            <a:extLst>
              <a:ext uri="{FF2B5EF4-FFF2-40B4-BE49-F238E27FC236}">
                <a16:creationId xmlns:a16="http://schemas.microsoft.com/office/drawing/2014/main" id="{4F0A37F3-33F6-B31D-93F3-469E38AE5859}"/>
              </a:ext>
            </a:extLst>
          </p:cNvPr>
          <p:cNvSpPr txBox="1">
            <a:spLocks/>
          </p:cNvSpPr>
          <p:nvPr/>
        </p:nvSpPr>
        <p:spPr>
          <a:xfrm>
            <a:off x="437229" y="6166503"/>
            <a:ext cx="9377329" cy="35045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tenants who knew who their business development manager was and disagree they are happy with the way their BDM manages repairs at their pub at D1 (478)</a:t>
            </a:r>
          </a:p>
        </p:txBody>
      </p:sp>
    </p:spTree>
    <p:extLst>
      <p:ext uri="{BB962C8B-B14F-4D97-AF65-F5344CB8AC3E}">
        <p14:creationId xmlns:p14="http://schemas.microsoft.com/office/powerpoint/2010/main" val="1931809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28CB-E831-7164-211F-47E14461A321}"/>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A6AFB75-C9CC-775E-FA9F-177365C70DB9}"/>
              </a:ext>
              <a:ext uri="{C183D7F6-B498-43B3-948B-1728B52AA6E4}">
                <adec:decorative xmlns:adec="http://schemas.microsoft.com/office/drawing/2017/decorative" val="1"/>
              </a:ext>
            </a:extLst>
          </p:cNvPr>
          <p:cNvSpPr>
            <a:spLocks noGrp="1"/>
          </p:cNvSpPr>
          <p:nvPr>
            <p:ph sz="quarter" idx="13"/>
          </p:nvPr>
        </p:nvSpPr>
        <p:spPr>
          <a:xfrm>
            <a:off x="437229" y="1484313"/>
            <a:ext cx="11483821"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A8FCB74D-DBC2-2BD5-6495-DD85654DCAF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81A69110-312D-E6F3-DCCD-B799E3081AEA}"/>
              </a:ext>
            </a:extLst>
          </p:cNvPr>
          <p:cNvSpPr txBox="1">
            <a:spLocks noGrp="1"/>
          </p:cNvSpPr>
          <p:nvPr>
            <p:ph type="title" idx="4294967295"/>
          </p:nvPr>
        </p:nvSpPr>
        <p:spPr>
          <a:xfrm>
            <a:off x="437229" y="295497"/>
            <a:ext cx="11311857"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BDM provision of information about dilapidations</a:t>
            </a:r>
          </a:p>
        </p:txBody>
      </p:sp>
      <p:sp>
        <p:nvSpPr>
          <p:cNvPr id="18" name="TextBox 17">
            <a:extLst>
              <a:ext uri="{FF2B5EF4-FFF2-40B4-BE49-F238E27FC236}">
                <a16:creationId xmlns:a16="http://schemas.microsoft.com/office/drawing/2014/main" id="{43E9F292-A983-CE03-B24E-5E5940284FFB}"/>
              </a:ext>
            </a:extLst>
          </p:cNvPr>
          <p:cNvSpPr txBox="1"/>
          <p:nvPr/>
        </p:nvSpPr>
        <p:spPr>
          <a:xfrm>
            <a:off x="437229" y="754923"/>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D1. To what extent, if at all, do you agree or disagree with the following statements about your business development manager?</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3" name="TextBox 2">
            <a:extLst>
              <a:ext uri="{FF2B5EF4-FFF2-40B4-BE49-F238E27FC236}">
                <a16:creationId xmlns:a16="http://schemas.microsoft.com/office/drawing/2014/main" id="{3CC993D4-8A35-3680-A710-CBB83B587C2F}"/>
              </a:ext>
              <a:ext uri="{C183D7F6-B498-43B3-948B-1728B52AA6E4}">
                <adec:decorative xmlns:adec="http://schemas.microsoft.com/office/drawing/2017/decorative" val="1"/>
              </a:ext>
            </a:extLst>
          </p:cNvPr>
          <p:cNvSpPr txBox="1"/>
          <p:nvPr/>
        </p:nvSpPr>
        <p:spPr>
          <a:xfrm>
            <a:off x="694945" y="1614198"/>
            <a:ext cx="6886885" cy="246221"/>
          </a:xfrm>
          <a:prstGeom prst="rect">
            <a:avLst/>
          </a:prstGeom>
          <a:noFill/>
        </p:spPr>
        <p:txBody>
          <a:bodyPr wrap="none" lIns="0" tIns="0" rIns="0" bIns="0" rtlCol="0">
            <a:spAutoFit/>
          </a:bodyPr>
          <a:lstStyle/>
          <a:p>
            <a:pPr algn="l">
              <a:spcBef>
                <a:spcPts val="400"/>
              </a:spcBef>
              <a:spcAft>
                <a:spcPts val="400"/>
              </a:spcAft>
            </a:pPr>
            <a:r>
              <a:rPr lang="en-GB" sz="1600" b="1" dirty="0"/>
              <a:t>% Agree their BDM supplied them with information about dilapidations</a:t>
            </a:r>
          </a:p>
        </p:txBody>
      </p:sp>
      <p:graphicFrame>
        <p:nvGraphicFramePr>
          <p:cNvPr id="5" name="Chart 4" descr="Chart showing the % of tenants who agree their BDM supplies them with information about dilapidations. Please note this is a new question in 2024. 71% of Marstons tenants agreed. 71% of Admiral tenants agreed. 71% of Greene King tenants agreed. 60% of Punch tenants agreed. 56% of Star tenants agreed. 53% of Stonegate tenants agreed. Agreement among Marston's, Admiral and Greene King tenants is statistically significantly higher than the average. Stonegate is lower.">
            <a:extLst>
              <a:ext uri="{FF2B5EF4-FFF2-40B4-BE49-F238E27FC236}">
                <a16:creationId xmlns:a16="http://schemas.microsoft.com/office/drawing/2014/main" id="{B45832A4-5931-6510-798C-0A8BBA47C410}"/>
              </a:ext>
            </a:extLst>
          </p:cNvPr>
          <p:cNvGraphicFramePr/>
          <p:nvPr>
            <p:extLst>
              <p:ext uri="{D42A27DB-BD31-4B8C-83A1-F6EECF244321}">
                <p14:modId xmlns:p14="http://schemas.microsoft.com/office/powerpoint/2010/main" val="1783476886"/>
              </p:ext>
            </p:extLst>
          </p:nvPr>
        </p:nvGraphicFramePr>
        <p:xfrm>
          <a:off x="484365" y="1871173"/>
          <a:ext cx="9717254" cy="405279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5">
            <a:extLst>
              <a:ext uri="{FF2B5EF4-FFF2-40B4-BE49-F238E27FC236}">
                <a16:creationId xmlns:a16="http://schemas.microsoft.com/office/drawing/2014/main" id="{B52BDA3D-C6DE-80CC-60C3-F080DD59A05D}"/>
              </a:ext>
            </a:extLst>
          </p:cNvPr>
          <p:cNvSpPr txBox="1">
            <a:spLocks/>
          </p:cNvSpPr>
          <p:nvPr/>
        </p:nvSpPr>
        <p:spPr>
          <a:xfrm>
            <a:off x="437231" y="6049862"/>
            <a:ext cx="7213748"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that knew who their BDM was and no franchise: Admiral (150), Marston’s (159), Punch Pubs (12</a:t>
            </a:r>
            <a:r>
              <a:rPr lang="en-GB" sz="800" dirty="0">
                <a:solidFill>
                  <a:prstClr val="black"/>
                </a:solidFill>
                <a:latin typeface="Arial"/>
              </a:rPr>
              <a:t>9</a:t>
            </a:r>
            <a:r>
              <a:rPr kumimoji="0" lang="en-GB" sz="800" i="0" u="none" strike="noStrike" kern="1200" cap="none" spc="0" normalizeH="0" baseline="0" noProof="0" dirty="0">
                <a:ln>
                  <a:noFill/>
                </a:ln>
                <a:solidFill>
                  <a:prstClr val="black"/>
                </a:solidFill>
                <a:effectLst/>
                <a:uLnTx/>
                <a:uFillTx/>
                <a:latin typeface="Arial"/>
                <a:ea typeface="+mn-ea"/>
                <a:cs typeface="+mn-cs"/>
              </a:rPr>
              <a:t>), Star Pubs and Bars (227), Greene King (121</a:t>
            </a:r>
            <a:r>
              <a:rPr lang="en-GB" sz="800" dirty="0">
                <a:solidFill>
                  <a:prstClr val="black"/>
                </a:solidFill>
                <a:latin typeface="Arial"/>
              </a:rPr>
              <a:t>)</a:t>
            </a:r>
            <a:r>
              <a:rPr kumimoji="0" lang="en-GB" sz="800" i="0" u="none" strike="noStrike" kern="1200" cap="none" spc="0" normalizeH="0" baseline="0" noProof="0" dirty="0">
                <a:ln>
                  <a:noFill/>
                </a:ln>
                <a:solidFill>
                  <a:prstClr val="black"/>
                </a:solidFill>
                <a:effectLst/>
                <a:uLnTx/>
                <a:uFillTx/>
                <a:latin typeface="Arial"/>
                <a:ea typeface="+mn-ea"/>
                <a:cs typeface="+mn-cs"/>
              </a:rPr>
              <a:t> and Stonegate (371) </a:t>
            </a:r>
          </a:p>
        </p:txBody>
      </p:sp>
      <p:grpSp>
        <p:nvGrpSpPr>
          <p:cNvPr id="2" name="Group 1"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313F3862-E917-DCF9-4A3D-E4C329AE971B}"/>
              </a:ext>
            </a:extLst>
          </p:cNvPr>
          <p:cNvGrpSpPr/>
          <p:nvPr/>
        </p:nvGrpSpPr>
        <p:grpSpPr>
          <a:xfrm>
            <a:off x="7863734" y="6180907"/>
            <a:ext cx="3410025" cy="501908"/>
            <a:chOff x="6180006" y="6015960"/>
            <a:chExt cx="4063423" cy="655157"/>
          </a:xfrm>
          <a:solidFill>
            <a:schemeClr val="bg1"/>
          </a:solidFill>
        </p:grpSpPr>
        <p:sp>
          <p:nvSpPr>
            <p:cNvPr id="4" name="Rectangle 3">
              <a:extLst>
                <a:ext uri="{FF2B5EF4-FFF2-40B4-BE49-F238E27FC236}">
                  <a16:creationId xmlns:a16="http://schemas.microsoft.com/office/drawing/2014/main" id="{99FD3404-3E25-904A-17BE-ADEBDF3509C9}"/>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6" name="Rectangle 5">
              <a:extLst>
                <a:ext uri="{FF2B5EF4-FFF2-40B4-BE49-F238E27FC236}">
                  <a16:creationId xmlns:a16="http://schemas.microsoft.com/office/drawing/2014/main" id="{9AC448F2-3D05-C33C-861A-5A1B2973597B}"/>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7" name="Rectangle 6">
              <a:extLst>
                <a:ext uri="{FF2B5EF4-FFF2-40B4-BE49-F238E27FC236}">
                  <a16:creationId xmlns:a16="http://schemas.microsoft.com/office/drawing/2014/main" id="{AE3B4BE1-838E-EC5A-B916-2D659A5B6B75}"/>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01404889-FC3B-2912-3C41-A8367F4FDA34}"/>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Tree>
    <p:extLst>
      <p:ext uri="{BB962C8B-B14F-4D97-AF65-F5344CB8AC3E}">
        <p14:creationId xmlns:p14="http://schemas.microsoft.com/office/powerpoint/2010/main" val="1567237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29" y="1484312"/>
            <a:ext cx="11649995" cy="4467885"/>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code compliance officer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4"/>
            <a:ext cx="10211720"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D2. And thinking now about your Code Compliance Officer, to what extent, if at all, do you agree or disagree with the following statements about the Code Compliance Officer?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aphicFrame>
        <p:nvGraphicFramePr>
          <p:cNvPr id="14" name="Chart 13" descr="Chart showing % of tenants that agree or disagree with statements related to their CCO. Responses. I know how to contact my CCO, 54% agreed (an 11 point drop since 2023) and 28% disagreed. I have all the information I need about their role, 51% agreed (a 9 point drop since 2023) and 27% disagree. They provide me with the information and advice I need about the Pubs code, 51% agreed (a 5 point drop since 2023) and 26% disagreed. I have confidence in how my CCO handles issues related to the pubs code, 43% agreed (an 8 point drop since 2023) and 25% disagreed.">
            <a:extLst>
              <a:ext uri="{FF2B5EF4-FFF2-40B4-BE49-F238E27FC236}">
                <a16:creationId xmlns:a16="http://schemas.microsoft.com/office/drawing/2014/main" id="{DAA4FDEE-7B30-F645-D4F0-A26AA17E6BF7}"/>
              </a:ext>
            </a:extLst>
          </p:cNvPr>
          <p:cNvGraphicFramePr/>
          <p:nvPr>
            <p:extLst>
              <p:ext uri="{D42A27DB-BD31-4B8C-83A1-F6EECF244321}">
                <p14:modId xmlns:p14="http://schemas.microsoft.com/office/powerpoint/2010/main" val="3261284720"/>
              </p:ext>
            </p:extLst>
          </p:nvPr>
        </p:nvGraphicFramePr>
        <p:xfrm>
          <a:off x="484364" y="1875934"/>
          <a:ext cx="9480729"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5" name="Isosceles Triangle 14" descr="Arrow showing 54% of tenants agreed they know how to contact their CCO in 2024 is statistically significantly lower than 65% in 2023. ">
            <a:extLst>
              <a:ext uri="{FF2B5EF4-FFF2-40B4-BE49-F238E27FC236}">
                <a16:creationId xmlns:a16="http://schemas.microsoft.com/office/drawing/2014/main" id="{616C510B-D4B3-1E78-55EE-064C9B498C4C}"/>
              </a:ext>
            </a:extLst>
          </p:cNvPr>
          <p:cNvSpPr/>
          <p:nvPr/>
        </p:nvSpPr>
        <p:spPr>
          <a:xfrm flipV="1">
            <a:off x="11335161" y="243863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5" name="Isosceles Triangle 4" descr="Arrow showing 51% of tenants agreed they have all the information they need about their CCO's role in 2024 is statistically significantly lower than 60% in 2023. ">
            <a:extLst>
              <a:ext uri="{FF2B5EF4-FFF2-40B4-BE49-F238E27FC236}">
                <a16:creationId xmlns:a16="http://schemas.microsoft.com/office/drawing/2014/main" id="{6D2EDE41-1D98-CC09-6838-883446A293F6}"/>
              </a:ext>
            </a:extLst>
          </p:cNvPr>
          <p:cNvSpPr/>
          <p:nvPr/>
        </p:nvSpPr>
        <p:spPr>
          <a:xfrm flipV="1">
            <a:off x="11335161" y="3387863"/>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4" name="Isosceles Triangle 23" descr="Arrow showing 43% of tenants agreed they have confidence in how their CCO handles issues related to the Pubs code in 2024 is statistically significantly lower than 51% in 2023. ">
            <a:extLst>
              <a:ext uri="{FF2B5EF4-FFF2-40B4-BE49-F238E27FC236}">
                <a16:creationId xmlns:a16="http://schemas.microsoft.com/office/drawing/2014/main" id="{3F67E485-1C59-3E8A-0F29-ABFE39CF4262}"/>
              </a:ext>
            </a:extLst>
          </p:cNvPr>
          <p:cNvSpPr/>
          <p:nvPr/>
        </p:nvSpPr>
        <p:spPr>
          <a:xfrm flipV="1">
            <a:off x="11335161" y="5312457"/>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0" name="Rectangle 9">
            <a:extLst>
              <a:ext uri="{FF2B5EF4-FFF2-40B4-BE49-F238E27FC236}">
                <a16:creationId xmlns:a16="http://schemas.microsoft.com/office/drawing/2014/main" id="{6D63158B-3437-4EA1-A658-81F5E9E6DC76}"/>
              </a:ext>
              <a:ext uri="{C183D7F6-B498-43B3-948B-1728B52AA6E4}">
                <adec:decorative xmlns:adec="http://schemas.microsoft.com/office/drawing/2017/decorative" val="1"/>
              </a:ext>
            </a:extLst>
          </p:cNvPr>
          <p:cNvSpPr>
            <a:spLocks/>
          </p:cNvSpPr>
          <p:nvPr/>
        </p:nvSpPr>
        <p:spPr bwMode="gray">
          <a:xfrm>
            <a:off x="4469592" y="1577159"/>
            <a:ext cx="1135680" cy="298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254715F-C385-4D7F-A6A0-6E126CE774DB}"/>
              </a:ext>
              <a:ext uri="{C183D7F6-B498-43B3-948B-1728B52AA6E4}">
                <adec:decorative xmlns:adec="http://schemas.microsoft.com/office/drawing/2017/decorative" val="1"/>
              </a:ext>
            </a:extLst>
          </p:cNvPr>
          <p:cNvSpPr/>
          <p:nvPr/>
        </p:nvSpPr>
        <p:spPr bwMode="gray">
          <a:xfrm>
            <a:off x="8430596" y="1573324"/>
            <a:ext cx="1316907" cy="298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a:ea typeface="+mn-ea"/>
                <a:cs typeface="+mn-cs"/>
              </a:rPr>
              <a:t>Disagree</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3" name="TextBox 2">
            <a:extLst>
              <a:ext uri="{FF2B5EF4-FFF2-40B4-BE49-F238E27FC236}">
                <a16:creationId xmlns:a16="http://schemas.microsoft.com/office/drawing/2014/main" id="{9402B1AD-57A6-6BF4-4167-121134B308BD}"/>
              </a:ext>
              <a:ext uri="{C183D7F6-B498-43B3-948B-1728B52AA6E4}">
                <adec:decorative xmlns:adec="http://schemas.microsoft.com/office/drawing/2017/decorative" val="1"/>
              </a:ext>
            </a:extLst>
          </p:cNvPr>
          <p:cNvSpPr txBox="1"/>
          <p:nvPr/>
        </p:nvSpPr>
        <p:spPr>
          <a:xfrm>
            <a:off x="10305394" y="1560864"/>
            <a:ext cx="1460877" cy="430887"/>
          </a:xfrm>
          <a:prstGeom prst="rect">
            <a:avLst/>
          </a:prstGeom>
          <a:noFill/>
        </p:spPr>
        <p:txBody>
          <a:bodyPr wrap="square" lIns="0" tIns="0" rIns="0" bIns="0" rtlCol="0">
            <a:spAutoFit/>
          </a:bodyPr>
          <a:lstStyle/>
          <a:p>
            <a:pPr algn="ctr">
              <a:spcBef>
                <a:spcPts val="400"/>
              </a:spcBef>
              <a:spcAft>
                <a:spcPts val="400"/>
              </a:spcAft>
            </a:pPr>
            <a:r>
              <a:rPr lang="en-GB" sz="1400" b="1" dirty="0"/>
              <a:t>change in % agree since 2023</a:t>
            </a:r>
          </a:p>
        </p:txBody>
      </p:sp>
      <p:sp>
        <p:nvSpPr>
          <p:cNvPr id="6" name="TextBox 5">
            <a:extLst>
              <a:ext uri="{FF2B5EF4-FFF2-40B4-BE49-F238E27FC236}">
                <a16:creationId xmlns:a16="http://schemas.microsoft.com/office/drawing/2014/main" id="{18032139-E965-56FC-1DD5-355AB070F21A}"/>
              </a:ext>
              <a:ext uri="{C183D7F6-B498-43B3-948B-1728B52AA6E4}">
                <adec:decorative xmlns:adec="http://schemas.microsoft.com/office/drawing/2017/decorative" val="1"/>
              </a:ext>
            </a:extLst>
          </p:cNvPr>
          <p:cNvSpPr txBox="1"/>
          <p:nvPr/>
        </p:nvSpPr>
        <p:spPr>
          <a:xfrm>
            <a:off x="10759564" y="4215822"/>
            <a:ext cx="274114" cy="369332"/>
          </a:xfrm>
          <a:prstGeom prst="rect">
            <a:avLst/>
          </a:prstGeom>
          <a:noFill/>
        </p:spPr>
        <p:txBody>
          <a:bodyPr wrap="none" lIns="0" tIns="0" rIns="0" bIns="0" rtlCol="0">
            <a:spAutoFit/>
          </a:bodyPr>
          <a:lstStyle/>
          <a:p>
            <a:pPr algn="l">
              <a:spcBef>
                <a:spcPts val="400"/>
              </a:spcBef>
              <a:spcAft>
                <a:spcPts val="400"/>
              </a:spcAft>
            </a:pPr>
            <a:r>
              <a:rPr lang="en-GB" sz="2400" b="1" dirty="0"/>
              <a:t>-5</a:t>
            </a:r>
          </a:p>
        </p:txBody>
      </p:sp>
      <p:sp>
        <p:nvSpPr>
          <p:cNvPr id="7" name="TextBox 6">
            <a:extLst>
              <a:ext uri="{FF2B5EF4-FFF2-40B4-BE49-F238E27FC236}">
                <a16:creationId xmlns:a16="http://schemas.microsoft.com/office/drawing/2014/main" id="{EB6F3AC4-99A5-0274-41BB-51A877174F23}"/>
              </a:ext>
              <a:ext uri="{C183D7F6-B498-43B3-948B-1728B52AA6E4}">
                <adec:decorative xmlns:adec="http://schemas.microsoft.com/office/drawing/2017/decorative" val="1"/>
              </a:ext>
            </a:extLst>
          </p:cNvPr>
          <p:cNvSpPr txBox="1"/>
          <p:nvPr/>
        </p:nvSpPr>
        <p:spPr>
          <a:xfrm>
            <a:off x="10759564" y="2290819"/>
            <a:ext cx="428643" cy="369332"/>
          </a:xfrm>
          <a:prstGeom prst="rect">
            <a:avLst/>
          </a:prstGeom>
          <a:noFill/>
        </p:spPr>
        <p:txBody>
          <a:bodyPr wrap="none" lIns="0" tIns="0" rIns="0" bIns="0" rtlCol="0">
            <a:spAutoFit/>
          </a:bodyPr>
          <a:lstStyle/>
          <a:p>
            <a:pPr algn="l">
              <a:spcBef>
                <a:spcPts val="400"/>
              </a:spcBef>
              <a:spcAft>
                <a:spcPts val="400"/>
              </a:spcAft>
            </a:pPr>
            <a:r>
              <a:rPr lang="en-GB" sz="2400" b="1" dirty="0"/>
              <a:t>-11</a:t>
            </a:r>
          </a:p>
        </p:txBody>
      </p:sp>
      <p:sp>
        <p:nvSpPr>
          <p:cNvPr id="17" name="TextBox 16">
            <a:extLst>
              <a:ext uri="{FF2B5EF4-FFF2-40B4-BE49-F238E27FC236}">
                <a16:creationId xmlns:a16="http://schemas.microsoft.com/office/drawing/2014/main" id="{A71E0D0E-89E3-3D77-5FC2-6AC7AB196279}"/>
              </a:ext>
              <a:ext uri="{C183D7F6-B498-43B3-948B-1728B52AA6E4}">
                <adec:decorative xmlns:adec="http://schemas.microsoft.com/office/drawing/2017/decorative" val="1"/>
              </a:ext>
            </a:extLst>
          </p:cNvPr>
          <p:cNvSpPr txBox="1"/>
          <p:nvPr/>
        </p:nvSpPr>
        <p:spPr>
          <a:xfrm>
            <a:off x="10759564" y="5173144"/>
            <a:ext cx="274114" cy="369332"/>
          </a:xfrm>
          <a:prstGeom prst="rect">
            <a:avLst/>
          </a:prstGeom>
          <a:noFill/>
        </p:spPr>
        <p:txBody>
          <a:bodyPr wrap="none" lIns="0" tIns="0" rIns="0" bIns="0" rtlCol="0">
            <a:spAutoFit/>
          </a:bodyPr>
          <a:lstStyle/>
          <a:p>
            <a:pPr algn="l">
              <a:spcBef>
                <a:spcPts val="400"/>
              </a:spcBef>
              <a:spcAft>
                <a:spcPts val="400"/>
              </a:spcAft>
            </a:pPr>
            <a:r>
              <a:rPr lang="en-GB" sz="2400" b="1" dirty="0"/>
              <a:t>-8</a:t>
            </a:r>
          </a:p>
        </p:txBody>
      </p:sp>
      <p:sp>
        <p:nvSpPr>
          <p:cNvPr id="20" name="TextBox 19">
            <a:extLst>
              <a:ext uri="{FF2B5EF4-FFF2-40B4-BE49-F238E27FC236}">
                <a16:creationId xmlns:a16="http://schemas.microsoft.com/office/drawing/2014/main" id="{6CE6D7EE-56AA-B754-80F3-6C2A3CDBE466}"/>
              </a:ext>
              <a:ext uri="{C183D7F6-B498-43B3-948B-1728B52AA6E4}">
                <adec:decorative xmlns:adec="http://schemas.microsoft.com/office/drawing/2017/decorative" val="1"/>
              </a:ext>
            </a:extLst>
          </p:cNvPr>
          <p:cNvSpPr txBox="1"/>
          <p:nvPr/>
        </p:nvSpPr>
        <p:spPr>
          <a:xfrm>
            <a:off x="10759564" y="3258500"/>
            <a:ext cx="274114" cy="369332"/>
          </a:xfrm>
          <a:prstGeom prst="rect">
            <a:avLst/>
          </a:prstGeom>
          <a:noFill/>
        </p:spPr>
        <p:txBody>
          <a:bodyPr wrap="none" lIns="0" tIns="0" rIns="0" bIns="0" rtlCol="0">
            <a:spAutoFit/>
          </a:bodyPr>
          <a:lstStyle/>
          <a:p>
            <a:pPr algn="l">
              <a:spcBef>
                <a:spcPts val="400"/>
              </a:spcBef>
              <a:spcAft>
                <a:spcPts val="400"/>
              </a:spcAft>
            </a:pPr>
            <a:r>
              <a:rPr lang="en-GB" sz="2400" b="1" dirty="0"/>
              <a:t>-9</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i="0" u="none" strike="noStrike" kern="1200" cap="none" spc="0" normalizeH="0" baseline="0" noProof="0" dirty="0">
                <a:ln>
                  <a:noFill/>
                </a:ln>
                <a:solidFill>
                  <a:prstClr val="black"/>
                </a:solidFill>
                <a:effectLst/>
                <a:uLnTx/>
                <a:uFillTx/>
                <a:latin typeface="Arial"/>
                <a:ea typeface="+mn-ea"/>
                <a:cs typeface="+mn-cs"/>
              </a:rPr>
              <a:t>Base: All tied pub tenants who knew who their code compliance officer was (479)</a:t>
            </a:r>
          </a:p>
        </p:txBody>
      </p:sp>
      <p:grpSp>
        <p:nvGrpSpPr>
          <p:cNvPr id="13" name="Group 12"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8FD02A27-FB7A-DE40-47A7-130CFC603E9B}"/>
              </a:ext>
            </a:extLst>
          </p:cNvPr>
          <p:cNvGrpSpPr/>
          <p:nvPr/>
        </p:nvGrpSpPr>
        <p:grpSpPr>
          <a:xfrm>
            <a:off x="8037739" y="6054562"/>
            <a:ext cx="3768951" cy="163585"/>
            <a:chOff x="8037739" y="6025190"/>
            <a:chExt cx="3768951" cy="163585"/>
          </a:xfrm>
        </p:grpSpPr>
        <p:grpSp>
          <p:nvGrpSpPr>
            <p:cNvPr id="19" name="Group 18">
              <a:extLst>
                <a:ext uri="{FF2B5EF4-FFF2-40B4-BE49-F238E27FC236}">
                  <a16:creationId xmlns:a16="http://schemas.microsoft.com/office/drawing/2014/main" id="{F70068EF-9057-1C90-56F2-B4FFC84E03D4}"/>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22" name="Isosceles Triangle 21">
                <a:extLst>
                  <a:ext uri="{FF2B5EF4-FFF2-40B4-BE49-F238E27FC236}">
                    <a16:creationId xmlns:a16="http://schemas.microsoft.com/office/drawing/2014/main" id="{17EF8F80-4D3C-472D-4280-2A0547F39866}"/>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3" name="Isosceles Triangle 22">
                <a:extLst>
                  <a:ext uri="{FF2B5EF4-FFF2-40B4-BE49-F238E27FC236}">
                    <a16:creationId xmlns:a16="http://schemas.microsoft.com/office/drawing/2014/main" id="{D792D2D6-FE80-0BAD-8FEC-4AA6F83FB6FF}"/>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1" name="Text Placeholder 15">
              <a:extLst>
                <a:ext uri="{FF2B5EF4-FFF2-40B4-BE49-F238E27FC236}">
                  <a16:creationId xmlns:a16="http://schemas.microsoft.com/office/drawing/2014/main" id="{A963A25C-411D-1871-D42A-CBC9C997C298}"/>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47290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4F3AB-99D1-8E68-CA55-D43B9746DC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11C550-E78A-CDAA-C1DC-1663CB5B387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endParaRPr kumimoji="0" lang="en-GB" sz="900" b="1" i="0" u="none" strike="noStrike" kern="1200" cap="none" spc="0" normalizeH="0" baseline="0" noProof="0" dirty="0">
              <a:ln>
                <a:noFill/>
              </a:ln>
              <a:solidFill>
                <a:prstClr val="black"/>
              </a:solidFill>
              <a:effectLst/>
              <a:uLnTx/>
              <a:uFillTx/>
              <a:latin typeface="Arial Black"/>
              <a:ea typeface="+mn-ea"/>
              <a:cs typeface="+mn-cs"/>
            </a:endParaRPr>
          </a:p>
        </p:txBody>
      </p:sp>
      <p:sp>
        <p:nvSpPr>
          <p:cNvPr id="5" name="Title 4">
            <a:extLst>
              <a:ext uri="{FF2B5EF4-FFF2-40B4-BE49-F238E27FC236}">
                <a16:creationId xmlns:a16="http://schemas.microsoft.com/office/drawing/2014/main" id="{4E680140-6C1B-E7DA-690B-2E7F4F64561D}"/>
              </a:ext>
            </a:extLst>
          </p:cNvPr>
          <p:cNvSpPr>
            <a:spLocks noGrp="1"/>
          </p:cNvSpPr>
          <p:nvPr>
            <p:ph type="title"/>
          </p:nvPr>
        </p:nvSpPr>
        <p:spPr>
          <a:xfrm>
            <a:off x="450000" y="397170"/>
            <a:ext cx="11043500" cy="775597"/>
          </a:xfrm>
        </p:spPr>
        <p:txBody>
          <a:bodyPr/>
          <a:lstStyle/>
          <a:p>
            <a:r>
              <a:rPr kumimoji="0" lang="en-US" sz="2800" b="1" i="0" u="none" strike="noStrike" kern="1200" cap="none" spc="0" normalizeH="0" baseline="0" noProof="0" dirty="0">
                <a:ln>
                  <a:noFill/>
                </a:ln>
                <a:solidFill>
                  <a:prstClr val="black"/>
                </a:solidFill>
                <a:effectLst/>
                <a:uLnTx/>
                <a:uFillTx/>
                <a:latin typeface="Arial"/>
                <a:ea typeface="+mj-ea"/>
                <a:cs typeface="+mj-cs"/>
              </a:rPr>
              <a:t>Tenant ratings of code compliance officer </a:t>
            </a:r>
            <a:r>
              <a:rPr lang="en-US" sz="2800" dirty="0"/>
              <a:t>year on year </a:t>
            </a:r>
            <a:br>
              <a:rPr lang="en-US" sz="2800" dirty="0"/>
            </a:br>
            <a:endParaRPr lang="en-US" sz="2800" dirty="0"/>
          </a:p>
        </p:txBody>
      </p:sp>
      <p:sp>
        <p:nvSpPr>
          <p:cNvPr id="7" name="TextBox 6">
            <a:extLst>
              <a:ext uri="{FF2B5EF4-FFF2-40B4-BE49-F238E27FC236}">
                <a16:creationId xmlns:a16="http://schemas.microsoft.com/office/drawing/2014/main" id="{F10B1C63-F026-92D0-DB65-F461338617B4}"/>
              </a:ext>
            </a:extLst>
          </p:cNvPr>
          <p:cNvSpPr txBox="1"/>
          <p:nvPr/>
        </p:nvSpPr>
        <p:spPr>
          <a:xfrm>
            <a:off x="437230" y="831550"/>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dirty="0">
                <a:solidFill>
                  <a:srgbClr val="878787"/>
                </a:solidFill>
              </a:rPr>
              <a:t>D2. And thinking now about your Code Compliance Officer, to what extent, if at all, do you agree or disagree with the following statements about the Code Compliance Officer?</a:t>
            </a:r>
            <a:endParaRPr kumimoji="0" lang="en-GB" sz="1800" b="1" i="0" u="none" strike="noStrike" kern="1200" cap="none" spc="0" normalizeH="0" baseline="0" noProof="0" dirty="0">
              <a:ln>
                <a:noFill/>
              </a:ln>
              <a:solidFill>
                <a:srgbClr val="878787"/>
              </a:solidFill>
              <a:effectLst/>
              <a:uLnTx/>
              <a:uFillTx/>
              <a:latin typeface="Arial"/>
              <a:ea typeface="+mn-ea"/>
              <a:cs typeface="+mn-cs"/>
            </a:endParaRPr>
          </a:p>
        </p:txBody>
      </p:sp>
      <p:grpSp>
        <p:nvGrpSpPr>
          <p:cNvPr id="2" name="Group 1" descr="Chart showing agreement with the statement I know how to contact my CCO year on year. Responses 60% agreed in 2022, 65% in 2023 and 54% in 2024.">
            <a:extLst>
              <a:ext uri="{FF2B5EF4-FFF2-40B4-BE49-F238E27FC236}">
                <a16:creationId xmlns:a16="http://schemas.microsoft.com/office/drawing/2014/main" id="{3A909882-4AC6-B991-EA07-D0B6208522B3}"/>
              </a:ext>
              <a:ext uri="{C183D7F6-B498-43B3-948B-1728B52AA6E4}">
                <adec:decorative xmlns:adec="http://schemas.microsoft.com/office/drawing/2017/decorative" val="0"/>
              </a:ext>
            </a:extLst>
          </p:cNvPr>
          <p:cNvGrpSpPr/>
          <p:nvPr/>
        </p:nvGrpSpPr>
        <p:grpSpPr>
          <a:xfrm>
            <a:off x="437230" y="1947744"/>
            <a:ext cx="3112776" cy="1958070"/>
            <a:chOff x="3679651" y="1950811"/>
            <a:chExt cx="2338319" cy="1159464"/>
          </a:xfrm>
        </p:grpSpPr>
        <p:graphicFrame>
          <p:nvGraphicFramePr>
            <p:cNvPr id="34" name="Chart 33" descr="Chart showing agreement with the statement I know how to contact my CCO year on year. Responses 60% agreed in 2022, 65% in 2023 and 54% in 2024. ">
              <a:extLst>
                <a:ext uri="{FF2B5EF4-FFF2-40B4-BE49-F238E27FC236}">
                  <a16:creationId xmlns:a16="http://schemas.microsoft.com/office/drawing/2014/main" id="{E3EBE283-5844-DD77-A48D-8CABF34F1CD8}"/>
                </a:ext>
              </a:extLst>
            </p:cNvPr>
            <p:cNvGraphicFramePr/>
            <p:nvPr>
              <p:extLst>
                <p:ext uri="{D42A27DB-BD31-4B8C-83A1-F6EECF244321}">
                  <p14:modId xmlns:p14="http://schemas.microsoft.com/office/powerpoint/2010/main" val="2421169553"/>
                </p:ext>
              </p:extLst>
            </p:nvPr>
          </p:nvGraphicFramePr>
          <p:xfrm>
            <a:off x="3679651" y="1950811"/>
            <a:ext cx="2320870" cy="1159464"/>
          </p:xfrm>
          <a:graphic>
            <a:graphicData uri="http://schemas.openxmlformats.org/drawingml/2006/chart">
              <c:chart xmlns:c="http://schemas.openxmlformats.org/drawingml/2006/chart" xmlns:r="http://schemas.openxmlformats.org/officeDocument/2006/relationships" r:id="rId3"/>
            </a:graphicData>
          </a:graphic>
        </p:graphicFrame>
        <p:sp>
          <p:nvSpPr>
            <p:cNvPr id="122" name="Rectangle 121">
              <a:extLst>
                <a:ext uri="{FF2B5EF4-FFF2-40B4-BE49-F238E27FC236}">
                  <a16:creationId xmlns:a16="http://schemas.microsoft.com/office/drawing/2014/main" id="{90AAF92F-F93D-5B8F-B3B5-F14365E7E6C9}"/>
                </a:ext>
              </a:extLst>
            </p:cNvPr>
            <p:cNvSpPr/>
            <p:nvPr/>
          </p:nvSpPr>
          <p:spPr>
            <a:xfrm>
              <a:off x="3767457" y="1974843"/>
              <a:ext cx="2250513" cy="255029"/>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b="1" i="0" u="none" strike="noStrike" kern="0" cap="none" spc="0" normalizeH="0" baseline="0" noProof="0" dirty="0">
                  <a:ln>
                    <a:noFill/>
                  </a:ln>
                  <a:solidFill>
                    <a:srgbClr val="222223"/>
                  </a:solidFill>
                  <a:effectLst/>
                  <a:uLnTx/>
                  <a:uFillTx/>
                  <a:latin typeface="Arial"/>
                  <a:ea typeface="+mn-ea"/>
                  <a:cs typeface="+mn-cs"/>
                </a:rPr>
                <a:t>I know how to contact my Code Compliance Officer</a:t>
              </a:r>
            </a:p>
          </p:txBody>
        </p:sp>
      </p:grpSp>
      <p:sp>
        <p:nvSpPr>
          <p:cNvPr id="37" name="Isosceles Triangle 36" descr="Arrow showing 54% of tenants agreed they know how to contact their CCO in 2024 is statistically significantly lower than 65% in 2023. ">
            <a:extLst>
              <a:ext uri="{FF2B5EF4-FFF2-40B4-BE49-F238E27FC236}">
                <a16:creationId xmlns:a16="http://schemas.microsoft.com/office/drawing/2014/main" id="{FD3DDEB1-0D0E-2A12-C18F-D57C8F0F00A0}"/>
              </a:ext>
            </a:extLst>
          </p:cNvPr>
          <p:cNvSpPr/>
          <p:nvPr/>
        </p:nvSpPr>
        <p:spPr>
          <a:xfrm flipV="1">
            <a:off x="2776783" y="2695787"/>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17" name="Chart 16" descr="Chart showing agreement with the statement I have all the information I need about their role year on year. Responses 54% agreed in 2022, 60% in 2023 and 51% in 2024.">
            <a:extLst>
              <a:ext uri="{FF2B5EF4-FFF2-40B4-BE49-F238E27FC236}">
                <a16:creationId xmlns:a16="http://schemas.microsoft.com/office/drawing/2014/main" id="{1CB3D211-0B18-0847-3641-68F19CE438B6}"/>
              </a:ext>
            </a:extLst>
          </p:cNvPr>
          <p:cNvGraphicFramePr/>
          <p:nvPr>
            <p:extLst>
              <p:ext uri="{D42A27DB-BD31-4B8C-83A1-F6EECF244321}">
                <p14:modId xmlns:p14="http://schemas.microsoft.com/office/powerpoint/2010/main" val="2748593521"/>
              </p:ext>
            </p:extLst>
          </p:nvPr>
        </p:nvGraphicFramePr>
        <p:xfrm>
          <a:off x="3682857" y="1966422"/>
          <a:ext cx="3088800" cy="1958400"/>
        </p:xfrm>
        <a:graphic>
          <a:graphicData uri="http://schemas.openxmlformats.org/drawingml/2006/chart">
            <c:chart xmlns:c="http://schemas.openxmlformats.org/drawingml/2006/chart" xmlns:r="http://schemas.openxmlformats.org/officeDocument/2006/relationships" r:id="rId4"/>
          </a:graphicData>
        </a:graphic>
      </p:graphicFrame>
      <p:sp>
        <p:nvSpPr>
          <p:cNvPr id="38" name="Isosceles Triangle 37" descr="Arrow showing 51% of tenants agreed they have all the information they need about their CCO's role in 2024 is statistically significantly lower than 60% in 2023. ">
            <a:extLst>
              <a:ext uri="{FF2B5EF4-FFF2-40B4-BE49-F238E27FC236}">
                <a16:creationId xmlns:a16="http://schemas.microsoft.com/office/drawing/2014/main" id="{A707EFD2-9B13-C9BA-1E18-12CE287B699D}"/>
              </a:ext>
            </a:extLst>
          </p:cNvPr>
          <p:cNvSpPr/>
          <p:nvPr/>
        </p:nvSpPr>
        <p:spPr>
          <a:xfrm flipV="1">
            <a:off x="6012991" y="2765538"/>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aphicFrame>
        <p:nvGraphicFramePr>
          <p:cNvPr id="35" name="Chart 34" descr="Chart showing agreement with the statement they provide me with the information and advice I need about the pubs code year on year. Responses 52% agreed in 2022, 56% in 2023 and 51% in 2024. ">
            <a:extLst>
              <a:ext uri="{FF2B5EF4-FFF2-40B4-BE49-F238E27FC236}">
                <a16:creationId xmlns:a16="http://schemas.microsoft.com/office/drawing/2014/main" id="{442DDE0C-276B-02BD-606A-3CA5C6F4182F}"/>
              </a:ext>
            </a:extLst>
          </p:cNvPr>
          <p:cNvGraphicFramePr/>
          <p:nvPr>
            <p:extLst>
              <p:ext uri="{D42A27DB-BD31-4B8C-83A1-F6EECF244321}">
                <p14:modId xmlns:p14="http://schemas.microsoft.com/office/powerpoint/2010/main" val="845432979"/>
              </p:ext>
            </p:extLst>
          </p:nvPr>
        </p:nvGraphicFramePr>
        <p:xfrm>
          <a:off x="432938" y="4038454"/>
          <a:ext cx="3088800" cy="19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Chart showing agreement with the statement I have confidence in how my CCO handles issues related to the pubs code year on year. Responses 44% agreed in 2022, 51% in 2023 and 43% in 2024. ">
            <a:extLst>
              <a:ext uri="{FF2B5EF4-FFF2-40B4-BE49-F238E27FC236}">
                <a16:creationId xmlns:a16="http://schemas.microsoft.com/office/drawing/2014/main" id="{204AB6C7-5CF3-0B6B-ECAF-63719BFBD46E}"/>
              </a:ext>
            </a:extLst>
          </p:cNvPr>
          <p:cNvGraphicFramePr/>
          <p:nvPr>
            <p:extLst>
              <p:ext uri="{D42A27DB-BD31-4B8C-83A1-F6EECF244321}">
                <p14:modId xmlns:p14="http://schemas.microsoft.com/office/powerpoint/2010/main" val="3223626716"/>
              </p:ext>
            </p:extLst>
          </p:nvPr>
        </p:nvGraphicFramePr>
        <p:xfrm>
          <a:off x="3687338" y="4029973"/>
          <a:ext cx="3088800" cy="1958400"/>
        </p:xfrm>
        <a:graphic>
          <a:graphicData uri="http://schemas.openxmlformats.org/drawingml/2006/chart">
            <c:chart xmlns:c="http://schemas.openxmlformats.org/drawingml/2006/chart" xmlns:r="http://schemas.openxmlformats.org/officeDocument/2006/relationships" r:id="rId6"/>
          </a:graphicData>
        </a:graphic>
      </p:graphicFrame>
      <p:sp>
        <p:nvSpPr>
          <p:cNvPr id="39" name="Isosceles Triangle 38" descr="Arrow showing 43% of tenants agreed they have confidence in how their CCO handles issues related to the Pubs code in 2024 is statistically significantly lower than 51% in 2023. ">
            <a:extLst>
              <a:ext uri="{FF2B5EF4-FFF2-40B4-BE49-F238E27FC236}">
                <a16:creationId xmlns:a16="http://schemas.microsoft.com/office/drawing/2014/main" id="{37774932-8C33-8F4B-B604-8EEDBBBEE31E}"/>
              </a:ext>
            </a:extLst>
          </p:cNvPr>
          <p:cNvSpPr/>
          <p:nvPr/>
        </p:nvSpPr>
        <p:spPr>
          <a:xfrm flipV="1">
            <a:off x="6019835" y="4975890"/>
            <a:ext cx="137447" cy="13950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1" name="Rectangle 10">
            <a:extLst>
              <a:ext uri="{FF2B5EF4-FFF2-40B4-BE49-F238E27FC236}">
                <a16:creationId xmlns:a16="http://schemas.microsoft.com/office/drawing/2014/main" id="{F4AA9C7E-6962-3A6F-D7B2-9662EF58C6B8}"/>
              </a:ext>
            </a:extLst>
          </p:cNvPr>
          <p:cNvSpPr/>
          <p:nvPr/>
        </p:nvSpPr>
        <p:spPr>
          <a:xfrm>
            <a:off x="8364266" y="2514617"/>
            <a:ext cx="2728690" cy="1027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As awareness of who their CCO is has increased, scores have fallen, though in most cases only to 2022 levels.</a:t>
            </a:r>
          </a:p>
        </p:txBody>
      </p:sp>
      <p:sp>
        <p:nvSpPr>
          <p:cNvPr id="4" name="Rectangle 3">
            <a:extLst>
              <a:ext uri="{FF2B5EF4-FFF2-40B4-BE49-F238E27FC236}">
                <a16:creationId xmlns:a16="http://schemas.microsoft.com/office/drawing/2014/main" id="{E026471C-2F1F-A899-0440-45DA2456F900}"/>
              </a:ext>
              <a:ext uri="{C183D7F6-B498-43B3-948B-1728B52AA6E4}">
                <adec:decorative xmlns:adec="http://schemas.microsoft.com/office/drawing/2017/decorative" val="1"/>
              </a:ext>
            </a:extLst>
          </p:cNvPr>
          <p:cNvSpPr/>
          <p:nvPr/>
        </p:nvSpPr>
        <p:spPr bwMode="gray">
          <a:xfrm>
            <a:off x="463169" y="1522403"/>
            <a:ext cx="162855" cy="2477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600" b="1" i="0" u="none" strike="noStrike" kern="1200" cap="none" spc="0" normalizeH="0" baseline="0" noProof="0" dirty="0">
                <a:ln>
                  <a:noFill/>
                </a:ln>
                <a:solidFill>
                  <a:schemeClr val="bg1">
                    <a:lumMod val="65000"/>
                  </a:schemeClr>
                </a:solidFill>
                <a:effectLst/>
                <a:uLnTx/>
                <a:uFillTx/>
                <a:latin typeface="Arial"/>
                <a:ea typeface="+mn-ea"/>
                <a:cs typeface="+mn-cs"/>
              </a:rPr>
              <a:t> 2022</a:t>
            </a:r>
          </a:p>
        </p:txBody>
      </p:sp>
      <p:sp>
        <p:nvSpPr>
          <p:cNvPr id="6" name="Rectangle 5">
            <a:extLst>
              <a:ext uri="{FF2B5EF4-FFF2-40B4-BE49-F238E27FC236}">
                <a16:creationId xmlns:a16="http://schemas.microsoft.com/office/drawing/2014/main" id="{0356DD6C-D52B-3BCF-6F54-25EE1C304428}"/>
              </a:ext>
              <a:ext uri="{C183D7F6-B498-43B3-948B-1728B52AA6E4}">
                <adec:decorative xmlns:adec="http://schemas.microsoft.com/office/drawing/2017/decorative" val="1"/>
              </a:ext>
            </a:extLst>
          </p:cNvPr>
          <p:cNvSpPr/>
          <p:nvPr/>
        </p:nvSpPr>
        <p:spPr bwMode="gray">
          <a:xfrm>
            <a:off x="1487550" y="1522403"/>
            <a:ext cx="162855" cy="2477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bg1">
                    <a:lumMod val="50000"/>
                  </a:schemeClr>
                </a:solidFill>
                <a:latin typeface="Arial"/>
              </a:rPr>
              <a:t> 2023</a:t>
            </a:r>
            <a:endParaRPr kumimoji="0" lang="en-US" sz="16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1DB45D43-21E9-53DD-B1E9-EF28E1482579}"/>
              </a:ext>
              <a:ext uri="{C183D7F6-B498-43B3-948B-1728B52AA6E4}">
                <adec:decorative xmlns:adec="http://schemas.microsoft.com/office/drawing/2017/decorative" val="1"/>
              </a:ext>
            </a:extLst>
          </p:cNvPr>
          <p:cNvSpPr/>
          <p:nvPr/>
        </p:nvSpPr>
        <p:spPr bwMode="gray">
          <a:xfrm>
            <a:off x="2498934" y="1522403"/>
            <a:ext cx="162855" cy="247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1600" b="1" dirty="0">
                <a:solidFill>
                  <a:schemeClr val="tx2"/>
                </a:solidFill>
                <a:latin typeface="Arial"/>
              </a:rPr>
              <a:t>2024</a:t>
            </a:r>
            <a:endParaRPr kumimoji="0" lang="en-US" sz="1600" b="1" i="0" u="none" strike="noStrike" kern="1200" cap="none" spc="0" normalizeH="0" baseline="0" noProof="0" dirty="0">
              <a:ln>
                <a:noFill/>
              </a:ln>
              <a:solidFill>
                <a:schemeClr val="tx2"/>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678B60-EA12-1255-A995-D953A03205BA}"/>
              </a:ext>
              <a:ext uri="{C183D7F6-B498-43B3-948B-1728B52AA6E4}">
                <adec:decorative xmlns:adec="http://schemas.microsoft.com/office/drawing/2017/decorative" val="1"/>
              </a:ext>
            </a:extLst>
          </p:cNvPr>
          <p:cNvSpPr/>
          <p:nvPr/>
        </p:nvSpPr>
        <p:spPr>
          <a:xfrm>
            <a:off x="3798996" y="1990885"/>
            <a:ext cx="2995889" cy="4306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b="1" i="0" u="none" strike="noStrike" kern="0" cap="none" spc="0" normalizeH="0" baseline="0" noProof="0" dirty="0">
                <a:ln>
                  <a:noFill/>
                </a:ln>
                <a:solidFill>
                  <a:srgbClr val="222223"/>
                </a:solidFill>
                <a:effectLst/>
                <a:uLnTx/>
                <a:uFillTx/>
                <a:latin typeface="Arial"/>
                <a:ea typeface="+mn-ea"/>
                <a:cs typeface="+mn-cs"/>
              </a:rPr>
              <a:t>I have all the information I need about their role</a:t>
            </a:r>
          </a:p>
        </p:txBody>
      </p:sp>
      <p:sp>
        <p:nvSpPr>
          <p:cNvPr id="15" name="Rectangle 14">
            <a:extLst>
              <a:ext uri="{FF2B5EF4-FFF2-40B4-BE49-F238E27FC236}">
                <a16:creationId xmlns:a16="http://schemas.microsoft.com/office/drawing/2014/main" id="{BF61B639-77A6-FA67-9A53-722A0899D856}"/>
              </a:ext>
              <a:ext uri="{C183D7F6-B498-43B3-948B-1728B52AA6E4}">
                <adec:decorative xmlns:adec="http://schemas.microsoft.com/office/drawing/2017/decorative" val="1"/>
              </a:ext>
            </a:extLst>
          </p:cNvPr>
          <p:cNvSpPr/>
          <p:nvPr/>
        </p:nvSpPr>
        <p:spPr>
          <a:xfrm>
            <a:off x="3798996" y="4034488"/>
            <a:ext cx="2995889" cy="616891"/>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b="1" kern="0" dirty="0">
                <a:solidFill>
                  <a:srgbClr val="222223"/>
                </a:solidFill>
                <a:latin typeface="Arial"/>
              </a:rPr>
              <a:t> I have confidence in how my Code Compliance Officer handles issues related </a:t>
            </a:r>
            <a:br>
              <a:rPr lang="en-GB" b="1" kern="0" dirty="0">
                <a:solidFill>
                  <a:srgbClr val="222223"/>
                </a:solidFill>
                <a:latin typeface="Arial"/>
              </a:rPr>
            </a:br>
            <a:r>
              <a:rPr lang="en-GB" b="1" kern="0" dirty="0">
                <a:solidFill>
                  <a:srgbClr val="222223"/>
                </a:solidFill>
                <a:latin typeface="Arial"/>
              </a:rPr>
              <a:t>to The Pubs Code</a:t>
            </a:r>
            <a:endParaRPr kumimoji="0" lang="en-GB" b="1" i="0" u="none" strike="noStrike" kern="0" cap="none" spc="0" normalizeH="0" baseline="0" noProof="0" dirty="0">
              <a:ln>
                <a:noFill/>
              </a:ln>
              <a:solidFill>
                <a:srgbClr val="222223"/>
              </a:solidFill>
              <a:effectLst/>
              <a:uLnTx/>
              <a:uFillTx/>
              <a:latin typeface="Arial"/>
              <a:ea typeface="+mn-ea"/>
              <a:cs typeface="+mn-cs"/>
            </a:endParaRPr>
          </a:p>
        </p:txBody>
      </p:sp>
      <p:sp>
        <p:nvSpPr>
          <p:cNvPr id="8" name="Text Placeholder 15">
            <a:extLst>
              <a:ext uri="{FF2B5EF4-FFF2-40B4-BE49-F238E27FC236}">
                <a16:creationId xmlns:a16="http://schemas.microsoft.com/office/drawing/2014/main" id="{5726F0B1-5DEA-7845-1B07-79289D4A0713}"/>
              </a:ext>
            </a:extLst>
          </p:cNvPr>
          <p:cNvSpPr txBox="1">
            <a:spLocks/>
          </p:cNvSpPr>
          <p:nvPr/>
        </p:nvSpPr>
        <p:spPr>
          <a:xfrm>
            <a:off x="437230" y="6049862"/>
            <a:ext cx="10497863"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i="0" u="none" strike="noStrike" kern="1200" cap="none" spc="0" normalizeH="0" baseline="0" noProof="0" dirty="0">
                <a:ln>
                  <a:noFill/>
                </a:ln>
                <a:solidFill>
                  <a:prstClr val="black"/>
                </a:solidFill>
                <a:effectLst/>
                <a:uLnTx/>
                <a:uFillTx/>
                <a:latin typeface="Arial"/>
                <a:ea typeface="+mn-ea"/>
                <a:cs typeface="+mn-cs"/>
              </a:rPr>
              <a:t>Base: All tied pub tenants who knew who their code compliance officer was (479)</a:t>
            </a:r>
          </a:p>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endParaRPr kumimoji="0" lang="en-GB" sz="80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 name="Group 27"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445ABBFE-6805-4BA1-CC2F-0C8331907133}"/>
              </a:ext>
            </a:extLst>
          </p:cNvPr>
          <p:cNvGrpSpPr/>
          <p:nvPr/>
        </p:nvGrpSpPr>
        <p:grpSpPr>
          <a:xfrm>
            <a:off x="7643854" y="6083942"/>
            <a:ext cx="3449102" cy="142854"/>
            <a:chOff x="8037739" y="6025190"/>
            <a:chExt cx="3768951" cy="163585"/>
          </a:xfrm>
        </p:grpSpPr>
        <p:grpSp>
          <p:nvGrpSpPr>
            <p:cNvPr id="29" name="Group 28">
              <a:extLst>
                <a:ext uri="{FF2B5EF4-FFF2-40B4-BE49-F238E27FC236}">
                  <a16:creationId xmlns:a16="http://schemas.microsoft.com/office/drawing/2014/main" id="{B5947C80-DD98-19DC-0C36-85988D6E9A70}"/>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31" name="Isosceles Triangle 30">
                <a:extLst>
                  <a:ext uri="{FF2B5EF4-FFF2-40B4-BE49-F238E27FC236}">
                    <a16:creationId xmlns:a16="http://schemas.microsoft.com/office/drawing/2014/main" id="{1405FF80-7057-193C-BCC2-9CCD2574B859}"/>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2" name="Isosceles Triangle 31">
                <a:extLst>
                  <a:ext uri="{FF2B5EF4-FFF2-40B4-BE49-F238E27FC236}">
                    <a16:creationId xmlns:a16="http://schemas.microsoft.com/office/drawing/2014/main" id="{04D9B01C-0AAB-0A4C-7329-E0F80AE8C40E}"/>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30" name="Text Placeholder 15">
              <a:extLst>
                <a:ext uri="{FF2B5EF4-FFF2-40B4-BE49-F238E27FC236}">
                  <a16:creationId xmlns:a16="http://schemas.microsoft.com/office/drawing/2014/main" id="{7EE7AC3A-DB9C-7130-FDC2-BDD6EDB74802}"/>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6" name="Rectangle 35">
            <a:extLst>
              <a:ext uri="{FF2B5EF4-FFF2-40B4-BE49-F238E27FC236}">
                <a16:creationId xmlns:a16="http://schemas.microsoft.com/office/drawing/2014/main" id="{78333BA5-EA68-D1A5-34BA-E8123AFC6BA6}"/>
              </a:ext>
              <a:ext uri="{C183D7F6-B498-43B3-948B-1728B52AA6E4}">
                <adec:decorative xmlns:adec="http://schemas.microsoft.com/office/drawing/2017/decorative" val="1"/>
              </a:ext>
            </a:extLst>
          </p:cNvPr>
          <p:cNvSpPr/>
          <p:nvPr/>
        </p:nvSpPr>
        <p:spPr>
          <a:xfrm>
            <a:off x="506968" y="4057632"/>
            <a:ext cx="2995889" cy="430686"/>
          </a:xfrm>
          <a:prstGeom prst="rect">
            <a:avLst/>
          </a:prstGeom>
          <a:noFill/>
          <a:ln w="25400" cap="flat" cmpd="sng" algn="ctr">
            <a:noFill/>
            <a:prstDash val="solid"/>
          </a:ln>
          <a:effectLst/>
        </p:spPr>
        <p:txBody>
          <a:bodyPr wrap="square" lIns="0" tIns="36000" rIns="0" bIns="36000" rtlCol="0" anchor="b">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b="1" i="0" u="none" strike="noStrike" kern="0" cap="none" spc="0" normalizeH="0" baseline="0" noProof="0" dirty="0">
                <a:ln>
                  <a:noFill/>
                </a:ln>
                <a:solidFill>
                  <a:srgbClr val="222223"/>
                </a:solidFill>
                <a:effectLst/>
                <a:uLnTx/>
                <a:uFillTx/>
                <a:latin typeface="Arial"/>
                <a:ea typeface="+mn-ea"/>
                <a:cs typeface="+mn-cs"/>
              </a:rPr>
              <a:t>They provide me with the information and advice I need about the Pubs Code</a:t>
            </a:r>
          </a:p>
        </p:txBody>
      </p:sp>
    </p:spTree>
    <p:extLst>
      <p:ext uri="{BB962C8B-B14F-4D97-AF65-F5344CB8AC3E}">
        <p14:creationId xmlns:p14="http://schemas.microsoft.com/office/powerpoint/2010/main" val="1506947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37</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07</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2492990"/>
          </a:xfrm>
        </p:spPr>
        <p:txBody>
          <a:bodyPr/>
          <a:lstStyle/>
          <a:p>
            <a:r>
              <a:rPr lang="en-GB" dirty="0"/>
              <a:t>Information received by new tenants</a:t>
            </a:r>
          </a:p>
        </p:txBody>
      </p:sp>
    </p:spTree>
    <p:extLst>
      <p:ext uri="{BB962C8B-B14F-4D97-AF65-F5344CB8AC3E}">
        <p14:creationId xmlns:p14="http://schemas.microsoft.com/office/powerpoint/2010/main" val="3729160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4464050"/>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What information new tenants remember receiving before starting</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36655"/>
            <a:ext cx="11070138" cy="585801"/>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G7. What, if any, of the following information do you remember receiving from [PUB COMPANY] BEFORE your tenancy started?</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5" name="Chart 4" descr="Chart showing % of new tenants that recall receiving various forms of information. Responses. Details of tied obligations 85%, rent and deposit information 84%, information about maintenance and repair obligations 82%, schedule of condition for premises 79%, premises insurance arrangements 78%, pub company policies on breaches 75%, information about the pubs code 73%, advice to get pre entry training 67%, introduction to your CCO 52% (up from 44% in 2023), Did not receive any of these before the tenancy started 6%">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3852980440"/>
              </p:ext>
            </p:extLst>
          </p:nvPr>
        </p:nvGraphicFramePr>
        <p:xfrm>
          <a:off x="484364" y="1488148"/>
          <a:ext cx="11223269"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15" name="Isosceles Triangle 14" descr="Arrow showing 52% of tenants remembered being introduced to their CCO in 2024 is statistically significantly higher than 44% in 2023. ">
            <a:extLst>
              <a:ext uri="{FF2B5EF4-FFF2-40B4-BE49-F238E27FC236}">
                <a16:creationId xmlns:a16="http://schemas.microsoft.com/office/drawing/2014/main" id="{E7EE9B6E-0158-A360-D9BA-46C8B9D91DC7}"/>
              </a:ext>
            </a:extLst>
          </p:cNvPr>
          <p:cNvSpPr/>
          <p:nvPr/>
        </p:nvSpPr>
        <p:spPr>
          <a:xfrm>
            <a:off x="8488901" y="5111374"/>
            <a:ext cx="137447" cy="13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 name="Rectangle 1">
            <a:extLst>
              <a:ext uri="{FF2B5EF4-FFF2-40B4-BE49-F238E27FC236}">
                <a16:creationId xmlns:a16="http://schemas.microsoft.com/office/drawing/2014/main" id="{04B6CA1F-CE37-FAA7-8A54-8779818B079F}"/>
              </a:ext>
            </a:extLst>
          </p:cNvPr>
          <p:cNvSpPr/>
          <p:nvPr/>
        </p:nvSpPr>
        <p:spPr>
          <a:xfrm>
            <a:off x="8810895" y="5010554"/>
            <a:ext cx="2784475" cy="375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chemeClr val="bg1"/>
                </a:solidFill>
              </a:rPr>
              <a:t>Up from 44% last year</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started their tenancy after 21st July 2016 (</a:t>
            </a:r>
            <a:r>
              <a:rPr lang="en-GB" sz="800" dirty="0">
                <a:solidFill>
                  <a:prstClr val="black"/>
                </a:solidFill>
                <a:latin typeface="Arial"/>
              </a:rPr>
              <a:t>746</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B0AA14C3-63D5-10BE-E068-4B40AA3E57C7}"/>
              </a:ext>
            </a:extLst>
          </p:cNvPr>
          <p:cNvGrpSpPr/>
          <p:nvPr/>
        </p:nvGrpSpPr>
        <p:grpSpPr>
          <a:xfrm>
            <a:off x="7643854" y="6083942"/>
            <a:ext cx="3449102" cy="142854"/>
            <a:chOff x="8037739" y="6025190"/>
            <a:chExt cx="3768951" cy="163585"/>
          </a:xfrm>
        </p:grpSpPr>
        <p:grpSp>
          <p:nvGrpSpPr>
            <p:cNvPr id="10" name="Group 9">
              <a:extLst>
                <a:ext uri="{FF2B5EF4-FFF2-40B4-BE49-F238E27FC236}">
                  <a16:creationId xmlns:a16="http://schemas.microsoft.com/office/drawing/2014/main" id="{1158820A-9D5E-96A9-AC37-70D73C93FC69}"/>
                </a:ext>
                <a:ext uri="{C183D7F6-B498-43B3-948B-1728B52AA6E4}">
                  <adec:decorative xmlns:adec="http://schemas.microsoft.com/office/drawing/2017/decorative" val="1"/>
                </a:ext>
              </a:extLst>
            </p:cNvPr>
            <p:cNvGrpSpPr/>
            <p:nvPr/>
          </p:nvGrpSpPr>
          <p:grpSpPr>
            <a:xfrm>
              <a:off x="8037739" y="6025190"/>
              <a:ext cx="275587" cy="163585"/>
              <a:chOff x="7859745" y="5983833"/>
              <a:chExt cx="275587" cy="163585"/>
            </a:xfrm>
          </p:grpSpPr>
          <p:sp>
            <p:nvSpPr>
              <p:cNvPr id="13" name="Isosceles Triangle 12">
                <a:extLst>
                  <a:ext uri="{FF2B5EF4-FFF2-40B4-BE49-F238E27FC236}">
                    <a16:creationId xmlns:a16="http://schemas.microsoft.com/office/drawing/2014/main" id="{81AA0DF9-3960-D5FD-2771-D3A6F780FFD0}"/>
                  </a:ext>
                </a:extLst>
              </p:cNvPr>
              <p:cNvSpPr/>
              <p:nvPr/>
            </p:nvSpPr>
            <p:spPr>
              <a:xfrm flipV="1">
                <a:off x="7859745" y="5987670"/>
                <a:ext cx="150193" cy="1597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4" name="Isosceles Triangle 13">
                <a:extLst>
                  <a:ext uri="{FF2B5EF4-FFF2-40B4-BE49-F238E27FC236}">
                    <a16:creationId xmlns:a16="http://schemas.microsoft.com/office/drawing/2014/main" id="{F75A01CA-F0FC-6619-EC84-DB98F1D111F1}"/>
                  </a:ext>
                </a:extLst>
              </p:cNvPr>
              <p:cNvSpPr/>
              <p:nvPr/>
            </p:nvSpPr>
            <p:spPr>
              <a:xfrm>
                <a:off x="7985139" y="5983833"/>
                <a:ext cx="150193" cy="159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11" name="Text Placeholder 15">
              <a:extLst>
                <a:ext uri="{FF2B5EF4-FFF2-40B4-BE49-F238E27FC236}">
                  <a16:creationId xmlns:a16="http://schemas.microsoft.com/office/drawing/2014/main" id="{38E4CFD4-43F9-0127-A1F2-7A04117FC78E}"/>
                </a:ext>
                <a:ext uri="{C183D7F6-B498-43B3-948B-1728B52AA6E4}">
                  <adec:decorative xmlns:adec="http://schemas.microsoft.com/office/drawing/2017/decorative" val="1"/>
                </a:ext>
              </a:extLst>
            </p:cNvPr>
            <p:cNvSpPr txBox="1">
              <a:spLocks/>
            </p:cNvSpPr>
            <p:nvPr/>
          </p:nvSpPr>
          <p:spPr>
            <a:xfrm>
              <a:off x="8359898" y="6030769"/>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dirty="0">
                  <a:ln>
                    <a:noFill/>
                  </a:ln>
                  <a:solidFill>
                    <a:prstClr val="black"/>
                  </a:solidFill>
                  <a:effectLst/>
                  <a:uLnTx/>
                  <a:uFillTx/>
                  <a:latin typeface="Arial"/>
                  <a:ea typeface="+mn-ea"/>
                  <a:cs typeface="+mn-cs"/>
                </a:rPr>
                <a:t>Statistically significantly different </a:t>
              </a:r>
              <a:r>
                <a:rPr lang="en-GB" sz="1000" dirty="0">
                  <a:solidFill>
                    <a:prstClr val="black"/>
                  </a:solidFill>
                  <a:latin typeface="Arial"/>
                </a:rPr>
                <a:t>compared to 2023</a:t>
              </a:r>
              <a:endParaRPr kumimoji="0" lang="en-GB" sz="100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3799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16956" y="1423238"/>
            <a:ext cx="11317541" cy="4541834"/>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How useful tenants found information before starting tenancy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5"/>
            <a:ext cx="11498750" cy="553228"/>
          </a:xfrm>
          <a:prstGeom prst="rect">
            <a:avLst/>
          </a:prstGeom>
          <a:noFill/>
        </p:spPr>
        <p:txBody>
          <a:bodyPr wrap="square" lIns="0" tIns="0" rIns="0" bIns="0" rtlCol="0">
            <a:spAutoFit/>
          </a:bodyPr>
          <a:lstStyle/>
          <a:p>
            <a:pPr>
              <a:lnSpc>
                <a:spcPct val="110000"/>
              </a:lnSpc>
              <a:spcBef>
                <a:spcPts val="400"/>
              </a:spcBef>
              <a:spcAft>
                <a:spcPts val="400"/>
              </a:spcAft>
              <a:defRPr/>
            </a:pPr>
            <a:r>
              <a:rPr lang="en-GB" sz="1700" b="1">
                <a:solidFill>
                  <a:srgbClr val="878787"/>
                </a:solidFill>
              </a:rPr>
              <a:t>G8. And how useful or not did you find the information you received from [PUB COMPANY] before your tenancy started?</a:t>
            </a:r>
            <a:endParaRPr kumimoji="0" lang="en-GB" sz="17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2" name="Chart 1" descr="Chart showing usefulness of pre-tenancy information among tenants who started their tenancy after the 21st of July 2016. 79% found information they received from their pub company useful, while 16% did not find it useful. Among those specifically who started their tenancy in the last two years, 85% found the pre-tenancy information useful (which is statistically significantly higher than the average), while 13% did not.">
            <a:extLst>
              <a:ext uri="{FF2B5EF4-FFF2-40B4-BE49-F238E27FC236}">
                <a16:creationId xmlns:a16="http://schemas.microsoft.com/office/drawing/2014/main" id="{076B7FC4-CEA2-D201-607F-B0BA5A155BE8}"/>
              </a:ext>
            </a:extLst>
          </p:cNvPr>
          <p:cNvGraphicFramePr/>
          <p:nvPr>
            <p:extLst>
              <p:ext uri="{D42A27DB-BD31-4B8C-83A1-F6EECF244321}">
                <p14:modId xmlns:p14="http://schemas.microsoft.com/office/powerpoint/2010/main" val="2304397486"/>
              </p:ext>
            </p:extLst>
          </p:nvPr>
        </p:nvGraphicFramePr>
        <p:xfrm>
          <a:off x="552947" y="1617065"/>
          <a:ext cx="3705388" cy="242330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EC7BF7C-470E-F837-5F5D-23DECF9F64E0}"/>
              </a:ext>
            </a:extLst>
          </p:cNvPr>
          <p:cNvSpPr/>
          <p:nvPr/>
        </p:nvSpPr>
        <p:spPr>
          <a:xfrm>
            <a:off x="4095345" y="1574669"/>
            <a:ext cx="1446607" cy="1336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Newer tenants found info received before tenancy more useful</a:t>
            </a:r>
          </a:p>
          <a:p>
            <a:pPr algn="l">
              <a:lnSpc>
                <a:spcPct val="110000"/>
              </a:lnSpc>
            </a:pPr>
            <a:endParaRPr lang="en-GB" sz="1400" b="1" dirty="0">
              <a:solidFill>
                <a:srgbClr val="FF0000"/>
              </a:solidFill>
            </a:endParaRPr>
          </a:p>
        </p:txBody>
      </p:sp>
      <p:graphicFrame>
        <p:nvGraphicFramePr>
          <p:cNvPr id="6" name="Chart 5" descr="Chart showing usefulness of pre-tenancy information among tenants who started their tenancy after the 21st of July 2016. 89% of Marston's tenants found information useful, while 11% did not. 89% of Greene King tenants found it useful, while 4% did not. 86% of Admiral tenants found it useful, while 9% did not. 81% of Punch tenants found it useful, while 17% did not. 79% of Star tenants found it useful, while 16% did not. 69% of Stonegate tenants found it useful, while 26% did not. Useful frequency was statistically significantly higher for Marston's tenants compared to the average and lower for Stonegate tenants. Not useful frequency was statistically significantly lower than the average for Greene King tenants and higher for Stonegate tenants.">
            <a:extLst>
              <a:ext uri="{FF2B5EF4-FFF2-40B4-BE49-F238E27FC236}">
                <a16:creationId xmlns:a16="http://schemas.microsoft.com/office/drawing/2014/main" id="{F45E9F40-18B7-946A-C721-C7F97996B32B}"/>
              </a:ext>
            </a:extLst>
          </p:cNvPr>
          <p:cNvGraphicFramePr/>
          <p:nvPr>
            <p:extLst>
              <p:ext uri="{D42A27DB-BD31-4B8C-83A1-F6EECF244321}">
                <p14:modId xmlns:p14="http://schemas.microsoft.com/office/powerpoint/2010/main" val="156854574"/>
              </p:ext>
            </p:extLst>
          </p:nvPr>
        </p:nvGraphicFramePr>
        <p:xfrm>
          <a:off x="4715838" y="1744638"/>
          <a:ext cx="6929401" cy="426283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1E37016F-9CE2-4916-6504-72EE6D8957AF}"/>
              </a:ext>
            </a:extLst>
          </p:cNvPr>
          <p:cNvSpPr/>
          <p:nvPr/>
        </p:nvSpPr>
        <p:spPr>
          <a:xfrm>
            <a:off x="578610" y="4040372"/>
            <a:ext cx="3868330" cy="1807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400" b="1" dirty="0">
                <a:solidFill>
                  <a:schemeClr val="bg1"/>
                </a:solidFill>
              </a:rPr>
              <a:t>Marston’s and Greene King tenants found info most useful vs other pub tenants – Stonegate tenants least so.</a:t>
            </a:r>
          </a:p>
          <a:p>
            <a:pPr algn="l">
              <a:lnSpc>
                <a:spcPct val="110000"/>
              </a:lnSpc>
            </a:pPr>
            <a:endParaRPr lang="en-GB" sz="1400" b="1" dirty="0">
              <a:solidFill>
                <a:schemeClr val="bg1"/>
              </a:solidFill>
            </a:endParaRPr>
          </a:p>
          <a:p>
            <a:pPr>
              <a:lnSpc>
                <a:spcPct val="110000"/>
              </a:lnSpc>
            </a:pPr>
            <a:r>
              <a:rPr lang="en-GB" sz="1400" b="1" dirty="0">
                <a:solidFill>
                  <a:schemeClr val="bg1"/>
                </a:solidFill>
              </a:rPr>
              <a:t>Those with tied lease agreements were less likely to find the information they received useful (74%) than other tenant types.</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1" y="6049862"/>
            <a:ext cx="7379932"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started their tenancy after 21st July 2016 (</a:t>
            </a:r>
            <a:r>
              <a:rPr lang="en-GB" sz="800" dirty="0">
                <a:solidFill>
                  <a:prstClr val="black"/>
                </a:solidFill>
                <a:latin typeface="Arial"/>
              </a:rPr>
              <a:t>746</a:t>
            </a:r>
            <a:r>
              <a:rPr kumimoji="0" lang="en-GB" sz="800" i="0" u="none" strike="noStrike" kern="1200" cap="none" spc="0" normalizeH="0" baseline="0" noProof="0" dirty="0">
                <a:ln>
                  <a:noFill/>
                </a:ln>
                <a:solidFill>
                  <a:prstClr val="black"/>
                </a:solidFill>
                <a:effectLst/>
                <a:uLnTx/>
                <a:uFillTx/>
                <a:latin typeface="Arial"/>
                <a:ea typeface="+mn-ea"/>
                <a:cs typeface="+mn-cs"/>
              </a:rPr>
              <a:t>), tenants who started between 2022 and 2024 (</a:t>
            </a:r>
            <a:r>
              <a:rPr lang="en-GB" sz="800" dirty="0">
                <a:solidFill>
                  <a:prstClr val="black"/>
                </a:solidFill>
                <a:latin typeface="Arial"/>
              </a:rPr>
              <a:t>313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13" name="Group 12"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C74072A7-A367-1ACE-FF02-A0A861287BC0}"/>
              </a:ext>
            </a:extLst>
          </p:cNvPr>
          <p:cNvGrpSpPr/>
          <p:nvPr/>
        </p:nvGrpSpPr>
        <p:grpSpPr>
          <a:xfrm>
            <a:off x="7863734" y="6264034"/>
            <a:ext cx="3410025" cy="501908"/>
            <a:chOff x="6180006" y="6015960"/>
            <a:chExt cx="4063423" cy="655157"/>
          </a:xfrm>
          <a:solidFill>
            <a:schemeClr val="bg1"/>
          </a:solidFill>
        </p:grpSpPr>
        <p:sp>
          <p:nvSpPr>
            <p:cNvPr id="14" name="Rectangle 13">
              <a:extLst>
                <a:ext uri="{FF2B5EF4-FFF2-40B4-BE49-F238E27FC236}">
                  <a16:creationId xmlns:a16="http://schemas.microsoft.com/office/drawing/2014/main" id="{EF06E0F2-F5D7-590C-1970-B0A4E6C3ACC5}"/>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Rectangle 14">
              <a:extLst>
                <a:ext uri="{FF2B5EF4-FFF2-40B4-BE49-F238E27FC236}">
                  <a16:creationId xmlns:a16="http://schemas.microsoft.com/office/drawing/2014/main" id="{BFF66FF1-A84E-E6F5-9D6E-694B218B7D53}"/>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17" name="Rectangle 16">
              <a:extLst>
                <a:ext uri="{FF2B5EF4-FFF2-40B4-BE49-F238E27FC236}">
                  <a16:creationId xmlns:a16="http://schemas.microsoft.com/office/drawing/2014/main" id="{FE09C332-6C9C-69FE-6779-4E72D1D68F78}"/>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9" name="Rectangle 18">
              <a:extLst>
                <a:ext uri="{FF2B5EF4-FFF2-40B4-BE49-F238E27FC236}">
                  <a16:creationId xmlns:a16="http://schemas.microsoft.com/office/drawing/2014/main" id="{B45C8968-D864-EFB7-84D1-88D181FC255A}"/>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5" name="Arrow: Right 24">
            <a:extLst>
              <a:ext uri="{FF2B5EF4-FFF2-40B4-BE49-F238E27FC236}">
                <a16:creationId xmlns:a16="http://schemas.microsoft.com/office/drawing/2014/main" id="{F1683AA9-9083-9781-98A8-D4D7C811EFE4}"/>
              </a:ext>
              <a:ext uri="{C183D7F6-B498-43B3-948B-1728B52AA6E4}">
                <adec:decorative xmlns:adec="http://schemas.microsoft.com/office/drawing/2017/decorative" val="1"/>
              </a:ext>
            </a:extLst>
          </p:cNvPr>
          <p:cNvSpPr/>
          <p:nvPr/>
        </p:nvSpPr>
        <p:spPr>
          <a:xfrm>
            <a:off x="4446940" y="4223274"/>
            <a:ext cx="1095012" cy="42994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98907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4</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Findings at a glance (1)</a:t>
            </a:r>
          </a:p>
        </p:txBody>
      </p:sp>
      <p:sp>
        <p:nvSpPr>
          <p:cNvPr id="4" name="TextBox 3">
            <a:extLst>
              <a:ext uri="{FF2B5EF4-FFF2-40B4-BE49-F238E27FC236}">
                <a16:creationId xmlns:a16="http://schemas.microsoft.com/office/drawing/2014/main" id="{EAE18108-896C-4B36-9EA7-1D15279CAB03}"/>
              </a:ext>
            </a:extLst>
          </p:cNvPr>
          <p:cNvSpPr txBox="1"/>
          <p:nvPr/>
        </p:nvSpPr>
        <p:spPr>
          <a:xfrm>
            <a:off x="437230" y="1239879"/>
            <a:ext cx="11317540" cy="5652830"/>
          </a:xfrm>
          <a:prstGeom prst="rect">
            <a:avLst/>
          </a:prstGeom>
          <a:noFill/>
        </p:spPr>
        <p:txBody>
          <a:bodyPr wrap="square" lIns="0" tIns="0" rIns="0" bIns="0" rtlCol="0" anchor="t">
            <a:spAutoFit/>
          </a:bodyPr>
          <a:lstStyle/>
          <a:p>
            <a:pPr marL="342900" indent="-342900" algn="l">
              <a:spcBef>
                <a:spcPts val="400"/>
              </a:spcBef>
              <a:spcAft>
                <a:spcPts val="1200"/>
              </a:spcAft>
              <a:buFont typeface="Wingdings" panose="05000000000000000000" pitchFamily="2" charset="2"/>
              <a:buChar char="Ø"/>
            </a:pPr>
            <a:r>
              <a:rPr lang="en-GB" dirty="0">
                <a:solidFill>
                  <a:schemeClr val="bg1"/>
                </a:solidFill>
              </a:rPr>
              <a:t>Many findings consistent with 2023. Awareness of code unchanged at 78% and awareness of PCA at 55% (+1pt from 2023). </a:t>
            </a:r>
          </a:p>
          <a:p>
            <a:pPr marL="342900" indent="-342900" algn="l">
              <a:spcBef>
                <a:spcPts val="400"/>
              </a:spcBef>
              <a:spcAft>
                <a:spcPts val="1200"/>
              </a:spcAft>
              <a:buFont typeface="Wingdings" panose="05000000000000000000" pitchFamily="2" charset="2"/>
              <a:buChar char="Ø"/>
            </a:pPr>
            <a:r>
              <a:rPr lang="en-GB" dirty="0">
                <a:solidFill>
                  <a:schemeClr val="bg1"/>
                </a:solidFill>
              </a:rPr>
              <a:t>Familiarity with code rights at similar levels to 2022/ 23 – as is satisfaction when experiencing them.  </a:t>
            </a:r>
          </a:p>
          <a:p>
            <a:pPr marL="342900" indent="-342900" algn="l">
              <a:spcBef>
                <a:spcPts val="400"/>
              </a:spcBef>
              <a:spcAft>
                <a:spcPts val="1200"/>
              </a:spcAft>
              <a:buFont typeface="Wingdings" panose="05000000000000000000" pitchFamily="2" charset="2"/>
              <a:buChar char="Ø"/>
            </a:pPr>
            <a:r>
              <a:rPr lang="en-GB" dirty="0">
                <a:solidFill>
                  <a:schemeClr val="bg1"/>
                </a:solidFill>
              </a:rPr>
              <a:t>Overall satisfaction with tenant relationship at 63% (+1pt from 2023), dissatisfaction at 21% (-1).</a:t>
            </a:r>
          </a:p>
          <a:p>
            <a:pPr marL="800100" lvl="1" indent="-342900">
              <a:spcBef>
                <a:spcPts val="400"/>
              </a:spcBef>
              <a:spcAft>
                <a:spcPts val="1200"/>
              </a:spcAft>
              <a:buFont typeface="Wingdings" panose="05000000000000000000" pitchFamily="2" charset="2"/>
              <a:buChar char="Ø"/>
            </a:pPr>
            <a:r>
              <a:rPr lang="en-GB" sz="1400" dirty="0">
                <a:solidFill>
                  <a:schemeClr val="bg1"/>
                </a:solidFill>
              </a:rPr>
              <a:t>Marstons (79%), Admiral (78%) and Greene King (77%) above average. Stonegate satisfaction the lowest (47%). Biggest movers are Star with a 9 pt year on year increase in tenant satisfaction (64%).</a:t>
            </a:r>
          </a:p>
          <a:p>
            <a:pPr marL="800100" lvl="1" indent="-342900">
              <a:spcBef>
                <a:spcPts val="400"/>
              </a:spcBef>
              <a:spcAft>
                <a:spcPts val="1200"/>
              </a:spcAft>
              <a:buFont typeface="Wingdings" panose="05000000000000000000" pitchFamily="2" charset="2"/>
              <a:buChar char="Ø"/>
            </a:pPr>
            <a:r>
              <a:rPr lang="en-GB" sz="1400" dirty="0">
                <a:solidFill>
                  <a:schemeClr val="bg1"/>
                </a:solidFill>
              </a:rPr>
              <a:t>BDM scores largely unchanged overall. Marstons, Admiral and Greene King tenants tend to give best scores – reflecting positive overall satisfaction scores. </a:t>
            </a:r>
          </a:p>
          <a:p>
            <a:pPr marL="800100" lvl="1" indent="-342900">
              <a:spcBef>
                <a:spcPts val="400"/>
              </a:spcBef>
              <a:spcAft>
                <a:spcPts val="1200"/>
              </a:spcAft>
              <a:buFont typeface="Wingdings" panose="05000000000000000000" pitchFamily="2" charset="2"/>
              <a:buChar char="Ø"/>
            </a:pPr>
            <a:r>
              <a:rPr lang="en-GB" sz="1400" dirty="0">
                <a:solidFill>
                  <a:schemeClr val="bg1"/>
                </a:solidFill>
              </a:rPr>
              <a:t>Perceptions BDMs fair in discussions has fallen back slightly from 2023 (-4 pts) but is at similar high levels to 2022 (76%) and fall is driven primarily by Stonegate tenants. </a:t>
            </a:r>
          </a:p>
          <a:p>
            <a:pPr marL="342900" indent="-342900" algn="l">
              <a:spcBef>
                <a:spcPts val="400"/>
              </a:spcBef>
              <a:spcAft>
                <a:spcPts val="1200"/>
              </a:spcAft>
              <a:buFont typeface="Wingdings" panose="05000000000000000000" pitchFamily="2" charset="2"/>
              <a:buChar char="Ø"/>
            </a:pPr>
            <a:r>
              <a:rPr lang="en-GB" dirty="0">
                <a:solidFill>
                  <a:schemeClr val="bg1"/>
                </a:solidFill>
              </a:rPr>
              <a:t>More awareness of CCO this year but performance scores fall back to 2022 levels.</a:t>
            </a:r>
          </a:p>
          <a:p>
            <a:pPr marL="342900" indent="-342900" algn="l">
              <a:spcBef>
                <a:spcPts val="400"/>
              </a:spcBef>
              <a:spcAft>
                <a:spcPts val="1200"/>
              </a:spcAft>
              <a:buFont typeface="Wingdings" panose="05000000000000000000" pitchFamily="2" charset="2"/>
              <a:buChar char="Ø"/>
            </a:pPr>
            <a:r>
              <a:rPr lang="en-GB" dirty="0">
                <a:solidFill>
                  <a:schemeClr val="bg1"/>
                </a:solidFill>
              </a:rPr>
              <a:t>Trust in the PCA’s independence has improved this year – especially in terms of being independent from pub companies </a:t>
            </a:r>
            <a:r>
              <a:rPr lang="en-GB" sz="1400" dirty="0">
                <a:solidFill>
                  <a:schemeClr val="bg1"/>
                </a:solidFill>
              </a:rPr>
              <a:t>(64%, +7 pts).</a:t>
            </a:r>
          </a:p>
          <a:p>
            <a:pPr marL="342900" indent="-342900" algn="l">
              <a:spcBef>
                <a:spcPts val="400"/>
              </a:spcBef>
              <a:spcAft>
                <a:spcPts val="400"/>
              </a:spcAft>
              <a:buFont typeface="Wingdings" panose="05000000000000000000" pitchFamily="2" charset="2"/>
              <a:buChar char="Ø"/>
            </a:pPr>
            <a:endParaRPr lang="en-GB" dirty="0">
              <a:solidFill>
                <a:schemeClr val="bg1"/>
              </a:solidFill>
            </a:endParaRPr>
          </a:p>
          <a:p>
            <a:pPr marL="342900" indent="-342900" algn="l">
              <a:spcBef>
                <a:spcPts val="400"/>
              </a:spcBef>
              <a:spcAft>
                <a:spcPts val="400"/>
              </a:spcAft>
              <a:buFont typeface="Arial" panose="020B0604020202020204" pitchFamily="34" charset="0"/>
              <a:buChar char="•"/>
            </a:pPr>
            <a:endParaRPr lang="en-GB" sz="2000" dirty="0"/>
          </a:p>
        </p:txBody>
      </p:sp>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Tree>
    <p:extLst>
      <p:ext uri="{BB962C8B-B14F-4D97-AF65-F5344CB8AC3E}">
        <p14:creationId xmlns:p14="http://schemas.microsoft.com/office/powerpoint/2010/main" val="279449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16956" y="1430979"/>
            <a:ext cx="11317541" cy="4541834"/>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754771"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How useful tenants found their sustainable business plan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a:ea typeface="+mj-ea"/>
              <a:cs typeface="+mj-cs"/>
            </a:endParaRP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850405"/>
            <a:ext cx="11498750" cy="265457"/>
          </a:xfrm>
          <a:prstGeom prst="rect">
            <a:avLst/>
          </a:prstGeom>
          <a:noFill/>
        </p:spPr>
        <p:txBody>
          <a:bodyPr wrap="square" lIns="0" tIns="0" rIns="0" bIns="0" rtlCol="0">
            <a:spAutoFit/>
          </a:bodyPr>
          <a:lstStyle/>
          <a:p>
            <a:pPr>
              <a:lnSpc>
                <a:spcPct val="110000"/>
              </a:lnSpc>
              <a:spcBef>
                <a:spcPts val="400"/>
              </a:spcBef>
              <a:spcAft>
                <a:spcPts val="400"/>
              </a:spcAft>
              <a:defRPr/>
            </a:pPr>
            <a:r>
              <a:rPr lang="en-GB" sz="1700" b="1">
                <a:solidFill>
                  <a:srgbClr val="878787"/>
                </a:solidFill>
              </a:rPr>
              <a:t>G9. How useful, or not, do you find your sustainable business plan in managing your tenancy?</a:t>
            </a:r>
            <a:endParaRPr kumimoji="0" lang="en-GB" sz="17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2" name="Chart 1" descr="Chart showing usefulness of sustainable business plan among tenants who started their tenancy after the 21st of July 2016. 62% find their sustainable business plan useful in managing their tenancy, while 28% do not find it useful. Among those specifically who started their tenancy in the last two years, 73% find their sustainable business plan useful in managing their tenancy  (which is statistically significantly higher than the average) and a statistically significant 9 point increase from 2023, while 19% do not.">
            <a:extLst>
              <a:ext uri="{FF2B5EF4-FFF2-40B4-BE49-F238E27FC236}">
                <a16:creationId xmlns:a16="http://schemas.microsoft.com/office/drawing/2014/main" id="{076B7FC4-CEA2-D201-607F-B0BA5A155BE8}"/>
              </a:ext>
            </a:extLst>
          </p:cNvPr>
          <p:cNvGraphicFramePr/>
          <p:nvPr>
            <p:extLst>
              <p:ext uri="{D42A27DB-BD31-4B8C-83A1-F6EECF244321}">
                <p14:modId xmlns:p14="http://schemas.microsoft.com/office/powerpoint/2010/main" val="2285549605"/>
              </p:ext>
            </p:extLst>
          </p:nvPr>
        </p:nvGraphicFramePr>
        <p:xfrm>
          <a:off x="416957" y="1670224"/>
          <a:ext cx="3646170" cy="2391413"/>
        </p:xfrm>
        <a:graphic>
          <a:graphicData uri="http://schemas.openxmlformats.org/drawingml/2006/chart">
            <c:chart xmlns:c="http://schemas.openxmlformats.org/drawingml/2006/chart" xmlns:r="http://schemas.openxmlformats.org/officeDocument/2006/relationships" r:id="rId3"/>
          </a:graphicData>
        </a:graphic>
      </p:graphicFrame>
      <p:sp>
        <p:nvSpPr>
          <p:cNvPr id="3" name="Isosceles Triangle 2" descr="Arrow showing 73% of tenants who started their tenancy in the last two years found their business plan useful in 2024 is statistically significantly higher than 64% in 2023. ">
            <a:extLst>
              <a:ext uri="{FF2B5EF4-FFF2-40B4-BE49-F238E27FC236}">
                <a16:creationId xmlns:a16="http://schemas.microsoft.com/office/drawing/2014/main" id="{1B0004A1-51A1-2101-7085-5E13718623B9}"/>
              </a:ext>
            </a:extLst>
          </p:cNvPr>
          <p:cNvSpPr/>
          <p:nvPr/>
        </p:nvSpPr>
        <p:spPr>
          <a:xfrm>
            <a:off x="3517784" y="2480299"/>
            <a:ext cx="212400" cy="1908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4" name="Rectangle 3">
            <a:extLst>
              <a:ext uri="{FF2B5EF4-FFF2-40B4-BE49-F238E27FC236}">
                <a16:creationId xmlns:a16="http://schemas.microsoft.com/office/drawing/2014/main" id="{5EC7BF7C-470E-F837-5F5D-23DECF9F64E0}"/>
              </a:ext>
            </a:extLst>
          </p:cNvPr>
          <p:cNvSpPr/>
          <p:nvPr/>
        </p:nvSpPr>
        <p:spPr>
          <a:xfrm>
            <a:off x="3904080" y="1577474"/>
            <a:ext cx="1526842" cy="1288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bg1"/>
                </a:solidFill>
              </a:rPr>
              <a:t>Newer tenants found sustainable business plan more useful</a:t>
            </a:r>
          </a:p>
          <a:p>
            <a:pPr algn="l">
              <a:lnSpc>
                <a:spcPct val="110000"/>
              </a:lnSpc>
            </a:pPr>
            <a:endParaRPr lang="en-GB" sz="1400" b="1" dirty="0">
              <a:solidFill>
                <a:schemeClr val="bg1"/>
              </a:solidFill>
            </a:endParaRPr>
          </a:p>
        </p:txBody>
      </p:sp>
      <p:graphicFrame>
        <p:nvGraphicFramePr>
          <p:cNvPr id="6" name="Chart 5" descr="Chart showing usefulness of sustainable business plan among tenants who started their tenancy after the 21st of July 2016. 82% of Marston's tenants find their sustainable business plan useful, while 17% do not find it useful. 74% of Greene King tenants find their sustainable business plan useful, while 17% do not. 66% of Admiral tenants find their sustainable business plan useful, while 23% do not. 60% of Star tenants find their sustainable business plan useful, while 27% do not. 59% of Punch tenants find sustainable business plan useful, while 31% do not. 48% of Stonegate tenants find their sustainable business plan useful, while 39% do not. Useful frequency was statistically significantly higher than the average for Marston's tenants and lower for Stonegate. Not useful frequency was statistically significantly lower than the average for Marston's and Greene King tenants and higher for Stonegate tenants.">
            <a:extLst>
              <a:ext uri="{FF2B5EF4-FFF2-40B4-BE49-F238E27FC236}">
                <a16:creationId xmlns:a16="http://schemas.microsoft.com/office/drawing/2014/main" id="{F45E9F40-18B7-946A-C721-C7F97996B32B}"/>
              </a:ext>
            </a:extLst>
          </p:cNvPr>
          <p:cNvGraphicFramePr/>
          <p:nvPr>
            <p:extLst>
              <p:ext uri="{D42A27DB-BD31-4B8C-83A1-F6EECF244321}">
                <p14:modId xmlns:p14="http://schemas.microsoft.com/office/powerpoint/2010/main" val="2986992501"/>
              </p:ext>
            </p:extLst>
          </p:nvPr>
        </p:nvGraphicFramePr>
        <p:xfrm>
          <a:off x="4520629" y="1697195"/>
          <a:ext cx="7213868" cy="428286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1E37016F-9CE2-4916-6504-72EE6D8957AF}"/>
              </a:ext>
            </a:extLst>
          </p:cNvPr>
          <p:cNvSpPr/>
          <p:nvPr/>
        </p:nvSpPr>
        <p:spPr>
          <a:xfrm>
            <a:off x="589415" y="4325767"/>
            <a:ext cx="3795822" cy="12435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400" b="1" dirty="0">
                <a:solidFill>
                  <a:schemeClr val="bg1"/>
                </a:solidFill>
              </a:rPr>
              <a:t>Marston’s and Greene King tenants found sustainable business plan most useful vs other pub tenants – Stonegate tenants less so.</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1" y="6049862"/>
            <a:ext cx="7301110"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who started their tenancy after 21st July 2016 (</a:t>
            </a:r>
            <a:r>
              <a:rPr lang="en-GB" sz="800" dirty="0">
                <a:solidFill>
                  <a:prstClr val="black"/>
                </a:solidFill>
                <a:latin typeface="Arial"/>
              </a:rPr>
              <a:t>746</a:t>
            </a:r>
            <a:r>
              <a:rPr kumimoji="0" lang="en-GB" sz="800" i="0" u="none" strike="noStrike" kern="1200" cap="none" spc="0" normalizeH="0" baseline="0" noProof="0" dirty="0">
                <a:ln>
                  <a:noFill/>
                </a:ln>
                <a:solidFill>
                  <a:prstClr val="black"/>
                </a:solidFill>
                <a:effectLst/>
                <a:uLnTx/>
                <a:uFillTx/>
                <a:latin typeface="Arial"/>
                <a:ea typeface="+mn-ea"/>
                <a:cs typeface="+mn-cs"/>
              </a:rPr>
              <a:t>), tenants who started between 2022 and 2024 (</a:t>
            </a:r>
            <a:r>
              <a:rPr lang="en-GB" sz="800" dirty="0">
                <a:solidFill>
                  <a:prstClr val="black"/>
                </a:solidFill>
                <a:latin typeface="Arial"/>
              </a:rPr>
              <a:t>313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grpSp>
        <p:nvGrpSpPr>
          <p:cNvPr id="13" name="Group 12" descr="Key showing symbols that identify statistically significant differences between a sub group and the total sample. A red box represents a significant decrease and a green box represents a significant increase.">
            <a:extLst>
              <a:ext uri="{FF2B5EF4-FFF2-40B4-BE49-F238E27FC236}">
                <a16:creationId xmlns:a16="http://schemas.microsoft.com/office/drawing/2014/main" id="{C74072A7-A367-1ACE-FF02-A0A861287BC0}"/>
              </a:ext>
            </a:extLst>
          </p:cNvPr>
          <p:cNvGrpSpPr/>
          <p:nvPr/>
        </p:nvGrpSpPr>
        <p:grpSpPr>
          <a:xfrm>
            <a:off x="7863734" y="6264034"/>
            <a:ext cx="3410025" cy="501908"/>
            <a:chOff x="6180006" y="6015960"/>
            <a:chExt cx="4063423" cy="655157"/>
          </a:xfrm>
          <a:solidFill>
            <a:schemeClr val="bg1"/>
          </a:solidFill>
        </p:grpSpPr>
        <p:sp>
          <p:nvSpPr>
            <p:cNvPr id="14" name="Rectangle 13">
              <a:extLst>
                <a:ext uri="{FF2B5EF4-FFF2-40B4-BE49-F238E27FC236}">
                  <a16:creationId xmlns:a16="http://schemas.microsoft.com/office/drawing/2014/main" id="{EF06E0F2-F5D7-590C-1970-B0A4E6C3ACC5}"/>
                </a:ext>
              </a:extLst>
            </p:cNvPr>
            <p:cNvSpPr/>
            <p:nvPr/>
          </p:nvSpPr>
          <p:spPr>
            <a:xfrm>
              <a:off x="6232903" y="6015960"/>
              <a:ext cx="4010526" cy="65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5" name="Rectangle 14">
              <a:extLst>
                <a:ext uri="{FF2B5EF4-FFF2-40B4-BE49-F238E27FC236}">
                  <a16:creationId xmlns:a16="http://schemas.microsoft.com/office/drawing/2014/main" id="{BFF66FF1-A84E-E6F5-9D6E-694B218B7D53}"/>
                </a:ext>
              </a:extLst>
            </p:cNvPr>
            <p:cNvSpPr/>
            <p:nvPr/>
          </p:nvSpPr>
          <p:spPr>
            <a:xfrm>
              <a:off x="6616293" y="6026843"/>
              <a:ext cx="3320717" cy="440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900">
                  <a:solidFill>
                    <a:schemeClr val="tx1"/>
                  </a:solidFill>
                </a:rPr>
                <a:t>Indicate the proportion of a sub group is statistically significantly higher or lower than the total sample</a:t>
              </a:r>
            </a:p>
          </p:txBody>
        </p:sp>
        <p:sp>
          <p:nvSpPr>
            <p:cNvPr id="17" name="Rectangle 16">
              <a:extLst>
                <a:ext uri="{FF2B5EF4-FFF2-40B4-BE49-F238E27FC236}">
                  <a16:creationId xmlns:a16="http://schemas.microsoft.com/office/drawing/2014/main" id="{FE09C332-6C9C-69FE-6779-4E72D1D68F78}"/>
                </a:ext>
              </a:extLst>
            </p:cNvPr>
            <p:cNvSpPr/>
            <p:nvPr/>
          </p:nvSpPr>
          <p:spPr>
            <a:xfrm>
              <a:off x="6180006" y="6070839"/>
              <a:ext cx="304370" cy="20818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9" name="Rectangle 18">
              <a:extLst>
                <a:ext uri="{FF2B5EF4-FFF2-40B4-BE49-F238E27FC236}">
                  <a16:creationId xmlns:a16="http://schemas.microsoft.com/office/drawing/2014/main" id="{B45C8968-D864-EFB7-84D1-88D181FC255A}"/>
                </a:ext>
              </a:extLst>
            </p:cNvPr>
            <p:cNvSpPr/>
            <p:nvPr/>
          </p:nvSpPr>
          <p:spPr>
            <a:xfrm>
              <a:off x="6180006" y="6298596"/>
              <a:ext cx="304370" cy="20818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5" name="Arrow: Right 4">
            <a:extLst>
              <a:ext uri="{FF2B5EF4-FFF2-40B4-BE49-F238E27FC236}">
                <a16:creationId xmlns:a16="http://schemas.microsoft.com/office/drawing/2014/main" id="{ED3646B2-F876-F301-0682-0325DD55412D}"/>
              </a:ext>
              <a:ext uri="{C183D7F6-B498-43B3-948B-1728B52AA6E4}">
                <adec:decorative xmlns:adec="http://schemas.microsoft.com/office/drawing/2017/decorative" val="1"/>
              </a:ext>
            </a:extLst>
          </p:cNvPr>
          <p:cNvSpPr/>
          <p:nvPr/>
        </p:nvSpPr>
        <p:spPr>
          <a:xfrm>
            <a:off x="4385237" y="4222823"/>
            <a:ext cx="722894" cy="42994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Tree>
    <p:extLst>
      <p:ext uri="{BB962C8B-B14F-4D97-AF65-F5344CB8AC3E}">
        <p14:creationId xmlns:p14="http://schemas.microsoft.com/office/powerpoint/2010/main" val="80784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41</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dirty="0"/>
              <a:t>08</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830997"/>
          </a:xfrm>
        </p:spPr>
        <p:txBody>
          <a:bodyPr/>
          <a:lstStyle/>
          <a:p>
            <a:r>
              <a:rPr lang="en-GB" dirty="0"/>
              <a:t>In closing…</a:t>
            </a:r>
          </a:p>
        </p:txBody>
      </p:sp>
    </p:spTree>
    <p:extLst>
      <p:ext uri="{BB962C8B-B14F-4D97-AF65-F5344CB8AC3E}">
        <p14:creationId xmlns:p14="http://schemas.microsoft.com/office/powerpoint/2010/main" val="1071855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42</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What have we learned?</a:t>
            </a:r>
          </a:p>
        </p:txBody>
      </p:sp>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
        <p:nvSpPr>
          <p:cNvPr id="4" name="TextBox 3">
            <a:extLst>
              <a:ext uri="{FF2B5EF4-FFF2-40B4-BE49-F238E27FC236}">
                <a16:creationId xmlns:a16="http://schemas.microsoft.com/office/drawing/2014/main" id="{DF3DB80C-8B78-6F8E-EB27-8CE948845835}"/>
              </a:ext>
            </a:extLst>
          </p:cNvPr>
          <p:cNvSpPr txBox="1"/>
          <p:nvPr/>
        </p:nvSpPr>
        <p:spPr>
          <a:xfrm>
            <a:off x="437230" y="1252011"/>
            <a:ext cx="11317540" cy="5027017"/>
          </a:xfrm>
          <a:prstGeom prst="rect">
            <a:avLst/>
          </a:prstGeom>
          <a:noFill/>
        </p:spPr>
        <p:txBody>
          <a:bodyPr wrap="square" lIns="0" tIns="0" rIns="0" bIns="0" rtlCol="0" anchor="t">
            <a:spAutoFit/>
          </a:bodyPr>
          <a:lstStyle/>
          <a:p>
            <a:pPr marL="342900" indent="-342900" algn="l">
              <a:spcBef>
                <a:spcPts val="400"/>
              </a:spcBef>
              <a:spcAft>
                <a:spcPts val="1200"/>
              </a:spcAft>
              <a:buFont typeface="Wingdings" panose="05000000000000000000" pitchFamily="2" charset="2"/>
              <a:buChar char="Ø"/>
            </a:pPr>
            <a:r>
              <a:rPr lang="en-GB" sz="2000" dirty="0">
                <a:solidFill>
                  <a:schemeClr val="bg1"/>
                </a:solidFill>
              </a:rPr>
              <a:t>Almost 8 in 10 tenants aware of the Pubs Code and majority of tenants aware of PCA.</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Just over 6 in 10 tenants are satisfied with the relationship with their pub company – with tenants of Marstons, Admiral and Greene King the most satisfied. Positive relationships are typified by transparent, open business relationships and strong business support.</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One in five tenants are dissatisfied with the relationship, with satisfaction levels amongst Stonegate tenants dragging the overall average down. Poor communications / lack of support key reasons for dissatisfaction.</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Handling of repairs remains a key concern for many tenants. Slow, bureaucratic processes blamed for dissatisfaction as is a lack of communication. Scores by pub company closely mirror the pattern of overall satisfaction. </a:t>
            </a:r>
          </a:p>
          <a:p>
            <a:pPr marL="342900" indent="-342900" algn="l">
              <a:spcBef>
                <a:spcPts val="400"/>
              </a:spcBef>
              <a:spcAft>
                <a:spcPts val="1200"/>
              </a:spcAft>
              <a:buFont typeface="Wingdings" panose="05000000000000000000" pitchFamily="2" charset="2"/>
              <a:buChar char="Ø"/>
            </a:pPr>
            <a:r>
              <a:rPr lang="en-GB" sz="2000" dirty="0">
                <a:solidFill>
                  <a:schemeClr val="bg1"/>
                </a:solidFill>
              </a:rPr>
              <a:t>Some evidence that trust in the PCA’s independence has improved this year – especially in terms of being independent from pub companies themselves.</a:t>
            </a:r>
          </a:p>
          <a:p>
            <a:pPr marL="342900" indent="-342900" algn="l">
              <a:spcBef>
                <a:spcPts val="400"/>
              </a:spcBef>
              <a:spcAft>
                <a:spcPts val="4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1414879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B6FFB-C64B-41B5-9228-EA585DFE4F3F}"/>
              </a:ext>
            </a:extLst>
          </p:cNvPr>
          <p:cNvSpPr>
            <a:spLocks noGrp="1"/>
          </p:cNvSpPr>
          <p:nvPr>
            <p:ph type="sldNum" sz="quarter" idx="4"/>
          </p:nvPr>
        </p:nvSpPr>
        <p:spPr/>
        <p:txBody>
          <a:bodyPr/>
          <a:lstStyle/>
          <a:p>
            <a:fld id="{D61AABEC-672F-4B68-B914-690DA978312C}" type="slidenum">
              <a:rPr lang="en-GB" smtClean="0"/>
              <a:pPr/>
              <a:t>43</a:t>
            </a:fld>
            <a:r>
              <a:rPr lang="en-GB"/>
              <a:t>  </a:t>
            </a:r>
          </a:p>
        </p:txBody>
      </p:sp>
      <p:sp>
        <p:nvSpPr>
          <p:cNvPr id="3" name="Title 2">
            <a:extLst>
              <a:ext uri="{FF2B5EF4-FFF2-40B4-BE49-F238E27FC236}">
                <a16:creationId xmlns:a16="http://schemas.microsoft.com/office/drawing/2014/main" id="{8A35CE38-2F9B-4D56-9C91-DA9B0ECC8BB7}"/>
              </a:ext>
            </a:extLst>
          </p:cNvPr>
          <p:cNvSpPr>
            <a:spLocks noGrp="1"/>
          </p:cNvSpPr>
          <p:nvPr>
            <p:ph type="title"/>
          </p:nvPr>
        </p:nvSpPr>
        <p:spPr/>
        <p:txBody>
          <a:bodyPr/>
          <a:lstStyle/>
          <a:p>
            <a:r>
              <a:rPr lang="en-GB" dirty="0"/>
              <a:t>Final thoughts…</a:t>
            </a:r>
          </a:p>
        </p:txBody>
      </p:sp>
      <p:pic>
        <p:nvPicPr>
          <p:cNvPr id="5" name="Picture 4">
            <a:extLst>
              <a:ext uri="{FF2B5EF4-FFF2-40B4-BE49-F238E27FC236}">
                <a16:creationId xmlns:a16="http://schemas.microsoft.com/office/drawing/2014/main" id="{0594DAC7-B363-456C-8DE1-6942BC56C80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9155" b="-3567"/>
          <a:stretch/>
        </p:blipFill>
        <p:spPr>
          <a:xfrm>
            <a:off x="10903103" y="5936702"/>
            <a:ext cx="838897" cy="698177"/>
          </a:xfrm>
          <a:prstGeom prst="rect">
            <a:avLst/>
          </a:prstGeom>
        </p:spPr>
      </p:pic>
      <p:sp>
        <p:nvSpPr>
          <p:cNvPr id="4" name="TextBox 3">
            <a:extLst>
              <a:ext uri="{FF2B5EF4-FFF2-40B4-BE49-F238E27FC236}">
                <a16:creationId xmlns:a16="http://schemas.microsoft.com/office/drawing/2014/main" id="{DF3DB80C-8B78-6F8E-EB27-8CE948845835}"/>
              </a:ext>
            </a:extLst>
          </p:cNvPr>
          <p:cNvSpPr txBox="1"/>
          <p:nvPr/>
        </p:nvSpPr>
        <p:spPr>
          <a:xfrm>
            <a:off x="450000" y="1478235"/>
            <a:ext cx="11317540" cy="4360168"/>
          </a:xfrm>
          <a:prstGeom prst="rect">
            <a:avLst/>
          </a:prstGeom>
          <a:noFill/>
        </p:spPr>
        <p:txBody>
          <a:bodyPr wrap="square" lIns="0" tIns="0" rIns="0" bIns="0" rtlCol="0" anchor="t">
            <a:spAutoFit/>
          </a:bodyPr>
          <a:lstStyle/>
          <a:p>
            <a:pPr marL="342900" indent="-342900" algn="l">
              <a:spcBef>
                <a:spcPts val="1200"/>
              </a:spcBef>
              <a:spcAft>
                <a:spcPts val="1800"/>
              </a:spcAft>
              <a:buFont typeface="Wingdings" panose="05000000000000000000" pitchFamily="2" charset="2"/>
              <a:buChar char="Ø"/>
            </a:pPr>
            <a:r>
              <a:rPr lang="en-GB" sz="2000" dirty="0">
                <a:solidFill>
                  <a:schemeClr val="bg1"/>
                </a:solidFill>
              </a:rPr>
              <a:t>Results continue to suggest link between positive Code interactions and tenant satisfaction.</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Relative POB rankings and movement consistent over many metrics.</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Tenant satisfaction relating to repairs shows signs of movement for some POBs.</a:t>
            </a:r>
          </a:p>
          <a:p>
            <a:pPr marL="800100" lvl="1" indent="-342900">
              <a:spcBef>
                <a:spcPts val="1200"/>
              </a:spcBef>
              <a:spcAft>
                <a:spcPts val="1800"/>
              </a:spcAft>
              <a:buFont typeface="Wingdings" panose="05000000000000000000" pitchFamily="2" charset="2"/>
              <a:buChar char="Ø"/>
            </a:pPr>
            <a:r>
              <a:rPr lang="en-GB" sz="2000">
                <a:solidFill>
                  <a:schemeClr val="bg1"/>
                </a:solidFill>
              </a:rPr>
              <a:t>What </a:t>
            </a:r>
            <a:r>
              <a:rPr lang="en-GB" sz="2000" dirty="0">
                <a:solidFill>
                  <a:schemeClr val="bg1"/>
                </a:solidFill>
              </a:rPr>
              <a:t>are pub companies doing to understand and improve tenant experience in this area?</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Is Code compliance sufficiently resourced?</a:t>
            </a:r>
          </a:p>
          <a:p>
            <a:pPr marL="342900" indent="-342900" algn="l">
              <a:spcBef>
                <a:spcPts val="1200"/>
              </a:spcBef>
              <a:spcAft>
                <a:spcPts val="1800"/>
              </a:spcAft>
              <a:buFont typeface="Wingdings" panose="05000000000000000000" pitchFamily="2" charset="2"/>
              <a:buChar char="Ø"/>
            </a:pPr>
            <a:r>
              <a:rPr lang="en-GB" sz="2000" dirty="0">
                <a:solidFill>
                  <a:schemeClr val="bg1"/>
                </a:solidFill>
              </a:rPr>
              <a:t>Compliance is a minimum. Can the industry work together to share best practice and how?</a:t>
            </a:r>
          </a:p>
          <a:p>
            <a:pPr marL="342900" indent="-342900" algn="l">
              <a:spcBef>
                <a:spcPts val="400"/>
              </a:spcBef>
              <a:spcAft>
                <a:spcPts val="400"/>
              </a:spcAft>
              <a:buFont typeface="Arial" panose="020B0604020202020204" pitchFamily="34" charset="0"/>
              <a:buChar char="•"/>
            </a:pPr>
            <a:endParaRPr lang="en-GB" sz="2000" dirty="0"/>
          </a:p>
        </p:txBody>
      </p:sp>
    </p:spTree>
    <p:extLst>
      <p:ext uri="{BB962C8B-B14F-4D97-AF65-F5344CB8AC3E}">
        <p14:creationId xmlns:p14="http://schemas.microsoft.com/office/powerpoint/2010/main" val="3980895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FB4904F-62E0-4940-9DE6-8D53F1F6B0C7}"/>
              </a:ext>
            </a:extLst>
          </p:cNvPr>
          <p:cNvSpPr txBox="1">
            <a:spLocks noGrp="1"/>
          </p:cNvSpPr>
          <p:nvPr>
            <p:ph type="title" idx="4294967295"/>
          </p:nvPr>
        </p:nvSpPr>
        <p:spPr>
          <a:xfrm>
            <a:off x="430390" y="174693"/>
            <a:ext cx="2914259" cy="1359668"/>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53984" rtl="0" eaLnBrk="1" fontAlgn="auto" latinLnBrk="0" hangingPunct="1">
              <a:lnSpc>
                <a:spcPct val="110000"/>
              </a:lnSpc>
              <a:spcBef>
                <a:spcPts val="2177"/>
              </a:spcBef>
              <a:spcAft>
                <a:spcPts val="0"/>
              </a:spcAft>
              <a:buClr>
                <a:srgbClr val="222223"/>
              </a:buClr>
              <a:buSzTx/>
              <a:buFontTx/>
              <a:buNone/>
              <a:tabLst/>
              <a:defRPr/>
            </a:pPr>
            <a:r>
              <a:rPr kumimoji="0" lang="en-GB" sz="8707"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Ipsos</a:t>
            </a:r>
          </a:p>
        </p:txBody>
      </p:sp>
      <p:sp>
        <p:nvSpPr>
          <p:cNvPr id="17" name="Title 9">
            <a:extLst>
              <a:ext uri="{FF2B5EF4-FFF2-40B4-BE49-F238E27FC236}">
                <a16:creationId xmlns:a16="http://schemas.microsoft.com/office/drawing/2014/main" id="{161A2AA3-3D44-4A80-8DBF-9269CDA48DE2}"/>
              </a:ext>
            </a:extLst>
          </p:cNvPr>
          <p:cNvSpPr txBox="1">
            <a:spLocks/>
          </p:cNvSpPr>
          <p:nvPr/>
        </p:nvSpPr>
        <p:spPr bwMode="gray">
          <a:xfrm>
            <a:off x="430390" y="1745024"/>
            <a:ext cx="6683474" cy="670055"/>
          </a:xfrm>
          <a:prstGeom prst="rect">
            <a:avLst/>
          </a:prstGeom>
          <a:noFill/>
        </p:spPr>
        <p:txBody>
          <a:bodyPr wrap="square" lIns="75116" tIns="0" rIns="75116"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lvl="0" defTabSz="953984">
              <a:defRPr/>
            </a:pPr>
            <a:r>
              <a:rPr lang="en-GB" sz="2177" dirty="0">
                <a:solidFill>
                  <a:prstClr val="white"/>
                </a:solidFill>
              </a:rPr>
              <a:t>Pubs Code Adjudicator</a:t>
            </a:r>
            <a:br>
              <a:rPr lang="en-GB" sz="2177" dirty="0">
                <a:solidFill>
                  <a:prstClr val="white"/>
                </a:solidFill>
              </a:rPr>
            </a:br>
            <a:r>
              <a:rPr lang="en-GB" sz="2177" dirty="0">
                <a:solidFill>
                  <a:prstClr val="white"/>
                </a:solidFill>
              </a:rPr>
              <a:t>Tied Tenants Survey 2024 – Toplines</a:t>
            </a:r>
            <a:endParaRPr kumimoji="0" lang="en-GB" sz="2177"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21" name="Title 9">
            <a:extLst>
              <a:ext uri="{FF2B5EF4-FFF2-40B4-BE49-F238E27FC236}">
                <a16:creationId xmlns:a16="http://schemas.microsoft.com/office/drawing/2014/main" id="{3284297B-08A2-490A-9F91-58F4BDD5C8BC}"/>
              </a:ext>
            </a:extLst>
          </p:cNvPr>
          <p:cNvSpPr txBox="1">
            <a:spLocks/>
          </p:cNvSpPr>
          <p:nvPr/>
        </p:nvSpPr>
        <p:spPr bwMode="gray">
          <a:xfrm>
            <a:off x="430390" y="2917613"/>
            <a:ext cx="2039908" cy="223266"/>
          </a:xfrm>
          <a:prstGeom prst="rect">
            <a:avLst/>
          </a:prstGeom>
          <a:solidFill>
            <a:schemeClr val="bg1"/>
          </a:solidFill>
        </p:spPr>
        <p:txBody>
          <a:bodyPr wrap="none" lIns="75116" tIns="0" rIns="75116"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marL="0" marR="0" lvl="0" indent="0" algn="l" defTabSz="953984" rtl="0" eaLnBrk="1" fontAlgn="auto" latinLnBrk="0" hangingPunct="1">
              <a:lnSpc>
                <a:spcPct val="100000"/>
              </a:lnSpc>
              <a:spcBef>
                <a:spcPts val="0"/>
              </a:spcBef>
              <a:spcAft>
                <a:spcPts val="0"/>
              </a:spcAft>
              <a:buClrTx/>
              <a:buSzTx/>
              <a:buFontTx/>
              <a:buNone/>
              <a:tabLst/>
              <a:defRPr/>
            </a:pPr>
            <a:r>
              <a:rPr kumimoji="0" lang="en-GB" sz="1451" b="1" i="0" u="none" strike="noStrike" kern="1200" cap="none" spc="0" normalizeH="0" baseline="0" noProof="0">
                <a:ln>
                  <a:noFill/>
                </a:ln>
                <a:solidFill>
                  <a:srgbClr val="002554"/>
                </a:solidFill>
                <a:effectLst/>
                <a:uLnTx/>
                <a:uFillTx/>
                <a:latin typeface="Arial" panose="020B0604020202020204" pitchFamily="34" charset="0"/>
                <a:ea typeface="+mn-ea"/>
                <a:cs typeface="+mn-cs"/>
              </a:rPr>
              <a:t>For more information</a:t>
            </a:r>
          </a:p>
        </p:txBody>
      </p:sp>
      <p:sp>
        <p:nvSpPr>
          <p:cNvPr id="2" name="Text Placeholder 1">
            <a:extLst>
              <a:ext uri="{FF2B5EF4-FFF2-40B4-BE49-F238E27FC236}">
                <a16:creationId xmlns:a16="http://schemas.microsoft.com/office/drawing/2014/main" id="{48EDAA91-EA90-40A5-902B-F8AE335DF671}"/>
              </a:ext>
            </a:extLst>
          </p:cNvPr>
          <p:cNvSpPr>
            <a:spLocks noGrp="1"/>
          </p:cNvSpPr>
          <p:nvPr>
            <p:ph type="body" sz="quarter" idx="10"/>
          </p:nvPr>
        </p:nvSpPr>
        <p:spPr>
          <a:xfrm>
            <a:off x="437467" y="3295798"/>
            <a:ext cx="5303910" cy="1511300"/>
          </a:xfrm>
        </p:spPr>
        <p:txBody>
          <a:bodyPr/>
          <a:lstStyle/>
          <a:p>
            <a:r>
              <a:rPr lang="en-US" sz="1200"/>
              <a:t>Keiran Pedley</a:t>
            </a:r>
          </a:p>
          <a:p>
            <a:r>
              <a:rPr lang="en-US" sz="1200"/>
              <a:t>Research Director</a:t>
            </a:r>
          </a:p>
          <a:p>
            <a:r>
              <a:rPr lang="en-US" sz="1200"/>
              <a:t>Keiran.pedley@Ipsos.com</a:t>
            </a:r>
          </a:p>
        </p:txBody>
      </p:sp>
    </p:spTree>
    <p:extLst>
      <p:ext uri="{BB962C8B-B14F-4D97-AF65-F5344CB8AC3E}">
        <p14:creationId xmlns:p14="http://schemas.microsoft.com/office/powerpoint/2010/main" val="195503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5</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a:t>02</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1661993"/>
          </a:xfrm>
        </p:spPr>
        <p:txBody>
          <a:bodyPr/>
          <a:lstStyle/>
          <a:p>
            <a:r>
              <a:rPr lang="en-GB" dirty="0"/>
              <a:t>Profile of tied tenants</a:t>
            </a:r>
          </a:p>
        </p:txBody>
      </p:sp>
    </p:spTree>
    <p:extLst>
      <p:ext uri="{BB962C8B-B14F-4D97-AF65-F5344CB8AC3E}">
        <p14:creationId xmlns:p14="http://schemas.microsoft.com/office/powerpoint/2010/main" val="214002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7">
            <a:extLst>
              <a:ext uri="{FF2B5EF4-FFF2-40B4-BE49-F238E27FC236}">
                <a16:creationId xmlns:a16="http://schemas.microsoft.com/office/drawing/2014/main" id="{AB3B938C-B5C9-0A5F-69ED-899EAF71B191}"/>
              </a:ext>
              <a:ext uri="{C183D7F6-B498-43B3-948B-1728B52AA6E4}">
                <adec:decorative xmlns:adec="http://schemas.microsoft.com/office/drawing/2017/decorative" val="1"/>
              </a:ext>
            </a:extLst>
          </p:cNvPr>
          <p:cNvSpPr>
            <a:spLocks noGrp="1"/>
          </p:cNvSpPr>
          <p:nvPr>
            <p:ph sz="quarter" idx="13"/>
          </p:nvPr>
        </p:nvSpPr>
        <p:spPr>
          <a:xfrm>
            <a:off x="741599" y="1286877"/>
            <a:ext cx="10438029" cy="3426637"/>
          </a:xfrm>
          <a:solidFill>
            <a:schemeClr val="bg1">
              <a:lumMod val="95000"/>
            </a:schemeClr>
          </a:solidFill>
        </p:spPr>
        <p:txBody>
          <a:bodyPr/>
          <a:lstStyle/>
          <a:p>
            <a:r>
              <a:rPr lang="en-GB" dirty="0"/>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0" y="508193"/>
            <a:ext cx="10049433" cy="5166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Profile of tied tenants – some key stats</a:t>
            </a:r>
          </a:p>
        </p:txBody>
      </p:sp>
      <p:sp>
        <p:nvSpPr>
          <p:cNvPr id="30" name="TextBox 29">
            <a:extLst>
              <a:ext uri="{FF2B5EF4-FFF2-40B4-BE49-F238E27FC236}">
                <a16:creationId xmlns:a16="http://schemas.microsoft.com/office/drawing/2014/main" id="{848A3024-A903-82EE-B66F-C373AD5ED8D6}"/>
              </a:ext>
            </a:extLst>
          </p:cNvPr>
          <p:cNvSpPr txBox="1"/>
          <p:nvPr/>
        </p:nvSpPr>
        <p:spPr>
          <a:xfrm>
            <a:off x="741600" y="1306286"/>
            <a:ext cx="10470686" cy="3200876"/>
          </a:xfrm>
          <a:prstGeom prst="rect">
            <a:avLst/>
          </a:prstGeom>
          <a:noFill/>
        </p:spPr>
        <p:txBody>
          <a:bodyPr wrap="square" lIns="0" tIns="0" rIns="0" bIns="0" rtlCol="0">
            <a:spAutoFit/>
          </a:bodyPr>
          <a:lstStyle/>
          <a:p>
            <a:pPr marL="342900" indent="-342900" algn="l">
              <a:spcBef>
                <a:spcPts val="400"/>
              </a:spcBef>
              <a:spcAft>
                <a:spcPts val="400"/>
              </a:spcAft>
              <a:buFont typeface="Arial" panose="020B0604020202020204" pitchFamily="34" charset="0"/>
              <a:buChar char="•"/>
            </a:pPr>
            <a:r>
              <a:rPr lang="en-GB" sz="2400" dirty="0"/>
              <a:t>58% male.</a:t>
            </a:r>
          </a:p>
          <a:p>
            <a:pPr marL="342900" indent="-342900" algn="l">
              <a:spcBef>
                <a:spcPts val="400"/>
              </a:spcBef>
              <a:spcAft>
                <a:spcPts val="400"/>
              </a:spcAft>
              <a:buFont typeface="Arial" panose="020B0604020202020204" pitchFamily="34" charset="0"/>
              <a:buChar char="•"/>
            </a:pPr>
            <a:r>
              <a:rPr lang="en-GB" sz="2400" dirty="0"/>
              <a:t>Almost 2/3 (65%) aged 45 or over (around one in ten aged under 35).</a:t>
            </a:r>
          </a:p>
          <a:p>
            <a:pPr marL="342900" indent="-342900" algn="l">
              <a:spcBef>
                <a:spcPts val="400"/>
              </a:spcBef>
              <a:spcAft>
                <a:spcPts val="400"/>
              </a:spcAft>
              <a:buFont typeface="Arial" panose="020B0604020202020204" pitchFamily="34" charset="0"/>
              <a:buChar char="•"/>
            </a:pPr>
            <a:r>
              <a:rPr lang="en-GB" sz="2400" dirty="0"/>
              <a:t>9 in 10 are white.</a:t>
            </a:r>
          </a:p>
          <a:p>
            <a:pPr marL="342900" indent="-342900" algn="l">
              <a:spcBef>
                <a:spcPts val="400"/>
              </a:spcBef>
              <a:spcAft>
                <a:spcPts val="400"/>
              </a:spcAft>
              <a:buFont typeface="Arial" panose="020B0604020202020204" pitchFamily="34" charset="0"/>
              <a:buChar char="•"/>
            </a:pPr>
            <a:r>
              <a:rPr lang="en-GB" sz="2400" dirty="0"/>
              <a:t>1 in 10 have a disability or long-term illness.</a:t>
            </a:r>
          </a:p>
          <a:p>
            <a:pPr marL="342900" indent="-342900" algn="l">
              <a:spcBef>
                <a:spcPts val="400"/>
              </a:spcBef>
              <a:spcAft>
                <a:spcPts val="400"/>
              </a:spcAft>
              <a:buFont typeface="Arial" panose="020B0604020202020204" pitchFamily="34" charset="0"/>
              <a:buChar char="•"/>
            </a:pPr>
            <a:r>
              <a:rPr lang="en-GB" sz="2400" dirty="0"/>
              <a:t>52% have held tenancies 10 years or more.</a:t>
            </a:r>
          </a:p>
          <a:p>
            <a:pPr marL="342900" indent="-342900" algn="l">
              <a:spcBef>
                <a:spcPts val="400"/>
              </a:spcBef>
              <a:spcAft>
                <a:spcPts val="400"/>
              </a:spcAft>
              <a:buFont typeface="Arial" panose="020B0604020202020204" pitchFamily="34" charset="0"/>
              <a:buChar char="•"/>
            </a:pPr>
            <a:r>
              <a:rPr lang="en-GB" sz="2400" dirty="0"/>
              <a:t>62% started current tenancy arrangement since code came into force.</a:t>
            </a:r>
          </a:p>
          <a:p>
            <a:pPr marL="342900" indent="-342900" algn="l">
              <a:spcBef>
                <a:spcPts val="400"/>
              </a:spcBef>
              <a:spcAft>
                <a:spcPts val="400"/>
              </a:spcAft>
              <a:buFont typeface="Arial" panose="020B0604020202020204" pitchFamily="34" charset="0"/>
              <a:buChar char="•"/>
            </a:pPr>
            <a:r>
              <a:rPr lang="en-GB" sz="2400" dirty="0"/>
              <a:t>85% single operator (2023: 88%).</a:t>
            </a: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107737"/>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156152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437230" y="1484313"/>
            <a:ext cx="11311858" cy="3979152"/>
          </a:xfrm>
          <a:solidFill>
            <a:schemeClr val="bg1">
              <a:lumMod val="95000"/>
            </a:schemeClr>
          </a:solidFill>
        </p:spPr>
        <p:txBody>
          <a:body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30" y="416025"/>
            <a:ext cx="10198652"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Type of pub arrangement by pub company</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3095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S3. Is your arrangement for [PUB NAME]…</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graphicFrame>
        <p:nvGraphicFramePr>
          <p:cNvPr id="2" name="Table 2" descr="Table showing % of tenants from each pub company with certain agreements. For all pub companies except for Marstons around 8 in 10 tenants are tied lease agreements or tied tenancies. For Marstons 7 in 10 are a mix of retail agreements and other types of tenancy.">
            <a:extLst>
              <a:ext uri="{FF2B5EF4-FFF2-40B4-BE49-F238E27FC236}">
                <a16:creationId xmlns:a16="http://schemas.microsoft.com/office/drawing/2014/main" id="{0E8966F6-DBC1-4C09-97A1-62B2D9B0E72E}"/>
              </a:ext>
            </a:extLst>
          </p:cNvPr>
          <p:cNvGraphicFramePr>
            <a:graphicFrameLocks noGrp="1"/>
          </p:cNvGraphicFramePr>
          <p:nvPr>
            <p:extLst>
              <p:ext uri="{D42A27DB-BD31-4B8C-83A1-F6EECF244321}">
                <p14:modId xmlns:p14="http://schemas.microsoft.com/office/powerpoint/2010/main" val="1815959337"/>
              </p:ext>
            </p:extLst>
          </p:nvPr>
        </p:nvGraphicFramePr>
        <p:xfrm>
          <a:off x="437230" y="1299115"/>
          <a:ext cx="11311856" cy="4666704"/>
        </p:xfrm>
        <a:graphic>
          <a:graphicData uri="http://schemas.openxmlformats.org/drawingml/2006/table">
            <a:tbl>
              <a:tblPr firstRow="1" bandRow="1">
                <a:tableStyleId>{5C22544A-7EE6-4342-B048-85BDC9FD1C3A}</a:tableStyleId>
              </a:tblPr>
              <a:tblGrid>
                <a:gridCol w="1866132">
                  <a:extLst>
                    <a:ext uri="{9D8B030D-6E8A-4147-A177-3AD203B41FA5}">
                      <a16:colId xmlns:a16="http://schemas.microsoft.com/office/drawing/2014/main" val="2437855186"/>
                    </a:ext>
                  </a:extLst>
                </a:gridCol>
                <a:gridCol w="1226916">
                  <a:extLst>
                    <a:ext uri="{9D8B030D-6E8A-4147-A177-3AD203B41FA5}">
                      <a16:colId xmlns:a16="http://schemas.microsoft.com/office/drawing/2014/main" val="598187103"/>
                    </a:ext>
                  </a:extLst>
                </a:gridCol>
                <a:gridCol w="1148898">
                  <a:extLst>
                    <a:ext uri="{9D8B030D-6E8A-4147-A177-3AD203B41FA5}">
                      <a16:colId xmlns:a16="http://schemas.microsoft.com/office/drawing/2014/main" val="2578621087"/>
                    </a:ext>
                  </a:extLst>
                </a:gridCol>
                <a:gridCol w="1490130">
                  <a:extLst>
                    <a:ext uri="{9D8B030D-6E8A-4147-A177-3AD203B41FA5}">
                      <a16:colId xmlns:a16="http://schemas.microsoft.com/office/drawing/2014/main" val="580123341"/>
                    </a:ext>
                  </a:extLst>
                </a:gridCol>
                <a:gridCol w="1337834">
                  <a:extLst>
                    <a:ext uri="{9D8B030D-6E8A-4147-A177-3AD203B41FA5}">
                      <a16:colId xmlns:a16="http://schemas.microsoft.com/office/drawing/2014/main" val="3820897644"/>
                    </a:ext>
                  </a:extLst>
                </a:gridCol>
                <a:gridCol w="1413982">
                  <a:extLst>
                    <a:ext uri="{9D8B030D-6E8A-4147-A177-3AD203B41FA5}">
                      <a16:colId xmlns:a16="http://schemas.microsoft.com/office/drawing/2014/main" val="3396768896"/>
                    </a:ext>
                  </a:extLst>
                </a:gridCol>
                <a:gridCol w="1413982">
                  <a:extLst>
                    <a:ext uri="{9D8B030D-6E8A-4147-A177-3AD203B41FA5}">
                      <a16:colId xmlns:a16="http://schemas.microsoft.com/office/drawing/2014/main" val="419185090"/>
                    </a:ext>
                  </a:extLst>
                </a:gridCol>
                <a:gridCol w="1413982">
                  <a:extLst>
                    <a:ext uri="{9D8B030D-6E8A-4147-A177-3AD203B41FA5}">
                      <a16:colId xmlns:a16="http://schemas.microsoft.com/office/drawing/2014/main" val="1828160730"/>
                    </a:ext>
                  </a:extLst>
                </a:gridCol>
              </a:tblGrid>
              <a:tr h="637721">
                <a:tc>
                  <a:txBody>
                    <a:bodyPr/>
                    <a:lstStyle/>
                    <a:p>
                      <a:pPr algn="ctr"/>
                      <a:r>
                        <a:rPr lang="en-GB" sz="1600" dirty="0"/>
                        <a:t>Type of arrangement</a:t>
                      </a:r>
                    </a:p>
                  </a:txBody>
                  <a:tcPr anchor="ctr"/>
                </a:tc>
                <a:tc>
                  <a:txBody>
                    <a:bodyPr/>
                    <a:lstStyle/>
                    <a:p>
                      <a:pPr algn="ctr"/>
                      <a:r>
                        <a:rPr lang="en-GB" sz="1600" dirty="0"/>
                        <a:t>Among all</a:t>
                      </a:r>
                    </a:p>
                  </a:txBody>
                  <a:tcPr anchor="ctr"/>
                </a:tc>
                <a:tc>
                  <a:txBody>
                    <a:bodyPr/>
                    <a:lstStyle/>
                    <a:p>
                      <a:pPr marL="0" algn="ctr" defTabSz="914400" rtl="0" eaLnBrk="1" fontAlgn="b" latinLnBrk="0" hangingPunct="1"/>
                      <a:r>
                        <a:rPr lang="en-GB" sz="1600" b="1" kern="1200">
                          <a:solidFill>
                            <a:schemeClr val="lt1"/>
                          </a:solidFill>
                          <a:latin typeface="+mn-lt"/>
                          <a:ea typeface="+mn-ea"/>
                          <a:cs typeface="+mn-cs"/>
                        </a:rPr>
                        <a:t>Admiral</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Marston's</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Punch Pubs</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Star Pubs &amp; Bars</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Greene King</a:t>
                      </a:r>
                    </a:p>
                  </a:txBody>
                  <a:tcPr marL="6350" marR="6350" marT="6350" marB="0" anchor="ctr"/>
                </a:tc>
                <a:tc>
                  <a:txBody>
                    <a:bodyPr/>
                    <a:lstStyle/>
                    <a:p>
                      <a:pPr marL="0" algn="ctr" defTabSz="914400" rtl="0" eaLnBrk="1" fontAlgn="b" latinLnBrk="0" hangingPunct="1"/>
                      <a:r>
                        <a:rPr lang="en-GB" sz="1600" b="1" kern="1200">
                          <a:solidFill>
                            <a:schemeClr val="lt1"/>
                          </a:solidFill>
                          <a:latin typeface="+mn-lt"/>
                          <a:ea typeface="+mn-ea"/>
                          <a:cs typeface="+mn-cs"/>
                        </a:rPr>
                        <a:t>Stonegate (trading name of </a:t>
                      </a:r>
                      <a:r>
                        <a:rPr lang="en-GB" sz="1600" b="1" kern="1200" err="1">
                          <a:solidFill>
                            <a:schemeClr val="lt1"/>
                          </a:solidFill>
                          <a:latin typeface="+mn-lt"/>
                          <a:ea typeface="+mn-ea"/>
                          <a:cs typeface="+mn-cs"/>
                        </a:rPr>
                        <a:t>Ei</a:t>
                      </a:r>
                      <a:r>
                        <a:rPr lang="en-GB" sz="1600" b="1" kern="1200">
                          <a:solidFill>
                            <a:schemeClr val="lt1"/>
                          </a:solidFill>
                          <a:latin typeface="+mn-lt"/>
                          <a:ea typeface="+mn-ea"/>
                          <a:cs typeface="+mn-cs"/>
                        </a:rPr>
                        <a:t> Group)</a:t>
                      </a:r>
                    </a:p>
                  </a:txBody>
                  <a:tcPr marL="6350" marR="6350" marT="6350" marB="0" anchor="ctr"/>
                </a:tc>
                <a:extLst>
                  <a:ext uri="{0D108BD9-81ED-4DB2-BD59-A6C34878D82A}">
                    <a16:rowId xmlns:a16="http://schemas.microsoft.com/office/drawing/2014/main" val="799321072"/>
                  </a:ext>
                </a:extLst>
              </a:tr>
              <a:tr h="637721">
                <a:tc>
                  <a:txBody>
                    <a:bodyPr/>
                    <a:lstStyle/>
                    <a:p>
                      <a:pPr algn="ctr" fontAlgn="b"/>
                      <a:r>
                        <a:rPr lang="en-GB" sz="1800" b="1" i="0" u="none" strike="noStrike" dirty="0">
                          <a:solidFill>
                            <a:srgbClr val="000000"/>
                          </a:solidFill>
                          <a:effectLst/>
                          <a:latin typeface="+mn-lt"/>
                        </a:rPr>
                        <a:t>A tied lease agreement</a:t>
                      </a:r>
                    </a:p>
                  </a:txBody>
                  <a:tcPr marL="6350" marR="6350" marT="6350" marB="0" anchor="ctr"/>
                </a:tc>
                <a:tc>
                  <a:txBody>
                    <a:bodyPr/>
                    <a:lstStyle/>
                    <a:p>
                      <a:pPr algn="ctr" fontAlgn="ctr"/>
                      <a:r>
                        <a:rPr lang="en-GB" sz="2000" b="1" i="0" u="none" strike="noStrike" dirty="0">
                          <a:solidFill>
                            <a:srgbClr val="000000"/>
                          </a:solidFill>
                          <a:effectLst/>
                          <a:latin typeface="+mn-lt"/>
                        </a:rPr>
                        <a:t>36%</a:t>
                      </a:r>
                    </a:p>
                  </a:txBody>
                  <a:tcPr marL="6350" marR="6350" marT="6350" marB="0" anchor="ctr"/>
                </a:tc>
                <a:tc>
                  <a:txBody>
                    <a:bodyPr/>
                    <a:lstStyle/>
                    <a:p>
                      <a:pPr algn="ctr" fontAlgn="b"/>
                      <a:r>
                        <a:rPr lang="en-GB" sz="2000" b="1" i="0" u="none" strike="noStrike" dirty="0">
                          <a:solidFill>
                            <a:srgbClr val="000000"/>
                          </a:solidFill>
                          <a:effectLst/>
                          <a:latin typeface="+mn-lt"/>
                        </a:rPr>
                        <a:t>24%</a:t>
                      </a:r>
                    </a:p>
                  </a:txBody>
                  <a:tcPr marL="6350" marR="6350" marT="6350" marB="0" anchor="ctr"/>
                </a:tc>
                <a:tc>
                  <a:txBody>
                    <a:bodyPr/>
                    <a:lstStyle/>
                    <a:p>
                      <a:pPr algn="ctr" fontAlgn="b"/>
                      <a:r>
                        <a:rPr lang="en-GB" sz="2000" b="1" i="0" u="none" strike="noStrike">
                          <a:solidFill>
                            <a:srgbClr val="000000"/>
                          </a:solidFill>
                          <a:effectLst/>
                          <a:latin typeface="+mn-lt"/>
                        </a:rPr>
                        <a:t>5%</a:t>
                      </a:r>
                    </a:p>
                  </a:txBody>
                  <a:tcPr marL="6350" marR="6350" marT="6350" marB="0" anchor="ctr"/>
                </a:tc>
                <a:tc>
                  <a:txBody>
                    <a:bodyPr/>
                    <a:lstStyle/>
                    <a:p>
                      <a:pPr algn="ctr" fontAlgn="b"/>
                      <a:r>
                        <a:rPr lang="en-GB" sz="2000" b="1" i="0" u="none" strike="noStrike">
                          <a:solidFill>
                            <a:srgbClr val="000000"/>
                          </a:solidFill>
                          <a:effectLst/>
                          <a:latin typeface="+mn-lt"/>
                        </a:rPr>
                        <a:t>37%</a:t>
                      </a:r>
                    </a:p>
                  </a:txBody>
                  <a:tcPr marL="6350" marR="6350" marT="6350" marB="0" anchor="ctr"/>
                </a:tc>
                <a:tc>
                  <a:txBody>
                    <a:bodyPr/>
                    <a:lstStyle/>
                    <a:p>
                      <a:pPr algn="ctr" fontAlgn="b"/>
                      <a:r>
                        <a:rPr lang="en-GB" sz="2000" b="1" i="0" u="none" strike="noStrike">
                          <a:solidFill>
                            <a:srgbClr val="000000"/>
                          </a:solidFill>
                          <a:effectLst/>
                          <a:latin typeface="+mn-lt"/>
                        </a:rPr>
                        <a:t>53%</a:t>
                      </a:r>
                    </a:p>
                  </a:txBody>
                  <a:tcPr marL="6350" marR="6350" marT="6350" marB="0" anchor="ctr"/>
                </a:tc>
                <a:tc>
                  <a:txBody>
                    <a:bodyPr/>
                    <a:lstStyle/>
                    <a:p>
                      <a:pPr algn="ctr" fontAlgn="b"/>
                      <a:r>
                        <a:rPr lang="en-GB" sz="2000" b="1" i="0" u="none" strike="noStrike" dirty="0">
                          <a:solidFill>
                            <a:srgbClr val="000000"/>
                          </a:solidFill>
                          <a:effectLst/>
                          <a:latin typeface="+mn-lt"/>
                        </a:rPr>
                        <a:t>27%</a:t>
                      </a:r>
                    </a:p>
                  </a:txBody>
                  <a:tcPr marL="6350" marR="6350" marT="6350" marB="0" anchor="ctr"/>
                </a:tc>
                <a:tc>
                  <a:txBody>
                    <a:bodyPr/>
                    <a:lstStyle/>
                    <a:p>
                      <a:pPr algn="ctr" fontAlgn="b"/>
                      <a:r>
                        <a:rPr lang="en-GB" sz="2000" b="1" i="0" u="none" strike="noStrike">
                          <a:solidFill>
                            <a:srgbClr val="000000"/>
                          </a:solidFill>
                          <a:effectLst/>
                          <a:latin typeface="+mn-lt"/>
                        </a:rPr>
                        <a:t>43%</a:t>
                      </a:r>
                    </a:p>
                  </a:txBody>
                  <a:tcPr marL="6350" marR="6350" marT="6350" marB="0" anchor="ctr"/>
                </a:tc>
                <a:extLst>
                  <a:ext uri="{0D108BD9-81ED-4DB2-BD59-A6C34878D82A}">
                    <a16:rowId xmlns:a16="http://schemas.microsoft.com/office/drawing/2014/main" val="1626483618"/>
                  </a:ext>
                </a:extLst>
              </a:tr>
              <a:tr h="637721">
                <a:tc>
                  <a:txBody>
                    <a:bodyPr/>
                    <a:lstStyle/>
                    <a:p>
                      <a:pPr algn="ctr" fontAlgn="b"/>
                      <a:r>
                        <a:rPr lang="en-GB" sz="1800" b="1" i="0" u="none" strike="noStrike" dirty="0">
                          <a:solidFill>
                            <a:srgbClr val="000000"/>
                          </a:solidFill>
                          <a:effectLst/>
                          <a:latin typeface="+mn-lt"/>
                        </a:rPr>
                        <a:t>A tied tenancy</a:t>
                      </a:r>
                    </a:p>
                  </a:txBody>
                  <a:tcPr marL="6350" marR="6350" marT="6350" marB="0" anchor="ctr"/>
                </a:tc>
                <a:tc>
                  <a:txBody>
                    <a:bodyPr/>
                    <a:lstStyle/>
                    <a:p>
                      <a:pPr algn="ctr" fontAlgn="ctr"/>
                      <a:r>
                        <a:rPr lang="en-GB" sz="2000" b="1" i="0" u="none" strike="noStrike" dirty="0">
                          <a:solidFill>
                            <a:srgbClr val="000000"/>
                          </a:solidFill>
                          <a:effectLst/>
                          <a:latin typeface="+mn-lt"/>
                        </a:rPr>
                        <a:t>42%</a:t>
                      </a:r>
                    </a:p>
                  </a:txBody>
                  <a:tcPr marL="6350" marR="6350" marT="6350" marB="0" anchor="ctr"/>
                </a:tc>
                <a:tc>
                  <a:txBody>
                    <a:bodyPr/>
                    <a:lstStyle/>
                    <a:p>
                      <a:pPr algn="ctr" fontAlgn="b"/>
                      <a:r>
                        <a:rPr lang="en-GB" sz="2000" b="1" i="0" u="none" strike="noStrike">
                          <a:solidFill>
                            <a:srgbClr val="000000"/>
                          </a:solidFill>
                          <a:effectLst/>
                          <a:latin typeface="+mn-lt"/>
                        </a:rPr>
                        <a:t>57%</a:t>
                      </a:r>
                    </a:p>
                  </a:txBody>
                  <a:tcPr marL="6350" marR="6350" marT="6350" marB="0" anchor="ctr"/>
                </a:tc>
                <a:tc>
                  <a:txBody>
                    <a:bodyPr/>
                    <a:lstStyle/>
                    <a:p>
                      <a:pPr algn="ctr" fontAlgn="b"/>
                      <a:r>
                        <a:rPr lang="en-GB" sz="2000" b="1" i="0" u="none" strike="noStrike" dirty="0">
                          <a:solidFill>
                            <a:srgbClr val="000000"/>
                          </a:solidFill>
                          <a:effectLst/>
                          <a:latin typeface="+mn-lt"/>
                        </a:rPr>
                        <a:t>15%</a:t>
                      </a:r>
                    </a:p>
                  </a:txBody>
                  <a:tcPr marL="6350" marR="6350" marT="6350" marB="0" anchor="ctr"/>
                </a:tc>
                <a:tc>
                  <a:txBody>
                    <a:bodyPr/>
                    <a:lstStyle/>
                    <a:p>
                      <a:pPr algn="ctr" fontAlgn="b"/>
                      <a:r>
                        <a:rPr lang="en-GB" sz="2000" b="1" i="0" u="none" strike="noStrike" dirty="0">
                          <a:solidFill>
                            <a:srgbClr val="000000"/>
                          </a:solidFill>
                          <a:effectLst/>
                          <a:latin typeface="+mn-lt"/>
                        </a:rPr>
                        <a:t>51%</a:t>
                      </a:r>
                    </a:p>
                  </a:txBody>
                  <a:tcPr marL="6350" marR="6350" marT="6350" marB="0" anchor="ctr"/>
                </a:tc>
                <a:tc>
                  <a:txBody>
                    <a:bodyPr/>
                    <a:lstStyle/>
                    <a:p>
                      <a:pPr algn="ctr" fontAlgn="b"/>
                      <a:r>
                        <a:rPr lang="en-GB" sz="2000" b="1" i="0" u="none" strike="noStrike">
                          <a:solidFill>
                            <a:srgbClr val="000000"/>
                          </a:solidFill>
                          <a:effectLst/>
                          <a:latin typeface="+mn-lt"/>
                        </a:rPr>
                        <a:t>36%</a:t>
                      </a:r>
                    </a:p>
                  </a:txBody>
                  <a:tcPr marL="6350" marR="6350" marT="6350" marB="0" anchor="ctr"/>
                </a:tc>
                <a:tc>
                  <a:txBody>
                    <a:bodyPr/>
                    <a:lstStyle/>
                    <a:p>
                      <a:pPr algn="ctr" fontAlgn="b"/>
                      <a:r>
                        <a:rPr lang="en-GB" sz="2000" b="1" i="0" u="none" strike="noStrike">
                          <a:solidFill>
                            <a:srgbClr val="000000"/>
                          </a:solidFill>
                          <a:effectLst/>
                          <a:latin typeface="+mn-lt"/>
                        </a:rPr>
                        <a:t>51%</a:t>
                      </a:r>
                    </a:p>
                  </a:txBody>
                  <a:tcPr marL="6350" marR="6350" marT="6350" marB="0" anchor="ctr"/>
                </a:tc>
                <a:tc>
                  <a:txBody>
                    <a:bodyPr/>
                    <a:lstStyle/>
                    <a:p>
                      <a:pPr algn="ctr" fontAlgn="b"/>
                      <a:r>
                        <a:rPr lang="en-GB" sz="2000" b="1" i="0" u="none" strike="noStrike">
                          <a:solidFill>
                            <a:srgbClr val="000000"/>
                          </a:solidFill>
                          <a:effectLst/>
                          <a:latin typeface="+mn-lt"/>
                        </a:rPr>
                        <a:t>43%</a:t>
                      </a:r>
                    </a:p>
                  </a:txBody>
                  <a:tcPr marL="6350" marR="6350" marT="6350" marB="0" anchor="ctr"/>
                </a:tc>
                <a:extLst>
                  <a:ext uri="{0D108BD9-81ED-4DB2-BD59-A6C34878D82A}">
                    <a16:rowId xmlns:a16="http://schemas.microsoft.com/office/drawing/2014/main" val="4233721083"/>
                  </a:ext>
                </a:extLst>
              </a:tr>
              <a:tr h="637721">
                <a:tc>
                  <a:txBody>
                    <a:bodyPr/>
                    <a:lstStyle/>
                    <a:p>
                      <a:pPr algn="ctr" fontAlgn="b"/>
                      <a:r>
                        <a:rPr lang="en-GB" sz="1800" b="1" i="0" u="none" strike="noStrike" dirty="0">
                          <a:solidFill>
                            <a:srgbClr val="000000"/>
                          </a:solidFill>
                          <a:effectLst/>
                          <a:latin typeface="+mn-lt"/>
                        </a:rPr>
                        <a:t>A franchise agreement</a:t>
                      </a:r>
                    </a:p>
                  </a:txBody>
                  <a:tcPr marL="6350" marR="6350" marT="6350" marB="0" anchor="ctr"/>
                </a:tc>
                <a:tc>
                  <a:txBody>
                    <a:bodyPr/>
                    <a:lstStyle/>
                    <a:p>
                      <a:pPr algn="ctr" fontAlgn="ctr"/>
                      <a:r>
                        <a:rPr lang="en-GB" sz="2000" b="1" i="0" u="none" strike="noStrike" dirty="0">
                          <a:solidFill>
                            <a:srgbClr val="000000"/>
                          </a:solidFill>
                          <a:effectLst/>
                          <a:latin typeface="+mn-lt"/>
                        </a:rPr>
                        <a:t>10%</a:t>
                      </a:r>
                    </a:p>
                  </a:txBody>
                  <a:tcPr marL="6350" marR="6350" marT="6350" marB="0" anchor="ctr"/>
                </a:tc>
                <a:tc>
                  <a:txBody>
                    <a:bodyPr/>
                    <a:lstStyle/>
                    <a:p>
                      <a:pPr algn="ctr" fontAlgn="b"/>
                      <a:r>
                        <a:rPr lang="en-GB" sz="2000" b="1" i="0" u="none" strike="noStrike">
                          <a:solidFill>
                            <a:srgbClr val="000000"/>
                          </a:solidFill>
                          <a:effectLst/>
                          <a:latin typeface="+mn-lt"/>
                        </a:rPr>
                        <a:t>1%</a:t>
                      </a:r>
                    </a:p>
                  </a:txBody>
                  <a:tcPr marL="6350" marR="6350" marT="6350" marB="0" anchor="ctr"/>
                </a:tc>
                <a:tc>
                  <a:txBody>
                    <a:bodyPr/>
                    <a:lstStyle/>
                    <a:p>
                      <a:pPr algn="ctr" fontAlgn="b"/>
                      <a:r>
                        <a:rPr lang="en-GB" sz="2000" b="1" i="0" u="none" strike="noStrike" dirty="0">
                          <a:solidFill>
                            <a:srgbClr val="000000"/>
                          </a:solidFill>
                          <a:effectLst/>
                          <a:latin typeface="+mn-lt"/>
                        </a:rPr>
                        <a:t>71%</a:t>
                      </a:r>
                    </a:p>
                  </a:txBody>
                  <a:tcPr marL="6350" marR="6350" marT="6350" marB="0" anchor="ctr"/>
                </a:tc>
                <a:tc>
                  <a:txBody>
                    <a:bodyPr/>
                    <a:lstStyle/>
                    <a:p>
                      <a:pPr algn="ctr" fontAlgn="b"/>
                      <a:r>
                        <a:rPr lang="en-GB" sz="2000" b="1" i="0" u="none" strike="noStrike" dirty="0">
                          <a:solidFill>
                            <a:srgbClr val="000000"/>
                          </a:solidFill>
                          <a:effectLst/>
                          <a:latin typeface="+mn-lt"/>
                        </a:rPr>
                        <a:t>0%</a:t>
                      </a:r>
                    </a:p>
                  </a:txBody>
                  <a:tcPr marL="6350" marR="6350" marT="6350" marB="0" anchor="ctr"/>
                </a:tc>
                <a:tc>
                  <a:txBody>
                    <a:bodyPr/>
                    <a:lstStyle/>
                    <a:p>
                      <a:pPr algn="ctr" fontAlgn="b"/>
                      <a:r>
                        <a:rPr lang="en-GB" sz="2000" b="1" i="0" u="none" strike="noStrike">
                          <a:solidFill>
                            <a:srgbClr val="000000"/>
                          </a:solidFill>
                          <a:effectLst/>
                          <a:latin typeface="+mn-lt"/>
                        </a:rPr>
                        <a:t>0%</a:t>
                      </a:r>
                    </a:p>
                  </a:txBody>
                  <a:tcPr marL="6350" marR="6350" marT="6350" marB="0" anchor="ctr"/>
                </a:tc>
                <a:tc>
                  <a:txBody>
                    <a:bodyPr/>
                    <a:lstStyle/>
                    <a:p>
                      <a:pPr algn="ctr" fontAlgn="b"/>
                      <a:r>
                        <a:rPr lang="en-GB" sz="2000" b="1" i="0" u="none" strike="noStrike">
                          <a:solidFill>
                            <a:srgbClr val="000000"/>
                          </a:solidFill>
                          <a:effectLst/>
                          <a:latin typeface="+mn-lt"/>
                        </a:rPr>
                        <a:t>10%</a:t>
                      </a:r>
                    </a:p>
                  </a:txBody>
                  <a:tcPr marL="6350" marR="6350" marT="6350" marB="0" anchor="ctr"/>
                </a:tc>
                <a:tc>
                  <a:txBody>
                    <a:bodyPr/>
                    <a:lstStyle/>
                    <a:p>
                      <a:pPr algn="ctr" fontAlgn="b"/>
                      <a:r>
                        <a:rPr lang="en-GB" sz="2000" b="1" i="0" u="none" strike="noStrike" dirty="0">
                          <a:solidFill>
                            <a:srgbClr val="000000"/>
                          </a:solidFill>
                          <a:effectLst/>
                          <a:latin typeface="+mn-lt"/>
                        </a:rPr>
                        <a:t>0%</a:t>
                      </a:r>
                    </a:p>
                  </a:txBody>
                  <a:tcPr marL="6350" marR="6350" marT="6350" marB="0" anchor="ctr"/>
                </a:tc>
                <a:extLst>
                  <a:ext uri="{0D108BD9-81ED-4DB2-BD59-A6C34878D82A}">
                    <a16:rowId xmlns:a16="http://schemas.microsoft.com/office/drawing/2014/main" val="2604672032"/>
                  </a:ext>
                </a:extLst>
              </a:tr>
              <a:tr h="637721">
                <a:tc>
                  <a:txBody>
                    <a:bodyPr/>
                    <a:lstStyle/>
                    <a:p>
                      <a:pPr algn="ctr" fontAlgn="b"/>
                      <a:r>
                        <a:rPr lang="en-GB" sz="1800" b="1" i="0" u="none" strike="noStrike" dirty="0">
                          <a:solidFill>
                            <a:srgbClr val="000000"/>
                          </a:solidFill>
                          <a:effectLst/>
                          <a:latin typeface="+mn-lt"/>
                        </a:rPr>
                        <a:t>A short agreement of less than 12 months or tenancy at will</a:t>
                      </a:r>
                    </a:p>
                  </a:txBody>
                  <a:tcPr marL="6350" marR="6350" marT="6350" marB="0" anchor="ctr"/>
                </a:tc>
                <a:tc>
                  <a:txBody>
                    <a:bodyPr/>
                    <a:lstStyle/>
                    <a:p>
                      <a:pPr algn="ctr" fontAlgn="ctr"/>
                      <a:r>
                        <a:rPr lang="en-GB" sz="2000" b="1" i="0" u="none" strike="noStrike" dirty="0">
                          <a:solidFill>
                            <a:srgbClr val="000000"/>
                          </a:solidFill>
                          <a:effectLst/>
                          <a:latin typeface="+mn-lt"/>
                        </a:rPr>
                        <a:t>7%</a:t>
                      </a:r>
                    </a:p>
                  </a:txBody>
                  <a:tcPr marL="6350" marR="6350" marT="6350" marB="0" anchor="ctr"/>
                </a:tc>
                <a:tc>
                  <a:txBody>
                    <a:bodyPr/>
                    <a:lstStyle/>
                    <a:p>
                      <a:pPr algn="ctr" fontAlgn="b"/>
                      <a:r>
                        <a:rPr lang="en-GB" sz="2000" b="1" i="0" u="none" strike="noStrike" dirty="0">
                          <a:solidFill>
                            <a:srgbClr val="000000"/>
                          </a:solidFill>
                          <a:effectLst/>
                          <a:latin typeface="+mn-lt"/>
                        </a:rPr>
                        <a:t>14%</a:t>
                      </a:r>
                    </a:p>
                  </a:txBody>
                  <a:tcPr marL="6350" marR="6350" marT="6350" marB="0" anchor="ctr"/>
                </a:tc>
                <a:tc>
                  <a:txBody>
                    <a:bodyPr/>
                    <a:lstStyle/>
                    <a:p>
                      <a:pPr algn="ctr" fontAlgn="b"/>
                      <a:r>
                        <a:rPr lang="en-GB" sz="2000" b="1" i="0" u="none" strike="noStrike">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7%</a:t>
                      </a:r>
                    </a:p>
                  </a:txBody>
                  <a:tcPr marL="6350" marR="6350" marT="6350" marB="0" anchor="ctr"/>
                </a:tc>
                <a:tc>
                  <a:txBody>
                    <a:bodyPr/>
                    <a:lstStyle/>
                    <a:p>
                      <a:pPr algn="ctr" fontAlgn="b"/>
                      <a:r>
                        <a:rPr lang="en-GB" sz="2000" b="1" i="0" u="none" strike="noStrike" dirty="0">
                          <a:solidFill>
                            <a:srgbClr val="000000"/>
                          </a:solidFill>
                          <a:effectLst/>
                          <a:latin typeface="+mn-lt"/>
                        </a:rPr>
                        <a:t>6%</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a:solidFill>
                            <a:srgbClr val="000000"/>
                          </a:solidFill>
                          <a:effectLst/>
                          <a:latin typeface="+mn-lt"/>
                        </a:rPr>
                        <a:t>6%</a:t>
                      </a:r>
                    </a:p>
                  </a:txBody>
                  <a:tcPr marL="6350" marR="6350" marT="6350" marB="0" anchor="ctr"/>
                </a:tc>
                <a:extLst>
                  <a:ext uri="{0D108BD9-81ED-4DB2-BD59-A6C34878D82A}">
                    <a16:rowId xmlns:a16="http://schemas.microsoft.com/office/drawing/2014/main" val="135519641"/>
                  </a:ext>
                </a:extLst>
              </a:tr>
              <a:tr h="637721">
                <a:tc>
                  <a:txBody>
                    <a:bodyPr/>
                    <a:lstStyle/>
                    <a:p>
                      <a:pPr algn="ctr" fontAlgn="b"/>
                      <a:r>
                        <a:rPr lang="en-GB" sz="1800" b="1" i="0" u="none" strike="noStrike" dirty="0">
                          <a:solidFill>
                            <a:srgbClr val="000000"/>
                          </a:solidFill>
                          <a:effectLst/>
                          <a:latin typeface="+mn-lt"/>
                        </a:rPr>
                        <a:t>Something else</a:t>
                      </a:r>
                    </a:p>
                  </a:txBody>
                  <a:tcPr marL="6350" marR="6350" marT="6350" marB="0" anchor="ctr"/>
                </a:tc>
                <a:tc>
                  <a:txBody>
                    <a:bodyPr/>
                    <a:lstStyle/>
                    <a:p>
                      <a:pPr algn="ctr" fontAlgn="ctr"/>
                      <a:r>
                        <a:rPr lang="en-GB" sz="2000" b="1" i="0" u="none" strike="noStrike" dirty="0">
                          <a:solidFill>
                            <a:srgbClr val="000000"/>
                          </a:solidFill>
                          <a:effectLst/>
                          <a:latin typeface="+mn-lt"/>
                        </a:rPr>
                        <a:t>6%</a:t>
                      </a:r>
                    </a:p>
                  </a:txBody>
                  <a:tcPr marL="6350" marR="6350" marT="6350" marB="0" anchor="ctr"/>
                </a:tc>
                <a:tc>
                  <a:txBody>
                    <a:bodyPr/>
                    <a:lstStyle/>
                    <a:p>
                      <a:pPr algn="ctr" fontAlgn="b"/>
                      <a:r>
                        <a:rPr lang="en-GB" sz="2000" b="1" i="0" u="none" strike="noStrike">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5%</a:t>
                      </a:r>
                    </a:p>
                  </a:txBody>
                  <a:tcPr marL="6350" marR="6350" marT="6350" marB="0" anchor="ctr"/>
                </a:tc>
                <a:tc>
                  <a:txBody>
                    <a:bodyPr/>
                    <a:lstStyle/>
                    <a:p>
                      <a:pPr algn="ctr" fontAlgn="b"/>
                      <a:r>
                        <a:rPr lang="en-GB" sz="2000" b="1" i="0" u="none" strike="noStrike" dirty="0">
                          <a:solidFill>
                            <a:srgbClr val="000000"/>
                          </a:solidFill>
                          <a:effectLst/>
                          <a:latin typeface="+mn-lt"/>
                        </a:rPr>
                        <a:t>7%</a:t>
                      </a:r>
                    </a:p>
                  </a:txBody>
                  <a:tcPr marL="6350" marR="6350" marT="6350" marB="0" anchor="ctr"/>
                </a:tc>
                <a:tc>
                  <a:txBody>
                    <a:bodyPr/>
                    <a:lstStyle/>
                    <a:p>
                      <a:pPr algn="ctr" fontAlgn="b"/>
                      <a:r>
                        <a:rPr lang="en-GB" sz="2000" b="1" i="0" u="none" strike="noStrike" dirty="0">
                          <a:solidFill>
                            <a:srgbClr val="000000"/>
                          </a:solidFill>
                          <a:effectLst/>
                          <a:latin typeface="+mn-lt"/>
                        </a:rPr>
                        <a:t>7%</a:t>
                      </a:r>
                    </a:p>
                  </a:txBody>
                  <a:tcPr marL="6350" marR="6350" marT="6350" marB="0" anchor="ctr"/>
                </a:tc>
                <a:extLst>
                  <a:ext uri="{0D108BD9-81ED-4DB2-BD59-A6C34878D82A}">
                    <a16:rowId xmlns:a16="http://schemas.microsoft.com/office/drawing/2014/main" val="1849533632"/>
                  </a:ext>
                </a:extLst>
              </a:tr>
            </a:tbl>
          </a:graphicData>
        </a:graphic>
      </p:graphicFrame>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 Franchise includes those referring to themselves as operating under a retail agreement </a:t>
            </a:r>
          </a:p>
        </p:txBody>
      </p:sp>
    </p:spTree>
    <p:extLst>
      <p:ext uri="{BB962C8B-B14F-4D97-AF65-F5344CB8AC3E}">
        <p14:creationId xmlns:p14="http://schemas.microsoft.com/office/powerpoint/2010/main" val="111044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50F475-D6D9-4216-BEC4-F008AF159594}"/>
              </a:ext>
            </a:extLst>
          </p:cNvPr>
          <p:cNvSpPr>
            <a:spLocks noGrp="1"/>
          </p:cNvSpPr>
          <p:nvPr>
            <p:ph type="sldNum" sz="quarter" idx="4"/>
          </p:nvPr>
        </p:nvSpPr>
        <p:spPr>
          <a:xfrm>
            <a:off x="437230" y="6279028"/>
            <a:ext cx="304370" cy="365125"/>
          </a:xfrm>
        </p:spPr>
        <p:txBody>
          <a:bodyPr/>
          <a:lstStyle/>
          <a:p>
            <a:fld id="{D61AABEC-672F-4B68-B914-690DA978312C}" type="slidenum">
              <a:rPr lang="en-GB" smtClean="0"/>
              <a:pPr/>
              <a:t>8</a:t>
            </a:fld>
            <a:r>
              <a:rPr lang="en-GB"/>
              <a:t> </a:t>
            </a:r>
          </a:p>
        </p:txBody>
      </p:sp>
      <p:sp>
        <p:nvSpPr>
          <p:cNvPr id="8" name="Text Placeholder 7">
            <a:extLst>
              <a:ext uri="{FF2B5EF4-FFF2-40B4-BE49-F238E27FC236}">
                <a16:creationId xmlns:a16="http://schemas.microsoft.com/office/drawing/2014/main" id="{937C010B-CA78-4687-8AE9-84EF840053EA}"/>
              </a:ext>
            </a:extLst>
          </p:cNvPr>
          <p:cNvSpPr>
            <a:spLocks noGrp="1"/>
          </p:cNvSpPr>
          <p:nvPr>
            <p:ph type="body" sz="quarter" idx="13"/>
          </p:nvPr>
        </p:nvSpPr>
        <p:spPr>
          <a:xfrm>
            <a:off x="8904312" y="91698"/>
            <a:ext cx="2837315" cy="3062377"/>
          </a:xfrm>
        </p:spPr>
        <p:txBody>
          <a:bodyPr/>
          <a:lstStyle/>
          <a:p>
            <a:r>
              <a:rPr lang="en-GB" dirty="0"/>
              <a:t>03</a:t>
            </a:r>
          </a:p>
        </p:txBody>
      </p:sp>
      <p:sp>
        <p:nvSpPr>
          <p:cNvPr id="2" name="Titre 1" descr="Header">
            <a:extLst>
              <a:ext uri="{FF2B5EF4-FFF2-40B4-BE49-F238E27FC236}">
                <a16:creationId xmlns:a16="http://schemas.microsoft.com/office/drawing/2014/main" id="{D613DD3E-31BB-4591-B36A-E6867E6AD0A4}"/>
              </a:ext>
            </a:extLst>
          </p:cNvPr>
          <p:cNvSpPr>
            <a:spLocks noGrp="1"/>
          </p:cNvSpPr>
          <p:nvPr>
            <p:ph type="title"/>
          </p:nvPr>
        </p:nvSpPr>
        <p:spPr>
          <a:xfrm>
            <a:off x="399987" y="2402111"/>
            <a:ext cx="7420302" cy="830997"/>
          </a:xfrm>
        </p:spPr>
        <p:txBody>
          <a:bodyPr/>
          <a:lstStyle/>
          <a:p>
            <a:r>
              <a:rPr lang="en-GB" dirty="0"/>
              <a:t>Topline findings</a:t>
            </a:r>
          </a:p>
        </p:txBody>
      </p:sp>
    </p:spTree>
    <p:extLst>
      <p:ext uri="{BB962C8B-B14F-4D97-AF65-F5344CB8AC3E}">
        <p14:creationId xmlns:p14="http://schemas.microsoft.com/office/powerpoint/2010/main" val="237267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EA98D4-1565-41AE-9DB5-E7052C2CA6DE}"/>
              </a:ext>
              <a:ext uri="{C183D7F6-B498-43B3-948B-1728B52AA6E4}">
                <adec:decorative xmlns:adec="http://schemas.microsoft.com/office/drawing/2017/decorative" val="1"/>
              </a:ext>
            </a:extLst>
          </p:cNvPr>
          <p:cNvSpPr>
            <a:spLocks noGrp="1"/>
          </p:cNvSpPr>
          <p:nvPr>
            <p:ph sz="quarter" idx="13"/>
          </p:nvPr>
        </p:nvSpPr>
        <p:spPr>
          <a:xfrm>
            <a:off x="6267450" y="1484313"/>
            <a:ext cx="5481637" cy="4464050"/>
          </a:xfrm>
          <a:solidFill>
            <a:schemeClr val="bg1">
              <a:lumMod val="95000"/>
            </a:schemeClr>
          </a:solidFill>
        </p:spPr>
        <p:txBody>
          <a:bodyPr/>
          <a:lstStyle/>
          <a:p>
            <a:r>
              <a:rPr lang="en-GB"/>
              <a:t> </a:t>
            </a:r>
          </a:p>
        </p:txBody>
      </p:sp>
      <p:sp>
        <p:nvSpPr>
          <p:cNvPr id="11" name="Content Placeholder 7">
            <a:extLst>
              <a:ext uri="{FF2B5EF4-FFF2-40B4-BE49-F238E27FC236}">
                <a16:creationId xmlns:a16="http://schemas.microsoft.com/office/drawing/2014/main" id="{28F5D899-7C78-419A-B298-29059DBC545B}"/>
              </a:ext>
              <a:ext uri="{C183D7F6-B498-43B3-948B-1728B52AA6E4}">
                <adec:decorative xmlns:adec="http://schemas.microsoft.com/office/drawing/2017/decorative" val="1"/>
              </a:ext>
            </a:extLst>
          </p:cNvPr>
          <p:cNvSpPr txBox="1">
            <a:spLocks/>
          </p:cNvSpPr>
          <p:nvPr/>
        </p:nvSpPr>
        <p:spPr>
          <a:xfrm>
            <a:off x="433944" y="1482660"/>
            <a:ext cx="5481637" cy="4464050"/>
          </a:xfrm>
          <a:prstGeom prst="rect">
            <a:avLst/>
          </a:prstGeom>
          <a:solidFill>
            <a:schemeClr val="bg1">
              <a:lumMod val="95000"/>
            </a:schemeClr>
          </a:solidFill>
        </p:spPr>
        <p:txBody>
          <a:bodyPr vert="horz" lIns="0" tIns="0" rIns="0" bIns="0" rtlCol="0">
            <a:no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p>
        </p:txBody>
      </p:sp>
      <p:sp>
        <p:nvSpPr>
          <p:cNvPr id="9" name="Slide Number Placeholder 8">
            <a:extLst>
              <a:ext uri="{FF2B5EF4-FFF2-40B4-BE49-F238E27FC236}">
                <a16:creationId xmlns:a16="http://schemas.microsoft.com/office/drawing/2014/main" id="{67F500E8-CFFE-4FC6-9458-E19C5C396BE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6" name="Title 8">
            <a:extLst>
              <a:ext uri="{FF2B5EF4-FFF2-40B4-BE49-F238E27FC236}">
                <a16:creationId xmlns:a16="http://schemas.microsoft.com/office/drawing/2014/main" id="{BE230940-6B11-47B4-98CA-5475041DBE7F}"/>
              </a:ext>
            </a:extLst>
          </p:cNvPr>
          <p:cNvSpPr txBox="1">
            <a:spLocks noGrp="1"/>
          </p:cNvSpPr>
          <p:nvPr>
            <p:ph type="title" idx="4294967295"/>
          </p:nvPr>
        </p:nvSpPr>
        <p:spPr>
          <a:xfrm>
            <a:off x="437229" y="416025"/>
            <a:ext cx="11270405" cy="111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j-ea"/>
                <a:cs typeface="+mj-cs"/>
              </a:rPr>
              <a:t>Whether tenants have received information about the Pubs Code</a:t>
            </a:r>
          </a:p>
        </p:txBody>
      </p:sp>
      <p:sp>
        <p:nvSpPr>
          <p:cNvPr id="18" name="TextBox 17">
            <a:extLst>
              <a:ext uri="{FF2B5EF4-FFF2-40B4-BE49-F238E27FC236}">
                <a16:creationId xmlns:a16="http://schemas.microsoft.com/office/drawing/2014/main" id="{ECA29A47-228B-40D9-9F7E-D8AF22BC0AE2}"/>
              </a:ext>
            </a:extLst>
          </p:cNvPr>
          <p:cNvSpPr txBox="1"/>
          <p:nvPr/>
        </p:nvSpPr>
        <p:spPr>
          <a:xfrm>
            <a:off x="437230" y="954101"/>
            <a:ext cx="11070138" cy="281103"/>
          </a:xfrm>
          <a:prstGeom prst="rect">
            <a:avLst/>
          </a:prstGeom>
          <a:noFill/>
        </p:spPr>
        <p:txBody>
          <a:bodyPr wrap="square" lIns="0" tIns="0" rIns="0" bIns="0" rtlCol="0">
            <a:spAutoFit/>
          </a:bodyPr>
          <a:lstStyle/>
          <a:p>
            <a:pPr lvl="0">
              <a:lnSpc>
                <a:spcPct val="110000"/>
              </a:lnSpc>
              <a:spcBef>
                <a:spcPts val="400"/>
              </a:spcBef>
              <a:spcAft>
                <a:spcPts val="400"/>
              </a:spcAft>
              <a:defRPr/>
            </a:pPr>
            <a:r>
              <a:rPr lang="en-GB" b="1">
                <a:solidFill>
                  <a:srgbClr val="878787"/>
                </a:solidFill>
              </a:rPr>
              <a:t>C1. Have you ever read, seen or heard anything in relation to The Pubs Code?</a:t>
            </a:r>
            <a:endParaRPr kumimoji="0" lang="en-GB" sz="1800" b="1" i="0" u="none" strike="noStrike" kern="1200" cap="none" spc="0" normalizeH="0" baseline="0" noProof="0">
              <a:ln>
                <a:noFill/>
              </a:ln>
              <a:solidFill>
                <a:srgbClr val="878787"/>
              </a:solidFill>
              <a:effectLst/>
              <a:uLnTx/>
              <a:uFillTx/>
              <a:latin typeface="Arial"/>
              <a:ea typeface="+mn-ea"/>
              <a:cs typeface="+mn-cs"/>
            </a:endParaRPr>
          </a:p>
        </p:txBody>
      </p:sp>
      <p:sp>
        <p:nvSpPr>
          <p:cNvPr id="6" name="TextBox 5">
            <a:extLst>
              <a:ext uri="{FF2B5EF4-FFF2-40B4-BE49-F238E27FC236}">
                <a16:creationId xmlns:a16="http://schemas.microsoft.com/office/drawing/2014/main" id="{FE6C448B-6096-4406-8CD7-20CA8D8191C2}"/>
              </a:ext>
            </a:extLst>
          </p:cNvPr>
          <p:cNvSpPr txBox="1"/>
          <p:nvPr/>
        </p:nvSpPr>
        <p:spPr>
          <a:xfrm>
            <a:off x="589415" y="1790241"/>
            <a:ext cx="5063240" cy="2154436"/>
          </a:xfrm>
          <a:prstGeom prst="rect">
            <a:avLst/>
          </a:prstGeom>
          <a:noFill/>
        </p:spPr>
        <p:txBody>
          <a:bodyPr wrap="square" lIns="0" tIns="0" rIns="0" bIns="0" rtlCol="0">
            <a:spAutoFit/>
          </a:bodyPr>
          <a:lstStyle/>
          <a:p>
            <a:pPr marL="342900" indent="-342900" algn="l">
              <a:spcBef>
                <a:spcPts val="600"/>
              </a:spcBef>
              <a:spcAft>
                <a:spcPts val="1800"/>
              </a:spcAft>
              <a:buFont typeface="Arial" panose="020B0604020202020204" pitchFamily="34" charset="0"/>
              <a:buChar char="•"/>
            </a:pPr>
            <a:r>
              <a:rPr lang="en-GB" sz="2000" dirty="0"/>
              <a:t>80% of tenants have heard of the pubs code – a significant drop on 2023 but still at high levels.</a:t>
            </a:r>
          </a:p>
          <a:p>
            <a:pPr marL="342900" indent="-342900" algn="l">
              <a:spcBef>
                <a:spcPts val="600"/>
              </a:spcBef>
              <a:spcAft>
                <a:spcPts val="1800"/>
              </a:spcAft>
              <a:buFont typeface="Arial" panose="020B0604020202020204" pitchFamily="34" charset="0"/>
              <a:buChar char="•"/>
            </a:pPr>
            <a:r>
              <a:rPr lang="en-GB" sz="2000" dirty="0"/>
              <a:t>Awareness is below 8 in 10 for tenants of Star (76%) and Stonegate (79%) but still at healthy levels overall.</a:t>
            </a:r>
          </a:p>
        </p:txBody>
      </p:sp>
      <p:sp>
        <p:nvSpPr>
          <p:cNvPr id="2" name="TextBox 1">
            <a:extLst>
              <a:ext uri="{FF2B5EF4-FFF2-40B4-BE49-F238E27FC236}">
                <a16:creationId xmlns:a16="http://schemas.microsoft.com/office/drawing/2014/main" id="{EC294B87-59E6-4792-B0F7-741126D2E923}"/>
              </a:ext>
            </a:extLst>
          </p:cNvPr>
          <p:cNvSpPr txBox="1"/>
          <p:nvPr/>
        </p:nvSpPr>
        <p:spPr>
          <a:xfrm>
            <a:off x="6525498" y="1622041"/>
            <a:ext cx="4965540" cy="553998"/>
          </a:xfrm>
          <a:prstGeom prst="rect">
            <a:avLst/>
          </a:prstGeom>
          <a:noFill/>
        </p:spPr>
        <p:txBody>
          <a:bodyPr wrap="square" lIns="0" tIns="0" rIns="0" bIns="0" rtlCol="0">
            <a:spAutoFit/>
          </a:bodyPr>
          <a:lstStyle/>
          <a:p>
            <a:pPr algn="l">
              <a:spcBef>
                <a:spcPts val="400"/>
              </a:spcBef>
              <a:spcAft>
                <a:spcPts val="400"/>
              </a:spcAft>
            </a:pPr>
            <a:r>
              <a:rPr lang="en-GB" b="1" dirty="0"/>
              <a:t>% Ever read, seen or heard anything in relation to Pubs Code</a:t>
            </a:r>
          </a:p>
        </p:txBody>
      </p:sp>
      <p:graphicFrame>
        <p:nvGraphicFramePr>
          <p:cNvPr id="5" name="Chart 4" descr="Chart showing the % ever read, seen or heard anything in relation to the pubs code over time. Responses: 2024 80%, 2023 84%, 2022 84%, 2019 78% and 2017 77%.">
            <a:extLst>
              <a:ext uri="{FF2B5EF4-FFF2-40B4-BE49-F238E27FC236}">
                <a16:creationId xmlns:a16="http://schemas.microsoft.com/office/drawing/2014/main" id="{A774D3BB-60F0-4F3B-82E9-9C4833F1A386}"/>
              </a:ext>
            </a:extLst>
          </p:cNvPr>
          <p:cNvGraphicFramePr/>
          <p:nvPr>
            <p:extLst>
              <p:ext uri="{D42A27DB-BD31-4B8C-83A1-F6EECF244321}">
                <p14:modId xmlns:p14="http://schemas.microsoft.com/office/powerpoint/2010/main" val="2564551976"/>
              </p:ext>
            </p:extLst>
          </p:nvPr>
        </p:nvGraphicFramePr>
        <p:xfrm>
          <a:off x="6267450" y="2070350"/>
          <a:ext cx="5833506" cy="3928761"/>
        </p:xfrm>
        <a:graphic>
          <a:graphicData uri="http://schemas.openxmlformats.org/drawingml/2006/chart">
            <c:chart xmlns:c="http://schemas.openxmlformats.org/drawingml/2006/chart" xmlns:r="http://schemas.openxmlformats.org/officeDocument/2006/relationships" r:id="rId3"/>
          </a:graphicData>
        </a:graphic>
      </p:graphicFrame>
      <p:sp>
        <p:nvSpPr>
          <p:cNvPr id="24" name="Isosceles Triangle 23" descr="Red arrow denoting 2024 score of 80% is statistically significantly lower than 2023 score of 84%.">
            <a:extLst>
              <a:ext uri="{FF2B5EF4-FFF2-40B4-BE49-F238E27FC236}">
                <a16:creationId xmlns:a16="http://schemas.microsoft.com/office/drawing/2014/main" id="{DFF15B59-3E3C-88F4-4B5A-94F48F125EE7}"/>
              </a:ext>
            </a:extLst>
          </p:cNvPr>
          <p:cNvSpPr/>
          <p:nvPr/>
        </p:nvSpPr>
        <p:spPr>
          <a:xfrm rot="10800000">
            <a:off x="11275874" y="2488153"/>
            <a:ext cx="231494" cy="24622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3" name="Isosceles Triangle 2" descr="Green arrow denoting 2022 score of 84% is statistically significantly larger than 2019 score of 78%.">
            <a:extLst>
              <a:ext uri="{FF2B5EF4-FFF2-40B4-BE49-F238E27FC236}">
                <a16:creationId xmlns:a16="http://schemas.microsoft.com/office/drawing/2014/main" id="{5B5C665B-AB1D-4BE1-A9DB-441C0D8896F4}"/>
              </a:ext>
            </a:extLst>
          </p:cNvPr>
          <p:cNvSpPr/>
          <p:nvPr/>
        </p:nvSpPr>
        <p:spPr>
          <a:xfrm>
            <a:off x="11259544" y="3884245"/>
            <a:ext cx="231494" cy="24622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12" name="Text Placeholder 15">
            <a:extLst>
              <a:ext uri="{FF2B5EF4-FFF2-40B4-BE49-F238E27FC236}">
                <a16:creationId xmlns:a16="http://schemas.microsoft.com/office/drawing/2014/main" id="{A2FD1FB7-225D-42B3-928A-46576C486224}"/>
              </a:ext>
            </a:extLst>
          </p:cNvPr>
          <p:cNvSpPr txBox="1">
            <a:spLocks/>
          </p:cNvSpPr>
          <p:nvPr/>
        </p:nvSpPr>
        <p:spPr>
          <a:xfrm>
            <a:off x="437230" y="6049862"/>
            <a:ext cx="8068141" cy="392113"/>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800" b="1" i="0" u="none" strike="noStrike" kern="1200" cap="none" spc="0" normalizeH="0" baseline="0" noProof="0" dirty="0">
                <a:ln>
                  <a:noFill/>
                </a:ln>
                <a:solidFill>
                  <a:prstClr val="black"/>
                </a:solidFill>
                <a:effectLst/>
                <a:uLnTx/>
                <a:uFillTx/>
                <a:latin typeface="Arial"/>
                <a:ea typeface="+mn-ea"/>
                <a:cs typeface="+mn-cs"/>
              </a:rPr>
              <a:t>Base: </a:t>
            </a:r>
            <a:r>
              <a:rPr kumimoji="0" lang="en-GB" sz="800" i="0" u="none" strike="noStrike" kern="1200" cap="none" spc="0" normalizeH="0" baseline="0" noProof="0" dirty="0">
                <a:ln>
                  <a:noFill/>
                </a:ln>
                <a:solidFill>
                  <a:prstClr val="black"/>
                </a:solidFill>
                <a:effectLst/>
                <a:uLnTx/>
                <a:uFillTx/>
                <a:latin typeface="Arial"/>
                <a:ea typeface="+mn-ea"/>
                <a:cs typeface="+mn-cs"/>
              </a:rPr>
              <a:t>All tied pub tenants (</a:t>
            </a:r>
            <a:r>
              <a:rPr lang="en-GB" sz="800" dirty="0">
                <a:solidFill>
                  <a:prstClr val="black"/>
                </a:solidFill>
                <a:latin typeface="Arial"/>
              </a:rPr>
              <a:t>1203</a:t>
            </a:r>
            <a:r>
              <a:rPr kumimoji="0" lang="en-GB" sz="800" i="0" u="none" strike="noStrike" kern="1200" cap="none" spc="0" normalizeH="0" baseline="0" noProof="0" dirty="0">
                <a:ln>
                  <a:noFill/>
                </a:ln>
                <a:solidFill>
                  <a:prstClr val="black"/>
                </a:solidFill>
                <a:effectLst/>
                <a:uLnTx/>
                <a:uFillTx/>
                <a:latin typeface="Arial"/>
                <a:ea typeface="+mn-ea"/>
                <a:cs typeface="+mn-cs"/>
              </a:rPr>
              <a:t>)</a:t>
            </a:r>
          </a:p>
        </p:txBody>
      </p:sp>
      <p:sp>
        <p:nvSpPr>
          <p:cNvPr id="10" name="TextBox 9">
            <a:extLst>
              <a:ext uri="{FF2B5EF4-FFF2-40B4-BE49-F238E27FC236}">
                <a16:creationId xmlns:a16="http://schemas.microsoft.com/office/drawing/2014/main" id="{CE48FD47-25AA-41E3-AFD8-C6FB4687D8AD}"/>
              </a:ext>
              <a:ext uri="{C183D7F6-B498-43B3-948B-1728B52AA6E4}">
                <adec:decorative xmlns:adec="http://schemas.microsoft.com/office/drawing/2017/decorative" val="1"/>
              </a:ext>
            </a:extLst>
          </p:cNvPr>
          <p:cNvSpPr txBox="1"/>
          <p:nvPr/>
        </p:nvSpPr>
        <p:spPr>
          <a:xfrm>
            <a:off x="6340807" y="3910572"/>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2022 Survey </a:t>
            </a:r>
          </a:p>
        </p:txBody>
      </p:sp>
      <p:sp>
        <p:nvSpPr>
          <p:cNvPr id="13" name="TextBox 12">
            <a:extLst>
              <a:ext uri="{FF2B5EF4-FFF2-40B4-BE49-F238E27FC236}">
                <a16:creationId xmlns:a16="http://schemas.microsoft.com/office/drawing/2014/main" id="{C2D89249-0C35-4FA5-A863-BAF3025ADD0D}"/>
              </a:ext>
              <a:ext uri="{C183D7F6-B498-43B3-948B-1728B52AA6E4}">
                <adec:decorative xmlns:adec="http://schemas.microsoft.com/office/drawing/2017/decorative" val="1"/>
              </a:ext>
            </a:extLst>
          </p:cNvPr>
          <p:cNvSpPr txBox="1"/>
          <p:nvPr/>
        </p:nvSpPr>
        <p:spPr>
          <a:xfrm>
            <a:off x="6340807" y="4613157"/>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2019 Survey </a:t>
            </a:r>
          </a:p>
        </p:txBody>
      </p:sp>
      <p:sp>
        <p:nvSpPr>
          <p:cNvPr id="14" name="TextBox 13">
            <a:extLst>
              <a:ext uri="{FF2B5EF4-FFF2-40B4-BE49-F238E27FC236}">
                <a16:creationId xmlns:a16="http://schemas.microsoft.com/office/drawing/2014/main" id="{4A910B8B-9C76-4A80-A226-F5C9516E65B4}"/>
              </a:ext>
              <a:ext uri="{C183D7F6-B498-43B3-948B-1728B52AA6E4}">
                <adec:decorative xmlns:adec="http://schemas.microsoft.com/office/drawing/2017/decorative" val="1"/>
              </a:ext>
            </a:extLst>
          </p:cNvPr>
          <p:cNvSpPr txBox="1"/>
          <p:nvPr/>
        </p:nvSpPr>
        <p:spPr>
          <a:xfrm>
            <a:off x="6340807" y="5351262"/>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2017 Survey </a:t>
            </a:r>
          </a:p>
        </p:txBody>
      </p:sp>
      <p:grpSp>
        <p:nvGrpSpPr>
          <p:cNvPr id="7" name="Group 6" descr="Key showing symbols that identify statistically significant differences between survey waves. A red triangle represents a significant decrease and a green triangle represents a significant increase.">
            <a:extLst>
              <a:ext uri="{FF2B5EF4-FFF2-40B4-BE49-F238E27FC236}">
                <a16:creationId xmlns:a16="http://schemas.microsoft.com/office/drawing/2014/main" id="{72803220-0562-5A5A-92F8-DBD238812CC6}"/>
              </a:ext>
            </a:extLst>
          </p:cNvPr>
          <p:cNvGrpSpPr/>
          <p:nvPr/>
        </p:nvGrpSpPr>
        <p:grpSpPr>
          <a:xfrm>
            <a:off x="7744817" y="6082333"/>
            <a:ext cx="3768951" cy="163585"/>
            <a:chOff x="8431550" y="5967659"/>
            <a:chExt cx="3768951" cy="163585"/>
          </a:xfrm>
        </p:grpSpPr>
        <p:grpSp>
          <p:nvGrpSpPr>
            <p:cNvPr id="17" name="Group 16">
              <a:extLst>
                <a:ext uri="{FF2B5EF4-FFF2-40B4-BE49-F238E27FC236}">
                  <a16:creationId xmlns:a16="http://schemas.microsoft.com/office/drawing/2014/main" id="{5EFDA14D-5BD6-448D-B5AD-A7BA5894B5B4}"/>
                </a:ext>
                <a:ext uri="{C183D7F6-B498-43B3-948B-1728B52AA6E4}">
                  <adec:decorative xmlns:adec="http://schemas.microsoft.com/office/drawing/2017/decorative" val="1"/>
                </a:ext>
              </a:extLst>
            </p:cNvPr>
            <p:cNvGrpSpPr/>
            <p:nvPr/>
          </p:nvGrpSpPr>
          <p:grpSpPr>
            <a:xfrm>
              <a:off x="8431550" y="5967659"/>
              <a:ext cx="275587" cy="163585"/>
              <a:chOff x="7859745" y="5983833"/>
              <a:chExt cx="275587" cy="163585"/>
            </a:xfrm>
          </p:grpSpPr>
          <p:sp>
            <p:nvSpPr>
              <p:cNvPr id="19" name="Isosceles Triangle 18">
                <a:extLst>
                  <a:ext uri="{FF2B5EF4-FFF2-40B4-BE49-F238E27FC236}">
                    <a16:creationId xmlns:a16="http://schemas.microsoft.com/office/drawing/2014/main" id="{81DF6314-0E13-4837-B62E-7A8DE1ABACA7}"/>
                  </a:ext>
                </a:extLst>
              </p:cNvPr>
              <p:cNvSpPr/>
              <p:nvPr/>
            </p:nvSpPr>
            <p:spPr>
              <a:xfrm flipV="1">
                <a:off x="7859745" y="5987670"/>
                <a:ext cx="150193" cy="159748"/>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sp>
            <p:nvSpPr>
              <p:cNvPr id="20" name="Isosceles Triangle 19">
                <a:extLst>
                  <a:ext uri="{FF2B5EF4-FFF2-40B4-BE49-F238E27FC236}">
                    <a16:creationId xmlns:a16="http://schemas.microsoft.com/office/drawing/2014/main" id="{0F7615ED-2576-44B7-996E-9B963990AF29}"/>
                  </a:ext>
                </a:extLst>
              </p:cNvPr>
              <p:cNvSpPr/>
              <p:nvPr/>
            </p:nvSpPr>
            <p:spPr>
              <a:xfrm>
                <a:off x="7985139" y="5983833"/>
                <a:ext cx="150193" cy="159748"/>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err="1">
                  <a:solidFill>
                    <a:schemeClr val="tx1"/>
                  </a:solidFill>
                </a:endParaRPr>
              </a:p>
            </p:txBody>
          </p:sp>
        </p:grpSp>
        <p:sp>
          <p:nvSpPr>
            <p:cNvPr id="21" name="Text Placeholder 15">
              <a:extLst>
                <a:ext uri="{FF2B5EF4-FFF2-40B4-BE49-F238E27FC236}">
                  <a16:creationId xmlns:a16="http://schemas.microsoft.com/office/drawing/2014/main" id="{76E26FC9-E5A8-478D-8875-79C2A309AF7D}"/>
                </a:ext>
                <a:ext uri="{C183D7F6-B498-43B3-948B-1728B52AA6E4}">
                  <adec:decorative xmlns:adec="http://schemas.microsoft.com/office/drawing/2017/decorative" val="1"/>
                </a:ext>
              </a:extLst>
            </p:cNvPr>
            <p:cNvSpPr txBox="1">
              <a:spLocks/>
            </p:cNvSpPr>
            <p:nvPr/>
          </p:nvSpPr>
          <p:spPr>
            <a:xfrm>
              <a:off x="8753709" y="5973238"/>
              <a:ext cx="3446792" cy="154169"/>
            </a:xfrm>
            <a:prstGeom prst="rect">
              <a:avLst/>
            </a:prstGeom>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kumimoji="0" lang="en-GB" sz="1000" i="0" u="none" strike="noStrike" kern="1200" cap="none" spc="0" normalizeH="0" baseline="0" noProof="0">
                  <a:ln>
                    <a:noFill/>
                  </a:ln>
                  <a:solidFill>
                    <a:prstClr val="black"/>
                  </a:solidFill>
                  <a:effectLst/>
                  <a:uLnTx/>
                  <a:uFillTx/>
                  <a:latin typeface="Arial"/>
                  <a:ea typeface="+mn-ea"/>
                  <a:cs typeface="+mn-cs"/>
                </a:rPr>
                <a:t>Statistically significantly different from previous survey</a:t>
              </a:r>
            </a:p>
          </p:txBody>
        </p:sp>
      </p:grpSp>
      <p:sp>
        <p:nvSpPr>
          <p:cNvPr id="4" name="TextBox 3">
            <a:extLst>
              <a:ext uri="{FF2B5EF4-FFF2-40B4-BE49-F238E27FC236}">
                <a16:creationId xmlns:a16="http://schemas.microsoft.com/office/drawing/2014/main" id="{FDCE1442-4486-53E0-B7D7-603867247C65}"/>
              </a:ext>
              <a:ext uri="{C183D7F6-B498-43B3-948B-1728B52AA6E4}">
                <adec:decorative xmlns:adec="http://schemas.microsoft.com/office/drawing/2017/decorative" val="1"/>
              </a:ext>
            </a:extLst>
          </p:cNvPr>
          <p:cNvSpPr txBox="1"/>
          <p:nvPr/>
        </p:nvSpPr>
        <p:spPr>
          <a:xfrm>
            <a:off x="6340807" y="3210150"/>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2023 Survey </a:t>
            </a:r>
          </a:p>
        </p:txBody>
      </p:sp>
      <p:sp>
        <p:nvSpPr>
          <p:cNvPr id="22" name="TextBox 21">
            <a:extLst>
              <a:ext uri="{FF2B5EF4-FFF2-40B4-BE49-F238E27FC236}">
                <a16:creationId xmlns:a16="http://schemas.microsoft.com/office/drawing/2014/main" id="{3D4E2A82-7282-7155-10DF-9B8151DB8A86}"/>
              </a:ext>
              <a:ext uri="{C183D7F6-B498-43B3-948B-1728B52AA6E4}">
                <adec:decorative xmlns:adec="http://schemas.microsoft.com/office/drawing/2017/decorative" val="1"/>
              </a:ext>
            </a:extLst>
          </p:cNvPr>
          <p:cNvSpPr txBox="1"/>
          <p:nvPr/>
        </p:nvSpPr>
        <p:spPr>
          <a:xfrm>
            <a:off x="6340807" y="2488153"/>
            <a:ext cx="1404010" cy="246221"/>
          </a:xfrm>
          <a:prstGeom prst="rect">
            <a:avLst/>
          </a:prstGeom>
          <a:noFill/>
        </p:spPr>
        <p:txBody>
          <a:bodyPr wrap="square" lIns="0" tIns="0" rIns="0" bIns="0" rtlCol="0">
            <a:spAutoFit/>
          </a:bodyPr>
          <a:lstStyle/>
          <a:p>
            <a:pPr algn="r">
              <a:spcBef>
                <a:spcPts val="400"/>
              </a:spcBef>
              <a:spcAft>
                <a:spcPts val="400"/>
              </a:spcAft>
            </a:pPr>
            <a:r>
              <a:rPr lang="en-GB" sz="1600" dirty="0"/>
              <a:t>2024 Survey </a:t>
            </a:r>
          </a:p>
        </p:txBody>
      </p:sp>
    </p:spTree>
    <p:extLst>
      <p:ext uri="{BB962C8B-B14F-4D97-AF65-F5344CB8AC3E}">
        <p14:creationId xmlns:p14="http://schemas.microsoft.com/office/powerpoint/2010/main" val="945576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3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5.xml><?xml version="1.0" encoding="utf-8"?>
<a:theme xmlns:a="http://schemas.openxmlformats.org/drawingml/2006/main" name="4_IPSOS - Classical Template - 16x9">
  <a:themeElements>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Presentation2" id="{7DDB4B83-A65F-4928-8BD8-200A2C548F1C}" vid="{4A6F8B1E-1B78-4CA6-AC3E-636FF79DF222}"/>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46E89A49-37DA-439A-89A0-5CA9CEF03818}">
  <we:reference id="wa200001745" version="1.0.1.5" store="en-US" storeType="OMEX"/>
  <we:alternateReferences>
    <we:reference id="wa200001745" version="1.0.1.5" store="wa20000174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175785B-E734-4F3C-BFBD-1B2A695FEEAC}">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E46E26CF-B999-4FC1-AEAD-AE08AFB6E429}">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2EDF8A869A9848A073C28B10EA4013" ma:contentTypeVersion="114" ma:contentTypeDescription="Create a new document." ma:contentTypeScope="" ma:versionID="39363bb3619e18e6d945876d4a6f9034">
  <xsd:schema xmlns:xsd="http://www.w3.org/2001/XMLSchema" xmlns:xs="http://www.w3.org/2001/XMLSchema" xmlns:p="http://schemas.microsoft.com/office/2006/metadata/properties" xmlns:ns2="0063f72e-ace3-48fb-9c1f-5b513408b31f" xmlns:ns3="46122ccb-6ba3-441f-ad90-a1cd2b6e9301" xmlns:ns4="b413c3fd-5a3b-4239-b985-69032e371c04" xmlns:ns5="a8f60570-4bd3-4f2b-950b-a996de8ab151" xmlns:ns6="aaacb922-5235-4a66-b188-303b9b46fbd7" xmlns:ns7="cfb88cb2-c53d-437f-951a-834de1ffbb94" targetNamespace="http://schemas.microsoft.com/office/2006/metadata/properties" ma:root="true" ma:fieldsID="5b2b654ebe87696129d4bb6a487e4126" ns2:_="" ns3:_="" ns4:_="" ns5:_="" ns6:_="" ns7:_="">
    <xsd:import namespace="0063f72e-ace3-48fb-9c1f-5b513408b31f"/>
    <xsd:import namespace="46122ccb-6ba3-441f-ad90-a1cd2b6e9301"/>
    <xsd:import namespace="b413c3fd-5a3b-4239-b985-69032e371c04"/>
    <xsd:import namespace="a8f60570-4bd3-4f2b-950b-a996de8ab151"/>
    <xsd:import namespace="aaacb922-5235-4a66-b188-303b9b46fbd7"/>
    <xsd:import namespace="cfb88cb2-c53d-437f-951a-834de1ffbb94"/>
    <xsd:element name="properties">
      <xsd:complexType>
        <xsd:sequence>
          <xsd:element name="documentManagement">
            <xsd:complexType>
              <xsd:all>
                <xsd:element ref="ns2:Security_x0020_Classification" minOccurs="0"/>
                <xsd:element ref="ns2:Descriptor" minOccurs="0"/>
                <xsd:element ref="ns3:m975189f4ba442ecbf67d4147307b177" minOccurs="0"/>
                <xsd:element ref="ns3:TaxCatchAll" minOccurs="0"/>
                <xsd:element ref="ns3:TaxCatchAllLabel" minOccurs="0"/>
                <xsd:element ref="ns4:Government_x0020_Body" minOccurs="0"/>
                <xsd:element ref="ns4:Date_x0020_Opened" minOccurs="0"/>
                <xsd:element ref="ns4:Date_x0020_Closed" minOccurs="0"/>
                <xsd:element ref="ns5:Retention_x0020_Label" minOccurs="0"/>
                <xsd:element ref="ns6:LegacyData" minOccurs="0"/>
                <xsd:element ref="ns3:_dlc_DocId" minOccurs="0"/>
                <xsd:element ref="ns3:_dlc_DocIdUrl" minOccurs="0"/>
                <xsd:element ref="ns3:_dlc_DocIdPersistId" minOccurs="0"/>
                <xsd:element ref="ns7:MediaServiceMetadata" minOccurs="0"/>
                <xsd:element ref="ns7:MediaServiceFastMetadata" minOccurs="0"/>
                <xsd:element ref="ns7:MediaServiceAutoKeyPoints" minOccurs="0"/>
                <xsd:element ref="ns7:MediaServiceKeyPoints" minOccurs="0"/>
                <xsd:element ref="ns3:SharedWithUsers" minOccurs="0"/>
                <xsd:element ref="ns3:SharedWithDetails" minOccurs="0"/>
                <xsd:element ref="ns7:MediaServiceDateTaken" minOccurs="0"/>
                <xsd:element ref="ns7:MediaServiceAutoTags" minOccurs="0"/>
                <xsd:element ref="ns7:MediaServiceOCR" minOccurs="0"/>
                <xsd:element ref="ns7:MediaServiceGenerationTime" minOccurs="0"/>
                <xsd:element ref="ns7:MediaServiceEventHashCode" minOccurs="0"/>
                <xsd:element ref="ns7:MediaLengthInSeconds" minOccurs="0"/>
                <xsd:element ref="ns7:MediaServiceLocation"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9"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46122ccb-6ba3-441f-ad90-a1cd2b6e9301" elementFormDefault="qualified">
    <xsd:import namespace="http://schemas.microsoft.com/office/2006/documentManagement/types"/>
    <xsd:import namespace="http://schemas.microsoft.com/office/infopath/2007/PartnerControls"/>
    <xsd:element name="m975189f4ba442ecbf67d4147307b177" ma:index="10" nillable="true" ma:taxonomy="true" ma:internalName="m975189f4ba442ecbf67d4147307b177" ma:taxonomyFieldName="Business_x0020_Unit" ma:displayName="Business Unit" ma:default="1;#Pubs Regulator|ad6c086e-0221-467a-a934-a2ae10d64ad9"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303aa6ef-9ca4-473c-93b8-0873d9a1a6e4}" ma:internalName="TaxCatchAll" ma:showField="CatchAllData" ma:web="46122ccb-6ba3-441f-ad90-a1cd2b6e930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303aa6ef-9ca4-473c-93b8-0873d9a1a6e4}" ma:internalName="TaxCatchAllLabel" ma:readOnly="true" ma:showField="CatchAllDataLabel" ma:web="46122ccb-6ba3-441f-ad90-a1cd2b6e9301">
      <xsd:complexType>
        <xsd:complexContent>
          <xsd:extension base="dms:MultiChoiceLookup">
            <xsd:sequence>
              <xsd:element name="Value" type="dms:Lookup" maxOccurs="unbounded" minOccurs="0" nillable="true"/>
            </xsd:sequence>
          </xsd:extension>
        </xsd:complexContent>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4" nillable="true" ma:displayName="Government Body" ma:default="Pubs Code Adjudicator" ma:internalName="Government_x0020_Body">
      <xsd:simpleType>
        <xsd:restriction base="dms:Text">
          <xsd:maxLength value="255"/>
        </xsd:restriction>
      </xsd:simpleType>
    </xsd:element>
    <xsd:element name="Date_x0020_Opened" ma:index="15" nillable="true" ma:displayName="Date Opened" ma:default="[Today]" ma:format="DateOnly" ma:internalName="Date_x0020_Opened">
      <xsd:simpleType>
        <xsd:restriction base="dms:DateTime"/>
      </xsd:simpleType>
    </xsd:element>
    <xsd:element name="Date_x0020_Closed" ma:index="16"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17"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8"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b88cb2-c53d-437f-951a-834de1ffbb94"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element name="MediaServiceLocation" ma:index="34"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Pubs Code Adjudicator</Government_x0020_Body>
    <Date_x0020_Opened xmlns="b413c3fd-5a3b-4239-b985-69032e371c04">2023-05-05T08:53:35+00:00</Date_x0020_Opened>
    <m975189f4ba442ecbf67d4147307b177 xmlns="46122ccb-6ba3-441f-ad90-a1cd2b6e9301">
      <Terms xmlns="http://schemas.microsoft.com/office/infopath/2007/PartnerControls">
        <TermInfo xmlns="http://schemas.microsoft.com/office/infopath/2007/PartnerControls">
          <TermName xmlns="http://schemas.microsoft.com/office/infopath/2007/PartnerControls">Pubs Regulator</TermName>
          <TermId xmlns="http://schemas.microsoft.com/office/infopath/2007/PartnerControls">ad6c086e-0221-467a-a934-a2ae10d64ad9</TermId>
        </TermInfo>
      </Terms>
    </m975189f4ba442ecbf67d4147307b177>
    <LegacyData xmlns="aaacb922-5235-4a66-b188-303b9b46fbd7" xsi:nil="true"/>
    <Descriptor xmlns="0063f72e-ace3-48fb-9c1f-5b513408b31f" xsi:nil="true"/>
    <TaxCatchAll xmlns="46122ccb-6ba3-441f-ad90-a1cd2b6e9301">
      <Value>1</Value>
    </TaxCatchAll>
    <Security_x0020_Classification xmlns="0063f72e-ace3-48fb-9c1f-5b513408b31f">OFFICIAL</Security_x0020_Classification>
    <Retention_x0020_Label xmlns="a8f60570-4bd3-4f2b-950b-a996de8ab151" xsi:nil="true"/>
    <Date_x0020_Closed xmlns="b413c3fd-5a3b-4239-b985-69032e371c04" xsi:nil="true"/>
    <lcf76f155ced4ddcb4097134ff3c332f xmlns="cfb88cb2-c53d-437f-951a-834de1ffbb94">
      <Terms xmlns="http://schemas.microsoft.com/office/infopath/2007/PartnerControls"/>
    </lcf76f155ced4ddcb4097134ff3c332f>
    <_dlc_DocId xmlns="46122ccb-6ba3-441f-ad90-a1cd2b6e9301">VW4HY5Z5JMDP-1260283455-60285</_dlc_DocId>
    <_dlc_DocIdUrl xmlns="46122ccb-6ba3-441f-ad90-a1cd2b6e9301">
      <Url>https://beisgov.sharepoint.com/sites/PubsCodeAdjudicator/_layouts/15/DocIdRedir.aspx?ID=VW4HY5Z5JMDP-1260283455-60285</Url>
      <Description>VW4HY5Z5JMDP-1260283455-60285</Description>
    </_dlc_DocIdUrl>
    <SharedWithUsers xmlns="46122ccb-6ba3-441f-ad90-a1cd2b6e9301">
      <UserInfo>
        <DisplayName>Dickie, Fiona (Pubs Code Adjudicator)</DisplayName>
        <AccountId>25</AccountId>
        <AccountType/>
      </UserInfo>
      <UserInfo>
        <DisplayName>Diamond, Katharine (Pubs Code Adjudicator)</DisplayName>
        <AccountId>23</AccountId>
        <AccountType/>
      </UserInfo>
      <UserInfo>
        <DisplayName>Smith3, Louise (Pubs Code Adjudicator)</DisplayName>
        <AccountId>33</AccountId>
        <AccountType/>
      </UserInfo>
    </SharedWithUsers>
  </documentManagement>
</p:properties>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0E8FB83B-9276-4BAE-ADDC-97C243083E18}">
  <ds:schemaRefs>
    <ds:schemaRef ds:uri="0063f72e-ace3-48fb-9c1f-5b513408b31f"/>
    <ds:schemaRef ds:uri="46122ccb-6ba3-441f-ad90-a1cd2b6e9301"/>
    <ds:schemaRef ds:uri="a8f60570-4bd3-4f2b-950b-a996de8ab151"/>
    <ds:schemaRef ds:uri="aaacb922-5235-4a66-b188-303b9b46fbd7"/>
    <ds:schemaRef ds:uri="b413c3fd-5a3b-4239-b985-69032e371c04"/>
    <ds:schemaRef ds:uri="cfb88cb2-c53d-437f-951a-834de1ffbb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E9DE3C-BD6C-4B94-AC46-90CC61EDA4F4}">
  <ds:schemaRefs>
    <ds:schemaRef ds:uri="http://schemas.microsoft.com/sharepoint/events"/>
  </ds:schemaRefs>
</ds:datastoreItem>
</file>

<file path=customXml/itemProps4.xml><?xml version="1.0" encoding="utf-8"?>
<ds:datastoreItem xmlns:ds="http://schemas.openxmlformats.org/officeDocument/2006/customXml" ds:itemID="{C7752AC9-3141-4DBE-9E93-91151A710F39}">
  <ds:schemaRefs>
    <ds:schemaRef ds:uri="http://schemas.microsoft.com/office/infopath/2007/PartnerControls"/>
    <ds:schemaRef ds:uri="b413c3fd-5a3b-4239-b985-69032e371c04"/>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46122ccb-6ba3-441f-ad90-a1cd2b6e9301"/>
    <ds:schemaRef ds:uri="cfb88cb2-c53d-437f-951a-834de1ffbb94"/>
    <ds:schemaRef ds:uri="http://purl.org/dc/elements/1.1/"/>
    <ds:schemaRef ds:uri="aaacb922-5235-4a66-b188-303b9b46fbd7"/>
    <ds:schemaRef ds:uri="0063f72e-ace3-48fb-9c1f-5b513408b31f"/>
    <ds:schemaRef ds:uri="a8f60570-4bd3-4f2b-950b-a996de8ab15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narrative_template_16x9_uk_ipsos_mori_v1.2</Template>
  <TotalTime>4307</TotalTime>
  <Words>5014</Words>
  <Application>Microsoft Office PowerPoint</Application>
  <PresentationFormat>Widescreen</PresentationFormat>
  <Paragraphs>627</Paragraphs>
  <Slides>44</Slides>
  <Notes>40</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44</vt:i4>
      </vt:variant>
    </vt:vector>
  </HeadingPairs>
  <TitlesOfParts>
    <vt:vector size="57" baseType="lpstr">
      <vt:lpstr>Arial</vt:lpstr>
      <vt:lpstr>Arial Black</vt:lpstr>
      <vt:lpstr>Arial Body</vt:lpstr>
      <vt:lpstr>Courier New</vt:lpstr>
      <vt:lpstr>HelveticaNeueLT Std Lt Cn</vt:lpstr>
      <vt:lpstr>Segoe UI</vt:lpstr>
      <vt:lpstr>Wingdings</vt:lpstr>
      <vt:lpstr>IPSOS - Classical Template - 16x9</vt:lpstr>
      <vt:lpstr>1_IPSOS - Classical Template - 16x9</vt:lpstr>
      <vt:lpstr>2_IPSOS - Classical Template - 16x9</vt:lpstr>
      <vt:lpstr>3_IPSOS - Classical Template - 16x9</vt:lpstr>
      <vt:lpstr>4_IPSOS - Classical Template - 16x9</vt:lpstr>
      <vt:lpstr>Diapositive think-cell</vt:lpstr>
      <vt:lpstr>Pubs Code Adjudicator Tied Tenants Survey 2024  </vt:lpstr>
      <vt:lpstr>Overview</vt:lpstr>
      <vt:lpstr>Methodology</vt:lpstr>
      <vt:lpstr>Findings at a glance (1)</vt:lpstr>
      <vt:lpstr>Profile of tied tenants</vt:lpstr>
      <vt:lpstr>Profile of tied tenants – some key stats</vt:lpstr>
      <vt:lpstr>Type of pub arrangement by pub company</vt:lpstr>
      <vt:lpstr>Topline findings</vt:lpstr>
      <vt:lpstr>Whether tenants have received information about the Pubs Code</vt:lpstr>
      <vt:lpstr>Awareness of the Pubs Code</vt:lpstr>
      <vt:lpstr>Where tenants have seen information about the Pubs Code</vt:lpstr>
      <vt:lpstr>Where tenants would go for information about the Pubs Code</vt:lpstr>
      <vt:lpstr>Awareness of the Pubs Code Adjudicator</vt:lpstr>
      <vt:lpstr>Tenant trust in PCA independence </vt:lpstr>
      <vt:lpstr>Awareness and experience of code rights</vt:lpstr>
      <vt:lpstr>Familiarity with rights</vt:lpstr>
      <vt:lpstr>Satisfaction with pub company handling of Pubs Code events</vt:lpstr>
      <vt:lpstr>Tenant satisfaction with tenancy and pub company</vt:lpstr>
      <vt:lpstr>Overall satisfaction with pub company </vt:lpstr>
      <vt:lpstr>Satisfaction with pub company year on year  </vt:lpstr>
      <vt:lpstr>Reasons tenants are satisfied with the relationship </vt:lpstr>
      <vt:lpstr>Reasons tenants are dissatisfied with the relationship </vt:lpstr>
      <vt:lpstr>Satisfaction with type of tenancy agreement</vt:lpstr>
      <vt:lpstr>Reasons tenants are happy with their type of agreement </vt:lpstr>
      <vt:lpstr>Reasons tenants are unhappy with their type of agreement </vt:lpstr>
      <vt:lpstr>Relationship with pub company</vt:lpstr>
      <vt:lpstr>Awareness of business development manager and code compliance officer</vt:lpstr>
      <vt:lpstr>Tenant ratings of business development manager </vt:lpstr>
      <vt:lpstr>BDM fairness in discussions</vt:lpstr>
      <vt:lpstr>BDM ongoing business support</vt:lpstr>
      <vt:lpstr>BDM management of repairs</vt:lpstr>
      <vt:lpstr>Reasons tenants are happy with how repairs are managed</vt:lpstr>
      <vt:lpstr>Reasons tenants are unhappy with how repairs are managed</vt:lpstr>
      <vt:lpstr>BDM provision of information about dilapidations</vt:lpstr>
      <vt:lpstr>Tenant ratings of code compliance officer </vt:lpstr>
      <vt:lpstr>Tenant ratings of code compliance officer year on year  </vt:lpstr>
      <vt:lpstr>Information received by new tenants</vt:lpstr>
      <vt:lpstr>What information new tenants remember receiving before starting</vt:lpstr>
      <vt:lpstr>How useful tenants found information before starting tenancy </vt:lpstr>
      <vt:lpstr>How useful tenants found their sustainable business plan </vt:lpstr>
      <vt:lpstr>In closing…</vt:lpstr>
      <vt:lpstr>What have we learned?</vt:lpstr>
      <vt:lpstr>Final thoughts…</vt:lpstr>
      <vt:lpstr>Ipsos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Day</dc:creator>
  <cp:lastModifiedBy>Simms, Glenis (Pubs Code Adjudicator)</cp:lastModifiedBy>
  <cp:revision>304</cp:revision>
  <cp:lastPrinted>2023-06-05T13:28:19Z</cp:lastPrinted>
  <dcterms:created xsi:type="dcterms:W3CDTF">2020-09-22T13:00:44Z</dcterms:created>
  <dcterms:modified xsi:type="dcterms:W3CDTF">2024-08-15T07:53:10Z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0x010100E32EDF8A869A9848A073C28B10EA4013</vt:lpwstr>
  </property>
  <property fmtid="{D5CDD505-2E9C-101B-9397-08002B2CF9AE}" pid="3" name="MSIP_Label_ba62f585-b40f-4ab9-bafe-39150f03d124_Enabled">
    <vt:lpwstr>true</vt:lpwstr>
  </property>
  <property fmtid="{D5CDD505-2E9C-101B-9397-08002B2CF9AE}" pid="4" name="MSIP_Label_ba62f585-b40f-4ab9-bafe-39150f03d124_SetDate">
    <vt:lpwstr>2023-05-05T08:31:52Z</vt:lpwstr>
  </property>
  <property fmtid="{D5CDD505-2E9C-101B-9397-08002B2CF9AE}" pid="5" name="MSIP_Label_ba62f585-b40f-4ab9-bafe-39150f03d124_Method">
    <vt:lpwstr>Standard</vt:lpwstr>
  </property>
  <property fmtid="{D5CDD505-2E9C-101B-9397-08002B2CF9AE}" pid="6" name="MSIP_Label_ba62f585-b40f-4ab9-bafe-39150f03d124_Name">
    <vt:lpwstr>OFFICIAL</vt:lpwstr>
  </property>
  <property fmtid="{D5CDD505-2E9C-101B-9397-08002B2CF9AE}" pid="7" name="MSIP_Label_ba62f585-b40f-4ab9-bafe-39150f03d124_SiteId">
    <vt:lpwstr>cbac7005-02c1-43eb-b497-e6492d1b2dd8</vt:lpwstr>
  </property>
  <property fmtid="{D5CDD505-2E9C-101B-9397-08002B2CF9AE}" pid="8" name="MSIP_Label_ba62f585-b40f-4ab9-bafe-39150f03d124_ActionId">
    <vt:lpwstr>faa7032b-b424-49bb-8df0-af7ca91077eb</vt:lpwstr>
  </property>
  <property fmtid="{D5CDD505-2E9C-101B-9397-08002B2CF9AE}" pid="9" name="MSIP_Label_ba62f585-b40f-4ab9-bafe-39150f03d124_ContentBits">
    <vt:lpwstr>0</vt:lpwstr>
  </property>
  <property fmtid="{D5CDD505-2E9C-101B-9397-08002B2CF9AE}" pid="10" name="Business Unit">
    <vt:lpwstr>1;#Pubs Regulator|ad6c086e-0221-467a-a934-a2ae10d64ad9</vt:lpwstr>
  </property>
  <property fmtid="{D5CDD505-2E9C-101B-9397-08002B2CF9AE}" pid="11" name="MediaServiceImageTags">
    <vt:lpwstr/>
  </property>
  <property fmtid="{D5CDD505-2E9C-101B-9397-08002B2CF9AE}" pid="12" name="_dlc_DocIdItemGuid">
    <vt:lpwstr>43df5a85-6fb6-4827-a52e-a7eb460b7a1d</vt:lpwstr>
  </property>
</Properties>
</file>