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5" Type="http://schemas.microsoft.com/office/2020/02/relationships/classificationlabels" Target="docMetadata/LabelInfo.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Lst>
  <p:notesMasterIdLst>
    <p:notesMasterId r:id="rId39"/>
  </p:notesMasterIdLst>
  <p:sldIdLst>
    <p:sldId id="256" r:id="rId5"/>
    <p:sldId id="367" r:id="rId6"/>
    <p:sldId id="370" r:id="rId7"/>
    <p:sldId id="369" r:id="rId8"/>
    <p:sldId id="371" r:id="rId9"/>
    <p:sldId id="372" r:id="rId10"/>
    <p:sldId id="373" r:id="rId11"/>
    <p:sldId id="374" r:id="rId12"/>
    <p:sldId id="375" r:id="rId13"/>
    <p:sldId id="359" r:id="rId14"/>
    <p:sldId id="361" r:id="rId15"/>
    <p:sldId id="257" r:id="rId16"/>
    <p:sldId id="343" r:id="rId17"/>
    <p:sldId id="294" r:id="rId18"/>
    <p:sldId id="295" r:id="rId19"/>
    <p:sldId id="296" r:id="rId20"/>
    <p:sldId id="344" r:id="rId21"/>
    <p:sldId id="345" r:id="rId22"/>
    <p:sldId id="346" r:id="rId23"/>
    <p:sldId id="348" r:id="rId24"/>
    <p:sldId id="362" r:id="rId25"/>
    <p:sldId id="364" r:id="rId26"/>
    <p:sldId id="365" r:id="rId27"/>
    <p:sldId id="347" r:id="rId28"/>
    <p:sldId id="349" r:id="rId29"/>
    <p:sldId id="360" r:id="rId30"/>
    <p:sldId id="351" r:id="rId31"/>
    <p:sldId id="352" r:id="rId32"/>
    <p:sldId id="353" r:id="rId33"/>
    <p:sldId id="354" r:id="rId34"/>
    <p:sldId id="355" r:id="rId35"/>
    <p:sldId id="356" r:id="rId36"/>
    <p:sldId id="357" r:id="rId37"/>
    <p:sldId id="358" r:id="rId38"/>
  </p:sldIdLst>
  <p:sldSz cx="12192000" cy="6858000"/>
  <p:notesSz cx="6858000" cy="9144000"/>
  <p:defaultTextStyle>
    <a:defPPr>
      <a:defRPr lang="en-GB"/>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FBAA1C17-20BC-24C3-6388-3E881A2BDF3E}" name="Claire Shakespeare" initials="CS" userId="S::claire.shakespeare@communities.gov.uk::ea163912-c7db-40b4-b0c8-f959f9f963a0" providerId="AD"/>
  <p188:author id="{30562C85-33DA-D799-284A-D70E4927C473}" name="Claire Shakespeare" initials="CS" userId="S::Claire.Shakespeare@communities.gov.uk::ea163912-c7db-40b4-b0c8-f959f9f963a0" providerId="AD"/>
</p188: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96" d="100"/>
          <a:sy n="96" d="100"/>
        </p:scale>
        <p:origin x="68" y="136"/>
      </p:cViewPr>
      <p:guideLst/>
    </p:cSldViewPr>
  </p:slideViewPr>
  <p:notesTextViewPr>
    <p:cViewPr>
      <p:scale>
        <a:sx n="1" d="1"/>
        <a:sy n="1" d="1"/>
      </p:scale>
      <p:origin x="0" y="0"/>
    </p:cViewPr>
  </p:notesTextViewPr>
  <p:notesViewPr>
    <p:cSldViewPr snapToGrid="0">
      <p:cViewPr varScale="1">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notesMaster" Target="notesMasters/notesMaster1.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theme" Target="theme/theme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presProps" Target="pres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microsoft.com/office/2018/10/relationships/authors" Target="author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659EAF4-44D9-442E-B784-37EDAA925614}" type="datetimeFigureOut">
              <a:rPr lang="en-GB" smtClean="0"/>
              <a:t>12/08/2024</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E6C10D9-783E-462E-85B0-E3A8779C8DA2}" type="slidenum">
              <a:rPr lang="en-GB" smtClean="0"/>
              <a:t>‹#›</a:t>
            </a:fld>
            <a:endParaRPr lang="en-GB"/>
          </a:p>
        </p:txBody>
      </p:sp>
    </p:spTree>
    <p:extLst>
      <p:ext uri="{BB962C8B-B14F-4D97-AF65-F5344CB8AC3E}">
        <p14:creationId xmlns:p14="http://schemas.microsoft.com/office/powerpoint/2010/main" val="275634776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endParaRPr lang="en-GB" b="0"/>
          </a:p>
        </p:txBody>
      </p:sp>
      <p:sp>
        <p:nvSpPr>
          <p:cNvPr id="4" name="Slide Number Placeholder 3"/>
          <p:cNvSpPr>
            <a:spLocks noGrp="1"/>
          </p:cNvSpPr>
          <p:nvPr>
            <p:ph type="sldNum" sz="quarter" idx="5"/>
          </p:nvPr>
        </p:nvSpPr>
        <p:spPr/>
        <p:txBody>
          <a:bodyPr/>
          <a:lstStyle/>
          <a:p>
            <a:fld id="{C33AC309-70F4-4F97-9A4A-86E3587E6424}" type="slidenum">
              <a:rPr lang="en-GB" smtClean="0"/>
              <a:t>2</a:t>
            </a:fld>
            <a:endParaRPr lang="en-GB"/>
          </a:p>
        </p:txBody>
      </p:sp>
    </p:spTree>
    <p:extLst>
      <p:ext uri="{BB962C8B-B14F-4D97-AF65-F5344CB8AC3E}">
        <p14:creationId xmlns:p14="http://schemas.microsoft.com/office/powerpoint/2010/main" val="425032145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endParaRPr lang="en-GB" b="0"/>
          </a:p>
        </p:txBody>
      </p:sp>
      <p:sp>
        <p:nvSpPr>
          <p:cNvPr id="4" name="Slide Number Placeholder 3"/>
          <p:cNvSpPr>
            <a:spLocks noGrp="1"/>
          </p:cNvSpPr>
          <p:nvPr>
            <p:ph type="sldNum" sz="quarter" idx="5"/>
          </p:nvPr>
        </p:nvSpPr>
        <p:spPr/>
        <p:txBody>
          <a:bodyPr/>
          <a:lstStyle/>
          <a:p>
            <a:fld id="{C33AC309-70F4-4F97-9A4A-86E3587E6424}" type="slidenum">
              <a:rPr lang="en-GB" smtClean="0"/>
              <a:t>11</a:t>
            </a:fld>
            <a:endParaRPr lang="en-GB"/>
          </a:p>
        </p:txBody>
      </p:sp>
    </p:spTree>
    <p:extLst>
      <p:ext uri="{BB962C8B-B14F-4D97-AF65-F5344CB8AC3E}">
        <p14:creationId xmlns:p14="http://schemas.microsoft.com/office/powerpoint/2010/main" val="290258353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lvl="0" indent="-342900">
              <a:lnSpc>
                <a:spcPct val="107000"/>
              </a:lnSpc>
              <a:spcBef>
                <a:spcPts val="600"/>
              </a:spcBef>
              <a:buClr>
                <a:srgbClr val="000000"/>
              </a:buClr>
              <a:buFont typeface="Symbol" panose="05050102010706020507" pitchFamily="18" charset="2"/>
              <a:buChar char=""/>
            </a:pPr>
            <a:r>
              <a:rPr lang="en-GB" sz="1800" b="1">
                <a:effectLst/>
                <a:latin typeface="Arial" panose="020B0604020202020204" pitchFamily="34" charset="0"/>
                <a:ea typeface="Calibri" panose="020F0502020204030204" pitchFamily="34" charset="0"/>
              </a:rPr>
              <a:t>Research and innovation infrastructure</a:t>
            </a:r>
            <a:r>
              <a:rPr lang="en-GB" sz="1800">
                <a:effectLst/>
                <a:latin typeface="Arial" panose="020B0604020202020204" pitchFamily="34" charset="0"/>
                <a:ea typeface="Calibri" panose="020F0502020204030204" pitchFamily="34" charset="0"/>
              </a:rPr>
              <a:t>, largely aligning with SO1.1, which comprised 44 funded projects and covered all projects in which capital expenditure was the main focus (either equipment or buildings).</a:t>
            </a:r>
          </a:p>
          <a:p>
            <a:pPr marL="342900" lvl="0" indent="-342900">
              <a:lnSpc>
                <a:spcPct val="107000"/>
              </a:lnSpc>
              <a:buClr>
                <a:srgbClr val="000000"/>
              </a:buClr>
              <a:buFont typeface="Symbol" panose="05050102010706020507" pitchFamily="18" charset="2"/>
              <a:buChar char=""/>
            </a:pPr>
            <a:r>
              <a:rPr lang="en-GB" sz="1800" b="1">
                <a:effectLst/>
                <a:latin typeface="Arial" panose="020B0604020202020204" pitchFamily="34" charset="0"/>
                <a:ea typeface="Calibri" panose="020F0502020204030204" pitchFamily="34" charset="0"/>
              </a:rPr>
              <a:t>Innovation support for business</a:t>
            </a:r>
            <a:r>
              <a:rPr lang="en-GB" sz="1800">
                <a:effectLst/>
                <a:latin typeface="Arial" panose="020B0604020202020204" pitchFamily="34" charset="0"/>
                <a:ea typeface="Calibri" panose="020F0502020204030204" pitchFamily="34" charset="0"/>
              </a:rPr>
              <a:t>, closely aligning with SO1.2, which comprised 180 projects and covered support activities focused on improving innovation through the use of structured knowledge sharing and learning.</a:t>
            </a:r>
          </a:p>
          <a:p>
            <a:pPr marL="342900" lvl="0" indent="-342900">
              <a:lnSpc>
                <a:spcPct val="107000"/>
              </a:lnSpc>
              <a:spcAft>
                <a:spcPts val="1200"/>
              </a:spcAft>
              <a:buClr>
                <a:srgbClr val="000000"/>
              </a:buClr>
              <a:buFont typeface="Symbol" panose="05050102010706020507" pitchFamily="18" charset="2"/>
              <a:buChar char=""/>
            </a:pPr>
            <a:r>
              <a:rPr lang="en-GB" sz="1800" b="1">
                <a:effectLst/>
                <a:latin typeface="Arial" panose="020B0604020202020204" pitchFamily="34" charset="0"/>
                <a:ea typeface="Calibri" panose="020F0502020204030204" pitchFamily="34" charset="0"/>
              </a:rPr>
              <a:t>Research collaborations</a:t>
            </a:r>
            <a:r>
              <a:rPr lang="en-GB" sz="1800">
                <a:effectLst/>
                <a:latin typeface="Arial" panose="020B0604020202020204" pitchFamily="34" charset="0"/>
                <a:ea typeface="Calibri" panose="020F0502020204030204" pitchFamily="34" charset="0"/>
              </a:rPr>
              <a:t>, closely aligning with SO1.3, which comprised 63 projects in which support activities involved collaboration and partnership between a research support provider and a business beneficiary.</a:t>
            </a:r>
          </a:p>
          <a:p>
            <a:pPr marL="342900" lvl="0" indent="-342900">
              <a:lnSpc>
                <a:spcPct val="107000"/>
              </a:lnSpc>
              <a:spcAft>
                <a:spcPts val="1200"/>
              </a:spcAft>
              <a:buClr>
                <a:srgbClr val="000000"/>
              </a:buClr>
              <a:buFont typeface="Symbol" panose="05050102010706020507" pitchFamily="18" charset="2"/>
              <a:buChar char=""/>
            </a:pPr>
            <a:r>
              <a:rPr lang="en-GB" sz="1800" b="1">
                <a:solidFill>
                  <a:srgbClr val="2A2427"/>
                </a:solidFill>
                <a:effectLst/>
                <a:latin typeface="Calibri" panose="020F0502020204030204" pitchFamily="34" charset="0"/>
                <a:ea typeface="Calibri" panose="020F0502020204030204" pitchFamily="34" charset="0"/>
                <a:cs typeface="Times New Roman" panose="02020603050405020304" pitchFamily="18" charset="0"/>
              </a:rPr>
              <a:t>Grants/finance for R&amp;I</a:t>
            </a:r>
            <a:endParaRPr lang="en-GB" b="0"/>
          </a:p>
        </p:txBody>
      </p:sp>
      <p:sp>
        <p:nvSpPr>
          <p:cNvPr id="4" name="Slide Number Placeholder 3"/>
          <p:cNvSpPr>
            <a:spLocks noGrp="1"/>
          </p:cNvSpPr>
          <p:nvPr>
            <p:ph type="sldNum" sz="quarter" idx="5"/>
          </p:nvPr>
        </p:nvSpPr>
        <p:spPr/>
        <p:txBody>
          <a:bodyPr/>
          <a:lstStyle/>
          <a:p>
            <a:fld id="{C33AC309-70F4-4F97-9A4A-86E3587E6424}" type="slidenum">
              <a:rPr lang="en-GB" smtClean="0"/>
              <a:t>13</a:t>
            </a:fld>
            <a:endParaRPr lang="en-GB"/>
          </a:p>
        </p:txBody>
      </p:sp>
    </p:spTree>
    <p:extLst>
      <p:ext uri="{BB962C8B-B14F-4D97-AF65-F5344CB8AC3E}">
        <p14:creationId xmlns:p14="http://schemas.microsoft.com/office/powerpoint/2010/main" val="27618861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endParaRPr lang="en-GB" b="0"/>
          </a:p>
        </p:txBody>
      </p:sp>
      <p:sp>
        <p:nvSpPr>
          <p:cNvPr id="4" name="Slide Number Placeholder 3"/>
          <p:cNvSpPr>
            <a:spLocks noGrp="1"/>
          </p:cNvSpPr>
          <p:nvPr>
            <p:ph type="sldNum" sz="quarter" idx="5"/>
          </p:nvPr>
        </p:nvSpPr>
        <p:spPr/>
        <p:txBody>
          <a:bodyPr/>
          <a:lstStyle/>
          <a:p>
            <a:fld id="{C33AC309-70F4-4F97-9A4A-86E3587E6424}" type="slidenum">
              <a:rPr lang="en-GB" smtClean="0"/>
              <a:t>14</a:t>
            </a:fld>
            <a:endParaRPr lang="en-GB"/>
          </a:p>
        </p:txBody>
      </p:sp>
    </p:spTree>
    <p:extLst>
      <p:ext uri="{BB962C8B-B14F-4D97-AF65-F5344CB8AC3E}">
        <p14:creationId xmlns:p14="http://schemas.microsoft.com/office/powerpoint/2010/main" val="69457209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endParaRPr lang="en-GB" b="0"/>
          </a:p>
        </p:txBody>
      </p:sp>
      <p:sp>
        <p:nvSpPr>
          <p:cNvPr id="4" name="Slide Number Placeholder 3"/>
          <p:cNvSpPr>
            <a:spLocks noGrp="1"/>
          </p:cNvSpPr>
          <p:nvPr>
            <p:ph type="sldNum" sz="quarter" idx="5"/>
          </p:nvPr>
        </p:nvSpPr>
        <p:spPr/>
        <p:txBody>
          <a:bodyPr/>
          <a:lstStyle/>
          <a:p>
            <a:fld id="{C33AC309-70F4-4F97-9A4A-86E3587E6424}" type="slidenum">
              <a:rPr lang="en-GB" smtClean="0"/>
              <a:t>15</a:t>
            </a:fld>
            <a:endParaRPr lang="en-GB"/>
          </a:p>
        </p:txBody>
      </p:sp>
    </p:spTree>
    <p:extLst>
      <p:ext uri="{BB962C8B-B14F-4D97-AF65-F5344CB8AC3E}">
        <p14:creationId xmlns:p14="http://schemas.microsoft.com/office/powerpoint/2010/main" val="124861752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endParaRPr lang="en-GB" b="0"/>
          </a:p>
        </p:txBody>
      </p:sp>
      <p:sp>
        <p:nvSpPr>
          <p:cNvPr id="4" name="Slide Number Placeholder 3"/>
          <p:cNvSpPr>
            <a:spLocks noGrp="1"/>
          </p:cNvSpPr>
          <p:nvPr>
            <p:ph type="sldNum" sz="quarter" idx="5"/>
          </p:nvPr>
        </p:nvSpPr>
        <p:spPr/>
        <p:txBody>
          <a:bodyPr/>
          <a:lstStyle/>
          <a:p>
            <a:fld id="{C33AC309-70F4-4F97-9A4A-86E3587E6424}" type="slidenum">
              <a:rPr lang="en-GB" smtClean="0"/>
              <a:t>16</a:t>
            </a:fld>
            <a:endParaRPr lang="en-GB"/>
          </a:p>
        </p:txBody>
      </p:sp>
    </p:spTree>
    <p:extLst>
      <p:ext uri="{BB962C8B-B14F-4D97-AF65-F5344CB8AC3E}">
        <p14:creationId xmlns:p14="http://schemas.microsoft.com/office/powerpoint/2010/main" val="32753881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endParaRPr lang="en-GB" b="0"/>
          </a:p>
        </p:txBody>
      </p:sp>
      <p:sp>
        <p:nvSpPr>
          <p:cNvPr id="4" name="Slide Number Placeholder 3"/>
          <p:cNvSpPr>
            <a:spLocks noGrp="1"/>
          </p:cNvSpPr>
          <p:nvPr>
            <p:ph type="sldNum" sz="quarter" idx="5"/>
          </p:nvPr>
        </p:nvSpPr>
        <p:spPr/>
        <p:txBody>
          <a:bodyPr/>
          <a:lstStyle/>
          <a:p>
            <a:fld id="{C33AC309-70F4-4F97-9A4A-86E3587E6424}" type="slidenum">
              <a:rPr lang="en-GB" smtClean="0"/>
              <a:t>18</a:t>
            </a:fld>
            <a:endParaRPr lang="en-GB"/>
          </a:p>
        </p:txBody>
      </p:sp>
    </p:spTree>
    <p:extLst>
      <p:ext uri="{BB962C8B-B14F-4D97-AF65-F5344CB8AC3E}">
        <p14:creationId xmlns:p14="http://schemas.microsoft.com/office/powerpoint/2010/main" val="76339009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endParaRPr lang="en-GB" b="0"/>
          </a:p>
        </p:txBody>
      </p:sp>
      <p:sp>
        <p:nvSpPr>
          <p:cNvPr id="4" name="Slide Number Placeholder 3"/>
          <p:cNvSpPr>
            <a:spLocks noGrp="1"/>
          </p:cNvSpPr>
          <p:nvPr>
            <p:ph type="sldNum" sz="quarter" idx="5"/>
          </p:nvPr>
        </p:nvSpPr>
        <p:spPr/>
        <p:txBody>
          <a:bodyPr/>
          <a:lstStyle/>
          <a:p>
            <a:fld id="{C33AC309-70F4-4F97-9A4A-86E3587E6424}" type="slidenum">
              <a:rPr lang="en-GB" smtClean="0"/>
              <a:t>19</a:t>
            </a:fld>
            <a:endParaRPr lang="en-GB"/>
          </a:p>
        </p:txBody>
      </p:sp>
    </p:spTree>
    <p:extLst>
      <p:ext uri="{BB962C8B-B14F-4D97-AF65-F5344CB8AC3E}">
        <p14:creationId xmlns:p14="http://schemas.microsoft.com/office/powerpoint/2010/main" val="266900116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endParaRPr lang="en-GB" b="0"/>
          </a:p>
        </p:txBody>
      </p:sp>
      <p:sp>
        <p:nvSpPr>
          <p:cNvPr id="4" name="Slide Number Placeholder 3"/>
          <p:cNvSpPr>
            <a:spLocks noGrp="1"/>
          </p:cNvSpPr>
          <p:nvPr>
            <p:ph type="sldNum" sz="quarter" idx="5"/>
          </p:nvPr>
        </p:nvSpPr>
        <p:spPr/>
        <p:txBody>
          <a:bodyPr/>
          <a:lstStyle/>
          <a:p>
            <a:fld id="{C33AC309-70F4-4F97-9A4A-86E3587E6424}" type="slidenum">
              <a:rPr lang="en-GB" smtClean="0"/>
              <a:t>20</a:t>
            </a:fld>
            <a:endParaRPr lang="en-GB"/>
          </a:p>
        </p:txBody>
      </p:sp>
    </p:spTree>
    <p:extLst>
      <p:ext uri="{BB962C8B-B14F-4D97-AF65-F5344CB8AC3E}">
        <p14:creationId xmlns:p14="http://schemas.microsoft.com/office/powerpoint/2010/main" val="263215537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endParaRPr lang="en-GB" b="0"/>
          </a:p>
        </p:txBody>
      </p:sp>
      <p:sp>
        <p:nvSpPr>
          <p:cNvPr id="4" name="Slide Number Placeholder 3"/>
          <p:cNvSpPr>
            <a:spLocks noGrp="1"/>
          </p:cNvSpPr>
          <p:nvPr>
            <p:ph type="sldNum" sz="quarter" idx="5"/>
          </p:nvPr>
        </p:nvSpPr>
        <p:spPr/>
        <p:txBody>
          <a:bodyPr/>
          <a:lstStyle/>
          <a:p>
            <a:fld id="{C33AC309-70F4-4F97-9A4A-86E3587E6424}" type="slidenum">
              <a:rPr lang="en-GB" smtClean="0"/>
              <a:t>21</a:t>
            </a:fld>
            <a:endParaRPr lang="en-GB"/>
          </a:p>
        </p:txBody>
      </p:sp>
    </p:spTree>
    <p:extLst>
      <p:ext uri="{BB962C8B-B14F-4D97-AF65-F5344CB8AC3E}">
        <p14:creationId xmlns:p14="http://schemas.microsoft.com/office/powerpoint/2010/main" val="365642303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endParaRPr lang="en-GB" b="0"/>
          </a:p>
        </p:txBody>
      </p:sp>
      <p:sp>
        <p:nvSpPr>
          <p:cNvPr id="4" name="Slide Number Placeholder 3"/>
          <p:cNvSpPr>
            <a:spLocks noGrp="1"/>
          </p:cNvSpPr>
          <p:nvPr>
            <p:ph type="sldNum" sz="quarter" idx="5"/>
          </p:nvPr>
        </p:nvSpPr>
        <p:spPr/>
        <p:txBody>
          <a:bodyPr/>
          <a:lstStyle/>
          <a:p>
            <a:fld id="{C33AC309-70F4-4F97-9A4A-86E3587E6424}" type="slidenum">
              <a:rPr lang="en-GB" smtClean="0"/>
              <a:t>22</a:t>
            </a:fld>
            <a:endParaRPr lang="en-GB"/>
          </a:p>
        </p:txBody>
      </p:sp>
    </p:spTree>
    <p:extLst>
      <p:ext uri="{BB962C8B-B14F-4D97-AF65-F5344CB8AC3E}">
        <p14:creationId xmlns:p14="http://schemas.microsoft.com/office/powerpoint/2010/main" val="60482351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B04FE24-86E3-4C52-983F-2D5B29A3AD1F}"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18711586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GB" b="0"/>
              <a:t>C32 Decrease of Annual Primary Energy Consumption of Public Building - Energy Savings </a:t>
            </a:r>
            <a:r>
              <a:rPr lang="en-GB" b="0" err="1"/>
              <a:t>KwH</a:t>
            </a:r>
            <a:endParaRPr lang="en-GB" b="0"/>
          </a:p>
          <a:p>
            <a:pPr marL="171450" indent="-171450">
              <a:buFont typeface="Arial" panose="020B0604020202020204" pitchFamily="34" charset="0"/>
              <a:buChar char="•"/>
            </a:pPr>
            <a:r>
              <a:rPr lang="en-GB" b="0"/>
              <a:t>Error in GPB FI table NPIF Private Sector Leverage – £664,301,006</a:t>
            </a:r>
          </a:p>
        </p:txBody>
      </p:sp>
      <p:sp>
        <p:nvSpPr>
          <p:cNvPr id="4" name="Slide Number Placeholder 3"/>
          <p:cNvSpPr>
            <a:spLocks noGrp="1"/>
          </p:cNvSpPr>
          <p:nvPr>
            <p:ph type="sldNum" sz="quarter" idx="5"/>
          </p:nvPr>
        </p:nvSpPr>
        <p:spPr/>
        <p:txBody>
          <a:bodyPr/>
          <a:lstStyle/>
          <a:p>
            <a:fld id="{C33AC309-70F4-4F97-9A4A-86E3587E6424}" type="slidenum">
              <a:rPr lang="en-GB" smtClean="0"/>
              <a:t>23</a:t>
            </a:fld>
            <a:endParaRPr lang="en-GB"/>
          </a:p>
        </p:txBody>
      </p:sp>
    </p:spTree>
    <p:extLst>
      <p:ext uri="{BB962C8B-B14F-4D97-AF65-F5344CB8AC3E}">
        <p14:creationId xmlns:p14="http://schemas.microsoft.com/office/powerpoint/2010/main" val="334181958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endParaRPr lang="en-GB" b="0"/>
          </a:p>
        </p:txBody>
      </p:sp>
      <p:sp>
        <p:nvSpPr>
          <p:cNvPr id="4" name="Slide Number Placeholder 3"/>
          <p:cNvSpPr>
            <a:spLocks noGrp="1"/>
          </p:cNvSpPr>
          <p:nvPr>
            <p:ph type="sldNum" sz="quarter" idx="5"/>
          </p:nvPr>
        </p:nvSpPr>
        <p:spPr/>
        <p:txBody>
          <a:bodyPr/>
          <a:lstStyle/>
          <a:p>
            <a:fld id="{C33AC309-70F4-4F97-9A4A-86E3587E6424}" type="slidenum">
              <a:rPr lang="en-GB" smtClean="0"/>
              <a:t>24</a:t>
            </a:fld>
            <a:endParaRPr lang="en-GB"/>
          </a:p>
        </p:txBody>
      </p:sp>
    </p:spTree>
    <p:extLst>
      <p:ext uri="{BB962C8B-B14F-4D97-AF65-F5344CB8AC3E}">
        <p14:creationId xmlns:p14="http://schemas.microsoft.com/office/powerpoint/2010/main" val="88678695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endParaRPr lang="en-GB" b="0"/>
          </a:p>
        </p:txBody>
      </p:sp>
      <p:sp>
        <p:nvSpPr>
          <p:cNvPr id="4" name="Slide Number Placeholder 3"/>
          <p:cNvSpPr>
            <a:spLocks noGrp="1"/>
          </p:cNvSpPr>
          <p:nvPr>
            <p:ph type="sldNum" sz="quarter" idx="5"/>
          </p:nvPr>
        </p:nvSpPr>
        <p:spPr/>
        <p:txBody>
          <a:bodyPr/>
          <a:lstStyle/>
          <a:p>
            <a:fld id="{C33AC309-70F4-4F97-9A4A-86E3587E6424}" type="slidenum">
              <a:rPr lang="en-GB" smtClean="0"/>
              <a:t>26</a:t>
            </a:fld>
            <a:endParaRPr lang="en-GB"/>
          </a:p>
        </p:txBody>
      </p:sp>
    </p:spTree>
    <p:extLst>
      <p:ext uri="{BB962C8B-B14F-4D97-AF65-F5344CB8AC3E}">
        <p14:creationId xmlns:p14="http://schemas.microsoft.com/office/powerpoint/2010/main" val="28387582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endParaRPr lang="en-GB" b="0"/>
          </a:p>
        </p:txBody>
      </p:sp>
      <p:sp>
        <p:nvSpPr>
          <p:cNvPr id="4" name="Slide Number Placeholder 3"/>
          <p:cNvSpPr>
            <a:spLocks noGrp="1"/>
          </p:cNvSpPr>
          <p:nvPr>
            <p:ph type="sldNum" sz="quarter" idx="5"/>
          </p:nvPr>
        </p:nvSpPr>
        <p:spPr/>
        <p:txBody>
          <a:bodyPr/>
          <a:lstStyle/>
          <a:p>
            <a:fld id="{C33AC309-70F4-4F97-9A4A-86E3587E6424}" type="slidenum">
              <a:rPr lang="en-GB" smtClean="0"/>
              <a:t>27</a:t>
            </a:fld>
            <a:endParaRPr lang="en-GB"/>
          </a:p>
        </p:txBody>
      </p:sp>
    </p:spTree>
    <p:extLst>
      <p:ext uri="{BB962C8B-B14F-4D97-AF65-F5344CB8AC3E}">
        <p14:creationId xmlns:p14="http://schemas.microsoft.com/office/powerpoint/2010/main" val="326072903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endParaRPr lang="en-GB" b="0"/>
          </a:p>
        </p:txBody>
      </p:sp>
      <p:sp>
        <p:nvSpPr>
          <p:cNvPr id="4" name="Slide Number Placeholder 3"/>
          <p:cNvSpPr>
            <a:spLocks noGrp="1"/>
          </p:cNvSpPr>
          <p:nvPr>
            <p:ph type="sldNum" sz="quarter" idx="5"/>
          </p:nvPr>
        </p:nvSpPr>
        <p:spPr/>
        <p:txBody>
          <a:bodyPr/>
          <a:lstStyle/>
          <a:p>
            <a:fld id="{C33AC309-70F4-4F97-9A4A-86E3587E6424}" type="slidenum">
              <a:rPr lang="en-GB" smtClean="0"/>
              <a:t>28</a:t>
            </a:fld>
            <a:endParaRPr lang="en-GB"/>
          </a:p>
        </p:txBody>
      </p:sp>
    </p:spTree>
    <p:extLst>
      <p:ext uri="{BB962C8B-B14F-4D97-AF65-F5344CB8AC3E}">
        <p14:creationId xmlns:p14="http://schemas.microsoft.com/office/powerpoint/2010/main" val="289610096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endParaRPr lang="en-GB" b="0"/>
          </a:p>
        </p:txBody>
      </p:sp>
      <p:sp>
        <p:nvSpPr>
          <p:cNvPr id="4" name="Slide Number Placeholder 3"/>
          <p:cNvSpPr>
            <a:spLocks noGrp="1"/>
          </p:cNvSpPr>
          <p:nvPr>
            <p:ph type="sldNum" sz="quarter" idx="5"/>
          </p:nvPr>
        </p:nvSpPr>
        <p:spPr/>
        <p:txBody>
          <a:bodyPr/>
          <a:lstStyle/>
          <a:p>
            <a:fld id="{C33AC309-70F4-4F97-9A4A-86E3587E6424}" type="slidenum">
              <a:rPr lang="en-GB" smtClean="0"/>
              <a:t>29</a:t>
            </a:fld>
            <a:endParaRPr lang="en-GB"/>
          </a:p>
        </p:txBody>
      </p:sp>
    </p:spTree>
    <p:extLst>
      <p:ext uri="{BB962C8B-B14F-4D97-AF65-F5344CB8AC3E}">
        <p14:creationId xmlns:p14="http://schemas.microsoft.com/office/powerpoint/2010/main" val="318934437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endParaRPr lang="en-GB" b="0"/>
          </a:p>
        </p:txBody>
      </p:sp>
      <p:sp>
        <p:nvSpPr>
          <p:cNvPr id="4" name="Slide Number Placeholder 3"/>
          <p:cNvSpPr>
            <a:spLocks noGrp="1"/>
          </p:cNvSpPr>
          <p:nvPr>
            <p:ph type="sldNum" sz="quarter" idx="5"/>
          </p:nvPr>
        </p:nvSpPr>
        <p:spPr/>
        <p:txBody>
          <a:bodyPr/>
          <a:lstStyle/>
          <a:p>
            <a:fld id="{C33AC309-70F4-4F97-9A4A-86E3587E6424}" type="slidenum">
              <a:rPr lang="en-GB" smtClean="0"/>
              <a:t>31</a:t>
            </a:fld>
            <a:endParaRPr lang="en-GB"/>
          </a:p>
        </p:txBody>
      </p:sp>
    </p:spTree>
    <p:extLst>
      <p:ext uri="{BB962C8B-B14F-4D97-AF65-F5344CB8AC3E}">
        <p14:creationId xmlns:p14="http://schemas.microsoft.com/office/powerpoint/2010/main" val="222331327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endParaRPr lang="en-GB" b="0"/>
          </a:p>
        </p:txBody>
      </p:sp>
      <p:sp>
        <p:nvSpPr>
          <p:cNvPr id="4" name="Slide Number Placeholder 3"/>
          <p:cNvSpPr>
            <a:spLocks noGrp="1"/>
          </p:cNvSpPr>
          <p:nvPr>
            <p:ph type="sldNum" sz="quarter" idx="5"/>
          </p:nvPr>
        </p:nvSpPr>
        <p:spPr/>
        <p:txBody>
          <a:bodyPr/>
          <a:lstStyle/>
          <a:p>
            <a:fld id="{C33AC309-70F4-4F97-9A4A-86E3587E6424}" type="slidenum">
              <a:rPr lang="en-GB" smtClean="0"/>
              <a:t>32</a:t>
            </a:fld>
            <a:endParaRPr lang="en-GB"/>
          </a:p>
        </p:txBody>
      </p:sp>
    </p:spTree>
    <p:extLst>
      <p:ext uri="{BB962C8B-B14F-4D97-AF65-F5344CB8AC3E}">
        <p14:creationId xmlns:p14="http://schemas.microsoft.com/office/powerpoint/2010/main" val="205827291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endParaRPr lang="en-GB" b="0"/>
          </a:p>
        </p:txBody>
      </p:sp>
      <p:sp>
        <p:nvSpPr>
          <p:cNvPr id="4" name="Slide Number Placeholder 3"/>
          <p:cNvSpPr>
            <a:spLocks noGrp="1"/>
          </p:cNvSpPr>
          <p:nvPr>
            <p:ph type="sldNum" sz="quarter" idx="5"/>
          </p:nvPr>
        </p:nvSpPr>
        <p:spPr/>
        <p:txBody>
          <a:bodyPr/>
          <a:lstStyle/>
          <a:p>
            <a:fld id="{C33AC309-70F4-4F97-9A4A-86E3587E6424}" type="slidenum">
              <a:rPr lang="en-GB" smtClean="0"/>
              <a:t>33</a:t>
            </a:fld>
            <a:endParaRPr lang="en-GB"/>
          </a:p>
        </p:txBody>
      </p:sp>
    </p:spTree>
    <p:extLst>
      <p:ext uri="{BB962C8B-B14F-4D97-AF65-F5344CB8AC3E}">
        <p14:creationId xmlns:p14="http://schemas.microsoft.com/office/powerpoint/2010/main" val="205905434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endParaRPr lang="en-GB" b="0"/>
          </a:p>
        </p:txBody>
      </p:sp>
      <p:sp>
        <p:nvSpPr>
          <p:cNvPr id="4" name="Slide Number Placeholder 3"/>
          <p:cNvSpPr>
            <a:spLocks noGrp="1"/>
          </p:cNvSpPr>
          <p:nvPr>
            <p:ph type="sldNum" sz="quarter" idx="5"/>
          </p:nvPr>
        </p:nvSpPr>
        <p:spPr/>
        <p:txBody>
          <a:bodyPr/>
          <a:lstStyle/>
          <a:p>
            <a:fld id="{C33AC309-70F4-4F97-9A4A-86E3587E6424}" type="slidenum">
              <a:rPr lang="en-GB" smtClean="0"/>
              <a:t>34</a:t>
            </a:fld>
            <a:endParaRPr lang="en-GB"/>
          </a:p>
        </p:txBody>
      </p:sp>
    </p:spTree>
    <p:extLst>
      <p:ext uri="{BB962C8B-B14F-4D97-AF65-F5344CB8AC3E}">
        <p14:creationId xmlns:p14="http://schemas.microsoft.com/office/powerpoint/2010/main" val="190190431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endParaRPr lang="en-GB" b="0"/>
          </a:p>
        </p:txBody>
      </p:sp>
      <p:sp>
        <p:nvSpPr>
          <p:cNvPr id="4" name="Slide Number Placeholder 3"/>
          <p:cNvSpPr>
            <a:spLocks noGrp="1"/>
          </p:cNvSpPr>
          <p:nvPr>
            <p:ph type="sldNum" sz="quarter" idx="5"/>
          </p:nvPr>
        </p:nvSpPr>
        <p:spPr/>
        <p:txBody>
          <a:bodyPr/>
          <a:lstStyle/>
          <a:p>
            <a:fld id="{C33AC309-70F4-4F97-9A4A-86E3587E6424}" type="slidenum">
              <a:rPr lang="en-GB" smtClean="0"/>
              <a:t>4</a:t>
            </a:fld>
            <a:endParaRPr lang="en-GB"/>
          </a:p>
        </p:txBody>
      </p:sp>
    </p:spTree>
    <p:extLst>
      <p:ext uri="{BB962C8B-B14F-4D97-AF65-F5344CB8AC3E}">
        <p14:creationId xmlns:p14="http://schemas.microsoft.com/office/powerpoint/2010/main" val="208949950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endParaRPr lang="en-GB" b="0"/>
          </a:p>
        </p:txBody>
      </p:sp>
      <p:sp>
        <p:nvSpPr>
          <p:cNvPr id="4" name="Slide Number Placeholder 3"/>
          <p:cNvSpPr>
            <a:spLocks noGrp="1"/>
          </p:cNvSpPr>
          <p:nvPr>
            <p:ph type="sldNum" sz="quarter" idx="5"/>
          </p:nvPr>
        </p:nvSpPr>
        <p:spPr/>
        <p:txBody>
          <a:bodyPr/>
          <a:lstStyle/>
          <a:p>
            <a:fld id="{C33AC309-70F4-4F97-9A4A-86E3587E6424}" type="slidenum">
              <a:rPr lang="en-GB" smtClean="0"/>
              <a:t>5</a:t>
            </a:fld>
            <a:endParaRPr lang="en-GB"/>
          </a:p>
        </p:txBody>
      </p:sp>
    </p:spTree>
    <p:extLst>
      <p:ext uri="{BB962C8B-B14F-4D97-AF65-F5344CB8AC3E}">
        <p14:creationId xmlns:p14="http://schemas.microsoft.com/office/powerpoint/2010/main" val="42458773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endParaRPr lang="en-GB" b="0"/>
          </a:p>
        </p:txBody>
      </p:sp>
      <p:sp>
        <p:nvSpPr>
          <p:cNvPr id="4" name="Slide Number Placeholder 3"/>
          <p:cNvSpPr>
            <a:spLocks noGrp="1"/>
          </p:cNvSpPr>
          <p:nvPr>
            <p:ph type="sldNum" sz="quarter" idx="5"/>
          </p:nvPr>
        </p:nvSpPr>
        <p:spPr/>
        <p:txBody>
          <a:bodyPr/>
          <a:lstStyle/>
          <a:p>
            <a:fld id="{C33AC309-70F4-4F97-9A4A-86E3587E6424}" type="slidenum">
              <a:rPr lang="en-GB" smtClean="0"/>
              <a:t>6</a:t>
            </a:fld>
            <a:endParaRPr lang="en-GB"/>
          </a:p>
        </p:txBody>
      </p:sp>
    </p:spTree>
    <p:extLst>
      <p:ext uri="{BB962C8B-B14F-4D97-AF65-F5344CB8AC3E}">
        <p14:creationId xmlns:p14="http://schemas.microsoft.com/office/powerpoint/2010/main" val="400810157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endParaRPr lang="en-GB" b="0"/>
          </a:p>
        </p:txBody>
      </p:sp>
      <p:sp>
        <p:nvSpPr>
          <p:cNvPr id="4" name="Slide Number Placeholder 3"/>
          <p:cNvSpPr>
            <a:spLocks noGrp="1"/>
          </p:cNvSpPr>
          <p:nvPr>
            <p:ph type="sldNum" sz="quarter" idx="5"/>
          </p:nvPr>
        </p:nvSpPr>
        <p:spPr/>
        <p:txBody>
          <a:bodyPr/>
          <a:lstStyle/>
          <a:p>
            <a:fld id="{C33AC309-70F4-4F97-9A4A-86E3587E6424}" type="slidenum">
              <a:rPr lang="en-GB" smtClean="0"/>
              <a:t>7</a:t>
            </a:fld>
            <a:endParaRPr lang="en-GB"/>
          </a:p>
        </p:txBody>
      </p:sp>
    </p:spTree>
    <p:extLst>
      <p:ext uri="{BB962C8B-B14F-4D97-AF65-F5344CB8AC3E}">
        <p14:creationId xmlns:p14="http://schemas.microsoft.com/office/powerpoint/2010/main" val="355292449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endParaRPr lang="en-GB" b="0"/>
          </a:p>
        </p:txBody>
      </p:sp>
      <p:sp>
        <p:nvSpPr>
          <p:cNvPr id="4" name="Slide Number Placeholder 3"/>
          <p:cNvSpPr>
            <a:spLocks noGrp="1"/>
          </p:cNvSpPr>
          <p:nvPr>
            <p:ph type="sldNum" sz="quarter" idx="5"/>
          </p:nvPr>
        </p:nvSpPr>
        <p:spPr/>
        <p:txBody>
          <a:bodyPr/>
          <a:lstStyle/>
          <a:p>
            <a:fld id="{C33AC309-70F4-4F97-9A4A-86E3587E6424}" type="slidenum">
              <a:rPr lang="en-GB" smtClean="0"/>
              <a:t>8</a:t>
            </a:fld>
            <a:endParaRPr lang="en-GB"/>
          </a:p>
        </p:txBody>
      </p:sp>
    </p:spTree>
    <p:extLst>
      <p:ext uri="{BB962C8B-B14F-4D97-AF65-F5344CB8AC3E}">
        <p14:creationId xmlns:p14="http://schemas.microsoft.com/office/powerpoint/2010/main" val="2629850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endParaRPr lang="en-GB" b="0"/>
          </a:p>
        </p:txBody>
      </p:sp>
      <p:sp>
        <p:nvSpPr>
          <p:cNvPr id="4" name="Slide Number Placeholder 3"/>
          <p:cNvSpPr>
            <a:spLocks noGrp="1"/>
          </p:cNvSpPr>
          <p:nvPr>
            <p:ph type="sldNum" sz="quarter" idx="5"/>
          </p:nvPr>
        </p:nvSpPr>
        <p:spPr/>
        <p:txBody>
          <a:bodyPr/>
          <a:lstStyle/>
          <a:p>
            <a:fld id="{C33AC309-70F4-4F97-9A4A-86E3587E6424}" type="slidenum">
              <a:rPr lang="en-GB" smtClean="0"/>
              <a:t>9</a:t>
            </a:fld>
            <a:endParaRPr lang="en-GB"/>
          </a:p>
        </p:txBody>
      </p:sp>
    </p:spTree>
    <p:extLst>
      <p:ext uri="{BB962C8B-B14F-4D97-AF65-F5344CB8AC3E}">
        <p14:creationId xmlns:p14="http://schemas.microsoft.com/office/powerpoint/2010/main" val="374347820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endParaRPr lang="en-GB" b="0"/>
          </a:p>
        </p:txBody>
      </p:sp>
      <p:sp>
        <p:nvSpPr>
          <p:cNvPr id="4" name="Slide Number Placeholder 3"/>
          <p:cNvSpPr>
            <a:spLocks noGrp="1"/>
          </p:cNvSpPr>
          <p:nvPr>
            <p:ph type="sldNum" sz="quarter" idx="5"/>
          </p:nvPr>
        </p:nvSpPr>
        <p:spPr/>
        <p:txBody>
          <a:bodyPr/>
          <a:lstStyle/>
          <a:p>
            <a:fld id="{C33AC309-70F4-4F97-9A4A-86E3587E6424}" type="slidenum">
              <a:rPr lang="en-GB" smtClean="0"/>
              <a:t>10</a:t>
            </a:fld>
            <a:endParaRPr lang="en-GB"/>
          </a:p>
        </p:txBody>
      </p:sp>
    </p:spTree>
    <p:extLst>
      <p:ext uri="{BB962C8B-B14F-4D97-AF65-F5344CB8AC3E}">
        <p14:creationId xmlns:p14="http://schemas.microsoft.com/office/powerpoint/2010/main" val="328565239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GB"/>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p>
        </p:txBody>
      </p:sp>
      <p:sp>
        <p:nvSpPr>
          <p:cNvPr id="4" name="Date Placeholder 3"/>
          <p:cNvSpPr>
            <a:spLocks noGrp="1"/>
          </p:cNvSpPr>
          <p:nvPr>
            <p:ph type="dt" sz="half" idx="10"/>
          </p:nvPr>
        </p:nvSpPr>
        <p:spPr/>
        <p:txBody>
          <a:bodyPr/>
          <a:lstStyle/>
          <a:p>
            <a:fld id="{846CE7D5-CF57-46EF-B807-FDD0502418D4}" type="datetimeFigureOut">
              <a:rPr lang="en-GB" smtClean="0"/>
              <a:t>12/08/2024</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330EA680-D336-4FF7-8B7A-9848BB0A1C32}" type="slidenum">
              <a:rPr lang="en-GB" smtClean="0"/>
              <a:t>‹#›</a:t>
            </a:fld>
            <a:endParaRPr lang="en-GB"/>
          </a:p>
        </p:txBody>
      </p:sp>
    </p:spTree>
    <p:extLst>
      <p:ext uri="{BB962C8B-B14F-4D97-AF65-F5344CB8AC3E}">
        <p14:creationId xmlns:p14="http://schemas.microsoft.com/office/powerpoint/2010/main" val="238538789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p>
        </p:txBody>
      </p:sp>
      <p:sp>
        <p:nvSpPr>
          <p:cNvPr id="3" name="Vertical Text Placeholder 2"/>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Date Placeholder 3"/>
          <p:cNvSpPr>
            <a:spLocks noGrp="1"/>
          </p:cNvSpPr>
          <p:nvPr>
            <p:ph type="dt" sz="half" idx="10"/>
          </p:nvPr>
        </p:nvSpPr>
        <p:spPr/>
        <p:txBody>
          <a:bodyPr/>
          <a:lstStyle/>
          <a:p>
            <a:fld id="{846CE7D5-CF57-46EF-B807-FDD0502418D4}" type="datetimeFigureOut">
              <a:rPr lang="en-GB" smtClean="0"/>
              <a:t>12/08/2024</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330EA680-D336-4FF7-8B7A-9848BB0A1C32}" type="slidenum">
              <a:rPr lang="en-GB" smtClean="0"/>
              <a:t>‹#›</a:t>
            </a:fld>
            <a:endParaRPr lang="en-GB"/>
          </a:p>
        </p:txBody>
      </p:sp>
    </p:spTree>
    <p:extLst>
      <p:ext uri="{BB962C8B-B14F-4D97-AF65-F5344CB8AC3E}">
        <p14:creationId xmlns:p14="http://schemas.microsoft.com/office/powerpoint/2010/main" val="220290545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GB"/>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Date Placeholder 3"/>
          <p:cNvSpPr>
            <a:spLocks noGrp="1"/>
          </p:cNvSpPr>
          <p:nvPr>
            <p:ph type="dt" sz="half" idx="10"/>
          </p:nvPr>
        </p:nvSpPr>
        <p:spPr/>
        <p:txBody>
          <a:bodyPr/>
          <a:lstStyle/>
          <a:p>
            <a:fld id="{846CE7D5-CF57-46EF-B807-FDD0502418D4}" type="datetimeFigureOut">
              <a:rPr lang="en-GB" smtClean="0"/>
              <a:t>12/08/2024</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330EA680-D336-4FF7-8B7A-9848BB0A1C32}" type="slidenum">
              <a:rPr lang="en-GB" smtClean="0"/>
              <a:t>‹#›</a:t>
            </a:fld>
            <a:endParaRPr lang="en-GB"/>
          </a:p>
        </p:txBody>
      </p:sp>
    </p:spTree>
    <p:extLst>
      <p:ext uri="{BB962C8B-B14F-4D97-AF65-F5344CB8AC3E}">
        <p14:creationId xmlns:p14="http://schemas.microsoft.com/office/powerpoint/2010/main" val="347944565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p>
        </p:txBody>
      </p:sp>
      <p:sp>
        <p:nvSpPr>
          <p:cNvPr id="3" name="Content Placeholder 2"/>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Date Placeholder 3"/>
          <p:cNvSpPr>
            <a:spLocks noGrp="1"/>
          </p:cNvSpPr>
          <p:nvPr>
            <p:ph type="dt" sz="half" idx="10"/>
          </p:nvPr>
        </p:nvSpPr>
        <p:spPr/>
        <p:txBody>
          <a:bodyPr/>
          <a:lstStyle/>
          <a:p>
            <a:fld id="{846CE7D5-CF57-46EF-B807-FDD0502418D4}" type="datetimeFigureOut">
              <a:rPr lang="en-GB" smtClean="0"/>
              <a:t>12/08/2024</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330EA680-D336-4FF7-8B7A-9848BB0A1C32}" type="slidenum">
              <a:rPr lang="en-GB" smtClean="0"/>
              <a:t>‹#›</a:t>
            </a:fld>
            <a:endParaRPr lang="en-GB"/>
          </a:p>
        </p:txBody>
      </p:sp>
    </p:spTree>
    <p:extLst>
      <p:ext uri="{BB962C8B-B14F-4D97-AF65-F5344CB8AC3E}">
        <p14:creationId xmlns:p14="http://schemas.microsoft.com/office/powerpoint/2010/main" val="94913845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GB"/>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p:cNvSpPr>
            <a:spLocks noGrp="1"/>
          </p:cNvSpPr>
          <p:nvPr>
            <p:ph type="dt" sz="half" idx="10"/>
          </p:nvPr>
        </p:nvSpPr>
        <p:spPr/>
        <p:txBody>
          <a:bodyPr/>
          <a:lstStyle/>
          <a:p>
            <a:fld id="{846CE7D5-CF57-46EF-B807-FDD0502418D4}" type="datetimeFigureOut">
              <a:rPr lang="en-GB" smtClean="0"/>
              <a:t>12/08/2024</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330EA680-D336-4FF7-8B7A-9848BB0A1C32}" type="slidenum">
              <a:rPr lang="en-GB" smtClean="0"/>
              <a:t>‹#›</a:t>
            </a:fld>
            <a:endParaRPr lang="en-GB"/>
          </a:p>
        </p:txBody>
      </p:sp>
    </p:spTree>
    <p:extLst>
      <p:ext uri="{BB962C8B-B14F-4D97-AF65-F5344CB8AC3E}">
        <p14:creationId xmlns:p14="http://schemas.microsoft.com/office/powerpoint/2010/main" val="259152452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Content Placeholder 3"/>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5" name="Date Placeholder 4"/>
          <p:cNvSpPr>
            <a:spLocks noGrp="1"/>
          </p:cNvSpPr>
          <p:nvPr>
            <p:ph type="dt" sz="half" idx="10"/>
          </p:nvPr>
        </p:nvSpPr>
        <p:spPr/>
        <p:txBody>
          <a:bodyPr/>
          <a:lstStyle/>
          <a:p>
            <a:fld id="{846CE7D5-CF57-46EF-B807-FDD0502418D4}" type="datetimeFigureOut">
              <a:rPr lang="en-GB" smtClean="0"/>
              <a:t>12/08/2024</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330EA680-D336-4FF7-8B7A-9848BB0A1C32}" type="slidenum">
              <a:rPr lang="en-GB" smtClean="0"/>
              <a:t>‹#›</a:t>
            </a:fld>
            <a:endParaRPr lang="en-GB"/>
          </a:p>
        </p:txBody>
      </p:sp>
    </p:spTree>
    <p:extLst>
      <p:ext uri="{BB962C8B-B14F-4D97-AF65-F5344CB8AC3E}">
        <p14:creationId xmlns:p14="http://schemas.microsoft.com/office/powerpoint/2010/main" val="120309203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GB"/>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7" name="Date Placeholder 6"/>
          <p:cNvSpPr>
            <a:spLocks noGrp="1"/>
          </p:cNvSpPr>
          <p:nvPr>
            <p:ph type="dt" sz="half" idx="10"/>
          </p:nvPr>
        </p:nvSpPr>
        <p:spPr/>
        <p:txBody>
          <a:bodyPr/>
          <a:lstStyle/>
          <a:p>
            <a:fld id="{846CE7D5-CF57-46EF-B807-FDD0502418D4}" type="datetimeFigureOut">
              <a:rPr lang="en-GB" smtClean="0"/>
              <a:t>12/08/2024</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330EA680-D336-4FF7-8B7A-9848BB0A1C32}" type="slidenum">
              <a:rPr lang="en-GB" smtClean="0"/>
              <a:t>‹#›</a:t>
            </a:fld>
            <a:endParaRPr lang="en-GB"/>
          </a:p>
        </p:txBody>
      </p:sp>
    </p:spTree>
    <p:extLst>
      <p:ext uri="{BB962C8B-B14F-4D97-AF65-F5344CB8AC3E}">
        <p14:creationId xmlns:p14="http://schemas.microsoft.com/office/powerpoint/2010/main" val="373317233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p>
        </p:txBody>
      </p:sp>
      <p:sp>
        <p:nvSpPr>
          <p:cNvPr id="3" name="Date Placeholder 2"/>
          <p:cNvSpPr>
            <a:spLocks noGrp="1"/>
          </p:cNvSpPr>
          <p:nvPr>
            <p:ph type="dt" sz="half" idx="10"/>
          </p:nvPr>
        </p:nvSpPr>
        <p:spPr/>
        <p:txBody>
          <a:bodyPr/>
          <a:lstStyle/>
          <a:p>
            <a:fld id="{846CE7D5-CF57-46EF-B807-FDD0502418D4}" type="datetimeFigureOut">
              <a:rPr lang="en-GB" smtClean="0"/>
              <a:t>12/08/2024</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330EA680-D336-4FF7-8B7A-9848BB0A1C32}" type="slidenum">
              <a:rPr lang="en-GB" smtClean="0"/>
              <a:t>‹#›</a:t>
            </a:fld>
            <a:endParaRPr lang="en-GB"/>
          </a:p>
        </p:txBody>
      </p:sp>
    </p:spTree>
    <p:extLst>
      <p:ext uri="{BB962C8B-B14F-4D97-AF65-F5344CB8AC3E}">
        <p14:creationId xmlns:p14="http://schemas.microsoft.com/office/powerpoint/2010/main" val="32103125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46CE7D5-CF57-46EF-B807-FDD0502418D4}" type="datetimeFigureOut">
              <a:rPr lang="en-GB" smtClean="0"/>
              <a:t>12/08/2024</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330EA680-D336-4FF7-8B7A-9848BB0A1C32}" type="slidenum">
              <a:rPr lang="en-GB" smtClean="0"/>
              <a:t>‹#›</a:t>
            </a:fld>
            <a:endParaRPr lang="en-GB"/>
          </a:p>
        </p:txBody>
      </p:sp>
    </p:spTree>
    <p:extLst>
      <p:ext uri="{BB962C8B-B14F-4D97-AF65-F5344CB8AC3E}">
        <p14:creationId xmlns:p14="http://schemas.microsoft.com/office/powerpoint/2010/main" val="314638898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GB"/>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p:cNvSpPr>
            <a:spLocks noGrp="1"/>
          </p:cNvSpPr>
          <p:nvPr>
            <p:ph type="dt" sz="half" idx="10"/>
          </p:nvPr>
        </p:nvSpPr>
        <p:spPr/>
        <p:txBody>
          <a:bodyPr/>
          <a:lstStyle/>
          <a:p>
            <a:fld id="{846CE7D5-CF57-46EF-B807-FDD0502418D4}" type="datetimeFigureOut">
              <a:rPr lang="en-GB" smtClean="0"/>
              <a:t>12/08/2024</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330EA680-D336-4FF7-8B7A-9848BB0A1C32}" type="slidenum">
              <a:rPr lang="en-GB" smtClean="0"/>
              <a:t>‹#›</a:t>
            </a:fld>
            <a:endParaRPr lang="en-GB"/>
          </a:p>
        </p:txBody>
      </p:sp>
    </p:spTree>
    <p:extLst>
      <p:ext uri="{BB962C8B-B14F-4D97-AF65-F5344CB8AC3E}">
        <p14:creationId xmlns:p14="http://schemas.microsoft.com/office/powerpoint/2010/main" val="317184145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GB"/>
              <a:t>Click to edit Master title style</a:t>
            </a:r>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GB"/>
              <a:t>Click icon to add picture</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p:cNvSpPr>
            <a:spLocks noGrp="1"/>
          </p:cNvSpPr>
          <p:nvPr>
            <p:ph type="dt" sz="half" idx="10"/>
          </p:nvPr>
        </p:nvSpPr>
        <p:spPr/>
        <p:txBody>
          <a:bodyPr/>
          <a:lstStyle/>
          <a:p>
            <a:fld id="{846CE7D5-CF57-46EF-B807-FDD0502418D4}" type="datetimeFigureOut">
              <a:rPr lang="en-GB" smtClean="0"/>
              <a:t>12/08/2024</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330EA680-D336-4FF7-8B7A-9848BB0A1C32}" type="slidenum">
              <a:rPr lang="en-GB" smtClean="0"/>
              <a:t>‹#›</a:t>
            </a:fld>
            <a:endParaRPr lang="en-GB"/>
          </a:p>
        </p:txBody>
      </p:sp>
    </p:spTree>
    <p:extLst>
      <p:ext uri="{BB962C8B-B14F-4D97-AF65-F5344CB8AC3E}">
        <p14:creationId xmlns:p14="http://schemas.microsoft.com/office/powerpoint/2010/main" val="171895827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46CE7D5-CF57-46EF-B807-FDD0502418D4}" type="datetimeFigureOut">
              <a:rPr lang="en-GB" smtClean="0"/>
              <a:t>12/08/2024</a:t>
            </a:fld>
            <a:endParaRPr lang="en-GB"/>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30EA680-D336-4FF7-8B7A-9848BB0A1C32}" type="slidenum">
              <a:rPr lang="en-GB" smtClean="0"/>
              <a:t>‹#›</a:t>
            </a:fld>
            <a:endParaRPr lang="en-GB"/>
          </a:p>
        </p:txBody>
      </p:sp>
      <p:sp>
        <p:nvSpPr>
          <p:cNvPr id="9" name="TextBox 8">
            <a:extLst>
              <a:ext uri="{FF2B5EF4-FFF2-40B4-BE49-F238E27FC236}">
                <a16:creationId xmlns:a16="http://schemas.microsoft.com/office/drawing/2014/main" id="{A8BC2166-C917-6C43-8DCD-1AE4C84CCC2E}"/>
              </a:ext>
            </a:extLst>
          </p:cNvPr>
          <p:cNvSpPr txBox="1"/>
          <p:nvPr userDrawn="1">
            <p:extLst>
              <p:ext uri="{1162E1C5-73C7-4A58-AE30-91384D911F3F}">
                <p184:classification xmlns:p184="http://schemas.microsoft.com/office/powerpoint/2018/4/main" val="hdr"/>
              </p:ext>
            </p:extLst>
          </p:nvPr>
        </p:nvSpPr>
        <p:spPr>
          <a:xfrm>
            <a:off x="5586413" y="63500"/>
            <a:ext cx="1047750" cy="152400"/>
          </a:xfrm>
          <a:prstGeom prst="rect">
            <a:avLst/>
          </a:prstGeom>
        </p:spPr>
        <p:txBody>
          <a:bodyPr horzOverflow="overflow" lIns="0" tIns="0" rIns="0" bIns="0">
            <a:spAutoFit/>
          </a:bodyPr>
          <a:lstStyle/>
          <a:p>
            <a:pPr algn="l"/>
            <a:r>
              <a:rPr lang="en-GB" sz="1000">
                <a:solidFill>
                  <a:srgbClr val="000000"/>
                </a:solidFill>
                <a:latin typeface="Calibri" panose="020F0502020204030204" pitchFamily="34" charset="0"/>
                <a:cs typeface="Calibri" panose="020F0502020204030204" pitchFamily="34" charset="0"/>
              </a:rPr>
              <a:t>OFFICIAL-SENSITIVE</a:t>
            </a:r>
          </a:p>
        </p:txBody>
      </p:sp>
      <p:sp>
        <p:nvSpPr>
          <p:cNvPr id="10" name="TextBox 9">
            <a:extLst>
              <a:ext uri="{FF2B5EF4-FFF2-40B4-BE49-F238E27FC236}">
                <a16:creationId xmlns:a16="http://schemas.microsoft.com/office/drawing/2014/main" id="{2301788C-FB0E-D895-CE7F-B869369A9F2C}"/>
              </a:ext>
            </a:extLst>
          </p:cNvPr>
          <p:cNvSpPr txBox="1"/>
          <p:nvPr userDrawn="1">
            <p:extLst>
              <p:ext uri="{1162E1C5-73C7-4A58-AE30-91384D911F3F}">
                <p184:classification xmlns:p184="http://schemas.microsoft.com/office/powerpoint/2018/4/main" val="ftr"/>
              </p:ext>
            </p:extLst>
          </p:nvPr>
        </p:nvSpPr>
        <p:spPr>
          <a:xfrm>
            <a:off x="5586413" y="6642100"/>
            <a:ext cx="1047750" cy="152400"/>
          </a:xfrm>
          <a:prstGeom prst="rect">
            <a:avLst/>
          </a:prstGeom>
        </p:spPr>
        <p:txBody>
          <a:bodyPr horzOverflow="overflow" lIns="0" tIns="0" rIns="0" bIns="0">
            <a:spAutoFit/>
          </a:bodyPr>
          <a:lstStyle/>
          <a:p>
            <a:pPr algn="l"/>
            <a:r>
              <a:rPr lang="en-GB" sz="1000">
                <a:solidFill>
                  <a:srgbClr val="000000"/>
                </a:solidFill>
                <a:latin typeface="Calibri" panose="020F0502020204030204" pitchFamily="34" charset="0"/>
                <a:cs typeface="Calibri" panose="020F0502020204030204" pitchFamily="34" charset="0"/>
              </a:rPr>
              <a:t>OFFICIAL-SENSITIVE</a:t>
            </a:r>
          </a:p>
        </p:txBody>
      </p:sp>
    </p:spTree>
    <p:extLst>
      <p:ext uri="{BB962C8B-B14F-4D97-AF65-F5344CB8AC3E}">
        <p14:creationId xmlns:p14="http://schemas.microsoft.com/office/powerpoint/2010/main" val="246095407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GB"/>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3.emf"/></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image" Target="../media/image11.emf"/><Relationship Id="rId7" Type="http://schemas.openxmlformats.org/officeDocument/2006/relationships/image" Target="../media/image15.png"/><Relationship Id="rId12" Type="http://schemas.openxmlformats.org/officeDocument/2006/relationships/image" Target="../media/image20.png"/><Relationship Id="rId2" Type="http://schemas.openxmlformats.org/officeDocument/2006/relationships/notesSlide" Target="../notesSlides/notesSlide19.xml"/><Relationship Id="rId1" Type="http://schemas.openxmlformats.org/officeDocument/2006/relationships/slideLayout" Target="../slideLayouts/slideLayout2.xml"/><Relationship Id="rId6" Type="http://schemas.openxmlformats.org/officeDocument/2006/relationships/image" Target="../media/image14.png"/><Relationship Id="rId11" Type="http://schemas.openxmlformats.org/officeDocument/2006/relationships/image" Target="../media/image19.png"/><Relationship Id="rId5" Type="http://schemas.openxmlformats.org/officeDocument/2006/relationships/image" Target="../media/image13.png"/><Relationship Id="rId10" Type="http://schemas.openxmlformats.org/officeDocument/2006/relationships/image" Target="../media/image18.png"/><Relationship Id="rId4" Type="http://schemas.openxmlformats.org/officeDocument/2006/relationships/image" Target="../media/image12.png"/><Relationship Id="rId9" Type="http://schemas.openxmlformats.org/officeDocument/2006/relationships/image" Target="../media/image17.png"/></Relationships>
</file>

<file path=ppt/slides/_rels/slide23.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descr="Shape, rectangle&#10;&#10;Description automatically generated">
            <a:extLst>
              <a:ext uri="{FF2B5EF4-FFF2-40B4-BE49-F238E27FC236}">
                <a16:creationId xmlns:a16="http://schemas.microsoft.com/office/drawing/2014/main" id="{AE00D4FB-F178-4358-AF15-61F4108F5958}"/>
              </a:ext>
            </a:extLst>
          </p:cNvPr>
          <p:cNvPicPr>
            <a:picLocks noChangeAspect="1"/>
          </p:cNvPicPr>
          <p:nvPr/>
        </p:nvPicPr>
        <p:blipFill>
          <a:blip r:embed="rId2"/>
          <a:stretch>
            <a:fillRect/>
          </a:stretch>
        </p:blipFill>
        <p:spPr>
          <a:xfrm>
            <a:off x="0" y="1264600"/>
            <a:ext cx="12192000" cy="5629296"/>
          </a:xfrm>
          <a:prstGeom prst="rect">
            <a:avLst/>
          </a:prstGeom>
        </p:spPr>
      </p:pic>
      <p:sp>
        <p:nvSpPr>
          <p:cNvPr id="11" name="TextBox 10">
            <a:extLst>
              <a:ext uri="{FF2B5EF4-FFF2-40B4-BE49-F238E27FC236}">
                <a16:creationId xmlns:a16="http://schemas.microsoft.com/office/drawing/2014/main" id="{D085F40F-1284-43DB-9DA9-222E8212D66D}"/>
              </a:ext>
            </a:extLst>
          </p:cNvPr>
          <p:cNvSpPr txBox="1"/>
          <p:nvPr/>
        </p:nvSpPr>
        <p:spPr>
          <a:xfrm>
            <a:off x="2097741" y="2140256"/>
            <a:ext cx="7650305" cy="1938992"/>
          </a:xfrm>
          <a:prstGeom prst="rect">
            <a:avLst/>
          </a:prstGeom>
          <a:noFill/>
        </p:spPr>
        <p:txBody>
          <a:bodyPr wrap="square" lIns="91440" tIns="45720" rIns="91440" bIns="45720" rtlCol="0" anchor="t">
            <a:spAutoFit/>
          </a:bodyPr>
          <a:lstStyle/>
          <a:p>
            <a:pPr algn="ctr"/>
            <a:endParaRPr lang="en-GB" sz="4000">
              <a:solidFill>
                <a:schemeClr val="bg1"/>
              </a:solidFill>
              <a:latin typeface="Arial"/>
              <a:cs typeface="Arial"/>
            </a:endParaRPr>
          </a:p>
          <a:p>
            <a:pPr algn="ctr"/>
            <a:r>
              <a:rPr lang="en-GB" sz="4000">
                <a:solidFill>
                  <a:schemeClr val="bg1"/>
                </a:solidFill>
                <a:latin typeface="Arial"/>
                <a:cs typeface="Arial"/>
              </a:rPr>
              <a:t>ERDF Update</a:t>
            </a:r>
          </a:p>
          <a:p>
            <a:pPr algn="ctr"/>
            <a:endParaRPr lang="en-GB" sz="4000">
              <a:solidFill>
                <a:schemeClr val="bg1"/>
              </a:solidFill>
              <a:latin typeface="Arial"/>
              <a:cs typeface="Arial"/>
            </a:endParaRPr>
          </a:p>
        </p:txBody>
      </p:sp>
      <p:sp>
        <p:nvSpPr>
          <p:cNvPr id="12" name="TextBox 11">
            <a:extLst>
              <a:ext uri="{FF2B5EF4-FFF2-40B4-BE49-F238E27FC236}">
                <a16:creationId xmlns:a16="http://schemas.microsoft.com/office/drawing/2014/main" id="{C02FFAD1-E42D-4276-BA0A-574B372DA638}"/>
              </a:ext>
            </a:extLst>
          </p:cNvPr>
          <p:cNvSpPr txBox="1"/>
          <p:nvPr/>
        </p:nvSpPr>
        <p:spPr>
          <a:xfrm>
            <a:off x="132901" y="5448401"/>
            <a:ext cx="6640590" cy="892552"/>
          </a:xfrm>
          <a:prstGeom prst="rect">
            <a:avLst/>
          </a:prstGeom>
          <a:noFill/>
        </p:spPr>
        <p:txBody>
          <a:bodyPr wrap="square" rtlCol="0">
            <a:spAutoFit/>
          </a:bodyPr>
          <a:lstStyle/>
          <a:p>
            <a:r>
              <a:rPr lang="en-GB" sz="2600">
                <a:solidFill>
                  <a:schemeClr val="bg1"/>
                </a:solidFill>
                <a:latin typeface="Arial" panose="020B0604020202020204" pitchFamily="34" charset="0"/>
                <a:cs typeface="Arial" panose="020B0604020202020204" pitchFamily="34" charset="0"/>
              </a:rPr>
              <a:t>Growth Programme Board</a:t>
            </a:r>
          </a:p>
          <a:p>
            <a:r>
              <a:rPr lang="en-GB" sz="2600">
                <a:solidFill>
                  <a:schemeClr val="bg1"/>
                </a:solidFill>
                <a:latin typeface="Arial" panose="020B0604020202020204" pitchFamily="34" charset="0"/>
                <a:cs typeface="Arial" panose="020B0604020202020204" pitchFamily="34" charset="0"/>
              </a:rPr>
              <a:t>19</a:t>
            </a:r>
            <a:r>
              <a:rPr lang="en-GB" sz="2600" baseline="30000">
                <a:solidFill>
                  <a:schemeClr val="bg1"/>
                </a:solidFill>
                <a:latin typeface="Arial" panose="020B0604020202020204" pitchFamily="34" charset="0"/>
                <a:cs typeface="Arial" panose="020B0604020202020204" pitchFamily="34" charset="0"/>
              </a:rPr>
              <a:t>th</a:t>
            </a:r>
            <a:r>
              <a:rPr lang="en-GB" sz="2600">
                <a:solidFill>
                  <a:schemeClr val="bg1"/>
                </a:solidFill>
                <a:latin typeface="Arial" panose="020B0604020202020204" pitchFamily="34" charset="0"/>
                <a:cs typeface="Arial" panose="020B0604020202020204" pitchFamily="34" charset="0"/>
              </a:rPr>
              <a:t> March 2024</a:t>
            </a:r>
          </a:p>
        </p:txBody>
      </p:sp>
      <p:pic>
        <p:nvPicPr>
          <p:cNvPr id="5" name="Picture 2" descr="Department for Levelling Up, Housing &amp; Communities">
            <a:extLst>
              <a:ext uri="{FF2B5EF4-FFF2-40B4-BE49-F238E27FC236}">
                <a16:creationId xmlns:a16="http://schemas.microsoft.com/office/drawing/2014/main" id="{018A5E5F-679E-4A48-A5CB-9C3BF954881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3850" y="66189"/>
            <a:ext cx="3790975" cy="1132787"/>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
            <a:extLst>
              <a:ext uri="{FF2B5EF4-FFF2-40B4-BE49-F238E27FC236}">
                <a16:creationId xmlns:a16="http://schemas.microsoft.com/office/drawing/2014/main" id="{2A33C0F9-E367-419A-AD50-7F9D8D42A0B4}"/>
              </a:ext>
            </a:extLst>
          </p:cNvPr>
          <p:cNvPicPr>
            <a:picLocks noChangeAspect="1"/>
          </p:cNvPicPr>
          <p:nvPr/>
        </p:nvPicPr>
        <p:blipFill>
          <a:blip r:embed="rId4"/>
          <a:stretch>
            <a:fillRect/>
          </a:stretch>
        </p:blipFill>
        <p:spPr>
          <a:xfrm>
            <a:off x="8886920" y="364366"/>
            <a:ext cx="2917009" cy="646330"/>
          </a:xfrm>
          <a:prstGeom prst="rect">
            <a:avLst/>
          </a:prstGeom>
        </p:spPr>
      </p:pic>
    </p:spTree>
    <p:extLst>
      <p:ext uri="{BB962C8B-B14F-4D97-AF65-F5344CB8AC3E}">
        <p14:creationId xmlns:p14="http://schemas.microsoft.com/office/powerpoint/2010/main" val="103902588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id="{D4A7923F-EE8B-4540-80E8-631C8D6EDE05}"/>
              </a:ext>
            </a:extLst>
          </p:cNvPr>
          <p:cNvGrpSpPr/>
          <p:nvPr/>
        </p:nvGrpSpPr>
        <p:grpSpPr>
          <a:xfrm>
            <a:off x="-1" y="0"/>
            <a:ext cx="12192000" cy="966355"/>
            <a:chOff x="0" y="0"/>
            <a:chExt cx="12192000" cy="966355"/>
          </a:xfrm>
          <a:solidFill>
            <a:srgbClr val="002060"/>
          </a:solidFill>
        </p:grpSpPr>
        <p:sp>
          <p:nvSpPr>
            <p:cNvPr id="9" name="Rectangle 8">
              <a:extLst>
                <a:ext uri="{FF2B5EF4-FFF2-40B4-BE49-F238E27FC236}">
                  <a16:creationId xmlns:a16="http://schemas.microsoft.com/office/drawing/2014/main" id="{D45DEDA5-4305-4531-99E1-AB7E7703662F}"/>
                </a:ext>
              </a:extLst>
            </p:cNvPr>
            <p:cNvSpPr/>
            <p:nvPr/>
          </p:nvSpPr>
          <p:spPr>
            <a:xfrm>
              <a:off x="0" y="0"/>
              <a:ext cx="12192000" cy="96635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sp>
          <p:nvSpPr>
            <p:cNvPr id="12" name="Title 1">
              <a:extLst>
                <a:ext uri="{FF2B5EF4-FFF2-40B4-BE49-F238E27FC236}">
                  <a16:creationId xmlns:a16="http://schemas.microsoft.com/office/drawing/2014/main" id="{DE3F09BE-CFEE-47DD-B1C4-7CD8EA7E26CF}"/>
                </a:ext>
              </a:extLst>
            </p:cNvPr>
            <p:cNvSpPr txBox="1">
              <a:spLocks/>
            </p:cNvSpPr>
            <p:nvPr/>
          </p:nvSpPr>
          <p:spPr>
            <a:xfrm>
              <a:off x="301708" y="128292"/>
              <a:ext cx="11588583" cy="709770"/>
            </a:xfrm>
            <a:prstGeom prst="rect">
              <a:avLst/>
            </a:prstGeom>
            <a:grpFill/>
            <a:ln>
              <a:noFill/>
            </a:ln>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b="1">
                  <a:solidFill>
                    <a:schemeClr val="bg1"/>
                  </a:solidFill>
                  <a:latin typeface="+mn-lt"/>
                </a:rPr>
                <a:t>Evaluation</a:t>
              </a:r>
            </a:p>
          </p:txBody>
        </p:sp>
      </p:grpSp>
      <p:sp>
        <p:nvSpPr>
          <p:cNvPr id="2" name="Content Placeholder 2">
            <a:extLst>
              <a:ext uri="{FF2B5EF4-FFF2-40B4-BE49-F238E27FC236}">
                <a16:creationId xmlns:a16="http://schemas.microsoft.com/office/drawing/2014/main" id="{4C692221-4BC8-F483-5108-EA4D378072EC}"/>
              </a:ext>
            </a:extLst>
          </p:cNvPr>
          <p:cNvSpPr>
            <a:spLocks noGrp="1"/>
          </p:cNvSpPr>
          <p:nvPr>
            <p:ph idx="1"/>
          </p:nvPr>
        </p:nvSpPr>
        <p:spPr>
          <a:xfrm>
            <a:off x="499533" y="1134636"/>
            <a:ext cx="10515600" cy="5595072"/>
          </a:xfrm>
        </p:spPr>
        <p:txBody>
          <a:bodyPr vert="horz" lIns="91440" tIns="45720" rIns="91440" bIns="45720" rtlCol="0" anchor="t">
            <a:normAutofit/>
          </a:bodyPr>
          <a:lstStyle/>
          <a:p>
            <a:pPr marL="0" indent="0">
              <a:buNone/>
            </a:pPr>
            <a:r>
              <a:rPr lang="en-GB" sz="2400" b="1">
                <a:latin typeface="Arial"/>
                <a:cs typeface="Arial"/>
              </a:rPr>
              <a:t>Phase 3 National Evaluation</a:t>
            </a:r>
          </a:p>
          <a:p>
            <a:r>
              <a:rPr lang="en-GB" sz="1700">
                <a:latin typeface="Arial"/>
                <a:cs typeface="Arial"/>
              </a:rPr>
              <a:t>Fieldwork concluded and draft reports submitted in Q3 2023. </a:t>
            </a:r>
            <a:endParaRPr lang="en-GB" sz="1700">
              <a:latin typeface="Arial" panose="020B0604020202020204" pitchFamily="34" charset="0"/>
              <a:cs typeface="Arial" panose="020B0604020202020204" pitchFamily="34" charset="0"/>
            </a:endParaRPr>
          </a:p>
          <a:p>
            <a:r>
              <a:rPr lang="en-GB" sz="1700">
                <a:latin typeface="Arial"/>
                <a:cs typeface="Arial"/>
              </a:rPr>
              <a:t>Comprehensive external peer review of economic analysis required before publication ongoing</a:t>
            </a:r>
          </a:p>
          <a:p>
            <a:r>
              <a:rPr lang="en-GB" sz="1700">
                <a:latin typeface="Arial"/>
                <a:cs typeface="Arial"/>
              </a:rPr>
              <a:t> To expedite publication of other evaluation material (in particular, What Works and delivery lessons learned), asking for reports to be revised to remove content still under review. Ministerial sub then sent up for approval to publish</a:t>
            </a:r>
          </a:p>
          <a:p>
            <a:r>
              <a:rPr lang="en-GB" sz="1700">
                <a:latin typeface="Arial"/>
                <a:cs typeface="Arial"/>
              </a:rPr>
              <a:t>Economic analysis then published once data quality meets rigorous standards acceptable for publication</a:t>
            </a:r>
            <a:endParaRPr lang="en-GB" sz="1700">
              <a:latin typeface="Arial"/>
              <a:ea typeface="Calibri"/>
              <a:cs typeface="Arial"/>
            </a:endParaRPr>
          </a:p>
          <a:p>
            <a:pPr marL="0" indent="0">
              <a:buNone/>
            </a:pPr>
            <a:r>
              <a:rPr lang="en-GB" sz="2400" b="1">
                <a:latin typeface="Arial"/>
                <a:cs typeface="Arial"/>
              </a:rPr>
              <a:t>Project Summative Assessment</a:t>
            </a:r>
          </a:p>
          <a:p>
            <a:r>
              <a:rPr lang="en-GB" sz="1700">
                <a:latin typeface="Arial"/>
                <a:cs typeface="Arial"/>
              </a:rPr>
              <a:t>190 final project summative assessments published externally</a:t>
            </a:r>
          </a:p>
          <a:p>
            <a:r>
              <a:rPr lang="en-GB" sz="1700">
                <a:latin typeface="Arial"/>
                <a:cs typeface="Arial"/>
              </a:rPr>
              <a:t>Permission to publish a further batch of reports from projects closing in 2023</a:t>
            </a:r>
          </a:p>
          <a:p>
            <a:r>
              <a:rPr lang="en-GB" sz="1700">
                <a:latin typeface="Arial"/>
                <a:cs typeface="Arial"/>
              </a:rPr>
              <a:t>Plans to create a directory of reports by project type so practitioners can easily find relevant </a:t>
            </a:r>
            <a:r>
              <a:rPr lang="en-GB" sz="2000">
                <a:latin typeface="Arial"/>
                <a:cs typeface="Arial"/>
              </a:rPr>
              <a:t>reports</a:t>
            </a:r>
          </a:p>
          <a:p>
            <a:pPr marL="0" indent="0">
              <a:buNone/>
            </a:pPr>
            <a:r>
              <a:rPr lang="en-GB" sz="2400" b="1">
                <a:latin typeface="Arial"/>
                <a:cs typeface="Arial"/>
              </a:rPr>
              <a:t>Further Plans for Evaluation</a:t>
            </a:r>
          </a:p>
          <a:p>
            <a:r>
              <a:rPr lang="en-GB" sz="1700">
                <a:latin typeface="Arial"/>
                <a:cs typeface="Arial"/>
              </a:rPr>
              <a:t>Discussions with analytical team to undertake some further What Works analysis on projects completing in late 2022/23</a:t>
            </a:r>
          </a:p>
          <a:p>
            <a:endParaRPr lang="en-GB"/>
          </a:p>
          <a:p>
            <a:endParaRPr lang="en-GB"/>
          </a:p>
        </p:txBody>
      </p:sp>
    </p:spTree>
    <p:extLst>
      <p:ext uri="{BB962C8B-B14F-4D97-AF65-F5344CB8AC3E}">
        <p14:creationId xmlns:p14="http://schemas.microsoft.com/office/powerpoint/2010/main" val="42212676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id="{D4A7923F-EE8B-4540-80E8-631C8D6EDE05}"/>
              </a:ext>
            </a:extLst>
          </p:cNvPr>
          <p:cNvGrpSpPr/>
          <p:nvPr/>
        </p:nvGrpSpPr>
        <p:grpSpPr>
          <a:xfrm>
            <a:off x="-1" y="0"/>
            <a:ext cx="12192000" cy="966355"/>
            <a:chOff x="0" y="0"/>
            <a:chExt cx="12192000" cy="966355"/>
          </a:xfrm>
          <a:solidFill>
            <a:srgbClr val="002060"/>
          </a:solidFill>
        </p:grpSpPr>
        <p:sp>
          <p:nvSpPr>
            <p:cNvPr id="9" name="Rectangle 8">
              <a:extLst>
                <a:ext uri="{FF2B5EF4-FFF2-40B4-BE49-F238E27FC236}">
                  <a16:creationId xmlns:a16="http://schemas.microsoft.com/office/drawing/2014/main" id="{D45DEDA5-4305-4531-99E1-AB7E7703662F}"/>
                </a:ext>
              </a:extLst>
            </p:cNvPr>
            <p:cNvSpPr/>
            <p:nvPr/>
          </p:nvSpPr>
          <p:spPr>
            <a:xfrm>
              <a:off x="0" y="0"/>
              <a:ext cx="12192000" cy="96635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sp>
          <p:nvSpPr>
            <p:cNvPr id="12" name="Title 1">
              <a:extLst>
                <a:ext uri="{FF2B5EF4-FFF2-40B4-BE49-F238E27FC236}">
                  <a16:creationId xmlns:a16="http://schemas.microsoft.com/office/drawing/2014/main" id="{DE3F09BE-CFEE-47DD-B1C4-7CD8EA7E26CF}"/>
                </a:ext>
              </a:extLst>
            </p:cNvPr>
            <p:cNvSpPr txBox="1">
              <a:spLocks/>
            </p:cNvSpPr>
            <p:nvPr/>
          </p:nvSpPr>
          <p:spPr>
            <a:xfrm>
              <a:off x="301708" y="128292"/>
              <a:ext cx="11588583" cy="709770"/>
            </a:xfrm>
            <a:prstGeom prst="rect">
              <a:avLst/>
            </a:prstGeom>
            <a:grpFill/>
            <a:ln>
              <a:noFill/>
            </a:ln>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b="1">
                  <a:solidFill>
                    <a:schemeClr val="bg1"/>
                  </a:solidFill>
                  <a:latin typeface="+mn-lt"/>
                </a:rPr>
                <a:t>Programme Closure Team</a:t>
              </a:r>
            </a:p>
          </p:txBody>
        </p:sp>
      </p:grpSp>
      <p:sp>
        <p:nvSpPr>
          <p:cNvPr id="2" name="TextBox 1">
            <a:extLst>
              <a:ext uri="{FF2B5EF4-FFF2-40B4-BE49-F238E27FC236}">
                <a16:creationId xmlns:a16="http://schemas.microsoft.com/office/drawing/2014/main" id="{364A619F-81AA-A41B-F401-731E8333383A}"/>
              </a:ext>
            </a:extLst>
          </p:cNvPr>
          <p:cNvSpPr txBox="1"/>
          <p:nvPr/>
        </p:nvSpPr>
        <p:spPr>
          <a:xfrm>
            <a:off x="698157" y="1254211"/>
            <a:ext cx="10620632" cy="4770537"/>
          </a:xfrm>
          <a:prstGeom prst="rect">
            <a:avLst/>
          </a:prstGeom>
          <a:noFill/>
        </p:spPr>
        <p:txBody>
          <a:bodyPr wrap="square" lIns="91440" tIns="45720" rIns="91440" bIns="45720" rtlCol="0" anchor="t">
            <a:spAutoFit/>
          </a:bodyPr>
          <a:lstStyle/>
          <a:p>
            <a:pPr marL="285750" indent="-285750">
              <a:buFont typeface="Arial" panose="020B0604020202020204" pitchFamily="34" charset="0"/>
              <a:buChar char="•"/>
            </a:pPr>
            <a:r>
              <a:rPr lang="en-GB" sz="1600">
                <a:latin typeface="Arial" panose="020B0604020202020204" pitchFamily="34" charset="0"/>
                <a:cs typeface="Arial" panose="020B0604020202020204" pitchFamily="34" charset="0"/>
              </a:rPr>
              <a:t>Closure team of 33 people in place to manage programme closure requirements, managed by David Read</a:t>
            </a:r>
          </a:p>
          <a:p>
            <a:pPr marL="285750" indent="-285750">
              <a:buFont typeface="Arial" panose="020B0604020202020204" pitchFamily="34" charset="0"/>
              <a:buChar char="•"/>
            </a:pPr>
            <a:r>
              <a:rPr lang="en-GB" sz="1600">
                <a:latin typeface="Arial" panose="020B0604020202020204" pitchFamily="34" charset="0"/>
                <a:cs typeface="Arial" panose="020B0604020202020204" pitchFamily="34" charset="0"/>
              </a:rPr>
              <a:t>Remainder of ERDF staff redeployed within DLUHC in Feb 2024</a:t>
            </a:r>
          </a:p>
          <a:p>
            <a:endParaRPr lang="en-GB" sz="1600">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en-GB" sz="1600">
                <a:latin typeface="Arial" panose="020B0604020202020204" pitchFamily="34" charset="0"/>
                <a:cs typeface="Arial" panose="020B0604020202020204" pitchFamily="34" charset="0"/>
              </a:rPr>
              <a:t>Work Includes : </a:t>
            </a:r>
          </a:p>
          <a:p>
            <a:endParaRPr lang="en-GB" sz="1600">
              <a:latin typeface="Arial" panose="020B0604020202020204" pitchFamily="34" charset="0"/>
              <a:cs typeface="Arial" panose="020B0604020202020204" pitchFamily="34" charset="0"/>
            </a:endParaRPr>
          </a:p>
          <a:p>
            <a:pPr marL="742950" lvl="1" indent="-285750">
              <a:buFont typeface="Arial" panose="020B0604020202020204" pitchFamily="34" charset="0"/>
              <a:buChar char="•"/>
            </a:pPr>
            <a:r>
              <a:rPr lang="en-GB" sz="1600">
                <a:latin typeface="Arial" panose="020B0604020202020204" pitchFamily="34" charset="0"/>
                <a:cs typeface="Arial" panose="020B0604020202020204" pitchFamily="34" charset="0"/>
              </a:rPr>
              <a:t>Final ECPA to be submitted in May 2024</a:t>
            </a:r>
          </a:p>
          <a:p>
            <a:pPr lvl="1"/>
            <a:endParaRPr lang="en-GB" sz="1600">
              <a:latin typeface="Arial" panose="020B0604020202020204" pitchFamily="34" charset="0"/>
              <a:cs typeface="Arial" panose="020B0604020202020204" pitchFamily="34" charset="0"/>
            </a:endParaRPr>
          </a:p>
          <a:p>
            <a:pPr marL="742950" lvl="1" indent="-285750">
              <a:buFont typeface="Arial" panose="020B0604020202020204" pitchFamily="34" charset="0"/>
              <a:buChar char="•"/>
            </a:pPr>
            <a:r>
              <a:rPr lang="en-GB" sz="1600">
                <a:latin typeface="Arial" panose="020B0604020202020204" pitchFamily="34" charset="0"/>
                <a:cs typeface="Arial" panose="020B0604020202020204" pitchFamily="34" charset="0"/>
              </a:rPr>
              <a:t>Final year of A127 audits</a:t>
            </a:r>
          </a:p>
          <a:p>
            <a:pPr marL="1200150" lvl="2" indent="-285750">
              <a:buFont typeface="Arial" panose="020B0604020202020204" pitchFamily="34" charset="0"/>
              <a:buChar char="•"/>
            </a:pPr>
            <a:r>
              <a:rPr lang="en-GB" sz="1600">
                <a:latin typeface="Arial" panose="020B0604020202020204" pitchFamily="34" charset="0"/>
                <a:cs typeface="Arial" panose="020B0604020202020204" pitchFamily="34" charset="0"/>
              </a:rPr>
              <a:t>24 in Semester 1</a:t>
            </a:r>
          </a:p>
          <a:p>
            <a:pPr marL="1200150" lvl="2" indent="-285750">
              <a:buFont typeface="Arial" panose="020B0604020202020204" pitchFamily="34" charset="0"/>
              <a:buChar char="•"/>
            </a:pPr>
            <a:r>
              <a:rPr lang="en-GB" sz="1600">
                <a:latin typeface="Arial" panose="020B0604020202020204" pitchFamily="34" charset="0"/>
                <a:cs typeface="Arial" panose="020B0604020202020204" pitchFamily="34" charset="0"/>
              </a:rPr>
              <a:t>13 in Semester 2</a:t>
            </a:r>
          </a:p>
          <a:p>
            <a:pPr marL="1200150" lvl="2" indent="-285750">
              <a:buFont typeface="Arial" panose="020B0604020202020204" pitchFamily="34" charset="0"/>
              <a:buChar char="•"/>
            </a:pPr>
            <a:r>
              <a:rPr lang="en-GB" sz="1600">
                <a:latin typeface="Arial" panose="020B0604020202020204" pitchFamily="34" charset="0"/>
                <a:cs typeface="Arial" panose="020B0604020202020204" pitchFamily="34" charset="0"/>
              </a:rPr>
              <a:t>Final Sample to be selected once final ECPA submitted</a:t>
            </a:r>
          </a:p>
          <a:p>
            <a:pPr lvl="2"/>
            <a:endParaRPr lang="en-GB" sz="1600">
              <a:latin typeface="Arial" panose="020B0604020202020204" pitchFamily="34" charset="0"/>
              <a:cs typeface="Arial" panose="020B0604020202020204" pitchFamily="34" charset="0"/>
            </a:endParaRPr>
          </a:p>
          <a:p>
            <a:pPr marL="742950" lvl="1" indent="-285750">
              <a:buFont typeface="Arial" panose="020B0604020202020204" pitchFamily="34" charset="0"/>
              <a:buChar char="•"/>
            </a:pPr>
            <a:r>
              <a:rPr lang="en-GB" sz="1600">
                <a:latin typeface="Arial" panose="020B0604020202020204" pitchFamily="34" charset="0"/>
                <a:cs typeface="Arial" panose="020B0604020202020204" pitchFamily="34" charset="0"/>
              </a:rPr>
              <a:t>Final closure pack to be submitted to the EC by 15</a:t>
            </a:r>
            <a:r>
              <a:rPr lang="en-GB" sz="1600" baseline="30000">
                <a:latin typeface="Arial" panose="020B0604020202020204" pitchFamily="34" charset="0"/>
                <a:cs typeface="Arial" panose="020B0604020202020204" pitchFamily="34" charset="0"/>
              </a:rPr>
              <a:t>th</a:t>
            </a:r>
            <a:r>
              <a:rPr lang="en-GB" sz="1600">
                <a:latin typeface="Arial" panose="020B0604020202020204" pitchFamily="34" charset="0"/>
                <a:cs typeface="Arial" panose="020B0604020202020204" pitchFamily="34" charset="0"/>
              </a:rPr>
              <a:t> Feb 2025 including :</a:t>
            </a:r>
          </a:p>
          <a:p>
            <a:pPr marL="1200150" lvl="2" indent="-285750">
              <a:buFont typeface="Arial" panose="020B0604020202020204" pitchFamily="34" charset="0"/>
              <a:buChar char="•"/>
            </a:pPr>
            <a:r>
              <a:rPr lang="en-GB" sz="1600">
                <a:latin typeface="Arial" panose="020B0604020202020204" pitchFamily="34" charset="0"/>
                <a:cs typeface="Arial" panose="020B0604020202020204" pitchFamily="34" charset="0"/>
              </a:rPr>
              <a:t>Final Implementation Report</a:t>
            </a:r>
          </a:p>
          <a:p>
            <a:pPr marL="1200150" lvl="2" indent="-285750">
              <a:buFont typeface="Arial" panose="020B0604020202020204" pitchFamily="34" charset="0"/>
              <a:buChar char="•"/>
            </a:pPr>
            <a:r>
              <a:rPr lang="en-GB" sz="1600">
                <a:latin typeface="Arial" panose="020B0604020202020204" pitchFamily="34" charset="0"/>
                <a:cs typeface="Arial" panose="020B0604020202020204" pitchFamily="34" charset="0"/>
              </a:rPr>
              <a:t>Accounts for final accounting year</a:t>
            </a:r>
          </a:p>
          <a:p>
            <a:pPr marL="1200150" lvl="2" indent="-285750">
              <a:buFont typeface="Arial" panose="020B0604020202020204" pitchFamily="34" charset="0"/>
              <a:buChar char="•"/>
            </a:pPr>
            <a:r>
              <a:rPr lang="en-GB" sz="1600">
                <a:latin typeface="Arial" panose="020B0604020202020204" pitchFamily="34" charset="0"/>
                <a:cs typeface="Arial" panose="020B0604020202020204" pitchFamily="34" charset="0"/>
              </a:rPr>
              <a:t>Management Declaration and annual summary</a:t>
            </a:r>
          </a:p>
          <a:p>
            <a:pPr marL="1200150" lvl="2" indent="-285750">
              <a:buFont typeface="Arial" panose="020B0604020202020204" pitchFamily="34" charset="0"/>
              <a:buChar char="•"/>
            </a:pPr>
            <a:r>
              <a:rPr lang="en-GB" sz="1600">
                <a:latin typeface="Arial" panose="020B0604020202020204" pitchFamily="34" charset="0"/>
                <a:cs typeface="Arial" panose="020B0604020202020204" pitchFamily="34" charset="0"/>
              </a:rPr>
              <a:t>Audit opinion and control report</a:t>
            </a:r>
          </a:p>
          <a:p>
            <a:pPr lvl="2"/>
            <a:endParaRPr lang="en-GB" sz="1600">
              <a:latin typeface="Arial" panose="020B0604020202020204" pitchFamily="34" charset="0"/>
              <a:cs typeface="Arial" panose="020B0604020202020204" pitchFamily="34" charset="0"/>
            </a:endParaRPr>
          </a:p>
          <a:p>
            <a:pPr marL="742950" lvl="1" indent="-285750">
              <a:buFont typeface="Arial" panose="020B0604020202020204" pitchFamily="34" charset="0"/>
              <a:buChar char="•"/>
            </a:pPr>
            <a:r>
              <a:rPr lang="en-GB" sz="1600">
                <a:latin typeface="Arial" panose="020B0604020202020204" pitchFamily="34" charset="0"/>
                <a:cs typeface="Arial" panose="020B0604020202020204" pitchFamily="34" charset="0"/>
              </a:rPr>
              <a:t>Ongoing project monitoring requirements</a:t>
            </a:r>
          </a:p>
        </p:txBody>
      </p:sp>
    </p:spTree>
    <p:extLst>
      <p:ext uri="{BB962C8B-B14F-4D97-AF65-F5344CB8AC3E}">
        <p14:creationId xmlns:p14="http://schemas.microsoft.com/office/powerpoint/2010/main" val="385376302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9B7AD9F6-8CE7-4299-8FC6-328F4DCD3FF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35E3AD82-FB09-2D68-2EAE-8B614D621A13}"/>
              </a:ext>
            </a:extLst>
          </p:cNvPr>
          <p:cNvSpPr>
            <a:spLocks noGrp="1"/>
          </p:cNvSpPr>
          <p:nvPr>
            <p:ph type="title"/>
          </p:nvPr>
        </p:nvSpPr>
        <p:spPr>
          <a:xfrm>
            <a:off x="890338" y="640080"/>
            <a:ext cx="3734014" cy="3566160"/>
          </a:xfrm>
        </p:spPr>
        <p:txBody>
          <a:bodyPr vert="horz" lIns="91440" tIns="45720" rIns="91440" bIns="45720" rtlCol="0" anchor="b">
            <a:normAutofit/>
          </a:bodyPr>
          <a:lstStyle/>
          <a:p>
            <a:r>
              <a:rPr lang="en-US" sz="5000"/>
              <a:t>Research and Innovation Support</a:t>
            </a:r>
            <a:br>
              <a:rPr lang="en-US" sz="5000"/>
            </a:br>
            <a:endParaRPr lang="en-US" sz="5000"/>
          </a:p>
        </p:txBody>
      </p:sp>
      <p:sp>
        <p:nvSpPr>
          <p:cNvPr id="11" name="sketchy line">
            <a:extLst>
              <a:ext uri="{FF2B5EF4-FFF2-40B4-BE49-F238E27FC236}">
                <a16:creationId xmlns:a16="http://schemas.microsoft.com/office/drawing/2014/main" id="{F49775AF-8896-43EE-92C6-83497D6DC56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90338" y="4409267"/>
            <a:ext cx="3474720" cy="18288"/>
          </a:xfrm>
          <a:custGeom>
            <a:avLst/>
            <a:gdLst>
              <a:gd name="connsiteX0" fmla="*/ 0 w 3474720"/>
              <a:gd name="connsiteY0" fmla="*/ 0 h 18288"/>
              <a:gd name="connsiteX1" fmla="*/ 694944 w 3474720"/>
              <a:gd name="connsiteY1" fmla="*/ 0 h 18288"/>
              <a:gd name="connsiteX2" fmla="*/ 1355141 w 3474720"/>
              <a:gd name="connsiteY2" fmla="*/ 0 h 18288"/>
              <a:gd name="connsiteX3" fmla="*/ 2015338 w 3474720"/>
              <a:gd name="connsiteY3" fmla="*/ 0 h 18288"/>
              <a:gd name="connsiteX4" fmla="*/ 2779776 w 3474720"/>
              <a:gd name="connsiteY4" fmla="*/ 0 h 18288"/>
              <a:gd name="connsiteX5" fmla="*/ 3474720 w 3474720"/>
              <a:gd name="connsiteY5" fmla="*/ 0 h 18288"/>
              <a:gd name="connsiteX6" fmla="*/ 3474720 w 3474720"/>
              <a:gd name="connsiteY6" fmla="*/ 18288 h 18288"/>
              <a:gd name="connsiteX7" fmla="*/ 2779776 w 3474720"/>
              <a:gd name="connsiteY7" fmla="*/ 18288 h 18288"/>
              <a:gd name="connsiteX8" fmla="*/ 2189074 w 3474720"/>
              <a:gd name="connsiteY8" fmla="*/ 18288 h 18288"/>
              <a:gd name="connsiteX9" fmla="*/ 1528877 w 3474720"/>
              <a:gd name="connsiteY9" fmla="*/ 18288 h 18288"/>
              <a:gd name="connsiteX10" fmla="*/ 868680 w 3474720"/>
              <a:gd name="connsiteY10" fmla="*/ 18288 h 18288"/>
              <a:gd name="connsiteX11" fmla="*/ 0 w 3474720"/>
              <a:gd name="connsiteY11" fmla="*/ 18288 h 18288"/>
              <a:gd name="connsiteX12" fmla="*/ 0 w 3474720"/>
              <a:gd name="connsiteY12"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474720" h="18288" fill="none" extrusionOk="0">
                <a:moveTo>
                  <a:pt x="0" y="0"/>
                </a:moveTo>
                <a:cubicBezTo>
                  <a:pt x="224454" y="-14544"/>
                  <a:pt x="495407" y="26540"/>
                  <a:pt x="694944" y="0"/>
                </a:cubicBezTo>
                <a:cubicBezTo>
                  <a:pt x="894481" y="-26540"/>
                  <a:pt x="1130063" y="24713"/>
                  <a:pt x="1355141" y="0"/>
                </a:cubicBezTo>
                <a:cubicBezTo>
                  <a:pt x="1580219" y="-24713"/>
                  <a:pt x="1820099" y="26695"/>
                  <a:pt x="2015338" y="0"/>
                </a:cubicBezTo>
                <a:cubicBezTo>
                  <a:pt x="2210577" y="-26695"/>
                  <a:pt x="2402045" y="165"/>
                  <a:pt x="2779776" y="0"/>
                </a:cubicBezTo>
                <a:cubicBezTo>
                  <a:pt x="3157507" y="-165"/>
                  <a:pt x="3286859" y="-15571"/>
                  <a:pt x="3474720" y="0"/>
                </a:cubicBezTo>
                <a:cubicBezTo>
                  <a:pt x="3474286" y="7551"/>
                  <a:pt x="3474253" y="9822"/>
                  <a:pt x="3474720" y="18288"/>
                </a:cubicBezTo>
                <a:cubicBezTo>
                  <a:pt x="3233904" y="29845"/>
                  <a:pt x="2945134" y="-5256"/>
                  <a:pt x="2779776" y="18288"/>
                </a:cubicBezTo>
                <a:cubicBezTo>
                  <a:pt x="2614418" y="41832"/>
                  <a:pt x="2339768" y="22709"/>
                  <a:pt x="2189074" y="18288"/>
                </a:cubicBezTo>
                <a:cubicBezTo>
                  <a:pt x="2038380" y="13867"/>
                  <a:pt x="1817434" y="-4947"/>
                  <a:pt x="1528877" y="18288"/>
                </a:cubicBezTo>
                <a:cubicBezTo>
                  <a:pt x="1240320" y="41523"/>
                  <a:pt x="1042447" y="37198"/>
                  <a:pt x="868680" y="18288"/>
                </a:cubicBezTo>
                <a:cubicBezTo>
                  <a:pt x="694913" y="-622"/>
                  <a:pt x="233232" y="44909"/>
                  <a:pt x="0" y="18288"/>
                </a:cubicBezTo>
                <a:cubicBezTo>
                  <a:pt x="60" y="11696"/>
                  <a:pt x="66" y="3758"/>
                  <a:pt x="0" y="0"/>
                </a:cubicBezTo>
                <a:close/>
              </a:path>
              <a:path w="3474720" h="18288" stroke="0" extrusionOk="0">
                <a:moveTo>
                  <a:pt x="0" y="0"/>
                </a:moveTo>
                <a:cubicBezTo>
                  <a:pt x="202328" y="-14716"/>
                  <a:pt x="332722" y="-11499"/>
                  <a:pt x="625450" y="0"/>
                </a:cubicBezTo>
                <a:cubicBezTo>
                  <a:pt x="918178" y="11499"/>
                  <a:pt x="1096688" y="5123"/>
                  <a:pt x="1389888" y="0"/>
                </a:cubicBezTo>
                <a:cubicBezTo>
                  <a:pt x="1683088" y="-5123"/>
                  <a:pt x="1835981" y="-14038"/>
                  <a:pt x="1980590" y="0"/>
                </a:cubicBezTo>
                <a:cubicBezTo>
                  <a:pt x="2125199" y="14038"/>
                  <a:pt x="2396099" y="-7203"/>
                  <a:pt x="2571293" y="0"/>
                </a:cubicBezTo>
                <a:cubicBezTo>
                  <a:pt x="2746487" y="7203"/>
                  <a:pt x="3041609" y="-12036"/>
                  <a:pt x="3474720" y="0"/>
                </a:cubicBezTo>
                <a:cubicBezTo>
                  <a:pt x="3474638" y="4406"/>
                  <a:pt x="3474631" y="9982"/>
                  <a:pt x="3474720" y="18288"/>
                </a:cubicBezTo>
                <a:cubicBezTo>
                  <a:pt x="3324873" y="21876"/>
                  <a:pt x="3136771" y="12587"/>
                  <a:pt x="2814523" y="18288"/>
                </a:cubicBezTo>
                <a:cubicBezTo>
                  <a:pt x="2492275" y="23989"/>
                  <a:pt x="2294402" y="47111"/>
                  <a:pt x="2154326" y="18288"/>
                </a:cubicBezTo>
                <a:cubicBezTo>
                  <a:pt x="2014250" y="-10535"/>
                  <a:pt x="1820317" y="33903"/>
                  <a:pt x="1494130" y="18288"/>
                </a:cubicBezTo>
                <a:cubicBezTo>
                  <a:pt x="1167943" y="2673"/>
                  <a:pt x="948432" y="14868"/>
                  <a:pt x="729691" y="18288"/>
                </a:cubicBezTo>
                <a:cubicBezTo>
                  <a:pt x="510950" y="21708"/>
                  <a:pt x="264032" y="24354"/>
                  <a:pt x="0" y="18288"/>
                </a:cubicBezTo>
                <a:cubicBezTo>
                  <a:pt x="189" y="14288"/>
                  <a:pt x="-703" y="3747"/>
                  <a:pt x="0" y="0"/>
                </a:cubicBezTo>
                <a:close/>
              </a:path>
            </a:pathLst>
          </a:custGeom>
          <a:solidFill>
            <a:schemeClr val="accent2"/>
          </a:solidFill>
          <a:ln w="44450" cap="rnd">
            <a:solidFill>
              <a:schemeClr val="accent2"/>
            </a:solidFill>
            <a:round/>
            <a:extLst>
              <a:ext uri="{C807C97D-BFC1-408E-A445-0C87EB9F89A2}">
                <ask:lineSketchStyleProps xmlns:ask="http://schemas.microsoft.com/office/drawing/2018/sketchyshapes" sd="2863741219">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descr="A person wearing goggles and working on a machine&#10;&#10;Description automatically generated">
            <a:extLst>
              <a:ext uri="{FF2B5EF4-FFF2-40B4-BE49-F238E27FC236}">
                <a16:creationId xmlns:a16="http://schemas.microsoft.com/office/drawing/2014/main" id="{AC064318-1101-652F-25E0-04A65F25906F}"/>
              </a:ext>
            </a:extLst>
          </p:cNvPr>
          <p:cNvPicPr>
            <a:picLocks noChangeAspect="1"/>
          </p:cNvPicPr>
          <p:nvPr/>
        </p:nvPicPr>
        <p:blipFill rotWithShape="1">
          <a:blip r:embed="rId2">
            <a:extLst>
              <a:ext uri="{28A0092B-C50C-407E-A947-70E740481C1C}">
                <a14:useLocalDpi xmlns:a14="http://schemas.microsoft.com/office/drawing/2010/main" val="0"/>
              </a:ext>
            </a:extLst>
          </a:blip>
          <a:srcRect l="6582" r="20697" b="-1"/>
          <a:stretch/>
        </p:blipFill>
        <p:spPr>
          <a:xfrm>
            <a:off x="5311702" y="10"/>
            <a:ext cx="6878775" cy="6857990"/>
          </a:xfrm>
          <a:custGeom>
            <a:avLst/>
            <a:gdLst/>
            <a:ahLst/>
            <a:cxnLst/>
            <a:rect l="l" t="t" r="r" b="b"/>
            <a:pathLst>
              <a:path w="6878775" h="6858000">
                <a:moveTo>
                  <a:pt x="1102973" y="0"/>
                </a:moveTo>
                <a:lnTo>
                  <a:pt x="1160688" y="0"/>
                </a:lnTo>
                <a:lnTo>
                  <a:pt x="983189" y="331786"/>
                </a:lnTo>
                <a:cubicBezTo>
                  <a:pt x="914866" y="469145"/>
                  <a:pt x="850355" y="608712"/>
                  <a:pt x="789261" y="750263"/>
                </a:cubicBezTo>
                <a:cubicBezTo>
                  <a:pt x="774307" y="784928"/>
                  <a:pt x="759992" y="819849"/>
                  <a:pt x="745295" y="854514"/>
                </a:cubicBezTo>
                <a:cubicBezTo>
                  <a:pt x="756682" y="845393"/>
                  <a:pt x="765489" y="833492"/>
                  <a:pt x="770857" y="819975"/>
                </a:cubicBezTo>
                <a:cubicBezTo>
                  <a:pt x="879943" y="589569"/>
                  <a:pt x="999605" y="365513"/>
                  <a:pt x="1131329" y="148742"/>
                </a:cubicBezTo>
                <a:lnTo>
                  <a:pt x="1227589" y="0"/>
                </a:lnTo>
                <a:lnTo>
                  <a:pt x="6878775" y="0"/>
                </a:lnTo>
                <a:lnTo>
                  <a:pt x="6878775" y="6858000"/>
                </a:lnTo>
                <a:lnTo>
                  <a:pt x="713521" y="6858000"/>
                </a:lnTo>
                <a:lnTo>
                  <a:pt x="625642" y="6670527"/>
                </a:lnTo>
                <a:cubicBezTo>
                  <a:pt x="507232" y="6398531"/>
                  <a:pt x="403083" y="6118381"/>
                  <a:pt x="312785" y="5830359"/>
                </a:cubicBezTo>
                <a:cubicBezTo>
                  <a:pt x="278149" y="5719759"/>
                  <a:pt x="248879" y="5607635"/>
                  <a:pt x="212198" y="5480401"/>
                </a:cubicBezTo>
                <a:cubicBezTo>
                  <a:pt x="212208" y="5491601"/>
                  <a:pt x="212803" y="5502788"/>
                  <a:pt x="213988" y="5513923"/>
                </a:cubicBezTo>
                <a:cubicBezTo>
                  <a:pt x="264089" y="5723695"/>
                  <a:pt x="307290" y="5935370"/>
                  <a:pt x="365826" y="6142729"/>
                </a:cubicBezTo>
                <a:cubicBezTo>
                  <a:pt x="433152" y="6380817"/>
                  <a:pt x="510068" y="6614016"/>
                  <a:pt x="597975" y="6841549"/>
                </a:cubicBezTo>
                <a:lnTo>
                  <a:pt x="604824" y="6858000"/>
                </a:lnTo>
                <a:lnTo>
                  <a:pt x="552056" y="6858000"/>
                </a:lnTo>
                <a:lnTo>
                  <a:pt x="539576" y="6828295"/>
                </a:lnTo>
                <a:cubicBezTo>
                  <a:pt x="380597" y="6414594"/>
                  <a:pt x="260223" y="5988893"/>
                  <a:pt x="171555" y="5552906"/>
                </a:cubicBezTo>
                <a:cubicBezTo>
                  <a:pt x="91163" y="5157998"/>
                  <a:pt x="43746" y="4758899"/>
                  <a:pt x="12305" y="4357388"/>
                </a:cubicBezTo>
                <a:cubicBezTo>
                  <a:pt x="-14281" y="4013908"/>
                  <a:pt x="4507" y="3672965"/>
                  <a:pt x="46684" y="3331516"/>
                </a:cubicBezTo>
                <a:cubicBezTo>
                  <a:pt x="127203" y="2664286"/>
                  <a:pt x="277819" y="2007265"/>
                  <a:pt x="496065" y="1371196"/>
                </a:cubicBezTo>
                <a:cubicBezTo>
                  <a:pt x="636273" y="966066"/>
                  <a:pt x="800445" y="573253"/>
                  <a:pt x="995723" y="196614"/>
                </a:cubicBezTo>
                <a:close/>
              </a:path>
            </a:pathLst>
          </a:custGeom>
        </p:spPr>
      </p:pic>
    </p:spTree>
    <p:extLst>
      <p:ext uri="{BB962C8B-B14F-4D97-AF65-F5344CB8AC3E}">
        <p14:creationId xmlns:p14="http://schemas.microsoft.com/office/powerpoint/2010/main" val="21379716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00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4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person wearing goggles and working on a machine&#10;&#10;Description automatically generated">
            <a:extLst>
              <a:ext uri="{FF2B5EF4-FFF2-40B4-BE49-F238E27FC236}">
                <a16:creationId xmlns:a16="http://schemas.microsoft.com/office/drawing/2014/main" id="{ED5E865B-B3D1-96E4-1EC9-6F5F5B3C84C4}"/>
              </a:ext>
            </a:extLst>
          </p:cNvPr>
          <p:cNvPicPr>
            <a:picLocks noChangeAspect="1"/>
          </p:cNvPicPr>
          <p:nvPr/>
        </p:nvPicPr>
        <p:blipFill>
          <a:blip r:embed="rId3">
            <a:alphaModFix amt="38000"/>
            <a:extLst>
              <a:ext uri="{28A0092B-C50C-407E-A947-70E740481C1C}">
                <a14:useLocalDpi xmlns:a14="http://schemas.microsoft.com/office/drawing/2010/main" val="0"/>
              </a:ext>
            </a:extLst>
          </a:blip>
          <a:stretch>
            <a:fillRect/>
          </a:stretch>
        </p:blipFill>
        <p:spPr>
          <a:xfrm>
            <a:off x="-1" y="0"/>
            <a:ext cx="12191999" cy="6858000"/>
          </a:xfrm>
          <a:prstGeom prst="rect">
            <a:avLst/>
          </a:prstGeom>
        </p:spPr>
      </p:pic>
      <p:grpSp>
        <p:nvGrpSpPr>
          <p:cNvPr id="8" name="Group 7">
            <a:extLst>
              <a:ext uri="{FF2B5EF4-FFF2-40B4-BE49-F238E27FC236}">
                <a16:creationId xmlns:a16="http://schemas.microsoft.com/office/drawing/2014/main" id="{D4A7923F-EE8B-4540-80E8-631C8D6EDE05}"/>
              </a:ext>
            </a:extLst>
          </p:cNvPr>
          <p:cNvGrpSpPr/>
          <p:nvPr/>
        </p:nvGrpSpPr>
        <p:grpSpPr>
          <a:xfrm>
            <a:off x="-1" y="0"/>
            <a:ext cx="12192000" cy="966355"/>
            <a:chOff x="0" y="0"/>
            <a:chExt cx="12192000" cy="966355"/>
          </a:xfrm>
          <a:solidFill>
            <a:srgbClr val="002060"/>
          </a:solidFill>
        </p:grpSpPr>
        <p:sp>
          <p:nvSpPr>
            <p:cNvPr id="9" name="Rectangle 8">
              <a:extLst>
                <a:ext uri="{FF2B5EF4-FFF2-40B4-BE49-F238E27FC236}">
                  <a16:creationId xmlns:a16="http://schemas.microsoft.com/office/drawing/2014/main" id="{D45DEDA5-4305-4531-99E1-AB7E7703662F}"/>
                </a:ext>
              </a:extLst>
            </p:cNvPr>
            <p:cNvSpPr/>
            <p:nvPr/>
          </p:nvSpPr>
          <p:spPr>
            <a:xfrm>
              <a:off x="0" y="0"/>
              <a:ext cx="12192000" cy="96635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sp>
          <p:nvSpPr>
            <p:cNvPr id="12" name="Title 1">
              <a:extLst>
                <a:ext uri="{FF2B5EF4-FFF2-40B4-BE49-F238E27FC236}">
                  <a16:creationId xmlns:a16="http://schemas.microsoft.com/office/drawing/2014/main" id="{DE3F09BE-CFEE-47DD-B1C4-7CD8EA7E26CF}"/>
                </a:ext>
              </a:extLst>
            </p:cNvPr>
            <p:cNvSpPr txBox="1">
              <a:spLocks/>
            </p:cNvSpPr>
            <p:nvPr/>
          </p:nvSpPr>
          <p:spPr>
            <a:xfrm>
              <a:off x="301708" y="128292"/>
              <a:ext cx="11588583" cy="709770"/>
            </a:xfrm>
            <a:prstGeom prst="rect">
              <a:avLst/>
            </a:prstGeom>
            <a:grpFill/>
            <a:ln>
              <a:noFill/>
            </a:ln>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b="1">
                  <a:solidFill>
                    <a:schemeClr val="bg1"/>
                  </a:solidFill>
                  <a:latin typeface="+mn-lt"/>
                </a:rPr>
                <a:t>Programme Commitments</a:t>
              </a:r>
            </a:p>
          </p:txBody>
        </p:sp>
      </p:grpSp>
      <p:sp>
        <p:nvSpPr>
          <p:cNvPr id="3" name="TextBox 2">
            <a:extLst>
              <a:ext uri="{FF2B5EF4-FFF2-40B4-BE49-F238E27FC236}">
                <a16:creationId xmlns:a16="http://schemas.microsoft.com/office/drawing/2014/main" id="{526F983B-61B7-3545-7834-7984133826A0}"/>
              </a:ext>
            </a:extLst>
          </p:cNvPr>
          <p:cNvSpPr txBox="1"/>
          <p:nvPr/>
        </p:nvSpPr>
        <p:spPr>
          <a:xfrm>
            <a:off x="117857" y="1317831"/>
            <a:ext cx="2271860" cy="1569660"/>
          </a:xfrm>
          <a:prstGeom prst="rect">
            <a:avLst/>
          </a:prstGeom>
          <a:solidFill>
            <a:schemeClr val="bg1"/>
          </a:solidFill>
          <a:ln w="28575">
            <a:solidFill>
              <a:schemeClr val="tx2"/>
            </a:solidFill>
          </a:ln>
        </p:spPr>
        <p:txBody>
          <a:bodyPr wrap="square" rtlCol="0">
            <a:spAutoFit/>
          </a:bodyPr>
          <a:lstStyle/>
          <a:p>
            <a:pPr algn="ctr"/>
            <a:r>
              <a:rPr lang="en-GB" sz="2400" b="1"/>
              <a:t>290 </a:t>
            </a:r>
            <a:r>
              <a:rPr lang="en-GB" sz="2400"/>
              <a:t>Projects Funded to Deliver R&amp;I Support </a:t>
            </a:r>
          </a:p>
        </p:txBody>
      </p:sp>
      <p:sp>
        <p:nvSpPr>
          <p:cNvPr id="5" name="TextBox 4">
            <a:extLst>
              <a:ext uri="{FF2B5EF4-FFF2-40B4-BE49-F238E27FC236}">
                <a16:creationId xmlns:a16="http://schemas.microsoft.com/office/drawing/2014/main" id="{A73C455D-A8B3-7421-3FBB-AD8605559A7E}"/>
              </a:ext>
            </a:extLst>
          </p:cNvPr>
          <p:cNvSpPr txBox="1"/>
          <p:nvPr/>
        </p:nvSpPr>
        <p:spPr>
          <a:xfrm>
            <a:off x="9650664" y="1317831"/>
            <a:ext cx="2239626" cy="1200329"/>
          </a:xfrm>
          <a:prstGeom prst="rect">
            <a:avLst/>
          </a:prstGeom>
          <a:solidFill>
            <a:schemeClr val="bg1"/>
          </a:solidFill>
          <a:ln w="28575">
            <a:solidFill>
              <a:schemeClr val="tx2"/>
            </a:solidFill>
          </a:ln>
        </p:spPr>
        <p:txBody>
          <a:bodyPr wrap="square" rtlCol="0">
            <a:spAutoFit/>
          </a:bodyPr>
          <a:lstStyle/>
          <a:p>
            <a:pPr algn="ctr"/>
            <a:r>
              <a:rPr lang="en-GB" sz="2400" b="1"/>
              <a:t>£612,437,459</a:t>
            </a:r>
          </a:p>
          <a:p>
            <a:pPr algn="ctr"/>
            <a:r>
              <a:rPr lang="en-GB" sz="2400"/>
              <a:t> ERDF Spend by Grant Recipients</a:t>
            </a:r>
          </a:p>
        </p:txBody>
      </p:sp>
      <p:sp>
        <p:nvSpPr>
          <p:cNvPr id="6" name="TextBox 5">
            <a:extLst>
              <a:ext uri="{FF2B5EF4-FFF2-40B4-BE49-F238E27FC236}">
                <a16:creationId xmlns:a16="http://schemas.microsoft.com/office/drawing/2014/main" id="{B8AD01E0-F1F2-94D7-E09A-E1409222DC73}"/>
              </a:ext>
            </a:extLst>
          </p:cNvPr>
          <p:cNvSpPr txBox="1"/>
          <p:nvPr/>
        </p:nvSpPr>
        <p:spPr>
          <a:xfrm>
            <a:off x="2976550" y="1345539"/>
            <a:ext cx="2823303" cy="1200329"/>
          </a:xfrm>
          <a:prstGeom prst="rect">
            <a:avLst/>
          </a:prstGeom>
          <a:solidFill>
            <a:schemeClr val="bg1"/>
          </a:solidFill>
          <a:ln w="28575">
            <a:solidFill>
              <a:schemeClr val="tx2"/>
            </a:solidFill>
          </a:ln>
        </p:spPr>
        <p:txBody>
          <a:bodyPr wrap="square" rtlCol="0">
            <a:spAutoFit/>
          </a:bodyPr>
          <a:lstStyle/>
          <a:p>
            <a:pPr algn="ctr"/>
            <a:r>
              <a:rPr lang="en-GB" sz="2400" b="1" i="0" u="none" strike="noStrike">
                <a:solidFill>
                  <a:srgbClr val="000000"/>
                </a:solidFill>
                <a:effectLst/>
                <a:latin typeface="Calibri" panose="020F0502020204030204" pitchFamily="34" charset="0"/>
              </a:rPr>
              <a:t>£644,363,098</a:t>
            </a:r>
          </a:p>
          <a:p>
            <a:pPr algn="ctr"/>
            <a:r>
              <a:rPr lang="en-GB" sz="2400">
                <a:solidFill>
                  <a:srgbClr val="000000"/>
                </a:solidFill>
                <a:latin typeface="Calibri" panose="020F0502020204030204" pitchFamily="34" charset="0"/>
              </a:rPr>
              <a:t>ERDF Commitment for R&amp;I Support</a:t>
            </a:r>
            <a:endParaRPr lang="en-GB" sz="2400" i="0" u="none" strike="noStrike">
              <a:solidFill>
                <a:srgbClr val="000000"/>
              </a:solidFill>
              <a:effectLst/>
              <a:latin typeface="Calibri" panose="020F0502020204030204" pitchFamily="34" charset="0"/>
            </a:endParaRPr>
          </a:p>
        </p:txBody>
      </p:sp>
      <p:sp>
        <p:nvSpPr>
          <p:cNvPr id="7" name="TextBox 6">
            <a:extLst>
              <a:ext uri="{FF2B5EF4-FFF2-40B4-BE49-F238E27FC236}">
                <a16:creationId xmlns:a16="http://schemas.microsoft.com/office/drawing/2014/main" id="{7D83A66D-7A39-D157-057A-D29B6CB0029D}"/>
              </a:ext>
            </a:extLst>
          </p:cNvPr>
          <p:cNvSpPr txBox="1"/>
          <p:nvPr/>
        </p:nvSpPr>
        <p:spPr>
          <a:xfrm>
            <a:off x="6262563" y="1355538"/>
            <a:ext cx="2513839" cy="1200329"/>
          </a:xfrm>
          <a:prstGeom prst="rect">
            <a:avLst/>
          </a:prstGeom>
          <a:solidFill>
            <a:schemeClr val="bg1"/>
          </a:solidFill>
          <a:ln w="28575">
            <a:solidFill>
              <a:schemeClr val="tx2"/>
            </a:solidFill>
          </a:ln>
        </p:spPr>
        <p:txBody>
          <a:bodyPr wrap="square" rtlCol="0">
            <a:spAutoFit/>
          </a:bodyPr>
          <a:lstStyle/>
          <a:p>
            <a:pPr algn="ctr"/>
            <a:r>
              <a:rPr lang="en-GB" sz="2400" b="1" i="0" u="none" strike="noStrike">
                <a:solidFill>
                  <a:srgbClr val="000000"/>
                </a:solidFill>
                <a:effectLst/>
                <a:latin typeface="Calibri" panose="020F0502020204030204" pitchFamily="34" charset="0"/>
              </a:rPr>
              <a:t>£1,244,606,419</a:t>
            </a:r>
          </a:p>
          <a:p>
            <a:pPr algn="ctr"/>
            <a:r>
              <a:rPr lang="en-GB" sz="2400"/>
              <a:t> Total Project Value</a:t>
            </a:r>
          </a:p>
        </p:txBody>
      </p:sp>
      <p:sp>
        <p:nvSpPr>
          <p:cNvPr id="10" name="TextBox 9">
            <a:extLst>
              <a:ext uri="{FF2B5EF4-FFF2-40B4-BE49-F238E27FC236}">
                <a16:creationId xmlns:a16="http://schemas.microsoft.com/office/drawing/2014/main" id="{B8A48A0F-965E-6ED1-D6F8-6D904F2DF10D}"/>
              </a:ext>
            </a:extLst>
          </p:cNvPr>
          <p:cNvSpPr txBox="1"/>
          <p:nvPr/>
        </p:nvSpPr>
        <p:spPr>
          <a:xfrm>
            <a:off x="117857" y="3705819"/>
            <a:ext cx="11772433" cy="1710918"/>
          </a:xfrm>
          <a:prstGeom prst="rect">
            <a:avLst/>
          </a:prstGeom>
          <a:solidFill>
            <a:schemeClr val="bg1"/>
          </a:solidFill>
          <a:ln w="28575">
            <a:solidFill>
              <a:schemeClr val="tx2"/>
            </a:solidFill>
          </a:ln>
        </p:spPr>
        <p:txBody>
          <a:bodyPr wrap="square" rtlCol="0">
            <a:spAutoFit/>
          </a:bodyPr>
          <a:lstStyle/>
          <a:p>
            <a:pPr algn="ctr"/>
            <a:r>
              <a:rPr lang="en-GB" sz="2400" b="1"/>
              <a:t>Funded Projects Focused On : </a:t>
            </a:r>
          </a:p>
          <a:p>
            <a:pPr marL="342900" lvl="0" indent="-342900">
              <a:lnSpc>
                <a:spcPct val="107000"/>
              </a:lnSpc>
              <a:spcBef>
                <a:spcPts val="600"/>
              </a:spcBef>
              <a:buClr>
                <a:srgbClr val="000000"/>
              </a:buClr>
              <a:buFont typeface="Symbol" panose="05050102010706020507" pitchFamily="18" charset="2"/>
              <a:buChar char=""/>
            </a:pPr>
            <a:r>
              <a:rPr lang="en-GB" sz="1800" b="1">
                <a:effectLst/>
                <a:latin typeface="Arial" panose="020B0604020202020204" pitchFamily="34" charset="0"/>
                <a:ea typeface="Calibri" panose="020F0502020204030204" pitchFamily="34" charset="0"/>
              </a:rPr>
              <a:t>Research and innovation infrastructure</a:t>
            </a:r>
            <a:endParaRPr lang="en-GB" sz="1800">
              <a:effectLst/>
              <a:latin typeface="Arial" panose="020B0604020202020204" pitchFamily="34" charset="0"/>
              <a:ea typeface="Calibri" panose="020F0502020204030204" pitchFamily="34" charset="0"/>
            </a:endParaRPr>
          </a:p>
          <a:p>
            <a:pPr marL="342900" lvl="0" indent="-342900">
              <a:lnSpc>
                <a:spcPct val="107000"/>
              </a:lnSpc>
              <a:buClr>
                <a:srgbClr val="000000"/>
              </a:buClr>
              <a:buFont typeface="Symbol" panose="05050102010706020507" pitchFamily="18" charset="2"/>
              <a:buChar char=""/>
            </a:pPr>
            <a:r>
              <a:rPr lang="en-GB" sz="1800" b="1">
                <a:effectLst/>
                <a:latin typeface="Arial" panose="020B0604020202020204" pitchFamily="34" charset="0"/>
                <a:ea typeface="Calibri" panose="020F0502020204030204" pitchFamily="34" charset="0"/>
              </a:rPr>
              <a:t>Innovation support for business</a:t>
            </a:r>
            <a:r>
              <a:rPr lang="en-GB" sz="1800">
                <a:effectLst/>
                <a:latin typeface="Arial" panose="020B0604020202020204" pitchFamily="34" charset="0"/>
                <a:ea typeface="Calibri" panose="020F0502020204030204" pitchFamily="34" charset="0"/>
              </a:rPr>
              <a:t>, </a:t>
            </a:r>
          </a:p>
          <a:p>
            <a:pPr marL="342900" lvl="0" indent="-342900">
              <a:lnSpc>
                <a:spcPct val="107000"/>
              </a:lnSpc>
              <a:buClr>
                <a:srgbClr val="000000"/>
              </a:buClr>
              <a:buFont typeface="Symbol" panose="05050102010706020507" pitchFamily="18" charset="2"/>
              <a:buChar char=""/>
            </a:pPr>
            <a:r>
              <a:rPr lang="en-GB" sz="1800" b="1">
                <a:effectLst/>
                <a:latin typeface="Arial" panose="020B0604020202020204" pitchFamily="34" charset="0"/>
                <a:ea typeface="Calibri" panose="020F0502020204030204" pitchFamily="34" charset="0"/>
              </a:rPr>
              <a:t>Research collaborations</a:t>
            </a:r>
            <a:endParaRPr lang="en-GB" b="1">
              <a:latin typeface="Arial" panose="020B0604020202020204" pitchFamily="34" charset="0"/>
              <a:ea typeface="Calibri" panose="020F0502020204030204" pitchFamily="34" charset="0"/>
            </a:endParaRPr>
          </a:p>
          <a:p>
            <a:pPr marL="342900" lvl="0" indent="-342900">
              <a:lnSpc>
                <a:spcPct val="107000"/>
              </a:lnSpc>
              <a:buClr>
                <a:srgbClr val="000000"/>
              </a:buClr>
              <a:buFont typeface="Symbol" panose="05050102010706020507" pitchFamily="18" charset="2"/>
              <a:buChar char=""/>
            </a:pPr>
            <a:r>
              <a:rPr lang="en-GB" b="1">
                <a:latin typeface="Arial" panose="020B0604020202020204" pitchFamily="34" charset="0"/>
              </a:rPr>
              <a:t>Grants/finance for R&amp;I</a:t>
            </a:r>
          </a:p>
        </p:txBody>
      </p:sp>
    </p:spTree>
    <p:extLst>
      <p:ext uri="{BB962C8B-B14F-4D97-AF65-F5344CB8AC3E}">
        <p14:creationId xmlns:p14="http://schemas.microsoft.com/office/powerpoint/2010/main" val="26925107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person wearing goggles and working on a machine&#10;&#10;Description automatically generated">
            <a:extLst>
              <a:ext uri="{FF2B5EF4-FFF2-40B4-BE49-F238E27FC236}">
                <a16:creationId xmlns:a16="http://schemas.microsoft.com/office/drawing/2014/main" id="{E9B9D6C4-3503-71EC-A26C-C2DA6877F700}"/>
              </a:ext>
            </a:extLst>
          </p:cNvPr>
          <p:cNvPicPr>
            <a:picLocks noChangeAspect="1"/>
          </p:cNvPicPr>
          <p:nvPr/>
        </p:nvPicPr>
        <p:blipFill>
          <a:blip r:embed="rId3">
            <a:alphaModFix amt="38000"/>
            <a:extLst>
              <a:ext uri="{28A0092B-C50C-407E-A947-70E740481C1C}">
                <a14:useLocalDpi xmlns:a14="http://schemas.microsoft.com/office/drawing/2010/main" val="0"/>
              </a:ext>
            </a:extLst>
          </a:blip>
          <a:stretch>
            <a:fillRect/>
          </a:stretch>
        </p:blipFill>
        <p:spPr>
          <a:xfrm>
            <a:off x="-1" y="0"/>
            <a:ext cx="12191999" cy="6858000"/>
          </a:xfrm>
          <a:prstGeom prst="rect">
            <a:avLst/>
          </a:prstGeom>
        </p:spPr>
      </p:pic>
      <p:grpSp>
        <p:nvGrpSpPr>
          <p:cNvPr id="8" name="Group 7">
            <a:extLst>
              <a:ext uri="{FF2B5EF4-FFF2-40B4-BE49-F238E27FC236}">
                <a16:creationId xmlns:a16="http://schemas.microsoft.com/office/drawing/2014/main" id="{D4A7923F-EE8B-4540-80E8-631C8D6EDE05}"/>
              </a:ext>
            </a:extLst>
          </p:cNvPr>
          <p:cNvGrpSpPr/>
          <p:nvPr/>
        </p:nvGrpSpPr>
        <p:grpSpPr>
          <a:xfrm>
            <a:off x="-1" y="0"/>
            <a:ext cx="12192000" cy="966355"/>
            <a:chOff x="0" y="0"/>
            <a:chExt cx="12192000" cy="966355"/>
          </a:xfrm>
          <a:solidFill>
            <a:srgbClr val="002060"/>
          </a:solidFill>
        </p:grpSpPr>
        <p:sp>
          <p:nvSpPr>
            <p:cNvPr id="9" name="Rectangle 8">
              <a:extLst>
                <a:ext uri="{FF2B5EF4-FFF2-40B4-BE49-F238E27FC236}">
                  <a16:creationId xmlns:a16="http://schemas.microsoft.com/office/drawing/2014/main" id="{D45DEDA5-4305-4531-99E1-AB7E7703662F}"/>
                </a:ext>
              </a:extLst>
            </p:cNvPr>
            <p:cNvSpPr/>
            <p:nvPr/>
          </p:nvSpPr>
          <p:spPr>
            <a:xfrm>
              <a:off x="0" y="0"/>
              <a:ext cx="12192000" cy="96635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sp>
          <p:nvSpPr>
            <p:cNvPr id="12" name="Title 1">
              <a:extLst>
                <a:ext uri="{FF2B5EF4-FFF2-40B4-BE49-F238E27FC236}">
                  <a16:creationId xmlns:a16="http://schemas.microsoft.com/office/drawing/2014/main" id="{DE3F09BE-CFEE-47DD-B1C4-7CD8EA7E26CF}"/>
                </a:ext>
              </a:extLst>
            </p:cNvPr>
            <p:cNvSpPr txBox="1">
              <a:spLocks/>
            </p:cNvSpPr>
            <p:nvPr/>
          </p:nvSpPr>
          <p:spPr>
            <a:xfrm>
              <a:off x="301708" y="128292"/>
              <a:ext cx="11588583" cy="709770"/>
            </a:xfrm>
            <a:prstGeom prst="rect">
              <a:avLst/>
            </a:prstGeom>
            <a:grpFill/>
            <a:ln>
              <a:noFill/>
            </a:ln>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b="1">
                  <a:solidFill>
                    <a:schemeClr val="bg1"/>
                  </a:solidFill>
                  <a:latin typeface="+mn-lt"/>
                </a:rPr>
                <a:t>Output Achievements</a:t>
              </a:r>
            </a:p>
          </p:txBody>
        </p:sp>
      </p:grpSp>
      <p:sp>
        <p:nvSpPr>
          <p:cNvPr id="4" name="TextBox 3">
            <a:extLst>
              <a:ext uri="{FF2B5EF4-FFF2-40B4-BE49-F238E27FC236}">
                <a16:creationId xmlns:a16="http://schemas.microsoft.com/office/drawing/2014/main" id="{3A48C633-F4B8-109A-A365-CD7C255D4064}"/>
              </a:ext>
            </a:extLst>
          </p:cNvPr>
          <p:cNvSpPr txBox="1"/>
          <p:nvPr/>
        </p:nvSpPr>
        <p:spPr>
          <a:xfrm>
            <a:off x="970961" y="1654851"/>
            <a:ext cx="2271860" cy="1200329"/>
          </a:xfrm>
          <a:prstGeom prst="rect">
            <a:avLst/>
          </a:prstGeom>
          <a:solidFill>
            <a:schemeClr val="bg1"/>
          </a:solidFill>
          <a:ln w="28575">
            <a:solidFill>
              <a:schemeClr val="tx2"/>
            </a:solidFill>
          </a:ln>
        </p:spPr>
        <p:txBody>
          <a:bodyPr wrap="square" rtlCol="0">
            <a:spAutoFit/>
          </a:bodyPr>
          <a:lstStyle/>
          <a:p>
            <a:pPr algn="ctr"/>
            <a:r>
              <a:rPr lang="en-GB" sz="2400" b="1"/>
              <a:t>33,538</a:t>
            </a:r>
          </a:p>
          <a:p>
            <a:pPr algn="ctr"/>
            <a:r>
              <a:rPr lang="en-GB" sz="2400"/>
              <a:t> Businesses Supported</a:t>
            </a:r>
          </a:p>
        </p:txBody>
      </p:sp>
      <p:sp>
        <p:nvSpPr>
          <p:cNvPr id="5" name="TextBox 4">
            <a:extLst>
              <a:ext uri="{FF2B5EF4-FFF2-40B4-BE49-F238E27FC236}">
                <a16:creationId xmlns:a16="http://schemas.microsoft.com/office/drawing/2014/main" id="{3529B80B-F0CC-BE63-0ABA-47DC64ACE727}"/>
              </a:ext>
            </a:extLst>
          </p:cNvPr>
          <p:cNvSpPr txBox="1"/>
          <p:nvPr/>
        </p:nvSpPr>
        <p:spPr>
          <a:xfrm>
            <a:off x="4976184" y="4095153"/>
            <a:ext cx="2239626" cy="1938992"/>
          </a:xfrm>
          <a:prstGeom prst="rect">
            <a:avLst/>
          </a:prstGeom>
          <a:solidFill>
            <a:schemeClr val="bg1"/>
          </a:solidFill>
          <a:ln w="28575">
            <a:solidFill>
              <a:schemeClr val="tx2"/>
            </a:solidFill>
          </a:ln>
        </p:spPr>
        <p:txBody>
          <a:bodyPr wrap="square" rtlCol="0">
            <a:spAutoFit/>
          </a:bodyPr>
          <a:lstStyle/>
          <a:p>
            <a:pPr algn="ctr"/>
            <a:r>
              <a:rPr lang="en-GB" sz="2400" b="1"/>
              <a:t>6,522</a:t>
            </a:r>
            <a:r>
              <a:rPr lang="en-GB" sz="2400"/>
              <a:t> </a:t>
            </a:r>
          </a:p>
          <a:p>
            <a:pPr algn="ctr"/>
            <a:r>
              <a:rPr lang="en-GB" sz="2400"/>
              <a:t>Businesses Introduced New Products to Market</a:t>
            </a:r>
          </a:p>
        </p:txBody>
      </p:sp>
      <p:sp>
        <p:nvSpPr>
          <p:cNvPr id="6" name="TextBox 5">
            <a:extLst>
              <a:ext uri="{FF2B5EF4-FFF2-40B4-BE49-F238E27FC236}">
                <a16:creationId xmlns:a16="http://schemas.microsoft.com/office/drawing/2014/main" id="{69BF96E8-C276-BB6B-5132-6197516DFDF1}"/>
              </a:ext>
            </a:extLst>
          </p:cNvPr>
          <p:cNvSpPr txBox="1"/>
          <p:nvPr/>
        </p:nvSpPr>
        <p:spPr>
          <a:xfrm>
            <a:off x="4684346" y="1636966"/>
            <a:ext cx="2823303" cy="1200329"/>
          </a:xfrm>
          <a:prstGeom prst="rect">
            <a:avLst/>
          </a:prstGeom>
          <a:solidFill>
            <a:schemeClr val="bg1"/>
          </a:solidFill>
          <a:ln w="28575">
            <a:solidFill>
              <a:schemeClr val="tx2"/>
            </a:solidFill>
          </a:ln>
        </p:spPr>
        <p:txBody>
          <a:bodyPr wrap="square" rtlCol="0">
            <a:spAutoFit/>
          </a:bodyPr>
          <a:lstStyle/>
          <a:p>
            <a:pPr algn="ctr"/>
            <a:r>
              <a:rPr lang="en-GB" sz="2400" b="1" i="0" u="none" strike="noStrike">
                <a:solidFill>
                  <a:srgbClr val="000000"/>
                </a:solidFill>
                <a:effectLst/>
                <a:latin typeface="Calibri" panose="020F0502020204030204" pitchFamily="34" charset="0"/>
              </a:rPr>
              <a:t>7,211</a:t>
            </a:r>
          </a:p>
          <a:p>
            <a:pPr algn="ctr"/>
            <a:r>
              <a:rPr lang="en-GB" sz="2400"/>
              <a:t> New Jobs as a Result of Support</a:t>
            </a:r>
          </a:p>
        </p:txBody>
      </p:sp>
      <p:sp>
        <p:nvSpPr>
          <p:cNvPr id="7" name="TextBox 6">
            <a:extLst>
              <a:ext uri="{FF2B5EF4-FFF2-40B4-BE49-F238E27FC236}">
                <a16:creationId xmlns:a16="http://schemas.microsoft.com/office/drawing/2014/main" id="{A0CC3341-1B5D-56B7-D8B7-C9A83D0A0895}"/>
              </a:ext>
            </a:extLst>
          </p:cNvPr>
          <p:cNvSpPr txBox="1"/>
          <p:nvPr/>
        </p:nvSpPr>
        <p:spPr>
          <a:xfrm>
            <a:off x="8653806" y="1636966"/>
            <a:ext cx="2513839" cy="1200329"/>
          </a:xfrm>
          <a:prstGeom prst="rect">
            <a:avLst/>
          </a:prstGeom>
          <a:solidFill>
            <a:schemeClr val="bg1"/>
          </a:solidFill>
          <a:ln w="28575">
            <a:solidFill>
              <a:schemeClr val="tx2"/>
            </a:solidFill>
          </a:ln>
        </p:spPr>
        <p:txBody>
          <a:bodyPr wrap="square" rtlCol="0">
            <a:spAutoFit/>
          </a:bodyPr>
          <a:lstStyle/>
          <a:p>
            <a:pPr algn="ctr"/>
            <a:r>
              <a:rPr lang="en-GB" sz="2400" b="1" i="0" u="none" strike="noStrike">
                <a:solidFill>
                  <a:srgbClr val="000000"/>
                </a:solidFill>
                <a:effectLst/>
                <a:latin typeface="Calibri" panose="020F0502020204030204" pitchFamily="34" charset="0"/>
              </a:rPr>
              <a:t>4,695</a:t>
            </a:r>
          </a:p>
          <a:p>
            <a:pPr algn="ctr"/>
            <a:r>
              <a:rPr lang="en-GB" sz="2400"/>
              <a:t> Start-ups Supported</a:t>
            </a:r>
          </a:p>
        </p:txBody>
      </p:sp>
      <p:sp>
        <p:nvSpPr>
          <p:cNvPr id="10" name="TextBox 9">
            <a:extLst>
              <a:ext uri="{FF2B5EF4-FFF2-40B4-BE49-F238E27FC236}">
                <a16:creationId xmlns:a16="http://schemas.microsoft.com/office/drawing/2014/main" id="{D868C937-E2D0-4268-AAB9-9891D89E3D24}"/>
              </a:ext>
            </a:extLst>
          </p:cNvPr>
          <p:cNvSpPr txBox="1"/>
          <p:nvPr/>
        </p:nvSpPr>
        <p:spPr>
          <a:xfrm>
            <a:off x="8700475" y="4135141"/>
            <a:ext cx="2823303" cy="1846659"/>
          </a:xfrm>
          <a:prstGeom prst="rect">
            <a:avLst/>
          </a:prstGeom>
          <a:solidFill>
            <a:schemeClr val="bg1"/>
          </a:solidFill>
          <a:ln w="28575">
            <a:solidFill>
              <a:schemeClr val="tx2"/>
            </a:solidFill>
          </a:ln>
        </p:spPr>
        <p:txBody>
          <a:bodyPr wrap="square" rtlCol="0">
            <a:spAutoFit/>
          </a:bodyPr>
          <a:lstStyle/>
          <a:p>
            <a:pPr algn="ctr"/>
            <a:r>
              <a:rPr lang="en-GB" sz="2400" b="1" i="0" u="none" strike="noStrike">
                <a:solidFill>
                  <a:srgbClr val="000000"/>
                </a:solidFill>
                <a:effectLst/>
                <a:latin typeface="Calibri" panose="020F0502020204030204" pitchFamily="34" charset="0"/>
              </a:rPr>
              <a:t>10,263</a:t>
            </a:r>
          </a:p>
          <a:p>
            <a:pPr algn="ctr"/>
            <a:r>
              <a:rPr lang="en-GB" sz="2400"/>
              <a:t>Businesses Introduced New to Firm Products </a:t>
            </a:r>
          </a:p>
          <a:p>
            <a:pPr algn="ctr"/>
            <a:endParaRPr lang="en-GB"/>
          </a:p>
        </p:txBody>
      </p:sp>
      <p:sp>
        <p:nvSpPr>
          <p:cNvPr id="11" name="TextBox 10">
            <a:extLst>
              <a:ext uri="{FF2B5EF4-FFF2-40B4-BE49-F238E27FC236}">
                <a16:creationId xmlns:a16="http://schemas.microsoft.com/office/drawing/2014/main" id="{D43F7E62-BC0F-7986-B187-A6B97E5A171B}"/>
              </a:ext>
            </a:extLst>
          </p:cNvPr>
          <p:cNvSpPr txBox="1"/>
          <p:nvPr/>
        </p:nvSpPr>
        <p:spPr>
          <a:xfrm>
            <a:off x="668222" y="4095153"/>
            <a:ext cx="2447851" cy="2215991"/>
          </a:xfrm>
          <a:prstGeom prst="rect">
            <a:avLst/>
          </a:prstGeom>
          <a:solidFill>
            <a:schemeClr val="bg1"/>
          </a:solidFill>
          <a:ln w="28575">
            <a:solidFill>
              <a:schemeClr val="tx2"/>
            </a:solidFill>
          </a:ln>
        </p:spPr>
        <p:txBody>
          <a:bodyPr wrap="square" rtlCol="0">
            <a:spAutoFit/>
          </a:bodyPr>
          <a:lstStyle/>
          <a:p>
            <a:pPr algn="ctr"/>
            <a:r>
              <a:rPr lang="en-GB" sz="2400" b="1" i="0" u="none" strike="noStrike">
                <a:solidFill>
                  <a:srgbClr val="000000"/>
                </a:solidFill>
                <a:effectLst/>
                <a:latin typeface="Calibri" panose="020F0502020204030204" pitchFamily="34" charset="0"/>
              </a:rPr>
              <a:t>9,957</a:t>
            </a:r>
          </a:p>
          <a:p>
            <a:pPr algn="ctr"/>
            <a:r>
              <a:rPr lang="en-GB" sz="2400"/>
              <a:t>Businesses Engaging in Research Collaborations</a:t>
            </a:r>
          </a:p>
          <a:p>
            <a:pPr algn="ctr"/>
            <a:endParaRPr lang="en-GB"/>
          </a:p>
        </p:txBody>
      </p:sp>
    </p:spTree>
    <p:extLst>
      <p:ext uri="{BB962C8B-B14F-4D97-AF65-F5344CB8AC3E}">
        <p14:creationId xmlns:p14="http://schemas.microsoft.com/office/powerpoint/2010/main" val="17189149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id="{D4A7923F-EE8B-4540-80E8-631C8D6EDE05}"/>
              </a:ext>
            </a:extLst>
          </p:cNvPr>
          <p:cNvGrpSpPr/>
          <p:nvPr/>
        </p:nvGrpSpPr>
        <p:grpSpPr>
          <a:xfrm>
            <a:off x="-1" y="0"/>
            <a:ext cx="12192000" cy="966355"/>
            <a:chOff x="0" y="0"/>
            <a:chExt cx="12192000" cy="966355"/>
          </a:xfrm>
          <a:solidFill>
            <a:srgbClr val="002060"/>
          </a:solidFill>
        </p:grpSpPr>
        <p:sp>
          <p:nvSpPr>
            <p:cNvPr id="9" name="Rectangle 8">
              <a:extLst>
                <a:ext uri="{FF2B5EF4-FFF2-40B4-BE49-F238E27FC236}">
                  <a16:creationId xmlns:a16="http://schemas.microsoft.com/office/drawing/2014/main" id="{D45DEDA5-4305-4531-99E1-AB7E7703662F}"/>
                </a:ext>
              </a:extLst>
            </p:cNvPr>
            <p:cNvSpPr/>
            <p:nvPr/>
          </p:nvSpPr>
          <p:spPr>
            <a:xfrm>
              <a:off x="0" y="0"/>
              <a:ext cx="12192000" cy="96635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sp>
          <p:nvSpPr>
            <p:cNvPr id="12" name="Title 1">
              <a:extLst>
                <a:ext uri="{FF2B5EF4-FFF2-40B4-BE49-F238E27FC236}">
                  <a16:creationId xmlns:a16="http://schemas.microsoft.com/office/drawing/2014/main" id="{DE3F09BE-CFEE-47DD-B1C4-7CD8EA7E26CF}"/>
                </a:ext>
              </a:extLst>
            </p:cNvPr>
            <p:cNvSpPr txBox="1">
              <a:spLocks/>
            </p:cNvSpPr>
            <p:nvPr/>
          </p:nvSpPr>
          <p:spPr>
            <a:xfrm>
              <a:off x="301708" y="128292"/>
              <a:ext cx="11588583" cy="709770"/>
            </a:xfrm>
            <a:prstGeom prst="rect">
              <a:avLst/>
            </a:prstGeom>
            <a:grpFill/>
            <a:ln>
              <a:noFill/>
            </a:ln>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b="1">
                  <a:solidFill>
                    <a:schemeClr val="bg1"/>
                  </a:solidFill>
                  <a:latin typeface="+mn-lt"/>
                </a:rPr>
                <a:t>Case Studies</a:t>
              </a:r>
            </a:p>
          </p:txBody>
        </p:sp>
      </p:grpSp>
      <p:pic>
        <p:nvPicPr>
          <p:cNvPr id="2" name="Picture 1">
            <a:extLst>
              <a:ext uri="{FF2B5EF4-FFF2-40B4-BE49-F238E27FC236}">
                <a16:creationId xmlns:a16="http://schemas.microsoft.com/office/drawing/2014/main" id="{2B5DDA1C-E166-94D7-9884-347D46EF0E82}"/>
              </a:ext>
            </a:extLst>
          </p:cNvPr>
          <p:cNvPicPr>
            <a:picLocks noChangeAspect="1"/>
          </p:cNvPicPr>
          <p:nvPr/>
        </p:nvPicPr>
        <p:blipFill>
          <a:blip r:embed="rId3"/>
          <a:stretch>
            <a:fillRect/>
          </a:stretch>
        </p:blipFill>
        <p:spPr>
          <a:xfrm>
            <a:off x="4527" y="828321"/>
            <a:ext cx="12183694" cy="6032235"/>
          </a:xfrm>
          <a:prstGeom prst="rect">
            <a:avLst/>
          </a:prstGeom>
          <a:ln>
            <a:solidFill>
              <a:schemeClr val="accent1">
                <a:lumMod val="75000"/>
              </a:schemeClr>
            </a:solidFill>
          </a:ln>
        </p:spPr>
      </p:pic>
    </p:spTree>
    <p:extLst>
      <p:ext uri="{BB962C8B-B14F-4D97-AF65-F5344CB8AC3E}">
        <p14:creationId xmlns:p14="http://schemas.microsoft.com/office/powerpoint/2010/main" val="33865548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id="{D4A7923F-EE8B-4540-80E8-631C8D6EDE05}"/>
              </a:ext>
            </a:extLst>
          </p:cNvPr>
          <p:cNvGrpSpPr/>
          <p:nvPr/>
        </p:nvGrpSpPr>
        <p:grpSpPr>
          <a:xfrm>
            <a:off x="-1" y="0"/>
            <a:ext cx="12192000" cy="966355"/>
            <a:chOff x="0" y="0"/>
            <a:chExt cx="12192000" cy="966355"/>
          </a:xfrm>
          <a:solidFill>
            <a:srgbClr val="002060"/>
          </a:solidFill>
        </p:grpSpPr>
        <p:sp>
          <p:nvSpPr>
            <p:cNvPr id="9" name="Rectangle 8">
              <a:extLst>
                <a:ext uri="{FF2B5EF4-FFF2-40B4-BE49-F238E27FC236}">
                  <a16:creationId xmlns:a16="http://schemas.microsoft.com/office/drawing/2014/main" id="{D45DEDA5-4305-4531-99E1-AB7E7703662F}"/>
                </a:ext>
              </a:extLst>
            </p:cNvPr>
            <p:cNvSpPr/>
            <p:nvPr/>
          </p:nvSpPr>
          <p:spPr>
            <a:xfrm>
              <a:off x="0" y="0"/>
              <a:ext cx="12192000" cy="96635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sp>
          <p:nvSpPr>
            <p:cNvPr id="12" name="Title 1">
              <a:extLst>
                <a:ext uri="{FF2B5EF4-FFF2-40B4-BE49-F238E27FC236}">
                  <a16:creationId xmlns:a16="http://schemas.microsoft.com/office/drawing/2014/main" id="{DE3F09BE-CFEE-47DD-B1C4-7CD8EA7E26CF}"/>
                </a:ext>
              </a:extLst>
            </p:cNvPr>
            <p:cNvSpPr txBox="1">
              <a:spLocks/>
            </p:cNvSpPr>
            <p:nvPr/>
          </p:nvSpPr>
          <p:spPr>
            <a:xfrm>
              <a:off x="301708" y="128292"/>
              <a:ext cx="11588583" cy="709770"/>
            </a:xfrm>
            <a:prstGeom prst="rect">
              <a:avLst/>
            </a:prstGeom>
            <a:grpFill/>
            <a:ln>
              <a:noFill/>
            </a:ln>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b="1">
                  <a:solidFill>
                    <a:schemeClr val="bg1"/>
                  </a:solidFill>
                  <a:latin typeface="+mn-lt"/>
                </a:rPr>
                <a:t>Case Studies</a:t>
              </a:r>
            </a:p>
          </p:txBody>
        </p:sp>
      </p:grpSp>
      <p:pic>
        <p:nvPicPr>
          <p:cNvPr id="2" name="Picture 1">
            <a:extLst>
              <a:ext uri="{FF2B5EF4-FFF2-40B4-BE49-F238E27FC236}">
                <a16:creationId xmlns:a16="http://schemas.microsoft.com/office/drawing/2014/main" id="{1DC5F5E4-31E5-8DE5-D251-0995C671D473}"/>
              </a:ext>
            </a:extLst>
          </p:cNvPr>
          <p:cNvPicPr>
            <a:picLocks noChangeAspect="1"/>
          </p:cNvPicPr>
          <p:nvPr/>
        </p:nvPicPr>
        <p:blipFill>
          <a:blip r:embed="rId3"/>
          <a:stretch>
            <a:fillRect/>
          </a:stretch>
        </p:blipFill>
        <p:spPr>
          <a:xfrm>
            <a:off x="-31268" y="782054"/>
            <a:ext cx="12262151" cy="6122914"/>
          </a:xfrm>
          <a:prstGeom prst="rect">
            <a:avLst/>
          </a:prstGeom>
        </p:spPr>
      </p:pic>
    </p:spTree>
    <p:extLst>
      <p:ext uri="{BB962C8B-B14F-4D97-AF65-F5344CB8AC3E}">
        <p14:creationId xmlns:p14="http://schemas.microsoft.com/office/powerpoint/2010/main" val="11725764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31" name="Rectangle 1030">
            <a:extLst>
              <a:ext uri="{FF2B5EF4-FFF2-40B4-BE49-F238E27FC236}">
                <a16:creationId xmlns:a16="http://schemas.microsoft.com/office/drawing/2014/main" id="{9B7AD9F6-8CE7-4299-8FC6-328F4DCD3FF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35E3AD82-FB09-2D68-2EAE-8B614D621A13}"/>
              </a:ext>
            </a:extLst>
          </p:cNvPr>
          <p:cNvSpPr>
            <a:spLocks noGrp="1"/>
          </p:cNvSpPr>
          <p:nvPr>
            <p:ph type="title"/>
          </p:nvPr>
        </p:nvSpPr>
        <p:spPr>
          <a:xfrm>
            <a:off x="399011" y="343593"/>
            <a:ext cx="4688378" cy="3820529"/>
          </a:xfrm>
        </p:spPr>
        <p:txBody>
          <a:bodyPr vert="horz" lIns="91440" tIns="45720" rIns="91440" bIns="45720" rtlCol="0" anchor="b">
            <a:normAutofit/>
          </a:bodyPr>
          <a:lstStyle/>
          <a:p>
            <a:r>
              <a:rPr lang="en-US" sz="5000"/>
              <a:t>SME Support </a:t>
            </a:r>
            <a:br>
              <a:rPr lang="en-US" sz="5000"/>
            </a:br>
            <a:r>
              <a:rPr lang="en-US" sz="5000"/>
              <a:t>and Financial Instruments  </a:t>
            </a:r>
            <a:br>
              <a:rPr lang="en-US" sz="5000"/>
            </a:br>
            <a:br>
              <a:rPr lang="en-US" sz="5000"/>
            </a:br>
            <a:endParaRPr lang="en-US" sz="5000"/>
          </a:p>
        </p:txBody>
      </p:sp>
      <p:sp>
        <p:nvSpPr>
          <p:cNvPr id="1033" name="sketchy line">
            <a:extLst>
              <a:ext uri="{FF2B5EF4-FFF2-40B4-BE49-F238E27FC236}">
                <a16:creationId xmlns:a16="http://schemas.microsoft.com/office/drawing/2014/main" id="{F49775AF-8896-43EE-92C6-83497D6DC56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90338" y="4409267"/>
            <a:ext cx="3474720" cy="18288"/>
          </a:xfrm>
          <a:custGeom>
            <a:avLst/>
            <a:gdLst>
              <a:gd name="connsiteX0" fmla="*/ 0 w 3474720"/>
              <a:gd name="connsiteY0" fmla="*/ 0 h 18288"/>
              <a:gd name="connsiteX1" fmla="*/ 694944 w 3474720"/>
              <a:gd name="connsiteY1" fmla="*/ 0 h 18288"/>
              <a:gd name="connsiteX2" fmla="*/ 1355141 w 3474720"/>
              <a:gd name="connsiteY2" fmla="*/ 0 h 18288"/>
              <a:gd name="connsiteX3" fmla="*/ 2015338 w 3474720"/>
              <a:gd name="connsiteY3" fmla="*/ 0 h 18288"/>
              <a:gd name="connsiteX4" fmla="*/ 2779776 w 3474720"/>
              <a:gd name="connsiteY4" fmla="*/ 0 h 18288"/>
              <a:gd name="connsiteX5" fmla="*/ 3474720 w 3474720"/>
              <a:gd name="connsiteY5" fmla="*/ 0 h 18288"/>
              <a:gd name="connsiteX6" fmla="*/ 3474720 w 3474720"/>
              <a:gd name="connsiteY6" fmla="*/ 18288 h 18288"/>
              <a:gd name="connsiteX7" fmla="*/ 2779776 w 3474720"/>
              <a:gd name="connsiteY7" fmla="*/ 18288 h 18288"/>
              <a:gd name="connsiteX8" fmla="*/ 2189074 w 3474720"/>
              <a:gd name="connsiteY8" fmla="*/ 18288 h 18288"/>
              <a:gd name="connsiteX9" fmla="*/ 1528877 w 3474720"/>
              <a:gd name="connsiteY9" fmla="*/ 18288 h 18288"/>
              <a:gd name="connsiteX10" fmla="*/ 868680 w 3474720"/>
              <a:gd name="connsiteY10" fmla="*/ 18288 h 18288"/>
              <a:gd name="connsiteX11" fmla="*/ 0 w 3474720"/>
              <a:gd name="connsiteY11" fmla="*/ 18288 h 18288"/>
              <a:gd name="connsiteX12" fmla="*/ 0 w 3474720"/>
              <a:gd name="connsiteY12"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474720" h="18288" fill="none" extrusionOk="0">
                <a:moveTo>
                  <a:pt x="0" y="0"/>
                </a:moveTo>
                <a:cubicBezTo>
                  <a:pt x="224454" y="-14544"/>
                  <a:pt x="495407" y="26540"/>
                  <a:pt x="694944" y="0"/>
                </a:cubicBezTo>
                <a:cubicBezTo>
                  <a:pt x="894481" y="-26540"/>
                  <a:pt x="1130063" y="24713"/>
                  <a:pt x="1355141" y="0"/>
                </a:cubicBezTo>
                <a:cubicBezTo>
                  <a:pt x="1580219" y="-24713"/>
                  <a:pt x="1820099" y="26695"/>
                  <a:pt x="2015338" y="0"/>
                </a:cubicBezTo>
                <a:cubicBezTo>
                  <a:pt x="2210577" y="-26695"/>
                  <a:pt x="2402045" y="165"/>
                  <a:pt x="2779776" y="0"/>
                </a:cubicBezTo>
                <a:cubicBezTo>
                  <a:pt x="3157507" y="-165"/>
                  <a:pt x="3286859" y="-15571"/>
                  <a:pt x="3474720" y="0"/>
                </a:cubicBezTo>
                <a:cubicBezTo>
                  <a:pt x="3474286" y="7551"/>
                  <a:pt x="3474253" y="9822"/>
                  <a:pt x="3474720" y="18288"/>
                </a:cubicBezTo>
                <a:cubicBezTo>
                  <a:pt x="3233904" y="29845"/>
                  <a:pt x="2945134" y="-5256"/>
                  <a:pt x="2779776" y="18288"/>
                </a:cubicBezTo>
                <a:cubicBezTo>
                  <a:pt x="2614418" y="41832"/>
                  <a:pt x="2339768" y="22709"/>
                  <a:pt x="2189074" y="18288"/>
                </a:cubicBezTo>
                <a:cubicBezTo>
                  <a:pt x="2038380" y="13867"/>
                  <a:pt x="1817434" y="-4947"/>
                  <a:pt x="1528877" y="18288"/>
                </a:cubicBezTo>
                <a:cubicBezTo>
                  <a:pt x="1240320" y="41523"/>
                  <a:pt x="1042447" y="37198"/>
                  <a:pt x="868680" y="18288"/>
                </a:cubicBezTo>
                <a:cubicBezTo>
                  <a:pt x="694913" y="-622"/>
                  <a:pt x="233232" y="44909"/>
                  <a:pt x="0" y="18288"/>
                </a:cubicBezTo>
                <a:cubicBezTo>
                  <a:pt x="60" y="11696"/>
                  <a:pt x="66" y="3758"/>
                  <a:pt x="0" y="0"/>
                </a:cubicBezTo>
                <a:close/>
              </a:path>
              <a:path w="3474720" h="18288" stroke="0" extrusionOk="0">
                <a:moveTo>
                  <a:pt x="0" y="0"/>
                </a:moveTo>
                <a:cubicBezTo>
                  <a:pt x="202328" y="-14716"/>
                  <a:pt x="332722" y="-11499"/>
                  <a:pt x="625450" y="0"/>
                </a:cubicBezTo>
                <a:cubicBezTo>
                  <a:pt x="918178" y="11499"/>
                  <a:pt x="1096688" y="5123"/>
                  <a:pt x="1389888" y="0"/>
                </a:cubicBezTo>
                <a:cubicBezTo>
                  <a:pt x="1683088" y="-5123"/>
                  <a:pt x="1835981" y="-14038"/>
                  <a:pt x="1980590" y="0"/>
                </a:cubicBezTo>
                <a:cubicBezTo>
                  <a:pt x="2125199" y="14038"/>
                  <a:pt x="2396099" y="-7203"/>
                  <a:pt x="2571293" y="0"/>
                </a:cubicBezTo>
                <a:cubicBezTo>
                  <a:pt x="2746487" y="7203"/>
                  <a:pt x="3041609" y="-12036"/>
                  <a:pt x="3474720" y="0"/>
                </a:cubicBezTo>
                <a:cubicBezTo>
                  <a:pt x="3474638" y="4406"/>
                  <a:pt x="3474631" y="9982"/>
                  <a:pt x="3474720" y="18288"/>
                </a:cubicBezTo>
                <a:cubicBezTo>
                  <a:pt x="3324873" y="21876"/>
                  <a:pt x="3136771" y="12587"/>
                  <a:pt x="2814523" y="18288"/>
                </a:cubicBezTo>
                <a:cubicBezTo>
                  <a:pt x="2492275" y="23989"/>
                  <a:pt x="2294402" y="47111"/>
                  <a:pt x="2154326" y="18288"/>
                </a:cubicBezTo>
                <a:cubicBezTo>
                  <a:pt x="2014250" y="-10535"/>
                  <a:pt x="1820317" y="33903"/>
                  <a:pt x="1494130" y="18288"/>
                </a:cubicBezTo>
                <a:cubicBezTo>
                  <a:pt x="1167943" y="2673"/>
                  <a:pt x="948432" y="14868"/>
                  <a:pt x="729691" y="18288"/>
                </a:cubicBezTo>
                <a:cubicBezTo>
                  <a:pt x="510950" y="21708"/>
                  <a:pt x="264032" y="24354"/>
                  <a:pt x="0" y="18288"/>
                </a:cubicBezTo>
                <a:cubicBezTo>
                  <a:pt x="189" y="14288"/>
                  <a:pt x="-703" y="3747"/>
                  <a:pt x="0" y="0"/>
                </a:cubicBezTo>
                <a:close/>
              </a:path>
            </a:pathLst>
          </a:custGeom>
          <a:solidFill>
            <a:schemeClr val="accent2"/>
          </a:solidFill>
          <a:ln w="44450" cap="rnd">
            <a:solidFill>
              <a:schemeClr val="accent2"/>
            </a:solidFill>
            <a:round/>
            <a:extLst>
              <a:ext uri="{C807C97D-BFC1-408E-A445-0C87EB9F89A2}">
                <ask:lineSketchStyleProps xmlns:ask="http://schemas.microsoft.com/office/drawing/2018/sketchyshapes" sd="2863741219">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26" name="Picture 2" descr="Special report 08/2022: ERDF support for SME competitiveness - Design  weaknesses decrease effectiveness of funding | European Court of Auditors">
            <a:extLst>
              <a:ext uri="{FF2B5EF4-FFF2-40B4-BE49-F238E27FC236}">
                <a16:creationId xmlns:a16="http://schemas.microsoft.com/office/drawing/2014/main" id="{CC4B14BF-5D3A-FE0B-AAC8-9E9109F26993}"/>
              </a:ext>
            </a:extLst>
          </p:cNvPr>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2294" r="30753" b="-1"/>
          <a:stretch/>
        </p:blipFill>
        <p:spPr bwMode="auto">
          <a:xfrm>
            <a:off x="5311702" y="10"/>
            <a:ext cx="6878775" cy="6857990"/>
          </a:xfrm>
          <a:custGeom>
            <a:avLst/>
            <a:gdLst/>
            <a:ahLst/>
            <a:cxnLst/>
            <a:rect l="l" t="t" r="r" b="b"/>
            <a:pathLst>
              <a:path w="6878775" h="6858000">
                <a:moveTo>
                  <a:pt x="1102973" y="0"/>
                </a:moveTo>
                <a:lnTo>
                  <a:pt x="1160688" y="0"/>
                </a:lnTo>
                <a:lnTo>
                  <a:pt x="983189" y="331786"/>
                </a:lnTo>
                <a:cubicBezTo>
                  <a:pt x="914866" y="469145"/>
                  <a:pt x="850355" y="608712"/>
                  <a:pt x="789261" y="750263"/>
                </a:cubicBezTo>
                <a:cubicBezTo>
                  <a:pt x="774307" y="784928"/>
                  <a:pt x="759992" y="819849"/>
                  <a:pt x="745295" y="854514"/>
                </a:cubicBezTo>
                <a:cubicBezTo>
                  <a:pt x="756682" y="845393"/>
                  <a:pt x="765489" y="833492"/>
                  <a:pt x="770857" y="819975"/>
                </a:cubicBezTo>
                <a:cubicBezTo>
                  <a:pt x="879943" y="589569"/>
                  <a:pt x="999605" y="365513"/>
                  <a:pt x="1131329" y="148742"/>
                </a:cubicBezTo>
                <a:lnTo>
                  <a:pt x="1227589" y="0"/>
                </a:lnTo>
                <a:lnTo>
                  <a:pt x="6878775" y="0"/>
                </a:lnTo>
                <a:lnTo>
                  <a:pt x="6878775" y="6858000"/>
                </a:lnTo>
                <a:lnTo>
                  <a:pt x="713521" y="6858000"/>
                </a:lnTo>
                <a:lnTo>
                  <a:pt x="625642" y="6670527"/>
                </a:lnTo>
                <a:cubicBezTo>
                  <a:pt x="507232" y="6398531"/>
                  <a:pt x="403083" y="6118381"/>
                  <a:pt x="312785" y="5830359"/>
                </a:cubicBezTo>
                <a:cubicBezTo>
                  <a:pt x="278149" y="5719759"/>
                  <a:pt x="248879" y="5607635"/>
                  <a:pt x="212198" y="5480401"/>
                </a:cubicBezTo>
                <a:cubicBezTo>
                  <a:pt x="212208" y="5491601"/>
                  <a:pt x="212803" y="5502788"/>
                  <a:pt x="213988" y="5513923"/>
                </a:cubicBezTo>
                <a:cubicBezTo>
                  <a:pt x="264089" y="5723695"/>
                  <a:pt x="307290" y="5935370"/>
                  <a:pt x="365826" y="6142729"/>
                </a:cubicBezTo>
                <a:cubicBezTo>
                  <a:pt x="433152" y="6380817"/>
                  <a:pt x="510068" y="6614016"/>
                  <a:pt x="597975" y="6841549"/>
                </a:cubicBezTo>
                <a:lnTo>
                  <a:pt x="604824" y="6858000"/>
                </a:lnTo>
                <a:lnTo>
                  <a:pt x="552056" y="6858000"/>
                </a:lnTo>
                <a:lnTo>
                  <a:pt x="539576" y="6828295"/>
                </a:lnTo>
                <a:cubicBezTo>
                  <a:pt x="380597" y="6414594"/>
                  <a:pt x="260223" y="5988893"/>
                  <a:pt x="171555" y="5552906"/>
                </a:cubicBezTo>
                <a:cubicBezTo>
                  <a:pt x="91163" y="5157998"/>
                  <a:pt x="43746" y="4758899"/>
                  <a:pt x="12305" y="4357388"/>
                </a:cubicBezTo>
                <a:cubicBezTo>
                  <a:pt x="-14281" y="4013908"/>
                  <a:pt x="4507" y="3672965"/>
                  <a:pt x="46684" y="3331516"/>
                </a:cubicBezTo>
                <a:cubicBezTo>
                  <a:pt x="127203" y="2664286"/>
                  <a:pt x="277819" y="2007265"/>
                  <a:pt x="496065" y="1371196"/>
                </a:cubicBezTo>
                <a:cubicBezTo>
                  <a:pt x="636273" y="966066"/>
                  <a:pt x="800445" y="573253"/>
                  <a:pt x="995723" y="196614"/>
                </a:cubicBezTo>
                <a:close/>
              </a:path>
            </a:pathLst>
          </a:cu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8502734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Special report 08/2022: ERDF support for SME competitiveness - Design  weaknesses decrease effectiveness of funding | European Court of Auditors">
            <a:extLst>
              <a:ext uri="{FF2B5EF4-FFF2-40B4-BE49-F238E27FC236}">
                <a16:creationId xmlns:a16="http://schemas.microsoft.com/office/drawing/2014/main" id="{DDC958D4-F520-1ED5-3124-EE1E58F793DB}"/>
              </a:ext>
            </a:extLst>
          </p:cNvPr>
          <p:cNvPicPr>
            <a:picLocks noChangeAspect="1" noChangeArrowheads="1"/>
          </p:cNvPicPr>
          <p:nvPr/>
        </p:nvPicPr>
        <p:blipFill rotWithShape="1">
          <a:blip r:embed="rId3" cstate="print">
            <a:alphaModFix amt="22000"/>
            <a:extLst>
              <a:ext uri="{28A0092B-C50C-407E-A947-70E740481C1C}">
                <a14:useLocalDpi xmlns:a14="http://schemas.microsoft.com/office/drawing/2010/main" val="0"/>
              </a:ext>
            </a:extLst>
          </a:blip>
          <a:srcRect r="20783"/>
          <a:stretch/>
        </p:blipFill>
        <p:spPr bwMode="auto">
          <a:xfrm>
            <a:off x="1888383" y="-46934"/>
            <a:ext cx="8367980" cy="7051035"/>
          </a:xfrm>
          <a:prstGeom prst="rect">
            <a:avLst/>
          </a:prstGeom>
          <a:noFill/>
          <a:extLst>
            <a:ext uri="{909E8E84-426E-40DD-AFC4-6F175D3DCCD1}">
              <a14:hiddenFill xmlns:a14="http://schemas.microsoft.com/office/drawing/2010/main">
                <a:solidFill>
                  <a:srgbClr val="FFFFFF"/>
                </a:solidFill>
              </a14:hiddenFill>
            </a:ext>
          </a:extLst>
        </p:spPr>
      </p:pic>
      <p:grpSp>
        <p:nvGrpSpPr>
          <p:cNvPr id="8" name="Group 7">
            <a:extLst>
              <a:ext uri="{FF2B5EF4-FFF2-40B4-BE49-F238E27FC236}">
                <a16:creationId xmlns:a16="http://schemas.microsoft.com/office/drawing/2014/main" id="{D4A7923F-EE8B-4540-80E8-631C8D6EDE05}"/>
              </a:ext>
            </a:extLst>
          </p:cNvPr>
          <p:cNvGrpSpPr/>
          <p:nvPr/>
        </p:nvGrpSpPr>
        <p:grpSpPr>
          <a:xfrm>
            <a:off x="-1" y="0"/>
            <a:ext cx="12192000" cy="966355"/>
            <a:chOff x="0" y="0"/>
            <a:chExt cx="12192000" cy="966355"/>
          </a:xfrm>
          <a:solidFill>
            <a:srgbClr val="002060"/>
          </a:solidFill>
        </p:grpSpPr>
        <p:sp>
          <p:nvSpPr>
            <p:cNvPr id="9" name="Rectangle 8">
              <a:extLst>
                <a:ext uri="{FF2B5EF4-FFF2-40B4-BE49-F238E27FC236}">
                  <a16:creationId xmlns:a16="http://schemas.microsoft.com/office/drawing/2014/main" id="{D45DEDA5-4305-4531-99E1-AB7E7703662F}"/>
                </a:ext>
              </a:extLst>
            </p:cNvPr>
            <p:cNvSpPr/>
            <p:nvPr/>
          </p:nvSpPr>
          <p:spPr>
            <a:xfrm>
              <a:off x="0" y="0"/>
              <a:ext cx="12192000" cy="96635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sp>
          <p:nvSpPr>
            <p:cNvPr id="12" name="Title 1">
              <a:extLst>
                <a:ext uri="{FF2B5EF4-FFF2-40B4-BE49-F238E27FC236}">
                  <a16:creationId xmlns:a16="http://schemas.microsoft.com/office/drawing/2014/main" id="{DE3F09BE-CFEE-47DD-B1C4-7CD8EA7E26CF}"/>
                </a:ext>
              </a:extLst>
            </p:cNvPr>
            <p:cNvSpPr txBox="1">
              <a:spLocks/>
            </p:cNvSpPr>
            <p:nvPr/>
          </p:nvSpPr>
          <p:spPr>
            <a:xfrm>
              <a:off x="301708" y="128292"/>
              <a:ext cx="11588583" cy="709770"/>
            </a:xfrm>
            <a:prstGeom prst="rect">
              <a:avLst/>
            </a:prstGeom>
            <a:grpFill/>
            <a:ln>
              <a:noFill/>
            </a:ln>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b="1">
                  <a:solidFill>
                    <a:schemeClr val="bg1"/>
                  </a:solidFill>
                  <a:latin typeface="+mn-lt"/>
                </a:rPr>
                <a:t>Programme Commitments – SME Support</a:t>
              </a:r>
            </a:p>
          </p:txBody>
        </p:sp>
      </p:grpSp>
      <p:sp>
        <p:nvSpPr>
          <p:cNvPr id="3" name="TextBox 2">
            <a:extLst>
              <a:ext uri="{FF2B5EF4-FFF2-40B4-BE49-F238E27FC236}">
                <a16:creationId xmlns:a16="http://schemas.microsoft.com/office/drawing/2014/main" id="{B691FF92-74E6-8D11-7C11-95CB270B7423}"/>
              </a:ext>
            </a:extLst>
          </p:cNvPr>
          <p:cNvSpPr txBox="1"/>
          <p:nvPr/>
        </p:nvSpPr>
        <p:spPr>
          <a:xfrm>
            <a:off x="117857" y="1317831"/>
            <a:ext cx="2271860" cy="1569660"/>
          </a:xfrm>
          <a:prstGeom prst="rect">
            <a:avLst/>
          </a:prstGeom>
          <a:solidFill>
            <a:schemeClr val="bg1"/>
          </a:solidFill>
          <a:ln w="28575">
            <a:solidFill>
              <a:schemeClr val="tx2"/>
            </a:solidFill>
          </a:ln>
        </p:spPr>
        <p:txBody>
          <a:bodyPr wrap="square" rtlCol="0">
            <a:spAutoFit/>
          </a:bodyPr>
          <a:lstStyle/>
          <a:p>
            <a:pPr algn="ctr"/>
            <a:r>
              <a:rPr lang="en-GB" sz="2400" b="1"/>
              <a:t>423 </a:t>
            </a:r>
            <a:r>
              <a:rPr lang="en-GB" sz="2400"/>
              <a:t>Projects Funded to Deliver SME Support</a:t>
            </a:r>
          </a:p>
        </p:txBody>
      </p:sp>
      <p:sp>
        <p:nvSpPr>
          <p:cNvPr id="4" name="TextBox 3">
            <a:extLst>
              <a:ext uri="{FF2B5EF4-FFF2-40B4-BE49-F238E27FC236}">
                <a16:creationId xmlns:a16="http://schemas.microsoft.com/office/drawing/2014/main" id="{0E4B3954-E089-9F75-8B53-33C283FC0152}"/>
              </a:ext>
            </a:extLst>
          </p:cNvPr>
          <p:cNvSpPr txBox="1"/>
          <p:nvPr/>
        </p:nvSpPr>
        <p:spPr>
          <a:xfrm>
            <a:off x="9650664" y="1317831"/>
            <a:ext cx="2239626" cy="1200329"/>
          </a:xfrm>
          <a:prstGeom prst="rect">
            <a:avLst/>
          </a:prstGeom>
          <a:solidFill>
            <a:schemeClr val="bg1"/>
          </a:solidFill>
          <a:ln w="28575">
            <a:solidFill>
              <a:schemeClr val="tx2"/>
            </a:solidFill>
          </a:ln>
        </p:spPr>
        <p:txBody>
          <a:bodyPr wrap="square" rtlCol="0">
            <a:spAutoFit/>
          </a:bodyPr>
          <a:lstStyle/>
          <a:p>
            <a:pPr algn="ctr"/>
            <a:r>
              <a:rPr lang="en-GB" sz="2400" b="1"/>
              <a:t>£947,707,506</a:t>
            </a:r>
          </a:p>
          <a:p>
            <a:pPr algn="ctr"/>
            <a:r>
              <a:rPr lang="en-GB" sz="2400"/>
              <a:t> ERDF Spend by Grant Recipients</a:t>
            </a:r>
          </a:p>
        </p:txBody>
      </p:sp>
      <p:sp>
        <p:nvSpPr>
          <p:cNvPr id="5" name="TextBox 4">
            <a:extLst>
              <a:ext uri="{FF2B5EF4-FFF2-40B4-BE49-F238E27FC236}">
                <a16:creationId xmlns:a16="http://schemas.microsoft.com/office/drawing/2014/main" id="{46C3E02F-3377-8A4D-DDE0-5E3AFE031E14}"/>
              </a:ext>
            </a:extLst>
          </p:cNvPr>
          <p:cNvSpPr txBox="1"/>
          <p:nvPr/>
        </p:nvSpPr>
        <p:spPr>
          <a:xfrm>
            <a:off x="2976550" y="1345539"/>
            <a:ext cx="2823303" cy="1200329"/>
          </a:xfrm>
          <a:prstGeom prst="rect">
            <a:avLst/>
          </a:prstGeom>
          <a:solidFill>
            <a:schemeClr val="bg1"/>
          </a:solidFill>
          <a:ln w="28575">
            <a:solidFill>
              <a:schemeClr val="tx2"/>
            </a:solidFill>
          </a:ln>
        </p:spPr>
        <p:txBody>
          <a:bodyPr wrap="square" rtlCol="0">
            <a:spAutoFit/>
          </a:bodyPr>
          <a:lstStyle/>
          <a:p>
            <a:pPr algn="ctr"/>
            <a:r>
              <a:rPr lang="en-GB" sz="2400" b="1" i="0" u="none" strike="noStrike">
                <a:solidFill>
                  <a:srgbClr val="000000"/>
                </a:solidFill>
                <a:effectLst/>
                <a:latin typeface="Calibri" panose="020F0502020204030204" pitchFamily="34" charset="0"/>
              </a:rPr>
              <a:t>£1,064,799,977</a:t>
            </a:r>
          </a:p>
          <a:p>
            <a:pPr algn="ctr"/>
            <a:r>
              <a:rPr lang="en-GB" sz="2400">
                <a:solidFill>
                  <a:srgbClr val="000000"/>
                </a:solidFill>
                <a:latin typeface="Calibri" panose="020F0502020204030204" pitchFamily="34" charset="0"/>
              </a:rPr>
              <a:t>ERDF Commitment for SME Support</a:t>
            </a:r>
            <a:endParaRPr lang="en-GB" sz="2400" i="0" u="none" strike="noStrike">
              <a:solidFill>
                <a:srgbClr val="000000"/>
              </a:solidFill>
              <a:effectLst/>
              <a:latin typeface="Calibri" panose="020F0502020204030204" pitchFamily="34" charset="0"/>
            </a:endParaRPr>
          </a:p>
        </p:txBody>
      </p:sp>
      <p:sp>
        <p:nvSpPr>
          <p:cNvPr id="6" name="TextBox 5">
            <a:extLst>
              <a:ext uri="{FF2B5EF4-FFF2-40B4-BE49-F238E27FC236}">
                <a16:creationId xmlns:a16="http://schemas.microsoft.com/office/drawing/2014/main" id="{F50228A1-226B-8C2B-5600-23E7A277345B}"/>
              </a:ext>
            </a:extLst>
          </p:cNvPr>
          <p:cNvSpPr txBox="1"/>
          <p:nvPr/>
        </p:nvSpPr>
        <p:spPr>
          <a:xfrm>
            <a:off x="6262563" y="1355538"/>
            <a:ext cx="2513839" cy="1200329"/>
          </a:xfrm>
          <a:prstGeom prst="rect">
            <a:avLst/>
          </a:prstGeom>
          <a:solidFill>
            <a:schemeClr val="bg1"/>
          </a:solidFill>
          <a:ln w="28575">
            <a:solidFill>
              <a:schemeClr val="tx2"/>
            </a:solidFill>
          </a:ln>
        </p:spPr>
        <p:txBody>
          <a:bodyPr wrap="square" rtlCol="0">
            <a:spAutoFit/>
          </a:bodyPr>
          <a:lstStyle/>
          <a:p>
            <a:pPr algn="ctr"/>
            <a:r>
              <a:rPr lang="en-GB" sz="2400" b="1" i="0" u="none" strike="noStrike">
                <a:solidFill>
                  <a:srgbClr val="000000"/>
                </a:solidFill>
                <a:effectLst/>
                <a:latin typeface="Calibri" panose="020F0502020204030204" pitchFamily="34" charset="0"/>
              </a:rPr>
              <a:t>£2,054,753,915</a:t>
            </a:r>
          </a:p>
          <a:p>
            <a:pPr algn="ctr"/>
            <a:r>
              <a:rPr lang="en-GB" sz="2400"/>
              <a:t> Total Project Value</a:t>
            </a:r>
          </a:p>
        </p:txBody>
      </p:sp>
      <p:sp>
        <p:nvSpPr>
          <p:cNvPr id="7" name="TextBox 6">
            <a:extLst>
              <a:ext uri="{FF2B5EF4-FFF2-40B4-BE49-F238E27FC236}">
                <a16:creationId xmlns:a16="http://schemas.microsoft.com/office/drawing/2014/main" id="{A94115C7-4115-4E4E-3BFF-2AC87ED52729}"/>
              </a:ext>
            </a:extLst>
          </p:cNvPr>
          <p:cNvSpPr txBox="1"/>
          <p:nvPr/>
        </p:nvSpPr>
        <p:spPr>
          <a:xfrm>
            <a:off x="117857" y="3705819"/>
            <a:ext cx="11772433" cy="2677656"/>
          </a:xfrm>
          <a:prstGeom prst="rect">
            <a:avLst/>
          </a:prstGeom>
          <a:solidFill>
            <a:schemeClr val="bg1"/>
          </a:solidFill>
          <a:ln w="28575">
            <a:solidFill>
              <a:schemeClr val="tx2"/>
            </a:solidFill>
          </a:ln>
        </p:spPr>
        <p:txBody>
          <a:bodyPr wrap="square" rtlCol="0">
            <a:spAutoFit/>
          </a:bodyPr>
          <a:lstStyle/>
          <a:p>
            <a:pPr algn="ctr"/>
            <a:r>
              <a:rPr lang="en-GB" sz="2400" b="1"/>
              <a:t>Funded Projects Focused On : </a:t>
            </a:r>
          </a:p>
          <a:p>
            <a:pPr marL="285750" indent="-285750" algn="ctr">
              <a:buFont typeface="Arial" panose="020B0604020202020204" pitchFamily="34" charset="0"/>
              <a:buChar char="•"/>
            </a:pPr>
            <a:r>
              <a:rPr lang="en-GB" sz="2400">
                <a:solidFill>
                  <a:srgbClr val="2A2427"/>
                </a:solidFill>
                <a:effectLst/>
                <a:latin typeface="Calibri" panose="020F0502020204030204" pitchFamily="34" charset="0"/>
                <a:ea typeface="Calibri" panose="020F0502020204030204" pitchFamily="34" charset="0"/>
                <a:cs typeface="Times New Roman" panose="02020603050405020304" pitchFamily="18" charset="0"/>
              </a:rPr>
              <a:t>Advice, support and grants to support business startups.</a:t>
            </a:r>
          </a:p>
          <a:p>
            <a:pPr marL="285750" indent="-285750" algn="ctr">
              <a:buFont typeface="Arial" panose="020B0604020202020204" pitchFamily="34" charset="0"/>
              <a:buChar char="•"/>
            </a:pPr>
            <a:r>
              <a:rPr lang="en-GB" sz="2400">
                <a:solidFill>
                  <a:srgbClr val="2A2427"/>
                </a:solidFill>
                <a:effectLst/>
                <a:latin typeface="Calibri" panose="020F0502020204030204" pitchFamily="34" charset="0"/>
                <a:ea typeface="Calibri" panose="020F0502020204030204" pitchFamily="34" charset="0"/>
                <a:cs typeface="Times New Roman" panose="02020603050405020304" pitchFamily="18" charset="0"/>
              </a:rPr>
              <a:t>General business advice and support. </a:t>
            </a:r>
          </a:p>
          <a:p>
            <a:pPr marL="285750" indent="-285750" algn="ctr">
              <a:buFont typeface="Arial" panose="020B0604020202020204" pitchFamily="34" charset="0"/>
              <a:buChar char="•"/>
            </a:pPr>
            <a:r>
              <a:rPr lang="en-GB" sz="2400">
                <a:solidFill>
                  <a:srgbClr val="2A2427"/>
                </a:solidFill>
                <a:effectLst/>
                <a:latin typeface="Calibri" panose="020F0502020204030204" pitchFamily="34" charset="0"/>
                <a:ea typeface="Calibri" panose="020F0502020204030204" pitchFamily="34" charset="0"/>
                <a:cs typeface="Times New Roman" panose="02020603050405020304" pitchFamily="18" charset="0"/>
              </a:rPr>
              <a:t>Sector-focused business advice and support</a:t>
            </a:r>
          </a:p>
          <a:p>
            <a:pPr marL="285750" indent="-285750" algn="ctr">
              <a:buFont typeface="Arial" panose="020B0604020202020204" pitchFamily="34" charset="0"/>
              <a:buChar char="•"/>
            </a:pPr>
            <a:r>
              <a:rPr lang="en-GB" sz="2400">
                <a:solidFill>
                  <a:srgbClr val="2A2427"/>
                </a:solidFill>
                <a:effectLst/>
                <a:latin typeface="Calibri" panose="020F0502020204030204" pitchFamily="34" charset="0"/>
                <a:ea typeface="Calibri" panose="020F0502020204030204" pitchFamily="34" charset="0"/>
                <a:cs typeface="Times New Roman" panose="02020603050405020304" pitchFamily="18" charset="0"/>
              </a:rPr>
              <a:t>International trade support</a:t>
            </a:r>
          </a:p>
          <a:p>
            <a:pPr marL="285750" indent="-285750" algn="ctr">
              <a:buFont typeface="Arial" panose="020B0604020202020204" pitchFamily="34" charset="0"/>
              <a:buChar char="•"/>
            </a:pPr>
            <a:r>
              <a:rPr lang="en-GB" sz="2400">
                <a:solidFill>
                  <a:srgbClr val="2A2427"/>
                </a:solidFill>
                <a:effectLst/>
                <a:latin typeface="Calibri" panose="020F0502020204030204" pitchFamily="34" charset="0"/>
                <a:ea typeface="Calibri" panose="020F0502020204030204" pitchFamily="34" charset="0"/>
                <a:cs typeface="Times New Roman" panose="02020603050405020304" pitchFamily="18" charset="0"/>
              </a:rPr>
              <a:t>New workspace – incubator, managed and grow-on space</a:t>
            </a:r>
          </a:p>
          <a:p>
            <a:pPr algn="ctr"/>
            <a:r>
              <a:rPr lang="en-GB" sz="2400">
                <a:solidFill>
                  <a:srgbClr val="2A2427"/>
                </a:solidFill>
                <a:effectLst/>
                <a:latin typeface="Calibri" panose="020F0502020204030204" pitchFamily="34" charset="0"/>
                <a:ea typeface="Calibri" panose="020F0502020204030204" pitchFamily="34" charset="0"/>
                <a:cs typeface="Times New Roman" panose="02020603050405020304" pitchFamily="18" charset="0"/>
              </a:rPr>
              <a:t>	</a:t>
            </a:r>
          </a:p>
        </p:txBody>
      </p:sp>
    </p:spTree>
    <p:extLst>
      <p:ext uri="{BB962C8B-B14F-4D97-AF65-F5344CB8AC3E}">
        <p14:creationId xmlns:p14="http://schemas.microsoft.com/office/powerpoint/2010/main" val="254534261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id="{D4A7923F-EE8B-4540-80E8-631C8D6EDE05}"/>
              </a:ext>
            </a:extLst>
          </p:cNvPr>
          <p:cNvGrpSpPr/>
          <p:nvPr/>
        </p:nvGrpSpPr>
        <p:grpSpPr>
          <a:xfrm>
            <a:off x="-1" y="0"/>
            <a:ext cx="12192000" cy="966355"/>
            <a:chOff x="0" y="0"/>
            <a:chExt cx="12192000" cy="966355"/>
          </a:xfrm>
          <a:solidFill>
            <a:srgbClr val="002060"/>
          </a:solidFill>
        </p:grpSpPr>
        <p:sp>
          <p:nvSpPr>
            <p:cNvPr id="9" name="Rectangle 8">
              <a:extLst>
                <a:ext uri="{FF2B5EF4-FFF2-40B4-BE49-F238E27FC236}">
                  <a16:creationId xmlns:a16="http://schemas.microsoft.com/office/drawing/2014/main" id="{D45DEDA5-4305-4531-99E1-AB7E7703662F}"/>
                </a:ext>
              </a:extLst>
            </p:cNvPr>
            <p:cNvSpPr/>
            <p:nvPr/>
          </p:nvSpPr>
          <p:spPr>
            <a:xfrm>
              <a:off x="0" y="0"/>
              <a:ext cx="12192000" cy="96635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sp>
          <p:nvSpPr>
            <p:cNvPr id="12" name="Title 1">
              <a:extLst>
                <a:ext uri="{FF2B5EF4-FFF2-40B4-BE49-F238E27FC236}">
                  <a16:creationId xmlns:a16="http://schemas.microsoft.com/office/drawing/2014/main" id="{DE3F09BE-CFEE-47DD-B1C4-7CD8EA7E26CF}"/>
                </a:ext>
              </a:extLst>
            </p:cNvPr>
            <p:cNvSpPr txBox="1">
              <a:spLocks/>
            </p:cNvSpPr>
            <p:nvPr/>
          </p:nvSpPr>
          <p:spPr>
            <a:xfrm>
              <a:off x="301708" y="128292"/>
              <a:ext cx="11588583" cy="709770"/>
            </a:xfrm>
            <a:prstGeom prst="rect">
              <a:avLst/>
            </a:prstGeom>
            <a:grpFill/>
            <a:ln>
              <a:noFill/>
            </a:ln>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b="1">
                  <a:solidFill>
                    <a:schemeClr val="bg1"/>
                  </a:solidFill>
                  <a:latin typeface="+mn-lt"/>
                </a:rPr>
                <a:t>Output Achievements – SME Support</a:t>
              </a:r>
            </a:p>
          </p:txBody>
        </p:sp>
      </p:grpSp>
      <p:sp>
        <p:nvSpPr>
          <p:cNvPr id="3" name="TextBox 2">
            <a:extLst>
              <a:ext uri="{FF2B5EF4-FFF2-40B4-BE49-F238E27FC236}">
                <a16:creationId xmlns:a16="http://schemas.microsoft.com/office/drawing/2014/main" id="{C19C599C-4E10-4684-1821-2BF712E22976}"/>
              </a:ext>
            </a:extLst>
          </p:cNvPr>
          <p:cNvSpPr txBox="1"/>
          <p:nvPr/>
        </p:nvSpPr>
        <p:spPr>
          <a:xfrm>
            <a:off x="301707" y="1603852"/>
            <a:ext cx="2271860" cy="1200329"/>
          </a:xfrm>
          <a:prstGeom prst="rect">
            <a:avLst/>
          </a:prstGeom>
          <a:solidFill>
            <a:schemeClr val="bg1"/>
          </a:solidFill>
          <a:ln w="28575">
            <a:solidFill>
              <a:schemeClr val="tx2"/>
            </a:solidFill>
          </a:ln>
        </p:spPr>
        <p:txBody>
          <a:bodyPr wrap="square" rtlCol="0">
            <a:spAutoFit/>
          </a:bodyPr>
          <a:lstStyle/>
          <a:p>
            <a:pPr algn="ctr"/>
            <a:r>
              <a:rPr lang="en-GB" sz="2400" b="1"/>
              <a:t>47,206</a:t>
            </a:r>
            <a:r>
              <a:rPr lang="en-GB" sz="2400"/>
              <a:t> </a:t>
            </a:r>
          </a:p>
          <a:p>
            <a:pPr algn="ctr"/>
            <a:r>
              <a:rPr lang="en-GB" sz="2400"/>
              <a:t>SMEs Receiving Grants</a:t>
            </a:r>
          </a:p>
        </p:txBody>
      </p:sp>
      <p:sp>
        <p:nvSpPr>
          <p:cNvPr id="4" name="TextBox 3">
            <a:extLst>
              <a:ext uri="{FF2B5EF4-FFF2-40B4-BE49-F238E27FC236}">
                <a16:creationId xmlns:a16="http://schemas.microsoft.com/office/drawing/2014/main" id="{374735BA-B942-EF4B-24B9-CAE47741C201}"/>
              </a:ext>
            </a:extLst>
          </p:cNvPr>
          <p:cNvSpPr txBox="1"/>
          <p:nvPr/>
        </p:nvSpPr>
        <p:spPr>
          <a:xfrm>
            <a:off x="317824" y="3679157"/>
            <a:ext cx="2239626" cy="1569660"/>
          </a:xfrm>
          <a:prstGeom prst="rect">
            <a:avLst/>
          </a:prstGeom>
          <a:solidFill>
            <a:schemeClr val="bg1"/>
          </a:solidFill>
          <a:ln w="28575">
            <a:solidFill>
              <a:schemeClr val="tx2"/>
            </a:solidFill>
          </a:ln>
        </p:spPr>
        <p:txBody>
          <a:bodyPr wrap="square" rtlCol="0">
            <a:spAutoFit/>
          </a:bodyPr>
          <a:lstStyle/>
          <a:p>
            <a:pPr algn="ctr"/>
            <a:r>
              <a:rPr lang="en-GB" sz="2400" b="1"/>
              <a:t>60,335</a:t>
            </a:r>
            <a:r>
              <a:rPr lang="en-GB" sz="2400"/>
              <a:t> </a:t>
            </a:r>
          </a:p>
          <a:p>
            <a:pPr algn="ctr"/>
            <a:r>
              <a:rPr lang="en-GB" sz="2400"/>
              <a:t>Potential Entrepreneurs Supported</a:t>
            </a:r>
          </a:p>
        </p:txBody>
      </p:sp>
      <p:sp>
        <p:nvSpPr>
          <p:cNvPr id="5" name="TextBox 4">
            <a:extLst>
              <a:ext uri="{FF2B5EF4-FFF2-40B4-BE49-F238E27FC236}">
                <a16:creationId xmlns:a16="http://schemas.microsoft.com/office/drawing/2014/main" id="{C2C88485-D6B5-6BD2-2040-4D5DFE6E3F77}"/>
              </a:ext>
            </a:extLst>
          </p:cNvPr>
          <p:cNvSpPr txBox="1"/>
          <p:nvPr/>
        </p:nvSpPr>
        <p:spPr>
          <a:xfrm>
            <a:off x="2953200" y="1593046"/>
            <a:ext cx="2823303" cy="1200329"/>
          </a:xfrm>
          <a:prstGeom prst="rect">
            <a:avLst/>
          </a:prstGeom>
          <a:solidFill>
            <a:schemeClr val="bg1"/>
          </a:solidFill>
          <a:ln w="28575">
            <a:solidFill>
              <a:schemeClr val="tx2"/>
            </a:solidFill>
          </a:ln>
        </p:spPr>
        <p:txBody>
          <a:bodyPr wrap="square" rtlCol="0">
            <a:spAutoFit/>
          </a:bodyPr>
          <a:lstStyle/>
          <a:p>
            <a:pPr algn="ctr"/>
            <a:r>
              <a:rPr lang="en-GB" sz="2400" b="1" i="0" u="none" strike="noStrike">
                <a:solidFill>
                  <a:srgbClr val="000000"/>
                </a:solidFill>
                <a:effectLst/>
                <a:latin typeface="Calibri" panose="020F0502020204030204" pitchFamily="34" charset="0"/>
              </a:rPr>
              <a:t>92,258</a:t>
            </a:r>
          </a:p>
          <a:p>
            <a:pPr algn="ctr"/>
            <a:r>
              <a:rPr lang="en-GB" sz="2400"/>
              <a:t> SMEs Receiving Consultancy Support</a:t>
            </a:r>
          </a:p>
        </p:txBody>
      </p:sp>
      <p:sp>
        <p:nvSpPr>
          <p:cNvPr id="6" name="TextBox 5">
            <a:extLst>
              <a:ext uri="{FF2B5EF4-FFF2-40B4-BE49-F238E27FC236}">
                <a16:creationId xmlns:a16="http://schemas.microsoft.com/office/drawing/2014/main" id="{E65E3C86-3F36-6EC0-82F7-8936C5138C56}"/>
              </a:ext>
            </a:extLst>
          </p:cNvPr>
          <p:cNvSpPr txBox="1"/>
          <p:nvPr/>
        </p:nvSpPr>
        <p:spPr>
          <a:xfrm>
            <a:off x="6172251" y="1600846"/>
            <a:ext cx="2513839" cy="1569660"/>
          </a:xfrm>
          <a:prstGeom prst="rect">
            <a:avLst/>
          </a:prstGeom>
          <a:solidFill>
            <a:schemeClr val="bg1"/>
          </a:solidFill>
          <a:ln w="28575">
            <a:solidFill>
              <a:schemeClr val="tx2"/>
            </a:solidFill>
          </a:ln>
        </p:spPr>
        <p:txBody>
          <a:bodyPr wrap="square" rtlCol="0">
            <a:spAutoFit/>
          </a:bodyPr>
          <a:lstStyle/>
          <a:p>
            <a:pPr algn="ctr"/>
            <a:r>
              <a:rPr lang="en-GB" sz="2400" b="1" i="0" u="none" strike="noStrike">
                <a:solidFill>
                  <a:srgbClr val="000000"/>
                </a:solidFill>
                <a:effectLst/>
                <a:latin typeface="Calibri" panose="020F0502020204030204" pitchFamily="34" charset="0"/>
              </a:rPr>
              <a:t>72,354</a:t>
            </a:r>
          </a:p>
          <a:p>
            <a:pPr algn="ctr"/>
            <a:r>
              <a:rPr lang="en-GB" sz="2400">
                <a:solidFill>
                  <a:srgbClr val="000000"/>
                </a:solidFill>
                <a:latin typeface="Calibri" panose="020F0502020204030204" pitchFamily="34" charset="0"/>
              </a:rPr>
              <a:t>New Jobs Created in Supported SMEs</a:t>
            </a:r>
            <a:endParaRPr lang="en-GB" sz="2400"/>
          </a:p>
        </p:txBody>
      </p:sp>
      <p:sp>
        <p:nvSpPr>
          <p:cNvPr id="7" name="TextBox 6">
            <a:extLst>
              <a:ext uri="{FF2B5EF4-FFF2-40B4-BE49-F238E27FC236}">
                <a16:creationId xmlns:a16="http://schemas.microsoft.com/office/drawing/2014/main" id="{A75B3C95-3BEB-3806-AB5F-9BA955EB7952}"/>
              </a:ext>
            </a:extLst>
          </p:cNvPr>
          <p:cNvSpPr txBox="1"/>
          <p:nvPr/>
        </p:nvSpPr>
        <p:spPr>
          <a:xfrm>
            <a:off x="2953199" y="3642582"/>
            <a:ext cx="2823303" cy="1107996"/>
          </a:xfrm>
          <a:prstGeom prst="rect">
            <a:avLst/>
          </a:prstGeom>
          <a:solidFill>
            <a:schemeClr val="bg1"/>
          </a:solidFill>
          <a:ln w="28575">
            <a:solidFill>
              <a:schemeClr val="tx2"/>
            </a:solidFill>
          </a:ln>
        </p:spPr>
        <p:txBody>
          <a:bodyPr wrap="square" rtlCol="0">
            <a:spAutoFit/>
          </a:bodyPr>
          <a:lstStyle/>
          <a:p>
            <a:pPr algn="ctr"/>
            <a:r>
              <a:rPr lang="en-GB" sz="2400" b="1" i="0" u="none" strike="noStrike">
                <a:solidFill>
                  <a:srgbClr val="000000"/>
                </a:solidFill>
                <a:effectLst/>
                <a:latin typeface="Calibri" panose="020F0502020204030204" pitchFamily="34" charset="0"/>
              </a:rPr>
              <a:t>24,727</a:t>
            </a:r>
          </a:p>
          <a:p>
            <a:pPr algn="ctr"/>
            <a:r>
              <a:rPr lang="en-GB" sz="2400"/>
              <a:t>Start-ups Supported</a:t>
            </a:r>
          </a:p>
          <a:p>
            <a:pPr algn="ctr"/>
            <a:endParaRPr lang="en-GB"/>
          </a:p>
        </p:txBody>
      </p:sp>
      <p:sp>
        <p:nvSpPr>
          <p:cNvPr id="10" name="TextBox 9">
            <a:extLst>
              <a:ext uri="{FF2B5EF4-FFF2-40B4-BE49-F238E27FC236}">
                <a16:creationId xmlns:a16="http://schemas.microsoft.com/office/drawing/2014/main" id="{F54BB8A7-BB24-0F87-76CB-0B427E63D96D}"/>
              </a:ext>
            </a:extLst>
          </p:cNvPr>
          <p:cNvSpPr txBox="1"/>
          <p:nvPr/>
        </p:nvSpPr>
        <p:spPr>
          <a:xfrm>
            <a:off x="6172251" y="3645683"/>
            <a:ext cx="2447851" cy="1477328"/>
          </a:xfrm>
          <a:prstGeom prst="rect">
            <a:avLst/>
          </a:prstGeom>
          <a:solidFill>
            <a:schemeClr val="bg1"/>
          </a:solidFill>
          <a:ln w="28575">
            <a:solidFill>
              <a:schemeClr val="tx2"/>
            </a:solidFill>
          </a:ln>
        </p:spPr>
        <p:txBody>
          <a:bodyPr wrap="square" rtlCol="0">
            <a:spAutoFit/>
          </a:bodyPr>
          <a:lstStyle/>
          <a:p>
            <a:pPr algn="ctr"/>
            <a:r>
              <a:rPr lang="en-GB" sz="2400" b="1" i="0" u="none" strike="noStrike">
                <a:solidFill>
                  <a:srgbClr val="000000"/>
                </a:solidFill>
                <a:effectLst/>
                <a:latin typeface="Calibri" panose="020F0502020204030204" pitchFamily="34" charset="0"/>
              </a:rPr>
              <a:t>£647,424,527</a:t>
            </a:r>
          </a:p>
          <a:p>
            <a:pPr algn="ctr"/>
            <a:r>
              <a:rPr lang="en-GB" sz="2400"/>
              <a:t>Private Sector Leverage Induced</a:t>
            </a:r>
          </a:p>
          <a:p>
            <a:pPr algn="ctr"/>
            <a:endParaRPr lang="en-GB"/>
          </a:p>
        </p:txBody>
      </p:sp>
      <p:sp>
        <p:nvSpPr>
          <p:cNvPr id="11" name="TextBox 10">
            <a:extLst>
              <a:ext uri="{FF2B5EF4-FFF2-40B4-BE49-F238E27FC236}">
                <a16:creationId xmlns:a16="http://schemas.microsoft.com/office/drawing/2014/main" id="{5859B3B5-1242-D78F-E6E9-14627851DB1A}"/>
              </a:ext>
            </a:extLst>
          </p:cNvPr>
          <p:cNvSpPr txBox="1"/>
          <p:nvPr/>
        </p:nvSpPr>
        <p:spPr>
          <a:xfrm>
            <a:off x="8886548" y="1593046"/>
            <a:ext cx="2894120" cy="1938992"/>
          </a:xfrm>
          <a:prstGeom prst="rect">
            <a:avLst/>
          </a:prstGeom>
          <a:solidFill>
            <a:schemeClr val="bg1"/>
          </a:solidFill>
          <a:ln w="28575">
            <a:solidFill>
              <a:schemeClr val="tx2"/>
            </a:solidFill>
          </a:ln>
        </p:spPr>
        <p:txBody>
          <a:bodyPr wrap="square" rtlCol="0">
            <a:spAutoFit/>
          </a:bodyPr>
          <a:lstStyle>
            <a:defPPr>
              <a:defRPr lang="en-GB"/>
            </a:defPPr>
            <a:lvl1pPr algn="ctr">
              <a:defRPr sz="2400" b="1" i="0" u="none" strike="noStrike">
                <a:solidFill>
                  <a:srgbClr val="000000"/>
                </a:solidFill>
                <a:effectLst/>
                <a:latin typeface="Calibri" panose="020F0502020204030204" pitchFamily="34" charset="0"/>
              </a:defRPr>
            </a:lvl1pPr>
          </a:lstStyle>
          <a:p>
            <a:r>
              <a:rPr lang="en-GB"/>
              <a:t>1,154</a:t>
            </a:r>
          </a:p>
          <a:p>
            <a:r>
              <a:rPr lang="en-GB" b="0"/>
              <a:t>New Products to Market and </a:t>
            </a:r>
          </a:p>
          <a:p>
            <a:r>
              <a:rPr lang="en-GB"/>
              <a:t>11,549</a:t>
            </a:r>
            <a:r>
              <a:rPr lang="en-GB" b="0"/>
              <a:t>  </a:t>
            </a:r>
          </a:p>
          <a:p>
            <a:r>
              <a:rPr lang="en-GB" b="0"/>
              <a:t>New Products to Firm</a:t>
            </a:r>
          </a:p>
        </p:txBody>
      </p:sp>
      <p:pic>
        <p:nvPicPr>
          <p:cNvPr id="2" name="Picture 2" descr="Special report 08/2022: ERDF support for SME competitiveness - Design  weaknesses decrease effectiveness of funding | European Court of Auditors">
            <a:extLst>
              <a:ext uri="{FF2B5EF4-FFF2-40B4-BE49-F238E27FC236}">
                <a16:creationId xmlns:a16="http://schemas.microsoft.com/office/drawing/2014/main" id="{3C11F710-0037-DDDF-83D2-A7C66BE82A75}"/>
              </a:ext>
            </a:extLst>
          </p:cNvPr>
          <p:cNvPicPr>
            <a:picLocks noChangeAspect="1" noChangeArrowheads="1"/>
          </p:cNvPicPr>
          <p:nvPr/>
        </p:nvPicPr>
        <p:blipFill rotWithShape="1">
          <a:blip r:embed="rId3" cstate="print">
            <a:alphaModFix amt="22000"/>
            <a:extLst>
              <a:ext uri="{28A0092B-C50C-407E-A947-70E740481C1C}">
                <a14:useLocalDpi xmlns:a14="http://schemas.microsoft.com/office/drawing/2010/main" val="0"/>
              </a:ext>
            </a:extLst>
          </a:blip>
          <a:srcRect r="20783"/>
          <a:stretch/>
        </p:blipFill>
        <p:spPr bwMode="auto">
          <a:xfrm>
            <a:off x="1888383" y="-46934"/>
            <a:ext cx="8367980" cy="705103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8451303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id="{D4A7923F-EE8B-4540-80E8-631C8D6EDE05}"/>
              </a:ext>
            </a:extLst>
          </p:cNvPr>
          <p:cNvGrpSpPr/>
          <p:nvPr/>
        </p:nvGrpSpPr>
        <p:grpSpPr>
          <a:xfrm>
            <a:off x="-1" y="0"/>
            <a:ext cx="12192000" cy="966355"/>
            <a:chOff x="0" y="0"/>
            <a:chExt cx="12192000" cy="966355"/>
          </a:xfrm>
          <a:solidFill>
            <a:srgbClr val="002060"/>
          </a:solidFill>
        </p:grpSpPr>
        <p:sp>
          <p:nvSpPr>
            <p:cNvPr id="9" name="Rectangle 8">
              <a:extLst>
                <a:ext uri="{FF2B5EF4-FFF2-40B4-BE49-F238E27FC236}">
                  <a16:creationId xmlns:a16="http://schemas.microsoft.com/office/drawing/2014/main" id="{D45DEDA5-4305-4531-99E1-AB7E7703662F}"/>
                </a:ext>
              </a:extLst>
            </p:cNvPr>
            <p:cNvSpPr/>
            <p:nvPr/>
          </p:nvSpPr>
          <p:spPr>
            <a:xfrm>
              <a:off x="0" y="0"/>
              <a:ext cx="12192000" cy="96635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sp>
          <p:nvSpPr>
            <p:cNvPr id="12" name="Title 1">
              <a:extLst>
                <a:ext uri="{FF2B5EF4-FFF2-40B4-BE49-F238E27FC236}">
                  <a16:creationId xmlns:a16="http://schemas.microsoft.com/office/drawing/2014/main" id="{DE3F09BE-CFEE-47DD-B1C4-7CD8EA7E26CF}"/>
                </a:ext>
              </a:extLst>
            </p:cNvPr>
            <p:cNvSpPr txBox="1">
              <a:spLocks/>
            </p:cNvSpPr>
            <p:nvPr/>
          </p:nvSpPr>
          <p:spPr>
            <a:xfrm>
              <a:off x="301708" y="128292"/>
              <a:ext cx="11588583" cy="709770"/>
            </a:xfrm>
            <a:prstGeom prst="rect">
              <a:avLst/>
            </a:prstGeom>
            <a:grpFill/>
            <a:ln>
              <a:noFill/>
            </a:ln>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b="1">
                  <a:solidFill>
                    <a:schemeClr val="bg1"/>
                  </a:solidFill>
                  <a:latin typeface="+mn-lt"/>
                </a:rPr>
                <a:t>Programme Performance </a:t>
              </a:r>
            </a:p>
          </p:txBody>
        </p:sp>
      </p:grpSp>
      <p:sp>
        <p:nvSpPr>
          <p:cNvPr id="2" name="Content Placeholder 2">
            <a:extLst>
              <a:ext uri="{FF2B5EF4-FFF2-40B4-BE49-F238E27FC236}">
                <a16:creationId xmlns:a16="http://schemas.microsoft.com/office/drawing/2014/main" id="{4C692221-4BC8-F483-5108-EA4D378072EC}"/>
              </a:ext>
            </a:extLst>
          </p:cNvPr>
          <p:cNvSpPr>
            <a:spLocks noGrp="1"/>
          </p:cNvSpPr>
          <p:nvPr>
            <p:ph idx="1"/>
          </p:nvPr>
        </p:nvSpPr>
        <p:spPr>
          <a:xfrm>
            <a:off x="499533" y="1134636"/>
            <a:ext cx="10515600" cy="5595072"/>
          </a:xfrm>
        </p:spPr>
        <p:txBody>
          <a:bodyPr vert="horz" lIns="91440" tIns="45720" rIns="91440" bIns="45720" rtlCol="0" anchor="t">
            <a:normAutofit/>
          </a:bodyPr>
          <a:lstStyle/>
          <a:p>
            <a:endParaRPr lang="en-GB" sz="1800">
              <a:effectLst/>
              <a:latin typeface="Arial" panose="020B0604020202020204" pitchFamily="34" charset="0"/>
              <a:ea typeface="Arial" panose="020B0604020202020204" pitchFamily="34" charset="0"/>
            </a:endParaRPr>
          </a:p>
          <a:p>
            <a:pPr marL="0" indent="0">
              <a:buNone/>
            </a:pPr>
            <a:r>
              <a:rPr lang="en-GB" sz="2400" u="sng">
                <a:solidFill>
                  <a:srgbClr val="C00000"/>
                </a:solidFill>
                <a:latin typeface="Arial" panose="020B0604020202020204" pitchFamily="34" charset="0"/>
                <a:ea typeface="Arial" panose="020B0604020202020204" pitchFamily="34" charset="0"/>
              </a:rPr>
              <a:t>Programme Commitment 2014-20 </a:t>
            </a:r>
          </a:p>
          <a:p>
            <a:r>
              <a:rPr lang="en-GB" sz="1800">
                <a:effectLst/>
                <a:latin typeface="Arial" panose="020B0604020202020204" pitchFamily="34" charset="0"/>
                <a:ea typeface="Arial" panose="020B0604020202020204" pitchFamily="34" charset="0"/>
              </a:rPr>
              <a:t>The overall commitment level achieved was </a:t>
            </a:r>
            <a:r>
              <a:rPr lang="en-GB" sz="1800" b="1">
                <a:effectLst/>
                <a:latin typeface="Arial" panose="020B0604020202020204" pitchFamily="34" charset="0"/>
                <a:ea typeface="Arial" panose="020B0604020202020204" pitchFamily="34" charset="0"/>
              </a:rPr>
              <a:t>£3.227bn</a:t>
            </a:r>
            <a:r>
              <a:rPr lang="en-GB" sz="1800">
                <a:effectLst/>
                <a:latin typeface="Arial" panose="020B0604020202020204" pitchFamily="34" charset="0"/>
                <a:ea typeface="Arial" panose="020B0604020202020204" pitchFamily="34" charset="0"/>
              </a:rPr>
              <a:t>. This compared to the original programme budget of £2.846bn in 2016, representing a commitment level of </a:t>
            </a:r>
            <a:r>
              <a:rPr lang="en-GB" sz="1800" b="1">
                <a:effectLst/>
                <a:latin typeface="Arial" panose="020B0604020202020204" pitchFamily="34" charset="0"/>
                <a:ea typeface="Arial" panose="020B0604020202020204" pitchFamily="34" charset="0"/>
              </a:rPr>
              <a:t>113%</a:t>
            </a:r>
            <a:r>
              <a:rPr lang="en-GB" sz="1800">
                <a:effectLst/>
                <a:latin typeface="Arial" panose="020B0604020202020204" pitchFamily="34" charset="0"/>
                <a:ea typeface="Arial" panose="020B0604020202020204" pitchFamily="34" charset="0"/>
              </a:rPr>
              <a:t> original  budget. </a:t>
            </a:r>
          </a:p>
          <a:p>
            <a:r>
              <a:rPr lang="en-GB" sz="1800">
                <a:effectLst/>
                <a:latin typeface="Arial" panose="020B0604020202020204" pitchFamily="34" charset="0"/>
                <a:ea typeface="Arial" panose="020B0604020202020204" pitchFamily="34" charset="0"/>
              </a:rPr>
              <a:t>Regular revisions of the budget due to volatile exchange rates meant in 2022/23, the budget was revised to £3.163bn. </a:t>
            </a:r>
          </a:p>
          <a:p>
            <a:r>
              <a:rPr lang="en-GB" sz="1800">
                <a:effectLst/>
                <a:latin typeface="Arial" panose="020B0604020202020204" pitchFamily="34" charset="0"/>
                <a:ea typeface="Arial" panose="020B0604020202020204" pitchFamily="34" charset="0"/>
              </a:rPr>
              <a:t>In the final year, efforts were made for additional commitments to manage changing programme values. </a:t>
            </a:r>
          </a:p>
          <a:p>
            <a:r>
              <a:rPr lang="en-GB" sz="1800">
                <a:latin typeface="Arial" panose="020B0604020202020204" pitchFamily="34" charset="0"/>
                <a:ea typeface="Arial" panose="020B0604020202020204" pitchFamily="34" charset="0"/>
              </a:rPr>
              <a:t>These included : </a:t>
            </a:r>
          </a:p>
          <a:p>
            <a:pPr lvl="1">
              <a:buFont typeface="Wingdings" panose="05000000000000000000" pitchFamily="2" charset="2"/>
              <a:buChar char="Ø"/>
            </a:pPr>
            <a:r>
              <a:rPr lang="en-GB" sz="1600">
                <a:latin typeface="Arial" panose="020B0604020202020204" pitchFamily="34" charset="0"/>
                <a:ea typeface="Arial" panose="020B0604020202020204" pitchFamily="34" charset="0"/>
              </a:rPr>
              <a:t>Project changes agreed for organisations for over 50% of projects to deliver out contracts </a:t>
            </a:r>
          </a:p>
          <a:p>
            <a:pPr lvl="1">
              <a:buFont typeface="Wingdings" panose="05000000000000000000" pitchFamily="2" charset="2"/>
              <a:buChar char="Ø"/>
            </a:pPr>
            <a:r>
              <a:rPr lang="en-GB" sz="1600">
                <a:latin typeface="Arial" panose="020B0604020202020204" pitchFamily="34" charset="0"/>
                <a:ea typeface="Arial" panose="020B0604020202020204" pitchFamily="34" charset="0"/>
              </a:rPr>
              <a:t>Additional funding to Financial Instruments </a:t>
            </a:r>
          </a:p>
          <a:p>
            <a:pPr lvl="1">
              <a:buFont typeface="Wingdings" panose="05000000000000000000" pitchFamily="2" charset="2"/>
              <a:buChar char="Ø"/>
            </a:pPr>
            <a:r>
              <a:rPr lang="en-GB" sz="1600">
                <a:latin typeface="Arial" panose="020B0604020202020204" pitchFamily="34" charset="0"/>
                <a:ea typeface="Arial" panose="020B0604020202020204" pitchFamily="34" charset="0"/>
              </a:rPr>
              <a:t>Additional flexibilities for Venture Capital funds for equity investments </a:t>
            </a:r>
          </a:p>
          <a:p>
            <a:pPr marL="0" indent="0">
              <a:buNone/>
            </a:pPr>
            <a:r>
              <a:rPr lang="en-GB" sz="1800">
                <a:latin typeface="Arial" panose="020B0604020202020204" pitchFamily="34" charset="0"/>
                <a:ea typeface="Arial" panose="020B0604020202020204" pitchFamily="34" charset="0"/>
              </a:rPr>
              <a:t> </a:t>
            </a:r>
          </a:p>
          <a:p>
            <a:r>
              <a:rPr lang="en-GB" sz="1800">
                <a:effectLst/>
                <a:latin typeface="Arial" panose="020B0604020202020204" pitchFamily="34" charset="0"/>
                <a:ea typeface="Arial" panose="020B0604020202020204" pitchFamily="34" charset="0"/>
              </a:rPr>
              <a:t>Compared to the latest programme value of £3,163bn, this gave an overall commitment of </a:t>
            </a:r>
            <a:r>
              <a:rPr lang="en-GB" sz="1800" b="1">
                <a:effectLst/>
                <a:latin typeface="Arial" panose="020B0604020202020204" pitchFamily="34" charset="0"/>
                <a:ea typeface="Arial" panose="020B0604020202020204" pitchFamily="34" charset="0"/>
              </a:rPr>
              <a:t>102%.</a:t>
            </a:r>
            <a:r>
              <a:rPr lang="en-GB" sz="1800">
                <a:effectLst/>
                <a:latin typeface="Arial" panose="020B0604020202020204" pitchFamily="34" charset="0"/>
                <a:ea typeface="Arial" panose="020B0604020202020204" pitchFamily="34" charset="0"/>
              </a:rPr>
              <a:t>        </a:t>
            </a:r>
            <a:endParaRPr lang="en-GB" sz="1800">
              <a:effectLst/>
              <a:latin typeface="Arial" panose="020B0604020202020204" pitchFamily="34" charset="0"/>
              <a:ea typeface="Calibri" panose="020F0502020204030204" pitchFamily="34" charset="0"/>
            </a:endParaRPr>
          </a:p>
          <a:p>
            <a:endParaRPr lang="en-GB" sz="1800">
              <a:effectLst/>
              <a:latin typeface="Arial" panose="020B0604020202020204" pitchFamily="34" charset="0"/>
              <a:ea typeface="Calibri" panose="020F0502020204030204" pitchFamily="34" charset="0"/>
            </a:endParaRPr>
          </a:p>
          <a:p>
            <a:pPr marL="0" indent="0">
              <a:buNone/>
            </a:pPr>
            <a:endParaRPr lang="en-GB"/>
          </a:p>
          <a:p>
            <a:endParaRPr lang="en-GB"/>
          </a:p>
        </p:txBody>
      </p:sp>
    </p:spTree>
    <p:extLst>
      <p:ext uri="{BB962C8B-B14F-4D97-AF65-F5344CB8AC3E}">
        <p14:creationId xmlns:p14="http://schemas.microsoft.com/office/powerpoint/2010/main" val="312446586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id="{D4A7923F-EE8B-4540-80E8-631C8D6EDE05}"/>
              </a:ext>
            </a:extLst>
          </p:cNvPr>
          <p:cNvGrpSpPr/>
          <p:nvPr/>
        </p:nvGrpSpPr>
        <p:grpSpPr>
          <a:xfrm>
            <a:off x="-1" y="0"/>
            <a:ext cx="12192000" cy="966355"/>
            <a:chOff x="0" y="0"/>
            <a:chExt cx="12192000" cy="966355"/>
          </a:xfrm>
          <a:solidFill>
            <a:srgbClr val="002060"/>
          </a:solidFill>
        </p:grpSpPr>
        <p:sp>
          <p:nvSpPr>
            <p:cNvPr id="9" name="Rectangle 8">
              <a:extLst>
                <a:ext uri="{FF2B5EF4-FFF2-40B4-BE49-F238E27FC236}">
                  <a16:creationId xmlns:a16="http://schemas.microsoft.com/office/drawing/2014/main" id="{D45DEDA5-4305-4531-99E1-AB7E7703662F}"/>
                </a:ext>
              </a:extLst>
            </p:cNvPr>
            <p:cNvSpPr/>
            <p:nvPr/>
          </p:nvSpPr>
          <p:spPr>
            <a:xfrm>
              <a:off x="0" y="0"/>
              <a:ext cx="12192000" cy="96635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sp>
          <p:nvSpPr>
            <p:cNvPr id="12" name="Title 1">
              <a:extLst>
                <a:ext uri="{FF2B5EF4-FFF2-40B4-BE49-F238E27FC236}">
                  <a16:creationId xmlns:a16="http://schemas.microsoft.com/office/drawing/2014/main" id="{DE3F09BE-CFEE-47DD-B1C4-7CD8EA7E26CF}"/>
                </a:ext>
              </a:extLst>
            </p:cNvPr>
            <p:cNvSpPr txBox="1">
              <a:spLocks/>
            </p:cNvSpPr>
            <p:nvPr/>
          </p:nvSpPr>
          <p:spPr>
            <a:xfrm>
              <a:off x="301708" y="128292"/>
              <a:ext cx="11588583" cy="709770"/>
            </a:xfrm>
            <a:prstGeom prst="rect">
              <a:avLst/>
            </a:prstGeom>
            <a:grpFill/>
            <a:ln>
              <a:noFill/>
            </a:ln>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b="1">
                  <a:solidFill>
                    <a:schemeClr val="bg1"/>
                  </a:solidFill>
                  <a:latin typeface="+mn-lt"/>
                </a:rPr>
                <a:t>Case Studies</a:t>
              </a:r>
            </a:p>
          </p:txBody>
        </p:sp>
      </p:grpSp>
      <p:pic>
        <p:nvPicPr>
          <p:cNvPr id="3" name="Picture 2" descr="A construction site with a building under construction&#10;&#10;Description automatically generated">
            <a:extLst>
              <a:ext uri="{FF2B5EF4-FFF2-40B4-BE49-F238E27FC236}">
                <a16:creationId xmlns:a16="http://schemas.microsoft.com/office/drawing/2014/main" id="{CFAB805E-411C-F7C8-B5C9-34A135948255}"/>
              </a:ext>
            </a:extLst>
          </p:cNvPr>
          <p:cNvPicPr>
            <a:picLocks noChangeAspect="1"/>
          </p:cNvPicPr>
          <p:nvPr/>
        </p:nvPicPr>
        <p:blipFill>
          <a:blip r:embed="rId3"/>
          <a:stretch>
            <a:fillRect/>
          </a:stretch>
        </p:blipFill>
        <p:spPr>
          <a:xfrm>
            <a:off x="0" y="795675"/>
            <a:ext cx="12192000" cy="6089610"/>
          </a:xfrm>
          <a:prstGeom prst="rect">
            <a:avLst/>
          </a:prstGeom>
        </p:spPr>
      </p:pic>
    </p:spTree>
    <p:extLst>
      <p:ext uri="{BB962C8B-B14F-4D97-AF65-F5344CB8AC3E}">
        <p14:creationId xmlns:p14="http://schemas.microsoft.com/office/powerpoint/2010/main" val="300636195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id="{D4A7923F-EE8B-4540-80E8-631C8D6EDE05}"/>
              </a:ext>
            </a:extLst>
          </p:cNvPr>
          <p:cNvGrpSpPr/>
          <p:nvPr/>
        </p:nvGrpSpPr>
        <p:grpSpPr>
          <a:xfrm>
            <a:off x="-1" y="0"/>
            <a:ext cx="12192000" cy="966355"/>
            <a:chOff x="0" y="0"/>
            <a:chExt cx="12192000" cy="966355"/>
          </a:xfrm>
          <a:solidFill>
            <a:srgbClr val="002060"/>
          </a:solidFill>
        </p:grpSpPr>
        <p:sp>
          <p:nvSpPr>
            <p:cNvPr id="9" name="Rectangle 8">
              <a:extLst>
                <a:ext uri="{FF2B5EF4-FFF2-40B4-BE49-F238E27FC236}">
                  <a16:creationId xmlns:a16="http://schemas.microsoft.com/office/drawing/2014/main" id="{D45DEDA5-4305-4531-99E1-AB7E7703662F}"/>
                </a:ext>
              </a:extLst>
            </p:cNvPr>
            <p:cNvSpPr/>
            <p:nvPr/>
          </p:nvSpPr>
          <p:spPr>
            <a:xfrm>
              <a:off x="0" y="0"/>
              <a:ext cx="12192000" cy="96635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sp>
          <p:nvSpPr>
            <p:cNvPr id="12" name="Title 1">
              <a:extLst>
                <a:ext uri="{FF2B5EF4-FFF2-40B4-BE49-F238E27FC236}">
                  <a16:creationId xmlns:a16="http://schemas.microsoft.com/office/drawing/2014/main" id="{DE3F09BE-CFEE-47DD-B1C4-7CD8EA7E26CF}"/>
                </a:ext>
              </a:extLst>
            </p:cNvPr>
            <p:cNvSpPr txBox="1">
              <a:spLocks/>
            </p:cNvSpPr>
            <p:nvPr/>
          </p:nvSpPr>
          <p:spPr>
            <a:xfrm>
              <a:off x="301708" y="128292"/>
              <a:ext cx="11588583" cy="709770"/>
            </a:xfrm>
            <a:prstGeom prst="rect">
              <a:avLst/>
            </a:prstGeom>
            <a:grpFill/>
            <a:ln>
              <a:noFill/>
            </a:ln>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b="1">
                  <a:solidFill>
                    <a:schemeClr val="bg1"/>
                  </a:solidFill>
                  <a:latin typeface="+mn-lt"/>
                </a:rPr>
                <a:t>Case Studies</a:t>
              </a:r>
            </a:p>
          </p:txBody>
        </p:sp>
      </p:grpSp>
      <p:pic>
        <p:nvPicPr>
          <p:cNvPr id="2" name="Picture 1" descr="A ship with containers on the water&#10;&#10;Description automatically generated">
            <a:extLst>
              <a:ext uri="{FF2B5EF4-FFF2-40B4-BE49-F238E27FC236}">
                <a16:creationId xmlns:a16="http://schemas.microsoft.com/office/drawing/2014/main" id="{1AB4BB02-8AB9-70C4-3A5D-13C9E6EDE9A3}"/>
              </a:ext>
            </a:extLst>
          </p:cNvPr>
          <p:cNvPicPr>
            <a:picLocks noChangeAspect="1"/>
          </p:cNvPicPr>
          <p:nvPr/>
        </p:nvPicPr>
        <p:blipFill>
          <a:blip r:embed="rId3"/>
          <a:stretch>
            <a:fillRect/>
          </a:stretch>
        </p:blipFill>
        <p:spPr>
          <a:xfrm>
            <a:off x="0" y="843789"/>
            <a:ext cx="12192000" cy="6069582"/>
          </a:xfrm>
          <a:prstGeom prst="rect">
            <a:avLst/>
          </a:prstGeom>
        </p:spPr>
      </p:pic>
    </p:spTree>
    <p:extLst>
      <p:ext uri="{BB962C8B-B14F-4D97-AF65-F5344CB8AC3E}">
        <p14:creationId xmlns:p14="http://schemas.microsoft.com/office/powerpoint/2010/main" val="117827495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id="{D4A7923F-EE8B-4540-80E8-631C8D6EDE05}"/>
              </a:ext>
            </a:extLst>
          </p:cNvPr>
          <p:cNvGrpSpPr/>
          <p:nvPr/>
        </p:nvGrpSpPr>
        <p:grpSpPr>
          <a:xfrm>
            <a:off x="-1" y="0"/>
            <a:ext cx="12192000" cy="966355"/>
            <a:chOff x="0" y="0"/>
            <a:chExt cx="12192000" cy="966355"/>
          </a:xfrm>
          <a:solidFill>
            <a:srgbClr val="002060"/>
          </a:solidFill>
        </p:grpSpPr>
        <p:sp>
          <p:nvSpPr>
            <p:cNvPr id="9" name="Rectangle 8">
              <a:extLst>
                <a:ext uri="{FF2B5EF4-FFF2-40B4-BE49-F238E27FC236}">
                  <a16:creationId xmlns:a16="http://schemas.microsoft.com/office/drawing/2014/main" id="{D45DEDA5-4305-4531-99E1-AB7E7703662F}"/>
                </a:ext>
              </a:extLst>
            </p:cNvPr>
            <p:cNvSpPr/>
            <p:nvPr/>
          </p:nvSpPr>
          <p:spPr>
            <a:xfrm>
              <a:off x="0" y="0"/>
              <a:ext cx="12192000" cy="96635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sp>
          <p:nvSpPr>
            <p:cNvPr id="12" name="Title 1">
              <a:extLst>
                <a:ext uri="{FF2B5EF4-FFF2-40B4-BE49-F238E27FC236}">
                  <a16:creationId xmlns:a16="http://schemas.microsoft.com/office/drawing/2014/main" id="{DE3F09BE-CFEE-47DD-B1C4-7CD8EA7E26CF}"/>
                </a:ext>
              </a:extLst>
            </p:cNvPr>
            <p:cNvSpPr txBox="1">
              <a:spLocks/>
            </p:cNvSpPr>
            <p:nvPr/>
          </p:nvSpPr>
          <p:spPr>
            <a:xfrm>
              <a:off x="301708" y="128292"/>
              <a:ext cx="11588583" cy="709770"/>
            </a:xfrm>
            <a:prstGeom prst="rect">
              <a:avLst/>
            </a:prstGeom>
            <a:grpFill/>
            <a:ln>
              <a:noFill/>
            </a:ln>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b="1">
                  <a:solidFill>
                    <a:schemeClr val="bg1"/>
                  </a:solidFill>
                  <a:latin typeface="+mn-lt"/>
                </a:rPr>
                <a:t>Financial Instruments</a:t>
              </a:r>
            </a:p>
          </p:txBody>
        </p:sp>
      </p:grpSp>
      <p:pic>
        <p:nvPicPr>
          <p:cNvPr id="19" name="Picture 18">
            <a:extLst>
              <a:ext uri="{FF2B5EF4-FFF2-40B4-BE49-F238E27FC236}">
                <a16:creationId xmlns:a16="http://schemas.microsoft.com/office/drawing/2014/main" id="{16A436BD-A42D-FC2C-2E97-EE8B451229E6}"/>
              </a:ext>
            </a:extLst>
          </p:cNvPr>
          <p:cNvPicPr>
            <a:picLocks noChangeAspect="1"/>
          </p:cNvPicPr>
          <p:nvPr/>
        </p:nvPicPr>
        <p:blipFill>
          <a:blip r:embed="rId3"/>
          <a:stretch>
            <a:fillRect/>
          </a:stretch>
        </p:blipFill>
        <p:spPr>
          <a:xfrm>
            <a:off x="707982" y="1094647"/>
            <a:ext cx="2822155" cy="1451797"/>
          </a:xfrm>
          <a:prstGeom prst="rect">
            <a:avLst/>
          </a:prstGeom>
        </p:spPr>
      </p:pic>
      <p:pic>
        <p:nvPicPr>
          <p:cNvPr id="1026" name="Picture 2" descr="Homepage - Midlands Engine Investment Fund">
            <a:extLst>
              <a:ext uri="{FF2B5EF4-FFF2-40B4-BE49-F238E27FC236}">
                <a16:creationId xmlns:a16="http://schemas.microsoft.com/office/drawing/2014/main" id="{DDD915F0-52B7-C9E8-869D-976C7492AB7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98499" y="3089754"/>
            <a:ext cx="2441115" cy="1251655"/>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1">
            <a:extLst>
              <a:ext uri="{FF2B5EF4-FFF2-40B4-BE49-F238E27FC236}">
                <a16:creationId xmlns:a16="http://schemas.microsoft.com/office/drawing/2014/main" id="{FAA120DA-3172-BD28-B931-59FCE4C06361}"/>
              </a:ext>
            </a:extLst>
          </p:cNvPr>
          <p:cNvPicPr>
            <a:picLocks noChangeAspect="1"/>
          </p:cNvPicPr>
          <p:nvPr/>
        </p:nvPicPr>
        <p:blipFill>
          <a:blip r:embed="rId5"/>
          <a:stretch>
            <a:fillRect/>
          </a:stretch>
        </p:blipFill>
        <p:spPr>
          <a:xfrm>
            <a:off x="831970" y="5046017"/>
            <a:ext cx="2574175" cy="1045759"/>
          </a:xfrm>
          <a:prstGeom prst="rect">
            <a:avLst/>
          </a:prstGeom>
        </p:spPr>
      </p:pic>
      <p:pic>
        <p:nvPicPr>
          <p:cNvPr id="1028" name="Picture 4" descr="Home - North East Fund">
            <a:extLst>
              <a:ext uri="{FF2B5EF4-FFF2-40B4-BE49-F238E27FC236}">
                <a16:creationId xmlns:a16="http://schemas.microsoft.com/office/drawing/2014/main" id="{2EA3672B-47BC-F34C-7DAD-33D58B172255}"/>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747345" y="1234960"/>
            <a:ext cx="2351810" cy="1411086"/>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2">
            <a:extLst>
              <a:ext uri="{FF2B5EF4-FFF2-40B4-BE49-F238E27FC236}">
                <a16:creationId xmlns:a16="http://schemas.microsoft.com/office/drawing/2014/main" id="{F917FC47-FFD0-E2E4-AFED-F391999BC37D}"/>
              </a:ext>
            </a:extLst>
          </p:cNvPr>
          <p:cNvPicPr>
            <a:picLocks noChangeAspect="1"/>
          </p:cNvPicPr>
          <p:nvPr/>
        </p:nvPicPr>
        <p:blipFill>
          <a:blip r:embed="rId7"/>
          <a:stretch>
            <a:fillRect/>
          </a:stretch>
        </p:blipFill>
        <p:spPr>
          <a:xfrm>
            <a:off x="4794451" y="4361323"/>
            <a:ext cx="2143991" cy="2143991"/>
          </a:xfrm>
          <a:prstGeom prst="rect">
            <a:avLst/>
          </a:prstGeom>
        </p:spPr>
      </p:pic>
      <p:pic>
        <p:nvPicPr>
          <p:cNvPr id="4" name="Picture 3">
            <a:extLst>
              <a:ext uri="{FF2B5EF4-FFF2-40B4-BE49-F238E27FC236}">
                <a16:creationId xmlns:a16="http://schemas.microsoft.com/office/drawing/2014/main" id="{E227D2D0-E052-C849-C44C-0187EA5855E2}"/>
              </a:ext>
            </a:extLst>
          </p:cNvPr>
          <p:cNvPicPr>
            <a:picLocks noChangeAspect="1"/>
          </p:cNvPicPr>
          <p:nvPr/>
        </p:nvPicPr>
        <p:blipFill>
          <a:blip r:embed="rId8"/>
          <a:stretch>
            <a:fillRect/>
          </a:stretch>
        </p:blipFill>
        <p:spPr>
          <a:xfrm>
            <a:off x="4054619" y="3150436"/>
            <a:ext cx="3857625" cy="1028700"/>
          </a:xfrm>
          <a:prstGeom prst="rect">
            <a:avLst/>
          </a:prstGeom>
        </p:spPr>
      </p:pic>
      <p:pic>
        <p:nvPicPr>
          <p:cNvPr id="5" name="Picture 4">
            <a:extLst>
              <a:ext uri="{FF2B5EF4-FFF2-40B4-BE49-F238E27FC236}">
                <a16:creationId xmlns:a16="http://schemas.microsoft.com/office/drawing/2014/main" id="{A4C5112F-1EA3-B166-4EA3-D93D91F3B6D8}"/>
              </a:ext>
            </a:extLst>
          </p:cNvPr>
          <p:cNvPicPr>
            <a:picLocks noChangeAspect="1"/>
          </p:cNvPicPr>
          <p:nvPr/>
        </p:nvPicPr>
        <p:blipFill>
          <a:blip r:embed="rId9"/>
          <a:stretch>
            <a:fillRect/>
          </a:stretch>
        </p:blipFill>
        <p:spPr>
          <a:xfrm>
            <a:off x="8146472" y="1329928"/>
            <a:ext cx="3048000" cy="866775"/>
          </a:xfrm>
          <a:prstGeom prst="rect">
            <a:avLst/>
          </a:prstGeom>
        </p:spPr>
      </p:pic>
      <p:pic>
        <p:nvPicPr>
          <p:cNvPr id="6" name="Picture 5">
            <a:extLst>
              <a:ext uri="{FF2B5EF4-FFF2-40B4-BE49-F238E27FC236}">
                <a16:creationId xmlns:a16="http://schemas.microsoft.com/office/drawing/2014/main" id="{A502B80A-055F-46D6-547B-8C2B4C7B5E60}"/>
              </a:ext>
            </a:extLst>
          </p:cNvPr>
          <p:cNvPicPr>
            <a:picLocks noChangeAspect="1"/>
          </p:cNvPicPr>
          <p:nvPr/>
        </p:nvPicPr>
        <p:blipFill>
          <a:blip r:embed="rId10"/>
          <a:stretch>
            <a:fillRect/>
          </a:stretch>
        </p:blipFill>
        <p:spPr>
          <a:xfrm>
            <a:off x="8043603" y="2640406"/>
            <a:ext cx="3619500" cy="1257300"/>
          </a:xfrm>
          <a:prstGeom prst="rect">
            <a:avLst/>
          </a:prstGeom>
        </p:spPr>
      </p:pic>
      <p:pic>
        <p:nvPicPr>
          <p:cNvPr id="10" name="Picture 9">
            <a:extLst>
              <a:ext uri="{FF2B5EF4-FFF2-40B4-BE49-F238E27FC236}">
                <a16:creationId xmlns:a16="http://schemas.microsoft.com/office/drawing/2014/main" id="{4B679EE0-7995-3FA3-4C9F-B485AC497C3B}"/>
              </a:ext>
            </a:extLst>
          </p:cNvPr>
          <p:cNvPicPr>
            <a:picLocks noChangeAspect="1"/>
          </p:cNvPicPr>
          <p:nvPr/>
        </p:nvPicPr>
        <p:blipFill>
          <a:blip r:embed="rId11"/>
          <a:stretch>
            <a:fillRect/>
          </a:stretch>
        </p:blipFill>
        <p:spPr>
          <a:xfrm>
            <a:off x="7801407" y="4091506"/>
            <a:ext cx="1768533" cy="1768533"/>
          </a:xfrm>
          <a:prstGeom prst="rect">
            <a:avLst/>
          </a:prstGeom>
        </p:spPr>
      </p:pic>
      <p:pic>
        <p:nvPicPr>
          <p:cNvPr id="13" name="Picture 12">
            <a:extLst>
              <a:ext uri="{FF2B5EF4-FFF2-40B4-BE49-F238E27FC236}">
                <a16:creationId xmlns:a16="http://schemas.microsoft.com/office/drawing/2014/main" id="{8D0FDBE4-2073-EFFE-6AF7-5F38BF63C313}"/>
              </a:ext>
            </a:extLst>
          </p:cNvPr>
          <p:cNvPicPr>
            <a:picLocks noChangeAspect="1"/>
          </p:cNvPicPr>
          <p:nvPr/>
        </p:nvPicPr>
        <p:blipFill>
          <a:blip r:embed="rId12"/>
          <a:stretch>
            <a:fillRect/>
          </a:stretch>
        </p:blipFill>
        <p:spPr>
          <a:xfrm>
            <a:off x="9853353" y="4341409"/>
            <a:ext cx="1697390" cy="1697390"/>
          </a:xfrm>
          <a:prstGeom prst="rect">
            <a:avLst/>
          </a:prstGeom>
        </p:spPr>
      </p:pic>
    </p:spTree>
    <p:extLst>
      <p:ext uri="{BB962C8B-B14F-4D97-AF65-F5344CB8AC3E}">
        <p14:creationId xmlns:p14="http://schemas.microsoft.com/office/powerpoint/2010/main" val="270686231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id="{D4A7923F-EE8B-4540-80E8-631C8D6EDE05}"/>
              </a:ext>
            </a:extLst>
          </p:cNvPr>
          <p:cNvGrpSpPr/>
          <p:nvPr/>
        </p:nvGrpSpPr>
        <p:grpSpPr>
          <a:xfrm>
            <a:off x="-1" y="0"/>
            <a:ext cx="12192000" cy="966355"/>
            <a:chOff x="0" y="0"/>
            <a:chExt cx="12192000" cy="966355"/>
          </a:xfrm>
          <a:solidFill>
            <a:srgbClr val="002060"/>
          </a:solidFill>
        </p:grpSpPr>
        <p:sp>
          <p:nvSpPr>
            <p:cNvPr id="9" name="Rectangle 8">
              <a:extLst>
                <a:ext uri="{FF2B5EF4-FFF2-40B4-BE49-F238E27FC236}">
                  <a16:creationId xmlns:a16="http://schemas.microsoft.com/office/drawing/2014/main" id="{D45DEDA5-4305-4531-99E1-AB7E7703662F}"/>
                </a:ext>
              </a:extLst>
            </p:cNvPr>
            <p:cNvSpPr/>
            <p:nvPr/>
          </p:nvSpPr>
          <p:spPr>
            <a:xfrm>
              <a:off x="0" y="0"/>
              <a:ext cx="12192000" cy="96635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sp>
          <p:nvSpPr>
            <p:cNvPr id="12" name="Title 1">
              <a:extLst>
                <a:ext uri="{FF2B5EF4-FFF2-40B4-BE49-F238E27FC236}">
                  <a16:creationId xmlns:a16="http://schemas.microsoft.com/office/drawing/2014/main" id="{DE3F09BE-CFEE-47DD-B1C4-7CD8EA7E26CF}"/>
                </a:ext>
              </a:extLst>
            </p:cNvPr>
            <p:cNvSpPr txBox="1">
              <a:spLocks/>
            </p:cNvSpPr>
            <p:nvPr/>
          </p:nvSpPr>
          <p:spPr>
            <a:xfrm>
              <a:off x="301708" y="128292"/>
              <a:ext cx="11588583" cy="709770"/>
            </a:xfrm>
            <a:prstGeom prst="rect">
              <a:avLst/>
            </a:prstGeom>
            <a:grpFill/>
            <a:ln>
              <a:noFill/>
            </a:ln>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b="1">
                  <a:solidFill>
                    <a:schemeClr val="bg1"/>
                  </a:solidFill>
                  <a:latin typeface="+mn-lt"/>
                </a:rPr>
                <a:t>Achievements – Financial Instruments</a:t>
              </a:r>
            </a:p>
          </p:txBody>
        </p:sp>
      </p:grpSp>
      <p:sp>
        <p:nvSpPr>
          <p:cNvPr id="3" name="TextBox 2">
            <a:extLst>
              <a:ext uri="{FF2B5EF4-FFF2-40B4-BE49-F238E27FC236}">
                <a16:creationId xmlns:a16="http://schemas.microsoft.com/office/drawing/2014/main" id="{C19C599C-4E10-4684-1821-2BF712E22976}"/>
              </a:ext>
            </a:extLst>
          </p:cNvPr>
          <p:cNvSpPr txBox="1"/>
          <p:nvPr/>
        </p:nvSpPr>
        <p:spPr>
          <a:xfrm>
            <a:off x="301707" y="1359365"/>
            <a:ext cx="2271860" cy="830997"/>
          </a:xfrm>
          <a:prstGeom prst="rect">
            <a:avLst/>
          </a:prstGeom>
          <a:solidFill>
            <a:schemeClr val="bg1"/>
          </a:solidFill>
          <a:ln w="28575">
            <a:solidFill>
              <a:schemeClr val="tx2"/>
            </a:solidFill>
          </a:ln>
        </p:spPr>
        <p:txBody>
          <a:bodyPr wrap="square" rtlCol="0">
            <a:spAutoFit/>
          </a:bodyPr>
          <a:lstStyle/>
          <a:p>
            <a:pPr algn="ctr"/>
            <a:r>
              <a:rPr lang="en-GB" sz="2400" b="1"/>
              <a:t>£633m</a:t>
            </a:r>
            <a:r>
              <a:rPr lang="en-GB" sz="2400"/>
              <a:t> </a:t>
            </a:r>
          </a:p>
          <a:p>
            <a:pPr algn="ctr"/>
            <a:r>
              <a:rPr lang="en-GB" sz="2400"/>
              <a:t>ERDF invested</a:t>
            </a:r>
          </a:p>
        </p:txBody>
      </p:sp>
      <p:sp>
        <p:nvSpPr>
          <p:cNvPr id="4" name="TextBox 3">
            <a:extLst>
              <a:ext uri="{FF2B5EF4-FFF2-40B4-BE49-F238E27FC236}">
                <a16:creationId xmlns:a16="http://schemas.microsoft.com/office/drawing/2014/main" id="{374735BA-B942-EF4B-24B9-CAE47741C201}"/>
              </a:ext>
            </a:extLst>
          </p:cNvPr>
          <p:cNvSpPr txBox="1"/>
          <p:nvPr/>
        </p:nvSpPr>
        <p:spPr>
          <a:xfrm>
            <a:off x="278365" y="2445466"/>
            <a:ext cx="2295202" cy="1569660"/>
          </a:xfrm>
          <a:prstGeom prst="rect">
            <a:avLst/>
          </a:prstGeom>
          <a:solidFill>
            <a:schemeClr val="bg1"/>
          </a:solidFill>
          <a:ln w="28575">
            <a:solidFill>
              <a:schemeClr val="tx2"/>
            </a:solidFill>
          </a:ln>
        </p:spPr>
        <p:txBody>
          <a:bodyPr wrap="square" rtlCol="0">
            <a:spAutoFit/>
          </a:bodyPr>
          <a:lstStyle/>
          <a:p>
            <a:pPr algn="ctr"/>
            <a:r>
              <a:rPr lang="en-GB" sz="2400" b="1"/>
              <a:t>£403m</a:t>
            </a:r>
            <a:r>
              <a:rPr lang="en-GB" sz="2400"/>
              <a:t> </a:t>
            </a:r>
          </a:p>
          <a:p>
            <a:pPr algn="ctr"/>
            <a:r>
              <a:rPr lang="en-GB" sz="2400"/>
              <a:t>Access to Finance for SMEs</a:t>
            </a:r>
          </a:p>
        </p:txBody>
      </p:sp>
      <p:sp>
        <p:nvSpPr>
          <p:cNvPr id="5" name="TextBox 4">
            <a:extLst>
              <a:ext uri="{FF2B5EF4-FFF2-40B4-BE49-F238E27FC236}">
                <a16:creationId xmlns:a16="http://schemas.microsoft.com/office/drawing/2014/main" id="{C2C88485-D6B5-6BD2-2040-4D5DFE6E3F77}"/>
              </a:ext>
            </a:extLst>
          </p:cNvPr>
          <p:cNvSpPr txBox="1"/>
          <p:nvPr/>
        </p:nvSpPr>
        <p:spPr>
          <a:xfrm>
            <a:off x="6085614" y="2444131"/>
            <a:ext cx="2823303" cy="830997"/>
          </a:xfrm>
          <a:prstGeom prst="rect">
            <a:avLst/>
          </a:prstGeom>
          <a:solidFill>
            <a:schemeClr val="bg1"/>
          </a:solidFill>
          <a:ln w="28575">
            <a:solidFill>
              <a:schemeClr val="tx2"/>
            </a:solidFill>
          </a:ln>
        </p:spPr>
        <p:txBody>
          <a:bodyPr wrap="square" rtlCol="0">
            <a:spAutoFit/>
          </a:bodyPr>
          <a:lstStyle/>
          <a:p>
            <a:pPr algn="ctr"/>
            <a:r>
              <a:rPr lang="en-GB" sz="2400" b="1" i="0" u="none" strike="noStrike">
                <a:solidFill>
                  <a:srgbClr val="000000"/>
                </a:solidFill>
                <a:effectLst/>
                <a:latin typeface="Calibri" panose="020F0502020204030204" pitchFamily="34" charset="0"/>
              </a:rPr>
              <a:t>2,731</a:t>
            </a:r>
          </a:p>
          <a:p>
            <a:pPr algn="ctr"/>
            <a:r>
              <a:rPr lang="en-GB" sz="2400"/>
              <a:t> Investments</a:t>
            </a:r>
          </a:p>
        </p:txBody>
      </p:sp>
      <p:sp>
        <p:nvSpPr>
          <p:cNvPr id="6" name="TextBox 5">
            <a:extLst>
              <a:ext uri="{FF2B5EF4-FFF2-40B4-BE49-F238E27FC236}">
                <a16:creationId xmlns:a16="http://schemas.microsoft.com/office/drawing/2014/main" id="{E65E3C86-3F36-6EC0-82F7-8936C5138C56}"/>
              </a:ext>
            </a:extLst>
          </p:cNvPr>
          <p:cNvSpPr txBox="1"/>
          <p:nvPr/>
        </p:nvSpPr>
        <p:spPr>
          <a:xfrm>
            <a:off x="9172193" y="2445466"/>
            <a:ext cx="2918816" cy="1200329"/>
          </a:xfrm>
          <a:prstGeom prst="rect">
            <a:avLst/>
          </a:prstGeom>
          <a:solidFill>
            <a:schemeClr val="bg1"/>
          </a:solidFill>
          <a:ln w="28575">
            <a:solidFill>
              <a:schemeClr val="tx2"/>
            </a:solidFill>
          </a:ln>
        </p:spPr>
        <p:txBody>
          <a:bodyPr wrap="square" rtlCol="0">
            <a:spAutoFit/>
          </a:bodyPr>
          <a:lstStyle/>
          <a:p>
            <a:pPr algn="ctr"/>
            <a:r>
              <a:rPr lang="en-GB" sz="2400" b="1">
                <a:solidFill>
                  <a:srgbClr val="000000"/>
                </a:solidFill>
                <a:latin typeface="Calibri" panose="020F0502020204030204" pitchFamily="34" charset="0"/>
              </a:rPr>
              <a:t>17,443</a:t>
            </a:r>
            <a:endParaRPr lang="en-GB" sz="2400" b="1" i="0" u="none" strike="noStrike">
              <a:solidFill>
                <a:srgbClr val="000000"/>
              </a:solidFill>
              <a:effectLst/>
              <a:latin typeface="Calibri" panose="020F0502020204030204" pitchFamily="34" charset="0"/>
            </a:endParaRPr>
          </a:p>
          <a:p>
            <a:pPr algn="ctr"/>
            <a:r>
              <a:rPr lang="en-GB" sz="2400">
                <a:solidFill>
                  <a:srgbClr val="000000"/>
                </a:solidFill>
                <a:latin typeface="Calibri" panose="020F0502020204030204" pitchFamily="34" charset="0"/>
              </a:rPr>
              <a:t>New Jobs Created in Supported SMEs</a:t>
            </a:r>
            <a:endParaRPr lang="en-GB" sz="2400"/>
          </a:p>
        </p:txBody>
      </p:sp>
      <p:sp>
        <p:nvSpPr>
          <p:cNvPr id="7" name="TextBox 6">
            <a:extLst>
              <a:ext uri="{FF2B5EF4-FFF2-40B4-BE49-F238E27FC236}">
                <a16:creationId xmlns:a16="http://schemas.microsoft.com/office/drawing/2014/main" id="{A75B3C95-3BEB-3806-AB5F-9BA955EB7952}"/>
              </a:ext>
            </a:extLst>
          </p:cNvPr>
          <p:cNvSpPr txBox="1"/>
          <p:nvPr/>
        </p:nvSpPr>
        <p:spPr>
          <a:xfrm>
            <a:off x="2917939" y="5378225"/>
            <a:ext cx="2823303" cy="830997"/>
          </a:xfrm>
          <a:prstGeom prst="rect">
            <a:avLst/>
          </a:prstGeom>
          <a:solidFill>
            <a:schemeClr val="bg1"/>
          </a:solidFill>
          <a:ln w="28575">
            <a:solidFill>
              <a:schemeClr val="tx2"/>
            </a:solidFill>
          </a:ln>
        </p:spPr>
        <p:txBody>
          <a:bodyPr wrap="square" rtlCol="0">
            <a:spAutoFit/>
          </a:bodyPr>
          <a:lstStyle/>
          <a:p>
            <a:pPr algn="ctr"/>
            <a:r>
              <a:rPr lang="en-GB" sz="2400" b="1" i="0" u="none" strike="noStrike">
                <a:solidFill>
                  <a:srgbClr val="000000"/>
                </a:solidFill>
                <a:effectLst/>
                <a:latin typeface="Calibri" panose="020F0502020204030204" pitchFamily="34" charset="0"/>
              </a:rPr>
              <a:t>63,884 tonnes</a:t>
            </a:r>
          </a:p>
          <a:p>
            <a:pPr algn="ctr"/>
            <a:r>
              <a:rPr lang="en-GB" sz="2400"/>
              <a:t>Co2 Savings </a:t>
            </a:r>
            <a:endParaRPr lang="en-GB"/>
          </a:p>
        </p:txBody>
      </p:sp>
      <p:sp>
        <p:nvSpPr>
          <p:cNvPr id="10" name="TextBox 9">
            <a:extLst>
              <a:ext uri="{FF2B5EF4-FFF2-40B4-BE49-F238E27FC236}">
                <a16:creationId xmlns:a16="http://schemas.microsoft.com/office/drawing/2014/main" id="{F54BB8A7-BB24-0F87-76CB-0B427E63D96D}"/>
              </a:ext>
            </a:extLst>
          </p:cNvPr>
          <p:cNvSpPr txBox="1"/>
          <p:nvPr/>
        </p:nvSpPr>
        <p:spPr>
          <a:xfrm>
            <a:off x="2917939" y="2443210"/>
            <a:ext cx="2823303" cy="1200329"/>
          </a:xfrm>
          <a:prstGeom prst="rect">
            <a:avLst/>
          </a:prstGeom>
          <a:solidFill>
            <a:schemeClr val="bg1"/>
          </a:solidFill>
          <a:ln w="28575">
            <a:solidFill>
              <a:schemeClr val="tx2"/>
            </a:solidFill>
          </a:ln>
        </p:spPr>
        <p:txBody>
          <a:bodyPr wrap="square" rtlCol="0">
            <a:spAutoFit/>
          </a:bodyPr>
          <a:lstStyle/>
          <a:p>
            <a:pPr algn="ctr"/>
            <a:r>
              <a:rPr lang="en-GB" sz="2400" b="1" i="0" u="none" strike="noStrike">
                <a:solidFill>
                  <a:srgbClr val="000000"/>
                </a:solidFill>
                <a:effectLst/>
                <a:latin typeface="Calibri" panose="020F0502020204030204" pitchFamily="34" charset="0"/>
              </a:rPr>
              <a:t>Over £1.7bn</a:t>
            </a:r>
          </a:p>
          <a:p>
            <a:pPr algn="ctr"/>
            <a:r>
              <a:rPr lang="en-GB" sz="2400"/>
              <a:t>Private Sector Leverage </a:t>
            </a:r>
            <a:endParaRPr lang="en-GB"/>
          </a:p>
        </p:txBody>
      </p:sp>
      <p:sp>
        <p:nvSpPr>
          <p:cNvPr id="11" name="TextBox 10">
            <a:extLst>
              <a:ext uri="{FF2B5EF4-FFF2-40B4-BE49-F238E27FC236}">
                <a16:creationId xmlns:a16="http://schemas.microsoft.com/office/drawing/2014/main" id="{5859B3B5-1242-D78F-E6E9-14627851DB1A}"/>
              </a:ext>
            </a:extLst>
          </p:cNvPr>
          <p:cNvSpPr txBox="1"/>
          <p:nvPr/>
        </p:nvSpPr>
        <p:spPr>
          <a:xfrm>
            <a:off x="9196889" y="4639562"/>
            <a:ext cx="2894120" cy="1569660"/>
          </a:xfrm>
          <a:prstGeom prst="rect">
            <a:avLst/>
          </a:prstGeom>
          <a:solidFill>
            <a:schemeClr val="bg1"/>
          </a:solidFill>
          <a:ln w="28575">
            <a:solidFill>
              <a:schemeClr val="tx2"/>
            </a:solidFill>
          </a:ln>
        </p:spPr>
        <p:txBody>
          <a:bodyPr wrap="square" rtlCol="0">
            <a:spAutoFit/>
          </a:bodyPr>
          <a:lstStyle>
            <a:defPPr>
              <a:defRPr lang="en-GB"/>
            </a:defPPr>
            <a:lvl1pPr algn="ctr">
              <a:defRPr sz="2400" b="1" i="0" u="none" strike="noStrike">
                <a:solidFill>
                  <a:srgbClr val="000000"/>
                </a:solidFill>
                <a:effectLst/>
                <a:latin typeface="Calibri" panose="020F0502020204030204" pitchFamily="34" charset="0"/>
              </a:defRPr>
            </a:lvl1pPr>
          </a:lstStyle>
          <a:p>
            <a:r>
              <a:rPr lang="en-GB"/>
              <a:t>95,000 m2</a:t>
            </a:r>
          </a:p>
          <a:p>
            <a:r>
              <a:rPr lang="en-GB" b="0"/>
              <a:t>Public or Commercial Buildings Built or Renovated</a:t>
            </a:r>
          </a:p>
        </p:txBody>
      </p:sp>
      <p:pic>
        <p:nvPicPr>
          <p:cNvPr id="2" name="Picture 2" descr="Special report 08/2022: ERDF support for SME competitiveness - Design  weaknesses decrease effectiveness of funding | European Court of Auditors">
            <a:extLst>
              <a:ext uri="{FF2B5EF4-FFF2-40B4-BE49-F238E27FC236}">
                <a16:creationId xmlns:a16="http://schemas.microsoft.com/office/drawing/2014/main" id="{3C11F710-0037-DDDF-83D2-A7C66BE82A75}"/>
              </a:ext>
            </a:extLst>
          </p:cNvPr>
          <p:cNvPicPr>
            <a:picLocks noChangeAspect="1" noChangeArrowheads="1"/>
          </p:cNvPicPr>
          <p:nvPr/>
        </p:nvPicPr>
        <p:blipFill rotWithShape="1">
          <a:blip r:embed="rId3" cstate="print">
            <a:alphaModFix amt="22000"/>
            <a:extLst>
              <a:ext uri="{28A0092B-C50C-407E-A947-70E740481C1C}">
                <a14:useLocalDpi xmlns:a14="http://schemas.microsoft.com/office/drawing/2010/main" val="0"/>
              </a:ext>
            </a:extLst>
          </a:blip>
          <a:srcRect r="20783"/>
          <a:stretch/>
        </p:blipFill>
        <p:spPr bwMode="auto">
          <a:xfrm>
            <a:off x="9017319" y="-720337"/>
            <a:ext cx="8367980" cy="7051035"/>
          </a:xfrm>
          <a:prstGeom prst="rect">
            <a:avLst/>
          </a:prstGeom>
          <a:noFill/>
          <a:extLst>
            <a:ext uri="{909E8E84-426E-40DD-AFC4-6F175D3DCCD1}">
              <a14:hiddenFill xmlns:a14="http://schemas.microsoft.com/office/drawing/2010/main">
                <a:solidFill>
                  <a:srgbClr val="FFFFFF"/>
                </a:solidFill>
              </a14:hiddenFill>
            </a:ext>
          </a:extLst>
        </p:spPr>
      </p:pic>
      <p:sp>
        <p:nvSpPr>
          <p:cNvPr id="13" name="TextBox 12">
            <a:extLst>
              <a:ext uri="{FF2B5EF4-FFF2-40B4-BE49-F238E27FC236}">
                <a16:creationId xmlns:a16="http://schemas.microsoft.com/office/drawing/2014/main" id="{6749D2C8-7DA0-F6EB-5B62-08EBD14095E6}"/>
              </a:ext>
            </a:extLst>
          </p:cNvPr>
          <p:cNvSpPr txBox="1"/>
          <p:nvPr/>
        </p:nvSpPr>
        <p:spPr>
          <a:xfrm>
            <a:off x="269730" y="4270230"/>
            <a:ext cx="2303837" cy="1938992"/>
          </a:xfrm>
          <a:prstGeom prst="rect">
            <a:avLst/>
          </a:prstGeom>
          <a:solidFill>
            <a:schemeClr val="bg1"/>
          </a:solidFill>
          <a:ln w="28575">
            <a:solidFill>
              <a:schemeClr val="tx2"/>
            </a:solidFill>
          </a:ln>
        </p:spPr>
        <p:txBody>
          <a:bodyPr wrap="square" rtlCol="0">
            <a:spAutoFit/>
          </a:bodyPr>
          <a:lstStyle/>
          <a:p>
            <a:pPr algn="ctr"/>
            <a:r>
              <a:rPr lang="en-GB" sz="2400" b="1"/>
              <a:t>£230m</a:t>
            </a:r>
            <a:r>
              <a:rPr lang="en-GB" sz="2400"/>
              <a:t> </a:t>
            </a:r>
          </a:p>
          <a:p>
            <a:pPr algn="ctr"/>
            <a:r>
              <a:rPr lang="en-GB" sz="2400"/>
              <a:t>Urban Development Funds and Energy Efficiency</a:t>
            </a:r>
          </a:p>
        </p:txBody>
      </p:sp>
      <p:sp>
        <p:nvSpPr>
          <p:cNvPr id="14" name="TextBox 13">
            <a:extLst>
              <a:ext uri="{FF2B5EF4-FFF2-40B4-BE49-F238E27FC236}">
                <a16:creationId xmlns:a16="http://schemas.microsoft.com/office/drawing/2014/main" id="{39F29DC8-898D-6C5F-9C8A-CE05EAD87BF1}"/>
              </a:ext>
            </a:extLst>
          </p:cNvPr>
          <p:cNvSpPr txBox="1"/>
          <p:nvPr/>
        </p:nvSpPr>
        <p:spPr>
          <a:xfrm>
            <a:off x="6108374" y="5378225"/>
            <a:ext cx="2823303" cy="830997"/>
          </a:xfrm>
          <a:prstGeom prst="rect">
            <a:avLst/>
          </a:prstGeom>
          <a:solidFill>
            <a:schemeClr val="bg1"/>
          </a:solidFill>
          <a:ln w="28575">
            <a:solidFill>
              <a:schemeClr val="tx2"/>
            </a:solidFill>
          </a:ln>
        </p:spPr>
        <p:txBody>
          <a:bodyPr wrap="square" rtlCol="0">
            <a:spAutoFit/>
          </a:bodyPr>
          <a:lstStyle/>
          <a:p>
            <a:pPr algn="ctr"/>
            <a:r>
              <a:rPr lang="en-GB" sz="2400" b="1" i="0" u="none" strike="noStrike">
                <a:solidFill>
                  <a:srgbClr val="000000"/>
                </a:solidFill>
                <a:effectLst/>
                <a:latin typeface="Calibri" panose="020F0502020204030204" pitchFamily="34" charset="0"/>
              </a:rPr>
              <a:t>40.5m </a:t>
            </a:r>
            <a:r>
              <a:rPr lang="en-GB" sz="2400" b="1" i="0" u="none" strike="noStrike" err="1">
                <a:solidFill>
                  <a:srgbClr val="000000"/>
                </a:solidFill>
                <a:effectLst/>
                <a:latin typeface="Calibri" panose="020F0502020204030204" pitchFamily="34" charset="0"/>
              </a:rPr>
              <a:t>KwH</a:t>
            </a:r>
            <a:endParaRPr lang="en-GB" sz="2400" b="1" i="0" u="none" strike="noStrike">
              <a:solidFill>
                <a:srgbClr val="000000"/>
              </a:solidFill>
              <a:effectLst/>
              <a:latin typeface="Calibri" panose="020F0502020204030204" pitchFamily="34" charset="0"/>
            </a:endParaRPr>
          </a:p>
          <a:p>
            <a:pPr algn="ctr"/>
            <a:r>
              <a:rPr lang="en-GB" sz="2400"/>
              <a:t>Energy Savings </a:t>
            </a:r>
            <a:endParaRPr lang="en-GB"/>
          </a:p>
        </p:txBody>
      </p:sp>
      <p:sp>
        <p:nvSpPr>
          <p:cNvPr id="15" name="TextBox 14">
            <a:extLst>
              <a:ext uri="{FF2B5EF4-FFF2-40B4-BE49-F238E27FC236}">
                <a16:creationId xmlns:a16="http://schemas.microsoft.com/office/drawing/2014/main" id="{F689F0E3-1C0E-1617-28F4-8ECB9EDC165C}"/>
              </a:ext>
            </a:extLst>
          </p:cNvPr>
          <p:cNvSpPr txBox="1"/>
          <p:nvPr/>
        </p:nvSpPr>
        <p:spPr>
          <a:xfrm>
            <a:off x="2906753" y="4270230"/>
            <a:ext cx="2823303" cy="830997"/>
          </a:xfrm>
          <a:prstGeom prst="rect">
            <a:avLst/>
          </a:prstGeom>
          <a:solidFill>
            <a:schemeClr val="bg1"/>
          </a:solidFill>
          <a:ln w="28575">
            <a:solidFill>
              <a:schemeClr val="tx2"/>
            </a:solidFill>
          </a:ln>
        </p:spPr>
        <p:txBody>
          <a:bodyPr wrap="square" rtlCol="0">
            <a:spAutoFit/>
          </a:bodyPr>
          <a:lstStyle/>
          <a:p>
            <a:pPr algn="ctr"/>
            <a:r>
              <a:rPr lang="en-GB" sz="2400" b="1" i="0" u="none" strike="noStrike">
                <a:solidFill>
                  <a:srgbClr val="000000"/>
                </a:solidFill>
                <a:effectLst/>
                <a:latin typeface="Calibri" panose="020F0502020204030204" pitchFamily="34" charset="0"/>
              </a:rPr>
              <a:t>35</a:t>
            </a:r>
          </a:p>
          <a:p>
            <a:pPr algn="ctr"/>
            <a:r>
              <a:rPr lang="en-GB" sz="2400"/>
              <a:t> Investments</a:t>
            </a:r>
          </a:p>
        </p:txBody>
      </p:sp>
      <p:sp>
        <p:nvSpPr>
          <p:cNvPr id="16" name="TextBox 15">
            <a:extLst>
              <a:ext uri="{FF2B5EF4-FFF2-40B4-BE49-F238E27FC236}">
                <a16:creationId xmlns:a16="http://schemas.microsoft.com/office/drawing/2014/main" id="{B249F6DB-7276-D9A4-3F92-4E7003F41B7F}"/>
              </a:ext>
            </a:extLst>
          </p:cNvPr>
          <p:cNvSpPr txBox="1"/>
          <p:nvPr/>
        </p:nvSpPr>
        <p:spPr>
          <a:xfrm>
            <a:off x="6108374" y="3429000"/>
            <a:ext cx="2823303" cy="830997"/>
          </a:xfrm>
          <a:prstGeom prst="rect">
            <a:avLst/>
          </a:prstGeom>
          <a:solidFill>
            <a:schemeClr val="bg1"/>
          </a:solidFill>
          <a:ln w="28575">
            <a:solidFill>
              <a:schemeClr val="tx2"/>
            </a:solidFill>
          </a:ln>
        </p:spPr>
        <p:txBody>
          <a:bodyPr wrap="square" rtlCol="0">
            <a:spAutoFit/>
          </a:bodyPr>
          <a:lstStyle/>
          <a:p>
            <a:pPr algn="ctr"/>
            <a:r>
              <a:rPr lang="en-GB" sz="2400" b="1" i="0" u="none" strike="noStrike">
                <a:solidFill>
                  <a:srgbClr val="000000"/>
                </a:solidFill>
                <a:effectLst/>
                <a:latin typeface="Calibri" panose="020F0502020204030204" pitchFamily="34" charset="0"/>
              </a:rPr>
              <a:t>437</a:t>
            </a:r>
          </a:p>
          <a:p>
            <a:pPr algn="ctr"/>
            <a:r>
              <a:rPr lang="en-GB" sz="2400">
                <a:solidFill>
                  <a:srgbClr val="000000"/>
                </a:solidFill>
                <a:latin typeface="Calibri" panose="020F0502020204030204" pitchFamily="34" charset="0"/>
              </a:rPr>
              <a:t>New Enterprises</a:t>
            </a:r>
            <a:endParaRPr lang="en-GB" sz="2400"/>
          </a:p>
        </p:txBody>
      </p:sp>
      <p:sp>
        <p:nvSpPr>
          <p:cNvPr id="17" name="TextBox 16">
            <a:extLst>
              <a:ext uri="{FF2B5EF4-FFF2-40B4-BE49-F238E27FC236}">
                <a16:creationId xmlns:a16="http://schemas.microsoft.com/office/drawing/2014/main" id="{5980FE5D-F9F3-05AE-8A8F-F929DC9BFEE5}"/>
              </a:ext>
            </a:extLst>
          </p:cNvPr>
          <p:cNvSpPr txBox="1"/>
          <p:nvPr/>
        </p:nvSpPr>
        <p:spPr>
          <a:xfrm>
            <a:off x="2929319" y="1359365"/>
            <a:ext cx="2800737" cy="830997"/>
          </a:xfrm>
          <a:prstGeom prst="rect">
            <a:avLst/>
          </a:prstGeom>
          <a:solidFill>
            <a:schemeClr val="bg1"/>
          </a:solidFill>
          <a:ln w="28575">
            <a:solidFill>
              <a:schemeClr val="tx2"/>
            </a:solidFill>
          </a:ln>
        </p:spPr>
        <p:txBody>
          <a:bodyPr wrap="square" rtlCol="0">
            <a:spAutoFit/>
          </a:bodyPr>
          <a:lstStyle/>
          <a:p>
            <a:pPr algn="ctr"/>
            <a:r>
              <a:rPr lang="en-GB" sz="2400" b="1" i="0" u="none" strike="noStrike">
                <a:solidFill>
                  <a:srgbClr val="000000"/>
                </a:solidFill>
                <a:effectLst/>
                <a:latin typeface="Calibri" panose="020F0502020204030204" pitchFamily="34" charset="0"/>
              </a:rPr>
              <a:t>Over £1.5bn </a:t>
            </a:r>
          </a:p>
          <a:p>
            <a:pPr algn="ctr"/>
            <a:r>
              <a:rPr lang="en-GB" sz="2400">
                <a:solidFill>
                  <a:srgbClr val="000000"/>
                </a:solidFill>
                <a:latin typeface="Calibri" panose="020F0502020204030204" pitchFamily="34" charset="0"/>
              </a:rPr>
              <a:t>Total FI Project value </a:t>
            </a:r>
            <a:endParaRPr lang="en-GB" sz="2400" i="0" u="none" strike="noStrike">
              <a:solidFill>
                <a:srgbClr val="000000"/>
              </a:solidFill>
              <a:effectLst/>
              <a:latin typeface="Calibri" panose="020F0502020204030204" pitchFamily="34" charset="0"/>
            </a:endParaRPr>
          </a:p>
        </p:txBody>
      </p:sp>
    </p:spTree>
    <p:extLst>
      <p:ext uri="{BB962C8B-B14F-4D97-AF65-F5344CB8AC3E}">
        <p14:creationId xmlns:p14="http://schemas.microsoft.com/office/powerpoint/2010/main" val="26164037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id="{D4A7923F-EE8B-4540-80E8-631C8D6EDE05}"/>
              </a:ext>
            </a:extLst>
          </p:cNvPr>
          <p:cNvGrpSpPr/>
          <p:nvPr/>
        </p:nvGrpSpPr>
        <p:grpSpPr>
          <a:xfrm>
            <a:off x="-1" y="0"/>
            <a:ext cx="12192000" cy="966355"/>
            <a:chOff x="0" y="0"/>
            <a:chExt cx="12192000" cy="966355"/>
          </a:xfrm>
          <a:solidFill>
            <a:srgbClr val="002060"/>
          </a:solidFill>
        </p:grpSpPr>
        <p:sp>
          <p:nvSpPr>
            <p:cNvPr id="9" name="Rectangle 8">
              <a:extLst>
                <a:ext uri="{FF2B5EF4-FFF2-40B4-BE49-F238E27FC236}">
                  <a16:creationId xmlns:a16="http://schemas.microsoft.com/office/drawing/2014/main" id="{D45DEDA5-4305-4531-99E1-AB7E7703662F}"/>
                </a:ext>
              </a:extLst>
            </p:cNvPr>
            <p:cNvSpPr/>
            <p:nvPr/>
          </p:nvSpPr>
          <p:spPr>
            <a:xfrm>
              <a:off x="0" y="0"/>
              <a:ext cx="12192000" cy="96635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sp>
          <p:nvSpPr>
            <p:cNvPr id="12" name="Title 1">
              <a:extLst>
                <a:ext uri="{FF2B5EF4-FFF2-40B4-BE49-F238E27FC236}">
                  <a16:creationId xmlns:a16="http://schemas.microsoft.com/office/drawing/2014/main" id="{DE3F09BE-CFEE-47DD-B1C4-7CD8EA7E26CF}"/>
                </a:ext>
              </a:extLst>
            </p:cNvPr>
            <p:cNvSpPr txBox="1">
              <a:spLocks/>
            </p:cNvSpPr>
            <p:nvPr/>
          </p:nvSpPr>
          <p:spPr>
            <a:xfrm>
              <a:off x="301708" y="128292"/>
              <a:ext cx="11588583" cy="709770"/>
            </a:xfrm>
            <a:prstGeom prst="rect">
              <a:avLst/>
            </a:prstGeom>
            <a:grpFill/>
            <a:ln>
              <a:noFill/>
            </a:ln>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b="1">
                  <a:solidFill>
                    <a:schemeClr val="bg1"/>
                  </a:solidFill>
                  <a:latin typeface="+mn-lt"/>
                </a:rPr>
                <a:t>Case Studies</a:t>
              </a:r>
            </a:p>
          </p:txBody>
        </p:sp>
      </p:grpSp>
      <p:pic>
        <p:nvPicPr>
          <p:cNvPr id="3" name="Picture 2" descr="A group of men standing in front of a building&#10;&#10;Description automatically generated">
            <a:extLst>
              <a:ext uri="{FF2B5EF4-FFF2-40B4-BE49-F238E27FC236}">
                <a16:creationId xmlns:a16="http://schemas.microsoft.com/office/drawing/2014/main" id="{AE8EBA6F-BCA5-1FAD-4819-071D071014D1}"/>
              </a:ext>
            </a:extLst>
          </p:cNvPr>
          <p:cNvPicPr>
            <a:picLocks noChangeAspect="1"/>
          </p:cNvPicPr>
          <p:nvPr/>
        </p:nvPicPr>
        <p:blipFill>
          <a:blip r:embed="rId3"/>
          <a:stretch>
            <a:fillRect/>
          </a:stretch>
        </p:blipFill>
        <p:spPr>
          <a:xfrm>
            <a:off x="0" y="754952"/>
            <a:ext cx="12192000" cy="6033896"/>
          </a:xfrm>
          <a:prstGeom prst="rect">
            <a:avLst/>
          </a:prstGeom>
        </p:spPr>
      </p:pic>
    </p:spTree>
    <p:extLst>
      <p:ext uri="{BB962C8B-B14F-4D97-AF65-F5344CB8AC3E}">
        <p14:creationId xmlns:p14="http://schemas.microsoft.com/office/powerpoint/2010/main" val="40930560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9B7AD9F6-8CE7-4299-8FC6-328F4DCD3FF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35E3AD82-FB09-2D68-2EAE-8B614D621A13}"/>
              </a:ext>
            </a:extLst>
          </p:cNvPr>
          <p:cNvSpPr>
            <a:spLocks noGrp="1"/>
          </p:cNvSpPr>
          <p:nvPr>
            <p:ph type="title"/>
          </p:nvPr>
        </p:nvSpPr>
        <p:spPr>
          <a:xfrm>
            <a:off x="890338" y="640080"/>
            <a:ext cx="3734014" cy="3566160"/>
          </a:xfrm>
        </p:spPr>
        <p:txBody>
          <a:bodyPr vert="horz" lIns="91440" tIns="45720" rIns="91440" bIns="45720" rtlCol="0" anchor="b">
            <a:normAutofit/>
          </a:bodyPr>
          <a:lstStyle/>
          <a:p>
            <a:r>
              <a:rPr lang="en-US" sz="5400"/>
              <a:t>Low Carbon Support</a:t>
            </a:r>
          </a:p>
        </p:txBody>
      </p:sp>
      <p:sp>
        <p:nvSpPr>
          <p:cNvPr id="11" name="sketchy line">
            <a:extLst>
              <a:ext uri="{FF2B5EF4-FFF2-40B4-BE49-F238E27FC236}">
                <a16:creationId xmlns:a16="http://schemas.microsoft.com/office/drawing/2014/main" id="{F49775AF-8896-43EE-92C6-83497D6DC56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90338" y="4409267"/>
            <a:ext cx="3474720" cy="18288"/>
          </a:xfrm>
          <a:custGeom>
            <a:avLst/>
            <a:gdLst>
              <a:gd name="connsiteX0" fmla="*/ 0 w 3474720"/>
              <a:gd name="connsiteY0" fmla="*/ 0 h 18288"/>
              <a:gd name="connsiteX1" fmla="*/ 694944 w 3474720"/>
              <a:gd name="connsiteY1" fmla="*/ 0 h 18288"/>
              <a:gd name="connsiteX2" fmla="*/ 1355141 w 3474720"/>
              <a:gd name="connsiteY2" fmla="*/ 0 h 18288"/>
              <a:gd name="connsiteX3" fmla="*/ 2015338 w 3474720"/>
              <a:gd name="connsiteY3" fmla="*/ 0 h 18288"/>
              <a:gd name="connsiteX4" fmla="*/ 2779776 w 3474720"/>
              <a:gd name="connsiteY4" fmla="*/ 0 h 18288"/>
              <a:gd name="connsiteX5" fmla="*/ 3474720 w 3474720"/>
              <a:gd name="connsiteY5" fmla="*/ 0 h 18288"/>
              <a:gd name="connsiteX6" fmla="*/ 3474720 w 3474720"/>
              <a:gd name="connsiteY6" fmla="*/ 18288 h 18288"/>
              <a:gd name="connsiteX7" fmla="*/ 2779776 w 3474720"/>
              <a:gd name="connsiteY7" fmla="*/ 18288 h 18288"/>
              <a:gd name="connsiteX8" fmla="*/ 2189074 w 3474720"/>
              <a:gd name="connsiteY8" fmla="*/ 18288 h 18288"/>
              <a:gd name="connsiteX9" fmla="*/ 1528877 w 3474720"/>
              <a:gd name="connsiteY9" fmla="*/ 18288 h 18288"/>
              <a:gd name="connsiteX10" fmla="*/ 868680 w 3474720"/>
              <a:gd name="connsiteY10" fmla="*/ 18288 h 18288"/>
              <a:gd name="connsiteX11" fmla="*/ 0 w 3474720"/>
              <a:gd name="connsiteY11" fmla="*/ 18288 h 18288"/>
              <a:gd name="connsiteX12" fmla="*/ 0 w 3474720"/>
              <a:gd name="connsiteY12"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474720" h="18288" fill="none" extrusionOk="0">
                <a:moveTo>
                  <a:pt x="0" y="0"/>
                </a:moveTo>
                <a:cubicBezTo>
                  <a:pt x="224454" y="-14544"/>
                  <a:pt x="495407" y="26540"/>
                  <a:pt x="694944" y="0"/>
                </a:cubicBezTo>
                <a:cubicBezTo>
                  <a:pt x="894481" y="-26540"/>
                  <a:pt x="1130063" y="24713"/>
                  <a:pt x="1355141" y="0"/>
                </a:cubicBezTo>
                <a:cubicBezTo>
                  <a:pt x="1580219" y="-24713"/>
                  <a:pt x="1820099" y="26695"/>
                  <a:pt x="2015338" y="0"/>
                </a:cubicBezTo>
                <a:cubicBezTo>
                  <a:pt x="2210577" y="-26695"/>
                  <a:pt x="2402045" y="165"/>
                  <a:pt x="2779776" y="0"/>
                </a:cubicBezTo>
                <a:cubicBezTo>
                  <a:pt x="3157507" y="-165"/>
                  <a:pt x="3286859" y="-15571"/>
                  <a:pt x="3474720" y="0"/>
                </a:cubicBezTo>
                <a:cubicBezTo>
                  <a:pt x="3474286" y="7551"/>
                  <a:pt x="3474253" y="9822"/>
                  <a:pt x="3474720" y="18288"/>
                </a:cubicBezTo>
                <a:cubicBezTo>
                  <a:pt x="3233904" y="29845"/>
                  <a:pt x="2945134" y="-5256"/>
                  <a:pt x="2779776" y="18288"/>
                </a:cubicBezTo>
                <a:cubicBezTo>
                  <a:pt x="2614418" y="41832"/>
                  <a:pt x="2339768" y="22709"/>
                  <a:pt x="2189074" y="18288"/>
                </a:cubicBezTo>
                <a:cubicBezTo>
                  <a:pt x="2038380" y="13867"/>
                  <a:pt x="1817434" y="-4947"/>
                  <a:pt x="1528877" y="18288"/>
                </a:cubicBezTo>
                <a:cubicBezTo>
                  <a:pt x="1240320" y="41523"/>
                  <a:pt x="1042447" y="37198"/>
                  <a:pt x="868680" y="18288"/>
                </a:cubicBezTo>
                <a:cubicBezTo>
                  <a:pt x="694913" y="-622"/>
                  <a:pt x="233232" y="44909"/>
                  <a:pt x="0" y="18288"/>
                </a:cubicBezTo>
                <a:cubicBezTo>
                  <a:pt x="60" y="11696"/>
                  <a:pt x="66" y="3758"/>
                  <a:pt x="0" y="0"/>
                </a:cubicBezTo>
                <a:close/>
              </a:path>
              <a:path w="3474720" h="18288" stroke="0" extrusionOk="0">
                <a:moveTo>
                  <a:pt x="0" y="0"/>
                </a:moveTo>
                <a:cubicBezTo>
                  <a:pt x="202328" y="-14716"/>
                  <a:pt x="332722" y="-11499"/>
                  <a:pt x="625450" y="0"/>
                </a:cubicBezTo>
                <a:cubicBezTo>
                  <a:pt x="918178" y="11499"/>
                  <a:pt x="1096688" y="5123"/>
                  <a:pt x="1389888" y="0"/>
                </a:cubicBezTo>
                <a:cubicBezTo>
                  <a:pt x="1683088" y="-5123"/>
                  <a:pt x="1835981" y="-14038"/>
                  <a:pt x="1980590" y="0"/>
                </a:cubicBezTo>
                <a:cubicBezTo>
                  <a:pt x="2125199" y="14038"/>
                  <a:pt x="2396099" y="-7203"/>
                  <a:pt x="2571293" y="0"/>
                </a:cubicBezTo>
                <a:cubicBezTo>
                  <a:pt x="2746487" y="7203"/>
                  <a:pt x="3041609" y="-12036"/>
                  <a:pt x="3474720" y="0"/>
                </a:cubicBezTo>
                <a:cubicBezTo>
                  <a:pt x="3474638" y="4406"/>
                  <a:pt x="3474631" y="9982"/>
                  <a:pt x="3474720" y="18288"/>
                </a:cubicBezTo>
                <a:cubicBezTo>
                  <a:pt x="3324873" y="21876"/>
                  <a:pt x="3136771" y="12587"/>
                  <a:pt x="2814523" y="18288"/>
                </a:cubicBezTo>
                <a:cubicBezTo>
                  <a:pt x="2492275" y="23989"/>
                  <a:pt x="2294402" y="47111"/>
                  <a:pt x="2154326" y="18288"/>
                </a:cubicBezTo>
                <a:cubicBezTo>
                  <a:pt x="2014250" y="-10535"/>
                  <a:pt x="1820317" y="33903"/>
                  <a:pt x="1494130" y="18288"/>
                </a:cubicBezTo>
                <a:cubicBezTo>
                  <a:pt x="1167943" y="2673"/>
                  <a:pt x="948432" y="14868"/>
                  <a:pt x="729691" y="18288"/>
                </a:cubicBezTo>
                <a:cubicBezTo>
                  <a:pt x="510950" y="21708"/>
                  <a:pt x="264032" y="24354"/>
                  <a:pt x="0" y="18288"/>
                </a:cubicBezTo>
                <a:cubicBezTo>
                  <a:pt x="189" y="14288"/>
                  <a:pt x="-703" y="3747"/>
                  <a:pt x="0" y="0"/>
                </a:cubicBezTo>
                <a:close/>
              </a:path>
            </a:pathLst>
          </a:custGeom>
          <a:solidFill>
            <a:schemeClr val="accent2"/>
          </a:solidFill>
          <a:ln w="44450" cap="rnd">
            <a:solidFill>
              <a:schemeClr val="accent2"/>
            </a:solidFill>
            <a:round/>
            <a:extLst>
              <a:ext uri="{C807C97D-BFC1-408E-A445-0C87EB9F89A2}">
                <ask:lineSketchStyleProps xmlns:ask="http://schemas.microsoft.com/office/drawing/2018/sketchyshapes" sd="2863741219">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descr="An aerial view of a pool&#10;&#10;Description automatically generated">
            <a:extLst>
              <a:ext uri="{FF2B5EF4-FFF2-40B4-BE49-F238E27FC236}">
                <a16:creationId xmlns:a16="http://schemas.microsoft.com/office/drawing/2014/main" id="{E72516CD-BF69-33D3-D5EB-9DE7E11B7F82}"/>
              </a:ext>
            </a:extLst>
          </p:cNvPr>
          <p:cNvPicPr>
            <a:picLocks noChangeAspect="1"/>
          </p:cNvPicPr>
          <p:nvPr/>
        </p:nvPicPr>
        <p:blipFill rotWithShape="1">
          <a:blip r:embed="rId2">
            <a:extLst>
              <a:ext uri="{28A0092B-C50C-407E-A947-70E740481C1C}">
                <a14:useLocalDpi xmlns:a14="http://schemas.microsoft.com/office/drawing/2010/main" val="0"/>
              </a:ext>
            </a:extLst>
          </a:blip>
          <a:srcRect l="15657" r="17390" b="-1"/>
          <a:stretch/>
        </p:blipFill>
        <p:spPr>
          <a:xfrm>
            <a:off x="5311702" y="10"/>
            <a:ext cx="6878775" cy="6857990"/>
          </a:xfrm>
          <a:custGeom>
            <a:avLst/>
            <a:gdLst/>
            <a:ahLst/>
            <a:cxnLst/>
            <a:rect l="l" t="t" r="r" b="b"/>
            <a:pathLst>
              <a:path w="6878775" h="6858000">
                <a:moveTo>
                  <a:pt x="1102973" y="0"/>
                </a:moveTo>
                <a:lnTo>
                  <a:pt x="1160688" y="0"/>
                </a:lnTo>
                <a:lnTo>
                  <a:pt x="983189" y="331786"/>
                </a:lnTo>
                <a:cubicBezTo>
                  <a:pt x="914866" y="469145"/>
                  <a:pt x="850355" y="608712"/>
                  <a:pt x="789261" y="750263"/>
                </a:cubicBezTo>
                <a:cubicBezTo>
                  <a:pt x="774307" y="784928"/>
                  <a:pt x="759992" y="819849"/>
                  <a:pt x="745295" y="854514"/>
                </a:cubicBezTo>
                <a:cubicBezTo>
                  <a:pt x="756682" y="845393"/>
                  <a:pt x="765489" y="833492"/>
                  <a:pt x="770857" y="819975"/>
                </a:cubicBezTo>
                <a:cubicBezTo>
                  <a:pt x="879943" y="589569"/>
                  <a:pt x="999605" y="365513"/>
                  <a:pt x="1131329" y="148742"/>
                </a:cubicBezTo>
                <a:lnTo>
                  <a:pt x="1227589" y="0"/>
                </a:lnTo>
                <a:lnTo>
                  <a:pt x="6878775" y="0"/>
                </a:lnTo>
                <a:lnTo>
                  <a:pt x="6878775" y="6858000"/>
                </a:lnTo>
                <a:lnTo>
                  <a:pt x="713521" y="6858000"/>
                </a:lnTo>
                <a:lnTo>
                  <a:pt x="625642" y="6670527"/>
                </a:lnTo>
                <a:cubicBezTo>
                  <a:pt x="507232" y="6398531"/>
                  <a:pt x="403083" y="6118381"/>
                  <a:pt x="312785" y="5830359"/>
                </a:cubicBezTo>
                <a:cubicBezTo>
                  <a:pt x="278149" y="5719759"/>
                  <a:pt x="248879" y="5607635"/>
                  <a:pt x="212198" y="5480401"/>
                </a:cubicBezTo>
                <a:cubicBezTo>
                  <a:pt x="212208" y="5491601"/>
                  <a:pt x="212803" y="5502788"/>
                  <a:pt x="213988" y="5513923"/>
                </a:cubicBezTo>
                <a:cubicBezTo>
                  <a:pt x="264089" y="5723695"/>
                  <a:pt x="307290" y="5935370"/>
                  <a:pt x="365826" y="6142729"/>
                </a:cubicBezTo>
                <a:cubicBezTo>
                  <a:pt x="433152" y="6380817"/>
                  <a:pt x="510068" y="6614016"/>
                  <a:pt x="597975" y="6841549"/>
                </a:cubicBezTo>
                <a:lnTo>
                  <a:pt x="604824" y="6858000"/>
                </a:lnTo>
                <a:lnTo>
                  <a:pt x="552056" y="6858000"/>
                </a:lnTo>
                <a:lnTo>
                  <a:pt x="539576" y="6828295"/>
                </a:lnTo>
                <a:cubicBezTo>
                  <a:pt x="380597" y="6414594"/>
                  <a:pt x="260223" y="5988893"/>
                  <a:pt x="171555" y="5552906"/>
                </a:cubicBezTo>
                <a:cubicBezTo>
                  <a:pt x="91163" y="5157998"/>
                  <a:pt x="43746" y="4758899"/>
                  <a:pt x="12305" y="4357388"/>
                </a:cubicBezTo>
                <a:cubicBezTo>
                  <a:pt x="-14281" y="4013908"/>
                  <a:pt x="4507" y="3672965"/>
                  <a:pt x="46684" y="3331516"/>
                </a:cubicBezTo>
                <a:cubicBezTo>
                  <a:pt x="127203" y="2664286"/>
                  <a:pt x="277819" y="2007265"/>
                  <a:pt x="496065" y="1371196"/>
                </a:cubicBezTo>
                <a:cubicBezTo>
                  <a:pt x="636273" y="966066"/>
                  <a:pt x="800445" y="573253"/>
                  <a:pt x="995723" y="196614"/>
                </a:cubicBezTo>
                <a:close/>
              </a:path>
            </a:pathLst>
          </a:custGeom>
        </p:spPr>
      </p:pic>
    </p:spTree>
    <p:extLst>
      <p:ext uri="{BB962C8B-B14F-4D97-AF65-F5344CB8AC3E}">
        <p14:creationId xmlns:p14="http://schemas.microsoft.com/office/powerpoint/2010/main" val="227673545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n aerial view of a pool">
            <a:extLst>
              <a:ext uri="{FF2B5EF4-FFF2-40B4-BE49-F238E27FC236}">
                <a16:creationId xmlns:a16="http://schemas.microsoft.com/office/drawing/2014/main" id="{B697C8E5-C9DF-6FDD-B316-44E20536DEE0}"/>
              </a:ext>
            </a:extLst>
          </p:cNvPr>
          <p:cNvPicPr>
            <a:picLocks noChangeAspect="1"/>
          </p:cNvPicPr>
          <p:nvPr/>
        </p:nvPicPr>
        <p:blipFill>
          <a:blip r:embed="rId3">
            <a:alphaModFix amt="25000"/>
            <a:extLst>
              <a:ext uri="{28A0092B-C50C-407E-A947-70E740481C1C}">
                <a14:useLocalDpi xmlns:a14="http://schemas.microsoft.com/office/drawing/2010/main" val="0"/>
              </a:ext>
            </a:extLst>
          </a:blip>
          <a:stretch>
            <a:fillRect/>
          </a:stretch>
        </p:blipFill>
        <p:spPr>
          <a:xfrm>
            <a:off x="1" y="0"/>
            <a:ext cx="12191999" cy="7159658"/>
          </a:xfrm>
          <a:prstGeom prst="rect">
            <a:avLst/>
          </a:prstGeom>
        </p:spPr>
      </p:pic>
      <p:grpSp>
        <p:nvGrpSpPr>
          <p:cNvPr id="8" name="Group 7">
            <a:extLst>
              <a:ext uri="{FF2B5EF4-FFF2-40B4-BE49-F238E27FC236}">
                <a16:creationId xmlns:a16="http://schemas.microsoft.com/office/drawing/2014/main" id="{D4A7923F-EE8B-4540-80E8-631C8D6EDE05}"/>
              </a:ext>
            </a:extLst>
          </p:cNvPr>
          <p:cNvGrpSpPr/>
          <p:nvPr/>
        </p:nvGrpSpPr>
        <p:grpSpPr>
          <a:xfrm>
            <a:off x="-1" y="0"/>
            <a:ext cx="12192000" cy="966355"/>
            <a:chOff x="0" y="0"/>
            <a:chExt cx="12192000" cy="966355"/>
          </a:xfrm>
          <a:solidFill>
            <a:srgbClr val="002060"/>
          </a:solidFill>
        </p:grpSpPr>
        <p:sp>
          <p:nvSpPr>
            <p:cNvPr id="9" name="Rectangle 8">
              <a:extLst>
                <a:ext uri="{FF2B5EF4-FFF2-40B4-BE49-F238E27FC236}">
                  <a16:creationId xmlns:a16="http://schemas.microsoft.com/office/drawing/2014/main" id="{D45DEDA5-4305-4531-99E1-AB7E7703662F}"/>
                </a:ext>
              </a:extLst>
            </p:cNvPr>
            <p:cNvSpPr/>
            <p:nvPr/>
          </p:nvSpPr>
          <p:spPr>
            <a:xfrm>
              <a:off x="0" y="0"/>
              <a:ext cx="12192000" cy="96635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sp>
          <p:nvSpPr>
            <p:cNvPr id="12" name="Title 1">
              <a:extLst>
                <a:ext uri="{FF2B5EF4-FFF2-40B4-BE49-F238E27FC236}">
                  <a16:creationId xmlns:a16="http://schemas.microsoft.com/office/drawing/2014/main" id="{DE3F09BE-CFEE-47DD-B1C4-7CD8EA7E26CF}"/>
                </a:ext>
              </a:extLst>
            </p:cNvPr>
            <p:cNvSpPr txBox="1">
              <a:spLocks/>
            </p:cNvSpPr>
            <p:nvPr/>
          </p:nvSpPr>
          <p:spPr>
            <a:xfrm>
              <a:off x="301708" y="128292"/>
              <a:ext cx="11588583" cy="709770"/>
            </a:xfrm>
            <a:prstGeom prst="rect">
              <a:avLst/>
            </a:prstGeom>
            <a:grpFill/>
            <a:ln>
              <a:noFill/>
            </a:ln>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b="1">
                  <a:solidFill>
                    <a:schemeClr val="bg1"/>
                  </a:solidFill>
                  <a:latin typeface="+mn-lt"/>
                </a:rPr>
                <a:t>Programme Commitments – Low Carbon Support</a:t>
              </a:r>
            </a:p>
          </p:txBody>
        </p:sp>
      </p:grpSp>
      <p:sp>
        <p:nvSpPr>
          <p:cNvPr id="7" name="TextBox 6">
            <a:extLst>
              <a:ext uri="{FF2B5EF4-FFF2-40B4-BE49-F238E27FC236}">
                <a16:creationId xmlns:a16="http://schemas.microsoft.com/office/drawing/2014/main" id="{2106FE06-AF0A-6733-EBAB-BA4512D9C764}"/>
              </a:ext>
            </a:extLst>
          </p:cNvPr>
          <p:cNvSpPr txBox="1"/>
          <p:nvPr/>
        </p:nvSpPr>
        <p:spPr>
          <a:xfrm>
            <a:off x="117857" y="1317831"/>
            <a:ext cx="2271860" cy="1569660"/>
          </a:xfrm>
          <a:prstGeom prst="rect">
            <a:avLst/>
          </a:prstGeom>
          <a:solidFill>
            <a:schemeClr val="bg1"/>
          </a:solidFill>
          <a:ln w="28575">
            <a:solidFill>
              <a:schemeClr val="tx2"/>
            </a:solidFill>
          </a:ln>
        </p:spPr>
        <p:txBody>
          <a:bodyPr wrap="square" rtlCol="0">
            <a:spAutoFit/>
          </a:bodyPr>
          <a:lstStyle/>
          <a:p>
            <a:pPr algn="ctr"/>
            <a:r>
              <a:rPr lang="en-GB" sz="2400" b="1"/>
              <a:t>163 </a:t>
            </a:r>
            <a:r>
              <a:rPr lang="en-GB" sz="2400"/>
              <a:t>Projects Funded to Deliver Low Carbon Support </a:t>
            </a:r>
          </a:p>
        </p:txBody>
      </p:sp>
      <p:sp>
        <p:nvSpPr>
          <p:cNvPr id="10" name="TextBox 9">
            <a:extLst>
              <a:ext uri="{FF2B5EF4-FFF2-40B4-BE49-F238E27FC236}">
                <a16:creationId xmlns:a16="http://schemas.microsoft.com/office/drawing/2014/main" id="{E3A043C9-DECA-E0AD-0EB4-A0E896FA89F3}"/>
              </a:ext>
            </a:extLst>
          </p:cNvPr>
          <p:cNvSpPr txBox="1"/>
          <p:nvPr/>
        </p:nvSpPr>
        <p:spPr>
          <a:xfrm>
            <a:off x="9650664" y="1317831"/>
            <a:ext cx="2239626" cy="1200329"/>
          </a:xfrm>
          <a:prstGeom prst="rect">
            <a:avLst/>
          </a:prstGeom>
          <a:solidFill>
            <a:schemeClr val="bg1"/>
          </a:solidFill>
          <a:ln w="28575">
            <a:solidFill>
              <a:schemeClr val="tx2"/>
            </a:solidFill>
          </a:ln>
        </p:spPr>
        <p:txBody>
          <a:bodyPr wrap="square" rtlCol="0">
            <a:spAutoFit/>
          </a:bodyPr>
          <a:lstStyle/>
          <a:p>
            <a:pPr algn="ctr"/>
            <a:r>
              <a:rPr lang="en-GB" sz="2400" b="1"/>
              <a:t>£617,062,771</a:t>
            </a:r>
          </a:p>
          <a:p>
            <a:pPr algn="ctr"/>
            <a:r>
              <a:rPr lang="en-GB" sz="2400"/>
              <a:t> ERDF Spend by Grant Recipients</a:t>
            </a:r>
          </a:p>
        </p:txBody>
      </p:sp>
      <p:sp>
        <p:nvSpPr>
          <p:cNvPr id="11" name="TextBox 10">
            <a:extLst>
              <a:ext uri="{FF2B5EF4-FFF2-40B4-BE49-F238E27FC236}">
                <a16:creationId xmlns:a16="http://schemas.microsoft.com/office/drawing/2014/main" id="{A14F8CB0-BB8B-150C-5DA9-D8B8C1024B2E}"/>
              </a:ext>
            </a:extLst>
          </p:cNvPr>
          <p:cNvSpPr txBox="1"/>
          <p:nvPr/>
        </p:nvSpPr>
        <p:spPr>
          <a:xfrm>
            <a:off x="2976550" y="1345539"/>
            <a:ext cx="2823303" cy="1569660"/>
          </a:xfrm>
          <a:prstGeom prst="rect">
            <a:avLst/>
          </a:prstGeom>
          <a:solidFill>
            <a:schemeClr val="bg1"/>
          </a:solidFill>
          <a:ln w="28575">
            <a:solidFill>
              <a:schemeClr val="tx2"/>
            </a:solidFill>
          </a:ln>
        </p:spPr>
        <p:txBody>
          <a:bodyPr wrap="square" rtlCol="0">
            <a:spAutoFit/>
          </a:bodyPr>
          <a:lstStyle/>
          <a:p>
            <a:pPr algn="ctr"/>
            <a:r>
              <a:rPr lang="en-GB" sz="2400" b="1" i="0" u="none" strike="noStrike">
                <a:solidFill>
                  <a:srgbClr val="000000"/>
                </a:solidFill>
                <a:effectLst/>
                <a:latin typeface="Calibri" panose="020F0502020204030204" pitchFamily="34" charset="0"/>
              </a:rPr>
              <a:t>£648,072,479</a:t>
            </a:r>
          </a:p>
          <a:p>
            <a:pPr algn="ctr"/>
            <a:r>
              <a:rPr lang="en-GB" sz="2400">
                <a:solidFill>
                  <a:srgbClr val="000000"/>
                </a:solidFill>
                <a:latin typeface="Calibri" panose="020F0502020204030204" pitchFamily="34" charset="0"/>
              </a:rPr>
              <a:t>ERDF Commitment for Low Carbon Support</a:t>
            </a:r>
            <a:endParaRPr lang="en-GB" sz="2400" i="0" u="none" strike="noStrike">
              <a:solidFill>
                <a:srgbClr val="000000"/>
              </a:solidFill>
              <a:effectLst/>
              <a:latin typeface="Calibri" panose="020F0502020204030204" pitchFamily="34" charset="0"/>
            </a:endParaRPr>
          </a:p>
        </p:txBody>
      </p:sp>
      <p:sp>
        <p:nvSpPr>
          <p:cNvPr id="13" name="TextBox 12">
            <a:extLst>
              <a:ext uri="{FF2B5EF4-FFF2-40B4-BE49-F238E27FC236}">
                <a16:creationId xmlns:a16="http://schemas.microsoft.com/office/drawing/2014/main" id="{36174C27-8EB0-A67E-BB42-6385982E50FA}"/>
              </a:ext>
            </a:extLst>
          </p:cNvPr>
          <p:cNvSpPr txBox="1"/>
          <p:nvPr/>
        </p:nvSpPr>
        <p:spPr>
          <a:xfrm>
            <a:off x="6262563" y="1355538"/>
            <a:ext cx="2513839" cy="1200329"/>
          </a:xfrm>
          <a:prstGeom prst="rect">
            <a:avLst/>
          </a:prstGeom>
          <a:solidFill>
            <a:schemeClr val="bg1"/>
          </a:solidFill>
          <a:ln w="28575">
            <a:solidFill>
              <a:schemeClr val="tx2"/>
            </a:solidFill>
          </a:ln>
        </p:spPr>
        <p:txBody>
          <a:bodyPr wrap="square" rtlCol="0">
            <a:spAutoFit/>
          </a:bodyPr>
          <a:lstStyle/>
          <a:p>
            <a:pPr algn="ctr"/>
            <a:r>
              <a:rPr lang="en-GB" sz="2400" b="1" i="0" u="none" strike="noStrike">
                <a:solidFill>
                  <a:srgbClr val="000000"/>
                </a:solidFill>
                <a:effectLst/>
                <a:latin typeface="Calibri" panose="020F0502020204030204" pitchFamily="34" charset="0"/>
              </a:rPr>
              <a:t>£1,309,919,739</a:t>
            </a:r>
          </a:p>
          <a:p>
            <a:pPr algn="ctr"/>
            <a:r>
              <a:rPr lang="en-GB" sz="2400"/>
              <a:t> Total Project Value</a:t>
            </a:r>
          </a:p>
        </p:txBody>
      </p:sp>
      <p:sp>
        <p:nvSpPr>
          <p:cNvPr id="2" name="TextBox 1">
            <a:extLst>
              <a:ext uri="{FF2B5EF4-FFF2-40B4-BE49-F238E27FC236}">
                <a16:creationId xmlns:a16="http://schemas.microsoft.com/office/drawing/2014/main" id="{3B43DF4A-81DE-3A0A-28C6-90FD949603E3}"/>
              </a:ext>
            </a:extLst>
          </p:cNvPr>
          <p:cNvSpPr txBox="1"/>
          <p:nvPr/>
        </p:nvSpPr>
        <p:spPr>
          <a:xfrm>
            <a:off x="117857" y="3705819"/>
            <a:ext cx="11772433" cy="2308324"/>
          </a:xfrm>
          <a:prstGeom prst="rect">
            <a:avLst/>
          </a:prstGeom>
          <a:solidFill>
            <a:schemeClr val="bg1"/>
          </a:solidFill>
          <a:ln w="28575">
            <a:solidFill>
              <a:schemeClr val="tx2"/>
            </a:solidFill>
          </a:ln>
        </p:spPr>
        <p:txBody>
          <a:bodyPr wrap="square" rtlCol="0">
            <a:spAutoFit/>
          </a:bodyPr>
          <a:lstStyle/>
          <a:p>
            <a:pPr algn="ctr"/>
            <a:r>
              <a:rPr lang="en-GB" sz="2400" b="1"/>
              <a:t>Funded Projects Focused On : </a:t>
            </a:r>
          </a:p>
          <a:p>
            <a:pPr marL="285750" indent="-285750" algn="ctr">
              <a:buFont typeface="Arial" panose="020B0604020202020204" pitchFamily="34" charset="0"/>
              <a:buChar char="•"/>
            </a:pPr>
            <a:r>
              <a:rPr lang="en-GB" sz="2400">
                <a:solidFill>
                  <a:srgbClr val="2A2427"/>
                </a:solidFill>
                <a:effectLst/>
                <a:latin typeface="Calibri" panose="020F0502020204030204" pitchFamily="34" charset="0"/>
                <a:ea typeface="Calibri" panose="020F0502020204030204" pitchFamily="34" charset="0"/>
                <a:cs typeface="Times New Roman" panose="02020603050405020304" pitchFamily="18" charset="0"/>
              </a:rPr>
              <a:t>Increasing Small-scale Renewable Energy Schemes, </a:t>
            </a:r>
          </a:p>
          <a:p>
            <a:pPr marL="285750" indent="-285750" algn="ctr">
              <a:buFont typeface="Arial" panose="020B0604020202020204" pitchFamily="34" charset="0"/>
              <a:buChar char="•"/>
            </a:pPr>
            <a:r>
              <a:rPr lang="en-GB" sz="2400">
                <a:solidFill>
                  <a:srgbClr val="2A2427"/>
                </a:solidFill>
                <a:effectLst/>
                <a:latin typeface="Calibri" panose="020F0502020204030204" pitchFamily="34" charset="0"/>
                <a:ea typeface="Calibri" panose="020F0502020204030204" pitchFamily="34" charset="0"/>
                <a:cs typeface="Times New Roman" panose="02020603050405020304" pitchFamily="18" charset="0"/>
              </a:rPr>
              <a:t>Improving Energy Efficiency In SMEs, </a:t>
            </a:r>
          </a:p>
          <a:p>
            <a:pPr marL="285750" indent="-285750" algn="ctr">
              <a:buFont typeface="Arial" panose="020B0604020202020204" pitchFamily="34" charset="0"/>
              <a:buChar char="•"/>
            </a:pPr>
            <a:r>
              <a:rPr lang="en-GB" sz="2400">
                <a:solidFill>
                  <a:srgbClr val="2A2427"/>
                </a:solidFill>
                <a:effectLst/>
                <a:latin typeface="Calibri" panose="020F0502020204030204" pitchFamily="34" charset="0"/>
                <a:ea typeface="Calibri" panose="020F0502020204030204" pitchFamily="34" charset="0"/>
                <a:cs typeface="Times New Roman" panose="02020603050405020304" pitchFamily="18" charset="0"/>
              </a:rPr>
              <a:t>Increasing Energy Efficiency In Homes And Public Buildings, </a:t>
            </a:r>
          </a:p>
          <a:p>
            <a:pPr marL="285750" indent="-285750" algn="ctr">
              <a:buFont typeface="Arial" panose="020B0604020202020204" pitchFamily="34" charset="0"/>
              <a:buChar char="•"/>
            </a:pPr>
            <a:r>
              <a:rPr lang="en-GB" sz="2400">
                <a:solidFill>
                  <a:srgbClr val="2A2427"/>
                </a:solidFill>
                <a:effectLst/>
                <a:latin typeface="Calibri" panose="020F0502020204030204" pitchFamily="34" charset="0"/>
                <a:ea typeface="Calibri" panose="020F0502020204030204" pitchFamily="34" charset="0"/>
                <a:cs typeface="Times New Roman" panose="02020603050405020304" pitchFamily="18" charset="0"/>
              </a:rPr>
              <a:t>The Implementation Of Whole-place Low-carbon Solutions, And </a:t>
            </a:r>
          </a:p>
          <a:p>
            <a:pPr marL="285750" indent="-285750" algn="ctr">
              <a:buFont typeface="Arial" panose="020B0604020202020204" pitchFamily="34" charset="0"/>
              <a:buChar char="•"/>
            </a:pPr>
            <a:r>
              <a:rPr lang="en-GB" sz="2400">
                <a:solidFill>
                  <a:srgbClr val="2A2427"/>
                </a:solidFill>
                <a:effectLst/>
                <a:latin typeface="Calibri" panose="020F0502020204030204" pitchFamily="34" charset="0"/>
                <a:ea typeface="Calibri" panose="020F0502020204030204" pitchFamily="34" charset="0"/>
                <a:cs typeface="Times New Roman" panose="02020603050405020304" pitchFamily="18" charset="0"/>
              </a:rPr>
              <a:t>Increasing The Use Of Low-carbon Technologies</a:t>
            </a:r>
            <a:endParaRPr lang="en-GB" sz="2400"/>
          </a:p>
        </p:txBody>
      </p:sp>
    </p:spTree>
    <p:extLst>
      <p:ext uri="{BB962C8B-B14F-4D97-AF65-F5344CB8AC3E}">
        <p14:creationId xmlns:p14="http://schemas.microsoft.com/office/powerpoint/2010/main" val="51854835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n aerial view of a pool">
            <a:extLst>
              <a:ext uri="{FF2B5EF4-FFF2-40B4-BE49-F238E27FC236}">
                <a16:creationId xmlns:a16="http://schemas.microsoft.com/office/drawing/2014/main" id="{B697C8E5-C9DF-6FDD-B316-44E20536DEE0}"/>
              </a:ext>
            </a:extLst>
          </p:cNvPr>
          <p:cNvPicPr>
            <a:picLocks noChangeAspect="1"/>
          </p:cNvPicPr>
          <p:nvPr/>
        </p:nvPicPr>
        <p:blipFill>
          <a:blip r:embed="rId3">
            <a:alphaModFix amt="25000"/>
            <a:extLst>
              <a:ext uri="{28A0092B-C50C-407E-A947-70E740481C1C}">
                <a14:useLocalDpi xmlns:a14="http://schemas.microsoft.com/office/drawing/2010/main" val="0"/>
              </a:ext>
            </a:extLst>
          </a:blip>
          <a:stretch>
            <a:fillRect/>
          </a:stretch>
        </p:blipFill>
        <p:spPr>
          <a:xfrm>
            <a:off x="1" y="0"/>
            <a:ext cx="12191999" cy="7159658"/>
          </a:xfrm>
          <a:prstGeom prst="rect">
            <a:avLst/>
          </a:prstGeom>
        </p:spPr>
      </p:pic>
      <p:grpSp>
        <p:nvGrpSpPr>
          <p:cNvPr id="8" name="Group 7">
            <a:extLst>
              <a:ext uri="{FF2B5EF4-FFF2-40B4-BE49-F238E27FC236}">
                <a16:creationId xmlns:a16="http://schemas.microsoft.com/office/drawing/2014/main" id="{D4A7923F-EE8B-4540-80E8-631C8D6EDE05}"/>
              </a:ext>
            </a:extLst>
          </p:cNvPr>
          <p:cNvGrpSpPr/>
          <p:nvPr/>
        </p:nvGrpSpPr>
        <p:grpSpPr>
          <a:xfrm>
            <a:off x="-1" y="0"/>
            <a:ext cx="12192000" cy="966355"/>
            <a:chOff x="0" y="0"/>
            <a:chExt cx="12192000" cy="966355"/>
          </a:xfrm>
          <a:solidFill>
            <a:srgbClr val="002060"/>
          </a:solidFill>
        </p:grpSpPr>
        <p:sp>
          <p:nvSpPr>
            <p:cNvPr id="9" name="Rectangle 8">
              <a:extLst>
                <a:ext uri="{FF2B5EF4-FFF2-40B4-BE49-F238E27FC236}">
                  <a16:creationId xmlns:a16="http://schemas.microsoft.com/office/drawing/2014/main" id="{D45DEDA5-4305-4531-99E1-AB7E7703662F}"/>
                </a:ext>
              </a:extLst>
            </p:cNvPr>
            <p:cNvSpPr/>
            <p:nvPr/>
          </p:nvSpPr>
          <p:spPr>
            <a:xfrm>
              <a:off x="0" y="0"/>
              <a:ext cx="12192000" cy="96635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sp>
          <p:nvSpPr>
            <p:cNvPr id="12" name="Title 1">
              <a:extLst>
                <a:ext uri="{FF2B5EF4-FFF2-40B4-BE49-F238E27FC236}">
                  <a16:creationId xmlns:a16="http://schemas.microsoft.com/office/drawing/2014/main" id="{DE3F09BE-CFEE-47DD-B1C4-7CD8EA7E26CF}"/>
                </a:ext>
              </a:extLst>
            </p:cNvPr>
            <p:cNvSpPr txBox="1">
              <a:spLocks/>
            </p:cNvSpPr>
            <p:nvPr/>
          </p:nvSpPr>
          <p:spPr>
            <a:xfrm>
              <a:off x="301708" y="128292"/>
              <a:ext cx="11588583" cy="709770"/>
            </a:xfrm>
            <a:prstGeom prst="rect">
              <a:avLst/>
            </a:prstGeom>
            <a:grpFill/>
            <a:ln>
              <a:noFill/>
            </a:ln>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b="1">
                  <a:solidFill>
                    <a:schemeClr val="bg1"/>
                  </a:solidFill>
                  <a:latin typeface="+mn-lt"/>
                </a:rPr>
                <a:t>Output Achievements – Low Carbon Support</a:t>
              </a:r>
            </a:p>
          </p:txBody>
        </p:sp>
      </p:grpSp>
      <p:sp>
        <p:nvSpPr>
          <p:cNvPr id="7" name="TextBox 6">
            <a:extLst>
              <a:ext uri="{FF2B5EF4-FFF2-40B4-BE49-F238E27FC236}">
                <a16:creationId xmlns:a16="http://schemas.microsoft.com/office/drawing/2014/main" id="{2106FE06-AF0A-6733-EBAB-BA4512D9C764}"/>
              </a:ext>
            </a:extLst>
          </p:cNvPr>
          <p:cNvSpPr txBox="1"/>
          <p:nvPr/>
        </p:nvSpPr>
        <p:spPr>
          <a:xfrm>
            <a:off x="970961" y="1654851"/>
            <a:ext cx="2271860" cy="1200329"/>
          </a:xfrm>
          <a:prstGeom prst="rect">
            <a:avLst/>
          </a:prstGeom>
          <a:solidFill>
            <a:schemeClr val="bg1"/>
          </a:solidFill>
          <a:ln w="28575">
            <a:solidFill>
              <a:schemeClr val="tx2"/>
            </a:solidFill>
          </a:ln>
        </p:spPr>
        <p:txBody>
          <a:bodyPr wrap="square" rtlCol="0">
            <a:spAutoFit/>
          </a:bodyPr>
          <a:lstStyle/>
          <a:p>
            <a:pPr algn="ctr"/>
            <a:r>
              <a:rPr lang="en-GB" sz="2400" b="1"/>
              <a:t>17,320</a:t>
            </a:r>
            <a:r>
              <a:rPr lang="en-GB" sz="2400"/>
              <a:t> Businesses Supported</a:t>
            </a:r>
          </a:p>
        </p:txBody>
      </p:sp>
      <p:sp>
        <p:nvSpPr>
          <p:cNvPr id="10" name="TextBox 9">
            <a:extLst>
              <a:ext uri="{FF2B5EF4-FFF2-40B4-BE49-F238E27FC236}">
                <a16:creationId xmlns:a16="http://schemas.microsoft.com/office/drawing/2014/main" id="{E3A043C9-DECA-E0AD-0EB4-A0E896FA89F3}"/>
              </a:ext>
            </a:extLst>
          </p:cNvPr>
          <p:cNvSpPr txBox="1"/>
          <p:nvPr/>
        </p:nvSpPr>
        <p:spPr>
          <a:xfrm>
            <a:off x="1024355" y="4673201"/>
            <a:ext cx="2239626" cy="1569660"/>
          </a:xfrm>
          <a:prstGeom prst="rect">
            <a:avLst/>
          </a:prstGeom>
          <a:solidFill>
            <a:schemeClr val="bg1"/>
          </a:solidFill>
          <a:ln w="28575">
            <a:solidFill>
              <a:schemeClr val="tx2"/>
            </a:solidFill>
          </a:ln>
        </p:spPr>
        <p:txBody>
          <a:bodyPr wrap="square" rtlCol="0">
            <a:spAutoFit/>
          </a:bodyPr>
          <a:lstStyle/>
          <a:p>
            <a:pPr algn="ctr"/>
            <a:r>
              <a:rPr lang="en-GB" sz="2400" b="1"/>
              <a:t>339,532</a:t>
            </a:r>
            <a:r>
              <a:rPr lang="en-GB" sz="2400"/>
              <a:t> </a:t>
            </a:r>
          </a:p>
          <a:p>
            <a:pPr algn="ctr"/>
            <a:r>
              <a:rPr lang="en-GB" sz="2400"/>
              <a:t>Tonnes of Carbon Dioxide Saved</a:t>
            </a:r>
          </a:p>
        </p:txBody>
      </p:sp>
      <p:sp>
        <p:nvSpPr>
          <p:cNvPr id="11" name="TextBox 10">
            <a:extLst>
              <a:ext uri="{FF2B5EF4-FFF2-40B4-BE49-F238E27FC236}">
                <a16:creationId xmlns:a16="http://schemas.microsoft.com/office/drawing/2014/main" id="{A14F8CB0-BB8B-150C-5DA9-D8B8C1024B2E}"/>
              </a:ext>
            </a:extLst>
          </p:cNvPr>
          <p:cNvSpPr txBox="1"/>
          <p:nvPr/>
        </p:nvSpPr>
        <p:spPr>
          <a:xfrm>
            <a:off x="4684346" y="1636966"/>
            <a:ext cx="2823303" cy="1938992"/>
          </a:xfrm>
          <a:prstGeom prst="rect">
            <a:avLst/>
          </a:prstGeom>
          <a:solidFill>
            <a:schemeClr val="bg1"/>
          </a:solidFill>
          <a:ln w="28575">
            <a:solidFill>
              <a:schemeClr val="tx2"/>
            </a:solidFill>
          </a:ln>
        </p:spPr>
        <p:txBody>
          <a:bodyPr wrap="square" rtlCol="0">
            <a:spAutoFit/>
          </a:bodyPr>
          <a:lstStyle/>
          <a:p>
            <a:pPr algn="ctr"/>
            <a:r>
              <a:rPr lang="en-GB" sz="2400" b="1" i="0" u="none" strike="noStrike">
                <a:solidFill>
                  <a:srgbClr val="000000"/>
                </a:solidFill>
                <a:effectLst/>
                <a:latin typeface="Calibri" panose="020F0502020204030204" pitchFamily="34" charset="0"/>
              </a:rPr>
              <a:t>214,257,144</a:t>
            </a:r>
            <a:r>
              <a:rPr lang="en-GB" sz="2400"/>
              <a:t> KWh's/year Reduction of Energy Consumption in Public Buildings</a:t>
            </a:r>
          </a:p>
        </p:txBody>
      </p:sp>
      <p:sp>
        <p:nvSpPr>
          <p:cNvPr id="13" name="TextBox 12">
            <a:extLst>
              <a:ext uri="{FF2B5EF4-FFF2-40B4-BE49-F238E27FC236}">
                <a16:creationId xmlns:a16="http://schemas.microsoft.com/office/drawing/2014/main" id="{36174C27-8EB0-A67E-BB42-6385982E50FA}"/>
              </a:ext>
            </a:extLst>
          </p:cNvPr>
          <p:cNvSpPr txBox="1"/>
          <p:nvPr/>
        </p:nvSpPr>
        <p:spPr>
          <a:xfrm>
            <a:off x="8653806" y="1636966"/>
            <a:ext cx="2513839" cy="1569660"/>
          </a:xfrm>
          <a:prstGeom prst="rect">
            <a:avLst/>
          </a:prstGeom>
          <a:solidFill>
            <a:schemeClr val="bg1"/>
          </a:solidFill>
          <a:ln w="28575">
            <a:solidFill>
              <a:schemeClr val="tx2"/>
            </a:solidFill>
          </a:ln>
        </p:spPr>
        <p:txBody>
          <a:bodyPr wrap="square" rtlCol="0">
            <a:spAutoFit/>
          </a:bodyPr>
          <a:lstStyle/>
          <a:p>
            <a:pPr algn="ctr"/>
            <a:r>
              <a:rPr lang="en-GB" sz="2400" b="1" i="0" u="none" strike="noStrike">
                <a:solidFill>
                  <a:srgbClr val="000000"/>
                </a:solidFill>
                <a:effectLst/>
                <a:latin typeface="Calibri" panose="020F0502020204030204" pitchFamily="34" charset="0"/>
              </a:rPr>
              <a:t>8,734</a:t>
            </a:r>
          </a:p>
          <a:p>
            <a:pPr algn="ctr"/>
            <a:r>
              <a:rPr lang="en-GB" sz="2400"/>
              <a:t> Households with Improved Energy Consumption</a:t>
            </a:r>
          </a:p>
        </p:txBody>
      </p:sp>
      <p:sp>
        <p:nvSpPr>
          <p:cNvPr id="14" name="TextBox 13">
            <a:extLst>
              <a:ext uri="{FF2B5EF4-FFF2-40B4-BE49-F238E27FC236}">
                <a16:creationId xmlns:a16="http://schemas.microsoft.com/office/drawing/2014/main" id="{2A6AE495-E1B5-7F8C-0CDD-D5F0319CF241}"/>
              </a:ext>
            </a:extLst>
          </p:cNvPr>
          <p:cNvSpPr txBox="1"/>
          <p:nvPr/>
        </p:nvSpPr>
        <p:spPr>
          <a:xfrm>
            <a:off x="4684346" y="4673201"/>
            <a:ext cx="2823303" cy="1846659"/>
          </a:xfrm>
          <a:prstGeom prst="rect">
            <a:avLst/>
          </a:prstGeom>
          <a:solidFill>
            <a:schemeClr val="bg1"/>
          </a:solidFill>
          <a:ln w="28575">
            <a:solidFill>
              <a:schemeClr val="tx2"/>
            </a:solidFill>
          </a:ln>
        </p:spPr>
        <p:txBody>
          <a:bodyPr wrap="square" rtlCol="0">
            <a:spAutoFit/>
          </a:bodyPr>
          <a:lstStyle/>
          <a:p>
            <a:pPr algn="ctr"/>
            <a:r>
              <a:rPr lang="en-GB" sz="2400" b="1" i="0" u="none" strike="noStrike">
                <a:solidFill>
                  <a:srgbClr val="000000"/>
                </a:solidFill>
                <a:effectLst/>
                <a:latin typeface="Calibri" panose="020F0502020204030204" pitchFamily="34" charset="0"/>
              </a:rPr>
              <a:t>1,341</a:t>
            </a:r>
          </a:p>
          <a:p>
            <a:pPr algn="ctr"/>
            <a:r>
              <a:rPr lang="en-GB" sz="2400"/>
              <a:t>Businesses Introduced New to Firm Products </a:t>
            </a:r>
          </a:p>
          <a:p>
            <a:pPr algn="ctr"/>
            <a:endParaRPr lang="en-GB"/>
          </a:p>
        </p:txBody>
      </p:sp>
      <p:sp>
        <p:nvSpPr>
          <p:cNvPr id="15" name="TextBox 14">
            <a:extLst>
              <a:ext uri="{FF2B5EF4-FFF2-40B4-BE49-F238E27FC236}">
                <a16:creationId xmlns:a16="http://schemas.microsoft.com/office/drawing/2014/main" id="{82CC4639-4222-05FF-FFE9-15E75B3D8493}"/>
              </a:ext>
            </a:extLst>
          </p:cNvPr>
          <p:cNvSpPr txBox="1"/>
          <p:nvPr/>
        </p:nvSpPr>
        <p:spPr>
          <a:xfrm>
            <a:off x="8812478" y="4642009"/>
            <a:ext cx="2447851" cy="2215991"/>
          </a:xfrm>
          <a:prstGeom prst="rect">
            <a:avLst/>
          </a:prstGeom>
          <a:solidFill>
            <a:schemeClr val="bg1"/>
          </a:solidFill>
          <a:ln w="28575">
            <a:solidFill>
              <a:schemeClr val="tx2"/>
            </a:solidFill>
          </a:ln>
        </p:spPr>
        <p:txBody>
          <a:bodyPr wrap="square" rtlCol="0">
            <a:spAutoFit/>
          </a:bodyPr>
          <a:lstStyle/>
          <a:p>
            <a:pPr algn="ctr"/>
            <a:r>
              <a:rPr lang="en-GB" sz="2400" b="1" i="0" u="none" strike="noStrike">
                <a:solidFill>
                  <a:srgbClr val="000000"/>
                </a:solidFill>
                <a:effectLst/>
                <a:latin typeface="Calibri" panose="020F0502020204030204" pitchFamily="34" charset="0"/>
              </a:rPr>
              <a:t>1,811</a:t>
            </a:r>
          </a:p>
          <a:p>
            <a:pPr algn="ctr"/>
            <a:r>
              <a:rPr lang="en-GB" sz="2400"/>
              <a:t>Businesses Engaging in Research Collaborations</a:t>
            </a:r>
          </a:p>
          <a:p>
            <a:pPr algn="ctr"/>
            <a:endParaRPr lang="en-GB"/>
          </a:p>
        </p:txBody>
      </p:sp>
    </p:spTree>
    <p:extLst>
      <p:ext uri="{BB962C8B-B14F-4D97-AF65-F5344CB8AC3E}">
        <p14:creationId xmlns:p14="http://schemas.microsoft.com/office/powerpoint/2010/main" val="305018478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id="{D4A7923F-EE8B-4540-80E8-631C8D6EDE05}"/>
              </a:ext>
            </a:extLst>
          </p:cNvPr>
          <p:cNvGrpSpPr/>
          <p:nvPr/>
        </p:nvGrpSpPr>
        <p:grpSpPr>
          <a:xfrm>
            <a:off x="-1" y="0"/>
            <a:ext cx="12192000" cy="966355"/>
            <a:chOff x="0" y="0"/>
            <a:chExt cx="12192000" cy="966355"/>
          </a:xfrm>
          <a:solidFill>
            <a:srgbClr val="002060"/>
          </a:solidFill>
        </p:grpSpPr>
        <p:sp>
          <p:nvSpPr>
            <p:cNvPr id="9" name="Rectangle 8">
              <a:extLst>
                <a:ext uri="{FF2B5EF4-FFF2-40B4-BE49-F238E27FC236}">
                  <a16:creationId xmlns:a16="http://schemas.microsoft.com/office/drawing/2014/main" id="{D45DEDA5-4305-4531-99E1-AB7E7703662F}"/>
                </a:ext>
              </a:extLst>
            </p:cNvPr>
            <p:cNvSpPr/>
            <p:nvPr/>
          </p:nvSpPr>
          <p:spPr>
            <a:xfrm>
              <a:off x="0" y="0"/>
              <a:ext cx="12192000" cy="96635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sp>
          <p:nvSpPr>
            <p:cNvPr id="12" name="Title 1">
              <a:extLst>
                <a:ext uri="{FF2B5EF4-FFF2-40B4-BE49-F238E27FC236}">
                  <a16:creationId xmlns:a16="http://schemas.microsoft.com/office/drawing/2014/main" id="{DE3F09BE-CFEE-47DD-B1C4-7CD8EA7E26CF}"/>
                </a:ext>
              </a:extLst>
            </p:cNvPr>
            <p:cNvSpPr txBox="1">
              <a:spLocks/>
            </p:cNvSpPr>
            <p:nvPr/>
          </p:nvSpPr>
          <p:spPr>
            <a:xfrm>
              <a:off x="301708" y="128292"/>
              <a:ext cx="11588583" cy="709770"/>
            </a:xfrm>
            <a:prstGeom prst="rect">
              <a:avLst/>
            </a:prstGeom>
            <a:grpFill/>
            <a:ln>
              <a:noFill/>
            </a:ln>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b="1">
                  <a:solidFill>
                    <a:schemeClr val="bg1"/>
                  </a:solidFill>
                  <a:latin typeface="+mn-lt"/>
                </a:rPr>
                <a:t>Case Studies</a:t>
              </a:r>
            </a:p>
          </p:txBody>
        </p:sp>
      </p:grpSp>
      <p:pic>
        <p:nvPicPr>
          <p:cNvPr id="3" name="Picture 2" descr="Smart Energy Islands infographic">
            <a:extLst>
              <a:ext uri="{FF2B5EF4-FFF2-40B4-BE49-F238E27FC236}">
                <a16:creationId xmlns:a16="http://schemas.microsoft.com/office/drawing/2014/main" id="{F4B06A33-1415-43E3-7D5D-A43FF012C68D}"/>
              </a:ext>
            </a:extLst>
          </p:cNvPr>
          <p:cNvPicPr>
            <a:picLocks noChangeAspect="1"/>
          </p:cNvPicPr>
          <p:nvPr/>
        </p:nvPicPr>
        <p:blipFill>
          <a:blip r:embed="rId3"/>
          <a:stretch>
            <a:fillRect/>
          </a:stretch>
        </p:blipFill>
        <p:spPr>
          <a:xfrm>
            <a:off x="2499" y="970613"/>
            <a:ext cx="5254053" cy="5254053"/>
          </a:xfrm>
          <a:prstGeom prst="rect">
            <a:avLst/>
          </a:prstGeom>
        </p:spPr>
      </p:pic>
      <p:sp>
        <p:nvSpPr>
          <p:cNvPr id="4" name="Rectangle 3">
            <a:extLst>
              <a:ext uri="{FF2B5EF4-FFF2-40B4-BE49-F238E27FC236}">
                <a16:creationId xmlns:a16="http://schemas.microsoft.com/office/drawing/2014/main" id="{6A0BD563-FADD-3851-326F-D59C9351D090}"/>
              </a:ext>
            </a:extLst>
          </p:cNvPr>
          <p:cNvSpPr/>
          <p:nvPr/>
        </p:nvSpPr>
        <p:spPr>
          <a:xfrm>
            <a:off x="4896786" y="1024327"/>
            <a:ext cx="7157803" cy="5209081"/>
          </a:xfrm>
          <a:prstGeom prst="rect">
            <a:avLst/>
          </a:prstGeom>
          <a:solidFill>
            <a:schemeClr val="accent1">
              <a:lumMod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TextBox 4">
            <a:extLst>
              <a:ext uri="{FF2B5EF4-FFF2-40B4-BE49-F238E27FC236}">
                <a16:creationId xmlns:a16="http://schemas.microsoft.com/office/drawing/2014/main" id="{B3679DF3-3932-AF2F-6007-CA13BC7A882F}"/>
              </a:ext>
            </a:extLst>
          </p:cNvPr>
          <p:cNvSpPr txBox="1"/>
          <p:nvPr/>
        </p:nvSpPr>
        <p:spPr>
          <a:xfrm>
            <a:off x="5159114" y="1186720"/>
            <a:ext cx="6720590" cy="480131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a:solidFill>
                  <a:schemeClr val="bg1"/>
                </a:solidFill>
                <a:ea typeface="Calibri"/>
                <a:cs typeface="Calibri"/>
              </a:rPr>
              <a:t>The Smart Energy Islands project showed how different innovative energy technologies can work together to decarbonise the energy mix. </a:t>
            </a:r>
          </a:p>
          <a:p>
            <a:endParaRPr lang="en-GB">
              <a:solidFill>
                <a:schemeClr val="bg1"/>
              </a:solidFill>
              <a:ea typeface="Calibri"/>
              <a:cs typeface="Calibri"/>
            </a:endParaRPr>
          </a:p>
          <a:p>
            <a:r>
              <a:rPr lang="en-GB">
                <a:solidFill>
                  <a:schemeClr val="bg1"/>
                </a:solidFill>
                <a:ea typeface="Calibri"/>
                <a:cs typeface="Calibri"/>
              </a:rPr>
              <a:t>The project brought together a range of different technologies such as Renewables, Passivhaus and home energy management systems to demonstrate how energy supply and demand can be balanced through the innovative use of electric vehicle and home battery solutions. </a:t>
            </a:r>
          </a:p>
          <a:p>
            <a:endParaRPr lang="en-GB">
              <a:solidFill>
                <a:schemeClr val="bg1"/>
              </a:solidFill>
              <a:ea typeface="Calibri"/>
              <a:cs typeface="Calibri"/>
            </a:endParaRPr>
          </a:p>
          <a:p>
            <a:r>
              <a:rPr lang="en-GB">
                <a:solidFill>
                  <a:schemeClr val="bg1"/>
                </a:solidFill>
                <a:ea typeface="Calibri"/>
                <a:cs typeface="Calibri"/>
              </a:rPr>
              <a:t>The project doubled the island's renewable energy capacity and cut costs to the consumer.</a:t>
            </a:r>
          </a:p>
          <a:p>
            <a:endParaRPr lang="en-GB">
              <a:solidFill>
                <a:schemeClr val="bg1"/>
              </a:solidFill>
              <a:ea typeface="Calibri"/>
              <a:cs typeface="Calibri"/>
            </a:endParaRPr>
          </a:p>
          <a:p>
            <a:r>
              <a:rPr lang="en-GB" b="1">
                <a:solidFill>
                  <a:schemeClr val="accent2">
                    <a:lumMod val="60000"/>
                    <a:lumOff val="40000"/>
                  </a:schemeClr>
                </a:solidFill>
                <a:ea typeface="Calibri"/>
                <a:cs typeface="Calibri"/>
              </a:rPr>
              <a:t>Hitachi Smart Energy Islands</a:t>
            </a:r>
          </a:p>
          <a:p>
            <a:r>
              <a:rPr lang="en-GB">
                <a:solidFill>
                  <a:schemeClr val="accent2">
                    <a:lumMod val="60000"/>
                    <a:lumOff val="40000"/>
                  </a:schemeClr>
                </a:solidFill>
                <a:ea typeface="Calibri"/>
                <a:cs typeface="Calibri"/>
              </a:rPr>
              <a:t>ERDF Support: £8.6 million</a:t>
            </a:r>
          </a:p>
          <a:p>
            <a:endParaRPr lang="en-GB">
              <a:solidFill>
                <a:schemeClr val="bg1"/>
              </a:solidFill>
              <a:ea typeface="Calibri"/>
              <a:cs typeface="Calibri"/>
            </a:endParaRPr>
          </a:p>
          <a:p>
            <a:endParaRPr lang="en-GB">
              <a:solidFill>
                <a:srgbClr val="000000"/>
              </a:solidFill>
              <a:ea typeface="Calibri"/>
              <a:cs typeface="Calibri"/>
            </a:endParaRPr>
          </a:p>
        </p:txBody>
      </p:sp>
    </p:spTree>
    <p:extLst>
      <p:ext uri="{BB962C8B-B14F-4D97-AF65-F5344CB8AC3E}">
        <p14:creationId xmlns:p14="http://schemas.microsoft.com/office/powerpoint/2010/main" val="106359132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id="{D4A7923F-EE8B-4540-80E8-631C8D6EDE05}"/>
              </a:ext>
            </a:extLst>
          </p:cNvPr>
          <p:cNvGrpSpPr/>
          <p:nvPr/>
        </p:nvGrpSpPr>
        <p:grpSpPr>
          <a:xfrm>
            <a:off x="-1" y="0"/>
            <a:ext cx="12192000" cy="966355"/>
            <a:chOff x="0" y="0"/>
            <a:chExt cx="12192000" cy="966355"/>
          </a:xfrm>
          <a:solidFill>
            <a:srgbClr val="002060"/>
          </a:solidFill>
        </p:grpSpPr>
        <p:sp>
          <p:nvSpPr>
            <p:cNvPr id="9" name="Rectangle 8">
              <a:extLst>
                <a:ext uri="{FF2B5EF4-FFF2-40B4-BE49-F238E27FC236}">
                  <a16:creationId xmlns:a16="http://schemas.microsoft.com/office/drawing/2014/main" id="{D45DEDA5-4305-4531-99E1-AB7E7703662F}"/>
                </a:ext>
              </a:extLst>
            </p:cNvPr>
            <p:cNvSpPr/>
            <p:nvPr/>
          </p:nvSpPr>
          <p:spPr>
            <a:xfrm>
              <a:off x="0" y="0"/>
              <a:ext cx="12192000" cy="96635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sp>
          <p:nvSpPr>
            <p:cNvPr id="12" name="Title 1">
              <a:extLst>
                <a:ext uri="{FF2B5EF4-FFF2-40B4-BE49-F238E27FC236}">
                  <a16:creationId xmlns:a16="http://schemas.microsoft.com/office/drawing/2014/main" id="{DE3F09BE-CFEE-47DD-B1C4-7CD8EA7E26CF}"/>
                </a:ext>
              </a:extLst>
            </p:cNvPr>
            <p:cNvSpPr txBox="1">
              <a:spLocks/>
            </p:cNvSpPr>
            <p:nvPr/>
          </p:nvSpPr>
          <p:spPr>
            <a:xfrm>
              <a:off x="301708" y="128292"/>
              <a:ext cx="11588583" cy="709770"/>
            </a:xfrm>
            <a:prstGeom prst="rect">
              <a:avLst/>
            </a:prstGeom>
            <a:grpFill/>
            <a:ln>
              <a:noFill/>
            </a:ln>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b="1">
                  <a:solidFill>
                    <a:schemeClr val="bg1"/>
                  </a:solidFill>
                  <a:latin typeface="+mn-lt"/>
                </a:rPr>
                <a:t>Case Studies</a:t>
              </a:r>
            </a:p>
          </p:txBody>
        </p:sp>
      </p:grpSp>
      <p:pic>
        <p:nvPicPr>
          <p:cNvPr id="4" name="Picture 3">
            <a:extLst>
              <a:ext uri="{FF2B5EF4-FFF2-40B4-BE49-F238E27FC236}">
                <a16:creationId xmlns:a16="http://schemas.microsoft.com/office/drawing/2014/main" id="{EF2CAF4F-29B2-4B6F-9416-1B7E5870C9AB}"/>
              </a:ext>
            </a:extLst>
          </p:cNvPr>
          <p:cNvPicPr>
            <a:picLocks noChangeAspect="1"/>
          </p:cNvPicPr>
          <p:nvPr/>
        </p:nvPicPr>
        <p:blipFill>
          <a:blip r:embed="rId3"/>
          <a:stretch>
            <a:fillRect/>
          </a:stretch>
        </p:blipFill>
        <p:spPr>
          <a:xfrm>
            <a:off x="301707" y="1094647"/>
            <a:ext cx="11523133" cy="5728877"/>
          </a:xfrm>
          <a:prstGeom prst="rect">
            <a:avLst/>
          </a:prstGeom>
          <a:ln>
            <a:solidFill>
              <a:schemeClr val="accent1">
                <a:lumMod val="75000"/>
              </a:schemeClr>
            </a:solidFill>
          </a:ln>
        </p:spPr>
      </p:pic>
    </p:spTree>
    <p:extLst>
      <p:ext uri="{BB962C8B-B14F-4D97-AF65-F5344CB8AC3E}">
        <p14:creationId xmlns:p14="http://schemas.microsoft.com/office/powerpoint/2010/main" val="124341724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3C33AB64-02E7-4AF9-B6E1-1B9A486A34BC}"/>
              </a:ext>
            </a:extLst>
          </p:cNvPr>
          <p:cNvGrpSpPr/>
          <p:nvPr/>
        </p:nvGrpSpPr>
        <p:grpSpPr>
          <a:xfrm>
            <a:off x="0" y="0"/>
            <a:ext cx="12192000" cy="966355"/>
            <a:chOff x="0" y="0"/>
            <a:chExt cx="12192000" cy="966355"/>
          </a:xfrm>
        </p:grpSpPr>
        <p:sp>
          <p:nvSpPr>
            <p:cNvPr id="8" name="Rectangle 7">
              <a:extLst>
                <a:ext uri="{FF2B5EF4-FFF2-40B4-BE49-F238E27FC236}">
                  <a16:creationId xmlns:a16="http://schemas.microsoft.com/office/drawing/2014/main" id="{40352628-60A1-481D-A0D6-FE5B2CFBB073}"/>
                </a:ext>
              </a:extLst>
            </p:cNvPr>
            <p:cNvSpPr/>
            <p:nvPr/>
          </p:nvSpPr>
          <p:spPr>
            <a:xfrm>
              <a:off x="0" y="0"/>
              <a:ext cx="12192000" cy="966355"/>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9" name="Title 1">
              <a:extLst>
                <a:ext uri="{FF2B5EF4-FFF2-40B4-BE49-F238E27FC236}">
                  <a16:creationId xmlns:a16="http://schemas.microsoft.com/office/drawing/2014/main" id="{CF992639-2174-44F7-88DF-C24C24E9404D}"/>
                </a:ext>
              </a:extLst>
            </p:cNvPr>
            <p:cNvSpPr txBox="1">
              <a:spLocks/>
            </p:cNvSpPr>
            <p:nvPr/>
          </p:nvSpPr>
          <p:spPr>
            <a:xfrm>
              <a:off x="301708" y="128292"/>
              <a:ext cx="11588583" cy="709770"/>
            </a:xfrm>
            <a:prstGeom prst="rect">
              <a:avLst/>
            </a:prstGeom>
            <a:ln>
              <a:noFill/>
            </a:ln>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en-GB" sz="4000" b="1" i="0" u="none" strike="noStrike" kern="1200" cap="none" spc="0" normalizeH="0" baseline="0" noProof="0">
                  <a:ln>
                    <a:noFill/>
                  </a:ln>
                  <a:solidFill>
                    <a:prstClr val="white"/>
                  </a:solidFill>
                  <a:effectLst/>
                  <a:uLnTx/>
                  <a:uFillTx/>
                  <a:latin typeface="Calibri Light" panose="020F0302020204030204"/>
                  <a:ea typeface="+mj-ea"/>
                  <a:cs typeface="+mj-cs"/>
                </a:rPr>
                <a:t>COMMITMENT LEVELS - CATEGORY OF REGION </a:t>
              </a:r>
            </a:p>
          </p:txBody>
        </p:sp>
      </p:grpSp>
      <p:sp>
        <p:nvSpPr>
          <p:cNvPr id="3" name="Rectangle 1">
            <a:extLst>
              <a:ext uri="{FF2B5EF4-FFF2-40B4-BE49-F238E27FC236}">
                <a16:creationId xmlns:a16="http://schemas.microsoft.com/office/drawing/2014/main" id="{58AB83A1-7B55-2CA7-F54A-6A58B25C984F}"/>
              </a:ext>
            </a:extLst>
          </p:cNvPr>
          <p:cNvSpPr>
            <a:spLocks noChangeArrowheads="1"/>
          </p:cNvSpPr>
          <p:nvPr/>
        </p:nvSpPr>
        <p:spPr bwMode="auto">
          <a:xfrm>
            <a:off x="838200" y="2630488"/>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graphicFrame>
        <p:nvGraphicFramePr>
          <p:cNvPr id="6" name="Table 5">
            <a:extLst>
              <a:ext uri="{FF2B5EF4-FFF2-40B4-BE49-F238E27FC236}">
                <a16:creationId xmlns:a16="http://schemas.microsoft.com/office/drawing/2014/main" id="{58658246-E136-7B76-832D-C3EE4FE17B2F}"/>
              </a:ext>
            </a:extLst>
          </p:cNvPr>
          <p:cNvGraphicFramePr>
            <a:graphicFrameLocks noGrp="1"/>
          </p:cNvGraphicFramePr>
          <p:nvPr/>
        </p:nvGraphicFramePr>
        <p:xfrm>
          <a:off x="838200" y="1503679"/>
          <a:ext cx="10515600" cy="4639733"/>
        </p:xfrm>
        <a:graphic>
          <a:graphicData uri="http://schemas.openxmlformats.org/drawingml/2006/table">
            <a:tbl>
              <a:tblPr firstRow="1" firstCol="1" bandRow="1">
                <a:tableStyleId>{5C22544A-7EE6-4342-B048-85BDC9FD1C3A}</a:tableStyleId>
              </a:tblPr>
              <a:tblGrid>
                <a:gridCol w="2603949">
                  <a:extLst>
                    <a:ext uri="{9D8B030D-6E8A-4147-A177-3AD203B41FA5}">
                      <a16:colId xmlns:a16="http://schemas.microsoft.com/office/drawing/2014/main" val="3393627064"/>
                    </a:ext>
                  </a:extLst>
                </a:gridCol>
                <a:gridCol w="2876139">
                  <a:extLst>
                    <a:ext uri="{9D8B030D-6E8A-4147-A177-3AD203B41FA5}">
                      <a16:colId xmlns:a16="http://schemas.microsoft.com/office/drawing/2014/main" val="328626272"/>
                    </a:ext>
                  </a:extLst>
                </a:gridCol>
                <a:gridCol w="2876139">
                  <a:extLst>
                    <a:ext uri="{9D8B030D-6E8A-4147-A177-3AD203B41FA5}">
                      <a16:colId xmlns:a16="http://schemas.microsoft.com/office/drawing/2014/main" val="2973133749"/>
                    </a:ext>
                  </a:extLst>
                </a:gridCol>
                <a:gridCol w="2159373">
                  <a:extLst>
                    <a:ext uri="{9D8B030D-6E8A-4147-A177-3AD203B41FA5}">
                      <a16:colId xmlns:a16="http://schemas.microsoft.com/office/drawing/2014/main" val="3073535893"/>
                    </a:ext>
                  </a:extLst>
                </a:gridCol>
              </a:tblGrid>
              <a:tr h="2181597">
                <a:tc>
                  <a:txBody>
                    <a:bodyPr/>
                    <a:lstStyle/>
                    <a:p>
                      <a:pPr algn="ctr">
                        <a:lnSpc>
                          <a:spcPct val="115000"/>
                        </a:lnSpc>
                        <a:spcAft>
                          <a:spcPts val="1000"/>
                        </a:spcAft>
                      </a:pPr>
                      <a:r>
                        <a:rPr lang="en-GB" sz="1800">
                          <a:effectLst/>
                        </a:rPr>
                        <a:t>Category of Region</a:t>
                      </a:r>
                      <a:endParaRPr lang="en-GB" sz="1800">
                        <a:effectLst/>
                        <a:latin typeface="Arial" panose="020B0604020202020204" pitchFamily="34" charset="0"/>
                        <a:ea typeface="Calibri" panose="020F0502020204030204" pitchFamily="34" charset="0"/>
                      </a:endParaRPr>
                    </a:p>
                  </a:txBody>
                  <a:tcPr marL="64698" marR="64698" marT="0" marB="0" anchor="ctr"/>
                </a:tc>
                <a:tc>
                  <a:txBody>
                    <a:bodyPr/>
                    <a:lstStyle/>
                    <a:p>
                      <a:pPr algn="ctr">
                        <a:lnSpc>
                          <a:spcPct val="115000"/>
                        </a:lnSpc>
                        <a:spcAft>
                          <a:spcPts val="1000"/>
                        </a:spcAft>
                      </a:pPr>
                      <a:r>
                        <a:rPr lang="en-GB" sz="1800">
                          <a:effectLst/>
                        </a:rPr>
                        <a:t>Allocation</a:t>
                      </a:r>
                      <a:br>
                        <a:rPr lang="en-GB" sz="1800">
                          <a:effectLst/>
                        </a:rPr>
                      </a:br>
                      <a:r>
                        <a:rPr lang="en-GB" sz="1800">
                          <a:effectLst/>
                        </a:rPr>
                        <a:t>(ERDF £)</a:t>
                      </a:r>
                      <a:endParaRPr lang="en-GB" sz="1800">
                        <a:effectLst/>
                        <a:latin typeface="Arial" panose="020B0604020202020204" pitchFamily="34" charset="0"/>
                        <a:ea typeface="Calibri" panose="020F0502020204030204" pitchFamily="34" charset="0"/>
                      </a:endParaRPr>
                    </a:p>
                  </a:txBody>
                  <a:tcPr marL="64698" marR="64698" marT="0" marB="0" anchor="ctr"/>
                </a:tc>
                <a:tc>
                  <a:txBody>
                    <a:bodyPr/>
                    <a:lstStyle/>
                    <a:p>
                      <a:pPr algn="ctr">
                        <a:lnSpc>
                          <a:spcPct val="115000"/>
                        </a:lnSpc>
                        <a:spcAft>
                          <a:spcPts val="1000"/>
                        </a:spcAft>
                      </a:pPr>
                      <a:r>
                        <a:rPr lang="en-GB" sz="1800">
                          <a:effectLst/>
                        </a:rPr>
                        <a:t>Commitment</a:t>
                      </a:r>
                      <a:br>
                        <a:rPr lang="en-GB" sz="1800">
                          <a:effectLst/>
                        </a:rPr>
                      </a:br>
                      <a:r>
                        <a:rPr lang="en-GB" sz="1800">
                          <a:effectLst/>
                        </a:rPr>
                        <a:t>(ERDF £)</a:t>
                      </a:r>
                      <a:endParaRPr lang="en-GB" sz="1800">
                        <a:effectLst/>
                        <a:latin typeface="Arial" panose="020B0604020202020204" pitchFamily="34" charset="0"/>
                        <a:ea typeface="Calibri" panose="020F0502020204030204" pitchFamily="34" charset="0"/>
                      </a:endParaRPr>
                    </a:p>
                  </a:txBody>
                  <a:tcPr marL="64698" marR="64698" marT="0" marB="0" anchor="ctr"/>
                </a:tc>
                <a:tc>
                  <a:txBody>
                    <a:bodyPr/>
                    <a:lstStyle/>
                    <a:p>
                      <a:pPr algn="ctr">
                        <a:lnSpc>
                          <a:spcPct val="115000"/>
                        </a:lnSpc>
                        <a:spcAft>
                          <a:spcPts val="1000"/>
                        </a:spcAft>
                      </a:pPr>
                      <a:r>
                        <a:rPr lang="en-GB" sz="1800">
                          <a:effectLst/>
                        </a:rPr>
                        <a:t>% Commitment to Allocation</a:t>
                      </a:r>
                      <a:endParaRPr lang="en-GB" sz="1800">
                        <a:effectLst/>
                        <a:latin typeface="Arial" panose="020B0604020202020204" pitchFamily="34" charset="0"/>
                        <a:ea typeface="Calibri" panose="020F0502020204030204" pitchFamily="34" charset="0"/>
                      </a:endParaRPr>
                    </a:p>
                  </a:txBody>
                  <a:tcPr marL="64698" marR="64698" marT="0" marB="0" anchor="ctr"/>
                </a:tc>
                <a:extLst>
                  <a:ext uri="{0D108BD9-81ED-4DB2-BD59-A6C34878D82A}">
                    <a16:rowId xmlns:a16="http://schemas.microsoft.com/office/drawing/2014/main" val="3703551669"/>
                  </a:ext>
                </a:extLst>
              </a:tr>
              <a:tr h="614534">
                <a:tc>
                  <a:txBody>
                    <a:bodyPr/>
                    <a:lstStyle/>
                    <a:p>
                      <a:pPr algn="ctr">
                        <a:lnSpc>
                          <a:spcPct val="115000"/>
                        </a:lnSpc>
                        <a:spcAft>
                          <a:spcPts val="1000"/>
                        </a:spcAft>
                      </a:pPr>
                      <a:r>
                        <a:rPr lang="en-GB" sz="1800">
                          <a:effectLst/>
                        </a:rPr>
                        <a:t>More Developed</a:t>
                      </a:r>
                      <a:endParaRPr lang="en-GB" sz="1800">
                        <a:effectLst/>
                        <a:latin typeface="Arial" panose="020B0604020202020204" pitchFamily="34" charset="0"/>
                        <a:ea typeface="Calibri" panose="020F0502020204030204" pitchFamily="34" charset="0"/>
                      </a:endParaRPr>
                    </a:p>
                  </a:txBody>
                  <a:tcPr marL="64698" marR="64698" marT="0" marB="0" anchor="ctr"/>
                </a:tc>
                <a:tc>
                  <a:txBody>
                    <a:bodyPr/>
                    <a:lstStyle/>
                    <a:p>
                      <a:pPr algn="ctr">
                        <a:lnSpc>
                          <a:spcPct val="115000"/>
                        </a:lnSpc>
                        <a:spcAft>
                          <a:spcPts val="1000"/>
                        </a:spcAft>
                      </a:pPr>
                      <a:r>
                        <a:rPr lang="en-GB" sz="1800">
                          <a:effectLst/>
                        </a:rPr>
                        <a:t>£1,809,044,130.94</a:t>
                      </a:r>
                      <a:endParaRPr lang="en-GB" sz="1800">
                        <a:effectLst/>
                        <a:latin typeface="Arial" panose="020B0604020202020204" pitchFamily="34" charset="0"/>
                        <a:ea typeface="Calibri" panose="020F0502020204030204" pitchFamily="34" charset="0"/>
                      </a:endParaRPr>
                    </a:p>
                  </a:txBody>
                  <a:tcPr marL="64698" marR="64698" marT="0" marB="0" anchor="ctr"/>
                </a:tc>
                <a:tc>
                  <a:txBody>
                    <a:bodyPr/>
                    <a:lstStyle/>
                    <a:p>
                      <a:pPr algn="ctr">
                        <a:lnSpc>
                          <a:spcPct val="115000"/>
                        </a:lnSpc>
                        <a:spcAft>
                          <a:spcPts val="1000"/>
                        </a:spcAft>
                      </a:pPr>
                      <a:r>
                        <a:rPr lang="en-GB" sz="1800">
                          <a:effectLst/>
                        </a:rPr>
                        <a:t>£1,887,428,076.33</a:t>
                      </a:r>
                      <a:endParaRPr lang="en-GB" sz="1800">
                        <a:effectLst/>
                        <a:latin typeface="Arial" panose="020B0604020202020204" pitchFamily="34" charset="0"/>
                        <a:ea typeface="Calibri" panose="020F0502020204030204" pitchFamily="34" charset="0"/>
                      </a:endParaRPr>
                    </a:p>
                  </a:txBody>
                  <a:tcPr marL="64698" marR="64698" marT="0" marB="0" anchor="ctr"/>
                </a:tc>
                <a:tc>
                  <a:txBody>
                    <a:bodyPr/>
                    <a:lstStyle/>
                    <a:p>
                      <a:pPr algn="ctr">
                        <a:lnSpc>
                          <a:spcPct val="115000"/>
                        </a:lnSpc>
                        <a:spcAft>
                          <a:spcPts val="1000"/>
                        </a:spcAft>
                      </a:pPr>
                      <a:r>
                        <a:rPr lang="en-GB" sz="1800">
                          <a:effectLst/>
                        </a:rPr>
                        <a:t>104%</a:t>
                      </a:r>
                      <a:endParaRPr lang="en-GB" sz="1800">
                        <a:effectLst/>
                        <a:latin typeface="Arial" panose="020B0604020202020204" pitchFamily="34" charset="0"/>
                        <a:ea typeface="Calibri" panose="020F0502020204030204" pitchFamily="34" charset="0"/>
                      </a:endParaRPr>
                    </a:p>
                  </a:txBody>
                  <a:tcPr marL="64698" marR="64698" marT="0" marB="0" anchor="ctr"/>
                </a:tc>
                <a:extLst>
                  <a:ext uri="{0D108BD9-81ED-4DB2-BD59-A6C34878D82A}">
                    <a16:rowId xmlns:a16="http://schemas.microsoft.com/office/drawing/2014/main" val="337440431"/>
                  </a:ext>
                </a:extLst>
              </a:tr>
              <a:tr h="614534">
                <a:tc>
                  <a:txBody>
                    <a:bodyPr/>
                    <a:lstStyle/>
                    <a:p>
                      <a:pPr algn="ctr">
                        <a:lnSpc>
                          <a:spcPct val="115000"/>
                        </a:lnSpc>
                        <a:spcAft>
                          <a:spcPts val="1000"/>
                        </a:spcAft>
                      </a:pPr>
                      <a:r>
                        <a:rPr lang="en-GB" sz="1800">
                          <a:effectLst/>
                        </a:rPr>
                        <a:t>Transition</a:t>
                      </a:r>
                      <a:endParaRPr lang="en-GB" sz="1800">
                        <a:effectLst/>
                        <a:latin typeface="Arial" panose="020B0604020202020204" pitchFamily="34" charset="0"/>
                        <a:ea typeface="Calibri" panose="020F0502020204030204" pitchFamily="34" charset="0"/>
                      </a:endParaRPr>
                    </a:p>
                  </a:txBody>
                  <a:tcPr marL="64698" marR="64698" marT="0" marB="0" anchor="ctr"/>
                </a:tc>
                <a:tc>
                  <a:txBody>
                    <a:bodyPr/>
                    <a:lstStyle/>
                    <a:p>
                      <a:pPr algn="ctr">
                        <a:lnSpc>
                          <a:spcPct val="115000"/>
                        </a:lnSpc>
                        <a:spcAft>
                          <a:spcPts val="1000"/>
                        </a:spcAft>
                      </a:pPr>
                      <a:r>
                        <a:rPr lang="en-GB" sz="1800">
                          <a:effectLst/>
                        </a:rPr>
                        <a:t>£944,682,524.72</a:t>
                      </a:r>
                      <a:endParaRPr lang="en-GB" sz="1800">
                        <a:effectLst/>
                        <a:latin typeface="Arial" panose="020B0604020202020204" pitchFamily="34" charset="0"/>
                        <a:ea typeface="Calibri" panose="020F0502020204030204" pitchFamily="34" charset="0"/>
                      </a:endParaRPr>
                    </a:p>
                  </a:txBody>
                  <a:tcPr marL="64698" marR="64698" marT="0" marB="0" anchor="ctr"/>
                </a:tc>
                <a:tc>
                  <a:txBody>
                    <a:bodyPr/>
                    <a:lstStyle/>
                    <a:p>
                      <a:pPr algn="ctr">
                        <a:lnSpc>
                          <a:spcPct val="115000"/>
                        </a:lnSpc>
                        <a:spcAft>
                          <a:spcPts val="1000"/>
                        </a:spcAft>
                      </a:pPr>
                      <a:r>
                        <a:rPr lang="en-GB" sz="1800">
                          <a:effectLst/>
                        </a:rPr>
                        <a:t>£945,967,546.32</a:t>
                      </a:r>
                      <a:endParaRPr lang="en-GB" sz="1800">
                        <a:effectLst/>
                        <a:latin typeface="Arial" panose="020B0604020202020204" pitchFamily="34" charset="0"/>
                        <a:ea typeface="Calibri" panose="020F0502020204030204" pitchFamily="34" charset="0"/>
                      </a:endParaRPr>
                    </a:p>
                  </a:txBody>
                  <a:tcPr marL="64698" marR="64698" marT="0" marB="0" anchor="ctr"/>
                </a:tc>
                <a:tc>
                  <a:txBody>
                    <a:bodyPr/>
                    <a:lstStyle/>
                    <a:p>
                      <a:pPr algn="ctr">
                        <a:lnSpc>
                          <a:spcPct val="115000"/>
                        </a:lnSpc>
                        <a:spcAft>
                          <a:spcPts val="1000"/>
                        </a:spcAft>
                      </a:pPr>
                      <a:r>
                        <a:rPr lang="en-GB" sz="1800">
                          <a:effectLst/>
                        </a:rPr>
                        <a:t>100%</a:t>
                      </a:r>
                      <a:endParaRPr lang="en-GB" sz="1800">
                        <a:effectLst/>
                        <a:latin typeface="Arial" panose="020B0604020202020204" pitchFamily="34" charset="0"/>
                        <a:ea typeface="Calibri" panose="020F0502020204030204" pitchFamily="34" charset="0"/>
                      </a:endParaRPr>
                    </a:p>
                  </a:txBody>
                  <a:tcPr marL="64698" marR="64698" marT="0" marB="0" anchor="ctr"/>
                </a:tc>
                <a:extLst>
                  <a:ext uri="{0D108BD9-81ED-4DB2-BD59-A6C34878D82A}">
                    <a16:rowId xmlns:a16="http://schemas.microsoft.com/office/drawing/2014/main" val="2146306349"/>
                  </a:ext>
                </a:extLst>
              </a:tr>
              <a:tr h="614534">
                <a:tc>
                  <a:txBody>
                    <a:bodyPr/>
                    <a:lstStyle/>
                    <a:p>
                      <a:pPr algn="ctr">
                        <a:lnSpc>
                          <a:spcPct val="115000"/>
                        </a:lnSpc>
                        <a:spcAft>
                          <a:spcPts val="1000"/>
                        </a:spcAft>
                      </a:pPr>
                      <a:r>
                        <a:rPr lang="en-GB" sz="1800">
                          <a:effectLst/>
                        </a:rPr>
                        <a:t>Less Developed</a:t>
                      </a:r>
                      <a:endParaRPr lang="en-GB" sz="1800">
                        <a:effectLst/>
                        <a:latin typeface="Arial" panose="020B0604020202020204" pitchFamily="34" charset="0"/>
                        <a:ea typeface="Calibri" panose="020F0502020204030204" pitchFamily="34" charset="0"/>
                      </a:endParaRPr>
                    </a:p>
                  </a:txBody>
                  <a:tcPr marL="64698" marR="64698" marT="0" marB="0" anchor="ctr"/>
                </a:tc>
                <a:tc>
                  <a:txBody>
                    <a:bodyPr/>
                    <a:lstStyle/>
                    <a:p>
                      <a:pPr algn="ctr">
                        <a:lnSpc>
                          <a:spcPct val="115000"/>
                        </a:lnSpc>
                        <a:spcAft>
                          <a:spcPts val="1000"/>
                        </a:spcAft>
                      </a:pPr>
                      <a:r>
                        <a:rPr lang="en-GB" sz="1800">
                          <a:effectLst/>
                        </a:rPr>
                        <a:t>£408,907,536.39</a:t>
                      </a:r>
                      <a:endParaRPr lang="en-GB" sz="1800">
                        <a:effectLst/>
                        <a:latin typeface="Arial" panose="020B0604020202020204" pitchFamily="34" charset="0"/>
                        <a:ea typeface="Calibri" panose="020F0502020204030204" pitchFamily="34" charset="0"/>
                      </a:endParaRPr>
                    </a:p>
                  </a:txBody>
                  <a:tcPr marL="64698" marR="64698" marT="0" marB="0" anchor="ctr"/>
                </a:tc>
                <a:tc>
                  <a:txBody>
                    <a:bodyPr/>
                    <a:lstStyle/>
                    <a:p>
                      <a:pPr algn="ctr">
                        <a:lnSpc>
                          <a:spcPct val="115000"/>
                        </a:lnSpc>
                        <a:spcAft>
                          <a:spcPts val="1000"/>
                        </a:spcAft>
                      </a:pPr>
                      <a:r>
                        <a:rPr lang="en-GB" sz="1800">
                          <a:effectLst/>
                        </a:rPr>
                        <a:t>£394,150,273.06</a:t>
                      </a:r>
                      <a:endParaRPr lang="en-GB" sz="1800">
                        <a:effectLst/>
                        <a:latin typeface="Arial" panose="020B0604020202020204" pitchFamily="34" charset="0"/>
                        <a:ea typeface="Calibri" panose="020F0502020204030204" pitchFamily="34" charset="0"/>
                      </a:endParaRPr>
                    </a:p>
                  </a:txBody>
                  <a:tcPr marL="64698" marR="64698" marT="0" marB="0" anchor="ctr"/>
                </a:tc>
                <a:tc>
                  <a:txBody>
                    <a:bodyPr/>
                    <a:lstStyle/>
                    <a:p>
                      <a:pPr algn="ctr">
                        <a:lnSpc>
                          <a:spcPct val="115000"/>
                        </a:lnSpc>
                        <a:spcAft>
                          <a:spcPts val="1000"/>
                        </a:spcAft>
                      </a:pPr>
                      <a:r>
                        <a:rPr lang="en-GB" sz="1800">
                          <a:effectLst/>
                        </a:rPr>
                        <a:t>96%</a:t>
                      </a:r>
                      <a:endParaRPr lang="en-GB" sz="1800">
                        <a:effectLst/>
                        <a:latin typeface="Arial" panose="020B0604020202020204" pitchFamily="34" charset="0"/>
                        <a:ea typeface="Calibri" panose="020F0502020204030204" pitchFamily="34" charset="0"/>
                      </a:endParaRPr>
                    </a:p>
                  </a:txBody>
                  <a:tcPr marL="64698" marR="64698" marT="0" marB="0" anchor="ctr"/>
                </a:tc>
                <a:extLst>
                  <a:ext uri="{0D108BD9-81ED-4DB2-BD59-A6C34878D82A}">
                    <a16:rowId xmlns:a16="http://schemas.microsoft.com/office/drawing/2014/main" val="1207352218"/>
                  </a:ext>
                </a:extLst>
              </a:tr>
              <a:tr h="614534">
                <a:tc>
                  <a:txBody>
                    <a:bodyPr/>
                    <a:lstStyle/>
                    <a:p>
                      <a:pPr algn="ctr">
                        <a:lnSpc>
                          <a:spcPct val="115000"/>
                        </a:lnSpc>
                        <a:spcAft>
                          <a:spcPts val="1000"/>
                        </a:spcAft>
                      </a:pPr>
                      <a:r>
                        <a:rPr lang="en-GB" sz="1800">
                          <a:effectLst/>
                        </a:rPr>
                        <a:t>Total</a:t>
                      </a:r>
                      <a:endParaRPr lang="en-GB" sz="1800">
                        <a:effectLst/>
                        <a:latin typeface="Arial" panose="020B0604020202020204" pitchFamily="34" charset="0"/>
                        <a:ea typeface="Calibri" panose="020F0502020204030204" pitchFamily="34" charset="0"/>
                      </a:endParaRPr>
                    </a:p>
                  </a:txBody>
                  <a:tcPr marL="64698" marR="64698" marT="0" marB="0" anchor="ctr"/>
                </a:tc>
                <a:tc>
                  <a:txBody>
                    <a:bodyPr/>
                    <a:lstStyle/>
                    <a:p>
                      <a:pPr algn="ctr">
                        <a:lnSpc>
                          <a:spcPct val="115000"/>
                        </a:lnSpc>
                        <a:spcAft>
                          <a:spcPts val="1000"/>
                        </a:spcAft>
                      </a:pPr>
                      <a:r>
                        <a:rPr lang="en-GB" sz="1800">
                          <a:effectLst/>
                        </a:rPr>
                        <a:t>£3,162,634,192.06</a:t>
                      </a:r>
                      <a:endParaRPr lang="en-GB" sz="1800">
                        <a:effectLst/>
                        <a:latin typeface="Arial" panose="020B0604020202020204" pitchFamily="34" charset="0"/>
                        <a:ea typeface="Calibri" panose="020F0502020204030204" pitchFamily="34" charset="0"/>
                      </a:endParaRPr>
                    </a:p>
                  </a:txBody>
                  <a:tcPr marL="64698" marR="64698" marT="0" marB="0" anchor="ctr"/>
                </a:tc>
                <a:tc>
                  <a:txBody>
                    <a:bodyPr/>
                    <a:lstStyle/>
                    <a:p>
                      <a:pPr algn="ctr">
                        <a:lnSpc>
                          <a:spcPct val="115000"/>
                        </a:lnSpc>
                        <a:spcAft>
                          <a:spcPts val="1000"/>
                        </a:spcAft>
                      </a:pPr>
                      <a:r>
                        <a:rPr lang="en-GB" sz="1800">
                          <a:effectLst/>
                        </a:rPr>
                        <a:t>£3,227,545,895.71</a:t>
                      </a:r>
                      <a:endParaRPr lang="en-GB" sz="1800">
                        <a:effectLst/>
                        <a:latin typeface="Arial" panose="020B0604020202020204" pitchFamily="34" charset="0"/>
                        <a:ea typeface="Calibri" panose="020F0502020204030204" pitchFamily="34" charset="0"/>
                      </a:endParaRPr>
                    </a:p>
                  </a:txBody>
                  <a:tcPr marL="64698" marR="64698" marT="0" marB="0" anchor="ctr"/>
                </a:tc>
                <a:tc>
                  <a:txBody>
                    <a:bodyPr/>
                    <a:lstStyle/>
                    <a:p>
                      <a:pPr algn="ctr">
                        <a:lnSpc>
                          <a:spcPct val="115000"/>
                        </a:lnSpc>
                        <a:spcAft>
                          <a:spcPts val="1000"/>
                        </a:spcAft>
                      </a:pPr>
                      <a:r>
                        <a:rPr lang="en-GB" sz="1800">
                          <a:effectLst/>
                        </a:rPr>
                        <a:t>102%</a:t>
                      </a:r>
                      <a:endParaRPr lang="en-GB" sz="1800">
                        <a:effectLst/>
                        <a:latin typeface="Arial" panose="020B0604020202020204" pitchFamily="34" charset="0"/>
                        <a:ea typeface="Calibri" panose="020F0502020204030204" pitchFamily="34" charset="0"/>
                      </a:endParaRPr>
                    </a:p>
                  </a:txBody>
                  <a:tcPr marL="64698" marR="64698" marT="0" marB="0" anchor="ctr"/>
                </a:tc>
                <a:extLst>
                  <a:ext uri="{0D108BD9-81ED-4DB2-BD59-A6C34878D82A}">
                    <a16:rowId xmlns:a16="http://schemas.microsoft.com/office/drawing/2014/main" val="4151781503"/>
                  </a:ext>
                </a:extLst>
              </a:tr>
            </a:tbl>
          </a:graphicData>
        </a:graphic>
      </p:graphicFrame>
    </p:spTree>
    <p:extLst>
      <p:ext uri="{BB962C8B-B14F-4D97-AF65-F5344CB8AC3E}">
        <p14:creationId xmlns:p14="http://schemas.microsoft.com/office/powerpoint/2010/main" val="316219160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2" name="Rectangle 8">
            <a:extLst>
              <a:ext uri="{FF2B5EF4-FFF2-40B4-BE49-F238E27FC236}">
                <a16:creationId xmlns:a16="http://schemas.microsoft.com/office/drawing/2014/main" id="{9B7AD9F6-8CE7-4299-8FC6-328F4DCD3FF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35E3AD82-FB09-2D68-2EAE-8B614D621A13}"/>
              </a:ext>
            </a:extLst>
          </p:cNvPr>
          <p:cNvSpPr>
            <a:spLocks noGrp="1"/>
          </p:cNvSpPr>
          <p:nvPr>
            <p:ph type="title"/>
          </p:nvPr>
        </p:nvSpPr>
        <p:spPr>
          <a:xfrm>
            <a:off x="890338" y="640080"/>
            <a:ext cx="3734014" cy="3566160"/>
          </a:xfrm>
        </p:spPr>
        <p:txBody>
          <a:bodyPr vert="horz" lIns="91440" tIns="45720" rIns="91440" bIns="45720" rtlCol="0" anchor="b">
            <a:normAutofit/>
          </a:bodyPr>
          <a:lstStyle/>
          <a:p>
            <a:r>
              <a:rPr lang="en-US" sz="5000"/>
              <a:t>Capital Infrastructure</a:t>
            </a:r>
          </a:p>
        </p:txBody>
      </p:sp>
      <p:sp>
        <p:nvSpPr>
          <p:cNvPr id="11" name="sketchy line">
            <a:extLst>
              <a:ext uri="{FF2B5EF4-FFF2-40B4-BE49-F238E27FC236}">
                <a16:creationId xmlns:a16="http://schemas.microsoft.com/office/drawing/2014/main" id="{F49775AF-8896-43EE-92C6-83497D6DC56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90338" y="4409267"/>
            <a:ext cx="3474720" cy="18288"/>
          </a:xfrm>
          <a:custGeom>
            <a:avLst/>
            <a:gdLst>
              <a:gd name="connsiteX0" fmla="*/ 0 w 3474720"/>
              <a:gd name="connsiteY0" fmla="*/ 0 h 18288"/>
              <a:gd name="connsiteX1" fmla="*/ 694944 w 3474720"/>
              <a:gd name="connsiteY1" fmla="*/ 0 h 18288"/>
              <a:gd name="connsiteX2" fmla="*/ 1355141 w 3474720"/>
              <a:gd name="connsiteY2" fmla="*/ 0 h 18288"/>
              <a:gd name="connsiteX3" fmla="*/ 2015338 w 3474720"/>
              <a:gd name="connsiteY3" fmla="*/ 0 h 18288"/>
              <a:gd name="connsiteX4" fmla="*/ 2779776 w 3474720"/>
              <a:gd name="connsiteY4" fmla="*/ 0 h 18288"/>
              <a:gd name="connsiteX5" fmla="*/ 3474720 w 3474720"/>
              <a:gd name="connsiteY5" fmla="*/ 0 h 18288"/>
              <a:gd name="connsiteX6" fmla="*/ 3474720 w 3474720"/>
              <a:gd name="connsiteY6" fmla="*/ 18288 h 18288"/>
              <a:gd name="connsiteX7" fmla="*/ 2779776 w 3474720"/>
              <a:gd name="connsiteY7" fmla="*/ 18288 h 18288"/>
              <a:gd name="connsiteX8" fmla="*/ 2189074 w 3474720"/>
              <a:gd name="connsiteY8" fmla="*/ 18288 h 18288"/>
              <a:gd name="connsiteX9" fmla="*/ 1528877 w 3474720"/>
              <a:gd name="connsiteY9" fmla="*/ 18288 h 18288"/>
              <a:gd name="connsiteX10" fmla="*/ 868680 w 3474720"/>
              <a:gd name="connsiteY10" fmla="*/ 18288 h 18288"/>
              <a:gd name="connsiteX11" fmla="*/ 0 w 3474720"/>
              <a:gd name="connsiteY11" fmla="*/ 18288 h 18288"/>
              <a:gd name="connsiteX12" fmla="*/ 0 w 3474720"/>
              <a:gd name="connsiteY12"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474720" h="18288" fill="none" extrusionOk="0">
                <a:moveTo>
                  <a:pt x="0" y="0"/>
                </a:moveTo>
                <a:cubicBezTo>
                  <a:pt x="224454" y="-14544"/>
                  <a:pt x="495407" y="26540"/>
                  <a:pt x="694944" y="0"/>
                </a:cubicBezTo>
                <a:cubicBezTo>
                  <a:pt x="894481" y="-26540"/>
                  <a:pt x="1130063" y="24713"/>
                  <a:pt x="1355141" y="0"/>
                </a:cubicBezTo>
                <a:cubicBezTo>
                  <a:pt x="1580219" y="-24713"/>
                  <a:pt x="1820099" y="26695"/>
                  <a:pt x="2015338" y="0"/>
                </a:cubicBezTo>
                <a:cubicBezTo>
                  <a:pt x="2210577" y="-26695"/>
                  <a:pt x="2402045" y="165"/>
                  <a:pt x="2779776" y="0"/>
                </a:cubicBezTo>
                <a:cubicBezTo>
                  <a:pt x="3157507" y="-165"/>
                  <a:pt x="3286859" y="-15571"/>
                  <a:pt x="3474720" y="0"/>
                </a:cubicBezTo>
                <a:cubicBezTo>
                  <a:pt x="3474286" y="7551"/>
                  <a:pt x="3474253" y="9822"/>
                  <a:pt x="3474720" y="18288"/>
                </a:cubicBezTo>
                <a:cubicBezTo>
                  <a:pt x="3233904" y="29845"/>
                  <a:pt x="2945134" y="-5256"/>
                  <a:pt x="2779776" y="18288"/>
                </a:cubicBezTo>
                <a:cubicBezTo>
                  <a:pt x="2614418" y="41832"/>
                  <a:pt x="2339768" y="22709"/>
                  <a:pt x="2189074" y="18288"/>
                </a:cubicBezTo>
                <a:cubicBezTo>
                  <a:pt x="2038380" y="13867"/>
                  <a:pt x="1817434" y="-4947"/>
                  <a:pt x="1528877" y="18288"/>
                </a:cubicBezTo>
                <a:cubicBezTo>
                  <a:pt x="1240320" y="41523"/>
                  <a:pt x="1042447" y="37198"/>
                  <a:pt x="868680" y="18288"/>
                </a:cubicBezTo>
                <a:cubicBezTo>
                  <a:pt x="694913" y="-622"/>
                  <a:pt x="233232" y="44909"/>
                  <a:pt x="0" y="18288"/>
                </a:cubicBezTo>
                <a:cubicBezTo>
                  <a:pt x="60" y="11696"/>
                  <a:pt x="66" y="3758"/>
                  <a:pt x="0" y="0"/>
                </a:cubicBezTo>
                <a:close/>
              </a:path>
              <a:path w="3474720" h="18288" stroke="0" extrusionOk="0">
                <a:moveTo>
                  <a:pt x="0" y="0"/>
                </a:moveTo>
                <a:cubicBezTo>
                  <a:pt x="202328" y="-14716"/>
                  <a:pt x="332722" y="-11499"/>
                  <a:pt x="625450" y="0"/>
                </a:cubicBezTo>
                <a:cubicBezTo>
                  <a:pt x="918178" y="11499"/>
                  <a:pt x="1096688" y="5123"/>
                  <a:pt x="1389888" y="0"/>
                </a:cubicBezTo>
                <a:cubicBezTo>
                  <a:pt x="1683088" y="-5123"/>
                  <a:pt x="1835981" y="-14038"/>
                  <a:pt x="1980590" y="0"/>
                </a:cubicBezTo>
                <a:cubicBezTo>
                  <a:pt x="2125199" y="14038"/>
                  <a:pt x="2396099" y="-7203"/>
                  <a:pt x="2571293" y="0"/>
                </a:cubicBezTo>
                <a:cubicBezTo>
                  <a:pt x="2746487" y="7203"/>
                  <a:pt x="3041609" y="-12036"/>
                  <a:pt x="3474720" y="0"/>
                </a:cubicBezTo>
                <a:cubicBezTo>
                  <a:pt x="3474638" y="4406"/>
                  <a:pt x="3474631" y="9982"/>
                  <a:pt x="3474720" y="18288"/>
                </a:cubicBezTo>
                <a:cubicBezTo>
                  <a:pt x="3324873" y="21876"/>
                  <a:pt x="3136771" y="12587"/>
                  <a:pt x="2814523" y="18288"/>
                </a:cubicBezTo>
                <a:cubicBezTo>
                  <a:pt x="2492275" y="23989"/>
                  <a:pt x="2294402" y="47111"/>
                  <a:pt x="2154326" y="18288"/>
                </a:cubicBezTo>
                <a:cubicBezTo>
                  <a:pt x="2014250" y="-10535"/>
                  <a:pt x="1820317" y="33903"/>
                  <a:pt x="1494130" y="18288"/>
                </a:cubicBezTo>
                <a:cubicBezTo>
                  <a:pt x="1167943" y="2673"/>
                  <a:pt x="948432" y="14868"/>
                  <a:pt x="729691" y="18288"/>
                </a:cubicBezTo>
                <a:cubicBezTo>
                  <a:pt x="510950" y="21708"/>
                  <a:pt x="264032" y="24354"/>
                  <a:pt x="0" y="18288"/>
                </a:cubicBezTo>
                <a:cubicBezTo>
                  <a:pt x="189" y="14288"/>
                  <a:pt x="-703" y="3747"/>
                  <a:pt x="0" y="0"/>
                </a:cubicBezTo>
                <a:close/>
              </a:path>
            </a:pathLst>
          </a:custGeom>
          <a:solidFill>
            <a:schemeClr val="accent2"/>
          </a:solidFill>
          <a:ln w="44450" cap="rnd">
            <a:solidFill>
              <a:schemeClr val="accent2"/>
            </a:solidFill>
            <a:round/>
            <a:extLst>
              <a:ext uri="{C807C97D-BFC1-408E-A445-0C87EB9F89A2}">
                <ask:lineSketchStyleProps xmlns:ask="http://schemas.microsoft.com/office/drawing/2018/sketchyshapes" sd="2863741219">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descr="A building with a glass wall&#10;&#10;Description automatically generated">
            <a:extLst>
              <a:ext uri="{FF2B5EF4-FFF2-40B4-BE49-F238E27FC236}">
                <a16:creationId xmlns:a16="http://schemas.microsoft.com/office/drawing/2014/main" id="{D736594D-7DED-B7E2-2804-280B3B22F784}"/>
              </a:ext>
            </a:extLst>
          </p:cNvPr>
          <p:cNvPicPr>
            <a:picLocks noChangeAspect="1"/>
          </p:cNvPicPr>
          <p:nvPr/>
        </p:nvPicPr>
        <p:blipFill rotWithShape="1">
          <a:blip r:embed="rId2">
            <a:extLst>
              <a:ext uri="{28A0092B-C50C-407E-A947-70E740481C1C}">
                <a14:useLocalDpi xmlns:a14="http://schemas.microsoft.com/office/drawing/2010/main" val="0"/>
              </a:ext>
            </a:extLst>
          </a:blip>
          <a:srcRect l="10157" r="21387" b="1"/>
          <a:stretch/>
        </p:blipFill>
        <p:spPr>
          <a:xfrm>
            <a:off x="5311702" y="10"/>
            <a:ext cx="6878775" cy="6857990"/>
          </a:xfrm>
          <a:custGeom>
            <a:avLst/>
            <a:gdLst/>
            <a:ahLst/>
            <a:cxnLst/>
            <a:rect l="l" t="t" r="r" b="b"/>
            <a:pathLst>
              <a:path w="6878775" h="6858000">
                <a:moveTo>
                  <a:pt x="1102973" y="0"/>
                </a:moveTo>
                <a:lnTo>
                  <a:pt x="1160688" y="0"/>
                </a:lnTo>
                <a:lnTo>
                  <a:pt x="983189" y="331786"/>
                </a:lnTo>
                <a:cubicBezTo>
                  <a:pt x="914866" y="469145"/>
                  <a:pt x="850355" y="608712"/>
                  <a:pt x="789261" y="750263"/>
                </a:cubicBezTo>
                <a:cubicBezTo>
                  <a:pt x="774307" y="784928"/>
                  <a:pt x="759992" y="819849"/>
                  <a:pt x="745295" y="854514"/>
                </a:cubicBezTo>
                <a:cubicBezTo>
                  <a:pt x="756682" y="845393"/>
                  <a:pt x="765489" y="833492"/>
                  <a:pt x="770857" y="819975"/>
                </a:cubicBezTo>
                <a:cubicBezTo>
                  <a:pt x="879943" y="589569"/>
                  <a:pt x="999605" y="365513"/>
                  <a:pt x="1131329" y="148742"/>
                </a:cubicBezTo>
                <a:lnTo>
                  <a:pt x="1227589" y="0"/>
                </a:lnTo>
                <a:lnTo>
                  <a:pt x="6878775" y="0"/>
                </a:lnTo>
                <a:lnTo>
                  <a:pt x="6878775" y="6858000"/>
                </a:lnTo>
                <a:lnTo>
                  <a:pt x="713521" y="6858000"/>
                </a:lnTo>
                <a:lnTo>
                  <a:pt x="625642" y="6670527"/>
                </a:lnTo>
                <a:cubicBezTo>
                  <a:pt x="507232" y="6398531"/>
                  <a:pt x="403083" y="6118381"/>
                  <a:pt x="312785" y="5830359"/>
                </a:cubicBezTo>
                <a:cubicBezTo>
                  <a:pt x="278149" y="5719759"/>
                  <a:pt x="248879" y="5607635"/>
                  <a:pt x="212198" y="5480401"/>
                </a:cubicBezTo>
                <a:cubicBezTo>
                  <a:pt x="212208" y="5491601"/>
                  <a:pt x="212803" y="5502788"/>
                  <a:pt x="213988" y="5513923"/>
                </a:cubicBezTo>
                <a:cubicBezTo>
                  <a:pt x="264089" y="5723695"/>
                  <a:pt x="307290" y="5935370"/>
                  <a:pt x="365826" y="6142729"/>
                </a:cubicBezTo>
                <a:cubicBezTo>
                  <a:pt x="433152" y="6380817"/>
                  <a:pt x="510068" y="6614016"/>
                  <a:pt x="597975" y="6841549"/>
                </a:cubicBezTo>
                <a:lnTo>
                  <a:pt x="604824" y="6858000"/>
                </a:lnTo>
                <a:lnTo>
                  <a:pt x="552056" y="6858000"/>
                </a:lnTo>
                <a:lnTo>
                  <a:pt x="539576" y="6828295"/>
                </a:lnTo>
                <a:cubicBezTo>
                  <a:pt x="380597" y="6414594"/>
                  <a:pt x="260223" y="5988893"/>
                  <a:pt x="171555" y="5552906"/>
                </a:cubicBezTo>
                <a:cubicBezTo>
                  <a:pt x="91163" y="5157998"/>
                  <a:pt x="43746" y="4758899"/>
                  <a:pt x="12305" y="4357388"/>
                </a:cubicBezTo>
                <a:cubicBezTo>
                  <a:pt x="-14281" y="4013908"/>
                  <a:pt x="4507" y="3672965"/>
                  <a:pt x="46684" y="3331516"/>
                </a:cubicBezTo>
                <a:cubicBezTo>
                  <a:pt x="127203" y="2664286"/>
                  <a:pt x="277819" y="2007265"/>
                  <a:pt x="496065" y="1371196"/>
                </a:cubicBezTo>
                <a:cubicBezTo>
                  <a:pt x="636273" y="966066"/>
                  <a:pt x="800445" y="573253"/>
                  <a:pt x="995723" y="196614"/>
                </a:cubicBezTo>
                <a:close/>
              </a:path>
            </a:pathLst>
          </a:custGeom>
        </p:spPr>
      </p:pic>
    </p:spTree>
    <p:extLst>
      <p:ext uri="{BB962C8B-B14F-4D97-AF65-F5344CB8AC3E}">
        <p14:creationId xmlns:p14="http://schemas.microsoft.com/office/powerpoint/2010/main" val="194150154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building with a glass wall&#10;&#10;Description automatically generated">
            <a:extLst>
              <a:ext uri="{FF2B5EF4-FFF2-40B4-BE49-F238E27FC236}">
                <a16:creationId xmlns:a16="http://schemas.microsoft.com/office/drawing/2014/main" id="{4EE2EAD0-5EDC-7174-16FC-4CB71B78AC83}"/>
              </a:ext>
            </a:extLst>
          </p:cNvPr>
          <p:cNvPicPr>
            <a:picLocks noChangeAspect="1"/>
          </p:cNvPicPr>
          <p:nvPr/>
        </p:nvPicPr>
        <p:blipFill>
          <a:blip r:embed="rId3">
            <a:alphaModFix amt="32000"/>
            <a:extLst>
              <a:ext uri="{28A0092B-C50C-407E-A947-70E740481C1C}">
                <a14:useLocalDpi xmlns:a14="http://schemas.microsoft.com/office/drawing/2010/main" val="0"/>
              </a:ext>
            </a:extLst>
          </a:blip>
          <a:stretch>
            <a:fillRect/>
          </a:stretch>
        </p:blipFill>
        <p:spPr>
          <a:xfrm>
            <a:off x="0" y="0"/>
            <a:ext cx="12191998" cy="6922820"/>
          </a:xfrm>
          <a:prstGeom prst="rect">
            <a:avLst/>
          </a:prstGeom>
        </p:spPr>
      </p:pic>
      <p:grpSp>
        <p:nvGrpSpPr>
          <p:cNvPr id="8" name="Group 7">
            <a:extLst>
              <a:ext uri="{FF2B5EF4-FFF2-40B4-BE49-F238E27FC236}">
                <a16:creationId xmlns:a16="http://schemas.microsoft.com/office/drawing/2014/main" id="{D4A7923F-EE8B-4540-80E8-631C8D6EDE05}"/>
              </a:ext>
            </a:extLst>
          </p:cNvPr>
          <p:cNvGrpSpPr/>
          <p:nvPr/>
        </p:nvGrpSpPr>
        <p:grpSpPr>
          <a:xfrm>
            <a:off x="-1" y="0"/>
            <a:ext cx="12192000" cy="966355"/>
            <a:chOff x="0" y="0"/>
            <a:chExt cx="12192000" cy="966355"/>
          </a:xfrm>
          <a:solidFill>
            <a:srgbClr val="002060"/>
          </a:solidFill>
        </p:grpSpPr>
        <p:sp>
          <p:nvSpPr>
            <p:cNvPr id="9" name="Rectangle 8">
              <a:extLst>
                <a:ext uri="{FF2B5EF4-FFF2-40B4-BE49-F238E27FC236}">
                  <a16:creationId xmlns:a16="http://schemas.microsoft.com/office/drawing/2014/main" id="{D45DEDA5-4305-4531-99E1-AB7E7703662F}"/>
                </a:ext>
              </a:extLst>
            </p:cNvPr>
            <p:cNvSpPr/>
            <p:nvPr/>
          </p:nvSpPr>
          <p:spPr>
            <a:xfrm>
              <a:off x="0" y="0"/>
              <a:ext cx="12192000" cy="96635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sp>
          <p:nvSpPr>
            <p:cNvPr id="12" name="Title 1">
              <a:extLst>
                <a:ext uri="{FF2B5EF4-FFF2-40B4-BE49-F238E27FC236}">
                  <a16:creationId xmlns:a16="http://schemas.microsoft.com/office/drawing/2014/main" id="{DE3F09BE-CFEE-47DD-B1C4-7CD8EA7E26CF}"/>
                </a:ext>
              </a:extLst>
            </p:cNvPr>
            <p:cNvSpPr txBox="1">
              <a:spLocks/>
            </p:cNvSpPr>
            <p:nvPr/>
          </p:nvSpPr>
          <p:spPr>
            <a:xfrm>
              <a:off x="301708" y="128292"/>
              <a:ext cx="11588583" cy="709770"/>
            </a:xfrm>
            <a:prstGeom prst="rect">
              <a:avLst/>
            </a:prstGeom>
            <a:grpFill/>
            <a:ln>
              <a:noFill/>
            </a:ln>
          </p:spPr>
          <p:txBody>
            <a:bodyPr vert="horz" lIns="91440" tIns="45720" rIns="91440" bIns="45720" rtlCol="0" anchor="ctr">
              <a:normAutofit fontScale="92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b="1">
                  <a:solidFill>
                    <a:schemeClr val="bg1"/>
                  </a:solidFill>
                  <a:latin typeface="+mn-lt"/>
                </a:rPr>
                <a:t>Programme Commitments – Capital Infrastructure </a:t>
              </a:r>
            </a:p>
          </p:txBody>
        </p:sp>
      </p:grpSp>
      <p:sp>
        <p:nvSpPr>
          <p:cNvPr id="3" name="TextBox 2">
            <a:extLst>
              <a:ext uri="{FF2B5EF4-FFF2-40B4-BE49-F238E27FC236}">
                <a16:creationId xmlns:a16="http://schemas.microsoft.com/office/drawing/2014/main" id="{B2868F34-AA34-5FB2-B5CE-B602CB2DCB5A}"/>
              </a:ext>
            </a:extLst>
          </p:cNvPr>
          <p:cNvSpPr txBox="1"/>
          <p:nvPr/>
        </p:nvSpPr>
        <p:spPr>
          <a:xfrm>
            <a:off x="117857" y="1317831"/>
            <a:ext cx="2271860" cy="1200329"/>
          </a:xfrm>
          <a:prstGeom prst="rect">
            <a:avLst/>
          </a:prstGeom>
          <a:solidFill>
            <a:schemeClr val="bg1"/>
          </a:solidFill>
          <a:ln w="28575">
            <a:solidFill>
              <a:schemeClr val="tx2"/>
            </a:solidFill>
          </a:ln>
        </p:spPr>
        <p:txBody>
          <a:bodyPr wrap="square" rtlCol="0">
            <a:spAutoFit/>
          </a:bodyPr>
          <a:lstStyle/>
          <a:p>
            <a:pPr algn="ctr"/>
            <a:r>
              <a:rPr lang="en-GB" sz="2400" b="1"/>
              <a:t>197 Capital Infrastructure Projects</a:t>
            </a:r>
            <a:endParaRPr lang="en-GB" sz="2400"/>
          </a:p>
        </p:txBody>
      </p:sp>
      <p:sp>
        <p:nvSpPr>
          <p:cNvPr id="5" name="TextBox 4">
            <a:extLst>
              <a:ext uri="{FF2B5EF4-FFF2-40B4-BE49-F238E27FC236}">
                <a16:creationId xmlns:a16="http://schemas.microsoft.com/office/drawing/2014/main" id="{2BFDD6FA-EA4A-39A4-40CE-FE8157EC8E77}"/>
              </a:ext>
            </a:extLst>
          </p:cNvPr>
          <p:cNvSpPr txBox="1"/>
          <p:nvPr/>
        </p:nvSpPr>
        <p:spPr>
          <a:xfrm>
            <a:off x="9650664" y="1317831"/>
            <a:ext cx="2239626" cy="1200329"/>
          </a:xfrm>
          <a:prstGeom prst="rect">
            <a:avLst/>
          </a:prstGeom>
          <a:solidFill>
            <a:schemeClr val="bg1"/>
          </a:solidFill>
          <a:ln w="28575">
            <a:solidFill>
              <a:schemeClr val="tx2"/>
            </a:solidFill>
          </a:ln>
        </p:spPr>
        <p:txBody>
          <a:bodyPr wrap="square" rtlCol="0">
            <a:spAutoFit/>
          </a:bodyPr>
          <a:lstStyle/>
          <a:p>
            <a:pPr algn="ctr"/>
            <a:r>
              <a:rPr lang="en-GB" sz="2400" b="1"/>
              <a:t>£454,803,400</a:t>
            </a:r>
          </a:p>
          <a:p>
            <a:pPr algn="ctr"/>
            <a:r>
              <a:rPr lang="en-GB" sz="2400"/>
              <a:t> ERDF Spend by Grant Recipients</a:t>
            </a:r>
          </a:p>
        </p:txBody>
      </p:sp>
      <p:sp>
        <p:nvSpPr>
          <p:cNvPr id="6" name="TextBox 5">
            <a:extLst>
              <a:ext uri="{FF2B5EF4-FFF2-40B4-BE49-F238E27FC236}">
                <a16:creationId xmlns:a16="http://schemas.microsoft.com/office/drawing/2014/main" id="{B12FC958-4A67-7AFB-55A8-087509C852B2}"/>
              </a:ext>
            </a:extLst>
          </p:cNvPr>
          <p:cNvSpPr txBox="1"/>
          <p:nvPr/>
        </p:nvSpPr>
        <p:spPr>
          <a:xfrm>
            <a:off x="2976550" y="1345539"/>
            <a:ext cx="2823303" cy="1569660"/>
          </a:xfrm>
          <a:prstGeom prst="rect">
            <a:avLst/>
          </a:prstGeom>
          <a:solidFill>
            <a:schemeClr val="bg1"/>
          </a:solidFill>
          <a:ln w="28575">
            <a:solidFill>
              <a:schemeClr val="tx2"/>
            </a:solidFill>
          </a:ln>
        </p:spPr>
        <p:txBody>
          <a:bodyPr wrap="square" rtlCol="0">
            <a:spAutoFit/>
          </a:bodyPr>
          <a:lstStyle/>
          <a:p>
            <a:pPr algn="ctr"/>
            <a:r>
              <a:rPr lang="en-GB" sz="2400" b="1" i="0" u="none" strike="noStrike">
                <a:solidFill>
                  <a:srgbClr val="000000"/>
                </a:solidFill>
                <a:effectLst/>
                <a:latin typeface="Calibri" panose="020F0502020204030204" pitchFamily="34" charset="0"/>
              </a:rPr>
              <a:t>£475,982,136</a:t>
            </a:r>
          </a:p>
          <a:p>
            <a:pPr algn="ctr"/>
            <a:r>
              <a:rPr lang="en-GB" sz="2400">
                <a:solidFill>
                  <a:srgbClr val="000000"/>
                </a:solidFill>
                <a:latin typeface="Calibri" panose="020F0502020204030204" pitchFamily="34" charset="0"/>
              </a:rPr>
              <a:t>ERDF Commitment for Capital Infrastructure</a:t>
            </a:r>
            <a:endParaRPr lang="en-GB" sz="2400" i="0" u="none" strike="noStrike">
              <a:solidFill>
                <a:srgbClr val="000000"/>
              </a:solidFill>
              <a:effectLst/>
              <a:latin typeface="Calibri" panose="020F0502020204030204" pitchFamily="34" charset="0"/>
            </a:endParaRPr>
          </a:p>
        </p:txBody>
      </p:sp>
      <p:sp>
        <p:nvSpPr>
          <p:cNvPr id="7" name="TextBox 6">
            <a:extLst>
              <a:ext uri="{FF2B5EF4-FFF2-40B4-BE49-F238E27FC236}">
                <a16:creationId xmlns:a16="http://schemas.microsoft.com/office/drawing/2014/main" id="{6FA3A40C-1D33-375F-EA48-D036053C3033}"/>
              </a:ext>
            </a:extLst>
          </p:cNvPr>
          <p:cNvSpPr txBox="1"/>
          <p:nvPr/>
        </p:nvSpPr>
        <p:spPr>
          <a:xfrm>
            <a:off x="6262563" y="1355538"/>
            <a:ext cx="2513839" cy="1200329"/>
          </a:xfrm>
          <a:prstGeom prst="rect">
            <a:avLst/>
          </a:prstGeom>
          <a:solidFill>
            <a:schemeClr val="bg1"/>
          </a:solidFill>
          <a:ln w="28575">
            <a:solidFill>
              <a:schemeClr val="tx2"/>
            </a:solidFill>
          </a:ln>
        </p:spPr>
        <p:txBody>
          <a:bodyPr wrap="square" rtlCol="0">
            <a:spAutoFit/>
          </a:bodyPr>
          <a:lstStyle/>
          <a:p>
            <a:pPr algn="ctr"/>
            <a:r>
              <a:rPr lang="en-GB" sz="2400" b="1" i="0" u="none" strike="noStrike">
                <a:solidFill>
                  <a:srgbClr val="000000"/>
                </a:solidFill>
                <a:effectLst/>
                <a:latin typeface="Calibri" panose="020F0502020204030204" pitchFamily="34" charset="0"/>
              </a:rPr>
              <a:t>£979,166,115</a:t>
            </a:r>
          </a:p>
          <a:p>
            <a:pPr algn="ctr"/>
            <a:r>
              <a:rPr lang="en-GB" sz="2400"/>
              <a:t> Total Project Value</a:t>
            </a:r>
          </a:p>
        </p:txBody>
      </p:sp>
      <p:sp>
        <p:nvSpPr>
          <p:cNvPr id="10" name="TextBox 9">
            <a:extLst>
              <a:ext uri="{FF2B5EF4-FFF2-40B4-BE49-F238E27FC236}">
                <a16:creationId xmlns:a16="http://schemas.microsoft.com/office/drawing/2014/main" id="{9AAD53BA-66DF-BDF4-E105-3131043030BB}"/>
              </a:ext>
            </a:extLst>
          </p:cNvPr>
          <p:cNvSpPr txBox="1"/>
          <p:nvPr/>
        </p:nvSpPr>
        <p:spPr>
          <a:xfrm>
            <a:off x="117857" y="3705819"/>
            <a:ext cx="11772433" cy="2308324"/>
          </a:xfrm>
          <a:prstGeom prst="rect">
            <a:avLst/>
          </a:prstGeom>
          <a:solidFill>
            <a:schemeClr val="bg1"/>
          </a:solidFill>
          <a:ln w="28575">
            <a:solidFill>
              <a:schemeClr val="tx2"/>
            </a:solidFill>
          </a:ln>
        </p:spPr>
        <p:txBody>
          <a:bodyPr wrap="square" rtlCol="0">
            <a:spAutoFit/>
          </a:bodyPr>
          <a:lstStyle/>
          <a:p>
            <a:pPr algn="ctr"/>
            <a:r>
              <a:rPr lang="en-GB" sz="2400" b="1"/>
              <a:t>Funded Projects Focused On : </a:t>
            </a:r>
          </a:p>
          <a:p>
            <a:pPr marL="285750" indent="-285750" algn="ctr">
              <a:buFont typeface="Arial" panose="020B0604020202020204" pitchFamily="34" charset="0"/>
              <a:buChar char="•"/>
            </a:pPr>
            <a:r>
              <a:rPr lang="en-GB" sz="2400">
                <a:solidFill>
                  <a:srgbClr val="2A2427"/>
                </a:solidFill>
                <a:effectLst/>
                <a:latin typeface="Calibri" panose="020F0502020204030204" pitchFamily="34" charset="0"/>
                <a:ea typeface="Calibri" panose="020F0502020204030204" pitchFamily="34" charset="0"/>
                <a:cs typeface="Times New Roman" panose="02020603050405020304" pitchFamily="18" charset="0"/>
              </a:rPr>
              <a:t>New or Refurbished Research and Innovation Facilities</a:t>
            </a:r>
          </a:p>
          <a:p>
            <a:pPr marL="342900" indent="-342900" algn="ctr">
              <a:buFont typeface="Arial" panose="020B0604020202020204" pitchFamily="34" charset="0"/>
              <a:buChar char="•"/>
            </a:pPr>
            <a:r>
              <a:rPr lang="en-GB" sz="2400">
                <a:solidFill>
                  <a:srgbClr val="2A2427"/>
                </a:solidFill>
                <a:latin typeface="Calibri" panose="020F0502020204030204" pitchFamily="34" charset="0"/>
                <a:cs typeface="Times New Roman" panose="02020603050405020304" pitchFamily="18" charset="0"/>
              </a:rPr>
              <a:t>New SME Workspace – Incubator, Managed and Grow-on Space</a:t>
            </a:r>
          </a:p>
          <a:p>
            <a:pPr marL="342900" indent="-342900" algn="ctr">
              <a:buFont typeface="Arial" panose="020B0604020202020204" pitchFamily="34" charset="0"/>
              <a:buChar char="•"/>
            </a:pPr>
            <a:r>
              <a:rPr lang="en-GB" sz="2400">
                <a:solidFill>
                  <a:srgbClr val="2A2427"/>
                </a:solidFill>
                <a:latin typeface="Calibri" panose="020F0502020204030204" pitchFamily="34" charset="0"/>
                <a:cs typeface="Times New Roman" panose="02020603050405020304" pitchFamily="18" charset="0"/>
              </a:rPr>
              <a:t>Flood Protection Investment</a:t>
            </a:r>
          </a:p>
          <a:p>
            <a:pPr marL="342900" indent="-342900" algn="ctr">
              <a:buFont typeface="Arial" panose="020B0604020202020204" pitchFamily="34" charset="0"/>
              <a:buChar char="•"/>
            </a:pPr>
            <a:r>
              <a:rPr lang="en-GB" sz="2400">
                <a:solidFill>
                  <a:srgbClr val="2A2427"/>
                </a:solidFill>
                <a:latin typeface="Calibri" panose="020F0502020204030204" pitchFamily="34" charset="0"/>
                <a:cs typeface="Times New Roman" panose="02020603050405020304" pitchFamily="18" charset="0"/>
              </a:rPr>
              <a:t>Environmental Improvements</a:t>
            </a:r>
          </a:p>
          <a:p>
            <a:pPr marL="342900" indent="-342900" algn="ctr">
              <a:buFont typeface="Arial" panose="020B0604020202020204" pitchFamily="34" charset="0"/>
              <a:buChar char="•"/>
            </a:pPr>
            <a:r>
              <a:rPr lang="en-GB" sz="2400">
                <a:solidFill>
                  <a:srgbClr val="2A2427"/>
                </a:solidFill>
                <a:latin typeface="Calibri" panose="020F0502020204030204" pitchFamily="34" charset="0"/>
                <a:cs typeface="Times New Roman" panose="02020603050405020304" pitchFamily="18" charset="0"/>
              </a:rPr>
              <a:t>Improved and Sustainable Transport Infrastructure</a:t>
            </a:r>
            <a:endParaRPr lang="en-GB" sz="2400"/>
          </a:p>
        </p:txBody>
      </p:sp>
    </p:spTree>
    <p:extLst>
      <p:ext uri="{BB962C8B-B14F-4D97-AF65-F5344CB8AC3E}">
        <p14:creationId xmlns:p14="http://schemas.microsoft.com/office/powerpoint/2010/main" val="32284123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building with a glass wall&#10;&#10;Description automatically generated">
            <a:extLst>
              <a:ext uri="{FF2B5EF4-FFF2-40B4-BE49-F238E27FC236}">
                <a16:creationId xmlns:a16="http://schemas.microsoft.com/office/drawing/2014/main" id="{4A0B9A32-E08A-BE5E-CD19-9359DDBA5440}"/>
              </a:ext>
            </a:extLst>
          </p:cNvPr>
          <p:cNvPicPr>
            <a:picLocks noChangeAspect="1"/>
          </p:cNvPicPr>
          <p:nvPr/>
        </p:nvPicPr>
        <p:blipFill>
          <a:blip r:embed="rId3">
            <a:alphaModFix amt="32000"/>
            <a:extLst>
              <a:ext uri="{28A0092B-C50C-407E-A947-70E740481C1C}">
                <a14:useLocalDpi xmlns:a14="http://schemas.microsoft.com/office/drawing/2010/main" val="0"/>
              </a:ext>
            </a:extLst>
          </a:blip>
          <a:stretch>
            <a:fillRect/>
          </a:stretch>
        </p:blipFill>
        <p:spPr>
          <a:xfrm>
            <a:off x="0" y="0"/>
            <a:ext cx="12191998" cy="6922820"/>
          </a:xfrm>
          <a:prstGeom prst="rect">
            <a:avLst/>
          </a:prstGeom>
        </p:spPr>
      </p:pic>
      <p:grpSp>
        <p:nvGrpSpPr>
          <p:cNvPr id="8" name="Group 7">
            <a:extLst>
              <a:ext uri="{FF2B5EF4-FFF2-40B4-BE49-F238E27FC236}">
                <a16:creationId xmlns:a16="http://schemas.microsoft.com/office/drawing/2014/main" id="{D4A7923F-EE8B-4540-80E8-631C8D6EDE05}"/>
              </a:ext>
            </a:extLst>
          </p:cNvPr>
          <p:cNvGrpSpPr/>
          <p:nvPr/>
        </p:nvGrpSpPr>
        <p:grpSpPr>
          <a:xfrm>
            <a:off x="-1" y="0"/>
            <a:ext cx="12192000" cy="966355"/>
            <a:chOff x="0" y="0"/>
            <a:chExt cx="12192000" cy="966355"/>
          </a:xfrm>
          <a:solidFill>
            <a:srgbClr val="002060"/>
          </a:solidFill>
        </p:grpSpPr>
        <p:sp>
          <p:nvSpPr>
            <p:cNvPr id="9" name="Rectangle 8">
              <a:extLst>
                <a:ext uri="{FF2B5EF4-FFF2-40B4-BE49-F238E27FC236}">
                  <a16:creationId xmlns:a16="http://schemas.microsoft.com/office/drawing/2014/main" id="{D45DEDA5-4305-4531-99E1-AB7E7703662F}"/>
                </a:ext>
              </a:extLst>
            </p:cNvPr>
            <p:cNvSpPr/>
            <p:nvPr/>
          </p:nvSpPr>
          <p:spPr>
            <a:xfrm>
              <a:off x="0" y="0"/>
              <a:ext cx="12192000" cy="96635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sp>
          <p:nvSpPr>
            <p:cNvPr id="12" name="Title 1">
              <a:extLst>
                <a:ext uri="{FF2B5EF4-FFF2-40B4-BE49-F238E27FC236}">
                  <a16:creationId xmlns:a16="http://schemas.microsoft.com/office/drawing/2014/main" id="{DE3F09BE-CFEE-47DD-B1C4-7CD8EA7E26CF}"/>
                </a:ext>
              </a:extLst>
            </p:cNvPr>
            <p:cNvSpPr txBox="1">
              <a:spLocks/>
            </p:cNvSpPr>
            <p:nvPr/>
          </p:nvSpPr>
          <p:spPr>
            <a:xfrm>
              <a:off x="301708" y="128292"/>
              <a:ext cx="11588583" cy="709770"/>
            </a:xfrm>
            <a:prstGeom prst="rect">
              <a:avLst/>
            </a:prstGeom>
            <a:grpFill/>
            <a:ln>
              <a:noFill/>
            </a:ln>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b="1">
                  <a:solidFill>
                    <a:schemeClr val="bg1"/>
                  </a:solidFill>
                  <a:latin typeface="+mn-lt"/>
                </a:rPr>
                <a:t>Output Achievements – Capital Infrastructure </a:t>
              </a:r>
            </a:p>
          </p:txBody>
        </p:sp>
      </p:grpSp>
      <p:sp>
        <p:nvSpPr>
          <p:cNvPr id="4" name="TextBox 3">
            <a:extLst>
              <a:ext uri="{FF2B5EF4-FFF2-40B4-BE49-F238E27FC236}">
                <a16:creationId xmlns:a16="http://schemas.microsoft.com/office/drawing/2014/main" id="{5ED19291-7D15-78E5-3DAC-FBB8169C000D}"/>
              </a:ext>
            </a:extLst>
          </p:cNvPr>
          <p:cNvSpPr txBox="1"/>
          <p:nvPr/>
        </p:nvSpPr>
        <p:spPr>
          <a:xfrm>
            <a:off x="510374" y="1590097"/>
            <a:ext cx="2271860" cy="1569660"/>
          </a:xfrm>
          <a:prstGeom prst="rect">
            <a:avLst/>
          </a:prstGeom>
          <a:solidFill>
            <a:schemeClr val="bg1"/>
          </a:solidFill>
          <a:ln w="28575">
            <a:solidFill>
              <a:schemeClr val="tx2"/>
            </a:solidFill>
          </a:ln>
        </p:spPr>
        <p:txBody>
          <a:bodyPr wrap="square" rtlCol="0">
            <a:spAutoFit/>
          </a:bodyPr>
          <a:lstStyle/>
          <a:p>
            <a:pPr algn="ctr"/>
            <a:r>
              <a:rPr lang="en-GB" sz="2400" b="1"/>
              <a:t>74,249 m</a:t>
            </a:r>
            <a:r>
              <a:rPr lang="en-GB" sz="2400" b="1" baseline="30000"/>
              <a:t>2</a:t>
            </a:r>
            <a:r>
              <a:rPr lang="en-GB" sz="2400"/>
              <a:t> </a:t>
            </a:r>
          </a:p>
          <a:p>
            <a:pPr algn="ctr"/>
            <a:r>
              <a:rPr lang="en-GB" sz="2400"/>
              <a:t>New or Refurbished R&amp;I </a:t>
            </a:r>
          </a:p>
          <a:p>
            <a:pPr algn="ctr"/>
            <a:r>
              <a:rPr lang="en-GB" sz="2400"/>
              <a:t>Infrastructure </a:t>
            </a:r>
          </a:p>
        </p:txBody>
      </p:sp>
      <p:sp>
        <p:nvSpPr>
          <p:cNvPr id="5" name="TextBox 4">
            <a:extLst>
              <a:ext uri="{FF2B5EF4-FFF2-40B4-BE49-F238E27FC236}">
                <a16:creationId xmlns:a16="http://schemas.microsoft.com/office/drawing/2014/main" id="{D5581398-5251-31F6-7DBB-202DAF3A8D4A}"/>
              </a:ext>
            </a:extLst>
          </p:cNvPr>
          <p:cNvSpPr txBox="1"/>
          <p:nvPr/>
        </p:nvSpPr>
        <p:spPr>
          <a:xfrm>
            <a:off x="9802595" y="1590097"/>
            <a:ext cx="2239626" cy="1938992"/>
          </a:xfrm>
          <a:prstGeom prst="rect">
            <a:avLst/>
          </a:prstGeom>
          <a:solidFill>
            <a:schemeClr val="bg1"/>
          </a:solidFill>
          <a:ln w="28575">
            <a:solidFill>
              <a:schemeClr val="tx2"/>
            </a:solidFill>
          </a:ln>
        </p:spPr>
        <p:txBody>
          <a:bodyPr wrap="square" rtlCol="0">
            <a:spAutoFit/>
          </a:bodyPr>
          <a:lstStyle/>
          <a:p>
            <a:pPr algn="ctr"/>
            <a:r>
              <a:rPr lang="en-GB" sz="2400" b="1"/>
              <a:t>3,029 ha</a:t>
            </a:r>
            <a:r>
              <a:rPr lang="en-GB" sz="2400"/>
              <a:t> </a:t>
            </a:r>
          </a:p>
          <a:p>
            <a:pPr algn="ctr"/>
            <a:r>
              <a:rPr lang="en-GB" sz="2400"/>
              <a:t>Habitats with Improved Conservation Status</a:t>
            </a:r>
          </a:p>
        </p:txBody>
      </p:sp>
      <p:sp>
        <p:nvSpPr>
          <p:cNvPr id="6" name="TextBox 5">
            <a:extLst>
              <a:ext uri="{FF2B5EF4-FFF2-40B4-BE49-F238E27FC236}">
                <a16:creationId xmlns:a16="http://schemas.microsoft.com/office/drawing/2014/main" id="{D56945BC-9789-326B-6156-A7B2F4D7B3D4}"/>
              </a:ext>
            </a:extLst>
          </p:cNvPr>
          <p:cNvSpPr txBox="1"/>
          <p:nvPr/>
        </p:nvSpPr>
        <p:spPr>
          <a:xfrm>
            <a:off x="3397414" y="1590097"/>
            <a:ext cx="2823303" cy="1569660"/>
          </a:xfrm>
          <a:prstGeom prst="rect">
            <a:avLst/>
          </a:prstGeom>
          <a:solidFill>
            <a:schemeClr val="bg1"/>
          </a:solidFill>
          <a:ln w="28575">
            <a:solidFill>
              <a:schemeClr val="tx2"/>
            </a:solidFill>
          </a:ln>
        </p:spPr>
        <p:txBody>
          <a:bodyPr wrap="square" rtlCol="0">
            <a:spAutoFit/>
          </a:bodyPr>
          <a:lstStyle/>
          <a:p>
            <a:pPr algn="ctr"/>
            <a:r>
              <a:rPr lang="en-GB" sz="2400" b="1"/>
              <a:t>232,855 m</a:t>
            </a:r>
            <a:r>
              <a:rPr lang="en-GB" sz="2400" b="1" baseline="30000"/>
              <a:t>2</a:t>
            </a:r>
            <a:r>
              <a:rPr lang="en-GB" sz="2400"/>
              <a:t> </a:t>
            </a:r>
          </a:p>
          <a:p>
            <a:pPr algn="ctr"/>
            <a:r>
              <a:rPr lang="en-GB" sz="2400"/>
              <a:t>New or Refurbished SME Workspace and Incubator Units</a:t>
            </a:r>
          </a:p>
        </p:txBody>
      </p:sp>
      <p:sp>
        <p:nvSpPr>
          <p:cNvPr id="7" name="TextBox 6">
            <a:extLst>
              <a:ext uri="{FF2B5EF4-FFF2-40B4-BE49-F238E27FC236}">
                <a16:creationId xmlns:a16="http://schemas.microsoft.com/office/drawing/2014/main" id="{9BCA8468-8DE6-6ED8-668A-90B4E758F8FF}"/>
              </a:ext>
            </a:extLst>
          </p:cNvPr>
          <p:cNvSpPr txBox="1"/>
          <p:nvPr/>
        </p:nvSpPr>
        <p:spPr>
          <a:xfrm>
            <a:off x="6659786" y="1615826"/>
            <a:ext cx="2513839" cy="1200329"/>
          </a:xfrm>
          <a:prstGeom prst="rect">
            <a:avLst/>
          </a:prstGeom>
          <a:solidFill>
            <a:schemeClr val="bg1"/>
          </a:solidFill>
          <a:ln w="28575">
            <a:solidFill>
              <a:schemeClr val="tx2"/>
            </a:solidFill>
          </a:ln>
        </p:spPr>
        <p:txBody>
          <a:bodyPr wrap="square" rtlCol="0">
            <a:spAutoFit/>
          </a:bodyPr>
          <a:lstStyle/>
          <a:p>
            <a:pPr algn="ctr"/>
            <a:r>
              <a:rPr lang="en-GB" sz="2400" b="1" i="0" u="none" strike="noStrike">
                <a:solidFill>
                  <a:srgbClr val="000000"/>
                </a:solidFill>
                <a:effectLst/>
                <a:latin typeface="Calibri" panose="020F0502020204030204" pitchFamily="34" charset="0"/>
              </a:rPr>
              <a:t>260 ha</a:t>
            </a:r>
          </a:p>
          <a:p>
            <a:pPr algn="ctr"/>
            <a:r>
              <a:rPr lang="en-GB" sz="2400"/>
              <a:t> Rehabilitated Public Land</a:t>
            </a:r>
          </a:p>
        </p:txBody>
      </p:sp>
      <p:sp>
        <p:nvSpPr>
          <p:cNvPr id="10" name="TextBox 9">
            <a:extLst>
              <a:ext uri="{FF2B5EF4-FFF2-40B4-BE49-F238E27FC236}">
                <a16:creationId xmlns:a16="http://schemas.microsoft.com/office/drawing/2014/main" id="{398AF1AB-0C9D-3BB6-2566-0D9859E6A0EB}"/>
              </a:ext>
            </a:extLst>
          </p:cNvPr>
          <p:cNvSpPr txBox="1"/>
          <p:nvPr/>
        </p:nvSpPr>
        <p:spPr>
          <a:xfrm>
            <a:off x="423921" y="4036507"/>
            <a:ext cx="2358314" cy="1846659"/>
          </a:xfrm>
          <a:prstGeom prst="rect">
            <a:avLst/>
          </a:prstGeom>
          <a:solidFill>
            <a:schemeClr val="bg1"/>
          </a:solidFill>
          <a:ln w="28575">
            <a:solidFill>
              <a:schemeClr val="tx2"/>
            </a:solidFill>
          </a:ln>
        </p:spPr>
        <p:txBody>
          <a:bodyPr wrap="square" rtlCol="0">
            <a:spAutoFit/>
          </a:bodyPr>
          <a:lstStyle/>
          <a:p>
            <a:pPr algn="ctr"/>
            <a:r>
              <a:rPr lang="en-GB" sz="2400" b="1" i="0" u="none" strike="noStrike">
                <a:solidFill>
                  <a:srgbClr val="000000"/>
                </a:solidFill>
                <a:effectLst/>
                <a:latin typeface="Calibri" panose="020F0502020204030204" pitchFamily="34" charset="0"/>
              </a:rPr>
              <a:t>6,072</a:t>
            </a:r>
          </a:p>
          <a:p>
            <a:pPr algn="ctr"/>
            <a:r>
              <a:rPr lang="en-GB" sz="2400"/>
              <a:t>Businesses with  Reduced Risk of Flooding</a:t>
            </a:r>
          </a:p>
          <a:p>
            <a:pPr algn="ctr"/>
            <a:endParaRPr lang="en-GB"/>
          </a:p>
        </p:txBody>
      </p:sp>
      <p:sp>
        <p:nvSpPr>
          <p:cNvPr id="11" name="TextBox 10">
            <a:extLst>
              <a:ext uri="{FF2B5EF4-FFF2-40B4-BE49-F238E27FC236}">
                <a16:creationId xmlns:a16="http://schemas.microsoft.com/office/drawing/2014/main" id="{57F585E5-B42E-5891-36AF-1E62384E79B1}"/>
              </a:ext>
            </a:extLst>
          </p:cNvPr>
          <p:cNvSpPr txBox="1"/>
          <p:nvPr/>
        </p:nvSpPr>
        <p:spPr>
          <a:xfrm>
            <a:off x="3495160" y="4007400"/>
            <a:ext cx="2725557" cy="2585323"/>
          </a:xfrm>
          <a:prstGeom prst="rect">
            <a:avLst/>
          </a:prstGeom>
          <a:solidFill>
            <a:schemeClr val="bg1"/>
          </a:solidFill>
          <a:ln w="28575">
            <a:solidFill>
              <a:schemeClr val="tx2"/>
            </a:solidFill>
          </a:ln>
        </p:spPr>
        <p:txBody>
          <a:bodyPr wrap="square" rtlCol="0">
            <a:spAutoFit/>
          </a:bodyPr>
          <a:lstStyle/>
          <a:p>
            <a:pPr algn="ctr"/>
            <a:r>
              <a:rPr lang="en-GB" sz="2400" b="1" i="0" u="none" strike="noStrike">
                <a:solidFill>
                  <a:srgbClr val="000000"/>
                </a:solidFill>
                <a:effectLst/>
                <a:latin typeface="Calibri" panose="020F0502020204030204" pitchFamily="34" charset="0"/>
              </a:rPr>
              <a:t>271</a:t>
            </a:r>
          </a:p>
          <a:p>
            <a:pPr algn="ctr"/>
            <a:r>
              <a:rPr lang="en-GB" sz="2400"/>
              <a:t>Electric Vehicle Charging Points and</a:t>
            </a:r>
          </a:p>
          <a:p>
            <a:pPr algn="ctr"/>
            <a:r>
              <a:rPr lang="en-GB" sz="2400" b="1"/>
              <a:t>6 </a:t>
            </a:r>
          </a:p>
          <a:p>
            <a:pPr algn="ctr"/>
            <a:r>
              <a:rPr lang="en-GB" sz="2400"/>
              <a:t>Multimodal Connection Points</a:t>
            </a:r>
          </a:p>
          <a:p>
            <a:pPr algn="ctr"/>
            <a:endParaRPr lang="en-GB"/>
          </a:p>
        </p:txBody>
      </p:sp>
      <p:sp>
        <p:nvSpPr>
          <p:cNvPr id="13" name="TextBox 12">
            <a:extLst>
              <a:ext uri="{FF2B5EF4-FFF2-40B4-BE49-F238E27FC236}">
                <a16:creationId xmlns:a16="http://schemas.microsoft.com/office/drawing/2014/main" id="{FB491E68-6EC5-82D0-9B60-FE4A4B4E2804}"/>
              </a:ext>
            </a:extLst>
          </p:cNvPr>
          <p:cNvSpPr txBox="1"/>
          <p:nvPr/>
        </p:nvSpPr>
        <p:spPr>
          <a:xfrm>
            <a:off x="6553926" y="4036507"/>
            <a:ext cx="2725557" cy="1846659"/>
          </a:xfrm>
          <a:prstGeom prst="rect">
            <a:avLst/>
          </a:prstGeom>
          <a:solidFill>
            <a:schemeClr val="bg1"/>
          </a:solidFill>
          <a:ln w="28575">
            <a:solidFill>
              <a:schemeClr val="tx2"/>
            </a:solidFill>
          </a:ln>
        </p:spPr>
        <p:txBody>
          <a:bodyPr wrap="square" rtlCol="0">
            <a:spAutoFit/>
          </a:bodyPr>
          <a:lstStyle/>
          <a:p>
            <a:pPr algn="ctr"/>
            <a:r>
              <a:rPr lang="en-GB" sz="2400" b="1" i="0" u="none" strike="noStrike">
                <a:solidFill>
                  <a:srgbClr val="000000"/>
                </a:solidFill>
                <a:effectLst/>
                <a:latin typeface="Calibri" panose="020F0502020204030204" pitchFamily="34" charset="0"/>
              </a:rPr>
              <a:t>43 km</a:t>
            </a:r>
          </a:p>
          <a:p>
            <a:pPr algn="ctr"/>
            <a:r>
              <a:rPr lang="en-GB" sz="2400"/>
              <a:t>Railway with Enhanced Signalling Installation</a:t>
            </a:r>
          </a:p>
          <a:p>
            <a:pPr algn="ctr"/>
            <a:endParaRPr lang="en-GB"/>
          </a:p>
        </p:txBody>
      </p:sp>
      <p:sp>
        <p:nvSpPr>
          <p:cNvPr id="14" name="TextBox 13">
            <a:extLst>
              <a:ext uri="{FF2B5EF4-FFF2-40B4-BE49-F238E27FC236}">
                <a16:creationId xmlns:a16="http://schemas.microsoft.com/office/drawing/2014/main" id="{270D78B6-D069-7028-BA4E-29F345E56553}"/>
              </a:ext>
            </a:extLst>
          </p:cNvPr>
          <p:cNvSpPr txBox="1"/>
          <p:nvPr/>
        </p:nvSpPr>
        <p:spPr>
          <a:xfrm>
            <a:off x="9845428" y="4029334"/>
            <a:ext cx="2199592" cy="1323439"/>
          </a:xfrm>
          <a:prstGeom prst="rect">
            <a:avLst/>
          </a:prstGeom>
          <a:solidFill>
            <a:schemeClr val="bg1"/>
          </a:solidFill>
          <a:ln w="28575">
            <a:solidFill>
              <a:schemeClr val="tx2"/>
            </a:solidFill>
          </a:ln>
        </p:spPr>
        <p:txBody>
          <a:bodyPr wrap="square" rtlCol="0">
            <a:spAutoFit/>
          </a:bodyPr>
          <a:lstStyle/>
          <a:p>
            <a:pPr algn="ctr"/>
            <a:r>
              <a:rPr lang="en-GB" sz="2400" b="1" i="0" u="none" strike="noStrike">
                <a:solidFill>
                  <a:srgbClr val="000000"/>
                </a:solidFill>
                <a:effectLst/>
                <a:latin typeface="Calibri" panose="020F0502020204030204" pitchFamily="34" charset="0"/>
              </a:rPr>
              <a:t>14 km</a:t>
            </a:r>
          </a:p>
          <a:p>
            <a:pPr algn="ctr"/>
            <a:r>
              <a:rPr lang="en-GB" sz="2400"/>
              <a:t>Upgraded Road </a:t>
            </a:r>
            <a:r>
              <a:rPr lang="en-GB" sz="1400"/>
              <a:t>(*)</a:t>
            </a:r>
          </a:p>
          <a:p>
            <a:pPr algn="ctr"/>
            <a:endParaRPr lang="en-GB"/>
          </a:p>
        </p:txBody>
      </p:sp>
      <p:sp>
        <p:nvSpPr>
          <p:cNvPr id="15" name="TextBox 14">
            <a:extLst>
              <a:ext uri="{FF2B5EF4-FFF2-40B4-BE49-F238E27FC236}">
                <a16:creationId xmlns:a16="http://schemas.microsoft.com/office/drawing/2014/main" id="{DD2DD20D-50DD-8372-380B-C7E6A1189790}"/>
              </a:ext>
            </a:extLst>
          </p:cNvPr>
          <p:cNvSpPr txBox="1"/>
          <p:nvPr/>
        </p:nvSpPr>
        <p:spPr>
          <a:xfrm>
            <a:off x="10065173" y="6007947"/>
            <a:ext cx="1774614" cy="523220"/>
          </a:xfrm>
          <a:prstGeom prst="rect">
            <a:avLst/>
          </a:prstGeom>
          <a:noFill/>
        </p:spPr>
        <p:txBody>
          <a:bodyPr wrap="square" rtlCol="0">
            <a:spAutoFit/>
          </a:bodyPr>
          <a:lstStyle/>
          <a:p>
            <a:r>
              <a:rPr lang="en-GB" sz="1400"/>
              <a:t>(*) To be completed in 2024</a:t>
            </a:r>
          </a:p>
        </p:txBody>
      </p:sp>
    </p:spTree>
    <p:extLst>
      <p:ext uri="{BB962C8B-B14F-4D97-AF65-F5344CB8AC3E}">
        <p14:creationId xmlns:p14="http://schemas.microsoft.com/office/powerpoint/2010/main" val="106294368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id="{D4A7923F-EE8B-4540-80E8-631C8D6EDE05}"/>
              </a:ext>
            </a:extLst>
          </p:cNvPr>
          <p:cNvGrpSpPr/>
          <p:nvPr/>
        </p:nvGrpSpPr>
        <p:grpSpPr>
          <a:xfrm>
            <a:off x="-1" y="0"/>
            <a:ext cx="12192000" cy="966355"/>
            <a:chOff x="0" y="0"/>
            <a:chExt cx="12192000" cy="966355"/>
          </a:xfrm>
          <a:solidFill>
            <a:srgbClr val="002060"/>
          </a:solidFill>
        </p:grpSpPr>
        <p:sp>
          <p:nvSpPr>
            <p:cNvPr id="9" name="Rectangle 8">
              <a:extLst>
                <a:ext uri="{FF2B5EF4-FFF2-40B4-BE49-F238E27FC236}">
                  <a16:creationId xmlns:a16="http://schemas.microsoft.com/office/drawing/2014/main" id="{D45DEDA5-4305-4531-99E1-AB7E7703662F}"/>
                </a:ext>
              </a:extLst>
            </p:cNvPr>
            <p:cNvSpPr/>
            <p:nvPr/>
          </p:nvSpPr>
          <p:spPr>
            <a:xfrm>
              <a:off x="0" y="0"/>
              <a:ext cx="12192000" cy="96635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sp>
          <p:nvSpPr>
            <p:cNvPr id="12" name="Title 1">
              <a:extLst>
                <a:ext uri="{FF2B5EF4-FFF2-40B4-BE49-F238E27FC236}">
                  <a16:creationId xmlns:a16="http://schemas.microsoft.com/office/drawing/2014/main" id="{DE3F09BE-CFEE-47DD-B1C4-7CD8EA7E26CF}"/>
                </a:ext>
              </a:extLst>
            </p:cNvPr>
            <p:cNvSpPr txBox="1">
              <a:spLocks/>
            </p:cNvSpPr>
            <p:nvPr/>
          </p:nvSpPr>
          <p:spPr>
            <a:xfrm>
              <a:off x="301708" y="128292"/>
              <a:ext cx="11588583" cy="709770"/>
            </a:xfrm>
            <a:prstGeom prst="rect">
              <a:avLst/>
            </a:prstGeom>
            <a:grpFill/>
            <a:ln>
              <a:noFill/>
            </a:ln>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b="1">
                  <a:solidFill>
                    <a:schemeClr val="bg1"/>
                  </a:solidFill>
                  <a:latin typeface="+mn-lt"/>
                </a:rPr>
                <a:t>Case Studies</a:t>
              </a:r>
            </a:p>
          </p:txBody>
        </p:sp>
      </p:grpSp>
      <p:pic>
        <p:nvPicPr>
          <p:cNvPr id="3" name="Picture 2" descr="A close-up of a dam&#10;&#10;Description automatically generated">
            <a:extLst>
              <a:ext uri="{FF2B5EF4-FFF2-40B4-BE49-F238E27FC236}">
                <a16:creationId xmlns:a16="http://schemas.microsoft.com/office/drawing/2014/main" id="{BA65213B-AFB7-3025-978A-B56FC616ABB5}"/>
              </a:ext>
            </a:extLst>
          </p:cNvPr>
          <p:cNvPicPr>
            <a:picLocks noChangeAspect="1"/>
          </p:cNvPicPr>
          <p:nvPr/>
        </p:nvPicPr>
        <p:blipFill>
          <a:blip r:embed="rId3"/>
          <a:stretch>
            <a:fillRect/>
          </a:stretch>
        </p:blipFill>
        <p:spPr>
          <a:xfrm>
            <a:off x="0" y="781024"/>
            <a:ext cx="12192000" cy="6073193"/>
          </a:xfrm>
          <a:prstGeom prst="rect">
            <a:avLst/>
          </a:prstGeom>
        </p:spPr>
      </p:pic>
    </p:spTree>
    <p:extLst>
      <p:ext uri="{BB962C8B-B14F-4D97-AF65-F5344CB8AC3E}">
        <p14:creationId xmlns:p14="http://schemas.microsoft.com/office/powerpoint/2010/main" val="412146763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id="{D4A7923F-EE8B-4540-80E8-631C8D6EDE05}"/>
              </a:ext>
            </a:extLst>
          </p:cNvPr>
          <p:cNvGrpSpPr/>
          <p:nvPr/>
        </p:nvGrpSpPr>
        <p:grpSpPr>
          <a:xfrm>
            <a:off x="-1" y="0"/>
            <a:ext cx="12192000" cy="966355"/>
            <a:chOff x="0" y="0"/>
            <a:chExt cx="12192000" cy="966355"/>
          </a:xfrm>
          <a:solidFill>
            <a:srgbClr val="002060"/>
          </a:solidFill>
        </p:grpSpPr>
        <p:sp>
          <p:nvSpPr>
            <p:cNvPr id="9" name="Rectangle 8">
              <a:extLst>
                <a:ext uri="{FF2B5EF4-FFF2-40B4-BE49-F238E27FC236}">
                  <a16:creationId xmlns:a16="http://schemas.microsoft.com/office/drawing/2014/main" id="{D45DEDA5-4305-4531-99E1-AB7E7703662F}"/>
                </a:ext>
              </a:extLst>
            </p:cNvPr>
            <p:cNvSpPr/>
            <p:nvPr/>
          </p:nvSpPr>
          <p:spPr>
            <a:xfrm>
              <a:off x="0" y="0"/>
              <a:ext cx="12192000" cy="96635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sp>
          <p:nvSpPr>
            <p:cNvPr id="12" name="Title 1">
              <a:extLst>
                <a:ext uri="{FF2B5EF4-FFF2-40B4-BE49-F238E27FC236}">
                  <a16:creationId xmlns:a16="http://schemas.microsoft.com/office/drawing/2014/main" id="{DE3F09BE-CFEE-47DD-B1C4-7CD8EA7E26CF}"/>
                </a:ext>
              </a:extLst>
            </p:cNvPr>
            <p:cNvSpPr txBox="1">
              <a:spLocks/>
            </p:cNvSpPr>
            <p:nvPr/>
          </p:nvSpPr>
          <p:spPr>
            <a:xfrm>
              <a:off x="301708" y="128292"/>
              <a:ext cx="11588583" cy="709770"/>
            </a:xfrm>
            <a:prstGeom prst="rect">
              <a:avLst/>
            </a:prstGeom>
            <a:grpFill/>
            <a:ln>
              <a:noFill/>
            </a:ln>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b="1">
                  <a:solidFill>
                    <a:schemeClr val="bg1"/>
                  </a:solidFill>
                  <a:latin typeface="+mn-lt"/>
                </a:rPr>
                <a:t>Case Studies</a:t>
              </a:r>
            </a:p>
          </p:txBody>
        </p:sp>
      </p:grpSp>
      <p:pic>
        <p:nvPicPr>
          <p:cNvPr id="3" name="Picture 2" descr="A building with a sign on it&#10;&#10;Description automatically generated">
            <a:extLst>
              <a:ext uri="{FF2B5EF4-FFF2-40B4-BE49-F238E27FC236}">
                <a16:creationId xmlns:a16="http://schemas.microsoft.com/office/drawing/2014/main" id="{E8CD86FE-B599-C34D-B95C-BB4AAB619CBF}"/>
              </a:ext>
            </a:extLst>
          </p:cNvPr>
          <p:cNvPicPr>
            <a:picLocks noChangeAspect="1"/>
          </p:cNvPicPr>
          <p:nvPr/>
        </p:nvPicPr>
        <p:blipFill>
          <a:blip r:embed="rId3"/>
          <a:stretch>
            <a:fillRect/>
          </a:stretch>
        </p:blipFill>
        <p:spPr>
          <a:xfrm>
            <a:off x="0" y="777925"/>
            <a:ext cx="12192000" cy="6079390"/>
          </a:xfrm>
          <a:prstGeom prst="rect">
            <a:avLst/>
          </a:prstGeom>
        </p:spPr>
      </p:pic>
    </p:spTree>
    <p:extLst>
      <p:ext uri="{BB962C8B-B14F-4D97-AF65-F5344CB8AC3E}">
        <p14:creationId xmlns:p14="http://schemas.microsoft.com/office/powerpoint/2010/main" val="202769915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id="{D4A7923F-EE8B-4540-80E8-631C8D6EDE05}"/>
              </a:ext>
            </a:extLst>
          </p:cNvPr>
          <p:cNvGrpSpPr/>
          <p:nvPr/>
        </p:nvGrpSpPr>
        <p:grpSpPr>
          <a:xfrm>
            <a:off x="-1" y="0"/>
            <a:ext cx="12192000" cy="966355"/>
            <a:chOff x="0" y="0"/>
            <a:chExt cx="12192000" cy="966355"/>
          </a:xfrm>
          <a:solidFill>
            <a:srgbClr val="002060"/>
          </a:solidFill>
        </p:grpSpPr>
        <p:sp>
          <p:nvSpPr>
            <p:cNvPr id="9" name="Rectangle 8">
              <a:extLst>
                <a:ext uri="{FF2B5EF4-FFF2-40B4-BE49-F238E27FC236}">
                  <a16:creationId xmlns:a16="http://schemas.microsoft.com/office/drawing/2014/main" id="{D45DEDA5-4305-4531-99E1-AB7E7703662F}"/>
                </a:ext>
              </a:extLst>
            </p:cNvPr>
            <p:cNvSpPr/>
            <p:nvPr/>
          </p:nvSpPr>
          <p:spPr>
            <a:xfrm>
              <a:off x="0" y="0"/>
              <a:ext cx="12192000" cy="96635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sp>
          <p:nvSpPr>
            <p:cNvPr id="12" name="Title 1">
              <a:extLst>
                <a:ext uri="{FF2B5EF4-FFF2-40B4-BE49-F238E27FC236}">
                  <a16:creationId xmlns:a16="http://schemas.microsoft.com/office/drawing/2014/main" id="{DE3F09BE-CFEE-47DD-B1C4-7CD8EA7E26CF}"/>
                </a:ext>
              </a:extLst>
            </p:cNvPr>
            <p:cNvSpPr txBox="1">
              <a:spLocks/>
            </p:cNvSpPr>
            <p:nvPr/>
          </p:nvSpPr>
          <p:spPr>
            <a:xfrm>
              <a:off x="301708" y="128292"/>
              <a:ext cx="11588583" cy="709770"/>
            </a:xfrm>
            <a:prstGeom prst="rect">
              <a:avLst/>
            </a:prstGeom>
            <a:grpFill/>
            <a:ln>
              <a:noFill/>
            </a:ln>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b="1">
                  <a:solidFill>
                    <a:schemeClr val="bg1"/>
                  </a:solidFill>
                  <a:latin typeface="+mn-lt"/>
                </a:rPr>
                <a:t>Programme Performance </a:t>
              </a:r>
            </a:p>
          </p:txBody>
        </p:sp>
      </p:grpSp>
      <p:sp>
        <p:nvSpPr>
          <p:cNvPr id="2" name="Content Placeholder 2">
            <a:extLst>
              <a:ext uri="{FF2B5EF4-FFF2-40B4-BE49-F238E27FC236}">
                <a16:creationId xmlns:a16="http://schemas.microsoft.com/office/drawing/2014/main" id="{4C692221-4BC8-F483-5108-EA4D378072EC}"/>
              </a:ext>
            </a:extLst>
          </p:cNvPr>
          <p:cNvSpPr>
            <a:spLocks noGrp="1"/>
          </p:cNvSpPr>
          <p:nvPr>
            <p:ph idx="1"/>
          </p:nvPr>
        </p:nvSpPr>
        <p:spPr>
          <a:xfrm>
            <a:off x="499533" y="1134636"/>
            <a:ext cx="10515600" cy="5595072"/>
          </a:xfrm>
        </p:spPr>
        <p:txBody>
          <a:bodyPr vert="horz" lIns="91440" tIns="45720" rIns="91440" bIns="45720" rtlCol="0" anchor="t">
            <a:normAutofit/>
          </a:bodyPr>
          <a:lstStyle/>
          <a:p>
            <a:endParaRPr lang="en-GB" sz="1800">
              <a:effectLst/>
              <a:latin typeface="Arial" panose="020B0604020202020204" pitchFamily="34" charset="0"/>
              <a:ea typeface="Arial" panose="020B0604020202020204" pitchFamily="34" charset="0"/>
            </a:endParaRPr>
          </a:p>
          <a:p>
            <a:pPr marL="0" indent="0">
              <a:buNone/>
            </a:pPr>
            <a:r>
              <a:rPr lang="en-GB" sz="2400" u="sng">
                <a:solidFill>
                  <a:srgbClr val="C00000"/>
                </a:solidFill>
                <a:latin typeface="Arial"/>
                <a:ea typeface="Arial" panose="020B0604020202020204" pitchFamily="34" charset="0"/>
                <a:cs typeface="Arial"/>
              </a:rPr>
              <a:t>Programme Expenditure and Claims  </a:t>
            </a:r>
            <a:endParaRPr lang="en-GB" sz="2400" u="sng">
              <a:solidFill>
                <a:srgbClr val="C00000"/>
              </a:solidFill>
              <a:latin typeface="Arial" panose="020B0604020202020204" pitchFamily="34" charset="0"/>
              <a:ea typeface="Arial" panose="020B0604020202020204" pitchFamily="34" charset="0"/>
              <a:cs typeface="Arial"/>
            </a:endParaRPr>
          </a:p>
          <a:p>
            <a:r>
              <a:rPr lang="en-GB" sz="1800">
                <a:effectLst/>
                <a:latin typeface="Arial"/>
                <a:ea typeface="Arial" panose="020B0604020202020204" pitchFamily="34" charset="0"/>
                <a:cs typeface="Arial"/>
              </a:rPr>
              <a:t>A total of </a:t>
            </a:r>
            <a:r>
              <a:rPr lang="en-GB" sz="1800" b="1">
                <a:effectLst/>
                <a:latin typeface="Arial"/>
                <a:ea typeface="Arial" panose="020B0604020202020204" pitchFamily="34" charset="0"/>
                <a:cs typeface="Arial"/>
              </a:rPr>
              <a:t>1082</a:t>
            </a:r>
            <a:r>
              <a:rPr lang="en-GB" sz="1800">
                <a:effectLst/>
                <a:latin typeface="Arial"/>
                <a:ea typeface="Arial" panose="020B0604020202020204" pitchFamily="34" charset="0"/>
                <a:cs typeface="Arial"/>
              </a:rPr>
              <a:t> Projects were contracted in the programme overall</a:t>
            </a:r>
          </a:p>
          <a:p>
            <a:r>
              <a:rPr lang="en-GB" sz="1800">
                <a:effectLst/>
                <a:latin typeface="Arial"/>
                <a:ea typeface="Arial" panose="020B0604020202020204" pitchFamily="34" charset="0"/>
                <a:cs typeface="Arial"/>
              </a:rPr>
              <a:t>The Covid Pandemic meant there were delays in delivery of many projects and after review with the ERDF team, these were given extended time to deliver expenditure and outputs.</a:t>
            </a:r>
            <a:r>
              <a:rPr lang="en-GB" sz="1800">
                <a:latin typeface="Arial"/>
                <a:ea typeface="Arial" panose="020B0604020202020204" pitchFamily="34" charset="0"/>
                <a:cs typeface="Arial"/>
              </a:rPr>
              <a:t> </a:t>
            </a:r>
            <a:endParaRPr lang="en-GB" sz="1800">
              <a:effectLst/>
              <a:latin typeface="Arial" panose="020B0604020202020204" pitchFamily="34" charset="0"/>
              <a:ea typeface="Arial" panose="020B0604020202020204" pitchFamily="34" charset="0"/>
              <a:cs typeface="Arial"/>
            </a:endParaRPr>
          </a:p>
          <a:p>
            <a:r>
              <a:rPr lang="en-GB" sz="1800">
                <a:latin typeface="Arial"/>
                <a:ea typeface="Arial" panose="020B0604020202020204" pitchFamily="34" charset="0"/>
                <a:cs typeface="Arial"/>
              </a:rPr>
              <a:t>This meant ove</a:t>
            </a:r>
            <a:r>
              <a:rPr lang="en-GB" sz="1800">
                <a:effectLst/>
                <a:latin typeface="Arial"/>
                <a:ea typeface="Arial" panose="020B0604020202020204" pitchFamily="34" charset="0"/>
                <a:cs typeface="Arial"/>
              </a:rPr>
              <a:t>r </a:t>
            </a:r>
            <a:r>
              <a:rPr lang="en-GB" sz="1800" b="1">
                <a:effectLst/>
                <a:latin typeface="Arial"/>
                <a:ea typeface="Arial" panose="020B0604020202020204" pitchFamily="34" charset="0"/>
                <a:cs typeface="Arial"/>
              </a:rPr>
              <a:t>50%</a:t>
            </a:r>
            <a:r>
              <a:rPr lang="en-GB" sz="1800">
                <a:effectLst/>
                <a:latin typeface="Arial"/>
                <a:ea typeface="Arial" panose="020B0604020202020204" pitchFamily="34" charset="0"/>
                <a:cs typeface="Arial"/>
              </a:rPr>
              <a:t> of projects (640) were live in 2023, many extended beyond 3 years</a:t>
            </a:r>
            <a:r>
              <a:rPr lang="en-GB" sz="1800">
                <a:latin typeface="Arial"/>
                <a:ea typeface="Arial" panose="020B0604020202020204" pitchFamily="34" charset="0"/>
                <a:cs typeface="Arial"/>
              </a:rPr>
              <a:t>   </a:t>
            </a:r>
            <a:endParaRPr lang="en-GB" sz="1800">
              <a:effectLst/>
              <a:latin typeface="Arial" panose="020B0604020202020204" pitchFamily="34" charset="0"/>
              <a:ea typeface="Arial" panose="020B0604020202020204" pitchFamily="34" charset="0"/>
              <a:cs typeface="Arial"/>
            </a:endParaRPr>
          </a:p>
          <a:p>
            <a:r>
              <a:rPr lang="en-GB" sz="1800">
                <a:effectLst/>
                <a:latin typeface="Arial"/>
                <a:ea typeface="Arial" panose="020B0604020202020204" pitchFamily="34" charset="0"/>
                <a:cs typeface="Arial"/>
              </a:rPr>
              <a:t>A total of </a:t>
            </a:r>
            <a:r>
              <a:rPr lang="en-GB" sz="1800" b="1">
                <a:effectLst/>
                <a:latin typeface="Arial"/>
                <a:ea typeface="Arial" panose="020B0604020202020204" pitchFamily="34" charset="0"/>
                <a:cs typeface="Arial"/>
              </a:rPr>
              <a:t>£779m </a:t>
            </a:r>
            <a:r>
              <a:rPr lang="en-GB" sz="1800">
                <a:effectLst/>
                <a:latin typeface="Arial"/>
                <a:ea typeface="Arial" panose="020B0604020202020204" pitchFamily="34" charset="0"/>
                <a:cs typeface="Arial"/>
              </a:rPr>
              <a:t>(</a:t>
            </a:r>
            <a:r>
              <a:rPr lang="en-GB" sz="1800" b="1">
                <a:effectLst/>
                <a:latin typeface="Arial"/>
                <a:ea typeface="Arial" panose="020B0604020202020204" pitchFamily="34" charset="0"/>
                <a:cs typeface="Arial"/>
              </a:rPr>
              <a:t>25% budget</a:t>
            </a:r>
            <a:r>
              <a:rPr lang="en-GB" sz="1800">
                <a:effectLst/>
                <a:latin typeface="Arial"/>
                <a:ea typeface="Arial" panose="020B0604020202020204" pitchFamily="34" charset="0"/>
                <a:cs typeface="Arial"/>
              </a:rPr>
              <a:t>) with some </a:t>
            </a:r>
            <a:r>
              <a:rPr lang="en-GB" sz="1800" b="1">
                <a:effectLst/>
                <a:latin typeface="Arial"/>
                <a:ea typeface="Arial" panose="020B0604020202020204" pitchFamily="34" charset="0"/>
                <a:cs typeface="Arial"/>
              </a:rPr>
              <a:t>2200</a:t>
            </a:r>
            <a:r>
              <a:rPr lang="en-GB" sz="1800">
                <a:effectLst/>
                <a:latin typeface="Arial"/>
                <a:ea typeface="Arial" panose="020B0604020202020204" pitchFamily="34" charset="0"/>
                <a:cs typeface="Arial"/>
              </a:rPr>
              <a:t> claims was paid out in 2023 which involved a large amount</a:t>
            </a:r>
            <a:r>
              <a:rPr lang="en-GB" sz="1800">
                <a:latin typeface="Arial"/>
                <a:ea typeface="Arial" panose="020B0604020202020204" pitchFamily="34" charset="0"/>
                <a:cs typeface="Arial"/>
              </a:rPr>
              <a:t>,</a:t>
            </a:r>
            <a:r>
              <a:rPr lang="en-GB" sz="1800">
                <a:effectLst/>
                <a:latin typeface="Arial"/>
                <a:ea typeface="Arial" panose="020B0604020202020204" pitchFamily="34" charset="0"/>
                <a:cs typeface="Arial"/>
              </a:rPr>
              <a:t> of claims and assurance work.</a:t>
            </a:r>
          </a:p>
          <a:p>
            <a:r>
              <a:rPr lang="en-GB" sz="1800">
                <a:effectLst/>
                <a:latin typeface="Arial"/>
                <a:ea typeface="Arial" panose="020B0604020202020204" pitchFamily="34" charset="0"/>
                <a:cs typeface="Arial"/>
              </a:rPr>
              <a:t>A total of </a:t>
            </a:r>
            <a:r>
              <a:rPr lang="en-GB" sz="1800" b="1">
                <a:effectLst/>
                <a:latin typeface="Arial"/>
                <a:ea typeface="Arial" panose="020B0604020202020204" pitchFamily="34" charset="0"/>
                <a:cs typeface="Arial"/>
              </a:rPr>
              <a:t>640 (59%) </a:t>
            </a:r>
            <a:r>
              <a:rPr lang="en-GB" sz="1800">
                <a:effectLst/>
                <a:latin typeface="Arial"/>
                <a:ea typeface="Arial" panose="020B0604020202020204" pitchFamily="34" charset="0"/>
                <a:cs typeface="Arial"/>
              </a:rPr>
              <a:t>of final claims for projects were paid in 2023</a:t>
            </a:r>
            <a:r>
              <a:rPr lang="en-GB" sz="1800">
                <a:latin typeface="Arial"/>
                <a:ea typeface="Arial" panose="020B0604020202020204" pitchFamily="34" charset="0"/>
                <a:cs typeface="Arial"/>
              </a:rPr>
              <a:t>  </a:t>
            </a:r>
            <a:endParaRPr lang="en-GB" sz="1800">
              <a:effectLst/>
              <a:latin typeface="Arial" panose="020B0604020202020204" pitchFamily="34" charset="0"/>
              <a:ea typeface="Arial" panose="020B0604020202020204" pitchFamily="34" charset="0"/>
              <a:cs typeface="Arial"/>
            </a:endParaRPr>
          </a:p>
          <a:p>
            <a:r>
              <a:rPr lang="en-GB" sz="1800">
                <a:latin typeface="Arial"/>
                <a:ea typeface="Arial" panose="020B0604020202020204" pitchFamily="34" charset="0"/>
                <a:cs typeface="Arial"/>
              </a:rPr>
              <a:t>The additional investment in Financial Instruments in 2023 amounted to </a:t>
            </a:r>
            <a:r>
              <a:rPr lang="en-GB" sz="1800" b="1">
                <a:latin typeface="Arial"/>
                <a:ea typeface="Arial" panose="020B0604020202020204" pitchFamily="34" charset="0"/>
                <a:cs typeface="Arial"/>
              </a:rPr>
              <a:t>£120.4m </a:t>
            </a:r>
            <a:r>
              <a:rPr lang="en-GB" sz="1800">
                <a:latin typeface="Arial"/>
                <a:ea typeface="Arial" panose="020B0604020202020204" pitchFamily="34" charset="0"/>
                <a:cs typeface="Arial"/>
              </a:rPr>
              <a:t>with an additional </a:t>
            </a:r>
            <a:r>
              <a:rPr lang="en-GB" sz="1800" b="1">
                <a:latin typeface="Arial"/>
                <a:ea typeface="Arial" panose="020B0604020202020204" pitchFamily="34" charset="0"/>
                <a:cs typeface="Arial"/>
              </a:rPr>
              <a:t>£62m </a:t>
            </a:r>
            <a:r>
              <a:rPr lang="en-GB" sz="1800">
                <a:latin typeface="Arial"/>
                <a:ea typeface="Arial" panose="020B0604020202020204" pitchFamily="34" charset="0"/>
                <a:cs typeface="Arial"/>
              </a:rPr>
              <a:t>in equity investments in venture capital funds   </a:t>
            </a:r>
            <a:endParaRPr lang="en-GB" sz="1800">
              <a:effectLst/>
              <a:latin typeface="Arial" panose="020B0604020202020204" pitchFamily="34" charset="0"/>
              <a:ea typeface="Arial" panose="020B0604020202020204" pitchFamily="34" charset="0"/>
              <a:cs typeface="Arial"/>
            </a:endParaRPr>
          </a:p>
          <a:p>
            <a:r>
              <a:rPr lang="en-GB" sz="1800">
                <a:effectLst/>
                <a:latin typeface="Arial"/>
                <a:ea typeface="Arial" panose="020B0604020202020204" pitchFamily="34" charset="0"/>
                <a:cs typeface="Arial"/>
              </a:rPr>
              <a:t>Despite the actions to maximise spend and contractual agreements there was some project slippage. Total claims paid were </a:t>
            </a:r>
            <a:r>
              <a:rPr lang="en-GB" sz="1800" b="1">
                <a:effectLst/>
                <a:latin typeface="Arial"/>
                <a:ea typeface="Arial" panose="020B0604020202020204" pitchFamily="34" charset="0"/>
                <a:cs typeface="Arial"/>
              </a:rPr>
              <a:t>£3.012bn</a:t>
            </a:r>
            <a:r>
              <a:rPr lang="en-GB" sz="1800" b="1">
                <a:latin typeface="Arial"/>
                <a:ea typeface="Arial" panose="020B0604020202020204" pitchFamily="34" charset="0"/>
                <a:cs typeface="Arial"/>
              </a:rPr>
              <a:t>   </a:t>
            </a:r>
            <a:endParaRPr lang="en-GB" sz="1800" b="1">
              <a:effectLst/>
              <a:latin typeface="Arial" panose="020B0604020202020204" pitchFamily="34" charset="0"/>
              <a:ea typeface="Arial" panose="020B0604020202020204" pitchFamily="34" charset="0"/>
              <a:cs typeface="Arial"/>
            </a:endParaRPr>
          </a:p>
          <a:p>
            <a:r>
              <a:rPr lang="en-GB" sz="1800">
                <a:effectLst/>
                <a:latin typeface="Arial"/>
                <a:ea typeface="Calibri"/>
                <a:cs typeface="Arial"/>
              </a:rPr>
              <a:t>As of 29</a:t>
            </a:r>
            <a:r>
              <a:rPr lang="en-GB" sz="1800" baseline="30000">
                <a:effectLst/>
                <a:latin typeface="Arial"/>
                <a:ea typeface="Calibri"/>
                <a:cs typeface="Arial"/>
              </a:rPr>
              <a:t>th</a:t>
            </a:r>
            <a:r>
              <a:rPr lang="en-GB" sz="1800">
                <a:effectLst/>
                <a:latin typeface="Arial"/>
                <a:ea typeface="Calibri"/>
                <a:cs typeface="Arial"/>
              </a:rPr>
              <a:t> February</a:t>
            </a:r>
            <a:r>
              <a:rPr lang="en-GB" sz="1800">
                <a:latin typeface="Arial"/>
                <a:ea typeface="Calibri"/>
                <a:cs typeface="Arial"/>
              </a:rPr>
              <a:t>,</a:t>
            </a:r>
            <a:r>
              <a:rPr lang="en-GB" sz="1800">
                <a:effectLst/>
                <a:latin typeface="Arial"/>
                <a:ea typeface="Calibri"/>
                <a:cs typeface="Arial"/>
              </a:rPr>
              <a:t> 8 claims remain to be paid out of around </a:t>
            </a:r>
            <a:r>
              <a:rPr lang="en-GB" sz="1800" b="1">
                <a:effectLst/>
                <a:latin typeface="Arial"/>
                <a:ea typeface="Calibri"/>
                <a:cs typeface="Arial"/>
              </a:rPr>
              <a:t>14,000</a:t>
            </a:r>
            <a:r>
              <a:rPr lang="en-GB" sz="1800">
                <a:effectLst/>
                <a:latin typeface="Arial"/>
                <a:ea typeface="Calibri"/>
                <a:cs typeface="Arial"/>
              </a:rPr>
              <a:t> in the programme.</a:t>
            </a:r>
            <a:r>
              <a:rPr lang="en-GB" sz="1800">
                <a:latin typeface="Arial"/>
                <a:ea typeface="Calibri"/>
                <a:cs typeface="Arial"/>
              </a:rPr>
              <a:t>   </a:t>
            </a:r>
            <a:endParaRPr lang="en-GB" sz="1800">
              <a:effectLst/>
              <a:latin typeface="Arial" panose="020B0604020202020204" pitchFamily="34" charset="0"/>
              <a:ea typeface="Calibri" panose="020F0502020204030204" pitchFamily="34" charset="0"/>
              <a:cs typeface="Arial"/>
            </a:endParaRPr>
          </a:p>
          <a:p>
            <a:pPr marL="0" indent="0">
              <a:buNone/>
            </a:pPr>
            <a:endParaRPr lang="en-GB"/>
          </a:p>
          <a:p>
            <a:endParaRPr lang="en-GB"/>
          </a:p>
        </p:txBody>
      </p:sp>
    </p:spTree>
    <p:extLst>
      <p:ext uri="{BB962C8B-B14F-4D97-AF65-F5344CB8AC3E}">
        <p14:creationId xmlns:p14="http://schemas.microsoft.com/office/powerpoint/2010/main" val="45815380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id="{D4A7923F-EE8B-4540-80E8-631C8D6EDE05}"/>
              </a:ext>
            </a:extLst>
          </p:cNvPr>
          <p:cNvGrpSpPr/>
          <p:nvPr/>
        </p:nvGrpSpPr>
        <p:grpSpPr>
          <a:xfrm>
            <a:off x="0" y="-203200"/>
            <a:ext cx="12192000" cy="966355"/>
            <a:chOff x="0" y="0"/>
            <a:chExt cx="12192000" cy="966355"/>
          </a:xfrm>
          <a:solidFill>
            <a:srgbClr val="002060"/>
          </a:solidFill>
        </p:grpSpPr>
        <p:sp>
          <p:nvSpPr>
            <p:cNvPr id="9" name="Rectangle 8">
              <a:extLst>
                <a:ext uri="{FF2B5EF4-FFF2-40B4-BE49-F238E27FC236}">
                  <a16:creationId xmlns:a16="http://schemas.microsoft.com/office/drawing/2014/main" id="{D45DEDA5-4305-4531-99E1-AB7E7703662F}"/>
                </a:ext>
              </a:extLst>
            </p:cNvPr>
            <p:cNvSpPr/>
            <p:nvPr/>
          </p:nvSpPr>
          <p:spPr>
            <a:xfrm>
              <a:off x="0" y="0"/>
              <a:ext cx="12192000" cy="96635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sp>
          <p:nvSpPr>
            <p:cNvPr id="12" name="Title 1">
              <a:extLst>
                <a:ext uri="{FF2B5EF4-FFF2-40B4-BE49-F238E27FC236}">
                  <a16:creationId xmlns:a16="http://schemas.microsoft.com/office/drawing/2014/main" id="{DE3F09BE-CFEE-47DD-B1C4-7CD8EA7E26CF}"/>
                </a:ext>
              </a:extLst>
            </p:cNvPr>
            <p:cNvSpPr txBox="1">
              <a:spLocks/>
            </p:cNvSpPr>
            <p:nvPr/>
          </p:nvSpPr>
          <p:spPr>
            <a:xfrm>
              <a:off x="301708" y="128292"/>
              <a:ext cx="11588583" cy="709770"/>
            </a:xfrm>
            <a:prstGeom prst="rect">
              <a:avLst/>
            </a:prstGeom>
            <a:grpFill/>
            <a:ln>
              <a:noFill/>
            </a:ln>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b="1">
                  <a:solidFill>
                    <a:schemeClr val="bg1"/>
                  </a:solidFill>
                  <a:latin typeface="+mn-lt"/>
                </a:rPr>
                <a:t>Performance Framework Expenditure </a:t>
              </a:r>
            </a:p>
          </p:txBody>
        </p:sp>
      </p:grpSp>
      <p:sp>
        <p:nvSpPr>
          <p:cNvPr id="2" name="Content Placeholder 2">
            <a:extLst>
              <a:ext uri="{FF2B5EF4-FFF2-40B4-BE49-F238E27FC236}">
                <a16:creationId xmlns:a16="http://schemas.microsoft.com/office/drawing/2014/main" id="{4C692221-4BC8-F483-5108-EA4D378072EC}"/>
              </a:ext>
            </a:extLst>
          </p:cNvPr>
          <p:cNvSpPr>
            <a:spLocks noGrp="1"/>
          </p:cNvSpPr>
          <p:nvPr>
            <p:ph idx="1"/>
          </p:nvPr>
        </p:nvSpPr>
        <p:spPr>
          <a:xfrm>
            <a:off x="562187" y="1134636"/>
            <a:ext cx="10452946" cy="5595072"/>
          </a:xfrm>
        </p:spPr>
        <p:txBody>
          <a:bodyPr vert="horz" lIns="91440" tIns="45720" rIns="91440" bIns="45720" rtlCol="0" anchor="t">
            <a:normAutofit/>
          </a:bodyPr>
          <a:lstStyle/>
          <a:p>
            <a:endParaRPr lang="en-GB" sz="1800">
              <a:effectLst/>
              <a:latin typeface="Arial" panose="020B0604020202020204" pitchFamily="34" charset="0"/>
              <a:ea typeface="Arial" panose="020B0604020202020204" pitchFamily="34" charset="0"/>
            </a:endParaRPr>
          </a:p>
          <a:p>
            <a:pPr marL="0" indent="0">
              <a:buNone/>
            </a:pPr>
            <a:r>
              <a:rPr lang="en-GB" sz="2400" u="sng">
                <a:solidFill>
                  <a:srgbClr val="C00000"/>
                </a:solidFill>
                <a:latin typeface="Arial" panose="020B0604020202020204" pitchFamily="34" charset="0"/>
                <a:ea typeface="Arial" panose="020B0604020202020204" pitchFamily="34" charset="0"/>
              </a:rPr>
              <a:t>Targets   </a:t>
            </a:r>
          </a:p>
          <a:p>
            <a:r>
              <a:rPr lang="en-GB" sz="1800">
                <a:effectLst/>
                <a:latin typeface="Arial" panose="020B0604020202020204" pitchFamily="34" charset="0"/>
                <a:ea typeface="Arial" panose="020B0604020202020204" pitchFamily="34" charset="0"/>
              </a:rPr>
              <a:t>Each Priority Axis within a Category of Region had specific performance framework expenditure targets for total expenditure (investment including match funding) </a:t>
            </a:r>
          </a:p>
          <a:p>
            <a:r>
              <a:rPr lang="en-GB" sz="1800">
                <a:effectLst/>
                <a:latin typeface="Arial" panose="020B0604020202020204" pitchFamily="34" charset="0"/>
                <a:ea typeface="Arial" panose="020B0604020202020204" pitchFamily="34" charset="0"/>
              </a:rPr>
              <a:t>The minimum threshold to meet with the EC was 65% </a:t>
            </a:r>
          </a:p>
          <a:p>
            <a:r>
              <a:rPr lang="en-GB" sz="1800">
                <a:latin typeface="Arial" panose="020B0604020202020204" pitchFamily="34" charset="0"/>
                <a:ea typeface="Arial" panose="020B0604020202020204" pitchFamily="34" charset="0"/>
              </a:rPr>
              <a:t>The programme was revised in 2022 to consider the issues around delivery and implications for the performance framework expenditure  </a:t>
            </a:r>
            <a:endParaRPr lang="en-GB" sz="1800">
              <a:effectLst/>
              <a:latin typeface="Arial" panose="020B0604020202020204" pitchFamily="34" charset="0"/>
              <a:ea typeface="Arial" panose="020B0604020202020204" pitchFamily="34" charset="0"/>
            </a:endParaRPr>
          </a:p>
          <a:p>
            <a:pPr marL="0" indent="0">
              <a:buNone/>
            </a:pPr>
            <a:r>
              <a:rPr lang="en-GB" sz="2000" u="sng">
                <a:solidFill>
                  <a:srgbClr val="C00000"/>
                </a:solidFill>
                <a:latin typeface="Arial" panose="020B0604020202020204" pitchFamily="34" charset="0"/>
                <a:ea typeface="Arial" panose="020B0604020202020204" pitchFamily="34" charset="0"/>
              </a:rPr>
              <a:t>Outcomes </a:t>
            </a:r>
            <a:r>
              <a:rPr lang="en-GB" sz="1800" u="sng">
                <a:solidFill>
                  <a:srgbClr val="C00000"/>
                </a:solidFill>
                <a:latin typeface="Arial" panose="020B0604020202020204" pitchFamily="34" charset="0"/>
                <a:ea typeface="Arial" panose="020B0604020202020204" pitchFamily="34" charset="0"/>
              </a:rPr>
              <a:t> </a:t>
            </a:r>
          </a:p>
          <a:p>
            <a:r>
              <a:rPr lang="en-GB" sz="1800">
                <a:effectLst/>
                <a:latin typeface="Arial" panose="020B0604020202020204" pitchFamily="34" charset="0"/>
                <a:ea typeface="Arial" panose="020B0604020202020204" pitchFamily="34" charset="0"/>
              </a:rPr>
              <a:t> </a:t>
            </a:r>
            <a:r>
              <a:rPr lang="en-GB" sz="1800">
                <a:effectLst/>
                <a:latin typeface="Arial" panose="020B0604020202020204" pitchFamily="34" charset="0"/>
                <a:ea typeface="Calibri" panose="020F0502020204030204" pitchFamily="34" charset="0"/>
              </a:rPr>
              <a:t>All regions contracted sufficient projects to achieve the minimum Performance Framework expenditure threshold. </a:t>
            </a:r>
          </a:p>
          <a:p>
            <a:r>
              <a:rPr lang="en-GB" sz="1800">
                <a:effectLst/>
                <a:latin typeface="Arial" panose="020B0604020202020204" pitchFamily="34" charset="0"/>
                <a:ea typeface="Calibri" panose="020F0502020204030204" pitchFamily="34" charset="0"/>
              </a:rPr>
              <a:t>All main programme targets have achievement above 65% of the minimum threshold. These are 7 in Less Developed, 6 are Transition a</a:t>
            </a:r>
            <a:r>
              <a:rPr lang="en-GB" sz="1800">
                <a:effectLst/>
                <a:latin typeface="Arial" panose="020B0604020202020204" pitchFamily="34" charset="0"/>
                <a:ea typeface="Times New Roman" panose="02020603050405020304" pitchFamily="18" charset="0"/>
              </a:rPr>
              <a:t>nd 6 in more developed  </a:t>
            </a:r>
            <a:endParaRPr lang="en-GB" sz="1800">
              <a:effectLst/>
              <a:latin typeface="Arial" panose="020B0604020202020204" pitchFamily="34" charset="0"/>
              <a:ea typeface="Calibri" panose="020F0502020204030204" pitchFamily="34" charset="0"/>
            </a:endParaRPr>
          </a:p>
          <a:p>
            <a:endParaRPr lang="en-GB" sz="1800">
              <a:effectLst/>
              <a:latin typeface="Arial" panose="020B0604020202020204" pitchFamily="34" charset="0"/>
              <a:ea typeface="Arial" panose="020B0604020202020204" pitchFamily="34" charset="0"/>
            </a:endParaRPr>
          </a:p>
          <a:p>
            <a:endParaRPr lang="en-GB"/>
          </a:p>
        </p:txBody>
      </p:sp>
    </p:spTree>
    <p:extLst>
      <p:ext uri="{BB962C8B-B14F-4D97-AF65-F5344CB8AC3E}">
        <p14:creationId xmlns:p14="http://schemas.microsoft.com/office/powerpoint/2010/main" val="80659493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id="{D4A7923F-EE8B-4540-80E8-631C8D6EDE05}"/>
              </a:ext>
            </a:extLst>
          </p:cNvPr>
          <p:cNvGrpSpPr/>
          <p:nvPr/>
        </p:nvGrpSpPr>
        <p:grpSpPr>
          <a:xfrm>
            <a:off x="0" y="-203200"/>
            <a:ext cx="12192000" cy="966355"/>
            <a:chOff x="0" y="0"/>
            <a:chExt cx="12192000" cy="966355"/>
          </a:xfrm>
          <a:solidFill>
            <a:srgbClr val="002060"/>
          </a:solidFill>
        </p:grpSpPr>
        <p:sp>
          <p:nvSpPr>
            <p:cNvPr id="9" name="Rectangle 8">
              <a:extLst>
                <a:ext uri="{FF2B5EF4-FFF2-40B4-BE49-F238E27FC236}">
                  <a16:creationId xmlns:a16="http://schemas.microsoft.com/office/drawing/2014/main" id="{D45DEDA5-4305-4531-99E1-AB7E7703662F}"/>
                </a:ext>
              </a:extLst>
            </p:cNvPr>
            <p:cNvSpPr/>
            <p:nvPr/>
          </p:nvSpPr>
          <p:spPr>
            <a:xfrm>
              <a:off x="0" y="0"/>
              <a:ext cx="12192000" cy="96635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sp>
          <p:nvSpPr>
            <p:cNvPr id="12" name="Title 1">
              <a:extLst>
                <a:ext uri="{FF2B5EF4-FFF2-40B4-BE49-F238E27FC236}">
                  <a16:creationId xmlns:a16="http://schemas.microsoft.com/office/drawing/2014/main" id="{DE3F09BE-CFEE-47DD-B1C4-7CD8EA7E26CF}"/>
                </a:ext>
              </a:extLst>
            </p:cNvPr>
            <p:cNvSpPr txBox="1">
              <a:spLocks/>
            </p:cNvSpPr>
            <p:nvPr/>
          </p:nvSpPr>
          <p:spPr>
            <a:xfrm>
              <a:off x="301708" y="128292"/>
              <a:ext cx="11588583" cy="709770"/>
            </a:xfrm>
            <a:prstGeom prst="rect">
              <a:avLst/>
            </a:prstGeom>
            <a:grpFill/>
            <a:ln>
              <a:noFill/>
            </a:ln>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b="1">
                  <a:solidFill>
                    <a:schemeClr val="bg1"/>
                  </a:solidFill>
                  <a:latin typeface="+mn-lt"/>
                </a:rPr>
                <a:t>Performance Framework Outputs  </a:t>
              </a:r>
            </a:p>
          </p:txBody>
        </p:sp>
      </p:grpSp>
      <p:sp>
        <p:nvSpPr>
          <p:cNvPr id="2" name="Content Placeholder 2">
            <a:extLst>
              <a:ext uri="{FF2B5EF4-FFF2-40B4-BE49-F238E27FC236}">
                <a16:creationId xmlns:a16="http://schemas.microsoft.com/office/drawing/2014/main" id="{4C692221-4BC8-F483-5108-EA4D378072EC}"/>
              </a:ext>
            </a:extLst>
          </p:cNvPr>
          <p:cNvSpPr>
            <a:spLocks noGrp="1"/>
          </p:cNvSpPr>
          <p:nvPr>
            <p:ph idx="1"/>
          </p:nvPr>
        </p:nvSpPr>
        <p:spPr>
          <a:xfrm>
            <a:off x="562187" y="1134636"/>
            <a:ext cx="10452946" cy="5595072"/>
          </a:xfrm>
        </p:spPr>
        <p:txBody>
          <a:bodyPr vert="horz" lIns="91440" tIns="45720" rIns="91440" bIns="45720" rtlCol="0" anchor="t">
            <a:normAutofit/>
          </a:bodyPr>
          <a:lstStyle/>
          <a:p>
            <a:pPr marL="0" indent="0">
              <a:buNone/>
            </a:pPr>
            <a:r>
              <a:rPr lang="en-GB" sz="2400" u="sng">
                <a:solidFill>
                  <a:srgbClr val="C00000"/>
                </a:solidFill>
                <a:latin typeface="Arial" panose="020B0604020202020204" pitchFamily="34" charset="0"/>
                <a:ea typeface="Arial" panose="020B0604020202020204" pitchFamily="34" charset="0"/>
              </a:rPr>
              <a:t>Targets   </a:t>
            </a:r>
          </a:p>
          <a:p>
            <a:r>
              <a:rPr lang="en-GB" sz="1800">
                <a:effectLst/>
                <a:latin typeface="Arial" panose="020B0604020202020204" pitchFamily="34" charset="0"/>
                <a:ea typeface="Arial" panose="020B0604020202020204" pitchFamily="34" charset="0"/>
              </a:rPr>
              <a:t>Each Priority Axis within a Category of Region had specific performance framework output targets</a:t>
            </a:r>
          </a:p>
          <a:p>
            <a:r>
              <a:rPr lang="en-GB" sz="1800">
                <a:effectLst/>
                <a:latin typeface="Arial" panose="020B0604020202020204" pitchFamily="34" charset="0"/>
                <a:ea typeface="Arial" panose="020B0604020202020204" pitchFamily="34" charset="0"/>
              </a:rPr>
              <a:t>The minimum threshold to meet with the EC was 65% </a:t>
            </a:r>
          </a:p>
          <a:p>
            <a:pPr marL="0" indent="0">
              <a:buNone/>
            </a:pPr>
            <a:r>
              <a:rPr lang="en-GB" sz="2400" u="sng">
                <a:solidFill>
                  <a:srgbClr val="C00000"/>
                </a:solidFill>
                <a:latin typeface="Arial" panose="020B0604020202020204" pitchFamily="34" charset="0"/>
                <a:ea typeface="Arial" panose="020B0604020202020204" pitchFamily="34" charset="0"/>
              </a:rPr>
              <a:t>Current position </a:t>
            </a:r>
          </a:p>
          <a:p>
            <a:r>
              <a:rPr lang="en-GB" sz="1800">
                <a:latin typeface="Arial" panose="020B0604020202020204" pitchFamily="34" charset="0"/>
                <a:cs typeface="Arial" panose="020B0604020202020204" pitchFamily="34" charset="0"/>
              </a:rPr>
              <a:t>We still have further outputs to collect as we have some post contract monitoring !</a:t>
            </a:r>
          </a:p>
        </p:txBody>
      </p:sp>
      <p:sp>
        <p:nvSpPr>
          <p:cNvPr id="4" name="Rectangle 3">
            <a:extLst>
              <a:ext uri="{FF2B5EF4-FFF2-40B4-BE49-F238E27FC236}">
                <a16:creationId xmlns:a16="http://schemas.microsoft.com/office/drawing/2014/main" id="{EC2EB5CF-C54B-DAD0-B6D8-4C2FC5A1031D}"/>
              </a:ext>
            </a:extLst>
          </p:cNvPr>
          <p:cNvSpPr/>
          <p:nvPr/>
        </p:nvSpPr>
        <p:spPr>
          <a:xfrm>
            <a:off x="7935985" y="3875714"/>
            <a:ext cx="3188080" cy="1937857"/>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graphicFrame>
        <p:nvGraphicFramePr>
          <p:cNvPr id="5" name="Table 4">
            <a:extLst>
              <a:ext uri="{FF2B5EF4-FFF2-40B4-BE49-F238E27FC236}">
                <a16:creationId xmlns:a16="http://schemas.microsoft.com/office/drawing/2014/main" id="{7F868925-5C87-25EA-8829-9CA0A5756EE2}"/>
              </a:ext>
            </a:extLst>
          </p:cNvPr>
          <p:cNvGraphicFramePr>
            <a:graphicFrameLocks noGrp="1"/>
          </p:cNvGraphicFramePr>
          <p:nvPr/>
        </p:nvGraphicFramePr>
        <p:xfrm>
          <a:off x="7105475" y="3363985"/>
          <a:ext cx="4784816" cy="3045204"/>
        </p:xfrm>
        <a:graphic>
          <a:graphicData uri="http://schemas.openxmlformats.org/drawingml/2006/table">
            <a:tbl>
              <a:tblPr firstRow="1" firstCol="1" bandRow="1">
                <a:tableStyleId>{5C22544A-7EE6-4342-B048-85BDC9FD1C3A}</a:tableStyleId>
              </a:tblPr>
              <a:tblGrid>
                <a:gridCol w="2392153">
                  <a:extLst>
                    <a:ext uri="{9D8B030D-6E8A-4147-A177-3AD203B41FA5}">
                      <a16:colId xmlns:a16="http://schemas.microsoft.com/office/drawing/2014/main" val="1903888093"/>
                    </a:ext>
                  </a:extLst>
                </a:gridCol>
                <a:gridCol w="2392663">
                  <a:extLst>
                    <a:ext uri="{9D8B030D-6E8A-4147-A177-3AD203B41FA5}">
                      <a16:colId xmlns:a16="http://schemas.microsoft.com/office/drawing/2014/main" val="3384172976"/>
                    </a:ext>
                  </a:extLst>
                </a:gridCol>
              </a:tblGrid>
              <a:tr h="707601">
                <a:tc>
                  <a:txBody>
                    <a:bodyPr/>
                    <a:lstStyle/>
                    <a:p>
                      <a:pPr marL="457200">
                        <a:lnSpc>
                          <a:spcPct val="115000"/>
                        </a:lnSpc>
                      </a:pPr>
                      <a:r>
                        <a:rPr lang="en-GB" sz="1200" b="1">
                          <a:solidFill>
                            <a:schemeClr val="tx2"/>
                          </a:solidFill>
                          <a:effectLst/>
                        </a:rPr>
                        <a:t>C1: No of enterprises receiving support. </a:t>
                      </a:r>
                      <a:endParaRPr lang="en-GB" sz="1200" b="1">
                        <a:solidFill>
                          <a:schemeClr val="tx2"/>
                        </a:solidFill>
                        <a:effectLst/>
                        <a:latin typeface="Arial" panose="020B0604020202020204" pitchFamily="34" charset="0"/>
                        <a:ea typeface="Calibri" panose="020F0502020204030204" pitchFamily="34" charset="0"/>
                      </a:endParaRPr>
                    </a:p>
                  </a:txBody>
                  <a:tcPr marL="68580" marR="68580" marT="0" marB="0">
                    <a:solidFill>
                      <a:schemeClr val="bg2"/>
                    </a:solidFill>
                  </a:tcPr>
                </a:tc>
                <a:tc>
                  <a:txBody>
                    <a:bodyPr/>
                    <a:lstStyle/>
                    <a:p>
                      <a:pPr marL="457200">
                        <a:lnSpc>
                          <a:spcPct val="115000"/>
                        </a:lnSpc>
                        <a:spcAft>
                          <a:spcPts val="300"/>
                        </a:spcAft>
                      </a:pPr>
                      <a:r>
                        <a:rPr lang="en-GB" sz="1200" b="1">
                          <a:solidFill>
                            <a:schemeClr val="tx2"/>
                          </a:solidFill>
                          <a:effectLst/>
                        </a:rPr>
                        <a:t>P3: Additional businesses with broadband access min 30Mbps.</a:t>
                      </a:r>
                      <a:endParaRPr lang="en-GB" sz="1200" b="1">
                        <a:solidFill>
                          <a:schemeClr val="tx2"/>
                        </a:solidFill>
                        <a:effectLst/>
                        <a:latin typeface="Arial" panose="020B0604020202020204" pitchFamily="34" charset="0"/>
                        <a:ea typeface="Calibri" panose="020F0502020204030204" pitchFamily="34" charset="0"/>
                      </a:endParaRPr>
                    </a:p>
                  </a:txBody>
                  <a:tcPr marL="68580" marR="68580" marT="0" marB="0">
                    <a:solidFill>
                      <a:schemeClr val="bg2"/>
                    </a:solidFill>
                  </a:tcPr>
                </a:tc>
                <a:extLst>
                  <a:ext uri="{0D108BD9-81ED-4DB2-BD59-A6C34878D82A}">
                    <a16:rowId xmlns:a16="http://schemas.microsoft.com/office/drawing/2014/main" val="1658506756"/>
                  </a:ext>
                </a:extLst>
              </a:tr>
              <a:tr h="615609">
                <a:tc>
                  <a:txBody>
                    <a:bodyPr/>
                    <a:lstStyle/>
                    <a:p>
                      <a:pPr marL="457200">
                        <a:lnSpc>
                          <a:spcPct val="115000"/>
                        </a:lnSpc>
                      </a:pPr>
                      <a:r>
                        <a:rPr lang="en-GB" sz="1200" b="1">
                          <a:solidFill>
                            <a:schemeClr val="tx2"/>
                          </a:solidFill>
                          <a:effectLst/>
                        </a:rPr>
                        <a:t>C34: Estimated Green House Gas reductions.</a:t>
                      </a:r>
                      <a:endParaRPr lang="en-GB" sz="1200" b="1">
                        <a:solidFill>
                          <a:schemeClr val="tx2"/>
                        </a:solidFill>
                        <a:effectLst/>
                        <a:latin typeface="Arial" panose="020B0604020202020204" pitchFamily="34" charset="0"/>
                        <a:ea typeface="Calibri" panose="020F0502020204030204" pitchFamily="34" charset="0"/>
                      </a:endParaRPr>
                    </a:p>
                  </a:txBody>
                  <a:tcPr marL="68580" marR="68580" marT="0" marB="0">
                    <a:solidFill>
                      <a:schemeClr val="bg2"/>
                    </a:solidFill>
                  </a:tcPr>
                </a:tc>
                <a:tc>
                  <a:txBody>
                    <a:bodyPr/>
                    <a:lstStyle/>
                    <a:p>
                      <a:pPr marL="457200">
                        <a:lnSpc>
                          <a:spcPct val="115000"/>
                        </a:lnSpc>
                        <a:spcAft>
                          <a:spcPts val="300"/>
                        </a:spcAft>
                      </a:pPr>
                      <a:r>
                        <a:rPr lang="en-GB" sz="1200" b="1">
                          <a:solidFill>
                            <a:schemeClr val="tx2"/>
                          </a:solidFill>
                          <a:effectLst/>
                        </a:rPr>
                        <a:t>P6: Business &amp; properties with reduced flood risk.</a:t>
                      </a:r>
                      <a:endParaRPr lang="en-GB" sz="1200" b="1">
                        <a:solidFill>
                          <a:schemeClr val="tx2"/>
                        </a:solidFill>
                        <a:effectLst/>
                        <a:latin typeface="Arial" panose="020B0604020202020204" pitchFamily="34" charset="0"/>
                        <a:ea typeface="Calibri" panose="020F0502020204030204" pitchFamily="34" charset="0"/>
                      </a:endParaRPr>
                    </a:p>
                  </a:txBody>
                  <a:tcPr marL="68580" marR="68580" marT="0" marB="0">
                    <a:solidFill>
                      <a:schemeClr val="bg2"/>
                    </a:solidFill>
                  </a:tcPr>
                </a:tc>
                <a:extLst>
                  <a:ext uri="{0D108BD9-81ED-4DB2-BD59-A6C34878D82A}">
                    <a16:rowId xmlns:a16="http://schemas.microsoft.com/office/drawing/2014/main" val="1786464147"/>
                  </a:ext>
                </a:extLst>
              </a:tr>
              <a:tr h="719183">
                <a:tc>
                  <a:txBody>
                    <a:bodyPr/>
                    <a:lstStyle/>
                    <a:p>
                      <a:pPr marL="457200">
                        <a:lnSpc>
                          <a:spcPct val="115000"/>
                        </a:lnSpc>
                      </a:pPr>
                      <a:r>
                        <a:rPr lang="en-GB" sz="1200" b="1">
                          <a:solidFill>
                            <a:schemeClr val="tx2"/>
                          </a:solidFill>
                          <a:effectLst/>
                        </a:rPr>
                        <a:t>C23: Surface area of habitats supported.</a:t>
                      </a:r>
                      <a:endParaRPr lang="en-GB" sz="1200" b="1">
                        <a:solidFill>
                          <a:schemeClr val="tx2"/>
                        </a:solidFill>
                        <a:effectLst/>
                        <a:latin typeface="Arial" panose="020B0604020202020204" pitchFamily="34" charset="0"/>
                        <a:ea typeface="Calibri" panose="020F0502020204030204" pitchFamily="34" charset="0"/>
                      </a:endParaRPr>
                    </a:p>
                  </a:txBody>
                  <a:tcPr marL="68580" marR="68580" marT="0" marB="0">
                    <a:solidFill>
                      <a:schemeClr val="bg2"/>
                    </a:solidFill>
                  </a:tcPr>
                </a:tc>
                <a:tc>
                  <a:txBody>
                    <a:bodyPr/>
                    <a:lstStyle/>
                    <a:p>
                      <a:pPr marL="457200">
                        <a:lnSpc>
                          <a:spcPct val="115000"/>
                        </a:lnSpc>
                        <a:spcAft>
                          <a:spcPts val="300"/>
                        </a:spcAft>
                      </a:pPr>
                      <a:r>
                        <a:rPr lang="en-GB" sz="1200" b="1">
                          <a:solidFill>
                            <a:schemeClr val="tx2"/>
                          </a:solidFill>
                          <a:effectLst/>
                        </a:rPr>
                        <a:t>C14a: Length of track reconstructed or upgraded roads;</a:t>
                      </a:r>
                      <a:endParaRPr lang="en-GB" sz="1200" b="1">
                        <a:solidFill>
                          <a:schemeClr val="tx2"/>
                        </a:solidFill>
                        <a:effectLst/>
                        <a:latin typeface="Arial" panose="020B0604020202020204" pitchFamily="34" charset="0"/>
                        <a:ea typeface="Calibri" panose="020F0502020204030204" pitchFamily="34" charset="0"/>
                      </a:endParaRPr>
                    </a:p>
                  </a:txBody>
                  <a:tcPr marL="68580" marR="68580" marT="0" marB="0">
                    <a:solidFill>
                      <a:schemeClr val="bg2"/>
                    </a:solidFill>
                  </a:tcPr>
                </a:tc>
                <a:extLst>
                  <a:ext uri="{0D108BD9-81ED-4DB2-BD59-A6C34878D82A}">
                    <a16:rowId xmlns:a16="http://schemas.microsoft.com/office/drawing/2014/main" val="3804197183"/>
                  </a:ext>
                </a:extLst>
              </a:tr>
              <a:tr h="1002811">
                <a:tc>
                  <a:txBody>
                    <a:bodyPr/>
                    <a:lstStyle/>
                    <a:p>
                      <a:pPr marL="457200">
                        <a:lnSpc>
                          <a:spcPct val="115000"/>
                        </a:lnSpc>
                      </a:pPr>
                      <a:r>
                        <a:rPr lang="en-GB" sz="1200" b="1">
                          <a:solidFill>
                            <a:schemeClr val="tx2"/>
                          </a:solidFill>
                          <a:effectLst/>
                        </a:rPr>
                        <a:t>P7: Length of Railway with new/enhanced signalling.</a:t>
                      </a:r>
                      <a:endParaRPr lang="en-GB" sz="1200" b="1">
                        <a:solidFill>
                          <a:schemeClr val="tx2"/>
                        </a:solidFill>
                        <a:effectLst/>
                        <a:latin typeface="Arial" panose="020B0604020202020204" pitchFamily="34" charset="0"/>
                        <a:ea typeface="Calibri" panose="020F0502020204030204" pitchFamily="34" charset="0"/>
                      </a:endParaRPr>
                    </a:p>
                  </a:txBody>
                  <a:tcPr marL="68580" marR="68580" marT="0" marB="0">
                    <a:solidFill>
                      <a:schemeClr val="bg2"/>
                    </a:solidFill>
                  </a:tcPr>
                </a:tc>
                <a:tc>
                  <a:txBody>
                    <a:bodyPr/>
                    <a:lstStyle/>
                    <a:p>
                      <a:pPr marL="457200">
                        <a:lnSpc>
                          <a:spcPct val="115000"/>
                        </a:lnSpc>
                        <a:spcAft>
                          <a:spcPts val="300"/>
                        </a:spcAft>
                      </a:pPr>
                      <a:r>
                        <a:rPr lang="en-GB" sz="1200" b="1">
                          <a:solidFill>
                            <a:schemeClr val="tx2"/>
                          </a:solidFill>
                          <a:effectLst/>
                        </a:rPr>
                        <a:t>I6: No. of local development strategies in place.</a:t>
                      </a:r>
                    </a:p>
                    <a:p>
                      <a:pPr marL="457200">
                        <a:lnSpc>
                          <a:spcPct val="115000"/>
                        </a:lnSpc>
                        <a:spcAft>
                          <a:spcPts val="300"/>
                        </a:spcAft>
                      </a:pPr>
                      <a:r>
                        <a:rPr lang="en-GB" sz="1200" b="1">
                          <a:solidFill>
                            <a:schemeClr val="tx2"/>
                          </a:solidFill>
                          <a:effectLst/>
                        </a:rPr>
                        <a:t> </a:t>
                      </a:r>
                      <a:endParaRPr lang="en-GB" sz="1200" b="1">
                        <a:solidFill>
                          <a:schemeClr val="tx2"/>
                        </a:solidFill>
                        <a:effectLst/>
                        <a:latin typeface="Arial" panose="020B0604020202020204" pitchFamily="34" charset="0"/>
                        <a:ea typeface="Calibri" panose="020F0502020204030204" pitchFamily="34" charset="0"/>
                      </a:endParaRPr>
                    </a:p>
                  </a:txBody>
                  <a:tcPr marL="68580" marR="68580" marT="0" marB="0">
                    <a:solidFill>
                      <a:schemeClr val="bg2"/>
                    </a:solidFill>
                  </a:tcPr>
                </a:tc>
                <a:extLst>
                  <a:ext uri="{0D108BD9-81ED-4DB2-BD59-A6C34878D82A}">
                    <a16:rowId xmlns:a16="http://schemas.microsoft.com/office/drawing/2014/main" val="2058103834"/>
                  </a:ext>
                </a:extLst>
              </a:tr>
            </a:tbl>
          </a:graphicData>
        </a:graphic>
      </p:graphicFrame>
      <p:pic>
        <p:nvPicPr>
          <p:cNvPr id="6" name="Picture 5">
            <a:extLst>
              <a:ext uri="{FF2B5EF4-FFF2-40B4-BE49-F238E27FC236}">
                <a16:creationId xmlns:a16="http://schemas.microsoft.com/office/drawing/2014/main" id="{E4602EA6-C29C-214F-2EE2-A751185E4D1E}"/>
              </a:ext>
            </a:extLst>
          </p:cNvPr>
          <p:cNvPicPr>
            <a:picLocks noChangeAspect="1"/>
          </p:cNvPicPr>
          <p:nvPr/>
        </p:nvPicPr>
        <p:blipFill>
          <a:blip r:embed="rId3"/>
          <a:stretch>
            <a:fillRect/>
          </a:stretch>
        </p:blipFill>
        <p:spPr>
          <a:xfrm>
            <a:off x="453255" y="3242434"/>
            <a:ext cx="6434106" cy="3166755"/>
          </a:xfrm>
          <a:prstGeom prst="rect">
            <a:avLst/>
          </a:prstGeom>
        </p:spPr>
      </p:pic>
    </p:spTree>
    <p:extLst>
      <p:ext uri="{BB962C8B-B14F-4D97-AF65-F5344CB8AC3E}">
        <p14:creationId xmlns:p14="http://schemas.microsoft.com/office/powerpoint/2010/main" val="265314776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id="{D4A7923F-EE8B-4540-80E8-631C8D6EDE05}"/>
              </a:ext>
            </a:extLst>
          </p:cNvPr>
          <p:cNvGrpSpPr/>
          <p:nvPr/>
        </p:nvGrpSpPr>
        <p:grpSpPr>
          <a:xfrm>
            <a:off x="0" y="-203200"/>
            <a:ext cx="12192000" cy="966355"/>
            <a:chOff x="0" y="0"/>
            <a:chExt cx="12192000" cy="966355"/>
          </a:xfrm>
          <a:solidFill>
            <a:srgbClr val="002060"/>
          </a:solidFill>
        </p:grpSpPr>
        <p:sp>
          <p:nvSpPr>
            <p:cNvPr id="9" name="Rectangle 8">
              <a:extLst>
                <a:ext uri="{FF2B5EF4-FFF2-40B4-BE49-F238E27FC236}">
                  <a16:creationId xmlns:a16="http://schemas.microsoft.com/office/drawing/2014/main" id="{D45DEDA5-4305-4531-99E1-AB7E7703662F}"/>
                </a:ext>
              </a:extLst>
            </p:cNvPr>
            <p:cNvSpPr/>
            <p:nvPr/>
          </p:nvSpPr>
          <p:spPr>
            <a:xfrm>
              <a:off x="0" y="0"/>
              <a:ext cx="12192000" cy="96635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sp>
          <p:nvSpPr>
            <p:cNvPr id="12" name="Title 1">
              <a:extLst>
                <a:ext uri="{FF2B5EF4-FFF2-40B4-BE49-F238E27FC236}">
                  <a16:creationId xmlns:a16="http://schemas.microsoft.com/office/drawing/2014/main" id="{DE3F09BE-CFEE-47DD-B1C4-7CD8EA7E26CF}"/>
                </a:ext>
              </a:extLst>
            </p:cNvPr>
            <p:cNvSpPr txBox="1">
              <a:spLocks/>
            </p:cNvSpPr>
            <p:nvPr/>
          </p:nvSpPr>
          <p:spPr>
            <a:xfrm>
              <a:off x="301708" y="128292"/>
              <a:ext cx="11588583" cy="709770"/>
            </a:xfrm>
            <a:prstGeom prst="rect">
              <a:avLst/>
            </a:prstGeom>
            <a:grpFill/>
            <a:ln>
              <a:noFill/>
            </a:ln>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b="1">
                  <a:solidFill>
                    <a:schemeClr val="bg1"/>
                  </a:solidFill>
                  <a:latin typeface="+mn-lt"/>
                </a:rPr>
                <a:t>Performance Framework Outputs  </a:t>
              </a:r>
            </a:p>
          </p:txBody>
        </p:sp>
      </p:grpSp>
      <p:sp>
        <p:nvSpPr>
          <p:cNvPr id="2" name="Content Placeholder 2">
            <a:extLst>
              <a:ext uri="{FF2B5EF4-FFF2-40B4-BE49-F238E27FC236}">
                <a16:creationId xmlns:a16="http://schemas.microsoft.com/office/drawing/2014/main" id="{4C692221-4BC8-F483-5108-EA4D378072EC}"/>
              </a:ext>
            </a:extLst>
          </p:cNvPr>
          <p:cNvSpPr>
            <a:spLocks noGrp="1"/>
          </p:cNvSpPr>
          <p:nvPr>
            <p:ph idx="1"/>
          </p:nvPr>
        </p:nvSpPr>
        <p:spPr>
          <a:xfrm>
            <a:off x="562187" y="1134636"/>
            <a:ext cx="10452946" cy="5595072"/>
          </a:xfrm>
        </p:spPr>
        <p:txBody>
          <a:bodyPr vert="horz" lIns="91440" tIns="45720" rIns="91440" bIns="45720" rtlCol="0" anchor="t">
            <a:normAutofit/>
          </a:bodyPr>
          <a:lstStyle/>
          <a:p>
            <a:pPr marL="0" indent="0">
              <a:buNone/>
            </a:pPr>
            <a:r>
              <a:rPr lang="en-GB" sz="2400" b="1" u="sng">
                <a:solidFill>
                  <a:srgbClr val="C00000"/>
                </a:solidFill>
                <a:latin typeface="Arial"/>
                <a:ea typeface="Arial" panose="020B0604020202020204" pitchFamily="34" charset="0"/>
                <a:cs typeface="Arial"/>
              </a:rPr>
              <a:t>Challenges </a:t>
            </a:r>
            <a:r>
              <a:rPr lang="en-GB" sz="2400" u="sng">
                <a:solidFill>
                  <a:srgbClr val="C00000"/>
                </a:solidFill>
                <a:latin typeface="Arial"/>
                <a:ea typeface="Arial" panose="020B0604020202020204" pitchFamily="34" charset="0"/>
                <a:cs typeface="Arial"/>
              </a:rPr>
              <a:t> </a:t>
            </a:r>
            <a:endParaRPr lang="en-GB" sz="2400" u="sng">
              <a:solidFill>
                <a:srgbClr val="C00000"/>
              </a:solidFill>
              <a:latin typeface="Arial" panose="020B0604020202020204" pitchFamily="34" charset="0"/>
              <a:ea typeface="Arial" panose="020B0604020202020204" pitchFamily="34" charset="0"/>
            </a:endParaRPr>
          </a:p>
          <a:p>
            <a:pPr marL="0" indent="0">
              <a:buNone/>
            </a:pPr>
            <a:r>
              <a:rPr lang="en-GB" sz="2000" b="1">
                <a:solidFill>
                  <a:schemeClr val="accent1"/>
                </a:solidFill>
                <a:latin typeface="Arial"/>
                <a:ea typeface="Arial" panose="020B0604020202020204" pitchFamily="34" charset="0"/>
                <a:cs typeface="Arial"/>
              </a:rPr>
              <a:t>Less developed Region  </a:t>
            </a:r>
            <a:endParaRPr lang="en-GB" sz="2000" b="1">
              <a:solidFill>
                <a:schemeClr val="accent1"/>
              </a:solidFill>
              <a:latin typeface="Arial" panose="020B0604020202020204" pitchFamily="34" charset="0"/>
              <a:ea typeface="Arial" panose="020B0604020202020204" pitchFamily="34" charset="0"/>
              <a:cs typeface="Arial"/>
            </a:endParaRPr>
          </a:p>
          <a:p>
            <a:r>
              <a:rPr lang="en-GB" sz="1800" b="1" i="1">
                <a:effectLst/>
                <a:latin typeface="Arial"/>
                <a:ea typeface="Calibri"/>
                <a:cs typeface="Arial"/>
              </a:rPr>
              <a:t>PA2</a:t>
            </a:r>
            <a:r>
              <a:rPr lang="en-GB" sz="1800">
                <a:effectLst/>
                <a:latin typeface="Arial"/>
                <a:ea typeface="Calibri"/>
                <a:cs typeface="Arial"/>
              </a:rPr>
              <a:t> : </a:t>
            </a:r>
            <a:r>
              <a:rPr lang="en-GB" sz="1800" b="1" i="1">
                <a:effectLst/>
                <a:latin typeface="Arial"/>
                <a:ea typeface="Calibri"/>
                <a:cs typeface="Arial"/>
              </a:rPr>
              <a:t>P3 Output: Additional businesses with broadband access min 30Mbps</a:t>
            </a:r>
            <a:r>
              <a:rPr lang="en-GB" sz="1800">
                <a:effectLst/>
                <a:latin typeface="Arial"/>
                <a:ea typeface="Calibri"/>
                <a:cs typeface="Arial"/>
              </a:rPr>
              <a:t>. Contracted figure is 64.9%. However</a:t>
            </a:r>
            <a:r>
              <a:rPr lang="en-GB" sz="1800">
                <a:latin typeface="Arial"/>
                <a:ea typeface="Calibri"/>
                <a:cs typeface="Arial"/>
              </a:rPr>
              <a:t>,</a:t>
            </a:r>
            <a:r>
              <a:rPr lang="en-GB" sz="1800">
                <a:effectLst/>
                <a:latin typeface="Arial"/>
                <a:ea typeface="Calibri"/>
                <a:cs typeface="Arial"/>
              </a:rPr>
              <a:t> actuals significantly exceed contracts and achieved outputs are 105.9% to PF target</a:t>
            </a:r>
          </a:p>
          <a:p>
            <a:r>
              <a:rPr lang="en-GB" sz="1800" b="1">
                <a:effectLst/>
                <a:latin typeface="Arial"/>
                <a:ea typeface="Calibri"/>
                <a:cs typeface="Arial"/>
              </a:rPr>
              <a:t>PA4</a:t>
            </a:r>
            <a:r>
              <a:rPr lang="en-GB" sz="1800" b="1" i="1">
                <a:effectLst/>
                <a:latin typeface="Arial"/>
                <a:ea typeface="Calibri"/>
                <a:cs typeface="Arial"/>
              </a:rPr>
              <a:t>: C34 Output : Estimated </a:t>
            </a:r>
            <a:r>
              <a:rPr lang="en-GB" sz="1800" b="1" i="1">
                <a:latin typeface="Arial"/>
                <a:ea typeface="Calibri"/>
                <a:cs typeface="Arial"/>
              </a:rPr>
              <a:t>Greenhouse Gas</a:t>
            </a:r>
            <a:r>
              <a:rPr lang="en-GB" sz="1800" b="1" i="1">
                <a:effectLst/>
                <a:latin typeface="Arial"/>
                <a:ea typeface="Calibri"/>
                <a:cs typeface="Arial"/>
              </a:rPr>
              <a:t> Reductions</a:t>
            </a:r>
            <a:r>
              <a:rPr lang="en-GB" sz="1800">
                <a:effectLst/>
                <a:latin typeface="Arial"/>
                <a:ea typeface="Calibri"/>
                <a:cs typeface="Arial"/>
              </a:rPr>
              <a:t>. Contracted figure is (62.0%). Current actuals are 47% to target. </a:t>
            </a:r>
            <a:r>
              <a:rPr lang="en-GB" sz="1800">
                <a:effectLst/>
                <a:latin typeface="Arial"/>
                <a:ea typeface="Times New Roman" panose="02020603050405020304" pitchFamily="18" charset="0"/>
                <a:cs typeface="Arial"/>
              </a:rPr>
              <a:t>The low rate is a result of research projects which deliver a comparatively smaller number of outputs</a:t>
            </a:r>
            <a:r>
              <a:rPr lang="en-GB" sz="1800">
                <a:effectLst/>
                <a:latin typeface="Arial"/>
                <a:ea typeface="Calibri"/>
                <a:cs typeface="Arial"/>
              </a:rPr>
              <a:t> (E.G Geothermal) However we have a project which is due to deliver its outputs in </a:t>
            </a:r>
            <a:r>
              <a:rPr lang="en-GB" sz="1800">
                <a:latin typeface="Arial"/>
                <a:ea typeface="Calibri"/>
                <a:cs typeface="Arial"/>
              </a:rPr>
              <a:t>2024 and</a:t>
            </a:r>
            <a:r>
              <a:rPr lang="en-GB" sz="1800">
                <a:effectLst/>
                <a:latin typeface="Arial"/>
                <a:ea typeface="Calibri"/>
                <a:cs typeface="Arial"/>
              </a:rPr>
              <a:t> will provide sufficient outputs to achieve 78% of the PF target.</a:t>
            </a:r>
          </a:p>
          <a:p>
            <a:r>
              <a:rPr lang="en-GB" sz="1800" b="1">
                <a:effectLst/>
                <a:latin typeface="Arial"/>
                <a:ea typeface="Calibri"/>
                <a:cs typeface="Arial"/>
              </a:rPr>
              <a:t>PA7 : </a:t>
            </a:r>
            <a:r>
              <a:rPr lang="en-GB" sz="1800" b="1" i="1">
                <a:effectLst/>
                <a:latin typeface="Arial"/>
                <a:ea typeface="Calibri"/>
                <a:cs typeface="Arial"/>
              </a:rPr>
              <a:t>C14 Roads output : Total length of re-constructed or upgraded roads</a:t>
            </a:r>
            <a:r>
              <a:rPr lang="en-GB" sz="1800">
                <a:effectLst/>
                <a:latin typeface="Arial"/>
                <a:ea typeface="Calibri"/>
                <a:cs typeface="Arial"/>
              </a:rPr>
              <a:t>. Currently for the A30 construction project over 100% of the target has been contracted but no outputs have yet been achieved. The outputs are due to be delivered in June 2024, which will achieve sufficient outputs to exceed the PF target.</a:t>
            </a:r>
            <a:r>
              <a:rPr lang="en-GB" sz="1800">
                <a:latin typeface="Arial"/>
                <a:ea typeface="Calibri"/>
                <a:cs typeface="Arial"/>
              </a:rPr>
              <a:t> </a:t>
            </a:r>
            <a:endParaRPr lang="en-GB" sz="1800">
              <a:effectLst/>
              <a:latin typeface="Arial" panose="020B0604020202020204" pitchFamily="34" charset="0"/>
              <a:ea typeface="Calibri" panose="020F0502020204030204" pitchFamily="34" charset="0"/>
              <a:cs typeface="Arial"/>
            </a:endParaRPr>
          </a:p>
          <a:p>
            <a:pPr marL="0" indent="0">
              <a:buNone/>
            </a:pPr>
            <a:endParaRPr lang="en-GB"/>
          </a:p>
        </p:txBody>
      </p:sp>
    </p:spTree>
    <p:extLst>
      <p:ext uri="{BB962C8B-B14F-4D97-AF65-F5344CB8AC3E}">
        <p14:creationId xmlns:p14="http://schemas.microsoft.com/office/powerpoint/2010/main" val="304336940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id="{D4A7923F-EE8B-4540-80E8-631C8D6EDE05}"/>
              </a:ext>
            </a:extLst>
          </p:cNvPr>
          <p:cNvGrpSpPr/>
          <p:nvPr/>
        </p:nvGrpSpPr>
        <p:grpSpPr>
          <a:xfrm>
            <a:off x="0" y="-203200"/>
            <a:ext cx="12192000" cy="966355"/>
            <a:chOff x="0" y="0"/>
            <a:chExt cx="12192000" cy="966355"/>
          </a:xfrm>
          <a:solidFill>
            <a:srgbClr val="002060"/>
          </a:solidFill>
        </p:grpSpPr>
        <p:sp>
          <p:nvSpPr>
            <p:cNvPr id="9" name="Rectangle 8">
              <a:extLst>
                <a:ext uri="{FF2B5EF4-FFF2-40B4-BE49-F238E27FC236}">
                  <a16:creationId xmlns:a16="http://schemas.microsoft.com/office/drawing/2014/main" id="{D45DEDA5-4305-4531-99E1-AB7E7703662F}"/>
                </a:ext>
              </a:extLst>
            </p:cNvPr>
            <p:cNvSpPr/>
            <p:nvPr/>
          </p:nvSpPr>
          <p:spPr>
            <a:xfrm>
              <a:off x="0" y="0"/>
              <a:ext cx="12192000" cy="96635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sp>
          <p:nvSpPr>
            <p:cNvPr id="12" name="Title 1">
              <a:extLst>
                <a:ext uri="{FF2B5EF4-FFF2-40B4-BE49-F238E27FC236}">
                  <a16:creationId xmlns:a16="http://schemas.microsoft.com/office/drawing/2014/main" id="{DE3F09BE-CFEE-47DD-B1C4-7CD8EA7E26CF}"/>
                </a:ext>
              </a:extLst>
            </p:cNvPr>
            <p:cNvSpPr txBox="1">
              <a:spLocks/>
            </p:cNvSpPr>
            <p:nvPr/>
          </p:nvSpPr>
          <p:spPr>
            <a:xfrm>
              <a:off x="301708" y="128292"/>
              <a:ext cx="11588583" cy="709770"/>
            </a:xfrm>
            <a:prstGeom prst="rect">
              <a:avLst/>
            </a:prstGeom>
            <a:grpFill/>
            <a:ln>
              <a:noFill/>
            </a:ln>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b="1">
                  <a:solidFill>
                    <a:schemeClr val="bg1"/>
                  </a:solidFill>
                  <a:latin typeface="+mn-lt"/>
                </a:rPr>
                <a:t>Performance Framework Outputs  </a:t>
              </a:r>
            </a:p>
          </p:txBody>
        </p:sp>
      </p:grpSp>
      <p:sp>
        <p:nvSpPr>
          <p:cNvPr id="2" name="Content Placeholder 2">
            <a:extLst>
              <a:ext uri="{FF2B5EF4-FFF2-40B4-BE49-F238E27FC236}">
                <a16:creationId xmlns:a16="http://schemas.microsoft.com/office/drawing/2014/main" id="{4C692221-4BC8-F483-5108-EA4D378072EC}"/>
              </a:ext>
            </a:extLst>
          </p:cNvPr>
          <p:cNvSpPr>
            <a:spLocks noGrp="1"/>
          </p:cNvSpPr>
          <p:nvPr>
            <p:ph idx="1"/>
          </p:nvPr>
        </p:nvSpPr>
        <p:spPr>
          <a:xfrm>
            <a:off x="595743" y="1126247"/>
            <a:ext cx="10452946" cy="5595072"/>
          </a:xfrm>
        </p:spPr>
        <p:txBody>
          <a:bodyPr vert="horz" lIns="91440" tIns="45720" rIns="91440" bIns="45720" rtlCol="0" anchor="t">
            <a:normAutofit fontScale="85000" lnSpcReduction="20000"/>
          </a:bodyPr>
          <a:lstStyle/>
          <a:p>
            <a:pPr marL="0" indent="0">
              <a:buNone/>
            </a:pPr>
            <a:r>
              <a:rPr lang="en-GB" b="1" u="sng">
                <a:solidFill>
                  <a:srgbClr val="C00000"/>
                </a:solidFill>
                <a:latin typeface="Arial" panose="020B0604020202020204" pitchFamily="34" charset="0"/>
                <a:ea typeface="Arial" panose="020B0604020202020204" pitchFamily="34" charset="0"/>
              </a:rPr>
              <a:t>Challenges</a:t>
            </a:r>
            <a:r>
              <a:rPr lang="en-GB" u="sng">
                <a:solidFill>
                  <a:srgbClr val="C00000"/>
                </a:solidFill>
                <a:latin typeface="Arial" panose="020B0604020202020204" pitchFamily="34" charset="0"/>
                <a:ea typeface="Arial" panose="020B0604020202020204" pitchFamily="34" charset="0"/>
              </a:rPr>
              <a:t>  </a:t>
            </a:r>
          </a:p>
          <a:p>
            <a:pPr marL="0" indent="0">
              <a:buNone/>
            </a:pPr>
            <a:r>
              <a:rPr lang="en-GB" sz="2300" b="1">
                <a:solidFill>
                  <a:schemeClr val="accent1"/>
                </a:solidFill>
                <a:latin typeface="Arial" panose="020B0604020202020204" pitchFamily="34" charset="0"/>
                <a:ea typeface="Arial" panose="020B0604020202020204" pitchFamily="34" charset="0"/>
              </a:rPr>
              <a:t>More developed Region  </a:t>
            </a:r>
          </a:p>
          <a:p>
            <a:pPr>
              <a:lnSpc>
                <a:spcPct val="115000"/>
              </a:lnSpc>
              <a:spcAft>
                <a:spcPts val="1000"/>
              </a:spcAft>
            </a:pPr>
            <a:r>
              <a:rPr lang="en-GB" sz="2300" b="1" i="1">
                <a:effectLst/>
                <a:latin typeface="Arial" panose="020B0604020202020204" pitchFamily="34" charset="0"/>
                <a:ea typeface="Calibri" panose="020F0502020204030204" pitchFamily="34" charset="0"/>
              </a:rPr>
              <a:t>PA2</a:t>
            </a:r>
            <a:r>
              <a:rPr lang="en-GB" sz="2300">
                <a:effectLst/>
                <a:latin typeface="Arial" panose="020B0604020202020204" pitchFamily="34" charset="0"/>
                <a:ea typeface="Calibri" panose="020F0502020204030204" pitchFamily="34" charset="0"/>
              </a:rPr>
              <a:t> :</a:t>
            </a:r>
            <a:r>
              <a:rPr lang="en-GB" sz="2300" b="1" i="1">
                <a:effectLst/>
                <a:latin typeface="Arial" panose="020B0604020202020204" pitchFamily="34" charset="0"/>
                <a:ea typeface="Calibri" panose="020F0502020204030204" pitchFamily="34" charset="0"/>
              </a:rPr>
              <a:t>PA5 – P6: Business premises with reduced flood risk</a:t>
            </a:r>
            <a:r>
              <a:rPr lang="en-GB" sz="2300">
                <a:effectLst/>
                <a:latin typeface="Arial" panose="020B0604020202020204" pitchFamily="34" charset="0"/>
                <a:ea typeface="Calibri" panose="020F0502020204030204" pitchFamily="34" charset="0"/>
              </a:rPr>
              <a:t>. Sufficient outputs had been contracted to meet minimum threshold (contracted was 69.6% to target). However, a project requested to withdraw in May 2023 due to project delays. Removal of the projects contracted outputs resulted in a total of 59.7% to PF target. Total achieved is 56.4%.</a:t>
            </a:r>
          </a:p>
          <a:p>
            <a:pPr>
              <a:lnSpc>
                <a:spcPct val="115000"/>
              </a:lnSpc>
              <a:spcAft>
                <a:spcPts val="1000"/>
              </a:spcAft>
            </a:pPr>
            <a:r>
              <a:rPr lang="en-GB" sz="2300">
                <a:latin typeface="Arial" panose="020B0604020202020204" pitchFamily="34" charset="0"/>
                <a:ea typeface="Calibri" panose="020F0502020204030204" pitchFamily="34" charset="0"/>
              </a:rPr>
              <a:t>In budget terms PA5 represents around £30m of the £4.1bn of investment for More developed region </a:t>
            </a:r>
            <a:endParaRPr lang="en-GB" sz="2300">
              <a:effectLst/>
              <a:latin typeface="Arial" panose="020B0604020202020204" pitchFamily="34" charset="0"/>
              <a:ea typeface="Calibri" panose="020F0502020204030204" pitchFamily="34" charset="0"/>
            </a:endParaRPr>
          </a:p>
          <a:p>
            <a:pPr>
              <a:lnSpc>
                <a:spcPct val="115000"/>
              </a:lnSpc>
              <a:spcAft>
                <a:spcPts val="1000"/>
              </a:spcAft>
            </a:pPr>
            <a:r>
              <a:rPr lang="en-GB" sz="2300" i="1">
                <a:effectLst/>
                <a:latin typeface="Arial" panose="020B0604020202020204" pitchFamily="34" charset="0"/>
                <a:ea typeface="Calibri" panose="020F0502020204030204" pitchFamily="34" charset="0"/>
              </a:rPr>
              <a:t>The challenges in delivering PA 5 have been discussed regularly with the EC.  Historically there have been issues with implementation of Priority Axis 5 having been compounded by extreme flooding in 2015/16 and 2019/20 requiring the Environment Agency (EA) to undertake a full review of their activities.</a:t>
            </a:r>
            <a:r>
              <a:rPr lang="en-GB" sz="2300">
                <a:effectLst/>
                <a:latin typeface="Arial" panose="020B0604020202020204" pitchFamily="34" charset="0"/>
                <a:ea typeface="Calibri" panose="020F0502020204030204" pitchFamily="34" charset="0"/>
              </a:rPr>
              <a:t> </a:t>
            </a:r>
            <a:r>
              <a:rPr lang="en-GB" sz="2300" i="1">
                <a:effectLst/>
                <a:latin typeface="Arial" panose="020B0604020202020204" pitchFamily="34" charset="0"/>
                <a:ea typeface="Calibri" panose="020F0502020204030204" pitchFamily="34" charset="0"/>
              </a:rPr>
              <a:t>This led to delays due to the need to undertake further re-modelling to reflect impacts of climate change before their revised flood risk assessment could be applied to flood-prevention schemes and ERDF projects. </a:t>
            </a:r>
          </a:p>
          <a:p>
            <a:endParaRPr lang="en-GB"/>
          </a:p>
        </p:txBody>
      </p:sp>
    </p:spTree>
    <p:extLst>
      <p:ext uri="{BB962C8B-B14F-4D97-AF65-F5344CB8AC3E}">
        <p14:creationId xmlns:p14="http://schemas.microsoft.com/office/powerpoint/2010/main" val="201006554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id="{D4A7923F-EE8B-4540-80E8-631C8D6EDE05}"/>
              </a:ext>
            </a:extLst>
          </p:cNvPr>
          <p:cNvGrpSpPr/>
          <p:nvPr/>
        </p:nvGrpSpPr>
        <p:grpSpPr>
          <a:xfrm>
            <a:off x="0" y="-203200"/>
            <a:ext cx="12192000" cy="966355"/>
            <a:chOff x="0" y="0"/>
            <a:chExt cx="12192000" cy="966355"/>
          </a:xfrm>
          <a:solidFill>
            <a:srgbClr val="002060"/>
          </a:solidFill>
        </p:grpSpPr>
        <p:sp>
          <p:nvSpPr>
            <p:cNvPr id="9" name="Rectangle 8">
              <a:extLst>
                <a:ext uri="{FF2B5EF4-FFF2-40B4-BE49-F238E27FC236}">
                  <a16:creationId xmlns:a16="http://schemas.microsoft.com/office/drawing/2014/main" id="{D45DEDA5-4305-4531-99E1-AB7E7703662F}"/>
                </a:ext>
              </a:extLst>
            </p:cNvPr>
            <p:cNvSpPr/>
            <p:nvPr/>
          </p:nvSpPr>
          <p:spPr>
            <a:xfrm>
              <a:off x="0" y="0"/>
              <a:ext cx="12192000" cy="96635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sp>
          <p:nvSpPr>
            <p:cNvPr id="12" name="Title 1">
              <a:extLst>
                <a:ext uri="{FF2B5EF4-FFF2-40B4-BE49-F238E27FC236}">
                  <a16:creationId xmlns:a16="http://schemas.microsoft.com/office/drawing/2014/main" id="{DE3F09BE-CFEE-47DD-B1C4-7CD8EA7E26CF}"/>
                </a:ext>
              </a:extLst>
            </p:cNvPr>
            <p:cNvSpPr txBox="1">
              <a:spLocks/>
            </p:cNvSpPr>
            <p:nvPr/>
          </p:nvSpPr>
          <p:spPr>
            <a:xfrm>
              <a:off x="301708" y="128292"/>
              <a:ext cx="11588583" cy="709770"/>
            </a:xfrm>
            <a:prstGeom prst="rect">
              <a:avLst/>
            </a:prstGeom>
            <a:grpFill/>
            <a:ln>
              <a:noFill/>
            </a:ln>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b="1">
                  <a:solidFill>
                    <a:schemeClr val="bg1"/>
                  </a:solidFill>
                  <a:latin typeface="+mn-lt"/>
                </a:rPr>
                <a:t>Covid-19 ERDF Response</a:t>
              </a:r>
            </a:p>
          </p:txBody>
        </p:sp>
      </p:grpSp>
      <p:sp>
        <p:nvSpPr>
          <p:cNvPr id="2" name="Content Placeholder 2">
            <a:extLst>
              <a:ext uri="{FF2B5EF4-FFF2-40B4-BE49-F238E27FC236}">
                <a16:creationId xmlns:a16="http://schemas.microsoft.com/office/drawing/2014/main" id="{4C692221-4BC8-F483-5108-EA4D378072EC}"/>
              </a:ext>
            </a:extLst>
          </p:cNvPr>
          <p:cNvSpPr>
            <a:spLocks noGrp="1"/>
          </p:cNvSpPr>
          <p:nvPr>
            <p:ph idx="1"/>
          </p:nvPr>
        </p:nvSpPr>
        <p:spPr>
          <a:xfrm>
            <a:off x="562187" y="1134636"/>
            <a:ext cx="10452946" cy="5595072"/>
          </a:xfrm>
        </p:spPr>
        <p:txBody>
          <a:bodyPr vert="horz" lIns="91440" tIns="45720" rIns="91440" bIns="45720" rtlCol="0" anchor="t">
            <a:normAutofit/>
          </a:bodyPr>
          <a:lstStyle/>
          <a:p>
            <a:endParaRPr lang="en-GB" sz="1800" dirty="0">
              <a:effectLst/>
              <a:latin typeface="Arial" panose="020B0604020202020204" pitchFamily="34" charset="0"/>
              <a:ea typeface="Arial" panose="020B0604020202020204" pitchFamily="34" charset="0"/>
            </a:endParaRPr>
          </a:p>
          <a:p>
            <a:pPr marL="0" indent="0">
              <a:buNone/>
            </a:pPr>
            <a:r>
              <a:rPr lang="en-GB" sz="2000" b="1" u="sng" dirty="0">
                <a:solidFill>
                  <a:srgbClr val="C00000"/>
                </a:solidFill>
                <a:latin typeface="Arial"/>
                <a:ea typeface="Arial" panose="020B0604020202020204" pitchFamily="34" charset="0"/>
                <a:cs typeface="Arial"/>
              </a:rPr>
              <a:t>Welcome Back Fund    </a:t>
            </a:r>
            <a:endParaRPr lang="en-GB" sz="2000" b="1" u="sng" dirty="0">
              <a:solidFill>
                <a:srgbClr val="C00000"/>
              </a:solidFill>
              <a:latin typeface="Arial" panose="020B0604020202020204" pitchFamily="34" charset="0"/>
              <a:ea typeface="Arial" panose="020B0604020202020204" pitchFamily="34" charset="0"/>
              <a:cs typeface="Arial"/>
            </a:endParaRPr>
          </a:p>
          <a:p>
            <a:endParaRPr lang="en-GB" sz="1800" dirty="0">
              <a:effectLst/>
              <a:latin typeface="Arial" panose="020B0604020202020204" pitchFamily="34" charset="0"/>
              <a:ea typeface="Arial" panose="020B0604020202020204" pitchFamily="34" charset="0"/>
            </a:endParaRPr>
          </a:p>
          <a:p>
            <a:r>
              <a:rPr lang="en-GB" sz="1800" dirty="0">
                <a:effectLst/>
                <a:latin typeface="Arial"/>
                <a:ea typeface="Arial" panose="020B0604020202020204" pitchFamily="34" charset="0"/>
                <a:cs typeface="Arial"/>
              </a:rPr>
              <a:t>Provided funding to </a:t>
            </a:r>
            <a:r>
              <a:rPr lang="en-GB" sz="1800" b="1" dirty="0">
                <a:effectLst/>
                <a:latin typeface="Arial"/>
                <a:ea typeface="Arial" panose="020B0604020202020204" pitchFamily="34" charset="0"/>
                <a:cs typeface="Arial"/>
              </a:rPr>
              <a:t>98%</a:t>
            </a:r>
            <a:r>
              <a:rPr lang="en-GB" sz="1800" dirty="0">
                <a:effectLst/>
                <a:latin typeface="Arial"/>
                <a:ea typeface="Arial" panose="020B0604020202020204" pitchFamily="34" charset="0"/>
                <a:cs typeface="Arial"/>
              </a:rPr>
              <a:t> of Local Authorities to support business communities and high streets after Covi</a:t>
            </a:r>
            <a:r>
              <a:rPr lang="en-GB" sz="1800" dirty="0">
                <a:latin typeface="Arial"/>
                <a:ea typeface="Arial" panose="020B0604020202020204" pitchFamily="34" charset="0"/>
                <a:cs typeface="Arial"/>
              </a:rPr>
              <a:t>d-19 lockdowns. </a:t>
            </a:r>
            <a:endParaRPr lang="en-GB" sz="1800" dirty="0">
              <a:effectLst/>
              <a:latin typeface="Arial" panose="020B0604020202020204" pitchFamily="34" charset="0"/>
              <a:ea typeface="Arial" panose="020B0604020202020204" pitchFamily="34" charset="0"/>
              <a:cs typeface="Arial"/>
            </a:endParaRPr>
          </a:p>
          <a:p>
            <a:r>
              <a:rPr lang="en-GB" sz="1800" b="1" dirty="0">
                <a:effectLst/>
                <a:latin typeface="Arial"/>
                <a:ea typeface="Arial" panose="020B0604020202020204" pitchFamily="34" charset="0"/>
                <a:cs typeface="Arial"/>
              </a:rPr>
              <a:t>£83m </a:t>
            </a:r>
            <a:r>
              <a:rPr lang="en-GB" sz="1800" dirty="0">
                <a:effectLst/>
                <a:latin typeface="Arial"/>
                <a:ea typeface="Arial" panose="020B0604020202020204" pitchFamily="34" charset="0"/>
                <a:cs typeface="Arial"/>
              </a:rPr>
              <a:t>paid out to local authorities to produce local economy action plans</a:t>
            </a:r>
          </a:p>
          <a:p>
            <a:r>
              <a:rPr lang="en-GB" sz="1800" b="1" dirty="0">
                <a:latin typeface="Arial"/>
                <a:ea typeface="Arial" panose="020B0604020202020204" pitchFamily="34" charset="0"/>
                <a:cs typeface="Arial"/>
              </a:rPr>
              <a:t>303 </a:t>
            </a:r>
            <a:r>
              <a:rPr lang="en-GB" sz="1800" dirty="0">
                <a:latin typeface="Arial"/>
                <a:ea typeface="Arial" panose="020B0604020202020204" pitchFamily="34" charset="0"/>
                <a:cs typeface="Arial"/>
              </a:rPr>
              <a:t>outputs achieved against target of 250 – </a:t>
            </a:r>
            <a:r>
              <a:rPr lang="en-GB" sz="1800" b="1" dirty="0">
                <a:latin typeface="Arial"/>
                <a:ea typeface="Arial" panose="020B0604020202020204" pitchFamily="34" charset="0"/>
                <a:cs typeface="Arial"/>
              </a:rPr>
              <a:t>121</a:t>
            </a:r>
            <a:r>
              <a:rPr lang="en-GB" sz="1800" dirty="0">
                <a:latin typeface="Arial"/>
                <a:ea typeface="Arial" panose="020B0604020202020204" pitchFamily="34" charset="0"/>
                <a:cs typeface="Arial"/>
              </a:rPr>
              <a:t>% to target</a:t>
            </a:r>
          </a:p>
          <a:p>
            <a:pPr marL="0" indent="0">
              <a:buNone/>
            </a:pPr>
            <a:r>
              <a:rPr lang="en-GB" sz="2000" b="1" u="sng" dirty="0">
                <a:solidFill>
                  <a:srgbClr val="C00000"/>
                </a:solidFill>
                <a:latin typeface="Arial"/>
                <a:ea typeface="Arial" panose="020B0604020202020204" pitchFamily="34" charset="0"/>
                <a:cs typeface="Arial"/>
              </a:rPr>
              <a:t>Growth Hubs Support: Visitor Economy and COVID-19 Response Business Support</a:t>
            </a:r>
            <a:r>
              <a:rPr lang="en-GB" sz="1800" dirty="0">
                <a:latin typeface="Arial"/>
                <a:ea typeface="Arial" panose="020B0604020202020204" pitchFamily="34" charset="0"/>
                <a:cs typeface="Arial"/>
              </a:rPr>
              <a:t> </a:t>
            </a:r>
            <a:endParaRPr lang="en-GB" sz="1800" dirty="0">
              <a:effectLst/>
              <a:latin typeface="Arial" panose="020B0604020202020204" pitchFamily="34" charset="0"/>
              <a:ea typeface="Arial" panose="020B0604020202020204" pitchFamily="34" charset="0"/>
              <a:cs typeface="Arial"/>
            </a:endParaRPr>
          </a:p>
          <a:p>
            <a:r>
              <a:rPr lang="en-GB" sz="1800" dirty="0">
                <a:latin typeface="Arial"/>
                <a:ea typeface="Arial" panose="020B0604020202020204" pitchFamily="34" charset="0"/>
                <a:cs typeface="Arial"/>
              </a:rPr>
              <a:t>Additional </a:t>
            </a:r>
            <a:r>
              <a:rPr lang="en-GB" sz="1800" b="1" dirty="0">
                <a:latin typeface="Arial"/>
                <a:ea typeface="Arial" panose="020B0604020202020204" pitchFamily="34" charset="0"/>
                <a:cs typeface="Arial"/>
              </a:rPr>
              <a:t>£30m </a:t>
            </a:r>
            <a:r>
              <a:rPr lang="en-GB" sz="1800" dirty="0">
                <a:latin typeface="Arial"/>
                <a:ea typeface="Arial" panose="020B0604020202020204" pitchFamily="34" charset="0"/>
                <a:cs typeface="Arial"/>
              </a:rPr>
              <a:t>ERDF for Growth Hubs to provide support to businesses to respond to Covid-19 and to support the visitor economy sector</a:t>
            </a:r>
            <a:endParaRPr lang="en-GB" sz="1800" dirty="0">
              <a:effectLst/>
              <a:latin typeface="Arial"/>
              <a:ea typeface="Calibri" panose="020F0502020204030204" pitchFamily="34" charset="0"/>
              <a:cs typeface="Arial"/>
            </a:endParaRPr>
          </a:p>
          <a:p>
            <a:r>
              <a:rPr lang="en-GB" sz="1800" dirty="0">
                <a:effectLst/>
                <a:latin typeface="Arial"/>
                <a:ea typeface="Times New Roman" panose="02020603050405020304" pitchFamily="18" charset="0"/>
                <a:cs typeface="Arial"/>
              </a:rPr>
              <a:t> Funding for 1-2-1 specialist advice or small 100% funded grants for new or adapted equipment</a:t>
            </a:r>
          </a:p>
          <a:p>
            <a:r>
              <a:rPr lang="en-GB" sz="1800" dirty="0">
                <a:latin typeface="Arial"/>
                <a:ea typeface="Calibri"/>
                <a:cs typeface="Arial"/>
              </a:rPr>
              <a:t>Paid out £28m, supported 8,500 SMEs, </a:t>
            </a:r>
            <a:r>
              <a:rPr lang="en-GB" sz="1800">
                <a:latin typeface="Arial"/>
                <a:ea typeface="Calibri"/>
                <a:cs typeface="Arial"/>
              </a:rPr>
              <a:t>C2 outputs, 141 P3 </a:t>
            </a:r>
            <a:endParaRPr lang="en-GB" sz="1800" dirty="0">
              <a:effectLst/>
              <a:latin typeface="Arial" panose="020B0604020202020204" pitchFamily="34" charset="0"/>
              <a:ea typeface="Calibri" panose="020F0502020204030204" pitchFamily="34" charset="0"/>
              <a:cs typeface="Arial"/>
            </a:endParaRPr>
          </a:p>
          <a:p>
            <a:endParaRPr lang="en-GB" sz="1800" dirty="0">
              <a:effectLst/>
              <a:latin typeface="Arial" panose="020B0604020202020204" pitchFamily="34" charset="0"/>
              <a:ea typeface="Arial" panose="020B0604020202020204" pitchFamily="34" charset="0"/>
            </a:endParaRPr>
          </a:p>
          <a:p>
            <a:endParaRPr lang="en-GB" dirty="0"/>
          </a:p>
        </p:txBody>
      </p:sp>
    </p:spTree>
    <p:extLst>
      <p:ext uri="{BB962C8B-B14F-4D97-AF65-F5344CB8AC3E}">
        <p14:creationId xmlns:p14="http://schemas.microsoft.com/office/powerpoint/2010/main" val="757742785"/>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17246725-5d5f-45c2-b87a-dbf14c222794">
      <Terms xmlns="http://schemas.microsoft.com/office/infopath/2007/PartnerControls"/>
    </lcf76f155ced4ddcb4097134ff3c332f>
    <TaxCatchAll xmlns="83a87e31-bf32-46ab-8e70-9fa18461fa4d" xsi:nil="true"/>
    <_ip_UnifiedCompliancePolicyUIAction xmlns="http://schemas.microsoft.com/sharepoint/v3" xsi:nil="true"/>
    <_ip_UnifiedCompliancePolicyProperties xmlns="http://schemas.microsoft.com/sharepoint/v3"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6C22A2E62C8DA947A70B36AB73AF9C75" ma:contentTypeVersion="21" ma:contentTypeDescription="Create a new document." ma:contentTypeScope="" ma:versionID="7b6f72a7af4a17347f545bef48a1a9e7">
  <xsd:schema xmlns:xsd="http://www.w3.org/2001/XMLSchema" xmlns:xs="http://www.w3.org/2001/XMLSchema" xmlns:p="http://schemas.microsoft.com/office/2006/metadata/properties" xmlns:ns1="http://schemas.microsoft.com/sharepoint/v3" xmlns:ns2="17246725-5d5f-45c2-b87a-dbf14c222794" xmlns:ns3="c459490b-d3ca-41f7-90d7-b54bb2428402" xmlns:ns4="83a87e31-bf32-46ab-8e70-9fa18461fa4d" targetNamespace="http://schemas.microsoft.com/office/2006/metadata/properties" ma:root="true" ma:fieldsID="9b132038c5aa8aa06b1621e416eb54e3" ns1:_="" ns2:_="" ns3:_="" ns4:_="">
    <xsd:import namespace="http://schemas.microsoft.com/sharepoint/v3"/>
    <xsd:import namespace="17246725-5d5f-45c2-b87a-dbf14c222794"/>
    <xsd:import namespace="c459490b-d3ca-41f7-90d7-b54bb2428402"/>
    <xsd:import namespace="83a87e31-bf32-46ab-8e70-9fa18461fa4d"/>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OCR" minOccurs="0"/>
                <xsd:element ref="ns2:MediaServiceDateTaken" minOccurs="0"/>
                <xsd:element ref="ns2:MediaServiceLocation" minOccurs="0"/>
                <xsd:element ref="ns3:SharedWithUsers" minOccurs="0"/>
                <xsd:element ref="ns3:SharedWithDetails" minOccurs="0"/>
                <xsd:element ref="ns2:MediaServiceGenerationTime" minOccurs="0"/>
                <xsd:element ref="ns2:MediaServiceEventHashCode" minOccurs="0"/>
                <xsd:element ref="ns1:_ip_UnifiedCompliancePolicyProperties" minOccurs="0"/>
                <xsd:element ref="ns1:_ip_UnifiedCompliancePolicyUIAction" minOccurs="0"/>
                <xsd:element ref="ns2:MediaServiceAutoKeyPoints" minOccurs="0"/>
                <xsd:element ref="ns2:MediaServiceKeyPoints" minOccurs="0"/>
                <xsd:element ref="ns2:MediaLengthInSeconds" minOccurs="0"/>
                <xsd:element ref="ns2:lcf76f155ced4ddcb4097134ff3c332f" minOccurs="0"/>
                <xsd:element ref="ns4:TaxCatchAll"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18" nillable="true" ma:displayName="Unified Compliance Policy Properties" ma:hidden="true" ma:internalName="_ip_UnifiedCompliancePolicyProperties">
      <xsd:simpleType>
        <xsd:restriction base="dms:Note"/>
      </xsd:simpleType>
    </xsd:element>
    <xsd:element name="_ip_UnifiedCompliancePolicyUIAction" ma:index="19"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17246725-5d5f-45c2-b87a-dbf14c222794"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OCR" ma:index="11" nillable="true" ma:displayName="Extracted Text" ma:internalName="MediaServiceOCR"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ServiceLocation" ma:index="13" nillable="true" ma:displayName="Location" ma:internalName="MediaServiceLocation"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AutoKeyPoints" ma:index="20" nillable="true" ma:displayName="MediaServiceAutoKeyPoints" ma:hidden="true" ma:internalName="MediaServiceAutoKeyPoints" ma:readOnly="true">
      <xsd:simpleType>
        <xsd:restriction base="dms:Note"/>
      </xsd:simpleType>
    </xsd:element>
    <xsd:element name="MediaServiceKeyPoints" ma:index="21" nillable="true" ma:displayName="KeyPoints" ma:internalName="MediaServiceKeyPoints" ma:readOnly="true">
      <xsd:simpleType>
        <xsd:restriction base="dms:Note">
          <xsd:maxLength value="255"/>
        </xsd:restriction>
      </xsd:simpleType>
    </xsd:element>
    <xsd:element name="MediaLengthInSeconds" ma:index="22" nillable="true" ma:displayName="MediaLengthInSeconds" ma:hidden="true" ma:internalName="MediaLengthInSeconds" ma:readOnly="true">
      <xsd:simpleType>
        <xsd:restriction base="dms:Unknown"/>
      </xsd:simpleType>
    </xsd:element>
    <xsd:element name="lcf76f155ced4ddcb4097134ff3c332f" ma:index="24" nillable="true" ma:taxonomy="true" ma:internalName="lcf76f155ced4ddcb4097134ff3c332f" ma:taxonomyFieldName="MediaServiceImageTags" ma:displayName="Image Tags" ma:readOnly="false" ma:fieldId="{5cf76f15-5ced-4ddc-b409-7134ff3c332f}" ma:taxonomyMulti="true" ma:sspId="756ca3a0-e5c0-40d7-8522-e7aae8be603d"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6"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7"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c459490b-d3ca-41f7-90d7-b54bb2428402" elementFormDefault="qualified">
    <xsd:import namespace="http://schemas.microsoft.com/office/2006/documentManagement/types"/>
    <xsd:import namespace="http://schemas.microsoft.com/office/infopath/2007/PartnerControls"/>
    <xsd:element name="SharedWithUsers" ma:index="14"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83a87e31-bf32-46ab-8e70-9fa18461fa4d" elementFormDefault="qualified">
    <xsd:import namespace="http://schemas.microsoft.com/office/2006/documentManagement/types"/>
    <xsd:import namespace="http://schemas.microsoft.com/office/infopath/2007/PartnerControls"/>
    <xsd:element name="TaxCatchAll" ma:index="25" nillable="true" ma:displayName="Taxonomy Catch All Column" ma:hidden="true" ma:list="{585476bf-56f4-4ba2-992a-4da998b8b660}" ma:internalName="TaxCatchAll" ma:showField="CatchAllData" ma:web="c459490b-d3ca-41f7-90d7-b54bb2428402">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EB5A526A-09D8-4D4B-873F-83BEE68E36F5}">
  <ds:schemaRefs>
    <ds:schemaRef ds:uri="http://purl.org/dc/terms/"/>
    <ds:schemaRef ds:uri="c459490b-d3ca-41f7-90d7-b54bb2428402"/>
    <ds:schemaRef ds:uri="http://purl.org/dc/dcmitype/"/>
    <ds:schemaRef ds:uri="17246725-5d5f-45c2-b87a-dbf14c222794"/>
    <ds:schemaRef ds:uri="http://purl.org/dc/elements/1.1/"/>
    <ds:schemaRef ds:uri="http://schemas.microsoft.com/office/2006/metadata/properties"/>
    <ds:schemaRef ds:uri="http://schemas.microsoft.com/office/infopath/2007/PartnerControls"/>
    <ds:schemaRef ds:uri="http://schemas.microsoft.com/sharepoint/v3"/>
    <ds:schemaRef ds:uri="http://schemas.microsoft.com/office/2006/documentManagement/types"/>
    <ds:schemaRef ds:uri="http://schemas.openxmlformats.org/package/2006/metadata/core-properties"/>
    <ds:schemaRef ds:uri="83a87e31-bf32-46ab-8e70-9fa18461fa4d"/>
    <ds:schemaRef ds:uri="http://www.w3.org/XML/1998/namespace"/>
  </ds:schemaRefs>
</ds:datastoreItem>
</file>

<file path=customXml/itemProps2.xml><?xml version="1.0" encoding="utf-8"?>
<ds:datastoreItem xmlns:ds="http://schemas.openxmlformats.org/officeDocument/2006/customXml" ds:itemID="{9E705963-4A1B-4D2D-A20E-4C125F99D21E}">
  <ds:schemaRefs>
    <ds:schemaRef ds:uri="17246725-5d5f-45c2-b87a-dbf14c222794"/>
    <ds:schemaRef ds:uri="83a87e31-bf32-46ab-8e70-9fa18461fa4d"/>
    <ds:schemaRef ds:uri="c459490b-d3ca-41f7-90d7-b54bb2428402"/>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microsoft.com/sharepoint/v3"/>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3B6A84BC-2349-4F4F-A307-50CE6A3FC24F}">
  <ds:schemaRefs>
    <ds:schemaRef ds:uri="http://schemas.microsoft.com/sharepoint/v3/contenttype/forms"/>
  </ds:schemaRefs>
</ds:datastoreItem>
</file>

<file path=docMetadata/LabelInfo.xml><?xml version="1.0" encoding="utf-8"?>
<clbl:labelList xmlns:clbl="http://schemas.microsoft.com/office/2020/mipLabelMetadata">
  <clbl:label id="{247d46da-5217-4778-863d-a406d1533580}" enabled="1" method="Privileged" siteId="{bf346810-9c7d-43de-a872-24a2ef3995a8}" removed="0"/>
</clbl:labelList>
</file>

<file path=docProps/app.xml><?xml version="1.0" encoding="utf-8"?>
<Properties xmlns="http://schemas.openxmlformats.org/officeDocument/2006/extended-properties" xmlns:vt="http://schemas.openxmlformats.org/officeDocument/2006/docPropsVTypes">
  <Template>office theme</Template>
  <TotalTime>0</TotalTime>
  <Words>2119</Words>
  <Application>Microsoft Office PowerPoint</Application>
  <PresentationFormat>Widescreen</PresentationFormat>
  <Paragraphs>328</Paragraphs>
  <Slides>34</Slides>
  <Notes>29</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34</vt:i4>
      </vt:variant>
    </vt:vector>
  </HeadingPairs>
  <TitlesOfParts>
    <vt:vector size="40" baseType="lpstr">
      <vt:lpstr>Arial</vt:lpstr>
      <vt:lpstr>Calibri</vt:lpstr>
      <vt:lpstr>Calibri Light</vt:lpstr>
      <vt:lpstr>Symbol</vt:lpstr>
      <vt:lpstr>Wingdings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Research and Innovation Support </vt:lpstr>
      <vt:lpstr>PowerPoint Presentation</vt:lpstr>
      <vt:lpstr>PowerPoint Presentation</vt:lpstr>
      <vt:lpstr>PowerPoint Presentation</vt:lpstr>
      <vt:lpstr>PowerPoint Presentation</vt:lpstr>
      <vt:lpstr>SME Support  and Financial Instruments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Low Carbon Support</vt:lpstr>
      <vt:lpstr>PowerPoint Presentation</vt:lpstr>
      <vt:lpstr>PowerPoint Presentation</vt:lpstr>
      <vt:lpstr>PowerPoint Presentation</vt:lpstr>
      <vt:lpstr>PowerPoint Presentation</vt:lpstr>
      <vt:lpstr>Capital Infrastructure</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Tom Wood</dc:creator>
  <cp:lastModifiedBy>Rob Martell</cp:lastModifiedBy>
  <cp:revision>3</cp:revision>
  <dcterms:created xsi:type="dcterms:W3CDTF">2022-09-13T11:49:48Z</dcterms:created>
  <dcterms:modified xsi:type="dcterms:W3CDTF">2024-08-12T13:59:14Z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0x0101006C22A2E62C8DA947A70B36AB73AF9C75</vt:lpwstr>
  </property>
  <property fmtid="{D5CDD505-2E9C-101B-9397-08002B2CF9AE}" pid="3" name="MediaServiceImageTags">
    <vt:lpwstr/>
  </property>
  <property fmtid="{D5CDD505-2E9C-101B-9397-08002B2CF9AE}" pid="4" name="ClassificationContentMarkingFooterLocations">
    <vt:lpwstr>office theme:10</vt:lpwstr>
  </property>
  <property fmtid="{D5CDD505-2E9C-101B-9397-08002B2CF9AE}" pid="5" name="ClassificationContentMarkingFooterText">
    <vt:lpwstr>OFFICIAL-SENSITIVE</vt:lpwstr>
  </property>
  <property fmtid="{D5CDD505-2E9C-101B-9397-08002B2CF9AE}" pid="6" name="ClassificationContentMarkingHeaderLocations">
    <vt:lpwstr>office theme:9</vt:lpwstr>
  </property>
  <property fmtid="{D5CDD505-2E9C-101B-9397-08002B2CF9AE}" pid="7" name="ClassificationContentMarkingHeaderText">
    <vt:lpwstr>OFFICIAL-SENSITIVE</vt:lpwstr>
  </property>
</Properties>
</file>